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2.xml" ContentType="application/vnd.openxmlformats-officedocument.themeOverr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02" r:id="rId3"/>
    <p:sldId id="301" r:id="rId4"/>
    <p:sldId id="257" r:id="rId5"/>
    <p:sldId id="282" r:id="rId6"/>
    <p:sldId id="269" r:id="rId7"/>
    <p:sldId id="292" r:id="rId8"/>
    <p:sldId id="294" r:id="rId9"/>
    <p:sldId id="283" r:id="rId10"/>
    <p:sldId id="296" r:id="rId11"/>
    <p:sldId id="286" r:id="rId12"/>
    <p:sldId id="273" r:id="rId13"/>
    <p:sldId id="288" r:id="rId14"/>
    <p:sldId id="289" r:id="rId15"/>
    <p:sldId id="277" r:id="rId16"/>
    <p:sldId id="290" r:id="rId17"/>
    <p:sldId id="261" r:id="rId18"/>
    <p:sldId id="280" r:id="rId19"/>
    <p:sldId id="304" r:id="rId20"/>
    <p:sldId id="263" r:id="rId21"/>
    <p:sldId id="262" r:id="rId22"/>
    <p:sldId id="26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p:scale>
          <a:sx n="69" d="100"/>
          <a:sy n="69" d="100"/>
        </p:scale>
        <p:origin x="78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17A36C-BCA6-43BD-92A1-B290A25191B3}" type="doc">
      <dgm:prSet loTypeId="urn:microsoft.com/office/officeart/2005/8/layout/vList2" loCatId="list" qsTypeId="urn:microsoft.com/office/officeart/2005/8/quickstyle/3d4" qsCatId="3D" csTypeId="urn:microsoft.com/office/officeart/2005/8/colors/colorful5" csCatId="colorful" phldr="1"/>
      <dgm:spPr/>
      <dgm:t>
        <a:bodyPr/>
        <a:lstStyle/>
        <a:p>
          <a:endParaRPr lang="es-ES"/>
        </a:p>
      </dgm:t>
    </dgm:pt>
    <dgm:pt modelId="{D1F8E30E-B155-437F-BEB2-95AAB9426C12}">
      <dgm:prSet/>
      <dgm:spPr/>
      <dgm:t>
        <a:bodyPr/>
        <a:lstStyle/>
        <a:p>
          <a:pPr rtl="0"/>
          <a:r>
            <a:rPr lang="es-ES" b="1" dirty="0">
              <a:solidFill>
                <a:schemeClr val="tx1"/>
              </a:solidFill>
            </a:rPr>
            <a:t>Objetivo General</a:t>
          </a:r>
          <a:endParaRPr lang="es-EC" dirty="0">
            <a:solidFill>
              <a:schemeClr val="tx1"/>
            </a:solidFill>
          </a:endParaRPr>
        </a:p>
      </dgm:t>
    </dgm:pt>
    <dgm:pt modelId="{1F7AB190-74DA-4C0C-9062-CF1A30CB5870}" type="parTrans" cxnId="{5029D9EC-6425-4A42-8622-ED4AC36CA4AA}">
      <dgm:prSet/>
      <dgm:spPr/>
      <dgm:t>
        <a:bodyPr/>
        <a:lstStyle/>
        <a:p>
          <a:endParaRPr lang="es-ES"/>
        </a:p>
      </dgm:t>
    </dgm:pt>
    <dgm:pt modelId="{685AAD8F-FA08-438F-A778-451844D80858}" type="sibTrans" cxnId="{5029D9EC-6425-4A42-8622-ED4AC36CA4AA}">
      <dgm:prSet/>
      <dgm:spPr/>
      <dgm:t>
        <a:bodyPr/>
        <a:lstStyle/>
        <a:p>
          <a:endParaRPr lang="es-ES"/>
        </a:p>
      </dgm:t>
    </dgm:pt>
    <dgm:pt modelId="{2E1149B3-912A-4061-B585-82902685A461}">
      <dgm:prSet custT="1"/>
      <dgm:spPr/>
      <dgm:t>
        <a:bodyPr/>
        <a:lstStyle/>
        <a:p>
          <a:pPr rtl="0"/>
          <a:r>
            <a:rPr lang="es-EC" sz="2000" dirty="0"/>
            <a:t>Determinar el emprendimiento corporativo y la relación con el potencial de innovación en las empresas familiares en el Distrito Metropolitano de Quito</a:t>
          </a:r>
          <a:r>
            <a:rPr lang="es-ES" sz="2000" dirty="0"/>
            <a:t>.</a:t>
          </a:r>
          <a:endParaRPr lang="es-EC" sz="2000" dirty="0"/>
        </a:p>
      </dgm:t>
    </dgm:pt>
    <dgm:pt modelId="{AFAD1E22-0D2F-4B19-BB05-1705FD57B396}" type="parTrans" cxnId="{CFA5DCD1-EFE4-4493-850B-C8DE3CDD70C0}">
      <dgm:prSet/>
      <dgm:spPr/>
      <dgm:t>
        <a:bodyPr/>
        <a:lstStyle/>
        <a:p>
          <a:endParaRPr lang="es-ES"/>
        </a:p>
      </dgm:t>
    </dgm:pt>
    <dgm:pt modelId="{16D6E17A-7416-4089-885E-C221E71E2005}" type="sibTrans" cxnId="{CFA5DCD1-EFE4-4493-850B-C8DE3CDD70C0}">
      <dgm:prSet/>
      <dgm:spPr/>
      <dgm:t>
        <a:bodyPr/>
        <a:lstStyle/>
        <a:p>
          <a:endParaRPr lang="es-ES"/>
        </a:p>
      </dgm:t>
    </dgm:pt>
    <dgm:pt modelId="{E47068AE-9960-485A-84D4-BEE6AF738C48}">
      <dgm:prSet/>
      <dgm:spPr/>
      <dgm:t>
        <a:bodyPr/>
        <a:lstStyle/>
        <a:p>
          <a:pPr rtl="0"/>
          <a:r>
            <a:rPr lang="es-ES" b="1" dirty="0">
              <a:solidFill>
                <a:schemeClr val="tx1"/>
              </a:solidFill>
            </a:rPr>
            <a:t>Objetivos Específicos</a:t>
          </a:r>
          <a:endParaRPr lang="es-EC" dirty="0">
            <a:solidFill>
              <a:schemeClr val="tx1"/>
            </a:solidFill>
          </a:endParaRPr>
        </a:p>
      </dgm:t>
    </dgm:pt>
    <dgm:pt modelId="{42E90987-760F-4F79-9250-6455122A8BDF}" type="parTrans" cxnId="{D4E0B0AF-EFCC-460F-9EFC-60C5734EF129}">
      <dgm:prSet/>
      <dgm:spPr/>
      <dgm:t>
        <a:bodyPr/>
        <a:lstStyle/>
        <a:p>
          <a:endParaRPr lang="es-ES"/>
        </a:p>
      </dgm:t>
    </dgm:pt>
    <dgm:pt modelId="{08EC6548-E20D-4A6B-BECB-C11671C47C86}" type="sibTrans" cxnId="{D4E0B0AF-EFCC-460F-9EFC-60C5734EF129}">
      <dgm:prSet/>
      <dgm:spPr/>
      <dgm:t>
        <a:bodyPr/>
        <a:lstStyle/>
        <a:p>
          <a:endParaRPr lang="es-ES"/>
        </a:p>
      </dgm:t>
    </dgm:pt>
    <dgm:pt modelId="{E86852A8-30E3-41F2-A31B-E165C40A1E08}" type="pres">
      <dgm:prSet presAssocID="{5717A36C-BCA6-43BD-92A1-B290A25191B3}" presName="linear" presStyleCnt="0">
        <dgm:presLayoutVars>
          <dgm:animLvl val="lvl"/>
          <dgm:resizeHandles val="exact"/>
        </dgm:presLayoutVars>
      </dgm:prSet>
      <dgm:spPr/>
      <dgm:t>
        <a:bodyPr/>
        <a:lstStyle/>
        <a:p>
          <a:endParaRPr lang="es-ES"/>
        </a:p>
      </dgm:t>
    </dgm:pt>
    <dgm:pt modelId="{4E815B9D-268C-4E05-AE00-5EE61C131BD9}" type="pres">
      <dgm:prSet presAssocID="{D1F8E30E-B155-437F-BEB2-95AAB9426C12}" presName="parentText" presStyleLbl="node1" presStyleIdx="0" presStyleCnt="2">
        <dgm:presLayoutVars>
          <dgm:chMax val="0"/>
          <dgm:bulletEnabled val="1"/>
        </dgm:presLayoutVars>
      </dgm:prSet>
      <dgm:spPr/>
      <dgm:t>
        <a:bodyPr/>
        <a:lstStyle/>
        <a:p>
          <a:endParaRPr lang="es-ES"/>
        </a:p>
      </dgm:t>
    </dgm:pt>
    <dgm:pt modelId="{B821B3DA-C3FD-46A4-8552-02F26E9EA119}" type="pres">
      <dgm:prSet presAssocID="{D1F8E30E-B155-437F-BEB2-95AAB9426C12}" presName="childText" presStyleLbl="revTx" presStyleIdx="0" presStyleCnt="1">
        <dgm:presLayoutVars>
          <dgm:bulletEnabled val="1"/>
        </dgm:presLayoutVars>
      </dgm:prSet>
      <dgm:spPr/>
      <dgm:t>
        <a:bodyPr/>
        <a:lstStyle/>
        <a:p>
          <a:endParaRPr lang="es-ES"/>
        </a:p>
      </dgm:t>
    </dgm:pt>
    <dgm:pt modelId="{FD70B999-A959-41C1-8B2D-4A725B5ED591}" type="pres">
      <dgm:prSet presAssocID="{E47068AE-9960-485A-84D4-BEE6AF738C48}" presName="parentText" presStyleLbl="node1" presStyleIdx="1" presStyleCnt="2" custLinFactNeighborX="5679" custLinFactNeighborY="-1755">
        <dgm:presLayoutVars>
          <dgm:chMax val="0"/>
          <dgm:bulletEnabled val="1"/>
        </dgm:presLayoutVars>
      </dgm:prSet>
      <dgm:spPr/>
      <dgm:t>
        <a:bodyPr/>
        <a:lstStyle/>
        <a:p>
          <a:endParaRPr lang="es-ES"/>
        </a:p>
      </dgm:t>
    </dgm:pt>
  </dgm:ptLst>
  <dgm:cxnLst>
    <dgm:cxn modelId="{40FF53DE-6B05-4C76-A96F-BBD8039E438D}" type="presOf" srcId="{E47068AE-9960-485A-84D4-BEE6AF738C48}" destId="{FD70B999-A959-41C1-8B2D-4A725B5ED591}" srcOrd="0" destOrd="0" presId="urn:microsoft.com/office/officeart/2005/8/layout/vList2"/>
    <dgm:cxn modelId="{CFA5DCD1-EFE4-4493-850B-C8DE3CDD70C0}" srcId="{D1F8E30E-B155-437F-BEB2-95AAB9426C12}" destId="{2E1149B3-912A-4061-B585-82902685A461}" srcOrd="0" destOrd="0" parTransId="{AFAD1E22-0D2F-4B19-BB05-1705FD57B396}" sibTransId="{16D6E17A-7416-4089-885E-C221E71E2005}"/>
    <dgm:cxn modelId="{4AFA1B07-78AF-4D69-BC45-7EAA3E528BBA}" type="presOf" srcId="{5717A36C-BCA6-43BD-92A1-B290A25191B3}" destId="{E86852A8-30E3-41F2-A31B-E165C40A1E08}" srcOrd="0" destOrd="0" presId="urn:microsoft.com/office/officeart/2005/8/layout/vList2"/>
    <dgm:cxn modelId="{FA5437B1-4D35-478F-ADB8-1C05A12FD1E2}" type="presOf" srcId="{2E1149B3-912A-4061-B585-82902685A461}" destId="{B821B3DA-C3FD-46A4-8552-02F26E9EA119}" srcOrd="0" destOrd="0" presId="urn:microsoft.com/office/officeart/2005/8/layout/vList2"/>
    <dgm:cxn modelId="{9C655D1F-64D5-4A35-A588-B8ED519E57F6}" type="presOf" srcId="{D1F8E30E-B155-437F-BEB2-95AAB9426C12}" destId="{4E815B9D-268C-4E05-AE00-5EE61C131BD9}" srcOrd="0" destOrd="0" presId="urn:microsoft.com/office/officeart/2005/8/layout/vList2"/>
    <dgm:cxn modelId="{D4E0B0AF-EFCC-460F-9EFC-60C5734EF129}" srcId="{5717A36C-BCA6-43BD-92A1-B290A25191B3}" destId="{E47068AE-9960-485A-84D4-BEE6AF738C48}" srcOrd="1" destOrd="0" parTransId="{42E90987-760F-4F79-9250-6455122A8BDF}" sibTransId="{08EC6548-E20D-4A6B-BECB-C11671C47C86}"/>
    <dgm:cxn modelId="{5029D9EC-6425-4A42-8622-ED4AC36CA4AA}" srcId="{5717A36C-BCA6-43BD-92A1-B290A25191B3}" destId="{D1F8E30E-B155-437F-BEB2-95AAB9426C12}" srcOrd="0" destOrd="0" parTransId="{1F7AB190-74DA-4C0C-9062-CF1A30CB5870}" sibTransId="{685AAD8F-FA08-438F-A778-451844D80858}"/>
    <dgm:cxn modelId="{121B944A-2B11-465D-9F9A-53CFD74D93FC}" type="presParOf" srcId="{E86852A8-30E3-41F2-A31B-E165C40A1E08}" destId="{4E815B9D-268C-4E05-AE00-5EE61C131BD9}" srcOrd="0" destOrd="0" presId="urn:microsoft.com/office/officeart/2005/8/layout/vList2"/>
    <dgm:cxn modelId="{7E5A3086-681D-4E0E-8962-3EFA9517D423}" type="presParOf" srcId="{E86852A8-30E3-41F2-A31B-E165C40A1E08}" destId="{B821B3DA-C3FD-46A4-8552-02F26E9EA119}" srcOrd="1" destOrd="0" presId="urn:microsoft.com/office/officeart/2005/8/layout/vList2"/>
    <dgm:cxn modelId="{A068D17E-76AF-4A95-AFC2-00F20BE9D795}" type="presParOf" srcId="{E86852A8-30E3-41F2-A31B-E165C40A1E08}" destId="{FD70B999-A959-41C1-8B2D-4A725B5ED59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3835DE6-B995-45F0-B772-D77A21356B8F}" type="doc">
      <dgm:prSet loTypeId="urn:microsoft.com/office/officeart/2005/8/layout/lProcess1" loCatId="process" qsTypeId="urn:microsoft.com/office/officeart/2005/8/quickstyle/simple1" qsCatId="simple" csTypeId="urn:microsoft.com/office/officeart/2005/8/colors/colorful4" csCatId="colorful" phldr="1"/>
      <dgm:spPr/>
      <dgm:t>
        <a:bodyPr/>
        <a:lstStyle/>
        <a:p>
          <a:endParaRPr lang="es-ES"/>
        </a:p>
      </dgm:t>
    </dgm:pt>
    <dgm:pt modelId="{1E11E81C-6D3E-4E22-8971-A0FE189B234B}">
      <dgm:prSet phldrT="[Texto]"/>
      <dgm:spPr/>
      <dgm:t>
        <a:bodyPr/>
        <a:lstStyle/>
        <a:p>
          <a:r>
            <a:rPr lang="es-EC" b="1" dirty="0" smtClean="0">
              <a:solidFill>
                <a:schemeClr val="tx1"/>
              </a:solidFill>
            </a:rPr>
            <a:t>. Mantener un clima laboral adecuado para el buen desempeño de los empleados.</a:t>
          </a:r>
          <a:endParaRPr lang="es-ES" b="1" dirty="0">
            <a:solidFill>
              <a:schemeClr val="tx1"/>
            </a:solidFill>
          </a:endParaRPr>
        </a:p>
      </dgm:t>
    </dgm:pt>
    <dgm:pt modelId="{BBA0D7CA-AAB4-4838-98AB-ED26E015ABA8}" type="parTrans" cxnId="{9A2F23EC-400E-49D2-9A03-61A6485E9ABF}">
      <dgm:prSet/>
      <dgm:spPr/>
      <dgm:t>
        <a:bodyPr/>
        <a:lstStyle/>
        <a:p>
          <a:endParaRPr lang="es-ES" b="0">
            <a:solidFill>
              <a:schemeClr val="tx1"/>
            </a:solidFill>
          </a:endParaRPr>
        </a:p>
      </dgm:t>
    </dgm:pt>
    <dgm:pt modelId="{2E73CF79-19F8-4E08-8588-1278574C203D}" type="sibTrans" cxnId="{9A2F23EC-400E-49D2-9A03-61A6485E9ABF}">
      <dgm:prSet/>
      <dgm:spPr/>
      <dgm:t>
        <a:bodyPr/>
        <a:lstStyle/>
        <a:p>
          <a:endParaRPr lang="es-ES" b="0">
            <a:solidFill>
              <a:schemeClr val="tx1"/>
            </a:solidFill>
          </a:endParaRPr>
        </a:p>
      </dgm:t>
    </dgm:pt>
    <dgm:pt modelId="{DDD0FFE5-ADD4-4B00-82E6-690FC4D3A359}">
      <dgm:prSet phldrT="[Texto]"/>
      <dgm:spPr/>
      <dgm:t>
        <a:bodyPr/>
        <a:lstStyle/>
        <a:p>
          <a:r>
            <a:rPr lang="es-ES" b="0" dirty="0" smtClean="0">
              <a:solidFill>
                <a:schemeClr val="tx1"/>
              </a:solidFill>
            </a:rPr>
            <a:t>Área de Gestión del Talento humano</a:t>
          </a:r>
          <a:endParaRPr lang="es-ES" b="0" dirty="0">
            <a:solidFill>
              <a:schemeClr val="tx1"/>
            </a:solidFill>
          </a:endParaRPr>
        </a:p>
      </dgm:t>
    </dgm:pt>
    <dgm:pt modelId="{D7EE980C-A43E-4512-BCF4-366238031630}" type="parTrans" cxnId="{29144660-5ED1-4ED5-8766-F36B09F59335}">
      <dgm:prSet/>
      <dgm:spPr/>
      <dgm:t>
        <a:bodyPr/>
        <a:lstStyle/>
        <a:p>
          <a:endParaRPr lang="es-ES" b="0">
            <a:solidFill>
              <a:schemeClr val="tx1"/>
            </a:solidFill>
          </a:endParaRPr>
        </a:p>
      </dgm:t>
    </dgm:pt>
    <dgm:pt modelId="{69200121-0F49-4FDB-ABFF-4B0CAFB87F8A}" type="sibTrans" cxnId="{29144660-5ED1-4ED5-8766-F36B09F59335}">
      <dgm:prSet/>
      <dgm:spPr/>
      <dgm:t>
        <a:bodyPr/>
        <a:lstStyle/>
        <a:p>
          <a:endParaRPr lang="es-ES" b="0">
            <a:solidFill>
              <a:schemeClr val="tx1"/>
            </a:solidFill>
          </a:endParaRPr>
        </a:p>
      </dgm:t>
    </dgm:pt>
    <dgm:pt modelId="{B2DB40D3-7510-4692-AAA5-8E8B7EE31F47}">
      <dgm:prSet phldrT="[Texto]"/>
      <dgm:spPr/>
      <dgm:t>
        <a:bodyPr/>
        <a:lstStyle/>
        <a:p>
          <a:r>
            <a:rPr lang="es-ES" b="0" dirty="0" smtClean="0">
              <a:solidFill>
                <a:schemeClr val="tx1"/>
              </a:solidFill>
            </a:rPr>
            <a:t> Permanente</a:t>
          </a:r>
          <a:endParaRPr lang="es-ES" b="0" dirty="0">
            <a:solidFill>
              <a:schemeClr val="tx1"/>
            </a:solidFill>
          </a:endParaRPr>
        </a:p>
      </dgm:t>
    </dgm:pt>
    <dgm:pt modelId="{ACBA8F8B-2115-4F36-BD15-C8D590B1B6B6}" type="parTrans" cxnId="{642322A2-7F58-4622-9067-B5AA67124D2C}">
      <dgm:prSet/>
      <dgm:spPr/>
      <dgm:t>
        <a:bodyPr/>
        <a:lstStyle/>
        <a:p>
          <a:endParaRPr lang="es-ES" b="0">
            <a:solidFill>
              <a:schemeClr val="tx1"/>
            </a:solidFill>
          </a:endParaRPr>
        </a:p>
      </dgm:t>
    </dgm:pt>
    <dgm:pt modelId="{E706F744-5209-4050-BAF5-5C387D8D386B}" type="sibTrans" cxnId="{642322A2-7F58-4622-9067-B5AA67124D2C}">
      <dgm:prSet/>
      <dgm:spPr/>
      <dgm:t>
        <a:bodyPr/>
        <a:lstStyle/>
        <a:p>
          <a:endParaRPr lang="es-ES" b="0">
            <a:solidFill>
              <a:schemeClr val="tx1"/>
            </a:solidFill>
          </a:endParaRPr>
        </a:p>
      </dgm:t>
    </dgm:pt>
    <dgm:pt modelId="{C0CFD20A-B300-4F59-926E-9E4CA7EE0626}">
      <dgm:prSet phldrT="[Texto]" custT="1"/>
      <dgm:spPr/>
      <dgm:t>
        <a:bodyPr/>
        <a:lstStyle/>
        <a:p>
          <a:r>
            <a:rPr lang="es-EC" sz="1600" b="1" dirty="0" smtClean="0">
              <a:solidFill>
                <a:schemeClr val="tx1"/>
              </a:solidFill>
            </a:rPr>
            <a:t>Otorgar un presupuesto incremental para Investigación y Desarrollo de productos o servicios de la empresa</a:t>
          </a:r>
          <a:endParaRPr lang="es-ES" sz="1600" b="1" dirty="0">
            <a:solidFill>
              <a:schemeClr val="tx1"/>
            </a:solidFill>
          </a:endParaRPr>
        </a:p>
      </dgm:t>
    </dgm:pt>
    <dgm:pt modelId="{A626B17C-EC06-49DE-88D6-6D542255644C}" type="parTrans" cxnId="{C134C827-A832-4BEF-9F7A-742B0392334D}">
      <dgm:prSet/>
      <dgm:spPr/>
      <dgm:t>
        <a:bodyPr/>
        <a:lstStyle/>
        <a:p>
          <a:endParaRPr lang="es-ES" b="0">
            <a:solidFill>
              <a:schemeClr val="tx1"/>
            </a:solidFill>
          </a:endParaRPr>
        </a:p>
      </dgm:t>
    </dgm:pt>
    <dgm:pt modelId="{A64B2D38-E9C4-4EC8-A1DD-8A3129D9D887}" type="sibTrans" cxnId="{C134C827-A832-4BEF-9F7A-742B0392334D}">
      <dgm:prSet/>
      <dgm:spPr/>
      <dgm:t>
        <a:bodyPr/>
        <a:lstStyle/>
        <a:p>
          <a:endParaRPr lang="es-ES" b="0">
            <a:solidFill>
              <a:schemeClr val="tx1"/>
            </a:solidFill>
          </a:endParaRPr>
        </a:p>
      </dgm:t>
    </dgm:pt>
    <dgm:pt modelId="{12ABEC9D-745F-452C-A84E-2CDE0C8457CD}">
      <dgm:prSet phldrT="[Texto]"/>
      <dgm:spPr/>
      <dgm:t>
        <a:bodyPr/>
        <a:lstStyle/>
        <a:p>
          <a:r>
            <a:rPr lang="es-ES" b="0" dirty="0" smtClean="0">
              <a:solidFill>
                <a:schemeClr val="tx1"/>
              </a:solidFill>
            </a:rPr>
            <a:t>Área financiera / Área de Investigación y Desarrollo</a:t>
          </a:r>
          <a:endParaRPr lang="es-ES" b="0" dirty="0">
            <a:solidFill>
              <a:schemeClr val="tx1"/>
            </a:solidFill>
          </a:endParaRPr>
        </a:p>
      </dgm:t>
    </dgm:pt>
    <dgm:pt modelId="{CD0B7D20-E7D4-4FA8-BCAE-5CD46FDC633D}" type="parTrans" cxnId="{44ED6C01-67EA-4B5D-A19C-98D9B8111EDD}">
      <dgm:prSet/>
      <dgm:spPr/>
      <dgm:t>
        <a:bodyPr/>
        <a:lstStyle/>
        <a:p>
          <a:endParaRPr lang="es-ES" b="0">
            <a:solidFill>
              <a:schemeClr val="tx1"/>
            </a:solidFill>
          </a:endParaRPr>
        </a:p>
      </dgm:t>
    </dgm:pt>
    <dgm:pt modelId="{A4C9FD21-0BA2-40D2-909A-0FDCAC4DF732}" type="sibTrans" cxnId="{44ED6C01-67EA-4B5D-A19C-98D9B8111EDD}">
      <dgm:prSet/>
      <dgm:spPr/>
      <dgm:t>
        <a:bodyPr/>
        <a:lstStyle/>
        <a:p>
          <a:endParaRPr lang="es-ES" b="0">
            <a:solidFill>
              <a:schemeClr val="tx1"/>
            </a:solidFill>
          </a:endParaRPr>
        </a:p>
      </dgm:t>
    </dgm:pt>
    <dgm:pt modelId="{B216615D-B969-48B3-B7DC-9A509EE43008}">
      <dgm:prSet phldrT="[Texto]"/>
      <dgm:spPr/>
      <dgm:t>
        <a:bodyPr/>
        <a:lstStyle/>
        <a:p>
          <a:r>
            <a:rPr lang="es-EC" b="0" dirty="0" smtClean="0">
              <a:solidFill>
                <a:schemeClr val="tx1"/>
              </a:solidFill>
            </a:rPr>
            <a:t>Para incrementar la gestión y capacidad de desarrollo de productos, procesos y servicios.</a:t>
          </a:r>
          <a:endParaRPr lang="es-ES" b="0" dirty="0">
            <a:solidFill>
              <a:schemeClr val="tx1"/>
            </a:solidFill>
          </a:endParaRPr>
        </a:p>
      </dgm:t>
    </dgm:pt>
    <dgm:pt modelId="{94520F52-3E02-4844-BE9C-06BD0BBA402B}" type="parTrans" cxnId="{77C9FEE1-8902-4E85-B6A4-87676FCFA9B6}">
      <dgm:prSet/>
      <dgm:spPr/>
      <dgm:t>
        <a:bodyPr/>
        <a:lstStyle/>
        <a:p>
          <a:endParaRPr lang="es-ES" b="0">
            <a:solidFill>
              <a:schemeClr val="tx1"/>
            </a:solidFill>
          </a:endParaRPr>
        </a:p>
      </dgm:t>
    </dgm:pt>
    <dgm:pt modelId="{46BBE283-E02E-4BBC-BDB5-AC6422266FD1}" type="sibTrans" cxnId="{77C9FEE1-8902-4E85-B6A4-87676FCFA9B6}">
      <dgm:prSet/>
      <dgm:spPr/>
      <dgm:t>
        <a:bodyPr/>
        <a:lstStyle/>
        <a:p>
          <a:endParaRPr lang="es-ES" b="0">
            <a:solidFill>
              <a:schemeClr val="tx1"/>
            </a:solidFill>
          </a:endParaRPr>
        </a:p>
      </dgm:t>
    </dgm:pt>
    <dgm:pt modelId="{55971421-75B4-4C89-9B70-3BB81122A2A4}">
      <dgm:prSet phldrT="[Texto]"/>
      <dgm:spPr/>
      <dgm:t>
        <a:bodyPr/>
        <a:lstStyle/>
        <a:p>
          <a:r>
            <a:rPr lang="es-EC" b="1" dirty="0" smtClean="0">
              <a:solidFill>
                <a:schemeClr val="tx1"/>
              </a:solidFill>
            </a:rPr>
            <a:t>Alinear la inversión tecnológica de largo plazo, a la visión empresarial.</a:t>
          </a:r>
          <a:endParaRPr lang="es-ES" b="1" dirty="0">
            <a:solidFill>
              <a:schemeClr val="tx1"/>
            </a:solidFill>
          </a:endParaRPr>
        </a:p>
      </dgm:t>
    </dgm:pt>
    <dgm:pt modelId="{181F08DE-C680-458B-883A-CCB663B54981}" type="parTrans" cxnId="{C984BC36-E6D2-479B-AA01-4427606E282D}">
      <dgm:prSet/>
      <dgm:spPr/>
      <dgm:t>
        <a:bodyPr/>
        <a:lstStyle/>
        <a:p>
          <a:endParaRPr lang="es-ES" b="0">
            <a:solidFill>
              <a:schemeClr val="tx1"/>
            </a:solidFill>
          </a:endParaRPr>
        </a:p>
      </dgm:t>
    </dgm:pt>
    <dgm:pt modelId="{BD80BC7E-200D-452D-995E-624E3B0DA8FC}" type="sibTrans" cxnId="{C984BC36-E6D2-479B-AA01-4427606E282D}">
      <dgm:prSet/>
      <dgm:spPr/>
      <dgm:t>
        <a:bodyPr/>
        <a:lstStyle/>
        <a:p>
          <a:endParaRPr lang="es-ES" b="0">
            <a:solidFill>
              <a:schemeClr val="tx1"/>
            </a:solidFill>
          </a:endParaRPr>
        </a:p>
      </dgm:t>
    </dgm:pt>
    <dgm:pt modelId="{FFB05983-C184-4A6F-B527-7983A3E6BD5B}">
      <dgm:prSet phldrT="[Texto]"/>
      <dgm:spPr/>
      <dgm:t>
        <a:bodyPr/>
        <a:lstStyle/>
        <a:p>
          <a:r>
            <a:rPr lang="es-ES" b="0" dirty="0" smtClean="0">
              <a:solidFill>
                <a:schemeClr val="tx1"/>
              </a:solidFill>
            </a:rPr>
            <a:t>Área financiera / Área de Investigación y Desarrollo</a:t>
          </a:r>
          <a:endParaRPr lang="es-ES" b="0" dirty="0">
            <a:solidFill>
              <a:schemeClr val="tx1"/>
            </a:solidFill>
          </a:endParaRPr>
        </a:p>
      </dgm:t>
    </dgm:pt>
    <dgm:pt modelId="{2432A114-7543-4ABE-B6E8-D39B828962D6}" type="parTrans" cxnId="{70C8EE6B-477E-452D-BFD6-0037E5195637}">
      <dgm:prSet/>
      <dgm:spPr/>
      <dgm:t>
        <a:bodyPr/>
        <a:lstStyle/>
        <a:p>
          <a:endParaRPr lang="es-ES" b="0">
            <a:solidFill>
              <a:schemeClr val="tx1"/>
            </a:solidFill>
          </a:endParaRPr>
        </a:p>
      </dgm:t>
    </dgm:pt>
    <dgm:pt modelId="{29F91BE1-A0D1-426D-9597-F84AD5C84A1A}" type="sibTrans" cxnId="{70C8EE6B-477E-452D-BFD6-0037E5195637}">
      <dgm:prSet/>
      <dgm:spPr/>
      <dgm:t>
        <a:bodyPr/>
        <a:lstStyle/>
        <a:p>
          <a:endParaRPr lang="es-ES" b="0">
            <a:solidFill>
              <a:schemeClr val="tx1"/>
            </a:solidFill>
          </a:endParaRPr>
        </a:p>
      </dgm:t>
    </dgm:pt>
    <dgm:pt modelId="{4A5A0CBF-EE5F-4A09-BD68-2FD541F6FD4B}">
      <dgm:prSet phldrT="[Texto]"/>
      <dgm:spPr/>
      <dgm:t>
        <a:bodyPr/>
        <a:lstStyle/>
        <a:p>
          <a:r>
            <a:rPr lang="es-EC" dirty="0" smtClean="0"/>
            <a:t>Para asegurar que la empresa se mantenga a la vanguardia tecnológica.</a:t>
          </a:r>
          <a:endParaRPr lang="es-ES" b="0" dirty="0">
            <a:solidFill>
              <a:schemeClr val="tx1"/>
            </a:solidFill>
          </a:endParaRPr>
        </a:p>
      </dgm:t>
    </dgm:pt>
    <dgm:pt modelId="{BB739294-A731-4812-B9E4-4E5BE581E1FF}" type="parTrans" cxnId="{89FB207E-4D8E-4CAA-A201-5961F289EFF6}">
      <dgm:prSet/>
      <dgm:spPr/>
      <dgm:t>
        <a:bodyPr/>
        <a:lstStyle/>
        <a:p>
          <a:endParaRPr lang="es-ES" b="0">
            <a:solidFill>
              <a:schemeClr val="tx1"/>
            </a:solidFill>
          </a:endParaRPr>
        </a:p>
      </dgm:t>
    </dgm:pt>
    <dgm:pt modelId="{73D46E1E-E2AF-4C1A-B794-38D8482379A8}" type="sibTrans" cxnId="{89FB207E-4D8E-4CAA-A201-5961F289EFF6}">
      <dgm:prSet/>
      <dgm:spPr/>
      <dgm:t>
        <a:bodyPr/>
        <a:lstStyle/>
        <a:p>
          <a:endParaRPr lang="es-ES" b="0">
            <a:solidFill>
              <a:schemeClr val="tx1"/>
            </a:solidFill>
          </a:endParaRPr>
        </a:p>
      </dgm:t>
    </dgm:pt>
    <dgm:pt modelId="{240EE1B0-A1F3-4B38-B779-22966B067877}">
      <dgm:prSet phldrT="[Texto]"/>
      <dgm:spPr/>
      <dgm:t>
        <a:bodyPr/>
        <a:lstStyle/>
        <a:p>
          <a:r>
            <a:rPr lang="es-ES" b="0" dirty="0" smtClean="0">
              <a:solidFill>
                <a:schemeClr val="tx1"/>
              </a:solidFill>
            </a:rPr>
            <a:t>Lograr un alto desempeño del personal</a:t>
          </a:r>
          <a:endParaRPr lang="es-ES" b="0" dirty="0">
            <a:solidFill>
              <a:schemeClr val="tx1"/>
            </a:solidFill>
          </a:endParaRPr>
        </a:p>
      </dgm:t>
    </dgm:pt>
    <dgm:pt modelId="{2932DDEE-67CA-4145-A83E-ECD3FD8CCFC9}" type="parTrans" cxnId="{873B0E50-535F-412E-A172-08D5EBB31E92}">
      <dgm:prSet/>
      <dgm:spPr/>
      <dgm:t>
        <a:bodyPr/>
        <a:lstStyle/>
        <a:p>
          <a:endParaRPr lang="es-ES" b="0">
            <a:solidFill>
              <a:schemeClr val="tx1"/>
            </a:solidFill>
          </a:endParaRPr>
        </a:p>
      </dgm:t>
    </dgm:pt>
    <dgm:pt modelId="{4E16EE05-D32E-4449-942F-8BCD4513B378}" type="sibTrans" cxnId="{873B0E50-535F-412E-A172-08D5EBB31E92}">
      <dgm:prSet/>
      <dgm:spPr/>
      <dgm:t>
        <a:bodyPr/>
        <a:lstStyle/>
        <a:p>
          <a:endParaRPr lang="es-ES" b="0">
            <a:solidFill>
              <a:schemeClr val="tx1"/>
            </a:solidFill>
          </a:endParaRPr>
        </a:p>
      </dgm:t>
    </dgm:pt>
    <dgm:pt modelId="{E0586AE0-BB70-4874-8A4F-D86158DBBAB3}">
      <dgm:prSet phldrT="[Texto]"/>
      <dgm:spPr/>
      <dgm:t>
        <a:bodyPr/>
        <a:lstStyle/>
        <a:p>
          <a:r>
            <a:rPr lang="es-ES" b="0" dirty="0" smtClean="0">
              <a:solidFill>
                <a:schemeClr val="tx1"/>
              </a:solidFill>
            </a:rPr>
            <a:t>Anualmente</a:t>
          </a:r>
          <a:endParaRPr lang="es-ES" b="0" dirty="0">
            <a:solidFill>
              <a:schemeClr val="tx1"/>
            </a:solidFill>
          </a:endParaRPr>
        </a:p>
      </dgm:t>
    </dgm:pt>
    <dgm:pt modelId="{251463DA-B308-4D63-B550-A4034A5C0B3D}" type="parTrans" cxnId="{94567BF3-9805-49DD-B2CA-B831EE4A94ED}">
      <dgm:prSet/>
      <dgm:spPr/>
      <dgm:t>
        <a:bodyPr/>
        <a:lstStyle/>
        <a:p>
          <a:endParaRPr lang="es-ES" b="0">
            <a:solidFill>
              <a:schemeClr val="tx1"/>
            </a:solidFill>
          </a:endParaRPr>
        </a:p>
      </dgm:t>
    </dgm:pt>
    <dgm:pt modelId="{55BE4E3B-24C6-430B-92CB-AE442FF9DE0A}" type="sibTrans" cxnId="{94567BF3-9805-49DD-B2CA-B831EE4A94ED}">
      <dgm:prSet/>
      <dgm:spPr/>
      <dgm:t>
        <a:bodyPr/>
        <a:lstStyle/>
        <a:p>
          <a:endParaRPr lang="es-ES" b="0">
            <a:solidFill>
              <a:schemeClr val="tx1"/>
            </a:solidFill>
          </a:endParaRPr>
        </a:p>
      </dgm:t>
    </dgm:pt>
    <dgm:pt modelId="{3E9D9108-5EB7-44E7-AD1B-A86D356E9D8E}">
      <dgm:prSet phldrT="[Texto]"/>
      <dgm:spPr/>
      <dgm:t>
        <a:bodyPr/>
        <a:lstStyle/>
        <a:p>
          <a:r>
            <a:rPr lang="es-EC" b="0" dirty="0" smtClean="0">
              <a:solidFill>
                <a:schemeClr val="tx1"/>
              </a:solidFill>
            </a:rPr>
            <a:t>Mediante el incremento del 5% de presupuesto anual.</a:t>
          </a:r>
          <a:endParaRPr lang="es-ES" b="0" dirty="0">
            <a:solidFill>
              <a:schemeClr val="tx1"/>
            </a:solidFill>
          </a:endParaRPr>
        </a:p>
      </dgm:t>
    </dgm:pt>
    <dgm:pt modelId="{9DBC626C-DF90-4C9D-8BD1-2A5A7A2B8EF8}" type="parTrans" cxnId="{E7E71372-7E8E-4A3E-8294-2143EB368BBA}">
      <dgm:prSet/>
      <dgm:spPr/>
      <dgm:t>
        <a:bodyPr/>
        <a:lstStyle/>
        <a:p>
          <a:endParaRPr lang="es-ES" b="0">
            <a:solidFill>
              <a:schemeClr val="tx1"/>
            </a:solidFill>
          </a:endParaRPr>
        </a:p>
      </dgm:t>
    </dgm:pt>
    <dgm:pt modelId="{006B1A41-9A08-45BE-AEDC-1BA8304252F0}" type="sibTrans" cxnId="{E7E71372-7E8E-4A3E-8294-2143EB368BBA}">
      <dgm:prSet/>
      <dgm:spPr/>
      <dgm:t>
        <a:bodyPr/>
        <a:lstStyle/>
        <a:p>
          <a:endParaRPr lang="es-ES" b="0">
            <a:solidFill>
              <a:schemeClr val="tx1"/>
            </a:solidFill>
          </a:endParaRPr>
        </a:p>
      </dgm:t>
    </dgm:pt>
    <dgm:pt modelId="{723F943F-8DBD-450E-91DB-6FBFBB890C44}">
      <dgm:prSet phldrT="[Texto]"/>
      <dgm:spPr/>
      <dgm:t>
        <a:bodyPr/>
        <a:lstStyle/>
        <a:p>
          <a:r>
            <a:rPr lang="es-ES" b="0" dirty="0" smtClean="0">
              <a:solidFill>
                <a:schemeClr val="tx1"/>
              </a:solidFill>
            </a:rPr>
            <a:t>Cada cinco años</a:t>
          </a:r>
          <a:endParaRPr lang="es-ES" b="0" dirty="0">
            <a:solidFill>
              <a:schemeClr val="tx1"/>
            </a:solidFill>
          </a:endParaRPr>
        </a:p>
      </dgm:t>
    </dgm:pt>
    <dgm:pt modelId="{F13F6D7C-E489-4A36-A596-178B55F59946}" type="parTrans" cxnId="{2B4554B3-A01F-446F-BA84-1B059BEF96BB}">
      <dgm:prSet/>
      <dgm:spPr/>
      <dgm:t>
        <a:bodyPr/>
        <a:lstStyle/>
        <a:p>
          <a:endParaRPr lang="es-ES" b="0">
            <a:solidFill>
              <a:schemeClr val="tx1"/>
            </a:solidFill>
          </a:endParaRPr>
        </a:p>
      </dgm:t>
    </dgm:pt>
    <dgm:pt modelId="{E3FF9F86-C2F6-45A2-B16B-2E5106B35E43}" type="sibTrans" cxnId="{2B4554B3-A01F-446F-BA84-1B059BEF96BB}">
      <dgm:prSet/>
      <dgm:spPr/>
      <dgm:t>
        <a:bodyPr/>
        <a:lstStyle/>
        <a:p>
          <a:endParaRPr lang="es-ES" b="0">
            <a:solidFill>
              <a:schemeClr val="tx1"/>
            </a:solidFill>
          </a:endParaRPr>
        </a:p>
      </dgm:t>
    </dgm:pt>
    <dgm:pt modelId="{B8742A04-A4A1-42D7-8307-31607FA32ABB}">
      <dgm:prSet/>
      <dgm:spPr/>
      <dgm:t>
        <a:bodyPr/>
        <a:lstStyle/>
        <a:p>
          <a:r>
            <a:rPr lang="es-EC" b="0" dirty="0" smtClean="0">
              <a:solidFill>
                <a:schemeClr val="tx1"/>
              </a:solidFill>
            </a:rPr>
            <a:t>Manteniendo la satisfacción laboral elevada </a:t>
          </a:r>
          <a:endParaRPr lang="es-EC" b="0" dirty="0">
            <a:solidFill>
              <a:schemeClr val="tx1"/>
            </a:solidFill>
          </a:endParaRPr>
        </a:p>
      </dgm:t>
    </dgm:pt>
    <dgm:pt modelId="{6B51D185-DF40-436A-AF3A-C220DFB47CDD}" type="parTrans" cxnId="{1A485AAC-3F9F-44F2-B43B-F87E5475C46E}">
      <dgm:prSet/>
      <dgm:spPr/>
      <dgm:t>
        <a:bodyPr/>
        <a:lstStyle/>
        <a:p>
          <a:endParaRPr lang="es-ES" b="0">
            <a:solidFill>
              <a:schemeClr val="tx1"/>
            </a:solidFill>
          </a:endParaRPr>
        </a:p>
      </dgm:t>
    </dgm:pt>
    <dgm:pt modelId="{D7BEE199-D330-4B7C-A7AA-65D830006120}" type="sibTrans" cxnId="{1A485AAC-3F9F-44F2-B43B-F87E5475C46E}">
      <dgm:prSet/>
      <dgm:spPr/>
      <dgm:t>
        <a:bodyPr/>
        <a:lstStyle/>
        <a:p>
          <a:endParaRPr lang="es-ES" b="0">
            <a:solidFill>
              <a:schemeClr val="tx1"/>
            </a:solidFill>
          </a:endParaRPr>
        </a:p>
      </dgm:t>
    </dgm:pt>
    <dgm:pt modelId="{0D2B33AD-9761-42AB-8B8B-F83776CE7914}">
      <dgm:prSet phldrT="[Texto]"/>
      <dgm:spPr/>
      <dgm:t>
        <a:bodyPr/>
        <a:lstStyle/>
        <a:p>
          <a:r>
            <a:rPr lang="es-EC" dirty="0" smtClean="0"/>
            <a:t>Mediante proyectos de inversión cada cinco años.</a:t>
          </a:r>
          <a:endParaRPr lang="es-ES" b="0" dirty="0">
            <a:solidFill>
              <a:schemeClr val="tx1"/>
            </a:solidFill>
          </a:endParaRPr>
        </a:p>
      </dgm:t>
    </dgm:pt>
    <dgm:pt modelId="{586D1D1B-76FF-4647-B3B8-053E224C3C8F}" type="parTrans" cxnId="{93B6F418-9498-4FB9-BB99-C383191A196C}">
      <dgm:prSet/>
      <dgm:spPr/>
      <dgm:t>
        <a:bodyPr/>
        <a:lstStyle/>
        <a:p>
          <a:endParaRPr lang="es-ES"/>
        </a:p>
      </dgm:t>
    </dgm:pt>
    <dgm:pt modelId="{72AF4411-5B86-4A1B-B4CF-D7885492CE2E}" type="sibTrans" cxnId="{93B6F418-9498-4FB9-BB99-C383191A196C}">
      <dgm:prSet/>
      <dgm:spPr/>
      <dgm:t>
        <a:bodyPr/>
        <a:lstStyle/>
        <a:p>
          <a:endParaRPr lang="es-ES"/>
        </a:p>
      </dgm:t>
    </dgm:pt>
    <dgm:pt modelId="{CE079E31-F279-415F-AE27-98370226331D}" type="pres">
      <dgm:prSet presAssocID="{73835DE6-B995-45F0-B772-D77A21356B8F}" presName="Name0" presStyleCnt="0">
        <dgm:presLayoutVars>
          <dgm:dir/>
          <dgm:animLvl val="lvl"/>
          <dgm:resizeHandles val="exact"/>
        </dgm:presLayoutVars>
      </dgm:prSet>
      <dgm:spPr/>
      <dgm:t>
        <a:bodyPr/>
        <a:lstStyle/>
        <a:p>
          <a:endParaRPr lang="es-ES"/>
        </a:p>
      </dgm:t>
    </dgm:pt>
    <dgm:pt modelId="{DDC24C5D-62A0-4B0E-AF47-1D26B13731C2}" type="pres">
      <dgm:prSet presAssocID="{1E11E81C-6D3E-4E22-8971-A0FE189B234B}" presName="vertFlow" presStyleCnt="0"/>
      <dgm:spPr/>
    </dgm:pt>
    <dgm:pt modelId="{5C2E2738-B7B7-4E2E-9E74-D7BE953CF7C0}" type="pres">
      <dgm:prSet presAssocID="{1E11E81C-6D3E-4E22-8971-A0FE189B234B}" presName="header" presStyleLbl="node1" presStyleIdx="0" presStyleCnt="3"/>
      <dgm:spPr/>
      <dgm:t>
        <a:bodyPr/>
        <a:lstStyle/>
        <a:p>
          <a:endParaRPr lang="es-ES"/>
        </a:p>
      </dgm:t>
    </dgm:pt>
    <dgm:pt modelId="{70E25295-4161-414D-A109-467ACCDDDC76}" type="pres">
      <dgm:prSet presAssocID="{D7EE980C-A43E-4512-BCF4-366238031630}" presName="parTrans" presStyleLbl="sibTrans2D1" presStyleIdx="0" presStyleCnt="12"/>
      <dgm:spPr/>
      <dgm:t>
        <a:bodyPr/>
        <a:lstStyle/>
        <a:p>
          <a:endParaRPr lang="es-ES"/>
        </a:p>
      </dgm:t>
    </dgm:pt>
    <dgm:pt modelId="{826DA23C-875B-4F0C-B989-7509C75A0B09}" type="pres">
      <dgm:prSet presAssocID="{DDD0FFE5-ADD4-4B00-82E6-690FC4D3A359}" presName="child" presStyleLbl="alignAccFollowNode1" presStyleIdx="0" presStyleCnt="12">
        <dgm:presLayoutVars>
          <dgm:chMax val="0"/>
          <dgm:bulletEnabled val="1"/>
        </dgm:presLayoutVars>
      </dgm:prSet>
      <dgm:spPr/>
      <dgm:t>
        <a:bodyPr/>
        <a:lstStyle/>
        <a:p>
          <a:endParaRPr lang="es-ES"/>
        </a:p>
      </dgm:t>
    </dgm:pt>
    <dgm:pt modelId="{11051577-F68B-4FED-B33A-53C6F338A86F}" type="pres">
      <dgm:prSet presAssocID="{69200121-0F49-4FDB-ABFF-4B0CAFB87F8A}" presName="sibTrans" presStyleLbl="sibTrans2D1" presStyleIdx="1" presStyleCnt="12"/>
      <dgm:spPr/>
      <dgm:t>
        <a:bodyPr/>
        <a:lstStyle/>
        <a:p>
          <a:endParaRPr lang="es-ES"/>
        </a:p>
      </dgm:t>
    </dgm:pt>
    <dgm:pt modelId="{F90AB8A8-87F0-4B48-9AB8-10B051D93A87}" type="pres">
      <dgm:prSet presAssocID="{B2DB40D3-7510-4692-AAA5-8E8B7EE31F47}" presName="child" presStyleLbl="alignAccFollowNode1" presStyleIdx="1" presStyleCnt="12">
        <dgm:presLayoutVars>
          <dgm:chMax val="0"/>
          <dgm:bulletEnabled val="1"/>
        </dgm:presLayoutVars>
      </dgm:prSet>
      <dgm:spPr/>
      <dgm:t>
        <a:bodyPr/>
        <a:lstStyle/>
        <a:p>
          <a:endParaRPr lang="es-ES"/>
        </a:p>
      </dgm:t>
    </dgm:pt>
    <dgm:pt modelId="{D53E69AC-65E3-4EAE-B3BC-7A75541DD570}" type="pres">
      <dgm:prSet presAssocID="{E706F744-5209-4050-BAF5-5C387D8D386B}" presName="sibTrans" presStyleLbl="sibTrans2D1" presStyleIdx="2" presStyleCnt="12"/>
      <dgm:spPr/>
      <dgm:t>
        <a:bodyPr/>
        <a:lstStyle/>
        <a:p>
          <a:endParaRPr lang="es-ES"/>
        </a:p>
      </dgm:t>
    </dgm:pt>
    <dgm:pt modelId="{ACAAB287-2714-46CC-A148-EE9320648B58}" type="pres">
      <dgm:prSet presAssocID="{240EE1B0-A1F3-4B38-B779-22966B067877}" presName="child" presStyleLbl="alignAccFollowNode1" presStyleIdx="2" presStyleCnt="12">
        <dgm:presLayoutVars>
          <dgm:chMax val="0"/>
          <dgm:bulletEnabled val="1"/>
        </dgm:presLayoutVars>
      </dgm:prSet>
      <dgm:spPr/>
      <dgm:t>
        <a:bodyPr/>
        <a:lstStyle/>
        <a:p>
          <a:endParaRPr lang="es-ES"/>
        </a:p>
      </dgm:t>
    </dgm:pt>
    <dgm:pt modelId="{C2C867CD-8CBE-4DB0-B1F6-CCC53509FB28}" type="pres">
      <dgm:prSet presAssocID="{4E16EE05-D32E-4449-942F-8BCD4513B378}" presName="sibTrans" presStyleLbl="sibTrans2D1" presStyleIdx="3" presStyleCnt="12"/>
      <dgm:spPr/>
      <dgm:t>
        <a:bodyPr/>
        <a:lstStyle/>
        <a:p>
          <a:endParaRPr lang="es-ES"/>
        </a:p>
      </dgm:t>
    </dgm:pt>
    <dgm:pt modelId="{169A94BB-14FA-48E7-8743-FE35A76A26F7}" type="pres">
      <dgm:prSet presAssocID="{B8742A04-A4A1-42D7-8307-31607FA32ABB}" presName="child" presStyleLbl="alignAccFollowNode1" presStyleIdx="3" presStyleCnt="12">
        <dgm:presLayoutVars>
          <dgm:chMax val="0"/>
          <dgm:bulletEnabled val="1"/>
        </dgm:presLayoutVars>
      </dgm:prSet>
      <dgm:spPr/>
      <dgm:t>
        <a:bodyPr/>
        <a:lstStyle/>
        <a:p>
          <a:endParaRPr lang="es-ES"/>
        </a:p>
      </dgm:t>
    </dgm:pt>
    <dgm:pt modelId="{B796457F-6383-48D0-B416-1C36FAC1D4EE}" type="pres">
      <dgm:prSet presAssocID="{1E11E81C-6D3E-4E22-8971-A0FE189B234B}" presName="hSp" presStyleCnt="0"/>
      <dgm:spPr/>
    </dgm:pt>
    <dgm:pt modelId="{6450DB28-ED22-42DC-A79B-1D2DFD04880D}" type="pres">
      <dgm:prSet presAssocID="{C0CFD20A-B300-4F59-926E-9E4CA7EE0626}" presName="vertFlow" presStyleCnt="0"/>
      <dgm:spPr/>
    </dgm:pt>
    <dgm:pt modelId="{4117A112-8838-4375-B6AD-23E2E9C2E996}" type="pres">
      <dgm:prSet presAssocID="{C0CFD20A-B300-4F59-926E-9E4CA7EE0626}" presName="header" presStyleLbl="node1" presStyleIdx="1" presStyleCnt="3"/>
      <dgm:spPr/>
      <dgm:t>
        <a:bodyPr/>
        <a:lstStyle/>
        <a:p>
          <a:endParaRPr lang="es-ES"/>
        </a:p>
      </dgm:t>
    </dgm:pt>
    <dgm:pt modelId="{A3D22C94-BDB1-4BD2-B7D7-376AD99ED8A7}" type="pres">
      <dgm:prSet presAssocID="{CD0B7D20-E7D4-4FA8-BCAE-5CD46FDC633D}" presName="parTrans" presStyleLbl="sibTrans2D1" presStyleIdx="4" presStyleCnt="12"/>
      <dgm:spPr/>
      <dgm:t>
        <a:bodyPr/>
        <a:lstStyle/>
        <a:p>
          <a:endParaRPr lang="es-ES"/>
        </a:p>
      </dgm:t>
    </dgm:pt>
    <dgm:pt modelId="{A181663C-F3A3-422B-A096-440059AD877F}" type="pres">
      <dgm:prSet presAssocID="{12ABEC9D-745F-452C-A84E-2CDE0C8457CD}" presName="child" presStyleLbl="alignAccFollowNode1" presStyleIdx="4" presStyleCnt="12">
        <dgm:presLayoutVars>
          <dgm:chMax val="0"/>
          <dgm:bulletEnabled val="1"/>
        </dgm:presLayoutVars>
      </dgm:prSet>
      <dgm:spPr/>
      <dgm:t>
        <a:bodyPr/>
        <a:lstStyle/>
        <a:p>
          <a:endParaRPr lang="es-ES"/>
        </a:p>
      </dgm:t>
    </dgm:pt>
    <dgm:pt modelId="{98F1DF5C-63CF-4D06-BC94-24F9FB286541}" type="pres">
      <dgm:prSet presAssocID="{A4C9FD21-0BA2-40D2-909A-0FDCAC4DF732}" presName="sibTrans" presStyleLbl="sibTrans2D1" presStyleIdx="5" presStyleCnt="12"/>
      <dgm:spPr/>
      <dgm:t>
        <a:bodyPr/>
        <a:lstStyle/>
        <a:p>
          <a:endParaRPr lang="es-ES"/>
        </a:p>
      </dgm:t>
    </dgm:pt>
    <dgm:pt modelId="{B1D38C79-11CA-450A-881B-DB56C9D513A8}" type="pres">
      <dgm:prSet presAssocID="{E0586AE0-BB70-4874-8A4F-D86158DBBAB3}" presName="child" presStyleLbl="alignAccFollowNode1" presStyleIdx="5" presStyleCnt="12">
        <dgm:presLayoutVars>
          <dgm:chMax val="0"/>
          <dgm:bulletEnabled val="1"/>
        </dgm:presLayoutVars>
      </dgm:prSet>
      <dgm:spPr/>
      <dgm:t>
        <a:bodyPr/>
        <a:lstStyle/>
        <a:p>
          <a:endParaRPr lang="es-ES"/>
        </a:p>
      </dgm:t>
    </dgm:pt>
    <dgm:pt modelId="{144F39AA-23A9-4048-8123-FB4F69C370E7}" type="pres">
      <dgm:prSet presAssocID="{55BE4E3B-24C6-430B-92CB-AE442FF9DE0A}" presName="sibTrans" presStyleLbl="sibTrans2D1" presStyleIdx="6" presStyleCnt="12"/>
      <dgm:spPr/>
      <dgm:t>
        <a:bodyPr/>
        <a:lstStyle/>
        <a:p>
          <a:endParaRPr lang="es-ES"/>
        </a:p>
      </dgm:t>
    </dgm:pt>
    <dgm:pt modelId="{638B9C87-5046-4F65-809D-5EEC016CA862}" type="pres">
      <dgm:prSet presAssocID="{B216615D-B969-48B3-B7DC-9A509EE43008}" presName="child" presStyleLbl="alignAccFollowNode1" presStyleIdx="6" presStyleCnt="12">
        <dgm:presLayoutVars>
          <dgm:chMax val="0"/>
          <dgm:bulletEnabled val="1"/>
        </dgm:presLayoutVars>
      </dgm:prSet>
      <dgm:spPr/>
      <dgm:t>
        <a:bodyPr/>
        <a:lstStyle/>
        <a:p>
          <a:endParaRPr lang="es-ES"/>
        </a:p>
      </dgm:t>
    </dgm:pt>
    <dgm:pt modelId="{8B44F784-6154-4F1F-B3D5-93088E9B31FB}" type="pres">
      <dgm:prSet presAssocID="{46BBE283-E02E-4BBC-BDB5-AC6422266FD1}" presName="sibTrans" presStyleLbl="sibTrans2D1" presStyleIdx="7" presStyleCnt="12"/>
      <dgm:spPr/>
      <dgm:t>
        <a:bodyPr/>
        <a:lstStyle/>
        <a:p>
          <a:endParaRPr lang="es-ES"/>
        </a:p>
      </dgm:t>
    </dgm:pt>
    <dgm:pt modelId="{0ADE2383-8BC8-4228-9E99-E51C41FA0C82}" type="pres">
      <dgm:prSet presAssocID="{3E9D9108-5EB7-44E7-AD1B-A86D356E9D8E}" presName="child" presStyleLbl="alignAccFollowNode1" presStyleIdx="7" presStyleCnt="12">
        <dgm:presLayoutVars>
          <dgm:chMax val="0"/>
          <dgm:bulletEnabled val="1"/>
        </dgm:presLayoutVars>
      </dgm:prSet>
      <dgm:spPr/>
      <dgm:t>
        <a:bodyPr/>
        <a:lstStyle/>
        <a:p>
          <a:endParaRPr lang="es-ES"/>
        </a:p>
      </dgm:t>
    </dgm:pt>
    <dgm:pt modelId="{9A760299-2E1F-4562-801B-D07D229789E3}" type="pres">
      <dgm:prSet presAssocID="{C0CFD20A-B300-4F59-926E-9E4CA7EE0626}" presName="hSp" presStyleCnt="0"/>
      <dgm:spPr/>
    </dgm:pt>
    <dgm:pt modelId="{3917AD63-FEA3-40A8-A189-43883AFB18D1}" type="pres">
      <dgm:prSet presAssocID="{55971421-75B4-4C89-9B70-3BB81122A2A4}" presName="vertFlow" presStyleCnt="0"/>
      <dgm:spPr/>
    </dgm:pt>
    <dgm:pt modelId="{360BFA53-4181-4D05-B0B7-0A53692ADF56}" type="pres">
      <dgm:prSet presAssocID="{55971421-75B4-4C89-9B70-3BB81122A2A4}" presName="header" presStyleLbl="node1" presStyleIdx="2" presStyleCnt="3"/>
      <dgm:spPr/>
      <dgm:t>
        <a:bodyPr/>
        <a:lstStyle/>
        <a:p>
          <a:endParaRPr lang="es-ES"/>
        </a:p>
      </dgm:t>
    </dgm:pt>
    <dgm:pt modelId="{DC43A39F-E815-4753-9511-CF9C5EDAFFB9}" type="pres">
      <dgm:prSet presAssocID="{2432A114-7543-4ABE-B6E8-D39B828962D6}" presName="parTrans" presStyleLbl="sibTrans2D1" presStyleIdx="8" presStyleCnt="12"/>
      <dgm:spPr/>
      <dgm:t>
        <a:bodyPr/>
        <a:lstStyle/>
        <a:p>
          <a:endParaRPr lang="es-ES"/>
        </a:p>
      </dgm:t>
    </dgm:pt>
    <dgm:pt modelId="{103C3AE6-726A-4163-A372-0928653C881D}" type="pres">
      <dgm:prSet presAssocID="{FFB05983-C184-4A6F-B527-7983A3E6BD5B}" presName="child" presStyleLbl="alignAccFollowNode1" presStyleIdx="8" presStyleCnt="12">
        <dgm:presLayoutVars>
          <dgm:chMax val="0"/>
          <dgm:bulletEnabled val="1"/>
        </dgm:presLayoutVars>
      </dgm:prSet>
      <dgm:spPr/>
      <dgm:t>
        <a:bodyPr/>
        <a:lstStyle/>
        <a:p>
          <a:endParaRPr lang="es-ES"/>
        </a:p>
      </dgm:t>
    </dgm:pt>
    <dgm:pt modelId="{C338A5A9-D1EC-4CBD-8396-333A93F55CBC}" type="pres">
      <dgm:prSet presAssocID="{29F91BE1-A0D1-426D-9597-F84AD5C84A1A}" presName="sibTrans" presStyleLbl="sibTrans2D1" presStyleIdx="9" presStyleCnt="12"/>
      <dgm:spPr/>
      <dgm:t>
        <a:bodyPr/>
        <a:lstStyle/>
        <a:p>
          <a:endParaRPr lang="es-ES"/>
        </a:p>
      </dgm:t>
    </dgm:pt>
    <dgm:pt modelId="{D663B1EE-CD9B-4A27-8720-56ACAD61FDCC}" type="pres">
      <dgm:prSet presAssocID="{723F943F-8DBD-450E-91DB-6FBFBB890C44}" presName="child" presStyleLbl="alignAccFollowNode1" presStyleIdx="9" presStyleCnt="12">
        <dgm:presLayoutVars>
          <dgm:chMax val="0"/>
          <dgm:bulletEnabled val="1"/>
        </dgm:presLayoutVars>
      </dgm:prSet>
      <dgm:spPr/>
      <dgm:t>
        <a:bodyPr/>
        <a:lstStyle/>
        <a:p>
          <a:endParaRPr lang="es-ES"/>
        </a:p>
      </dgm:t>
    </dgm:pt>
    <dgm:pt modelId="{4E907C48-0C54-406A-B8B7-C36E1571F9EA}" type="pres">
      <dgm:prSet presAssocID="{E3FF9F86-C2F6-45A2-B16B-2E5106B35E43}" presName="sibTrans" presStyleLbl="sibTrans2D1" presStyleIdx="10" presStyleCnt="12"/>
      <dgm:spPr/>
      <dgm:t>
        <a:bodyPr/>
        <a:lstStyle/>
        <a:p>
          <a:endParaRPr lang="es-ES"/>
        </a:p>
      </dgm:t>
    </dgm:pt>
    <dgm:pt modelId="{8FFED83A-9334-4A2A-A724-6172B21A0AE8}" type="pres">
      <dgm:prSet presAssocID="{4A5A0CBF-EE5F-4A09-BD68-2FD541F6FD4B}" presName="child" presStyleLbl="alignAccFollowNode1" presStyleIdx="10" presStyleCnt="12">
        <dgm:presLayoutVars>
          <dgm:chMax val="0"/>
          <dgm:bulletEnabled val="1"/>
        </dgm:presLayoutVars>
      </dgm:prSet>
      <dgm:spPr/>
      <dgm:t>
        <a:bodyPr/>
        <a:lstStyle/>
        <a:p>
          <a:endParaRPr lang="es-ES"/>
        </a:p>
      </dgm:t>
    </dgm:pt>
    <dgm:pt modelId="{19F2D2D6-33D9-46E7-BD57-E33A19C4BD35}" type="pres">
      <dgm:prSet presAssocID="{73D46E1E-E2AF-4C1A-B794-38D8482379A8}" presName="sibTrans" presStyleLbl="sibTrans2D1" presStyleIdx="11" presStyleCnt="12"/>
      <dgm:spPr/>
      <dgm:t>
        <a:bodyPr/>
        <a:lstStyle/>
        <a:p>
          <a:endParaRPr lang="es-ES"/>
        </a:p>
      </dgm:t>
    </dgm:pt>
    <dgm:pt modelId="{2934E6D3-633F-401B-806C-9C3500CFBF6E}" type="pres">
      <dgm:prSet presAssocID="{0D2B33AD-9761-42AB-8B8B-F83776CE7914}" presName="child" presStyleLbl="alignAccFollowNode1" presStyleIdx="11" presStyleCnt="12">
        <dgm:presLayoutVars>
          <dgm:chMax val="0"/>
          <dgm:bulletEnabled val="1"/>
        </dgm:presLayoutVars>
      </dgm:prSet>
      <dgm:spPr/>
      <dgm:t>
        <a:bodyPr/>
        <a:lstStyle/>
        <a:p>
          <a:endParaRPr lang="es-ES"/>
        </a:p>
      </dgm:t>
    </dgm:pt>
  </dgm:ptLst>
  <dgm:cxnLst>
    <dgm:cxn modelId="{89FB207E-4D8E-4CAA-A201-5961F289EFF6}" srcId="{55971421-75B4-4C89-9B70-3BB81122A2A4}" destId="{4A5A0CBF-EE5F-4A09-BD68-2FD541F6FD4B}" srcOrd="2" destOrd="0" parTransId="{BB739294-A731-4812-B9E4-4E5BE581E1FF}" sibTransId="{73D46E1E-E2AF-4C1A-B794-38D8482379A8}"/>
    <dgm:cxn modelId="{C984BC36-E6D2-479B-AA01-4427606E282D}" srcId="{73835DE6-B995-45F0-B772-D77A21356B8F}" destId="{55971421-75B4-4C89-9B70-3BB81122A2A4}" srcOrd="2" destOrd="0" parTransId="{181F08DE-C680-458B-883A-CCB663B54981}" sibTransId="{BD80BC7E-200D-452D-995E-624E3B0DA8FC}"/>
    <dgm:cxn modelId="{AD99AD4B-0C6A-4FCE-89BE-5EF4AA9A5217}" type="presOf" srcId="{FFB05983-C184-4A6F-B527-7983A3E6BD5B}" destId="{103C3AE6-726A-4163-A372-0928653C881D}" srcOrd="0" destOrd="0" presId="urn:microsoft.com/office/officeart/2005/8/layout/lProcess1"/>
    <dgm:cxn modelId="{F0E28090-759F-420C-A57F-4817D02C56ED}" type="presOf" srcId="{1E11E81C-6D3E-4E22-8971-A0FE189B234B}" destId="{5C2E2738-B7B7-4E2E-9E74-D7BE953CF7C0}" srcOrd="0" destOrd="0" presId="urn:microsoft.com/office/officeart/2005/8/layout/lProcess1"/>
    <dgm:cxn modelId="{412030D5-FD52-430D-B0E3-09529BAE7A88}" type="presOf" srcId="{C0CFD20A-B300-4F59-926E-9E4CA7EE0626}" destId="{4117A112-8838-4375-B6AD-23E2E9C2E996}" srcOrd="0" destOrd="0" presId="urn:microsoft.com/office/officeart/2005/8/layout/lProcess1"/>
    <dgm:cxn modelId="{9A2F23EC-400E-49D2-9A03-61A6485E9ABF}" srcId="{73835DE6-B995-45F0-B772-D77A21356B8F}" destId="{1E11E81C-6D3E-4E22-8971-A0FE189B234B}" srcOrd="0" destOrd="0" parTransId="{BBA0D7CA-AAB4-4838-98AB-ED26E015ABA8}" sibTransId="{2E73CF79-19F8-4E08-8588-1278574C203D}"/>
    <dgm:cxn modelId="{449AEF3B-A4BA-406D-BCAA-870DF46CA938}" type="presOf" srcId="{0D2B33AD-9761-42AB-8B8B-F83776CE7914}" destId="{2934E6D3-633F-401B-806C-9C3500CFBF6E}" srcOrd="0" destOrd="0" presId="urn:microsoft.com/office/officeart/2005/8/layout/lProcess1"/>
    <dgm:cxn modelId="{64C36832-6690-4729-B151-73DD9D7E2977}" type="presOf" srcId="{3E9D9108-5EB7-44E7-AD1B-A86D356E9D8E}" destId="{0ADE2383-8BC8-4228-9E99-E51C41FA0C82}" srcOrd="0" destOrd="0" presId="urn:microsoft.com/office/officeart/2005/8/layout/lProcess1"/>
    <dgm:cxn modelId="{94567BF3-9805-49DD-B2CA-B831EE4A94ED}" srcId="{C0CFD20A-B300-4F59-926E-9E4CA7EE0626}" destId="{E0586AE0-BB70-4874-8A4F-D86158DBBAB3}" srcOrd="1" destOrd="0" parTransId="{251463DA-B308-4D63-B550-A4034A5C0B3D}" sibTransId="{55BE4E3B-24C6-430B-92CB-AE442FF9DE0A}"/>
    <dgm:cxn modelId="{9557D0DD-3971-40EA-9355-760283E27A44}" type="presOf" srcId="{E0586AE0-BB70-4874-8A4F-D86158DBBAB3}" destId="{B1D38C79-11CA-450A-881B-DB56C9D513A8}" srcOrd="0" destOrd="0" presId="urn:microsoft.com/office/officeart/2005/8/layout/lProcess1"/>
    <dgm:cxn modelId="{0C3D4D9E-AF72-44BE-B97C-6B2772EADB7F}" type="presOf" srcId="{69200121-0F49-4FDB-ABFF-4B0CAFB87F8A}" destId="{11051577-F68B-4FED-B33A-53C6F338A86F}" srcOrd="0" destOrd="0" presId="urn:microsoft.com/office/officeart/2005/8/layout/lProcess1"/>
    <dgm:cxn modelId="{688DED07-70BA-4BBD-8DCF-90BD861E32FF}" type="presOf" srcId="{A4C9FD21-0BA2-40D2-909A-0FDCAC4DF732}" destId="{98F1DF5C-63CF-4D06-BC94-24F9FB286541}" srcOrd="0" destOrd="0" presId="urn:microsoft.com/office/officeart/2005/8/layout/lProcess1"/>
    <dgm:cxn modelId="{77C9FEE1-8902-4E85-B6A4-87676FCFA9B6}" srcId="{C0CFD20A-B300-4F59-926E-9E4CA7EE0626}" destId="{B216615D-B969-48B3-B7DC-9A509EE43008}" srcOrd="2" destOrd="0" parTransId="{94520F52-3E02-4844-BE9C-06BD0BBA402B}" sibTransId="{46BBE283-E02E-4BBC-BDB5-AC6422266FD1}"/>
    <dgm:cxn modelId="{873B0E50-535F-412E-A172-08D5EBB31E92}" srcId="{1E11E81C-6D3E-4E22-8971-A0FE189B234B}" destId="{240EE1B0-A1F3-4B38-B779-22966B067877}" srcOrd="2" destOrd="0" parTransId="{2932DDEE-67CA-4145-A83E-ECD3FD8CCFC9}" sibTransId="{4E16EE05-D32E-4449-942F-8BCD4513B378}"/>
    <dgm:cxn modelId="{F46173C2-0420-4A12-A190-03AADA5FEB44}" type="presOf" srcId="{E706F744-5209-4050-BAF5-5C387D8D386B}" destId="{D53E69AC-65E3-4EAE-B3BC-7A75541DD570}" srcOrd="0" destOrd="0" presId="urn:microsoft.com/office/officeart/2005/8/layout/lProcess1"/>
    <dgm:cxn modelId="{56A27D89-E81D-4CBC-B304-A68FB1F5B373}" type="presOf" srcId="{73D46E1E-E2AF-4C1A-B794-38D8482379A8}" destId="{19F2D2D6-33D9-46E7-BD57-E33A19C4BD35}" srcOrd="0" destOrd="0" presId="urn:microsoft.com/office/officeart/2005/8/layout/lProcess1"/>
    <dgm:cxn modelId="{1A81E36A-39B9-4EE1-AA02-42C836B0B6E4}" type="presOf" srcId="{DDD0FFE5-ADD4-4B00-82E6-690FC4D3A359}" destId="{826DA23C-875B-4F0C-B989-7509C75A0B09}" srcOrd="0" destOrd="0" presId="urn:microsoft.com/office/officeart/2005/8/layout/lProcess1"/>
    <dgm:cxn modelId="{C134C827-A832-4BEF-9F7A-742B0392334D}" srcId="{73835DE6-B995-45F0-B772-D77A21356B8F}" destId="{C0CFD20A-B300-4F59-926E-9E4CA7EE0626}" srcOrd="1" destOrd="0" parTransId="{A626B17C-EC06-49DE-88D6-6D542255644C}" sibTransId="{A64B2D38-E9C4-4EC8-A1DD-8A3129D9D887}"/>
    <dgm:cxn modelId="{2958510A-7113-41A6-8CAD-3D1CC82C4460}" type="presOf" srcId="{723F943F-8DBD-450E-91DB-6FBFBB890C44}" destId="{D663B1EE-CD9B-4A27-8720-56ACAD61FDCC}" srcOrd="0" destOrd="0" presId="urn:microsoft.com/office/officeart/2005/8/layout/lProcess1"/>
    <dgm:cxn modelId="{C5348571-3E8A-44BB-AEFB-8274193E7702}" type="presOf" srcId="{73835DE6-B995-45F0-B772-D77A21356B8F}" destId="{CE079E31-F279-415F-AE27-98370226331D}" srcOrd="0" destOrd="0" presId="urn:microsoft.com/office/officeart/2005/8/layout/lProcess1"/>
    <dgm:cxn modelId="{44ED6C01-67EA-4B5D-A19C-98D9B8111EDD}" srcId="{C0CFD20A-B300-4F59-926E-9E4CA7EE0626}" destId="{12ABEC9D-745F-452C-A84E-2CDE0C8457CD}" srcOrd="0" destOrd="0" parTransId="{CD0B7D20-E7D4-4FA8-BCAE-5CD46FDC633D}" sibTransId="{A4C9FD21-0BA2-40D2-909A-0FDCAC4DF732}"/>
    <dgm:cxn modelId="{EC8DCC61-820F-4A69-B8CE-D995DECEFB98}" type="presOf" srcId="{55971421-75B4-4C89-9B70-3BB81122A2A4}" destId="{360BFA53-4181-4D05-B0B7-0A53692ADF56}" srcOrd="0" destOrd="0" presId="urn:microsoft.com/office/officeart/2005/8/layout/lProcess1"/>
    <dgm:cxn modelId="{707595EB-6FBC-424B-8DC4-AD95270853BC}" type="presOf" srcId="{2432A114-7543-4ABE-B6E8-D39B828962D6}" destId="{DC43A39F-E815-4753-9511-CF9C5EDAFFB9}" srcOrd="0" destOrd="0" presId="urn:microsoft.com/office/officeart/2005/8/layout/lProcess1"/>
    <dgm:cxn modelId="{21765377-CA02-4705-B60B-B85C619DABC1}" type="presOf" srcId="{55BE4E3B-24C6-430B-92CB-AE442FF9DE0A}" destId="{144F39AA-23A9-4048-8123-FB4F69C370E7}" srcOrd="0" destOrd="0" presId="urn:microsoft.com/office/officeart/2005/8/layout/lProcess1"/>
    <dgm:cxn modelId="{1A485AAC-3F9F-44F2-B43B-F87E5475C46E}" srcId="{1E11E81C-6D3E-4E22-8971-A0FE189B234B}" destId="{B8742A04-A4A1-42D7-8307-31607FA32ABB}" srcOrd="3" destOrd="0" parTransId="{6B51D185-DF40-436A-AF3A-C220DFB47CDD}" sibTransId="{D7BEE199-D330-4B7C-A7AA-65D830006120}"/>
    <dgm:cxn modelId="{66F742B9-CBC5-4EC0-96F4-ACAD57C49918}" type="presOf" srcId="{CD0B7D20-E7D4-4FA8-BCAE-5CD46FDC633D}" destId="{A3D22C94-BDB1-4BD2-B7D7-376AD99ED8A7}" srcOrd="0" destOrd="0" presId="urn:microsoft.com/office/officeart/2005/8/layout/lProcess1"/>
    <dgm:cxn modelId="{1496BCB8-DA7B-465B-B49B-E63E35181636}" type="presOf" srcId="{D7EE980C-A43E-4512-BCF4-366238031630}" destId="{70E25295-4161-414D-A109-467ACCDDDC76}" srcOrd="0" destOrd="0" presId="urn:microsoft.com/office/officeart/2005/8/layout/lProcess1"/>
    <dgm:cxn modelId="{43E5EC13-320D-4E23-8E73-67EAEE37F4E3}" type="presOf" srcId="{12ABEC9D-745F-452C-A84E-2CDE0C8457CD}" destId="{A181663C-F3A3-422B-A096-440059AD877F}" srcOrd="0" destOrd="0" presId="urn:microsoft.com/office/officeart/2005/8/layout/lProcess1"/>
    <dgm:cxn modelId="{70C8EE6B-477E-452D-BFD6-0037E5195637}" srcId="{55971421-75B4-4C89-9B70-3BB81122A2A4}" destId="{FFB05983-C184-4A6F-B527-7983A3E6BD5B}" srcOrd="0" destOrd="0" parTransId="{2432A114-7543-4ABE-B6E8-D39B828962D6}" sibTransId="{29F91BE1-A0D1-426D-9597-F84AD5C84A1A}"/>
    <dgm:cxn modelId="{170FAC97-0915-4748-93DA-AD8651AB6D43}" type="presOf" srcId="{E3FF9F86-C2F6-45A2-B16B-2E5106B35E43}" destId="{4E907C48-0C54-406A-B8B7-C36E1571F9EA}" srcOrd="0" destOrd="0" presId="urn:microsoft.com/office/officeart/2005/8/layout/lProcess1"/>
    <dgm:cxn modelId="{477691F1-E3FE-436C-80AD-6EEBB9B99CB5}" type="presOf" srcId="{29F91BE1-A0D1-426D-9597-F84AD5C84A1A}" destId="{C338A5A9-D1EC-4CBD-8396-333A93F55CBC}" srcOrd="0" destOrd="0" presId="urn:microsoft.com/office/officeart/2005/8/layout/lProcess1"/>
    <dgm:cxn modelId="{ACE04F0C-8994-4F5C-B694-5905AF4AF0F9}" type="presOf" srcId="{B2DB40D3-7510-4692-AAA5-8E8B7EE31F47}" destId="{F90AB8A8-87F0-4B48-9AB8-10B051D93A87}" srcOrd="0" destOrd="0" presId="urn:microsoft.com/office/officeart/2005/8/layout/lProcess1"/>
    <dgm:cxn modelId="{67CB37E6-FD43-4051-9C90-866579A5BB4F}" type="presOf" srcId="{240EE1B0-A1F3-4B38-B779-22966B067877}" destId="{ACAAB287-2714-46CC-A148-EE9320648B58}" srcOrd="0" destOrd="0" presId="urn:microsoft.com/office/officeart/2005/8/layout/lProcess1"/>
    <dgm:cxn modelId="{8CFB968F-C1D9-4A70-8B23-B859666E09C0}" type="presOf" srcId="{46BBE283-E02E-4BBC-BDB5-AC6422266FD1}" destId="{8B44F784-6154-4F1F-B3D5-93088E9B31FB}" srcOrd="0" destOrd="0" presId="urn:microsoft.com/office/officeart/2005/8/layout/lProcess1"/>
    <dgm:cxn modelId="{E7E71372-7E8E-4A3E-8294-2143EB368BBA}" srcId="{C0CFD20A-B300-4F59-926E-9E4CA7EE0626}" destId="{3E9D9108-5EB7-44E7-AD1B-A86D356E9D8E}" srcOrd="3" destOrd="0" parTransId="{9DBC626C-DF90-4C9D-8BD1-2A5A7A2B8EF8}" sibTransId="{006B1A41-9A08-45BE-AEDC-1BA8304252F0}"/>
    <dgm:cxn modelId="{2F5DFC28-C442-48C7-84FE-5B127C2B05F2}" type="presOf" srcId="{4A5A0CBF-EE5F-4A09-BD68-2FD541F6FD4B}" destId="{8FFED83A-9334-4A2A-A724-6172B21A0AE8}" srcOrd="0" destOrd="0" presId="urn:microsoft.com/office/officeart/2005/8/layout/lProcess1"/>
    <dgm:cxn modelId="{2B4554B3-A01F-446F-BA84-1B059BEF96BB}" srcId="{55971421-75B4-4C89-9B70-3BB81122A2A4}" destId="{723F943F-8DBD-450E-91DB-6FBFBB890C44}" srcOrd="1" destOrd="0" parTransId="{F13F6D7C-E489-4A36-A596-178B55F59946}" sibTransId="{E3FF9F86-C2F6-45A2-B16B-2E5106B35E43}"/>
    <dgm:cxn modelId="{14CE6923-BFEB-4146-B3B1-7AC867DB4674}" type="presOf" srcId="{4E16EE05-D32E-4449-942F-8BCD4513B378}" destId="{C2C867CD-8CBE-4DB0-B1F6-CCC53509FB28}" srcOrd="0" destOrd="0" presId="urn:microsoft.com/office/officeart/2005/8/layout/lProcess1"/>
    <dgm:cxn modelId="{16A1B8FD-72DB-4B92-A8D0-96D78BEDCCAF}" type="presOf" srcId="{B216615D-B969-48B3-B7DC-9A509EE43008}" destId="{638B9C87-5046-4F65-809D-5EEC016CA862}" srcOrd="0" destOrd="0" presId="urn:microsoft.com/office/officeart/2005/8/layout/lProcess1"/>
    <dgm:cxn modelId="{93B6F418-9498-4FB9-BB99-C383191A196C}" srcId="{55971421-75B4-4C89-9B70-3BB81122A2A4}" destId="{0D2B33AD-9761-42AB-8B8B-F83776CE7914}" srcOrd="3" destOrd="0" parTransId="{586D1D1B-76FF-4647-B3B8-053E224C3C8F}" sibTransId="{72AF4411-5B86-4A1B-B4CF-D7885492CE2E}"/>
    <dgm:cxn modelId="{29144660-5ED1-4ED5-8766-F36B09F59335}" srcId="{1E11E81C-6D3E-4E22-8971-A0FE189B234B}" destId="{DDD0FFE5-ADD4-4B00-82E6-690FC4D3A359}" srcOrd="0" destOrd="0" parTransId="{D7EE980C-A43E-4512-BCF4-366238031630}" sibTransId="{69200121-0F49-4FDB-ABFF-4B0CAFB87F8A}"/>
    <dgm:cxn modelId="{391F46D5-9ED8-4253-B9A2-FD1AEEF28429}" type="presOf" srcId="{B8742A04-A4A1-42D7-8307-31607FA32ABB}" destId="{169A94BB-14FA-48E7-8743-FE35A76A26F7}" srcOrd="0" destOrd="0" presId="urn:microsoft.com/office/officeart/2005/8/layout/lProcess1"/>
    <dgm:cxn modelId="{642322A2-7F58-4622-9067-B5AA67124D2C}" srcId="{1E11E81C-6D3E-4E22-8971-A0FE189B234B}" destId="{B2DB40D3-7510-4692-AAA5-8E8B7EE31F47}" srcOrd="1" destOrd="0" parTransId="{ACBA8F8B-2115-4F36-BD15-C8D590B1B6B6}" sibTransId="{E706F744-5209-4050-BAF5-5C387D8D386B}"/>
    <dgm:cxn modelId="{4C1D92C4-8C4C-44A3-9DAD-109260952DF6}" type="presParOf" srcId="{CE079E31-F279-415F-AE27-98370226331D}" destId="{DDC24C5D-62A0-4B0E-AF47-1D26B13731C2}" srcOrd="0" destOrd="0" presId="urn:microsoft.com/office/officeart/2005/8/layout/lProcess1"/>
    <dgm:cxn modelId="{A278C848-5228-417B-B212-90D4767F1F5A}" type="presParOf" srcId="{DDC24C5D-62A0-4B0E-AF47-1D26B13731C2}" destId="{5C2E2738-B7B7-4E2E-9E74-D7BE953CF7C0}" srcOrd="0" destOrd="0" presId="urn:microsoft.com/office/officeart/2005/8/layout/lProcess1"/>
    <dgm:cxn modelId="{6F53FC77-92EC-4F9E-87AF-6F2301F19643}" type="presParOf" srcId="{DDC24C5D-62A0-4B0E-AF47-1D26B13731C2}" destId="{70E25295-4161-414D-A109-467ACCDDDC76}" srcOrd="1" destOrd="0" presId="urn:microsoft.com/office/officeart/2005/8/layout/lProcess1"/>
    <dgm:cxn modelId="{66FC3305-39F8-4764-B6D0-71E108107EAF}" type="presParOf" srcId="{DDC24C5D-62A0-4B0E-AF47-1D26B13731C2}" destId="{826DA23C-875B-4F0C-B989-7509C75A0B09}" srcOrd="2" destOrd="0" presId="urn:microsoft.com/office/officeart/2005/8/layout/lProcess1"/>
    <dgm:cxn modelId="{8A134169-0DC1-45AF-BBBB-D6EB1FEBC71A}" type="presParOf" srcId="{DDC24C5D-62A0-4B0E-AF47-1D26B13731C2}" destId="{11051577-F68B-4FED-B33A-53C6F338A86F}" srcOrd="3" destOrd="0" presId="urn:microsoft.com/office/officeart/2005/8/layout/lProcess1"/>
    <dgm:cxn modelId="{F61A335E-EA26-4E24-AC1E-29BC2CCDBFA5}" type="presParOf" srcId="{DDC24C5D-62A0-4B0E-AF47-1D26B13731C2}" destId="{F90AB8A8-87F0-4B48-9AB8-10B051D93A87}" srcOrd="4" destOrd="0" presId="urn:microsoft.com/office/officeart/2005/8/layout/lProcess1"/>
    <dgm:cxn modelId="{827D444B-3287-4E8F-AB97-03C11EA26D12}" type="presParOf" srcId="{DDC24C5D-62A0-4B0E-AF47-1D26B13731C2}" destId="{D53E69AC-65E3-4EAE-B3BC-7A75541DD570}" srcOrd="5" destOrd="0" presId="urn:microsoft.com/office/officeart/2005/8/layout/lProcess1"/>
    <dgm:cxn modelId="{1443F7A5-77E7-400F-A12B-93CCBABC8DDB}" type="presParOf" srcId="{DDC24C5D-62A0-4B0E-AF47-1D26B13731C2}" destId="{ACAAB287-2714-46CC-A148-EE9320648B58}" srcOrd="6" destOrd="0" presId="urn:microsoft.com/office/officeart/2005/8/layout/lProcess1"/>
    <dgm:cxn modelId="{03A0A283-E0E9-4690-9E98-642AEBEF8257}" type="presParOf" srcId="{DDC24C5D-62A0-4B0E-AF47-1D26B13731C2}" destId="{C2C867CD-8CBE-4DB0-B1F6-CCC53509FB28}" srcOrd="7" destOrd="0" presId="urn:microsoft.com/office/officeart/2005/8/layout/lProcess1"/>
    <dgm:cxn modelId="{B27ABEEF-093C-4BE3-9F94-C9503036E859}" type="presParOf" srcId="{DDC24C5D-62A0-4B0E-AF47-1D26B13731C2}" destId="{169A94BB-14FA-48E7-8743-FE35A76A26F7}" srcOrd="8" destOrd="0" presId="urn:microsoft.com/office/officeart/2005/8/layout/lProcess1"/>
    <dgm:cxn modelId="{16BBE656-1A58-4A42-9DA5-1094DB65F580}" type="presParOf" srcId="{CE079E31-F279-415F-AE27-98370226331D}" destId="{B796457F-6383-48D0-B416-1C36FAC1D4EE}" srcOrd="1" destOrd="0" presId="urn:microsoft.com/office/officeart/2005/8/layout/lProcess1"/>
    <dgm:cxn modelId="{434AA18B-AD22-4963-A408-143733382CDE}" type="presParOf" srcId="{CE079E31-F279-415F-AE27-98370226331D}" destId="{6450DB28-ED22-42DC-A79B-1D2DFD04880D}" srcOrd="2" destOrd="0" presId="urn:microsoft.com/office/officeart/2005/8/layout/lProcess1"/>
    <dgm:cxn modelId="{725664B9-7B66-44F0-BDAB-EF17AE5ECF78}" type="presParOf" srcId="{6450DB28-ED22-42DC-A79B-1D2DFD04880D}" destId="{4117A112-8838-4375-B6AD-23E2E9C2E996}" srcOrd="0" destOrd="0" presId="urn:microsoft.com/office/officeart/2005/8/layout/lProcess1"/>
    <dgm:cxn modelId="{CD6D2AD9-4334-441F-A6B7-47361D357E09}" type="presParOf" srcId="{6450DB28-ED22-42DC-A79B-1D2DFD04880D}" destId="{A3D22C94-BDB1-4BD2-B7D7-376AD99ED8A7}" srcOrd="1" destOrd="0" presId="urn:microsoft.com/office/officeart/2005/8/layout/lProcess1"/>
    <dgm:cxn modelId="{EBA0A0BC-6661-4186-BC61-AF2057DE2322}" type="presParOf" srcId="{6450DB28-ED22-42DC-A79B-1D2DFD04880D}" destId="{A181663C-F3A3-422B-A096-440059AD877F}" srcOrd="2" destOrd="0" presId="urn:microsoft.com/office/officeart/2005/8/layout/lProcess1"/>
    <dgm:cxn modelId="{95F00992-58B6-433A-962B-4EC22F4937EB}" type="presParOf" srcId="{6450DB28-ED22-42DC-A79B-1D2DFD04880D}" destId="{98F1DF5C-63CF-4D06-BC94-24F9FB286541}" srcOrd="3" destOrd="0" presId="urn:microsoft.com/office/officeart/2005/8/layout/lProcess1"/>
    <dgm:cxn modelId="{BEDF26C4-089D-4934-8F9D-F5D292BC30DA}" type="presParOf" srcId="{6450DB28-ED22-42DC-A79B-1D2DFD04880D}" destId="{B1D38C79-11CA-450A-881B-DB56C9D513A8}" srcOrd="4" destOrd="0" presId="urn:microsoft.com/office/officeart/2005/8/layout/lProcess1"/>
    <dgm:cxn modelId="{A4E062B3-1FA6-4D62-A619-4023FD92F79D}" type="presParOf" srcId="{6450DB28-ED22-42DC-A79B-1D2DFD04880D}" destId="{144F39AA-23A9-4048-8123-FB4F69C370E7}" srcOrd="5" destOrd="0" presId="urn:microsoft.com/office/officeart/2005/8/layout/lProcess1"/>
    <dgm:cxn modelId="{4BE322A3-0482-442B-B303-4D3416F34A2D}" type="presParOf" srcId="{6450DB28-ED22-42DC-A79B-1D2DFD04880D}" destId="{638B9C87-5046-4F65-809D-5EEC016CA862}" srcOrd="6" destOrd="0" presId="urn:microsoft.com/office/officeart/2005/8/layout/lProcess1"/>
    <dgm:cxn modelId="{81D6CA8A-5F92-438A-9C3A-20359AA8ECE3}" type="presParOf" srcId="{6450DB28-ED22-42DC-A79B-1D2DFD04880D}" destId="{8B44F784-6154-4F1F-B3D5-93088E9B31FB}" srcOrd="7" destOrd="0" presId="urn:microsoft.com/office/officeart/2005/8/layout/lProcess1"/>
    <dgm:cxn modelId="{51DA9A3E-385E-4D4E-B8B8-4EA66A37ED40}" type="presParOf" srcId="{6450DB28-ED22-42DC-A79B-1D2DFD04880D}" destId="{0ADE2383-8BC8-4228-9E99-E51C41FA0C82}" srcOrd="8" destOrd="0" presId="urn:microsoft.com/office/officeart/2005/8/layout/lProcess1"/>
    <dgm:cxn modelId="{934D2972-F4D1-47F8-9080-9E0B6A8252D7}" type="presParOf" srcId="{CE079E31-F279-415F-AE27-98370226331D}" destId="{9A760299-2E1F-4562-801B-D07D229789E3}" srcOrd="3" destOrd="0" presId="urn:microsoft.com/office/officeart/2005/8/layout/lProcess1"/>
    <dgm:cxn modelId="{3EE0211B-86DC-4D18-8385-6078D76E1824}" type="presParOf" srcId="{CE079E31-F279-415F-AE27-98370226331D}" destId="{3917AD63-FEA3-40A8-A189-43883AFB18D1}" srcOrd="4" destOrd="0" presId="urn:microsoft.com/office/officeart/2005/8/layout/lProcess1"/>
    <dgm:cxn modelId="{48FD5BD4-60B3-4DE7-B4B0-EFB5DFE8787B}" type="presParOf" srcId="{3917AD63-FEA3-40A8-A189-43883AFB18D1}" destId="{360BFA53-4181-4D05-B0B7-0A53692ADF56}" srcOrd="0" destOrd="0" presId="urn:microsoft.com/office/officeart/2005/8/layout/lProcess1"/>
    <dgm:cxn modelId="{B5DB1654-68D0-4CD8-BAFD-849B642EFEF0}" type="presParOf" srcId="{3917AD63-FEA3-40A8-A189-43883AFB18D1}" destId="{DC43A39F-E815-4753-9511-CF9C5EDAFFB9}" srcOrd="1" destOrd="0" presId="urn:microsoft.com/office/officeart/2005/8/layout/lProcess1"/>
    <dgm:cxn modelId="{C89C4917-1EF8-4724-935F-30341667B081}" type="presParOf" srcId="{3917AD63-FEA3-40A8-A189-43883AFB18D1}" destId="{103C3AE6-726A-4163-A372-0928653C881D}" srcOrd="2" destOrd="0" presId="urn:microsoft.com/office/officeart/2005/8/layout/lProcess1"/>
    <dgm:cxn modelId="{C5E41674-881F-46CC-B0C5-06C60AC333CD}" type="presParOf" srcId="{3917AD63-FEA3-40A8-A189-43883AFB18D1}" destId="{C338A5A9-D1EC-4CBD-8396-333A93F55CBC}" srcOrd="3" destOrd="0" presId="urn:microsoft.com/office/officeart/2005/8/layout/lProcess1"/>
    <dgm:cxn modelId="{1F0FC380-7112-4683-9B71-B1EDC5DD68AE}" type="presParOf" srcId="{3917AD63-FEA3-40A8-A189-43883AFB18D1}" destId="{D663B1EE-CD9B-4A27-8720-56ACAD61FDCC}" srcOrd="4" destOrd="0" presId="urn:microsoft.com/office/officeart/2005/8/layout/lProcess1"/>
    <dgm:cxn modelId="{60A28C3A-C11A-4CC5-83E7-31D767D13EBF}" type="presParOf" srcId="{3917AD63-FEA3-40A8-A189-43883AFB18D1}" destId="{4E907C48-0C54-406A-B8B7-C36E1571F9EA}" srcOrd="5" destOrd="0" presId="urn:microsoft.com/office/officeart/2005/8/layout/lProcess1"/>
    <dgm:cxn modelId="{7D711A0A-7D18-4F85-A583-5CE3ACE063AD}" type="presParOf" srcId="{3917AD63-FEA3-40A8-A189-43883AFB18D1}" destId="{8FFED83A-9334-4A2A-A724-6172B21A0AE8}" srcOrd="6" destOrd="0" presId="urn:microsoft.com/office/officeart/2005/8/layout/lProcess1"/>
    <dgm:cxn modelId="{025D0E45-D0F9-45E7-8596-226A7A4071CF}" type="presParOf" srcId="{3917AD63-FEA3-40A8-A189-43883AFB18D1}" destId="{19F2D2D6-33D9-46E7-BD57-E33A19C4BD35}" srcOrd="7" destOrd="0" presId="urn:microsoft.com/office/officeart/2005/8/layout/lProcess1"/>
    <dgm:cxn modelId="{3CA360FC-8A32-4E8B-B5D1-EE077ABC9E45}" type="presParOf" srcId="{3917AD63-FEA3-40A8-A189-43883AFB18D1}" destId="{2934E6D3-633F-401B-806C-9C3500CFBF6E}" srcOrd="8"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141FDB9-6D23-455D-8625-1D6C39F4FC0A}" type="doc">
      <dgm:prSet loTypeId="urn:microsoft.com/office/officeart/2005/8/layout/bProcess3" loCatId="process" qsTypeId="urn:microsoft.com/office/officeart/2005/8/quickstyle/simple3" qsCatId="simple" csTypeId="urn:microsoft.com/office/officeart/2005/8/colors/colorful5" csCatId="colorful" phldr="1"/>
      <dgm:spPr/>
      <dgm:t>
        <a:bodyPr/>
        <a:lstStyle/>
        <a:p>
          <a:endParaRPr lang="es-ES"/>
        </a:p>
      </dgm:t>
    </dgm:pt>
    <dgm:pt modelId="{5E388ED7-344B-407D-9EB0-DFAB72EA6384}">
      <dgm:prSet/>
      <dgm:spPr/>
      <dgm:t>
        <a:bodyPr/>
        <a:lstStyle/>
        <a:p>
          <a:pPr>
            <a:buFont typeface="Arial" panose="020B0604020202020204" pitchFamily="34" charset="0"/>
            <a:buChar char="●"/>
          </a:pPr>
          <a:r>
            <a:rPr lang="es-ES" dirty="0" smtClean="0"/>
            <a:t>Con referencia a la base teórica, la innovación se presenta como un factor que influye en el éxito empresarial manifestado en nuevas alternativas en productos, servicios o procesos y, aun cuando un emprendimiento corporativo implica que una organización busca implementar cambios, no siempre contiene innovación</a:t>
          </a:r>
          <a:endParaRPr lang="es-EC" dirty="0"/>
        </a:p>
      </dgm:t>
    </dgm:pt>
    <dgm:pt modelId="{9AA62C75-6966-49DB-B0E9-5C9644C02512}" type="parTrans" cxnId="{A3ED9036-5A1B-484B-B13D-1821E0BB6BE5}">
      <dgm:prSet/>
      <dgm:spPr/>
      <dgm:t>
        <a:bodyPr/>
        <a:lstStyle/>
        <a:p>
          <a:endParaRPr lang="es-ES"/>
        </a:p>
      </dgm:t>
    </dgm:pt>
    <dgm:pt modelId="{A22B3BF4-4107-49F2-8733-854092FD64FC}" type="sibTrans" cxnId="{A3ED9036-5A1B-484B-B13D-1821E0BB6BE5}">
      <dgm:prSet/>
      <dgm:spPr/>
      <dgm:t>
        <a:bodyPr/>
        <a:lstStyle/>
        <a:p>
          <a:endParaRPr lang="es-ES"/>
        </a:p>
      </dgm:t>
    </dgm:pt>
    <dgm:pt modelId="{AAE1F8EC-C370-46A1-BD2C-6E7BBA949D83}">
      <dgm:prSet/>
      <dgm:spPr/>
      <dgm:t>
        <a:bodyPr/>
        <a:lstStyle/>
        <a:p>
          <a:pPr>
            <a:buFont typeface="Arial" panose="020B0604020202020204" pitchFamily="34" charset="0"/>
            <a:buChar char="●"/>
          </a:pPr>
          <a:r>
            <a:rPr lang="es-ES" dirty="0" smtClean="0"/>
            <a:t>De acuerdo a la información recabada, 60</a:t>
          </a:r>
          <a:r>
            <a:rPr lang="es-ES" dirty="0"/>
            <a:t>% de empresas familiares de Quito tienen un nivel alto de emprendimiento corporativo, mientras que 33% de entidades llegaron al nivel muy </a:t>
          </a:r>
          <a:r>
            <a:rPr lang="es-ES" dirty="0" smtClean="0"/>
            <a:t>alto.</a:t>
          </a:r>
          <a:endParaRPr lang="es-ES" dirty="0"/>
        </a:p>
      </dgm:t>
    </dgm:pt>
    <dgm:pt modelId="{2EBB6A94-5E2B-4676-B0E8-EA6F78BD9CED}" type="parTrans" cxnId="{9F8ED606-084B-476E-8ADA-9C465CC4692F}">
      <dgm:prSet/>
      <dgm:spPr/>
      <dgm:t>
        <a:bodyPr/>
        <a:lstStyle/>
        <a:p>
          <a:endParaRPr lang="es-ES"/>
        </a:p>
      </dgm:t>
    </dgm:pt>
    <dgm:pt modelId="{7DB94701-8EB2-49B4-A8E6-04ED5A070D5F}" type="sibTrans" cxnId="{9F8ED606-084B-476E-8ADA-9C465CC4692F}">
      <dgm:prSet/>
      <dgm:spPr/>
      <dgm:t>
        <a:bodyPr/>
        <a:lstStyle/>
        <a:p>
          <a:endParaRPr lang="es-ES"/>
        </a:p>
      </dgm:t>
    </dgm:pt>
    <dgm:pt modelId="{E2630FD4-4076-4A47-A93F-0AFDB76B0862}">
      <dgm:prSet/>
      <dgm:spPr/>
      <dgm:t>
        <a:bodyPr/>
        <a:lstStyle/>
        <a:p>
          <a:pPr>
            <a:buFont typeface="Arial" panose="020B0604020202020204" pitchFamily="34" charset="0"/>
            <a:buChar char="●"/>
          </a:pPr>
          <a:r>
            <a:rPr lang="es-ES" dirty="0" smtClean="0"/>
            <a:t>Respecto del potencial de innovación, 49% de empresas obtuvo un nivel alto y 42% muy alto.</a:t>
          </a:r>
          <a:endParaRPr lang="es-ES" dirty="0"/>
        </a:p>
      </dgm:t>
    </dgm:pt>
    <dgm:pt modelId="{FC3BA1CF-C3FF-4199-B1E4-026120D2BF87}" type="parTrans" cxnId="{6EE7F742-8783-4B56-867B-F921B0C60A14}">
      <dgm:prSet/>
      <dgm:spPr/>
      <dgm:t>
        <a:bodyPr/>
        <a:lstStyle/>
        <a:p>
          <a:endParaRPr lang="es-ES"/>
        </a:p>
      </dgm:t>
    </dgm:pt>
    <dgm:pt modelId="{75357FF9-8D02-40C3-AEDF-3D6299EAB205}" type="sibTrans" cxnId="{6EE7F742-8783-4B56-867B-F921B0C60A14}">
      <dgm:prSet/>
      <dgm:spPr/>
      <dgm:t>
        <a:bodyPr/>
        <a:lstStyle/>
        <a:p>
          <a:endParaRPr lang="es-ES"/>
        </a:p>
      </dgm:t>
    </dgm:pt>
    <dgm:pt modelId="{A00339E2-E0C4-4DB4-82D1-045E3E313EEE}">
      <dgm:prSet/>
      <dgm:spPr/>
      <dgm:t>
        <a:bodyPr/>
        <a:lstStyle/>
        <a:p>
          <a:pPr>
            <a:buFont typeface="Arial" panose="020B0604020202020204" pitchFamily="34" charset="0"/>
            <a:buChar char="●"/>
          </a:pPr>
          <a:r>
            <a:rPr lang="es-EC" dirty="0"/>
            <a:t>El coeficiente de correlación de Pearson fue de +0.762 entre el emprendimiento corporativo y el potencial de innovación de las empresas familiares de Quito</a:t>
          </a:r>
          <a:r>
            <a:rPr lang="es-EC" dirty="0" smtClean="0"/>
            <a:t>.</a:t>
          </a:r>
        </a:p>
        <a:p>
          <a:pPr>
            <a:buFont typeface="Arial" panose="020B0604020202020204" pitchFamily="34" charset="0"/>
            <a:buChar char="●"/>
          </a:pPr>
          <a:r>
            <a:rPr lang="es-EC" dirty="0" smtClean="0"/>
            <a:t>Se comprobó que el emprendimiento interno de las empresas familiares de Quito tiene una alta influencia sobre su desempeño de la innovación. </a:t>
          </a:r>
          <a:endParaRPr lang="es-ES" dirty="0"/>
        </a:p>
      </dgm:t>
    </dgm:pt>
    <dgm:pt modelId="{CE09C3B8-3C27-4FDE-9E87-B930E8B5263B}" type="parTrans" cxnId="{6FBBB10F-D48E-4656-B49E-0B9452782B7E}">
      <dgm:prSet/>
      <dgm:spPr/>
      <dgm:t>
        <a:bodyPr/>
        <a:lstStyle/>
        <a:p>
          <a:endParaRPr lang="es-ES"/>
        </a:p>
      </dgm:t>
    </dgm:pt>
    <dgm:pt modelId="{14F023F6-0A0D-41E8-9A2F-1CE5ED34FE74}" type="sibTrans" cxnId="{6FBBB10F-D48E-4656-B49E-0B9452782B7E}">
      <dgm:prSet/>
      <dgm:spPr/>
      <dgm:t>
        <a:bodyPr/>
        <a:lstStyle/>
        <a:p>
          <a:endParaRPr lang="es-ES"/>
        </a:p>
      </dgm:t>
    </dgm:pt>
    <dgm:pt modelId="{C50BBB8D-B638-4386-B1C7-34C1CE8166B6}" type="pres">
      <dgm:prSet presAssocID="{7141FDB9-6D23-455D-8625-1D6C39F4FC0A}" presName="Name0" presStyleCnt="0">
        <dgm:presLayoutVars>
          <dgm:dir/>
          <dgm:resizeHandles val="exact"/>
        </dgm:presLayoutVars>
      </dgm:prSet>
      <dgm:spPr/>
      <dgm:t>
        <a:bodyPr/>
        <a:lstStyle/>
        <a:p>
          <a:endParaRPr lang="es-ES"/>
        </a:p>
      </dgm:t>
    </dgm:pt>
    <dgm:pt modelId="{108C928E-F0AE-457E-8104-A528F4860DC7}" type="pres">
      <dgm:prSet presAssocID="{5E388ED7-344B-407D-9EB0-DFAB72EA6384}" presName="node" presStyleLbl="node1" presStyleIdx="0" presStyleCnt="4">
        <dgm:presLayoutVars>
          <dgm:bulletEnabled val="1"/>
        </dgm:presLayoutVars>
      </dgm:prSet>
      <dgm:spPr/>
      <dgm:t>
        <a:bodyPr/>
        <a:lstStyle/>
        <a:p>
          <a:endParaRPr lang="es-ES"/>
        </a:p>
      </dgm:t>
    </dgm:pt>
    <dgm:pt modelId="{7F7A6C6D-DC30-448B-8B04-902F1A20FE3B}" type="pres">
      <dgm:prSet presAssocID="{A22B3BF4-4107-49F2-8733-854092FD64FC}" presName="sibTrans" presStyleLbl="sibTrans1D1" presStyleIdx="0" presStyleCnt="3"/>
      <dgm:spPr/>
      <dgm:t>
        <a:bodyPr/>
        <a:lstStyle/>
        <a:p>
          <a:endParaRPr lang="es-ES"/>
        </a:p>
      </dgm:t>
    </dgm:pt>
    <dgm:pt modelId="{CB44F7E7-3D33-4315-B705-735BE5D91D9C}" type="pres">
      <dgm:prSet presAssocID="{A22B3BF4-4107-49F2-8733-854092FD64FC}" presName="connectorText" presStyleLbl="sibTrans1D1" presStyleIdx="0" presStyleCnt="3"/>
      <dgm:spPr/>
      <dgm:t>
        <a:bodyPr/>
        <a:lstStyle/>
        <a:p>
          <a:endParaRPr lang="es-ES"/>
        </a:p>
      </dgm:t>
    </dgm:pt>
    <dgm:pt modelId="{12222B16-D7BE-4E21-969A-4FE2E74502C5}" type="pres">
      <dgm:prSet presAssocID="{AAE1F8EC-C370-46A1-BD2C-6E7BBA949D83}" presName="node" presStyleLbl="node1" presStyleIdx="1" presStyleCnt="4">
        <dgm:presLayoutVars>
          <dgm:bulletEnabled val="1"/>
        </dgm:presLayoutVars>
      </dgm:prSet>
      <dgm:spPr/>
      <dgm:t>
        <a:bodyPr/>
        <a:lstStyle/>
        <a:p>
          <a:endParaRPr lang="es-ES"/>
        </a:p>
      </dgm:t>
    </dgm:pt>
    <dgm:pt modelId="{668D5748-AF67-4C9B-879D-B7E626403997}" type="pres">
      <dgm:prSet presAssocID="{7DB94701-8EB2-49B4-A8E6-04ED5A070D5F}" presName="sibTrans" presStyleLbl="sibTrans1D1" presStyleIdx="1" presStyleCnt="3"/>
      <dgm:spPr/>
      <dgm:t>
        <a:bodyPr/>
        <a:lstStyle/>
        <a:p>
          <a:endParaRPr lang="es-ES"/>
        </a:p>
      </dgm:t>
    </dgm:pt>
    <dgm:pt modelId="{FC82E8BC-B189-4484-8854-81F55C845105}" type="pres">
      <dgm:prSet presAssocID="{7DB94701-8EB2-49B4-A8E6-04ED5A070D5F}" presName="connectorText" presStyleLbl="sibTrans1D1" presStyleIdx="1" presStyleCnt="3"/>
      <dgm:spPr/>
      <dgm:t>
        <a:bodyPr/>
        <a:lstStyle/>
        <a:p>
          <a:endParaRPr lang="es-ES"/>
        </a:p>
      </dgm:t>
    </dgm:pt>
    <dgm:pt modelId="{51FEB967-5347-40A7-B6D3-520F52CF49FF}" type="pres">
      <dgm:prSet presAssocID="{E2630FD4-4076-4A47-A93F-0AFDB76B0862}" presName="node" presStyleLbl="node1" presStyleIdx="2" presStyleCnt="4">
        <dgm:presLayoutVars>
          <dgm:bulletEnabled val="1"/>
        </dgm:presLayoutVars>
      </dgm:prSet>
      <dgm:spPr/>
      <dgm:t>
        <a:bodyPr/>
        <a:lstStyle/>
        <a:p>
          <a:endParaRPr lang="es-ES"/>
        </a:p>
      </dgm:t>
    </dgm:pt>
    <dgm:pt modelId="{0C596CF2-38D9-4225-A114-8C5D7CF6BF83}" type="pres">
      <dgm:prSet presAssocID="{75357FF9-8D02-40C3-AEDF-3D6299EAB205}" presName="sibTrans" presStyleLbl="sibTrans1D1" presStyleIdx="2" presStyleCnt="3"/>
      <dgm:spPr/>
      <dgm:t>
        <a:bodyPr/>
        <a:lstStyle/>
        <a:p>
          <a:endParaRPr lang="es-ES"/>
        </a:p>
      </dgm:t>
    </dgm:pt>
    <dgm:pt modelId="{C3736AAA-C1BA-48AB-8A85-6F6D41AE9532}" type="pres">
      <dgm:prSet presAssocID="{75357FF9-8D02-40C3-AEDF-3D6299EAB205}" presName="connectorText" presStyleLbl="sibTrans1D1" presStyleIdx="2" presStyleCnt="3"/>
      <dgm:spPr/>
      <dgm:t>
        <a:bodyPr/>
        <a:lstStyle/>
        <a:p>
          <a:endParaRPr lang="es-ES"/>
        </a:p>
      </dgm:t>
    </dgm:pt>
    <dgm:pt modelId="{FD53464D-0E48-4D85-9554-B9BF50506F0D}" type="pres">
      <dgm:prSet presAssocID="{A00339E2-E0C4-4DB4-82D1-045E3E313EEE}" presName="node" presStyleLbl="node1" presStyleIdx="3" presStyleCnt="4">
        <dgm:presLayoutVars>
          <dgm:bulletEnabled val="1"/>
        </dgm:presLayoutVars>
      </dgm:prSet>
      <dgm:spPr/>
      <dgm:t>
        <a:bodyPr/>
        <a:lstStyle/>
        <a:p>
          <a:endParaRPr lang="es-ES"/>
        </a:p>
      </dgm:t>
    </dgm:pt>
  </dgm:ptLst>
  <dgm:cxnLst>
    <dgm:cxn modelId="{446D02C8-FA99-48D9-8324-42826C846AE9}" type="presOf" srcId="{7141FDB9-6D23-455D-8625-1D6C39F4FC0A}" destId="{C50BBB8D-B638-4386-B1C7-34C1CE8166B6}" srcOrd="0" destOrd="0" presId="urn:microsoft.com/office/officeart/2005/8/layout/bProcess3"/>
    <dgm:cxn modelId="{3173D76A-C643-40D0-A1B4-1A283C34D4C5}" type="presOf" srcId="{75357FF9-8D02-40C3-AEDF-3D6299EAB205}" destId="{0C596CF2-38D9-4225-A114-8C5D7CF6BF83}" srcOrd="0" destOrd="0" presId="urn:microsoft.com/office/officeart/2005/8/layout/bProcess3"/>
    <dgm:cxn modelId="{6EE7F742-8783-4B56-867B-F921B0C60A14}" srcId="{7141FDB9-6D23-455D-8625-1D6C39F4FC0A}" destId="{E2630FD4-4076-4A47-A93F-0AFDB76B0862}" srcOrd="2" destOrd="0" parTransId="{FC3BA1CF-C3FF-4199-B1E4-026120D2BF87}" sibTransId="{75357FF9-8D02-40C3-AEDF-3D6299EAB205}"/>
    <dgm:cxn modelId="{A9C1FB0D-E266-45EE-B51A-C256A783287B}" type="presOf" srcId="{E2630FD4-4076-4A47-A93F-0AFDB76B0862}" destId="{51FEB967-5347-40A7-B6D3-520F52CF49FF}" srcOrd="0" destOrd="0" presId="urn:microsoft.com/office/officeart/2005/8/layout/bProcess3"/>
    <dgm:cxn modelId="{00C73382-C7EC-4917-BDDB-6C1AA2877428}" type="presOf" srcId="{7DB94701-8EB2-49B4-A8E6-04ED5A070D5F}" destId="{668D5748-AF67-4C9B-879D-B7E626403997}" srcOrd="0" destOrd="0" presId="urn:microsoft.com/office/officeart/2005/8/layout/bProcess3"/>
    <dgm:cxn modelId="{A3ED9036-5A1B-484B-B13D-1821E0BB6BE5}" srcId="{7141FDB9-6D23-455D-8625-1D6C39F4FC0A}" destId="{5E388ED7-344B-407D-9EB0-DFAB72EA6384}" srcOrd="0" destOrd="0" parTransId="{9AA62C75-6966-49DB-B0E9-5C9644C02512}" sibTransId="{A22B3BF4-4107-49F2-8733-854092FD64FC}"/>
    <dgm:cxn modelId="{6DBA6E9D-3931-4A1C-A3D3-1652BE424796}" type="presOf" srcId="{A00339E2-E0C4-4DB4-82D1-045E3E313EEE}" destId="{FD53464D-0E48-4D85-9554-B9BF50506F0D}" srcOrd="0" destOrd="0" presId="urn:microsoft.com/office/officeart/2005/8/layout/bProcess3"/>
    <dgm:cxn modelId="{42C15D60-A16F-4D5B-8813-631C499ABCE6}" type="presOf" srcId="{AAE1F8EC-C370-46A1-BD2C-6E7BBA949D83}" destId="{12222B16-D7BE-4E21-969A-4FE2E74502C5}" srcOrd="0" destOrd="0" presId="urn:microsoft.com/office/officeart/2005/8/layout/bProcess3"/>
    <dgm:cxn modelId="{7C5B247E-80A6-4B06-A158-11C92EA66AD6}" type="presOf" srcId="{A22B3BF4-4107-49F2-8733-854092FD64FC}" destId="{CB44F7E7-3D33-4315-B705-735BE5D91D9C}" srcOrd="1" destOrd="0" presId="urn:microsoft.com/office/officeart/2005/8/layout/bProcess3"/>
    <dgm:cxn modelId="{A9F797B6-B8BB-4970-86C1-F8D9CC7D32A3}" type="presOf" srcId="{A22B3BF4-4107-49F2-8733-854092FD64FC}" destId="{7F7A6C6D-DC30-448B-8B04-902F1A20FE3B}" srcOrd="0" destOrd="0" presId="urn:microsoft.com/office/officeart/2005/8/layout/bProcess3"/>
    <dgm:cxn modelId="{19E12D43-A4ED-44F7-92E2-02D6CAEFA9D1}" type="presOf" srcId="{7DB94701-8EB2-49B4-A8E6-04ED5A070D5F}" destId="{FC82E8BC-B189-4484-8854-81F55C845105}" srcOrd="1" destOrd="0" presId="urn:microsoft.com/office/officeart/2005/8/layout/bProcess3"/>
    <dgm:cxn modelId="{F5B89F1D-0545-4082-89CC-D8767F7A4DB7}" type="presOf" srcId="{75357FF9-8D02-40C3-AEDF-3D6299EAB205}" destId="{C3736AAA-C1BA-48AB-8A85-6F6D41AE9532}" srcOrd="1" destOrd="0" presId="urn:microsoft.com/office/officeart/2005/8/layout/bProcess3"/>
    <dgm:cxn modelId="{9F8ED606-084B-476E-8ADA-9C465CC4692F}" srcId="{7141FDB9-6D23-455D-8625-1D6C39F4FC0A}" destId="{AAE1F8EC-C370-46A1-BD2C-6E7BBA949D83}" srcOrd="1" destOrd="0" parTransId="{2EBB6A94-5E2B-4676-B0E8-EA6F78BD9CED}" sibTransId="{7DB94701-8EB2-49B4-A8E6-04ED5A070D5F}"/>
    <dgm:cxn modelId="{6FBBB10F-D48E-4656-B49E-0B9452782B7E}" srcId="{7141FDB9-6D23-455D-8625-1D6C39F4FC0A}" destId="{A00339E2-E0C4-4DB4-82D1-045E3E313EEE}" srcOrd="3" destOrd="0" parTransId="{CE09C3B8-3C27-4FDE-9E87-B930E8B5263B}" sibTransId="{14F023F6-0A0D-41E8-9A2F-1CE5ED34FE74}"/>
    <dgm:cxn modelId="{3BD9C478-3CFC-478D-A490-D708FC295C68}" type="presOf" srcId="{5E388ED7-344B-407D-9EB0-DFAB72EA6384}" destId="{108C928E-F0AE-457E-8104-A528F4860DC7}" srcOrd="0" destOrd="0" presId="urn:microsoft.com/office/officeart/2005/8/layout/bProcess3"/>
    <dgm:cxn modelId="{5ED28B56-3CCE-49CD-9EE5-1DBA70A755CD}" type="presParOf" srcId="{C50BBB8D-B638-4386-B1C7-34C1CE8166B6}" destId="{108C928E-F0AE-457E-8104-A528F4860DC7}" srcOrd="0" destOrd="0" presId="urn:microsoft.com/office/officeart/2005/8/layout/bProcess3"/>
    <dgm:cxn modelId="{D26A1822-3B32-4D18-8F92-B8677AC0D22D}" type="presParOf" srcId="{C50BBB8D-B638-4386-B1C7-34C1CE8166B6}" destId="{7F7A6C6D-DC30-448B-8B04-902F1A20FE3B}" srcOrd="1" destOrd="0" presId="urn:microsoft.com/office/officeart/2005/8/layout/bProcess3"/>
    <dgm:cxn modelId="{86C67D7E-C971-4194-9D00-1D69DE9597F3}" type="presParOf" srcId="{7F7A6C6D-DC30-448B-8B04-902F1A20FE3B}" destId="{CB44F7E7-3D33-4315-B705-735BE5D91D9C}" srcOrd="0" destOrd="0" presId="urn:microsoft.com/office/officeart/2005/8/layout/bProcess3"/>
    <dgm:cxn modelId="{D4CD76C1-14D3-499A-8030-8D231167439A}" type="presParOf" srcId="{C50BBB8D-B638-4386-B1C7-34C1CE8166B6}" destId="{12222B16-D7BE-4E21-969A-4FE2E74502C5}" srcOrd="2" destOrd="0" presId="urn:microsoft.com/office/officeart/2005/8/layout/bProcess3"/>
    <dgm:cxn modelId="{8E6F3D89-1848-4912-9250-138608EDCBD2}" type="presParOf" srcId="{C50BBB8D-B638-4386-B1C7-34C1CE8166B6}" destId="{668D5748-AF67-4C9B-879D-B7E626403997}" srcOrd="3" destOrd="0" presId="urn:microsoft.com/office/officeart/2005/8/layout/bProcess3"/>
    <dgm:cxn modelId="{CF97D547-CB28-4F09-AC04-86CD97ABF913}" type="presParOf" srcId="{668D5748-AF67-4C9B-879D-B7E626403997}" destId="{FC82E8BC-B189-4484-8854-81F55C845105}" srcOrd="0" destOrd="0" presId="urn:microsoft.com/office/officeart/2005/8/layout/bProcess3"/>
    <dgm:cxn modelId="{F2610E05-53C6-4A3B-B83F-E00D0B366724}" type="presParOf" srcId="{C50BBB8D-B638-4386-B1C7-34C1CE8166B6}" destId="{51FEB967-5347-40A7-B6D3-520F52CF49FF}" srcOrd="4" destOrd="0" presId="urn:microsoft.com/office/officeart/2005/8/layout/bProcess3"/>
    <dgm:cxn modelId="{D86FDC2A-807D-495A-9ED1-28528ABCA183}" type="presParOf" srcId="{C50BBB8D-B638-4386-B1C7-34C1CE8166B6}" destId="{0C596CF2-38D9-4225-A114-8C5D7CF6BF83}" srcOrd="5" destOrd="0" presId="urn:microsoft.com/office/officeart/2005/8/layout/bProcess3"/>
    <dgm:cxn modelId="{4F104186-599D-45F8-99B3-5C6B6296C428}" type="presParOf" srcId="{0C596CF2-38D9-4225-A114-8C5D7CF6BF83}" destId="{C3736AAA-C1BA-48AB-8A85-6F6D41AE9532}" srcOrd="0" destOrd="0" presId="urn:microsoft.com/office/officeart/2005/8/layout/bProcess3"/>
    <dgm:cxn modelId="{5DC44F1C-7242-4347-9F76-CEA2B12250BD}" type="presParOf" srcId="{C50BBB8D-B638-4386-B1C7-34C1CE8166B6}" destId="{FD53464D-0E48-4D85-9554-B9BF50506F0D}"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525EF34-5DAE-447C-B2D0-D240127471D7}" type="doc">
      <dgm:prSet loTypeId="urn:microsoft.com/office/officeart/2005/8/layout/vProcess5" loCatId="process" qsTypeId="urn:microsoft.com/office/officeart/2005/8/quickstyle/simple3" qsCatId="simple" csTypeId="urn:microsoft.com/office/officeart/2005/8/colors/colorful5" csCatId="colorful" phldr="1"/>
      <dgm:spPr/>
      <dgm:t>
        <a:bodyPr/>
        <a:lstStyle/>
        <a:p>
          <a:endParaRPr lang="es-ES"/>
        </a:p>
      </dgm:t>
    </dgm:pt>
    <dgm:pt modelId="{FA97147E-BD5C-455E-952B-E94DF61D97FE}">
      <dgm:prSet/>
      <dgm:spPr/>
      <dgm:t>
        <a:bodyPr/>
        <a:lstStyle/>
        <a:p>
          <a:pPr>
            <a:buFont typeface="Arial" panose="020B0604020202020204" pitchFamily="34" charset="0"/>
            <a:buChar char="●"/>
          </a:pPr>
          <a:r>
            <a:rPr lang="es-EC" dirty="0"/>
            <a:t>Profundizar en futuros estudios acerca de la manera en que se presentan el emprendimiento e innovación en empresas </a:t>
          </a:r>
          <a:r>
            <a:rPr lang="es-EC" dirty="0" smtClean="0"/>
            <a:t>familiares, por las características únicas de este tipo de organizaciones.</a:t>
          </a:r>
          <a:endParaRPr lang="es-EC" dirty="0"/>
        </a:p>
      </dgm:t>
    </dgm:pt>
    <dgm:pt modelId="{58770A8F-B0C5-4FB0-AD15-D829C00FC123}" type="parTrans" cxnId="{7A400B0D-BA16-4E0E-B123-34AA146EA456}">
      <dgm:prSet/>
      <dgm:spPr/>
      <dgm:t>
        <a:bodyPr/>
        <a:lstStyle/>
        <a:p>
          <a:endParaRPr lang="es-ES"/>
        </a:p>
      </dgm:t>
    </dgm:pt>
    <dgm:pt modelId="{78A7CA2D-05EA-4B48-A7E8-3E942081556D}" type="sibTrans" cxnId="{7A400B0D-BA16-4E0E-B123-34AA146EA456}">
      <dgm:prSet/>
      <dgm:spPr/>
      <dgm:t>
        <a:bodyPr/>
        <a:lstStyle/>
        <a:p>
          <a:endParaRPr lang="es-ES"/>
        </a:p>
      </dgm:t>
    </dgm:pt>
    <dgm:pt modelId="{0440F5F4-BB2F-4F5C-A015-587665A764A7}">
      <dgm:prSet/>
      <dgm:spPr/>
      <dgm:t>
        <a:bodyPr/>
        <a:lstStyle/>
        <a:p>
          <a:pPr>
            <a:buFont typeface="Arial" panose="020B0604020202020204" pitchFamily="34" charset="0"/>
            <a:buChar char="●"/>
          </a:pPr>
          <a:r>
            <a:rPr lang="es-ES" dirty="0" smtClean="0"/>
            <a:t>Con referencia al emprendimiento corporativo, se recomienda a las empresas familiares de Quito la implementación de procesos de investigación y planificación que eleve las probabilidades de aprovechar oportunidades de emprendimiento en el mercado, lo que, como resultado, reducirá el riesgo de mortalidad empresarial.</a:t>
          </a:r>
          <a:endParaRPr lang="es-ES" dirty="0"/>
        </a:p>
      </dgm:t>
    </dgm:pt>
    <dgm:pt modelId="{43333025-0E96-4766-8E60-1538E969F991}" type="parTrans" cxnId="{F91D6FF4-50E8-408E-90F5-ED3F1C498A94}">
      <dgm:prSet/>
      <dgm:spPr/>
      <dgm:t>
        <a:bodyPr/>
        <a:lstStyle/>
        <a:p>
          <a:endParaRPr lang="es-ES"/>
        </a:p>
      </dgm:t>
    </dgm:pt>
    <dgm:pt modelId="{B4B73DC1-0AC3-4153-AD52-99AB8D113EFD}" type="sibTrans" cxnId="{F91D6FF4-50E8-408E-90F5-ED3F1C498A94}">
      <dgm:prSet/>
      <dgm:spPr/>
      <dgm:t>
        <a:bodyPr/>
        <a:lstStyle/>
        <a:p>
          <a:endParaRPr lang="es-ES"/>
        </a:p>
      </dgm:t>
    </dgm:pt>
    <dgm:pt modelId="{A57FE92C-3CFC-4A35-8C63-2F1AB1B89611}">
      <dgm:prSet/>
      <dgm:spPr/>
      <dgm:t>
        <a:bodyPr/>
        <a:lstStyle/>
        <a:p>
          <a:pPr>
            <a:buFont typeface="Arial" panose="020B0604020202020204" pitchFamily="34" charset="0"/>
            <a:buChar char="●"/>
          </a:pPr>
          <a:r>
            <a:rPr lang="es-ES" dirty="0" smtClean="0"/>
            <a:t>Con relación al potencial de innovación, las empresas familiares deberían destinar parte de su presupuesto a la inversión en actividades de investigación y desarrollo, que, complementadas con procesos de emprendimiento, les permita fortalecer su capacidad tecnológica y de desarrollo de nuevos productos, procesos y servicios.</a:t>
          </a:r>
          <a:endParaRPr lang="es-ES" dirty="0"/>
        </a:p>
      </dgm:t>
    </dgm:pt>
    <dgm:pt modelId="{F94BBEA5-48A8-4814-A901-DC16E721394F}" type="parTrans" cxnId="{E437E35E-1E55-49E0-A162-317EA4E5F9EF}">
      <dgm:prSet/>
      <dgm:spPr/>
      <dgm:t>
        <a:bodyPr/>
        <a:lstStyle/>
        <a:p>
          <a:endParaRPr lang="es-ES"/>
        </a:p>
      </dgm:t>
    </dgm:pt>
    <dgm:pt modelId="{C1F76F68-6F39-4CB0-B29F-72642947FD84}" type="sibTrans" cxnId="{E437E35E-1E55-49E0-A162-317EA4E5F9EF}">
      <dgm:prSet/>
      <dgm:spPr/>
      <dgm:t>
        <a:bodyPr/>
        <a:lstStyle/>
        <a:p>
          <a:endParaRPr lang="es-ES"/>
        </a:p>
      </dgm:t>
    </dgm:pt>
    <dgm:pt modelId="{EA627661-3425-4154-85B0-965A8E3DB2D6}">
      <dgm:prSet/>
      <dgm:spPr/>
      <dgm:t>
        <a:bodyPr/>
        <a:lstStyle/>
        <a:p>
          <a:r>
            <a:rPr lang="es-ES" dirty="0" smtClean="0"/>
            <a:t>Si bien la correlación calculada entre emprendimiento corporativo y potencial de innovación es alta, con el fin de mejorar una mayor influencia, los responsables de las entidades familiares de Quito, deben fomentar la participación de los empleados clave en la mejora de procesos o diseños, para generar un compromiso que mejore su desempeño y fidelidad, convirtiéndolos en capital intelectual para la empresa.</a:t>
          </a:r>
          <a:endParaRPr lang="es-ES" dirty="0"/>
        </a:p>
      </dgm:t>
    </dgm:pt>
    <dgm:pt modelId="{66A4690A-F671-4CEA-8100-B150D1351B48}" type="parTrans" cxnId="{C91D1273-2DF4-4A93-B016-89A2646D3AC5}">
      <dgm:prSet/>
      <dgm:spPr/>
      <dgm:t>
        <a:bodyPr/>
        <a:lstStyle/>
        <a:p>
          <a:endParaRPr lang="es-ES"/>
        </a:p>
      </dgm:t>
    </dgm:pt>
    <dgm:pt modelId="{971EE7FC-82ED-4406-A9B7-E82D935E1312}" type="sibTrans" cxnId="{C91D1273-2DF4-4A93-B016-89A2646D3AC5}">
      <dgm:prSet/>
      <dgm:spPr/>
      <dgm:t>
        <a:bodyPr/>
        <a:lstStyle/>
        <a:p>
          <a:endParaRPr lang="es-ES"/>
        </a:p>
      </dgm:t>
    </dgm:pt>
    <dgm:pt modelId="{09F5A631-BA41-4315-83B6-0B996A250552}" type="pres">
      <dgm:prSet presAssocID="{F525EF34-5DAE-447C-B2D0-D240127471D7}" presName="outerComposite" presStyleCnt="0">
        <dgm:presLayoutVars>
          <dgm:chMax val="5"/>
          <dgm:dir/>
          <dgm:resizeHandles val="exact"/>
        </dgm:presLayoutVars>
      </dgm:prSet>
      <dgm:spPr/>
      <dgm:t>
        <a:bodyPr/>
        <a:lstStyle/>
        <a:p>
          <a:endParaRPr lang="es-ES"/>
        </a:p>
      </dgm:t>
    </dgm:pt>
    <dgm:pt modelId="{94047369-DB4F-4378-8E2E-A8AA82FCDCFA}" type="pres">
      <dgm:prSet presAssocID="{F525EF34-5DAE-447C-B2D0-D240127471D7}" presName="dummyMaxCanvas" presStyleCnt="0">
        <dgm:presLayoutVars/>
      </dgm:prSet>
      <dgm:spPr/>
    </dgm:pt>
    <dgm:pt modelId="{63F635A2-A052-4917-B043-F5B4838110C5}" type="pres">
      <dgm:prSet presAssocID="{F525EF34-5DAE-447C-B2D0-D240127471D7}" presName="FourNodes_1" presStyleLbl="node1" presStyleIdx="0" presStyleCnt="4">
        <dgm:presLayoutVars>
          <dgm:bulletEnabled val="1"/>
        </dgm:presLayoutVars>
      </dgm:prSet>
      <dgm:spPr/>
      <dgm:t>
        <a:bodyPr/>
        <a:lstStyle/>
        <a:p>
          <a:endParaRPr lang="es-ES"/>
        </a:p>
      </dgm:t>
    </dgm:pt>
    <dgm:pt modelId="{8B05EF94-399D-41D1-9467-2F395DCE1233}" type="pres">
      <dgm:prSet presAssocID="{F525EF34-5DAE-447C-B2D0-D240127471D7}" presName="FourNodes_2" presStyleLbl="node1" presStyleIdx="1" presStyleCnt="4">
        <dgm:presLayoutVars>
          <dgm:bulletEnabled val="1"/>
        </dgm:presLayoutVars>
      </dgm:prSet>
      <dgm:spPr/>
      <dgm:t>
        <a:bodyPr/>
        <a:lstStyle/>
        <a:p>
          <a:endParaRPr lang="es-ES"/>
        </a:p>
      </dgm:t>
    </dgm:pt>
    <dgm:pt modelId="{2D4D6A65-1D69-4784-9C2A-85D9540C20F1}" type="pres">
      <dgm:prSet presAssocID="{F525EF34-5DAE-447C-B2D0-D240127471D7}" presName="FourNodes_3" presStyleLbl="node1" presStyleIdx="2" presStyleCnt="4">
        <dgm:presLayoutVars>
          <dgm:bulletEnabled val="1"/>
        </dgm:presLayoutVars>
      </dgm:prSet>
      <dgm:spPr/>
      <dgm:t>
        <a:bodyPr/>
        <a:lstStyle/>
        <a:p>
          <a:endParaRPr lang="es-ES"/>
        </a:p>
      </dgm:t>
    </dgm:pt>
    <dgm:pt modelId="{B45E03E8-1728-4DFE-8559-DDB436EB4437}" type="pres">
      <dgm:prSet presAssocID="{F525EF34-5DAE-447C-B2D0-D240127471D7}" presName="FourNodes_4" presStyleLbl="node1" presStyleIdx="3" presStyleCnt="4">
        <dgm:presLayoutVars>
          <dgm:bulletEnabled val="1"/>
        </dgm:presLayoutVars>
      </dgm:prSet>
      <dgm:spPr/>
      <dgm:t>
        <a:bodyPr/>
        <a:lstStyle/>
        <a:p>
          <a:endParaRPr lang="es-ES"/>
        </a:p>
      </dgm:t>
    </dgm:pt>
    <dgm:pt modelId="{E7B406D2-BE10-49ED-B676-F1E1FF9CEAC4}" type="pres">
      <dgm:prSet presAssocID="{F525EF34-5DAE-447C-B2D0-D240127471D7}" presName="FourConn_1-2" presStyleLbl="fgAccFollowNode1" presStyleIdx="0" presStyleCnt="3">
        <dgm:presLayoutVars>
          <dgm:bulletEnabled val="1"/>
        </dgm:presLayoutVars>
      </dgm:prSet>
      <dgm:spPr/>
      <dgm:t>
        <a:bodyPr/>
        <a:lstStyle/>
        <a:p>
          <a:endParaRPr lang="es-ES"/>
        </a:p>
      </dgm:t>
    </dgm:pt>
    <dgm:pt modelId="{7C4A6E47-6BA6-46FB-B93E-1714248F0A7A}" type="pres">
      <dgm:prSet presAssocID="{F525EF34-5DAE-447C-B2D0-D240127471D7}" presName="FourConn_2-3" presStyleLbl="fgAccFollowNode1" presStyleIdx="1" presStyleCnt="3">
        <dgm:presLayoutVars>
          <dgm:bulletEnabled val="1"/>
        </dgm:presLayoutVars>
      </dgm:prSet>
      <dgm:spPr/>
      <dgm:t>
        <a:bodyPr/>
        <a:lstStyle/>
        <a:p>
          <a:endParaRPr lang="es-ES"/>
        </a:p>
      </dgm:t>
    </dgm:pt>
    <dgm:pt modelId="{63BFA678-126A-49BE-B241-C0DF738CC51F}" type="pres">
      <dgm:prSet presAssocID="{F525EF34-5DAE-447C-B2D0-D240127471D7}" presName="FourConn_3-4" presStyleLbl="fgAccFollowNode1" presStyleIdx="2" presStyleCnt="3">
        <dgm:presLayoutVars>
          <dgm:bulletEnabled val="1"/>
        </dgm:presLayoutVars>
      </dgm:prSet>
      <dgm:spPr/>
      <dgm:t>
        <a:bodyPr/>
        <a:lstStyle/>
        <a:p>
          <a:endParaRPr lang="es-ES"/>
        </a:p>
      </dgm:t>
    </dgm:pt>
    <dgm:pt modelId="{F8AC685A-3A32-4FE4-8021-4255352C9DD1}" type="pres">
      <dgm:prSet presAssocID="{F525EF34-5DAE-447C-B2D0-D240127471D7}" presName="FourNodes_1_text" presStyleLbl="node1" presStyleIdx="3" presStyleCnt="4">
        <dgm:presLayoutVars>
          <dgm:bulletEnabled val="1"/>
        </dgm:presLayoutVars>
      </dgm:prSet>
      <dgm:spPr/>
      <dgm:t>
        <a:bodyPr/>
        <a:lstStyle/>
        <a:p>
          <a:endParaRPr lang="es-ES"/>
        </a:p>
      </dgm:t>
    </dgm:pt>
    <dgm:pt modelId="{40DDE697-BC9F-4E5A-B64F-E346714DDBF8}" type="pres">
      <dgm:prSet presAssocID="{F525EF34-5DAE-447C-B2D0-D240127471D7}" presName="FourNodes_2_text" presStyleLbl="node1" presStyleIdx="3" presStyleCnt="4">
        <dgm:presLayoutVars>
          <dgm:bulletEnabled val="1"/>
        </dgm:presLayoutVars>
      </dgm:prSet>
      <dgm:spPr/>
      <dgm:t>
        <a:bodyPr/>
        <a:lstStyle/>
        <a:p>
          <a:endParaRPr lang="es-ES"/>
        </a:p>
      </dgm:t>
    </dgm:pt>
    <dgm:pt modelId="{A62CF37C-0C50-43E1-8F7B-455BC3FC8A44}" type="pres">
      <dgm:prSet presAssocID="{F525EF34-5DAE-447C-B2D0-D240127471D7}" presName="FourNodes_3_text" presStyleLbl="node1" presStyleIdx="3" presStyleCnt="4">
        <dgm:presLayoutVars>
          <dgm:bulletEnabled val="1"/>
        </dgm:presLayoutVars>
      </dgm:prSet>
      <dgm:spPr/>
      <dgm:t>
        <a:bodyPr/>
        <a:lstStyle/>
        <a:p>
          <a:endParaRPr lang="es-ES"/>
        </a:p>
      </dgm:t>
    </dgm:pt>
    <dgm:pt modelId="{BCA5B928-A459-4B0F-BD28-F2B0E2B217E0}" type="pres">
      <dgm:prSet presAssocID="{F525EF34-5DAE-447C-B2D0-D240127471D7}" presName="FourNodes_4_text" presStyleLbl="node1" presStyleIdx="3" presStyleCnt="4">
        <dgm:presLayoutVars>
          <dgm:bulletEnabled val="1"/>
        </dgm:presLayoutVars>
      </dgm:prSet>
      <dgm:spPr/>
      <dgm:t>
        <a:bodyPr/>
        <a:lstStyle/>
        <a:p>
          <a:endParaRPr lang="es-ES"/>
        </a:p>
      </dgm:t>
    </dgm:pt>
  </dgm:ptLst>
  <dgm:cxnLst>
    <dgm:cxn modelId="{E25A3F9C-F87B-403B-A678-E38D2D23E3F4}" type="presOf" srcId="{EA627661-3425-4154-85B0-965A8E3DB2D6}" destId="{B45E03E8-1728-4DFE-8559-DDB436EB4437}" srcOrd="0" destOrd="0" presId="urn:microsoft.com/office/officeart/2005/8/layout/vProcess5"/>
    <dgm:cxn modelId="{7A400B0D-BA16-4E0E-B123-34AA146EA456}" srcId="{F525EF34-5DAE-447C-B2D0-D240127471D7}" destId="{FA97147E-BD5C-455E-952B-E94DF61D97FE}" srcOrd="0" destOrd="0" parTransId="{58770A8F-B0C5-4FB0-AD15-D829C00FC123}" sibTransId="{78A7CA2D-05EA-4B48-A7E8-3E942081556D}"/>
    <dgm:cxn modelId="{C91D1273-2DF4-4A93-B016-89A2646D3AC5}" srcId="{F525EF34-5DAE-447C-B2D0-D240127471D7}" destId="{EA627661-3425-4154-85B0-965A8E3DB2D6}" srcOrd="3" destOrd="0" parTransId="{66A4690A-F671-4CEA-8100-B150D1351B48}" sibTransId="{971EE7FC-82ED-4406-A9B7-E82D935E1312}"/>
    <dgm:cxn modelId="{3617FF58-B732-4C24-9BD5-F8ABC73C7BFC}" type="presOf" srcId="{FA97147E-BD5C-455E-952B-E94DF61D97FE}" destId="{F8AC685A-3A32-4FE4-8021-4255352C9DD1}" srcOrd="1" destOrd="0" presId="urn:microsoft.com/office/officeart/2005/8/layout/vProcess5"/>
    <dgm:cxn modelId="{E437E35E-1E55-49E0-A162-317EA4E5F9EF}" srcId="{F525EF34-5DAE-447C-B2D0-D240127471D7}" destId="{A57FE92C-3CFC-4A35-8C63-2F1AB1B89611}" srcOrd="2" destOrd="0" parTransId="{F94BBEA5-48A8-4814-A901-DC16E721394F}" sibTransId="{C1F76F68-6F39-4CB0-B29F-72642947FD84}"/>
    <dgm:cxn modelId="{2CDD832D-7599-449D-BBF0-A0FD5B44303D}" type="presOf" srcId="{F525EF34-5DAE-447C-B2D0-D240127471D7}" destId="{09F5A631-BA41-4315-83B6-0B996A250552}" srcOrd="0" destOrd="0" presId="urn:microsoft.com/office/officeart/2005/8/layout/vProcess5"/>
    <dgm:cxn modelId="{0186AEB3-F610-41EE-8AED-ED5A6FBFE068}" type="presOf" srcId="{A57FE92C-3CFC-4A35-8C63-2F1AB1B89611}" destId="{A62CF37C-0C50-43E1-8F7B-455BC3FC8A44}" srcOrd="1" destOrd="0" presId="urn:microsoft.com/office/officeart/2005/8/layout/vProcess5"/>
    <dgm:cxn modelId="{7C7AC3B4-0B63-400D-B457-D0F2D4086B79}" type="presOf" srcId="{0440F5F4-BB2F-4F5C-A015-587665A764A7}" destId="{40DDE697-BC9F-4E5A-B64F-E346714DDBF8}" srcOrd="1" destOrd="0" presId="urn:microsoft.com/office/officeart/2005/8/layout/vProcess5"/>
    <dgm:cxn modelId="{A9D7D1C5-240B-4FDD-9ACD-F154F41FC93B}" type="presOf" srcId="{FA97147E-BD5C-455E-952B-E94DF61D97FE}" destId="{63F635A2-A052-4917-B043-F5B4838110C5}" srcOrd="0" destOrd="0" presId="urn:microsoft.com/office/officeart/2005/8/layout/vProcess5"/>
    <dgm:cxn modelId="{E542995B-B805-47B9-B0BA-A43FD024C04A}" type="presOf" srcId="{0440F5F4-BB2F-4F5C-A015-587665A764A7}" destId="{8B05EF94-399D-41D1-9467-2F395DCE1233}" srcOrd="0" destOrd="0" presId="urn:microsoft.com/office/officeart/2005/8/layout/vProcess5"/>
    <dgm:cxn modelId="{ADE3011D-C75C-437F-A00B-9A22F191B78F}" type="presOf" srcId="{B4B73DC1-0AC3-4153-AD52-99AB8D113EFD}" destId="{7C4A6E47-6BA6-46FB-B93E-1714248F0A7A}" srcOrd="0" destOrd="0" presId="urn:microsoft.com/office/officeart/2005/8/layout/vProcess5"/>
    <dgm:cxn modelId="{17BEE2F6-3E47-4720-BBA3-ACA16B14B823}" type="presOf" srcId="{C1F76F68-6F39-4CB0-B29F-72642947FD84}" destId="{63BFA678-126A-49BE-B241-C0DF738CC51F}" srcOrd="0" destOrd="0" presId="urn:microsoft.com/office/officeart/2005/8/layout/vProcess5"/>
    <dgm:cxn modelId="{A6D14BEE-C550-471E-97B0-3E438FAA3AF7}" type="presOf" srcId="{78A7CA2D-05EA-4B48-A7E8-3E942081556D}" destId="{E7B406D2-BE10-49ED-B676-F1E1FF9CEAC4}" srcOrd="0" destOrd="0" presId="urn:microsoft.com/office/officeart/2005/8/layout/vProcess5"/>
    <dgm:cxn modelId="{F91D6FF4-50E8-408E-90F5-ED3F1C498A94}" srcId="{F525EF34-5DAE-447C-B2D0-D240127471D7}" destId="{0440F5F4-BB2F-4F5C-A015-587665A764A7}" srcOrd="1" destOrd="0" parTransId="{43333025-0E96-4766-8E60-1538E969F991}" sibTransId="{B4B73DC1-0AC3-4153-AD52-99AB8D113EFD}"/>
    <dgm:cxn modelId="{F55B2AAD-8F0A-410B-A0F6-50100C87F2D3}" type="presOf" srcId="{EA627661-3425-4154-85B0-965A8E3DB2D6}" destId="{BCA5B928-A459-4B0F-BD28-F2B0E2B217E0}" srcOrd="1" destOrd="0" presId="urn:microsoft.com/office/officeart/2005/8/layout/vProcess5"/>
    <dgm:cxn modelId="{CE0C8A1A-EC9D-4E80-B201-99F92092B355}" type="presOf" srcId="{A57FE92C-3CFC-4A35-8C63-2F1AB1B89611}" destId="{2D4D6A65-1D69-4784-9C2A-85D9540C20F1}" srcOrd="0" destOrd="0" presId="urn:microsoft.com/office/officeart/2005/8/layout/vProcess5"/>
    <dgm:cxn modelId="{3149CD6B-1F91-4F71-8101-92A02BA0E573}" type="presParOf" srcId="{09F5A631-BA41-4315-83B6-0B996A250552}" destId="{94047369-DB4F-4378-8E2E-A8AA82FCDCFA}" srcOrd="0" destOrd="0" presId="urn:microsoft.com/office/officeart/2005/8/layout/vProcess5"/>
    <dgm:cxn modelId="{6898125A-C646-421D-93A1-45798CCBBD0F}" type="presParOf" srcId="{09F5A631-BA41-4315-83B6-0B996A250552}" destId="{63F635A2-A052-4917-B043-F5B4838110C5}" srcOrd="1" destOrd="0" presId="urn:microsoft.com/office/officeart/2005/8/layout/vProcess5"/>
    <dgm:cxn modelId="{0BE2E414-EB63-4E50-BE5E-3897C498D937}" type="presParOf" srcId="{09F5A631-BA41-4315-83B6-0B996A250552}" destId="{8B05EF94-399D-41D1-9467-2F395DCE1233}" srcOrd="2" destOrd="0" presId="urn:microsoft.com/office/officeart/2005/8/layout/vProcess5"/>
    <dgm:cxn modelId="{69FED49F-2E2C-4450-97FD-5E08821955B4}" type="presParOf" srcId="{09F5A631-BA41-4315-83B6-0B996A250552}" destId="{2D4D6A65-1D69-4784-9C2A-85D9540C20F1}" srcOrd="3" destOrd="0" presId="urn:microsoft.com/office/officeart/2005/8/layout/vProcess5"/>
    <dgm:cxn modelId="{253A013E-5036-4756-A1DE-979996461228}" type="presParOf" srcId="{09F5A631-BA41-4315-83B6-0B996A250552}" destId="{B45E03E8-1728-4DFE-8559-DDB436EB4437}" srcOrd="4" destOrd="0" presId="urn:microsoft.com/office/officeart/2005/8/layout/vProcess5"/>
    <dgm:cxn modelId="{5362CFE4-5704-450F-B1EB-8D4A3A1C2E5A}" type="presParOf" srcId="{09F5A631-BA41-4315-83B6-0B996A250552}" destId="{E7B406D2-BE10-49ED-B676-F1E1FF9CEAC4}" srcOrd="5" destOrd="0" presId="urn:microsoft.com/office/officeart/2005/8/layout/vProcess5"/>
    <dgm:cxn modelId="{29846781-5B10-48FB-ADE1-FE2EB482175F}" type="presParOf" srcId="{09F5A631-BA41-4315-83B6-0B996A250552}" destId="{7C4A6E47-6BA6-46FB-B93E-1714248F0A7A}" srcOrd="6" destOrd="0" presId="urn:microsoft.com/office/officeart/2005/8/layout/vProcess5"/>
    <dgm:cxn modelId="{6FC484C5-0E00-4011-A5A7-99FB8C5C37B1}" type="presParOf" srcId="{09F5A631-BA41-4315-83B6-0B996A250552}" destId="{63BFA678-126A-49BE-B241-C0DF738CC51F}" srcOrd="7" destOrd="0" presId="urn:microsoft.com/office/officeart/2005/8/layout/vProcess5"/>
    <dgm:cxn modelId="{BBC86510-E8D2-4329-A1F0-8573D03943A5}" type="presParOf" srcId="{09F5A631-BA41-4315-83B6-0B996A250552}" destId="{F8AC685A-3A32-4FE4-8021-4255352C9DD1}" srcOrd="8" destOrd="0" presId="urn:microsoft.com/office/officeart/2005/8/layout/vProcess5"/>
    <dgm:cxn modelId="{B5F44854-8731-45A9-9AB3-AA5DCF07E40B}" type="presParOf" srcId="{09F5A631-BA41-4315-83B6-0B996A250552}" destId="{40DDE697-BC9F-4E5A-B64F-E346714DDBF8}" srcOrd="9" destOrd="0" presId="urn:microsoft.com/office/officeart/2005/8/layout/vProcess5"/>
    <dgm:cxn modelId="{BAD1E2D7-5A64-4A20-82F4-0E9CC23377A2}" type="presParOf" srcId="{09F5A631-BA41-4315-83B6-0B996A250552}" destId="{A62CF37C-0C50-43E1-8F7B-455BC3FC8A44}" srcOrd="10" destOrd="0" presId="urn:microsoft.com/office/officeart/2005/8/layout/vProcess5"/>
    <dgm:cxn modelId="{BBD496C8-6080-43BE-B1C2-F48856214FAD}" type="presParOf" srcId="{09F5A631-BA41-4315-83B6-0B996A250552}" destId="{BCA5B928-A459-4B0F-BD28-F2B0E2B217E0}" srcOrd="11"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1B70E0-B511-4212-B102-754013F875D7}" type="doc">
      <dgm:prSet loTypeId="urn:microsoft.com/office/officeart/2008/layout/RadialCluster" loCatId="cycle" qsTypeId="urn:microsoft.com/office/officeart/2005/8/quickstyle/simple1" qsCatId="simple" csTypeId="urn:microsoft.com/office/officeart/2005/8/colors/colorful5" csCatId="colorful" phldr="1"/>
      <dgm:spPr/>
      <dgm:t>
        <a:bodyPr/>
        <a:lstStyle/>
        <a:p>
          <a:endParaRPr lang="es-ES"/>
        </a:p>
      </dgm:t>
    </dgm:pt>
    <dgm:pt modelId="{CB331162-41F2-4DF7-8A12-7ACF8A7E323A}">
      <dgm:prSet phldrT="[Texto]" custT="1"/>
      <dgm:spPr/>
      <dgm:t>
        <a:bodyPr/>
        <a:lstStyle/>
        <a:p>
          <a:r>
            <a:rPr lang="es-ES" sz="1600" b="1" dirty="0" smtClean="0">
              <a:solidFill>
                <a:schemeClr val="tx1"/>
              </a:solidFill>
            </a:rPr>
            <a:t>Emprendimiento corporativo</a:t>
          </a:r>
          <a:endParaRPr lang="es-ES" sz="1600" b="1" dirty="0">
            <a:solidFill>
              <a:schemeClr val="tx1"/>
            </a:solidFill>
          </a:endParaRPr>
        </a:p>
      </dgm:t>
    </dgm:pt>
    <dgm:pt modelId="{4A3C8DFE-BFB6-499C-9E59-BAA95E4A77C4}" type="parTrans" cxnId="{4A8C6D4D-4C63-4353-8258-4E92C098EFD3}">
      <dgm:prSet/>
      <dgm:spPr/>
      <dgm:t>
        <a:bodyPr/>
        <a:lstStyle/>
        <a:p>
          <a:endParaRPr lang="es-ES">
            <a:solidFill>
              <a:schemeClr val="tx1"/>
            </a:solidFill>
          </a:endParaRPr>
        </a:p>
      </dgm:t>
    </dgm:pt>
    <dgm:pt modelId="{F1A5EC72-74DE-4504-BE3B-05B0D2E741DE}" type="sibTrans" cxnId="{4A8C6D4D-4C63-4353-8258-4E92C098EFD3}">
      <dgm:prSet/>
      <dgm:spPr/>
      <dgm:t>
        <a:bodyPr/>
        <a:lstStyle/>
        <a:p>
          <a:endParaRPr lang="es-ES">
            <a:solidFill>
              <a:schemeClr val="tx1"/>
            </a:solidFill>
          </a:endParaRPr>
        </a:p>
      </dgm:t>
    </dgm:pt>
    <dgm:pt modelId="{F6308469-D5B5-42A7-BED0-F6D611C10200}">
      <dgm:prSet phldrT="[Texto]"/>
      <dgm:spPr/>
      <dgm:t>
        <a:bodyPr/>
        <a:lstStyle/>
        <a:p>
          <a:pPr rtl="0"/>
          <a:r>
            <a:rPr lang="es-ES" b="0" i="0" u="none" dirty="0" smtClean="0">
              <a:solidFill>
                <a:schemeClr val="tx1"/>
              </a:solidFill>
            </a:rPr>
            <a:t>Innovación</a:t>
          </a:r>
          <a:endParaRPr lang="es-ES" b="0" dirty="0">
            <a:solidFill>
              <a:schemeClr val="tx1"/>
            </a:solidFill>
          </a:endParaRPr>
        </a:p>
      </dgm:t>
    </dgm:pt>
    <dgm:pt modelId="{DB846C79-65E9-4833-BA7C-40B7C018403F}" type="parTrans" cxnId="{AB56BECD-0F5A-4EA1-9CB6-CFD4AD8778F8}">
      <dgm:prSet/>
      <dgm:spPr/>
      <dgm:t>
        <a:bodyPr/>
        <a:lstStyle/>
        <a:p>
          <a:endParaRPr lang="es-ES">
            <a:solidFill>
              <a:schemeClr val="tx1"/>
            </a:solidFill>
          </a:endParaRPr>
        </a:p>
      </dgm:t>
    </dgm:pt>
    <dgm:pt modelId="{55C0D3CB-26A8-4B10-AE3F-F61843FAE3FC}" type="sibTrans" cxnId="{AB56BECD-0F5A-4EA1-9CB6-CFD4AD8778F8}">
      <dgm:prSet/>
      <dgm:spPr/>
      <dgm:t>
        <a:bodyPr/>
        <a:lstStyle/>
        <a:p>
          <a:endParaRPr lang="es-ES">
            <a:solidFill>
              <a:schemeClr val="tx1"/>
            </a:solidFill>
          </a:endParaRPr>
        </a:p>
      </dgm:t>
    </dgm:pt>
    <dgm:pt modelId="{F5824DCB-7F3D-41F8-B8BE-A2F925F50656}">
      <dgm:prSet/>
      <dgm:spPr/>
      <dgm:t>
        <a:bodyPr/>
        <a:lstStyle/>
        <a:p>
          <a:r>
            <a:rPr lang="es-ES" b="0" i="0" u="none" dirty="0" smtClean="0">
              <a:solidFill>
                <a:schemeClr val="tx1"/>
              </a:solidFill>
            </a:rPr>
            <a:t>Proactividad</a:t>
          </a:r>
          <a:endParaRPr lang="es-EC" b="0" dirty="0">
            <a:solidFill>
              <a:schemeClr val="tx1"/>
            </a:solidFill>
          </a:endParaRPr>
        </a:p>
      </dgm:t>
    </dgm:pt>
    <dgm:pt modelId="{5FFDC2D7-7151-4A6D-AC46-44896D268347}" type="parTrans" cxnId="{2721E053-BA96-4279-B916-757A74E5CD4D}">
      <dgm:prSet/>
      <dgm:spPr/>
      <dgm:t>
        <a:bodyPr/>
        <a:lstStyle/>
        <a:p>
          <a:endParaRPr lang="es-ES">
            <a:solidFill>
              <a:schemeClr val="tx1"/>
            </a:solidFill>
          </a:endParaRPr>
        </a:p>
      </dgm:t>
    </dgm:pt>
    <dgm:pt modelId="{BA4D970E-8C56-4593-9865-000C32196FEC}" type="sibTrans" cxnId="{2721E053-BA96-4279-B916-757A74E5CD4D}">
      <dgm:prSet/>
      <dgm:spPr/>
      <dgm:t>
        <a:bodyPr/>
        <a:lstStyle/>
        <a:p>
          <a:endParaRPr lang="es-ES">
            <a:solidFill>
              <a:schemeClr val="tx1"/>
            </a:solidFill>
          </a:endParaRPr>
        </a:p>
      </dgm:t>
    </dgm:pt>
    <dgm:pt modelId="{497AB614-5D13-4839-8098-4E7A12634DD1}">
      <dgm:prSet/>
      <dgm:spPr/>
      <dgm:t>
        <a:bodyPr/>
        <a:lstStyle/>
        <a:p>
          <a:r>
            <a:rPr lang="es-ES" b="0" i="0" u="none" dirty="0" smtClean="0">
              <a:solidFill>
                <a:schemeClr val="tx1"/>
              </a:solidFill>
            </a:rPr>
            <a:t>Asunción de riesgos</a:t>
          </a:r>
          <a:endParaRPr lang="es-EC" b="0" dirty="0">
            <a:solidFill>
              <a:schemeClr val="tx1"/>
            </a:solidFill>
          </a:endParaRPr>
        </a:p>
      </dgm:t>
    </dgm:pt>
    <dgm:pt modelId="{CD2933A3-2CF6-4CDA-8F17-15E07D0A3975}" type="parTrans" cxnId="{CF768352-6D40-4DB8-997C-02DE07050B04}">
      <dgm:prSet/>
      <dgm:spPr/>
      <dgm:t>
        <a:bodyPr/>
        <a:lstStyle/>
        <a:p>
          <a:endParaRPr lang="es-ES">
            <a:solidFill>
              <a:schemeClr val="tx1"/>
            </a:solidFill>
          </a:endParaRPr>
        </a:p>
      </dgm:t>
    </dgm:pt>
    <dgm:pt modelId="{5BA881F5-2942-4592-9D8A-A950C6F78DA3}" type="sibTrans" cxnId="{CF768352-6D40-4DB8-997C-02DE07050B04}">
      <dgm:prSet/>
      <dgm:spPr/>
      <dgm:t>
        <a:bodyPr/>
        <a:lstStyle/>
        <a:p>
          <a:endParaRPr lang="es-ES">
            <a:solidFill>
              <a:schemeClr val="tx1"/>
            </a:solidFill>
          </a:endParaRPr>
        </a:p>
      </dgm:t>
    </dgm:pt>
    <dgm:pt modelId="{69AF21D8-94D4-4A05-93D1-D760FDB68158}">
      <dgm:prSet/>
      <dgm:spPr/>
      <dgm:t>
        <a:bodyPr/>
        <a:lstStyle/>
        <a:p>
          <a:r>
            <a:rPr lang="es-ES" b="0" i="0" u="none" dirty="0" smtClean="0">
              <a:solidFill>
                <a:schemeClr val="tx1"/>
              </a:solidFill>
            </a:rPr>
            <a:t>Autonomía</a:t>
          </a:r>
          <a:endParaRPr lang="es-EC" b="0" dirty="0">
            <a:solidFill>
              <a:schemeClr val="tx1"/>
            </a:solidFill>
          </a:endParaRPr>
        </a:p>
      </dgm:t>
    </dgm:pt>
    <dgm:pt modelId="{4BA341AE-6DF5-4F05-B284-E02ED1CCCC00}" type="parTrans" cxnId="{9CE52025-789C-4883-A7CD-08B0AF2A7880}">
      <dgm:prSet/>
      <dgm:spPr/>
      <dgm:t>
        <a:bodyPr/>
        <a:lstStyle/>
        <a:p>
          <a:endParaRPr lang="es-ES">
            <a:solidFill>
              <a:schemeClr val="tx1"/>
            </a:solidFill>
          </a:endParaRPr>
        </a:p>
      </dgm:t>
    </dgm:pt>
    <dgm:pt modelId="{0C191BC4-5A55-4FE5-8557-0918ABF4B016}" type="sibTrans" cxnId="{9CE52025-789C-4883-A7CD-08B0AF2A7880}">
      <dgm:prSet/>
      <dgm:spPr/>
      <dgm:t>
        <a:bodyPr/>
        <a:lstStyle/>
        <a:p>
          <a:endParaRPr lang="es-ES">
            <a:solidFill>
              <a:schemeClr val="tx1"/>
            </a:solidFill>
          </a:endParaRPr>
        </a:p>
      </dgm:t>
    </dgm:pt>
    <dgm:pt modelId="{2FF2094C-2428-414B-89B8-FFF4573BEA82}">
      <dgm:prSet/>
      <dgm:spPr/>
      <dgm:t>
        <a:bodyPr/>
        <a:lstStyle/>
        <a:p>
          <a:r>
            <a:rPr lang="es-ES" b="0" i="0" u="none" dirty="0" smtClean="0">
              <a:solidFill>
                <a:schemeClr val="tx1"/>
              </a:solidFill>
            </a:rPr>
            <a:t>Agresividad competitiva</a:t>
          </a:r>
          <a:endParaRPr lang="es-EC" b="0" dirty="0">
            <a:solidFill>
              <a:schemeClr val="tx1"/>
            </a:solidFill>
          </a:endParaRPr>
        </a:p>
      </dgm:t>
    </dgm:pt>
    <dgm:pt modelId="{109EA6AF-B9C4-499E-AEFE-962AA4FB045C}" type="parTrans" cxnId="{1EC54ACE-CA11-4FC6-B9B3-2484A0A96A19}">
      <dgm:prSet/>
      <dgm:spPr/>
      <dgm:t>
        <a:bodyPr/>
        <a:lstStyle/>
        <a:p>
          <a:endParaRPr lang="es-ES">
            <a:solidFill>
              <a:schemeClr val="tx1"/>
            </a:solidFill>
          </a:endParaRPr>
        </a:p>
      </dgm:t>
    </dgm:pt>
    <dgm:pt modelId="{2D593647-ABF5-4B75-8012-CC7257BB4240}" type="sibTrans" cxnId="{1EC54ACE-CA11-4FC6-B9B3-2484A0A96A19}">
      <dgm:prSet/>
      <dgm:spPr/>
      <dgm:t>
        <a:bodyPr/>
        <a:lstStyle/>
        <a:p>
          <a:endParaRPr lang="es-ES">
            <a:solidFill>
              <a:schemeClr val="tx1"/>
            </a:solidFill>
          </a:endParaRPr>
        </a:p>
      </dgm:t>
    </dgm:pt>
    <dgm:pt modelId="{9C775F0B-B035-47EE-8A97-8E85444D96DD}" type="pres">
      <dgm:prSet presAssocID="{F71B70E0-B511-4212-B102-754013F875D7}" presName="Name0" presStyleCnt="0">
        <dgm:presLayoutVars>
          <dgm:chMax val="1"/>
          <dgm:chPref val="1"/>
          <dgm:dir/>
          <dgm:animOne val="branch"/>
          <dgm:animLvl val="lvl"/>
        </dgm:presLayoutVars>
      </dgm:prSet>
      <dgm:spPr/>
      <dgm:t>
        <a:bodyPr/>
        <a:lstStyle/>
        <a:p>
          <a:endParaRPr lang="es-ES"/>
        </a:p>
      </dgm:t>
    </dgm:pt>
    <dgm:pt modelId="{13670442-4F44-4F10-AA39-297952F868F6}" type="pres">
      <dgm:prSet presAssocID="{CB331162-41F2-4DF7-8A12-7ACF8A7E323A}" presName="singleCycle" presStyleCnt="0"/>
      <dgm:spPr/>
    </dgm:pt>
    <dgm:pt modelId="{4DFF0902-2EF4-4F01-8E69-18D556C70D92}" type="pres">
      <dgm:prSet presAssocID="{CB331162-41F2-4DF7-8A12-7ACF8A7E323A}" presName="singleCenter" presStyleLbl="node1" presStyleIdx="0" presStyleCnt="6" custScaleX="141174">
        <dgm:presLayoutVars>
          <dgm:chMax val="7"/>
          <dgm:chPref val="7"/>
        </dgm:presLayoutVars>
      </dgm:prSet>
      <dgm:spPr/>
      <dgm:t>
        <a:bodyPr/>
        <a:lstStyle/>
        <a:p>
          <a:endParaRPr lang="es-ES"/>
        </a:p>
      </dgm:t>
    </dgm:pt>
    <dgm:pt modelId="{433926DD-E8C5-4FFC-A4C5-8D8D43FE3409}" type="pres">
      <dgm:prSet presAssocID="{DB846C79-65E9-4833-BA7C-40B7C018403F}" presName="Name56" presStyleLbl="parChTrans1D2" presStyleIdx="0" presStyleCnt="5"/>
      <dgm:spPr/>
      <dgm:t>
        <a:bodyPr/>
        <a:lstStyle/>
        <a:p>
          <a:endParaRPr lang="es-ES"/>
        </a:p>
      </dgm:t>
    </dgm:pt>
    <dgm:pt modelId="{079E4CC3-59DB-4BC3-9C5D-BC65E82F0157}" type="pres">
      <dgm:prSet presAssocID="{F6308469-D5B5-42A7-BED0-F6D611C10200}" presName="text0" presStyleLbl="node1" presStyleIdx="1" presStyleCnt="6" custScaleX="157339">
        <dgm:presLayoutVars>
          <dgm:bulletEnabled val="1"/>
        </dgm:presLayoutVars>
      </dgm:prSet>
      <dgm:spPr/>
      <dgm:t>
        <a:bodyPr/>
        <a:lstStyle/>
        <a:p>
          <a:endParaRPr lang="es-ES"/>
        </a:p>
      </dgm:t>
    </dgm:pt>
    <dgm:pt modelId="{8627F1FD-6F6A-43BA-B5CE-668ED75B7402}" type="pres">
      <dgm:prSet presAssocID="{5FFDC2D7-7151-4A6D-AC46-44896D268347}" presName="Name56" presStyleLbl="parChTrans1D2" presStyleIdx="1" presStyleCnt="5"/>
      <dgm:spPr/>
      <dgm:t>
        <a:bodyPr/>
        <a:lstStyle/>
        <a:p>
          <a:endParaRPr lang="es-ES"/>
        </a:p>
      </dgm:t>
    </dgm:pt>
    <dgm:pt modelId="{4E2C8486-072E-497D-93FA-737F52E07732}" type="pres">
      <dgm:prSet presAssocID="{F5824DCB-7F3D-41F8-B8BE-A2F925F50656}" presName="text0" presStyleLbl="node1" presStyleIdx="2" presStyleCnt="6" custScaleX="157339" custRadScaleRad="116203" custRadScaleInc="6185">
        <dgm:presLayoutVars>
          <dgm:bulletEnabled val="1"/>
        </dgm:presLayoutVars>
      </dgm:prSet>
      <dgm:spPr/>
      <dgm:t>
        <a:bodyPr/>
        <a:lstStyle/>
        <a:p>
          <a:endParaRPr lang="es-ES"/>
        </a:p>
      </dgm:t>
    </dgm:pt>
    <dgm:pt modelId="{8861FBBC-FF9C-422F-A555-A10B340F5D1F}" type="pres">
      <dgm:prSet presAssocID="{CD2933A3-2CF6-4CDA-8F17-15E07D0A3975}" presName="Name56" presStyleLbl="parChTrans1D2" presStyleIdx="2" presStyleCnt="5"/>
      <dgm:spPr/>
      <dgm:t>
        <a:bodyPr/>
        <a:lstStyle/>
        <a:p>
          <a:endParaRPr lang="es-ES"/>
        </a:p>
      </dgm:t>
    </dgm:pt>
    <dgm:pt modelId="{A84113C3-5E22-4699-8382-4B396B4F5C7F}" type="pres">
      <dgm:prSet presAssocID="{497AB614-5D13-4839-8098-4E7A12634DD1}" presName="text0" presStyleLbl="node1" presStyleIdx="3" presStyleCnt="6" custScaleX="157339">
        <dgm:presLayoutVars>
          <dgm:bulletEnabled val="1"/>
        </dgm:presLayoutVars>
      </dgm:prSet>
      <dgm:spPr/>
      <dgm:t>
        <a:bodyPr/>
        <a:lstStyle/>
        <a:p>
          <a:endParaRPr lang="es-ES"/>
        </a:p>
      </dgm:t>
    </dgm:pt>
    <dgm:pt modelId="{11161462-EFF8-493F-B47C-483E747DE3CF}" type="pres">
      <dgm:prSet presAssocID="{4BA341AE-6DF5-4F05-B284-E02ED1CCCC00}" presName="Name56" presStyleLbl="parChTrans1D2" presStyleIdx="3" presStyleCnt="5"/>
      <dgm:spPr/>
      <dgm:t>
        <a:bodyPr/>
        <a:lstStyle/>
        <a:p>
          <a:endParaRPr lang="es-ES"/>
        </a:p>
      </dgm:t>
    </dgm:pt>
    <dgm:pt modelId="{605B8BF5-1E69-4933-9DC9-F79D87215677}" type="pres">
      <dgm:prSet presAssocID="{69AF21D8-94D4-4A05-93D1-D760FDB68158}" presName="text0" presStyleLbl="node1" presStyleIdx="4" presStyleCnt="6" custScaleX="157339">
        <dgm:presLayoutVars>
          <dgm:bulletEnabled val="1"/>
        </dgm:presLayoutVars>
      </dgm:prSet>
      <dgm:spPr/>
      <dgm:t>
        <a:bodyPr/>
        <a:lstStyle/>
        <a:p>
          <a:endParaRPr lang="es-ES"/>
        </a:p>
      </dgm:t>
    </dgm:pt>
    <dgm:pt modelId="{6AC3AF35-F11C-4DB6-9FCF-28EF1E2C783A}" type="pres">
      <dgm:prSet presAssocID="{109EA6AF-B9C4-499E-AEFE-962AA4FB045C}" presName="Name56" presStyleLbl="parChTrans1D2" presStyleIdx="4" presStyleCnt="5"/>
      <dgm:spPr/>
      <dgm:t>
        <a:bodyPr/>
        <a:lstStyle/>
        <a:p>
          <a:endParaRPr lang="es-ES"/>
        </a:p>
      </dgm:t>
    </dgm:pt>
    <dgm:pt modelId="{37117B87-1185-4B99-AC4B-5F672DCA459F}" type="pres">
      <dgm:prSet presAssocID="{2FF2094C-2428-414B-89B8-FFF4573BEA82}" presName="text0" presStyleLbl="node1" presStyleIdx="5" presStyleCnt="6" custScaleX="157339" custRadScaleRad="114309" custRadScaleInc="-6433">
        <dgm:presLayoutVars>
          <dgm:bulletEnabled val="1"/>
        </dgm:presLayoutVars>
      </dgm:prSet>
      <dgm:spPr/>
      <dgm:t>
        <a:bodyPr/>
        <a:lstStyle/>
        <a:p>
          <a:endParaRPr lang="es-ES"/>
        </a:p>
      </dgm:t>
    </dgm:pt>
  </dgm:ptLst>
  <dgm:cxnLst>
    <dgm:cxn modelId="{1EC54ACE-CA11-4FC6-B9B3-2484A0A96A19}" srcId="{CB331162-41F2-4DF7-8A12-7ACF8A7E323A}" destId="{2FF2094C-2428-414B-89B8-FFF4573BEA82}" srcOrd="4" destOrd="0" parTransId="{109EA6AF-B9C4-499E-AEFE-962AA4FB045C}" sibTransId="{2D593647-ABF5-4B75-8012-CC7257BB4240}"/>
    <dgm:cxn modelId="{AB56BECD-0F5A-4EA1-9CB6-CFD4AD8778F8}" srcId="{CB331162-41F2-4DF7-8A12-7ACF8A7E323A}" destId="{F6308469-D5B5-42A7-BED0-F6D611C10200}" srcOrd="0" destOrd="0" parTransId="{DB846C79-65E9-4833-BA7C-40B7C018403F}" sibTransId="{55C0D3CB-26A8-4B10-AE3F-F61843FAE3FC}"/>
    <dgm:cxn modelId="{9ECAE312-3202-4336-AAED-C595173FC1CB}" type="presOf" srcId="{CB331162-41F2-4DF7-8A12-7ACF8A7E323A}" destId="{4DFF0902-2EF4-4F01-8E69-18D556C70D92}" srcOrd="0" destOrd="0" presId="urn:microsoft.com/office/officeart/2008/layout/RadialCluster"/>
    <dgm:cxn modelId="{CF768352-6D40-4DB8-997C-02DE07050B04}" srcId="{CB331162-41F2-4DF7-8A12-7ACF8A7E323A}" destId="{497AB614-5D13-4839-8098-4E7A12634DD1}" srcOrd="2" destOrd="0" parTransId="{CD2933A3-2CF6-4CDA-8F17-15E07D0A3975}" sibTransId="{5BA881F5-2942-4592-9D8A-A950C6F78DA3}"/>
    <dgm:cxn modelId="{2721E053-BA96-4279-B916-757A74E5CD4D}" srcId="{CB331162-41F2-4DF7-8A12-7ACF8A7E323A}" destId="{F5824DCB-7F3D-41F8-B8BE-A2F925F50656}" srcOrd="1" destOrd="0" parTransId="{5FFDC2D7-7151-4A6D-AC46-44896D268347}" sibTransId="{BA4D970E-8C56-4593-9865-000C32196FEC}"/>
    <dgm:cxn modelId="{5D288ABC-795A-40BC-8E83-52FEB525FD55}" type="presOf" srcId="{497AB614-5D13-4839-8098-4E7A12634DD1}" destId="{A84113C3-5E22-4699-8382-4B396B4F5C7F}" srcOrd="0" destOrd="0" presId="urn:microsoft.com/office/officeart/2008/layout/RadialCluster"/>
    <dgm:cxn modelId="{8F2825D8-4CD3-4390-A090-3BFA3277F55F}" type="presOf" srcId="{CD2933A3-2CF6-4CDA-8F17-15E07D0A3975}" destId="{8861FBBC-FF9C-422F-A555-A10B340F5D1F}" srcOrd="0" destOrd="0" presId="urn:microsoft.com/office/officeart/2008/layout/RadialCluster"/>
    <dgm:cxn modelId="{A8794C2C-A34B-46FB-B1FE-7B1C0A020D90}" type="presOf" srcId="{5FFDC2D7-7151-4A6D-AC46-44896D268347}" destId="{8627F1FD-6F6A-43BA-B5CE-668ED75B7402}" srcOrd="0" destOrd="0" presId="urn:microsoft.com/office/officeart/2008/layout/RadialCluster"/>
    <dgm:cxn modelId="{168C07D2-4BBF-45C8-ABD6-962367DFBB39}" type="presOf" srcId="{F6308469-D5B5-42A7-BED0-F6D611C10200}" destId="{079E4CC3-59DB-4BC3-9C5D-BC65E82F0157}" srcOrd="0" destOrd="0" presId="urn:microsoft.com/office/officeart/2008/layout/RadialCluster"/>
    <dgm:cxn modelId="{9CE52025-789C-4883-A7CD-08B0AF2A7880}" srcId="{CB331162-41F2-4DF7-8A12-7ACF8A7E323A}" destId="{69AF21D8-94D4-4A05-93D1-D760FDB68158}" srcOrd="3" destOrd="0" parTransId="{4BA341AE-6DF5-4F05-B284-E02ED1CCCC00}" sibTransId="{0C191BC4-5A55-4FE5-8557-0918ABF4B016}"/>
    <dgm:cxn modelId="{6E556B39-60ED-419C-9419-711D0B8544D5}" type="presOf" srcId="{2FF2094C-2428-414B-89B8-FFF4573BEA82}" destId="{37117B87-1185-4B99-AC4B-5F672DCA459F}" srcOrd="0" destOrd="0" presId="urn:microsoft.com/office/officeart/2008/layout/RadialCluster"/>
    <dgm:cxn modelId="{2B53B770-ED01-41B4-B78D-86696F289E95}" type="presOf" srcId="{DB846C79-65E9-4833-BA7C-40B7C018403F}" destId="{433926DD-E8C5-4FFC-A4C5-8D8D43FE3409}" srcOrd="0" destOrd="0" presId="urn:microsoft.com/office/officeart/2008/layout/RadialCluster"/>
    <dgm:cxn modelId="{B61DAB29-EE25-4212-ADF3-51BA8C8C1F4B}" type="presOf" srcId="{F71B70E0-B511-4212-B102-754013F875D7}" destId="{9C775F0B-B035-47EE-8A97-8E85444D96DD}" srcOrd="0" destOrd="0" presId="urn:microsoft.com/office/officeart/2008/layout/RadialCluster"/>
    <dgm:cxn modelId="{80C5C699-AE8D-48B8-AC3C-669594EB3780}" type="presOf" srcId="{4BA341AE-6DF5-4F05-B284-E02ED1CCCC00}" destId="{11161462-EFF8-493F-B47C-483E747DE3CF}" srcOrd="0" destOrd="0" presId="urn:microsoft.com/office/officeart/2008/layout/RadialCluster"/>
    <dgm:cxn modelId="{F6C40297-C0F2-4498-BE11-3BB9BC89657E}" type="presOf" srcId="{69AF21D8-94D4-4A05-93D1-D760FDB68158}" destId="{605B8BF5-1E69-4933-9DC9-F79D87215677}" srcOrd="0" destOrd="0" presId="urn:microsoft.com/office/officeart/2008/layout/RadialCluster"/>
    <dgm:cxn modelId="{EE461FB2-470B-48BB-B7E6-55CD91A978AB}" type="presOf" srcId="{F5824DCB-7F3D-41F8-B8BE-A2F925F50656}" destId="{4E2C8486-072E-497D-93FA-737F52E07732}" srcOrd="0" destOrd="0" presId="urn:microsoft.com/office/officeart/2008/layout/RadialCluster"/>
    <dgm:cxn modelId="{4A8C6D4D-4C63-4353-8258-4E92C098EFD3}" srcId="{F71B70E0-B511-4212-B102-754013F875D7}" destId="{CB331162-41F2-4DF7-8A12-7ACF8A7E323A}" srcOrd="0" destOrd="0" parTransId="{4A3C8DFE-BFB6-499C-9E59-BAA95E4A77C4}" sibTransId="{F1A5EC72-74DE-4504-BE3B-05B0D2E741DE}"/>
    <dgm:cxn modelId="{A423D32D-AEB2-4465-95C5-D27DFA85E50D}" type="presOf" srcId="{109EA6AF-B9C4-499E-AEFE-962AA4FB045C}" destId="{6AC3AF35-F11C-4DB6-9FCF-28EF1E2C783A}" srcOrd="0" destOrd="0" presId="urn:microsoft.com/office/officeart/2008/layout/RadialCluster"/>
    <dgm:cxn modelId="{C046C002-040F-47DC-85D0-FFF2F6399131}" type="presParOf" srcId="{9C775F0B-B035-47EE-8A97-8E85444D96DD}" destId="{13670442-4F44-4F10-AA39-297952F868F6}" srcOrd="0" destOrd="0" presId="urn:microsoft.com/office/officeart/2008/layout/RadialCluster"/>
    <dgm:cxn modelId="{5F28F4C5-86BB-468B-9881-70228D7DEE01}" type="presParOf" srcId="{13670442-4F44-4F10-AA39-297952F868F6}" destId="{4DFF0902-2EF4-4F01-8E69-18D556C70D92}" srcOrd="0" destOrd="0" presId="urn:microsoft.com/office/officeart/2008/layout/RadialCluster"/>
    <dgm:cxn modelId="{AFABEDA2-5E8C-4374-9193-864AFED6105B}" type="presParOf" srcId="{13670442-4F44-4F10-AA39-297952F868F6}" destId="{433926DD-E8C5-4FFC-A4C5-8D8D43FE3409}" srcOrd="1" destOrd="0" presId="urn:microsoft.com/office/officeart/2008/layout/RadialCluster"/>
    <dgm:cxn modelId="{55224E10-0DF6-48C8-AA57-46C227931633}" type="presParOf" srcId="{13670442-4F44-4F10-AA39-297952F868F6}" destId="{079E4CC3-59DB-4BC3-9C5D-BC65E82F0157}" srcOrd="2" destOrd="0" presId="urn:microsoft.com/office/officeart/2008/layout/RadialCluster"/>
    <dgm:cxn modelId="{89434EC5-4C45-4092-9310-931AB43242AA}" type="presParOf" srcId="{13670442-4F44-4F10-AA39-297952F868F6}" destId="{8627F1FD-6F6A-43BA-B5CE-668ED75B7402}" srcOrd="3" destOrd="0" presId="urn:microsoft.com/office/officeart/2008/layout/RadialCluster"/>
    <dgm:cxn modelId="{B0B9A0B7-E2B6-4D6F-92C5-B30D2A953E7B}" type="presParOf" srcId="{13670442-4F44-4F10-AA39-297952F868F6}" destId="{4E2C8486-072E-497D-93FA-737F52E07732}" srcOrd="4" destOrd="0" presId="urn:microsoft.com/office/officeart/2008/layout/RadialCluster"/>
    <dgm:cxn modelId="{E6D0BF93-0BF3-4116-BEFC-74A104227A87}" type="presParOf" srcId="{13670442-4F44-4F10-AA39-297952F868F6}" destId="{8861FBBC-FF9C-422F-A555-A10B340F5D1F}" srcOrd="5" destOrd="0" presId="urn:microsoft.com/office/officeart/2008/layout/RadialCluster"/>
    <dgm:cxn modelId="{A8D6913F-CB5A-402B-B2E0-760A6C359692}" type="presParOf" srcId="{13670442-4F44-4F10-AA39-297952F868F6}" destId="{A84113C3-5E22-4699-8382-4B396B4F5C7F}" srcOrd="6" destOrd="0" presId="urn:microsoft.com/office/officeart/2008/layout/RadialCluster"/>
    <dgm:cxn modelId="{1D1C191F-F3A0-4652-8A88-CB344F50E4CB}" type="presParOf" srcId="{13670442-4F44-4F10-AA39-297952F868F6}" destId="{11161462-EFF8-493F-B47C-483E747DE3CF}" srcOrd="7" destOrd="0" presId="urn:microsoft.com/office/officeart/2008/layout/RadialCluster"/>
    <dgm:cxn modelId="{D374343F-6037-4F31-BA99-A5A82589D61D}" type="presParOf" srcId="{13670442-4F44-4F10-AA39-297952F868F6}" destId="{605B8BF5-1E69-4933-9DC9-F79D87215677}" srcOrd="8" destOrd="0" presId="urn:microsoft.com/office/officeart/2008/layout/RadialCluster"/>
    <dgm:cxn modelId="{CFCC99DA-D2C8-4A73-8B32-89D2D3E0A1BC}" type="presParOf" srcId="{13670442-4F44-4F10-AA39-297952F868F6}" destId="{6AC3AF35-F11C-4DB6-9FCF-28EF1E2C783A}" srcOrd="9" destOrd="0" presId="urn:microsoft.com/office/officeart/2008/layout/RadialCluster"/>
    <dgm:cxn modelId="{84323D8A-BFAD-4081-987B-928980A3B758}" type="presParOf" srcId="{13670442-4F44-4F10-AA39-297952F868F6}" destId="{37117B87-1185-4B99-AC4B-5F672DCA459F}" srcOrd="10"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AB3F87-26FD-4B6C-8E87-8FC77040F27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S"/>
        </a:p>
      </dgm:t>
    </dgm:pt>
    <dgm:pt modelId="{07B82CD6-E07B-48CD-9436-2E4E0B72BA5D}">
      <dgm:prSet phldrT="[Texto]" custT="1"/>
      <dgm:spPr/>
      <dgm:t>
        <a:bodyPr/>
        <a:lstStyle/>
        <a:p>
          <a:r>
            <a:rPr lang="es-ES" sz="1600" dirty="0" smtClean="0">
              <a:solidFill>
                <a:schemeClr val="tx1"/>
              </a:solidFill>
            </a:rPr>
            <a:t>…un proceso dinamizador que genera capacidades para que las organizaciones logren ventajas competitivas y crecimiento económico</a:t>
          </a:r>
          <a:endParaRPr lang="es-ES" sz="1600" dirty="0">
            <a:solidFill>
              <a:schemeClr val="tx1"/>
            </a:solidFill>
          </a:endParaRPr>
        </a:p>
      </dgm:t>
    </dgm:pt>
    <dgm:pt modelId="{1FDDE22F-1242-4920-B37D-E87D9E71692F}" type="parTrans" cxnId="{E4A3D331-AE2E-43EA-BAC1-C1A9BA4BF0EC}">
      <dgm:prSet/>
      <dgm:spPr/>
      <dgm:t>
        <a:bodyPr/>
        <a:lstStyle/>
        <a:p>
          <a:endParaRPr lang="es-ES" sz="1600"/>
        </a:p>
      </dgm:t>
    </dgm:pt>
    <dgm:pt modelId="{4EA68DA8-387F-4844-B2B2-91E1DB6185DB}" type="sibTrans" cxnId="{E4A3D331-AE2E-43EA-BAC1-C1A9BA4BF0EC}">
      <dgm:prSet/>
      <dgm:spPr/>
      <dgm:t>
        <a:bodyPr/>
        <a:lstStyle/>
        <a:p>
          <a:endParaRPr lang="es-ES" sz="1600"/>
        </a:p>
      </dgm:t>
    </dgm:pt>
    <dgm:pt modelId="{63EE8DFC-C2EA-41B8-993F-D9B8B06130DE}">
      <dgm:prSet phldrT="[Texto]" custT="1"/>
      <dgm:spPr/>
      <dgm:t>
        <a:bodyPr/>
        <a:lstStyle/>
        <a:p>
          <a:r>
            <a:rPr lang="es-EC" sz="1600" dirty="0" smtClean="0"/>
            <a:t>(Bedoya, Toro, &amp; Arango, 2017)</a:t>
          </a:r>
          <a:endParaRPr lang="es-ES" sz="1600" dirty="0"/>
        </a:p>
      </dgm:t>
    </dgm:pt>
    <dgm:pt modelId="{90992AEF-B84F-49F8-BE7F-24CDDD2354EA}" type="parTrans" cxnId="{643769D6-FB84-4071-8BCC-C94E31684439}">
      <dgm:prSet/>
      <dgm:spPr/>
      <dgm:t>
        <a:bodyPr/>
        <a:lstStyle/>
        <a:p>
          <a:endParaRPr lang="es-ES" sz="1600"/>
        </a:p>
      </dgm:t>
    </dgm:pt>
    <dgm:pt modelId="{796CBFE7-FE9F-4A34-A125-ACFD0F9A8334}" type="sibTrans" cxnId="{643769D6-FB84-4071-8BCC-C94E31684439}">
      <dgm:prSet/>
      <dgm:spPr/>
      <dgm:t>
        <a:bodyPr/>
        <a:lstStyle/>
        <a:p>
          <a:endParaRPr lang="es-ES" sz="1600"/>
        </a:p>
      </dgm:t>
    </dgm:pt>
    <dgm:pt modelId="{B624EE65-A710-4D79-91B5-21562A960DA5}" type="pres">
      <dgm:prSet presAssocID="{31AB3F87-26FD-4B6C-8E87-8FC77040F276}" presName="linear" presStyleCnt="0">
        <dgm:presLayoutVars>
          <dgm:dir/>
          <dgm:animLvl val="lvl"/>
          <dgm:resizeHandles val="exact"/>
        </dgm:presLayoutVars>
      </dgm:prSet>
      <dgm:spPr/>
      <dgm:t>
        <a:bodyPr/>
        <a:lstStyle/>
        <a:p>
          <a:endParaRPr lang="es-ES"/>
        </a:p>
      </dgm:t>
    </dgm:pt>
    <dgm:pt modelId="{2EF54B09-E9EA-49F9-B84E-C3E8664F1B90}" type="pres">
      <dgm:prSet presAssocID="{07B82CD6-E07B-48CD-9436-2E4E0B72BA5D}" presName="parentLin" presStyleCnt="0"/>
      <dgm:spPr/>
    </dgm:pt>
    <dgm:pt modelId="{B119E7F4-B7BC-4832-AF80-3AD0613FBC05}" type="pres">
      <dgm:prSet presAssocID="{07B82CD6-E07B-48CD-9436-2E4E0B72BA5D}" presName="parentLeftMargin" presStyleLbl="node1" presStyleIdx="0" presStyleCnt="1"/>
      <dgm:spPr/>
      <dgm:t>
        <a:bodyPr/>
        <a:lstStyle/>
        <a:p>
          <a:endParaRPr lang="es-ES"/>
        </a:p>
      </dgm:t>
    </dgm:pt>
    <dgm:pt modelId="{36062A9D-83EF-45B3-9961-5CAC9FF354F0}" type="pres">
      <dgm:prSet presAssocID="{07B82CD6-E07B-48CD-9436-2E4E0B72BA5D}" presName="parentText" presStyleLbl="node1" presStyleIdx="0" presStyleCnt="1" custScaleY="112558">
        <dgm:presLayoutVars>
          <dgm:chMax val="0"/>
          <dgm:bulletEnabled val="1"/>
        </dgm:presLayoutVars>
      </dgm:prSet>
      <dgm:spPr/>
      <dgm:t>
        <a:bodyPr/>
        <a:lstStyle/>
        <a:p>
          <a:endParaRPr lang="es-ES"/>
        </a:p>
      </dgm:t>
    </dgm:pt>
    <dgm:pt modelId="{6C956E16-F29B-49D1-BAC5-44D405911C66}" type="pres">
      <dgm:prSet presAssocID="{07B82CD6-E07B-48CD-9436-2E4E0B72BA5D}" presName="negativeSpace" presStyleCnt="0"/>
      <dgm:spPr/>
    </dgm:pt>
    <dgm:pt modelId="{BDAFD165-D37F-480C-AD66-D3B22F4C22F1}" type="pres">
      <dgm:prSet presAssocID="{07B82CD6-E07B-48CD-9436-2E4E0B72BA5D}" presName="childText" presStyleLbl="conFgAcc1" presStyleIdx="0" presStyleCnt="1" custScaleY="30231" custLinFactNeighborX="-333" custLinFactNeighborY="83217">
        <dgm:presLayoutVars>
          <dgm:bulletEnabled val="1"/>
        </dgm:presLayoutVars>
      </dgm:prSet>
      <dgm:spPr/>
      <dgm:t>
        <a:bodyPr/>
        <a:lstStyle/>
        <a:p>
          <a:endParaRPr lang="es-ES"/>
        </a:p>
      </dgm:t>
    </dgm:pt>
  </dgm:ptLst>
  <dgm:cxnLst>
    <dgm:cxn modelId="{D84B298E-20AD-4719-9703-ED0664985406}" type="presOf" srcId="{07B82CD6-E07B-48CD-9436-2E4E0B72BA5D}" destId="{36062A9D-83EF-45B3-9961-5CAC9FF354F0}" srcOrd="1" destOrd="0" presId="urn:microsoft.com/office/officeart/2005/8/layout/list1"/>
    <dgm:cxn modelId="{951DE314-66BD-400F-B363-05B89ECB8A2F}" type="presOf" srcId="{31AB3F87-26FD-4B6C-8E87-8FC77040F276}" destId="{B624EE65-A710-4D79-91B5-21562A960DA5}" srcOrd="0" destOrd="0" presId="urn:microsoft.com/office/officeart/2005/8/layout/list1"/>
    <dgm:cxn modelId="{B2276BDE-624F-4797-9635-97F1399BD0C6}" type="presOf" srcId="{07B82CD6-E07B-48CD-9436-2E4E0B72BA5D}" destId="{B119E7F4-B7BC-4832-AF80-3AD0613FBC05}" srcOrd="0" destOrd="0" presId="urn:microsoft.com/office/officeart/2005/8/layout/list1"/>
    <dgm:cxn modelId="{643769D6-FB84-4071-8BCC-C94E31684439}" srcId="{07B82CD6-E07B-48CD-9436-2E4E0B72BA5D}" destId="{63EE8DFC-C2EA-41B8-993F-D9B8B06130DE}" srcOrd="0" destOrd="0" parTransId="{90992AEF-B84F-49F8-BE7F-24CDDD2354EA}" sibTransId="{796CBFE7-FE9F-4A34-A125-ACFD0F9A8334}"/>
    <dgm:cxn modelId="{D2FABE21-CABE-4EF0-BC67-0333823EF7B2}" type="presOf" srcId="{63EE8DFC-C2EA-41B8-993F-D9B8B06130DE}" destId="{BDAFD165-D37F-480C-AD66-D3B22F4C22F1}" srcOrd="0" destOrd="0" presId="urn:microsoft.com/office/officeart/2005/8/layout/list1"/>
    <dgm:cxn modelId="{E4A3D331-AE2E-43EA-BAC1-C1A9BA4BF0EC}" srcId="{31AB3F87-26FD-4B6C-8E87-8FC77040F276}" destId="{07B82CD6-E07B-48CD-9436-2E4E0B72BA5D}" srcOrd="0" destOrd="0" parTransId="{1FDDE22F-1242-4920-B37D-E87D9E71692F}" sibTransId="{4EA68DA8-387F-4844-B2B2-91E1DB6185DB}"/>
    <dgm:cxn modelId="{CD009E99-89FB-45E5-899D-E5A9A4E067E3}" type="presParOf" srcId="{B624EE65-A710-4D79-91B5-21562A960DA5}" destId="{2EF54B09-E9EA-49F9-B84E-C3E8664F1B90}" srcOrd="0" destOrd="0" presId="urn:microsoft.com/office/officeart/2005/8/layout/list1"/>
    <dgm:cxn modelId="{69E76763-3196-4238-B917-4D54CEEA4BCF}" type="presParOf" srcId="{2EF54B09-E9EA-49F9-B84E-C3E8664F1B90}" destId="{B119E7F4-B7BC-4832-AF80-3AD0613FBC05}" srcOrd="0" destOrd="0" presId="urn:microsoft.com/office/officeart/2005/8/layout/list1"/>
    <dgm:cxn modelId="{D0BB73E7-965E-4010-BA16-30C7C1979784}" type="presParOf" srcId="{2EF54B09-E9EA-49F9-B84E-C3E8664F1B90}" destId="{36062A9D-83EF-45B3-9961-5CAC9FF354F0}" srcOrd="1" destOrd="0" presId="urn:microsoft.com/office/officeart/2005/8/layout/list1"/>
    <dgm:cxn modelId="{2D86B8CC-BC33-470C-B315-DA49B9244286}" type="presParOf" srcId="{B624EE65-A710-4D79-91B5-21562A960DA5}" destId="{6C956E16-F29B-49D1-BAC5-44D405911C66}" srcOrd="1" destOrd="0" presId="urn:microsoft.com/office/officeart/2005/8/layout/list1"/>
    <dgm:cxn modelId="{06591903-1FAD-4A4B-B44F-5C990206B3D8}" type="presParOf" srcId="{B624EE65-A710-4D79-91B5-21562A960DA5}" destId="{BDAFD165-D37F-480C-AD66-D3B22F4C22F1}" srcOrd="2"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E6A814-CC96-4434-890D-ED97641DEF8D}"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s-ES"/>
        </a:p>
      </dgm:t>
    </dgm:pt>
    <dgm:pt modelId="{D30CA0CB-9A4B-45B5-AAE8-57DC201685FC}">
      <dgm:prSet phldrT="[Texto]"/>
      <dgm:spPr>
        <a:solidFill>
          <a:schemeClr val="accent5">
            <a:lumMod val="75000"/>
          </a:schemeClr>
        </a:solidFill>
      </dgm:spPr>
      <dgm:t>
        <a:bodyPr/>
        <a:lstStyle/>
        <a:p>
          <a:r>
            <a:rPr lang="es-ES" dirty="0" smtClean="0">
              <a:solidFill>
                <a:schemeClr val="tx1"/>
              </a:solidFill>
            </a:rPr>
            <a:t>Potencial de innovación</a:t>
          </a:r>
          <a:endParaRPr lang="es-ES" dirty="0">
            <a:solidFill>
              <a:schemeClr val="tx1"/>
            </a:solidFill>
          </a:endParaRPr>
        </a:p>
      </dgm:t>
    </dgm:pt>
    <dgm:pt modelId="{D91655CE-0C1D-42A3-9F19-1DC7BBA211E7}" type="parTrans" cxnId="{3595CA73-15CE-4B6C-A490-47D2268718D7}">
      <dgm:prSet/>
      <dgm:spPr/>
      <dgm:t>
        <a:bodyPr/>
        <a:lstStyle/>
        <a:p>
          <a:endParaRPr lang="es-ES">
            <a:solidFill>
              <a:schemeClr val="tx1"/>
            </a:solidFill>
          </a:endParaRPr>
        </a:p>
      </dgm:t>
    </dgm:pt>
    <dgm:pt modelId="{0D016C6D-1619-423E-B34A-CCB97BC4B11E}" type="sibTrans" cxnId="{3595CA73-15CE-4B6C-A490-47D2268718D7}">
      <dgm:prSet/>
      <dgm:spPr/>
      <dgm:t>
        <a:bodyPr/>
        <a:lstStyle/>
        <a:p>
          <a:endParaRPr lang="es-ES">
            <a:solidFill>
              <a:schemeClr val="tx1"/>
            </a:solidFill>
          </a:endParaRPr>
        </a:p>
      </dgm:t>
    </dgm:pt>
    <dgm:pt modelId="{7038551C-0AA2-4B7E-BBF4-2830A5C17AED}">
      <dgm:prSet phldrT="[Texto]"/>
      <dgm:spPr/>
      <dgm:t>
        <a:bodyPr/>
        <a:lstStyle/>
        <a:p>
          <a:pPr rtl="0"/>
          <a:r>
            <a:rPr lang="es-EC" b="1" i="0" u="none" dirty="0" smtClean="0">
              <a:solidFill>
                <a:schemeClr val="tx1"/>
              </a:solidFill>
            </a:rPr>
            <a:t>Estímulos para innovar</a:t>
          </a:r>
          <a:endParaRPr lang="es-ES" dirty="0">
            <a:solidFill>
              <a:schemeClr val="tx1"/>
            </a:solidFill>
          </a:endParaRPr>
        </a:p>
      </dgm:t>
    </dgm:pt>
    <dgm:pt modelId="{EBF3BC33-8D4E-4452-8B87-5541C3062577}" type="parTrans" cxnId="{D9E32BFF-BEE3-4FF5-B0B4-C9A7589078A1}">
      <dgm:prSet/>
      <dgm:spPr/>
      <dgm:t>
        <a:bodyPr/>
        <a:lstStyle/>
        <a:p>
          <a:endParaRPr lang="es-ES">
            <a:solidFill>
              <a:schemeClr val="tx1"/>
            </a:solidFill>
          </a:endParaRPr>
        </a:p>
      </dgm:t>
    </dgm:pt>
    <dgm:pt modelId="{C8CF9769-D75B-4A7C-97A1-E077DF370DF0}" type="sibTrans" cxnId="{D9E32BFF-BEE3-4FF5-B0B4-C9A7589078A1}">
      <dgm:prSet/>
      <dgm:spPr/>
      <dgm:t>
        <a:bodyPr/>
        <a:lstStyle/>
        <a:p>
          <a:endParaRPr lang="es-ES">
            <a:solidFill>
              <a:schemeClr val="tx1"/>
            </a:solidFill>
          </a:endParaRPr>
        </a:p>
      </dgm:t>
    </dgm:pt>
    <dgm:pt modelId="{42F48BC5-D4AD-45BC-A833-F581BAF240C9}">
      <dgm:prSet/>
      <dgm:spPr/>
      <dgm:t>
        <a:bodyPr/>
        <a:lstStyle/>
        <a:p>
          <a:r>
            <a:rPr lang="es-EC" b="1" i="0" u="none" dirty="0" smtClean="0">
              <a:solidFill>
                <a:schemeClr val="tx1"/>
              </a:solidFill>
            </a:rPr>
            <a:t>Capacidad de innovación</a:t>
          </a:r>
          <a:endParaRPr lang="es-EC" dirty="0">
            <a:solidFill>
              <a:schemeClr val="tx1"/>
            </a:solidFill>
          </a:endParaRPr>
        </a:p>
      </dgm:t>
    </dgm:pt>
    <dgm:pt modelId="{0BA690DE-A6B5-4476-A288-9690A030D516}" type="parTrans" cxnId="{B215391E-B7CC-46A6-A0D4-6C01D4D518F9}">
      <dgm:prSet/>
      <dgm:spPr/>
      <dgm:t>
        <a:bodyPr/>
        <a:lstStyle/>
        <a:p>
          <a:endParaRPr lang="es-ES">
            <a:solidFill>
              <a:schemeClr val="tx1"/>
            </a:solidFill>
          </a:endParaRPr>
        </a:p>
      </dgm:t>
    </dgm:pt>
    <dgm:pt modelId="{4922CE36-1057-4C93-B44F-65C89103F94B}" type="sibTrans" cxnId="{B215391E-B7CC-46A6-A0D4-6C01D4D518F9}">
      <dgm:prSet/>
      <dgm:spPr/>
      <dgm:t>
        <a:bodyPr/>
        <a:lstStyle/>
        <a:p>
          <a:endParaRPr lang="es-ES">
            <a:solidFill>
              <a:schemeClr val="tx1"/>
            </a:solidFill>
          </a:endParaRPr>
        </a:p>
      </dgm:t>
    </dgm:pt>
    <dgm:pt modelId="{06B0B6B1-1660-423F-9BF0-E0AC1B1FB0BE}">
      <dgm:prSet/>
      <dgm:spPr/>
      <dgm:t>
        <a:bodyPr/>
        <a:lstStyle/>
        <a:p>
          <a:r>
            <a:rPr lang="es-EC" b="1" i="0" u="none" dirty="0" smtClean="0">
              <a:solidFill>
                <a:schemeClr val="tx1"/>
              </a:solidFill>
            </a:rPr>
            <a:t>Desempeño en innovación</a:t>
          </a:r>
          <a:endParaRPr lang="es-EC" dirty="0">
            <a:solidFill>
              <a:schemeClr val="tx1"/>
            </a:solidFill>
          </a:endParaRPr>
        </a:p>
      </dgm:t>
    </dgm:pt>
    <dgm:pt modelId="{E969490D-4503-494A-B718-188D87D0AF04}" type="parTrans" cxnId="{7F6D6284-6A9E-4FB6-AE12-8E91E2A9B487}">
      <dgm:prSet/>
      <dgm:spPr/>
      <dgm:t>
        <a:bodyPr/>
        <a:lstStyle/>
        <a:p>
          <a:endParaRPr lang="es-ES">
            <a:solidFill>
              <a:schemeClr val="tx1"/>
            </a:solidFill>
          </a:endParaRPr>
        </a:p>
      </dgm:t>
    </dgm:pt>
    <dgm:pt modelId="{8758F398-CFA5-4E32-995E-83245D7A3042}" type="sibTrans" cxnId="{7F6D6284-6A9E-4FB6-AE12-8E91E2A9B487}">
      <dgm:prSet/>
      <dgm:spPr/>
      <dgm:t>
        <a:bodyPr/>
        <a:lstStyle/>
        <a:p>
          <a:endParaRPr lang="es-ES">
            <a:solidFill>
              <a:schemeClr val="tx1"/>
            </a:solidFill>
          </a:endParaRPr>
        </a:p>
      </dgm:t>
    </dgm:pt>
    <dgm:pt modelId="{F97A91BF-CFDD-455B-B93E-A0906AD89319}" type="pres">
      <dgm:prSet presAssocID="{89E6A814-CC96-4434-890D-ED97641DEF8D}" presName="Name0" presStyleCnt="0">
        <dgm:presLayoutVars>
          <dgm:chMax val="1"/>
          <dgm:dir/>
          <dgm:animLvl val="ctr"/>
          <dgm:resizeHandles val="exact"/>
        </dgm:presLayoutVars>
      </dgm:prSet>
      <dgm:spPr/>
      <dgm:t>
        <a:bodyPr/>
        <a:lstStyle/>
        <a:p>
          <a:endParaRPr lang="es-ES"/>
        </a:p>
      </dgm:t>
    </dgm:pt>
    <dgm:pt modelId="{39F4F37D-3CF1-4806-A916-F502A26FB92F}" type="pres">
      <dgm:prSet presAssocID="{D30CA0CB-9A4B-45B5-AAE8-57DC201685FC}" presName="centerShape" presStyleLbl="node0" presStyleIdx="0" presStyleCnt="1"/>
      <dgm:spPr/>
      <dgm:t>
        <a:bodyPr/>
        <a:lstStyle/>
        <a:p>
          <a:endParaRPr lang="es-ES"/>
        </a:p>
      </dgm:t>
    </dgm:pt>
    <dgm:pt modelId="{CC4E087E-4DAC-4E3B-ADE4-08D0D5E69495}" type="pres">
      <dgm:prSet presAssocID="{7038551C-0AA2-4B7E-BBF4-2830A5C17AED}" presName="node" presStyleLbl="node1" presStyleIdx="0" presStyleCnt="3">
        <dgm:presLayoutVars>
          <dgm:bulletEnabled val="1"/>
        </dgm:presLayoutVars>
      </dgm:prSet>
      <dgm:spPr>
        <a:prstGeom prst="roundRect">
          <a:avLst/>
        </a:prstGeom>
      </dgm:spPr>
      <dgm:t>
        <a:bodyPr/>
        <a:lstStyle/>
        <a:p>
          <a:endParaRPr lang="es-ES"/>
        </a:p>
      </dgm:t>
    </dgm:pt>
    <dgm:pt modelId="{5BEEC4D0-65E8-4AC2-95D2-5E503DAF2CAA}" type="pres">
      <dgm:prSet presAssocID="{7038551C-0AA2-4B7E-BBF4-2830A5C17AED}" presName="dummy" presStyleCnt="0"/>
      <dgm:spPr/>
    </dgm:pt>
    <dgm:pt modelId="{CFC65292-1B2C-41A5-98F3-E3F2E0ABBA38}" type="pres">
      <dgm:prSet presAssocID="{C8CF9769-D75B-4A7C-97A1-E077DF370DF0}" presName="sibTrans" presStyleLbl="sibTrans2D1" presStyleIdx="0" presStyleCnt="3"/>
      <dgm:spPr/>
      <dgm:t>
        <a:bodyPr/>
        <a:lstStyle/>
        <a:p>
          <a:endParaRPr lang="es-ES"/>
        </a:p>
      </dgm:t>
    </dgm:pt>
    <dgm:pt modelId="{A201284F-6D80-495F-8665-353143BC8C4B}" type="pres">
      <dgm:prSet presAssocID="{42F48BC5-D4AD-45BC-A833-F581BAF240C9}" presName="node" presStyleLbl="node1" presStyleIdx="1" presStyleCnt="3">
        <dgm:presLayoutVars>
          <dgm:bulletEnabled val="1"/>
        </dgm:presLayoutVars>
      </dgm:prSet>
      <dgm:spPr>
        <a:prstGeom prst="roundRect">
          <a:avLst/>
        </a:prstGeom>
      </dgm:spPr>
      <dgm:t>
        <a:bodyPr/>
        <a:lstStyle/>
        <a:p>
          <a:endParaRPr lang="es-ES"/>
        </a:p>
      </dgm:t>
    </dgm:pt>
    <dgm:pt modelId="{24DEDF5E-40AB-49D2-957E-F6D21DC27EEE}" type="pres">
      <dgm:prSet presAssocID="{42F48BC5-D4AD-45BC-A833-F581BAF240C9}" presName="dummy" presStyleCnt="0"/>
      <dgm:spPr/>
    </dgm:pt>
    <dgm:pt modelId="{D272C709-7D3E-44FB-B6D0-DD5BF9994CCD}" type="pres">
      <dgm:prSet presAssocID="{4922CE36-1057-4C93-B44F-65C89103F94B}" presName="sibTrans" presStyleLbl="sibTrans2D1" presStyleIdx="1" presStyleCnt="3"/>
      <dgm:spPr/>
      <dgm:t>
        <a:bodyPr/>
        <a:lstStyle/>
        <a:p>
          <a:endParaRPr lang="es-ES"/>
        </a:p>
      </dgm:t>
    </dgm:pt>
    <dgm:pt modelId="{4D741FA0-326F-4E1B-A694-18B7D0FF9312}" type="pres">
      <dgm:prSet presAssocID="{06B0B6B1-1660-423F-9BF0-E0AC1B1FB0BE}" presName="node" presStyleLbl="node1" presStyleIdx="2" presStyleCnt="3">
        <dgm:presLayoutVars>
          <dgm:bulletEnabled val="1"/>
        </dgm:presLayoutVars>
      </dgm:prSet>
      <dgm:spPr>
        <a:prstGeom prst="roundRect">
          <a:avLst/>
        </a:prstGeom>
      </dgm:spPr>
      <dgm:t>
        <a:bodyPr/>
        <a:lstStyle/>
        <a:p>
          <a:endParaRPr lang="es-ES"/>
        </a:p>
      </dgm:t>
    </dgm:pt>
    <dgm:pt modelId="{714668B4-6744-4E1C-AB8E-9E6893038D18}" type="pres">
      <dgm:prSet presAssocID="{06B0B6B1-1660-423F-9BF0-E0AC1B1FB0BE}" presName="dummy" presStyleCnt="0"/>
      <dgm:spPr/>
    </dgm:pt>
    <dgm:pt modelId="{2AA7D7BE-0B72-424D-B56D-CD2A2CE75567}" type="pres">
      <dgm:prSet presAssocID="{8758F398-CFA5-4E32-995E-83245D7A3042}" presName="sibTrans" presStyleLbl="sibTrans2D1" presStyleIdx="2" presStyleCnt="3"/>
      <dgm:spPr/>
      <dgm:t>
        <a:bodyPr/>
        <a:lstStyle/>
        <a:p>
          <a:endParaRPr lang="es-ES"/>
        </a:p>
      </dgm:t>
    </dgm:pt>
  </dgm:ptLst>
  <dgm:cxnLst>
    <dgm:cxn modelId="{7F6D6284-6A9E-4FB6-AE12-8E91E2A9B487}" srcId="{D30CA0CB-9A4B-45B5-AAE8-57DC201685FC}" destId="{06B0B6B1-1660-423F-9BF0-E0AC1B1FB0BE}" srcOrd="2" destOrd="0" parTransId="{E969490D-4503-494A-B718-188D87D0AF04}" sibTransId="{8758F398-CFA5-4E32-995E-83245D7A3042}"/>
    <dgm:cxn modelId="{93C5781D-3B34-4366-B4B3-B60B2F3534A2}" type="presOf" srcId="{4922CE36-1057-4C93-B44F-65C89103F94B}" destId="{D272C709-7D3E-44FB-B6D0-DD5BF9994CCD}" srcOrd="0" destOrd="0" presId="urn:microsoft.com/office/officeart/2005/8/layout/radial6"/>
    <dgm:cxn modelId="{1CF60FB5-058E-484C-8F01-2BE72AF9BAC3}" type="presOf" srcId="{06B0B6B1-1660-423F-9BF0-E0AC1B1FB0BE}" destId="{4D741FA0-326F-4E1B-A694-18B7D0FF9312}" srcOrd="0" destOrd="0" presId="urn:microsoft.com/office/officeart/2005/8/layout/radial6"/>
    <dgm:cxn modelId="{3595CA73-15CE-4B6C-A490-47D2268718D7}" srcId="{89E6A814-CC96-4434-890D-ED97641DEF8D}" destId="{D30CA0CB-9A4B-45B5-AAE8-57DC201685FC}" srcOrd="0" destOrd="0" parTransId="{D91655CE-0C1D-42A3-9F19-1DC7BBA211E7}" sibTransId="{0D016C6D-1619-423E-B34A-CCB97BC4B11E}"/>
    <dgm:cxn modelId="{C8302528-F171-459B-B164-0A4C4F09DAF8}" type="presOf" srcId="{D30CA0CB-9A4B-45B5-AAE8-57DC201685FC}" destId="{39F4F37D-3CF1-4806-A916-F502A26FB92F}" srcOrd="0" destOrd="0" presId="urn:microsoft.com/office/officeart/2005/8/layout/radial6"/>
    <dgm:cxn modelId="{A7EF2E96-7F42-4967-8E30-4271AE1C1769}" type="presOf" srcId="{7038551C-0AA2-4B7E-BBF4-2830A5C17AED}" destId="{CC4E087E-4DAC-4E3B-ADE4-08D0D5E69495}" srcOrd="0" destOrd="0" presId="urn:microsoft.com/office/officeart/2005/8/layout/radial6"/>
    <dgm:cxn modelId="{889CF0ED-A9BE-4067-9281-8AEA1D5D6223}" type="presOf" srcId="{89E6A814-CC96-4434-890D-ED97641DEF8D}" destId="{F97A91BF-CFDD-455B-B93E-A0906AD89319}" srcOrd="0" destOrd="0" presId="urn:microsoft.com/office/officeart/2005/8/layout/radial6"/>
    <dgm:cxn modelId="{D9E32BFF-BEE3-4FF5-B0B4-C9A7589078A1}" srcId="{D30CA0CB-9A4B-45B5-AAE8-57DC201685FC}" destId="{7038551C-0AA2-4B7E-BBF4-2830A5C17AED}" srcOrd="0" destOrd="0" parTransId="{EBF3BC33-8D4E-4452-8B87-5541C3062577}" sibTransId="{C8CF9769-D75B-4A7C-97A1-E077DF370DF0}"/>
    <dgm:cxn modelId="{030970F6-9478-48B6-BD45-4F7F92FC45F5}" type="presOf" srcId="{C8CF9769-D75B-4A7C-97A1-E077DF370DF0}" destId="{CFC65292-1B2C-41A5-98F3-E3F2E0ABBA38}" srcOrd="0" destOrd="0" presId="urn:microsoft.com/office/officeart/2005/8/layout/radial6"/>
    <dgm:cxn modelId="{8C0BDAD5-D924-4CE4-96E1-399F874E3D0D}" type="presOf" srcId="{8758F398-CFA5-4E32-995E-83245D7A3042}" destId="{2AA7D7BE-0B72-424D-B56D-CD2A2CE75567}" srcOrd="0" destOrd="0" presId="urn:microsoft.com/office/officeart/2005/8/layout/radial6"/>
    <dgm:cxn modelId="{73F8677D-612B-4E88-8F91-F3CE4494873E}" type="presOf" srcId="{42F48BC5-D4AD-45BC-A833-F581BAF240C9}" destId="{A201284F-6D80-495F-8665-353143BC8C4B}" srcOrd="0" destOrd="0" presId="urn:microsoft.com/office/officeart/2005/8/layout/radial6"/>
    <dgm:cxn modelId="{B215391E-B7CC-46A6-A0D4-6C01D4D518F9}" srcId="{D30CA0CB-9A4B-45B5-AAE8-57DC201685FC}" destId="{42F48BC5-D4AD-45BC-A833-F581BAF240C9}" srcOrd="1" destOrd="0" parTransId="{0BA690DE-A6B5-4476-A288-9690A030D516}" sibTransId="{4922CE36-1057-4C93-B44F-65C89103F94B}"/>
    <dgm:cxn modelId="{4D05C479-FCA8-4E64-9D1D-14A50DBACA0B}" type="presParOf" srcId="{F97A91BF-CFDD-455B-B93E-A0906AD89319}" destId="{39F4F37D-3CF1-4806-A916-F502A26FB92F}" srcOrd="0" destOrd="0" presId="urn:microsoft.com/office/officeart/2005/8/layout/radial6"/>
    <dgm:cxn modelId="{83630D70-3AB4-4AC4-8AEA-4329FE3B8318}" type="presParOf" srcId="{F97A91BF-CFDD-455B-B93E-A0906AD89319}" destId="{CC4E087E-4DAC-4E3B-ADE4-08D0D5E69495}" srcOrd="1" destOrd="0" presId="urn:microsoft.com/office/officeart/2005/8/layout/radial6"/>
    <dgm:cxn modelId="{0C534EDC-F56E-49D9-989F-DAC9F84F7C8A}" type="presParOf" srcId="{F97A91BF-CFDD-455B-B93E-A0906AD89319}" destId="{5BEEC4D0-65E8-4AC2-95D2-5E503DAF2CAA}" srcOrd="2" destOrd="0" presId="urn:microsoft.com/office/officeart/2005/8/layout/radial6"/>
    <dgm:cxn modelId="{237BB289-0022-466B-83BB-98576D92295E}" type="presParOf" srcId="{F97A91BF-CFDD-455B-B93E-A0906AD89319}" destId="{CFC65292-1B2C-41A5-98F3-E3F2E0ABBA38}" srcOrd="3" destOrd="0" presId="urn:microsoft.com/office/officeart/2005/8/layout/radial6"/>
    <dgm:cxn modelId="{AA3B8750-4646-4F4F-A999-D7599A570D80}" type="presParOf" srcId="{F97A91BF-CFDD-455B-B93E-A0906AD89319}" destId="{A201284F-6D80-495F-8665-353143BC8C4B}" srcOrd="4" destOrd="0" presId="urn:microsoft.com/office/officeart/2005/8/layout/radial6"/>
    <dgm:cxn modelId="{26E4F9A7-0D6E-40A3-88A7-CF6A654133F5}" type="presParOf" srcId="{F97A91BF-CFDD-455B-B93E-A0906AD89319}" destId="{24DEDF5E-40AB-49D2-957E-F6D21DC27EEE}" srcOrd="5" destOrd="0" presId="urn:microsoft.com/office/officeart/2005/8/layout/radial6"/>
    <dgm:cxn modelId="{7B04FED7-464E-4991-BC6C-7D05FE859C5F}" type="presParOf" srcId="{F97A91BF-CFDD-455B-B93E-A0906AD89319}" destId="{D272C709-7D3E-44FB-B6D0-DD5BF9994CCD}" srcOrd="6" destOrd="0" presId="urn:microsoft.com/office/officeart/2005/8/layout/radial6"/>
    <dgm:cxn modelId="{C0E2B228-ABC3-43CE-8796-36129CB1C3B9}" type="presParOf" srcId="{F97A91BF-CFDD-455B-B93E-A0906AD89319}" destId="{4D741FA0-326F-4E1B-A694-18B7D0FF9312}" srcOrd="7" destOrd="0" presId="urn:microsoft.com/office/officeart/2005/8/layout/radial6"/>
    <dgm:cxn modelId="{E8F5CB14-DDF5-4D39-A347-AA1F5A05F1BA}" type="presParOf" srcId="{F97A91BF-CFDD-455B-B93E-A0906AD89319}" destId="{714668B4-6744-4E1C-AB8E-9E6893038D18}" srcOrd="8" destOrd="0" presId="urn:microsoft.com/office/officeart/2005/8/layout/radial6"/>
    <dgm:cxn modelId="{E38187E9-E8D8-461D-B57D-2CD6583DAA0B}" type="presParOf" srcId="{F97A91BF-CFDD-455B-B93E-A0906AD89319}" destId="{2AA7D7BE-0B72-424D-B56D-CD2A2CE75567}" srcOrd="9"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F3169D-CBBE-4BEC-8413-33B7FB5411D8}"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S"/>
        </a:p>
      </dgm:t>
    </dgm:pt>
    <dgm:pt modelId="{CE66BFC6-D4BE-4E7E-9B45-4DE8F7A965C0}">
      <dgm:prSet phldrT="[Texto]" custT="1"/>
      <dgm:spPr/>
      <dgm:t>
        <a:bodyPr/>
        <a:lstStyle/>
        <a:p>
          <a:pPr algn="ctr"/>
          <a:r>
            <a:rPr lang="es-ES" sz="1600" dirty="0" smtClean="0">
              <a:solidFill>
                <a:schemeClr val="tx1"/>
              </a:solidFill>
            </a:rPr>
            <a:t>Capacidad intrínseca de una organización para generar novedades que puedan ser explotadas de forma eficaz y eficiente en la resolución de problemas o satisfacción de necesidades del mercado </a:t>
          </a:r>
          <a:endParaRPr lang="es-ES" sz="1600" dirty="0">
            <a:solidFill>
              <a:schemeClr val="tx1"/>
            </a:solidFill>
          </a:endParaRPr>
        </a:p>
      </dgm:t>
    </dgm:pt>
    <dgm:pt modelId="{29051EC4-1207-4D79-A013-B368A1CE4949}" type="parTrans" cxnId="{D813778D-5E4E-47C1-907A-C5E974D92EDD}">
      <dgm:prSet/>
      <dgm:spPr/>
      <dgm:t>
        <a:bodyPr/>
        <a:lstStyle/>
        <a:p>
          <a:endParaRPr lang="es-ES" sz="1600">
            <a:solidFill>
              <a:schemeClr val="tx1"/>
            </a:solidFill>
          </a:endParaRPr>
        </a:p>
      </dgm:t>
    </dgm:pt>
    <dgm:pt modelId="{B5DAB17D-08B6-4208-8526-F02691BD4D85}" type="sibTrans" cxnId="{D813778D-5E4E-47C1-907A-C5E974D92EDD}">
      <dgm:prSet/>
      <dgm:spPr/>
      <dgm:t>
        <a:bodyPr/>
        <a:lstStyle/>
        <a:p>
          <a:endParaRPr lang="es-ES" sz="1600">
            <a:solidFill>
              <a:schemeClr val="tx1"/>
            </a:solidFill>
          </a:endParaRPr>
        </a:p>
      </dgm:t>
    </dgm:pt>
    <dgm:pt modelId="{42AB36C7-329D-49F5-8BDB-EA738D27C07E}">
      <dgm:prSet phldrT="[Texto]" custT="1"/>
      <dgm:spPr/>
      <dgm:t>
        <a:bodyPr/>
        <a:lstStyle/>
        <a:p>
          <a:r>
            <a:rPr lang="es-ES" sz="1600" dirty="0" smtClean="0">
              <a:solidFill>
                <a:schemeClr val="tx1"/>
              </a:solidFill>
            </a:rPr>
            <a:t>(Sánchez, 2008) </a:t>
          </a:r>
          <a:endParaRPr lang="es-ES" sz="1600" dirty="0">
            <a:solidFill>
              <a:schemeClr val="tx1"/>
            </a:solidFill>
          </a:endParaRPr>
        </a:p>
      </dgm:t>
    </dgm:pt>
    <dgm:pt modelId="{204D19F7-E003-4E83-A9EC-003E5BA57576}" type="parTrans" cxnId="{922DB9D5-4A91-4561-9AF9-71F2CF13AA36}">
      <dgm:prSet/>
      <dgm:spPr/>
      <dgm:t>
        <a:bodyPr/>
        <a:lstStyle/>
        <a:p>
          <a:endParaRPr lang="es-ES" sz="1600">
            <a:solidFill>
              <a:schemeClr val="tx1"/>
            </a:solidFill>
          </a:endParaRPr>
        </a:p>
      </dgm:t>
    </dgm:pt>
    <dgm:pt modelId="{BE6AC0B7-1EB2-4C0B-904E-4FC99ADF5642}" type="sibTrans" cxnId="{922DB9D5-4A91-4561-9AF9-71F2CF13AA36}">
      <dgm:prSet/>
      <dgm:spPr/>
      <dgm:t>
        <a:bodyPr/>
        <a:lstStyle/>
        <a:p>
          <a:endParaRPr lang="es-ES" sz="1600">
            <a:solidFill>
              <a:schemeClr val="tx1"/>
            </a:solidFill>
          </a:endParaRPr>
        </a:p>
      </dgm:t>
    </dgm:pt>
    <dgm:pt modelId="{6C830636-497F-4ADD-9E98-C78EE16437E4}" type="pres">
      <dgm:prSet presAssocID="{80F3169D-CBBE-4BEC-8413-33B7FB5411D8}" presName="linear" presStyleCnt="0">
        <dgm:presLayoutVars>
          <dgm:dir/>
          <dgm:animLvl val="lvl"/>
          <dgm:resizeHandles val="exact"/>
        </dgm:presLayoutVars>
      </dgm:prSet>
      <dgm:spPr/>
      <dgm:t>
        <a:bodyPr/>
        <a:lstStyle/>
        <a:p>
          <a:endParaRPr lang="es-ES"/>
        </a:p>
      </dgm:t>
    </dgm:pt>
    <dgm:pt modelId="{A07F5F2D-D9B1-4C2D-B10D-4B1A34A4A44F}" type="pres">
      <dgm:prSet presAssocID="{CE66BFC6-D4BE-4E7E-9B45-4DE8F7A965C0}" presName="parentLin" presStyleCnt="0"/>
      <dgm:spPr/>
    </dgm:pt>
    <dgm:pt modelId="{EA2CDCE0-DDA4-4147-895D-798E7EA66518}" type="pres">
      <dgm:prSet presAssocID="{CE66BFC6-D4BE-4E7E-9B45-4DE8F7A965C0}" presName="parentLeftMargin" presStyleLbl="node1" presStyleIdx="0" presStyleCnt="1"/>
      <dgm:spPr/>
      <dgm:t>
        <a:bodyPr/>
        <a:lstStyle/>
        <a:p>
          <a:endParaRPr lang="es-ES"/>
        </a:p>
      </dgm:t>
    </dgm:pt>
    <dgm:pt modelId="{F374B1B3-C79B-4A08-BFC4-057044C91137}" type="pres">
      <dgm:prSet presAssocID="{CE66BFC6-D4BE-4E7E-9B45-4DE8F7A965C0}" presName="parentText" presStyleLbl="node1" presStyleIdx="0" presStyleCnt="1" custScaleY="1359997">
        <dgm:presLayoutVars>
          <dgm:chMax val="0"/>
          <dgm:bulletEnabled val="1"/>
        </dgm:presLayoutVars>
      </dgm:prSet>
      <dgm:spPr/>
      <dgm:t>
        <a:bodyPr/>
        <a:lstStyle/>
        <a:p>
          <a:endParaRPr lang="es-ES"/>
        </a:p>
      </dgm:t>
    </dgm:pt>
    <dgm:pt modelId="{64735BBC-1A64-48B6-B35C-95FD14FC7E14}" type="pres">
      <dgm:prSet presAssocID="{CE66BFC6-D4BE-4E7E-9B45-4DE8F7A965C0}" presName="negativeSpace" presStyleCnt="0"/>
      <dgm:spPr/>
    </dgm:pt>
    <dgm:pt modelId="{11D22036-F359-44D6-9D25-0AC1AC8F3857}" type="pres">
      <dgm:prSet presAssocID="{CE66BFC6-D4BE-4E7E-9B45-4DE8F7A965C0}" presName="childText" presStyleLbl="conFgAcc1" presStyleIdx="0" presStyleCnt="1" custScaleX="89107" custScaleY="94407">
        <dgm:presLayoutVars>
          <dgm:bulletEnabled val="1"/>
        </dgm:presLayoutVars>
      </dgm:prSet>
      <dgm:spPr/>
      <dgm:t>
        <a:bodyPr/>
        <a:lstStyle/>
        <a:p>
          <a:endParaRPr lang="es-ES"/>
        </a:p>
      </dgm:t>
    </dgm:pt>
  </dgm:ptLst>
  <dgm:cxnLst>
    <dgm:cxn modelId="{CD731C76-6BFA-4583-AB7F-4E15FF0EDB6D}" type="presOf" srcId="{80F3169D-CBBE-4BEC-8413-33B7FB5411D8}" destId="{6C830636-497F-4ADD-9E98-C78EE16437E4}" srcOrd="0" destOrd="0" presId="urn:microsoft.com/office/officeart/2005/8/layout/list1"/>
    <dgm:cxn modelId="{CEB5E10B-9D36-4657-98DE-3481653C869C}" type="presOf" srcId="{42AB36C7-329D-49F5-8BDB-EA738D27C07E}" destId="{11D22036-F359-44D6-9D25-0AC1AC8F3857}" srcOrd="0" destOrd="0" presId="urn:microsoft.com/office/officeart/2005/8/layout/list1"/>
    <dgm:cxn modelId="{D813778D-5E4E-47C1-907A-C5E974D92EDD}" srcId="{80F3169D-CBBE-4BEC-8413-33B7FB5411D8}" destId="{CE66BFC6-D4BE-4E7E-9B45-4DE8F7A965C0}" srcOrd="0" destOrd="0" parTransId="{29051EC4-1207-4D79-A013-B368A1CE4949}" sibTransId="{B5DAB17D-08B6-4208-8526-F02691BD4D85}"/>
    <dgm:cxn modelId="{EE698912-D06E-4220-82F8-0F28207C2FFA}" type="presOf" srcId="{CE66BFC6-D4BE-4E7E-9B45-4DE8F7A965C0}" destId="{F374B1B3-C79B-4A08-BFC4-057044C91137}" srcOrd="1" destOrd="0" presId="urn:microsoft.com/office/officeart/2005/8/layout/list1"/>
    <dgm:cxn modelId="{922DB9D5-4A91-4561-9AF9-71F2CF13AA36}" srcId="{CE66BFC6-D4BE-4E7E-9B45-4DE8F7A965C0}" destId="{42AB36C7-329D-49F5-8BDB-EA738D27C07E}" srcOrd="0" destOrd="0" parTransId="{204D19F7-E003-4E83-A9EC-003E5BA57576}" sibTransId="{BE6AC0B7-1EB2-4C0B-904E-4FC99ADF5642}"/>
    <dgm:cxn modelId="{AFFF46CB-1AC8-4274-8F79-454E649479E0}" type="presOf" srcId="{CE66BFC6-D4BE-4E7E-9B45-4DE8F7A965C0}" destId="{EA2CDCE0-DDA4-4147-895D-798E7EA66518}" srcOrd="0" destOrd="0" presId="urn:microsoft.com/office/officeart/2005/8/layout/list1"/>
    <dgm:cxn modelId="{AB383E4A-000B-4599-AC0E-74FBEB649144}" type="presParOf" srcId="{6C830636-497F-4ADD-9E98-C78EE16437E4}" destId="{A07F5F2D-D9B1-4C2D-B10D-4B1A34A4A44F}" srcOrd="0" destOrd="0" presId="urn:microsoft.com/office/officeart/2005/8/layout/list1"/>
    <dgm:cxn modelId="{E64EECB7-0DAE-4715-8981-B67522F929A3}" type="presParOf" srcId="{A07F5F2D-D9B1-4C2D-B10D-4B1A34A4A44F}" destId="{EA2CDCE0-DDA4-4147-895D-798E7EA66518}" srcOrd="0" destOrd="0" presId="urn:microsoft.com/office/officeart/2005/8/layout/list1"/>
    <dgm:cxn modelId="{A03F6E5D-9D74-42ED-B576-8640D0D0D154}" type="presParOf" srcId="{A07F5F2D-D9B1-4C2D-B10D-4B1A34A4A44F}" destId="{F374B1B3-C79B-4A08-BFC4-057044C91137}" srcOrd="1" destOrd="0" presId="urn:microsoft.com/office/officeart/2005/8/layout/list1"/>
    <dgm:cxn modelId="{559C8BC7-0D0C-420E-84F4-667425F39439}" type="presParOf" srcId="{6C830636-497F-4ADD-9E98-C78EE16437E4}" destId="{64735BBC-1A64-48B6-B35C-95FD14FC7E14}" srcOrd="1" destOrd="0" presId="urn:microsoft.com/office/officeart/2005/8/layout/list1"/>
    <dgm:cxn modelId="{2D81CD1F-95BE-4CE7-BB2A-6A911FDC35A5}" type="presParOf" srcId="{6C830636-497F-4ADD-9E98-C78EE16437E4}" destId="{11D22036-F359-44D6-9D25-0AC1AC8F3857}" srcOrd="2"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D1C8C0-582B-4992-A946-57D9F1CA328C}"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s-ES"/>
        </a:p>
      </dgm:t>
    </dgm:pt>
    <dgm:pt modelId="{2D75E7F1-B677-4C48-BBBF-AF200D8862D6}">
      <dgm:prSet/>
      <dgm:spPr/>
      <dgm:t>
        <a:bodyPr/>
        <a:lstStyle/>
        <a:p>
          <a:pPr rtl="0"/>
          <a:r>
            <a:rPr lang="es-ES" dirty="0"/>
            <a:t>El emprendimiento corporativo influye en el potencial de innovación.</a:t>
          </a:r>
          <a:endParaRPr lang="es-EC" dirty="0"/>
        </a:p>
      </dgm:t>
    </dgm:pt>
    <dgm:pt modelId="{331F76FF-77BD-4B50-8580-4E3CE087B731}" type="parTrans" cxnId="{8758F558-FAB3-4FDF-B566-BA9E355BF0EC}">
      <dgm:prSet/>
      <dgm:spPr/>
      <dgm:t>
        <a:bodyPr/>
        <a:lstStyle/>
        <a:p>
          <a:endParaRPr lang="es-ES"/>
        </a:p>
      </dgm:t>
    </dgm:pt>
    <dgm:pt modelId="{42F89995-8183-4614-A53F-E09C78806FF7}" type="sibTrans" cxnId="{8758F558-FAB3-4FDF-B566-BA9E355BF0EC}">
      <dgm:prSet/>
      <dgm:spPr/>
      <dgm:t>
        <a:bodyPr/>
        <a:lstStyle/>
        <a:p>
          <a:endParaRPr lang="es-ES"/>
        </a:p>
      </dgm:t>
    </dgm:pt>
    <dgm:pt modelId="{68D2D598-F656-4205-8F29-9B429E61BB40}" type="pres">
      <dgm:prSet presAssocID="{8CD1C8C0-582B-4992-A946-57D9F1CA328C}" presName="linear" presStyleCnt="0">
        <dgm:presLayoutVars>
          <dgm:animLvl val="lvl"/>
          <dgm:resizeHandles val="exact"/>
        </dgm:presLayoutVars>
      </dgm:prSet>
      <dgm:spPr/>
      <dgm:t>
        <a:bodyPr/>
        <a:lstStyle/>
        <a:p>
          <a:endParaRPr lang="es-ES"/>
        </a:p>
      </dgm:t>
    </dgm:pt>
    <dgm:pt modelId="{D9835BF6-6B48-451B-B532-3598B03F91A6}" type="pres">
      <dgm:prSet presAssocID="{2D75E7F1-B677-4C48-BBBF-AF200D8862D6}" presName="parentText" presStyleLbl="node1" presStyleIdx="0" presStyleCnt="1" custLinFactNeighborX="603" custLinFactNeighborY="15989">
        <dgm:presLayoutVars>
          <dgm:chMax val="0"/>
          <dgm:bulletEnabled val="1"/>
        </dgm:presLayoutVars>
      </dgm:prSet>
      <dgm:spPr/>
      <dgm:t>
        <a:bodyPr/>
        <a:lstStyle/>
        <a:p>
          <a:endParaRPr lang="es-ES"/>
        </a:p>
      </dgm:t>
    </dgm:pt>
  </dgm:ptLst>
  <dgm:cxnLst>
    <dgm:cxn modelId="{8758F558-FAB3-4FDF-B566-BA9E355BF0EC}" srcId="{8CD1C8C0-582B-4992-A946-57D9F1CA328C}" destId="{2D75E7F1-B677-4C48-BBBF-AF200D8862D6}" srcOrd="0" destOrd="0" parTransId="{331F76FF-77BD-4B50-8580-4E3CE087B731}" sibTransId="{42F89995-8183-4614-A53F-E09C78806FF7}"/>
    <dgm:cxn modelId="{B64D77BD-1900-46D3-A09A-754C85C2CB71}" type="presOf" srcId="{2D75E7F1-B677-4C48-BBBF-AF200D8862D6}" destId="{D9835BF6-6B48-451B-B532-3598B03F91A6}" srcOrd="0" destOrd="0" presId="urn:microsoft.com/office/officeart/2005/8/layout/vList2"/>
    <dgm:cxn modelId="{736491CD-9D7D-42FE-9973-46DA39BA2392}" type="presOf" srcId="{8CD1C8C0-582B-4992-A946-57D9F1CA328C}" destId="{68D2D598-F656-4205-8F29-9B429E61BB40}" srcOrd="0" destOrd="0" presId="urn:microsoft.com/office/officeart/2005/8/layout/vList2"/>
    <dgm:cxn modelId="{0DAF66AE-494E-4C71-9DC9-35EFD3408C7C}" type="presParOf" srcId="{68D2D598-F656-4205-8F29-9B429E61BB40}" destId="{D9835BF6-6B48-451B-B532-3598B03F91A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73DE22-B1F1-4D26-876F-D4F14D9BB81A}"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S"/>
        </a:p>
      </dgm:t>
    </dgm:pt>
    <dgm:pt modelId="{9479AADD-137F-42D5-B355-6746419F1294}">
      <dgm:prSet phldrT="[Texto]" custT="1"/>
      <dgm:spPr/>
      <dgm:t>
        <a:bodyPr/>
        <a:lstStyle/>
        <a:p>
          <a:r>
            <a:rPr lang="es-ES" sz="1600" dirty="0">
              <a:solidFill>
                <a:schemeClr val="tx1"/>
              </a:solidFill>
            </a:rPr>
            <a:t>Enfoque</a:t>
          </a:r>
        </a:p>
      </dgm:t>
    </dgm:pt>
    <dgm:pt modelId="{AD7AD5A3-232F-4021-9CC2-9D4C9F7EAE50}" type="parTrans" cxnId="{7FF8D1EA-5CED-4CE8-96C4-6EDD16C74BA7}">
      <dgm:prSet/>
      <dgm:spPr/>
      <dgm:t>
        <a:bodyPr/>
        <a:lstStyle/>
        <a:p>
          <a:endParaRPr lang="es-ES" sz="1600">
            <a:solidFill>
              <a:schemeClr val="tx1"/>
            </a:solidFill>
          </a:endParaRPr>
        </a:p>
      </dgm:t>
    </dgm:pt>
    <dgm:pt modelId="{B09A4499-6C81-4743-8346-3FF458F64BE6}" type="sibTrans" cxnId="{7FF8D1EA-5CED-4CE8-96C4-6EDD16C74BA7}">
      <dgm:prSet/>
      <dgm:spPr/>
      <dgm:t>
        <a:bodyPr/>
        <a:lstStyle/>
        <a:p>
          <a:endParaRPr lang="es-ES" sz="1600">
            <a:solidFill>
              <a:schemeClr val="tx1"/>
            </a:solidFill>
          </a:endParaRPr>
        </a:p>
      </dgm:t>
    </dgm:pt>
    <dgm:pt modelId="{C50020B6-DD56-4022-A235-F91E86214F3D}">
      <dgm:prSet phldrT="[Texto]" custT="1"/>
      <dgm:spPr/>
      <dgm:t>
        <a:bodyPr/>
        <a:lstStyle/>
        <a:p>
          <a:r>
            <a:rPr lang="es-ES" sz="1600" dirty="0">
              <a:solidFill>
                <a:schemeClr val="tx1"/>
              </a:solidFill>
            </a:rPr>
            <a:t>Descriptiva y </a:t>
          </a:r>
          <a:r>
            <a:rPr lang="es-ES" sz="1600" dirty="0" smtClean="0">
              <a:solidFill>
                <a:schemeClr val="tx1"/>
              </a:solidFill>
            </a:rPr>
            <a:t>Correlacional</a:t>
          </a:r>
          <a:endParaRPr lang="es-ES" sz="1600" dirty="0">
            <a:solidFill>
              <a:schemeClr val="tx1"/>
            </a:solidFill>
          </a:endParaRPr>
        </a:p>
      </dgm:t>
    </dgm:pt>
    <dgm:pt modelId="{A4402E1A-69E1-48E5-8CF6-0F69EAB626A7}" type="parTrans" cxnId="{571C20E9-068D-4C5B-8012-137D02E9B377}">
      <dgm:prSet/>
      <dgm:spPr/>
      <dgm:t>
        <a:bodyPr/>
        <a:lstStyle/>
        <a:p>
          <a:endParaRPr lang="es-ES" sz="1600">
            <a:solidFill>
              <a:schemeClr val="tx1"/>
            </a:solidFill>
          </a:endParaRPr>
        </a:p>
      </dgm:t>
    </dgm:pt>
    <dgm:pt modelId="{1B09183F-68F7-4EB1-BA33-FACA6962E84C}" type="sibTrans" cxnId="{571C20E9-068D-4C5B-8012-137D02E9B377}">
      <dgm:prSet/>
      <dgm:spPr/>
      <dgm:t>
        <a:bodyPr/>
        <a:lstStyle/>
        <a:p>
          <a:endParaRPr lang="es-ES" sz="1600">
            <a:solidFill>
              <a:schemeClr val="tx1"/>
            </a:solidFill>
          </a:endParaRPr>
        </a:p>
      </dgm:t>
    </dgm:pt>
    <dgm:pt modelId="{A96AC22E-CA92-47A2-8966-BD1D2004C276}">
      <dgm:prSet phldrT="[Texto]" custT="1"/>
      <dgm:spPr/>
      <dgm:t>
        <a:bodyPr/>
        <a:lstStyle/>
        <a:p>
          <a:r>
            <a:rPr lang="es-ES" sz="1600" dirty="0" smtClean="0">
              <a:solidFill>
                <a:schemeClr val="tx1"/>
              </a:solidFill>
            </a:rPr>
            <a:t>24348 </a:t>
          </a:r>
          <a:r>
            <a:rPr lang="es-ES" sz="1600" dirty="0">
              <a:solidFill>
                <a:schemeClr val="tx1"/>
              </a:solidFill>
            </a:rPr>
            <a:t>empresas familiares en Quito (</a:t>
          </a:r>
          <a:r>
            <a:rPr lang="es-ES" sz="1600" dirty="0" smtClean="0">
              <a:solidFill>
                <a:schemeClr val="tx1"/>
              </a:solidFill>
            </a:rPr>
            <a:t>87,51% </a:t>
          </a:r>
          <a:r>
            <a:rPr lang="es-ES" sz="1600" dirty="0">
              <a:solidFill>
                <a:schemeClr val="tx1"/>
              </a:solidFill>
            </a:rPr>
            <a:t>del total</a:t>
          </a:r>
          <a:r>
            <a:rPr lang="es-ES" sz="1600" dirty="0" smtClean="0">
              <a:solidFill>
                <a:schemeClr val="tx1"/>
              </a:solidFill>
            </a:rPr>
            <a:t>).</a:t>
          </a:r>
          <a:endParaRPr lang="es-ES" sz="1600" dirty="0">
            <a:solidFill>
              <a:schemeClr val="tx1"/>
            </a:solidFill>
          </a:endParaRPr>
        </a:p>
      </dgm:t>
    </dgm:pt>
    <dgm:pt modelId="{B35ED3B8-FA21-4481-A10E-71373643CEDB}" type="parTrans" cxnId="{9CE28749-B162-45A0-B079-EA5D3F5A455F}">
      <dgm:prSet/>
      <dgm:spPr/>
      <dgm:t>
        <a:bodyPr/>
        <a:lstStyle/>
        <a:p>
          <a:endParaRPr lang="es-ES" sz="1600">
            <a:solidFill>
              <a:schemeClr val="tx1"/>
            </a:solidFill>
          </a:endParaRPr>
        </a:p>
      </dgm:t>
    </dgm:pt>
    <dgm:pt modelId="{1401568D-7016-4B17-99C4-C38BA86CD04C}" type="sibTrans" cxnId="{9CE28749-B162-45A0-B079-EA5D3F5A455F}">
      <dgm:prSet/>
      <dgm:spPr/>
      <dgm:t>
        <a:bodyPr/>
        <a:lstStyle/>
        <a:p>
          <a:endParaRPr lang="es-ES" sz="1600">
            <a:solidFill>
              <a:schemeClr val="tx1"/>
            </a:solidFill>
          </a:endParaRPr>
        </a:p>
      </dgm:t>
    </dgm:pt>
    <dgm:pt modelId="{3BD8BCE3-3B04-4B4A-B1FF-8AFBC95309FC}">
      <dgm:prSet phldrT="[Texto]" custT="1"/>
      <dgm:spPr/>
      <dgm:t>
        <a:bodyPr/>
        <a:lstStyle/>
        <a:p>
          <a:r>
            <a:rPr lang="es-ES" sz="1600" dirty="0">
              <a:solidFill>
                <a:schemeClr val="tx1"/>
              </a:solidFill>
            </a:rPr>
            <a:t>Cuestionario de autores, se aplicó piloto </a:t>
          </a:r>
          <a:r>
            <a:rPr lang="es-ES" sz="1600" dirty="0" smtClean="0">
              <a:solidFill>
                <a:schemeClr val="tx1"/>
              </a:solidFill>
            </a:rPr>
            <a:t>y </a:t>
          </a:r>
          <a:r>
            <a:rPr lang="es-ES" sz="1600" dirty="0">
              <a:solidFill>
                <a:schemeClr val="tx1"/>
              </a:solidFill>
            </a:rPr>
            <a:t>modificó la redacción para mejor </a:t>
          </a:r>
          <a:r>
            <a:rPr lang="es-ES" sz="1600" dirty="0" smtClean="0">
              <a:solidFill>
                <a:schemeClr val="tx1"/>
              </a:solidFill>
            </a:rPr>
            <a:t>comprensión.</a:t>
          </a:r>
          <a:endParaRPr lang="es-ES" sz="1600" dirty="0">
            <a:solidFill>
              <a:schemeClr val="tx1"/>
            </a:solidFill>
          </a:endParaRPr>
        </a:p>
      </dgm:t>
    </dgm:pt>
    <dgm:pt modelId="{B1703EAA-CCF1-48E9-8431-D741691129DE}" type="parTrans" cxnId="{DC8A0F3E-9885-443E-A940-B2E090B81294}">
      <dgm:prSet/>
      <dgm:spPr/>
      <dgm:t>
        <a:bodyPr/>
        <a:lstStyle/>
        <a:p>
          <a:endParaRPr lang="es-ES" sz="1600">
            <a:solidFill>
              <a:schemeClr val="tx1"/>
            </a:solidFill>
          </a:endParaRPr>
        </a:p>
      </dgm:t>
    </dgm:pt>
    <dgm:pt modelId="{8F9E10FD-360E-4466-8C26-43585DFA351B}" type="sibTrans" cxnId="{DC8A0F3E-9885-443E-A940-B2E090B81294}">
      <dgm:prSet/>
      <dgm:spPr/>
      <dgm:t>
        <a:bodyPr/>
        <a:lstStyle/>
        <a:p>
          <a:endParaRPr lang="es-ES" sz="1600">
            <a:solidFill>
              <a:schemeClr val="tx1"/>
            </a:solidFill>
          </a:endParaRPr>
        </a:p>
      </dgm:t>
    </dgm:pt>
    <dgm:pt modelId="{A0C9CEC3-EB82-4AE9-9281-1CE3FAB4EFB8}">
      <dgm:prSet phldrT="[Texto]" custT="1"/>
      <dgm:spPr/>
      <dgm:t>
        <a:bodyPr/>
        <a:lstStyle/>
        <a:p>
          <a:r>
            <a:rPr lang="es-ES" sz="1600" dirty="0">
              <a:solidFill>
                <a:schemeClr val="tx1"/>
              </a:solidFill>
            </a:rPr>
            <a:t>Muestra</a:t>
          </a:r>
        </a:p>
      </dgm:t>
    </dgm:pt>
    <dgm:pt modelId="{8E056383-606F-400F-89B8-89180CABF442}" type="parTrans" cxnId="{F7212A9A-9C64-4D56-B5D0-0D9BB54784CD}">
      <dgm:prSet/>
      <dgm:spPr/>
      <dgm:t>
        <a:bodyPr/>
        <a:lstStyle/>
        <a:p>
          <a:endParaRPr lang="es-ES" sz="1600">
            <a:solidFill>
              <a:schemeClr val="tx1"/>
            </a:solidFill>
          </a:endParaRPr>
        </a:p>
      </dgm:t>
    </dgm:pt>
    <dgm:pt modelId="{D9515132-12A6-49D9-A13C-143971A12346}" type="sibTrans" cxnId="{F7212A9A-9C64-4D56-B5D0-0D9BB54784CD}">
      <dgm:prSet/>
      <dgm:spPr/>
      <dgm:t>
        <a:bodyPr/>
        <a:lstStyle/>
        <a:p>
          <a:endParaRPr lang="es-ES" sz="1600">
            <a:solidFill>
              <a:schemeClr val="tx1"/>
            </a:solidFill>
          </a:endParaRPr>
        </a:p>
      </dgm:t>
    </dgm:pt>
    <dgm:pt modelId="{9C847E6D-16AB-4D1C-BBA2-E270657B1DFC}">
      <dgm:prSet phldrT="[Texto]" custT="1"/>
      <dgm:spPr/>
      <dgm:t>
        <a:bodyPr/>
        <a:lstStyle/>
        <a:p>
          <a:r>
            <a:rPr lang="es-ES" sz="1600" dirty="0">
              <a:solidFill>
                <a:schemeClr val="tx1"/>
              </a:solidFill>
            </a:rPr>
            <a:t>Se aplica a 149 empresas</a:t>
          </a:r>
        </a:p>
      </dgm:t>
    </dgm:pt>
    <dgm:pt modelId="{8956DAE4-222E-4DF7-BD48-D8ECE5CA9F7A}" type="parTrans" cxnId="{B5B4748B-EB9A-4C5F-BD1E-65A0C54CB1CD}">
      <dgm:prSet/>
      <dgm:spPr/>
      <dgm:t>
        <a:bodyPr/>
        <a:lstStyle/>
        <a:p>
          <a:endParaRPr lang="es-ES" sz="1600">
            <a:solidFill>
              <a:schemeClr val="tx1"/>
            </a:solidFill>
          </a:endParaRPr>
        </a:p>
      </dgm:t>
    </dgm:pt>
    <dgm:pt modelId="{A5588AB2-2E59-4C0F-865E-F8F7929353A0}" type="sibTrans" cxnId="{B5B4748B-EB9A-4C5F-BD1E-65A0C54CB1CD}">
      <dgm:prSet/>
      <dgm:spPr/>
      <dgm:t>
        <a:bodyPr/>
        <a:lstStyle/>
        <a:p>
          <a:endParaRPr lang="es-ES" sz="1600">
            <a:solidFill>
              <a:schemeClr val="tx1"/>
            </a:solidFill>
          </a:endParaRPr>
        </a:p>
      </dgm:t>
    </dgm:pt>
    <dgm:pt modelId="{2C3C4A4F-2F66-4E3C-82EF-F48942694A88}">
      <dgm:prSet phldrT="[Texto]" custT="1"/>
      <dgm:spPr/>
      <dgm:t>
        <a:bodyPr/>
        <a:lstStyle/>
        <a:p>
          <a:r>
            <a:rPr lang="es-ES" sz="1600" dirty="0">
              <a:solidFill>
                <a:schemeClr val="tx1"/>
              </a:solidFill>
            </a:rPr>
            <a:t>Técnica</a:t>
          </a:r>
        </a:p>
      </dgm:t>
    </dgm:pt>
    <dgm:pt modelId="{818BF2EE-D657-40C5-8BD8-7160244F5A64}" type="parTrans" cxnId="{28ACA13F-A47D-4181-BDF1-E34DD3E8E0D1}">
      <dgm:prSet/>
      <dgm:spPr/>
      <dgm:t>
        <a:bodyPr/>
        <a:lstStyle/>
        <a:p>
          <a:endParaRPr lang="es-ES" sz="1600">
            <a:solidFill>
              <a:schemeClr val="tx1"/>
            </a:solidFill>
          </a:endParaRPr>
        </a:p>
      </dgm:t>
    </dgm:pt>
    <dgm:pt modelId="{94DBADE6-EFA4-4387-B1BB-BDD5C99752FA}" type="sibTrans" cxnId="{28ACA13F-A47D-4181-BDF1-E34DD3E8E0D1}">
      <dgm:prSet/>
      <dgm:spPr/>
      <dgm:t>
        <a:bodyPr/>
        <a:lstStyle/>
        <a:p>
          <a:endParaRPr lang="es-ES" sz="1600">
            <a:solidFill>
              <a:schemeClr val="tx1"/>
            </a:solidFill>
          </a:endParaRPr>
        </a:p>
      </dgm:t>
    </dgm:pt>
    <dgm:pt modelId="{A1AD5A83-5A8A-4D27-BA2E-3FF361D642AC}">
      <dgm:prSet phldrT="[Texto]" custT="1"/>
      <dgm:spPr/>
      <dgm:t>
        <a:bodyPr/>
        <a:lstStyle/>
        <a:p>
          <a:r>
            <a:rPr lang="es-ES" sz="1600" dirty="0">
              <a:solidFill>
                <a:schemeClr val="tx1"/>
              </a:solidFill>
            </a:rPr>
            <a:t>Encuesta mediante un cuestionario con escala Likert</a:t>
          </a:r>
        </a:p>
      </dgm:t>
    </dgm:pt>
    <dgm:pt modelId="{CFA95A3C-8F3B-4CB9-8DA4-E1ABB0713FB7}" type="parTrans" cxnId="{2F35244E-1330-4390-A40D-710561503A72}">
      <dgm:prSet/>
      <dgm:spPr/>
      <dgm:t>
        <a:bodyPr/>
        <a:lstStyle/>
        <a:p>
          <a:endParaRPr lang="es-ES" sz="1600">
            <a:solidFill>
              <a:schemeClr val="tx1"/>
            </a:solidFill>
          </a:endParaRPr>
        </a:p>
      </dgm:t>
    </dgm:pt>
    <dgm:pt modelId="{EA8D7304-8CCE-4E87-8A49-DC9F4AC04DAC}" type="sibTrans" cxnId="{2F35244E-1330-4390-A40D-710561503A72}">
      <dgm:prSet/>
      <dgm:spPr/>
      <dgm:t>
        <a:bodyPr/>
        <a:lstStyle/>
        <a:p>
          <a:endParaRPr lang="es-ES" sz="1600">
            <a:solidFill>
              <a:schemeClr val="tx1"/>
            </a:solidFill>
          </a:endParaRPr>
        </a:p>
      </dgm:t>
    </dgm:pt>
    <dgm:pt modelId="{9ED78F44-CFC9-4D05-A14B-BC28CC78E9AA}">
      <dgm:prSet phldrT="[Texto]" custT="1"/>
      <dgm:spPr/>
      <dgm:t>
        <a:bodyPr/>
        <a:lstStyle/>
        <a:p>
          <a:r>
            <a:rPr lang="es-ES" sz="1600" dirty="0">
              <a:solidFill>
                <a:schemeClr val="tx1"/>
              </a:solidFill>
            </a:rPr>
            <a:t>Validación</a:t>
          </a:r>
        </a:p>
      </dgm:t>
    </dgm:pt>
    <dgm:pt modelId="{A59896DD-8B15-4758-B2BE-31654C781061}" type="parTrans" cxnId="{F7561058-1D3A-496E-86DA-3CC7E6563444}">
      <dgm:prSet/>
      <dgm:spPr/>
      <dgm:t>
        <a:bodyPr/>
        <a:lstStyle/>
        <a:p>
          <a:endParaRPr lang="es-ES" sz="1600">
            <a:solidFill>
              <a:schemeClr val="tx1"/>
            </a:solidFill>
          </a:endParaRPr>
        </a:p>
      </dgm:t>
    </dgm:pt>
    <dgm:pt modelId="{96F48CF0-5D39-4ADF-8827-C024F61C4604}" type="sibTrans" cxnId="{F7561058-1D3A-496E-86DA-3CC7E6563444}">
      <dgm:prSet/>
      <dgm:spPr/>
      <dgm:t>
        <a:bodyPr/>
        <a:lstStyle/>
        <a:p>
          <a:endParaRPr lang="es-ES" sz="1600">
            <a:solidFill>
              <a:schemeClr val="tx1"/>
            </a:solidFill>
          </a:endParaRPr>
        </a:p>
      </dgm:t>
    </dgm:pt>
    <dgm:pt modelId="{E0B478EC-21CC-486F-8729-E5CE64BFF2E8}">
      <dgm:prSet phldrT="[Texto]" custT="1"/>
      <dgm:spPr/>
      <dgm:t>
        <a:bodyPr/>
        <a:lstStyle/>
        <a:p>
          <a:r>
            <a:rPr lang="es-ES" sz="1600" dirty="0">
              <a:solidFill>
                <a:schemeClr val="tx1"/>
              </a:solidFill>
            </a:rPr>
            <a:t>Tipo investigación</a:t>
          </a:r>
        </a:p>
      </dgm:t>
    </dgm:pt>
    <dgm:pt modelId="{F5B956B0-A7F0-456B-9863-C210FE8417B9}" type="parTrans" cxnId="{353D1A7C-48CC-43B2-B126-03E3A400AE34}">
      <dgm:prSet/>
      <dgm:spPr/>
      <dgm:t>
        <a:bodyPr/>
        <a:lstStyle/>
        <a:p>
          <a:endParaRPr lang="es-ES" sz="1600">
            <a:solidFill>
              <a:schemeClr val="tx1"/>
            </a:solidFill>
          </a:endParaRPr>
        </a:p>
      </dgm:t>
    </dgm:pt>
    <dgm:pt modelId="{FC4C7EB3-7041-425B-83BE-FF0A0E734381}" type="sibTrans" cxnId="{353D1A7C-48CC-43B2-B126-03E3A400AE34}">
      <dgm:prSet/>
      <dgm:spPr/>
      <dgm:t>
        <a:bodyPr/>
        <a:lstStyle/>
        <a:p>
          <a:endParaRPr lang="es-ES" sz="1600">
            <a:solidFill>
              <a:schemeClr val="tx1"/>
            </a:solidFill>
          </a:endParaRPr>
        </a:p>
      </dgm:t>
    </dgm:pt>
    <dgm:pt modelId="{DE27BCC3-7E20-4E35-BA74-FA88B2520B6E}">
      <dgm:prSet phldrT="[Texto]" custT="1"/>
      <dgm:spPr/>
      <dgm:t>
        <a:bodyPr/>
        <a:lstStyle/>
        <a:p>
          <a:r>
            <a:rPr lang="es-ES" sz="1600" dirty="0">
              <a:solidFill>
                <a:schemeClr val="tx1"/>
              </a:solidFill>
            </a:rPr>
            <a:t>Cuantitativo</a:t>
          </a:r>
        </a:p>
      </dgm:t>
    </dgm:pt>
    <dgm:pt modelId="{472D8C16-07E7-494B-87C0-386D7D056F55}" type="parTrans" cxnId="{A603667F-9D17-4D04-9E7D-FB9C7293A7A3}">
      <dgm:prSet/>
      <dgm:spPr/>
      <dgm:t>
        <a:bodyPr/>
        <a:lstStyle/>
        <a:p>
          <a:endParaRPr lang="es-ES" sz="1600">
            <a:solidFill>
              <a:schemeClr val="tx1"/>
            </a:solidFill>
          </a:endParaRPr>
        </a:p>
      </dgm:t>
    </dgm:pt>
    <dgm:pt modelId="{4D9661C6-098E-4310-BF82-5C488767D7C9}" type="sibTrans" cxnId="{A603667F-9D17-4D04-9E7D-FB9C7293A7A3}">
      <dgm:prSet/>
      <dgm:spPr/>
      <dgm:t>
        <a:bodyPr/>
        <a:lstStyle/>
        <a:p>
          <a:endParaRPr lang="es-ES" sz="1600">
            <a:solidFill>
              <a:schemeClr val="tx1"/>
            </a:solidFill>
          </a:endParaRPr>
        </a:p>
      </dgm:t>
    </dgm:pt>
    <dgm:pt modelId="{B89CDBB9-B199-4CC6-8E34-A0B372A48D99}">
      <dgm:prSet phldrT="[Texto]" custT="1"/>
      <dgm:spPr/>
      <dgm:t>
        <a:bodyPr/>
        <a:lstStyle/>
        <a:p>
          <a:r>
            <a:rPr lang="es-ES" sz="1600" dirty="0">
              <a:solidFill>
                <a:schemeClr val="tx1"/>
              </a:solidFill>
            </a:rPr>
            <a:t>Validación de datos mediante Alfa de Cronbach (sobre el 80%)</a:t>
          </a:r>
        </a:p>
      </dgm:t>
    </dgm:pt>
    <dgm:pt modelId="{38D49F95-5507-4F63-9A56-4B0764B8995F}" type="parTrans" cxnId="{83F8E3FC-6828-4C52-858F-9348C553921A}">
      <dgm:prSet/>
      <dgm:spPr/>
      <dgm:t>
        <a:bodyPr/>
        <a:lstStyle/>
        <a:p>
          <a:endParaRPr lang="es-ES" sz="1600">
            <a:solidFill>
              <a:schemeClr val="tx1"/>
            </a:solidFill>
          </a:endParaRPr>
        </a:p>
      </dgm:t>
    </dgm:pt>
    <dgm:pt modelId="{6530C4A4-06DB-466A-A91A-1CD1EA0DE257}" type="sibTrans" cxnId="{83F8E3FC-6828-4C52-858F-9348C553921A}">
      <dgm:prSet/>
      <dgm:spPr/>
      <dgm:t>
        <a:bodyPr/>
        <a:lstStyle/>
        <a:p>
          <a:endParaRPr lang="es-ES" sz="1600">
            <a:solidFill>
              <a:schemeClr val="tx1"/>
            </a:solidFill>
          </a:endParaRPr>
        </a:p>
      </dgm:t>
    </dgm:pt>
    <dgm:pt modelId="{0A1AB1B2-7E1E-4D09-A08F-BB0745B5ACE1}">
      <dgm:prSet phldrT="[Texto]" custT="1"/>
      <dgm:spPr/>
      <dgm:t>
        <a:bodyPr/>
        <a:lstStyle/>
        <a:p>
          <a:r>
            <a:rPr lang="es-ES" sz="1600" dirty="0">
              <a:solidFill>
                <a:schemeClr val="tx1"/>
              </a:solidFill>
            </a:rPr>
            <a:t>Población</a:t>
          </a:r>
        </a:p>
      </dgm:t>
    </dgm:pt>
    <dgm:pt modelId="{EBB63157-6363-4B8F-B9BE-763E62FFF474}" type="sibTrans" cxnId="{13624924-DDA5-461B-9A8B-0304440398EA}">
      <dgm:prSet/>
      <dgm:spPr/>
      <dgm:t>
        <a:bodyPr/>
        <a:lstStyle/>
        <a:p>
          <a:endParaRPr lang="es-ES" sz="1600">
            <a:solidFill>
              <a:schemeClr val="tx1"/>
            </a:solidFill>
          </a:endParaRPr>
        </a:p>
      </dgm:t>
    </dgm:pt>
    <dgm:pt modelId="{AB8D6C19-3193-428C-BC1A-C50B93999B97}" type="parTrans" cxnId="{13624924-DDA5-461B-9A8B-0304440398EA}">
      <dgm:prSet/>
      <dgm:spPr/>
      <dgm:t>
        <a:bodyPr/>
        <a:lstStyle/>
        <a:p>
          <a:endParaRPr lang="es-ES" sz="1600">
            <a:solidFill>
              <a:schemeClr val="tx1"/>
            </a:solidFill>
          </a:endParaRPr>
        </a:p>
      </dgm:t>
    </dgm:pt>
    <dgm:pt modelId="{F93173C0-D861-49C6-A847-C170BDD98D71}">
      <dgm:prSet phldrT="[Texto]" custT="1"/>
      <dgm:spPr/>
      <dgm:t>
        <a:bodyPr/>
        <a:lstStyle/>
        <a:p>
          <a:r>
            <a:rPr lang="es-ES" sz="1600" dirty="0" smtClean="0"/>
            <a:t>27823 empresas activas en Quito.</a:t>
          </a:r>
          <a:endParaRPr lang="es-ES" sz="1600" dirty="0">
            <a:solidFill>
              <a:schemeClr val="tx1"/>
            </a:solidFill>
          </a:endParaRPr>
        </a:p>
      </dgm:t>
    </dgm:pt>
    <dgm:pt modelId="{0CFA138C-F687-47EA-B239-1BFA3FA2E4FD}" type="parTrans" cxnId="{9A2F28B6-5611-46FE-9A4B-9C19D860C70F}">
      <dgm:prSet/>
      <dgm:spPr/>
      <dgm:t>
        <a:bodyPr/>
        <a:lstStyle/>
        <a:p>
          <a:endParaRPr lang="es-ES"/>
        </a:p>
      </dgm:t>
    </dgm:pt>
    <dgm:pt modelId="{D6139AEA-1A58-4E55-9BE3-224EBFEE9D2D}" type="sibTrans" cxnId="{9A2F28B6-5611-46FE-9A4B-9C19D860C70F}">
      <dgm:prSet/>
      <dgm:spPr/>
      <dgm:t>
        <a:bodyPr/>
        <a:lstStyle/>
        <a:p>
          <a:endParaRPr lang="es-ES"/>
        </a:p>
      </dgm:t>
    </dgm:pt>
    <dgm:pt modelId="{E3A61B99-DFC3-407B-B787-E2DB126B3136}" type="pres">
      <dgm:prSet presAssocID="{AE73DE22-B1F1-4D26-876F-D4F14D9BB81A}" presName="linear" presStyleCnt="0">
        <dgm:presLayoutVars>
          <dgm:dir/>
          <dgm:animLvl val="lvl"/>
          <dgm:resizeHandles val="exact"/>
        </dgm:presLayoutVars>
      </dgm:prSet>
      <dgm:spPr/>
      <dgm:t>
        <a:bodyPr/>
        <a:lstStyle/>
        <a:p>
          <a:endParaRPr lang="es-ES"/>
        </a:p>
      </dgm:t>
    </dgm:pt>
    <dgm:pt modelId="{27C1F9D4-6064-4CDE-9DE9-166FD535B8AD}" type="pres">
      <dgm:prSet presAssocID="{9479AADD-137F-42D5-B355-6746419F1294}" presName="parentLin" presStyleCnt="0"/>
      <dgm:spPr/>
    </dgm:pt>
    <dgm:pt modelId="{6DCD3B5A-D4CD-4E37-A5AE-CF5E815E5F49}" type="pres">
      <dgm:prSet presAssocID="{9479AADD-137F-42D5-B355-6746419F1294}" presName="parentLeftMargin" presStyleLbl="node1" presStyleIdx="0" presStyleCnt="6"/>
      <dgm:spPr/>
      <dgm:t>
        <a:bodyPr/>
        <a:lstStyle/>
        <a:p>
          <a:endParaRPr lang="es-ES"/>
        </a:p>
      </dgm:t>
    </dgm:pt>
    <dgm:pt modelId="{04831E73-30BA-4544-A5B8-677B569B45EE}" type="pres">
      <dgm:prSet presAssocID="{9479AADD-137F-42D5-B355-6746419F1294}" presName="parentText" presStyleLbl="node1" presStyleIdx="0" presStyleCnt="6">
        <dgm:presLayoutVars>
          <dgm:chMax val="0"/>
          <dgm:bulletEnabled val="1"/>
        </dgm:presLayoutVars>
      </dgm:prSet>
      <dgm:spPr/>
      <dgm:t>
        <a:bodyPr/>
        <a:lstStyle/>
        <a:p>
          <a:endParaRPr lang="es-ES"/>
        </a:p>
      </dgm:t>
    </dgm:pt>
    <dgm:pt modelId="{7E0FE89D-1356-45AF-A2D6-A250A440C9AC}" type="pres">
      <dgm:prSet presAssocID="{9479AADD-137F-42D5-B355-6746419F1294}" presName="negativeSpace" presStyleCnt="0"/>
      <dgm:spPr/>
    </dgm:pt>
    <dgm:pt modelId="{C1EBBB68-F1A8-4E68-B0E4-4866B372FAE2}" type="pres">
      <dgm:prSet presAssocID="{9479AADD-137F-42D5-B355-6746419F1294}" presName="childText" presStyleLbl="conFgAcc1" presStyleIdx="0" presStyleCnt="6">
        <dgm:presLayoutVars>
          <dgm:bulletEnabled val="1"/>
        </dgm:presLayoutVars>
      </dgm:prSet>
      <dgm:spPr/>
      <dgm:t>
        <a:bodyPr/>
        <a:lstStyle/>
        <a:p>
          <a:endParaRPr lang="es-ES"/>
        </a:p>
      </dgm:t>
    </dgm:pt>
    <dgm:pt modelId="{2C68D9EB-3FC0-4070-B802-C9FB57D62ACC}" type="pres">
      <dgm:prSet presAssocID="{B09A4499-6C81-4743-8346-3FF458F64BE6}" presName="spaceBetweenRectangles" presStyleCnt="0"/>
      <dgm:spPr/>
    </dgm:pt>
    <dgm:pt modelId="{C66183D4-7CD0-46E4-86B4-5F13FE9527F3}" type="pres">
      <dgm:prSet presAssocID="{E0B478EC-21CC-486F-8729-E5CE64BFF2E8}" presName="parentLin" presStyleCnt="0"/>
      <dgm:spPr/>
    </dgm:pt>
    <dgm:pt modelId="{5AAEB168-3C07-43D5-802B-0D1447FC2F2E}" type="pres">
      <dgm:prSet presAssocID="{E0B478EC-21CC-486F-8729-E5CE64BFF2E8}" presName="parentLeftMargin" presStyleLbl="node1" presStyleIdx="0" presStyleCnt="6"/>
      <dgm:spPr/>
      <dgm:t>
        <a:bodyPr/>
        <a:lstStyle/>
        <a:p>
          <a:endParaRPr lang="es-ES"/>
        </a:p>
      </dgm:t>
    </dgm:pt>
    <dgm:pt modelId="{2D86DC01-63D4-4C76-9F86-BAE3D22DAC7B}" type="pres">
      <dgm:prSet presAssocID="{E0B478EC-21CC-486F-8729-E5CE64BFF2E8}" presName="parentText" presStyleLbl="node1" presStyleIdx="1" presStyleCnt="6">
        <dgm:presLayoutVars>
          <dgm:chMax val="0"/>
          <dgm:bulletEnabled val="1"/>
        </dgm:presLayoutVars>
      </dgm:prSet>
      <dgm:spPr/>
      <dgm:t>
        <a:bodyPr/>
        <a:lstStyle/>
        <a:p>
          <a:endParaRPr lang="es-ES"/>
        </a:p>
      </dgm:t>
    </dgm:pt>
    <dgm:pt modelId="{6FC5BF4C-0EAE-4363-8F8B-2B100584F06C}" type="pres">
      <dgm:prSet presAssocID="{E0B478EC-21CC-486F-8729-E5CE64BFF2E8}" presName="negativeSpace" presStyleCnt="0"/>
      <dgm:spPr/>
    </dgm:pt>
    <dgm:pt modelId="{027CA975-5130-486E-A60A-E86C766A8273}" type="pres">
      <dgm:prSet presAssocID="{E0B478EC-21CC-486F-8729-E5CE64BFF2E8}" presName="childText" presStyleLbl="conFgAcc1" presStyleIdx="1" presStyleCnt="6">
        <dgm:presLayoutVars>
          <dgm:bulletEnabled val="1"/>
        </dgm:presLayoutVars>
      </dgm:prSet>
      <dgm:spPr/>
      <dgm:t>
        <a:bodyPr/>
        <a:lstStyle/>
        <a:p>
          <a:endParaRPr lang="es-ES"/>
        </a:p>
      </dgm:t>
    </dgm:pt>
    <dgm:pt modelId="{6A6AF3A8-A973-49E8-AA3A-383FC602E7BA}" type="pres">
      <dgm:prSet presAssocID="{FC4C7EB3-7041-425B-83BE-FF0A0E734381}" presName="spaceBetweenRectangles" presStyleCnt="0"/>
      <dgm:spPr/>
    </dgm:pt>
    <dgm:pt modelId="{11925982-A81A-4CD4-B24B-AF83F2FEFE0D}" type="pres">
      <dgm:prSet presAssocID="{0A1AB1B2-7E1E-4D09-A08F-BB0745B5ACE1}" presName="parentLin" presStyleCnt="0"/>
      <dgm:spPr/>
    </dgm:pt>
    <dgm:pt modelId="{DDFFBAA7-6873-4536-A816-B8CFDE77BC7E}" type="pres">
      <dgm:prSet presAssocID="{0A1AB1B2-7E1E-4D09-A08F-BB0745B5ACE1}" presName="parentLeftMargin" presStyleLbl="node1" presStyleIdx="1" presStyleCnt="6"/>
      <dgm:spPr/>
      <dgm:t>
        <a:bodyPr/>
        <a:lstStyle/>
        <a:p>
          <a:endParaRPr lang="es-ES"/>
        </a:p>
      </dgm:t>
    </dgm:pt>
    <dgm:pt modelId="{C0BB9FEC-A234-43DD-A9A1-16F335A7FD54}" type="pres">
      <dgm:prSet presAssocID="{0A1AB1B2-7E1E-4D09-A08F-BB0745B5ACE1}" presName="parentText" presStyleLbl="node1" presStyleIdx="2" presStyleCnt="6">
        <dgm:presLayoutVars>
          <dgm:chMax val="0"/>
          <dgm:bulletEnabled val="1"/>
        </dgm:presLayoutVars>
      </dgm:prSet>
      <dgm:spPr/>
      <dgm:t>
        <a:bodyPr/>
        <a:lstStyle/>
        <a:p>
          <a:endParaRPr lang="es-ES"/>
        </a:p>
      </dgm:t>
    </dgm:pt>
    <dgm:pt modelId="{03C21AE3-AD76-44C6-B916-4A6F41497336}" type="pres">
      <dgm:prSet presAssocID="{0A1AB1B2-7E1E-4D09-A08F-BB0745B5ACE1}" presName="negativeSpace" presStyleCnt="0"/>
      <dgm:spPr/>
    </dgm:pt>
    <dgm:pt modelId="{684910E3-AEA3-4751-BB83-24FBD77034D0}" type="pres">
      <dgm:prSet presAssocID="{0A1AB1B2-7E1E-4D09-A08F-BB0745B5ACE1}" presName="childText" presStyleLbl="conFgAcc1" presStyleIdx="2" presStyleCnt="6">
        <dgm:presLayoutVars>
          <dgm:bulletEnabled val="1"/>
        </dgm:presLayoutVars>
      </dgm:prSet>
      <dgm:spPr/>
      <dgm:t>
        <a:bodyPr/>
        <a:lstStyle/>
        <a:p>
          <a:endParaRPr lang="es-ES"/>
        </a:p>
      </dgm:t>
    </dgm:pt>
    <dgm:pt modelId="{68E7D007-C005-4366-800F-209225ED56D5}" type="pres">
      <dgm:prSet presAssocID="{EBB63157-6363-4B8F-B9BE-763E62FFF474}" presName="spaceBetweenRectangles" presStyleCnt="0"/>
      <dgm:spPr/>
    </dgm:pt>
    <dgm:pt modelId="{9A3F8CC6-5D30-425D-AB31-E26A3ED54D9E}" type="pres">
      <dgm:prSet presAssocID="{A0C9CEC3-EB82-4AE9-9281-1CE3FAB4EFB8}" presName="parentLin" presStyleCnt="0"/>
      <dgm:spPr/>
    </dgm:pt>
    <dgm:pt modelId="{9E16AD16-9A42-460E-8395-1E7434B54422}" type="pres">
      <dgm:prSet presAssocID="{A0C9CEC3-EB82-4AE9-9281-1CE3FAB4EFB8}" presName="parentLeftMargin" presStyleLbl="node1" presStyleIdx="2" presStyleCnt="6"/>
      <dgm:spPr/>
      <dgm:t>
        <a:bodyPr/>
        <a:lstStyle/>
        <a:p>
          <a:endParaRPr lang="es-ES"/>
        </a:p>
      </dgm:t>
    </dgm:pt>
    <dgm:pt modelId="{ADFEF6ED-0C12-433D-ABAE-B92122C52F0C}" type="pres">
      <dgm:prSet presAssocID="{A0C9CEC3-EB82-4AE9-9281-1CE3FAB4EFB8}" presName="parentText" presStyleLbl="node1" presStyleIdx="3" presStyleCnt="6">
        <dgm:presLayoutVars>
          <dgm:chMax val="0"/>
          <dgm:bulletEnabled val="1"/>
        </dgm:presLayoutVars>
      </dgm:prSet>
      <dgm:spPr/>
      <dgm:t>
        <a:bodyPr/>
        <a:lstStyle/>
        <a:p>
          <a:endParaRPr lang="es-ES"/>
        </a:p>
      </dgm:t>
    </dgm:pt>
    <dgm:pt modelId="{90087A2C-D2BB-495C-AEE8-45AD62360DD6}" type="pres">
      <dgm:prSet presAssocID="{A0C9CEC3-EB82-4AE9-9281-1CE3FAB4EFB8}" presName="negativeSpace" presStyleCnt="0"/>
      <dgm:spPr/>
    </dgm:pt>
    <dgm:pt modelId="{E45AA57B-8B19-4724-9F11-1F97F5D5206B}" type="pres">
      <dgm:prSet presAssocID="{A0C9CEC3-EB82-4AE9-9281-1CE3FAB4EFB8}" presName="childText" presStyleLbl="conFgAcc1" presStyleIdx="3" presStyleCnt="6">
        <dgm:presLayoutVars>
          <dgm:bulletEnabled val="1"/>
        </dgm:presLayoutVars>
      </dgm:prSet>
      <dgm:spPr/>
      <dgm:t>
        <a:bodyPr/>
        <a:lstStyle/>
        <a:p>
          <a:endParaRPr lang="es-ES"/>
        </a:p>
      </dgm:t>
    </dgm:pt>
    <dgm:pt modelId="{6ACB8B14-744B-4ACF-B5E9-16052306FD6B}" type="pres">
      <dgm:prSet presAssocID="{D9515132-12A6-49D9-A13C-143971A12346}" presName="spaceBetweenRectangles" presStyleCnt="0"/>
      <dgm:spPr/>
    </dgm:pt>
    <dgm:pt modelId="{9141EA2B-C22A-46A8-8213-14438193DEB1}" type="pres">
      <dgm:prSet presAssocID="{2C3C4A4F-2F66-4E3C-82EF-F48942694A88}" presName="parentLin" presStyleCnt="0"/>
      <dgm:spPr/>
    </dgm:pt>
    <dgm:pt modelId="{BBFFE57B-573F-46DE-B5A5-9DC9B5BEB393}" type="pres">
      <dgm:prSet presAssocID="{2C3C4A4F-2F66-4E3C-82EF-F48942694A88}" presName="parentLeftMargin" presStyleLbl="node1" presStyleIdx="3" presStyleCnt="6"/>
      <dgm:spPr/>
      <dgm:t>
        <a:bodyPr/>
        <a:lstStyle/>
        <a:p>
          <a:endParaRPr lang="es-ES"/>
        </a:p>
      </dgm:t>
    </dgm:pt>
    <dgm:pt modelId="{656290B4-5B06-4461-81FF-0C7CA40A0CB8}" type="pres">
      <dgm:prSet presAssocID="{2C3C4A4F-2F66-4E3C-82EF-F48942694A88}" presName="parentText" presStyleLbl="node1" presStyleIdx="4" presStyleCnt="6">
        <dgm:presLayoutVars>
          <dgm:chMax val="0"/>
          <dgm:bulletEnabled val="1"/>
        </dgm:presLayoutVars>
      </dgm:prSet>
      <dgm:spPr/>
      <dgm:t>
        <a:bodyPr/>
        <a:lstStyle/>
        <a:p>
          <a:endParaRPr lang="es-ES"/>
        </a:p>
      </dgm:t>
    </dgm:pt>
    <dgm:pt modelId="{10A7BA2A-5F0B-40E7-BEE9-B94BF71EE8FB}" type="pres">
      <dgm:prSet presAssocID="{2C3C4A4F-2F66-4E3C-82EF-F48942694A88}" presName="negativeSpace" presStyleCnt="0"/>
      <dgm:spPr/>
    </dgm:pt>
    <dgm:pt modelId="{CDEA6027-1198-4A66-A1FE-41EB2C6592EA}" type="pres">
      <dgm:prSet presAssocID="{2C3C4A4F-2F66-4E3C-82EF-F48942694A88}" presName="childText" presStyleLbl="conFgAcc1" presStyleIdx="4" presStyleCnt="6">
        <dgm:presLayoutVars>
          <dgm:bulletEnabled val="1"/>
        </dgm:presLayoutVars>
      </dgm:prSet>
      <dgm:spPr/>
      <dgm:t>
        <a:bodyPr/>
        <a:lstStyle/>
        <a:p>
          <a:endParaRPr lang="es-ES"/>
        </a:p>
      </dgm:t>
    </dgm:pt>
    <dgm:pt modelId="{464F62D1-8B2D-4320-A4B6-DA6B00E49B99}" type="pres">
      <dgm:prSet presAssocID="{94DBADE6-EFA4-4387-B1BB-BDD5C99752FA}" presName="spaceBetweenRectangles" presStyleCnt="0"/>
      <dgm:spPr/>
    </dgm:pt>
    <dgm:pt modelId="{976084B1-F469-4AB6-B65C-4B1BFBE01EED}" type="pres">
      <dgm:prSet presAssocID="{9ED78F44-CFC9-4D05-A14B-BC28CC78E9AA}" presName="parentLin" presStyleCnt="0"/>
      <dgm:spPr/>
    </dgm:pt>
    <dgm:pt modelId="{D5CE667E-3CF6-4832-B0EA-71BE26EF5957}" type="pres">
      <dgm:prSet presAssocID="{9ED78F44-CFC9-4D05-A14B-BC28CC78E9AA}" presName="parentLeftMargin" presStyleLbl="node1" presStyleIdx="4" presStyleCnt="6"/>
      <dgm:spPr/>
      <dgm:t>
        <a:bodyPr/>
        <a:lstStyle/>
        <a:p>
          <a:endParaRPr lang="es-ES"/>
        </a:p>
      </dgm:t>
    </dgm:pt>
    <dgm:pt modelId="{C3B6F057-4455-460C-AFCC-857D77B37896}" type="pres">
      <dgm:prSet presAssocID="{9ED78F44-CFC9-4D05-A14B-BC28CC78E9AA}" presName="parentText" presStyleLbl="node1" presStyleIdx="5" presStyleCnt="6">
        <dgm:presLayoutVars>
          <dgm:chMax val="0"/>
          <dgm:bulletEnabled val="1"/>
        </dgm:presLayoutVars>
      </dgm:prSet>
      <dgm:spPr/>
      <dgm:t>
        <a:bodyPr/>
        <a:lstStyle/>
        <a:p>
          <a:endParaRPr lang="es-ES"/>
        </a:p>
      </dgm:t>
    </dgm:pt>
    <dgm:pt modelId="{541A5051-574C-4D27-937C-BB2B72226971}" type="pres">
      <dgm:prSet presAssocID="{9ED78F44-CFC9-4D05-A14B-BC28CC78E9AA}" presName="negativeSpace" presStyleCnt="0"/>
      <dgm:spPr/>
    </dgm:pt>
    <dgm:pt modelId="{D77E7CE2-AF38-4250-BCD1-9BE8300E5DB8}" type="pres">
      <dgm:prSet presAssocID="{9ED78F44-CFC9-4D05-A14B-BC28CC78E9AA}" presName="childText" presStyleLbl="conFgAcc1" presStyleIdx="5" presStyleCnt="6">
        <dgm:presLayoutVars>
          <dgm:bulletEnabled val="1"/>
        </dgm:presLayoutVars>
      </dgm:prSet>
      <dgm:spPr/>
      <dgm:t>
        <a:bodyPr/>
        <a:lstStyle/>
        <a:p>
          <a:endParaRPr lang="es-ES"/>
        </a:p>
      </dgm:t>
    </dgm:pt>
  </dgm:ptLst>
  <dgm:cxnLst>
    <dgm:cxn modelId="{7E9239C7-B0B9-4E9E-B85B-A66F51793AF2}" type="presOf" srcId="{9479AADD-137F-42D5-B355-6746419F1294}" destId="{04831E73-30BA-4544-A5B8-677B569B45EE}" srcOrd="1" destOrd="0" presId="urn:microsoft.com/office/officeart/2005/8/layout/list1"/>
    <dgm:cxn modelId="{DC8A0F3E-9885-443E-A940-B2E090B81294}" srcId="{9ED78F44-CFC9-4D05-A14B-BC28CC78E9AA}" destId="{3BD8BCE3-3B04-4B4A-B1FF-8AFBC95309FC}" srcOrd="0" destOrd="0" parTransId="{B1703EAA-CCF1-48E9-8431-D741691129DE}" sibTransId="{8F9E10FD-360E-4466-8C26-43585DFA351B}"/>
    <dgm:cxn modelId="{DFA530FD-EE5C-4708-B1B0-4B8931A3579E}" type="presOf" srcId="{B89CDBB9-B199-4CC6-8E34-A0B372A48D99}" destId="{D77E7CE2-AF38-4250-BCD1-9BE8300E5DB8}" srcOrd="0" destOrd="1" presId="urn:microsoft.com/office/officeart/2005/8/layout/list1"/>
    <dgm:cxn modelId="{571C20E9-068D-4C5B-8012-137D02E9B377}" srcId="{E0B478EC-21CC-486F-8729-E5CE64BFF2E8}" destId="{C50020B6-DD56-4022-A235-F91E86214F3D}" srcOrd="0" destOrd="0" parTransId="{A4402E1A-69E1-48E5-8CF6-0F69EAB626A7}" sibTransId="{1B09183F-68F7-4EB1-BA33-FACA6962E84C}"/>
    <dgm:cxn modelId="{44A48810-C8B3-4941-AAB2-5DCEF8FAB3B2}" type="presOf" srcId="{0A1AB1B2-7E1E-4D09-A08F-BB0745B5ACE1}" destId="{C0BB9FEC-A234-43DD-A9A1-16F335A7FD54}" srcOrd="1" destOrd="0" presId="urn:microsoft.com/office/officeart/2005/8/layout/list1"/>
    <dgm:cxn modelId="{37B1A199-586D-4F7F-BE67-D6FB22E14919}" type="presOf" srcId="{F93173C0-D861-49C6-A847-C170BDD98D71}" destId="{684910E3-AEA3-4751-BB83-24FBD77034D0}" srcOrd="0" destOrd="0" presId="urn:microsoft.com/office/officeart/2005/8/layout/list1"/>
    <dgm:cxn modelId="{CAA8C448-CAC4-4E38-8136-1A7C05E9BE30}" type="presOf" srcId="{9479AADD-137F-42D5-B355-6746419F1294}" destId="{6DCD3B5A-D4CD-4E37-A5AE-CF5E815E5F49}" srcOrd="0" destOrd="0" presId="urn:microsoft.com/office/officeart/2005/8/layout/list1"/>
    <dgm:cxn modelId="{53835730-984B-4E08-89DA-0BCB13AB9D84}" type="presOf" srcId="{E0B478EC-21CC-486F-8729-E5CE64BFF2E8}" destId="{2D86DC01-63D4-4C76-9F86-BAE3D22DAC7B}" srcOrd="1" destOrd="0" presId="urn:microsoft.com/office/officeart/2005/8/layout/list1"/>
    <dgm:cxn modelId="{0AE7CF53-D877-49AF-8A89-C05EAB4515B7}" type="presOf" srcId="{0A1AB1B2-7E1E-4D09-A08F-BB0745B5ACE1}" destId="{DDFFBAA7-6873-4536-A816-B8CFDE77BC7E}" srcOrd="0" destOrd="0" presId="urn:microsoft.com/office/officeart/2005/8/layout/list1"/>
    <dgm:cxn modelId="{13624924-DDA5-461B-9A8B-0304440398EA}" srcId="{AE73DE22-B1F1-4D26-876F-D4F14D9BB81A}" destId="{0A1AB1B2-7E1E-4D09-A08F-BB0745B5ACE1}" srcOrd="2" destOrd="0" parTransId="{AB8D6C19-3193-428C-BC1A-C50B93999B97}" sibTransId="{EBB63157-6363-4B8F-B9BE-763E62FFF474}"/>
    <dgm:cxn modelId="{F7561058-1D3A-496E-86DA-3CC7E6563444}" srcId="{AE73DE22-B1F1-4D26-876F-D4F14D9BB81A}" destId="{9ED78F44-CFC9-4D05-A14B-BC28CC78E9AA}" srcOrd="5" destOrd="0" parTransId="{A59896DD-8B15-4758-B2BE-31654C781061}" sibTransId="{96F48CF0-5D39-4ADF-8827-C024F61C4604}"/>
    <dgm:cxn modelId="{2C718448-E9A7-40F1-A033-59306596282B}" type="presOf" srcId="{9ED78F44-CFC9-4D05-A14B-BC28CC78E9AA}" destId="{C3B6F057-4455-460C-AFCC-857D77B37896}" srcOrd="1" destOrd="0" presId="urn:microsoft.com/office/officeart/2005/8/layout/list1"/>
    <dgm:cxn modelId="{C59331C3-904C-4032-A335-FE4D169058CB}" type="presOf" srcId="{2C3C4A4F-2F66-4E3C-82EF-F48942694A88}" destId="{656290B4-5B06-4461-81FF-0C7CA40A0CB8}" srcOrd="1" destOrd="0" presId="urn:microsoft.com/office/officeart/2005/8/layout/list1"/>
    <dgm:cxn modelId="{E0363953-E3FC-4055-8658-8B9530902D85}" type="presOf" srcId="{9ED78F44-CFC9-4D05-A14B-BC28CC78E9AA}" destId="{D5CE667E-3CF6-4832-B0EA-71BE26EF5957}" srcOrd="0" destOrd="0" presId="urn:microsoft.com/office/officeart/2005/8/layout/list1"/>
    <dgm:cxn modelId="{70E40B24-9E02-4DB7-923E-20FDEEC91548}" type="presOf" srcId="{9C847E6D-16AB-4D1C-BBA2-E270657B1DFC}" destId="{E45AA57B-8B19-4724-9F11-1F97F5D5206B}" srcOrd="0" destOrd="0" presId="urn:microsoft.com/office/officeart/2005/8/layout/list1"/>
    <dgm:cxn modelId="{F7212A9A-9C64-4D56-B5D0-0D9BB54784CD}" srcId="{AE73DE22-B1F1-4D26-876F-D4F14D9BB81A}" destId="{A0C9CEC3-EB82-4AE9-9281-1CE3FAB4EFB8}" srcOrd="3" destOrd="0" parTransId="{8E056383-606F-400F-89B8-89180CABF442}" sibTransId="{D9515132-12A6-49D9-A13C-143971A12346}"/>
    <dgm:cxn modelId="{9A2F28B6-5611-46FE-9A4B-9C19D860C70F}" srcId="{0A1AB1B2-7E1E-4D09-A08F-BB0745B5ACE1}" destId="{F93173C0-D861-49C6-A847-C170BDD98D71}" srcOrd="0" destOrd="0" parTransId="{0CFA138C-F687-47EA-B239-1BFA3FA2E4FD}" sibTransId="{D6139AEA-1A58-4E55-9BE3-224EBFEE9D2D}"/>
    <dgm:cxn modelId="{96D22CA8-4CB7-4544-B406-52BB31E24383}" type="presOf" srcId="{E0B478EC-21CC-486F-8729-E5CE64BFF2E8}" destId="{5AAEB168-3C07-43D5-802B-0D1447FC2F2E}" srcOrd="0" destOrd="0" presId="urn:microsoft.com/office/officeart/2005/8/layout/list1"/>
    <dgm:cxn modelId="{9CE28749-B162-45A0-B079-EA5D3F5A455F}" srcId="{0A1AB1B2-7E1E-4D09-A08F-BB0745B5ACE1}" destId="{A96AC22E-CA92-47A2-8966-BD1D2004C276}" srcOrd="1" destOrd="0" parTransId="{B35ED3B8-FA21-4481-A10E-71373643CEDB}" sibTransId="{1401568D-7016-4B17-99C4-C38BA86CD04C}"/>
    <dgm:cxn modelId="{157428D4-7B26-427F-84EB-4EF62DEFB41A}" type="presOf" srcId="{A1AD5A83-5A8A-4D27-BA2E-3FF361D642AC}" destId="{CDEA6027-1198-4A66-A1FE-41EB2C6592EA}" srcOrd="0" destOrd="0" presId="urn:microsoft.com/office/officeart/2005/8/layout/list1"/>
    <dgm:cxn modelId="{6D13EDB1-B384-445E-BC28-A03E193B719D}" type="presOf" srcId="{2C3C4A4F-2F66-4E3C-82EF-F48942694A88}" destId="{BBFFE57B-573F-46DE-B5A5-9DC9B5BEB393}" srcOrd="0" destOrd="0" presId="urn:microsoft.com/office/officeart/2005/8/layout/list1"/>
    <dgm:cxn modelId="{B5B4748B-EB9A-4C5F-BD1E-65A0C54CB1CD}" srcId="{A0C9CEC3-EB82-4AE9-9281-1CE3FAB4EFB8}" destId="{9C847E6D-16AB-4D1C-BBA2-E270657B1DFC}" srcOrd="0" destOrd="0" parTransId="{8956DAE4-222E-4DF7-BD48-D8ECE5CA9F7A}" sibTransId="{A5588AB2-2E59-4C0F-865E-F8F7929353A0}"/>
    <dgm:cxn modelId="{B3F02A07-48BB-4AD9-8618-C145EC60A78B}" type="presOf" srcId="{A0C9CEC3-EB82-4AE9-9281-1CE3FAB4EFB8}" destId="{9E16AD16-9A42-460E-8395-1E7434B54422}" srcOrd="0" destOrd="0" presId="urn:microsoft.com/office/officeart/2005/8/layout/list1"/>
    <dgm:cxn modelId="{353D1A7C-48CC-43B2-B126-03E3A400AE34}" srcId="{AE73DE22-B1F1-4D26-876F-D4F14D9BB81A}" destId="{E0B478EC-21CC-486F-8729-E5CE64BFF2E8}" srcOrd="1" destOrd="0" parTransId="{F5B956B0-A7F0-456B-9863-C210FE8417B9}" sibTransId="{FC4C7EB3-7041-425B-83BE-FF0A0E734381}"/>
    <dgm:cxn modelId="{28ACA13F-A47D-4181-BDF1-E34DD3E8E0D1}" srcId="{AE73DE22-B1F1-4D26-876F-D4F14D9BB81A}" destId="{2C3C4A4F-2F66-4E3C-82EF-F48942694A88}" srcOrd="4" destOrd="0" parTransId="{818BF2EE-D657-40C5-8BD8-7160244F5A64}" sibTransId="{94DBADE6-EFA4-4387-B1BB-BDD5C99752FA}"/>
    <dgm:cxn modelId="{6CDC2997-9865-4D00-A9BC-4D7722EE732D}" type="presOf" srcId="{A0C9CEC3-EB82-4AE9-9281-1CE3FAB4EFB8}" destId="{ADFEF6ED-0C12-433D-ABAE-B92122C52F0C}" srcOrd="1" destOrd="0" presId="urn:microsoft.com/office/officeart/2005/8/layout/list1"/>
    <dgm:cxn modelId="{83F8E3FC-6828-4C52-858F-9348C553921A}" srcId="{9ED78F44-CFC9-4D05-A14B-BC28CC78E9AA}" destId="{B89CDBB9-B199-4CC6-8E34-A0B372A48D99}" srcOrd="1" destOrd="0" parTransId="{38D49F95-5507-4F63-9A56-4B0764B8995F}" sibTransId="{6530C4A4-06DB-466A-A91A-1CD1EA0DE257}"/>
    <dgm:cxn modelId="{2A2F5092-90B0-4EBE-8585-57A659E8D6C8}" type="presOf" srcId="{AE73DE22-B1F1-4D26-876F-D4F14D9BB81A}" destId="{E3A61B99-DFC3-407B-B787-E2DB126B3136}" srcOrd="0" destOrd="0" presId="urn:microsoft.com/office/officeart/2005/8/layout/list1"/>
    <dgm:cxn modelId="{CEC359A3-FA3D-40B4-9603-3695A2AED321}" type="presOf" srcId="{C50020B6-DD56-4022-A235-F91E86214F3D}" destId="{027CA975-5130-486E-A60A-E86C766A8273}" srcOrd="0" destOrd="0" presId="urn:microsoft.com/office/officeart/2005/8/layout/list1"/>
    <dgm:cxn modelId="{CEF76178-EB8D-43C3-8068-6358467A911D}" type="presOf" srcId="{A96AC22E-CA92-47A2-8966-BD1D2004C276}" destId="{684910E3-AEA3-4751-BB83-24FBD77034D0}" srcOrd="0" destOrd="1" presId="urn:microsoft.com/office/officeart/2005/8/layout/list1"/>
    <dgm:cxn modelId="{2F35244E-1330-4390-A40D-710561503A72}" srcId="{2C3C4A4F-2F66-4E3C-82EF-F48942694A88}" destId="{A1AD5A83-5A8A-4D27-BA2E-3FF361D642AC}" srcOrd="0" destOrd="0" parTransId="{CFA95A3C-8F3B-4CB9-8DA4-E1ABB0713FB7}" sibTransId="{EA8D7304-8CCE-4E87-8A49-DC9F4AC04DAC}"/>
    <dgm:cxn modelId="{A603667F-9D17-4D04-9E7D-FB9C7293A7A3}" srcId="{9479AADD-137F-42D5-B355-6746419F1294}" destId="{DE27BCC3-7E20-4E35-BA74-FA88B2520B6E}" srcOrd="0" destOrd="0" parTransId="{472D8C16-07E7-494B-87C0-386D7D056F55}" sibTransId="{4D9661C6-098E-4310-BF82-5C488767D7C9}"/>
    <dgm:cxn modelId="{7FF8D1EA-5CED-4CE8-96C4-6EDD16C74BA7}" srcId="{AE73DE22-B1F1-4D26-876F-D4F14D9BB81A}" destId="{9479AADD-137F-42D5-B355-6746419F1294}" srcOrd="0" destOrd="0" parTransId="{AD7AD5A3-232F-4021-9CC2-9D4C9F7EAE50}" sibTransId="{B09A4499-6C81-4743-8346-3FF458F64BE6}"/>
    <dgm:cxn modelId="{91299A68-2D77-4F82-B9DD-D8D4281BD7CE}" type="presOf" srcId="{3BD8BCE3-3B04-4B4A-B1FF-8AFBC95309FC}" destId="{D77E7CE2-AF38-4250-BCD1-9BE8300E5DB8}" srcOrd="0" destOrd="0" presId="urn:microsoft.com/office/officeart/2005/8/layout/list1"/>
    <dgm:cxn modelId="{054831B7-3CE5-40F5-AAEB-3B98DC04EEC2}" type="presOf" srcId="{DE27BCC3-7E20-4E35-BA74-FA88B2520B6E}" destId="{C1EBBB68-F1A8-4E68-B0E4-4866B372FAE2}" srcOrd="0" destOrd="0" presId="urn:microsoft.com/office/officeart/2005/8/layout/list1"/>
    <dgm:cxn modelId="{2A72C6FB-027E-4C98-8F5F-0FEE6A26E608}" type="presParOf" srcId="{E3A61B99-DFC3-407B-B787-E2DB126B3136}" destId="{27C1F9D4-6064-4CDE-9DE9-166FD535B8AD}" srcOrd="0" destOrd="0" presId="urn:microsoft.com/office/officeart/2005/8/layout/list1"/>
    <dgm:cxn modelId="{975F4AE0-4752-411E-962C-F627DCBA68B3}" type="presParOf" srcId="{27C1F9D4-6064-4CDE-9DE9-166FD535B8AD}" destId="{6DCD3B5A-D4CD-4E37-A5AE-CF5E815E5F49}" srcOrd="0" destOrd="0" presId="urn:microsoft.com/office/officeart/2005/8/layout/list1"/>
    <dgm:cxn modelId="{5BEA0E9E-BEA3-43F1-B926-FF611D54BF0B}" type="presParOf" srcId="{27C1F9D4-6064-4CDE-9DE9-166FD535B8AD}" destId="{04831E73-30BA-4544-A5B8-677B569B45EE}" srcOrd="1" destOrd="0" presId="urn:microsoft.com/office/officeart/2005/8/layout/list1"/>
    <dgm:cxn modelId="{D4D14AFA-73B1-4747-8CA1-92C548430710}" type="presParOf" srcId="{E3A61B99-DFC3-407B-B787-E2DB126B3136}" destId="{7E0FE89D-1356-45AF-A2D6-A250A440C9AC}" srcOrd="1" destOrd="0" presId="urn:microsoft.com/office/officeart/2005/8/layout/list1"/>
    <dgm:cxn modelId="{95D93DF4-B05F-438E-9974-19EF71D83386}" type="presParOf" srcId="{E3A61B99-DFC3-407B-B787-E2DB126B3136}" destId="{C1EBBB68-F1A8-4E68-B0E4-4866B372FAE2}" srcOrd="2" destOrd="0" presId="urn:microsoft.com/office/officeart/2005/8/layout/list1"/>
    <dgm:cxn modelId="{FCB06CBB-28BA-46ED-B845-5DA0272AB2DD}" type="presParOf" srcId="{E3A61B99-DFC3-407B-B787-E2DB126B3136}" destId="{2C68D9EB-3FC0-4070-B802-C9FB57D62ACC}" srcOrd="3" destOrd="0" presId="urn:microsoft.com/office/officeart/2005/8/layout/list1"/>
    <dgm:cxn modelId="{9EEB0282-1918-4908-8CAB-A1486E72C209}" type="presParOf" srcId="{E3A61B99-DFC3-407B-B787-E2DB126B3136}" destId="{C66183D4-7CD0-46E4-86B4-5F13FE9527F3}" srcOrd="4" destOrd="0" presId="urn:microsoft.com/office/officeart/2005/8/layout/list1"/>
    <dgm:cxn modelId="{D5521BF2-7F9C-4B45-9193-23CFA7176D37}" type="presParOf" srcId="{C66183D4-7CD0-46E4-86B4-5F13FE9527F3}" destId="{5AAEB168-3C07-43D5-802B-0D1447FC2F2E}" srcOrd="0" destOrd="0" presId="urn:microsoft.com/office/officeart/2005/8/layout/list1"/>
    <dgm:cxn modelId="{EE9FB979-B642-44CF-B15A-9E9DFCB990F2}" type="presParOf" srcId="{C66183D4-7CD0-46E4-86B4-5F13FE9527F3}" destId="{2D86DC01-63D4-4C76-9F86-BAE3D22DAC7B}" srcOrd="1" destOrd="0" presId="urn:microsoft.com/office/officeart/2005/8/layout/list1"/>
    <dgm:cxn modelId="{9F9F4A3F-CED0-49FC-91A9-22F7DB0946DD}" type="presParOf" srcId="{E3A61B99-DFC3-407B-B787-E2DB126B3136}" destId="{6FC5BF4C-0EAE-4363-8F8B-2B100584F06C}" srcOrd="5" destOrd="0" presId="urn:microsoft.com/office/officeart/2005/8/layout/list1"/>
    <dgm:cxn modelId="{81B25228-FE14-4B68-A7B4-B0E58E69A8F4}" type="presParOf" srcId="{E3A61B99-DFC3-407B-B787-E2DB126B3136}" destId="{027CA975-5130-486E-A60A-E86C766A8273}" srcOrd="6" destOrd="0" presId="urn:microsoft.com/office/officeart/2005/8/layout/list1"/>
    <dgm:cxn modelId="{30A06F31-A33A-43C6-8499-30749BA6AEFD}" type="presParOf" srcId="{E3A61B99-DFC3-407B-B787-E2DB126B3136}" destId="{6A6AF3A8-A973-49E8-AA3A-383FC602E7BA}" srcOrd="7" destOrd="0" presId="urn:microsoft.com/office/officeart/2005/8/layout/list1"/>
    <dgm:cxn modelId="{0D2FECF6-66F8-4CAB-89B9-C8F18DF51FAF}" type="presParOf" srcId="{E3A61B99-DFC3-407B-B787-E2DB126B3136}" destId="{11925982-A81A-4CD4-B24B-AF83F2FEFE0D}" srcOrd="8" destOrd="0" presId="urn:microsoft.com/office/officeart/2005/8/layout/list1"/>
    <dgm:cxn modelId="{F6458771-F8B5-4C99-B8B4-1885E98A47D2}" type="presParOf" srcId="{11925982-A81A-4CD4-B24B-AF83F2FEFE0D}" destId="{DDFFBAA7-6873-4536-A816-B8CFDE77BC7E}" srcOrd="0" destOrd="0" presId="urn:microsoft.com/office/officeart/2005/8/layout/list1"/>
    <dgm:cxn modelId="{C251513A-016A-420B-8601-508971950050}" type="presParOf" srcId="{11925982-A81A-4CD4-B24B-AF83F2FEFE0D}" destId="{C0BB9FEC-A234-43DD-A9A1-16F335A7FD54}" srcOrd="1" destOrd="0" presId="urn:microsoft.com/office/officeart/2005/8/layout/list1"/>
    <dgm:cxn modelId="{E70FC132-0168-4438-851A-7CF1AFAAD46B}" type="presParOf" srcId="{E3A61B99-DFC3-407B-B787-E2DB126B3136}" destId="{03C21AE3-AD76-44C6-B916-4A6F41497336}" srcOrd="9" destOrd="0" presId="urn:microsoft.com/office/officeart/2005/8/layout/list1"/>
    <dgm:cxn modelId="{7E89DD63-1F48-422D-A382-916192B87A98}" type="presParOf" srcId="{E3A61B99-DFC3-407B-B787-E2DB126B3136}" destId="{684910E3-AEA3-4751-BB83-24FBD77034D0}" srcOrd="10" destOrd="0" presId="urn:microsoft.com/office/officeart/2005/8/layout/list1"/>
    <dgm:cxn modelId="{DFB8C34E-2312-4A1F-8674-E07B3B840ABD}" type="presParOf" srcId="{E3A61B99-DFC3-407B-B787-E2DB126B3136}" destId="{68E7D007-C005-4366-800F-209225ED56D5}" srcOrd="11" destOrd="0" presId="urn:microsoft.com/office/officeart/2005/8/layout/list1"/>
    <dgm:cxn modelId="{E055CF41-5D93-4BD8-9DA7-B80AF7273E2B}" type="presParOf" srcId="{E3A61B99-DFC3-407B-B787-E2DB126B3136}" destId="{9A3F8CC6-5D30-425D-AB31-E26A3ED54D9E}" srcOrd="12" destOrd="0" presId="urn:microsoft.com/office/officeart/2005/8/layout/list1"/>
    <dgm:cxn modelId="{22E02A65-5E3C-4B16-9D54-402C352102ED}" type="presParOf" srcId="{9A3F8CC6-5D30-425D-AB31-E26A3ED54D9E}" destId="{9E16AD16-9A42-460E-8395-1E7434B54422}" srcOrd="0" destOrd="0" presId="urn:microsoft.com/office/officeart/2005/8/layout/list1"/>
    <dgm:cxn modelId="{2EF0CF92-C6D7-4576-A0FC-B4037429BD32}" type="presParOf" srcId="{9A3F8CC6-5D30-425D-AB31-E26A3ED54D9E}" destId="{ADFEF6ED-0C12-433D-ABAE-B92122C52F0C}" srcOrd="1" destOrd="0" presId="urn:microsoft.com/office/officeart/2005/8/layout/list1"/>
    <dgm:cxn modelId="{DED6F316-F1AA-4C2D-9E4E-AF43B55272A3}" type="presParOf" srcId="{E3A61B99-DFC3-407B-B787-E2DB126B3136}" destId="{90087A2C-D2BB-495C-AEE8-45AD62360DD6}" srcOrd="13" destOrd="0" presId="urn:microsoft.com/office/officeart/2005/8/layout/list1"/>
    <dgm:cxn modelId="{20705898-7896-49EA-ABD2-D59A9BD292B3}" type="presParOf" srcId="{E3A61B99-DFC3-407B-B787-E2DB126B3136}" destId="{E45AA57B-8B19-4724-9F11-1F97F5D5206B}" srcOrd="14" destOrd="0" presId="urn:microsoft.com/office/officeart/2005/8/layout/list1"/>
    <dgm:cxn modelId="{B785BA81-7171-4B22-BAE7-D048CA5ACB68}" type="presParOf" srcId="{E3A61B99-DFC3-407B-B787-E2DB126B3136}" destId="{6ACB8B14-744B-4ACF-B5E9-16052306FD6B}" srcOrd="15" destOrd="0" presId="urn:microsoft.com/office/officeart/2005/8/layout/list1"/>
    <dgm:cxn modelId="{28C429FE-4043-4615-91A6-801CFC7FD7E7}" type="presParOf" srcId="{E3A61B99-DFC3-407B-B787-E2DB126B3136}" destId="{9141EA2B-C22A-46A8-8213-14438193DEB1}" srcOrd="16" destOrd="0" presId="urn:microsoft.com/office/officeart/2005/8/layout/list1"/>
    <dgm:cxn modelId="{DF5F8619-0680-48A8-9363-E8B94207B960}" type="presParOf" srcId="{9141EA2B-C22A-46A8-8213-14438193DEB1}" destId="{BBFFE57B-573F-46DE-B5A5-9DC9B5BEB393}" srcOrd="0" destOrd="0" presId="urn:microsoft.com/office/officeart/2005/8/layout/list1"/>
    <dgm:cxn modelId="{EC17C670-18C7-4894-93D7-CB9418D435A7}" type="presParOf" srcId="{9141EA2B-C22A-46A8-8213-14438193DEB1}" destId="{656290B4-5B06-4461-81FF-0C7CA40A0CB8}" srcOrd="1" destOrd="0" presId="urn:microsoft.com/office/officeart/2005/8/layout/list1"/>
    <dgm:cxn modelId="{DD883D9E-82E0-4B8F-BC05-89EB62D2BE4D}" type="presParOf" srcId="{E3A61B99-DFC3-407B-B787-E2DB126B3136}" destId="{10A7BA2A-5F0B-40E7-BEE9-B94BF71EE8FB}" srcOrd="17" destOrd="0" presId="urn:microsoft.com/office/officeart/2005/8/layout/list1"/>
    <dgm:cxn modelId="{E3D866F8-BCD7-4A8B-B888-489A3421906E}" type="presParOf" srcId="{E3A61B99-DFC3-407B-B787-E2DB126B3136}" destId="{CDEA6027-1198-4A66-A1FE-41EB2C6592EA}" srcOrd="18" destOrd="0" presId="urn:microsoft.com/office/officeart/2005/8/layout/list1"/>
    <dgm:cxn modelId="{BA586C56-9AEE-4067-A5B1-D05CCA2C4E71}" type="presParOf" srcId="{E3A61B99-DFC3-407B-B787-E2DB126B3136}" destId="{464F62D1-8B2D-4320-A4B6-DA6B00E49B99}" srcOrd="19" destOrd="0" presId="urn:microsoft.com/office/officeart/2005/8/layout/list1"/>
    <dgm:cxn modelId="{50525071-2309-4EF4-A7F0-EA53CC1BC878}" type="presParOf" srcId="{E3A61B99-DFC3-407B-B787-E2DB126B3136}" destId="{976084B1-F469-4AB6-B65C-4B1BFBE01EED}" srcOrd="20" destOrd="0" presId="urn:microsoft.com/office/officeart/2005/8/layout/list1"/>
    <dgm:cxn modelId="{B782C78D-6B2F-4228-8CC4-F2663EA10AE2}" type="presParOf" srcId="{976084B1-F469-4AB6-B65C-4B1BFBE01EED}" destId="{D5CE667E-3CF6-4832-B0EA-71BE26EF5957}" srcOrd="0" destOrd="0" presId="urn:microsoft.com/office/officeart/2005/8/layout/list1"/>
    <dgm:cxn modelId="{10956706-8761-48F7-B757-3D2496424D96}" type="presParOf" srcId="{976084B1-F469-4AB6-B65C-4B1BFBE01EED}" destId="{C3B6F057-4455-460C-AFCC-857D77B37896}" srcOrd="1" destOrd="0" presId="urn:microsoft.com/office/officeart/2005/8/layout/list1"/>
    <dgm:cxn modelId="{C5885D8D-756A-40DB-B607-F3EEE77A652E}" type="presParOf" srcId="{E3A61B99-DFC3-407B-B787-E2DB126B3136}" destId="{541A5051-574C-4D27-937C-BB2B72226971}" srcOrd="21" destOrd="0" presId="urn:microsoft.com/office/officeart/2005/8/layout/list1"/>
    <dgm:cxn modelId="{64B6E8F0-DA5A-45E4-B4B9-C5C85F9BE403}" type="presParOf" srcId="{E3A61B99-DFC3-407B-B787-E2DB126B3136}" destId="{D77E7CE2-AF38-4250-BCD1-9BE8300E5DB8}"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2B6593-2118-4839-BB59-21AEFDD17ED3}"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s-ES"/>
        </a:p>
      </dgm:t>
    </dgm:pt>
    <dgm:pt modelId="{DC5268E2-820D-4902-8180-FAFFB15B7FF7}">
      <dgm:prSet/>
      <dgm:spPr/>
      <dgm:t>
        <a:bodyPr/>
        <a:lstStyle/>
        <a:p>
          <a:pPr rtl="0"/>
          <a:r>
            <a:rPr lang="es-EC" dirty="0"/>
            <a:t>Emprendimiento corporativo</a:t>
          </a:r>
        </a:p>
      </dgm:t>
    </dgm:pt>
    <dgm:pt modelId="{6D642719-CB8D-4BE6-B32D-C286F13E43E6}" type="parTrans" cxnId="{43758869-DA53-42C5-8DAD-35DB6DCDDEC2}">
      <dgm:prSet/>
      <dgm:spPr/>
      <dgm:t>
        <a:bodyPr/>
        <a:lstStyle/>
        <a:p>
          <a:endParaRPr lang="es-ES"/>
        </a:p>
      </dgm:t>
    </dgm:pt>
    <dgm:pt modelId="{225861C2-5ABA-4185-B0BD-C1A1727D32DB}" type="sibTrans" cxnId="{43758869-DA53-42C5-8DAD-35DB6DCDDEC2}">
      <dgm:prSet/>
      <dgm:spPr/>
      <dgm:t>
        <a:bodyPr/>
        <a:lstStyle/>
        <a:p>
          <a:endParaRPr lang="es-ES"/>
        </a:p>
      </dgm:t>
    </dgm:pt>
    <dgm:pt modelId="{C765E6C7-92C0-482A-ABDF-6010B87073C1}">
      <dgm:prSet/>
      <dgm:spPr/>
      <dgm:t>
        <a:bodyPr/>
        <a:lstStyle/>
        <a:p>
          <a:pPr rtl="0"/>
          <a:r>
            <a:rPr lang="es-EC" dirty="0"/>
            <a:t>Potencial de innovación</a:t>
          </a:r>
        </a:p>
      </dgm:t>
    </dgm:pt>
    <dgm:pt modelId="{45AF0B9E-9ADE-42CF-B2E9-86E6C7AACE99}" type="parTrans" cxnId="{7670F619-5966-4062-B331-96357D620FB2}">
      <dgm:prSet/>
      <dgm:spPr/>
      <dgm:t>
        <a:bodyPr/>
        <a:lstStyle/>
        <a:p>
          <a:endParaRPr lang="es-ES"/>
        </a:p>
      </dgm:t>
    </dgm:pt>
    <dgm:pt modelId="{09DD2ADC-69F6-475E-96A3-6D0D78AF8AEB}" type="sibTrans" cxnId="{7670F619-5966-4062-B331-96357D620FB2}">
      <dgm:prSet/>
      <dgm:spPr/>
      <dgm:t>
        <a:bodyPr/>
        <a:lstStyle/>
        <a:p>
          <a:endParaRPr lang="es-ES"/>
        </a:p>
      </dgm:t>
    </dgm:pt>
    <dgm:pt modelId="{AC741CA9-0121-469C-8B4C-CE92E2FC771F}">
      <dgm:prSet/>
      <dgm:spPr/>
      <dgm:t>
        <a:bodyPr/>
        <a:lstStyle/>
        <a:p>
          <a:pPr rtl="0"/>
          <a:r>
            <a:rPr lang="es-EC" dirty="0"/>
            <a:t>1 Fortaleza: Cambios numerosos y radicales</a:t>
          </a:r>
        </a:p>
      </dgm:t>
    </dgm:pt>
    <dgm:pt modelId="{28DD0946-9D24-480F-B870-722F9F00AAD7}" type="parTrans" cxnId="{49EF749E-9BCC-4064-8B28-EC07CCB98490}">
      <dgm:prSet/>
      <dgm:spPr/>
      <dgm:t>
        <a:bodyPr/>
        <a:lstStyle/>
        <a:p>
          <a:endParaRPr lang="es-ES"/>
        </a:p>
      </dgm:t>
    </dgm:pt>
    <dgm:pt modelId="{73C9C291-832D-4E38-9ABF-635511833553}" type="sibTrans" cxnId="{49EF749E-9BCC-4064-8B28-EC07CCB98490}">
      <dgm:prSet/>
      <dgm:spPr/>
      <dgm:t>
        <a:bodyPr/>
        <a:lstStyle/>
        <a:p>
          <a:endParaRPr lang="es-ES"/>
        </a:p>
      </dgm:t>
    </dgm:pt>
    <dgm:pt modelId="{DDDA7637-CFF7-4520-91CD-592CD906002D}">
      <dgm:prSet/>
      <dgm:spPr/>
      <dgm:t>
        <a:bodyPr/>
        <a:lstStyle/>
        <a:p>
          <a:pPr rtl="0"/>
          <a:r>
            <a:rPr lang="es-EC" dirty="0"/>
            <a:t>3 Fortalezas: estímulos de innovación (comunicación, actualización conocimientos y difusión)</a:t>
          </a:r>
        </a:p>
      </dgm:t>
    </dgm:pt>
    <dgm:pt modelId="{9CB3DDFB-4ABD-4D1E-9FED-C74C8C1C0FFC}" type="parTrans" cxnId="{0F556D9C-223C-4E7B-91AB-329E9258B18C}">
      <dgm:prSet/>
      <dgm:spPr/>
      <dgm:t>
        <a:bodyPr/>
        <a:lstStyle/>
        <a:p>
          <a:endParaRPr lang="es-ES"/>
        </a:p>
      </dgm:t>
    </dgm:pt>
    <dgm:pt modelId="{EA680C1F-D928-414D-872F-4D212790F7F6}" type="sibTrans" cxnId="{0F556D9C-223C-4E7B-91AB-329E9258B18C}">
      <dgm:prSet/>
      <dgm:spPr/>
      <dgm:t>
        <a:bodyPr/>
        <a:lstStyle/>
        <a:p>
          <a:endParaRPr lang="es-ES"/>
        </a:p>
      </dgm:t>
    </dgm:pt>
    <dgm:pt modelId="{E4198B1A-52FA-4059-B244-A9EF9492789E}">
      <dgm:prSet/>
      <dgm:spPr/>
      <dgm:t>
        <a:bodyPr/>
        <a:lstStyle/>
        <a:p>
          <a:pPr rtl="0"/>
          <a:r>
            <a:rPr lang="es-EC" dirty="0"/>
            <a:t>Perfil de empresa</a:t>
          </a:r>
        </a:p>
      </dgm:t>
    </dgm:pt>
    <dgm:pt modelId="{74001ADA-C431-44B6-9999-1B32E02A86F5}" type="parTrans" cxnId="{C09406C1-8204-45E2-B09F-09934FCF76D3}">
      <dgm:prSet/>
      <dgm:spPr/>
      <dgm:t>
        <a:bodyPr/>
        <a:lstStyle/>
        <a:p>
          <a:endParaRPr lang="es-ES"/>
        </a:p>
      </dgm:t>
    </dgm:pt>
    <dgm:pt modelId="{BF53B6AC-6B0B-4382-85CD-F49F48676C3F}" type="sibTrans" cxnId="{C09406C1-8204-45E2-B09F-09934FCF76D3}">
      <dgm:prSet/>
      <dgm:spPr/>
      <dgm:t>
        <a:bodyPr/>
        <a:lstStyle/>
        <a:p>
          <a:endParaRPr lang="es-ES"/>
        </a:p>
      </dgm:t>
    </dgm:pt>
    <dgm:pt modelId="{E6955F83-8A72-4B86-9B79-D1DBAC9745EE}">
      <dgm:prSet/>
      <dgm:spPr/>
      <dgm:t>
        <a:bodyPr/>
        <a:lstStyle/>
        <a:p>
          <a:r>
            <a:rPr lang="es-EC" dirty="0"/>
            <a:t>Actividades de servicios (71%) y comercio (20%)</a:t>
          </a:r>
        </a:p>
      </dgm:t>
    </dgm:pt>
    <dgm:pt modelId="{5B78C147-C324-4AC1-BE00-7564D2CBAB5A}" type="parTrans" cxnId="{7C45B500-832F-4FE1-B71E-C5EF493E4F27}">
      <dgm:prSet/>
      <dgm:spPr/>
      <dgm:t>
        <a:bodyPr/>
        <a:lstStyle/>
        <a:p>
          <a:endParaRPr lang="es-ES"/>
        </a:p>
      </dgm:t>
    </dgm:pt>
    <dgm:pt modelId="{EF655C93-E662-487E-A9C3-F888A346F733}" type="sibTrans" cxnId="{7C45B500-832F-4FE1-B71E-C5EF493E4F27}">
      <dgm:prSet/>
      <dgm:spPr/>
      <dgm:t>
        <a:bodyPr/>
        <a:lstStyle/>
        <a:p>
          <a:endParaRPr lang="es-ES"/>
        </a:p>
      </dgm:t>
    </dgm:pt>
    <dgm:pt modelId="{8443AE56-18AC-4E68-93B3-78C268E18C8A}">
      <dgm:prSet/>
      <dgm:spPr/>
      <dgm:t>
        <a:bodyPr/>
        <a:lstStyle/>
        <a:p>
          <a:r>
            <a:rPr lang="es-EC" dirty="0"/>
            <a:t>Más de 10 años de funcionamiento (40%)</a:t>
          </a:r>
        </a:p>
      </dgm:t>
    </dgm:pt>
    <dgm:pt modelId="{7A8775C3-E8CE-4891-A471-6ED3A3FFA282}" type="parTrans" cxnId="{F7D04F1A-AB5C-46DA-B8BB-08BD99BAB968}">
      <dgm:prSet/>
      <dgm:spPr/>
      <dgm:t>
        <a:bodyPr/>
        <a:lstStyle/>
        <a:p>
          <a:endParaRPr lang="es-ES"/>
        </a:p>
      </dgm:t>
    </dgm:pt>
    <dgm:pt modelId="{25294B43-85F6-4FB7-9A64-0816318FEE00}" type="sibTrans" cxnId="{F7D04F1A-AB5C-46DA-B8BB-08BD99BAB968}">
      <dgm:prSet/>
      <dgm:spPr/>
      <dgm:t>
        <a:bodyPr/>
        <a:lstStyle/>
        <a:p>
          <a:endParaRPr lang="es-ES"/>
        </a:p>
      </dgm:t>
    </dgm:pt>
    <dgm:pt modelId="{E8908EF1-2634-4C85-AB66-11EE1B5F7CE1}">
      <dgm:prSet/>
      <dgm:spPr/>
      <dgm:t>
        <a:bodyPr/>
        <a:lstStyle/>
        <a:p>
          <a:r>
            <a:rPr lang="es-EC" dirty="0"/>
            <a:t>Principalmente </a:t>
          </a:r>
          <a:r>
            <a:rPr lang="es-EC" dirty="0" err="1"/>
            <a:t>Mypes</a:t>
          </a:r>
          <a:r>
            <a:rPr lang="es-EC" dirty="0"/>
            <a:t>, más de la mitad registran menos de 10 empleados (52%), nivel de ventas anual un millón de USD para el 67%</a:t>
          </a:r>
        </a:p>
      </dgm:t>
    </dgm:pt>
    <dgm:pt modelId="{A84B88A7-A9CB-4507-A619-AE4A9BCC7E5A}" type="parTrans" cxnId="{EED228DA-257C-43C6-9550-E18D6E4E9099}">
      <dgm:prSet/>
      <dgm:spPr/>
      <dgm:t>
        <a:bodyPr/>
        <a:lstStyle/>
        <a:p>
          <a:endParaRPr lang="es-ES"/>
        </a:p>
      </dgm:t>
    </dgm:pt>
    <dgm:pt modelId="{F6246AE3-FC77-4D29-86CF-B8D3AAC5DF69}" type="sibTrans" cxnId="{EED228DA-257C-43C6-9550-E18D6E4E9099}">
      <dgm:prSet/>
      <dgm:spPr/>
      <dgm:t>
        <a:bodyPr/>
        <a:lstStyle/>
        <a:p>
          <a:endParaRPr lang="es-ES"/>
        </a:p>
      </dgm:t>
    </dgm:pt>
    <dgm:pt modelId="{FF846602-6E59-4D36-AFCA-FC782C37BA47}">
      <dgm:prSet/>
      <dgm:spPr/>
      <dgm:t>
        <a:bodyPr/>
        <a:lstStyle/>
        <a:p>
          <a:pPr rtl="0"/>
          <a:r>
            <a:rPr lang="es-EC" dirty="0"/>
            <a:t>11 Debilidades: principalmente en asunción de riesgos, autonomía y proactividad</a:t>
          </a:r>
        </a:p>
      </dgm:t>
    </dgm:pt>
    <dgm:pt modelId="{636794B3-757A-4CD6-9232-DE211BD7B57D}" type="parTrans" cxnId="{E3151C6D-E42B-42A3-96A1-0A3F78C74FC8}">
      <dgm:prSet/>
      <dgm:spPr/>
      <dgm:t>
        <a:bodyPr/>
        <a:lstStyle/>
        <a:p>
          <a:endParaRPr lang="es-ES"/>
        </a:p>
      </dgm:t>
    </dgm:pt>
    <dgm:pt modelId="{EEB157C4-5460-47E7-9B85-D79A9B501AD5}" type="sibTrans" cxnId="{E3151C6D-E42B-42A3-96A1-0A3F78C74FC8}">
      <dgm:prSet/>
      <dgm:spPr/>
      <dgm:t>
        <a:bodyPr/>
        <a:lstStyle/>
        <a:p>
          <a:endParaRPr lang="es-ES"/>
        </a:p>
      </dgm:t>
    </dgm:pt>
    <dgm:pt modelId="{D34E447D-8138-490D-839F-1D048081EE8A}">
      <dgm:prSet/>
      <dgm:spPr/>
      <dgm:t>
        <a:bodyPr/>
        <a:lstStyle/>
        <a:p>
          <a:pPr rtl="0"/>
          <a:r>
            <a:rPr lang="es-EC" dirty="0"/>
            <a:t>21 Debilidades: principalmente en creatividad, desarrollo, tecnología y desempeño de innovación</a:t>
          </a:r>
        </a:p>
      </dgm:t>
    </dgm:pt>
    <dgm:pt modelId="{4194F260-6182-4F9A-B012-1612F99CE71B}" type="parTrans" cxnId="{2C279417-9FD5-4500-AD71-3401463F7028}">
      <dgm:prSet/>
      <dgm:spPr/>
      <dgm:t>
        <a:bodyPr/>
        <a:lstStyle/>
        <a:p>
          <a:endParaRPr lang="es-ES"/>
        </a:p>
      </dgm:t>
    </dgm:pt>
    <dgm:pt modelId="{4FBF4DC6-2247-4248-8864-33979438AC5A}" type="sibTrans" cxnId="{2C279417-9FD5-4500-AD71-3401463F7028}">
      <dgm:prSet/>
      <dgm:spPr/>
      <dgm:t>
        <a:bodyPr/>
        <a:lstStyle/>
        <a:p>
          <a:endParaRPr lang="es-ES"/>
        </a:p>
      </dgm:t>
    </dgm:pt>
    <dgm:pt modelId="{0BD2FB52-D986-484F-9202-34D0001218AD}" type="pres">
      <dgm:prSet presAssocID="{1C2B6593-2118-4839-BB59-21AEFDD17ED3}" presName="linear" presStyleCnt="0">
        <dgm:presLayoutVars>
          <dgm:animLvl val="lvl"/>
          <dgm:resizeHandles val="exact"/>
        </dgm:presLayoutVars>
      </dgm:prSet>
      <dgm:spPr/>
      <dgm:t>
        <a:bodyPr/>
        <a:lstStyle/>
        <a:p>
          <a:endParaRPr lang="es-ES"/>
        </a:p>
      </dgm:t>
    </dgm:pt>
    <dgm:pt modelId="{56530071-E3A3-4A97-AFE9-CD0477B27F80}" type="pres">
      <dgm:prSet presAssocID="{E4198B1A-52FA-4059-B244-A9EF9492789E}" presName="parentText" presStyleLbl="node1" presStyleIdx="0" presStyleCnt="3">
        <dgm:presLayoutVars>
          <dgm:chMax val="0"/>
          <dgm:bulletEnabled val="1"/>
        </dgm:presLayoutVars>
      </dgm:prSet>
      <dgm:spPr/>
      <dgm:t>
        <a:bodyPr/>
        <a:lstStyle/>
        <a:p>
          <a:endParaRPr lang="es-ES"/>
        </a:p>
      </dgm:t>
    </dgm:pt>
    <dgm:pt modelId="{7A6E297F-DD44-47F9-BC60-15ECBD919A95}" type="pres">
      <dgm:prSet presAssocID="{E4198B1A-52FA-4059-B244-A9EF9492789E}" presName="childText" presStyleLbl="revTx" presStyleIdx="0" presStyleCnt="3">
        <dgm:presLayoutVars>
          <dgm:bulletEnabled val="1"/>
        </dgm:presLayoutVars>
      </dgm:prSet>
      <dgm:spPr/>
      <dgm:t>
        <a:bodyPr/>
        <a:lstStyle/>
        <a:p>
          <a:endParaRPr lang="es-ES"/>
        </a:p>
      </dgm:t>
    </dgm:pt>
    <dgm:pt modelId="{4D99B28B-AB39-49B1-B016-E11E8652BB80}" type="pres">
      <dgm:prSet presAssocID="{DC5268E2-820D-4902-8180-FAFFB15B7FF7}" presName="parentText" presStyleLbl="node1" presStyleIdx="1" presStyleCnt="3">
        <dgm:presLayoutVars>
          <dgm:chMax val="0"/>
          <dgm:bulletEnabled val="1"/>
        </dgm:presLayoutVars>
      </dgm:prSet>
      <dgm:spPr/>
      <dgm:t>
        <a:bodyPr/>
        <a:lstStyle/>
        <a:p>
          <a:endParaRPr lang="es-ES"/>
        </a:p>
      </dgm:t>
    </dgm:pt>
    <dgm:pt modelId="{8C954F4D-1D20-465E-9D09-BA4C4F006E0B}" type="pres">
      <dgm:prSet presAssocID="{DC5268E2-820D-4902-8180-FAFFB15B7FF7}" presName="childText" presStyleLbl="revTx" presStyleIdx="1" presStyleCnt="3">
        <dgm:presLayoutVars>
          <dgm:bulletEnabled val="1"/>
        </dgm:presLayoutVars>
      </dgm:prSet>
      <dgm:spPr/>
      <dgm:t>
        <a:bodyPr/>
        <a:lstStyle/>
        <a:p>
          <a:endParaRPr lang="es-ES"/>
        </a:p>
      </dgm:t>
    </dgm:pt>
    <dgm:pt modelId="{369CD278-FD33-418E-BCE4-FCBA64BF8D4E}" type="pres">
      <dgm:prSet presAssocID="{C765E6C7-92C0-482A-ABDF-6010B87073C1}" presName="parentText" presStyleLbl="node1" presStyleIdx="2" presStyleCnt="3">
        <dgm:presLayoutVars>
          <dgm:chMax val="0"/>
          <dgm:bulletEnabled val="1"/>
        </dgm:presLayoutVars>
      </dgm:prSet>
      <dgm:spPr/>
      <dgm:t>
        <a:bodyPr/>
        <a:lstStyle/>
        <a:p>
          <a:endParaRPr lang="es-ES"/>
        </a:p>
      </dgm:t>
    </dgm:pt>
    <dgm:pt modelId="{5BCF8ABA-CA39-4B61-A792-23F893D7BBE9}" type="pres">
      <dgm:prSet presAssocID="{C765E6C7-92C0-482A-ABDF-6010B87073C1}" presName="childText" presStyleLbl="revTx" presStyleIdx="2" presStyleCnt="3">
        <dgm:presLayoutVars>
          <dgm:bulletEnabled val="1"/>
        </dgm:presLayoutVars>
      </dgm:prSet>
      <dgm:spPr/>
      <dgm:t>
        <a:bodyPr/>
        <a:lstStyle/>
        <a:p>
          <a:endParaRPr lang="es-ES"/>
        </a:p>
      </dgm:t>
    </dgm:pt>
  </dgm:ptLst>
  <dgm:cxnLst>
    <dgm:cxn modelId="{D9B38A5C-84CC-4AEE-B81D-DDE2001127B9}" type="presOf" srcId="{D34E447D-8138-490D-839F-1D048081EE8A}" destId="{5BCF8ABA-CA39-4B61-A792-23F893D7BBE9}" srcOrd="0" destOrd="1" presId="urn:microsoft.com/office/officeart/2005/8/layout/vList2"/>
    <dgm:cxn modelId="{1FA2C0F4-66B3-49FC-8054-198782C29047}" type="presOf" srcId="{1C2B6593-2118-4839-BB59-21AEFDD17ED3}" destId="{0BD2FB52-D986-484F-9202-34D0001218AD}" srcOrd="0" destOrd="0" presId="urn:microsoft.com/office/officeart/2005/8/layout/vList2"/>
    <dgm:cxn modelId="{2C279417-9FD5-4500-AD71-3401463F7028}" srcId="{C765E6C7-92C0-482A-ABDF-6010B87073C1}" destId="{D34E447D-8138-490D-839F-1D048081EE8A}" srcOrd="1" destOrd="0" parTransId="{4194F260-6182-4F9A-B012-1612F99CE71B}" sibTransId="{4FBF4DC6-2247-4248-8864-33979438AC5A}"/>
    <dgm:cxn modelId="{BCF619ED-EDE1-4D07-9365-DB626C528476}" type="presOf" srcId="{E6955F83-8A72-4B86-9B79-D1DBAC9745EE}" destId="{7A6E297F-DD44-47F9-BC60-15ECBD919A95}" srcOrd="0" destOrd="0" presId="urn:microsoft.com/office/officeart/2005/8/layout/vList2"/>
    <dgm:cxn modelId="{C09406C1-8204-45E2-B09F-09934FCF76D3}" srcId="{1C2B6593-2118-4839-BB59-21AEFDD17ED3}" destId="{E4198B1A-52FA-4059-B244-A9EF9492789E}" srcOrd="0" destOrd="0" parTransId="{74001ADA-C431-44B6-9999-1B32E02A86F5}" sibTransId="{BF53B6AC-6B0B-4382-85CD-F49F48676C3F}"/>
    <dgm:cxn modelId="{0C0F5605-1213-42B2-B65E-697DA29BD630}" type="presOf" srcId="{AC741CA9-0121-469C-8B4C-CE92E2FC771F}" destId="{8C954F4D-1D20-465E-9D09-BA4C4F006E0B}" srcOrd="0" destOrd="0" presId="urn:microsoft.com/office/officeart/2005/8/layout/vList2"/>
    <dgm:cxn modelId="{F7D04F1A-AB5C-46DA-B8BB-08BD99BAB968}" srcId="{E4198B1A-52FA-4059-B244-A9EF9492789E}" destId="{8443AE56-18AC-4E68-93B3-78C268E18C8A}" srcOrd="1" destOrd="0" parTransId="{7A8775C3-E8CE-4891-A471-6ED3A3FFA282}" sibTransId="{25294B43-85F6-4FB7-9A64-0816318FEE00}"/>
    <dgm:cxn modelId="{EED228DA-257C-43C6-9550-E18D6E4E9099}" srcId="{E4198B1A-52FA-4059-B244-A9EF9492789E}" destId="{E8908EF1-2634-4C85-AB66-11EE1B5F7CE1}" srcOrd="2" destOrd="0" parTransId="{A84B88A7-A9CB-4507-A619-AE4A9BCC7E5A}" sibTransId="{F6246AE3-FC77-4D29-86CF-B8D3AAC5DF69}"/>
    <dgm:cxn modelId="{3DBA4D87-3116-40C7-AB08-1411603FB01C}" type="presOf" srcId="{DC5268E2-820D-4902-8180-FAFFB15B7FF7}" destId="{4D99B28B-AB39-49B1-B016-E11E8652BB80}" srcOrd="0" destOrd="0" presId="urn:microsoft.com/office/officeart/2005/8/layout/vList2"/>
    <dgm:cxn modelId="{43758869-DA53-42C5-8DAD-35DB6DCDDEC2}" srcId="{1C2B6593-2118-4839-BB59-21AEFDD17ED3}" destId="{DC5268E2-820D-4902-8180-FAFFB15B7FF7}" srcOrd="1" destOrd="0" parTransId="{6D642719-CB8D-4BE6-B32D-C286F13E43E6}" sibTransId="{225861C2-5ABA-4185-B0BD-C1A1727D32DB}"/>
    <dgm:cxn modelId="{2C5A4E83-4224-492C-BC85-6FF58444FD78}" type="presOf" srcId="{E4198B1A-52FA-4059-B244-A9EF9492789E}" destId="{56530071-E3A3-4A97-AFE9-CD0477B27F80}" srcOrd="0" destOrd="0" presId="urn:microsoft.com/office/officeart/2005/8/layout/vList2"/>
    <dgm:cxn modelId="{7670F619-5966-4062-B331-96357D620FB2}" srcId="{1C2B6593-2118-4839-BB59-21AEFDD17ED3}" destId="{C765E6C7-92C0-482A-ABDF-6010B87073C1}" srcOrd="2" destOrd="0" parTransId="{45AF0B9E-9ADE-42CF-B2E9-86E6C7AACE99}" sibTransId="{09DD2ADC-69F6-475E-96A3-6D0D78AF8AEB}"/>
    <dgm:cxn modelId="{0F556D9C-223C-4E7B-91AB-329E9258B18C}" srcId="{C765E6C7-92C0-482A-ABDF-6010B87073C1}" destId="{DDDA7637-CFF7-4520-91CD-592CD906002D}" srcOrd="0" destOrd="0" parTransId="{9CB3DDFB-4ABD-4D1E-9FED-C74C8C1C0FFC}" sibTransId="{EA680C1F-D928-414D-872F-4D212790F7F6}"/>
    <dgm:cxn modelId="{C16CE4DD-BBD8-43B7-90AC-6AFB815025F0}" type="presOf" srcId="{8443AE56-18AC-4E68-93B3-78C268E18C8A}" destId="{7A6E297F-DD44-47F9-BC60-15ECBD919A95}" srcOrd="0" destOrd="1" presId="urn:microsoft.com/office/officeart/2005/8/layout/vList2"/>
    <dgm:cxn modelId="{5F1AA5F2-6611-4E04-BB0E-A748C7D91DAC}" type="presOf" srcId="{C765E6C7-92C0-482A-ABDF-6010B87073C1}" destId="{369CD278-FD33-418E-BCE4-FCBA64BF8D4E}" srcOrd="0" destOrd="0" presId="urn:microsoft.com/office/officeart/2005/8/layout/vList2"/>
    <dgm:cxn modelId="{6DE12DB5-F3B9-4A5B-8489-CD41F5F4591A}" type="presOf" srcId="{E8908EF1-2634-4C85-AB66-11EE1B5F7CE1}" destId="{7A6E297F-DD44-47F9-BC60-15ECBD919A95}" srcOrd="0" destOrd="2" presId="urn:microsoft.com/office/officeart/2005/8/layout/vList2"/>
    <dgm:cxn modelId="{4D605EF2-8604-472F-947C-57BCDCF44D18}" type="presOf" srcId="{FF846602-6E59-4D36-AFCA-FC782C37BA47}" destId="{8C954F4D-1D20-465E-9D09-BA4C4F006E0B}" srcOrd="0" destOrd="1" presId="urn:microsoft.com/office/officeart/2005/8/layout/vList2"/>
    <dgm:cxn modelId="{B78A79A1-26CA-4FB4-8A8B-FA7F3077AEAD}" type="presOf" srcId="{DDDA7637-CFF7-4520-91CD-592CD906002D}" destId="{5BCF8ABA-CA39-4B61-A792-23F893D7BBE9}" srcOrd="0" destOrd="0" presId="urn:microsoft.com/office/officeart/2005/8/layout/vList2"/>
    <dgm:cxn modelId="{7C45B500-832F-4FE1-B71E-C5EF493E4F27}" srcId="{E4198B1A-52FA-4059-B244-A9EF9492789E}" destId="{E6955F83-8A72-4B86-9B79-D1DBAC9745EE}" srcOrd="0" destOrd="0" parTransId="{5B78C147-C324-4AC1-BE00-7564D2CBAB5A}" sibTransId="{EF655C93-E662-487E-A9C3-F888A346F733}"/>
    <dgm:cxn modelId="{49EF749E-9BCC-4064-8B28-EC07CCB98490}" srcId="{DC5268E2-820D-4902-8180-FAFFB15B7FF7}" destId="{AC741CA9-0121-469C-8B4C-CE92E2FC771F}" srcOrd="0" destOrd="0" parTransId="{28DD0946-9D24-480F-B870-722F9F00AAD7}" sibTransId="{73C9C291-832D-4E38-9ABF-635511833553}"/>
    <dgm:cxn modelId="{E3151C6D-E42B-42A3-96A1-0A3F78C74FC8}" srcId="{DC5268E2-820D-4902-8180-FAFFB15B7FF7}" destId="{FF846602-6E59-4D36-AFCA-FC782C37BA47}" srcOrd="1" destOrd="0" parTransId="{636794B3-757A-4CD6-9232-DE211BD7B57D}" sibTransId="{EEB157C4-5460-47E7-9B85-D79A9B501AD5}"/>
    <dgm:cxn modelId="{20CA57F8-95DF-43B0-B679-28BE0349A16C}" type="presParOf" srcId="{0BD2FB52-D986-484F-9202-34D0001218AD}" destId="{56530071-E3A3-4A97-AFE9-CD0477B27F80}" srcOrd="0" destOrd="0" presId="urn:microsoft.com/office/officeart/2005/8/layout/vList2"/>
    <dgm:cxn modelId="{941D2226-2999-44C6-9C20-3C17F9AB9ECA}" type="presParOf" srcId="{0BD2FB52-D986-484F-9202-34D0001218AD}" destId="{7A6E297F-DD44-47F9-BC60-15ECBD919A95}" srcOrd="1" destOrd="0" presId="urn:microsoft.com/office/officeart/2005/8/layout/vList2"/>
    <dgm:cxn modelId="{6596D537-E651-4A05-A1D4-E1B7AD9E39A0}" type="presParOf" srcId="{0BD2FB52-D986-484F-9202-34D0001218AD}" destId="{4D99B28B-AB39-49B1-B016-E11E8652BB80}" srcOrd="2" destOrd="0" presId="urn:microsoft.com/office/officeart/2005/8/layout/vList2"/>
    <dgm:cxn modelId="{F4D5421C-683A-4E1E-9088-B67833D336A9}" type="presParOf" srcId="{0BD2FB52-D986-484F-9202-34D0001218AD}" destId="{8C954F4D-1D20-465E-9D09-BA4C4F006E0B}" srcOrd="3" destOrd="0" presId="urn:microsoft.com/office/officeart/2005/8/layout/vList2"/>
    <dgm:cxn modelId="{668585D2-15D8-4737-BDFC-2DF09B3F3F83}" type="presParOf" srcId="{0BD2FB52-D986-484F-9202-34D0001218AD}" destId="{369CD278-FD33-418E-BCE4-FCBA64BF8D4E}" srcOrd="4" destOrd="0" presId="urn:microsoft.com/office/officeart/2005/8/layout/vList2"/>
    <dgm:cxn modelId="{A72893BE-AE3C-4A25-B5A0-7DFA54E9A33E}" type="presParOf" srcId="{0BD2FB52-D986-484F-9202-34D0001218AD}" destId="{5BCF8ABA-CA39-4B61-A792-23F893D7BBE9}"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835DE6-B995-45F0-B772-D77A21356B8F}" type="doc">
      <dgm:prSet loTypeId="urn:microsoft.com/office/officeart/2005/8/layout/lProcess1" loCatId="process" qsTypeId="urn:microsoft.com/office/officeart/2005/8/quickstyle/simple1" qsCatId="simple" csTypeId="urn:microsoft.com/office/officeart/2005/8/colors/colorful4" csCatId="colorful" phldr="1"/>
      <dgm:spPr/>
      <dgm:t>
        <a:bodyPr/>
        <a:lstStyle/>
        <a:p>
          <a:endParaRPr lang="es-ES"/>
        </a:p>
      </dgm:t>
    </dgm:pt>
    <dgm:pt modelId="{1E11E81C-6D3E-4E22-8971-A0FE189B234B}">
      <dgm:prSet phldrT="[Texto]"/>
      <dgm:spPr/>
      <dgm:t>
        <a:bodyPr/>
        <a:lstStyle/>
        <a:p>
          <a:r>
            <a:rPr lang="es-EC" b="1" dirty="0" smtClean="0">
              <a:solidFill>
                <a:schemeClr val="tx1"/>
              </a:solidFill>
            </a:rPr>
            <a:t>Introducir productos o servicios nuevos cada año.</a:t>
          </a:r>
          <a:endParaRPr lang="es-ES" b="1" dirty="0">
            <a:solidFill>
              <a:schemeClr val="tx1"/>
            </a:solidFill>
          </a:endParaRPr>
        </a:p>
      </dgm:t>
    </dgm:pt>
    <dgm:pt modelId="{BBA0D7CA-AAB4-4838-98AB-ED26E015ABA8}" type="parTrans" cxnId="{9A2F23EC-400E-49D2-9A03-61A6485E9ABF}">
      <dgm:prSet/>
      <dgm:spPr/>
      <dgm:t>
        <a:bodyPr/>
        <a:lstStyle/>
        <a:p>
          <a:endParaRPr lang="es-ES">
            <a:solidFill>
              <a:schemeClr val="tx1"/>
            </a:solidFill>
          </a:endParaRPr>
        </a:p>
      </dgm:t>
    </dgm:pt>
    <dgm:pt modelId="{2E73CF79-19F8-4E08-8588-1278574C203D}" type="sibTrans" cxnId="{9A2F23EC-400E-49D2-9A03-61A6485E9ABF}">
      <dgm:prSet/>
      <dgm:spPr/>
      <dgm:t>
        <a:bodyPr/>
        <a:lstStyle/>
        <a:p>
          <a:endParaRPr lang="es-ES">
            <a:solidFill>
              <a:schemeClr val="tx1"/>
            </a:solidFill>
          </a:endParaRPr>
        </a:p>
      </dgm:t>
    </dgm:pt>
    <dgm:pt modelId="{DDD0FFE5-ADD4-4B00-82E6-690FC4D3A359}">
      <dgm:prSet phldrT="[Texto]"/>
      <dgm:spPr/>
      <dgm:t>
        <a:bodyPr/>
        <a:lstStyle/>
        <a:p>
          <a:r>
            <a:rPr lang="es-ES" dirty="0" smtClean="0">
              <a:solidFill>
                <a:schemeClr val="tx1"/>
              </a:solidFill>
            </a:rPr>
            <a:t>Área de I + D</a:t>
          </a:r>
          <a:endParaRPr lang="es-ES" dirty="0">
            <a:solidFill>
              <a:schemeClr val="tx1"/>
            </a:solidFill>
          </a:endParaRPr>
        </a:p>
      </dgm:t>
    </dgm:pt>
    <dgm:pt modelId="{D7EE980C-A43E-4512-BCF4-366238031630}" type="parTrans" cxnId="{29144660-5ED1-4ED5-8766-F36B09F59335}">
      <dgm:prSet/>
      <dgm:spPr/>
      <dgm:t>
        <a:bodyPr/>
        <a:lstStyle/>
        <a:p>
          <a:endParaRPr lang="es-ES">
            <a:solidFill>
              <a:schemeClr val="tx1"/>
            </a:solidFill>
          </a:endParaRPr>
        </a:p>
      </dgm:t>
    </dgm:pt>
    <dgm:pt modelId="{69200121-0F49-4FDB-ABFF-4B0CAFB87F8A}" type="sibTrans" cxnId="{29144660-5ED1-4ED5-8766-F36B09F59335}">
      <dgm:prSet/>
      <dgm:spPr/>
      <dgm:t>
        <a:bodyPr/>
        <a:lstStyle/>
        <a:p>
          <a:endParaRPr lang="es-ES">
            <a:solidFill>
              <a:schemeClr val="tx1"/>
            </a:solidFill>
          </a:endParaRPr>
        </a:p>
      </dgm:t>
    </dgm:pt>
    <dgm:pt modelId="{B2DB40D3-7510-4692-AAA5-8E8B7EE31F47}">
      <dgm:prSet phldrT="[Texto]"/>
      <dgm:spPr/>
      <dgm:t>
        <a:bodyPr/>
        <a:lstStyle/>
        <a:p>
          <a:r>
            <a:rPr lang="es-ES" dirty="0" smtClean="0">
              <a:solidFill>
                <a:schemeClr val="tx1"/>
              </a:solidFill>
            </a:rPr>
            <a:t>Anualmente </a:t>
          </a:r>
          <a:endParaRPr lang="es-ES" dirty="0">
            <a:solidFill>
              <a:schemeClr val="tx1"/>
            </a:solidFill>
          </a:endParaRPr>
        </a:p>
      </dgm:t>
    </dgm:pt>
    <dgm:pt modelId="{ACBA8F8B-2115-4F36-BD15-C8D590B1B6B6}" type="parTrans" cxnId="{642322A2-7F58-4622-9067-B5AA67124D2C}">
      <dgm:prSet/>
      <dgm:spPr/>
      <dgm:t>
        <a:bodyPr/>
        <a:lstStyle/>
        <a:p>
          <a:endParaRPr lang="es-ES">
            <a:solidFill>
              <a:schemeClr val="tx1"/>
            </a:solidFill>
          </a:endParaRPr>
        </a:p>
      </dgm:t>
    </dgm:pt>
    <dgm:pt modelId="{E706F744-5209-4050-BAF5-5C387D8D386B}" type="sibTrans" cxnId="{642322A2-7F58-4622-9067-B5AA67124D2C}">
      <dgm:prSet/>
      <dgm:spPr/>
      <dgm:t>
        <a:bodyPr/>
        <a:lstStyle/>
        <a:p>
          <a:endParaRPr lang="es-ES">
            <a:solidFill>
              <a:schemeClr val="tx1"/>
            </a:solidFill>
          </a:endParaRPr>
        </a:p>
      </dgm:t>
    </dgm:pt>
    <dgm:pt modelId="{C0CFD20A-B300-4F59-926E-9E4CA7EE0626}">
      <dgm:prSet phldrT="[Texto]" custT="1"/>
      <dgm:spPr/>
      <dgm:t>
        <a:bodyPr/>
        <a:lstStyle/>
        <a:p>
          <a:r>
            <a:rPr lang="es-EC" sz="1600" b="1" dirty="0" smtClean="0">
              <a:solidFill>
                <a:schemeClr val="tx1"/>
              </a:solidFill>
            </a:rPr>
            <a:t>Plantear proyectos retadores para crecimiento de la empresa.</a:t>
          </a:r>
          <a:endParaRPr lang="es-ES" sz="1600" b="1" dirty="0">
            <a:solidFill>
              <a:schemeClr val="tx1"/>
            </a:solidFill>
          </a:endParaRPr>
        </a:p>
      </dgm:t>
    </dgm:pt>
    <dgm:pt modelId="{A626B17C-EC06-49DE-88D6-6D542255644C}" type="parTrans" cxnId="{C134C827-A832-4BEF-9F7A-742B0392334D}">
      <dgm:prSet/>
      <dgm:spPr/>
      <dgm:t>
        <a:bodyPr/>
        <a:lstStyle/>
        <a:p>
          <a:endParaRPr lang="es-ES">
            <a:solidFill>
              <a:schemeClr val="tx1"/>
            </a:solidFill>
          </a:endParaRPr>
        </a:p>
      </dgm:t>
    </dgm:pt>
    <dgm:pt modelId="{A64B2D38-E9C4-4EC8-A1DD-8A3129D9D887}" type="sibTrans" cxnId="{C134C827-A832-4BEF-9F7A-742B0392334D}">
      <dgm:prSet/>
      <dgm:spPr/>
      <dgm:t>
        <a:bodyPr/>
        <a:lstStyle/>
        <a:p>
          <a:endParaRPr lang="es-ES">
            <a:solidFill>
              <a:schemeClr val="tx1"/>
            </a:solidFill>
          </a:endParaRPr>
        </a:p>
      </dgm:t>
    </dgm:pt>
    <dgm:pt modelId="{12ABEC9D-745F-452C-A84E-2CDE0C8457CD}">
      <dgm:prSet phldrT="[Texto]"/>
      <dgm:spPr/>
      <dgm:t>
        <a:bodyPr/>
        <a:lstStyle/>
        <a:p>
          <a:r>
            <a:rPr lang="es-ES" dirty="0" smtClean="0">
              <a:solidFill>
                <a:schemeClr val="tx1"/>
              </a:solidFill>
            </a:rPr>
            <a:t>Área de I + D </a:t>
          </a:r>
          <a:endParaRPr lang="es-ES" dirty="0">
            <a:solidFill>
              <a:schemeClr val="tx1"/>
            </a:solidFill>
          </a:endParaRPr>
        </a:p>
      </dgm:t>
    </dgm:pt>
    <dgm:pt modelId="{CD0B7D20-E7D4-4FA8-BCAE-5CD46FDC633D}" type="parTrans" cxnId="{44ED6C01-67EA-4B5D-A19C-98D9B8111EDD}">
      <dgm:prSet/>
      <dgm:spPr/>
      <dgm:t>
        <a:bodyPr/>
        <a:lstStyle/>
        <a:p>
          <a:endParaRPr lang="es-ES">
            <a:solidFill>
              <a:schemeClr val="tx1"/>
            </a:solidFill>
          </a:endParaRPr>
        </a:p>
      </dgm:t>
    </dgm:pt>
    <dgm:pt modelId="{A4C9FD21-0BA2-40D2-909A-0FDCAC4DF732}" type="sibTrans" cxnId="{44ED6C01-67EA-4B5D-A19C-98D9B8111EDD}">
      <dgm:prSet/>
      <dgm:spPr/>
      <dgm:t>
        <a:bodyPr/>
        <a:lstStyle/>
        <a:p>
          <a:endParaRPr lang="es-ES">
            <a:solidFill>
              <a:schemeClr val="tx1"/>
            </a:solidFill>
          </a:endParaRPr>
        </a:p>
      </dgm:t>
    </dgm:pt>
    <dgm:pt modelId="{B216615D-B969-48B3-B7DC-9A509EE43008}">
      <dgm:prSet phldrT="[Texto]"/>
      <dgm:spPr/>
      <dgm:t>
        <a:bodyPr/>
        <a:lstStyle/>
        <a:p>
          <a:r>
            <a:rPr lang="es-EC" dirty="0" smtClean="0"/>
            <a:t>Considerar oportunidades de emprendimiento e innovación para crecimiento de la empresa.</a:t>
          </a:r>
          <a:endParaRPr lang="es-ES" dirty="0">
            <a:solidFill>
              <a:schemeClr val="tx1"/>
            </a:solidFill>
          </a:endParaRPr>
        </a:p>
      </dgm:t>
    </dgm:pt>
    <dgm:pt modelId="{94520F52-3E02-4844-BE9C-06BD0BBA402B}" type="parTrans" cxnId="{77C9FEE1-8902-4E85-B6A4-87676FCFA9B6}">
      <dgm:prSet/>
      <dgm:spPr/>
      <dgm:t>
        <a:bodyPr/>
        <a:lstStyle/>
        <a:p>
          <a:endParaRPr lang="es-ES">
            <a:solidFill>
              <a:schemeClr val="tx1"/>
            </a:solidFill>
          </a:endParaRPr>
        </a:p>
      </dgm:t>
    </dgm:pt>
    <dgm:pt modelId="{46BBE283-E02E-4BBC-BDB5-AC6422266FD1}" type="sibTrans" cxnId="{77C9FEE1-8902-4E85-B6A4-87676FCFA9B6}">
      <dgm:prSet/>
      <dgm:spPr/>
      <dgm:t>
        <a:bodyPr/>
        <a:lstStyle/>
        <a:p>
          <a:endParaRPr lang="es-ES">
            <a:solidFill>
              <a:schemeClr val="tx1"/>
            </a:solidFill>
          </a:endParaRPr>
        </a:p>
      </dgm:t>
    </dgm:pt>
    <dgm:pt modelId="{55971421-75B4-4C89-9B70-3BB81122A2A4}">
      <dgm:prSet phldrT="[Texto]"/>
      <dgm:spPr/>
      <dgm:t>
        <a:bodyPr/>
        <a:lstStyle/>
        <a:p>
          <a:r>
            <a:rPr lang="es-EC" b="1" dirty="0" smtClean="0">
              <a:solidFill>
                <a:schemeClr val="tx1"/>
              </a:solidFill>
            </a:rPr>
            <a:t>Empoderar a empleados clave para incrementar su compromiso con la empresa.</a:t>
          </a:r>
          <a:endParaRPr lang="es-ES" b="1" dirty="0">
            <a:solidFill>
              <a:schemeClr val="tx1"/>
            </a:solidFill>
          </a:endParaRPr>
        </a:p>
      </dgm:t>
    </dgm:pt>
    <dgm:pt modelId="{181F08DE-C680-458B-883A-CCB663B54981}" type="parTrans" cxnId="{C984BC36-E6D2-479B-AA01-4427606E282D}">
      <dgm:prSet/>
      <dgm:spPr/>
      <dgm:t>
        <a:bodyPr/>
        <a:lstStyle/>
        <a:p>
          <a:endParaRPr lang="es-ES">
            <a:solidFill>
              <a:schemeClr val="tx1"/>
            </a:solidFill>
          </a:endParaRPr>
        </a:p>
      </dgm:t>
    </dgm:pt>
    <dgm:pt modelId="{BD80BC7E-200D-452D-995E-624E3B0DA8FC}" type="sibTrans" cxnId="{C984BC36-E6D2-479B-AA01-4427606E282D}">
      <dgm:prSet/>
      <dgm:spPr/>
      <dgm:t>
        <a:bodyPr/>
        <a:lstStyle/>
        <a:p>
          <a:endParaRPr lang="es-ES">
            <a:solidFill>
              <a:schemeClr val="tx1"/>
            </a:solidFill>
          </a:endParaRPr>
        </a:p>
      </dgm:t>
    </dgm:pt>
    <dgm:pt modelId="{FFB05983-C184-4A6F-B527-7983A3E6BD5B}">
      <dgm:prSet phldrT="[Texto]"/>
      <dgm:spPr/>
      <dgm:t>
        <a:bodyPr/>
        <a:lstStyle/>
        <a:p>
          <a:r>
            <a:rPr lang="es-ES" dirty="0" smtClean="0">
              <a:solidFill>
                <a:schemeClr val="tx1"/>
              </a:solidFill>
            </a:rPr>
            <a:t>Área de Gestión del Talento Humano</a:t>
          </a:r>
          <a:endParaRPr lang="es-ES" dirty="0">
            <a:solidFill>
              <a:schemeClr val="tx1"/>
            </a:solidFill>
          </a:endParaRPr>
        </a:p>
      </dgm:t>
    </dgm:pt>
    <dgm:pt modelId="{2432A114-7543-4ABE-B6E8-D39B828962D6}" type="parTrans" cxnId="{70C8EE6B-477E-452D-BFD6-0037E5195637}">
      <dgm:prSet/>
      <dgm:spPr/>
      <dgm:t>
        <a:bodyPr/>
        <a:lstStyle/>
        <a:p>
          <a:endParaRPr lang="es-ES">
            <a:solidFill>
              <a:schemeClr val="tx1"/>
            </a:solidFill>
          </a:endParaRPr>
        </a:p>
      </dgm:t>
    </dgm:pt>
    <dgm:pt modelId="{29F91BE1-A0D1-426D-9597-F84AD5C84A1A}" type="sibTrans" cxnId="{70C8EE6B-477E-452D-BFD6-0037E5195637}">
      <dgm:prSet/>
      <dgm:spPr/>
      <dgm:t>
        <a:bodyPr/>
        <a:lstStyle/>
        <a:p>
          <a:endParaRPr lang="es-ES">
            <a:solidFill>
              <a:schemeClr val="tx1"/>
            </a:solidFill>
          </a:endParaRPr>
        </a:p>
      </dgm:t>
    </dgm:pt>
    <dgm:pt modelId="{4A5A0CBF-EE5F-4A09-BD68-2FD541F6FD4B}">
      <dgm:prSet phldrT="[Texto]"/>
      <dgm:spPr/>
      <dgm:t>
        <a:bodyPr/>
        <a:lstStyle/>
        <a:p>
          <a:r>
            <a:rPr lang="es-ES" dirty="0" smtClean="0">
              <a:solidFill>
                <a:schemeClr val="tx1"/>
              </a:solidFill>
            </a:rPr>
            <a:t>Otorgando mayor libertad de decisión y autonomía al personal en sus funciones.</a:t>
          </a:r>
          <a:endParaRPr lang="es-ES" dirty="0">
            <a:solidFill>
              <a:schemeClr val="tx1"/>
            </a:solidFill>
          </a:endParaRPr>
        </a:p>
      </dgm:t>
    </dgm:pt>
    <dgm:pt modelId="{BB739294-A731-4812-B9E4-4E5BE581E1FF}" type="parTrans" cxnId="{89FB207E-4D8E-4CAA-A201-5961F289EFF6}">
      <dgm:prSet/>
      <dgm:spPr/>
      <dgm:t>
        <a:bodyPr/>
        <a:lstStyle/>
        <a:p>
          <a:endParaRPr lang="es-ES">
            <a:solidFill>
              <a:schemeClr val="tx1"/>
            </a:solidFill>
          </a:endParaRPr>
        </a:p>
      </dgm:t>
    </dgm:pt>
    <dgm:pt modelId="{73D46E1E-E2AF-4C1A-B794-38D8482379A8}" type="sibTrans" cxnId="{89FB207E-4D8E-4CAA-A201-5961F289EFF6}">
      <dgm:prSet/>
      <dgm:spPr/>
      <dgm:t>
        <a:bodyPr/>
        <a:lstStyle/>
        <a:p>
          <a:endParaRPr lang="es-ES">
            <a:solidFill>
              <a:schemeClr val="tx1"/>
            </a:solidFill>
          </a:endParaRPr>
        </a:p>
      </dgm:t>
    </dgm:pt>
    <dgm:pt modelId="{240EE1B0-A1F3-4B38-B779-22966B067877}">
      <dgm:prSet phldrT="[Texto]"/>
      <dgm:spPr/>
      <dgm:t>
        <a:bodyPr/>
        <a:lstStyle/>
        <a:p>
          <a:r>
            <a:rPr lang="es-EC" dirty="0" smtClean="0"/>
            <a:t>Mantenerse como una empresa innovadora y competitiva frente a la competencia</a:t>
          </a:r>
          <a:endParaRPr lang="es-ES" dirty="0">
            <a:solidFill>
              <a:schemeClr val="tx1"/>
            </a:solidFill>
          </a:endParaRPr>
        </a:p>
      </dgm:t>
    </dgm:pt>
    <dgm:pt modelId="{2932DDEE-67CA-4145-A83E-ECD3FD8CCFC9}" type="parTrans" cxnId="{873B0E50-535F-412E-A172-08D5EBB31E92}">
      <dgm:prSet/>
      <dgm:spPr/>
      <dgm:t>
        <a:bodyPr/>
        <a:lstStyle/>
        <a:p>
          <a:endParaRPr lang="es-ES">
            <a:solidFill>
              <a:schemeClr val="tx1"/>
            </a:solidFill>
          </a:endParaRPr>
        </a:p>
      </dgm:t>
    </dgm:pt>
    <dgm:pt modelId="{4E16EE05-D32E-4449-942F-8BCD4513B378}" type="sibTrans" cxnId="{873B0E50-535F-412E-A172-08D5EBB31E92}">
      <dgm:prSet/>
      <dgm:spPr/>
      <dgm:t>
        <a:bodyPr/>
        <a:lstStyle/>
        <a:p>
          <a:endParaRPr lang="es-ES">
            <a:solidFill>
              <a:schemeClr val="tx1"/>
            </a:solidFill>
          </a:endParaRPr>
        </a:p>
      </dgm:t>
    </dgm:pt>
    <dgm:pt modelId="{2C21AFC6-FF7D-4D3F-AF6B-F64BD06DFF76}">
      <dgm:prSet phldrT="[Texto]"/>
      <dgm:spPr/>
      <dgm:t>
        <a:bodyPr/>
        <a:lstStyle/>
        <a:p>
          <a:r>
            <a:rPr lang="es-ES" dirty="0" smtClean="0">
              <a:solidFill>
                <a:schemeClr val="tx1"/>
              </a:solidFill>
            </a:rPr>
            <a:t>* Levantar información sobre productos que espera el cliente.</a:t>
          </a:r>
        </a:p>
        <a:p>
          <a:r>
            <a:rPr lang="es-ES" dirty="0" smtClean="0">
              <a:solidFill>
                <a:schemeClr val="tx1"/>
              </a:solidFill>
            </a:rPr>
            <a:t>* Investigando a la competencia</a:t>
          </a:r>
          <a:endParaRPr lang="es-ES" dirty="0">
            <a:solidFill>
              <a:schemeClr val="tx1"/>
            </a:solidFill>
          </a:endParaRPr>
        </a:p>
      </dgm:t>
    </dgm:pt>
    <dgm:pt modelId="{FB99B160-455C-463F-8AED-25F73F2F97BE}" type="parTrans" cxnId="{70ED3D5E-33F4-4787-935B-FE5AA7C4C831}">
      <dgm:prSet/>
      <dgm:spPr/>
      <dgm:t>
        <a:bodyPr/>
        <a:lstStyle/>
        <a:p>
          <a:endParaRPr lang="es-ES">
            <a:solidFill>
              <a:schemeClr val="tx1"/>
            </a:solidFill>
          </a:endParaRPr>
        </a:p>
      </dgm:t>
    </dgm:pt>
    <dgm:pt modelId="{3E0C511F-D753-440C-B5A2-32670C362863}" type="sibTrans" cxnId="{70ED3D5E-33F4-4787-935B-FE5AA7C4C831}">
      <dgm:prSet/>
      <dgm:spPr/>
      <dgm:t>
        <a:bodyPr/>
        <a:lstStyle/>
        <a:p>
          <a:endParaRPr lang="es-ES">
            <a:solidFill>
              <a:schemeClr val="tx1"/>
            </a:solidFill>
          </a:endParaRPr>
        </a:p>
      </dgm:t>
    </dgm:pt>
    <dgm:pt modelId="{E0586AE0-BB70-4874-8A4F-D86158DBBAB3}">
      <dgm:prSet phldrT="[Texto]"/>
      <dgm:spPr/>
      <dgm:t>
        <a:bodyPr/>
        <a:lstStyle/>
        <a:p>
          <a:r>
            <a:rPr lang="es-ES" dirty="0" smtClean="0">
              <a:solidFill>
                <a:schemeClr val="tx1"/>
              </a:solidFill>
            </a:rPr>
            <a:t>Cada dos años</a:t>
          </a:r>
          <a:endParaRPr lang="es-ES" dirty="0">
            <a:solidFill>
              <a:schemeClr val="tx1"/>
            </a:solidFill>
          </a:endParaRPr>
        </a:p>
      </dgm:t>
    </dgm:pt>
    <dgm:pt modelId="{251463DA-B308-4D63-B550-A4034A5C0B3D}" type="parTrans" cxnId="{94567BF3-9805-49DD-B2CA-B831EE4A94ED}">
      <dgm:prSet/>
      <dgm:spPr/>
      <dgm:t>
        <a:bodyPr/>
        <a:lstStyle/>
        <a:p>
          <a:endParaRPr lang="es-ES">
            <a:solidFill>
              <a:schemeClr val="tx1"/>
            </a:solidFill>
          </a:endParaRPr>
        </a:p>
      </dgm:t>
    </dgm:pt>
    <dgm:pt modelId="{55BE4E3B-24C6-430B-92CB-AE442FF9DE0A}" type="sibTrans" cxnId="{94567BF3-9805-49DD-B2CA-B831EE4A94ED}">
      <dgm:prSet/>
      <dgm:spPr/>
      <dgm:t>
        <a:bodyPr/>
        <a:lstStyle/>
        <a:p>
          <a:endParaRPr lang="es-ES">
            <a:solidFill>
              <a:schemeClr val="tx1"/>
            </a:solidFill>
          </a:endParaRPr>
        </a:p>
      </dgm:t>
    </dgm:pt>
    <dgm:pt modelId="{3E9D9108-5EB7-44E7-AD1B-A86D356E9D8E}">
      <dgm:prSet phldrT="[Texto]"/>
      <dgm:spPr/>
      <dgm:t>
        <a:bodyPr/>
        <a:lstStyle/>
        <a:p>
          <a:r>
            <a:rPr lang="es-ES" dirty="0" smtClean="0">
              <a:solidFill>
                <a:schemeClr val="tx1"/>
              </a:solidFill>
            </a:rPr>
            <a:t>Mediante proyectos que pongan límites a la empresa para salir de su zona de confort.</a:t>
          </a:r>
          <a:endParaRPr lang="es-ES" dirty="0">
            <a:solidFill>
              <a:schemeClr val="tx1"/>
            </a:solidFill>
          </a:endParaRPr>
        </a:p>
      </dgm:t>
    </dgm:pt>
    <dgm:pt modelId="{9DBC626C-DF90-4C9D-8BD1-2A5A7A2B8EF8}" type="parTrans" cxnId="{E7E71372-7E8E-4A3E-8294-2143EB368BBA}">
      <dgm:prSet/>
      <dgm:spPr/>
      <dgm:t>
        <a:bodyPr/>
        <a:lstStyle/>
        <a:p>
          <a:endParaRPr lang="es-ES">
            <a:solidFill>
              <a:schemeClr val="tx1"/>
            </a:solidFill>
          </a:endParaRPr>
        </a:p>
      </dgm:t>
    </dgm:pt>
    <dgm:pt modelId="{006B1A41-9A08-45BE-AEDC-1BA8304252F0}" type="sibTrans" cxnId="{E7E71372-7E8E-4A3E-8294-2143EB368BBA}">
      <dgm:prSet/>
      <dgm:spPr/>
      <dgm:t>
        <a:bodyPr/>
        <a:lstStyle/>
        <a:p>
          <a:endParaRPr lang="es-ES">
            <a:solidFill>
              <a:schemeClr val="tx1"/>
            </a:solidFill>
          </a:endParaRPr>
        </a:p>
      </dgm:t>
    </dgm:pt>
    <dgm:pt modelId="{723F943F-8DBD-450E-91DB-6FBFBB890C44}">
      <dgm:prSet phldrT="[Texto]"/>
      <dgm:spPr/>
      <dgm:t>
        <a:bodyPr/>
        <a:lstStyle/>
        <a:p>
          <a:r>
            <a:rPr lang="es-ES" dirty="0" smtClean="0">
              <a:solidFill>
                <a:schemeClr val="tx1"/>
              </a:solidFill>
            </a:rPr>
            <a:t>Permanente</a:t>
          </a:r>
          <a:endParaRPr lang="es-ES" dirty="0">
            <a:solidFill>
              <a:schemeClr val="tx1"/>
            </a:solidFill>
          </a:endParaRPr>
        </a:p>
      </dgm:t>
    </dgm:pt>
    <dgm:pt modelId="{F13F6D7C-E489-4A36-A596-178B55F59946}" type="parTrans" cxnId="{2B4554B3-A01F-446F-BA84-1B059BEF96BB}">
      <dgm:prSet/>
      <dgm:spPr/>
      <dgm:t>
        <a:bodyPr/>
        <a:lstStyle/>
        <a:p>
          <a:endParaRPr lang="es-ES">
            <a:solidFill>
              <a:schemeClr val="tx1"/>
            </a:solidFill>
          </a:endParaRPr>
        </a:p>
      </dgm:t>
    </dgm:pt>
    <dgm:pt modelId="{E3FF9F86-C2F6-45A2-B16B-2E5106B35E43}" type="sibTrans" cxnId="{2B4554B3-A01F-446F-BA84-1B059BEF96BB}">
      <dgm:prSet/>
      <dgm:spPr/>
      <dgm:t>
        <a:bodyPr/>
        <a:lstStyle/>
        <a:p>
          <a:endParaRPr lang="es-ES">
            <a:solidFill>
              <a:schemeClr val="tx1"/>
            </a:solidFill>
          </a:endParaRPr>
        </a:p>
      </dgm:t>
    </dgm:pt>
    <dgm:pt modelId="{7DBF71B1-9E19-4B6F-9E6D-36EE03717611}">
      <dgm:prSet phldrT="[Texto]"/>
      <dgm:spPr/>
      <dgm:t>
        <a:bodyPr/>
        <a:lstStyle/>
        <a:p>
          <a:r>
            <a:rPr lang="es-EC" dirty="0" smtClean="0"/>
            <a:t>Incrementar el compromiso del personal con la empresa</a:t>
          </a:r>
          <a:endParaRPr lang="es-ES" dirty="0">
            <a:solidFill>
              <a:schemeClr val="tx1"/>
            </a:solidFill>
          </a:endParaRPr>
        </a:p>
      </dgm:t>
    </dgm:pt>
    <dgm:pt modelId="{5DAF2BB5-3165-492C-B528-CBB61CA999EC}" type="parTrans" cxnId="{7F7FF25C-EF85-46BF-BDF9-D9E6456C95EA}">
      <dgm:prSet/>
      <dgm:spPr/>
      <dgm:t>
        <a:bodyPr/>
        <a:lstStyle/>
        <a:p>
          <a:endParaRPr lang="es-ES"/>
        </a:p>
      </dgm:t>
    </dgm:pt>
    <dgm:pt modelId="{F8B3B760-7FAF-4D0A-8B38-5D17DDBF569D}" type="sibTrans" cxnId="{7F7FF25C-EF85-46BF-BDF9-D9E6456C95EA}">
      <dgm:prSet/>
      <dgm:spPr/>
      <dgm:t>
        <a:bodyPr/>
        <a:lstStyle/>
        <a:p>
          <a:endParaRPr lang="es-ES"/>
        </a:p>
      </dgm:t>
    </dgm:pt>
    <dgm:pt modelId="{CE079E31-F279-415F-AE27-98370226331D}" type="pres">
      <dgm:prSet presAssocID="{73835DE6-B995-45F0-B772-D77A21356B8F}" presName="Name0" presStyleCnt="0">
        <dgm:presLayoutVars>
          <dgm:dir/>
          <dgm:animLvl val="lvl"/>
          <dgm:resizeHandles val="exact"/>
        </dgm:presLayoutVars>
      </dgm:prSet>
      <dgm:spPr/>
      <dgm:t>
        <a:bodyPr/>
        <a:lstStyle/>
        <a:p>
          <a:endParaRPr lang="es-ES"/>
        </a:p>
      </dgm:t>
    </dgm:pt>
    <dgm:pt modelId="{DDC24C5D-62A0-4B0E-AF47-1D26B13731C2}" type="pres">
      <dgm:prSet presAssocID="{1E11E81C-6D3E-4E22-8971-A0FE189B234B}" presName="vertFlow" presStyleCnt="0"/>
      <dgm:spPr/>
    </dgm:pt>
    <dgm:pt modelId="{5C2E2738-B7B7-4E2E-9E74-D7BE953CF7C0}" type="pres">
      <dgm:prSet presAssocID="{1E11E81C-6D3E-4E22-8971-A0FE189B234B}" presName="header" presStyleLbl="node1" presStyleIdx="0" presStyleCnt="3"/>
      <dgm:spPr/>
      <dgm:t>
        <a:bodyPr/>
        <a:lstStyle/>
        <a:p>
          <a:endParaRPr lang="es-ES"/>
        </a:p>
      </dgm:t>
    </dgm:pt>
    <dgm:pt modelId="{70E25295-4161-414D-A109-467ACCDDDC76}" type="pres">
      <dgm:prSet presAssocID="{D7EE980C-A43E-4512-BCF4-366238031630}" presName="parTrans" presStyleLbl="sibTrans2D1" presStyleIdx="0" presStyleCnt="12"/>
      <dgm:spPr/>
      <dgm:t>
        <a:bodyPr/>
        <a:lstStyle/>
        <a:p>
          <a:endParaRPr lang="es-ES"/>
        </a:p>
      </dgm:t>
    </dgm:pt>
    <dgm:pt modelId="{826DA23C-875B-4F0C-B989-7509C75A0B09}" type="pres">
      <dgm:prSet presAssocID="{DDD0FFE5-ADD4-4B00-82E6-690FC4D3A359}" presName="child" presStyleLbl="alignAccFollowNode1" presStyleIdx="0" presStyleCnt="12">
        <dgm:presLayoutVars>
          <dgm:chMax val="0"/>
          <dgm:bulletEnabled val="1"/>
        </dgm:presLayoutVars>
      </dgm:prSet>
      <dgm:spPr/>
      <dgm:t>
        <a:bodyPr/>
        <a:lstStyle/>
        <a:p>
          <a:endParaRPr lang="es-ES"/>
        </a:p>
      </dgm:t>
    </dgm:pt>
    <dgm:pt modelId="{11051577-F68B-4FED-B33A-53C6F338A86F}" type="pres">
      <dgm:prSet presAssocID="{69200121-0F49-4FDB-ABFF-4B0CAFB87F8A}" presName="sibTrans" presStyleLbl="sibTrans2D1" presStyleIdx="1" presStyleCnt="12"/>
      <dgm:spPr/>
      <dgm:t>
        <a:bodyPr/>
        <a:lstStyle/>
        <a:p>
          <a:endParaRPr lang="es-ES"/>
        </a:p>
      </dgm:t>
    </dgm:pt>
    <dgm:pt modelId="{F90AB8A8-87F0-4B48-9AB8-10B051D93A87}" type="pres">
      <dgm:prSet presAssocID="{B2DB40D3-7510-4692-AAA5-8E8B7EE31F47}" presName="child" presStyleLbl="alignAccFollowNode1" presStyleIdx="1" presStyleCnt="12">
        <dgm:presLayoutVars>
          <dgm:chMax val="0"/>
          <dgm:bulletEnabled val="1"/>
        </dgm:presLayoutVars>
      </dgm:prSet>
      <dgm:spPr/>
      <dgm:t>
        <a:bodyPr/>
        <a:lstStyle/>
        <a:p>
          <a:endParaRPr lang="es-ES"/>
        </a:p>
      </dgm:t>
    </dgm:pt>
    <dgm:pt modelId="{D53E69AC-65E3-4EAE-B3BC-7A75541DD570}" type="pres">
      <dgm:prSet presAssocID="{E706F744-5209-4050-BAF5-5C387D8D386B}" presName="sibTrans" presStyleLbl="sibTrans2D1" presStyleIdx="2" presStyleCnt="12"/>
      <dgm:spPr/>
      <dgm:t>
        <a:bodyPr/>
        <a:lstStyle/>
        <a:p>
          <a:endParaRPr lang="es-ES"/>
        </a:p>
      </dgm:t>
    </dgm:pt>
    <dgm:pt modelId="{ACAAB287-2714-46CC-A148-EE9320648B58}" type="pres">
      <dgm:prSet presAssocID="{240EE1B0-A1F3-4B38-B779-22966B067877}" presName="child" presStyleLbl="alignAccFollowNode1" presStyleIdx="2" presStyleCnt="12">
        <dgm:presLayoutVars>
          <dgm:chMax val="0"/>
          <dgm:bulletEnabled val="1"/>
        </dgm:presLayoutVars>
      </dgm:prSet>
      <dgm:spPr/>
      <dgm:t>
        <a:bodyPr/>
        <a:lstStyle/>
        <a:p>
          <a:endParaRPr lang="es-ES"/>
        </a:p>
      </dgm:t>
    </dgm:pt>
    <dgm:pt modelId="{C2C867CD-8CBE-4DB0-B1F6-CCC53509FB28}" type="pres">
      <dgm:prSet presAssocID="{4E16EE05-D32E-4449-942F-8BCD4513B378}" presName="sibTrans" presStyleLbl="sibTrans2D1" presStyleIdx="3" presStyleCnt="12"/>
      <dgm:spPr/>
      <dgm:t>
        <a:bodyPr/>
        <a:lstStyle/>
        <a:p>
          <a:endParaRPr lang="es-ES"/>
        </a:p>
      </dgm:t>
    </dgm:pt>
    <dgm:pt modelId="{C5FA0ACA-3660-4CB4-9C0A-A332AAF55B58}" type="pres">
      <dgm:prSet presAssocID="{2C21AFC6-FF7D-4D3F-AF6B-F64BD06DFF76}" presName="child" presStyleLbl="alignAccFollowNode1" presStyleIdx="3" presStyleCnt="12">
        <dgm:presLayoutVars>
          <dgm:chMax val="0"/>
          <dgm:bulletEnabled val="1"/>
        </dgm:presLayoutVars>
      </dgm:prSet>
      <dgm:spPr/>
      <dgm:t>
        <a:bodyPr/>
        <a:lstStyle/>
        <a:p>
          <a:endParaRPr lang="es-ES"/>
        </a:p>
      </dgm:t>
    </dgm:pt>
    <dgm:pt modelId="{B796457F-6383-48D0-B416-1C36FAC1D4EE}" type="pres">
      <dgm:prSet presAssocID="{1E11E81C-6D3E-4E22-8971-A0FE189B234B}" presName="hSp" presStyleCnt="0"/>
      <dgm:spPr/>
    </dgm:pt>
    <dgm:pt modelId="{6450DB28-ED22-42DC-A79B-1D2DFD04880D}" type="pres">
      <dgm:prSet presAssocID="{C0CFD20A-B300-4F59-926E-9E4CA7EE0626}" presName="vertFlow" presStyleCnt="0"/>
      <dgm:spPr/>
    </dgm:pt>
    <dgm:pt modelId="{4117A112-8838-4375-B6AD-23E2E9C2E996}" type="pres">
      <dgm:prSet presAssocID="{C0CFD20A-B300-4F59-926E-9E4CA7EE0626}" presName="header" presStyleLbl="node1" presStyleIdx="1" presStyleCnt="3"/>
      <dgm:spPr/>
      <dgm:t>
        <a:bodyPr/>
        <a:lstStyle/>
        <a:p>
          <a:endParaRPr lang="es-ES"/>
        </a:p>
      </dgm:t>
    </dgm:pt>
    <dgm:pt modelId="{A3D22C94-BDB1-4BD2-B7D7-376AD99ED8A7}" type="pres">
      <dgm:prSet presAssocID="{CD0B7D20-E7D4-4FA8-BCAE-5CD46FDC633D}" presName="parTrans" presStyleLbl="sibTrans2D1" presStyleIdx="4" presStyleCnt="12"/>
      <dgm:spPr/>
      <dgm:t>
        <a:bodyPr/>
        <a:lstStyle/>
        <a:p>
          <a:endParaRPr lang="es-ES"/>
        </a:p>
      </dgm:t>
    </dgm:pt>
    <dgm:pt modelId="{A181663C-F3A3-422B-A096-440059AD877F}" type="pres">
      <dgm:prSet presAssocID="{12ABEC9D-745F-452C-A84E-2CDE0C8457CD}" presName="child" presStyleLbl="alignAccFollowNode1" presStyleIdx="4" presStyleCnt="12">
        <dgm:presLayoutVars>
          <dgm:chMax val="0"/>
          <dgm:bulletEnabled val="1"/>
        </dgm:presLayoutVars>
      </dgm:prSet>
      <dgm:spPr/>
      <dgm:t>
        <a:bodyPr/>
        <a:lstStyle/>
        <a:p>
          <a:endParaRPr lang="es-ES"/>
        </a:p>
      </dgm:t>
    </dgm:pt>
    <dgm:pt modelId="{98F1DF5C-63CF-4D06-BC94-24F9FB286541}" type="pres">
      <dgm:prSet presAssocID="{A4C9FD21-0BA2-40D2-909A-0FDCAC4DF732}" presName="sibTrans" presStyleLbl="sibTrans2D1" presStyleIdx="5" presStyleCnt="12"/>
      <dgm:spPr/>
      <dgm:t>
        <a:bodyPr/>
        <a:lstStyle/>
        <a:p>
          <a:endParaRPr lang="es-ES"/>
        </a:p>
      </dgm:t>
    </dgm:pt>
    <dgm:pt modelId="{B1D38C79-11CA-450A-881B-DB56C9D513A8}" type="pres">
      <dgm:prSet presAssocID="{E0586AE0-BB70-4874-8A4F-D86158DBBAB3}" presName="child" presStyleLbl="alignAccFollowNode1" presStyleIdx="5" presStyleCnt="12">
        <dgm:presLayoutVars>
          <dgm:chMax val="0"/>
          <dgm:bulletEnabled val="1"/>
        </dgm:presLayoutVars>
      </dgm:prSet>
      <dgm:spPr/>
      <dgm:t>
        <a:bodyPr/>
        <a:lstStyle/>
        <a:p>
          <a:endParaRPr lang="es-ES"/>
        </a:p>
      </dgm:t>
    </dgm:pt>
    <dgm:pt modelId="{144F39AA-23A9-4048-8123-FB4F69C370E7}" type="pres">
      <dgm:prSet presAssocID="{55BE4E3B-24C6-430B-92CB-AE442FF9DE0A}" presName="sibTrans" presStyleLbl="sibTrans2D1" presStyleIdx="6" presStyleCnt="12"/>
      <dgm:spPr/>
      <dgm:t>
        <a:bodyPr/>
        <a:lstStyle/>
        <a:p>
          <a:endParaRPr lang="es-ES"/>
        </a:p>
      </dgm:t>
    </dgm:pt>
    <dgm:pt modelId="{638B9C87-5046-4F65-809D-5EEC016CA862}" type="pres">
      <dgm:prSet presAssocID="{B216615D-B969-48B3-B7DC-9A509EE43008}" presName="child" presStyleLbl="alignAccFollowNode1" presStyleIdx="6" presStyleCnt="12">
        <dgm:presLayoutVars>
          <dgm:chMax val="0"/>
          <dgm:bulletEnabled val="1"/>
        </dgm:presLayoutVars>
      </dgm:prSet>
      <dgm:spPr/>
      <dgm:t>
        <a:bodyPr/>
        <a:lstStyle/>
        <a:p>
          <a:endParaRPr lang="es-ES"/>
        </a:p>
      </dgm:t>
    </dgm:pt>
    <dgm:pt modelId="{8B44F784-6154-4F1F-B3D5-93088E9B31FB}" type="pres">
      <dgm:prSet presAssocID="{46BBE283-E02E-4BBC-BDB5-AC6422266FD1}" presName="sibTrans" presStyleLbl="sibTrans2D1" presStyleIdx="7" presStyleCnt="12"/>
      <dgm:spPr/>
      <dgm:t>
        <a:bodyPr/>
        <a:lstStyle/>
        <a:p>
          <a:endParaRPr lang="es-ES"/>
        </a:p>
      </dgm:t>
    </dgm:pt>
    <dgm:pt modelId="{0ADE2383-8BC8-4228-9E99-E51C41FA0C82}" type="pres">
      <dgm:prSet presAssocID="{3E9D9108-5EB7-44E7-AD1B-A86D356E9D8E}" presName="child" presStyleLbl="alignAccFollowNode1" presStyleIdx="7" presStyleCnt="12">
        <dgm:presLayoutVars>
          <dgm:chMax val="0"/>
          <dgm:bulletEnabled val="1"/>
        </dgm:presLayoutVars>
      </dgm:prSet>
      <dgm:spPr/>
      <dgm:t>
        <a:bodyPr/>
        <a:lstStyle/>
        <a:p>
          <a:endParaRPr lang="es-ES"/>
        </a:p>
      </dgm:t>
    </dgm:pt>
    <dgm:pt modelId="{9A760299-2E1F-4562-801B-D07D229789E3}" type="pres">
      <dgm:prSet presAssocID="{C0CFD20A-B300-4F59-926E-9E4CA7EE0626}" presName="hSp" presStyleCnt="0"/>
      <dgm:spPr/>
    </dgm:pt>
    <dgm:pt modelId="{3917AD63-FEA3-40A8-A189-43883AFB18D1}" type="pres">
      <dgm:prSet presAssocID="{55971421-75B4-4C89-9B70-3BB81122A2A4}" presName="vertFlow" presStyleCnt="0"/>
      <dgm:spPr/>
    </dgm:pt>
    <dgm:pt modelId="{360BFA53-4181-4D05-B0B7-0A53692ADF56}" type="pres">
      <dgm:prSet presAssocID="{55971421-75B4-4C89-9B70-3BB81122A2A4}" presName="header" presStyleLbl="node1" presStyleIdx="2" presStyleCnt="3"/>
      <dgm:spPr/>
      <dgm:t>
        <a:bodyPr/>
        <a:lstStyle/>
        <a:p>
          <a:endParaRPr lang="es-ES"/>
        </a:p>
      </dgm:t>
    </dgm:pt>
    <dgm:pt modelId="{DC43A39F-E815-4753-9511-CF9C5EDAFFB9}" type="pres">
      <dgm:prSet presAssocID="{2432A114-7543-4ABE-B6E8-D39B828962D6}" presName="parTrans" presStyleLbl="sibTrans2D1" presStyleIdx="8" presStyleCnt="12"/>
      <dgm:spPr/>
      <dgm:t>
        <a:bodyPr/>
        <a:lstStyle/>
        <a:p>
          <a:endParaRPr lang="es-ES"/>
        </a:p>
      </dgm:t>
    </dgm:pt>
    <dgm:pt modelId="{103C3AE6-726A-4163-A372-0928653C881D}" type="pres">
      <dgm:prSet presAssocID="{FFB05983-C184-4A6F-B527-7983A3E6BD5B}" presName="child" presStyleLbl="alignAccFollowNode1" presStyleIdx="8" presStyleCnt="12">
        <dgm:presLayoutVars>
          <dgm:chMax val="0"/>
          <dgm:bulletEnabled val="1"/>
        </dgm:presLayoutVars>
      </dgm:prSet>
      <dgm:spPr/>
      <dgm:t>
        <a:bodyPr/>
        <a:lstStyle/>
        <a:p>
          <a:endParaRPr lang="es-ES"/>
        </a:p>
      </dgm:t>
    </dgm:pt>
    <dgm:pt modelId="{C338A5A9-D1EC-4CBD-8396-333A93F55CBC}" type="pres">
      <dgm:prSet presAssocID="{29F91BE1-A0D1-426D-9597-F84AD5C84A1A}" presName="sibTrans" presStyleLbl="sibTrans2D1" presStyleIdx="9" presStyleCnt="12"/>
      <dgm:spPr/>
      <dgm:t>
        <a:bodyPr/>
        <a:lstStyle/>
        <a:p>
          <a:endParaRPr lang="es-ES"/>
        </a:p>
      </dgm:t>
    </dgm:pt>
    <dgm:pt modelId="{D663B1EE-CD9B-4A27-8720-56ACAD61FDCC}" type="pres">
      <dgm:prSet presAssocID="{723F943F-8DBD-450E-91DB-6FBFBB890C44}" presName="child" presStyleLbl="alignAccFollowNode1" presStyleIdx="9" presStyleCnt="12">
        <dgm:presLayoutVars>
          <dgm:chMax val="0"/>
          <dgm:bulletEnabled val="1"/>
        </dgm:presLayoutVars>
      </dgm:prSet>
      <dgm:spPr/>
      <dgm:t>
        <a:bodyPr/>
        <a:lstStyle/>
        <a:p>
          <a:endParaRPr lang="es-ES"/>
        </a:p>
      </dgm:t>
    </dgm:pt>
    <dgm:pt modelId="{4E907C48-0C54-406A-B8B7-C36E1571F9EA}" type="pres">
      <dgm:prSet presAssocID="{E3FF9F86-C2F6-45A2-B16B-2E5106B35E43}" presName="sibTrans" presStyleLbl="sibTrans2D1" presStyleIdx="10" presStyleCnt="12"/>
      <dgm:spPr/>
      <dgm:t>
        <a:bodyPr/>
        <a:lstStyle/>
        <a:p>
          <a:endParaRPr lang="es-ES"/>
        </a:p>
      </dgm:t>
    </dgm:pt>
    <dgm:pt modelId="{A38DEE19-21B9-4979-9505-B87AAF8DEC2F}" type="pres">
      <dgm:prSet presAssocID="{7DBF71B1-9E19-4B6F-9E6D-36EE03717611}" presName="child" presStyleLbl="alignAccFollowNode1" presStyleIdx="10" presStyleCnt="12">
        <dgm:presLayoutVars>
          <dgm:chMax val="0"/>
          <dgm:bulletEnabled val="1"/>
        </dgm:presLayoutVars>
      </dgm:prSet>
      <dgm:spPr/>
      <dgm:t>
        <a:bodyPr/>
        <a:lstStyle/>
        <a:p>
          <a:endParaRPr lang="es-ES"/>
        </a:p>
      </dgm:t>
    </dgm:pt>
    <dgm:pt modelId="{CA1B22D4-086B-4CC3-B2BB-540D1751B60B}" type="pres">
      <dgm:prSet presAssocID="{F8B3B760-7FAF-4D0A-8B38-5D17DDBF569D}" presName="sibTrans" presStyleLbl="sibTrans2D1" presStyleIdx="11" presStyleCnt="12"/>
      <dgm:spPr/>
      <dgm:t>
        <a:bodyPr/>
        <a:lstStyle/>
        <a:p>
          <a:endParaRPr lang="es-ES"/>
        </a:p>
      </dgm:t>
    </dgm:pt>
    <dgm:pt modelId="{8FFED83A-9334-4A2A-A724-6172B21A0AE8}" type="pres">
      <dgm:prSet presAssocID="{4A5A0CBF-EE5F-4A09-BD68-2FD541F6FD4B}" presName="child" presStyleLbl="alignAccFollowNode1" presStyleIdx="11" presStyleCnt="12">
        <dgm:presLayoutVars>
          <dgm:chMax val="0"/>
          <dgm:bulletEnabled val="1"/>
        </dgm:presLayoutVars>
      </dgm:prSet>
      <dgm:spPr/>
      <dgm:t>
        <a:bodyPr/>
        <a:lstStyle/>
        <a:p>
          <a:endParaRPr lang="es-ES"/>
        </a:p>
      </dgm:t>
    </dgm:pt>
  </dgm:ptLst>
  <dgm:cxnLst>
    <dgm:cxn modelId="{07561FE9-7567-42BD-A19A-A5FE6A7836EC}" type="presOf" srcId="{F8B3B760-7FAF-4D0A-8B38-5D17DDBF569D}" destId="{CA1B22D4-086B-4CC3-B2BB-540D1751B60B}" srcOrd="0" destOrd="0" presId="urn:microsoft.com/office/officeart/2005/8/layout/lProcess1"/>
    <dgm:cxn modelId="{89FB207E-4D8E-4CAA-A201-5961F289EFF6}" srcId="{55971421-75B4-4C89-9B70-3BB81122A2A4}" destId="{4A5A0CBF-EE5F-4A09-BD68-2FD541F6FD4B}" srcOrd="3" destOrd="0" parTransId="{BB739294-A731-4812-B9E4-4E5BE581E1FF}" sibTransId="{73D46E1E-E2AF-4C1A-B794-38D8482379A8}"/>
    <dgm:cxn modelId="{70ED3D5E-33F4-4787-935B-FE5AA7C4C831}" srcId="{1E11E81C-6D3E-4E22-8971-A0FE189B234B}" destId="{2C21AFC6-FF7D-4D3F-AF6B-F64BD06DFF76}" srcOrd="3" destOrd="0" parTransId="{FB99B160-455C-463F-8AED-25F73F2F97BE}" sibTransId="{3E0C511F-D753-440C-B5A2-32670C362863}"/>
    <dgm:cxn modelId="{C984BC36-E6D2-479B-AA01-4427606E282D}" srcId="{73835DE6-B995-45F0-B772-D77A21356B8F}" destId="{55971421-75B4-4C89-9B70-3BB81122A2A4}" srcOrd="2" destOrd="0" parTransId="{181F08DE-C680-458B-883A-CCB663B54981}" sibTransId="{BD80BC7E-200D-452D-995E-624E3B0DA8FC}"/>
    <dgm:cxn modelId="{AD99AD4B-0C6A-4FCE-89BE-5EF4AA9A5217}" type="presOf" srcId="{FFB05983-C184-4A6F-B527-7983A3E6BD5B}" destId="{103C3AE6-726A-4163-A372-0928653C881D}" srcOrd="0" destOrd="0" presId="urn:microsoft.com/office/officeart/2005/8/layout/lProcess1"/>
    <dgm:cxn modelId="{F0E28090-759F-420C-A57F-4817D02C56ED}" type="presOf" srcId="{1E11E81C-6D3E-4E22-8971-A0FE189B234B}" destId="{5C2E2738-B7B7-4E2E-9E74-D7BE953CF7C0}" srcOrd="0" destOrd="0" presId="urn:microsoft.com/office/officeart/2005/8/layout/lProcess1"/>
    <dgm:cxn modelId="{412030D5-FD52-430D-B0E3-09529BAE7A88}" type="presOf" srcId="{C0CFD20A-B300-4F59-926E-9E4CA7EE0626}" destId="{4117A112-8838-4375-B6AD-23E2E9C2E996}" srcOrd="0" destOrd="0" presId="urn:microsoft.com/office/officeart/2005/8/layout/lProcess1"/>
    <dgm:cxn modelId="{9A2F23EC-400E-49D2-9A03-61A6485E9ABF}" srcId="{73835DE6-B995-45F0-B772-D77A21356B8F}" destId="{1E11E81C-6D3E-4E22-8971-A0FE189B234B}" srcOrd="0" destOrd="0" parTransId="{BBA0D7CA-AAB4-4838-98AB-ED26E015ABA8}" sibTransId="{2E73CF79-19F8-4E08-8588-1278574C203D}"/>
    <dgm:cxn modelId="{64C36832-6690-4729-B151-73DD9D7E2977}" type="presOf" srcId="{3E9D9108-5EB7-44E7-AD1B-A86D356E9D8E}" destId="{0ADE2383-8BC8-4228-9E99-E51C41FA0C82}" srcOrd="0" destOrd="0" presId="urn:microsoft.com/office/officeart/2005/8/layout/lProcess1"/>
    <dgm:cxn modelId="{94567BF3-9805-49DD-B2CA-B831EE4A94ED}" srcId="{C0CFD20A-B300-4F59-926E-9E4CA7EE0626}" destId="{E0586AE0-BB70-4874-8A4F-D86158DBBAB3}" srcOrd="1" destOrd="0" parTransId="{251463DA-B308-4D63-B550-A4034A5C0B3D}" sibTransId="{55BE4E3B-24C6-430B-92CB-AE442FF9DE0A}"/>
    <dgm:cxn modelId="{9557D0DD-3971-40EA-9355-760283E27A44}" type="presOf" srcId="{E0586AE0-BB70-4874-8A4F-D86158DBBAB3}" destId="{B1D38C79-11CA-450A-881B-DB56C9D513A8}" srcOrd="0" destOrd="0" presId="urn:microsoft.com/office/officeart/2005/8/layout/lProcess1"/>
    <dgm:cxn modelId="{0C3D4D9E-AF72-44BE-B97C-6B2772EADB7F}" type="presOf" srcId="{69200121-0F49-4FDB-ABFF-4B0CAFB87F8A}" destId="{11051577-F68B-4FED-B33A-53C6F338A86F}" srcOrd="0" destOrd="0" presId="urn:microsoft.com/office/officeart/2005/8/layout/lProcess1"/>
    <dgm:cxn modelId="{688DED07-70BA-4BBD-8DCF-90BD861E32FF}" type="presOf" srcId="{A4C9FD21-0BA2-40D2-909A-0FDCAC4DF732}" destId="{98F1DF5C-63CF-4D06-BC94-24F9FB286541}" srcOrd="0" destOrd="0" presId="urn:microsoft.com/office/officeart/2005/8/layout/lProcess1"/>
    <dgm:cxn modelId="{77C9FEE1-8902-4E85-B6A4-87676FCFA9B6}" srcId="{C0CFD20A-B300-4F59-926E-9E4CA7EE0626}" destId="{B216615D-B969-48B3-B7DC-9A509EE43008}" srcOrd="2" destOrd="0" parTransId="{94520F52-3E02-4844-BE9C-06BD0BBA402B}" sibTransId="{46BBE283-E02E-4BBC-BDB5-AC6422266FD1}"/>
    <dgm:cxn modelId="{873B0E50-535F-412E-A172-08D5EBB31E92}" srcId="{1E11E81C-6D3E-4E22-8971-A0FE189B234B}" destId="{240EE1B0-A1F3-4B38-B779-22966B067877}" srcOrd="2" destOrd="0" parTransId="{2932DDEE-67CA-4145-A83E-ECD3FD8CCFC9}" sibTransId="{4E16EE05-D32E-4449-942F-8BCD4513B378}"/>
    <dgm:cxn modelId="{F46173C2-0420-4A12-A190-03AADA5FEB44}" type="presOf" srcId="{E706F744-5209-4050-BAF5-5C387D8D386B}" destId="{D53E69AC-65E3-4EAE-B3BC-7A75541DD570}" srcOrd="0" destOrd="0" presId="urn:microsoft.com/office/officeart/2005/8/layout/lProcess1"/>
    <dgm:cxn modelId="{1A81E36A-39B9-4EE1-AA02-42C836B0B6E4}" type="presOf" srcId="{DDD0FFE5-ADD4-4B00-82E6-690FC4D3A359}" destId="{826DA23C-875B-4F0C-B989-7509C75A0B09}" srcOrd="0" destOrd="0" presId="urn:microsoft.com/office/officeart/2005/8/layout/lProcess1"/>
    <dgm:cxn modelId="{4B2D6F16-D5A9-43A1-8FF6-300E578C1BBB}" type="presOf" srcId="{2C21AFC6-FF7D-4D3F-AF6B-F64BD06DFF76}" destId="{C5FA0ACA-3660-4CB4-9C0A-A332AAF55B58}" srcOrd="0" destOrd="0" presId="urn:microsoft.com/office/officeart/2005/8/layout/lProcess1"/>
    <dgm:cxn modelId="{C134C827-A832-4BEF-9F7A-742B0392334D}" srcId="{73835DE6-B995-45F0-B772-D77A21356B8F}" destId="{C0CFD20A-B300-4F59-926E-9E4CA7EE0626}" srcOrd="1" destOrd="0" parTransId="{A626B17C-EC06-49DE-88D6-6D542255644C}" sibTransId="{A64B2D38-E9C4-4EC8-A1DD-8A3129D9D887}"/>
    <dgm:cxn modelId="{2958510A-7113-41A6-8CAD-3D1CC82C4460}" type="presOf" srcId="{723F943F-8DBD-450E-91DB-6FBFBB890C44}" destId="{D663B1EE-CD9B-4A27-8720-56ACAD61FDCC}" srcOrd="0" destOrd="0" presId="urn:microsoft.com/office/officeart/2005/8/layout/lProcess1"/>
    <dgm:cxn modelId="{C5348571-3E8A-44BB-AEFB-8274193E7702}" type="presOf" srcId="{73835DE6-B995-45F0-B772-D77A21356B8F}" destId="{CE079E31-F279-415F-AE27-98370226331D}" srcOrd="0" destOrd="0" presId="urn:microsoft.com/office/officeart/2005/8/layout/lProcess1"/>
    <dgm:cxn modelId="{44ED6C01-67EA-4B5D-A19C-98D9B8111EDD}" srcId="{C0CFD20A-B300-4F59-926E-9E4CA7EE0626}" destId="{12ABEC9D-745F-452C-A84E-2CDE0C8457CD}" srcOrd="0" destOrd="0" parTransId="{CD0B7D20-E7D4-4FA8-BCAE-5CD46FDC633D}" sibTransId="{A4C9FD21-0BA2-40D2-909A-0FDCAC4DF732}"/>
    <dgm:cxn modelId="{EC8DCC61-820F-4A69-B8CE-D995DECEFB98}" type="presOf" srcId="{55971421-75B4-4C89-9B70-3BB81122A2A4}" destId="{360BFA53-4181-4D05-B0B7-0A53692ADF56}" srcOrd="0" destOrd="0" presId="urn:microsoft.com/office/officeart/2005/8/layout/lProcess1"/>
    <dgm:cxn modelId="{707595EB-6FBC-424B-8DC4-AD95270853BC}" type="presOf" srcId="{2432A114-7543-4ABE-B6E8-D39B828962D6}" destId="{DC43A39F-E815-4753-9511-CF9C5EDAFFB9}" srcOrd="0" destOrd="0" presId="urn:microsoft.com/office/officeart/2005/8/layout/lProcess1"/>
    <dgm:cxn modelId="{21765377-CA02-4705-B60B-B85C619DABC1}" type="presOf" srcId="{55BE4E3B-24C6-430B-92CB-AE442FF9DE0A}" destId="{144F39AA-23A9-4048-8123-FB4F69C370E7}" srcOrd="0" destOrd="0" presId="urn:microsoft.com/office/officeart/2005/8/layout/lProcess1"/>
    <dgm:cxn modelId="{66F742B9-CBC5-4EC0-96F4-ACAD57C49918}" type="presOf" srcId="{CD0B7D20-E7D4-4FA8-BCAE-5CD46FDC633D}" destId="{A3D22C94-BDB1-4BD2-B7D7-376AD99ED8A7}" srcOrd="0" destOrd="0" presId="urn:microsoft.com/office/officeart/2005/8/layout/lProcess1"/>
    <dgm:cxn modelId="{1496BCB8-DA7B-465B-B49B-E63E35181636}" type="presOf" srcId="{D7EE980C-A43E-4512-BCF4-366238031630}" destId="{70E25295-4161-414D-A109-467ACCDDDC76}" srcOrd="0" destOrd="0" presId="urn:microsoft.com/office/officeart/2005/8/layout/lProcess1"/>
    <dgm:cxn modelId="{43E5EC13-320D-4E23-8E73-67EAEE37F4E3}" type="presOf" srcId="{12ABEC9D-745F-452C-A84E-2CDE0C8457CD}" destId="{A181663C-F3A3-422B-A096-440059AD877F}" srcOrd="0" destOrd="0" presId="urn:microsoft.com/office/officeart/2005/8/layout/lProcess1"/>
    <dgm:cxn modelId="{70C8EE6B-477E-452D-BFD6-0037E5195637}" srcId="{55971421-75B4-4C89-9B70-3BB81122A2A4}" destId="{FFB05983-C184-4A6F-B527-7983A3E6BD5B}" srcOrd="0" destOrd="0" parTransId="{2432A114-7543-4ABE-B6E8-D39B828962D6}" sibTransId="{29F91BE1-A0D1-426D-9597-F84AD5C84A1A}"/>
    <dgm:cxn modelId="{170FAC97-0915-4748-93DA-AD8651AB6D43}" type="presOf" srcId="{E3FF9F86-C2F6-45A2-B16B-2E5106B35E43}" destId="{4E907C48-0C54-406A-B8B7-C36E1571F9EA}" srcOrd="0" destOrd="0" presId="urn:microsoft.com/office/officeart/2005/8/layout/lProcess1"/>
    <dgm:cxn modelId="{6030C901-86F0-4CBA-9042-390B0414BE70}" type="presOf" srcId="{7DBF71B1-9E19-4B6F-9E6D-36EE03717611}" destId="{A38DEE19-21B9-4979-9505-B87AAF8DEC2F}" srcOrd="0" destOrd="0" presId="urn:microsoft.com/office/officeart/2005/8/layout/lProcess1"/>
    <dgm:cxn modelId="{ACE04F0C-8994-4F5C-B694-5905AF4AF0F9}" type="presOf" srcId="{B2DB40D3-7510-4692-AAA5-8E8B7EE31F47}" destId="{F90AB8A8-87F0-4B48-9AB8-10B051D93A87}" srcOrd="0" destOrd="0" presId="urn:microsoft.com/office/officeart/2005/8/layout/lProcess1"/>
    <dgm:cxn modelId="{477691F1-E3FE-436C-80AD-6EEBB9B99CB5}" type="presOf" srcId="{29F91BE1-A0D1-426D-9597-F84AD5C84A1A}" destId="{C338A5A9-D1EC-4CBD-8396-333A93F55CBC}" srcOrd="0" destOrd="0" presId="urn:microsoft.com/office/officeart/2005/8/layout/lProcess1"/>
    <dgm:cxn modelId="{67CB37E6-FD43-4051-9C90-866579A5BB4F}" type="presOf" srcId="{240EE1B0-A1F3-4B38-B779-22966B067877}" destId="{ACAAB287-2714-46CC-A148-EE9320648B58}" srcOrd="0" destOrd="0" presId="urn:microsoft.com/office/officeart/2005/8/layout/lProcess1"/>
    <dgm:cxn modelId="{8CFB968F-C1D9-4A70-8B23-B859666E09C0}" type="presOf" srcId="{46BBE283-E02E-4BBC-BDB5-AC6422266FD1}" destId="{8B44F784-6154-4F1F-B3D5-93088E9B31FB}" srcOrd="0" destOrd="0" presId="urn:microsoft.com/office/officeart/2005/8/layout/lProcess1"/>
    <dgm:cxn modelId="{E7E71372-7E8E-4A3E-8294-2143EB368BBA}" srcId="{C0CFD20A-B300-4F59-926E-9E4CA7EE0626}" destId="{3E9D9108-5EB7-44E7-AD1B-A86D356E9D8E}" srcOrd="3" destOrd="0" parTransId="{9DBC626C-DF90-4C9D-8BD1-2A5A7A2B8EF8}" sibTransId="{006B1A41-9A08-45BE-AEDC-1BA8304252F0}"/>
    <dgm:cxn modelId="{7F7FF25C-EF85-46BF-BDF9-D9E6456C95EA}" srcId="{55971421-75B4-4C89-9B70-3BB81122A2A4}" destId="{7DBF71B1-9E19-4B6F-9E6D-36EE03717611}" srcOrd="2" destOrd="0" parTransId="{5DAF2BB5-3165-492C-B528-CBB61CA999EC}" sibTransId="{F8B3B760-7FAF-4D0A-8B38-5D17DDBF569D}"/>
    <dgm:cxn modelId="{2F5DFC28-C442-48C7-84FE-5B127C2B05F2}" type="presOf" srcId="{4A5A0CBF-EE5F-4A09-BD68-2FD541F6FD4B}" destId="{8FFED83A-9334-4A2A-A724-6172B21A0AE8}" srcOrd="0" destOrd="0" presId="urn:microsoft.com/office/officeart/2005/8/layout/lProcess1"/>
    <dgm:cxn modelId="{2B4554B3-A01F-446F-BA84-1B059BEF96BB}" srcId="{55971421-75B4-4C89-9B70-3BB81122A2A4}" destId="{723F943F-8DBD-450E-91DB-6FBFBB890C44}" srcOrd="1" destOrd="0" parTransId="{F13F6D7C-E489-4A36-A596-178B55F59946}" sibTransId="{E3FF9F86-C2F6-45A2-B16B-2E5106B35E43}"/>
    <dgm:cxn modelId="{14CE6923-BFEB-4146-B3B1-7AC867DB4674}" type="presOf" srcId="{4E16EE05-D32E-4449-942F-8BCD4513B378}" destId="{C2C867CD-8CBE-4DB0-B1F6-CCC53509FB28}" srcOrd="0" destOrd="0" presId="urn:microsoft.com/office/officeart/2005/8/layout/lProcess1"/>
    <dgm:cxn modelId="{16A1B8FD-72DB-4B92-A8D0-96D78BEDCCAF}" type="presOf" srcId="{B216615D-B969-48B3-B7DC-9A509EE43008}" destId="{638B9C87-5046-4F65-809D-5EEC016CA862}" srcOrd="0" destOrd="0" presId="urn:microsoft.com/office/officeart/2005/8/layout/lProcess1"/>
    <dgm:cxn modelId="{29144660-5ED1-4ED5-8766-F36B09F59335}" srcId="{1E11E81C-6D3E-4E22-8971-A0FE189B234B}" destId="{DDD0FFE5-ADD4-4B00-82E6-690FC4D3A359}" srcOrd="0" destOrd="0" parTransId="{D7EE980C-A43E-4512-BCF4-366238031630}" sibTransId="{69200121-0F49-4FDB-ABFF-4B0CAFB87F8A}"/>
    <dgm:cxn modelId="{642322A2-7F58-4622-9067-B5AA67124D2C}" srcId="{1E11E81C-6D3E-4E22-8971-A0FE189B234B}" destId="{B2DB40D3-7510-4692-AAA5-8E8B7EE31F47}" srcOrd="1" destOrd="0" parTransId="{ACBA8F8B-2115-4F36-BD15-C8D590B1B6B6}" sibTransId="{E706F744-5209-4050-BAF5-5C387D8D386B}"/>
    <dgm:cxn modelId="{4C1D92C4-8C4C-44A3-9DAD-109260952DF6}" type="presParOf" srcId="{CE079E31-F279-415F-AE27-98370226331D}" destId="{DDC24C5D-62A0-4B0E-AF47-1D26B13731C2}" srcOrd="0" destOrd="0" presId="urn:microsoft.com/office/officeart/2005/8/layout/lProcess1"/>
    <dgm:cxn modelId="{A278C848-5228-417B-B212-90D4767F1F5A}" type="presParOf" srcId="{DDC24C5D-62A0-4B0E-AF47-1D26B13731C2}" destId="{5C2E2738-B7B7-4E2E-9E74-D7BE953CF7C0}" srcOrd="0" destOrd="0" presId="urn:microsoft.com/office/officeart/2005/8/layout/lProcess1"/>
    <dgm:cxn modelId="{6F53FC77-92EC-4F9E-87AF-6F2301F19643}" type="presParOf" srcId="{DDC24C5D-62A0-4B0E-AF47-1D26B13731C2}" destId="{70E25295-4161-414D-A109-467ACCDDDC76}" srcOrd="1" destOrd="0" presId="urn:microsoft.com/office/officeart/2005/8/layout/lProcess1"/>
    <dgm:cxn modelId="{66FC3305-39F8-4764-B6D0-71E108107EAF}" type="presParOf" srcId="{DDC24C5D-62A0-4B0E-AF47-1D26B13731C2}" destId="{826DA23C-875B-4F0C-B989-7509C75A0B09}" srcOrd="2" destOrd="0" presId="urn:microsoft.com/office/officeart/2005/8/layout/lProcess1"/>
    <dgm:cxn modelId="{8A134169-0DC1-45AF-BBBB-D6EB1FEBC71A}" type="presParOf" srcId="{DDC24C5D-62A0-4B0E-AF47-1D26B13731C2}" destId="{11051577-F68B-4FED-B33A-53C6F338A86F}" srcOrd="3" destOrd="0" presId="urn:microsoft.com/office/officeart/2005/8/layout/lProcess1"/>
    <dgm:cxn modelId="{F61A335E-EA26-4E24-AC1E-29BC2CCDBFA5}" type="presParOf" srcId="{DDC24C5D-62A0-4B0E-AF47-1D26B13731C2}" destId="{F90AB8A8-87F0-4B48-9AB8-10B051D93A87}" srcOrd="4" destOrd="0" presId="urn:microsoft.com/office/officeart/2005/8/layout/lProcess1"/>
    <dgm:cxn modelId="{827D444B-3287-4E8F-AB97-03C11EA26D12}" type="presParOf" srcId="{DDC24C5D-62A0-4B0E-AF47-1D26B13731C2}" destId="{D53E69AC-65E3-4EAE-B3BC-7A75541DD570}" srcOrd="5" destOrd="0" presId="urn:microsoft.com/office/officeart/2005/8/layout/lProcess1"/>
    <dgm:cxn modelId="{1443F7A5-77E7-400F-A12B-93CCBABC8DDB}" type="presParOf" srcId="{DDC24C5D-62A0-4B0E-AF47-1D26B13731C2}" destId="{ACAAB287-2714-46CC-A148-EE9320648B58}" srcOrd="6" destOrd="0" presId="urn:microsoft.com/office/officeart/2005/8/layout/lProcess1"/>
    <dgm:cxn modelId="{03A0A283-E0E9-4690-9E98-642AEBEF8257}" type="presParOf" srcId="{DDC24C5D-62A0-4B0E-AF47-1D26B13731C2}" destId="{C2C867CD-8CBE-4DB0-B1F6-CCC53509FB28}" srcOrd="7" destOrd="0" presId="urn:microsoft.com/office/officeart/2005/8/layout/lProcess1"/>
    <dgm:cxn modelId="{3E1A8CD7-ECF3-4AE0-89B4-22ACDC9CA9D7}" type="presParOf" srcId="{DDC24C5D-62A0-4B0E-AF47-1D26B13731C2}" destId="{C5FA0ACA-3660-4CB4-9C0A-A332AAF55B58}" srcOrd="8" destOrd="0" presId="urn:microsoft.com/office/officeart/2005/8/layout/lProcess1"/>
    <dgm:cxn modelId="{16BBE656-1A58-4A42-9DA5-1094DB65F580}" type="presParOf" srcId="{CE079E31-F279-415F-AE27-98370226331D}" destId="{B796457F-6383-48D0-B416-1C36FAC1D4EE}" srcOrd="1" destOrd="0" presId="urn:microsoft.com/office/officeart/2005/8/layout/lProcess1"/>
    <dgm:cxn modelId="{434AA18B-AD22-4963-A408-143733382CDE}" type="presParOf" srcId="{CE079E31-F279-415F-AE27-98370226331D}" destId="{6450DB28-ED22-42DC-A79B-1D2DFD04880D}" srcOrd="2" destOrd="0" presId="urn:microsoft.com/office/officeart/2005/8/layout/lProcess1"/>
    <dgm:cxn modelId="{725664B9-7B66-44F0-BDAB-EF17AE5ECF78}" type="presParOf" srcId="{6450DB28-ED22-42DC-A79B-1D2DFD04880D}" destId="{4117A112-8838-4375-B6AD-23E2E9C2E996}" srcOrd="0" destOrd="0" presId="urn:microsoft.com/office/officeart/2005/8/layout/lProcess1"/>
    <dgm:cxn modelId="{CD6D2AD9-4334-441F-A6B7-47361D357E09}" type="presParOf" srcId="{6450DB28-ED22-42DC-A79B-1D2DFD04880D}" destId="{A3D22C94-BDB1-4BD2-B7D7-376AD99ED8A7}" srcOrd="1" destOrd="0" presId="urn:microsoft.com/office/officeart/2005/8/layout/lProcess1"/>
    <dgm:cxn modelId="{EBA0A0BC-6661-4186-BC61-AF2057DE2322}" type="presParOf" srcId="{6450DB28-ED22-42DC-A79B-1D2DFD04880D}" destId="{A181663C-F3A3-422B-A096-440059AD877F}" srcOrd="2" destOrd="0" presId="urn:microsoft.com/office/officeart/2005/8/layout/lProcess1"/>
    <dgm:cxn modelId="{95F00992-58B6-433A-962B-4EC22F4937EB}" type="presParOf" srcId="{6450DB28-ED22-42DC-A79B-1D2DFD04880D}" destId="{98F1DF5C-63CF-4D06-BC94-24F9FB286541}" srcOrd="3" destOrd="0" presId="urn:microsoft.com/office/officeart/2005/8/layout/lProcess1"/>
    <dgm:cxn modelId="{BEDF26C4-089D-4934-8F9D-F5D292BC30DA}" type="presParOf" srcId="{6450DB28-ED22-42DC-A79B-1D2DFD04880D}" destId="{B1D38C79-11CA-450A-881B-DB56C9D513A8}" srcOrd="4" destOrd="0" presId="urn:microsoft.com/office/officeart/2005/8/layout/lProcess1"/>
    <dgm:cxn modelId="{A4E062B3-1FA6-4D62-A619-4023FD92F79D}" type="presParOf" srcId="{6450DB28-ED22-42DC-A79B-1D2DFD04880D}" destId="{144F39AA-23A9-4048-8123-FB4F69C370E7}" srcOrd="5" destOrd="0" presId="urn:microsoft.com/office/officeart/2005/8/layout/lProcess1"/>
    <dgm:cxn modelId="{4BE322A3-0482-442B-B303-4D3416F34A2D}" type="presParOf" srcId="{6450DB28-ED22-42DC-A79B-1D2DFD04880D}" destId="{638B9C87-5046-4F65-809D-5EEC016CA862}" srcOrd="6" destOrd="0" presId="urn:microsoft.com/office/officeart/2005/8/layout/lProcess1"/>
    <dgm:cxn modelId="{81D6CA8A-5F92-438A-9C3A-20359AA8ECE3}" type="presParOf" srcId="{6450DB28-ED22-42DC-A79B-1D2DFD04880D}" destId="{8B44F784-6154-4F1F-B3D5-93088E9B31FB}" srcOrd="7" destOrd="0" presId="urn:microsoft.com/office/officeart/2005/8/layout/lProcess1"/>
    <dgm:cxn modelId="{51DA9A3E-385E-4D4E-B8B8-4EA66A37ED40}" type="presParOf" srcId="{6450DB28-ED22-42DC-A79B-1D2DFD04880D}" destId="{0ADE2383-8BC8-4228-9E99-E51C41FA0C82}" srcOrd="8" destOrd="0" presId="urn:microsoft.com/office/officeart/2005/8/layout/lProcess1"/>
    <dgm:cxn modelId="{934D2972-F4D1-47F8-9080-9E0B6A8252D7}" type="presParOf" srcId="{CE079E31-F279-415F-AE27-98370226331D}" destId="{9A760299-2E1F-4562-801B-D07D229789E3}" srcOrd="3" destOrd="0" presId="urn:microsoft.com/office/officeart/2005/8/layout/lProcess1"/>
    <dgm:cxn modelId="{3EE0211B-86DC-4D18-8385-6078D76E1824}" type="presParOf" srcId="{CE079E31-F279-415F-AE27-98370226331D}" destId="{3917AD63-FEA3-40A8-A189-43883AFB18D1}" srcOrd="4" destOrd="0" presId="urn:microsoft.com/office/officeart/2005/8/layout/lProcess1"/>
    <dgm:cxn modelId="{48FD5BD4-60B3-4DE7-B4B0-EFB5DFE8787B}" type="presParOf" srcId="{3917AD63-FEA3-40A8-A189-43883AFB18D1}" destId="{360BFA53-4181-4D05-B0B7-0A53692ADF56}" srcOrd="0" destOrd="0" presId="urn:microsoft.com/office/officeart/2005/8/layout/lProcess1"/>
    <dgm:cxn modelId="{B5DB1654-68D0-4CD8-BAFD-849B642EFEF0}" type="presParOf" srcId="{3917AD63-FEA3-40A8-A189-43883AFB18D1}" destId="{DC43A39F-E815-4753-9511-CF9C5EDAFFB9}" srcOrd="1" destOrd="0" presId="urn:microsoft.com/office/officeart/2005/8/layout/lProcess1"/>
    <dgm:cxn modelId="{C89C4917-1EF8-4724-935F-30341667B081}" type="presParOf" srcId="{3917AD63-FEA3-40A8-A189-43883AFB18D1}" destId="{103C3AE6-726A-4163-A372-0928653C881D}" srcOrd="2" destOrd="0" presId="urn:microsoft.com/office/officeart/2005/8/layout/lProcess1"/>
    <dgm:cxn modelId="{C5E41674-881F-46CC-B0C5-06C60AC333CD}" type="presParOf" srcId="{3917AD63-FEA3-40A8-A189-43883AFB18D1}" destId="{C338A5A9-D1EC-4CBD-8396-333A93F55CBC}" srcOrd="3" destOrd="0" presId="urn:microsoft.com/office/officeart/2005/8/layout/lProcess1"/>
    <dgm:cxn modelId="{1F0FC380-7112-4683-9B71-B1EDC5DD68AE}" type="presParOf" srcId="{3917AD63-FEA3-40A8-A189-43883AFB18D1}" destId="{D663B1EE-CD9B-4A27-8720-56ACAD61FDCC}" srcOrd="4" destOrd="0" presId="urn:microsoft.com/office/officeart/2005/8/layout/lProcess1"/>
    <dgm:cxn modelId="{60A28C3A-C11A-4CC5-83E7-31D767D13EBF}" type="presParOf" srcId="{3917AD63-FEA3-40A8-A189-43883AFB18D1}" destId="{4E907C48-0C54-406A-B8B7-C36E1571F9EA}" srcOrd="5" destOrd="0" presId="urn:microsoft.com/office/officeart/2005/8/layout/lProcess1"/>
    <dgm:cxn modelId="{D83D135A-C4E3-4974-B982-1105B56F1BDA}" type="presParOf" srcId="{3917AD63-FEA3-40A8-A189-43883AFB18D1}" destId="{A38DEE19-21B9-4979-9505-B87AAF8DEC2F}" srcOrd="6" destOrd="0" presId="urn:microsoft.com/office/officeart/2005/8/layout/lProcess1"/>
    <dgm:cxn modelId="{16A32EA4-4436-430D-8F39-CBCCA56237E2}" type="presParOf" srcId="{3917AD63-FEA3-40A8-A189-43883AFB18D1}" destId="{CA1B22D4-086B-4CC3-B2BB-540D1751B60B}" srcOrd="7" destOrd="0" presId="urn:microsoft.com/office/officeart/2005/8/layout/lProcess1"/>
    <dgm:cxn modelId="{7D711A0A-7D18-4F85-A583-5CE3ACE063AD}" type="presParOf" srcId="{3917AD63-FEA3-40A8-A189-43883AFB18D1}" destId="{8FFED83A-9334-4A2A-A724-6172B21A0AE8}" srcOrd="8" destOrd="0" presId="urn:microsoft.com/office/officeart/2005/8/layout/l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15B9D-268C-4E05-AE00-5EE61C131BD9}">
      <dsp:nvSpPr>
        <dsp:cNvPr id="0" name=""/>
        <dsp:cNvSpPr/>
      </dsp:nvSpPr>
      <dsp:spPr>
        <a:xfrm>
          <a:off x="0" y="21752"/>
          <a:ext cx="10140470" cy="1175264"/>
        </a:xfrm>
        <a:prstGeom prst="round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rtl="0">
            <a:lnSpc>
              <a:spcPct val="90000"/>
            </a:lnSpc>
            <a:spcBef>
              <a:spcPct val="0"/>
            </a:spcBef>
            <a:spcAft>
              <a:spcPct val="35000"/>
            </a:spcAft>
          </a:pPr>
          <a:r>
            <a:rPr lang="es-ES" sz="4900" b="1" kern="1200" dirty="0">
              <a:solidFill>
                <a:schemeClr val="tx1"/>
              </a:solidFill>
            </a:rPr>
            <a:t>Objetivo General</a:t>
          </a:r>
          <a:endParaRPr lang="es-EC" sz="4900" kern="1200" dirty="0">
            <a:solidFill>
              <a:schemeClr val="tx1"/>
            </a:solidFill>
          </a:endParaRPr>
        </a:p>
      </dsp:txBody>
      <dsp:txXfrm>
        <a:off x="57372" y="79124"/>
        <a:ext cx="10025726" cy="1060520"/>
      </dsp:txXfrm>
    </dsp:sp>
    <dsp:sp modelId="{B821B3DA-C3FD-46A4-8552-02F26E9EA119}">
      <dsp:nvSpPr>
        <dsp:cNvPr id="0" name=""/>
        <dsp:cNvSpPr/>
      </dsp:nvSpPr>
      <dsp:spPr>
        <a:xfrm>
          <a:off x="0" y="1197017"/>
          <a:ext cx="10140470" cy="81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960"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s-EC" sz="2000" kern="1200" dirty="0"/>
            <a:t>Determinar el emprendimiento corporativo y la relación con el potencial de innovación en las empresas familiares en el Distrito Metropolitano de Quito</a:t>
          </a:r>
          <a:r>
            <a:rPr lang="es-ES" sz="2000" kern="1200" dirty="0"/>
            <a:t>.</a:t>
          </a:r>
          <a:endParaRPr lang="es-EC" sz="2000" kern="1200" dirty="0"/>
        </a:p>
      </dsp:txBody>
      <dsp:txXfrm>
        <a:off x="0" y="1197017"/>
        <a:ext cx="10140470" cy="811440"/>
      </dsp:txXfrm>
    </dsp:sp>
    <dsp:sp modelId="{FD70B999-A959-41C1-8B2D-4A725B5ED591}">
      <dsp:nvSpPr>
        <dsp:cNvPr id="0" name=""/>
        <dsp:cNvSpPr/>
      </dsp:nvSpPr>
      <dsp:spPr>
        <a:xfrm>
          <a:off x="0" y="1994216"/>
          <a:ext cx="10140470" cy="1175264"/>
        </a:xfrm>
        <a:prstGeom prst="roundRect">
          <a:avLst/>
        </a:prstGeom>
        <a:solidFill>
          <a:schemeClr val="accent5">
            <a:hueOff val="-1837137"/>
            <a:satOff val="270"/>
            <a:lumOff val="-647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rtl="0">
            <a:lnSpc>
              <a:spcPct val="90000"/>
            </a:lnSpc>
            <a:spcBef>
              <a:spcPct val="0"/>
            </a:spcBef>
            <a:spcAft>
              <a:spcPct val="35000"/>
            </a:spcAft>
          </a:pPr>
          <a:r>
            <a:rPr lang="es-ES" sz="4900" b="1" kern="1200" dirty="0">
              <a:solidFill>
                <a:schemeClr val="tx1"/>
              </a:solidFill>
            </a:rPr>
            <a:t>Objetivos Específicos</a:t>
          </a:r>
          <a:endParaRPr lang="es-EC" sz="4900" kern="1200" dirty="0">
            <a:solidFill>
              <a:schemeClr val="tx1"/>
            </a:solidFill>
          </a:endParaRPr>
        </a:p>
      </dsp:txBody>
      <dsp:txXfrm>
        <a:off x="57372" y="2051588"/>
        <a:ext cx="10025726" cy="10605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E2738-B7B7-4E2E-9E74-D7BE953CF7C0}">
      <dsp:nvSpPr>
        <dsp:cNvPr id="0" name=""/>
        <dsp:cNvSpPr/>
      </dsp:nvSpPr>
      <dsp:spPr>
        <a:xfrm>
          <a:off x="167108" y="0"/>
          <a:ext cx="3305225" cy="82630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b="1" kern="1200" dirty="0" smtClean="0">
              <a:solidFill>
                <a:schemeClr val="tx1"/>
              </a:solidFill>
            </a:rPr>
            <a:t>. Mantener un clima laboral adecuado para el buen desempeño de los empleados.</a:t>
          </a:r>
          <a:endParaRPr lang="es-ES" sz="1700" b="1" kern="1200" dirty="0">
            <a:solidFill>
              <a:schemeClr val="tx1"/>
            </a:solidFill>
          </a:endParaRPr>
        </a:p>
      </dsp:txBody>
      <dsp:txXfrm>
        <a:off x="191310" y="24202"/>
        <a:ext cx="3256821" cy="777902"/>
      </dsp:txXfrm>
    </dsp:sp>
    <dsp:sp modelId="{70E25295-4161-414D-A109-467ACCDDDC76}">
      <dsp:nvSpPr>
        <dsp:cNvPr id="0" name=""/>
        <dsp:cNvSpPr/>
      </dsp:nvSpPr>
      <dsp:spPr>
        <a:xfrm rot="5400000">
          <a:off x="1747419" y="898608"/>
          <a:ext cx="144603" cy="144603"/>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6DA23C-875B-4F0C-B989-7509C75A0B09}">
      <dsp:nvSpPr>
        <dsp:cNvPr id="0" name=""/>
        <dsp:cNvSpPr/>
      </dsp:nvSpPr>
      <dsp:spPr>
        <a:xfrm>
          <a:off x="167108" y="1115513"/>
          <a:ext cx="3305225" cy="826306"/>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b="0" kern="1200" dirty="0" smtClean="0">
              <a:solidFill>
                <a:schemeClr val="tx1"/>
              </a:solidFill>
            </a:rPr>
            <a:t>Área de Gestión del Talento humano</a:t>
          </a:r>
          <a:endParaRPr lang="es-ES" sz="1700" b="0" kern="1200" dirty="0">
            <a:solidFill>
              <a:schemeClr val="tx1"/>
            </a:solidFill>
          </a:endParaRPr>
        </a:p>
      </dsp:txBody>
      <dsp:txXfrm>
        <a:off x="191310" y="1139715"/>
        <a:ext cx="3256821" cy="777902"/>
      </dsp:txXfrm>
    </dsp:sp>
    <dsp:sp modelId="{11051577-F68B-4FED-B33A-53C6F338A86F}">
      <dsp:nvSpPr>
        <dsp:cNvPr id="0" name=""/>
        <dsp:cNvSpPr/>
      </dsp:nvSpPr>
      <dsp:spPr>
        <a:xfrm rot="5400000">
          <a:off x="1747419" y="2014121"/>
          <a:ext cx="144603" cy="144603"/>
        </a:xfrm>
        <a:prstGeom prst="rightArrow">
          <a:avLst>
            <a:gd name="adj1" fmla="val 66700"/>
            <a:gd name="adj2" fmla="val 50000"/>
          </a:avLst>
        </a:prstGeom>
        <a:solidFill>
          <a:schemeClr val="accent4">
            <a:hueOff val="-319995"/>
            <a:satOff val="-3284"/>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0AB8A8-87F0-4B48-9AB8-10B051D93A87}">
      <dsp:nvSpPr>
        <dsp:cNvPr id="0" name=""/>
        <dsp:cNvSpPr/>
      </dsp:nvSpPr>
      <dsp:spPr>
        <a:xfrm>
          <a:off x="167108" y="2231027"/>
          <a:ext cx="3305225" cy="826306"/>
        </a:xfrm>
        <a:prstGeom prst="roundRect">
          <a:avLst>
            <a:gd name="adj" fmla="val 10000"/>
          </a:avLst>
        </a:prstGeom>
        <a:solidFill>
          <a:schemeClr val="accent4">
            <a:tint val="40000"/>
            <a:alpha val="90000"/>
            <a:hueOff val="-237788"/>
            <a:satOff val="-855"/>
            <a:lumOff val="94"/>
            <a:alphaOff val="0"/>
          </a:schemeClr>
        </a:solidFill>
        <a:ln w="12700" cap="flat" cmpd="sng" algn="ctr">
          <a:solidFill>
            <a:schemeClr val="accent4">
              <a:tint val="40000"/>
              <a:alpha val="90000"/>
              <a:hueOff val="-237788"/>
              <a:satOff val="-855"/>
              <a:lumOff val="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b="0" kern="1200" dirty="0" smtClean="0">
              <a:solidFill>
                <a:schemeClr val="tx1"/>
              </a:solidFill>
            </a:rPr>
            <a:t> Permanente</a:t>
          </a:r>
          <a:endParaRPr lang="es-ES" sz="1700" b="0" kern="1200" dirty="0">
            <a:solidFill>
              <a:schemeClr val="tx1"/>
            </a:solidFill>
          </a:endParaRPr>
        </a:p>
      </dsp:txBody>
      <dsp:txXfrm>
        <a:off x="191310" y="2255229"/>
        <a:ext cx="3256821" cy="777902"/>
      </dsp:txXfrm>
    </dsp:sp>
    <dsp:sp modelId="{D53E69AC-65E3-4EAE-B3BC-7A75541DD570}">
      <dsp:nvSpPr>
        <dsp:cNvPr id="0" name=""/>
        <dsp:cNvSpPr/>
      </dsp:nvSpPr>
      <dsp:spPr>
        <a:xfrm rot="5400000">
          <a:off x="1747419" y="3129635"/>
          <a:ext cx="144603" cy="144603"/>
        </a:xfrm>
        <a:prstGeom prst="rightArrow">
          <a:avLst>
            <a:gd name="adj1" fmla="val 66700"/>
            <a:gd name="adj2" fmla="val 50000"/>
          </a:avLst>
        </a:prstGeom>
        <a:solidFill>
          <a:schemeClr val="accent4">
            <a:hueOff val="-639990"/>
            <a:satOff val="-6569"/>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AAB287-2714-46CC-A148-EE9320648B58}">
      <dsp:nvSpPr>
        <dsp:cNvPr id="0" name=""/>
        <dsp:cNvSpPr/>
      </dsp:nvSpPr>
      <dsp:spPr>
        <a:xfrm>
          <a:off x="167108" y="3346540"/>
          <a:ext cx="3305225" cy="826306"/>
        </a:xfrm>
        <a:prstGeom prst="roundRect">
          <a:avLst>
            <a:gd name="adj" fmla="val 10000"/>
          </a:avLst>
        </a:prstGeom>
        <a:solidFill>
          <a:schemeClr val="accent4">
            <a:tint val="40000"/>
            <a:alpha val="90000"/>
            <a:hueOff val="-475577"/>
            <a:satOff val="-1711"/>
            <a:lumOff val="187"/>
            <a:alphaOff val="0"/>
          </a:schemeClr>
        </a:solidFill>
        <a:ln w="12700" cap="flat" cmpd="sng" algn="ctr">
          <a:solidFill>
            <a:schemeClr val="accent4">
              <a:tint val="40000"/>
              <a:alpha val="90000"/>
              <a:hueOff val="-475577"/>
              <a:satOff val="-1711"/>
              <a:lumOff val="18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b="0" kern="1200" dirty="0" smtClean="0">
              <a:solidFill>
                <a:schemeClr val="tx1"/>
              </a:solidFill>
            </a:rPr>
            <a:t>Lograr un alto desempeño del personal</a:t>
          </a:r>
          <a:endParaRPr lang="es-ES" sz="1700" b="0" kern="1200" dirty="0">
            <a:solidFill>
              <a:schemeClr val="tx1"/>
            </a:solidFill>
          </a:endParaRPr>
        </a:p>
      </dsp:txBody>
      <dsp:txXfrm>
        <a:off x="191310" y="3370742"/>
        <a:ext cx="3256821" cy="777902"/>
      </dsp:txXfrm>
    </dsp:sp>
    <dsp:sp modelId="{C2C867CD-8CBE-4DB0-B1F6-CCC53509FB28}">
      <dsp:nvSpPr>
        <dsp:cNvPr id="0" name=""/>
        <dsp:cNvSpPr/>
      </dsp:nvSpPr>
      <dsp:spPr>
        <a:xfrm rot="5400000">
          <a:off x="1747419" y="4245149"/>
          <a:ext cx="144603" cy="144603"/>
        </a:xfrm>
        <a:prstGeom prst="rightArrow">
          <a:avLst>
            <a:gd name="adj1" fmla="val 66700"/>
            <a:gd name="adj2" fmla="val 50000"/>
          </a:avLst>
        </a:prstGeom>
        <a:solidFill>
          <a:schemeClr val="accent4">
            <a:hueOff val="-959985"/>
            <a:satOff val="-9853"/>
            <a:lumOff val="411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9A94BB-14FA-48E7-8743-FE35A76A26F7}">
      <dsp:nvSpPr>
        <dsp:cNvPr id="0" name=""/>
        <dsp:cNvSpPr/>
      </dsp:nvSpPr>
      <dsp:spPr>
        <a:xfrm>
          <a:off x="167108" y="4462054"/>
          <a:ext cx="3305225" cy="826306"/>
        </a:xfrm>
        <a:prstGeom prst="roundRect">
          <a:avLst>
            <a:gd name="adj" fmla="val 10000"/>
          </a:avLst>
        </a:prstGeom>
        <a:solidFill>
          <a:schemeClr val="accent4">
            <a:tint val="40000"/>
            <a:alpha val="90000"/>
            <a:hueOff val="-713365"/>
            <a:satOff val="-2566"/>
            <a:lumOff val="281"/>
            <a:alphaOff val="0"/>
          </a:schemeClr>
        </a:solidFill>
        <a:ln w="12700" cap="flat" cmpd="sng" algn="ctr">
          <a:solidFill>
            <a:schemeClr val="accent4">
              <a:tint val="40000"/>
              <a:alpha val="90000"/>
              <a:hueOff val="-713365"/>
              <a:satOff val="-2566"/>
              <a:lumOff val="2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b="0" kern="1200" dirty="0" smtClean="0">
              <a:solidFill>
                <a:schemeClr val="tx1"/>
              </a:solidFill>
            </a:rPr>
            <a:t>Manteniendo la satisfacción laboral elevada </a:t>
          </a:r>
          <a:endParaRPr lang="es-EC" sz="1700" b="0" kern="1200" dirty="0">
            <a:solidFill>
              <a:schemeClr val="tx1"/>
            </a:solidFill>
          </a:endParaRPr>
        </a:p>
      </dsp:txBody>
      <dsp:txXfrm>
        <a:off x="191310" y="4486256"/>
        <a:ext cx="3256821" cy="777902"/>
      </dsp:txXfrm>
    </dsp:sp>
    <dsp:sp modelId="{4117A112-8838-4375-B6AD-23E2E9C2E996}">
      <dsp:nvSpPr>
        <dsp:cNvPr id="0" name=""/>
        <dsp:cNvSpPr/>
      </dsp:nvSpPr>
      <dsp:spPr>
        <a:xfrm>
          <a:off x="3935066" y="0"/>
          <a:ext cx="3305225" cy="826306"/>
        </a:xfrm>
        <a:prstGeom prst="roundRect">
          <a:avLst>
            <a:gd name="adj" fmla="val 10000"/>
          </a:avLst>
        </a:prstGeom>
        <a:solidFill>
          <a:schemeClr val="accent4">
            <a:hueOff val="-1759972"/>
            <a:satOff val="-18065"/>
            <a:lumOff val="75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rPr>
            <a:t>Otorgar un presupuesto incremental para Investigación y Desarrollo de productos o servicios de la empresa</a:t>
          </a:r>
          <a:endParaRPr lang="es-ES" sz="1600" b="1" kern="1200" dirty="0">
            <a:solidFill>
              <a:schemeClr val="tx1"/>
            </a:solidFill>
          </a:endParaRPr>
        </a:p>
      </dsp:txBody>
      <dsp:txXfrm>
        <a:off x="3959268" y="24202"/>
        <a:ext cx="3256821" cy="777902"/>
      </dsp:txXfrm>
    </dsp:sp>
    <dsp:sp modelId="{A3D22C94-BDB1-4BD2-B7D7-376AD99ED8A7}">
      <dsp:nvSpPr>
        <dsp:cNvPr id="0" name=""/>
        <dsp:cNvSpPr/>
      </dsp:nvSpPr>
      <dsp:spPr>
        <a:xfrm rot="5400000">
          <a:off x="5515377" y="898608"/>
          <a:ext cx="144603" cy="144603"/>
        </a:xfrm>
        <a:prstGeom prst="rightArrow">
          <a:avLst>
            <a:gd name="adj1" fmla="val 66700"/>
            <a:gd name="adj2" fmla="val 50000"/>
          </a:avLst>
        </a:prstGeom>
        <a:solidFill>
          <a:schemeClr val="accent4">
            <a:hueOff val="-1279980"/>
            <a:satOff val="-13138"/>
            <a:lumOff val="549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81663C-F3A3-422B-A096-440059AD877F}">
      <dsp:nvSpPr>
        <dsp:cNvPr id="0" name=""/>
        <dsp:cNvSpPr/>
      </dsp:nvSpPr>
      <dsp:spPr>
        <a:xfrm>
          <a:off x="3935066" y="1115513"/>
          <a:ext cx="3305225" cy="826306"/>
        </a:xfrm>
        <a:prstGeom prst="roundRect">
          <a:avLst>
            <a:gd name="adj" fmla="val 10000"/>
          </a:avLst>
        </a:prstGeom>
        <a:solidFill>
          <a:schemeClr val="accent4">
            <a:tint val="40000"/>
            <a:alpha val="90000"/>
            <a:hueOff val="-951154"/>
            <a:satOff val="-3421"/>
            <a:lumOff val="374"/>
            <a:alphaOff val="0"/>
          </a:schemeClr>
        </a:solidFill>
        <a:ln w="12700" cap="flat" cmpd="sng" algn="ctr">
          <a:solidFill>
            <a:schemeClr val="accent4">
              <a:tint val="40000"/>
              <a:alpha val="90000"/>
              <a:hueOff val="-951154"/>
              <a:satOff val="-3421"/>
              <a:lumOff val="37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b="0" kern="1200" dirty="0" smtClean="0">
              <a:solidFill>
                <a:schemeClr val="tx1"/>
              </a:solidFill>
            </a:rPr>
            <a:t>Área financiera / Área de Investigación y Desarrollo</a:t>
          </a:r>
          <a:endParaRPr lang="es-ES" sz="1700" b="0" kern="1200" dirty="0">
            <a:solidFill>
              <a:schemeClr val="tx1"/>
            </a:solidFill>
          </a:endParaRPr>
        </a:p>
      </dsp:txBody>
      <dsp:txXfrm>
        <a:off x="3959268" y="1139715"/>
        <a:ext cx="3256821" cy="777902"/>
      </dsp:txXfrm>
    </dsp:sp>
    <dsp:sp modelId="{98F1DF5C-63CF-4D06-BC94-24F9FB286541}">
      <dsp:nvSpPr>
        <dsp:cNvPr id="0" name=""/>
        <dsp:cNvSpPr/>
      </dsp:nvSpPr>
      <dsp:spPr>
        <a:xfrm rot="5400000">
          <a:off x="5515377" y="2014121"/>
          <a:ext cx="144603" cy="144603"/>
        </a:xfrm>
        <a:prstGeom prst="rightArrow">
          <a:avLst>
            <a:gd name="adj1" fmla="val 66700"/>
            <a:gd name="adj2" fmla="val 50000"/>
          </a:avLst>
        </a:prstGeom>
        <a:solidFill>
          <a:schemeClr val="accent4">
            <a:hueOff val="-1599975"/>
            <a:satOff val="-16422"/>
            <a:lumOff val="68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D38C79-11CA-450A-881B-DB56C9D513A8}">
      <dsp:nvSpPr>
        <dsp:cNvPr id="0" name=""/>
        <dsp:cNvSpPr/>
      </dsp:nvSpPr>
      <dsp:spPr>
        <a:xfrm>
          <a:off x="3935066" y="2231027"/>
          <a:ext cx="3305225" cy="826306"/>
        </a:xfrm>
        <a:prstGeom prst="roundRect">
          <a:avLst>
            <a:gd name="adj" fmla="val 10000"/>
          </a:avLst>
        </a:prstGeom>
        <a:solidFill>
          <a:schemeClr val="accent4">
            <a:tint val="40000"/>
            <a:alpha val="90000"/>
            <a:hueOff val="-1188942"/>
            <a:satOff val="-4276"/>
            <a:lumOff val="468"/>
            <a:alphaOff val="0"/>
          </a:schemeClr>
        </a:solidFill>
        <a:ln w="12700" cap="flat" cmpd="sng" algn="ctr">
          <a:solidFill>
            <a:schemeClr val="accent4">
              <a:tint val="40000"/>
              <a:alpha val="90000"/>
              <a:hueOff val="-1188942"/>
              <a:satOff val="-4276"/>
              <a:lumOff val="46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b="0" kern="1200" dirty="0" smtClean="0">
              <a:solidFill>
                <a:schemeClr val="tx1"/>
              </a:solidFill>
            </a:rPr>
            <a:t>Anualmente</a:t>
          </a:r>
          <a:endParaRPr lang="es-ES" sz="1700" b="0" kern="1200" dirty="0">
            <a:solidFill>
              <a:schemeClr val="tx1"/>
            </a:solidFill>
          </a:endParaRPr>
        </a:p>
      </dsp:txBody>
      <dsp:txXfrm>
        <a:off x="3959268" y="2255229"/>
        <a:ext cx="3256821" cy="777902"/>
      </dsp:txXfrm>
    </dsp:sp>
    <dsp:sp modelId="{144F39AA-23A9-4048-8123-FB4F69C370E7}">
      <dsp:nvSpPr>
        <dsp:cNvPr id="0" name=""/>
        <dsp:cNvSpPr/>
      </dsp:nvSpPr>
      <dsp:spPr>
        <a:xfrm rot="5400000">
          <a:off x="5515377" y="3129635"/>
          <a:ext cx="144603" cy="144603"/>
        </a:xfrm>
        <a:prstGeom prst="rightArrow">
          <a:avLst>
            <a:gd name="adj1" fmla="val 66700"/>
            <a:gd name="adj2" fmla="val 50000"/>
          </a:avLst>
        </a:prstGeom>
        <a:solidFill>
          <a:schemeClr val="accent4">
            <a:hueOff val="-1919970"/>
            <a:satOff val="-19707"/>
            <a:lumOff val="823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8B9C87-5046-4F65-809D-5EEC016CA862}">
      <dsp:nvSpPr>
        <dsp:cNvPr id="0" name=""/>
        <dsp:cNvSpPr/>
      </dsp:nvSpPr>
      <dsp:spPr>
        <a:xfrm>
          <a:off x="3935066" y="3346540"/>
          <a:ext cx="3305225" cy="826306"/>
        </a:xfrm>
        <a:prstGeom prst="roundRect">
          <a:avLst>
            <a:gd name="adj" fmla="val 10000"/>
          </a:avLst>
        </a:prstGeom>
        <a:solidFill>
          <a:schemeClr val="accent4">
            <a:tint val="40000"/>
            <a:alpha val="90000"/>
            <a:hueOff val="-1426731"/>
            <a:satOff val="-5132"/>
            <a:lumOff val="561"/>
            <a:alphaOff val="0"/>
          </a:schemeClr>
        </a:solidFill>
        <a:ln w="12700" cap="flat" cmpd="sng" algn="ctr">
          <a:solidFill>
            <a:schemeClr val="accent4">
              <a:tint val="40000"/>
              <a:alpha val="90000"/>
              <a:hueOff val="-1426731"/>
              <a:satOff val="-5132"/>
              <a:lumOff val="5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b="0" kern="1200" dirty="0" smtClean="0">
              <a:solidFill>
                <a:schemeClr val="tx1"/>
              </a:solidFill>
            </a:rPr>
            <a:t>Para incrementar la gestión y capacidad de desarrollo de productos, procesos y servicios.</a:t>
          </a:r>
          <a:endParaRPr lang="es-ES" sz="1700" b="0" kern="1200" dirty="0">
            <a:solidFill>
              <a:schemeClr val="tx1"/>
            </a:solidFill>
          </a:endParaRPr>
        </a:p>
      </dsp:txBody>
      <dsp:txXfrm>
        <a:off x="3959268" y="3370742"/>
        <a:ext cx="3256821" cy="777902"/>
      </dsp:txXfrm>
    </dsp:sp>
    <dsp:sp modelId="{8B44F784-6154-4F1F-B3D5-93088E9B31FB}">
      <dsp:nvSpPr>
        <dsp:cNvPr id="0" name=""/>
        <dsp:cNvSpPr/>
      </dsp:nvSpPr>
      <dsp:spPr>
        <a:xfrm rot="5400000">
          <a:off x="5515377" y="4245149"/>
          <a:ext cx="144603" cy="144603"/>
        </a:xfrm>
        <a:prstGeom prst="rightArrow">
          <a:avLst>
            <a:gd name="adj1" fmla="val 66700"/>
            <a:gd name="adj2" fmla="val 50000"/>
          </a:avLst>
        </a:prstGeom>
        <a:solidFill>
          <a:schemeClr val="accent4">
            <a:hueOff val="-2239965"/>
            <a:satOff val="-22991"/>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DE2383-8BC8-4228-9E99-E51C41FA0C82}">
      <dsp:nvSpPr>
        <dsp:cNvPr id="0" name=""/>
        <dsp:cNvSpPr/>
      </dsp:nvSpPr>
      <dsp:spPr>
        <a:xfrm>
          <a:off x="3935066" y="4462054"/>
          <a:ext cx="3305225" cy="826306"/>
        </a:xfrm>
        <a:prstGeom prst="roundRect">
          <a:avLst>
            <a:gd name="adj" fmla="val 10000"/>
          </a:avLst>
        </a:prstGeom>
        <a:solidFill>
          <a:schemeClr val="accent4">
            <a:tint val="40000"/>
            <a:alpha val="90000"/>
            <a:hueOff val="-1664519"/>
            <a:satOff val="-5987"/>
            <a:lumOff val="655"/>
            <a:alphaOff val="0"/>
          </a:schemeClr>
        </a:solidFill>
        <a:ln w="12700" cap="flat" cmpd="sng" algn="ctr">
          <a:solidFill>
            <a:schemeClr val="accent4">
              <a:tint val="40000"/>
              <a:alpha val="90000"/>
              <a:hueOff val="-1664519"/>
              <a:satOff val="-5987"/>
              <a:lumOff val="6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b="0" kern="1200" dirty="0" smtClean="0">
              <a:solidFill>
                <a:schemeClr val="tx1"/>
              </a:solidFill>
            </a:rPr>
            <a:t>Mediante el incremento del 5% de presupuesto anual.</a:t>
          </a:r>
          <a:endParaRPr lang="es-ES" sz="1700" b="0" kern="1200" dirty="0">
            <a:solidFill>
              <a:schemeClr val="tx1"/>
            </a:solidFill>
          </a:endParaRPr>
        </a:p>
      </dsp:txBody>
      <dsp:txXfrm>
        <a:off x="3959268" y="4486256"/>
        <a:ext cx="3256821" cy="777902"/>
      </dsp:txXfrm>
    </dsp:sp>
    <dsp:sp modelId="{360BFA53-4181-4D05-B0B7-0A53692ADF56}">
      <dsp:nvSpPr>
        <dsp:cNvPr id="0" name=""/>
        <dsp:cNvSpPr/>
      </dsp:nvSpPr>
      <dsp:spPr>
        <a:xfrm>
          <a:off x="7703023" y="0"/>
          <a:ext cx="3305225" cy="826306"/>
        </a:xfrm>
        <a:prstGeom prst="roundRect">
          <a:avLst>
            <a:gd name="adj" fmla="val 10000"/>
          </a:avLst>
        </a:prstGeom>
        <a:solidFill>
          <a:schemeClr val="accent4">
            <a:hueOff val="-3519944"/>
            <a:satOff val="-36129"/>
            <a:lumOff val="150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b="1" kern="1200" dirty="0" smtClean="0">
              <a:solidFill>
                <a:schemeClr val="tx1"/>
              </a:solidFill>
            </a:rPr>
            <a:t>Alinear la inversión tecnológica de largo plazo, a la visión empresarial.</a:t>
          </a:r>
          <a:endParaRPr lang="es-ES" sz="1700" b="1" kern="1200" dirty="0">
            <a:solidFill>
              <a:schemeClr val="tx1"/>
            </a:solidFill>
          </a:endParaRPr>
        </a:p>
      </dsp:txBody>
      <dsp:txXfrm>
        <a:off x="7727225" y="24202"/>
        <a:ext cx="3256821" cy="777902"/>
      </dsp:txXfrm>
    </dsp:sp>
    <dsp:sp modelId="{DC43A39F-E815-4753-9511-CF9C5EDAFFB9}">
      <dsp:nvSpPr>
        <dsp:cNvPr id="0" name=""/>
        <dsp:cNvSpPr/>
      </dsp:nvSpPr>
      <dsp:spPr>
        <a:xfrm rot="5400000">
          <a:off x="9283334" y="898608"/>
          <a:ext cx="144603" cy="144603"/>
        </a:xfrm>
        <a:prstGeom prst="rightArrow">
          <a:avLst>
            <a:gd name="adj1" fmla="val 66700"/>
            <a:gd name="adj2" fmla="val 50000"/>
          </a:avLst>
        </a:prstGeom>
        <a:solidFill>
          <a:schemeClr val="accent4">
            <a:hueOff val="-2559960"/>
            <a:satOff val="-26276"/>
            <a:lumOff val="109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3C3AE6-726A-4163-A372-0928653C881D}">
      <dsp:nvSpPr>
        <dsp:cNvPr id="0" name=""/>
        <dsp:cNvSpPr/>
      </dsp:nvSpPr>
      <dsp:spPr>
        <a:xfrm>
          <a:off x="7703023" y="1115513"/>
          <a:ext cx="3305225" cy="826306"/>
        </a:xfrm>
        <a:prstGeom prst="roundRect">
          <a:avLst>
            <a:gd name="adj" fmla="val 10000"/>
          </a:avLst>
        </a:prstGeom>
        <a:solidFill>
          <a:schemeClr val="accent4">
            <a:tint val="40000"/>
            <a:alpha val="90000"/>
            <a:hueOff val="-1902307"/>
            <a:satOff val="-6842"/>
            <a:lumOff val="748"/>
            <a:alphaOff val="0"/>
          </a:schemeClr>
        </a:solidFill>
        <a:ln w="12700" cap="flat" cmpd="sng" algn="ctr">
          <a:solidFill>
            <a:schemeClr val="accent4">
              <a:tint val="40000"/>
              <a:alpha val="90000"/>
              <a:hueOff val="-1902307"/>
              <a:satOff val="-6842"/>
              <a:lumOff val="74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b="0" kern="1200" dirty="0" smtClean="0">
              <a:solidFill>
                <a:schemeClr val="tx1"/>
              </a:solidFill>
            </a:rPr>
            <a:t>Área financiera / Área de Investigación y Desarrollo</a:t>
          </a:r>
          <a:endParaRPr lang="es-ES" sz="1700" b="0" kern="1200" dirty="0">
            <a:solidFill>
              <a:schemeClr val="tx1"/>
            </a:solidFill>
          </a:endParaRPr>
        </a:p>
      </dsp:txBody>
      <dsp:txXfrm>
        <a:off x="7727225" y="1139715"/>
        <a:ext cx="3256821" cy="777902"/>
      </dsp:txXfrm>
    </dsp:sp>
    <dsp:sp modelId="{C338A5A9-D1EC-4CBD-8396-333A93F55CBC}">
      <dsp:nvSpPr>
        <dsp:cNvPr id="0" name=""/>
        <dsp:cNvSpPr/>
      </dsp:nvSpPr>
      <dsp:spPr>
        <a:xfrm rot="5400000">
          <a:off x="9283334" y="2014121"/>
          <a:ext cx="144603" cy="144603"/>
        </a:xfrm>
        <a:prstGeom prst="rightArrow">
          <a:avLst>
            <a:gd name="adj1" fmla="val 66700"/>
            <a:gd name="adj2" fmla="val 50000"/>
          </a:avLst>
        </a:prstGeom>
        <a:solidFill>
          <a:schemeClr val="accent4">
            <a:hueOff val="-2879954"/>
            <a:satOff val="-29560"/>
            <a:lumOff val="1235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63B1EE-CD9B-4A27-8720-56ACAD61FDCC}">
      <dsp:nvSpPr>
        <dsp:cNvPr id="0" name=""/>
        <dsp:cNvSpPr/>
      </dsp:nvSpPr>
      <dsp:spPr>
        <a:xfrm>
          <a:off x="7703023" y="2231027"/>
          <a:ext cx="3305225" cy="826306"/>
        </a:xfrm>
        <a:prstGeom prst="roundRect">
          <a:avLst>
            <a:gd name="adj" fmla="val 10000"/>
          </a:avLst>
        </a:prstGeom>
        <a:solidFill>
          <a:schemeClr val="accent4">
            <a:tint val="40000"/>
            <a:alpha val="90000"/>
            <a:hueOff val="-2140096"/>
            <a:satOff val="-7697"/>
            <a:lumOff val="842"/>
            <a:alphaOff val="0"/>
          </a:schemeClr>
        </a:solidFill>
        <a:ln w="12700" cap="flat" cmpd="sng" algn="ctr">
          <a:solidFill>
            <a:schemeClr val="accent4">
              <a:tint val="40000"/>
              <a:alpha val="90000"/>
              <a:hueOff val="-2140096"/>
              <a:satOff val="-7697"/>
              <a:lumOff val="8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b="0" kern="1200" dirty="0" smtClean="0">
              <a:solidFill>
                <a:schemeClr val="tx1"/>
              </a:solidFill>
            </a:rPr>
            <a:t>Cada cinco años</a:t>
          </a:r>
          <a:endParaRPr lang="es-ES" sz="1700" b="0" kern="1200" dirty="0">
            <a:solidFill>
              <a:schemeClr val="tx1"/>
            </a:solidFill>
          </a:endParaRPr>
        </a:p>
      </dsp:txBody>
      <dsp:txXfrm>
        <a:off x="7727225" y="2255229"/>
        <a:ext cx="3256821" cy="777902"/>
      </dsp:txXfrm>
    </dsp:sp>
    <dsp:sp modelId="{4E907C48-0C54-406A-B8B7-C36E1571F9EA}">
      <dsp:nvSpPr>
        <dsp:cNvPr id="0" name=""/>
        <dsp:cNvSpPr/>
      </dsp:nvSpPr>
      <dsp:spPr>
        <a:xfrm rot="5400000">
          <a:off x="9283334" y="3129635"/>
          <a:ext cx="144603" cy="144603"/>
        </a:xfrm>
        <a:prstGeom prst="rightArrow">
          <a:avLst>
            <a:gd name="adj1" fmla="val 66700"/>
            <a:gd name="adj2" fmla="val 50000"/>
          </a:avLst>
        </a:prstGeom>
        <a:solidFill>
          <a:schemeClr val="accent4">
            <a:hueOff val="-3199950"/>
            <a:satOff val="-32845"/>
            <a:lumOff val="137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FED83A-9334-4A2A-A724-6172B21A0AE8}">
      <dsp:nvSpPr>
        <dsp:cNvPr id="0" name=""/>
        <dsp:cNvSpPr/>
      </dsp:nvSpPr>
      <dsp:spPr>
        <a:xfrm>
          <a:off x="7703023" y="3346540"/>
          <a:ext cx="3305225" cy="826306"/>
        </a:xfrm>
        <a:prstGeom prst="roundRect">
          <a:avLst>
            <a:gd name="adj" fmla="val 10000"/>
          </a:avLst>
        </a:prstGeom>
        <a:solidFill>
          <a:schemeClr val="accent4">
            <a:tint val="40000"/>
            <a:alpha val="90000"/>
            <a:hueOff val="-2377884"/>
            <a:satOff val="-8553"/>
            <a:lumOff val="935"/>
            <a:alphaOff val="0"/>
          </a:schemeClr>
        </a:solidFill>
        <a:ln w="12700" cap="flat" cmpd="sng" algn="ctr">
          <a:solidFill>
            <a:schemeClr val="accent4">
              <a:tint val="40000"/>
              <a:alpha val="90000"/>
              <a:hueOff val="-2377884"/>
              <a:satOff val="-8553"/>
              <a:lumOff val="93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t>Para asegurar que la empresa se mantenga a la vanguardia tecnológica.</a:t>
          </a:r>
          <a:endParaRPr lang="es-ES" sz="1700" b="0" kern="1200" dirty="0">
            <a:solidFill>
              <a:schemeClr val="tx1"/>
            </a:solidFill>
          </a:endParaRPr>
        </a:p>
      </dsp:txBody>
      <dsp:txXfrm>
        <a:off x="7727225" y="3370742"/>
        <a:ext cx="3256821" cy="777902"/>
      </dsp:txXfrm>
    </dsp:sp>
    <dsp:sp modelId="{19F2D2D6-33D9-46E7-BD57-E33A19C4BD35}">
      <dsp:nvSpPr>
        <dsp:cNvPr id="0" name=""/>
        <dsp:cNvSpPr/>
      </dsp:nvSpPr>
      <dsp:spPr>
        <a:xfrm rot="5400000">
          <a:off x="9283334" y="4245149"/>
          <a:ext cx="144603" cy="144603"/>
        </a:xfrm>
        <a:prstGeom prst="rightArrow">
          <a:avLst>
            <a:gd name="adj1" fmla="val 66700"/>
            <a:gd name="adj2" fmla="val 50000"/>
          </a:avLst>
        </a:prstGeom>
        <a:solidFill>
          <a:schemeClr val="accent4">
            <a:hueOff val="-3519944"/>
            <a:satOff val="-36129"/>
            <a:lumOff val="1509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34E6D3-633F-401B-806C-9C3500CFBF6E}">
      <dsp:nvSpPr>
        <dsp:cNvPr id="0" name=""/>
        <dsp:cNvSpPr/>
      </dsp:nvSpPr>
      <dsp:spPr>
        <a:xfrm>
          <a:off x="7703023" y="4462054"/>
          <a:ext cx="3305225" cy="826306"/>
        </a:xfrm>
        <a:prstGeom prst="roundRect">
          <a:avLst>
            <a:gd name="adj" fmla="val 10000"/>
          </a:avLst>
        </a:prstGeom>
        <a:solidFill>
          <a:schemeClr val="accent4">
            <a:tint val="40000"/>
            <a:alpha val="90000"/>
            <a:hueOff val="-2615673"/>
            <a:satOff val="-9408"/>
            <a:lumOff val="1029"/>
            <a:alphaOff val="0"/>
          </a:schemeClr>
        </a:solidFill>
        <a:ln w="12700" cap="flat" cmpd="sng" algn="ctr">
          <a:solidFill>
            <a:schemeClr val="accent4">
              <a:tint val="40000"/>
              <a:alpha val="90000"/>
              <a:hueOff val="-2615673"/>
              <a:satOff val="-9408"/>
              <a:lumOff val="10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t>Mediante proyectos de inversión cada cinco años.</a:t>
          </a:r>
          <a:endParaRPr lang="es-ES" sz="1700" b="0" kern="1200" dirty="0">
            <a:solidFill>
              <a:schemeClr val="tx1"/>
            </a:solidFill>
          </a:endParaRPr>
        </a:p>
      </dsp:txBody>
      <dsp:txXfrm>
        <a:off x="7727225" y="4486256"/>
        <a:ext cx="3256821" cy="7779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A6C6D-DC30-448B-8B04-902F1A20FE3B}">
      <dsp:nvSpPr>
        <dsp:cNvPr id="0" name=""/>
        <dsp:cNvSpPr/>
      </dsp:nvSpPr>
      <dsp:spPr>
        <a:xfrm>
          <a:off x="5299688" y="1006513"/>
          <a:ext cx="775320" cy="91440"/>
        </a:xfrm>
        <a:custGeom>
          <a:avLst/>
          <a:gdLst/>
          <a:ahLst/>
          <a:cxnLst/>
          <a:rect l="0" t="0" r="0" b="0"/>
          <a:pathLst>
            <a:path>
              <a:moveTo>
                <a:pt x="0" y="45720"/>
              </a:moveTo>
              <a:lnTo>
                <a:pt x="775320"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667200" y="1048203"/>
        <a:ext cx="40296" cy="8059"/>
      </dsp:txXfrm>
    </dsp:sp>
    <dsp:sp modelId="{108C928E-F0AE-457E-8104-A528F4860DC7}">
      <dsp:nvSpPr>
        <dsp:cNvPr id="0" name=""/>
        <dsp:cNvSpPr/>
      </dsp:nvSpPr>
      <dsp:spPr>
        <a:xfrm>
          <a:off x="1797486" y="1032"/>
          <a:ext cx="3504002" cy="2102401"/>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buFont typeface="Arial" panose="020B0604020202020204" pitchFamily="34" charset="0"/>
            <a:buChar char="●"/>
          </a:pPr>
          <a:r>
            <a:rPr lang="es-ES" sz="1500" kern="1200" dirty="0" smtClean="0"/>
            <a:t>Con referencia a la base teórica, la innovación se presenta como un factor que influye en el éxito empresarial manifestado en nuevas alternativas en productos, servicios o procesos y, aun cuando un emprendimiento corporativo implica que una organización busca implementar cambios, no siempre contiene innovación</a:t>
          </a:r>
          <a:endParaRPr lang="es-EC" sz="1500" kern="1200" dirty="0"/>
        </a:p>
      </dsp:txBody>
      <dsp:txXfrm>
        <a:off x="1797486" y="1032"/>
        <a:ext cx="3504002" cy="2102401"/>
      </dsp:txXfrm>
    </dsp:sp>
    <dsp:sp modelId="{668D5748-AF67-4C9B-879D-B7E626403997}">
      <dsp:nvSpPr>
        <dsp:cNvPr id="0" name=""/>
        <dsp:cNvSpPr/>
      </dsp:nvSpPr>
      <dsp:spPr>
        <a:xfrm>
          <a:off x="3549487" y="2101633"/>
          <a:ext cx="4309922" cy="775320"/>
        </a:xfrm>
        <a:custGeom>
          <a:avLst/>
          <a:gdLst/>
          <a:ahLst/>
          <a:cxnLst/>
          <a:rect l="0" t="0" r="0" b="0"/>
          <a:pathLst>
            <a:path>
              <a:moveTo>
                <a:pt x="4309922" y="0"/>
              </a:moveTo>
              <a:lnTo>
                <a:pt x="4309922" y="404760"/>
              </a:lnTo>
              <a:lnTo>
                <a:pt x="0" y="404760"/>
              </a:lnTo>
              <a:lnTo>
                <a:pt x="0" y="775320"/>
              </a:lnTo>
            </a:path>
          </a:pathLst>
        </a:custGeom>
        <a:noFill/>
        <a:ln w="6350" cap="flat" cmpd="sng" algn="ctr">
          <a:solidFill>
            <a:schemeClr val="accent5">
              <a:hueOff val="-918568"/>
              <a:satOff val="135"/>
              <a:lumOff val="-323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594833" y="2485264"/>
        <a:ext cx="219231" cy="8059"/>
      </dsp:txXfrm>
    </dsp:sp>
    <dsp:sp modelId="{12222B16-D7BE-4E21-969A-4FE2E74502C5}">
      <dsp:nvSpPr>
        <dsp:cNvPr id="0" name=""/>
        <dsp:cNvSpPr/>
      </dsp:nvSpPr>
      <dsp:spPr>
        <a:xfrm>
          <a:off x="6107409" y="1032"/>
          <a:ext cx="3504002" cy="2102401"/>
        </a:xfrm>
        <a:prstGeom prst="rect">
          <a:avLst/>
        </a:prstGeom>
        <a:gradFill rotWithShape="0">
          <a:gsLst>
            <a:gs pos="0">
              <a:schemeClr val="accent5">
                <a:hueOff val="-612379"/>
                <a:satOff val="90"/>
                <a:lumOff val="-2157"/>
                <a:alphaOff val="0"/>
                <a:lumMod val="110000"/>
                <a:satMod val="105000"/>
                <a:tint val="67000"/>
              </a:schemeClr>
            </a:gs>
            <a:gs pos="50000">
              <a:schemeClr val="accent5">
                <a:hueOff val="-612379"/>
                <a:satOff val="90"/>
                <a:lumOff val="-2157"/>
                <a:alphaOff val="0"/>
                <a:lumMod val="105000"/>
                <a:satMod val="103000"/>
                <a:tint val="73000"/>
              </a:schemeClr>
            </a:gs>
            <a:gs pos="100000">
              <a:schemeClr val="accent5">
                <a:hueOff val="-612379"/>
                <a:satOff val="90"/>
                <a:lumOff val="-215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buFont typeface="Arial" panose="020B0604020202020204" pitchFamily="34" charset="0"/>
            <a:buChar char="●"/>
          </a:pPr>
          <a:r>
            <a:rPr lang="es-ES" sz="1500" kern="1200" dirty="0" smtClean="0"/>
            <a:t>De acuerdo a la información recabada, 60</a:t>
          </a:r>
          <a:r>
            <a:rPr lang="es-ES" sz="1500" kern="1200" dirty="0"/>
            <a:t>% de empresas familiares de Quito tienen un nivel alto de emprendimiento corporativo, mientras que 33% de entidades llegaron al nivel muy </a:t>
          </a:r>
          <a:r>
            <a:rPr lang="es-ES" sz="1500" kern="1200" dirty="0" smtClean="0"/>
            <a:t>alto.</a:t>
          </a:r>
          <a:endParaRPr lang="es-ES" sz="1500" kern="1200" dirty="0"/>
        </a:p>
      </dsp:txBody>
      <dsp:txXfrm>
        <a:off x="6107409" y="1032"/>
        <a:ext cx="3504002" cy="2102401"/>
      </dsp:txXfrm>
    </dsp:sp>
    <dsp:sp modelId="{0C596CF2-38D9-4225-A114-8C5D7CF6BF83}">
      <dsp:nvSpPr>
        <dsp:cNvPr id="0" name=""/>
        <dsp:cNvSpPr/>
      </dsp:nvSpPr>
      <dsp:spPr>
        <a:xfrm>
          <a:off x="5299688" y="3914834"/>
          <a:ext cx="775320" cy="91440"/>
        </a:xfrm>
        <a:custGeom>
          <a:avLst/>
          <a:gdLst/>
          <a:ahLst/>
          <a:cxnLst/>
          <a:rect l="0" t="0" r="0" b="0"/>
          <a:pathLst>
            <a:path>
              <a:moveTo>
                <a:pt x="0" y="45720"/>
              </a:moveTo>
              <a:lnTo>
                <a:pt x="775320" y="45720"/>
              </a:lnTo>
            </a:path>
          </a:pathLst>
        </a:custGeom>
        <a:noFill/>
        <a:ln w="6350" cap="flat" cmpd="sng" algn="ctr">
          <a:solidFill>
            <a:schemeClr val="accent5">
              <a:hueOff val="-1837137"/>
              <a:satOff val="270"/>
              <a:lumOff val="-647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667200" y="3956525"/>
        <a:ext cx="40296" cy="8059"/>
      </dsp:txXfrm>
    </dsp:sp>
    <dsp:sp modelId="{51FEB967-5347-40A7-B6D3-520F52CF49FF}">
      <dsp:nvSpPr>
        <dsp:cNvPr id="0" name=""/>
        <dsp:cNvSpPr/>
      </dsp:nvSpPr>
      <dsp:spPr>
        <a:xfrm>
          <a:off x="1797486" y="2909354"/>
          <a:ext cx="3504002" cy="2102401"/>
        </a:xfrm>
        <a:prstGeom prst="rect">
          <a:avLst/>
        </a:prstGeom>
        <a:gradFill rotWithShape="0">
          <a:gsLst>
            <a:gs pos="0">
              <a:schemeClr val="accent5">
                <a:hueOff val="-1224758"/>
                <a:satOff val="180"/>
                <a:lumOff val="-4314"/>
                <a:alphaOff val="0"/>
                <a:lumMod val="110000"/>
                <a:satMod val="105000"/>
                <a:tint val="67000"/>
              </a:schemeClr>
            </a:gs>
            <a:gs pos="50000">
              <a:schemeClr val="accent5">
                <a:hueOff val="-1224758"/>
                <a:satOff val="180"/>
                <a:lumOff val="-4314"/>
                <a:alphaOff val="0"/>
                <a:lumMod val="105000"/>
                <a:satMod val="103000"/>
                <a:tint val="73000"/>
              </a:schemeClr>
            </a:gs>
            <a:gs pos="100000">
              <a:schemeClr val="accent5">
                <a:hueOff val="-1224758"/>
                <a:satOff val="180"/>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buFont typeface="Arial" panose="020B0604020202020204" pitchFamily="34" charset="0"/>
            <a:buChar char="●"/>
          </a:pPr>
          <a:r>
            <a:rPr lang="es-ES" sz="1500" kern="1200" dirty="0" smtClean="0"/>
            <a:t>Respecto del potencial de innovación, 49% de empresas obtuvo un nivel alto y 42% muy alto.</a:t>
          </a:r>
          <a:endParaRPr lang="es-ES" sz="1500" kern="1200" dirty="0"/>
        </a:p>
      </dsp:txBody>
      <dsp:txXfrm>
        <a:off x="1797486" y="2909354"/>
        <a:ext cx="3504002" cy="2102401"/>
      </dsp:txXfrm>
    </dsp:sp>
    <dsp:sp modelId="{FD53464D-0E48-4D85-9554-B9BF50506F0D}">
      <dsp:nvSpPr>
        <dsp:cNvPr id="0" name=""/>
        <dsp:cNvSpPr/>
      </dsp:nvSpPr>
      <dsp:spPr>
        <a:xfrm>
          <a:off x="6107409" y="2909354"/>
          <a:ext cx="3504002" cy="2102401"/>
        </a:xfrm>
        <a:prstGeom prst="rect">
          <a:avLst/>
        </a:prstGeom>
        <a:gradFill rotWithShape="0">
          <a:gsLst>
            <a:gs pos="0">
              <a:schemeClr val="accent5">
                <a:hueOff val="-1837137"/>
                <a:satOff val="270"/>
                <a:lumOff val="-6471"/>
                <a:alphaOff val="0"/>
                <a:lumMod val="110000"/>
                <a:satMod val="105000"/>
                <a:tint val="67000"/>
              </a:schemeClr>
            </a:gs>
            <a:gs pos="50000">
              <a:schemeClr val="accent5">
                <a:hueOff val="-1837137"/>
                <a:satOff val="270"/>
                <a:lumOff val="-6471"/>
                <a:alphaOff val="0"/>
                <a:lumMod val="105000"/>
                <a:satMod val="103000"/>
                <a:tint val="73000"/>
              </a:schemeClr>
            </a:gs>
            <a:gs pos="100000">
              <a:schemeClr val="accent5">
                <a:hueOff val="-1837137"/>
                <a:satOff val="270"/>
                <a:lumOff val="-6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buFont typeface="Arial" panose="020B0604020202020204" pitchFamily="34" charset="0"/>
            <a:buChar char="●"/>
          </a:pPr>
          <a:r>
            <a:rPr lang="es-EC" sz="1500" kern="1200" dirty="0"/>
            <a:t>El coeficiente de correlación de Pearson fue de +0.762 entre el emprendimiento corporativo y el potencial de innovación de las empresas familiares de Quito</a:t>
          </a:r>
          <a:r>
            <a:rPr lang="es-EC" sz="1500" kern="1200" dirty="0" smtClean="0"/>
            <a:t>.</a:t>
          </a:r>
        </a:p>
        <a:p>
          <a:pPr lvl="0" algn="ctr" defTabSz="666750">
            <a:lnSpc>
              <a:spcPct val="90000"/>
            </a:lnSpc>
            <a:spcBef>
              <a:spcPct val="0"/>
            </a:spcBef>
            <a:spcAft>
              <a:spcPct val="35000"/>
            </a:spcAft>
            <a:buFont typeface="Arial" panose="020B0604020202020204" pitchFamily="34" charset="0"/>
            <a:buChar char="●"/>
          </a:pPr>
          <a:r>
            <a:rPr lang="es-EC" sz="1500" kern="1200" dirty="0" smtClean="0"/>
            <a:t>Se comprobó que el emprendimiento interno de las empresas familiares de Quito tiene una alta influencia sobre su desempeño de la innovación. </a:t>
          </a:r>
          <a:endParaRPr lang="es-ES" sz="1500" kern="1200" dirty="0"/>
        </a:p>
      </dsp:txBody>
      <dsp:txXfrm>
        <a:off x="6107409" y="2909354"/>
        <a:ext cx="3504002" cy="21024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635A2-A052-4917-B043-F5B4838110C5}">
      <dsp:nvSpPr>
        <dsp:cNvPr id="0" name=""/>
        <dsp:cNvSpPr/>
      </dsp:nvSpPr>
      <dsp:spPr>
        <a:xfrm>
          <a:off x="0" y="0"/>
          <a:ext cx="9127118" cy="1102813"/>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buFont typeface="Arial" panose="020B0604020202020204" pitchFamily="34" charset="0"/>
            <a:buChar char="●"/>
          </a:pPr>
          <a:r>
            <a:rPr lang="es-EC" sz="1300" kern="1200" dirty="0"/>
            <a:t>Profundizar en futuros estudios acerca de la manera en que se presentan el emprendimiento e innovación en empresas </a:t>
          </a:r>
          <a:r>
            <a:rPr lang="es-EC" sz="1300" kern="1200" dirty="0" smtClean="0"/>
            <a:t>familiares, por las características únicas de este tipo de organizaciones.</a:t>
          </a:r>
          <a:endParaRPr lang="es-EC" sz="1300" kern="1200" dirty="0"/>
        </a:p>
      </dsp:txBody>
      <dsp:txXfrm>
        <a:off x="32300" y="32300"/>
        <a:ext cx="7843909" cy="1038213"/>
      </dsp:txXfrm>
    </dsp:sp>
    <dsp:sp modelId="{8B05EF94-399D-41D1-9467-2F395DCE1233}">
      <dsp:nvSpPr>
        <dsp:cNvPr id="0" name=""/>
        <dsp:cNvSpPr/>
      </dsp:nvSpPr>
      <dsp:spPr>
        <a:xfrm>
          <a:off x="764396" y="1303324"/>
          <a:ext cx="9127118" cy="1102813"/>
        </a:xfrm>
        <a:prstGeom prst="roundRect">
          <a:avLst>
            <a:gd name="adj" fmla="val 10000"/>
          </a:avLst>
        </a:prstGeom>
        <a:gradFill rotWithShape="0">
          <a:gsLst>
            <a:gs pos="0">
              <a:schemeClr val="accent5">
                <a:hueOff val="-612379"/>
                <a:satOff val="90"/>
                <a:lumOff val="-2157"/>
                <a:alphaOff val="0"/>
                <a:lumMod val="110000"/>
                <a:satMod val="105000"/>
                <a:tint val="67000"/>
              </a:schemeClr>
            </a:gs>
            <a:gs pos="50000">
              <a:schemeClr val="accent5">
                <a:hueOff val="-612379"/>
                <a:satOff val="90"/>
                <a:lumOff val="-2157"/>
                <a:alphaOff val="0"/>
                <a:lumMod val="105000"/>
                <a:satMod val="103000"/>
                <a:tint val="73000"/>
              </a:schemeClr>
            </a:gs>
            <a:gs pos="100000">
              <a:schemeClr val="accent5">
                <a:hueOff val="-612379"/>
                <a:satOff val="90"/>
                <a:lumOff val="-215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buFont typeface="Arial" panose="020B0604020202020204" pitchFamily="34" charset="0"/>
            <a:buChar char="●"/>
          </a:pPr>
          <a:r>
            <a:rPr lang="es-ES" sz="1300" kern="1200" dirty="0" smtClean="0"/>
            <a:t>Con referencia al emprendimiento corporativo, se recomienda a las empresas familiares de Quito la implementación de procesos de investigación y planificación que eleve las probabilidades de aprovechar oportunidades de emprendimiento en el mercado, lo que, como resultado, reducirá el riesgo de mortalidad empresarial.</a:t>
          </a:r>
          <a:endParaRPr lang="es-ES" sz="1300" kern="1200" dirty="0"/>
        </a:p>
      </dsp:txBody>
      <dsp:txXfrm>
        <a:off x="796696" y="1335624"/>
        <a:ext cx="7581293" cy="1038213"/>
      </dsp:txXfrm>
    </dsp:sp>
    <dsp:sp modelId="{2D4D6A65-1D69-4784-9C2A-85D9540C20F1}">
      <dsp:nvSpPr>
        <dsp:cNvPr id="0" name=""/>
        <dsp:cNvSpPr/>
      </dsp:nvSpPr>
      <dsp:spPr>
        <a:xfrm>
          <a:off x="1517383" y="2606649"/>
          <a:ext cx="9127118" cy="1102813"/>
        </a:xfrm>
        <a:prstGeom prst="roundRect">
          <a:avLst>
            <a:gd name="adj" fmla="val 10000"/>
          </a:avLst>
        </a:prstGeom>
        <a:gradFill rotWithShape="0">
          <a:gsLst>
            <a:gs pos="0">
              <a:schemeClr val="accent5">
                <a:hueOff val="-1224758"/>
                <a:satOff val="180"/>
                <a:lumOff val="-4314"/>
                <a:alphaOff val="0"/>
                <a:lumMod val="110000"/>
                <a:satMod val="105000"/>
                <a:tint val="67000"/>
              </a:schemeClr>
            </a:gs>
            <a:gs pos="50000">
              <a:schemeClr val="accent5">
                <a:hueOff val="-1224758"/>
                <a:satOff val="180"/>
                <a:lumOff val="-4314"/>
                <a:alphaOff val="0"/>
                <a:lumMod val="105000"/>
                <a:satMod val="103000"/>
                <a:tint val="73000"/>
              </a:schemeClr>
            </a:gs>
            <a:gs pos="100000">
              <a:schemeClr val="accent5">
                <a:hueOff val="-1224758"/>
                <a:satOff val="180"/>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buFont typeface="Arial" panose="020B0604020202020204" pitchFamily="34" charset="0"/>
            <a:buChar char="●"/>
          </a:pPr>
          <a:r>
            <a:rPr lang="es-ES" sz="1300" kern="1200" dirty="0" smtClean="0"/>
            <a:t>Con relación al potencial de innovación, las empresas familiares deberían destinar parte de su presupuesto a la inversión en actividades de investigación y desarrollo, que, complementadas con procesos de emprendimiento, les permita fortalecer su capacidad tecnológica y de desarrollo de nuevos productos, procesos y servicios.</a:t>
          </a:r>
          <a:endParaRPr lang="es-ES" sz="1300" kern="1200" dirty="0"/>
        </a:p>
      </dsp:txBody>
      <dsp:txXfrm>
        <a:off x="1549683" y="2638949"/>
        <a:ext cx="7592702" cy="1038213"/>
      </dsp:txXfrm>
    </dsp:sp>
    <dsp:sp modelId="{B45E03E8-1728-4DFE-8559-DDB436EB4437}">
      <dsp:nvSpPr>
        <dsp:cNvPr id="0" name=""/>
        <dsp:cNvSpPr/>
      </dsp:nvSpPr>
      <dsp:spPr>
        <a:xfrm>
          <a:off x="2281779" y="3909974"/>
          <a:ext cx="9127118" cy="1102813"/>
        </a:xfrm>
        <a:prstGeom prst="roundRect">
          <a:avLst>
            <a:gd name="adj" fmla="val 10000"/>
          </a:avLst>
        </a:prstGeom>
        <a:gradFill rotWithShape="0">
          <a:gsLst>
            <a:gs pos="0">
              <a:schemeClr val="accent5">
                <a:hueOff val="-1837137"/>
                <a:satOff val="270"/>
                <a:lumOff val="-6471"/>
                <a:alphaOff val="0"/>
                <a:lumMod val="110000"/>
                <a:satMod val="105000"/>
                <a:tint val="67000"/>
              </a:schemeClr>
            </a:gs>
            <a:gs pos="50000">
              <a:schemeClr val="accent5">
                <a:hueOff val="-1837137"/>
                <a:satOff val="270"/>
                <a:lumOff val="-6471"/>
                <a:alphaOff val="0"/>
                <a:lumMod val="105000"/>
                <a:satMod val="103000"/>
                <a:tint val="73000"/>
              </a:schemeClr>
            </a:gs>
            <a:gs pos="100000">
              <a:schemeClr val="accent5">
                <a:hueOff val="-1837137"/>
                <a:satOff val="270"/>
                <a:lumOff val="-6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S" sz="1300" kern="1200" dirty="0" smtClean="0"/>
            <a:t>Si bien la correlación calculada entre emprendimiento corporativo y potencial de innovación es alta, con el fin de mejorar una mayor influencia, los responsables de las entidades familiares de Quito, deben fomentar la participación de los empleados clave en la mejora de procesos o diseños, para generar un compromiso que mejore su desempeño y fidelidad, convirtiéndolos en capital intelectual para la empresa.</a:t>
          </a:r>
          <a:endParaRPr lang="es-ES" sz="1300" kern="1200" dirty="0"/>
        </a:p>
      </dsp:txBody>
      <dsp:txXfrm>
        <a:off x="2314079" y="3942274"/>
        <a:ext cx="7581293" cy="1038213"/>
      </dsp:txXfrm>
    </dsp:sp>
    <dsp:sp modelId="{E7B406D2-BE10-49ED-B676-F1E1FF9CEAC4}">
      <dsp:nvSpPr>
        <dsp:cNvPr id="0" name=""/>
        <dsp:cNvSpPr/>
      </dsp:nvSpPr>
      <dsp:spPr>
        <a:xfrm>
          <a:off x="8410289" y="844654"/>
          <a:ext cx="716828" cy="716828"/>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S" sz="3200" kern="1200"/>
        </a:p>
      </dsp:txBody>
      <dsp:txXfrm>
        <a:off x="8571575" y="844654"/>
        <a:ext cx="394256" cy="539413"/>
      </dsp:txXfrm>
    </dsp:sp>
    <dsp:sp modelId="{7C4A6E47-6BA6-46FB-B93E-1714248F0A7A}">
      <dsp:nvSpPr>
        <dsp:cNvPr id="0" name=""/>
        <dsp:cNvSpPr/>
      </dsp:nvSpPr>
      <dsp:spPr>
        <a:xfrm>
          <a:off x="9174685" y="2147979"/>
          <a:ext cx="716828" cy="716828"/>
        </a:xfrm>
        <a:prstGeom prst="downArrow">
          <a:avLst>
            <a:gd name="adj1" fmla="val 55000"/>
            <a:gd name="adj2" fmla="val 45000"/>
          </a:avLst>
        </a:prstGeom>
        <a:solidFill>
          <a:schemeClr val="accent5">
            <a:tint val="40000"/>
            <a:alpha val="90000"/>
            <a:hueOff val="-884566"/>
            <a:satOff val="-1158"/>
            <a:lumOff val="-569"/>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S" sz="3200" kern="1200"/>
        </a:p>
      </dsp:txBody>
      <dsp:txXfrm>
        <a:off x="9335971" y="2147979"/>
        <a:ext cx="394256" cy="539413"/>
      </dsp:txXfrm>
    </dsp:sp>
    <dsp:sp modelId="{63BFA678-126A-49BE-B241-C0DF738CC51F}">
      <dsp:nvSpPr>
        <dsp:cNvPr id="0" name=""/>
        <dsp:cNvSpPr/>
      </dsp:nvSpPr>
      <dsp:spPr>
        <a:xfrm>
          <a:off x="9927673" y="3451304"/>
          <a:ext cx="716828" cy="716828"/>
        </a:xfrm>
        <a:prstGeom prst="downArrow">
          <a:avLst>
            <a:gd name="adj1" fmla="val 55000"/>
            <a:gd name="adj2" fmla="val 45000"/>
          </a:avLst>
        </a:prstGeom>
        <a:solidFill>
          <a:schemeClr val="accent5">
            <a:tint val="40000"/>
            <a:alpha val="90000"/>
            <a:hueOff val="-1769133"/>
            <a:satOff val="-2316"/>
            <a:lumOff val="-1137"/>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S" sz="3200" kern="1200"/>
        </a:p>
      </dsp:txBody>
      <dsp:txXfrm>
        <a:off x="10088959" y="3451304"/>
        <a:ext cx="394256" cy="5394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F0902-2EF4-4F01-8E69-18D556C70D92}">
      <dsp:nvSpPr>
        <dsp:cNvPr id="0" name=""/>
        <dsp:cNvSpPr/>
      </dsp:nvSpPr>
      <dsp:spPr>
        <a:xfrm>
          <a:off x="2991395" y="1768697"/>
          <a:ext cx="1920236" cy="136019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rPr>
            <a:t>Emprendimiento corporativo</a:t>
          </a:r>
          <a:endParaRPr lang="es-ES" sz="1600" b="1" kern="1200" dirty="0">
            <a:solidFill>
              <a:schemeClr val="tx1"/>
            </a:solidFill>
          </a:endParaRPr>
        </a:p>
      </dsp:txBody>
      <dsp:txXfrm>
        <a:off x="3057794" y="1835096"/>
        <a:ext cx="1787438" cy="1227393"/>
      </dsp:txXfrm>
    </dsp:sp>
    <dsp:sp modelId="{433926DD-E8C5-4FFC-A4C5-8D8D43FE3409}">
      <dsp:nvSpPr>
        <dsp:cNvPr id="0" name=""/>
        <dsp:cNvSpPr/>
      </dsp:nvSpPr>
      <dsp:spPr>
        <a:xfrm rot="16200000">
          <a:off x="3567436" y="1384620"/>
          <a:ext cx="768153" cy="0"/>
        </a:xfrm>
        <a:custGeom>
          <a:avLst/>
          <a:gdLst/>
          <a:ahLst/>
          <a:cxnLst/>
          <a:rect l="0" t="0" r="0" b="0"/>
          <a:pathLst>
            <a:path>
              <a:moveTo>
                <a:pt x="0" y="0"/>
              </a:moveTo>
              <a:lnTo>
                <a:pt x="768153"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9E4CC3-59DB-4BC3-9C5D-BC65E82F0157}">
      <dsp:nvSpPr>
        <dsp:cNvPr id="0" name=""/>
        <dsp:cNvSpPr/>
      </dsp:nvSpPr>
      <dsp:spPr>
        <a:xfrm>
          <a:off x="3234576" y="89215"/>
          <a:ext cx="1433874" cy="911327"/>
        </a:xfrm>
        <a:prstGeom prst="roundRect">
          <a:avLst/>
        </a:prstGeom>
        <a:solidFill>
          <a:schemeClr val="accent5">
            <a:hueOff val="-367427"/>
            <a:satOff val="54"/>
            <a:lumOff val="-1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rtl="0">
            <a:lnSpc>
              <a:spcPct val="90000"/>
            </a:lnSpc>
            <a:spcBef>
              <a:spcPct val="0"/>
            </a:spcBef>
            <a:spcAft>
              <a:spcPct val="35000"/>
            </a:spcAft>
          </a:pPr>
          <a:r>
            <a:rPr lang="es-ES" sz="2100" b="0" i="0" u="none" kern="1200" dirty="0" smtClean="0">
              <a:solidFill>
                <a:schemeClr val="tx1"/>
              </a:solidFill>
            </a:rPr>
            <a:t>Innovación</a:t>
          </a:r>
          <a:endParaRPr lang="es-ES" sz="2100" b="0" kern="1200" dirty="0">
            <a:solidFill>
              <a:schemeClr val="tx1"/>
            </a:solidFill>
          </a:endParaRPr>
        </a:p>
      </dsp:txBody>
      <dsp:txXfrm>
        <a:off x="3279063" y="133702"/>
        <a:ext cx="1344900" cy="822353"/>
      </dsp:txXfrm>
    </dsp:sp>
    <dsp:sp modelId="{8627F1FD-6F6A-43BA-B5CE-668ED75B7402}">
      <dsp:nvSpPr>
        <dsp:cNvPr id="0" name=""/>
        <dsp:cNvSpPr/>
      </dsp:nvSpPr>
      <dsp:spPr>
        <a:xfrm rot="20653596">
          <a:off x="4902787" y="2113744"/>
          <a:ext cx="469727" cy="0"/>
        </a:xfrm>
        <a:custGeom>
          <a:avLst/>
          <a:gdLst/>
          <a:ahLst/>
          <a:cxnLst/>
          <a:rect l="0" t="0" r="0" b="0"/>
          <a:pathLst>
            <a:path>
              <a:moveTo>
                <a:pt x="0" y="0"/>
              </a:moveTo>
              <a:lnTo>
                <a:pt x="469727"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2C8486-072E-497D-93FA-737F52E07732}">
      <dsp:nvSpPr>
        <dsp:cNvPr id="0" name=""/>
        <dsp:cNvSpPr/>
      </dsp:nvSpPr>
      <dsp:spPr>
        <a:xfrm>
          <a:off x="5363670" y="1391722"/>
          <a:ext cx="1433874" cy="911327"/>
        </a:xfrm>
        <a:prstGeom prst="roundRect">
          <a:avLst/>
        </a:prstGeom>
        <a:solidFill>
          <a:schemeClr val="accent5">
            <a:hueOff val="-734855"/>
            <a:satOff val="108"/>
            <a:lumOff val="-2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ES" sz="1800" b="0" i="0" u="none" kern="1200" dirty="0" smtClean="0">
              <a:solidFill>
                <a:schemeClr val="tx1"/>
              </a:solidFill>
            </a:rPr>
            <a:t>Proactividad</a:t>
          </a:r>
          <a:endParaRPr lang="es-EC" sz="1800" b="0" kern="1200" dirty="0">
            <a:solidFill>
              <a:schemeClr val="tx1"/>
            </a:solidFill>
          </a:endParaRPr>
        </a:p>
      </dsp:txBody>
      <dsp:txXfrm>
        <a:off x="5408157" y="1436209"/>
        <a:ext cx="1344900" cy="822353"/>
      </dsp:txXfrm>
    </dsp:sp>
    <dsp:sp modelId="{8861FBBC-FF9C-422F-A555-A10B340F5D1F}">
      <dsp:nvSpPr>
        <dsp:cNvPr id="0" name=""/>
        <dsp:cNvSpPr/>
      </dsp:nvSpPr>
      <dsp:spPr>
        <a:xfrm rot="3240000">
          <a:off x="4342570" y="3331157"/>
          <a:ext cx="500037" cy="0"/>
        </a:xfrm>
        <a:custGeom>
          <a:avLst/>
          <a:gdLst/>
          <a:ahLst/>
          <a:cxnLst/>
          <a:rect l="0" t="0" r="0" b="0"/>
          <a:pathLst>
            <a:path>
              <a:moveTo>
                <a:pt x="0" y="0"/>
              </a:moveTo>
              <a:lnTo>
                <a:pt x="500037"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4113C3-5E22-4699-8382-4B396B4F5C7F}">
      <dsp:nvSpPr>
        <dsp:cNvPr id="0" name=""/>
        <dsp:cNvSpPr/>
      </dsp:nvSpPr>
      <dsp:spPr>
        <a:xfrm>
          <a:off x="4353668" y="3533426"/>
          <a:ext cx="1433874" cy="911327"/>
        </a:xfrm>
        <a:prstGeom prst="roundRect">
          <a:avLst/>
        </a:prstGeom>
        <a:solidFill>
          <a:schemeClr val="accent5">
            <a:hueOff val="-1102282"/>
            <a:satOff val="162"/>
            <a:lumOff val="-3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es-ES" sz="2300" b="0" i="0" u="none" kern="1200" dirty="0" smtClean="0">
              <a:solidFill>
                <a:schemeClr val="tx1"/>
              </a:solidFill>
            </a:rPr>
            <a:t>Asunción de riesgos</a:t>
          </a:r>
          <a:endParaRPr lang="es-EC" sz="2300" b="0" kern="1200" dirty="0">
            <a:solidFill>
              <a:schemeClr val="tx1"/>
            </a:solidFill>
          </a:endParaRPr>
        </a:p>
      </dsp:txBody>
      <dsp:txXfrm>
        <a:off x="4398155" y="3577913"/>
        <a:ext cx="1344900" cy="822353"/>
      </dsp:txXfrm>
    </dsp:sp>
    <dsp:sp modelId="{11161462-EFF8-493F-B47C-483E747DE3CF}">
      <dsp:nvSpPr>
        <dsp:cNvPr id="0" name=""/>
        <dsp:cNvSpPr/>
      </dsp:nvSpPr>
      <dsp:spPr>
        <a:xfrm rot="7560000">
          <a:off x="3060419" y="3331157"/>
          <a:ext cx="500037" cy="0"/>
        </a:xfrm>
        <a:custGeom>
          <a:avLst/>
          <a:gdLst/>
          <a:ahLst/>
          <a:cxnLst/>
          <a:rect l="0" t="0" r="0" b="0"/>
          <a:pathLst>
            <a:path>
              <a:moveTo>
                <a:pt x="0" y="0"/>
              </a:moveTo>
              <a:lnTo>
                <a:pt x="500037"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5B8BF5-1E69-4933-9DC9-F79D87215677}">
      <dsp:nvSpPr>
        <dsp:cNvPr id="0" name=""/>
        <dsp:cNvSpPr/>
      </dsp:nvSpPr>
      <dsp:spPr>
        <a:xfrm>
          <a:off x="2115484" y="3533426"/>
          <a:ext cx="1433874" cy="911327"/>
        </a:xfrm>
        <a:prstGeom prst="roundRect">
          <a:avLst/>
        </a:prstGeom>
        <a:solidFill>
          <a:schemeClr val="accent5">
            <a:hueOff val="-1469710"/>
            <a:satOff val="216"/>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s-ES" sz="2100" b="0" i="0" u="none" kern="1200" dirty="0" smtClean="0">
              <a:solidFill>
                <a:schemeClr val="tx1"/>
              </a:solidFill>
            </a:rPr>
            <a:t>Autonomía</a:t>
          </a:r>
          <a:endParaRPr lang="es-EC" sz="2100" b="0" kern="1200" dirty="0">
            <a:solidFill>
              <a:schemeClr val="tx1"/>
            </a:solidFill>
          </a:endParaRPr>
        </a:p>
      </dsp:txBody>
      <dsp:txXfrm>
        <a:off x="2159971" y="3577913"/>
        <a:ext cx="1344900" cy="822353"/>
      </dsp:txXfrm>
    </dsp:sp>
    <dsp:sp modelId="{6AC3AF35-F11C-4DB6-9FCF-28EF1E2C783A}">
      <dsp:nvSpPr>
        <dsp:cNvPr id="0" name=""/>
        <dsp:cNvSpPr/>
      </dsp:nvSpPr>
      <dsp:spPr>
        <a:xfrm rot="11741047">
          <a:off x="2565051" y="2120481"/>
          <a:ext cx="434431" cy="0"/>
        </a:xfrm>
        <a:custGeom>
          <a:avLst/>
          <a:gdLst/>
          <a:ahLst/>
          <a:cxnLst/>
          <a:rect l="0" t="0" r="0" b="0"/>
          <a:pathLst>
            <a:path>
              <a:moveTo>
                <a:pt x="0" y="0"/>
              </a:moveTo>
              <a:lnTo>
                <a:pt x="434431"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117B87-1185-4B99-AC4B-5F672DCA459F}">
      <dsp:nvSpPr>
        <dsp:cNvPr id="0" name=""/>
        <dsp:cNvSpPr/>
      </dsp:nvSpPr>
      <dsp:spPr>
        <a:xfrm>
          <a:off x="1139264" y="1404789"/>
          <a:ext cx="1433874" cy="911327"/>
        </a:xfrm>
        <a:prstGeom prst="roundRect">
          <a:avLst/>
        </a:prstGeom>
        <a:solidFill>
          <a:schemeClr val="accent5">
            <a:hueOff val="-1837137"/>
            <a:satOff val="270"/>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s-ES" sz="1900" b="0" i="0" u="none" kern="1200" dirty="0" smtClean="0">
              <a:solidFill>
                <a:schemeClr val="tx1"/>
              </a:solidFill>
            </a:rPr>
            <a:t>Agresividad competitiva</a:t>
          </a:r>
          <a:endParaRPr lang="es-EC" sz="1900" b="0" kern="1200" dirty="0">
            <a:solidFill>
              <a:schemeClr val="tx1"/>
            </a:solidFill>
          </a:endParaRPr>
        </a:p>
      </dsp:txBody>
      <dsp:txXfrm>
        <a:off x="1183751" y="1449276"/>
        <a:ext cx="1344900" cy="8223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FD165-D37F-480C-AD66-D3B22F4C22F1}">
      <dsp:nvSpPr>
        <dsp:cNvPr id="0" name=""/>
        <dsp:cNvSpPr/>
      </dsp:nvSpPr>
      <dsp:spPr>
        <a:xfrm>
          <a:off x="0" y="3693044"/>
          <a:ext cx="3920346" cy="518038"/>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262" tIns="249936" rIns="304262" bIns="113792"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(Bedoya, Toro, &amp; Arango, 2017)</a:t>
          </a:r>
          <a:endParaRPr lang="es-ES" sz="1600" kern="1200" dirty="0"/>
        </a:p>
      </dsp:txBody>
      <dsp:txXfrm>
        <a:off x="0" y="3693044"/>
        <a:ext cx="3920346" cy="518038"/>
      </dsp:txXfrm>
    </dsp:sp>
    <dsp:sp modelId="{36062A9D-83EF-45B3-9961-5CAC9FF354F0}">
      <dsp:nvSpPr>
        <dsp:cNvPr id="0" name=""/>
        <dsp:cNvSpPr/>
      </dsp:nvSpPr>
      <dsp:spPr>
        <a:xfrm>
          <a:off x="196017" y="1725047"/>
          <a:ext cx="2744242" cy="2126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726" tIns="0" rIns="103726" bIns="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rPr>
            <a:t>…un proceso dinamizador que genera capacidades para que las organizaciones logren ventajas competitivas y crecimiento económico</a:t>
          </a:r>
          <a:endParaRPr lang="es-ES" sz="1600" kern="1200" dirty="0">
            <a:solidFill>
              <a:schemeClr val="tx1"/>
            </a:solidFill>
          </a:endParaRPr>
        </a:p>
      </dsp:txBody>
      <dsp:txXfrm>
        <a:off x="299826" y="1828856"/>
        <a:ext cx="2536624" cy="19189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7D7BE-0B72-424D-B56D-CD2A2CE75567}">
      <dsp:nvSpPr>
        <dsp:cNvPr id="0" name=""/>
        <dsp:cNvSpPr/>
      </dsp:nvSpPr>
      <dsp:spPr>
        <a:xfrm>
          <a:off x="2233266" y="548627"/>
          <a:ext cx="3661466" cy="3661466"/>
        </a:xfrm>
        <a:prstGeom prst="blockArc">
          <a:avLst>
            <a:gd name="adj1" fmla="val 9000000"/>
            <a:gd name="adj2" fmla="val 16200000"/>
            <a:gd name="adj3" fmla="val 4644"/>
          </a:avLst>
        </a:prstGeom>
        <a:solidFill>
          <a:schemeClr val="accent5">
            <a:hueOff val="-1837137"/>
            <a:satOff val="270"/>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72C709-7D3E-44FB-B6D0-DD5BF9994CCD}">
      <dsp:nvSpPr>
        <dsp:cNvPr id="0" name=""/>
        <dsp:cNvSpPr/>
      </dsp:nvSpPr>
      <dsp:spPr>
        <a:xfrm>
          <a:off x="2233266" y="548627"/>
          <a:ext cx="3661466" cy="3661466"/>
        </a:xfrm>
        <a:prstGeom prst="blockArc">
          <a:avLst>
            <a:gd name="adj1" fmla="val 1800000"/>
            <a:gd name="adj2" fmla="val 9000000"/>
            <a:gd name="adj3" fmla="val 4644"/>
          </a:avLst>
        </a:prstGeom>
        <a:solidFill>
          <a:schemeClr val="accent5">
            <a:hueOff val="-918568"/>
            <a:satOff val="135"/>
            <a:lumOff val="-323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C65292-1B2C-41A5-98F3-E3F2E0ABBA38}">
      <dsp:nvSpPr>
        <dsp:cNvPr id="0" name=""/>
        <dsp:cNvSpPr/>
      </dsp:nvSpPr>
      <dsp:spPr>
        <a:xfrm>
          <a:off x="2233266" y="548627"/>
          <a:ext cx="3661466" cy="3661466"/>
        </a:xfrm>
        <a:prstGeom prst="blockArc">
          <a:avLst>
            <a:gd name="adj1" fmla="val 16200000"/>
            <a:gd name="adj2" fmla="val 1800000"/>
            <a:gd name="adj3" fmla="val 4644"/>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F4F37D-3CF1-4806-A916-F502A26FB92F}">
      <dsp:nvSpPr>
        <dsp:cNvPr id="0" name=""/>
        <dsp:cNvSpPr/>
      </dsp:nvSpPr>
      <dsp:spPr>
        <a:xfrm>
          <a:off x="3220640" y="1536001"/>
          <a:ext cx="1686718" cy="1686718"/>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Potencial de innovación</a:t>
          </a:r>
          <a:endParaRPr lang="es-ES" sz="2000" kern="1200" dirty="0">
            <a:solidFill>
              <a:schemeClr val="tx1"/>
            </a:solidFill>
          </a:endParaRPr>
        </a:p>
      </dsp:txBody>
      <dsp:txXfrm>
        <a:off x="3467654" y="1783015"/>
        <a:ext cx="1192690" cy="1192690"/>
      </dsp:txXfrm>
    </dsp:sp>
    <dsp:sp modelId="{CC4E087E-4DAC-4E3B-ADE4-08D0D5E69495}">
      <dsp:nvSpPr>
        <dsp:cNvPr id="0" name=""/>
        <dsp:cNvSpPr/>
      </dsp:nvSpPr>
      <dsp:spPr>
        <a:xfrm>
          <a:off x="3473648" y="781"/>
          <a:ext cx="1180703" cy="11807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EC" sz="1600" b="1" i="0" u="none" kern="1200" dirty="0" smtClean="0">
              <a:solidFill>
                <a:schemeClr val="tx1"/>
              </a:solidFill>
            </a:rPr>
            <a:t>Estímulos para innovar</a:t>
          </a:r>
          <a:endParaRPr lang="es-ES" sz="1600" kern="1200" dirty="0">
            <a:solidFill>
              <a:schemeClr val="tx1"/>
            </a:solidFill>
          </a:endParaRPr>
        </a:p>
      </dsp:txBody>
      <dsp:txXfrm>
        <a:off x="3531285" y="58418"/>
        <a:ext cx="1065429" cy="1065429"/>
      </dsp:txXfrm>
    </dsp:sp>
    <dsp:sp modelId="{A201284F-6D80-495F-8665-353143BC8C4B}">
      <dsp:nvSpPr>
        <dsp:cNvPr id="0" name=""/>
        <dsp:cNvSpPr/>
      </dsp:nvSpPr>
      <dsp:spPr>
        <a:xfrm>
          <a:off x="5022299" y="2683123"/>
          <a:ext cx="1180703" cy="1180703"/>
        </a:xfrm>
        <a:prstGeom prst="roundRect">
          <a:avLst/>
        </a:prstGeom>
        <a:solidFill>
          <a:schemeClr val="accent5">
            <a:hueOff val="-918568"/>
            <a:satOff val="135"/>
            <a:lumOff val="-3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i="0" u="none" kern="1200" dirty="0" smtClean="0">
              <a:solidFill>
                <a:schemeClr val="tx1"/>
              </a:solidFill>
            </a:rPr>
            <a:t>Capacidad de innovación</a:t>
          </a:r>
          <a:endParaRPr lang="es-EC" sz="1600" kern="1200" dirty="0">
            <a:solidFill>
              <a:schemeClr val="tx1"/>
            </a:solidFill>
          </a:endParaRPr>
        </a:p>
      </dsp:txBody>
      <dsp:txXfrm>
        <a:off x="5079936" y="2740760"/>
        <a:ext cx="1065429" cy="1065429"/>
      </dsp:txXfrm>
    </dsp:sp>
    <dsp:sp modelId="{4D741FA0-326F-4E1B-A694-18B7D0FF9312}">
      <dsp:nvSpPr>
        <dsp:cNvPr id="0" name=""/>
        <dsp:cNvSpPr/>
      </dsp:nvSpPr>
      <dsp:spPr>
        <a:xfrm>
          <a:off x="1924997" y="2683123"/>
          <a:ext cx="1180703" cy="1180703"/>
        </a:xfrm>
        <a:prstGeom prst="roundRect">
          <a:avLst/>
        </a:prstGeom>
        <a:solidFill>
          <a:schemeClr val="accent5">
            <a:hueOff val="-1837137"/>
            <a:satOff val="270"/>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i="0" u="none" kern="1200" dirty="0" smtClean="0">
              <a:solidFill>
                <a:schemeClr val="tx1"/>
              </a:solidFill>
            </a:rPr>
            <a:t>Desempeño en innovación</a:t>
          </a:r>
          <a:endParaRPr lang="es-EC" sz="1600" kern="1200" dirty="0">
            <a:solidFill>
              <a:schemeClr val="tx1"/>
            </a:solidFill>
          </a:endParaRPr>
        </a:p>
      </dsp:txBody>
      <dsp:txXfrm>
        <a:off x="1982634" y="2740760"/>
        <a:ext cx="1065429" cy="10654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22036-F359-44D6-9D25-0AC1AC8F3857}">
      <dsp:nvSpPr>
        <dsp:cNvPr id="0" name=""/>
        <dsp:cNvSpPr/>
      </dsp:nvSpPr>
      <dsp:spPr>
        <a:xfrm>
          <a:off x="0" y="2882034"/>
          <a:ext cx="4013184" cy="457968"/>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9543" tIns="145796" rIns="349543"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solidFill>
                <a:schemeClr val="tx1"/>
              </a:solidFill>
            </a:rPr>
            <a:t>(Sánchez, 2008) </a:t>
          </a:r>
          <a:endParaRPr lang="es-ES" sz="1600" kern="1200" dirty="0">
            <a:solidFill>
              <a:schemeClr val="tx1"/>
            </a:solidFill>
          </a:endParaRPr>
        </a:p>
      </dsp:txBody>
      <dsp:txXfrm>
        <a:off x="0" y="2882034"/>
        <a:ext cx="4013184" cy="457968"/>
      </dsp:txXfrm>
    </dsp:sp>
    <dsp:sp modelId="{F374B1B3-C79B-4A08-BFC4-057044C91137}">
      <dsp:nvSpPr>
        <dsp:cNvPr id="0" name=""/>
        <dsp:cNvSpPr/>
      </dsp:nvSpPr>
      <dsp:spPr>
        <a:xfrm>
          <a:off x="224969" y="175056"/>
          <a:ext cx="3149567" cy="281029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163" tIns="0" rIns="119163" bIns="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Capacidad intrínseca de una organización para generar novedades que puedan ser explotadas de forma eficaz y eficiente en la resolución de problemas o satisfacción de necesidades del mercado </a:t>
          </a:r>
          <a:endParaRPr lang="es-ES" sz="1600" kern="1200" dirty="0">
            <a:solidFill>
              <a:schemeClr val="tx1"/>
            </a:solidFill>
          </a:endParaRPr>
        </a:p>
      </dsp:txBody>
      <dsp:txXfrm>
        <a:off x="362156" y="312243"/>
        <a:ext cx="2875193" cy="25359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35BF6-6B48-451B-B532-3598B03F91A6}">
      <dsp:nvSpPr>
        <dsp:cNvPr id="0" name=""/>
        <dsp:cNvSpPr/>
      </dsp:nvSpPr>
      <dsp:spPr>
        <a:xfrm>
          <a:off x="0" y="279052"/>
          <a:ext cx="9238191" cy="599625"/>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ES" sz="2500" kern="1200" dirty="0"/>
            <a:t>El emprendimiento corporativo influye en el potencial de innovación.</a:t>
          </a:r>
          <a:endParaRPr lang="es-EC" sz="2500" kern="1200" dirty="0"/>
        </a:p>
      </dsp:txBody>
      <dsp:txXfrm>
        <a:off x="29271" y="308323"/>
        <a:ext cx="9179649" cy="5410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BBB68-F1A8-4E68-B0E4-4866B372FAE2}">
      <dsp:nvSpPr>
        <dsp:cNvPr id="0" name=""/>
        <dsp:cNvSpPr/>
      </dsp:nvSpPr>
      <dsp:spPr>
        <a:xfrm>
          <a:off x="0" y="228338"/>
          <a:ext cx="6122215" cy="4851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5152" tIns="145796" rIns="475152"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a:solidFill>
                <a:schemeClr val="tx1"/>
              </a:solidFill>
            </a:rPr>
            <a:t>Cuantitativo</a:t>
          </a:r>
        </a:p>
      </dsp:txBody>
      <dsp:txXfrm>
        <a:off x="0" y="228338"/>
        <a:ext cx="6122215" cy="485100"/>
      </dsp:txXfrm>
    </dsp:sp>
    <dsp:sp modelId="{04831E73-30BA-4544-A5B8-677B569B45EE}">
      <dsp:nvSpPr>
        <dsp:cNvPr id="0" name=""/>
        <dsp:cNvSpPr/>
      </dsp:nvSpPr>
      <dsp:spPr>
        <a:xfrm>
          <a:off x="306110" y="125018"/>
          <a:ext cx="4285551" cy="2066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984" tIns="0" rIns="161984" bIns="0" numCol="1" spcCol="1270" anchor="ctr" anchorCtr="0">
          <a:noAutofit/>
        </a:bodyPr>
        <a:lstStyle/>
        <a:p>
          <a:pPr lvl="0" algn="l" defTabSz="711200">
            <a:lnSpc>
              <a:spcPct val="90000"/>
            </a:lnSpc>
            <a:spcBef>
              <a:spcPct val="0"/>
            </a:spcBef>
            <a:spcAft>
              <a:spcPct val="35000"/>
            </a:spcAft>
          </a:pPr>
          <a:r>
            <a:rPr lang="es-ES" sz="1600" kern="1200" dirty="0">
              <a:solidFill>
                <a:schemeClr val="tx1"/>
              </a:solidFill>
            </a:rPr>
            <a:t>Enfoque</a:t>
          </a:r>
        </a:p>
      </dsp:txBody>
      <dsp:txXfrm>
        <a:off x="316197" y="135105"/>
        <a:ext cx="4265377" cy="186466"/>
      </dsp:txXfrm>
    </dsp:sp>
    <dsp:sp modelId="{027CA975-5130-486E-A60A-E86C766A8273}">
      <dsp:nvSpPr>
        <dsp:cNvPr id="0" name=""/>
        <dsp:cNvSpPr/>
      </dsp:nvSpPr>
      <dsp:spPr>
        <a:xfrm>
          <a:off x="0" y="854558"/>
          <a:ext cx="6122215" cy="485100"/>
        </a:xfrm>
        <a:prstGeom prst="rect">
          <a:avLst/>
        </a:prstGeom>
        <a:solidFill>
          <a:schemeClr val="lt1">
            <a:alpha val="90000"/>
            <a:hueOff val="0"/>
            <a:satOff val="0"/>
            <a:lumOff val="0"/>
            <a:alphaOff val="0"/>
          </a:schemeClr>
        </a:solidFill>
        <a:ln w="12700" cap="flat" cmpd="sng" algn="ctr">
          <a:solidFill>
            <a:schemeClr val="accent5">
              <a:hueOff val="-367427"/>
              <a:satOff val="54"/>
              <a:lumOff val="-12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5152" tIns="145796" rIns="475152"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a:solidFill>
                <a:schemeClr val="tx1"/>
              </a:solidFill>
            </a:rPr>
            <a:t>Descriptiva y </a:t>
          </a:r>
          <a:r>
            <a:rPr lang="es-ES" sz="1600" kern="1200" dirty="0" smtClean="0">
              <a:solidFill>
                <a:schemeClr val="tx1"/>
              </a:solidFill>
            </a:rPr>
            <a:t>Correlacional</a:t>
          </a:r>
          <a:endParaRPr lang="es-ES" sz="1600" kern="1200" dirty="0">
            <a:solidFill>
              <a:schemeClr val="tx1"/>
            </a:solidFill>
          </a:endParaRPr>
        </a:p>
      </dsp:txBody>
      <dsp:txXfrm>
        <a:off x="0" y="854558"/>
        <a:ext cx="6122215" cy="485100"/>
      </dsp:txXfrm>
    </dsp:sp>
    <dsp:sp modelId="{2D86DC01-63D4-4C76-9F86-BAE3D22DAC7B}">
      <dsp:nvSpPr>
        <dsp:cNvPr id="0" name=""/>
        <dsp:cNvSpPr/>
      </dsp:nvSpPr>
      <dsp:spPr>
        <a:xfrm>
          <a:off x="306110" y="751238"/>
          <a:ext cx="4285551" cy="206640"/>
        </a:xfrm>
        <a:prstGeom prst="roundRect">
          <a:avLst/>
        </a:prstGeom>
        <a:solidFill>
          <a:schemeClr val="accent5">
            <a:hueOff val="-367427"/>
            <a:satOff val="54"/>
            <a:lumOff val="-1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984" tIns="0" rIns="161984" bIns="0" numCol="1" spcCol="1270" anchor="ctr" anchorCtr="0">
          <a:noAutofit/>
        </a:bodyPr>
        <a:lstStyle/>
        <a:p>
          <a:pPr lvl="0" algn="l" defTabSz="711200">
            <a:lnSpc>
              <a:spcPct val="90000"/>
            </a:lnSpc>
            <a:spcBef>
              <a:spcPct val="0"/>
            </a:spcBef>
            <a:spcAft>
              <a:spcPct val="35000"/>
            </a:spcAft>
          </a:pPr>
          <a:r>
            <a:rPr lang="es-ES" sz="1600" kern="1200" dirty="0">
              <a:solidFill>
                <a:schemeClr val="tx1"/>
              </a:solidFill>
            </a:rPr>
            <a:t>Tipo investigación</a:t>
          </a:r>
        </a:p>
      </dsp:txBody>
      <dsp:txXfrm>
        <a:off x="316197" y="761325"/>
        <a:ext cx="4265377" cy="186466"/>
      </dsp:txXfrm>
    </dsp:sp>
    <dsp:sp modelId="{684910E3-AEA3-4751-BB83-24FBD77034D0}">
      <dsp:nvSpPr>
        <dsp:cNvPr id="0" name=""/>
        <dsp:cNvSpPr/>
      </dsp:nvSpPr>
      <dsp:spPr>
        <a:xfrm>
          <a:off x="0" y="1480778"/>
          <a:ext cx="6122215" cy="749700"/>
        </a:xfrm>
        <a:prstGeom prst="rect">
          <a:avLst/>
        </a:prstGeom>
        <a:solidFill>
          <a:schemeClr val="lt1">
            <a:alpha val="90000"/>
            <a:hueOff val="0"/>
            <a:satOff val="0"/>
            <a:lumOff val="0"/>
            <a:alphaOff val="0"/>
          </a:schemeClr>
        </a:solidFill>
        <a:ln w="12700" cap="flat" cmpd="sng" algn="ctr">
          <a:solidFill>
            <a:schemeClr val="accent5">
              <a:hueOff val="-734855"/>
              <a:satOff val="108"/>
              <a:lumOff val="-2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5152" tIns="145796" rIns="475152"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27823 empresas activas en Quito.</a:t>
          </a:r>
          <a:endParaRPr lang="es-ES" sz="1600" kern="1200" dirty="0">
            <a:solidFill>
              <a:schemeClr val="tx1"/>
            </a:solidFill>
          </a:endParaRPr>
        </a:p>
        <a:p>
          <a:pPr marL="171450" lvl="1" indent="-171450" algn="l" defTabSz="711200">
            <a:lnSpc>
              <a:spcPct val="90000"/>
            </a:lnSpc>
            <a:spcBef>
              <a:spcPct val="0"/>
            </a:spcBef>
            <a:spcAft>
              <a:spcPct val="15000"/>
            </a:spcAft>
            <a:buChar char="••"/>
          </a:pPr>
          <a:r>
            <a:rPr lang="es-ES" sz="1600" kern="1200" dirty="0" smtClean="0">
              <a:solidFill>
                <a:schemeClr val="tx1"/>
              </a:solidFill>
            </a:rPr>
            <a:t>24348 </a:t>
          </a:r>
          <a:r>
            <a:rPr lang="es-ES" sz="1600" kern="1200" dirty="0">
              <a:solidFill>
                <a:schemeClr val="tx1"/>
              </a:solidFill>
            </a:rPr>
            <a:t>empresas familiares en Quito (</a:t>
          </a:r>
          <a:r>
            <a:rPr lang="es-ES" sz="1600" kern="1200" dirty="0" smtClean="0">
              <a:solidFill>
                <a:schemeClr val="tx1"/>
              </a:solidFill>
            </a:rPr>
            <a:t>87,51% </a:t>
          </a:r>
          <a:r>
            <a:rPr lang="es-ES" sz="1600" kern="1200" dirty="0">
              <a:solidFill>
                <a:schemeClr val="tx1"/>
              </a:solidFill>
            </a:rPr>
            <a:t>del total</a:t>
          </a:r>
          <a:r>
            <a:rPr lang="es-ES" sz="1600" kern="1200" dirty="0" smtClean="0">
              <a:solidFill>
                <a:schemeClr val="tx1"/>
              </a:solidFill>
            </a:rPr>
            <a:t>).</a:t>
          </a:r>
          <a:endParaRPr lang="es-ES" sz="1600" kern="1200" dirty="0">
            <a:solidFill>
              <a:schemeClr val="tx1"/>
            </a:solidFill>
          </a:endParaRPr>
        </a:p>
      </dsp:txBody>
      <dsp:txXfrm>
        <a:off x="0" y="1480778"/>
        <a:ext cx="6122215" cy="749700"/>
      </dsp:txXfrm>
    </dsp:sp>
    <dsp:sp modelId="{C0BB9FEC-A234-43DD-A9A1-16F335A7FD54}">
      <dsp:nvSpPr>
        <dsp:cNvPr id="0" name=""/>
        <dsp:cNvSpPr/>
      </dsp:nvSpPr>
      <dsp:spPr>
        <a:xfrm>
          <a:off x="306110" y="1377458"/>
          <a:ext cx="4285551" cy="206640"/>
        </a:xfrm>
        <a:prstGeom prst="roundRect">
          <a:avLst/>
        </a:prstGeom>
        <a:solidFill>
          <a:schemeClr val="accent5">
            <a:hueOff val="-734855"/>
            <a:satOff val="108"/>
            <a:lumOff val="-2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984" tIns="0" rIns="161984" bIns="0" numCol="1" spcCol="1270" anchor="ctr" anchorCtr="0">
          <a:noAutofit/>
        </a:bodyPr>
        <a:lstStyle/>
        <a:p>
          <a:pPr lvl="0" algn="l" defTabSz="711200">
            <a:lnSpc>
              <a:spcPct val="90000"/>
            </a:lnSpc>
            <a:spcBef>
              <a:spcPct val="0"/>
            </a:spcBef>
            <a:spcAft>
              <a:spcPct val="35000"/>
            </a:spcAft>
          </a:pPr>
          <a:r>
            <a:rPr lang="es-ES" sz="1600" kern="1200" dirty="0">
              <a:solidFill>
                <a:schemeClr val="tx1"/>
              </a:solidFill>
            </a:rPr>
            <a:t>Población</a:t>
          </a:r>
        </a:p>
      </dsp:txBody>
      <dsp:txXfrm>
        <a:off x="316197" y="1387545"/>
        <a:ext cx="4265377" cy="186466"/>
      </dsp:txXfrm>
    </dsp:sp>
    <dsp:sp modelId="{E45AA57B-8B19-4724-9F11-1F97F5D5206B}">
      <dsp:nvSpPr>
        <dsp:cNvPr id="0" name=""/>
        <dsp:cNvSpPr/>
      </dsp:nvSpPr>
      <dsp:spPr>
        <a:xfrm>
          <a:off x="0" y="2371598"/>
          <a:ext cx="6122215" cy="485100"/>
        </a:xfrm>
        <a:prstGeom prst="rect">
          <a:avLst/>
        </a:prstGeom>
        <a:solidFill>
          <a:schemeClr val="lt1">
            <a:alpha val="90000"/>
            <a:hueOff val="0"/>
            <a:satOff val="0"/>
            <a:lumOff val="0"/>
            <a:alphaOff val="0"/>
          </a:schemeClr>
        </a:solidFill>
        <a:ln w="12700" cap="flat" cmpd="sng" algn="ctr">
          <a:solidFill>
            <a:schemeClr val="accent5">
              <a:hueOff val="-1102282"/>
              <a:satOff val="162"/>
              <a:lumOff val="-3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5152" tIns="145796" rIns="475152"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a:solidFill>
                <a:schemeClr val="tx1"/>
              </a:solidFill>
            </a:rPr>
            <a:t>Se aplica a 149 empresas</a:t>
          </a:r>
        </a:p>
      </dsp:txBody>
      <dsp:txXfrm>
        <a:off x="0" y="2371598"/>
        <a:ext cx="6122215" cy="485100"/>
      </dsp:txXfrm>
    </dsp:sp>
    <dsp:sp modelId="{ADFEF6ED-0C12-433D-ABAE-B92122C52F0C}">
      <dsp:nvSpPr>
        <dsp:cNvPr id="0" name=""/>
        <dsp:cNvSpPr/>
      </dsp:nvSpPr>
      <dsp:spPr>
        <a:xfrm>
          <a:off x="306110" y="2268278"/>
          <a:ext cx="4285551" cy="206640"/>
        </a:xfrm>
        <a:prstGeom prst="roundRect">
          <a:avLst/>
        </a:prstGeom>
        <a:solidFill>
          <a:schemeClr val="accent5">
            <a:hueOff val="-1102282"/>
            <a:satOff val="162"/>
            <a:lumOff val="-3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984" tIns="0" rIns="161984" bIns="0" numCol="1" spcCol="1270" anchor="ctr" anchorCtr="0">
          <a:noAutofit/>
        </a:bodyPr>
        <a:lstStyle/>
        <a:p>
          <a:pPr lvl="0" algn="l" defTabSz="711200">
            <a:lnSpc>
              <a:spcPct val="90000"/>
            </a:lnSpc>
            <a:spcBef>
              <a:spcPct val="0"/>
            </a:spcBef>
            <a:spcAft>
              <a:spcPct val="35000"/>
            </a:spcAft>
          </a:pPr>
          <a:r>
            <a:rPr lang="es-ES" sz="1600" kern="1200" dirty="0">
              <a:solidFill>
                <a:schemeClr val="tx1"/>
              </a:solidFill>
            </a:rPr>
            <a:t>Muestra</a:t>
          </a:r>
        </a:p>
      </dsp:txBody>
      <dsp:txXfrm>
        <a:off x="316197" y="2278365"/>
        <a:ext cx="4265377" cy="186466"/>
      </dsp:txXfrm>
    </dsp:sp>
    <dsp:sp modelId="{CDEA6027-1198-4A66-A1FE-41EB2C6592EA}">
      <dsp:nvSpPr>
        <dsp:cNvPr id="0" name=""/>
        <dsp:cNvSpPr/>
      </dsp:nvSpPr>
      <dsp:spPr>
        <a:xfrm>
          <a:off x="0" y="2997817"/>
          <a:ext cx="6122215" cy="485100"/>
        </a:xfrm>
        <a:prstGeom prst="rect">
          <a:avLst/>
        </a:prstGeom>
        <a:solidFill>
          <a:schemeClr val="lt1">
            <a:alpha val="90000"/>
            <a:hueOff val="0"/>
            <a:satOff val="0"/>
            <a:lumOff val="0"/>
            <a:alphaOff val="0"/>
          </a:schemeClr>
        </a:solidFill>
        <a:ln w="12700" cap="flat" cmpd="sng" algn="ctr">
          <a:solidFill>
            <a:schemeClr val="accent5">
              <a:hueOff val="-1469710"/>
              <a:satOff val="216"/>
              <a:lumOff val="-5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5152" tIns="145796" rIns="475152"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a:solidFill>
                <a:schemeClr val="tx1"/>
              </a:solidFill>
            </a:rPr>
            <a:t>Encuesta mediante un cuestionario con escala Likert</a:t>
          </a:r>
        </a:p>
      </dsp:txBody>
      <dsp:txXfrm>
        <a:off x="0" y="2997817"/>
        <a:ext cx="6122215" cy="485100"/>
      </dsp:txXfrm>
    </dsp:sp>
    <dsp:sp modelId="{656290B4-5B06-4461-81FF-0C7CA40A0CB8}">
      <dsp:nvSpPr>
        <dsp:cNvPr id="0" name=""/>
        <dsp:cNvSpPr/>
      </dsp:nvSpPr>
      <dsp:spPr>
        <a:xfrm>
          <a:off x="306110" y="2894498"/>
          <a:ext cx="4285551" cy="206640"/>
        </a:xfrm>
        <a:prstGeom prst="roundRect">
          <a:avLst/>
        </a:prstGeom>
        <a:solidFill>
          <a:schemeClr val="accent5">
            <a:hueOff val="-1469710"/>
            <a:satOff val="216"/>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984" tIns="0" rIns="161984" bIns="0" numCol="1" spcCol="1270" anchor="ctr" anchorCtr="0">
          <a:noAutofit/>
        </a:bodyPr>
        <a:lstStyle/>
        <a:p>
          <a:pPr lvl="0" algn="l" defTabSz="711200">
            <a:lnSpc>
              <a:spcPct val="90000"/>
            </a:lnSpc>
            <a:spcBef>
              <a:spcPct val="0"/>
            </a:spcBef>
            <a:spcAft>
              <a:spcPct val="35000"/>
            </a:spcAft>
          </a:pPr>
          <a:r>
            <a:rPr lang="es-ES" sz="1600" kern="1200" dirty="0">
              <a:solidFill>
                <a:schemeClr val="tx1"/>
              </a:solidFill>
            </a:rPr>
            <a:t>Técnica</a:t>
          </a:r>
        </a:p>
      </dsp:txBody>
      <dsp:txXfrm>
        <a:off x="316197" y="2904585"/>
        <a:ext cx="4265377" cy="186466"/>
      </dsp:txXfrm>
    </dsp:sp>
    <dsp:sp modelId="{D77E7CE2-AF38-4250-BCD1-9BE8300E5DB8}">
      <dsp:nvSpPr>
        <dsp:cNvPr id="0" name=""/>
        <dsp:cNvSpPr/>
      </dsp:nvSpPr>
      <dsp:spPr>
        <a:xfrm>
          <a:off x="0" y="3624037"/>
          <a:ext cx="6122215" cy="1190700"/>
        </a:xfrm>
        <a:prstGeom prst="rect">
          <a:avLst/>
        </a:prstGeom>
        <a:solidFill>
          <a:schemeClr val="lt1">
            <a:alpha val="90000"/>
            <a:hueOff val="0"/>
            <a:satOff val="0"/>
            <a:lumOff val="0"/>
            <a:alphaOff val="0"/>
          </a:schemeClr>
        </a:solidFill>
        <a:ln w="12700" cap="flat" cmpd="sng" algn="ctr">
          <a:solidFill>
            <a:schemeClr val="accent5">
              <a:hueOff val="-1837137"/>
              <a:satOff val="270"/>
              <a:lumOff val="-6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5152" tIns="145796" rIns="475152"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a:solidFill>
                <a:schemeClr val="tx1"/>
              </a:solidFill>
            </a:rPr>
            <a:t>Cuestionario de autores, se aplicó piloto </a:t>
          </a:r>
          <a:r>
            <a:rPr lang="es-ES" sz="1600" kern="1200" dirty="0" smtClean="0">
              <a:solidFill>
                <a:schemeClr val="tx1"/>
              </a:solidFill>
            </a:rPr>
            <a:t>y </a:t>
          </a:r>
          <a:r>
            <a:rPr lang="es-ES" sz="1600" kern="1200" dirty="0">
              <a:solidFill>
                <a:schemeClr val="tx1"/>
              </a:solidFill>
            </a:rPr>
            <a:t>modificó la redacción para mejor </a:t>
          </a:r>
          <a:r>
            <a:rPr lang="es-ES" sz="1600" kern="1200" dirty="0" smtClean="0">
              <a:solidFill>
                <a:schemeClr val="tx1"/>
              </a:solidFill>
            </a:rPr>
            <a:t>comprensión.</a:t>
          </a:r>
          <a:endParaRPr lang="es-ES" sz="1600" kern="1200" dirty="0">
            <a:solidFill>
              <a:schemeClr val="tx1"/>
            </a:solidFill>
          </a:endParaRPr>
        </a:p>
        <a:p>
          <a:pPr marL="171450" lvl="1" indent="-171450" algn="l" defTabSz="711200">
            <a:lnSpc>
              <a:spcPct val="90000"/>
            </a:lnSpc>
            <a:spcBef>
              <a:spcPct val="0"/>
            </a:spcBef>
            <a:spcAft>
              <a:spcPct val="15000"/>
            </a:spcAft>
            <a:buChar char="••"/>
          </a:pPr>
          <a:r>
            <a:rPr lang="es-ES" sz="1600" kern="1200" dirty="0">
              <a:solidFill>
                <a:schemeClr val="tx1"/>
              </a:solidFill>
            </a:rPr>
            <a:t>Validación de datos mediante Alfa de Cronbach (sobre el 80%)</a:t>
          </a:r>
        </a:p>
      </dsp:txBody>
      <dsp:txXfrm>
        <a:off x="0" y="3624037"/>
        <a:ext cx="6122215" cy="1190700"/>
      </dsp:txXfrm>
    </dsp:sp>
    <dsp:sp modelId="{C3B6F057-4455-460C-AFCC-857D77B37896}">
      <dsp:nvSpPr>
        <dsp:cNvPr id="0" name=""/>
        <dsp:cNvSpPr/>
      </dsp:nvSpPr>
      <dsp:spPr>
        <a:xfrm>
          <a:off x="306110" y="3520717"/>
          <a:ext cx="4285551" cy="206640"/>
        </a:xfrm>
        <a:prstGeom prst="roundRect">
          <a:avLst/>
        </a:prstGeom>
        <a:solidFill>
          <a:schemeClr val="accent5">
            <a:hueOff val="-1837137"/>
            <a:satOff val="270"/>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984" tIns="0" rIns="161984" bIns="0" numCol="1" spcCol="1270" anchor="ctr" anchorCtr="0">
          <a:noAutofit/>
        </a:bodyPr>
        <a:lstStyle/>
        <a:p>
          <a:pPr lvl="0" algn="l" defTabSz="711200">
            <a:lnSpc>
              <a:spcPct val="90000"/>
            </a:lnSpc>
            <a:spcBef>
              <a:spcPct val="0"/>
            </a:spcBef>
            <a:spcAft>
              <a:spcPct val="35000"/>
            </a:spcAft>
          </a:pPr>
          <a:r>
            <a:rPr lang="es-ES" sz="1600" kern="1200" dirty="0">
              <a:solidFill>
                <a:schemeClr val="tx1"/>
              </a:solidFill>
            </a:rPr>
            <a:t>Validación</a:t>
          </a:r>
        </a:p>
      </dsp:txBody>
      <dsp:txXfrm>
        <a:off x="316197" y="3530804"/>
        <a:ext cx="4265377" cy="1864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30071-E3A3-4A97-AFE9-CD0477B27F80}">
      <dsp:nvSpPr>
        <dsp:cNvPr id="0" name=""/>
        <dsp:cNvSpPr/>
      </dsp:nvSpPr>
      <dsp:spPr>
        <a:xfrm>
          <a:off x="0" y="233264"/>
          <a:ext cx="9910200" cy="575639"/>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C" sz="2400" kern="1200" dirty="0"/>
            <a:t>Perfil de empresa</a:t>
          </a:r>
        </a:p>
      </dsp:txBody>
      <dsp:txXfrm>
        <a:off x="28100" y="261364"/>
        <a:ext cx="9854000" cy="519439"/>
      </dsp:txXfrm>
    </dsp:sp>
    <dsp:sp modelId="{7A6E297F-DD44-47F9-BC60-15ECBD919A95}">
      <dsp:nvSpPr>
        <dsp:cNvPr id="0" name=""/>
        <dsp:cNvSpPr/>
      </dsp:nvSpPr>
      <dsp:spPr>
        <a:xfrm>
          <a:off x="0" y="808904"/>
          <a:ext cx="9910200"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64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EC" sz="1900" kern="1200" dirty="0"/>
            <a:t>Actividades de servicios (71%) y comercio (20%)</a:t>
          </a:r>
        </a:p>
        <a:p>
          <a:pPr marL="171450" lvl="1" indent="-171450" algn="l" defTabSz="844550">
            <a:lnSpc>
              <a:spcPct val="90000"/>
            </a:lnSpc>
            <a:spcBef>
              <a:spcPct val="0"/>
            </a:spcBef>
            <a:spcAft>
              <a:spcPct val="20000"/>
            </a:spcAft>
            <a:buChar char="••"/>
          </a:pPr>
          <a:r>
            <a:rPr lang="es-EC" sz="1900" kern="1200" dirty="0"/>
            <a:t>Más de 10 años de funcionamiento (40%)</a:t>
          </a:r>
        </a:p>
        <a:p>
          <a:pPr marL="171450" lvl="1" indent="-171450" algn="l" defTabSz="844550">
            <a:lnSpc>
              <a:spcPct val="90000"/>
            </a:lnSpc>
            <a:spcBef>
              <a:spcPct val="0"/>
            </a:spcBef>
            <a:spcAft>
              <a:spcPct val="20000"/>
            </a:spcAft>
            <a:buChar char="••"/>
          </a:pPr>
          <a:r>
            <a:rPr lang="es-EC" sz="1900" kern="1200" dirty="0"/>
            <a:t>Principalmente </a:t>
          </a:r>
          <a:r>
            <a:rPr lang="es-EC" sz="1900" kern="1200" dirty="0" err="1"/>
            <a:t>Mypes</a:t>
          </a:r>
          <a:r>
            <a:rPr lang="es-EC" sz="1900" kern="1200" dirty="0"/>
            <a:t>, más de la mitad registran menos de 10 empleados (52%), nivel de ventas anual un millón de USD para el 67%</a:t>
          </a:r>
        </a:p>
      </dsp:txBody>
      <dsp:txXfrm>
        <a:off x="0" y="808904"/>
        <a:ext cx="9910200" cy="1242000"/>
      </dsp:txXfrm>
    </dsp:sp>
    <dsp:sp modelId="{4D99B28B-AB39-49B1-B016-E11E8652BB80}">
      <dsp:nvSpPr>
        <dsp:cNvPr id="0" name=""/>
        <dsp:cNvSpPr/>
      </dsp:nvSpPr>
      <dsp:spPr>
        <a:xfrm>
          <a:off x="0" y="2050904"/>
          <a:ext cx="9910200" cy="575639"/>
        </a:xfrm>
        <a:prstGeom prst="roundRect">
          <a:avLst/>
        </a:prstGeom>
        <a:gradFill rotWithShape="0">
          <a:gsLst>
            <a:gs pos="0">
              <a:schemeClr val="accent5">
                <a:hueOff val="-918568"/>
                <a:satOff val="135"/>
                <a:lumOff val="-3236"/>
                <a:alphaOff val="0"/>
                <a:lumMod val="110000"/>
                <a:satMod val="105000"/>
                <a:tint val="67000"/>
              </a:schemeClr>
            </a:gs>
            <a:gs pos="50000">
              <a:schemeClr val="accent5">
                <a:hueOff val="-918568"/>
                <a:satOff val="135"/>
                <a:lumOff val="-3236"/>
                <a:alphaOff val="0"/>
                <a:lumMod val="105000"/>
                <a:satMod val="103000"/>
                <a:tint val="73000"/>
              </a:schemeClr>
            </a:gs>
            <a:gs pos="100000">
              <a:schemeClr val="accent5">
                <a:hueOff val="-918568"/>
                <a:satOff val="135"/>
                <a:lumOff val="-323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C" sz="2400" kern="1200" dirty="0"/>
            <a:t>Emprendimiento corporativo</a:t>
          </a:r>
        </a:p>
      </dsp:txBody>
      <dsp:txXfrm>
        <a:off x="28100" y="2079004"/>
        <a:ext cx="9854000" cy="519439"/>
      </dsp:txXfrm>
    </dsp:sp>
    <dsp:sp modelId="{8C954F4D-1D20-465E-9D09-BA4C4F006E0B}">
      <dsp:nvSpPr>
        <dsp:cNvPr id="0" name=""/>
        <dsp:cNvSpPr/>
      </dsp:nvSpPr>
      <dsp:spPr>
        <a:xfrm>
          <a:off x="0" y="2626544"/>
          <a:ext cx="9910200"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649"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s-EC" sz="1900" kern="1200" dirty="0"/>
            <a:t>1 Fortaleza: Cambios numerosos y radicales</a:t>
          </a:r>
        </a:p>
        <a:p>
          <a:pPr marL="171450" lvl="1" indent="-171450" algn="l" defTabSz="844550" rtl="0">
            <a:lnSpc>
              <a:spcPct val="90000"/>
            </a:lnSpc>
            <a:spcBef>
              <a:spcPct val="0"/>
            </a:spcBef>
            <a:spcAft>
              <a:spcPct val="20000"/>
            </a:spcAft>
            <a:buChar char="••"/>
          </a:pPr>
          <a:r>
            <a:rPr lang="es-EC" sz="1900" kern="1200" dirty="0"/>
            <a:t>11 Debilidades: principalmente en asunción de riesgos, autonomía y proactividad</a:t>
          </a:r>
        </a:p>
      </dsp:txBody>
      <dsp:txXfrm>
        <a:off x="0" y="2626544"/>
        <a:ext cx="9910200" cy="658260"/>
      </dsp:txXfrm>
    </dsp:sp>
    <dsp:sp modelId="{369CD278-FD33-418E-BCE4-FCBA64BF8D4E}">
      <dsp:nvSpPr>
        <dsp:cNvPr id="0" name=""/>
        <dsp:cNvSpPr/>
      </dsp:nvSpPr>
      <dsp:spPr>
        <a:xfrm>
          <a:off x="0" y="3284804"/>
          <a:ext cx="9910200" cy="575639"/>
        </a:xfrm>
        <a:prstGeom prst="roundRect">
          <a:avLst/>
        </a:prstGeom>
        <a:gradFill rotWithShape="0">
          <a:gsLst>
            <a:gs pos="0">
              <a:schemeClr val="accent5">
                <a:hueOff val="-1837137"/>
                <a:satOff val="270"/>
                <a:lumOff val="-6471"/>
                <a:alphaOff val="0"/>
                <a:lumMod val="110000"/>
                <a:satMod val="105000"/>
                <a:tint val="67000"/>
              </a:schemeClr>
            </a:gs>
            <a:gs pos="50000">
              <a:schemeClr val="accent5">
                <a:hueOff val="-1837137"/>
                <a:satOff val="270"/>
                <a:lumOff val="-6471"/>
                <a:alphaOff val="0"/>
                <a:lumMod val="105000"/>
                <a:satMod val="103000"/>
                <a:tint val="73000"/>
              </a:schemeClr>
            </a:gs>
            <a:gs pos="100000">
              <a:schemeClr val="accent5">
                <a:hueOff val="-1837137"/>
                <a:satOff val="270"/>
                <a:lumOff val="-6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C" sz="2400" kern="1200" dirty="0"/>
            <a:t>Potencial de innovación</a:t>
          </a:r>
        </a:p>
      </dsp:txBody>
      <dsp:txXfrm>
        <a:off x="28100" y="3312904"/>
        <a:ext cx="9854000" cy="519439"/>
      </dsp:txXfrm>
    </dsp:sp>
    <dsp:sp modelId="{5BCF8ABA-CA39-4B61-A792-23F893D7BBE9}">
      <dsp:nvSpPr>
        <dsp:cNvPr id="0" name=""/>
        <dsp:cNvSpPr/>
      </dsp:nvSpPr>
      <dsp:spPr>
        <a:xfrm>
          <a:off x="0" y="3860444"/>
          <a:ext cx="9910200" cy="91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649"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s-EC" sz="1900" kern="1200" dirty="0"/>
            <a:t>3 Fortalezas: estímulos de innovación (comunicación, actualización conocimientos y difusión)</a:t>
          </a:r>
        </a:p>
        <a:p>
          <a:pPr marL="171450" lvl="1" indent="-171450" algn="l" defTabSz="844550" rtl="0">
            <a:lnSpc>
              <a:spcPct val="90000"/>
            </a:lnSpc>
            <a:spcBef>
              <a:spcPct val="0"/>
            </a:spcBef>
            <a:spcAft>
              <a:spcPct val="20000"/>
            </a:spcAft>
            <a:buChar char="••"/>
          </a:pPr>
          <a:r>
            <a:rPr lang="es-EC" sz="1900" kern="1200" dirty="0"/>
            <a:t>21 Debilidades: principalmente en creatividad, desarrollo, tecnología y desempeño de innovación</a:t>
          </a:r>
        </a:p>
      </dsp:txBody>
      <dsp:txXfrm>
        <a:off x="0" y="3860444"/>
        <a:ext cx="9910200" cy="9190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E2738-B7B7-4E2E-9E74-D7BE953CF7C0}">
      <dsp:nvSpPr>
        <dsp:cNvPr id="0" name=""/>
        <dsp:cNvSpPr/>
      </dsp:nvSpPr>
      <dsp:spPr>
        <a:xfrm>
          <a:off x="267351" y="0"/>
          <a:ext cx="3244101" cy="81102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b="1" kern="1200" dirty="0" smtClean="0">
              <a:solidFill>
                <a:schemeClr val="tx1"/>
              </a:solidFill>
            </a:rPr>
            <a:t>Introducir productos o servicios nuevos cada año.</a:t>
          </a:r>
          <a:endParaRPr lang="es-ES" sz="1700" b="1" kern="1200" dirty="0">
            <a:solidFill>
              <a:schemeClr val="tx1"/>
            </a:solidFill>
          </a:endParaRPr>
        </a:p>
      </dsp:txBody>
      <dsp:txXfrm>
        <a:off x="291105" y="23754"/>
        <a:ext cx="3196593" cy="763517"/>
      </dsp:txXfrm>
    </dsp:sp>
    <dsp:sp modelId="{70E25295-4161-414D-A109-467ACCDDDC76}">
      <dsp:nvSpPr>
        <dsp:cNvPr id="0" name=""/>
        <dsp:cNvSpPr/>
      </dsp:nvSpPr>
      <dsp:spPr>
        <a:xfrm rot="5400000">
          <a:off x="1818438" y="881990"/>
          <a:ext cx="141929" cy="141929"/>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6DA23C-875B-4F0C-B989-7509C75A0B09}">
      <dsp:nvSpPr>
        <dsp:cNvPr id="0" name=""/>
        <dsp:cNvSpPr/>
      </dsp:nvSpPr>
      <dsp:spPr>
        <a:xfrm>
          <a:off x="267351" y="1094884"/>
          <a:ext cx="3244101" cy="811025"/>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rPr>
            <a:t>Área de I + D</a:t>
          </a:r>
          <a:endParaRPr lang="es-ES" sz="1500" kern="1200" dirty="0">
            <a:solidFill>
              <a:schemeClr val="tx1"/>
            </a:solidFill>
          </a:endParaRPr>
        </a:p>
      </dsp:txBody>
      <dsp:txXfrm>
        <a:off x="291105" y="1118638"/>
        <a:ext cx="3196593" cy="763517"/>
      </dsp:txXfrm>
    </dsp:sp>
    <dsp:sp modelId="{11051577-F68B-4FED-B33A-53C6F338A86F}">
      <dsp:nvSpPr>
        <dsp:cNvPr id="0" name=""/>
        <dsp:cNvSpPr/>
      </dsp:nvSpPr>
      <dsp:spPr>
        <a:xfrm rot="5400000">
          <a:off x="1818438" y="1976874"/>
          <a:ext cx="141929" cy="141929"/>
        </a:xfrm>
        <a:prstGeom prst="rightArrow">
          <a:avLst>
            <a:gd name="adj1" fmla="val 66700"/>
            <a:gd name="adj2" fmla="val 50000"/>
          </a:avLst>
        </a:prstGeom>
        <a:solidFill>
          <a:schemeClr val="accent4">
            <a:hueOff val="-319995"/>
            <a:satOff val="-3284"/>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0AB8A8-87F0-4B48-9AB8-10B051D93A87}">
      <dsp:nvSpPr>
        <dsp:cNvPr id="0" name=""/>
        <dsp:cNvSpPr/>
      </dsp:nvSpPr>
      <dsp:spPr>
        <a:xfrm>
          <a:off x="267351" y="2189768"/>
          <a:ext cx="3244101" cy="811025"/>
        </a:xfrm>
        <a:prstGeom prst="roundRect">
          <a:avLst>
            <a:gd name="adj" fmla="val 10000"/>
          </a:avLst>
        </a:prstGeom>
        <a:solidFill>
          <a:schemeClr val="accent4">
            <a:tint val="40000"/>
            <a:alpha val="90000"/>
            <a:hueOff val="-237788"/>
            <a:satOff val="-855"/>
            <a:lumOff val="94"/>
            <a:alphaOff val="0"/>
          </a:schemeClr>
        </a:solidFill>
        <a:ln w="12700" cap="flat" cmpd="sng" algn="ctr">
          <a:solidFill>
            <a:schemeClr val="accent4">
              <a:tint val="40000"/>
              <a:alpha val="90000"/>
              <a:hueOff val="-237788"/>
              <a:satOff val="-855"/>
              <a:lumOff val="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rPr>
            <a:t>Anualmente </a:t>
          </a:r>
          <a:endParaRPr lang="es-ES" sz="1500" kern="1200" dirty="0">
            <a:solidFill>
              <a:schemeClr val="tx1"/>
            </a:solidFill>
          </a:endParaRPr>
        </a:p>
      </dsp:txBody>
      <dsp:txXfrm>
        <a:off x="291105" y="2213522"/>
        <a:ext cx="3196593" cy="763517"/>
      </dsp:txXfrm>
    </dsp:sp>
    <dsp:sp modelId="{D53E69AC-65E3-4EAE-B3BC-7A75541DD570}">
      <dsp:nvSpPr>
        <dsp:cNvPr id="0" name=""/>
        <dsp:cNvSpPr/>
      </dsp:nvSpPr>
      <dsp:spPr>
        <a:xfrm rot="5400000">
          <a:off x="1818438" y="3071758"/>
          <a:ext cx="141929" cy="141929"/>
        </a:xfrm>
        <a:prstGeom prst="rightArrow">
          <a:avLst>
            <a:gd name="adj1" fmla="val 66700"/>
            <a:gd name="adj2" fmla="val 50000"/>
          </a:avLst>
        </a:prstGeom>
        <a:solidFill>
          <a:schemeClr val="accent4">
            <a:hueOff val="-639990"/>
            <a:satOff val="-6569"/>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AAB287-2714-46CC-A148-EE9320648B58}">
      <dsp:nvSpPr>
        <dsp:cNvPr id="0" name=""/>
        <dsp:cNvSpPr/>
      </dsp:nvSpPr>
      <dsp:spPr>
        <a:xfrm>
          <a:off x="267351" y="3284653"/>
          <a:ext cx="3244101" cy="811025"/>
        </a:xfrm>
        <a:prstGeom prst="roundRect">
          <a:avLst>
            <a:gd name="adj" fmla="val 10000"/>
          </a:avLst>
        </a:prstGeom>
        <a:solidFill>
          <a:schemeClr val="accent4">
            <a:tint val="40000"/>
            <a:alpha val="90000"/>
            <a:hueOff val="-475577"/>
            <a:satOff val="-1711"/>
            <a:lumOff val="187"/>
            <a:alphaOff val="0"/>
          </a:schemeClr>
        </a:solidFill>
        <a:ln w="12700" cap="flat" cmpd="sng" algn="ctr">
          <a:solidFill>
            <a:schemeClr val="accent4">
              <a:tint val="40000"/>
              <a:alpha val="90000"/>
              <a:hueOff val="-475577"/>
              <a:satOff val="-1711"/>
              <a:lumOff val="18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Mantenerse como una empresa innovadora y competitiva frente a la competencia</a:t>
          </a:r>
          <a:endParaRPr lang="es-ES" sz="1500" kern="1200" dirty="0">
            <a:solidFill>
              <a:schemeClr val="tx1"/>
            </a:solidFill>
          </a:endParaRPr>
        </a:p>
      </dsp:txBody>
      <dsp:txXfrm>
        <a:off x="291105" y="3308407"/>
        <a:ext cx="3196593" cy="763517"/>
      </dsp:txXfrm>
    </dsp:sp>
    <dsp:sp modelId="{C2C867CD-8CBE-4DB0-B1F6-CCC53509FB28}">
      <dsp:nvSpPr>
        <dsp:cNvPr id="0" name=""/>
        <dsp:cNvSpPr/>
      </dsp:nvSpPr>
      <dsp:spPr>
        <a:xfrm rot="5400000">
          <a:off x="1818438" y="4166643"/>
          <a:ext cx="141929" cy="141929"/>
        </a:xfrm>
        <a:prstGeom prst="rightArrow">
          <a:avLst>
            <a:gd name="adj1" fmla="val 66700"/>
            <a:gd name="adj2" fmla="val 50000"/>
          </a:avLst>
        </a:prstGeom>
        <a:solidFill>
          <a:schemeClr val="accent4">
            <a:hueOff val="-959985"/>
            <a:satOff val="-9853"/>
            <a:lumOff val="411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FA0ACA-3660-4CB4-9C0A-A332AAF55B58}">
      <dsp:nvSpPr>
        <dsp:cNvPr id="0" name=""/>
        <dsp:cNvSpPr/>
      </dsp:nvSpPr>
      <dsp:spPr>
        <a:xfrm>
          <a:off x="267351" y="4379537"/>
          <a:ext cx="3244101" cy="811025"/>
        </a:xfrm>
        <a:prstGeom prst="roundRect">
          <a:avLst>
            <a:gd name="adj" fmla="val 10000"/>
          </a:avLst>
        </a:prstGeom>
        <a:solidFill>
          <a:schemeClr val="accent4">
            <a:tint val="40000"/>
            <a:alpha val="90000"/>
            <a:hueOff val="-713365"/>
            <a:satOff val="-2566"/>
            <a:lumOff val="281"/>
            <a:alphaOff val="0"/>
          </a:schemeClr>
        </a:solidFill>
        <a:ln w="12700" cap="flat" cmpd="sng" algn="ctr">
          <a:solidFill>
            <a:schemeClr val="accent4">
              <a:tint val="40000"/>
              <a:alpha val="90000"/>
              <a:hueOff val="-713365"/>
              <a:satOff val="-2566"/>
              <a:lumOff val="2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rPr>
            <a:t>* Levantar información sobre productos que espera el cliente.</a:t>
          </a:r>
        </a:p>
        <a:p>
          <a:pPr lvl="0" algn="ctr" defTabSz="666750">
            <a:lnSpc>
              <a:spcPct val="90000"/>
            </a:lnSpc>
            <a:spcBef>
              <a:spcPct val="0"/>
            </a:spcBef>
            <a:spcAft>
              <a:spcPct val="35000"/>
            </a:spcAft>
          </a:pPr>
          <a:r>
            <a:rPr lang="es-ES" sz="1500" kern="1200" dirty="0" smtClean="0">
              <a:solidFill>
                <a:schemeClr val="tx1"/>
              </a:solidFill>
            </a:rPr>
            <a:t>* Investigando a la competencia</a:t>
          </a:r>
          <a:endParaRPr lang="es-ES" sz="1500" kern="1200" dirty="0">
            <a:solidFill>
              <a:schemeClr val="tx1"/>
            </a:solidFill>
          </a:endParaRPr>
        </a:p>
      </dsp:txBody>
      <dsp:txXfrm>
        <a:off x="291105" y="4403291"/>
        <a:ext cx="3196593" cy="763517"/>
      </dsp:txXfrm>
    </dsp:sp>
    <dsp:sp modelId="{4117A112-8838-4375-B6AD-23E2E9C2E996}">
      <dsp:nvSpPr>
        <dsp:cNvPr id="0" name=""/>
        <dsp:cNvSpPr/>
      </dsp:nvSpPr>
      <dsp:spPr>
        <a:xfrm>
          <a:off x="3965628" y="0"/>
          <a:ext cx="3244101" cy="811025"/>
        </a:xfrm>
        <a:prstGeom prst="roundRect">
          <a:avLst>
            <a:gd name="adj" fmla="val 10000"/>
          </a:avLst>
        </a:prstGeom>
        <a:solidFill>
          <a:schemeClr val="accent4">
            <a:hueOff val="-1759972"/>
            <a:satOff val="-18065"/>
            <a:lumOff val="75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rPr>
            <a:t>Plantear proyectos retadores para crecimiento de la empresa.</a:t>
          </a:r>
          <a:endParaRPr lang="es-ES" sz="1600" b="1" kern="1200" dirty="0">
            <a:solidFill>
              <a:schemeClr val="tx1"/>
            </a:solidFill>
          </a:endParaRPr>
        </a:p>
      </dsp:txBody>
      <dsp:txXfrm>
        <a:off x="3989382" y="23754"/>
        <a:ext cx="3196593" cy="763517"/>
      </dsp:txXfrm>
    </dsp:sp>
    <dsp:sp modelId="{A3D22C94-BDB1-4BD2-B7D7-376AD99ED8A7}">
      <dsp:nvSpPr>
        <dsp:cNvPr id="0" name=""/>
        <dsp:cNvSpPr/>
      </dsp:nvSpPr>
      <dsp:spPr>
        <a:xfrm rot="5400000">
          <a:off x="5516714" y="881990"/>
          <a:ext cx="141929" cy="141929"/>
        </a:xfrm>
        <a:prstGeom prst="rightArrow">
          <a:avLst>
            <a:gd name="adj1" fmla="val 66700"/>
            <a:gd name="adj2" fmla="val 50000"/>
          </a:avLst>
        </a:prstGeom>
        <a:solidFill>
          <a:schemeClr val="accent4">
            <a:hueOff val="-1279980"/>
            <a:satOff val="-13138"/>
            <a:lumOff val="549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81663C-F3A3-422B-A096-440059AD877F}">
      <dsp:nvSpPr>
        <dsp:cNvPr id="0" name=""/>
        <dsp:cNvSpPr/>
      </dsp:nvSpPr>
      <dsp:spPr>
        <a:xfrm>
          <a:off x="3965628" y="1094884"/>
          <a:ext cx="3244101" cy="811025"/>
        </a:xfrm>
        <a:prstGeom prst="roundRect">
          <a:avLst>
            <a:gd name="adj" fmla="val 10000"/>
          </a:avLst>
        </a:prstGeom>
        <a:solidFill>
          <a:schemeClr val="accent4">
            <a:tint val="40000"/>
            <a:alpha val="90000"/>
            <a:hueOff val="-951154"/>
            <a:satOff val="-3421"/>
            <a:lumOff val="374"/>
            <a:alphaOff val="0"/>
          </a:schemeClr>
        </a:solidFill>
        <a:ln w="12700" cap="flat" cmpd="sng" algn="ctr">
          <a:solidFill>
            <a:schemeClr val="accent4">
              <a:tint val="40000"/>
              <a:alpha val="90000"/>
              <a:hueOff val="-951154"/>
              <a:satOff val="-3421"/>
              <a:lumOff val="37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rPr>
            <a:t>Área de I + D </a:t>
          </a:r>
          <a:endParaRPr lang="es-ES" sz="1500" kern="1200" dirty="0">
            <a:solidFill>
              <a:schemeClr val="tx1"/>
            </a:solidFill>
          </a:endParaRPr>
        </a:p>
      </dsp:txBody>
      <dsp:txXfrm>
        <a:off x="3989382" y="1118638"/>
        <a:ext cx="3196593" cy="763517"/>
      </dsp:txXfrm>
    </dsp:sp>
    <dsp:sp modelId="{98F1DF5C-63CF-4D06-BC94-24F9FB286541}">
      <dsp:nvSpPr>
        <dsp:cNvPr id="0" name=""/>
        <dsp:cNvSpPr/>
      </dsp:nvSpPr>
      <dsp:spPr>
        <a:xfrm rot="5400000">
          <a:off x="5516714" y="1976874"/>
          <a:ext cx="141929" cy="141929"/>
        </a:xfrm>
        <a:prstGeom prst="rightArrow">
          <a:avLst>
            <a:gd name="adj1" fmla="val 66700"/>
            <a:gd name="adj2" fmla="val 50000"/>
          </a:avLst>
        </a:prstGeom>
        <a:solidFill>
          <a:schemeClr val="accent4">
            <a:hueOff val="-1599975"/>
            <a:satOff val="-16422"/>
            <a:lumOff val="68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D38C79-11CA-450A-881B-DB56C9D513A8}">
      <dsp:nvSpPr>
        <dsp:cNvPr id="0" name=""/>
        <dsp:cNvSpPr/>
      </dsp:nvSpPr>
      <dsp:spPr>
        <a:xfrm>
          <a:off x="3965628" y="2189768"/>
          <a:ext cx="3244101" cy="811025"/>
        </a:xfrm>
        <a:prstGeom prst="roundRect">
          <a:avLst>
            <a:gd name="adj" fmla="val 10000"/>
          </a:avLst>
        </a:prstGeom>
        <a:solidFill>
          <a:schemeClr val="accent4">
            <a:tint val="40000"/>
            <a:alpha val="90000"/>
            <a:hueOff val="-1188942"/>
            <a:satOff val="-4276"/>
            <a:lumOff val="468"/>
            <a:alphaOff val="0"/>
          </a:schemeClr>
        </a:solidFill>
        <a:ln w="12700" cap="flat" cmpd="sng" algn="ctr">
          <a:solidFill>
            <a:schemeClr val="accent4">
              <a:tint val="40000"/>
              <a:alpha val="90000"/>
              <a:hueOff val="-1188942"/>
              <a:satOff val="-4276"/>
              <a:lumOff val="46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rPr>
            <a:t>Cada dos años</a:t>
          </a:r>
          <a:endParaRPr lang="es-ES" sz="1500" kern="1200" dirty="0">
            <a:solidFill>
              <a:schemeClr val="tx1"/>
            </a:solidFill>
          </a:endParaRPr>
        </a:p>
      </dsp:txBody>
      <dsp:txXfrm>
        <a:off x="3989382" y="2213522"/>
        <a:ext cx="3196593" cy="763517"/>
      </dsp:txXfrm>
    </dsp:sp>
    <dsp:sp modelId="{144F39AA-23A9-4048-8123-FB4F69C370E7}">
      <dsp:nvSpPr>
        <dsp:cNvPr id="0" name=""/>
        <dsp:cNvSpPr/>
      </dsp:nvSpPr>
      <dsp:spPr>
        <a:xfrm rot="5400000">
          <a:off x="5516714" y="3071758"/>
          <a:ext cx="141929" cy="141929"/>
        </a:xfrm>
        <a:prstGeom prst="rightArrow">
          <a:avLst>
            <a:gd name="adj1" fmla="val 66700"/>
            <a:gd name="adj2" fmla="val 50000"/>
          </a:avLst>
        </a:prstGeom>
        <a:solidFill>
          <a:schemeClr val="accent4">
            <a:hueOff val="-1919970"/>
            <a:satOff val="-19707"/>
            <a:lumOff val="823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8B9C87-5046-4F65-809D-5EEC016CA862}">
      <dsp:nvSpPr>
        <dsp:cNvPr id="0" name=""/>
        <dsp:cNvSpPr/>
      </dsp:nvSpPr>
      <dsp:spPr>
        <a:xfrm>
          <a:off x="3965628" y="3284653"/>
          <a:ext cx="3244101" cy="811025"/>
        </a:xfrm>
        <a:prstGeom prst="roundRect">
          <a:avLst>
            <a:gd name="adj" fmla="val 10000"/>
          </a:avLst>
        </a:prstGeom>
        <a:solidFill>
          <a:schemeClr val="accent4">
            <a:tint val="40000"/>
            <a:alpha val="90000"/>
            <a:hueOff val="-1426731"/>
            <a:satOff val="-5132"/>
            <a:lumOff val="561"/>
            <a:alphaOff val="0"/>
          </a:schemeClr>
        </a:solidFill>
        <a:ln w="12700" cap="flat" cmpd="sng" algn="ctr">
          <a:solidFill>
            <a:schemeClr val="accent4">
              <a:tint val="40000"/>
              <a:alpha val="90000"/>
              <a:hueOff val="-1426731"/>
              <a:satOff val="-5132"/>
              <a:lumOff val="5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Considerar oportunidades de emprendimiento e innovación para crecimiento de la empresa.</a:t>
          </a:r>
          <a:endParaRPr lang="es-ES" sz="1500" kern="1200" dirty="0">
            <a:solidFill>
              <a:schemeClr val="tx1"/>
            </a:solidFill>
          </a:endParaRPr>
        </a:p>
      </dsp:txBody>
      <dsp:txXfrm>
        <a:off x="3989382" y="3308407"/>
        <a:ext cx="3196593" cy="763517"/>
      </dsp:txXfrm>
    </dsp:sp>
    <dsp:sp modelId="{8B44F784-6154-4F1F-B3D5-93088E9B31FB}">
      <dsp:nvSpPr>
        <dsp:cNvPr id="0" name=""/>
        <dsp:cNvSpPr/>
      </dsp:nvSpPr>
      <dsp:spPr>
        <a:xfrm rot="5400000">
          <a:off x="5516714" y="4166643"/>
          <a:ext cx="141929" cy="141929"/>
        </a:xfrm>
        <a:prstGeom prst="rightArrow">
          <a:avLst>
            <a:gd name="adj1" fmla="val 66700"/>
            <a:gd name="adj2" fmla="val 50000"/>
          </a:avLst>
        </a:prstGeom>
        <a:solidFill>
          <a:schemeClr val="accent4">
            <a:hueOff val="-2239965"/>
            <a:satOff val="-22991"/>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DE2383-8BC8-4228-9E99-E51C41FA0C82}">
      <dsp:nvSpPr>
        <dsp:cNvPr id="0" name=""/>
        <dsp:cNvSpPr/>
      </dsp:nvSpPr>
      <dsp:spPr>
        <a:xfrm>
          <a:off x="3965628" y="4379537"/>
          <a:ext cx="3244101" cy="811025"/>
        </a:xfrm>
        <a:prstGeom prst="roundRect">
          <a:avLst>
            <a:gd name="adj" fmla="val 10000"/>
          </a:avLst>
        </a:prstGeom>
        <a:solidFill>
          <a:schemeClr val="accent4">
            <a:tint val="40000"/>
            <a:alpha val="90000"/>
            <a:hueOff val="-1664519"/>
            <a:satOff val="-5987"/>
            <a:lumOff val="655"/>
            <a:alphaOff val="0"/>
          </a:schemeClr>
        </a:solidFill>
        <a:ln w="12700" cap="flat" cmpd="sng" algn="ctr">
          <a:solidFill>
            <a:schemeClr val="accent4">
              <a:tint val="40000"/>
              <a:alpha val="90000"/>
              <a:hueOff val="-1664519"/>
              <a:satOff val="-5987"/>
              <a:lumOff val="6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rPr>
            <a:t>Mediante proyectos que pongan límites a la empresa para salir de su zona de confort.</a:t>
          </a:r>
          <a:endParaRPr lang="es-ES" sz="1500" kern="1200" dirty="0">
            <a:solidFill>
              <a:schemeClr val="tx1"/>
            </a:solidFill>
          </a:endParaRPr>
        </a:p>
      </dsp:txBody>
      <dsp:txXfrm>
        <a:off x="3989382" y="4403291"/>
        <a:ext cx="3196593" cy="763517"/>
      </dsp:txXfrm>
    </dsp:sp>
    <dsp:sp modelId="{360BFA53-4181-4D05-B0B7-0A53692ADF56}">
      <dsp:nvSpPr>
        <dsp:cNvPr id="0" name=""/>
        <dsp:cNvSpPr/>
      </dsp:nvSpPr>
      <dsp:spPr>
        <a:xfrm>
          <a:off x="7663904" y="0"/>
          <a:ext cx="3244101" cy="811025"/>
        </a:xfrm>
        <a:prstGeom prst="roundRect">
          <a:avLst>
            <a:gd name="adj" fmla="val 10000"/>
          </a:avLst>
        </a:prstGeom>
        <a:solidFill>
          <a:schemeClr val="accent4">
            <a:hueOff val="-3519944"/>
            <a:satOff val="-36129"/>
            <a:lumOff val="150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b="1" kern="1200" dirty="0" smtClean="0">
              <a:solidFill>
                <a:schemeClr val="tx1"/>
              </a:solidFill>
            </a:rPr>
            <a:t>Empoderar a empleados clave para incrementar su compromiso con la empresa.</a:t>
          </a:r>
          <a:endParaRPr lang="es-ES" sz="1700" b="1" kern="1200" dirty="0">
            <a:solidFill>
              <a:schemeClr val="tx1"/>
            </a:solidFill>
          </a:endParaRPr>
        </a:p>
      </dsp:txBody>
      <dsp:txXfrm>
        <a:off x="7687658" y="23754"/>
        <a:ext cx="3196593" cy="763517"/>
      </dsp:txXfrm>
    </dsp:sp>
    <dsp:sp modelId="{DC43A39F-E815-4753-9511-CF9C5EDAFFB9}">
      <dsp:nvSpPr>
        <dsp:cNvPr id="0" name=""/>
        <dsp:cNvSpPr/>
      </dsp:nvSpPr>
      <dsp:spPr>
        <a:xfrm rot="5400000">
          <a:off x="9214990" y="881990"/>
          <a:ext cx="141929" cy="141929"/>
        </a:xfrm>
        <a:prstGeom prst="rightArrow">
          <a:avLst>
            <a:gd name="adj1" fmla="val 66700"/>
            <a:gd name="adj2" fmla="val 50000"/>
          </a:avLst>
        </a:prstGeom>
        <a:solidFill>
          <a:schemeClr val="accent4">
            <a:hueOff val="-2559960"/>
            <a:satOff val="-26276"/>
            <a:lumOff val="109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3C3AE6-726A-4163-A372-0928653C881D}">
      <dsp:nvSpPr>
        <dsp:cNvPr id="0" name=""/>
        <dsp:cNvSpPr/>
      </dsp:nvSpPr>
      <dsp:spPr>
        <a:xfrm>
          <a:off x="7663904" y="1094884"/>
          <a:ext cx="3244101" cy="811025"/>
        </a:xfrm>
        <a:prstGeom prst="roundRect">
          <a:avLst>
            <a:gd name="adj" fmla="val 10000"/>
          </a:avLst>
        </a:prstGeom>
        <a:solidFill>
          <a:schemeClr val="accent4">
            <a:tint val="40000"/>
            <a:alpha val="90000"/>
            <a:hueOff val="-1902307"/>
            <a:satOff val="-6842"/>
            <a:lumOff val="748"/>
            <a:alphaOff val="0"/>
          </a:schemeClr>
        </a:solidFill>
        <a:ln w="12700" cap="flat" cmpd="sng" algn="ctr">
          <a:solidFill>
            <a:schemeClr val="accent4">
              <a:tint val="40000"/>
              <a:alpha val="90000"/>
              <a:hueOff val="-1902307"/>
              <a:satOff val="-6842"/>
              <a:lumOff val="74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rPr>
            <a:t>Área de Gestión del Talento Humano</a:t>
          </a:r>
          <a:endParaRPr lang="es-ES" sz="1500" kern="1200" dirty="0">
            <a:solidFill>
              <a:schemeClr val="tx1"/>
            </a:solidFill>
          </a:endParaRPr>
        </a:p>
      </dsp:txBody>
      <dsp:txXfrm>
        <a:off x="7687658" y="1118638"/>
        <a:ext cx="3196593" cy="763517"/>
      </dsp:txXfrm>
    </dsp:sp>
    <dsp:sp modelId="{C338A5A9-D1EC-4CBD-8396-333A93F55CBC}">
      <dsp:nvSpPr>
        <dsp:cNvPr id="0" name=""/>
        <dsp:cNvSpPr/>
      </dsp:nvSpPr>
      <dsp:spPr>
        <a:xfrm rot="5400000">
          <a:off x="9214990" y="1976874"/>
          <a:ext cx="141929" cy="141929"/>
        </a:xfrm>
        <a:prstGeom prst="rightArrow">
          <a:avLst>
            <a:gd name="adj1" fmla="val 66700"/>
            <a:gd name="adj2" fmla="val 50000"/>
          </a:avLst>
        </a:prstGeom>
        <a:solidFill>
          <a:schemeClr val="accent4">
            <a:hueOff val="-2879954"/>
            <a:satOff val="-29560"/>
            <a:lumOff val="1235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63B1EE-CD9B-4A27-8720-56ACAD61FDCC}">
      <dsp:nvSpPr>
        <dsp:cNvPr id="0" name=""/>
        <dsp:cNvSpPr/>
      </dsp:nvSpPr>
      <dsp:spPr>
        <a:xfrm>
          <a:off x="7663904" y="2189768"/>
          <a:ext cx="3244101" cy="811025"/>
        </a:xfrm>
        <a:prstGeom prst="roundRect">
          <a:avLst>
            <a:gd name="adj" fmla="val 10000"/>
          </a:avLst>
        </a:prstGeom>
        <a:solidFill>
          <a:schemeClr val="accent4">
            <a:tint val="40000"/>
            <a:alpha val="90000"/>
            <a:hueOff val="-2140096"/>
            <a:satOff val="-7697"/>
            <a:lumOff val="842"/>
            <a:alphaOff val="0"/>
          </a:schemeClr>
        </a:solidFill>
        <a:ln w="12700" cap="flat" cmpd="sng" algn="ctr">
          <a:solidFill>
            <a:schemeClr val="accent4">
              <a:tint val="40000"/>
              <a:alpha val="90000"/>
              <a:hueOff val="-2140096"/>
              <a:satOff val="-7697"/>
              <a:lumOff val="8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rPr>
            <a:t>Permanente</a:t>
          </a:r>
          <a:endParaRPr lang="es-ES" sz="1500" kern="1200" dirty="0">
            <a:solidFill>
              <a:schemeClr val="tx1"/>
            </a:solidFill>
          </a:endParaRPr>
        </a:p>
      </dsp:txBody>
      <dsp:txXfrm>
        <a:off x="7687658" y="2213522"/>
        <a:ext cx="3196593" cy="763517"/>
      </dsp:txXfrm>
    </dsp:sp>
    <dsp:sp modelId="{4E907C48-0C54-406A-B8B7-C36E1571F9EA}">
      <dsp:nvSpPr>
        <dsp:cNvPr id="0" name=""/>
        <dsp:cNvSpPr/>
      </dsp:nvSpPr>
      <dsp:spPr>
        <a:xfrm rot="5400000">
          <a:off x="9214990" y="3071758"/>
          <a:ext cx="141929" cy="141929"/>
        </a:xfrm>
        <a:prstGeom prst="rightArrow">
          <a:avLst>
            <a:gd name="adj1" fmla="val 66700"/>
            <a:gd name="adj2" fmla="val 50000"/>
          </a:avLst>
        </a:prstGeom>
        <a:solidFill>
          <a:schemeClr val="accent4">
            <a:hueOff val="-3199950"/>
            <a:satOff val="-32845"/>
            <a:lumOff val="137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8DEE19-21B9-4979-9505-B87AAF8DEC2F}">
      <dsp:nvSpPr>
        <dsp:cNvPr id="0" name=""/>
        <dsp:cNvSpPr/>
      </dsp:nvSpPr>
      <dsp:spPr>
        <a:xfrm>
          <a:off x="7663904" y="3284653"/>
          <a:ext cx="3244101" cy="811025"/>
        </a:xfrm>
        <a:prstGeom prst="roundRect">
          <a:avLst>
            <a:gd name="adj" fmla="val 10000"/>
          </a:avLst>
        </a:prstGeom>
        <a:solidFill>
          <a:schemeClr val="accent4">
            <a:tint val="40000"/>
            <a:alpha val="90000"/>
            <a:hueOff val="-2377884"/>
            <a:satOff val="-8553"/>
            <a:lumOff val="935"/>
            <a:alphaOff val="0"/>
          </a:schemeClr>
        </a:solidFill>
        <a:ln w="12700" cap="flat" cmpd="sng" algn="ctr">
          <a:solidFill>
            <a:schemeClr val="accent4">
              <a:tint val="40000"/>
              <a:alpha val="90000"/>
              <a:hueOff val="-2377884"/>
              <a:satOff val="-8553"/>
              <a:lumOff val="93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Incrementar el compromiso del personal con la empresa</a:t>
          </a:r>
          <a:endParaRPr lang="es-ES" sz="1500" kern="1200" dirty="0">
            <a:solidFill>
              <a:schemeClr val="tx1"/>
            </a:solidFill>
          </a:endParaRPr>
        </a:p>
      </dsp:txBody>
      <dsp:txXfrm>
        <a:off x="7687658" y="3308407"/>
        <a:ext cx="3196593" cy="763517"/>
      </dsp:txXfrm>
    </dsp:sp>
    <dsp:sp modelId="{CA1B22D4-086B-4CC3-B2BB-540D1751B60B}">
      <dsp:nvSpPr>
        <dsp:cNvPr id="0" name=""/>
        <dsp:cNvSpPr/>
      </dsp:nvSpPr>
      <dsp:spPr>
        <a:xfrm rot="5400000">
          <a:off x="9214990" y="4166643"/>
          <a:ext cx="141929" cy="141929"/>
        </a:xfrm>
        <a:prstGeom prst="rightArrow">
          <a:avLst>
            <a:gd name="adj1" fmla="val 66700"/>
            <a:gd name="adj2" fmla="val 50000"/>
          </a:avLst>
        </a:prstGeom>
        <a:solidFill>
          <a:schemeClr val="accent4">
            <a:hueOff val="-3519944"/>
            <a:satOff val="-36129"/>
            <a:lumOff val="1509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FED83A-9334-4A2A-A724-6172B21A0AE8}">
      <dsp:nvSpPr>
        <dsp:cNvPr id="0" name=""/>
        <dsp:cNvSpPr/>
      </dsp:nvSpPr>
      <dsp:spPr>
        <a:xfrm>
          <a:off x="7663904" y="4379537"/>
          <a:ext cx="3244101" cy="811025"/>
        </a:xfrm>
        <a:prstGeom prst="roundRect">
          <a:avLst>
            <a:gd name="adj" fmla="val 10000"/>
          </a:avLst>
        </a:prstGeom>
        <a:solidFill>
          <a:schemeClr val="accent4">
            <a:tint val="40000"/>
            <a:alpha val="90000"/>
            <a:hueOff val="-2615673"/>
            <a:satOff val="-9408"/>
            <a:lumOff val="1029"/>
            <a:alphaOff val="0"/>
          </a:schemeClr>
        </a:solidFill>
        <a:ln w="12700" cap="flat" cmpd="sng" algn="ctr">
          <a:solidFill>
            <a:schemeClr val="accent4">
              <a:tint val="40000"/>
              <a:alpha val="90000"/>
              <a:hueOff val="-2615673"/>
              <a:satOff val="-9408"/>
              <a:lumOff val="10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rPr>
            <a:t>Otorgando mayor libertad de decisión y autonomía al personal en sus funciones.</a:t>
          </a:r>
          <a:endParaRPr lang="es-ES" sz="1500" kern="1200" dirty="0">
            <a:solidFill>
              <a:schemeClr val="tx1"/>
            </a:solidFill>
          </a:endParaRPr>
        </a:p>
      </dsp:txBody>
      <dsp:txXfrm>
        <a:off x="7687658" y="4403291"/>
        <a:ext cx="3196593" cy="7635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9CBD052-B90C-45BE-B412-71EA916AD7EA}" type="datetimeFigureOut">
              <a:rPr lang="es-EC" smtClean="0"/>
              <a:t>7/12/2020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411B8C0-A19C-41F3-91EC-6BE52BC7CE07}" type="slidenum">
              <a:rPr lang="es-EC" smtClean="0"/>
              <a:t>‹Nº›</a:t>
            </a:fld>
            <a:endParaRPr lang="es-EC"/>
          </a:p>
        </p:txBody>
      </p:sp>
    </p:spTree>
    <p:extLst>
      <p:ext uri="{BB962C8B-B14F-4D97-AF65-F5344CB8AC3E}">
        <p14:creationId xmlns:p14="http://schemas.microsoft.com/office/powerpoint/2010/main" val="239075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9CBD052-B90C-45BE-B412-71EA916AD7EA}" type="datetimeFigureOut">
              <a:rPr lang="es-EC" smtClean="0"/>
              <a:t>7/12/2020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411B8C0-A19C-41F3-91EC-6BE52BC7CE07}" type="slidenum">
              <a:rPr lang="es-EC" smtClean="0"/>
              <a:t>‹Nº›</a:t>
            </a:fld>
            <a:endParaRPr lang="es-EC"/>
          </a:p>
        </p:txBody>
      </p:sp>
    </p:spTree>
    <p:extLst>
      <p:ext uri="{BB962C8B-B14F-4D97-AF65-F5344CB8AC3E}">
        <p14:creationId xmlns:p14="http://schemas.microsoft.com/office/powerpoint/2010/main" val="350749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9CBD052-B90C-45BE-B412-71EA916AD7EA}" type="datetimeFigureOut">
              <a:rPr lang="es-EC" smtClean="0"/>
              <a:t>7/12/2020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411B8C0-A19C-41F3-91EC-6BE52BC7CE07}" type="slidenum">
              <a:rPr lang="es-EC" smtClean="0"/>
              <a:t>‹Nº›</a:t>
            </a:fld>
            <a:endParaRPr lang="es-EC"/>
          </a:p>
        </p:txBody>
      </p:sp>
    </p:spTree>
    <p:extLst>
      <p:ext uri="{BB962C8B-B14F-4D97-AF65-F5344CB8AC3E}">
        <p14:creationId xmlns:p14="http://schemas.microsoft.com/office/powerpoint/2010/main" val="2803596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9CBD052-B90C-45BE-B412-71EA916AD7EA}" type="datetimeFigureOut">
              <a:rPr lang="es-EC" smtClean="0"/>
              <a:t>7/12/2020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411B8C0-A19C-41F3-91EC-6BE52BC7CE07}" type="slidenum">
              <a:rPr lang="es-EC" smtClean="0"/>
              <a:t>‹Nº›</a:t>
            </a:fld>
            <a:endParaRPr lang="es-EC"/>
          </a:p>
        </p:txBody>
      </p:sp>
    </p:spTree>
    <p:extLst>
      <p:ext uri="{BB962C8B-B14F-4D97-AF65-F5344CB8AC3E}">
        <p14:creationId xmlns:p14="http://schemas.microsoft.com/office/powerpoint/2010/main" val="2435926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9CBD052-B90C-45BE-B412-71EA916AD7EA}" type="datetimeFigureOut">
              <a:rPr lang="es-EC" smtClean="0"/>
              <a:t>7/12/2020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411B8C0-A19C-41F3-91EC-6BE52BC7CE07}" type="slidenum">
              <a:rPr lang="es-EC" smtClean="0"/>
              <a:t>‹Nº›</a:t>
            </a:fld>
            <a:endParaRPr lang="es-EC"/>
          </a:p>
        </p:txBody>
      </p:sp>
    </p:spTree>
    <p:extLst>
      <p:ext uri="{BB962C8B-B14F-4D97-AF65-F5344CB8AC3E}">
        <p14:creationId xmlns:p14="http://schemas.microsoft.com/office/powerpoint/2010/main" val="376426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9CBD052-B90C-45BE-B412-71EA916AD7EA}" type="datetimeFigureOut">
              <a:rPr lang="es-EC" smtClean="0"/>
              <a:t>7/12/2020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411B8C0-A19C-41F3-91EC-6BE52BC7CE07}" type="slidenum">
              <a:rPr lang="es-EC" smtClean="0"/>
              <a:t>‹Nº›</a:t>
            </a:fld>
            <a:endParaRPr lang="es-EC"/>
          </a:p>
        </p:txBody>
      </p:sp>
    </p:spTree>
    <p:extLst>
      <p:ext uri="{BB962C8B-B14F-4D97-AF65-F5344CB8AC3E}">
        <p14:creationId xmlns:p14="http://schemas.microsoft.com/office/powerpoint/2010/main" val="757987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9CBD052-B90C-45BE-B412-71EA916AD7EA}" type="datetimeFigureOut">
              <a:rPr lang="es-EC" smtClean="0"/>
              <a:t>7/12/2020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8411B8C0-A19C-41F3-91EC-6BE52BC7CE07}" type="slidenum">
              <a:rPr lang="es-EC" smtClean="0"/>
              <a:t>‹Nº›</a:t>
            </a:fld>
            <a:endParaRPr lang="es-EC"/>
          </a:p>
        </p:txBody>
      </p:sp>
    </p:spTree>
    <p:extLst>
      <p:ext uri="{BB962C8B-B14F-4D97-AF65-F5344CB8AC3E}">
        <p14:creationId xmlns:p14="http://schemas.microsoft.com/office/powerpoint/2010/main" val="840180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9CBD052-B90C-45BE-B412-71EA916AD7EA}" type="datetimeFigureOut">
              <a:rPr lang="es-EC" smtClean="0"/>
              <a:t>7/12/2020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8411B8C0-A19C-41F3-91EC-6BE52BC7CE07}" type="slidenum">
              <a:rPr lang="es-EC" smtClean="0"/>
              <a:t>‹Nº›</a:t>
            </a:fld>
            <a:endParaRPr lang="es-EC"/>
          </a:p>
        </p:txBody>
      </p:sp>
    </p:spTree>
    <p:extLst>
      <p:ext uri="{BB962C8B-B14F-4D97-AF65-F5344CB8AC3E}">
        <p14:creationId xmlns:p14="http://schemas.microsoft.com/office/powerpoint/2010/main" val="3846258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BD052-B90C-45BE-B412-71EA916AD7EA}" type="datetimeFigureOut">
              <a:rPr lang="es-EC" smtClean="0"/>
              <a:t>7/12/2020</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8411B8C0-A19C-41F3-91EC-6BE52BC7CE07}" type="slidenum">
              <a:rPr lang="es-EC" smtClean="0"/>
              <a:t>‹Nº›</a:t>
            </a:fld>
            <a:endParaRPr lang="es-EC"/>
          </a:p>
        </p:txBody>
      </p:sp>
    </p:spTree>
    <p:extLst>
      <p:ext uri="{BB962C8B-B14F-4D97-AF65-F5344CB8AC3E}">
        <p14:creationId xmlns:p14="http://schemas.microsoft.com/office/powerpoint/2010/main" val="2034988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9CBD052-B90C-45BE-B412-71EA916AD7EA}" type="datetimeFigureOut">
              <a:rPr lang="es-EC" smtClean="0"/>
              <a:t>7/12/2020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411B8C0-A19C-41F3-91EC-6BE52BC7CE07}" type="slidenum">
              <a:rPr lang="es-EC" smtClean="0"/>
              <a:t>‹Nº›</a:t>
            </a:fld>
            <a:endParaRPr lang="es-EC"/>
          </a:p>
        </p:txBody>
      </p:sp>
    </p:spTree>
    <p:extLst>
      <p:ext uri="{BB962C8B-B14F-4D97-AF65-F5344CB8AC3E}">
        <p14:creationId xmlns:p14="http://schemas.microsoft.com/office/powerpoint/2010/main" val="74779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9CBD052-B90C-45BE-B412-71EA916AD7EA}" type="datetimeFigureOut">
              <a:rPr lang="es-EC" smtClean="0"/>
              <a:t>7/12/2020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411B8C0-A19C-41F3-91EC-6BE52BC7CE07}" type="slidenum">
              <a:rPr lang="es-EC" smtClean="0"/>
              <a:t>‹Nº›</a:t>
            </a:fld>
            <a:endParaRPr lang="es-EC"/>
          </a:p>
        </p:txBody>
      </p:sp>
    </p:spTree>
    <p:extLst>
      <p:ext uri="{BB962C8B-B14F-4D97-AF65-F5344CB8AC3E}">
        <p14:creationId xmlns:p14="http://schemas.microsoft.com/office/powerpoint/2010/main" val="4188276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BD052-B90C-45BE-B412-71EA916AD7EA}" type="datetimeFigureOut">
              <a:rPr lang="es-EC" smtClean="0"/>
              <a:t>7/12/2020</a:t>
            </a:fld>
            <a:endParaRPr lang="es-EC"/>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1B8C0-A19C-41F3-91EC-6BE52BC7CE07}" type="slidenum">
              <a:rPr lang="es-EC" smtClean="0"/>
              <a:t>‹Nº›</a:t>
            </a:fld>
            <a:endParaRPr lang="es-EC"/>
          </a:p>
        </p:txBody>
      </p:sp>
    </p:spTree>
    <p:extLst>
      <p:ext uri="{BB962C8B-B14F-4D97-AF65-F5344CB8AC3E}">
        <p14:creationId xmlns:p14="http://schemas.microsoft.com/office/powerpoint/2010/main" val="32335829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diagramLayout" Target="../diagrams/layout7.xml"/><Relationship Id="rId7" Type="http://schemas.openxmlformats.org/officeDocument/2006/relationships/image" Target="../media/image2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28.png"/><Relationship Id="rId4" Type="http://schemas.openxmlformats.org/officeDocument/2006/relationships/diagramQuickStyle" Target="../diagrams/quickStyle7.xml"/><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5.png"/><Relationship Id="rId4" Type="http://schemas.openxmlformats.org/officeDocument/2006/relationships/image" Target="../media/image46.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diagramLayout" Target="../diagrams/layout8.xml"/><Relationship Id="rId7" Type="http://schemas.openxmlformats.org/officeDocument/2006/relationships/image" Target="../media/image45.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50.svg"/><Relationship Id="rId4" Type="http://schemas.openxmlformats.org/officeDocument/2006/relationships/diagramQuickStyle" Target="../diagrams/quickStyle8.xml"/><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image" Target="../media/image47.png"/><Relationship Id="rId7" Type="http://schemas.openxmlformats.org/officeDocument/2006/relationships/image" Target="../media/image56.svg"/><Relationship Id="rId12" Type="http://schemas.microsoft.com/office/2007/relationships/diagramDrawing" Target="../diagrams/drawing9.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48.png"/><Relationship Id="rId11" Type="http://schemas.openxmlformats.org/officeDocument/2006/relationships/diagramColors" Target="../diagrams/colors9.xml"/><Relationship Id="rId5" Type="http://schemas.openxmlformats.org/officeDocument/2006/relationships/image" Target="../media/image54.svg"/><Relationship Id="rId10" Type="http://schemas.openxmlformats.org/officeDocument/2006/relationships/diagramQuickStyle" Target="../diagrams/quickStyle9.xml"/><Relationship Id="rId9"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49.png"/><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11" Type="http://schemas.openxmlformats.org/officeDocument/2006/relationships/image" Target="../media/image52.svg"/><Relationship Id="rId5" Type="http://schemas.openxmlformats.org/officeDocument/2006/relationships/diagramColors" Target="../diagrams/colors10.xml"/><Relationship Id="rId10" Type="http://schemas.openxmlformats.org/officeDocument/2006/relationships/image" Target="../media/image50.png"/><Relationship Id="rId4" Type="http://schemas.openxmlformats.org/officeDocument/2006/relationships/diagramQuickStyle" Target="../diagrams/quickStyle10.xml"/><Relationship Id="rId9" Type="http://schemas.openxmlformats.org/officeDocument/2006/relationships/image" Target="../media/image58.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diagramLayout" Target="../diagrams/layout11.xml"/><Relationship Id="rId7" Type="http://schemas.openxmlformats.org/officeDocument/2006/relationships/image" Target="../media/image51.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diagramLayout" Target="../diagrams/layout12.xml"/><Relationship Id="rId7" Type="http://schemas.openxmlformats.org/officeDocument/2006/relationships/image" Target="../media/image52.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sv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3.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170.sv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190.sv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diagramLayout" Target="../diagrams/layout6.xml"/><Relationship Id="rId7" Type="http://schemas.openxmlformats.org/officeDocument/2006/relationships/image" Target="../media/image2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23.svg"/><Relationship Id="rId4" Type="http://schemas.openxmlformats.org/officeDocument/2006/relationships/diagramQuickStyle" Target="../diagrams/quickStyle6.xml"/><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Resultado de imagen para ESPE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408" y="186424"/>
            <a:ext cx="4349115" cy="1085850"/>
          </a:xfrm>
          <a:prstGeom prst="rect">
            <a:avLst/>
          </a:prstGeom>
          <a:noFill/>
          <a:ln>
            <a:noFill/>
          </a:ln>
        </p:spPr>
      </p:pic>
      <p:sp>
        <p:nvSpPr>
          <p:cNvPr id="5" name="Rectángulo 4"/>
          <p:cNvSpPr/>
          <p:nvPr/>
        </p:nvSpPr>
        <p:spPr>
          <a:xfrm>
            <a:off x="1028925" y="1372862"/>
            <a:ext cx="10546080" cy="5461560"/>
          </a:xfrm>
          <a:prstGeom prst="rect">
            <a:avLst/>
          </a:prstGeom>
        </p:spPr>
        <p:txBody>
          <a:bodyPr wrap="square">
            <a:spAutoFit/>
          </a:bodyPr>
          <a:lstStyle/>
          <a:p>
            <a:pPr indent="450215" algn="ctr">
              <a:lnSpc>
                <a:spcPct val="150000"/>
              </a:lnSpc>
            </a:pPr>
            <a:r>
              <a:rPr lang="es-EC" sz="2000" b="1" dirty="0">
                <a:latin typeface="Times New Roman" panose="02020603050405020304" pitchFamily="18" charset="0"/>
                <a:ea typeface="Times New Roman" panose="02020603050405020304" pitchFamily="18" charset="0"/>
                <a:cs typeface="Times New Roman" panose="02020603050405020304" pitchFamily="18" charset="0"/>
              </a:rPr>
              <a:t>DEPARTAMENTO DE CIENCIAS ECONÓMICAS, ADMINISTRATIVAS Y </a:t>
            </a:r>
            <a:r>
              <a:rPr lang="es-EC" sz="2000" b="1" dirty="0" smtClean="0">
                <a:latin typeface="Times New Roman" panose="02020603050405020304" pitchFamily="18" charset="0"/>
                <a:ea typeface="Times New Roman" panose="02020603050405020304" pitchFamily="18" charset="0"/>
                <a:cs typeface="Times New Roman" panose="02020603050405020304" pitchFamily="18" charset="0"/>
              </a:rPr>
              <a:t>DEL </a:t>
            </a:r>
            <a:r>
              <a:rPr lang="es-EC" sz="2000" b="1" dirty="0">
                <a:latin typeface="Times New Roman" panose="02020603050405020304" pitchFamily="18" charset="0"/>
                <a:ea typeface="Times New Roman" panose="02020603050405020304" pitchFamily="18" charset="0"/>
                <a:cs typeface="Times New Roman" panose="02020603050405020304" pitchFamily="18" charset="0"/>
              </a:rPr>
              <a:t>COMERCIO</a:t>
            </a:r>
          </a:p>
          <a:p>
            <a:pPr indent="450215" algn="ctr">
              <a:lnSpc>
                <a:spcPct val="150000"/>
              </a:lnSpc>
            </a:pPr>
            <a:r>
              <a:rPr lang="es-EC" sz="2000" b="1" dirty="0">
                <a:latin typeface="Times New Roman" panose="02020603050405020304" pitchFamily="18" charset="0"/>
                <a:ea typeface="Times New Roman" panose="02020603050405020304" pitchFamily="18" charset="0"/>
                <a:cs typeface="Times New Roman" panose="02020603050405020304" pitchFamily="18" charset="0"/>
              </a:rPr>
              <a:t>CARRERA DE INGENIERÍA COMERCIAL</a:t>
            </a:r>
          </a:p>
          <a:p>
            <a:pPr indent="450215" algn="ctr">
              <a:lnSpc>
                <a:spcPct val="150000"/>
              </a:lnSpc>
            </a:pPr>
            <a:endParaRPr lang="es-EC" b="1"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ctr">
              <a:lnSpc>
                <a:spcPct val="150000"/>
              </a:lnSpc>
            </a:pPr>
            <a:r>
              <a:rPr lang="es-EC" sz="2800" b="1" dirty="0">
                <a:latin typeface="Times New Roman" panose="02020603050405020304" pitchFamily="18" charset="0"/>
                <a:ea typeface="Times New Roman" panose="02020603050405020304" pitchFamily="18" charset="0"/>
                <a:cs typeface="Times New Roman" panose="02020603050405020304" pitchFamily="18" charset="0"/>
              </a:rPr>
              <a:t>EMPRENDIMIENTO E INNOVACIÓN EN LAS EMPRESAS FAMILIARES DEL DISTRITO METROPOLITANO DE QUITO</a:t>
            </a:r>
            <a:r>
              <a:rPr lang="es-ES" sz="2800" b="1" dirty="0">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300"/>
              </a:spcAft>
            </a:pPr>
            <a:endParaRPr lang="es-EC" sz="2000" b="1" dirty="0">
              <a:latin typeface="Times New Roman" panose="02020603050405020304" pitchFamily="18" charset="0"/>
              <a:cs typeface="Times New Roman" panose="02020603050405020304" pitchFamily="18" charset="0"/>
            </a:endParaRPr>
          </a:p>
          <a:p>
            <a:pPr indent="450215" algn="ctr">
              <a:lnSpc>
                <a:spcPct val="150000"/>
              </a:lnSpc>
            </a:pPr>
            <a:r>
              <a:rPr lang="es-ES" sz="2000" b="1" dirty="0">
                <a:latin typeface="Times New Roman" panose="02020603050405020304" pitchFamily="18" charset="0"/>
                <a:ea typeface="Times New Roman" panose="02020603050405020304" pitchFamily="18" charset="0"/>
                <a:cs typeface="Times New Roman" panose="02020603050405020304" pitchFamily="18" charset="0"/>
              </a:rPr>
              <a:t>AUTORA:</a:t>
            </a:r>
            <a:r>
              <a:rPr lang="es-E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s-ES" sz="2000" b="1" dirty="0">
                <a:latin typeface="Times New Roman" panose="02020603050405020304" pitchFamily="18" charset="0"/>
                <a:ea typeface="Times New Roman" panose="02020603050405020304" pitchFamily="18" charset="0"/>
                <a:cs typeface="Times New Roman" panose="02020603050405020304" pitchFamily="18" charset="0"/>
              </a:rPr>
              <a:t>CHICAIZA </a:t>
            </a:r>
            <a:r>
              <a:rPr lang="es-ES" sz="2000" b="1" dirty="0" err="1">
                <a:latin typeface="Times New Roman" panose="02020603050405020304" pitchFamily="18" charset="0"/>
                <a:ea typeface="Times New Roman" panose="02020603050405020304" pitchFamily="18" charset="0"/>
                <a:cs typeface="Times New Roman" panose="02020603050405020304" pitchFamily="18" charset="0"/>
              </a:rPr>
              <a:t>CHICAIZA</a:t>
            </a:r>
            <a:r>
              <a:rPr lang="es-ES" sz="2000" b="1" dirty="0">
                <a:latin typeface="Times New Roman" panose="02020603050405020304" pitchFamily="18" charset="0"/>
                <a:ea typeface="Times New Roman" panose="02020603050405020304" pitchFamily="18" charset="0"/>
                <a:cs typeface="Times New Roman" panose="02020603050405020304" pitchFamily="18" charset="0"/>
              </a:rPr>
              <a:t>, JESSICA ALEXANDRA</a:t>
            </a:r>
            <a:endParaRPr lang="es-EC"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ctr">
              <a:lnSpc>
                <a:spcPct val="150000"/>
              </a:lnSpc>
            </a:pPr>
            <a:r>
              <a:rPr lang="es-ES" sz="2000" b="1" dirty="0">
                <a:latin typeface="Times New Roman" panose="02020603050405020304" pitchFamily="18" charset="0"/>
                <a:ea typeface="Times New Roman" panose="02020603050405020304" pitchFamily="18" charset="0"/>
                <a:cs typeface="Times New Roman" panose="02020603050405020304" pitchFamily="18" charset="0"/>
              </a:rPr>
              <a:t> DIRECTOR: </a:t>
            </a:r>
            <a:r>
              <a:rPr lang="es-ES" sz="2000" b="1" dirty="0" smtClean="0">
                <a:latin typeface="Times New Roman" panose="02020603050405020304" pitchFamily="18" charset="0"/>
                <a:ea typeface="Times New Roman" panose="02020603050405020304" pitchFamily="18" charset="0"/>
                <a:cs typeface="Times New Roman" panose="02020603050405020304" pitchFamily="18" charset="0"/>
              </a:rPr>
              <a:t>ING. MAYA CARRILLO, AZUCENA MARIBEL, MBA</a:t>
            </a:r>
            <a:endParaRPr lang="es-EC"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p>
            <a:pPr indent="450215" algn="ctr">
              <a:lnSpc>
                <a:spcPct val="150000"/>
              </a:lnSpc>
            </a:pPr>
            <a:r>
              <a:rPr lang="es-ES" sz="20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s-EC"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ctr">
              <a:lnSpc>
                <a:spcPct val="150000"/>
              </a:lnSpc>
            </a:pPr>
            <a:r>
              <a:rPr lang="es-ES" sz="2000" b="1" dirty="0">
                <a:latin typeface="Times New Roman" panose="02020603050405020304" pitchFamily="18" charset="0"/>
                <a:ea typeface="Times New Roman" panose="02020603050405020304" pitchFamily="18" charset="0"/>
                <a:cs typeface="Times New Roman" panose="02020603050405020304" pitchFamily="18" charset="0"/>
              </a:rPr>
              <a:t>SANGOLQUÍ,  2020</a:t>
            </a:r>
            <a:endParaRPr lang="es-EC"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Gráfico 1" descr="Presentación con gráfico circular">
            <a:extLst>
              <a:ext uri="{FF2B5EF4-FFF2-40B4-BE49-F238E27FC236}">
                <a16:creationId xmlns:a16="http://schemas.microsoft.com/office/drawing/2014/main" id="{7E44E4B2-8CD5-46F6-8805-A1117208E8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48476" y="4911436"/>
            <a:ext cx="1700849" cy="1700849"/>
          </a:xfrm>
          <a:prstGeom prst="rect">
            <a:avLst/>
          </a:prstGeom>
        </p:spPr>
      </p:pic>
    </p:spTree>
    <p:extLst>
      <p:ext uri="{BB962C8B-B14F-4D97-AF65-F5344CB8AC3E}">
        <p14:creationId xmlns:p14="http://schemas.microsoft.com/office/powerpoint/2010/main" val="1151329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0043"/>
            <a:ext cx="10515600" cy="989510"/>
          </a:xfrm>
        </p:spPr>
        <p:txBody>
          <a:bodyPr/>
          <a:lstStyle/>
          <a:p>
            <a:r>
              <a:rPr lang="es-ES" b="1" dirty="0"/>
              <a:t>METODOLOGÍA</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37122587"/>
              </p:ext>
            </p:extLst>
          </p:nvPr>
        </p:nvGraphicFramePr>
        <p:xfrm>
          <a:off x="422275" y="1619795"/>
          <a:ext cx="6122216" cy="4939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55F8DDE3-5E56-42AF-882F-56089821F388}"/>
              </a:ext>
            </a:extLst>
          </p:cNvPr>
          <p:cNvSpPr txBox="1"/>
          <p:nvPr/>
        </p:nvSpPr>
        <p:spPr>
          <a:xfrm>
            <a:off x="10807842" y="950807"/>
            <a:ext cx="1257018" cy="276999"/>
          </a:xfrm>
          <a:prstGeom prst="rect">
            <a:avLst/>
          </a:prstGeom>
          <a:solidFill>
            <a:schemeClr val="accent5"/>
          </a:solidFill>
          <a:ln>
            <a:solidFill>
              <a:srgbClr val="FFFF00"/>
            </a:solidFill>
          </a:ln>
        </p:spPr>
        <p:txBody>
          <a:bodyPr wrap="square" rtlCol="0">
            <a:spAutoFit/>
          </a:bodyPr>
          <a:lstStyle/>
          <a:p>
            <a:pPr algn="ctr"/>
            <a:r>
              <a:rPr lang="es-ES" sz="1200" b="1" dirty="0">
                <a:solidFill>
                  <a:schemeClr val="bg1"/>
                </a:solidFill>
              </a:rPr>
              <a:t>Jessica Chicaiza</a:t>
            </a:r>
            <a:endParaRPr lang="es-EC" sz="1200" b="1" dirty="0">
              <a:solidFill>
                <a:schemeClr val="bg1"/>
              </a:solidFill>
            </a:endParaRPr>
          </a:p>
        </p:txBody>
      </p:sp>
      <p:cxnSp>
        <p:nvCxnSpPr>
          <p:cNvPr id="7" name="Conector recto 6">
            <a:extLst>
              <a:ext uri="{FF2B5EF4-FFF2-40B4-BE49-F238E27FC236}">
                <a16:creationId xmlns:a16="http://schemas.microsoft.com/office/drawing/2014/main" id="{4A81E174-1B4D-43BA-9801-85B7FABCE218}"/>
              </a:ext>
            </a:extLst>
          </p:cNvPr>
          <p:cNvCxnSpPr/>
          <p:nvPr/>
        </p:nvCxnSpPr>
        <p:spPr>
          <a:xfrm>
            <a:off x="132021" y="1242019"/>
            <a:ext cx="11927949" cy="0"/>
          </a:xfrm>
          <a:prstGeom prst="line">
            <a:avLst/>
          </a:prstGeom>
          <a:ln w="76200"/>
        </p:spPr>
        <p:style>
          <a:lnRef idx="3">
            <a:schemeClr val="accent5"/>
          </a:lnRef>
          <a:fillRef idx="0">
            <a:schemeClr val="accent5"/>
          </a:fillRef>
          <a:effectRef idx="2">
            <a:schemeClr val="accent5"/>
          </a:effectRef>
          <a:fontRef idx="minor">
            <a:schemeClr val="tx1"/>
          </a:fontRef>
        </p:style>
      </p:cxnSp>
      <p:pic>
        <p:nvPicPr>
          <p:cNvPr id="10" name="Gráfico 9" descr="Lupa">
            <a:extLst>
              <a:ext uri="{FF2B5EF4-FFF2-40B4-BE49-F238E27FC236}">
                <a16:creationId xmlns:a16="http://schemas.microsoft.com/office/drawing/2014/main" id="{421523D3-69DD-4354-8594-C7651AE6125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0635400" y="1278607"/>
            <a:ext cx="1519925" cy="1519925"/>
          </a:xfrm>
          <a:prstGeom prst="rect">
            <a:avLst/>
          </a:prstGeom>
        </p:spPr>
      </p:pic>
      <p:pic>
        <p:nvPicPr>
          <p:cNvPr id="8" name="Imagen 7"/>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88272" y="1415399"/>
            <a:ext cx="2252619" cy="90167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Rectángulo 2"/>
              <p:cNvSpPr/>
              <p:nvPr/>
            </p:nvSpPr>
            <p:spPr>
              <a:xfrm>
                <a:off x="7452180" y="3682800"/>
                <a:ext cx="3984171" cy="2398605"/>
              </a:xfrm>
              <a:prstGeom prst="rect">
                <a:avLst/>
              </a:prstGeom>
            </p:spPr>
            <p:txBody>
              <a:bodyPr wrap="square">
                <a:spAutoFit/>
              </a:bodyPr>
              <a:lstStyle/>
              <a:p>
                <a:pPr indent="450215" algn="just">
                  <a:lnSpc>
                    <a:spcPct val="200000"/>
                  </a:lnSpc>
                  <a:spcAft>
                    <a:spcPts val="0"/>
                  </a:spcAft>
                </a:pPr>
                <a14:m>
                  <m:oMathPara xmlns:m="http://schemas.openxmlformats.org/officeDocument/2006/math">
                    <m:oMathParaPr>
                      <m:jc m:val="centerGroup"/>
                    </m:oMathParaPr>
                    <m:oMath xmlns:m="http://schemas.openxmlformats.org/officeDocument/2006/math">
                      <m:r>
                        <a:rPr lang="es-ES_tradnl" sz="1200" i="1">
                          <a:latin typeface="Cambria Math" panose="02040503050406030204" pitchFamily="18" charset="0"/>
                          <a:ea typeface="Times New Roman" panose="02020603050405020304" pitchFamily="18" charset="0"/>
                          <a:cs typeface="Times New Roman" panose="02020603050405020304" pitchFamily="18" charset="0"/>
                        </a:rPr>
                        <m:t>𝑛</m:t>
                      </m:r>
                      <m:r>
                        <a:rPr lang="es-ES_tradnl" sz="1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200" i="1">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s-EC" sz="1200" i="1">
                                  <a:latin typeface="Cambria Math" panose="02040503050406030204" pitchFamily="18" charset="0"/>
                                  <a:ea typeface="Times New Roman" panose="02020603050405020304" pitchFamily="18" charset="0"/>
                                  <a:cs typeface="Times New Roman" panose="02020603050405020304" pitchFamily="18" charset="0"/>
                                </a:rPr>
                              </m:ctrlPr>
                            </m:sSupPr>
                            <m:e>
                              <m:r>
                                <a:rPr lang="es-ES_tradnl" sz="1200" i="1">
                                  <a:latin typeface="Cambria Math" panose="02040503050406030204" pitchFamily="18" charset="0"/>
                                  <a:ea typeface="Times New Roman" panose="02020603050405020304" pitchFamily="18" charset="0"/>
                                  <a:cs typeface="Times New Roman" panose="02020603050405020304" pitchFamily="18" charset="0"/>
                                </a:rPr>
                                <m:t>1,96</m:t>
                              </m:r>
                            </m:e>
                            <m:sup>
                              <m:r>
                                <a:rPr lang="es-ES_tradnl" sz="1200" i="1">
                                  <a:latin typeface="Cambria Math" panose="02040503050406030204" pitchFamily="18" charset="0"/>
                                  <a:ea typeface="Times New Roman" panose="02020603050405020304" pitchFamily="18" charset="0"/>
                                  <a:cs typeface="Times New Roman" panose="02020603050405020304" pitchFamily="18" charset="0"/>
                                </a:rPr>
                                <m:t>2</m:t>
                              </m:r>
                            </m:sup>
                          </m:sSup>
                          <m:r>
                            <a:rPr lang="es-ES_tradnl" sz="1200" i="1">
                              <a:latin typeface="Cambria Math" panose="02040503050406030204" pitchFamily="18" charset="0"/>
                              <a:ea typeface="Times New Roman" panose="02020603050405020304" pitchFamily="18" charset="0"/>
                              <a:cs typeface="Times New Roman" panose="02020603050405020304" pitchFamily="18" charset="0"/>
                            </a:rPr>
                            <m:t>×24348×0,50×0,50</m:t>
                          </m:r>
                        </m:num>
                        <m:den>
                          <m:sSup>
                            <m:sSupPr>
                              <m:ctrlPr>
                                <a:rPr lang="es-EC" sz="1200" i="1">
                                  <a:latin typeface="Cambria Math" panose="02040503050406030204" pitchFamily="18" charset="0"/>
                                  <a:ea typeface="Times New Roman" panose="02020603050405020304" pitchFamily="18" charset="0"/>
                                  <a:cs typeface="Times New Roman" panose="02020603050405020304" pitchFamily="18" charset="0"/>
                                </a:rPr>
                              </m:ctrlPr>
                            </m:sSupPr>
                            <m:e>
                              <m:r>
                                <a:rPr lang="es-ES_tradnl" sz="1200" i="1">
                                  <a:latin typeface="Cambria Math" panose="02040503050406030204" pitchFamily="18" charset="0"/>
                                  <a:ea typeface="Times New Roman" panose="02020603050405020304" pitchFamily="18" charset="0"/>
                                  <a:cs typeface="Times New Roman" panose="02020603050405020304" pitchFamily="18" charset="0"/>
                                </a:rPr>
                                <m:t>0,08</m:t>
                              </m:r>
                            </m:e>
                            <m:sup>
                              <m:r>
                                <a:rPr lang="es-ES_tradnl" sz="1200" i="1">
                                  <a:latin typeface="Cambria Math" panose="02040503050406030204" pitchFamily="18" charset="0"/>
                                  <a:ea typeface="Times New Roman" panose="02020603050405020304" pitchFamily="18" charset="0"/>
                                  <a:cs typeface="Times New Roman" panose="02020603050405020304" pitchFamily="18" charset="0"/>
                                </a:rPr>
                                <m:t>2</m:t>
                              </m:r>
                            </m:sup>
                          </m:sSup>
                          <m:r>
                            <a:rPr lang="es-ES_tradnl" sz="1200" i="1">
                              <a:latin typeface="Cambria Math" panose="02040503050406030204" pitchFamily="18" charset="0"/>
                              <a:ea typeface="Times New Roman" panose="02020603050405020304" pitchFamily="18" charset="0"/>
                              <a:cs typeface="Times New Roman" panose="02020603050405020304" pitchFamily="18" charset="0"/>
                            </a:rPr>
                            <m:t>×(24348−1)+</m:t>
                          </m:r>
                          <m:sSup>
                            <m:sSupPr>
                              <m:ctrlPr>
                                <a:rPr lang="es-EC" sz="1200" i="1">
                                  <a:latin typeface="Cambria Math" panose="02040503050406030204" pitchFamily="18" charset="0"/>
                                  <a:ea typeface="Times New Roman" panose="02020603050405020304" pitchFamily="18" charset="0"/>
                                  <a:cs typeface="Times New Roman" panose="02020603050405020304" pitchFamily="18" charset="0"/>
                                </a:rPr>
                              </m:ctrlPr>
                            </m:sSupPr>
                            <m:e>
                              <m:r>
                                <a:rPr lang="es-ES_tradnl" sz="1200" i="1">
                                  <a:latin typeface="Cambria Math" panose="02040503050406030204" pitchFamily="18" charset="0"/>
                                  <a:ea typeface="Times New Roman" panose="02020603050405020304" pitchFamily="18" charset="0"/>
                                  <a:cs typeface="Times New Roman" panose="02020603050405020304" pitchFamily="18" charset="0"/>
                                </a:rPr>
                                <m:t>1,96</m:t>
                              </m:r>
                            </m:e>
                            <m:sup>
                              <m:r>
                                <a:rPr lang="es-ES_tradnl" sz="1200" i="1">
                                  <a:latin typeface="Cambria Math" panose="02040503050406030204" pitchFamily="18" charset="0"/>
                                  <a:ea typeface="Times New Roman" panose="02020603050405020304" pitchFamily="18" charset="0"/>
                                  <a:cs typeface="Times New Roman" panose="02020603050405020304" pitchFamily="18" charset="0"/>
                                </a:rPr>
                                <m:t>2</m:t>
                              </m:r>
                            </m:sup>
                          </m:sSup>
                          <m:r>
                            <a:rPr lang="es-ES_tradnl" sz="1200" i="1">
                              <a:latin typeface="Cambria Math" panose="02040503050406030204" pitchFamily="18" charset="0"/>
                              <a:ea typeface="Times New Roman" panose="02020603050405020304" pitchFamily="18" charset="0"/>
                              <a:cs typeface="Times New Roman" panose="02020603050405020304" pitchFamily="18" charset="0"/>
                            </a:rPr>
                            <m:t>×0,50×0,50</m:t>
                          </m:r>
                        </m:den>
                      </m:f>
                    </m:oMath>
                  </m:oMathPara>
                </a14:m>
                <a:endParaRPr lang="es-EC" sz="1200"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200000"/>
                  </a:lnSpc>
                  <a:spcAft>
                    <a:spcPts val="0"/>
                  </a:spcAft>
                </a:pPr>
                <a14:m>
                  <m:oMathPara xmlns:m="http://schemas.openxmlformats.org/officeDocument/2006/math">
                    <m:oMathParaPr>
                      <m:jc m:val="centerGroup"/>
                    </m:oMathParaPr>
                    <m:oMath xmlns:m="http://schemas.openxmlformats.org/officeDocument/2006/math">
                      <m:r>
                        <a:rPr lang="es-ES_tradnl" sz="1200" i="1">
                          <a:latin typeface="Cambria Math" panose="02040503050406030204" pitchFamily="18" charset="0"/>
                          <a:ea typeface="Times New Roman" panose="02020603050405020304" pitchFamily="18" charset="0"/>
                          <a:cs typeface="Times New Roman" panose="02020603050405020304" pitchFamily="18" charset="0"/>
                        </a:rPr>
                        <m:t>𝑛</m:t>
                      </m:r>
                      <m:r>
                        <a:rPr lang="es-ES_tradnl" sz="1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200" i="1">
                              <a:latin typeface="Cambria Math" panose="02040503050406030204" pitchFamily="18" charset="0"/>
                              <a:ea typeface="Times New Roman" panose="02020603050405020304" pitchFamily="18" charset="0"/>
                              <a:cs typeface="Times New Roman" panose="02020603050405020304" pitchFamily="18" charset="0"/>
                            </a:rPr>
                          </m:ctrlPr>
                        </m:fPr>
                        <m:num>
                          <m:r>
                            <a:rPr lang="es-ES_tradnl" sz="1200" i="1">
                              <a:latin typeface="Cambria Math" panose="02040503050406030204" pitchFamily="18" charset="0"/>
                              <a:ea typeface="Times New Roman" panose="02020603050405020304" pitchFamily="18" charset="0"/>
                              <a:cs typeface="Times New Roman" panose="02020603050405020304" pitchFamily="18" charset="0"/>
                            </a:rPr>
                            <m:t>3,84×24348×0,25</m:t>
                          </m:r>
                        </m:num>
                        <m:den>
                          <m:r>
                            <a:rPr lang="es-ES_tradnl" sz="1200" i="1">
                              <a:latin typeface="Cambria Math" panose="02040503050406030204" pitchFamily="18" charset="0"/>
                              <a:ea typeface="Times New Roman" panose="02020603050405020304" pitchFamily="18" charset="0"/>
                              <a:cs typeface="Times New Roman" panose="02020603050405020304" pitchFamily="18" charset="0"/>
                            </a:rPr>
                            <m:t>0,0064×(24347)+3,84×0,25</m:t>
                          </m:r>
                        </m:den>
                      </m:f>
                    </m:oMath>
                  </m:oMathPara>
                </a14:m>
                <a:endParaRPr lang="es-EC" sz="1200"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200000"/>
                  </a:lnSpc>
                  <a:spcAft>
                    <a:spcPts val="0"/>
                  </a:spcAft>
                </a:pPr>
                <a14:m>
                  <m:oMathPara xmlns:m="http://schemas.openxmlformats.org/officeDocument/2006/math">
                    <m:oMathParaPr>
                      <m:jc m:val="centerGroup"/>
                    </m:oMathParaPr>
                    <m:oMath xmlns:m="http://schemas.openxmlformats.org/officeDocument/2006/math">
                      <m:r>
                        <a:rPr lang="es-ES_tradnl" sz="1200" i="1">
                          <a:latin typeface="Cambria Math" panose="02040503050406030204" pitchFamily="18" charset="0"/>
                          <a:ea typeface="Times New Roman" panose="02020603050405020304" pitchFamily="18" charset="0"/>
                          <a:cs typeface="Times New Roman" panose="02020603050405020304" pitchFamily="18" charset="0"/>
                        </a:rPr>
                        <m:t>𝑛</m:t>
                      </m:r>
                      <m:r>
                        <a:rPr lang="es-ES_tradnl" sz="1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200" i="1">
                              <a:latin typeface="Cambria Math" panose="02040503050406030204" pitchFamily="18" charset="0"/>
                              <a:ea typeface="Times New Roman" panose="02020603050405020304" pitchFamily="18" charset="0"/>
                              <a:cs typeface="Times New Roman" panose="02020603050405020304" pitchFamily="18" charset="0"/>
                            </a:rPr>
                          </m:ctrlPr>
                        </m:fPr>
                        <m:num>
                          <m:r>
                            <a:rPr lang="es-ES_tradnl" sz="1200" i="1">
                              <a:latin typeface="Cambria Math" panose="02040503050406030204" pitchFamily="18" charset="0"/>
                              <a:ea typeface="Times New Roman" panose="02020603050405020304" pitchFamily="18" charset="0"/>
                              <a:cs typeface="Times New Roman" panose="02020603050405020304" pitchFamily="18" charset="0"/>
                            </a:rPr>
                            <m:t>23382,96</m:t>
                          </m:r>
                        </m:num>
                        <m:den>
                          <m:r>
                            <a:rPr lang="es-ES_tradnl" sz="1200" i="1">
                              <a:latin typeface="Cambria Math" panose="02040503050406030204" pitchFamily="18" charset="0"/>
                              <a:ea typeface="Times New Roman" panose="02020603050405020304" pitchFamily="18" charset="0"/>
                              <a:cs typeface="Times New Roman" panose="02020603050405020304" pitchFamily="18" charset="0"/>
                            </a:rPr>
                            <m:t>155,82+0,96</m:t>
                          </m:r>
                        </m:den>
                      </m:f>
                      <m:r>
                        <a:rPr lang="es-ES_tradnl" sz="1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200" i="1">
                              <a:latin typeface="Cambria Math" panose="02040503050406030204" pitchFamily="18" charset="0"/>
                              <a:ea typeface="Times New Roman" panose="02020603050405020304" pitchFamily="18" charset="0"/>
                              <a:cs typeface="Times New Roman" panose="02020603050405020304" pitchFamily="18" charset="0"/>
                            </a:rPr>
                          </m:ctrlPr>
                        </m:fPr>
                        <m:num>
                          <m:r>
                            <a:rPr lang="es-ES_tradnl" sz="1200" i="1">
                              <a:latin typeface="Cambria Math" panose="02040503050406030204" pitchFamily="18" charset="0"/>
                              <a:ea typeface="Times New Roman" panose="02020603050405020304" pitchFamily="18" charset="0"/>
                              <a:cs typeface="Times New Roman" panose="02020603050405020304" pitchFamily="18" charset="0"/>
                            </a:rPr>
                            <m:t>23382,96</m:t>
                          </m:r>
                        </m:num>
                        <m:den>
                          <m:r>
                            <a:rPr lang="es-ES_tradnl" sz="1200" i="1">
                              <a:latin typeface="Cambria Math" panose="02040503050406030204" pitchFamily="18" charset="0"/>
                              <a:ea typeface="Times New Roman" panose="02020603050405020304" pitchFamily="18" charset="0"/>
                              <a:cs typeface="Times New Roman" panose="02020603050405020304" pitchFamily="18" charset="0"/>
                            </a:rPr>
                            <m:t>156,78</m:t>
                          </m:r>
                        </m:den>
                      </m:f>
                      <m:r>
                        <a:rPr lang="es-ES_tradnl" sz="1200" i="1">
                          <a:latin typeface="Cambria Math" panose="02040503050406030204" pitchFamily="18" charset="0"/>
                          <a:ea typeface="Times New Roman" panose="02020603050405020304" pitchFamily="18" charset="0"/>
                          <a:cs typeface="Times New Roman" panose="02020603050405020304" pitchFamily="18" charset="0"/>
                        </a:rPr>
                        <m:t>=149,14</m:t>
                      </m:r>
                    </m:oMath>
                  </m:oMathPara>
                </a14:m>
                <a:endParaRPr lang="es-EC" sz="12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7452180" y="3682800"/>
                <a:ext cx="3984171" cy="2398605"/>
              </a:xfrm>
              <a:prstGeom prst="rect">
                <a:avLst/>
              </a:prstGeom>
              <a:blipFill>
                <a:blip r:embed="rId10"/>
                <a:stretch>
                  <a:fillRect/>
                </a:stretch>
              </a:blipFill>
            </p:spPr>
            <p:txBody>
              <a:bodyPr/>
              <a:lstStyle/>
              <a:p>
                <a:r>
                  <a:rPr lang="es-EC">
                    <a:noFill/>
                  </a:rPr>
                  <a:t> </a:t>
                </a:r>
              </a:p>
            </p:txBody>
          </p:sp>
        </mc:Fallback>
      </mc:AlternateContent>
      <p:sp>
        <p:nvSpPr>
          <p:cNvPr id="5" name="Rectángulo 4"/>
          <p:cNvSpPr/>
          <p:nvPr/>
        </p:nvSpPr>
        <p:spPr>
          <a:xfrm>
            <a:off x="7239000" y="2644337"/>
            <a:ext cx="6096000" cy="1169551"/>
          </a:xfrm>
          <a:prstGeom prst="rect">
            <a:avLst/>
          </a:prstGeom>
        </p:spPr>
        <p:txBody>
          <a:bodyPr>
            <a:spAutoFit/>
          </a:bodyPr>
          <a:lstStyle/>
          <a:p>
            <a:pPr indent="450215" algn="just">
              <a:spcAft>
                <a:spcPts val="0"/>
              </a:spcAft>
            </a:pPr>
            <a:r>
              <a:rPr lang="es-ES" sz="1400" dirty="0">
                <a:ea typeface="Times New Roman" panose="02020603050405020304" pitchFamily="18" charset="0"/>
                <a:cs typeface="Times New Roman" panose="02020603050405020304" pitchFamily="18" charset="0"/>
              </a:rPr>
              <a:t>N= 24348 empresas</a:t>
            </a:r>
            <a:endParaRPr lang="es-EC" sz="1400" dirty="0">
              <a:ea typeface="Times New Roman" panose="02020603050405020304" pitchFamily="18" charset="0"/>
              <a:cs typeface="Times New Roman" panose="02020603050405020304" pitchFamily="18" charset="0"/>
            </a:endParaRPr>
          </a:p>
          <a:p>
            <a:pPr indent="450215" algn="just">
              <a:spcAft>
                <a:spcPts val="0"/>
              </a:spcAft>
            </a:pPr>
            <a:r>
              <a:rPr lang="es-ES" sz="1400" dirty="0">
                <a:ea typeface="Times New Roman" panose="02020603050405020304" pitchFamily="18" charset="0"/>
                <a:cs typeface="Times New Roman" panose="02020603050405020304" pitchFamily="18" charset="0"/>
              </a:rPr>
              <a:t>e= error de muestreo del 8%</a:t>
            </a:r>
            <a:endParaRPr lang="es-EC" sz="1400" dirty="0">
              <a:ea typeface="Times New Roman" panose="02020603050405020304" pitchFamily="18" charset="0"/>
              <a:cs typeface="Times New Roman" panose="02020603050405020304" pitchFamily="18" charset="0"/>
            </a:endParaRPr>
          </a:p>
          <a:p>
            <a:pPr indent="450215" algn="just">
              <a:spcAft>
                <a:spcPts val="0"/>
              </a:spcAft>
            </a:pPr>
            <a:r>
              <a:rPr lang="es-ES" sz="1400" dirty="0">
                <a:ea typeface="Times New Roman" panose="02020603050405020304" pitchFamily="18" charset="0"/>
                <a:cs typeface="Times New Roman" panose="02020603050405020304" pitchFamily="18" charset="0"/>
              </a:rPr>
              <a:t>p= probabilidad de ocurrencia o aceptación del 50,00% </a:t>
            </a:r>
            <a:endParaRPr lang="es-EC" sz="1400" dirty="0">
              <a:ea typeface="Times New Roman" panose="02020603050405020304" pitchFamily="18" charset="0"/>
              <a:cs typeface="Times New Roman" panose="02020603050405020304" pitchFamily="18" charset="0"/>
            </a:endParaRPr>
          </a:p>
          <a:p>
            <a:pPr indent="450215" algn="just">
              <a:spcAft>
                <a:spcPts val="0"/>
              </a:spcAft>
            </a:pPr>
            <a:r>
              <a:rPr lang="es-ES" sz="1400" dirty="0">
                <a:ea typeface="Times New Roman" panose="02020603050405020304" pitchFamily="18" charset="0"/>
                <a:cs typeface="Times New Roman" panose="02020603050405020304" pitchFamily="18" charset="0"/>
              </a:rPr>
              <a:t>q= probabilidad de no ocurrencia del 50,00%.</a:t>
            </a:r>
            <a:endParaRPr lang="es-EC" sz="1400" dirty="0">
              <a:ea typeface="Times New Roman" panose="02020603050405020304" pitchFamily="18" charset="0"/>
              <a:cs typeface="Times New Roman" panose="02020603050405020304" pitchFamily="18" charset="0"/>
            </a:endParaRPr>
          </a:p>
          <a:p>
            <a:pPr indent="450215" algn="just">
              <a:spcAft>
                <a:spcPts val="0"/>
              </a:spcAft>
            </a:pPr>
            <a:r>
              <a:rPr lang="es-ES" sz="1400" dirty="0">
                <a:ea typeface="Times New Roman" panose="02020603050405020304" pitchFamily="18" charset="0"/>
                <a:cs typeface="Times New Roman" panose="02020603050405020304" pitchFamily="18" charset="0"/>
              </a:rPr>
              <a:t>z= valor z de 1,96 para una confianza del 95%.</a:t>
            </a:r>
            <a:endParaRPr lang="es-EC" sz="1400" dirty="0">
              <a:ea typeface="Times New Roman" panose="02020603050405020304" pitchFamily="18" charset="0"/>
              <a:cs typeface="Times New Roman" panose="02020603050405020304" pitchFamily="18" charset="0"/>
            </a:endParaRPr>
          </a:p>
        </p:txBody>
      </p:sp>
      <p:sp>
        <p:nvSpPr>
          <p:cNvPr id="9" name="CuadroTexto 8"/>
          <p:cNvSpPr txBox="1"/>
          <p:nvPr/>
        </p:nvSpPr>
        <p:spPr>
          <a:xfrm>
            <a:off x="10807842" y="1646612"/>
            <a:ext cx="772451" cy="369332"/>
          </a:xfrm>
          <a:prstGeom prst="rect">
            <a:avLst/>
          </a:prstGeom>
          <a:noFill/>
        </p:spPr>
        <p:txBody>
          <a:bodyPr wrap="square" rtlCol="0">
            <a:spAutoFit/>
          </a:bodyPr>
          <a:lstStyle/>
          <a:p>
            <a:r>
              <a:rPr lang="es-EC" dirty="0" smtClean="0"/>
              <a:t>M.A.P</a:t>
            </a:r>
            <a:endParaRPr lang="es-EC" dirty="0"/>
          </a:p>
        </p:txBody>
      </p:sp>
      <p:sp>
        <p:nvSpPr>
          <p:cNvPr id="11" name="CuadroTexto 10"/>
          <p:cNvSpPr txBox="1"/>
          <p:nvPr/>
        </p:nvSpPr>
        <p:spPr>
          <a:xfrm>
            <a:off x="7973568" y="2163181"/>
            <a:ext cx="2661832" cy="307777"/>
          </a:xfrm>
          <a:prstGeom prst="rect">
            <a:avLst/>
          </a:prstGeom>
          <a:noFill/>
        </p:spPr>
        <p:txBody>
          <a:bodyPr wrap="square" rtlCol="0">
            <a:spAutoFit/>
          </a:bodyPr>
          <a:lstStyle/>
          <a:p>
            <a:r>
              <a:rPr lang="es-ES" sz="1400" dirty="0" smtClean="0"/>
              <a:t>(Abascal </a:t>
            </a:r>
            <a:r>
              <a:rPr lang="es-ES" sz="1400" dirty="0"/>
              <a:t>y </a:t>
            </a:r>
            <a:r>
              <a:rPr lang="es-ES" sz="1400" dirty="0" smtClean="0"/>
              <a:t>Grande, </a:t>
            </a:r>
            <a:r>
              <a:rPr lang="es-EC" sz="1400" dirty="0" smtClean="0"/>
              <a:t>2015)</a:t>
            </a:r>
            <a:endParaRPr lang="es-EC" sz="1400" dirty="0"/>
          </a:p>
        </p:txBody>
      </p:sp>
    </p:spTree>
    <p:extLst>
      <p:ext uri="{BB962C8B-B14F-4D97-AF65-F5344CB8AC3E}">
        <p14:creationId xmlns:p14="http://schemas.microsoft.com/office/powerpoint/2010/main" val="9127645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04831E73-30BA-4544-A5B8-677B569B45EE}"/>
                                            </p:graphicEl>
                                          </p:spTgt>
                                        </p:tgtEl>
                                        <p:attrNameLst>
                                          <p:attrName>style.visibility</p:attrName>
                                        </p:attrNameLst>
                                      </p:cBhvr>
                                      <p:to>
                                        <p:strVal val="visible"/>
                                      </p:to>
                                    </p:set>
                                    <p:animEffect transition="in" filter="fade">
                                      <p:cBhvr>
                                        <p:cTn id="7" dur="1000"/>
                                        <p:tgtEl>
                                          <p:spTgt spid="4">
                                            <p:graphicEl>
                                              <a:dgm id="{04831E73-30BA-4544-A5B8-677B569B45EE}"/>
                                            </p:graphicEl>
                                          </p:spTgt>
                                        </p:tgtEl>
                                      </p:cBhvr>
                                    </p:animEffect>
                                    <p:anim calcmode="lin" valueType="num">
                                      <p:cBhvr>
                                        <p:cTn id="8" dur="1000" fill="hold"/>
                                        <p:tgtEl>
                                          <p:spTgt spid="4">
                                            <p:graphicEl>
                                              <a:dgm id="{04831E73-30BA-4544-A5B8-677B569B45EE}"/>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04831E73-30BA-4544-A5B8-677B569B45EE}"/>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C1EBBB68-F1A8-4E68-B0E4-4866B372FAE2}"/>
                                            </p:graphicEl>
                                          </p:spTgt>
                                        </p:tgtEl>
                                        <p:attrNameLst>
                                          <p:attrName>style.visibility</p:attrName>
                                        </p:attrNameLst>
                                      </p:cBhvr>
                                      <p:to>
                                        <p:strVal val="visible"/>
                                      </p:to>
                                    </p:set>
                                    <p:animEffect transition="in" filter="fade">
                                      <p:cBhvr>
                                        <p:cTn id="14" dur="1000"/>
                                        <p:tgtEl>
                                          <p:spTgt spid="4">
                                            <p:graphicEl>
                                              <a:dgm id="{C1EBBB68-F1A8-4E68-B0E4-4866B372FAE2}"/>
                                            </p:graphicEl>
                                          </p:spTgt>
                                        </p:tgtEl>
                                      </p:cBhvr>
                                    </p:animEffect>
                                    <p:anim calcmode="lin" valueType="num">
                                      <p:cBhvr>
                                        <p:cTn id="15" dur="1000" fill="hold"/>
                                        <p:tgtEl>
                                          <p:spTgt spid="4">
                                            <p:graphicEl>
                                              <a:dgm id="{C1EBBB68-F1A8-4E68-B0E4-4866B372FAE2}"/>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C1EBBB68-F1A8-4E68-B0E4-4866B372FAE2}"/>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2D86DC01-63D4-4C76-9F86-BAE3D22DAC7B}"/>
                                            </p:graphicEl>
                                          </p:spTgt>
                                        </p:tgtEl>
                                        <p:attrNameLst>
                                          <p:attrName>style.visibility</p:attrName>
                                        </p:attrNameLst>
                                      </p:cBhvr>
                                      <p:to>
                                        <p:strVal val="visible"/>
                                      </p:to>
                                    </p:set>
                                    <p:animEffect transition="in" filter="fade">
                                      <p:cBhvr>
                                        <p:cTn id="21" dur="1000"/>
                                        <p:tgtEl>
                                          <p:spTgt spid="4">
                                            <p:graphicEl>
                                              <a:dgm id="{2D86DC01-63D4-4C76-9F86-BAE3D22DAC7B}"/>
                                            </p:graphicEl>
                                          </p:spTgt>
                                        </p:tgtEl>
                                      </p:cBhvr>
                                    </p:animEffect>
                                    <p:anim calcmode="lin" valueType="num">
                                      <p:cBhvr>
                                        <p:cTn id="22" dur="1000" fill="hold"/>
                                        <p:tgtEl>
                                          <p:spTgt spid="4">
                                            <p:graphicEl>
                                              <a:dgm id="{2D86DC01-63D4-4C76-9F86-BAE3D22DAC7B}"/>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2D86DC01-63D4-4C76-9F86-BAE3D22DAC7B}"/>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027CA975-5130-486E-A60A-E86C766A8273}"/>
                                            </p:graphicEl>
                                          </p:spTgt>
                                        </p:tgtEl>
                                        <p:attrNameLst>
                                          <p:attrName>style.visibility</p:attrName>
                                        </p:attrNameLst>
                                      </p:cBhvr>
                                      <p:to>
                                        <p:strVal val="visible"/>
                                      </p:to>
                                    </p:set>
                                    <p:animEffect transition="in" filter="fade">
                                      <p:cBhvr>
                                        <p:cTn id="28" dur="1000"/>
                                        <p:tgtEl>
                                          <p:spTgt spid="4">
                                            <p:graphicEl>
                                              <a:dgm id="{027CA975-5130-486E-A60A-E86C766A8273}"/>
                                            </p:graphicEl>
                                          </p:spTgt>
                                        </p:tgtEl>
                                      </p:cBhvr>
                                    </p:animEffect>
                                    <p:anim calcmode="lin" valueType="num">
                                      <p:cBhvr>
                                        <p:cTn id="29" dur="1000" fill="hold"/>
                                        <p:tgtEl>
                                          <p:spTgt spid="4">
                                            <p:graphicEl>
                                              <a:dgm id="{027CA975-5130-486E-A60A-E86C766A8273}"/>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027CA975-5130-486E-A60A-E86C766A8273}"/>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C0BB9FEC-A234-43DD-A9A1-16F335A7FD54}"/>
                                            </p:graphicEl>
                                          </p:spTgt>
                                        </p:tgtEl>
                                        <p:attrNameLst>
                                          <p:attrName>style.visibility</p:attrName>
                                        </p:attrNameLst>
                                      </p:cBhvr>
                                      <p:to>
                                        <p:strVal val="visible"/>
                                      </p:to>
                                    </p:set>
                                    <p:animEffect transition="in" filter="fade">
                                      <p:cBhvr>
                                        <p:cTn id="35" dur="1000"/>
                                        <p:tgtEl>
                                          <p:spTgt spid="4">
                                            <p:graphicEl>
                                              <a:dgm id="{C0BB9FEC-A234-43DD-A9A1-16F335A7FD54}"/>
                                            </p:graphicEl>
                                          </p:spTgt>
                                        </p:tgtEl>
                                      </p:cBhvr>
                                    </p:animEffect>
                                    <p:anim calcmode="lin" valueType="num">
                                      <p:cBhvr>
                                        <p:cTn id="36" dur="1000" fill="hold"/>
                                        <p:tgtEl>
                                          <p:spTgt spid="4">
                                            <p:graphicEl>
                                              <a:dgm id="{C0BB9FEC-A234-43DD-A9A1-16F335A7FD54}"/>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C0BB9FEC-A234-43DD-A9A1-16F335A7FD54}"/>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684910E3-AEA3-4751-BB83-24FBD77034D0}"/>
                                            </p:graphicEl>
                                          </p:spTgt>
                                        </p:tgtEl>
                                        <p:attrNameLst>
                                          <p:attrName>style.visibility</p:attrName>
                                        </p:attrNameLst>
                                      </p:cBhvr>
                                      <p:to>
                                        <p:strVal val="visible"/>
                                      </p:to>
                                    </p:set>
                                    <p:animEffect transition="in" filter="fade">
                                      <p:cBhvr>
                                        <p:cTn id="42" dur="1000"/>
                                        <p:tgtEl>
                                          <p:spTgt spid="4">
                                            <p:graphicEl>
                                              <a:dgm id="{684910E3-AEA3-4751-BB83-24FBD77034D0}"/>
                                            </p:graphicEl>
                                          </p:spTgt>
                                        </p:tgtEl>
                                      </p:cBhvr>
                                    </p:animEffect>
                                    <p:anim calcmode="lin" valueType="num">
                                      <p:cBhvr>
                                        <p:cTn id="43" dur="1000" fill="hold"/>
                                        <p:tgtEl>
                                          <p:spTgt spid="4">
                                            <p:graphicEl>
                                              <a:dgm id="{684910E3-AEA3-4751-BB83-24FBD77034D0}"/>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684910E3-AEA3-4751-BB83-24FBD77034D0}"/>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graphicEl>
                                              <a:dgm id="{ADFEF6ED-0C12-433D-ABAE-B92122C52F0C}"/>
                                            </p:graphicEl>
                                          </p:spTgt>
                                        </p:tgtEl>
                                        <p:attrNameLst>
                                          <p:attrName>style.visibility</p:attrName>
                                        </p:attrNameLst>
                                      </p:cBhvr>
                                      <p:to>
                                        <p:strVal val="visible"/>
                                      </p:to>
                                    </p:set>
                                    <p:animEffect transition="in" filter="fade">
                                      <p:cBhvr>
                                        <p:cTn id="49" dur="1000"/>
                                        <p:tgtEl>
                                          <p:spTgt spid="4">
                                            <p:graphicEl>
                                              <a:dgm id="{ADFEF6ED-0C12-433D-ABAE-B92122C52F0C}"/>
                                            </p:graphicEl>
                                          </p:spTgt>
                                        </p:tgtEl>
                                      </p:cBhvr>
                                    </p:animEffect>
                                    <p:anim calcmode="lin" valueType="num">
                                      <p:cBhvr>
                                        <p:cTn id="50" dur="1000" fill="hold"/>
                                        <p:tgtEl>
                                          <p:spTgt spid="4">
                                            <p:graphicEl>
                                              <a:dgm id="{ADFEF6ED-0C12-433D-ABAE-B92122C52F0C}"/>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ADFEF6ED-0C12-433D-ABAE-B92122C52F0C}"/>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graphicEl>
                                              <a:dgm id="{E45AA57B-8B19-4724-9F11-1F97F5D5206B}"/>
                                            </p:graphicEl>
                                          </p:spTgt>
                                        </p:tgtEl>
                                        <p:attrNameLst>
                                          <p:attrName>style.visibility</p:attrName>
                                        </p:attrNameLst>
                                      </p:cBhvr>
                                      <p:to>
                                        <p:strVal val="visible"/>
                                      </p:to>
                                    </p:set>
                                    <p:animEffect transition="in" filter="fade">
                                      <p:cBhvr>
                                        <p:cTn id="56" dur="1000"/>
                                        <p:tgtEl>
                                          <p:spTgt spid="4">
                                            <p:graphicEl>
                                              <a:dgm id="{E45AA57B-8B19-4724-9F11-1F97F5D5206B}"/>
                                            </p:graphicEl>
                                          </p:spTgt>
                                        </p:tgtEl>
                                      </p:cBhvr>
                                    </p:animEffect>
                                    <p:anim calcmode="lin" valueType="num">
                                      <p:cBhvr>
                                        <p:cTn id="57" dur="1000" fill="hold"/>
                                        <p:tgtEl>
                                          <p:spTgt spid="4">
                                            <p:graphicEl>
                                              <a:dgm id="{E45AA57B-8B19-4724-9F11-1F97F5D5206B}"/>
                                            </p:graphicEl>
                                          </p:spTgt>
                                        </p:tgtEl>
                                        <p:attrNameLst>
                                          <p:attrName>ppt_x</p:attrName>
                                        </p:attrNameLst>
                                      </p:cBhvr>
                                      <p:tavLst>
                                        <p:tav tm="0">
                                          <p:val>
                                            <p:strVal val="#ppt_x"/>
                                          </p:val>
                                        </p:tav>
                                        <p:tav tm="100000">
                                          <p:val>
                                            <p:strVal val="#ppt_x"/>
                                          </p:val>
                                        </p:tav>
                                      </p:tavLst>
                                    </p:anim>
                                    <p:anim calcmode="lin" valueType="num">
                                      <p:cBhvr>
                                        <p:cTn id="58" dur="1000" fill="hold"/>
                                        <p:tgtEl>
                                          <p:spTgt spid="4">
                                            <p:graphicEl>
                                              <a:dgm id="{E45AA57B-8B19-4724-9F11-1F97F5D5206B}"/>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graphicEl>
                                              <a:dgm id="{656290B4-5B06-4461-81FF-0C7CA40A0CB8}"/>
                                            </p:graphicEl>
                                          </p:spTgt>
                                        </p:tgtEl>
                                        <p:attrNameLst>
                                          <p:attrName>style.visibility</p:attrName>
                                        </p:attrNameLst>
                                      </p:cBhvr>
                                      <p:to>
                                        <p:strVal val="visible"/>
                                      </p:to>
                                    </p:set>
                                    <p:animEffect transition="in" filter="fade">
                                      <p:cBhvr>
                                        <p:cTn id="63" dur="1000"/>
                                        <p:tgtEl>
                                          <p:spTgt spid="4">
                                            <p:graphicEl>
                                              <a:dgm id="{656290B4-5B06-4461-81FF-0C7CA40A0CB8}"/>
                                            </p:graphicEl>
                                          </p:spTgt>
                                        </p:tgtEl>
                                      </p:cBhvr>
                                    </p:animEffect>
                                    <p:anim calcmode="lin" valueType="num">
                                      <p:cBhvr>
                                        <p:cTn id="64" dur="1000" fill="hold"/>
                                        <p:tgtEl>
                                          <p:spTgt spid="4">
                                            <p:graphicEl>
                                              <a:dgm id="{656290B4-5B06-4461-81FF-0C7CA40A0CB8}"/>
                                            </p:graphicEl>
                                          </p:spTgt>
                                        </p:tgtEl>
                                        <p:attrNameLst>
                                          <p:attrName>ppt_x</p:attrName>
                                        </p:attrNameLst>
                                      </p:cBhvr>
                                      <p:tavLst>
                                        <p:tav tm="0">
                                          <p:val>
                                            <p:strVal val="#ppt_x"/>
                                          </p:val>
                                        </p:tav>
                                        <p:tav tm="100000">
                                          <p:val>
                                            <p:strVal val="#ppt_x"/>
                                          </p:val>
                                        </p:tav>
                                      </p:tavLst>
                                    </p:anim>
                                    <p:anim calcmode="lin" valueType="num">
                                      <p:cBhvr>
                                        <p:cTn id="65" dur="1000" fill="hold"/>
                                        <p:tgtEl>
                                          <p:spTgt spid="4">
                                            <p:graphicEl>
                                              <a:dgm id="{656290B4-5B06-4461-81FF-0C7CA40A0CB8}"/>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graphicEl>
                                              <a:dgm id="{CDEA6027-1198-4A66-A1FE-41EB2C6592EA}"/>
                                            </p:graphicEl>
                                          </p:spTgt>
                                        </p:tgtEl>
                                        <p:attrNameLst>
                                          <p:attrName>style.visibility</p:attrName>
                                        </p:attrNameLst>
                                      </p:cBhvr>
                                      <p:to>
                                        <p:strVal val="visible"/>
                                      </p:to>
                                    </p:set>
                                    <p:animEffect transition="in" filter="fade">
                                      <p:cBhvr>
                                        <p:cTn id="70" dur="1000"/>
                                        <p:tgtEl>
                                          <p:spTgt spid="4">
                                            <p:graphicEl>
                                              <a:dgm id="{CDEA6027-1198-4A66-A1FE-41EB2C6592EA}"/>
                                            </p:graphicEl>
                                          </p:spTgt>
                                        </p:tgtEl>
                                      </p:cBhvr>
                                    </p:animEffect>
                                    <p:anim calcmode="lin" valueType="num">
                                      <p:cBhvr>
                                        <p:cTn id="71" dur="1000" fill="hold"/>
                                        <p:tgtEl>
                                          <p:spTgt spid="4">
                                            <p:graphicEl>
                                              <a:dgm id="{CDEA6027-1198-4A66-A1FE-41EB2C6592EA}"/>
                                            </p:graphicEl>
                                          </p:spTgt>
                                        </p:tgtEl>
                                        <p:attrNameLst>
                                          <p:attrName>ppt_x</p:attrName>
                                        </p:attrNameLst>
                                      </p:cBhvr>
                                      <p:tavLst>
                                        <p:tav tm="0">
                                          <p:val>
                                            <p:strVal val="#ppt_x"/>
                                          </p:val>
                                        </p:tav>
                                        <p:tav tm="100000">
                                          <p:val>
                                            <p:strVal val="#ppt_x"/>
                                          </p:val>
                                        </p:tav>
                                      </p:tavLst>
                                    </p:anim>
                                    <p:anim calcmode="lin" valueType="num">
                                      <p:cBhvr>
                                        <p:cTn id="72" dur="1000" fill="hold"/>
                                        <p:tgtEl>
                                          <p:spTgt spid="4">
                                            <p:graphicEl>
                                              <a:dgm id="{CDEA6027-1198-4A66-A1FE-41EB2C6592EA}"/>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
                                            <p:graphicEl>
                                              <a:dgm id="{C3B6F057-4455-460C-AFCC-857D77B37896}"/>
                                            </p:graphicEl>
                                          </p:spTgt>
                                        </p:tgtEl>
                                        <p:attrNameLst>
                                          <p:attrName>style.visibility</p:attrName>
                                        </p:attrNameLst>
                                      </p:cBhvr>
                                      <p:to>
                                        <p:strVal val="visible"/>
                                      </p:to>
                                    </p:set>
                                    <p:animEffect transition="in" filter="fade">
                                      <p:cBhvr>
                                        <p:cTn id="77" dur="1000"/>
                                        <p:tgtEl>
                                          <p:spTgt spid="4">
                                            <p:graphicEl>
                                              <a:dgm id="{C3B6F057-4455-460C-AFCC-857D77B37896}"/>
                                            </p:graphicEl>
                                          </p:spTgt>
                                        </p:tgtEl>
                                      </p:cBhvr>
                                    </p:animEffect>
                                    <p:anim calcmode="lin" valueType="num">
                                      <p:cBhvr>
                                        <p:cTn id="78" dur="1000" fill="hold"/>
                                        <p:tgtEl>
                                          <p:spTgt spid="4">
                                            <p:graphicEl>
                                              <a:dgm id="{C3B6F057-4455-460C-AFCC-857D77B37896}"/>
                                            </p:graphicEl>
                                          </p:spTgt>
                                        </p:tgtEl>
                                        <p:attrNameLst>
                                          <p:attrName>ppt_x</p:attrName>
                                        </p:attrNameLst>
                                      </p:cBhvr>
                                      <p:tavLst>
                                        <p:tav tm="0">
                                          <p:val>
                                            <p:strVal val="#ppt_x"/>
                                          </p:val>
                                        </p:tav>
                                        <p:tav tm="100000">
                                          <p:val>
                                            <p:strVal val="#ppt_x"/>
                                          </p:val>
                                        </p:tav>
                                      </p:tavLst>
                                    </p:anim>
                                    <p:anim calcmode="lin" valueType="num">
                                      <p:cBhvr>
                                        <p:cTn id="79" dur="1000" fill="hold"/>
                                        <p:tgtEl>
                                          <p:spTgt spid="4">
                                            <p:graphicEl>
                                              <a:dgm id="{C3B6F057-4455-460C-AFCC-857D77B37896}"/>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
                                            <p:graphicEl>
                                              <a:dgm id="{D77E7CE2-AF38-4250-BCD1-9BE8300E5DB8}"/>
                                            </p:graphicEl>
                                          </p:spTgt>
                                        </p:tgtEl>
                                        <p:attrNameLst>
                                          <p:attrName>style.visibility</p:attrName>
                                        </p:attrNameLst>
                                      </p:cBhvr>
                                      <p:to>
                                        <p:strVal val="visible"/>
                                      </p:to>
                                    </p:set>
                                    <p:animEffect transition="in" filter="fade">
                                      <p:cBhvr>
                                        <p:cTn id="84" dur="1000"/>
                                        <p:tgtEl>
                                          <p:spTgt spid="4">
                                            <p:graphicEl>
                                              <a:dgm id="{D77E7CE2-AF38-4250-BCD1-9BE8300E5DB8}"/>
                                            </p:graphicEl>
                                          </p:spTgt>
                                        </p:tgtEl>
                                      </p:cBhvr>
                                    </p:animEffect>
                                    <p:anim calcmode="lin" valueType="num">
                                      <p:cBhvr>
                                        <p:cTn id="85" dur="1000" fill="hold"/>
                                        <p:tgtEl>
                                          <p:spTgt spid="4">
                                            <p:graphicEl>
                                              <a:dgm id="{D77E7CE2-AF38-4250-BCD1-9BE8300E5DB8}"/>
                                            </p:graphicEl>
                                          </p:spTgt>
                                        </p:tgtEl>
                                        <p:attrNameLst>
                                          <p:attrName>ppt_x</p:attrName>
                                        </p:attrNameLst>
                                      </p:cBhvr>
                                      <p:tavLst>
                                        <p:tav tm="0">
                                          <p:val>
                                            <p:strVal val="#ppt_x"/>
                                          </p:val>
                                        </p:tav>
                                        <p:tav tm="100000">
                                          <p:val>
                                            <p:strVal val="#ppt_x"/>
                                          </p:val>
                                        </p:tav>
                                      </p:tavLst>
                                    </p:anim>
                                    <p:anim calcmode="lin" valueType="num">
                                      <p:cBhvr>
                                        <p:cTn id="86" dur="1000" fill="hold"/>
                                        <p:tgtEl>
                                          <p:spTgt spid="4">
                                            <p:graphicEl>
                                              <a:dgm id="{D77E7CE2-AF38-4250-BCD1-9BE8300E5DB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0043"/>
            <a:ext cx="10515600" cy="975132"/>
          </a:xfrm>
        </p:spPr>
        <p:txBody>
          <a:bodyPr/>
          <a:lstStyle/>
          <a:p>
            <a:r>
              <a:rPr lang="es-ES" b="1" dirty="0"/>
              <a:t>ANÁLISIS UNIVARIADO – </a:t>
            </a:r>
            <a:r>
              <a:rPr lang="es-ES" sz="2400" b="1" dirty="0"/>
              <a:t>Datos generales</a:t>
            </a:r>
            <a:endParaRPr lang="es-EC" b="1" dirty="0"/>
          </a:p>
        </p:txBody>
      </p:sp>
      <p:sp>
        <p:nvSpPr>
          <p:cNvPr id="4" name="CuadroTexto 3"/>
          <p:cNvSpPr txBox="1"/>
          <p:nvPr/>
        </p:nvSpPr>
        <p:spPr>
          <a:xfrm>
            <a:off x="268538" y="1509924"/>
            <a:ext cx="3230880" cy="338554"/>
          </a:xfrm>
          <a:prstGeom prst="rect">
            <a:avLst/>
          </a:prstGeom>
          <a:noFill/>
          <a:ln>
            <a:solidFill>
              <a:schemeClr val="accent5"/>
            </a:solidFill>
          </a:ln>
        </p:spPr>
        <p:txBody>
          <a:bodyPr wrap="square" rtlCol="0">
            <a:spAutoFit/>
          </a:bodyPr>
          <a:lstStyle/>
          <a:p>
            <a:r>
              <a:rPr lang="es-ES" sz="1600" b="1" dirty="0"/>
              <a:t>Actividad económica</a:t>
            </a:r>
            <a:endParaRPr lang="es-EC" sz="1600" b="1" dirty="0"/>
          </a:p>
        </p:txBody>
      </p:sp>
      <p:sp>
        <p:nvSpPr>
          <p:cNvPr id="5" name="CuadroTexto 4"/>
          <p:cNvSpPr txBox="1"/>
          <p:nvPr/>
        </p:nvSpPr>
        <p:spPr>
          <a:xfrm>
            <a:off x="268538" y="4246092"/>
            <a:ext cx="3230880" cy="338554"/>
          </a:xfrm>
          <a:prstGeom prst="rect">
            <a:avLst/>
          </a:prstGeom>
          <a:noFill/>
          <a:ln>
            <a:solidFill>
              <a:schemeClr val="accent5"/>
            </a:solidFill>
          </a:ln>
        </p:spPr>
        <p:txBody>
          <a:bodyPr wrap="square" rtlCol="0">
            <a:spAutoFit/>
          </a:bodyPr>
          <a:lstStyle/>
          <a:p>
            <a:r>
              <a:rPr lang="es-ES" sz="1600" b="1" dirty="0"/>
              <a:t>Número de empleados</a:t>
            </a:r>
            <a:endParaRPr lang="es-EC" sz="1600" b="1" dirty="0"/>
          </a:p>
        </p:txBody>
      </p:sp>
      <p:sp>
        <p:nvSpPr>
          <p:cNvPr id="8" name="CuadroTexto 7"/>
          <p:cNvSpPr txBox="1"/>
          <p:nvPr/>
        </p:nvSpPr>
        <p:spPr>
          <a:xfrm>
            <a:off x="4788080" y="1509924"/>
            <a:ext cx="3230880" cy="338554"/>
          </a:xfrm>
          <a:prstGeom prst="rect">
            <a:avLst/>
          </a:prstGeom>
          <a:noFill/>
          <a:ln>
            <a:solidFill>
              <a:schemeClr val="accent5"/>
            </a:solidFill>
          </a:ln>
        </p:spPr>
        <p:txBody>
          <a:bodyPr wrap="square" rtlCol="0">
            <a:spAutoFit/>
          </a:bodyPr>
          <a:lstStyle/>
          <a:p>
            <a:r>
              <a:rPr lang="es-ES" sz="1600" b="1" dirty="0"/>
              <a:t>Antigüedad</a:t>
            </a:r>
            <a:endParaRPr lang="es-EC" sz="1600" b="1" dirty="0"/>
          </a:p>
        </p:txBody>
      </p:sp>
      <p:sp>
        <p:nvSpPr>
          <p:cNvPr id="9" name="CuadroTexto 8"/>
          <p:cNvSpPr txBox="1"/>
          <p:nvPr/>
        </p:nvSpPr>
        <p:spPr>
          <a:xfrm>
            <a:off x="4788080" y="4246092"/>
            <a:ext cx="3230880" cy="338554"/>
          </a:xfrm>
          <a:prstGeom prst="rect">
            <a:avLst/>
          </a:prstGeom>
          <a:noFill/>
          <a:ln>
            <a:solidFill>
              <a:schemeClr val="accent5"/>
            </a:solidFill>
          </a:ln>
        </p:spPr>
        <p:txBody>
          <a:bodyPr wrap="square" rtlCol="0">
            <a:spAutoFit/>
          </a:bodyPr>
          <a:lstStyle/>
          <a:p>
            <a:r>
              <a:rPr lang="es-ES" sz="1600" b="1" dirty="0"/>
              <a:t>Rengo de ventas anuales</a:t>
            </a:r>
            <a:endParaRPr lang="es-EC" sz="1600" b="1" dirty="0"/>
          </a:p>
        </p:txBody>
      </p:sp>
      <p:sp>
        <p:nvSpPr>
          <p:cNvPr id="22" name="CuadroTexto 21">
            <a:extLst>
              <a:ext uri="{FF2B5EF4-FFF2-40B4-BE49-F238E27FC236}">
                <a16:creationId xmlns:a16="http://schemas.microsoft.com/office/drawing/2014/main" id="{F88F4B14-314B-454F-BD47-E2AC2E392877}"/>
              </a:ext>
            </a:extLst>
          </p:cNvPr>
          <p:cNvSpPr txBox="1"/>
          <p:nvPr/>
        </p:nvSpPr>
        <p:spPr>
          <a:xfrm>
            <a:off x="10807842" y="950807"/>
            <a:ext cx="1257018" cy="276999"/>
          </a:xfrm>
          <a:prstGeom prst="rect">
            <a:avLst/>
          </a:prstGeom>
          <a:solidFill>
            <a:schemeClr val="accent5"/>
          </a:solidFill>
          <a:ln>
            <a:solidFill>
              <a:srgbClr val="FFFF00"/>
            </a:solidFill>
          </a:ln>
        </p:spPr>
        <p:txBody>
          <a:bodyPr wrap="square" rtlCol="0">
            <a:spAutoFit/>
          </a:bodyPr>
          <a:lstStyle/>
          <a:p>
            <a:pPr algn="ctr"/>
            <a:r>
              <a:rPr lang="es-ES" sz="1200" b="1" dirty="0">
                <a:solidFill>
                  <a:schemeClr val="bg1"/>
                </a:solidFill>
              </a:rPr>
              <a:t>Jessica Chicaiza</a:t>
            </a:r>
            <a:endParaRPr lang="es-EC" sz="1200" b="1" dirty="0">
              <a:solidFill>
                <a:schemeClr val="bg1"/>
              </a:solidFill>
            </a:endParaRPr>
          </a:p>
        </p:txBody>
      </p:sp>
      <p:cxnSp>
        <p:nvCxnSpPr>
          <p:cNvPr id="23" name="Conector recto 22">
            <a:extLst>
              <a:ext uri="{FF2B5EF4-FFF2-40B4-BE49-F238E27FC236}">
                <a16:creationId xmlns:a16="http://schemas.microsoft.com/office/drawing/2014/main" id="{D9419E7E-FF0B-463B-82C6-B1D38436221A}"/>
              </a:ext>
            </a:extLst>
          </p:cNvPr>
          <p:cNvCxnSpPr/>
          <p:nvPr/>
        </p:nvCxnSpPr>
        <p:spPr>
          <a:xfrm>
            <a:off x="132021" y="1242019"/>
            <a:ext cx="11927949" cy="0"/>
          </a:xfrm>
          <a:prstGeom prst="line">
            <a:avLst/>
          </a:prstGeom>
          <a:ln w="76200"/>
        </p:spPr>
        <p:style>
          <a:lnRef idx="3">
            <a:schemeClr val="accent5"/>
          </a:lnRef>
          <a:fillRef idx="0">
            <a:schemeClr val="accent5"/>
          </a:fillRef>
          <a:effectRef idx="2">
            <a:schemeClr val="accent5"/>
          </a:effectRef>
          <a:fontRef idx="minor">
            <a:schemeClr val="tx1"/>
          </a:fontRef>
        </p:style>
      </p:cxnSp>
      <p:pic>
        <p:nvPicPr>
          <p:cNvPr id="3" name="Imagen 2">
            <a:extLst>
              <a:ext uri="{FF2B5EF4-FFF2-40B4-BE49-F238E27FC236}">
                <a16:creationId xmlns:a16="http://schemas.microsoft.com/office/drawing/2014/main" id="{83417636-8939-4FE4-B955-E58F2C67B285}"/>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259106" y="1928120"/>
            <a:ext cx="3983501" cy="1932449"/>
          </a:xfrm>
          <a:prstGeom prst="rect">
            <a:avLst/>
          </a:prstGeom>
          <a:noFill/>
          <a:ln>
            <a:solidFill>
              <a:schemeClr val="accent5"/>
            </a:solidFill>
          </a:ln>
        </p:spPr>
      </p:pic>
      <p:pic>
        <p:nvPicPr>
          <p:cNvPr id="6" name="Imagen 5">
            <a:extLst>
              <a:ext uri="{FF2B5EF4-FFF2-40B4-BE49-F238E27FC236}">
                <a16:creationId xmlns:a16="http://schemas.microsoft.com/office/drawing/2014/main" id="{B1DF034D-87CA-4C17-84B3-5A9C55234D11}"/>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8079" y="1915569"/>
            <a:ext cx="3974071" cy="1944995"/>
          </a:xfrm>
          <a:prstGeom prst="rect">
            <a:avLst/>
          </a:prstGeom>
          <a:noFill/>
          <a:ln>
            <a:solidFill>
              <a:schemeClr val="accent5"/>
            </a:solidFill>
          </a:ln>
        </p:spPr>
      </p:pic>
      <p:pic>
        <p:nvPicPr>
          <p:cNvPr id="7" name="Imagen 6">
            <a:extLst>
              <a:ext uri="{FF2B5EF4-FFF2-40B4-BE49-F238E27FC236}">
                <a16:creationId xmlns:a16="http://schemas.microsoft.com/office/drawing/2014/main" id="{32E5CDB3-B39D-4B7E-992B-792EE02A4478}"/>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259106" y="4673664"/>
            <a:ext cx="3974069" cy="1932449"/>
          </a:xfrm>
          <a:prstGeom prst="rect">
            <a:avLst/>
          </a:prstGeom>
          <a:noFill/>
          <a:ln>
            <a:solidFill>
              <a:schemeClr val="accent5"/>
            </a:solidFill>
          </a:ln>
        </p:spPr>
      </p:pic>
      <p:pic>
        <p:nvPicPr>
          <p:cNvPr id="10" name="Imagen 9">
            <a:extLst>
              <a:ext uri="{FF2B5EF4-FFF2-40B4-BE49-F238E27FC236}">
                <a16:creationId xmlns:a16="http://schemas.microsoft.com/office/drawing/2014/main" id="{0BC400E7-D9EB-43B5-A775-BAE551134975}"/>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4788079" y="4661118"/>
            <a:ext cx="3974069" cy="1944995"/>
          </a:xfrm>
          <a:prstGeom prst="rect">
            <a:avLst/>
          </a:prstGeom>
          <a:noFill/>
          <a:ln>
            <a:solidFill>
              <a:schemeClr val="accent5"/>
            </a:solidFill>
          </a:ln>
        </p:spPr>
      </p:pic>
    </p:spTree>
    <p:extLst>
      <p:ext uri="{BB962C8B-B14F-4D97-AF65-F5344CB8AC3E}">
        <p14:creationId xmlns:p14="http://schemas.microsoft.com/office/powerpoint/2010/main" val="29691044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0043"/>
            <a:ext cx="10515600" cy="975132"/>
          </a:xfrm>
        </p:spPr>
        <p:txBody>
          <a:bodyPr/>
          <a:lstStyle/>
          <a:p>
            <a:r>
              <a:rPr lang="es-ES" b="1" dirty="0"/>
              <a:t>ANÁLISIS UNIVARIADO – </a:t>
            </a:r>
            <a:r>
              <a:rPr lang="es-ES" sz="2400" b="1" dirty="0"/>
              <a:t>Emprendimiento corporativo</a:t>
            </a:r>
            <a:endParaRPr lang="es-EC" b="1" dirty="0"/>
          </a:p>
        </p:txBody>
      </p:sp>
      <p:sp>
        <p:nvSpPr>
          <p:cNvPr id="4" name="CuadroTexto 3"/>
          <p:cNvSpPr txBox="1"/>
          <p:nvPr/>
        </p:nvSpPr>
        <p:spPr>
          <a:xfrm>
            <a:off x="68048" y="1509924"/>
            <a:ext cx="3230880" cy="338554"/>
          </a:xfrm>
          <a:prstGeom prst="rect">
            <a:avLst/>
          </a:prstGeom>
          <a:noFill/>
          <a:ln>
            <a:solidFill>
              <a:schemeClr val="accent5"/>
            </a:solidFill>
          </a:ln>
        </p:spPr>
        <p:txBody>
          <a:bodyPr wrap="square" rtlCol="0">
            <a:spAutoFit/>
          </a:bodyPr>
          <a:lstStyle/>
          <a:p>
            <a:r>
              <a:rPr lang="es-ES" sz="1600" b="1" dirty="0"/>
              <a:t>EMPRENDIMIENTO CORPORATIVO</a:t>
            </a:r>
            <a:endParaRPr lang="es-EC" sz="1600" b="1" dirty="0"/>
          </a:p>
        </p:txBody>
      </p:sp>
      <p:sp>
        <p:nvSpPr>
          <p:cNvPr id="5" name="CuadroTexto 4"/>
          <p:cNvSpPr txBox="1"/>
          <p:nvPr/>
        </p:nvSpPr>
        <p:spPr>
          <a:xfrm>
            <a:off x="68048" y="4246092"/>
            <a:ext cx="3230880" cy="338554"/>
          </a:xfrm>
          <a:prstGeom prst="rect">
            <a:avLst/>
          </a:prstGeom>
          <a:noFill/>
          <a:ln>
            <a:solidFill>
              <a:schemeClr val="accent5"/>
            </a:solidFill>
          </a:ln>
        </p:spPr>
        <p:txBody>
          <a:bodyPr wrap="square" rtlCol="0">
            <a:spAutoFit/>
          </a:bodyPr>
          <a:lstStyle/>
          <a:p>
            <a:r>
              <a:rPr lang="es-ES" sz="1600" b="1" dirty="0"/>
              <a:t>Asunción de Riesgos</a:t>
            </a:r>
            <a:endParaRPr lang="es-EC" sz="1600" b="1" dirty="0"/>
          </a:p>
        </p:txBody>
      </p:sp>
      <p:sp>
        <p:nvSpPr>
          <p:cNvPr id="8" name="CuadroTexto 7"/>
          <p:cNvSpPr txBox="1"/>
          <p:nvPr/>
        </p:nvSpPr>
        <p:spPr>
          <a:xfrm>
            <a:off x="4123058" y="1509924"/>
            <a:ext cx="3230880" cy="338554"/>
          </a:xfrm>
          <a:prstGeom prst="rect">
            <a:avLst/>
          </a:prstGeom>
          <a:noFill/>
          <a:ln>
            <a:solidFill>
              <a:schemeClr val="accent5"/>
            </a:solidFill>
          </a:ln>
        </p:spPr>
        <p:txBody>
          <a:bodyPr wrap="square" rtlCol="0">
            <a:spAutoFit/>
          </a:bodyPr>
          <a:lstStyle/>
          <a:p>
            <a:r>
              <a:rPr lang="es-ES" sz="1600" b="1" dirty="0"/>
              <a:t>Innovación</a:t>
            </a:r>
            <a:endParaRPr lang="es-EC" sz="1600" b="1" dirty="0"/>
          </a:p>
        </p:txBody>
      </p:sp>
      <p:sp>
        <p:nvSpPr>
          <p:cNvPr id="9" name="CuadroTexto 8"/>
          <p:cNvSpPr txBox="1"/>
          <p:nvPr/>
        </p:nvSpPr>
        <p:spPr>
          <a:xfrm>
            <a:off x="4123058" y="4246092"/>
            <a:ext cx="3230880" cy="338554"/>
          </a:xfrm>
          <a:prstGeom prst="rect">
            <a:avLst/>
          </a:prstGeom>
          <a:noFill/>
          <a:ln>
            <a:solidFill>
              <a:schemeClr val="accent5"/>
            </a:solidFill>
          </a:ln>
        </p:spPr>
        <p:txBody>
          <a:bodyPr wrap="square" rtlCol="0">
            <a:spAutoFit/>
          </a:bodyPr>
          <a:lstStyle/>
          <a:p>
            <a:r>
              <a:rPr lang="es-ES" sz="1600" b="1" dirty="0"/>
              <a:t>Agresividad Competitiva</a:t>
            </a:r>
            <a:endParaRPr lang="es-EC" sz="1600" b="1" dirty="0"/>
          </a:p>
        </p:txBody>
      </p:sp>
      <p:sp>
        <p:nvSpPr>
          <p:cNvPr id="12" name="CuadroTexto 11"/>
          <p:cNvSpPr txBox="1"/>
          <p:nvPr/>
        </p:nvSpPr>
        <p:spPr>
          <a:xfrm>
            <a:off x="8159313" y="1509924"/>
            <a:ext cx="3230880" cy="338554"/>
          </a:xfrm>
          <a:prstGeom prst="rect">
            <a:avLst/>
          </a:prstGeom>
          <a:noFill/>
          <a:ln>
            <a:solidFill>
              <a:schemeClr val="accent5"/>
            </a:solidFill>
          </a:ln>
        </p:spPr>
        <p:txBody>
          <a:bodyPr wrap="square" rtlCol="0">
            <a:spAutoFit/>
          </a:bodyPr>
          <a:lstStyle/>
          <a:p>
            <a:r>
              <a:rPr lang="es-ES" sz="1600" b="1" dirty="0"/>
              <a:t>Proactividad</a:t>
            </a:r>
            <a:endParaRPr lang="es-EC" sz="1600" b="1" dirty="0"/>
          </a:p>
        </p:txBody>
      </p:sp>
      <p:sp>
        <p:nvSpPr>
          <p:cNvPr id="13" name="CuadroTexto 12"/>
          <p:cNvSpPr txBox="1"/>
          <p:nvPr/>
        </p:nvSpPr>
        <p:spPr>
          <a:xfrm>
            <a:off x="8159313" y="4246092"/>
            <a:ext cx="3230880" cy="338554"/>
          </a:xfrm>
          <a:prstGeom prst="rect">
            <a:avLst/>
          </a:prstGeom>
          <a:noFill/>
          <a:ln>
            <a:solidFill>
              <a:schemeClr val="accent5"/>
            </a:solidFill>
          </a:ln>
        </p:spPr>
        <p:txBody>
          <a:bodyPr wrap="square" rtlCol="0">
            <a:spAutoFit/>
          </a:bodyPr>
          <a:lstStyle/>
          <a:p>
            <a:r>
              <a:rPr lang="es-ES" sz="1600" b="1" dirty="0"/>
              <a:t>Autonomía</a:t>
            </a:r>
            <a:endParaRPr lang="es-EC" sz="1600" b="1" dirty="0"/>
          </a:p>
        </p:txBody>
      </p:sp>
      <p:sp>
        <p:nvSpPr>
          <p:cNvPr id="22" name="CuadroTexto 21">
            <a:extLst>
              <a:ext uri="{FF2B5EF4-FFF2-40B4-BE49-F238E27FC236}">
                <a16:creationId xmlns:a16="http://schemas.microsoft.com/office/drawing/2014/main" id="{F88F4B14-314B-454F-BD47-E2AC2E392877}"/>
              </a:ext>
            </a:extLst>
          </p:cNvPr>
          <p:cNvSpPr txBox="1"/>
          <p:nvPr/>
        </p:nvSpPr>
        <p:spPr>
          <a:xfrm>
            <a:off x="10807842" y="950807"/>
            <a:ext cx="1257018" cy="276999"/>
          </a:xfrm>
          <a:prstGeom prst="rect">
            <a:avLst/>
          </a:prstGeom>
          <a:solidFill>
            <a:schemeClr val="accent5"/>
          </a:solidFill>
          <a:ln>
            <a:solidFill>
              <a:srgbClr val="FFFF00"/>
            </a:solidFill>
          </a:ln>
        </p:spPr>
        <p:txBody>
          <a:bodyPr wrap="square" rtlCol="0">
            <a:spAutoFit/>
          </a:bodyPr>
          <a:lstStyle/>
          <a:p>
            <a:pPr algn="ctr"/>
            <a:r>
              <a:rPr lang="es-ES" sz="1200" b="1" dirty="0">
                <a:solidFill>
                  <a:schemeClr val="bg1"/>
                </a:solidFill>
              </a:rPr>
              <a:t>Jessica Chicaiza</a:t>
            </a:r>
            <a:endParaRPr lang="es-EC" sz="1200" b="1" dirty="0">
              <a:solidFill>
                <a:schemeClr val="bg1"/>
              </a:solidFill>
            </a:endParaRPr>
          </a:p>
        </p:txBody>
      </p:sp>
      <p:cxnSp>
        <p:nvCxnSpPr>
          <p:cNvPr id="23" name="Conector recto 22">
            <a:extLst>
              <a:ext uri="{FF2B5EF4-FFF2-40B4-BE49-F238E27FC236}">
                <a16:creationId xmlns:a16="http://schemas.microsoft.com/office/drawing/2014/main" id="{D9419E7E-FF0B-463B-82C6-B1D38436221A}"/>
              </a:ext>
            </a:extLst>
          </p:cNvPr>
          <p:cNvCxnSpPr/>
          <p:nvPr/>
        </p:nvCxnSpPr>
        <p:spPr>
          <a:xfrm>
            <a:off x="132021" y="1242019"/>
            <a:ext cx="11927949" cy="0"/>
          </a:xfrm>
          <a:prstGeom prst="line">
            <a:avLst/>
          </a:prstGeom>
          <a:ln w="76200"/>
        </p:spPr>
        <p:style>
          <a:lnRef idx="3">
            <a:schemeClr val="accent5"/>
          </a:lnRef>
          <a:fillRef idx="0">
            <a:schemeClr val="accent5"/>
          </a:fillRef>
          <a:effectRef idx="2">
            <a:schemeClr val="accent5"/>
          </a:effectRef>
          <a:fontRef idx="minor">
            <a:schemeClr val="tx1"/>
          </a:fontRef>
        </p:style>
      </p:cxnSp>
      <p:pic>
        <p:nvPicPr>
          <p:cNvPr id="3" name="Imagen 2">
            <a:extLst>
              <a:ext uri="{FF2B5EF4-FFF2-40B4-BE49-F238E27FC236}">
                <a16:creationId xmlns:a16="http://schemas.microsoft.com/office/drawing/2014/main" id="{5BF78423-F30D-4776-AC65-FC3BA76B93A1}"/>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68047" y="1937497"/>
            <a:ext cx="3974070" cy="1923073"/>
          </a:xfrm>
          <a:prstGeom prst="rect">
            <a:avLst/>
          </a:prstGeom>
          <a:solidFill>
            <a:schemeClr val="accent5">
              <a:lumMod val="20000"/>
              <a:lumOff val="80000"/>
            </a:schemeClr>
          </a:solidFill>
          <a:ln>
            <a:solidFill>
              <a:schemeClr val="accent5"/>
            </a:solidFill>
          </a:ln>
        </p:spPr>
      </p:pic>
      <p:pic>
        <p:nvPicPr>
          <p:cNvPr id="38" name="Imagen 37">
            <a:extLst>
              <a:ext uri="{FF2B5EF4-FFF2-40B4-BE49-F238E27FC236}">
                <a16:creationId xmlns:a16="http://schemas.microsoft.com/office/drawing/2014/main" id="{E2E15D5B-0845-49D6-A6D1-8865D2DBA78A}"/>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8178067" y="4670664"/>
            <a:ext cx="3955317" cy="1932302"/>
          </a:xfrm>
          <a:prstGeom prst="rect">
            <a:avLst/>
          </a:prstGeom>
          <a:noFill/>
          <a:ln>
            <a:solidFill>
              <a:schemeClr val="accent5"/>
            </a:solidFill>
          </a:ln>
        </p:spPr>
      </p:pic>
      <p:pic>
        <p:nvPicPr>
          <p:cNvPr id="41" name="Imagen 40">
            <a:extLst>
              <a:ext uri="{FF2B5EF4-FFF2-40B4-BE49-F238E27FC236}">
                <a16:creationId xmlns:a16="http://schemas.microsoft.com/office/drawing/2014/main" id="{D0F2D88F-E3AB-4E8C-A83F-5452661DB58D}"/>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4123057" y="4670663"/>
            <a:ext cx="3974070" cy="1932301"/>
          </a:xfrm>
          <a:prstGeom prst="rect">
            <a:avLst/>
          </a:prstGeom>
          <a:noFill/>
          <a:ln>
            <a:solidFill>
              <a:schemeClr val="accent5"/>
            </a:solidFill>
          </a:ln>
        </p:spPr>
      </p:pic>
      <p:pic>
        <p:nvPicPr>
          <p:cNvPr id="44" name="Imagen 43">
            <a:extLst>
              <a:ext uri="{FF2B5EF4-FFF2-40B4-BE49-F238E27FC236}">
                <a16:creationId xmlns:a16="http://schemas.microsoft.com/office/drawing/2014/main" id="{C442E638-511D-4F1E-9F79-D14A3407F46C}"/>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68047" y="4670663"/>
            <a:ext cx="3974070" cy="1932301"/>
          </a:xfrm>
          <a:prstGeom prst="rect">
            <a:avLst/>
          </a:prstGeom>
          <a:noFill/>
          <a:ln>
            <a:solidFill>
              <a:schemeClr val="accent5"/>
            </a:solidFill>
          </a:ln>
        </p:spPr>
      </p:pic>
      <p:pic>
        <p:nvPicPr>
          <p:cNvPr id="47" name="Imagen 46">
            <a:extLst>
              <a:ext uri="{FF2B5EF4-FFF2-40B4-BE49-F238E27FC236}">
                <a16:creationId xmlns:a16="http://schemas.microsoft.com/office/drawing/2014/main" id="{841FB1E0-3211-4CBA-8974-4319B079244F}"/>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8178067" y="1925939"/>
            <a:ext cx="3945886" cy="1932298"/>
          </a:xfrm>
          <a:prstGeom prst="rect">
            <a:avLst/>
          </a:prstGeom>
          <a:noFill/>
          <a:ln>
            <a:solidFill>
              <a:schemeClr val="accent5"/>
            </a:solidFill>
          </a:ln>
        </p:spPr>
      </p:pic>
      <p:pic>
        <p:nvPicPr>
          <p:cNvPr id="50" name="Imagen 49">
            <a:extLst>
              <a:ext uri="{FF2B5EF4-FFF2-40B4-BE49-F238E27FC236}">
                <a16:creationId xmlns:a16="http://schemas.microsoft.com/office/drawing/2014/main" id="{4C1E3DF3-9DFA-44A4-9BF2-08821D7E3399}"/>
              </a:ext>
            </a:extLs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4123057" y="1934495"/>
            <a:ext cx="3974070" cy="1923072"/>
          </a:xfrm>
          <a:prstGeom prst="rect">
            <a:avLst/>
          </a:prstGeom>
          <a:noFill/>
          <a:ln>
            <a:solidFill>
              <a:schemeClr val="accent5"/>
            </a:solidFill>
          </a:ln>
        </p:spPr>
      </p:pic>
    </p:spTree>
    <p:extLst>
      <p:ext uri="{BB962C8B-B14F-4D97-AF65-F5344CB8AC3E}">
        <p14:creationId xmlns:p14="http://schemas.microsoft.com/office/powerpoint/2010/main" val="1283504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fill="hold"/>
                                        <p:tgtEl>
                                          <p:spTgt spid="47"/>
                                        </p:tgtEl>
                                        <p:attrNameLst>
                                          <p:attrName>ppt_x</p:attrName>
                                        </p:attrNameLst>
                                      </p:cBhvr>
                                      <p:tavLst>
                                        <p:tav tm="0">
                                          <p:val>
                                            <p:strVal val="#ppt_x"/>
                                          </p:val>
                                        </p:tav>
                                        <p:tav tm="100000">
                                          <p:val>
                                            <p:strVal val="#ppt_x"/>
                                          </p:val>
                                        </p:tav>
                                      </p:tavLst>
                                    </p:anim>
                                    <p:anim calcmode="lin" valueType="num">
                                      <p:cBhvr additive="base">
                                        <p:cTn id="2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ppt_x"/>
                                          </p:val>
                                        </p:tav>
                                        <p:tav tm="100000">
                                          <p:val>
                                            <p:strVal val="#ppt_x"/>
                                          </p:val>
                                        </p:tav>
                                      </p:tavLst>
                                    </p:anim>
                                    <p:anim calcmode="lin" valueType="num">
                                      <p:cBhvr additive="base">
                                        <p:cTn id="4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fill="hold"/>
                                        <p:tgtEl>
                                          <p:spTgt spid="38"/>
                                        </p:tgtEl>
                                        <p:attrNameLst>
                                          <p:attrName>ppt_x</p:attrName>
                                        </p:attrNameLst>
                                      </p:cBhvr>
                                      <p:tavLst>
                                        <p:tav tm="0">
                                          <p:val>
                                            <p:strVal val="#ppt_x"/>
                                          </p:val>
                                        </p:tav>
                                        <p:tav tm="100000">
                                          <p:val>
                                            <p:strVal val="#ppt_x"/>
                                          </p:val>
                                        </p:tav>
                                      </p:tavLst>
                                    </p:anim>
                                    <p:anim calcmode="lin" valueType="num">
                                      <p:cBhvr additive="base">
                                        <p:cTn id="5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0043"/>
            <a:ext cx="10515600" cy="975132"/>
          </a:xfrm>
        </p:spPr>
        <p:txBody>
          <a:bodyPr/>
          <a:lstStyle/>
          <a:p>
            <a:r>
              <a:rPr lang="es-ES" b="1" dirty="0"/>
              <a:t>ANÁLISIS UNIVARIADO – </a:t>
            </a:r>
            <a:r>
              <a:rPr lang="es-ES" sz="2400" b="1" dirty="0"/>
              <a:t>Potencial de innovación</a:t>
            </a:r>
            <a:endParaRPr lang="es-EC" b="1" dirty="0"/>
          </a:p>
        </p:txBody>
      </p:sp>
      <p:sp>
        <p:nvSpPr>
          <p:cNvPr id="4" name="CuadroTexto 3"/>
          <p:cNvSpPr txBox="1"/>
          <p:nvPr/>
        </p:nvSpPr>
        <p:spPr>
          <a:xfrm>
            <a:off x="244085" y="1509924"/>
            <a:ext cx="3230880" cy="338554"/>
          </a:xfrm>
          <a:prstGeom prst="rect">
            <a:avLst/>
          </a:prstGeom>
          <a:noFill/>
          <a:ln>
            <a:solidFill>
              <a:schemeClr val="accent5"/>
            </a:solidFill>
          </a:ln>
        </p:spPr>
        <p:txBody>
          <a:bodyPr wrap="square" rtlCol="0">
            <a:spAutoFit/>
          </a:bodyPr>
          <a:lstStyle/>
          <a:p>
            <a:r>
              <a:rPr lang="es-ES" sz="1600" b="1" dirty="0"/>
              <a:t>POTENCIAL DE INNOVACIÓN</a:t>
            </a:r>
            <a:endParaRPr lang="es-EC" sz="1600" b="1" dirty="0"/>
          </a:p>
        </p:txBody>
      </p:sp>
      <p:sp>
        <p:nvSpPr>
          <p:cNvPr id="5" name="CuadroTexto 4"/>
          <p:cNvSpPr txBox="1"/>
          <p:nvPr/>
        </p:nvSpPr>
        <p:spPr>
          <a:xfrm>
            <a:off x="244085" y="4246092"/>
            <a:ext cx="3230880" cy="338554"/>
          </a:xfrm>
          <a:prstGeom prst="rect">
            <a:avLst/>
          </a:prstGeom>
          <a:noFill/>
          <a:ln>
            <a:solidFill>
              <a:schemeClr val="accent5"/>
            </a:solidFill>
          </a:ln>
        </p:spPr>
        <p:txBody>
          <a:bodyPr wrap="square" rtlCol="0">
            <a:spAutoFit/>
          </a:bodyPr>
          <a:lstStyle/>
          <a:p>
            <a:r>
              <a:rPr lang="es-ES" sz="1600" b="1" dirty="0"/>
              <a:t>Capacidad de innovación</a:t>
            </a:r>
            <a:endParaRPr lang="es-EC" sz="1600" b="1" dirty="0"/>
          </a:p>
        </p:txBody>
      </p:sp>
      <p:sp>
        <p:nvSpPr>
          <p:cNvPr id="8" name="CuadroTexto 7"/>
          <p:cNvSpPr txBox="1"/>
          <p:nvPr/>
        </p:nvSpPr>
        <p:spPr>
          <a:xfrm>
            <a:off x="4744079" y="1509924"/>
            <a:ext cx="3230880" cy="338554"/>
          </a:xfrm>
          <a:prstGeom prst="rect">
            <a:avLst/>
          </a:prstGeom>
          <a:noFill/>
          <a:ln>
            <a:solidFill>
              <a:schemeClr val="accent5"/>
            </a:solidFill>
          </a:ln>
        </p:spPr>
        <p:txBody>
          <a:bodyPr wrap="square" rtlCol="0">
            <a:spAutoFit/>
          </a:bodyPr>
          <a:lstStyle/>
          <a:p>
            <a:r>
              <a:rPr lang="es-ES" sz="1600" b="1" dirty="0"/>
              <a:t>Estímulos de innovación</a:t>
            </a:r>
            <a:endParaRPr lang="es-EC" sz="1600" b="1" dirty="0"/>
          </a:p>
        </p:txBody>
      </p:sp>
      <p:sp>
        <p:nvSpPr>
          <p:cNvPr id="9" name="CuadroTexto 8"/>
          <p:cNvSpPr txBox="1"/>
          <p:nvPr/>
        </p:nvSpPr>
        <p:spPr>
          <a:xfrm>
            <a:off x="4744079" y="4246092"/>
            <a:ext cx="3230880" cy="338554"/>
          </a:xfrm>
          <a:prstGeom prst="rect">
            <a:avLst/>
          </a:prstGeom>
          <a:noFill/>
          <a:ln>
            <a:solidFill>
              <a:schemeClr val="accent5"/>
            </a:solidFill>
          </a:ln>
        </p:spPr>
        <p:txBody>
          <a:bodyPr wrap="square" rtlCol="0">
            <a:spAutoFit/>
          </a:bodyPr>
          <a:lstStyle/>
          <a:p>
            <a:r>
              <a:rPr lang="es-ES" sz="1600" b="1" dirty="0"/>
              <a:t>Desempeño de innovación</a:t>
            </a:r>
            <a:endParaRPr lang="es-EC" sz="1600" b="1" dirty="0"/>
          </a:p>
        </p:txBody>
      </p:sp>
      <p:sp>
        <p:nvSpPr>
          <p:cNvPr id="22" name="CuadroTexto 21">
            <a:extLst>
              <a:ext uri="{FF2B5EF4-FFF2-40B4-BE49-F238E27FC236}">
                <a16:creationId xmlns:a16="http://schemas.microsoft.com/office/drawing/2014/main" id="{F88F4B14-314B-454F-BD47-E2AC2E392877}"/>
              </a:ext>
            </a:extLst>
          </p:cNvPr>
          <p:cNvSpPr txBox="1"/>
          <p:nvPr/>
        </p:nvSpPr>
        <p:spPr>
          <a:xfrm>
            <a:off x="10807842" y="950807"/>
            <a:ext cx="1257018" cy="276999"/>
          </a:xfrm>
          <a:prstGeom prst="rect">
            <a:avLst/>
          </a:prstGeom>
          <a:solidFill>
            <a:schemeClr val="accent5"/>
          </a:solidFill>
          <a:ln>
            <a:solidFill>
              <a:srgbClr val="FFFF00"/>
            </a:solidFill>
          </a:ln>
        </p:spPr>
        <p:txBody>
          <a:bodyPr wrap="square" rtlCol="0">
            <a:spAutoFit/>
          </a:bodyPr>
          <a:lstStyle/>
          <a:p>
            <a:pPr algn="ctr"/>
            <a:r>
              <a:rPr lang="es-ES" sz="1200" b="1" dirty="0">
                <a:solidFill>
                  <a:schemeClr val="bg1"/>
                </a:solidFill>
              </a:rPr>
              <a:t>Jessica Chicaiza</a:t>
            </a:r>
            <a:endParaRPr lang="es-EC" sz="1200" b="1" dirty="0">
              <a:solidFill>
                <a:schemeClr val="bg1"/>
              </a:solidFill>
            </a:endParaRPr>
          </a:p>
        </p:txBody>
      </p:sp>
      <p:cxnSp>
        <p:nvCxnSpPr>
          <p:cNvPr id="23" name="Conector recto 22">
            <a:extLst>
              <a:ext uri="{FF2B5EF4-FFF2-40B4-BE49-F238E27FC236}">
                <a16:creationId xmlns:a16="http://schemas.microsoft.com/office/drawing/2014/main" id="{D9419E7E-FF0B-463B-82C6-B1D38436221A}"/>
              </a:ext>
            </a:extLst>
          </p:cNvPr>
          <p:cNvCxnSpPr/>
          <p:nvPr/>
        </p:nvCxnSpPr>
        <p:spPr>
          <a:xfrm>
            <a:off x="132021" y="1242019"/>
            <a:ext cx="11927949" cy="0"/>
          </a:xfrm>
          <a:prstGeom prst="line">
            <a:avLst/>
          </a:prstGeom>
          <a:ln w="76200"/>
        </p:spPr>
        <p:style>
          <a:lnRef idx="3">
            <a:schemeClr val="accent5"/>
          </a:lnRef>
          <a:fillRef idx="0">
            <a:schemeClr val="accent5"/>
          </a:fillRef>
          <a:effectRef idx="2">
            <a:schemeClr val="accent5"/>
          </a:effectRef>
          <a:fontRef idx="minor">
            <a:schemeClr val="tx1"/>
          </a:fontRef>
        </p:style>
      </p:cxnSp>
      <p:pic>
        <p:nvPicPr>
          <p:cNvPr id="6" name="Imagen 5">
            <a:extLst>
              <a:ext uri="{FF2B5EF4-FFF2-40B4-BE49-F238E27FC236}">
                <a16:creationId xmlns:a16="http://schemas.microsoft.com/office/drawing/2014/main" id="{2AAA9533-7D00-4568-B61E-3583DF8BD55B}"/>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244084" y="1934494"/>
            <a:ext cx="3945886" cy="1932297"/>
          </a:xfrm>
          <a:prstGeom prst="rect">
            <a:avLst/>
          </a:prstGeom>
          <a:noFill/>
          <a:ln>
            <a:solidFill>
              <a:schemeClr val="accent5"/>
            </a:solidFill>
          </a:ln>
        </p:spPr>
      </p:pic>
      <p:pic>
        <p:nvPicPr>
          <p:cNvPr id="7" name="Imagen 6">
            <a:extLst>
              <a:ext uri="{FF2B5EF4-FFF2-40B4-BE49-F238E27FC236}">
                <a16:creationId xmlns:a16="http://schemas.microsoft.com/office/drawing/2014/main" id="{1137A7FD-6C66-4CAE-B5D0-81ED66386502}"/>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4744078" y="1941865"/>
            <a:ext cx="3945886" cy="1932297"/>
          </a:xfrm>
          <a:prstGeom prst="rect">
            <a:avLst/>
          </a:prstGeom>
          <a:noFill/>
          <a:ln>
            <a:solidFill>
              <a:schemeClr val="accent5"/>
            </a:solidFill>
          </a:ln>
        </p:spPr>
      </p:pic>
      <p:pic>
        <p:nvPicPr>
          <p:cNvPr id="10" name="Imagen 9">
            <a:extLst>
              <a:ext uri="{FF2B5EF4-FFF2-40B4-BE49-F238E27FC236}">
                <a16:creationId xmlns:a16="http://schemas.microsoft.com/office/drawing/2014/main" id="{A34ED3C5-4F79-4899-83BD-0006EB5890F3}"/>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244084" y="4670663"/>
            <a:ext cx="3945886" cy="1932297"/>
          </a:xfrm>
          <a:prstGeom prst="rect">
            <a:avLst/>
          </a:prstGeom>
          <a:noFill/>
          <a:ln>
            <a:solidFill>
              <a:schemeClr val="accent5"/>
            </a:solidFill>
          </a:ln>
        </p:spPr>
      </p:pic>
      <p:pic>
        <p:nvPicPr>
          <p:cNvPr id="11" name="Imagen 10">
            <a:extLst>
              <a:ext uri="{FF2B5EF4-FFF2-40B4-BE49-F238E27FC236}">
                <a16:creationId xmlns:a16="http://schemas.microsoft.com/office/drawing/2014/main" id="{801CCEDA-96A1-42D3-ACFC-716AFC92898C}"/>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4744078" y="4670663"/>
            <a:ext cx="3945886" cy="1932293"/>
          </a:xfrm>
          <a:prstGeom prst="rect">
            <a:avLst/>
          </a:prstGeom>
          <a:noFill/>
          <a:ln>
            <a:solidFill>
              <a:schemeClr val="accent5"/>
            </a:solidFill>
          </a:ln>
        </p:spPr>
      </p:pic>
    </p:spTree>
    <p:extLst>
      <p:ext uri="{BB962C8B-B14F-4D97-AF65-F5344CB8AC3E}">
        <p14:creationId xmlns:p14="http://schemas.microsoft.com/office/powerpoint/2010/main" val="22117009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0042"/>
            <a:ext cx="10515600" cy="994401"/>
          </a:xfrm>
        </p:spPr>
        <p:txBody>
          <a:bodyPr/>
          <a:lstStyle/>
          <a:p>
            <a:r>
              <a:rPr lang="es-ES" b="1" dirty="0"/>
              <a:t>ANÁLISIS BIVARIADO</a:t>
            </a:r>
            <a:endParaRPr lang="es-EC" b="1" dirty="0"/>
          </a:p>
        </p:txBody>
      </p:sp>
      <p:sp>
        <p:nvSpPr>
          <p:cNvPr id="5" name="CuadroTexto 4"/>
          <p:cNvSpPr txBox="1"/>
          <p:nvPr/>
        </p:nvSpPr>
        <p:spPr>
          <a:xfrm>
            <a:off x="68047" y="1509924"/>
            <a:ext cx="5690381" cy="338554"/>
          </a:xfrm>
          <a:prstGeom prst="rect">
            <a:avLst/>
          </a:prstGeom>
          <a:noFill/>
          <a:ln>
            <a:solidFill>
              <a:schemeClr val="accent5"/>
            </a:solidFill>
          </a:ln>
        </p:spPr>
        <p:txBody>
          <a:bodyPr wrap="square" rtlCol="0">
            <a:spAutoFit/>
          </a:bodyPr>
          <a:lstStyle/>
          <a:p>
            <a:r>
              <a:rPr lang="es-ES" sz="1600" b="1" dirty="0"/>
              <a:t>EMPRENDIMIENTO CORPORATIVO * POTENCIAL DE INNOVACIÓN</a:t>
            </a:r>
            <a:endParaRPr lang="es-EC" sz="1600" b="1" dirty="0"/>
          </a:p>
        </p:txBody>
      </p:sp>
      <p:sp>
        <p:nvSpPr>
          <p:cNvPr id="10" name="CuadroTexto 9">
            <a:extLst>
              <a:ext uri="{FF2B5EF4-FFF2-40B4-BE49-F238E27FC236}">
                <a16:creationId xmlns:a16="http://schemas.microsoft.com/office/drawing/2014/main" id="{0DDA2D6E-0B3B-45FE-8643-529F12EE64D2}"/>
              </a:ext>
            </a:extLst>
          </p:cNvPr>
          <p:cNvSpPr txBox="1"/>
          <p:nvPr/>
        </p:nvSpPr>
        <p:spPr>
          <a:xfrm>
            <a:off x="10807842" y="950807"/>
            <a:ext cx="1257018" cy="276999"/>
          </a:xfrm>
          <a:prstGeom prst="rect">
            <a:avLst/>
          </a:prstGeom>
          <a:solidFill>
            <a:schemeClr val="accent5"/>
          </a:solidFill>
          <a:ln>
            <a:solidFill>
              <a:srgbClr val="FFFF00"/>
            </a:solidFill>
          </a:ln>
        </p:spPr>
        <p:txBody>
          <a:bodyPr wrap="square" rtlCol="0">
            <a:spAutoFit/>
          </a:bodyPr>
          <a:lstStyle/>
          <a:p>
            <a:pPr algn="ctr"/>
            <a:r>
              <a:rPr lang="es-ES" sz="1200" b="1" dirty="0">
                <a:solidFill>
                  <a:schemeClr val="bg1"/>
                </a:solidFill>
              </a:rPr>
              <a:t>Jessica Chicaiza</a:t>
            </a:r>
            <a:endParaRPr lang="es-EC" sz="1200" b="1" dirty="0">
              <a:solidFill>
                <a:schemeClr val="bg1"/>
              </a:solidFill>
            </a:endParaRPr>
          </a:p>
        </p:txBody>
      </p:sp>
      <p:cxnSp>
        <p:nvCxnSpPr>
          <p:cNvPr id="11" name="Conector recto 10">
            <a:extLst>
              <a:ext uri="{FF2B5EF4-FFF2-40B4-BE49-F238E27FC236}">
                <a16:creationId xmlns:a16="http://schemas.microsoft.com/office/drawing/2014/main" id="{8AB5EFAF-8692-4A7B-8C38-19687781161C}"/>
              </a:ext>
            </a:extLst>
          </p:cNvPr>
          <p:cNvCxnSpPr/>
          <p:nvPr/>
        </p:nvCxnSpPr>
        <p:spPr>
          <a:xfrm>
            <a:off x="132021" y="1242019"/>
            <a:ext cx="11927949" cy="0"/>
          </a:xfrm>
          <a:prstGeom prst="line">
            <a:avLst/>
          </a:prstGeom>
          <a:ln w="76200"/>
        </p:spPr>
        <p:style>
          <a:lnRef idx="3">
            <a:schemeClr val="accent5"/>
          </a:lnRef>
          <a:fillRef idx="0">
            <a:schemeClr val="accent5"/>
          </a:fillRef>
          <a:effectRef idx="2">
            <a:schemeClr val="accent5"/>
          </a:effectRef>
          <a:fontRef idx="minor">
            <a:schemeClr val="tx1"/>
          </a:fontRef>
        </p:style>
      </p:cxnSp>
      <p:graphicFrame>
        <p:nvGraphicFramePr>
          <p:cNvPr id="3" name="Tabla 2">
            <a:extLst>
              <a:ext uri="{FF2B5EF4-FFF2-40B4-BE49-F238E27FC236}">
                <a16:creationId xmlns:a16="http://schemas.microsoft.com/office/drawing/2014/main" id="{6573B4CC-8936-43FA-ACDE-0650FCA223DA}"/>
              </a:ext>
            </a:extLst>
          </p:cNvPr>
          <p:cNvGraphicFramePr>
            <a:graphicFrameLocks noGrp="1"/>
          </p:cNvGraphicFramePr>
          <p:nvPr>
            <p:extLst>
              <p:ext uri="{D42A27DB-BD31-4B8C-83A1-F6EECF244321}">
                <p14:modId xmlns:p14="http://schemas.microsoft.com/office/powerpoint/2010/main" val="2980544831"/>
              </p:ext>
            </p:extLst>
          </p:nvPr>
        </p:nvGraphicFramePr>
        <p:xfrm>
          <a:off x="68048" y="2035048"/>
          <a:ext cx="10515600" cy="817880"/>
        </p:xfrm>
        <a:graphic>
          <a:graphicData uri="http://schemas.openxmlformats.org/drawingml/2006/table">
            <a:tbl>
              <a:tblPr firstRow="1" firstCol="1">
                <a:tableStyleId>{7DF18680-E054-41AD-8BC1-D1AEF772440D}</a:tableStyleId>
              </a:tblPr>
              <a:tblGrid>
                <a:gridCol w="3504499">
                  <a:extLst>
                    <a:ext uri="{9D8B030D-6E8A-4147-A177-3AD203B41FA5}">
                      <a16:colId xmlns:a16="http://schemas.microsoft.com/office/drawing/2014/main" val="3155158868"/>
                    </a:ext>
                  </a:extLst>
                </a:gridCol>
                <a:gridCol w="3504499">
                  <a:extLst>
                    <a:ext uri="{9D8B030D-6E8A-4147-A177-3AD203B41FA5}">
                      <a16:colId xmlns:a16="http://schemas.microsoft.com/office/drawing/2014/main" val="3669458108"/>
                    </a:ext>
                  </a:extLst>
                </a:gridCol>
                <a:gridCol w="3506602">
                  <a:extLst>
                    <a:ext uri="{9D8B030D-6E8A-4147-A177-3AD203B41FA5}">
                      <a16:colId xmlns:a16="http://schemas.microsoft.com/office/drawing/2014/main" val="4002002790"/>
                    </a:ext>
                  </a:extLst>
                </a:gridCol>
              </a:tblGrid>
              <a:tr h="330200">
                <a:tc>
                  <a:txBody>
                    <a:bodyPr/>
                    <a:lstStyle/>
                    <a:p>
                      <a:pPr algn="ctr"/>
                      <a:r>
                        <a:rPr lang="es-ES" sz="1600">
                          <a:solidFill>
                            <a:schemeClr val="tx1"/>
                          </a:solidFill>
                          <a:effectLst/>
                          <a:latin typeface="Times New Roman" panose="02020603050405020304" pitchFamily="18" charset="0"/>
                          <a:cs typeface="Times New Roman" panose="02020603050405020304" pitchFamily="18" charset="0"/>
                        </a:rPr>
                        <a:t>Coeficiente de Pearson</a:t>
                      </a:r>
                      <a:endParaRPr lang="es-E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1600">
                          <a:solidFill>
                            <a:schemeClr val="tx1"/>
                          </a:solidFill>
                          <a:effectLst/>
                          <a:latin typeface="Times New Roman" panose="02020603050405020304" pitchFamily="18" charset="0"/>
                          <a:cs typeface="Times New Roman" panose="02020603050405020304" pitchFamily="18" charset="0"/>
                        </a:rPr>
                        <a:t>POTENCIAL DE INNOVACIÓN</a:t>
                      </a:r>
                      <a:endParaRPr lang="es-E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1600">
                          <a:solidFill>
                            <a:schemeClr val="tx1"/>
                          </a:solidFill>
                          <a:effectLst/>
                          <a:latin typeface="Times New Roman" panose="02020603050405020304" pitchFamily="18" charset="0"/>
                          <a:cs typeface="Times New Roman" panose="02020603050405020304" pitchFamily="18" charset="0"/>
                        </a:rPr>
                        <a:t>Intensidad de la relación</a:t>
                      </a:r>
                      <a:endParaRPr lang="es-E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02293662"/>
                  </a:ext>
                </a:extLst>
              </a:tr>
              <a:tr h="266700">
                <a:tc>
                  <a:txBody>
                    <a:bodyPr/>
                    <a:lstStyle/>
                    <a:p>
                      <a:pPr algn="ctr"/>
                      <a:r>
                        <a:rPr lang="es-ES" sz="1600">
                          <a:solidFill>
                            <a:schemeClr val="tx1"/>
                          </a:solidFill>
                          <a:effectLst/>
                          <a:latin typeface="Times New Roman" panose="02020603050405020304" pitchFamily="18" charset="0"/>
                          <a:cs typeface="Times New Roman" panose="02020603050405020304" pitchFamily="18" charset="0"/>
                        </a:rPr>
                        <a:t>EMPRENDIMIENTO CORPORATIVO</a:t>
                      </a:r>
                      <a:endParaRPr lang="es-E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2400" dirty="0">
                          <a:solidFill>
                            <a:schemeClr val="tx1"/>
                          </a:solidFill>
                          <a:effectLst/>
                          <a:latin typeface="Times New Roman" panose="02020603050405020304" pitchFamily="18" charset="0"/>
                          <a:cs typeface="Times New Roman" panose="02020603050405020304" pitchFamily="18" charset="0"/>
                        </a:rPr>
                        <a:t>0.762</a:t>
                      </a:r>
                      <a:endParaRPr lang="es-E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1600" dirty="0">
                          <a:solidFill>
                            <a:schemeClr val="tx1"/>
                          </a:solidFill>
                          <a:effectLst/>
                          <a:latin typeface="Times New Roman" panose="02020603050405020304" pitchFamily="18" charset="0"/>
                          <a:cs typeface="Times New Roman" panose="02020603050405020304" pitchFamily="18" charset="0"/>
                        </a:rPr>
                        <a:t>Positiva alta</a:t>
                      </a:r>
                      <a:endParaRPr lang="es-E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59056962"/>
                  </a:ext>
                </a:extLst>
              </a:tr>
            </a:tbl>
          </a:graphicData>
        </a:graphic>
      </p:graphicFrame>
      <p:pic>
        <p:nvPicPr>
          <p:cNvPr id="4" name="Imagen 3">
            <a:extLst>
              <a:ext uri="{FF2B5EF4-FFF2-40B4-BE49-F238E27FC236}">
                <a16:creationId xmlns:a16="http://schemas.microsoft.com/office/drawing/2014/main" id="{A7EE2613-6824-4E44-84DD-EB2B8549FDF4}"/>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68047" y="3115568"/>
            <a:ext cx="5297805" cy="2573020"/>
          </a:xfrm>
          <a:prstGeom prst="rect">
            <a:avLst/>
          </a:prstGeom>
          <a:noFill/>
          <a:ln>
            <a:solidFill>
              <a:schemeClr val="accent5"/>
            </a:solidFill>
          </a:ln>
        </p:spPr>
      </p:pic>
      <p:pic>
        <p:nvPicPr>
          <p:cNvPr id="7" name="Gráfico 6" descr="Marca de verificación">
            <a:extLst>
              <a:ext uri="{FF2B5EF4-FFF2-40B4-BE49-F238E27FC236}">
                <a16:creationId xmlns:a16="http://schemas.microsoft.com/office/drawing/2014/main" id="{E37450EA-2EDA-4293-B991-579B9E7644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927188" y="3332367"/>
            <a:ext cx="1893590" cy="1893590"/>
          </a:xfrm>
          <a:prstGeom prst="rect">
            <a:avLst/>
          </a:prstGeom>
        </p:spPr>
      </p:pic>
      <p:grpSp>
        <p:nvGrpSpPr>
          <p:cNvPr id="8" name="Grupo 7">
            <a:extLst>
              <a:ext uri="{FF2B5EF4-FFF2-40B4-BE49-F238E27FC236}">
                <a16:creationId xmlns:a16="http://schemas.microsoft.com/office/drawing/2014/main" id="{4B225AA3-D269-4A30-A5F9-23839ED530EF}"/>
              </a:ext>
            </a:extLst>
          </p:cNvPr>
          <p:cNvGrpSpPr/>
          <p:nvPr/>
        </p:nvGrpSpPr>
        <p:grpSpPr>
          <a:xfrm>
            <a:off x="234708" y="6083582"/>
            <a:ext cx="11452009" cy="599625"/>
            <a:chOff x="0" y="279052"/>
            <a:chExt cx="9238191" cy="599625"/>
          </a:xfrm>
          <a:scene3d>
            <a:camera prst="orthographicFront"/>
            <a:lightRig rig="flat" dir="t"/>
          </a:scene3d>
        </p:grpSpPr>
        <p:sp>
          <p:nvSpPr>
            <p:cNvPr id="26" name="Rectángulo: esquinas redondeadas 25">
              <a:extLst>
                <a:ext uri="{FF2B5EF4-FFF2-40B4-BE49-F238E27FC236}">
                  <a16:creationId xmlns:a16="http://schemas.microsoft.com/office/drawing/2014/main" id="{7DE5F323-060B-4236-8FD4-86E301BEDA57}"/>
                </a:ext>
              </a:extLst>
            </p:cNvPr>
            <p:cNvSpPr/>
            <p:nvPr/>
          </p:nvSpPr>
          <p:spPr>
            <a:xfrm>
              <a:off x="0" y="279052"/>
              <a:ext cx="9238191" cy="599625"/>
            </a:xfrm>
            <a:prstGeom prst="round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27" name="Rectángulo: esquinas redondeadas 4">
              <a:extLst>
                <a:ext uri="{FF2B5EF4-FFF2-40B4-BE49-F238E27FC236}">
                  <a16:creationId xmlns:a16="http://schemas.microsoft.com/office/drawing/2014/main" id="{5722155C-1B41-4A57-A70B-A84060DE3EB8}"/>
                </a:ext>
              </a:extLst>
            </p:cNvPr>
            <p:cNvSpPr txBox="1"/>
            <p:nvPr/>
          </p:nvSpPr>
          <p:spPr>
            <a:xfrm>
              <a:off x="29271" y="308323"/>
              <a:ext cx="9179649" cy="54108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s-ES" sz="2500" kern="1200" dirty="0"/>
                <a:t>El emprendimiento corporativo </a:t>
              </a:r>
              <a:r>
                <a:rPr lang="es-ES" sz="2500" dirty="0"/>
                <a:t>tiene una influencia alta </a:t>
              </a:r>
              <a:r>
                <a:rPr lang="es-ES" sz="2500" kern="1200" dirty="0"/>
                <a:t>en el potencial de innovación.</a:t>
              </a:r>
              <a:endParaRPr lang="es-EC" sz="2500" kern="1200" dirty="0"/>
            </a:p>
          </p:txBody>
        </p:sp>
      </p:grpSp>
      <p:pic>
        <p:nvPicPr>
          <p:cNvPr id="14" name="Gráfico 13" descr="Flecha con giro a la derecha">
            <a:extLst>
              <a:ext uri="{FF2B5EF4-FFF2-40B4-BE49-F238E27FC236}">
                <a16:creationId xmlns:a16="http://schemas.microsoft.com/office/drawing/2014/main" id="{C5635B5D-BD6F-44EF-9588-6BA430082D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105289">
            <a:off x="5379639" y="4384963"/>
            <a:ext cx="1600200" cy="1600200"/>
          </a:xfrm>
          <a:prstGeom prst="rect">
            <a:avLst/>
          </a:prstGeom>
        </p:spPr>
      </p:pic>
    </p:spTree>
    <p:extLst>
      <p:ext uri="{BB962C8B-B14F-4D97-AF65-F5344CB8AC3E}">
        <p14:creationId xmlns:p14="http://schemas.microsoft.com/office/powerpoint/2010/main" val="40301773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499"/>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par>
                          <p:cTn id="9" fill="hold">
                            <p:stCondLst>
                              <p:cond delay="1500"/>
                            </p:stCondLst>
                            <p:childTnLst>
                              <p:par>
                                <p:cTn id="10" presetID="2" presetClass="entr" presetSubtype="4" fill="hold"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0043"/>
            <a:ext cx="10515600" cy="973656"/>
          </a:xfrm>
        </p:spPr>
        <p:txBody>
          <a:bodyPr/>
          <a:lstStyle/>
          <a:p>
            <a:r>
              <a:rPr lang="es-ES" b="1" dirty="0"/>
              <a:t>ANÁLISIS BIVARIADO</a:t>
            </a:r>
            <a:endParaRPr lang="es-EC" b="1" dirty="0"/>
          </a:p>
        </p:txBody>
      </p:sp>
      <p:sp>
        <p:nvSpPr>
          <p:cNvPr id="5" name="CuadroTexto 4"/>
          <p:cNvSpPr txBox="1"/>
          <p:nvPr/>
        </p:nvSpPr>
        <p:spPr>
          <a:xfrm>
            <a:off x="68047" y="1509924"/>
            <a:ext cx="7193365" cy="338554"/>
          </a:xfrm>
          <a:prstGeom prst="rect">
            <a:avLst/>
          </a:prstGeom>
          <a:noFill/>
          <a:ln>
            <a:solidFill>
              <a:schemeClr val="accent6"/>
            </a:solidFill>
          </a:ln>
        </p:spPr>
        <p:txBody>
          <a:bodyPr wrap="square" rtlCol="0">
            <a:spAutoFit/>
          </a:bodyPr>
          <a:lstStyle/>
          <a:p>
            <a:r>
              <a:rPr lang="es-ES" sz="1600" b="1" dirty="0"/>
              <a:t>Dimensiones del EMPRENDIMIENTO CORPORATIVO * POTENCIAL DE INNOVACIÓN</a:t>
            </a:r>
            <a:endParaRPr lang="es-EC" sz="1600" b="1" dirty="0"/>
          </a:p>
        </p:txBody>
      </p:sp>
      <p:sp>
        <p:nvSpPr>
          <p:cNvPr id="13" name="CuadroTexto 12">
            <a:extLst>
              <a:ext uri="{FF2B5EF4-FFF2-40B4-BE49-F238E27FC236}">
                <a16:creationId xmlns:a16="http://schemas.microsoft.com/office/drawing/2014/main" id="{50BC0956-24E3-466C-B728-8CF860C1D511}"/>
              </a:ext>
            </a:extLst>
          </p:cNvPr>
          <p:cNvSpPr txBox="1"/>
          <p:nvPr/>
        </p:nvSpPr>
        <p:spPr>
          <a:xfrm>
            <a:off x="10807842" y="950807"/>
            <a:ext cx="1257018" cy="276999"/>
          </a:xfrm>
          <a:prstGeom prst="rect">
            <a:avLst/>
          </a:prstGeom>
          <a:solidFill>
            <a:schemeClr val="accent5"/>
          </a:solidFill>
          <a:ln>
            <a:solidFill>
              <a:srgbClr val="FFFF00"/>
            </a:solidFill>
          </a:ln>
        </p:spPr>
        <p:txBody>
          <a:bodyPr wrap="square" rtlCol="0">
            <a:spAutoFit/>
          </a:bodyPr>
          <a:lstStyle/>
          <a:p>
            <a:pPr algn="ctr"/>
            <a:r>
              <a:rPr lang="es-ES" sz="1200" b="1" dirty="0">
                <a:solidFill>
                  <a:schemeClr val="bg1"/>
                </a:solidFill>
              </a:rPr>
              <a:t>Jessica Chicaiza</a:t>
            </a:r>
            <a:endParaRPr lang="es-EC" sz="1200" b="1" dirty="0">
              <a:solidFill>
                <a:schemeClr val="bg1"/>
              </a:solidFill>
            </a:endParaRPr>
          </a:p>
        </p:txBody>
      </p:sp>
      <p:cxnSp>
        <p:nvCxnSpPr>
          <p:cNvPr id="14" name="Conector recto 13">
            <a:extLst>
              <a:ext uri="{FF2B5EF4-FFF2-40B4-BE49-F238E27FC236}">
                <a16:creationId xmlns:a16="http://schemas.microsoft.com/office/drawing/2014/main" id="{61C4639D-4723-40F5-9ACD-838ACF888A87}"/>
              </a:ext>
            </a:extLst>
          </p:cNvPr>
          <p:cNvCxnSpPr/>
          <p:nvPr/>
        </p:nvCxnSpPr>
        <p:spPr>
          <a:xfrm>
            <a:off x="132021" y="1242019"/>
            <a:ext cx="11927949" cy="0"/>
          </a:xfrm>
          <a:prstGeom prst="line">
            <a:avLst/>
          </a:prstGeom>
          <a:ln w="76200"/>
        </p:spPr>
        <p:style>
          <a:lnRef idx="3">
            <a:schemeClr val="accent5"/>
          </a:lnRef>
          <a:fillRef idx="0">
            <a:schemeClr val="accent5"/>
          </a:fillRef>
          <a:effectRef idx="2">
            <a:schemeClr val="accent5"/>
          </a:effectRef>
          <a:fontRef idx="minor">
            <a:schemeClr val="tx1"/>
          </a:fontRef>
        </p:style>
      </p:cxnSp>
      <p:graphicFrame>
        <p:nvGraphicFramePr>
          <p:cNvPr id="4" name="Tabla 3">
            <a:extLst>
              <a:ext uri="{FF2B5EF4-FFF2-40B4-BE49-F238E27FC236}">
                <a16:creationId xmlns:a16="http://schemas.microsoft.com/office/drawing/2014/main" id="{AEA29604-BB86-4CE8-A2F9-59C97B2A1012}"/>
              </a:ext>
            </a:extLst>
          </p:cNvPr>
          <p:cNvGraphicFramePr>
            <a:graphicFrameLocks noGrp="1"/>
          </p:cNvGraphicFramePr>
          <p:nvPr>
            <p:extLst>
              <p:ext uri="{D42A27DB-BD31-4B8C-83A1-F6EECF244321}">
                <p14:modId xmlns:p14="http://schemas.microsoft.com/office/powerpoint/2010/main" val="3973482048"/>
              </p:ext>
            </p:extLst>
          </p:nvPr>
        </p:nvGraphicFramePr>
        <p:xfrm>
          <a:off x="562331" y="2004834"/>
          <a:ext cx="7857972" cy="4596971"/>
        </p:xfrm>
        <a:graphic>
          <a:graphicData uri="http://schemas.openxmlformats.org/drawingml/2006/table">
            <a:tbl>
              <a:tblPr firstRow="1" firstCol="1" bandRow="1">
                <a:tableStyleId>{93296810-A885-4BE3-A3E7-6D5BEEA58F35}</a:tableStyleId>
              </a:tblPr>
              <a:tblGrid>
                <a:gridCol w="645459">
                  <a:extLst>
                    <a:ext uri="{9D8B030D-6E8A-4147-A177-3AD203B41FA5}">
                      <a16:colId xmlns:a16="http://schemas.microsoft.com/office/drawing/2014/main" val="1450094218"/>
                    </a:ext>
                  </a:extLst>
                </a:gridCol>
                <a:gridCol w="3315311">
                  <a:extLst>
                    <a:ext uri="{9D8B030D-6E8A-4147-A177-3AD203B41FA5}">
                      <a16:colId xmlns:a16="http://schemas.microsoft.com/office/drawing/2014/main" val="3667345508"/>
                    </a:ext>
                  </a:extLst>
                </a:gridCol>
                <a:gridCol w="1863029">
                  <a:extLst>
                    <a:ext uri="{9D8B030D-6E8A-4147-A177-3AD203B41FA5}">
                      <a16:colId xmlns:a16="http://schemas.microsoft.com/office/drawing/2014/main" val="3187498799"/>
                    </a:ext>
                  </a:extLst>
                </a:gridCol>
                <a:gridCol w="2034173">
                  <a:extLst>
                    <a:ext uri="{9D8B030D-6E8A-4147-A177-3AD203B41FA5}">
                      <a16:colId xmlns:a16="http://schemas.microsoft.com/office/drawing/2014/main" val="3630070988"/>
                    </a:ext>
                  </a:extLst>
                </a:gridCol>
              </a:tblGrid>
              <a:tr h="283611">
                <a:tc>
                  <a:txBody>
                    <a:bodyPr/>
                    <a:lstStyle/>
                    <a:p>
                      <a:endParaRPr lang="es-ES" sz="1200" dirty="0">
                        <a:solidFill>
                          <a:schemeClr val="tx1"/>
                        </a:solidFill>
                        <a:effectLst/>
                        <a:latin typeface="Times New Roman" panose="02020603050405020304" pitchFamily="18" charset="0"/>
                        <a:cs typeface="Times New Roman" panose="02020603050405020304" pitchFamily="18" charset="0"/>
                      </a:endParaRPr>
                    </a:p>
                  </a:txBody>
                  <a:tcPr marL="15479" marR="15479" marT="0" marB="0" anchor="ctr"/>
                </a:tc>
                <a:tc>
                  <a:txBody>
                    <a:bodyPr/>
                    <a:lstStyle/>
                    <a:p>
                      <a:endParaRPr lang="es-ES" sz="1200" dirty="0">
                        <a:solidFill>
                          <a:schemeClr val="tx1"/>
                        </a:solidFill>
                        <a:effectLst/>
                        <a:latin typeface="Times New Roman" panose="02020603050405020304" pitchFamily="18" charset="0"/>
                        <a:cs typeface="Times New Roman" panose="02020603050405020304" pitchFamily="18" charset="0"/>
                      </a:endParaRPr>
                    </a:p>
                  </a:txBody>
                  <a:tcPr marL="15479" marR="15479" marT="0" marB="0" anchor="ctr"/>
                </a:tc>
                <a:tc>
                  <a:txBody>
                    <a:bodyPr/>
                    <a:lstStyle/>
                    <a:p>
                      <a:pPr algn="ctr"/>
                      <a:r>
                        <a:rPr lang="es-ES" sz="1200" dirty="0">
                          <a:solidFill>
                            <a:schemeClr val="tx1"/>
                          </a:solidFill>
                          <a:effectLst/>
                          <a:latin typeface="Times New Roman" panose="02020603050405020304" pitchFamily="18" charset="0"/>
                          <a:cs typeface="Times New Roman" panose="02020603050405020304" pitchFamily="18" charset="0"/>
                        </a:rPr>
                        <a:t>V.DEPENDIENTE</a:t>
                      </a:r>
                      <a:endParaRPr lang="es-E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479" marR="15479" marT="0" marB="0" anchor="ctr"/>
                </a:tc>
                <a:tc>
                  <a:txBody>
                    <a:bodyPr/>
                    <a:lstStyle/>
                    <a:p>
                      <a:endParaRPr lang="es-ES" sz="1200" dirty="0">
                        <a:solidFill>
                          <a:schemeClr val="tx1"/>
                        </a:solidFill>
                        <a:effectLst/>
                        <a:latin typeface="Times New Roman" panose="02020603050405020304" pitchFamily="18" charset="0"/>
                        <a:cs typeface="Times New Roman" panose="02020603050405020304" pitchFamily="18" charset="0"/>
                      </a:endParaRPr>
                    </a:p>
                  </a:txBody>
                  <a:tcPr marL="15479" marR="15479" marT="0" marB="0" anchor="ctr"/>
                </a:tc>
                <a:extLst>
                  <a:ext uri="{0D108BD9-81ED-4DB2-BD59-A6C34878D82A}">
                    <a16:rowId xmlns:a16="http://schemas.microsoft.com/office/drawing/2014/main" val="4105513941"/>
                  </a:ext>
                </a:extLst>
              </a:tr>
              <a:tr h="832402">
                <a:tc>
                  <a:txBody>
                    <a:bodyPr/>
                    <a:lstStyle/>
                    <a:p>
                      <a:endParaRPr lang="es-ES" sz="1400" dirty="0">
                        <a:solidFill>
                          <a:schemeClr val="tx1"/>
                        </a:solidFill>
                        <a:effectLst/>
                        <a:latin typeface="Times New Roman" panose="02020603050405020304" pitchFamily="18" charset="0"/>
                        <a:cs typeface="Times New Roman" panose="02020603050405020304" pitchFamily="18" charset="0"/>
                      </a:endParaRPr>
                    </a:p>
                  </a:txBody>
                  <a:tcPr marL="15479" marR="15479" marT="0" marB="0" anchor="ctr"/>
                </a:tc>
                <a:tc>
                  <a:txBody>
                    <a:bodyPr/>
                    <a:lstStyle/>
                    <a:p>
                      <a:pPr algn="ctr"/>
                      <a:r>
                        <a:rPr lang="es-ES" sz="1400" b="1" dirty="0">
                          <a:solidFill>
                            <a:schemeClr val="tx1"/>
                          </a:solidFill>
                          <a:effectLst/>
                          <a:latin typeface="Times New Roman" panose="02020603050405020304" pitchFamily="18" charset="0"/>
                          <a:cs typeface="Times New Roman" panose="02020603050405020304" pitchFamily="18" charset="0"/>
                        </a:rPr>
                        <a:t>Coeficiente de Pearson</a:t>
                      </a:r>
                      <a:endParaRPr lang="es-E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479" marR="15479" marT="0" marB="0" anchor="ctr"/>
                </a:tc>
                <a:tc>
                  <a:txBody>
                    <a:bodyPr/>
                    <a:lstStyle/>
                    <a:p>
                      <a:pPr algn="ctr"/>
                      <a:r>
                        <a:rPr lang="es-ES" sz="1400" b="1" dirty="0">
                          <a:solidFill>
                            <a:schemeClr val="tx1"/>
                          </a:solidFill>
                          <a:effectLst/>
                          <a:latin typeface="Times New Roman" panose="02020603050405020304" pitchFamily="18" charset="0"/>
                          <a:cs typeface="Times New Roman" panose="02020603050405020304" pitchFamily="18" charset="0"/>
                        </a:rPr>
                        <a:t>POTENCIAL DE INNOVACIÓN</a:t>
                      </a:r>
                      <a:endParaRPr lang="es-E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479" marR="15479" marT="0" marB="0" anchor="ctr"/>
                </a:tc>
                <a:tc>
                  <a:txBody>
                    <a:bodyPr/>
                    <a:lstStyle/>
                    <a:p>
                      <a:pPr algn="ctr"/>
                      <a:r>
                        <a:rPr lang="es-ES" sz="1400" b="1" dirty="0">
                          <a:solidFill>
                            <a:schemeClr val="tx1"/>
                          </a:solidFill>
                          <a:effectLst/>
                          <a:latin typeface="Times New Roman" panose="02020603050405020304" pitchFamily="18" charset="0"/>
                          <a:cs typeface="Times New Roman" panose="02020603050405020304" pitchFamily="18" charset="0"/>
                        </a:rPr>
                        <a:t>Intensidad de la relación</a:t>
                      </a:r>
                      <a:endParaRPr lang="es-E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479" marR="15479" marT="0" marB="0" anchor="ctr"/>
                </a:tc>
                <a:extLst>
                  <a:ext uri="{0D108BD9-81ED-4DB2-BD59-A6C34878D82A}">
                    <a16:rowId xmlns:a16="http://schemas.microsoft.com/office/drawing/2014/main" val="114551784"/>
                  </a:ext>
                </a:extLst>
              </a:tr>
              <a:tr h="454038">
                <a:tc rowSpan="6">
                  <a:txBody>
                    <a:bodyPr/>
                    <a:lstStyle/>
                    <a:p>
                      <a:pPr algn="ctr"/>
                      <a:r>
                        <a:rPr lang="es-ES" sz="1400" dirty="0">
                          <a:solidFill>
                            <a:schemeClr val="tx1"/>
                          </a:solidFill>
                          <a:effectLst/>
                          <a:latin typeface="Times New Roman" panose="02020603050405020304" pitchFamily="18" charset="0"/>
                          <a:cs typeface="Times New Roman" panose="02020603050405020304" pitchFamily="18" charset="0"/>
                        </a:rPr>
                        <a:t>V. INDEPENDIENTE</a:t>
                      </a:r>
                      <a:endParaRPr lang="es-E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479" marR="15479" marT="0" marB="0" vert="vert270" anchor="ctr"/>
                </a:tc>
                <a:tc>
                  <a:txBody>
                    <a:bodyPr/>
                    <a:lstStyle/>
                    <a:p>
                      <a:pPr algn="ctr"/>
                      <a:r>
                        <a:rPr lang="es-ES" sz="1400" b="1" dirty="0">
                          <a:solidFill>
                            <a:schemeClr val="tx1"/>
                          </a:solidFill>
                          <a:effectLst/>
                          <a:latin typeface="Times New Roman" panose="02020603050405020304" pitchFamily="18" charset="0"/>
                          <a:cs typeface="Times New Roman" panose="02020603050405020304" pitchFamily="18" charset="0"/>
                        </a:rPr>
                        <a:t>EMPRENDIMIENTO CORPORATIVO</a:t>
                      </a:r>
                      <a:endParaRPr lang="es-E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479" marR="15479" marT="0" marB="0" anchor="ctr"/>
                </a:tc>
                <a:tc>
                  <a:txBody>
                    <a:bodyPr/>
                    <a:lstStyle/>
                    <a:p>
                      <a:pPr algn="ctr"/>
                      <a:r>
                        <a:rPr lang="es-ES" sz="2000" dirty="0">
                          <a:solidFill>
                            <a:schemeClr val="tx1"/>
                          </a:solidFill>
                          <a:effectLst/>
                          <a:latin typeface="Times New Roman" panose="02020603050405020304" pitchFamily="18" charset="0"/>
                          <a:cs typeface="Times New Roman" panose="02020603050405020304" pitchFamily="18" charset="0"/>
                        </a:rPr>
                        <a:t>0.762</a:t>
                      </a:r>
                      <a:endParaRPr lang="es-E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479" marR="15479" marT="0" marB="0" anchor="ctr"/>
                </a:tc>
                <a:tc>
                  <a:txBody>
                    <a:bodyPr/>
                    <a:lstStyle/>
                    <a:p>
                      <a:pPr algn="ctr"/>
                      <a:r>
                        <a:rPr lang="es-ES" sz="1400">
                          <a:solidFill>
                            <a:schemeClr val="tx1"/>
                          </a:solidFill>
                          <a:effectLst/>
                          <a:latin typeface="Times New Roman" panose="02020603050405020304" pitchFamily="18" charset="0"/>
                          <a:cs typeface="Times New Roman" panose="02020603050405020304" pitchFamily="18" charset="0"/>
                        </a:rPr>
                        <a:t>Positiva alta</a:t>
                      </a:r>
                      <a:endParaRPr lang="es-E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479" marR="15479" marT="0" marB="0" anchor="ctr"/>
                </a:tc>
                <a:extLst>
                  <a:ext uri="{0D108BD9-81ED-4DB2-BD59-A6C34878D82A}">
                    <a16:rowId xmlns:a16="http://schemas.microsoft.com/office/drawing/2014/main" val="1879562817"/>
                  </a:ext>
                </a:extLst>
              </a:tr>
              <a:tr h="605384">
                <a:tc vMerge="1">
                  <a:txBody>
                    <a:bodyPr/>
                    <a:lstStyle/>
                    <a:p>
                      <a:endParaRPr lang="es-ES"/>
                    </a:p>
                  </a:txBody>
                  <a:tcPr/>
                </a:tc>
                <a:tc>
                  <a:txBody>
                    <a:bodyPr/>
                    <a:lstStyle/>
                    <a:p>
                      <a:pPr algn="ctr"/>
                      <a:r>
                        <a:rPr lang="es-ES" sz="1400" b="1" dirty="0">
                          <a:solidFill>
                            <a:schemeClr val="tx1"/>
                          </a:solidFill>
                          <a:effectLst/>
                          <a:latin typeface="Times New Roman" panose="02020603050405020304" pitchFamily="18" charset="0"/>
                          <a:cs typeface="Times New Roman" panose="02020603050405020304" pitchFamily="18" charset="0"/>
                        </a:rPr>
                        <a:t>Innovación</a:t>
                      </a:r>
                      <a:endParaRPr lang="es-E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479" marR="15479" marT="0" marB="0" anchor="ctr"/>
                </a:tc>
                <a:tc>
                  <a:txBody>
                    <a:bodyPr/>
                    <a:lstStyle/>
                    <a:p>
                      <a:pPr algn="ctr"/>
                      <a:r>
                        <a:rPr lang="es-ES" sz="2000" dirty="0">
                          <a:solidFill>
                            <a:schemeClr val="tx1"/>
                          </a:solidFill>
                          <a:effectLst/>
                          <a:latin typeface="Times New Roman" panose="02020603050405020304" pitchFamily="18" charset="0"/>
                          <a:cs typeface="Times New Roman" panose="02020603050405020304" pitchFamily="18" charset="0"/>
                        </a:rPr>
                        <a:t>0.416</a:t>
                      </a:r>
                      <a:endParaRPr lang="es-E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479" marR="15479" marT="0" marB="0" anchor="ctr"/>
                </a:tc>
                <a:tc>
                  <a:txBody>
                    <a:bodyPr/>
                    <a:lstStyle/>
                    <a:p>
                      <a:pPr algn="ctr"/>
                      <a:r>
                        <a:rPr lang="es-ES" sz="1400">
                          <a:solidFill>
                            <a:schemeClr val="tx1"/>
                          </a:solidFill>
                          <a:effectLst/>
                          <a:latin typeface="Times New Roman" panose="02020603050405020304" pitchFamily="18" charset="0"/>
                          <a:cs typeface="Times New Roman" panose="02020603050405020304" pitchFamily="18" charset="0"/>
                        </a:rPr>
                        <a:t>Positiva moderada</a:t>
                      </a:r>
                      <a:endParaRPr lang="es-E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479" marR="15479" marT="0" marB="0" anchor="ctr"/>
                </a:tc>
                <a:extLst>
                  <a:ext uri="{0D108BD9-81ED-4DB2-BD59-A6C34878D82A}">
                    <a16:rowId xmlns:a16="http://schemas.microsoft.com/office/drawing/2014/main" val="2886628275"/>
                  </a:ext>
                </a:extLst>
              </a:tr>
              <a:tr h="605384">
                <a:tc vMerge="1">
                  <a:txBody>
                    <a:bodyPr/>
                    <a:lstStyle/>
                    <a:p>
                      <a:endParaRPr lang="es-ES"/>
                    </a:p>
                  </a:txBody>
                  <a:tcPr/>
                </a:tc>
                <a:tc>
                  <a:txBody>
                    <a:bodyPr/>
                    <a:lstStyle/>
                    <a:p>
                      <a:pPr algn="ctr"/>
                      <a:r>
                        <a:rPr lang="es-ES" sz="1400" b="1" dirty="0">
                          <a:solidFill>
                            <a:schemeClr val="tx1"/>
                          </a:solidFill>
                          <a:effectLst/>
                          <a:latin typeface="Times New Roman" panose="02020603050405020304" pitchFamily="18" charset="0"/>
                          <a:cs typeface="Times New Roman" panose="02020603050405020304" pitchFamily="18" charset="0"/>
                        </a:rPr>
                        <a:t>Proactividad</a:t>
                      </a:r>
                      <a:endParaRPr lang="es-E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479" marR="15479" marT="0" marB="0" anchor="ctr"/>
                </a:tc>
                <a:tc>
                  <a:txBody>
                    <a:bodyPr/>
                    <a:lstStyle/>
                    <a:p>
                      <a:pPr algn="ctr"/>
                      <a:r>
                        <a:rPr lang="es-ES" sz="2000" dirty="0">
                          <a:solidFill>
                            <a:schemeClr val="tx1"/>
                          </a:solidFill>
                          <a:effectLst/>
                          <a:latin typeface="Times New Roman" panose="02020603050405020304" pitchFamily="18" charset="0"/>
                          <a:cs typeface="Times New Roman" panose="02020603050405020304" pitchFamily="18" charset="0"/>
                        </a:rPr>
                        <a:t>0.564</a:t>
                      </a:r>
                      <a:endParaRPr lang="es-E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479" marR="15479" marT="0" marB="0" anchor="ctr"/>
                </a:tc>
                <a:tc>
                  <a:txBody>
                    <a:bodyPr/>
                    <a:lstStyle/>
                    <a:p>
                      <a:pPr algn="ctr"/>
                      <a:r>
                        <a:rPr lang="es-ES" sz="1400" dirty="0">
                          <a:solidFill>
                            <a:schemeClr val="tx1"/>
                          </a:solidFill>
                          <a:effectLst/>
                          <a:latin typeface="Times New Roman" panose="02020603050405020304" pitchFamily="18" charset="0"/>
                          <a:cs typeface="Times New Roman" panose="02020603050405020304" pitchFamily="18" charset="0"/>
                        </a:rPr>
                        <a:t>Positiva moderada</a:t>
                      </a:r>
                      <a:endParaRPr lang="es-E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479" marR="15479" marT="0" marB="0" anchor="ctr"/>
                </a:tc>
                <a:extLst>
                  <a:ext uri="{0D108BD9-81ED-4DB2-BD59-A6C34878D82A}">
                    <a16:rowId xmlns:a16="http://schemas.microsoft.com/office/drawing/2014/main" val="1178474437"/>
                  </a:ext>
                </a:extLst>
              </a:tr>
              <a:tr h="605384">
                <a:tc vMerge="1">
                  <a:txBody>
                    <a:bodyPr/>
                    <a:lstStyle/>
                    <a:p>
                      <a:endParaRPr lang="es-ES"/>
                    </a:p>
                  </a:txBody>
                  <a:tcPr/>
                </a:tc>
                <a:tc>
                  <a:txBody>
                    <a:bodyPr/>
                    <a:lstStyle/>
                    <a:p>
                      <a:pPr algn="ctr"/>
                      <a:r>
                        <a:rPr lang="es-ES" sz="1400" b="1" dirty="0">
                          <a:solidFill>
                            <a:schemeClr val="tx1"/>
                          </a:solidFill>
                          <a:effectLst/>
                          <a:latin typeface="Times New Roman" panose="02020603050405020304" pitchFamily="18" charset="0"/>
                          <a:cs typeface="Times New Roman" panose="02020603050405020304" pitchFamily="18" charset="0"/>
                        </a:rPr>
                        <a:t>Asunción de Riesgos</a:t>
                      </a:r>
                      <a:endParaRPr lang="es-E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479" marR="15479" marT="0" marB="0" anchor="ctr"/>
                </a:tc>
                <a:tc>
                  <a:txBody>
                    <a:bodyPr/>
                    <a:lstStyle/>
                    <a:p>
                      <a:pPr algn="ctr"/>
                      <a:r>
                        <a:rPr lang="es-ES" sz="2000" dirty="0">
                          <a:solidFill>
                            <a:schemeClr val="tx1"/>
                          </a:solidFill>
                          <a:effectLst/>
                          <a:latin typeface="Times New Roman" panose="02020603050405020304" pitchFamily="18" charset="0"/>
                          <a:cs typeface="Times New Roman" panose="02020603050405020304" pitchFamily="18" charset="0"/>
                        </a:rPr>
                        <a:t>0.587</a:t>
                      </a:r>
                      <a:endParaRPr lang="es-E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479" marR="15479" marT="0" marB="0" anchor="ctr"/>
                </a:tc>
                <a:tc>
                  <a:txBody>
                    <a:bodyPr/>
                    <a:lstStyle/>
                    <a:p>
                      <a:pPr algn="ctr"/>
                      <a:r>
                        <a:rPr lang="es-ES" sz="1400" dirty="0">
                          <a:solidFill>
                            <a:schemeClr val="tx1"/>
                          </a:solidFill>
                          <a:effectLst/>
                          <a:latin typeface="Times New Roman" panose="02020603050405020304" pitchFamily="18" charset="0"/>
                          <a:cs typeface="Times New Roman" panose="02020603050405020304" pitchFamily="18" charset="0"/>
                        </a:rPr>
                        <a:t>Positiva moderada</a:t>
                      </a:r>
                      <a:endParaRPr lang="es-E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479" marR="15479" marT="0" marB="0" anchor="ctr"/>
                </a:tc>
                <a:extLst>
                  <a:ext uri="{0D108BD9-81ED-4DB2-BD59-A6C34878D82A}">
                    <a16:rowId xmlns:a16="http://schemas.microsoft.com/office/drawing/2014/main" val="1677173495"/>
                  </a:ext>
                </a:extLst>
              </a:tr>
              <a:tr h="605384">
                <a:tc vMerge="1">
                  <a:txBody>
                    <a:bodyPr/>
                    <a:lstStyle/>
                    <a:p>
                      <a:endParaRPr lang="es-ES"/>
                    </a:p>
                  </a:txBody>
                  <a:tcPr/>
                </a:tc>
                <a:tc>
                  <a:txBody>
                    <a:bodyPr/>
                    <a:lstStyle/>
                    <a:p>
                      <a:pPr algn="ctr"/>
                      <a:r>
                        <a:rPr lang="es-ES" sz="1400" b="1" dirty="0">
                          <a:solidFill>
                            <a:schemeClr val="tx1"/>
                          </a:solidFill>
                          <a:effectLst/>
                          <a:latin typeface="Times New Roman" panose="02020603050405020304" pitchFamily="18" charset="0"/>
                          <a:cs typeface="Times New Roman" panose="02020603050405020304" pitchFamily="18" charset="0"/>
                        </a:rPr>
                        <a:t>Agresividad competitiva</a:t>
                      </a:r>
                      <a:endParaRPr lang="es-E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479" marR="15479" marT="0" marB="0" anchor="ctr"/>
                </a:tc>
                <a:tc>
                  <a:txBody>
                    <a:bodyPr/>
                    <a:lstStyle/>
                    <a:p>
                      <a:pPr algn="ctr"/>
                      <a:r>
                        <a:rPr lang="es-ES" sz="2000" dirty="0">
                          <a:solidFill>
                            <a:schemeClr val="tx1"/>
                          </a:solidFill>
                          <a:effectLst/>
                          <a:latin typeface="Times New Roman" panose="02020603050405020304" pitchFamily="18" charset="0"/>
                          <a:cs typeface="Times New Roman" panose="02020603050405020304" pitchFamily="18" charset="0"/>
                        </a:rPr>
                        <a:t>0.483</a:t>
                      </a:r>
                      <a:endParaRPr lang="es-E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479" marR="15479" marT="0" marB="0" anchor="ctr"/>
                </a:tc>
                <a:tc>
                  <a:txBody>
                    <a:bodyPr/>
                    <a:lstStyle/>
                    <a:p>
                      <a:pPr algn="ctr"/>
                      <a:r>
                        <a:rPr lang="es-ES" sz="1400" dirty="0">
                          <a:solidFill>
                            <a:schemeClr val="tx1"/>
                          </a:solidFill>
                          <a:effectLst/>
                          <a:latin typeface="Times New Roman" panose="02020603050405020304" pitchFamily="18" charset="0"/>
                          <a:cs typeface="Times New Roman" panose="02020603050405020304" pitchFamily="18" charset="0"/>
                        </a:rPr>
                        <a:t>Positiva moderada</a:t>
                      </a:r>
                      <a:endParaRPr lang="es-E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479" marR="15479" marT="0" marB="0" anchor="ctr"/>
                </a:tc>
                <a:extLst>
                  <a:ext uri="{0D108BD9-81ED-4DB2-BD59-A6C34878D82A}">
                    <a16:rowId xmlns:a16="http://schemas.microsoft.com/office/drawing/2014/main" val="2296793194"/>
                  </a:ext>
                </a:extLst>
              </a:tr>
              <a:tr h="605384">
                <a:tc vMerge="1">
                  <a:txBody>
                    <a:bodyPr/>
                    <a:lstStyle/>
                    <a:p>
                      <a:endParaRPr lang="es-ES"/>
                    </a:p>
                  </a:txBody>
                  <a:tcPr/>
                </a:tc>
                <a:tc>
                  <a:txBody>
                    <a:bodyPr/>
                    <a:lstStyle/>
                    <a:p>
                      <a:pPr algn="ctr"/>
                      <a:r>
                        <a:rPr lang="es-ES" sz="1400" b="1" dirty="0">
                          <a:solidFill>
                            <a:schemeClr val="tx1"/>
                          </a:solidFill>
                          <a:effectLst/>
                          <a:latin typeface="Times New Roman" panose="02020603050405020304" pitchFamily="18" charset="0"/>
                          <a:cs typeface="Times New Roman" panose="02020603050405020304" pitchFamily="18" charset="0"/>
                        </a:rPr>
                        <a:t>Autonomía</a:t>
                      </a:r>
                      <a:endParaRPr lang="es-E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479" marR="15479" marT="0" marB="0" anchor="ctr"/>
                </a:tc>
                <a:tc>
                  <a:txBody>
                    <a:bodyPr/>
                    <a:lstStyle/>
                    <a:p>
                      <a:pPr algn="ctr"/>
                      <a:r>
                        <a:rPr lang="es-ES" sz="2000" dirty="0">
                          <a:solidFill>
                            <a:schemeClr val="tx1"/>
                          </a:solidFill>
                          <a:effectLst/>
                          <a:latin typeface="Times New Roman" panose="02020603050405020304" pitchFamily="18" charset="0"/>
                          <a:cs typeface="Times New Roman" panose="02020603050405020304" pitchFamily="18" charset="0"/>
                        </a:rPr>
                        <a:t>0.600</a:t>
                      </a:r>
                      <a:endParaRPr lang="es-E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479" marR="15479" marT="0" marB="0" anchor="ctr"/>
                </a:tc>
                <a:tc>
                  <a:txBody>
                    <a:bodyPr/>
                    <a:lstStyle/>
                    <a:p>
                      <a:pPr algn="ctr"/>
                      <a:r>
                        <a:rPr lang="es-ES" sz="1400" dirty="0">
                          <a:solidFill>
                            <a:schemeClr val="tx1"/>
                          </a:solidFill>
                          <a:effectLst/>
                          <a:latin typeface="Times New Roman" panose="02020603050405020304" pitchFamily="18" charset="0"/>
                          <a:cs typeface="Times New Roman" panose="02020603050405020304" pitchFamily="18" charset="0"/>
                        </a:rPr>
                        <a:t>Positiva moderada</a:t>
                      </a:r>
                      <a:endParaRPr lang="es-E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479" marR="15479" marT="0" marB="0" anchor="ctr"/>
                </a:tc>
                <a:extLst>
                  <a:ext uri="{0D108BD9-81ED-4DB2-BD59-A6C34878D82A}">
                    <a16:rowId xmlns:a16="http://schemas.microsoft.com/office/drawing/2014/main" val="2968217180"/>
                  </a:ext>
                </a:extLst>
              </a:tr>
            </a:tbl>
          </a:graphicData>
        </a:graphic>
      </p:graphicFrame>
      <p:sp>
        <p:nvSpPr>
          <p:cNvPr id="3" name="Estrella de 5 puntas 2"/>
          <p:cNvSpPr/>
          <p:nvPr/>
        </p:nvSpPr>
        <p:spPr>
          <a:xfrm>
            <a:off x="5969718" y="6113417"/>
            <a:ext cx="252554" cy="326571"/>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0089674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0043"/>
            <a:ext cx="10515600" cy="973656"/>
          </a:xfrm>
        </p:spPr>
        <p:txBody>
          <a:bodyPr/>
          <a:lstStyle/>
          <a:p>
            <a:r>
              <a:rPr lang="es-ES" b="1" dirty="0"/>
              <a:t>ANÁLISIS BIVARIADO</a:t>
            </a:r>
            <a:endParaRPr lang="es-EC" b="1" dirty="0"/>
          </a:p>
        </p:txBody>
      </p:sp>
      <p:sp>
        <p:nvSpPr>
          <p:cNvPr id="5" name="CuadroTexto 4"/>
          <p:cNvSpPr txBox="1"/>
          <p:nvPr/>
        </p:nvSpPr>
        <p:spPr>
          <a:xfrm>
            <a:off x="68047" y="1509924"/>
            <a:ext cx="7193365" cy="338554"/>
          </a:xfrm>
          <a:prstGeom prst="rect">
            <a:avLst/>
          </a:prstGeom>
          <a:noFill/>
          <a:ln>
            <a:solidFill>
              <a:schemeClr val="accent5"/>
            </a:solidFill>
          </a:ln>
        </p:spPr>
        <p:txBody>
          <a:bodyPr wrap="square" rtlCol="0">
            <a:spAutoFit/>
          </a:bodyPr>
          <a:lstStyle/>
          <a:p>
            <a:r>
              <a:rPr lang="es-ES" sz="1600" b="1" dirty="0"/>
              <a:t>EMPRENDIMIENTO CORPORATIVO * Dimensiones del POTENCIAL DE INNOVACIÓN</a:t>
            </a:r>
            <a:endParaRPr lang="es-EC" sz="1600" b="1" dirty="0"/>
          </a:p>
        </p:txBody>
      </p:sp>
      <p:sp>
        <p:nvSpPr>
          <p:cNvPr id="13" name="CuadroTexto 12">
            <a:extLst>
              <a:ext uri="{FF2B5EF4-FFF2-40B4-BE49-F238E27FC236}">
                <a16:creationId xmlns:a16="http://schemas.microsoft.com/office/drawing/2014/main" id="{50BC0956-24E3-466C-B728-8CF860C1D511}"/>
              </a:ext>
            </a:extLst>
          </p:cNvPr>
          <p:cNvSpPr txBox="1"/>
          <p:nvPr/>
        </p:nvSpPr>
        <p:spPr>
          <a:xfrm>
            <a:off x="10807842" y="950807"/>
            <a:ext cx="1257018" cy="276999"/>
          </a:xfrm>
          <a:prstGeom prst="rect">
            <a:avLst/>
          </a:prstGeom>
          <a:solidFill>
            <a:schemeClr val="accent5"/>
          </a:solidFill>
          <a:ln>
            <a:solidFill>
              <a:srgbClr val="FFFF00"/>
            </a:solidFill>
          </a:ln>
        </p:spPr>
        <p:txBody>
          <a:bodyPr wrap="square" rtlCol="0">
            <a:spAutoFit/>
          </a:bodyPr>
          <a:lstStyle/>
          <a:p>
            <a:pPr algn="ctr"/>
            <a:r>
              <a:rPr lang="es-ES" sz="1200" b="1" dirty="0">
                <a:solidFill>
                  <a:schemeClr val="bg1"/>
                </a:solidFill>
              </a:rPr>
              <a:t>Jessica Chicaiza</a:t>
            </a:r>
            <a:endParaRPr lang="es-EC" sz="1200" b="1" dirty="0">
              <a:solidFill>
                <a:schemeClr val="bg1"/>
              </a:solidFill>
            </a:endParaRPr>
          </a:p>
        </p:txBody>
      </p:sp>
      <p:cxnSp>
        <p:nvCxnSpPr>
          <p:cNvPr id="14" name="Conector recto 13">
            <a:extLst>
              <a:ext uri="{FF2B5EF4-FFF2-40B4-BE49-F238E27FC236}">
                <a16:creationId xmlns:a16="http://schemas.microsoft.com/office/drawing/2014/main" id="{61C4639D-4723-40F5-9ACD-838ACF888A87}"/>
              </a:ext>
            </a:extLst>
          </p:cNvPr>
          <p:cNvCxnSpPr/>
          <p:nvPr/>
        </p:nvCxnSpPr>
        <p:spPr>
          <a:xfrm>
            <a:off x="132021" y="1242019"/>
            <a:ext cx="11927949" cy="0"/>
          </a:xfrm>
          <a:prstGeom prst="line">
            <a:avLst/>
          </a:prstGeom>
          <a:ln w="76200"/>
        </p:spPr>
        <p:style>
          <a:lnRef idx="3">
            <a:schemeClr val="accent5"/>
          </a:lnRef>
          <a:fillRef idx="0">
            <a:schemeClr val="accent5"/>
          </a:fillRef>
          <a:effectRef idx="2">
            <a:schemeClr val="accent5"/>
          </a:effectRef>
          <a:fontRef idx="minor">
            <a:schemeClr val="tx1"/>
          </a:fontRef>
        </p:style>
      </p:cxnSp>
      <p:graphicFrame>
        <p:nvGraphicFramePr>
          <p:cNvPr id="3" name="Tabla 2">
            <a:extLst>
              <a:ext uri="{FF2B5EF4-FFF2-40B4-BE49-F238E27FC236}">
                <a16:creationId xmlns:a16="http://schemas.microsoft.com/office/drawing/2014/main" id="{FC75F5A5-DC03-478B-8AC7-CD12796C9878}"/>
              </a:ext>
            </a:extLst>
          </p:cNvPr>
          <p:cNvGraphicFramePr>
            <a:graphicFrameLocks noGrp="1"/>
          </p:cNvGraphicFramePr>
          <p:nvPr>
            <p:extLst>
              <p:ext uri="{D42A27DB-BD31-4B8C-83A1-F6EECF244321}">
                <p14:modId xmlns:p14="http://schemas.microsoft.com/office/powerpoint/2010/main" val="1308916708"/>
              </p:ext>
            </p:extLst>
          </p:nvPr>
        </p:nvGraphicFramePr>
        <p:xfrm>
          <a:off x="252615" y="2239875"/>
          <a:ext cx="11482998" cy="3109089"/>
        </p:xfrm>
        <a:graphic>
          <a:graphicData uri="http://schemas.openxmlformats.org/drawingml/2006/table">
            <a:tbl>
              <a:tblPr firstRow="1" firstCol="1" bandRow="1">
                <a:tableStyleId>{7DF18680-E054-41AD-8BC1-D1AEF772440D}</a:tableStyleId>
              </a:tblPr>
              <a:tblGrid>
                <a:gridCol w="490641">
                  <a:extLst>
                    <a:ext uri="{9D8B030D-6E8A-4147-A177-3AD203B41FA5}">
                      <a16:colId xmlns:a16="http://schemas.microsoft.com/office/drawing/2014/main" val="4148127920"/>
                    </a:ext>
                  </a:extLst>
                </a:gridCol>
                <a:gridCol w="1872808">
                  <a:extLst>
                    <a:ext uri="{9D8B030D-6E8A-4147-A177-3AD203B41FA5}">
                      <a16:colId xmlns:a16="http://schemas.microsoft.com/office/drawing/2014/main" val="1728201705"/>
                    </a:ext>
                  </a:extLst>
                </a:gridCol>
                <a:gridCol w="2572056">
                  <a:extLst>
                    <a:ext uri="{9D8B030D-6E8A-4147-A177-3AD203B41FA5}">
                      <a16:colId xmlns:a16="http://schemas.microsoft.com/office/drawing/2014/main" val="875015041"/>
                    </a:ext>
                  </a:extLst>
                </a:gridCol>
                <a:gridCol w="2415581">
                  <a:extLst>
                    <a:ext uri="{9D8B030D-6E8A-4147-A177-3AD203B41FA5}">
                      <a16:colId xmlns:a16="http://schemas.microsoft.com/office/drawing/2014/main" val="516424725"/>
                    </a:ext>
                  </a:extLst>
                </a:gridCol>
                <a:gridCol w="1867918">
                  <a:extLst>
                    <a:ext uri="{9D8B030D-6E8A-4147-A177-3AD203B41FA5}">
                      <a16:colId xmlns:a16="http://schemas.microsoft.com/office/drawing/2014/main" val="202586310"/>
                    </a:ext>
                  </a:extLst>
                </a:gridCol>
                <a:gridCol w="2263994">
                  <a:extLst>
                    <a:ext uri="{9D8B030D-6E8A-4147-A177-3AD203B41FA5}">
                      <a16:colId xmlns:a16="http://schemas.microsoft.com/office/drawing/2014/main" val="1807873712"/>
                    </a:ext>
                  </a:extLst>
                </a:gridCol>
              </a:tblGrid>
              <a:tr h="111573">
                <a:tc>
                  <a:txBody>
                    <a:bodyPr/>
                    <a:lstStyle/>
                    <a:p>
                      <a:endParaRPr lang="es-ES" sz="1400">
                        <a:solidFill>
                          <a:schemeClr val="tx1"/>
                        </a:solidFill>
                        <a:effectLst/>
                        <a:latin typeface="Times New Roman" panose="02020603050405020304" pitchFamily="18" charset="0"/>
                        <a:cs typeface="Times New Roman" panose="02020603050405020304" pitchFamily="18" charset="0"/>
                      </a:endParaRPr>
                    </a:p>
                  </a:txBody>
                  <a:tcPr marL="45643" marR="45643" marT="0" marB="0" anchor="ctr"/>
                </a:tc>
                <a:tc>
                  <a:txBody>
                    <a:bodyPr/>
                    <a:lstStyle/>
                    <a:p>
                      <a:endParaRPr lang="es-ES" sz="1400">
                        <a:solidFill>
                          <a:schemeClr val="tx1"/>
                        </a:solidFill>
                        <a:effectLst/>
                        <a:latin typeface="Times New Roman" panose="02020603050405020304" pitchFamily="18" charset="0"/>
                        <a:cs typeface="Times New Roman" panose="02020603050405020304" pitchFamily="18" charset="0"/>
                      </a:endParaRPr>
                    </a:p>
                  </a:txBody>
                  <a:tcPr marL="45643" marR="45643" marT="0" marB="0" anchor="ctr"/>
                </a:tc>
                <a:tc gridSpan="4">
                  <a:txBody>
                    <a:bodyPr/>
                    <a:lstStyle/>
                    <a:p>
                      <a:pPr algn="ctr"/>
                      <a:r>
                        <a:rPr lang="es-ES" sz="1400">
                          <a:solidFill>
                            <a:schemeClr val="tx1"/>
                          </a:solidFill>
                          <a:effectLst/>
                          <a:latin typeface="Times New Roman" panose="02020603050405020304" pitchFamily="18" charset="0"/>
                          <a:cs typeface="Times New Roman" panose="02020603050405020304" pitchFamily="18" charset="0"/>
                        </a:rPr>
                        <a:t>V.DEPENDIENTE</a:t>
                      </a:r>
                      <a:endParaRPr lang="es-E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43" marR="45643" marT="0" marB="0" anchor="ct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261931142"/>
                  </a:ext>
                </a:extLst>
              </a:tr>
              <a:tr h="998992">
                <a:tc>
                  <a:txBody>
                    <a:bodyPr/>
                    <a:lstStyle/>
                    <a:p>
                      <a:pPr algn="ctr"/>
                      <a:endParaRPr lang="es-E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43" marR="45643" marT="0" marB="0" anchor="ctr"/>
                </a:tc>
                <a:tc>
                  <a:txBody>
                    <a:bodyPr/>
                    <a:lstStyle/>
                    <a:p>
                      <a:pPr algn="ctr"/>
                      <a:r>
                        <a:rPr lang="es-ES" sz="1400" b="1" dirty="0">
                          <a:solidFill>
                            <a:schemeClr val="tx1"/>
                          </a:solidFill>
                          <a:effectLst/>
                          <a:latin typeface="Times New Roman" panose="02020603050405020304" pitchFamily="18" charset="0"/>
                          <a:cs typeface="Times New Roman" panose="02020603050405020304" pitchFamily="18" charset="0"/>
                        </a:rPr>
                        <a:t>Coeficiente de Pearson</a:t>
                      </a:r>
                      <a:endParaRPr lang="es-E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43" marR="45643" marT="0" marB="0" anchor="ctr"/>
                </a:tc>
                <a:tc>
                  <a:txBody>
                    <a:bodyPr/>
                    <a:lstStyle/>
                    <a:p>
                      <a:pPr algn="ctr"/>
                      <a:r>
                        <a:rPr lang="es-ES" sz="1400" b="1" dirty="0">
                          <a:solidFill>
                            <a:schemeClr val="tx1"/>
                          </a:solidFill>
                          <a:effectLst/>
                          <a:latin typeface="Times New Roman" panose="02020603050405020304" pitchFamily="18" charset="0"/>
                          <a:cs typeface="Times New Roman" panose="02020603050405020304" pitchFamily="18" charset="0"/>
                        </a:rPr>
                        <a:t>POTENCIAL DE INNOVACIÓN</a:t>
                      </a:r>
                      <a:endParaRPr lang="es-E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43" marR="45643" marT="0" marB="0" anchor="ctr"/>
                </a:tc>
                <a:tc>
                  <a:txBody>
                    <a:bodyPr/>
                    <a:lstStyle/>
                    <a:p>
                      <a:pPr algn="ctr"/>
                      <a:r>
                        <a:rPr lang="es-ES" sz="1400" b="1" dirty="0">
                          <a:solidFill>
                            <a:schemeClr val="tx1"/>
                          </a:solidFill>
                          <a:effectLst/>
                          <a:latin typeface="Times New Roman" panose="02020603050405020304" pitchFamily="18" charset="0"/>
                          <a:cs typeface="Times New Roman" panose="02020603050405020304" pitchFamily="18" charset="0"/>
                        </a:rPr>
                        <a:t>Estímulos de innovación</a:t>
                      </a:r>
                      <a:endParaRPr lang="es-E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43" marR="45643" marT="0" marB="0" anchor="ctr"/>
                </a:tc>
                <a:tc>
                  <a:txBody>
                    <a:bodyPr/>
                    <a:lstStyle/>
                    <a:p>
                      <a:pPr algn="ctr"/>
                      <a:r>
                        <a:rPr lang="es-ES" sz="1400" b="1" dirty="0">
                          <a:solidFill>
                            <a:schemeClr val="tx1"/>
                          </a:solidFill>
                          <a:effectLst/>
                          <a:latin typeface="Times New Roman" panose="02020603050405020304" pitchFamily="18" charset="0"/>
                          <a:cs typeface="Times New Roman" panose="02020603050405020304" pitchFamily="18" charset="0"/>
                        </a:rPr>
                        <a:t>Capacidad de innovación</a:t>
                      </a:r>
                      <a:endParaRPr lang="es-E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43" marR="45643" marT="0" marB="0" anchor="ctr"/>
                </a:tc>
                <a:tc>
                  <a:txBody>
                    <a:bodyPr/>
                    <a:lstStyle/>
                    <a:p>
                      <a:pPr algn="ctr"/>
                      <a:r>
                        <a:rPr lang="es-ES" sz="1400" b="1" dirty="0">
                          <a:solidFill>
                            <a:schemeClr val="tx1"/>
                          </a:solidFill>
                          <a:effectLst/>
                          <a:latin typeface="Times New Roman" panose="02020603050405020304" pitchFamily="18" charset="0"/>
                          <a:cs typeface="Times New Roman" panose="02020603050405020304" pitchFamily="18" charset="0"/>
                        </a:rPr>
                        <a:t>Desempeño de innovación</a:t>
                      </a:r>
                      <a:endParaRPr lang="es-E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43" marR="45643" marT="0" marB="0" anchor="ctr"/>
                </a:tc>
                <a:extLst>
                  <a:ext uri="{0D108BD9-81ED-4DB2-BD59-A6C34878D82A}">
                    <a16:rowId xmlns:a16="http://schemas.microsoft.com/office/drawing/2014/main" val="2911993485"/>
                  </a:ext>
                </a:extLst>
              </a:tr>
              <a:tr h="557864">
                <a:tc rowSpan="2">
                  <a:txBody>
                    <a:bodyPr/>
                    <a:lstStyle/>
                    <a:p>
                      <a:pPr algn="ctr"/>
                      <a:r>
                        <a:rPr lang="es-ES" sz="1400" dirty="0">
                          <a:solidFill>
                            <a:schemeClr val="tx1"/>
                          </a:solidFill>
                          <a:effectLst/>
                          <a:latin typeface="Times New Roman" panose="02020603050405020304" pitchFamily="18" charset="0"/>
                          <a:cs typeface="Times New Roman" panose="02020603050405020304" pitchFamily="18" charset="0"/>
                        </a:rPr>
                        <a:t>V. INDEPENDIENTE</a:t>
                      </a:r>
                      <a:endParaRPr lang="es-E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43" marR="45643" marT="0" marB="0" vert="vert270" anchor="ctr"/>
                </a:tc>
                <a:tc>
                  <a:txBody>
                    <a:bodyPr/>
                    <a:lstStyle/>
                    <a:p>
                      <a:pPr algn="ctr"/>
                      <a:r>
                        <a:rPr lang="es-ES" sz="1400" b="1" dirty="0">
                          <a:solidFill>
                            <a:schemeClr val="tx1"/>
                          </a:solidFill>
                          <a:effectLst/>
                          <a:latin typeface="Times New Roman" panose="02020603050405020304" pitchFamily="18" charset="0"/>
                          <a:cs typeface="Times New Roman" panose="02020603050405020304" pitchFamily="18" charset="0"/>
                        </a:rPr>
                        <a:t>EMPRENDIMIENTO CORPORATIVO</a:t>
                      </a:r>
                      <a:endParaRPr lang="es-E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43" marR="45643" marT="0" marB="0" anchor="ctr"/>
                </a:tc>
                <a:tc>
                  <a:txBody>
                    <a:bodyPr/>
                    <a:lstStyle/>
                    <a:p>
                      <a:pPr algn="ctr"/>
                      <a:r>
                        <a:rPr lang="es-ES" sz="2000" dirty="0">
                          <a:solidFill>
                            <a:schemeClr val="tx1"/>
                          </a:solidFill>
                          <a:effectLst/>
                          <a:latin typeface="Times New Roman" panose="02020603050405020304" pitchFamily="18" charset="0"/>
                          <a:cs typeface="Times New Roman" panose="02020603050405020304" pitchFamily="18" charset="0"/>
                        </a:rPr>
                        <a:t>0.762</a:t>
                      </a:r>
                      <a:endParaRPr lang="es-E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43" marR="45643" marT="0" marB="0" anchor="ctr"/>
                </a:tc>
                <a:tc>
                  <a:txBody>
                    <a:bodyPr/>
                    <a:lstStyle/>
                    <a:p>
                      <a:pPr algn="ctr"/>
                      <a:r>
                        <a:rPr lang="es-ES" sz="2000" dirty="0">
                          <a:solidFill>
                            <a:schemeClr val="tx1"/>
                          </a:solidFill>
                          <a:effectLst/>
                          <a:latin typeface="Times New Roman" panose="02020603050405020304" pitchFamily="18" charset="0"/>
                          <a:cs typeface="Times New Roman" panose="02020603050405020304" pitchFamily="18" charset="0"/>
                        </a:rPr>
                        <a:t>0.684</a:t>
                      </a:r>
                      <a:endParaRPr lang="es-E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43" marR="45643" marT="0" marB="0" anchor="ctr"/>
                </a:tc>
                <a:tc>
                  <a:txBody>
                    <a:bodyPr/>
                    <a:lstStyle/>
                    <a:p>
                      <a:pPr algn="ctr"/>
                      <a:r>
                        <a:rPr lang="es-ES" sz="2000" dirty="0">
                          <a:solidFill>
                            <a:schemeClr val="tx1"/>
                          </a:solidFill>
                          <a:effectLst/>
                          <a:latin typeface="Times New Roman" panose="02020603050405020304" pitchFamily="18" charset="0"/>
                          <a:cs typeface="Times New Roman" panose="02020603050405020304" pitchFamily="18" charset="0"/>
                        </a:rPr>
                        <a:t>0.678</a:t>
                      </a:r>
                      <a:endParaRPr lang="es-E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43" marR="45643" marT="0" marB="0" anchor="ctr"/>
                </a:tc>
                <a:tc>
                  <a:txBody>
                    <a:bodyPr/>
                    <a:lstStyle/>
                    <a:p>
                      <a:pPr algn="ctr"/>
                      <a:r>
                        <a:rPr lang="es-ES" sz="2000" dirty="0">
                          <a:solidFill>
                            <a:schemeClr val="tx1"/>
                          </a:solidFill>
                          <a:effectLst/>
                          <a:latin typeface="Times New Roman" panose="02020603050405020304" pitchFamily="18" charset="0"/>
                          <a:cs typeface="Times New Roman" panose="02020603050405020304" pitchFamily="18" charset="0"/>
                        </a:rPr>
                        <a:t>0.750</a:t>
                      </a:r>
                      <a:endParaRPr lang="es-E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43" marR="45643" marT="0" marB="0" anchor="ctr"/>
                </a:tc>
                <a:extLst>
                  <a:ext uri="{0D108BD9-81ED-4DB2-BD59-A6C34878D82A}">
                    <a16:rowId xmlns:a16="http://schemas.microsoft.com/office/drawing/2014/main" val="3288534527"/>
                  </a:ext>
                </a:extLst>
              </a:tr>
              <a:tr h="1338873">
                <a:tc vMerge="1">
                  <a:txBody>
                    <a:bodyPr/>
                    <a:lstStyle/>
                    <a:p>
                      <a:endParaRPr lang="es-ES"/>
                    </a:p>
                  </a:txBody>
                  <a:tcPr/>
                </a:tc>
                <a:tc>
                  <a:txBody>
                    <a:bodyPr/>
                    <a:lstStyle/>
                    <a:p>
                      <a:pPr algn="ctr"/>
                      <a:r>
                        <a:rPr lang="es-ES" sz="1400" b="1" dirty="0">
                          <a:solidFill>
                            <a:schemeClr val="tx1"/>
                          </a:solidFill>
                          <a:effectLst/>
                          <a:latin typeface="Times New Roman" panose="02020603050405020304" pitchFamily="18" charset="0"/>
                          <a:cs typeface="Times New Roman" panose="02020603050405020304" pitchFamily="18" charset="0"/>
                        </a:rPr>
                        <a:t>Intensidad de la relación</a:t>
                      </a:r>
                      <a:endParaRPr lang="es-E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43" marR="45643" marT="0" marB="0" anchor="ctr"/>
                </a:tc>
                <a:tc>
                  <a:txBody>
                    <a:bodyPr/>
                    <a:lstStyle/>
                    <a:p>
                      <a:pPr algn="ctr"/>
                      <a:r>
                        <a:rPr lang="es-ES" sz="1400">
                          <a:solidFill>
                            <a:schemeClr val="tx1"/>
                          </a:solidFill>
                          <a:effectLst/>
                          <a:latin typeface="Times New Roman" panose="02020603050405020304" pitchFamily="18" charset="0"/>
                          <a:cs typeface="Times New Roman" panose="02020603050405020304" pitchFamily="18" charset="0"/>
                        </a:rPr>
                        <a:t>Positiva alta</a:t>
                      </a:r>
                      <a:endParaRPr lang="es-E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43" marR="45643" marT="0" marB="0" anchor="ctr"/>
                </a:tc>
                <a:tc>
                  <a:txBody>
                    <a:bodyPr/>
                    <a:lstStyle/>
                    <a:p>
                      <a:pPr algn="ctr"/>
                      <a:r>
                        <a:rPr lang="es-ES" sz="1400">
                          <a:solidFill>
                            <a:schemeClr val="tx1"/>
                          </a:solidFill>
                          <a:effectLst/>
                          <a:latin typeface="Times New Roman" panose="02020603050405020304" pitchFamily="18" charset="0"/>
                          <a:cs typeface="Times New Roman" panose="02020603050405020304" pitchFamily="18" charset="0"/>
                        </a:rPr>
                        <a:t>Positiva moderada</a:t>
                      </a:r>
                      <a:endParaRPr lang="es-E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43" marR="45643" marT="0" marB="0" anchor="ctr"/>
                </a:tc>
                <a:tc>
                  <a:txBody>
                    <a:bodyPr/>
                    <a:lstStyle/>
                    <a:p>
                      <a:pPr algn="ctr"/>
                      <a:r>
                        <a:rPr lang="es-ES" sz="1400">
                          <a:solidFill>
                            <a:schemeClr val="tx1"/>
                          </a:solidFill>
                          <a:effectLst/>
                          <a:latin typeface="Times New Roman" panose="02020603050405020304" pitchFamily="18" charset="0"/>
                          <a:cs typeface="Times New Roman" panose="02020603050405020304" pitchFamily="18" charset="0"/>
                        </a:rPr>
                        <a:t>Positiva moderada</a:t>
                      </a:r>
                      <a:endParaRPr lang="es-E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43" marR="45643" marT="0" marB="0" anchor="ctr"/>
                </a:tc>
                <a:tc>
                  <a:txBody>
                    <a:bodyPr/>
                    <a:lstStyle/>
                    <a:p>
                      <a:pPr algn="ctr"/>
                      <a:r>
                        <a:rPr lang="es-ES" sz="1400" dirty="0">
                          <a:solidFill>
                            <a:schemeClr val="tx1"/>
                          </a:solidFill>
                          <a:effectLst/>
                          <a:latin typeface="Times New Roman" panose="02020603050405020304" pitchFamily="18" charset="0"/>
                          <a:cs typeface="Times New Roman" panose="02020603050405020304" pitchFamily="18" charset="0"/>
                        </a:rPr>
                        <a:t>Positiva alta</a:t>
                      </a:r>
                      <a:endParaRPr lang="es-E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43" marR="45643" marT="0" marB="0" anchor="ctr"/>
                </a:tc>
                <a:extLst>
                  <a:ext uri="{0D108BD9-81ED-4DB2-BD59-A6C34878D82A}">
                    <a16:rowId xmlns:a16="http://schemas.microsoft.com/office/drawing/2014/main" val="660608013"/>
                  </a:ext>
                </a:extLst>
              </a:tr>
            </a:tbl>
          </a:graphicData>
        </a:graphic>
      </p:graphicFrame>
      <p:sp>
        <p:nvSpPr>
          <p:cNvPr id="7" name="Estrella de 5 puntas 6"/>
          <p:cNvSpPr/>
          <p:nvPr/>
        </p:nvSpPr>
        <p:spPr>
          <a:xfrm>
            <a:off x="11116491" y="3631133"/>
            <a:ext cx="237309" cy="326571"/>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9511358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0043"/>
            <a:ext cx="10515600" cy="1013960"/>
          </a:xfrm>
        </p:spPr>
        <p:txBody>
          <a:bodyPr>
            <a:normAutofit/>
          </a:bodyPr>
          <a:lstStyle/>
          <a:p>
            <a:r>
              <a:rPr lang="es-ES" sz="4000" b="1" dirty="0"/>
              <a:t>ANÁLISIS CONSOLIDADO</a:t>
            </a:r>
            <a:endParaRPr lang="es-EC" sz="40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36864560"/>
              </p:ext>
            </p:extLst>
          </p:nvPr>
        </p:nvGraphicFramePr>
        <p:xfrm>
          <a:off x="2094356" y="1518107"/>
          <a:ext cx="9910200" cy="5012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59A120A1-824F-4427-939C-694358825129}"/>
              </a:ext>
            </a:extLst>
          </p:cNvPr>
          <p:cNvSpPr txBox="1"/>
          <p:nvPr/>
        </p:nvSpPr>
        <p:spPr>
          <a:xfrm>
            <a:off x="10807842" y="950807"/>
            <a:ext cx="1257018" cy="276999"/>
          </a:xfrm>
          <a:prstGeom prst="rect">
            <a:avLst/>
          </a:prstGeom>
          <a:solidFill>
            <a:schemeClr val="accent5"/>
          </a:solidFill>
          <a:ln>
            <a:solidFill>
              <a:srgbClr val="FFFF00"/>
            </a:solidFill>
          </a:ln>
        </p:spPr>
        <p:txBody>
          <a:bodyPr wrap="square" rtlCol="0">
            <a:spAutoFit/>
          </a:bodyPr>
          <a:lstStyle/>
          <a:p>
            <a:pPr algn="ctr"/>
            <a:r>
              <a:rPr lang="es-ES" sz="1200" b="1" dirty="0">
                <a:solidFill>
                  <a:schemeClr val="bg1"/>
                </a:solidFill>
              </a:rPr>
              <a:t>Jessica Chicaiza</a:t>
            </a:r>
            <a:endParaRPr lang="es-EC" sz="1200" b="1" dirty="0">
              <a:solidFill>
                <a:schemeClr val="bg1"/>
              </a:solidFill>
            </a:endParaRPr>
          </a:p>
        </p:txBody>
      </p:sp>
      <p:cxnSp>
        <p:nvCxnSpPr>
          <p:cNvPr id="7" name="Conector recto 6">
            <a:extLst>
              <a:ext uri="{FF2B5EF4-FFF2-40B4-BE49-F238E27FC236}">
                <a16:creationId xmlns:a16="http://schemas.microsoft.com/office/drawing/2014/main" id="{D5ABC18A-DF85-4D36-8836-F7087FCB4801}"/>
              </a:ext>
            </a:extLst>
          </p:cNvPr>
          <p:cNvCxnSpPr/>
          <p:nvPr/>
        </p:nvCxnSpPr>
        <p:spPr>
          <a:xfrm>
            <a:off x="132021" y="1242019"/>
            <a:ext cx="11927949" cy="0"/>
          </a:xfrm>
          <a:prstGeom prst="line">
            <a:avLst/>
          </a:prstGeom>
          <a:ln w="76200"/>
        </p:spPr>
        <p:style>
          <a:lnRef idx="3">
            <a:schemeClr val="accent5"/>
          </a:lnRef>
          <a:fillRef idx="0">
            <a:schemeClr val="accent5"/>
          </a:fillRef>
          <a:effectRef idx="2">
            <a:schemeClr val="accent5"/>
          </a:effectRef>
          <a:fontRef idx="minor">
            <a:schemeClr val="tx1"/>
          </a:fontRef>
        </p:style>
      </p:cxnSp>
      <p:pic>
        <p:nvPicPr>
          <p:cNvPr id="8" name="Gráfico 7" descr="Gráfico de barras con tendencia bajista">
            <a:extLst>
              <a:ext uri="{FF2B5EF4-FFF2-40B4-BE49-F238E27FC236}">
                <a16:creationId xmlns:a16="http://schemas.microsoft.com/office/drawing/2014/main" id="{C4FB02FD-4AF5-4AEA-AAFC-3FF8B103AA4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77569" y="4742493"/>
            <a:ext cx="1272173" cy="1272173"/>
          </a:xfrm>
          <a:prstGeom prst="rect">
            <a:avLst/>
          </a:prstGeom>
        </p:spPr>
      </p:pic>
      <p:pic>
        <p:nvPicPr>
          <p:cNvPr id="12" name="Gráfico 11" descr="Gráfico de barras con tendencia alcista">
            <a:extLst>
              <a:ext uri="{FF2B5EF4-FFF2-40B4-BE49-F238E27FC236}">
                <a16:creationId xmlns:a16="http://schemas.microsoft.com/office/drawing/2014/main" id="{444BA247-8DD5-4949-9018-734AE288D71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77569" y="2293182"/>
            <a:ext cx="1222115" cy="1222115"/>
          </a:xfrm>
          <a:prstGeom prst="rect">
            <a:avLst/>
          </a:prstGeom>
        </p:spPr>
      </p:pic>
    </p:spTree>
    <p:extLst>
      <p:ext uri="{BB962C8B-B14F-4D97-AF65-F5344CB8AC3E}">
        <p14:creationId xmlns:p14="http://schemas.microsoft.com/office/powerpoint/2010/main" val="338421789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graphicEl>
                                              <a:dgm id="{56530071-E3A3-4A97-AFE9-CD0477B27F80}"/>
                                            </p:graphicEl>
                                          </p:spTgt>
                                        </p:tgtEl>
                                        <p:attrNameLst>
                                          <p:attrName>style.visibility</p:attrName>
                                        </p:attrNameLst>
                                      </p:cBhvr>
                                      <p:to>
                                        <p:strVal val="visible"/>
                                      </p:to>
                                    </p:set>
                                    <p:animEffect transition="in" filter="fade">
                                      <p:cBhvr>
                                        <p:cTn id="7" dur="1000"/>
                                        <p:tgtEl>
                                          <p:spTgt spid="4">
                                            <p:graphicEl>
                                              <a:dgm id="{56530071-E3A3-4A97-AFE9-CD0477B27F80}"/>
                                            </p:graphicEl>
                                          </p:spTgt>
                                        </p:tgtEl>
                                      </p:cBhvr>
                                    </p:animEffect>
                                    <p:anim calcmode="lin" valueType="num">
                                      <p:cBhvr>
                                        <p:cTn id="8" dur="1000" fill="hold"/>
                                        <p:tgtEl>
                                          <p:spTgt spid="4">
                                            <p:graphicEl>
                                              <a:dgm id="{56530071-E3A3-4A97-AFE9-CD0477B27F80}"/>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56530071-E3A3-4A97-AFE9-CD0477B27F80}"/>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graphicEl>
                                              <a:dgm id="{7A6E297F-DD44-47F9-BC60-15ECBD919A95}"/>
                                            </p:graphicEl>
                                          </p:spTgt>
                                        </p:tgtEl>
                                        <p:attrNameLst>
                                          <p:attrName>style.visibility</p:attrName>
                                        </p:attrNameLst>
                                      </p:cBhvr>
                                      <p:to>
                                        <p:strVal val="visible"/>
                                      </p:to>
                                    </p:set>
                                    <p:animEffect transition="in" filter="fade">
                                      <p:cBhvr>
                                        <p:cTn id="13" dur="1000"/>
                                        <p:tgtEl>
                                          <p:spTgt spid="4">
                                            <p:graphicEl>
                                              <a:dgm id="{7A6E297F-DD44-47F9-BC60-15ECBD919A95}"/>
                                            </p:graphicEl>
                                          </p:spTgt>
                                        </p:tgtEl>
                                      </p:cBhvr>
                                    </p:animEffect>
                                    <p:anim calcmode="lin" valueType="num">
                                      <p:cBhvr>
                                        <p:cTn id="14" dur="1000" fill="hold"/>
                                        <p:tgtEl>
                                          <p:spTgt spid="4">
                                            <p:graphicEl>
                                              <a:dgm id="{7A6E297F-DD44-47F9-BC60-15ECBD919A95}"/>
                                            </p:graphicEl>
                                          </p:spTgt>
                                        </p:tgtEl>
                                        <p:attrNameLst>
                                          <p:attrName>ppt_x</p:attrName>
                                        </p:attrNameLst>
                                      </p:cBhvr>
                                      <p:tavLst>
                                        <p:tav tm="0">
                                          <p:val>
                                            <p:strVal val="#ppt_x"/>
                                          </p:val>
                                        </p:tav>
                                        <p:tav tm="100000">
                                          <p:val>
                                            <p:strVal val="#ppt_x"/>
                                          </p:val>
                                        </p:tav>
                                      </p:tavLst>
                                    </p:anim>
                                    <p:anim calcmode="lin" valueType="num">
                                      <p:cBhvr>
                                        <p:cTn id="15" dur="1000" fill="hold"/>
                                        <p:tgtEl>
                                          <p:spTgt spid="4">
                                            <p:graphicEl>
                                              <a:dgm id="{7A6E297F-DD44-47F9-BC60-15ECBD919A95}"/>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graphicEl>
                                              <a:dgm id="{4D99B28B-AB39-49B1-B016-E11E8652BB80}"/>
                                            </p:graphicEl>
                                          </p:spTgt>
                                        </p:tgtEl>
                                        <p:attrNameLst>
                                          <p:attrName>style.visibility</p:attrName>
                                        </p:attrNameLst>
                                      </p:cBhvr>
                                      <p:to>
                                        <p:strVal val="visible"/>
                                      </p:to>
                                    </p:set>
                                    <p:animEffect transition="in" filter="fade">
                                      <p:cBhvr>
                                        <p:cTn id="20" dur="1000"/>
                                        <p:tgtEl>
                                          <p:spTgt spid="4">
                                            <p:graphicEl>
                                              <a:dgm id="{4D99B28B-AB39-49B1-B016-E11E8652BB80}"/>
                                            </p:graphicEl>
                                          </p:spTgt>
                                        </p:tgtEl>
                                      </p:cBhvr>
                                    </p:animEffect>
                                    <p:anim calcmode="lin" valueType="num">
                                      <p:cBhvr>
                                        <p:cTn id="21" dur="1000" fill="hold"/>
                                        <p:tgtEl>
                                          <p:spTgt spid="4">
                                            <p:graphicEl>
                                              <a:dgm id="{4D99B28B-AB39-49B1-B016-E11E8652BB80}"/>
                                            </p:graphicEl>
                                          </p:spTgt>
                                        </p:tgtEl>
                                        <p:attrNameLst>
                                          <p:attrName>ppt_x</p:attrName>
                                        </p:attrNameLst>
                                      </p:cBhvr>
                                      <p:tavLst>
                                        <p:tav tm="0">
                                          <p:val>
                                            <p:strVal val="#ppt_x"/>
                                          </p:val>
                                        </p:tav>
                                        <p:tav tm="100000">
                                          <p:val>
                                            <p:strVal val="#ppt_x"/>
                                          </p:val>
                                        </p:tav>
                                      </p:tavLst>
                                    </p:anim>
                                    <p:anim calcmode="lin" valueType="num">
                                      <p:cBhvr>
                                        <p:cTn id="22" dur="1000" fill="hold"/>
                                        <p:tgtEl>
                                          <p:spTgt spid="4">
                                            <p:graphicEl>
                                              <a:dgm id="{4D99B28B-AB39-49B1-B016-E11E8652BB80}"/>
                                            </p:graphic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4">
                                            <p:graphicEl>
                                              <a:dgm id="{8C954F4D-1D20-465E-9D09-BA4C4F006E0B}"/>
                                            </p:graphicEl>
                                          </p:spTgt>
                                        </p:tgtEl>
                                        <p:attrNameLst>
                                          <p:attrName>style.visibility</p:attrName>
                                        </p:attrNameLst>
                                      </p:cBhvr>
                                      <p:to>
                                        <p:strVal val="visible"/>
                                      </p:to>
                                    </p:set>
                                    <p:animEffect transition="in" filter="fade">
                                      <p:cBhvr>
                                        <p:cTn id="26" dur="1000"/>
                                        <p:tgtEl>
                                          <p:spTgt spid="4">
                                            <p:graphicEl>
                                              <a:dgm id="{8C954F4D-1D20-465E-9D09-BA4C4F006E0B}"/>
                                            </p:graphicEl>
                                          </p:spTgt>
                                        </p:tgtEl>
                                      </p:cBhvr>
                                    </p:animEffect>
                                    <p:anim calcmode="lin" valueType="num">
                                      <p:cBhvr>
                                        <p:cTn id="27" dur="1000" fill="hold"/>
                                        <p:tgtEl>
                                          <p:spTgt spid="4">
                                            <p:graphicEl>
                                              <a:dgm id="{8C954F4D-1D20-465E-9D09-BA4C4F006E0B}"/>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8C954F4D-1D20-465E-9D09-BA4C4F006E0B}"/>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graphicEl>
                                              <a:dgm id="{369CD278-FD33-418E-BCE4-FCBA64BF8D4E}"/>
                                            </p:graphicEl>
                                          </p:spTgt>
                                        </p:tgtEl>
                                        <p:attrNameLst>
                                          <p:attrName>style.visibility</p:attrName>
                                        </p:attrNameLst>
                                      </p:cBhvr>
                                      <p:to>
                                        <p:strVal val="visible"/>
                                      </p:to>
                                    </p:set>
                                    <p:animEffect transition="in" filter="fade">
                                      <p:cBhvr>
                                        <p:cTn id="33" dur="1000"/>
                                        <p:tgtEl>
                                          <p:spTgt spid="4">
                                            <p:graphicEl>
                                              <a:dgm id="{369CD278-FD33-418E-BCE4-FCBA64BF8D4E}"/>
                                            </p:graphicEl>
                                          </p:spTgt>
                                        </p:tgtEl>
                                      </p:cBhvr>
                                    </p:animEffect>
                                    <p:anim calcmode="lin" valueType="num">
                                      <p:cBhvr>
                                        <p:cTn id="34" dur="1000" fill="hold"/>
                                        <p:tgtEl>
                                          <p:spTgt spid="4">
                                            <p:graphicEl>
                                              <a:dgm id="{369CD278-FD33-418E-BCE4-FCBA64BF8D4E}"/>
                                            </p:graphicEl>
                                          </p:spTgt>
                                        </p:tgtEl>
                                        <p:attrNameLst>
                                          <p:attrName>ppt_x</p:attrName>
                                        </p:attrNameLst>
                                      </p:cBhvr>
                                      <p:tavLst>
                                        <p:tav tm="0">
                                          <p:val>
                                            <p:strVal val="#ppt_x"/>
                                          </p:val>
                                        </p:tav>
                                        <p:tav tm="100000">
                                          <p:val>
                                            <p:strVal val="#ppt_x"/>
                                          </p:val>
                                        </p:tav>
                                      </p:tavLst>
                                    </p:anim>
                                    <p:anim calcmode="lin" valueType="num">
                                      <p:cBhvr>
                                        <p:cTn id="35" dur="1000" fill="hold"/>
                                        <p:tgtEl>
                                          <p:spTgt spid="4">
                                            <p:graphicEl>
                                              <a:dgm id="{369CD278-FD33-418E-BCE4-FCBA64BF8D4E}"/>
                                            </p:graphic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4">
                                            <p:graphicEl>
                                              <a:dgm id="{5BCF8ABA-CA39-4B61-A792-23F893D7BBE9}"/>
                                            </p:graphicEl>
                                          </p:spTgt>
                                        </p:tgtEl>
                                        <p:attrNameLst>
                                          <p:attrName>style.visibility</p:attrName>
                                        </p:attrNameLst>
                                      </p:cBhvr>
                                      <p:to>
                                        <p:strVal val="visible"/>
                                      </p:to>
                                    </p:set>
                                    <p:animEffect transition="in" filter="fade">
                                      <p:cBhvr>
                                        <p:cTn id="39" dur="1000"/>
                                        <p:tgtEl>
                                          <p:spTgt spid="4">
                                            <p:graphicEl>
                                              <a:dgm id="{5BCF8ABA-CA39-4B61-A792-23F893D7BBE9}"/>
                                            </p:graphicEl>
                                          </p:spTgt>
                                        </p:tgtEl>
                                      </p:cBhvr>
                                    </p:animEffect>
                                    <p:anim calcmode="lin" valueType="num">
                                      <p:cBhvr>
                                        <p:cTn id="40" dur="1000" fill="hold"/>
                                        <p:tgtEl>
                                          <p:spTgt spid="4">
                                            <p:graphicEl>
                                              <a:dgm id="{5BCF8ABA-CA39-4B61-A792-23F893D7BBE9}"/>
                                            </p:graphicEl>
                                          </p:spTgt>
                                        </p:tgtEl>
                                        <p:attrNameLst>
                                          <p:attrName>ppt_x</p:attrName>
                                        </p:attrNameLst>
                                      </p:cBhvr>
                                      <p:tavLst>
                                        <p:tav tm="0">
                                          <p:val>
                                            <p:strVal val="#ppt_x"/>
                                          </p:val>
                                        </p:tav>
                                        <p:tav tm="100000">
                                          <p:val>
                                            <p:strVal val="#ppt_x"/>
                                          </p:val>
                                        </p:tav>
                                      </p:tavLst>
                                    </p:anim>
                                    <p:anim calcmode="lin" valueType="num">
                                      <p:cBhvr>
                                        <p:cTn id="41" dur="1000" fill="hold"/>
                                        <p:tgtEl>
                                          <p:spTgt spid="4">
                                            <p:graphicEl>
                                              <a:dgm id="{5BCF8ABA-CA39-4B61-A792-23F893D7BBE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86466" y="140042"/>
            <a:ext cx="10256511" cy="1004178"/>
          </a:xfrm>
        </p:spPr>
        <p:txBody>
          <a:bodyPr>
            <a:normAutofit/>
          </a:bodyPr>
          <a:lstStyle/>
          <a:p>
            <a:r>
              <a:rPr lang="es-ES" sz="4000" b="1" dirty="0"/>
              <a:t>ESTRATEGIAS PARA MEJORA DE INNOVACIÓN</a:t>
            </a:r>
            <a:endParaRPr lang="es-EC" sz="4000" b="1" dirty="0"/>
          </a:p>
        </p:txBody>
      </p:sp>
      <p:sp>
        <p:nvSpPr>
          <p:cNvPr id="6" name="CuadroTexto 5">
            <a:extLst>
              <a:ext uri="{FF2B5EF4-FFF2-40B4-BE49-F238E27FC236}">
                <a16:creationId xmlns:a16="http://schemas.microsoft.com/office/drawing/2014/main" id="{71409771-7BA7-4BE6-8972-BD9FB9AB74D0}"/>
              </a:ext>
            </a:extLst>
          </p:cNvPr>
          <p:cNvSpPr txBox="1"/>
          <p:nvPr/>
        </p:nvSpPr>
        <p:spPr>
          <a:xfrm>
            <a:off x="10807842" y="950807"/>
            <a:ext cx="1257018" cy="276999"/>
          </a:xfrm>
          <a:prstGeom prst="rect">
            <a:avLst/>
          </a:prstGeom>
          <a:solidFill>
            <a:schemeClr val="accent5"/>
          </a:solidFill>
          <a:ln>
            <a:solidFill>
              <a:srgbClr val="FFFF00"/>
            </a:solidFill>
          </a:ln>
        </p:spPr>
        <p:txBody>
          <a:bodyPr wrap="square" rtlCol="0">
            <a:spAutoFit/>
          </a:bodyPr>
          <a:lstStyle/>
          <a:p>
            <a:pPr algn="ctr"/>
            <a:r>
              <a:rPr lang="es-ES" sz="1200" b="1" dirty="0">
                <a:solidFill>
                  <a:schemeClr val="bg1"/>
                </a:solidFill>
              </a:rPr>
              <a:t>Jessica Chicaiza</a:t>
            </a:r>
            <a:endParaRPr lang="es-EC" sz="1200" b="1" dirty="0">
              <a:solidFill>
                <a:schemeClr val="bg1"/>
              </a:solidFill>
            </a:endParaRPr>
          </a:p>
        </p:txBody>
      </p:sp>
      <p:cxnSp>
        <p:nvCxnSpPr>
          <p:cNvPr id="9" name="Conector recto 8">
            <a:extLst>
              <a:ext uri="{FF2B5EF4-FFF2-40B4-BE49-F238E27FC236}">
                <a16:creationId xmlns:a16="http://schemas.microsoft.com/office/drawing/2014/main" id="{3BC4438C-ED27-467B-96D7-505DD69C5EE3}"/>
              </a:ext>
            </a:extLst>
          </p:cNvPr>
          <p:cNvCxnSpPr/>
          <p:nvPr/>
        </p:nvCxnSpPr>
        <p:spPr>
          <a:xfrm>
            <a:off x="132021" y="1242019"/>
            <a:ext cx="11927949" cy="0"/>
          </a:xfrm>
          <a:prstGeom prst="line">
            <a:avLst/>
          </a:prstGeom>
          <a:ln w="76200"/>
        </p:spPr>
        <p:style>
          <a:lnRef idx="3">
            <a:schemeClr val="accent5"/>
          </a:lnRef>
          <a:fillRef idx="0">
            <a:schemeClr val="accent5"/>
          </a:fillRef>
          <a:effectRef idx="2">
            <a:schemeClr val="accent5"/>
          </a:effectRef>
          <a:fontRef idx="minor">
            <a:schemeClr val="tx1"/>
          </a:fontRef>
        </p:style>
      </p:cxnSp>
      <p:pic>
        <p:nvPicPr>
          <p:cNvPr id="12" name="Gráfico 11" descr="Aula">
            <a:extLst>
              <a:ext uri="{FF2B5EF4-FFF2-40B4-BE49-F238E27FC236}">
                <a16:creationId xmlns:a16="http://schemas.microsoft.com/office/drawing/2014/main" id="{56099C5C-B6BB-4AF1-9FAC-06C89DB593B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788" y="2619866"/>
            <a:ext cx="914400" cy="914400"/>
          </a:xfrm>
          <a:prstGeom prst="rect">
            <a:avLst/>
          </a:prstGeom>
        </p:spPr>
      </p:pic>
      <p:pic>
        <p:nvPicPr>
          <p:cNvPr id="14" name="Gráfico 13" descr="Piezas de ajedrez">
            <a:extLst>
              <a:ext uri="{FF2B5EF4-FFF2-40B4-BE49-F238E27FC236}">
                <a16:creationId xmlns:a16="http://schemas.microsoft.com/office/drawing/2014/main" id="{0B927449-36E2-47AA-9129-780AE5CD10F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29788" y="5615981"/>
            <a:ext cx="914400" cy="914400"/>
          </a:xfrm>
          <a:prstGeom prst="rect">
            <a:avLst/>
          </a:prstGeom>
        </p:spPr>
      </p:pic>
      <p:graphicFrame>
        <p:nvGraphicFramePr>
          <p:cNvPr id="4" name="Diagrama 3"/>
          <p:cNvGraphicFramePr/>
          <p:nvPr>
            <p:extLst>
              <p:ext uri="{D42A27DB-BD31-4B8C-83A1-F6EECF244321}">
                <p14:modId xmlns:p14="http://schemas.microsoft.com/office/powerpoint/2010/main" val="1040502549"/>
              </p:ext>
            </p:extLst>
          </p:nvPr>
        </p:nvGraphicFramePr>
        <p:xfrm>
          <a:off x="884612" y="1339818"/>
          <a:ext cx="11175358" cy="51905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296421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1924617396"/>
              </p:ext>
            </p:extLst>
          </p:nvPr>
        </p:nvGraphicFramePr>
        <p:xfrm>
          <a:off x="884612" y="1519017"/>
          <a:ext cx="11175358" cy="5288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áfico 15" descr="Piezas de rompecabezas">
            <a:extLst>
              <a:ext uri="{FF2B5EF4-FFF2-40B4-BE49-F238E27FC236}">
                <a16:creationId xmlns:a16="http://schemas.microsoft.com/office/drawing/2014/main" id="{1C6D1D37-C299-4F23-A2CD-106BF5E73C7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0" y="1684005"/>
            <a:ext cx="914400" cy="914400"/>
          </a:xfrm>
          <a:prstGeom prst="rect">
            <a:avLst/>
          </a:prstGeom>
        </p:spPr>
      </p:pic>
      <p:pic>
        <p:nvPicPr>
          <p:cNvPr id="7" name="Gráfico 9" descr="Objetivo">
            <a:extLst>
              <a:ext uri="{FF2B5EF4-FFF2-40B4-BE49-F238E27FC236}">
                <a16:creationId xmlns:a16="http://schemas.microsoft.com/office/drawing/2014/main" id="{F3A89EEA-44A4-487D-83A8-2BB3F16CF4F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9788" y="4564309"/>
            <a:ext cx="914400" cy="914400"/>
          </a:xfrm>
          <a:prstGeom prst="rect">
            <a:avLst/>
          </a:prstGeom>
        </p:spPr>
      </p:pic>
      <p:cxnSp>
        <p:nvCxnSpPr>
          <p:cNvPr id="8" name="Conector recto 7">
            <a:extLst>
              <a:ext uri="{FF2B5EF4-FFF2-40B4-BE49-F238E27FC236}">
                <a16:creationId xmlns:a16="http://schemas.microsoft.com/office/drawing/2014/main" id="{3BC4438C-ED27-467B-96D7-505DD69C5EE3}"/>
              </a:ext>
            </a:extLst>
          </p:cNvPr>
          <p:cNvCxnSpPr/>
          <p:nvPr/>
        </p:nvCxnSpPr>
        <p:spPr>
          <a:xfrm>
            <a:off x="264051" y="1242018"/>
            <a:ext cx="11927949" cy="0"/>
          </a:xfrm>
          <a:prstGeom prst="line">
            <a:avLst/>
          </a:prstGeom>
          <a:ln w="76200"/>
        </p:spPr>
        <p:style>
          <a:lnRef idx="3">
            <a:schemeClr val="accent5"/>
          </a:lnRef>
          <a:fillRef idx="0">
            <a:schemeClr val="accent5"/>
          </a:fillRef>
          <a:effectRef idx="2">
            <a:schemeClr val="accent5"/>
          </a:effectRef>
          <a:fontRef idx="minor">
            <a:schemeClr val="tx1"/>
          </a:fontRef>
        </p:style>
      </p:cxnSp>
      <p:sp>
        <p:nvSpPr>
          <p:cNvPr id="10" name="CuadroTexto 9">
            <a:extLst>
              <a:ext uri="{FF2B5EF4-FFF2-40B4-BE49-F238E27FC236}">
                <a16:creationId xmlns:a16="http://schemas.microsoft.com/office/drawing/2014/main" id="{71409771-7BA7-4BE6-8972-BD9FB9AB74D0}"/>
              </a:ext>
            </a:extLst>
          </p:cNvPr>
          <p:cNvSpPr txBox="1"/>
          <p:nvPr/>
        </p:nvSpPr>
        <p:spPr>
          <a:xfrm>
            <a:off x="10802952" y="965019"/>
            <a:ext cx="1257018" cy="276999"/>
          </a:xfrm>
          <a:prstGeom prst="rect">
            <a:avLst/>
          </a:prstGeom>
          <a:solidFill>
            <a:schemeClr val="accent5"/>
          </a:solidFill>
          <a:ln>
            <a:solidFill>
              <a:srgbClr val="FFFF00"/>
            </a:solidFill>
          </a:ln>
        </p:spPr>
        <p:txBody>
          <a:bodyPr wrap="square" rtlCol="0">
            <a:spAutoFit/>
          </a:bodyPr>
          <a:lstStyle/>
          <a:p>
            <a:pPr algn="ctr"/>
            <a:r>
              <a:rPr lang="es-ES" sz="1200" b="1" dirty="0">
                <a:solidFill>
                  <a:schemeClr val="bg1"/>
                </a:solidFill>
              </a:rPr>
              <a:t>Jessica Chicaiza</a:t>
            </a:r>
            <a:endParaRPr lang="es-EC" sz="1200" b="1" dirty="0">
              <a:solidFill>
                <a:schemeClr val="bg1"/>
              </a:solidFill>
            </a:endParaRPr>
          </a:p>
        </p:txBody>
      </p:sp>
    </p:spTree>
    <p:extLst>
      <p:ext uri="{BB962C8B-B14F-4D97-AF65-F5344CB8AC3E}">
        <p14:creationId xmlns:p14="http://schemas.microsoft.com/office/powerpoint/2010/main" val="1214065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9656" y="335760"/>
            <a:ext cx="10515600" cy="817878"/>
          </a:xfrm>
        </p:spPr>
        <p:txBody>
          <a:bodyPr>
            <a:normAutofit fontScale="90000"/>
          </a:bodyPr>
          <a:lstStyle/>
          <a:p>
            <a:r>
              <a:rPr lang="es-EC" b="1" dirty="0" smtClean="0"/>
              <a:t>ÍNDICE</a:t>
            </a:r>
            <a:br>
              <a:rPr lang="es-EC" b="1" dirty="0" smtClean="0"/>
            </a:br>
            <a:r>
              <a:rPr lang="es-EC" b="1" i="1" dirty="0" smtClean="0"/>
              <a:t>TABLA DE CONTENIDO</a:t>
            </a:r>
            <a:endParaRPr lang="es-EC" b="1" i="1" dirty="0"/>
          </a:p>
        </p:txBody>
      </p:sp>
      <p:sp>
        <p:nvSpPr>
          <p:cNvPr id="4" name="CuadroTexto 3"/>
          <p:cNvSpPr txBox="1"/>
          <p:nvPr/>
        </p:nvSpPr>
        <p:spPr>
          <a:xfrm>
            <a:off x="1487557" y="2781613"/>
            <a:ext cx="6698974" cy="923330"/>
          </a:xfrm>
          <a:prstGeom prst="rect">
            <a:avLst/>
          </a:prstGeom>
          <a:noFill/>
        </p:spPr>
        <p:txBody>
          <a:bodyPr wrap="square" rtlCol="0">
            <a:spAutoFit/>
          </a:bodyPr>
          <a:lstStyle/>
          <a:p>
            <a:r>
              <a:rPr lang="es-EC" b="1" dirty="0" smtClean="0"/>
              <a:t>CAPITULO II</a:t>
            </a:r>
          </a:p>
          <a:p>
            <a:r>
              <a:rPr lang="es-EC" dirty="0"/>
              <a:t>  </a:t>
            </a:r>
            <a:r>
              <a:rPr lang="es-EC" dirty="0" smtClean="0"/>
              <a:t>           </a:t>
            </a:r>
            <a:r>
              <a:rPr lang="es-EC" i="1" dirty="0" smtClean="0"/>
              <a:t>2.1 MARCO TEÓRICO</a:t>
            </a:r>
          </a:p>
          <a:p>
            <a:r>
              <a:rPr lang="es-EC" i="1" dirty="0"/>
              <a:t> </a:t>
            </a:r>
            <a:r>
              <a:rPr lang="es-EC" i="1" dirty="0" smtClean="0"/>
              <a:t>             2.2 HIPOTESIS</a:t>
            </a:r>
            <a:endParaRPr lang="es-EC" i="1" dirty="0"/>
          </a:p>
        </p:txBody>
      </p:sp>
      <p:sp>
        <p:nvSpPr>
          <p:cNvPr id="5" name="CuadroTexto 4"/>
          <p:cNvSpPr txBox="1"/>
          <p:nvPr/>
        </p:nvSpPr>
        <p:spPr>
          <a:xfrm>
            <a:off x="1444487" y="1672982"/>
            <a:ext cx="6698974" cy="1200329"/>
          </a:xfrm>
          <a:prstGeom prst="rect">
            <a:avLst/>
          </a:prstGeom>
          <a:noFill/>
        </p:spPr>
        <p:txBody>
          <a:bodyPr wrap="square" rtlCol="0">
            <a:spAutoFit/>
          </a:bodyPr>
          <a:lstStyle/>
          <a:p>
            <a:r>
              <a:rPr lang="es-EC" b="1" dirty="0" smtClean="0"/>
              <a:t>CAPITULO I</a:t>
            </a:r>
          </a:p>
          <a:p>
            <a:r>
              <a:rPr lang="es-EC" i="1" dirty="0"/>
              <a:t>  </a:t>
            </a:r>
            <a:r>
              <a:rPr lang="es-EC" i="1" dirty="0" smtClean="0"/>
              <a:t>           1.1 INTRODUCCIÓN</a:t>
            </a:r>
          </a:p>
          <a:p>
            <a:r>
              <a:rPr lang="es-EC" i="1" dirty="0"/>
              <a:t> </a:t>
            </a:r>
            <a:r>
              <a:rPr lang="es-EC" i="1" dirty="0" smtClean="0"/>
              <a:t>             1.2 PLANTEAMIENTO DEL PROBLEMA</a:t>
            </a:r>
          </a:p>
          <a:p>
            <a:r>
              <a:rPr lang="es-EC" i="1" dirty="0"/>
              <a:t> </a:t>
            </a:r>
            <a:r>
              <a:rPr lang="es-EC" i="1" dirty="0" smtClean="0"/>
              <a:t>             1.3 OBJETIVOS</a:t>
            </a:r>
            <a:endParaRPr lang="es-EC" i="1" dirty="0"/>
          </a:p>
        </p:txBody>
      </p:sp>
      <p:sp>
        <p:nvSpPr>
          <p:cNvPr id="6" name="CuadroTexto 5"/>
          <p:cNvSpPr txBox="1"/>
          <p:nvPr/>
        </p:nvSpPr>
        <p:spPr>
          <a:xfrm>
            <a:off x="1487557" y="3779570"/>
            <a:ext cx="6698974" cy="646331"/>
          </a:xfrm>
          <a:prstGeom prst="rect">
            <a:avLst/>
          </a:prstGeom>
          <a:noFill/>
        </p:spPr>
        <p:txBody>
          <a:bodyPr wrap="square" rtlCol="0">
            <a:spAutoFit/>
          </a:bodyPr>
          <a:lstStyle/>
          <a:p>
            <a:r>
              <a:rPr lang="es-EC" b="1" dirty="0" smtClean="0"/>
              <a:t>CAPITULO III</a:t>
            </a:r>
          </a:p>
          <a:p>
            <a:r>
              <a:rPr lang="es-EC" i="1" dirty="0"/>
              <a:t>  </a:t>
            </a:r>
            <a:r>
              <a:rPr lang="es-EC" i="1" dirty="0" smtClean="0"/>
              <a:t>           3.1 METODOLOGÍA</a:t>
            </a:r>
            <a:endParaRPr lang="es-EC" i="1" dirty="0"/>
          </a:p>
        </p:txBody>
      </p:sp>
      <p:sp>
        <p:nvSpPr>
          <p:cNvPr id="7" name="CuadroTexto 6"/>
          <p:cNvSpPr txBox="1"/>
          <p:nvPr/>
        </p:nvSpPr>
        <p:spPr>
          <a:xfrm>
            <a:off x="1487557" y="4500528"/>
            <a:ext cx="6698974" cy="923330"/>
          </a:xfrm>
          <a:prstGeom prst="rect">
            <a:avLst/>
          </a:prstGeom>
          <a:noFill/>
        </p:spPr>
        <p:txBody>
          <a:bodyPr wrap="square" rtlCol="0">
            <a:spAutoFit/>
          </a:bodyPr>
          <a:lstStyle/>
          <a:p>
            <a:r>
              <a:rPr lang="es-EC" b="1" dirty="0" smtClean="0"/>
              <a:t>CAPITULO IV</a:t>
            </a:r>
          </a:p>
          <a:p>
            <a:r>
              <a:rPr lang="es-EC" dirty="0"/>
              <a:t>  </a:t>
            </a:r>
            <a:r>
              <a:rPr lang="es-EC" dirty="0" smtClean="0"/>
              <a:t>           </a:t>
            </a:r>
            <a:r>
              <a:rPr lang="es-EC" i="1" dirty="0" smtClean="0"/>
              <a:t>4.1 ANÁLISIS DE DATOS</a:t>
            </a:r>
          </a:p>
          <a:p>
            <a:r>
              <a:rPr lang="es-EC" i="1" dirty="0"/>
              <a:t> </a:t>
            </a:r>
            <a:r>
              <a:rPr lang="es-EC" i="1" dirty="0" smtClean="0"/>
              <a:t>            4.2 PROPUESTA DE MEJORA</a:t>
            </a:r>
            <a:endParaRPr lang="es-EC" i="1" dirty="0"/>
          </a:p>
        </p:txBody>
      </p:sp>
      <p:sp>
        <p:nvSpPr>
          <p:cNvPr id="8" name="CuadroTexto 7"/>
          <p:cNvSpPr txBox="1"/>
          <p:nvPr/>
        </p:nvSpPr>
        <p:spPr>
          <a:xfrm>
            <a:off x="1487557" y="5391300"/>
            <a:ext cx="6698974" cy="923330"/>
          </a:xfrm>
          <a:prstGeom prst="rect">
            <a:avLst/>
          </a:prstGeom>
          <a:noFill/>
        </p:spPr>
        <p:txBody>
          <a:bodyPr wrap="square" rtlCol="0">
            <a:spAutoFit/>
          </a:bodyPr>
          <a:lstStyle/>
          <a:p>
            <a:r>
              <a:rPr lang="es-EC" b="1" dirty="0" smtClean="0"/>
              <a:t>CAPITULO V</a:t>
            </a:r>
          </a:p>
          <a:p>
            <a:r>
              <a:rPr lang="es-EC" i="1" dirty="0"/>
              <a:t>  </a:t>
            </a:r>
            <a:r>
              <a:rPr lang="es-EC" i="1" dirty="0" smtClean="0"/>
              <a:t>           5.1 CONCLUSIONES</a:t>
            </a:r>
          </a:p>
          <a:p>
            <a:r>
              <a:rPr lang="es-EC" i="1" dirty="0"/>
              <a:t> </a:t>
            </a:r>
            <a:r>
              <a:rPr lang="es-EC" i="1" dirty="0" smtClean="0"/>
              <a:t>            4.2 RECOMENDACIONES</a:t>
            </a:r>
            <a:endParaRPr lang="es-EC" i="1" dirty="0"/>
          </a:p>
        </p:txBody>
      </p:sp>
      <p:cxnSp>
        <p:nvCxnSpPr>
          <p:cNvPr id="9" name="Conector recto 8">
            <a:extLst>
              <a:ext uri="{FF2B5EF4-FFF2-40B4-BE49-F238E27FC236}">
                <a16:creationId xmlns:a16="http://schemas.microsoft.com/office/drawing/2014/main" id="{99FE008F-1F4A-4730-B3C2-6984EEE81270}"/>
              </a:ext>
            </a:extLst>
          </p:cNvPr>
          <p:cNvCxnSpPr/>
          <p:nvPr/>
        </p:nvCxnSpPr>
        <p:spPr>
          <a:xfrm>
            <a:off x="132021" y="1242019"/>
            <a:ext cx="11927949" cy="0"/>
          </a:xfrm>
          <a:prstGeom prst="line">
            <a:avLst/>
          </a:prstGeom>
          <a:ln w="76200"/>
        </p:spPr>
        <p:style>
          <a:lnRef idx="3">
            <a:schemeClr val="accent5"/>
          </a:lnRef>
          <a:fillRef idx="0">
            <a:schemeClr val="accent5"/>
          </a:fillRef>
          <a:effectRef idx="2">
            <a:schemeClr val="accent5"/>
          </a:effectRef>
          <a:fontRef idx="minor">
            <a:schemeClr val="tx1"/>
          </a:fontRef>
        </p:style>
      </p:cxnSp>
      <p:pic>
        <p:nvPicPr>
          <p:cNvPr id="1026" name="Picture 2" descr="▷ Redacción Profesional de Contenidos para tu web | aeuroweb"/>
          <p:cNvPicPr>
            <a:picLocks noChangeAspect="1" noChangeArrowheads="1"/>
          </p:cNvPicPr>
          <p:nvPr/>
        </p:nvPicPr>
        <p:blipFill rotWithShape="1">
          <a:blip r:embed="rId2">
            <a:extLst>
              <a:ext uri="{28A0092B-C50C-407E-A947-70E740481C1C}">
                <a14:useLocalDpi xmlns:a14="http://schemas.microsoft.com/office/drawing/2010/main" val="0"/>
              </a:ext>
            </a:extLst>
          </a:blip>
          <a:srcRect l="38890" t="15487" r="17979" b="11768"/>
          <a:stretch/>
        </p:blipFill>
        <p:spPr bwMode="auto">
          <a:xfrm>
            <a:off x="7616134" y="1922228"/>
            <a:ext cx="3499122" cy="3683710"/>
          </a:xfrm>
          <a:prstGeom prst="roundRect">
            <a:avLst>
              <a:gd name="adj" fmla="val 16667"/>
            </a:avLst>
          </a:prstGeom>
          <a:ln>
            <a:noFill/>
          </a:ln>
          <a:effectLst>
            <a:outerShdw blurRad="50800" dist="38100" dir="13500000" algn="br" rotWithShape="0">
              <a:prstClr val="black">
                <a:alpha val="40000"/>
              </a:prst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668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0043"/>
            <a:ext cx="10515600" cy="994400"/>
          </a:xfrm>
        </p:spPr>
        <p:txBody>
          <a:bodyPr/>
          <a:lstStyle/>
          <a:p>
            <a:r>
              <a:rPr lang="es-ES" b="1" dirty="0"/>
              <a:t>CONCLUSIONES</a:t>
            </a:r>
            <a:endParaRPr lang="es-EC" b="1"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804758969"/>
              </p:ext>
            </p:extLst>
          </p:nvPr>
        </p:nvGraphicFramePr>
        <p:xfrm>
          <a:off x="422031" y="1547446"/>
          <a:ext cx="11408898" cy="5012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1148653B-EA19-4A4E-971A-06624AF8197A}"/>
              </a:ext>
            </a:extLst>
          </p:cNvPr>
          <p:cNvSpPr txBox="1"/>
          <p:nvPr/>
        </p:nvSpPr>
        <p:spPr>
          <a:xfrm>
            <a:off x="10807842" y="950807"/>
            <a:ext cx="1257018" cy="276999"/>
          </a:xfrm>
          <a:prstGeom prst="rect">
            <a:avLst/>
          </a:prstGeom>
          <a:solidFill>
            <a:schemeClr val="accent5"/>
          </a:solidFill>
          <a:ln>
            <a:solidFill>
              <a:srgbClr val="FFFF00"/>
            </a:solidFill>
          </a:ln>
        </p:spPr>
        <p:txBody>
          <a:bodyPr wrap="square" rtlCol="0">
            <a:spAutoFit/>
          </a:bodyPr>
          <a:lstStyle/>
          <a:p>
            <a:pPr algn="ctr"/>
            <a:r>
              <a:rPr lang="es-ES" sz="1200" b="1" dirty="0">
                <a:solidFill>
                  <a:schemeClr val="bg1"/>
                </a:solidFill>
              </a:rPr>
              <a:t>Jessica Chicaiza</a:t>
            </a:r>
            <a:endParaRPr lang="es-EC" sz="1200" b="1" dirty="0">
              <a:solidFill>
                <a:schemeClr val="bg1"/>
              </a:solidFill>
            </a:endParaRPr>
          </a:p>
        </p:txBody>
      </p:sp>
      <p:cxnSp>
        <p:nvCxnSpPr>
          <p:cNvPr id="7" name="Conector recto 6">
            <a:extLst>
              <a:ext uri="{FF2B5EF4-FFF2-40B4-BE49-F238E27FC236}">
                <a16:creationId xmlns:a16="http://schemas.microsoft.com/office/drawing/2014/main" id="{CC9BBD0D-F324-4FA9-B6CF-D089A402DEED}"/>
              </a:ext>
            </a:extLst>
          </p:cNvPr>
          <p:cNvCxnSpPr/>
          <p:nvPr/>
        </p:nvCxnSpPr>
        <p:spPr>
          <a:xfrm>
            <a:off x="132021" y="1242019"/>
            <a:ext cx="11927949" cy="0"/>
          </a:xfrm>
          <a:prstGeom prst="line">
            <a:avLst/>
          </a:prstGeom>
          <a:ln w="76200"/>
        </p:spPr>
        <p:style>
          <a:lnRef idx="3">
            <a:schemeClr val="accent5"/>
          </a:lnRef>
          <a:fillRef idx="0">
            <a:schemeClr val="accent5"/>
          </a:fillRef>
          <a:effectRef idx="2">
            <a:schemeClr val="accent5"/>
          </a:effectRef>
          <a:fontRef idx="minor">
            <a:schemeClr val="tx1"/>
          </a:fontRef>
        </p:style>
      </p:cxnSp>
      <p:pic>
        <p:nvPicPr>
          <p:cNvPr id="12" name="Gráfico 11" descr="Martillo de juez">
            <a:extLst>
              <a:ext uri="{FF2B5EF4-FFF2-40B4-BE49-F238E27FC236}">
                <a16:creationId xmlns:a16="http://schemas.microsoft.com/office/drawing/2014/main" id="{2C796052-1545-427F-AE92-558E814BF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118715" y="4666989"/>
            <a:ext cx="1712214" cy="1712214"/>
          </a:xfrm>
          <a:prstGeom prst="rect">
            <a:avLst/>
          </a:prstGeom>
        </p:spPr>
      </p:pic>
    </p:spTree>
    <p:extLst>
      <p:ext uri="{BB962C8B-B14F-4D97-AF65-F5344CB8AC3E}">
        <p14:creationId xmlns:p14="http://schemas.microsoft.com/office/powerpoint/2010/main" val="25211472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108C928E-F0AE-457E-8104-A528F4860DC7}"/>
                                            </p:graphicEl>
                                          </p:spTgt>
                                        </p:tgtEl>
                                        <p:attrNameLst>
                                          <p:attrName>style.visibility</p:attrName>
                                        </p:attrNameLst>
                                      </p:cBhvr>
                                      <p:to>
                                        <p:strVal val="visible"/>
                                      </p:to>
                                    </p:set>
                                    <p:animEffect transition="in" filter="fade">
                                      <p:cBhvr>
                                        <p:cTn id="7" dur="1000"/>
                                        <p:tgtEl>
                                          <p:spTgt spid="5">
                                            <p:graphicEl>
                                              <a:dgm id="{108C928E-F0AE-457E-8104-A528F4860DC7}"/>
                                            </p:graphicEl>
                                          </p:spTgt>
                                        </p:tgtEl>
                                      </p:cBhvr>
                                    </p:animEffect>
                                    <p:anim calcmode="lin" valueType="num">
                                      <p:cBhvr>
                                        <p:cTn id="8" dur="1000" fill="hold"/>
                                        <p:tgtEl>
                                          <p:spTgt spid="5">
                                            <p:graphicEl>
                                              <a:dgm id="{108C928E-F0AE-457E-8104-A528F4860DC7}"/>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108C928E-F0AE-457E-8104-A528F4860DC7}"/>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7F7A6C6D-DC30-448B-8B04-902F1A20FE3B}"/>
                                            </p:graphicEl>
                                          </p:spTgt>
                                        </p:tgtEl>
                                        <p:attrNameLst>
                                          <p:attrName>style.visibility</p:attrName>
                                        </p:attrNameLst>
                                      </p:cBhvr>
                                      <p:to>
                                        <p:strVal val="visible"/>
                                      </p:to>
                                    </p:set>
                                    <p:animEffect transition="in" filter="fade">
                                      <p:cBhvr>
                                        <p:cTn id="14" dur="1000"/>
                                        <p:tgtEl>
                                          <p:spTgt spid="5">
                                            <p:graphicEl>
                                              <a:dgm id="{7F7A6C6D-DC30-448B-8B04-902F1A20FE3B}"/>
                                            </p:graphicEl>
                                          </p:spTgt>
                                        </p:tgtEl>
                                      </p:cBhvr>
                                    </p:animEffect>
                                    <p:anim calcmode="lin" valueType="num">
                                      <p:cBhvr>
                                        <p:cTn id="15" dur="1000" fill="hold"/>
                                        <p:tgtEl>
                                          <p:spTgt spid="5">
                                            <p:graphicEl>
                                              <a:dgm id="{7F7A6C6D-DC30-448B-8B04-902F1A20FE3B}"/>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7F7A6C6D-DC30-448B-8B04-902F1A20FE3B}"/>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graphicEl>
                                              <a:dgm id="{12222B16-D7BE-4E21-969A-4FE2E74502C5}"/>
                                            </p:graphicEl>
                                          </p:spTgt>
                                        </p:tgtEl>
                                        <p:attrNameLst>
                                          <p:attrName>style.visibility</p:attrName>
                                        </p:attrNameLst>
                                      </p:cBhvr>
                                      <p:to>
                                        <p:strVal val="visible"/>
                                      </p:to>
                                    </p:set>
                                    <p:animEffect transition="in" filter="fade">
                                      <p:cBhvr>
                                        <p:cTn id="19" dur="1000"/>
                                        <p:tgtEl>
                                          <p:spTgt spid="5">
                                            <p:graphicEl>
                                              <a:dgm id="{12222B16-D7BE-4E21-969A-4FE2E74502C5}"/>
                                            </p:graphicEl>
                                          </p:spTgt>
                                        </p:tgtEl>
                                      </p:cBhvr>
                                    </p:animEffect>
                                    <p:anim calcmode="lin" valueType="num">
                                      <p:cBhvr>
                                        <p:cTn id="20" dur="1000" fill="hold"/>
                                        <p:tgtEl>
                                          <p:spTgt spid="5">
                                            <p:graphicEl>
                                              <a:dgm id="{12222B16-D7BE-4E21-969A-4FE2E74502C5}"/>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12222B16-D7BE-4E21-969A-4FE2E74502C5}"/>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graphicEl>
                                              <a:dgm id="{668D5748-AF67-4C9B-879D-B7E626403997}"/>
                                            </p:graphicEl>
                                          </p:spTgt>
                                        </p:tgtEl>
                                        <p:attrNameLst>
                                          <p:attrName>style.visibility</p:attrName>
                                        </p:attrNameLst>
                                      </p:cBhvr>
                                      <p:to>
                                        <p:strVal val="visible"/>
                                      </p:to>
                                    </p:set>
                                    <p:animEffect transition="in" filter="fade">
                                      <p:cBhvr>
                                        <p:cTn id="26" dur="1000"/>
                                        <p:tgtEl>
                                          <p:spTgt spid="5">
                                            <p:graphicEl>
                                              <a:dgm id="{668D5748-AF67-4C9B-879D-B7E626403997}"/>
                                            </p:graphicEl>
                                          </p:spTgt>
                                        </p:tgtEl>
                                      </p:cBhvr>
                                    </p:animEffect>
                                    <p:anim calcmode="lin" valueType="num">
                                      <p:cBhvr>
                                        <p:cTn id="27" dur="1000" fill="hold"/>
                                        <p:tgtEl>
                                          <p:spTgt spid="5">
                                            <p:graphicEl>
                                              <a:dgm id="{668D5748-AF67-4C9B-879D-B7E626403997}"/>
                                            </p:graphicEl>
                                          </p:spTgt>
                                        </p:tgtEl>
                                        <p:attrNameLst>
                                          <p:attrName>ppt_x</p:attrName>
                                        </p:attrNameLst>
                                      </p:cBhvr>
                                      <p:tavLst>
                                        <p:tav tm="0">
                                          <p:val>
                                            <p:strVal val="#ppt_x"/>
                                          </p:val>
                                        </p:tav>
                                        <p:tav tm="100000">
                                          <p:val>
                                            <p:strVal val="#ppt_x"/>
                                          </p:val>
                                        </p:tav>
                                      </p:tavLst>
                                    </p:anim>
                                    <p:anim calcmode="lin" valueType="num">
                                      <p:cBhvr>
                                        <p:cTn id="28" dur="1000" fill="hold"/>
                                        <p:tgtEl>
                                          <p:spTgt spid="5">
                                            <p:graphicEl>
                                              <a:dgm id="{668D5748-AF67-4C9B-879D-B7E626403997}"/>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graphicEl>
                                              <a:dgm id="{51FEB967-5347-40A7-B6D3-520F52CF49FF}"/>
                                            </p:graphicEl>
                                          </p:spTgt>
                                        </p:tgtEl>
                                        <p:attrNameLst>
                                          <p:attrName>style.visibility</p:attrName>
                                        </p:attrNameLst>
                                      </p:cBhvr>
                                      <p:to>
                                        <p:strVal val="visible"/>
                                      </p:to>
                                    </p:set>
                                    <p:animEffect transition="in" filter="fade">
                                      <p:cBhvr>
                                        <p:cTn id="31" dur="1000"/>
                                        <p:tgtEl>
                                          <p:spTgt spid="5">
                                            <p:graphicEl>
                                              <a:dgm id="{51FEB967-5347-40A7-B6D3-520F52CF49FF}"/>
                                            </p:graphicEl>
                                          </p:spTgt>
                                        </p:tgtEl>
                                      </p:cBhvr>
                                    </p:animEffect>
                                    <p:anim calcmode="lin" valueType="num">
                                      <p:cBhvr>
                                        <p:cTn id="32" dur="1000" fill="hold"/>
                                        <p:tgtEl>
                                          <p:spTgt spid="5">
                                            <p:graphicEl>
                                              <a:dgm id="{51FEB967-5347-40A7-B6D3-520F52CF49FF}"/>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51FEB967-5347-40A7-B6D3-520F52CF49FF}"/>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graphicEl>
                                              <a:dgm id="{0C596CF2-38D9-4225-A114-8C5D7CF6BF83}"/>
                                            </p:graphicEl>
                                          </p:spTgt>
                                        </p:tgtEl>
                                        <p:attrNameLst>
                                          <p:attrName>style.visibility</p:attrName>
                                        </p:attrNameLst>
                                      </p:cBhvr>
                                      <p:to>
                                        <p:strVal val="visible"/>
                                      </p:to>
                                    </p:set>
                                    <p:animEffect transition="in" filter="fade">
                                      <p:cBhvr>
                                        <p:cTn id="38" dur="1000"/>
                                        <p:tgtEl>
                                          <p:spTgt spid="5">
                                            <p:graphicEl>
                                              <a:dgm id="{0C596CF2-38D9-4225-A114-8C5D7CF6BF83}"/>
                                            </p:graphicEl>
                                          </p:spTgt>
                                        </p:tgtEl>
                                      </p:cBhvr>
                                    </p:animEffect>
                                    <p:anim calcmode="lin" valueType="num">
                                      <p:cBhvr>
                                        <p:cTn id="39" dur="1000" fill="hold"/>
                                        <p:tgtEl>
                                          <p:spTgt spid="5">
                                            <p:graphicEl>
                                              <a:dgm id="{0C596CF2-38D9-4225-A114-8C5D7CF6BF83}"/>
                                            </p:graphicEl>
                                          </p:spTgt>
                                        </p:tgtEl>
                                        <p:attrNameLst>
                                          <p:attrName>ppt_x</p:attrName>
                                        </p:attrNameLst>
                                      </p:cBhvr>
                                      <p:tavLst>
                                        <p:tav tm="0">
                                          <p:val>
                                            <p:strVal val="#ppt_x"/>
                                          </p:val>
                                        </p:tav>
                                        <p:tav tm="100000">
                                          <p:val>
                                            <p:strVal val="#ppt_x"/>
                                          </p:val>
                                        </p:tav>
                                      </p:tavLst>
                                    </p:anim>
                                    <p:anim calcmode="lin" valueType="num">
                                      <p:cBhvr>
                                        <p:cTn id="40" dur="1000" fill="hold"/>
                                        <p:tgtEl>
                                          <p:spTgt spid="5">
                                            <p:graphicEl>
                                              <a:dgm id="{0C596CF2-38D9-4225-A114-8C5D7CF6BF83}"/>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
                                            <p:graphicEl>
                                              <a:dgm id="{FD53464D-0E48-4D85-9554-B9BF50506F0D}"/>
                                            </p:graphicEl>
                                          </p:spTgt>
                                        </p:tgtEl>
                                        <p:attrNameLst>
                                          <p:attrName>style.visibility</p:attrName>
                                        </p:attrNameLst>
                                      </p:cBhvr>
                                      <p:to>
                                        <p:strVal val="visible"/>
                                      </p:to>
                                    </p:set>
                                    <p:animEffect transition="in" filter="fade">
                                      <p:cBhvr>
                                        <p:cTn id="43" dur="1000"/>
                                        <p:tgtEl>
                                          <p:spTgt spid="5">
                                            <p:graphicEl>
                                              <a:dgm id="{FD53464D-0E48-4D85-9554-B9BF50506F0D}"/>
                                            </p:graphicEl>
                                          </p:spTgt>
                                        </p:tgtEl>
                                      </p:cBhvr>
                                    </p:animEffect>
                                    <p:anim calcmode="lin" valueType="num">
                                      <p:cBhvr>
                                        <p:cTn id="44" dur="1000" fill="hold"/>
                                        <p:tgtEl>
                                          <p:spTgt spid="5">
                                            <p:graphicEl>
                                              <a:dgm id="{FD53464D-0E48-4D85-9554-B9BF50506F0D}"/>
                                            </p:graphicEl>
                                          </p:spTgt>
                                        </p:tgtEl>
                                        <p:attrNameLst>
                                          <p:attrName>ppt_x</p:attrName>
                                        </p:attrNameLst>
                                      </p:cBhvr>
                                      <p:tavLst>
                                        <p:tav tm="0">
                                          <p:val>
                                            <p:strVal val="#ppt_x"/>
                                          </p:val>
                                        </p:tav>
                                        <p:tav tm="100000">
                                          <p:val>
                                            <p:strVal val="#ppt_x"/>
                                          </p:val>
                                        </p:tav>
                                      </p:tavLst>
                                    </p:anim>
                                    <p:anim calcmode="lin" valueType="num">
                                      <p:cBhvr>
                                        <p:cTn id="45" dur="1000" fill="hold"/>
                                        <p:tgtEl>
                                          <p:spTgt spid="5">
                                            <p:graphicEl>
                                              <a:dgm id="{FD53464D-0E48-4D85-9554-B9BF50506F0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0043"/>
            <a:ext cx="10515600" cy="1004180"/>
          </a:xfrm>
        </p:spPr>
        <p:txBody>
          <a:bodyPr/>
          <a:lstStyle/>
          <a:p>
            <a:r>
              <a:rPr lang="es-ES" b="1" dirty="0"/>
              <a:t>RECOMENDACIONES</a:t>
            </a:r>
            <a:endParaRPr lang="es-EC" b="1"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708208177"/>
              </p:ext>
            </p:extLst>
          </p:nvPr>
        </p:nvGraphicFramePr>
        <p:xfrm>
          <a:off x="422031" y="1547446"/>
          <a:ext cx="11408898" cy="5012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DE01E2B4-8E8D-42D4-88D9-E163C9A653FA}"/>
              </a:ext>
            </a:extLst>
          </p:cNvPr>
          <p:cNvSpPr txBox="1"/>
          <p:nvPr/>
        </p:nvSpPr>
        <p:spPr>
          <a:xfrm>
            <a:off x="10807842" y="950807"/>
            <a:ext cx="1257018" cy="276999"/>
          </a:xfrm>
          <a:prstGeom prst="rect">
            <a:avLst/>
          </a:prstGeom>
          <a:solidFill>
            <a:schemeClr val="accent5"/>
          </a:solidFill>
          <a:ln>
            <a:solidFill>
              <a:srgbClr val="FFFF00"/>
            </a:solidFill>
          </a:ln>
        </p:spPr>
        <p:txBody>
          <a:bodyPr wrap="square" rtlCol="0">
            <a:spAutoFit/>
          </a:bodyPr>
          <a:lstStyle/>
          <a:p>
            <a:pPr algn="ctr"/>
            <a:r>
              <a:rPr lang="es-ES" sz="1200" b="1" dirty="0">
                <a:solidFill>
                  <a:schemeClr val="bg1"/>
                </a:solidFill>
              </a:rPr>
              <a:t>Jessica Chicaiza</a:t>
            </a:r>
            <a:endParaRPr lang="es-EC" sz="1200" b="1" dirty="0">
              <a:solidFill>
                <a:schemeClr val="bg1"/>
              </a:solidFill>
            </a:endParaRPr>
          </a:p>
        </p:txBody>
      </p:sp>
      <p:cxnSp>
        <p:nvCxnSpPr>
          <p:cNvPr id="7" name="Conector recto 6">
            <a:extLst>
              <a:ext uri="{FF2B5EF4-FFF2-40B4-BE49-F238E27FC236}">
                <a16:creationId xmlns:a16="http://schemas.microsoft.com/office/drawing/2014/main" id="{742688C3-17BB-4FCC-9DEA-232C2EED47B9}"/>
              </a:ext>
            </a:extLst>
          </p:cNvPr>
          <p:cNvCxnSpPr/>
          <p:nvPr/>
        </p:nvCxnSpPr>
        <p:spPr>
          <a:xfrm>
            <a:off x="132021" y="1242019"/>
            <a:ext cx="11927949" cy="0"/>
          </a:xfrm>
          <a:prstGeom prst="line">
            <a:avLst/>
          </a:prstGeom>
          <a:ln w="76200"/>
        </p:spPr>
        <p:style>
          <a:lnRef idx="3">
            <a:schemeClr val="accent5"/>
          </a:lnRef>
          <a:fillRef idx="0">
            <a:schemeClr val="accent5"/>
          </a:fillRef>
          <a:effectRef idx="2">
            <a:schemeClr val="accent5"/>
          </a:effectRef>
          <a:fontRef idx="minor">
            <a:schemeClr val="tx1"/>
          </a:fontRef>
        </p:style>
      </p:cxnSp>
      <p:pic>
        <p:nvPicPr>
          <p:cNvPr id="3" name="Gráfico 2" descr="Bombilla y lápiz">
            <a:extLst>
              <a:ext uri="{FF2B5EF4-FFF2-40B4-BE49-F238E27FC236}">
                <a16:creationId xmlns:a16="http://schemas.microsoft.com/office/drawing/2014/main" id="{AE641817-6DDE-488E-8B92-95DF480858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287230" y="1533231"/>
            <a:ext cx="1747851" cy="1747851"/>
          </a:xfrm>
          <a:prstGeom prst="rect">
            <a:avLst/>
          </a:prstGeom>
        </p:spPr>
      </p:pic>
    </p:spTree>
    <p:extLst>
      <p:ext uri="{BB962C8B-B14F-4D97-AF65-F5344CB8AC3E}">
        <p14:creationId xmlns:p14="http://schemas.microsoft.com/office/powerpoint/2010/main" val="12467494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graphicEl>
                                              <a:dgm id="{63F635A2-A052-4917-B043-F5B4838110C5}"/>
                                            </p:graphicEl>
                                          </p:spTgt>
                                        </p:tgtEl>
                                        <p:attrNameLst>
                                          <p:attrName>style.visibility</p:attrName>
                                        </p:attrNameLst>
                                      </p:cBhvr>
                                      <p:to>
                                        <p:strVal val="visible"/>
                                      </p:to>
                                    </p:set>
                                    <p:animEffect transition="in" filter="fade">
                                      <p:cBhvr>
                                        <p:cTn id="7" dur="1000"/>
                                        <p:tgtEl>
                                          <p:spTgt spid="5">
                                            <p:graphicEl>
                                              <a:dgm id="{63F635A2-A052-4917-B043-F5B4838110C5}"/>
                                            </p:graphicEl>
                                          </p:spTgt>
                                        </p:tgtEl>
                                      </p:cBhvr>
                                    </p:animEffect>
                                    <p:anim calcmode="lin" valueType="num">
                                      <p:cBhvr>
                                        <p:cTn id="8" dur="1000" fill="hold"/>
                                        <p:tgtEl>
                                          <p:spTgt spid="5">
                                            <p:graphicEl>
                                              <a:dgm id="{63F635A2-A052-4917-B043-F5B4838110C5}"/>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63F635A2-A052-4917-B043-F5B4838110C5}"/>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E7B406D2-BE10-49ED-B676-F1E1FF9CEAC4}"/>
                                            </p:graphicEl>
                                          </p:spTgt>
                                        </p:tgtEl>
                                        <p:attrNameLst>
                                          <p:attrName>style.visibility</p:attrName>
                                        </p:attrNameLst>
                                      </p:cBhvr>
                                      <p:to>
                                        <p:strVal val="visible"/>
                                      </p:to>
                                    </p:set>
                                    <p:animEffect transition="in" filter="fade">
                                      <p:cBhvr>
                                        <p:cTn id="14" dur="1000"/>
                                        <p:tgtEl>
                                          <p:spTgt spid="5">
                                            <p:graphicEl>
                                              <a:dgm id="{E7B406D2-BE10-49ED-B676-F1E1FF9CEAC4}"/>
                                            </p:graphicEl>
                                          </p:spTgt>
                                        </p:tgtEl>
                                      </p:cBhvr>
                                    </p:animEffect>
                                    <p:anim calcmode="lin" valueType="num">
                                      <p:cBhvr>
                                        <p:cTn id="15" dur="1000" fill="hold"/>
                                        <p:tgtEl>
                                          <p:spTgt spid="5">
                                            <p:graphicEl>
                                              <a:dgm id="{E7B406D2-BE10-49ED-B676-F1E1FF9CEAC4}"/>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E7B406D2-BE10-49ED-B676-F1E1FF9CEAC4}"/>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graphicEl>
                                              <a:dgm id="{8B05EF94-399D-41D1-9467-2F395DCE1233}"/>
                                            </p:graphicEl>
                                          </p:spTgt>
                                        </p:tgtEl>
                                        <p:attrNameLst>
                                          <p:attrName>style.visibility</p:attrName>
                                        </p:attrNameLst>
                                      </p:cBhvr>
                                      <p:to>
                                        <p:strVal val="visible"/>
                                      </p:to>
                                    </p:set>
                                    <p:animEffect transition="in" filter="fade">
                                      <p:cBhvr>
                                        <p:cTn id="19" dur="1000"/>
                                        <p:tgtEl>
                                          <p:spTgt spid="5">
                                            <p:graphicEl>
                                              <a:dgm id="{8B05EF94-399D-41D1-9467-2F395DCE1233}"/>
                                            </p:graphicEl>
                                          </p:spTgt>
                                        </p:tgtEl>
                                      </p:cBhvr>
                                    </p:animEffect>
                                    <p:anim calcmode="lin" valueType="num">
                                      <p:cBhvr>
                                        <p:cTn id="20" dur="1000" fill="hold"/>
                                        <p:tgtEl>
                                          <p:spTgt spid="5">
                                            <p:graphicEl>
                                              <a:dgm id="{8B05EF94-399D-41D1-9467-2F395DCE1233}"/>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8B05EF94-399D-41D1-9467-2F395DCE123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graphicEl>
                                              <a:dgm id="{7C4A6E47-6BA6-46FB-B93E-1714248F0A7A}"/>
                                            </p:graphicEl>
                                          </p:spTgt>
                                        </p:tgtEl>
                                        <p:attrNameLst>
                                          <p:attrName>style.visibility</p:attrName>
                                        </p:attrNameLst>
                                      </p:cBhvr>
                                      <p:to>
                                        <p:strVal val="visible"/>
                                      </p:to>
                                    </p:set>
                                    <p:animEffect transition="in" filter="fade">
                                      <p:cBhvr>
                                        <p:cTn id="26" dur="1000"/>
                                        <p:tgtEl>
                                          <p:spTgt spid="5">
                                            <p:graphicEl>
                                              <a:dgm id="{7C4A6E47-6BA6-46FB-B93E-1714248F0A7A}"/>
                                            </p:graphicEl>
                                          </p:spTgt>
                                        </p:tgtEl>
                                      </p:cBhvr>
                                    </p:animEffect>
                                    <p:anim calcmode="lin" valueType="num">
                                      <p:cBhvr>
                                        <p:cTn id="27" dur="1000" fill="hold"/>
                                        <p:tgtEl>
                                          <p:spTgt spid="5">
                                            <p:graphicEl>
                                              <a:dgm id="{7C4A6E47-6BA6-46FB-B93E-1714248F0A7A}"/>
                                            </p:graphicEl>
                                          </p:spTgt>
                                        </p:tgtEl>
                                        <p:attrNameLst>
                                          <p:attrName>ppt_x</p:attrName>
                                        </p:attrNameLst>
                                      </p:cBhvr>
                                      <p:tavLst>
                                        <p:tav tm="0">
                                          <p:val>
                                            <p:strVal val="#ppt_x"/>
                                          </p:val>
                                        </p:tav>
                                        <p:tav tm="100000">
                                          <p:val>
                                            <p:strVal val="#ppt_x"/>
                                          </p:val>
                                        </p:tav>
                                      </p:tavLst>
                                    </p:anim>
                                    <p:anim calcmode="lin" valueType="num">
                                      <p:cBhvr>
                                        <p:cTn id="28" dur="1000" fill="hold"/>
                                        <p:tgtEl>
                                          <p:spTgt spid="5">
                                            <p:graphicEl>
                                              <a:dgm id="{7C4A6E47-6BA6-46FB-B93E-1714248F0A7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graphicEl>
                                              <a:dgm id="{2D4D6A65-1D69-4784-9C2A-85D9540C20F1}"/>
                                            </p:graphicEl>
                                          </p:spTgt>
                                        </p:tgtEl>
                                        <p:attrNameLst>
                                          <p:attrName>style.visibility</p:attrName>
                                        </p:attrNameLst>
                                      </p:cBhvr>
                                      <p:to>
                                        <p:strVal val="visible"/>
                                      </p:to>
                                    </p:set>
                                    <p:animEffect transition="in" filter="fade">
                                      <p:cBhvr>
                                        <p:cTn id="31" dur="1000"/>
                                        <p:tgtEl>
                                          <p:spTgt spid="5">
                                            <p:graphicEl>
                                              <a:dgm id="{2D4D6A65-1D69-4784-9C2A-85D9540C20F1}"/>
                                            </p:graphicEl>
                                          </p:spTgt>
                                        </p:tgtEl>
                                      </p:cBhvr>
                                    </p:animEffect>
                                    <p:anim calcmode="lin" valueType="num">
                                      <p:cBhvr>
                                        <p:cTn id="32" dur="1000" fill="hold"/>
                                        <p:tgtEl>
                                          <p:spTgt spid="5">
                                            <p:graphicEl>
                                              <a:dgm id="{2D4D6A65-1D69-4784-9C2A-85D9540C20F1}"/>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2D4D6A65-1D69-4784-9C2A-85D9540C20F1}"/>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graphicEl>
                                              <a:dgm id="{63BFA678-126A-49BE-B241-C0DF738CC51F}"/>
                                            </p:graphicEl>
                                          </p:spTgt>
                                        </p:tgtEl>
                                        <p:attrNameLst>
                                          <p:attrName>style.visibility</p:attrName>
                                        </p:attrNameLst>
                                      </p:cBhvr>
                                      <p:to>
                                        <p:strVal val="visible"/>
                                      </p:to>
                                    </p:set>
                                    <p:animEffect transition="in" filter="fade">
                                      <p:cBhvr>
                                        <p:cTn id="38" dur="1000"/>
                                        <p:tgtEl>
                                          <p:spTgt spid="5">
                                            <p:graphicEl>
                                              <a:dgm id="{63BFA678-126A-49BE-B241-C0DF738CC51F}"/>
                                            </p:graphicEl>
                                          </p:spTgt>
                                        </p:tgtEl>
                                      </p:cBhvr>
                                    </p:animEffect>
                                    <p:anim calcmode="lin" valueType="num">
                                      <p:cBhvr>
                                        <p:cTn id="39" dur="1000" fill="hold"/>
                                        <p:tgtEl>
                                          <p:spTgt spid="5">
                                            <p:graphicEl>
                                              <a:dgm id="{63BFA678-126A-49BE-B241-C0DF738CC51F}"/>
                                            </p:graphicEl>
                                          </p:spTgt>
                                        </p:tgtEl>
                                        <p:attrNameLst>
                                          <p:attrName>ppt_x</p:attrName>
                                        </p:attrNameLst>
                                      </p:cBhvr>
                                      <p:tavLst>
                                        <p:tav tm="0">
                                          <p:val>
                                            <p:strVal val="#ppt_x"/>
                                          </p:val>
                                        </p:tav>
                                        <p:tav tm="100000">
                                          <p:val>
                                            <p:strVal val="#ppt_x"/>
                                          </p:val>
                                        </p:tav>
                                      </p:tavLst>
                                    </p:anim>
                                    <p:anim calcmode="lin" valueType="num">
                                      <p:cBhvr>
                                        <p:cTn id="40" dur="1000" fill="hold"/>
                                        <p:tgtEl>
                                          <p:spTgt spid="5">
                                            <p:graphicEl>
                                              <a:dgm id="{63BFA678-126A-49BE-B241-C0DF738CC51F}"/>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
                                            <p:graphicEl>
                                              <a:dgm id="{B45E03E8-1728-4DFE-8559-DDB436EB4437}"/>
                                            </p:graphicEl>
                                          </p:spTgt>
                                        </p:tgtEl>
                                        <p:attrNameLst>
                                          <p:attrName>style.visibility</p:attrName>
                                        </p:attrNameLst>
                                      </p:cBhvr>
                                      <p:to>
                                        <p:strVal val="visible"/>
                                      </p:to>
                                    </p:set>
                                    <p:animEffect transition="in" filter="fade">
                                      <p:cBhvr>
                                        <p:cTn id="43" dur="1000"/>
                                        <p:tgtEl>
                                          <p:spTgt spid="5">
                                            <p:graphicEl>
                                              <a:dgm id="{B45E03E8-1728-4DFE-8559-DDB436EB4437}"/>
                                            </p:graphicEl>
                                          </p:spTgt>
                                        </p:tgtEl>
                                      </p:cBhvr>
                                    </p:animEffect>
                                    <p:anim calcmode="lin" valueType="num">
                                      <p:cBhvr>
                                        <p:cTn id="44" dur="1000" fill="hold"/>
                                        <p:tgtEl>
                                          <p:spTgt spid="5">
                                            <p:graphicEl>
                                              <a:dgm id="{B45E03E8-1728-4DFE-8559-DDB436EB4437}"/>
                                            </p:graphicEl>
                                          </p:spTgt>
                                        </p:tgtEl>
                                        <p:attrNameLst>
                                          <p:attrName>ppt_x</p:attrName>
                                        </p:attrNameLst>
                                      </p:cBhvr>
                                      <p:tavLst>
                                        <p:tav tm="0">
                                          <p:val>
                                            <p:strVal val="#ppt_x"/>
                                          </p:val>
                                        </p:tav>
                                        <p:tav tm="100000">
                                          <p:val>
                                            <p:strVal val="#ppt_x"/>
                                          </p:val>
                                        </p:tav>
                                      </p:tavLst>
                                    </p:anim>
                                    <p:anim calcmode="lin" valueType="num">
                                      <p:cBhvr>
                                        <p:cTn id="45" dur="1000" fill="hold"/>
                                        <p:tgtEl>
                                          <p:spTgt spid="5">
                                            <p:graphicEl>
                                              <a:dgm id="{B45E03E8-1728-4DFE-8559-DDB436EB443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800" y="4151090"/>
            <a:ext cx="6878048" cy="1325563"/>
          </a:xfrm>
        </p:spPr>
        <p:txBody>
          <a:bodyPr/>
          <a:lstStyle/>
          <a:p>
            <a:r>
              <a:rPr lang="es-ES" b="1" dirty="0"/>
              <a:t>¡GRACIAS POR SU ATENCIÓN!</a:t>
            </a:r>
            <a:endParaRPr lang="es-EC" b="1" dirty="0"/>
          </a:p>
        </p:txBody>
      </p:sp>
      <p:sp>
        <p:nvSpPr>
          <p:cNvPr id="4" name="CuadroTexto 3"/>
          <p:cNvSpPr txBox="1"/>
          <p:nvPr/>
        </p:nvSpPr>
        <p:spPr>
          <a:xfrm>
            <a:off x="9887352" y="1276279"/>
            <a:ext cx="2172618" cy="1077218"/>
          </a:xfrm>
          <a:prstGeom prst="rect">
            <a:avLst/>
          </a:prstGeom>
          <a:solidFill>
            <a:schemeClr val="accent5"/>
          </a:solidFill>
          <a:ln>
            <a:solidFill>
              <a:srgbClr val="FFFF00"/>
            </a:solidFill>
          </a:ln>
        </p:spPr>
        <p:txBody>
          <a:bodyPr wrap="square" rtlCol="0">
            <a:spAutoFit/>
          </a:bodyPr>
          <a:lstStyle/>
          <a:p>
            <a:pPr algn="ctr"/>
            <a:r>
              <a:rPr lang="es-ES" sz="3200" b="1" dirty="0">
                <a:solidFill>
                  <a:schemeClr val="bg1"/>
                </a:solidFill>
              </a:rPr>
              <a:t>Jessica Chicaiza</a:t>
            </a:r>
            <a:endParaRPr lang="es-EC" sz="3200" b="1" dirty="0">
              <a:solidFill>
                <a:schemeClr val="bg1"/>
              </a:solidFill>
            </a:endParaRPr>
          </a:p>
        </p:txBody>
      </p:sp>
      <p:cxnSp>
        <p:nvCxnSpPr>
          <p:cNvPr id="6" name="Conector recto 5">
            <a:extLst>
              <a:ext uri="{FF2B5EF4-FFF2-40B4-BE49-F238E27FC236}">
                <a16:creationId xmlns:a16="http://schemas.microsoft.com/office/drawing/2014/main" id="{B0730FBE-626A-427C-BBD0-321B4B4AAB68}"/>
              </a:ext>
            </a:extLst>
          </p:cNvPr>
          <p:cNvCxnSpPr/>
          <p:nvPr/>
        </p:nvCxnSpPr>
        <p:spPr>
          <a:xfrm>
            <a:off x="132021" y="1242019"/>
            <a:ext cx="11927949" cy="0"/>
          </a:xfrm>
          <a:prstGeom prst="line">
            <a:avLst/>
          </a:prstGeom>
          <a:ln w="76200"/>
        </p:spPr>
        <p:style>
          <a:lnRef idx="3">
            <a:schemeClr val="accent5"/>
          </a:lnRef>
          <a:fillRef idx="0">
            <a:schemeClr val="accent5"/>
          </a:fillRef>
          <a:effectRef idx="2">
            <a:schemeClr val="accent5"/>
          </a:effectRef>
          <a:fontRef idx="minor">
            <a:schemeClr val="tx1"/>
          </a:fontRef>
        </p:style>
      </p:cxnSp>
      <p:pic>
        <p:nvPicPr>
          <p:cNvPr id="11" name="Gráfico 10" descr="Apretón de manos">
            <a:extLst>
              <a:ext uri="{FF2B5EF4-FFF2-40B4-BE49-F238E27FC236}">
                <a16:creationId xmlns:a16="http://schemas.microsoft.com/office/drawing/2014/main" id="{EAEAA6FD-FDBE-4870-A05D-78E3159C68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273285" y="1826060"/>
            <a:ext cx="2545623" cy="2545623"/>
          </a:xfrm>
          <a:prstGeom prst="rect">
            <a:avLst/>
          </a:prstGeom>
        </p:spPr>
      </p:pic>
    </p:spTree>
    <p:extLst>
      <p:ext uri="{BB962C8B-B14F-4D97-AF65-F5344CB8AC3E}">
        <p14:creationId xmlns:p14="http://schemas.microsoft.com/office/powerpoint/2010/main" val="252336623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Imagen 12"/>
          <p:cNvPicPr>
            <a:picLocks noChangeAspect="1"/>
          </p:cNvPicPr>
          <p:nvPr/>
        </p:nvPicPr>
        <p:blipFill rotWithShape="1">
          <a:blip r:embed="rId3"/>
          <a:srcRect l="6740" t="10144" r="17897" b="8853"/>
          <a:stretch/>
        </p:blipFill>
        <p:spPr>
          <a:xfrm>
            <a:off x="5342709" y="2881202"/>
            <a:ext cx="3696788" cy="3710453"/>
          </a:xfrm>
          <a:prstGeom prst="rect">
            <a:avLst/>
          </a:prstGeom>
        </p:spPr>
      </p:pic>
      <p:sp>
        <p:nvSpPr>
          <p:cNvPr id="2" name="Título 1"/>
          <p:cNvSpPr>
            <a:spLocks noGrp="1"/>
          </p:cNvSpPr>
          <p:nvPr>
            <p:ph type="title"/>
          </p:nvPr>
        </p:nvSpPr>
        <p:spPr>
          <a:xfrm>
            <a:off x="1082" y="-38941"/>
            <a:ext cx="10515600" cy="1325563"/>
          </a:xfrm>
        </p:spPr>
        <p:txBody>
          <a:bodyPr/>
          <a:lstStyle/>
          <a:p>
            <a:r>
              <a:rPr lang="es-EC" dirty="0" smtClean="0"/>
              <a:t>INTRODUCCIÓN:</a:t>
            </a:r>
            <a:endParaRPr lang="es-EC" dirty="0"/>
          </a:p>
        </p:txBody>
      </p:sp>
      <p:pic>
        <p:nvPicPr>
          <p:cNvPr id="5" name="Imagen 4"/>
          <p:cNvPicPr>
            <a:picLocks noChangeAspect="1"/>
          </p:cNvPicPr>
          <p:nvPr/>
        </p:nvPicPr>
        <p:blipFill>
          <a:blip r:embed="rId4"/>
          <a:stretch>
            <a:fillRect/>
          </a:stretch>
        </p:blipFill>
        <p:spPr>
          <a:xfrm>
            <a:off x="253653" y="3626315"/>
            <a:ext cx="2091690" cy="1479760"/>
          </a:xfrm>
          <a:prstGeom prst="rect">
            <a:avLst/>
          </a:prstGeom>
        </p:spPr>
      </p:pic>
      <p:pic>
        <p:nvPicPr>
          <p:cNvPr id="6" name="Imagen 5"/>
          <p:cNvPicPr>
            <a:picLocks noChangeAspect="1"/>
          </p:cNvPicPr>
          <p:nvPr/>
        </p:nvPicPr>
        <p:blipFill rotWithShape="1">
          <a:blip r:embed="rId5"/>
          <a:srcRect l="-1" t="8434" r="1739"/>
          <a:stretch/>
        </p:blipFill>
        <p:spPr>
          <a:xfrm>
            <a:off x="2784232" y="2199611"/>
            <a:ext cx="2813254" cy="1635858"/>
          </a:xfrm>
          <a:prstGeom prst="rect">
            <a:avLst/>
          </a:prstGeom>
        </p:spPr>
      </p:pic>
      <p:pic>
        <p:nvPicPr>
          <p:cNvPr id="7" name="Imagen 6"/>
          <p:cNvPicPr>
            <a:picLocks noChangeAspect="1"/>
          </p:cNvPicPr>
          <p:nvPr/>
        </p:nvPicPr>
        <p:blipFill rotWithShape="1">
          <a:blip r:embed="rId6"/>
          <a:srcRect t="27286"/>
          <a:stretch/>
        </p:blipFill>
        <p:spPr>
          <a:xfrm>
            <a:off x="250645" y="1314596"/>
            <a:ext cx="1772192" cy="1288637"/>
          </a:xfrm>
          <a:prstGeom prst="rect">
            <a:avLst/>
          </a:prstGeom>
        </p:spPr>
      </p:pic>
      <p:sp>
        <p:nvSpPr>
          <p:cNvPr id="8" name="CuadroTexto 7"/>
          <p:cNvSpPr txBox="1"/>
          <p:nvPr/>
        </p:nvSpPr>
        <p:spPr>
          <a:xfrm>
            <a:off x="14290" y="2766699"/>
            <a:ext cx="2677886" cy="646331"/>
          </a:xfrm>
          <a:prstGeom prst="rect">
            <a:avLst/>
          </a:prstGeom>
          <a:noFill/>
        </p:spPr>
        <p:txBody>
          <a:bodyPr wrap="square" rtlCol="0">
            <a:spAutoFit/>
          </a:bodyPr>
          <a:lstStyle/>
          <a:p>
            <a:pPr algn="ctr"/>
            <a:r>
              <a:rPr lang="es-ES" dirty="0"/>
              <a:t>27823 empresas activas en Quito</a:t>
            </a:r>
            <a:endParaRPr lang="es-EC" dirty="0"/>
          </a:p>
        </p:txBody>
      </p:sp>
      <p:sp>
        <p:nvSpPr>
          <p:cNvPr id="9" name="CuadroTexto 8"/>
          <p:cNvSpPr txBox="1"/>
          <p:nvPr/>
        </p:nvSpPr>
        <p:spPr>
          <a:xfrm>
            <a:off x="2879815" y="4285101"/>
            <a:ext cx="2264772" cy="1200329"/>
          </a:xfrm>
          <a:prstGeom prst="rect">
            <a:avLst/>
          </a:prstGeom>
          <a:noFill/>
        </p:spPr>
        <p:txBody>
          <a:bodyPr wrap="square" rtlCol="0">
            <a:spAutoFit/>
          </a:bodyPr>
          <a:lstStyle/>
          <a:p>
            <a:pPr algn="ctr"/>
            <a:r>
              <a:rPr lang="es-ES" dirty="0" smtClean="0"/>
              <a:t>El 87,51% son </a:t>
            </a:r>
            <a:r>
              <a:rPr lang="es-ES" dirty="0"/>
              <a:t>empresas </a:t>
            </a:r>
            <a:r>
              <a:rPr lang="es-ES" dirty="0" smtClean="0"/>
              <a:t>familiares</a:t>
            </a:r>
          </a:p>
          <a:p>
            <a:pPr algn="ctr"/>
            <a:r>
              <a:rPr lang="es-ES" dirty="0" smtClean="0"/>
              <a:t>(</a:t>
            </a:r>
            <a:r>
              <a:rPr lang="es-EC" dirty="0"/>
              <a:t>Camino &amp; </a:t>
            </a:r>
            <a:r>
              <a:rPr lang="es-EC" dirty="0" smtClean="0"/>
              <a:t>Bermúdez, 2018)</a:t>
            </a:r>
            <a:r>
              <a:rPr lang="es-ES" dirty="0" smtClean="0"/>
              <a:t> </a:t>
            </a:r>
            <a:endParaRPr lang="es-EC" dirty="0"/>
          </a:p>
        </p:txBody>
      </p:sp>
      <p:sp>
        <p:nvSpPr>
          <p:cNvPr id="10" name="Llamada de nube 9"/>
          <p:cNvSpPr/>
          <p:nvPr/>
        </p:nvSpPr>
        <p:spPr>
          <a:xfrm>
            <a:off x="2942847" y="1314596"/>
            <a:ext cx="3034937" cy="85612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a:t>M</a:t>
            </a:r>
            <a:r>
              <a:rPr lang="es-ES" sz="1400" dirty="0" smtClean="0"/>
              <a:t>ás </a:t>
            </a:r>
            <a:r>
              <a:rPr lang="es-ES" sz="1400" dirty="0"/>
              <a:t>del 50% de la participación </a:t>
            </a:r>
            <a:r>
              <a:rPr lang="es-ES" sz="1400" dirty="0" smtClean="0"/>
              <a:t>accionaria.</a:t>
            </a:r>
            <a:endParaRPr lang="es-EC" sz="1400" dirty="0"/>
          </a:p>
        </p:txBody>
      </p:sp>
      <p:pic>
        <p:nvPicPr>
          <p:cNvPr id="11" name="Imagen 10"/>
          <p:cNvPicPr>
            <a:picLocks noChangeAspect="1"/>
          </p:cNvPicPr>
          <p:nvPr/>
        </p:nvPicPr>
        <p:blipFill>
          <a:blip r:embed="rId7"/>
          <a:stretch>
            <a:fillRect/>
          </a:stretch>
        </p:blipFill>
        <p:spPr>
          <a:xfrm>
            <a:off x="8125097" y="502205"/>
            <a:ext cx="1201783" cy="1602377"/>
          </a:xfrm>
          <a:prstGeom prst="rect">
            <a:avLst/>
          </a:prstGeom>
        </p:spPr>
      </p:pic>
      <p:sp>
        <p:nvSpPr>
          <p:cNvPr id="12" name="CuadroTexto 11"/>
          <p:cNvSpPr txBox="1"/>
          <p:nvPr/>
        </p:nvSpPr>
        <p:spPr>
          <a:xfrm>
            <a:off x="6767643" y="2419537"/>
            <a:ext cx="4323805" cy="923330"/>
          </a:xfrm>
          <a:prstGeom prst="rect">
            <a:avLst/>
          </a:prstGeom>
          <a:noFill/>
        </p:spPr>
        <p:txBody>
          <a:bodyPr wrap="square" rtlCol="0">
            <a:spAutoFit/>
          </a:bodyPr>
          <a:lstStyle/>
          <a:p>
            <a:pPr algn="ctr"/>
            <a:r>
              <a:rPr lang="es-EC" dirty="0"/>
              <a:t>C</a:t>
            </a:r>
            <a:r>
              <a:rPr lang="es-EC" dirty="0" smtClean="0"/>
              <a:t>erca </a:t>
            </a:r>
            <a:r>
              <a:rPr lang="es-EC" dirty="0"/>
              <a:t>del 90%</a:t>
            </a:r>
          </a:p>
          <a:p>
            <a:pPr algn="ctr"/>
            <a:r>
              <a:rPr lang="es-EC" dirty="0"/>
              <a:t>no logra sobrepasar los tres años de </a:t>
            </a:r>
            <a:r>
              <a:rPr lang="es-EC" dirty="0" smtClean="0"/>
              <a:t>vida.</a:t>
            </a:r>
          </a:p>
          <a:p>
            <a:pPr algn="ctr"/>
            <a:r>
              <a:rPr lang="es-EC" dirty="0" smtClean="0"/>
              <a:t>(</a:t>
            </a:r>
            <a:r>
              <a:rPr lang="es-ES" dirty="0" smtClean="0"/>
              <a:t>Flores, 2018 )</a:t>
            </a:r>
            <a:endParaRPr lang="es-EC" dirty="0"/>
          </a:p>
        </p:txBody>
      </p:sp>
      <p:sp>
        <p:nvSpPr>
          <p:cNvPr id="14" name="CuadroTexto 13"/>
          <p:cNvSpPr txBox="1"/>
          <p:nvPr/>
        </p:nvSpPr>
        <p:spPr>
          <a:xfrm>
            <a:off x="7300111" y="4885266"/>
            <a:ext cx="1399849" cy="1569660"/>
          </a:xfrm>
          <a:prstGeom prst="rect">
            <a:avLst/>
          </a:prstGeom>
          <a:noFill/>
        </p:spPr>
        <p:txBody>
          <a:bodyPr wrap="square" rtlCol="0">
            <a:spAutoFit/>
          </a:bodyPr>
          <a:lstStyle/>
          <a:p>
            <a:pPr algn="ctr"/>
            <a:r>
              <a:rPr lang="es-ES" sz="1600" dirty="0" smtClean="0"/>
              <a:t>*La </a:t>
            </a:r>
            <a:r>
              <a:rPr lang="es-ES" sz="1600" dirty="0"/>
              <a:t>falta de capacidad para </a:t>
            </a:r>
            <a:r>
              <a:rPr lang="es-ES" sz="1600" dirty="0" smtClean="0"/>
              <a:t>emprender</a:t>
            </a:r>
          </a:p>
          <a:p>
            <a:pPr algn="ctr"/>
            <a:r>
              <a:rPr lang="es-ES" sz="1600" dirty="0" smtClean="0"/>
              <a:t>(</a:t>
            </a:r>
            <a:r>
              <a:rPr lang="es-ES" sz="1600" dirty="0" err="1"/>
              <a:t>Lasio</a:t>
            </a:r>
            <a:r>
              <a:rPr lang="es-ES" sz="1600" dirty="0"/>
              <a:t> y </a:t>
            </a:r>
            <a:r>
              <a:rPr lang="es-ES" sz="1600" dirty="0" smtClean="0"/>
              <a:t>otros, 2018)</a:t>
            </a:r>
            <a:endParaRPr lang="es-EC" sz="1600" dirty="0"/>
          </a:p>
        </p:txBody>
      </p:sp>
      <p:cxnSp>
        <p:nvCxnSpPr>
          <p:cNvPr id="16" name="Conector recto 15">
            <a:extLst>
              <a:ext uri="{FF2B5EF4-FFF2-40B4-BE49-F238E27FC236}">
                <a16:creationId xmlns:a16="http://schemas.microsoft.com/office/drawing/2014/main" id="{99FE008F-1F4A-4730-B3C2-6984EEE81270}"/>
              </a:ext>
            </a:extLst>
          </p:cNvPr>
          <p:cNvCxnSpPr/>
          <p:nvPr/>
        </p:nvCxnSpPr>
        <p:spPr>
          <a:xfrm>
            <a:off x="132021" y="1242019"/>
            <a:ext cx="11927949" cy="0"/>
          </a:xfrm>
          <a:prstGeom prst="line">
            <a:avLst/>
          </a:prstGeom>
          <a:ln w="76200"/>
        </p:spPr>
        <p:style>
          <a:lnRef idx="3">
            <a:schemeClr val="accent5"/>
          </a:lnRef>
          <a:fillRef idx="0">
            <a:schemeClr val="accent5"/>
          </a:fillRef>
          <a:effectRef idx="2">
            <a:schemeClr val="accent5"/>
          </a:effectRef>
          <a:fontRef idx="minor">
            <a:schemeClr val="tx1"/>
          </a:fontRef>
        </p:style>
      </p:cxnSp>
      <p:sp>
        <p:nvSpPr>
          <p:cNvPr id="17" name="CuadroTexto 16"/>
          <p:cNvSpPr txBox="1"/>
          <p:nvPr/>
        </p:nvSpPr>
        <p:spPr>
          <a:xfrm>
            <a:off x="10807842" y="950807"/>
            <a:ext cx="1257018" cy="276999"/>
          </a:xfrm>
          <a:prstGeom prst="rect">
            <a:avLst/>
          </a:prstGeom>
          <a:solidFill>
            <a:schemeClr val="accent5"/>
          </a:solidFill>
          <a:ln>
            <a:solidFill>
              <a:srgbClr val="FFFF00"/>
            </a:solidFill>
          </a:ln>
        </p:spPr>
        <p:txBody>
          <a:bodyPr wrap="square" rtlCol="0">
            <a:spAutoFit/>
          </a:bodyPr>
          <a:lstStyle/>
          <a:p>
            <a:pPr algn="ctr"/>
            <a:r>
              <a:rPr lang="es-ES" sz="1200" b="1" dirty="0">
                <a:solidFill>
                  <a:schemeClr val="bg1"/>
                </a:solidFill>
              </a:rPr>
              <a:t>Jessica Chicaiza</a:t>
            </a:r>
            <a:endParaRPr lang="es-EC" sz="1200" b="1" dirty="0">
              <a:solidFill>
                <a:schemeClr val="bg1"/>
              </a:solidFill>
            </a:endParaRPr>
          </a:p>
        </p:txBody>
      </p:sp>
      <p:sp>
        <p:nvSpPr>
          <p:cNvPr id="18" name="CuadroTexto 17"/>
          <p:cNvSpPr txBox="1"/>
          <p:nvPr/>
        </p:nvSpPr>
        <p:spPr>
          <a:xfrm>
            <a:off x="9237619" y="4146602"/>
            <a:ext cx="2773680" cy="2308324"/>
          </a:xfrm>
          <a:prstGeom prst="rect">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s-ES" dirty="0"/>
              <a:t>Finanzas empresariales</a:t>
            </a:r>
          </a:p>
          <a:p>
            <a:pPr marL="285750" indent="-285750">
              <a:buFont typeface="Arial" panose="020B0604020202020204" pitchFamily="34" charset="0"/>
              <a:buChar char="•"/>
            </a:pPr>
            <a:r>
              <a:rPr lang="es-ES" dirty="0"/>
              <a:t>Las políticas de gobierno</a:t>
            </a:r>
          </a:p>
          <a:p>
            <a:pPr marL="285750" indent="-285750">
              <a:buFont typeface="Arial" panose="020B0604020202020204" pitchFamily="34" charset="0"/>
              <a:buChar char="•"/>
            </a:pPr>
            <a:r>
              <a:rPr lang="es-ES" dirty="0"/>
              <a:t>La transferencia de I + D</a:t>
            </a:r>
          </a:p>
          <a:p>
            <a:pPr algn="ctr"/>
            <a:r>
              <a:rPr lang="es-ES" dirty="0"/>
              <a:t>Aspectos ‘insuficientes’ en el Ecuador</a:t>
            </a:r>
            <a:endParaRPr lang="es-EC" sz="1600" dirty="0"/>
          </a:p>
          <a:p>
            <a:r>
              <a:rPr lang="es-EC" dirty="0"/>
              <a:t>(Global </a:t>
            </a:r>
            <a:r>
              <a:rPr lang="es-EC" dirty="0" err="1"/>
              <a:t>Entrepreneurship</a:t>
            </a:r>
            <a:r>
              <a:rPr lang="es-EC" dirty="0"/>
              <a:t> Monitor, 2019)</a:t>
            </a:r>
          </a:p>
          <a:p>
            <a:endParaRPr lang="es-EC" dirty="0"/>
          </a:p>
        </p:txBody>
      </p:sp>
    </p:spTree>
    <p:extLst>
      <p:ext uri="{BB962C8B-B14F-4D97-AF65-F5344CB8AC3E}">
        <p14:creationId xmlns:p14="http://schemas.microsoft.com/office/powerpoint/2010/main" val="2872665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0042"/>
            <a:ext cx="10515600" cy="979731"/>
          </a:xfrm>
        </p:spPr>
        <p:txBody>
          <a:bodyPr/>
          <a:lstStyle/>
          <a:p>
            <a:r>
              <a:rPr lang="es-ES" b="1" dirty="0"/>
              <a:t>PROBLEMA</a:t>
            </a:r>
            <a:endParaRPr lang="es-EC" b="1" dirty="0"/>
          </a:p>
        </p:txBody>
      </p:sp>
      <p:sp>
        <p:nvSpPr>
          <p:cNvPr id="5" name="CuadroTexto 4"/>
          <p:cNvSpPr txBox="1"/>
          <p:nvPr/>
        </p:nvSpPr>
        <p:spPr>
          <a:xfrm>
            <a:off x="10807842" y="950807"/>
            <a:ext cx="1257018" cy="276999"/>
          </a:xfrm>
          <a:prstGeom prst="rect">
            <a:avLst/>
          </a:prstGeom>
          <a:solidFill>
            <a:schemeClr val="accent5"/>
          </a:solidFill>
          <a:ln>
            <a:solidFill>
              <a:srgbClr val="FFFF00"/>
            </a:solidFill>
          </a:ln>
        </p:spPr>
        <p:txBody>
          <a:bodyPr wrap="square" rtlCol="0">
            <a:spAutoFit/>
          </a:bodyPr>
          <a:lstStyle/>
          <a:p>
            <a:pPr algn="ctr"/>
            <a:r>
              <a:rPr lang="es-ES" sz="1200" b="1" dirty="0">
                <a:solidFill>
                  <a:schemeClr val="bg1"/>
                </a:solidFill>
              </a:rPr>
              <a:t>Jessica Chicaiza</a:t>
            </a:r>
            <a:endParaRPr lang="es-EC" sz="1200" b="1" dirty="0">
              <a:solidFill>
                <a:schemeClr val="bg1"/>
              </a:solidFill>
            </a:endParaRPr>
          </a:p>
        </p:txBody>
      </p:sp>
      <p:cxnSp>
        <p:nvCxnSpPr>
          <p:cNvPr id="6" name="Conector recto 5">
            <a:extLst>
              <a:ext uri="{FF2B5EF4-FFF2-40B4-BE49-F238E27FC236}">
                <a16:creationId xmlns:a16="http://schemas.microsoft.com/office/drawing/2014/main" id="{99FE008F-1F4A-4730-B3C2-6984EEE81270}"/>
              </a:ext>
            </a:extLst>
          </p:cNvPr>
          <p:cNvCxnSpPr/>
          <p:nvPr/>
        </p:nvCxnSpPr>
        <p:spPr>
          <a:xfrm>
            <a:off x="132021" y="1242019"/>
            <a:ext cx="11927949" cy="0"/>
          </a:xfrm>
          <a:prstGeom prst="line">
            <a:avLst/>
          </a:prstGeom>
          <a:ln w="76200"/>
        </p:spPr>
        <p:style>
          <a:lnRef idx="3">
            <a:schemeClr val="accent5"/>
          </a:lnRef>
          <a:fillRef idx="0">
            <a:schemeClr val="accent5"/>
          </a:fillRef>
          <a:effectRef idx="2">
            <a:schemeClr val="accent5"/>
          </a:effectRef>
          <a:fontRef idx="minor">
            <a:schemeClr val="tx1"/>
          </a:fontRef>
        </p:style>
      </p:cxnSp>
      <p:grpSp>
        <p:nvGrpSpPr>
          <p:cNvPr id="19" name="Lienzo 848">
            <a:extLst>
              <a:ext uri="{FF2B5EF4-FFF2-40B4-BE49-F238E27FC236}">
                <a16:creationId xmlns:a16="http://schemas.microsoft.com/office/drawing/2014/main" id="{7A128F6F-3EF4-460A-A292-C5EFC92F4FD7}"/>
              </a:ext>
            </a:extLst>
          </p:cNvPr>
          <p:cNvGrpSpPr/>
          <p:nvPr/>
        </p:nvGrpSpPr>
        <p:grpSpPr>
          <a:xfrm>
            <a:off x="1999944" y="1437613"/>
            <a:ext cx="6844147" cy="5207671"/>
            <a:chOff x="0" y="0"/>
            <a:chExt cx="5486400" cy="3619500"/>
          </a:xfrm>
          <a:solidFill>
            <a:schemeClr val="accent5">
              <a:lumMod val="20000"/>
              <a:lumOff val="80000"/>
            </a:schemeClr>
          </a:solidFill>
        </p:grpSpPr>
        <p:sp>
          <p:nvSpPr>
            <p:cNvPr id="20" name="Rectángulo 19">
              <a:extLst>
                <a:ext uri="{FF2B5EF4-FFF2-40B4-BE49-F238E27FC236}">
                  <a16:creationId xmlns:a16="http://schemas.microsoft.com/office/drawing/2014/main" id="{39D4B6BC-1EE4-42EC-8E89-975D68A53620}"/>
                </a:ext>
              </a:extLst>
            </p:cNvPr>
            <p:cNvSpPr/>
            <p:nvPr/>
          </p:nvSpPr>
          <p:spPr>
            <a:xfrm>
              <a:off x="0" y="0"/>
              <a:ext cx="5486400" cy="3619500"/>
            </a:xfrm>
            <a:prstGeom prst="rect">
              <a:avLst/>
            </a:prstGeom>
            <a:grpFill/>
          </p:spPr>
        </p:sp>
        <p:sp>
          <p:nvSpPr>
            <p:cNvPr id="21" name="Rectángulo 20">
              <a:extLst>
                <a:ext uri="{FF2B5EF4-FFF2-40B4-BE49-F238E27FC236}">
                  <a16:creationId xmlns:a16="http://schemas.microsoft.com/office/drawing/2014/main" id="{ECFC191E-8E8F-471D-9FD4-9382C885091B}"/>
                </a:ext>
              </a:extLst>
            </p:cNvPr>
            <p:cNvSpPr>
              <a:spLocks noChangeArrowheads="1"/>
            </p:cNvSpPr>
            <p:nvPr/>
          </p:nvSpPr>
          <p:spPr bwMode="auto">
            <a:xfrm>
              <a:off x="850595" y="1447800"/>
              <a:ext cx="4483404" cy="609600"/>
            </a:xfrm>
            <a:prstGeom prst="rect">
              <a:avLst/>
            </a:prstGeom>
            <a:grpFill/>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r>
                <a:rPr lang="es-EC" sz="1200" b="1" dirty="0">
                  <a:effectLst/>
                  <a:ea typeface="Times New Roman" panose="02020603050405020304" pitchFamily="18" charset="0"/>
                  <a:cs typeface="Times New Roman" panose="02020603050405020304" pitchFamily="18" charset="0"/>
                </a:rPr>
                <a:t>Alta mortalidad de empresas familiares en Quito por falta </a:t>
              </a:r>
              <a:r>
                <a:rPr lang="es-EC" sz="1200" b="1" dirty="0" smtClean="0">
                  <a:effectLst/>
                  <a:ea typeface="Times New Roman" panose="02020603050405020304" pitchFamily="18" charset="0"/>
                  <a:cs typeface="Times New Roman" panose="02020603050405020304" pitchFamily="18" charset="0"/>
                </a:rPr>
                <a:t>de innovación.</a:t>
              </a:r>
              <a:endParaRPr lang="es-ES" sz="1600" b="1" dirty="0">
                <a:effectLst/>
                <a:ea typeface="Times New Roman" panose="02020603050405020304" pitchFamily="18" charset="0"/>
                <a:cs typeface="Times New Roman" panose="02020603050405020304" pitchFamily="18" charset="0"/>
              </a:endParaRPr>
            </a:p>
          </p:txBody>
        </p:sp>
        <p:sp>
          <p:nvSpPr>
            <p:cNvPr id="22" name="Rectángulo 21">
              <a:extLst>
                <a:ext uri="{FF2B5EF4-FFF2-40B4-BE49-F238E27FC236}">
                  <a16:creationId xmlns:a16="http://schemas.microsoft.com/office/drawing/2014/main" id="{C0F06DBE-1C85-440D-B627-5B4A4FFAB0DC}"/>
                </a:ext>
              </a:extLst>
            </p:cNvPr>
            <p:cNvSpPr>
              <a:spLocks noChangeArrowheads="1"/>
            </p:cNvSpPr>
            <p:nvPr/>
          </p:nvSpPr>
          <p:spPr bwMode="auto">
            <a:xfrm>
              <a:off x="714300" y="114300"/>
              <a:ext cx="1362100" cy="914400"/>
            </a:xfrm>
            <a:prstGeom prst="rect">
              <a:avLst/>
            </a:prstGeom>
            <a:grpFill/>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r>
                <a:rPr lang="es-EC" sz="1000" dirty="0" smtClean="0">
                  <a:effectLst/>
                  <a:ea typeface="Times New Roman" panose="02020603050405020304" pitchFamily="18" charset="0"/>
                  <a:cs typeface="Times New Roman" panose="02020603050405020304" pitchFamily="18" charset="0"/>
                </a:rPr>
                <a:t> </a:t>
              </a:r>
            </a:p>
            <a:p>
              <a:pPr algn="ctr"/>
              <a:endParaRPr lang="es-EC" sz="1000" dirty="0">
                <a:ea typeface="Times New Roman" panose="02020603050405020304" pitchFamily="18" charset="0"/>
                <a:cs typeface="Times New Roman" panose="02020603050405020304" pitchFamily="18" charset="0"/>
              </a:endParaRPr>
            </a:p>
            <a:p>
              <a:pPr algn="ctr"/>
              <a:endParaRPr lang="es-EC" sz="1000" dirty="0" smtClean="0">
                <a:effectLst/>
                <a:ea typeface="Times New Roman" panose="02020603050405020304" pitchFamily="18" charset="0"/>
                <a:cs typeface="Times New Roman" panose="02020603050405020304" pitchFamily="18" charset="0"/>
              </a:endParaRPr>
            </a:p>
            <a:p>
              <a:pPr algn="ctr"/>
              <a:endParaRPr lang="es-EC" sz="1000" dirty="0">
                <a:ea typeface="Times New Roman" panose="02020603050405020304" pitchFamily="18" charset="0"/>
                <a:cs typeface="Times New Roman" panose="02020603050405020304" pitchFamily="18" charset="0"/>
              </a:endParaRPr>
            </a:p>
            <a:p>
              <a:pPr algn="ctr"/>
              <a:endParaRPr lang="es-EC" sz="1000" dirty="0" smtClean="0">
                <a:effectLst/>
                <a:ea typeface="Times New Roman" panose="02020603050405020304" pitchFamily="18" charset="0"/>
                <a:cs typeface="Times New Roman" panose="02020603050405020304" pitchFamily="18" charset="0"/>
              </a:endParaRPr>
            </a:p>
            <a:p>
              <a:pPr algn="ctr"/>
              <a:endParaRPr lang="es-EC" sz="1000" dirty="0">
                <a:ea typeface="Times New Roman" panose="02020603050405020304" pitchFamily="18" charset="0"/>
                <a:cs typeface="Times New Roman" panose="02020603050405020304" pitchFamily="18" charset="0"/>
              </a:endParaRPr>
            </a:p>
            <a:p>
              <a:pPr algn="ctr"/>
              <a:r>
                <a:rPr lang="es-EC" sz="1000" dirty="0">
                  <a:effectLst/>
                  <a:ea typeface="Times New Roman" panose="02020603050405020304" pitchFamily="18" charset="0"/>
                  <a:cs typeface="Times New Roman" panose="02020603050405020304" pitchFamily="18" charset="0"/>
                </a:rPr>
                <a:t/>
              </a:r>
              <a:br>
                <a:rPr lang="es-EC" sz="1000" dirty="0">
                  <a:effectLst/>
                  <a:ea typeface="Times New Roman" panose="02020603050405020304" pitchFamily="18" charset="0"/>
                  <a:cs typeface="Times New Roman" panose="02020603050405020304" pitchFamily="18" charset="0"/>
                </a:rPr>
              </a:br>
              <a:r>
                <a:rPr lang="es-EC" sz="1000" dirty="0" smtClean="0">
                  <a:effectLst/>
                  <a:ea typeface="Times New Roman" panose="02020603050405020304" pitchFamily="18" charset="0"/>
                  <a:cs typeface="Times New Roman" panose="02020603050405020304" pitchFamily="18" charset="0"/>
                </a:rPr>
                <a:t>Poco </a:t>
              </a:r>
              <a:r>
                <a:rPr lang="es-EC" sz="1000" dirty="0">
                  <a:effectLst/>
                  <a:ea typeface="Times New Roman" panose="02020603050405020304" pitchFamily="18" charset="0"/>
                  <a:cs typeface="Times New Roman" panose="02020603050405020304" pitchFamily="18" charset="0"/>
                </a:rPr>
                <a:t>competitivas</a:t>
              </a:r>
              <a:endParaRPr lang="es-ES" sz="1100" dirty="0">
                <a:effectLst/>
                <a:ea typeface="Times New Roman" panose="02020603050405020304" pitchFamily="18" charset="0"/>
                <a:cs typeface="Times New Roman" panose="02020603050405020304" pitchFamily="18" charset="0"/>
              </a:endParaRPr>
            </a:p>
          </p:txBody>
        </p:sp>
        <p:sp>
          <p:nvSpPr>
            <p:cNvPr id="23" name="Rectángulo 22">
              <a:extLst>
                <a:ext uri="{FF2B5EF4-FFF2-40B4-BE49-F238E27FC236}">
                  <a16:creationId xmlns:a16="http://schemas.microsoft.com/office/drawing/2014/main" id="{D7C303C9-FD27-406F-B554-C673ECF617D4}"/>
                </a:ext>
              </a:extLst>
            </p:cNvPr>
            <p:cNvSpPr>
              <a:spLocks noChangeArrowheads="1"/>
            </p:cNvSpPr>
            <p:nvPr/>
          </p:nvSpPr>
          <p:spPr bwMode="auto">
            <a:xfrm>
              <a:off x="2428800" y="114300"/>
              <a:ext cx="1362100" cy="914400"/>
            </a:xfrm>
            <a:prstGeom prst="rect">
              <a:avLst/>
            </a:prstGeom>
            <a:grpFill/>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r>
                <a:rPr lang="es-EC" sz="1000" dirty="0" smtClean="0">
                  <a:ea typeface="Times New Roman" panose="02020603050405020304" pitchFamily="18" charset="0"/>
                  <a:cs typeface="Times New Roman" panose="02020603050405020304" pitchFamily="18" charset="0"/>
                </a:rPr>
                <a:t>R</a:t>
              </a:r>
              <a:r>
                <a:rPr lang="es-EC" sz="1000" dirty="0" smtClean="0">
                  <a:effectLst/>
                  <a:ea typeface="Times New Roman" panose="02020603050405020304" pitchFamily="18" charset="0"/>
                  <a:cs typeface="Times New Roman" panose="02020603050405020304" pitchFamily="18" charset="0"/>
                </a:rPr>
                <a:t>iesgo</a:t>
              </a:r>
            </a:p>
            <a:p>
              <a:pPr algn="ctr"/>
              <a:endParaRPr lang="es-ES" sz="1100" dirty="0">
                <a:effectLst/>
                <a:ea typeface="Times New Roman" panose="02020603050405020304" pitchFamily="18" charset="0"/>
                <a:cs typeface="Times New Roman" panose="02020603050405020304" pitchFamily="18" charset="0"/>
              </a:endParaRPr>
            </a:p>
          </p:txBody>
        </p:sp>
        <p:sp>
          <p:nvSpPr>
            <p:cNvPr id="24" name="Rectángulo 23">
              <a:extLst>
                <a:ext uri="{FF2B5EF4-FFF2-40B4-BE49-F238E27FC236}">
                  <a16:creationId xmlns:a16="http://schemas.microsoft.com/office/drawing/2014/main" id="{2A560D9D-0975-4549-B169-0E1186AAC78F}"/>
                </a:ext>
              </a:extLst>
            </p:cNvPr>
            <p:cNvSpPr>
              <a:spLocks noChangeArrowheads="1"/>
            </p:cNvSpPr>
            <p:nvPr/>
          </p:nvSpPr>
          <p:spPr bwMode="auto">
            <a:xfrm>
              <a:off x="4105200" y="114300"/>
              <a:ext cx="1362100" cy="914400"/>
            </a:xfrm>
            <a:prstGeom prst="rect">
              <a:avLst/>
            </a:prstGeom>
            <a:grpFill/>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endParaRPr lang="es-EC" sz="1000" dirty="0" smtClean="0">
                <a:ea typeface="Times New Roman" panose="02020603050405020304" pitchFamily="18" charset="0"/>
                <a:cs typeface="Times New Roman" panose="02020603050405020304" pitchFamily="18" charset="0"/>
              </a:endParaRPr>
            </a:p>
            <a:p>
              <a:pPr algn="ctr"/>
              <a:endParaRPr lang="es-EC" sz="1000" dirty="0">
                <a:ea typeface="Times New Roman" panose="02020603050405020304" pitchFamily="18" charset="0"/>
                <a:cs typeface="Times New Roman" panose="02020603050405020304" pitchFamily="18" charset="0"/>
              </a:endParaRPr>
            </a:p>
            <a:p>
              <a:pPr algn="ctr"/>
              <a:endParaRPr lang="es-EC" sz="1000" dirty="0" smtClean="0">
                <a:ea typeface="Times New Roman" panose="02020603050405020304" pitchFamily="18" charset="0"/>
                <a:cs typeface="Times New Roman" panose="02020603050405020304" pitchFamily="18" charset="0"/>
              </a:endParaRPr>
            </a:p>
            <a:p>
              <a:pPr algn="ctr"/>
              <a:endParaRPr lang="es-EC" sz="1000" dirty="0">
                <a:ea typeface="Times New Roman" panose="02020603050405020304" pitchFamily="18" charset="0"/>
                <a:cs typeface="Times New Roman" panose="02020603050405020304" pitchFamily="18" charset="0"/>
              </a:endParaRPr>
            </a:p>
            <a:p>
              <a:pPr algn="ctr"/>
              <a:endParaRPr lang="es-EC" sz="1000" dirty="0" smtClean="0">
                <a:ea typeface="Times New Roman" panose="02020603050405020304" pitchFamily="18" charset="0"/>
                <a:cs typeface="Times New Roman" panose="02020603050405020304" pitchFamily="18" charset="0"/>
              </a:endParaRPr>
            </a:p>
            <a:p>
              <a:pPr algn="ctr"/>
              <a:endParaRPr lang="es-EC" sz="1000" dirty="0">
                <a:ea typeface="Times New Roman" panose="02020603050405020304" pitchFamily="18" charset="0"/>
                <a:cs typeface="Times New Roman" panose="02020603050405020304" pitchFamily="18" charset="0"/>
              </a:endParaRPr>
            </a:p>
            <a:p>
              <a:pPr algn="ctr"/>
              <a:r>
                <a:rPr lang="es-EC" sz="1000" dirty="0" smtClean="0">
                  <a:ea typeface="Times New Roman" panose="02020603050405020304" pitchFamily="18" charset="0"/>
                  <a:cs typeface="Times New Roman" panose="02020603050405020304" pitchFamily="18" charset="0"/>
                </a:rPr>
                <a:t>Adaptarse n</a:t>
              </a:r>
              <a:r>
                <a:rPr lang="es-EC" sz="1000" dirty="0" smtClean="0">
                  <a:effectLst/>
                  <a:ea typeface="Times New Roman" panose="02020603050405020304" pitchFamily="18" charset="0"/>
                  <a:cs typeface="Times New Roman" panose="02020603050405020304" pitchFamily="18" charset="0"/>
                </a:rPr>
                <a:t>ecesidades </a:t>
              </a:r>
              <a:r>
                <a:rPr lang="es-EC" sz="1000" dirty="0">
                  <a:effectLst/>
                  <a:ea typeface="Times New Roman" panose="02020603050405020304" pitchFamily="18" charset="0"/>
                  <a:cs typeface="Times New Roman" panose="02020603050405020304" pitchFamily="18" charset="0"/>
                </a:rPr>
                <a:t>cambiantes del mercado</a:t>
              </a:r>
              <a:endParaRPr lang="es-ES" sz="1100" dirty="0">
                <a:effectLst/>
                <a:ea typeface="Times New Roman" panose="02020603050405020304" pitchFamily="18" charset="0"/>
                <a:cs typeface="Times New Roman" panose="02020603050405020304" pitchFamily="18" charset="0"/>
              </a:endParaRPr>
            </a:p>
          </p:txBody>
        </p:sp>
        <p:sp>
          <p:nvSpPr>
            <p:cNvPr id="25" name="Rectángulo 24">
              <a:extLst>
                <a:ext uri="{FF2B5EF4-FFF2-40B4-BE49-F238E27FC236}">
                  <a16:creationId xmlns:a16="http://schemas.microsoft.com/office/drawing/2014/main" id="{F64D3E47-6B30-4275-A0B7-3E97CF6560D1}"/>
                </a:ext>
              </a:extLst>
            </p:cNvPr>
            <p:cNvSpPr>
              <a:spLocks noChangeArrowheads="1"/>
            </p:cNvSpPr>
            <p:nvPr/>
          </p:nvSpPr>
          <p:spPr bwMode="auto">
            <a:xfrm>
              <a:off x="714300" y="2465975"/>
              <a:ext cx="1038300" cy="876900"/>
            </a:xfrm>
            <a:prstGeom prst="rect">
              <a:avLst/>
            </a:prstGeom>
            <a:grpFill/>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endParaRPr lang="es-ES" sz="1100" dirty="0">
                <a:ea typeface="Times New Roman" panose="02020603050405020304" pitchFamily="18" charset="0"/>
                <a:cs typeface="Times New Roman" panose="02020603050405020304" pitchFamily="18" charset="0"/>
              </a:endParaRPr>
            </a:p>
            <a:p>
              <a:pPr algn="ctr"/>
              <a:endParaRPr lang="es-ES" sz="1100" dirty="0" smtClean="0">
                <a:effectLst/>
                <a:ea typeface="Times New Roman" panose="02020603050405020304" pitchFamily="18" charset="0"/>
                <a:cs typeface="Times New Roman" panose="02020603050405020304" pitchFamily="18" charset="0"/>
              </a:endParaRPr>
            </a:p>
            <a:p>
              <a:pPr algn="ctr"/>
              <a:endParaRPr lang="es-ES" sz="1100" dirty="0">
                <a:ea typeface="Times New Roman" panose="02020603050405020304" pitchFamily="18" charset="0"/>
                <a:cs typeface="Times New Roman" panose="02020603050405020304" pitchFamily="18" charset="0"/>
              </a:endParaRPr>
            </a:p>
            <a:p>
              <a:pPr algn="ctr"/>
              <a:endParaRPr lang="es-ES" sz="1100" dirty="0" smtClean="0">
                <a:effectLst/>
                <a:ea typeface="Times New Roman" panose="02020603050405020304" pitchFamily="18" charset="0"/>
                <a:cs typeface="Times New Roman" panose="02020603050405020304" pitchFamily="18" charset="0"/>
              </a:endParaRPr>
            </a:p>
            <a:p>
              <a:pPr algn="ctr"/>
              <a:endParaRPr lang="es-ES" sz="1100" dirty="0" smtClean="0">
                <a:ea typeface="Times New Roman" panose="02020603050405020304" pitchFamily="18" charset="0"/>
                <a:cs typeface="Times New Roman" panose="02020603050405020304" pitchFamily="18" charset="0"/>
              </a:endParaRPr>
            </a:p>
            <a:p>
              <a:pPr algn="ctr"/>
              <a:r>
                <a:rPr lang="es-ES" sz="1100" dirty="0" smtClean="0">
                  <a:ea typeface="Times New Roman" panose="02020603050405020304" pitchFamily="18" charset="0"/>
                  <a:cs typeface="Times New Roman" panose="02020603050405020304" pitchFamily="18" charset="0"/>
                </a:rPr>
                <a:t>Capacidad de emprendimiento</a:t>
              </a:r>
              <a:endParaRPr lang="es-ES" sz="1100" dirty="0">
                <a:effectLst/>
                <a:ea typeface="Times New Roman" panose="02020603050405020304" pitchFamily="18" charset="0"/>
                <a:cs typeface="Times New Roman" panose="02020603050405020304" pitchFamily="18" charset="0"/>
              </a:endParaRPr>
            </a:p>
          </p:txBody>
        </p:sp>
        <p:sp>
          <p:nvSpPr>
            <p:cNvPr id="26" name="Rectángulo 25">
              <a:extLst>
                <a:ext uri="{FF2B5EF4-FFF2-40B4-BE49-F238E27FC236}">
                  <a16:creationId xmlns:a16="http://schemas.microsoft.com/office/drawing/2014/main" id="{A1874056-39E8-4E4E-8568-2C964D912DAA}"/>
                </a:ext>
              </a:extLst>
            </p:cNvPr>
            <p:cNvSpPr>
              <a:spLocks noChangeArrowheads="1"/>
            </p:cNvSpPr>
            <p:nvPr/>
          </p:nvSpPr>
          <p:spPr bwMode="auto">
            <a:xfrm>
              <a:off x="1914450" y="2465390"/>
              <a:ext cx="1038300" cy="877300"/>
            </a:xfrm>
            <a:prstGeom prst="rect">
              <a:avLst/>
            </a:prstGeom>
            <a:grpFill/>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endParaRPr lang="es-ES" sz="1100" dirty="0" smtClean="0">
                <a:effectLst/>
                <a:ea typeface="Times New Roman" panose="02020603050405020304" pitchFamily="18" charset="0"/>
                <a:cs typeface="Times New Roman" panose="02020603050405020304" pitchFamily="18" charset="0"/>
              </a:endParaRPr>
            </a:p>
            <a:p>
              <a:pPr algn="ctr"/>
              <a:endParaRPr lang="es-ES" sz="1100" dirty="0">
                <a:ea typeface="Times New Roman" panose="02020603050405020304" pitchFamily="18" charset="0"/>
                <a:cs typeface="Times New Roman" panose="02020603050405020304" pitchFamily="18" charset="0"/>
              </a:endParaRPr>
            </a:p>
            <a:p>
              <a:pPr algn="ctr"/>
              <a:endParaRPr lang="es-ES" sz="1100" dirty="0" smtClean="0">
                <a:effectLst/>
                <a:ea typeface="Times New Roman" panose="02020603050405020304" pitchFamily="18" charset="0"/>
                <a:cs typeface="Times New Roman" panose="02020603050405020304" pitchFamily="18" charset="0"/>
              </a:endParaRPr>
            </a:p>
            <a:p>
              <a:pPr algn="ctr"/>
              <a:endParaRPr lang="es-ES" sz="1100" dirty="0">
                <a:ea typeface="Times New Roman" panose="02020603050405020304" pitchFamily="18" charset="0"/>
                <a:cs typeface="Times New Roman" panose="02020603050405020304" pitchFamily="18" charset="0"/>
              </a:endParaRPr>
            </a:p>
            <a:p>
              <a:pPr algn="ctr"/>
              <a:endParaRPr lang="es-ES" sz="1100" dirty="0" smtClean="0">
                <a:effectLst/>
                <a:ea typeface="Times New Roman" panose="02020603050405020304" pitchFamily="18" charset="0"/>
                <a:cs typeface="Times New Roman" panose="02020603050405020304" pitchFamily="18" charset="0"/>
              </a:endParaRPr>
            </a:p>
            <a:p>
              <a:pPr algn="ctr"/>
              <a:endParaRPr lang="es-ES" sz="1100" dirty="0">
                <a:ea typeface="Times New Roman" panose="02020603050405020304" pitchFamily="18" charset="0"/>
                <a:cs typeface="Times New Roman" panose="02020603050405020304" pitchFamily="18" charset="0"/>
              </a:endParaRPr>
            </a:p>
            <a:p>
              <a:pPr algn="ctr"/>
              <a:r>
                <a:rPr lang="es-ES" sz="1100" dirty="0" smtClean="0">
                  <a:ea typeface="Times New Roman" panose="02020603050405020304" pitchFamily="18" charset="0"/>
                  <a:cs typeface="Times New Roman" panose="02020603050405020304" pitchFamily="18" charset="0"/>
                </a:rPr>
                <a:t>I + D</a:t>
              </a:r>
              <a:endParaRPr lang="es-ES" sz="1100" dirty="0">
                <a:effectLst/>
                <a:ea typeface="Times New Roman" panose="02020603050405020304" pitchFamily="18" charset="0"/>
                <a:cs typeface="Times New Roman" panose="02020603050405020304" pitchFamily="18" charset="0"/>
              </a:endParaRPr>
            </a:p>
          </p:txBody>
        </p:sp>
        <p:sp>
          <p:nvSpPr>
            <p:cNvPr id="27" name="Rectángulo 26">
              <a:extLst>
                <a:ext uri="{FF2B5EF4-FFF2-40B4-BE49-F238E27FC236}">
                  <a16:creationId xmlns:a16="http://schemas.microsoft.com/office/drawing/2014/main" id="{14757B2E-FF9B-4BB8-9048-DF76608B870E}"/>
                </a:ext>
              </a:extLst>
            </p:cNvPr>
            <p:cNvSpPr>
              <a:spLocks noChangeArrowheads="1"/>
            </p:cNvSpPr>
            <p:nvPr/>
          </p:nvSpPr>
          <p:spPr bwMode="auto">
            <a:xfrm>
              <a:off x="4152900" y="2465790"/>
              <a:ext cx="1200150" cy="876900"/>
            </a:xfrm>
            <a:prstGeom prst="rect">
              <a:avLst/>
            </a:prstGeom>
            <a:grpFill/>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endParaRPr lang="es-ES" sz="1100" dirty="0" smtClean="0">
                <a:effectLst/>
                <a:ea typeface="Times New Roman" panose="02020603050405020304" pitchFamily="18" charset="0"/>
                <a:cs typeface="Times New Roman" panose="02020603050405020304" pitchFamily="18" charset="0"/>
              </a:endParaRPr>
            </a:p>
            <a:p>
              <a:pPr algn="ctr"/>
              <a:endParaRPr lang="es-ES" sz="1100" dirty="0">
                <a:ea typeface="Times New Roman" panose="02020603050405020304" pitchFamily="18" charset="0"/>
                <a:cs typeface="Times New Roman" panose="02020603050405020304" pitchFamily="18" charset="0"/>
              </a:endParaRPr>
            </a:p>
            <a:p>
              <a:pPr algn="ctr"/>
              <a:endParaRPr lang="es-ES" sz="1100" dirty="0" smtClean="0">
                <a:effectLst/>
                <a:ea typeface="Times New Roman" panose="02020603050405020304" pitchFamily="18" charset="0"/>
                <a:cs typeface="Times New Roman" panose="02020603050405020304" pitchFamily="18" charset="0"/>
              </a:endParaRPr>
            </a:p>
            <a:p>
              <a:pPr algn="ctr"/>
              <a:endParaRPr lang="es-ES" sz="1100" dirty="0">
                <a:ea typeface="Times New Roman" panose="02020603050405020304" pitchFamily="18" charset="0"/>
                <a:cs typeface="Times New Roman" panose="02020603050405020304" pitchFamily="18" charset="0"/>
              </a:endParaRPr>
            </a:p>
            <a:p>
              <a:pPr algn="ctr"/>
              <a:endParaRPr lang="es-ES" sz="1100" dirty="0" smtClean="0">
                <a:effectLst/>
                <a:ea typeface="Times New Roman" panose="02020603050405020304" pitchFamily="18" charset="0"/>
                <a:cs typeface="Times New Roman" panose="02020603050405020304" pitchFamily="18" charset="0"/>
              </a:endParaRPr>
            </a:p>
            <a:p>
              <a:pPr algn="ctr"/>
              <a:endParaRPr lang="es-ES" sz="1100" dirty="0">
                <a:ea typeface="Times New Roman" panose="02020603050405020304" pitchFamily="18" charset="0"/>
                <a:cs typeface="Times New Roman" panose="02020603050405020304" pitchFamily="18" charset="0"/>
              </a:endParaRPr>
            </a:p>
            <a:p>
              <a:r>
                <a:rPr lang="es-ES" sz="1100" dirty="0" smtClean="0">
                  <a:effectLst/>
                  <a:ea typeface="Times New Roman" panose="02020603050405020304" pitchFamily="18" charset="0"/>
                  <a:cs typeface="Times New Roman" panose="02020603050405020304" pitchFamily="18" charset="0"/>
                </a:rPr>
                <a:t>Poco interés</a:t>
              </a:r>
              <a:endParaRPr lang="es-ES" sz="1100" dirty="0">
                <a:effectLst/>
                <a:ea typeface="Times New Roman" panose="02020603050405020304" pitchFamily="18" charset="0"/>
                <a:cs typeface="Times New Roman" panose="02020603050405020304" pitchFamily="18" charset="0"/>
              </a:endParaRPr>
            </a:p>
          </p:txBody>
        </p:sp>
        <p:sp>
          <p:nvSpPr>
            <p:cNvPr id="34" name="Cuadro de texto 31">
              <a:extLst>
                <a:ext uri="{FF2B5EF4-FFF2-40B4-BE49-F238E27FC236}">
                  <a16:creationId xmlns:a16="http://schemas.microsoft.com/office/drawing/2014/main" id="{C8CE854D-78ED-45EE-9F9A-CFD09EDE7501}"/>
                </a:ext>
              </a:extLst>
            </p:cNvPr>
            <p:cNvSpPr txBox="1">
              <a:spLocks noChangeArrowheads="1"/>
            </p:cNvSpPr>
            <p:nvPr/>
          </p:nvSpPr>
          <p:spPr bwMode="auto">
            <a:xfrm>
              <a:off x="128900" y="1577838"/>
              <a:ext cx="718800" cy="266700"/>
            </a:xfrm>
            <a:prstGeom prst="rect">
              <a:avLst/>
            </a:prstGeom>
            <a:grp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none" lIns="91440" tIns="45720" rIns="91440" bIns="45720" anchor="t" anchorCtr="0" upright="1">
              <a:noAutofit/>
            </a:bodyPr>
            <a:lstStyle/>
            <a:p>
              <a:pPr algn="ctr"/>
              <a:r>
                <a:rPr lang="es-EC" sz="1100" b="1" dirty="0">
                  <a:effectLst/>
                  <a:latin typeface="Times New Roman" panose="02020603050405020304" pitchFamily="18" charset="0"/>
                  <a:ea typeface="Times New Roman" panose="02020603050405020304" pitchFamily="18" charset="0"/>
                  <a:cs typeface="Times New Roman" panose="02020603050405020304" pitchFamily="18" charset="0"/>
                </a:rPr>
                <a:t>Problema</a:t>
              </a:r>
              <a:endParaRPr lang="es-E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5" name="Cuadro de texto 32">
              <a:extLst>
                <a:ext uri="{FF2B5EF4-FFF2-40B4-BE49-F238E27FC236}">
                  <a16:creationId xmlns:a16="http://schemas.microsoft.com/office/drawing/2014/main" id="{A924B8F3-E4C5-4988-99A3-E958E371067B}"/>
                </a:ext>
              </a:extLst>
            </p:cNvPr>
            <p:cNvSpPr txBox="1">
              <a:spLocks noChangeArrowheads="1"/>
            </p:cNvSpPr>
            <p:nvPr/>
          </p:nvSpPr>
          <p:spPr bwMode="auto">
            <a:xfrm>
              <a:off x="128900" y="2609900"/>
              <a:ext cx="579100" cy="266700"/>
            </a:xfrm>
            <a:prstGeom prst="rect">
              <a:avLst/>
            </a:prstGeom>
            <a:grp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none" lIns="91440" tIns="45720" rIns="91440" bIns="45720" anchor="t" anchorCtr="0" upright="1">
              <a:noAutofit/>
            </a:bodyPr>
            <a:lstStyle/>
            <a:p>
              <a:pPr algn="ct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Causas</a:t>
              </a:r>
              <a:endParaRPr lang="es-ES" sz="11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6" name="Cuadro de texto 33">
              <a:extLst>
                <a:ext uri="{FF2B5EF4-FFF2-40B4-BE49-F238E27FC236}">
                  <a16:creationId xmlns:a16="http://schemas.microsoft.com/office/drawing/2014/main" id="{3816748A-ECFB-4EAB-8944-3ADAB96DD21B}"/>
                </a:ext>
              </a:extLst>
            </p:cNvPr>
            <p:cNvSpPr txBox="1">
              <a:spLocks noChangeArrowheads="1"/>
            </p:cNvSpPr>
            <p:nvPr/>
          </p:nvSpPr>
          <p:spPr bwMode="auto">
            <a:xfrm>
              <a:off x="0" y="476300"/>
              <a:ext cx="602000" cy="266700"/>
            </a:xfrm>
            <a:prstGeom prst="rect">
              <a:avLst/>
            </a:prstGeom>
            <a:grp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none" lIns="91440" tIns="45720" rIns="91440" bIns="45720" anchor="t" anchorCtr="0" upright="1">
              <a:noAutofit/>
            </a:bodyPr>
            <a:lstStyle/>
            <a:p>
              <a:pPr algn="ct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Efectos</a:t>
              </a:r>
              <a:endParaRPr lang="es-ES" sz="11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7" name="Rectángulo 36">
              <a:extLst>
                <a:ext uri="{FF2B5EF4-FFF2-40B4-BE49-F238E27FC236}">
                  <a16:creationId xmlns:a16="http://schemas.microsoft.com/office/drawing/2014/main" id="{659FA792-9443-4609-9238-5E4EDA31B7E4}"/>
                </a:ext>
              </a:extLst>
            </p:cNvPr>
            <p:cNvSpPr>
              <a:spLocks noChangeArrowheads="1"/>
            </p:cNvSpPr>
            <p:nvPr/>
          </p:nvSpPr>
          <p:spPr bwMode="auto">
            <a:xfrm>
              <a:off x="3114600" y="2465660"/>
              <a:ext cx="885900" cy="876900"/>
            </a:xfrm>
            <a:prstGeom prst="rect">
              <a:avLst/>
            </a:prstGeom>
            <a:grpFill/>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endParaRPr lang="es-ES" sz="1100" dirty="0">
                <a:effectLst/>
                <a:ea typeface="Times New Roman" panose="02020603050405020304" pitchFamily="18" charset="0"/>
                <a:cs typeface="Times New Roman" panose="02020603050405020304" pitchFamily="18" charset="0"/>
              </a:endParaRPr>
            </a:p>
          </p:txBody>
        </p:sp>
      </p:grpSp>
      <p:pic>
        <p:nvPicPr>
          <p:cNvPr id="40" name="Gráfico 39" descr="Preguntas">
            <a:extLst>
              <a:ext uri="{FF2B5EF4-FFF2-40B4-BE49-F238E27FC236}">
                <a16:creationId xmlns:a16="http://schemas.microsoft.com/office/drawing/2014/main" id="{76179E0B-EA71-4245-9C55-67C64F59557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498486" y="1473337"/>
            <a:ext cx="1433537" cy="1433537"/>
          </a:xfrm>
          <a:prstGeom prst="rect">
            <a:avLst/>
          </a:prstGeom>
        </p:spPr>
      </p:pic>
      <p:sp>
        <p:nvSpPr>
          <p:cNvPr id="43" name="Flecha: hacia arriba 42">
            <a:extLst>
              <a:ext uri="{FF2B5EF4-FFF2-40B4-BE49-F238E27FC236}">
                <a16:creationId xmlns:a16="http://schemas.microsoft.com/office/drawing/2014/main" id="{6DEAB040-0254-4460-8925-035836148664}"/>
              </a:ext>
            </a:extLst>
          </p:cNvPr>
          <p:cNvSpPr/>
          <p:nvPr/>
        </p:nvSpPr>
        <p:spPr>
          <a:xfrm>
            <a:off x="7755571" y="4534795"/>
            <a:ext cx="347179" cy="312942"/>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45" name="Flecha: hacia arriba 44">
            <a:extLst>
              <a:ext uri="{FF2B5EF4-FFF2-40B4-BE49-F238E27FC236}">
                <a16:creationId xmlns:a16="http://schemas.microsoft.com/office/drawing/2014/main" id="{B9829404-EFD6-4AC6-A723-0F7205763C41}"/>
              </a:ext>
            </a:extLst>
          </p:cNvPr>
          <p:cNvSpPr/>
          <p:nvPr/>
        </p:nvSpPr>
        <p:spPr>
          <a:xfrm>
            <a:off x="3365051" y="4534795"/>
            <a:ext cx="347179" cy="312942"/>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47" name="Flecha: hacia arriba 46">
            <a:extLst>
              <a:ext uri="{FF2B5EF4-FFF2-40B4-BE49-F238E27FC236}">
                <a16:creationId xmlns:a16="http://schemas.microsoft.com/office/drawing/2014/main" id="{7B7BDB60-C320-439A-BD0E-BB0DD663DD28}"/>
              </a:ext>
            </a:extLst>
          </p:cNvPr>
          <p:cNvSpPr/>
          <p:nvPr/>
        </p:nvSpPr>
        <p:spPr>
          <a:xfrm>
            <a:off x="4856221" y="4525299"/>
            <a:ext cx="347179" cy="312942"/>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49" name="Flecha: hacia arriba 48">
            <a:extLst>
              <a:ext uri="{FF2B5EF4-FFF2-40B4-BE49-F238E27FC236}">
                <a16:creationId xmlns:a16="http://schemas.microsoft.com/office/drawing/2014/main" id="{B256EAC5-3733-4D2E-AEB8-885E9290F831}"/>
              </a:ext>
            </a:extLst>
          </p:cNvPr>
          <p:cNvSpPr/>
          <p:nvPr/>
        </p:nvSpPr>
        <p:spPr>
          <a:xfrm>
            <a:off x="6232386" y="4525299"/>
            <a:ext cx="347179" cy="312942"/>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51" name="Flecha: hacia arriba 50">
            <a:extLst>
              <a:ext uri="{FF2B5EF4-FFF2-40B4-BE49-F238E27FC236}">
                <a16:creationId xmlns:a16="http://schemas.microsoft.com/office/drawing/2014/main" id="{6404CA92-C1FB-4019-8243-31F2F1BF7163}"/>
              </a:ext>
            </a:extLst>
          </p:cNvPr>
          <p:cNvSpPr/>
          <p:nvPr/>
        </p:nvSpPr>
        <p:spPr>
          <a:xfrm>
            <a:off x="3631807" y="3063551"/>
            <a:ext cx="347179" cy="312942"/>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53" name="Flecha: hacia arriba 52">
            <a:extLst>
              <a:ext uri="{FF2B5EF4-FFF2-40B4-BE49-F238E27FC236}">
                <a16:creationId xmlns:a16="http://schemas.microsoft.com/office/drawing/2014/main" id="{396E2645-90FB-4C32-8235-0E167914807D}"/>
              </a:ext>
            </a:extLst>
          </p:cNvPr>
          <p:cNvSpPr/>
          <p:nvPr/>
        </p:nvSpPr>
        <p:spPr>
          <a:xfrm>
            <a:off x="5748816" y="3043418"/>
            <a:ext cx="347179" cy="312942"/>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55" name="Flecha: hacia arriba 54">
            <a:extLst>
              <a:ext uri="{FF2B5EF4-FFF2-40B4-BE49-F238E27FC236}">
                <a16:creationId xmlns:a16="http://schemas.microsoft.com/office/drawing/2014/main" id="{03CB3E59-0760-4FED-8BF4-F616FBA534CF}"/>
              </a:ext>
            </a:extLst>
          </p:cNvPr>
          <p:cNvSpPr/>
          <p:nvPr/>
        </p:nvSpPr>
        <p:spPr>
          <a:xfrm>
            <a:off x="7755571" y="3030961"/>
            <a:ext cx="347179" cy="312942"/>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pic>
        <p:nvPicPr>
          <p:cNvPr id="4" name="Imagen 3"/>
          <p:cNvPicPr>
            <a:picLocks noChangeAspect="1"/>
          </p:cNvPicPr>
          <p:nvPr/>
        </p:nvPicPr>
        <p:blipFill rotWithShape="1">
          <a:blip r:embed="rId4"/>
          <a:srcRect l="8352" t="10851" r="4027" b="10320"/>
          <a:stretch/>
        </p:blipFill>
        <p:spPr>
          <a:xfrm>
            <a:off x="2940456" y="5073776"/>
            <a:ext cx="1196368" cy="778384"/>
          </a:xfrm>
          <a:prstGeom prst="rect">
            <a:avLst/>
          </a:prstGeom>
        </p:spPr>
      </p:pic>
      <p:pic>
        <p:nvPicPr>
          <p:cNvPr id="1030" name="Picture 6" descr="Telecom Ecuador på Twitter: &quot;@Telecom_Ec en coordinación con @EduSuperiorEc  presentan el #LibroBlancoInvestigación Desarrollo e Innovación y  Transferencia del Conocimiento en TIC, para fomentar proyectos de  investigación que permitirán contribuir al ..."/>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7704" b="19638"/>
          <a:stretch/>
        </p:blipFill>
        <p:spPr bwMode="auto">
          <a:xfrm>
            <a:off x="4404685" y="5062614"/>
            <a:ext cx="990275" cy="9463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ector recto de flecha 7"/>
          <p:cNvCxnSpPr/>
          <p:nvPr/>
        </p:nvCxnSpPr>
        <p:spPr>
          <a:xfrm>
            <a:off x="5564777" y="5187852"/>
            <a:ext cx="0" cy="8210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032" name="Picture 8" descr="Así se comunica una mala noticia en la empresa [Negocios] - 28/01/2019 |  Periódico Zócal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3294" y="5099902"/>
            <a:ext cx="957378" cy="11096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ínimo Producto Viable: ¿Qué es y Para qué? | SG Buzz"/>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92372" y="5035594"/>
            <a:ext cx="812899" cy="71306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8"/>
          <a:stretch>
            <a:fillRect/>
          </a:stretch>
        </p:blipFill>
        <p:spPr>
          <a:xfrm>
            <a:off x="7876903" y="5576413"/>
            <a:ext cx="835950" cy="695379"/>
          </a:xfrm>
          <a:prstGeom prst="rect">
            <a:avLst/>
          </a:prstGeom>
          <a:ln>
            <a:noFill/>
          </a:ln>
          <a:effectLst>
            <a:softEdge rad="112500"/>
          </a:effectLst>
        </p:spPr>
      </p:pic>
      <p:pic>
        <p:nvPicPr>
          <p:cNvPr id="1036" name="Picture 12" descr="Qué es la ventaja competitiva?"/>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9734" r="20786"/>
          <a:stretch/>
        </p:blipFill>
        <p:spPr bwMode="auto">
          <a:xfrm>
            <a:off x="3166673" y="1700638"/>
            <a:ext cx="1227909" cy="93532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ágenes de Quiebra | Vectores, fotos de stock y PSD gratuitos"/>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8126" t="6518" r="8186" b="4536"/>
          <a:stretch/>
        </p:blipFill>
        <p:spPr bwMode="auto">
          <a:xfrm>
            <a:off x="5683034" y="1722766"/>
            <a:ext cx="1045963" cy="114152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ector recto de flecha 10"/>
          <p:cNvCxnSpPr/>
          <p:nvPr/>
        </p:nvCxnSpPr>
        <p:spPr>
          <a:xfrm flipV="1">
            <a:off x="5394960" y="2309394"/>
            <a:ext cx="0" cy="4540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3" name="Imagen 12"/>
          <p:cNvPicPr>
            <a:picLocks noChangeAspect="1"/>
          </p:cNvPicPr>
          <p:nvPr/>
        </p:nvPicPr>
        <p:blipFill rotWithShape="1">
          <a:blip r:embed="rId11"/>
          <a:srcRect l="17533" r="19273"/>
          <a:stretch/>
        </p:blipFill>
        <p:spPr>
          <a:xfrm>
            <a:off x="7180583" y="1696842"/>
            <a:ext cx="1532270" cy="808640"/>
          </a:xfrm>
          <a:prstGeom prst="rect">
            <a:avLst/>
          </a:prstGeom>
        </p:spPr>
      </p:pic>
    </p:spTree>
    <p:extLst>
      <p:ext uri="{BB962C8B-B14F-4D97-AF65-F5344CB8AC3E}">
        <p14:creationId xmlns:p14="http://schemas.microsoft.com/office/powerpoint/2010/main" val="17433350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0043"/>
            <a:ext cx="10515600" cy="1009070"/>
          </a:xfrm>
        </p:spPr>
        <p:txBody>
          <a:bodyPr/>
          <a:lstStyle/>
          <a:p>
            <a:r>
              <a:rPr lang="es-ES" b="1" dirty="0"/>
              <a:t>OBJETIVOS</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61288233"/>
              </p:ext>
            </p:extLst>
          </p:nvPr>
        </p:nvGraphicFramePr>
        <p:xfrm>
          <a:off x="422031" y="1547446"/>
          <a:ext cx="10140470" cy="3205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CB533A97-E2ED-4A66-9FB2-87B60B301B7B}"/>
              </a:ext>
            </a:extLst>
          </p:cNvPr>
          <p:cNvSpPr txBox="1"/>
          <p:nvPr/>
        </p:nvSpPr>
        <p:spPr>
          <a:xfrm>
            <a:off x="10807842" y="950807"/>
            <a:ext cx="1257018" cy="276999"/>
          </a:xfrm>
          <a:prstGeom prst="rect">
            <a:avLst/>
          </a:prstGeom>
          <a:solidFill>
            <a:schemeClr val="accent5"/>
          </a:solidFill>
          <a:ln>
            <a:solidFill>
              <a:srgbClr val="FFFF00"/>
            </a:solidFill>
          </a:ln>
        </p:spPr>
        <p:txBody>
          <a:bodyPr wrap="square" rtlCol="0">
            <a:spAutoFit/>
          </a:bodyPr>
          <a:lstStyle/>
          <a:p>
            <a:pPr algn="ctr"/>
            <a:r>
              <a:rPr lang="es-ES" sz="1200" b="1" dirty="0">
                <a:solidFill>
                  <a:schemeClr val="bg1"/>
                </a:solidFill>
              </a:rPr>
              <a:t>Jessica Chicaiza</a:t>
            </a:r>
            <a:endParaRPr lang="es-EC" sz="1200" b="1" dirty="0">
              <a:solidFill>
                <a:schemeClr val="bg1"/>
              </a:solidFill>
            </a:endParaRPr>
          </a:p>
        </p:txBody>
      </p:sp>
      <p:cxnSp>
        <p:nvCxnSpPr>
          <p:cNvPr id="7" name="Conector recto 6">
            <a:extLst>
              <a:ext uri="{FF2B5EF4-FFF2-40B4-BE49-F238E27FC236}">
                <a16:creationId xmlns:a16="http://schemas.microsoft.com/office/drawing/2014/main" id="{C7A97C35-C519-41F1-8FE1-89305CD7923B}"/>
              </a:ext>
            </a:extLst>
          </p:cNvPr>
          <p:cNvCxnSpPr/>
          <p:nvPr/>
        </p:nvCxnSpPr>
        <p:spPr>
          <a:xfrm>
            <a:off x="132021" y="1242019"/>
            <a:ext cx="11927949" cy="0"/>
          </a:xfrm>
          <a:prstGeom prst="line">
            <a:avLst/>
          </a:prstGeom>
          <a:ln w="76200"/>
        </p:spPr>
        <p:style>
          <a:lnRef idx="3">
            <a:schemeClr val="accent5"/>
          </a:lnRef>
          <a:fillRef idx="0">
            <a:schemeClr val="accent5"/>
          </a:fillRef>
          <a:effectRef idx="2">
            <a:schemeClr val="accent5"/>
          </a:effectRef>
          <a:fontRef idx="minor">
            <a:schemeClr val="tx1"/>
          </a:fontRef>
        </p:style>
      </p:cxnSp>
      <p:pic>
        <p:nvPicPr>
          <p:cNvPr id="3" name="Gráfico 2" descr="Diana">
            <a:extLst>
              <a:ext uri="{FF2B5EF4-FFF2-40B4-BE49-F238E27FC236}">
                <a16:creationId xmlns:a16="http://schemas.microsoft.com/office/drawing/2014/main" id="{3CB17FF5-5266-460E-92DE-8533210D446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562501" y="1547446"/>
            <a:ext cx="1443272" cy="1443272"/>
          </a:xfrm>
          <a:prstGeom prst="rect">
            <a:avLst/>
          </a:prstGeom>
        </p:spPr>
      </p:pic>
      <p:sp>
        <p:nvSpPr>
          <p:cNvPr id="9" name="CuadroTexto 8">
            <a:extLst>
              <a:ext uri="{FF2B5EF4-FFF2-40B4-BE49-F238E27FC236}">
                <a16:creationId xmlns:a16="http://schemas.microsoft.com/office/drawing/2014/main" id="{F2378A5D-A298-463A-BDE2-273352333572}"/>
              </a:ext>
            </a:extLst>
          </p:cNvPr>
          <p:cNvSpPr txBox="1"/>
          <p:nvPr/>
        </p:nvSpPr>
        <p:spPr>
          <a:xfrm>
            <a:off x="108460" y="5380672"/>
            <a:ext cx="2873148" cy="1477328"/>
          </a:xfrm>
          <a:prstGeom prst="rect">
            <a:avLst/>
          </a:prstGeom>
          <a:noFill/>
          <a:ln w="28575">
            <a:solidFill>
              <a:schemeClr val="accent5"/>
            </a:solidFill>
          </a:ln>
        </p:spPr>
        <p:txBody>
          <a:bodyPr wrap="square" anchor="ctr">
            <a:spAutoFit/>
          </a:bodyPr>
          <a:lstStyle/>
          <a:p>
            <a:pPr lvl="0"/>
            <a:r>
              <a:rPr lang="es-ES" dirty="0"/>
              <a:t>Identificar las bases teóricas del emprendimiento corporativo y la innovación aplicables en la gestión de empresas familiares.</a:t>
            </a:r>
            <a:endParaRPr lang="es-EC" dirty="0"/>
          </a:p>
        </p:txBody>
      </p:sp>
      <p:sp>
        <p:nvSpPr>
          <p:cNvPr id="12" name="Flecha: hacia arriba 11">
            <a:extLst>
              <a:ext uri="{FF2B5EF4-FFF2-40B4-BE49-F238E27FC236}">
                <a16:creationId xmlns:a16="http://schemas.microsoft.com/office/drawing/2014/main" id="{AC747862-BE15-4494-8550-861964D49C98}"/>
              </a:ext>
            </a:extLst>
          </p:cNvPr>
          <p:cNvSpPr/>
          <p:nvPr/>
        </p:nvSpPr>
        <p:spPr>
          <a:xfrm>
            <a:off x="1150150" y="4716924"/>
            <a:ext cx="459644" cy="663748"/>
          </a:xfrm>
          <a:prstGeom prst="upArrow">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
        <p:nvSpPr>
          <p:cNvPr id="14" name="CuadroTexto 13">
            <a:extLst>
              <a:ext uri="{FF2B5EF4-FFF2-40B4-BE49-F238E27FC236}">
                <a16:creationId xmlns:a16="http://schemas.microsoft.com/office/drawing/2014/main" id="{2610B968-5515-4B61-A987-2562DE3AD1C5}"/>
              </a:ext>
            </a:extLst>
          </p:cNvPr>
          <p:cNvSpPr txBox="1"/>
          <p:nvPr/>
        </p:nvSpPr>
        <p:spPr>
          <a:xfrm>
            <a:off x="3082890" y="5364187"/>
            <a:ext cx="2817114" cy="1200329"/>
          </a:xfrm>
          <a:prstGeom prst="rect">
            <a:avLst/>
          </a:prstGeom>
          <a:noFill/>
          <a:ln w="28575">
            <a:solidFill>
              <a:schemeClr val="accent5"/>
            </a:solidFill>
          </a:ln>
        </p:spPr>
        <p:txBody>
          <a:bodyPr wrap="square" anchor="ctr">
            <a:spAutoFit/>
          </a:bodyPr>
          <a:lstStyle/>
          <a:p>
            <a:pPr lvl="0"/>
            <a:r>
              <a:rPr lang="es-ES" dirty="0"/>
              <a:t>Analizar el emprendimiento corporativo en empresas familiares en el Distrito Metropolitano de Quito.</a:t>
            </a:r>
            <a:endParaRPr lang="es-EC" dirty="0"/>
          </a:p>
        </p:txBody>
      </p:sp>
      <p:sp>
        <p:nvSpPr>
          <p:cNvPr id="18" name="CuadroTexto 17">
            <a:extLst>
              <a:ext uri="{FF2B5EF4-FFF2-40B4-BE49-F238E27FC236}">
                <a16:creationId xmlns:a16="http://schemas.microsoft.com/office/drawing/2014/main" id="{9FDB1B56-A19D-4A68-958A-C9915CF2EED3}"/>
              </a:ext>
            </a:extLst>
          </p:cNvPr>
          <p:cNvSpPr txBox="1"/>
          <p:nvPr/>
        </p:nvSpPr>
        <p:spPr>
          <a:xfrm>
            <a:off x="6007727" y="5362217"/>
            <a:ext cx="2779862" cy="1200329"/>
          </a:xfrm>
          <a:prstGeom prst="rect">
            <a:avLst/>
          </a:prstGeom>
          <a:noFill/>
          <a:ln w="28575">
            <a:solidFill>
              <a:schemeClr val="accent5"/>
            </a:solidFill>
          </a:ln>
        </p:spPr>
        <p:txBody>
          <a:bodyPr wrap="square" anchor="ctr">
            <a:spAutoFit/>
          </a:bodyPr>
          <a:lstStyle/>
          <a:p>
            <a:pPr lvl="0"/>
            <a:r>
              <a:rPr lang="es-ES" dirty="0"/>
              <a:t>Medir el potencial de innovación de las empresas familiares en el Distrito Metropolitano de Quito.  </a:t>
            </a:r>
            <a:endParaRPr lang="es-EC" dirty="0"/>
          </a:p>
        </p:txBody>
      </p:sp>
      <p:sp>
        <p:nvSpPr>
          <p:cNvPr id="20" name="Flecha: hacia arriba 19">
            <a:extLst>
              <a:ext uri="{FF2B5EF4-FFF2-40B4-BE49-F238E27FC236}">
                <a16:creationId xmlns:a16="http://schemas.microsoft.com/office/drawing/2014/main" id="{BF174DB0-06A5-4AC3-8DD0-128C4AF160EE}"/>
              </a:ext>
            </a:extLst>
          </p:cNvPr>
          <p:cNvSpPr/>
          <p:nvPr/>
        </p:nvSpPr>
        <p:spPr>
          <a:xfrm>
            <a:off x="7081656" y="4629624"/>
            <a:ext cx="459644" cy="580486"/>
          </a:xfrm>
          <a:prstGeom prst="upArrow">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
        <p:nvSpPr>
          <p:cNvPr id="22" name="CuadroTexto 21">
            <a:extLst>
              <a:ext uri="{FF2B5EF4-FFF2-40B4-BE49-F238E27FC236}">
                <a16:creationId xmlns:a16="http://schemas.microsoft.com/office/drawing/2014/main" id="{FA398DCC-C682-47C8-B29D-8AC4B38619B8}"/>
              </a:ext>
            </a:extLst>
          </p:cNvPr>
          <p:cNvSpPr txBox="1"/>
          <p:nvPr/>
        </p:nvSpPr>
        <p:spPr>
          <a:xfrm>
            <a:off x="8895312" y="5109279"/>
            <a:ext cx="3164658" cy="1754326"/>
          </a:xfrm>
          <a:prstGeom prst="rect">
            <a:avLst/>
          </a:prstGeom>
          <a:noFill/>
          <a:ln w="28575">
            <a:solidFill>
              <a:schemeClr val="accent5"/>
            </a:solidFill>
          </a:ln>
        </p:spPr>
        <p:txBody>
          <a:bodyPr wrap="square" anchor="ctr">
            <a:spAutoFit/>
          </a:bodyPr>
          <a:lstStyle/>
          <a:p>
            <a:pPr lvl="0" algn="just">
              <a:spcBef>
                <a:spcPts val="600"/>
              </a:spcBef>
              <a:spcAft>
                <a:spcPts val="0"/>
              </a:spcAft>
            </a:pPr>
            <a:r>
              <a:rPr lang="es-ES" dirty="0"/>
              <a:t>Establecer la relación entre el emprendimiento corporativo y el potencial de innovación en empresas familiares en el Distrito Metropolitano de Quito.</a:t>
            </a:r>
            <a:endParaRPr lang="es-ES" sz="1800" dirty="0">
              <a:effectLst/>
              <a:latin typeface="Noto Sans Symbols"/>
              <a:ea typeface="Noto Sans Symbols"/>
              <a:cs typeface="Noto Sans Symbols"/>
            </a:endParaRPr>
          </a:p>
        </p:txBody>
      </p:sp>
      <p:sp>
        <p:nvSpPr>
          <p:cNvPr id="24" name="Flecha: hacia arriba 23">
            <a:extLst>
              <a:ext uri="{FF2B5EF4-FFF2-40B4-BE49-F238E27FC236}">
                <a16:creationId xmlns:a16="http://schemas.microsoft.com/office/drawing/2014/main" id="{9A315CE3-211F-4EA4-B129-89791E18FDED}"/>
              </a:ext>
            </a:extLst>
          </p:cNvPr>
          <p:cNvSpPr/>
          <p:nvPr/>
        </p:nvSpPr>
        <p:spPr>
          <a:xfrm>
            <a:off x="9889730" y="4691273"/>
            <a:ext cx="459644" cy="419174"/>
          </a:xfrm>
          <a:prstGeom prst="upArrow">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
        <p:nvSpPr>
          <p:cNvPr id="26" name="Flecha: hacia arriba 25">
            <a:extLst>
              <a:ext uri="{FF2B5EF4-FFF2-40B4-BE49-F238E27FC236}">
                <a16:creationId xmlns:a16="http://schemas.microsoft.com/office/drawing/2014/main" id="{B8026ADD-22A5-467C-83E1-4795194FD06C}"/>
              </a:ext>
            </a:extLst>
          </p:cNvPr>
          <p:cNvSpPr/>
          <p:nvPr/>
        </p:nvSpPr>
        <p:spPr>
          <a:xfrm>
            <a:off x="4273582" y="4629623"/>
            <a:ext cx="459644" cy="580487"/>
          </a:xfrm>
          <a:prstGeom prst="upArrow">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0546716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graphicEl>
                                              <a:dgm id="{4E815B9D-268C-4E05-AE00-5EE61C131BD9}"/>
                                            </p:graphicEl>
                                          </p:spTgt>
                                        </p:tgtEl>
                                        <p:attrNameLst>
                                          <p:attrName>style.visibility</p:attrName>
                                        </p:attrNameLst>
                                      </p:cBhvr>
                                      <p:to>
                                        <p:strVal val="visible"/>
                                      </p:to>
                                    </p:set>
                                    <p:animEffect transition="in" filter="fade">
                                      <p:cBhvr>
                                        <p:cTn id="7" dur="1000"/>
                                        <p:tgtEl>
                                          <p:spTgt spid="4">
                                            <p:graphicEl>
                                              <a:dgm id="{4E815B9D-268C-4E05-AE00-5EE61C131BD9}"/>
                                            </p:graphicEl>
                                          </p:spTgt>
                                        </p:tgtEl>
                                      </p:cBhvr>
                                    </p:animEffect>
                                    <p:anim calcmode="lin" valueType="num">
                                      <p:cBhvr>
                                        <p:cTn id="8" dur="1000" fill="hold"/>
                                        <p:tgtEl>
                                          <p:spTgt spid="4">
                                            <p:graphicEl>
                                              <a:dgm id="{4E815B9D-268C-4E05-AE00-5EE61C131BD9}"/>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4E815B9D-268C-4E05-AE00-5EE61C131BD9}"/>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graphicEl>
                                              <a:dgm id="{B821B3DA-C3FD-46A4-8552-02F26E9EA119}"/>
                                            </p:graphicEl>
                                          </p:spTgt>
                                        </p:tgtEl>
                                        <p:attrNameLst>
                                          <p:attrName>style.visibility</p:attrName>
                                        </p:attrNameLst>
                                      </p:cBhvr>
                                      <p:to>
                                        <p:strVal val="visible"/>
                                      </p:to>
                                    </p:set>
                                    <p:animEffect transition="in" filter="fade">
                                      <p:cBhvr>
                                        <p:cTn id="13" dur="1000"/>
                                        <p:tgtEl>
                                          <p:spTgt spid="4">
                                            <p:graphicEl>
                                              <a:dgm id="{B821B3DA-C3FD-46A4-8552-02F26E9EA119}"/>
                                            </p:graphicEl>
                                          </p:spTgt>
                                        </p:tgtEl>
                                      </p:cBhvr>
                                    </p:animEffect>
                                    <p:anim calcmode="lin" valueType="num">
                                      <p:cBhvr>
                                        <p:cTn id="14" dur="1000" fill="hold"/>
                                        <p:tgtEl>
                                          <p:spTgt spid="4">
                                            <p:graphicEl>
                                              <a:dgm id="{B821B3DA-C3FD-46A4-8552-02F26E9EA119}"/>
                                            </p:graphicEl>
                                          </p:spTgt>
                                        </p:tgtEl>
                                        <p:attrNameLst>
                                          <p:attrName>ppt_x</p:attrName>
                                        </p:attrNameLst>
                                      </p:cBhvr>
                                      <p:tavLst>
                                        <p:tav tm="0">
                                          <p:val>
                                            <p:strVal val="#ppt_x"/>
                                          </p:val>
                                        </p:tav>
                                        <p:tav tm="100000">
                                          <p:val>
                                            <p:strVal val="#ppt_x"/>
                                          </p:val>
                                        </p:tav>
                                      </p:tavLst>
                                    </p:anim>
                                    <p:anim calcmode="lin" valueType="num">
                                      <p:cBhvr>
                                        <p:cTn id="15" dur="1000" fill="hold"/>
                                        <p:tgtEl>
                                          <p:spTgt spid="4">
                                            <p:graphicEl>
                                              <a:dgm id="{B821B3DA-C3FD-46A4-8552-02F26E9EA119}"/>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graphicEl>
                                              <a:dgm id="{FD70B999-A959-41C1-8B2D-4A725B5ED591}"/>
                                            </p:graphicEl>
                                          </p:spTgt>
                                        </p:tgtEl>
                                        <p:attrNameLst>
                                          <p:attrName>style.visibility</p:attrName>
                                        </p:attrNameLst>
                                      </p:cBhvr>
                                      <p:to>
                                        <p:strVal val="visible"/>
                                      </p:to>
                                    </p:set>
                                    <p:animEffect transition="in" filter="fade">
                                      <p:cBhvr>
                                        <p:cTn id="19" dur="1000"/>
                                        <p:tgtEl>
                                          <p:spTgt spid="4">
                                            <p:graphicEl>
                                              <a:dgm id="{FD70B999-A959-41C1-8B2D-4A725B5ED591}"/>
                                            </p:graphicEl>
                                          </p:spTgt>
                                        </p:tgtEl>
                                      </p:cBhvr>
                                    </p:animEffect>
                                    <p:anim calcmode="lin" valueType="num">
                                      <p:cBhvr>
                                        <p:cTn id="20" dur="1000" fill="hold"/>
                                        <p:tgtEl>
                                          <p:spTgt spid="4">
                                            <p:graphicEl>
                                              <a:dgm id="{FD70B999-A959-41C1-8B2D-4A725B5ED591}"/>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FD70B999-A959-41C1-8B2D-4A725B5ED591}"/>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 presetClass="entr" presetSubtype="0" fill="hold" grpId="0" nodeType="afterEffect">
                                  <p:stCondLst>
                                    <p:cond delay="25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par>
                          <p:cTn id="27" fill="hold">
                            <p:stCondLst>
                              <p:cond delay="3250"/>
                            </p:stCondLst>
                            <p:childTnLst>
                              <p:par>
                                <p:cTn id="28" presetID="1" presetClass="entr" presetSubtype="0" fill="hold" grpId="0" nodeType="afterEffect">
                                  <p:stCondLst>
                                    <p:cond delay="500"/>
                                  </p:stCondLst>
                                  <p:childTnLst>
                                    <p:set>
                                      <p:cBhvr>
                                        <p:cTn id="29" dur="1" fill="hold">
                                          <p:stCondLst>
                                            <p:cond delay="0"/>
                                          </p:stCondLst>
                                        </p:cTn>
                                        <p:tgtEl>
                                          <p:spTgt spid="1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childTnLst>
                          </p:cTn>
                        </p:par>
                        <p:par>
                          <p:cTn id="32" fill="hold">
                            <p:stCondLst>
                              <p:cond delay="3750"/>
                            </p:stCondLst>
                            <p:childTnLst>
                              <p:par>
                                <p:cTn id="33" presetID="1" presetClass="entr" presetSubtype="0" fill="hold" grpId="0" nodeType="afterEffect">
                                  <p:stCondLst>
                                    <p:cond delay="50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par>
                          <p:cTn id="37" fill="hold">
                            <p:stCondLst>
                              <p:cond delay="4250"/>
                            </p:stCondLst>
                            <p:childTnLst>
                              <p:par>
                                <p:cTn id="38" presetID="1" presetClass="entr" presetSubtype="0" fill="hold" grpId="0" nodeType="afterEffect">
                                  <p:stCondLst>
                                    <p:cond delay="500"/>
                                  </p:stCondLst>
                                  <p:childTnLst>
                                    <p:set>
                                      <p:cBhvr>
                                        <p:cTn id="39" dur="1" fill="hold">
                                          <p:stCondLst>
                                            <p:cond delay="0"/>
                                          </p:stCondLst>
                                        </p:cTn>
                                        <p:tgtEl>
                                          <p:spTgt spid="2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9" grpId="0" animBg="1"/>
      <p:bldP spid="12" grpId="0" animBg="1"/>
      <p:bldP spid="14" grpId="0" animBg="1"/>
      <p:bldP spid="18" grpId="0" animBg="1"/>
      <p:bldP spid="20" grpId="0" animBg="1"/>
      <p:bldP spid="22" grpId="0" animBg="1"/>
      <p:bldP spid="24"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0043"/>
            <a:ext cx="10515600" cy="994400"/>
          </a:xfrm>
        </p:spPr>
        <p:txBody>
          <a:bodyPr>
            <a:normAutofit/>
          </a:bodyPr>
          <a:lstStyle/>
          <a:p>
            <a:r>
              <a:rPr lang="es-ES" b="1" dirty="0"/>
              <a:t>MARCO TEÓRICO – Empresas familiares</a:t>
            </a:r>
            <a:endParaRPr lang="es-EC" b="1" dirty="0"/>
          </a:p>
        </p:txBody>
      </p:sp>
      <p:sp>
        <p:nvSpPr>
          <p:cNvPr id="7" name="CuadroTexto 6"/>
          <p:cNvSpPr txBox="1"/>
          <p:nvPr/>
        </p:nvSpPr>
        <p:spPr>
          <a:xfrm>
            <a:off x="6095995" y="2081501"/>
            <a:ext cx="4928381" cy="923330"/>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just"/>
            <a:r>
              <a:rPr lang="es-EC" sz="1800" dirty="0" smtClean="0">
                <a:solidFill>
                  <a:schemeClr val="tx1"/>
                </a:solidFill>
                <a:effectLst/>
                <a:latin typeface="Times New Roman" panose="02020603050405020304" pitchFamily="18" charset="0"/>
                <a:ea typeface="Times New Roman" panose="02020603050405020304" pitchFamily="18" charset="0"/>
              </a:rPr>
              <a:t>“</a:t>
            </a:r>
            <a:r>
              <a:rPr lang="es-EC" dirty="0">
                <a:solidFill>
                  <a:schemeClr val="tx1"/>
                </a:solidFill>
              </a:rPr>
              <a:t>los orígenes de las empresas familiares se remiten a la antigüedad donde la actividad que ejercía un artesano era trasmitida a sus herederos</a:t>
            </a:r>
            <a:r>
              <a:rPr lang="es-EC" sz="1800" dirty="0" smtClean="0">
                <a:solidFill>
                  <a:schemeClr val="tx1"/>
                </a:solidFill>
                <a:effectLst/>
                <a:latin typeface="Times New Roman" panose="02020603050405020304" pitchFamily="18" charset="0"/>
                <a:ea typeface="Times New Roman" panose="02020603050405020304" pitchFamily="18" charset="0"/>
              </a:rPr>
              <a:t>”</a:t>
            </a:r>
            <a:endParaRPr lang="es-EC" b="1" dirty="0">
              <a:solidFill>
                <a:schemeClr val="tx1"/>
              </a:solidFill>
            </a:endParaRPr>
          </a:p>
        </p:txBody>
      </p:sp>
      <p:sp>
        <p:nvSpPr>
          <p:cNvPr id="8" name="CuadroTexto 7"/>
          <p:cNvSpPr txBox="1"/>
          <p:nvPr/>
        </p:nvSpPr>
        <p:spPr>
          <a:xfrm>
            <a:off x="9680248" y="3112472"/>
            <a:ext cx="1561514" cy="369332"/>
          </a:xfrm>
          <a:prstGeom prst="rect">
            <a:avLst/>
          </a:prstGeom>
          <a:noFill/>
        </p:spPr>
        <p:txBody>
          <a:bodyPr wrap="square" rtlCol="0">
            <a:spAutoFit/>
          </a:bodyPr>
          <a:lstStyle/>
          <a:p>
            <a:r>
              <a:rPr lang="es-ES" dirty="0"/>
              <a:t>(</a:t>
            </a:r>
            <a:r>
              <a:rPr lang="es-ES" dirty="0" err="1"/>
              <a:t>Basco</a:t>
            </a:r>
            <a:r>
              <a:rPr lang="es-ES" dirty="0"/>
              <a:t>, 2006)</a:t>
            </a:r>
            <a:endParaRPr lang="es-EC" dirty="0"/>
          </a:p>
        </p:txBody>
      </p:sp>
      <p:sp>
        <p:nvSpPr>
          <p:cNvPr id="10" name="CuadroTexto 9">
            <a:extLst>
              <a:ext uri="{FF2B5EF4-FFF2-40B4-BE49-F238E27FC236}">
                <a16:creationId xmlns:a16="http://schemas.microsoft.com/office/drawing/2014/main" id="{C02194C8-E8C4-4CDA-9125-D457129BBEC4}"/>
              </a:ext>
            </a:extLst>
          </p:cNvPr>
          <p:cNvSpPr txBox="1"/>
          <p:nvPr/>
        </p:nvSpPr>
        <p:spPr>
          <a:xfrm>
            <a:off x="10807842" y="950807"/>
            <a:ext cx="1257018" cy="276999"/>
          </a:xfrm>
          <a:prstGeom prst="rect">
            <a:avLst/>
          </a:prstGeom>
          <a:solidFill>
            <a:schemeClr val="accent5"/>
          </a:solidFill>
          <a:ln>
            <a:solidFill>
              <a:srgbClr val="FFFF00"/>
            </a:solidFill>
          </a:ln>
        </p:spPr>
        <p:txBody>
          <a:bodyPr wrap="square" rtlCol="0">
            <a:spAutoFit/>
          </a:bodyPr>
          <a:lstStyle/>
          <a:p>
            <a:pPr algn="ctr"/>
            <a:r>
              <a:rPr lang="es-ES" sz="1200" b="1" dirty="0">
                <a:solidFill>
                  <a:schemeClr val="bg1"/>
                </a:solidFill>
              </a:rPr>
              <a:t>Jessica Chicaiza</a:t>
            </a:r>
            <a:endParaRPr lang="es-EC" sz="1200" b="1" dirty="0">
              <a:solidFill>
                <a:schemeClr val="bg1"/>
              </a:solidFill>
            </a:endParaRPr>
          </a:p>
        </p:txBody>
      </p:sp>
      <p:cxnSp>
        <p:nvCxnSpPr>
          <p:cNvPr id="11" name="Conector recto 10">
            <a:extLst>
              <a:ext uri="{FF2B5EF4-FFF2-40B4-BE49-F238E27FC236}">
                <a16:creationId xmlns:a16="http://schemas.microsoft.com/office/drawing/2014/main" id="{94196F75-1BA6-4138-940A-BC9A5FF33BD5}"/>
              </a:ext>
            </a:extLst>
          </p:cNvPr>
          <p:cNvCxnSpPr/>
          <p:nvPr/>
        </p:nvCxnSpPr>
        <p:spPr>
          <a:xfrm>
            <a:off x="132021" y="1242019"/>
            <a:ext cx="11927949" cy="0"/>
          </a:xfrm>
          <a:prstGeom prst="line">
            <a:avLst/>
          </a:prstGeom>
          <a:ln w="76200"/>
        </p:spPr>
        <p:style>
          <a:lnRef idx="3">
            <a:schemeClr val="accent5"/>
          </a:lnRef>
          <a:fillRef idx="0">
            <a:schemeClr val="accent5"/>
          </a:fillRef>
          <a:effectRef idx="2">
            <a:schemeClr val="accent5"/>
          </a:effectRef>
          <a:fontRef idx="minor">
            <a:schemeClr val="tx1"/>
          </a:fontRef>
        </p:style>
      </p:cxnSp>
      <p:pic>
        <p:nvPicPr>
          <p:cNvPr id="13" name="Gráfico 12" descr="Dinero">
            <a:extLst>
              <a:ext uri="{FF2B5EF4-FFF2-40B4-BE49-F238E27FC236}">
                <a16:creationId xmlns:a16="http://schemas.microsoft.com/office/drawing/2014/main" id="{D4159A5A-07A0-4F47-AC1B-3EDA460D96C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13376" y="3064251"/>
            <a:ext cx="1351316" cy="1351316"/>
          </a:xfrm>
          <a:prstGeom prst="rect">
            <a:avLst/>
          </a:prstGeom>
        </p:spPr>
      </p:pic>
      <p:pic>
        <p:nvPicPr>
          <p:cNvPr id="15" name="Gráfico 14" descr="Fábrica">
            <a:extLst>
              <a:ext uri="{FF2B5EF4-FFF2-40B4-BE49-F238E27FC236}">
                <a16:creationId xmlns:a16="http://schemas.microsoft.com/office/drawing/2014/main" id="{E6444921-24B2-479F-B1CF-101231E819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80659" y="5244193"/>
            <a:ext cx="1455135" cy="1455135"/>
          </a:xfrm>
          <a:prstGeom prst="rect">
            <a:avLst/>
          </a:prstGeom>
        </p:spPr>
      </p:pic>
      <p:pic>
        <p:nvPicPr>
          <p:cNvPr id="17" name="Gráfico 16" descr="Familia con dos niños">
            <a:extLst>
              <a:ext uri="{FF2B5EF4-FFF2-40B4-BE49-F238E27FC236}">
                <a16:creationId xmlns:a16="http://schemas.microsoft.com/office/drawing/2014/main" id="{351670A8-458D-4320-A4A6-585ECF9DF8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2087962" y="1392948"/>
            <a:ext cx="2714878" cy="2714878"/>
          </a:xfrm>
          <a:prstGeom prst="rect">
            <a:avLst/>
          </a:prstGeom>
        </p:spPr>
      </p:pic>
      <p:sp>
        <p:nvSpPr>
          <p:cNvPr id="19" name="CuadroTexto 18">
            <a:extLst>
              <a:ext uri="{FF2B5EF4-FFF2-40B4-BE49-F238E27FC236}">
                <a16:creationId xmlns:a16="http://schemas.microsoft.com/office/drawing/2014/main" id="{AA1F7E0B-2C28-45E4-8AEE-820D78B74684}"/>
              </a:ext>
            </a:extLst>
          </p:cNvPr>
          <p:cNvSpPr txBox="1"/>
          <p:nvPr/>
        </p:nvSpPr>
        <p:spPr>
          <a:xfrm>
            <a:off x="6076708" y="4622835"/>
            <a:ext cx="4928381" cy="1200329"/>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es-EC" sz="1800" dirty="0">
                <a:solidFill>
                  <a:schemeClr val="tx1"/>
                </a:solidFill>
                <a:effectLst/>
                <a:latin typeface="Times New Roman" panose="02020603050405020304" pitchFamily="18" charset="0"/>
                <a:ea typeface="Times New Roman" panose="02020603050405020304" pitchFamily="18" charset="0"/>
              </a:rPr>
              <a:t>…generalmente el grupo familiar busca mantener la organización de una generación a otra; se teme que si la empresa no existe los vínculos y la unión familiar se desmoronen…</a:t>
            </a:r>
            <a:endParaRPr lang="es-EC" b="1" dirty="0">
              <a:solidFill>
                <a:schemeClr val="tx1"/>
              </a:solidFill>
            </a:endParaRPr>
          </a:p>
        </p:txBody>
      </p:sp>
      <p:sp>
        <p:nvSpPr>
          <p:cNvPr id="21" name="CuadroTexto 20">
            <a:extLst>
              <a:ext uri="{FF2B5EF4-FFF2-40B4-BE49-F238E27FC236}">
                <a16:creationId xmlns:a16="http://schemas.microsoft.com/office/drawing/2014/main" id="{8DA58AF6-5BE9-4857-8047-4054651A7FEA}"/>
              </a:ext>
            </a:extLst>
          </p:cNvPr>
          <p:cNvSpPr txBox="1"/>
          <p:nvPr/>
        </p:nvSpPr>
        <p:spPr>
          <a:xfrm>
            <a:off x="9700220" y="5948123"/>
            <a:ext cx="1561514" cy="369332"/>
          </a:xfrm>
          <a:prstGeom prst="rect">
            <a:avLst/>
          </a:prstGeom>
          <a:noFill/>
        </p:spPr>
        <p:txBody>
          <a:bodyPr wrap="square" rtlCol="0">
            <a:spAutoFit/>
          </a:bodyPr>
          <a:lstStyle/>
          <a:p>
            <a:r>
              <a:rPr lang="es-ES" dirty="0"/>
              <a:t>(Leach, 1993)</a:t>
            </a:r>
            <a:endParaRPr lang="es-EC" dirty="0"/>
          </a:p>
        </p:txBody>
      </p:sp>
      <p:sp>
        <p:nvSpPr>
          <p:cNvPr id="23" name="CuadroTexto 22">
            <a:extLst>
              <a:ext uri="{FF2B5EF4-FFF2-40B4-BE49-F238E27FC236}">
                <a16:creationId xmlns:a16="http://schemas.microsoft.com/office/drawing/2014/main" id="{0327B8C3-0229-4CB1-8C55-E33613819F92}"/>
              </a:ext>
            </a:extLst>
          </p:cNvPr>
          <p:cNvSpPr txBox="1"/>
          <p:nvPr/>
        </p:nvSpPr>
        <p:spPr>
          <a:xfrm>
            <a:off x="288740" y="3954184"/>
            <a:ext cx="4928381" cy="92333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EC" sz="1800" dirty="0" smtClean="0">
                <a:effectLst/>
                <a:latin typeface="Times New Roman" panose="02020603050405020304" pitchFamily="18" charset="0"/>
                <a:ea typeface="Times New Roman" panose="02020603050405020304" pitchFamily="18" charset="0"/>
              </a:rPr>
              <a:t>“es la existencia de un grupo </a:t>
            </a:r>
            <a:r>
              <a:rPr lang="es-EC" sz="1800" dirty="0">
                <a:effectLst/>
                <a:latin typeface="Times New Roman" panose="02020603050405020304" pitchFamily="18" charset="0"/>
                <a:ea typeface="Times New Roman" panose="02020603050405020304" pitchFamily="18" charset="0"/>
              </a:rPr>
              <a:t>familiar que influye en la propiedad, gobierno, dirección, sucesión, objetivos y estructura empresarial.”</a:t>
            </a:r>
            <a:endParaRPr lang="es-EC" b="1" dirty="0"/>
          </a:p>
        </p:txBody>
      </p:sp>
      <p:sp>
        <p:nvSpPr>
          <p:cNvPr id="25" name="CuadroTexto 24">
            <a:extLst>
              <a:ext uri="{FF2B5EF4-FFF2-40B4-BE49-F238E27FC236}">
                <a16:creationId xmlns:a16="http://schemas.microsoft.com/office/drawing/2014/main" id="{8F31D618-DA53-44B5-81E6-E3D69A23804C}"/>
              </a:ext>
            </a:extLst>
          </p:cNvPr>
          <p:cNvSpPr txBox="1"/>
          <p:nvPr/>
        </p:nvSpPr>
        <p:spPr>
          <a:xfrm>
            <a:off x="2117567" y="4985091"/>
            <a:ext cx="3330002" cy="369332"/>
          </a:xfrm>
          <a:prstGeom prst="rect">
            <a:avLst/>
          </a:prstGeom>
          <a:noFill/>
        </p:spPr>
        <p:txBody>
          <a:bodyPr wrap="square" rtlCol="0">
            <a:spAutoFit/>
          </a:bodyPr>
          <a:lstStyle/>
          <a:p>
            <a:r>
              <a:rPr lang="es-ES" dirty="0"/>
              <a:t>(Cabrera, Déniz y Santana, 2005)</a:t>
            </a:r>
            <a:endParaRPr lang="es-EC" dirty="0"/>
          </a:p>
        </p:txBody>
      </p:sp>
    </p:spTree>
    <p:extLst>
      <p:ext uri="{BB962C8B-B14F-4D97-AF65-F5344CB8AC3E}">
        <p14:creationId xmlns:p14="http://schemas.microsoft.com/office/powerpoint/2010/main" val="11279807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1000"/>
                            </p:stCondLst>
                            <p:childTnLst>
                              <p:par>
                                <p:cTn id="12" presetID="42" presetClass="entr" presetSubtype="0" fill="hold" grpId="0" nodeType="afterEffect">
                                  <p:stCondLst>
                                    <p:cond delay="100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9"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0043"/>
            <a:ext cx="10515600" cy="994400"/>
          </a:xfrm>
        </p:spPr>
        <p:txBody>
          <a:bodyPr>
            <a:normAutofit fontScale="90000"/>
          </a:bodyPr>
          <a:lstStyle/>
          <a:p>
            <a:r>
              <a:rPr lang="es-ES" b="1" dirty="0"/>
              <a:t>MARCO TEÓRICO – Emprendimiento corporativo</a:t>
            </a:r>
            <a:endParaRPr lang="es-EC" b="1" dirty="0"/>
          </a:p>
        </p:txBody>
      </p:sp>
      <p:sp>
        <p:nvSpPr>
          <p:cNvPr id="7" name="CuadroTexto 6"/>
          <p:cNvSpPr txBox="1"/>
          <p:nvPr/>
        </p:nvSpPr>
        <p:spPr>
          <a:xfrm>
            <a:off x="5153920" y="1463040"/>
            <a:ext cx="4515805" cy="461665"/>
          </a:xfrm>
          <a:prstGeom prst="rect">
            <a:avLst/>
          </a:prstGeom>
          <a:noFill/>
          <a:ln w="28575">
            <a:solidFill>
              <a:schemeClr val="accent5"/>
            </a:solidFill>
          </a:ln>
        </p:spPr>
        <p:txBody>
          <a:bodyPr wrap="square" rtlCol="0">
            <a:spAutoFit/>
          </a:bodyPr>
          <a:lstStyle/>
          <a:p>
            <a:r>
              <a:rPr lang="es-ES" sz="2400" b="1" dirty="0"/>
              <a:t>Dimensiones de emprendimiento</a:t>
            </a:r>
            <a:endParaRPr lang="es-EC" sz="2400" b="1" dirty="0"/>
          </a:p>
        </p:txBody>
      </p:sp>
      <p:sp>
        <p:nvSpPr>
          <p:cNvPr id="8" name="CuadroTexto 7"/>
          <p:cNvSpPr txBox="1"/>
          <p:nvPr/>
        </p:nvSpPr>
        <p:spPr>
          <a:xfrm>
            <a:off x="7783818" y="6557509"/>
            <a:ext cx="5161890" cy="338554"/>
          </a:xfrm>
          <a:prstGeom prst="rect">
            <a:avLst/>
          </a:prstGeom>
          <a:noFill/>
        </p:spPr>
        <p:txBody>
          <a:bodyPr wrap="square" rtlCol="0">
            <a:spAutoFit/>
          </a:bodyPr>
          <a:lstStyle/>
          <a:p>
            <a:r>
              <a:rPr lang="es-ES" sz="1600" dirty="0"/>
              <a:t>(Arzubiaga, Unai, Iturralde, </a:t>
            </a:r>
            <a:r>
              <a:rPr lang="es-ES" sz="1600" dirty="0" err="1"/>
              <a:t>Jainaga</a:t>
            </a:r>
            <a:r>
              <a:rPr lang="es-ES" sz="1600" dirty="0"/>
              <a:t> y </a:t>
            </a:r>
            <a:r>
              <a:rPr lang="es-ES" sz="1600" dirty="0" err="1"/>
              <a:t>Maseda</a:t>
            </a:r>
            <a:r>
              <a:rPr lang="es-ES" sz="1600" dirty="0"/>
              <a:t>, 2012)</a:t>
            </a:r>
            <a:endParaRPr lang="es-EC" sz="1600" dirty="0"/>
          </a:p>
        </p:txBody>
      </p:sp>
      <p:sp>
        <p:nvSpPr>
          <p:cNvPr id="10" name="CuadroTexto 9">
            <a:extLst>
              <a:ext uri="{FF2B5EF4-FFF2-40B4-BE49-F238E27FC236}">
                <a16:creationId xmlns:a16="http://schemas.microsoft.com/office/drawing/2014/main" id="{C02194C8-E8C4-4CDA-9125-D457129BBEC4}"/>
              </a:ext>
            </a:extLst>
          </p:cNvPr>
          <p:cNvSpPr txBox="1"/>
          <p:nvPr/>
        </p:nvSpPr>
        <p:spPr>
          <a:xfrm>
            <a:off x="10807842" y="950807"/>
            <a:ext cx="1257018" cy="276999"/>
          </a:xfrm>
          <a:prstGeom prst="rect">
            <a:avLst/>
          </a:prstGeom>
          <a:solidFill>
            <a:schemeClr val="accent5"/>
          </a:solidFill>
          <a:ln>
            <a:solidFill>
              <a:srgbClr val="FFFF00"/>
            </a:solidFill>
          </a:ln>
        </p:spPr>
        <p:txBody>
          <a:bodyPr wrap="square" rtlCol="0">
            <a:spAutoFit/>
          </a:bodyPr>
          <a:lstStyle/>
          <a:p>
            <a:pPr algn="ctr"/>
            <a:r>
              <a:rPr lang="es-ES" sz="1200" b="1" dirty="0">
                <a:solidFill>
                  <a:schemeClr val="bg1"/>
                </a:solidFill>
              </a:rPr>
              <a:t>Jessica Chicaiza</a:t>
            </a:r>
            <a:endParaRPr lang="es-EC" sz="1200" b="1" dirty="0">
              <a:solidFill>
                <a:schemeClr val="bg1"/>
              </a:solidFill>
            </a:endParaRPr>
          </a:p>
        </p:txBody>
      </p:sp>
      <p:cxnSp>
        <p:nvCxnSpPr>
          <p:cNvPr id="11" name="Conector recto 10">
            <a:extLst>
              <a:ext uri="{FF2B5EF4-FFF2-40B4-BE49-F238E27FC236}">
                <a16:creationId xmlns:a16="http://schemas.microsoft.com/office/drawing/2014/main" id="{94196F75-1BA6-4138-940A-BC9A5FF33BD5}"/>
              </a:ext>
            </a:extLst>
          </p:cNvPr>
          <p:cNvCxnSpPr/>
          <p:nvPr/>
        </p:nvCxnSpPr>
        <p:spPr>
          <a:xfrm>
            <a:off x="132021" y="1242019"/>
            <a:ext cx="11927949" cy="0"/>
          </a:xfrm>
          <a:prstGeom prst="line">
            <a:avLst/>
          </a:prstGeom>
          <a:ln w="76200"/>
        </p:spPr>
        <p:style>
          <a:lnRef idx="3">
            <a:schemeClr val="accent5"/>
          </a:lnRef>
          <a:fillRef idx="0">
            <a:schemeClr val="accent5"/>
          </a:fillRef>
          <a:effectRef idx="2">
            <a:schemeClr val="accent5"/>
          </a:effectRef>
          <a:fontRef idx="minor">
            <a:schemeClr val="tx1"/>
          </a:fontRef>
        </p:style>
      </p:cxnSp>
      <p:pic>
        <p:nvPicPr>
          <p:cNvPr id="15" name="Gráfico 14" descr="Engranajes">
            <a:extLst>
              <a:ext uri="{FF2B5EF4-FFF2-40B4-BE49-F238E27FC236}">
                <a16:creationId xmlns:a16="http://schemas.microsoft.com/office/drawing/2014/main" id="{F9DD6E85-077D-4058-8B5A-35AA810681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485518" y="1349596"/>
            <a:ext cx="1653537" cy="1653537"/>
          </a:xfrm>
          <a:prstGeom prst="rect">
            <a:avLst/>
          </a:prstGeom>
        </p:spPr>
      </p:pic>
      <p:graphicFrame>
        <p:nvGraphicFramePr>
          <p:cNvPr id="3" name="Diagrama 2"/>
          <p:cNvGraphicFramePr/>
          <p:nvPr>
            <p:extLst>
              <p:ext uri="{D42A27DB-BD31-4B8C-83A1-F6EECF244321}">
                <p14:modId xmlns:p14="http://schemas.microsoft.com/office/powerpoint/2010/main" val="3438384671"/>
              </p:ext>
            </p:extLst>
          </p:nvPr>
        </p:nvGraphicFramePr>
        <p:xfrm>
          <a:off x="4010298" y="2145725"/>
          <a:ext cx="7903027" cy="45339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a 3"/>
          <p:cNvGraphicFramePr/>
          <p:nvPr>
            <p:extLst>
              <p:ext uri="{D42A27DB-BD31-4B8C-83A1-F6EECF244321}">
                <p14:modId xmlns:p14="http://schemas.microsoft.com/office/powerpoint/2010/main" val="2239650646"/>
              </p:ext>
            </p:extLst>
          </p:nvPr>
        </p:nvGraphicFramePr>
        <p:xfrm>
          <a:off x="522514" y="719666"/>
          <a:ext cx="3920346" cy="55766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5602736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0043"/>
            <a:ext cx="10515600" cy="990440"/>
          </a:xfrm>
        </p:spPr>
        <p:txBody>
          <a:bodyPr>
            <a:normAutofit/>
          </a:bodyPr>
          <a:lstStyle/>
          <a:p>
            <a:r>
              <a:rPr lang="es-ES" b="1" dirty="0"/>
              <a:t>MARCO TEÓRICO – </a:t>
            </a:r>
            <a:r>
              <a:rPr lang="es-ES" b="1" dirty="0" smtClean="0"/>
              <a:t>Potencial de Innovación</a:t>
            </a:r>
            <a:endParaRPr lang="es-EC" b="1" dirty="0"/>
          </a:p>
        </p:txBody>
      </p:sp>
      <p:sp>
        <p:nvSpPr>
          <p:cNvPr id="9" name="CuadroTexto 8">
            <a:extLst>
              <a:ext uri="{FF2B5EF4-FFF2-40B4-BE49-F238E27FC236}">
                <a16:creationId xmlns:a16="http://schemas.microsoft.com/office/drawing/2014/main" id="{D1343042-CBBB-4312-9989-74E46F22697F}"/>
              </a:ext>
            </a:extLst>
          </p:cNvPr>
          <p:cNvSpPr txBox="1"/>
          <p:nvPr/>
        </p:nvSpPr>
        <p:spPr>
          <a:xfrm>
            <a:off x="10807842" y="950807"/>
            <a:ext cx="1257018" cy="276999"/>
          </a:xfrm>
          <a:prstGeom prst="rect">
            <a:avLst/>
          </a:prstGeom>
          <a:solidFill>
            <a:schemeClr val="accent5"/>
          </a:solidFill>
          <a:ln>
            <a:solidFill>
              <a:srgbClr val="FFFF00"/>
            </a:solidFill>
          </a:ln>
        </p:spPr>
        <p:txBody>
          <a:bodyPr wrap="square" rtlCol="0">
            <a:spAutoFit/>
          </a:bodyPr>
          <a:lstStyle/>
          <a:p>
            <a:pPr algn="ctr"/>
            <a:r>
              <a:rPr lang="es-ES" sz="1200" b="1" dirty="0">
                <a:solidFill>
                  <a:schemeClr val="bg1"/>
                </a:solidFill>
              </a:rPr>
              <a:t>Jessica Chicaiza</a:t>
            </a:r>
            <a:endParaRPr lang="es-EC" sz="1200" b="1" dirty="0">
              <a:solidFill>
                <a:schemeClr val="bg1"/>
              </a:solidFill>
            </a:endParaRPr>
          </a:p>
        </p:txBody>
      </p:sp>
      <p:cxnSp>
        <p:nvCxnSpPr>
          <p:cNvPr id="10" name="Conector recto 9">
            <a:extLst>
              <a:ext uri="{FF2B5EF4-FFF2-40B4-BE49-F238E27FC236}">
                <a16:creationId xmlns:a16="http://schemas.microsoft.com/office/drawing/2014/main" id="{9E2A6254-2E00-4E76-A3DB-B94ECEF89DE0}"/>
              </a:ext>
            </a:extLst>
          </p:cNvPr>
          <p:cNvCxnSpPr/>
          <p:nvPr/>
        </p:nvCxnSpPr>
        <p:spPr>
          <a:xfrm>
            <a:off x="132021" y="1242019"/>
            <a:ext cx="11927949" cy="0"/>
          </a:xfrm>
          <a:prstGeom prst="line">
            <a:avLst/>
          </a:prstGeom>
          <a:ln w="76200"/>
        </p:spPr>
        <p:style>
          <a:lnRef idx="3">
            <a:schemeClr val="accent5"/>
          </a:lnRef>
          <a:fillRef idx="0">
            <a:schemeClr val="accent5"/>
          </a:fillRef>
          <a:effectRef idx="2">
            <a:schemeClr val="accent5"/>
          </a:effectRef>
          <a:fontRef idx="minor">
            <a:schemeClr val="tx1"/>
          </a:fontRef>
        </p:style>
      </p:cxnSp>
      <p:pic>
        <p:nvPicPr>
          <p:cNvPr id="3" name="Gráfico 2" descr="Cabeza con engranajes">
            <a:extLst>
              <a:ext uri="{FF2B5EF4-FFF2-40B4-BE49-F238E27FC236}">
                <a16:creationId xmlns:a16="http://schemas.microsoft.com/office/drawing/2014/main" id="{0F0E3378-859E-44FD-B021-FA6902A1F4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5153" y="1524343"/>
            <a:ext cx="1642987" cy="1642987"/>
          </a:xfrm>
          <a:prstGeom prst="rect">
            <a:avLst/>
          </a:prstGeom>
        </p:spPr>
      </p:pic>
      <p:sp>
        <p:nvSpPr>
          <p:cNvPr id="4" name="CuadroTexto 3">
            <a:extLst>
              <a:ext uri="{FF2B5EF4-FFF2-40B4-BE49-F238E27FC236}">
                <a16:creationId xmlns:a16="http://schemas.microsoft.com/office/drawing/2014/main" id="{5C886945-46F5-4D53-87F0-AE1FF693E558}"/>
              </a:ext>
            </a:extLst>
          </p:cNvPr>
          <p:cNvSpPr txBox="1"/>
          <p:nvPr/>
        </p:nvSpPr>
        <p:spPr>
          <a:xfrm>
            <a:off x="1740573" y="1884171"/>
            <a:ext cx="5457061" cy="461665"/>
          </a:xfrm>
          <a:prstGeom prst="rect">
            <a:avLst/>
          </a:prstGeom>
          <a:noFill/>
          <a:ln w="28575">
            <a:solidFill>
              <a:schemeClr val="accent6"/>
            </a:solidFill>
          </a:ln>
        </p:spPr>
        <p:txBody>
          <a:bodyPr wrap="square" rtlCol="0">
            <a:spAutoFit/>
          </a:bodyPr>
          <a:lstStyle/>
          <a:p>
            <a:r>
              <a:rPr lang="es-ES" sz="2400" b="1" dirty="0"/>
              <a:t>Dimensiones </a:t>
            </a:r>
            <a:r>
              <a:rPr lang="es-ES" sz="2400" b="1" dirty="0" smtClean="0"/>
              <a:t>de potencial de </a:t>
            </a:r>
            <a:r>
              <a:rPr lang="es-ES" sz="2400" b="1" dirty="0"/>
              <a:t>innovación</a:t>
            </a:r>
            <a:endParaRPr lang="es-EC" sz="2400" b="1" dirty="0"/>
          </a:p>
        </p:txBody>
      </p:sp>
      <p:sp>
        <p:nvSpPr>
          <p:cNvPr id="6" name="CuadroTexto 5">
            <a:extLst>
              <a:ext uri="{FF2B5EF4-FFF2-40B4-BE49-F238E27FC236}">
                <a16:creationId xmlns:a16="http://schemas.microsoft.com/office/drawing/2014/main" id="{E63F1D89-CC02-4C1A-863C-19B4DB56440A}"/>
              </a:ext>
            </a:extLst>
          </p:cNvPr>
          <p:cNvSpPr txBox="1"/>
          <p:nvPr/>
        </p:nvSpPr>
        <p:spPr>
          <a:xfrm>
            <a:off x="132021" y="6370365"/>
            <a:ext cx="2598834" cy="369332"/>
          </a:xfrm>
          <a:prstGeom prst="rect">
            <a:avLst/>
          </a:prstGeom>
          <a:noFill/>
        </p:spPr>
        <p:txBody>
          <a:bodyPr wrap="square" rtlCol="0">
            <a:spAutoFit/>
          </a:bodyPr>
          <a:lstStyle/>
          <a:p>
            <a:r>
              <a:rPr lang="es-ES" dirty="0"/>
              <a:t>(</a:t>
            </a:r>
            <a:r>
              <a:rPr lang="es-ES" dirty="0" err="1"/>
              <a:t>Prajogo</a:t>
            </a:r>
            <a:r>
              <a:rPr lang="es-ES" dirty="0"/>
              <a:t> y Ahmed, 2006)</a:t>
            </a:r>
            <a:endParaRPr lang="es-EC" dirty="0"/>
          </a:p>
        </p:txBody>
      </p:sp>
      <p:graphicFrame>
        <p:nvGraphicFramePr>
          <p:cNvPr id="5" name="Diagrama 4"/>
          <p:cNvGraphicFramePr/>
          <p:nvPr>
            <p:extLst>
              <p:ext uri="{D42A27DB-BD31-4B8C-83A1-F6EECF244321}">
                <p14:modId xmlns:p14="http://schemas.microsoft.com/office/powerpoint/2010/main" val="1533059604"/>
              </p:ext>
            </p:extLst>
          </p:nvPr>
        </p:nvGraphicFramePr>
        <p:xfrm>
          <a:off x="0" y="2495006"/>
          <a:ext cx="8128000" cy="44480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a 6"/>
          <p:cNvGraphicFramePr/>
          <p:nvPr>
            <p:extLst>
              <p:ext uri="{D42A27DB-BD31-4B8C-83A1-F6EECF244321}">
                <p14:modId xmlns:p14="http://schemas.microsoft.com/office/powerpoint/2010/main" val="1912497828"/>
              </p:ext>
            </p:extLst>
          </p:nvPr>
        </p:nvGraphicFramePr>
        <p:xfrm>
          <a:off x="7556189" y="2495006"/>
          <a:ext cx="4503781" cy="351505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0853803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0043"/>
            <a:ext cx="10515600" cy="1003888"/>
          </a:xfrm>
        </p:spPr>
        <p:txBody>
          <a:bodyPr/>
          <a:lstStyle/>
          <a:p>
            <a:r>
              <a:rPr lang="es-ES" b="1" dirty="0"/>
              <a:t>HIPÓTESIS</a:t>
            </a:r>
            <a:endParaRPr lang="es-EC" b="1" dirty="0"/>
          </a:p>
        </p:txBody>
      </p:sp>
      <p:graphicFrame>
        <p:nvGraphicFramePr>
          <p:cNvPr id="33" name="Diagrama 32"/>
          <p:cNvGraphicFramePr/>
          <p:nvPr>
            <p:extLst>
              <p:ext uri="{D42A27DB-BD31-4B8C-83A1-F6EECF244321}">
                <p14:modId xmlns:p14="http://schemas.microsoft.com/office/powerpoint/2010/main" val="4024326933"/>
              </p:ext>
            </p:extLst>
          </p:nvPr>
        </p:nvGraphicFramePr>
        <p:xfrm>
          <a:off x="737082" y="1386486"/>
          <a:ext cx="9238191" cy="965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8">
            <a:extLst>
              <a:ext uri="{FF2B5EF4-FFF2-40B4-BE49-F238E27FC236}">
                <a16:creationId xmlns:a16="http://schemas.microsoft.com/office/drawing/2014/main" id="{3BD3618C-4AFB-48B5-8C9E-0D8DD32093ED}"/>
              </a:ext>
            </a:extLst>
          </p:cNvPr>
          <p:cNvSpPr txBox="1"/>
          <p:nvPr/>
        </p:nvSpPr>
        <p:spPr>
          <a:xfrm>
            <a:off x="10807842" y="950807"/>
            <a:ext cx="1257018" cy="276999"/>
          </a:xfrm>
          <a:prstGeom prst="rect">
            <a:avLst/>
          </a:prstGeom>
          <a:solidFill>
            <a:schemeClr val="accent5"/>
          </a:solidFill>
          <a:ln>
            <a:solidFill>
              <a:srgbClr val="FFFF00"/>
            </a:solidFill>
          </a:ln>
        </p:spPr>
        <p:txBody>
          <a:bodyPr wrap="square" rtlCol="0">
            <a:spAutoFit/>
          </a:bodyPr>
          <a:lstStyle/>
          <a:p>
            <a:pPr algn="ctr"/>
            <a:r>
              <a:rPr lang="es-ES" sz="1200" b="1" dirty="0">
                <a:solidFill>
                  <a:schemeClr val="bg1"/>
                </a:solidFill>
              </a:rPr>
              <a:t>Jessica Chicaiza</a:t>
            </a:r>
            <a:endParaRPr lang="es-EC" sz="1200" b="1" dirty="0">
              <a:solidFill>
                <a:schemeClr val="bg1"/>
              </a:solidFill>
            </a:endParaRPr>
          </a:p>
        </p:txBody>
      </p:sp>
      <p:cxnSp>
        <p:nvCxnSpPr>
          <p:cNvPr id="10" name="Conector recto 9">
            <a:extLst>
              <a:ext uri="{FF2B5EF4-FFF2-40B4-BE49-F238E27FC236}">
                <a16:creationId xmlns:a16="http://schemas.microsoft.com/office/drawing/2014/main" id="{89279E01-F9C2-43DF-918B-0E43B17027A3}"/>
              </a:ext>
            </a:extLst>
          </p:cNvPr>
          <p:cNvCxnSpPr/>
          <p:nvPr/>
        </p:nvCxnSpPr>
        <p:spPr>
          <a:xfrm>
            <a:off x="132021" y="1242019"/>
            <a:ext cx="11927949" cy="0"/>
          </a:xfrm>
          <a:prstGeom prst="line">
            <a:avLst/>
          </a:prstGeom>
          <a:ln w="76200"/>
        </p:spPr>
        <p:style>
          <a:lnRef idx="3">
            <a:schemeClr val="accent5"/>
          </a:lnRef>
          <a:fillRef idx="0">
            <a:schemeClr val="accent5"/>
          </a:fillRef>
          <a:effectRef idx="2">
            <a:schemeClr val="accent5"/>
          </a:effectRef>
          <a:fontRef idx="minor">
            <a:schemeClr val="tx1"/>
          </a:fontRef>
        </p:style>
      </p:cxnSp>
      <p:grpSp>
        <p:nvGrpSpPr>
          <p:cNvPr id="21" name="Lienzo 30">
            <a:extLst>
              <a:ext uri="{FF2B5EF4-FFF2-40B4-BE49-F238E27FC236}">
                <a16:creationId xmlns:a16="http://schemas.microsoft.com/office/drawing/2014/main" id="{F3BC76B3-4EDD-4BA3-B27E-EF842A230C0B}"/>
              </a:ext>
            </a:extLst>
          </p:cNvPr>
          <p:cNvGrpSpPr/>
          <p:nvPr/>
        </p:nvGrpSpPr>
        <p:grpSpPr>
          <a:xfrm>
            <a:off x="775849" y="2664963"/>
            <a:ext cx="7941100" cy="3915539"/>
            <a:chOff x="0" y="0"/>
            <a:chExt cx="5784215" cy="3200400"/>
          </a:xfrm>
          <a:solidFill>
            <a:schemeClr val="accent5">
              <a:lumMod val="20000"/>
              <a:lumOff val="80000"/>
            </a:schemeClr>
          </a:solidFill>
        </p:grpSpPr>
        <p:sp>
          <p:nvSpPr>
            <p:cNvPr id="22" name="Rectángulo 21">
              <a:extLst>
                <a:ext uri="{FF2B5EF4-FFF2-40B4-BE49-F238E27FC236}">
                  <a16:creationId xmlns:a16="http://schemas.microsoft.com/office/drawing/2014/main" id="{7F2E1608-A3C3-4759-AC30-8F2B58033900}"/>
                </a:ext>
              </a:extLst>
            </p:cNvPr>
            <p:cNvSpPr/>
            <p:nvPr/>
          </p:nvSpPr>
          <p:spPr>
            <a:xfrm>
              <a:off x="0" y="0"/>
              <a:ext cx="5784215" cy="3200400"/>
            </a:xfrm>
            <a:prstGeom prst="rect">
              <a:avLst/>
            </a:prstGeom>
            <a:grpFill/>
          </p:spPr>
        </p:sp>
        <p:sp>
          <p:nvSpPr>
            <p:cNvPr id="23" name="Rectángulo redondeado 48">
              <a:extLst>
                <a:ext uri="{FF2B5EF4-FFF2-40B4-BE49-F238E27FC236}">
                  <a16:creationId xmlns:a16="http://schemas.microsoft.com/office/drawing/2014/main" id="{14CC7470-EEDD-4950-AB9D-1C9DD71E0C79}"/>
                </a:ext>
              </a:extLst>
            </p:cNvPr>
            <p:cNvSpPr>
              <a:spLocks noChangeArrowheads="1"/>
            </p:cNvSpPr>
            <p:nvPr/>
          </p:nvSpPr>
          <p:spPr bwMode="auto">
            <a:xfrm>
              <a:off x="1573367" y="1264900"/>
              <a:ext cx="1147922" cy="531775"/>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rot="0" vert="horz" wrap="square" lIns="91440" tIns="45720" rIns="91440" bIns="45720" anchor="ctr" anchorCtr="0" upright="1">
              <a:noAutofit/>
            </a:bodyPr>
            <a:lstStyle/>
            <a:p>
              <a:pPr algn="ct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Emprendimiento</a:t>
              </a:r>
              <a:endParaRPr lang="es-E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Corporativo</a:t>
              </a:r>
              <a:endParaRPr lang="es-ES" sz="11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4" name="Rectángulo redondeado 55">
              <a:extLst>
                <a:ext uri="{FF2B5EF4-FFF2-40B4-BE49-F238E27FC236}">
                  <a16:creationId xmlns:a16="http://schemas.microsoft.com/office/drawing/2014/main" id="{076D83DB-CEFB-49E6-A7DF-89946AB49346}"/>
                </a:ext>
              </a:extLst>
            </p:cNvPr>
            <p:cNvSpPr>
              <a:spLocks noChangeArrowheads="1"/>
            </p:cNvSpPr>
            <p:nvPr/>
          </p:nvSpPr>
          <p:spPr bwMode="auto">
            <a:xfrm>
              <a:off x="3211241" y="1291225"/>
              <a:ext cx="1169824" cy="516275"/>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ctr" anchorCtr="0" upright="1">
              <a:noAutofit/>
            </a:bodyPr>
            <a:lstStyle/>
            <a:p>
              <a:pPr algn="ctr"/>
              <a:r>
                <a:rPr lang="es-EC" sz="1100">
                  <a:effectLst/>
                  <a:ea typeface="Times New Roman" panose="02020603050405020304" pitchFamily="18" charset="0"/>
                  <a:cs typeface="Times New Roman" panose="02020603050405020304" pitchFamily="18" charset="0"/>
                </a:rPr>
                <a:t>Potencial de Innovación</a:t>
              </a:r>
              <a:endParaRPr lang="es-ES" sz="1100">
                <a:effectLst/>
                <a:ea typeface="Times New Roman" panose="02020603050405020304" pitchFamily="18" charset="0"/>
                <a:cs typeface="Times New Roman" panose="02020603050405020304" pitchFamily="18" charset="0"/>
              </a:endParaRPr>
            </a:p>
          </p:txBody>
        </p:sp>
        <p:sp>
          <p:nvSpPr>
            <p:cNvPr id="25" name="Rectángulo redondeado 60">
              <a:extLst>
                <a:ext uri="{FF2B5EF4-FFF2-40B4-BE49-F238E27FC236}">
                  <a16:creationId xmlns:a16="http://schemas.microsoft.com/office/drawing/2014/main" id="{23F3AEAE-2BEA-4A0C-8502-7860988DD01F}"/>
                </a:ext>
              </a:extLst>
            </p:cNvPr>
            <p:cNvSpPr>
              <a:spLocks noChangeArrowheads="1"/>
            </p:cNvSpPr>
            <p:nvPr/>
          </p:nvSpPr>
          <p:spPr bwMode="auto">
            <a:xfrm>
              <a:off x="0" y="17425"/>
              <a:ext cx="1148322" cy="489100"/>
            </a:xfrm>
            <a:prstGeom prst="roundRect">
              <a:avLst>
                <a:gd name="adj" fmla="val 16667"/>
              </a:avLst>
            </a:prstGeom>
            <a:ln>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upright="1">
              <a:noAutofit/>
            </a:bodyPr>
            <a:lstStyle/>
            <a:p>
              <a:pPr algn="ctr"/>
              <a:r>
                <a:rPr lang="es-EC" sz="1000">
                  <a:effectLst/>
                  <a:latin typeface="Times New Roman" panose="02020603050405020304" pitchFamily="18" charset="0"/>
                  <a:ea typeface="Times New Roman" panose="02020603050405020304" pitchFamily="18" charset="0"/>
                  <a:cs typeface="Times New Roman" panose="02020603050405020304" pitchFamily="18" charset="0"/>
                </a:rPr>
                <a:t>Dim. Innovación</a:t>
              </a:r>
              <a:endParaRPr lang="es-ES" sz="11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6" name="Rectángulo redondeado 62">
              <a:extLst>
                <a:ext uri="{FF2B5EF4-FFF2-40B4-BE49-F238E27FC236}">
                  <a16:creationId xmlns:a16="http://schemas.microsoft.com/office/drawing/2014/main" id="{563A0966-7068-4D6B-B7D0-CEF7040ADF54}"/>
                </a:ext>
              </a:extLst>
            </p:cNvPr>
            <p:cNvSpPr>
              <a:spLocks noChangeArrowheads="1"/>
            </p:cNvSpPr>
            <p:nvPr/>
          </p:nvSpPr>
          <p:spPr bwMode="auto">
            <a:xfrm>
              <a:off x="0" y="1318400"/>
              <a:ext cx="1148322" cy="489100"/>
            </a:xfrm>
            <a:prstGeom prst="roundRect">
              <a:avLst>
                <a:gd name="adj" fmla="val 16667"/>
              </a:avLst>
            </a:prstGeom>
            <a:ln>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upright="1">
              <a:noAutofit/>
            </a:bodyPr>
            <a:lstStyle/>
            <a:p>
              <a:pPr algn="ctr"/>
              <a:r>
                <a:rPr lang="es-EC" sz="1000">
                  <a:effectLst/>
                  <a:latin typeface="Times New Roman" panose="02020603050405020304" pitchFamily="18" charset="0"/>
                  <a:ea typeface="Times New Roman" panose="02020603050405020304" pitchFamily="18" charset="0"/>
                  <a:cs typeface="Times New Roman" panose="02020603050405020304" pitchFamily="18" charset="0"/>
                </a:rPr>
                <a:t>Asunción de riesgos</a:t>
              </a:r>
              <a:endParaRPr lang="es-ES" sz="11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 name="Rectángulo redondeado 63">
              <a:extLst>
                <a:ext uri="{FF2B5EF4-FFF2-40B4-BE49-F238E27FC236}">
                  <a16:creationId xmlns:a16="http://schemas.microsoft.com/office/drawing/2014/main" id="{39B28D06-6CCD-4CF4-BEF6-63F8CE7C7605}"/>
                </a:ext>
              </a:extLst>
            </p:cNvPr>
            <p:cNvSpPr>
              <a:spLocks noChangeArrowheads="1"/>
            </p:cNvSpPr>
            <p:nvPr/>
          </p:nvSpPr>
          <p:spPr bwMode="auto">
            <a:xfrm>
              <a:off x="0" y="2594300"/>
              <a:ext cx="1148322" cy="489100"/>
            </a:xfrm>
            <a:prstGeom prst="roundRect">
              <a:avLst>
                <a:gd name="adj" fmla="val 16667"/>
              </a:avLst>
            </a:prstGeom>
            <a:ln>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upright="1">
              <a:noAutofit/>
            </a:bodyPr>
            <a:lstStyle/>
            <a:p>
              <a:pPr algn="ctr"/>
              <a:r>
                <a:rPr lang="es-EC" sz="1000">
                  <a:effectLst/>
                  <a:latin typeface="Times New Roman" panose="02020603050405020304" pitchFamily="18" charset="0"/>
                  <a:ea typeface="Times New Roman" panose="02020603050405020304" pitchFamily="18" charset="0"/>
                  <a:cs typeface="Times New Roman" panose="02020603050405020304" pitchFamily="18" charset="0"/>
                </a:rPr>
                <a:t>Autonomía</a:t>
              </a:r>
              <a:endParaRPr lang="es-ES" sz="11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0" name="Rectángulo redondeado 64">
              <a:extLst>
                <a:ext uri="{FF2B5EF4-FFF2-40B4-BE49-F238E27FC236}">
                  <a16:creationId xmlns:a16="http://schemas.microsoft.com/office/drawing/2014/main" id="{3ACBCE3C-A48E-4BFD-B662-037A32A6F9E5}"/>
                </a:ext>
              </a:extLst>
            </p:cNvPr>
            <p:cNvSpPr>
              <a:spLocks noChangeArrowheads="1"/>
            </p:cNvSpPr>
            <p:nvPr/>
          </p:nvSpPr>
          <p:spPr bwMode="auto">
            <a:xfrm>
              <a:off x="4635893" y="12450"/>
              <a:ext cx="1148322" cy="4891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rot="0" vert="horz" wrap="square" lIns="91440" tIns="45720" rIns="91440" bIns="45720" anchor="ctr" anchorCtr="0" upright="1">
              <a:noAutofit/>
            </a:bodyPr>
            <a:lstStyle/>
            <a:p>
              <a:pPr algn="ctr"/>
              <a:r>
                <a:rPr lang="es-EC" sz="1000">
                  <a:effectLst/>
                  <a:latin typeface="Times New Roman" panose="02020603050405020304" pitchFamily="18" charset="0"/>
                  <a:ea typeface="Times New Roman" panose="02020603050405020304" pitchFamily="18" charset="0"/>
                  <a:cs typeface="Times New Roman" panose="02020603050405020304" pitchFamily="18" charset="0"/>
                </a:rPr>
                <a:t>Estímulos de innovación</a:t>
              </a:r>
              <a:endParaRPr lang="es-ES" sz="11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1" name="Rectángulo redondeado 65">
              <a:extLst>
                <a:ext uri="{FF2B5EF4-FFF2-40B4-BE49-F238E27FC236}">
                  <a16:creationId xmlns:a16="http://schemas.microsoft.com/office/drawing/2014/main" id="{9B1F789F-5027-41DB-A0AB-54E4E075E2E5}"/>
                </a:ext>
              </a:extLst>
            </p:cNvPr>
            <p:cNvSpPr>
              <a:spLocks noChangeArrowheads="1"/>
            </p:cNvSpPr>
            <p:nvPr/>
          </p:nvSpPr>
          <p:spPr bwMode="auto">
            <a:xfrm>
              <a:off x="4635893" y="2696553"/>
              <a:ext cx="1148322" cy="4891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rot="0" vert="horz" wrap="square" lIns="91440" tIns="45720" rIns="91440" bIns="45720" anchor="ctr" anchorCtr="0" upright="1">
              <a:noAutofit/>
            </a:bodyPr>
            <a:lstStyle/>
            <a:p>
              <a:pPr algn="ctr"/>
              <a:r>
                <a:rPr lang="es-EC" sz="1000">
                  <a:effectLst/>
                  <a:latin typeface="Times New Roman" panose="02020603050405020304" pitchFamily="18" charset="0"/>
                  <a:ea typeface="Times New Roman" panose="02020603050405020304" pitchFamily="18" charset="0"/>
                  <a:cs typeface="Times New Roman" panose="02020603050405020304" pitchFamily="18" charset="0"/>
                </a:rPr>
                <a:t>Desempeño de innovación</a:t>
              </a:r>
              <a:endParaRPr lang="es-ES" sz="1100">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34" name="Conector recto de flecha 33">
              <a:extLst>
                <a:ext uri="{FF2B5EF4-FFF2-40B4-BE49-F238E27FC236}">
                  <a16:creationId xmlns:a16="http://schemas.microsoft.com/office/drawing/2014/main" id="{BE568480-8778-4826-B19D-1EB2C55B3F56}"/>
                </a:ext>
              </a:extLst>
            </p:cNvPr>
            <p:cNvCxnSpPr>
              <a:cxnSpLocks noChangeShapeType="1"/>
              <a:endCxn id="25" idx="3"/>
            </p:cNvCxnSpPr>
            <p:nvPr/>
          </p:nvCxnSpPr>
          <p:spPr bwMode="auto">
            <a:xfrm flipH="1" flipV="1">
              <a:off x="1148322" y="261975"/>
              <a:ext cx="425246" cy="1269025"/>
            </a:xfrm>
            <a:prstGeom prst="straightConnector1">
              <a:avLst/>
            </a:prstGeom>
            <a:grpFill/>
            <a:ln w="6350">
              <a:solidFill>
                <a:schemeClr val="tx1"/>
              </a:solidFill>
              <a:miter lim="800000"/>
              <a:headEnd type="triangle" w="med" len="med"/>
              <a:tailEnd/>
            </a:ln>
            <a:extLst/>
          </p:spPr>
        </p:cxnSp>
        <p:cxnSp>
          <p:nvCxnSpPr>
            <p:cNvPr id="35" name="Conector recto de flecha 34">
              <a:extLst>
                <a:ext uri="{FF2B5EF4-FFF2-40B4-BE49-F238E27FC236}">
                  <a16:creationId xmlns:a16="http://schemas.microsoft.com/office/drawing/2014/main" id="{301D6C9C-0ADF-4941-AEEF-D5E52C859450}"/>
                </a:ext>
              </a:extLst>
            </p:cNvPr>
            <p:cNvCxnSpPr>
              <a:cxnSpLocks noChangeShapeType="1"/>
            </p:cNvCxnSpPr>
            <p:nvPr/>
          </p:nvCxnSpPr>
          <p:spPr bwMode="auto">
            <a:xfrm flipH="1">
              <a:off x="1148222" y="1531000"/>
              <a:ext cx="425145" cy="31900"/>
            </a:xfrm>
            <a:prstGeom prst="straightConnector1">
              <a:avLst/>
            </a:prstGeom>
            <a:grpFill/>
            <a:ln w="6350">
              <a:solidFill>
                <a:schemeClr val="tx1"/>
              </a:solidFill>
              <a:miter lim="800000"/>
              <a:headEnd type="triangle" w="med" len="med"/>
              <a:tailEnd/>
            </a:ln>
            <a:extLst/>
          </p:spPr>
        </p:cxnSp>
        <p:cxnSp>
          <p:nvCxnSpPr>
            <p:cNvPr id="36" name="Conector recto de flecha 35">
              <a:extLst>
                <a:ext uri="{FF2B5EF4-FFF2-40B4-BE49-F238E27FC236}">
                  <a16:creationId xmlns:a16="http://schemas.microsoft.com/office/drawing/2014/main" id="{0D130D88-C0D7-44EA-AA7B-051BC5C8D733}"/>
                </a:ext>
              </a:extLst>
            </p:cNvPr>
            <p:cNvCxnSpPr>
              <a:cxnSpLocks noChangeShapeType="1"/>
            </p:cNvCxnSpPr>
            <p:nvPr/>
          </p:nvCxnSpPr>
          <p:spPr bwMode="auto">
            <a:xfrm flipH="1">
              <a:off x="1148222" y="1531000"/>
              <a:ext cx="425345" cy="1307800"/>
            </a:xfrm>
            <a:prstGeom prst="straightConnector1">
              <a:avLst/>
            </a:prstGeom>
            <a:grpFill/>
            <a:ln w="6350">
              <a:solidFill>
                <a:schemeClr val="tx1"/>
              </a:solidFill>
              <a:miter lim="800000"/>
              <a:headEnd type="triangle" w="med" len="med"/>
              <a:tailEnd/>
            </a:ln>
            <a:extLst/>
          </p:spPr>
        </p:cxnSp>
        <p:cxnSp>
          <p:nvCxnSpPr>
            <p:cNvPr id="37" name="Conector recto de flecha 36">
              <a:extLst>
                <a:ext uri="{FF2B5EF4-FFF2-40B4-BE49-F238E27FC236}">
                  <a16:creationId xmlns:a16="http://schemas.microsoft.com/office/drawing/2014/main" id="{FB899046-DDBA-4BAE-A1AF-7EBE8AA36B1A}"/>
                </a:ext>
              </a:extLst>
            </p:cNvPr>
            <p:cNvCxnSpPr>
              <a:cxnSpLocks noChangeShapeType="1"/>
            </p:cNvCxnSpPr>
            <p:nvPr/>
          </p:nvCxnSpPr>
          <p:spPr bwMode="auto">
            <a:xfrm>
              <a:off x="2743192" y="1531000"/>
              <a:ext cx="467750" cy="0"/>
            </a:xfrm>
            <a:prstGeom prst="straightConnector1">
              <a:avLst/>
            </a:prstGeom>
            <a:grpFill/>
            <a:ln>
              <a:headEnd/>
              <a:tailEnd type="triangle" w="med" len="med"/>
            </a:ln>
          </p:spPr>
          <p:style>
            <a:lnRef idx="2">
              <a:schemeClr val="dk1"/>
            </a:lnRef>
            <a:fillRef idx="1">
              <a:schemeClr val="lt1"/>
            </a:fillRef>
            <a:effectRef idx="0">
              <a:schemeClr val="dk1"/>
            </a:effectRef>
            <a:fontRef idx="minor">
              <a:schemeClr val="dk1"/>
            </a:fontRef>
          </p:style>
        </p:cxnSp>
        <p:cxnSp>
          <p:nvCxnSpPr>
            <p:cNvPr id="38" name="Conector recto de flecha 37">
              <a:extLst>
                <a:ext uri="{FF2B5EF4-FFF2-40B4-BE49-F238E27FC236}">
                  <a16:creationId xmlns:a16="http://schemas.microsoft.com/office/drawing/2014/main" id="{4536DDB9-A69C-4973-9224-4B00492983BB}"/>
                </a:ext>
              </a:extLst>
            </p:cNvPr>
            <p:cNvCxnSpPr>
              <a:cxnSpLocks noChangeShapeType="1"/>
            </p:cNvCxnSpPr>
            <p:nvPr/>
          </p:nvCxnSpPr>
          <p:spPr bwMode="auto">
            <a:xfrm flipV="1">
              <a:off x="4380666" y="478400"/>
              <a:ext cx="254827" cy="1052600"/>
            </a:xfrm>
            <a:prstGeom prst="straightConnector1">
              <a:avLst/>
            </a:prstGeom>
            <a:grpFill/>
            <a:ln>
              <a:headEnd type="triangle" w="med" len="med"/>
              <a:tailEnd/>
            </a:ln>
          </p:spPr>
          <p:style>
            <a:lnRef idx="2">
              <a:schemeClr val="dk1"/>
            </a:lnRef>
            <a:fillRef idx="1">
              <a:schemeClr val="lt1"/>
            </a:fillRef>
            <a:effectRef idx="0">
              <a:schemeClr val="dk1"/>
            </a:effectRef>
            <a:fontRef idx="minor">
              <a:schemeClr val="dk1"/>
            </a:fontRef>
          </p:style>
        </p:cxnSp>
        <p:cxnSp>
          <p:nvCxnSpPr>
            <p:cNvPr id="39" name="Conector recto de flecha 38">
              <a:extLst>
                <a:ext uri="{FF2B5EF4-FFF2-40B4-BE49-F238E27FC236}">
                  <a16:creationId xmlns:a16="http://schemas.microsoft.com/office/drawing/2014/main" id="{F3F7DB8D-6A64-4D30-986B-9F9816C0E2F6}"/>
                </a:ext>
              </a:extLst>
            </p:cNvPr>
            <p:cNvCxnSpPr>
              <a:cxnSpLocks noChangeShapeType="1"/>
              <a:stCxn id="24" idx="3"/>
              <a:endCxn id="43" idx="1"/>
            </p:cNvCxnSpPr>
            <p:nvPr/>
          </p:nvCxnSpPr>
          <p:spPr bwMode="auto">
            <a:xfrm flipV="1">
              <a:off x="4381065" y="1515566"/>
              <a:ext cx="254828" cy="33797"/>
            </a:xfrm>
            <a:prstGeom prst="straightConnector1">
              <a:avLst/>
            </a:prstGeom>
            <a:grpFill/>
            <a:ln>
              <a:solidFill>
                <a:schemeClr val="tx1"/>
              </a:solidFill>
              <a:headEnd type="triangle" w="med" len="med"/>
              <a:tailEnd/>
            </a:ln>
          </p:spPr>
          <p:style>
            <a:lnRef idx="2">
              <a:schemeClr val="dk1"/>
            </a:lnRef>
            <a:fillRef idx="1">
              <a:schemeClr val="lt1"/>
            </a:fillRef>
            <a:effectRef idx="0">
              <a:schemeClr val="dk1"/>
            </a:effectRef>
            <a:fontRef idx="minor">
              <a:schemeClr val="dk1"/>
            </a:fontRef>
          </p:style>
        </p:cxnSp>
        <p:sp>
          <p:nvSpPr>
            <p:cNvPr id="40" name="Cuadro de texto 69">
              <a:extLst>
                <a:ext uri="{FF2B5EF4-FFF2-40B4-BE49-F238E27FC236}">
                  <a16:creationId xmlns:a16="http://schemas.microsoft.com/office/drawing/2014/main" id="{C13D9B88-3E55-4FB7-A5E7-848CBDBF9F9C}"/>
                </a:ext>
              </a:extLst>
            </p:cNvPr>
            <p:cNvSpPr txBox="1">
              <a:spLocks noChangeArrowheads="1"/>
            </p:cNvSpPr>
            <p:nvPr/>
          </p:nvSpPr>
          <p:spPr bwMode="auto">
            <a:xfrm>
              <a:off x="2743192" y="1264900"/>
              <a:ext cx="366395" cy="234315"/>
            </a:xfrm>
            <a:prstGeom prst="rect">
              <a:avLst/>
            </a:prstGeom>
            <a:grpFill/>
            <a:ln>
              <a:noFill/>
            </a:ln>
          </p:spPr>
          <p:style>
            <a:lnRef idx="2">
              <a:schemeClr val="dk1"/>
            </a:lnRef>
            <a:fillRef idx="1">
              <a:schemeClr val="lt1"/>
            </a:fillRef>
            <a:effectRef idx="0">
              <a:schemeClr val="dk1"/>
            </a:effectRef>
            <a:fontRef idx="minor">
              <a:schemeClr val="dk1"/>
            </a:fontRef>
          </p:style>
          <p:txBody>
            <a:bodyPr rot="0" vert="horz" wrap="none" lIns="91440" tIns="45720" rIns="91440" bIns="45720" anchor="t" anchorCtr="0" upright="1">
              <a:noAutofit/>
            </a:bodyPr>
            <a:lstStyle/>
            <a:p>
              <a:pPr algn="ctr"/>
              <a:r>
                <a:rPr lang="es-EC" sz="1100">
                  <a:effectLst/>
                  <a:ea typeface="Times New Roman" panose="02020603050405020304" pitchFamily="18" charset="0"/>
                  <a:cs typeface="Times New Roman" panose="02020603050405020304" pitchFamily="18" charset="0"/>
                </a:rPr>
                <a:t>H1</a:t>
              </a:r>
              <a:endParaRPr lang="es-ES" sz="1100">
                <a:effectLst/>
                <a:ea typeface="Times New Roman" panose="02020603050405020304" pitchFamily="18" charset="0"/>
                <a:cs typeface="Times New Roman" panose="02020603050405020304" pitchFamily="18" charset="0"/>
              </a:endParaRPr>
            </a:p>
          </p:txBody>
        </p:sp>
        <p:sp>
          <p:nvSpPr>
            <p:cNvPr id="41" name="Rectángulo redondeado 62">
              <a:extLst>
                <a:ext uri="{FF2B5EF4-FFF2-40B4-BE49-F238E27FC236}">
                  <a16:creationId xmlns:a16="http://schemas.microsoft.com/office/drawing/2014/main" id="{E84C9FCF-5ABD-4E24-B311-F8A7F14C81E9}"/>
                </a:ext>
              </a:extLst>
            </p:cNvPr>
            <p:cNvSpPr>
              <a:spLocks noChangeArrowheads="1"/>
            </p:cNvSpPr>
            <p:nvPr/>
          </p:nvSpPr>
          <p:spPr bwMode="auto">
            <a:xfrm>
              <a:off x="0" y="651650"/>
              <a:ext cx="1148322" cy="489100"/>
            </a:xfrm>
            <a:prstGeom prst="roundRect">
              <a:avLst>
                <a:gd name="adj" fmla="val 16667"/>
              </a:avLst>
            </a:prstGeom>
            <a:ln>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upright="1">
              <a:noAutofit/>
            </a:bodyPr>
            <a:lstStyle/>
            <a:p>
              <a:pPr algn="ctr"/>
              <a:r>
                <a:rPr lang="es-EC" sz="1000">
                  <a:effectLst/>
                  <a:latin typeface="Times New Roman" panose="02020603050405020304" pitchFamily="18" charset="0"/>
                  <a:ea typeface="Times New Roman" panose="02020603050405020304" pitchFamily="18" charset="0"/>
                  <a:cs typeface="Times New Roman" panose="02020603050405020304" pitchFamily="18" charset="0"/>
                </a:rPr>
                <a:t>Proactividad</a:t>
              </a:r>
              <a:endParaRPr lang="es-ES" sz="11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2" name="Rectángulo redondeado 62">
              <a:extLst>
                <a:ext uri="{FF2B5EF4-FFF2-40B4-BE49-F238E27FC236}">
                  <a16:creationId xmlns:a16="http://schemas.microsoft.com/office/drawing/2014/main" id="{BB15C265-019E-4BC5-B7A3-E4542359AEC2}"/>
                </a:ext>
              </a:extLst>
            </p:cNvPr>
            <p:cNvSpPr>
              <a:spLocks noChangeArrowheads="1"/>
            </p:cNvSpPr>
            <p:nvPr/>
          </p:nvSpPr>
          <p:spPr bwMode="auto">
            <a:xfrm>
              <a:off x="0" y="1947050"/>
              <a:ext cx="1148322" cy="489100"/>
            </a:xfrm>
            <a:prstGeom prst="roundRect">
              <a:avLst>
                <a:gd name="adj" fmla="val 16667"/>
              </a:avLst>
            </a:prstGeom>
            <a:ln>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upright="1">
              <a:noAutofit/>
            </a:bodyPr>
            <a:lstStyle/>
            <a:p>
              <a:pPr algn="ct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Agresividad competitiva</a:t>
              </a:r>
              <a:endParaRPr lang="es-ES" sz="1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3" name="Rectángulo redondeado 64">
              <a:extLst>
                <a:ext uri="{FF2B5EF4-FFF2-40B4-BE49-F238E27FC236}">
                  <a16:creationId xmlns:a16="http://schemas.microsoft.com/office/drawing/2014/main" id="{DFD02350-4FFA-4A15-878B-85643FF80317}"/>
                </a:ext>
              </a:extLst>
            </p:cNvPr>
            <p:cNvSpPr>
              <a:spLocks noChangeArrowheads="1"/>
            </p:cNvSpPr>
            <p:nvPr/>
          </p:nvSpPr>
          <p:spPr bwMode="auto">
            <a:xfrm>
              <a:off x="4635893" y="1271016"/>
              <a:ext cx="1148322" cy="4891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rot="0" vert="horz" wrap="square" lIns="91440" tIns="45720" rIns="91440" bIns="45720" anchor="ctr" anchorCtr="0" upright="1">
              <a:noAutofit/>
            </a:bodyPr>
            <a:lstStyle/>
            <a:p>
              <a:pPr algn="ctr"/>
              <a:r>
                <a:rPr lang="es-EC" sz="1000">
                  <a:effectLst/>
                  <a:ea typeface="Times New Roman" panose="02020603050405020304" pitchFamily="18" charset="0"/>
                  <a:cs typeface="Times New Roman" panose="02020603050405020304" pitchFamily="18" charset="0"/>
                </a:rPr>
                <a:t>Capacidad de innovación</a:t>
              </a:r>
              <a:endParaRPr lang="es-ES" sz="1100">
                <a:effectLst/>
                <a:ea typeface="Times New Roman" panose="02020603050405020304" pitchFamily="18" charset="0"/>
                <a:cs typeface="Times New Roman" panose="02020603050405020304" pitchFamily="18" charset="0"/>
              </a:endParaRPr>
            </a:p>
          </p:txBody>
        </p:sp>
        <p:cxnSp>
          <p:nvCxnSpPr>
            <p:cNvPr id="44" name="Conector recto de flecha 43">
              <a:extLst>
                <a:ext uri="{FF2B5EF4-FFF2-40B4-BE49-F238E27FC236}">
                  <a16:creationId xmlns:a16="http://schemas.microsoft.com/office/drawing/2014/main" id="{DAAF4512-520F-4FE3-BF3D-2DAA45DBE766}"/>
                </a:ext>
              </a:extLst>
            </p:cNvPr>
            <p:cNvCxnSpPr>
              <a:cxnSpLocks noChangeShapeType="1"/>
              <a:endCxn id="42" idx="3"/>
            </p:cNvCxnSpPr>
            <p:nvPr/>
          </p:nvCxnSpPr>
          <p:spPr bwMode="auto">
            <a:xfrm flipH="1">
              <a:off x="1148322" y="1531000"/>
              <a:ext cx="425045" cy="660600"/>
            </a:xfrm>
            <a:prstGeom prst="straightConnector1">
              <a:avLst/>
            </a:prstGeom>
            <a:grpFill/>
            <a:ln w="6350">
              <a:solidFill>
                <a:schemeClr val="tx1"/>
              </a:solidFill>
              <a:miter lim="800000"/>
              <a:headEnd type="triangle" w="med" len="med"/>
              <a:tailEnd/>
            </a:ln>
            <a:extLst/>
          </p:spPr>
        </p:cxnSp>
        <p:cxnSp>
          <p:nvCxnSpPr>
            <p:cNvPr id="45" name="Conector recto de flecha 44">
              <a:extLst>
                <a:ext uri="{FF2B5EF4-FFF2-40B4-BE49-F238E27FC236}">
                  <a16:creationId xmlns:a16="http://schemas.microsoft.com/office/drawing/2014/main" id="{7E4DF07B-C7B4-4C19-8547-1FCAC4D48FEA}"/>
                </a:ext>
              </a:extLst>
            </p:cNvPr>
            <p:cNvCxnSpPr>
              <a:cxnSpLocks noChangeShapeType="1"/>
              <a:stCxn id="23" idx="1"/>
              <a:endCxn id="41" idx="3"/>
            </p:cNvCxnSpPr>
            <p:nvPr/>
          </p:nvCxnSpPr>
          <p:spPr bwMode="auto">
            <a:xfrm flipH="1" flipV="1">
              <a:off x="1148322" y="896200"/>
              <a:ext cx="425044" cy="634588"/>
            </a:xfrm>
            <a:prstGeom prst="straightConnector1">
              <a:avLst/>
            </a:prstGeom>
            <a:grpFill/>
            <a:ln w="6350">
              <a:solidFill>
                <a:schemeClr val="tx1"/>
              </a:solidFill>
              <a:miter lim="800000"/>
              <a:headEnd type="triangle" w="med" len="med"/>
              <a:tailEnd/>
            </a:ln>
            <a:extLst/>
          </p:spPr>
        </p:cxnSp>
        <p:cxnSp>
          <p:nvCxnSpPr>
            <p:cNvPr id="46" name="Conector recto de flecha 45">
              <a:extLst>
                <a:ext uri="{FF2B5EF4-FFF2-40B4-BE49-F238E27FC236}">
                  <a16:creationId xmlns:a16="http://schemas.microsoft.com/office/drawing/2014/main" id="{3161A109-CA67-4784-BD3D-28F678A8B328}"/>
                </a:ext>
              </a:extLst>
            </p:cNvPr>
            <p:cNvCxnSpPr>
              <a:cxnSpLocks noChangeShapeType="1"/>
              <a:stCxn id="24" idx="3"/>
              <a:endCxn id="31" idx="1"/>
            </p:cNvCxnSpPr>
            <p:nvPr/>
          </p:nvCxnSpPr>
          <p:spPr bwMode="auto">
            <a:xfrm>
              <a:off x="4381065" y="1549363"/>
              <a:ext cx="254828" cy="1391740"/>
            </a:xfrm>
            <a:prstGeom prst="straightConnector1">
              <a:avLst/>
            </a:prstGeom>
            <a:grpFill/>
            <a:ln w="6350">
              <a:solidFill>
                <a:schemeClr val="tx1"/>
              </a:solidFill>
              <a:miter lim="800000"/>
              <a:headEnd type="triangle" w="med" len="med"/>
              <a:tailEnd/>
            </a:ln>
            <a:extLst/>
          </p:spPr>
        </p:cxnSp>
      </p:grpSp>
      <p:pic>
        <p:nvPicPr>
          <p:cNvPr id="6" name="Gráfico 5" descr="Ayuda">
            <a:extLst>
              <a:ext uri="{FF2B5EF4-FFF2-40B4-BE49-F238E27FC236}">
                <a16:creationId xmlns:a16="http://schemas.microsoft.com/office/drawing/2014/main" id="{26B4B640-8860-4C91-A2AE-C6B5E202787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364960" y="1437624"/>
            <a:ext cx="1584967" cy="2024602"/>
          </a:xfrm>
          <a:prstGeom prst="rect">
            <a:avLst/>
          </a:prstGeom>
        </p:spPr>
      </p:pic>
      <p:pic>
        <p:nvPicPr>
          <p:cNvPr id="8" name="Gráfico 7" descr="Flecha con giro a la derecha">
            <a:extLst>
              <a:ext uri="{FF2B5EF4-FFF2-40B4-BE49-F238E27FC236}">
                <a16:creationId xmlns:a16="http://schemas.microsoft.com/office/drawing/2014/main" id="{2CB8005D-EED5-456C-9420-69C5A050EB9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rot="4740722">
            <a:off x="8657499" y="2253399"/>
            <a:ext cx="1392662" cy="1392662"/>
          </a:xfrm>
          <a:prstGeom prst="rect">
            <a:avLst/>
          </a:prstGeom>
        </p:spPr>
      </p:pic>
    </p:spTree>
    <p:extLst>
      <p:ext uri="{BB962C8B-B14F-4D97-AF65-F5344CB8AC3E}">
        <p14:creationId xmlns:p14="http://schemas.microsoft.com/office/powerpoint/2010/main" val="30343065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 calcmode="lin" valueType="num">
                                      <p:cBhvr>
                                        <p:cTn id="9" dur="1000" fill="hold"/>
                                        <p:tgtEl>
                                          <p:spTgt spid="33"/>
                                        </p:tgtEl>
                                        <p:attrNameLst>
                                          <p:attrName>style.rotation</p:attrName>
                                        </p:attrNameLst>
                                      </p:cBhvr>
                                      <p:tavLst>
                                        <p:tav tm="0">
                                          <p:val>
                                            <p:fltVal val="90"/>
                                          </p:val>
                                        </p:tav>
                                        <p:tav tm="100000">
                                          <p:val>
                                            <p:fltVal val="0"/>
                                          </p:val>
                                        </p:tav>
                                      </p:tavLst>
                                    </p:anim>
                                    <p:animEffect transition="in" filter="fade">
                                      <p:cBhvr>
                                        <p:cTn id="1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3" grpId="0">
        <p:bldAsOne/>
      </p:bldGraphic>
    </p:bldLst>
  </p:timing>
</p:sld>
</file>

<file path=ppt/theme/theme1.xml><?xml version="1.0" encoding="utf-8"?>
<a:theme xmlns:a="http://schemas.openxmlformats.org/drawingml/2006/main" name="Office Theme">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Override1.xml><?xml version="1.0" encoding="utf-8"?>
<a:themeOverride xmlns:a="http://schemas.openxmlformats.org/drawingml/2006/main">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3179</TotalTime>
  <Words>1613</Words>
  <Application>Microsoft Office PowerPoint</Application>
  <PresentationFormat>Panorámica</PresentationFormat>
  <Paragraphs>299</Paragraphs>
  <Slides>22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Arial</vt:lpstr>
      <vt:lpstr>Calibri</vt:lpstr>
      <vt:lpstr>Calibri Light</vt:lpstr>
      <vt:lpstr>Cambria Math</vt:lpstr>
      <vt:lpstr>Noto Sans Symbols</vt:lpstr>
      <vt:lpstr>Times New Roman</vt:lpstr>
      <vt:lpstr>Office Theme</vt:lpstr>
      <vt:lpstr>Presentación de PowerPoint</vt:lpstr>
      <vt:lpstr>ÍNDICE TABLA DE CONTENIDO</vt:lpstr>
      <vt:lpstr>INTRODUCCIÓN:</vt:lpstr>
      <vt:lpstr>PROBLEMA</vt:lpstr>
      <vt:lpstr>OBJETIVOS</vt:lpstr>
      <vt:lpstr>MARCO TEÓRICO – Empresas familiares</vt:lpstr>
      <vt:lpstr>MARCO TEÓRICO – Emprendimiento corporativo</vt:lpstr>
      <vt:lpstr>MARCO TEÓRICO – Potencial de Innovación</vt:lpstr>
      <vt:lpstr>HIPÓTESIS</vt:lpstr>
      <vt:lpstr>METODOLOGÍA</vt:lpstr>
      <vt:lpstr>ANÁLISIS UNIVARIADO – Datos generales</vt:lpstr>
      <vt:lpstr>ANÁLISIS UNIVARIADO – Emprendimiento corporativo</vt:lpstr>
      <vt:lpstr>ANÁLISIS UNIVARIADO – Potencial de innovación</vt:lpstr>
      <vt:lpstr>ANÁLISIS BIVARIADO</vt:lpstr>
      <vt:lpstr>ANÁLISIS BIVARIADO</vt:lpstr>
      <vt:lpstr>ANÁLISIS BIVARIADO</vt:lpstr>
      <vt:lpstr>ANÁLISIS CONSOLIDADO</vt:lpstr>
      <vt:lpstr>ESTRATEGIAS PARA MEJORA DE INNOVACIÓN</vt:lpstr>
      <vt:lpstr>Presentación de PowerPoint</vt:lpstr>
      <vt:lpstr>CONCLUSIONES</vt:lpstr>
      <vt:lpstr>RECOMENDACIONES</vt:lpstr>
      <vt:lpstr>¡GRACIAS POR SU ATENCIÓN!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 X</dc:creator>
  <cp:lastModifiedBy>Usuario</cp:lastModifiedBy>
  <cp:revision>96</cp:revision>
  <dcterms:created xsi:type="dcterms:W3CDTF">2020-08-03T15:30:32Z</dcterms:created>
  <dcterms:modified xsi:type="dcterms:W3CDTF">2020-12-08T03:25:15Z</dcterms:modified>
</cp:coreProperties>
</file>