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89" r:id="rId3"/>
    <p:sldId id="317" r:id="rId4"/>
    <p:sldId id="285" r:id="rId5"/>
    <p:sldId id="265" r:id="rId6"/>
    <p:sldId id="266" r:id="rId7"/>
    <p:sldId id="293" r:id="rId8"/>
    <p:sldId id="306" r:id="rId9"/>
    <p:sldId id="307" r:id="rId10"/>
    <p:sldId id="308" r:id="rId11"/>
    <p:sldId id="309" r:id="rId12"/>
    <p:sldId id="310" r:id="rId13"/>
    <p:sldId id="312" r:id="rId14"/>
    <p:sldId id="304" r:id="rId15"/>
    <p:sldId id="313" r:id="rId16"/>
    <p:sldId id="305" r:id="rId17"/>
    <p:sldId id="314" r:id="rId18"/>
    <p:sldId id="315" r:id="rId19"/>
    <p:sldId id="316" r:id="rId20"/>
    <p:sldId id="280" r:id="rId21"/>
    <p:sldId id="302" r:id="rId22"/>
    <p:sldId id="298" r:id="rId23"/>
    <p:sldId id="318" r:id="rId24"/>
    <p:sldId id="282"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76828971174398"/>
          <c:y val="2.6274715660542434E-2"/>
          <c:w val="0.78530569796119554"/>
          <c:h val="0.71817199320673153"/>
        </c:manualLayout>
      </c:layout>
      <c:barChart>
        <c:barDir val="col"/>
        <c:grouping val="clustered"/>
        <c:varyColors val="0"/>
        <c:ser>
          <c:idx val="0"/>
          <c:order val="0"/>
          <c:tx>
            <c:strRef>
              <c:f>Hoja1!$B$1</c:f>
              <c:strCache>
                <c:ptCount val="1"/>
                <c:pt idx="0">
                  <c:v>DIESEL</c:v>
                </c:pt>
              </c:strCache>
            </c:strRef>
          </c:tx>
          <c:spPr>
            <a:solidFill>
              <a:schemeClr val="accent1"/>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Hoja1!$B$2:$B$13</c:f>
              <c:numCache>
                <c:formatCode>General</c:formatCode>
                <c:ptCount val="12"/>
                <c:pt idx="6">
                  <c:v>31.86065</c:v>
                </c:pt>
                <c:pt idx="7">
                  <c:v>37.906599999999997</c:v>
                </c:pt>
                <c:pt idx="8">
                  <c:v>52.212916999999997</c:v>
                </c:pt>
                <c:pt idx="9">
                  <c:v>59.026806000000001</c:v>
                </c:pt>
                <c:pt idx="10">
                  <c:v>64.499494999999996</c:v>
                </c:pt>
                <c:pt idx="11">
                  <c:v>73.873921599999989</c:v>
                </c:pt>
              </c:numCache>
            </c:numRef>
          </c:val>
          <c:extLst>
            <c:ext xmlns:c16="http://schemas.microsoft.com/office/drawing/2014/chart" uri="{C3380CC4-5D6E-409C-BE32-E72D297353CC}">
              <c16:uniqueId val="{00000000-BCF5-49B8-A505-82BA3639F2E8}"/>
            </c:ext>
          </c:extLst>
        </c:ser>
        <c:ser>
          <c:idx val="1"/>
          <c:order val="1"/>
          <c:tx>
            <c:strRef>
              <c:f>Hoja1!$C$1</c:f>
              <c:strCache>
                <c:ptCount val="1"/>
                <c:pt idx="0">
                  <c:v>DIESEL 2</c:v>
                </c:pt>
              </c:strCache>
            </c:strRef>
          </c:tx>
          <c:spPr>
            <a:solidFill>
              <a:schemeClr val="accent2"/>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Hoja1!$C$2:$C$13</c:f>
              <c:numCache>
                <c:formatCode>General</c:formatCode>
                <c:ptCount val="12"/>
                <c:pt idx="0">
                  <c:v>14.455371</c:v>
                </c:pt>
                <c:pt idx="1">
                  <c:v>17.728781999999999</c:v>
                </c:pt>
                <c:pt idx="2">
                  <c:v>18.03406</c:v>
                </c:pt>
                <c:pt idx="3">
                  <c:v>15.87269</c:v>
                </c:pt>
                <c:pt idx="4">
                  <c:v>16.853449999999999</c:v>
                </c:pt>
                <c:pt idx="5">
                  <c:v>33.054459999999999</c:v>
                </c:pt>
              </c:numCache>
            </c:numRef>
          </c:val>
          <c:extLst>
            <c:ext xmlns:c16="http://schemas.microsoft.com/office/drawing/2014/chart" uri="{C3380CC4-5D6E-409C-BE32-E72D297353CC}">
              <c16:uniqueId val="{00000001-BCF5-49B8-A505-82BA3639F2E8}"/>
            </c:ext>
          </c:extLst>
        </c:ser>
        <c:dLbls>
          <c:showLegendKey val="0"/>
          <c:showVal val="0"/>
          <c:showCatName val="0"/>
          <c:showSerName val="0"/>
          <c:showPercent val="0"/>
          <c:showBubbleSize val="0"/>
        </c:dLbls>
        <c:gapWidth val="150"/>
        <c:axId val="980945392"/>
        <c:axId val="1164448720"/>
      </c:barChart>
      <c:catAx>
        <c:axId val="98094539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164448720"/>
        <c:crosses val="autoZero"/>
        <c:auto val="1"/>
        <c:lblAlgn val="ctr"/>
        <c:lblOffset val="100"/>
        <c:noMultiLvlLbl val="0"/>
      </c:catAx>
      <c:valAx>
        <c:axId val="116444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galones</a:t>
                </a:r>
              </a:p>
            </c:rich>
          </c:tx>
          <c:layout>
            <c:manualLayout>
              <c:xMode val="edge"/>
              <c:yMode val="edge"/>
              <c:x val="2.2845122798926345E-3"/>
              <c:y val="0.13777115738052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80945392"/>
        <c:crosses val="autoZero"/>
        <c:crossBetween val="between"/>
      </c:valAx>
      <c:spPr>
        <a:noFill/>
        <a:ln>
          <a:solidFill>
            <a:schemeClr val="bg1">
              <a:lumMod val="65000"/>
            </a:schemeClr>
          </a:solidFill>
        </a:ln>
        <a:effectLst/>
      </c:spPr>
    </c:plotArea>
    <c:legend>
      <c:legendPos val="b"/>
      <c:layout>
        <c:manualLayout>
          <c:xMode val="edge"/>
          <c:yMode val="edge"/>
          <c:x val="0.22569439689604018"/>
          <c:y val="0.90420704168735655"/>
          <c:w val="0.51962569896154287"/>
          <c:h val="9.5792958312643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0"/>
          <c:order val="0"/>
          <c:tx>
            <c:strRef>
              <c:f>Hoja1!$B$1</c:f>
              <c:strCache>
                <c:ptCount val="1"/>
                <c:pt idx="0">
                  <c:v>Coca Codo Sinclair</c:v>
                </c:pt>
              </c:strCache>
            </c:strRef>
          </c:tx>
          <c:spPr>
            <a:ln w="25400" cap="rnd">
              <a:solidFill>
                <a:srgbClr val="00B0F0"/>
              </a:solidFill>
              <a:round/>
            </a:ln>
            <a:effectLst/>
          </c:spPr>
          <c:marker>
            <c:symbol val="circle"/>
            <c:size val="5"/>
            <c:spPr>
              <a:solidFill>
                <a:srgbClr val="00B0F0"/>
              </a:solidFill>
              <a:ln w="9525">
                <a:solidFill>
                  <a:srgbClr val="00B0F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Hoja1!$B$2:$B$13</c:f>
              <c:numCache>
                <c:formatCode>General</c:formatCode>
                <c:ptCount val="12"/>
                <c:pt idx="8" formatCode="0.00">
                  <c:v>2971.63</c:v>
                </c:pt>
                <c:pt idx="9" formatCode="0.00">
                  <c:v>5913.82</c:v>
                </c:pt>
                <c:pt idx="10" formatCode="0.00">
                  <c:v>6200.71</c:v>
                </c:pt>
                <c:pt idx="11" formatCode="0.00">
                  <c:v>6401.9051542630014</c:v>
                </c:pt>
              </c:numCache>
            </c:numRef>
          </c:yVal>
          <c:smooth val="0"/>
          <c:extLst>
            <c:ext xmlns:c16="http://schemas.microsoft.com/office/drawing/2014/chart" uri="{C3380CC4-5D6E-409C-BE32-E72D297353CC}">
              <c16:uniqueId val="{00000000-9D1D-4F11-9698-D9BE56D331C4}"/>
            </c:ext>
          </c:extLst>
        </c:ser>
        <c:ser>
          <c:idx val="1"/>
          <c:order val="1"/>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2"/>
          <c:order val="2"/>
          <c:tx>
            <c:strRef>
              <c:f>Hoja1!$D$1</c:f>
              <c:strCache>
                <c:ptCount val="1"/>
                <c:pt idx="0">
                  <c:v>Agoyán</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Hoja1!$D$2:$D$13</c:f>
              <c:numCache>
                <c:formatCode>0.00</c:formatCode>
                <c:ptCount val="12"/>
                <c:pt idx="0">
                  <c:v>1155.5097599999999</c:v>
                </c:pt>
                <c:pt idx="1">
                  <c:v>946.70580000000007</c:v>
                </c:pt>
                <c:pt idx="2">
                  <c:v>914.9</c:v>
                </c:pt>
                <c:pt idx="3">
                  <c:v>935.12</c:v>
                </c:pt>
                <c:pt idx="4">
                  <c:v>984.56</c:v>
                </c:pt>
                <c:pt idx="5">
                  <c:v>1013.52</c:v>
                </c:pt>
                <c:pt idx="6">
                  <c:v>976.56</c:v>
                </c:pt>
                <c:pt idx="7">
                  <c:v>1105.99</c:v>
                </c:pt>
                <c:pt idx="8">
                  <c:v>1000.07</c:v>
                </c:pt>
                <c:pt idx="9">
                  <c:v>961.31</c:v>
                </c:pt>
                <c:pt idx="10">
                  <c:v>913.44</c:v>
                </c:pt>
                <c:pt idx="11">
                  <c:v>989.45344614200008</c:v>
                </c:pt>
              </c:numCache>
            </c:numRef>
          </c:yVal>
          <c:smooth val="0"/>
          <c:extLst>
            <c:ext xmlns:c16="http://schemas.microsoft.com/office/drawing/2014/chart" uri="{C3380CC4-5D6E-409C-BE32-E72D297353CC}">
              <c16:uniqueId val="{0000000E-9D1D-4F11-9698-D9BE56D331C4}"/>
            </c:ext>
          </c:extLst>
        </c:ser>
        <c:ser>
          <c:idx val="3"/>
          <c:order val="3"/>
          <c:tx>
            <c:strRef>
              <c:f>Hoja1!$E$1</c:f>
              <c:strCache>
                <c:ptCount val="1"/>
                <c:pt idx="0">
                  <c:v>San Francisco</c:v>
                </c:pt>
              </c:strCache>
            </c:strRef>
          </c:tx>
          <c:spPr>
            <a:ln w="25400" cap="rnd">
              <a:solidFill>
                <a:srgbClr val="FF0000"/>
              </a:solidFill>
              <a:round/>
            </a:ln>
            <a:effectLst/>
          </c:spPr>
          <c:marker>
            <c:symbol val="circle"/>
            <c:size val="5"/>
            <c:spPr>
              <a:solidFill>
                <a:srgbClr val="FF0000"/>
              </a:solidFill>
              <a:ln w="9525">
                <a:solidFill>
                  <a:srgbClr val="FF000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Hoja1!$E$2:$E$13</c:f>
              <c:numCache>
                <c:formatCode>0.00</c:formatCode>
                <c:ptCount val="12"/>
                <c:pt idx="0">
                  <c:v>972.38556000000005</c:v>
                </c:pt>
                <c:pt idx="1">
                  <c:v>1064.8154999999999</c:v>
                </c:pt>
                <c:pt idx="2">
                  <c:v>1043.8800000000001</c:v>
                </c:pt>
                <c:pt idx="3">
                  <c:v>913.52</c:v>
                </c:pt>
                <c:pt idx="4">
                  <c:v>1300.06</c:v>
                </c:pt>
                <c:pt idx="5">
                  <c:v>1398.56</c:v>
                </c:pt>
                <c:pt idx="6">
                  <c:v>1327.85</c:v>
                </c:pt>
                <c:pt idx="7">
                  <c:v>1486.65</c:v>
                </c:pt>
                <c:pt idx="8">
                  <c:v>1163.2</c:v>
                </c:pt>
                <c:pt idx="9">
                  <c:v>1221.8900000000001</c:v>
                </c:pt>
                <c:pt idx="10">
                  <c:v>972.35</c:v>
                </c:pt>
                <c:pt idx="11">
                  <c:v>1301.4051099999999</c:v>
                </c:pt>
              </c:numCache>
            </c:numRef>
          </c:yVal>
          <c:smooth val="0"/>
          <c:extLst>
            <c:ext xmlns:c16="http://schemas.microsoft.com/office/drawing/2014/chart" uri="{C3380CC4-5D6E-409C-BE32-E72D297353CC}">
              <c16:uniqueId val="{0000000F-9D1D-4F11-9698-D9BE56D331C4}"/>
            </c:ext>
          </c:extLst>
        </c:ser>
        <c:ser>
          <c:idx val="4"/>
          <c:order val="4"/>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ser>
          <c:idx val="5"/>
          <c:order val="5"/>
          <c:tx>
            <c:strRef>
              <c:f>Hoja1!$G$1</c:f>
              <c:strCache>
                <c:ptCount val="1"/>
                <c:pt idx="0">
                  <c:v>Paute</c:v>
                </c:pt>
              </c:strCache>
            </c:strRef>
          </c:tx>
          <c:spPr>
            <a:ln w="25400" cap="rnd">
              <a:solidFill>
                <a:srgbClr val="002060"/>
              </a:solidFill>
              <a:round/>
            </a:ln>
            <a:effectLst/>
          </c:spPr>
          <c:marker>
            <c:symbol val="circle"/>
            <c:size val="5"/>
            <c:spPr>
              <a:solidFill>
                <a:srgbClr val="002060"/>
              </a:solidFill>
              <a:ln w="9525">
                <a:solidFill>
                  <a:srgbClr val="00206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Hoja1!$G$2:$G$13</c:f>
              <c:numCache>
                <c:formatCode>0.00</c:formatCode>
                <c:ptCount val="12"/>
                <c:pt idx="0">
                  <c:v>6285.85</c:v>
                </c:pt>
                <c:pt idx="1">
                  <c:v>4796.3119999999999</c:v>
                </c:pt>
                <c:pt idx="2">
                  <c:v>4048.76</c:v>
                </c:pt>
                <c:pt idx="3">
                  <c:v>5849.5</c:v>
                </c:pt>
                <c:pt idx="4">
                  <c:v>6191.04</c:v>
                </c:pt>
                <c:pt idx="5">
                  <c:v>5244.8</c:v>
                </c:pt>
                <c:pt idx="6">
                  <c:v>5370.5</c:v>
                </c:pt>
                <c:pt idx="7">
                  <c:v>6047.67</c:v>
                </c:pt>
                <c:pt idx="8">
                  <c:v>5161.57</c:v>
                </c:pt>
                <c:pt idx="9">
                  <c:v>4614.25</c:v>
                </c:pt>
                <c:pt idx="10">
                  <c:v>4903.8500000000004</c:v>
                </c:pt>
                <c:pt idx="11">
                  <c:v>2396.9436760139997</c:v>
                </c:pt>
              </c:numCache>
            </c:numRef>
          </c:yVal>
          <c:smooth val="0"/>
          <c:extLst>
            <c:ext xmlns:c16="http://schemas.microsoft.com/office/drawing/2014/chart" uri="{C3380CC4-5D6E-409C-BE32-E72D297353CC}">
              <c16:uniqueId val="{00000011-9D1D-4F11-9698-D9BE56D331C4}"/>
            </c:ext>
          </c:extLst>
        </c:ser>
        <c:ser>
          <c:idx val="6"/>
          <c:order val="6"/>
          <c:tx>
            <c:strRef>
              <c:f>Hoja1!$H$1</c:f>
              <c:strCache>
                <c:ptCount val="1"/>
                <c:pt idx="0">
                  <c:v>Sopladora</c:v>
                </c:pt>
              </c:strCache>
            </c:strRef>
          </c:tx>
          <c:spPr>
            <a:ln w="2540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Hoja1!$H$2:$H$13</c:f>
              <c:numCache>
                <c:formatCode>General</c:formatCode>
                <c:ptCount val="12"/>
                <c:pt idx="8" formatCode="0.00">
                  <c:v>985.96</c:v>
                </c:pt>
                <c:pt idx="9" formatCode="0.00">
                  <c:v>2199.65</c:v>
                </c:pt>
                <c:pt idx="10" formatCode="0.00">
                  <c:v>2137.67</c:v>
                </c:pt>
                <c:pt idx="11" formatCode="0.00">
                  <c:v>5608.7444978150006</c:v>
                </c:pt>
              </c:numCache>
            </c:numRef>
          </c:yVal>
          <c:smooth val="0"/>
          <c:extLst>
            <c:ext xmlns:c16="http://schemas.microsoft.com/office/drawing/2014/chart" uri="{C3380CC4-5D6E-409C-BE32-E72D297353CC}">
              <c16:uniqueId val="{00000012-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49738254036134"/>
          <c:y val="2.5769432667070463E-2"/>
          <c:w val="0.6788677667276295"/>
          <c:h val="0.68793781546537447"/>
        </c:manualLayout>
      </c:layout>
      <c:scatterChart>
        <c:scatterStyle val="lineMarker"/>
        <c:varyColors val="0"/>
        <c:ser>
          <c:idx val="1"/>
          <c:order val="1"/>
          <c:tx>
            <c:strRef>
              <c:f>Hoja1!$C$1</c:f>
              <c:strCache>
                <c:ptCount val="1"/>
                <c:pt idx="0">
                  <c:v>Producción Fiscalizada</c:v>
                </c:pt>
              </c:strCache>
            </c:strRef>
          </c:tx>
          <c:spPr>
            <a:ln w="25400" cap="rnd">
              <a:solidFill>
                <a:schemeClr val="accent3"/>
              </a:solidFill>
              <a:round/>
            </a:ln>
            <a:effectLst/>
          </c:spPr>
          <c:marker>
            <c:symbol val="circle"/>
            <c:size val="5"/>
            <c:spPr>
              <a:solidFill>
                <a:schemeClr val="accent3"/>
              </a:solidFill>
              <a:ln w="9525">
                <a:solidFill>
                  <a:schemeClr val="accent3"/>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4761.17</c:v>
                </c:pt>
                <c:pt idx="1">
                  <c:v>4955.87</c:v>
                </c:pt>
                <c:pt idx="2">
                  <c:v>5672.77</c:v>
                </c:pt>
                <c:pt idx="3">
                  <c:v>7846.29</c:v>
                </c:pt>
                <c:pt idx="4">
                  <c:v>7442.86</c:v>
                </c:pt>
                <c:pt idx="5">
                  <c:v>15734.35</c:v>
                </c:pt>
                <c:pt idx="6">
                  <c:v>17440.75</c:v>
                </c:pt>
                <c:pt idx="7">
                  <c:v>16748.64</c:v>
                </c:pt>
                <c:pt idx="8">
                  <c:v>18826.87</c:v>
                </c:pt>
                <c:pt idx="9">
                  <c:v>20255.099999999999</c:v>
                </c:pt>
                <c:pt idx="10">
                  <c:v>19442.13</c:v>
                </c:pt>
                <c:pt idx="11">
                  <c:v>20400.36</c:v>
                </c:pt>
              </c:numCache>
            </c:numRef>
          </c:yVal>
          <c:smooth val="0"/>
          <c:extLst>
            <c:ext xmlns:c16="http://schemas.microsoft.com/office/drawing/2014/chart" uri="{C3380CC4-5D6E-409C-BE32-E72D297353CC}">
              <c16:uniqueId val="{00000000-48AD-467D-9E97-719B758222FA}"/>
            </c:ext>
          </c:extLst>
        </c:ser>
        <c:dLbls>
          <c:showLegendKey val="0"/>
          <c:showVal val="0"/>
          <c:showCatName val="0"/>
          <c:showSerName val="0"/>
          <c:showPercent val="0"/>
          <c:showBubbleSize val="0"/>
        </c:dLbls>
        <c:axId val="1251471135"/>
        <c:axId val="1228876479"/>
      </c:scatterChart>
      <c:scatterChart>
        <c:scatterStyle val="lineMarker"/>
        <c:varyColors val="0"/>
        <c:ser>
          <c:idx val="0"/>
          <c:order val="0"/>
          <c:tx>
            <c:strRef>
              <c:f>Hoja1!$B$1</c:f>
              <c:strCache>
                <c:ptCount val="1"/>
                <c:pt idx="0">
                  <c:v>Consumo de combustibles</c:v>
                </c:pt>
              </c:strCache>
            </c:strRef>
          </c:tx>
          <c:spPr>
            <a:ln w="25400" cap="rnd">
              <a:solidFill>
                <a:srgbClr val="0070C0"/>
              </a:solidFill>
              <a:round/>
            </a:ln>
            <a:effectLst/>
          </c:spPr>
          <c:marker>
            <c:symbol val="circle"/>
            <c:size val="5"/>
            <c:spPr>
              <a:solidFill>
                <a:srgbClr val="0070C0"/>
              </a:solidFill>
              <a:ln w="9525">
                <a:solidFill>
                  <a:srgbClr val="0070C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Hoja1!$B$2:$B$13</c:f>
              <c:numCache>
                <c:formatCode>General</c:formatCode>
                <c:ptCount val="12"/>
                <c:pt idx="0">
                  <c:v>122.08</c:v>
                </c:pt>
                <c:pt idx="1">
                  <c:v>208.33</c:v>
                </c:pt>
                <c:pt idx="2">
                  <c:v>156.59</c:v>
                </c:pt>
                <c:pt idx="3">
                  <c:v>173.3</c:v>
                </c:pt>
                <c:pt idx="4">
                  <c:v>219.3</c:v>
                </c:pt>
                <c:pt idx="5">
                  <c:v>327.2</c:v>
                </c:pt>
                <c:pt idx="6">
                  <c:v>298.37</c:v>
                </c:pt>
                <c:pt idx="7">
                  <c:v>331.77</c:v>
                </c:pt>
                <c:pt idx="8">
                  <c:v>478.21</c:v>
                </c:pt>
                <c:pt idx="9">
                  <c:v>509.25</c:v>
                </c:pt>
                <c:pt idx="10">
                  <c:v>567.64</c:v>
                </c:pt>
                <c:pt idx="11">
                  <c:v>590.86</c:v>
                </c:pt>
              </c:numCache>
            </c:numRef>
          </c:yVal>
          <c:smooth val="0"/>
          <c:extLst>
            <c:ext xmlns:c16="http://schemas.microsoft.com/office/drawing/2014/chart" uri="{C3380CC4-5D6E-409C-BE32-E72D297353CC}">
              <c16:uniqueId val="{00000001-48AD-467D-9E97-719B758222FA}"/>
            </c:ext>
          </c:extLst>
        </c:ser>
        <c:dLbls>
          <c:showLegendKey val="0"/>
          <c:showVal val="0"/>
          <c:showCatName val="0"/>
          <c:showSerName val="0"/>
          <c:showPercent val="0"/>
          <c:showBubbleSize val="0"/>
        </c:dLbls>
        <c:axId val="1215393919"/>
        <c:axId val="1215379775"/>
      </c:scatterChart>
      <c:valAx>
        <c:axId val="1251471135"/>
        <c:scaling>
          <c:orientation val="minMax"/>
          <c:max val="2019"/>
          <c:min val="200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28876479"/>
        <c:crosses val="autoZero"/>
        <c:crossBetween val="midCat"/>
        <c:majorUnit val="1"/>
      </c:valAx>
      <c:valAx>
        <c:axId val="1228876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Energía obtenida [kTEP]</a:t>
                </a:r>
              </a:p>
            </c:rich>
          </c:tx>
          <c:layout>
            <c:manualLayout>
              <c:xMode val="edge"/>
              <c:yMode val="edge"/>
              <c:x val="0"/>
              <c:y val="0.1454609637209982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51471135"/>
        <c:crosses val="autoZero"/>
        <c:crossBetween val="midCat"/>
      </c:valAx>
      <c:valAx>
        <c:axId val="1215379775"/>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Energía invertida [kTEP]</a:t>
                </a:r>
              </a:p>
            </c:rich>
          </c:tx>
          <c:layout>
            <c:manualLayout>
              <c:xMode val="edge"/>
              <c:yMode val="edge"/>
              <c:x val="0.94738826510650298"/>
              <c:y val="0.145460943867644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15393919"/>
        <c:crosses val="max"/>
        <c:crossBetween val="midCat"/>
      </c:valAx>
      <c:valAx>
        <c:axId val="1215393919"/>
        <c:scaling>
          <c:orientation val="minMax"/>
        </c:scaling>
        <c:delete val="1"/>
        <c:axPos val="b"/>
        <c:numFmt formatCode="General" sourceLinked="1"/>
        <c:majorTickMark val="out"/>
        <c:minorTickMark val="none"/>
        <c:tickLblPos val="nextTo"/>
        <c:crossAx val="1215379775"/>
        <c:crosses val="autoZero"/>
        <c:crossBetween val="midCat"/>
      </c:valAx>
      <c:spPr>
        <a:noFill/>
        <a:ln>
          <a:noFill/>
        </a:ln>
        <a:effectLst/>
      </c:spPr>
    </c:plotArea>
    <c:legend>
      <c:legendPos val="b"/>
      <c:layout>
        <c:manualLayout>
          <c:xMode val="edge"/>
          <c:yMode val="edge"/>
          <c:x val="7.4842255456323004E-2"/>
          <c:y val="0.87487664041994773"/>
          <c:w val="0.78767566805827127"/>
          <c:h val="9.43541288108217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3355600146244"/>
          <c:y val="2.5769432667070463E-2"/>
          <c:w val="0.84840918437760737"/>
          <c:h val="0.76661296184130834"/>
        </c:manualLayout>
      </c:layout>
      <c:lineChart>
        <c:grouping val="standard"/>
        <c:varyColors val="0"/>
        <c:ser>
          <c:idx val="0"/>
          <c:order val="0"/>
          <c:tx>
            <c:v>PETROAMAZONAS EP</c:v>
          </c:tx>
          <c:spPr>
            <a:ln w="38100" cap="rnd">
              <a:solidFill>
                <a:srgbClr val="00B050"/>
              </a:solidFill>
              <a:round/>
            </a:ln>
            <a:effectLst/>
          </c:spPr>
          <c:marker>
            <c:symbol val="circle"/>
            <c:size val="5"/>
            <c:spPr>
              <a:solidFill>
                <a:srgbClr val="00B050"/>
              </a:solidFill>
              <a:ln w="9525">
                <a:solidFill>
                  <a:srgbClr val="00B050"/>
                </a:solidFill>
              </a:ln>
              <a:effectLst/>
            </c:spPr>
          </c:marker>
          <c:dLbls>
            <c:dLbl>
              <c:idx val="10"/>
              <c:layout>
                <c:manualLayout>
                  <c:x val="-1.4444558391748177E-2"/>
                  <c:y val="8.3639021884446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20-491A-BDA0-9B777A318582}"/>
                </c:ext>
              </c:extLst>
            </c:dLbl>
            <c:dLbl>
              <c:idx val="11"/>
              <c:layout>
                <c:manualLayout>
                  <c:x val="-3.6111395979370617E-2"/>
                  <c:y val="-7.806308709215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0-491A-BDA0-9B777A3185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Hoja1!$B$2:$B$13</c:f>
              <c:numCache>
                <c:formatCode>General</c:formatCode>
                <c:ptCount val="12"/>
                <c:pt idx="0">
                  <c:v>39</c:v>
                </c:pt>
                <c:pt idx="1">
                  <c:v>24</c:v>
                </c:pt>
                <c:pt idx="2">
                  <c:v>36</c:v>
                </c:pt>
                <c:pt idx="3">
                  <c:v>45</c:v>
                </c:pt>
                <c:pt idx="4">
                  <c:v>34</c:v>
                </c:pt>
                <c:pt idx="5">
                  <c:v>48</c:v>
                </c:pt>
                <c:pt idx="6">
                  <c:v>58</c:v>
                </c:pt>
                <c:pt idx="7">
                  <c:v>50</c:v>
                </c:pt>
                <c:pt idx="8">
                  <c:v>39</c:v>
                </c:pt>
                <c:pt idx="9">
                  <c:v>40</c:v>
                </c:pt>
                <c:pt idx="10">
                  <c:v>34</c:v>
                </c:pt>
                <c:pt idx="11">
                  <c:v>35</c:v>
                </c:pt>
              </c:numCache>
            </c:numRef>
          </c:val>
          <c:smooth val="0"/>
          <c:extLst>
            <c:ext xmlns:c16="http://schemas.microsoft.com/office/drawing/2014/chart" uri="{C3380CC4-5D6E-409C-BE32-E72D297353CC}">
              <c16:uniqueId val="{00000000-C750-4C50-893A-85FFD100DD52}"/>
            </c:ext>
          </c:extLst>
        </c:ser>
        <c:dLbls>
          <c:showLegendKey val="0"/>
          <c:showVal val="0"/>
          <c:showCatName val="0"/>
          <c:showSerName val="0"/>
          <c:showPercent val="0"/>
          <c:showBubbleSize val="0"/>
        </c:dLbls>
        <c:marker val="1"/>
        <c:smooth val="0"/>
        <c:axId val="1316614735"/>
        <c:axId val="1221942063"/>
      </c:lineChart>
      <c:catAx>
        <c:axId val="1316614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21942063"/>
        <c:crosses val="autoZero"/>
        <c:auto val="1"/>
        <c:lblAlgn val="ctr"/>
        <c:lblOffset val="100"/>
        <c:noMultiLvlLbl val="0"/>
      </c:catAx>
      <c:valAx>
        <c:axId val="1221942063"/>
        <c:scaling>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EROI</a:t>
                </a:r>
              </a:p>
            </c:rich>
          </c:tx>
          <c:layout>
            <c:manualLayout>
              <c:xMode val="edge"/>
              <c:yMode val="edge"/>
              <c:x val="6.1210298900272967E-3"/>
              <c:y val="0.333622667272555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316614735"/>
        <c:crosses val="autoZero"/>
        <c:crossBetween val="between"/>
      </c:valAx>
      <c:spPr>
        <a:noFill/>
        <a:ln>
          <a:solidFill>
            <a:schemeClr val="bg1">
              <a:lumMod val="65000"/>
            </a:schemeClr>
          </a:solidFill>
        </a:ln>
        <a:effectLst/>
      </c:spPr>
    </c:plotArea>
    <c:legend>
      <c:legendPos val="b"/>
      <c:layout>
        <c:manualLayout>
          <c:xMode val="edge"/>
          <c:yMode val="edge"/>
          <c:x val="9.4553700787401579E-2"/>
          <c:y val="0.91820755097920448"/>
          <c:w val="0.76822593175853016"/>
          <c:h val="8.1792449020795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9538736071291"/>
          <c:y val="4.540763673890609E-2"/>
          <c:w val="0.82990379516349344"/>
          <c:h val="0.67209022875807689"/>
        </c:manualLayout>
      </c:layout>
      <c:lineChart>
        <c:grouping val="standard"/>
        <c:varyColors val="0"/>
        <c:ser>
          <c:idx val="0"/>
          <c:order val="0"/>
          <c:tx>
            <c:strRef>
              <c:f>Hoja1!$B$1</c:f>
              <c:strCache>
                <c:ptCount val="1"/>
                <c:pt idx="0">
                  <c:v>Costos de producción</c:v>
                </c:pt>
              </c:strCache>
            </c:strRef>
          </c:tx>
          <c:spPr>
            <a:ln w="69850" cap="rnd">
              <a:solidFill>
                <a:srgbClr val="00B050"/>
              </a:solidFill>
              <a:round/>
            </a:ln>
            <a:effectLst/>
          </c:spPr>
          <c:marker>
            <c:symbol val="circle"/>
            <c:size val="5"/>
            <c:spPr>
              <a:solidFill>
                <a:srgbClr val="00B050"/>
              </a:solidFill>
              <a:ln w="9525">
                <a:solidFill>
                  <a:srgbClr val="00B050"/>
                </a:solidFill>
              </a:ln>
              <a:effectLst/>
            </c:spPr>
          </c:marker>
          <c:cat>
            <c:strRef>
              <c:f>Hoja1!$A$2:$A$13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Hoja1!$B$2:$B$13</c:f>
              <c:numCache>
                <c:formatCode>General</c:formatCode>
                <c:ptCount val="12"/>
                <c:pt idx="0">
                  <c:v>17.97</c:v>
                </c:pt>
                <c:pt idx="1">
                  <c:v>18.079999999999998</c:v>
                </c:pt>
                <c:pt idx="2">
                  <c:v>16.489999999999998</c:v>
                </c:pt>
                <c:pt idx="3">
                  <c:v>18.02</c:v>
                </c:pt>
                <c:pt idx="4">
                  <c:v>24.47</c:v>
                </c:pt>
                <c:pt idx="5">
                  <c:v>28.91</c:v>
                </c:pt>
                <c:pt idx="6">
                  <c:v>29.28</c:v>
                </c:pt>
                <c:pt idx="7">
                  <c:v>21.56</c:v>
                </c:pt>
                <c:pt idx="8">
                  <c:v>19.87</c:v>
                </c:pt>
                <c:pt idx="9">
                  <c:v>17.260000000000002</c:v>
                </c:pt>
                <c:pt idx="10">
                  <c:v>17.989999999999998</c:v>
                </c:pt>
                <c:pt idx="11">
                  <c:v>17.93</c:v>
                </c:pt>
              </c:numCache>
            </c:numRef>
          </c:val>
          <c:smooth val="0"/>
          <c:extLst>
            <c:ext xmlns:c16="http://schemas.microsoft.com/office/drawing/2014/chart" uri="{C3380CC4-5D6E-409C-BE32-E72D297353CC}">
              <c16:uniqueId val="{00000000-402B-4C8F-B1F0-8D4DA3449100}"/>
            </c:ext>
          </c:extLst>
        </c:ser>
        <c:ser>
          <c:idx val="1"/>
          <c:order val="1"/>
          <c:tx>
            <c:strRef>
              <c:f>Hoja1!$C$1</c:f>
              <c:strCache>
                <c:ptCount val="1"/>
                <c:pt idx="0">
                  <c:v>Precio Crudo Oriente</c:v>
                </c:pt>
              </c:strCache>
            </c:strRef>
          </c:tx>
          <c:spPr>
            <a:ln w="28575" cap="rnd">
              <a:solidFill>
                <a:srgbClr val="0070C0"/>
              </a:solidFill>
              <a:round/>
            </a:ln>
            <a:effectLst/>
          </c:spPr>
          <c:marker>
            <c:symbol val="circle"/>
            <c:size val="5"/>
            <c:spPr>
              <a:solidFill>
                <a:srgbClr val="00B0F0"/>
              </a:solidFill>
              <a:ln w="9525">
                <a:solidFill>
                  <a:srgbClr val="00B0F0"/>
                </a:solidFill>
              </a:ln>
              <a:effectLst/>
            </c:spPr>
          </c:marker>
          <c:cat>
            <c:strRef>
              <c:f>Hoja1!$A$2:$A$13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Hoja1!$C$2:$C$13</c:f>
              <c:numCache>
                <c:formatCode>General</c:formatCode>
                <c:ptCount val="12"/>
                <c:pt idx="0">
                  <c:v>83.959114275813832</c:v>
                </c:pt>
                <c:pt idx="1">
                  <c:v>54.341555200087768</c:v>
                </c:pt>
                <c:pt idx="2">
                  <c:v>72.567372357907018</c:v>
                </c:pt>
                <c:pt idx="3">
                  <c:v>98.92345233451293</c:v>
                </c:pt>
                <c:pt idx="4">
                  <c:v>99.489778019569229</c:v>
                </c:pt>
                <c:pt idx="5">
                  <c:v>97.357376096972814</c:v>
                </c:pt>
                <c:pt idx="6">
                  <c:v>85.807629124306459</c:v>
                </c:pt>
                <c:pt idx="7">
                  <c:v>43.441543117500849</c:v>
                </c:pt>
                <c:pt idx="8">
                  <c:v>37.171370686534566</c:v>
                </c:pt>
                <c:pt idx="9">
                  <c:v>47.354835506291508</c:v>
                </c:pt>
                <c:pt idx="10">
                  <c:v>63.197158235435978</c:v>
                </c:pt>
                <c:pt idx="11">
                  <c:v>59.858244761833227</c:v>
                </c:pt>
              </c:numCache>
            </c:numRef>
          </c:val>
          <c:smooth val="0"/>
          <c:extLst>
            <c:ext xmlns:c16="http://schemas.microsoft.com/office/drawing/2014/chart" uri="{C3380CC4-5D6E-409C-BE32-E72D297353CC}">
              <c16:uniqueId val="{00000001-402B-4C8F-B1F0-8D4DA3449100}"/>
            </c:ext>
          </c:extLst>
        </c:ser>
        <c:ser>
          <c:idx val="2"/>
          <c:order val="2"/>
          <c:tx>
            <c:strRef>
              <c:f>Hoja1!$D$1</c:f>
              <c:strCache>
                <c:ptCount val="1"/>
                <c:pt idx="0">
                  <c:v>Precio Crudo Napo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Hoja1!$D$2:$D$13</c:f>
              <c:numCache>
                <c:formatCode>General</c:formatCode>
                <c:ptCount val="12"/>
                <c:pt idx="0">
                  <c:v>82.037784497449024</c:v>
                </c:pt>
                <c:pt idx="1">
                  <c:v>50.872573022234029</c:v>
                </c:pt>
                <c:pt idx="2">
                  <c:v>69.563028503555955</c:v>
                </c:pt>
                <c:pt idx="3">
                  <c:v>95.109320550555964</c:v>
                </c:pt>
                <c:pt idx="4">
                  <c:v>96.439337837565731</c:v>
                </c:pt>
                <c:pt idx="5">
                  <c:v>92.913016669759472</c:v>
                </c:pt>
                <c:pt idx="6">
                  <c:v>81.578367455179318</c:v>
                </c:pt>
                <c:pt idx="7">
                  <c:v>39.220522839434523</c:v>
                </c:pt>
                <c:pt idx="8">
                  <c:v>31.71758110035784</c:v>
                </c:pt>
                <c:pt idx="9">
                  <c:v>43.087709879750975</c:v>
                </c:pt>
                <c:pt idx="10">
                  <c:v>57.18657306093656</c:v>
                </c:pt>
                <c:pt idx="11">
                  <c:v>53.545678809559924</c:v>
                </c:pt>
              </c:numCache>
            </c:numRef>
          </c:val>
          <c:smooth val="0"/>
          <c:extLst>
            <c:ext xmlns:c16="http://schemas.microsoft.com/office/drawing/2014/chart" uri="{C3380CC4-5D6E-409C-BE32-E72D297353CC}">
              <c16:uniqueId val="{00000002-402B-4C8F-B1F0-8D4DA3449100}"/>
            </c:ext>
          </c:extLst>
        </c:ser>
        <c:dLbls>
          <c:showLegendKey val="0"/>
          <c:showVal val="0"/>
          <c:showCatName val="0"/>
          <c:showSerName val="0"/>
          <c:showPercent val="0"/>
          <c:showBubbleSize val="0"/>
        </c:dLbls>
        <c:marker val="1"/>
        <c:smooth val="0"/>
        <c:axId val="1255346415"/>
        <c:axId val="1376952479"/>
      </c:lineChart>
      <c:catAx>
        <c:axId val="125534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376952479"/>
        <c:crosses val="autoZero"/>
        <c:auto val="1"/>
        <c:lblAlgn val="ctr"/>
        <c:lblOffset val="100"/>
        <c:noMultiLvlLbl val="0"/>
      </c:catAx>
      <c:valAx>
        <c:axId val="137695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USD/Barril</a:t>
                </a:r>
              </a:p>
            </c:rich>
          </c:tx>
          <c:layout>
            <c:manualLayout>
              <c:xMode val="edge"/>
              <c:yMode val="edge"/>
              <c:x val="6.9067443505063881E-3"/>
              <c:y val="0.2954526310820769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55346415"/>
        <c:crosses val="autoZero"/>
        <c:crossBetween val="between"/>
      </c:valAx>
      <c:spPr>
        <a:noFill/>
        <a:ln>
          <a:solidFill>
            <a:schemeClr val="bg1">
              <a:lumMod val="65000"/>
            </a:schemeClr>
          </a:solidFill>
        </a:ln>
        <a:effectLst/>
      </c:spPr>
    </c:plotArea>
    <c:legend>
      <c:legendPos val="b"/>
      <c:layout>
        <c:manualLayout>
          <c:xMode val="edge"/>
          <c:yMode val="edge"/>
          <c:x val="5.4527754629776416E-2"/>
          <c:y val="0.83700280001481198"/>
          <c:w val="0.89546722270817281"/>
          <c:h val="0.118583333299423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78986220472442"/>
          <c:y val="4.540763673890609E-2"/>
          <c:w val="0.82137778871391076"/>
          <c:h val="0.73870521602756301"/>
        </c:manualLayout>
      </c:layout>
      <c:lineChart>
        <c:grouping val="standard"/>
        <c:varyColors val="0"/>
        <c:ser>
          <c:idx val="0"/>
          <c:order val="0"/>
          <c:tx>
            <c:strRef>
              <c:f>Hoja1!$B$1</c:f>
              <c:strCache>
                <c:ptCount val="1"/>
                <c:pt idx="0">
                  <c:v>costo total con proyecto OGE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Hoja1!$A$2:$A$13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Hoja1!$B$2:$B$12</c:f>
              <c:numCache>
                <c:formatCode>General</c:formatCode>
                <c:ptCount val="11"/>
                <c:pt idx="0">
                  <c:v>99</c:v>
                </c:pt>
                <c:pt idx="1">
                  <c:v>174</c:v>
                </c:pt>
                <c:pt idx="2">
                  <c:v>280</c:v>
                </c:pt>
                <c:pt idx="3">
                  <c:v>299</c:v>
                </c:pt>
                <c:pt idx="4">
                  <c:v>333</c:v>
                </c:pt>
                <c:pt idx="5">
                  <c:v>315</c:v>
                </c:pt>
                <c:pt idx="6">
                  <c:v>185</c:v>
                </c:pt>
                <c:pt idx="7">
                  <c:v>169</c:v>
                </c:pt>
                <c:pt idx="8">
                  <c:v>195</c:v>
                </c:pt>
                <c:pt idx="9">
                  <c:v>256</c:v>
                </c:pt>
                <c:pt idx="10">
                  <c:v>232</c:v>
                </c:pt>
              </c:numCache>
            </c:numRef>
          </c:val>
          <c:smooth val="0"/>
          <c:extLst>
            <c:ext xmlns:c16="http://schemas.microsoft.com/office/drawing/2014/chart" uri="{C3380CC4-5D6E-409C-BE32-E72D297353CC}">
              <c16:uniqueId val="{00000000-462D-443E-9731-7CD2400F4868}"/>
            </c:ext>
          </c:extLst>
        </c:ser>
        <c:ser>
          <c:idx val="1"/>
          <c:order val="1"/>
          <c:tx>
            <c:strRef>
              <c:f>Hoja1!$C$1</c:f>
              <c:strCache>
                <c:ptCount val="1"/>
                <c:pt idx="0">
                  <c:v>costo total sin proyecto OGE</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strRef>
              <c:f>Hoja1!$A$2:$A$13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Hoja1!$C$2:$C$12</c:f>
              <c:numCache>
                <c:formatCode>General</c:formatCode>
                <c:ptCount val="11"/>
                <c:pt idx="0">
                  <c:v>143</c:v>
                </c:pt>
                <c:pt idx="1">
                  <c:v>219</c:v>
                </c:pt>
                <c:pt idx="2">
                  <c:v>350</c:v>
                </c:pt>
                <c:pt idx="3">
                  <c:v>393</c:v>
                </c:pt>
                <c:pt idx="4">
                  <c:v>430</c:v>
                </c:pt>
                <c:pt idx="5">
                  <c:v>436</c:v>
                </c:pt>
                <c:pt idx="6">
                  <c:v>290</c:v>
                </c:pt>
                <c:pt idx="7">
                  <c:v>274</c:v>
                </c:pt>
                <c:pt idx="8">
                  <c:v>334</c:v>
                </c:pt>
                <c:pt idx="9">
                  <c:v>429</c:v>
                </c:pt>
                <c:pt idx="10">
                  <c:v>535</c:v>
                </c:pt>
              </c:numCache>
            </c:numRef>
          </c:val>
          <c:smooth val="0"/>
          <c:extLst>
            <c:ext xmlns:c16="http://schemas.microsoft.com/office/drawing/2014/chart" uri="{C3380CC4-5D6E-409C-BE32-E72D297353CC}">
              <c16:uniqueId val="{00000001-462D-443E-9731-7CD2400F4868}"/>
            </c:ext>
          </c:extLst>
        </c:ser>
        <c:dLbls>
          <c:showLegendKey val="0"/>
          <c:showVal val="0"/>
          <c:showCatName val="0"/>
          <c:showSerName val="0"/>
          <c:showPercent val="0"/>
          <c:showBubbleSize val="0"/>
        </c:dLbls>
        <c:marker val="1"/>
        <c:smooth val="0"/>
        <c:axId val="1255346415"/>
        <c:axId val="1376952479"/>
      </c:lineChart>
      <c:catAx>
        <c:axId val="125534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376952479"/>
        <c:crosses val="autoZero"/>
        <c:auto val="1"/>
        <c:lblAlgn val="ctr"/>
        <c:lblOffset val="100"/>
        <c:noMultiLvlLbl val="0"/>
      </c:catAx>
      <c:valAx>
        <c:axId val="137695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USD</a:t>
                </a:r>
              </a:p>
            </c:rich>
          </c:tx>
          <c:layout>
            <c:manualLayout>
              <c:xMode val="edge"/>
              <c:yMode val="edge"/>
              <c:x val="0"/>
              <c:y val="0.240130922387569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55346415"/>
        <c:crosses val="autoZero"/>
        <c:crossBetween val="midCat"/>
      </c:valAx>
      <c:spPr>
        <a:noFill/>
        <a:ln>
          <a:solidFill>
            <a:schemeClr val="bg1">
              <a:lumMod val="65000"/>
            </a:schemeClr>
          </a:solidFill>
        </a:ln>
        <a:effectLst/>
      </c:spPr>
    </c:plotArea>
    <c:legend>
      <c:legendPos val="b"/>
      <c:layout>
        <c:manualLayout>
          <c:xMode val="edge"/>
          <c:yMode val="edge"/>
          <c:x val="0.13651804461942257"/>
          <c:y val="0.89928144061015192"/>
          <c:w val="0.76540642646941848"/>
          <c:h val="0.100718493779608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6242087386133"/>
          <c:y val="3.5220125786163521E-2"/>
          <c:w val="0.75171993206731513"/>
          <c:h val="0.56181306677982612"/>
        </c:manualLayout>
      </c:layout>
      <c:lineChart>
        <c:grouping val="standard"/>
        <c:varyColors val="0"/>
        <c:ser>
          <c:idx val="0"/>
          <c:order val="0"/>
          <c:tx>
            <c:strRef>
              <c:f>Hoja1!$A$2</c:f>
              <c:strCache>
                <c:ptCount val="1"/>
                <c:pt idx="0">
                  <c:v>Optimización en trabajos de reacondicionamiento de pozos WO-OPEX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Hoja1!$B$1:$F$1</c:f>
              <c:strCache>
                <c:ptCount val="5"/>
                <c:pt idx="0">
                  <c:v>2014</c:v>
                </c:pt>
                <c:pt idx="1">
                  <c:v>2015</c:v>
                </c:pt>
                <c:pt idx="2">
                  <c:v>2016</c:v>
                </c:pt>
                <c:pt idx="3">
                  <c:v>2017</c:v>
                </c:pt>
                <c:pt idx="4">
                  <c:v>2018</c:v>
                </c:pt>
              </c:strCache>
            </c:strRef>
          </c:cat>
          <c:val>
            <c:numRef>
              <c:f>Hoja1!$B$2:$F$2</c:f>
              <c:numCache>
                <c:formatCode>General</c:formatCode>
                <c:ptCount val="5"/>
                <c:pt idx="0">
                  <c:v>241</c:v>
                </c:pt>
                <c:pt idx="1">
                  <c:v>133</c:v>
                </c:pt>
                <c:pt idx="2">
                  <c:v>107</c:v>
                </c:pt>
                <c:pt idx="3">
                  <c:v>112</c:v>
                </c:pt>
                <c:pt idx="4">
                  <c:v>123</c:v>
                </c:pt>
              </c:numCache>
            </c:numRef>
          </c:val>
          <c:smooth val="0"/>
          <c:extLst>
            <c:ext xmlns:c16="http://schemas.microsoft.com/office/drawing/2014/chart" uri="{C3380CC4-5D6E-409C-BE32-E72D297353CC}">
              <c16:uniqueId val="{00000000-824F-41C2-8015-8283022F5FCD}"/>
            </c:ext>
          </c:extLst>
        </c:ser>
        <c:ser>
          <c:idx val="1"/>
          <c:order val="1"/>
          <c:tx>
            <c:strRef>
              <c:f>Hoja1!$A$3</c:f>
              <c:strCache>
                <c:ptCount val="1"/>
                <c:pt idx="0">
                  <c:v>Optimización en ingeniería de operaciones</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strRef>
              <c:f>Hoja1!$B$1:$F$1</c:f>
              <c:strCache>
                <c:ptCount val="5"/>
                <c:pt idx="0">
                  <c:v>2014</c:v>
                </c:pt>
                <c:pt idx="1">
                  <c:v>2015</c:v>
                </c:pt>
                <c:pt idx="2">
                  <c:v>2016</c:v>
                </c:pt>
                <c:pt idx="3">
                  <c:v>2017</c:v>
                </c:pt>
                <c:pt idx="4">
                  <c:v>2018</c:v>
                </c:pt>
              </c:strCache>
            </c:strRef>
          </c:cat>
          <c:val>
            <c:numRef>
              <c:f>Hoja1!$B$3:$F$3</c:f>
              <c:numCache>
                <c:formatCode>General</c:formatCode>
                <c:ptCount val="5"/>
                <c:pt idx="0">
                  <c:v>104</c:v>
                </c:pt>
                <c:pt idx="1">
                  <c:v>73</c:v>
                </c:pt>
                <c:pt idx="2">
                  <c:v>38</c:v>
                </c:pt>
                <c:pt idx="3">
                  <c:v>40</c:v>
                </c:pt>
                <c:pt idx="4">
                  <c:v>46</c:v>
                </c:pt>
              </c:numCache>
            </c:numRef>
          </c:val>
          <c:smooth val="0"/>
          <c:extLst>
            <c:ext xmlns:c16="http://schemas.microsoft.com/office/drawing/2014/chart" uri="{C3380CC4-5D6E-409C-BE32-E72D297353CC}">
              <c16:uniqueId val="{00000001-824F-41C2-8015-8283022F5FCD}"/>
            </c:ext>
          </c:extLst>
        </c:ser>
        <c:ser>
          <c:idx val="2"/>
          <c:order val="2"/>
          <c:tx>
            <c:strRef>
              <c:f>Hoja1!$A$4</c:f>
              <c:strCache>
                <c:ptCount val="1"/>
                <c:pt idx="0">
                  <c:v>Compras efectuadas en bodegas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Hoja1!$B$1:$F$1</c:f>
              <c:strCache>
                <c:ptCount val="5"/>
                <c:pt idx="0">
                  <c:v>2014</c:v>
                </c:pt>
                <c:pt idx="1">
                  <c:v>2015</c:v>
                </c:pt>
                <c:pt idx="2">
                  <c:v>2016</c:v>
                </c:pt>
                <c:pt idx="3">
                  <c:v>2017</c:v>
                </c:pt>
                <c:pt idx="4">
                  <c:v>2018</c:v>
                </c:pt>
              </c:strCache>
            </c:strRef>
          </c:cat>
          <c:val>
            <c:numRef>
              <c:f>Hoja1!$B$4:$F$4</c:f>
              <c:numCache>
                <c:formatCode>General</c:formatCode>
                <c:ptCount val="5"/>
                <c:pt idx="0">
                  <c:v>644</c:v>
                </c:pt>
                <c:pt idx="1">
                  <c:v>357</c:v>
                </c:pt>
                <c:pt idx="2">
                  <c:v>44</c:v>
                </c:pt>
                <c:pt idx="3">
                  <c:v>98</c:v>
                </c:pt>
                <c:pt idx="4">
                  <c:v>154</c:v>
                </c:pt>
              </c:numCache>
            </c:numRef>
          </c:val>
          <c:smooth val="0"/>
          <c:extLst>
            <c:ext xmlns:c16="http://schemas.microsoft.com/office/drawing/2014/chart" uri="{C3380CC4-5D6E-409C-BE32-E72D297353CC}">
              <c16:uniqueId val="{00000002-824F-41C2-8015-8283022F5FCD}"/>
            </c:ext>
          </c:extLst>
        </c:ser>
        <c:dLbls>
          <c:showLegendKey val="0"/>
          <c:showVal val="0"/>
          <c:showCatName val="0"/>
          <c:showSerName val="0"/>
          <c:showPercent val="0"/>
          <c:showBubbleSize val="0"/>
        </c:dLbls>
        <c:marker val="1"/>
        <c:smooth val="0"/>
        <c:axId val="1440258447"/>
        <c:axId val="1221920847"/>
      </c:lineChart>
      <c:catAx>
        <c:axId val="14402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21920847"/>
        <c:crosses val="autoZero"/>
        <c:auto val="0"/>
        <c:lblAlgn val="ctr"/>
        <c:lblOffset val="100"/>
        <c:noMultiLvlLbl val="0"/>
      </c:catAx>
      <c:valAx>
        <c:axId val="1221920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440258447"/>
        <c:crosses val="autoZero"/>
        <c:crossBetween val="midCat"/>
      </c:valAx>
      <c:spPr>
        <a:noFill/>
        <a:ln>
          <a:solidFill>
            <a:schemeClr val="bg1">
              <a:lumMod val="65000"/>
            </a:schemeClr>
          </a:solidFill>
        </a:ln>
        <a:effectLst/>
      </c:spPr>
    </c:plotArea>
    <c:legend>
      <c:legendPos val="b"/>
      <c:layout>
        <c:manualLayout>
          <c:xMode val="edge"/>
          <c:yMode val="edge"/>
          <c:x val="2.9789640265555042E-2"/>
          <c:y val="0.68133905417511431"/>
          <c:w val="0.93061641191909839"/>
          <c:h val="0.318660945824885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5449251639243"/>
          <c:y val="2.7635319170009408E-2"/>
          <c:w val="0.78518744296747855"/>
          <c:h val="0.62667300549695437"/>
        </c:manualLayout>
      </c:layout>
      <c:lineChart>
        <c:grouping val="standard"/>
        <c:varyColors val="0"/>
        <c:ser>
          <c:idx val="0"/>
          <c:order val="0"/>
          <c:tx>
            <c:strRef>
              <c:f>Hoja1!$A$2</c:f>
              <c:strCache>
                <c:ptCount val="1"/>
                <c:pt idx="0">
                  <c:v>Renta de campers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Hoja1!$B$1:$F$1</c:f>
              <c:strCache>
                <c:ptCount val="5"/>
                <c:pt idx="0">
                  <c:v>2014</c:v>
                </c:pt>
                <c:pt idx="1">
                  <c:v>2015</c:v>
                </c:pt>
                <c:pt idx="2">
                  <c:v>2016</c:v>
                </c:pt>
                <c:pt idx="3">
                  <c:v>2017</c:v>
                </c:pt>
                <c:pt idx="4">
                  <c:v>2018</c:v>
                </c:pt>
              </c:strCache>
            </c:strRef>
          </c:cat>
          <c:val>
            <c:numRef>
              <c:f>Hoja1!$B$2:$F$2</c:f>
              <c:numCache>
                <c:formatCode>General</c:formatCode>
                <c:ptCount val="5"/>
                <c:pt idx="0">
                  <c:v>6</c:v>
                </c:pt>
                <c:pt idx="1">
                  <c:v>10</c:v>
                </c:pt>
                <c:pt idx="2">
                  <c:v>3</c:v>
                </c:pt>
                <c:pt idx="3">
                  <c:v>2</c:v>
                </c:pt>
                <c:pt idx="4">
                  <c:v>1</c:v>
                </c:pt>
              </c:numCache>
            </c:numRef>
          </c:val>
          <c:smooth val="0"/>
          <c:extLst>
            <c:ext xmlns:c16="http://schemas.microsoft.com/office/drawing/2014/chart" uri="{C3380CC4-5D6E-409C-BE32-E72D297353CC}">
              <c16:uniqueId val="{00000000-90AE-43EB-B18B-D0BDBD4ABF74}"/>
            </c:ext>
          </c:extLst>
        </c:ser>
        <c:ser>
          <c:idx val="1"/>
          <c:order val="1"/>
          <c:tx>
            <c:strRef>
              <c:f>Hoja1!$A$3</c:f>
              <c:strCache>
                <c:ptCount val="1"/>
                <c:pt idx="0">
                  <c:v>Renta de vehículos</c:v>
                </c:pt>
              </c:strCache>
            </c:strRef>
          </c:tx>
          <c:spPr>
            <a:ln w="28575" cap="rnd">
              <a:solidFill>
                <a:srgbClr val="7030A0"/>
              </a:solidFill>
              <a:round/>
            </a:ln>
            <a:effectLst/>
          </c:spPr>
          <c:marker>
            <c:symbol val="circle"/>
            <c:size val="5"/>
            <c:spPr>
              <a:solidFill>
                <a:srgbClr val="7030A0"/>
              </a:solidFill>
              <a:ln w="9525">
                <a:solidFill>
                  <a:srgbClr val="7030A0">
                    <a:alpha val="91000"/>
                  </a:srgbClr>
                </a:solidFill>
              </a:ln>
              <a:effectLst/>
            </c:spPr>
          </c:marker>
          <c:cat>
            <c:strRef>
              <c:f>Hoja1!$B$1:$F$1</c:f>
              <c:strCache>
                <c:ptCount val="5"/>
                <c:pt idx="0">
                  <c:v>2014</c:v>
                </c:pt>
                <c:pt idx="1">
                  <c:v>2015</c:v>
                </c:pt>
                <c:pt idx="2">
                  <c:v>2016</c:v>
                </c:pt>
                <c:pt idx="3">
                  <c:v>2017</c:v>
                </c:pt>
                <c:pt idx="4">
                  <c:v>2018</c:v>
                </c:pt>
              </c:strCache>
            </c:strRef>
          </c:cat>
          <c:val>
            <c:numRef>
              <c:f>Hoja1!$B$3:$F$3</c:f>
              <c:numCache>
                <c:formatCode>General</c:formatCode>
                <c:ptCount val="5"/>
                <c:pt idx="0">
                  <c:v>5</c:v>
                </c:pt>
                <c:pt idx="1">
                  <c:v>6</c:v>
                </c:pt>
                <c:pt idx="2">
                  <c:v>1</c:v>
                </c:pt>
                <c:pt idx="3">
                  <c:v>0</c:v>
                </c:pt>
                <c:pt idx="4">
                  <c:v>0</c:v>
                </c:pt>
              </c:numCache>
            </c:numRef>
          </c:val>
          <c:smooth val="0"/>
          <c:extLst>
            <c:ext xmlns:c16="http://schemas.microsoft.com/office/drawing/2014/chart" uri="{C3380CC4-5D6E-409C-BE32-E72D297353CC}">
              <c16:uniqueId val="{00000001-90AE-43EB-B18B-D0BDBD4ABF74}"/>
            </c:ext>
          </c:extLst>
        </c:ser>
        <c:ser>
          <c:idx val="2"/>
          <c:order val="2"/>
          <c:tx>
            <c:strRef>
              <c:f>Hoja1!$A$4</c:f>
              <c:strCache>
                <c:ptCount val="1"/>
                <c:pt idx="0">
                  <c:v>Seguridad</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strRef>
              <c:f>Hoja1!$B$1:$F$1</c:f>
              <c:strCache>
                <c:ptCount val="5"/>
                <c:pt idx="0">
                  <c:v>2014</c:v>
                </c:pt>
                <c:pt idx="1">
                  <c:v>2015</c:v>
                </c:pt>
                <c:pt idx="2">
                  <c:v>2016</c:v>
                </c:pt>
                <c:pt idx="3">
                  <c:v>2017</c:v>
                </c:pt>
                <c:pt idx="4">
                  <c:v>2018</c:v>
                </c:pt>
              </c:strCache>
            </c:strRef>
          </c:cat>
          <c:val>
            <c:numRef>
              <c:f>Hoja1!$B$4:$F$4</c:f>
              <c:numCache>
                <c:formatCode>General</c:formatCode>
                <c:ptCount val="5"/>
                <c:pt idx="0">
                  <c:v>35</c:v>
                </c:pt>
                <c:pt idx="1">
                  <c:v>35</c:v>
                </c:pt>
                <c:pt idx="2">
                  <c:v>29</c:v>
                </c:pt>
                <c:pt idx="3">
                  <c:v>22</c:v>
                </c:pt>
                <c:pt idx="4">
                  <c:v>21</c:v>
                </c:pt>
              </c:numCache>
            </c:numRef>
          </c:val>
          <c:smooth val="0"/>
          <c:extLst>
            <c:ext xmlns:c16="http://schemas.microsoft.com/office/drawing/2014/chart" uri="{C3380CC4-5D6E-409C-BE32-E72D297353CC}">
              <c16:uniqueId val="{00000002-90AE-43EB-B18B-D0BDBD4ABF74}"/>
            </c:ext>
          </c:extLst>
        </c:ser>
        <c:ser>
          <c:idx val="3"/>
          <c:order val="3"/>
          <c:tx>
            <c:strRef>
              <c:f>Hoja1!$A$5</c:f>
              <c:strCache>
                <c:ptCount val="1"/>
                <c:pt idx="0">
                  <c:v>Optimización en telefonía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Hoja1!$B$1:$F$1</c:f>
              <c:strCache>
                <c:ptCount val="5"/>
                <c:pt idx="0">
                  <c:v>2014</c:v>
                </c:pt>
                <c:pt idx="1">
                  <c:v>2015</c:v>
                </c:pt>
                <c:pt idx="2">
                  <c:v>2016</c:v>
                </c:pt>
                <c:pt idx="3">
                  <c:v>2017</c:v>
                </c:pt>
                <c:pt idx="4">
                  <c:v>2018</c:v>
                </c:pt>
              </c:strCache>
            </c:strRef>
          </c:cat>
          <c:val>
            <c:numRef>
              <c:f>Hoja1!$B$5:$F$5</c:f>
              <c:numCache>
                <c:formatCode>General</c:formatCode>
                <c:ptCount val="5"/>
                <c:pt idx="0">
                  <c:v>64</c:v>
                </c:pt>
                <c:pt idx="1">
                  <c:v>47</c:v>
                </c:pt>
                <c:pt idx="2">
                  <c:v>37</c:v>
                </c:pt>
                <c:pt idx="3">
                  <c:v>20</c:v>
                </c:pt>
                <c:pt idx="4">
                  <c:v>13</c:v>
                </c:pt>
              </c:numCache>
            </c:numRef>
          </c:val>
          <c:smooth val="0"/>
          <c:extLst>
            <c:ext xmlns:c16="http://schemas.microsoft.com/office/drawing/2014/chart" uri="{C3380CC4-5D6E-409C-BE32-E72D297353CC}">
              <c16:uniqueId val="{00000003-90AE-43EB-B18B-D0BDBD4ABF74}"/>
            </c:ext>
          </c:extLst>
        </c:ser>
        <c:dLbls>
          <c:showLegendKey val="0"/>
          <c:showVal val="0"/>
          <c:showCatName val="0"/>
          <c:showSerName val="0"/>
          <c:showPercent val="0"/>
          <c:showBubbleSize val="0"/>
        </c:dLbls>
        <c:marker val="1"/>
        <c:smooth val="0"/>
        <c:axId val="1440258447"/>
        <c:axId val="1221920847"/>
      </c:lineChart>
      <c:catAx>
        <c:axId val="14402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221920847"/>
        <c:crosses val="autoZero"/>
        <c:auto val="1"/>
        <c:lblAlgn val="ctr"/>
        <c:lblOffset val="100"/>
        <c:noMultiLvlLbl val="0"/>
      </c:catAx>
      <c:valAx>
        <c:axId val="1221920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USD</a:t>
                </a:r>
              </a:p>
            </c:rich>
          </c:tx>
          <c:layout>
            <c:manualLayout>
              <c:xMode val="edge"/>
              <c:yMode val="edge"/>
              <c:x val="0"/>
              <c:y val="0.1479276977170306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440258447"/>
        <c:crosses val="autoZero"/>
        <c:crossBetween val="midCat"/>
      </c:valAx>
      <c:spPr>
        <a:noFill/>
        <a:ln>
          <a:solidFill>
            <a:schemeClr val="bg1">
              <a:lumMod val="65000"/>
            </a:schemeClr>
          </a:solidFill>
        </a:ln>
        <a:effectLst/>
      </c:spPr>
    </c:plotArea>
    <c:legend>
      <c:legendPos val="b"/>
      <c:layout>
        <c:manualLayout>
          <c:xMode val="edge"/>
          <c:yMode val="edge"/>
          <c:x val="0.13079317152080724"/>
          <c:y val="0.76351963551725832"/>
          <c:w val="0.86920682847919273"/>
          <c:h val="0.206291685237458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62430502638784"/>
          <c:y val="4.3650793650793648E-2"/>
          <c:w val="0.774559685415667"/>
          <c:h val="0.69074522234241487"/>
        </c:manualLayout>
      </c:layout>
      <c:lineChart>
        <c:grouping val="standard"/>
        <c:varyColors val="0"/>
        <c:ser>
          <c:idx val="0"/>
          <c:order val="0"/>
          <c:tx>
            <c:strRef>
              <c:f>Hoja1!$B$1</c:f>
              <c:strCache>
                <c:ptCount val="1"/>
                <c:pt idx="0">
                  <c:v>Bloque 7</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4" formatCode="0.00">
                  <c:v>77.992999999999995</c:v>
                </c:pt>
                <c:pt idx="5" formatCode="0.00">
                  <c:v>81.506999999999991</c:v>
                </c:pt>
                <c:pt idx="6" formatCode="0.00">
                  <c:v>83.387999999999991</c:v>
                </c:pt>
                <c:pt idx="7" formatCode="0.00">
                  <c:v>84.84</c:v>
                </c:pt>
                <c:pt idx="8" formatCode="0.00">
                  <c:v>87.061999999999998</c:v>
                </c:pt>
                <c:pt idx="9" formatCode="0.00">
                  <c:v>88.341000000000008</c:v>
                </c:pt>
              </c:numCache>
            </c:numRef>
          </c:val>
          <c:smooth val="0"/>
          <c:extLst>
            <c:ext xmlns:c16="http://schemas.microsoft.com/office/drawing/2014/chart" uri="{C3380CC4-5D6E-409C-BE32-E72D297353CC}">
              <c16:uniqueId val="{00000000-8CE0-44A9-8B97-62F1DB23D9BF}"/>
            </c:ext>
          </c:extLst>
        </c:ser>
        <c:ser>
          <c:idx val="1"/>
          <c:order val="1"/>
          <c:tx>
            <c:strRef>
              <c:f>Hoja1!$C$1</c:f>
              <c:strCache>
                <c:ptCount val="1"/>
                <c:pt idx="0">
                  <c:v>Bloque 21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0.00</c:formatCode>
                <c:ptCount val="10"/>
                <c:pt idx="0">
                  <c:v>79.800000000000011</c:v>
                </c:pt>
                <c:pt idx="1">
                  <c:v>83.399999999999991</c:v>
                </c:pt>
                <c:pt idx="2">
                  <c:v>83.399999999999991</c:v>
                </c:pt>
                <c:pt idx="3">
                  <c:v>85.3</c:v>
                </c:pt>
                <c:pt idx="4">
                  <c:v>87.531000000000006</c:v>
                </c:pt>
                <c:pt idx="5">
                  <c:v>88.373999999999995</c:v>
                </c:pt>
                <c:pt idx="6">
                  <c:v>89.1</c:v>
                </c:pt>
                <c:pt idx="7">
                  <c:v>90.247</c:v>
                </c:pt>
                <c:pt idx="8">
                  <c:v>91.281000000000006</c:v>
                </c:pt>
                <c:pt idx="9">
                  <c:v>91.792000000000002</c:v>
                </c:pt>
              </c:numCache>
            </c:numRef>
          </c:val>
          <c:smooth val="0"/>
          <c:extLst>
            <c:ext xmlns:c16="http://schemas.microsoft.com/office/drawing/2014/chart" uri="{C3380CC4-5D6E-409C-BE32-E72D297353CC}">
              <c16:uniqueId val="{00000001-8CE0-44A9-8B97-62F1DB23D9BF}"/>
            </c:ext>
          </c:extLst>
        </c:ser>
        <c:ser>
          <c:idx val="2"/>
          <c:order val="2"/>
          <c:tx>
            <c:strRef>
              <c:f>Hoja1!$D$1</c:f>
              <c:strCache>
                <c:ptCount val="1"/>
                <c:pt idx="0">
                  <c:v>Bloque 56</c:v>
                </c:pt>
              </c:strCache>
            </c:strRef>
          </c:tx>
          <c:spPr>
            <a:ln w="28575"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Hoja1!$D$2:$D$11</c:f>
              <c:numCache>
                <c:formatCode>0.00</c:formatCode>
                <c:ptCount val="10"/>
                <c:pt idx="1">
                  <c:v>26.983958333333302</c:v>
                </c:pt>
                <c:pt idx="2">
                  <c:v>20.330833333333302</c:v>
                </c:pt>
                <c:pt idx="3">
                  <c:v>25.351875</c:v>
                </c:pt>
                <c:pt idx="4">
                  <c:v>30.719000000000001</c:v>
                </c:pt>
                <c:pt idx="5">
                  <c:v>25</c:v>
                </c:pt>
                <c:pt idx="6">
                  <c:v>32.932000000000002</c:v>
                </c:pt>
                <c:pt idx="7">
                  <c:v>47.343000000000004</c:v>
                </c:pt>
                <c:pt idx="8">
                  <c:v>50.17</c:v>
                </c:pt>
                <c:pt idx="9">
                  <c:v>48.436</c:v>
                </c:pt>
              </c:numCache>
            </c:numRef>
          </c:val>
          <c:smooth val="0"/>
          <c:extLst>
            <c:ext xmlns:c16="http://schemas.microsoft.com/office/drawing/2014/chart" uri="{C3380CC4-5D6E-409C-BE32-E72D297353CC}">
              <c16:uniqueId val="{00000002-8CE0-44A9-8B97-62F1DB23D9BF}"/>
            </c:ext>
          </c:extLst>
        </c:ser>
        <c:ser>
          <c:idx val="3"/>
          <c:order val="3"/>
          <c:tx>
            <c:strRef>
              <c:f>Hoja1!$E$1</c:f>
              <c:strCache>
                <c:ptCount val="1"/>
                <c:pt idx="0">
                  <c:v>Bloque 57</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Hoja1!$E$2:$E$11</c:f>
              <c:numCache>
                <c:formatCode>General</c:formatCode>
                <c:ptCount val="10"/>
                <c:pt idx="3" formatCode="0.00">
                  <c:v>52.795000000000002</c:v>
                </c:pt>
                <c:pt idx="4" formatCode="0.00">
                  <c:v>66.043999999999997</c:v>
                </c:pt>
                <c:pt idx="5" formatCode="0.00">
                  <c:v>64.7</c:v>
                </c:pt>
                <c:pt idx="6" formatCode="0.00">
                  <c:v>67.2</c:v>
                </c:pt>
                <c:pt idx="7" formatCode="0.00">
                  <c:v>71.972000000000008</c:v>
                </c:pt>
                <c:pt idx="8" formatCode="0.00">
                  <c:v>76.272999999999996</c:v>
                </c:pt>
                <c:pt idx="9" formatCode="0.00">
                  <c:v>80.064000000000007</c:v>
                </c:pt>
              </c:numCache>
            </c:numRef>
          </c:val>
          <c:smooth val="0"/>
          <c:extLst>
            <c:ext xmlns:c16="http://schemas.microsoft.com/office/drawing/2014/chart" uri="{C3380CC4-5D6E-409C-BE32-E72D297353CC}">
              <c16:uniqueId val="{00000003-8CE0-44A9-8B97-62F1DB23D9BF}"/>
            </c:ext>
          </c:extLst>
        </c:ser>
        <c:ser>
          <c:idx val="4"/>
          <c:order val="4"/>
          <c:tx>
            <c:strRef>
              <c:f>Hoja1!$F$1</c:f>
              <c:strCache>
                <c:ptCount val="1"/>
                <c:pt idx="0">
                  <c:v>Bloque 15</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Hoja1!$F$2:$F$11</c:f>
              <c:numCache>
                <c:formatCode>0.00</c:formatCode>
                <c:ptCount val="10"/>
                <c:pt idx="0">
                  <c:v>51.744166666666665</c:v>
                </c:pt>
                <c:pt idx="1">
                  <c:v>54.830000000000005</c:v>
                </c:pt>
                <c:pt idx="2">
                  <c:v>60.43493333333334</c:v>
                </c:pt>
                <c:pt idx="3">
                  <c:v>64.437753336328683</c:v>
                </c:pt>
                <c:pt idx="4">
                  <c:v>71.340916719813336</c:v>
                </c:pt>
                <c:pt idx="5">
                  <c:v>73.47456574825425</c:v>
                </c:pt>
                <c:pt idx="6">
                  <c:v>76.127276020747743</c:v>
                </c:pt>
                <c:pt idx="7">
                  <c:v>78.169380643741519</c:v>
                </c:pt>
                <c:pt idx="8">
                  <c:v>79.7207395545541</c:v>
                </c:pt>
                <c:pt idx="9">
                  <c:v>81.162481891490103</c:v>
                </c:pt>
              </c:numCache>
            </c:numRef>
          </c:val>
          <c:smooth val="0"/>
          <c:extLst>
            <c:ext xmlns:c16="http://schemas.microsoft.com/office/drawing/2014/chart" uri="{C3380CC4-5D6E-409C-BE32-E72D297353CC}">
              <c16:uniqueId val="{00000004-8CE0-44A9-8B97-62F1DB23D9BF}"/>
            </c:ext>
          </c:extLst>
        </c:ser>
        <c:ser>
          <c:idx val="5"/>
          <c:order val="5"/>
          <c:tx>
            <c:strRef>
              <c:f>Hoja1!$G$1</c:f>
              <c:strCache>
                <c:ptCount val="1"/>
                <c:pt idx="0">
                  <c:v>Bloque 60</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Hoja1!$G$2:$G$11</c:f>
              <c:numCache>
                <c:formatCode>General</c:formatCode>
                <c:ptCount val="10"/>
                <c:pt idx="4" formatCode="0.00">
                  <c:v>53.22</c:v>
                </c:pt>
                <c:pt idx="5" formatCode="0.00">
                  <c:v>53.5</c:v>
                </c:pt>
                <c:pt idx="6" formatCode="0.00">
                  <c:v>51.7</c:v>
                </c:pt>
                <c:pt idx="7" formatCode="0.00">
                  <c:v>51.066000000000003</c:v>
                </c:pt>
                <c:pt idx="8" formatCode="0.00">
                  <c:v>52.332000000000001</c:v>
                </c:pt>
                <c:pt idx="9" formatCode="0.00">
                  <c:v>54.295000000000002</c:v>
                </c:pt>
              </c:numCache>
            </c:numRef>
          </c:val>
          <c:smooth val="0"/>
          <c:extLst>
            <c:ext xmlns:c16="http://schemas.microsoft.com/office/drawing/2014/chart" uri="{C3380CC4-5D6E-409C-BE32-E72D297353CC}">
              <c16:uniqueId val="{00000005-8CE0-44A9-8B97-62F1DB23D9BF}"/>
            </c:ext>
          </c:extLst>
        </c:ser>
        <c:ser>
          <c:idx val="6"/>
          <c:order val="6"/>
          <c:tx>
            <c:strRef>
              <c:f>Hoja1!$H$1</c:f>
              <c:strCache>
                <c:ptCount val="1"/>
                <c:pt idx="0">
                  <c:v>Bloque 61</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Hoja1!$H$2:$H$11</c:f>
              <c:numCache>
                <c:formatCode>General</c:formatCode>
                <c:ptCount val="10"/>
                <c:pt idx="4" formatCode="0.00">
                  <c:v>47.754999999999995</c:v>
                </c:pt>
                <c:pt idx="5" formatCode="0.00">
                  <c:v>49.031000000000006</c:v>
                </c:pt>
                <c:pt idx="6" formatCode="0.00">
                  <c:v>45.869</c:v>
                </c:pt>
                <c:pt idx="7" formatCode="0.00">
                  <c:v>47.837000000000003</c:v>
                </c:pt>
                <c:pt idx="8" formatCode="0.00">
                  <c:v>49.902000000000001</c:v>
                </c:pt>
                <c:pt idx="9" formatCode="0.00">
                  <c:v>56.208000000000006</c:v>
                </c:pt>
              </c:numCache>
            </c:numRef>
          </c:val>
          <c:smooth val="0"/>
          <c:extLst>
            <c:ext xmlns:c16="http://schemas.microsoft.com/office/drawing/2014/chart" uri="{C3380CC4-5D6E-409C-BE32-E72D297353CC}">
              <c16:uniqueId val="{00000006-8CE0-44A9-8B97-62F1DB23D9BF}"/>
            </c:ext>
          </c:extLst>
        </c:ser>
        <c:dLbls>
          <c:showLegendKey val="0"/>
          <c:showVal val="0"/>
          <c:showCatName val="0"/>
          <c:showSerName val="0"/>
          <c:showPercent val="0"/>
          <c:showBubbleSize val="0"/>
        </c:dLbls>
        <c:marker val="1"/>
        <c:smooth val="0"/>
        <c:axId val="431444424"/>
        <c:axId val="431445080"/>
      </c:lineChart>
      <c:catAx>
        <c:axId val="431444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endParaRPr lang="es-ES"/>
          </a:p>
        </c:txPr>
        <c:crossAx val="431445080"/>
        <c:crosses val="autoZero"/>
        <c:auto val="0"/>
        <c:lblAlgn val="ctr"/>
        <c:lblOffset val="100"/>
        <c:noMultiLvlLbl val="0"/>
      </c:catAx>
      <c:valAx>
        <c:axId val="4314450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r>
                  <a:rPr lang="es-ES"/>
                  <a:t>BSW [%]</a:t>
                </a:r>
                <a:endParaRPr lang="es-EC"/>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endParaRPr lang="es-ES"/>
          </a:p>
        </c:txPr>
        <c:crossAx val="431444424"/>
        <c:crosses val="autoZero"/>
        <c:crossBetween val="midCat"/>
        <c:majorUnit val="10"/>
      </c:valAx>
      <c:spPr>
        <a:noFill/>
        <a:ln>
          <a:solidFill>
            <a:schemeClr val="bg1">
              <a:lumMod val="65000"/>
            </a:schemeClr>
          </a:solidFill>
        </a:ln>
        <a:effectLst/>
      </c:spPr>
    </c:plotArea>
    <c:legend>
      <c:legendPos val="b"/>
      <c:layout>
        <c:manualLayout>
          <c:xMode val="edge"/>
          <c:yMode val="edge"/>
          <c:x val="3.7967626060394326E-2"/>
          <c:y val="0.82528842041709638"/>
          <c:w val="0.92596422722364069"/>
          <c:h val="0.1707764165262089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ea typeface="AR ADGothicJP Medium" panose="020B0609000000000000" pitchFamily="49" charset="-128"/>
          <a:cs typeface="Arial" panose="020B0604020202020204" pitchFamily="34" charset="0"/>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3334877257987"/>
          <c:y val="4.3650793650793648E-2"/>
          <c:w val="0.76654508259996923"/>
          <c:h val="0.69037970253718284"/>
        </c:manualLayout>
      </c:layout>
      <c:lineChart>
        <c:grouping val="standard"/>
        <c:varyColors val="0"/>
        <c:ser>
          <c:idx val="0"/>
          <c:order val="0"/>
          <c:tx>
            <c:strRef>
              <c:f>Hoja1!$B$1</c:f>
              <c:strCache>
                <c:ptCount val="1"/>
                <c:pt idx="0">
                  <c:v>Bloque 7</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0.00</c:formatCode>
                <c:ptCount val="10"/>
                <c:pt idx="1">
                  <c:v>23.405570245019618</c:v>
                </c:pt>
                <c:pt idx="2">
                  <c:v>23.513877617078052</c:v>
                </c:pt>
                <c:pt idx="3">
                  <c:v>23.590128474649333</c:v>
                </c:pt>
                <c:pt idx="4">
                  <c:v>24.3</c:v>
                </c:pt>
                <c:pt idx="5">
                  <c:v>24</c:v>
                </c:pt>
                <c:pt idx="6">
                  <c:v>24.27</c:v>
                </c:pt>
                <c:pt idx="7">
                  <c:v>24.06</c:v>
                </c:pt>
                <c:pt idx="8">
                  <c:v>23.67</c:v>
                </c:pt>
                <c:pt idx="9">
                  <c:v>23.34</c:v>
                </c:pt>
              </c:numCache>
            </c:numRef>
          </c:val>
          <c:smooth val="0"/>
          <c:extLst>
            <c:ext xmlns:c16="http://schemas.microsoft.com/office/drawing/2014/chart" uri="{C3380CC4-5D6E-409C-BE32-E72D297353CC}">
              <c16:uniqueId val="{00000000-70C9-448F-AC22-158D525FC086}"/>
            </c:ext>
          </c:extLst>
        </c:ser>
        <c:ser>
          <c:idx val="1"/>
          <c:order val="1"/>
          <c:tx>
            <c:strRef>
              <c:f>Hoja1!$C$1</c:f>
              <c:strCache>
                <c:ptCount val="1"/>
                <c:pt idx="0">
                  <c:v>Bloque 21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0.00</c:formatCode>
                <c:ptCount val="10"/>
                <c:pt idx="0">
                  <c:v>17.3</c:v>
                </c:pt>
                <c:pt idx="1">
                  <c:v>17.3</c:v>
                </c:pt>
                <c:pt idx="2">
                  <c:v>17.3</c:v>
                </c:pt>
                <c:pt idx="3">
                  <c:v>17.2</c:v>
                </c:pt>
                <c:pt idx="4">
                  <c:v>17.2</c:v>
                </c:pt>
                <c:pt idx="5">
                  <c:v>17.2</c:v>
                </c:pt>
                <c:pt idx="6">
                  <c:v>17.07</c:v>
                </c:pt>
                <c:pt idx="7">
                  <c:v>17.149999999999999</c:v>
                </c:pt>
                <c:pt idx="8">
                  <c:v>17.149999999999999</c:v>
                </c:pt>
                <c:pt idx="9">
                  <c:v>17.12</c:v>
                </c:pt>
              </c:numCache>
            </c:numRef>
          </c:val>
          <c:smooth val="0"/>
          <c:extLst>
            <c:ext xmlns:c16="http://schemas.microsoft.com/office/drawing/2014/chart" uri="{C3380CC4-5D6E-409C-BE32-E72D297353CC}">
              <c16:uniqueId val="{00000001-70C9-448F-AC22-158D525FC086}"/>
            </c:ext>
          </c:extLst>
        </c:ser>
        <c:ser>
          <c:idx val="2"/>
          <c:order val="2"/>
          <c:tx>
            <c:strRef>
              <c:f>Hoja1!$D$1</c:f>
              <c:strCache>
                <c:ptCount val="1"/>
                <c:pt idx="0">
                  <c:v>Bloque 56</c:v>
                </c:pt>
              </c:strCache>
            </c:strRef>
          </c:tx>
          <c:spPr>
            <a:ln w="28575"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Hoja1!$D$2:$D$11</c:f>
              <c:numCache>
                <c:formatCode>0.00</c:formatCode>
                <c:ptCount val="10"/>
                <c:pt idx="1">
                  <c:v>29.876458333333332</c:v>
                </c:pt>
                <c:pt idx="2">
                  <c:v>29.659000000000002</c:v>
                </c:pt>
                <c:pt idx="3">
                  <c:v>29.9</c:v>
                </c:pt>
                <c:pt idx="4">
                  <c:v>28.9</c:v>
                </c:pt>
                <c:pt idx="5">
                  <c:v>28.2</c:v>
                </c:pt>
                <c:pt idx="6">
                  <c:v>27.94</c:v>
                </c:pt>
                <c:pt idx="7">
                  <c:v>28.44</c:v>
                </c:pt>
                <c:pt idx="8">
                  <c:v>28.73</c:v>
                </c:pt>
                <c:pt idx="9">
                  <c:v>28.64</c:v>
                </c:pt>
              </c:numCache>
            </c:numRef>
          </c:val>
          <c:smooth val="0"/>
          <c:extLst>
            <c:ext xmlns:c16="http://schemas.microsoft.com/office/drawing/2014/chart" uri="{C3380CC4-5D6E-409C-BE32-E72D297353CC}">
              <c16:uniqueId val="{00000002-70C9-448F-AC22-158D525FC086}"/>
            </c:ext>
          </c:extLst>
        </c:ser>
        <c:ser>
          <c:idx val="3"/>
          <c:order val="3"/>
          <c:tx>
            <c:strRef>
              <c:f>Hoja1!$E$1</c:f>
              <c:strCache>
                <c:ptCount val="1"/>
                <c:pt idx="0">
                  <c:v>Bloque 57</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Hoja1!$E$2:$E$11</c:f>
              <c:numCache>
                <c:formatCode>General</c:formatCode>
                <c:ptCount val="10"/>
                <c:pt idx="3" formatCode="0.00">
                  <c:v>26.729999999999997</c:v>
                </c:pt>
                <c:pt idx="4" formatCode="0.00">
                  <c:v>28.3</c:v>
                </c:pt>
                <c:pt idx="5" formatCode="0.00">
                  <c:v>28.3</c:v>
                </c:pt>
                <c:pt idx="6" formatCode="0.00">
                  <c:v>28.14</c:v>
                </c:pt>
                <c:pt idx="7" formatCode="0.00">
                  <c:v>27.47</c:v>
                </c:pt>
                <c:pt idx="8" formatCode="0.00">
                  <c:v>27.88</c:v>
                </c:pt>
                <c:pt idx="9" formatCode="0.00">
                  <c:v>27.82</c:v>
                </c:pt>
              </c:numCache>
            </c:numRef>
          </c:val>
          <c:smooth val="0"/>
          <c:extLst>
            <c:ext xmlns:c16="http://schemas.microsoft.com/office/drawing/2014/chart" uri="{C3380CC4-5D6E-409C-BE32-E72D297353CC}">
              <c16:uniqueId val="{00000003-70C9-448F-AC22-158D525FC086}"/>
            </c:ext>
          </c:extLst>
        </c:ser>
        <c:ser>
          <c:idx val="4"/>
          <c:order val="4"/>
          <c:tx>
            <c:strRef>
              <c:f>Hoja1!$F$1</c:f>
              <c:strCache>
                <c:ptCount val="1"/>
                <c:pt idx="0">
                  <c:v>Bloque 15</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Hoja1!$F$2:$F$11</c:f>
              <c:numCache>
                <c:formatCode>0.00</c:formatCode>
                <c:ptCount val="10"/>
                <c:pt idx="0">
                  <c:v>21.986666666666665</c:v>
                </c:pt>
                <c:pt idx="1">
                  <c:v>22.892975000000003</c:v>
                </c:pt>
                <c:pt idx="2">
                  <c:v>23.276541666666663</c:v>
                </c:pt>
                <c:pt idx="3">
                  <c:v>22.651189150054037</c:v>
                </c:pt>
                <c:pt idx="4">
                  <c:v>22.007987557062602</c:v>
                </c:pt>
                <c:pt idx="5">
                  <c:v>22.029792333886235</c:v>
                </c:pt>
                <c:pt idx="6">
                  <c:v>21.492490676116571</c:v>
                </c:pt>
                <c:pt idx="7">
                  <c:v>21.479698438135784</c:v>
                </c:pt>
                <c:pt idx="8">
                  <c:v>21.342195569074562</c:v>
                </c:pt>
                <c:pt idx="9">
                  <c:v>21.263432412794099</c:v>
                </c:pt>
              </c:numCache>
            </c:numRef>
          </c:val>
          <c:smooth val="0"/>
          <c:extLst>
            <c:ext xmlns:c16="http://schemas.microsoft.com/office/drawing/2014/chart" uri="{C3380CC4-5D6E-409C-BE32-E72D297353CC}">
              <c16:uniqueId val="{00000004-70C9-448F-AC22-158D525FC086}"/>
            </c:ext>
          </c:extLst>
        </c:ser>
        <c:ser>
          <c:idx val="5"/>
          <c:order val="5"/>
          <c:tx>
            <c:strRef>
              <c:f>Hoja1!$G$1</c:f>
              <c:strCache>
                <c:ptCount val="1"/>
                <c:pt idx="0">
                  <c:v>Bloque 60</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Hoja1!$G$2:$G$11</c:f>
              <c:numCache>
                <c:formatCode>General</c:formatCode>
                <c:ptCount val="10"/>
                <c:pt idx="4" formatCode="0.00">
                  <c:v>26.74</c:v>
                </c:pt>
                <c:pt idx="5" formatCode="0.00">
                  <c:v>26.38</c:v>
                </c:pt>
                <c:pt idx="6" formatCode="0.00">
                  <c:v>25.74</c:v>
                </c:pt>
                <c:pt idx="7" formatCode="0.00">
                  <c:v>25.82</c:v>
                </c:pt>
                <c:pt idx="8" formatCode="0.00">
                  <c:v>25.7</c:v>
                </c:pt>
                <c:pt idx="9" formatCode="0.00">
                  <c:v>25.62</c:v>
                </c:pt>
              </c:numCache>
            </c:numRef>
          </c:val>
          <c:smooth val="0"/>
          <c:extLst>
            <c:ext xmlns:c16="http://schemas.microsoft.com/office/drawing/2014/chart" uri="{C3380CC4-5D6E-409C-BE32-E72D297353CC}">
              <c16:uniqueId val="{00000005-70C9-448F-AC22-158D525FC086}"/>
            </c:ext>
          </c:extLst>
        </c:ser>
        <c:ser>
          <c:idx val="6"/>
          <c:order val="6"/>
          <c:tx>
            <c:strRef>
              <c:f>Hoja1!$H$1</c:f>
              <c:strCache>
                <c:ptCount val="1"/>
                <c:pt idx="0">
                  <c:v>Bloque 61</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numRef>
              <c:f>Hoja1!$A$2:$A$11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Hoja1!$H$2:$H$11</c:f>
              <c:numCache>
                <c:formatCode>General</c:formatCode>
                <c:ptCount val="10"/>
                <c:pt idx="4" formatCode="0.00">
                  <c:v>24.5</c:v>
                </c:pt>
                <c:pt idx="5" formatCode="0.00">
                  <c:v>25.9</c:v>
                </c:pt>
                <c:pt idx="6" formatCode="0.00">
                  <c:v>25.98</c:v>
                </c:pt>
                <c:pt idx="7" formatCode="0.00">
                  <c:v>24.57</c:v>
                </c:pt>
                <c:pt idx="8" formatCode="0.00">
                  <c:v>24.9</c:v>
                </c:pt>
                <c:pt idx="9" formatCode="0.00">
                  <c:v>24.54</c:v>
                </c:pt>
              </c:numCache>
            </c:numRef>
          </c:val>
          <c:smooth val="0"/>
          <c:extLst>
            <c:ext xmlns:c16="http://schemas.microsoft.com/office/drawing/2014/chart" uri="{C3380CC4-5D6E-409C-BE32-E72D297353CC}">
              <c16:uniqueId val="{00000006-70C9-448F-AC22-158D525FC086}"/>
            </c:ext>
          </c:extLst>
        </c:ser>
        <c:dLbls>
          <c:showLegendKey val="0"/>
          <c:showVal val="0"/>
          <c:showCatName val="0"/>
          <c:showSerName val="0"/>
          <c:showPercent val="0"/>
          <c:showBubbleSize val="0"/>
        </c:dLbls>
        <c:marker val="1"/>
        <c:smooth val="0"/>
        <c:axId val="431444424"/>
        <c:axId val="431445080"/>
      </c:lineChart>
      <c:catAx>
        <c:axId val="431444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31445080"/>
        <c:crosses val="autoZero"/>
        <c:auto val="0"/>
        <c:lblAlgn val="ctr"/>
        <c:lblOffset val="100"/>
        <c:noMultiLvlLbl val="0"/>
      </c:catAx>
      <c:valAx>
        <c:axId val="431445080"/>
        <c:scaling>
          <c:orientation val="minMax"/>
          <c:max val="30"/>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s-ES"/>
                  <a:t>Grado API [⁰]</a:t>
                </a:r>
                <a:endParaRPr lang="es-EC"/>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31444424"/>
        <c:crosses val="autoZero"/>
        <c:crossBetween val="midCat"/>
      </c:valAx>
      <c:spPr>
        <a:noFill/>
        <a:ln>
          <a:solidFill>
            <a:schemeClr val="bg1">
              <a:lumMod val="65000"/>
            </a:schemeClr>
          </a:solidFill>
        </a:ln>
        <a:effectLst/>
      </c:spPr>
    </c:plotArea>
    <c:legend>
      <c:legendPos val="b"/>
      <c:layout>
        <c:manualLayout>
          <c:xMode val="edge"/>
          <c:yMode val="edge"/>
          <c:x val="7.033414378443488E-2"/>
          <c:y val="0.82548848060659086"/>
          <c:w val="0.92596422722364069"/>
          <c:h val="0.17061433987418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2562098939153"/>
          <c:y val="3.4359243556093953E-2"/>
          <c:w val="0.77056974342085571"/>
          <c:h val="0.67326576485631606"/>
        </c:manualLayout>
      </c:layout>
      <c:barChart>
        <c:barDir val="col"/>
        <c:grouping val="clustered"/>
        <c:varyColors val="0"/>
        <c:ser>
          <c:idx val="0"/>
          <c:order val="0"/>
          <c:tx>
            <c:strRef>
              <c:f>Hoja1!$B$1</c:f>
              <c:strCache>
                <c:ptCount val="1"/>
                <c:pt idx="0">
                  <c:v>Cantidad de pozos perforados por año</c:v>
                </c:pt>
              </c:strCache>
            </c:strRef>
          </c:tx>
          <c:spPr>
            <a:solidFill>
              <a:schemeClr val="accent1"/>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Hoja1!$B$2:$B$13</c:f>
              <c:numCache>
                <c:formatCode>General</c:formatCode>
                <c:ptCount val="12"/>
                <c:pt idx="0">
                  <c:v>46</c:v>
                </c:pt>
                <c:pt idx="1">
                  <c:v>61</c:v>
                </c:pt>
                <c:pt idx="2">
                  <c:v>68</c:v>
                </c:pt>
                <c:pt idx="3">
                  <c:v>90</c:v>
                </c:pt>
                <c:pt idx="4">
                  <c:v>91</c:v>
                </c:pt>
                <c:pt idx="5">
                  <c:v>252</c:v>
                </c:pt>
                <c:pt idx="6">
                  <c:v>224</c:v>
                </c:pt>
                <c:pt idx="7">
                  <c:v>150</c:v>
                </c:pt>
                <c:pt idx="8">
                  <c:v>65</c:v>
                </c:pt>
                <c:pt idx="9">
                  <c:v>69</c:v>
                </c:pt>
                <c:pt idx="10">
                  <c:v>123</c:v>
                </c:pt>
                <c:pt idx="11">
                  <c:v>145</c:v>
                </c:pt>
              </c:numCache>
            </c:numRef>
          </c:val>
          <c:extLst>
            <c:ext xmlns:c16="http://schemas.microsoft.com/office/drawing/2014/chart" uri="{C3380CC4-5D6E-409C-BE32-E72D297353CC}">
              <c16:uniqueId val="{00000000-F613-4ADC-82E7-5277399DEE1B}"/>
            </c:ext>
          </c:extLst>
        </c:ser>
        <c:ser>
          <c:idx val="1"/>
          <c:order val="1"/>
          <c:tx>
            <c:strRef>
              <c:f>Hoja1!$C$1</c:f>
              <c:strCache>
                <c:ptCount val="1"/>
                <c:pt idx="0">
                  <c:v>Cantidad promedio de pozos en operación por año</c:v>
                </c:pt>
              </c:strCache>
            </c:strRef>
          </c:tx>
          <c:spPr>
            <a:solidFill>
              <a:schemeClr val="accent2"/>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Hoja1!$C$2:$C$13</c:f>
              <c:numCache>
                <c:formatCode>General</c:formatCode>
                <c:ptCount val="12"/>
                <c:pt idx="0">
                  <c:v>186</c:v>
                </c:pt>
                <c:pt idx="1">
                  <c:v>209</c:v>
                </c:pt>
                <c:pt idx="2">
                  <c:v>282</c:v>
                </c:pt>
                <c:pt idx="3">
                  <c:v>426</c:v>
                </c:pt>
                <c:pt idx="4">
                  <c:v>481</c:v>
                </c:pt>
                <c:pt idx="5">
                  <c:v>1085</c:v>
                </c:pt>
                <c:pt idx="6">
                  <c:v>1176</c:v>
                </c:pt>
                <c:pt idx="7">
                  <c:v>1919</c:v>
                </c:pt>
                <c:pt idx="8">
                  <c:v>2267</c:v>
                </c:pt>
                <c:pt idx="9">
                  <c:v>2599</c:v>
                </c:pt>
                <c:pt idx="10">
                  <c:v>2712</c:v>
                </c:pt>
                <c:pt idx="11">
                  <c:v>2810</c:v>
                </c:pt>
              </c:numCache>
            </c:numRef>
          </c:val>
          <c:extLst>
            <c:ext xmlns:c16="http://schemas.microsoft.com/office/drawing/2014/chart" uri="{C3380CC4-5D6E-409C-BE32-E72D297353CC}">
              <c16:uniqueId val="{00000001-F613-4ADC-82E7-5277399DEE1B}"/>
            </c:ext>
          </c:extLst>
        </c:ser>
        <c:dLbls>
          <c:showLegendKey val="0"/>
          <c:showVal val="0"/>
          <c:showCatName val="0"/>
          <c:showSerName val="0"/>
          <c:showPercent val="0"/>
          <c:showBubbleSize val="0"/>
        </c:dLbls>
        <c:gapWidth val="219"/>
        <c:overlap val="-27"/>
        <c:axId val="1079179168"/>
        <c:axId val="1060942624"/>
      </c:barChart>
      <c:lineChart>
        <c:grouping val="standard"/>
        <c:varyColors val="0"/>
        <c:ser>
          <c:idx val="2"/>
          <c:order val="2"/>
          <c:tx>
            <c:strRef>
              <c:f>Hoja1!$D$1</c:f>
              <c:strCache>
                <c:ptCount val="1"/>
                <c:pt idx="0">
                  <c:v>Profundidad promedio de perforación de pozo (MD) [km/año]</c:v>
                </c:pt>
              </c:strCache>
            </c:strRef>
          </c:tx>
          <c:spPr>
            <a:ln w="28575" cap="rnd">
              <a:solidFill>
                <a:schemeClr val="accent3"/>
              </a:solidFill>
              <a:round/>
            </a:ln>
            <a:effectLst/>
          </c:spPr>
          <c:marker>
            <c:symbol val="none"/>
          </c:marker>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Hoja1!$D$2:$D$13</c:f>
              <c:numCache>
                <c:formatCode>General</c:formatCode>
                <c:ptCount val="12"/>
                <c:pt idx="0">
                  <c:v>3.01</c:v>
                </c:pt>
                <c:pt idx="1">
                  <c:v>2.94</c:v>
                </c:pt>
                <c:pt idx="2">
                  <c:v>2.85</c:v>
                </c:pt>
                <c:pt idx="3">
                  <c:v>2.94</c:v>
                </c:pt>
                <c:pt idx="4">
                  <c:v>3.12</c:v>
                </c:pt>
                <c:pt idx="5">
                  <c:v>3.23</c:v>
                </c:pt>
                <c:pt idx="6">
                  <c:v>3.18</c:v>
                </c:pt>
                <c:pt idx="7">
                  <c:v>3.17</c:v>
                </c:pt>
                <c:pt idx="8">
                  <c:v>3.14</c:v>
                </c:pt>
                <c:pt idx="9">
                  <c:v>3.03</c:v>
                </c:pt>
                <c:pt idx="10">
                  <c:v>2.79</c:v>
                </c:pt>
                <c:pt idx="11">
                  <c:v>3.04</c:v>
                </c:pt>
              </c:numCache>
            </c:numRef>
          </c:val>
          <c:smooth val="0"/>
          <c:extLst>
            <c:ext xmlns:c16="http://schemas.microsoft.com/office/drawing/2014/chart" uri="{C3380CC4-5D6E-409C-BE32-E72D297353CC}">
              <c16:uniqueId val="{00000002-F613-4ADC-82E7-5277399DEE1B}"/>
            </c:ext>
          </c:extLst>
        </c:ser>
        <c:dLbls>
          <c:showLegendKey val="0"/>
          <c:showVal val="0"/>
          <c:showCatName val="0"/>
          <c:showSerName val="0"/>
          <c:showPercent val="0"/>
          <c:showBubbleSize val="0"/>
        </c:dLbls>
        <c:marker val="1"/>
        <c:smooth val="0"/>
        <c:axId val="1079173168"/>
        <c:axId val="1074125904"/>
      </c:lineChart>
      <c:catAx>
        <c:axId val="10791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60942624"/>
        <c:crosses val="autoZero"/>
        <c:auto val="1"/>
        <c:lblAlgn val="ctr"/>
        <c:lblOffset val="100"/>
        <c:noMultiLvlLbl val="0"/>
      </c:catAx>
      <c:valAx>
        <c:axId val="1060942624"/>
        <c:scaling>
          <c:orientation val="minMax"/>
          <c:max val="28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s-ES"/>
                  <a:t>Número de pozos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79168"/>
        <c:crosses val="autoZero"/>
        <c:crossBetween val="between"/>
      </c:valAx>
      <c:valAx>
        <c:axId val="1074125904"/>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Profundidad de pozos perforados [km]</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73168"/>
        <c:crosses val="max"/>
        <c:crossBetween val="between"/>
      </c:valAx>
      <c:catAx>
        <c:axId val="1079173168"/>
        <c:scaling>
          <c:orientation val="minMax"/>
        </c:scaling>
        <c:delete val="1"/>
        <c:axPos val="b"/>
        <c:numFmt formatCode="General" sourceLinked="1"/>
        <c:majorTickMark val="out"/>
        <c:minorTickMark val="none"/>
        <c:tickLblPos val="nextTo"/>
        <c:crossAx val="1074125904"/>
        <c:crosses val="autoZero"/>
        <c:auto val="1"/>
        <c:lblAlgn val="ctr"/>
        <c:lblOffset val="100"/>
        <c:noMultiLvlLbl val="0"/>
      </c:catAx>
      <c:spPr>
        <a:noFill/>
        <a:ln>
          <a:solidFill>
            <a:schemeClr val="bg1">
              <a:lumMod val="65000"/>
            </a:schemeClr>
          </a:solidFill>
        </a:ln>
        <a:effectLst/>
      </c:spPr>
    </c:plotArea>
    <c:legend>
      <c:legendPos val="b"/>
      <c:layout>
        <c:manualLayout>
          <c:xMode val="edge"/>
          <c:yMode val="edge"/>
          <c:x val="9.6195722682953608E-2"/>
          <c:y val="0.7921486033757974"/>
          <c:w val="0.80000379230162766"/>
          <c:h val="0.207851396624202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630177923297004"/>
          <c:y val="2.6274715660542434E-2"/>
          <c:w val="0.72277205203156658"/>
          <c:h val="0.75710136597888755"/>
        </c:manualLayout>
      </c:layout>
      <c:barChart>
        <c:barDir val="col"/>
        <c:grouping val="clustered"/>
        <c:varyColors val="0"/>
        <c:ser>
          <c:idx val="0"/>
          <c:order val="0"/>
          <c:tx>
            <c:strRef>
              <c:f>Hoja1!$B$1</c:f>
              <c:strCache>
                <c:ptCount val="1"/>
                <c:pt idx="0">
                  <c:v>GAS NATURAL</c:v>
                </c:pt>
              </c:strCache>
            </c:strRef>
          </c:tx>
          <c:spPr>
            <a:solidFill>
              <a:schemeClr val="accent3"/>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Hoja1!$B$2:$B$13</c:f>
              <c:numCache>
                <c:formatCode>0</c:formatCode>
                <c:ptCount val="12"/>
                <c:pt idx="0">
                  <c:v>1608.021</c:v>
                </c:pt>
                <c:pt idx="1">
                  <c:v>1298.576</c:v>
                </c:pt>
                <c:pt idx="2">
                  <c:v>1448.44</c:v>
                </c:pt>
                <c:pt idx="3">
                  <c:v>2421.9499999999998</c:v>
                </c:pt>
                <c:pt idx="4">
                  <c:v>4408.4799999999996</c:v>
                </c:pt>
                <c:pt idx="5">
                  <c:v>5803.6</c:v>
                </c:pt>
                <c:pt idx="6">
                  <c:v>4622.82</c:v>
                </c:pt>
                <c:pt idx="7">
                  <c:v>5097.1399999999994</c:v>
                </c:pt>
                <c:pt idx="8">
                  <c:v>5762.8209999999999</c:v>
                </c:pt>
                <c:pt idx="9">
                  <c:v>5217.6280000000006</c:v>
                </c:pt>
                <c:pt idx="10">
                  <c:v>5459.9760000000006</c:v>
                </c:pt>
                <c:pt idx="11">
                  <c:v>4410.308</c:v>
                </c:pt>
              </c:numCache>
            </c:numRef>
          </c:val>
          <c:extLst>
            <c:ext xmlns:c16="http://schemas.microsoft.com/office/drawing/2014/chart" uri="{C3380CC4-5D6E-409C-BE32-E72D297353CC}">
              <c16:uniqueId val="{00000000-1D95-42D2-BEE7-A6EDC8B24F69}"/>
            </c:ext>
          </c:extLst>
        </c:ser>
        <c:dLbls>
          <c:showLegendKey val="0"/>
          <c:showVal val="0"/>
          <c:showCatName val="0"/>
          <c:showSerName val="0"/>
          <c:showPercent val="0"/>
          <c:showBubbleSize val="0"/>
        </c:dLbls>
        <c:gapWidth val="150"/>
        <c:axId val="980945392"/>
        <c:axId val="1164448720"/>
      </c:barChart>
      <c:catAx>
        <c:axId val="98094539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164448720"/>
        <c:crosses val="autoZero"/>
        <c:auto val="1"/>
        <c:lblAlgn val="ctr"/>
        <c:lblOffset val="100"/>
        <c:noMultiLvlLbl val="0"/>
      </c:catAx>
      <c:valAx>
        <c:axId val="116444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pies cúbicos</a:t>
                </a:r>
              </a:p>
            </c:rich>
          </c:tx>
          <c:layout>
            <c:manualLayout>
              <c:xMode val="edge"/>
              <c:yMode val="edge"/>
              <c:x val="6.7966849303045451E-3"/>
              <c:y val="0.231806703264818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80945392"/>
        <c:crosses val="autoZero"/>
        <c:crossBetween val="between"/>
      </c:valAx>
      <c:spPr>
        <a:noFill/>
        <a:ln>
          <a:solidFill>
            <a:schemeClr val="bg1">
              <a:lumMod val="65000"/>
            </a:schemeClr>
          </a:solidFill>
        </a:ln>
        <a:effectLst/>
      </c:spPr>
    </c:plotArea>
    <c:legend>
      <c:legendPos val="b"/>
      <c:layout>
        <c:manualLayout>
          <c:xMode val="edge"/>
          <c:yMode val="edge"/>
          <c:x val="0.2849771556333236"/>
          <c:y val="0.90833611127076264"/>
          <c:w val="0.43004568873335275"/>
          <c:h val="9.16639514888225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6058866004194"/>
          <c:y val="3.2388663967611336E-2"/>
          <c:w val="0.83170540339661236"/>
          <c:h val="0.77338731443994613"/>
        </c:manualLayout>
      </c:layout>
      <c:scatterChart>
        <c:scatterStyle val="lineMarker"/>
        <c:varyColors val="0"/>
        <c:ser>
          <c:idx val="0"/>
          <c:order val="0"/>
          <c:tx>
            <c:strRef>
              <c:f>Hoja1!$B$1</c:f>
              <c:strCache>
                <c:ptCount val="1"/>
                <c:pt idx="0">
                  <c:v>kWh/Barril</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Hoja1!$B$2:$B$13</c:f>
              <c:numCache>
                <c:formatCode>General</c:formatCode>
                <c:ptCount val="12"/>
                <c:pt idx="0">
                  <c:v>14</c:v>
                </c:pt>
                <c:pt idx="1">
                  <c:v>12</c:v>
                </c:pt>
                <c:pt idx="2">
                  <c:v>17</c:v>
                </c:pt>
                <c:pt idx="3">
                  <c:v>13</c:v>
                </c:pt>
                <c:pt idx="4">
                  <c:v>20</c:v>
                </c:pt>
                <c:pt idx="5">
                  <c:v>12</c:v>
                </c:pt>
                <c:pt idx="6">
                  <c:v>9</c:v>
                </c:pt>
                <c:pt idx="7">
                  <c:v>11</c:v>
                </c:pt>
                <c:pt idx="8">
                  <c:v>13</c:v>
                </c:pt>
                <c:pt idx="9">
                  <c:v>14</c:v>
                </c:pt>
                <c:pt idx="10">
                  <c:v>15</c:v>
                </c:pt>
                <c:pt idx="11">
                  <c:v>16</c:v>
                </c:pt>
              </c:numCache>
            </c:numRef>
          </c:yVal>
          <c:smooth val="0"/>
          <c:extLst>
            <c:ext xmlns:c16="http://schemas.microsoft.com/office/drawing/2014/chart" uri="{C3380CC4-5D6E-409C-BE32-E72D297353CC}">
              <c16:uniqueId val="{00000000-C6AD-454B-94C5-928E101ECB20}"/>
            </c:ext>
          </c:extLst>
        </c:ser>
        <c:dLbls>
          <c:showLegendKey val="0"/>
          <c:showVal val="0"/>
          <c:showCatName val="0"/>
          <c:showSerName val="0"/>
          <c:showPercent val="0"/>
          <c:showBubbleSize val="0"/>
        </c:dLbls>
        <c:axId val="937074864"/>
        <c:axId val="931819904"/>
      </c:scatterChart>
      <c:valAx>
        <c:axId val="937074864"/>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31819904"/>
        <c:crosses val="autoZero"/>
        <c:crossBetween val="midCat"/>
        <c:majorUnit val="1"/>
      </c:valAx>
      <c:valAx>
        <c:axId val="93181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s-ES"/>
                  <a:t>Kilovatios-hora por barril de crudpo fiscalizado</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37074864"/>
        <c:crosses val="autoZero"/>
        <c:crossBetween val="midCat"/>
        <c:majorUnit val="4"/>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0962379702536"/>
          <c:y val="2.3843603179495802E-2"/>
          <c:w val="0.78356445027704869"/>
          <c:h val="0.74424860593493436"/>
        </c:manualLayout>
      </c:layout>
      <c:barChart>
        <c:barDir val="col"/>
        <c:grouping val="clustered"/>
        <c:varyColors val="0"/>
        <c:ser>
          <c:idx val="0"/>
          <c:order val="0"/>
          <c:tx>
            <c:strRef>
              <c:f>Hoja1!$B$1</c:f>
              <c:strCache>
                <c:ptCount val="1"/>
                <c:pt idx="0">
                  <c:v>RESIDUO</c:v>
                </c:pt>
              </c:strCache>
            </c:strRef>
          </c:tx>
          <c:spPr>
            <a:solidFill>
              <a:schemeClr val="accent6"/>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Hoja1!$B$2:$B$13</c:f>
              <c:numCache>
                <c:formatCode>General</c:formatCode>
                <c:ptCount val="12"/>
                <c:pt idx="1">
                  <c:v>18.018263999999999</c:v>
                </c:pt>
                <c:pt idx="6">
                  <c:v>2.0000000000000002E-5</c:v>
                </c:pt>
              </c:numCache>
            </c:numRef>
          </c:val>
          <c:extLst>
            <c:ext xmlns:c16="http://schemas.microsoft.com/office/drawing/2014/chart" uri="{C3380CC4-5D6E-409C-BE32-E72D297353CC}">
              <c16:uniqueId val="{00000000-B459-4EF6-9367-CFD2FB98AA9F}"/>
            </c:ext>
          </c:extLst>
        </c:ser>
        <c:ser>
          <c:idx val="1"/>
          <c:order val="1"/>
          <c:tx>
            <c:strRef>
              <c:f>Hoja1!$C$1</c:f>
              <c:strCache>
                <c:ptCount val="1"/>
                <c:pt idx="0">
                  <c:v>CRUDO</c:v>
                </c:pt>
              </c:strCache>
            </c:strRef>
          </c:tx>
          <c:spPr>
            <a:solidFill>
              <a:schemeClr val="accent5"/>
            </a:solidFill>
            <a:ln>
              <a:noFill/>
            </a:ln>
            <a:effectLst/>
          </c:spPr>
          <c:invertIfNegative val="0"/>
          <c:cat>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Hoja1!$C$2:$C$13</c:f>
              <c:numCache>
                <c:formatCode>General</c:formatCode>
                <c:ptCount val="12"/>
                <c:pt idx="0">
                  <c:v>11.314163000000001</c:v>
                </c:pt>
                <c:pt idx="2">
                  <c:v>19.023140000000001</c:v>
                </c:pt>
                <c:pt idx="3">
                  <c:v>19.65775</c:v>
                </c:pt>
                <c:pt idx="4">
                  <c:v>19.217400000000001</c:v>
                </c:pt>
                <c:pt idx="5">
                  <c:v>26.06617</c:v>
                </c:pt>
                <c:pt idx="6">
                  <c:v>26.482289999999999</c:v>
                </c:pt>
                <c:pt idx="7">
                  <c:v>27.325189999999999</c:v>
                </c:pt>
                <c:pt idx="8">
                  <c:v>50.876125000000002</c:v>
                </c:pt>
                <c:pt idx="9">
                  <c:v>53.410207999999997</c:v>
                </c:pt>
                <c:pt idx="10">
                  <c:v>62.106048999999999</c:v>
                </c:pt>
                <c:pt idx="11">
                  <c:v>67.228431</c:v>
                </c:pt>
              </c:numCache>
            </c:numRef>
          </c:val>
          <c:extLst>
            <c:ext xmlns:c16="http://schemas.microsoft.com/office/drawing/2014/chart" uri="{C3380CC4-5D6E-409C-BE32-E72D297353CC}">
              <c16:uniqueId val="{00000001-B459-4EF6-9367-CFD2FB98AA9F}"/>
            </c:ext>
          </c:extLst>
        </c:ser>
        <c:dLbls>
          <c:showLegendKey val="0"/>
          <c:showVal val="0"/>
          <c:showCatName val="0"/>
          <c:showSerName val="0"/>
          <c:showPercent val="0"/>
          <c:showBubbleSize val="0"/>
        </c:dLbls>
        <c:gapWidth val="150"/>
        <c:axId val="980945392"/>
        <c:axId val="1164448720"/>
      </c:barChart>
      <c:catAx>
        <c:axId val="98094539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164448720"/>
        <c:crosses val="autoZero"/>
        <c:auto val="1"/>
        <c:lblAlgn val="ctr"/>
        <c:lblOffset val="100"/>
        <c:noMultiLvlLbl val="0"/>
      </c:catAx>
      <c:valAx>
        <c:axId val="116444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s-ES"/>
                  <a:t>Millones de galones</a:t>
                </a:r>
              </a:p>
            </c:rich>
          </c:tx>
          <c:layout>
            <c:manualLayout>
              <c:xMode val="edge"/>
              <c:yMode val="edge"/>
              <c:x val="8.7146827234830943E-3"/>
              <c:y val="0.1695855633704150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80945392"/>
        <c:crosses val="autoZero"/>
        <c:crossBetween val="between"/>
      </c:valAx>
      <c:spPr>
        <a:noFill/>
        <a:ln>
          <a:solidFill>
            <a:schemeClr val="bg1">
              <a:lumMod val="65000"/>
            </a:schemeClr>
          </a:solidFill>
        </a:ln>
        <a:effectLst/>
      </c:spPr>
    </c:plotArea>
    <c:legend>
      <c:legendPos val="b"/>
      <c:layout>
        <c:manualLayout>
          <c:xMode val="edge"/>
          <c:yMode val="edge"/>
          <c:x val="0.22911726107765942"/>
          <c:y val="0.91355269615688262"/>
          <c:w val="0.54176547784468121"/>
          <c:h val="8.64473038431171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1"/>
          <c:order val="0"/>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1"/>
          <c:order val="0"/>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4"/>
          <c:order val="1"/>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1"/>
          <c:order val="0"/>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2"/>
          <c:order val="1"/>
          <c:tx>
            <c:strRef>
              <c:f>Hoja1!$D$1</c:f>
              <c:strCache>
                <c:ptCount val="1"/>
                <c:pt idx="0">
                  <c:v>Agoyán</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Hoja1!$D$2:$D$13</c:f>
              <c:numCache>
                <c:formatCode>0.00</c:formatCode>
                <c:ptCount val="12"/>
                <c:pt idx="0">
                  <c:v>1155.5097599999999</c:v>
                </c:pt>
                <c:pt idx="1">
                  <c:v>946.70580000000007</c:v>
                </c:pt>
                <c:pt idx="2">
                  <c:v>914.9</c:v>
                </c:pt>
                <c:pt idx="3">
                  <c:v>935.12</c:v>
                </c:pt>
                <c:pt idx="4">
                  <c:v>984.56</c:v>
                </c:pt>
                <c:pt idx="5">
                  <c:v>1013.52</c:v>
                </c:pt>
                <c:pt idx="6">
                  <c:v>976.56</c:v>
                </c:pt>
                <c:pt idx="7">
                  <c:v>1105.99</c:v>
                </c:pt>
                <c:pt idx="8">
                  <c:v>1000.07</c:v>
                </c:pt>
                <c:pt idx="9">
                  <c:v>961.31</c:v>
                </c:pt>
                <c:pt idx="10">
                  <c:v>913.44</c:v>
                </c:pt>
                <c:pt idx="11">
                  <c:v>989.45344614200008</c:v>
                </c:pt>
              </c:numCache>
            </c:numRef>
          </c:yVal>
          <c:smooth val="0"/>
          <c:extLst>
            <c:ext xmlns:c16="http://schemas.microsoft.com/office/drawing/2014/chart" uri="{C3380CC4-5D6E-409C-BE32-E72D297353CC}">
              <c16:uniqueId val="{0000000E-9D1D-4F11-9698-D9BE56D331C4}"/>
            </c:ext>
          </c:extLst>
        </c:ser>
        <c:ser>
          <c:idx val="4"/>
          <c:order val="2"/>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1"/>
          <c:order val="0"/>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2"/>
          <c:order val="1"/>
          <c:tx>
            <c:strRef>
              <c:f>Hoja1!$D$1</c:f>
              <c:strCache>
                <c:ptCount val="1"/>
                <c:pt idx="0">
                  <c:v>Agoyán</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Hoja1!$D$2:$D$13</c:f>
              <c:numCache>
                <c:formatCode>0.00</c:formatCode>
                <c:ptCount val="12"/>
                <c:pt idx="0">
                  <c:v>1155.5097599999999</c:v>
                </c:pt>
                <c:pt idx="1">
                  <c:v>946.70580000000007</c:v>
                </c:pt>
                <c:pt idx="2">
                  <c:v>914.9</c:v>
                </c:pt>
                <c:pt idx="3">
                  <c:v>935.12</c:v>
                </c:pt>
                <c:pt idx="4">
                  <c:v>984.56</c:v>
                </c:pt>
                <c:pt idx="5">
                  <c:v>1013.52</c:v>
                </c:pt>
                <c:pt idx="6">
                  <c:v>976.56</c:v>
                </c:pt>
                <c:pt idx="7">
                  <c:v>1105.99</c:v>
                </c:pt>
                <c:pt idx="8">
                  <c:v>1000.07</c:v>
                </c:pt>
                <c:pt idx="9">
                  <c:v>961.31</c:v>
                </c:pt>
                <c:pt idx="10">
                  <c:v>913.44</c:v>
                </c:pt>
                <c:pt idx="11">
                  <c:v>989.45344614200008</c:v>
                </c:pt>
              </c:numCache>
            </c:numRef>
          </c:yVal>
          <c:smooth val="0"/>
          <c:extLst>
            <c:ext xmlns:c16="http://schemas.microsoft.com/office/drawing/2014/chart" uri="{C3380CC4-5D6E-409C-BE32-E72D297353CC}">
              <c16:uniqueId val="{0000000E-9D1D-4F11-9698-D9BE56D331C4}"/>
            </c:ext>
          </c:extLst>
        </c:ser>
        <c:ser>
          <c:idx val="3"/>
          <c:order val="2"/>
          <c:tx>
            <c:strRef>
              <c:f>Hoja1!$E$1</c:f>
              <c:strCache>
                <c:ptCount val="1"/>
                <c:pt idx="0">
                  <c:v>San Francisco</c:v>
                </c:pt>
              </c:strCache>
            </c:strRef>
          </c:tx>
          <c:spPr>
            <a:ln w="25400" cap="rnd">
              <a:solidFill>
                <a:srgbClr val="FF0000"/>
              </a:solidFill>
              <a:round/>
            </a:ln>
            <a:effectLst/>
          </c:spPr>
          <c:marker>
            <c:symbol val="circle"/>
            <c:size val="5"/>
            <c:spPr>
              <a:solidFill>
                <a:srgbClr val="FF0000"/>
              </a:solidFill>
              <a:ln w="9525">
                <a:solidFill>
                  <a:srgbClr val="FF000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Hoja1!$E$2:$E$13</c:f>
              <c:numCache>
                <c:formatCode>0.00</c:formatCode>
                <c:ptCount val="12"/>
                <c:pt idx="0">
                  <c:v>972.38556000000005</c:v>
                </c:pt>
                <c:pt idx="1">
                  <c:v>1064.8154999999999</c:v>
                </c:pt>
                <c:pt idx="2">
                  <c:v>1043.8800000000001</c:v>
                </c:pt>
                <c:pt idx="3">
                  <c:v>913.52</c:v>
                </c:pt>
                <c:pt idx="4">
                  <c:v>1300.06</c:v>
                </c:pt>
                <c:pt idx="5">
                  <c:v>1398.56</c:v>
                </c:pt>
                <c:pt idx="6">
                  <c:v>1327.85</c:v>
                </c:pt>
                <c:pt idx="7">
                  <c:v>1486.65</c:v>
                </c:pt>
                <c:pt idx="8">
                  <c:v>1163.2</c:v>
                </c:pt>
                <c:pt idx="9">
                  <c:v>1221.8900000000001</c:v>
                </c:pt>
                <c:pt idx="10">
                  <c:v>972.35</c:v>
                </c:pt>
                <c:pt idx="11">
                  <c:v>1301.4051099999999</c:v>
                </c:pt>
              </c:numCache>
            </c:numRef>
          </c:yVal>
          <c:smooth val="0"/>
          <c:extLst>
            <c:ext xmlns:c16="http://schemas.microsoft.com/office/drawing/2014/chart" uri="{C3380CC4-5D6E-409C-BE32-E72D297353CC}">
              <c16:uniqueId val="{0000000F-9D1D-4F11-9698-D9BE56D331C4}"/>
            </c:ext>
          </c:extLst>
        </c:ser>
        <c:ser>
          <c:idx val="4"/>
          <c:order val="3"/>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1"/>
          <c:order val="0"/>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2"/>
          <c:order val="1"/>
          <c:tx>
            <c:strRef>
              <c:f>Hoja1!$D$1</c:f>
              <c:strCache>
                <c:ptCount val="1"/>
                <c:pt idx="0">
                  <c:v>Agoyán</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Hoja1!$D$2:$D$13</c:f>
              <c:numCache>
                <c:formatCode>0.00</c:formatCode>
                <c:ptCount val="12"/>
                <c:pt idx="0">
                  <c:v>1155.5097599999999</c:v>
                </c:pt>
                <c:pt idx="1">
                  <c:v>946.70580000000007</c:v>
                </c:pt>
                <c:pt idx="2">
                  <c:v>914.9</c:v>
                </c:pt>
                <c:pt idx="3">
                  <c:v>935.12</c:v>
                </c:pt>
                <c:pt idx="4">
                  <c:v>984.56</c:v>
                </c:pt>
                <c:pt idx="5">
                  <c:v>1013.52</c:v>
                </c:pt>
                <c:pt idx="6">
                  <c:v>976.56</c:v>
                </c:pt>
                <c:pt idx="7">
                  <c:v>1105.99</c:v>
                </c:pt>
                <c:pt idx="8">
                  <c:v>1000.07</c:v>
                </c:pt>
                <c:pt idx="9">
                  <c:v>961.31</c:v>
                </c:pt>
                <c:pt idx="10">
                  <c:v>913.44</c:v>
                </c:pt>
                <c:pt idx="11">
                  <c:v>989.45344614200008</c:v>
                </c:pt>
              </c:numCache>
            </c:numRef>
          </c:yVal>
          <c:smooth val="0"/>
          <c:extLst>
            <c:ext xmlns:c16="http://schemas.microsoft.com/office/drawing/2014/chart" uri="{C3380CC4-5D6E-409C-BE32-E72D297353CC}">
              <c16:uniqueId val="{0000000E-9D1D-4F11-9698-D9BE56D331C4}"/>
            </c:ext>
          </c:extLst>
        </c:ser>
        <c:ser>
          <c:idx val="3"/>
          <c:order val="2"/>
          <c:tx>
            <c:strRef>
              <c:f>Hoja1!$E$1</c:f>
              <c:strCache>
                <c:ptCount val="1"/>
                <c:pt idx="0">
                  <c:v>San Francisco</c:v>
                </c:pt>
              </c:strCache>
            </c:strRef>
          </c:tx>
          <c:spPr>
            <a:ln w="25400" cap="rnd">
              <a:solidFill>
                <a:srgbClr val="FF0000"/>
              </a:solidFill>
              <a:round/>
            </a:ln>
            <a:effectLst/>
          </c:spPr>
          <c:marker>
            <c:symbol val="circle"/>
            <c:size val="5"/>
            <c:spPr>
              <a:solidFill>
                <a:srgbClr val="FF0000"/>
              </a:solidFill>
              <a:ln w="9525">
                <a:solidFill>
                  <a:srgbClr val="FF000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Hoja1!$E$2:$E$13</c:f>
              <c:numCache>
                <c:formatCode>0.00</c:formatCode>
                <c:ptCount val="12"/>
                <c:pt idx="0">
                  <c:v>972.38556000000005</c:v>
                </c:pt>
                <c:pt idx="1">
                  <c:v>1064.8154999999999</c:v>
                </c:pt>
                <c:pt idx="2">
                  <c:v>1043.8800000000001</c:v>
                </c:pt>
                <c:pt idx="3">
                  <c:v>913.52</c:v>
                </c:pt>
                <c:pt idx="4">
                  <c:v>1300.06</c:v>
                </c:pt>
                <c:pt idx="5">
                  <c:v>1398.56</c:v>
                </c:pt>
                <c:pt idx="6">
                  <c:v>1327.85</c:v>
                </c:pt>
                <c:pt idx="7">
                  <c:v>1486.65</c:v>
                </c:pt>
                <c:pt idx="8">
                  <c:v>1163.2</c:v>
                </c:pt>
                <c:pt idx="9">
                  <c:v>1221.8900000000001</c:v>
                </c:pt>
                <c:pt idx="10">
                  <c:v>972.35</c:v>
                </c:pt>
                <c:pt idx="11">
                  <c:v>1301.4051099999999</c:v>
                </c:pt>
              </c:numCache>
            </c:numRef>
          </c:yVal>
          <c:smooth val="0"/>
          <c:extLst>
            <c:ext xmlns:c16="http://schemas.microsoft.com/office/drawing/2014/chart" uri="{C3380CC4-5D6E-409C-BE32-E72D297353CC}">
              <c16:uniqueId val="{0000000F-9D1D-4F11-9698-D9BE56D331C4}"/>
            </c:ext>
          </c:extLst>
        </c:ser>
        <c:ser>
          <c:idx val="4"/>
          <c:order val="3"/>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ser>
          <c:idx val="6"/>
          <c:order val="4"/>
          <c:tx>
            <c:strRef>
              <c:f>Hoja1!$H$1</c:f>
              <c:strCache>
                <c:ptCount val="1"/>
                <c:pt idx="0">
                  <c:v>Sopladora</c:v>
                </c:pt>
              </c:strCache>
            </c:strRef>
          </c:tx>
          <c:spPr>
            <a:ln w="2540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Hoja1!$H$2:$H$13</c:f>
              <c:numCache>
                <c:formatCode>General</c:formatCode>
                <c:ptCount val="12"/>
                <c:pt idx="8" formatCode="0.00">
                  <c:v>985.96</c:v>
                </c:pt>
                <c:pt idx="9" formatCode="0.00">
                  <c:v>2199.65</c:v>
                </c:pt>
                <c:pt idx="10" formatCode="0.00">
                  <c:v>2137.67</c:v>
                </c:pt>
                <c:pt idx="11" formatCode="0.00">
                  <c:v>5608.7444978150006</c:v>
                </c:pt>
              </c:numCache>
            </c:numRef>
          </c:yVal>
          <c:smooth val="0"/>
          <c:extLst>
            <c:ext xmlns:c16="http://schemas.microsoft.com/office/drawing/2014/chart" uri="{C3380CC4-5D6E-409C-BE32-E72D297353CC}">
              <c16:uniqueId val="{00000012-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47690630869747E-2"/>
          <c:y val="4.540763673890609E-2"/>
          <c:w val="0.86015878701543791"/>
          <c:h val="0.69730203229240306"/>
        </c:manualLayout>
      </c:layout>
      <c:scatterChart>
        <c:scatterStyle val="lineMarker"/>
        <c:varyColors val="0"/>
        <c:ser>
          <c:idx val="0"/>
          <c:order val="0"/>
          <c:tx>
            <c:strRef>
              <c:f>Hoja1!$B$1</c:f>
              <c:strCache>
                <c:ptCount val="1"/>
                <c:pt idx="0">
                  <c:v>Coca Codo Sinclair</c:v>
                </c:pt>
              </c:strCache>
            </c:strRef>
          </c:tx>
          <c:spPr>
            <a:ln w="25400" cap="rnd">
              <a:solidFill>
                <a:srgbClr val="00B0F0"/>
              </a:solidFill>
              <a:round/>
            </a:ln>
            <a:effectLst/>
          </c:spPr>
          <c:marker>
            <c:symbol val="circle"/>
            <c:size val="5"/>
            <c:spPr>
              <a:solidFill>
                <a:srgbClr val="00B0F0"/>
              </a:solidFill>
              <a:ln w="9525">
                <a:solidFill>
                  <a:srgbClr val="00B0F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Hoja1!$B$2:$B$13</c:f>
              <c:numCache>
                <c:formatCode>General</c:formatCode>
                <c:ptCount val="12"/>
                <c:pt idx="8" formatCode="0.00">
                  <c:v>2971.63</c:v>
                </c:pt>
                <c:pt idx="9" formatCode="0.00">
                  <c:v>5913.82</c:v>
                </c:pt>
                <c:pt idx="10" formatCode="0.00">
                  <c:v>6200.71</c:v>
                </c:pt>
                <c:pt idx="11" formatCode="0.00">
                  <c:v>6401.9051542630014</c:v>
                </c:pt>
              </c:numCache>
            </c:numRef>
          </c:yVal>
          <c:smooth val="0"/>
          <c:extLst>
            <c:ext xmlns:c16="http://schemas.microsoft.com/office/drawing/2014/chart" uri="{C3380CC4-5D6E-409C-BE32-E72D297353CC}">
              <c16:uniqueId val="{00000000-9D1D-4F11-9698-D9BE56D331C4}"/>
            </c:ext>
          </c:extLst>
        </c:ser>
        <c:ser>
          <c:idx val="1"/>
          <c:order val="1"/>
          <c:tx>
            <c:strRef>
              <c:f>Hoja1!$C$1</c:f>
              <c:strCache>
                <c:ptCount val="1"/>
                <c:pt idx="0">
                  <c:v>Petroamazonas EP</c:v>
                </c:pt>
              </c:strCache>
            </c:strRef>
          </c:tx>
          <c:spPr>
            <a:ln w="41275" cap="rnd">
              <a:solidFill>
                <a:srgbClr val="00B050"/>
              </a:solidFill>
              <a:round/>
            </a:ln>
            <a:effectLst/>
          </c:spPr>
          <c:marker>
            <c:symbol val="diamond"/>
            <c:size val="5"/>
            <c:spPr>
              <a:solidFill>
                <a:srgbClr val="00B050"/>
              </a:solidFill>
              <a:ln w="19050">
                <a:solidFill>
                  <a:srgbClr val="00B050"/>
                </a:solidFill>
              </a:ln>
              <a:effectLst/>
            </c:spPr>
          </c:marker>
          <c:dLbls>
            <c:dLbl>
              <c:idx val="0"/>
              <c:layout>
                <c:manualLayout>
                  <c:x val="-1.7942594584459452E-2"/>
                  <c:y val="-0.180484726643212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D-4F11-9698-D9BE56D331C4}"/>
                </c:ext>
              </c:extLst>
            </c:dLbl>
            <c:dLbl>
              <c:idx val="1"/>
              <c:layout>
                <c:manualLayout>
                  <c:x val="-3.5866035885189169E-2"/>
                  <c:y val="-0.199397256194039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1D-4F11-9698-D9BE56D331C4}"/>
                </c:ext>
              </c:extLst>
            </c:dLbl>
            <c:dLbl>
              <c:idx val="2"/>
              <c:layout>
                <c:manualLayout>
                  <c:x val="-4.3547510728359058E-2"/>
                  <c:y val="-0.166300329480091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1D-4F11-9698-D9BE56D331C4}"/>
                </c:ext>
              </c:extLst>
            </c:dLbl>
            <c:dLbl>
              <c:idx val="3"/>
              <c:layout>
                <c:manualLayout>
                  <c:x val="-4.8668493957138986E-2"/>
                  <c:y val="-0.1568440647046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1D-4F11-9698-D9BE56D331C4}"/>
                </c:ext>
              </c:extLst>
            </c:dLbl>
            <c:dLbl>
              <c:idx val="4"/>
              <c:layout>
                <c:manualLayout>
                  <c:x val="-5.5076174625528149E-2"/>
                  <c:y val="-0.123747137990729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1D-4F11-9698-D9BE56D331C4}"/>
                </c:ext>
              </c:extLst>
            </c:dLbl>
            <c:dLbl>
              <c:idx val="5"/>
              <c:layout>
                <c:manualLayout>
                  <c:x val="-4.7394699782358211E-2"/>
                  <c:y val="-0.10010647605219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1D-4F11-9698-D9BE56D331C4}"/>
                </c:ext>
              </c:extLst>
            </c:dLbl>
            <c:dLbl>
              <c:idx val="6"/>
              <c:layout>
                <c:manualLayout>
                  <c:x val="-4.9955191396748179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1D-4F11-9698-D9BE56D331C4}"/>
                </c:ext>
              </c:extLst>
            </c:dLbl>
            <c:dLbl>
              <c:idx val="7"/>
              <c:layout>
                <c:manualLayout>
                  <c:x val="-5.251568301113814E-2"/>
                  <c:y val="-0.114290873215316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1D-4F11-9698-D9BE56D331C4}"/>
                </c:ext>
              </c:extLst>
            </c:dLbl>
            <c:dLbl>
              <c:idx val="8"/>
              <c:layout>
                <c:manualLayout>
                  <c:x val="-8.5802073998207745E-2"/>
                  <c:y val="-0.171028461867798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1D-4F11-9698-D9BE56D331C4}"/>
                </c:ext>
              </c:extLst>
            </c:dLbl>
            <c:dLbl>
              <c:idx val="9"/>
              <c:layout>
                <c:manualLayout>
                  <c:x val="-5.50761746255281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1D-4F11-9698-D9BE56D331C4}"/>
                </c:ext>
              </c:extLst>
            </c:dLbl>
            <c:dLbl>
              <c:idx val="10"/>
              <c:layout>
                <c:manualLayout>
                  <c:x val="-5.251568301113814E-2"/>
                  <c:y val="-0.14265966754155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1D-4F11-9698-D9BE56D331C4}"/>
                </c:ext>
              </c:extLst>
            </c:dLbl>
            <c:dLbl>
              <c:idx val="11"/>
              <c:layout>
                <c:manualLayout>
                  <c:x val="0"/>
                  <c:y val="-0.14738779992926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1D-4F11-9698-D9BE56D331C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prstDash val="sysDash"/>
                      <a:round/>
                    </a:ln>
                    <a:effectLst/>
                  </c:spPr>
                </c15:leaderLines>
              </c:ext>
            </c:extLst>
          </c:dLbls>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Hoja1!$C$2:$C$13</c:f>
              <c:numCache>
                <c:formatCode>General</c:formatCode>
                <c:ptCount val="12"/>
                <c:pt idx="0">
                  <c:v>484.11</c:v>
                </c:pt>
                <c:pt idx="1">
                  <c:v>443.28</c:v>
                </c:pt>
                <c:pt idx="2">
                  <c:v>696.94</c:v>
                </c:pt>
                <c:pt idx="3">
                  <c:v>712.32</c:v>
                </c:pt>
                <c:pt idx="4">
                  <c:v>1071.29</c:v>
                </c:pt>
                <c:pt idx="5">
                  <c:v>1309.1199999999999</c:v>
                </c:pt>
                <c:pt idx="6">
                  <c:v>1137.6300000000001</c:v>
                </c:pt>
                <c:pt idx="7">
                  <c:v>1283.43</c:v>
                </c:pt>
                <c:pt idx="8">
                  <c:v>1813.09</c:v>
                </c:pt>
                <c:pt idx="9">
                  <c:v>1980.16</c:v>
                </c:pt>
                <c:pt idx="10">
                  <c:v>2163.7800000000002</c:v>
                </c:pt>
                <c:pt idx="11" formatCode="0.00">
                  <c:v>2342.791122653</c:v>
                </c:pt>
              </c:numCache>
            </c:numRef>
          </c:yVal>
          <c:smooth val="0"/>
          <c:extLst>
            <c:ext xmlns:c16="http://schemas.microsoft.com/office/drawing/2014/chart" uri="{C3380CC4-5D6E-409C-BE32-E72D297353CC}">
              <c16:uniqueId val="{0000000D-9D1D-4F11-9698-D9BE56D331C4}"/>
            </c:ext>
          </c:extLst>
        </c:ser>
        <c:ser>
          <c:idx val="2"/>
          <c:order val="2"/>
          <c:tx>
            <c:strRef>
              <c:f>Hoja1!$D$1</c:f>
              <c:strCache>
                <c:ptCount val="1"/>
                <c:pt idx="0">
                  <c:v>Agoyán</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Hoja1!$D$2:$D$13</c:f>
              <c:numCache>
                <c:formatCode>0.00</c:formatCode>
                <c:ptCount val="12"/>
                <c:pt idx="0">
                  <c:v>1155.5097599999999</c:v>
                </c:pt>
                <c:pt idx="1">
                  <c:v>946.70580000000007</c:v>
                </c:pt>
                <c:pt idx="2">
                  <c:v>914.9</c:v>
                </c:pt>
                <c:pt idx="3">
                  <c:v>935.12</c:v>
                </c:pt>
                <c:pt idx="4">
                  <c:v>984.56</c:v>
                </c:pt>
                <c:pt idx="5">
                  <c:v>1013.52</c:v>
                </c:pt>
                <c:pt idx="6">
                  <c:v>976.56</c:v>
                </c:pt>
                <c:pt idx="7">
                  <c:v>1105.99</c:v>
                </c:pt>
                <c:pt idx="8">
                  <c:v>1000.07</c:v>
                </c:pt>
                <c:pt idx="9">
                  <c:v>961.31</c:v>
                </c:pt>
                <c:pt idx="10">
                  <c:v>913.44</c:v>
                </c:pt>
                <c:pt idx="11">
                  <c:v>989.45344614200008</c:v>
                </c:pt>
              </c:numCache>
            </c:numRef>
          </c:yVal>
          <c:smooth val="0"/>
          <c:extLst>
            <c:ext xmlns:c16="http://schemas.microsoft.com/office/drawing/2014/chart" uri="{C3380CC4-5D6E-409C-BE32-E72D297353CC}">
              <c16:uniqueId val="{0000000E-9D1D-4F11-9698-D9BE56D331C4}"/>
            </c:ext>
          </c:extLst>
        </c:ser>
        <c:ser>
          <c:idx val="3"/>
          <c:order val="3"/>
          <c:tx>
            <c:strRef>
              <c:f>Hoja1!$E$1</c:f>
              <c:strCache>
                <c:ptCount val="1"/>
                <c:pt idx="0">
                  <c:v>San Francisco</c:v>
                </c:pt>
              </c:strCache>
            </c:strRef>
          </c:tx>
          <c:spPr>
            <a:ln w="25400" cap="rnd">
              <a:solidFill>
                <a:srgbClr val="FF0000"/>
              </a:solidFill>
              <a:round/>
            </a:ln>
            <a:effectLst/>
          </c:spPr>
          <c:marker>
            <c:symbol val="circle"/>
            <c:size val="5"/>
            <c:spPr>
              <a:solidFill>
                <a:srgbClr val="FF0000"/>
              </a:solidFill>
              <a:ln w="9525">
                <a:solidFill>
                  <a:srgbClr val="FF0000"/>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Hoja1!$E$2:$E$13</c:f>
              <c:numCache>
                <c:formatCode>0.00</c:formatCode>
                <c:ptCount val="12"/>
                <c:pt idx="0">
                  <c:v>972.38556000000005</c:v>
                </c:pt>
                <c:pt idx="1">
                  <c:v>1064.8154999999999</c:v>
                </c:pt>
                <c:pt idx="2">
                  <c:v>1043.8800000000001</c:v>
                </c:pt>
                <c:pt idx="3">
                  <c:v>913.52</c:v>
                </c:pt>
                <c:pt idx="4">
                  <c:v>1300.06</c:v>
                </c:pt>
                <c:pt idx="5">
                  <c:v>1398.56</c:v>
                </c:pt>
                <c:pt idx="6">
                  <c:v>1327.85</c:v>
                </c:pt>
                <c:pt idx="7">
                  <c:v>1486.65</c:v>
                </c:pt>
                <c:pt idx="8">
                  <c:v>1163.2</c:v>
                </c:pt>
                <c:pt idx="9">
                  <c:v>1221.8900000000001</c:v>
                </c:pt>
                <c:pt idx="10">
                  <c:v>972.35</c:v>
                </c:pt>
                <c:pt idx="11">
                  <c:v>1301.4051099999999</c:v>
                </c:pt>
              </c:numCache>
            </c:numRef>
          </c:yVal>
          <c:smooth val="0"/>
          <c:extLst>
            <c:ext xmlns:c16="http://schemas.microsoft.com/office/drawing/2014/chart" uri="{C3380CC4-5D6E-409C-BE32-E72D297353CC}">
              <c16:uniqueId val="{0000000F-9D1D-4F11-9698-D9BE56D331C4}"/>
            </c:ext>
          </c:extLst>
        </c:ser>
        <c:ser>
          <c:idx val="4"/>
          <c:order val="4"/>
          <c:tx>
            <c:strRef>
              <c:f>Hoja1!$F$1</c:f>
              <c:strCache>
                <c:ptCount val="1"/>
                <c:pt idx="0">
                  <c:v>Marcel Laniado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Hoja1!$F$2:$F$13</c:f>
              <c:numCache>
                <c:formatCode>0.00</c:formatCode>
                <c:ptCount val="12"/>
                <c:pt idx="1">
                  <c:v>599.27139999999997</c:v>
                </c:pt>
                <c:pt idx="2">
                  <c:v>773.79</c:v>
                </c:pt>
                <c:pt idx="3">
                  <c:v>657.39</c:v>
                </c:pt>
                <c:pt idx="4">
                  <c:v>1051.04</c:v>
                </c:pt>
                <c:pt idx="5">
                  <c:v>832.86</c:v>
                </c:pt>
                <c:pt idx="6">
                  <c:v>948.18</c:v>
                </c:pt>
                <c:pt idx="7">
                  <c:v>1040.77</c:v>
                </c:pt>
                <c:pt idx="8">
                  <c:v>1099.82</c:v>
                </c:pt>
                <c:pt idx="9">
                  <c:v>1077.27</c:v>
                </c:pt>
                <c:pt idx="10">
                  <c:v>887.98</c:v>
                </c:pt>
                <c:pt idx="11">
                  <c:v>1180.141639122</c:v>
                </c:pt>
              </c:numCache>
            </c:numRef>
          </c:yVal>
          <c:smooth val="0"/>
          <c:extLst>
            <c:ext xmlns:c16="http://schemas.microsoft.com/office/drawing/2014/chart" uri="{C3380CC4-5D6E-409C-BE32-E72D297353CC}">
              <c16:uniqueId val="{00000010-9D1D-4F11-9698-D9BE56D331C4}"/>
            </c:ext>
          </c:extLst>
        </c:ser>
        <c:ser>
          <c:idx val="6"/>
          <c:order val="5"/>
          <c:tx>
            <c:strRef>
              <c:f>Hoja1!$H$1</c:f>
              <c:strCache>
                <c:ptCount val="1"/>
                <c:pt idx="0">
                  <c:v>Sopladora</c:v>
                </c:pt>
              </c:strCache>
            </c:strRef>
          </c:tx>
          <c:spPr>
            <a:ln w="2540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Hoja1!$A$2:$A$13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xVal>
          <c:yVal>
            <c:numRef>
              <c:f>Hoja1!$H$2:$H$13</c:f>
              <c:numCache>
                <c:formatCode>General</c:formatCode>
                <c:ptCount val="12"/>
                <c:pt idx="8" formatCode="0.00">
                  <c:v>985.96</c:v>
                </c:pt>
                <c:pt idx="9" formatCode="0.00">
                  <c:v>2199.65</c:v>
                </c:pt>
                <c:pt idx="10" formatCode="0.00">
                  <c:v>2137.67</c:v>
                </c:pt>
                <c:pt idx="11" formatCode="0.00">
                  <c:v>5608.7444978150006</c:v>
                </c:pt>
              </c:numCache>
            </c:numRef>
          </c:yVal>
          <c:smooth val="0"/>
          <c:extLst>
            <c:ext xmlns:c16="http://schemas.microsoft.com/office/drawing/2014/chart" uri="{C3380CC4-5D6E-409C-BE32-E72D297353CC}">
              <c16:uniqueId val="{00000012-9D1D-4F11-9698-D9BE56D331C4}"/>
            </c:ext>
          </c:extLst>
        </c:ser>
        <c:dLbls>
          <c:showLegendKey val="0"/>
          <c:showVal val="0"/>
          <c:showCatName val="0"/>
          <c:showSerName val="0"/>
          <c:showPercent val="0"/>
          <c:showBubbleSize val="0"/>
        </c:dLbls>
        <c:axId val="1079164768"/>
        <c:axId val="974115184"/>
      </c:scatterChart>
      <c:valAx>
        <c:axId val="1079164768"/>
        <c:scaling>
          <c:orientation val="minMax"/>
          <c:max val="2019"/>
          <c:min val="200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974115184"/>
        <c:crosses val="autoZero"/>
        <c:crossBetween val="midCat"/>
        <c:majorUnit val="1"/>
      </c:valAx>
      <c:valAx>
        <c:axId val="9741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ES"/>
                  <a:t>Producción de Energía Eléctrica [GWh]</a:t>
                </a:r>
              </a:p>
            </c:rich>
          </c:tx>
          <c:layout>
            <c:manualLayout>
              <c:xMode val="edge"/>
              <c:yMode val="edge"/>
              <c:x val="3.586496769831804E-3"/>
              <c:y val="4.78726109111348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79164768"/>
        <c:crosses val="autoZero"/>
        <c:crossBetween val="midCat"/>
      </c:valAx>
      <c:spPr>
        <a:noFill/>
        <a:ln>
          <a:solidFill>
            <a:schemeClr val="bg1">
              <a:lumMod val="65000"/>
            </a:schemeClr>
          </a:solidFill>
        </a:ln>
        <a:effectLst/>
      </c:spPr>
    </c:plotArea>
    <c:legend>
      <c:legendPos val="b"/>
      <c:layout>
        <c:manualLayout>
          <c:xMode val="edge"/>
          <c:yMode val="edge"/>
          <c:x val="0.10194869091881215"/>
          <c:y val="0.83757035014586023"/>
          <c:w val="0.83222108673930806"/>
          <c:h val="0.162429649854139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01471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C5DE9C5-5092-4264-930E-F73C472D7D10}" type="datetimeFigureOut">
              <a:rPr lang="es-EC" smtClean="0"/>
              <a:t>16/12/2020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102787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151288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0013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53354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34426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156571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44853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20536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06557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99801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5DE9C5-5092-4264-930E-F73C472D7D10}" type="datetimeFigureOut">
              <a:rPr lang="es-EC" smtClean="0"/>
              <a:t>16/12/2020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59734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5DE9C5-5092-4264-930E-F73C472D7D10}" type="datetimeFigureOut">
              <a:rPr lang="es-EC" smtClean="0"/>
              <a:t>16/12/2020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68836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220822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15750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5C5DE9C5-5092-4264-930E-F73C472D7D10}" type="datetimeFigureOut">
              <a:rPr lang="es-EC" smtClean="0"/>
              <a:t>16/12/2020</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371374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C5DE9C5-5092-4264-930E-F73C472D7D10}" type="datetimeFigureOut">
              <a:rPr lang="es-EC" smtClean="0"/>
              <a:t>16/12/2020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46DBF4-BC7B-4903-860C-F732AAC8BA60}" type="slidenum">
              <a:rPr lang="es-EC" smtClean="0"/>
              <a:t>‹Nº›</a:t>
            </a:fld>
            <a:endParaRPr lang="es-EC"/>
          </a:p>
        </p:txBody>
      </p:sp>
    </p:spTree>
    <p:extLst>
      <p:ext uri="{BB962C8B-B14F-4D97-AF65-F5344CB8AC3E}">
        <p14:creationId xmlns:p14="http://schemas.microsoft.com/office/powerpoint/2010/main" val="80028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5DE9C5-5092-4264-930E-F73C472D7D10}" type="datetimeFigureOut">
              <a:rPr lang="es-EC" smtClean="0"/>
              <a:t>16/12/2020</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46DBF4-BC7B-4903-860C-F732AAC8BA60}" type="slidenum">
              <a:rPr lang="es-EC" smtClean="0"/>
              <a:t>‹Nº›</a:t>
            </a:fld>
            <a:endParaRPr lang="es-EC"/>
          </a:p>
        </p:txBody>
      </p:sp>
    </p:spTree>
    <p:extLst>
      <p:ext uri="{BB962C8B-B14F-4D97-AF65-F5344CB8AC3E}">
        <p14:creationId xmlns:p14="http://schemas.microsoft.com/office/powerpoint/2010/main" val="3942748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70" y="420003"/>
            <a:ext cx="9782175" cy="12763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27049" y="2785618"/>
            <a:ext cx="10470524" cy="707886"/>
          </a:xfrm>
          <a:prstGeom prst="rect">
            <a:avLst/>
          </a:prstGeom>
          <a:noFill/>
        </p:spPr>
        <p:txBody>
          <a:bodyPr wrap="square" rtlCol="0">
            <a:spAutoFit/>
          </a:bodyPr>
          <a:lstStyle/>
          <a:p>
            <a:pPr algn="ctr"/>
            <a:r>
              <a:rPr lang="es-EC" sz="2000" b="1" cap="all" dirty="0">
                <a:latin typeface="Copperplate Gothic Bold" panose="020E0705020206020404" pitchFamily="34" charset="0"/>
              </a:rPr>
              <a:t>Evaluación de la Tasa de Retorno Energético para la Producción de Petróleo Crudo de Petroamazonas EP</a:t>
            </a:r>
          </a:p>
        </p:txBody>
      </p:sp>
      <p:sp>
        <p:nvSpPr>
          <p:cNvPr id="7" name="CuadroTexto 6"/>
          <p:cNvSpPr txBox="1"/>
          <p:nvPr/>
        </p:nvSpPr>
        <p:spPr>
          <a:xfrm>
            <a:off x="3783508" y="4324125"/>
            <a:ext cx="3982180" cy="400110"/>
          </a:xfrm>
          <a:prstGeom prst="rect">
            <a:avLst/>
          </a:prstGeom>
          <a:noFill/>
        </p:spPr>
        <p:txBody>
          <a:bodyPr wrap="none" rtlCol="0">
            <a:spAutoFit/>
          </a:bodyPr>
          <a:lstStyle/>
          <a:p>
            <a:r>
              <a:rPr lang="es-EC" sz="2000" b="1" dirty="0"/>
              <a:t>AMORES RIVAS JORGE ANDRÉS</a:t>
            </a:r>
          </a:p>
        </p:txBody>
      </p:sp>
      <p:sp>
        <p:nvSpPr>
          <p:cNvPr id="8" name="Rectángulo 7"/>
          <p:cNvSpPr/>
          <p:nvPr/>
        </p:nvSpPr>
        <p:spPr>
          <a:xfrm>
            <a:off x="2427904" y="5354800"/>
            <a:ext cx="6534161" cy="400110"/>
          </a:xfrm>
          <a:prstGeom prst="rect">
            <a:avLst/>
          </a:prstGeom>
        </p:spPr>
        <p:txBody>
          <a:bodyPr wrap="none">
            <a:spAutoFit/>
          </a:bodyPr>
          <a:lstStyle/>
          <a:p>
            <a:r>
              <a:rPr lang="es-EC" sz="2000" dirty="0"/>
              <a:t>TUTOR: ING. EDUARDO ROBERTO GUTIÉRREZ G, </a:t>
            </a:r>
            <a:r>
              <a:rPr lang="es-EC" sz="2000" dirty="0" err="1"/>
              <a:t>Mgs</a:t>
            </a:r>
            <a:r>
              <a:rPr lang="es-EC" sz="2000" dirty="0"/>
              <a:t>.</a:t>
            </a:r>
          </a:p>
        </p:txBody>
      </p:sp>
      <p:sp>
        <p:nvSpPr>
          <p:cNvPr id="2" name="Rectángulo 1"/>
          <p:cNvSpPr/>
          <p:nvPr/>
        </p:nvSpPr>
        <p:spPr>
          <a:xfrm>
            <a:off x="3638176" y="1893443"/>
            <a:ext cx="4248279" cy="369332"/>
          </a:xfrm>
          <a:prstGeom prst="rect">
            <a:avLst/>
          </a:prstGeom>
        </p:spPr>
        <p:txBody>
          <a:bodyPr wrap="none">
            <a:spAutoFit/>
          </a:bodyPr>
          <a:lstStyle/>
          <a:p>
            <a:r>
              <a:rPr lang="es-EC" b="1" dirty="0"/>
              <a:t>CARRERA DE INGENIERÍA MECÁNICA</a:t>
            </a:r>
          </a:p>
        </p:txBody>
      </p:sp>
    </p:spTree>
    <p:extLst>
      <p:ext uri="{BB962C8B-B14F-4D97-AF65-F5344CB8AC3E}">
        <p14:creationId xmlns:p14="http://schemas.microsoft.com/office/powerpoint/2010/main" val="218698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2526676744"/>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6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1325234151"/>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327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31988893"/>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08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1069626083"/>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31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689859"/>
            <a:ext cx="9404723" cy="369332"/>
          </a:xfrm>
          <a:prstGeom prst="rect">
            <a:avLst/>
          </a:prstGeom>
          <a:noFill/>
        </p:spPr>
        <p:txBody>
          <a:bodyPr wrap="square" rtlCol="0">
            <a:spAutoFit/>
          </a:bodyPr>
          <a:lstStyle/>
          <a:p>
            <a:r>
              <a:rPr lang="es-ES" dirty="0"/>
              <a:t>Caso Petroamazonas EP</a:t>
            </a:r>
          </a:p>
        </p:txBody>
      </p:sp>
      <p:graphicFrame>
        <p:nvGraphicFramePr>
          <p:cNvPr id="8" name="Gráfico 7">
            <a:extLst>
              <a:ext uri="{FF2B5EF4-FFF2-40B4-BE49-F238E27FC236}">
                <a16:creationId xmlns:a16="http://schemas.microsoft.com/office/drawing/2014/main" id="{6DC9D330-8D98-465E-BD04-86C7DA4766D9}"/>
              </a:ext>
            </a:extLst>
          </p:cNvPr>
          <p:cNvGraphicFramePr/>
          <p:nvPr>
            <p:extLst>
              <p:ext uri="{D42A27DB-BD31-4B8C-83A1-F6EECF244321}">
                <p14:modId xmlns:p14="http://schemas.microsoft.com/office/powerpoint/2010/main" val="2837503144"/>
              </p:ext>
            </p:extLst>
          </p:nvPr>
        </p:nvGraphicFramePr>
        <p:xfrm>
          <a:off x="170113" y="1510482"/>
          <a:ext cx="5275344" cy="46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BF564302-D64A-40C1-831C-B3C046EFADD3}"/>
              </a:ext>
            </a:extLst>
          </p:cNvPr>
          <p:cNvGraphicFramePr/>
          <p:nvPr>
            <p:extLst>
              <p:ext uri="{D42A27DB-BD31-4B8C-83A1-F6EECF244321}">
                <p14:modId xmlns:p14="http://schemas.microsoft.com/office/powerpoint/2010/main" val="2118511967"/>
              </p:ext>
            </p:extLst>
          </p:nvPr>
        </p:nvGraphicFramePr>
        <p:xfrm>
          <a:off x="5693656" y="1510482"/>
          <a:ext cx="5275343" cy="45552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224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AE810F-E323-40FF-A210-AFA882B794B4}"/>
              </a:ext>
            </a:extLst>
          </p:cNvPr>
          <p:cNvSpPr txBox="1"/>
          <p:nvPr/>
        </p:nvSpPr>
        <p:spPr>
          <a:xfrm>
            <a:off x="170113" y="716313"/>
            <a:ext cx="9404723" cy="369332"/>
          </a:xfrm>
          <a:prstGeom prst="rect">
            <a:avLst/>
          </a:prstGeom>
          <a:noFill/>
        </p:spPr>
        <p:txBody>
          <a:bodyPr wrap="square" rtlCol="0">
            <a:spAutoFit/>
          </a:bodyPr>
          <a:lstStyle/>
          <a:p>
            <a:r>
              <a:rPr lang="es-ES" dirty="0"/>
              <a:t>Costos de producción, precio de barril y optimización Proyecto OGE</a:t>
            </a:r>
          </a:p>
        </p:txBody>
      </p:sp>
      <p:graphicFrame>
        <p:nvGraphicFramePr>
          <p:cNvPr id="5" name="Gráfico 4">
            <a:extLst>
              <a:ext uri="{FF2B5EF4-FFF2-40B4-BE49-F238E27FC236}">
                <a16:creationId xmlns:a16="http://schemas.microsoft.com/office/drawing/2014/main" id="{8217BF24-E19A-431D-BBEB-B894C86DFC58}"/>
              </a:ext>
            </a:extLst>
          </p:cNvPr>
          <p:cNvGraphicFramePr/>
          <p:nvPr>
            <p:extLst>
              <p:ext uri="{D42A27DB-BD31-4B8C-83A1-F6EECF244321}">
                <p14:modId xmlns:p14="http://schemas.microsoft.com/office/powerpoint/2010/main" val="2540147230"/>
              </p:ext>
            </p:extLst>
          </p:nvPr>
        </p:nvGraphicFramePr>
        <p:xfrm>
          <a:off x="-1" y="1457691"/>
          <a:ext cx="5992838" cy="4914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0F961ED6-0DB8-477B-BA73-906B4EFEF144}"/>
              </a:ext>
            </a:extLst>
          </p:cNvPr>
          <p:cNvGraphicFramePr/>
          <p:nvPr>
            <p:extLst>
              <p:ext uri="{D42A27DB-BD31-4B8C-83A1-F6EECF244321}">
                <p14:modId xmlns:p14="http://schemas.microsoft.com/office/powerpoint/2010/main" val="748410286"/>
              </p:ext>
            </p:extLst>
          </p:nvPr>
        </p:nvGraphicFramePr>
        <p:xfrm>
          <a:off x="6096000" y="1457691"/>
          <a:ext cx="6096000" cy="4914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2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Optimización de recursos</a:t>
            </a:r>
          </a:p>
        </p:txBody>
      </p:sp>
      <p:graphicFrame>
        <p:nvGraphicFramePr>
          <p:cNvPr id="8" name="Gráfico 7">
            <a:extLst>
              <a:ext uri="{FF2B5EF4-FFF2-40B4-BE49-F238E27FC236}">
                <a16:creationId xmlns:a16="http://schemas.microsoft.com/office/drawing/2014/main" id="{11E6754C-EDAA-4364-A5FF-9B5C4DC419BA}"/>
              </a:ext>
            </a:extLst>
          </p:cNvPr>
          <p:cNvGraphicFramePr/>
          <p:nvPr>
            <p:extLst>
              <p:ext uri="{D42A27DB-BD31-4B8C-83A1-F6EECF244321}">
                <p14:modId xmlns:p14="http://schemas.microsoft.com/office/powerpoint/2010/main" val="3671638164"/>
              </p:ext>
            </p:extLst>
          </p:nvPr>
        </p:nvGraphicFramePr>
        <p:xfrm>
          <a:off x="24377" y="1430005"/>
          <a:ext cx="5669280" cy="5088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CBFE9F28-EC94-4A30-A223-EE3493CD91CE}"/>
              </a:ext>
            </a:extLst>
          </p:cNvPr>
          <p:cNvGraphicFramePr/>
          <p:nvPr>
            <p:extLst>
              <p:ext uri="{D42A27DB-BD31-4B8C-83A1-F6EECF244321}">
                <p14:modId xmlns:p14="http://schemas.microsoft.com/office/powerpoint/2010/main" val="4125036154"/>
              </p:ext>
            </p:extLst>
          </p:nvPr>
        </p:nvGraphicFramePr>
        <p:xfrm>
          <a:off x="5813813" y="1430004"/>
          <a:ext cx="5243393" cy="5088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9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F54270-5CDA-40A3-8761-596AC14403A3}"/>
              </a:ext>
            </a:extLst>
          </p:cNvPr>
          <p:cNvSpPr txBox="1"/>
          <p:nvPr/>
        </p:nvSpPr>
        <p:spPr>
          <a:xfrm>
            <a:off x="292606" y="603771"/>
            <a:ext cx="9404723" cy="369332"/>
          </a:xfrm>
          <a:prstGeom prst="rect">
            <a:avLst/>
          </a:prstGeom>
          <a:noFill/>
        </p:spPr>
        <p:txBody>
          <a:bodyPr wrap="square" rtlCol="0">
            <a:spAutoFit/>
          </a:bodyPr>
          <a:lstStyle/>
          <a:p>
            <a:r>
              <a:rPr lang="es-ES" dirty="0"/>
              <a:t> % BSW y Grado API</a:t>
            </a:r>
          </a:p>
        </p:txBody>
      </p:sp>
      <p:graphicFrame>
        <p:nvGraphicFramePr>
          <p:cNvPr id="11" name="Gráfico 10">
            <a:extLst>
              <a:ext uri="{FF2B5EF4-FFF2-40B4-BE49-F238E27FC236}">
                <a16:creationId xmlns:a16="http://schemas.microsoft.com/office/drawing/2014/main" id="{6F4B1409-32E1-4F19-B3D5-00006FA48FC7}"/>
              </a:ext>
            </a:extLst>
          </p:cNvPr>
          <p:cNvGraphicFramePr/>
          <p:nvPr>
            <p:extLst>
              <p:ext uri="{D42A27DB-BD31-4B8C-83A1-F6EECF244321}">
                <p14:modId xmlns:p14="http://schemas.microsoft.com/office/powerpoint/2010/main" val="344383700"/>
              </p:ext>
            </p:extLst>
          </p:nvPr>
        </p:nvGraphicFramePr>
        <p:xfrm>
          <a:off x="292606" y="1392333"/>
          <a:ext cx="5215598" cy="44176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28B49219-4676-4FF0-A32C-BF048E4C52AE}"/>
              </a:ext>
            </a:extLst>
          </p:cNvPr>
          <p:cNvGraphicFramePr/>
          <p:nvPr>
            <p:extLst>
              <p:ext uri="{D42A27DB-BD31-4B8C-83A1-F6EECF244321}">
                <p14:modId xmlns:p14="http://schemas.microsoft.com/office/powerpoint/2010/main" val="1193871887"/>
              </p:ext>
            </p:extLst>
          </p:nvPr>
        </p:nvGraphicFramePr>
        <p:xfrm>
          <a:off x="6096000" y="1392334"/>
          <a:ext cx="5215598" cy="4417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58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302A18C7-A642-4426-931D-129654D2C9D3}"/>
              </a:ext>
            </a:extLst>
          </p:cNvPr>
          <p:cNvGraphicFramePr>
            <a:graphicFrameLocks noGrp="1"/>
          </p:cNvGraphicFramePr>
          <p:nvPr>
            <p:ph idx="1"/>
            <p:extLst>
              <p:ext uri="{D42A27DB-BD31-4B8C-83A1-F6EECF244321}">
                <p14:modId xmlns:p14="http://schemas.microsoft.com/office/powerpoint/2010/main" val="4142955341"/>
              </p:ext>
            </p:extLst>
          </p:nvPr>
        </p:nvGraphicFramePr>
        <p:xfrm>
          <a:off x="1103312" y="1336431"/>
          <a:ext cx="10122705" cy="491196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F3A56950-C2C3-4B0D-BE2F-A44BC3B3F2CD}"/>
              </a:ext>
            </a:extLst>
          </p:cNvPr>
          <p:cNvSpPr txBox="1"/>
          <p:nvPr/>
        </p:nvSpPr>
        <p:spPr>
          <a:xfrm>
            <a:off x="292606" y="603771"/>
            <a:ext cx="9404723" cy="369332"/>
          </a:xfrm>
          <a:prstGeom prst="rect">
            <a:avLst/>
          </a:prstGeom>
          <a:noFill/>
        </p:spPr>
        <p:txBody>
          <a:bodyPr wrap="square" rtlCol="0">
            <a:spAutoFit/>
          </a:bodyPr>
          <a:lstStyle/>
          <a:p>
            <a:r>
              <a:rPr lang="es-ES" i="1" dirty="0"/>
              <a:t>Actividades perforación y pozos en operación</a:t>
            </a:r>
          </a:p>
        </p:txBody>
      </p:sp>
    </p:spTree>
    <p:extLst>
      <p:ext uri="{BB962C8B-B14F-4D97-AF65-F5344CB8AC3E}">
        <p14:creationId xmlns:p14="http://schemas.microsoft.com/office/powerpoint/2010/main" val="428439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F6F6258-134A-4F9C-8358-179457102F59}"/>
              </a:ext>
            </a:extLst>
          </p:cNvPr>
          <p:cNvGraphicFramePr>
            <a:graphicFrameLocks noGrp="1"/>
          </p:cNvGraphicFramePr>
          <p:nvPr>
            <p:ph idx="1"/>
            <p:extLst>
              <p:ext uri="{D42A27DB-BD31-4B8C-83A1-F6EECF244321}">
                <p14:modId xmlns:p14="http://schemas.microsoft.com/office/powerpoint/2010/main" val="1034867249"/>
              </p:ext>
            </p:extLst>
          </p:nvPr>
        </p:nvGraphicFramePr>
        <p:xfrm>
          <a:off x="1103313" y="1364566"/>
          <a:ext cx="8947150" cy="488383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74681BD0-4420-4EC9-9972-DD62BB0420C0}"/>
              </a:ext>
            </a:extLst>
          </p:cNvPr>
          <p:cNvSpPr txBox="1"/>
          <p:nvPr/>
        </p:nvSpPr>
        <p:spPr>
          <a:xfrm>
            <a:off x="292606" y="603771"/>
            <a:ext cx="9404723" cy="369332"/>
          </a:xfrm>
          <a:prstGeom prst="rect">
            <a:avLst/>
          </a:prstGeom>
          <a:noFill/>
        </p:spPr>
        <p:txBody>
          <a:bodyPr wrap="square" rtlCol="0">
            <a:spAutoFit/>
          </a:bodyPr>
          <a:lstStyle/>
          <a:p>
            <a:r>
              <a:rPr lang="es-ES" dirty="0"/>
              <a:t>Consumo de energía eléctrica por barril de crudo producido </a:t>
            </a:r>
            <a:endParaRPr lang="es-ES" i="1" dirty="0"/>
          </a:p>
        </p:txBody>
      </p:sp>
    </p:spTree>
    <p:extLst>
      <p:ext uri="{BB962C8B-B14F-4D97-AF65-F5344CB8AC3E}">
        <p14:creationId xmlns:p14="http://schemas.microsoft.com/office/powerpoint/2010/main" val="358978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INTRODUCCIÓN</a:t>
            </a:r>
          </a:p>
        </p:txBody>
      </p:sp>
      <p:pic>
        <p:nvPicPr>
          <p:cNvPr id="5"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959CFB4-448B-4C99-B0D6-75B587476C05}"/>
              </a:ext>
            </a:extLst>
          </p:cNvPr>
          <p:cNvSpPr txBox="1"/>
          <p:nvPr/>
        </p:nvSpPr>
        <p:spPr>
          <a:xfrm>
            <a:off x="983734" y="1672212"/>
            <a:ext cx="9404723" cy="5355312"/>
          </a:xfrm>
          <a:prstGeom prst="rect">
            <a:avLst/>
          </a:prstGeom>
          <a:noFill/>
        </p:spPr>
        <p:txBody>
          <a:bodyPr wrap="square" rtlCol="0">
            <a:spAutoFit/>
          </a:bodyPr>
          <a:lstStyle/>
          <a:p>
            <a:pPr algn="just"/>
            <a:r>
              <a:rPr lang="es-ES" dirty="0"/>
              <a:t>Al inaugurar el Sistema del Oleoducto Transecuatoriano (SOTE) para un crudo de 30 grados API en 1972, el Ecuador transformó su economía agrícola, en una dependiente de los ingresos de la exportación del petróleo. Sin embargo, este recurso es no renovable y por lo tanto finito, por lo cual la eventual disminución de la producción de hidrocarburos, además se ve agravada, debido a que la cantidad de recursos invertidos que se requiere para obtener un barril de petróleo, es cada vez mayor, ya sea por factores como la densidad del crudo, la concentración de agua y sedimentos, entre otros.</a:t>
            </a:r>
          </a:p>
          <a:p>
            <a:pPr algn="just"/>
            <a:endParaRPr lang="es-ES" dirty="0"/>
          </a:p>
          <a:p>
            <a:pPr marL="285750" indent="-285750" algn="just">
              <a:buFont typeface="Arial" panose="020B0604020202020204" pitchFamily="34" charset="0"/>
              <a:buChar char="•"/>
            </a:pPr>
            <a:r>
              <a:rPr lang="es-ES" dirty="0"/>
              <a:t>Parra, Ronny. (2019). </a:t>
            </a:r>
            <a:r>
              <a:rPr lang="es-ES" b="1" i="1" dirty="0"/>
              <a:t>Análisis del sistema de extracción de petróleo a partir del uso de la Tasa de Retorno Energética (TRE) para el caso del Ecuador</a:t>
            </a:r>
            <a:r>
              <a:rPr lang="es-ES" b="1" dirty="0"/>
              <a:t>. </a:t>
            </a:r>
            <a:r>
              <a:rPr lang="es-ES" dirty="0"/>
              <a:t>123-137. http://www.casadelibrosabiertos.uam.mx/contenido/contenido/Libroelectronico/Ecological-economics.pdf</a:t>
            </a:r>
          </a:p>
          <a:p>
            <a:pPr algn="just"/>
            <a:endParaRPr lang="es-ES" dirty="0"/>
          </a:p>
          <a:p>
            <a:pPr marL="285750" indent="-285750" algn="just">
              <a:buFont typeface="Arial" panose="020B0604020202020204" pitchFamily="34" charset="0"/>
              <a:buChar char="•"/>
            </a:pPr>
            <a:r>
              <a:rPr lang="es-ES" dirty="0"/>
              <a:t>Amores, J., Gutiérrez, E., Vinueza, G., &amp; Torres, G. (2020). </a:t>
            </a:r>
            <a:r>
              <a:rPr lang="es-ES" b="1" dirty="0"/>
              <a:t>Cálculo Preliminar de la Tasa de Retorno Energético (EROI) del Petróleo Ecuatoriano</a:t>
            </a:r>
            <a:r>
              <a:rPr lang="es-ES" dirty="0"/>
              <a:t>. </a:t>
            </a:r>
            <a:r>
              <a:rPr lang="es-ES" i="1" dirty="0"/>
              <a:t>Revista Aporte Santiaguino</a:t>
            </a:r>
            <a:r>
              <a:rPr lang="es-ES" dirty="0"/>
              <a:t>, </a:t>
            </a:r>
            <a:r>
              <a:rPr lang="es-ES" i="1" dirty="0"/>
              <a:t>13(1)</a:t>
            </a:r>
            <a:r>
              <a:rPr lang="es-ES" dirty="0"/>
              <a:t>, 59-76. https://doi.org/10.32911/as.2020.v13.n1.681</a:t>
            </a:r>
          </a:p>
          <a:p>
            <a:pPr algn="just"/>
            <a:endParaRPr lang="es-ES" dirty="0"/>
          </a:p>
          <a:p>
            <a:pPr algn="just"/>
            <a:endParaRPr lang="es-ES" dirty="0"/>
          </a:p>
        </p:txBody>
      </p:sp>
    </p:spTree>
    <p:extLst>
      <p:ext uri="{BB962C8B-B14F-4D97-AF65-F5344CB8AC3E}">
        <p14:creationId xmlns:p14="http://schemas.microsoft.com/office/powerpoint/2010/main" val="419408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CONCLUSIONES</a:t>
            </a:r>
          </a:p>
        </p:txBody>
      </p:sp>
      <p:sp>
        <p:nvSpPr>
          <p:cNvPr id="3" name="Marcador de contenido 2"/>
          <p:cNvSpPr>
            <a:spLocks noGrp="1"/>
          </p:cNvSpPr>
          <p:nvPr>
            <p:ph idx="1"/>
          </p:nvPr>
        </p:nvSpPr>
        <p:spPr>
          <a:xfrm>
            <a:off x="170113" y="1275008"/>
            <a:ext cx="10238703" cy="5582992"/>
          </a:xfrm>
        </p:spPr>
        <p:txBody>
          <a:bodyPr>
            <a:normAutofit/>
          </a:bodyPr>
          <a:lstStyle/>
          <a:p>
            <a:pPr lvl="0" algn="just"/>
            <a:r>
              <a:rPr lang="es-ES" dirty="0"/>
              <a:t>La tasa de retorno energético es un índice de rendimiento desde el punto de vista energético, en el caso de Ecuador se ha mantenido por doce años desde 2008 hasta el 2019 en un intervalo comprendido entre 20:1 y 60:1, con un valor promedio en torno a 40:1, durante los últimos 6 años dentro del periodo de investigación el comportamiento de este indicador ha presentado una tendencia negativa constante.</a:t>
            </a:r>
          </a:p>
          <a:p>
            <a:pPr lvl="0" algn="just"/>
            <a:r>
              <a:rPr lang="es-ES" dirty="0"/>
              <a:t>Petroamazonas EP ha consumido alrededor de 116 millones de galones de Diesel 2, 319 millones de galones de Diesel, 48 billones de pies cúbicos de gas natural, 383 millones de galones de crudo, 18 millones de galones de FUEL OIL y más de 18 millones de galones de residuo.</a:t>
            </a:r>
          </a:p>
          <a:p>
            <a:pPr lvl="0" algn="just"/>
            <a:r>
              <a:rPr lang="es-ES" dirty="0"/>
              <a:t>Petroamazonas EP ha optimizado los costos, reduciendo 741 millones de USD en costos de ingeniería de operaciones, reacondicionamiento de pozos, compras de insumos, rentas de campers, vehículos, seguridad y en telefonía.</a:t>
            </a:r>
          </a:p>
          <a:p>
            <a:pPr lvl="0" algn="just"/>
            <a:r>
              <a:rPr lang="es-ES" dirty="0"/>
              <a:t>El Programa OGE Optimización Generación Eléctrica, ha permitido reducir 1296 millones de USD en combustibles consumidos para generación eléctrica por centrales térmicas durante doce años.</a:t>
            </a:r>
          </a:p>
          <a:p>
            <a:pPr lvl="0" algn="just"/>
            <a:endParaRPr lang="es-ES" dirty="0"/>
          </a:p>
        </p:txBody>
      </p:sp>
      <p:pic>
        <p:nvPicPr>
          <p:cNvPr id="4"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2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80549-720D-4A87-8B07-6C46F174D843}"/>
              </a:ext>
            </a:extLst>
          </p:cNvPr>
          <p:cNvSpPr>
            <a:spLocks noGrp="1"/>
          </p:cNvSpPr>
          <p:nvPr>
            <p:ph type="title"/>
          </p:nvPr>
        </p:nvSpPr>
        <p:spPr/>
        <p:txBody>
          <a:bodyPr/>
          <a:lstStyle/>
          <a:p>
            <a:pPr algn="ctr"/>
            <a:r>
              <a:rPr lang="es-EC" b="1" dirty="0"/>
              <a:t>CONCLUSIONES</a:t>
            </a:r>
            <a:endParaRPr lang="es-ES" dirty="0"/>
          </a:p>
        </p:txBody>
      </p:sp>
      <p:sp>
        <p:nvSpPr>
          <p:cNvPr id="3" name="Marcador de contenido 2">
            <a:extLst>
              <a:ext uri="{FF2B5EF4-FFF2-40B4-BE49-F238E27FC236}">
                <a16:creationId xmlns:a16="http://schemas.microsoft.com/office/drawing/2014/main" id="{3C272AD4-8E54-4968-B890-A8369F2C81F2}"/>
              </a:ext>
            </a:extLst>
          </p:cNvPr>
          <p:cNvSpPr>
            <a:spLocks noGrp="1"/>
          </p:cNvSpPr>
          <p:nvPr>
            <p:ph idx="1"/>
          </p:nvPr>
        </p:nvSpPr>
        <p:spPr>
          <a:xfrm>
            <a:off x="185530" y="1266092"/>
            <a:ext cx="10196427" cy="5359791"/>
          </a:xfrm>
        </p:spPr>
        <p:txBody>
          <a:bodyPr>
            <a:normAutofit fontScale="92500" lnSpcReduction="10000"/>
          </a:bodyPr>
          <a:lstStyle/>
          <a:p>
            <a:pPr lvl="0" algn="just"/>
            <a:r>
              <a:rPr lang="es-ES" dirty="0"/>
              <a:t>Las actividades de perforación han tenido como resultado un incremento en el mismo periodo de estudio de 2624 pozos en operación, con una media de 1346 pozos en operación por año; también registró 7297 km perforados o excavados con una media de 608 km por año, los pozos en promedio tienen una longitud de 3 km. Petroamazonas EP tiene documento dentro de sus bloques activos en el periodo 2008-2019 un total de 1384 pozos perforados con una tasa anual promedio en torno a 115 pozos perforados por año.</a:t>
            </a:r>
          </a:p>
          <a:p>
            <a:pPr lvl="0" algn="just"/>
            <a:r>
              <a:rPr lang="es-ES" dirty="0"/>
              <a:t>Petroamazonas EP ha demandado de más de 15438 GWh de energía eléctrica para todas sus operaciones en campo en el distrito amazónico en doce años con una media de 1286 GWh por año y con un crecimiento anual en promedio en torno al 21%. En los últimos 7 años desde que se estableció como la única empresa pública de exploración y explotación administrando alrededor de 22 bloques petroleros ha incrementado la demanda de energía en 79%.</a:t>
            </a:r>
          </a:p>
          <a:p>
            <a:pPr lvl="0" algn="just"/>
            <a:r>
              <a:rPr lang="es-ES" dirty="0"/>
              <a:t>Las centrales hidroeléctricas cuya producción de electricidad que equipara la producción de energía eléctrica de Petroamazonas EP mediante sus centrales térmicas son Sopladora, Marcel </a:t>
            </a:r>
            <a:r>
              <a:rPr lang="es-ES" dirty="0" err="1"/>
              <a:t>Laniado</a:t>
            </a:r>
            <a:r>
              <a:rPr lang="es-ES" dirty="0"/>
              <a:t>, San Francisco y </a:t>
            </a:r>
            <a:r>
              <a:rPr lang="es-ES" dirty="0" err="1"/>
              <a:t>Agoyán</a:t>
            </a:r>
            <a:r>
              <a:rPr lang="es-ES" dirty="0"/>
              <a:t>; por otro lado, las Centrales Paute y Coca Codo Sinclair requieren alrededor del 43% y 35% respectivamente, de su producción para satisfacer la demanda de Petroamazonas EP.</a:t>
            </a:r>
          </a:p>
          <a:p>
            <a:endParaRPr lang="es-ES" dirty="0"/>
          </a:p>
        </p:txBody>
      </p:sp>
    </p:spTree>
    <p:extLst>
      <p:ext uri="{BB962C8B-B14F-4D97-AF65-F5344CB8AC3E}">
        <p14:creationId xmlns:p14="http://schemas.microsoft.com/office/powerpoint/2010/main" val="120650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CONCLUSIONES</a:t>
            </a:r>
          </a:p>
        </p:txBody>
      </p:sp>
      <p:sp>
        <p:nvSpPr>
          <p:cNvPr id="3" name="Marcador de contenido 2"/>
          <p:cNvSpPr>
            <a:spLocks noGrp="1"/>
          </p:cNvSpPr>
          <p:nvPr>
            <p:ph idx="1"/>
          </p:nvPr>
        </p:nvSpPr>
        <p:spPr>
          <a:xfrm>
            <a:off x="0" y="1275008"/>
            <a:ext cx="10238703" cy="5582992"/>
          </a:xfrm>
        </p:spPr>
        <p:txBody>
          <a:bodyPr>
            <a:normAutofit fontScale="92500" lnSpcReduction="10000"/>
          </a:bodyPr>
          <a:lstStyle/>
          <a:p>
            <a:pPr lvl="0" algn="just"/>
            <a:r>
              <a:rPr lang="es-ES" dirty="0"/>
              <a:t>Las actividades de perforación han tenido como resultado un incremento en el mismo periodo de estudio de 2624 pozos en operación, con una media de 1346 pozos en operación por año; también registró 7297 km perforados o excavados con una media de 608 km por año, los pozos en promedio tienen una longitud de 3 km. Petroamazonas EP tiene documento dentro de sus bloques activos en el periodo 2008-2019 un total de 1384 pozos perforados con una tasa anual promedio en torno a 115 pozos perforados por año.</a:t>
            </a:r>
          </a:p>
          <a:p>
            <a:pPr lvl="0" algn="just"/>
            <a:r>
              <a:rPr lang="es-ES" dirty="0"/>
              <a:t>Petroamazonas EP ha demandado de más de 15438 GWh de energía eléctrica para todas sus operaciones en campo en el distrito amazónico en doce años con una media de 1286 GWh por año y con un crecimiento anual en promedio en torno al 21%. En los últimos 7 años desde que se estableció como la única empresa pública de exploración y explotación administrando alrededor de 22 bloques petroleros ha incrementado la demanda de energía en 79%.</a:t>
            </a:r>
          </a:p>
          <a:p>
            <a:pPr lvl="0" algn="just"/>
            <a:r>
              <a:rPr lang="es-ES" dirty="0"/>
              <a:t>Las centrales hidroeléctricas cuya producción de electricidad que equipara la producción de energía eléctrica de Petroamazonas EP mediante sus centrales térmicas son Sopladora, Marcel </a:t>
            </a:r>
            <a:r>
              <a:rPr lang="es-ES" dirty="0" err="1"/>
              <a:t>Laniado</a:t>
            </a:r>
            <a:r>
              <a:rPr lang="es-ES" dirty="0"/>
              <a:t>, San Francisco y </a:t>
            </a:r>
            <a:r>
              <a:rPr lang="es-ES" dirty="0" err="1"/>
              <a:t>Agoyán</a:t>
            </a:r>
            <a:r>
              <a:rPr lang="es-ES" dirty="0"/>
              <a:t>; por otro lado, las Centrales Paute y Coca Codo Sinclair requieren alrededor del 43% y 35% respectivamente, de su producción para satisfacer la demanda de Petroamazonas EP.</a:t>
            </a:r>
          </a:p>
        </p:txBody>
      </p:sp>
      <p:pic>
        <p:nvPicPr>
          <p:cNvPr id="4"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9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87409-C562-4CDF-B70D-DE5CA400E4E1}"/>
              </a:ext>
            </a:extLst>
          </p:cNvPr>
          <p:cNvSpPr>
            <a:spLocks noGrp="1"/>
          </p:cNvSpPr>
          <p:nvPr>
            <p:ph type="title"/>
          </p:nvPr>
        </p:nvSpPr>
        <p:spPr/>
        <p:txBody>
          <a:bodyPr/>
          <a:lstStyle/>
          <a:p>
            <a:pPr algn="ctr"/>
            <a:r>
              <a:rPr lang="es-EC" b="1" dirty="0"/>
              <a:t>CONCLUSIONES</a:t>
            </a:r>
            <a:endParaRPr lang="es-ES" dirty="0"/>
          </a:p>
        </p:txBody>
      </p:sp>
      <p:sp>
        <p:nvSpPr>
          <p:cNvPr id="3" name="Marcador de contenido 2">
            <a:extLst>
              <a:ext uri="{FF2B5EF4-FFF2-40B4-BE49-F238E27FC236}">
                <a16:creationId xmlns:a16="http://schemas.microsoft.com/office/drawing/2014/main" id="{7134B0C5-5E39-4459-BECC-4AB41BEB7544}"/>
              </a:ext>
            </a:extLst>
          </p:cNvPr>
          <p:cNvSpPr>
            <a:spLocks noGrp="1"/>
          </p:cNvSpPr>
          <p:nvPr>
            <p:ph idx="1"/>
          </p:nvPr>
        </p:nvSpPr>
        <p:spPr>
          <a:xfrm>
            <a:off x="145774" y="2052918"/>
            <a:ext cx="10588487" cy="4195481"/>
          </a:xfrm>
        </p:spPr>
        <p:txBody>
          <a:bodyPr/>
          <a:lstStyle/>
          <a:p>
            <a:pPr algn="just"/>
            <a:r>
              <a:rPr lang="es-ES" dirty="0"/>
              <a:t>En promedio Petroamazonas EP durante doce años ha demandado de 14 kWh por barril de crudo fiscalizado, y este requerimiento se ha mantenido entre 9 y 20 kWh/Barril, es necesario destacar, el incremento del 76% en los últimos seis años.</a:t>
            </a:r>
          </a:p>
          <a:p>
            <a:pPr lvl="0" algn="just"/>
            <a:r>
              <a:rPr lang="es-ES" dirty="0"/>
              <a:t>En promedio Petroamazonas EP durante doce años ha demandado de 14 kWh por barril de crudo fiscalizado, y este requerimiento se ha mantenido entre 9 y 20 kWh/Barril, es necesario destacar, el incremento del 76% en los últimos seis años.</a:t>
            </a:r>
          </a:p>
          <a:p>
            <a:endParaRPr lang="es-ES" dirty="0"/>
          </a:p>
        </p:txBody>
      </p:sp>
    </p:spTree>
    <p:extLst>
      <p:ext uri="{BB962C8B-B14F-4D97-AF65-F5344CB8AC3E}">
        <p14:creationId xmlns:p14="http://schemas.microsoft.com/office/powerpoint/2010/main" val="371799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2199" y="2154815"/>
            <a:ext cx="8307527" cy="1400530"/>
          </a:xfrm>
        </p:spPr>
        <p:txBody>
          <a:bodyPr/>
          <a:lstStyle/>
          <a:p>
            <a:pPr algn="ctr"/>
            <a:r>
              <a:rPr lang="es-EC" sz="8000" b="1" dirty="0"/>
              <a:t>GRACIAS POR SU ATENCIÓN</a:t>
            </a:r>
          </a:p>
        </p:txBody>
      </p:sp>
      <p:pic>
        <p:nvPicPr>
          <p:cNvPr id="4"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9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370BD-8126-49AE-B38A-1DB923FF5A82}"/>
              </a:ext>
            </a:extLst>
          </p:cNvPr>
          <p:cNvSpPr>
            <a:spLocks noGrp="1"/>
          </p:cNvSpPr>
          <p:nvPr>
            <p:ph type="title"/>
          </p:nvPr>
        </p:nvSpPr>
        <p:spPr/>
        <p:txBody>
          <a:bodyPr/>
          <a:lstStyle/>
          <a:p>
            <a:pPr algn="ctr"/>
            <a:r>
              <a:rPr lang="es-ES" b="1" dirty="0"/>
              <a:t>OBJETIVO GENERAL</a:t>
            </a:r>
          </a:p>
        </p:txBody>
      </p:sp>
      <p:sp>
        <p:nvSpPr>
          <p:cNvPr id="3" name="Marcador de contenido 2">
            <a:extLst>
              <a:ext uri="{FF2B5EF4-FFF2-40B4-BE49-F238E27FC236}">
                <a16:creationId xmlns:a16="http://schemas.microsoft.com/office/drawing/2014/main" id="{D8AACE60-8BAB-4BA2-B7E8-2906190231B3}"/>
              </a:ext>
            </a:extLst>
          </p:cNvPr>
          <p:cNvSpPr>
            <a:spLocks noGrp="1"/>
          </p:cNvSpPr>
          <p:nvPr>
            <p:ph idx="1"/>
          </p:nvPr>
        </p:nvSpPr>
        <p:spPr/>
        <p:txBody>
          <a:bodyPr/>
          <a:lstStyle/>
          <a:p>
            <a:pPr lvl="0" algn="just"/>
            <a:r>
              <a:rPr lang="es-ES" sz="2400" dirty="0"/>
              <a:t>Evaluar la tasa de retorno energético anual desde 2008 hasta 2019 para la producción de petróleo crudo de Petroamazonas EP realizando el cálculo del índice y analizando estudios complementarios de indicadores técnicos para establecer el rendimiento de la empresa pública.</a:t>
            </a:r>
          </a:p>
          <a:p>
            <a:endParaRPr lang="es-ES" dirty="0"/>
          </a:p>
        </p:txBody>
      </p:sp>
    </p:spTree>
    <p:extLst>
      <p:ext uri="{BB962C8B-B14F-4D97-AF65-F5344CB8AC3E}">
        <p14:creationId xmlns:p14="http://schemas.microsoft.com/office/powerpoint/2010/main" val="227036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CBC0353-DCB2-485C-B715-36A91507B1F3}"/>
                  </a:ext>
                </a:extLst>
              </p:cNvPr>
              <p:cNvSpPr>
                <a:spLocks noGrp="1"/>
              </p:cNvSpPr>
              <p:nvPr>
                <p:ph idx="1"/>
              </p:nvPr>
            </p:nvSpPr>
            <p:spPr>
              <a:xfrm>
                <a:off x="695911" y="1391478"/>
                <a:ext cx="9946861" cy="4998495"/>
              </a:xfrm>
            </p:spPr>
            <p:txBody>
              <a:bodyPr>
                <a:normAutofit lnSpcReduction="10000"/>
              </a:bodyPr>
              <a:lstStyle/>
              <a:p>
                <a:r>
                  <a:rPr lang="es-ES" sz="1800" dirty="0"/>
                  <a:t>     </a:t>
                </a:r>
                <a14:m>
                  <m:oMath xmlns:m="http://schemas.openxmlformats.org/officeDocument/2006/math">
                    <m:r>
                      <a:rPr lang="es-ES" sz="1800" i="1">
                        <a:latin typeface="Cambria Math" panose="02040503050406030204" pitchFamily="18" charset="0"/>
                      </a:rPr>
                      <m:t>𝐸𝑅𝑂𝐼</m:t>
                    </m:r>
                    <m:r>
                      <a:rPr lang="es-ES" sz="1800" i="1">
                        <a:latin typeface="Cambria Math" panose="02040503050406030204" pitchFamily="18" charset="0"/>
                      </a:rPr>
                      <m:t> </m:t>
                    </m:r>
                    <m:r>
                      <a:rPr lang="es-ES" sz="1800" i="1">
                        <a:latin typeface="Cambria Math" panose="02040503050406030204" pitchFamily="18" charset="0"/>
                      </a:rPr>
                      <m:t>𝑜</m:t>
                    </m:r>
                    <m:r>
                      <a:rPr lang="es-ES" sz="1800" i="1">
                        <a:latin typeface="Cambria Math" panose="02040503050406030204" pitchFamily="18" charset="0"/>
                      </a:rPr>
                      <m:t> </m:t>
                    </m:r>
                    <m:r>
                      <a:rPr lang="es-ES" sz="1800" i="1">
                        <a:latin typeface="Cambria Math" panose="02040503050406030204" pitchFamily="18" charset="0"/>
                      </a:rPr>
                      <m:t>𝑇𝑅𝐸</m:t>
                    </m:r>
                    <m:r>
                      <a:rPr lang="es-ES" sz="1800" i="1">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𝐸𝑛𝑒𝑟𝑔</m:t>
                        </m:r>
                        <m:r>
                          <a:rPr lang="es-ES" sz="1800" i="1">
                            <a:latin typeface="Cambria Math" panose="02040503050406030204" pitchFamily="18" charset="0"/>
                          </a:rPr>
                          <m:t>í</m:t>
                        </m:r>
                        <m:r>
                          <a:rPr lang="es-ES" sz="1800" i="1">
                            <a:latin typeface="Cambria Math" panose="02040503050406030204" pitchFamily="18" charset="0"/>
                          </a:rPr>
                          <m:t>𝑎</m:t>
                        </m:r>
                        <m:r>
                          <a:rPr lang="es-ES" sz="1800" i="1">
                            <a:latin typeface="Cambria Math" panose="02040503050406030204" pitchFamily="18" charset="0"/>
                          </a:rPr>
                          <m:t> </m:t>
                        </m:r>
                        <m:r>
                          <a:rPr lang="es-ES" sz="1800" i="1">
                            <a:latin typeface="Cambria Math" panose="02040503050406030204" pitchFamily="18" charset="0"/>
                          </a:rPr>
                          <m:t>𝑜𝑏𝑡𝑒𝑛𝑖𝑑𝑎</m:t>
                        </m:r>
                        <m:r>
                          <a:rPr lang="es-ES" sz="1800" i="1">
                            <a:latin typeface="Cambria Math" panose="02040503050406030204" pitchFamily="18" charset="0"/>
                          </a:rPr>
                          <m:t> (</m:t>
                        </m:r>
                        <m:r>
                          <a:rPr lang="es-ES" sz="1800" i="1">
                            <a:latin typeface="Cambria Math" panose="02040503050406030204" pitchFamily="18" charset="0"/>
                          </a:rPr>
                          <m:t>𝑃𝑟𝑜𝑑𝑢𝑐𝑐𝑖</m:t>
                        </m:r>
                        <m:r>
                          <a:rPr lang="es-ES" sz="1800" i="1">
                            <a:latin typeface="Cambria Math" panose="02040503050406030204" pitchFamily="18" charset="0"/>
                          </a:rPr>
                          <m:t>ó</m:t>
                        </m:r>
                        <m:r>
                          <a:rPr lang="es-ES" sz="1800" i="1">
                            <a:latin typeface="Cambria Math" panose="02040503050406030204" pitchFamily="18" charset="0"/>
                          </a:rPr>
                          <m:t>𝑛</m:t>
                        </m:r>
                        <m:r>
                          <a:rPr lang="es-ES" sz="1800" i="1">
                            <a:latin typeface="Cambria Math" panose="02040503050406030204" pitchFamily="18" charset="0"/>
                          </a:rPr>
                          <m:t> </m:t>
                        </m:r>
                        <m:r>
                          <a:rPr lang="es-ES" sz="1800" i="1">
                            <a:latin typeface="Cambria Math" panose="02040503050406030204" pitchFamily="18" charset="0"/>
                          </a:rPr>
                          <m:t>𝑏𝑎𝑟𝑟𝑖𝑙𝑒𝑠</m:t>
                        </m:r>
                        <m:r>
                          <a:rPr lang="es-ES" sz="1800" i="1">
                            <a:latin typeface="Cambria Math" panose="02040503050406030204" pitchFamily="18" charset="0"/>
                          </a:rPr>
                          <m:t> </m:t>
                        </m:r>
                        <m:r>
                          <a:rPr lang="es-ES" sz="1800" i="1">
                            <a:latin typeface="Cambria Math" panose="02040503050406030204" pitchFamily="18" charset="0"/>
                          </a:rPr>
                          <m:t>𝑑𝑒</m:t>
                        </m:r>
                        <m:r>
                          <a:rPr lang="es-ES" sz="1800" i="1">
                            <a:latin typeface="Cambria Math" panose="02040503050406030204" pitchFamily="18" charset="0"/>
                          </a:rPr>
                          <m:t> </m:t>
                        </m:r>
                        <m:r>
                          <a:rPr lang="es-ES" sz="1800" i="1">
                            <a:latin typeface="Cambria Math" panose="02040503050406030204" pitchFamily="18" charset="0"/>
                          </a:rPr>
                          <m:t>𝑐𝑟𝑢𝑑𝑜</m:t>
                        </m:r>
                        <m:r>
                          <a:rPr lang="es-ES" sz="1800" i="1">
                            <a:latin typeface="Cambria Math" panose="02040503050406030204" pitchFamily="18" charset="0"/>
                          </a:rPr>
                          <m:t> </m:t>
                        </m:r>
                        <m:r>
                          <a:rPr lang="es-ES" sz="1800" i="1">
                            <a:latin typeface="Cambria Math" panose="02040503050406030204" pitchFamily="18" charset="0"/>
                          </a:rPr>
                          <m:t>𝑓𝑖𝑠𝑐𝑎𝑙𝑖𝑧𝑎𝑑𝑎</m:t>
                        </m:r>
                        <m:r>
                          <a:rPr lang="es-ES" sz="1800" i="1">
                            <a:latin typeface="Cambria Math" panose="02040503050406030204" pitchFamily="18" charset="0"/>
                          </a:rPr>
                          <m:t>)</m:t>
                        </m:r>
                      </m:num>
                      <m:den>
                        <m:r>
                          <a:rPr lang="es-ES" sz="1800" i="1">
                            <a:latin typeface="Cambria Math" panose="02040503050406030204" pitchFamily="18" charset="0"/>
                          </a:rPr>
                          <m:t>𝐸𝑛𝑒𝑟𝑔</m:t>
                        </m:r>
                        <m:r>
                          <a:rPr lang="es-ES" sz="1800" i="1">
                            <a:latin typeface="Cambria Math" panose="02040503050406030204" pitchFamily="18" charset="0"/>
                          </a:rPr>
                          <m:t>í</m:t>
                        </m:r>
                        <m:r>
                          <a:rPr lang="es-ES" sz="1800" i="1">
                            <a:latin typeface="Cambria Math" panose="02040503050406030204" pitchFamily="18" charset="0"/>
                          </a:rPr>
                          <m:t>𝑎</m:t>
                        </m:r>
                        <m:r>
                          <a:rPr lang="es-ES" sz="1800" i="1">
                            <a:latin typeface="Cambria Math" panose="02040503050406030204" pitchFamily="18" charset="0"/>
                          </a:rPr>
                          <m:t> </m:t>
                        </m:r>
                        <m:r>
                          <a:rPr lang="es-ES" sz="1800" i="1">
                            <a:latin typeface="Cambria Math" panose="02040503050406030204" pitchFamily="18" charset="0"/>
                          </a:rPr>
                          <m:t>𝑖𝑛𝑣𝑒𝑟𝑡𝑖𝑑𝑎</m:t>
                        </m:r>
                        <m:r>
                          <a:rPr lang="es-ES" sz="1800" i="1">
                            <a:latin typeface="Cambria Math" panose="02040503050406030204" pitchFamily="18" charset="0"/>
                          </a:rPr>
                          <m:t> (</m:t>
                        </m:r>
                        <m:r>
                          <a:rPr lang="es-ES" sz="1800" i="1">
                            <a:latin typeface="Cambria Math" panose="02040503050406030204" pitchFamily="18" charset="0"/>
                          </a:rPr>
                          <m:t>𝐶𝑜𝑚𝑏𝑢𝑠𝑡𝑖𝑏𝑙𝑒</m:t>
                        </m:r>
                        <m:r>
                          <a:rPr lang="es-ES" sz="1800" i="1">
                            <a:latin typeface="Cambria Math" panose="02040503050406030204" pitchFamily="18" charset="0"/>
                          </a:rPr>
                          <m:t> </m:t>
                        </m:r>
                        <m:r>
                          <a:rPr lang="es-ES" sz="1800" i="1">
                            <a:latin typeface="Cambria Math" panose="02040503050406030204" pitchFamily="18" charset="0"/>
                          </a:rPr>
                          <m:t>𝑝𝑎𝑟𝑎</m:t>
                        </m:r>
                        <m:r>
                          <a:rPr lang="es-ES" sz="1800" i="1">
                            <a:latin typeface="Cambria Math" panose="02040503050406030204" pitchFamily="18" charset="0"/>
                          </a:rPr>
                          <m:t> </m:t>
                        </m:r>
                        <m:r>
                          <a:rPr lang="es-ES" sz="1800" i="1">
                            <a:latin typeface="Cambria Math" panose="02040503050406030204" pitchFamily="18" charset="0"/>
                          </a:rPr>
                          <m:t>𝑔𝑒𝑛𝑒𝑟𝑎𝑐𝑖</m:t>
                        </m:r>
                        <m:r>
                          <a:rPr lang="es-ES" sz="1800" i="1">
                            <a:latin typeface="Cambria Math" panose="02040503050406030204" pitchFamily="18" charset="0"/>
                          </a:rPr>
                          <m:t>ó</m:t>
                        </m:r>
                        <m:r>
                          <a:rPr lang="es-ES" sz="1800" i="1">
                            <a:latin typeface="Cambria Math" panose="02040503050406030204" pitchFamily="18" charset="0"/>
                          </a:rPr>
                          <m:t>𝑛</m:t>
                        </m:r>
                        <m:r>
                          <a:rPr lang="es-ES" sz="1800" i="1">
                            <a:latin typeface="Cambria Math" panose="02040503050406030204" pitchFamily="18" charset="0"/>
                          </a:rPr>
                          <m:t> </m:t>
                        </m:r>
                        <m:r>
                          <a:rPr lang="es-ES" sz="1800" i="1">
                            <a:latin typeface="Cambria Math" panose="02040503050406030204" pitchFamily="18" charset="0"/>
                          </a:rPr>
                          <m:t>𝑒𝑙</m:t>
                        </m:r>
                        <m:r>
                          <a:rPr lang="es-ES" sz="1800" i="1">
                            <a:latin typeface="Cambria Math" panose="02040503050406030204" pitchFamily="18" charset="0"/>
                          </a:rPr>
                          <m:t>é</m:t>
                        </m:r>
                        <m:r>
                          <a:rPr lang="es-ES" sz="1800" i="1">
                            <a:latin typeface="Cambria Math" panose="02040503050406030204" pitchFamily="18" charset="0"/>
                          </a:rPr>
                          <m:t>𝑐𝑡𝑟𝑖𝑐𝑎</m:t>
                        </m:r>
                        <m:r>
                          <a:rPr lang="es-ES" sz="1800" i="1">
                            <a:latin typeface="Cambria Math" panose="02040503050406030204" pitchFamily="18" charset="0"/>
                          </a:rPr>
                          <m:t>)</m:t>
                        </m:r>
                      </m:den>
                    </m:f>
                    <m:r>
                      <a:rPr lang="es-ES" sz="1800" i="1">
                        <a:latin typeface="Cambria Math" panose="02040503050406030204" pitchFamily="18" charset="0"/>
                      </a:rPr>
                      <m:t>⇒</m:t>
                    </m:r>
                    <m:r>
                      <a:rPr lang="es-ES" sz="1800" i="1">
                        <a:latin typeface="Cambria Math" panose="02040503050406030204" pitchFamily="18" charset="0"/>
                      </a:rPr>
                      <m:t>𝐸𝑅𝑂𝐼</m:t>
                    </m:r>
                    <m:r>
                      <a:rPr lang="es-ES" sz="1800" i="1">
                        <a:latin typeface="Cambria Math" panose="02040503050406030204" pitchFamily="18" charset="0"/>
                      </a:rPr>
                      <m:t> </m:t>
                    </m:r>
                    <m:r>
                      <a:rPr lang="es-ES" sz="1800" i="1">
                        <a:latin typeface="Cambria Math" panose="02040503050406030204" pitchFamily="18" charset="0"/>
                      </a:rPr>
                      <m:t>𝑜</m:t>
                    </m:r>
                    <m:r>
                      <a:rPr lang="es-ES" sz="1800" i="1">
                        <a:latin typeface="Cambria Math" panose="02040503050406030204" pitchFamily="18" charset="0"/>
                      </a:rPr>
                      <m:t> </m:t>
                    </m:r>
                    <m:r>
                      <a:rPr lang="es-ES" sz="1800" i="1">
                        <a:latin typeface="Cambria Math" panose="02040503050406030204" pitchFamily="18" charset="0"/>
                      </a:rPr>
                      <m:t>𝑇𝑅𝐸</m:t>
                    </m:r>
                    <m:r>
                      <a:rPr lang="es-ES" sz="1800" i="1">
                        <a:latin typeface="Cambria Math" panose="02040503050406030204" pitchFamily="18" charset="0"/>
                      </a:rPr>
                      <m:t>=</m:t>
                    </m:r>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𝐸</m:t>
                            </m:r>
                          </m:e>
                          <m:sub>
                            <m:r>
                              <a:rPr lang="es-ES" sz="1800" i="1">
                                <a:latin typeface="Cambria Math" panose="02040503050406030204" pitchFamily="18" charset="0"/>
                              </a:rPr>
                              <m:t>𝑂</m:t>
                            </m:r>
                          </m:sub>
                        </m:sSub>
                      </m:num>
                      <m:den>
                        <m:sSub>
                          <m:sSubPr>
                            <m:ctrlPr>
                              <a:rPr lang="es-ES" sz="1800" i="1">
                                <a:latin typeface="Cambria Math" panose="02040503050406030204" pitchFamily="18" charset="0"/>
                              </a:rPr>
                            </m:ctrlPr>
                          </m:sSubPr>
                          <m:e>
                            <m:r>
                              <a:rPr lang="es-ES" sz="1800" i="1">
                                <a:latin typeface="Cambria Math" panose="02040503050406030204" pitchFamily="18" charset="0"/>
                              </a:rPr>
                              <m:t>𝐸</m:t>
                            </m:r>
                          </m:e>
                          <m:sub>
                            <m:r>
                              <a:rPr lang="es-ES" sz="1800" i="1">
                                <a:latin typeface="Cambria Math" panose="02040503050406030204" pitchFamily="18" charset="0"/>
                              </a:rPr>
                              <m:t>𝑖</m:t>
                            </m:r>
                          </m:sub>
                        </m:sSub>
                      </m:den>
                    </m:f>
                  </m:oMath>
                </a14:m>
                <a:endParaRPr lang="es-ES" sz="1800" dirty="0"/>
              </a:p>
              <a:p>
                <a:endParaRPr lang="es-ES" dirty="0"/>
              </a:p>
              <a:p>
                <a:pPr algn="just"/>
                <a:r>
                  <a:rPr lang="es-ES" dirty="0"/>
                  <a:t>La información recopilada para esta investigación fue obtenida de bases de datos estadísticos, informes y boletines de acceso público de la (Agencia de Regulación y Control de Electricidad (</a:t>
                </a:r>
                <a:r>
                  <a:rPr lang="es-ES" b="1" dirty="0"/>
                  <a:t>ARCONEL</a:t>
                </a:r>
                <a:r>
                  <a:rPr lang="es-ES" dirty="0"/>
                  <a:t>), 2014, 2015, 2016, 2017, 2018, 2019; Agencia de Regulación y Control de Energía y Recursos Naturales No Renovables (</a:t>
                </a:r>
                <a:r>
                  <a:rPr lang="es-ES" b="1" dirty="0"/>
                  <a:t>ARC</a:t>
                </a:r>
                <a:r>
                  <a:rPr lang="es-ES" dirty="0"/>
                  <a:t>), 2020; Agencia de Regulación y Control Hidrocarburífero (</a:t>
                </a:r>
                <a:r>
                  <a:rPr lang="es-ES" b="1" dirty="0"/>
                  <a:t>ARCH</a:t>
                </a:r>
                <a:r>
                  <a:rPr lang="es-ES" dirty="0"/>
                  <a:t>), 2016, 2017, 2019; Banco Central del Ecuador (</a:t>
                </a:r>
                <a:r>
                  <a:rPr lang="es-ES" b="1" dirty="0"/>
                  <a:t>BCE</a:t>
                </a:r>
                <a:r>
                  <a:rPr lang="es-ES" dirty="0"/>
                  <a:t>), 2016, 2018; Consejo Nacional de Electricidad (</a:t>
                </a:r>
                <a:r>
                  <a:rPr lang="es-ES" b="1" dirty="0"/>
                  <a:t>CONELEC</a:t>
                </a:r>
                <a:r>
                  <a:rPr lang="es-ES" dirty="0"/>
                  <a:t>), 2008, 2009, 2010, 2011, 2012, 2013; Ministerio de Energía y Recursos No Renovables (</a:t>
                </a:r>
                <a:r>
                  <a:rPr lang="es-ES" b="1" dirty="0"/>
                  <a:t>MERNNR</a:t>
                </a:r>
                <a:r>
                  <a:rPr lang="es-ES" dirty="0"/>
                  <a:t>), 2018, 2019; </a:t>
                </a:r>
                <a:r>
                  <a:rPr lang="es-ES" b="1" dirty="0"/>
                  <a:t>Petroamazonas EP</a:t>
                </a:r>
                <a:r>
                  <a:rPr lang="es-ES" dirty="0"/>
                  <a:t>, 2016, 2017b, 2018, 2019; Petroamazonas EP Unidad de Gestión OGE &amp; EE, 2015; </a:t>
                </a:r>
                <a:r>
                  <a:rPr lang="es-ES" b="1" dirty="0"/>
                  <a:t>Petroecuador E.P., </a:t>
                </a:r>
                <a:r>
                  <a:rPr lang="es-ES" dirty="0"/>
                  <a:t>2013a, 2013a; Secretaría de Hidrocarburos del Ecuador (</a:t>
                </a:r>
                <a:r>
                  <a:rPr lang="es-ES" b="1" dirty="0"/>
                  <a:t>SHE</a:t>
                </a:r>
                <a:r>
                  <a:rPr lang="es-ES" dirty="0"/>
                  <a:t>), 2008, 2009, 2010, 2011, 2012, 2013b, 2014, 2015, 2016), y de la investigación presentada por (</a:t>
                </a:r>
                <a:r>
                  <a:rPr lang="es-ES" b="1" dirty="0"/>
                  <a:t>Amores et al., 2020</a:t>
                </a:r>
                <a:r>
                  <a:rPr lang="es-ES" dirty="0"/>
                  <a:t>).</a:t>
                </a:r>
              </a:p>
            </p:txBody>
          </p:sp>
        </mc:Choice>
        <mc:Fallback xmlns="">
          <p:sp>
            <p:nvSpPr>
              <p:cNvPr id="3" name="Marcador de contenido 2">
                <a:extLst>
                  <a:ext uri="{FF2B5EF4-FFF2-40B4-BE49-F238E27FC236}">
                    <a16:creationId xmlns:a16="http://schemas.microsoft.com/office/drawing/2014/main" id="{7CBC0353-DCB2-485C-B715-36A91507B1F3}"/>
                  </a:ext>
                </a:extLst>
              </p:cNvPr>
              <p:cNvSpPr>
                <a:spLocks noGrp="1" noRot="1" noChangeAspect="1" noMove="1" noResize="1" noEditPoints="1" noAdjustHandles="1" noChangeArrowheads="1" noChangeShapeType="1" noTextEdit="1"/>
              </p:cNvSpPr>
              <p:nvPr>
                <p:ph idx="1"/>
              </p:nvPr>
            </p:nvSpPr>
            <p:spPr>
              <a:xfrm>
                <a:off x="695911" y="1391478"/>
                <a:ext cx="9946861" cy="4998495"/>
              </a:xfrm>
              <a:blipFill>
                <a:blip r:embed="rId3"/>
                <a:stretch>
                  <a:fillRect l="-245" r="-674"/>
                </a:stretch>
              </a:blipFill>
            </p:spPr>
            <p:txBody>
              <a:bodyPr/>
              <a:lstStyle/>
              <a:p>
                <a:r>
                  <a:rPr lang="es-ES">
                    <a:noFill/>
                  </a:rPr>
                  <a:t> </a:t>
                </a:r>
              </a:p>
            </p:txBody>
          </p:sp>
        </mc:Fallback>
      </mc:AlternateContent>
      <p:sp>
        <p:nvSpPr>
          <p:cNvPr id="6" name="Título 5">
            <a:extLst>
              <a:ext uri="{FF2B5EF4-FFF2-40B4-BE49-F238E27FC236}">
                <a16:creationId xmlns:a16="http://schemas.microsoft.com/office/drawing/2014/main" id="{DA2D4C6F-4FA6-44F7-AD68-3C42763553BE}"/>
              </a:ext>
            </a:extLst>
          </p:cNvPr>
          <p:cNvSpPr>
            <a:spLocks noGrp="1"/>
          </p:cNvSpPr>
          <p:nvPr>
            <p:ph type="title"/>
          </p:nvPr>
        </p:nvSpPr>
        <p:spPr/>
        <p:txBody>
          <a:bodyPr/>
          <a:lstStyle/>
          <a:p>
            <a:pPr algn="ctr"/>
            <a:r>
              <a:rPr lang="es-EC" b="1" dirty="0"/>
              <a:t>MATERIALES Y MÉTODOS</a:t>
            </a:r>
            <a:endParaRPr lang="es-ES" dirty="0"/>
          </a:p>
        </p:txBody>
      </p:sp>
    </p:spTree>
    <p:extLst>
      <p:ext uri="{BB962C8B-B14F-4D97-AF65-F5344CB8AC3E}">
        <p14:creationId xmlns:p14="http://schemas.microsoft.com/office/powerpoint/2010/main" val="390783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1AEA2936-3560-4C37-AD3C-83B4DEE8AC69}"/>
              </a:ext>
            </a:extLst>
          </p:cNvPr>
          <p:cNvGraphicFramePr>
            <a:graphicFrameLocks noGrp="1"/>
          </p:cNvGraphicFramePr>
          <p:nvPr>
            <p:extLst>
              <p:ext uri="{D42A27DB-BD31-4B8C-83A1-F6EECF244321}">
                <p14:modId xmlns:p14="http://schemas.microsoft.com/office/powerpoint/2010/main" val="4215523531"/>
              </p:ext>
            </p:extLst>
          </p:nvPr>
        </p:nvGraphicFramePr>
        <p:xfrm>
          <a:off x="8282608" y="2213113"/>
          <a:ext cx="2870557" cy="2614613"/>
        </p:xfrm>
        <a:graphic>
          <a:graphicData uri="http://schemas.openxmlformats.org/drawingml/2006/table">
            <a:tbl>
              <a:tblPr firstRow="1" firstCol="1" bandRow="1">
                <a:tableStyleId>{5C22544A-7EE6-4342-B048-85BDC9FD1C3A}</a:tableStyleId>
              </a:tblPr>
              <a:tblGrid>
                <a:gridCol w="1428046">
                  <a:extLst>
                    <a:ext uri="{9D8B030D-6E8A-4147-A177-3AD203B41FA5}">
                      <a16:colId xmlns:a16="http://schemas.microsoft.com/office/drawing/2014/main" val="1173955943"/>
                    </a:ext>
                  </a:extLst>
                </a:gridCol>
                <a:gridCol w="1442511">
                  <a:extLst>
                    <a:ext uri="{9D8B030D-6E8A-4147-A177-3AD203B41FA5}">
                      <a16:colId xmlns:a16="http://schemas.microsoft.com/office/drawing/2014/main" val="1817235777"/>
                    </a:ext>
                  </a:extLst>
                </a:gridCol>
              </a:tblGrid>
              <a:tr h="504816">
                <a:tc>
                  <a:txBody>
                    <a:bodyPr/>
                    <a:lstStyle/>
                    <a:p>
                      <a:pPr algn="ctr">
                        <a:lnSpc>
                          <a:spcPct val="107000"/>
                        </a:lnSpc>
                        <a:spcAft>
                          <a:spcPts val="0"/>
                        </a:spcAft>
                      </a:pPr>
                      <a:r>
                        <a:rPr lang="es-ES" sz="1600">
                          <a:effectLst/>
                        </a:rPr>
                        <a:t>Grado API [⁰]</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Clasificación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614899"/>
                  </a:ext>
                </a:extLst>
              </a:tr>
              <a:tr h="505275">
                <a:tc>
                  <a:txBody>
                    <a:bodyPr/>
                    <a:lstStyle/>
                    <a:p>
                      <a:pPr algn="ctr">
                        <a:lnSpc>
                          <a:spcPct val="107000"/>
                        </a:lnSpc>
                        <a:spcAft>
                          <a:spcPts val="0"/>
                        </a:spcAft>
                      </a:pPr>
                      <a:r>
                        <a:rPr lang="es-ES" sz="1600">
                          <a:effectLst/>
                        </a:rPr>
                        <a:t>&gt;31,1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Ligero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7245564"/>
                  </a:ext>
                </a:extLst>
              </a:tr>
              <a:tr h="505275">
                <a:tc>
                  <a:txBody>
                    <a:bodyPr/>
                    <a:lstStyle/>
                    <a:p>
                      <a:pPr algn="ctr">
                        <a:lnSpc>
                          <a:spcPct val="107000"/>
                        </a:lnSpc>
                        <a:spcAft>
                          <a:spcPts val="0"/>
                        </a:spcAft>
                      </a:pPr>
                      <a:r>
                        <a:rPr lang="es-ES" sz="1600">
                          <a:effectLst/>
                        </a:rPr>
                        <a:t>22,3-31,1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Semipesado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5244908"/>
                  </a:ext>
                </a:extLst>
              </a:tr>
              <a:tr h="505275">
                <a:tc>
                  <a:txBody>
                    <a:bodyPr/>
                    <a:lstStyle/>
                    <a:p>
                      <a:pPr algn="ctr">
                        <a:lnSpc>
                          <a:spcPct val="107000"/>
                        </a:lnSpc>
                        <a:spcAft>
                          <a:spcPts val="0"/>
                        </a:spcAft>
                      </a:pPr>
                      <a:r>
                        <a:rPr lang="es-ES" sz="1600">
                          <a:effectLst/>
                        </a:rPr>
                        <a:t>10,0-22,3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Pesado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6708063"/>
                  </a:ext>
                </a:extLst>
              </a:tr>
              <a:tr h="593972">
                <a:tc>
                  <a:txBody>
                    <a:bodyPr/>
                    <a:lstStyle/>
                    <a:p>
                      <a:pPr algn="ctr">
                        <a:lnSpc>
                          <a:spcPct val="107000"/>
                        </a:lnSpc>
                        <a:spcAft>
                          <a:spcPts val="0"/>
                        </a:spcAft>
                      </a:pPr>
                      <a:r>
                        <a:rPr lang="es-ES" sz="1600" dirty="0">
                          <a:effectLst/>
                        </a:rPr>
                        <a:t>&lt;10,0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Extra pesado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5736379"/>
                  </a:ext>
                </a:extLst>
              </a:tr>
            </a:tbl>
          </a:graphicData>
        </a:graphic>
      </p:graphicFrame>
      <p:pic>
        <p:nvPicPr>
          <p:cNvPr id="9" name="Imagen 8">
            <a:extLst>
              <a:ext uri="{FF2B5EF4-FFF2-40B4-BE49-F238E27FC236}">
                <a16:creationId xmlns:a16="http://schemas.microsoft.com/office/drawing/2014/main" id="{88FB12B2-52CA-4FAE-85A2-1F62843D11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8201064" cy="6858000"/>
          </a:xfrm>
          <a:prstGeom prst="rect">
            <a:avLst/>
          </a:prstGeom>
          <a:noFill/>
          <a:ln>
            <a:noFill/>
          </a:ln>
        </p:spPr>
      </p:pic>
    </p:spTree>
    <p:extLst>
      <p:ext uri="{BB962C8B-B14F-4D97-AF65-F5344CB8AC3E}">
        <p14:creationId xmlns:p14="http://schemas.microsoft.com/office/powerpoint/2010/main" val="174784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RESULTADOS Y DISCUCIONES</a:t>
            </a:r>
            <a:endParaRPr lang="es-EC" dirty="0"/>
          </a:p>
        </p:txBody>
      </p:sp>
      <p:pic>
        <p:nvPicPr>
          <p:cNvPr id="11"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D4D13E0-1FB1-4FC7-8C9D-92FB220DCC49}"/>
              </a:ext>
            </a:extLst>
          </p:cNvPr>
          <p:cNvSpPr txBox="1"/>
          <p:nvPr/>
        </p:nvSpPr>
        <p:spPr>
          <a:xfrm>
            <a:off x="646110" y="1152983"/>
            <a:ext cx="9404723" cy="369332"/>
          </a:xfrm>
          <a:prstGeom prst="rect">
            <a:avLst/>
          </a:prstGeom>
          <a:noFill/>
        </p:spPr>
        <p:txBody>
          <a:bodyPr wrap="square" rtlCol="0">
            <a:spAutoFit/>
          </a:bodyPr>
          <a:lstStyle/>
          <a:p>
            <a:r>
              <a:rPr lang="es-ES" dirty="0"/>
              <a:t>Consumo de combustibles</a:t>
            </a:r>
          </a:p>
        </p:txBody>
      </p:sp>
      <p:graphicFrame>
        <p:nvGraphicFramePr>
          <p:cNvPr id="10" name="Gráfico 9">
            <a:extLst>
              <a:ext uri="{FF2B5EF4-FFF2-40B4-BE49-F238E27FC236}">
                <a16:creationId xmlns:a16="http://schemas.microsoft.com/office/drawing/2014/main" id="{9DC7C21F-74F1-4B74-8783-C62563A87DD2}"/>
              </a:ext>
            </a:extLst>
          </p:cNvPr>
          <p:cNvGraphicFramePr/>
          <p:nvPr>
            <p:extLst>
              <p:ext uri="{D42A27DB-BD31-4B8C-83A1-F6EECF244321}">
                <p14:modId xmlns:p14="http://schemas.microsoft.com/office/powerpoint/2010/main" val="3705926713"/>
              </p:ext>
            </p:extLst>
          </p:nvPr>
        </p:nvGraphicFramePr>
        <p:xfrm>
          <a:off x="0" y="1522314"/>
          <a:ext cx="3911557" cy="4321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9E3860EC-BB80-4BE1-9DB5-92564AB3E776}"/>
              </a:ext>
            </a:extLst>
          </p:cNvPr>
          <p:cNvGraphicFramePr/>
          <p:nvPr>
            <p:extLst>
              <p:ext uri="{D42A27DB-BD31-4B8C-83A1-F6EECF244321}">
                <p14:modId xmlns:p14="http://schemas.microsoft.com/office/powerpoint/2010/main" val="1632526022"/>
              </p:ext>
            </p:extLst>
          </p:nvPr>
        </p:nvGraphicFramePr>
        <p:xfrm>
          <a:off x="3945906" y="1522314"/>
          <a:ext cx="3737116" cy="43218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477DAAAF-3759-4788-9CC9-E9216165078B}"/>
              </a:ext>
            </a:extLst>
          </p:cNvPr>
          <p:cNvGraphicFramePr/>
          <p:nvPr>
            <p:extLst>
              <p:ext uri="{D42A27DB-BD31-4B8C-83A1-F6EECF244321}">
                <p14:modId xmlns:p14="http://schemas.microsoft.com/office/powerpoint/2010/main" val="3542685620"/>
              </p:ext>
            </p:extLst>
          </p:nvPr>
        </p:nvGraphicFramePr>
        <p:xfrm>
          <a:off x="7717371" y="1522315"/>
          <a:ext cx="3517337" cy="4321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470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2288368742"/>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78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2957238255"/>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72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sultado de imagen para escudo decem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11770" y="3075660"/>
            <a:ext cx="6033057" cy="7871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0"/>
          <p:cNvSpPr>
            <a:spLocks noChangeArrowheads="1"/>
          </p:cNvSpPr>
          <p:nvPr/>
        </p:nvSpPr>
        <p:spPr bwMode="auto">
          <a:xfrm>
            <a:off x="2546742" y="2795799"/>
            <a:ext cx="1425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8" name="Rectangle 22"/>
          <p:cNvSpPr>
            <a:spLocks noChangeArrowheads="1"/>
          </p:cNvSpPr>
          <p:nvPr/>
        </p:nvSpPr>
        <p:spPr bwMode="auto">
          <a:xfrm>
            <a:off x="2743199" y="3643510"/>
            <a:ext cx="1246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0" name="Rectangle 24"/>
          <p:cNvSpPr>
            <a:spLocks noChangeArrowheads="1"/>
          </p:cNvSpPr>
          <p:nvPr/>
        </p:nvSpPr>
        <p:spPr bwMode="auto">
          <a:xfrm>
            <a:off x="747930" y="4476315"/>
            <a:ext cx="12672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6" name="Rectangle 29"/>
          <p:cNvSpPr>
            <a:spLocks noChangeArrowheads="1"/>
          </p:cNvSpPr>
          <p:nvPr/>
        </p:nvSpPr>
        <p:spPr bwMode="auto">
          <a:xfrm>
            <a:off x="5693657" y="5325600"/>
            <a:ext cx="14986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a:extLst>
              <a:ext uri="{FF2B5EF4-FFF2-40B4-BE49-F238E27FC236}">
                <a16:creationId xmlns:a16="http://schemas.microsoft.com/office/drawing/2014/main" id="{75F9F3E0-0113-43E6-BA3F-653B3A32A3BB}"/>
              </a:ext>
            </a:extLst>
          </p:cNvPr>
          <p:cNvSpPr txBox="1"/>
          <p:nvPr/>
        </p:nvSpPr>
        <p:spPr>
          <a:xfrm>
            <a:off x="170113" y="716313"/>
            <a:ext cx="9404723" cy="369332"/>
          </a:xfrm>
          <a:prstGeom prst="rect">
            <a:avLst/>
          </a:prstGeom>
          <a:noFill/>
        </p:spPr>
        <p:txBody>
          <a:bodyPr wrap="square" rtlCol="0">
            <a:spAutoFit/>
          </a:bodyPr>
          <a:lstStyle/>
          <a:p>
            <a:r>
              <a:rPr lang="es-ES" dirty="0"/>
              <a:t>Producción de energía eléctrica</a:t>
            </a:r>
          </a:p>
        </p:txBody>
      </p:sp>
      <p:graphicFrame>
        <p:nvGraphicFramePr>
          <p:cNvPr id="11" name="Gráfico 10">
            <a:extLst>
              <a:ext uri="{FF2B5EF4-FFF2-40B4-BE49-F238E27FC236}">
                <a16:creationId xmlns:a16="http://schemas.microsoft.com/office/drawing/2014/main" id="{A9F761CA-9AEF-4A22-9609-A4B9E8473222}"/>
              </a:ext>
            </a:extLst>
          </p:cNvPr>
          <p:cNvGraphicFramePr/>
          <p:nvPr>
            <p:extLst>
              <p:ext uri="{D42A27DB-BD31-4B8C-83A1-F6EECF244321}">
                <p14:modId xmlns:p14="http://schemas.microsoft.com/office/powerpoint/2010/main" val="557729879"/>
              </p:ext>
            </p:extLst>
          </p:nvPr>
        </p:nvGraphicFramePr>
        <p:xfrm>
          <a:off x="368490" y="1333499"/>
          <a:ext cx="10167582" cy="5152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4700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1593</TotalTime>
  <Words>1468</Words>
  <Application>Microsoft Office PowerPoint</Application>
  <PresentationFormat>Panorámica</PresentationFormat>
  <Paragraphs>80</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Cambria Math</vt:lpstr>
      <vt:lpstr>Century Gothic</vt:lpstr>
      <vt:lpstr>Copperplate Gothic Bold</vt:lpstr>
      <vt:lpstr>Wingdings 3</vt:lpstr>
      <vt:lpstr>Ion</vt:lpstr>
      <vt:lpstr>Presentación de PowerPoint</vt:lpstr>
      <vt:lpstr>INTRODUCCIÓN</vt:lpstr>
      <vt:lpstr>OBJETIVO GENERAL</vt:lpstr>
      <vt:lpstr>MATERIALES Y MÉTODOS</vt:lpstr>
      <vt:lpstr>Presentación de PowerPoint</vt:lpstr>
      <vt:lpstr>RESULTADOS Y DISCUCIONES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CONCLUSIONES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 Michael Tafur</dc:creator>
  <cp:lastModifiedBy>Andrés Amores</cp:lastModifiedBy>
  <cp:revision>229</cp:revision>
  <dcterms:created xsi:type="dcterms:W3CDTF">2018-05-08T00:57:58Z</dcterms:created>
  <dcterms:modified xsi:type="dcterms:W3CDTF">2020-12-16T20:28:23Z</dcterms:modified>
</cp:coreProperties>
</file>