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3" r:id="rId2"/>
    <p:sldId id="287" r:id="rId3"/>
    <p:sldId id="288" r:id="rId4"/>
    <p:sldId id="302" r:id="rId5"/>
    <p:sldId id="261" r:id="rId6"/>
    <p:sldId id="262" r:id="rId7"/>
    <p:sldId id="301" r:id="rId8"/>
    <p:sldId id="295" r:id="rId9"/>
    <p:sldId id="300" r:id="rId10"/>
    <p:sldId id="290" r:id="rId11"/>
    <p:sldId id="269" r:id="rId12"/>
    <p:sldId id="270" r:id="rId13"/>
    <p:sldId id="271" r:id="rId14"/>
    <p:sldId id="272" r:id="rId15"/>
    <p:sldId id="273" r:id="rId16"/>
    <p:sldId id="274" r:id="rId17"/>
    <p:sldId id="275" r:id="rId18"/>
    <p:sldId id="276" r:id="rId19"/>
    <p:sldId id="277" r:id="rId20"/>
    <p:sldId id="297" r:id="rId21"/>
    <p:sldId id="298" r:id="rId22"/>
    <p:sldId id="30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iro Núñez" initials="h" lastIdx="1" clrIdx="0">
    <p:extLst>
      <p:ext uri="{19B8F6BF-5375-455C-9EA6-DF929625EA0E}">
        <p15:presenceInfo xmlns:p15="http://schemas.microsoft.com/office/powerpoint/2012/main" userId="Jairo Núñ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image" Target="../media/image47.pn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959486-B67A-479B-B383-FC741DA5BCA2}" type="doc">
      <dgm:prSet loTypeId="urn:microsoft.com/office/officeart/2005/8/layout/list1" loCatId="list" qsTypeId="urn:microsoft.com/office/officeart/2005/8/quickstyle/3d1" qsCatId="3D" csTypeId="urn:microsoft.com/office/officeart/2005/8/colors/accent2_5" csCatId="accent2" phldr="1"/>
      <dgm:spPr/>
      <dgm:t>
        <a:bodyPr/>
        <a:lstStyle/>
        <a:p>
          <a:endParaRPr lang="es-EC"/>
        </a:p>
      </dgm:t>
    </dgm:pt>
    <dgm:pt modelId="{22ED66E9-CF05-4FC5-8A98-527751F0D9C3}">
      <dgm:prSet phldrT="[Texto]"/>
      <dgm:spPr/>
      <dgm:t>
        <a:bodyPr/>
        <a:lstStyle/>
        <a:p>
          <a:r>
            <a:rPr lang="es-EC"/>
            <a:t>Las compras públicas mueven gran parte del PIB</a:t>
          </a:r>
          <a:endParaRPr lang="es-EC" dirty="0"/>
        </a:p>
      </dgm:t>
    </dgm:pt>
    <dgm:pt modelId="{18505DA9-088A-4D14-84A5-1B1285F5229C}" type="parTrans" cxnId="{851709C2-D961-4568-BAFD-00E456F982A1}">
      <dgm:prSet/>
      <dgm:spPr/>
      <dgm:t>
        <a:bodyPr/>
        <a:lstStyle/>
        <a:p>
          <a:endParaRPr lang="es-EC"/>
        </a:p>
      </dgm:t>
    </dgm:pt>
    <dgm:pt modelId="{8D39EAB2-8DB3-484C-8E60-892C41C96937}" type="sibTrans" cxnId="{851709C2-D961-4568-BAFD-00E456F982A1}">
      <dgm:prSet/>
      <dgm:spPr/>
      <dgm:t>
        <a:bodyPr/>
        <a:lstStyle/>
        <a:p>
          <a:endParaRPr lang="es-EC"/>
        </a:p>
      </dgm:t>
    </dgm:pt>
    <dgm:pt modelId="{D0C63E12-F7D7-4E7B-8E89-0A7F38FE2E5E}">
      <dgm:prSet phldrT="[Texto]"/>
      <dgm:spPr/>
      <dgm:t>
        <a:bodyPr/>
        <a:lstStyle/>
        <a:p>
          <a:r>
            <a:rPr lang="es-EC"/>
            <a:t>Las compras públicas inclusivas han tenido gran importancia en el desarrollo socioeconómico de las asociaciones objeto de estudio</a:t>
          </a:r>
          <a:endParaRPr lang="es-EC" dirty="0"/>
        </a:p>
      </dgm:t>
    </dgm:pt>
    <dgm:pt modelId="{2D883596-1EDA-4202-B7C7-16EFE675EB88}" type="parTrans" cxnId="{32F2B53D-2AAF-4C43-BBF6-3CE29F7E6E21}">
      <dgm:prSet/>
      <dgm:spPr/>
      <dgm:t>
        <a:bodyPr/>
        <a:lstStyle/>
        <a:p>
          <a:endParaRPr lang="es-EC"/>
        </a:p>
      </dgm:t>
    </dgm:pt>
    <dgm:pt modelId="{D773F8F5-4342-4EF7-AA2B-7700990EBDFB}" type="sibTrans" cxnId="{32F2B53D-2AAF-4C43-BBF6-3CE29F7E6E21}">
      <dgm:prSet/>
      <dgm:spPr/>
      <dgm:t>
        <a:bodyPr/>
        <a:lstStyle/>
        <a:p>
          <a:endParaRPr lang="es-EC"/>
        </a:p>
      </dgm:t>
    </dgm:pt>
    <dgm:pt modelId="{A7DBFF0B-82CF-4471-9E4A-0634C02992C5}">
      <dgm:prSet phldrT="[Texto]"/>
      <dgm:spPr/>
      <dgm:t>
        <a:bodyPr/>
        <a:lstStyle/>
        <a:p>
          <a:r>
            <a:rPr lang="es-EC" dirty="0"/>
            <a:t>Ordenanza 539 </a:t>
          </a:r>
        </a:p>
      </dgm:t>
    </dgm:pt>
    <dgm:pt modelId="{8F93C47E-415F-4FB4-B860-D5B94A2209E1}" type="parTrans" cxnId="{D14BE7D3-9C8D-45C7-84E0-E22B06C269F5}">
      <dgm:prSet/>
      <dgm:spPr/>
      <dgm:t>
        <a:bodyPr/>
        <a:lstStyle/>
        <a:p>
          <a:endParaRPr lang="es-EC"/>
        </a:p>
      </dgm:t>
    </dgm:pt>
    <dgm:pt modelId="{D65376A1-E9E0-47E8-A5EC-0D710B26BB90}" type="sibTrans" cxnId="{D14BE7D3-9C8D-45C7-84E0-E22B06C269F5}">
      <dgm:prSet/>
      <dgm:spPr/>
      <dgm:t>
        <a:bodyPr/>
        <a:lstStyle/>
        <a:p>
          <a:endParaRPr lang="es-EC"/>
        </a:p>
      </dgm:t>
    </dgm:pt>
    <dgm:pt modelId="{EEF38B28-6965-412F-A614-3CF385187D83}">
      <dgm:prSet phldrT="[Texto]"/>
      <dgm:spPr/>
      <dgm:t>
        <a:bodyPr/>
        <a:lstStyle/>
        <a:p>
          <a:r>
            <a:rPr lang="es-EC" dirty="0"/>
            <a:t>Análisis financiero al interior de las asociaciones.</a:t>
          </a:r>
        </a:p>
      </dgm:t>
    </dgm:pt>
    <dgm:pt modelId="{0379E887-6B57-4EF9-BB30-6ACDE5583FEE}" type="parTrans" cxnId="{90E3009E-ACA0-408D-BED8-1FC8989578CF}">
      <dgm:prSet/>
      <dgm:spPr/>
      <dgm:t>
        <a:bodyPr/>
        <a:lstStyle/>
        <a:p>
          <a:endParaRPr lang="es-EC"/>
        </a:p>
      </dgm:t>
    </dgm:pt>
    <dgm:pt modelId="{9AAA01AE-2BA4-4F71-A637-DB2AB7E9C138}" type="sibTrans" cxnId="{90E3009E-ACA0-408D-BED8-1FC8989578CF}">
      <dgm:prSet/>
      <dgm:spPr/>
      <dgm:t>
        <a:bodyPr/>
        <a:lstStyle/>
        <a:p>
          <a:endParaRPr lang="es-EC"/>
        </a:p>
      </dgm:t>
    </dgm:pt>
    <dgm:pt modelId="{F5A0D6E3-E6AF-45C9-A106-F03D478499B5}" type="pres">
      <dgm:prSet presAssocID="{55959486-B67A-479B-B383-FC741DA5BCA2}" presName="linear" presStyleCnt="0">
        <dgm:presLayoutVars>
          <dgm:dir/>
          <dgm:animLvl val="lvl"/>
          <dgm:resizeHandles val="exact"/>
        </dgm:presLayoutVars>
      </dgm:prSet>
      <dgm:spPr/>
      <dgm:t>
        <a:bodyPr/>
        <a:lstStyle/>
        <a:p>
          <a:endParaRPr lang="es-EC"/>
        </a:p>
      </dgm:t>
    </dgm:pt>
    <dgm:pt modelId="{9A707AE0-4FC8-4696-91EC-6413ACC776F3}" type="pres">
      <dgm:prSet presAssocID="{22ED66E9-CF05-4FC5-8A98-527751F0D9C3}" presName="parentLin" presStyleCnt="0"/>
      <dgm:spPr/>
    </dgm:pt>
    <dgm:pt modelId="{4787522D-BF42-45CF-8B1A-970AF440D768}" type="pres">
      <dgm:prSet presAssocID="{22ED66E9-CF05-4FC5-8A98-527751F0D9C3}" presName="parentLeftMargin" presStyleLbl="node1" presStyleIdx="0" presStyleCnt="4"/>
      <dgm:spPr/>
      <dgm:t>
        <a:bodyPr/>
        <a:lstStyle/>
        <a:p>
          <a:endParaRPr lang="es-EC"/>
        </a:p>
      </dgm:t>
    </dgm:pt>
    <dgm:pt modelId="{8DC0CB51-4901-4BB1-9EEA-F5E4C5F907BE}" type="pres">
      <dgm:prSet presAssocID="{22ED66E9-CF05-4FC5-8A98-527751F0D9C3}" presName="parentText" presStyleLbl="node1" presStyleIdx="0" presStyleCnt="4">
        <dgm:presLayoutVars>
          <dgm:chMax val="0"/>
          <dgm:bulletEnabled val="1"/>
        </dgm:presLayoutVars>
      </dgm:prSet>
      <dgm:spPr/>
      <dgm:t>
        <a:bodyPr/>
        <a:lstStyle/>
        <a:p>
          <a:endParaRPr lang="es-EC"/>
        </a:p>
      </dgm:t>
    </dgm:pt>
    <dgm:pt modelId="{75AE7F02-7AC6-49AA-95B5-2008168E44F0}" type="pres">
      <dgm:prSet presAssocID="{22ED66E9-CF05-4FC5-8A98-527751F0D9C3}" presName="negativeSpace" presStyleCnt="0"/>
      <dgm:spPr/>
    </dgm:pt>
    <dgm:pt modelId="{0FCD7D42-A956-4135-B808-BD30B5F265EB}" type="pres">
      <dgm:prSet presAssocID="{22ED66E9-CF05-4FC5-8A98-527751F0D9C3}" presName="childText" presStyleLbl="conFgAcc1" presStyleIdx="0" presStyleCnt="4">
        <dgm:presLayoutVars>
          <dgm:bulletEnabled val="1"/>
        </dgm:presLayoutVars>
      </dgm:prSet>
      <dgm:spPr/>
    </dgm:pt>
    <dgm:pt modelId="{4A66DC51-515D-4F07-9C80-166D8B05B10F}" type="pres">
      <dgm:prSet presAssocID="{8D39EAB2-8DB3-484C-8E60-892C41C96937}" presName="spaceBetweenRectangles" presStyleCnt="0"/>
      <dgm:spPr/>
    </dgm:pt>
    <dgm:pt modelId="{2FB1713F-A6A7-4567-992A-16086A4D4F32}" type="pres">
      <dgm:prSet presAssocID="{D0C63E12-F7D7-4E7B-8E89-0A7F38FE2E5E}" presName="parentLin" presStyleCnt="0"/>
      <dgm:spPr/>
    </dgm:pt>
    <dgm:pt modelId="{FD0DA056-5471-431C-A456-D3D4CB75F4B7}" type="pres">
      <dgm:prSet presAssocID="{D0C63E12-F7D7-4E7B-8E89-0A7F38FE2E5E}" presName="parentLeftMargin" presStyleLbl="node1" presStyleIdx="0" presStyleCnt="4"/>
      <dgm:spPr/>
      <dgm:t>
        <a:bodyPr/>
        <a:lstStyle/>
        <a:p>
          <a:endParaRPr lang="es-EC"/>
        </a:p>
      </dgm:t>
    </dgm:pt>
    <dgm:pt modelId="{BB954D90-4F10-437C-B3AB-36386422BBA2}" type="pres">
      <dgm:prSet presAssocID="{D0C63E12-F7D7-4E7B-8E89-0A7F38FE2E5E}" presName="parentText" presStyleLbl="node1" presStyleIdx="1" presStyleCnt="4">
        <dgm:presLayoutVars>
          <dgm:chMax val="0"/>
          <dgm:bulletEnabled val="1"/>
        </dgm:presLayoutVars>
      </dgm:prSet>
      <dgm:spPr/>
      <dgm:t>
        <a:bodyPr/>
        <a:lstStyle/>
        <a:p>
          <a:endParaRPr lang="es-EC"/>
        </a:p>
      </dgm:t>
    </dgm:pt>
    <dgm:pt modelId="{90EAF027-94ED-4554-8AB4-10D3E11418BD}" type="pres">
      <dgm:prSet presAssocID="{D0C63E12-F7D7-4E7B-8E89-0A7F38FE2E5E}" presName="negativeSpace" presStyleCnt="0"/>
      <dgm:spPr/>
    </dgm:pt>
    <dgm:pt modelId="{631213C7-A603-4E33-BB25-64A5A39A0C4B}" type="pres">
      <dgm:prSet presAssocID="{D0C63E12-F7D7-4E7B-8E89-0A7F38FE2E5E}" presName="childText" presStyleLbl="conFgAcc1" presStyleIdx="1" presStyleCnt="4">
        <dgm:presLayoutVars>
          <dgm:bulletEnabled val="1"/>
        </dgm:presLayoutVars>
      </dgm:prSet>
      <dgm:spPr/>
    </dgm:pt>
    <dgm:pt modelId="{B06C6F82-4324-4627-9DF7-734ADFC31E1F}" type="pres">
      <dgm:prSet presAssocID="{D773F8F5-4342-4EF7-AA2B-7700990EBDFB}" presName="spaceBetweenRectangles" presStyleCnt="0"/>
      <dgm:spPr/>
    </dgm:pt>
    <dgm:pt modelId="{B9B11558-4C90-4130-BA89-199B68B75786}" type="pres">
      <dgm:prSet presAssocID="{A7DBFF0B-82CF-4471-9E4A-0634C02992C5}" presName="parentLin" presStyleCnt="0"/>
      <dgm:spPr/>
    </dgm:pt>
    <dgm:pt modelId="{7B1894CD-FB59-454F-B18A-4B0FFCC65669}" type="pres">
      <dgm:prSet presAssocID="{A7DBFF0B-82CF-4471-9E4A-0634C02992C5}" presName="parentLeftMargin" presStyleLbl="node1" presStyleIdx="1" presStyleCnt="4"/>
      <dgm:spPr/>
      <dgm:t>
        <a:bodyPr/>
        <a:lstStyle/>
        <a:p>
          <a:endParaRPr lang="es-EC"/>
        </a:p>
      </dgm:t>
    </dgm:pt>
    <dgm:pt modelId="{0B5DC2E2-F3D4-4D58-9321-ECB048AB9E87}" type="pres">
      <dgm:prSet presAssocID="{A7DBFF0B-82CF-4471-9E4A-0634C02992C5}" presName="parentText" presStyleLbl="node1" presStyleIdx="2" presStyleCnt="4">
        <dgm:presLayoutVars>
          <dgm:chMax val="0"/>
          <dgm:bulletEnabled val="1"/>
        </dgm:presLayoutVars>
      </dgm:prSet>
      <dgm:spPr/>
      <dgm:t>
        <a:bodyPr/>
        <a:lstStyle/>
        <a:p>
          <a:endParaRPr lang="es-EC"/>
        </a:p>
      </dgm:t>
    </dgm:pt>
    <dgm:pt modelId="{380D2E40-1F71-4705-A9DC-A279E0AA2F6B}" type="pres">
      <dgm:prSet presAssocID="{A7DBFF0B-82CF-4471-9E4A-0634C02992C5}" presName="negativeSpace" presStyleCnt="0"/>
      <dgm:spPr/>
    </dgm:pt>
    <dgm:pt modelId="{C8244492-B3D6-4BF7-8964-5F42D92FEA3C}" type="pres">
      <dgm:prSet presAssocID="{A7DBFF0B-82CF-4471-9E4A-0634C02992C5}" presName="childText" presStyleLbl="conFgAcc1" presStyleIdx="2" presStyleCnt="4">
        <dgm:presLayoutVars>
          <dgm:bulletEnabled val="1"/>
        </dgm:presLayoutVars>
      </dgm:prSet>
      <dgm:spPr/>
    </dgm:pt>
    <dgm:pt modelId="{692196DB-2E1F-4B99-A28B-D47AD1AB4852}" type="pres">
      <dgm:prSet presAssocID="{D65376A1-E9E0-47E8-A5EC-0D710B26BB90}" presName="spaceBetweenRectangles" presStyleCnt="0"/>
      <dgm:spPr/>
    </dgm:pt>
    <dgm:pt modelId="{C29250B8-668A-46AA-8A83-7E8DD2A818D1}" type="pres">
      <dgm:prSet presAssocID="{EEF38B28-6965-412F-A614-3CF385187D83}" presName="parentLin" presStyleCnt="0"/>
      <dgm:spPr/>
    </dgm:pt>
    <dgm:pt modelId="{645FFC41-7F80-4295-A209-85E83E1112DF}" type="pres">
      <dgm:prSet presAssocID="{EEF38B28-6965-412F-A614-3CF385187D83}" presName="parentLeftMargin" presStyleLbl="node1" presStyleIdx="2" presStyleCnt="4"/>
      <dgm:spPr/>
      <dgm:t>
        <a:bodyPr/>
        <a:lstStyle/>
        <a:p>
          <a:endParaRPr lang="es-EC"/>
        </a:p>
      </dgm:t>
    </dgm:pt>
    <dgm:pt modelId="{EBA8FAD5-F5B8-40A1-BD1D-46BC4C5D366B}" type="pres">
      <dgm:prSet presAssocID="{EEF38B28-6965-412F-A614-3CF385187D83}" presName="parentText" presStyleLbl="node1" presStyleIdx="3" presStyleCnt="4">
        <dgm:presLayoutVars>
          <dgm:chMax val="0"/>
          <dgm:bulletEnabled val="1"/>
        </dgm:presLayoutVars>
      </dgm:prSet>
      <dgm:spPr/>
      <dgm:t>
        <a:bodyPr/>
        <a:lstStyle/>
        <a:p>
          <a:endParaRPr lang="es-EC"/>
        </a:p>
      </dgm:t>
    </dgm:pt>
    <dgm:pt modelId="{801683E8-C155-47E6-9695-643FA665FF8E}" type="pres">
      <dgm:prSet presAssocID="{EEF38B28-6965-412F-A614-3CF385187D83}" presName="negativeSpace" presStyleCnt="0"/>
      <dgm:spPr/>
    </dgm:pt>
    <dgm:pt modelId="{D7AE74DD-DC6B-4E19-A46B-6B048F5BFAA3}" type="pres">
      <dgm:prSet presAssocID="{EEF38B28-6965-412F-A614-3CF385187D83}" presName="childText" presStyleLbl="conFgAcc1" presStyleIdx="3" presStyleCnt="4">
        <dgm:presLayoutVars>
          <dgm:bulletEnabled val="1"/>
        </dgm:presLayoutVars>
      </dgm:prSet>
      <dgm:spPr/>
    </dgm:pt>
  </dgm:ptLst>
  <dgm:cxnLst>
    <dgm:cxn modelId="{90E3009E-ACA0-408D-BED8-1FC8989578CF}" srcId="{55959486-B67A-479B-B383-FC741DA5BCA2}" destId="{EEF38B28-6965-412F-A614-3CF385187D83}" srcOrd="3" destOrd="0" parTransId="{0379E887-6B57-4EF9-BB30-6ACDE5583FEE}" sibTransId="{9AAA01AE-2BA4-4F71-A637-DB2AB7E9C138}"/>
    <dgm:cxn modelId="{647E79F4-06E4-47B2-A81B-C8DFAD911827}" type="presOf" srcId="{22ED66E9-CF05-4FC5-8A98-527751F0D9C3}" destId="{4787522D-BF42-45CF-8B1A-970AF440D768}" srcOrd="0" destOrd="0" presId="urn:microsoft.com/office/officeart/2005/8/layout/list1"/>
    <dgm:cxn modelId="{7B08BB82-BF90-441D-BD5F-63E061E83048}" type="presOf" srcId="{A7DBFF0B-82CF-4471-9E4A-0634C02992C5}" destId="{7B1894CD-FB59-454F-B18A-4B0FFCC65669}" srcOrd="0" destOrd="0" presId="urn:microsoft.com/office/officeart/2005/8/layout/list1"/>
    <dgm:cxn modelId="{32F2B53D-2AAF-4C43-BBF6-3CE29F7E6E21}" srcId="{55959486-B67A-479B-B383-FC741DA5BCA2}" destId="{D0C63E12-F7D7-4E7B-8E89-0A7F38FE2E5E}" srcOrd="1" destOrd="0" parTransId="{2D883596-1EDA-4202-B7C7-16EFE675EB88}" sibTransId="{D773F8F5-4342-4EF7-AA2B-7700990EBDFB}"/>
    <dgm:cxn modelId="{3ED7C904-D1CA-48B6-9F6D-7FB604EF7F3B}" type="presOf" srcId="{A7DBFF0B-82CF-4471-9E4A-0634C02992C5}" destId="{0B5DC2E2-F3D4-4D58-9321-ECB048AB9E87}" srcOrd="1" destOrd="0" presId="urn:microsoft.com/office/officeart/2005/8/layout/list1"/>
    <dgm:cxn modelId="{B1050ADD-EC3D-46BA-8113-3ECC88A7BAED}" type="presOf" srcId="{22ED66E9-CF05-4FC5-8A98-527751F0D9C3}" destId="{8DC0CB51-4901-4BB1-9EEA-F5E4C5F907BE}" srcOrd="1" destOrd="0" presId="urn:microsoft.com/office/officeart/2005/8/layout/list1"/>
    <dgm:cxn modelId="{D14BE7D3-9C8D-45C7-84E0-E22B06C269F5}" srcId="{55959486-B67A-479B-B383-FC741DA5BCA2}" destId="{A7DBFF0B-82CF-4471-9E4A-0634C02992C5}" srcOrd="2" destOrd="0" parTransId="{8F93C47E-415F-4FB4-B860-D5B94A2209E1}" sibTransId="{D65376A1-E9E0-47E8-A5EC-0D710B26BB90}"/>
    <dgm:cxn modelId="{AAD08828-3EF0-4D46-88F6-948C6A16B9FE}" type="presOf" srcId="{D0C63E12-F7D7-4E7B-8E89-0A7F38FE2E5E}" destId="{FD0DA056-5471-431C-A456-D3D4CB75F4B7}" srcOrd="0" destOrd="0" presId="urn:microsoft.com/office/officeart/2005/8/layout/list1"/>
    <dgm:cxn modelId="{851709C2-D961-4568-BAFD-00E456F982A1}" srcId="{55959486-B67A-479B-B383-FC741DA5BCA2}" destId="{22ED66E9-CF05-4FC5-8A98-527751F0D9C3}" srcOrd="0" destOrd="0" parTransId="{18505DA9-088A-4D14-84A5-1B1285F5229C}" sibTransId="{8D39EAB2-8DB3-484C-8E60-892C41C96937}"/>
    <dgm:cxn modelId="{D81D351F-06A2-414E-9FD4-7D116ABA8278}" type="presOf" srcId="{55959486-B67A-479B-B383-FC741DA5BCA2}" destId="{F5A0D6E3-E6AF-45C9-A106-F03D478499B5}" srcOrd="0" destOrd="0" presId="urn:microsoft.com/office/officeart/2005/8/layout/list1"/>
    <dgm:cxn modelId="{B2B9D341-910F-43FD-9B66-220BA27E9C74}" type="presOf" srcId="{EEF38B28-6965-412F-A614-3CF385187D83}" destId="{EBA8FAD5-F5B8-40A1-BD1D-46BC4C5D366B}" srcOrd="1" destOrd="0" presId="urn:microsoft.com/office/officeart/2005/8/layout/list1"/>
    <dgm:cxn modelId="{4F503519-4F2E-41C0-80EA-B768BE89F24E}" type="presOf" srcId="{EEF38B28-6965-412F-A614-3CF385187D83}" destId="{645FFC41-7F80-4295-A209-85E83E1112DF}" srcOrd="0" destOrd="0" presId="urn:microsoft.com/office/officeart/2005/8/layout/list1"/>
    <dgm:cxn modelId="{6ED88E26-848D-42A1-A287-E79C13EFABE1}" type="presOf" srcId="{D0C63E12-F7D7-4E7B-8E89-0A7F38FE2E5E}" destId="{BB954D90-4F10-437C-B3AB-36386422BBA2}" srcOrd="1" destOrd="0" presId="urn:microsoft.com/office/officeart/2005/8/layout/list1"/>
    <dgm:cxn modelId="{556E938F-9188-484A-846F-08832D1D2F36}" type="presParOf" srcId="{F5A0D6E3-E6AF-45C9-A106-F03D478499B5}" destId="{9A707AE0-4FC8-4696-91EC-6413ACC776F3}" srcOrd="0" destOrd="0" presId="urn:microsoft.com/office/officeart/2005/8/layout/list1"/>
    <dgm:cxn modelId="{7F36C7C5-46B6-4876-9D15-89B25CDD62AA}" type="presParOf" srcId="{9A707AE0-4FC8-4696-91EC-6413ACC776F3}" destId="{4787522D-BF42-45CF-8B1A-970AF440D768}" srcOrd="0" destOrd="0" presId="urn:microsoft.com/office/officeart/2005/8/layout/list1"/>
    <dgm:cxn modelId="{C36B64D4-C3F5-4B95-BD62-54038AFAECFD}" type="presParOf" srcId="{9A707AE0-4FC8-4696-91EC-6413ACC776F3}" destId="{8DC0CB51-4901-4BB1-9EEA-F5E4C5F907BE}" srcOrd="1" destOrd="0" presId="urn:microsoft.com/office/officeart/2005/8/layout/list1"/>
    <dgm:cxn modelId="{B81FA832-5B46-47A9-871D-374A7881A5B9}" type="presParOf" srcId="{F5A0D6E3-E6AF-45C9-A106-F03D478499B5}" destId="{75AE7F02-7AC6-49AA-95B5-2008168E44F0}" srcOrd="1" destOrd="0" presId="urn:microsoft.com/office/officeart/2005/8/layout/list1"/>
    <dgm:cxn modelId="{D4B6F698-DFA8-4DB3-8D85-DB131400E0D7}" type="presParOf" srcId="{F5A0D6E3-E6AF-45C9-A106-F03D478499B5}" destId="{0FCD7D42-A956-4135-B808-BD30B5F265EB}" srcOrd="2" destOrd="0" presId="urn:microsoft.com/office/officeart/2005/8/layout/list1"/>
    <dgm:cxn modelId="{A6F13C6E-0F35-42D4-AE58-6B5025E75F94}" type="presParOf" srcId="{F5A0D6E3-E6AF-45C9-A106-F03D478499B5}" destId="{4A66DC51-515D-4F07-9C80-166D8B05B10F}" srcOrd="3" destOrd="0" presId="urn:microsoft.com/office/officeart/2005/8/layout/list1"/>
    <dgm:cxn modelId="{67D978A4-5C02-4C2F-9E4B-EFDBE3CFBDFD}" type="presParOf" srcId="{F5A0D6E3-E6AF-45C9-A106-F03D478499B5}" destId="{2FB1713F-A6A7-4567-992A-16086A4D4F32}" srcOrd="4" destOrd="0" presId="urn:microsoft.com/office/officeart/2005/8/layout/list1"/>
    <dgm:cxn modelId="{A8A10E77-E8FA-4A11-9B4C-6E0EEFB697BD}" type="presParOf" srcId="{2FB1713F-A6A7-4567-992A-16086A4D4F32}" destId="{FD0DA056-5471-431C-A456-D3D4CB75F4B7}" srcOrd="0" destOrd="0" presId="urn:microsoft.com/office/officeart/2005/8/layout/list1"/>
    <dgm:cxn modelId="{2BE1140E-16D6-405E-8B5C-BA6504039B3F}" type="presParOf" srcId="{2FB1713F-A6A7-4567-992A-16086A4D4F32}" destId="{BB954D90-4F10-437C-B3AB-36386422BBA2}" srcOrd="1" destOrd="0" presId="urn:microsoft.com/office/officeart/2005/8/layout/list1"/>
    <dgm:cxn modelId="{77F8CC58-FFA6-4B1C-A0F9-388FACAC2A3D}" type="presParOf" srcId="{F5A0D6E3-E6AF-45C9-A106-F03D478499B5}" destId="{90EAF027-94ED-4554-8AB4-10D3E11418BD}" srcOrd="5" destOrd="0" presId="urn:microsoft.com/office/officeart/2005/8/layout/list1"/>
    <dgm:cxn modelId="{415C0CAA-35AB-48B9-9DEA-9057362F23A7}" type="presParOf" srcId="{F5A0D6E3-E6AF-45C9-A106-F03D478499B5}" destId="{631213C7-A603-4E33-BB25-64A5A39A0C4B}" srcOrd="6" destOrd="0" presId="urn:microsoft.com/office/officeart/2005/8/layout/list1"/>
    <dgm:cxn modelId="{A2A5BAE8-9266-497F-8D95-23BC926EF4F7}" type="presParOf" srcId="{F5A0D6E3-E6AF-45C9-A106-F03D478499B5}" destId="{B06C6F82-4324-4627-9DF7-734ADFC31E1F}" srcOrd="7" destOrd="0" presId="urn:microsoft.com/office/officeart/2005/8/layout/list1"/>
    <dgm:cxn modelId="{C575D3C4-2CB8-4906-A430-579208FA321E}" type="presParOf" srcId="{F5A0D6E3-E6AF-45C9-A106-F03D478499B5}" destId="{B9B11558-4C90-4130-BA89-199B68B75786}" srcOrd="8" destOrd="0" presId="urn:microsoft.com/office/officeart/2005/8/layout/list1"/>
    <dgm:cxn modelId="{27CD09C5-B288-4043-B810-63EAAABD193E}" type="presParOf" srcId="{B9B11558-4C90-4130-BA89-199B68B75786}" destId="{7B1894CD-FB59-454F-B18A-4B0FFCC65669}" srcOrd="0" destOrd="0" presId="urn:microsoft.com/office/officeart/2005/8/layout/list1"/>
    <dgm:cxn modelId="{D26A8877-CCB1-4D1A-8281-7160E816019C}" type="presParOf" srcId="{B9B11558-4C90-4130-BA89-199B68B75786}" destId="{0B5DC2E2-F3D4-4D58-9321-ECB048AB9E87}" srcOrd="1" destOrd="0" presId="urn:microsoft.com/office/officeart/2005/8/layout/list1"/>
    <dgm:cxn modelId="{87D0B0D8-78A0-4E86-BC6D-3DA28F7179BB}" type="presParOf" srcId="{F5A0D6E3-E6AF-45C9-A106-F03D478499B5}" destId="{380D2E40-1F71-4705-A9DC-A279E0AA2F6B}" srcOrd="9" destOrd="0" presId="urn:microsoft.com/office/officeart/2005/8/layout/list1"/>
    <dgm:cxn modelId="{ECF8C299-2283-4B5C-BD10-7A9AFB161394}" type="presParOf" srcId="{F5A0D6E3-E6AF-45C9-A106-F03D478499B5}" destId="{C8244492-B3D6-4BF7-8964-5F42D92FEA3C}" srcOrd="10" destOrd="0" presId="urn:microsoft.com/office/officeart/2005/8/layout/list1"/>
    <dgm:cxn modelId="{528562F6-9180-4EAA-82A3-7A711040DF96}" type="presParOf" srcId="{F5A0D6E3-E6AF-45C9-A106-F03D478499B5}" destId="{692196DB-2E1F-4B99-A28B-D47AD1AB4852}" srcOrd="11" destOrd="0" presId="urn:microsoft.com/office/officeart/2005/8/layout/list1"/>
    <dgm:cxn modelId="{B8D23294-D7C1-4A38-9144-FF599A46FCD3}" type="presParOf" srcId="{F5A0D6E3-E6AF-45C9-A106-F03D478499B5}" destId="{C29250B8-668A-46AA-8A83-7E8DD2A818D1}" srcOrd="12" destOrd="0" presId="urn:microsoft.com/office/officeart/2005/8/layout/list1"/>
    <dgm:cxn modelId="{85CB9247-9135-4227-9A60-D0172F149BC6}" type="presParOf" srcId="{C29250B8-668A-46AA-8A83-7E8DD2A818D1}" destId="{645FFC41-7F80-4295-A209-85E83E1112DF}" srcOrd="0" destOrd="0" presId="urn:microsoft.com/office/officeart/2005/8/layout/list1"/>
    <dgm:cxn modelId="{134C2BC0-8811-4CF5-8709-D150E7558EA4}" type="presParOf" srcId="{C29250B8-668A-46AA-8A83-7E8DD2A818D1}" destId="{EBA8FAD5-F5B8-40A1-BD1D-46BC4C5D366B}" srcOrd="1" destOrd="0" presId="urn:microsoft.com/office/officeart/2005/8/layout/list1"/>
    <dgm:cxn modelId="{883B1F90-E0A4-4CEE-A647-5B76D5F7FD68}" type="presParOf" srcId="{F5A0D6E3-E6AF-45C9-A106-F03D478499B5}" destId="{801683E8-C155-47E6-9695-643FA665FF8E}" srcOrd="13" destOrd="0" presId="urn:microsoft.com/office/officeart/2005/8/layout/list1"/>
    <dgm:cxn modelId="{13F0295C-026F-418A-B48B-544D3C2A97E8}" type="presParOf" srcId="{F5A0D6E3-E6AF-45C9-A106-F03D478499B5}" destId="{D7AE74DD-DC6B-4E19-A46B-6B048F5BFAA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73887AB-8043-465B-B3E2-FACA7B44666A}" type="doc">
      <dgm:prSet loTypeId="urn:microsoft.com/office/officeart/2008/layout/AlternatingPictureBlocks" loCatId="list" qsTypeId="urn:microsoft.com/office/officeart/2005/8/quickstyle/simple4" qsCatId="simple" csTypeId="urn:microsoft.com/office/officeart/2005/8/colors/accent2_1" csCatId="accent2" phldr="1"/>
      <dgm:spPr/>
    </dgm:pt>
    <dgm:pt modelId="{45E35895-B098-48CD-A133-6B35482B0C4C}">
      <dgm:prSet phldrT="[Texto]" custT="1"/>
      <dgm:spPr/>
      <dgm:t>
        <a:bodyPr/>
        <a:lstStyle/>
        <a:p>
          <a:pPr algn="just"/>
          <a:r>
            <a:rPr lang="es-ES" sz="1600">
              <a:effectLst/>
              <a:latin typeface="Arial" panose="020B0604020202020204" pitchFamily="34" charset="0"/>
              <a:ea typeface="SimSun" panose="02010600030101010101" pitchFamily="2" charset="-122"/>
            </a:rPr>
            <a:t>Los montos adjudicados a las asociaciones de la economía popular y solidaria pueden variar significativamente dependiendo de algunos factores como: la entidad contratante, tiempo de ejecución o la magnitud del servicio a prestar.</a:t>
          </a:r>
          <a:endParaRPr lang="es-EC" sz="1600" dirty="0"/>
        </a:p>
      </dgm:t>
    </dgm:pt>
    <dgm:pt modelId="{E73C33B4-016F-46EC-9BD7-FD24F8DF0A35}" type="parTrans" cxnId="{34B55C5D-A7EC-4B90-A4E4-5A89465BF8A7}">
      <dgm:prSet/>
      <dgm:spPr/>
      <dgm:t>
        <a:bodyPr/>
        <a:lstStyle/>
        <a:p>
          <a:endParaRPr lang="es-EC"/>
        </a:p>
      </dgm:t>
    </dgm:pt>
    <dgm:pt modelId="{99886CD5-0E71-48A3-A95F-A8C2062917A5}" type="sibTrans" cxnId="{34B55C5D-A7EC-4B90-A4E4-5A89465BF8A7}">
      <dgm:prSet/>
      <dgm:spPr/>
      <dgm:t>
        <a:bodyPr/>
        <a:lstStyle/>
        <a:p>
          <a:endParaRPr lang="es-EC"/>
        </a:p>
      </dgm:t>
    </dgm:pt>
    <dgm:pt modelId="{67577459-0F52-4EA7-9757-53F6E942DCE3}">
      <dgm:prSet phldrT="[Texto]" custT="1"/>
      <dgm:spPr/>
      <dgm:t>
        <a:bodyPr/>
        <a:lstStyle/>
        <a:p>
          <a:pPr algn="just"/>
          <a:r>
            <a:rPr lang="es-ES" sz="1600">
              <a:effectLst/>
              <a:latin typeface="Arial" panose="020B0604020202020204" pitchFamily="34" charset="0"/>
              <a:ea typeface="SimSun" panose="02010600030101010101" pitchFamily="2" charset="-122"/>
            </a:rPr>
            <a:t>Sin embargo, gracias a la herramienta de catálogo electrónico inclusivo, se permite la participación en igualdad de condiciones a las asociaciones que estén inscritas en el mismo y cumplan los requisitos para ello, sin importar su tamaño, tiempo de vida o posición económica.</a:t>
          </a:r>
          <a:endParaRPr lang="es-EC" sz="1600" dirty="0"/>
        </a:p>
      </dgm:t>
    </dgm:pt>
    <dgm:pt modelId="{5F711557-03F5-4286-A892-0C6D26CF6720}" type="parTrans" cxnId="{072FBD64-6532-4D30-8C6A-1F6F25AA0453}">
      <dgm:prSet/>
      <dgm:spPr/>
      <dgm:t>
        <a:bodyPr/>
        <a:lstStyle/>
        <a:p>
          <a:endParaRPr lang="es-EC"/>
        </a:p>
      </dgm:t>
    </dgm:pt>
    <dgm:pt modelId="{BDE47FB5-40AE-4A12-94AD-73AF84E690C6}" type="sibTrans" cxnId="{072FBD64-6532-4D30-8C6A-1F6F25AA0453}">
      <dgm:prSet/>
      <dgm:spPr/>
      <dgm:t>
        <a:bodyPr/>
        <a:lstStyle/>
        <a:p>
          <a:endParaRPr lang="es-EC"/>
        </a:p>
      </dgm:t>
    </dgm:pt>
    <dgm:pt modelId="{506FAE31-D4FC-494C-9CFA-0E3F4DA41EFD}">
      <dgm:prSet phldrT="[Texto]" custT="1"/>
      <dgm:spPr/>
      <dgm:t>
        <a:bodyPr/>
        <a:lstStyle/>
        <a:p>
          <a:pPr algn="just"/>
          <a:r>
            <a:rPr lang="es-ES" sz="1600" dirty="0">
              <a:effectLst/>
              <a:latin typeface="Arial" panose="020B0604020202020204" pitchFamily="34" charset="0"/>
              <a:ea typeface="SimSun" panose="02010600030101010101" pitchFamily="2" charset="-122"/>
            </a:rPr>
            <a:t>Los resultados alcanzados en el presente estudio muestran que existe una incidencia financiera </a:t>
          </a:r>
          <a:r>
            <a:rPr lang="es-ES" sz="1600" dirty="0" smtClean="0">
              <a:effectLst/>
              <a:latin typeface="Arial" panose="020B0604020202020204" pitchFamily="34" charset="0"/>
              <a:ea typeface="SimSun" panose="02010600030101010101" pitchFamily="2" charset="-122"/>
            </a:rPr>
            <a:t>de </a:t>
          </a:r>
          <a:r>
            <a:rPr lang="es-ES" sz="1600" dirty="0">
              <a:effectLst/>
              <a:latin typeface="Arial" panose="020B0604020202020204" pitchFamily="34" charset="0"/>
              <a:ea typeface="SimSun" panose="02010600030101010101" pitchFamily="2" charset="-122"/>
            </a:rPr>
            <a:t>las compras públicas adjudicadas a los actores de la EPS, sobre todo en cuanto a la rentabilidad que logran obtener, debido a este tipo de contratos ya que los precios establecidos son superiores a los del mercado.</a:t>
          </a:r>
          <a:endParaRPr lang="es-EC" sz="1600" dirty="0"/>
        </a:p>
      </dgm:t>
    </dgm:pt>
    <dgm:pt modelId="{C0FB6D8B-52A3-4069-98FE-2318EAF6567A}" type="parTrans" cxnId="{6AD78C9B-048D-4CAA-BC33-1BADBF706F5A}">
      <dgm:prSet/>
      <dgm:spPr/>
      <dgm:t>
        <a:bodyPr/>
        <a:lstStyle/>
        <a:p>
          <a:endParaRPr lang="es-EC"/>
        </a:p>
      </dgm:t>
    </dgm:pt>
    <dgm:pt modelId="{D353FD1C-F89F-4380-94D8-A3816E0154B2}" type="sibTrans" cxnId="{6AD78C9B-048D-4CAA-BC33-1BADBF706F5A}">
      <dgm:prSet/>
      <dgm:spPr/>
      <dgm:t>
        <a:bodyPr/>
        <a:lstStyle/>
        <a:p>
          <a:endParaRPr lang="es-EC"/>
        </a:p>
      </dgm:t>
    </dgm:pt>
    <dgm:pt modelId="{2E7429AB-0F3C-472D-8DC3-86692F0FD3C2}">
      <dgm:prSet phldrT="[Texto]" custT="1"/>
      <dgm:spPr/>
      <dgm:t>
        <a:bodyPr/>
        <a:lstStyle/>
        <a:p>
          <a:pPr algn="just"/>
          <a:r>
            <a:rPr lang="es-ES" sz="1600" dirty="0">
              <a:effectLst/>
              <a:latin typeface="Arial" panose="020B0604020202020204" pitchFamily="34" charset="0"/>
              <a:ea typeface="SimSun" panose="02010600030101010101" pitchFamily="2" charset="-122"/>
            </a:rPr>
            <a:t>Sin embargo, la incidencia que las compras públicas tienen sobre la liquidez de las asociaciones resulta ser desfavorable ya que no les permite tener un fondo de maniobra óptimo.</a:t>
          </a:r>
          <a:endParaRPr lang="es-EC" sz="1600" dirty="0"/>
        </a:p>
      </dgm:t>
    </dgm:pt>
    <dgm:pt modelId="{CED0F480-D8ED-41B1-A944-DC696EADDE5C}" type="parTrans" cxnId="{B5A60FB7-880C-4C12-9B6A-EABF7F8F349B}">
      <dgm:prSet/>
      <dgm:spPr/>
      <dgm:t>
        <a:bodyPr/>
        <a:lstStyle/>
        <a:p>
          <a:endParaRPr lang="es-EC"/>
        </a:p>
      </dgm:t>
    </dgm:pt>
    <dgm:pt modelId="{DAC45321-1E4B-409B-BF75-396DBA1F8508}" type="sibTrans" cxnId="{B5A60FB7-880C-4C12-9B6A-EABF7F8F349B}">
      <dgm:prSet/>
      <dgm:spPr/>
      <dgm:t>
        <a:bodyPr/>
        <a:lstStyle/>
        <a:p>
          <a:endParaRPr lang="es-EC"/>
        </a:p>
      </dgm:t>
    </dgm:pt>
    <dgm:pt modelId="{3F2D9D19-DF38-4BEF-B7EB-0C192DCBEA41}" type="pres">
      <dgm:prSet presAssocID="{B73887AB-8043-465B-B3E2-FACA7B44666A}" presName="linearFlow" presStyleCnt="0">
        <dgm:presLayoutVars>
          <dgm:dir/>
          <dgm:resizeHandles val="exact"/>
        </dgm:presLayoutVars>
      </dgm:prSet>
      <dgm:spPr/>
    </dgm:pt>
    <dgm:pt modelId="{2FF60DC5-777B-4E34-99F5-083F70985FA0}" type="pres">
      <dgm:prSet presAssocID="{45E35895-B098-48CD-A133-6B35482B0C4C}" presName="comp" presStyleCnt="0"/>
      <dgm:spPr/>
    </dgm:pt>
    <dgm:pt modelId="{637904AE-DAF0-42EA-B9BB-900987BECAED}" type="pres">
      <dgm:prSet presAssocID="{45E35895-B098-48CD-A133-6B35482B0C4C}" presName="rect2" presStyleLbl="node1" presStyleIdx="0" presStyleCnt="4" custScaleX="286309" custLinFactNeighborX="29963" custLinFactNeighborY="-76">
        <dgm:presLayoutVars>
          <dgm:bulletEnabled val="1"/>
        </dgm:presLayoutVars>
      </dgm:prSet>
      <dgm:spPr/>
      <dgm:t>
        <a:bodyPr/>
        <a:lstStyle/>
        <a:p>
          <a:endParaRPr lang="es-EC"/>
        </a:p>
      </dgm:t>
    </dgm:pt>
    <dgm:pt modelId="{3FF29111-2A3E-4AB6-A10A-10A947F0738C}" type="pres">
      <dgm:prSet presAssocID="{45E35895-B098-48CD-A133-6B35482B0C4C}" presName="rect1" presStyleLbl="lnNode1" presStyleIdx="0" presStyleCnt="4" custLinFactX="-31323" custLinFactNeighborX="-100000" custLinFactNeighborY="751"/>
      <dgm:spPr>
        <a:blipFill rotWithShape="1">
          <a:blip xmlns:r="http://schemas.openxmlformats.org/officeDocument/2006/relationships" r:embed="rId1"/>
          <a:stretch>
            <a:fillRect/>
          </a:stretch>
        </a:blipFill>
      </dgm:spPr>
    </dgm:pt>
    <dgm:pt modelId="{53EE44AB-7927-406D-83B8-3A4FB062359B}" type="pres">
      <dgm:prSet presAssocID="{99886CD5-0E71-48A3-A95F-A8C2062917A5}" presName="sibTrans" presStyleCnt="0"/>
      <dgm:spPr/>
    </dgm:pt>
    <dgm:pt modelId="{909E85F3-68C6-40BB-8064-89FC61B765B7}" type="pres">
      <dgm:prSet presAssocID="{67577459-0F52-4EA7-9757-53F6E942DCE3}" presName="comp" presStyleCnt="0"/>
      <dgm:spPr/>
    </dgm:pt>
    <dgm:pt modelId="{9BEC019F-EC9F-41A0-8F72-880A75E9DC66}" type="pres">
      <dgm:prSet presAssocID="{67577459-0F52-4EA7-9757-53F6E942DCE3}" presName="rect2" presStyleLbl="node1" presStyleIdx="1" presStyleCnt="4" custScaleX="286308" custLinFactNeighborX="-13858" custLinFactNeighborY="-13249">
        <dgm:presLayoutVars>
          <dgm:bulletEnabled val="1"/>
        </dgm:presLayoutVars>
      </dgm:prSet>
      <dgm:spPr/>
      <dgm:t>
        <a:bodyPr/>
        <a:lstStyle/>
        <a:p>
          <a:endParaRPr lang="es-EC"/>
        </a:p>
      </dgm:t>
    </dgm:pt>
    <dgm:pt modelId="{D35F742D-E583-43D2-875C-DC303AD367B2}" type="pres">
      <dgm:prSet presAssocID="{67577459-0F52-4EA7-9757-53F6E942DCE3}" presName="rect1" presStyleLbl="lnNode1" presStyleIdx="1" presStyleCnt="4" custLinFactX="64125" custLinFactNeighborX="100000" custLinFactNeighborY="-12421"/>
      <dgm:spPr>
        <a:blipFill rotWithShape="1">
          <a:blip xmlns:r="http://schemas.openxmlformats.org/officeDocument/2006/relationships" r:embed="rId2"/>
          <a:stretch>
            <a:fillRect/>
          </a:stretch>
        </a:blipFill>
      </dgm:spPr>
    </dgm:pt>
    <dgm:pt modelId="{D4C3AF03-FFBF-4779-8FAA-7C37B015645C}" type="pres">
      <dgm:prSet presAssocID="{BDE47FB5-40AE-4A12-94AD-73AF84E690C6}" presName="sibTrans" presStyleCnt="0"/>
      <dgm:spPr/>
    </dgm:pt>
    <dgm:pt modelId="{B02278C2-409B-4AD8-9051-423BC50D646A}" type="pres">
      <dgm:prSet presAssocID="{506FAE31-D4FC-494C-9CFA-0E3F4DA41EFD}" presName="comp" presStyleCnt="0"/>
      <dgm:spPr/>
    </dgm:pt>
    <dgm:pt modelId="{497FAB98-9D68-4285-8C65-8B0284F6254D}" type="pres">
      <dgm:prSet presAssocID="{506FAE31-D4FC-494C-9CFA-0E3F4DA41EFD}" presName="rect2" presStyleLbl="node1" presStyleIdx="2" presStyleCnt="4" custScaleX="285376" custLinFactNeighborX="30262" custLinFactNeighborY="-24843">
        <dgm:presLayoutVars>
          <dgm:bulletEnabled val="1"/>
        </dgm:presLayoutVars>
      </dgm:prSet>
      <dgm:spPr/>
      <dgm:t>
        <a:bodyPr/>
        <a:lstStyle/>
        <a:p>
          <a:endParaRPr lang="es-EC"/>
        </a:p>
      </dgm:t>
    </dgm:pt>
    <dgm:pt modelId="{FF545CF0-848F-456C-BC3D-4DFD6837653C}" type="pres">
      <dgm:prSet presAssocID="{506FAE31-D4FC-494C-9CFA-0E3F4DA41EFD}" presName="rect1" presStyleLbl="lnNode1" presStyleIdx="2" presStyleCnt="4" custLinFactX="-28814" custLinFactNeighborX="-100000" custLinFactNeighborY="-24842"/>
      <dgm:spPr>
        <a:blipFill rotWithShape="1">
          <a:blip xmlns:r="http://schemas.openxmlformats.org/officeDocument/2006/relationships" r:embed="rId3"/>
          <a:stretch>
            <a:fillRect/>
          </a:stretch>
        </a:blipFill>
      </dgm:spPr>
    </dgm:pt>
    <dgm:pt modelId="{63048894-2741-4600-B484-C13F95F080C6}" type="pres">
      <dgm:prSet presAssocID="{D353FD1C-F89F-4380-94D8-A3816E0154B2}" presName="sibTrans" presStyleCnt="0"/>
      <dgm:spPr/>
    </dgm:pt>
    <dgm:pt modelId="{CCCF22A3-FD2E-4417-AB26-2EC56C12E8DF}" type="pres">
      <dgm:prSet presAssocID="{2E7429AB-0F3C-472D-8DC3-86692F0FD3C2}" presName="comp" presStyleCnt="0"/>
      <dgm:spPr/>
    </dgm:pt>
    <dgm:pt modelId="{C41B5F6A-25A2-4D8C-8493-5173E95B833E}" type="pres">
      <dgm:prSet presAssocID="{2E7429AB-0F3C-472D-8DC3-86692F0FD3C2}" presName="rect2" presStyleLbl="node1" presStyleIdx="3" presStyleCnt="4" custScaleX="282980" custLinFactNeighborX="-14981" custLinFactNeighborY="-39749">
        <dgm:presLayoutVars>
          <dgm:bulletEnabled val="1"/>
        </dgm:presLayoutVars>
      </dgm:prSet>
      <dgm:spPr/>
      <dgm:t>
        <a:bodyPr/>
        <a:lstStyle/>
        <a:p>
          <a:endParaRPr lang="es-EC"/>
        </a:p>
      </dgm:t>
    </dgm:pt>
    <dgm:pt modelId="{5ACAE9AA-761A-4E28-81BB-5D8D035A2F99}" type="pres">
      <dgm:prSet presAssocID="{2E7429AB-0F3C-472D-8DC3-86692F0FD3C2}" presName="rect1" presStyleLbl="lnNode1" presStyleIdx="3" presStyleCnt="4" custLinFactX="63945" custLinFactNeighborX="100000" custLinFactNeighborY="-38920"/>
      <dgm:spPr>
        <a:blipFill rotWithShape="1">
          <a:blip xmlns:r="http://schemas.openxmlformats.org/officeDocument/2006/relationships" r:embed="rId4"/>
          <a:stretch>
            <a:fillRect/>
          </a:stretch>
        </a:blipFill>
      </dgm:spPr>
    </dgm:pt>
  </dgm:ptLst>
  <dgm:cxnLst>
    <dgm:cxn modelId="{34B55C5D-A7EC-4B90-A4E4-5A89465BF8A7}" srcId="{B73887AB-8043-465B-B3E2-FACA7B44666A}" destId="{45E35895-B098-48CD-A133-6B35482B0C4C}" srcOrd="0" destOrd="0" parTransId="{E73C33B4-016F-46EC-9BD7-FD24F8DF0A35}" sibTransId="{99886CD5-0E71-48A3-A95F-A8C2062917A5}"/>
    <dgm:cxn modelId="{6B8CAE86-CBD5-48D4-A00C-61E6A46F6C08}" type="presOf" srcId="{506FAE31-D4FC-494C-9CFA-0E3F4DA41EFD}" destId="{497FAB98-9D68-4285-8C65-8B0284F6254D}" srcOrd="0" destOrd="0" presId="urn:microsoft.com/office/officeart/2008/layout/AlternatingPictureBlocks"/>
    <dgm:cxn modelId="{9700D487-4254-4C53-8B9C-D148661F69A1}" type="presOf" srcId="{67577459-0F52-4EA7-9757-53F6E942DCE3}" destId="{9BEC019F-EC9F-41A0-8F72-880A75E9DC66}" srcOrd="0" destOrd="0" presId="urn:microsoft.com/office/officeart/2008/layout/AlternatingPictureBlocks"/>
    <dgm:cxn modelId="{B5A60FB7-880C-4C12-9B6A-EABF7F8F349B}" srcId="{B73887AB-8043-465B-B3E2-FACA7B44666A}" destId="{2E7429AB-0F3C-472D-8DC3-86692F0FD3C2}" srcOrd="3" destOrd="0" parTransId="{CED0F480-D8ED-41B1-A944-DC696EADDE5C}" sibTransId="{DAC45321-1E4B-409B-BF75-396DBA1F8508}"/>
    <dgm:cxn modelId="{6AD78C9B-048D-4CAA-BC33-1BADBF706F5A}" srcId="{B73887AB-8043-465B-B3E2-FACA7B44666A}" destId="{506FAE31-D4FC-494C-9CFA-0E3F4DA41EFD}" srcOrd="2" destOrd="0" parTransId="{C0FB6D8B-52A3-4069-98FE-2318EAF6567A}" sibTransId="{D353FD1C-F89F-4380-94D8-A3816E0154B2}"/>
    <dgm:cxn modelId="{F5061E01-C17E-44D3-ACD2-5685B3266FE5}" type="presOf" srcId="{B73887AB-8043-465B-B3E2-FACA7B44666A}" destId="{3F2D9D19-DF38-4BEF-B7EB-0C192DCBEA41}" srcOrd="0" destOrd="0" presId="urn:microsoft.com/office/officeart/2008/layout/AlternatingPictureBlocks"/>
    <dgm:cxn modelId="{072FBD64-6532-4D30-8C6A-1F6F25AA0453}" srcId="{B73887AB-8043-465B-B3E2-FACA7B44666A}" destId="{67577459-0F52-4EA7-9757-53F6E942DCE3}" srcOrd="1" destOrd="0" parTransId="{5F711557-03F5-4286-A892-0C6D26CF6720}" sibTransId="{BDE47FB5-40AE-4A12-94AD-73AF84E690C6}"/>
    <dgm:cxn modelId="{A91FBF84-C5F7-4A86-B5D6-E175604DE1E8}" type="presOf" srcId="{2E7429AB-0F3C-472D-8DC3-86692F0FD3C2}" destId="{C41B5F6A-25A2-4D8C-8493-5173E95B833E}" srcOrd="0" destOrd="0" presId="urn:microsoft.com/office/officeart/2008/layout/AlternatingPictureBlocks"/>
    <dgm:cxn modelId="{FE0D97CC-2334-4157-A105-8137381C0F8E}" type="presOf" srcId="{45E35895-B098-48CD-A133-6B35482B0C4C}" destId="{637904AE-DAF0-42EA-B9BB-900987BECAED}" srcOrd="0" destOrd="0" presId="urn:microsoft.com/office/officeart/2008/layout/AlternatingPictureBlocks"/>
    <dgm:cxn modelId="{63B16E41-B280-485E-80DB-13F16AFD6FD3}" type="presParOf" srcId="{3F2D9D19-DF38-4BEF-B7EB-0C192DCBEA41}" destId="{2FF60DC5-777B-4E34-99F5-083F70985FA0}" srcOrd="0" destOrd="0" presId="urn:microsoft.com/office/officeart/2008/layout/AlternatingPictureBlocks"/>
    <dgm:cxn modelId="{618769EF-651A-4A9F-B014-C7DF26D38A04}" type="presParOf" srcId="{2FF60DC5-777B-4E34-99F5-083F70985FA0}" destId="{637904AE-DAF0-42EA-B9BB-900987BECAED}" srcOrd="0" destOrd="0" presId="urn:microsoft.com/office/officeart/2008/layout/AlternatingPictureBlocks"/>
    <dgm:cxn modelId="{24FA1C3E-8690-4189-9BDD-BC7D65EEE34B}" type="presParOf" srcId="{2FF60DC5-777B-4E34-99F5-083F70985FA0}" destId="{3FF29111-2A3E-4AB6-A10A-10A947F0738C}" srcOrd="1" destOrd="0" presId="urn:microsoft.com/office/officeart/2008/layout/AlternatingPictureBlocks"/>
    <dgm:cxn modelId="{F203D049-45A7-4017-9400-5E45EDB3D66B}" type="presParOf" srcId="{3F2D9D19-DF38-4BEF-B7EB-0C192DCBEA41}" destId="{53EE44AB-7927-406D-83B8-3A4FB062359B}" srcOrd="1" destOrd="0" presId="urn:microsoft.com/office/officeart/2008/layout/AlternatingPictureBlocks"/>
    <dgm:cxn modelId="{C9179F11-B157-4C98-B50D-C193A8248DBF}" type="presParOf" srcId="{3F2D9D19-DF38-4BEF-B7EB-0C192DCBEA41}" destId="{909E85F3-68C6-40BB-8064-89FC61B765B7}" srcOrd="2" destOrd="0" presId="urn:microsoft.com/office/officeart/2008/layout/AlternatingPictureBlocks"/>
    <dgm:cxn modelId="{CB8DD300-062B-422D-972F-76A5F7707E7C}" type="presParOf" srcId="{909E85F3-68C6-40BB-8064-89FC61B765B7}" destId="{9BEC019F-EC9F-41A0-8F72-880A75E9DC66}" srcOrd="0" destOrd="0" presId="urn:microsoft.com/office/officeart/2008/layout/AlternatingPictureBlocks"/>
    <dgm:cxn modelId="{E26D48AA-727E-42B1-B069-9A301DC3A129}" type="presParOf" srcId="{909E85F3-68C6-40BB-8064-89FC61B765B7}" destId="{D35F742D-E583-43D2-875C-DC303AD367B2}" srcOrd="1" destOrd="0" presId="urn:microsoft.com/office/officeart/2008/layout/AlternatingPictureBlocks"/>
    <dgm:cxn modelId="{6661986D-285C-452F-9E86-3634C569CAA4}" type="presParOf" srcId="{3F2D9D19-DF38-4BEF-B7EB-0C192DCBEA41}" destId="{D4C3AF03-FFBF-4779-8FAA-7C37B015645C}" srcOrd="3" destOrd="0" presId="urn:microsoft.com/office/officeart/2008/layout/AlternatingPictureBlocks"/>
    <dgm:cxn modelId="{6F92266C-07D3-4BC5-9144-304B0A6BF389}" type="presParOf" srcId="{3F2D9D19-DF38-4BEF-B7EB-0C192DCBEA41}" destId="{B02278C2-409B-4AD8-9051-423BC50D646A}" srcOrd="4" destOrd="0" presId="urn:microsoft.com/office/officeart/2008/layout/AlternatingPictureBlocks"/>
    <dgm:cxn modelId="{98A0E5E8-5839-4384-8350-676FC78E6BEF}" type="presParOf" srcId="{B02278C2-409B-4AD8-9051-423BC50D646A}" destId="{497FAB98-9D68-4285-8C65-8B0284F6254D}" srcOrd="0" destOrd="0" presId="urn:microsoft.com/office/officeart/2008/layout/AlternatingPictureBlocks"/>
    <dgm:cxn modelId="{BDE899F5-8D60-47C5-8DF4-582FD7A33671}" type="presParOf" srcId="{B02278C2-409B-4AD8-9051-423BC50D646A}" destId="{FF545CF0-848F-456C-BC3D-4DFD6837653C}" srcOrd="1" destOrd="0" presId="urn:microsoft.com/office/officeart/2008/layout/AlternatingPictureBlocks"/>
    <dgm:cxn modelId="{BEC3785D-37B3-41E8-8155-A909877E92E6}" type="presParOf" srcId="{3F2D9D19-DF38-4BEF-B7EB-0C192DCBEA41}" destId="{63048894-2741-4600-B484-C13F95F080C6}" srcOrd="5" destOrd="0" presId="urn:microsoft.com/office/officeart/2008/layout/AlternatingPictureBlocks"/>
    <dgm:cxn modelId="{8D92C60D-A83E-4A14-999B-42E39A711A19}" type="presParOf" srcId="{3F2D9D19-DF38-4BEF-B7EB-0C192DCBEA41}" destId="{CCCF22A3-FD2E-4417-AB26-2EC56C12E8DF}" srcOrd="6" destOrd="0" presId="urn:microsoft.com/office/officeart/2008/layout/AlternatingPictureBlocks"/>
    <dgm:cxn modelId="{CDE3BE40-D915-4C64-BC2F-8C7BA4CB8B40}" type="presParOf" srcId="{CCCF22A3-FD2E-4417-AB26-2EC56C12E8DF}" destId="{C41B5F6A-25A2-4D8C-8493-5173E95B833E}" srcOrd="0" destOrd="0" presId="urn:microsoft.com/office/officeart/2008/layout/AlternatingPictureBlocks"/>
    <dgm:cxn modelId="{92064ED3-65AA-4929-920C-43BAAD39B644}" type="presParOf" srcId="{CCCF22A3-FD2E-4417-AB26-2EC56C12E8DF}" destId="{5ACAE9AA-761A-4E28-81BB-5D8D035A2F99}"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F93ECB-550A-4A9F-A219-FCD0C92010D3}" type="doc">
      <dgm:prSet loTypeId="urn:microsoft.com/office/officeart/2008/layout/VerticalCurvedList" loCatId="list" qsTypeId="urn:microsoft.com/office/officeart/2005/8/quickstyle/simple3" qsCatId="simple" csTypeId="urn:microsoft.com/office/officeart/2005/8/colors/accent2_2" csCatId="accent2" phldr="1"/>
      <dgm:spPr/>
      <dgm:t>
        <a:bodyPr/>
        <a:lstStyle/>
        <a:p>
          <a:endParaRPr lang="es-EC"/>
        </a:p>
      </dgm:t>
    </dgm:pt>
    <dgm:pt modelId="{753E24BB-51EF-4A92-B4CA-BEE74BC9B69D}">
      <dgm:prSet phldrT="[Texto]"/>
      <dgm:spPr/>
      <dgm:t>
        <a:bodyPr/>
        <a:lstStyle/>
        <a:p>
          <a:pPr>
            <a:buFont typeface="Arial" panose="020B0604020202020204" pitchFamily="34" charset="0"/>
            <a:buNone/>
          </a:pPr>
          <a:r>
            <a:rPr lang="es-ES" dirty="0">
              <a:effectLst/>
              <a:latin typeface="Arial" panose="020B0604020202020204" pitchFamily="34" charset="0"/>
              <a:ea typeface="SimSun" panose="02010600030101010101" pitchFamily="2" charset="-122"/>
              <a:cs typeface="Symbol" panose="05050102010706020507" pitchFamily="18" charset="2"/>
            </a:rPr>
            <a:t>Establecer el marco teórico explicativo de los procesos de compras públicas orientados al fortalecimiento de los actores de la EPS.</a:t>
          </a:r>
          <a:endParaRPr lang="es-EC" dirty="0"/>
        </a:p>
      </dgm:t>
    </dgm:pt>
    <dgm:pt modelId="{F2A7CFDF-C678-4197-B5EA-2F042CD477F9}" type="parTrans" cxnId="{8C607EF2-542B-42F8-A428-4B57FF399B83}">
      <dgm:prSet/>
      <dgm:spPr/>
      <dgm:t>
        <a:bodyPr/>
        <a:lstStyle/>
        <a:p>
          <a:endParaRPr lang="es-EC"/>
        </a:p>
      </dgm:t>
    </dgm:pt>
    <dgm:pt modelId="{89E195FD-2E44-4079-A197-5E0C2454BAE0}" type="sibTrans" cxnId="{8C607EF2-542B-42F8-A428-4B57FF399B83}">
      <dgm:prSet/>
      <dgm:spPr/>
      <dgm:t>
        <a:bodyPr/>
        <a:lstStyle/>
        <a:p>
          <a:endParaRPr lang="es-EC"/>
        </a:p>
      </dgm:t>
    </dgm:pt>
    <dgm:pt modelId="{C3D1A894-879B-4F24-B4E3-36D749D5D458}">
      <dgm:prSet phldrT="[Texto]"/>
      <dgm:spPr/>
      <dgm:t>
        <a:bodyPr/>
        <a:lstStyle/>
        <a:p>
          <a:pPr>
            <a:buFont typeface="Arial" panose="020B0604020202020204" pitchFamily="34" charset="0"/>
            <a:buNone/>
          </a:pPr>
          <a:r>
            <a:rPr lang="es-ES" dirty="0">
              <a:effectLst/>
              <a:latin typeface="Arial" panose="020B0604020202020204" pitchFamily="34" charset="0"/>
              <a:ea typeface="SimSun" panose="02010600030101010101" pitchFamily="2" charset="-122"/>
              <a:cs typeface="Symbol" panose="05050102010706020507" pitchFamily="18" charset="2"/>
            </a:rPr>
            <a:t>Examinar las adjudicaciones de los procesos de compras inclusivas municipales en los que han participado las asociaciones del sector de limpieza y alimentación entre el 2016 - 2018.</a:t>
          </a:r>
          <a:endParaRPr lang="es-EC" dirty="0"/>
        </a:p>
      </dgm:t>
    </dgm:pt>
    <dgm:pt modelId="{2562AF3D-7D65-4973-B428-653550B05733}" type="parTrans" cxnId="{459987E2-0F71-473C-8214-6519C7241B55}">
      <dgm:prSet/>
      <dgm:spPr/>
      <dgm:t>
        <a:bodyPr/>
        <a:lstStyle/>
        <a:p>
          <a:endParaRPr lang="es-EC"/>
        </a:p>
      </dgm:t>
    </dgm:pt>
    <dgm:pt modelId="{6E4E18F2-F0FF-4B1E-A75E-41A5B1E9FD9F}" type="sibTrans" cxnId="{459987E2-0F71-473C-8214-6519C7241B55}">
      <dgm:prSet/>
      <dgm:spPr/>
      <dgm:t>
        <a:bodyPr/>
        <a:lstStyle/>
        <a:p>
          <a:endParaRPr lang="es-EC"/>
        </a:p>
      </dgm:t>
    </dgm:pt>
    <dgm:pt modelId="{C30DE07F-A80F-4BB3-B942-BD336A34E3D0}">
      <dgm:prSet phldrT="[Texto]"/>
      <dgm:spPr/>
      <dgm:t>
        <a:bodyPr/>
        <a:lstStyle/>
        <a:p>
          <a:pPr>
            <a:buFont typeface="Arial" panose="020B0604020202020204" pitchFamily="34" charset="0"/>
            <a:buNone/>
          </a:pPr>
          <a:r>
            <a:rPr lang="es-ES" dirty="0">
              <a:effectLst/>
              <a:latin typeface="Arial" panose="020B0604020202020204" pitchFamily="34" charset="0"/>
              <a:ea typeface="SimSun" panose="02010600030101010101" pitchFamily="2" charset="-122"/>
              <a:cs typeface="Symbol" panose="05050102010706020507" pitchFamily="18" charset="2"/>
            </a:rPr>
            <a:t>Calcular los indicadores financieros de las entidades adjudicadas </a:t>
          </a:r>
          <a:r>
            <a:rPr lang="es-ES" dirty="0" smtClean="0">
              <a:effectLst/>
              <a:latin typeface="Arial" panose="020B0604020202020204" pitchFamily="34" charset="0"/>
              <a:ea typeface="SimSun" panose="02010600030101010101" pitchFamily="2" charset="-122"/>
              <a:cs typeface="Symbol" panose="05050102010706020507" pitchFamily="18" charset="2"/>
            </a:rPr>
            <a:t>en </a:t>
          </a:r>
          <a:r>
            <a:rPr lang="es-ES" dirty="0">
              <a:effectLst/>
              <a:latin typeface="Arial" panose="020B0604020202020204" pitchFamily="34" charset="0"/>
              <a:ea typeface="SimSun" panose="02010600030101010101" pitchFamily="2" charset="-122"/>
              <a:cs typeface="Symbol" panose="05050102010706020507" pitchFamily="18" charset="2"/>
            </a:rPr>
            <a:t>los procesos de compras públicas inclusivas durante el periodo 2016 - 2018.</a:t>
          </a:r>
          <a:endParaRPr lang="es-EC" dirty="0"/>
        </a:p>
      </dgm:t>
    </dgm:pt>
    <dgm:pt modelId="{E579C82B-B1F8-4BD7-968F-76DC043B1E69}" type="parTrans" cxnId="{5B461495-FA3E-40B5-A462-B0B07D32DCF5}">
      <dgm:prSet/>
      <dgm:spPr/>
      <dgm:t>
        <a:bodyPr/>
        <a:lstStyle/>
        <a:p>
          <a:endParaRPr lang="es-EC"/>
        </a:p>
      </dgm:t>
    </dgm:pt>
    <dgm:pt modelId="{E51DA197-B07E-4721-93BE-87864B7E74B9}" type="sibTrans" cxnId="{5B461495-FA3E-40B5-A462-B0B07D32DCF5}">
      <dgm:prSet/>
      <dgm:spPr/>
      <dgm:t>
        <a:bodyPr/>
        <a:lstStyle/>
        <a:p>
          <a:endParaRPr lang="es-EC"/>
        </a:p>
      </dgm:t>
    </dgm:pt>
    <dgm:pt modelId="{A93740C8-EB12-43C3-B615-D4C8BE64FC2E}">
      <dgm:prSet phldrT="[Texto]"/>
      <dgm:spPr/>
      <dgm:t>
        <a:bodyPr/>
        <a:lstStyle/>
        <a:p>
          <a:pPr>
            <a:buFont typeface="Arial" panose="020B0604020202020204" pitchFamily="34" charset="0"/>
            <a:buNone/>
          </a:pPr>
          <a:r>
            <a:rPr lang="es-ES" dirty="0">
              <a:effectLst/>
              <a:latin typeface="Arial" panose="020B0604020202020204" pitchFamily="34" charset="0"/>
              <a:ea typeface="SimSun" panose="02010600030101010101" pitchFamily="2" charset="-122"/>
              <a:cs typeface="Symbol" panose="05050102010706020507" pitchFamily="18" charset="2"/>
            </a:rPr>
            <a:t>Correlacionar las adjudicaciones en procesos de compras públicas inclusivas  con los indicadores financieros de las entidades adjudicadas para determinar la incidencia financiera de estos procesos en los actores de la EPS.</a:t>
          </a:r>
          <a:endParaRPr lang="es-EC" dirty="0"/>
        </a:p>
      </dgm:t>
    </dgm:pt>
    <dgm:pt modelId="{1AEF2E93-0418-4B10-8769-F1647543EF33}" type="parTrans" cxnId="{8D12EBE4-36B2-4C7F-BFFE-39A8CE04BA31}">
      <dgm:prSet/>
      <dgm:spPr/>
      <dgm:t>
        <a:bodyPr/>
        <a:lstStyle/>
        <a:p>
          <a:endParaRPr lang="es-EC"/>
        </a:p>
      </dgm:t>
    </dgm:pt>
    <dgm:pt modelId="{B1C08ED0-5D3D-4BC6-A9D0-B237D79FE671}" type="sibTrans" cxnId="{8D12EBE4-36B2-4C7F-BFFE-39A8CE04BA31}">
      <dgm:prSet/>
      <dgm:spPr/>
      <dgm:t>
        <a:bodyPr/>
        <a:lstStyle/>
        <a:p>
          <a:endParaRPr lang="es-EC"/>
        </a:p>
      </dgm:t>
    </dgm:pt>
    <dgm:pt modelId="{C8F8905C-A3C5-4B9D-8EE7-C34A909A4D6B}" type="pres">
      <dgm:prSet presAssocID="{F4F93ECB-550A-4A9F-A219-FCD0C92010D3}" presName="Name0" presStyleCnt="0">
        <dgm:presLayoutVars>
          <dgm:chMax val="7"/>
          <dgm:chPref val="7"/>
          <dgm:dir/>
        </dgm:presLayoutVars>
      </dgm:prSet>
      <dgm:spPr/>
      <dgm:t>
        <a:bodyPr/>
        <a:lstStyle/>
        <a:p>
          <a:endParaRPr lang="es-EC"/>
        </a:p>
      </dgm:t>
    </dgm:pt>
    <dgm:pt modelId="{B6AD769F-E807-4533-926D-1B77161A6997}" type="pres">
      <dgm:prSet presAssocID="{F4F93ECB-550A-4A9F-A219-FCD0C92010D3}" presName="Name1" presStyleCnt="0"/>
      <dgm:spPr/>
    </dgm:pt>
    <dgm:pt modelId="{ED9A77DA-EE69-456D-8420-0BABFEB1948A}" type="pres">
      <dgm:prSet presAssocID="{F4F93ECB-550A-4A9F-A219-FCD0C92010D3}" presName="cycle" presStyleCnt="0"/>
      <dgm:spPr/>
    </dgm:pt>
    <dgm:pt modelId="{0004B934-AC1A-4AEC-8455-006C952F27C5}" type="pres">
      <dgm:prSet presAssocID="{F4F93ECB-550A-4A9F-A219-FCD0C92010D3}" presName="srcNode" presStyleLbl="node1" presStyleIdx="0" presStyleCnt="4"/>
      <dgm:spPr/>
    </dgm:pt>
    <dgm:pt modelId="{71C48F90-BB74-4FBA-B0DD-60456C3DD485}" type="pres">
      <dgm:prSet presAssocID="{F4F93ECB-550A-4A9F-A219-FCD0C92010D3}" presName="conn" presStyleLbl="parChTrans1D2" presStyleIdx="0" presStyleCnt="1"/>
      <dgm:spPr/>
      <dgm:t>
        <a:bodyPr/>
        <a:lstStyle/>
        <a:p>
          <a:endParaRPr lang="es-EC"/>
        </a:p>
      </dgm:t>
    </dgm:pt>
    <dgm:pt modelId="{BC63A7B6-CF29-4ACF-9B56-5368357AE801}" type="pres">
      <dgm:prSet presAssocID="{F4F93ECB-550A-4A9F-A219-FCD0C92010D3}" presName="extraNode" presStyleLbl="node1" presStyleIdx="0" presStyleCnt="4"/>
      <dgm:spPr/>
    </dgm:pt>
    <dgm:pt modelId="{502A5D5F-0A18-4626-94C1-D7153761EDE7}" type="pres">
      <dgm:prSet presAssocID="{F4F93ECB-550A-4A9F-A219-FCD0C92010D3}" presName="dstNode" presStyleLbl="node1" presStyleIdx="0" presStyleCnt="4"/>
      <dgm:spPr/>
    </dgm:pt>
    <dgm:pt modelId="{1BCDAD44-3893-48EF-B540-86E8738C3892}" type="pres">
      <dgm:prSet presAssocID="{753E24BB-51EF-4A92-B4CA-BEE74BC9B69D}" presName="text_1" presStyleLbl="node1" presStyleIdx="0" presStyleCnt="4">
        <dgm:presLayoutVars>
          <dgm:bulletEnabled val="1"/>
        </dgm:presLayoutVars>
      </dgm:prSet>
      <dgm:spPr/>
      <dgm:t>
        <a:bodyPr/>
        <a:lstStyle/>
        <a:p>
          <a:endParaRPr lang="es-EC"/>
        </a:p>
      </dgm:t>
    </dgm:pt>
    <dgm:pt modelId="{29C0A9F8-32D6-40EC-B3C7-0B1972CC761B}" type="pres">
      <dgm:prSet presAssocID="{753E24BB-51EF-4A92-B4CA-BEE74BC9B69D}" presName="accent_1" presStyleCnt="0"/>
      <dgm:spPr/>
    </dgm:pt>
    <dgm:pt modelId="{AB383AE2-2C98-46A9-953F-E4A4A0B1B0AA}" type="pres">
      <dgm:prSet presAssocID="{753E24BB-51EF-4A92-B4CA-BEE74BC9B69D}" presName="accentRepeatNode" presStyleLbl="solidFgAcc1" presStyleIdx="0" presStyleCnt="4"/>
      <dgm:spPr>
        <a:blipFill rotWithShape="0">
          <a:blip xmlns:r="http://schemas.openxmlformats.org/officeDocument/2006/relationships" r:embed="rId1"/>
          <a:stretch>
            <a:fillRect/>
          </a:stretch>
        </a:blipFill>
      </dgm:spPr>
    </dgm:pt>
    <dgm:pt modelId="{FEED6162-2604-4EDC-8435-07F1C452E79D}" type="pres">
      <dgm:prSet presAssocID="{C3D1A894-879B-4F24-B4E3-36D749D5D458}" presName="text_2" presStyleLbl="node1" presStyleIdx="1" presStyleCnt="4">
        <dgm:presLayoutVars>
          <dgm:bulletEnabled val="1"/>
        </dgm:presLayoutVars>
      </dgm:prSet>
      <dgm:spPr/>
      <dgm:t>
        <a:bodyPr/>
        <a:lstStyle/>
        <a:p>
          <a:endParaRPr lang="es-EC"/>
        </a:p>
      </dgm:t>
    </dgm:pt>
    <dgm:pt modelId="{E14998B5-C7DC-4964-8D0C-13D948D624A1}" type="pres">
      <dgm:prSet presAssocID="{C3D1A894-879B-4F24-B4E3-36D749D5D458}" presName="accent_2" presStyleCnt="0"/>
      <dgm:spPr/>
    </dgm:pt>
    <dgm:pt modelId="{C923F6FE-D27B-42FE-B782-870F2F9541EB}" type="pres">
      <dgm:prSet presAssocID="{C3D1A894-879B-4F24-B4E3-36D749D5D458}" presName="accentRepeatNode" presStyleLbl="solidFgAcc1" presStyleIdx="1" presStyleCnt="4"/>
      <dgm:spPr>
        <a:blipFill rotWithShape="0">
          <a:blip xmlns:r="http://schemas.openxmlformats.org/officeDocument/2006/relationships" r:embed="rId2"/>
          <a:stretch>
            <a:fillRect/>
          </a:stretch>
        </a:blipFill>
      </dgm:spPr>
    </dgm:pt>
    <dgm:pt modelId="{7861AC9B-B248-4166-9FC3-0C170E7135E8}" type="pres">
      <dgm:prSet presAssocID="{C30DE07F-A80F-4BB3-B942-BD336A34E3D0}" presName="text_3" presStyleLbl="node1" presStyleIdx="2" presStyleCnt="4">
        <dgm:presLayoutVars>
          <dgm:bulletEnabled val="1"/>
        </dgm:presLayoutVars>
      </dgm:prSet>
      <dgm:spPr/>
      <dgm:t>
        <a:bodyPr/>
        <a:lstStyle/>
        <a:p>
          <a:endParaRPr lang="es-EC"/>
        </a:p>
      </dgm:t>
    </dgm:pt>
    <dgm:pt modelId="{9350009A-7200-4AE7-822C-30C4BF2FE200}" type="pres">
      <dgm:prSet presAssocID="{C30DE07F-A80F-4BB3-B942-BD336A34E3D0}" presName="accent_3" presStyleCnt="0"/>
      <dgm:spPr/>
    </dgm:pt>
    <dgm:pt modelId="{309A114D-EB8F-4E5C-B5DD-3F3C29B51F70}" type="pres">
      <dgm:prSet presAssocID="{C30DE07F-A80F-4BB3-B942-BD336A34E3D0}" presName="accentRepeatNode" presStyleLbl="solidFgAcc1" presStyleIdx="2" presStyleCnt="4"/>
      <dgm:spPr>
        <a:blipFill rotWithShape="0">
          <a:blip xmlns:r="http://schemas.openxmlformats.org/officeDocument/2006/relationships" r:embed="rId3"/>
          <a:stretch>
            <a:fillRect/>
          </a:stretch>
        </a:blipFill>
      </dgm:spPr>
    </dgm:pt>
    <dgm:pt modelId="{53847C4D-2E5A-4311-B9C1-A74FF776841D}" type="pres">
      <dgm:prSet presAssocID="{A93740C8-EB12-43C3-B615-D4C8BE64FC2E}" presName="text_4" presStyleLbl="node1" presStyleIdx="3" presStyleCnt="4">
        <dgm:presLayoutVars>
          <dgm:bulletEnabled val="1"/>
        </dgm:presLayoutVars>
      </dgm:prSet>
      <dgm:spPr/>
      <dgm:t>
        <a:bodyPr/>
        <a:lstStyle/>
        <a:p>
          <a:endParaRPr lang="es-EC"/>
        </a:p>
      </dgm:t>
    </dgm:pt>
    <dgm:pt modelId="{45414493-79EE-4793-A798-74851EEE0120}" type="pres">
      <dgm:prSet presAssocID="{A93740C8-EB12-43C3-B615-D4C8BE64FC2E}" presName="accent_4" presStyleCnt="0"/>
      <dgm:spPr/>
    </dgm:pt>
    <dgm:pt modelId="{7F3E4E23-19FE-44A7-90E3-15AD76057F9C}" type="pres">
      <dgm:prSet presAssocID="{A93740C8-EB12-43C3-B615-D4C8BE64FC2E}" presName="accentRepeatNode" presStyleLbl="solidFgAcc1" presStyleIdx="3" presStyleCnt="4"/>
      <dgm:spPr>
        <a:blipFill rotWithShape="0">
          <a:blip xmlns:r="http://schemas.openxmlformats.org/officeDocument/2006/relationships" r:embed="rId4"/>
          <a:stretch>
            <a:fillRect/>
          </a:stretch>
        </a:blipFill>
      </dgm:spPr>
    </dgm:pt>
  </dgm:ptLst>
  <dgm:cxnLst>
    <dgm:cxn modelId="{5B461495-FA3E-40B5-A462-B0B07D32DCF5}" srcId="{F4F93ECB-550A-4A9F-A219-FCD0C92010D3}" destId="{C30DE07F-A80F-4BB3-B942-BD336A34E3D0}" srcOrd="2" destOrd="0" parTransId="{E579C82B-B1F8-4BD7-968F-76DC043B1E69}" sibTransId="{E51DA197-B07E-4721-93BE-87864B7E74B9}"/>
    <dgm:cxn modelId="{8F1B76CD-8810-4E57-A1EB-59ED898C57C4}" type="presOf" srcId="{C30DE07F-A80F-4BB3-B942-BD336A34E3D0}" destId="{7861AC9B-B248-4166-9FC3-0C170E7135E8}" srcOrd="0" destOrd="0" presId="urn:microsoft.com/office/officeart/2008/layout/VerticalCurvedList"/>
    <dgm:cxn modelId="{2F823208-225C-408B-9180-5721642EA37D}" type="presOf" srcId="{753E24BB-51EF-4A92-B4CA-BEE74BC9B69D}" destId="{1BCDAD44-3893-48EF-B540-86E8738C3892}" srcOrd="0" destOrd="0" presId="urn:microsoft.com/office/officeart/2008/layout/VerticalCurvedList"/>
    <dgm:cxn modelId="{459987E2-0F71-473C-8214-6519C7241B55}" srcId="{F4F93ECB-550A-4A9F-A219-FCD0C92010D3}" destId="{C3D1A894-879B-4F24-B4E3-36D749D5D458}" srcOrd="1" destOrd="0" parTransId="{2562AF3D-7D65-4973-B428-653550B05733}" sibTransId="{6E4E18F2-F0FF-4B1E-A75E-41A5B1E9FD9F}"/>
    <dgm:cxn modelId="{0EA2B645-3B4E-43E5-B698-16BD3D0B7B81}" type="presOf" srcId="{89E195FD-2E44-4079-A197-5E0C2454BAE0}" destId="{71C48F90-BB74-4FBA-B0DD-60456C3DD485}" srcOrd="0" destOrd="0" presId="urn:microsoft.com/office/officeart/2008/layout/VerticalCurvedList"/>
    <dgm:cxn modelId="{8C607EF2-542B-42F8-A428-4B57FF399B83}" srcId="{F4F93ECB-550A-4A9F-A219-FCD0C92010D3}" destId="{753E24BB-51EF-4A92-B4CA-BEE74BC9B69D}" srcOrd="0" destOrd="0" parTransId="{F2A7CFDF-C678-4197-B5EA-2F042CD477F9}" sibTransId="{89E195FD-2E44-4079-A197-5E0C2454BAE0}"/>
    <dgm:cxn modelId="{19C711C6-84E4-4184-AE19-846A8074FAF6}" type="presOf" srcId="{C3D1A894-879B-4F24-B4E3-36D749D5D458}" destId="{FEED6162-2604-4EDC-8435-07F1C452E79D}" srcOrd="0" destOrd="0" presId="urn:microsoft.com/office/officeart/2008/layout/VerticalCurvedList"/>
    <dgm:cxn modelId="{8D12EBE4-36B2-4C7F-BFFE-39A8CE04BA31}" srcId="{F4F93ECB-550A-4A9F-A219-FCD0C92010D3}" destId="{A93740C8-EB12-43C3-B615-D4C8BE64FC2E}" srcOrd="3" destOrd="0" parTransId="{1AEF2E93-0418-4B10-8769-F1647543EF33}" sibTransId="{B1C08ED0-5D3D-4BC6-A9D0-B237D79FE671}"/>
    <dgm:cxn modelId="{F676A9EE-AB9A-4876-BF00-654A40F46CCD}" type="presOf" srcId="{F4F93ECB-550A-4A9F-A219-FCD0C92010D3}" destId="{C8F8905C-A3C5-4B9D-8EE7-C34A909A4D6B}" srcOrd="0" destOrd="0" presId="urn:microsoft.com/office/officeart/2008/layout/VerticalCurvedList"/>
    <dgm:cxn modelId="{E31DB6FF-2DC4-4E2E-8BBA-F3A6AA453377}" type="presOf" srcId="{A93740C8-EB12-43C3-B615-D4C8BE64FC2E}" destId="{53847C4D-2E5A-4311-B9C1-A74FF776841D}" srcOrd="0" destOrd="0" presId="urn:microsoft.com/office/officeart/2008/layout/VerticalCurvedList"/>
    <dgm:cxn modelId="{C60ED60C-0BAA-4E38-8D2B-808F97E27BAC}" type="presParOf" srcId="{C8F8905C-A3C5-4B9D-8EE7-C34A909A4D6B}" destId="{B6AD769F-E807-4533-926D-1B77161A6997}" srcOrd="0" destOrd="0" presId="urn:microsoft.com/office/officeart/2008/layout/VerticalCurvedList"/>
    <dgm:cxn modelId="{393F598E-E0DD-46E6-9B99-01A9C35554BF}" type="presParOf" srcId="{B6AD769F-E807-4533-926D-1B77161A6997}" destId="{ED9A77DA-EE69-456D-8420-0BABFEB1948A}" srcOrd="0" destOrd="0" presId="urn:microsoft.com/office/officeart/2008/layout/VerticalCurvedList"/>
    <dgm:cxn modelId="{7BC87C39-E3AB-447E-8A84-C36C28B0FEA3}" type="presParOf" srcId="{ED9A77DA-EE69-456D-8420-0BABFEB1948A}" destId="{0004B934-AC1A-4AEC-8455-006C952F27C5}" srcOrd="0" destOrd="0" presId="urn:microsoft.com/office/officeart/2008/layout/VerticalCurvedList"/>
    <dgm:cxn modelId="{7AD11FDB-A282-4B72-BA0F-04206A20DFC1}" type="presParOf" srcId="{ED9A77DA-EE69-456D-8420-0BABFEB1948A}" destId="{71C48F90-BB74-4FBA-B0DD-60456C3DD485}" srcOrd="1" destOrd="0" presId="urn:microsoft.com/office/officeart/2008/layout/VerticalCurvedList"/>
    <dgm:cxn modelId="{6BC173B5-A793-4DAC-9EAB-EB8153452A1E}" type="presParOf" srcId="{ED9A77DA-EE69-456D-8420-0BABFEB1948A}" destId="{BC63A7B6-CF29-4ACF-9B56-5368357AE801}" srcOrd="2" destOrd="0" presId="urn:microsoft.com/office/officeart/2008/layout/VerticalCurvedList"/>
    <dgm:cxn modelId="{CD0A0CF7-20F0-4435-8122-5FFF90059CF7}" type="presParOf" srcId="{ED9A77DA-EE69-456D-8420-0BABFEB1948A}" destId="{502A5D5F-0A18-4626-94C1-D7153761EDE7}" srcOrd="3" destOrd="0" presId="urn:microsoft.com/office/officeart/2008/layout/VerticalCurvedList"/>
    <dgm:cxn modelId="{7F785DC0-DFBC-45A8-AD5C-E69A7BAB5A9C}" type="presParOf" srcId="{B6AD769F-E807-4533-926D-1B77161A6997}" destId="{1BCDAD44-3893-48EF-B540-86E8738C3892}" srcOrd="1" destOrd="0" presId="urn:microsoft.com/office/officeart/2008/layout/VerticalCurvedList"/>
    <dgm:cxn modelId="{07539938-CCA2-4621-81C5-1594E7823ECC}" type="presParOf" srcId="{B6AD769F-E807-4533-926D-1B77161A6997}" destId="{29C0A9F8-32D6-40EC-B3C7-0B1972CC761B}" srcOrd="2" destOrd="0" presId="urn:microsoft.com/office/officeart/2008/layout/VerticalCurvedList"/>
    <dgm:cxn modelId="{5F7F3926-D47F-4FF2-A2C1-87F99F1A8D0E}" type="presParOf" srcId="{29C0A9F8-32D6-40EC-B3C7-0B1972CC761B}" destId="{AB383AE2-2C98-46A9-953F-E4A4A0B1B0AA}" srcOrd="0" destOrd="0" presId="urn:microsoft.com/office/officeart/2008/layout/VerticalCurvedList"/>
    <dgm:cxn modelId="{19F71ADF-34A2-4B0E-9A6E-506571AE865D}" type="presParOf" srcId="{B6AD769F-E807-4533-926D-1B77161A6997}" destId="{FEED6162-2604-4EDC-8435-07F1C452E79D}" srcOrd="3" destOrd="0" presId="urn:microsoft.com/office/officeart/2008/layout/VerticalCurvedList"/>
    <dgm:cxn modelId="{A1B8CC99-0382-4D17-9697-FFCF0AA46863}" type="presParOf" srcId="{B6AD769F-E807-4533-926D-1B77161A6997}" destId="{E14998B5-C7DC-4964-8D0C-13D948D624A1}" srcOrd="4" destOrd="0" presId="urn:microsoft.com/office/officeart/2008/layout/VerticalCurvedList"/>
    <dgm:cxn modelId="{7837B84D-F3E8-4DB1-9661-7C0CE43E44C0}" type="presParOf" srcId="{E14998B5-C7DC-4964-8D0C-13D948D624A1}" destId="{C923F6FE-D27B-42FE-B782-870F2F9541EB}" srcOrd="0" destOrd="0" presId="urn:microsoft.com/office/officeart/2008/layout/VerticalCurvedList"/>
    <dgm:cxn modelId="{C7F1AC48-9182-4347-ACAB-5CF537344EC6}" type="presParOf" srcId="{B6AD769F-E807-4533-926D-1B77161A6997}" destId="{7861AC9B-B248-4166-9FC3-0C170E7135E8}" srcOrd="5" destOrd="0" presId="urn:microsoft.com/office/officeart/2008/layout/VerticalCurvedList"/>
    <dgm:cxn modelId="{ADB230B8-986B-4663-9662-C991A1943A4B}" type="presParOf" srcId="{B6AD769F-E807-4533-926D-1B77161A6997}" destId="{9350009A-7200-4AE7-822C-30C4BF2FE200}" srcOrd="6" destOrd="0" presId="urn:microsoft.com/office/officeart/2008/layout/VerticalCurvedList"/>
    <dgm:cxn modelId="{49D1DED0-E33D-4AD8-B82A-593B742E3310}" type="presParOf" srcId="{9350009A-7200-4AE7-822C-30C4BF2FE200}" destId="{309A114D-EB8F-4E5C-B5DD-3F3C29B51F70}" srcOrd="0" destOrd="0" presId="urn:microsoft.com/office/officeart/2008/layout/VerticalCurvedList"/>
    <dgm:cxn modelId="{5B75DCB4-AF55-429F-B6F9-0BC309796048}" type="presParOf" srcId="{B6AD769F-E807-4533-926D-1B77161A6997}" destId="{53847C4D-2E5A-4311-B9C1-A74FF776841D}" srcOrd="7" destOrd="0" presId="urn:microsoft.com/office/officeart/2008/layout/VerticalCurvedList"/>
    <dgm:cxn modelId="{24940086-1F71-4F9F-9F54-EF17EF2FF917}" type="presParOf" srcId="{B6AD769F-E807-4533-926D-1B77161A6997}" destId="{45414493-79EE-4793-A798-74851EEE0120}" srcOrd="8" destOrd="0" presId="urn:microsoft.com/office/officeart/2008/layout/VerticalCurvedList"/>
    <dgm:cxn modelId="{3E54C4CB-89E5-4BA0-8843-D56722FBCA5A}" type="presParOf" srcId="{45414493-79EE-4793-A798-74851EEE0120}" destId="{7F3E4E23-19FE-44A7-90E3-15AD76057F9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A517C3-F165-459C-846C-85A374BCC421}" type="doc">
      <dgm:prSet loTypeId="urn:microsoft.com/office/officeart/2005/8/layout/default" loCatId="list" qsTypeId="urn:microsoft.com/office/officeart/2005/8/quickstyle/simple4" qsCatId="simple" csTypeId="urn:microsoft.com/office/officeart/2005/8/colors/accent2_1" csCatId="accent2" phldr="1"/>
      <dgm:spPr/>
      <dgm:t>
        <a:bodyPr/>
        <a:lstStyle/>
        <a:p>
          <a:endParaRPr lang="es-EC"/>
        </a:p>
      </dgm:t>
    </dgm:pt>
    <dgm:pt modelId="{F53F9384-83F0-4CC1-953D-483B576C92AD}">
      <dgm:prSet phldrT="[Texto]" custT="1"/>
      <dgm:spPr/>
      <dgm:t>
        <a:bodyPr/>
        <a:lstStyle/>
        <a:p>
          <a:pPr algn="just">
            <a:buFont typeface="+mj-lt"/>
            <a:buAutoNum type="arabicPeriod"/>
          </a:pPr>
          <a:r>
            <a:rPr lang="es-ES" sz="2000" b="0" dirty="0">
              <a:latin typeface="Arial" panose="020B0604020202020204" pitchFamily="34" charset="0"/>
              <a:cs typeface="Arial" panose="020B0604020202020204" pitchFamily="34" charset="0"/>
            </a:rPr>
            <a:t>Las políticas públicas y su visión de la economía social y solidaria en Argentina.</a:t>
          </a:r>
          <a:endParaRPr lang="es-EC" sz="2000" b="0" dirty="0">
            <a:latin typeface="Arial" panose="020B0604020202020204" pitchFamily="34" charset="0"/>
            <a:cs typeface="Arial" panose="020B0604020202020204" pitchFamily="34" charset="0"/>
          </a:endParaRPr>
        </a:p>
      </dgm:t>
    </dgm:pt>
    <dgm:pt modelId="{6E4B61A6-07FD-473B-A81D-EFC54C6382CA}" type="parTrans" cxnId="{66FA8961-9756-4C76-8394-27AE7850F264}">
      <dgm:prSet/>
      <dgm:spPr/>
      <dgm:t>
        <a:bodyPr/>
        <a:lstStyle/>
        <a:p>
          <a:endParaRPr lang="es-EC"/>
        </a:p>
      </dgm:t>
    </dgm:pt>
    <dgm:pt modelId="{82AC5D02-296A-455F-8824-8D8487C1E46A}" type="sibTrans" cxnId="{66FA8961-9756-4C76-8394-27AE7850F264}">
      <dgm:prSet/>
      <dgm:spPr/>
      <dgm:t>
        <a:bodyPr/>
        <a:lstStyle/>
        <a:p>
          <a:endParaRPr lang="es-EC"/>
        </a:p>
      </dgm:t>
    </dgm:pt>
    <dgm:pt modelId="{3ED66971-E677-42C0-91BE-626E44EE5F74}">
      <dgm:prSet phldrT="[Texto]" custT="1"/>
      <dgm:spPr/>
      <dgm:t>
        <a:bodyPr/>
        <a:lstStyle/>
        <a:p>
          <a:pPr algn="just">
            <a:buFont typeface="+mj-lt"/>
            <a:buAutoNum type="arabicPeriod"/>
          </a:pPr>
          <a:r>
            <a:rPr lang="es-ES" sz="2000" b="0" dirty="0">
              <a:latin typeface="Arial" panose="020B0604020202020204" pitchFamily="34" charset="0"/>
              <a:cs typeface="Arial" panose="020B0604020202020204" pitchFamily="34" charset="0"/>
            </a:rPr>
            <a:t>La política es un arma cargada de futuro: La economía social y solidaria en Brasil y Venezuela.</a:t>
          </a:r>
          <a:endParaRPr lang="es-EC" sz="2000" b="0" dirty="0">
            <a:latin typeface="Arial" panose="020B0604020202020204" pitchFamily="34" charset="0"/>
            <a:cs typeface="Arial" panose="020B0604020202020204" pitchFamily="34" charset="0"/>
          </a:endParaRPr>
        </a:p>
      </dgm:t>
    </dgm:pt>
    <dgm:pt modelId="{4A4FD999-1FE1-4EFA-AC17-083BAAAE4D73}" type="parTrans" cxnId="{28D6765B-1A78-4675-9640-81F399144FA9}">
      <dgm:prSet/>
      <dgm:spPr/>
      <dgm:t>
        <a:bodyPr/>
        <a:lstStyle/>
        <a:p>
          <a:endParaRPr lang="es-EC"/>
        </a:p>
      </dgm:t>
    </dgm:pt>
    <dgm:pt modelId="{B491DD98-76D5-4FE1-B2FD-E4ADF849BCA9}" type="sibTrans" cxnId="{28D6765B-1A78-4675-9640-81F399144FA9}">
      <dgm:prSet/>
      <dgm:spPr/>
      <dgm:t>
        <a:bodyPr/>
        <a:lstStyle/>
        <a:p>
          <a:endParaRPr lang="es-EC"/>
        </a:p>
      </dgm:t>
    </dgm:pt>
    <dgm:pt modelId="{262458D6-EDC0-423E-831D-422A6F272E08}">
      <dgm:prSet phldrT="[Texto]" custT="1"/>
      <dgm:spPr/>
      <dgm:t>
        <a:bodyPr/>
        <a:lstStyle/>
        <a:p>
          <a:pPr algn="ctr"/>
          <a:r>
            <a:rPr lang="es-ES" sz="2000" b="1" dirty="0">
              <a:latin typeface="Arial" panose="020B0604020202020204" pitchFamily="34" charset="0"/>
              <a:cs typeface="Arial" panose="020B0604020202020204" pitchFamily="34" charset="0"/>
            </a:rPr>
            <a:t>Instrumentos de medición:</a:t>
          </a:r>
        </a:p>
        <a:p>
          <a:pPr algn="just"/>
          <a:r>
            <a:rPr lang="es-ES" sz="2000" dirty="0">
              <a:latin typeface="Arial" panose="020B0604020202020204" pitchFamily="34" charset="0"/>
              <a:cs typeface="Arial" panose="020B0604020202020204" pitchFamily="34" charset="0"/>
            </a:rPr>
            <a:t>La incidencia mediante indicadores financieros.</a:t>
          </a:r>
        </a:p>
        <a:p>
          <a:pPr algn="just"/>
          <a:r>
            <a:rPr lang="es-ES" sz="2000" dirty="0">
              <a:latin typeface="Arial" panose="020B0604020202020204" pitchFamily="34" charset="0"/>
              <a:cs typeface="Arial" panose="020B0604020202020204" pitchFamily="34" charset="0"/>
            </a:rPr>
            <a:t>Las variables serán tratadas en forma cuantitativa.</a:t>
          </a:r>
        </a:p>
      </dgm:t>
    </dgm:pt>
    <dgm:pt modelId="{0E737D23-E330-46D8-BCED-E005FBFBE037}" type="parTrans" cxnId="{D0D254BB-6173-4A11-AB3F-6D129E142929}">
      <dgm:prSet/>
      <dgm:spPr/>
      <dgm:t>
        <a:bodyPr/>
        <a:lstStyle/>
        <a:p>
          <a:endParaRPr lang="es-EC"/>
        </a:p>
      </dgm:t>
    </dgm:pt>
    <dgm:pt modelId="{04148ED5-51A9-4890-A7D0-A7C2FA7F9642}" type="sibTrans" cxnId="{D0D254BB-6173-4A11-AB3F-6D129E142929}">
      <dgm:prSet/>
      <dgm:spPr/>
      <dgm:t>
        <a:bodyPr/>
        <a:lstStyle/>
        <a:p>
          <a:endParaRPr lang="es-EC"/>
        </a:p>
      </dgm:t>
    </dgm:pt>
    <dgm:pt modelId="{E7AB1E72-6322-45EA-BB40-DF076C7FB2A1}" type="pres">
      <dgm:prSet presAssocID="{E3A517C3-F165-459C-846C-85A374BCC421}" presName="diagram" presStyleCnt="0">
        <dgm:presLayoutVars>
          <dgm:dir/>
          <dgm:resizeHandles val="exact"/>
        </dgm:presLayoutVars>
      </dgm:prSet>
      <dgm:spPr/>
      <dgm:t>
        <a:bodyPr/>
        <a:lstStyle/>
        <a:p>
          <a:endParaRPr lang="es-EC"/>
        </a:p>
      </dgm:t>
    </dgm:pt>
    <dgm:pt modelId="{DAE876B9-6A3F-4692-94E3-3E073B82A422}" type="pres">
      <dgm:prSet presAssocID="{F53F9384-83F0-4CC1-953D-483B576C92AD}" presName="node" presStyleLbl="node1" presStyleIdx="0" presStyleCnt="3">
        <dgm:presLayoutVars>
          <dgm:bulletEnabled val="1"/>
        </dgm:presLayoutVars>
      </dgm:prSet>
      <dgm:spPr/>
      <dgm:t>
        <a:bodyPr/>
        <a:lstStyle/>
        <a:p>
          <a:endParaRPr lang="es-EC"/>
        </a:p>
      </dgm:t>
    </dgm:pt>
    <dgm:pt modelId="{59EC73A5-6FB4-452C-95E3-07B40A2FC90E}" type="pres">
      <dgm:prSet presAssocID="{82AC5D02-296A-455F-8824-8D8487C1E46A}" presName="sibTrans" presStyleCnt="0"/>
      <dgm:spPr/>
    </dgm:pt>
    <dgm:pt modelId="{EE2B65EA-FCB7-4812-8666-D94A742B5B9A}" type="pres">
      <dgm:prSet presAssocID="{3ED66971-E677-42C0-91BE-626E44EE5F74}" presName="node" presStyleLbl="node1" presStyleIdx="1" presStyleCnt="3" custLinFactX="-10250" custLinFactY="6937" custLinFactNeighborX="-100000" custLinFactNeighborY="100000">
        <dgm:presLayoutVars>
          <dgm:bulletEnabled val="1"/>
        </dgm:presLayoutVars>
      </dgm:prSet>
      <dgm:spPr/>
      <dgm:t>
        <a:bodyPr/>
        <a:lstStyle/>
        <a:p>
          <a:endParaRPr lang="es-EC"/>
        </a:p>
      </dgm:t>
    </dgm:pt>
    <dgm:pt modelId="{DDF137F5-9B76-4101-8A47-E5A630751F3D}" type="pres">
      <dgm:prSet presAssocID="{B491DD98-76D5-4FE1-B2FD-E4ADF849BCA9}" presName="sibTrans" presStyleCnt="0"/>
      <dgm:spPr/>
    </dgm:pt>
    <dgm:pt modelId="{01009B90-E8D1-4B87-BD95-A88D05318C01}" type="pres">
      <dgm:prSet presAssocID="{262458D6-EDC0-423E-831D-422A6F272E08}" presName="node" presStyleLbl="node1" presStyleIdx="2" presStyleCnt="3" custScaleX="138258" custLinFactNeighborX="66447" custLinFactNeighborY="-61608">
        <dgm:presLayoutVars>
          <dgm:bulletEnabled val="1"/>
        </dgm:presLayoutVars>
      </dgm:prSet>
      <dgm:spPr/>
      <dgm:t>
        <a:bodyPr/>
        <a:lstStyle/>
        <a:p>
          <a:endParaRPr lang="es-EC"/>
        </a:p>
      </dgm:t>
    </dgm:pt>
  </dgm:ptLst>
  <dgm:cxnLst>
    <dgm:cxn modelId="{08DA9BE7-C61D-42A3-8CA1-AF9C272498BE}" type="presOf" srcId="{3ED66971-E677-42C0-91BE-626E44EE5F74}" destId="{EE2B65EA-FCB7-4812-8666-D94A742B5B9A}" srcOrd="0" destOrd="0" presId="urn:microsoft.com/office/officeart/2005/8/layout/default"/>
    <dgm:cxn modelId="{66FA8961-9756-4C76-8394-27AE7850F264}" srcId="{E3A517C3-F165-459C-846C-85A374BCC421}" destId="{F53F9384-83F0-4CC1-953D-483B576C92AD}" srcOrd="0" destOrd="0" parTransId="{6E4B61A6-07FD-473B-A81D-EFC54C6382CA}" sibTransId="{82AC5D02-296A-455F-8824-8D8487C1E46A}"/>
    <dgm:cxn modelId="{28D6765B-1A78-4675-9640-81F399144FA9}" srcId="{E3A517C3-F165-459C-846C-85A374BCC421}" destId="{3ED66971-E677-42C0-91BE-626E44EE5F74}" srcOrd="1" destOrd="0" parTransId="{4A4FD999-1FE1-4EFA-AC17-083BAAAE4D73}" sibTransId="{B491DD98-76D5-4FE1-B2FD-E4ADF849BCA9}"/>
    <dgm:cxn modelId="{57091E64-68E7-4F90-9BB3-6A89EE9B4FCC}" type="presOf" srcId="{262458D6-EDC0-423E-831D-422A6F272E08}" destId="{01009B90-E8D1-4B87-BD95-A88D05318C01}" srcOrd="0" destOrd="0" presId="urn:microsoft.com/office/officeart/2005/8/layout/default"/>
    <dgm:cxn modelId="{D0D254BB-6173-4A11-AB3F-6D129E142929}" srcId="{E3A517C3-F165-459C-846C-85A374BCC421}" destId="{262458D6-EDC0-423E-831D-422A6F272E08}" srcOrd="2" destOrd="0" parTransId="{0E737D23-E330-46D8-BCED-E005FBFBE037}" sibTransId="{04148ED5-51A9-4890-A7D0-A7C2FA7F9642}"/>
    <dgm:cxn modelId="{D5D49E48-E56B-4979-8EEB-43C034880CE8}" type="presOf" srcId="{F53F9384-83F0-4CC1-953D-483B576C92AD}" destId="{DAE876B9-6A3F-4692-94E3-3E073B82A422}" srcOrd="0" destOrd="0" presId="urn:microsoft.com/office/officeart/2005/8/layout/default"/>
    <dgm:cxn modelId="{680AC98E-FC0B-4B47-B405-093F59C57485}" type="presOf" srcId="{E3A517C3-F165-459C-846C-85A374BCC421}" destId="{E7AB1E72-6322-45EA-BB40-DF076C7FB2A1}" srcOrd="0" destOrd="0" presId="urn:microsoft.com/office/officeart/2005/8/layout/default"/>
    <dgm:cxn modelId="{2319FB00-C35F-4B91-BB23-401B617F17D7}" type="presParOf" srcId="{E7AB1E72-6322-45EA-BB40-DF076C7FB2A1}" destId="{DAE876B9-6A3F-4692-94E3-3E073B82A422}" srcOrd="0" destOrd="0" presId="urn:microsoft.com/office/officeart/2005/8/layout/default"/>
    <dgm:cxn modelId="{922BBC55-8F34-4C84-B19D-1BA97F26590E}" type="presParOf" srcId="{E7AB1E72-6322-45EA-BB40-DF076C7FB2A1}" destId="{59EC73A5-6FB4-452C-95E3-07B40A2FC90E}" srcOrd="1" destOrd="0" presId="urn:microsoft.com/office/officeart/2005/8/layout/default"/>
    <dgm:cxn modelId="{A0537933-AFBC-4921-8118-F9F6391BFD0B}" type="presParOf" srcId="{E7AB1E72-6322-45EA-BB40-DF076C7FB2A1}" destId="{EE2B65EA-FCB7-4812-8666-D94A742B5B9A}" srcOrd="2" destOrd="0" presId="urn:microsoft.com/office/officeart/2005/8/layout/default"/>
    <dgm:cxn modelId="{F5A0A1D9-A98A-42E9-9999-2868F3C1DB93}" type="presParOf" srcId="{E7AB1E72-6322-45EA-BB40-DF076C7FB2A1}" destId="{DDF137F5-9B76-4101-8A47-E5A630751F3D}" srcOrd="3" destOrd="0" presId="urn:microsoft.com/office/officeart/2005/8/layout/default"/>
    <dgm:cxn modelId="{281CA3C1-D662-4B9B-919D-5923EB553D86}" type="presParOf" srcId="{E7AB1E72-6322-45EA-BB40-DF076C7FB2A1}" destId="{01009B90-E8D1-4B87-BD95-A88D05318C01}"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67DFCD-2505-403D-A01B-364B9BD3544D}" type="doc">
      <dgm:prSet loTypeId="urn:microsoft.com/office/officeart/2005/8/layout/hList3" loCatId="list" qsTypeId="urn:microsoft.com/office/officeart/2005/8/quickstyle/simple1" qsCatId="simple" csTypeId="urn:microsoft.com/office/officeart/2005/8/colors/accent2_1" csCatId="accent2" phldr="1"/>
      <dgm:spPr/>
      <dgm:t>
        <a:bodyPr/>
        <a:lstStyle/>
        <a:p>
          <a:endParaRPr lang="es-EC"/>
        </a:p>
      </dgm:t>
    </dgm:pt>
    <dgm:pt modelId="{22473D90-217D-43D4-A401-2BF527603FCE}">
      <dgm:prSet phldrT="[Texto]"/>
      <dgm:spPr/>
      <dgm:t>
        <a:bodyPr/>
        <a:lstStyle/>
        <a:p>
          <a:r>
            <a:rPr lang="es-ES" b="1" dirty="0">
              <a:effectLst/>
              <a:latin typeface="Arial" panose="020B0604020202020204" pitchFamily="34" charset="0"/>
              <a:ea typeface="SimHei" panose="02010609060101010101" pitchFamily="49" charset="-122"/>
            </a:rPr>
            <a:t>POBLACIÓN Y MUESTRA</a:t>
          </a:r>
          <a:endParaRPr lang="es-EC" dirty="0"/>
        </a:p>
      </dgm:t>
    </dgm:pt>
    <dgm:pt modelId="{42E78CC3-CC1D-4678-A443-BEA795F118FA}" type="parTrans" cxnId="{6D1B07E5-23E6-4D64-A0B3-CDBE2D2CE6E1}">
      <dgm:prSet/>
      <dgm:spPr/>
      <dgm:t>
        <a:bodyPr/>
        <a:lstStyle/>
        <a:p>
          <a:endParaRPr lang="es-EC"/>
        </a:p>
      </dgm:t>
    </dgm:pt>
    <dgm:pt modelId="{A581CD1C-59A6-41A1-884F-74C9EC2F0557}" type="sibTrans" cxnId="{6D1B07E5-23E6-4D64-A0B3-CDBE2D2CE6E1}">
      <dgm:prSet/>
      <dgm:spPr/>
      <dgm:t>
        <a:bodyPr/>
        <a:lstStyle/>
        <a:p>
          <a:endParaRPr lang="es-EC"/>
        </a:p>
      </dgm:t>
    </dgm:pt>
    <dgm:pt modelId="{011497A6-EBBB-4BFF-8E69-7AF0F02BE421}">
      <dgm:prSet phldrT="[Texto]" custT="1"/>
      <dgm:spPr/>
      <dgm:t>
        <a:bodyPr/>
        <a:lstStyle/>
        <a:p>
          <a:pPr algn="just"/>
          <a:r>
            <a:rPr lang="es-ES" sz="1600" b="1" dirty="0">
              <a:effectLst/>
              <a:latin typeface="Arial" panose="020B0604020202020204" pitchFamily="34" charset="0"/>
              <a:ea typeface="SimSun" panose="02010600030101010101" pitchFamily="2" charset="-122"/>
            </a:rPr>
            <a:t>Caracterización de la población </a:t>
          </a:r>
        </a:p>
        <a:p>
          <a:pPr algn="just"/>
          <a:r>
            <a:rPr lang="es-ES" sz="1600" dirty="0">
              <a:effectLst/>
              <a:latin typeface="Arial" panose="020B0604020202020204" pitchFamily="34" charset="0"/>
              <a:ea typeface="SimSun" panose="02010600030101010101" pitchFamily="2" charset="-122"/>
            </a:rPr>
            <a:t>Las asociaciones de alimentación y limpieza representan más del 50% del total del monto adjudicado por parte de entidades públicas a los actores de la EPS.</a:t>
          </a:r>
          <a:endParaRPr lang="es-EC" sz="1600" dirty="0"/>
        </a:p>
      </dgm:t>
    </dgm:pt>
    <dgm:pt modelId="{E020FBA5-D276-49D2-B122-564BD37652BC}" type="parTrans" cxnId="{3F87755E-4110-49B0-821A-47B9F1A92048}">
      <dgm:prSet/>
      <dgm:spPr/>
      <dgm:t>
        <a:bodyPr/>
        <a:lstStyle/>
        <a:p>
          <a:endParaRPr lang="es-EC"/>
        </a:p>
      </dgm:t>
    </dgm:pt>
    <dgm:pt modelId="{71FEFAB4-EDEB-4301-AA43-6FD65428666C}" type="sibTrans" cxnId="{3F87755E-4110-49B0-821A-47B9F1A92048}">
      <dgm:prSet/>
      <dgm:spPr/>
      <dgm:t>
        <a:bodyPr/>
        <a:lstStyle/>
        <a:p>
          <a:endParaRPr lang="es-EC"/>
        </a:p>
      </dgm:t>
    </dgm:pt>
    <dgm:pt modelId="{8334CEE3-06CE-4ABA-A43A-85E4087374B6}">
      <dgm:prSet phldrT="[Texto]" custT="1"/>
      <dgm:spPr/>
      <dgm:t>
        <a:bodyPr/>
        <a:lstStyle/>
        <a:p>
          <a:pPr algn="just"/>
          <a:r>
            <a:rPr lang="es-ES" sz="1600" b="1" dirty="0">
              <a:effectLst/>
              <a:latin typeface="Arial" panose="020B0604020202020204" pitchFamily="34" charset="0"/>
              <a:ea typeface="SimSun" panose="02010600030101010101" pitchFamily="2" charset="-122"/>
            </a:rPr>
            <a:t>Tamaño de la población</a:t>
          </a:r>
          <a:endParaRPr lang="es-EC" sz="1600" dirty="0">
            <a:effectLst/>
            <a:latin typeface="Times New Roman" panose="02020603050405020304" pitchFamily="18" charset="0"/>
            <a:ea typeface="SimSun" panose="02010600030101010101" pitchFamily="2" charset="-122"/>
          </a:endParaRPr>
        </a:p>
        <a:p>
          <a:pPr algn="just"/>
          <a:r>
            <a:rPr lang="es-ES" sz="1600" dirty="0">
              <a:effectLst/>
              <a:latin typeface="Arial" panose="020B0604020202020204" pitchFamily="34" charset="0"/>
              <a:ea typeface="SimSun" panose="02010600030101010101" pitchFamily="2" charset="-122"/>
            </a:rPr>
            <a:t>Se determinó que la población objeto de la investigación es de 45 asociaciones de Alimentación y Limpieza, correspondientes al periodo comprendido entre los años 2016 – 2018.</a:t>
          </a:r>
          <a:endParaRPr lang="es-EC" sz="1600" dirty="0"/>
        </a:p>
      </dgm:t>
    </dgm:pt>
    <dgm:pt modelId="{3ECA3AF0-6098-490E-931C-A42CA70F2F7A}" type="parTrans" cxnId="{CF35BA98-5EA8-4E92-9F6C-105D4AAC0606}">
      <dgm:prSet/>
      <dgm:spPr/>
      <dgm:t>
        <a:bodyPr/>
        <a:lstStyle/>
        <a:p>
          <a:endParaRPr lang="es-EC"/>
        </a:p>
      </dgm:t>
    </dgm:pt>
    <dgm:pt modelId="{BC4C8899-EFF7-42C0-B381-349E5F8BEF5B}" type="sibTrans" cxnId="{CF35BA98-5EA8-4E92-9F6C-105D4AAC0606}">
      <dgm:prSet/>
      <dgm:spPr/>
      <dgm:t>
        <a:bodyPr/>
        <a:lstStyle/>
        <a:p>
          <a:endParaRPr lang="es-EC"/>
        </a:p>
      </dgm:t>
    </dgm:pt>
    <dgm:pt modelId="{9CFB77A6-D827-48EF-A00F-CA0B013ACF4C}">
      <dgm:prSet phldrT="[Texto]" custT="1"/>
      <dgm:spPr/>
      <dgm:t>
        <a:bodyPr/>
        <a:lstStyle/>
        <a:p>
          <a:pPr algn="just"/>
          <a:r>
            <a:rPr lang="es-EC" sz="1600" b="1" dirty="0">
              <a:latin typeface="Arial" panose="020B0604020202020204" pitchFamily="34" charset="0"/>
              <a:ea typeface="SimSun" panose="02010600030101010101" pitchFamily="2" charset="-122"/>
              <a:cs typeface="Arial" panose="020B0604020202020204" pitchFamily="34" charset="0"/>
            </a:rPr>
            <a:t>Muestra</a:t>
          </a:r>
          <a:endParaRPr lang="es-EC" sz="1800" b="1" dirty="0">
            <a:effectLst/>
            <a:latin typeface="Arial" panose="020B0604020202020204" pitchFamily="34" charset="0"/>
            <a:ea typeface="SimSun" panose="02010600030101010101" pitchFamily="2" charset="-122"/>
            <a:cs typeface="Arial" panose="020B0604020202020204" pitchFamily="34" charset="0"/>
          </a:endParaRPr>
        </a:p>
        <a:p>
          <a:pPr algn="just"/>
          <a:r>
            <a:rPr lang="es-ES" sz="1600" dirty="0">
              <a:latin typeface="Arial" panose="020B0604020202020204" pitchFamily="34" charset="0"/>
              <a:ea typeface="Times New Roman" panose="02020603050405020304" pitchFamily="18" charset="0"/>
            </a:rPr>
            <a:t>L</a:t>
          </a:r>
          <a:r>
            <a:rPr lang="es-ES" sz="1600" dirty="0">
              <a:effectLst/>
              <a:latin typeface="Arial" panose="020B0604020202020204" pitchFamily="34" charset="0"/>
              <a:ea typeface="Times New Roman" panose="02020603050405020304" pitchFamily="18" charset="0"/>
            </a:rPr>
            <a:t>a presente investigación empleará un muestreo no probabilístico pseudoaleatorio.</a:t>
          </a:r>
        </a:p>
        <a:p>
          <a:pPr algn="just"/>
          <a:r>
            <a:rPr lang="es-ES" sz="1600" dirty="0">
              <a:effectLst/>
              <a:latin typeface="Arial" panose="020B0604020202020204" pitchFamily="34" charset="0"/>
              <a:ea typeface="SimSun" panose="02010600030101010101" pitchFamily="2" charset="-122"/>
            </a:rPr>
            <a:t>Se determinó a 12 asociaciones de limpieza y alimentación pertenecientes a la E</a:t>
          </a:r>
          <a:r>
            <a:rPr lang="es-ES" sz="1600" dirty="0">
              <a:latin typeface="Arial" panose="020B0604020202020204" pitchFamily="34" charset="0"/>
              <a:ea typeface="SimSun" panose="02010600030101010101" pitchFamily="2" charset="-122"/>
            </a:rPr>
            <a:t>PS</a:t>
          </a:r>
          <a:endParaRPr lang="es-EC" sz="1600" dirty="0"/>
        </a:p>
      </dgm:t>
    </dgm:pt>
    <dgm:pt modelId="{48106A4A-E5A0-43E5-A8B2-B8B088EBF479}" type="parTrans" cxnId="{0B254C1B-85F3-412E-96B0-F54EBE6174F9}">
      <dgm:prSet/>
      <dgm:spPr/>
      <dgm:t>
        <a:bodyPr/>
        <a:lstStyle/>
        <a:p>
          <a:endParaRPr lang="es-EC"/>
        </a:p>
      </dgm:t>
    </dgm:pt>
    <dgm:pt modelId="{2EA00E07-D847-497A-A649-0E50AF555DEA}" type="sibTrans" cxnId="{0B254C1B-85F3-412E-96B0-F54EBE6174F9}">
      <dgm:prSet/>
      <dgm:spPr/>
      <dgm:t>
        <a:bodyPr/>
        <a:lstStyle/>
        <a:p>
          <a:endParaRPr lang="es-EC"/>
        </a:p>
      </dgm:t>
    </dgm:pt>
    <dgm:pt modelId="{3D9186EB-75D5-460A-882F-424F0A3E4A9C}" type="pres">
      <dgm:prSet presAssocID="{C867DFCD-2505-403D-A01B-364B9BD3544D}" presName="composite" presStyleCnt="0">
        <dgm:presLayoutVars>
          <dgm:chMax val="1"/>
          <dgm:dir/>
          <dgm:resizeHandles val="exact"/>
        </dgm:presLayoutVars>
      </dgm:prSet>
      <dgm:spPr/>
      <dgm:t>
        <a:bodyPr/>
        <a:lstStyle/>
        <a:p>
          <a:endParaRPr lang="es-EC"/>
        </a:p>
      </dgm:t>
    </dgm:pt>
    <dgm:pt modelId="{C9E8F2AB-E67B-4956-A598-9D9C2D6BE2CD}" type="pres">
      <dgm:prSet presAssocID="{22473D90-217D-43D4-A401-2BF527603FCE}" presName="roof" presStyleLbl="dkBgShp" presStyleIdx="0" presStyleCnt="2" custScaleY="48698"/>
      <dgm:spPr/>
      <dgm:t>
        <a:bodyPr/>
        <a:lstStyle/>
        <a:p>
          <a:endParaRPr lang="es-EC"/>
        </a:p>
      </dgm:t>
    </dgm:pt>
    <dgm:pt modelId="{A21FA728-83B6-4CE3-9275-4214BE654670}" type="pres">
      <dgm:prSet presAssocID="{22473D90-217D-43D4-A401-2BF527603FCE}" presName="pillars" presStyleCnt="0"/>
      <dgm:spPr/>
    </dgm:pt>
    <dgm:pt modelId="{FE3EC8EE-F9F7-48DA-93F6-3F7FA30339AB}" type="pres">
      <dgm:prSet presAssocID="{22473D90-217D-43D4-A401-2BF527603FCE}" presName="pillar1" presStyleLbl="node1" presStyleIdx="0" presStyleCnt="3" custScaleY="113579">
        <dgm:presLayoutVars>
          <dgm:bulletEnabled val="1"/>
        </dgm:presLayoutVars>
      </dgm:prSet>
      <dgm:spPr/>
      <dgm:t>
        <a:bodyPr/>
        <a:lstStyle/>
        <a:p>
          <a:endParaRPr lang="es-EC"/>
        </a:p>
      </dgm:t>
    </dgm:pt>
    <dgm:pt modelId="{FE0D6F41-E7B1-4B2A-B994-0E3D244988C8}" type="pres">
      <dgm:prSet presAssocID="{8334CEE3-06CE-4ABA-A43A-85E4087374B6}" presName="pillarX" presStyleLbl="node1" presStyleIdx="1" presStyleCnt="3" custScaleY="113579">
        <dgm:presLayoutVars>
          <dgm:bulletEnabled val="1"/>
        </dgm:presLayoutVars>
      </dgm:prSet>
      <dgm:spPr/>
      <dgm:t>
        <a:bodyPr/>
        <a:lstStyle/>
        <a:p>
          <a:endParaRPr lang="es-EC"/>
        </a:p>
      </dgm:t>
    </dgm:pt>
    <dgm:pt modelId="{668C2D8C-37BD-49DD-9CD4-F837F89EDAEE}" type="pres">
      <dgm:prSet presAssocID="{9CFB77A6-D827-48EF-A00F-CA0B013ACF4C}" presName="pillarX" presStyleLbl="node1" presStyleIdx="2" presStyleCnt="3" custScaleY="113579">
        <dgm:presLayoutVars>
          <dgm:bulletEnabled val="1"/>
        </dgm:presLayoutVars>
      </dgm:prSet>
      <dgm:spPr/>
      <dgm:t>
        <a:bodyPr/>
        <a:lstStyle/>
        <a:p>
          <a:endParaRPr lang="es-EC"/>
        </a:p>
      </dgm:t>
    </dgm:pt>
    <dgm:pt modelId="{E1429974-663D-426F-9D4C-408A7AD6E268}" type="pres">
      <dgm:prSet presAssocID="{22473D90-217D-43D4-A401-2BF527603FCE}" presName="base" presStyleLbl="dkBgShp" presStyleIdx="1" presStyleCnt="2"/>
      <dgm:spPr/>
    </dgm:pt>
  </dgm:ptLst>
  <dgm:cxnLst>
    <dgm:cxn modelId="{126385B5-FF8C-40CB-9AAE-34396C7FEA45}" type="presOf" srcId="{8334CEE3-06CE-4ABA-A43A-85E4087374B6}" destId="{FE0D6F41-E7B1-4B2A-B994-0E3D244988C8}" srcOrd="0" destOrd="0" presId="urn:microsoft.com/office/officeart/2005/8/layout/hList3"/>
    <dgm:cxn modelId="{6D1B07E5-23E6-4D64-A0B3-CDBE2D2CE6E1}" srcId="{C867DFCD-2505-403D-A01B-364B9BD3544D}" destId="{22473D90-217D-43D4-A401-2BF527603FCE}" srcOrd="0" destOrd="0" parTransId="{42E78CC3-CC1D-4678-A443-BEA795F118FA}" sibTransId="{A581CD1C-59A6-41A1-884F-74C9EC2F0557}"/>
    <dgm:cxn modelId="{DE2C2891-13FC-4B20-8210-FB86B7ACA4BB}" type="presOf" srcId="{011497A6-EBBB-4BFF-8E69-7AF0F02BE421}" destId="{FE3EC8EE-F9F7-48DA-93F6-3F7FA30339AB}" srcOrd="0" destOrd="0" presId="urn:microsoft.com/office/officeart/2005/8/layout/hList3"/>
    <dgm:cxn modelId="{BF63E650-ED67-4851-A1AF-9D1B6F184E8E}" type="presOf" srcId="{9CFB77A6-D827-48EF-A00F-CA0B013ACF4C}" destId="{668C2D8C-37BD-49DD-9CD4-F837F89EDAEE}" srcOrd="0" destOrd="0" presId="urn:microsoft.com/office/officeart/2005/8/layout/hList3"/>
    <dgm:cxn modelId="{3F62F5F7-D832-4182-BFEB-CC03093C6689}" type="presOf" srcId="{C867DFCD-2505-403D-A01B-364B9BD3544D}" destId="{3D9186EB-75D5-460A-882F-424F0A3E4A9C}" srcOrd="0" destOrd="0" presId="urn:microsoft.com/office/officeart/2005/8/layout/hList3"/>
    <dgm:cxn modelId="{0B254C1B-85F3-412E-96B0-F54EBE6174F9}" srcId="{22473D90-217D-43D4-A401-2BF527603FCE}" destId="{9CFB77A6-D827-48EF-A00F-CA0B013ACF4C}" srcOrd="2" destOrd="0" parTransId="{48106A4A-E5A0-43E5-A8B2-B8B088EBF479}" sibTransId="{2EA00E07-D847-497A-A649-0E50AF555DEA}"/>
    <dgm:cxn modelId="{1D049EB5-A970-4E8E-A3BE-196A66549124}" type="presOf" srcId="{22473D90-217D-43D4-A401-2BF527603FCE}" destId="{C9E8F2AB-E67B-4956-A598-9D9C2D6BE2CD}" srcOrd="0" destOrd="0" presId="urn:microsoft.com/office/officeart/2005/8/layout/hList3"/>
    <dgm:cxn modelId="{CF35BA98-5EA8-4E92-9F6C-105D4AAC0606}" srcId="{22473D90-217D-43D4-A401-2BF527603FCE}" destId="{8334CEE3-06CE-4ABA-A43A-85E4087374B6}" srcOrd="1" destOrd="0" parTransId="{3ECA3AF0-6098-490E-931C-A42CA70F2F7A}" sibTransId="{BC4C8899-EFF7-42C0-B381-349E5F8BEF5B}"/>
    <dgm:cxn modelId="{3F87755E-4110-49B0-821A-47B9F1A92048}" srcId="{22473D90-217D-43D4-A401-2BF527603FCE}" destId="{011497A6-EBBB-4BFF-8E69-7AF0F02BE421}" srcOrd="0" destOrd="0" parTransId="{E020FBA5-D276-49D2-B122-564BD37652BC}" sibTransId="{71FEFAB4-EDEB-4301-AA43-6FD65428666C}"/>
    <dgm:cxn modelId="{BF004F6B-847F-49E3-8CF2-9785BC16F98B}" type="presParOf" srcId="{3D9186EB-75D5-460A-882F-424F0A3E4A9C}" destId="{C9E8F2AB-E67B-4956-A598-9D9C2D6BE2CD}" srcOrd="0" destOrd="0" presId="urn:microsoft.com/office/officeart/2005/8/layout/hList3"/>
    <dgm:cxn modelId="{8C0498FE-0602-4A57-B984-8A9644623D9E}" type="presParOf" srcId="{3D9186EB-75D5-460A-882F-424F0A3E4A9C}" destId="{A21FA728-83B6-4CE3-9275-4214BE654670}" srcOrd="1" destOrd="0" presId="urn:microsoft.com/office/officeart/2005/8/layout/hList3"/>
    <dgm:cxn modelId="{7A8E173E-514C-451B-90B2-FF3BBBC1DC37}" type="presParOf" srcId="{A21FA728-83B6-4CE3-9275-4214BE654670}" destId="{FE3EC8EE-F9F7-48DA-93F6-3F7FA30339AB}" srcOrd="0" destOrd="0" presId="urn:microsoft.com/office/officeart/2005/8/layout/hList3"/>
    <dgm:cxn modelId="{353330AE-D2D6-4CA3-B9BD-56EECA3877E2}" type="presParOf" srcId="{A21FA728-83B6-4CE3-9275-4214BE654670}" destId="{FE0D6F41-E7B1-4B2A-B994-0E3D244988C8}" srcOrd="1" destOrd="0" presId="urn:microsoft.com/office/officeart/2005/8/layout/hList3"/>
    <dgm:cxn modelId="{CCA2A647-0105-4F34-9AF6-D3E0B885AB94}" type="presParOf" srcId="{A21FA728-83B6-4CE3-9275-4214BE654670}" destId="{668C2D8C-37BD-49DD-9CD4-F837F89EDAEE}" srcOrd="2" destOrd="0" presId="urn:microsoft.com/office/officeart/2005/8/layout/hList3"/>
    <dgm:cxn modelId="{908B8EC1-1398-4909-8180-058C4BCB5D4F}" type="presParOf" srcId="{3D9186EB-75D5-460A-882F-424F0A3E4A9C}" destId="{E1429974-663D-426F-9D4C-408A7AD6E26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79E1D9-DF52-4F0E-90EB-8872D18B140D}"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s-EC"/>
        </a:p>
      </dgm:t>
    </dgm:pt>
    <dgm:pt modelId="{DD664A9C-AB0C-485B-AF3D-7EECBD4DE8E0}">
      <dgm:prSet phldrT="[Texto]"/>
      <dgm:spPr/>
      <dgm:t>
        <a:bodyPr/>
        <a:lstStyle/>
        <a:p>
          <a:r>
            <a:rPr lang="es-EC" dirty="0"/>
            <a:t>154 Asociaciones en la SEPS</a:t>
          </a:r>
        </a:p>
      </dgm:t>
    </dgm:pt>
    <dgm:pt modelId="{D8F454AE-916C-4294-9A80-C9D417332F9E}" type="parTrans" cxnId="{4BE29F7E-B56B-4813-A097-3BC9276D73AF}">
      <dgm:prSet/>
      <dgm:spPr/>
      <dgm:t>
        <a:bodyPr/>
        <a:lstStyle/>
        <a:p>
          <a:endParaRPr lang="es-EC"/>
        </a:p>
      </dgm:t>
    </dgm:pt>
    <dgm:pt modelId="{2FE1E0C4-A1C2-4253-8D34-715E49F5508F}" type="sibTrans" cxnId="{4BE29F7E-B56B-4813-A097-3BC9276D73AF}">
      <dgm:prSet/>
      <dgm:spPr/>
      <dgm:t>
        <a:bodyPr/>
        <a:lstStyle/>
        <a:p>
          <a:endParaRPr lang="es-EC"/>
        </a:p>
      </dgm:t>
    </dgm:pt>
    <dgm:pt modelId="{D56B2CD0-BAFF-4DB3-988A-62F5E050B147}">
      <dgm:prSet phldrT="[Texto]"/>
      <dgm:spPr/>
      <dgm:t>
        <a:bodyPr/>
        <a:lstStyle/>
        <a:p>
          <a:r>
            <a:rPr lang="es-EC" dirty="0"/>
            <a:t>58 entidades municipales</a:t>
          </a:r>
        </a:p>
      </dgm:t>
    </dgm:pt>
    <dgm:pt modelId="{B42A7FB9-9B30-4D96-8F33-81D9F20B3630}" type="parTrans" cxnId="{593D518B-D2E1-4BD5-9CE1-9FF0452D6652}">
      <dgm:prSet/>
      <dgm:spPr/>
      <dgm:t>
        <a:bodyPr/>
        <a:lstStyle/>
        <a:p>
          <a:endParaRPr lang="es-EC"/>
        </a:p>
      </dgm:t>
    </dgm:pt>
    <dgm:pt modelId="{D905714F-E351-441C-88EB-41CDC06083AB}" type="sibTrans" cxnId="{593D518B-D2E1-4BD5-9CE1-9FF0452D6652}">
      <dgm:prSet/>
      <dgm:spPr/>
      <dgm:t>
        <a:bodyPr/>
        <a:lstStyle/>
        <a:p>
          <a:endParaRPr lang="es-EC"/>
        </a:p>
      </dgm:t>
    </dgm:pt>
    <dgm:pt modelId="{D9F5C1D2-9DBF-4778-8DD5-03135FF24D9E}">
      <dgm:prSet phldrT="[Texto]"/>
      <dgm:spPr/>
      <dgm:t>
        <a:bodyPr/>
        <a:lstStyle/>
        <a:p>
          <a:r>
            <a:rPr lang="es-EC" dirty="0"/>
            <a:t>45 </a:t>
          </a:r>
          <a:r>
            <a:rPr lang="es-EC" dirty="0" smtClean="0"/>
            <a:t>Asociaciones adjudicadas</a:t>
          </a:r>
          <a:endParaRPr lang="es-EC" dirty="0"/>
        </a:p>
      </dgm:t>
    </dgm:pt>
    <dgm:pt modelId="{D77B4155-C849-4F8C-8552-83792D36D520}" type="parTrans" cxnId="{D303F56E-A68B-4FFC-B047-A1659706090B}">
      <dgm:prSet/>
      <dgm:spPr/>
      <dgm:t>
        <a:bodyPr/>
        <a:lstStyle/>
        <a:p>
          <a:endParaRPr lang="es-EC"/>
        </a:p>
      </dgm:t>
    </dgm:pt>
    <dgm:pt modelId="{6ADF89E6-76AF-4FD5-A584-DCD68F34368D}" type="sibTrans" cxnId="{D303F56E-A68B-4FFC-B047-A1659706090B}">
      <dgm:prSet/>
      <dgm:spPr/>
      <dgm:t>
        <a:bodyPr/>
        <a:lstStyle/>
        <a:p>
          <a:endParaRPr lang="es-EC"/>
        </a:p>
      </dgm:t>
    </dgm:pt>
    <dgm:pt modelId="{A07704FE-65C1-4D90-8689-DC45A5088206}">
      <dgm:prSet phldrT="[Texto]"/>
      <dgm:spPr/>
      <dgm:t>
        <a:bodyPr/>
        <a:lstStyle/>
        <a:p>
          <a:r>
            <a:rPr lang="es-EC" b="1" smtClean="0"/>
            <a:t>12 Asociaciones estudiadas</a:t>
          </a:r>
          <a:endParaRPr lang="es-EC" dirty="0"/>
        </a:p>
      </dgm:t>
    </dgm:pt>
    <dgm:pt modelId="{B2FE07CB-47DE-4C4B-B501-38AB0002E4D7}" type="parTrans" cxnId="{D0BE923B-C300-4AF4-B0B7-170F2F9102A1}">
      <dgm:prSet/>
      <dgm:spPr/>
      <dgm:t>
        <a:bodyPr/>
        <a:lstStyle/>
        <a:p>
          <a:endParaRPr lang="es-EC"/>
        </a:p>
      </dgm:t>
    </dgm:pt>
    <dgm:pt modelId="{A7E68B64-4A27-4239-B067-54D460FBB55D}" type="sibTrans" cxnId="{D0BE923B-C300-4AF4-B0B7-170F2F9102A1}">
      <dgm:prSet/>
      <dgm:spPr/>
      <dgm:t>
        <a:bodyPr/>
        <a:lstStyle/>
        <a:p>
          <a:endParaRPr lang="es-EC"/>
        </a:p>
      </dgm:t>
    </dgm:pt>
    <dgm:pt modelId="{7A54BD70-A4EE-4DC0-80EB-85F0556320D3}" type="pres">
      <dgm:prSet presAssocID="{DE79E1D9-DF52-4F0E-90EB-8872D18B140D}" presName="Name0" presStyleCnt="0">
        <dgm:presLayoutVars>
          <dgm:chMax val="4"/>
          <dgm:resizeHandles val="exact"/>
        </dgm:presLayoutVars>
      </dgm:prSet>
      <dgm:spPr/>
      <dgm:t>
        <a:bodyPr/>
        <a:lstStyle/>
        <a:p>
          <a:endParaRPr lang="es-EC"/>
        </a:p>
      </dgm:t>
    </dgm:pt>
    <dgm:pt modelId="{8B144011-3DC7-4B6F-8F4A-F6B172CB202F}" type="pres">
      <dgm:prSet presAssocID="{DE79E1D9-DF52-4F0E-90EB-8872D18B140D}" presName="ellipse" presStyleLbl="trBgShp" presStyleIdx="0" presStyleCnt="1"/>
      <dgm:spPr/>
    </dgm:pt>
    <dgm:pt modelId="{83BEC3AB-3D33-4967-A359-313A8F050261}" type="pres">
      <dgm:prSet presAssocID="{DE79E1D9-DF52-4F0E-90EB-8872D18B140D}" presName="arrow1" presStyleLbl="fgShp" presStyleIdx="0" presStyleCnt="1" custLinFactNeighborX="2097" custLinFactNeighborY="-22937"/>
      <dgm:spPr/>
    </dgm:pt>
    <dgm:pt modelId="{DE2BE861-03AD-441D-8C53-49B9F30C3E18}" type="pres">
      <dgm:prSet presAssocID="{DE79E1D9-DF52-4F0E-90EB-8872D18B140D}" presName="rectangle" presStyleLbl="revTx" presStyleIdx="0" presStyleCnt="1" custLinFactNeighborX="2913" custLinFactNeighborY="-15671">
        <dgm:presLayoutVars>
          <dgm:bulletEnabled val="1"/>
        </dgm:presLayoutVars>
      </dgm:prSet>
      <dgm:spPr/>
      <dgm:t>
        <a:bodyPr/>
        <a:lstStyle/>
        <a:p>
          <a:endParaRPr lang="es-EC"/>
        </a:p>
      </dgm:t>
    </dgm:pt>
    <dgm:pt modelId="{52C8CDAA-F613-4A1B-8DD0-5C1258311BFE}" type="pres">
      <dgm:prSet presAssocID="{D56B2CD0-BAFF-4DB3-988A-62F5E050B147}" presName="item1" presStyleLbl="node1" presStyleIdx="0" presStyleCnt="3">
        <dgm:presLayoutVars>
          <dgm:bulletEnabled val="1"/>
        </dgm:presLayoutVars>
      </dgm:prSet>
      <dgm:spPr/>
      <dgm:t>
        <a:bodyPr/>
        <a:lstStyle/>
        <a:p>
          <a:endParaRPr lang="es-EC"/>
        </a:p>
      </dgm:t>
    </dgm:pt>
    <dgm:pt modelId="{A7CC30E1-598B-4914-9376-F5C1B7A24E79}" type="pres">
      <dgm:prSet presAssocID="{D9F5C1D2-9DBF-4778-8DD5-03135FF24D9E}" presName="item2" presStyleLbl="node1" presStyleIdx="1" presStyleCnt="3">
        <dgm:presLayoutVars>
          <dgm:bulletEnabled val="1"/>
        </dgm:presLayoutVars>
      </dgm:prSet>
      <dgm:spPr/>
      <dgm:t>
        <a:bodyPr/>
        <a:lstStyle/>
        <a:p>
          <a:endParaRPr lang="es-EC"/>
        </a:p>
      </dgm:t>
    </dgm:pt>
    <dgm:pt modelId="{B173A28C-31E5-4390-8CCD-3E7573C85780}" type="pres">
      <dgm:prSet presAssocID="{A07704FE-65C1-4D90-8689-DC45A5088206}" presName="item3" presStyleLbl="node1" presStyleIdx="2" presStyleCnt="3">
        <dgm:presLayoutVars>
          <dgm:bulletEnabled val="1"/>
        </dgm:presLayoutVars>
      </dgm:prSet>
      <dgm:spPr/>
      <dgm:t>
        <a:bodyPr/>
        <a:lstStyle/>
        <a:p>
          <a:endParaRPr lang="es-EC"/>
        </a:p>
      </dgm:t>
    </dgm:pt>
    <dgm:pt modelId="{AD2AFC5E-F865-4D48-A82D-4017E797CA40}" type="pres">
      <dgm:prSet presAssocID="{DE79E1D9-DF52-4F0E-90EB-8872D18B140D}" presName="funnel" presStyleLbl="trAlignAcc1" presStyleIdx="0" presStyleCnt="1" custScaleX="95082" custScaleY="96255"/>
      <dgm:spPr/>
    </dgm:pt>
  </dgm:ptLst>
  <dgm:cxnLst>
    <dgm:cxn modelId="{3A2439C7-498E-451E-BB24-36A2E7018C08}" type="presOf" srcId="{DE79E1D9-DF52-4F0E-90EB-8872D18B140D}" destId="{7A54BD70-A4EE-4DC0-80EB-85F0556320D3}" srcOrd="0" destOrd="0" presId="urn:microsoft.com/office/officeart/2005/8/layout/funnel1"/>
    <dgm:cxn modelId="{D0BE923B-C300-4AF4-B0B7-170F2F9102A1}" srcId="{DE79E1D9-DF52-4F0E-90EB-8872D18B140D}" destId="{A07704FE-65C1-4D90-8689-DC45A5088206}" srcOrd="3" destOrd="0" parTransId="{B2FE07CB-47DE-4C4B-B501-38AB0002E4D7}" sibTransId="{A7E68B64-4A27-4239-B067-54D460FBB55D}"/>
    <dgm:cxn modelId="{4BE29F7E-B56B-4813-A097-3BC9276D73AF}" srcId="{DE79E1D9-DF52-4F0E-90EB-8872D18B140D}" destId="{DD664A9C-AB0C-485B-AF3D-7EECBD4DE8E0}" srcOrd="0" destOrd="0" parTransId="{D8F454AE-916C-4294-9A80-C9D417332F9E}" sibTransId="{2FE1E0C4-A1C2-4253-8D34-715E49F5508F}"/>
    <dgm:cxn modelId="{9800332C-0587-47C3-B328-BC8623D0C075}" type="presOf" srcId="{DD664A9C-AB0C-485B-AF3D-7EECBD4DE8E0}" destId="{B173A28C-31E5-4390-8CCD-3E7573C85780}" srcOrd="0" destOrd="0" presId="urn:microsoft.com/office/officeart/2005/8/layout/funnel1"/>
    <dgm:cxn modelId="{23C76217-AEC2-4E82-BC35-26FC7909576B}" type="presOf" srcId="{A07704FE-65C1-4D90-8689-DC45A5088206}" destId="{DE2BE861-03AD-441D-8C53-49B9F30C3E18}" srcOrd="0" destOrd="0" presId="urn:microsoft.com/office/officeart/2005/8/layout/funnel1"/>
    <dgm:cxn modelId="{D303F56E-A68B-4FFC-B047-A1659706090B}" srcId="{DE79E1D9-DF52-4F0E-90EB-8872D18B140D}" destId="{D9F5C1D2-9DBF-4778-8DD5-03135FF24D9E}" srcOrd="2" destOrd="0" parTransId="{D77B4155-C849-4F8C-8552-83792D36D520}" sibTransId="{6ADF89E6-76AF-4FD5-A584-DCD68F34368D}"/>
    <dgm:cxn modelId="{593D518B-D2E1-4BD5-9CE1-9FF0452D6652}" srcId="{DE79E1D9-DF52-4F0E-90EB-8872D18B140D}" destId="{D56B2CD0-BAFF-4DB3-988A-62F5E050B147}" srcOrd="1" destOrd="0" parTransId="{B42A7FB9-9B30-4D96-8F33-81D9F20B3630}" sibTransId="{D905714F-E351-441C-88EB-41CDC06083AB}"/>
    <dgm:cxn modelId="{FDBCEE9B-B62E-4DF3-9F48-0052F4840B1E}" type="presOf" srcId="{D56B2CD0-BAFF-4DB3-988A-62F5E050B147}" destId="{A7CC30E1-598B-4914-9376-F5C1B7A24E79}" srcOrd="0" destOrd="0" presId="urn:microsoft.com/office/officeart/2005/8/layout/funnel1"/>
    <dgm:cxn modelId="{AC582DB5-D4CB-4D5C-BD44-50160655E5A5}" type="presOf" srcId="{D9F5C1D2-9DBF-4778-8DD5-03135FF24D9E}" destId="{52C8CDAA-F613-4A1B-8DD0-5C1258311BFE}" srcOrd="0" destOrd="0" presId="urn:microsoft.com/office/officeart/2005/8/layout/funnel1"/>
    <dgm:cxn modelId="{F46F3C2C-6C42-4098-8E0B-2B4391EB69E0}" type="presParOf" srcId="{7A54BD70-A4EE-4DC0-80EB-85F0556320D3}" destId="{8B144011-3DC7-4B6F-8F4A-F6B172CB202F}" srcOrd="0" destOrd="0" presId="urn:microsoft.com/office/officeart/2005/8/layout/funnel1"/>
    <dgm:cxn modelId="{E3494B13-0813-4BDF-B399-D8EF44C2D9FC}" type="presParOf" srcId="{7A54BD70-A4EE-4DC0-80EB-85F0556320D3}" destId="{83BEC3AB-3D33-4967-A359-313A8F050261}" srcOrd="1" destOrd="0" presId="urn:microsoft.com/office/officeart/2005/8/layout/funnel1"/>
    <dgm:cxn modelId="{EB197317-B9E6-4DC6-B887-B85D866B9CE9}" type="presParOf" srcId="{7A54BD70-A4EE-4DC0-80EB-85F0556320D3}" destId="{DE2BE861-03AD-441D-8C53-49B9F30C3E18}" srcOrd="2" destOrd="0" presId="urn:microsoft.com/office/officeart/2005/8/layout/funnel1"/>
    <dgm:cxn modelId="{C8BE838A-791C-4B7A-8830-DC9F889F5919}" type="presParOf" srcId="{7A54BD70-A4EE-4DC0-80EB-85F0556320D3}" destId="{52C8CDAA-F613-4A1B-8DD0-5C1258311BFE}" srcOrd="3" destOrd="0" presId="urn:microsoft.com/office/officeart/2005/8/layout/funnel1"/>
    <dgm:cxn modelId="{759798E7-4D8D-4B3A-8DE4-5BDB8E0241B3}" type="presParOf" srcId="{7A54BD70-A4EE-4DC0-80EB-85F0556320D3}" destId="{A7CC30E1-598B-4914-9376-F5C1B7A24E79}" srcOrd="4" destOrd="0" presId="urn:microsoft.com/office/officeart/2005/8/layout/funnel1"/>
    <dgm:cxn modelId="{442028D4-4849-43D3-8727-2E7776DCFD9E}" type="presParOf" srcId="{7A54BD70-A4EE-4DC0-80EB-85F0556320D3}" destId="{B173A28C-31E5-4390-8CCD-3E7573C85780}" srcOrd="5" destOrd="0" presId="urn:microsoft.com/office/officeart/2005/8/layout/funnel1"/>
    <dgm:cxn modelId="{71A03497-018A-41BD-AEBD-FD923DF1FFA8}" type="presParOf" srcId="{7A54BD70-A4EE-4DC0-80EB-85F0556320D3}" destId="{AD2AFC5E-F865-4D48-A82D-4017E797CA40}" srcOrd="6"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3355B2-33F9-CB4C-8670-B5AAECCAAE4B}" type="doc">
      <dgm:prSet loTypeId="urn:microsoft.com/office/officeart/2008/layout/HorizontalMultiLevelHierarchy" loCatId="" qsTypeId="urn:microsoft.com/office/officeart/2005/8/quickstyle/simple4" qsCatId="simple" csTypeId="urn:microsoft.com/office/officeart/2005/8/colors/accent2_4" csCatId="accent2" phldr="1"/>
      <dgm:spPr/>
      <dgm:t>
        <a:bodyPr/>
        <a:lstStyle/>
        <a:p>
          <a:endParaRPr lang="es-ES"/>
        </a:p>
      </dgm:t>
    </dgm:pt>
    <dgm:pt modelId="{4EE48354-50E1-A842-8C1F-3D1F3173BCC8}">
      <dgm:prSet phldrT="[Texto]"/>
      <dgm:spPr/>
      <dgm:t>
        <a:bodyPr/>
        <a:lstStyle/>
        <a:p>
          <a:r>
            <a:rPr lang="es-ES" b="1" dirty="0">
              <a:solidFill>
                <a:schemeClr val="bg1"/>
              </a:solidFill>
              <a:effectLst/>
              <a:latin typeface="Arial" panose="020B0604020202020204" pitchFamily="34" charset="0"/>
              <a:ea typeface="SimHei" panose="02010609060101010101" pitchFamily="49" charset="-122"/>
            </a:rPr>
            <a:t>Indicadores de liquidez</a:t>
          </a:r>
          <a:endParaRPr lang="es-ES" b="1" dirty="0">
            <a:solidFill>
              <a:schemeClr val="bg1"/>
            </a:solidFill>
            <a:latin typeface="Century Gothic" panose="020B0502020202020204" pitchFamily="34" charset="0"/>
          </a:endParaRPr>
        </a:p>
      </dgm:t>
    </dgm:pt>
    <dgm:pt modelId="{0A5D20D4-AEB3-BD41-9934-D5AC010E9EE3}" type="parTrans" cxnId="{634B33E9-1A3F-014D-8877-BA73A773828C}">
      <dgm:prSet/>
      <dgm:spPr/>
      <dgm:t>
        <a:bodyPr/>
        <a:lstStyle/>
        <a:p>
          <a:endParaRPr lang="es-ES">
            <a:latin typeface="Century Gothic" panose="020B0502020202020204" pitchFamily="34" charset="0"/>
          </a:endParaRPr>
        </a:p>
      </dgm:t>
    </dgm:pt>
    <dgm:pt modelId="{C744F65C-EA1B-FB4E-8E59-CAD386559E70}" type="sibTrans" cxnId="{634B33E9-1A3F-014D-8877-BA73A773828C}">
      <dgm:prSet/>
      <dgm:spPr/>
      <dgm:t>
        <a:bodyPr/>
        <a:lstStyle/>
        <a:p>
          <a:endParaRPr lang="es-ES">
            <a:latin typeface="Century Gothic" panose="020B0502020202020204" pitchFamily="34" charset="0"/>
          </a:endParaRPr>
        </a:p>
      </dgm:t>
    </dgm:pt>
    <dgm:pt modelId="{2FA7025B-3FB8-8F49-8ACA-1BFF43EA695E}">
      <dgm:prSet phldrT="[Texto]" custT="1"/>
      <dgm:spPr/>
      <dgm:t>
        <a:bodyPr/>
        <a:lstStyle/>
        <a:p>
          <a:pPr algn="just">
            <a:buClr>
              <a:srgbClr val="000000"/>
            </a:buClr>
            <a:buFont typeface="Vladimir Script" panose="03050402040407070305" pitchFamily="66" charset="77"/>
            <a:buChar char="­"/>
          </a:pPr>
          <a:r>
            <a:rPr lang="es-EC" sz="1600" b="1" dirty="0">
              <a:latin typeface="Century Gothic" panose="020B0502020202020204" pitchFamily="34" charset="0"/>
            </a:rPr>
            <a:t>Liquidez corriente</a:t>
          </a:r>
          <a:endParaRPr lang="es-ES" sz="1600" b="1" dirty="0">
            <a:latin typeface="Century Gothic" panose="020B0502020202020204" pitchFamily="34" charset="0"/>
          </a:endParaRPr>
        </a:p>
      </dgm:t>
    </dgm:pt>
    <dgm:pt modelId="{8BCB8930-0A83-BF43-9D5F-87CEFDB6F0BC}" type="parTrans" cxnId="{B5DC0010-9A6C-2045-A876-4EC7B0333248}">
      <dgm:prSet/>
      <dgm:spPr/>
      <dgm:t>
        <a:bodyPr/>
        <a:lstStyle/>
        <a:p>
          <a:endParaRPr lang="es-ES">
            <a:latin typeface="Century Gothic" panose="020B0502020202020204" pitchFamily="34" charset="0"/>
          </a:endParaRPr>
        </a:p>
      </dgm:t>
    </dgm:pt>
    <dgm:pt modelId="{7F6C9268-CB83-A443-9B09-8A3DDA9786D9}" type="sibTrans" cxnId="{B5DC0010-9A6C-2045-A876-4EC7B0333248}">
      <dgm:prSet/>
      <dgm:spPr/>
      <dgm:t>
        <a:bodyPr/>
        <a:lstStyle/>
        <a:p>
          <a:endParaRPr lang="es-ES">
            <a:latin typeface="Century Gothic" panose="020B0502020202020204" pitchFamily="34" charset="0"/>
          </a:endParaRPr>
        </a:p>
      </dgm:t>
    </dgm:pt>
    <dgm:pt modelId="{E4525761-5C67-E74C-940D-082D72D85190}" type="pres">
      <dgm:prSet presAssocID="{B03355B2-33F9-CB4C-8670-B5AAECCAAE4B}" presName="Name0" presStyleCnt="0">
        <dgm:presLayoutVars>
          <dgm:chPref val="1"/>
          <dgm:dir/>
          <dgm:animOne val="branch"/>
          <dgm:animLvl val="lvl"/>
          <dgm:resizeHandles val="exact"/>
        </dgm:presLayoutVars>
      </dgm:prSet>
      <dgm:spPr/>
      <dgm:t>
        <a:bodyPr/>
        <a:lstStyle/>
        <a:p>
          <a:endParaRPr lang="es-EC"/>
        </a:p>
      </dgm:t>
    </dgm:pt>
    <dgm:pt modelId="{29D4B68C-DDFC-A24B-AB61-CBD22DD48D25}" type="pres">
      <dgm:prSet presAssocID="{4EE48354-50E1-A842-8C1F-3D1F3173BCC8}" presName="root1" presStyleCnt="0"/>
      <dgm:spPr/>
    </dgm:pt>
    <dgm:pt modelId="{B00528E9-832F-694C-BE8B-EBF91E77853B}" type="pres">
      <dgm:prSet presAssocID="{4EE48354-50E1-A842-8C1F-3D1F3173BCC8}" presName="LevelOneTextNode" presStyleLbl="node0" presStyleIdx="0" presStyleCnt="1" custScaleX="163239" custScaleY="58953">
        <dgm:presLayoutVars>
          <dgm:chPref val="3"/>
        </dgm:presLayoutVars>
      </dgm:prSet>
      <dgm:spPr/>
      <dgm:t>
        <a:bodyPr/>
        <a:lstStyle/>
        <a:p>
          <a:endParaRPr lang="es-EC"/>
        </a:p>
      </dgm:t>
    </dgm:pt>
    <dgm:pt modelId="{76E1D7A8-9B66-6C4B-95C2-C49D62B7ECC9}" type="pres">
      <dgm:prSet presAssocID="{4EE48354-50E1-A842-8C1F-3D1F3173BCC8}" presName="level2hierChild" presStyleCnt="0"/>
      <dgm:spPr/>
    </dgm:pt>
    <dgm:pt modelId="{11D29F5A-37E9-C641-82FF-EB1C4B7C709F}" type="pres">
      <dgm:prSet presAssocID="{8BCB8930-0A83-BF43-9D5F-87CEFDB6F0BC}" presName="conn2-1" presStyleLbl="parChTrans1D2" presStyleIdx="0" presStyleCnt="1"/>
      <dgm:spPr/>
      <dgm:t>
        <a:bodyPr/>
        <a:lstStyle/>
        <a:p>
          <a:endParaRPr lang="es-EC"/>
        </a:p>
      </dgm:t>
    </dgm:pt>
    <dgm:pt modelId="{D09769E1-BE25-B94B-BB63-94A5C1483E6C}" type="pres">
      <dgm:prSet presAssocID="{8BCB8930-0A83-BF43-9D5F-87CEFDB6F0BC}" presName="connTx" presStyleLbl="parChTrans1D2" presStyleIdx="0" presStyleCnt="1"/>
      <dgm:spPr/>
      <dgm:t>
        <a:bodyPr/>
        <a:lstStyle/>
        <a:p>
          <a:endParaRPr lang="es-EC"/>
        </a:p>
      </dgm:t>
    </dgm:pt>
    <dgm:pt modelId="{9C34B893-A529-224D-94D4-6D16104B398A}" type="pres">
      <dgm:prSet presAssocID="{2FA7025B-3FB8-8F49-8ACA-1BFF43EA695E}" presName="root2" presStyleCnt="0"/>
      <dgm:spPr/>
    </dgm:pt>
    <dgm:pt modelId="{1DEBE09D-B365-F744-969E-17751F71C757}" type="pres">
      <dgm:prSet presAssocID="{2FA7025B-3FB8-8F49-8ACA-1BFF43EA695E}" presName="LevelTwoTextNode" presStyleLbl="node2" presStyleIdx="0" presStyleCnt="1" custFlipHor="1" custScaleX="123411" custScaleY="133686">
        <dgm:presLayoutVars>
          <dgm:chPref val="3"/>
        </dgm:presLayoutVars>
      </dgm:prSet>
      <dgm:spPr/>
      <dgm:t>
        <a:bodyPr/>
        <a:lstStyle/>
        <a:p>
          <a:endParaRPr lang="es-EC"/>
        </a:p>
      </dgm:t>
    </dgm:pt>
    <dgm:pt modelId="{2D2DB602-B4DB-0449-ABB7-B6BDEA9F6C80}" type="pres">
      <dgm:prSet presAssocID="{2FA7025B-3FB8-8F49-8ACA-1BFF43EA695E}" presName="level3hierChild" presStyleCnt="0"/>
      <dgm:spPr/>
    </dgm:pt>
  </dgm:ptLst>
  <dgm:cxnLst>
    <dgm:cxn modelId="{B5DC0010-9A6C-2045-A876-4EC7B0333248}" srcId="{4EE48354-50E1-A842-8C1F-3D1F3173BCC8}" destId="{2FA7025B-3FB8-8F49-8ACA-1BFF43EA695E}" srcOrd="0" destOrd="0" parTransId="{8BCB8930-0A83-BF43-9D5F-87CEFDB6F0BC}" sibTransId="{7F6C9268-CB83-A443-9B09-8A3DDA9786D9}"/>
    <dgm:cxn modelId="{634B33E9-1A3F-014D-8877-BA73A773828C}" srcId="{B03355B2-33F9-CB4C-8670-B5AAECCAAE4B}" destId="{4EE48354-50E1-A842-8C1F-3D1F3173BCC8}" srcOrd="0" destOrd="0" parTransId="{0A5D20D4-AEB3-BD41-9934-D5AC010E9EE3}" sibTransId="{C744F65C-EA1B-FB4E-8E59-CAD386559E70}"/>
    <dgm:cxn modelId="{2FDCE0FD-6587-2D43-9E8B-D81C65C1E4B8}" type="presOf" srcId="{2FA7025B-3FB8-8F49-8ACA-1BFF43EA695E}" destId="{1DEBE09D-B365-F744-969E-17751F71C757}" srcOrd="0" destOrd="0" presId="urn:microsoft.com/office/officeart/2008/layout/HorizontalMultiLevelHierarchy"/>
    <dgm:cxn modelId="{85A32DFE-C48F-E549-B55A-7043A7E60402}" type="presOf" srcId="{B03355B2-33F9-CB4C-8670-B5AAECCAAE4B}" destId="{E4525761-5C67-E74C-940D-082D72D85190}" srcOrd="0" destOrd="0" presId="urn:microsoft.com/office/officeart/2008/layout/HorizontalMultiLevelHierarchy"/>
    <dgm:cxn modelId="{931DA83E-4A93-F449-ABAB-9B3970BA0ADE}" type="presOf" srcId="{8BCB8930-0A83-BF43-9D5F-87CEFDB6F0BC}" destId="{11D29F5A-37E9-C641-82FF-EB1C4B7C709F}" srcOrd="0" destOrd="0" presId="urn:microsoft.com/office/officeart/2008/layout/HorizontalMultiLevelHierarchy"/>
    <dgm:cxn modelId="{FEBD0112-0718-D947-8C83-F08EF528665B}" type="presOf" srcId="{4EE48354-50E1-A842-8C1F-3D1F3173BCC8}" destId="{B00528E9-832F-694C-BE8B-EBF91E77853B}" srcOrd="0" destOrd="0" presId="urn:microsoft.com/office/officeart/2008/layout/HorizontalMultiLevelHierarchy"/>
    <dgm:cxn modelId="{C1D1AF15-FFEB-C54B-88E2-EB07298A64AD}" type="presOf" srcId="{8BCB8930-0A83-BF43-9D5F-87CEFDB6F0BC}" destId="{D09769E1-BE25-B94B-BB63-94A5C1483E6C}" srcOrd="1" destOrd="0" presId="urn:microsoft.com/office/officeart/2008/layout/HorizontalMultiLevelHierarchy"/>
    <dgm:cxn modelId="{83A86735-C95D-344D-AF13-DD49B0C6506F}" type="presParOf" srcId="{E4525761-5C67-E74C-940D-082D72D85190}" destId="{29D4B68C-DDFC-A24B-AB61-CBD22DD48D25}" srcOrd="0" destOrd="0" presId="urn:microsoft.com/office/officeart/2008/layout/HorizontalMultiLevelHierarchy"/>
    <dgm:cxn modelId="{82E8357A-A730-8A49-89B3-F5D0330B0DF8}" type="presParOf" srcId="{29D4B68C-DDFC-A24B-AB61-CBD22DD48D25}" destId="{B00528E9-832F-694C-BE8B-EBF91E77853B}" srcOrd="0" destOrd="0" presId="urn:microsoft.com/office/officeart/2008/layout/HorizontalMultiLevelHierarchy"/>
    <dgm:cxn modelId="{BC4A77D4-4159-E248-9DC6-1797CC4E895B}" type="presParOf" srcId="{29D4B68C-DDFC-A24B-AB61-CBD22DD48D25}" destId="{76E1D7A8-9B66-6C4B-95C2-C49D62B7ECC9}" srcOrd="1" destOrd="0" presId="urn:microsoft.com/office/officeart/2008/layout/HorizontalMultiLevelHierarchy"/>
    <dgm:cxn modelId="{C5CD1088-EBB6-1140-A11E-83869FC48208}" type="presParOf" srcId="{76E1D7A8-9B66-6C4B-95C2-C49D62B7ECC9}" destId="{11D29F5A-37E9-C641-82FF-EB1C4B7C709F}" srcOrd="0" destOrd="0" presId="urn:microsoft.com/office/officeart/2008/layout/HorizontalMultiLevelHierarchy"/>
    <dgm:cxn modelId="{15FFDB73-2111-1D4A-8574-8C319B4CEEBC}" type="presParOf" srcId="{11D29F5A-37E9-C641-82FF-EB1C4B7C709F}" destId="{D09769E1-BE25-B94B-BB63-94A5C1483E6C}" srcOrd="0" destOrd="0" presId="urn:microsoft.com/office/officeart/2008/layout/HorizontalMultiLevelHierarchy"/>
    <dgm:cxn modelId="{DF07B3FC-1409-4F46-91F1-F88471E49EF3}" type="presParOf" srcId="{76E1D7A8-9B66-6C4B-95C2-C49D62B7ECC9}" destId="{9C34B893-A529-224D-94D4-6D16104B398A}" srcOrd="1" destOrd="0" presId="urn:microsoft.com/office/officeart/2008/layout/HorizontalMultiLevelHierarchy"/>
    <dgm:cxn modelId="{6FF2DC24-1EF0-C945-B75C-EE1DB88981E6}" type="presParOf" srcId="{9C34B893-A529-224D-94D4-6D16104B398A}" destId="{1DEBE09D-B365-F744-969E-17751F71C757}" srcOrd="0" destOrd="0" presId="urn:microsoft.com/office/officeart/2008/layout/HorizontalMultiLevelHierarchy"/>
    <dgm:cxn modelId="{CBBADC7A-1320-BA45-9C4E-46A6065ADF78}" type="presParOf" srcId="{9C34B893-A529-224D-94D4-6D16104B398A}" destId="{2D2DB602-B4DB-0449-ABB7-B6BDEA9F6C8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3355B2-33F9-CB4C-8670-B5AAECCAAE4B}" type="doc">
      <dgm:prSet loTypeId="urn:microsoft.com/office/officeart/2008/layout/HorizontalMultiLevelHierarchy" loCatId="" qsTypeId="urn:microsoft.com/office/officeart/2005/8/quickstyle/simple4" qsCatId="simple" csTypeId="urn:microsoft.com/office/officeart/2005/8/colors/accent2_4" csCatId="accent2" phldr="1"/>
      <dgm:spPr/>
      <dgm:t>
        <a:bodyPr/>
        <a:lstStyle/>
        <a:p>
          <a:endParaRPr lang="es-ES"/>
        </a:p>
      </dgm:t>
    </dgm:pt>
    <dgm:pt modelId="{4EE48354-50E1-A842-8C1F-3D1F3173BCC8}">
      <dgm:prSet phldrT="[Texto]"/>
      <dgm:spPr/>
      <dgm:t>
        <a:bodyPr/>
        <a:lstStyle/>
        <a:p>
          <a:r>
            <a:rPr lang="es-ES" b="1" dirty="0">
              <a:solidFill>
                <a:schemeClr val="bg1"/>
              </a:solidFill>
              <a:effectLst/>
              <a:latin typeface="Arial" panose="020B0604020202020204" pitchFamily="34" charset="0"/>
              <a:ea typeface="SimHei" panose="02010609060101010101" pitchFamily="49" charset="-122"/>
            </a:rPr>
            <a:t>Indicadores de endeudamiento</a:t>
          </a:r>
          <a:endParaRPr lang="es-ES" b="1" dirty="0">
            <a:solidFill>
              <a:schemeClr val="bg1"/>
            </a:solidFill>
            <a:latin typeface="Century Gothic" panose="020B0502020202020204" pitchFamily="34" charset="0"/>
          </a:endParaRPr>
        </a:p>
      </dgm:t>
    </dgm:pt>
    <dgm:pt modelId="{0A5D20D4-AEB3-BD41-9934-D5AC010E9EE3}" type="parTrans" cxnId="{634B33E9-1A3F-014D-8877-BA73A773828C}">
      <dgm:prSet/>
      <dgm:spPr/>
      <dgm:t>
        <a:bodyPr/>
        <a:lstStyle/>
        <a:p>
          <a:endParaRPr lang="es-ES">
            <a:latin typeface="Century Gothic" panose="020B0502020202020204" pitchFamily="34" charset="0"/>
          </a:endParaRPr>
        </a:p>
      </dgm:t>
    </dgm:pt>
    <dgm:pt modelId="{C744F65C-EA1B-FB4E-8E59-CAD386559E70}" type="sibTrans" cxnId="{634B33E9-1A3F-014D-8877-BA73A773828C}">
      <dgm:prSet/>
      <dgm:spPr/>
      <dgm:t>
        <a:bodyPr/>
        <a:lstStyle/>
        <a:p>
          <a:endParaRPr lang="es-ES">
            <a:latin typeface="Century Gothic" panose="020B0502020202020204" pitchFamily="34" charset="0"/>
          </a:endParaRPr>
        </a:p>
      </dgm:t>
    </dgm:pt>
    <dgm:pt modelId="{2FA7025B-3FB8-8F49-8ACA-1BFF43EA695E}">
      <dgm:prSet phldrT="[Texto]" custT="1"/>
      <dgm:spPr/>
      <dgm:t>
        <a:bodyPr/>
        <a:lstStyle/>
        <a:p>
          <a:pPr algn="just">
            <a:buClr>
              <a:srgbClr val="000000"/>
            </a:buClr>
            <a:buFont typeface="Vladimir Script" panose="03050402040407070305" pitchFamily="66" charset="77"/>
            <a:buChar char="­"/>
          </a:pPr>
          <a:r>
            <a:rPr lang="es-EC" sz="1600" b="1" dirty="0">
              <a:latin typeface="Century Gothic" panose="020B0502020202020204" pitchFamily="34" charset="0"/>
            </a:rPr>
            <a:t>Endeudamiento del Activo</a:t>
          </a:r>
          <a:endParaRPr lang="es-ES" sz="1600" b="1" dirty="0">
            <a:latin typeface="Century Gothic" panose="020B0502020202020204" pitchFamily="34" charset="0"/>
          </a:endParaRPr>
        </a:p>
      </dgm:t>
    </dgm:pt>
    <dgm:pt modelId="{8BCB8930-0A83-BF43-9D5F-87CEFDB6F0BC}" type="parTrans" cxnId="{B5DC0010-9A6C-2045-A876-4EC7B0333248}">
      <dgm:prSet/>
      <dgm:spPr/>
      <dgm:t>
        <a:bodyPr/>
        <a:lstStyle/>
        <a:p>
          <a:endParaRPr lang="es-ES">
            <a:latin typeface="Century Gothic" panose="020B0502020202020204" pitchFamily="34" charset="0"/>
          </a:endParaRPr>
        </a:p>
      </dgm:t>
    </dgm:pt>
    <dgm:pt modelId="{7F6C9268-CB83-A443-9B09-8A3DDA9786D9}" type="sibTrans" cxnId="{B5DC0010-9A6C-2045-A876-4EC7B0333248}">
      <dgm:prSet/>
      <dgm:spPr/>
      <dgm:t>
        <a:bodyPr/>
        <a:lstStyle/>
        <a:p>
          <a:endParaRPr lang="es-ES">
            <a:latin typeface="Century Gothic" panose="020B0502020202020204" pitchFamily="34" charset="0"/>
          </a:endParaRPr>
        </a:p>
      </dgm:t>
    </dgm:pt>
    <dgm:pt modelId="{E4525761-5C67-E74C-940D-082D72D85190}" type="pres">
      <dgm:prSet presAssocID="{B03355B2-33F9-CB4C-8670-B5AAECCAAE4B}" presName="Name0" presStyleCnt="0">
        <dgm:presLayoutVars>
          <dgm:chPref val="1"/>
          <dgm:dir/>
          <dgm:animOne val="branch"/>
          <dgm:animLvl val="lvl"/>
          <dgm:resizeHandles val="exact"/>
        </dgm:presLayoutVars>
      </dgm:prSet>
      <dgm:spPr/>
      <dgm:t>
        <a:bodyPr/>
        <a:lstStyle/>
        <a:p>
          <a:endParaRPr lang="es-EC"/>
        </a:p>
      </dgm:t>
    </dgm:pt>
    <dgm:pt modelId="{29D4B68C-DDFC-A24B-AB61-CBD22DD48D25}" type="pres">
      <dgm:prSet presAssocID="{4EE48354-50E1-A842-8C1F-3D1F3173BCC8}" presName="root1" presStyleCnt="0"/>
      <dgm:spPr/>
    </dgm:pt>
    <dgm:pt modelId="{B00528E9-832F-694C-BE8B-EBF91E77853B}" type="pres">
      <dgm:prSet presAssocID="{4EE48354-50E1-A842-8C1F-3D1F3173BCC8}" presName="LevelOneTextNode" presStyleLbl="node0" presStyleIdx="0" presStyleCnt="1" custScaleX="180529" custScaleY="60632">
        <dgm:presLayoutVars>
          <dgm:chPref val="3"/>
        </dgm:presLayoutVars>
      </dgm:prSet>
      <dgm:spPr/>
      <dgm:t>
        <a:bodyPr/>
        <a:lstStyle/>
        <a:p>
          <a:endParaRPr lang="es-EC"/>
        </a:p>
      </dgm:t>
    </dgm:pt>
    <dgm:pt modelId="{76E1D7A8-9B66-6C4B-95C2-C49D62B7ECC9}" type="pres">
      <dgm:prSet presAssocID="{4EE48354-50E1-A842-8C1F-3D1F3173BCC8}" presName="level2hierChild" presStyleCnt="0"/>
      <dgm:spPr/>
    </dgm:pt>
    <dgm:pt modelId="{11D29F5A-37E9-C641-82FF-EB1C4B7C709F}" type="pres">
      <dgm:prSet presAssocID="{8BCB8930-0A83-BF43-9D5F-87CEFDB6F0BC}" presName="conn2-1" presStyleLbl="parChTrans1D2" presStyleIdx="0" presStyleCnt="1"/>
      <dgm:spPr/>
      <dgm:t>
        <a:bodyPr/>
        <a:lstStyle/>
        <a:p>
          <a:endParaRPr lang="es-EC"/>
        </a:p>
      </dgm:t>
    </dgm:pt>
    <dgm:pt modelId="{D09769E1-BE25-B94B-BB63-94A5C1483E6C}" type="pres">
      <dgm:prSet presAssocID="{8BCB8930-0A83-BF43-9D5F-87CEFDB6F0BC}" presName="connTx" presStyleLbl="parChTrans1D2" presStyleIdx="0" presStyleCnt="1"/>
      <dgm:spPr/>
      <dgm:t>
        <a:bodyPr/>
        <a:lstStyle/>
        <a:p>
          <a:endParaRPr lang="es-EC"/>
        </a:p>
      </dgm:t>
    </dgm:pt>
    <dgm:pt modelId="{9C34B893-A529-224D-94D4-6D16104B398A}" type="pres">
      <dgm:prSet presAssocID="{2FA7025B-3FB8-8F49-8ACA-1BFF43EA695E}" presName="root2" presStyleCnt="0"/>
      <dgm:spPr/>
    </dgm:pt>
    <dgm:pt modelId="{1DEBE09D-B365-F744-969E-17751F71C757}" type="pres">
      <dgm:prSet presAssocID="{2FA7025B-3FB8-8F49-8ACA-1BFF43EA695E}" presName="LevelTwoTextNode" presStyleLbl="node2" presStyleIdx="0" presStyleCnt="1" custFlipHor="1" custScaleX="123411" custScaleY="133686">
        <dgm:presLayoutVars>
          <dgm:chPref val="3"/>
        </dgm:presLayoutVars>
      </dgm:prSet>
      <dgm:spPr/>
      <dgm:t>
        <a:bodyPr/>
        <a:lstStyle/>
        <a:p>
          <a:endParaRPr lang="es-EC"/>
        </a:p>
      </dgm:t>
    </dgm:pt>
    <dgm:pt modelId="{2D2DB602-B4DB-0449-ABB7-B6BDEA9F6C80}" type="pres">
      <dgm:prSet presAssocID="{2FA7025B-3FB8-8F49-8ACA-1BFF43EA695E}" presName="level3hierChild" presStyleCnt="0"/>
      <dgm:spPr/>
    </dgm:pt>
  </dgm:ptLst>
  <dgm:cxnLst>
    <dgm:cxn modelId="{B5DC0010-9A6C-2045-A876-4EC7B0333248}" srcId="{4EE48354-50E1-A842-8C1F-3D1F3173BCC8}" destId="{2FA7025B-3FB8-8F49-8ACA-1BFF43EA695E}" srcOrd="0" destOrd="0" parTransId="{8BCB8930-0A83-BF43-9D5F-87CEFDB6F0BC}" sibTransId="{7F6C9268-CB83-A443-9B09-8A3DDA9786D9}"/>
    <dgm:cxn modelId="{634B33E9-1A3F-014D-8877-BA73A773828C}" srcId="{B03355B2-33F9-CB4C-8670-B5AAECCAAE4B}" destId="{4EE48354-50E1-A842-8C1F-3D1F3173BCC8}" srcOrd="0" destOrd="0" parTransId="{0A5D20D4-AEB3-BD41-9934-D5AC010E9EE3}" sibTransId="{C744F65C-EA1B-FB4E-8E59-CAD386559E70}"/>
    <dgm:cxn modelId="{2FDCE0FD-6587-2D43-9E8B-D81C65C1E4B8}" type="presOf" srcId="{2FA7025B-3FB8-8F49-8ACA-1BFF43EA695E}" destId="{1DEBE09D-B365-F744-969E-17751F71C757}" srcOrd="0" destOrd="0" presId="urn:microsoft.com/office/officeart/2008/layout/HorizontalMultiLevelHierarchy"/>
    <dgm:cxn modelId="{85A32DFE-C48F-E549-B55A-7043A7E60402}" type="presOf" srcId="{B03355B2-33F9-CB4C-8670-B5AAECCAAE4B}" destId="{E4525761-5C67-E74C-940D-082D72D85190}" srcOrd="0" destOrd="0" presId="urn:microsoft.com/office/officeart/2008/layout/HorizontalMultiLevelHierarchy"/>
    <dgm:cxn modelId="{931DA83E-4A93-F449-ABAB-9B3970BA0ADE}" type="presOf" srcId="{8BCB8930-0A83-BF43-9D5F-87CEFDB6F0BC}" destId="{11D29F5A-37E9-C641-82FF-EB1C4B7C709F}" srcOrd="0" destOrd="0" presId="urn:microsoft.com/office/officeart/2008/layout/HorizontalMultiLevelHierarchy"/>
    <dgm:cxn modelId="{FEBD0112-0718-D947-8C83-F08EF528665B}" type="presOf" srcId="{4EE48354-50E1-A842-8C1F-3D1F3173BCC8}" destId="{B00528E9-832F-694C-BE8B-EBF91E77853B}" srcOrd="0" destOrd="0" presId="urn:microsoft.com/office/officeart/2008/layout/HorizontalMultiLevelHierarchy"/>
    <dgm:cxn modelId="{C1D1AF15-FFEB-C54B-88E2-EB07298A64AD}" type="presOf" srcId="{8BCB8930-0A83-BF43-9D5F-87CEFDB6F0BC}" destId="{D09769E1-BE25-B94B-BB63-94A5C1483E6C}" srcOrd="1" destOrd="0" presId="urn:microsoft.com/office/officeart/2008/layout/HorizontalMultiLevelHierarchy"/>
    <dgm:cxn modelId="{83A86735-C95D-344D-AF13-DD49B0C6506F}" type="presParOf" srcId="{E4525761-5C67-E74C-940D-082D72D85190}" destId="{29D4B68C-DDFC-A24B-AB61-CBD22DD48D25}" srcOrd="0" destOrd="0" presId="urn:microsoft.com/office/officeart/2008/layout/HorizontalMultiLevelHierarchy"/>
    <dgm:cxn modelId="{82E8357A-A730-8A49-89B3-F5D0330B0DF8}" type="presParOf" srcId="{29D4B68C-DDFC-A24B-AB61-CBD22DD48D25}" destId="{B00528E9-832F-694C-BE8B-EBF91E77853B}" srcOrd="0" destOrd="0" presId="urn:microsoft.com/office/officeart/2008/layout/HorizontalMultiLevelHierarchy"/>
    <dgm:cxn modelId="{BC4A77D4-4159-E248-9DC6-1797CC4E895B}" type="presParOf" srcId="{29D4B68C-DDFC-A24B-AB61-CBD22DD48D25}" destId="{76E1D7A8-9B66-6C4B-95C2-C49D62B7ECC9}" srcOrd="1" destOrd="0" presId="urn:microsoft.com/office/officeart/2008/layout/HorizontalMultiLevelHierarchy"/>
    <dgm:cxn modelId="{C5CD1088-EBB6-1140-A11E-83869FC48208}" type="presParOf" srcId="{76E1D7A8-9B66-6C4B-95C2-C49D62B7ECC9}" destId="{11D29F5A-37E9-C641-82FF-EB1C4B7C709F}" srcOrd="0" destOrd="0" presId="urn:microsoft.com/office/officeart/2008/layout/HorizontalMultiLevelHierarchy"/>
    <dgm:cxn modelId="{15FFDB73-2111-1D4A-8574-8C319B4CEEBC}" type="presParOf" srcId="{11D29F5A-37E9-C641-82FF-EB1C4B7C709F}" destId="{D09769E1-BE25-B94B-BB63-94A5C1483E6C}" srcOrd="0" destOrd="0" presId="urn:microsoft.com/office/officeart/2008/layout/HorizontalMultiLevelHierarchy"/>
    <dgm:cxn modelId="{DF07B3FC-1409-4F46-91F1-F88471E49EF3}" type="presParOf" srcId="{76E1D7A8-9B66-6C4B-95C2-C49D62B7ECC9}" destId="{9C34B893-A529-224D-94D4-6D16104B398A}" srcOrd="1" destOrd="0" presId="urn:microsoft.com/office/officeart/2008/layout/HorizontalMultiLevelHierarchy"/>
    <dgm:cxn modelId="{6FF2DC24-1EF0-C945-B75C-EE1DB88981E6}" type="presParOf" srcId="{9C34B893-A529-224D-94D4-6D16104B398A}" destId="{1DEBE09D-B365-F744-969E-17751F71C757}" srcOrd="0" destOrd="0" presId="urn:microsoft.com/office/officeart/2008/layout/HorizontalMultiLevelHierarchy"/>
    <dgm:cxn modelId="{CBBADC7A-1320-BA45-9C4E-46A6065ADF78}" type="presParOf" srcId="{9C34B893-A529-224D-94D4-6D16104B398A}" destId="{2D2DB602-B4DB-0449-ABB7-B6BDEA9F6C80}"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3355B2-33F9-CB4C-8670-B5AAECCAAE4B}" type="doc">
      <dgm:prSet loTypeId="urn:microsoft.com/office/officeart/2008/layout/HorizontalMultiLevelHierarchy" loCatId="" qsTypeId="urn:microsoft.com/office/officeart/2005/8/quickstyle/simple4" qsCatId="simple" csTypeId="urn:microsoft.com/office/officeart/2005/8/colors/accent2_4" csCatId="accent2" phldr="1"/>
      <dgm:spPr/>
      <dgm:t>
        <a:bodyPr/>
        <a:lstStyle/>
        <a:p>
          <a:endParaRPr lang="es-ES"/>
        </a:p>
      </dgm:t>
    </dgm:pt>
    <dgm:pt modelId="{4EE48354-50E1-A842-8C1F-3D1F3173BCC8}">
      <dgm:prSet phldrT="[Texto]"/>
      <dgm:spPr/>
      <dgm:t>
        <a:bodyPr/>
        <a:lstStyle/>
        <a:p>
          <a:r>
            <a:rPr lang="es-ES" b="1" dirty="0">
              <a:solidFill>
                <a:schemeClr val="bg1"/>
              </a:solidFill>
              <a:effectLst/>
              <a:latin typeface="Arial" panose="020B0604020202020204" pitchFamily="34" charset="0"/>
              <a:ea typeface="SimHei" panose="02010609060101010101" pitchFamily="49" charset="-122"/>
            </a:rPr>
            <a:t>Indicadores de rentabilidad</a:t>
          </a:r>
          <a:endParaRPr lang="es-ES" b="1" dirty="0">
            <a:solidFill>
              <a:schemeClr val="bg1"/>
            </a:solidFill>
            <a:latin typeface="Century Gothic" panose="020B0502020202020204" pitchFamily="34" charset="0"/>
          </a:endParaRPr>
        </a:p>
      </dgm:t>
    </dgm:pt>
    <dgm:pt modelId="{0A5D20D4-AEB3-BD41-9934-D5AC010E9EE3}" type="parTrans" cxnId="{634B33E9-1A3F-014D-8877-BA73A773828C}">
      <dgm:prSet/>
      <dgm:spPr/>
      <dgm:t>
        <a:bodyPr/>
        <a:lstStyle/>
        <a:p>
          <a:endParaRPr lang="es-ES">
            <a:latin typeface="Century Gothic" panose="020B0502020202020204" pitchFamily="34" charset="0"/>
          </a:endParaRPr>
        </a:p>
      </dgm:t>
    </dgm:pt>
    <dgm:pt modelId="{C744F65C-EA1B-FB4E-8E59-CAD386559E70}" type="sibTrans" cxnId="{634B33E9-1A3F-014D-8877-BA73A773828C}">
      <dgm:prSet/>
      <dgm:spPr/>
      <dgm:t>
        <a:bodyPr/>
        <a:lstStyle/>
        <a:p>
          <a:endParaRPr lang="es-ES">
            <a:latin typeface="Century Gothic" panose="020B0502020202020204" pitchFamily="34" charset="0"/>
          </a:endParaRPr>
        </a:p>
      </dgm:t>
    </dgm:pt>
    <dgm:pt modelId="{50D2063A-3E17-A746-B55D-88EC1B36BD9E}">
      <dgm:prSet phldrT="[Texto]" custT="1"/>
      <dgm:spPr/>
      <dgm:t>
        <a:bodyPr/>
        <a:lstStyle/>
        <a:p>
          <a:pPr algn="just"/>
          <a:r>
            <a:rPr lang="es-EC" sz="1600" b="1" dirty="0">
              <a:latin typeface="Century Gothic" panose="020B0502020202020204" pitchFamily="34" charset="0"/>
            </a:rPr>
            <a:t>Margen Neto</a:t>
          </a:r>
          <a:endParaRPr lang="es-ES" sz="1600" b="1" dirty="0">
            <a:latin typeface="Century Gothic" panose="020B0502020202020204" pitchFamily="34" charset="0"/>
          </a:endParaRPr>
        </a:p>
      </dgm:t>
    </dgm:pt>
    <dgm:pt modelId="{E07CECF0-0D3E-1B42-AC78-CEE1F1110806}" type="parTrans" cxnId="{43C52596-E719-B245-815C-9914A3AC7B78}">
      <dgm:prSet/>
      <dgm:spPr/>
      <dgm:t>
        <a:bodyPr/>
        <a:lstStyle/>
        <a:p>
          <a:endParaRPr lang="es-ES">
            <a:latin typeface="Century Gothic" panose="020B0502020202020204" pitchFamily="34" charset="0"/>
          </a:endParaRPr>
        </a:p>
      </dgm:t>
    </dgm:pt>
    <dgm:pt modelId="{53AB2085-07C9-D347-9839-02213AEFA85C}" type="sibTrans" cxnId="{43C52596-E719-B245-815C-9914A3AC7B78}">
      <dgm:prSet/>
      <dgm:spPr/>
      <dgm:t>
        <a:bodyPr/>
        <a:lstStyle/>
        <a:p>
          <a:endParaRPr lang="es-ES">
            <a:latin typeface="Century Gothic" panose="020B0502020202020204" pitchFamily="34" charset="0"/>
          </a:endParaRPr>
        </a:p>
      </dgm:t>
    </dgm:pt>
    <dgm:pt modelId="{E4525761-5C67-E74C-940D-082D72D85190}" type="pres">
      <dgm:prSet presAssocID="{B03355B2-33F9-CB4C-8670-B5AAECCAAE4B}" presName="Name0" presStyleCnt="0">
        <dgm:presLayoutVars>
          <dgm:chPref val="1"/>
          <dgm:dir/>
          <dgm:animOne val="branch"/>
          <dgm:animLvl val="lvl"/>
          <dgm:resizeHandles val="exact"/>
        </dgm:presLayoutVars>
      </dgm:prSet>
      <dgm:spPr/>
      <dgm:t>
        <a:bodyPr/>
        <a:lstStyle/>
        <a:p>
          <a:endParaRPr lang="es-EC"/>
        </a:p>
      </dgm:t>
    </dgm:pt>
    <dgm:pt modelId="{29D4B68C-DDFC-A24B-AB61-CBD22DD48D25}" type="pres">
      <dgm:prSet presAssocID="{4EE48354-50E1-A842-8C1F-3D1F3173BCC8}" presName="root1" presStyleCnt="0"/>
      <dgm:spPr/>
    </dgm:pt>
    <dgm:pt modelId="{B00528E9-832F-694C-BE8B-EBF91E77853B}" type="pres">
      <dgm:prSet presAssocID="{4EE48354-50E1-A842-8C1F-3D1F3173BCC8}" presName="LevelOneTextNode" presStyleLbl="node0" presStyleIdx="0" presStyleCnt="1" custScaleX="181811" custScaleY="59375">
        <dgm:presLayoutVars>
          <dgm:chPref val="3"/>
        </dgm:presLayoutVars>
      </dgm:prSet>
      <dgm:spPr/>
      <dgm:t>
        <a:bodyPr/>
        <a:lstStyle/>
        <a:p>
          <a:endParaRPr lang="es-EC"/>
        </a:p>
      </dgm:t>
    </dgm:pt>
    <dgm:pt modelId="{76E1D7A8-9B66-6C4B-95C2-C49D62B7ECC9}" type="pres">
      <dgm:prSet presAssocID="{4EE48354-50E1-A842-8C1F-3D1F3173BCC8}" presName="level2hierChild" presStyleCnt="0"/>
      <dgm:spPr/>
    </dgm:pt>
    <dgm:pt modelId="{399A43A1-029A-DC46-803B-DFEF30928433}" type="pres">
      <dgm:prSet presAssocID="{E07CECF0-0D3E-1B42-AC78-CEE1F1110806}" presName="conn2-1" presStyleLbl="parChTrans1D2" presStyleIdx="0" presStyleCnt="1"/>
      <dgm:spPr/>
      <dgm:t>
        <a:bodyPr/>
        <a:lstStyle/>
        <a:p>
          <a:endParaRPr lang="es-EC"/>
        </a:p>
      </dgm:t>
    </dgm:pt>
    <dgm:pt modelId="{E83F5AE6-4AC1-B744-BF7A-61F85153E127}" type="pres">
      <dgm:prSet presAssocID="{E07CECF0-0D3E-1B42-AC78-CEE1F1110806}" presName="connTx" presStyleLbl="parChTrans1D2" presStyleIdx="0" presStyleCnt="1"/>
      <dgm:spPr/>
      <dgm:t>
        <a:bodyPr/>
        <a:lstStyle/>
        <a:p>
          <a:endParaRPr lang="es-EC"/>
        </a:p>
      </dgm:t>
    </dgm:pt>
    <dgm:pt modelId="{8757A126-EF5C-CE40-AB59-ADCDD777D393}" type="pres">
      <dgm:prSet presAssocID="{50D2063A-3E17-A746-B55D-88EC1B36BD9E}" presName="root2" presStyleCnt="0"/>
      <dgm:spPr/>
    </dgm:pt>
    <dgm:pt modelId="{18587EFA-ABF0-5548-A06C-31F52FFA2D82}" type="pres">
      <dgm:prSet presAssocID="{50D2063A-3E17-A746-B55D-88EC1B36BD9E}" presName="LevelTwoTextNode" presStyleLbl="node2" presStyleIdx="0" presStyleCnt="1" custScaleX="106899" custScaleY="126401">
        <dgm:presLayoutVars>
          <dgm:chPref val="3"/>
        </dgm:presLayoutVars>
      </dgm:prSet>
      <dgm:spPr/>
      <dgm:t>
        <a:bodyPr/>
        <a:lstStyle/>
        <a:p>
          <a:endParaRPr lang="es-EC"/>
        </a:p>
      </dgm:t>
    </dgm:pt>
    <dgm:pt modelId="{592B36CD-841A-ED4A-A2C9-A460F484A20E}" type="pres">
      <dgm:prSet presAssocID="{50D2063A-3E17-A746-B55D-88EC1B36BD9E}" presName="level3hierChild" presStyleCnt="0"/>
      <dgm:spPr/>
    </dgm:pt>
  </dgm:ptLst>
  <dgm:cxnLst>
    <dgm:cxn modelId="{160FFF56-7EF3-4408-84FD-E77C8B01A0C2}" type="presOf" srcId="{E07CECF0-0D3E-1B42-AC78-CEE1F1110806}" destId="{399A43A1-029A-DC46-803B-DFEF30928433}" srcOrd="0" destOrd="0" presId="urn:microsoft.com/office/officeart/2008/layout/HorizontalMultiLevelHierarchy"/>
    <dgm:cxn modelId="{634B33E9-1A3F-014D-8877-BA73A773828C}" srcId="{B03355B2-33F9-CB4C-8670-B5AAECCAAE4B}" destId="{4EE48354-50E1-A842-8C1F-3D1F3173BCC8}" srcOrd="0" destOrd="0" parTransId="{0A5D20D4-AEB3-BD41-9934-D5AC010E9EE3}" sibTransId="{C744F65C-EA1B-FB4E-8E59-CAD386559E70}"/>
    <dgm:cxn modelId="{B9A3C3E2-A517-447D-976F-6BE2D2E8EEA9}" type="presOf" srcId="{E07CECF0-0D3E-1B42-AC78-CEE1F1110806}" destId="{E83F5AE6-4AC1-B744-BF7A-61F85153E127}" srcOrd="1" destOrd="0" presId="urn:microsoft.com/office/officeart/2008/layout/HorizontalMultiLevelHierarchy"/>
    <dgm:cxn modelId="{6C4D6BCB-ED75-4940-BDF4-5616BCE5197A}" type="presOf" srcId="{B03355B2-33F9-CB4C-8670-B5AAECCAAE4B}" destId="{E4525761-5C67-E74C-940D-082D72D85190}" srcOrd="0" destOrd="0" presId="urn:microsoft.com/office/officeart/2008/layout/HorizontalMultiLevelHierarchy"/>
    <dgm:cxn modelId="{43C52596-E719-B245-815C-9914A3AC7B78}" srcId="{4EE48354-50E1-A842-8C1F-3D1F3173BCC8}" destId="{50D2063A-3E17-A746-B55D-88EC1B36BD9E}" srcOrd="0" destOrd="0" parTransId="{E07CECF0-0D3E-1B42-AC78-CEE1F1110806}" sibTransId="{53AB2085-07C9-D347-9839-02213AEFA85C}"/>
    <dgm:cxn modelId="{8FB92E4F-F026-49A5-A8E3-CCA62DF3483B}" type="presOf" srcId="{50D2063A-3E17-A746-B55D-88EC1B36BD9E}" destId="{18587EFA-ABF0-5548-A06C-31F52FFA2D82}" srcOrd="0" destOrd="0" presId="urn:microsoft.com/office/officeart/2008/layout/HorizontalMultiLevelHierarchy"/>
    <dgm:cxn modelId="{AA610125-701D-432D-91E4-460534D1B54F}" type="presOf" srcId="{4EE48354-50E1-A842-8C1F-3D1F3173BCC8}" destId="{B00528E9-832F-694C-BE8B-EBF91E77853B}" srcOrd="0" destOrd="0" presId="urn:microsoft.com/office/officeart/2008/layout/HorizontalMultiLevelHierarchy"/>
    <dgm:cxn modelId="{45AA5B95-83C2-4957-9918-1CE9CD0E5219}" type="presParOf" srcId="{E4525761-5C67-E74C-940D-082D72D85190}" destId="{29D4B68C-DDFC-A24B-AB61-CBD22DD48D25}" srcOrd="0" destOrd="0" presId="urn:microsoft.com/office/officeart/2008/layout/HorizontalMultiLevelHierarchy"/>
    <dgm:cxn modelId="{4CFE99A1-0756-4014-AD4B-DEB27908302E}" type="presParOf" srcId="{29D4B68C-DDFC-A24B-AB61-CBD22DD48D25}" destId="{B00528E9-832F-694C-BE8B-EBF91E77853B}" srcOrd="0" destOrd="0" presId="urn:microsoft.com/office/officeart/2008/layout/HorizontalMultiLevelHierarchy"/>
    <dgm:cxn modelId="{2A4C759C-C5FC-4DC0-9D34-AF70EE5768C2}" type="presParOf" srcId="{29D4B68C-DDFC-A24B-AB61-CBD22DD48D25}" destId="{76E1D7A8-9B66-6C4B-95C2-C49D62B7ECC9}" srcOrd="1" destOrd="0" presId="urn:microsoft.com/office/officeart/2008/layout/HorizontalMultiLevelHierarchy"/>
    <dgm:cxn modelId="{67FA1C0C-0E08-467F-868A-94264EC0EB63}" type="presParOf" srcId="{76E1D7A8-9B66-6C4B-95C2-C49D62B7ECC9}" destId="{399A43A1-029A-DC46-803B-DFEF30928433}" srcOrd="0" destOrd="0" presId="urn:microsoft.com/office/officeart/2008/layout/HorizontalMultiLevelHierarchy"/>
    <dgm:cxn modelId="{178CC22C-02DE-4CAE-86C1-BB96A0817235}" type="presParOf" srcId="{399A43A1-029A-DC46-803B-DFEF30928433}" destId="{E83F5AE6-4AC1-B744-BF7A-61F85153E127}" srcOrd="0" destOrd="0" presId="urn:microsoft.com/office/officeart/2008/layout/HorizontalMultiLevelHierarchy"/>
    <dgm:cxn modelId="{AB3F43CB-2FBA-4158-B956-5A69A478C782}" type="presParOf" srcId="{76E1D7A8-9B66-6C4B-95C2-C49D62B7ECC9}" destId="{8757A126-EF5C-CE40-AB59-ADCDD777D393}" srcOrd="1" destOrd="0" presId="urn:microsoft.com/office/officeart/2008/layout/HorizontalMultiLevelHierarchy"/>
    <dgm:cxn modelId="{33C8622B-1287-459F-A17E-5B1695AEDD39}" type="presParOf" srcId="{8757A126-EF5C-CE40-AB59-ADCDD777D393}" destId="{18587EFA-ABF0-5548-A06C-31F52FFA2D82}" srcOrd="0" destOrd="0" presId="urn:microsoft.com/office/officeart/2008/layout/HorizontalMultiLevelHierarchy"/>
    <dgm:cxn modelId="{DA7CF49F-E4A3-4514-A4BD-12682E9EADA4}" type="presParOf" srcId="{8757A126-EF5C-CE40-AB59-ADCDD777D393}" destId="{592B36CD-841A-ED4A-A2C9-A460F484A20E}" srcOrd="1" destOrd="0" presId="urn:microsoft.com/office/officeart/2008/layout/HorizontalMultiLevelHierarchy"/>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3A11BA9-D832-4C43-AFF5-A1A9B839E973}" type="doc">
      <dgm:prSet loTypeId="urn:microsoft.com/office/officeart/2005/8/layout/chevron2" loCatId="list" qsTypeId="urn:microsoft.com/office/officeart/2005/8/quickstyle/simple1" qsCatId="simple" csTypeId="urn:microsoft.com/office/officeart/2005/8/colors/accent2_2" csCatId="accent2" phldr="1"/>
      <dgm:spPr/>
      <dgm:t>
        <a:bodyPr/>
        <a:lstStyle/>
        <a:p>
          <a:endParaRPr lang="es-EC"/>
        </a:p>
      </dgm:t>
    </dgm:pt>
    <dgm:pt modelId="{2A18F337-3B29-4610-856C-537D0C924875}">
      <dgm:prSet phldrT="[Texto]" custT="1"/>
      <dgm:spPr/>
      <dgm:t>
        <a:bodyPr/>
        <a:lstStyle/>
        <a:p>
          <a:r>
            <a:rPr lang="es-ES" sz="1600" b="1" dirty="0">
              <a:latin typeface="Arial" panose="020B0604020202020204" pitchFamily="34" charset="0"/>
              <a:ea typeface="SimSun" panose="02010600030101010101" pitchFamily="2" charset="-122"/>
            </a:rPr>
            <a:t>Liquidez</a:t>
          </a:r>
          <a:endParaRPr lang="es-EC" sz="1600" dirty="0"/>
        </a:p>
      </dgm:t>
    </dgm:pt>
    <dgm:pt modelId="{5F2078E0-EF50-48C5-BE2A-FF453220BA4E}" type="parTrans" cxnId="{7ECCF834-552F-4672-B74D-1430EF482193}">
      <dgm:prSet/>
      <dgm:spPr/>
      <dgm:t>
        <a:bodyPr/>
        <a:lstStyle/>
        <a:p>
          <a:endParaRPr lang="es-EC"/>
        </a:p>
      </dgm:t>
    </dgm:pt>
    <dgm:pt modelId="{6603965A-B85E-4148-887E-7691878EA394}" type="sibTrans" cxnId="{7ECCF834-552F-4672-B74D-1430EF482193}">
      <dgm:prSet/>
      <dgm:spPr/>
      <dgm:t>
        <a:bodyPr/>
        <a:lstStyle/>
        <a:p>
          <a:endParaRPr lang="es-EC"/>
        </a:p>
      </dgm:t>
    </dgm:pt>
    <dgm:pt modelId="{69773156-94DA-4276-9A31-21B3BC2B638A}">
      <dgm:prSet phldrT="[Texto]"/>
      <dgm:spPr/>
      <dgm:t>
        <a:bodyPr/>
        <a:lstStyle/>
        <a:p>
          <a:r>
            <a:rPr lang="es-ES">
              <a:effectLst/>
              <a:latin typeface="Arial" panose="020B0604020202020204" pitchFamily="34" charset="0"/>
              <a:ea typeface="SimSun" panose="02010600030101010101" pitchFamily="2" charset="-122"/>
            </a:rPr>
            <a:t>Relación negativa al monto adjudicado.</a:t>
          </a:r>
          <a:endParaRPr lang="es-EC" dirty="0"/>
        </a:p>
      </dgm:t>
    </dgm:pt>
    <dgm:pt modelId="{9E436CC5-5CEC-468C-ACD6-2D970757E179}" type="parTrans" cxnId="{4E7EB4B6-6012-401F-92EB-8D4F16A4AEEE}">
      <dgm:prSet/>
      <dgm:spPr/>
      <dgm:t>
        <a:bodyPr/>
        <a:lstStyle/>
        <a:p>
          <a:endParaRPr lang="es-EC"/>
        </a:p>
      </dgm:t>
    </dgm:pt>
    <dgm:pt modelId="{4D65D205-5E56-487B-8AEC-A552B6635189}" type="sibTrans" cxnId="{4E7EB4B6-6012-401F-92EB-8D4F16A4AEEE}">
      <dgm:prSet/>
      <dgm:spPr/>
      <dgm:t>
        <a:bodyPr/>
        <a:lstStyle/>
        <a:p>
          <a:endParaRPr lang="es-EC"/>
        </a:p>
      </dgm:t>
    </dgm:pt>
    <dgm:pt modelId="{A503BEC6-66B4-473A-A845-335376A15E54}">
      <dgm:prSet phldrT="[Texto]"/>
      <dgm:spPr/>
      <dgm:t>
        <a:bodyPr/>
        <a:lstStyle/>
        <a:p>
          <a:r>
            <a:rPr lang="es-ES">
              <a:effectLst/>
              <a:latin typeface="Arial" panose="020B0604020202020204" pitchFamily="34" charset="0"/>
              <a:ea typeface="SimSun" panose="02010600030101010101" pitchFamily="2" charset="-122"/>
            </a:rPr>
            <a:t>Las asociaciones estudiadas que han participado de compras públicas, deben tener en cuenta varios aspectos como: monto adjudicado, tiempo de ejecución del servicio, personal involucrado, los cuales influirán en su liquidez.</a:t>
          </a:r>
          <a:endParaRPr lang="es-EC" dirty="0"/>
        </a:p>
      </dgm:t>
    </dgm:pt>
    <dgm:pt modelId="{B4171622-BA2D-4312-955F-3862541B87B2}" type="parTrans" cxnId="{8774CE38-B28F-44B1-8F68-D1EECAD8D258}">
      <dgm:prSet/>
      <dgm:spPr/>
      <dgm:t>
        <a:bodyPr/>
        <a:lstStyle/>
        <a:p>
          <a:endParaRPr lang="es-EC"/>
        </a:p>
      </dgm:t>
    </dgm:pt>
    <dgm:pt modelId="{7CB4C94F-5FC5-49A8-9C4E-CC7C1E3E0345}" type="sibTrans" cxnId="{8774CE38-B28F-44B1-8F68-D1EECAD8D258}">
      <dgm:prSet/>
      <dgm:spPr/>
      <dgm:t>
        <a:bodyPr/>
        <a:lstStyle/>
        <a:p>
          <a:endParaRPr lang="es-EC"/>
        </a:p>
      </dgm:t>
    </dgm:pt>
    <dgm:pt modelId="{9870E960-4F96-4276-83C2-AEA9883D9109}">
      <dgm:prSet phldrT="[Texto]"/>
      <dgm:spPr/>
      <dgm:t>
        <a:bodyPr/>
        <a:lstStyle/>
        <a:p>
          <a:r>
            <a:rPr lang="es-ES" b="1">
              <a:effectLst/>
              <a:latin typeface="Arial" panose="020B0604020202020204" pitchFamily="34" charset="0"/>
              <a:ea typeface="SimSun" panose="02010600030101010101" pitchFamily="2" charset="-122"/>
            </a:rPr>
            <a:t>Endeudamiento</a:t>
          </a:r>
          <a:endParaRPr lang="es-EC" dirty="0"/>
        </a:p>
      </dgm:t>
    </dgm:pt>
    <dgm:pt modelId="{B0B8EE7C-3B18-43AD-9127-BED993E6E7AB}" type="parTrans" cxnId="{86F1D997-6CFA-4C11-AC85-B3466F75F703}">
      <dgm:prSet/>
      <dgm:spPr/>
      <dgm:t>
        <a:bodyPr/>
        <a:lstStyle/>
        <a:p>
          <a:endParaRPr lang="es-EC"/>
        </a:p>
      </dgm:t>
    </dgm:pt>
    <dgm:pt modelId="{8FBA6CEE-7DB5-446C-B909-97CBE9E134C0}" type="sibTrans" cxnId="{86F1D997-6CFA-4C11-AC85-B3466F75F703}">
      <dgm:prSet/>
      <dgm:spPr/>
      <dgm:t>
        <a:bodyPr/>
        <a:lstStyle/>
        <a:p>
          <a:endParaRPr lang="es-EC"/>
        </a:p>
      </dgm:t>
    </dgm:pt>
    <dgm:pt modelId="{322C7F52-0F5C-4E02-B343-BDF6656B0806}">
      <dgm:prSet phldrT="[Texto]"/>
      <dgm:spPr/>
      <dgm:t>
        <a:bodyPr/>
        <a:lstStyle/>
        <a:p>
          <a:r>
            <a:rPr lang="es-ES" dirty="0">
              <a:effectLst/>
              <a:latin typeface="Arial" panose="020B0604020202020204" pitchFamily="34" charset="0"/>
              <a:ea typeface="SimSun" panose="02010600030101010101" pitchFamily="2" charset="-122"/>
            </a:rPr>
            <a:t>Las compras públicas no son un factor de mayor impacto en lo que respecta al endeudamiento de las asociaciones.</a:t>
          </a:r>
          <a:endParaRPr lang="es-EC" dirty="0"/>
        </a:p>
      </dgm:t>
    </dgm:pt>
    <dgm:pt modelId="{B691EF17-53B1-418A-913C-8E6FC0C10BBC}" type="parTrans" cxnId="{568620AE-F3EB-4A76-B92C-A1E98A23AD64}">
      <dgm:prSet/>
      <dgm:spPr/>
      <dgm:t>
        <a:bodyPr/>
        <a:lstStyle/>
        <a:p>
          <a:endParaRPr lang="es-EC"/>
        </a:p>
      </dgm:t>
    </dgm:pt>
    <dgm:pt modelId="{5319730D-899F-47F8-838E-2376BED761F8}" type="sibTrans" cxnId="{568620AE-F3EB-4A76-B92C-A1E98A23AD64}">
      <dgm:prSet/>
      <dgm:spPr/>
      <dgm:t>
        <a:bodyPr/>
        <a:lstStyle/>
        <a:p>
          <a:endParaRPr lang="es-EC"/>
        </a:p>
      </dgm:t>
    </dgm:pt>
    <dgm:pt modelId="{FB6909EE-D2AF-4C77-B775-FA9C9D73DE96}">
      <dgm:prSet phldrT="[Texto]"/>
      <dgm:spPr/>
      <dgm:t>
        <a:bodyPr/>
        <a:lstStyle/>
        <a:p>
          <a:r>
            <a:rPr lang="es-ES" dirty="0">
              <a:effectLst/>
              <a:latin typeface="Arial" panose="020B0604020202020204" pitchFamily="34" charset="0"/>
              <a:ea typeface="SimSun" panose="02010600030101010101" pitchFamily="2" charset="-122"/>
            </a:rPr>
            <a:t>Para el sector objeto de estudio es preferible mantener el menor grado de endeudamiento posible a fin de no arriesgar los aportes realizados por los socios.</a:t>
          </a:r>
          <a:endParaRPr lang="es-EC" dirty="0"/>
        </a:p>
      </dgm:t>
    </dgm:pt>
    <dgm:pt modelId="{46FA020C-8747-4D0B-BC55-E6552FACA36F}" type="parTrans" cxnId="{5944EDF1-BF0E-42E6-80F2-90435AE30827}">
      <dgm:prSet/>
      <dgm:spPr/>
      <dgm:t>
        <a:bodyPr/>
        <a:lstStyle/>
        <a:p>
          <a:endParaRPr lang="es-EC"/>
        </a:p>
      </dgm:t>
    </dgm:pt>
    <dgm:pt modelId="{AC2B0D4F-C189-4B8A-990B-E31547A7C457}" type="sibTrans" cxnId="{5944EDF1-BF0E-42E6-80F2-90435AE30827}">
      <dgm:prSet/>
      <dgm:spPr/>
      <dgm:t>
        <a:bodyPr/>
        <a:lstStyle/>
        <a:p>
          <a:endParaRPr lang="es-EC"/>
        </a:p>
      </dgm:t>
    </dgm:pt>
    <dgm:pt modelId="{50E94AC4-864D-4728-9E80-716D2125E480}">
      <dgm:prSet phldrT="[Texto]" custT="1"/>
      <dgm:spPr/>
      <dgm:t>
        <a:bodyPr/>
        <a:lstStyle/>
        <a:p>
          <a:r>
            <a:rPr lang="es-ES" sz="1600" b="1">
              <a:effectLst/>
              <a:latin typeface="Arial" panose="020B0604020202020204" pitchFamily="34" charset="0"/>
              <a:ea typeface="SimSun" panose="02010600030101010101" pitchFamily="2" charset="-122"/>
            </a:rPr>
            <a:t>Margen Neto</a:t>
          </a:r>
          <a:endParaRPr lang="es-EC" sz="1600" dirty="0"/>
        </a:p>
      </dgm:t>
    </dgm:pt>
    <dgm:pt modelId="{3C4BF881-8F76-4DFA-A49F-17FD0BAF6BB5}" type="parTrans" cxnId="{F28A0A5F-CB51-4AC8-A359-E3D9DC8DDC4B}">
      <dgm:prSet/>
      <dgm:spPr/>
      <dgm:t>
        <a:bodyPr/>
        <a:lstStyle/>
        <a:p>
          <a:endParaRPr lang="es-EC"/>
        </a:p>
      </dgm:t>
    </dgm:pt>
    <dgm:pt modelId="{FC806C7B-ED64-4956-89FC-DC1ADBC3B810}" type="sibTrans" cxnId="{F28A0A5F-CB51-4AC8-A359-E3D9DC8DDC4B}">
      <dgm:prSet/>
      <dgm:spPr/>
      <dgm:t>
        <a:bodyPr/>
        <a:lstStyle/>
        <a:p>
          <a:endParaRPr lang="es-EC"/>
        </a:p>
      </dgm:t>
    </dgm:pt>
    <dgm:pt modelId="{73CA88B2-2551-4EFF-9DE3-E21A434DBFB2}">
      <dgm:prSet phldrT="[Texto]"/>
      <dgm:spPr/>
      <dgm:t>
        <a:bodyPr/>
        <a:lstStyle/>
        <a:p>
          <a:r>
            <a:rPr lang="es-ES">
              <a:effectLst/>
              <a:latin typeface="Arial" panose="020B0604020202020204" pitchFamily="34" charset="0"/>
              <a:ea typeface="SimSun" panose="02010600030101010101" pitchFamily="2" charset="-122"/>
            </a:rPr>
            <a:t>Respecto a los montos adjudicados, es contundente y positiva.</a:t>
          </a:r>
          <a:endParaRPr lang="es-EC" dirty="0"/>
        </a:p>
      </dgm:t>
    </dgm:pt>
    <dgm:pt modelId="{459E0513-218E-410F-83A5-B8CC5805DA7F}" type="parTrans" cxnId="{9964AEA6-0665-4C13-A8B4-A968FAE40473}">
      <dgm:prSet/>
      <dgm:spPr/>
      <dgm:t>
        <a:bodyPr/>
        <a:lstStyle/>
        <a:p>
          <a:endParaRPr lang="es-EC"/>
        </a:p>
      </dgm:t>
    </dgm:pt>
    <dgm:pt modelId="{1CF8EDC0-DF12-4EF8-92AD-07CFA54D91CB}" type="sibTrans" cxnId="{9964AEA6-0665-4C13-A8B4-A968FAE40473}">
      <dgm:prSet/>
      <dgm:spPr/>
      <dgm:t>
        <a:bodyPr/>
        <a:lstStyle/>
        <a:p>
          <a:endParaRPr lang="es-EC"/>
        </a:p>
      </dgm:t>
    </dgm:pt>
    <dgm:pt modelId="{CB7F87F0-8C2B-41EF-93A8-A48570284B76}">
      <dgm:prSet phldrT="[Texto]"/>
      <dgm:spPr/>
      <dgm:t>
        <a:bodyPr/>
        <a:lstStyle/>
        <a:p>
          <a:r>
            <a:rPr lang="es-ES" dirty="0">
              <a:effectLst/>
              <a:latin typeface="Arial" panose="020B0604020202020204" pitchFamily="34" charset="0"/>
              <a:ea typeface="SimSun" panose="02010600030101010101" pitchFamily="2" charset="-122"/>
            </a:rPr>
            <a:t>Se puede evidenciar que las asociaciones que accedieron a un mayor monto de adjudicación, tuvieron un mayor indicador de rentabilidad de forma proporcional, esto debido a que tratan de mantener sus costos operacionales y generar un mayor excedente para sus socios.</a:t>
          </a:r>
          <a:endParaRPr lang="es-EC" dirty="0"/>
        </a:p>
      </dgm:t>
    </dgm:pt>
    <dgm:pt modelId="{634ABA3A-389F-46DE-A1F6-6EB995E5F216}" type="parTrans" cxnId="{9502E808-47B4-4476-9A02-E82B6EBA0AF6}">
      <dgm:prSet/>
      <dgm:spPr/>
      <dgm:t>
        <a:bodyPr/>
        <a:lstStyle/>
        <a:p>
          <a:endParaRPr lang="es-EC"/>
        </a:p>
      </dgm:t>
    </dgm:pt>
    <dgm:pt modelId="{EF684FCE-81A7-44BB-BCB6-82637FE159EF}" type="sibTrans" cxnId="{9502E808-47B4-4476-9A02-E82B6EBA0AF6}">
      <dgm:prSet/>
      <dgm:spPr/>
      <dgm:t>
        <a:bodyPr/>
        <a:lstStyle/>
        <a:p>
          <a:endParaRPr lang="es-EC"/>
        </a:p>
      </dgm:t>
    </dgm:pt>
    <dgm:pt modelId="{2653AAED-9030-4F96-8430-D68EB22F7DD1}" type="pres">
      <dgm:prSet presAssocID="{E3A11BA9-D832-4C43-AFF5-A1A9B839E973}" presName="linearFlow" presStyleCnt="0">
        <dgm:presLayoutVars>
          <dgm:dir/>
          <dgm:animLvl val="lvl"/>
          <dgm:resizeHandles val="exact"/>
        </dgm:presLayoutVars>
      </dgm:prSet>
      <dgm:spPr/>
      <dgm:t>
        <a:bodyPr/>
        <a:lstStyle/>
        <a:p>
          <a:endParaRPr lang="es-EC"/>
        </a:p>
      </dgm:t>
    </dgm:pt>
    <dgm:pt modelId="{DC8C84D2-6026-4B50-8B80-D09075762613}" type="pres">
      <dgm:prSet presAssocID="{2A18F337-3B29-4610-856C-537D0C924875}" presName="composite" presStyleCnt="0"/>
      <dgm:spPr/>
    </dgm:pt>
    <dgm:pt modelId="{19664059-CD26-4889-B5F7-A937CA759825}" type="pres">
      <dgm:prSet presAssocID="{2A18F337-3B29-4610-856C-537D0C924875}" presName="parentText" presStyleLbl="alignNode1" presStyleIdx="0" presStyleCnt="3">
        <dgm:presLayoutVars>
          <dgm:chMax val="1"/>
          <dgm:bulletEnabled val="1"/>
        </dgm:presLayoutVars>
      </dgm:prSet>
      <dgm:spPr/>
      <dgm:t>
        <a:bodyPr/>
        <a:lstStyle/>
        <a:p>
          <a:endParaRPr lang="es-EC"/>
        </a:p>
      </dgm:t>
    </dgm:pt>
    <dgm:pt modelId="{68625612-5FB0-4BA5-9632-E80F1088184B}" type="pres">
      <dgm:prSet presAssocID="{2A18F337-3B29-4610-856C-537D0C924875}" presName="descendantText" presStyleLbl="alignAcc1" presStyleIdx="0" presStyleCnt="3">
        <dgm:presLayoutVars>
          <dgm:bulletEnabled val="1"/>
        </dgm:presLayoutVars>
      </dgm:prSet>
      <dgm:spPr/>
      <dgm:t>
        <a:bodyPr/>
        <a:lstStyle/>
        <a:p>
          <a:endParaRPr lang="es-EC"/>
        </a:p>
      </dgm:t>
    </dgm:pt>
    <dgm:pt modelId="{B9CB3C8C-943E-44A6-AE1B-34E449346434}" type="pres">
      <dgm:prSet presAssocID="{6603965A-B85E-4148-887E-7691878EA394}" presName="sp" presStyleCnt="0"/>
      <dgm:spPr/>
    </dgm:pt>
    <dgm:pt modelId="{C3DCEB78-3D7D-4BE4-BB30-88D5E0F9BB37}" type="pres">
      <dgm:prSet presAssocID="{9870E960-4F96-4276-83C2-AEA9883D9109}" presName="composite" presStyleCnt="0"/>
      <dgm:spPr/>
    </dgm:pt>
    <dgm:pt modelId="{27153931-4C97-4742-97A9-F2F2971A7435}" type="pres">
      <dgm:prSet presAssocID="{9870E960-4F96-4276-83C2-AEA9883D9109}" presName="parentText" presStyleLbl="alignNode1" presStyleIdx="1" presStyleCnt="3">
        <dgm:presLayoutVars>
          <dgm:chMax val="1"/>
          <dgm:bulletEnabled val="1"/>
        </dgm:presLayoutVars>
      </dgm:prSet>
      <dgm:spPr/>
      <dgm:t>
        <a:bodyPr/>
        <a:lstStyle/>
        <a:p>
          <a:endParaRPr lang="es-EC"/>
        </a:p>
      </dgm:t>
    </dgm:pt>
    <dgm:pt modelId="{3D6E6941-6638-40D9-AEAD-CC734DBF7928}" type="pres">
      <dgm:prSet presAssocID="{9870E960-4F96-4276-83C2-AEA9883D9109}" presName="descendantText" presStyleLbl="alignAcc1" presStyleIdx="1" presStyleCnt="3">
        <dgm:presLayoutVars>
          <dgm:bulletEnabled val="1"/>
        </dgm:presLayoutVars>
      </dgm:prSet>
      <dgm:spPr/>
      <dgm:t>
        <a:bodyPr/>
        <a:lstStyle/>
        <a:p>
          <a:endParaRPr lang="es-EC"/>
        </a:p>
      </dgm:t>
    </dgm:pt>
    <dgm:pt modelId="{B03A7F6F-598B-4B85-A002-75DB7E420CF7}" type="pres">
      <dgm:prSet presAssocID="{8FBA6CEE-7DB5-446C-B909-97CBE9E134C0}" presName="sp" presStyleCnt="0"/>
      <dgm:spPr/>
    </dgm:pt>
    <dgm:pt modelId="{6D257FAB-4608-4E94-BC6E-676036B2BEEE}" type="pres">
      <dgm:prSet presAssocID="{50E94AC4-864D-4728-9E80-716D2125E480}" presName="composite" presStyleCnt="0"/>
      <dgm:spPr/>
    </dgm:pt>
    <dgm:pt modelId="{8268FA40-A8F0-4608-AE52-272040D9BB2E}" type="pres">
      <dgm:prSet presAssocID="{50E94AC4-864D-4728-9E80-716D2125E480}" presName="parentText" presStyleLbl="alignNode1" presStyleIdx="2" presStyleCnt="3">
        <dgm:presLayoutVars>
          <dgm:chMax val="1"/>
          <dgm:bulletEnabled val="1"/>
        </dgm:presLayoutVars>
      </dgm:prSet>
      <dgm:spPr/>
      <dgm:t>
        <a:bodyPr/>
        <a:lstStyle/>
        <a:p>
          <a:endParaRPr lang="es-EC"/>
        </a:p>
      </dgm:t>
    </dgm:pt>
    <dgm:pt modelId="{874F871B-629F-4080-B162-49CA3ED68A01}" type="pres">
      <dgm:prSet presAssocID="{50E94AC4-864D-4728-9E80-716D2125E480}" presName="descendantText" presStyleLbl="alignAcc1" presStyleIdx="2" presStyleCnt="3">
        <dgm:presLayoutVars>
          <dgm:bulletEnabled val="1"/>
        </dgm:presLayoutVars>
      </dgm:prSet>
      <dgm:spPr/>
      <dgm:t>
        <a:bodyPr/>
        <a:lstStyle/>
        <a:p>
          <a:endParaRPr lang="es-EC"/>
        </a:p>
      </dgm:t>
    </dgm:pt>
  </dgm:ptLst>
  <dgm:cxnLst>
    <dgm:cxn modelId="{568620AE-F3EB-4A76-B92C-A1E98A23AD64}" srcId="{9870E960-4F96-4276-83C2-AEA9883D9109}" destId="{322C7F52-0F5C-4E02-B343-BDF6656B0806}" srcOrd="0" destOrd="0" parTransId="{B691EF17-53B1-418A-913C-8E6FC0C10BBC}" sibTransId="{5319730D-899F-47F8-838E-2376BED761F8}"/>
    <dgm:cxn modelId="{1073DF4A-4C95-447E-9CDB-DA6EEAE0385E}" type="presOf" srcId="{FB6909EE-D2AF-4C77-B775-FA9C9D73DE96}" destId="{3D6E6941-6638-40D9-AEAD-CC734DBF7928}" srcOrd="0" destOrd="1" presId="urn:microsoft.com/office/officeart/2005/8/layout/chevron2"/>
    <dgm:cxn modelId="{4E7EB4B6-6012-401F-92EB-8D4F16A4AEEE}" srcId="{2A18F337-3B29-4610-856C-537D0C924875}" destId="{69773156-94DA-4276-9A31-21B3BC2B638A}" srcOrd="0" destOrd="0" parTransId="{9E436CC5-5CEC-468C-ACD6-2D970757E179}" sibTransId="{4D65D205-5E56-487B-8AEC-A552B6635189}"/>
    <dgm:cxn modelId="{2153F528-1EED-40A7-A253-A1ED1AFC6B97}" type="presOf" srcId="{322C7F52-0F5C-4E02-B343-BDF6656B0806}" destId="{3D6E6941-6638-40D9-AEAD-CC734DBF7928}" srcOrd="0" destOrd="0" presId="urn:microsoft.com/office/officeart/2005/8/layout/chevron2"/>
    <dgm:cxn modelId="{7ECCF834-552F-4672-B74D-1430EF482193}" srcId="{E3A11BA9-D832-4C43-AFF5-A1A9B839E973}" destId="{2A18F337-3B29-4610-856C-537D0C924875}" srcOrd="0" destOrd="0" parTransId="{5F2078E0-EF50-48C5-BE2A-FF453220BA4E}" sibTransId="{6603965A-B85E-4148-887E-7691878EA394}"/>
    <dgm:cxn modelId="{7444C824-23C1-425D-8D19-482F8ED72A79}" type="presOf" srcId="{A503BEC6-66B4-473A-A845-335376A15E54}" destId="{68625612-5FB0-4BA5-9632-E80F1088184B}" srcOrd="0" destOrd="1" presId="urn:microsoft.com/office/officeart/2005/8/layout/chevron2"/>
    <dgm:cxn modelId="{7CB9B36B-1BEC-440A-8402-F081C15775B7}" type="presOf" srcId="{CB7F87F0-8C2B-41EF-93A8-A48570284B76}" destId="{874F871B-629F-4080-B162-49CA3ED68A01}" srcOrd="0" destOrd="1" presId="urn:microsoft.com/office/officeart/2005/8/layout/chevron2"/>
    <dgm:cxn modelId="{DF3D99B8-265B-4C08-A1C2-7C489800C9FD}" type="presOf" srcId="{9870E960-4F96-4276-83C2-AEA9883D9109}" destId="{27153931-4C97-4742-97A9-F2F2971A7435}" srcOrd="0" destOrd="0" presId="urn:microsoft.com/office/officeart/2005/8/layout/chevron2"/>
    <dgm:cxn modelId="{5944EDF1-BF0E-42E6-80F2-90435AE30827}" srcId="{9870E960-4F96-4276-83C2-AEA9883D9109}" destId="{FB6909EE-D2AF-4C77-B775-FA9C9D73DE96}" srcOrd="1" destOrd="0" parTransId="{46FA020C-8747-4D0B-BC55-E6552FACA36F}" sibTransId="{AC2B0D4F-C189-4B8A-990B-E31547A7C457}"/>
    <dgm:cxn modelId="{8774CE38-B28F-44B1-8F68-D1EECAD8D258}" srcId="{2A18F337-3B29-4610-856C-537D0C924875}" destId="{A503BEC6-66B4-473A-A845-335376A15E54}" srcOrd="1" destOrd="0" parTransId="{B4171622-BA2D-4312-955F-3862541B87B2}" sibTransId="{7CB4C94F-5FC5-49A8-9C4E-CC7C1E3E0345}"/>
    <dgm:cxn modelId="{B4AFE1B1-3A93-4439-95BF-06E09195178D}" type="presOf" srcId="{73CA88B2-2551-4EFF-9DE3-E21A434DBFB2}" destId="{874F871B-629F-4080-B162-49CA3ED68A01}" srcOrd="0" destOrd="0" presId="urn:microsoft.com/office/officeart/2005/8/layout/chevron2"/>
    <dgm:cxn modelId="{F1A31154-5A75-4BCF-91F4-EE58FCC2CDE6}" type="presOf" srcId="{E3A11BA9-D832-4C43-AFF5-A1A9B839E973}" destId="{2653AAED-9030-4F96-8430-D68EB22F7DD1}" srcOrd="0" destOrd="0" presId="urn:microsoft.com/office/officeart/2005/8/layout/chevron2"/>
    <dgm:cxn modelId="{276026C8-64B9-4F18-A68C-D9450254DBD2}" type="presOf" srcId="{50E94AC4-864D-4728-9E80-716D2125E480}" destId="{8268FA40-A8F0-4608-AE52-272040D9BB2E}" srcOrd="0" destOrd="0" presId="urn:microsoft.com/office/officeart/2005/8/layout/chevron2"/>
    <dgm:cxn modelId="{F28A0A5F-CB51-4AC8-A359-E3D9DC8DDC4B}" srcId="{E3A11BA9-D832-4C43-AFF5-A1A9B839E973}" destId="{50E94AC4-864D-4728-9E80-716D2125E480}" srcOrd="2" destOrd="0" parTransId="{3C4BF881-8F76-4DFA-A49F-17FD0BAF6BB5}" sibTransId="{FC806C7B-ED64-4956-89FC-DC1ADBC3B810}"/>
    <dgm:cxn modelId="{9964AEA6-0665-4C13-A8B4-A968FAE40473}" srcId="{50E94AC4-864D-4728-9E80-716D2125E480}" destId="{73CA88B2-2551-4EFF-9DE3-E21A434DBFB2}" srcOrd="0" destOrd="0" parTransId="{459E0513-218E-410F-83A5-B8CC5805DA7F}" sibTransId="{1CF8EDC0-DF12-4EF8-92AD-07CFA54D91CB}"/>
    <dgm:cxn modelId="{29B66E3F-6D23-4EC2-B50B-37256FE49086}" type="presOf" srcId="{69773156-94DA-4276-9A31-21B3BC2B638A}" destId="{68625612-5FB0-4BA5-9632-E80F1088184B}" srcOrd="0" destOrd="0" presId="urn:microsoft.com/office/officeart/2005/8/layout/chevron2"/>
    <dgm:cxn modelId="{741DE208-EF68-42E4-88AC-A59B38C6B731}" type="presOf" srcId="{2A18F337-3B29-4610-856C-537D0C924875}" destId="{19664059-CD26-4889-B5F7-A937CA759825}" srcOrd="0" destOrd="0" presId="urn:microsoft.com/office/officeart/2005/8/layout/chevron2"/>
    <dgm:cxn modelId="{9502E808-47B4-4476-9A02-E82B6EBA0AF6}" srcId="{50E94AC4-864D-4728-9E80-716D2125E480}" destId="{CB7F87F0-8C2B-41EF-93A8-A48570284B76}" srcOrd="1" destOrd="0" parTransId="{634ABA3A-389F-46DE-A1F6-6EB995E5F216}" sibTransId="{EF684FCE-81A7-44BB-BCB6-82637FE159EF}"/>
    <dgm:cxn modelId="{86F1D997-6CFA-4C11-AC85-B3466F75F703}" srcId="{E3A11BA9-D832-4C43-AFF5-A1A9B839E973}" destId="{9870E960-4F96-4276-83C2-AEA9883D9109}" srcOrd="1" destOrd="0" parTransId="{B0B8EE7C-3B18-43AD-9127-BED993E6E7AB}" sibTransId="{8FBA6CEE-7DB5-446C-B909-97CBE9E134C0}"/>
    <dgm:cxn modelId="{805F73EE-8E6C-4B36-AC02-22F3D864D2F5}" type="presParOf" srcId="{2653AAED-9030-4F96-8430-D68EB22F7DD1}" destId="{DC8C84D2-6026-4B50-8B80-D09075762613}" srcOrd="0" destOrd="0" presId="urn:microsoft.com/office/officeart/2005/8/layout/chevron2"/>
    <dgm:cxn modelId="{0CD3EC35-5B46-4C2A-B5D9-252F58C36A6E}" type="presParOf" srcId="{DC8C84D2-6026-4B50-8B80-D09075762613}" destId="{19664059-CD26-4889-B5F7-A937CA759825}" srcOrd="0" destOrd="0" presId="urn:microsoft.com/office/officeart/2005/8/layout/chevron2"/>
    <dgm:cxn modelId="{60649879-A728-4FD5-B560-8FFEF4F1D223}" type="presParOf" srcId="{DC8C84D2-6026-4B50-8B80-D09075762613}" destId="{68625612-5FB0-4BA5-9632-E80F1088184B}" srcOrd="1" destOrd="0" presId="urn:microsoft.com/office/officeart/2005/8/layout/chevron2"/>
    <dgm:cxn modelId="{8296FD89-A02E-4B08-B353-5C6222692497}" type="presParOf" srcId="{2653AAED-9030-4F96-8430-D68EB22F7DD1}" destId="{B9CB3C8C-943E-44A6-AE1B-34E449346434}" srcOrd="1" destOrd="0" presId="urn:microsoft.com/office/officeart/2005/8/layout/chevron2"/>
    <dgm:cxn modelId="{355E43FC-4603-4B2E-B995-BF40B68C0735}" type="presParOf" srcId="{2653AAED-9030-4F96-8430-D68EB22F7DD1}" destId="{C3DCEB78-3D7D-4BE4-BB30-88D5E0F9BB37}" srcOrd="2" destOrd="0" presId="urn:microsoft.com/office/officeart/2005/8/layout/chevron2"/>
    <dgm:cxn modelId="{E379E760-EB3D-4099-9050-AF648EB05DB7}" type="presParOf" srcId="{C3DCEB78-3D7D-4BE4-BB30-88D5E0F9BB37}" destId="{27153931-4C97-4742-97A9-F2F2971A7435}" srcOrd="0" destOrd="0" presId="urn:microsoft.com/office/officeart/2005/8/layout/chevron2"/>
    <dgm:cxn modelId="{C1729AA0-AAE7-4C64-83FD-7A2AA7E38D04}" type="presParOf" srcId="{C3DCEB78-3D7D-4BE4-BB30-88D5E0F9BB37}" destId="{3D6E6941-6638-40D9-AEAD-CC734DBF7928}" srcOrd="1" destOrd="0" presId="urn:microsoft.com/office/officeart/2005/8/layout/chevron2"/>
    <dgm:cxn modelId="{25296523-1DC0-4C27-A609-5F7E66172327}" type="presParOf" srcId="{2653AAED-9030-4F96-8430-D68EB22F7DD1}" destId="{B03A7F6F-598B-4B85-A002-75DB7E420CF7}" srcOrd="3" destOrd="0" presId="urn:microsoft.com/office/officeart/2005/8/layout/chevron2"/>
    <dgm:cxn modelId="{48AC1410-8253-4B7B-B0CE-3908BC012E52}" type="presParOf" srcId="{2653AAED-9030-4F96-8430-D68EB22F7DD1}" destId="{6D257FAB-4608-4E94-BC6E-676036B2BEEE}" srcOrd="4" destOrd="0" presId="urn:microsoft.com/office/officeart/2005/8/layout/chevron2"/>
    <dgm:cxn modelId="{958BB901-CF9C-4236-B471-FE0B78C5D0DD}" type="presParOf" srcId="{6D257FAB-4608-4E94-BC6E-676036B2BEEE}" destId="{8268FA40-A8F0-4608-AE52-272040D9BB2E}" srcOrd="0" destOrd="0" presId="urn:microsoft.com/office/officeart/2005/8/layout/chevron2"/>
    <dgm:cxn modelId="{90FC4F77-6FC2-434E-98B1-23F2902E011F}" type="presParOf" srcId="{6D257FAB-4608-4E94-BC6E-676036B2BEEE}" destId="{874F871B-629F-4080-B162-49CA3ED68A0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1" y="981075"/>
          <a:ext cx="12192000" cy="5616575"/>
        </p:xfrm>
        <a:graphic>
          <a:graphicData uri="http://schemas.openxmlformats.org/presentationml/2006/ole">
            <mc:AlternateContent xmlns:mc="http://schemas.openxmlformats.org/markup-compatibility/2006">
              <mc:Choice xmlns:v="urn:schemas-microsoft-com:vml" Requires="v">
                <p:oleObj spid="_x0000_s1077"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1" y="5722938"/>
            <a:ext cx="12192000" cy="1135062"/>
          </a:xfrm>
          <a:prstGeom prst="rect">
            <a:avLst/>
          </a:prstGeom>
          <a:noFill/>
        </p:spPr>
      </p:pic>
      <p:sp>
        <p:nvSpPr>
          <p:cNvPr id="17458" name="Oval 50"/>
          <p:cNvSpPr>
            <a:spLocks noChangeArrowheads="1"/>
          </p:cNvSpPr>
          <p:nvPr/>
        </p:nvSpPr>
        <p:spPr bwMode="auto">
          <a:xfrm>
            <a:off x="289984" y="260352"/>
            <a:ext cx="1056216" cy="792163"/>
          </a:xfrm>
          <a:prstGeom prst="ellipse">
            <a:avLst/>
          </a:prstGeom>
          <a:solidFill>
            <a:schemeClr val="bg1"/>
          </a:solidFill>
          <a:ln w="9525">
            <a:noFill/>
            <a:round/>
            <a:headEnd/>
            <a:tailEnd/>
          </a:ln>
          <a:effectLst/>
        </p:spPr>
        <p:txBody>
          <a:bodyPr wrap="none" anchor="ctr"/>
          <a:lstStyle/>
          <a:p>
            <a:endParaRPr lang="es-ES" sz="1800" dirty="0"/>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0910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1" y="1600202"/>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8004478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0"/>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1" y="274640"/>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1260851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8072551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5" y="4406902"/>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5"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15572971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1"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4468603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3697924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23484139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0392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4" y="273052"/>
            <a:ext cx="6815666"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0"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4804663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6959071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1"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p>
        </p:txBody>
      </p:sp>
      <p:sp>
        <p:nvSpPr>
          <p:cNvPr id="1045" name="Rectangle 21"/>
          <p:cNvSpPr>
            <a:spLocks noChangeArrowheads="1"/>
          </p:cNvSpPr>
          <p:nvPr/>
        </p:nvSpPr>
        <p:spPr bwMode="auto">
          <a:xfrm rot="10800000">
            <a:off x="1" y="6308727"/>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p>
        </p:txBody>
      </p:sp>
      <p:sp>
        <p:nvSpPr>
          <p:cNvPr id="1047" name="Line 23"/>
          <p:cNvSpPr>
            <a:spLocks noChangeShapeType="1"/>
          </p:cNvSpPr>
          <p:nvPr/>
        </p:nvSpPr>
        <p:spPr bwMode="auto">
          <a:xfrm rot="10800000" flipH="1">
            <a:off x="33867" y="6296025"/>
            <a:ext cx="8879418" cy="0"/>
          </a:xfrm>
          <a:prstGeom prst="line">
            <a:avLst/>
          </a:prstGeom>
          <a:noFill/>
          <a:ln w="38100">
            <a:solidFill>
              <a:srgbClr val="FF0000"/>
            </a:solidFill>
            <a:round/>
            <a:headEnd/>
            <a:tailEnd/>
          </a:ln>
          <a:effectLst/>
        </p:spPr>
        <p:txBody>
          <a:bodyPr/>
          <a:lstStyle/>
          <a:p>
            <a:endParaRPr lang="es-ES" sz="1800" dirty="0"/>
          </a:p>
        </p:txBody>
      </p:sp>
      <p:sp>
        <p:nvSpPr>
          <p:cNvPr id="1048" name="Line 24"/>
          <p:cNvSpPr>
            <a:spLocks noChangeShapeType="1"/>
          </p:cNvSpPr>
          <p:nvPr/>
        </p:nvSpPr>
        <p:spPr bwMode="auto">
          <a:xfrm rot="10800000" flipH="1">
            <a:off x="33867" y="6245225"/>
            <a:ext cx="8879418" cy="0"/>
          </a:xfrm>
          <a:prstGeom prst="line">
            <a:avLst/>
          </a:prstGeom>
          <a:noFill/>
          <a:ln w="38100">
            <a:solidFill>
              <a:srgbClr val="006600"/>
            </a:solidFill>
            <a:round/>
            <a:headEnd/>
            <a:tailEnd/>
          </a:ln>
          <a:effectLst/>
        </p:spPr>
        <p:txBody>
          <a:bodyPr/>
          <a:lstStyle/>
          <a:p>
            <a:endParaRPr lang="es-ES" sz="1800"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8880310" y="5906861"/>
            <a:ext cx="3269714"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09225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image" Target="../media/image270.png"/><Relationship Id="rId18" Type="http://schemas.openxmlformats.org/officeDocument/2006/relationships/diagramQuickStyle" Target="../diagrams/quickStyle8.xml"/><Relationship Id="rId3" Type="http://schemas.openxmlformats.org/officeDocument/2006/relationships/diagramLayout" Target="../diagrams/layout6.xml"/><Relationship Id="rId21" Type="http://schemas.openxmlformats.org/officeDocument/2006/relationships/image" Target="../media/image30.png"/><Relationship Id="rId7" Type="http://schemas.openxmlformats.org/officeDocument/2006/relationships/diagramData" Target="../diagrams/data7.xml"/><Relationship Id="rId12" Type="http://schemas.openxmlformats.org/officeDocument/2006/relationships/image" Target="../media/image230.png"/><Relationship Id="rId17" Type="http://schemas.openxmlformats.org/officeDocument/2006/relationships/diagramLayout" Target="../diagrams/layout8.xml"/><Relationship Id="rId2" Type="http://schemas.openxmlformats.org/officeDocument/2006/relationships/diagramData" Target="../diagrams/data6.xml"/><Relationship Id="rId16" Type="http://schemas.openxmlformats.org/officeDocument/2006/relationships/diagramData" Target="../diagrams/data8.xml"/><Relationship Id="rId20" Type="http://schemas.microsoft.com/office/2007/relationships/diagramDrawing" Target="../diagrams/drawing8.xml"/><Relationship Id="rId1" Type="http://schemas.openxmlformats.org/officeDocument/2006/relationships/slideLayout" Target="../slideLayouts/slideLayout6.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image" Target="../media/image29.png"/><Relationship Id="rId10" Type="http://schemas.openxmlformats.org/officeDocument/2006/relationships/diagramColors" Target="../diagrams/colors7.xml"/><Relationship Id="rId19" Type="http://schemas.openxmlformats.org/officeDocument/2006/relationships/diagramColors" Target="../diagrams/colors8.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image" Target="../media/image28.jpeg"/><Relationship Id="rId22" Type="http://schemas.openxmlformats.org/officeDocument/2006/relationships/image" Target="../media/image30.jpeg"/></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7.png"/><Relationship Id="rId4" Type="http://schemas.openxmlformats.org/officeDocument/2006/relationships/diagramQuickStyle" Target="../diagrams/quickStyle1.xml"/><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xml"/><Relationship Id="rId7" Type="http://schemas.openxmlformats.org/officeDocument/2006/relationships/image" Target="../media/image18.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11" Type="http://schemas.openxmlformats.org/officeDocument/2006/relationships/image" Target="../media/image22.jpeg"/><Relationship Id="rId5" Type="http://schemas.openxmlformats.org/officeDocument/2006/relationships/diagramColors" Target="../diagrams/colors3.xml"/><Relationship Id="rId10" Type="http://schemas.openxmlformats.org/officeDocument/2006/relationships/image" Target="../media/image21.jpeg"/><Relationship Id="rId4" Type="http://schemas.openxmlformats.org/officeDocument/2006/relationships/diagramQuickStyle" Target="../diagrams/quickStyle3.xml"/><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640067" y="3172326"/>
            <a:ext cx="729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endParaRPr lang="es-ES" dirty="0">
              <a:latin typeface="Arial" pitchFamily="34" charset="0"/>
              <a:cs typeface="Arial" pitchFamily="34" charset="0"/>
            </a:endParaRPr>
          </a:p>
        </p:txBody>
      </p:sp>
      <p:sp>
        <p:nvSpPr>
          <p:cNvPr id="7" name="2 Subtítulo"/>
          <p:cNvSpPr txBox="1">
            <a:spLocks/>
          </p:cNvSpPr>
          <p:nvPr/>
        </p:nvSpPr>
        <p:spPr>
          <a:xfrm>
            <a:off x="1151419" y="692696"/>
            <a:ext cx="11039789" cy="5307816"/>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600" kern="0" dirty="0" smtClean="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smtClean="0">
                <a:solidFill>
                  <a:srgbClr val="000000"/>
                </a:solidFill>
                <a:latin typeface="Times New Roman" panose="02020603050405020304" pitchFamily="18" charset="0"/>
                <a:cs typeface="Times New Roman" panose="02020603050405020304" pitchFamily="18" charset="0"/>
              </a:rPr>
              <a:t>Carrera de ingeniería en finanzas y auditoría</a:t>
            </a: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smtClean="0">
                <a:solidFill>
                  <a:srgbClr val="000000"/>
                </a:solidFill>
                <a:latin typeface="Times New Roman" panose="02020603050405020304" pitchFamily="18" charset="0"/>
                <a:cs typeface="Times New Roman" panose="02020603050405020304" pitchFamily="18" charset="0"/>
              </a:rPr>
              <a:t>Trabajo de titulación, previo a la obtención del título </a:t>
            </a:r>
            <a:r>
              <a:rPr lang="es-EC" sz="1800" b="1" dirty="0" smtClean="0">
                <a:solidFill>
                  <a:srgbClr val="000000"/>
                </a:solidFill>
                <a:latin typeface="Times New Roman" panose="02020603050405020304" pitchFamily="18" charset="0"/>
                <a:cs typeface="Times New Roman" panose="02020603050405020304" pitchFamily="18" charset="0"/>
              </a:rPr>
              <a:t>de Ingeniero </a:t>
            </a:r>
            <a:r>
              <a:rPr lang="es-EC" sz="1800" b="1" dirty="0">
                <a:solidFill>
                  <a:srgbClr val="000000"/>
                </a:solidFill>
                <a:latin typeface="Times New Roman" panose="02020603050405020304" pitchFamily="18" charset="0"/>
                <a:cs typeface="Times New Roman" panose="02020603050405020304" pitchFamily="18" charset="0"/>
              </a:rPr>
              <a:t>en Finanzas, Contador Público-Audito</a:t>
            </a: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smtClean="0">
                <a:solidFill>
                  <a:srgbClr val="000000"/>
                </a:solidFill>
                <a:latin typeface="Times New Roman" panose="02020603050405020304" pitchFamily="18" charset="0"/>
                <a:cs typeface="Times New Roman" panose="02020603050405020304" pitchFamily="18" charset="0"/>
              </a:rPr>
              <a:t>Autores:</a:t>
            </a:r>
          </a:p>
          <a:p>
            <a:pPr marL="0" indent="0" algn="ctr">
              <a:buNone/>
            </a:pPr>
            <a:r>
              <a:rPr lang="es-EC" sz="1800" b="1" dirty="0" smtClean="0">
                <a:solidFill>
                  <a:srgbClr val="000000"/>
                </a:solidFill>
                <a:latin typeface="Times New Roman" panose="02020603050405020304" pitchFamily="18" charset="0"/>
                <a:cs typeface="Times New Roman" panose="02020603050405020304" pitchFamily="18" charset="0"/>
              </a:rPr>
              <a:t>Núñez Carreño, Jairo Andres</a:t>
            </a:r>
          </a:p>
          <a:p>
            <a:pPr marL="0" indent="0" algn="ctr">
              <a:buNone/>
            </a:pPr>
            <a:r>
              <a:rPr lang="es-EC" sz="1800" b="1" dirty="0" smtClean="0">
                <a:solidFill>
                  <a:srgbClr val="000000"/>
                </a:solidFill>
                <a:latin typeface="Times New Roman" panose="02020603050405020304" pitchFamily="18" charset="0"/>
                <a:cs typeface="Times New Roman" panose="02020603050405020304" pitchFamily="18" charset="0"/>
              </a:rPr>
              <a:t>Pazmiño Cruz, Johan Antonio</a:t>
            </a:r>
          </a:p>
          <a:p>
            <a:pPr marL="0" indent="0" algn="ctr">
              <a:buNone/>
            </a:pPr>
            <a:r>
              <a:rPr lang="es-ES" sz="1400" b="1" dirty="0">
                <a:solidFill>
                  <a:srgbClr val="000000"/>
                </a:solidFill>
                <a:latin typeface="Arial" panose="020B0604020202020204" pitchFamily="34" charset="0"/>
                <a:ea typeface="SimSun" panose="02010600030101010101" pitchFamily="2" charset="-122"/>
              </a:rPr>
              <a:t/>
            </a:r>
            <a:br>
              <a:rPr lang="es-ES" sz="1400" b="1" dirty="0">
                <a:solidFill>
                  <a:srgbClr val="000000"/>
                </a:solidFill>
                <a:latin typeface="Arial" panose="020B0604020202020204" pitchFamily="34" charset="0"/>
                <a:ea typeface="SimSun" panose="02010600030101010101" pitchFamily="2" charset="-122"/>
              </a:rPr>
            </a:br>
            <a:r>
              <a:rPr lang="es-ES" sz="1800" b="1" dirty="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Incidencia financiera de las adjudicaciones de compras públicas inclusivas municipales en las asociaciones de limpieza y alimentación del D.M.Q. durante el periodo 2016 - 2018.</a:t>
            </a: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smtClean="0">
                <a:solidFill>
                  <a:srgbClr val="000000"/>
                </a:solidFill>
                <a:latin typeface="Times New Roman" panose="02020603050405020304" pitchFamily="18" charset="0"/>
                <a:cs typeface="Times New Roman" panose="02020603050405020304" pitchFamily="18" charset="0"/>
              </a:rPr>
              <a:t>Econ. </a:t>
            </a:r>
            <a:r>
              <a:rPr lang="es-EC" sz="1800" b="1" dirty="0" smtClean="0">
                <a:solidFill>
                  <a:srgbClr val="000000"/>
                </a:solidFill>
                <a:latin typeface="Times New Roman" panose="02020603050405020304" pitchFamily="18" charset="0"/>
                <a:cs typeface="Times New Roman" panose="02020603050405020304" pitchFamily="18" charset="0"/>
              </a:rPr>
              <a:t>Merchán Maldonado, María </a:t>
            </a:r>
            <a:r>
              <a:rPr lang="es-EC" sz="1800" b="1" dirty="0" smtClean="0">
                <a:solidFill>
                  <a:srgbClr val="000000"/>
                </a:solidFill>
                <a:latin typeface="Times New Roman" panose="02020603050405020304" pitchFamily="18" charset="0"/>
                <a:cs typeface="Times New Roman" panose="02020603050405020304" pitchFamily="18" charset="0"/>
              </a:rPr>
              <a:t>Fernanda, </a:t>
            </a:r>
            <a:r>
              <a:rPr lang="es-EC" sz="1800" b="1" dirty="0">
                <a:solidFill>
                  <a:srgbClr val="000000"/>
                </a:solidFill>
                <a:latin typeface="Times New Roman" panose="02020603050405020304" pitchFamily="18" charset="0"/>
                <a:cs typeface="Times New Roman" panose="02020603050405020304" pitchFamily="18" charset="0"/>
              </a:rPr>
              <a:t>MGS</a:t>
            </a:r>
          </a:p>
          <a:p>
            <a:pPr marL="0" indent="0" algn="ctr">
              <a:buNone/>
            </a:pPr>
            <a:r>
              <a:rPr lang="es-EC" sz="1800" b="1" dirty="0" smtClean="0">
                <a:solidFill>
                  <a:srgbClr val="000000"/>
                </a:solidFill>
                <a:latin typeface="Times New Roman" panose="02020603050405020304" pitchFamily="18" charset="0"/>
                <a:cs typeface="Times New Roman" panose="02020603050405020304" pitchFamily="18" charset="0"/>
              </a:rPr>
              <a:t>Directora</a:t>
            </a: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80658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DF035D1-5960-4684-A4FA-D6D9327C6619}"/>
              </a:ext>
            </a:extLst>
          </p:cNvPr>
          <p:cNvSpPr>
            <a:spLocks noGrp="1"/>
          </p:cNvSpPr>
          <p:nvPr>
            <p:ph type="title"/>
          </p:nvPr>
        </p:nvSpPr>
        <p:spPr>
          <a:xfrm>
            <a:off x="6967470" y="2195"/>
            <a:ext cx="4782356" cy="577354"/>
          </a:xfrm>
        </p:spPr>
        <p:txBody>
          <a:bodyPr/>
          <a:lstStyle/>
          <a:p>
            <a:r>
              <a:rPr lang="es-ES" b="1" dirty="0">
                <a:solidFill>
                  <a:srgbClr val="000000"/>
                </a:solidFill>
                <a:effectLst/>
                <a:latin typeface="Arial" panose="020B0604020202020204" pitchFamily="34" charset="0"/>
                <a:ea typeface="SimHei" panose="02010609060101010101" pitchFamily="49" charset="-122"/>
              </a:rPr>
              <a:t>Indicadores financieros</a:t>
            </a:r>
            <a:endParaRPr lang="es-EC" dirty="0"/>
          </a:p>
        </p:txBody>
      </p:sp>
      <p:graphicFrame>
        <p:nvGraphicFramePr>
          <p:cNvPr id="4" name="Diagrama 3">
            <a:extLst>
              <a:ext uri="{FF2B5EF4-FFF2-40B4-BE49-F238E27FC236}">
                <a16:creationId xmlns="" xmlns:a16="http://schemas.microsoft.com/office/drawing/2014/main" id="{1AA4DBCF-69FC-4AC4-AFD5-F13397A30E79}"/>
              </a:ext>
            </a:extLst>
          </p:cNvPr>
          <p:cNvGraphicFramePr/>
          <p:nvPr>
            <p:extLst>
              <p:ext uri="{D42A27DB-BD31-4B8C-83A1-F6EECF244321}">
                <p14:modId xmlns:p14="http://schemas.microsoft.com/office/powerpoint/2010/main" val="68660513"/>
              </p:ext>
            </p:extLst>
          </p:nvPr>
        </p:nvGraphicFramePr>
        <p:xfrm>
          <a:off x="-798669" y="-142998"/>
          <a:ext cx="5486398" cy="2556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a:extLst>
              <a:ext uri="{FF2B5EF4-FFF2-40B4-BE49-F238E27FC236}">
                <a16:creationId xmlns="" xmlns:a16="http://schemas.microsoft.com/office/drawing/2014/main" id="{33D945AA-4ED0-4F03-B73F-98D21E1522F7}"/>
              </a:ext>
            </a:extLst>
          </p:cNvPr>
          <p:cNvGraphicFramePr/>
          <p:nvPr>
            <p:extLst>
              <p:ext uri="{D42A27DB-BD31-4B8C-83A1-F6EECF244321}">
                <p14:modId xmlns:p14="http://schemas.microsoft.com/office/powerpoint/2010/main" val="3613619994"/>
              </p:ext>
            </p:extLst>
          </p:nvPr>
        </p:nvGraphicFramePr>
        <p:xfrm>
          <a:off x="-798669" y="1652415"/>
          <a:ext cx="5486398" cy="25567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AlternateContent xmlns:mc="http://schemas.openxmlformats.org/markup-compatibility/2006" xmlns:a14="http://schemas.microsoft.com/office/drawing/2010/main">
        <mc:Choice Requires="a14">
          <p:sp>
            <p:nvSpPr>
              <p:cNvPr id="8" name="CuadroTexto 7">
                <a:extLst>
                  <a:ext uri="{FF2B5EF4-FFF2-40B4-BE49-F238E27FC236}">
                    <a16:creationId xmlns="" xmlns:a16="http://schemas.microsoft.com/office/drawing/2014/main" id="{DDCD89AD-9CC5-43AE-9FBD-8BA18908C073}"/>
                  </a:ext>
                </a:extLst>
              </p:cNvPr>
              <p:cNvSpPr txBox="1"/>
              <p:nvPr/>
            </p:nvSpPr>
            <p:spPr>
              <a:xfrm>
                <a:off x="3920210" y="809552"/>
                <a:ext cx="5033290" cy="6128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𝐿𝑖𝑞𝑢𝑖𝑑𝑒𝑧</m:t>
                      </m:r>
                      <m:r>
                        <a:rPr lang="es-EC" i="0">
                          <a:latin typeface="Cambria Math" panose="02040503050406030204" pitchFamily="18" charset="0"/>
                        </a:rPr>
                        <m:t> </m:t>
                      </m:r>
                      <m:r>
                        <a:rPr lang="es-EC" i="1">
                          <a:latin typeface="Cambria Math" panose="02040503050406030204" pitchFamily="18" charset="0"/>
                        </a:rPr>
                        <m:t>𝑐𝑜𝑟𝑟𝑖𝑒𝑛𝑡𝑒</m:t>
                      </m:r>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𝐴𝑐𝑡𝑖𝑣𝑜</m:t>
                          </m:r>
                          <m:r>
                            <a:rPr lang="es-EC" i="0">
                              <a:latin typeface="Cambria Math" panose="02040503050406030204" pitchFamily="18" charset="0"/>
                            </a:rPr>
                            <m:t> </m:t>
                          </m:r>
                          <m:r>
                            <a:rPr lang="es-EC" i="1">
                              <a:latin typeface="Cambria Math" panose="02040503050406030204" pitchFamily="18" charset="0"/>
                            </a:rPr>
                            <m:t>𝑐𝑜𝑟𝑟𝑖𝑒𝑛𝑡𝑒</m:t>
                          </m:r>
                        </m:num>
                        <m:den>
                          <m:r>
                            <a:rPr lang="es-EC" i="1">
                              <a:latin typeface="Cambria Math" panose="02040503050406030204" pitchFamily="18" charset="0"/>
                            </a:rPr>
                            <m:t>𝑃𝑎𝑠𝑖𝑣𝑜</m:t>
                          </m:r>
                          <m:r>
                            <a:rPr lang="es-EC" i="0">
                              <a:latin typeface="Cambria Math" panose="02040503050406030204" pitchFamily="18" charset="0"/>
                            </a:rPr>
                            <m:t> </m:t>
                          </m:r>
                          <m:r>
                            <a:rPr lang="es-EC" i="1">
                              <a:latin typeface="Cambria Math" panose="02040503050406030204" pitchFamily="18" charset="0"/>
                            </a:rPr>
                            <m:t>𝑐𝑜𝑟𝑟𝑖𝑒𝑛𝑡𝑒</m:t>
                          </m:r>
                        </m:den>
                      </m:f>
                    </m:oMath>
                  </m:oMathPara>
                </a14:m>
                <a:endParaRPr lang="es-EC" dirty="0"/>
              </a:p>
            </p:txBody>
          </p:sp>
        </mc:Choice>
        <mc:Fallback xmlns="">
          <p:sp>
            <p:nvSpPr>
              <p:cNvPr id="8" name="CuadroTexto 7">
                <a:extLst>
                  <a:ext uri="{FF2B5EF4-FFF2-40B4-BE49-F238E27FC236}">
                    <a16:creationId xmlns="" xmlns:a16="http://schemas.microsoft.com/office/drawing/2014/main" xmlns:a14="http://schemas.microsoft.com/office/drawing/2010/main" id="{DDCD89AD-9CC5-43AE-9FBD-8BA18908C073}"/>
                  </a:ext>
                </a:extLst>
              </p:cNvPr>
              <p:cNvSpPr txBox="1">
                <a:spLocks noRot="1" noChangeAspect="1" noMove="1" noResize="1" noEditPoints="1" noAdjustHandles="1" noChangeArrowheads="1" noChangeShapeType="1" noTextEdit="1"/>
              </p:cNvSpPr>
              <p:nvPr/>
            </p:nvSpPr>
            <p:spPr>
              <a:xfrm>
                <a:off x="3920210" y="809552"/>
                <a:ext cx="5033290" cy="612860"/>
              </a:xfrm>
              <a:prstGeom prst="rect">
                <a:avLst/>
              </a:prstGeom>
              <a:blipFill rotWithShape="0">
                <a:blip r:embed="rId1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 xmlns:a16="http://schemas.microsoft.com/office/drawing/2014/main" id="{D65BE71B-6ED9-4EFC-A5B0-5B44B0707E4E}"/>
                  </a:ext>
                </a:extLst>
              </p:cNvPr>
              <p:cNvSpPr txBox="1"/>
              <p:nvPr/>
            </p:nvSpPr>
            <p:spPr>
              <a:xfrm>
                <a:off x="3920210" y="2616220"/>
                <a:ext cx="5033290" cy="61837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𝐸𝑛𝑑𝑒𝑢𝑑𝑎𝑚𝑖𝑒𝑛𝑡𝑜</m:t>
                      </m:r>
                      <m:r>
                        <a:rPr lang="es-EC" i="0">
                          <a:latin typeface="Cambria Math" panose="02040503050406030204" pitchFamily="18" charset="0"/>
                        </a:rPr>
                        <m:t> </m:t>
                      </m:r>
                      <m:r>
                        <a:rPr lang="es-EC" i="1">
                          <a:latin typeface="Cambria Math" panose="02040503050406030204" pitchFamily="18" charset="0"/>
                        </a:rPr>
                        <m:t>𝑑𝑒𝑙</m:t>
                      </m:r>
                      <m:r>
                        <a:rPr lang="es-EC" i="0">
                          <a:latin typeface="Cambria Math" panose="02040503050406030204" pitchFamily="18" charset="0"/>
                        </a:rPr>
                        <m:t> </m:t>
                      </m:r>
                      <m:r>
                        <a:rPr lang="es-EC" i="1">
                          <a:latin typeface="Cambria Math" panose="02040503050406030204" pitchFamily="18" charset="0"/>
                        </a:rPr>
                        <m:t>𝐴𝑐𝑡𝑖𝑣𝑜</m:t>
                      </m:r>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𝑃𝑎𝑠𝑖𝑣𝑜</m:t>
                          </m:r>
                          <m:r>
                            <a:rPr lang="es-EC" i="0">
                              <a:latin typeface="Cambria Math" panose="02040503050406030204" pitchFamily="18" charset="0"/>
                            </a:rPr>
                            <m:t> </m:t>
                          </m:r>
                          <m:r>
                            <a:rPr lang="es-EC" i="1">
                              <a:latin typeface="Cambria Math" panose="02040503050406030204" pitchFamily="18" charset="0"/>
                            </a:rPr>
                            <m:t>𝑇𝑜𝑡𝑎𝑙</m:t>
                          </m:r>
                        </m:num>
                        <m:den>
                          <m:r>
                            <a:rPr lang="es-EC" i="1">
                              <a:latin typeface="Cambria Math" panose="02040503050406030204" pitchFamily="18" charset="0"/>
                            </a:rPr>
                            <m:t>𝐴𝑐𝑡𝑖𝑣𝑜</m:t>
                          </m:r>
                          <m:r>
                            <a:rPr lang="es-EC" i="0">
                              <a:latin typeface="Cambria Math" panose="02040503050406030204" pitchFamily="18" charset="0"/>
                            </a:rPr>
                            <m:t> </m:t>
                          </m:r>
                          <m:r>
                            <a:rPr lang="es-EC" i="1">
                              <a:latin typeface="Cambria Math" panose="02040503050406030204" pitchFamily="18" charset="0"/>
                            </a:rPr>
                            <m:t>𝑇𝑜𝑡𝑎𝑙</m:t>
                          </m:r>
                        </m:den>
                      </m:f>
                    </m:oMath>
                  </m:oMathPara>
                </a14:m>
                <a:endParaRPr lang="es-EC" dirty="0"/>
              </a:p>
            </p:txBody>
          </p:sp>
        </mc:Choice>
        <mc:Fallback xmlns="">
          <p:sp>
            <p:nvSpPr>
              <p:cNvPr id="12" name="CuadroTexto 11">
                <a:extLst>
                  <a:ext uri="{FF2B5EF4-FFF2-40B4-BE49-F238E27FC236}">
                    <a16:creationId xmlns:a16="http://schemas.microsoft.com/office/drawing/2014/main" id="{D65BE71B-6ED9-4EFC-A5B0-5B44B0707E4E}"/>
                  </a:ext>
                </a:extLst>
              </p:cNvPr>
              <p:cNvSpPr txBox="1">
                <a:spLocks noRot="1" noChangeAspect="1" noMove="1" noResize="1" noEditPoints="1" noAdjustHandles="1" noChangeArrowheads="1" noChangeShapeType="1" noTextEdit="1"/>
              </p:cNvSpPr>
              <p:nvPr/>
            </p:nvSpPr>
            <p:spPr>
              <a:xfrm>
                <a:off x="3920210" y="2616220"/>
                <a:ext cx="5033290" cy="618374"/>
              </a:xfrm>
              <a:prstGeom prst="rect">
                <a:avLst/>
              </a:prstGeom>
              <a:blipFill>
                <a:blip r:embed="rId13"/>
                <a:stretch>
                  <a:fillRect/>
                </a:stretch>
              </a:blipFill>
            </p:spPr>
            <p:txBody>
              <a:bodyPr/>
              <a:lstStyle/>
              <a:p>
                <a:r>
                  <a:rPr lang="es-EC">
                    <a:noFill/>
                  </a:rPr>
                  <a:t> </a:t>
                </a:r>
              </a:p>
            </p:txBody>
          </p:sp>
        </mc:Fallback>
      </mc:AlternateContent>
      <p:pic>
        <p:nvPicPr>
          <p:cNvPr id="3074" name="Picture 2" descr="Banco de la República toma medidas para mantener la liquidez"/>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382125" y="693389"/>
            <a:ext cx="2135926" cy="113204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esa de dinero by alisonmarquez on emaz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502189" y="4039820"/>
            <a:ext cx="1641631" cy="16369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Diagrama 10">
            <a:extLst>
              <a:ext uri="{FF2B5EF4-FFF2-40B4-BE49-F238E27FC236}">
                <a16:creationId xmlns="" xmlns:a16="http://schemas.microsoft.com/office/drawing/2014/main" id="{048DA7E4-366F-4A79-AD3F-0D211EDBC10D}"/>
              </a:ext>
            </a:extLst>
          </p:cNvPr>
          <p:cNvGraphicFramePr/>
          <p:nvPr>
            <p:extLst>
              <p:ext uri="{D42A27DB-BD31-4B8C-83A1-F6EECF244321}">
                <p14:modId xmlns:p14="http://schemas.microsoft.com/office/powerpoint/2010/main" val="1844794617"/>
              </p:ext>
            </p:extLst>
          </p:nvPr>
        </p:nvGraphicFramePr>
        <p:xfrm>
          <a:off x="-895430" y="3447828"/>
          <a:ext cx="5486398" cy="2556769"/>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mc:AlternateContent xmlns:mc="http://schemas.openxmlformats.org/markup-compatibility/2006" xmlns:a14="http://schemas.microsoft.com/office/drawing/2010/main">
        <mc:Choice Requires="a14">
          <p:sp>
            <p:nvSpPr>
              <p:cNvPr id="13" name="CuadroTexto 12">
                <a:extLst>
                  <a:ext uri="{FF2B5EF4-FFF2-40B4-BE49-F238E27FC236}">
                    <a16:creationId xmlns="" xmlns:a16="http://schemas.microsoft.com/office/drawing/2014/main" id="{552E2FBF-544C-476F-908E-7E09DEF5DB06}"/>
                  </a:ext>
                </a:extLst>
              </p:cNvPr>
              <p:cNvSpPr txBox="1"/>
              <p:nvPr/>
            </p:nvSpPr>
            <p:spPr>
              <a:xfrm>
                <a:off x="3601108" y="4380631"/>
                <a:ext cx="5352392" cy="61831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𝑀𝑎𝑟𝑔𝑒𝑛</m:t>
                      </m:r>
                      <m:r>
                        <a:rPr lang="es-EC" i="0">
                          <a:latin typeface="Cambria Math" panose="02040503050406030204" pitchFamily="18" charset="0"/>
                        </a:rPr>
                        <m:t> </m:t>
                      </m:r>
                      <m:r>
                        <a:rPr lang="es-EC" i="1">
                          <a:latin typeface="Cambria Math" panose="02040503050406030204" pitchFamily="18" charset="0"/>
                        </a:rPr>
                        <m:t>𝑁𝑒𝑡𝑜</m:t>
                      </m:r>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𝑈𝑡𝑖𝑙𝑖𝑑𝑎𝑑</m:t>
                          </m:r>
                          <m:r>
                            <a:rPr lang="es-EC" i="0">
                              <a:latin typeface="Cambria Math" panose="02040503050406030204" pitchFamily="18" charset="0"/>
                            </a:rPr>
                            <m:t> </m:t>
                          </m:r>
                          <m:r>
                            <a:rPr lang="es-EC" i="1">
                              <a:latin typeface="Cambria Math" panose="02040503050406030204" pitchFamily="18" charset="0"/>
                            </a:rPr>
                            <m:t>𝑁𝑒𝑡𝑎</m:t>
                          </m:r>
                        </m:num>
                        <m:den>
                          <m:r>
                            <a:rPr lang="es-EC" i="1">
                              <a:latin typeface="Cambria Math" panose="02040503050406030204" pitchFamily="18" charset="0"/>
                            </a:rPr>
                            <m:t>𝑉𝑒𝑛𝑡𝑎𝑠</m:t>
                          </m:r>
                        </m:den>
                      </m:f>
                    </m:oMath>
                  </m:oMathPara>
                </a14:m>
                <a:endParaRPr lang="es-EC" dirty="0"/>
              </a:p>
            </p:txBody>
          </p:sp>
        </mc:Choice>
        <mc:Fallback xmlns="">
          <p:sp>
            <p:nvSpPr>
              <p:cNvPr id="13" name="CuadroTexto 12">
                <a:extLst>
                  <a:ext uri="{FF2B5EF4-FFF2-40B4-BE49-F238E27FC236}">
                    <a16:creationId xmlns:a16="http://schemas.microsoft.com/office/drawing/2014/main" id="{552E2FBF-544C-476F-908E-7E09DEF5DB06}"/>
                  </a:ext>
                </a:extLst>
              </p:cNvPr>
              <p:cNvSpPr txBox="1">
                <a:spLocks noRot="1" noChangeAspect="1" noMove="1" noResize="1" noEditPoints="1" noAdjustHandles="1" noChangeArrowheads="1" noChangeShapeType="1" noTextEdit="1"/>
              </p:cNvSpPr>
              <p:nvPr/>
            </p:nvSpPr>
            <p:spPr>
              <a:xfrm>
                <a:off x="3601108" y="4380631"/>
                <a:ext cx="5352392" cy="618311"/>
              </a:xfrm>
              <a:prstGeom prst="rect">
                <a:avLst/>
              </a:prstGeom>
              <a:blipFill>
                <a:blip r:embed="rId21"/>
                <a:stretch>
                  <a:fillRect/>
                </a:stretch>
              </a:blipFill>
            </p:spPr>
            <p:txBody>
              <a:bodyPr/>
              <a:lstStyle/>
              <a:p>
                <a:r>
                  <a:rPr lang="es-EC">
                    <a:noFill/>
                  </a:rPr>
                  <a:t> </a:t>
                </a:r>
              </a:p>
            </p:txBody>
          </p:sp>
        </mc:Fallback>
      </mc:AlternateContent>
      <p:pic>
        <p:nvPicPr>
          <p:cNvPr id="3078" name="Picture 6" descr="Necesitas dinero para financiar tus próximas vacaciones? Mira cómo el  refinanciar tu crédito hipotecario puede ser una opción | | Revista Emprende"/>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9382125" y="2623930"/>
            <a:ext cx="2135926" cy="1305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3984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6732900-6659-46E9-A954-6B359C34B53E}"/>
              </a:ext>
            </a:extLst>
          </p:cNvPr>
          <p:cNvSpPr>
            <a:spLocks noGrp="1"/>
          </p:cNvSpPr>
          <p:nvPr>
            <p:ph type="title"/>
          </p:nvPr>
        </p:nvSpPr>
        <p:spPr>
          <a:xfrm>
            <a:off x="609600" y="0"/>
            <a:ext cx="10972800" cy="1143000"/>
          </a:xfrm>
        </p:spPr>
        <p:txBody>
          <a:bodyPr/>
          <a:lstStyle/>
          <a:p>
            <a:r>
              <a:rPr lang="es-EC" b="1" dirty="0">
                <a:solidFill>
                  <a:schemeClr val="tx1"/>
                </a:solidFill>
              </a:rPr>
              <a:t>Monto de adjudicaciones</a:t>
            </a:r>
          </a:p>
        </p:txBody>
      </p:sp>
      <p:pic>
        <p:nvPicPr>
          <p:cNvPr id="3" name="Imagen 2">
            <a:extLst>
              <a:ext uri="{FF2B5EF4-FFF2-40B4-BE49-F238E27FC236}">
                <a16:creationId xmlns="" xmlns:a16="http://schemas.microsoft.com/office/drawing/2014/main" id="{B6983BB2-7ECC-42DD-951B-E3331F073C7E}"/>
              </a:ext>
            </a:extLst>
          </p:cNvPr>
          <p:cNvPicPr/>
          <p:nvPr/>
        </p:nvPicPr>
        <p:blipFill rotWithShape="1">
          <a:blip r:embed="rId2"/>
          <a:srcRect r="11010" b="6871"/>
          <a:stretch/>
        </p:blipFill>
        <p:spPr>
          <a:xfrm>
            <a:off x="1219201" y="673100"/>
            <a:ext cx="8724900" cy="4648200"/>
          </a:xfrm>
          <a:prstGeom prst="rect">
            <a:avLst/>
          </a:prstGeom>
        </p:spPr>
      </p:pic>
    </p:spTree>
    <p:extLst>
      <p:ext uri="{BB962C8B-B14F-4D97-AF65-F5344CB8AC3E}">
        <p14:creationId xmlns:p14="http://schemas.microsoft.com/office/powerpoint/2010/main" val="35421522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7661D42D-B90A-4035-AFBB-3119BB8E31C6}"/>
              </a:ext>
            </a:extLst>
          </p:cNvPr>
          <p:cNvPicPr/>
          <p:nvPr/>
        </p:nvPicPr>
        <p:blipFill>
          <a:blip r:embed="rId2"/>
          <a:stretch>
            <a:fillRect/>
          </a:stretch>
        </p:blipFill>
        <p:spPr>
          <a:xfrm>
            <a:off x="1313896" y="594803"/>
            <a:ext cx="9472473" cy="5122415"/>
          </a:xfrm>
          <a:prstGeom prst="rect">
            <a:avLst/>
          </a:prstGeom>
        </p:spPr>
      </p:pic>
    </p:spTree>
    <p:extLst>
      <p:ext uri="{BB962C8B-B14F-4D97-AF65-F5344CB8AC3E}">
        <p14:creationId xmlns:p14="http://schemas.microsoft.com/office/powerpoint/2010/main" val="2300381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9BB35CC-EA80-43FE-910B-39D70FE566FC}"/>
              </a:ext>
            </a:extLst>
          </p:cNvPr>
          <p:cNvSpPr>
            <a:spLocks noGrp="1"/>
          </p:cNvSpPr>
          <p:nvPr>
            <p:ph type="title"/>
          </p:nvPr>
        </p:nvSpPr>
        <p:spPr>
          <a:xfrm>
            <a:off x="609599" y="148702"/>
            <a:ext cx="10972800" cy="1143000"/>
          </a:xfrm>
        </p:spPr>
        <p:txBody>
          <a:bodyPr/>
          <a:lstStyle/>
          <a:p>
            <a:r>
              <a:rPr lang="es-EC" b="1" dirty="0">
                <a:solidFill>
                  <a:schemeClr val="tx1"/>
                </a:solidFill>
              </a:rPr>
              <a:t>Indicador de Liquidez</a:t>
            </a:r>
          </a:p>
        </p:txBody>
      </p:sp>
      <p:pic>
        <p:nvPicPr>
          <p:cNvPr id="3" name="Imagen 2">
            <a:extLst>
              <a:ext uri="{FF2B5EF4-FFF2-40B4-BE49-F238E27FC236}">
                <a16:creationId xmlns="" xmlns:a16="http://schemas.microsoft.com/office/drawing/2014/main" id="{CFC936A3-3E04-4564-9446-5B51E9217CF4}"/>
              </a:ext>
            </a:extLst>
          </p:cNvPr>
          <p:cNvPicPr/>
          <p:nvPr/>
        </p:nvPicPr>
        <p:blipFill>
          <a:blip r:embed="rId2"/>
          <a:stretch>
            <a:fillRect/>
          </a:stretch>
        </p:blipFill>
        <p:spPr>
          <a:xfrm>
            <a:off x="1482572" y="692458"/>
            <a:ext cx="8692718" cy="4873840"/>
          </a:xfrm>
          <a:prstGeom prst="rect">
            <a:avLst/>
          </a:prstGeom>
        </p:spPr>
      </p:pic>
    </p:spTree>
    <p:extLst>
      <p:ext uri="{BB962C8B-B14F-4D97-AF65-F5344CB8AC3E}">
        <p14:creationId xmlns:p14="http://schemas.microsoft.com/office/powerpoint/2010/main" val="36109034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8C44A6E9-8D2E-4375-9D97-F9BE10ADD3D0}"/>
              </a:ext>
            </a:extLst>
          </p:cNvPr>
          <p:cNvPicPr/>
          <p:nvPr/>
        </p:nvPicPr>
        <p:blipFill>
          <a:blip r:embed="rId2"/>
          <a:stretch>
            <a:fillRect/>
          </a:stretch>
        </p:blipFill>
        <p:spPr>
          <a:xfrm>
            <a:off x="1606858" y="665825"/>
            <a:ext cx="8877669" cy="5051394"/>
          </a:xfrm>
          <a:prstGeom prst="rect">
            <a:avLst/>
          </a:prstGeom>
        </p:spPr>
      </p:pic>
    </p:spTree>
    <p:extLst>
      <p:ext uri="{BB962C8B-B14F-4D97-AF65-F5344CB8AC3E}">
        <p14:creationId xmlns:p14="http://schemas.microsoft.com/office/powerpoint/2010/main" val="27500431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63FB34B-145D-4C76-9807-AE64F7EC5851}"/>
              </a:ext>
            </a:extLst>
          </p:cNvPr>
          <p:cNvSpPr>
            <a:spLocks noGrp="1"/>
          </p:cNvSpPr>
          <p:nvPr>
            <p:ph type="title"/>
          </p:nvPr>
        </p:nvSpPr>
        <p:spPr>
          <a:xfrm>
            <a:off x="609600" y="96194"/>
            <a:ext cx="10972800" cy="1143000"/>
          </a:xfrm>
        </p:spPr>
        <p:txBody>
          <a:bodyPr/>
          <a:lstStyle/>
          <a:p>
            <a:r>
              <a:rPr lang="es-EC" b="1" dirty="0">
                <a:solidFill>
                  <a:schemeClr val="tx1"/>
                </a:solidFill>
              </a:rPr>
              <a:t>Endeudamiento del Activo</a:t>
            </a:r>
          </a:p>
        </p:txBody>
      </p:sp>
      <p:pic>
        <p:nvPicPr>
          <p:cNvPr id="3" name="Imagen 2">
            <a:extLst>
              <a:ext uri="{FF2B5EF4-FFF2-40B4-BE49-F238E27FC236}">
                <a16:creationId xmlns="" xmlns:a16="http://schemas.microsoft.com/office/drawing/2014/main" id="{C55CDC59-08AF-4CF1-B8F3-E1498E89294F}"/>
              </a:ext>
            </a:extLst>
          </p:cNvPr>
          <p:cNvPicPr/>
          <p:nvPr/>
        </p:nvPicPr>
        <p:blipFill>
          <a:blip r:embed="rId2"/>
          <a:stretch>
            <a:fillRect/>
          </a:stretch>
        </p:blipFill>
        <p:spPr>
          <a:xfrm>
            <a:off x="1452978" y="603682"/>
            <a:ext cx="9286043" cy="4952980"/>
          </a:xfrm>
          <a:prstGeom prst="rect">
            <a:avLst/>
          </a:prstGeom>
        </p:spPr>
      </p:pic>
    </p:spTree>
    <p:extLst>
      <p:ext uri="{BB962C8B-B14F-4D97-AF65-F5344CB8AC3E}">
        <p14:creationId xmlns:p14="http://schemas.microsoft.com/office/powerpoint/2010/main" val="17758337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8FA9A2EF-1827-4397-818A-544C6EDEA40E}"/>
              </a:ext>
            </a:extLst>
          </p:cNvPr>
          <p:cNvPicPr/>
          <p:nvPr/>
        </p:nvPicPr>
        <p:blipFill rotWithShape="1">
          <a:blip r:embed="rId2"/>
          <a:srcRect b="12601"/>
          <a:stretch/>
        </p:blipFill>
        <p:spPr>
          <a:xfrm>
            <a:off x="1128943" y="701336"/>
            <a:ext cx="9934113" cy="4802820"/>
          </a:xfrm>
          <a:prstGeom prst="rect">
            <a:avLst/>
          </a:prstGeom>
        </p:spPr>
      </p:pic>
    </p:spTree>
    <p:extLst>
      <p:ext uri="{BB962C8B-B14F-4D97-AF65-F5344CB8AC3E}">
        <p14:creationId xmlns:p14="http://schemas.microsoft.com/office/powerpoint/2010/main" val="508740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63FB34B-145D-4C76-9807-AE64F7EC5851}"/>
              </a:ext>
            </a:extLst>
          </p:cNvPr>
          <p:cNvSpPr>
            <a:spLocks noGrp="1"/>
          </p:cNvSpPr>
          <p:nvPr>
            <p:ph type="title"/>
          </p:nvPr>
        </p:nvSpPr>
        <p:spPr>
          <a:xfrm>
            <a:off x="609599" y="61700"/>
            <a:ext cx="10972800" cy="1143000"/>
          </a:xfrm>
        </p:spPr>
        <p:txBody>
          <a:bodyPr/>
          <a:lstStyle/>
          <a:p>
            <a:r>
              <a:rPr lang="es-EC" b="1" dirty="0">
                <a:solidFill>
                  <a:schemeClr val="tx1"/>
                </a:solidFill>
              </a:rPr>
              <a:t>Margen Neto</a:t>
            </a:r>
          </a:p>
        </p:txBody>
      </p:sp>
      <p:pic>
        <p:nvPicPr>
          <p:cNvPr id="3" name="Imagen 2">
            <a:extLst>
              <a:ext uri="{FF2B5EF4-FFF2-40B4-BE49-F238E27FC236}">
                <a16:creationId xmlns="" xmlns:a16="http://schemas.microsoft.com/office/drawing/2014/main" id="{74FEC7E1-13A1-4E73-8843-E224E41F5B1B}"/>
              </a:ext>
            </a:extLst>
          </p:cNvPr>
          <p:cNvPicPr/>
          <p:nvPr/>
        </p:nvPicPr>
        <p:blipFill>
          <a:blip r:embed="rId2"/>
          <a:stretch>
            <a:fillRect/>
          </a:stretch>
        </p:blipFill>
        <p:spPr>
          <a:xfrm>
            <a:off x="1049044" y="727969"/>
            <a:ext cx="10093911" cy="4580877"/>
          </a:xfrm>
          <a:prstGeom prst="rect">
            <a:avLst/>
          </a:prstGeom>
        </p:spPr>
      </p:pic>
    </p:spTree>
    <p:extLst>
      <p:ext uri="{BB962C8B-B14F-4D97-AF65-F5344CB8AC3E}">
        <p14:creationId xmlns:p14="http://schemas.microsoft.com/office/powerpoint/2010/main" val="32299528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BFC0DE43-A9A8-48B5-AFBD-89BBF90D9955}"/>
              </a:ext>
            </a:extLst>
          </p:cNvPr>
          <p:cNvPicPr/>
          <p:nvPr/>
        </p:nvPicPr>
        <p:blipFill>
          <a:blip r:embed="rId2"/>
          <a:stretch>
            <a:fillRect/>
          </a:stretch>
        </p:blipFill>
        <p:spPr>
          <a:xfrm>
            <a:off x="1235475" y="603682"/>
            <a:ext cx="9346708" cy="5246702"/>
          </a:xfrm>
          <a:prstGeom prst="rect">
            <a:avLst/>
          </a:prstGeom>
        </p:spPr>
      </p:pic>
    </p:spTree>
    <p:extLst>
      <p:ext uri="{BB962C8B-B14F-4D97-AF65-F5344CB8AC3E}">
        <p14:creationId xmlns:p14="http://schemas.microsoft.com/office/powerpoint/2010/main" val="42903347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2F2AA2A-BE20-4534-AF88-5FF303CE2491}"/>
              </a:ext>
            </a:extLst>
          </p:cNvPr>
          <p:cNvSpPr>
            <a:spLocks noGrp="1"/>
          </p:cNvSpPr>
          <p:nvPr>
            <p:ph type="title"/>
          </p:nvPr>
        </p:nvSpPr>
        <p:spPr>
          <a:xfrm>
            <a:off x="852256" y="81980"/>
            <a:ext cx="10972800" cy="675231"/>
          </a:xfrm>
        </p:spPr>
        <p:txBody>
          <a:bodyPr/>
          <a:lstStyle/>
          <a:p>
            <a:r>
              <a:rPr lang="es-EC" b="1" dirty="0" smtClean="0">
                <a:solidFill>
                  <a:schemeClr val="tx1"/>
                </a:solidFill>
              </a:rPr>
              <a:t>Correlación </a:t>
            </a:r>
            <a:r>
              <a:rPr lang="es-EC" b="1" dirty="0">
                <a:solidFill>
                  <a:schemeClr val="tx1"/>
                </a:solidFill>
              </a:rPr>
              <a:t>de las variables</a:t>
            </a:r>
          </a:p>
        </p:txBody>
      </p:sp>
      <p:pic>
        <p:nvPicPr>
          <p:cNvPr id="3" name="Imagen 2">
            <a:extLst>
              <a:ext uri="{FF2B5EF4-FFF2-40B4-BE49-F238E27FC236}">
                <a16:creationId xmlns="" xmlns:a16="http://schemas.microsoft.com/office/drawing/2014/main" id="{F7D48456-6C4E-4195-8ED4-4D902ACD2932}"/>
              </a:ext>
            </a:extLst>
          </p:cNvPr>
          <p:cNvPicPr/>
          <p:nvPr/>
        </p:nvPicPr>
        <p:blipFill>
          <a:blip r:embed="rId2"/>
          <a:stretch>
            <a:fillRect/>
          </a:stretch>
        </p:blipFill>
        <p:spPr>
          <a:xfrm>
            <a:off x="3247100" y="973715"/>
            <a:ext cx="7776839" cy="2775502"/>
          </a:xfrm>
          <a:prstGeom prst="rect">
            <a:avLst/>
          </a:prstGeom>
        </p:spPr>
      </p:pic>
      <p:pic>
        <p:nvPicPr>
          <p:cNvPr id="3076" name="Picture 4" descr="Big Image - Signo Más Y Menos Clipart (#714099) - PinClipart">
            <a:extLst>
              <a:ext uri="{FF2B5EF4-FFF2-40B4-BE49-F238E27FC236}">
                <a16:creationId xmlns="" xmlns:a16="http://schemas.microsoft.com/office/drawing/2014/main" id="{8635673A-3FF4-49B7-8B30-11F1CC04561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326" t="17147" r="3292" b="6547"/>
          <a:stretch/>
        </p:blipFill>
        <p:spPr bwMode="auto">
          <a:xfrm>
            <a:off x="10078042" y="2583674"/>
            <a:ext cx="311434" cy="31143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ig Image - Signo Más Y Menos Clipart (#714099) - PinClipart">
            <a:extLst>
              <a:ext uri="{FF2B5EF4-FFF2-40B4-BE49-F238E27FC236}">
                <a16:creationId xmlns="" xmlns:a16="http://schemas.microsoft.com/office/drawing/2014/main" id="{86CDEE7C-E522-4B32-9E1A-2C338516761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55" t="19402" r="50000" b="10423"/>
          <a:stretch/>
        </p:blipFill>
        <p:spPr bwMode="auto">
          <a:xfrm>
            <a:off x="10078042" y="3187883"/>
            <a:ext cx="321267" cy="28791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efinición de Liquidez » Concepto en Definición ABC">
            <a:extLst>
              <a:ext uri="{FF2B5EF4-FFF2-40B4-BE49-F238E27FC236}">
                <a16:creationId xmlns="" xmlns:a16="http://schemas.microsoft.com/office/drawing/2014/main" id="{C3A7754B-57B6-4A83-BEC6-728C382ED8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256" y="757211"/>
            <a:ext cx="1593728" cy="197243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esconocimiento como principal causa de endeudamiento">
            <a:extLst>
              <a:ext uri="{FF2B5EF4-FFF2-40B4-BE49-F238E27FC236}">
                <a16:creationId xmlns="" xmlns:a16="http://schemas.microsoft.com/office/drawing/2014/main" id="{978BA9CD-1A4C-4529-B7C0-F424FFD277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9224" y="3187883"/>
            <a:ext cx="183396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Qué es y cómo calcular la rentabilidad de una inversión | Desarrollo  Directivo">
            <a:extLst>
              <a:ext uri="{FF2B5EF4-FFF2-40B4-BE49-F238E27FC236}">
                <a16:creationId xmlns="" xmlns:a16="http://schemas.microsoft.com/office/drawing/2014/main" id="{DEB28AD4-9675-4F9B-8AEA-52D42A45E7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4838" y="3787854"/>
            <a:ext cx="3501657" cy="1654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9292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1FCA22-A4F1-4077-9186-4D9451CC6C1D}"/>
              </a:ext>
            </a:extLst>
          </p:cNvPr>
          <p:cNvSpPr>
            <a:spLocks noGrp="1"/>
          </p:cNvSpPr>
          <p:nvPr>
            <p:ph type="title"/>
          </p:nvPr>
        </p:nvSpPr>
        <p:spPr>
          <a:xfrm>
            <a:off x="609601" y="0"/>
            <a:ext cx="10972800" cy="1143000"/>
          </a:xfrm>
        </p:spPr>
        <p:txBody>
          <a:bodyPr/>
          <a:lstStyle/>
          <a:p>
            <a:r>
              <a:rPr lang="es-EC" dirty="0">
                <a:solidFill>
                  <a:schemeClr val="tx1"/>
                </a:solidFill>
              </a:rPr>
              <a:t>Planteamiento del Problema</a:t>
            </a:r>
            <a:endParaRPr lang="es-EC" dirty="0"/>
          </a:p>
        </p:txBody>
      </p:sp>
      <p:graphicFrame>
        <p:nvGraphicFramePr>
          <p:cNvPr id="4" name="Marcador de contenido 3">
            <a:extLst>
              <a:ext uri="{FF2B5EF4-FFF2-40B4-BE49-F238E27FC236}">
                <a16:creationId xmlns="" xmlns:a16="http://schemas.microsoft.com/office/drawing/2014/main" id="{D83BE2AA-FFF7-47F7-963E-B7B7E41989BE}"/>
              </a:ext>
            </a:extLst>
          </p:cNvPr>
          <p:cNvGraphicFramePr>
            <a:graphicFrameLocks noGrp="1"/>
          </p:cNvGraphicFramePr>
          <p:nvPr>
            <p:ph idx="1"/>
            <p:extLst>
              <p:ext uri="{D42A27DB-BD31-4B8C-83A1-F6EECF244321}">
                <p14:modId xmlns:p14="http://schemas.microsoft.com/office/powerpoint/2010/main" val="3695274003"/>
              </p:ext>
            </p:extLst>
          </p:nvPr>
        </p:nvGraphicFramePr>
        <p:xfrm>
          <a:off x="355107" y="745725"/>
          <a:ext cx="11425561" cy="5337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9494345" y="1071093"/>
            <a:ext cx="1504213" cy="922444"/>
          </a:xfrm>
          <a:prstGeom prst="rect">
            <a:avLst/>
          </a:prstGeom>
        </p:spPr>
      </p:pic>
      <p:pic>
        <p:nvPicPr>
          <p:cNvPr id="2050" name="Picture 2" descr="SNI | Consultas de Indicadores y Dato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70055" y="2341413"/>
            <a:ext cx="685314" cy="6853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lustración de Gráfico De Barras De Crecimiento y más Vectores Libres de  Derechos de Bangladesh - iStock"/>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1185" t="17304" r="20385" b="16646"/>
          <a:stretch/>
        </p:blipFill>
        <p:spPr bwMode="auto">
          <a:xfrm>
            <a:off x="10622594" y="3374266"/>
            <a:ext cx="751928" cy="85000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10"/>
          <a:stretch>
            <a:fillRect/>
          </a:stretch>
        </p:blipFill>
        <p:spPr>
          <a:xfrm>
            <a:off x="9599123" y="4488377"/>
            <a:ext cx="1116100" cy="853424"/>
          </a:xfrm>
          <a:prstGeom prst="rect">
            <a:avLst/>
          </a:prstGeom>
        </p:spPr>
      </p:pic>
    </p:spTree>
    <p:extLst>
      <p:ext uri="{BB962C8B-B14F-4D97-AF65-F5344CB8AC3E}">
        <p14:creationId xmlns:p14="http://schemas.microsoft.com/office/powerpoint/2010/main" val="909967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2B8198C-D560-426F-9A0E-13DB6142454C}"/>
              </a:ext>
            </a:extLst>
          </p:cNvPr>
          <p:cNvSpPr>
            <a:spLocks noGrp="1"/>
          </p:cNvSpPr>
          <p:nvPr>
            <p:ph type="title"/>
          </p:nvPr>
        </p:nvSpPr>
        <p:spPr>
          <a:xfrm>
            <a:off x="609601" y="97085"/>
            <a:ext cx="10972800" cy="1143000"/>
          </a:xfrm>
        </p:spPr>
        <p:txBody>
          <a:bodyPr/>
          <a:lstStyle/>
          <a:p>
            <a:r>
              <a:rPr lang="es-ES" b="1" dirty="0">
                <a:solidFill>
                  <a:srgbClr val="000000"/>
                </a:solidFill>
                <a:effectLst/>
                <a:latin typeface="Arial" panose="020B0604020202020204" pitchFamily="34" charset="0"/>
                <a:ea typeface="SimSun" panose="02010600030101010101" pitchFamily="2" charset="-122"/>
              </a:rPr>
              <a:t>Resultados</a:t>
            </a:r>
            <a:endParaRPr lang="es-EC" dirty="0"/>
          </a:p>
        </p:txBody>
      </p:sp>
      <p:graphicFrame>
        <p:nvGraphicFramePr>
          <p:cNvPr id="3" name="Diagrama 2">
            <a:extLst>
              <a:ext uri="{FF2B5EF4-FFF2-40B4-BE49-F238E27FC236}">
                <a16:creationId xmlns="" xmlns:a16="http://schemas.microsoft.com/office/drawing/2014/main" id="{ECA01586-C27B-4889-9BF4-A5BFA97AF1EB}"/>
              </a:ext>
            </a:extLst>
          </p:cNvPr>
          <p:cNvGraphicFramePr/>
          <p:nvPr>
            <p:extLst>
              <p:ext uri="{D42A27DB-BD31-4B8C-83A1-F6EECF244321}">
                <p14:modId xmlns:p14="http://schemas.microsoft.com/office/powerpoint/2010/main" val="1688403057"/>
              </p:ext>
            </p:extLst>
          </p:nvPr>
        </p:nvGraphicFramePr>
        <p:xfrm>
          <a:off x="180304" y="825911"/>
          <a:ext cx="11402095" cy="5206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46270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5B20EF6-9B2E-4534-A237-F74DF323A5CA}"/>
              </a:ext>
            </a:extLst>
          </p:cNvPr>
          <p:cNvSpPr>
            <a:spLocks noGrp="1"/>
          </p:cNvSpPr>
          <p:nvPr>
            <p:ph type="title"/>
          </p:nvPr>
        </p:nvSpPr>
        <p:spPr>
          <a:xfrm>
            <a:off x="8500056" y="0"/>
            <a:ext cx="3082344" cy="719661"/>
          </a:xfrm>
        </p:spPr>
        <p:txBody>
          <a:bodyPr/>
          <a:lstStyle/>
          <a:p>
            <a:r>
              <a:rPr lang="es-ES" sz="3200" b="1" dirty="0">
                <a:solidFill>
                  <a:srgbClr val="000000"/>
                </a:solidFill>
                <a:effectLst/>
                <a:latin typeface="Arial" panose="020B0604020202020204" pitchFamily="34" charset="0"/>
                <a:ea typeface="SimSun" panose="02010600030101010101" pitchFamily="2" charset="-122"/>
              </a:rPr>
              <a:t>Conclusiones</a:t>
            </a:r>
            <a:endParaRPr lang="es-EC" dirty="0"/>
          </a:p>
        </p:txBody>
      </p:sp>
      <p:graphicFrame>
        <p:nvGraphicFramePr>
          <p:cNvPr id="3" name="Diagrama 2">
            <a:extLst>
              <a:ext uri="{FF2B5EF4-FFF2-40B4-BE49-F238E27FC236}">
                <a16:creationId xmlns="" xmlns:a16="http://schemas.microsoft.com/office/drawing/2014/main" id="{E1433010-8508-474F-AA8F-9FA1209B6C24}"/>
              </a:ext>
            </a:extLst>
          </p:cNvPr>
          <p:cNvGraphicFramePr/>
          <p:nvPr>
            <p:extLst>
              <p:ext uri="{D42A27DB-BD31-4B8C-83A1-F6EECF244321}">
                <p14:modId xmlns:p14="http://schemas.microsoft.com/office/powerpoint/2010/main" val="1416660645"/>
              </p:ext>
            </p:extLst>
          </p:nvPr>
        </p:nvGraphicFramePr>
        <p:xfrm>
          <a:off x="609601" y="759854"/>
          <a:ext cx="10582140" cy="5537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99584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054303A-B237-4417-9B62-E37C022CB81E}"/>
              </a:ext>
            </a:extLst>
          </p:cNvPr>
          <p:cNvSpPr>
            <a:spLocks noGrp="1"/>
          </p:cNvSpPr>
          <p:nvPr>
            <p:ph type="title"/>
          </p:nvPr>
        </p:nvSpPr>
        <p:spPr>
          <a:xfrm>
            <a:off x="623392" y="114840"/>
            <a:ext cx="10972800" cy="657517"/>
          </a:xfrm>
        </p:spPr>
        <p:txBody>
          <a:bodyPr/>
          <a:lstStyle/>
          <a:p>
            <a:pPr algn="l"/>
            <a:r>
              <a:rPr lang="es-EC" dirty="0">
                <a:solidFill>
                  <a:schemeClr val="tx1"/>
                </a:solidFill>
              </a:rPr>
              <a:t>Recomendaciones</a:t>
            </a:r>
          </a:p>
        </p:txBody>
      </p:sp>
      <p:cxnSp>
        <p:nvCxnSpPr>
          <p:cNvPr id="8" name="Conector recto 7">
            <a:extLst>
              <a:ext uri="{FF2B5EF4-FFF2-40B4-BE49-F238E27FC236}">
                <a16:creationId xmlns="" xmlns:a16="http://schemas.microsoft.com/office/drawing/2014/main" id="{98F5346A-B413-4957-9C78-68652CAE2A9D}"/>
              </a:ext>
            </a:extLst>
          </p:cNvPr>
          <p:cNvCxnSpPr/>
          <p:nvPr/>
        </p:nvCxnSpPr>
        <p:spPr>
          <a:xfrm>
            <a:off x="870012" y="772357"/>
            <a:ext cx="0" cy="381740"/>
          </a:xfrm>
          <a:prstGeom prst="line">
            <a:avLst/>
          </a:prstGeom>
        </p:spPr>
        <p:style>
          <a:lnRef idx="2">
            <a:schemeClr val="dk1"/>
          </a:lnRef>
          <a:fillRef idx="0">
            <a:schemeClr val="dk1"/>
          </a:fillRef>
          <a:effectRef idx="1">
            <a:schemeClr val="dk1"/>
          </a:effectRef>
          <a:fontRef idx="minor">
            <a:schemeClr val="tx1"/>
          </a:fontRef>
        </p:style>
      </p:cxnSp>
      <p:cxnSp>
        <p:nvCxnSpPr>
          <p:cNvPr id="11" name="Conector recto 10">
            <a:extLst>
              <a:ext uri="{FF2B5EF4-FFF2-40B4-BE49-F238E27FC236}">
                <a16:creationId xmlns="" xmlns:a16="http://schemas.microsoft.com/office/drawing/2014/main" id="{8C4E7D16-D7A3-4D3E-8EA4-9048BB1D112A}"/>
              </a:ext>
            </a:extLst>
          </p:cNvPr>
          <p:cNvCxnSpPr>
            <a:cxnSpLocks/>
          </p:cNvCxnSpPr>
          <p:nvPr/>
        </p:nvCxnSpPr>
        <p:spPr>
          <a:xfrm>
            <a:off x="1146700" y="1154097"/>
            <a:ext cx="0" cy="3959441"/>
          </a:xfrm>
          <a:prstGeom prst="line">
            <a:avLst/>
          </a:prstGeom>
        </p:spPr>
        <p:style>
          <a:lnRef idx="2">
            <a:schemeClr val="dk1"/>
          </a:lnRef>
          <a:fillRef idx="0">
            <a:schemeClr val="dk1"/>
          </a:fillRef>
          <a:effectRef idx="1">
            <a:schemeClr val="dk1"/>
          </a:effectRef>
          <a:fontRef idx="minor">
            <a:schemeClr val="tx1"/>
          </a:fontRef>
        </p:style>
      </p:cxnSp>
      <p:cxnSp>
        <p:nvCxnSpPr>
          <p:cNvPr id="13" name="Conector recto 12">
            <a:extLst>
              <a:ext uri="{FF2B5EF4-FFF2-40B4-BE49-F238E27FC236}">
                <a16:creationId xmlns="" xmlns:a16="http://schemas.microsoft.com/office/drawing/2014/main" id="{2E1393F7-2BEA-420A-9C47-D4DA6E435CBA}"/>
              </a:ext>
            </a:extLst>
          </p:cNvPr>
          <p:cNvCxnSpPr>
            <a:cxnSpLocks/>
          </p:cNvCxnSpPr>
          <p:nvPr/>
        </p:nvCxnSpPr>
        <p:spPr>
          <a:xfrm>
            <a:off x="870012" y="1154097"/>
            <a:ext cx="276688" cy="0"/>
          </a:xfrm>
          <a:prstGeom prst="line">
            <a:avLst/>
          </a:prstGeom>
        </p:spPr>
        <p:style>
          <a:lnRef idx="2">
            <a:schemeClr val="dk1"/>
          </a:lnRef>
          <a:fillRef idx="0">
            <a:schemeClr val="dk1"/>
          </a:fillRef>
          <a:effectRef idx="1">
            <a:schemeClr val="dk1"/>
          </a:effectRef>
          <a:fontRef idx="minor">
            <a:schemeClr val="tx1"/>
          </a:fontRef>
        </p:style>
      </p:cxnSp>
      <p:cxnSp>
        <p:nvCxnSpPr>
          <p:cNvPr id="17" name="Conector recto de flecha 16">
            <a:extLst>
              <a:ext uri="{FF2B5EF4-FFF2-40B4-BE49-F238E27FC236}">
                <a16:creationId xmlns="" xmlns:a16="http://schemas.microsoft.com/office/drawing/2014/main" id="{9D9ADD3E-5D30-4A11-B55C-D52007206B14}"/>
              </a:ext>
            </a:extLst>
          </p:cNvPr>
          <p:cNvCxnSpPr/>
          <p:nvPr/>
        </p:nvCxnSpPr>
        <p:spPr>
          <a:xfrm>
            <a:off x="1146700" y="1411550"/>
            <a:ext cx="39801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Conector recto de flecha 17">
            <a:extLst>
              <a:ext uri="{FF2B5EF4-FFF2-40B4-BE49-F238E27FC236}">
                <a16:creationId xmlns="" xmlns:a16="http://schemas.microsoft.com/office/drawing/2014/main" id="{C57F22A9-6DC1-47A7-8E91-8044C641CF0C}"/>
              </a:ext>
            </a:extLst>
          </p:cNvPr>
          <p:cNvCxnSpPr/>
          <p:nvPr/>
        </p:nvCxnSpPr>
        <p:spPr>
          <a:xfrm>
            <a:off x="1146700" y="2513860"/>
            <a:ext cx="39801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Conector recto de flecha 18">
            <a:extLst>
              <a:ext uri="{FF2B5EF4-FFF2-40B4-BE49-F238E27FC236}">
                <a16:creationId xmlns="" xmlns:a16="http://schemas.microsoft.com/office/drawing/2014/main" id="{603B7187-D8E8-4966-9144-F07AC1551542}"/>
              </a:ext>
            </a:extLst>
          </p:cNvPr>
          <p:cNvCxnSpPr/>
          <p:nvPr/>
        </p:nvCxnSpPr>
        <p:spPr>
          <a:xfrm>
            <a:off x="1146700" y="3749336"/>
            <a:ext cx="39801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Conector recto de flecha 19">
            <a:extLst>
              <a:ext uri="{FF2B5EF4-FFF2-40B4-BE49-F238E27FC236}">
                <a16:creationId xmlns="" xmlns:a16="http://schemas.microsoft.com/office/drawing/2014/main" id="{A0B2E99F-5638-4D2C-B2C4-28244E79641F}"/>
              </a:ext>
            </a:extLst>
          </p:cNvPr>
          <p:cNvCxnSpPr/>
          <p:nvPr/>
        </p:nvCxnSpPr>
        <p:spPr>
          <a:xfrm>
            <a:off x="1146700" y="5113538"/>
            <a:ext cx="39801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 name="Rectángulo 20">
            <a:extLst>
              <a:ext uri="{FF2B5EF4-FFF2-40B4-BE49-F238E27FC236}">
                <a16:creationId xmlns="" xmlns:a16="http://schemas.microsoft.com/office/drawing/2014/main" id="{D72AF057-5B2E-42C6-909B-43E36018CAA9}"/>
              </a:ext>
            </a:extLst>
          </p:cNvPr>
          <p:cNvSpPr/>
          <p:nvPr/>
        </p:nvSpPr>
        <p:spPr>
          <a:xfrm>
            <a:off x="1855433" y="949911"/>
            <a:ext cx="7821193" cy="9321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ES" sz="1400" dirty="0">
                <a:effectLst/>
                <a:latin typeface="Arial" panose="020B0604020202020204" pitchFamily="34" charset="0"/>
                <a:ea typeface="SimSun" panose="02010600030101010101" pitchFamily="2" charset="-122"/>
              </a:rPr>
              <a:t>En el proceso de investigación realizado y toda vez que se participó de manera directa con los representantes de las diferentes asociaciones de alimentación y limpieza objeto del estudio, mostraron un gran interés por talleres de educación financiera</a:t>
            </a:r>
            <a:endParaRPr lang="es-EC" sz="1400" dirty="0"/>
          </a:p>
          <a:p>
            <a:pPr algn="just"/>
            <a:endParaRPr lang="es-EC" sz="1400" dirty="0"/>
          </a:p>
        </p:txBody>
      </p:sp>
      <p:sp>
        <p:nvSpPr>
          <p:cNvPr id="23" name="Rectángulo 22">
            <a:extLst>
              <a:ext uri="{FF2B5EF4-FFF2-40B4-BE49-F238E27FC236}">
                <a16:creationId xmlns="" xmlns:a16="http://schemas.microsoft.com/office/drawing/2014/main" id="{BA24CA5E-0FFE-4548-8D4D-7D778D9F12E0}"/>
              </a:ext>
            </a:extLst>
          </p:cNvPr>
          <p:cNvSpPr/>
          <p:nvPr/>
        </p:nvSpPr>
        <p:spPr>
          <a:xfrm>
            <a:off x="1855431" y="2098091"/>
            <a:ext cx="7821193" cy="9321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EC" sz="1400" dirty="0">
                <a:effectLst/>
                <a:latin typeface="Arial" panose="020B0604020202020204" pitchFamily="34" charset="0"/>
                <a:ea typeface="SimSun" panose="02010600030101010101" pitchFamily="2" charset="-122"/>
              </a:rPr>
              <a:t>E</a:t>
            </a:r>
            <a:r>
              <a:rPr lang="es-ES" sz="1400" dirty="0">
                <a:effectLst/>
                <a:latin typeface="Arial" panose="020B0604020202020204" pitchFamily="34" charset="0"/>
                <a:ea typeface="SimSun" panose="02010600030101010101" pitchFamily="2" charset="-122"/>
              </a:rPr>
              <a:t>n tal virtud se sugiere promover más espacios de capacitación en cuanto a manejo financiero para las asociaciones de la EPS a fin de mejorar la salud financiera y así tener continuidad en su actividad económica, por medio de programas que ofertan los centros de educación superior como por ejemplo vinculación con la sociedad.</a:t>
            </a:r>
            <a:endParaRPr lang="es-EC" sz="1400" dirty="0"/>
          </a:p>
        </p:txBody>
      </p:sp>
      <p:sp>
        <p:nvSpPr>
          <p:cNvPr id="25" name="Rectángulo 24">
            <a:extLst>
              <a:ext uri="{FF2B5EF4-FFF2-40B4-BE49-F238E27FC236}">
                <a16:creationId xmlns="" xmlns:a16="http://schemas.microsoft.com/office/drawing/2014/main" id="{DEDD8ACA-3BC4-4DC7-8029-EDB43EFC07AC}"/>
              </a:ext>
            </a:extLst>
          </p:cNvPr>
          <p:cNvSpPr/>
          <p:nvPr/>
        </p:nvSpPr>
        <p:spPr>
          <a:xfrm>
            <a:off x="1855431" y="3246271"/>
            <a:ext cx="7821193" cy="9321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ES" sz="1400" dirty="0">
                <a:effectLst/>
                <a:latin typeface="Arial" panose="020B0604020202020204" pitchFamily="34" charset="0"/>
                <a:ea typeface="SimSun" panose="02010600030101010101" pitchFamily="2" charset="-122"/>
              </a:rPr>
              <a:t>Brindar un acompañamiento a las asociaciones que participan en los procesos de compras públicas a fin de que no existan retrasos a la hora de presentar los documentos, facilitar que los mismos estén correctamente llenados evitando así </a:t>
            </a:r>
            <a:r>
              <a:rPr lang="es-ES" sz="1400" dirty="0" err="1">
                <a:effectLst/>
                <a:latin typeface="Arial" panose="020B0604020202020204" pitchFamily="34" charset="0"/>
                <a:ea typeface="SimSun" panose="02010600030101010101" pitchFamily="2" charset="-122"/>
              </a:rPr>
              <a:t>re-procesos</a:t>
            </a:r>
            <a:r>
              <a:rPr lang="es-ES" sz="1400" dirty="0">
                <a:effectLst/>
                <a:latin typeface="Arial" panose="020B0604020202020204" pitchFamily="34" charset="0"/>
                <a:ea typeface="SimSun" panose="02010600030101010101" pitchFamily="2" charset="-122"/>
              </a:rPr>
              <a:t>.</a:t>
            </a:r>
            <a:endParaRPr lang="es-EC" sz="1400" dirty="0"/>
          </a:p>
          <a:p>
            <a:pPr algn="just"/>
            <a:endParaRPr lang="es-EC" sz="1100" dirty="0"/>
          </a:p>
        </p:txBody>
      </p:sp>
      <p:sp>
        <p:nvSpPr>
          <p:cNvPr id="27" name="Rectángulo 26">
            <a:extLst>
              <a:ext uri="{FF2B5EF4-FFF2-40B4-BE49-F238E27FC236}">
                <a16:creationId xmlns="" xmlns:a16="http://schemas.microsoft.com/office/drawing/2014/main" id="{418FE5DA-0EC8-409C-9D24-F8F98A24A51A}"/>
              </a:ext>
            </a:extLst>
          </p:cNvPr>
          <p:cNvSpPr/>
          <p:nvPr/>
        </p:nvSpPr>
        <p:spPr>
          <a:xfrm>
            <a:off x="1855432" y="4518737"/>
            <a:ext cx="7821193" cy="9321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EC" sz="1400" dirty="0"/>
              <a:t>Brindar un </a:t>
            </a:r>
            <a:r>
              <a:rPr lang="es-ES" sz="1400" dirty="0">
                <a:effectLst/>
                <a:latin typeface="Arial" panose="020B0604020202020204" pitchFamily="34" charset="0"/>
                <a:ea typeface="SimSun" panose="02010600030101010101" pitchFamily="2" charset="-122"/>
              </a:rPr>
              <a:t>un seguimiento a las entidades contratantes para que se priorice la gestión de los pagos dirigidos a actores de la EPS según lo estipulado en el Código Municipal Para el Distrito Metropolitano de Quito</a:t>
            </a:r>
            <a:endParaRPr lang="es-EC" sz="1400" dirty="0"/>
          </a:p>
          <a:p>
            <a:pPr algn="just"/>
            <a:endParaRPr lang="es-EC" sz="1400" dirty="0"/>
          </a:p>
        </p:txBody>
      </p:sp>
    </p:spTree>
    <p:extLst>
      <p:ext uri="{BB962C8B-B14F-4D97-AF65-F5344CB8AC3E}">
        <p14:creationId xmlns:p14="http://schemas.microsoft.com/office/powerpoint/2010/main" val="9539041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3C792AB-32AF-4CCE-A264-0CD51A1290EF}"/>
              </a:ext>
            </a:extLst>
          </p:cNvPr>
          <p:cNvSpPr>
            <a:spLocks noGrp="1"/>
          </p:cNvSpPr>
          <p:nvPr>
            <p:ph type="title"/>
          </p:nvPr>
        </p:nvSpPr>
        <p:spPr>
          <a:xfrm>
            <a:off x="5061396" y="0"/>
            <a:ext cx="2039156" cy="655861"/>
          </a:xfrm>
        </p:spPr>
        <p:txBody>
          <a:bodyPr/>
          <a:lstStyle/>
          <a:p>
            <a:r>
              <a:rPr lang="es-ES" b="1" dirty="0">
                <a:solidFill>
                  <a:srgbClr val="000000"/>
                </a:solidFill>
                <a:effectLst/>
                <a:latin typeface="Arial" panose="020B0604020202020204" pitchFamily="34" charset="0"/>
                <a:ea typeface="SimSun" panose="02010600030101010101" pitchFamily="2" charset="-122"/>
              </a:rPr>
              <a:t>Objetivos</a:t>
            </a:r>
            <a:endParaRPr lang="es-EC" dirty="0"/>
          </a:p>
        </p:txBody>
      </p:sp>
      <p:graphicFrame>
        <p:nvGraphicFramePr>
          <p:cNvPr id="4" name="Diagrama 3">
            <a:extLst>
              <a:ext uri="{FF2B5EF4-FFF2-40B4-BE49-F238E27FC236}">
                <a16:creationId xmlns="" xmlns:a16="http://schemas.microsoft.com/office/drawing/2014/main" id="{43A730F7-D5EA-4C43-A2BE-D07B46BB3D4A}"/>
              </a:ext>
            </a:extLst>
          </p:cNvPr>
          <p:cNvGraphicFramePr/>
          <p:nvPr>
            <p:extLst>
              <p:ext uri="{D42A27DB-BD31-4B8C-83A1-F6EECF244321}">
                <p14:modId xmlns:p14="http://schemas.microsoft.com/office/powerpoint/2010/main" val="1961056608"/>
              </p:ext>
            </p:extLst>
          </p:nvPr>
        </p:nvGraphicFramePr>
        <p:xfrm>
          <a:off x="2897746" y="128790"/>
          <a:ext cx="9294254" cy="6130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upo 4"/>
          <p:cNvGrpSpPr/>
          <p:nvPr/>
        </p:nvGrpSpPr>
        <p:grpSpPr>
          <a:xfrm>
            <a:off x="0" y="1750565"/>
            <a:ext cx="3103808" cy="2860073"/>
            <a:chOff x="572105" y="246"/>
            <a:chExt cx="8527516" cy="2721092"/>
          </a:xfrm>
        </p:grpSpPr>
        <p:sp>
          <p:nvSpPr>
            <p:cNvPr id="6" name="Rectángulo 5"/>
            <p:cNvSpPr/>
            <p:nvPr/>
          </p:nvSpPr>
          <p:spPr>
            <a:xfrm>
              <a:off x="572105" y="246"/>
              <a:ext cx="8527516" cy="2708839"/>
            </a:xfrm>
            <a:prstGeom prst="rect">
              <a:avLst/>
            </a:prstGeom>
          </p:spPr>
          <p:style>
            <a:lnRef idx="1">
              <a:schemeClr val="accent4"/>
            </a:lnRef>
            <a:fillRef idx="2">
              <a:schemeClr val="accent4"/>
            </a:fillRef>
            <a:effectRef idx="1">
              <a:schemeClr val="accent4"/>
            </a:effectRef>
            <a:fontRef idx="minor">
              <a:schemeClr val="dk1"/>
            </a:fontRef>
          </p:style>
        </p:sp>
        <p:sp>
          <p:nvSpPr>
            <p:cNvPr id="7" name="Rectángulo 6"/>
            <p:cNvSpPr/>
            <p:nvPr/>
          </p:nvSpPr>
          <p:spPr>
            <a:xfrm>
              <a:off x="572105" y="12499"/>
              <a:ext cx="8527516" cy="2708839"/>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10490" tIns="110490" rIns="110490" bIns="110490" numCol="1" spcCol="1270" anchor="ctr" anchorCtr="0">
              <a:noAutofit/>
            </a:bodyPr>
            <a:lstStyle/>
            <a:p>
              <a:pPr lvl="0" algn="just" defTabSz="1289050">
                <a:lnSpc>
                  <a:spcPct val="90000"/>
                </a:lnSpc>
                <a:spcBef>
                  <a:spcPct val="0"/>
                </a:spcBef>
                <a:spcAft>
                  <a:spcPct val="35000"/>
                </a:spcAft>
              </a:pPr>
              <a:r>
                <a:rPr lang="es-ES" sz="2000" kern="1200" dirty="0">
                  <a:effectLst/>
                  <a:latin typeface="Arial" panose="020B0604020202020204" pitchFamily="34" charset="0"/>
                  <a:ea typeface="SimSun" panose="02010600030101010101" pitchFamily="2" charset="-122"/>
                </a:rPr>
                <a:t>Analizar la incidencia financiera de las adjudicaciones en el proceso de compras públicas inclusivas municipales en las asociaciones de limpieza y alimentación del D.M.Q. durante el periodo 2016 - 2018</a:t>
              </a:r>
              <a:endParaRPr lang="es-EC" sz="2000" kern="1200" dirty="0"/>
            </a:p>
          </p:txBody>
        </p:sp>
      </p:grpSp>
    </p:spTree>
    <p:extLst>
      <p:ext uri="{BB962C8B-B14F-4D97-AF65-F5344CB8AC3E}">
        <p14:creationId xmlns:p14="http://schemas.microsoft.com/office/powerpoint/2010/main" val="24128245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Diferencia entre Asociación y Fundación -【Entérate AQU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3339" y="1455162"/>
            <a:ext cx="3492500" cy="3427017"/>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redondeado 2"/>
          <p:cNvSpPr/>
          <p:nvPr/>
        </p:nvSpPr>
        <p:spPr>
          <a:xfrm>
            <a:off x="571500" y="1092200"/>
            <a:ext cx="3225800" cy="1041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Normativa:</a:t>
            </a:r>
          </a:p>
          <a:p>
            <a:pPr algn="ctr"/>
            <a:r>
              <a:rPr lang="es-EC" dirty="0"/>
              <a:t>Art. 283 de la constitución</a:t>
            </a:r>
          </a:p>
          <a:p>
            <a:pPr algn="ctr"/>
            <a:r>
              <a:rPr lang="es-EC" dirty="0"/>
              <a:t>Ord. 539 y 259 MDMQ</a:t>
            </a:r>
          </a:p>
        </p:txBody>
      </p:sp>
      <p:sp>
        <p:nvSpPr>
          <p:cNvPr id="5" name="Rectángulo redondeado 4"/>
          <p:cNvSpPr/>
          <p:nvPr/>
        </p:nvSpPr>
        <p:spPr>
          <a:xfrm>
            <a:off x="571500" y="4348779"/>
            <a:ext cx="3378200" cy="1041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Nuevos mecanismos de Compras públicas:</a:t>
            </a:r>
          </a:p>
          <a:p>
            <a:pPr algn="ctr"/>
            <a:r>
              <a:rPr lang="es-EC" dirty="0"/>
              <a:t>Ferias Inclusivas </a:t>
            </a:r>
          </a:p>
          <a:p>
            <a:pPr algn="ctr"/>
            <a:r>
              <a:rPr lang="es-EC" dirty="0"/>
              <a:t>Catálogo electrónico inclusivo</a:t>
            </a:r>
          </a:p>
        </p:txBody>
      </p:sp>
      <p:sp>
        <p:nvSpPr>
          <p:cNvPr id="6" name="Rectángulo redondeado 5"/>
          <p:cNvSpPr/>
          <p:nvPr/>
        </p:nvSpPr>
        <p:spPr>
          <a:xfrm>
            <a:off x="8334375" y="1092200"/>
            <a:ext cx="3225800" cy="1041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Crecimiento de la EPS:</a:t>
            </a:r>
          </a:p>
          <a:p>
            <a:pPr algn="ctr"/>
            <a:r>
              <a:rPr lang="es-EC" dirty="0"/>
              <a:t>Notable relevancia tanto en el país como en la región.</a:t>
            </a:r>
          </a:p>
        </p:txBody>
      </p:sp>
      <p:sp>
        <p:nvSpPr>
          <p:cNvPr id="7" name="Rectángulo redondeado 6"/>
          <p:cNvSpPr/>
          <p:nvPr/>
        </p:nvSpPr>
        <p:spPr>
          <a:xfrm>
            <a:off x="8445500" y="4348779"/>
            <a:ext cx="3225800" cy="1041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Análisis financiero:</a:t>
            </a:r>
          </a:p>
          <a:p>
            <a:pPr algn="ctr"/>
            <a:r>
              <a:rPr lang="es-EC" dirty="0"/>
              <a:t>Generalmente se reportan valores totales sin mayor análisis financiero</a:t>
            </a:r>
          </a:p>
        </p:txBody>
      </p:sp>
      <p:sp>
        <p:nvSpPr>
          <p:cNvPr id="8" name="Título 1">
            <a:extLst>
              <a:ext uri="{FF2B5EF4-FFF2-40B4-BE49-F238E27FC236}">
                <a16:creationId xmlns="" xmlns:a16="http://schemas.microsoft.com/office/drawing/2014/main" id="{73C792AB-32AF-4CCE-A264-0CD51A1290EF}"/>
              </a:ext>
            </a:extLst>
          </p:cNvPr>
          <p:cNvSpPr>
            <a:spLocks noGrp="1"/>
          </p:cNvSpPr>
          <p:nvPr>
            <p:ph type="title"/>
          </p:nvPr>
        </p:nvSpPr>
        <p:spPr>
          <a:xfrm>
            <a:off x="4265835" y="-25400"/>
            <a:ext cx="3600004" cy="655861"/>
          </a:xfrm>
        </p:spPr>
        <p:txBody>
          <a:bodyPr/>
          <a:lstStyle/>
          <a:p>
            <a:r>
              <a:rPr lang="es-ES" b="1" dirty="0">
                <a:solidFill>
                  <a:srgbClr val="000000"/>
                </a:solidFill>
                <a:effectLst/>
                <a:latin typeface="Arial" panose="020B0604020202020204" pitchFamily="34" charset="0"/>
                <a:ea typeface="SimSun" panose="02010600030101010101" pitchFamily="2" charset="-122"/>
              </a:rPr>
              <a:t>JUSTIFICACIÓN</a:t>
            </a:r>
            <a:endParaRPr lang="es-EC" dirty="0"/>
          </a:p>
        </p:txBody>
      </p:sp>
      <p:pic>
        <p:nvPicPr>
          <p:cNvPr id="5124" name="Picture 4" descr="Normativa | Gobierno Electrónico de 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650" y="2654880"/>
            <a:ext cx="1965325" cy="130438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La construcción gran crecimiento en la economía del paí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0099" y="2511666"/>
            <a:ext cx="2536602" cy="1316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786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D4D3DCC-7984-46DE-A6D7-D114C0930DA0}"/>
              </a:ext>
            </a:extLst>
          </p:cNvPr>
          <p:cNvSpPr>
            <a:spLocks noGrp="1"/>
          </p:cNvSpPr>
          <p:nvPr>
            <p:ph type="title"/>
          </p:nvPr>
        </p:nvSpPr>
        <p:spPr>
          <a:xfrm>
            <a:off x="7907628" y="0"/>
            <a:ext cx="3919471" cy="639762"/>
          </a:xfrm>
        </p:spPr>
        <p:txBody>
          <a:bodyPr>
            <a:normAutofit/>
          </a:bodyPr>
          <a:lstStyle/>
          <a:p>
            <a:r>
              <a:rPr lang="es-ES" b="1" dirty="0">
                <a:solidFill>
                  <a:srgbClr val="000000"/>
                </a:solidFill>
                <a:effectLst/>
                <a:latin typeface="Arial" panose="020B0604020202020204" pitchFamily="34" charset="0"/>
                <a:ea typeface="SimSun" panose="02010600030101010101" pitchFamily="2" charset="-122"/>
              </a:rPr>
              <a:t>Teorías de Soporte</a:t>
            </a:r>
            <a:endParaRPr lang="es-EC" b="1" dirty="0"/>
          </a:p>
        </p:txBody>
      </p:sp>
      <p:sp>
        <p:nvSpPr>
          <p:cNvPr id="6" name="Rectángulo redondeado 5"/>
          <p:cNvSpPr/>
          <p:nvPr/>
        </p:nvSpPr>
        <p:spPr>
          <a:xfrm>
            <a:off x="792051" y="635413"/>
            <a:ext cx="2743200" cy="163561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lvl="0"/>
            <a:r>
              <a:rPr lang="es-EC" dirty="0"/>
              <a:t>Teoría de economía social y solidaria de José Luis </a:t>
            </a:r>
            <a:r>
              <a:rPr lang="es-EC" dirty="0" err="1"/>
              <a:t>Coraggio</a:t>
            </a:r>
            <a:endParaRPr lang="es-EC" dirty="0"/>
          </a:p>
        </p:txBody>
      </p:sp>
      <p:sp>
        <p:nvSpPr>
          <p:cNvPr id="7" name="Rectángulo redondeado 6"/>
          <p:cNvSpPr/>
          <p:nvPr/>
        </p:nvSpPr>
        <p:spPr>
          <a:xfrm>
            <a:off x="4433237" y="639762"/>
            <a:ext cx="3025507" cy="163126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lvl="0" algn="just"/>
            <a:r>
              <a:rPr lang="es-ES" sz="1600" dirty="0"/>
              <a:t>Teoría de las compras públicas como ventaja competitiva para los actores de la economía popular y solidaria .</a:t>
            </a:r>
            <a:endParaRPr lang="es-EC" sz="1600" dirty="0"/>
          </a:p>
        </p:txBody>
      </p:sp>
      <p:sp>
        <p:nvSpPr>
          <p:cNvPr id="8" name="Rectángulo redondeado 7"/>
          <p:cNvSpPr/>
          <p:nvPr/>
        </p:nvSpPr>
        <p:spPr>
          <a:xfrm>
            <a:off x="8835905" y="635413"/>
            <a:ext cx="2697851" cy="160776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lvl="0" algn="just"/>
            <a:r>
              <a:rPr lang="es-ES" dirty="0"/>
              <a:t>Teoría de las razones financieras.</a:t>
            </a:r>
            <a:endParaRPr lang="es-EC" dirty="0"/>
          </a:p>
        </p:txBody>
      </p:sp>
      <p:pic>
        <p:nvPicPr>
          <p:cNvPr id="2052" name="Picture 4" descr="La orden de compra que puede cambiar la vida de una startup - Puntos sobre  la 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4656" y="2843246"/>
            <a:ext cx="3322873" cy="17437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azones financieras - Miellekart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1085" y="2718138"/>
            <a:ext cx="2047490" cy="199394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conomía solidaria - Qué es, definición y concepto | Economipedia">
            <a:extLst>
              <a:ext uri="{FF2B5EF4-FFF2-40B4-BE49-F238E27FC236}">
                <a16:creationId xmlns="" xmlns:a16="http://schemas.microsoft.com/office/drawing/2014/main" id="{E8288456-C4E4-44B8-8E7C-BF6F19F91B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751" y="2843246"/>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hacia abajo 2">
            <a:extLst>
              <a:ext uri="{FF2B5EF4-FFF2-40B4-BE49-F238E27FC236}">
                <a16:creationId xmlns="" xmlns:a16="http://schemas.microsoft.com/office/drawing/2014/main" id="{D09661A9-E5E3-41D5-AF24-AB5B523EDD2A}"/>
              </a:ext>
            </a:extLst>
          </p:cNvPr>
          <p:cNvSpPr/>
          <p:nvPr/>
        </p:nvSpPr>
        <p:spPr>
          <a:xfrm>
            <a:off x="1917577" y="2370338"/>
            <a:ext cx="328473" cy="3478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4" name="Flecha: hacia abajo 3">
            <a:extLst>
              <a:ext uri="{FF2B5EF4-FFF2-40B4-BE49-F238E27FC236}">
                <a16:creationId xmlns="" xmlns:a16="http://schemas.microsoft.com/office/drawing/2014/main" id="{19506356-BA23-4C56-A065-615C5FA80B9D}"/>
              </a:ext>
            </a:extLst>
          </p:cNvPr>
          <p:cNvSpPr/>
          <p:nvPr/>
        </p:nvSpPr>
        <p:spPr>
          <a:xfrm>
            <a:off x="5804517" y="2330389"/>
            <a:ext cx="328473" cy="3478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9" name="Flecha: hacia abajo 8">
            <a:extLst>
              <a:ext uri="{FF2B5EF4-FFF2-40B4-BE49-F238E27FC236}">
                <a16:creationId xmlns="" xmlns:a16="http://schemas.microsoft.com/office/drawing/2014/main" id="{E668F2FD-1A86-435B-8AF4-034C11793FA7}"/>
              </a:ext>
            </a:extLst>
          </p:cNvPr>
          <p:cNvSpPr/>
          <p:nvPr/>
        </p:nvSpPr>
        <p:spPr>
          <a:xfrm>
            <a:off x="10020593" y="2330389"/>
            <a:ext cx="328473" cy="3478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6650375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95668AB-BDA8-4328-B3B1-3D3517F42ACE}"/>
              </a:ext>
            </a:extLst>
          </p:cNvPr>
          <p:cNvSpPr>
            <a:spLocks noGrp="1"/>
          </p:cNvSpPr>
          <p:nvPr>
            <p:ph type="title"/>
          </p:nvPr>
        </p:nvSpPr>
        <p:spPr>
          <a:xfrm>
            <a:off x="7997779" y="0"/>
            <a:ext cx="3726289" cy="631065"/>
          </a:xfrm>
        </p:spPr>
        <p:txBody>
          <a:bodyPr>
            <a:normAutofit/>
          </a:bodyPr>
          <a:lstStyle/>
          <a:p>
            <a:r>
              <a:rPr lang="es-EC" b="1" dirty="0">
                <a:solidFill>
                  <a:srgbClr val="000000"/>
                </a:solidFill>
                <a:effectLst/>
                <a:latin typeface="Arial" panose="020B0604020202020204" pitchFamily="34" charset="0"/>
                <a:ea typeface="SimSun" panose="02010600030101010101" pitchFamily="2" charset="-122"/>
              </a:rPr>
              <a:t>Marco Referencial</a:t>
            </a:r>
            <a:endParaRPr lang="es-EC" b="1" dirty="0"/>
          </a:p>
        </p:txBody>
      </p:sp>
      <p:graphicFrame>
        <p:nvGraphicFramePr>
          <p:cNvPr id="3" name="Diagrama 2">
            <a:extLst>
              <a:ext uri="{FF2B5EF4-FFF2-40B4-BE49-F238E27FC236}">
                <a16:creationId xmlns="" xmlns:a16="http://schemas.microsoft.com/office/drawing/2014/main" id="{A82D4E82-B269-4A84-A641-383C8B092AD5}"/>
              </a:ext>
            </a:extLst>
          </p:cNvPr>
          <p:cNvGraphicFramePr/>
          <p:nvPr>
            <p:extLst>
              <p:ext uri="{D42A27DB-BD31-4B8C-83A1-F6EECF244321}">
                <p14:modId xmlns:p14="http://schemas.microsoft.com/office/powerpoint/2010/main" val="2875004961"/>
              </p:ext>
            </p:extLst>
          </p:nvPr>
        </p:nvGraphicFramePr>
        <p:xfrm>
          <a:off x="772357" y="861135"/>
          <a:ext cx="10383323" cy="4989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Picture 4" descr="Argentina - Wikipedia, la enciclopedia libre">
            <a:extLst>
              <a:ext uri="{FF2B5EF4-FFF2-40B4-BE49-F238E27FC236}">
                <a16:creationId xmlns="" xmlns:a16="http://schemas.microsoft.com/office/drawing/2014/main" id="{B9150C9A-658E-41FE-AB43-7BB221A0B1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096" y="1084145"/>
            <a:ext cx="1671831" cy="104195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Bandera de Venezuela - Wikipedia, la enciclopedia libre">
            <a:extLst>
              <a:ext uri="{FF2B5EF4-FFF2-40B4-BE49-F238E27FC236}">
                <a16:creationId xmlns="" xmlns:a16="http://schemas.microsoft.com/office/drawing/2014/main" id="{47990046-2FDF-4990-AFE4-B1F963B9F5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053" y="4430332"/>
            <a:ext cx="1658875" cy="110390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andera de Brasil - EcuRed">
            <a:extLst>
              <a:ext uri="{FF2B5EF4-FFF2-40B4-BE49-F238E27FC236}">
                <a16:creationId xmlns="" xmlns:a16="http://schemas.microsoft.com/office/drawing/2014/main" id="{7F641758-A50C-4156-8305-4EA98BAE5D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097" y="3027485"/>
            <a:ext cx="1671831" cy="117277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ndicadores Financieros (Características, Finalidad, Tipos) - Web y Empresas">
            <a:extLst>
              <a:ext uri="{FF2B5EF4-FFF2-40B4-BE49-F238E27FC236}">
                <a16:creationId xmlns="" xmlns:a16="http://schemas.microsoft.com/office/drawing/2014/main" id="{C3EE1F13-27B0-459B-ABAE-2160354F492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16957" y="633075"/>
            <a:ext cx="2387793" cy="149302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a Investigación Cuantitativa: Una visión de saber o del conocimiento.: El  Enfoque de la Investigación Cuantitativa.">
            <a:extLst>
              <a:ext uri="{FF2B5EF4-FFF2-40B4-BE49-F238E27FC236}">
                <a16:creationId xmlns="" xmlns:a16="http://schemas.microsoft.com/office/drawing/2014/main" id="{86AF0AB1-4AAC-42BA-A8EB-15D6061C965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98859" y="4430332"/>
            <a:ext cx="2005891" cy="1273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2841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vestigadores Icono, Ejemplo Del Vector Ilustración del Vector -  Ilustración de carta, grupo: 119860451"/>
          <p:cNvPicPr>
            <a:picLocks noChangeAspect="1" noChangeArrowheads="1"/>
          </p:cNvPicPr>
          <p:nvPr/>
        </p:nvPicPr>
        <p:blipFill rotWithShape="1">
          <a:blip r:embed="rId2">
            <a:extLst>
              <a:ext uri="{28A0092B-C50C-407E-A947-70E740481C1C}">
                <a14:useLocalDpi xmlns:a14="http://schemas.microsoft.com/office/drawing/2010/main" val="0"/>
              </a:ext>
            </a:extLst>
          </a:blip>
          <a:srcRect l="19254" t="24000" r="18717" b="23436"/>
          <a:stretch/>
        </p:blipFill>
        <p:spPr bwMode="auto">
          <a:xfrm>
            <a:off x="1729499" y="1914558"/>
            <a:ext cx="2122774" cy="17988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85"/>
          <p:cNvSpPr txBox="1"/>
          <p:nvPr/>
        </p:nvSpPr>
        <p:spPr>
          <a:xfrm>
            <a:off x="4125124" y="2605376"/>
            <a:ext cx="1561646" cy="83099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none" rtlCol="0">
            <a:spAutoFit/>
          </a:bodyPr>
          <a:lstStyle/>
          <a:p>
            <a:pPr lvl="0" algn="ctr"/>
            <a:r>
              <a:rPr lang="es-EC" sz="1600" b="1" dirty="0">
                <a:latin typeface="Andalus" panose="02020603050405020304" pitchFamily="18" charset="-78"/>
                <a:cs typeface="Andalus" panose="02020603050405020304" pitchFamily="18" charset="-78"/>
              </a:rPr>
              <a:t>Control de las </a:t>
            </a:r>
          </a:p>
          <a:p>
            <a:pPr lvl="0" algn="ctr"/>
            <a:r>
              <a:rPr lang="es-EC" sz="1600" b="1" dirty="0">
                <a:latin typeface="Andalus" panose="02020603050405020304" pitchFamily="18" charset="-78"/>
                <a:cs typeface="Andalus" panose="02020603050405020304" pitchFamily="18" charset="-78"/>
              </a:rPr>
              <a:t>Variables:</a:t>
            </a:r>
          </a:p>
          <a:p>
            <a:pPr lvl="0" algn="ctr"/>
            <a:r>
              <a:rPr lang="es-EC" sz="1600" b="1" dirty="0">
                <a:solidFill>
                  <a:schemeClr val="accent1"/>
                </a:solidFill>
                <a:latin typeface="Andalus" panose="02020603050405020304" pitchFamily="18" charset="-78"/>
                <a:cs typeface="Andalus" panose="02020603050405020304" pitchFamily="18" charset="-78"/>
              </a:rPr>
              <a:t>No experimental</a:t>
            </a:r>
          </a:p>
        </p:txBody>
      </p:sp>
      <p:sp>
        <p:nvSpPr>
          <p:cNvPr id="7" name="find-user_73042"/>
          <p:cNvSpPr>
            <a:spLocks noChangeAspect="1"/>
          </p:cNvSpPr>
          <p:nvPr/>
        </p:nvSpPr>
        <p:spPr bwMode="auto">
          <a:xfrm>
            <a:off x="3357082" y="995556"/>
            <a:ext cx="720910" cy="720000"/>
          </a:xfrm>
          <a:custGeom>
            <a:avLst/>
            <a:gdLst>
              <a:gd name="connsiteX0" fmla="*/ 512077 w 606332"/>
              <a:gd name="connsiteY0" fmla="*/ 392274 h 605567"/>
              <a:gd name="connsiteX1" fmla="*/ 583537 w 606332"/>
              <a:gd name="connsiteY1" fmla="*/ 463723 h 605567"/>
              <a:gd name="connsiteX2" fmla="*/ 606313 w 606332"/>
              <a:gd name="connsiteY2" fmla="*/ 521243 h 605567"/>
              <a:gd name="connsiteX3" fmla="*/ 580785 w 606332"/>
              <a:gd name="connsiteY3" fmla="*/ 579994 h 605567"/>
              <a:gd name="connsiteX4" fmla="*/ 464247 w 606332"/>
              <a:gd name="connsiteY4" fmla="*/ 582837 h 605567"/>
              <a:gd name="connsiteX5" fmla="*/ 392692 w 606332"/>
              <a:gd name="connsiteY5" fmla="*/ 511388 h 605567"/>
              <a:gd name="connsiteX6" fmla="*/ 222466 w 606332"/>
              <a:gd name="connsiteY6" fmla="*/ 268219 h 605567"/>
              <a:gd name="connsiteX7" fmla="*/ 241351 w 606332"/>
              <a:gd name="connsiteY7" fmla="*/ 268219 h 605567"/>
              <a:gd name="connsiteX8" fmla="*/ 255206 w 606332"/>
              <a:gd name="connsiteY8" fmla="*/ 276475 h 605567"/>
              <a:gd name="connsiteX9" fmla="*/ 254827 w 606332"/>
              <a:gd name="connsiteY9" fmla="*/ 292607 h 605567"/>
              <a:gd name="connsiteX10" fmla="*/ 250272 w 606332"/>
              <a:gd name="connsiteY10" fmla="*/ 299818 h 605567"/>
              <a:gd name="connsiteX11" fmla="*/ 242205 w 606332"/>
              <a:gd name="connsiteY11" fmla="*/ 304278 h 605567"/>
              <a:gd name="connsiteX12" fmla="*/ 221612 w 606332"/>
              <a:gd name="connsiteY12" fmla="*/ 304278 h 605567"/>
              <a:gd name="connsiteX13" fmla="*/ 213641 w 606332"/>
              <a:gd name="connsiteY13" fmla="*/ 299818 h 605567"/>
              <a:gd name="connsiteX14" fmla="*/ 209086 w 606332"/>
              <a:gd name="connsiteY14" fmla="*/ 292607 h 605567"/>
              <a:gd name="connsiteX15" fmla="*/ 208611 w 606332"/>
              <a:gd name="connsiteY15" fmla="*/ 276475 h 605567"/>
              <a:gd name="connsiteX16" fmla="*/ 222466 w 606332"/>
              <a:gd name="connsiteY16" fmla="*/ 268219 h 605567"/>
              <a:gd name="connsiteX17" fmla="*/ 172357 w 606332"/>
              <a:gd name="connsiteY17" fmla="*/ 257917 h 605567"/>
              <a:gd name="connsiteX18" fmla="*/ 214115 w 606332"/>
              <a:gd name="connsiteY18" fmla="*/ 360345 h 605567"/>
              <a:gd name="connsiteX19" fmla="*/ 214115 w 606332"/>
              <a:gd name="connsiteY19" fmla="*/ 328887 h 605567"/>
              <a:gd name="connsiteX20" fmla="*/ 225028 w 606332"/>
              <a:gd name="connsiteY20" fmla="*/ 318085 h 605567"/>
              <a:gd name="connsiteX21" fmla="*/ 238884 w 606332"/>
              <a:gd name="connsiteY21" fmla="*/ 318085 h 605567"/>
              <a:gd name="connsiteX22" fmla="*/ 249703 w 606332"/>
              <a:gd name="connsiteY22" fmla="*/ 328887 h 605567"/>
              <a:gd name="connsiteX23" fmla="*/ 249703 w 606332"/>
              <a:gd name="connsiteY23" fmla="*/ 360345 h 605567"/>
              <a:gd name="connsiteX24" fmla="*/ 291555 w 606332"/>
              <a:gd name="connsiteY24" fmla="*/ 257917 h 605567"/>
              <a:gd name="connsiteX25" fmla="*/ 322398 w 606332"/>
              <a:gd name="connsiteY25" fmla="*/ 280279 h 605567"/>
              <a:gd name="connsiteX26" fmla="*/ 342517 w 606332"/>
              <a:gd name="connsiteY26" fmla="*/ 333340 h 605567"/>
              <a:gd name="connsiteX27" fmla="*/ 347926 w 606332"/>
              <a:gd name="connsiteY27" fmla="*/ 347269 h 605567"/>
              <a:gd name="connsiteX28" fmla="*/ 340714 w 606332"/>
              <a:gd name="connsiteY28" fmla="*/ 369631 h 605567"/>
              <a:gd name="connsiteX29" fmla="*/ 231956 w 606332"/>
              <a:gd name="connsiteY29" fmla="*/ 401941 h 605567"/>
              <a:gd name="connsiteX30" fmla="*/ 123198 w 606332"/>
              <a:gd name="connsiteY30" fmla="*/ 369631 h 605567"/>
              <a:gd name="connsiteX31" fmla="*/ 115985 w 606332"/>
              <a:gd name="connsiteY31" fmla="*/ 347269 h 605567"/>
              <a:gd name="connsiteX32" fmla="*/ 121300 w 606332"/>
              <a:gd name="connsiteY32" fmla="*/ 333340 h 605567"/>
              <a:gd name="connsiteX33" fmla="*/ 141894 w 606332"/>
              <a:gd name="connsiteY33" fmla="*/ 279805 h 605567"/>
              <a:gd name="connsiteX34" fmla="*/ 172357 w 606332"/>
              <a:gd name="connsiteY34" fmla="*/ 257917 h 605567"/>
              <a:gd name="connsiteX35" fmla="*/ 130967 w 606332"/>
              <a:gd name="connsiteY35" fmla="*/ 109470 h 605567"/>
              <a:gd name="connsiteX36" fmla="*/ 141576 w 606332"/>
              <a:gd name="connsiteY36" fmla="*/ 114245 h 605567"/>
              <a:gd name="connsiteX37" fmla="*/ 140912 w 606332"/>
              <a:gd name="connsiteY37" fmla="*/ 135569 h 605567"/>
              <a:gd name="connsiteX38" fmla="*/ 99283 w 606332"/>
              <a:gd name="connsiteY38" fmla="*/ 232239 h 605567"/>
              <a:gd name="connsiteX39" fmla="*/ 84110 w 606332"/>
              <a:gd name="connsiteY39" fmla="*/ 247403 h 605567"/>
              <a:gd name="connsiteX40" fmla="*/ 68938 w 606332"/>
              <a:gd name="connsiteY40" fmla="*/ 232239 h 605567"/>
              <a:gd name="connsiteX41" fmla="*/ 120145 w 606332"/>
              <a:gd name="connsiteY41" fmla="*/ 113581 h 605567"/>
              <a:gd name="connsiteX42" fmla="*/ 130967 w 606332"/>
              <a:gd name="connsiteY42" fmla="*/ 109470 h 605567"/>
              <a:gd name="connsiteX43" fmla="*/ 231944 w 606332"/>
              <a:gd name="connsiteY43" fmla="*/ 86428 h 605567"/>
              <a:gd name="connsiteX44" fmla="*/ 185941 w 606332"/>
              <a:gd name="connsiteY44" fmla="*/ 155409 h 605567"/>
              <a:gd name="connsiteX45" fmla="*/ 231944 w 606332"/>
              <a:gd name="connsiteY45" fmla="*/ 224485 h 605567"/>
              <a:gd name="connsiteX46" fmla="*/ 277947 w 606332"/>
              <a:gd name="connsiteY46" fmla="*/ 155409 h 605567"/>
              <a:gd name="connsiteX47" fmla="*/ 231944 w 606332"/>
              <a:gd name="connsiteY47" fmla="*/ 86428 h 605567"/>
              <a:gd name="connsiteX48" fmla="*/ 231944 w 606332"/>
              <a:gd name="connsiteY48" fmla="*/ 65203 h 605567"/>
              <a:gd name="connsiteX49" fmla="*/ 299193 w 606332"/>
              <a:gd name="connsiteY49" fmla="*/ 155409 h 605567"/>
              <a:gd name="connsiteX50" fmla="*/ 252432 w 606332"/>
              <a:gd name="connsiteY50" fmla="*/ 241351 h 605567"/>
              <a:gd name="connsiteX51" fmla="*/ 231944 w 606332"/>
              <a:gd name="connsiteY51" fmla="*/ 245710 h 605567"/>
              <a:gd name="connsiteX52" fmla="*/ 211457 w 606332"/>
              <a:gd name="connsiteY52" fmla="*/ 241351 h 605567"/>
              <a:gd name="connsiteX53" fmla="*/ 164695 w 606332"/>
              <a:gd name="connsiteY53" fmla="*/ 155409 h 605567"/>
              <a:gd name="connsiteX54" fmla="*/ 231944 w 606332"/>
              <a:gd name="connsiteY54" fmla="*/ 65203 h 605567"/>
              <a:gd name="connsiteX55" fmla="*/ 232420 w 606332"/>
              <a:gd name="connsiteY55" fmla="*/ 40366 h 605567"/>
              <a:gd name="connsiteX56" fmla="*/ 96531 w 606332"/>
              <a:gd name="connsiteY56" fmla="*/ 96557 h 605567"/>
              <a:gd name="connsiteX57" fmla="*/ 96531 w 606332"/>
              <a:gd name="connsiteY57" fmla="*/ 367940 h 605567"/>
              <a:gd name="connsiteX58" fmla="*/ 99567 w 606332"/>
              <a:gd name="connsiteY58" fmla="*/ 370878 h 605567"/>
              <a:gd name="connsiteX59" fmla="*/ 137715 w 606332"/>
              <a:gd name="connsiteY59" fmla="*/ 399305 h 605567"/>
              <a:gd name="connsiteX60" fmla="*/ 232420 w 606332"/>
              <a:gd name="connsiteY60" fmla="*/ 424131 h 605567"/>
              <a:gd name="connsiteX61" fmla="*/ 327219 w 606332"/>
              <a:gd name="connsiteY61" fmla="*/ 399210 h 605567"/>
              <a:gd name="connsiteX62" fmla="*/ 365271 w 606332"/>
              <a:gd name="connsiteY62" fmla="*/ 370878 h 605567"/>
              <a:gd name="connsiteX63" fmla="*/ 368308 w 606332"/>
              <a:gd name="connsiteY63" fmla="*/ 367940 h 605567"/>
              <a:gd name="connsiteX64" fmla="*/ 368308 w 606332"/>
              <a:gd name="connsiteY64" fmla="*/ 96557 h 605567"/>
              <a:gd name="connsiteX65" fmla="*/ 232420 w 606332"/>
              <a:gd name="connsiteY65" fmla="*/ 40366 h 605567"/>
              <a:gd name="connsiteX66" fmla="*/ 232420 w 606332"/>
              <a:gd name="connsiteY66" fmla="*/ 0 h 605567"/>
              <a:gd name="connsiteX67" fmla="*/ 396871 w 606332"/>
              <a:gd name="connsiteY67" fmla="*/ 68035 h 605567"/>
              <a:gd name="connsiteX68" fmla="*/ 445362 w 606332"/>
              <a:gd name="connsiteY68" fmla="*/ 325679 h 605567"/>
              <a:gd name="connsiteX69" fmla="*/ 483509 w 606332"/>
              <a:gd name="connsiteY69" fmla="*/ 363771 h 605567"/>
              <a:gd name="connsiteX70" fmla="*/ 364132 w 606332"/>
              <a:gd name="connsiteY70" fmla="*/ 482880 h 605567"/>
              <a:gd name="connsiteX71" fmla="*/ 326175 w 606332"/>
              <a:gd name="connsiteY71" fmla="*/ 444978 h 605567"/>
              <a:gd name="connsiteX72" fmla="*/ 232420 w 606332"/>
              <a:gd name="connsiteY72" fmla="*/ 464497 h 605567"/>
              <a:gd name="connsiteX73" fmla="*/ 67968 w 606332"/>
              <a:gd name="connsiteY73" fmla="*/ 396462 h 605567"/>
              <a:gd name="connsiteX74" fmla="*/ 67968 w 606332"/>
              <a:gd name="connsiteY74" fmla="*/ 68035 h 605567"/>
              <a:gd name="connsiteX75" fmla="*/ 232420 w 606332"/>
              <a:gd name="connsiteY75" fmla="*/ 0 h 6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06332" h="605567">
                <a:moveTo>
                  <a:pt x="512077" y="392274"/>
                </a:moveTo>
                <a:lnTo>
                  <a:pt x="583537" y="463723"/>
                </a:lnTo>
                <a:cubicBezTo>
                  <a:pt x="598626" y="478695"/>
                  <a:pt x="606787" y="499448"/>
                  <a:pt x="606313" y="521243"/>
                </a:cubicBezTo>
                <a:cubicBezTo>
                  <a:pt x="605838" y="543132"/>
                  <a:pt x="596633" y="564264"/>
                  <a:pt x="580785" y="579994"/>
                </a:cubicBezTo>
                <a:cubicBezTo>
                  <a:pt x="547759" y="612970"/>
                  <a:pt x="495659" y="614202"/>
                  <a:pt x="464247" y="582837"/>
                </a:cubicBezTo>
                <a:lnTo>
                  <a:pt x="392692" y="511388"/>
                </a:lnTo>
                <a:close/>
                <a:moveTo>
                  <a:pt x="222466" y="268219"/>
                </a:moveTo>
                <a:lnTo>
                  <a:pt x="241351" y="268219"/>
                </a:lnTo>
                <a:cubicBezTo>
                  <a:pt x="247140" y="268219"/>
                  <a:pt x="252454" y="271351"/>
                  <a:pt x="255206" y="276475"/>
                </a:cubicBezTo>
                <a:cubicBezTo>
                  <a:pt x="258053" y="281504"/>
                  <a:pt x="257863" y="287672"/>
                  <a:pt x="254827" y="292607"/>
                </a:cubicBezTo>
                <a:lnTo>
                  <a:pt x="250272" y="299818"/>
                </a:lnTo>
                <a:cubicBezTo>
                  <a:pt x="248563" y="302570"/>
                  <a:pt x="245527" y="304278"/>
                  <a:pt x="242205" y="304278"/>
                </a:cubicBezTo>
                <a:lnTo>
                  <a:pt x="221612" y="304278"/>
                </a:lnTo>
                <a:cubicBezTo>
                  <a:pt x="218386" y="304278"/>
                  <a:pt x="215349" y="302570"/>
                  <a:pt x="213641" y="299818"/>
                </a:cubicBezTo>
                <a:lnTo>
                  <a:pt x="209086" y="292607"/>
                </a:lnTo>
                <a:cubicBezTo>
                  <a:pt x="205954" y="287672"/>
                  <a:pt x="205764" y="281504"/>
                  <a:pt x="208611" y="276475"/>
                </a:cubicBezTo>
                <a:cubicBezTo>
                  <a:pt x="211363" y="271351"/>
                  <a:pt x="216678" y="268219"/>
                  <a:pt x="222466" y="268219"/>
                </a:cubicBezTo>
                <a:close/>
                <a:moveTo>
                  <a:pt x="172357" y="257917"/>
                </a:moveTo>
                <a:lnTo>
                  <a:pt x="214115" y="360345"/>
                </a:lnTo>
                <a:lnTo>
                  <a:pt x="214115" y="328887"/>
                </a:lnTo>
                <a:cubicBezTo>
                  <a:pt x="214115" y="322918"/>
                  <a:pt x="218955" y="318085"/>
                  <a:pt x="225028" y="318085"/>
                </a:cubicBezTo>
                <a:lnTo>
                  <a:pt x="238884" y="318085"/>
                </a:lnTo>
                <a:cubicBezTo>
                  <a:pt x="244863" y="318085"/>
                  <a:pt x="249703" y="322918"/>
                  <a:pt x="249703" y="328887"/>
                </a:cubicBezTo>
                <a:lnTo>
                  <a:pt x="249703" y="360345"/>
                </a:lnTo>
                <a:lnTo>
                  <a:pt x="291555" y="257917"/>
                </a:lnTo>
                <a:cubicBezTo>
                  <a:pt x="305410" y="258580"/>
                  <a:pt x="317463" y="267297"/>
                  <a:pt x="322398" y="280279"/>
                </a:cubicBezTo>
                <a:lnTo>
                  <a:pt x="342517" y="333340"/>
                </a:lnTo>
                <a:lnTo>
                  <a:pt x="347926" y="347269"/>
                </a:lnTo>
                <a:cubicBezTo>
                  <a:pt x="351058" y="355512"/>
                  <a:pt x="348021" y="364798"/>
                  <a:pt x="340714" y="369631"/>
                </a:cubicBezTo>
                <a:cubicBezTo>
                  <a:pt x="309301" y="390002"/>
                  <a:pt x="272005" y="401941"/>
                  <a:pt x="231956" y="401941"/>
                </a:cubicBezTo>
                <a:cubicBezTo>
                  <a:pt x="191812" y="401941"/>
                  <a:pt x="154611" y="390002"/>
                  <a:pt x="123198" y="369631"/>
                </a:cubicBezTo>
                <a:cubicBezTo>
                  <a:pt x="115796" y="364798"/>
                  <a:pt x="112759" y="355512"/>
                  <a:pt x="115985" y="347269"/>
                </a:cubicBezTo>
                <a:lnTo>
                  <a:pt x="121300" y="333340"/>
                </a:lnTo>
                <a:lnTo>
                  <a:pt x="141894" y="279805"/>
                </a:lnTo>
                <a:cubicBezTo>
                  <a:pt x="146734" y="267108"/>
                  <a:pt x="158691" y="258485"/>
                  <a:pt x="172357" y="257917"/>
                </a:cubicBezTo>
                <a:close/>
                <a:moveTo>
                  <a:pt x="130967" y="109470"/>
                </a:moveTo>
                <a:cubicBezTo>
                  <a:pt x="134843" y="109577"/>
                  <a:pt x="138684" y="111165"/>
                  <a:pt x="141576" y="114245"/>
                </a:cubicBezTo>
                <a:cubicBezTo>
                  <a:pt x="147266" y="120310"/>
                  <a:pt x="147076" y="129882"/>
                  <a:pt x="140912" y="135569"/>
                </a:cubicBezTo>
                <a:cubicBezTo>
                  <a:pt x="114076" y="160968"/>
                  <a:pt x="99283" y="195277"/>
                  <a:pt x="99283" y="232239"/>
                </a:cubicBezTo>
                <a:cubicBezTo>
                  <a:pt x="99283" y="240579"/>
                  <a:pt x="92455" y="247403"/>
                  <a:pt x="84110" y="247403"/>
                </a:cubicBezTo>
                <a:cubicBezTo>
                  <a:pt x="75765" y="247403"/>
                  <a:pt x="68938" y="240579"/>
                  <a:pt x="68938" y="232239"/>
                </a:cubicBezTo>
                <a:cubicBezTo>
                  <a:pt x="69033" y="186937"/>
                  <a:pt x="87145" y="144762"/>
                  <a:pt x="120145" y="113581"/>
                </a:cubicBezTo>
                <a:cubicBezTo>
                  <a:pt x="123179" y="110738"/>
                  <a:pt x="127091" y="109364"/>
                  <a:pt x="130967" y="109470"/>
                </a:cubicBezTo>
                <a:close/>
                <a:moveTo>
                  <a:pt x="231944" y="86428"/>
                </a:moveTo>
                <a:cubicBezTo>
                  <a:pt x="206999" y="86428"/>
                  <a:pt x="185941" y="117981"/>
                  <a:pt x="185941" y="155409"/>
                </a:cubicBezTo>
                <a:cubicBezTo>
                  <a:pt x="185941" y="192837"/>
                  <a:pt x="206999" y="224485"/>
                  <a:pt x="231944" y="224485"/>
                </a:cubicBezTo>
                <a:cubicBezTo>
                  <a:pt x="256890" y="224485"/>
                  <a:pt x="277947" y="192837"/>
                  <a:pt x="277947" y="155409"/>
                </a:cubicBezTo>
                <a:cubicBezTo>
                  <a:pt x="277947" y="117981"/>
                  <a:pt x="256890" y="86428"/>
                  <a:pt x="231944" y="86428"/>
                </a:cubicBezTo>
                <a:close/>
                <a:moveTo>
                  <a:pt x="231944" y="65203"/>
                </a:moveTo>
                <a:cubicBezTo>
                  <a:pt x="268936" y="65203"/>
                  <a:pt x="299193" y="105663"/>
                  <a:pt x="299193" y="155409"/>
                </a:cubicBezTo>
                <a:cubicBezTo>
                  <a:pt x="299193" y="195585"/>
                  <a:pt x="279464" y="229696"/>
                  <a:pt x="252432" y="241351"/>
                </a:cubicBezTo>
                <a:cubicBezTo>
                  <a:pt x="245982" y="244194"/>
                  <a:pt x="239058" y="245710"/>
                  <a:pt x="231944" y="245710"/>
                </a:cubicBezTo>
                <a:cubicBezTo>
                  <a:pt x="224736" y="245710"/>
                  <a:pt x="217906" y="244194"/>
                  <a:pt x="211457" y="241351"/>
                </a:cubicBezTo>
                <a:cubicBezTo>
                  <a:pt x="184329" y="229696"/>
                  <a:pt x="164695" y="195585"/>
                  <a:pt x="164695" y="155409"/>
                </a:cubicBezTo>
                <a:cubicBezTo>
                  <a:pt x="164695" y="105663"/>
                  <a:pt x="194857" y="65203"/>
                  <a:pt x="231944" y="65203"/>
                </a:cubicBezTo>
                <a:close/>
                <a:moveTo>
                  <a:pt x="232420" y="40366"/>
                </a:moveTo>
                <a:cubicBezTo>
                  <a:pt x="181081" y="40366"/>
                  <a:pt x="132875" y="60360"/>
                  <a:pt x="96531" y="96557"/>
                </a:cubicBezTo>
                <a:cubicBezTo>
                  <a:pt x="21659" y="171415"/>
                  <a:pt x="21659" y="293083"/>
                  <a:pt x="96531" y="367940"/>
                </a:cubicBezTo>
                <a:cubicBezTo>
                  <a:pt x="97575" y="368888"/>
                  <a:pt x="98523" y="369930"/>
                  <a:pt x="99567" y="370878"/>
                </a:cubicBezTo>
                <a:cubicBezTo>
                  <a:pt x="111239" y="381964"/>
                  <a:pt x="124050" y="391535"/>
                  <a:pt x="137715" y="399305"/>
                </a:cubicBezTo>
                <a:cubicBezTo>
                  <a:pt x="166278" y="415508"/>
                  <a:pt x="198732" y="424131"/>
                  <a:pt x="232420" y="424131"/>
                </a:cubicBezTo>
                <a:cubicBezTo>
                  <a:pt x="266202" y="424131"/>
                  <a:pt x="298656" y="415508"/>
                  <a:pt x="327219" y="399210"/>
                </a:cubicBezTo>
                <a:cubicBezTo>
                  <a:pt x="340883" y="391440"/>
                  <a:pt x="353694" y="381964"/>
                  <a:pt x="365271" y="370878"/>
                </a:cubicBezTo>
                <a:cubicBezTo>
                  <a:pt x="366315" y="369930"/>
                  <a:pt x="367264" y="368888"/>
                  <a:pt x="368308" y="367940"/>
                </a:cubicBezTo>
                <a:cubicBezTo>
                  <a:pt x="443179" y="293083"/>
                  <a:pt x="443179" y="171415"/>
                  <a:pt x="368308" y="96557"/>
                </a:cubicBezTo>
                <a:cubicBezTo>
                  <a:pt x="332058" y="60360"/>
                  <a:pt x="283757" y="40366"/>
                  <a:pt x="232420" y="40366"/>
                </a:cubicBezTo>
                <a:close/>
                <a:moveTo>
                  <a:pt x="232420" y="0"/>
                </a:moveTo>
                <a:cubicBezTo>
                  <a:pt x="294575" y="0"/>
                  <a:pt x="352935" y="24163"/>
                  <a:pt x="396871" y="68035"/>
                </a:cubicBezTo>
                <a:cubicBezTo>
                  <a:pt x="466523" y="137586"/>
                  <a:pt x="482750" y="240587"/>
                  <a:pt x="445362" y="325679"/>
                </a:cubicBezTo>
                <a:lnTo>
                  <a:pt x="483509" y="363771"/>
                </a:lnTo>
                <a:lnTo>
                  <a:pt x="364132" y="482880"/>
                </a:lnTo>
                <a:lnTo>
                  <a:pt x="326175" y="444978"/>
                </a:lnTo>
                <a:cubicBezTo>
                  <a:pt x="297042" y="457770"/>
                  <a:pt x="265253" y="464497"/>
                  <a:pt x="232420" y="464497"/>
                </a:cubicBezTo>
                <a:cubicBezTo>
                  <a:pt x="170358" y="464497"/>
                  <a:pt x="111904" y="440334"/>
                  <a:pt x="67968" y="396462"/>
                </a:cubicBezTo>
                <a:cubicBezTo>
                  <a:pt x="-22656" y="305875"/>
                  <a:pt x="-22656" y="158622"/>
                  <a:pt x="67968" y="68035"/>
                </a:cubicBezTo>
                <a:cubicBezTo>
                  <a:pt x="111904" y="24163"/>
                  <a:pt x="170358" y="0"/>
                  <a:pt x="232420" y="0"/>
                </a:cubicBezTo>
                <a:close/>
              </a:path>
            </a:pathLst>
          </a:custGeom>
          <a:solidFill>
            <a:schemeClr val="accent3"/>
          </a:solidFill>
          <a:ln>
            <a:solidFill>
              <a:schemeClr val="tx1"/>
            </a:solidFill>
          </a:ln>
        </p:spPr>
      </p:sp>
      <p:sp>
        <p:nvSpPr>
          <p:cNvPr id="8" name="Shape 2554"/>
          <p:cNvSpPr/>
          <p:nvPr/>
        </p:nvSpPr>
        <p:spPr>
          <a:xfrm>
            <a:off x="4218452" y="1675997"/>
            <a:ext cx="720000" cy="720000"/>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FF6600"/>
          </a:solidFill>
          <a:ln w="12700">
            <a:solidFill>
              <a:schemeClr val="tx1"/>
            </a:solidFill>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00"/>
          </a:p>
        </p:txBody>
      </p:sp>
      <p:sp>
        <p:nvSpPr>
          <p:cNvPr id="9" name="TextBox 85"/>
          <p:cNvSpPr txBox="1"/>
          <p:nvPr/>
        </p:nvSpPr>
        <p:spPr>
          <a:xfrm>
            <a:off x="1892660" y="862740"/>
            <a:ext cx="1532092" cy="107721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es-EC" sz="1600" b="1" dirty="0">
                <a:latin typeface="Andalus" panose="02020603050405020304" pitchFamily="18" charset="-78"/>
                <a:cs typeface="Andalus" panose="02020603050405020304" pitchFamily="18" charset="-78"/>
              </a:rPr>
              <a:t>Fuente  de información:</a:t>
            </a:r>
          </a:p>
          <a:p>
            <a:pPr lvl="0" algn="ctr"/>
            <a:r>
              <a:rPr lang="es-EC" sz="1600" b="1" dirty="0">
                <a:solidFill>
                  <a:schemeClr val="accent1"/>
                </a:solidFill>
                <a:latin typeface="Andalus" panose="02020603050405020304" pitchFamily="18" charset="-78"/>
                <a:cs typeface="Andalus" panose="02020603050405020304" pitchFamily="18" charset="-78"/>
              </a:rPr>
              <a:t>Documental</a:t>
            </a:r>
          </a:p>
          <a:p>
            <a:pPr lvl="0" algn="ctr"/>
            <a:r>
              <a:rPr lang="es-EC" sz="1600" b="1" dirty="0">
                <a:solidFill>
                  <a:schemeClr val="accent1"/>
                </a:solidFill>
                <a:latin typeface="Andalus" panose="02020603050405020304" pitchFamily="18" charset="-78"/>
                <a:cs typeface="Andalus" panose="02020603050405020304" pitchFamily="18" charset="-78"/>
              </a:rPr>
              <a:t>Campo</a:t>
            </a:r>
          </a:p>
        </p:txBody>
      </p:sp>
      <p:sp>
        <p:nvSpPr>
          <p:cNvPr id="10" name="TextBox 85"/>
          <p:cNvSpPr txBox="1"/>
          <p:nvPr/>
        </p:nvSpPr>
        <p:spPr>
          <a:xfrm>
            <a:off x="132559" y="1496986"/>
            <a:ext cx="1381118" cy="58477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es-EC" sz="1600" b="1" dirty="0">
                <a:latin typeface="Andalus" panose="02020603050405020304" pitchFamily="18" charset="-78"/>
                <a:cs typeface="Andalus" panose="02020603050405020304" pitchFamily="18" charset="-78"/>
              </a:rPr>
              <a:t>Enfoque:</a:t>
            </a:r>
          </a:p>
          <a:p>
            <a:pPr lvl="0" algn="ctr"/>
            <a:r>
              <a:rPr lang="es-EC" sz="1600" b="1" dirty="0">
                <a:solidFill>
                  <a:schemeClr val="accent1"/>
                </a:solidFill>
                <a:latin typeface="Andalus" panose="02020603050405020304" pitchFamily="18" charset="-78"/>
                <a:cs typeface="Andalus" panose="02020603050405020304" pitchFamily="18" charset="-78"/>
              </a:rPr>
              <a:t>Cuantitativo</a:t>
            </a:r>
          </a:p>
        </p:txBody>
      </p:sp>
      <p:pic>
        <p:nvPicPr>
          <p:cNvPr id="4104" name="Picture 8" descr="Suma números iconos de computadora, icono de número de alta calidad,  diverso, ángulo png | PNGEg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880" t="17051" r="25646" b="7949"/>
          <a:stretch/>
        </p:blipFill>
        <p:spPr bwMode="auto">
          <a:xfrm>
            <a:off x="521489" y="2166162"/>
            <a:ext cx="523636" cy="470610"/>
          </a:xfrm>
          <a:prstGeom prst="rect">
            <a:avLst/>
          </a:prstGeom>
          <a:noFill/>
          <a:extLst>
            <a:ext uri="{909E8E84-426E-40DD-AFC4-6F175D3DCCD1}">
              <a14:hiddenFill xmlns:a14="http://schemas.microsoft.com/office/drawing/2010/main">
                <a:solidFill>
                  <a:srgbClr val="FFFFFF"/>
                </a:solidFill>
              </a14:hiddenFill>
            </a:ext>
          </a:extLst>
        </p:spPr>
      </p:pic>
      <p:sp>
        <p:nvSpPr>
          <p:cNvPr id="6" name="copy_93647"/>
          <p:cNvSpPr>
            <a:spLocks noChangeAspect="1"/>
          </p:cNvSpPr>
          <p:nvPr/>
        </p:nvSpPr>
        <p:spPr bwMode="auto">
          <a:xfrm>
            <a:off x="1298172" y="941975"/>
            <a:ext cx="681475" cy="720000"/>
          </a:xfrm>
          <a:custGeom>
            <a:avLst/>
            <a:gdLst>
              <a:gd name="T0" fmla="*/ 2651 w 2652"/>
              <a:gd name="T1" fmla="*/ 1476 h 2806"/>
              <a:gd name="T2" fmla="*/ 2648 w 2652"/>
              <a:gd name="T3" fmla="*/ 1465 h 2806"/>
              <a:gd name="T4" fmla="*/ 2646 w 2652"/>
              <a:gd name="T5" fmla="*/ 1456 h 2806"/>
              <a:gd name="T6" fmla="*/ 2642 w 2652"/>
              <a:gd name="T7" fmla="*/ 1448 h 2806"/>
              <a:gd name="T8" fmla="*/ 2639 w 2652"/>
              <a:gd name="T9" fmla="*/ 1441 h 2806"/>
              <a:gd name="T10" fmla="*/ 2109 w 2652"/>
              <a:gd name="T11" fmla="*/ 906 h 2806"/>
              <a:gd name="T12" fmla="*/ 1764 w 2652"/>
              <a:gd name="T13" fmla="*/ 877 h 2806"/>
              <a:gd name="T14" fmla="*/ 1763 w 2652"/>
              <a:gd name="T15" fmla="*/ 604 h 2806"/>
              <a:gd name="T16" fmla="*/ 1762 w 2652"/>
              <a:gd name="T17" fmla="*/ 594 h 2806"/>
              <a:gd name="T18" fmla="*/ 1759 w 2652"/>
              <a:gd name="T19" fmla="*/ 585 h 2806"/>
              <a:gd name="T20" fmla="*/ 1756 w 2652"/>
              <a:gd name="T21" fmla="*/ 575 h 2806"/>
              <a:gd name="T22" fmla="*/ 1752 w 2652"/>
              <a:gd name="T23" fmla="*/ 566 h 2806"/>
              <a:gd name="T24" fmla="*/ 1735 w 2652"/>
              <a:gd name="T25" fmla="*/ 543 h 2806"/>
              <a:gd name="T26" fmla="*/ 1150 w 2652"/>
              <a:gd name="T27" fmla="*/ 0 h 2806"/>
              <a:gd name="T28" fmla="*/ 0 w 2652"/>
              <a:gd name="T29" fmla="*/ 100 h 2806"/>
              <a:gd name="T30" fmla="*/ 100 w 2652"/>
              <a:gd name="T31" fmla="*/ 1929 h 2806"/>
              <a:gd name="T32" fmla="*/ 888 w 2652"/>
              <a:gd name="T33" fmla="*/ 2706 h 2806"/>
              <a:gd name="T34" fmla="*/ 2552 w 2652"/>
              <a:gd name="T35" fmla="*/ 2806 h 2806"/>
              <a:gd name="T36" fmla="*/ 2652 w 2652"/>
              <a:gd name="T37" fmla="*/ 1491 h 2806"/>
              <a:gd name="T38" fmla="*/ 2138 w 2652"/>
              <a:gd name="T39" fmla="*/ 1218 h 2806"/>
              <a:gd name="T40" fmla="*/ 2138 w 2652"/>
              <a:gd name="T41" fmla="*/ 1391 h 2806"/>
              <a:gd name="T42" fmla="*/ 1250 w 2652"/>
              <a:gd name="T43" fmla="*/ 341 h 2806"/>
              <a:gd name="T44" fmla="*/ 1250 w 2652"/>
              <a:gd name="T45" fmla="*/ 514 h 2806"/>
              <a:gd name="T46" fmla="*/ 200 w 2652"/>
              <a:gd name="T47" fmla="*/ 1729 h 2806"/>
              <a:gd name="T48" fmla="*/ 1050 w 2652"/>
              <a:gd name="T49" fmla="*/ 200 h 2806"/>
              <a:gd name="T50" fmla="*/ 1150 w 2652"/>
              <a:gd name="T51" fmla="*/ 714 h 2806"/>
              <a:gd name="T52" fmla="*/ 1564 w 2652"/>
              <a:gd name="T53" fmla="*/ 877 h 2806"/>
              <a:gd name="T54" fmla="*/ 888 w 2652"/>
              <a:gd name="T55" fmla="*/ 977 h 2806"/>
              <a:gd name="T56" fmla="*/ 200 w 2652"/>
              <a:gd name="T57" fmla="*/ 1729 h 2806"/>
              <a:gd name="T58" fmla="*/ 1088 w 2652"/>
              <a:gd name="T59" fmla="*/ 1077 h 2806"/>
              <a:gd name="T60" fmla="*/ 1938 w 2652"/>
              <a:gd name="T61" fmla="*/ 1491 h 2806"/>
              <a:gd name="T62" fmla="*/ 2452 w 2652"/>
              <a:gd name="T63" fmla="*/ 1591 h 2806"/>
              <a:gd name="T64" fmla="*/ 1088 w 2652"/>
              <a:gd name="T65" fmla="*/ 26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52" h="2806">
                <a:moveTo>
                  <a:pt x="2651" y="1481"/>
                </a:moveTo>
                <a:cubicBezTo>
                  <a:pt x="2651" y="1479"/>
                  <a:pt x="2651" y="1478"/>
                  <a:pt x="2651" y="1476"/>
                </a:cubicBezTo>
                <a:cubicBezTo>
                  <a:pt x="2650" y="1475"/>
                  <a:pt x="2650" y="1473"/>
                  <a:pt x="2650" y="1471"/>
                </a:cubicBezTo>
                <a:cubicBezTo>
                  <a:pt x="2649" y="1469"/>
                  <a:pt x="2649" y="1467"/>
                  <a:pt x="2648" y="1465"/>
                </a:cubicBezTo>
                <a:cubicBezTo>
                  <a:pt x="2648" y="1464"/>
                  <a:pt x="2648" y="1463"/>
                  <a:pt x="2647" y="1461"/>
                </a:cubicBezTo>
                <a:cubicBezTo>
                  <a:pt x="2647" y="1460"/>
                  <a:pt x="2646" y="1458"/>
                  <a:pt x="2646" y="1456"/>
                </a:cubicBezTo>
                <a:cubicBezTo>
                  <a:pt x="2645" y="1455"/>
                  <a:pt x="2645" y="1454"/>
                  <a:pt x="2644" y="1452"/>
                </a:cubicBezTo>
                <a:cubicBezTo>
                  <a:pt x="2643" y="1451"/>
                  <a:pt x="2643" y="1450"/>
                  <a:pt x="2642" y="1448"/>
                </a:cubicBezTo>
                <a:cubicBezTo>
                  <a:pt x="2641" y="1447"/>
                  <a:pt x="2641" y="1445"/>
                  <a:pt x="2640" y="1443"/>
                </a:cubicBezTo>
                <a:cubicBezTo>
                  <a:pt x="2639" y="1443"/>
                  <a:pt x="2639" y="1442"/>
                  <a:pt x="2639" y="1441"/>
                </a:cubicBezTo>
                <a:cubicBezTo>
                  <a:pt x="2634" y="1434"/>
                  <a:pt x="2629" y="1426"/>
                  <a:pt x="2623" y="1420"/>
                </a:cubicBezTo>
                <a:lnTo>
                  <a:pt x="2109" y="906"/>
                </a:lnTo>
                <a:cubicBezTo>
                  <a:pt x="2090" y="887"/>
                  <a:pt x="2065" y="877"/>
                  <a:pt x="2038" y="877"/>
                </a:cubicBezTo>
                <a:lnTo>
                  <a:pt x="1764" y="877"/>
                </a:lnTo>
                <a:lnTo>
                  <a:pt x="1764" y="614"/>
                </a:lnTo>
                <a:cubicBezTo>
                  <a:pt x="1764" y="610"/>
                  <a:pt x="1764" y="607"/>
                  <a:pt x="1763" y="604"/>
                </a:cubicBezTo>
                <a:cubicBezTo>
                  <a:pt x="1763" y="602"/>
                  <a:pt x="1763" y="601"/>
                  <a:pt x="1763" y="600"/>
                </a:cubicBezTo>
                <a:cubicBezTo>
                  <a:pt x="1763" y="598"/>
                  <a:pt x="1762" y="596"/>
                  <a:pt x="1762" y="594"/>
                </a:cubicBezTo>
                <a:cubicBezTo>
                  <a:pt x="1762" y="592"/>
                  <a:pt x="1761" y="591"/>
                  <a:pt x="1761" y="589"/>
                </a:cubicBezTo>
                <a:cubicBezTo>
                  <a:pt x="1760" y="587"/>
                  <a:pt x="1760" y="586"/>
                  <a:pt x="1759" y="585"/>
                </a:cubicBezTo>
                <a:cubicBezTo>
                  <a:pt x="1759" y="583"/>
                  <a:pt x="1758" y="581"/>
                  <a:pt x="1758" y="580"/>
                </a:cubicBezTo>
                <a:cubicBezTo>
                  <a:pt x="1757" y="578"/>
                  <a:pt x="1757" y="577"/>
                  <a:pt x="1756" y="575"/>
                </a:cubicBezTo>
                <a:cubicBezTo>
                  <a:pt x="1756" y="574"/>
                  <a:pt x="1755" y="573"/>
                  <a:pt x="1754" y="572"/>
                </a:cubicBezTo>
                <a:cubicBezTo>
                  <a:pt x="1754" y="570"/>
                  <a:pt x="1753" y="568"/>
                  <a:pt x="1752" y="566"/>
                </a:cubicBezTo>
                <a:cubicBezTo>
                  <a:pt x="1752" y="566"/>
                  <a:pt x="1751" y="565"/>
                  <a:pt x="1751" y="565"/>
                </a:cubicBezTo>
                <a:cubicBezTo>
                  <a:pt x="1746" y="557"/>
                  <a:pt x="1741" y="550"/>
                  <a:pt x="1735" y="543"/>
                </a:cubicBezTo>
                <a:lnTo>
                  <a:pt x="1221" y="29"/>
                </a:lnTo>
                <a:cubicBezTo>
                  <a:pt x="1202" y="11"/>
                  <a:pt x="1177" y="0"/>
                  <a:pt x="1150" y="0"/>
                </a:cubicBezTo>
                <a:lnTo>
                  <a:pt x="100" y="0"/>
                </a:lnTo>
                <a:cubicBezTo>
                  <a:pt x="45" y="0"/>
                  <a:pt x="0" y="45"/>
                  <a:pt x="0" y="100"/>
                </a:cubicBezTo>
                <a:lnTo>
                  <a:pt x="0" y="1829"/>
                </a:lnTo>
                <a:cubicBezTo>
                  <a:pt x="0" y="1884"/>
                  <a:pt x="45" y="1929"/>
                  <a:pt x="100" y="1929"/>
                </a:cubicBezTo>
                <a:lnTo>
                  <a:pt x="888" y="1929"/>
                </a:lnTo>
                <a:lnTo>
                  <a:pt x="888" y="2706"/>
                </a:lnTo>
                <a:cubicBezTo>
                  <a:pt x="888" y="2761"/>
                  <a:pt x="933" y="2806"/>
                  <a:pt x="988" y="2806"/>
                </a:cubicBezTo>
                <a:lnTo>
                  <a:pt x="2552" y="2806"/>
                </a:lnTo>
                <a:cubicBezTo>
                  <a:pt x="2607" y="2806"/>
                  <a:pt x="2652" y="2761"/>
                  <a:pt x="2652" y="2706"/>
                </a:cubicBezTo>
                <a:lnTo>
                  <a:pt x="2652" y="1491"/>
                </a:lnTo>
                <a:cubicBezTo>
                  <a:pt x="2652" y="1487"/>
                  <a:pt x="2652" y="1484"/>
                  <a:pt x="2651" y="1481"/>
                </a:cubicBezTo>
                <a:close/>
                <a:moveTo>
                  <a:pt x="2138" y="1218"/>
                </a:moveTo>
                <a:lnTo>
                  <a:pt x="2310" y="1391"/>
                </a:lnTo>
                <a:lnTo>
                  <a:pt x="2138" y="1391"/>
                </a:lnTo>
                <a:lnTo>
                  <a:pt x="2138" y="1218"/>
                </a:lnTo>
                <a:close/>
                <a:moveTo>
                  <a:pt x="1250" y="341"/>
                </a:moveTo>
                <a:lnTo>
                  <a:pt x="1423" y="514"/>
                </a:lnTo>
                <a:lnTo>
                  <a:pt x="1250" y="514"/>
                </a:lnTo>
                <a:lnTo>
                  <a:pt x="1250" y="341"/>
                </a:lnTo>
                <a:close/>
                <a:moveTo>
                  <a:pt x="200" y="1729"/>
                </a:moveTo>
                <a:lnTo>
                  <a:pt x="200" y="200"/>
                </a:lnTo>
                <a:lnTo>
                  <a:pt x="1050" y="200"/>
                </a:lnTo>
                <a:lnTo>
                  <a:pt x="1050" y="614"/>
                </a:lnTo>
                <a:cubicBezTo>
                  <a:pt x="1050" y="669"/>
                  <a:pt x="1095" y="714"/>
                  <a:pt x="1150" y="714"/>
                </a:cubicBezTo>
                <a:lnTo>
                  <a:pt x="1564" y="714"/>
                </a:lnTo>
                <a:lnTo>
                  <a:pt x="1564" y="877"/>
                </a:lnTo>
                <a:lnTo>
                  <a:pt x="988" y="877"/>
                </a:lnTo>
                <a:cubicBezTo>
                  <a:pt x="933" y="877"/>
                  <a:pt x="888" y="922"/>
                  <a:pt x="888" y="977"/>
                </a:cubicBezTo>
                <a:lnTo>
                  <a:pt x="888" y="1729"/>
                </a:lnTo>
                <a:lnTo>
                  <a:pt x="200" y="1729"/>
                </a:lnTo>
                <a:close/>
                <a:moveTo>
                  <a:pt x="1088" y="2606"/>
                </a:moveTo>
                <a:lnTo>
                  <a:pt x="1088" y="1077"/>
                </a:lnTo>
                <a:lnTo>
                  <a:pt x="1938" y="1077"/>
                </a:lnTo>
                <a:lnTo>
                  <a:pt x="1938" y="1491"/>
                </a:lnTo>
                <a:cubicBezTo>
                  <a:pt x="1938" y="1546"/>
                  <a:pt x="1983" y="1591"/>
                  <a:pt x="2038" y="1591"/>
                </a:cubicBezTo>
                <a:lnTo>
                  <a:pt x="2452" y="1591"/>
                </a:lnTo>
                <a:lnTo>
                  <a:pt x="2452" y="2606"/>
                </a:lnTo>
                <a:lnTo>
                  <a:pt x="1088" y="2606"/>
                </a:lnTo>
                <a:close/>
              </a:path>
            </a:pathLst>
          </a:custGeom>
          <a:solidFill>
            <a:schemeClr val="accent2">
              <a:lumMod val="60000"/>
              <a:lumOff val="40000"/>
            </a:schemeClr>
          </a:solidFill>
          <a:ln>
            <a:solidFill>
              <a:schemeClr val="tx1"/>
            </a:solidFill>
          </a:ln>
        </p:spPr>
      </p:sp>
      <p:sp>
        <p:nvSpPr>
          <p:cNvPr id="27" name="Rectángulo 26"/>
          <p:cNvSpPr/>
          <p:nvPr/>
        </p:nvSpPr>
        <p:spPr>
          <a:xfrm>
            <a:off x="9304428" y="1053633"/>
            <a:ext cx="2555292" cy="2585323"/>
          </a:xfrm>
          <a:prstGeom prst="rect">
            <a:avLst/>
          </a:prstGeom>
          <a:ln w="38100">
            <a:solidFill>
              <a:srgbClr val="FF7C80"/>
            </a:solidFill>
          </a:ln>
        </p:spPr>
        <p:txBody>
          <a:bodyPr wrap="square">
            <a:spAutoFit/>
          </a:bodyPr>
          <a:lstStyle/>
          <a:p>
            <a:pPr lvl="0" algn="just">
              <a:buClr>
                <a:srgbClr val="000000"/>
              </a:buClr>
              <a:buSzTx/>
              <a:buFont typeface="Vladimir Script" panose="03050402040407070305" pitchFamily="66" charset="77"/>
              <a:buNone/>
            </a:pPr>
            <a:r>
              <a:rPr lang="es-ES" dirty="0">
                <a:latin typeface="Arial" panose="020B0604020202020204" pitchFamily="34" charset="0"/>
                <a:ea typeface="SimSun" panose="02010600030101010101" pitchFamily="2" charset="-122"/>
              </a:rPr>
              <a:t>Las adjudicaciones de compras públicas inclusivas municipales no han tenido una incidencia </a:t>
            </a:r>
            <a:r>
              <a:rPr lang="es-ES" dirty="0" smtClean="0">
                <a:latin typeface="Arial" panose="020B0604020202020204" pitchFamily="34" charset="0"/>
                <a:ea typeface="SimSun" panose="02010600030101010101" pitchFamily="2" charset="-122"/>
              </a:rPr>
              <a:t>en </a:t>
            </a:r>
            <a:r>
              <a:rPr lang="es-ES" dirty="0">
                <a:latin typeface="Arial" panose="020B0604020202020204" pitchFamily="34" charset="0"/>
                <a:ea typeface="SimSun" panose="02010600030101010101" pitchFamily="2" charset="-122"/>
              </a:rPr>
              <a:t>los indicadores financieros de las asociaciones de limpieza y alimentación del D.M.Q.</a:t>
            </a:r>
            <a:endParaRPr lang="es-ES" dirty="0"/>
          </a:p>
        </p:txBody>
      </p:sp>
      <p:sp>
        <p:nvSpPr>
          <p:cNvPr id="28" name="Rectángulo 27"/>
          <p:cNvSpPr/>
          <p:nvPr/>
        </p:nvSpPr>
        <p:spPr>
          <a:xfrm>
            <a:off x="6508701" y="1053633"/>
            <a:ext cx="2572360" cy="2585323"/>
          </a:xfrm>
          <a:prstGeom prst="rect">
            <a:avLst/>
          </a:prstGeom>
          <a:ln w="38100">
            <a:solidFill>
              <a:srgbClr val="FF7C80"/>
            </a:solidFill>
          </a:ln>
        </p:spPr>
        <p:txBody>
          <a:bodyPr wrap="square">
            <a:spAutoFit/>
          </a:bodyPr>
          <a:lstStyle/>
          <a:p>
            <a:pPr lvl="0" algn="just">
              <a:buClr>
                <a:srgbClr val="000000"/>
              </a:buClr>
              <a:buSzTx/>
              <a:buFont typeface="Vladimir Script" panose="03050402040407070305" pitchFamily="66" charset="77"/>
              <a:buNone/>
            </a:pPr>
            <a:r>
              <a:rPr lang="es-ES" dirty="0">
                <a:latin typeface="Arial" panose="020B0604020202020204" pitchFamily="34" charset="0"/>
                <a:ea typeface="SimSun" panose="02010600030101010101" pitchFamily="2" charset="-122"/>
              </a:rPr>
              <a:t>Las adjudicaciones de compras públicas inclusivas municipales han tenido una incidencia </a:t>
            </a:r>
            <a:r>
              <a:rPr lang="es-ES" dirty="0" smtClean="0">
                <a:latin typeface="Arial" panose="020B0604020202020204" pitchFamily="34" charset="0"/>
                <a:ea typeface="SimSun" panose="02010600030101010101" pitchFamily="2" charset="-122"/>
              </a:rPr>
              <a:t>en </a:t>
            </a:r>
            <a:r>
              <a:rPr lang="es-ES" dirty="0">
                <a:latin typeface="Arial" panose="020B0604020202020204" pitchFamily="34" charset="0"/>
                <a:ea typeface="SimSun" panose="02010600030101010101" pitchFamily="2" charset="-122"/>
              </a:rPr>
              <a:t>los indicadores financieros de las asociaciones de limpieza y alimentación del D.M.Q.</a:t>
            </a:r>
            <a:endParaRPr lang="es-ES" dirty="0">
              <a:latin typeface="Century Gothic" panose="020B0502020202020204" pitchFamily="34" charset="0"/>
            </a:endParaRPr>
          </a:p>
        </p:txBody>
      </p:sp>
      <p:sp>
        <p:nvSpPr>
          <p:cNvPr id="29" name="CustomText1">
            <a:extLst>
              <a:ext uri="{FF2B5EF4-FFF2-40B4-BE49-F238E27FC236}">
                <a16:creationId xmlns="" xmlns:a16="http://schemas.microsoft.com/office/drawing/2014/main" id="{87B16A2A-3E81-48A9-BB89-598FC32FE841}"/>
              </a:ext>
            </a:extLst>
          </p:cNvPr>
          <p:cNvSpPr txBox="1"/>
          <p:nvPr/>
        </p:nvSpPr>
        <p:spPr>
          <a:xfrm>
            <a:off x="7718853" y="85581"/>
            <a:ext cx="2828303" cy="547762"/>
          </a:xfrm>
          <a:prstGeom prst="rect">
            <a:avLst/>
          </a:prstGeom>
          <a:ln/>
        </p:spPr>
        <p:style>
          <a:lnRef idx="2">
            <a:schemeClr val="dk1"/>
          </a:lnRef>
          <a:fillRef idx="1">
            <a:schemeClr val="lt1"/>
          </a:fillRef>
          <a:effectRef idx="0">
            <a:schemeClr val="dk1"/>
          </a:effectRef>
          <a:fontRef idx="minor">
            <a:schemeClr val="dk1"/>
          </a:fontRef>
        </p:style>
        <p:txBody>
          <a:bodyPr wrap="square" rtlCol="0">
            <a:noAutofit/>
          </a:bodyPr>
          <a:lstStyle/>
          <a:p>
            <a:pPr algn="ctr"/>
            <a:r>
              <a:rPr lang="es-ES" altLang="zh-CN" sz="2400" b="1" dirty="0">
                <a:solidFill>
                  <a:schemeClr val="tx2"/>
                </a:solidFill>
              </a:rPr>
              <a:t>Hipótesis</a:t>
            </a:r>
          </a:p>
        </p:txBody>
      </p:sp>
      <p:grpSp>
        <p:nvGrpSpPr>
          <p:cNvPr id="11" name="Grupo 10"/>
          <p:cNvGrpSpPr/>
          <p:nvPr/>
        </p:nvGrpSpPr>
        <p:grpSpPr>
          <a:xfrm>
            <a:off x="7414703" y="4117709"/>
            <a:ext cx="3702178" cy="1949235"/>
            <a:chOff x="7414703" y="3837751"/>
            <a:chExt cx="3702178" cy="1949235"/>
          </a:xfrm>
        </p:grpSpPr>
        <p:grpSp>
          <p:nvGrpSpPr>
            <p:cNvPr id="14" name="Grupo 13"/>
            <p:cNvGrpSpPr/>
            <p:nvPr/>
          </p:nvGrpSpPr>
          <p:grpSpPr>
            <a:xfrm>
              <a:off x="7414703" y="3837751"/>
              <a:ext cx="3702178" cy="827037"/>
              <a:chOff x="6648399" y="2092632"/>
              <a:chExt cx="3702178" cy="827037"/>
            </a:xfrm>
          </p:grpSpPr>
          <p:grpSp>
            <p:nvGrpSpPr>
              <p:cNvPr id="18" name="íšļîḑé">
                <a:extLst>
                  <a:ext uri="{FF2B5EF4-FFF2-40B4-BE49-F238E27FC236}">
                    <a16:creationId xmlns="" xmlns:a16="http://schemas.microsoft.com/office/drawing/2014/main" id="{AD7F794F-0A0C-40CF-A5F3-41DDC7B62C53}"/>
                  </a:ext>
                </a:extLst>
              </p:cNvPr>
              <p:cNvGrpSpPr/>
              <p:nvPr/>
            </p:nvGrpSpPr>
            <p:grpSpPr>
              <a:xfrm>
                <a:off x="6856206" y="2092632"/>
                <a:ext cx="3175293" cy="827037"/>
                <a:chOff x="4336875" y="1768729"/>
                <a:chExt cx="3518251" cy="942318"/>
              </a:xfrm>
            </p:grpSpPr>
            <p:sp>
              <p:nvSpPr>
                <p:cNvPr id="21" name="iṧḷîḋê">
                  <a:extLst>
                    <a:ext uri="{FF2B5EF4-FFF2-40B4-BE49-F238E27FC236}">
                      <a16:creationId xmlns="" xmlns:a16="http://schemas.microsoft.com/office/drawing/2014/main" id="{0D37DEA3-3DBB-4F08-9136-13B46E809EFE}"/>
                    </a:ext>
                  </a:extLst>
                </p:cNvPr>
                <p:cNvSpPr/>
                <p:nvPr/>
              </p:nvSpPr>
              <p:spPr>
                <a:xfrm>
                  <a:off x="6995474" y="1768729"/>
                  <a:ext cx="859652" cy="859652"/>
                </a:xfrm>
                <a:custGeom>
                  <a:avLst/>
                  <a:gdLst>
                    <a:gd name="connsiteX0" fmla="*/ 0 w 859652"/>
                    <a:gd name="connsiteY0" fmla="*/ 143278 h 859652"/>
                    <a:gd name="connsiteX1" fmla="*/ 143278 w 859652"/>
                    <a:gd name="connsiteY1" fmla="*/ 0 h 859652"/>
                    <a:gd name="connsiteX2" fmla="*/ 716374 w 859652"/>
                    <a:gd name="connsiteY2" fmla="*/ 0 h 859652"/>
                    <a:gd name="connsiteX3" fmla="*/ 859652 w 859652"/>
                    <a:gd name="connsiteY3" fmla="*/ 143278 h 859652"/>
                    <a:gd name="connsiteX4" fmla="*/ 859652 w 859652"/>
                    <a:gd name="connsiteY4" fmla="*/ 716374 h 859652"/>
                    <a:gd name="connsiteX5" fmla="*/ 716374 w 859652"/>
                    <a:gd name="connsiteY5" fmla="*/ 859652 h 859652"/>
                    <a:gd name="connsiteX6" fmla="*/ 143278 w 859652"/>
                    <a:gd name="connsiteY6" fmla="*/ 859652 h 859652"/>
                    <a:gd name="connsiteX7" fmla="*/ 0 w 859652"/>
                    <a:gd name="connsiteY7" fmla="*/ 716374 h 859652"/>
                    <a:gd name="connsiteX8" fmla="*/ 0 w 859652"/>
                    <a:gd name="connsiteY8" fmla="*/ 143278 h 85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652" h="859652">
                      <a:moveTo>
                        <a:pt x="0" y="143278"/>
                      </a:moveTo>
                      <a:cubicBezTo>
                        <a:pt x="0" y="64148"/>
                        <a:pt x="64148" y="0"/>
                        <a:pt x="143278" y="0"/>
                      </a:cubicBezTo>
                      <a:lnTo>
                        <a:pt x="716374" y="0"/>
                      </a:lnTo>
                      <a:cubicBezTo>
                        <a:pt x="795504" y="0"/>
                        <a:pt x="859652" y="64148"/>
                        <a:pt x="859652" y="143278"/>
                      </a:cubicBezTo>
                      <a:lnTo>
                        <a:pt x="859652" y="716374"/>
                      </a:lnTo>
                      <a:cubicBezTo>
                        <a:pt x="859652" y="795504"/>
                        <a:pt x="795504" y="859652"/>
                        <a:pt x="716374" y="859652"/>
                      </a:cubicBezTo>
                      <a:lnTo>
                        <a:pt x="143278" y="859652"/>
                      </a:lnTo>
                      <a:cubicBezTo>
                        <a:pt x="64148" y="859652"/>
                        <a:pt x="0" y="795504"/>
                        <a:pt x="0" y="716374"/>
                      </a:cubicBezTo>
                      <a:lnTo>
                        <a:pt x="0" y="143278"/>
                      </a:lnTo>
                      <a:close/>
                    </a:path>
                  </a:pathLst>
                </a:custGeom>
                <a:solidFill>
                  <a:srgbClr val="FFC000"/>
                </a:solidFill>
                <a:ln w="57150">
                  <a:solidFill>
                    <a:schemeClr val="bg1"/>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rmAutofit/>
                </a:bodyPr>
                <a:lstStyle>
                  <a:defPPr>
                    <a:defRPr lang="en-US"/>
                  </a:defPPr>
                  <a:lvl1pPr marL="0" algn="l" defTabSz="457200" rtl="0" eaLnBrk="1" latinLnBrk="0" hangingPunct="1">
                    <a:defRPr sz="1800" kern="1200">
                      <a:solidFill>
                        <a:schemeClr val="lt1"/>
                      </a:solidFill>
                    </a:defRPr>
                  </a:lvl1pPr>
                  <a:lvl2pPr marL="457200" algn="l" defTabSz="457200" rtl="0" eaLnBrk="1" latinLnBrk="0" hangingPunct="1">
                    <a:defRPr sz="1800" kern="1200">
                      <a:solidFill>
                        <a:schemeClr val="lt1"/>
                      </a:solidFill>
                    </a:defRPr>
                  </a:lvl2pPr>
                  <a:lvl3pPr marL="914400" algn="l" defTabSz="457200" rtl="0" eaLnBrk="1" latinLnBrk="0" hangingPunct="1">
                    <a:defRPr sz="1800" kern="1200">
                      <a:solidFill>
                        <a:schemeClr val="lt1"/>
                      </a:solidFill>
                    </a:defRPr>
                  </a:lvl3pPr>
                  <a:lvl4pPr marL="1371600" algn="l" defTabSz="457200" rtl="0" eaLnBrk="1" latinLnBrk="0" hangingPunct="1">
                    <a:defRPr sz="1800" kern="1200">
                      <a:solidFill>
                        <a:schemeClr val="lt1"/>
                      </a:solidFill>
                    </a:defRPr>
                  </a:lvl4pPr>
                  <a:lvl5pPr marL="1828800" algn="l" defTabSz="457200" rtl="0" eaLnBrk="1" latinLnBrk="0" hangingPunct="1">
                    <a:defRPr sz="1800" kern="1200">
                      <a:solidFill>
                        <a:schemeClr val="lt1"/>
                      </a:solidFill>
                    </a:defRPr>
                  </a:lvl5pPr>
                  <a:lvl6pPr marL="2286000" algn="l" defTabSz="457200" rtl="0" eaLnBrk="1" latinLnBrk="0" hangingPunct="1">
                    <a:defRPr sz="1800" kern="1200">
                      <a:solidFill>
                        <a:schemeClr val="lt1"/>
                      </a:solidFill>
                    </a:defRPr>
                  </a:lvl6pPr>
                  <a:lvl7pPr marL="2743200" algn="l" defTabSz="457200" rtl="0" eaLnBrk="1" latinLnBrk="0" hangingPunct="1">
                    <a:defRPr sz="1800" kern="1200">
                      <a:solidFill>
                        <a:schemeClr val="lt1"/>
                      </a:solidFill>
                    </a:defRPr>
                  </a:lvl7pPr>
                  <a:lvl8pPr marL="3200400" algn="l" defTabSz="457200" rtl="0" eaLnBrk="1" latinLnBrk="0" hangingPunct="1">
                    <a:defRPr sz="1800" kern="1200">
                      <a:solidFill>
                        <a:schemeClr val="lt1"/>
                      </a:solidFill>
                    </a:defRPr>
                  </a:lvl8pPr>
                  <a:lvl9pPr marL="3657600" algn="l" defTabSz="457200" rtl="0" eaLnBrk="1" latinLnBrk="0" hangingPunct="1">
                    <a:defRPr sz="1800" kern="1200">
                      <a:solidFill>
                        <a:schemeClr val="lt1"/>
                      </a:solidFill>
                    </a:defRPr>
                  </a:lvl9pPr>
                </a:lstStyle>
                <a:p>
                  <a:pPr algn="ctr" defTabSz="1600200">
                    <a:lnSpc>
                      <a:spcPct val="90000"/>
                    </a:lnSpc>
                    <a:spcBef>
                      <a:spcPct val="0"/>
                    </a:spcBef>
                    <a:spcAft>
                      <a:spcPct val="35000"/>
                    </a:spcAft>
                  </a:pPr>
                  <a:endParaRPr lang="ru-RU" sz="3600" dirty="0"/>
                </a:p>
              </p:txBody>
            </p:sp>
            <p:sp>
              <p:nvSpPr>
                <p:cNvPr id="23" name="ïšḷiďé">
                  <a:extLst>
                    <a:ext uri="{FF2B5EF4-FFF2-40B4-BE49-F238E27FC236}">
                      <a16:creationId xmlns="" xmlns:a16="http://schemas.microsoft.com/office/drawing/2014/main" id="{46C90818-4DFF-44E9-A905-4BBA1FDFD235}"/>
                    </a:ext>
                  </a:extLst>
                </p:cNvPr>
                <p:cNvSpPr/>
                <p:nvPr/>
              </p:nvSpPr>
              <p:spPr>
                <a:xfrm>
                  <a:off x="4336875" y="1768729"/>
                  <a:ext cx="859652" cy="859652"/>
                </a:xfrm>
                <a:custGeom>
                  <a:avLst/>
                  <a:gdLst>
                    <a:gd name="connsiteX0" fmla="*/ 0 w 859652"/>
                    <a:gd name="connsiteY0" fmla="*/ 143278 h 859652"/>
                    <a:gd name="connsiteX1" fmla="*/ 143278 w 859652"/>
                    <a:gd name="connsiteY1" fmla="*/ 0 h 859652"/>
                    <a:gd name="connsiteX2" fmla="*/ 716374 w 859652"/>
                    <a:gd name="connsiteY2" fmla="*/ 0 h 859652"/>
                    <a:gd name="connsiteX3" fmla="*/ 859652 w 859652"/>
                    <a:gd name="connsiteY3" fmla="*/ 143278 h 859652"/>
                    <a:gd name="connsiteX4" fmla="*/ 859652 w 859652"/>
                    <a:gd name="connsiteY4" fmla="*/ 716374 h 859652"/>
                    <a:gd name="connsiteX5" fmla="*/ 716374 w 859652"/>
                    <a:gd name="connsiteY5" fmla="*/ 859652 h 859652"/>
                    <a:gd name="connsiteX6" fmla="*/ 143278 w 859652"/>
                    <a:gd name="connsiteY6" fmla="*/ 859652 h 859652"/>
                    <a:gd name="connsiteX7" fmla="*/ 0 w 859652"/>
                    <a:gd name="connsiteY7" fmla="*/ 716374 h 859652"/>
                    <a:gd name="connsiteX8" fmla="*/ 0 w 859652"/>
                    <a:gd name="connsiteY8" fmla="*/ 143278 h 85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652" h="859652">
                      <a:moveTo>
                        <a:pt x="0" y="143278"/>
                      </a:moveTo>
                      <a:cubicBezTo>
                        <a:pt x="0" y="64148"/>
                        <a:pt x="64148" y="0"/>
                        <a:pt x="143278" y="0"/>
                      </a:cubicBezTo>
                      <a:lnTo>
                        <a:pt x="716374" y="0"/>
                      </a:lnTo>
                      <a:cubicBezTo>
                        <a:pt x="795504" y="0"/>
                        <a:pt x="859652" y="64148"/>
                        <a:pt x="859652" y="143278"/>
                      </a:cubicBezTo>
                      <a:lnTo>
                        <a:pt x="859652" y="716374"/>
                      </a:lnTo>
                      <a:cubicBezTo>
                        <a:pt x="859652" y="795504"/>
                        <a:pt x="795504" y="859652"/>
                        <a:pt x="716374" y="859652"/>
                      </a:cubicBezTo>
                      <a:lnTo>
                        <a:pt x="143278" y="859652"/>
                      </a:lnTo>
                      <a:cubicBezTo>
                        <a:pt x="64148" y="859652"/>
                        <a:pt x="0" y="795504"/>
                        <a:pt x="0" y="716374"/>
                      </a:cubicBezTo>
                      <a:lnTo>
                        <a:pt x="0" y="143278"/>
                      </a:lnTo>
                      <a:close/>
                    </a:path>
                  </a:pathLst>
                </a:custGeom>
                <a:solidFill>
                  <a:srgbClr val="92D050"/>
                </a:solidFill>
                <a:ln w="57150">
                  <a:solidFill>
                    <a:schemeClr val="bg1"/>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rmAutofit/>
                </a:bodyPr>
                <a:lstStyle>
                  <a:defPPr>
                    <a:defRPr lang="en-US"/>
                  </a:defPPr>
                  <a:lvl1pPr marL="0" algn="l" defTabSz="457200" rtl="0" eaLnBrk="1" latinLnBrk="0" hangingPunct="1">
                    <a:defRPr sz="1800" kern="1200">
                      <a:solidFill>
                        <a:schemeClr val="lt1"/>
                      </a:solidFill>
                    </a:defRPr>
                  </a:lvl1pPr>
                  <a:lvl2pPr marL="457200" algn="l" defTabSz="457200" rtl="0" eaLnBrk="1" latinLnBrk="0" hangingPunct="1">
                    <a:defRPr sz="1800" kern="1200">
                      <a:solidFill>
                        <a:schemeClr val="lt1"/>
                      </a:solidFill>
                    </a:defRPr>
                  </a:lvl2pPr>
                  <a:lvl3pPr marL="914400" algn="l" defTabSz="457200" rtl="0" eaLnBrk="1" latinLnBrk="0" hangingPunct="1">
                    <a:defRPr sz="1800" kern="1200">
                      <a:solidFill>
                        <a:schemeClr val="lt1"/>
                      </a:solidFill>
                    </a:defRPr>
                  </a:lvl3pPr>
                  <a:lvl4pPr marL="1371600" algn="l" defTabSz="457200" rtl="0" eaLnBrk="1" latinLnBrk="0" hangingPunct="1">
                    <a:defRPr sz="1800" kern="1200">
                      <a:solidFill>
                        <a:schemeClr val="lt1"/>
                      </a:solidFill>
                    </a:defRPr>
                  </a:lvl4pPr>
                  <a:lvl5pPr marL="1828800" algn="l" defTabSz="457200" rtl="0" eaLnBrk="1" latinLnBrk="0" hangingPunct="1">
                    <a:defRPr sz="1800" kern="1200">
                      <a:solidFill>
                        <a:schemeClr val="lt1"/>
                      </a:solidFill>
                    </a:defRPr>
                  </a:lvl5pPr>
                  <a:lvl6pPr marL="2286000" algn="l" defTabSz="457200" rtl="0" eaLnBrk="1" latinLnBrk="0" hangingPunct="1">
                    <a:defRPr sz="1800" kern="1200">
                      <a:solidFill>
                        <a:schemeClr val="lt1"/>
                      </a:solidFill>
                    </a:defRPr>
                  </a:lvl6pPr>
                  <a:lvl7pPr marL="2743200" algn="l" defTabSz="457200" rtl="0" eaLnBrk="1" latinLnBrk="0" hangingPunct="1">
                    <a:defRPr sz="1800" kern="1200">
                      <a:solidFill>
                        <a:schemeClr val="lt1"/>
                      </a:solidFill>
                    </a:defRPr>
                  </a:lvl7pPr>
                  <a:lvl8pPr marL="3200400" algn="l" defTabSz="457200" rtl="0" eaLnBrk="1" latinLnBrk="0" hangingPunct="1">
                    <a:defRPr sz="1800" kern="1200">
                      <a:solidFill>
                        <a:schemeClr val="lt1"/>
                      </a:solidFill>
                    </a:defRPr>
                  </a:lvl8pPr>
                  <a:lvl9pPr marL="3657600" algn="l" defTabSz="457200" rtl="0" eaLnBrk="1" latinLnBrk="0" hangingPunct="1">
                    <a:defRPr sz="1800" kern="1200">
                      <a:solidFill>
                        <a:schemeClr val="lt1"/>
                      </a:solidFill>
                    </a:defRPr>
                  </a:lvl9pPr>
                </a:lstStyle>
                <a:p>
                  <a:pPr algn="ctr" defTabSz="1600200">
                    <a:lnSpc>
                      <a:spcPct val="90000"/>
                    </a:lnSpc>
                    <a:spcBef>
                      <a:spcPct val="0"/>
                    </a:spcBef>
                    <a:spcAft>
                      <a:spcPct val="35000"/>
                    </a:spcAft>
                  </a:pPr>
                  <a:endParaRPr lang="ru-RU" sz="3600" dirty="0"/>
                </a:p>
              </p:txBody>
            </p:sp>
            <p:cxnSp>
              <p:nvCxnSpPr>
                <p:cNvPr id="24" name="直接连接符 10">
                  <a:extLst>
                    <a:ext uri="{FF2B5EF4-FFF2-40B4-BE49-F238E27FC236}">
                      <a16:creationId xmlns="" xmlns:a16="http://schemas.microsoft.com/office/drawing/2014/main" id="{C2044DA6-B0BE-469B-BEE4-67304BA9D2C1}"/>
                    </a:ext>
                  </a:extLst>
                </p:cNvPr>
                <p:cNvCxnSpPr>
                  <a:cxnSpLocks/>
                </p:cNvCxnSpPr>
                <p:nvPr/>
              </p:nvCxnSpPr>
              <p:spPr>
                <a:xfrm>
                  <a:off x="5196527" y="2485103"/>
                  <a:ext cx="445842" cy="225944"/>
                </a:xfrm>
                <a:prstGeom prst="line">
                  <a:avLst/>
                </a:prstGeom>
                <a:ln w="285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5" name="直接连接符 11">
                  <a:extLst>
                    <a:ext uri="{FF2B5EF4-FFF2-40B4-BE49-F238E27FC236}">
                      <a16:creationId xmlns="" xmlns:a16="http://schemas.microsoft.com/office/drawing/2014/main" id="{48E2EEEC-5D9F-4BEF-9B11-39C3668DF79C}"/>
                    </a:ext>
                  </a:extLst>
                </p:cNvPr>
                <p:cNvCxnSpPr>
                  <a:cxnSpLocks/>
                </p:cNvCxnSpPr>
                <p:nvPr/>
              </p:nvCxnSpPr>
              <p:spPr>
                <a:xfrm flipH="1">
                  <a:off x="6549631" y="2485103"/>
                  <a:ext cx="445842" cy="225944"/>
                </a:xfrm>
                <a:prstGeom prst="line">
                  <a:avLst/>
                </a:prstGeom>
                <a:ln w="2857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16" name="文本框 27"/>
              <p:cNvSpPr txBox="1"/>
              <p:nvPr/>
            </p:nvSpPr>
            <p:spPr>
              <a:xfrm>
                <a:off x="6648399" y="2183697"/>
                <a:ext cx="1189826" cy="461665"/>
              </a:xfrm>
              <a:prstGeom prst="rect">
                <a:avLst/>
              </a:prstGeom>
              <a:noFill/>
            </p:spPr>
            <p:txBody>
              <a:bodyPr wrap="square" rtlCol="0">
                <a:spAutoFit/>
              </a:bodyPr>
              <a:lstStyle/>
              <a:p>
                <a:pPr algn="ctr"/>
                <a:r>
                  <a:rPr lang="es-EC" sz="2400" b="1" dirty="0">
                    <a:solidFill>
                      <a:srgbClr val="000000"/>
                    </a:solidFill>
                    <a:latin typeface="Times New Roman" panose="02020603050405020304" pitchFamily="18" charset="0"/>
                    <a:cs typeface="Times New Roman" panose="02020603050405020304" pitchFamily="18" charset="0"/>
                  </a:rPr>
                  <a:t>H</a:t>
                </a:r>
                <a:r>
                  <a:rPr lang="es-EC" sz="2400" b="1" baseline="-25000" dirty="0">
                    <a:solidFill>
                      <a:srgbClr val="000000"/>
                    </a:solidFill>
                    <a:latin typeface="Times New Roman" panose="02020603050405020304" pitchFamily="18" charset="0"/>
                    <a:cs typeface="Times New Roman" panose="02020603050405020304" pitchFamily="18" charset="0"/>
                  </a:rPr>
                  <a:t>i</a:t>
                </a:r>
                <a:endParaRPr lang="en-US" altLang="zh-CN" sz="2400" b="1" cap="all" dirty="0">
                  <a:solidFill>
                    <a:schemeClr val="accent6"/>
                  </a:solidFill>
                  <a:ea typeface="微软雅黑" panose="020B0503020204020204" pitchFamily="34" charset="-122"/>
                </a:endParaRPr>
              </a:p>
            </p:txBody>
          </p:sp>
          <p:sp>
            <p:nvSpPr>
              <p:cNvPr id="17" name="文本框 34"/>
              <p:cNvSpPr txBox="1"/>
              <p:nvPr/>
            </p:nvSpPr>
            <p:spPr>
              <a:xfrm>
                <a:off x="9025212" y="2183697"/>
                <a:ext cx="1325365" cy="461665"/>
              </a:xfrm>
              <a:prstGeom prst="rect">
                <a:avLst/>
              </a:prstGeom>
              <a:noFill/>
            </p:spPr>
            <p:txBody>
              <a:bodyPr wrap="square" rtlCol="0">
                <a:spAutoFit/>
              </a:bodyPr>
              <a:lstStyle/>
              <a:p>
                <a:pPr algn="ctr"/>
                <a:r>
                  <a:rPr lang="es-EC" sz="2400" b="1" dirty="0">
                    <a:solidFill>
                      <a:srgbClr val="C00000"/>
                    </a:solidFill>
                    <a:latin typeface="Times New Roman" panose="02020603050405020304" pitchFamily="18" charset="0"/>
                    <a:cs typeface="Times New Roman" panose="02020603050405020304" pitchFamily="18" charset="0"/>
                  </a:rPr>
                  <a:t>H</a:t>
                </a:r>
                <a:r>
                  <a:rPr lang="es-EC" sz="2400" b="1" baseline="-25000" dirty="0">
                    <a:solidFill>
                      <a:srgbClr val="C00000"/>
                    </a:solidFill>
                    <a:latin typeface="Times New Roman" panose="02020603050405020304" pitchFamily="18" charset="0"/>
                    <a:cs typeface="Times New Roman" panose="02020603050405020304" pitchFamily="18" charset="0"/>
                  </a:rPr>
                  <a:t>o</a:t>
                </a:r>
                <a:endParaRPr lang="en-US" altLang="zh-CN" sz="2400" b="1" cap="all" dirty="0">
                  <a:solidFill>
                    <a:srgbClr val="C00000"/>
                  </a:solidFill>
                  <a:ea typeface="微软雅黑" panose="020B0503020204020204" pitchFamily="34" charset="-122"/>
                </a:endParaRPr>
              </a:p>
            </p:txBody>
          </p:sp>
        </p:grpSp>
        <p:pic>
          <p:nvPicPr>
            <p:cNvPr id="4106" name="Picture 10" descr="Empresario mostrando tableta de dibujos animados - Descargar PNG/SVG  transparen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3936" y="4128848"/>
              <a:ext cx="1658138" cy="1658138"/>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Rectángulo 32"/>
          <p:cNvSpPr/>
          <p:nvPr/>
        </p:nvSpPr>
        <p:spPr>
          <a:xfrm>
            <a:off x="1045125" y="87859"/>
            <a:ext cx="4248651" cy="547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C" sz="2400" b="1" dirty="0">
                <a:solidFill>
                  <a:schemeClr val="bg2">
                    <a:lumMod val="10000"/>
                  </a:schemeClr>
                </a:solidFill>
              </a:rPr>
              <a:t>Tipología de Investigación</a:t>
            </a:r>
          </a:p>
        </p:txBody>
      </p:sp>
      <p:sp>
        <p:nvSpPr>
          <p:cNvPr id="34" name="TextBox 85"/>
          <p:cNvSpPr txBox="1"/>
          <p:nvPr/>
        </p:nvSpPr>
        <p:spPr>
          <a:xfrm>
            <a:off x="53452" y="2952379"/>
            <a:ext cx="1094046" cy="58477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es-EC" sz="1600" b="1" dirty="0">
                <a:latin typeface="Andalus" panose="02020603050405020304" pitchFamily="18" charset="-78"/>
                <a:cs typeface="Andalus" panose="02020603050405020304" pitchFamily="18" charset="-78"/>
              </a:rPr>
              <a:t>Finalidad:</a:t>
            </a:r>
          </a:p>
          <a:p>
            <a:pPr lvl="0" algn="ctr"/>
            <a:r>
              <a:rPr lang="es-EC" sz="1600" b="1" dirty="0">
                <a:solidFill>
                  <a:schemeClr val="accent1"/>
                </a:solidFill>
                <a:latin typeface="Andalus" panose="02020603050405020304" pitchFamily="18" charset="-78"/>
                <a:cs typeface="Andalus" panose="02020603050405020304" pitchFamily="18" charset="-78"/>
              </a:rPr>
              <a:t>Básico</a:t>
            </a:r>
          </a:p>
        </p:txBody>
      </p:sp>
      <p:sp>
        <p:nvSpPr>
          <p:cNvPr id="35" name="lightbulb-idea_66298"/>
          <p:cNvSpPr>
            <a:spLocks noChangeAspect="1"/>
          </p:cNvSpPr>
          <p:nvPr/>
        </p:nvSpPr>
        <p:spPr bwMode="auto">
          <a:xfrm>
            <a:off x="1087523" y="2943126"/>
            <a:ext cx="481926" cy="532094"/>
          </a:xfrm>
          <a:custGeom>
            <a:avLst/>
            <a:gdLst>
              <a:gd name="connsiteX0" fmla="*/ 261051 w 522989"/>
              <a:gd name="connsiteY0" fmla="*/ 362763 h 577432"/>
              <a:gd name="connsiteX1" fmla="*/ 288791 w 522989"/>
              <a:gd name="connsiteY1" fmla="*/ 390429 h 577432"/>
              <a:gd name="connsiteX2" fmla="*/ 261051 w 522989"/>
              <a:gd name="connsiteY2" fmla="*/ 418095 h 577432"/>
              <a:gd name="connsiteX3" fmla="*/ 233311 w 522989"/>
              <a:gd name="connsiteY3" fmla="*/ 390429 h 577432"/>
              <a:gd name="connsiteX4" fmla="*/ 261051 w 522989"/>
              <a:gd name="connsiteY4" fmla="*/ 362763 h 577432"/>
              <a:gd name="connsiteX5" fmla="*/ 446328 w 522989"/>
              <a:gd name="connsiteY5" fmla="*/ 358474 h 577432"/>
              <a:gd name="connsiteX6" fmla="*/ 454749 w 522989"/>
              <a:gd name="connsiteY6" fmla="*/ 360086 h 577432"/>
              <a:gd name="connsiteX7" fmla="*/ 483355 w 522989"/>
              <a:gd name="connsiteY7" fmla="*/ 376670 h 577432"/>
              <a:gd name="connsiteX8" fmla="*/ 487969 w 522989"/>
              <a:gd name="connsiteY8" fmla="*/ 391410 h 577432"/>
              <a:gd name="connsiteX9" fmla="*/ 477818 w 522989"/>
              <a:gd name="connsiteY9" fmla="*/ 396938 h 577432"/>
              <a:gd name="connsiteX10" fmla="*/ 472281 w 522989"/>
              <a:gd name="connsiteY10" fmla="*/ 395096 h 577432"/>
              <a:gd name="connsiteX11" fmla="*/ 443675 w 522989"/>
              <a:gd name="connsiteY11" fmla="*/ 378512 h 577432"/>
              <a:gd name="connsiteX12" fmla="*/ 439984 w 522989"/>
              <a:gd name="connsiteY12" fmla="*/ 363772 h 577432"/>
              <a:gd name="connsiteX13" fmla="*/ 446328 w 522989"/>
              <a:gd name="connsiteY13" fmla="*/ 358474 h 577432"/>
              <a:gd name="connsiteX14" fmla="*/ 76344 w 522989"/>
              <a:gd name="connsiteY14" fmla="*/ 358474 h 577432"/>
              <a:gd name="connsiteX15" fmla="*/ 83038 w 522989"/>
              <a:gd name="connsiteY15" fmla="*/ 363772 h 577432"/>
              <a:gd name="connsiteX16" fmla="*/ 79344 w 522989"/>
              <a:gd name="connsiteY16" fmla="*/ 378512 h 577432"/>
              <a:gd name="connsiteX17" fmla="*/ 49796 w 522989"/>
              <a:gd name="connsiteY17" fmla="*/ 395096 h 577432"/>
              <a:gd name="connsiteX18" fmla="*/ 44256 w 522989"/>
              <a:gd name="connsiteY18" fmla="*/ 396938 h 577432"/>
              <a:gd name="connsiteX19" fmla="*/ 35022 w 522989"/>
              <a:gd name="connsiteY19" fmla="*/ 391410 h 577432"/>
              <a:gd name="connsiteX20" fmla="*/ 38716 w 522989"/>
              <a:gd name="connsiteY20" fmla="*/ 376670 h 577432"/>
              <a:gd name="connsiteX21" fmla="*/ 68264 w 522989"/>
              <a:gd name="connsiteY21" fmla="*/ 360086 h 577432"/>
              <a:gd name="connsiteX22" fmla="*/ 76344 w 522989"/>
              <a:gd name="connsiteY22" fmla="*/ 358474 h 577432"/>
              <a:gd name="connsiteX23" fmla="*/ 478723 w 522989"/>
              <a:gd name="connsiteY23" fmla="*/ 249584 h 577432"/>
              <a:gd name="connsiteX24" fmla="*/ 511923 w 522989"/>
              <a:gd name="connsiteY24" fmla="*/ 249584 h 577432"/>
              <a:gd name="connsiteX25" fmla="*/ 522989 w 522989"/>
              <a:gd name="connsiteY25" fmla="*/ 260606 h 577432"/>
              <a:gd name="connsiteX26" fmla="*/ 511923 w 522989"/>
              <a:gd name="connsiteY26" fmla="*/ 271628 h 577432"/>
              <a:gd name="connsiteX27" fmla="*/ 478723 w 522989"/>
              <a:gd name="connsiteY27" fmla="*/ 271628 h 577432"/>
              <a:gd name="connsiteX28" fmla="*/ 467657 w 522989"/>
              <a:gd name="connsiteY28" fmla="*/ 260606 h 577432"/>
              <a:gd name="connsiteX29" fmla="*/ 478723 w 522989"/>
              <a:gd name="connsiteY29" fmla="*/ 249584 h 577432"/>
              <a:gd name="connsiteX30" fmla="*/ 11066 w 522989"/>
              <a:gd name="connsiteY30" fmla="*/ 249584 h 577432"/>
              <a:gd name="connsiteX31" fmla="*/ 44266 w 522989"/>
              <a:gd name="connsiteY31" fmla="*/ 249584 h 577432"/>
              <a:gd name="connsiteX32" fmla="*/ 55332 w 522989"/>
              <a:gd name="connsiteY32" fmla="*/ 260606 h 577432"/>
              <a:gd name="connsiteX33" fmla="*/ 44266 w 522989"/>
              <a:gd name="connsiteY33" fmla="*/ 271628 h 577432"/>
              <a:gd name="connsiteX34" fmla="*/ 11066 w 522989"/>
              <a:gd name="connsiteY34" fmla="*/ 271628 h 577432"/>
              <a:gd name="connsiteX35" fmla="*/ 0 w 522989"/>
              <a:gd name="connsiteY35" fmla="*/ 260606 h 577432"/>
              <a:gd name="connsiteX36" fmla="*/ 11066 w 522989"/>
              <a:gd name="connsiteY36" fmla="*/ 249584 h 577432"/>
              <a:gd name="connsiteX37" fmla="*/ 261050 w 522989"/>
              <a:gd name="connsiteY37" fmla="*/ 167622 h 577432"/>
              <a:gd name="connsiteX38" fmla="*/ 287754 w 522989"/>
              <a:gd name="connsiteY38" fmla="*/ 193402 h 577432"/>
              <a:gd name="connsiteX39" fmla="*/ 287754 w 522989"/>
              <a:gd name="connsiteY39" fmla="*/ 232993 h 577432"/>
              <a:gd name="connsiteX40" fmla="*/ 286833 w 522989"/>
              <a:gd name="connsiteY40" fmla="*/ 248645 h 577432"/>
              <a:gd name="connsiteX41" fmla="*/ 276704 w 522989"/>
              <a:gd name="connsiteY41" fmla="*/ 327828 h 577432"/>
              <a:gd name="connsiteX42" fmla="*/ 261050 w 522989"/>
              <a:gd name="connsiteY42" fmla="*/ 340718 h 577432"/>
              <a:gd name="connsiteX43" fmla="*/ 246317 w 522989"/>
              <a:gd name="connsiteY43" fmla="*/ 327828 h 577432"/>
              <a:gd name="connsiteX44" fmla="*/ 236188 w 522989"/>
              <a:gd name="connsiteY44" fmla="*/ 248645 h 577432"/>
              <a:gd name="connsiteX45" fmla="*/ 234346 w 522989"/>
              <a:gd name="connsiteY45" fmla="*/ 232993 h 577432"/>
              <a:gd name="connsiteX46" fmla="*/ 234346 w 522989"/>
              <a:gd name="connsiteY46" fmla="*/ 193402 h 577432"/>
              <a:gd name="connsiteX47" fmla="*/ 261050 w 522989"/>
              <a:gd name="connsiteY47" fmla="*/ 167622 h 577432"/>
              <a:gd name="connsiteX48" fmla="*/ 261034 w 522989"/>
              <a:gd name="connsiteY48" fmla="*/ 133592 h 577432"/>
              <a:gd name="connsiteX49" fmla="*/ 130076 w 522989"/>
              <a:gd name="connsiteY49" fmla="*/ 258825 h 577432"/>
              <a:gd name="connsiteX50" fmla="*/ 165121 w 522989"/>
              <a:gd name="connsiteY50" fmla="*/ 356433 h 577432"/>
              <a:gd name="connsiteX51" fmla="*/ 190022 w 522989"/>
              <a:gd name="connsiteY51" fmla="*/ 418129 h 577432"/>
              <a:gd name="connsiteX52" fmla="*/ 206622 w 522989"/>
              <a:gd name="connsiteY52" fmla="*/ 442070 h 577432"/>
              <a:gd name="connsiteX53" fmla="*/ 315446 w 522989"/>
              <a:gd name="connsiteY53" fmla="*/ 442070 h 577432"/>
              <a:gd name="connsiteX54" fmla="*/ 332046 w 522989"/>
              <a:gd name="connsiteY54" fmla="*/ 418129 h 577432"/>
              <a:gd name="connsiteX55" fmla="*/ 357869 w 522989"/>
              <a:gd name="connsiteY55" fmla="*/ 357354 h 577432"/>
              <a:gd name="connsiteX56" fmla="*/ 392914 w 522989"/>
              <a:gd name="connsiteY56" fmla="*/ 258825 h 577432"/>
              <a:gd name="connsiteX57" fmla="*/ 261034 w 522989"/>
              <a:gd name="connsiteY57" fmla="*/ 133592 h 577432"/>
              <a:gd name="connsiteX58" fmla="*/ 472281 w 522989"/>
              <a:gd name="connsiteY58" fmla="*/ 126151 h 577432"/>
              <a:gd name="connsiteX59" fmla="*/ 487969 w 522989"/>
              <a:gd name="connsiteY59" fmla="*/ 130757 h 577432"/>
              <a:gd name="connsiteX60" fmla="*/ 483355 w 522989"/>
              <a:gd name="connsiteY60" fmla="*/ 145498 h 577432"/>
              <a:gd name="connsiteX61" fmla="*/ 454749 w 522989"/>
              <a:gd name="connsiteY61" fmla="*/ 162081 h 577432"/>
              <a:gd name="connsiteX62" fmla="*/ 449212 w 522989"/>
              <a:gd name="connsiteY62" fmla="*/ 163924 h 577432"/>
              <a:gd name="connsiteX63" fmla="*/ 439984 w 522989"/>
              <a:gd name="connsiteY63" fmla="*/ 158396 h 577432"/>
              <a:gd name="connsiteX64" fmla="*/ 443675 w 522989"/>
              <a:gd name="connsiteY64" fmla="*/ 142734 h 577432"/>
              <a:gd name="connsiteX65" fmla="*/ 49796 w 522989"/>
              <a:gd name="connsiteY65" fmla="*/ 126151 h 577432"/>
              <a:gd name="connsiteX66" fmla="*/ 79344 w 522989"/>
              <a:gd name="connsiteY66" fmla="*/ 142734 h 577432"/>
              <a:gd name="connsiteX67" fmla="*/ 83038 w 522989"/>
              <a:gd name="connsiteY67" fmla="*/ 158396 h 577432"/>
              <a:gd name="connsiteX68" fmla="*/ 73804 w 522989"/>
              <a:gd name="connsiteY68" fmla="*/ 163924 h 577432"/>
              <a:gd name="connsiteX69" fmla="*/ 68264 w 522989"/>
              <a:gd name="connsiteY69" fmla="*/ 162081 h 577432"/>
              <a:gd name="connsiteX70" fmla="*/ 38716 w 522989"/>
              <a:gd name="connsiteY70" fmla="*/ 145498 h 577432"/>
              <a:gd name="connsiteX71" fmla="*/ 35022 w 522989"/>
              <a:gd name="connsiteY71" fmla="*/ 130757 h 577432"/>
              <a:gd name="connsiteX72" fmla="*/ 49796 w 522989"/>
              <a:gd name="connsiteY72" fmla="*/ 126151 h 577432"/>
              <a:gd name="connsiteX73" fmla="*/ 261034 w 522989"/>
              <a:gd name="connsiteY73" fmla="*/ 88472 h 577432"/>
              <a:gd name="connsiteX74" fmla="*/ 437181 w 522989"/>
              <a:gd name="connsiteY74" fmla="*/ 258825 h 577432"/>
              <a:gd name="connsiteX75" fmla="*/ 394758 w 522989"/>
              <a:gd name="connsiteY75" fmla="*/ 382217 h 577432"/>
              <a:gd name="connsiteX76" fmla="*/ 377236 w 522989"/>
              <a:gd name="connsiteY76" fmla="*/ 418129 h 577432"/>
              <a:gd name="connsiteX77" fmla="*/ 344035 w 522989"/>
              <a:gd name="connsiteY77" fmla="*/ 476141 h 577432"/>
              <a:gd name="connsiteX78" fmla="*/ 341268 w 522989"/>
              <a:gd name="connsiteY78" fmla="*/ 521262 h 577432"/>
              <a:gd name="connsiteX79" fmla="*/ 305301 w 522989"/>
              <a:gd name="connsiteY79" fmla="*/ 559016 h 577432"/>
              <a:gd name="connsiteX80" fmla="*/ 290545 w 522989"/>
              <a:gd name="connsiteY80" fmla="*/ 573749 h 577432"/>
              <a:gd name="connsiteX81" fmla="*/ 278556 w 522989"/>
              <a:gd name="connsiteY81" fmla="*/ 577432 h 577432"/>
              <a:gd name="connsiteX82" fmla="*/ 244434 w 522989"/>
              <a:gd name="connsiteY82" fmla="*/ 577432 h 577432"/>
              <a:gd name="connsiteX83" fmla="*/ 231522 w 522989"/>
              <a:gd name="connsiteY83" fmla="*/ 573749 h 577432"/>
              <a:gd name="connsiteX84" fmla="*/ 217689 w 522989"/>
              <a:gd name="connsiteY84" fmla="*/ 559016 h 577432"/>
              <a:gd name="connsiteX85" fmla="*/ 180799 w 522989"/>
              <a:gd name="connsiteY85" fmla="*/ 521262 h 577432"/>
              <a:gd name="connsiteX86" fmla="*/ 178955 w 522989"/>
              <a:gd name="connsiteY86" fmla="*/ 476141 h 577432"/>
              <a:gd name="connsiteX87" fmla="*/ 145754 w 522989"/>
              <a:gd name="connsiteY87" fmla="*/ 418129 h 577432"/>
              <a:gd name="connsiteX88" fmla="*/ 128232 w 522989"/>
              <a:gd name="connsiteY88" fmla="*/ 382217 h 577432"/>
              <a:gd name="connsiteX89" fmla="*/ 85809 w 522989"/>
              <a:gd name="connsiteY89" fmla="*/ 258825 h 577432"/>
              <a:gd name="connsiteX90" fmla="*/ 261034 w 522989"/>
              <a:gd name="connsiteY90" fmla="*/ 88472 h 577432"/>
              <a:gd name="connsiteX91" fmla="*/ 392070 w 522989"/>
              <a:gd name="connsiteY91" fmla="*/ 35016 h 577432"/>
              <a:gd name="connsiteX92" fmla="*/ 395762 w 522989"/>
              <a:gd name="connsiteY92" fmla="*/ 49759 h 577432"/>
              <a:gd name="connsiteX93" fmla="*/ 379147 w 522989"/>
              <a:gd name="connsiteY93" fmla="*/ 79244 h 577432"/>
              <a:gd name="connsiteX94" fmla="*/ 369917 w 522989"/>
              <a:gd name="connsiteY94" fmla="*/ 84773 h 577432"/>
              <a:gd name="connsiteX95" fmla="*/ 364378 w 522989"/>
              <a:gd name="connsiteY95" fmla="*/ 82930 h 577432"/>
              <a:gd name="connsiteX96" fmla="*/ 360686 w 522989"/>
              <a:gd name="connsiteY96" fmla="*/ 68187 h 577432"/>
              <a:gd name="connsiteX97" fmla="*/ 377301 w 522989"/>
              <a:gd name="connsiteY97" fmla="*/ 38702 h 577432"/>
              <a:gd name="connsiteX98" fmla="*/ 392070 w 522989"/>
              <a:gd name="connsiteY98" fmla="*/ 35016 h 577432"/>
              <a:gd name="connsiteX99" fmla="*/ 131042 w 522989"/>
              <a:gd name="connsiteY99" fmla="*/ 35016 h 577432"/>
              <a:gd name="connsiteX100" fmla="*/ 145759 w 522989"/>
              <a:gd name="connsiteY100" fmla="*/ 38702 h 577432"/>
              <a:gd name="connsiteX101" fmla="*/ 162317 w 522989"/>
              <a:gd name="connsiteY101" fmla="*/ 68187 h 577432"/>
              <a:gd name="connsiteX102" fmla="*/ 158637 w 522989"/>
              <a:gd name="connsiteY102" fmla="*/ 82930 h 577432"/>
              <a:gd name="connsiteX103" fmla="*/ 153118 w 522989"/>
              <a:gd name="connsiteY103" fmla="*/ 84773 h 577432"/>
              <a:gd name="connsiteX104" fmla="*/ 143000 w 522989"/>
              <a:gd name="connsiteY104" fmla="*/ 79244 h 577432"/>
              <a:gd name="connsiteX105" fmla="*/ 126443 w 522989"/>
              <a:gd name="connsiteY105" fmla="*/ 49759 h 577432"/>
              <a:gd name="connsiteX106" fmla="*/ 131042 w 522989"/>
              <a:gd name="connsiteY106" fmla="*/ 35016 h 577432"/>
              <a:gd name="connsiteX107" fmla="*/ 261051 w 522989"/>
              <a:gd name="connsiteY107" fmla="*/ 0 h 577432"/>
              <a:gd name="connsiteX108" fmla="*/ 272073 w 522989"/>
              <a:gd name="connsiteY108" fmla="*/ 11037 h 577432"/>
              <a:gd name="connsiteX109" fmla="*/ 272073 w 522989"/>
              <a:gd name="connsiteY109" fmla="*/ 44147 h 577432"/>
              <a:gd name="connsiteX110" fmla="*/ 261051 w 522989"/>
              <a:gd name="connsiteY110" fmla="*/ 55184 h 577432"/>
              <a:gd name="connsiteX111" fmla="*/ 250029 w 522989"/>
              <a:gd name="connsiteY111" fmla="*/ 44147 h 577432"/>
              <a:gd name="connsiteX112" fmla="*/ 250029 w 522989"/>
              <a:gd name="connsiteY112" fmla="*/ 11037 h 577432"/>
              <a:gd name="connsiteX113" fmla="*/ 261051 w 522989"/>
              <a:gd name="connsiteY113"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522989" h="577432">
                <a:moveTo>
                  <a:pt x="261051" y="362763"/>
                </a:moveTo>
                <a:cubicBezTo>
                  <a:pt x="276371" y="362763"/>
                  <a:pt x="288791" y="375149"/>
                  <a:pt x="288791" y="390429"/>
                </a:cubicBezTo>
                <a:cubicBezTo>
                  <a:pt x="288791" y="405709"/>
                  <a:pt x="276371" y="418095"/>
                  <a:pt x="261051" y="418095"/>
                </a:cubicBezTo>
                <a:cubicBezTo>
                  <a:pt x="245731" y="418095"/>
                  <a:pt x="233311" y="405709"/>
                  <a:pt x="233311" y="390429"/>
                </a:cubicBezTo>
                <a:cubicBezTo>
                  <a:pt x="233311" y="375149"/>
                  <a:pt x="245731" y="362763"/>
                  <a:pt x="261051" y="362763"/>
                </a:cubicBezTo>
                <a:close/>
                <a:moveTo>
                  <a:pt x="446328" y="358474"/>
                </a:moveTo>
                <a:cubicBezTo>
                  <a:pt x="448981" y="357783"/>
                  <a:pt x="451980" y="358243"/>
                  <a:pt x="454749" y="360086"/>
                </a:cubicBezTo>
                <a:lnTo>
                  <a:pt x="483355" y="376670"/>
                </a:lnTo>
                <a:cubicBezTo>
                  <a:pt x="488891" y="379434"/>
                  <a:pt x="490737" y="385883"/>
                  <a:pt x="487969" y="391410"/>
                </a:cubicBezTo>
                <a:cubicBezTo>
                  <a:pt x="486123" y="395096"/>
                  <a:pt x="481509" y="396938"/>
                  <a:pt x="477818" y="396938"/>
                </a:cubicBezTo>
                <a:cubicBezTo>
                  <a:pt x="475973" y="396938"/>
                  <a:pt x="474127" y="396938"/>
                  <a:pt x="472281" y="395096"/>
                </a:cubicBezTo>
                <a:lnTo>
                  <a:pt x="443675" y="378512"/>
                </a:lnTo>
                <a:cubicBezTo>
                  <a:pt x="438139" y="375748"/>
                  <a:pt x="436293" y="369299"/>
                  <a:pt x="439984" y="363772"/>
                </a:cubicBezTo>
                <a:cubicBezTo>
                  <a:pt x="441368" y="361007"/>
                  <a:pt x="443675" y="359165"/>
                  <a:pt x="446328" y="358474"/>
                </a:cubicBezTo>
                <a:close/>
                <a:moveTo>
                  <a:pt x="76344" y="358474"/>
                </a:moveTo>
                <a:cubicBezTo>
                  <a:pt x="79114" y="359165"/>
                  <a:pt x="81653" y="361007"/>
                  <a:pt x="83038" y="363772"/>
                </a:cubicBezTo>
                <a:cubicBezTo>
                  <a:pt x="85808" y="369299"/>
                  <a:pt x="83961" y="375748"/>
                  <a:pt x="79344" y="378512"/>
                </a:cubicBezTo>
                <a:lnTo>
                  <a:pt x="49796" y="395096"/>
                </a:lnTo>
                <a:cubicBezTo>
                  <a:pt x="47949" y="396938"/>
                  <a:pt x="46103" y="396938"/>
                  <a:pt x="44256" y="396938"/>
                </a:cubicBezTo>
                <a:cubicBezTo>
                  <a:pt x="40562" y="396938"/>
                  <a:pt x="36869" y="395096"/>
                  <a:pt x="35022" y="391410"/>
                </a:cubicBezTo>
                <a:cubicBezTo>
                  <a:pt x="32252" y="385883"/>
                  <a:pt x="34099" y="379434"/>
                  <a:pt x="38716" y="376670"/>
                </a:cubicBezTo>
                <a:lnTo>
                  <a:pt x="68264" y="360086"/>
                </a:lnTo>
                <a:cubicBezTo>
                  <a:pt x="70573" y="358243"/>
                  <a:pt x="73574" y="357783"/>
                  <a:pt x="76344" y="358474"/>
                </a:cubicBezTo>
                <a:close/>
                <a:moveTo>
                  <a:pt x="478723" y="249584"/>
                </a:moveTo>
                <a:lnTo>
                  <a:pt x="511923" y="249584"/>
                </a:lnTo>
                <a:cubicBezTo>
                  <a:pt x="517456" y="249584"/>
                  <a:pt x="522989" y="255095"/>
                  <a:pt x="522989" y="260606"/>
                </a:cubicBezTo>
                <a:cubicBezTo>
                  <a:pt x="522989" y="267035"/>
                  <a:pt x="517456" y="271628"/>
                  <a:pt x="511923" y="271628"/>
                </a:cubicBezTo>
                <a:lnTo>
                  <a:pt x="478723" y="271628"/>
                </a:lnTo>
                <a:cubicBezTo>
                  <a:pt x="472268" y="271628"/>
                  <a:pt x="467657" y="267035"/>
                  <a:pt x="467657" y="260606"/>
                </a:cubicBezTo>
                <a:cubicBezTo>
                  <a:pt x="467657" y="255095"/>
                  <a:pt x="472268" y="249584"/>
                  <a:pt x="478723" y="249584"/>
                </a:cubicBezTo>
                <a:close/>
                <a:moveTo>
                  <a:pt x="11066" y="249584"/>
                </a:moveTo>
                <a:lnTo>
                  <a:pt x="44266" y="249584"/>
                </a:lnTo>
                <a:cubicBezTo>
                  <a:pt x="50721" y="249584"/>
                  <a:pt x="55332" y="255095"/>
                  <a:pt x="55332" y="260606"/>
                </a:cubicBezTo>
                <a:cubicBezTo>
                  <a:pt x="55332" y="267035"/>
                  <a:pt x="50721" y="271628"/>
                  <a:pt x="44266" y="271628"/>
                </a:cubicBezTo>
                <a:lnTo>
                  <a:pt x="11066" y="271628"/>
                </a:lnTo>
                <a:cubicBezTo>
                  <a:pt x="4611" y="271628"/>
                  <a:pt x="0" y="267035"/>
                  <a:pt x="0" y="260606"/>
                </a:cubicBezTo>
                <a:cubicBezTo>
                  <a:pt x="0" y="255095"/>
                  <a:pt x="4611" y="249584"/>
                  <a:pt x="11066" y="249584"/>
                </a:cubicBezTo>
                <a:close/>
                <a:moveTo>
                  <a:pt x="261050" y="167622"/>
                </a:moveTo>
                <a:cubicBezTo>
                  <a:pt x="278546" y="167622"/>
                  <a:pt x="287754" y="176829"/>
                  <a:pt x="287754" y="193402"/>
                </a:cubicBezTo>
                <a:lnTo>
                  <a:pt x="287754" y="232993"/>
                </a:lnTo>
                <a:cubicBezTo>
                  <a:pt x="287754" y="237597"/>
                  <a:pt x="287754" y="243121"/>
                  <a:pt x="286833" y="248645"/>
                </a:cubicBezTo>
                <a:lnTo>
                  <a:pt x="276704" y="327828"/>
                </a:lnTo>
                <a:cubicBezTo>
                  <a:pt x="274862" y="337956"/>
                  <a:pt x="270258" y="340718"/>
                  <a:pt x="261050" y="340718"/>
                </a:cubicBezTo>
                <a:cubicBezTo>
                  <a:pt x="252763" y="340718"/>
                  <a:pt x="248158" y="337956"/>
                  <a:pt x="246317" y="327828"/>
                </a:cubicBezTo>
                <a:lnTo>
                  <a:pt x="236188" y="248645"/>
                </a:lnTo>
                <a:cubicBezTo>
                  <a:pt x="235267" y="243121"/>
                  <a:pt x="234346" y="237597"/>
                  <a:pt x="234346" y="232993"/>
                </a:cubicBezTo>
                <a:lnTo>
                  <a:pt x="234346" y="193402"/>
                </a:lnTo>
                <a:cubicBezTo>
                  <a:pt x="234346" y="176829"/>
                  <a:pt x="244475" y="167622"/>
                  <a:pt x="261050" y="167622"/>
                </a:cubicBezTo>
                <a:close/>
                <a:moveTo>
                  <a:pt x="261034" y="133592"/>
                </a:moveTo>
                <a:cubicBezTo>
                  <a:pt x="189099" y="133592"/>
                  <a:pt x="130076" y="189763"/>
                  <a:pt x="130076" y="258825"/>
                </a:cubicBezTo>
                <a:cubicBezTo>
                  <a:pt x="130076" y="305787"/>
                  <a:pt x="148521" y="332491"/>
                  <a:pt x="165121" y="356433"/>
                </a:cubicBezTo>
                <a:cubicBezTo>
                  <a:pt x="178033" y="375771"/>
                  <a:pt x="190022" y="394187"/>
                  <a:pt x="190022" y="418129"/>
                </a:cubicBezTo>
                <a:cubicBezTo>
                  <a:pt x="190022" y="428258"/>
                  <a:pt x="200166" y="437466"/>
                  <a:pt x="206622" y="442070"/>
                </a:cubicBezTo>
                <a:lnTo>
                  <a:pt x="315446" y="442070"/>
                </a:lnTo>
                <a:cubicBezTo>
                  <a:pt x="322824" y="436545"/>
                  <a:pt x="332046" y="428258"/>
                  <a:pt x="332046" y="418129"/>
                </a:cubicBezTo>
                <a:cubicBezTo>
                  <a:pt x="332046" y="394187"/>
                  <a:pt x="344957" y="375771"/>
                  <a:pt x="357869" y="357354"/>
                </a:cubicBezTo>
                <a:cubicBezTo>
                  <a:pt x="374469" y="332491"/>
                  <a:pt x="392914" y="305787"/>
                  <a:pt x="392914" y="258825"/>
                </a:cubicBezTo>
                <a:cubicBezTo>
                  <a:pt x="392914" y="189763"/>
                  <a:pt x="333891" y="133592"/>
                  <a:pt x="261034" y="133592"/>
                </a:cubicBezTo>
                <a:close/>
                <a:moveTo>
                  <a:pt x="472281" y="126151"/>
                </a:moveTo>
                <a:cubicBezTo>
                  <a:pt x="477818" y="123387"/>
                  <a:pt x="484278" y="125229"/>
                  <a:pt x="487969" y="130757"/>
                </a:cubicBezTo>
                <a:cubicBezTo>
                  <a:pt x="490737" y="135364"/>
                  <a:pt x="488891" y="142734"/>
                  <a:pt x="483355" y="145498"/>
                </a:cubicBezTo>
                <a:lnTo>
                  <a:pt x="454749" y="162081"/>
                </a:lnTo>
                <a:cubicBezTo>
                  <a:pt x="452903" y="163002"/>
                  <a:pt x="451057" y="163924"/>
                  <a:pt x="449212" y="163924"/>
                </a:cubicBezTo>
                <a:cubicBezTo>
                  <a:pt x="445521" y="163924"/>
                  <a:pt x="441830" y="162081"/>
                  <a:pt x="439984" y="158396"/>
                </a:cubicBezTo>
                <a:cubicBezTo>
                  <a:pt x="436293" y="152868"/>
                  <a:pt x="438139" y="146419"/>
                  <a:pt x="443675" y="142734"/>
                </a:cubicBezTo>
                <a:close/>
                <a:moveTo>
                  <a:pt x="49796" y="126151"/>
                </a:moveTo>
                <a:lnTo>
                  <a:pt x="79344" y="142734"/>
                </a:lnTo>
                <a:cubicBezTo>
                  <a:pt x="83961" y="146419"/>
                  <a:pt x="85808" y="152868"/>
                  <a:pt x="83038" y="158396"/>
                </a:cubicBezTo>
                <a:cubicBezTo>
                  <a:pt x="81191" y="162081"/>
                  <a:pt x="77498" y="163924"/>
                  <a:pt x="73804" y="163924"/>
                </a:cubicBezTo>
                <a:cubicBezTo>
                  <a:pt x="71957" y="163924"/>
                  <a:pt x="70111" y="163002"/>
                  <a:pt x="68264" y="162081"/>
                </a:cubicBezTo>
                <a:lnTo>
                  <a:pt x="38716" y="145498"/>
                </a:lnTo>
                <a:cubicBezTo>
                  <a:pt x="34099" y="142734"/>
                  <a:pt x="32252" y="135364"/>
                  <a:pt x="35022" y="130757"/>
                </a:cubicBezTo>
                <a:cubicBezTo>
                  <a:pt x="37792" y="125229"/>
                  <a:pt x="45179" y="123387"/>
                  <a:pt x="49796" y="126151"/>
                </a:cubicBezTo>
                <a:close/>
                <a:moveTo>
                  <a:pt x="261034" y="88472"/>
                </a:moveTo>
                <a:cubicBezTo>
                  <a:pt x="357869" y="88472"/>
                  <a:pt x="437181" y="164901"/>
                  <a:pt x="437181" y="258825"/>
                </a:cubicBezTo>
                <a:cubicBezTo>
                  <a:pt x="437181" y="319600"/>
                  <a:pt x="412281" y="355512"/>
                  <a:pt x="394758" y="382217"/>
                </a:cubicBezTo>
                <a:cubicBezTo>
                  <a:pt x="382769" y="398791"/>
                  <a:pt x="377236" y="408000"/>
                  <a:pt x="377236" y="418129"/>
                </a:cubicBezTo>
                <a:cubicBezTo>
                  <a:pt x="377236" y="440229"/>
                  <a:pt x="365247" y="460487"/>
                  <a:pt x="344035" y="476141"/>
                </a:cubicBezTo>
                <a:cubicBezTo>
                  <a:pt x="343113" y="489033"/>
                  <a:pt x="341268" y="521262"/>
                  <a:pt x="341268" y="521262"/>
                </a:cubicBezTo>
                <a:cubicBezTo>
                  <a:pt x="341268" y="529549"/>
                  <a:pt x="336657" y="548887"/>
                  <a:pt x="305301" y="559016"/>
                </a:cubicBezTo>
                <a:cubicBezTo>
                  <a:pt x="301612" y="564541"/>
                  <a:pt x="297001" y="569145"/>
                  <a:pt x="290545" y="573749"/>
                </a:cubicBezTo>
                <a:cubicBezTo>
                  <a:pt x="286856" y="575591"/>
                  <a:pt x="283168" y="577432"/>
                  <a:pt x="278556" y="577432"/>
                </a:cubicBezTo>
                <a:lnTo>
                  <a:pt x="244434" y="577432"/>
                </a:lnTo>
                <a:cubicBezTo>
                  <a:pt x="239822" y="577432"/>
                  <a:pt x="235211" y="575591"/>
                  <a:pt x="231522" y="573749"/>
                </a:cubicBezTo>
                <a:cubicBezTo>
                  <a:pt x="225989" y="569145"/>
                  <a:pt x="221378" y="564541"/>
                  <a:pt x="217689" y="559016"/>
                </a:cubicBezTo>
                <a:cubicBezTo>
                  <a:pt x="186333" y="548887"/>
                  <a:pt x="181722" y="530470"/>
                  <a:pt x="180799" y="521262"/>
                </a:cubicBezTo>
                <a:cubicBezTo>
                  <a:pt x="180799" y="521262"/>
                  <a:pt x="178955" y="489033"/>
                  <a:pt x="178955" y="476141"/>
                </a:cubicBezTo>
                <a:cubicBezTo>
                  <a:pt x="157743" y="460487"/>
                  <a:pt x="145754" y="440229"/>
                  <a:pt x="145754" y="418129"/>
                </a:cubicBezTo>
                <a:cubicBezTo>
                  <a:pt x="145754" y="408000"/>
                  <a:pt x="139299" y="398791"/>
                  <a:pt x="128232" y="382217"/>
                </a:cubicBezTo>
                <a:cubicBezTo>
                  <a:pt x="109787" y="355512"/>
                  <a:pt x="85809" y="319600"/>
                  <a:pt x="85809" y="258825"/>
                </a:cubicBezTo>
                <a:cubicBezTo>
                  <a:pt x="85809" y="164901"/>
                  <a:pt x="164199" y="88472"/>
                  <a:pt x="261034" y="88472"/>
                </a:cubicBezTo>
                <a:close/>
                <a:moveTo>
                  <a:pt x="392070" y="35016"/>
                </a:moveTo>
                <a:cubicBezTo>
                  <a:pt x="397608" y="37780"/>
                  <a:pt x="399454" y="45152"/>
                  <a:pt x="395762" y="49759"/>
                </a:cubicBezTo>
                <a:lnTo>
                  <a:pt x="379147" y="79244"/>
                </a:lnTo>
                <a:cubicBezTo>
                  <a:pt x="377301" y="82930"/>
                  <a:pt x="373609" y="84773"/>
                  <a:pt x="369917" y="84773"/>
                </a:cubicBezTo>
                <a:cubicBezTo>
                  <a:pt x="368071" y="84773"/>
                  <a:pt x="366224" y="83851"/>
                  <a:pt x="364378" y="82930"/>
                </a:cubicBezTo>
                <a:cubicBezTo>
                  <a:pt x="358840" y="80166"/>
                  <a:pt x="356994" y="72794"/>
                  <a:pt x="360686" y="68187"/>
                </a:cubicBezTo>
                <a:lnTo>
                  <a:pt x="377301" y="38702"/>
                </a:lnTo>
                <a:cubicBezTo>
                  <a:pt x="380070" y="34095"/>
                  <a:pt x="386531" y="32252"/>
                  <a:pt x="392070" y="35016"/>
                </a:cubicBezTo>
                <a:close/>
                <a:moveTo>
                  <a:pt x="131042" y="35016"/>
                </a:moveTo>
                <a:cubicBezTo>
                  <a:pt x="135641" y="32252"/>
                  <a:pt x="143000" y="34095"/>
                  <a:pt x="145759" y="38702"/>
                </a:cubicBezTo>
                <a:lnTo>
                  <a:pt x="162317" y="68187"/>
                </a:lnTo>
                <a:cubicBezTo>
                  <a:pt x="165996" y="72794"/>
                  <a:pt x="164156" y="80166"/>
                  <a:pt x="158637" y="82930"/>
                </a:cubicBezTo>
                <a:cubicBezTo>
                  <a:pt x="156798" y="83851"/>
                  <a:pt x="154958" y="84773"/>
                  <a:pt x="153118" y="84773"/>
                </a:cubicBezTo>
                <a:cubicBezTo>
                  <a:pt x="149439" y="84773"/>
                  <a:pt x="145759" y="82930"/>
                  <a:pt x="143000" y="79244"/>
                </a:cubicBezTo>
                <a:lnTo>
                  <a:pt x="126443" y="49759"/>
                </a:lnTo>
                <a:cubicBezTo>
                  <a:pt x="123683" y="45152"/>
                  <a:pt x="125523" y="37780"/>
                  <a:pt x="131042" y="35016"/>
                </a:cubicBezTo>
                <a:close/>
                <a:moveTo>
                  <a:pt x="261051" y="0"/>
                </a:moveTo>
                <a:cubicBezTo>
                  <a:pt x="267480" y="0"/>
                  <a:pt x="272073" y="4598"/>
                  <a:pt x="272073" y="11037"/>
                </a:cubicBezTo>
                <a:lnTo>
                  <a:pt x="272073" y="44147"/>
                </a:lnTo>
                <a:cubicBezTo>
                  <a:pt x="272073" y="50585"/>
                  <a:pt x="267480" y="55184"/>
                  <a:pt x="261051" y="55184"/>
                </a:cubicBezTo>
                <a:cubicBezTo>
                  <a:pt x="255540" y="55184"/>
                  <a:pt x="250029" y="50585"/>
                  <a:pt x="250029" y="44147"/>
                </a:cubicBezTo>
                <a:lnTo>
                  <a:pt x="250029" y="11037"/>
                </a:lnTo>
                <a:cubicBezTo>
                  <a:pt x="250029" y="4598"/>
                  <a:pt x="255540" y="0"/>
                  <a:pt x="261051" y="0"/>
                </a:cubicBezTo>
                <a:close/>
              </a:path>
            </a:pathLst>
          </a:custGeom>
          <a:solidFill>
            <a:srgbClr val="FFFF00"/>
          </a:solidFill>
          <a:ln>
            <a:solidFill>
              <a:schemeClr val="tx1"/>
            </a:solidFill>
          </a:ln>
        </p:spPr>
      </p:sp>
      <p:sp>
        <p:nvSpPr>
          <p:cNvPr id="12" name="Cinta hacia abajo 11"/>
          <p:cNvSpPr/>
          <p:nvPr/>
        </p:nvSpPr>
        <p:spPr>
          <a:xfrm>
            <a:off x="717981" y="3896942"/>
            <a:ext cx="4772287" cy="469954"/>
          </a:xfrm>
          <a:prstGeom prst="ribbon">
            <a:avLst>
              <a:gd name="adj1" fmla="val 16667"/>
              <a:gd name="adj2" fmla="val 6809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VARIABLES</a:t>
            </a:r>
          </a:p>
        </p:txBody>
      </p:sp>
      <p:pic>
        <p:nvPicPr>
          <p:cNvPr id="4108" name="Picture 12" descr="contrato-adjudicacion-directa-gobierno - Sopitas.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559" y="4402479"/>
            <a:ext cx="1173237" cy="823361"/>
          </a:xfrm>
          <a:prstGeom prst="rect">
            <a:avLst/>
          </a:prstGeom>
          <a:noFill/>
          <a:extLst>
            <a:ext uri="{909E8E84-426E-40DD-AFC4-6F175D3DCCD1}">
              <a14:hiddenFill xmlns:a14="http://schemas.microsoft.com/office/drawing/2010/main">
                <a:solidFill>
                  <a:srgbClr val="FFFFFF"/>
                </a:solidFill>
              </a14:hiddenFill>
            </a:ext>
          </a:extLst>
        </p:spPr>
      </p:pic>
      <p:sp>
        <p:nvSpPr>
          <p:cNvPr id="13" name="Pentágono 12"/>
          <p:cNvSpPr/>
          <p:nvPr/>
        </p:nvSpPr>
        <p:spPr>
          <a:xfrm>
            <a:off x="1430013" y="4494951"/>
            <a:ext cx="4173093" cy="730889"/>
          </a:xfrm>
          <a:prstGeom prst="homePlate">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lvl="0" algn="just">
              <a:buClr>
                <a:srgbClr val="000000"/>
              </a:buClr>
              <a:buSzTx/>
              <a:buFont typeface="Vladimir Script" panose="03050402040407070305" pitchFamily="66" charset="77"/>
              <a:buNone/>
            </a:pPr>
            <a:r>
              <a:rPr lang="es-ES" sz="1600" dirty="0">
                <a:latin typeface="Arial" panose="020B0604020202020204" pitchFamily="34" charset="0"/>
                <a:ea typeface="SimSun" panose="02010600030101010101" pitchFamily="2" charset="-122"/>
              </a:rPr>
              <a:t>Compras públicas inclusivas municipales adjudicadas a los actores EPS.</a:t>
            </a:r>
            <a:endParaRPr lang="es-ES" sz="1600" dirty="0">
              <a:latin typeface="Century Gothic" panose="020B0502020202020204" pitchFamily="34" charset="0"/>
            </a:endParaRPr>
          </a:p>
        </p:txBody>
      </p:sp>
      <p:sp>
        <p:nvSpPr>
          <p:cNvPr id="39" name="Pentágono 38"/>
          <p:cNvSpPr/>
          <p:nvPr/>
        </p:nvSpPr>
        <p:spPr>
          <a:xfrm>
            <a:off x="1430012" y="5383962"/>
            <a:ext cx="4173093" cy="730889"/>
          </a:xfrm>
          <a:prstGeom prst="homePlate">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lvl="0" algn="just">
              <a:buClr>
                <a:srgbClr val="000000"/>
              </a:buClr>
              <a:buSzTx/>
              <a:buFont typeface="Vladimir Script" panose="03050402040407070305" pitchFamily="66" charset="77"/>
              <a:buNone/>
            </a:pPr>
            <a:r>
              <a:rPr lang="es-ES" sz="1600" dirty="0">
                <a:latin typeface="Arial" panose="020B0604020202020204" pitchFamily="34" charset="0"/>
                <a:ea typeface="SimSun" panose="02010600030101010101" pitchFamily="2" charset="-122"/>
              </a:rPr>
              <a:t>Indicadores financieros de las entidades adjudicadas.</a:t>
            </a:r>
            <a:endParaRPr lang="es-ES" sz="1600" dirty="0"/>
          </a:p>
        </p:txBody>
      </p:sp>
      <p:pic>
        <p:nvPicPr>
          <p:cNvPr id="4110" name="Picture 14" descr="Cuáles son los estados financieros consolidado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199" t="1425" r="13629" b="3317"/>
          <a:stretch/>
        </p:blipFill>
        <p:spPr bwMode="auto">
          <a:xfrm>
            <a:off x="132558" y="5324756"/>
            <a:ext cx="1170847" cy="809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1664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 xmlns:a16="http://schemas.microsoft.com/office/drawing/2014/main" id="{80BFBA5E-1D98-4655-BB8F-495D9F6DFC48}"/>
              </a:ext>
            </a:extLst>
          </p:cNvPr>
          <p:cNvGraphicFramePr/>
          <p:nvPr>
            <p:extLst>
              <p:ext uri="{D42A27DB-BD31-4B8C-83A1-F6EECF244321}">
                <p14:modId xmlns:p14="http://schemas.microsoft.com/office/powerpoint/2010/main" val="2092848886"/>
              </p:ext>
            </p:extLst>
          </p:nvPr>
        </p:nvGraphicFramePr>
        <p:xfrm>
          <a:off x="293088" y="745066"/>
          <a:ext cx="6835682" cy="4570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a 1"/>
          <p:cNvGraphicFramePr/>
          <p:nvPr>
            <p:extLst>
              <p:ext uri="{D42A27DB-BD31-4B8C-83A1-F6EECF244321}">
                <p14:modId xmlns:p14="http://schemas.microsoft.com/office/powerpoint/2010/main" val="1555339952"/>
              </p:ext>
            </p:extLst>
          </p:nvPr>
        </p:nvGraphicFramePr>
        <p:xfrm>
          <a:off x="5702300" y="745066"/>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487968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889370676"/>
              </p:ext>
            </p:extLst>
          </p:nvPr>
        </p:nvGraphicFramePr>
        <p:xfrm>
          <a:off x="609600" y="565329"/>
          <a:ext cx="11153312" cy="5330661"/>
        </p:xfrm>
        <a:graphic>
          <a:graphicData uri="http://schemas.openxmlformats.org/drawingml/2006/table">
            <a:tbl>
              <a:tblPr>
                <a:tableStyleId>{7DF18680-E054-41AD-8BC1-D1AEF772440D}</a:tableStyleId>
              </a:tblPr>
              <a:tblGrid>
                <a:gridCol w="371984">
                  <a:extLst>
                    <a:ext uri="{9D8B030D-6E8A-4147-A177-3AD203B41FA5}">
                      <a16:colId xmlns="" xmlns:a16="http://schemas.microsoft.com/office/drawing/2014/main" val="20000"/>
                    </a:ext>
                  </a:extLst>
                </a:gridCol>
                <a:gridCol w="5410338">
                  <a:extLst>
                    <a:ext uri="{9D8B030D-6E8A-4147-A177-3AD203B41FA5}">
                      <a16:colId xmlns="" xmlns:a16="http://schemas.microsoft.com/office/drawing/2014/main" val="20001"/>
                    </a:ext>
                  </a:extLst>
                </a:gridCol>
                <a:gridCol w="1145220">
                  <a:extLst>
                    <a:ext uri="{9D8B030D-6E8A-4147-A177-3AD203B41FA5}">
                      <a16:colId xmlns="" xmlns:a16="http://schemas.microsoft.com/office/drawing/2014/main" val="20002"/>
                    </a:ext>
                  </a:extLst>
                </a:gridCol>
                <a:gridCol w="1575386">
                  <a:extLst>
                    <a:ext uri="{9D8B030D-6E8A-4147-A177-3AD203B41FA5}">
                      <a16:colId xmlns="" xmlns:a16="http://schemas.microsoft.com/office/drawing/2014/main" val="20003"/>
                    </a:ext>
                  </a:extLst>
                </a:gridCol>
                <a:gridCol w="883461">
                  <a:extLst>
                    <a:ext uri="{9D8B030D-6E8A-4147-A177-3AD203B41FA5}">
                      <a16:colId xmlns="" xmlns:a16="http://schemas.microsoft.com/office/drawing/2014/main" val="20004"/>
                    </a:ext>
                  </a:extLst>
                </a:gridCol>
                <a:gridCol w="874163">
                  <a:extLst>
                    <a:ext uri="{9D8B030D-6E8A-4147-A177-3AD203B41FA5}">
                      <a16:colId xmlns="" xmlns:a16="http://schemas.microsoft.com/office/drawing/2014/main" val="20005"/>
                    </a:ext>
                  </a:extLst>
                </a:gridCol>
                <a:gridCol w="892760">
                  <a:extLst>
                    <a:ext uri="{9D8B030D-6E8A-4147-A177-3AD203B41FA5}">
                      <a16:colId xmlns="" xmlns:a16="http://schemas.microsoft.com/office/drawing/2014/main" val="20006"/>
                    </a:ext>
                  </a:extLst>
                </a:gridCol>
              </a:tblGrid>
              <a:tr h="336500">
                <a:tc rowSpan="2">
                  <a:txBody>
                    <a:bodyPr/>
                    <a:lstStyle/>
                    <a:p>
                      <a:pPr algn="ctr" fontAlgn="b"/>
                      <a:r>
                        <a:rPr lang="es-EC" sz="1100" b="1" u="none" strike="noStrike" dirty="0" err="1">
                          <a:effectLst/>
                        </a:rPr>
                        <a:t>N°</a:t>
                      </a:r>
                      <a:endParaRPr lang="es-EC" sz="1100" b="1" i="0" u="none" strike="noStrike" dirty="0">
                        <a:solidFill>
                          <a:srgbClr val="000000"/>
                        </a:solidFill>
                        <a:effectLst/>
                        <a:latin typeface="Arial Narrow" panose="020B0606020202030204" pitchFamily="34" charset="0"/>
                      </a:endParaRPr>
                    </a:p>
                  </a:txBody>
                  <a:tcPr marL="8282" marR="8282" marT="8282" marB="0" anchor="ctr"/>
                </a:tc>
                <a:tc rowSpan="2">
                  <a:txBody>
                    <a:bodyPr/>
                    <a:lstStyle/>
                    <a:p>
                      <a:pPr algn="ctr" fontAlgn="ctr"/>
                      <a:r>
                        <a:rPr lang="es-EC" sz="1100" b="1" u="none" strike="noStrike" dirty="0">
                          <a:effectLst/>
                        </a:rPr>
                        <a:t>NOMBRE DE LA ASOCIACIÓN</a:t>
                      </a:r>
                      <a:endParaRPr lang="es-EC" sz="1100" b="1" i="0" u="none" strike="noStrike" dirty="0">
                        <a:solidFill>
                          <a:srgbClr val="000000"/>
                        </a:solidFill>
                        <a:effectLst/>
                        <a:latin typeface="Arial Narrow" panose="020B0606020202030204" pitchFamily="34" charset="0"/>
                      </a:endParaRPr>
                    </a:p>
                  </a:txBody>
                  <a:tcPr marL="8282" marR="8282" marT="8282" marB="0" anchor="ctr"/>
                </a:tc>
                <a:tc rowSpan="2">
                  <a:txBody>
                    <a:bodyPr/>
                    <a:lstStyle/>
                    <a:p>
                      <a:pPr algn="ctr" fontAlgn="ctr"/>
                      <a:r>
                        <a:rPr lang="es-EC" sz="1100" b="1" u="none" strike="noStrike" dirty="0">
                          <a:effectLst/>
                        </a:rPr>
                        <a:t>MONTO </a:t>
                      </a:r>
                    </a:p>
                    <a:p>
                      <a:pPr algn="ctr" fontAlgn="ctr"/>
                      <a:r>
                        <a:rPr lang="es-EC" sz="1100" b="1" u="none" strike="noStrike" dirty="0">
                          <a:effectLst/>
                        </a:rPr>
                        <a:t>ADJUDICADO</a:t>
                      </a:r>
                      <a:endParaRPr lang="es-EC" sz="1100" b="1" i="0" u="none" strike="noStrike" dirty="0">
                        <a:solidFill>
                          <a:srgbClr val="000000"/>
                        </a:solidFill>
                        <a:effectLst/>
                        <a:latin typeface="Arial Narrow" panose="020B0606020202030204" pitchFamily="34" charset="0"/>
                      </a:endParaRPr>
                    </a:p>
                  </a:txBody>
                  <a:tcPr marL="8282" marR="8282" marT="8282" marB="0" anchor="ctr"/>
                </a:tc>
                <a:tc gridSpan="4">
                  <a:txBody>
                    <a:bodyPr/>
                    <a:lstStyle/>
                    <a:p>
                      <a:pPr algn="ctr" fontAlgn="b"/>
                      <a:r>
                        <a:rPr lang="es-EC" sz="1100" b="1" u="none" strike="noStrike" dirty="0">
                          <a:effectLst/>
                        </a:rPr>
                        <a:t>NÚMERO DE ADJUDICACIONES EN EL PERIODO 2016 -2018</a:t>
                      </a:r>
                      <a:endParaRPr lang="es-EC" sz="1100" b="1" i="0" u="none" strike="noStrike" dirty="0">
                        <a:solidFill>
                          <a:srgbClr val="000000"/>
                        </a:solidFill>
                        <a:effectLst/>
                        <a:latin typeface="Arial Narrow" panose="020B0606020202030204" pitchFamily="34" charset="0"/>
                      </a:endParaRPr>
                    </a:p>
                  </a:txBody>
                  <a:tcPr marL="8282" marR="8282" marT="8282"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0000"/>
                  </a:ext>
                </a:extLst>
              </a:tr>
              <a:tr h="18429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b"/>
                      <a:r>
                        <a:rPr lang="es-EC" sz="1100" b="1" u="none" strike="noStrike" dirty="0">
                          <a:effectLst/>
                        </a:rPr>
                        <a:t>2016</a:t>
                      </a:r>
                      <a:endParaRPr lang="es-EC" sz="1100" b="1" i="0" u="none" strike="noStrike" dirty="0">
                        <a:solidFill>
                          <a:srgbClr val="000000"/>
                        </a:solidFill>
                        <a:effectLst/>
                        <a:latin typeface="Arial Narrow" panose="020B0606020202030204" pitchFamily="34" charset="0"/>
                      </a:endParaRPr>
                    </a:p>
                  </a:txBody>
                  <a:tcPr marL="8282" marR="8282" marT="8282" marB="0" anchor="ctr"/>
                </a:tc>
                <a:tc>
                  <a:txBody>
                    <a:bodyPr/>
                    <a:lstStyle/>
                    <a:p>
                      <a:pPr algn="ctr" fontAlgn="b"/>
                      <a:r>
                        <a:rPr lang="es-EC" sz="1100" b="1" u="none" strike="noStrike" dirty="0">
                          <a:effectLst/>
                        </a:rPr>
                        <a:t>2017</a:t>
                      </a:r>
                      <a:endParaRPr lang="es-EC" sz="1100" b="1" i="0" u="none" strike="noStrike" dirty="0">
                        <a:solidFill>
                          <a:srgbClr val="000000"/>
                        </a:solidFill>
                        <a:effectLst/>
                        <a:latin typeface="Arial Narrow" panose="020B0606020202030204" pitchFamily="34" charset="0"/>
                      </a:endParaRPr>
                    </a:p>
                  </a:txBody>
                  <a:tcPr marL="8282" marR="8282" marT="8282" marB="0" anchor="ctr"/>
                </a:tc>
                <a:tc>
                  <a:txBody>
                    <a:bodyPr/>
                    <a:lstStyle/>
                    <a:p>
                      <a:pPr algn="ctr" fontAlgn="b"/>
                      <a:r>
                        <a:rPr lang="es-EC" sz="1100" b="1" u="none" strike="noStrike" dirty="0">
                          <a:effectLst/>
                        </a:rPr>
                        <a:t>2018</a:t>
                      </a:r>
                      <a:endParaRPr lang="es-EC" sz="1100" b="1" i="0" u="none" strike="noStrike" dirty="0">
                        <a:solidFill>
                          <a:srgbClr val="000000"/>
                        </a:solidFill>
                        <a:effectLst/>
                        <a:latin typeface="Arial Narrow" panose="020B0606020202030204" pitchFamily="34" charset="0"/>
                      </a:endParaRPr>
                    </a:p>
                  </a:txBody>
                  <a:tcPr marL="8282" marR="8282" marT="8282" marB="0" anchor="ctr"/>
                </a:tc>
                <a:tc>
                  <a:txBody>
                    <a:bodyPr/>
                    <a:lstStyle/>
                    <a:p>
                      <a:pPr algn="ctr" fontAlgn="b"/>
                      <a:r>
                        <a:rPr lang="es-EC" sz="1100" b="1" u="none" strike="noStrike" dirty="0">
                          <a:effectLst/>
                        </a:rPr>
                        <a:t>TOTAL</a:t>
                      </a:r>
                      <a:endParaRPr lang="es-EC" sz="1100" b="1" i="0" u="none" strike="noStrike" dirty="0">
                        <a:solidFill>
                          <a:srgbClr val="000000"/>
                        </a:solidFill>
                        <a:effectLst/>
                        <a:latin typeface="Arial Narrow" panose="020B0606020202030204" pitchFamily="34" charset="0"/>
                      </a:endParaRPr>
                    </a:p>
                  </a:txBody>
                  <a:tcPr marL="8282" marR="8282" marT="8282" marB="0" anchor="ctr"/>
                </a:tc>
                <a:extLst>
                  <a:ext uri="{0D108BD9-81ED-4DB2-BD59-A6C34878D82A}">
                    <a16:rowId xmlns="" xmlns:a16="http://schemas.microsoft.com/office/drawing/2014/main" val="10001"/>
                  </a:ext>
                </a:extLst>
              </a:tr>
              <a:tr h="336500">
                <a:tc>
                  <a:txBody>
                    <a:bodyPr/>
                    <a:lstStyle/>
                    <a:p>
                      <a:pPr algn="ctr" fontAlgn="b"/>
                      <a:r>
                        <a:rPr lang="es-EC" sz="1100" b="1" u="none" strike="noStrike" dirty="0">
                          <a:effectLst/>
                        </a:rPr>
                        <a:t>1</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l" fontAlgn="b"/>
                      <a:r>
                        <a:rPr lang="es-EC" sz="1100" u="none" strike="noStrike" dirty="0">
                          <a:effectLst/>
                        </a:rPr>
                        <a:t>ASOCIACION DE SERVICIOS DE ALIMENTACION "TRADICIONES"</a:t>
                      </a:r>
                      <a:endParaRPr lang="es-EC" sz="1100" b="0" i="0" u="none" strike="noStrike" dirty="0">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                                 356,627.73 </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3</a:t>
                      </a:r>
                      <a:endParaRPr lang="es-EC" sz="1100" b="1" i="0" u="none" strike="noStrike" dirty="0">
                        <a:solidFill>
                          <a:srgbClr val="000000"/>
                        </a:solidFill>
                        <a:effectLst/>
                        <a:latin typeface="Calibri" panose="020F0502020204030204" pitchFamily="34" charset="0"/>
                      </a:endParaRPr>
                    </a:p>
                  </a:txBody>
                  <a:tcPr marL="8282" marR="8282" marT="8282" marB="0" anchor="b"/>
                </a:tc>
                <a:tc>
                  <a:txBody>
                    <a:bodyPr/>
                    <a:lstStyle/>
                    <a:p>
                      <a:pPr algn="ctr" fontAlgn="b"/>
                      <a:r>
                        <a:rPr lang="es-EC" sz="1100" b="1" u="none" strike="noStrike" dirty="0">
                          <a:effectLst/>
                        </a:rPr>
                        <a:t>2</a:t>
                      </a:r>
                      <a:endParaRPr lang="es-EC" sz="1100" b="1" i="0" u="none" strike="noStrike" dirty="0">
                        <a:solidFill>
                          <a:srgbClr val="000000"/>
                        </a:solidFill>
                        <a:effectLst/>
                        <a:latin typeface="Calibri" panose="020F0502020204030204" pitchFamily="34" charset="0"/>
                      </a:endParaRPr>
                    </a:p>
                  </a:txBody>
                  <a:tcPr marL="8282" marR="8282" marT="8282" marB="0" anchor="b"/>
                </a:tc>
                <a:tc>
                  <a:txBody>
                    <a:bodyPr/>
                    <a:lstStyle/>
                    <a:p>
                      <a:pPr algn="ctr" fontAlgn="b"/>
                      <a:r>
                        <a:rPr lang="es-EC" sz="1100" b="1" u="none" strike="noStrike" dirty="0">
                          <a:effectLst/>
                        </a:rPr>
                        <a:t>6</a:t>
                      </a:r>
                      <a:endParaRPr lang="es-EC" sz="1100" b="1" i="0" u="none" strike="noStrike" dirty="0">
                        <a:solidFill>
                          <a:srgbClr val="000000"/>
                        </a:solidFill>
                        <a:effectLst/>
                        <a:latin typeface="Calibri" panose="020F0502020204030204" pitchFamily="34" charset="0"/>
                      </a:endParaRPr>
                    </a:p>
                  </a:txBody>
                  <a:tcPr marL="8282" marR="8282" marT="8282" marB="0" anchor="b"/>
                </a:tc>
                <a:tc>
                  <a:txBody>
                    <a:bodyPr/>
                    <a:lstStyle/>
                    <a:p>
                      <a:pPr algn="ctr" fontAlgn="b"/>
                      <a:r>
                        <a:rPr lang="es-EC" sz="1100" b="1" u="none" strike="noStrike" dirty="0">
                          <a:effectLst/>
                        </a:rPr>
                        <a:t>11</a:t>
                      </a:r>
                      <a:endParaRPr lang="es-EC" sz="1100" b="1" i="0" u="none" strike="noStrike" dirty="0">
                        <a:solidFill>
                          <a:srgbClr val="000000"/>
                        </a:solidFill>
                        <a:effectLst/>
                        <a:latin typeface="Calibri" panose="020F0502020204030204" pitchFamily="34" charset="0"/>
                      </a:endParaRPr>
                    </a:p>
                  </a:txBody>
                  <a:tcPr marL="8282" marR="8282" marT="8282" marB="0" anchor="b"/>
                </a:tc>
                <a:extLst>
                  <a:ext uri="{0D108BD9-81ED-4DB2-BD59-A6C34878D82A}">
                    <a16:rowId xmlns="" xmlns:a16="http://schemas.microsoft.com/office/drawing/2014/main" val="10002"/>
                  </a:ext>
                </a:extLst>
              </a:tr>
              <a:tr h="336500">
                <a:tc>
                  <a:txBody>
                    <a:bodyPr/>
                    <a:lstStyle/>
                    <a:p>
                      <a:pPr algn="ctr" fontAlgn="b"/>
                      <a:r>
                        <a:rPr lang="es-EC" sz="1100" b="1" u="none" strike="noStrike" dirty="0">
                          <a:effectLst/>
                        </a:rPr>
                        <a:t>2</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l" fontAlgn="b"/>
                      <a:r>
                        <a:rPr lang="es-EC" sz="1100" u="none" strike="noStrike">
                          <a:effectLst/>
                        </a:rPr>
                        <a:t>ASOCIACION DE SERVICIOS DE LIMPIEZA LIMPIANDO PARA UN BUEN VIVIR "ASOSERLIMVIR"</a:t>
                      </a:r>
                      <a:endParaRPr lang="es-EC" sz="1100" b="0" i="0" u="none" strike="noStrike">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                                 563,868.55 </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1</a:t>
                      </a:r>
                      <a:endParaRPr lang="es-EC" sz="1100" b="1" i="0" u="none" strike="noStrike" dirty="0">
                        <a:solidFill>
                          <a:srgbClr val="000000"/>
                        </a:solidFill>
                        <a:effectLst/>
                        <a:latin typeface="Calibri" panose="020F0502020204030204" pitchFamily="34" charset="0"/>
                      </a:endParaRPr>
                    </a:p>
                  </a:txBody>
                  <a:tcPr marL="8282" marR="8282" marT="8282" marB="0" anchor="b"/>
                </a:tc>
                <a:tc>
                  <a:txBody>
                    <a:bodyPr/>
                    <a:lstStyle/>
                    <a:p>
                      <a:pPr algn="ctr" fontAlgn="b"/>
                      <a:r>
                        <a:rPr lang="es-EC" sz="1100" b="1" u="none" strike="noStrike">
                          <a:effectLst/>
                        </a:rPr>
                        <a:t>1</a:t>
                      </a:r>
                      <a:endParaRPr lang="es-EC" sz="1100" b="1" i="0" u="none" strike="noStrike">
                        <a:solidFill>
                          <a:srgbClr val="000000"/>
                        </a:solidFill>
                        <a:effectLst/>
                        <a:latin typeface="Calibri" panose="020F0502020204030204" pitchFamily="34" charset="0"/>
                      </a:endParaRPr>
                    </a:p>
                  </a:txBody>
                  <a:tcPr marL="8282" marR="8282" marT="8282" marB="0" anchor="b"/>
                </a:tc>
                <a:tc>
                  <a:txBody>
                    <a:bodyPr/>
                    <a:lstStyle/>
                    <a:p>
                      <a:pPr algn="ctr" fontAlgn="b"/>
                      <a:r>
                        <a:rPr lang="es-EC" sz="1100" b="1" u="none" strike="noStrike">
                          <a:effectLst/>
                        </a:rPr>
                        <a:t>1</a:t>
                      </a:r>
                      <a:endParaRPr lang="es-EC" sz="1100" b="1" i="0" u="none" strike="noStrike">
                        <a:solidFill>
                          <a:srgbClr val="000000"/>
                        </a:solidFill>
                        <a:effectLst/>
                        <a:latin typeface="Calibri" panose="020F0502020204030204" pitchFamily="34" charset="0"/>
                      </a:endParaRPr>
                    </a:p>
                  </a:txBody>
                  <a:tcPr marL="8282" marR="8282" marT="8282" marB="0" anchor="b"/>
                </a:tc>
                <a:tc>
                  <a:txBody>
                    <a:bodyPr/>
                    <a:lstStyle/>
                    <a:p>
                      <a:pPr algn="ctr" fontAlgn="b"/>
                      <a:r>
                        <a:rPr lang="es-EC" sz="1100" b="1" u="none" strike="noStrike" dirty="0">
                          <a:effectLst/>
                        </a:rPr>
                        <a:t>3</a:t>
                      </a:r>
                      <a:endParaRPr lang="es-EC" sz="1100" b="1" i="0" u="none" strike="noStrike" dirty="0">
                        <a:solidFill>
                          <a:srgbClr val="000000"/>
                        </a:solidFill>
                        <a:effectLst/>
                        <a:latin typeface="Calibri" panose="020F0502020204030204" pitchFamily="34" charset="0"/>
                      </a:endParaRPr>
                    </a:p>
                  </a:txBody>
                  <a:tcPr marL="8282" marR="8282" marT="8282" marB="0" anchor="b"/>
                </a:tc>
                <a:extLst>
                  <a:ext uri="{0D108BD9-81ED-4DB2-BD59-A6C34878D82A}">
                    <a16:rowId xmlns="" xmlns:a16="http://schemas.microsoft.com/office/drawing/2014/main" val="10003"/>
                  </a:ext>
                </a:extLst>
              </a:tr>
              <a:tr h="336500">
                <a:tc>
                  <a:txBody>
                    <a:bodyPr/>
                    <a:lstStyle/>
                    <a:p>
                      <a:pPr algn="ctr" fontAlgn="b"/>
                      <a:r>
                        <a:rPr lang="es-EC" sz="1100" b="1" u="none" strike="noStrike" dirty="0">
                          <a:effectLst/>
                        </a:rPr>
                        <a:t>3</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l" fontAlgn="b"/>
                      <a:r>
                        <a:rPr lang="es-EC" sz="1100" u="none" strike="noStrike" dirty="0">
                          <a:effectLst/>
                        </a:rPr>
                        <a:t>ASOCIACION DE SERVICIOS DE ALIMENTACION NUTRICION Y VIDA "ASOSERANUVI" </a:t>
                      </a:r>
                      <a:endParaRPr lang="es-EC" sz="1100" b="0" i="0" u="none" strike="noStrike" dirty="0">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                                 317,362.84 </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2</a:t>
                      </a:r>
                      <a:endParaRPr lang="es-EC" sz="1100" b="1" i="0" u="none" strike="noStrike" dirty="0">
                        <a:solidFill>
                          <a:srgbClr val="000000"/>
                        </a:solidFill>
                        <a:effectLst/>
                        <a:latin typeface="Calibri" panose="020F0502020204030204" pitchFamily="34" charset="0"/>
                      </a:endParaRPr>
                    </a:p>
                  </a:txBody>
                  <a:tcPr marL="8282" marR="8282" marT="8282" marB="0" anchor="b"/>
                </a:tc>
                <a:tc>
                  <a:txBody>
                    <a:bodyPr/>
                    <a:lstStyle/>
                    <a:p>
                      <a:pPr algn="ctr" fontAlgn="b"/>
                      <a:r>
                        <a:rPr lang="es-EC" sz="1100" b="1" u="none" strike="noStrike" dirty="0">
                          <a:effectLst/>
                        </a:rPr>
                        <a:t>2</a:t>
                      </a:r>
                      <a:endParaRPr lang="es-EC" sz="1100" b="1" i="0" u="none" strike="noStrike" dirty="0">
                        <a:solidFill>
                          <a:srgbClr val="000000"/>
                        </a:solidFill>
                        <a:effectLst/>
                        <a:latin typeface="Calibri" panose="020F0502020204030204" pitchFamily="34" charset="0"/>
                      </a:endParaRPr>
                    </a:p>
                  </a:txBody>
                  <a:tcPr marL="8282" marR="8282" marT="8282" marB="0" anchor="b"/>
                </a:tc>
                <a:tc>
                  <a:txBody>
                    <a:bodyPr/>
                    <a:lstStyle/>
                    <a:p>
                      <a:pPr algn="ctr" fontAlgn="b"/>
                      <a:r>
                        <a:rPr lang="es-EC" sz="1100" b="1" u="none" strike="noStrike">
                          <a:effectLst/>
                        </a:rPr>
                        <a:t>3</a:t>
                      </a:r>
                      <a:endParaRPr lang="es-EC" sz="1100" b="1" i="0" u="none" strike="noStrike">
                        <a:solidFill>
                          <a:srgbClr val="000000"/>
                        </a:solidFill>
                        <a:effectLst/>
                        <a:latin typeface="Calibri" panose="020F0502020204030204" pitchFamily="34" charset="0"/>
                      </a:endParaRPr>
                    </a:p>
                  </a:txBody>
                  <a:tcPr marL="8282" marR="8282" marT="8282" marB="0" anchor="b"/>
                </a:tc>
                <a:tc>
                  <a:txBody>
                    <a:bodyPr/>
                    <a:lstStyle/>
                    <a:p>
                      <a:pPr algn="ctr" fontAlgn="b"/>
                      <a:r>
                        <a:rPr lang="es-EC" sz="1100" b="1" u="none" strike="noStrike">
                          <a:effectLst/>
                        </a:rPr>
                        <a:t>7</a:t>
                      </a:r>
                      <a:endParaRPr lang="es-EC" sz="1100" b="1" i="0" u="none" strike="noStrike">
                        <a:solidFill>
                          <a:srgbClr val="000000"/>
                        </a:solidFill>
                        <a:effectLst/>
                        <a:latin typeface="Calibri" panose="020F0502020204030204" pitchFamily="34" charset="0"/>
                      </a:endParaRPr>
                    </a:p>
                  </a:txBody>
                  <a:tcPr marL="8282" marR="8282" marT="8282" marB="0" anchor="b"/>
                </a:tc>
                <a:extLst>
                  <a:ext uri="{0D108BD9-81ED-4DB2-BD59-A6C34878D82A}">
                    <a16:rowId xmlns="" xmlns:a16="http://schemas.microsoft.com/office/drawing/2014/main" val="10004"/>
                  </a:ext>
                </a:extLst>
              </a:tr>
              <a:tr h="336500">
                <a:tc>
                  <a:txBody>
                    <a:bodyPr/>
                    <a:lstStyle/>
                    <a:p>
                      <a:pPr algn="ctr" fontAlgn="b"/>
                      <a:r>
                        <a:rPr lang="es-EC" sz="1100" b="1" u="none" strike="noStrike" dirty="0">
                          <a:effectLst/>
                        </a:rPr>
                        <a:t>4</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l" fontAlgn="b"/>
                      <a:r>
                        <a:rPr lang="es-EC" sz="1100" u="none" strike="noStrike">
                          <a:effectLst/>
                        </a:rPr>
                        <a:t>ASOCIACION DE SERVICIOS DE ALIMENTACION Y LIMPIEZA ALIANZA FAMILIAR ASOLIAF</a:t>
                      </a:r>
                      <a:endParaRPr lang="es-EC" sz="1100" b="0" i="0" u="none" strike="noStrike">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                                 179,976.79 </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2</a:t>
                      </a:r>
                      <a:endParaRPr lang="es-EC" sz="1100" b="1" i="0" u="none" strike="noStrike" dirty="0">
                        <a:solidFill>
                          <a:srgbClr val="000000"/>
                        </a:solidFill>
                        <a:effectLst/>
                        <a:latin typeface="Calibri" panose="020F0502020204030204" pitchFamily="34" charset="0"/>
                      </a:endParaRPr>
                    </a:p>
                  </a:txBody>
                  <a:tcPr marL="8282" marR="8282" marT="8282" marB="0" anchor="b"/>
                </a:tc>
                <a:tc>
                  <a:txBody>
                    <a:bodyPr/>
                    <a:lstStyle/>
                    <a:p>
                      <a:pPr algn="ctr" fontAlgn="b"/>
                      <a:r>
                        <a:rPr lang="es-EC" sz="1100" b="1" u="none" strike="noStrike" dirty="0">
                          <a:effectLst/>
                        </a:rPr>
                        <a:t>1</a:t>
                      </a:r>
                      <a:endParaRPr lang="es-EC" sz="1100" b="1" i="0" u="none" strike="noStrike" dirty="0">
                        <a:solidFill>
                          <a:srgbClr val="000000"/>
                        </a:solidFill>
                        <a:effectLst/>
                        <a:latin typeface="Calibri" panose="020F0502020204030204" pitchFamily="34" charset="0"/>
                      </a:endParaRPr>
                    </a:p>
                  </a:txBody>
                  <a:tcPr marL="8282" marR="8282" marT="8282" marB="0" anchor="b"/>
                </a:tc>
                <a:tc>
                  <a:txBody>
                    <a:bodyPr/>
                    <a:lstStyle/>
                    <a:p>
                      <a:pPr algn="ctr" fontAlgn="b"/>
                      <a:r>
                        <a:rPr lang="es-EC" sz="1100" b="1" u="none" strike="noStrike">
                          <a:effectLst/>
                        </a:rPr>
                        <a:t>2</a:t>
                      </a:r>
                      <a:endParaRPr lang="es-EC" sz="1100" b="1" i="0" u="none" strike="noStrike">
                        <a:solidFill>
                          <a:srgbClr val="000000"/>
                        </a:solidFill>
                        <a:effectLst/>
                        <a:latin typeface="Calibri" panose="020F0502020204030204" pitchFamily="34" charset="0"/>
                      </a:endParaRPr>
                    </a:p>
                  </a:txBody>
                  <a:tcPr marL="8282" marR="8282" marT="8282" marB="0" anchor="b"/>
                </a:tc>
                <a:tc>
                  <a:txBody>
                    <a:bodyPr/>
                    <a:lstStyle/>
                    <a:p>
                      <a:pPr algn="ctr" fontAlgn="b"/>
                      <a:r>
                        <a:rPr lang="es-EC" sz="1100" b="1" u="none" strike="noStrike">
                          <a:effectLst/>
                        </a:rPr>
                        <a:t>5</a:t>
                      </a:r>
                      <a:endParaRPr lang="es-EC" sz="1100" b="1" i="0" u="none" strike="noStrike">
                        <a:solidFill>
                          <a:srgbClr val="000000"/>
                        </a:solidFill>
                        <a:effectLst/>
                        <a:latin typeface="Calibri" panose="020F0502020204030204" pitchFamily="34" charset="0"/>
                      </a:endParaRPr>
                    </a:p>
                  </a:txBody>
                  <a:tcPr marL="8282" marR="8282" marT="8282" marB="0" anchor="b"/>
                </a:tc>
                <a:extLst>
                  <a:ext uri="{0D108BD9-81ED-4DB2-BD59-A6C34878D82A}">
                    <a16:rowId xmlns="" xmlns:a16="http://schemas.microsoft.com/office/drawing/2014/main" val="10005"/>
                  </a:ext>
                </a:extLst>
              </a:tr>
              <a:tr h="336500">
                <a:tc>
                  <a:txBody>
                    <a:bodyPr/>
                    <a:lstStyle/>
                    <a:p>
                      <a:pPr algn="ctr" fontAlgn="b"/>
                      <a:r>
                        <a:rPr lang="es-EC" sz="1100" b="1" u="none" strike="noStrike" dirty="0">
                          <a:effectLst/>
                        </a:rPr>
                        <a:t>5</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l" fontAlgn="b"/>
                      <a:r>
                        <a:rPr lang="es-EC" sz="1100" u="none" strike="noStrike">
                          <a:effectLst/>
                        </a:rPr>
                        <a:t>ASOCIACION DE SERVICIOS DE ALIMENTACION KRISDAM "ASOSERKRIS"</a:t>
                      </a:r>
                      <a:endParaRPr lang="es-EC" sz="1100" b="0" i="0" u="none" strike="noStrike">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                                 232,840.75 </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1</a:t>
                      </a:r>
                      <a:endParaRPr lang="es-EC" sz="1100" b="1" i="0" u="none" strike="noStrike" dirty="0">
                        <a:solidFill>
                          <a:srgbClr val="000000"/>
                        </a:solidFill>
                        <a:effectLst/>
                        <a:latin typeface="Calibri" panose="020F0502020204030204" pitchFamily="34" charset="0"/>
                      </a:endParaRPr>
                    </a:p>
                  </a:txBody>
                  <a:tcPr marL="8282" marR="8282" marT="8282" marB="0" anchor="b"/>
                </a:tc>
                <a:tc>
                  <a:txBody>
                    <a:bodyPr/>
                    <a:lstStyle/>
                    <a:p>
                      <a:pPr algn="ctr" fontAlgn="b"/>
                      <a:r>
                        <a:rPr lang="es-EC" sz="1100" b="1" u="none" strike="noStrike" dirty="0">
                          <a:effectLst/>
                        </a:rPr>
                        <a:t>1</a:t>
                      </a:r>
                      <a:endParaRPr lang="es-EC" sz="1100" b="1" i="0" u="none" strike="noStrike" dirty="0">
                        <a:solidFill>
                          <a:srgbClr val="000000"/>
                        </a:solidFill>
                        <a:effectLst/>
                        <a:latin typeface="Calibri" panose="020F0502020204030204" pitchFamily="34" charset="0"/>
                      </a:endParaRPr>
                    </a:p>
                  </a:txBody>
                  <a:tcPr marL="8282" marR="8282" marT="8282" marB="0" anchor="b"/>
                </a:tc>
                <a:tc>
                  <a:txBody>
                    <a:bodyPr/>
                    <a:lstStyle/>
                    <a:p>
                      <a:pPr algn="ctr" fontAlgn="b"/>
                      <a:r>
                        <a:rPr lang="es-EC" sz="1100" b="1" u="none" strike="noStrike">
                          <a:effectLst/>
                        </a:rPr>
                        <a:t> </a:t>
                      </a:r>
                      <a:endParaRPr lang="es-EC" sz="1100" b="1" i="0" u="none" strike="noStrike">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a:effectLst/>
                        </a:rPr>
                        <a:t>2</a:t>
                      </a:r>
                      <a:endParaRPr lang="es-EC" sz="1100" b="1" i="0" u="none" strike="noStrike">
                        <a:solidFill>
                          <a:srgbClr val="000000"/>
                        </a:solidFill>
                        <a:effectLst/>
                        <a:latin typeface="Calibri" panose="020F0502020204030204" pitchFamily="34" charset="0"/>
                      </a:endParaRPr>
                    </a:p>
                  </a:txBody>
                  <a:tcPr marL="8282" marR="8282" marT="8282" marB="0" anchor="b"/>
                </a:tc>
                <a:extLst>
                  <a:ext uri="{0D108BD9-81ED-4DB2-BD59-A6C34878D82A}">
                    <a16:rowId xmlns="" xmlns:a16="http://schemas.microsoft.com/office/drawing/2014/main" val="10006"/>
                  </a:ext>
                </a:extLst>
              </a:tr>
              <a:tr h="336500">
                <a:tc>
                  <a:txBody>
                    <a:bodyPr/>
                    <a:lstStyle/>
                    <a:p>
                      <a:pPr algn="ctr" fontAlgn="b"/>
                      <a:r>
                        <a:rPr lang="es-EC" sz="1100" b="1" u="none" strike="noStrike" dirty="0">
                          <a:effectLst/>
                        </a:rPr>
                        <a:t>6</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l" fontAlgn="b"/>
                      <a:r>
                        <a:rPr lang="es-EC" sz="1100" u="none" strike="noStrike" dirty="0">
                          <a:effectLst/>
                        </a:rPr>
                        <a:t>ASOCIACION DE SERVICIOS DE LIMPIEZA AKY LIMPIECITO "ASOLIMAKY"</a:t>
                      </a:r>
                      <a:endParaRPr lang="es-EC" sz="1100" b="0" i="0" u="none" strike="noStrike" dirty="0">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                                   93,680.00 </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 </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1</a:t>
                      </a:r>
                      <a:endParaRPr lang="es-EC" sz="1100" b="1" i="0" u="none" strike="noStrike" dirty="0">
                        <a:solidFill>
                          <a:srgbClr val="000000"/>
                        </a:solidFill>
                        <a:effectLst/>
                        <a:latin typeface="Calibri" panose="020F0502020204030204" pitchFamily="34" charset="0"/>
                      </a:endParaRPr>
                    </a:p>
                  </a:txBody>
                  <a:tcPr marL="8282" marR="8282" marT="8282" marB="0" anchor="b"/>
                </a:tc>
                <a:tc>
                  <a:txBody>
                    <a:bodyPr/>
                    <a:lstStyle/>
                    <a:p>
                      <a:pPr algn="ctr" fontAlgn="b"/>
                      <a:r>
                        <a:rPr lang="es-EC" sz="1100" b="1" u="none" strike="noStrike">
                          <a:effectLst/>
                        </a:rPr>
                        <a:t>1</a:t>
                      </a:r>
                      <a:endParaRPr lang="es-EC" sz="1100" b="1" i="0" u="none" strike="noStrike">
                        <a:solidFill>
                          <a:srgbClr val="000000"/>
                        </a:solidFill>
                        <a:effectLst/>
                        <a:latin typeface="Calibri" panose="020F0502020204030204" pitchFamily="34" charset="0"/>
                      </a:endParaRPr>
                    </a:p>
                  </a:txBody>
                  <a:tcPr marL="8282" marR="8282" marT="8282" marB="0" anchor="b"/>
                </a:tc>
                <a:tc>
                  <a:txBody>
                    <a:bodyPr/>
                    <a:lstStyle/>
                    <a:p>
                      <a:pPr algn="ctr" fontAlgn="b"/>
                      <a:r>
                        <a:rPr lang="es-EC" sz="1100" b="1" u="none" strike="noStrike">
                          <a:effectLst/>
                        </a:rPr>
                        <a:t>2</a:t>
                      </a:r>
                      <a:endParaRPr lang="es-EC" sz="1100" b="1" i="0" u="none" strike="noStrike">
                        <a:solidFill>
                          <a:srgbClr val="000000"/>
                        </a:solidFill>
                        <a:effectLst/>
                        <a:latin typeface="Calibri" panose="020F0502020204030204" pitchFamily="34" charset="0"/>
                      </a:endParaRPr>
                    </a:p>
                  </a:txBody>
                  <a:tcPr marL="8282" marR="8282" marT="8282" marB="0" anchor="b"/>
                </a:tc>
                <a:extLst>
                  <a:ext uri="{0D108BD9-81ED-4DB2-BD59-A6C34878D82A}">
                    <a16:rowId xmlns="" xmlns:a16="http://schemas.microsoft.com/office/drawing/2014/main" val="10007"/>
                  </a:ext>
                </a:extLst>
              </a:tr>
              <a:tr h="336500">
                <a:tc>
                  <a:txBody>
                    <a:bodyPr/>
                    <a:lstStyle/>
                    <a:p>
                      <a:pPr algn="ctr" fontAlgn="b"/>
                      <a:r>
                        <a:rPr lang="es-EC" sz="1100" b="1" u="none" strike="noStrike" dirty="0">
                          <a:effectLst/>
                        </a:rPr>
                        <a:t>7</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l" fontAlgn="b"/>
                      <a:r>
                        <a:rPr lang="es-EC" sz="1100" u="none" strike="noStrike">
                          <a:effectLst/>
                        </a:rPr>
                        <a:t>ASOCIACION DE SERVICIOS DE LIMPIEZA Y ALIMENTACION LIMPIEZA TOTAL "ALIMPITOTA"</a:t>
                      </a:r>
                      <a:endParaRPr lang="es-EC" sz="1100" b="0" i="0" u="none" strike="noStrike">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                                 226,718.31 </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1</a:t>
                      </a:r>
                      <a:endParaRPr lang="es-EC" sz="1100" b="1" i="0" u="none" strike="noStrike" dirty="0">
                        <a:solidFill>
                          <a:srgbClr val="000000"/>
                        </a:solidFill>
                        <a:effectLst/>
                        <a:latin typeface="Calibri" panose="020F0502020204030204" pitchFamily="34" charset="0"/>
                      </a:endParaRPr>
                    </a:p>
                  </a:txBody>
                  <a:tcPr marL="8282" marR="8282" marT="8282" marB="0" anchor="b"/>
                </a:tc>
                <a:tc>
                  <a:txBody>
                    <a:bodyPr/>
                    <a:lstStyle/>
                    <a:p>
                      <a:pPr algn="ctr" fontAlgn="b"/>
                      <a:r>
                        <a:rPr lang="es-EC" sz="1100" b="1" u="none" strike="noStrike" dirty="0">
                          <a:effectLst/>
                        </a:rPr>
                        <a:t> </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a:effectLst/>
                        </a:rPr>
                        <a:t>2</a:t>
                      </a:r>
                      <a:endParaRPr lang="es-EC" sz="1100" b="1" i="0" u="none" strike="noStrike">
                        <a:solidFill>
                          <a:srgbClr val="000000"/>
                        </a:solidFill>
                        <a:effectLst/>
                        <a:latin typeface="Calibri" panose="020F0502020204030204" pitchFamily="34" charset="0"/>
                      </a:endParaRPr>
                    </a:p>
                  </a:txBody>
                  <a:tcPr marL="8282" marR="8282" marT="8282" marB="0" anchor="b"/>
                </a:tc>
                <a:tc>
                  <a:txBody>
                    <a:bodyPr/>
                    <a:lstStyle/>
                    <a:p>
                      <a:pPr algn="ctr" fontAlgn="b"/>
                      <a:r>
                        <a:rPr lang="es-EC" sz="1100" b="1" u="none" strike="noStrike">
                          <a:effectLst/>
                        </a:rPr>
                        <a:t>3</a:t>
                      </a:r>
                      <a:endParaRPr lang="es-EC" sz="1100" b="1" i="0" u="none" strike="noStrike">
                        <a:solidFill>
                          <a:srgbClr val="000000"/>
                        </a:solidFill>
                        <a:effectLst/>
                        <a:latin typeface="Calibri" panose="020F0502020204030204" pitchFamily="34" charset="0"/>
                      </a:endParaRPr>
                    </a:p>
                  </a:txBody>
                  <a:tcPr marL="8282" marR="8282" marT="8282" marB="0" anchor="b"/>
                </a:tc>
                <a:extLst>
                  <a:ext uri="{0D108BD9-81ED-4DB2-BD59-A6C34878D82A}">
                    <a16:rowId xmlns="" xmlns:a16="http://schemas.microsoft.com/office/drawing/2014/main" val="10008"/>
                  </a:ext>
                </a:extLst>
              </a:tr>
              <a:tr h="336500">
                <a:tc>
                  <a:txBody>
                    <a:bodyPr/>
                    <a:lstStyle/>
                    <a:p>
                      <a:pPr algn="ctr" fontAlgn="b"/>
                      <a:r>
                        <a:rPr lang="es-EC" sz="1100" b="1" u="none" strike="noStrike" dirty="0">
                          <a:effectLst/>
                        </a:rPr>
                        <a:t>8</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l" fontAlgn="b"/>
                      <a:r>
                        <a:rPr lang="es-EC" sz="1100" u="none" strike="noStrike" dirty="0">
                          <a:effectLst/>
                        </a:rPr>
                        <a:t>ASOCIACION DE SERVICIOS ALIMENTACION REMANS0 COMIDA SANA ASOSERCOM</a:t>
                      </a:r>
                      <a:endParaRPr lang="es-EC" sz="1100" b="0" i="0" u="none" strike="noStrike" dirty="0">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                                   21,715.85 </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1</a:t>
                      </a:r>
                      <a:endParaRPr lang="es-EC" sz="1100" b="1" i="0" u="none" strike="noStrike" dirty="0">
                        <a:solidFill>
                          <a:srgbClr val="000000"/>
                        </a:solidFill>
                        <a:effectLst/>
                        <a:latin typeface="Calibri" panose="020F0502020204030204" pitchFamily="34" charset="0"/>
                      </a:endParaRPr>
                    </a:p>
                  </a:txBody>
                  <a:tcPr marL="8282" marR="8282" marT="8282" marB="0" anchor="b"/>
                </a:tc>
                <a:tc>
                  <a:txBody>
                    <a:bodyPr/>
                    <a:lstStyle/>
                    <a:p>
                      <a:pPr algn="ctr" fontAlgn="b"/>
                      <a:r>
                        <a:rPr lang="es-EC" sz="1100" b="1" u="none" strike="noStrike">
                          <a:effectLst/>
                        </a:rPr>
                        <a:t> </a:t>
                      </a:r>
                      <a:endParaRPr lang="es-EC" sz="1100" b="1" i="0" u="none" strike="noStrike">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1</a:t>
                      </a:r>
                      <a:endParaRPr lang="es-EC" sz="1100" b="1" i="0" u="none" strike="noStrike" dirty="0">
                        <a:solidFill>
                          <a:srgbClr val="000000"/>
                        </a:solidFill>
                        <a:effectLst/>
                        <a:latin typeface="Calibri" panose="020F0502020204030204" pitchFamily="34" charset="0"/>
                      </a:endParaRPr>
                    </a:p>
                  </a:txBody>
                  <a:tcPr marL="8282" marR="8282" marT="8282" marB="0" anchor="b"/>
                </a:tc>
                <a:tc>
                  <a:txBody>
                    <a:bodyPr/>
                    <a:lstStyle/>
                    <a:p>
                      <a:pPr algn="ctr" fontAlgn="b"/>
                      <a:r>
                        <a:rPr lang="es-EC" sz="1100" b="1" u="none" strike="noStrike">
                          <a:effectLst/>
                        </a:rPr>
                        <a:t>2</a:t>
                      </a:r>
                      <a:endParaRPr lang="es-EC" sz="1100" b="1" i="0" u="none" strike="noStrike">
                        <a:solidFill>
                          <a:srgbClr val="000000"/>
                        </a:solidFill>
                        <a:effectLst/>
                        <a:latin typeface="Calibri" panose="020F0502020204030204" pitchFamily="34" charset="0"/>
                      </a:endParaRPr>
                    </a:p>
                  </a:txBody>
                  <a:tcPr marL="8282" marR="8282" marT="8282" marB="0" anchor="b"/>
                </a:tc>
                <a:extLst>
                  <a:ext uri="{0D108BD9-81ED-4DB2-BD59-A6C34878D82A}">
                    <a16:rowId xmlns="" xmlns:a16="http://schemas.microsoft.com/office/drawing/2014/main" val="10009"/>
                  </a:ext>
                </a:extLst>
              </a:tr>
              <a:tr h="336500">
                <a:tc>
                  <a:txBody>
                    <a:bodyPr/>
                    <a:lstStyle/>
                    <a:p>
                      <a:pPr algn="ctr" fontAlgn="b"/>
                      <a:r>
                        <a:rPr lang="es-EC" sz="1100" b="1" u="none" strike="noStrike" dirty="0">
                          <a:effectLst/>
                        </a:rPr>
                        <a:t>9</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l" fontAlgn="b"/>
                      <a:r>
                        <a:rPr lang="es-EC" sz="1100" u="none" strike="noStrike">
                          <a:effectLst/>
                        </a:rPr>
                        <a:t>ASOCIACION DE SERVICIOS DE LIMPIEZA CALIDAD DE VIDA "ASOLIMCAV”</a:t>
                      </a:r>
                      <a:endParaRPr lang="es-EC" sz="1100" b="0" i="0" u="none" strike="noStrike">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                                 490,227.00 </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 </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a:effectLst/>
                        </a:rPr>
                        <a:t>1</a:t>
                      </a:r>
                      <a:endParaRPr lang="es-EC" sz="1100" b="1" i="0" u="none" strike="noStrike">
                        <a:solidFill>
                          <a:srgbClr val="000000"/>
                        </a:solidFill>
                        <a:effectLst/>
                        <a:latin typeface="Calibri" panose="020F0502020204030204" pitchFamily="34" charset="0"/>
                      </a:endParaRPr>
                    </a:p>
                  </a:txBody>
                  <a:tcPr marL="8282" marR="8282" marT="8282" marB="0" anchor="b"/>
                </a:tc>
                <a:tc>
                  <a:txBody>
                    <a:bodyPr/>
                    <a:lstStyle/>
                    <a:p>
                      <a:pPr algn="ctr" fontAlgn="b"/>
                      <a:r>
                        <a:rPr lang="es-EC" sz="1100" b="1" u="none" strike="noStrike" dirty="0">
                          <a:effectLst/>
                        </a:rPr>
                        <a:t>1</a:t>
                      </a:r>
                      <a:endParaRPr lang="es-EC" sz="1100" b="1" i="0" u="none" strike="noStrike" dirty="0">
                        <a:solidFill>
                          <a:srgbClr val="000000"/>
                        </a:solidFill>
                        <a:effectLst/>
                        <a:latin typeface="Calibri" panose="020F0502020204030204" pitchFamily="34" charset="0"/>
                      </a:endParaRPr>
                    </a:p>
                  </a:txBody>
                  <a:tcPr marL="8282" marR="8282" marT="8282" marB="0" anchor="b"/>
                </a:tc>
                <a:tc>
                  <a:txBody>
                    <a:bodyPr/>
                    <a:lstStyle/>
                    <a:p>
                      <a:pPr algn="ctr" fontAlgn="b"/>
                      <a:r>
                        <a:rPr lang="es-EC" sz="1100" b="1" u="none" strike="noStrike">
                          <a:effectLst/>
                        </a:rPr>
                        <a:t>2</a:t>
                      </a:r>
                      <a:endParaRPr lang="es-EC" sz="1100" b="1" i="0" u="none" strike="noStrike">
                        <a:solidFill>
                          <a:srgbClr val="000000"/>
                        </a:solidFill>
                        <a:effectLst/>
                        <a:latin typeface="Calibri" panose="020F0502020204030204" pitchFamily="34" charset="0"/>
                      </a:endParaRPr>
                    </a:p>
                  </a:txBody>
                  <a:tcPr marL="8282" marR="8282" marT="8282" marB="0" anchor="b"/>
                </a:tc>
                <a:extLst>
                  <a:ext uri="{0D108BD9-81ED-4DB2-BD59-A6C34878D82A}">
                    <a16:rowId xmlns="" xmlns:a16="http://schemas.microsoft.com/office/drawing/2014/main" val="10010"/>
                  </a:ext>
                </a:extLst>
              </a:tr>
              <a:tr h="336500">
                <a:tc>
                  <a:txBody>
                    <a:bodyPr/>
                    <a:lstStyle/>
                    <a:p>
                      <a:pPr algn="ctr" fontAlgn="b"/>
                      <a:r>
                        <a:rPr lang="es-EC" sz="1100" b="1" u="none" strike="noStrike" dirty="0">
                          <a:effectLst/>
                        </a:rPr>
                        <a:t>10</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l" fontAlgn="b"/>
                      <a:r>
                        <a:rPr lang="es-EC" sz="1100" u="none" strike="noStrike">
                          <a:effectLst/>
                        </a:rPr>
                        <a:t>ASOCIACION DE SERVICIOS DE LIMPIEZA EXITO LIMPIO "ASOSELIMEXI"</a:t>
                      </a:r>
                      <a:endParaRPr lang="es-EC" sz="1100" b="0" i="0" u="none" strike="noStrike">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                             1,814,120.72 </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a:effectLst/>
                        </a:rPr>
                        <a:t> </a:t>
                      </a:r>
                      <a:endParaRPr lang="es-EC" sz="1100" b="1" i="0" u="none" strike="noStrike">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2</a:t>
                      </a:r>
                      <a:endParaRPr lang="es-EC" sz="1100" b="1" i="0" u="none" strike="noStrike" dirty="0">
                        <a:solidFill>
                          <a:srgbClr val="000000"/>
                        </a:solidFill>
                        <a:effectLst/>
                        <a:latin typeface="Calibri" panose="020F0502020204030204" pitchFamily="34" charset="0"/>
                      </a:endParaRPr>
                    </a:p>
                  </a:txBody>
                  <a:tcPr marL="8282" marR="8282" marT="8282" marB="0" anchor="b"/>
                </a:tc>
                <a:tc>
                  <a:txBody>
                    <a:bodyPr/>
                    <a:lstStyle/>
                    <a:p>
                      <a:pPr algn="ctr" fontAlgn="b"/>
                      <a:r>
                        <a:rPr lang="es-EC" sz="1100" b="1" u="none" strike="noStrike" dirty="0">
                          <a:effectLst/>
                        </a:rPr>
                        <a:t>1</a:t>
                      </a:r>
                      <a:endParaRPr lang="es-EC" sz="1100" b="1" i="0" u="none" strike="noStrike" dirty="0">
                        <a:solidFill>
                          <a:srgbClr val="000000"/>
                        </a:solidFill>
                        <a:effectLst/>
                        <a:latin typeface="Calibri" panose="020F0502020204030204" pitchFamily="34" charset="0"/>
                      </a:endParaRPr>
                    </a:p>
                  </a:txBody>
                  <a:tcPr marL="8282" marR="8282" marT="8282" marB="0" anchor="b"/>
                </a:tc>
                <a:tc>
                  <a:txBody>
                    <a:bodyPr/>
                    <a:lstStyle/>
                    <a:p>
                      <a:pPr algn="ctr" fontAlgn="b"/>
                      <a:r>
                        <a:rPr lang="es-EC" sz="1100" b="1" u="none" strike="noStrike">
                          <a:effectLst/>
                        </a:rPr>
                        <a:t>3</a:t>
                      </a:r>
                      <a:endParaRPr lang="es-EC" sz="1100" b="1" i="0" u="none" strike="noStrike">
                        <a:solidFill>
                          <a:srgbClr val="000000"/>
                        </a:solidFill>
                        <a:effectLst/>
                        <a:latin typeface="Calibri" panose="020F0502020204030204" pitchFamily="34" charset="0"/>
                      </a:endParaRPr>
                    </a:p>
                  </a:txBody>
                  <a:tcPr marL="8282" marR="8282" marT="8282" marB="0" anchor="b"/>
                </a:tc>
                <a:extLst>
                  <a:ext uri="{0D108BD9-81ED-4DB2-BD59-A6C34878D82A}">
                    <a16:rowId xmlns="" xmlns:a16="http://schemas.microsoft.com/office/drawing/2014/main" val="10011"/>
                  </a:ext>
                </a:extLst>
              </a:tr>
              <a:tr h="336500">
                <a:tc>
                  <a:txBody>
                    <a:bodyPr/>
                    <a:lstStyle/>
                    <a:p>
                      <a:pPr algn="ctr" fontAlgn="b"/>
                      <a:r>
                        <a:rPr lang="es-EC" sz="1100" b="1" u="none" strike="noStrike" dirty="0">
                          <a:effectLst/>
                        </a:rPr>
                        <a:t>11</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l" fontAlgn="b"/>
                      <a:r>
                        <a:rPr lang="es-EC" sz="1100" u="none" strike="noStrike">
                          <a:effectLst/>
                        </a:rPr>
                        <a:t>ASOCIACION DE SERVICIOS DE LIMPIEZA EFICIENTES Y RESPONSABLES "ASOLIMEFIRES”</a:t>
                      </a:r>
                      <a:endParaRPr lang="es-EC" sz="1100" b="0" i="0" u="none" strike="noStrike">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                                 177,812.41 </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a:effectLst/>
                        </a:rPr>
                        <a:t> </a:t>
                      </a:r>
                      <a:endParaRPr lang="es-EC" sz="1100" b="1" i="0" u="none" strike="noStrike">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 </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2</a:t>
                      </a:r>
                      <a:endParaRPr lang="es-EC" sz="1100" b="1" i="0" u="none" strike="noStrike" dirty="0">
                        <a:solidFill>
                          <a:srgbClr val="000000"/>
                        </a:solidFill>
                        <a:effectLst/>
                        <a:latin typeface="Calibri" panose="020F0502020204030204" pitchFamily="34" charset="0"/>
                      </a:endParaRPr>
                    </a:p>
                  </a:txBody>
                  <a:tcPr marL="8282" marR="8282" marT="8282" marB="0" anchor="b"/>
                </a:tc>
                <a:tc>
                  <a:txBody>
                    <a:bodyPr/>
                    <a:lstStyle/>
                    <a:p>
                      <a:pPr algn="ctr" fontAlgn="b"/>
                      <a:r>
                        <a:rPr lang="es-EC" sz="1100" b="1" u="none" strike="noStrike" dirty="0">
                          <a:effectLst/>
                        </a:rPr>
                        <a:t>2</a:t>
                      </a:r>
                      <a:endParaRPr lang="es-EC" sz="1100" b="1" i="0" u="none" strike="noStrike" dirty="0">
                        <a:solidFill>
                          <a:srgbClr val="000000"/>
                        </a:solidFill>
                        <a:effectLst/>
                        <a:latin typeface="Calibri" panose="020F0502020204030204" pitchFamily="34" charset="0"/>
                      </a:endParaRPr>
                    </a:p>
                  </a:txBody>
                  <a:tcPr marL="8282" marR="8282" marT="8282" marB="0" anchor="b"/>
                </a:tc>
                <a:extLst>
                  <a:ext uri="{0D108BD9-81ED-4DB2-BD59-A6C34878D82A}">
                    <a16:rowId xmlns="" xmlns:a16="http://schemas.microsoft.com/office/drawing/2014/main" val="10012"/>
                  </a:ext>
                </a:extLst>
              </a:tr>
              <a:tr h="336500">
                <a:tc>
                  <a:txBody>
                    <a:bodyPr/>
                    <a:lstStyle/>
                    <a:p>
                      <a:pPr algn="ctr" fontAlgn="b"/>
                      <a:r>
                        <a:rPr lang="es-EC" sz="1100" b="1" u="none" strike="noStrike" dirty="0">
                          <a:effectLst/>
                        </a:rPr>
                        <a:t>12</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l" fontAlgn="b"/>
                      <a:r>
                        <a:rPr lang="es-EC" sz="1100" u="none" strike="noStrike">
                          <a:effectLst/>
                        </a:rPr>
                        <a:t>ASOCIACION DE SERVICIOS DE LIMPIEZA DECISIONES PROACTIVAS ASOSERDEPRO</a:t>
                      </a:r>
                      <a:endParaRPr lang="es-EC" sz="1100" b="0" i="0" u="none" strike="noStrike">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                                 346,566.24 </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a:effectLst/>
                        </a:rPr>
                        <a:t> </a:t>
                      </a:r>
                      <a:endParaRPr lang="es-EC" sz="1100" b="1" i="0" u="none" strike="noStrike">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1</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1</a:t>
                      </a:r>
                      <a:endParaRPr lang="es-EC" sz="1100" b="1" i="0" u="none" strike="noStrike" dirty="0">
                        <a:solidFill>
                          <a:srgbClr val="000000"/>
                        </a:solidFill>
                        <a:effectLst/>
                        <a:latin typeface="Calibri" panose="020F0502020204030204" pitchFamily="34" charset="0"/>
                      </a:endParaRPr>
                    </a:p>
                  </a:txBody>
                  <a:tcPr marL="8282" marR="8282" marT="8282" marB="0" anchor="b"/>
                </a:tc>
                <a:tc>
                  <a:txBody>
                    <a:bodyPr/>
                    <a:lstStyle/>
                    <a:p>
                      <a:pPr algn="ctr" fontAlgn="b"/>
                      <a:r>
                        <a:rPr lang="es-EC" sz="1100" b="1" u="none" strike="noStrike" dirty="0">
                          <a:effectLst/>
                        </a:rPr>
                        <a:t>2</a:t>
                      </a:r>
                      <a:endParaRPr lang="es-EC" sz="1100" b="1" i="0" u="none" strike="noStrike" dirty="0">
                        <a:solidFill>
                          <a:srgbClr val="000000"/>
                        </a:solidFill>
                        <a:effectLst/>
                        <a:latin typeface="Calibri" panose="020F0502020204030204" pitchFamily="34" charset="0"/>
                      </a:endParaRPr>
                    </a:p>
                  </a:txBody>
                  <a:tcPr marL="8282" marR="8282" marT="8282" marB="0" anchor="b"/>
                </a:tc>
                <a:extLst>
                  <a:ext uri="{0D108BD9-81ED-4DB2-BD59-A6C34878D82A}">
                    <a16:rowId xmlns="" xmlns:a16="http://schemas.microsoft.com/office/drawing/2014/main" val="10013"/>
                  </a:ext>
                </a:extLst>
              </a:tr>
              <a:tr h="336500">
                <a:tc>
                  <a:txBody>
                    <a:bodyPr/>
                    <a:lstStyle/>
                    <a:p>
                      <a:pPr algn="l" fontAlgn="b"/>
                      <a:endParaRPr lang="es-EC" sz="1100" b="0" i="0" u="none" strike="noStrike">
                        <a:solidFill>
                          <a:srgbClr val="000000"/>
                        </a:solidFill>
                        <a:effectLst/>
                        <a:latin typeface="Arial Narrow" panose="020B0606020202030204" pitchFamily="34" charset="0"/>
                      </a:endParaRPr>
                    </a:p>
                  </a:txBody>
                  <a:tcPr marL="8282" marR="8282" marT="8282" marB="0" anchor="b"/>
                </a:tc>
                <a:tc>
                  <a:txBody>
                    <a:bodyPr/>
                    <a:lstStyle/>
                    <a:p>
                      <a:pPr algn="r" fontAlgn="b"/>
                      <a:r>
                        <a:rPr lang="es-EC" sz="1100" b="1" u="none" strike="noStrike" dirty="0">
                          <a:effectLst/>
                        </a:rPr>
                        <a:t>TOTAL</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                             4,821,517.19 </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a:effectLst/>
                        </a:rPr>
                        <a:t>11.00</a:t>
                      </a:r>
                      <a:endParaRPr lang="es-EC" sz="1100" b="1" i="0" u="none" strike="noStrike">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12.00</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21.00</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44.00</a:t>
                      </a:r>
                      <a:endParaRPr lang="es-EC" sz="1100" b="1" i="0" u="none" strike="noStrike" dirty="0">
                        <a:solidFill>
                          <a:srgbClr val="000000"/>
                        </a:solidFill>
                        <a:effectLst/>
                        <a:latin typeface="Arial Narrow" panose="020B0606020202030204" pitchFamily="34" charset="0"/>
                      </a:endParaRPr>
                    </a:p>
                  </a:txBody>
                  <a:tcPr marL="8282" marR="8282" marT="8282" marB="0" anchor="b"/>
                </a:tc>
                <a:extLst>
                  <a:ext uri="{0D108BD9-81ED-4DB2-BD59-A6C34878D82A}">
                    <a16:rowId xmlns="" xmlns:a16="http://schemas.microsoft.com/office/drawing/2014/main" val="10014"/>
                  </a:ext>
                </a:extLst>
              </a:tr>
              <a:tr h="336500">
                <a:tc>
                  <a:txBody>
                    <a:bodyPr/>
                    <a:lstStyle/>
                    <a:p>
                      <a:pPr algn="l" fontAlgn="b"/>
                      <a:endParaRPr lang="es-EC" sz="1100" b="0" i="0" u="none" strike="noStrike">
                        <a:solidFill>
                          <a:srgbClr val="000000"/>
                        </a:solidFill>
                        <a:effectLst/>
                        <a:latin typeface="Arial Narrow" panose="020B0606020202030204" pitchFamily="34" charset="0"/>
                      </a:endParaRPr>
                    </a:p>
                  </a:txBody>
                  <a:tcPr marL="8282" marR="8282" marT="8282" marB="0" anchor="b"/>
                </a:tc>
                <a:tc>
                  <a:txBody>
                    <a:bodyPr/>
                    <a:lstStyle/>
                    <a:p>
                      <a:pPr algn="r" fontAlgn="b"/>
                      <a:r>
                        <a:rPr lang="es-EC" sz="1100" b="1" u="none" strike="noStrike" dirty="0">
                          <a:effectLst/>
                        </a:rPr>
                        <a:t>PROMEDIO</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ctr" fontAlgn="b"/>
                      <a:r>
                        <a:rPr lang="es-EC" sz="1100" b="1" u="none" strike="noStrike" dirty="0">
                          <a:effectLst/>
                        </a:rPr>
                        <a:t>                                 401,793.10 </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l" fontAlgn="b"/>
                      <a:r>
                        <a:rPr lang="es-EC" sz="1100" b="1" u="none" strike="noStrike">
                          <a:effectLst/>
                        </a:rPr>
                        <a:t> </a:t>
                      </a:r>
                      <a:endParaRPr lang="es-EC" sz="1100" b="1" i="0" u="none" strike="noStrike">
                        <a:solidFill>
                          <a:srgbClr val="000000"/>
                        </a:solidFill>
                        <a:effectLst/>
                        <a:latin typeface="Arial Narrow" panose="020B0606020202030204" pitchFamily="34" charset="0"/>
                      </a:endParaRPr>
                    </a:p>
                  </a:txBody>
                  <a:tcPr marL="8282" marR="8282" marT="8282" marB="0" anchor="b"/>
                </a:tc>
                <a:tc>
                  <a:txBody>
                    <a:bodyPr/>
                    <a:lstStyle/>
                    <a:p>
                      <a:pPr algn="l" fontAlgn="b"/>
                      <a:r>
                        <a:rPr lang="es-EC" sz="1100" b="1" u="none" strike="noStrike">
                          <a:effectLst/>
                        </a:rPr>
                        <a:t> </a:t>
                      </a:r>
                      <a:endParaRPr lang="es-EC" sz="1100" b="1" i="0" u="none" strike="noStrike">
                        <a:solidFill>
                          <a:srgbClr val="000000"/>
                        </a:solidFill>
                        <a:effectLst/>
                        <a:latin typeface="Arial Narrow" panose="020B0606020202030204" pitchFamily="34" charset="0"/>
                      </a:endParaRPr>
                    </a:p>
                  </a:txBody>
                  <a:tcPr marL="8282" marR="8282" marT="8282" marB="0" anchor="b"/>
                </a:tc>
                <a:tc>
                  <a:txBody>
                    <a:bodyPr/>
                    <a:lstStyle/>
                    <a:p>
                      <a:pPr algn="l" fontAlgn="b"/>
                      <a:r>
                        <a:rPr lang="es-EC" sz="1100" b="1" u="none" strike="noStrike" dirty="0">
                          <a:effectLst/>
                        </a:rPr>
                        <a:t> </a:t>
                      </a:r>
                      <a:endParaRPr lang="es-EC" sz="1100" b="1" i="0" u="none" strike="noStrike" dirty="0">
                        <a:solidFill>
                          <a:srgbClr val="000000"/>
                        </a:solidFill>
                        <a:effectLst/>
                        <a:latin typeface="Arial Narrow" panose="020B0606020202030204" pitchFamily="34" charset="0"/>
                      </a:endParaRPr>
                    </a:p>
                  </a:txBody>
                  <a:tcPr marL="8282" marR="8282" marT="8282" marB="0" anchor="b"/>
                </a:tc>
                <a:tc>
                  <a:txBody>
                    <a:bodyPr/>
                    <a:lstStyle/>
                    <a:p>
                      <a:pPr algn="r" fontAlgn="b"/>
                      <a:r>
                        <a:rPr lang="es-EC" sz="1100" b="1" u="none" strike="noStrike" dirty="0">
                          <a:effectLst/>
                        </a:rPr>
                        <a:t>3.666666667</a:t>
                      </a:r>
                      <a:endParaRPr lang="es-EC" sz="1100" b="1" i="0" u="none" strike="noStrike" dirty="0">
                        <a:solidFill>
                          <a:srgbClr val="000000"/>
                        </a:solidFill>
                        <a:effectLst/>
                        <a:latin typeface="Arial Narrow" panose="020B0606020202030204" pitchFamily="34" charset="0"/>
                      </a:endParaRPr>
                    </a:p>
                  </a:txBody>
                  <a:tcPr marL="8282" marR="8282" marT="8282" marB="0" anchor="b"/>
                </a:tc>
                <a:extLst>
                  <a:ext uri="{0D108BD9-81ED-4DB2-BD59-A6C34878D82A}">
                    <a16:rowId xmlns="" xmlns:a16="http://schemas.microsoft.com/office/drawing/2014/main" val="10015"/>
                  </a:ext>
                </a:extLst>
              </a:tr>
            </a:tbl>
          </a:graphicData>
        </a:graphic>
      </p:graphicFrame>
      <p:sp>
        <p:nvSpPr>
          <p:cNvPr id="2" name="Rectángulo 1"/>
          <p:cNvSpPr/>
          <p:nvPr/>
        </p:nvSpPr>
        <p:spPr>
          <a:xfrm>
            <a:off x="3219719" y="0"/>
            <a:ext cx="5422005" cy="48939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s-EC" b="1" dirty="0" smtClean="0"/>
              <a:t>Características de la muestra</a:t>
            </a:r>
            <a:endParaRPr lang="es-EC" b="1" dirty="0"/>
          </a:p>
        </p:txBody>
      </p:sp>
    </p:spTree>
    <p:extLst>
      <p:ext uri="{BB962C8B-B14F-4D97-AF65-F5344CB8AC3E}">
        <p14:creationId xmlns:p14="http://schemas.microsoft.com/office/powerpoint/2010/main" val="8424193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1">
  <a:themeElements>
    <a:clrScheme name="Personalizado 5">
      <a:dk1>
        <a:srgbClr val="000000"/>
      </a:dk1>
      <a:lt1>
        <a:srgbClr val="FFFFFF"/>
      </a:lt1>
      <a:dk2>
        <a:srgbClr val="768395"/>
      </a:dk2>
      <a:lt2>
        <a:srgbClr val="F0F0F0"/>
      </a:lt2>
      <a:accent1>
        <a:srgbClr val="DD1D29"/>
      </a:accent1>
      <a:accent2>
        <a:srgbClr val="0B1F73"/>
      </a:accent2>
      <a:accent3>
        <a:srgbClr val="EF4559"/>
      </a:accent3>
      <a:accent4>
        <a:srgbClr val="127DB9"/>
      </a:accent4>
      <a:accent5>
        <a:srgbClr val="545454"/>
      </a:accent5>
      <a:accent6>
        <a:srgbClr val="818181"/>
      </a:accent6>
      <a:hlink>
        <a:srgbClr val="4472C4"/>
      </a:hlink>
      <a:folHlink>
        <a:srgbClr val="BFBFBF"/>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1" id="{11EFE773-7857-4DBC-A22C-168AEA22E00A}" vid="{5C0D5554-E8D0-4E3B-8814-2EEAD5422916}"/>
    </a:ext>
  </a:extLst>
</a:theme>
</file>

<file path=docProps/app.xml><?xml version="1.0" encoding="utf-8"?>
<Properties xmlns="http://schemas.openxmlformats.org/officeDocument/2006/extended-properties" xmlns:vt="http://schemas.openxmlformats.org/officeDocument/2006/docPropsVTypes">
  <Template>Tema1</Template>
  <TotalTime>1626</TotalTime>
  <Words>1333</Words>
  <Application>Microsoft Office PowerPoint</Application>
  <PresentationFormat>Panorámica</PresentationFormat>
  <Paragraphs>215</Paragraphs>
  <Slides>22</Slides>
  <Notes>0</Notes>
  <HiddenSlides>0</HiddenSlides>
  <MMClips>0</MMClips>
  <ScaleCrop>false</ScaleCrop>
  <HeadingPairs>
    <vt:vector size="8" baseType="variant">
      <vt:variant>
        <vt:lpstr>Fuentes usadas</vt:lpstr>
      </vt:variant>
      <vt:variant>
        <vt:i4>13</vt:i4>
      </vt:variant>
      <vt:variant>
        <vt:lpstr>Tema</vt:lpstr>
      </vt:variant>
      <vt:variant>
        <vt:i4>1</vt:i4>
      </vt:variant>
      <vt:variant>
        <vt:lpstr>Servidores OLE incrustados</vt:lpstr>
      </vt:variant>
      <vt:variant>
        <vt:i4>1</vt:i4>
      </vt:variant>
      <vt:variant>
        <vt:lpstr>Títulos de diapositiva</vt:lpstr>
      </vt:variant>
      <vt:variant>
        <vt:i4>22</vt:i4>
      </vt:variant>
    </vt:vector>
  </HeadingPairs>
  <TitlesOfParts>
    <vt:vector size="37" baseType="lpstr">
      <vt:lpstr>微软雅黑</vt:lpstr>
      <vt:lpstr>SimSun</vt:lpstr>
      <vt:lpstr>Andalus</vt:lpstr>
      <vt:lpstr>Arial</vt:lpstr>
      <vt:lpstr>Arial Narrow</vt:lpstr>
      <vt:lpstr>Calibri</vt:lpstr>
      <vt:lpstr>Cambria Math</vt:lpstr>
      <vt:lpstr>Century Gothic</vt:lpstr>
      <vt:lpstr>Gill Sans</vt:lpstr>
      <vt:lpstr>SimHei</vt:lpstr>
      <vt:lpstr>Symbol</vt:lpstr>
      <vt:lpstr>Times New Roman</vt:lpstr>
      <vt:lpstr>Vladimir Script</vt:lpstr>
      <vt:lpstr>Tema1</vt:lpstr>
      <vt:lpstr>CorelDRAW</vt:lpstr>
      <vt:lpstr>Presentación de PowerPoint</vt:lpstr>
      <vt:lpstr>Planteamiento del Problema</vt:lpstr>
      <vt:lpstr>Objetivos</vt:lpstr>
      <vt:lpstr>JUSTIFICACIÓN</vt:lpstr>
      <vt:lpstr>Teorías de Soporte</vt:lpstr>
      <vt:lpstr>Marco Referencial</vt:lpstr>
      <vt:lpstr>Presentación de PowerPoint</vt:lpstr>
      <vt:lpstr>Presentación de PowerPoint</vt:lpstr>
      <vt:lpstr>Presentación de PowerPoint</vt:lpstr>
      <vt:lpstr>Indicadores financieros</vt:lpstr>
      <vt:lpstr>Monto de adjudicaciones</vt:lpstr>
      <vt:lpstr>Presentación de PowerPoint</vt:lpstr>
      <vt:lpstr>Indicador de Liquidez</vt:lpstr>
      <vt:lpstr>Presentación de PowerPoint</vt:lpstr>
      <vt:lpstr>Endeudamiento del Activo</vt:lpstr>
      <vt:lpstr>Presentación de PowerPoint</vt:lpstr>
      <vt:lpstr>Margen Neto</vt:lpstr>
      <vt:lpstr>Presentación de PowerPoint</vt:lpstr>
      <vt:lpstr>Correlación de las variables</vt:lpstr>
      <vt:lpstr>Resultados</vt:lpstr>
      <vt:lpstr>Conclusiones</vt:lpstr>
      <vt:lpstr>Recomendaciones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INCIDENCIA FINANCIERA DE LAS ADJUDICACIONES DE COMPRAS PÚBLICAS INCLUSIVAS MUNICIPALES EN LAS ASOCIACIONES DE LIMPIEZA Y ALIMENTACIÓN DEL D.M.Q. DURANTE EL PERIODO 2016 - 2018.</dc:title>
  <dc:creator>Jairo Núñez</dc:creator>
  <cp:lastModifiedBy>Johan Pazmino</cp:lastModifiedBy>
  <cp:revision>101</cp:revision>
  <dcterms:created xsi:type="dcterms:W3CDTF">2020-08-23T03:12:04Z</dcterms:created>
  <dcterms:modified xsi:type="dcterms:W3CDTF">2020-12-10T05:59:56Z</dcterms:modified>
</cp:coreProperties>
</file>