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26" r:id="rId2"/>
    <p:sldId id="317" r:id="rId3"/>
    <p:sldId id="318" r:id="rId4"/>
    <p:sldId id="321" r:id="rId5"/>
    <p:sldId id="375" r:id="rId6"/>
    <p:sldId id="392" r:id="rId7"/>
    <p:sldId id="394" r:id="rId8"/>
    <p:sldId id="395" r:id="rId9"/>
    <p:sldId id="376" r:id="rId10"/>
    <p:sldId id="377" r:id="rId11"/>
    <p:sldId id="388" r:id="rId12"/>
    <p:sldId id="389" r:id="rId13"/>
    <p:sldId id="390" r:id="rId14"/>
    <p:sldId id="391" r:id="rId15"/>
    <p:sldId id="380" r:id="rId16"/>
    <p:sldId id="381" r:id="rId17"/>
    <p:sldId id="382" r:id="rId18"/>
    <p:sldId id="383" r:id="rId19"/>
    <p:sldId id="384" r:id="rId20"/>
    <p:sldId id="385" r:id="rId21"/>
    <p:sldId id="386" r:id="rId22"/>
    <p:sldId id="387" r:id="rId23"/>
    <p:sldId id="396" r:id="rId24"/>
    <p:sldId id="397" r:id="rId25"/>
    <p:sldId id="398" r:id="rId26"/>
    <p:sldId id="399" r:id="rId27"/>
    <p:sldId id="400" r:id="rId28"/>
    <p:sldId id="401" r:id="rId29"/>
    <p:sldId id="402" r:id="rId30"/>
    <p:sldId id="393" r:id="rId31"/>
    <p:sldId id="427" r:id="rId32"/>
    <p:sldId id="457" r:id="rId33"/>
    <p:sldId id="428" r:id="rId34"/>
    <p:sldId id="429" r:id="rId35"/>
    <p:sldId id="430" r:id="rId36"/>
    <p:sldId id="431" r:id="rId37"/>
    <p:sldId id="432" r:id="rId38"/>
    <p:sldId id="433" r:id="rId39"/>
    <p:sldId id="434" r:id="rId40"/>
    <p:sldId id="403" r:id="rId41"/>
    <p:sldId id="404" r:id="rId42"/>
    <p:sldId id="405" r:id="rId43"/>
    <p:sldId id="406" r:id="rId44"/>
    <p:sldId id="407" r:id="rId45"/>
    <p:sldId id="408" r:id="rId46"/>
    <p:sldId id="409" r:id="rId47"/>
    <p:sldId id="410" r:id="rId48"/>
    <p:sldId id="411" r:id="rId49"/>
    <p:sldId id="412" r:id="rId50"/>
    <p:sldId id="413" r:id="rId51"/>
    <p:sldId id="414" r:id="rId52"/>
    <p:sldId id="435" r:id="rId53"/>
    <p:sldId id="436" r:id="rId54"/>
    <p:sldId id="441" r:id="rId55"/>
    <p:sldId id="447" r:id="rId56"/>
    <p:sldId id="450" r:id="rId57"/>
    <p:sldId id="451" r:id="rId58"/>
    <p:sldId id="452" r:id="rId59"/>
    <p:sldId id="455" r:id="rId60"/>
    <p:sldId id="456" r:id="rId61"/>
    <p:sldId id="415" r:id="rId62"/>
    <p:sldId id="417" r:id="rId63"/>
    <p:sldId id="416" r:id="rId64"/>
    <p:sldId id="418" r:id="rId65"/>
    <p:sldId id="419" r:id="rId66"/>
    <p:sldId id="420" r:id="rId67"/>
    <p:sldId id="421" r:id="rId68"/>
    <p:sldId id="422" r:id="rId69"/>
    <p:sldId id="423" r:id="rId70"/>
    <p:sldId id="346" r:id="rId71"/>
    <p:sldId id="425" r:id="rId72"/>
    <p:sldId id="348" r:id="rId73"/>
    <p:sldId id="345" r:id="rId7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1" autoAdjust="0"/>
    <p:restoredTop sz="94660"/>
  </p:normalViewPr>
  <p:slideViewPr>
    <p:cSldViewPr snapToGrid="0">
      <p:cViewPr varScale="1">
        <p:scale>
          <a:sx n="71" d="100"/>
          <a:sy n="71" d="100"/>
        </p:scale>
        <p:origin x="5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A4BDEE-B299-42D4-AB2F-37CE9E791A83}" type="doc">
      <dgm:prSet loTypeId="urn:microsoft.com/office/officeart/2005/8/layout/hierarchy6" loCatId="hierarchy" qsTypeId="urn:microsoft.com/office/officeart/2005/8/quickstyle/3d3" qsCatId="3D" csTypeId="urn:microsoft.com/office/officeart/2005/8/colors/accent6_1" csCatId="accent6" phldr="1"/>
      <dgm:spPr/>
      <dgm:t>
        <a:bodyPr/>
        <a:lstStyle/>
        <a:p>
          <a:endParaRPr lang="es-EC"/>
        </a:p>
      </dgm:t>
    </dgm:pt>
    <dgm:pt modelId="{220A09C4-E86A-48D9-9A28-3377991F8F40}">
      <dgm:prSet phldrT="[Texto]" custT="1"/>
      <dgm:spPr/>
      <dgm:t>
        <a:bodyPr/>
        <a:lstStyle/>
        <a:p>
          <a:r>
            <a:rPr lang="es-EC" sz="1500" dirty="0"/>
            <a:t>Cálculo y diseño estructural del edificio “Parqueadero Municipal El Aguacate” de la ciudad de </a:t>
          </a:r>
          <a:r>
            <a:rPr lang="es-EC" sz="1500" dirty="0" err="1"/>
            <a:t>Sangolquí</a:t>
          </a:r>
          <a:r>
            <a:rPr lang="es-EC" sz="1500" dirty="0"/>
            <a:t> aplicando la NEC, en estructura metálica.</a:t>
          </a:r>
        </a:p>
      </dgm:t>
    </dgm:pt>
    <dgm:pt modelId="{9AA43043-9F45-451D-9870-96425445DBA9}" type="parTrans" cxnId="{7C4FE082-F8DC-4132-9D63-4364721A3ED4}">
      <dgm:prSet/>
      <dgm:spPr/>
      <dgm:t>
        <a:bodyPr/>
        <a:lstStyle/>
        <a:p>
          <a:endParaRPr lang="es-EC"/>
        </a:p>
      </dgm:t>
    </dgm:pt>
    <dgm:pt modelId="{BD066232-E1C8-4BDE-BF63-DDFCABA7F24E}" type="sibTrans" cxnId="{7C4FE082-F8DC-4132-9D63-4364721A3ED4}">
      <dgm:prSet/>
      <dgm:spPr/>
      <dgm:t>
        <a:bodyPr/>
        <a:lstStyle/>
        <a:p>
          <a:endParaRPr lang="es-EC"/>
        </a:p>
      </dgm:t>
    </dgm:pt>
    <dgm:pt modelId="{0A664027-A53C-48A2-ABD4-0B9C8AB2557A}">
      <dgm:prSet phldrT="[Texto]" custT="1"/>
      <dgm:spPr/>
      <dgm:t>
        <a:bodyPr/>
        <a:lstStyle/>
        <a:p>
          <a:r>
            <a:rPr lang="es-EC" sz="1500" dirty="0"/>
            <a:t>Realizar el pre dimensionamiento y análisis modal espectral del edificio “Parqueadero Municipal El Aguacate”. </a:t>
          </a:r>
        </a:p>
      </dgm:t>
    </dgm:pt>
    <dgm:pt modelId="{47AF6932-A3A2-446D-9562-7CD0759B865E}" type="parTrans" cxnId="{4DAF4DDE-3644-4CA3-BE15-9FDD77031582}">
      <dgm:prSet/>
      <dgm:spPr/>
      <dgm:t>
        <a:bodyPr/>
        <a:lstStyle/>
        <a:p>
          <a:endParaRPr lang="es-EC"/>
        </a:p>
      </dgm:t>
    </dgm:pt>
    <dgm:pt modelId="{4F1F14CE-4E8F-4E63-AF1E-EBD86E38E1FD}" type="sibTrans" cxnId="{4DAF4DDE-3644-4CA3-BE15-9FDD77031582}">
      <dgm:prSet/>
      <dgm:spPr/>
      <dgm:t>
        <a:bodyPr/>
        <a:lstStyle/>
        <a:p>
          <a:endParaRPr lang="es-EC"/>
        </a:p>
      </dgm:t>
    </dgm:pt>
    <dgm:pt modelId="{E2835895-F3D8-4479-BB61-C1035BA332C5}">
      <dgm:prSet phldrT="[Texto]"/>
      <dgm:spPr/>
      <dgm:t>
        <a:bodyPr/>
        <a:lstStyle/>
        <a:p>
          <a:r>
            <a:rPr lang="es-EC" dirty="0"/>
            <a:t>Objetivo General</a:t>
          </a:r>
        </a:p>
      </dgm:t>
    </dgm:pt>
    <dgm:pt modelId="{82A05844-B003-40E9-AA0D-ABE7B43FF086}" type="parTrans" cxnId="{4D0C9462-9356-48D2-8CFD-7EB345B3356C}">
      <dgm:prSet/>
      <dgm:spPr/>
      <dgm:t>
        <a:bodyPr/>
        <a:lstStyle/>
        <a:p>
          <a:endParaRPr lang="es-EC"/>
        </a:p>
      </dgm:t>
    </dgm:pt>
    <dgm:pt modelId="{146E16FD-DCA6-4DD4-B2DC-5EEBE9355AA0}" type="sibTrans" cxnId="{4D0C9462-9356-48D2-8CFD-7EB345B3356C}">
      <dgm:prSet/>
      <dgm:spPr/>
      <dgm:t>
        <a:bodyPr/>
        <a:lstStyle/>
        <a:p>
          <a:endParaRPr lang="es-EC"/>
        </a:p>
      </dgm:t>
    </dgm:pt>
    <dgm:pt modelId="{042EA8BA-85E4-4CF1-A6DD-E246B884C47D}">
      <dgm:prSet phldrT="[Texto]"/>
      <dgm:spPr/>
      <dgm:t>
        <a:bodyPr/>
        <a:lstStyle/>
        <a:p>
          <a:r>
            <a:rPr lang="es-EC" dirty="0"/>
            <a:t>Objetivos específicos</a:t>
          </a:r>
        </a:p>
      </dgm:t>
    </dgm:pt>
    <dgm:pt modelId="{038586B1-BF76-410F-A76C-1F108E59B2BA}" type="parTrans" cxnId="{013C448E-D842-4165-BB6B-3B9EB18F6FF5}">
      <dgm:prSet/>
      <dgm:spPr/>
      <dgm:t>
        <a:bodyPr/>
        <a:lstStyle/>
        <a:p>
          <a:endParaRPr lang="es-EC"/>
        </a:p>
      </dgm:t>
    </dgm:pt>
    <dgm:pt modelId="{DCCEDECD-2E51-45AF-BE7A-B8BA4AC1FC74}" type="sibTrans" cxnId="{013C448E-D842-4165-BB6B-3B9EB18F6FF5}">
      <dgm:prSet/>
      <dgm:spPr/>
      <dgm:t>
        <a:bodyPr/>
        <a:lstStyle/>
        <a:p>
          <a:endParaRPr lang="es-EC"/>
        </a:p>
      </dgm:t>
    </dgm:pt>
    <dgm:pt modelId="{3E9B1232-0E58-4DC7-9B0A-8D0A09FA29E8}">
      <dgm:prSet phldrT="[Texto]"/>
      <dgm:spPr/>
      <dgm:t>
        <a:bodyPr/>
        <a:lstStyle/>
        <a:p>
          <a:r>
            <a:rPr lang="es-EC" dirty="0"/>
            <a:t>Calcular y analizar los resultados que se obtienen del modelamiento estructural: derivas de piso, períodos, modos de vibración, deflexiones y acciones internas. </a:t>
          </a:r>
        </a:p>
      </dgm:t>
    </dgm:pt>
    <dgm:pt modelId="{98E8CCD0-D16E-4E81-97FF-E8509DB07AD0}" type="parTrans" cxnId="{0E1602D7-85B5-4428-80B4-3C7CD9546415}">
      <dgm:prSet/>
      <dgm:spPr/>
      <dgm:t>
        <a:bodyPr/>
        <a:lstStyle/>
        <a:p>
          <a:endParaRPr lang="es-EC"/>
        </a:p>
      </dgm:t>
    </dgm:pt>
    <dgm:pt modelId="{14A68007-BA0C-404F-A42A-98E1D2E9F93F}" type="sibTrans" cxnId="{0E1602D7-85B5-4428-80B4-3C7CD9546415}">
      <dgm:prSet/>
      <dgm:spPr/>
      <dgm:t>
        <a:bodyPr/>
        <a:lstStyle/>
        <a:p>
          <a:endParaRPr lang="es-EC"/>
        </a:p>
      </dgm:t>
    </dgm:pt>
    <dgm:pt modelId="{7A43C762-87A9-40B1-862F-7899DA71BAD0}">
      <dgm:prSet phldrT="[Texto]"/>
      <dgm:spPr/>
      <dgm:t>
        <a:bodyPr/>
        <a:lstStyle/>
        <a:p>
          <a:r>
            <a:rPr lang="es-EC" dirty="0"/>
            <a:t>Diseño estructural en acero del edificio “Parqueadero Municipal El Aguacate”.</a:t>
          </a:r>
        </a:p>
      </dgm:t>
    </dgm:pt>
    <dgm:pt modelId="{FBB52371-88DF-4F21-89D9-C3AC955152D2}" type="parTrans" cxnId="{1BA500D5-6905-4D05-A3E7-10FD48D948E9}">
      <dgm:prSet/>
      <dgm:spPr/>
      <dgm:t>
        <a:bodyPr/>
        <a:lstStyle/>
        <a:p>
          <a:endParaRPr lang="es-EC"/>
        </a:p>
      </dgm:t>
    </dgm:pt>
    <dgm:pt modelId="{35C31CB0-15D8-44F8-AEA7-39E09B7BDA17}" type="sibTrans" cxnId="{1BA500D5-6905-4D05-A3E7-10FD48D948E9}">
      <dgm:prSet/>
      <dgm:spPr/>
      <dgm:t>
        <a:bodyPr/>
        <a:lstStyle/>
        <a:p>
          <a:endParaRPr lang="es-EC"/>
        </a:p>
      </dgm:t>
    </dgm:pt>
    <dgm:pt modelId="{062B0E95-3B72-4994-B03C-FDD20F09878C}">
      <dgm:prSet phldrT="[Texto]"/>
      <dgm:spPr/>
      <dgm:t>
        <a:bodyPr/>
        <a:lstStyle/>
        <a:p>
          <a:r>
            <a:rPr lang="es-EC" dirty="0"/>
            <a:t>Elaborar el presupuesto de construcción de la estructura del proyecto.</a:t>
          </a:r>
        </a:p>
      </dgm:t>
    </dgm:pt>
    <dgm:pt modelId="{C479F226-CD69-4AD3-8170-AE2E63F188C3}" type="parTrans" cxnId="{2E85CA13-D6DB-4800-BA1A-82BE3F4C13B7}">
      <dgm:prSet/>
      <dgm:spPr/>
      <dgm:t>
        <a:bodyPr/>
        <a:lstStyle/>
        <a:p>
          <a:endParaRPr lang="es-EC"/>
        </a:p>
      </dgm:t>
    </dgm:pt>
    <dgm:pt modelId="{3A46FD5A-65A9-4B2D-9610-8F8AFD7D66C4}" type="sibTrans" cxnId="{2E85CA13-D6DB-4800-BA1A-82BE3F4C13B7}">
      <dgm:prSet/>
      <dgm:spPr/>
      <dgm:t>
        <a:bodyPr/>
        <a:lstStyle/>
        <a:p>
          <a:endParaRPr lang="es-EC"/>
        </a:p>
      </dgm:t>
    </dgm:pt>
    <dgm:pt modelId="{FD7B71C4-952B-4171-A8BC-CF53933AED4E}" type="pres">
      <dgm:prSet presAssocID="{CFA4BDEE-B299-42D4-AB2F-37CE9E791A83}" presName="mainComposite" presStyleCnt="0">
        <dgm:presLayoutVars>
          <dgm:chPref val="1"/>
          <dgm:dir/>
          <dgm:animOne val="branch"/>
          <dgm:animLvl val="lvl"/>
          <dgm:resizeHandles val="exact"/>
        </dgm:presLayoutVars>
      </dgm:prSet>
      <dgm:spPr/>
      <dgm:t>
        <a:bodyPr/>
        <a:lstStyle/>
        <a:p>
          <a:endParaRPr lang="es-EC"/>
        </a:p>
      </dgm:t>
    </dgm:pt>
    <dgm:pt modelId="{597C2F07-404F-4A1F-AC9C-29703F53DE4D}" type="pres">
      <dgm:prSet presAssocID="{CFA4BDEE-B299-42D4-AB2F-37CE9E791A83}" presName="hierFlow" presStyleCnt="0"/>
      <dgm:spPr/>
    </dgm:pt>
    <dgm:pt modelId="{B63320A0-57A3-4B39-A603-0FDD2A86BAF8}" type="pres">
      <dgm:prSet presAssocID="{CFA4BDEE-B299-42D4-AB2F-37CE9E791A83}" presName="firstBuf" presStyleCnt="0"/>
      <dgm:spPr/>
    </dgm:pt>
    <dgm:pt modelId="{3662EDE2-6977-4C83-871D-FBB9DFCFC02A}" type="pres">
      <dgm:prSet presAssocID="{CFA4BDEE-B299-42D4-AB2F-37CE9E791A83}" presName="hierChild1" presStyleCnt="0">
        <dgm:presLayoutVars>
          <dgm:chPref val="1"/>
          <dgm:animOne val="branch"/>
          <dgm:animLvl val="lvl"/>
        </dgm:presLayoutVars>
      </dgm:prSet>
      <dgm:spPr/>
    </dgm:pt>
    <dgm:pt modelId="{683E2441-8CE3-446B-850D-9AA34BE78066}" type="pres">
      <dgm:prSet presAssocID="{220A09C4-E86A-48D9-9A28-3377991F8F40}" presName="Name14" presStyleCnt="0"/>
      <dgm:spPr/>
    </dgm:pt>
    <dgm:pt modelId="{237120C6-DA31-4C50-A1C2-4AE9AED876D4}" type="pres">
      <dgm:prSet presAssocID="{220A09C4-E86A-48D9-9A28-3377991F8F40}" presName="level1Shape" presStyleLbl="node0" presStyleIdx="0" presStyleCnt="1" custScaleX="381617">
        <dgm:presLayoutVars>
          <dgm:chPref val="3"/>
        </dgm:presLayoutVars>
      </dgm:prSet>
      <dgm:spPr/>
      <dgm:t>
        <a:bodyPr/>
        <a:lstStyle/>
        <a:p>
          <a:endParaRPr lang="es-EC"/>
        </a:p>
      </dgm:t>
    </dgm:pt>
    <dgm:pt modelId="{6E2C3B99-EFFF-4985-AE21-04B0E031B720}" type="pres">
      <dgm:prSet presAssocID="{220A09C4-E86A-48D9-9A28-3377991F8F40}" presName="hierChild2" presStyleCnt="0"/>
      <dgm:spPr/>
    </dgm:pt>
    <dgm:pt modelId="{5C736BF8-C7A8-4DC2-8B2C-1096F3212A25}" type="pres">
      <dgm:prSet presAssocID="{47AF6932-A3A2-446D-9562-7CD0759B865E}" presName="Name19" presStyleLbl="parChTrans1D2" presStyleIdx="0" presStyleCnt="4"/>
      <dgm:spPr/>
      <dgm:t>
        <a:bodyPr/>
        <a:lstStyle/>
        <a:p>
          <a:endParaRPr lang="es-EC"/>
        </a:p>
      </dgm:t>
    </dgm:pt>
    <dgm:pt modelId="{3BBFAFB4-71D8-4F45-B782-2CBDD1B82FCB}" type="pres">
      <dgm:prSet presAssocID="{0A664027-A53C-48A2-ABD4-0B9C8AB2557A}" presName="Name21" presStyleCnt="0"/>
      <dgm:spPr/>
    </dgm:pt>
    <dgm:pt modelId="{4BA670D2-504B-4720-8F23-216C73A97841}" type="pres">
      <dgm:prSet presAssocID="{0A664027-A53C-48A2-ABD4-0B9C8AB2557A}" presName="level2Shape" presStyleLbl="node2" presStyleIdx="0" presStyleCnt="4" custScaleX="107744" custScaleY="195076"/>
      <dgm:spPr/>
      <dgm:t>
        <a:bodyPr/>
        <a:lstStyle/>
        <a:p>
          <a:endParaRPr lang="es-EC"/>
        </a:p>
      </dgm:t>
    </dgm:pt>
    <dgm:pt modelId="{508A293A-7493-43DD-B544-72F65B430EF6}" type="pres">
      <dgm:prSet presAssocID="{0A664027-A53C-48A2-ABD4-0B9C8AB2557A}" presName="hierChild3" presStyleCnt="0"/>
      <dgm:spPr/>
    </dgm:pt>
    <dgm:pt modelId="{BC9E485F-EA3B-46AA-BEA6-30D771013920}" type="pres">
      <dgm:prSet presAssocID="{98E8CCD0-D16E-4E81-97FF-E8509DB07AD0}" presName="Name19" presStyleLbl="parChTrans1D2" presStyleIdx="1" presStyleCnt="4"/>
      <dgm:spPr/>
      <dgm:t>
        <a:bodyPr/>
        <a:lstStyle/>
        <a:p>
          <a:endParaRPr lang="es-EC"/>
        </a:p>
      </dgm:t>
    </dgm:pt>
    <dgm:pt modelId="{2A7ED60F-0DBA-4DD3-B9E9-DB3EEDFF07B9}" type="pres">
      <dgm:prSet presAssocID="{3E9B1232-0E58-4DC7-9B0A-8D0A09FA29E8}" presName="Name21" presStyleCnt="0"/>
      <dgm:spPr/>
    </dgm:pt>
    <dgm:pt modelId="{44A4F01A-21A6-45D2-8CA1-1979A802E42D}" type="pres">
      <dgm:prSet presAssocID="{3E9B1232-0E58-4DC7-9B0A-8D0A09FA29E8}" presName="level2Shape" presStyleLbl="node2" presStyleIdx="1" presStyleCnt="4" custScaleY="195076"/>
      <dgm:spPr/>
      <dgm:t>
        <a:bodyPr/>
        <a:lstStyle/>
        <a:p>
          <a:endParaRPr lang="es-EC"/>
        </a:p>
      </dgm:t>
    </dgm:pt>
    <dgm:pt modelId="{C379DCA1-5067-4E05-A8A4-473A2DCF916A}" type="pres">
      <dgm:prSet presAssocID="{3E9B1232-0E58-4DC7-9B0A-8D0A09FA29E8}" presName="hierChild3" presStyleCnt="0"/>
      <dgm:spPr/>
    </dgm:pt>
    <dgm:pt modelId="{129A2979-F26C-4D7E-BD35-8EEC296F33E0}" type="pres">
      <dgm:prSet presAssocID="{FBB52371-88DF-4F21-89D9-C3AC955152D2}" presName="Name19" presStyleLbl="parChTrans1D2" presStyleIdx="2" presStyleCnt="4"/>
      <dgm:spPr/>
      <dgm:t>
        <a:bodyPr/>
        <a:lstStyle/>
        <a:p>
          <a:endParaRPr lang="es-EC"/>
        </a:p>
      </dgm:t>
    </dgm:pt>
    <dgm:pt modelId="{A0A4E84B-F716-4722-A5A5-ADB79F900741}" type="pres">
      <dgm:prSet presAssocID="{7A43C762-87A9-40B1-862F-7899DA71BAD0}" presName="Name21" presStyleCnt="0"/>
      <dgm:spPr/>
    </dgm:pt>
    <dgm:pt modelId="{29B2838D-F23D-472D-9896-F05868FC75D7}" type="pres">
      <dgm:prSet presAssocID="{7A43C762-87A9-40B1-862F-7899DA71BAD0}" presName="level2Shape" presStyleLbl="node2" presStyleIdx="2" presStyleCnt="4" custScaleY="195076"/>
      <dgm:spPr/>
      <dgm:t>
        <a:bodyPr/>
        <a:lstStyle/>
        <a:p>
          <a:endParaRPr lang="es-EC"/>
        </a:p>
      </dgm:t>
    </dgm:pt>
    <dgm:pt modelId="{600BC93D-A89F-411D-8D47-BE8A8D92DBAE}" type="pres">
      <dgm:prSet presAssocID="{7A43C762-87A9-40B1-862F-7899DA71BAD0}" presName="hierChild3" presStyleCnt="0"/>
      <dgm:spPr/>
    </dgm:pt>
    <dgm:pt modelId="{7A3DA7BC-208F-4E9B-A142-14D68B391C28}" type="pres">
      <dgm:prSet presAssocID="{C479F226-CD69-4AD3-8170-AE2E63F188C3}" presName="Name19" presStyleLbl="parChTrans1D2" presStyleIdx="3" presStyleCnt="4"/>
      <dgm:spPr/>
      <dgm:t>
        <a:bodyPr/>
        <a:lstStyle/>
        <a:p>
          <a:endParaRPr lang="es-EC"/>
        </a:p>
      </dgm:t>
    </dgm:pt>
    <dgm:pt modelId="{1BB71202-02D9-43F4-AD1B-C7372B368597}" type="pres">
      <dgm:prSet presAssocID="{062B0E95-3B72-4994-B03C-FDD20F09878C}" presName="Name21" presStyleCnt="0"/>
      <dgm:spPr/>
    </dgm:pt>
    <dgm:pt modelId="{15145EE6-7C89-4F60-8523-C29BCB4D4EF7}" type="pres">
      <dgm:prSet presAssocID="{062B0E95-3B72-4994-B03C-FDD20F09878C}" presName="level2Shape" presStyleLbl="node2" presStyleIdx="3" presStyleCnt="4" custScaleY="195076"/>
      <dgm:spPr/>
      <dgm:t>
        <a:bodyPr/>
        <a:lstStyle/>
        <a:p>
          <a:endParaRPr lang="es-EC"/>
        </a:p>
      </dgm:t>
    </dgm:pt>
    <dgm:pt modelId="{136658D1-11CC-46A2-BAB0-182BF6FF00EA}" type="pres">
      <dgm:prSet presAssocID="{062B0E95-3B72-4994-B03C-FDD20F09878C}" presName="hierChild3" presStyleCnt="0"/>
      <dgm:spPr/>
    </dgm:pt>
    <dgm:pt modelId="{B3802660-737C-47A9-8374-AE1456503031}" type="pres">
      <dgm:prSet presAssocID="{CFA4BDEE-B299-42D4-AB2F-37CE9E791A83}" presName="bgShapesFlow" presStyleCnt="0"/>
      <dgm:spPr/>
    </dgm:pt>
    <dgm:pt modelId="{855CBE88-A212-47D8-B567-89173EFC6A61}" type="pres">
      <dgm:prSet presAssocID="{E2835895-F3D8-4479-BB61-C1035BA332C5}" presName="rectComp" presStyleCnt="0"/>
      <dgm:spPr/>
    </dgm:pt>
    <dgm:pt modelId="{91A8F52D-8D70-43F4-9E87-D22246875926}" type="pres">
      <dgm:prSet presAssocID="{E2835895-F3D8-4479-BB61-C1035BA332C5}" presName="bgRect" presStyleLbl="bgShp" presStyleIdx="0" presStyleCnt="2"/>
      <dgm:spPr/>
      <dgm:t>
        <a:bodyPr/>
        <a:lstStyle/>
        <a:p>
          <a:endParaRPr lang="es-EC"/>
        </a:p>
      </dgm:t>
    </dgm:pt>
    <dgm:pt modelId="{E4EE9594-7FF0-4AA9-A7E7-199DEA9A2DB5}" type="pres">
      <dgm:prSet presAssocID="{E2835895-F3D8-4479-BB61-C1035BA332C5}" presName="bgRectTx" presStyleLbl="bgShp" presStyleIdx="0" presStyleCnt="2">
        <dgm:presLayoutVars>
          <dgm:bulletEnabled val="1"/>
        </dgm:presLayoutVars>
      </dgm:prSet>
      <dgm:spPr/>
      <dgm:t>
        <a:bodyPr/>
        <a:lstStyle/>
        <a:p>
          <a:endParaRPr lang="es-EC"/>
        </a:p>
      </dgm:t>
    </dgm:pt>
    <dgm:pt modelId="{B8E0A814-6E87-452C-8954-6CBC3B3006CB}" type="pres">
      <dgm:prSet presAssocID="{E2835895-F3D8-4479-BB61-C1035BA332C5}" presName="spComp" presStyleCnt="0"/>
      <dgm:spPr/>
    </dgm:pt>
    <dgm:pt modelId="{38252A20-C877-48E2-9EFF-55BF082473CE}" type="pres">
      <dgm:prSet presAssocID="{E2835895-F3D8-4479-BB61-C1035BA332C5}" presName="vSp" presStyleCnt="0"/>
      <dgm:spPr/>
    </dgm:pt>
    <dgm:pt modelId="{9B79D07A-781C-446C-997E-A81AB76732C3}" type="pres">
      <dgm:prSet presAssocID="{042EA8BA-85E4-4CF1-A6DD-E246B884C47D}" presName="rectComp" presStyleCnt="0"/>
      <dgm:spPr/>
    </dgm:pt>
    <dgm:pt modelId="{332813E8-1A2A-43ED-BFCA-BA7258CA8A8A}" type="pres">
      <dgm:prSet presAssocID="{042EA8BA-85E4-4CF1-A6DD-E246B884C47D}" presName="bgRect" presStyleLbl="bgShp" presStyleIdx="1" presStyleCnt="2" custScaleY="181257"/>
      <dgm:spPr/>
      <dgm:t>
        <a:bodyPr/>
        <a:lstStyle/>
        <a:p>
          <a:endParaRPr lang="es-EC"/>
        </a:p>
      </dgm:t>
    </dgm:pt>
    <dgm:pt modelId="{EBA4D0AC-00D6-4AF9-A482-1B863E286177}" type="pres">
      <dgm:prSet presAssocID="{042EA8BA-85E4-4CF1-A6DD-E246B884C47D}" presName="bgRectTx" presStyleLbl="bgShp" presStyleIdx="1" presStyleCnt="2">
        <dgm:presLayoutVars>
          <dgm:bulletEnabled val="1"/>
        </dgm:presLayoutVars>
      </dgm:prSet>
      <dgm:spPr/>
      <dgm:t>
        <a:bodyPr/>
        <a:lstStyle/>
        <a:p>
          <a:endParaRPr lang="es-EC"/>
        </a:p>
      </dgm:t>
    </dgm:pt>
  </dgm:ptLst>
  <dgm:cxnLst>
    <dgm:cxn modelId="{866F01A0-A4F9-408A-9602-8C44E6046D85}" type="presOf" srcId="{FBB52371-88DF-4F21-89D9-C3AC955152D2}" destId="{129A2979-F26C-4D7E-BD35-8EEC296F33E0}" srcOrd="0" destOrd="0" presId="urn:microsoft.com/office/officeart/2005/8/layout/hierarchy6"/>
    <dgm:cxn modelId="{1BA500D5-6905-4D05-A3E7-10FD48D948E9}" srcId="{220A09C4-E86A-48D9-9A28-3377991F8F40}" destId="{7A43C762-87A9-40B1-862F-7899DA71BAD0}" srcOrd="2" destOrd="0" parTransId="{FBB52371-88DF-4F21-89D9-C3AC955152D2}" sibTransId="{35C31CB0-15D8-44F8-AEA7-39E09B7BDA17}"/>
    <dgm:cxn modelId="{4DAF4DDE-3644-4CA3-BE15-9FDD77031582}" srcId="{220A09C4-E86A-48D9-9A28-3377991F8F40}" destId="{0A664027-A53C-48A2-ABD4-0B9C8AB2557A}" srcOrd="0" destOrd="0" parTransId="{47AF6932-A3A2-446D-9562-7CD0759B865E}" sibTransId="{4F1F14CE-4E8F-4E63-AF1E-EBD86E38E1FD}"/>
    <dgm:cxn modelId="{21A3B02C-7580-4C17-B3BD-12B83456FC9A}" type="presOf" srcId="{042EA8BA-85E4-4CF1-A6DD-E246B884C47D}" destId="{EBA4D0AC-00D6-4AF9-A482-1B863E286177}" srcOrd="1" destOrd="0" presId="urn:microsoft.com/office/officeart/2005/8/layout/hierarchy6"/>
    <dgm:cxn modelId="{C0BB5F39-8293-497F-8790-1BAEDAC5801F}" type="presOf" srcId="{CFA4BDEE-B299-42D4-AB2F-37CE9E791A83}" destId="{FD7B71C4-952B-4171-A8BC-CF53933AED4E}" srcOrd="0" destOrd="0" presId="urn:microsoft.com/office/officeart/2005/8/layout/hierarchy6"/>
    <dgm:cxn modelId="{7C4FE082-F8DC-4132-9D63-4364721A3ED4}" srcId="{CFA4BDEE-B299-42D4-AB2F-37CE9E791A83}" destId="{220A09C4-E86A-48D9-9A28-3377991F8F40}" srcOrd="0" destOrd="0" parTransId="{9AA43043-9F45-451D-9870-96425445DBA9}" sibTransId="{BD066232-E1C8-4BDE-BF63-DDFCABA7F24E}"/>
    <dgm:cxn modelId="{ABBE266C-9DC4-4C3D-8599-F91532B5D617}" type="presOf" srcId="{E2835895-F3D8-4479-BB61-C1035BA332C5}" destId="{E4EE9594-7FF0-4AA9-A7E7-199DEA9A2DB5}" srcOrd="1" destOrd="0" presId="urn:microsoft.com/office/officeart/2005/8/layout/hierarchy6"/>
    <dgm:cxn modelId="{74A041AB-BABF-4026-9436-5795AF4E2C7C}" type="presOf" srcId="{220A09C4-E86A-48D9-9A28-3377991F8F40}" destId="{237120C6-DA31-4C50-A1C2-4AE9AED876D4}" srcOrd="0" destOrd="0" presId="urn:microsoft.com/office/officeart/2005/8/layout/hierarchy6"/>
    <dgm:cxn modelId="{DC9B8C11-C07A-477A-8F4F-C5DF24BBF482}" type="presOf" srcId="{062B0E95-3B72-4994-B03C-FDD20F09878C}" destId="{15145EE6-7C89-4F60-8523-C29BCB4D4EF7}" srcOrd="0" destOrd="0" presId="urn:microsoft.com/office/officeart/2005/8/layout/hierarchy6"/>
    <dgm:cxn modelId="{4D0C9462-9356-48D2-8CFD-7EB345B3356C}" srcId="{CFA4BDEE-B299-42D4-AB2F-37CE9E791A83}" destId="{E2835895-F3D8-4479-BB61-C1035BA332C5}" srcOrd="1" destOrd="0" parTransId="{82A05844-B003-40E9-AA0D-ABE7B43FF086}" sibTransId="{146E16FD-DCA6-4DD4-B2DC-5EEBE9355AA0}"/>
    <dgm:cxn modelId="{53B67F94-7D1F-4821-A270-96B5520D574B}" type="presOf" srcId="{7A43C762-87A9-40B1-862F-7899DA71BAD0}" destId="{29B2838D-F23D-472D-9896-F05868FC75D7}" srcOrd="0" destOrd="0" presId="urn:microsoft.com/office/officeart/2005/8/layout/hierarchy6"/>
    <dgm:cxn modelId="{013C448E-D842-4165-BB6B-3B9EB18F6FF5}" srcId="{CFA4BDEE-B299-42D4-AB2F-37CE9E791A83}" destId="{042EA8BA-85E4-4CF1-A6DD-E246B884C47D}" srcOrd="2" destOrd="0" parTransId="{038586B1-BF76-410F-A76C-1F108E59B2BA}" sibTransId="{DCCEDECD-2E51-45AF-BE7A-B8BA4AC1FC74}"/>
    <dgm:cxn modelId="{B168103F-AD37-4F30-B2B1-B2EC79777F79}" type="presOf" srcId="{3E9B1232-0E58-4DC7-9B0A-8D0A09FA29E8}" destId="{44A4F01A-21A6-45D2-8CA1-1979A802E42D}" srcOrd="0" destOrd="0" presId="urn:microsoft.com/office/officeart/2005/8/layout/hierarchy6"/>
    <dgm:cxn modelId="{02550795-A1CB-404D-B51B-6FC49AC6C267}" type="presOf" srcId="{042EA8BA-85E4-4CF1-A6DD-E246B884C47D}" destId="{332813E8-1A2A-43ED-BFCA-BA7258CA8A8A}" srcOrd="0" destOrd="0" presId="urn:microsoft.com/office/officeart/2005/8/layout/hierarchy6"/>
    <dgm:cxn modelId="{62230CC7-395B-424C-9CF7-0B3C10EB66F8}" type="presOf" srcId="{98E8CCD0-D16E-4E81-97FF-E8509DB07AD0}" destId="{BC9E485F-EA3B-46AA-BEA6-30D771013920}" srcOrd="0" destOrd="0" presId="urn:microsoft.com/office/officeart/2005/8/layout/hierarchy6"/>
    <dgm:cxn modelId="{0E1602D7-85B5-4428-80B4-3C7CD9546415}" srcId="{220A09C4-E86A-48D9-9A28-3377991F8F40}" destId="{3E9B1232-0E58-4DC7-9B0A-8D0A09FA29E8}" srcOrd="1" destOrd="0" parTransId="{98E8CCD0-D16E-4E81-97FF-E8509DB07AD0}" sibTransId="{14A68007-BA0C-404F-A42A-98E1D2E9F93F}"/>
    <dgm:cxn modelId="{CA9E09B2-DC1E-42E4-ADB1-9C5C3EAA111D}" type="presOf" srcId="{C479F226-CD69-4AD3-8170-AE2E63F188C3}" destId="{7A3DA7BC-208F-4E9B-A142-14D68B391C28}" srcOrd="0" destOrd="0" presId="urn:microsoft.com/office/officeart/2005/8/layout/hierarchy6"/>
    <dgm:cxn modelId="{A9C3909F-E899-46E1-92AF-A4D1EE5C6397}" type="presOf" srcId="{47AF6932-A3A2-446D-9562-7CD0759B865E}" destId="{5C736BF8-C7A8-4DC2-8B2C-1096F3212A25}" srcOrd="0" destOrd="0" presId="urn:microsoft.com/office/officeart/2005/8/layout/hierarchy6"/>
    <dgm:cxn modelId="{0D1B3D06-3D93-44D2-A9F4-9F6315E61AB5}" type="presOf" srcId="{0A664027-A53C-48A2-ABD4-0B9C8AB2557A}" destId="{4BA670D2-504B-4720-8F23-216C73A97841}" srcOrd="0" destOrd="0" presId="urn:microsoft.com/office/officeart/2005/8/layout/hierarchy6"/>
    <dgm:cxn modelId="{E118BFA4-3D13-4CD2-8E2D-90A70FFD7210}" type="presOf" srcId="{E2835895-F3D8-4479-BB61-C1035BA332C5}" destId="{91A8F52D-8D70-43F4-9E87-D22246875926}" srcOrd="0" destOrd="0" presId="urn:microsoft.com/office/officeart/2005/8/layout/hierarchy6"/>
    <dgm:cxn modelId="{2E85CA13-D6DB-4800-BA1A-82BE3F4C13B7}" srcId="{220A09C4-E86A-48D9-9A28-3377991F8F40}" destId="{062B0E95-3B72-4994-B03C-FDD20F09878C}" srcOrd="3" destOrd="0" parTransId="{C479F226-CD69-4AD3-8170-AE2E63F188C3}" sibTransId="{3A46FD5A-65A9-4B2D-9610-8F8AFD7D66C4}"/>
    <dgm:cxn modelId="{3B120695-F2FB-4A04-8559-FCCA20AB7314}" type="presParOf" srcId="{FD7B71C4-952B-4171-A8BC-CF53933AED4E}" destId="{597C2F07-404F-4A1F-AC9C-29703F53DE4D}" srcOrd="0" destOrd="0" presId="urn:microsoft.com/office/officeart/2005/8/layout/hierarchy6"/>
    <dgm:cxn modelId="{E77AB498-4302-4633-930D-FC91D934810C}" type="presParOf" srcId="{597C2F07-404F-4A1F-AC9C-29703F53DE4D}" destId="{B63320A0-57A3-4B39-A603-0FDD2A86BAF8}" srcOrd="0" destOrd="0" presId="urn:microsoft.com/office/officeart/2005/8/layout/hierarchy6"/>
    <dgm:cxn modelId="{C351680C-BC51-4465-B8A9-397D4CEBE434}" type="presParOf" srcId="{597C2F07-404F-4A1F-AC9C-29703F53DE4D}" destId="{3662EDE2-6977-4C83-871D-FBB9DFCFC02A}" srcOrd="1" destOrd="0" presId="urn:microsoft.com/office/officeart/2005/8/layout/hierarchy6"/>
    <dgm:cxn modelId="{80B30DF3-C306-41A3-B7C2-4DEA1B26704E}" type="presParOf" srcId="{3662EDE2-6977-4C83-871D-FBB9DFCFC02A}" destId="{683E2441-8CE3-446B-850D-9AA34BE78066}" srcOrd="0" destOrd="0" presId="urn:microsoft.com/office/officeart/2005/8/layout/hierarchy6"/>
    <dgm:cxn modelId="{F212FB25-7BA3-4752-9E80-F43E1398CDB5}" type="presParOf" srcId="{683E2441-8CE3-446B-850D-9AA34BE78066}" destId="{237120C6-DA31-4C50-A1C2-4AE9AED876D4}" srcOrd="0" destOrd="0" presId="urn:microsoft.com/office/officeart/2005/8/layout/hierarchy6"/>
    <dgm:cxn modelId="{C7105EC3-DE88-47BD-B280-E5BF39DF7166}" type="presParOf" srcId="{683E2441-8CE3-446B-850D-9AA34BE78066}" destId="{6E2C3B99-EFFF-4985-AE21-04B0E031B720}" srcOrd="1" destOrd="0" presId="urn:microsoft.com/office/officeart/2005/8/layout/hierarchy6"/>
    <dgm:cxn modelId="{A22F348F-91CC-4D59-832E-3AB31A430B5F}" type="presParOf" srcId="{6E2C3B99-EFFF-4985-AE21-04B0E031B720}" destId="{5C736BF8-C7A8-4DC2-8B2C-1096F3212A25}" srcOrd="0" destOrd="0" presId="urn:microsoft.com/office/officeart/2005/8/layout/hierarchy6"/>
    <dgm:cxn modelId="{B1347C4D-451E-4FA5-9301-33CFA8AD9548}" type="presParOf" srcId="{6E2C3B99-EFFF-4985-AE21-04B0E031B720}" destId="{3BBFAFB4-71D8-4F45-B782-2CBDD1B82FCB}" srcOrd="1" destOrd="0" presId="urn:microsoft.com/office/officeart/2005/8/layout/hierarchy6"/>
    <dgm:cxn modelId="{E573E518-3A4A-48FD-ADD3-3A50EA7A3085}" type="presParOf" srcId="{3BBFAFB4-71D8-4F45-B782-2CBDD1B82FCB}" destId="{4BA670D2-504B-4720-8F23-216C73A97841}" srcOrd="0" destOrd="0" presId="urn:microsoft.com/office/officeart/2005/8/layout/hierarchy6"/>
    <dgm:cxn modelId="{F31EAA85-8CF1-4925-AB0E-0AC5311C1E13}" type="presParOf" srcId="{3BBFAFB4-71D8-4F45-B782-2CBDD1B82FCB}" destId="{508A293A-7493-43DD-B544-72F65B430EF6}" srcOrd="1" destOrd="0" presId="urn:microsoft.com/office/officeart/2005/8/layout/hierarchy6"/>
    <dgm:cxn modelId="{F4A6F1EA-2B09-4737-9D87-14DA704CAE54}" type="presParOf" srcId="{6E2C3B99-EFFF-4985-AE21-04B0E031B720}" destId="{BC9E485F-EA3B-46AA-BEA6-30D771013920}" srcOrd="2" destOrd="0" presId="urn:microsoft.com/office/officeart/2005/8/layout/hierarchy6"/>
    <dgm:cxn modelId="{6AC7D9AA-4F3E-4819-B708-5BC0F0DFA863}" type="presParOf" srcId="{6E2C3B99-EFFF-4985-AE21-04B0E031B720}" destId="{2A7ED60F-0DBA-4DD3-B9E9-DB3EEDFF07B9}" srcOrd="3" destOrd="0" presId="urn:microsoft.com/office/officeart/2005/8/layout/hierarchy6"/>
    <dgm:cxn modelId="{F3805FC9-E1B6-46BD-AC46-DB94DE27AB32}" type="presParOf" srcId="{2A7ED60F-0DBA-4DD3-B9E9-DB3EEDFF07B9}" destId="{44A4F01A-21A6-45D2-8CA1-1979A802E42D}" srcOrd="0" destOrd="0" presId="urn:microsoft.com/office/officeart/2005/8/layout/hierarchy6"/>
    <dgm:cxn modelId="{2A531F3E-70A6-4604-A555-940561801AE6}" type="presParOf" srcId="{2A7ED60F-0DBA-4DD3-B9E9-DB3EEDFF07B9}" destId="{C379DCA1-5067-4E05-A8A4-473A2DCF916A}" srcOrd="1" destOrd="0" presId="urn:microsoft.com/office/officeart/2005/8/layout/hierarchy6"/>
    <dgm:cxn modelId="{CA9DDA40-F62F-4EF6-BEF0-B30732ED6C32}" type="presParOf" srcId="{6E2C3B99-EFFF-4985-AE21-04B0E031B720}" destId="{129A2979-F26C-4D7E-BD35-8EEC296F33E0}" srcOrd="4" destOrd="0" presId="urn:microsoft.com/office/officeart/2005/8/layout/hierarchy6"/>
    <dgm:cxn modelId="{824B5F13-1923-4F18-8147-607D2F6F2632}" type="presParOf" srcId="{6E2C3B99-EFFF-4985-AE21-04B0E031B720}" destId="{A0A4E84B-F716-4722-A5A5-ADB79F900741}" srcOrd="5" destOrd="0" presId="urn:microsoft.com/office/officeart/2005/8/layout/hierarchy6"/>
    <dgm:cxn modelId="{32441984-EEF5-41A2-BF52-AFD5E074044F}" type="presParOf" srcId="{A0A4E84B-F716-4722-A5A5-ADB79F900741}" destId="{29B2838D-F23D-472D-9896-F05868FC75D7}" srcOrd="0" destOrd="0" presId="urn:microsoft.com/office/officeart/2005/8/layout/hierarchy6"/>
    <dgm:cxn modelId="{DC2ABD8E-9211-4E0E-874F-8B13B12E0D4F}" type="presParOf" srcId="{A0A4E84B-F716-4722-A5A5-ADB79F900741}" destId="{600BC93D-A89F-411D-8D47-BE8A8D92DBAE}" srcOrd="1" destOrd="0" presId="urn:microsoft.com/office/officeart/2005/8/layout/hierarchy6"/>
    <dgm:cxn modelId="{7171B329-FBF5-414F-83F8-199752CF4D67}" type="presParOf" srcId="{6E2C3B99-EFFF-4985-AE21-04B0E031B720}" destId="{7A3DA7BC-208F-4E9B-A142-14D68B391C28}" srcOrd="6" destOrd="0" presId="urn:microsoft.com/office/officeart/2005/8/layout/hierarchy6"/>
    <dgm:cxn modelId="{E2F0D117-B195-4B12-A110-24DED6F02595}" type="presParOf" srcId="{6E2C3B99-EFFF-4985-AE21-04B0E031B720}" destId="{1BB71202-02D9-43F4-AD1B-C7372B368597}" srcOrd="7" destOrd="0" presId="urn:microsoft.com/office/officeart/2005/8/layout/hierarchy6"/>
    <dgm:cxn modelId="{12877663-4F4C-46DC-8E1F-F1F7F9DFFDFE}" type="presParOf" srcId="{1BB71202-02D9-43F4-AD1B-C7372B368597}" destId="{15145EE6-7C89-4F60-8523-C29BCB4D4EF7}" srcOrd="0" destOrd="0" presId="urn:microsoft.com/office/officeart/2005/8/layout/hierarchy6"/>
    <dgm:cxn modelId="{208FCA33-457B-41C0-9219-567FD394545A}" type="presParOf" srcId="{1BB71202-02D9-43F4-AD1B-C7372B368597}" destId="{136658D1-11CC-46A2-BAB0-182BF6FF00EA}" srcOrd="1" destOrd="0" presId="urn:microsoft.com/office/officeart/2005/8/layout/hierarchy6"/>
    <dgm:cxn modelId="{36EEB6D5-50FA-436F-8700-E9B182CFA2D0}" type="presParOf" srcId="{FD7B71C4-952B-4171-A8BC-CF53933AED4E}" destId="{B3802660-737C-47A9-8374-AE1456503031}" srcOrd="1" destOrd="0" presId="urn:microsoft.com/office/officeart/2005/8/layout/hierarchy6"/>
    <dgm:cxn modelId="{F4F3E75B-3748-4D80-A6CC-A66B7B5C900B}" type="presParOf" srcId="{B3802660-737C-47A9-8374-AE1456503031}" destId="{855CBE88-A212-47D8-B567-89173EFC6A61}" srcOrd="0" destOrd="0" presId="urn:microsoft.com/office/officeart/2005/8/layout/hierarchy6"/>
    <dgm:cxn modelId="{47EC8395-D41B-4493-8A21-B15D04F4CFE3}" type="presParOf" srcId="{855CBE88-A212-47D8-B567-89173EFC6A61}" destId="{91A8F52D-8D70-43F4-9E87-D22246875926}" srcOrd="0" destOrd="0" presId="urn:microsoft.com/office/officeart/2005/8/layout/hierarchy6"/>
    <dgm:cxn modelId="{587A0301-B684-4967-9F1D-EFFDCBE41CA3}" type="presParOf" srcId="{855CBE88-A212-47D8-B567-89173EFC6A61}" destId="{E4EE9594-7FF0-4AA9-A7E7-199DEA9A2DB5}" srcOrd="1" destOrd="0" presId="urn:microsoft.com/office/officeart/2005/8/layout/hierarchy6"/>
    <dgm:cxn modelId="{D975E1C8-F460-4C67-A732-8157ACCF6E4F}" type="presParOf" srcId="{B3802660-737C-47A9-8374-AE1456503031}" destId="{B8E0A814-6E87-452C-8954-6CBC3B3006CB}" srcOrd="1" destOrd="0" presId="urn:microsoft.com/office/officeart/2005/8/layout/hierarchy6"/>
    <dgm:cxn modelId="{09D69750-93BE-46B9-839C-B524E9B8D731}" type="presParOf" srcId="{B8E0A814-6E87-452C-8954-6CBC3B3006CB}" destId="{38252A20-C877-48E2-9EFF-55BF082473CE}" srcOrd="0" destOrd="0" presId="urn:microsoft.com/office/officeart/2005/8/layout/hierarchy6"/>
    <dgm:cxn modelId="{C0DCF4C1-C248-4AA7-9380-643F166EE6C9}" type="presParOf" srcId="{B3802660-737C-47A9-8374-AE1456503031}" destId="{9B79D07A-781C-446C-997E-A81AB76732C3}" srcOrd="2" destOrd="0" presId="urn:microsoft.com/office/officeart/2005/8/layout/hierarchy6"/>
    <dgm:cxn modelId="{0BF433F4-5DFA-4A31-9694-715EAFAC9159}" type="presParOf" srcId="{9B79D07A-781C-446C-997E-A81AB76732C3}" destId="{332813E8-1A2A-43ED-BFCA-BA7258CA8A8A}" srcOrd="0" destOrd="0" presId="urn:microsoft.com/office/officeart/2005/8/layout/hierarchy6"/>
    <dgm:cxn modelId="{26964827-F709-4205-B6ED-CDA272D87FAA}" type="presParOf" srcId="{9B79D07A-781C-446C-997E-A81AB76732C3}" destId="{EBA4D0AC-00D6-4AF9-A482-1B863E286177}"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1130300"/>
            <a:ext cx="10143067" cy="41275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27/01/2021</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727793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27/01/2021</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762734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27/01/2021</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386044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1130300"/>
            <a:ext cx="10143067" cy="41275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27/01/2021</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695914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47FA002-D941-4E59-BF65-695BC6BE2CD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xmlns="" id="{2396F4BB-0D8E-4F44-BD6B-78DBBFF3CB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xmlns="" id="{CFD52881-C6C8-4F85-A29F-B19A49039A7E}"/>
              </a:ext>
            </a:extLst>
          </p:cNvPr>
          <p:cNvSpPr>
            <a:spLocks noGrp="1"/>
          </p:cNvSpPr>
          <p:nvPr>
            <p:ph type="dt" sz="half" idx="10"/>
          </p:nvPr>
        </p:nvSpPr>
        <p:spPr/>
        <p:txBody>
          <a:bodyPr/>
          <a:lstStyle/>
          <a:p>
            <a:fld id="{F45957DA-2B9E-4D9C-8FD8-5E2B0715AE70}" type="datetimeFigureOut">
              <a:rPr lang="es-EC" smtClean="0"/>
              <a:t>27/01/2021</a:t>
            </a:fld>
            <a:endParaRPr lang="es-EC"/>
          </a:p>
        </p:txBody>
      </p:sp>
      <p:sp>
        <p:nvSpPr>
          <p:cNvPr id="5" name="Marcador de pie de página 4">
            <a:extLst>
              <a:ext uri="{FF2B5EF4-FFF2-40B4-BE49-F238E27FC236}">
                <a16:creationId xmlns:a16="http://schemas.microsoft.com/office/drawing/2014/main" xmlns="" id="{5A8827F2-3A42-4B55-89A1-54A02AA725B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81CD3E43-6902-417F-BC4C-100D12D24E81}"/>
              </a:ext>
            </a:extLst>
          </p:cNvPr>
          <p:cNvSpPr>
            <a:spLocks noGrp="1"/>
          </p:cNvSpPr>
          <p:nvPr>
            <p:ph type="sldNum" sz="quarter" idx="12"/>
          </p:nvPr>
        </p:nvSpPr>
        <p:spPr/>
        <p:txBody>
          <a:bodyPr/>
          <a:lstStyle/>
          <a:p>
            <a:fld id="{0352BEA4-74C1-44EF-B199-726A52B187CA}" type="slidenum">
              <a:rPr lang="es-EC" smtClean="0"/>
              <a:t>‹Nº›</a:t>
            </a:fld>
            <a:endParaRPr lang="es-EC"/>
          </a:p>
        </p:txBody>
      </p:sp>
    </p:spTree>
    <p:extLst>
      <p:ext uri="{BB962C8B-B14F-4D97-AF65-F5344CB8AC3E}">
        <p14:creationId xmlns:p14="http://schemas.microsoft.com/office/powerpoint/2010/main" val="2717198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23467" y="0"/>
            <a:ext cx="6350000" cy="584200"/>
          </a:xfrm>
        </p:spPr>
        <p:txBody>
          <a:bodyPr>
            <a:noAutofit/>
          </a:bodyPr>
          <a:lstStyle>
            <a:lvl1pPr>
              <a:defRPr sz="3200" b="1">
                <a:solidFill>
                  <a:schemeClr val="tx1"/>
                </a:solidFill>
                <a:latin typeface="Arial" panose="020B0604020202020204" pitchFamily="34" charset="0"/>
                <a:cs typeface="Arial" panose="020B0604020202020204" pitchFamily="34" charset="0"/>
              </a:defRPr>
            </a:lvl1pPr>
          </a:lstStyle>
          <a:p>
            <a:r>
              <a:rPr lang="es-ES" dirty="0"/>
              <a:t>HAGA CLIC</a:t>
            </a:r>
            <a:endParaRPr lang="en-US" dirty="0"/>
          </a:p>
        </p:txBody>
      </p:sp>
      <p:sp>
        <p:nvSpPr>
          <p:cNvPr id="3" name="Content Placeholder 2"/>
          <p:cNvSpPr>
            <a:spLocks noGrp="1"/>
          </p:cNvSpPr>
          <p:nvPr>
            <p:ph idx="1"/>
          </p:nvPr>
        </p:nvSpPr>
        <p:spPr>
          <a:xfrm>
            <a:off x="838201" y="746127"/>
            <a:ext cx="11082867" cy="52482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604278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atin typeface="Arial" panose="020B0604020202020204" pitchFamily="34" charset="0"/>
                <a:cs typeface="Arial" panose="020B0604020202020204" pitchFamily="34" charset="0"/>
              </a:defRPr>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el estilo de texto del patrón</a:t>
            </a:r>
          </a:p>
        </p:txBody>
      </p:sp>
      <p:sp>
        <p:nvSpPr>
          <p:cNvPr id="4" name="Date Placeholder 3"/>
          <p:cNvSpPr>
            <a:spLocks noGrp="1"/>
          </p:cNvSpPr>
          <p:nvPr>
            <p:ph type="dt" sz="half" idx="10"/>
          </p:nvPr>
        </p:nvSpPr>
        <p:spPr/>
        <p:txBody>
          <a:bodyPr/>
          <a:lstStyle/>
          <a:p>
            <a:fld id="{F6249B34-9780-43F3-807A-ABAA0D7C523D}" type="datetimeFigureOut">
              <a:rPr lang="es-EC" smtClean="0">
                <a:solidFill>
                  <a:prstClr val="black">
                    <a:tint val="75000"/>
                  </a:prstClr>
                </a:solidFill>
              </a:rPr>
              <a:pPr/>
              <a:t>27/01/2021</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11374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6249B34-9780-43F3-807A-ABAA0D7C523D}" type="datetimeFigureOut">
              <a:rPr lang="es-EC" smtClean="0">
                <a:solidFill>
                  <a:prstClr val="black">
                    <a:tint val="75000"/>
                  </a:prstClr>
                </a:solidFill>
              </a:rPr>
              <a:pPr/>
              <a:t>27/01/2021</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913790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2"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6249B34-9780-43F3-807A-ABAA0D7C523D}" type="datetimeFigureOut">
              <a:rPr lang="es-EC" smtClean="0">
                <a:solidFill>
                  <a:prstClr val="black">
                    <a:tint val="75000"/>
                  </a:prstClr>
                </a:solidFill>
              </a:rPr>
              <a:pPr/>
              <a:t>27/01/2021</a:t>
            </a:fld>
            <a:endParaRPr lang="es-EC">
              <a:solidFill>
                <a:prstClr val="black">
                  <a:tint val="75000"/>
                </a:prstClr>
              </a:solidFill>
            </a:endParaRPr>
          </a:p>
        </p:txBody>
      </p:sp>
      <p:sp>
        <p:nvSpPr>
          <p:cNvPr id="8" name="Footer Placeholder 7"/>
          <p:cNvSpPr>
            <a:spLocks noGrp="1"/>
          </p:cNvSpPr>
          <p:nvPr>
            <p:ph type="ftr" sz="quarter" idx="11"/>
          </p:nvPr>
        </p:nvSpPr>
        <p:spPr/>
        <p:txBody>
          <a:bodyPr/>
          <a:lstStyle/>
          <a:p>
            <a:endParaRPr lang="es-EC">
              <a:solidFill>
                <a:prstClr val="black">
                  <a:tint val="75000"/>
                </a:prstClr>
              </a:solidFill>
            </a:endParaRPr>
          </a:p>
        </p:txBody>
      </p:sp>
      <p:sp>
        <p:nvSpPr>
          <p:cNvPr id="9" name="Slide Number Placeholder 8"/>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636136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6249B34-9780-43F3-807A-ABAA0D7C523D}" type="datetimeFigureOut">
              <a:rPr lang="es-EC" smtClean="0">
                <a:solidFill>
                  <a:prstClr val="black">
                    <a:tint val="75000"/>
                  </a:prstClr>
                </a:solidFill>
              </a:rPr>
              <a:pPr/>
              <a:t>27/01/2021</a:t>
            </a:fld>
            <a:endParaRPr lang="es-EC">
              <a:solidFill>
                <a:prstClr val="black">
                  <a:tint val="75000"/>
                </a:prstClr>
              </a:solidFill>
            </a:endParaRPr>
          </a:p>
        </p:txBody>
      </p:sp>
      <p:sp>
        <p:nvSpPr>
          <p:cNvPr id="4" name="Footer Placeholder 3"/>
          <p:cNvSpPr>
            <a:spLocks noGrp="1"/>
          </p:cNvSpPr>
          <p:nvPr>
            <p:ph type="ftr" sz="quarter" idx="11"/>
          </p:nvPr>
        </p:nvSpPr>
        <p:spPr/>
        <p:txBody>
          <a:bodyPr/>
          <a:lstStyle/>
          <a:p>
            <a:endParaRPr lang="es-EC">
              <a:solidFill>
                <a:prstClr val="black">
                  <a:tint val="75000"/>
                </a:prstClr>
              </a:solidFill>
            </a:endParaRPr>
          </a:p>
        </p:txBody>
      </p:sp>
      <p:sp>
        <p:nvSpPr>
          <p:cNvPr id="5" name="Slide Number Placeholder 4"/>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344844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249B34-9780-43F3-807A-ABAA0D7C523D}" type="datetimeFigureOut">
              <a:rPr lang="es-EC" smtClean="0">
                <a:solidFill>
                  <a:prstClr val="black">
                    <a:tint val="75000"/>
                  </a:prstClr>
                </a:solidFill>
              </a:rPr>
              <a:pPr/>
              <a:t>27/01/2021</a:t>
            </a:fld>
            <a:endParaRPr lang="es-EC">
              <a:solidFill>
                <a:prstClr val="black">
                  <a:tint val="75000"/>
                </a:prstClr>
              </a:solidFill>
            </a:endParaRPr>
          </a:p>
        </p:txBody>
      </p:sp>
      <p:sp>
        <p:nvSpPr>
          <p:cNvPr id="3" name="Footer Placeholder 2"/>
          <p:cNvSpPr>
            <a:spLocks noGrp="1"/>
          </p:cNvSpPr>
          <p:nvPr>
            <p:ph type="ftr" sz="quarter" idx="11"/>
          </p:nvPr>
        </p:nvSpPr>
        <p:spPr/>
        <p:txBody>
          <a:bodyPr/>
          <a:lstStyle/>
          <a:p>
            <a:endParaRPr lang="es-EC">
              <a:solidFill>
                <a:prstClr val="black">
                  <a:tint val="75000"/>
                </a:prstClr>
              </a:solidFill>
            </a:endParaRPr>
          </a:p>
        </p:txBody>
      </p:sp>
      <p:sp>
        <p:nvSpPr>
          <p:cNvPr id="4" name="Slide Number Placeholder 3"/>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912888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6249B34-9780-43F3-807A-ABAA0D7C523D}" type="datetimeFigureOut">
              <a:rPr lang="es-EC" smtClean="0">
                <a:solidFill>
                  <a:prstClr val="black">
                    <a:tint val="75000"/>
                  </a:prstClr>
                </a:solidFill>
              </a:rPr>
              <a:pPr/>
              <a:t>27/01/2021</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33339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F6249B34-9780-43F3-807A-ABAA0D7C523D}" type="datetimeFigureOut">
              <a:rPr lang="es-EC" smtClean="0">
                <a:solidFill>
                  <a:prstClr val="black">
                    <a:tint val="75000"/>
                  </a:prstClr>
                </a:solidFill>
              </a:rPr>
              <a:pPr/>
              <a:t>27/01/2021</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360799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49B34-9780-43F3-807A-ABAA0D7C523D}" type="datetimeFigureOut">
              <a:rPr lang="es-EC" smtClean="0">
                <a:solidFill>
                  <a:prstClr val="black">
                    <a:tint val="75000"/>
                  </a:prstClr>
                </a:solidFill>
              </a:rPr>
              <a:pPr/>
              <a:t>27/01/2021</a:t>
            </a:fld>
            <a:endParaRPr lang="es-EC">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45FF5-85E7-44FB-BA6C-21F3DA7B9E3F}"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982973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4.tm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tmp"/></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4.tmp"/><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tm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4.tmp"/></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tmp"/></Relationships>
</file>

<file path=ppt/slides/_rels/slide18.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tmp"/><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0.png"/><Relationship Id="rId5" Type="http://schemas.openxmlformats.org/officeDocument/2006/relationships/image" Target="../media/image26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tmp"/><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tmp"/><Relationship Id="rId4" Type="http://schemas.openxmlformats.org/officeDocument/2006/relationships/image" Target="../media/image320.png"/></Relationships>
</file>

<file path=ppt/slides/_rels/slide2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tmp"/><Relationship Id="rId1" Type="http://schemas.openxmlformats.org/officeDocument/2006/relationships/slideLayout" Target="../slideLayouts/slideLayout7.xml"/><Relationship Id="rId4" Type="http://schemas.openxmlformats.org/officeDocument/2006/relationships/image" Target="../media/image4.tmp"/></Relationships>
</file>

<file path=ppt/slides/_rels/slide24.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tmp"/></Relationships>
</file>

<file path=ppt/slides/_rels/slide25.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tmp"/></Relationships>
</file>

<file path=ppt/slides/_rels/slide2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tmp"/><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4.tmp"/><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4.tmp"/><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tmp"/></Relationships>
</file>

<file path=ppt/slides/_rels/slide30.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49.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50.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tmp"/><Relationship Id="rId5" Type="http://schemas.openxmlformats.org/officeDocument/2006/relationships/image" Target="../media/image58.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59.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image" Target="../media/image60.tmp"/><Relationship Id="rId1" Type="http://schemas.openxmlformats.org/officeDocument/2006/relationships/slideLayout" Target="../slideLayouts/slideLayout7.xml"/><Relationship Id="rId5" Type="http://schemas.openxmlformats.org/officeDocument/2006/relationships/image" Target="../media/image4.tmp"/><Relationship Id="rId4" Type="http://schemas.openxmlformats.org/officeDocument/2006/relationships/image" Target="../media/image62.tmp"/></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4.tmp"/></Relationships>
</file>

<file path=ppt/slides/_rels/slide3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65.tmp"/><Relationship Id="rId1" Type="http://schemas.openxmlformats.org/officeDocument/2006/relationships/slideLayout" Target="../slideLayouts/slideLayout7.xml"/><Relationship Id="rId4" Type="http://schemas.openxmlformats.org/officeDocument/2006/relationships/image" Target="../media/image66.tmp"/></Relationships>
</file>

<file path=ppt/slides/_rels/slide37.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tmp"/><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image" Target="../media/image67.tmp"/><Relationship Id="rId1" Type="http://schemas.openxmlformats.org/officeDocument/2006/relationships/slideLayout" Target="../slideLayouts/slideLayout7.xml"/><Relationship Id="rId4" Type="http://schemas.openxmlformats.org/officeDocument/2006/relationships/image" Target="../media/image4.tmp"/></Relationships>
</file>

<file path=ppt/slides/_rels/slide41.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image" Target="../media/image72.tmp"/><Relationship Id="rId1" Type="http://schemas.openxmlformats.org/officeDocument/2006/relationships/slideLayout" Target="../slideLayouts/slideLayout7.xml"/><Relationship Id="rId6" Type="http://schemas.openxmlformats.org/officeDocument/2006/relationships/image" Target="../media/image4.tmp"/><Relationship Id="rId5" Type="http://schemas.openxmlformats.org/officeDocument/2006/relationships/image" Target="../media/image75.png"/><Relationship Id="rId4" Type="http://schemas.openxmlformats.org/officeDocument/2006/relationships/image" Target="../media/image74.emf"/></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4.tmp"/><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79.tmp"/><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image" Target="../media/image80.tmp"/><Relationship Id="rId1" Type="http://schemas.openxmlformats.org/officeDocument/2006/relationships/slideLayout" Target="../slideLayouts/slideLayout7.xml"/><Relationship Id="rId5" Type="http://schemas.openxmlformats.org/officeDocument/2006/relationships/image" Target="../media/image4.tmp"/><Relationship Id="rId4" Type="http://schemas.openxmlformats.org/officeDocument/2006/relationships/image" Target="../media/image82.tmp"/></Relationships>
</file>

<file path=ppt/slides/_rels/slide48.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image" Target="../media/image83.tmp"/><Relationship Id="rId1" Type="http://schemas.openxmlformats.org/officeDocument/2006/relationships/slideLayout" Target="../slideLayouts/slideLayout7.xml"/><Relationship Id="rId5" Type="http://schemas.openxmlformats.org/officeDocument/2006/relationships/image" Target="../media/image4.tmp"/><Relationship Id="rId4" Type="http://schemas.openxmlformats.org/officeDocument/2006/relationships/image" Target="../media/image85.tmp"/></Relationships>
</file>

<file path=ppt/slides/_rels/slide49.xml.rels><?xml version="1.0" encoding="UTF-8" standalone="yes"?>
<Relationships xmlns="http://schemas.openxmlformats.org/package/2006/relationships"><Relationship Id="rId3" Type="http://schemas.openxmlformats.org/officeDocument/2006/relationships/image" Target="../media/image87.tmp"/><Relationship Id="rId2" Type="http://schemas.openxmlformats.org/officeDocument/2006/relationships/image" Target="../media/image86.tmp"/><Relationship Id="rId1" Type="http://schemas.openxmlformats.org/officeDocument/2006/relationships/slideLayout" Target="../slideLayouts/slideLayout7.xml"/><Relationship Id="rId5" Type="http://schemas.openxmlformats.org/officeDocument/2006/relationships/image" Target="../media/image4.tmp"/><Relationship Id="rId4" Type="http://schemas.openxmlformats.org/officeDocument/2006/relationships/image" Target="../media/image88.tmp"/></Relationships>
</file>

<file path=ppt/slides/_rels/slide5.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0.tmp"/><Relationship Id="rId2" Type="http://schemas.openxmlformats.org/officeDocument/2006/relationships/image" Target="../media/image89.tmp"/><Relationship Id="rId1" Type="http://schemas.openxmlformats.org/officeDocument/2006/relationships/slideLayout" Target="../slideLayouts/slideLayout7.xml"/><Relationship Id="rId5" Type="http://schemas.openxmlformats.org/officeDocument/2006/relationships/image" Target="../media/image4.tmp"/><Relationship Id="rId4" Type="http://schemas.openxmlformats.org/officeDocument/2006/relationships/image" Target="../media/image91.tmp"/></Relationships>
</file>

<file path=ppt/slides/_rels/slide51.xml.rels><?xml version="1.0" encoding="UTF-8" standalone="yes"?>
<Relationships xmlns="http://schemas.openxmlformats.org/package/2006/relationships"><Relationship Id="rId3" Type="http://schemas.openxmlformats.org/officeDocument/2006/relationships/image" Target="../media/image93.tmp"/><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4.tmp"/><Relationship Id="rId4" Type="http://schemas.openxmlformats.org/officeDocument/2006/relationships/image" Target="../media/image94.tmp"/></Relationships>
</file>

<file path=ppt/slides/_rels/slide52.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image" Target="../media/image96.png"/><Relationship Id="rId7" Type="http://schemas.openxmlformats.org/officeDocument/2006/relationships/image" Target="../media/image390.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380.png"/><Relationship Id="rId11" Type="http://schemas.openxmlformats.org/officeDocument/2006/relationships/image" Target="../media/image4.tmp"/><Relationship Id="rId5" Type="http://schemas.openxmlformats.org/officeDocument/2006/relationships/image" Target="../media/image370.png"/><Relationship Id="rId10" Type="http://schemas.openxmlformats.org/officeDocument/2006/relationships/image" Target="../media/image42.png"/><Relationship Id="rId4" Type="http://schemas.openxmlformats.org/officeDocument/2006/relationships/image" Target="../media/image97.png"/><Relationship Id="rId9" Type="http://schemas.openxmlformats.org/officeDocument/2006/relationships/image" Target="../media/image410.png"/></Relationships>
</file>

<file path=ppt/slides/_rels/slide53.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4.tmp"/><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4.tmp"/></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4.tmp"/></Relationships>
</file>

<file path=ppt/slides/_rels/slide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4.tmp"/><Relationship Id="rId4" Type="http://schemas.openxmlformats.org/officeDocument/2006/relationships/image" Target="../media/image108.png"/></Relationships>
</file>

<file path=ppt/slides/_rels/slide5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4.tmp"/></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30.png"/><Relationship Id="rId1" Type="http://schemas.openxmlformats.org/officeDocument/2006/relationships/slideLayout" Target="../slideLayouts/slideLayout7.xml"/><Relationship Id="rId4" Type="http://schemas.openxmlformats.org/officeDocument/2006/relationships/image" Target="../media/image4.tmp"/></Relationships>
</file>

<file path=ppt/slides/_rels/slide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7.xml"/><Relationship Id="rId4" Type="http://schemas.openxmlformats.org/officeDocument/2006/relationships/image" Target="../media/image4.tmp"/></Relationships>
</file>

<file path=ppt/slides/_rels/slide62.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4.tmp"/><Relationship Id="rId5" Type="http://schemas.openxmlformats.org/officeDocument/2006/relationships/image" Target="../media/image121.png"/><Relationship Id="rId4" Type="http://schemas.openxmlformats.org/officeDocument/2006/relationships/image" Target="../media/image118.png"/></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2.emf"/><Relationship Id="rId1" Type="http://schemas.openxmlformats.org/officeDocument/2006/relationships/slideLayout" Target="../slideLayouts/slideLayout7.xml"/><Relationship Id="rId4" Type="http://schemas.openxmlformats.org/officeDocument/2006/relationships/image" Target="../media/image4.tmp"/></Relationships>
</file>

<file path=ppt/slides/_rels/slide64.xml.rels><?xml version="1.0" encoding="UTF-8" standalone="yes"?>
<Relationships xmlns="http://schemas.openxmlformats.org/package/2006/relationships"><Relationship Id="rId3" Type="http://schemas.openxmlformats.org/officeDocument/2006/relationships/image" Target="../media/image126.emf"/><Relationship Id="rId7" Type="http://schemas.openxmlformats.org/officeDocument/2006/relationships/image" Target="../media/image4.tmp"/><Relationship Id="rId2" Type="http://schemas.openxmlformats.org/officeDocument/2006/relationships/image" Target="../media/image125.emf"/><Relationship Id="rId1" Type="http://schemas.openxmlformats.org/officeDocument/2006/relationships/slideLayout" Target="../slideLayouts/slideLayout7.xml"/><Relationship Id="rId6" Type="http://schemas.openxmlformats.org/officeDocument/2006/relationships/image" Target="../media/image129.emf"/><Relationship Id="rId5" Type="http://schemas.openxmlformats.org/officeDocument/2006/relationships/image" Target="../media/image128.emf"/><Relationship Id="rId4" Type="http://schemas.openxmlformats.org/officeDocument/2006/relationships/image" Target="../media/image127.emf"/></Relationships>
</file>

<file path=ppt/slides/_rels/slide65.xml.rels><?xml version="1.0" encoding="UTF-8" standalone="yes"?>
<Relationships xmlns="http://schemas.openxmlformats.org/package/2006/relationships"><Relationship Id="rId3" Type="http://schemas.openxmlformats.org/officeDocument/2006/relationships/image" Target="../media/image131.tmp"/><Relationship Id="rId2" Type="http://schemas.openxmlformats.org/officeDocument/2006/relationships/image" Target="../media/image130.emf"/><Relationship Id="rId1" Type="http://schemas.openxmlformats.org/officeDocument/2006/relationships/slideLayout" Target="../slideLayouts/slideLayout7.xml"/><Relationship Id="rId5" Type="http://schemas.openxmlformats.org/officeDocument/2006/relationships/image" Target="../media/image4.tmp"/><Relationship Id="rId4" Type="http://schemas.openxmlformats.org/officeDocument/2006/relationships/image" Target="../media/image132.png"/></Relationships>
</file>

<file path=ppt/slides/_rels/slide6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133.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134.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135.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136.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4.tmp"/></Relationships>
</file>

<file path=ppt/slides/_rels/slide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1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1820" y="3407925"/>
            <a:ext cx="1403685" cy="1263317"/>
          </a:xfrm>
          <a:prstGeom prst="rect">
            <a:avLst/>
          </a:prstGeom>
        </p:spPr>
      </p:pic>
      <p:sp>
        <p:nvSpPr>
          <p:cNvPr id="4" name="1 Rectángulo"/>
          <p:cNvSpPr/>
          <p:nvPr/>
        </p:nvSpPr>
        <p:spPr>
          <a:xfrm>
            <a:off x="1758441" y="993432"/>
            <a:ext cx="9079605" cy="4632037"/>
          </a:xfrm>
          <a:prstGeom prst="rect">
            <a:avLst/>
          </a:prstGeom>
          <a:noFill/>
        </p:spPr>
        <p:txBody>
          <a:bodyPr wrap="square" lIns="91440" tIns="45720" rIns="91440" bIns="45720">
            <a:spAutoFit/>
          </a:bodyPr>
          <a:lstStyle/>
          <a:p>
            <a:pPr algn="ctr"/>
            <a:r>
              <a:rPr lang="es-ES" sz="2000" b="1" dirty="0">
                <a:solidFill>
                  <a:prstClr val="black"/>
                </a:solidFill>
                <a:latin typeface="Arial" panose="020B0604020202020204" pitchFamily="34" charset="0"/>
                <a:cs typeface="Arial" panose="020B0604020202020204" pitchFamily="34" charset="0"/>
              </a:rPr>
              <a:t>DEPARTAMENTO DE CIENCIAS DE LA TIERRA Y LA CONSTRUCCIÓN</a:t>
            </a:r>
            <a:endParaRPr lang="es-EC" sz="2000" dirty="0">
              <a:solidFill>
                <a:prstClr val="black"/>
              </a:solidFill>
              <a:latin typeface="Arial" panose="020B0604020202020204" pitchFamily="34" charset="0"/>
              <a:cs typeface="Arial" panose="020B0604020202020204" pitchFamily="34" charset="0"/>
            </a:endParaRPr>
          </a:p>
          <a:p>
            <a:pPr algn="ctr"/>
            <a:endParaRPr lang="es-ES" b="1" dirty="0">
              <a:solidFill>
                <a:prstClr val="black"/>
              </a:solidFill>
              <a:latin typeface="Arial" panose="020B0604020202020204" pitchFamily="34" charset="0"/>
              <a:cs typeface="Arial" panose="020B0604020202020204" pitchFamily="34" charset="0"/>
            </a:endParaRPr>
          </a:p>
          <a:p>
            <a:pPr algn="ctr"/>
            <a:r>
              <a:rPr lang="es-ES" b="1" dirty="0">
                <a:solidFill>
                  <a:prstClr val="black"/>
                </a:solidFill>
                <a:latin typeface="Arial" panose="020B0604020202020204" pitchFamily="34" charset="0"/>
                <a:cs typeface="Arial" panose="020B0604020202020204" pitchFamily="34" charset="0"/>
              </a:rPr>
              <a:t>CARRERA DE INGENIERÍA CIVIL</a:t>
            </a:r>
          </a:p>
          <a:p>
            <a:r>
              <a:rPr lang="es-ES" sz="800" b="1"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r>
              <a:rPr lang="es-ES" sz="700" b="1" dirty="0">
                <a:solidFill>
                  <a:prstClr val="black"/>
                </a:solidFill>
                <a:latin typeface="Arial" panose="020B0604020202020204" pitchFamily="34" charset="0"/>
                <a:cs typeface="Arial" panose="020B0604020202020204" pitchFamily="34" charset="0"/>
              </a:rPr>
              <a:t> </a:t>
            </a:r>
            <a:endParaRPr lang="es-EC" sz="700" dirty="0">
              <a:solidFill>
                <a:prstClr val="black"/>
              </a:solidFill>
              <a:latin typeface="Arial" panose="020B0604020202020204" pitchFamily="34" charset="0"/>
              <a:cs typeface="Arial" panose="020B0604020202020204" pitchFamily="34" charset="0"/>
            </a:endParaRPr>
          </a:p>
          <a:p>
            <a:r>
              <a:rPr lang="es-ES" sz="700" b="1" dirty="0">
                <a:solidFill>
                  <a:prstClr val="black"/>
                </a:solidFill>
                <a:latin typeface="Arial" panose="020B0604020202020204" pitchFamily="34" charset="0"/>
                <a:cs typeface="Arial" panose="020B0604020202020204" pitchFamily="34" charset="0"/>
              </a:rPr>
              <a:t> </a:t>
            </a:r>
            <a:r>
              <a:rPr lang="es-ES" sz="1600" b="1" dirty="0">
                <a:solidFill>
                  <a:prstClr val="black"/>
                </a:solidFill>
                <a:latin typeface="Arial" panose="020B0604020202020204" pitchFamily="34" charset="0"/>
                <a:cs typeface="Arial" panose="020B0604020202020204" pitchFamily="34" charset="0"/>
              </a:rPr>
              <a:t>TEMA:</a:t>
            </a:r>
            <a:endParaRPr lang="es-EC" sz="1600" b="1" dirty="0">
              <a:solidFill>
                <a:prstClr val="black"/>
              </a:solidFill>
              <a:latin typeface="Arial" panose="020B0604020202020204" pitchFamily="34" charset="0"/>
              <a:cs typeface="Arial" panose="020B0604020202020204" pitchFamily="34" charset="0"/>
            </a:endParaRPr>
          </a:p>
          <a:p>
            <a:pPr algn="ctr"/>
            <a:r>
              <a:rPr lang="es-MX" sz="1600" b="1" dirty="0">
                <a:solidFill>
                  <a:prstClr val="black"/>
                </a:solidFill>
                <a:latin typeface="Arial" panose="020B0604020202020204" pitchFamily="34" charset="0"/>
                <a:cs typeface="Arial" panose="020B0604020202020204" pitchFamily="34" charset="0"/>
              </a:rPr>
              <a:t>	</a:t>
            </a:r>
            <a:r>
              <a:rPr lang="es-MX" sz="1600" dirty="0">
                <a:solidFill>
                  <a:prstClr val="black"/>
                </a:solidFill>
                <a:latin typeface="Arial" panose="020B0604020202020204" pitchFamily="34" charset="0"/>
                <a:cs typeface="Arial" panose="020B0604020202020204" pitchFamily="34" charset="0"/>
              </a:rPr>
              <a:t>“</a:t>
            </a:r>
            <a:r>
              <a:rPr lang="es-ES"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CÁLCULO Y DISEÑO ESTRUCTURAL DEL PARQUEADERO MUNICIPAL EL AGUACATE PARA LA PARROQUIA DE SANGOLQUÍ, CANTÓN RUMIÑAHUI, EN ESTRUCTURA METÁLICA ”</a:t>
            </a:r>
            <a:endParaRPr lang="es-ES"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s-ES" sz="1200" b="1" dirty="0">
              <a:solidFill>
                <a:prstClr val="black"/>
              </a:solidFill>
              <a:latin typeface="Arial" panose="020B0604020202020204" pitchFamily="34" charset="0"/>
              <a:cs typeface="Arial" panose="020B0604020202020204" pitchFamily="34" charset="0"/>
            </a:endParaRPr>
          </a:p>
          <a:p>
            <a:pPr algn="ctr"/>
            <a:r>
              <a:rPr lang="es-ES" sz="1600" dirty="0">
                <a:solidFill>
                  <a:prstClr val="black"/>
                </a:solidFill>
                <a:latin typeface="Arial" panose="020B0604020202020204" pitchFamily="34" charset="0"/>
                <a:cs typeface="Arial" panose="020B0604020202020204" pitchFamily="34" charset="0"/>
              </a:rPr>
              <a:t>MENCIÓN PROYECTO DE INVESTIGACIÓN </a:t>
            </a:r>
            <a:r>
              <a:rPr lang="es-ES" sz="1200"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r>
              <a:rPr lang="es-ES" sz="800"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AUTORES: </a:t>
            </a:r>
            <a:r>
              <a:rPr lang="es-EC" sz="1600" b="1" dirty="0">
                <a:solidFill>
                  <a:prstClr val="black"/>
                </a:solidFill>
                <a:latin typeface="Arial" panose="020B0604020202020204" pitchFamily="34" charset="0"/>
                <a:cs typeface="Arial" panose="020B0604020202020204" pitchFamily="34" charset="0"/>
              </a:rPr>
              <a:t>JUNTAMAY CANDO, SEGUNDO WALTER </a:t>
            </a:r>
          </a:p>
          <a:p>
            <a:pPr algn="ctr"/>
            <a:r>
              <a:rPr lang="es-EC" sz="1600" b="1" dirty="0">
                <a:solidFill>
                  <a:prstClr val="black"/>
                </a:solidFill>
                <a:latin typeface="Arial" panose="020B0604020202020204" pitchFamily="34" charset="0"/>
                <a:cs typeface="Arial" panose="020B0604020202020204" pitchFamily="34" charset="0"/>
              </a:rPr>
              <a:t>                       SANTAMARÍA CALVACHI, EDWIN JAVIER </a:t>
            </a:r>
            <a:r>
              <a:rPr lang="es-ES" sz="1400" dirty="0">
                <a:solidFill>
                  <a:prstClr val="black"/>
                </a:solidFill>
                <a:latin typeface="Arial" panose="020B0604020202020204" pitchFamily="34" charset="0"/>
                <a:cs typeface="Arial" panose="020B0604020202020204" pitchFamily="34" charset="0"/>
              </a:rPr>
              <a:t>  </a:t>
            </a:r>
            <a:endParaRPr lang="es-EC" sz="1400" dirty="0">
              <a:solidFill>
                <a:prstClr val="black"/>
              </a:solidFill>
              <a:latin typeface="Arial" panose="020B0604020202020204" pitchFamily="34" charset="0"/>
              <a:cs typeface="Arial" panose="020B0604020202020204" pitchFamily="34" charset="0"/>
            </a:endParaRPr>
          </a:p>
          <a:p>
            <a:pPr algn="ctr"/>
            <a:endParaRPr lang="es-ES" sz="1600" b="1"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DIRECTOR: ING. </a:t>
            </a:r>
            <a:r>
              <a:rPr lang="es-EC" sz="1600" b="1" dirty="0">
                <a:solidFill>
                  <a:prstClr val="black"/>
                </a:solidFill>
                <a:latin typeface="Arial" panose="020B0604020202020204" pitchFamily="34" charset="0"/>
                <a:cs typeface="Arial" panose="020B0604020202020204" pitchFamily="34" charset="0"/>
              </a:rPr>
              <a:t>PEÑAHERRERA GALLEGOS</a:t>
            </a:r>
            <a:r>
              <a:rPr lang="es-ES" sz="1600" b="1" dirty="0">
                <a:solidFill>
                  <a:prstClr val="black"/>
                </a:solidFill>
                <a:latin typeface="Arial" panose="020B0604020202020204" pitchFamily="34" charset="0"/>
                <a:cs typeface="Arial" panose="020B0604020202020204" pitchFamily="34" charset="0"/>
              </a:rPr>
              <a:t>, </a:t>
            </a:r>
            <a:r>
              <a:rPr lang="es-EC" sz="1600" b="1" dirty="0">
                <a:solidFill>
                  <a:prstClr val="black"/>
                </a:solidFill>
                <a:latin typeface="Arial" panose="020B0604020202020204" pitchFamily="34" charset="0"/>
                <a:cs typeface="Arial" panose="020B0604020202020204" pitchFamily="34" charset="0"/>
              </a:rPr>
              <a:t>ESTUARDO JAVIER</a:t>
            </a:r>
            <a:endParaRPr lang="es-EC" sz="1600" dirty="0">
              <a:solidFill>
                <a:prstClr val="black"/>
              </a:solidFill>
              <a:latin typeface="Arial" panose="020B0604020202020204" pitchFamily="34" charset="0"/>
              <a:cs typeface="Arial" panose="020B0604020202020204" pitchFamily="34" charset="0"/>
            </a:endParaRPr>
          </a:p>
          <a:p>
            <a:pPr algn="ctr"/>
            <a:endParaRPr lang="es-ES" sz="1400" b="1"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SANGOLQUÍ </a:t>
            </a:r>
          </a:p>
          <a:p>
            <a:pPr algn="ctr"/>
            <a:r>
              <a:rPr lang="es-ES_tradnl" sz="1600" b="1" dirty="0">
                <a:solidFill>
                  <a:prstClr val="black"/>
                </a:solidFill>
                <a:latin typeface="Arial" panose="020B0604020202020204" pitchFamily="34" charset="0"/>
                <a:cs typeface="Arial" panose="020B0604020202020204" pitchFamily="34" charset="0"/>
              </a:rPr>
              <a:t>2019</a:t>
            </a:r>
            <a:endParaRPr lang="es-EC" sz="1600" b="1" dirty="0">
              <a:solidFill>
                <a:prstClr val="black"/>
              </a:solidFill>
              <a:latin typeface="Arial" panose="020B0604020202020204" pitchFamily="34" charset="0"/>
              <a:cs typeface="Arial" panose="020B0604020202020204" pitchFamily="34" charset="0"/>
            </a:endParaRPr>
          </a:p>
          <a:p>
            <a:pPr algn="ct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867924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3 CuadroTexto"/>
          <p:cNvSpPr txBox="1"/>
          <p:nvPr/>
        </p:nvSpPr>
        <p:spPr>
          <a:xfrm>
            <a:off x="0" y="70731"/>
            <a:ext cx="5164428" cy="461665"/>
          </a:xfrm>
          <a:prstGeom prst="rect">
            <a:avLst/>
          </a:prstGeom>
          <a:noFill/>
          <a:ln>
            <a:noFill/>
          </a:ln>
        </p:spPr>
        <p:txBody>
          <a:bodyPr wrap="square" rtlCol="0">
            <a:spAutoFit/>
          </a:bodyPr>
          <a:lstStyle/>
          <a:p>
            <a:pPr algn="ctr"/>
            <a:r>
              <a:rPr lang="es-ES" sz="2400" b="1" dirty="0">
                <a:ln>
                  <a:solidFill>
                    <a:schemeClr val="tx1"/>
                  </a:solidFill>
                </a:ln>
              </a:rPr>
              <a:t>PLANOS ARQUITECTÓNICOS</a:t>
            </a:r>
            <a:endParaRPr lang="es-ES" sz="2000" dirty="0">
              <a:ln>
                <a:solidFill>
                  <a:schemeClr val="tx1"/>
                </a:solidFill>
              </a:ln>
            </a:endParaRPr>
          </a:p>
        </p:txBody>
      </p:sp>
      <p:sp>
        <p:nvSpPr>
          <p:cNvPr id="15" name="Rectángulo 14"/>
          <p:cNvSpPr/>
          <p:nvPr/>
        </p:nvSpPr>
        <p:spPr>
          <a:xfrm>
            <a:off x="1005881" y="1081826"/>
            <a:ext cx="10121466" cy="43530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endParaRPr lang="es-EC" sz="2000" dirty="0"/>
          </a:p>
          <a:p>
            <a:pPr marL="342900" indent="-342900" algn="just">
              <a:buFont typeface="Arial" panose="020B0604020202020204" pitchFamily="34" charset="0"/>
              <a:buChar char="•"/>
            </a:pPr>
            <a:endParaRPr lang="es-EC" sz="2000" dirty="0"/>
          </a:p>
          <a:p>
            <a:pPr marL="342900" indent="-342900" algn="just">
              <a:buFont typeface="Arial" panose="020B0604020202020204" pitchFamily="34" charset="0"/>
              <a:buChar char="•"/>
            </a:pPr>
            <a:endParaRPr lang="es-EC" sz="2000" dirty="0"/>
          </a:p>
          <a:p>
            <a:pPr marL="342900" indent="-342900" algn="just">
              <a:buFont typeface="Arial" panose="020B0604020202020204" pitchFamily="34" charset="0"/>
              <a:buChar char="•"/>
            </a:pPr>
            <a:endParaRPr lang="es-EC" sz="2000" dirty="0"/>
          </a:p>
          <a:p>
            <a:pPr marL="342900" indent="-342900" algn="just">
              <a:buFont typeface="Arial" panose="020B0604020202020204" pitchFamily="34" charset="0"/>
              <a:buChar char="•"/>
            </a:pPr>
            <a:endParaRPr lang="es-EC" sz="2000" dirty="0"/>
          </a:p>
          <a:p>
            <a:pPr marL="342900" indent="-342900" algn="just">
              <a:buFont typeface="Arial" panose="020B0604020202020204" pitchFamily="34" charset="0"/>
              <a:buChar char="•"/>
            </a:pPr>
            <a:endParaRPr lang="es-EC" sz="2000" dirty="0"/>
          </a:p>
          <a:p>
            <a:pPr marL="342900" indent="-342900" algn="just">
              <a:buFont typeface="Arial" panose="020B0604020202020204" pitchFamily="34" charset="0"/>
              <a:buChar char="•"/>
            </a:pPr>
            <a:endParaRPr lang="es-EC" sz="2000" dirty="0"/>
          </a:p>
          <a:p>
            <a:pPr marL="342900" indent="-342900" algn="just">
              <a:buFont typeface="Arial" panose="020B0604020202020204" pitchFamily="34" charset="0"/>
              <a:buChar char="•"/>
            </a:pPr>
            <a:r>
              <a:rPr lang="es-EC" sz="2400" dirty="0"/>
              <a:t>Circulación vehicular independiente de la circulación peatonal.</a:t>
            </a:r>
          </a:p>
          <a:p>
            <a:pPr marL="342900" indent="-342900" algn="just">
              <a:buFont typeface="Arial" panose="020B0604020202020204" pitchFamily="34" charset="0"/>
              <a:buChar char="•"/>
            </a:pPr>
            <a:r>
              <a:rPr lang="es-EC" sz="2400" dirty="0"/>
              <a:t>Rampas tienen una pendiente de 12%.</a:t>
            </a:r>
          </a:p>
          <a:p>
            <a:pPr marL="342900" indent="-342900" algn="just">
              <a:buFont typeface="Arial" panose="020B0604020202020204" pitchFamily="34" charset="0"/>
              <a:buChar char="•"/>
            </a:pPr>
            <a:r>
              <a:rPr lang="es-EC" sz="2400" dirty="0"/>
              <a:t>4 plantas.</a:t>
            </a:r>
          </a:p>
          <a:p>
            <a:pPr marL="342900" indent="-342900" algn="just">
              <a:buFont typeface="Arial" panose="020B0604020202020204" pitchFamily="34" charset="0"/>
              <a:buChar char="•"/>
            </a:pPr>
            <a:r>
              <a:rPr lang="es-EC" sz="2400" dirty="0"/>
              <a:t>Ventilación natural, por fachada tipo jardinera.</a:t>
            </a:r>
          </a:p>
          <a:p>
            <a:pPr marL="342900" indent="-342900" algn="just">
              <a:buFont typeface="Arial" panose="020B0604020202020204" pitchFamily="34" charset="0"/>
              <a:buChar char="•"/>
            </a:pPr>
            <a:r>
              <a:rPr lang="es-EC" sz="2400" dirty="0"/>
              <a:t>1 inodoro, 2 urinarios y 3 lavamanos para hombre; 4 inodoros, 3 lavamanos para mujeres; y 1 inodoro, 1 lavamanos para personas discapacitadas por planta. </a:t>
            </a:r>
          </a:p>
          <a:p>
            <a:pPr marL="342900" indent="-342900" algn="just">
              <a:buFont typeface="Arial" panose="020B0604020202020204" pitchFamily="34" charset="0"/>
              <a:buChar char="•"/>
            </a:pPr>
            <a:r>
              <a:rPr lang="es-EC" sz="2400" dirty="0"/>
              <a:t>95 plazas de parque por planta.</a:t>
            </a:r>
          </a:p>
          <a:p>
            <a:pPr marL="342900" indent="-342900" algn="just">
              <a:buFont typeface="Arial" panose="020B0604020202020204" pitchFamily="34" charset="0"/>
              <a:buChar char="•"/>
            </a:pPr>
            <a:r>
              <a:rPr lang="es-EC" sz="2400" dirty="0"/>
              <a:t>Escalones de 19 cm de contrahuella y 28 cm.</a:t>
            </a:r>
          </a:p>
          <a:p>
            <a:pPr marL="342900" indent="-342900" algn="just">
              <a:buFont typeface="Arial" panose="020B0604020202020204" pitchFamily="34" charset="0"/>
              <a:buChar char="•"/>
            </a:pPr>
            <a:endParaRPr lang="es-EC" sz="2000" dirty="0"/>
          </a:p>
          <a:p>
            <a:pPr marL="342900" indent="-342900" algn="just">
              <a:buFont typeface="Arial" panose="020B0604020202020204" pitchFamily="34" charset="0"/>
              <a:buChar char="•"/>
            </a:pPr>
            <a:endParaRPr lang="es-EC" sz="2000" dirty="0"/>
          </a:p>
          <a:p>
            <a:pPr marL="342900" indent="-342900" algn="just">
              <a:buFont typeface="Arial" panose="020B0604020202020204" pitchFamily="34" charset="0"/>
              <a:buChar char="•"/>
            </a:pPr>
            <a:endParaRPr lang="es-EC" sz="2000" dirty="0"/>
          </a:p>
          <a:p>
            <a:pPr marL="342900" indent="-342900" algn="just">
              <a:buFont typeface="Arial" panose="020B0604020202020204" pitchFamily="34" charset="0"/>
              <a:buChar char="•"/>
            </a:pPr>
            <a:endParaRPr lang="es-EC" sz="2000" dirty="0"/>
          </a:p>
          <a:p>
            <a:pPr marL="342900" indent="-342900" algn="just">
              <a:buFont typeface="Arial" panose="020B0604020202020204" pitchFamily="34" charset="0"/>
              <a:buChar char="•"/>
            </a:pPr>
            <a:endParaRPr lang="es-EC" sz="2000" dirty="0"/>
          </a:p>
          <a:p>
            <a:pPr marL="342900" indent="-342900" algn="just">
              <a:buFont typeface="Arial" panose="020B0604020202020204" pitchFamily="34" charset="0"/>
              <a:buChar char="•"/>
            </a:pPr>
            <a:endParaRPr lang="es-EC" sz="2000" dirty="0"/>
          </a:p>
          <a:p>
            <a:endParaRPr lang="es-EC" sz="2000" dirty="0"/>
          </a:p>
          <a:p>
            <a:pPr algn="just"/>
            <a:endParaRPr lang="es-EC" sz="2000" b="1" dirty="0"/>
          </a:p>
        </p:txBody>
      </p:sp>
      <p:sp>
        <p:nvSpPr>
          <p:cNvPr id="6" name="3 CuadroTexto">
            <a:extLst>
              <a:ext uri="{FF2B5EF4-FFF2-40B4-BE49-F238E27FC236}">
                <a16:creationId xmlns:a16="http://schemas.microsoft.com/office/drawing/2014/main" xmlns="" id="{9680BF74-2396-4BBD-B36F-7EE206F4F09F}"/>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10</a:t>
            </a:r>
          </a:p>
        </p:txBody>
      </p:sp>
      <p:pic>
        <p:nvPicPr>
          <p:cNvPr id="7" name="Imagen 6" descr="Recorte de pantalla">
            <a:extLst>
              <a:ext uri="{FF2B5EF4-FFF2-40B4-BE49-F238E27FC236}">
                <a16:creationId xmlns:a16="http://schemas.microsoft.com/office/drawing/2014/main" xmlns="" id="{4132968C-8677-49B8-B6F1-353432CD36AA}"/>
              </a:ext>
            </a:extLst>
          </p:cNvPr>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4074914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DC4CBC74-EFBD-43F1-A5AE-DA804332361B}"/>
              </a:ext>
            </a:extLst>
          </p:cNvPr>
          <p:cNvPicPr/>
          <p:nvPr/>
        </p:nvPicPr>
        <p:blipFill>
          <a:blip r:embed="rId2"/>
          <a:stretch>
            <a:fillRect/>
          </a:stretch>
        </p:blipFill>
        <p:spPr>
          <a:xfrm rot="5400000">
            <a:off x="3002272" y="241487"/>
            <a:ext cx="5352799" cy="5981093"/>
          </a:xfrm>
          <a:prstGeom prst="rect">
            <a:avLst/>
          </a:prstGeom>
        </p:spPr>
      </p:pic>
      <p:sp>
        <p:nvSpPr>
          <p:cNvPr id="5" name="Rectángulo 4">
            <a:extLst>
              <a:ext uri="{FF2B5EF4-FFF2-40B4-BE49-F238E27FC236}">
                <a16:creationId xmlns:a16="http://schemas.microsoft.com/office/drawing/2014/main" xmlns="" id="{E2295882-950E-4518-9E9F-E8CE7469B718}"/>
              </a:ext>
            </a:extLst>
          </p:cNvPr>
          <p:cNvSpPr/>
          <p:nvPr/>
        </p:nvSpPr>
        <p:spPr>
          <a:xfrm>
            <a:off x="337580" y="93969"/>
            <a:ext cx="3610797" cy="461665"/>
          </a:xfrm>
          <a:prstGeom prst="rect">
            <a:avLst/>
          </a:prstGeom>
          <a:noFill/>
          <a:ln>
            <a:noFill/>
          </a:ln>
        </p:spPr>
        <p:txBody>
          <a:bodyPr wrap="square" rtlCol="0">
            <a:spAutoFit/>
          </a:bodyPr>
          <a:lstStyle/>
          <a:p>
            <a:pPr algn="ctr"/>
            <a:r>
              <a:rPr lang="es-EC" sz="2400" b="1" dirty="0">
                <a:ln>
                  <a:solidFill>
                    <a:schemeClr val="tx1"/>
                  </a:solidFill>
                </a:ln>
              </a:rPr>
              <a:t>Geometría de la Estructura</a:t>
            </a:r>
          </a:p>
        </p:txBody>
      </p:sp>
      <p:sp>
        <p:nvSpPr>
          <p:cNvPr id="6" name="3 CuadroTexto">
            <a:extLst>
              <a:ext uri="{FF2B5EF4-FFF2-40B4-BE49-F238E27FC236}">
                <a16:creationId xmlns:a16="http://schemas.microsoft.com/office/drawing/2014/main" xmlns="" id="{EFA45902-E77E-4755-AECA-18455F8B63EC}"/>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11</a:t>
            </a:r>
          </a:p>
        </p:txBody>
      </p:sp>
      <p:pic>
        <p:nvPicPr>
          <p:cNvPr id="7" name="Imagen 6" descr="Recorte de pantalla">
            <a:extLst>
              <a:ext uri="{FF2B5EF4-FFF2-40B4-BE49-F238E27FC236}">
                <a16:creationId xmlns:a16="http://schemas.microsoft.com/office/drawing/2014/main" xmlns="" id="{E151F393-2885-4E40-A77C-15B4B8AB00DD}"/>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2364636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3641E0F2-5D49-4871-89B4-8D72601E6B42}"/>
              </a:ext>
            </a:extLst>
          </p:cNvPr>
          <p:cNvPicPr/>
          <p:nvPr/>
        </p:nvPicPr>
        <p:blipFill>
          <a:blip r:embed="rId2"/>
          <a:stretch>
            <a:fillRect/>
          </a:stretch>
        </p:blipFill>
        <p:spPr>
          <a:xfrm>
            <a:off x="6925407" y="1366617"/>
            <a:ext cx="4610100" cy="4513677"/>
          </a:xfrm>
          <a:prstGeom prst="rect">
            <a:avLst/>
          </a:prstGeom>
        </p:spPr>
      </p:pic>
      <p:pic>
        <p:nvPicPr>
          <p:cNvPr id="3" name="Imagen 2">
            <a:extLst>
              <a:ext uri="{FF2B5EF4-FFF2-40B4-BE49-F238E27FC236}">
                <a16:creationId xmlns:a16="http://schemas.microsoft.com/office/drawing/2014/main" xmlns="" id="{5C65170E-0F9A-4950-AA3D-F0E445CF367A}"/>
              </a:ext>
            </a:extLst>
          </p:cNvPr>
          <p:cNvPicPr/>
          <p:nvPr/>
        </p:nvPicPr>
        <p:blipFill>
          <a:blip r:embed="rId3"/>
          <a:stretch>
            <a:fillRect/>
          </a:stretch>
        </p:blipFill>
        <p:spPr>
          <a:xfrm>
            <a:off x="876300" y="1366617"/>
            <a:ext cx="4145866" cy="4513677"/>
          </a:xfrm>
          <a:prstGeom prst="rect">
            <a:avLst/>
          </a:prstGeom>
        </p:spPr>
      </p:pic>
      <p:sp>
        <p:nvSpPr>
          <p:cNvPr id="4" name="Rectángulo 3">
            <a:extLst>
              <a:ext uri="{FF2B5EF4-FFF2-40B4-BE49-F238E27FC236}">
                <a16:creationId xmlns:a16="http://schemas.microsoft.com/office/drawing/2014/main" xmlns="" id="{C97DBFDE-AA3F-46D3-8951-BF383ED675B1}"/>
              </a:ext>
            </a:extLst>
          </p:cNvPr>
          <p:cNvSpPr/>
          <p:nvPr/>
        </p:nvSpPr>
        <p:spPr>
          <a:xfrm>
            <a:off x="7824781" y="793040"/>
            <a:ext cx="2260555" cy="400110"/>
          </a:xfrm>
          <a:prstGeom prst="rect">
            <a:avLst/>
          </a:prstGeom>
        </p:spPr>
        <p:txBody>
          <a:bodyPr wrap="none">
            <a:spAutoFit/>
          </a:bodyPr>
          <a:lstStyle/>
          <a:p>
            <a:r>
              <a:rPr lang="es-EC" sz="2000" dirty="0">
                <a:latin typeface="Times New Roman" panose="02020603050405020304" pitchFamily="18" charset="0"/>
              </a:rPr>
              <a:t>Bloque estructural 1</a:t>
            </a:r>
          </a:p>
        </p:txBody>
      </p:sp>
      <p:sp>
        <p:nvSpPr>
          <p:cNvPr id="5" name="Rectángulo 4">
            <a:extLst>
              <a:ext uri="{FF2B5EF4-FFF2-40B4-BE49-F238E27FC236}">
                <a16:creationId xmlns:a16="http://schemas.microsoft.com/office/drawing/2014/main" xmlns="" id="{3D52AEAB-F466-414F-A419-05A77FC640B6}"/>
              </a:ext>
            </a:extLst>
          </p:cNvPr>
          <p:cNvSpPr/>
          <p:nvPr/>
        </p:nvSpPr>
        <p:spPr>
          <a:xfrm>
            <a:off x="1920746" y="793040"/>
            <a:ext cx="2260555" cy="400110"/>
          </a:xfrm>
          <a:prstGeom prst="rect">
            <a:avLst/>
          </a:prstGeom>
        </p:spPr>
        <p:txBody>
          <a:bodyPr wrap="none">
            <a:spAutoFit/>
          </a:bodyPr>
          <a:lstStyle/>
          <a:p>
            <a:r>
              <a:rPr lang="es-EC" sz="2000" dirty="0">
                <a:latin typeface="Times New Roman" panose="02020603050405020304" pitchFamily="18" charset="0"/>
                <a:ea typeface="Calibri" panose="020F0502020204030204" pitchFamily="34" charset="0"/>
              </a:rPr>
              <a:t>Bloque estructural 2</a:t>
            </a:r>
            <a:endParaRPr lang="es-EC" sz="2000" dirty="0"/>
          </a:p>
        </p:txBody>
      </p:sp>
      <p:sp>
        <p:nvSpPr>
          <p:cNvPr id="6" name="Rectángulo 5">
            <a:extLst>
              <a:ext uri="{FF2B5EF4-FFF2-40B4-BE49-F238E27FC236}">
                <a16:creationId xmlns:a16="http://schemas.microsoft.com/office/drawing/2014/main" xmlns="" id="{9246ECF8-6E51-4433-BA4B-A42F4245177C}"/>
              </a:ext>
            </a:extLst>
          </p:cNvPr>
          <p:cNvSpPr/>
          <p:nvPr/>
        </p:nvSpPr>
        <p:spPr>
          <a:xfrm>
            <a:off x="337580" y="93969"/>
            <a:ext cx="3610797" cy="461665"/>
          </a:xfrm>
          <a:prstGeom prst="rect">
            <a:avLst/>
          </a:prstGeom>
          <a:noFill/>
          <a:ln>
            <a:noFill/>
          </a:ln>
        </p:spPr>
        <p:txBody>
          <a:bodyPr wrap="square" rtlCol="0">
            <a:spAutoFit/>
          </a:bodyPr>
          <a:lstStyle/>
          <a:p>
            <a:pPr algn="ctr"/>
            <a:r>
              <a:rPr lang="es-EC" sz="2400" b="1" dirty="0">
                <a:ln>
                  <a:solidFill>
                    <a:schemeClr val="tx1"/>
                  </a:solidFill>
                </a:ln>
              </a:rPr>
              <a:t>Geometría de la Estructura</a:t>
            </a:r>
          </a:p>
        </p:txBody>
      </p:sp>
      <p:sp>
        <p:nvSpPr>
          <p:cNvPr id="7" name="3 CuadroTexto">
            <a:extLst>
              <a:ext uri="{FF2B5EF4-FFF2-40B4-BE49-F238E27FC236}">
                <a16:creationId xmlns:a16="http://schemas.microsoft.com/office/drawing/2014/main" xmlns="" id="{04C0EA4C-98DA-4D2D-9AAF-B5E840D4A534}"/>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12</a:t>
            </a:r>
          </a:p>
        </p:txBody>
      </p:sp>
      <p:pic>
        <p:nvPicPr>
          <p:cNvPr id="8" name="Imagen 7" descr="Recorte de pantalla">
            <a:extLst>
              <a:ext uri="{FF2B5EF4-FFF2-40B4-BE49-F238E27FC236}">
                <a16:creationId xmlns:a16="http://schemas.microsoft.com/office/drawing/2014/main" xmlns="" id="{A9FF9522-692D-4F44-864D-DF00303D96A4}"/>
              </a:ext>
            </a:extLst>
          </p:cNvPr>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2019435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83473FD4-D1C5-4976-BA1E-CC4AC5B598E0}"/>
              </a:ext>
            </a:extLst>
          </p:cNvPr>
          <p:cNvPicPr/>
          <p:nvPr/>
        </p:nvPicPr>
        <p:blipFill>
          <a:blip r:embed="rId2"/>
          <a:stretch>
            <a:fillRect/>
          </a:stretch>
        </p:blipFill>
        <p:spPr>
          <a:xfrm>
            <a:off x="5969390" y="1495843"/>
            <a:ext cx="5357520" cy="4481195"/>
          </a:xfrm>
          <a:prstGeom prst="rect">
            <a:avLst/>
          </a:prstGeom>
        </p:spPr>
      </p:pic>
      <p:pic>
        <p:nvPicPr>
          <p:cNvPr id="3" name="Imagen 2">
            <a:extLst>
              <a:ext uri="{FF2B5EF4-FFF2-40B4-BE49-F238E27FC236}">
                <a16:creationId xmlns:a16="http://schemas.microsoft.com/office/drawing/2014/main" xmlns="" id="{3A31A33F-5E17-40CE-9832-105556300012}"/>
              </a:ext>
            </a:extLst>
          </p:cNvPr>
          <p:cNvPicPr/>
          <p:nvPr/>
        </p:nvPicPr>
        <p:blipFill>
          <a:blip r:embed="rId3"/>
          <a:stretch>
            <a:fillRect/>
          </a:stretch>
        </p:blipFill>
        <p:spPr>
          <a:xfrm>
            <a:off x="1439154" y="1495844"/>
            <a:ext cx="3245387" cy="4481194"/>
          </a:xfrm>
          <a:prstGeom prst="rect">
            <a:avLst/>
          </a:prstGeom>
        </p:spPr>
      </p:pic>
      <p:sp>
        <p:nvSpPr>
          <p:cNvPr id="4" name="Rectángulo 3">
            <a:extLst>
              <a:ext uri="{FF2B5EF4-FFF2-40B4-BE49-F238E27FC236}">
                <a16:creationId xmlns:a16="http://schemas.microsoft.com/office/drawing/2014/main" xmlns="" id="{100588B7-AB46-41DF-99FA-353400C11E33}"/>
              </a:ext>
            </a:extLst>
          </p:cNvPr>
          <p:cNvSpPr/>
          <p:nvPr/>
        </p:nvSpPr>
        <p:spPr>
          <a:xfrm>
            <a:off x="8106134" y="880962"/>
            <a:ext cx="2056973" cy="369332"/>
          </a:xfrm>
          <a:prstGeom prst="rect">
            <a:avLst/>
          </a:prstGeom>
        </p:spPr>
        <p:txBody>
          <a:bodyPr wrap="none">
            <a:spAutoFit/>
          </a:bodyPr>
          <a:lstStyle/>
          <a:p>
            <a:r>
              <a:rPr lang="es-EC" sz="2000" dirty="0">
                <a:latin typeface="Times New Roman" panose="02020603050405020304" pitchFamily="18" charset="0"/>
              </a:rPr>
              <a:t>Bloque estructural 3</a:t>
            </a:r>
          </a:p>
        </p:txBody>
      </p:sp>
      <p:sp>
        <p:nvSpPr>
          <p:cNvPr id="5" name="Rectángulo 4">
            <a:extLst>
              <a:ext uri="{FF2B5EF4-FFF2-40B4-BE49-F238E27FC236}">
                <a16:creationId xmlns:a16="http://schemas.microsoft.com/office/drawing/2014/main" xmlns="" id="{5A17C5D4-84E5-40B2-87A6-58D710E0B8C0}"/>
              </a:ext>
            </a:extLst>
          </p:cNvPr>
          <p:cNvSpPr/>
          <p:nvPr/>
        </p:nvSpPr>
        <p:spPr>
          <a:xfrm>
            <a:off x="2740109" y="880962"/>
            <a:ext cx="2056973" cy="369332"/>
          </a:xfrm>
          <a:prstGeom prst="rect">
            <a:avLst/>
          </a:prstGeom>
        </p:spPr>
        <p:txBody>
          <a:bodyPr wrap="none">
            <a:spAutoFit/>
          </a:bodyPr>
          <a:lstStyle/>
          <a:p>
            <a:r>
              <a:rPr lang="es-EC" sz="2000" dirty="0">
                <a:latin typeface="Times New Roman" panose="02020603050405020304" pitchFamily="18" charset="0"/>
              </a:rPr>
              <a:t>Bloque estructural 4</a:t>
            </a:r>
          </a:p>
        </p:txBody>
      </p:sp>
      <p:sp>
        <p:nvSpPr>
          <p:cNvPr id="6" name="Rectángulo 5">
            <a:extLst>
              <a:ext uri="{FF2B5EF4-FFF2-40B4-BE49-F238E27FC236}">
                <a16:creationId xmlns:a16="http://schemas.microsoft.com/office/drawing/2014/main" xmlns="" id="{55C6B72A-82CF-4EC5-8D16-60E4FFF8B863}"/>
              </a:ext>
            </a:extLst>
          </p:cNvPr>
          <p:cNvSpPr/>
          <p:nvPr/>
        </p:nvSpPr>
        <p:spPr>
          <a:xfrm>
            <a:off x="337580" y="93969"/>
            <a:ext cx="3610797" cy="461665"/>
          </a:xfrm>
          <a:prstGeom prst="rect">
            <a:avLst/>
          </a:prstGeom>
          <a:noFill/>
          <a:ln>
            <a:noFill/>
          </a:ln>
        </p:spPr>
        <p:txBody>
          <a:bodyPr wrap="square" rtlCol="0">
            <a:spAutoFit/>
          </a:bodyPr>
          <a:lstStyle/>
          <a:p>
            <a:pPr algn="ctr"/>
            <a:r>
              <a:rPr lang="es-EC" sz="2400" b="1" dirty="0">
                <a:ln>
                  <a:solidFill>
                    <a:schemeClr val="tx1"/>
                  </a:solidFill>
                </a:ln>
              </a:rPr>
              <a:t>Geometría de la Estructura</a:t>
            </a:r>
          </a:p>
        </p:txBody>
      </p:sp>
      <p:sp>
        <p:nvSpPr>
          <p:cNvPr id="7" name="3 CuadroTexto">
            <a:extLst>
              <a:ext uri="{FF2B5EF4-FFF2-40B4-BE49-F238E27FC236}">
                <a16:creationId xmlns:a16="http://schemas.microsoft.com/office/drawing/2014/main" xmlns="" id="{5AAF950E-59BF-41FD-939D-FD9CD5126C36}"/>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13</a:t>
            </a:r>
          </a:p>
        </p:txBody>
      </p:sp>
      <p:pic>
        <p:nvPicPr>
          <p:cNvPr id="8" name="Imagen 7" descr="Recorte de pantalla">
            <a:extLst>
              <a:ext uri="{FF2B5EF4-FFF2-40B4-BE49-F238E27FC236}">
                <a16:creationId xmlns:a16="http://schemas.microsoft.com/office/drawing/2014/main" xmlns="" id="{C4BF0814-A4CF-4071-99F3-A74E2FB3BB1B}"/>
              </a:ext>
            </a:extLst>
          </p:cNvPr>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827155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699DD292-98B5-49C7-96C6-716481EC8E96}"/>
              </a:ext>
            </a:extLst>
          </p:cNvPr>
          <p:cNvSpPr/>
          <p:nvPr/>
        </p:nvSpPr>
        <p:spPr>
          <a:xfrm>
            <a:off x="369730" y="48711"/>
            <a:ext cx="6275629" cy="461665"/>
          </a:xfrm>
          <a:prstGeom prst="rect">
            <a:avLst/>
          </a:prstGeom>
          <a:noFill/>
          <a:ln>
            <a:noFill/>
          </a:ln>
        </p:spPr>
        <p:txBody>
          <a:bodyPr wrap="square" rtlCol="0">
            <a:spAutoFit/>
          </a:bodyPr>
          <a:lstStyle/>
          <a:p>
            <a:pPr algn="ctr"/>
            <a:r>
              <a:rPr lang="es-EC" sz="2400" b="1" dirty="0">
                <a:ln>
                  <a:solidFill>
                    <a:schemeClr val="tx1"/>
                  </a:solidFill>
                </a:ln>
              </a:rPr>
              <a:t>Sistema resistente a cargas verticales y laterales</a:t>
            </a:r>
          </a:p>
        </p:txBody>
      </p:sp>
      <p:pic>
        <p:nvPicPr>
          <p:cNvPr id="5122" name="Picture 2" descr="Resultado de imagen para elementos estructurales metalicos">
            <a:extLst>
              <a:ext uri="{FF2B5EF4-FFF2-40B4-BE49-F238E27FC236}">
                <a16:creationId xmlns:a16="http://schemas.microsoft.com/office/drawing/2014/main" xmlns="" id="{2541E3B7-1EC8-4443-AC0E-41C002BB93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8725"/>
          <a:stretch/>
        </p:blipFill>
        <p:spPr bwMode="auto">
          <a:xfrm>
            <a:off x="7965347" y="888906"/>
            <a:ext cx="3189560" cy="2413857"/>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xmlns="" id="{6CC0B33B-8604-4FD9-A89B-4ED7421B8341}"/>
              </a:ext>
            </a:extLst>
          </p:cNvPr>
          <p:cNvSpPr/>
          <p:nvPr/>
        </p:nvSpPr>
        <p:spPr>
          <a:xfrm>
            <a:off x="0" y="737274"/>
            <a:ext cx="6096000" cy="1704249"/>
          </a:xfrm>
          <a:prstGeom prst="rect">
            <a:avLst/>
          </a:prstGeom>
        </p:spPr>
        <p:txBody>
          <a:bodyPr>
            <a:spAutoFit/>
          </a:bodyPr>
          <a:lstStyle/>
          <a:p>
            <a:pPr marL="457200" indent="179705" algn="just">
              <a:lnSpc>
                <a:spcPct val="150000"/>
              </a:lnSpc>
              <a:spcAft>
                <a:spcPts val="1000"/>
              </a:spcAft>
            </a:pPr>
            <a:r>
              <a:rPr lang="es-EC"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Se utilizará un sistema estructural metálico a excepción de la cimentación, la cual deberá resistir todas las solicitaciones de cargas horizontales, verticales y laterales (sismo y viento).</a:t>
            </a:r>
            <a:endParaRPr lang="es-EC" dirty="0">
              <a:latin typeface="Arial" panose="020B0604020202020204" pitchFamily="34" charset="0"/>
              <a:ea typeface="Gulim" panose="020B0600000101010101" pitchFamily="34" charset="-127"/>
              <a:cs typeface="Times New Roman" panose="02020603050405020304" pitchFamily="18" charset="0"/>
            </a:endParaRPr>
          </a:p>
        </p:txBody>
      </p:sp>
      <p:pic>
        <p:nvPicPr>
          <p:cNvPr id="5124" name="Picture 4" descr="Resultado de imagen para columnas cuadradas metalicas">
            <a:extLst>
              <a:ext uri="{FF2B5EF4-FFF2-40B4-BE49-F238E27FC236}">
                <a16:creationId xmlns:a16="http://schemas.microsoft.com/office/drawing/2014/main" xmlns="" id="{6B107D01-90B2-4053-91D0-0100D25FD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63" y="2668421"/>
            <a:ext cx="2503973" cy="174805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xmlns="" id="{7698C22D-72BF-481E-8E5A-D3F7DF26F10F}"/>
              </a:ext>
            </a:extLst>
          </p:cNvPr>
          <p:cNvSpPr txBox="1"/>
          <p:nvPr/>
        </p:nvSpPr>
        <p:spPr>
          <a:xfrm>
            <a:off x="671333" y="4531994"/>
            <a:ext cx="1364567" cy="369332"/>
          </a:xfrm>
          <a:prstGeom prst="rect">
            <a:avLst/>
          </a:prstGeom>
          <a:noFill/>
        </p:spPr>
        <p:txBody>
          <a:bodyPr wrap="square" rtlCol="0">
            <a:spAutoFit/>
          </a:bodyPr>
          <a:lstStyle/>
          <a:p>
            <a:r>
              <a:rPr lang="es-MX" dirty="0"/>
              <a:t>Columnas</a:t>
            </a:r>
            <a:endParaRPr lang="es-EC" dirty="0"/>
          </a:p>
        </p:txBody>
      </p:sp>
      <p:pic>
        <p:nvPicPr>
          <p:cNvPr id="5" name="Imagen 4">
            <a:extLst>
              <a:ext uri="{FF2B5EF4-FFF2-40B4-BE49-F238E27FC236}">
                <a16:creationId xmlns:a16="http://schemas.microsoft.com/office/drawing/2014/main" xmlns="" id="{F4BD2B58-7AB2-4983-96C8-F9190167948C}"/>
              </a:ext>
            </a:extLst>
          </p:cNvPr>
          <p:cNvPicPr>
            <a:picLocks noChangeAspect="1"/>
          </p:cNvPicPr>
          <p:nvPr/>
        </p:nvPicPr>
        <p:blipFill>
          <a:blip r:embed="rId4"/>
          <a:stretch>
            <a:fillRect/>
          </a:stretch>
        </p:blipFill>
        <p:spPr>
          <a:xfrm>
            <a:off x="2758931" y="4008885"/>
            <a:ext cx="2056909" cy="1784882"/>
          </a:xfrm>
          <a:prstGeom prst="rect">
            <a:avLst/>
          </a:prstGeom>
        </p:spPr>
      </p:pic>
      <p:sp>
        <p:nvSpPr>
          <p:cNvPr id="8" name="CuadroTexto 7">
            <a:extLst>
              <a:ext uri="{FF2B5EF4-FFF2-40B4-BE49-F238E27FC236}">
                <a16:creationId xmlns:a16="http://schemas.microsoft.com/office/drawing/2014/main" xmlns="" id="{7D9B0BED-54CD-434A-9377-D29E22D91FA1}"/>
              </a:ext>
            </a:extLst>
          </p:cNvPr>
          <p:cNvSpPr txBox="1"/>
          <p:nvPr/>
        </p:nvSpPr>
        <p:spPr>
          <a:xfrm>
            <a:off x="3324664" y="5793767"/>
            <a:ext cx="1364567" cy="369332"/>
          </a:xfrm>
          <a:prstGeom prst="rect">
            <a:avLst/>
          </a:prstGeom>
          <a:noFill/>
        </p:spPr>
        <p:txBody>
          <a:bodyPr wrap="square" rtlCol="0">
            <a:spAutoFit/>
          </a:bodyPr>
          <a:lstStyle/>
          <a:p>
            <a:r>
              <a:rPr lang="es-MX" dirty="0"/>
              <a:t>Vigas</a:t>
            </a:r>
            <a:endParaRPr lang="es-EC" dirty="0"/>
          </a:p>
        </p:txBody>
      </p:sp>
      <p:pic>
        <p:nvPicPr>
          <p:cNvPr id="6" name="Imagen 5">
            <a:extLst>
              <a:ext uri="{FF2B5EF4-FFF2-40B4-BE49-F238E27FC236}">
                <a16:creationId xmlns:a16="http://schemas.microsoft.com/office/drawing/2014/main" xmlns="" id="{D7A076A3-911E-4FA6-BD4C-D88089ACC4BE}"/>
              </a:ext>
            </a:extLst>
          </p:cNvPr>
          <p:cNvPicPr>
            <a:picLocks noChangeAspect="1"/>
          </p:cNvPicPr>
          <p:nvPr/>
        </p:nvPicPr>
        <p:blipFill>
          <a:blip r:embed="rId5"/>
          <a:stretch>
            <a:fillRect/>
          </a:stretch>
        </p:blipFill>
        <p:spPr>
          <a:xfrm>
            <a:off x="5158320" y="2195512"/>
            <a:ext cx="2038350" cy="2466975"/>
          </a:xfrm>
          <a:prstGeom prst="rect">
            <a:avLst/>
          </a:prstGeom>
        </p:spPr>
      </p:pic>
      <p:sp>
        <p:nvSpPr>
          <p:cNvPr id="11" name="CuadroTexto 10">
            <a:extLst>
              <a:ext uri="{FF2B5EF4-FFF2-40B4-BE49-F238E27FC236}">
                <a16:creationId xmlns:a16="http://schemas.microsoft.com/office/drawing/2014/main" xmlns="" id="{FCF23B88-5A92-447B-AA4F-06B1832B2BDA}"/>
              </a:ext>
            </a:extLst>
          </p:cNvPr>
          <p:cNvSpPr txBox="1"/>
          <p:nvPr/>
        </p:nvSpPr>
        <p:spPr>
          <a:xfrm>
            <a:off x="5396851" y="4601801"/>
            <a:ext cx="1703818" cy="369332"/>
          </a:xfrm>
          <a:prstGeom prst="rect">
            <a:avLst/>
          </a:prstGeom>
          <a:noFill/>
        </p:spPr>
        <p:txBody>
          <a:bodyPr wrap="square" rtlCol="0">
            <a:spAutoFit/>
          </a:bodyPr>
          <a:lstStyle/>
          <a:p>
            <a:r>
              <a:rPr lang="es-MX" dirty="0"/>
              <a:t>Arriostramiento</a:t>
            </a:r>
            <a:endParaRPr lang="es-EC" dirty="0"/>
          </a:p>
        </p:txBody>
      </p:sp>
      <p:pic>
        <p:nvPicPr>
          <p:cNvPr id="5126" name="Picture 6" descr="Resultado de imagen para placa colaborante">
            <a:extLst>
              <a:ext uri="{FF2B5EF4-FFF2-40B4-BE49-F238E27FC236}">
                <a16:creationId xmlns:a16="http://schemas.microsoft.com/office/drawing/2014/main" xmlns="" id="{38BADFD0-0CB2-407C-A277-EB45E15B31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5347" y="3690761"/>
            <a:ext cx="3189560" cy="1956674"/>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xmlns="" id="{133612B0-9C50-41A9-B44C-12D2774587D4}"/>
              </a:ext>
            </a:extLst>
          </p:cNvPr>
          <p:cNvSpPr txBox="1"/>
          <p:nvPr/>
        </p:nvSpPr>
        <p:spPr>
          <a:xfrm>
            <a:off x="8708218" y="3273791"/>
            <a:ext cx="1703818" cy="369332"/>
          </a:xfrm>
          <a:prstGeom prst="rect">
            <a:avLst/>
          </a:prstGeom>
          <a:noFill/>
        </p:spPr>
        <p:txBody>
          <a:bodyPr wrap="square" rtlCol="0">
            <a:spAutoFit/>
          </a:bodyPr>
          <a:lstStyle/>
          <a:p>
            <a:r>
              <a:rPr lang="es-MX" dirty="0"/>
              <a:t>Conexiones</a:t>
            </a:r>
            <a:endParaRPr lang="es-EC" dirty="0"/>
          </a:p>
        </p:txBody>
      </p:sp>
      <p:sp>
        <p:nvSpPr>
          <p:cNvPr id="14" name="CuadroTexto 13">
            <a:extLst>
              <a:ext uri="{FF2B5EF4-FFF2-40B4-BE49-F238E27FC236}">
                <a16:creationId xmlns:a16="http://schemas.microsoft.com/office/drawing/2014/main" xmlns="" id="{39A481B7-401C-4752-B643-A078C4070CBE}"/>
              </a:ext>
            </a:extLst>
          </p:cNvPr>
          <p:cNvSpPr txBox="1"/>
          <p:nvPr/>
        </p:nvSpPr>
        <p:spPr>
          <a:xfrm>
            <a:off x="8852815" y="5647435"/>
            <a:ext cx="2056908" cy="369332"/>
          </a:xfrm>
          <a:prstGeom prst="rect">
            <a:avLst/>
          </a:prstGeom>
          <a:noFill/>
        </p:spPr>
        <p:txBody>
          <a:bodyPr wrap="square" rtlCol="0">
            <a:spAutoFit/>
          </a:bodyPr>
          <a:lstStyle/>
          <a:p>
            <a:r>
              <a:rPr lang="es-MX" dirty="0"/>
              <a:t>Placa colaborante</a:t>
            </a:r>
            <a:endParaRPr lang="es-EC" dirty="0"/>
          </a:p>
        </p:txBody>
      </p:sp>
      <p:sp>
        <p:nvSpPr>
          <p:cNvPr id="15" name="3 CuadroTexto">
            <a:extLst>
              <a:ext uri="{FF2B5EF4-FFF2-40B4-BE49-F238E27FC236}">
                <a16:creationId xmlns:a16="http://schemas.microsoft.com/office/drawing/2014/main" xmlns="" id="{480011BC-B66F-4046-8F15-8EF8DAE592FB}"/>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14</a:t>
            </a:r>
          </a:p>
        </p:txBody>
      </p:sp>
      <p:pic>
        <p:nvPicPr>
          <p:cNvPr id="16" name="Imagen 15" descr="Recorte de pantalla">
            <a:extLst>
              <a:ext uri="{FF2B5EF4-FFF2-40B4-BE49-F238E27FC236}">
                <a16:creationId xmlns:a16="http://schemas.microsoft.com/office/drawing/2014/main" xmlns="" id="{89FE5149-1AF1-499D-9500-5B99DE887EA4}"/>
              </a:ext>
            </a:extLst>
          </p:cNvPr>
          <p:cNvPicPr>
            <a:picLocks noChangeAspect="1"/>
          </p:cNvPicPr>
          <p:nvPr/>
        </p:nvPicPr>
        <p:blipFill rotWithShape="1">
          <a:blip r:embed="rId7">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928893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9426C73D-4D58-4EAD-8302-1E3AF26C0231}"/>
              </a:ext>
            </a:extLst>
          </p:cNvPr>
          <p:cNvSpPr/>
          <p:nvPr/>
        </p:nvSpPr>
        <p:spPr>
          <a:xfrm>
            <a:off x="404172" y="98474"/>
            <a:ext cx="2395299" cy="461665"/>
          </a:xfrm>
          <a:prstGeom prst="rect">
            <a:avLst/>
          </a:prstGeom>
          <a:noFill/>
          <a:ln>
            <a:noFill/>
          </a:ln>
        </p:spPr>
        <p:txBody>
          <a:bodyPr wrap="square" rtlCol="0">
            <a:spAutoFit/>
          </a:bodyPr>
          <a:lstStyle/>
          <a:p>
            <a:pPr algn="ctr"/>
            <a:r>
              <a:rPr lang="es-EC" sz="2400" b="1" dirty="0">
                <a:ln>
                  <a:solidFill>
                    <a:schemeClr val="tx1"/>
                  </a:solidFill>
                </a:ln>
              </a:rPr>
              <a:t>Carga sísmica</a:t>
            </a:r>
          </a:p>
        </p:txBody>
      </p:sp>
      <p:sp>
        <p:nvSpPr>
          <p:cNvPr id="3" name="Rectángulo 2">
            <a:extLst>
              <a:ext uri="{FF2B5EF4-FFF2-40B4-BE49-F238E27FC236}">
                <a16:creationId xmlns:a16="http://schemas.microsoft.com/office/drawing/2014/main" xmlns="" id="{9EA68ADB-38D8-4E04-8579-7F84CF61C23B}"/>
              </a:ext>
            </a:extLst>
          </p:cNvPr>
          <p:cNvSpPr/>
          <p:nvPr/>
        </p:nvSpPr>
        <p:spPr>
          <a:xfrm>
            <a:off x="112540" y="432569"/>
            <a:ext cx="10452295" cy="873252"/>
          </a:xfrm>
          <a:prstGeom prst="rect">
            <a:avLst/>
          </a:prstGeom>
        </p:spPr>
        <p:txBody>
          <a:bodyPr wrap="square">
            <a:spAutoFit/>
          </a:bodyPr>
          <a:lstStyle/>
          <a:p>
            <a:pPr marL="457200" indent="179705" algn="just">
              <a:lnSpc>
                <a:spcPct val="150000"/>
              </a:lnSpc>
              <a:spcAft>
                <a:spcPts val="1000"/>
              </a:spcAft>
            </a:pPr>
            <a:r>
              <a:rPr lang="es-EC"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Para el caso de estudio se analizará mediante un espectro de respuesta para lo que se determinan los siguientes criterios:</a:t>
            </a:r>
            <a:endParaRPr lang="es-EC" dirty="0">
              <a:latin typeface="Arial" panose="020B0604020202020204" pitchFamily="34" charset="0"/>
              <a:ea typeface="Gulim" panose="020B0600000101010101" pitchFamily="34" charset="-127"/>
              <a:cs typeface="Times New Roman" panose="02020603050405020304" pitchFamily="18" charset="0"/>
            </a:endParaRPr>
          </a:p>
        </p:txBody>
      </p:sp>
      <p:pic>
        <p:nvPicPr>
          <p:cNvPr id="5" name="Imagen 4">
            <a:extLst>
              <a:ext uri="{FF2B5EF4-FFF2-40B4-BE49-F238E27FC236}">
                <a16:creationId xmlns:a16="http://schemas.microsoft.com/office/drawing/2014/main" xmlns="" id="{E366B64B-DAF5-4251-A14B-6C26F9D7936C}"/>
              </a:ext>
            </a:extLst>
          </p:cNvPr>
          <p:cNvPicPr/>
          <p:nvPr/>
        </p:nvPicPr>
        <p:blipFill>
          <a:blip r:embed="rId2"/>
          <a:stretch>
            <a:fillRect/>
          </a:stretch>
        </p:blipFill>
        <p:spPr>
          <a:xfrm rot="5400000">
            <a:off x="1663669" y="1291837"/>
            <a:ext cx="2948141" cy="4401897"/>
          </a:xfrm>
          <a:prstGeom prst="rect">
            <a:avLst/>
          </a:prstGeom>
        </p:spPr>
      </p:pic>
      <p:pic>
        <p:nvPicPr>
          <p:cNvPr id="6" name="Imagen 5">
            <a:extLst>
              <a:ext uri="{FF2B5EF4-FFF2-40B4-BE49-F238E27FC236}">
                <a16:creationId xmlns:a16="http://schemas.microsoft.com/office/drawing/2014/main" xmlns="" id="{66526D09-8523-42B6-AAB8-B756F6952E96}"/>
              </a:ext>
            </a:extLst>
          </p:cNvPr>
          <p:cNvPicPr/>
          <p:nvPr/>
        </p:nvPicPr>
        <p:blipFill>
          <a:blip r:embed="rId3">
            <a:extLst>
              <a:ext uri="{28A0092B-C50C-407E-A947-70E740481C1C}">
                <a14:useLocalDpi xmlns:a14="http://schemas.microsoft.com/office/drawing/2010/main" val="0"/>
              </a:ext>
            </a:extLst>
          </a:blip>
          <a:stretch>
            <a:fillRect/>
          </a:stretch>
        </p:blipFill>
        <p:spPr>
          <a:xfrm>
            <a:off x="6095999" y="1662268"/>
            <a:ext cx="5397305" cy="4105486"/>
          </a:xfrm>
          <a:prstGeom prst="rect">
            <a:avLst/>
          </a:prstGeom>
        </p:spPr>
      </p:pic>
      <p:sp>
        <p:nvSpPr>
          <p:cNvPr id="7" name="Rectángulo 6">
            <a:extLst>
              <a:ext uri="{FF2B5EF4-FFF2-40B4-BE49-F238E27FC236}">
                <a16:creationId xmlns:a16="http://schemas.microsoft.com/office/drawing/2014/main" xmlns="" id="{6C33A748-FBD7-4CE8-ABB7-FC221E1564B3}"/>
              </a:ext>
            </a:extLst>
          </p:cNvPr>
          <p:cNvSpPr/>
          <p:nvPr/>
        </p:nvSpPr>
        <p:spPr>
          <a:xfrm>
            <a:off x="-1" y="1433391"/>
            <a:ext cx="3952685" cy="457754"/>
          </a:xfrm>
          <a:prstGeom prst="rect">
            <a:avLst/>
          </a:prstGeom>
        </p:spPr>
        <p:txBody>
          <a:bodyPr wrap="none">
            <a:spAutoFit/>
          </a:bodyPr>
          <a:lstStyle/>
          <a:p>
            <a:pPr marL="457200" indent="179705" algn="just">
              <a:lnSpc>
                <a:spcPct val="150000"/>
              </a:lnSpc>
              <a:spcAft>
                <a:spcPts val="1000"/>
              </a:spcAft>
            </a:pPr>
            <a:r>
              <a:rPr lang="es-EC" b="1"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Zona sísmica y factor de zona Z</a:t>
            </a:r>
            <a:endParaRPr lang="es-EC" dirty="0">
              <a:latin typeface="Arial" panose="020B0604020202020204" pitchFamily="34" charset="0"/>
              <a:ea typeface="Gulim" panose="020B0600000101010101" pitchFamily="34" charset="-127"/>
              <a:cs typeface="Times New Roman" panose="02020603050405020304" pitchFamily="18" charset="0"/>
            </a:endParaRPr>
          </a:p>
        </p:txBody>
      </p:sp>
      <p:pic>
        <p:nvPicPr>
          <p:cNvPr id="8" name="Imagen 7">
            <a:extLst>
              <a:ext uri="{FF2B5EF4-FFF2-40B4-BE49-F238E27FC236}">
                <a16:creationId xmlns:a16="http://schemas.microsoft.com/office/drawing/2014/main" xmlns="" id="{40B928C9-8619-4D4E-AD6C-3A7FF1B0C4F4}"/>
              </a:ext>
            </a:extLst>
          </p:cNvPr>
          <p:cNvPicPr/>
          <p:nvPr/>
        </p:nvPicPr>
        <p:blipFill>
          <a:blip r:embed="rId4"/>
          <a:stretch>
            <a:fillRect/>
          </a:stretch>
        </p:blipFill>
        <p:spPr>
          <a:xfrm>
            <a:off x="578066" y="4994910"/>
            <a:ext cx="5119349" cy="1110468"/>
          </a:xfrm>
          <a:prstGeom prst="rect">
            <a:avLst/>
          </a:prstGeom>
        </p:spPr>
      </p:pic>
      <p:sp>
        <p:nvSpPr>
          <p:cNvPr id="9" name="Rectángulo 8">
            <a:extLst>
              <a:ext uri="{FF2B5EF4-FFF2-40B4-BE49-F238E27FC236}">
                <a16:creationId xmlns:a16="http://schemas.microsoft.com/office/drawing/2014/main" xmlns="" id="{F61DD6E3-1260-4E0E-A6F1-BAEEC5FD92AA}"/>
              </a:ext>
            </a:extLst>
          </p:cNvPr>
          <p:cNvSpPr/>
          <p:nvPr/>
        </p:nvSpPr>
        <p:spPr>
          <a:xfrm>
            <a:off x="6051449" y="1305821"/>
            <a:ext cx="2499402" cy="369332"/>
          </a:xfrm>
          <a:prstGeom prst="rect">
            <a:avLst/>
          </a:prstGeom>
        </p:spPr>
        <p:txBody>
          <a:bodyPr wrap="none">
            <a:spAutoFit/>
          </a:bodyPr>
          <a:lstStyle/>
          <a:p>
            <a:r>
              <a:rPr lang="es-EC" dirty="0">
                <a:solidFill>
                  <a:srgbClr val="000000"/>
                </a:solidFill>
                <a:latin typeface="Times New Roman" panose="02020603050405020304" pitchFamily="18" charset="0"/>
                <a:ea typeface="Calibri" panose="020F0502020204030204" pitchFamily="34" charset="0"/>
              </a:rPr>
              <a:t>Factor Z por poblaciones</a:t>
            </a:r>
            <a:endParaRPr lang="es-EC" dirty="0"/>
          </a:p>
        </p:txBody>
      </p:sp>
      <p:sp>
        <p:nvSpPr>
          <p:cNvPr id="10" name="3 CuadroTexto">
            <a:extLst>
              <a:ext uri="{FF2B5EF4-FFF2-40B4-BE49-F238E27FC236}">
                <a16:creationId xmlns:a16="http://schemas.microsoft.com/office/drawing/2014/main" xmlns="" id="{BCCF274E-49A2-457C-946D-175E985E6811}"/>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15</a:t>
            </a:r>
          </a:p>
        </p:txBody>
      </p:sp>
      <p:pic>
        <p:nvPicPr>
          <p:cNvPr id="11" name="Imagen 10" descr="Recorte de pantalla">
            <a:extLst>
              <a:ext uri="{FF2B5EF4-FFF2-40B4-BE49-F238E27FC236}">
                <a16:creationId xmlns:a16="http://schemas.microsoft.com/office/drawing/2014/main" xmlns="" id="{F7B96A3E-B0A3-4414-A747-B6C83C564CAD}"/>
              </a:ext>
            </a:extLst>
          </p:cNvPr>
          <p:cNvPicPr>
            <a:picLocks noChangeAspect="1"/>
          </p:cNvPicPr>
          <p:nvPr/>
        </p:nvPicPr>
        <p:blipFill rotWithShape="1">
          <a:blip r:embed="rId5">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1364024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B53354D0-473A-416D-A632-FD3187ADEB31}"/>
              </a:ext>
            </a:extLst>
          </p:cNvPr>
          <p:cNvSpPr/>
          <p:nvPr/>
        </p:nvSpPr>
        <p:spPr>
          <a:xfrm>
            <a:off x="404172" y="684014"/>
            <a:ext cx="2803011" cy="369332"/>
          </a:xfrm>
          <a:prstGeom prst="rect">
            <a:avLst/>
          </a:prstGeom>
        </p:spPr>
        <p:txBody>
          <a:bodyPr wrap="none">
            <a:spAutoFit/>
          </a:bodyPr>
          <a:lstStyle/>
          <a:p>
            <a:r>
              <a:rPr lang="es-EC" b="1" dirty="0">
                <a:solidFill>
                  <a:srgbClr val="000000"/>
                </a:solidFill>
                <a:latin typeface="Times New Roman" panose="02020603050405020304" pitchFamily="18" charset="0"/>
                <a:ea typeface="Calibri" panose="020F0502020204030204" pitchFamily="34" charset="0"/>
              </a:rPr>
              <a:t>Tipos de perfiles de suelos </a:t>
            </a:r>
            <a:endParaRPr lang="es-EC" dirty="0"/>
          </a:p>
        </p:txBody>
      </p:sp>
      <p:pic>
        <p:nvPicPr>
          <p:cNvPr id="9" name="Imagen 8">
            <a:extLst>
              <a:ext uri="{FF2B5EF4-FFF2-40B4-BE49-F238E27FC236}">
                <a16:creationId xmlns:a16="http://schemas.microsoft.com/office/drawing/2014/main" xmlns="" id="{0931D545-2BF5-40E9-9AFA-96D65AE06CC0}"/>
              </a:ext>
            </a:extLst>
          </p:cNvPr>
          <p:cNvPicPr/>
          <p:nvPr/>
        </p:nvPicPr>
        <p:blipFill>
          <a:blip r:embed="rId2"/>
          <a:stretch>
            <a:fillRect/>
          </a:stretch>
        </p:blipFill>
        <p:spPr>
          <a:xfrm>
            <a:off x="989458" y="2167262"/>
            <a:ext cx="2476500" cy="2188479"/>
          </a:xfrm>
          <a:prstGeom prst="rect">
            <a:avLst/>
          </a:prstGeom>
        </p:spPr>
      </p:pic>
      <p:sp>
        <p:nvSpPr>
          <p:cNvPr id="10" name="Rectángulo 9">
            <a:extLst>
              <a:ext uri="{FF2B5EF4-FFF2-40B4-BE49-F238E27FC236}">
                <a16:creationId xmlns:a16="http://schemas.microsoft.com/office/drawing/2014/main" xmlns="" id="{A93E510B-B29A-4EF7-98D0-0C45DC0282D1}"/>
              </a:ext>
            </a:extLst>
          </p:cNvPr>
          <p:cNvSpPr/>
          <p:nvPr/>
        </p:nvSpPr>
        <p:spPr>
          <a:xfrm>
            <a:off x="404172" y="1177221"/>
            <a:ext cx="3762568" cy="369332"/>
          </a:xfrm>
          <a:prstGeom prst="rect">
            <a:avLst/>
          </a:prstGeom>
        </p:spPr>
        <p:txBody>
          <a:bodyPr wrap="none">
            <a:spAutoFit/>
          </a:bodyPr>
          <a:lstStyle/>
          <a:p>
            <a:r>
              <a:rPr lang="es-EC" dirty="0">
                <a:solidFill>
                  <a:srgbClr val="000000"/>
                </a:solidFill>
                <a:latin typeface="Times New Roman" panose="02020603050405020304" pitchFamily="18" charset="0"/>
                <a:ea typeface="Calibri" panose="020F0502020204030204" pitchFamily="34" charset="0"/>
              </a:rPr>
              <a:t>Ensayo de Penetración Estándar (SPT)</a:t>
            </a:r>
            <a:endParaRPr lang="es-EC" dirty="0"/>
          </a:p>
        </p:txBody>
      </p:sp>
      <p:sp>
        <p:nvSpPr>
          <p:cNvPr id="11" name="Rectángulo 10">
            <a:extLst>
              <a:ext uri="{FF2B5EF4-FFF2-40B4-BE49-F238E27FC236}">
                <a16:creationId xmlns:a16="http://schemas.microsoft.com/office/drawing/2014/main" xmlns="" id="{F6D45040-E46A-420B-A60C-7E9DDCEADD27}"/>
              </a:ext>
            </a:extLst>
          </p:cNvPr>
          <p:cNvSpPr/>
          <p:nvPr/>
        </p:nvSpPr>
        <p:spPr>
          <a:xfrm>
            <a:off x="650002" y="1670428"/>
            <a:ext cx="3031599" cy="369332"/>
          </a:xfrm>
          <a:prstGeom prst="rect">
            <a:avLst/>
          </a:prstGeom>
        </p:spPr>
        <p:txBody>
          <a:bodyPr wrap="none">
            <a:spAutoFit/>
          </a:bodyPr>
          <a:lstStyle/>
          <a:p>
            <a:r>
              <a:rPr lang="es-EC" dirty="0">
                <a:solidFill>
                  <a:srgbClr val="000000"/>
                </a:solidFill>
                <a:latin typeface="Times New Roman" panose="02020603050405020304" pitchFamily="18" charset="0"/>
                <a:ea typeface="Calibri" panose="020F0502020204030204" pitchFamily="34" charset="0"/>
              </a:rPr>
              <a:t>N60: Número medio de golpes</a:t>
            </a:r>
            <a:endParaRPr lang="es-EC" dirty="0"/>
          </a:p>
        </p:txBody>
      </p:sp>
      <p:pic>
        <p:nvPicPr>
          <p:cNvPr id="12" name="Imagen 11">
            <a:extLst>
              <a:ext uri="{FF2B5EF4-FFF2-40B4-BE49-F238E27FC236}">
                <a16:creationId xmlns:a16="http://schemas.microsoft.com/office/drawing/2014/main" xmlns="" id="{67139CA4-2051-40F5-B5E0-4FACBC9C5CB5}"/>
              </a:ext>
            </a:extLst>
          </p:cNvPr>
          <p:cNvPicPr>
            <a:picLocks noChangeAspect="1"/>
          </p:cNvPicPr>
          <p:nvPr/>
        </p:nvPicPr>
        <p:blipFill>
          <a:blip r:embed="rId3"/>
          <a:stretch>
            <a:fillRect/>
          </a:stretch>
        </p:blipFill>
        <p:spPr>
          <a:xfrm>
            <a:off x="3681600" y="2705468"/>
            <a:ext cx="8187543" cy="1650273"/>
          </a:xfrm>
          <a:prstGeom prst="rect">
            <a:avLst/>
          </a:prstGeom>
        </p:spPr>
      </p:pic>
      <p:sp>
        <p:nvSpPr>
          <p:cNvPr id="13" name="Rectángulo 12">
            <a:extLst>
              <a:ext uri="{FF2B5EF4-FFF2-40B4-BE49-F238E27FC236}">
                <a16:creationId xmlns:a16="http://schemas.microsoft.com/office/drawing/2014/main" xmlns="" id="{E04121DE-87C0-4AC9-8F39-3E4398494F24}"/>
              </a:ext>
            </a:extLst>
          </p:cNvPr>
          <p:cNvSpPr/>
          <p:nvPr/>
        </p:nvSpPr>
        <p:spPr>
          <a:xfrm>
            <a:off x="404172" y="98474"/>
            <a:ext cx="2395299" cy="461665"/>
          </a:xfrm>
          <a:prstGeom prst="rect">
            <a:avLst/>
          </a:prstGeom>
          <a:noFill/>
          <a:ln>
            <a:noFill/>
          </a:ln>
        </p:spPr>
        <p:txBody>
          <a:bodyPr wrap="square" rtlCol="0">
            <a:spAutoFit/>
          </a:bodyPr>
          <a:lstStyle/>
          <a:p>
            <a:pPr algn="ctr"/>
            <a:r>
              <a:rPr lang="es-EC" sz="2400" b="1" dirty="0">
                <a:ln>
                  <a:solidFill>
                    <a:schemeClr val="tx1"/>
                  </a:solidFill>
                </a:ln>
              </a:rPr>
              <a:t>Carga sísmica</a:t>
            </a:r>
          </a:p>
        </p:txBody>
      </p:sp>
      <p:sp>
        <p:nvSpPr>
          <p:cNvPr id="8" name="Rectángulo 7">
            <a:extLst>
              <a:ext uri="{FF2B5EF4-FFF2-40B4-BE49-F238E27FC236}">
                <a16:creationId xmlns:a16="http://schemas.microsoft.com/office/drawing/2014/main" xmlns="" id="{A93E510B-B29A-4EF7-98D0-0C45DC0282D1}"/>
              </a:ext>
            </a:extLst>
          </p:cNvPr>
          <p:cNvSpPr/>
          <p:nvPr/>
        </p:nvSpPr>
        <p:spPr>
          <a:xfrm>
            <a:off x="6844284" y="1907146"/>
            <a:ext cx="1862176" cy="369332"/>
          </a:xfrm>
          <a:prstGeom prst="rect">
            <a:avLst/>
          </a:prstGeom>
        </p:spPr>
        <p:txBody>
          <a:bodyPr wrap="none">
            <a:spAutoFit/>
          </a:bodyPr>
          <a:lstStyle/>
          <a:p>
            <a:r>
              <a:rPr lang="el-GR" dirty="0"/>
              <a:t>σ</a:t>
            </a:r>
            <a:r>
              <a:rPr lang="es-EC" dirty="0"/>
              <a:t> suelo = 23 T/m2</a:t>
            </a:r>
          </a:p>
        </p:txBody>
      </p:sp>
      <p:sp>
        <p:nvSpPr>
          <p:cNvPr id="14" name="3 CuadroTexto">
            <a:extLst>
              <a:ext uri="{FF2B5EF4-FFF2-40B4-BE49-F238E27FC236}">
                <a16:creationId xmlns:a16="http://schemas.microsoft.com/office/drawing/2014/main" xmlns="" id="{8C8B03BA-BB24-4FB6-885C-F2942033C730}"/>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16</a:t>
            </a:r>
          </a:p>
        </p:txBody>
      </p:sp>
      <p:pic>
        <p:nvPicPr>
          <p:cNvPr id="15" name="Imagen 14" descr="Recorte de pantalla">
            <a:extLst>
              <a:ext uri="{FF2B5EF4-FFF2-40B4-BE49-F238E27FC236}">
                <a16:creationId xmlns:a16="http://schemas.microsoft.com/office/drawing/2014/main" xmlns="" id="{FC20382D-DA5A-40A3-842A-8C110B7F5B91}"/>
              </a:ext>
            </a:extLst>
          </p:cNvPr>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2877021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C3D8BAAC-448A-4794-B0B3-4A555944242B}"/>
              </a:ext>
            </a:extLst>
          </p:cNvPr>
          <p:cNvSpPr/>
          <p:nvPr/>
        </p:nvSpPr>
        <p:spPr>
          <a:xfrm>
            <a:off x="0" y="1010559"/>
            <a:ext cx="5259286" cy="646331"/>
          </a:xfrm>
          <a:prstGeom prst="rect">
            <a:avLst/>
          </a:prstGeom>
        </p:spPr>
        <p:txBody>
          <a:bodyPr wrap="square">
            <a:spAutoFit/>
          </a:bodyPr>
          <a:lstStyle/>
          <a:p>
            <a:pPr marL="457200" indent="179705" algn="just">
              <a:spcAft>
                <a:spcPts val="1000"/>
              </a:spcAft>
            </a:pPr>
            <a:r>
              <a:rPr lang="es-EC" b="1"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Coeficiente de amplificación de suelo en la zona de periodo corto (Fa)</a:t>
            </a:r>
            <a:endParaRPr lang="es-EC" dirty="0">
              <a:latin typeface="Arial" panose="020B0604020202020204" pitchFamily="34" charset="0"/>
              <a:ea typeface="Gulim" panose="020B0600000101010101" pitchFamily="34" charset="-127"/>
              <a:cs typeface="Times New Roman" panose="02020603050405020304" pitchFamily="18" charset="0"/>
            </a:endParaRPr>
          </a:p>
        </p:txBody>
      </p:sp>
      <p:pic>
        <p:nvPicPr>
          <p:cNvPr id="4" name="Imagen 3">
            <a:extLst>
              <a:ext uri="{FF2B5EF4-FFF2-40B4-BE49-F238E27FC236}">
                <a16:creationId xmlns:a16="http://schemas.microsoft.com/office/drawing/2014/main" xmlns="" id="{EE0DFDBC-C4D7-46F8-8007-7C526B85610E}"/>
              </a:ext>
            </a:extLst>
          </p:cNvPr>
          <p:cNvPicPr/>
          <p:nvPr/>
        </p:nvPicPr>
        <p:blipFill>
          <a:blip r:embed="rId2">
            <a:extLst>
              <a:ext uri="{28A0092B-C50C-407E-A947-70E740481C1C}">
                <a14:useLocalDpi xmlns:a14="http://schemas.microsoft.com/office/drawing/2010/main" val="0"/>
              </a:ext>
            </a:extLst>
          </a:blip>
          <a:stretch>
            <a:fillRect/>
          </a:stretch>
        </p:blipFill>
        <p:spPr>
          <a:xfrm>
            <a:off x="486801" y="1925498"/>
            <a:ext cx="4625340" cy="2834640"/>
          </a:xfrm>
          <a:prstGeom prst="rect">
            <a:avLst/>
          </a:prstGeom>
        </p:spPr>
      </p:pic>
      <p:sp>
        <p:nvSpPr>
          <p:cNvPr id="5" name="Rectángulo 4">
            <a:extLst>
              <a:ext uri="{FF2B5EF4-FFF2-40B4-BE49-F238E27FC236}">
                <a16:creationId xmlns:a16="http://schemas.microsoft.com/office/drawing/2014/main" xmlns="" id="{89BC0D2D-4FAC-47B0-B715-586922665E3F}"/>
              </a:ext>
            </a:extLst>
          </p:cNvPr>
          <p:cNvSpPr/>
          <p:nvPr/>
        </p:nvSpPr>
        <p:spPr>
          <a:xfrm>
            <a:off x="5377293" y="1010559"/>
            <a:ext cx="6096000" cy="1288751"/>
          </a:xfrm>
          <a:prstGeom prst="rect">
            <a:avLst/>
          </a:prstGeom>
        </p:spPr>
        <p:txBody>
          <a:bodyPr wrap="square">
            <a:spAutoFit/>
          </a:bodyPr>
          <a:lstStyle/>
          <a:p>
            <a:pPr marL="457200" indent="179705" algn="just">
              <a:spcAft>
                <a:spcPts val="1000"/>
              </a:spcAft>
            </a:pPr>
            <a:r>
              <a:rPr lang="es-EC" b="1"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Amplificación de las ordenadas del espectro elástico de respuesta de desplazamientos para diseño en roca (</a:t>
            </a:r>
            <a:r>
              <a:rPr lang="es-EC" b="1" dirty="0" err="1">
                <a:solidFill>
                  <a:srgbClr val="000000"/>
                </a:solidFill>
                <a:latin typeface="Times New Roman" panose="02020603050405020304" pitchFamily="18" charset="0"/>
                <a:ea typeface="Gulim" panose="020B0600000101010101" pitchFamily="34" charset="-127"/>
                <a:cs typeface="Times New Roman" panose="02020603050405020304" pitchFamily="18" charset="0"/>
              </a:rPr>
              <a:t>Fd</a:t>
            </a:r>
            <a:r>
              <a:rPr lang="es-EC" b="1"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a:t>
            </a:r>
          </a:p>
        </p:txBody>
      </p:sp>
      <p:pic>
        <p:nvPicPr>
          <p:cNvPr id="6" name="Imagen 5">
            <a:extLst>
              <a:ext uri="{FF2B5EF4-FFF2-40B4-BE49-F238E27FC236}">
                <a16:creationId xmlns:a16="http://schemas.microsoft.com/office/drawing/2014/main" xmlns="" id="{3AFCB6E6-77D6-4276-A3D7-FC6EDEB67800}"/>
              </a:ext>
            </a:extLst>
          </p:cNvPr>
          <p:cNvPicPr/>
          <p:nvPr/>
        </p:nvPicPr>
        <p:blipFill>
          <a:blip r:embed="rId3">
            <a:extLst>
              <a:ext uri="{28A0092B-C50C-407E-A947-70E740481C1C}">
                <a14:useLocalDpi xmlns:a14="http://schemas.microsoft.com/office/drawing/2010/main" val="0"/>
              </a:ext>
            </a:extLst>
          </a:blip>
          <a:stretch>
            <a:fillRect/>
          </a:stretch>
        </p:blipFill>
        <p:spPr>
          <a:xfrm>
            <a:off x="6465017" y="1892265"/>
            <a:ext cx="4640580" cy="3101340"/>
          </a:xfrm>
          <a:prstGeom prst="rect">
            <a:avLst/>
          </a:prstGeom>
        </p:spPr>
      </p:pic>
      <p:sp>
        <p:nvSpPr>
          <p:cNvPr id="7" name="Rectángulo 6">
            <a:extLst>
              <a:ext uri="{FF2B5EF4-FFF2-40B4-BE49-F238E27FC236}">
                <a16:creationId xmlns:a16="http://schemas.microsoft.com/office/drawing/2014/main" xmlns="" id="{A3DD2253-DCD4-492B-9EF4-92A23D025D49}"/>
              </a:ext>
            </a:extLst>
          </p:cNvPr>
          <p:cNvSpPr/>
          <p:nvPr/>
        </p:nvSpPr>
        <p:spPr>
          <a:xfrm>
            <a:off x="404172" y="98474"/>
            <a:ext cx="2395299" cy="461665"/>
          </a:xfrm>
          <a:prstGeom prst="rect">
            <a:avLst/>
          </a:prstGeom>
          <a:noFill/>
          <a:ln>
            <a:noFill/>
          </a:ln>
        </p:spPr>
        <p:txBody>
          <a:bodyPr wrap="square" rtlCol="0">
            <a:spAutoFit/>
          </a:bodyPr>
          <a:lstStyle/>
          <a:p>
            <a:pPr algn="ctr"/>
            <a:r>
              <a:rPr lang="es-EC" sz="2400" b="1" dirty="0">
                <a:ln>
                  <a:solidFill>
                    <a:schemeClr val="tx1"/>
                  </a:solidFill>
                </a:ln>
              </a:rPr>
              <a:t>Carga sísmica</a:t>
            </a:r>
          </a:p>
        </p:txBody>
      </p:sp>
      <p:sp>
        <p:nvSpPr>
          <p:cNvPr id="8" name="3 CuadroTexto">
            <a:extLst>
              <a:ext uri="{FF2B5EF4-FFF2-40B4-BE49-F238E27FC236}">
                <a16:creationId xmlns:a16="http://schemas.microsoft.com/office/drawing/2014/main" xmlns="" id="{02F3370C-2088-45BF-B0C3-4B2D924A9472}"/>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17</a:t>
            </a:r>
          </a:p>
        </p:txBody>
      </p:sp>
      <p:pic>
        <p:nvPicPr>
          <p:cNvPr id="9" name="Imagen 8" descr="Recorte de pantalla">
            <a:extLst>
              <a:ext uri="{FF2B5EF4-FFF2-40B4-BE49-F238E27FC236}">
                <a16:creationId xmlns:a16="http://schemas.microsoft.com/office/drawing/2014/main" xmlns="" id="{E9A5D3EE-CEF4-4A53-8E3B-D9740BD206AB}"/>
              </a:ext>
            </a:extLst>
          </p:cNvPr>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1748607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CA4029A5-2414-406E-A0B1-FDF5DA85B2D1}"/>
              </a:ext>
            </a:extLst>
          </p:cNvPr>
          <p:cNvPicPr/>
          <p:nvPr/>
        </p:nvPicPr>
        <p:blipFill>
          <a:blip r:embed="rId2">
            <a:extLst>
              <a:ext uri="{28A0092B-C50C-407E-A947-70E740481C1C}">
                <a14:useLocalDpi xmlns:a14="http://schemas.microsoft.com/office/drawing/2010/main" val="0"/>
              </a:ext>
            </a:extLst>
          </a:blip>
          <a:stretch>
            <a:fillRect/>
          </a:stretch>
        </p:blipFill>
        <p:spPr>
          <a:xfrm>
            <a:off x="3858506" y="1900596"/>
            <a:ext cx="4777740" cy="2953385"/>
          </a:xfrm>
          <a:prstGeom prst="rect">
            <a:avLst/>
          </a:prstGeom>
        </p:spPr>
      </p:pic>
      <p:sp>
        <p:nvSpPr>
          <p:cNvPr id="4" name="Rectángulo 3">
            <a:extLst>
              <a:ext uri="{FF2B5EF4-FFF2-40B4-BE49-F238E27FC236}">
                <a16:creationId xmlns:a16="http://schemas.microsoft.com/office/drawing/2014/main" xmlns="" id="{86FE6394-CE32-4997-87B8-07E0B7DF7078}"/>
              </a:ext>
            </a:extLst>
          </p:cNvPr>
          <p:cNvSpPr/>
          <p:nvPr/>
        </p:nvSpPr>
        <p:spPr>
          <a:xfrm>
            <a:off x="4007019" y="1353914"/>
            <a:ext cx="4480714" cy="369332"/>
          </a:xfrm>
          <a:prstGeom prst="rect">
            <a:avLst/>
          </a:prstGeom>
        </p:spPr>
        <p:txBody>
          <a:bodyPr wrap="none">
            <a:spAutoFit/>
          </a:bodyPr>
          <a:lstStyle/>
          <a:p>
            <a:r>
              <a:rPr lang="es-EC" b="1" dirty="0">
                <a:solidFill>
                  <a:srgbClr val="000000"/>
                </a:solidFill>
                <a:latin typeface="Times New Roman" panose="02020603050405020304" pitchFamily="18" charset="0"/>
                <a:ea typeface="Calibri" panose="020F0502020204030204" pitchFamily="34" charset="0"/>
              </a:rPr>
              <a:t>Comportamiento no lineal de los suelos (</a:t>
            </a:r>
            <a:r>
              <a:rPr lang="es-EC" b="1" dirty="0" err="1">
                <a:solidFill>
                  <a:srgbClr val="000000"/>
                </a:solidFill>
                <a:latin typeface="Times New Roman" panose="02020603050405020304" pitchFamily="18" charset="0"/>
                <a:ea typeface="Calibri" panose="020F0502020204030204" pitchFamily="34" charset="0"/>
              </a:rPr>
              <a:t>Fs</a:t>
            </a:r>
            <a:r>
              <a:rPr lang="es-EC" b="1" dirty="0">
                <a:solidFill>
                  <a:srgbClr val="000000"/>
                </a:solidFill>
                <a:latin typeface="Times New Roman" panose="02020603050405020304" pitchFamily="18" charset="0"/>
                <a:ea typeface="Calibri" panose="020F0502020204030204" pitchFamily="34" charset="0"/>
              </a:rPr>
              <a:t>)</a:t>
            </a:r>
            <a:endParaRPr lang="es-EC" dirty="0"/>
          </a:p>
        </p:txBody>
      </p:sp>
      <p:sp>
        <p:nvSpPr>
          <p:cNvPr id="5" name="Rectángulo 4">
            <a:extLst>
              <a:ext uri="{FF2B5EF4-FFF2-40B4-BE49-F238E27FC236}">
                <a16:creationId xmlns:a16="http://schemas.microsoft.com/office/drawing/2014/main" xmlns="" id="{027A87D7-8F5E-44A3-9D7D-87C6FB6DE2CF}"/>
              </a:ext>
            </a:extLst>
          </p:cNvPr>
          <p:cNvSpPr/>
          <p:nvPr/>
        </p:nvSpPr>
        <p:spPr>
          <a:xfrm>
            <a:off x="404172" y="98474"/>
            <a:ext cx="2395299" cy="461665"/>
          </a:xfrm>
          <a:prstGeom prst="rect">
            <a:avLst/>
          </a:prstGeom>
          <a:noFill/>
          <a:ln>
            <a:noFill/>
          </a:ln>
        </p:spPr>
        <p:txBody>
          <a:bodyPr wrap="square" rtlCol="0">
            <a:spAutoFit/>
          </a:bodyPr>
          <a:lstStyle/>
          <a:p>
            <a:pPr algn="ctr"/>
            <a:r>
              <a:rPr lang="es-EC" sz="2400" b="1" dirty="0">
                <a:ln>
                  <a:solidFill>
                    <a:schemeClr val="tx1"/>
                  </a:solidFill>
                </a:ln>
              </a:rPr>
              <a:t>Carga sísmica</a:t>
            </a:r>
          </a:p>
        </p:txBody>
      </p:sp>
      <p:sp>
        <p:nvSpPr>
          <p:cNvPr id="6" name="3 CuadroTexto">
            <a:extLst>
              <a:ext uri="{FF2B5EF4-FFF2-40B4-BE49-F238E27FC236}">
                <a16:creationId xmlns:a16="http://schemas.microsoft.com/office/drawing/2014/main" xmlns="" id="{74BBCAB4-B353-47B0-A0E1-715DD9DBB260}"/>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18</a:t>
            </a:r>
          </a:p>
        </p:txBody>
      </p:sp>
      <p:pic>
        <p:nvPicPr>
          <p:cNvPr id="7" name="Imagen 6" descr="Recorte de pantalla">
            <a:extLst>
              <a:ext uri="{FF2B5EF4-FFF2-40B4-BE49-F238E27FC236}">
                <a16:creationId xmlns:a16="http://schemas.microsoft.com/office/drawing/2014/main" xmlns="" id="{55376B9C-CA0F-45EA-BC40-9B5BA034B43E}"/>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2590937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7A8EE538-9A7A-4AAE-8B80-573EAB2E894D}"/>
              </a:ext>
            </a:extLst>
          </p:cNvPr>
          <p:cNvSpPr/>
          <p:nvPr/>
        </p:nvSpPr>
        <p:spPr>
          <a:xfrm>
            <a:off x="404172" y="740284"/>
            <a:ext cx="5540940" cy="369332"/>
          </a:xfrm>
          <a:prstGeom prst="rect">
            <a:avLst/>
          </a:prstGeom>
        </p:spPr>
        <p:txBody>
          <a:bodyPr wrap="none">
            <a:spAutoFit/>
          </a:bodyPr>
          <a:lstStyle/>
          <a:p>
            <a:r>
              <a:rPr lang="es-EC" b="1" dirty="0">
                <a:solidFill>
                  <a:srgbClr val="000000"/>
                </a:solidFill>
                <a:latin typeface="Times New Roman" panose="02020603050405020304" pitchFamily="18" charset="0"/>
                <a:ea typeface="Calibri" panose="020F0502020204030204" pitchFamily="34" charset="0"/>
              </a:rPr>
              <a:t>Espectro elástico horizontal de diseño en aceleraciones</a:t>
            </a:r>
            <a:endParaRPr lang="es-EC" dirty="0"/>
          </a:p>
        </p:txBody>
      </p:sp>
      <p:pic>
        <p:nvPicPr>
          <p:cNvPr id="5" name="Imagen 4">
            <a:extLst>
              <a:ext uri="{FF2B5EF4-FFF2-40B4-BE49-F238E27FC236}">
                <a16:creationId xmlns:a16="http://schemas.microsoft.com/office/drawing/2014/main" xmlns="" id="{E6DF7B13-A5DD-4E00-989B-A4936106F04D}"/>
              </a:ext>
            </a:extLst>
          </p:cNvPr>
          <p:cNvPicPr/>
          <p:nvPr/>
        </p:nvPicPr>
        <p:blipFill>
          <a:blip r:embed="rId2"/>
          <a:stretch>
            <a:fillRect/>
          </a:stretch>
        </p:blipFill>
        <p:spPr>
          <a:xfrm>
            <a:off x="121650" y="1289762"/>
            <a:ext cx="6096270" cy="3633929"/>
          </a:xfrm>
          <a:prstGeom prst="rect">
            <a:avLst/>
          </a:prstGeom>
        </p:spPr>
      </p:pic>
      <p:sp>
        <p:nvSpPr>
          <p:cNvPr id="6" name="Rectángulo 5">
            <a:extLst>
              <a:ext uri="{FF2B5EF4-FFF2-40B4-BE49-F238E27FC236}">
                <a16:creationId xmlns:a16="http://schemas.microsoft.com/office/drawing/2014/main" xmlns="" id="{840401C1-89A9-4800-B73F-5EEDA8DAF274}"/>
              </a:ext>
            </a:extLst>
          </p:cNvPr>
          <p:cNvSpPr/>
          <p:nvPr/>
        </p:nvSpPr>
        <p:spPr>
          <a:xfrm>
            <a:off x="7393819" y="758709"/>
            <a:ext cx="3903633" cy="369332"/>
          </a:xfrm>
          <a:prstGeom prst="rect">
            <a:avLst/>
          </a:prstGeom>
        </p:spPr>
        <p:txBody>
          <a:bodyPr wrap="none">
            <a:spAutoFit/>
          </a:bodyPr>
          <a:lstStyle/>
          <a:p>
            <a:r>
              <a:rPr lang="es-EC" b="1" dirty="0">
                <a:solidFill>
                  <a:srgbClr val="000000"/>
                </a:solidFill>
                <a:latin typeface="Times New Roman" panose="02020603050405020304" pitchFamily="18" charset="0"/>
                <a:ea typeface="Calibri" panose="020F0502020204030204" pitchFamily="34" charset="0"/>
              </a:rPr>
              <a:t>Periodo de vibración de la estructura </a:t>
            </a:r>
            <a:endParaRPr lang="es-EC" dirty="0"/>
          </a:p>
        </p:txBody>
      </p:sp>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xmlns="" id="{9D498428-64A8-4221-8C84-9A27AFD6EF0A}"/>
                  </a:ext>
                </a:extLst>
              </p:cNvPr>
              <p:cNvSpPr/>
              <p:nvPr/>
            </p:nvSpPr>
            <p:spPr>
              <a:xfrm>
                <a:off x="8614601" y="1128041"/>
                <a:ext cx="146206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𝐶</m:t>
                          </m:r>
                        </m:e>
                        <m:sub>
                          <m:r>
                            <a:rPr lang="es-EC" i="1">
                              <a:latin typeface="Cambria Math" panose="02040503050406030204" pitchFamily="18" charset="0"/>
                            </a:rPr>
                            <m:t>𝑡</m:t>
                          </m:r>
                        </m:sub>
                      </m:sSub>
                      <m:sSup>
                        <m:sSupPr>
                          <m:ctrlPr>
                            <a:rPr lang="es-EC" i="1">
                              <a:latin typeface="Cambria Math" panose="02040503050406030204" pitchFamily="18" charset="0"/>
                            </a:rPr>
                          </m:ctrlPr>
                        </m:sSupPr>
                        <m:e>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h</m:t>
                                  </m:r>
                                </m:e>
                                <m:sub>
                                  <m:r>
                                    <a:rPr lang="es-EC" i="1">
                                      <a:latin typeface="Cambria Math" panose="02040503050406030204" pitchFamily="18" charset="0"/>
                                    </a:rPr>
                                    <m:t>𝑛</m:t>
                                  </m:r>
                                </m:sub>
                              </m:sSub>
                            </m:e>
                          </m:d>
                        </m:e>
                        <m:sup>
                          <m:r>
                            <a:rPr lang="es-EC" i="1">
                              <a:latin typeface="Cambria Math" panose="02040503050406030204" pitchFamily="18" charset="0"/>
                            </a:rPr>
                            <m:t>𝛼</m:t>
                          </m:r>
                        </m:sup>
                      </m:sSup>
                    </m:oMath>
                  </m:oMathPara>
                </a14:m>
                <a:endParaRPr lang="es-EC" dirty="0"/>
              </a:p>
            </p:txBody>
          </p:sp>
        </mc:Choice>
        <mc:Fallback xmlns="">
          <p:sp>
            <p:nvSpPr>
              <p:cNvPr id="7" name="Rectángulo 6">
                <a:extLst>
                  <a:ext uri="{FF2B5EF4-FFF2-40B4-BE49-F238E27FC236}">
                    <a16:creationId xmlns:a16="http://schemas.microsoft.com/office/drawing/2014/main" id="{9D498428-64A8-4221-8C84-9A27AFD6EF0A}"/>
                  </a:ext>
                </a:extLst>
              </p:cNvPr>
              <p:cNvSpPr>
                <a:spLocks noRot="1" noChangeAspect="1" noMove="1" noResize="1" noEditPoints="1" noAdjustHandles="1" noChangeArrowheads="1" noChangeShapeType="1" noTextEdit="1"/>
              </p:cNvSpPr>
              <p:nvPr/>
            </p:nvSpPr>
            <p:spPr>
              <a:xfrm>
                <a:off x="8614601" y="1128041"/>
                <a:ext cx="1462067" cy="369332"/>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xmlns="" id="{F24C6C32-E3DA-4E49-B16A-4547952C1962}"/>
                  </a:ext>
                </a:extLst>
              </p:cNvPr>
              <p:cNvSpPr/>
              <p:nvPr/>
            </p:nvSpPr>
            <p:spPr>
              <a:xfrm>
                <a:off x="6668086" y="1451912"/>
                <a:ext cx="6096000" cy="1056187"/>
              </a:xfrm>
              <a:prstGeom prst="rect">
                <a:avLst/>
              </a:prstGeom>
            </p:spPr>
            <p:txBody>
              <a:bodyPr>
                <a:spAutoFit/>
              </a:bodyPr>
              <a:lstStyle/>
              <a:p>
                <a:pPr marL="457200" indent="180340" algn="just">
                  <a:lnSpc>
                    <a:spcPct val="150000"/>
                  </a:lnSpc>
                  <a:spcAft>
                    <a:spcPts val="0"/>
                  </a:spcAft>
                </a:pPr>
                <a14:m>
                  <m:oMathPara xmlns:m="http://schemas.openxmlformats.org/officeDocument/2006/math">
                    <m:oMathParaPr>
                      <m:jc m:val="centerGroup"/>
                    </m:oMathParaPr>
                    <m:oMath xmlns:m="http://schemas.openxmlformats.org/officeDocument/2006/math">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𝑇</m:t>
                      </m:r>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=0.073</m:t>
                      </m:r>
                      <m:sSup>
                        <m:sSup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pPr>
                        <m:e>
                          <m:d>
                            <m:d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dPr>
                            <m:e>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14.57</m:t>
                              </m:r>
                            </m:e>
                          </m:d>
                        </m:e>
                        <m:sup>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0.75</m:t>
                          </m:r>
                        </m:sup>
                      </m:sSup>
                    </m:oMath>
                  </m:oMathPara>
                </a14:m>
                <a:endParaRPr lang="es-EC" dirty="0">
                  <a:latin typeface="Arial" panose="020B0604020202020204" pitchFamily="34" charset="0"/>
                  <a:ea typeface="Gulim" panose="020B0600000101010101" pitchFamily="34" charset="-127"/>
                  <a:cs typeface="Times New Roman" panose="02020603050405020304" pitchFamily="18" charset="0"/>
                </a:endParaRPr>
              </a:p>
              <a:p>
                <a:pPr marL="457200" indent="180340" algn="just">
                  <a:lnSpc>
                    <a:spcPct val="150000"/>
                  </a:lnSpc>
                  <a:spcAft>
                    <a:spcPts val="1000"/>
                  </a:spcAft>
                </a:pPr>
                <a14:m>
                  <m:oMathPara xmlns:m="http://schemas.openxmlformats.org/officeDocument/2006/math">
                    <m:oMathParaPr>
                      <m:jc m:val="centerGroup"/>
                    </m:oMathParaPr>
                    <m:oMath xmlns:m="http://schemas.openxmlformats.org/officeDocument/2006/math">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𝑇</m:t>
                      </m:r>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=0.544 </m:t>
                      </m:r>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𝑠</m:t>
                      </m:r>
                    </m:oMath>
                  </m:oMathPara>
                </a14:m>
                <a:endParaRPr lang="es-EC" dirty="0">
                  <a:latin typeface="Arial" panose="020B0604020202020204" pitchFamily="34" charset="0"/>
                  <a:ea typeface="Gulim" panose="020B0600000101010101" pitchFamily="34" charset="-127"/>
                  <a:cs typeface="Times New Roman" panose="02020603050405020304" pitchFamily="18" charset="0"/>
                </a:endParaRPr>
              </a:p>
            </p:txBody>
          </p:sp>
        </mc:Choice>
        <mc:Fallback xmlns="">
          <p:sp>
            <p:nvSpPr>
              <p:cNvPr id="8" name="Rectángulo 7">
                <a:extLst>
                  <a:ext uri="{FF2B5EF4-FFF2-40B4-BE49-F238E27FC236}">
                    <a16:creationId xmlns:a16="http://schemas.microsoft.com/office/drawing/2014/main" id="{F24C6C32-E3DA-4E49-B16A-4547952C1962}"/>
                  </a:ext>
                </a:extLst>
              </p:cNvPr>
              <p:cNvSpPr>
                <a:spLocks noRot="1" noChangeAspect="1" noMove="1" noResize="1" noEditPoints="1" noAdjustHandles="1" noChangeArrowheads="1" noChangeShapeType="1" noTextEdit="1"/>
              </p:cNvSpPr>
              <p:nvPr/>
            </p:nvSpPr>
            <p:spPr>
              <a:xfrm>
                <a:off x="6668086" y="1451912"/>
                <a:ext cx="6096000" cy="1056187"/>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xmlns="" id="{86BF85A6-A016-4417-924F-352A957BD237}"/>
                  </a:ext>
                </a:extLst>
              </p:cNvPr>
              <p:cNvSpPr/>
              <p:nvPr/>
            </p:nvSpPr>
            <p:spPr>
              <a:xfrm>
                <a:off x="6243268" y="2359680"/>
                <a:ext cx="3066217" cy="2262029"/>
              </a:xfrm>
              <a:prstGeom prst="rect">
                <a:avLst/>
              </a:prstGeom>
            </p:spPr>
            <p:txBody>
              <a:bodyPr wrap="square">
                <a:spAutoFit/>
              </a:bodyPr>
              <a:lstStyle/>
              <a:p>
                <a:pPr marL="457200" indent="18034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𝑇</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𝑜</m:t>
                          </m:r>
                        </m:sub>
                      </m:sSub>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=0.1</m:t>
                      </m:r>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𝐹</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𝑠</m:t>
                          </m:r>
                        </m:sub>
                      </m:s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
                        <m:f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𝐹</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𝑑</m:t>
                              </m:r>
                            </m:sub>
                          </m:sSub>
                        </m:num>
                        <m:den>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𝐹</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𝑎</m:t>
                              </m:r>
                            </m:sub>
                          </m:sSub>
                        </m:den>
                      </m:f>
                    </m:oMath>
                  </m:oMathPara>
                </a14:m>
                <a:endParaRPr lang="es-EC" dirty="0">
                  <a:latin typeface="Arial" panose="020B0604020202020204" pitchFamily="34" charset="0"/>
                  <a:ea typeface="Gulim" panose="020B0600000101010101" pitchFamily="34" charset="-127"/>
                  <a:cs typeface="Times New Roman" panose="02020603050405020304" pitchFamily="18" charset="0"/>
                </a:endParaRPr>
              </a:p>
              <a:p>
                <a:pPr marL="457200" indent="18034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𝑇</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𝑜</m:t>
                          </m:r>
                        </m:sub>
                      </m:sSub>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=0.1</m:t>
                      </m:r>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1.28</m:t>
                      </m:r>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
                        <m:f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1.19</m:t>
                          </m:r>
                        </m:num>
                        <m:den>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1.2</m:t>
                          </m:r>
                        </m:den>
                      </m:f>
                    </m:oMath>
                  </m:oMathPara>
                </a14:m>
                <a:endParaRPr lang="es-EC" dirty="0">
                  <a:latin typeface="Arial" panose="020B0604020202020204" pitchFamily="34" charset="0"/>
                  <a:ea typeface="Gulim" panose="020B0600000101010101" pitchFamily="34" charset="-127"/>
                  <a:cs typeface="Times New Roman" panose="02020603050405020304" pitchFamily="18" charset="0"/>
                </a:endParaRPr>
              </a:p>
              <a:p>
                <a:pPr marL="457200" indent="180340" algn="just">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𝑇</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𝑜</m:t>
                          </m:r>
                        </m:sub>
                      </m:sSub>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=0.127 </m:t>
                      </m:r>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𝑠</m:t>
                      </m:r>
                    </m:oMath>
                  </m:oMathPara>
                </a14:m>
                <a:endParaRPr lang="es-EC" dirty="0">
                  <a:latin typeface="Arial" panose="020B0604020202020204" pitchFamily="34" charset="0"/>
                  <a:ea typeface="Gulim" panose="020B0600000101010101" pitchFamily="34" charset="-127"/>
                  <a:cs typeface="Times New Roman" panose="02020603050405020304" pitchFamily="18" charset="0"/>
                </a:endParaRPr>
              </a:p>
            </p:txBody>
          </p:sp>
        </mc:Choice>
        <mc:Fallback xmlns="">
          <p:sp>
            <p:nvSpPr>
              <p:cNvPr id="9" name="Rectángulo 8">
                <a:extLst>
                  <a:ext uri="{FF2B5EF4-FFF2-40B4-BE49-F238E27FC236}">
                    <a16:creationId xmlns:a16="http://schemas.microsoft.com/office/drawing/2014/main" id="{86BF85A6-A016-4417-924F-352A957BD237}"/>
                  </a:ext>
                </a:extLst>
              </p:cNvPr>
              <p:cNvSpPr>
                <a:spLocks noRot="1" noChangeAspect="1" noMove="1" noResize="1" noEditPoints="1" noAdjustHandles="1" noChangeArrowheads="1" noChangeShapeType="1" noTextEdit="1"/>
              </p:cNvSpPr>
              <p:nvPr/>
            </p:nvSpPr>
            <p:spPr>
              <a:xfrm>
                <a:off x="6243268" y="2359680"/>
                <a:ext cx="3066217" cy="2262029"/>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xmlns="" id="{643AD8D5-D8E3-4D2B-8ECD-7975559A3384}"/>
                  </a:ext>
                </a:extLst>
              </p:cNvPr>
              <p:cNvSpPr/>
              <p:nvPr/>
            </p:nvSpPr>
            <p:spPr>
              <a:xfrm>
                <a:off x="8643617" y="2203161"/>
                <a:ext cx="3426733" cy="2262029"/>
              </a:xfrm>
              <a:prstGeom prst="rect">
                <a:avLst/>
              </a:prstGeom>
            </p:spPr>
            <p:txBody>
              <a:bodyPr wrap="square">
                <a:spAutoFit/>
              </a:bodyPr>
              <a:lstStyle/>
              <a:p>
                <a:pPr marL="457200" indent="18034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𝑇</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m:t>
                          </m:r>
                        </m:sub>
                      </m:sSub>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=0.55</m:t>
                      </m:r>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𝐹</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𝑠</m:t>
                          </m:r>
                        </m:sub>
                      </m:s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
                        <m:f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𝐹</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𝑑</m:t>
                              </m:r>
                            </m:sub>
                          </m:sSub>
                        </m:num>
                        <m:den>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𝐹</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𝑎</m:t>
                              </m:r>
                            </m:sub>
                          </m:sSub>
                        </m:den>
                      </m:f>
                    </m:oMath>
                  </m:oMathPara>
                </a14:m>
                <a:endParaRPr lang="es-EC" dirty="0">
                  <a:latin typeface="Arial" panose="020B0604020202020204" pitchFamily="34" charset="0"/>
                  <a:ea typeface="Gulim" panose="020B0600000101010101" pitchFamily="34" charset="-127"/>
                  <a:cs typeface="Times New Roman" panose="02020603050405020304" pitchFamily="18" charset="0"/>
                </a:endParaRPr>
              </a:p>
              <a:p>
                <a:pPr marL="457200" indent="18034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𝑇</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m:t>
                          </m:r>
                        </m:sub>
                      </m:sSub>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=0.55</m:t>
                      </m:r>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1.28</m:t>
                      </m:r>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
                        <m:f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1.19</m:t>
                          </m:r>
                        </m:num>
                        <m:den>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1.2</m:t>
                          </m:r>
                        </m:den>
                      </m:f>
                    </m:oMath>
                  </m:oMathPara>
                </a14:m>
                <a:endParaRPr lang="es-EC" dirty="0">
                  <a:latin typeface="Arial" panose="020B0604020202020204" pitchFamily="34" charset="0"/>
                  <a:ea typeface="Gulim" panose="020B0600000101010101" pitchFamily="34" charset="-127"/>
                  <a:cs typeface="Times New Roman" panose="02020603050405020304" pitchFamily="18" charset="0"/>
                </a:endParaRPr>
              </a:p>
              <a:p>
                <a:pPr marL="457200" indent="180340" algn="just">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𝑇</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m:t>
                          </m:r>
                        </m:sub>
                      </m:sSub>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=0.698 </m:t>
                      </m:r>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𝑠</m:t>
                      </m:r>
                    </m:oMath>
                  </m:oMathPara>
                </a14:m>
                <a:endParaRPr lang="es-EC" dirty="0">
                  <a:latin typeface="Arial" panose="020B0604020202020204" pitchFamily="34" charset="0"/>
                  <a:ea typeface="Gulim" panose="020B0600000101010101" pitchFamily="34" charset="-127"/>
                  <a:cs typeface="Times New Roman" panose="02020603050405020304" pitchFamily="18" charset="0"/>
                </a:endParaRPr>
              </a:p>
            </p:txBody>
          </p:sp>
        </mc:Choice>
        <mc:Fallback xmlns="">
          <p:sp>
            <p:nvSpPr>
              <p:cNvPr id="10" name="Rectángulo 9">
                <a:extLst>
                  <a:ext uri="{FF2B5EF4-FFF2-40B4-BE49-F238E27FC236}">
                    <a16:creationId xmlns:a16="http://schemas.microsoft.com/office/drawing/2014/main" id="{643AD8D5-D8E3-4D2B-8ECD-7975559A3384}"/>
                  </a:ext>
                </a:extLst>
              </p:cNvPr>
              <p:cNvSpPr>
                <a:spLocks noRot="1" noChangeAspect="1" noMove="1" noResize="1" noEditPoints="1" noAdjustHandles="1" noChangeArrowheads="1" noChangeShapeType="1" noTextEdit="1"/>
              </p:cNvSpPr>
              <p:nvPr/>
            </p:nvSpPr>
            <p:spPr>
              <a:xfrm>
                <a:off x="8643617" y="2203161"/>
                <a:ext cx="3426733" cy="2262029"/>
              </a:xfrm>
              <a:prstGeom prst="rect">
                <a:avLst/>
              </a:prstGeom>
              <a:blipFill>
                <a:blip r:embed="rId6"/>
                <a:stretch>
                  <a:fillRect/>
                </a:stretch>
              </a:blipFill>
            </p:spPr>
            <p:txBody>
              <a:bodyPr/>
              <a:lstStyle/>
              <a:p>
                <a:r>
                  <a:rPr lang="es-EC">
                    <a:noFill/>
                  </a:rPr>
                  <a:t> </a:t>
                </a:r>
              </a:p>
            </p:txBody>
          </p:sp>
        </mc:Fallback>
      </mc:AlternateContent>
      <p:sp>
        <p:nvSpPr>
          <p:cNvPr id="11" name="Rectángulo 10">
            <a:extLst>
              <a:ext uri="{FF2B5EF4-FFF2-40B4-BE49-F238E27FC236}">
                <a16:creationId xmlns:a16="http://schemas.microsoft.com/office/drawing/2014/main" xmlns="" id="{D202EF94-91CF-453C-86FE-7878157C8822}"/>
              </a:ext>
            </a:extLst>
          </p:cNvPr>
          <p:cNvSpPr/>
          <p:nvPr/>
        </p:nvSpPr>
        <p:spPr>
          <a:xfrm>
            <a:off x="404172" y="98474"/>
            <a:ext cx="2395299" cy="461665"/>
          </a:xfrm>
          <a:prstGeom prst="rect">
            <a:avLst/>
          </a:prstGeom>
          <a:noFill/>
          <a:ln>
            <a:noFill/>
          </a:ln>
        </p:spPr>
        <p:txBody>
          <a:bodyPr wrap="square" rtlCol="0">
            <a:spAutoFit/>
          </a:bodyPr>
          <a:lstStyle/>
          <a:p>
            <a:pPr algn="ctr"/>
            <a:r>
              <a:rPr lang="es-EC" sz="2400" b="1" dirty="0">
                <a:ln>
                  <a:solidFill>
                    <a:schemeClr val="tx1"/>
                  </a:solidFill>
                </a:ln>
              </a:rPr>
              <a:t>Carga sísmica</a:t>
            </a:r>
          </a:p>
        </p:txBody>
      </p:sp>
      <p:sp>
        <p:nvSpPr>
          <p:cNvPr id="12" name="Rectángulo 11">
            <a:extLst>
              <a:ext uri="{FF2B5EF4-FFF2-40B4-BE49-F238E27FC236}">
                <a16:creationId xmlns:a16="http://schemas.microsoft.com/office/drawing/2014/main" xmlns="" id="{7F72A4DC-F7DB-4517-ACE0-F6E5482019B7}"/>
              </a:ext>
            </a:extLst>
          </p:cNvPr>
          <p:cNvSpPr/>
          <p:nvPr/>
        </p:nvSpPr>
        <p:spPr>
          <a:xfrm>
            <a:off x="-328516" y="4923862"/>
            <a:ext cx="6096000" cy="646331"/>
          </a:xfrm>
          <a:prstGeom prst="rect">
            <a:avLst/>
          </a:prstGeom>
        </p:spPr>
        <p:txBody>
          <a:bodyPr>
            <a:spAutoFit/>
          </a:bodyPr>
          <a:lstStyle/>
          <a:p>
            <a:pPr marL="457200" indent="179705" algn="just">
              <a:spcAft>
                <a:spcPts val="0"/>
              </a:spcAft>
            </a:pPr>
            <a:r>
              <a:rPr lang="es-EC" b="1"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r:</a:t>
            </a:r>
            <a:r>
              <a:rPr lang="es-EC"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factor usado en el espectro de diseño elástico, cuyos valores dependen de la ubicación geográfica del proyecto</a:t>
            </a:r>
            <a:endParaRPr lang="es-EC" dirty="0">
              <a:latin typeface="Arial" panose="020B0604020202020204" pitchFamily="34" charset="0"/>
              <a:ea typeface="Gulim" panose="020B0600000101010101" pitchFamily="34" charset="-127"/>
              <a:cs typeface="Times New Roman" panose="02020603050405020304" pitchFamily="18" charset="0"/>
            </a:endParaRPr>
          </a:p>
        </p:txBody>
      </p:sp>
      <p:sp>
        <p:nvSpPr>
          <p:cNvPr id="13" name="Rectángulo 12">
            <a:extLst>
              <a:ext uri="{FF2B5EF4-FFF2-40B4-BE49-F238E27FC236}">
                <a16:creationId xmlns:a16="http://schemas.microsoft.com/office/drawing/2014/main" xmlns="" id="{BEB83161-88DA-40F5-BB8D-05BAE7FB05E0}"/>
              </a:ext>
            </a:extLst>
          </p:cNvPr>
          <p:cNvSpPr/>
          <p:nvPr/>
        </p:nvSpPr>
        <p:spPr>
          <a:xfrm>
            <a:off x="6319747" y="5031773"/>
            <a:ext cx="3724096" cy="369332"/>
          </a:xfrm>
          <a:prstGeom prst="rect">
            <a:avLst/>
          </a:prstGeom>
        </p:spPr>
        <p:txBody>
          <a:bodyPr wrap="none">
            <a:spAutoFit/>
          </a:bodyPr>
          <a:lstStyle/>
          <a:p>
            <a:r>
              <a:rPr lang="es-EC" b="1" dirty="0">
                <a:solidFill>
                  <a:srgbClr val="000000"/>
                </a:solidFill>
                <a:latin typeface="Times New Roman" panose="02020603050405020304" pitchFamily="18" charset="0"/>
                <a:ea typeface="Calibri" panose="020F0502020204030204" pitchFamily="34" charset="0"/>
              </a:rPr>
              <a:t>Relación de amplificación espectral </a:t>
            </a:r>
            <a:endParaRPr lang="es-EC" dirty="0"/>
          </a:p>
        </p:txBody>
      </p:sp>
      <mc:AlternateContent xmlns:mc="http://schemas.openxmlformats.org/markup-compatibility/2006" xmlns:a14="http://schemas.microsoft.com/office/drawing/2010/main">
        <mc:Choice Requires="a14">
          <p:sp>
            <p:nvSpPr>
              <p:cNvPr id="14" name="Rectángulo 13">
                <a:extLst>
                  <a:ext uri="{FF2B5EF4-FFF2-40B4-BE49-F238E27FC236}">
                    <a16:creationId xmlns:a16="http://schemas.microsoft.com/office/drawing/2014/main" xmlns="" id="{E71804B8-709F-4741-AA60-57D25C0F4CEB}"/>
                  </a:ext>
                </a:extLst>
              </p:cNvPr>
              <p:cNvSpPr/>
              <p:nvPr/>
            </p:nvSpPr>
            <p:spPr>
              <a:xfrm>
                <a:off x="6431947" y="5446977"/>
                <a:ext cx="5638403" cy="369332"/>
              </a:xfrm>
              <a:prstGeom prst="rect">
                <a:avLst/>
              </a:prstGeom>
            </p:spPr>
            <p:txBody>
              <a:bodyPr wrap="none">
                <a:spAutoFit/>
              </a:bodyPr>
              <a:lstStyle/>
              <a:p>
                <a14:m>
                  <m:oMath xmlns:m="http://schemas.openxmlformats.org/officeDocument/2006/math">
                    <m:r>
                      <a:rPr lang="es-EC"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𝜂</m:t>
                    </m:r>
                    <m:r>
                      <a:rPr lang="es-EC">
                        <a:solidFill>
                          <a:srgbClr val="000000"/>
                        </a:solidFill>
                        <a:latin typeface="Cambria Math" panose="02040503050406030204" pitchFamily="18" charset="0"/>
                        <a:ea typeface="Calibri" panose="020F0502020204030204" pitchFamily="34" charset="0"/>
                        <a:cs typeface="Times New Roman" panose="02020603050405020304" pitchFamily="18" charset="0"/>
                      </a:rPr>
                      <m:t>=2.48</m:t>
                    </m:r>
                  </m:oMath>
                </a14:m>
                <a:r>
                  <a:rPr lang="es-EC" dirty="0">
                    <a:solidFill>
                      <a:srgbClr val="000000"/>
                    </a:solidFill>
                    <a:latin typeface="Times New Roman" panose="02020603050405020304" pitchFamily="18" charset="0"/>
                    <a:ea typeface="Calibri" panose="020F0502020204030204" pitchFamily="34" charset="0"/>
                  </a:rPr>
                  <a:t>: Provincias de la Sierra, Esmeraldas y Galápagos</a:t>
                </a:r>
                <a:endParaRPr lang="es-EC" dirty="0"/>
              </a:p>
            </p:txBody>
          </p:sp>
        </mc:Choice>
        <mc:Fallback xmlns="">
          <p:sp>
            <p:nvSpPr>
              <p:cNvPr id="14" name="Rectángulo 13">
                <a:extLst>
                  <a:ext uri="{FF2B5EF4-FFF2-40B4-BE49-F238E27FC236}">
                    <a16:creationId xmlns:a16="http://schemas.microsoft.com/office/drawing/2014/main" id="{E71804B8-709F-4741-AA60-57D25C0F4CEB}"/>
                  </a:ext>
                </a:extLst>
              </p:cNvPr>
              <p:cNvSpPr>
                <a:spLocks noRot="1" noChangeAspect="1" noMove="1" noResize="1" noEditPoints="1" noAdjustHandles="1" noChangeArrowheads="1" noChangeShapeType="1" noTextEdit="1"/>
              </p:cNvSpPr>
              <p:nvPr/>
            </p:nvSpPr>
            <p:spPr>
              <a:xfrm>
                <a:off x="6431947" y="5446977"/>
                <a:ext cx="5638403" cy="369332"/>
              </a:xfrm>
              <a:prstGeom prst="rect">
                <a:avLst/>
              </a:prstGeom>
              <a:blipFill>
                <a:blip r:embed="rId7"/>
                <a:stretch>
                  <a:fillRect t="-11667" b="-25000"/>
                </a:stretch>
              </a:blipFill>
            </p:spPr>
            <p:txBody>
              <a:bodyPr/>
              <a:lstStyle/>
              <a:p>
                <a:r>
                  <a:rPr lang="es-EC">
                    <a:noFill/>
                  </a:rPr>
                  <a:t> </a:t>
                </a:r>
              </a:p>
            </p:txBody>
          </p:sp>
        </mc:Fallback>
      </mc:AlternateContent>
      <p:sp>
        <p:nvSpPr>
          <p:cNvPr id="15" name="Rectángulo 14">
            <a:extLst>
              <a:ext uri="{FF2B5EF4-FFF2-40B4-BE49-F238E27FC236}">
                <a16:creationId xmlns:a16="http://schemas.microsoft.com/office/drawing/2014/main" xmlns="" id="{4DEA75D3-38D3-4C30-A9BB-F6C1170FA768}"/>
              </a:ext>
            </a:extLst>
          </p:cNvPr>
          <p:cNvSpPr/>
          <p:nvPr/>
        </p:nvSpPr>
        <p:spPr>
          <a:xfrm>
            <a:off x="121650" y="5631643"/>
            <a:ext cx="5407249" cy="369332"/>
          </a:xfrm>
          <a:prstGeom prst="rect">
            <a:avLst/>
          </a:prstGeom>
        </p:spPr>
        <p:txBody>
          <a:bodyPr wrap="none">
            <a:spAutoFit/>
          </a:bodyPr>
          <a:lstStyle/>
          <a:p>
            <a:r>
              <a:rPr lang="es-EC" b="1" dirty="0">
                <a:solidFill>
                  <a:srgbClr val="000000"/>
                </a:solidFill>
                <a:latin typeface="Times New Roman" panose="02020603050405020304" pitchFamily="18" charset="0"/>
                <a:ea typeface="Calibri" panose="020F0502020204030204" pitchFamily="34" charset="0"/>
              </a:rPr>
              <a:t>r=</a:t>
            </a:r>
            <a:r>
              <a:rPr lang="es-EC" dirty="0">
                <a:solidFill>
                  <a:srgbClr val="000000"/>
                </a:solidFill>
                <a:latin typeface="Times New Roman" panose="02020603050405020304" pitchFamily="18" charset="0"/>
                <a:ea typeface="Calibri" panose="020F0502020204030204" pitchFamily="34" charset="0"/>
              </a:rPr>
              <a:t>1 Para todos los suelos con excepción del suelo tipo E</a:t>
            </a:r>
            <a:endParaRPr lang="es-EC" dirty="0"/>
          </a:p>
        </p:txBody>
      </p:sp>
      <p:sp>
        <p:nvSpPr>
          <p:cNvPr id="16" name="3 CuadroTexto">
            <a:extLst>
              <a:ext uri="{FF2B5EF4-FFF2-40B4-BE49-F238E27FC236}">
                <a16:creationId xmlns:a16="http://schemas.microsoft.com/office/drawing/2014/main" xmlns="" id="{5F36DF08-AF05-403A-92A0-A36A15557846}"/>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19</a:t>
            </a:r>
          </a:p>
        </p:txBody>
      </p:sp>
      <p:pic>
        <p:nvPicPr>
          <p:cNvPr id="17" name="Imagen 16" descr="Recorte de pantalla">
            <a:extLst>
              <a:ext uri="{FF2B5EF4-FFF2-40B4-BE49-F238E27FC236}">
                <a16:creationId xmlns:a16="http://schemas.microsoft.com/office/drawing/2014/main" xmlns="" id="{E648DB45-136D-47FD-8FC4-96190EEEAA90}"/>
              </a:ext>
            </a:extLst>
          </p:cNvPr>
          <p:cNvPicPr>
            <a:picLocks noChangeAspect="1"/>
          </p:cNvPicPr>
          <p:nvPr/>
        </p:nvPicPr>
        <p:blipFill rotWithShape="1">
          <a:blip r:embed="rId8">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3398404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a:t>
            </a:r>
          </a:p>
        </p:txBody>
      </p:sp>
      <p:pic>
        <p:nvPicPr>
          <p:cNvPr id="12" name="Imagen 11" descr="Recorte de pantalla"/>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
        <p:nvSpPr>
          <p:cNvPr id="13" name="3 CuadroTexto"/>
          <p:cNvSpPr txBox="1"/>
          <p:nvPr/>
        </p:nvSpPr>
        <p:spPr>
          <a:xfrm>
            <a:off x="0" y="70731"/>
            <a:ext cx="5164428" cy="461665"/>
          </a:xfrm>
          <a:prstGeom prst="rect">
            <a:avLst/>
          </a:prstGeom>
          <a:noFill/>
          <a:ln>
            <a:noFill/>
          </a:ln>
        </p:spPr>
        <p:txBody>
          <a:bodyPr wrap="square" rtlCol="0">
            <a:spAutoFit/>
          </a:bodyPr>
          <a:lstStyle/>
          <a:p>
            <a:pPr algn="ctr"/>
            <a:r>
              <a:rPr lang="es-ES" sz="2400" b="1" dirty="0">
                <a:ln>
                  <a:solidFill>
                    <a:schemeClr val="tx1"/>
                  </a:solidFill>
                </a:ln>
              </a:rPr>
              <a:t>INTRODUCCIÓN</a:t>
            </a:r>
            <a:endParaRPr lang="es-ES" sz="2000" dirty="0">
              <a:ln>
                <a:solidFill>
                  <a:schemeClr val="tx1"/>
                </a:solidFill>
              </a:ln>
            </a:endParaRPr>
          </a:p>
        </p:txBody>
      </p:sp>
      <p:sp>
        <p:nvSpPr>
          <p:cNvPr id="7" name="Rectángulo 6"/>
          <p:cNvSpPr/>
          <p:nvPr/>
        </p:nvSpPr>
        <p:spPr>
          <a:xfrm>
            <a:off x="4147152" y="2770720"/>
            <a:ext cx="3129877" cy="504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t>Transporte privado</a:t>
            </a:r>
          </a:p>
        </p:txBody>
      </p:sp>
      <p:sp>
        <p:nvSpPr>
          <p:cNvPr id="31" name="Rectángulo 30"/>
          <p:cNvSpPr/>
          <p:nvPr/>
        </p:nvSpPr>
        <p:spPr>
          <a:xfrm>
            <a:off x="1017275" y="3275687"/>
            <a:ext cx="3129877" cy="504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t>94,5%  es de zonas urbanas</a:t>
            </a:r>
          </a:p>
        </p:txBody>
      </p:sp>
      <p:pic>
        <p:nvPicPr>
          <p:cNvPr id="5122" name="Picture 2" descr="Image result for GADM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470" y="1718065"/>
            <a:ext cx="3133725" cy="1095376"/>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p:cNvSpPr/>
          <p:nvPr/>
        </p:nvSpPr>
        <p:spPr>
          <a:xfrm>
            <a:off x="7277029" y="2265753"/>
            <a:ext cx="3129877" cy="504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t>Días de Feria</a:t>
            </a:r>
          </a:p>
        </p:txBody>
      </p:sp>
      <p:sp>
        <p:nvSpPr>
          <p:cNvPr id="16" name="Rectángulo 15"/>
          <p:cNvSpPr/>
          <p:nvPr/>
        </p:nvSpPr>
        <p:spPr>
          <a:xfrm>
            <a:off x="1017275" y="2265753"/>
            <a:ext cx="3129877" cy="504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t>80% ocasionan problemas </a:t>
            </a:r>
          </a:p>
        </p:txBody>
      </p:sp>
      <p:sp>
        <p:nvSpPr>
          <p:cNvPr id="17" name="Rectángulo 16"/>
          <p:cNvSpPr/>
          <p:nvPr/>
        </p:nvSpPr>
        <p:spPr>
          <a:xfrm>
            <a:off x="7277028" y="3275686"/>
            <a:ext cx="3129877" cy="5049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b="1" dirty="0"/>
              <a:t>2,89% crecimiento poblacional</a:t>
            </a:r>
          </a:p>
        </p:txBody>
      </p:sp>
      <p:pic>
        <p:nvPicPr>
          <p:cNvPr id="3" name="Imagen 2"/>
          <p:cNvPicPr>
            <a:picLocks noChangeAspect="1"/>
          </p:cNvPicPr>
          <p:nvPr/>
        </p:nvPicPr>
        <p:blipFill rotWithShape="1">
          <a:blip r:embed="rId4"/>
          <a:srcRect r="10996"/>
          <a:stretch/>
        </p:blipFill>
        <p:spPr>
          <a:xfrm>
            <a:off x="7272195" y="3780653"/>
            <a:ext cx="3133935" cy="2338816"/>
          </a:xfrm>
          <a:prstGeom prst="rect">
            <a:avLst/>
          </a:prstGeom>
        </p:spPr>
      </p:pic>
      <p:pic>
        <p:nvPicPr>
          <p:cNvPr id="5" name="Imagen 4"/>
          <p:cNvPicPr>
            <a:picLocks noChangeAspect="1"/>
          </p:cNvPicPr>
          <p:nvPr/>
        </p:nvPicPr>
        <p:blipFill>
          <a:blip r:embed="rId5"/>
          <a:stretch>
            <a:fillRect/>
          </a:stretch>
        </p:blipFill>
        <p:spPr>
          <a:xfrm>
            <a:off x="1017274" y="3780653"/>
            <a:ext cx="3121196" cy="2338816"/>
          </a:xfrm>
          <a:prstGeom prst="rect">
            <a:avLst/>
          </a:prstGeom>
        </p:spPr>
      </p:pic>
      <p:pic>
        <p:nvPicPr>
          <p:cNvPr id="6" name="Imagen 5"/>
          <p:cNvPicPr>
            <a:picLocks noChangeAspect="1"/>
          </p:cNvPicPr>
          <p:nvPr/>
        </p:nvPicPr>
        <p:blipFill>
          <a:blip r:embed="rId6"/>
          <a:stretch>
            <a:fillRect/>
          </a:stretch>
        </p:blipFill>
        <p:spPr>
          <a:xfrm>
            <a:off x="4128803" y="4032770"/>
            <a:ext cx="3143392" cy="1746329"/>
          </a:xfrm>
          <a:prstGeom prst="rect">
            <a:avLst/>
          </a:prstGeom>
        </p:spPr>
      </p:pic>
      <p:pic>
        <p:nvPicPr>
          <p:cNvPr id="8" name="Imagen 7"/>
          <p:cNvPicPr>
            <a:picLocks noChangeAspect="1"/>
          </p:cNvPicPr>
          <p:nvPr/>
        </p:nvPicPr>
        <p:blipFill rotWithShape="1">
          <a:blip r:embed="rId7"/>
          <a:srcRect b="26328"/>
          <a:stretch/>
        </p:blipFill>
        <p:spPr>
          <a:xfrm>
            <a:off x="1017274" y="865927"/>
            <a:ext cx="3129878" cy="1281029"/>
          </a:xfrm>
          <a:prstGeom prst="rect">
            <a:avLst/>
          </a:prstGeom>
        </p:spPr>
      </p:pic>
      <p:pic>
        <p:nvPicPr>
          <p:cNvPr id="9" name="Imagen 8"/>
          <p:cNvPicPr>
            <a:picLocks noChangeAspect="1"/>
          </p:cNvPicPr>
          <p:nvPr/>
        </p:nvPicPr>
        <p:blipFill rotWithShape="1">
          <a:blip r:embed="rId8"/>
          <a:srcRect t="28563"/>
          <a:stretch/>
        </p:blipFill>
        <p:spPr>
          <a:xfrm>
            <a:off x="7374164" y="888642"/>
            <a:ext cx="2929996" cy="1258314"/>
          </a:xfrm>
          <a:prstGeom prst="rect">
            <a:avLst/>
          </a:prstGeom>
        </p:spPr>
      </p:pic>
    </p:spTree>
    <p:extLst>
      <p:ext uri="{BB962C8B-B14F-4D97-AF65-F5344CB8AC3E}">
        <p14:creationId xmlns:p14="http://schemas.microsoft.com/office/powerpoint/2010/main" val="32057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 grpId="0" animBg="1"/>
      <p:bldP spid="15"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78921B5B-90C4-47FA-AC1B-45524AFED5EB}"/>
              </a:ext>
            </a:extLst>
          </p:cNvPr>
          <p:cNvSpPr/>
          <p:nvPr/>
        </p:nvSpPr>
        <p:spPr>
          <a:xfrm>
            <a:off x="404172" y="98474"/>
            <a:ext cx="2395299" cy="461665"/>
          </a:xfrm>
          <a:prstGeom prst="rect">
            <a:avLst/>
          </a:prstGeom>
          <a:noFill/>
          <a:ln>
            <a:noFill/>
          </a:ln>
        </p:spPr>
        <p:txBody>
          <a:bodyPr wrap="square" rtlCol="0">
            <a:spAutoFit/>
          </a:bodyPr>
          <a:lstStyle/>
          <a:p>
            <a:pPr algn="ctr"/>
            <a:r>
              <a:rPr lang="es-EC" sz="2400" b="1" dirty="0">
                <a:ln>
                  <a:solidFill>
                    <a:schemeClr val="tx1"/>
                  </a:solidFill>
                </a:ln>
              </a:rPr>
              <a:t>Carga sísmica</a:t>
            </a:r>
          </a:p>
        </p:txBody>
      </p:sp>
      <p:graphicFrame>
        <p:nvGraphicFramePr>
          <p:cNvPr id="3" name="Tabla 2">
            <a:extLst>
              <a:ext uri="{FF2B5EF4-FFF2-40B4-BE49-F238E27FC236}">
                <a16:creationId xmlns:a16="http://schemas.microsoft.com/office/drawing/2014/main" xmlns="" id="{652E77E7-E27D-4566-84B5-3F606D6DD4A6}"/>
              </a:ext>
            </a:extLst>
          </p:cNvPr>
          <p:cNvGraphicFramePr>
            <a:graphicFrameLocks noGrp="1"/>
          </p:cNvGraphicFramePr>
          <p:nvPr>
            <p:extLst>
              <p:ext uri="{D42A27DB-BD31-4B8C-83A1-F6EECF244321}">
                <p14:modId xmlns:p14="http://schemas.microsoft.com/office/powerpoint/2010/main" val="416317893"/>
              </p:ext>
            </p:extLst>
          </p:nvPr>
        </p:nvGraphicFramePr>
        <p:xfrm>
          <a:off x="277563" y="1582343"/>
          <a:ext cx="6151373" cy="3375432"/>
        </p:xfrm>
        <a:graphic>
          <a:graphicData uri="http://schemas.openxmlformats.org/drawingml/2006/table">
            <a:tbl>
              <a:tblPr firstRow="1" firstCol="1" bandRow="1">
                <a:tableStyleId>{2D5ABB26-0587-4C30-8999-92F81FD0307C}</a:tableStyleId>
              </a:tblPr>
              <a:tblGrid>
                <a:gridCol w="4827623">
                  <a:extLst>
                    <a:ext uri="{9D8B030D-6E8A-4147-A177-3AD203B41FA5}">
                      <a16:colId xmlns:a16="http://schemas.microsoft.com/office/drawing/2014/main" xmlns="" val="3235817839"/>
                    </a:ext>
                  </a:extLst>
                </a:gridCol>
                <a:gridCol w="1323750">
                  <a:extLst>
                    <a:ext uri="{9D8B030D-6E8A-4147-A177-3AD203B41FA5}">
                      <a16:colId xmlns:a16="http://schemas.microsoft.com/office/drawing/2014/main" xmlns="" val="3687005509"/>
                    </a:ext>
                  </a:extLst>
                </a:gridCol>
              </a:tblGrid>
              <a:tr h="281286">
                <a:tc>
                  <a:txBody>
                    <a:bodyPr/>
                    <a:lstStyle/>
                    <a:p>
                      <a:pPr>
                        <a:spcAft>
                          <a:spcPts val="0"/>
                        </a:spcAft>
                      </a:pPr>
                      <a:r>
                        <a:rPr lang="es-EC" sz="1800" b="1" dirty="0">
                          <a:effectLst/>
                        </a:rPr>
                        <a:t>Criterio</a:t>
                      </a:r>
                      <a:endParaRPr lang="es-EC" sz="1800" b="1" dirty="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s-EC" sz="1800" b="1" dirty="0">
                          <a:effectLst/>
                        </a:rPr>
                        <a:t>Valor</a:t>
                      </a:r>
                      <a:endParaRPr lang="es-EC" sz="1800" b="1" dirty="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11046414"/>
                  </a:ext>
                </a:extLst>
              </a:tr>
              <a:tr h="281286">
                <a:tc>
                  <a:txBody>
                    <a:bodyPr/>
                    <a:lstStyle/>
                    <a:p>
                      <a:pPr>
                        <a:spcAft>
                          <a:spcPts val="0"/>
                        </a:spcAft>
                      </a:pPr>
                      <a:r>
                        <a:rPr lang="es-EC" sz="1800" dirty="0">
                          <a:effectLst/>
                        </a:rPr>
                        <a:t>Tipo de suelo</a:t>
                      </a:r>
                      <a:endParaRPr lang="es-EC" sz="1800" dirty="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spcAft>
                          <a:spcPts val="0"/>
                        </a:spcAft>
                      </a:pPr>
                      <a:r>
                        <a:rPr lang="es-EC" sz="1800" dirty="0">
                          <a:effectLst/>
                        </a:rPr>
                        <a:t>D</a:t>
                      </a:r>
                      <a:endParaRPr lang="es-EC" sz="1800" dirty="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3103816800"/>
                  </a:ext>
                </a:extLst>
              </a:tr>
              <a:tr h="281286">
                <a:tc>
                  <a:txBody>
                    <a:bodyPr/>
                    <a:lstStyle/>
                    <a:p>
                      <a:pPr>
                        <a:spcAft>
                          <a:spcPts val="0"/>
                        </a:spcAft>
                      </a:pPr>
                      <a:r>
                        <a:rPr lang="es-EC" sz="1800">
                          <a:effectLst/>
                        </a:rPr>
                        <a:t>Zona sísmica</a:t>
                      </a:r>
                      <a:endParaRPr lang="es-EC" sz="180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spcAft>
                          <a:spcPts val="0"/>
                        </a:spcAft>
                      </a:pPr>
                      <a:r>
                        <a:rPr lang="es-EC" sz="1800" dirty="0">
                          <a:effectLst/>
                        </a:rPr>
                        <a:t>V</a:t>
                      </a:r>
                      <a:endParaRPr lang="es-EC" sz="1800" dirty="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2881455488"/>
                  </a:ext>
                </a:extLst>
              </a:tr>
              <a:tr h="281286">
                <a:tc>
                  <a:txBody>
                    <a:bodyPr/>
                    <a:lstStyle/>
                    <a:p>
                      <a:pPr>
                        <a:spcAft>
                          <a:spcPts val="0"/>
                        </a:spcAft>
                      </a:pPr>
                      <a:r>
                        <a:rPr lang="es-EC" sz="1800" dirty="0">
                          <a:effectLst/>
                        </a:rPr>
                        <a:t>Factor de sitio (Fa)</a:t>
                      </a:r>
                      <a:endParaRPr lang="es-EC" sz="1800" dirty="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spcAft>
                          <a:spcPts val="0"/>
                        </a:spcAft>
                      </a:pPr>
                      <a:r>
                        <a:rPr lang="es-EC" sz="1800" dirty="0">
                          <a:effectLst/>
                        </a:rPr>
                        <a:t>1.20</a:t>
                      </a:r>
                      <a:endParaRPr lang="es-EC" sz="1800" dirty="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2665349674"/>
                  </a:ext>
                </a:extLst>
              </a:tr>
              <a:tr h="281286">
                <a:tc>
                  <a:txBody>
                    <a:bodyPr/>
                    <a:lstStyle/>
                    <a:p>
                      <a:pPr>
                        <a:spcAft>
                          <a:spcPts val="0"/>
                        </a:spcAft>
                      </a:pPr>
                      <a:r>
                        <a:rPr lang="es-EC" sz="1800" dirty="0">
                          <a:effectLst/>
                        </a:rPr>
                        <a:t>Factor de sitio (</a:t>
                      </a:r>
                      <a:r>
                        <a:rPr lang="es-EC" sz="1800" dirty="0" err="1">
                          <a:effectLst/>
                        </a:rPr>
                        <a:t>Fd</a:t>
                      </a:r>
                      <a:r>
                        <a:rPr lang="es-EC" sz="1800" dirty="0">
                          <a:effectLst/>
                        </a:rPr>
                        <a:t>)</a:t>
                      </a:r>
                      <a:endParaRPr lang="es-EC" sz="1800" dirty="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spcAft>
                          <a:spcPts val="0"/>
                        </a:spcAft>
                      </a:pPr>
                      <a:r>
                        <a:rPr lang="es-EC" sz="1800">
                          <a:effectLst/>
                        </a:rPr>
                        <a:t>1.19</a:t>
                      </a:r>
                      <a:endParaRPr lang="es-EC" sz="180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2479896911"/>
                  </a:ext>
                </a:extLst>
              </a:tr>
              <a:tr h="281286">
                <a:tc>
                  <a:txBody>
                    <a:bodyPr/>
                    <a:lstStyle/>
                    <a:p>
                      <a:pPr>
                        <a:spcAft>
                          <a:spcPts val="0"/>
                        </a:spcAft>
                      </a:pPr>
                      <a:r>
                        <a:rPr lang="es-EC" sz="1800">
                          <a:effectLst/>
                        </a:rPr>
                        <a:t>Factor de comportamiento inelástico del suelo (Fs)</a:t>
                      </a:r>
                      <a:endParaRPr lang="es-EC" sz="180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spcAft>
                          <a:spcPts val="0"/>
                        </a:spcAft>
                      </a:pPr>
                      <a:r>
                        <a:rPr lang="es-EC" sz="1800">
                          <a:effectLst/>
                        </a:rPr>
                        <a:t>1.28</a:t>
                      </a:r>
                      <a:endParaRPr lang="es-EC" sz="180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1862647625"/>
                  </a:ext>
                </a:extLst>
              </a:tr>
              <a:tr h="281286">
                <a:tc>
                  <a:txBody>
                    <a:bodyPr/>
                    <a:lstStyle/>
                    <a:p>
                      <a:pPr>
                        <a:spcAft>
                          <a:spcPts val="0"/>
                        </a:spcAft>
                      </a:pPr>
                      <a:r>
                        <a:rPr lang="es-EC" sz="1800">
                          <a:effectLst/>
                        </a:rPr>
                        <a:t>Factor de zona (Z)</a:t>
                      </a:r>
                      <a:endParaRPr lang="es-EC" sz="180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spcAft>
                          <a:spcPts val="0"/>
                        </a:spcAft>
                      </a:pPr>
                      <a:r>
                        <a:rPr lang="es-EC" sz="1800">
                          <a:effectLst/>
                        </a:rPr>
                        <a:t>0.40</a:t>
                      </a:r>
                      <a:endParaRPr lang="es-EC" sz="180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220568258"/>
                  </a:ext>
                </a:extLst>
              </a:tr>
              <a:tr h="281286">
                <a:tc>
                  <a:txBody>
                    <a:bodyPr/>
                    <a:lstStyle/>
                    <a:p>
                      <a:pPr>
                        <a:spcAft>
                          <a:spcPts val="0"/>
                        </a:spcAft>
                      </a:pPr>
                      <a:r>
                        <a:rPr lang="es-EC" sz="1800">
                          <a:effectLst/>
                        </a:rPr>
                        <a:t>Relación de amplificación espectral (η)</a:t>
                      </a:r>
                      <a:endParaRPr lang="es-EC" sz="180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spcAft>
                          <a:spcPts val="0"/>
                        </a:spcAft>
                      </a:pPr>
                      <a:r>
                        <a:rPr lang="es-EC" sz="1800">
                          <a:effectLst/>
                        </a:rPr>
                        <a:t>2.48</a:t>
                      </a:r>
                      <a:endParaRPr lang="es-EC" sz="180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1758668000"/>
                  </a:ext>
                </a:extLst>
              </a:tr>
              <a:tr h="281286">
                <a:tc>
                  <a:txBody>
                    <a:bodyPr/>
                    <a:lstStyle/>
                    <a:p>
                      <a:pPr>
                        <a:spcAft>
                          <a:spcPts val="0"/>
                        </a:spcAft>
                      </a:pPr>
                      <a:r>
                        <a:rPr lang="es-EC" sz="1800">
                          <a:effectLst/>
                        </a:rPr>
                        <a:t>Periodo (To)</a:t>
                      </a:r>
                      <a:endParaRPr lang="es-EC" sz="180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spcAft>
                          <a:spcPts val="0"/>
                        </a:spcAft>
                      </a:pPr>
                      <a:r>
                        <a:rPr lang="es-EC" sz="1800">
                          <a:effectLst/>
                        </a:rPr>
                        <a:t>0.127</a:t>
                      </a:r>
                      <a:endParaRPr lang="es-EC" sz="180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1165172393"/>
                  </a:ext>
                </a:extLst>
              </a:tr>
              <a:tr h="281286">
                <a:tc>
                  <a:txBody>
                    <a:bodyPr/>
                    <a:lstStyle/>
                    <a:p>
                      <a:pPr>
                        <a:spcAft>
                          <a:spcPts val="0"/>
                        </a:spcAft>
                      </a:pPr>
                      <a:r>
                        <a:rPr lang="es-EC" sz="1800">
                          <a:effectLst/>
                        </a:rPr>
                        <a:t>Periodo (Tc)</a:t>
                      </a:r>
                      <a:endParaRPr lang="es-EC" sz="180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spcAft>
                          <a:spcPts val="0"/>
                        </a:spcAft>
                      </a:pPr>
                      <a:r>
                        <a:rPr lang="es-EC" sz="1800">
                          <a:effectLst/>
                        </a:rPr>
                        <a:t>0.698</a:t>
                      </a:r>
                      <a:endParaRPr lang="es-EC" sz="180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259827885"/>
                  </a:ext>
                </a:extLst>
              </a:tr>
              <a:tr h="281286">
                <a:tc>
                  <a:txBody>
                    <a:bodyPr/>
                    <a:lstStyle/>
                    <a:p>
                      <a:pPr>
                        <a:spcAft>
                          <a:spcPts val="0"/>
                        </a:spcAft>
                      </a:pPr>
                      <a:r>
                        <a:rPr lang="es-EC" sz="1800">
                          <a:effectLst/>
                        </a:rPr>
                        <a:t>Factor de espectro para diseño elástico (r)</a:t>
                      </a:r>
                      <a:endParaRPr lang="es-EC" sz="180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spcAft>
                          <a:spcPts val="0"/>
                        </a:spcAft>
                      </a:pPr>
                      <a:r>
                        <a:rPr lang="es-EC" sz="1800">
                          <a:effectLst/>
                        </a:rPr>
                        <a:t>1.00</a:t>
                      </a:r>
                      <a:endParaRPr lang="es-EC" sz="1800">
                        <a:effectLst/>
                        <a:latin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1037632669"/>
                  </a:ext>
                </a:extLst>
              </a:tr>
              <a:tr h="281286">
                <a:tc>
                  <a:txBody>
                    <a:bodyPr/>
                    <a:lstStyle/>
                    <a:p>
                      <a:pPr>
                        <a:spcAft>
                          <a:spcPts val="0"/>
                        </a:spcAft>
                      </a:pPr>
                      <a:r>
                        <a:rPr lang="es-EC" sz="1800" dirty="0">
                          <a:effectLst/>
                        </a:rPr>
                        <a:t>PGA</a:t>
                      </a:r>
                      <a:endParaRPr lang="es-EC" sz="1800" dirty="0">
                        <a:effectLst/>
                        <a:latin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s-EC" sz="1800" dirty="0">
                          <a:effectLst/>
                        </a:rPr>
                        <a:t>0.48</a:t>
                      </a:r>
                      <a:endParaRPr lang="es-EC" sz="1800" dirty="0">
                        <a:effectLst/>
                        <a:latin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44393247"/>
                  </a:ext>
                </a:extLst>
              </a:tr>
            </a:tbl>
          </a:graphicData>
        </a:graphic>
      </p:graphicFrame>
      <p:pic>
        <p:nvPicPr>
          <p:cNvPr id="4" name="Imagen 3">
            <a:extLst>
              <a:ext uri="{FF2B5EF4-FFF2-40B4-BE49-F238E27FC236}">
                <a16:creationId xmlns:a16="http://schemas.microsoft.com/office/drawing/2014/main" xmlns="" id="{398B2F92-ABA5-4540-9101-28BC1D6C824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19088" y="1582349"/>
            <a:ext cx="5345723" cy="3375426"/>
          </a:xfrm>
          <a:prstGeom prst="rect">
            <a:avLst/>
          </a:prstGeom>
          <a:noFill/>
          <a:ln>
            <a:solidFill>
              <a:schemeClr val="tx1"/>
            </a:solidFill>
          </a:ln>
        </p:spPr>
      </p:pic>
      <p:sp>
        <p:nvSpPr>
          <p:cNvPr id="5" name="CuadroTexto 4">
            <a:extLst>
              <a:ext uri="{FF2B5EF4-FFF2-40B4-BE49-F238E27FC236}">
                <a16:creationId xmlns:a16="http://schemas.microsoft.com/office/drawing/2014/main" xmlns="" id="{5B128857-E4F7-43F7-AD91-1C7399218B2C}"/>
              </a:ext>
            </a:extLst>
          </p:cNvPr>
          <p:cNvSpPr txBox="1"/>
          <p:nvPr/>
        </p:nvSpPr>
        <p:spPr>
          <a:xfrm>
            <a:off x="0" y="655460"/>
            <a:ext cx="2484334" cy="458074"/>
          </a:xfrm>
          <a:prstGeom prst="rect">
            <a:avLst/>
          </a:prstGeom>
        </p:spPr>
        <p:txBody>
          <a:bodyPr wrap="none">
            <a:spAutoFit/>
          </a:bodyPr>
          <a:lstStyle>
            <a:defPPr>
              <a:defRPr lang="es-EC"/>
            </a:defPPr>
            <a:lvl1pPr marL="457200" indent="179705" algn="just">
              <a:lnSpc>
                <a:spcPct val="150000"/>
              </a:lnSpc>
              <a:spcAft>
                <a:spcPts val="1000"/>
              </a:spcAft>
              <a:defRPr b="1">
                <a:solidFill>
                  <a:srgbClr val="000000"/>
                </a:solidFill>
                <a:latin typeface="Times New Roman" panose="02020603050405020304" pitchFamily="18" charset="0"/>
                <a:ea typeface="Gulim" panose="020B0600000101010101" pitchFamily="34" charset="-127"/>
                <a:cs typeface="Times New Roman" panose="02020603050405020304" pitchFamily="18" charset="0"/>
              </a:defRPr>
            </a:lvl1pPr>
          </a:lstStyle>
          <a:p>
            <a:r>
              <a:rPr lang="es-MX" dirty="0"/>
              <a:t>Espectro elástico</a:t>
            </a:r>
            <a:endParaRPr lang="es-EC" dirty="0"/>
          </a:p>
        </p:txBody>
      </p:sp>
      <p:sp>
        <p:nvSpPr>
          <p:cNvPr id="6" name="3 CuadroTexto">
            <a:extLst>
              <a:ext uri="{FF2B5EF4-FFF2-40B4-BE49-F238E27FC236}">
                <a16:creationId xmlns:a16="http://schemas.microsoft.com/office/drawing/2014/main" xmlns="" id="{A6B6C26E-A4DA-4826-BAE6-CB4931AF2186}"/>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20</a:t>
            </a:r>
          </a:p>
        </p:txBody>
      </p:sp>
      <p:pic>
        <p:nvPicPr>
          <p:cNvPr id="7" name="Imagen 6" descr="Recorte de pantalla">
            <a:extLst>
              <a:ext uri="{FF2B5EF4-FFF2-40B4-BE49-F238E27FC236}">
                <a16:creationId xmlns:a16="http://schemas.microsoft.com/office/drawing/2014/main" xmlns="" id="{986BBD9E-6B36-4D46-BA6F-81A176505BF9}"/>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576748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xmlns="" id="{294DECA5-992F-4481-9F23-96B132789F39}"/>
              </a:ext>
            </a:extLst>
          </p:cNvPr>
          <p:cNvSpPr/>
          <p:nvPr/>
        </p:nvSpPr>
        <p:spPr>
          <a:xfrm>
            <a:off x="404172" y="98474"/>
            <a:ext cx="2395299" cy="461665"/>
          </a:xfrm>
          <a:prstGeom prst="rect">
            <a:avLst/>
          </a:prstGeom>
          <a:noFill/>
          <a:ln>
            <a:noFill/>
          </a:ln>
        </p:spPr>
        <p:txBody>
          <a:bodyPr wrap="square" rtlCol="0">
            <a:spAutoFit/>
          </a:bodyPr>
          <a:lstStyle/>
          <a:p>
            <a:pPr algn="ctr"/>
            <a:r>
              <a:rPr lang="es-EC" sz="2400" b="1" dirty="0">
                <a:ln>
                  <a:solidFill>
                    <a:schemeClr val="tx1"/>
                  </a:solidFill>
                </a:ln>
              </a:rPr>
              <a:t>Carga sísmica</a:t>
            </a:r>
          </a:p>
        </p:txBody>
      </p:sp>
      <p:graphicFrame>
        <p:nvGraphicFramePr>
          <p:cNvPr id="5" name="Tabla 4">
            <a:extLst>
              <a:ext uri="{FF2B5EF4-FFF2-40B4-BE49-F238E27FC236}">
                <a16:creationId xmlns:a16="http://schemas.microsoft.com/office/drawing/2014/main" xmlns="" id="{2FDBEB4F-185A-43F9-8D06-9CA6E1133738}"/>
              </a:ext>
            </a:extLst>
          </p:cNvPr>
          <p:cNvGraphicFramePr>
            <a:graphicFrameLocks noGrp="1"/>
          </p:cNvGraphicFramePr>
          <p:nvPr/>
        </p:nvGraphicFramePr>
        <p:xfrm>
          <a:off x="544849" y="1273655"/>
          <a:ext cx="5691827" cy="2468880"/>
        </p:xfrm>
        <a:graphic>
          <a:graphicData uri="http://schemas.openxmlformats.org/drawingml/2006/table">
            <a:tbl>
              <a:tblPr firstRow="1" firstCol="1" bandRow="1">
                <a:tableStyleId>{2D5ABB26-0587-4C30-8999-92F81FD0307C}</a:tableStyleId>
              </a:tblPr>
              <a:tblGrid>
                <a:gridCol w="1822210">
                  <a:extLst>
                    <a:ext uri="{9D8B030D-6E8A-4147-A177-3AD203B41FA5}">
                      <a16:colId xmlns:a16="http://schemas.microsoft.com/office/drawing/2014/main" xmlns="" val="735781280"/>
                    </a:ext>
                  </a:extLst>
                </a:gridCol>
                <a:gridCol w="871180">
                  <a:extLst>
                    <a:ext uri="{9D8B030D-6E8A-4147-A177-3AD203B41FA5}">
                      <a16:colId xmlns:a16="http://schemas.microsoft.com/office/drawing/2014/main" xmlns="" val="4139620502"/>
                    </a:ext>
                  </a:extLst>
                </a:gridCol>
                <a:gridCol w="909759">
                  <a:extLst>
                    <a:ext uri="{9D8B030D-6E8A-4147-A177-3AD203B41FA5}">
                      <a16:colId xmlns:a16="http://schemas.microsoft.com/office/drawing/2014/main" xmlns="" val="5154195"/>
                    </a:ext>
                  </a:extLst>
                </a:gridCol>
                <a:gridCol w="2088678">
                  <a:extLst>
                    <a:ext uri="{9D8B030D-6E8A-4147-A177-3AD203B41FA5}">
                      <a16:colId xmlns:a16="http://schemas.microsoft.com/office/drawing/2014/main" xmlns="" val="1782893643"/>
                    </a:ext>
                  </a:extLst>
                </a:gridCol>
              </a:tblGrid>
              <a:tr h="484378">
                <a:tc gridSpan="3">
                  <a:txBody>
                    <a:bodyPr/>
                    <a:lstStyle/>
                    <a:p>
                      <a:pPr>
                        <a:spcAft>
                          <a:spcPts val="0"/>
                        </a:spcAft>
                      </a:pPr>
                      <a:r>
                        <a:rPr lang="es-EC" sz="1800" dirty="0">
                          <a:effectLst/>
                        </a:rPr>
                        <a:t>Factor de importancia (I)</a:t>
                      </a:r>
                      <a:endParaRPr lang="es-EC" sz="1800" dirty="0">
                        <a:effectLst/>
                        <a:latin typeface="Calibri" panose="020F0502020204030204" pitchFamily="34" charset="0"/>
                        <a:cs typeface="Times New Roman" panose="02020603050405020304" pitchFamily="18" charset="0"/>
                      </a:endParaRPr>
                    </a:p>
                    <a:p>
                      <a:pPr>
                        <a:spcAft>
                          <a:spcPts val="0"/>
                        </a:spcAft>
                      </a:pPr>
                      <a:r>
                        <a:rPr lang="es-EC" sz="1800">
                          <a:effectLst/>
                        </a:rPr>
                        <a:t>Factor de reducción de respuesta (R)</a:t>
                      </a:r>
                      <a:endParaRPr lang="es-EC" sz="180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tc hMerge="1">
                  <a:txBody>
                    <a:bodyPr/>
                    <a:lstStyle/>
                    <a:p>
                      <a:endParaRPr lang="es-EC"/>
                    </a:p>
                  </a:txBody>
                  <a:tcPr/>
                </a:tc>
                <a:tc hMerge="1">
                  <a:txBody>
                    <a:bodyPr/>
                    <a:lstStyle/>
                    <a:p>
                      <a:endParaRPr lang="es-EC"/>
                    </a:p>
                  </a:txBody>
                  <a:tcPr/>
                </a:tc>
                <a:tc>
                  <a:txBody>
                    <a:bodyPr/>
                    <a:lstStyle/>
                    <a:p>
                      <a:pPr>
                        <a:spcAft>
                          <a:spcPts val="0"/>
                        </a:spcAft>
                      </a:pPr>
                      <a:r>
                        <a:rPr lang="es-EC" sz="1800">
                          <a:effectLst/>
                        </a:rPr>
                        <a:t>1.00</a:t>
                      </a:r>
                      <a:endParaRPr lang="es-EC" sz="1800">
                        <a:effectLst/>
                        <a:latin typeface="Calibri" panose="020F0502020204030204" pitchFamily="34" charset="0"/>
                        <a:cs typeface="Times New Roman" panose="02020603050405020304" pitchFamily="18" charset="0"/>
                      </a:endParaRPr>
                    </a:p>
                    <a:p>
                      <a:pPr>
                        <a:spcAft>
                          <a:spcPts val="0"/>
                        </a:spcAft>
                      </a:pPr>
                      <a:r>
                        <a:rPr lang="es-EC" sz="1800">
                          <a:effectLst/>
                        </a:rPr>
                        <a:t>5.00</a:t>
                      </a:r>
                      <a:endParaRPr lang="es-EC" sz="180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xmlns="" val="3282960323"/>
                  </a:ext>
                </a:extLst>
              </a:tr>
              <a:tr h="242189">
                <a:tc gridSpan="3">
                  <a:txBody>
                    <a:bodyPr/>
                    <a:lstStyle/>
                    <a:p>
                      <a:pPr>
                        <a:spcAft>
                          <a:spcPts val="0"/>
                        </a:spcAft>
                      </a:pPr>
                      <a:r>
                        <a:rPr lang="es-EC" sz="1800" dirty="0">
                          <a:effectLst/>
                        </a:rPr>
                        <a:t>Aceleración espectral (Sa)</a:t>
                      </a:r>
                      <a:endParaRPr lang="es-EC" sz="1800" dirty="0">
                        <a:effectLst/>
                        <a:latin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tc hMerge="1">
                  <a:txBody>
                    <a:bodyPr/>
                    <a:lstStyle/>
                    <a:p>
                      <a:endParaRPr lang="es-EC"/>
                    </a:p>
                  </a:txBody>
                  <a:tcPr/>
                </a:tc>
                <a:tc hMerge="1">
                  <a:txBody>
                    <a:bodyPr/>
                    <a:lstStyle/>
                    <a:p>
                      <a:endParaRPr lang="es-EC"/>
                    </a:p>
                  </a:txBody>
                  <a:tcPr/>
                </a:tc>
                <a:tc>
                  <a:txBody>
                    <a:bodyPr/>
                    <a:lstStyle/>
                    <a:p>
                      <a:pPr>
                        <a:spcAft>
                          <a:spcPts val="0"/>
                        </a:spcAft>
                      </a:pPr>
                      <a:r>
                        <a:rPr lang="es-EC" sz="1800">
                          <a:effectLst/>
                        </a:rPr>
                        <a:t>1.19</a:t>
                      </a:r>
                      <a:endParaRPr lang="es-EC" sz="1800">
                        <a:effectLst/>
                        <a:latin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618810077"/>
                  </a:ext>
                </a:extLst>
              </a:tr>
              <a:tr h="484377">
                <a:tc>
                  <a:txBody>
                    <a:bodyPr/>
                    <a:lstStyle/>
                    <a:p>
                      <a:pPr>
                        <a:spcAft>
                          <a:spcPts val="0"/>
                        </a:spcAft>
                      </a:pPr>
                      <a:r>
                        <a:rPr lang="es-EC" sz="1800">
                          <a:effectLst/>
                        </a:rPr>
                        <a:t>Bloque</a:t>
                      </a:r>
                      <a:endParaRPr lang="es-EC" sz="180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spcAft>
                          <a:spcPts val="0"/>
                        </a:spcAft>
                      </a:pPr>
                      <a:r>
                        <a:rPr lang="es-EC" sz="1800">
                          <a:effectLst/>
                        </a:rPr>
                        <a:t>ϕ P</a:t>
                      </a:r>
                      <a:endParaRPr lang="es-EC" sz="180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spcAft>
                          <a:spcPts val="0"/>
                        </a:spcAft>
                      </a:pPr>
                      <a:r>
                        <a:rPr lang="es-EC" sz="1800">
                          <a:effectLst/>
                        </a:rPr>
                        <a:t>ϕ E</a:t>
                      </a:r>
                      <a:endParaRPr lang="es-EC" sz="180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spcAft>
                          <a:spcPts val="0"/>
                        </a:spcAft>
                      </a:pPr>
                      <a:r>
                        <a:rPr lang="es-EC" sz="1800">
                          <a:effectLst/>
                        </a:rPr>
                        <a:t>Factor de reducción </a:t>
                      </a:r>
                      <a:br>
                        <a:rPr lang="es-EC" sz="1800">
                          <a:effectLst/>
                        </a:rPr>
                      </a:br>
                      <a:r>
                        <a:rPr lang="es-EC" sz="1800">
                          <a:effectLst/>
                        </a:rPr>
                        <a:t>(f)</a:t>
                      </a:r>
                      <a:endParaRPr lang="es-EC" sz="180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xmlns="" val="3824485226"/>
                  </a:ext>
                </a:extLst>
              </a:tr>
              <a:tr h="242189">
                <a:tc>
                  <a:txBody>
                    <a:bodyPr/>
                    <a:lstStyle/>
                    <a:p>
                      <a:pPr>
                        <a:spcAft>
                          <a:spcPts val="0"/>
                        </a:spcAft>
                      </a:pPr>
                      <a:r>
                        <a:rPr lang="es-EC" sz="1800">
                          <a:effectLst/>
                        </a:rPr>
                        <a:t>1</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tc>
                  <a:txBody>
                    <a:bodyPr/>
                    <a:lstStyle/>
                    <a:p>
                      <a:pPr>
                        <a:spcAft>
                          <a:spcPts val="0"/>
                        </a:spcAft>
                      </a:pPr>
                      <a:r>
                        <a:rPr lang="es-EC" sz="1800">
                          <a:effectLst/>
                        </a:rPr>
                        <a:t>0.9</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tc>
                  <a:txBody>
                    <a:bodyPr/>
                    <a:lstStyle/>
                    <a:p>
                      <a:pPr>
                        <a:spcAft>
                          <a:spcPts val="0"/>
                        </a:spcAft>
                      </a:pPr>
                      <a:r>
                        <a:rPr lang="es-EC" sz="1800">
                          <a:effectLst/>
                        </a:rPr>
                        <a:t>1</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tc>
                  <a:txBody>
                    <a:bodyPr/>
                    <a:lstStyle/>
                    <a:p>
                      <a:pPr>
                        <a:spcAft>
                          <a:spcPts val="0"/>
                        </a:spcAft>
                      </a:pPr>
                      <a:r>
                        <a:rPr lang="es-EC" sz="1800" dirty="0">
                          <a:effectLst/>
                        </a:rPr>
                        <a:t>0.222</a:t>
                      </a:r>
                      <a:endParaRPr lang="es-EC" sz="1800" dirty="0">
                        <a:effectLst/>
                        <a:latin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xmlns="" val="2576700853"/>
                  </a:ext>
                </a:extLst>
              </a:tr>
              <a:tr h="242189">
                <a:tc>
                  <a:txBody>
                    <a:bodyPr/>
                    <a:lstStyle/>
                    <a:p>
                      <a:pPr>
                        <a:spcAft>
                          <a:spcPts val="0"/>
                        </a:spcAft>
                      </a:pPr>
                      <a:r>
                        <a:rPr lang="es-EC" sz="1800">
                          <a:effectLst/>
                        </a:rPr>
                        <a:t>2</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tc>
                  <a:txBody>
                    <a:bodyPr/>
                    <a:lstStyle/>
                    <a:p>
                      <a:pPr>
                        <a:spcAft>
                          <a:spcPts val="0"/>
                        </a:spcAft>
                      </a:pPr>
                      <a:r>
                        <a:rPr lang="es-EC" sz="1800">
                          <a:effectLst/>
                        </a:rPr>
                        <a:t>0.9</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tc>
                  <a:txBody>
                    <a:bodyPr/>
                    <a:lstStyle/>
                    <a:p>
                      <a:pPr>
                        <a:spcAft>
                          <a:spcPts val="0"/>
                        </a:spcAft>
                      </a:pPr>
                      <a:r>
                        <a:rPr lang="es-EC" sz="1800">
                          <a:effectLst/>
                        </a:rPr>
                        <a:t>1</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tc>
                  <a:txBody>
                    <a:bodyPr/>
                    <a:lstStyle/>
                    <a:p>
                      <a:pPr>
                        <a:spcAft>
                          <a:spcPts val="0"/>
                        </a:spcAft>
                      </a:pPr>
                      <a:r>
                        <a:rPr lang="es-EC" sz="1800" dirty="0">
                          <a:effectLst/>
                        </a:rPr>
                        <a:t>0.222</a:t>
                      </a:r>
                      <a:endParaRPr lang="es-EC" sz="1800" dirty="0">
                        <a:effectLst/>
                        <a:latin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xmlns="" val="1937207316"/>
                  </a:ext>
                </a:extLst>
              </a:tr>
              <a:tr h="242189">
                <a:tc>
                  <a:txBody>
                    <a:bodyPr/>
                    <a:lstStyle/>
                    <a:p>
                      <a:pPr>
                        <a:spcAft>
                          <a:spcPts val="0"/>
                        </a:spcAft>
                      </a:pPr>
                      <a:r>
                        <a:rPr lang="es-EC" sz="1800">
                          <a:effectLst/>
                        </a:rPr>
                        <a:t>3</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tc>
                  <a:txBody>
                    <a:bodyPr/>
                    <a:lstStyle/>
                    <a:p>
                      <a:pPr>
                        <a:spcAft>
                          <a:spcPts val="0"/>
                        </a:spcAft>
                      </a:pPr>
                      <a:r>
                        <a:rPr lang="es-EC" sz="1800">
                          <a:effectLst/>
                        </a:rPr>
                        <a:t>0.9</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tc>
                  <a:txBody>
                    <a:bodyPr/>
                    <a:lstStyle/>
                    <a:p>
                      <a:pPr>
                        <a:spcAft>
                          <a:spcPts val="0"/>
                        </a:spcAft>
                      </a:pPr>
                      <a:r>
                        <a:rPr lang="es-EC" sz="1800">
                          <a:effectLst/>
                        </a:rPr>
                        <a:t>0.9</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tc>
                  <a:txBody>
                    <a:bodyPr/>
                    <a:lstStyle/>
                    <a:p>
                      <a:pPr>
                        <a:spcAft>
                          <a:spcPts val="0"/>
                        </a:spcAft>
                      </a:pPr>
                      <a:r>
                        <a:rPr lang="es-EC" sz="1800" dirty="0">
                          <a:effectLst/>
                        </a:rPr>
                        <a:t>0.247</a:t>
                      </a:r>
                      <a:endParaRPr lang="es-EC" sz="1800" dirty="0">
                        <a:effectLst/>
                        <a:latin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xmlns="" val="3232916022"/>
                  </a:ext>
                </a:extLst>
              </a:tr>
              <a:tr h="242189">
                <a:tc>
                  <a:txBody>
                    <a:bodyPr/>
                    <a:lstStyle/>
                    <a:p>
                      <a:pPr>
                        <a:spcAft>
                          <a:spcPts val="0"/>
                        </a:spcAft>
                      </a:pPr>
                      <a:r>
                        <a:rPr lang="es-EC" sz="1800">
                          <a:effectLst/>
                        </a:rPr>
                        <a:t>4</a:t>
                      </a:r>
                      <a:endParaRPr lang="es-EC" sz="1800">
                        <a:effectLst/>
                        <a:latin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spcAft>
                          <a:spcPts val="0"/>
                        </a:spcAft>
                      </a:pPr>
                      <a:r>
                        <a:rPr lang="es-EC" sz="1800">
                          <a:effectLst/>
                        </a:rPr>
                        <a:t>0.9</a:t>
                      </a:r>
                      <a:endParaRPr lang="es-EC" sz="1800">
                        <a:effectLst/>
                        <a:latin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spcAft>
                          <a:spcPts val="0"/>
                        </a:spcAft>
                      </a:pPr>
                      <a:r>
                        <a:rPr lang="es-EC" sz="1800">
                          <a:effectLst/>
                        </a:rPr>
                        <a:t>1</a:t>
                      </a:r>
                      <a:endParaRPr lang="es-EC" sz="1800">
                        <a:effectLst/>
                        <a:latin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spcAft>
                          <a:spcPts val="0"/>
                        </a:spcAft>
                      </a:pPr>
                      <a:r>
                        <a:rPr lang="es-EC" sz="1800" dirty="0">
                          <a:effectLst/>
                        </a:rPr>
                        <a:t>0.222</a:t>
                      </a:r>
                      <a:endParaRPr lang="es-EC" sz="1800" dirty="0">
                        <a:effectLst/>
                        <a:latin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35447000"/>
                  </a:ext>
                </a:extLst>
              </a:tr>
            </a:tbl>
          </a:graphicData>
        </a:graphic>
      </p:graphicFrame>
      <p:pic>
        <p:nvPicPr>
          <p:cNvPr id="10" name="Imagen 9">
            <a:extLst>
              <a:ext uri="{FF2B5EF4-FFF2-40B4-BE49-F238E27FC236}">
                <a16:creationId xmlns:a16="http://schemas.microsoft.com/office/drawing/2014/main" xmlns="" id="{AC6A05D3-0BDF-4B38-8602-25A38B1713E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612803" y="877236"/>
            <a:ext cx="4584700" cy="2755900"/>
          </a:xfrm>
          <a:prstGeom prst="rect">
            <a:avLst/>
          </a:prstGeom>
          <a:noFill/>
          <a:ln>
            <a:solidFill>
              <a:schemeClr val="tx1"/>
            </a:solidFill>
          </a:ln>
        </p:spPr>
      </p:pic>
      <p:pic>
        <p:nvPicPr>
          <p:cNvPr id="11" name="Imagen 10">
            <a:extLst>
              <a:ext uri="{FF2B5EF4-FFF2-40B4-BE49-F238E27FC236}">
                <a16:creationId xmlns:a16="http://schemas.microsoft.com/office/drawing/2014/main" xmlns="" id="{FC4185B0-6988-4ECA-A2CF-964FBDAD14C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39259" y="3810851"/>
            <a:ext cx="3883502" cy="2392845"/>
          </a:xfrm>
          <a:prstGeom prst="rect">
            <a:avLst/>
          </a:prstGeom>
          <a:noFill/>
          <a:ln>
            <a:solidFill>
              <a:schemeClr val="tx1"/>
            </a:solidFill>
          </a:ln>
        </p:spPr>
      </p:pic>
      <p:sp>
        <p:nvSpPr>
          <p:cNvPr id="12" name="Rectángulo 11">
            <a:extLst>
              <a:ext uri="{FF2B5EF4-FFF2-40B4-BE49-F238E27FC236}">
                <a16:creationId xmlns:a16="http://schemas.microsoft.com/office/drawing/2014/main" xmlns="" id="{596067CE-7340-4398-8DF5-B9FDC3AD0B66}"/>
              </a:ext>
            </a:extLst>
          </p:cNvPr>
          <p:cNvSpPr/>
          <p:nvPr/>
        </p:nvSpPr>
        <p:spPr>
          <a:xfrm>
            <a:off x="7184169" y="3742535"/>
            <a:ext cx="3441968"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Espectro Inelástico- Bloque 1,2 y 4</a:t>
            </a:r>
            <a:endParaRPr lang="es-EC" dirty="0"/>
          </a:p>
        </p:txBody>
      </p:sp>
      <p:sp>
        <p:nvSpPr>
          <p:cNvPr id="13" name="Rectángulo 12">
            <a:extLst>
              <a:ext uri="{FF2B5EF4-FFF2-40B4-BE49-F238E27FC236}">
                <a16:creationId xmlns:a16="http://schemas.microsoft.com/office/drawing/2014/main" xmlns="" id="{02F24468-40AF-4901-816F-9A79F15DC8DE}"/>
              </a:ext>
            </a:extLst>
          </p:cNvPr>
          <p:cNvSpPr/>
          <p:nvPr/>
        </p:nvSpPr>
        <p:spPr>
          <a:xfrm>
            <a:off x="5122652" y="5457426"/>
            <a:ext cx="2980303"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Espectro Inelástico - Bloque 3</a:t>
            </a:r>
            <a:endParaRPr lang="es-EC" dirty="0"/>
          </a:p>
        </p:txBody>
      </p:sp>
      <p:sp>
        <p:nvSpPr>
          <p:cNvPr id="14" name="Rectángulo 13">
            <a:extLst>
              <a:ext uri="{FF2B5EF4-FFF2-40B4-BE49-F238E27FC236}">
                <a16:creationId xmlns:a16="http://schemas.microsoft.com/office/drawing/2014/main" xmlns="" id="{27775938-ECFB-4B83-B5D5-72ADF1B81126}"/>
              </a:ext>
            </a:extLst>
          </p:cNvPr>
          <p:cNvSpPr/>
          <p:nvPr/>
        </p:nvSpPr>
        <p:spPr>
          <a:xfrm>
            <a:off x="32318" y="595687"/>
            <a:ext cx="2676695" cy="457754"/>
          </a:xfrm>
          <a:prstGeom prst="rect">
            <a:avLst/>
          </a:prstGeom>
        </p:spPr>
        <p:txBody>
          <a:bodyPr wrap="none">
            <a:spAutoFit/>
          </a:bodyPr>
          <a:lstStyle/>
          <a:p>
            <a:pPr marL="457200" indent="179705" algn="just">
              <a:lnSpc>
                <a:spcPct val="150000"/>
              </a:lnSpc>
              <a:spcAft>
                <a:spcPts val="1000"/>
              </a:spcAft>
            </a:pPr>
            <a:r>
              <a:rPr lang="es-EC" b="1"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Espectro inelástico</a:t>
            </a:r>
            <a:endParaRPr lang="es-EC" dirty="0">
              <a:latin typeface="Arial" panose="020B0604020202020204" pitchFamily="34" charset="0"/>
              <a:ea typeface="Gulim" panose="020B0600000101010101" pitchFamily="34" charset="-127"/>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Rectángulo 14">
                <a:extLst>
                  <a:ext uri="{FF2B5EF4-FFF2-40B4-BE49-F238E27FC236}">
                    <a16:creationId xmlns:a16="http://schemas.microsoft.com/office/drawing/2014/main" xmlns="" id="{E222390C-E24F-479B-904D-F3F9FDB85A92}"/>
                  </a:ext>
                </a:extLst>
              </p:cNvPr>
              <p:cNvSpPr/>
              <p:nvPr/>
            </p:nvSpPr>
            <p:spPr>
              <a:xfrm>
                <a:off x="3710318" y="549134"/>
                <a:ext cx="1790618" cy="6562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𝑓</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𝐼</m:t>
                          </m:r>
                        </m:num>
                        <m:den>
                          <m:r>
                            <a:rPr lang="es-EC" i="1">
                              <a:latin typeface="Cambria Math" panose="02040503050406030204" pitchFamily="18" charset="0"/>
                            </a:rPr>
                            <m:t>𝑅</m:t>
                          </m:r>
                          <m:r>
                            <a:rPr lang="es-EC" i="0">
                              <a:latin typeface="Cambria Math" panose="02040503050406030204" pitchFamily="18" charset="0"/>
                            </a:rPr>
                            <m:t>∗</m:t>
                          </m:r>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𝑃</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𝐸</m:t>
                              </m:r>
                            </m:sub>
                          </m:sSub>
                        </m:den>
                      </m:f>
                    </m:oMath>
                  </m:oMathPara>
                </a14:m>
                <a:endParaRPr lang="es-EC" dirty="0"/>
              </a:p>
            </p:txBody>
          </p:sp>
        </mc:Choice>
        <mc:Fallback xmlns="">
          <p:sp>
            <p:nvSpPr>
              <p:cNvPr id="15" name="Rectángulo 14">
                <a:extLst>
                  <a:ext uri="{FF2B5EF4-FFF2-40B4-BE49-F238E27FC236}">
                    <a16:creationId xmlns:a16="http://schemas.microsoft.com/office/drawing/2014/main" id="{E222390C-E24F-479B-904D-F3F9FDB85A92}"/>
                  </a:ext>
                </a:extLst>
              </p:cNvPr>
              <p:cNvSpPr>
                <a:spLocks noRot="1" noChangeAspect="1" noMove="1" noResize="1" noEditPoints="1" noAdjustHandles="1" noChangeArrowheads="1" noChangeShapeType="1" noTextEdit="1"/>
              </p:cNvSpPr>
              <p:nvPr/>
            </p:nvSpPr>
            <p:spPr>
              <a:xfrm>
                <a:off x="3710318" y="549134"/>
                <a:ext cx="1790618" cy="656205"/>
              </a:xfrm>
              <a:prstGeom prst="rect">
                <a:avLst/>
              </a:prstGeom>
              <a:blipFill>
                <a:blip r:embed="rId4"/>
                <a:stretch>
                  <a:fillRect/>
                </a:stretch>
              </a:blipFill>
            </p:spPr>
            <p:txBody>
              <a:bodyPr/>
              <a:lstStyle/>
              <a:p>
                <a:r>
                  <a:rPr lang="es-EC">
                    <a:noFill/>
                  </a:rPr>
                  <a:t> </a:t>
                </a:r>
              </a:p>
            </p:txBody>
          </p:sp>
        </mc:Fallback>
      </mc:AlternateContent>
      <p:sp>
        <p:nvSpPr>
          <p:cNvPr id="16" name="3 CuadroTexto">
            <a:extLst>
              <a:ext uri="{FF2B5EF4-FFF2-40B4-BE49-F238E27FC236}">
                <a16:creationId xmlns:a16="http://schemas.microsoft.com/office/drawing/2014/main" xmlns="" id="{44085E8A-D4C7-4111-BFC7-FBEC7E591868}"/>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21</a:t>
            </a:r>
          </a:p>
        </p:txBody>
      </p:sp>
      <p:pic>
        <p:nvPicPr>
          <p:cNvPr id="17" name="Imagen 16" descr="Recorte de pantalla">
            <a:extLst>
              <a:ext uri="{FF2B5EF4-FFF2-40B4-BE49-F238E27FC236}">
                <a16:creationId xmlns:a16="http://schemas.microsoft.com/office/drawing/2014/main" xmlns="" id="{970D72BF-6C64-4F26-97A0-7E3D4B468D3B}"/>
              </a:ext>
            </a:extLst>
          </p:cNvPr>
          <p:cNvPicPr>
            <a:picLocks noChangeAspect="1"/>
          </p:cNvPicPr>
          <p:nvPr/>
        </p:nvPicPr>
        <p:blipFill rotWithShape="1">
          <a:blip r:embed="rId5">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528452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404172" y="98474"/>
            <a:ext cx="2395299" cy="461665"/>
          </a:xfrm>
          <a:prstGeom prst="rect">
            <a:avLst/>
          </a:prstGeom>
          <a:noFill/>
          <a:ln>
            <a:noFill/>
          </a:ln>
        </p:spPr>
        <p:txBody>
          <a:bodyPr wrap="square" rtlCol="0">
            <a:spAutoFit/>
          </a:bodyPr>
          <a:lstStyle/>
          <a:p>
            <a:pPr algn="ctr"/>
            <a:r>
              <a:rPr lang="es-EC" sz="2400" b="1" dirty="0">
                <a:ln>
                  <a:solidFill>
                    <a:schemeClr val="tx1"/>
                  </a:solidFill>
                </a:ln>
              </a:rPr>
              <a:t>Carga sísmica</a:t>
            </a:r>
          </a:p>
        </p:txBody>
      </p:sp>
      <p:sp>
        <p:nvSpPr>
          <p:cNvPr id="3" name="Rectángulo 2">
            <a:extLst>
              <a:ext uri="{FF2B5EF4-FFF2-40B4-BE49-F238E27FC236}">
                <a16:creationId xmlns:a16="http://schemas.microsoft.com/office/drawing/2014/main" xmlns="" id="{C2229E44-AA73-48D0-B1CD-CC2BFB19020F}"/>
              </a:ext>
            </a:extLst>
          </p:cNvPr>
          <p:cNvSpPr/>
          <p:nvPr/>
        </p:nvSpPr>
        <p:spPr>
          <a:xfrm>
            <a:off x="-39975" y="560139"/>
            <a:ext cx="3283591" cy="457754"/>
          </a:xfrm>
          <a:prstGeom prst="rect">
            <a:avLst/>
          </a:prstGeom>
        </p:spPr>
        <p:txBody>
          <a:bodyPr wrap="none">
            <a:spAutoFit/>
          </a:bodyPr>
          <a:lstStyle/>
          <a:p>
            <a:pPr marL="457200" indent="179705" algn="just">
              <a:lnSpc>
                <a:spcPct val="150000"/>
              </a:lnSpc>
              <a:spcAft>
                <a:spcPts val="1000"/>
              </a:spcAft>
            </a:pPr>
            <a:r>
              <a:rPr lang="es-EC" b="1"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Cortante Basal de diseño</a:t>
            </a:r>
            <a:endParaRPr lang="es-EC" dirty="0">
              <a:latin typeface="Arial" panose="020B0604020202020204" pitchFamily="34" charset="0"/>
              <a:ea typeface="Gulim" panose="020B0600000101010101" pitchFamily="34" charset="-127"/>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ángulo 3">
                <a:extLst>
                  <a:ext uri="{FF2B5EF4-FFF2-40B4-BE49-F238E27FC236}">
                    <a16:creationId xmlns:a16="http://schemas.microsoft.com/office/drawing/2014/main" xmlns="" id="{A0153F95-61C4-4D4A-BE07-01899F86D3C6}"/>
                  </a:ext>
                </a:extLst>
              </p:cNvPr>
              <p:cNvSpPr/>
              <p:nvPr/>
            </p:nvSpPr>
            <p:spPr>
              <a:xfrm>
                <a:off x="5138485" y="1455775"/>
                <a:ext cx="1808829" cy="6580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𝑉</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𝐼</m:t>
                          </m:r>
                          <m:r>
                            <a:rPr lang="es-EC" i="0">
                              <a:latin typeface="Cambria Math" panose="02040503050406030204" pitchFamily="18" charset="0"/>
                            </a:rPr>
                            <m:t>∗</m:t>
                          </m:r>
                          <m:r>
                            <a:rPr lang="es-EC" i="1">
                              <a:latin typeface="Cambria Math" panose="02040503050406030204" pitchFamily="18" charset="0"/>
                            </a:rPr>
                            <m:t>𝑆𝑎</m:t>
                          </m:r>
                          <m:r>
                            <a:rPr lang="es-EC" i="0">
                              <a:latin typeface="Cambria Math" panose="02040503050406030204" pitchFamily="18" charset="0"/>
                            </a:rPr>
                            <m:t> </m:t>
                          </m:r>
                        </m:num>
                        <m:den>
                          <m:r>
                            <a:rPr lang="es-EC" i="1">
                              <a:latin typeface="Cambria Math" panose="02040503050406030204" pitchFamily="18" charset="0"/>
                            </a:rPr>
                            <m:t>𝑅</m:t>
                          </m:r>
                          <m:r>
                            <a:rPr lang="es-EC" i="0">
                              <a:latin typeface="Cambria Math" panose="02040503050406030204" pitchFamily="18" charset="0"/>
                            </a:rPr>
                            <m:t>∗</m:t>
                          </m:r>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𝑃</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0">
                                  <a:latin typeface="Cambria Math" panose="02040503050406030204" pitchFamily="18" charset="0"/>
                                </a:rPr>
                                <m:t>∅</m:t>
                              </m:r>
                            </m:e>
                            <m:sub>
                              <m:r>
                                <a:rPr lang="es-EC" i="1">
                                  <a:latin typeface="Cambria Math" panose="02040503050406030204" pitchFamily="18" charset="0"/>
                                </a:rPr>
                                <m:t>𝐸</m:t>
                              </m:r>
                            </m:sub>
                          </m:sSub>
                        </m:den>
                      </m:f>
                    </m:oMath>
                  </m:oMathPara>
                </a14:m>
                <a:endParaRPr lang="es-EC" dirty="0"/>
              </a:p>
            </p:txBody>
          </p:sp>
        </mc:Choice>
        <mc:Fallback xmlns="">
          <p:sp>
            <p:nvSpPr>
              <p:cNvPr id="4" name="Rectángulo 3">
                <a:extLst>
                  <a:ext uri="{FF2B5EF4-FFF2-40B4-BE49-F238E27FC236}">
                    <a16:creationId xmlns:a16="http://schemas.microsoft.com/office/drawing/2014/main" xmlns:a14="http://schemas.microsoft.com/office/drawing/2010/main" xmlns="" id="{A0153F95-61C4-4D4A-BE07-01899F86D3C6}"/>
                  </a:ext>
                </a:extLst>
              </p:cNvPr>
              <p:cNvSpPr>
                <a:spLocks noRot="1" noChangeAspect="1" noMove="1" noResize="1" noEditPoints="1" noAdjustHandles="1" noChangeArrowheads="1" noChangeShapeType="1" noTextEdit="1"/>
              </p:cNvSpPr>
              <p:nvPr/>
            </p:nvSpPr>
            <p:spPr>
              <a:xfrm>
                <a:off x="5138485" y="1455775"/>
                <a:ext cx="1808829" cy="658065"/>
              </a:xfrm>
              <a:prstGeom prst="rect">
                <a:avLst/>
              </a:prstGeom>
              <a:blipFill rotWithShape="0">
                <a:blip r:embed="rId2"/>
                <a:stretch>
                  <a:fillRect/>
                </a:stretch>
              </a:blipFill>
            </p:spPr>
            <p:txBody>
              <a:bodyPr/>
              <a:lstStyle/>
              <a:p>
                <a:r>
                  <a:rPr lang="en-US">
                    <a:noFill/>
                  </a:rPr>
                  <a:t> </a:t>
                </a:r>
              </a:p>
            </p:txBody>
          </p:sp>
        </mc:Fallback>
      </mc:AlternateContent>
      <p:graphicFrame>
        <p:nvGraphicFramePr>
          <p:cNvPr id="5" name="Tabla 4">
            <a:extLst>
              <a:ext uri="{FF2B5EF4-FFF2-40B4-BE49-F238E27FC236}">
                <a16:creationId xmlns:a16="http://schemas.microsoft.com/office/drawing/2014/main" xmlns="" id="{10156520-8040-4F0A-BBBA-1A77472BB746}"/>
              </a:ext>
            </a:extLst>
          </p:cNvPr>
          <p:cNvGraphicFramePr>
            <a:graphicFrameLocks noGrp="1"/>
          </p:cNvGraphicFramePr>
          <p:nvPr/>
        </p:nvGraphicFramePr>
        <p:xfrm>
          <a:off x="3480665" y="2484487"/>
          <a:ext cx="5403557" cy="2468880"/>
        </p:xfrm>
        <a:graphic>
          <a:graphicData uri="http://schemas.openxmlformats.org/drawingml/2006/table">
            <a:tbl>
              <a:tblPr firstRow="1" firstCol="1" bandRow="1">
                <a:tableStyleId>{2D5ABB26-0587-4C30-8999-92F81FD0307C}</a:tableStyleId>
              </a:tblPr>
              <a:tblGrid>
                <a:gridCol w="1903864">
                  <a:extLst>
                    <a:ext uri="{9D8B030D-6E8A-4147-A177-3AD203B41FA5}">
                      <a16:colId xmlns:a16="http://schemas.microsoft.com/office/drawing/2014/main" xmlns="" val="1223012546"/>
                    </a:ext>
                  </a:extLst>
                </a:gridCol>
                <a:gridCol w="910180">
                  <a:extLst>
                    <a:ext uri="{9D8B030D-6E8A-4147-A177-3AD203B41FA5}">
                      <a16:colId xmlns:a16="http://schemas.microsoft.com/office/drawing/2014/main" xmlns="" val="260397621"/>
                    </a:ext>
                  </a:extLst>
                </a:gridCol>
                <a:gridCol w="949148">
                  <a:extLst>
                    <a:ext uri="{9D8B030D-6E8A-4147-A177-3AD203B41FA5}">
                      <a16:colId xmlns:a16="http://schemas.microsoft.com/office/drawing/2014/main" xmlns="" val="224677757"/>
                    </a:ext>
                  </a:extLst>
                </a:gridCol>
                <a:gridCol w="1640365">
                  <a:extLst>
                    <a:ext uri="{9D8B030D-6E8A-4147-A177-3AD203B41FA5}">
                      <a16:colId xmlns:a16="http://schemas.microsoft.com/office/drawing/2014/main" xmlns="" val="1545287465"/>
                    </a:ext>
                  </a:extLst>
                </a:gridCol>
              </a:tblGrid>
              <a:tr h="541870">
                <a:tc gridSpan="3">
                  <a:txBody>
                    <a:bodyPr/>
                    <a:lstStyle/>
                    <a:p>
                      <a:pPr>
                        <a:spcAft>
                          <a:spcPts val="0"/>
                        </a:spcAft>
                      </a:pPr>
                      <a:r>
                        <a:rPr lang="es-EC" sz="1800" dirty="0">
                          <a:effectLst/>
                        </a:rPr>
                        <a:t>Factor de importancia (I)</a:t>
                      </a:r>
                      <a:endParaRPr lang="es-EC" sz="1800" dirty="0">
                        <a:effectLst/>
                        <a:latin typeface="Calibri" panose="020F0502020204030204" pitchFamily="34" charset="0"/>
                        <a:cs typeface="Times New Roman" panose="02020603050405020304" pitchFamily="18" charset="0"/>
                      </a:endParaRPr>
                    </a:p>
                    <a:p>
                      <a:pPr>
                        <a:spcAft>
                          <a:spcPts val="0"/>
                        </a:spcAft>
                      </a:pPr>
                      <a:r>
                        <a:rPr lang="es-EC" sz="1800" dirty="0">
                          <a:effectLst/>
                        </a:rPr>
                        <a:t>Factor de reducción de respuesta (R)</a:t>
                      </a:r>
                      <a:endParaRPr lang="es-EC" sz="1800" dirty="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tc hMerge="1">
                  <a:txBody>
                    <a:bodyPr/>
                    <a:lstStyle/>
                    <a:p>
                      <a:endParaRPr lang="es-EC"/>
                    </a:p>
                  </a:txBody>
                  <a:tcPr/>
                </a:tc>
                <a:tc hMerge="1">
                  <a:txBody>
                    <a:bodyPr/>
                    <a:lstStyle/>
                    <a:p>
                      <a:endParaRPr lang="es-EC"/>
                    </a:p>
                  </a:txBody>
                  <a:tcPr/>
                </a:tc>
                <a:tc>
                  <a:txBody>
                    <a:bodyPr/>
                    <a:lstStyle/>
                    <a:p>
                      <a:pPr>
                        <a:spcAft>
                          <a:spcPts val="0"/>
                        </a:spcAft>
                      </a:pPr>
                      <a:r>
                        <a:rPr lang="es-EC" sz="1800" dirty="0">
                          <a:effectLst/>
                        </a:rPr>
                        <a:t>1.00</a:t>
                      </a:r>
                      <a:endParaRPr lang="es-EC" sz="1800" dirty="0">
                        <a:effectLst/>
                        <a:latin typeface="Calibri" panose="020F0502020204030204" pitchFamily="34" charset="0"/>
                        <a:cs typeface="Times New Roman" panose="02020603050405020304" pitchFamily="18" charset="0"/>
                      </a:endParaRPr>
                    </a:p>
                    <a:p>
                      <a:pPr>
                        <a:spcAft>
                          <a:spcPts val="0"/>
                        </a:spcAft>
                      </a:pPr>
                      <a:r>
                        <a:rPr lang="es-EC" sz="1800" dirty="0">
                          <a:effectLst/>
                        </a:rPr>
                        <a:t>5.00</a:t>
                      </a:r>
                      <a:endParaRPr lang="es-EC" sz="1800" dirty="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xmlns="" val="2771949162"/>
                  </a:ext>
                </a:extLst>
              </a:tr>
              <a:tr h="270935">
                <a:tc gridSpan="3">
                  <a:txBody>
                    <a:bodyPr/>
                    <a:lstStyle/>
                    <a:p>
                      <a:pPr>
                        <a:spcAft>
                          <a:spcPts val="0"/>
                        </a:spcAft>
                      </a:pPr>
                      <a:r>
                        <a:rPr lang="es-EC" sz="1800" dirty="0">
                          <a:effectLst/>
                        </a:rPr>
                        <a:t>Aceleración espectral (Sa)</a:t>
                      </a:r>
                      <a:endParaRPr lang="es-EC" sz="1800" dirty="0">
                        <a:effectLst/>
                        <a:latin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tc hMerge="1">
                  <a:txBody>
                    <a:bodyPr/>
                    <a:lstStyle/>
                    <a:p>
                      <a:endParaRPr lang="es-EC"/>
                    </a:p>
                  </a:txBody>
                  <a:tcPr/>
                </a:tc>
                <a:tc hMerge="1">
                  <a:txBody>
                    <a:bodyPr/>
                    <a:lstStyle/>
                    <a:p>
                      <a:endParaRPr lang="es-EC"/>
                    </a:p>
                  </a:txBody>
                  <a:tcPr/>
                </a:tc>
                <a:tc>
                  <a:txBody>
                    <a:bodyPr/>
                    <a:lstStyle/>
                    <a:p>
                      <a:pPr>
                        <a:spcAft>
                          <a:spcPts val="0"/>
                        </a:spcAft>
                      </a:pPr>
                      <a:r>
                        <a:rPr lang="es-EC" sz="1800">
                          <a:effectLst/>
                        </a:rPr>
                        <a:t>1.19</a:t>
                      </a:r>
                      <a:endParaRPr lang="es-EC" sz="1800">
                        <a:effectLst/>
                        <a:latin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399170871"/>
                  </a:ext>
                </a:extLst>
              </a:tr>
              <a:tr h="541869">
                <a:tc>
                  <a:txBody>
                    <a:bodyPr/>
                    <a:lstStyle/>
                    <a:p>
                      <a:pPr>
                        <a:spcAft>
                          <a:spcPts val="0"/>
                        </a:spcAft>
                      </a:pPr>
                      <a:r>
                        <a:rPr lang="es-EC" sz="1800" dirty="0">
                          <a:effectLst/>
                        </a:rPr>
                        <a:t>Bloque</a:t>
                      </a:r>
                      <a:endParaRPr lang="es-EC" sz="1800" dirty="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spcAft>
                          <a:spcPts val="0"/>
                        </a:spcAft>
                      </a:pPr>
                      <a:r>
                        <a:rPr lang="es-EC" sz="1800">
                          <a:effectLst/>
                        </a:rPr>
                        <a:t>ϕ P</a:t>
                      </a:r>
                      <a:endParaRPr lang="es-EC" sz="180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spcAft>
                          <a:spcPts val="0"/>
                        </a:spcAft>
                      </a:pPr>
                      <a:r>
                        <a:rPr lang="es-EC" sz="1800">
                          <a:effectLst/>
                        </a:rPr>
                        <a:t>ϕ E</a:t>
                      </a:r>
                      <a:endParaRPr lang="es-EC" sz="180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spcAft>
                          <a:spcPts val="0"/>
                        </a:spcAft>
                      </a:pPr>
                      <a:r>
                        <a:rPr lang="es-EC" sz="1800">
                          <a:effectLst/>
                        </a:rPr>
                        <a:t>Cortante Basal</a:t>
                      </a:r>
                      <a:br>
                        <a:rPr lang="es-EC" sz="1800">
                          <a:effectLst/>
                        </a:rPr>
                      </a:br>
                      <a:r>
                        <a:rPr lang="es-EC" sz="1800">
                          <a:effectLst/>
                        </a:rPr>
                        <a:t>(V)</a:t>
                      </a:r>
                      <a:endParaRPr lang="es-EC" sz="180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xmlns="" val="662333290"/>
                  </a:ext>
                </a:extLst>
              </a:tr>
              <a:tr h="270935">
                <a:tc>
                  <a:txBody>
                    <a:bodyPr/>
                    <a:lstStyle/>
                    <a:p>
                      <a:pPr>
                        <a:spcAft>
                          <a:spcPts val="0"/>
                        </a:spcAft>
                      </a:pPr>
                      <a:r>
                        <a:rPr lang="es-EC" sz="1800">
                          <a:effectLst/>
                        </a:rPr>
                        <a:t>1</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tc>
                  <a:txBody>
                    <a:bodyPr/>
                    <a:lstStyle/>
                    <a:p>
                      <a:pPr>
                        <a:spcAft>
                          <a:spcPts val="0"/>
                        </a:spcAft>
                      </a:pPr>
                      <a:r>
                        <a:rPr lang="es-EC" sz="1800">
                          <a:effectLst/>
                        </a:rPr>
                        <a:t>0.9</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tc>
                  <a:txBody>
                    <a:bodyPr/>
                    <a:lstStyle/>
                    <a:p>
                      <a:pPr>
                        <a:spcAft>
                          <a:spcPts val="0"/>
                        </a:spcAft>
                      </a:pPr>
                      <a:r>
                        <a:rPr lang="es-EC" sz="1800">
                          <a:effectLst/>
                        </a:rPr>
                        <a:t>1</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tc>
                  <a:txBody>
                    <a:bodyPr/>
                    <a:lstStyle/>
                    <a:p>
                      <a:pPr>
                        <a:spcAft>
                          <a:spcPts val="0"/>
                        </a:spcAft>
                      </a:pPr>
                      <a:r>
                        <a:rPr lang="es-EC" sz="1800">
                          <a:effectLst/>
                        </a:rPr>
                        <a:t>0.265</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xmlns="" val="57868940"/>
                  </a:ext>
                </a:extLst>
              </a:tr>
              <a:tr h="270935">
                <a:tc>
                  <a:txBody>
                    <a:bodyPr/>
                    <a:lstStyle/>
                    <a:p>
                      <a:pPr>
                        <a:spcAft>
                          <a:spcPts val="0"/>
                        </a:spcAft>
                      </a:pPr>
                      <a:r>
                        <a:rPr lang="es-EC" sz="1800">
                          <a:effectLst/>
                        </a:rPr>
                        <a:t>2</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tc>
                  <a:txBody>
                    <a:bodyPr/>
                    <a:lstStyle/>
                    <a:p>
                      <a:pPr>
                        <a:spcAft>
                          <a:spcPts val="0"/>
                        </a:spcAft>
                      </a:pPr>
                      <a:r>
                        <a:rPr lang="es-EC" sz="1800">
                          <a:effectLst/>
                        </a:rPr>
                        <a:t>0.9</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tc>
                  <a:txBody>
                    <a:bodyPr/>
                    <a:lstStyle/>
                    <a:p>
                      <a:pPr>
                        <a:spcAft>
                          <a:spcPts val="0"/>
                        </a:spcAft>
                      </a:pPr>
                      <a:r>
                        <a:rPr lang="es-EC" sz="1800">
                          <a:effectLst/>
                        </a:rPr>
                        <a:t>1</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tc>
                  <a:txBody>
                    <a:bodyPr/>
                    <a:lstStyle/>
                    <a:p>
                      <a:pPr>
                        <a:spcAft>
                          <a:spcPts val="0"/>
                        </a:spcAft>
                      </a:pPr>
                      <a:r>
                        <a:rPr lang="es-EC" sz="1800">
                          <a:effectLst/>
                        </a:rPr>
                        <a:t>0.265</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xmlns="" val="128025405"/>
                  </a:ext>
                </a:extLst>
              </a:tr>
              <a:tr h="270935">
                <a:tc>
                  <a:txBody>
                    <a:bodyPr/>
                    <a:lstStyle/>
                    <a:p>
                      <a:pPr>
                        <a:spcAft>
                          <a:spcPts val="0"/>
                        </a:spcAft>
                      </a:pPr>
                      <a:r>
                        <a:rPr lang="es-EC" sz="1800">
                          <a:effectLst/>
                        </a:rPr>
                        <a:t>3</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tc>
                  <a:txBody>
                    <a:bodyPr/>
                    <a:lstStyle/>
                    <a:p>
                      <a:pPr>
                        <a:spcAft>
                          <a:spcPts val="0"/>
                        </a:spcAft>
                      </a:pPr>
                      <a:r>
                        <a:rPr lang="es-EC" sz="1800">
                          <a:effectLst/>
                        </a:rPr>
                        <a:t>0.9</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tc>
                  <a:txBody>
                    <a:bodyPr/>
                    <a:lstStyle/>
                    <a:p>
                      <a:pPr>
                        <a:spcAft>
                          <a:spcPts val="0"/>
                        </a:spcAft>
                      </a:pPr>
                      <a:r>
                        <a:rPr lang="es-EC" sz="1800">
                          <a:effectLst/>
                        </a:rPr>
                        <a:t>0.9</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tc>
                  <a:txBody>
                    <a:bodyPr/>
                    <a:lstStyle/>
                    <a:p>
                      <a:pPr>
                        <a:spcAft>
                          <a:spcPts val="0"/>
                        </a:spcAft>
                      </a:pPr>
                      <a:r>
                        <a:rPr lang="es-EC" sz="1800">
                          <a:effectLst/>
                        </a:rPr>
                        <a:t>0.294</a:t>
                      </a:r>
                      <a:endParaRPr lang="es-EC" sz="1800">
                        <a:effectLst/>
                        <a:latin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xmlns="" val="2682093653"/>
                  </a:ext>
                </a:extLst>
              </a:tr>
              <a:tr h="270935">
                <a:tc>
                  <a:txBody>
                    <a:bodyPr/>
                    <a:lstStyle/>
                    <a:p>
                      <a:pPr>
                        <a:spcAft>
                          <a:spcPts val="0"/>
                        </a:spcAft>
                      </a:pPr>
                      <a:r>
                        <a:rPr lang="es-EC" sz="1800">
                          <a:effectLst/>
                        </a:rPr>
                        <a:t>4</a:t>
                      </a:r>
                      <a:endParaRPr lang="es-EC" sz="1800">
                        <a:effectLst/>
                        <a:latin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spcAft>
                          <a:spcPts val="0"/>
                        </a:spcAft>
                      </a:pPr>
                      <a:r>
                        <a:rPr lang="es-EC" sz="1800">
                          <a:effectLst/>
                        </a:rPr>
                        <a:t>0.9</a:t>
                      </a:r>
                      <a:endParaRPr lang="es-EC" sz="1800">
                        <a:effectLst/>
                        <a:latin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spcAft>
                          <a:spcPts val="0"/>
                        </a:spcAft>
                      </a:pPr>
                      <a:r>
                        <a:rPr lang="es-EC" sz="1800" dirty="0">
                          <a:effectLst/>
                        </a:rPr>
                        <a:t>1</a:t>
                      </a:r>
                      <a:endParaRPr lang="es-EC" sz="1800" dirty="0">
                        <a:effectLst/>
                        <a:latin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spcAft>
                          <a:spcPts val="0"/>
                        </a:spcAft>
                      </a:pPr>
                      <a:r>
                        <a:rPr lang="es-EC" sz="1800" dirty="0">
                          <a:effectLst/>
                        </a:rPr>
                        <a:t>0.265</a:t>
                      </a:r>
                      <a:endParaRPr lang="es-EC" sz="1800" dirty="0">
                        <a:effectLst/>
                        <a:latin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99657064"/>
                  </a:ext>
                </a:extLst>
              </a:tr>
            </a:tbl>
          </a:graphicData>
        </a:graphic>
      </p:graphicFrame>
      <p:sp>
        <p:nvSpPr>
          <p:cNvPr id="6" name="3 CuadroTexto">
            <a:extLst>
              <a:ext uri="{FF2B5EF4-FFF2-40B4-BE49-F238E27FC236}">
                <a16:creationId xmlns:a16="http://schemas.microsoft.com/office/drawing/2014/main" xmlns="" id="{5BEC74D3-8951-48FB-BFB9-B195F3C2CCB9}"/>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22</a:t>
            </a:r>
          </a:p>
        </p:txBody>
      </p:sp>
      <p:pic>
        <p:nvPicPr>
          <p:cNvPr id="7" name="Imagen 6" descr="Recorte de pantalla">
            <a:extLst>
              <a:ext uri="{FF2B5EF4-FFF2-40B4-BE49-F238E27FC236}">
                <a16:creationId xmlns:a16="http://schemas.microsoft.com/office/drawing/2014/main" xmlns="" id="{8A2B1E4D-7127-4EC2-94E0-4DB03061BB92}"/>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3785514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404172" y="98474"/>
            <a:ext cx="2395299" cy="584775"/>
          </a:xfrm>
          <a:prstGeom prst="rect">
            <a:avLst/>
          </a:prstGeom>
          <a:noFill/>
          <a:ln>
            <a:noFill/>
          </a:ln>
        </p:spPr>
        <p:txBody>
          <a:bodyPr wrap="square" rtlCol="0">
            <a:spAutoFit/>
          </a:bodyPr>
          <a:lstStyle/>
          <a:p>
            <a:pPr algn="ctr"/>
            <a:r>
              <a:rPr lang="es-EC" sz="3200" b="1" dirty="0">
                <a:ln>
                  <a:solidFill>
                    <a:schemeClr val="tx1"/>
                  </a:solidFill>
                </a:ln>
              </a:rPr>
              <a:t>Carga viva</a:t>
            </a:r>
          </a:p>
        </p:txBody>
      </p:sp>
      <p:pic>
        <p:nvPicPr>
          <p:cNvPr id="6" name="Imagen 5"/>
          <p:cNvPicPr/>
          <p:nvPr/>
        </p:nvPicPr>
        <p:blipFill>
          <a:blip r:embed="rId2">
            <a:extLst>
              <a:ext uri="{28A0092B-C50C-407E-A947-70E740481C1C}">
                <a14:useLocalDpi xmlns:a14="http://schemas.microsoft.com/office/drawing/2010/main" val="0"/>
              </a:ext>
            </a:extLst>
          </a:blip>
          <a:stretch>
            <a:fillRect/>
          </a:stretch>
        </p:blipFill>
        <p:spPr>
          <a:xfrm>
            <a:off x="3290474" y="957262"/>
            <a:ext cx="5255650" cy="3227876"/>
          </a:xfrm>
          <a:prstGeom prst="rect">
            <a:avLst/>
          </a:prstGeom>
        </p:spPr>
      </p:pic>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xmlns="" id="{C2229E44-AA73-48D0-B1CD-CC2BFB19020F}"/>
                  </a:ext>
                </a:extLst>
              </p:cNvPr>
              <p:cNvSpPr/>
              <p:nvPr/>
            </p:nvSpPr>
            <p:spPr>
              <a:xfrm>
                <a:off x="1331625" y="4270510"/>
                <a:ext cx="9183975" cy="1045158"/>
              </a:xfrm>
              <a:prstGeom prst="rect">
                <a:avLst/>
              </a:prstGeom>
            </p:spPr>
            <p:txBody>
              <a:bodyPr wrap="square">
                <a:spAutoFit/>
              </a:bodyPr>
              <a:lstStyle/>
              <a:p>
                <a:pPr algn="ctr"/>
                <a:r>
                  <a:rPr lang="es-EC" dirty="0"/>
                  <a:t>Para el cálculo estructural se decidió, por experiencia en la construcción de parqueaderos en el país, tomar un valor de carga viva mayor a lo que impone la norma, el cual por seguridad será de </a:t>
                </a:r>
                <a:r>
                  <a:rPr lang="es-EC" b="1" dirty="0"/>
                  <a:t>0.4 </a:t>
                </a:r>
                <a14:m>
                  <m:oMath xmlns:m="http://schemas.openxmlformats.org/officeDocument/2006/math">
                    <m:f>
                      <m:fPr>
                        <m:ctrlPr>
                          <a:rPr lang="en-US" b="1" i="1">
                            <a:latin typeface="Cambria Math" panose="02040503050406030204" pitchFamily="18" charset="0"/>
                          </a:rPr>
                        </m:ctrlPr>
                      </m:fPr>
                      <m:num>
                        <m:r>
                          <a:rPr lang="es-EC" b="1" i="1">
                            <a:latin typeface="Cambria Math" panose="02040503050406030204" pitchFamily="18" charset="0"/>
                          </a:rPr>
                          <m:t>𝑻</m:t>
                        </m:r>
                      </m:num>
                      <m:den>
                        <m:sSup>
                          <m:sSupPr>
                            <m:ctrlPr>
                              <a:rPr lang="en-US" b="1" i="1">
                                <a:latin typeface="Cambria Math" panose="02040503050406030204" pitchFamily="18" charset="0"/>
                              </a:rPr>
                            </m:ctrlPr>
                          </m:sSupPr>
                          <m:e>
                            <m:r>
                              <a:rPr lang="es-EC" b="1" i="1">
                                <a:latin typeface="Cambria Math" panose="02040503050406030204" pitchFamily="18" charset="0"/>
                              </a:rPr>
                              <m:t>𝒎</m:t>
                            </m:r>
                          </m:e>
                          <m:sup>
                            <m:r>
                              <a:rPr lang="es-EC" b="1" i="1">
                                <a:latin typeface="Cambria Math" panose="02040503050406030204" pitchFamily="18" charset="0"/>
                              </a:rPr>
                              <m:t>𝟐</m:t>
                            </m:r>
                          </m:sup>
                        </m:sSup>
                      </m:den>
                    </m:f>
                  </m:oMath>
                </a14:m>
                <a:r>
                  <a:rPr lang="es-EC" b="1" dirty="0"/>
                  <a:t>.</a:t>
                </a:r>
                <a:r>
                  <a:rPr lang="es-EC" dirty="0"/>
                  <a:t> </a:t>
                </a:r>
                <a:endParaRPr lang="en-US" dirty="0"/>
              </a:p>
            </p:txBody>
          </p:sp>
        </mc:Choice>
        <mc:Fallback xmlns="">
          <p:sp>
            <p:nvSpPr>
              <p:cNvPr id="7" name="Rectángulo 6">
                <a:extLst>
                  <a:ext uri="{FF2B5EF4-FFF2-40B4-BE49-F238E27FC236}">
                    <a16:creationId xmlns:a16="http://schemas.microsoft.com/office/drawing/2014/main" xmlns="" id="{C2229E44-AA73-48D0-B1CD-CC2BFB19020F}"/>
                  </a:ext>
                </a:extLst>
              </p:cNvPr>
              <p:cNvSpPr>
                <a:spLocks noRot="1" noChangeAspect="1" noMove="1" noResize="1" noEditPoints="1" noAdjustHandles="1" noChangeArrowheads="1" noChangeShapeType="1" noTextEdit="1"/>
              </p:cNvSpPr>
              <p:nvPr/>
            </p:nvSpPr>
            <p:spPr>
              <a:xfrm>
                <a:off x="1331625" y="4270510"/>
                <a:ext cx="9183975" cy="1045158"/>
              </a:xfrm>
              <a:prstGeom prst="rect">
                <a:avLst/>
              </a:prstGeom>
              <a:blipFill rotWithShape="0">
                <a:blip r:embed="rId3"/>
                <a:stretch>
                  <a:fillRect l="-332" t="-3509" r="-863" b="-3509"/>
                </a:stretch>
              </a:blipFill>
            </p:spPr>
            <p:txBody>
              <a:bodyPr/>
              <a:lstStyle/>
              <a:p>
                <a:r>
                  <a:rPr lang="en-US">
                    <a:noFill/>
                  </a:rPr>
                  <a:t> </a:t>
                </a:r>
              </a:p>
            </p:txBody>
          </p:sp>
        </mc:Fallback>
      </mc:AlternateContent>
      <p:sp>
        <p:nvSpPr>
          <p:cNvPr id="5" name="3 CuadroTexto">
            <a:extLst>
              <a:ext uri="{FF2B5EF4-FFF2-40B4-BE49-F238E27FC236}">
                <a16:creationId xmlns:a16="http://schemas.microsoft.com/office/drawing/2014/main" xmlns="" id="{813C330B-5320-41F8-A253-A545E4B311A5}"/>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23</a:t>
            </a:r>
          </a:p>
        </p:txBody>
      </p:sp>
      <p:pic>
        <p:nvPicPr>
          <p:cNvPr id="8" name="Imagen 7" descr="Recorte de pantalla">
            <a:extLst>
              <a:ext uri="{FF2B5EF4-FFF2-40B4-BE49-F238E27FC236}">
                <a16:creationId xmlns:a16="http://schemas.microsoft.com/office/drawing/2014/main" xmlns="" id="{636DE6A6-C447-49FF-B710-994356140F62}"/>
              </a:ext>
            </a:extLst>
          </p:cNvPr>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3855507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404172" y="98474"/>
            <a:ext cx="2395299" cy="584775"/>
          </a:xfrm>
          <a:prstGeom prst="rect">
            <a:avLst/>
          </a:prstGeom>
          <a:noFill/>
          <a:ln>
            <a:noFill/>
          </a:ln>
        </p:spPr>
        <p:txBody>
          <a:bodyPr wrap="square" rtlCol="0">
            <a:spAutoFit/>
          </a:bodyPr>
          <a:lstStyle/>
          <a:p>
            <a:pPr algn="ctr"/>
            <a:r>
              <a:rPr lang="es-EC" sz="3200" b="1" dirty="0">
                <a:ln>
                  <a:solidFill>
                    <a:schemeClr val="tx1"/>
                  </a:solidFill>
                </a:ln>
              </a:rPr>
              <a:t>Carga viva</a:t>
            </a:r>
          </a:p>
        </p:txBody>
      </p:sp>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xmlns="" id="{C2229E44-AA73-48D0-B1CD-CC2BFB19020F}"/>
                  </a:ext>
                </a:extLst>
              </p:cNvPr>
              <p:cNvSpPr/>
              <p:nvPr/>
            </p:nvSpPr>
            <p:spPr>
              <a:xfrm>
                <a:off x="2175688" y="3742970"/>
                <a:ext cx="8251990" cy="889859"/>
              </a:xfrm>
              <a:prstGeom prst="rect">
                <a:avLst/>
              </a:prstGeom>
            </p:spPr>
            <p:txBody>
              <a:bodyPr wrap="square">
                <a:spAutoFit/>
              </a:bodyPr>
              <a:lstStyle/>
              <a:p>
                <a:pPr algn="ctr"/>
                <a:r>
                  <a:rPr lang="es-EC" dirty="0"/>
                  <a:t>Por esta razón en el modelo estructural se ingresará el valor de 2.4 </a:t>
                </a:r>
                <a14:m>
                  <m:oMath xmlns:m="http://schemas.openxmlformats.org/officeDocument/2006/math">
                    <m:f>
                      <m:fPr>
                        <m:ctrlPr>
                          <a:rPr lang="en-US" i="1">
                            <a:latin typeface="Cambria Math" panose="02040503050406030204" pitchFamily="18" charset="0"/>
                          </a:rPr>
                        </m:ctrlPr>
                      </m:fPr>
                      <m:num>
                        <m:r>
                          <a:rPr lang="es-EC" i="1">
                            <a:latin typeface="Cambria Math" panose="02040503050406030204" pitchFamily="18" charset="0"/>
                          </a:rPr>
                          <m:t>𝐾𝑁</m:t>
                        </m:r>
                      </m:num>
                      <m:den>
                        <m:sSup>
                          <m:sSupPr>
                            <m:ctrlPr>
                              <a:rPr lang="en-US" i="1">
                                <a:latin typeface="Cambria Math" panose="02040503050406030204" pitchFamily="18" charset="0"/>
                              </a:rPr>
                            </m:ctrlPr>
                          </m:sSupPr>
                          <m:e>
                            <m:r>
                              <a:rPr lang="es-EC" i="1">
                                <a:latin typeface="Cambria Math" panose="02040503050406030204" pitchFamily="18" charset="0"/>
                              </a:rPr>
                              <m:t>𝑚</m:t>
                            </m:r>
                          </m:e>
                          <m:sup>
                            <m:r>
                              <a:rPr lang="es-EC">
                                <a:latin typeface="Cambria Math" panose="02040503050406030204" pitchFamily="18" charset="0"/>
                              </a:rPr>
                              <m:t>2</m:t>
                            </m:r>
                          </m:sup>
                        </m:sSup>
                      </m:den>
                    </m:f>
                    <m:r>
                      <a:rPr lang="es-EC">
                        <a:latin typeface="Cambria Math" panose="02040503050406030204" pitchFamily="18" charset="0"/>
                      </a:rPr>
                      <m:t> </m:t>
                    </m:r>
                  </m:oMath>
                </a14:m>
                <a:r>
                  <a:rPr lang="es-EC" dirty="0"/>
                  <a:t> lo que equivale a 0.269 </a:t>
                </a:r>
                <a14:m>
                  <m:oMath xmlns:m="http://schemas.openxmlformats.org/officeDocument/2006/math">
                    <m:f>
                      <m:fPr>
                        <m:ctrlPr>
                          <a:rPr lang="en-US" i="1">
                            <a:latin typeface="Cambria Math" panose="02040503050406030204" pitchFamily="18" charset="0"/>
                          </a:rPr>
                        </m:ctrlPr>
                      </m:fPr>
                      <m:num>
                        <m:r>
                          <a:rPr lang="es-EC" i="1">
                            <a:latin typeface="Cambria Math" panose="02040503050406030204" pitchFamily="18" charset="0"/>
                          </a:rPr>
                          <m:t>𝑇</m:t>
                        </m:r>
                      </m:num>
                      <m:den>
                        <m:sSup>
                          <m:sSupPr>
                            <m:ctrlPr>
                              <a:rPr lang="en-US" i="1">
                                <a:latin typeface="Cambria Math" panose="02040503050406030204" pitchFamily="18" charset="0"/>
                              </a:rPr>
                            </m:ctrlPr>
                          </m:sSupPr>
                          <m:e>
                            <m:r>
                              <a:rPr lang="es-EC" i="1">
                                <a:latin typeface="Cambria Math" panose="02040503050406030204" pitchFamily="18" charset="0"/>
                              </a:rPr>
                              <m:t>𝑚</m:t>
                            </m:r>
                          </m:e>
                          <m:sup>
                            <m:r>
                              <a:rPr lang="es-EC">
                                <a:latin typeface="Cambria Math" panose="02040503050406030204" pitchFamily="18" charset="0"/>
                              </a:rPr>
                              <m:t>2</m:t>
                            </m:r>
                          </m:sup>
                        </m:sSup>
                      </m:den>
                    </m:f>
                    <m:r>
                      <a:rPr lang="es-EC">
                        <a:latin typeface="Cambria Math" panose="02040503050406030204" pitchFamily="18" charset="0"/>
                      </a:rPr>
                      <m:t> </m:t>
                    </m:r>
                  </m:oMath>
                </a14:m>
                <a:r>
                  <a:rPr lang="es-EC" dirty="0"/>
                  <a:t>, en este sector de los bloques. </a:t>
                </a:r>
                <a:endParaRPr lang="en-US" dirty="0"/>
              </a:p>
            </p:txBody>
          </p:sp>
        </mc:Choice>
        <mc:Fallback xmlns="">
          <p:sp>
            <p:nvSpPr>
              <p:cNvPr id="7" name="Rectángulo 6">
                <a:extLst>
                  <a:ext uri="{FF2B5EF4-FFF2-40B4-BE49-F238E27FC236}">
                    <a16:creationId xmlns:a16="http://schemas.microsoft.com/office/drawing/2014/main" xmlns="" id="{C2229E44-AA73-48D0-B1CD-CC2BFB19020F}"/>
                  </a:ext>
                </a:extLst>
              </p:cNvPr>
              <p:cNvSpPr>
                <a:spLocks noRot="1" noChangeAspect="1" noMove="1" noResize="1" noEditPoints="1" noAdjustHandles="1" noChangeArrowheads="1" noChangeShapeType="1" noTextEdit="1"/>
              </p:cNvSpPr>
              <p:nvPr/>
            </p:nvSpPr>
            <p:spPr>
              <a:xfrm>
                <a:off x="2175688" y="3742970"/>
                <a:ext cx="8251990" cy="889859"/>
              </a:xfrm>
              <a:prstGeom prst="rect">
                <a:avLst/>
              </a:prstGeom>
              <a:blipFill rotWithShape="0">
                <a:blip r:embed="rId2"/>
                <a:stretch>
                  <a:fillRect l="-148" r="-591" b="-3425"/>
                </a:stretch>
              </a:blipFill>
            </p:spPr>
            <p:txBody>
              <a:bodyPr/>
              <a:lstStyle/>
              <a:p>
                <a:r>
                  <a:rPr lang="en-US">
                    <a:noFill/>
                  </a:rPr>
                  <a:t> </a:t>
                </a:r>
              </a:p>
            </p:txBody>
          </p:sp>
        </mc:Fallback>
      </mc:AlternateContent>
      <p:pic>
        <p:nvPicPr>
          <p:cNvPr id="5" name="Imagen 4"/>
          <p:cNvPicPr/>
          <p:nvPr/>
        </p:nvPicPr>
        <p:blipFill>
          <a:blip r:embed="rId3">
            <a:extLst>
              <a:ext uri="{28A0092B-C50C-407E-A947-70E740481C1C}">
                <a14:useLocalDpi xmlns:a14="http://schemas.microsoft.com/office/drawing/2010/main" val="0"/>
              </a:ext>
            </a:extLst>
          </a:blip>
          <a:stretch>
            <a:fillRect/>
          </a:stretch>
        </p:blipFill>
        <p:spPr>
          <a:xfrm>
            <a:off x="2799471" y="1379312"/>
            <a:ext cx="6537960" cy="1667595"/>
          </a:xfrm>
          <a:prstGeom prst="rect">
            <a:avLst/>
          </a:prstGeom>
        </p:spPr>
      </p:pic>
      <p:sp>
        <p:nvSpPr>
          <p:cNvPr id="6" name="3 CuadroTexto">
            <a:extLst>
              <a:ext uri="{FF2B5EF4-FFF2-40B4-BE49-F238E27FC236}">
                <a16:creationId xmlns:a16="http://schemas.microsoft.com/office/drawing/2014/main" xmlns="" id="{2D80A5D5-1099-439F-A037-F87227594BF2}"/>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24</a:t>
            </a:r>
          </a:p>
        </p:txBody>
      </p:sp>
      <p:pic>
        <p:nvPicPr>
          <p:cNvPr id="8" name="Imagen 7" descr="Recorte de pantalla">
            <a:extLst>
              <a:ext uri="{FF2B5EF4-FFF2-40B4-BE49-F238E27FC236}">
                <a16:creationId xmlns:a16="http://schemas.microsoft.com/office/drawing/2014/main" xmlns="" id="{73C91F72-3365-4961-BE29-6413A3AC5B40}"/>
              </a:ext>
            </a:extLst>
          </p:cNvPr>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840905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404172" y="98474"/>
            <a:ext cx="2395299" cy="584775"/>
          </a:xfrm>
          <a:prstGeom prst="rect">
            <a:avLst/>
          </a:prstGeom>
          <a:noFill/>
          <a:ln>
            <a:noFill/>
          </a:ln>
        </p:spPr>
        <p:txBody>
          <a:bodyPr wrap="square" rtlCol="0">
            <a:spAutoFit/>
          </a:bodyPr>
          <a:lstStyle/>
          <a:p>
            <a:pPr algn="ctr"/>
            <a:r>
              <a:rPr lang="es-EC" sz="3200" b="1" dirty="0">
                <a:ln>
                  <a:solidFill>
                    <a:schemeClr val="tx1"/>
                  </a:solidFill>
                </a:ln>
              </a:rPr>
              <a:t>Carga viva</a:t>
            </a:r>
          </a:p>
        </p:txBody>
      </p:sp>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xmlns="" id="{C2229E44-AA73-48D0-B1CD-CC2BFB19020F}"/>
                  </a:ext>
                </a:extLst>
              </p:cNvPr>
              <p:cNvSpPr/>
              <p:nvPr/>
            </p:nvSpPr>
            <p:spPr>
              <a:xfrm>
                <a:off x="2175688" y="3742970"/>
                <a:ext cx="8251990" cy="768159"/>
              </a:xfrm>
              <a:prstGeom prst="rect">
                <a:avLst/>
              </a:prstGeom>
            </p:spPr>
            <p:txBody>
              <a:bodyPr wrap="square">
                <a:spAutoFit/>
              </a:bodyPr>
              <a:lstStyle/>
              <a:p>
                <a:pPr algn="ctr"/>
                <a:r>
                  <a:rPr lang="es-EC" dirty="0"/>
                  <a:t>Siendo el valor de </a:t>
                </a:r>
                <a:r>
                  <a:rPr lang="es-EC" b="1" dirty="0"/>
                  <a:t>4.8 </a:t>
                </a:r>
                <a14:m>
                  <m:oMath xmlns:m="http://schemas.openxmlformats.org/officeDocument/2006/math">
                    <m:f>
                      <m:fPr>
                        <m:ctrlPr>
                          <a:rPr lang="en-US" b="1" i="1">
                            <a:latin typeface="Cambria Math" panose="02040503050406030204" pitchFamily="18" charset="0"/>
                          </a:rPr>
                        </m:ctrlPr>
                      </m:fPr>
                      <m:num>
                        <m:r>
                          <a:rPr lang="es-EC" b="1" i="1">
                            <a:latin typeface="Cambria Math" panose="02040503050406030204" pitchFamily="18" charset="0"/>
                          </a:rPr>
                          <m:t>𝑲𝑵</m:t>
                        </m:r>
                      </m:num>
                      <m:den>
                        <m:sSup>
                          <m:sSupPr>
                            <m:ctrlPr>
                              <a:rPr lang="en-US" b="1" i="1">
                                <a:latin typeface="Cambria Math" panose="02040503050406030204" pitchFamily="18" charset="0"/>
                              </a:rPr>
                            </m:ctrlPr>
                          </m:sSupPr>
                          <m:e>
                            <m:r>
                              <a:rPr lang="es-EC" b="1" i="1">
                                <a:latin typeface="Cambria Math" panose="02040503050406030204" pitchFamily="18" charset="0"/>
                              </a:rPr>
                              <m:t>𝒎</m:t>
                            </m:r>
                          </m:e>
                          <m:sup>
                            <m:r>
                              <a:rPr lang="es-EC" b="1" i="1">
                                <a:latin typeface="Cambria Math" panose="02040503050406030204" pitchFamily="18" charset="0"/>
                              </a:rPr>
                              <m:t>𝟐</m:t>
                            </m:r>
                          </m:sup>
                        </m:sSup>
                      </m:den>
                    </m:f>
                    <m:r>
                      <a:rPr lang="es-EC" i="1">
                        <a:latin typeface="Cambria Math" panose="02040503050406030204" pitchFamily="18" charset="0"/>
                      </a:rPr>
                      <m:t> </m:t>
                    </m:r>
                  </m:oMath>
                </a14:m>
                <a:r>
                  <a:rPr lang="es-EC" dirty="0"/>
                  <a:t>, el que se colocará tanto en el descanso como en los escalones</a:t>
                </a:r>
                <a:r>
                  <a:rPr lang="es-EC" b="1" dirty="0"/>
                  <a:t>.</a:t>
                </a:r>
                <a:endParaRPr lang="en-US" dirty="0"/>
              </a:p>
            </p:txBody>
          </p:sp>
        </mc:Choice>
        <mc:Fallback xmlns="">
          <p:sp>
            <p:nvSpPr>
              <p:cNvPr id="7" name="Rectángulo 6">
                <a:extLst>
                  <a:ext uri="{FF2B5EF4-FFF2-40B4-BE49-F238E27FC236}">
                    <a16:creationId xmlns:a16="http://schemas.microsoft.com/office/drawing/2014/main" xmlns="" id="{C2229E44-AA73-48D0-B1CD-CC2BFB19020F}"/>
                  </a:ext>
                </a:extLst>
              </p:cNvPr>
              <p:cNvSpPr>
                <a:spLocks noRot="1" noChangeAspect="1" noMove="1" noResize="1" noEditPoints="1" noAdjustHandles="1" noChangeArrowheads="1" noChangeShapeType="1" noTextEdit="1"/>
              </p:cNvSpPr>
              <p:nvPr/>
            </p:nvSpPr>
            <p:spPr>
              <a:xfrm>
                <a:off x="2175688" y="3742970"/>
                <a:ext cx="8251990" cy="768159"/>
              </a:xfrm>
              <a:prstGeom prst="rect">
                <a:avLst/>
              </a:prstGeom>
              <a:blipFill rotWithShape="0">
                <a:blip r:embed="rId2"/>
                <a:stretch>
                  <a:fillRect b="-11905"/>
                </a:stretch>
              </a:blipFill>
            </p:spPr>
            <p:txBody>
              <a:bodyPr/>
              <a:lstStyle/>
              <a:p>
                <a:r>
                  <a:rPr lang="en-US">
                    <a:noFill/>
                  </a:rPr>
                  <a:t> </a:t>
                </a:r>
              </a:p>
            </p:txBody>
          </p:sp>
        </mc:Fallback>
      </mc:AlternateContent>
      <p:pic>
        <p:nvPicPr>
          <p:cNvPr id="6" name="Imagen 5"/>
          <p:cNvPicPr/>
          <p:nvPr/>
        </p:nvPicPr>
        <p:blipFill>
          <a:blip r:embed="rId3">
            <a:extLst>
              <a:ext uri="{28A0092B-C50C-407E-A947-70E740481C1C}">
                <a14:useLocalDpi xmlns:a14="http://schemas.microsoft.com/office/drawing/2010/main" val="0"/>
              </a:ext>
            </a:extLst>
          </a:blip>
          <a:stretch>
            <a:fillRect/>
          </a:stretch>
        </p:blipFill>
        <p:spPr>
          <a:xfrm>
            <a:off x="2799471" y="1805157"/>
            <a:ext cx="6203852" cy="1003276"/>
          </a:xfrm>
          <a:prstGeom prst="rect">
            <a:avLst/>
          </a:prstGeom>
        </p:spPr>
      </p:pic>
      <p:sp>
        <p:nvSpPr>
          <p:cNvPr id="5" name="3 CuadroTexto">
            <a:extLst>
              <a:ext uri="{FF2B5EF4-FFF2-40B4-BE49-F238E27FC236}">
                <a16:creationId xmlns:a16="http://schemas.microsoft.com/office/drawing/2014/main" xmlns="" id="{36D1368B-DAEF-498F-8747-5D089B70D6A3}"/>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25</a:t>
            </a:r>
          </a:p>
        </p:txBody>
      </p:sp>
      <p:pic>
        <p:nvPicPr>
          <p:cNvPr id="8" name="Imagen 7" descr="Recorte de pantalla">
            <a:extLst>
              <a:ext uri="{FF2B5EF4-FFF2-40B4-BE49-F238E27FC236}">
                <a16:creationId xmlns:a16="http://schemas.microsoft.com/office/drawing/2014/main" xmlns="" id="{A94CAA5B-EAB3-40E1-AC5A-D11C1352FAB5}"/>
              </a:ext>
            </a:extLst>
          </p:cNvPr>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3720322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404172" y="98474"/>
            <a:ext cx="3657874" cy="584775"/>
          </a:xfrm>
          <a:prstGeom prst="rect">
            <a:avLst/>
          </a:prstGeom>
          <a:noFill/>
          <a:ln>
            <a:noFill/>
          </a:ln>
        </p:spPr>
        <p:txBody>
          <a:bodyPr wrap="square" rtlCol="0">
            <a:spAutoFit/>
          </a:bodyPr>
          <a:lstStyle/>
          <a:p>
            <a:pPr algn="ctr"/>
            <a:r>
              <a:rPr lang="es-EC" sz="3200" b="1" dirty="0">
                <a:ln>
                  <a:solidFill>
                    <a:schemeClr val="tx1"/>
                  </a:solidFill>
                </a:ln>
              </a:rPr>
              <a:t>Carga granizo</a:t>
            </a:r>
          </a:p>
        </p:txBody>
      </p:sp>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xmlns="" id="{C2229E44-AA73-48D0-B1CD-CC2BFB19020F}"/>
                  </a:ext>
                </a:extLst>
              </p:cNvPr>
              <p:cNvSpPr/>
              <p:nvPr/>
            </p:nvSpPr>
            <p:spPr>
              <a:xfrm>
                <a:off x="1648149" y="2125186"/>
                <a:ext cx="9078466" cy="1322157"/>
              </a:xfrm>
              <a:prstGeom prst="rect">
                <a:avLst/>
              </a:prstGeom>
            </p:spPr>
            <p:txBody>
              <a:bodyPr wrap="square">
                <a:spAutoFit/>
              </a:bodyPr>
              <a:lstStyle/>
              <a:p>
                <a:pPr algn="ctr"/>
                <a:r>
                  <a:rPr lang="es-EC" dirty="0"/>
                  <a:t>Finalmente, para las cubiertas y en este caso en el último piso del parqueadero, al tratarse de una edificación que está localizada: “en la región andina y sus estribaciones, sobre la cota 1000 metros sobre el nivel del mar” (NEC, 2015), se colocara una sobrecarga de granizo o ceniza de </a:t>
                </a:r>
                <a:r>
                  <a:rPr lang="es-EC" b="1" dirty="0"/>
                  <a:t>0.1 </a:t>
                </a:r>
                <a14:m>
                  <m:oMath xmlns:m="http://schemas.openxmlformats.org/officeDocument/2006/math">
                    <m:f>
                      <m:fPr>
                        <m:ctrlPr>
                          <a:rPr lang="en-US" b="1" i="1">
                            <a:latin typeface="Cambria Math" panose="02040503050406030204" pitchFamily="18" charset="0"/>
                          </a:rPr>
                        </m:ctrlPr>
                      </m:fPr>
                      <m:num>
                        <m:r>
                          <a:rPr lang="es-EC" b="1" i="1">
                            <a:latin typeface="Cambria Math" panose="02040503050406030204" pitchFamily="18" charset="0"/>
                          </a:rPr>
                          <m:t>𝑻</m:t>
                        </m:r>
                      </m:num>
                      <m:den>
                        <m:sSup>
                          <m:sSupPr>
                            <m:ctrlPr>
                              <a:rPr lang="en-US" b="1" i="1">
                                <a:latin typeface="Cambria Math" panose="02040503050406030204" pitchFamily="18" charset="0"/>
                              </a:rPr>
                            </m:ctrlPr>
                          </m:sSupPr>
                          <m:e>
                            <m:r>
                              <a:rPr lang="es-EC" b="1" i="1">
                                <a:latin typeface="Cambria Math" panose="02040503050406030204" pitchFamily="18" charset="0"/>
                              </a:rPr>
                              <m:t>𝒎</m:t>
                            </m:r>
                          </m:e>
                          <m:sup>
                            <m:r>
                              <a:rPr lang="es-EC" b="1" i="1">
                                <a:latin typeface="Cambria Math" panose="02040503050406030204" pitchFamily="18" charset="0"/>
                              </a:rPr>
                              <m:t>𝟐</m:t>
                            </m:r>
                          </m:sup>
                        </m:sSup>
                      </m:den>
                    </m:f>
                  </m:oMath>
                </a14:m>
                <a:r>
                  <a:rPr lang="es-EC" b="1" dirty="0"/>
                  <a:t>.</a:t>
                </a:r>
                <a:endParaRPr lang="en-US" dirty="0"/>
              </a:p>
            </p:txBody>
          </p:sp>
        </mc:Choice>
        <mc:Fallback xmlns="">
          <p:sp>
            <p:nvSpPr>
              <p:cNvPr id="7" name="Rectángulo 6">
                <a:extLst>
                  <a:ext uri="{FF2B5EF4-FFF2-40B4-BE49-F238E27FC236}">
                    <a16:creationId xmlns:a16="http://schemas.microsoft.com/office/drawing/2014/main" xmlns="" id="{C2229E44-AA73-48D0-B1CD-CC2BFB19020F}"/>
                  </a:ext>
                </a:extLst>
              </p:cNvPr>
              <p:cNvSpPr>
                <a:spLocks noRot="1" noChangeAspect="1" noMove="1" noResize="1" noEditPoints="1" noAdjustHandles="1" noChangeArrowheads="1" noChangeShapeType="1" noTextEdit="1"/>
              </p:cNvSpPr>
              <p:nvPr/>
            </p:nvSpPr>
            <p:spPr>
              <a:xfrm>
                <a:off x="1648149" y="2125186"/>
                <a:ext cx="9078466" cy="1322157"/>
              </a:xfrm>
              <a:prstGeom prst="rect">
                <a:avLst/>
              </a:prstGeom>
              <a:blipFill rotWithShape="0">
                <a:blip r:embed="rId2"/>
                <a:stretch>
                  <a:fillRect t="-2765" r="-537" b="-2304"/>
                </a:stretch>
              </a:blipFill>
            </p:spPr>
            <p:txBody>
              <a:bodyPr/>
              <a:lstStyle/>
              <a:p>
                <a:r>
                  <a:rPr lang="en-US">
                    <a:noFill/>
                  </a:rPr>
                  <a:t> </a:t>
                </a:r>
              </a:p>
            </p:txBody>
          </p:sp>
        </mc:Fallback>
      </mc:AlternateContent>
      <p:sp>
        <p:nvSpPr>
          <p:cNvPr id="4" name="3 CuadroTexto">
            <a:extLst>
              <a:ext uri="{FF2B5EF4-FFF2-40B4-BE49-F238E27FC236}">
                <a16:creationId xmlns:a16="http://schemas.microsoft.com/office/drawing/2014/main" xmlns="" id="{F08A2294-01BF-4AFB-9784-7E05C6AFB880}"/>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26</a:t>
            </a:r>
          </a:p>
        </p:txBody>
      </p:sp>
      <p:pic>
        <p:nvPicPr>
          <p:cNvPr id="5" name="Imagen 4" descr="Recorte de pantalla">
            <a:extLst>
              <a:ext uri="{FF2B5EF4-FFF2-40B4-BE49-F238E27FC236}">
                <a16:creationId xmlns:a16="http://schemas.microsoft.com/office/drawing/2014/main" xmlns="" id="{A0999991-F39B-44CF-BBF6-06D8B235C93A}"/>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1832000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404172" y="98474"/>
            <a:ext cx="3657874" cy="584775"/>
          </a:xfrm>
          <a:prstGeom prst="rect">
            <a:avLst/>
          </a:prstGeom>
          <a:noFill/>
          <a:ln>
            <a:noFill/>
          </a:ln>
        </p:spPr>
        <p:txBody>
          <a:bodyPr wrap="square" rtlCol="0">
            <a:spAutoFit/>
          </a:bodyPr>
          <a:lstStyle/>
          <a:p>
            <a:pPr algn="ctr"/>
            <a:r>
              <a:rPr lang="es-EC" sz="3200" b="1" dirty="0">
                <a:ln>
                  <a:solidFill>
                    <a:schemeClr val="tx1"/>
                  </a:solidFill>
                </a:ln>
              </a:rPr>
              <a:t>Carga muerta</a:t>
            </a:r>
          </a:p>
        </p:txBody>
      </p:sp>
      <p:sp>
        <p:nvSpPr>
          <p:cNvPr id="7" name="Rectángulo 6">
            <a:extLst>
              <a:ext uri="{FF2B5EF4-FFF2-40B4-BE49-F238E27FC236}">
                <a16:creationId xmlns:a16="http://schemas.microsoft.com/office/drawing/2014/main" xmlns="" id="{C2229E44-AA73-48D0-B1CD-CC2BFB19020F}"/>
              </a:ext>
            </a:extLst>
          </p:cNvPr>
          <p:cNvSpPr/>
          <p:nvPr/>
        </p:nvSpPr>
        <p:spPr>
          <a:xfrm>
            <a:off x="1331626" y="929432"/>
            <a:ext cx="9078466" cy="923330"/>
          </a:xfrm>
          <a:prstGeom prst="rect">
            <a:avLst/>
          </a:prstGeom>
        </p:spPr>
        <p:txBody>
          <a:bodyPr wrap="square">
            <a:spAutoFit/>
          </a:bodyPr>
          <a:lstStyle/>
          <a:p>
            <a:pPr algn="ctr"/>
            <a:r>
              <a:rPr lang="es-EC" b="1" dirty="0"/>
              <a:t>Paredes.- </a:t>
            </a:r>
            <a:r>
              <a:rPr lang="es-EC" dirty="0"/>
              <a:t>Las paredes debido a la funcionalidad del edificio en los diferentes bloques estructurales son mínimas, por lo tanto, se pretende cargar el peso de las mismas solo en las vigas en las cuales se las apoyará.</a:t>
            </a:r>
            <a:endParaRPr lang="en-US" dirty="0"/>
          </a:p>
        </p:txBody>
      </p:sp>
      <p:pic>
        <p:nvPicPr>
          <p:cNvPr id="5122" name="Picture 2" descr="dibujos"/>
          <p:cNvPicPr>
            <a:picLocks noChangeAspect="1" noChangeArrowheads="1"/>
          </p:cNvPicPr>
          <p:nvPr/>
        </p:nvPicPr>
        <p:blipFill>
          <a:blip r:embed="rId2" cstate="print">
            <a:extLst>
              <a:ext uri="{28A0092B-C50C-407E-A947-70E740481C1C}">
                <a14:useLocalDpi xmlns:a14="http://schemas.microsoft.com/office/drawing/2010/main" val="0"/>
              </a:ext>
            </a:extLst>
          </a:blip>
          <a:srcRect r="42812" b="65414"/>
          <a:stretch>
            <a:fillRect/>
          </a:stretch>
        </p:blipFill>
        <p:spPr bwMode="auto">
          <a:xfrm>
            <a:off x="2233109" y="1852762"/>
            <a:ext cx="310832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rotWithShape="1">
          <a:blip r:embed="rId3"/>
          <a:srcRect l="28557" t="32299" r="28895" b="29734"/>
          <a:stretch/>
        </p:blipFill>
        <p:spPr>
          <a:xfrm>
            <a:off x="5996354" y="1852762"/>
            <a:ext cx="5187461" cy="2602523"/>
          </a:xfrm>
          <a:prstGeom prst="rect">
            <a:avLst/>
          </a:prstGeom>
        </p:spPr>
      </p:pic>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xmlns="" id="{C2229E44-AA73-48D0-B1CD-CC2BFB19020F}"/>
                  </a:ext>
                </a:extLst>
              </p:cNvPr>
              <p:cNvSpPr/>
              <p:nvPr/>
            </p:nvSpPr>
            <p:spPr>
              <a:xfrm>
                <a:off x="1457121" y="4721847"/>
                <a:ext cx="9078466" cy="923330"/>
              </a:xfrm>
              <a:prstGeom prst="rect">
                <a:avLst/>
              </a:prstGeom>
            </p:spPr>
            <p:txBody>
              <a:bodyPr wrap="square">
                <a:spAutoFit/>
              </a:bodyPr>
              <a:lstStyle/>
              <a:p>
                <a:pPr algn="ctr"/>
                <a:r>
                  <a:rPr lang="es-EC" dirty="0"/>
                  <a:t>Este valor de 240.9</a:t>
                </a:r>
                <a:r>
                  <a:rPr lang="es-EC" b="1" dirty="0"/>
                  <a:t> </a:t>
                </a:r>
                <a14:m>
                  <m:oMath xmlns:m="http://schemas.openxmlformats.org/officeDocument/2006/math">
                    <m:f>
                      <m:fPr>
                        <m:type m:val="lin"/>
                        <m:ctrlPr>
                          <a:rPr lang="en-US" i="1">
                            <a:latin typeface="Cambria Math" panose="02040503050406030204" pitchFamily="18" charset="0"/>
                          </a:rPr>
                        </m:ctrlPr>
                      </m:fPr>
                      <m:num>
                        <m:r>
                          <a:rPr lang="es-EC" i="1">
                            <a:latin typeface="Cambria Math" panose="02040503050406030204" pitchFamily="18" charset="0"/>
                          </a:rPr>
                          <m:t>𝐾𝑔</m:t>
                        </m:r>
                      </m:num>
                      <m:den>
                        <m:r>
                          <a:rPr lang="es-EC" i="1">
                            <a:latin typeface="Cambria Math" panose="02040503050406030204" pitchFamily="18" charset="0"/>
                          </a:rPr>
                          <m:t>𝑚</m:t>
                        </m:r>
                        <m:r>
                          <a:rPr lang="es-EC" i="1">
                            <a:latin typeface="Cambria Math" panose="02040503050406030204" pitchFamily="18" charset="0"/>
                          </a:rPr>
                          <m:t>²</m:t>
                        </m:r>
                      </m:den>
                    </m:f>
                  </m:oMath>
                </a14:m>
                <a:r>
                  <a:rPr lang="es-EC" dirty="0"/>
                  <a:t> deberá multiplicarse por la altura resultante de entre piso, ya restada la altura de la viga superior que se encuentra descolgada, dando un valor de mampostería en metro lineal.</a:t>
                </a:r>
                <a:endParaRPr lang="en-US" dirty="0"/>
              </a:p>
            </p:txBody>
          </p:sp>
        </mc:Choice>
        <mc:Fallback xmlns="">
          <p:sp>
            <p:nvSpPr>
              <p:cNvPr id="6" name="Rectángulo 5">
                <a:extLst>
                  <a:ext uri="{FF2B5EF4-FFF2-40B4-BE49-F238E27FC236}">
                    <a16:creationId xmlns:a16="http://schemas.microsoft.com/office/drawing/2014/main" xmlns="" id="{C2229E44-AA73-48D0-B1CD-CC2BFB19020F}"/>
                  </a:ext>
                </a:extLst>
              </p:cNvPr>
              <p:cNvSpPr>
                <a:spLocks noRot="1" noChangeAspect="1" noMove="1" noResize="1" noEditPoints="1" noAdjustHandles="1" noChangeArrowheads="1" noChangeShapeType="1" noTextEdit="1"/>
              </p:cNvSpPr>
              <p:nvPr/>
            </p:nvSpPr>
            <p:spPr>
              <a:xfrm>
                <a:off x="1457121" y="4721847"/>
                <a:ext cx="9078466" cy="923330"/>
              </a:xfrm>
              <a:prstGeom prst="rect">
                <a:avLst/>
              </a:prstGeom>
              <a:blipFill rotWithShape="0">
                <a:blip r:embed="rId4"/>
                <a:stretch>
                  <a:fillRect t="-47020" b="-11258"/>
                </a:stretch>
              </a:blipFill>
            </p:spPr>
            <p:txBody>
              <a:bodyPr/>
              <a:lstStyle/>
              <a:p>
                <a:r>
                  <a:rPr lang="en-US">
                    <a:noFill/>
                  </a:rPr>
                  <a:t> </a:t>
                </a:r>
              </a:p>
            </p:txBody>
          </p:sp>
        </mc:Fallback>
      </mc:AlternateContent>
      <p:sp>
        <p:nvSpPr>
          <p:cNvPr id="8" name="3 CuadroTexto">
            <a:extLst>
              <a:ext uri="{FF2B5EF4-FFF2-40B4-BE49-F238E27FC236}">
                <a16:creationId xmlns:a16="http://schemas.microsoft.com/office/drawing/2014/main" xmlns="" id="{0E078970-CFA5-4B6C-90C8-731AE37BA690}"/>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27</a:t>
            </a:r>
          </a:p>
        </p:txBody>
      </p:sp>
      <p:pic>
        <p:nvPicPr>
          <p:cNvPr id="9" name="Imagen 8" descr="Recorte de pantalla">
            <a:extLst>
              <a:ext uri="{FF2B5EF4-FFF2-40B4-BE49-F238E27FC236}">
                <a16:creationId xmlns:a16="http://schemas.microsoft.com/office/drawing/2014/main" xmlns="" id="{62E78624-AF1C-4877-B4A6-0FA999F334E6}"/>
              </a:ext>
            </a:extLst>
          </p:cNvPr>
          <p:cNvPicPr>
            <a:picLocks noChangeAspect="1"/>
          </p:cNvPicPr>
          <p:nvPr/>
        </p:nvPicPr>
        <p:blipFill rotWithShape="1">
          <a:blip r:embed="rId5">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2611092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404172" y="98474"/>
            <a:ext cx="3657874" cy="584775"/>
          </a:xfrm>
          <a:prstGeom prst="rect">
            <a:avLst/>
          </a:prstGeom>
          <a:noFill/>
          <a:ln>
            <a:noFill/>
          </a:ln>
        </p:spPr>
        <p:txBody>
          <a:bodyPr wrap="square" rtlCol="0">
            <a:spAutoFit/>
          </a:bodyPr>
          <a:lstStyle/>
          <a:p>
            <a:pPr algn="ctr"/>
            <a:r>
              <a:rPr lang="es-EC" sz="3200" b="1" dirty="0">
                <a:ln>
                  <a:solidFill>
                    <a:schemeClr val="tx1"/>
                  </a:solidFill>
                </a:ln>
              </a:rPr>
              <a:t>Carga muerta</a:t>
            </a:r>
          </a:p>
        </p:txBody>
      </p:sp>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xmlns="" id="{C2229E44-AA73-48D0-B1CD-CC2BFB19020F}"/>
                  </a:ext>
                </a:extLst>
              </p:cNvPr>
              <p:cNvSpPr/>
              <p:nvPr/>
            </p:nvSpPr>
            <p:spPr>
              <a:xfrm>
                <a:off x="1366795" y="683249"/>
                <a:ext cx="9078466" cy="1477328"/>
              </a:xfrm>
              <a:prstGeom prst="rect">
                <a:avLst/>
              </a:prstGeom>
            </p:spPr>
            <p:txBody>
              <a:bodyPr wrap="square">
                <a:spAutoFit/>
              </a:bodyPr>
              <a:lstStyle/>
              <a:p>
                <a:pPr algn="ctr"/>
                <a:r>
                  <a:rPr lang="es-EC" dirty="0"/>
                  <a:t>Las jardineras conforman una fachada frontal vegetal y se encuentran apoyadas sobre vigas tipo H, las mismas que por requerimiento tendrán dimensiones obligatorias detalladas en la figura 21, el peso de carga que se aplicará en estas vigas será del volumen de tierra por su peso específico, el cual por seguridad tendrá un aumento de 1700 </a:t>
                </a:r>
                <a14:m>
                  <m:oMath xmlns:m="http://schemas.openxmlformats.org/officeDocument/2006/math">
                    <m:f>
                      <m:fPr>
                        <m:type m:val="lin"/>
                        <m:ctrlPr>
                          <a:rPr lang="en-US" i="1">
                            <a:latin typeface="Cambria Math" panose="02040503050406030204" pitchFamily="18" charset="0"/>
                          </a:rPr>
                        </m:ctrlPr>
                      </m:fPr>
                      <m:num>
                        <m:r>
                          <a:rPr lang="es-EC" i="1">
                            <a:latin typeface="Cambria Math" panose="02040503050406030204" pitchFamily="18" charset="0"/>
                          </a:rPr>
                          <m:t>𝐾𝑔</m:t>
                        </m:r>
                      </m:num>
                      <m:den>
                        <m:r>
                          <a:rPr lang="es-EC" i="1">
                            <a:latin typeface="Cambria Math" panose="02040503050406030204" pitchFamily="18" charset="0"/>
                          </a:rPr>
                          <m:t>𝑚</m:t>
                        </m:r>
                        <m:r>
                          <a:rPr lang="es-EC" i="1">
                            <a:latin typeface="Cambria Math" panose="02040503050406030204" pitchFamily="18" charset="0"/>
                          </a:rPr>
                          <m:t>³</m:t>
                        </m:r>
                      </m:den>
                    </m:f>
                  </m:oMath>
                </a14:m>
                <a:r>
                  <a:rPr lang="es-EC" dirty="0"/>
                  <a:t>  a 1900</a:t>
                </a:r>
                <a14:m>
                  <m:oMath xmlns:m="http://schemas.openxmlformats.org/officeDocument/2006/math">
                    <m:r>
                      <a:rPr lang="es-EC" i="1">
                        <a:latin typeface="Cambria Math" panose="02040503050406030204" pitchFamily="18" charset="0"/>
                      </a:rPr>
                      <m:t> </m:t>
                    </m:r>
                    <m:f>
                      <m:fPr>
                        <m:type m:val="lin"/>
                        <m:ctrlPr>
                          <a:rPr lang="en-US" i="1">
                            <a:latin typeface="Cambria Math" panose="02040503050406030204" pitchFamily="18" charset="0"/>
                          </a:rPr>
                        </m:ctrlPr>
                      </m:fPr>
                      <m:num>
                        <m:r>
                          <a:rPr lang="es-EC" i="1">
                            <a:latin typeface="Cambria Math" panose="02040503050406030204" pitchFamily="18" charset="0"/>
                          </a:rPr>
                          <m:t>𝐾𝑔</m:t>
                        </m:r>
                      </m:num>
                      <m:den>
                        <m:r>
                          <a:rPr lang="es-EC" i="1">
                            <a:latin typeface="Cambria Math" panose="02040503050406030204" pitchFamily="18" charset="0"/>
                          </a:rPr>
                          <m:t>𝑚</m:t>
                        </m:r>
                        <m:r>
                          <a:rPr lang="es-EC" i="1">
                            <a:latin typeface="Cambria Math" panose="02040503050406030204" pitchFamily="18" charset="0"/>
                          </a:rPr>
                          <m:t>³</m:t>
                        </m:r>
                      </m:den>
                    </m:f>
                  </m:oMath>
                </a14:m>
                <a:r>
                  <a:rPr lang="es-EC" dirty="0"/>
                  <a:t>, en consecuencia de que el suelo este completamente saturado de agua.</a:t>
                </a:r>
                <a:endParaRPr lang="en-US" dirty="0"/>
              </a:p>
            </p:txBody>
          </p:sp>
        </mc:Choice>
        <mc:Fallback xmlns="">
          <p:sp>
            <p:nvSpPr>
              <p:cNvPr id="7" name="Rectángulo 6">
                <a:extLst>
                  <a:ext uri="{FF2B5EF4-FFF2-40B4-BE49-F238E27FC236}">
                    <a16:creationId xmlns:a16="http://schemas.microsoft.com/office/drawing/2014/main" xmlns="" id="{C2229E44-AA73-48D0-B1CD-CC2BFB19020F}"/>
                  </a:ext>
                </a:extLst>
              </p:cNvPr>
              <p:cNvSpPr>
                <a:spLocks noRot="1" noChangeAspect="1" noMove="1" noResize="1" noEditPoints="1" noAdjustHandles="1" noChangeArrowheads="1" noChangeShapeType="1" noTextEdit="1"/>
              </p:cNvSpPr>
              <p:nvPr/>
            </p:nvSpPr>
            <p:spPr>
              <a:xfrm>
                <a:off x="1366795" y="683249"/>
                <a:ext cx="9078466" cy="1477328"/>
              </a:xfrm>
              <a:prstGeom prst="rect">
                <a:avLst/>
              </a:prstGeom>
              <a:blipFill rotWithShape="0">
                <a:blip r:embed="rId2"/>
                <a:stretch>
                  <a:fillRect l="-537" t="-2066" r="-1075" b="-25207"/>
                </a:stretch>
              </a:blipFill>
            </p:spPr>
            <p:txBody>
              <a:bodyPr/>
              <a:lstStyle/>
              <a:p>
                <a:r>
                  <a:rPr lang="en-US">
                    <a:noFill/>
                  </a:rPr>
                  <a:t> </a:t>
                </a:r>
              </a:p>
            </p:txBody>
          </p:sp>
        </mc:Fallback>
      </mc:AlternateContent>
      <p:pic>
        <p:nvPicPr>
          <p:cNvPr id="6146" name="Picture 2" descr="dibujos"/>
          <p:cNvPicPr>
            <a:picLocks noChangeAspect="1" noChangeArrowheads="1"/>
          </p:cNvPicPr>
          <p:nvPr/>
        </p:nvPicPr>
        <p:blipFill>
          <a:blip r:embed="rId3" cstate="print">
            <a:extLst>
              <a:ext uri="{28A0092B-C50C-407E-A947-70E740481C1C}">
                <a14:useLocalDpi xmlns:a14="http://schemas.microsoft.com/office/drawing/2010/main" val="0"/>
              </a:ext>
            </a:extLst>
          </a:blip>
          <a:srcRect l="8406" t="33261" r="10291" b="15381"/>
          <a:stretch>
            <a:fillRect/>
          </a:stretch>
        </p:blipFill>
        <p:spPr bwMode="auto">
          <a:xfrm>
            <a:off x="1638543" y="2160577"/>
            <a:ext cx="3613150"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rotWithShape="1">
          <a:blip r:embed="rId4"/>
          <a:srcRect l="30866" t="36147" r="32356" b="54618"/>
          <a:stretch/>
        </p:blipFill>
        <p:spPr>
          <a:xfrm>
            <a:off x="5523441" y="3094609"/>
            <a:ext cx="4904235" cy="692362"/>
          </a:xfrm>
          <a:prstGeom prst="rect">
            <a:avLst/>
          </a:prstGeom>
        </p:spPr>
      </p:pic>
      <p:sp>
        <p:nvSpPr>
          <p:cNvPr id="6" name="3 CuadroTexto">
            <a:extLst>
              <a:ext uri="{FF2B5EF4-FFF2-40B4-BE49-F238E27FC236}">
                <a16:creationId xmlns:a16="http://schemas.microsoft.com/office/drawing/2014/main" xmlns="" id="{C4147A1F-B34D-4AE8-B79C-4D5A154C4720}"/>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28</a:t>
            </a:r>
          </a:p>
        </p:txBody>
      </p:sp>
      <p:pic>
        <p:nvPicPr>
          <p:cNvPr id="8" name="Imagen 7" descr="Recorte de pantalla">
            <a:extLst>
              <a:ext uri="{FF2B5EF4-FFF2-40B4-BE49-F238E27FC236}">
                <a16:creationId xmlns:a16="http://schemas.microsoft.com/office/drawing/2014/main" xmlns="" id="{62379034-6AEC-49B9-9D24-517CE8AA8972}"/>
              </a:ext>
            </a:extLst>
          </p:cNvPr>
          <p:cNvPicPr>
            <a:picLocks noChangeAspect="1"/>
          </p:cNvPicPr>
          <p:nvPr/>
        </p:nvPicPr>
        <p:blipFill rotWithShape="1">
          <a:blip r:embed="rId5">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404447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1366795" y="98474"/>
            <a:ext cx="3657874" cy="584775"/>
          </a:xfrm>
          <a:prstGeom prst="rect">
            <a:avLst/>
          </a:prstGeom>
          <a:noFill/>
          <a:ln>
            <a:noFill/>
          </a:ln>
        </p:spPr>
        <p:txBody>
          <a:bodyPr wrap="square" rtlCol="0">
            <a:spAutoFit/>
          </a:bodyPr>
          <a:lstStyle/>
          <a:p>
            <a:pPr algn="ctr"/>
            <a:r>
              <a:rPr lang="es-EC" sz="3200" b="1" dirty="0">
                <a:ln>
                  <a:solidFill>
                    <a:schemeClr val="tx1"/>
                  </a:solidFill>
                </a:ln>
              </a:rPr>
              <a:t>Acabados y Escalera</a:t>
            </a:r>
          </a:p>
        </p:txBody>
      </p:sp>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xmlns="" id="{C2229E44-AA73-48D0-B1CD-CC2BFB19020F}"/>
                  </a:ext>
                </a:extLst>
              </p:cNvPr>
              <p:cNvSpPr/>
              <p:nvPr/>
            </p:nvSpPr>
            <p:spPr>
              <a:xfrm>
                <a:off x="1366795" y="1206059"/>
                <a:ext cx="9078466" cy="2031325"/>
              </a:xfrm>
              <a:prstGeom prst="rect">
                <a:avLst/>
              </a:prstGeom>
            </p:spPr>
            <p:txBody>
              <a:bodyPr wrap="square">
                <a:spAutoFit/>
              </a:bodyPr>
              <a:lstStyle/>
              <a:p>
                <a:pPr algn="ctr"/>
                <a:r>
                  <a:rPr lang="es-EC" dirty="0"/>
                  <a:t>En el sector de la oficina, baños y sala de espera se aplicará una carga de 200 </a:t>
                </a:r>
                <a14:m>
                  <m:oMath xmlns:m="http://schemas.openxmlformats.org/officeDocument/2006/math">
                    <m:f>
                      <m:fPr>
                        <m:type m:val="lin"/>
                        <m:ctrlPr>
                          <a:rPr lang="en-US" i="1">
                            <a:latin typeface="Cambria Math" panose="02040503050406030204" pitchFamily="18" charset="0"/>
                          </a:rPr>
                        </m:ctrlPr>
                      </m:fPr>
                      <m:num>
                        <m:r>
                          <a:rPr lang="es-EC" i="1">
                            <a:latin typeface="Cambria Math" panose="02040503050406030204" pitchFamily="18" charset="0"/>
                          </a:rPr>
                          <m:t>𝐾𝑔</m:t>
                        </m:r>
                      </m:num>
                      <m:den>
                        <m:r>
                          <a:rPr lang="es-EC" i="1">
                            <a:latin typeface="Cambria Math" panose="02040503050406030204" pitchFamily="18" charset="0"/>
                          </a:rPr>
                          <m:t>𝑚</m:t>
                        </m:r>
                        <m:r>
                          <a:rPr lang="es-EC" i="1">
                            <a:latin typeface="Cambria Math" panose="02040503050406030204" pitchFamily="18" charset="0"/>
                          </a:rPr>
                          <m:t>²</m:t>
                        </m:r>
                      </m:den>
                    </m:f>
                  </m:oMath>
                </a14:m>
                <a:r>
                  <a:rPr lang="es-EC" dirty="0"/>
                  <a:t>, por cargas de equipos, baños, instalaciones, paredes, </a:t>
                </a:r>
                <a:r>
                  <a:rPr lang="es-EC" dirty="0" err="1"/>
                  <a:t>masillado</a:t>
                </a:r>
                <a:r>
                  <a:rPr lang="es-EC" dirty="0"/>
                  <a:t> y enlucido que están ubicados en este sector.</a:t>
                </a:r>
              </a:p>
              <a:p>
                <a:pPr algn="ctr"/>
                <a:r>
                  <a:rPr lang="es-EC" dirty="0"/>
                  <a:t>Y, en el sector de los parqueaderos como es un sector sin paredes, ni equipos y carecerá de carga permanente, se aplicará una carga de 50 </a:t>
                </a:r>
                <a14:m>
                  <m:oMath xmlns:m="http://schemas.openxmlformats.org/officeDocument/2006/math">
                    <m:f>
                      <m:fPr>
                        <m:type m:val="lin"/>
                        <m:ctrlPr>
                          <a:rPr lang="en-US" i="1">
                            <a:latin typeface="Cambria Math" panose="02040503050406030204" pitchFamily="18" charset="0"/>
                          </a:rPr>
                        </m:ctrlPr>
                      </m:fPr>
                      <m:num>
                        <m:r>
                          <a:rPr lang="es-EC" i="1">
                            <a:latin typeface="Cambria Math" panose="02040503050406030204" pitchFamily="18" charset="0"/>
                          </a:rPr>
                          <m:t>𝐾𝑔</m:t>
                        </m:r>
                      </m:num>
                      <m:den>
                        <m:r>
                          <a:rPr lang="es-EC" i="1">
                            <a:latin typeface="Cambria Math" panose="02040503050406030204" pitchFamily="18" charset="0"/>
                          </a:rPr>
                          <m:t>𝑚</m:t>
                        </m:r>
                        <m:r>
                          <a:rPr lang="es-EC" i="1">
                            <a:latin typeface="Cambria Math" panose="02040503050406030204" pitchFamily="18" charset="0"/>
                          </a:rPr>
                          <m:t>²</m:t>
                        </m:r>
                      </m:den>
                    </m:f>
                  </m:oMath>
                </a14:m>
                <a:r>
                  <a:rPr lang="es-EC" dirty="0"/>
                  <a:t> por </a:t>
                </a:r>
                <a:r>
                  <a:rPr lang="es-EC" dirty="0" err="1"/>
                  <a:t>masillado</a:t>
                </a:r>
                <a:r>
                  <a:rPr lang="es-EC" dirty="0"/>
                  <a:t>, enlucido e instalaciones.</a:t>
                </a:r>
                <a:endParaRPr lang="en-US" dirty="0"/>
              </a:p>
              <a:p>
                <a:pPr algn="ctr"/>
                <a:endParaRPr lang="en-US" dirty="0"/>
              </a:p>
              <a:p>
                <a:pPr algn="ctr"/>
                <a:endParaRPr lang="en-US" dirty="0"/>
              </a:p>
            </p:txBody>
          </p:sp>
        </mc:Choice>
        <mc:Fallback xmlns="">
          <p:sp>
            <p:nvSpPr>
              <p:cNvPr id="7" name="Rectángulo 6">
                <a:extLst>
                  <a:ext uri="{FF2B5EF4-FFF2-40B4-BE49-F238E27FC236}">
                    <a16:creationId xmlns:a16="http://schemas.microsoft.com/office/drawing/2014/main" xmlns="" id="{C2229E44-AA73-48D0-B1CD-CC2BFB19020F}"/>
                  </a:ext>
                </a:extLst>
              </p:cNvPr>
              <p:cNvSpPr>
                <a:spLocks noRot="1" noChangeAspect="1" noMove="1" noResize="1" noEditPoints="1" noAdjustHandles="1" noChangeArrowheads="1" noChangeShapeType="1" noTextEdit="1"/>
              </p:cNvSpPr>
              <p:nvPr/>
            </p:nvSpPr>
            <p:spPr>
              <a:xfrm>
                <a:off x="1366795" y="1206059"/>
                <a:ext cx="9078466" cy="2031325"/>
              </a:xfrm>
              <a:prstGeom prst="rect">
                <a:avLst/>
              </a:prstGeom>
              <a:blipFill rotWithShape="0">
                <a:blip r:embed="rId2"/>
                <a:stretch>
                  <a:fillRect t="-21321" b="-4505"/>
                </a:stretch>
              </a:blipFill>
            </p:spPr>
            <p:txBody>
              <a:bodyPr/>
              <a:lstStyle/>
              <a:p>
                <a:r>
                  <a:rPr lang="en-US">
                    <a:noFill/>
                  </a:rPr>
                  <a:t> </a:t>
                </a:r>
              </a:p>
            </p:txBody>
          </p:sp>
        </mc:Fallback>
      </mc:AlternateContent>
      <p:sp>
        <p:nvSpPr>
          <p:cNvPr id="6" name="Rectángulo 5">
            <a:extLst>
              <a:ext uri="{FF2B5EF4-FFF2-40B4-BE49-F238E27FC236}">
                <a16:creationId xmlns:a16="http://schemas.microsoft.com/office/drawing/2014/main" xmlns="" id="{C2229E44-AA73-48D0-B1CD-CC2BFB19020F}"/>
              </a:ext>
            </a:extLst>
          </p:cNvPr>
          <p:cNvSpPr/>
          <p:nvPr/>
        </p:nvSpPr>
        <p:spPr>
          <a:xfrm>
            <a:off x="1366795" y="3237384"/>
            <a:ext cx="4981251" cy="1477328"/>
          </a:xfrm>
          <a:prstGeom prst="rect">
            <a:avLst/>
          </a:prstGeom>
        </p:spPr>
        <p:txBody>
          <a:bodyPr wrap="square">
            <a:spAutoFit/>
          </a:bodyPr>
          <a:lstStyle/>
          <a:p>
            <a:pPr algn="ctr"/>
            <a:r>
              <a:rPr lang="es-EC" b="1" dirty="0"/>
              <a:t>Escaleras.- </a:t>
            </a:r>
            <a:r>
              <a:rPr lang="es-EC" dirty="0"/>
              <a:t>Para el peso de los escalones se calculará la carga de una capa de hormigón simple que se colora rellenando el perfil y sobresaliendo 3 centímetros.</a:t>
            </a:r>
            <a:endParaRPr lang="en-US" dirty="0"/>
          </a:p>
          <a:p>
            <a:pPr algn="ctr"/>
            <a:endParaRPr lang="en-US" dirty="0"/>
          </a:p>
        </p:txBody>
      </p:sp>
      <p:pic>
        <p:nvPicPr>
          <p:cNvPr id="7170" name="Picture 2" descr="dibujos"/>
          <p:cNvPicPr>
            <a:picLocks noChangeAspect="1" noChangeArrowheads="1"/>
          </p:cNvPicPr>
          <p:nvPr/>
        </p:nvPicPr>
        <p:blipFill>
          <a:blip r:embed="rId3" cstate="print">
            <a:extLst>
              <a:ext uri="{28A0092B-C50C-407E-A947-70E740481C1C}">
                <a14:useLocalDpi xmlns:a14="http://schemas.microsoft.com/office/drawing/2010/main" val="0"/>
              </a:ext>
            </a:extLst>
          </a:blip>
          <a:srcRect l="58546" t="15753" b="69835"/>
          <a:stretch>
            <a:fillRect/>
          </a:stretch>
        </p:blipFill>
        <p:spPr bwMode="auto">
          <a:xfrm>
            <a:off x="6954881" y="2829811"/>
            <a:ext cx="3692658" cy="186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Rectángulo 2"/>
              <p:cNvSpPr/>
              <p:nvPr/>
            </p:nvSpPr>
            <p:spPr>
              <a:xfrm>
                <a:off x="6137030" y="4627408"/>
                <a:ext cx="5591907" cy="551754"/>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m:rPr>
                          <m:sty m:val="p"/>
                        </m:rPr>
                        <a:rPr lang="en-US" sz="1600">
                          <a:latin typeface="Cambria Math" panose="02040503050406030204" pitchFamily="18" charset="0"/>
                        </a:rPr>
                        <m:t>P</m:t>
                      </m:r>
                      <m:r>
                        <m:rPr>
                          <m:sty m:val="p"/>
                        </m:rPr>
                        <a:rPr lang="en-US" sz="1600" i="0">
                          <a:latin typeface="Cambria Math" panose="02040503050406030204" pitchFamily="18" charset="0"/>
                        </a:rPr>
                        <m:t>eso</m:t>
                      </m:r>
                      <m:r>
                        <a:rPr lang="en-US" sz="1600" i="0">
                          <a:latin typeface="Cambria Math" panose="02040503050406030204" pitchFamily="18" charset="0"/>
                        </a:rPr>
                        <m:t> </m:t>
                      </m:r>
                      <m:r>
                        <m:rPr>
                          <m:sty m:val="p"/>
                        </m:rPr>
                        <a:rPr lang="en-US" sz="1600" i="0">
                          <a:latin typeface="Cambria Math" panose="02040503050406030204" pitchFamily="18" charset="0"/>
                        </a:rPr>
                        <m:t>hormig</m:t>
                      </m:r>
                      <m:r>
                        <a:rPr lang="en-US" sz="1600" i="0">
                          <a:latin typeface="Cambria Math" panose="02040503050406030204" pitchFamily="18" charset="0"/>
                        </a:rPr>
                        <m:t>ó</m:t>
                      </m:r>
                      <m:r>
                        <m:rPr>
                          <m:sty m:val="p"/>
                        </m:rPr>
                        <a:rPr lang="en-US" sz="1600" i="0">
                          <a:latin typeface="Cambria Math" panose="02040503050406030204" pitchFamily="18" charset="0"/>
                        </a:rPr>
                        <m:t>n</m:t>
                      </m:r>
                      <m:r>
                        <a:rPr lang="en-US" sz="1600" i="0">
                          <a:latin typeface="Cambria Math" panose="02040503050406030204" pitchFamily="18" charset="0"/>
                        </a:rPr>
                        <m:t>=0.3 </m:t>
                      </m:r>
                      <m:r>
                        <m:rPr>
                          <m:sty m:val="p"/>
                        </m:rPr>
                        <a:rPr lang="en-US" sz="1600" i="0">
                          <a:latin typeface="Cambria Math" panose="02040503050406030204" pitchFamily="18" charset="0"/>
                        </a:rPr>
                        <m:t>m</m:t>
                      </m:r>
                      <m:r>
                        <a:rPr lang="en-US" sz="1600" i="0">
                          <a:latin typeface="Cambria Math" panose="02040503050406030204" pitchFamily="18" charset="0"/>
                        </a:rPr>
                        <m:t> ∗0.08 </m:t>
                      </m:r>
                      <m:r>
                        <m:rPr>
                          <m:sty m:val="p"/>
                        </m:rPr>
                        <a:rPr lang="en-US" sz="1600" i="0">
                          <a:latin typeface="Cambria Math" panose="02040503050406030204" pitchFamily="18" charset="0"/>
                        </a:rPr>
                        <m:t>m</m:t>
                      </m:r>
                      <m:r>
                        <a:rPr lang="en-US" sz="1600" i="0">
                          <a:latin typeface="Cambria Math" panose="02040503050406030204" pitchFamily="18" charset="0"/>
                        </a:rPr>
                        <m:t>∗2200</m:t>
                      </m:r>
                      <m:f>
                        <m:fPr>
                          <m:ctrlPr>
                            <a:rPr lang="en-US" sz="1600" i="1">
                              <a:latin typeface="Cambria Math" panose="02040503050406030204" pitchFamily="18" charset="0"/>
                            </a:rPr>
                          </m:ctrlPr>
                        </m:fPr>
                        <m:num>
                          <m:r>
                            <m:rPr>
                              <m:sty m:val="p"/>
                            </m:rPr>
                            <a:rPr lang="en-US" sz="1600" i="0">
                              <a:latin typeface="Cambria Math" panose="02040503050406030204" pitchFamily="18" charset="0"/>
                            </a:rPr>
                            <m:t>Kg</m:t>
                          </m:r>
                        </m:num>
                        <m:den>
                          <m:sSup>
                            <m:sSupPr>
                              <m:ctrlPr>
                                <a:rPr lang="en-US" sz="1600" i="1">
                                  <a:latin typeface="Cambria Math" panose="02040503050406030204" pitchFamily="18" charset="0"/>
                                </a:rPr>
                              </m:ctrlPr>
                            </m:sSupPr>
                            <m:e>
                              <m:r>
                                <m:rPr>
                                  <m:sty m:val="p"/>
                                </m:rPr>
                                <a:rPr lang="en-US" sz="1600" i="0">
                                  <a:latin typeface="Cambria Math" panose="02040503050406030204" pitchFamily="18" charset="0"/>
                                </a:rPr>
                                <m:t>m</m:t>
                              </m:r>
                            </m:e>
                            <m:sup>
                              <m:r>
                                <a:rPr lang="en-US" sz="1600" i="0">
                                  <a:latin typeface="Cambria Math" panose="02040503050406030204" pitchFamily="18" charset="0"/>
                                </a:rPr>
                                <m:t>3</m:t>
                              </m:r>
                            </m:sup>
                          </m:sSup>
                        </m:den>
                      </m:f>
                      <m:r>
                        <a:rPr lang="en-US" sz="1600" i="0">
                          <a:latin typeface="Cambria Math" panose="02040503050406030204" pitchFamily="18" charset="0"/>
                        </a:rPr>
                        <m:t> =52.8  </m:t>
                      </m:r>
                      <m:f>
                        <m:fPr>
                          <m:ctrlPr>
                            <a:rPr lang="en-US" sz="1600" i="1">
                              <a:latin typeface="Cambria Math" panose="02040503050406030204" pitchFamily="18" charset="0"/>
                            </a:rPr>
                          </m:ctrlPr>
                        </m:fPr>
                        <m:num>
                          <m:r>
                            <m:rPr>
                              <m:sty m:val="p"/>
                            </m:rPr>
                            <a:rPr lang="en-US" sz="1600" i="0">
                              <a:latin typeface="Cambria Math" panose="02040503050406030204" pitchFamily="18" charset="0"/>
                            </a:rPr>
                            <m:t>Kg</m:t>
                          </m:r>
                        </m:num>
                        <m:den>
                          <m:r>
                            <m:rPr>
                              <m:sty m:val="p"/>
                            </m:rPr>
                            <a:rPr lang="en-US" sz="1600" i="0">
                              <a:latin typeface="Cambria Math" panose="02040503050406030204" pitchFamily="18" charset="0"/>
                            </a:rPr>
                            <m:t>ml</m:t>
                          </m:r>
                        </m:den>
                      </m:f>
                    </m:oMath>
                  </m:oMathPara>
                </a14:m>
                <a:endParaRPr lang="en-US" dirty="0"/>
              </a:p>
            </p:txBody>
          </p:sp>
        </mc:Choice>
        <mc:Fallback xmlns="">
          <p:sp>
            <p:nvSpPr>
              <p:cNvPr id="3" name="Rectángulo 2"/>
              <p:cNvSpPr>
                <a:spLocks noRot="1" noChangeAspect="1" noMove="1" noResize="1" noEditPoints="1" noAdjustHandles="1" noChangeArrowheads="1" noChangeShapeType="1" noTextEdit="1"/>
              </p:cNvSpPr>
              <p:nvPr/>
            </p:nvSpPr>
            <p:spPr>
              <a:xfrm>
                <a:off x="6137030" y="4627408"/>
                <a:ext cx="5591907" cy="551754"/>
              </a:xfrm>
              <a:prstGeom prst="rect">
                <a:avLst/>
              </a:prstGeom>
              <a:blipFill rotWithShape="0">
                <a:blip r:embed="rId4"/>
                <a:stretch>
                  <a:fillRect/>
                </a:stretch>
              </a:blipFill>
            </p:spPr>
            <p:txBody>
              <a:bodyPr/>
              <a:lstStyle/>
              <a:p>
                <a:r>
                  <a:rPr lang="en-US">
                    <a:noFill/>
                  </a:rPr>
                  <a:t> </a:t>
                </a:r>
              </a:p>
            </p:txBody>
          </p:sp>
        </mc:Fallback>
      </mc:AlternateContent>
      <p:sp>
        <p:nvSpPr>
          <p:cNvPr id="8" name="3 CuadroTexto">
            <a:extLst>
              <a:ext uri="{FF2B5EF4-FFF2-40B4-BE49-F238E27FC236}">
                <a16:creationId xmlns:a16="http://schemas.microsoft.com/office/drawing/2014/main" xmlns="" id="{5E165BC2-4193-4892-9FF4-D4BE35406E69}"/>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29</a:t>
            </a:r>
          </a:p>
        </p:txBody>
      </p:sp>
      <p:pic>
        <p:nvPicPr>
          <p:cNvPr id="9" name="Imagen 8" descr="Recorte de pantalla">
            <a:extLst>
              <a:ext uri="{FF2B5EF4-FFF2-40B4-BE49-F238E27FC236}">
                <a16:creationId xmlns:a16="http://schemas.microsoft.com/office/drawing/2014/main" xmlns="" id="{5D6E8C05-187D-4361-A916-AE8D3AFF034C}"/>
              </a:ext>
            </a:extLst>
          </p:cNvPr>
          <p:cNvPicPr>
            <a:picLocks noChangeAspect="1"/>
          </p:cNvPicPr>
          <p:nvPr/>
        </p:nvPicPr>
        <p:blipFill rotWithShape="1">
          <a:blip r:embed="rId5">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4120579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3 CuadroTexto"/>
          <p:cNvSpPr txBox="1"/>
          <p:nvPr/>
        </p:nvSpPr>
        <p:spPr>
          <a:xfrm>
            <a:off x="0" y="70731"/>
            <a:ext cx="4066674" cy="461665"/>
          </a:xfrm>
          <a:prstGeom prst="rect">
            <a:avLst/>
          </a:prstGeom>
          <a:noFill/>
          <a:ln>
            <a:noFill/>
          </a:ln>
        </p:spPr>
        <p:txBody>
          <a:bodyPr wrap="square" rtlCol="0">
            <a:spAutoFit/>
          </a:bodyPr>
          <a:lstStyle/>
          <a:p>
            <a:pPr algn="ctr"/>
            <a:r>
              <a:rPr lang="es-ES" sz="2400" b="1" dirty="0">
                <a:ln>
                  <a:solidFill>
                    <a:schemeClr val="tx1"/>
                  </a:solidFill>
                </a:ln>
              </a:rPr>
              <a:t>LOCALIZACIÓN DEL PROYECTO</a:t>
            </a:r>
            <a:endParaRPr lang="es-ES" sz="2000" dirty="0">
              <a:ln>
                <a:solidFill>
                  <a:schemeClr val="tx1"/>
                </a:solidFill>
              </a:ln>
            </a:endParaRPr>
          </a:p>
        </p:txBody>
      </p:sp>
      <p:sp>
        <p:nvSpPr>
          <p:cNvPr id="23" name="Rectángulo 22"/>
          <p:cNvSpPr/>
          <p:nvPr/>
        </p:nvSpPr>
        <p:spPr>
          <a:xfrm>
            <a:off x="1073495" y="661398"/>
            <a:ext cx="9944380" cy="5393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2000" b="1" dirty="0"/>
              <a:t>UBICACIÓN: </a:t>
            </a:r>
            <a:r>
              <a:rPr lang="es-EC" sz="2000" dirty="0"/>
              <a:t>Provincia de Pichincha, cantón Rumiñahui en la parroquia de Sangolquí, barrio El Aguacate, específicamente en la dirección: Av. Luis Cordero y la Calle España.</a:t>
            </a:r>
          </a:p>
        </p:txBody>
      </p:sp>
      <p:sp>
        <p:nvSpPr>
          <p:cNvPr id="24" name="Flecha derecha 23"/>
          <p:cNvSpPr/>
          <p:nvPr/>
        </p:nvSpPr>
        <p:spPr>
          <a:xfrm>
            <a:off x="5708664" y="3266349"/>
            <a:ext cx="878876" cy="4902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Picture 4"/>
          <p:cNvPicPr/>
          <p:nvPr/>
        </p:nvPicPr>
        <p:blipFill rotWithShape="1">
          <a:blip r:embed="rId2"/>
          <a:srcRect l="31114" t="11550" r="34180" b="17325"/>
          <a:stretch/>
        </p:blipFill>
        <p:spPr bwMode="auto">
          <a:xfrm>
            <a:off x="1662735" y="1479207"/>
            <a:ext cx="3463437" cy="4064550"/>
          </a:xfrm>
          <a:prstGeom prst="rect">
            <a:avLst/>
          </a:prstGeom>
          <a:ln>
            <a:noFill/>
          </a:ln>
          <a:extLst>
            <a:ext uri="{53640926-AAD7-44D8-BBD7-CCE9431645EC}">
              <a14:shadowObscured xmlns:a14="http://schemas.microsoft.com/office/drawing/2010/main"/>
            </a:ext>
          </a:extLst>
        </p:spPr>
      </p:pic>
      <p:pic>
        <p:nvPicPr>
          <p:cNvPr id="2" name="Imagen 1"/>
          <p:cNvPicPr>
            <a:picLocks noChangeAspect="1"/>
          </p:cNvPicPr>
          <p:nvPr/>
        </p:nvPicPr>
        <p:blipFill rotWithShape="1">
          <a:blip r:embed="rId3"/>
          <a:srcRect l="29577" t="44881" r="34507" b="15852"/>
          <a:stretch/>
        </p:blipFill>
        <p:spPr>
          <a:xfrm rot="5400000">
            <a:off x="6268158" y="2262232"/>
            <a:ext cx="4064549" cy="2498502"/>
          </a:xfrm>
          <a:prstGeom prst="rect">
            <a:avLst/>
          </a:prstGeom>
        </p:spPr>
      </p:pic>
      <p:sp>
        <p:nvSpPr>
          <p:cNvPr id="3" name="Elipse 2"/>
          <p:cNvSpPr/>
          <p:nvPr/>
        </p:nvSpPr>
        <p:spPr>
          <a:xfrm>
            <a:off x="8300432" y="2794715"/>
            <a:ext cx="785611" cy="10734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3 CuadroTexto">
            <a:extLst>
              <a:ext uri="{FF2B5EF4-FFF2-40B4-BE49-F238E27FC236}">
                <a16:creationId xmlns:a16="http://schemas.microsoft.com/office/drawing/2014/main" xmlns="" id="{0279020E-39E8-4D7C-BAFB-6D3391CAE952}"/>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a:t>
            </a:r>
          </a:p>
        </p:txBody>
      </p:sp>
      <p:pic>
        <p:nvPicPr>
          <p:cNvPr id="11" name="Imagen 10" descr="Recorte de pantalla">
            <a:extLst>
              <a:ext uri="{FF2B5EF4-FFF2-40B4-BE49-F238E27FC236}">
                <a16:creationId xmlns:a16="http://schemas.microsoft.com/office/drawing/2014/main" xmlns="" id="{EE25EA54-A5F5-4627-83D9-20166CE63ECC}"/>
              </a:ext>
            </a:extLst>
          </p:cNvPr>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319296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1" nodeType="clickEffect">
                                  <p:stCondLst>
                                    <p:cond delay="0"/>
                                  </p:stCondLst>
                                  <p:childTnLst>
                                    <p:animEffect transition="out" filter="fade">
                                      <p:cBhvr>
                                        <p:cTn id="10" dur="500" tmFilter="0, 0; .2, .5; .8, .5; 1, 0"/>
                                        <p:tgtEl>
                                          <p:spTgt spid="24"/>
                                        </p:tgtEl>
                                      </p:cBhvr>
                                    </p:animEffect>
                                    <p:animScale>
                                      <p:cBhvr>
                                        <p:cTn id="11"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60DDFA1C-11DF-49BA-86FA-5CE74B839990}"/>
              </a:ext>
            </a:extLst>
          </p:cNvPr>
          <p:cNvSpPr/>
          <p:nvPr/>
        </p:nvSpPr>
        <p:spPr>
          <a:xfrm>
            <a:off x="403273" y="137552"/>
            <a:ext cx="9866141" cy="461665"/>
          </a:xfrm>
          <a:prstGeom prst="rect">
            <a:avLst/>
          </a:prstGeom>
          <a:noFill/>
          <a:ln>
            <a:noFill/>
          </a:ln>
        </p:spPr>
        <p:txBody>
          <a:bodyPr wrap="square" rtlCol="0">
            <a:spAutoFit/>
          </a:bodyPr>
          <a:lstStyle/>
          <a:p>
            <a:pPr algn="ctr"/>
            <a:r>
              <a:rPr lang="es-EC" sz="2400" b="1" dirty="0">
                <a:ln>
                  <a:solidFill>
                    <a:schemeClr val="tx1"/>
                  </a:solidFill>
                </a:ln>
              </a:rPr>
              <a:t>Generación del Modelo Estructural en el Programa Computacional SAP-2000</a:t>
            </a:r>
          </a:p>
        </p:txBody>
      </p:sp>
      <p:sp>
        <p:nvSpPr>
          <p:cNvPr id="3" name="Rectángulo 2">
            <a:extLst>
              <a:ext uri="{FF2B5EF4-FFF2-40B4-BE49-F238E27FC236}">
                <a16:creationId xmlns:a16="http://schemas.microsoft.com/office/drawing/2014/main" xmlns="" id="{8F2BC306-B878-404A-B5ED-24D065927B16}"/>
              </a:ext>
            </a:extLst>
          </p:cNvPr>
          <p:cNvSpPr/>
          <p:nvPr/>
        </p:nvSpPr>
        <p:spPr>
          <a:xfrm>
            <a:off x="403273" y="740285"/>
            <a:ext cx="4326826" cy="369332"/>
          </a:xfrm>
          <a:prstGeom prst="rect">
            <a:avLst/>
          </a:prstGeom>
        </p:spPr>
        <p:txBody>
          <a:bodyPr wrap="none">
            <a:spAutoFit/>
          </a:bodyPr>
          <a:lstStyle/>
          <a:p>
            <a:r>
              <a:rPr lang="es-EC" b="1" dirty="0">
                <a:latin typeface="Times New Roman" panose="02020603050405020304" pitchFamily="18" charset="0"/>
                <a:ea typeface="Times New Roman" panose="02020603050405020304" pitchFamily="18" charset="0"/>
              </a:rPr>
              <a:t>Modelación de los elementos estructurales</a:t>
            </a:r>
            <a:endParaRPr lang="es-EC" b="1" dirty="0"/>
          </a:p>
        </p:txBody>
      </p:sp>
      <p:sp>
        <p:nvSpPr>
          <p:cNvPr id="4" name="Rectángulo 3">
            <a:extLst>
              <a:ext uri="{FF2B5EF4-FFF2-40B4-BE49-F238E27FC236}">
                <a16:creationId xmlns:a16="http://schemas.microsoft.com/office/drawing/2014/main" xmlns="" id="{832AF8D3-7679-4832-8CA4-5263796C823A}"/>
              </a:ext>
            </a:extLst>
          </p:cNvPr>
          <p:cNvSpPr/>
          <p:nvPr/>
        </p:nvSpPr>
        <p:spPr>
          <a:xfrm>
            <a:off x="403273" y="1136412"/>
            <a:ext cx="1952522" cy="369332"/>
          </a:xfrm>
          <a:prstGeom prst="rect">
            <a:avLst/>
          </a:prstGeom>
        </p:spPr>
        <p:txBody>
          <a:bodyPr wrap="none">
            <a:spAutoFit/>
          </a:bodyPr>
          <a:lstStyle/>
          <a:p>
            <a:r>
              <a:rPr lang="es-EC" b="1" dirty="0">
                <a:solidFill>
                  <a:srgbClr val="000000"/>
                </a:solidFill>
                <a:latin typeface="Times New Roman" panose="02020603050405020304" pitchFamily="18" charset="0"/>
                <a:ea typeface="Calibri" panose="020F0502020204030204" pitchFamily="34" charset="0"/>
              </a:rPr>
              <a:t>Acero A572 Gr 50</a:t>
            </a:r>
            <a:endParaRPr lang="es-EC" dirty="0"/>
          </a:p>
        </p:txBody>
      </p:sp>
      <p:pic>
        <p:nvPicPr>
          <p:cNvPr id="5" name="Imagen 4">
            <a:extLst>
              <a:ext uri="{FF2B5EF4-FFF2-40B4-BE49-F238E27FC236}">
                <a16:creationId xmlns:a16="http://schemas.microsoft.com/office/drawing/2014/main" xmlns="" id="{800A4E67-9630-4AF8-B450-5781CF7C580B}"/>
              </a:ext>
            </a:extLst>
          </p:cNvPr>
          <p:cNvPicPr/>
          <p:nvPr/>
        </p:nvPicPr>
        <p:blipFill>
          <a:blip r:embed="rId2">
            <a:extLst>
              <a:ext uri="{28A0092B-C50C-407E-A947-70E740481C1C}">
                <a14:useLocalDpi xmlns:a14="http://schemas.microsoft.com/office/drawing/2010/main" val="0"/>
              </a:ext>
            </a:extLst>
          </a:blip>
          <a:stretch>
            <a:fillRect/>
          </a:stretch>
        </p:blipFill>
        <p:spPr>
          <a:xfrm>
            <a:off x="3106615" y="1283900"/>
            <a:ext cx="5978770" cy="4290200"/>
          </a:xfrm>
          <a:prstGeom prst="rect">
            <a:avLst/>
          </a:prstGeom>
        </p:spPr>
      </p:pic>
      <p:sp>
        <p:nvSpPr>
          <p:cNvPr id="7" name="Rectángulo 6">
            <a:extLst>
              <a:ext uri="{FF2B5EF4-FFF2-40B4-BE49-F238E27FC236}">
                <a16:creationId xmlns:a16="http://schemas.microsoft.com/office/drawing/2014/main" xmlns="" id="{91ABA096-6D01-4B7B-906B-858B31805675}"/>
              </a:ext>
            </a:extLst>
          </p:cNvPr>
          <p:cNvSpPr/>
          <p:nvPr/>
        </p:nvSpPr>
        <p:spPr>
          <a:xfrm>
            <a:off x="4169831" y="5748383"/>
            <a:ext cx="3852337" cy="369332"/>
          </a:xfrm>
          <a:prstGeom prst="rect">
            <a:avLst/>
          </a:prstGeom>
        </p:spPr>
        <p:txBody>
          <a:bodyPr wrap="none">
            <a:spAutoFit/>
          </a:bodyPr>
          <a:lstStyle/>
          <a:p>
            <a:r>
              <a:rPr lang="es-EC" dirty="0">
                <a:solidFill>
                  <a:srgbClr val="000000"/>
                </a:solidFill>
                <a:latin typeface="Times New Roman" panose="02020603050405020304" pitchFamily="18" charset="0"/>
                <a:ea typeface="Calibri" panose="020F0502020204030204" pitchFamily="34" charset="0"/>
              </a:rPr>
              <a:t>Ingreso de las propiedades del material </a:t>
            </a:r>
            <a:endParaRPr lang="es-EC" dirty="0"/>
          </a:p>
        </p:txBody>
      </p:sp>
      <p:sp>
        <p:nvSpPr>
          <p:cNvPr id="8" name="3 CuadroTexto">
            <a:extLst>
              <a:ext uri="{FF2B5EF4-FFF2-40B4-BE49-F238E27FC236}">
                <a16:creationId xmlns:a16="http://schemas.microsoft.com/office/drawing/2014/main" xmlns="" id="{F3D3C2E5-3C45-4E71-B7C0-B15BC36391DC}"/>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30</a:t>
            </a:r>
          </a:p>
        </p:txBody>
      </p:sp>
      <p:pic>
        <p:nvPicPr>
          <p:cNvPr id="9" name="Imagen 8" descr="Recorte de pantalla">
            <a:extLst>
              <a:ext uri="{FF2B5EF4-FFF2-40B4-BE49-F238E27FC236}">
                <a16:creationId xmlns:a16="http://schemas.microsoft.com/office/drawing/2014/main" xmlns="" id="{E9D26F7A-9F32-48C4-83D1-44C3FDC93FE2}"/>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1766142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A79EBBD3-2152-4494-B78C-392063E229EB}"/>
              </a:ext>
            </a:extLst>
          </p:cNvPr>
          <p:cNvSpPr/>
          <p:nvPr/>
        </p:nvSpPr>
        <p:spPr>
          <a:xfrm>
            <a:off x="403273" y="137552"/>
            <a:ext cx="9866141" cy="461665"/>
          </a:xfrm>
          <a:prstGeom prst="rect">
            <a:avLst/>
          </a:prstGeom>
          <a:noFill/>
          <a:ln>
            <a:noFill/>
          </a:ln>
        </p:spPr>
        <p:txBody>
          <a:bodyPr wrap="square" rtlCol="0">
            <a:spAutoFit/>
          </a:bodyPr>
          <a:lstStyle/>
          <a:p>
            <a:pPr algn="ctr"/>
            <a:r>
              <a:rPr lang="es-EC" sz="2400" b="1" dirty="0">
                <a:ln>
                  <a:solidFill>
                    <a:schemeClr val="tx1"/>
                  </a:solidFill>
                </a:ln>
              </a:rPr>
              <a:t>Generación del Modelo Estructural en el Programa Computacional SAP-2000</a:t>
            </a:r>
          </a:p>
        </p:txBody>
      </p:sp>
      <p:pic>
        <p:nvPicPr>
          <p:cNvPr id="3" name="Imagen 2">
            <a:extLst>
              <a:ext uri="{FF2B5EF4-FFF2-40B4-BE49-F238E27FC236}">
                <a16:creationId xmlns:a16="http://schemas.microsoft.com/office/drawing/2014/main" xmlns="" id="{27D5BDB9-AE90-45F4-BA89-7588C48573B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647091" y="1382151"/>
            <a:ext cx="8897816" cy="4093697"/>
          </a:xfrm>
          <a:prstGeom prst="rect">
            <a:avLst/>
          </a:prstGeom>
        </p:spPr>
      </p:pic>
      <p:sp>
        <p:nvSpPr>
          <p:cNvPr id="5" name="Rectángulo 4">
            <a:extLst>
              <a:ext uri="{FF2B5EF4-FFF2-40B4-BE49-F238E27FC236}">
                <a16:creationId xmlns:a16="http://schemas.microsoft.com/office/drawing/2014/main" xmlns="" id="{898ADD23-F3D5-4175-8A0E-00B8F5074E61}"/>
              </a:ext>
            </a:extLst>
          </p:cNvPr>
          <p:cNvSpPr/>
          <p:nvPr/>
        </p:nvSpPr>
        <p:spPr>
          <a:xfrm>
            <a:off x="3685724" y="5507499"/>
            <a:ext cx="4820550" cy="369332"/>
          </a:xfrm>
          <a:prstGeom prst="rect">
            <a:avLst/>
          </a:prstGeom>
        </p:spPr>
        <p:txBody>
          <a:bodyPr wrap="none">
            <a:spAutoFit/>
          </a:bodyPr>
          <a:lstStyle/>
          <a:p>
            <a:r>
              <a:rPr lang="es-EC" dirty="0">
                <a:solidFill>
                  <a:srgbClr val="000000"/>
                </a:solidFill>
                <a:latin typeface="Times New Roman" panose="02020603050405020304" pitchFamily="18" charset="0"/>
                <a:ea typeface="Calibri" panose="020F0502020204030204" pitchFamily="34" charset="0"/>
              </a:rPr>
              <a:t>Ingreso de propiedades de elementos estructurales</a:t>
            </a:r>
            <a:endParaRPr lang="es-EC" dirty="0"/>
          </a:p>
        </p:txBody>
      </p:sp>
      <p:sp>
        <p:nvSpPr>
          <p:cNvPr id="6" name="3 CuadroTexto">
            <a:extLst>
              <a:ext uri="{FF2B5EF4-FFF2-40B4-BE49-F238E27FC236}">
                <a16:creationId xmlns:a16="http://schemas.microsoft.com/office/drawing/2014/main" xmlns="" id="{D4B32E01-0D06-48E1-8805-155479DD614B}"/>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31</a:t>
            </a:r>
          </a:p>
        </p:txBody>
      </p:sp>
      <p:pic>
        <p:nvPicPr>
          <p:cNvPr id="7" name="Imagen 6" descr="Recorte de pantalla">
            <a:extLst>
              <a:ext uri="{FF2B5EF4-FFF2-40B4-BE49-F238E27FC236}">
                <a16:creationId xmlns:a16="http://schemas.microsoft.com/office/drawing/2014/main" xmlns="" id="{C4472C3A-DDC0-42DC-82AE-5820070F3F28}"/>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40833450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D2D0A800-0D90-47E3-BEBD-4CB0976AD72A}"/>
              </a:ext>
            </a:extLst>
          </p:cNvPr>
          <p:cNvSpPr/>
          <p:nvPr/>
        </p:nvSpPr>
        <p:spPr>
          <a:xfrm>
            <a:off x="403273" y="137552"/>
            <a:ext cx="9866141" cy="461665"/>
          </a:xfrm>
          <a:prstGeom prst="rect">
            <a:avLst/>
          </a:prstGeom>
          <a:noFill/>
          <a:ln>
            <a:noFill/>
          </a:ln>
        </p:spPr>
        <p:txBody>
          <a:bodyPr wrap="square" rtlCol="0">
            <a:spAutoFit/>
          </a:bodyPr>
          <a:lstStyle/>
          <a:p>
            <a:pPr algn="ctr"/>
            <a:r>
              <a:rPr lang="es-EC" sz="2400" b="1" dirty="0">
                <a:ln>
                  <a:solidFill>
                    <a:schemeClr val="tx1"/>
                  </a:solidFill>
                </a:ln>
              </a:rPr>
              <a:t>Generación del Modelo Estructural en el Programa Computacional SAP-2000</a:t>
            </a:r>
          </a:p>
        </p:txBody>
      </p:sp>
      <p:pic>
        <p:nvPicPr>
          <p:cNvPr id="3" name="Imagen 2">
            <a:extLst>
              <a:ext uri="{FF2B5EF4-FFF2-40B4-BE49-F238E27FC236}">
                <a16:creationId xmlns:a16="http://schemas.microsoft.com/office/drawing/2014/main" xmlns="" id="{1E43A633-825E-4BC4-8466-03849EFD535D}"/>
              </a:ext>
            </a:extLst>
          </p:cNvPr>
          <p:cNvPicPr>
            <a:picLocks noChangeAspect="1"/>
          </p:cNvPicPr>
          <p:nvPr/>
        </p:nvPicPr>
        <p:blipFill>
          <a:blip r:embed="rId2"/>
          <a:stretch>
            <a:fillRect/>
          </a:stretch>
        </p:blipFill>
        <p:spPr>
          <a:xfrm>
            <a:off x="916892" y="900720"/>
            <a:ext cx="5610518" cy="3034571"/>
          </a:xfrm>
          <a:prstGeom prst="rect">
            <a:avLst/>
          </a:prstGeom>
        </p:spPr>
      </p:pic>
      <p:pic>
        <p:nvPicPr>
          <p:cNvPr id="4" name="Imagen 3">
            <a:extLst>
              <a:ext uri="{FF2B5EF4-FFF2-40B4-BE49-F238E27FC236}">
                <a16:creationId xmlns:a16="http://schemas.microsoft.com/office/drawing/2014/main" xmlns="" id="{F02AABFB-30C4-48BF-970D-90D4DEE28D7F}"/>
              </a:ext>
            </a:extLst>
          </p:cNvPr>
          <p:cNvPicPr>
            <a:picLocks noChangeAspect="1"/>
          </p:cNvPicPr>
          <p:nvPr/>
        </p:nvPicPr>
        <p:blipFill>
          <a:blip r:embed="rId3"/>
          <a:stretch>
            <a:fillRect/>
          </a:stretch>
        </p:blipFill>
        <p:spPr>
          <a:xfrm>
            <a:off x="403273" y="3843796"/>
            <a:ext cx="3926350" cy="2876652"/>
          </a:xfrm>
          <a:prstGeom prst="rect">
            <a:avLst/>
          </a:prstGeom>
        </p:spPr>
      </p:pic>
      <p:pic>
        <p:nvPicPr>
          <p:cNvPr id="5" name="Imagen 4">
            <a:extLst>
              <a:ext uri="{FF2B5EF4-FFF2-40B4-BE49-F238E27FC236}">
                <a16:creationId xmlns:a16="http://schemas.microsoft.com/office/drawing/2014/main" xmlns="" id="{5B30AE96-4CF9-4BC1-A483-419D2CAE0E49}"/>
              </a:ext>
            </a:extLst>
          </p:cNvPr>
          <p:cNvPicPr>
            <a:picLocks noChangeAspect="1"/>
          </p:cNvPicPr>
          <p:nvPr/>
        </p:nvPicPr>
        <p:blipFill>
          <a:blip r:embed="rId4"/>
          <a:stretch>
            <a:fillRect/>
          </a:stretch>
        </p:blipFill>
        <p:spPr>
          <a:xfrm>
            <a:off x="8255465" y="1239570"/>
            <a:ext cx="3491060" cy="3718189"/>
          </a:xfrm>
          <a:prstGeom prst="rect">
            <a:avLst/>
          </a:prstGeom>
        </p:spPr>
      </p:pic>
      <p:pic>
        <p:nvPicPr>
          <p:cNvPr id="6" name="Imagen 5">
            <a:extLst>
              <a:ext uri="{FF2B5EF4-FFF2-40B4-BE49-F238E27FC236}">
                <a16:creationId xmlns:a16="http://schemas.microsoft.com/office/drawing/2014/main" xmlns="" id="{86403F05-B922-48DA-8E69-3B2D1B2FC6BC}"/>
              </a:ext>
            </a:extLst>
          </p:cNvPr>
          <p:cNvPicPr>
            <a:picLocks noChangeAspect="1"/>
          </p:cNvPicPr>
          <p:nvPr/>
        </p:nvPicPr>
        <p:blipFill>
          <a:blip r:embed="rId5"/>
          <a:stretch>
            <a:fillRect/>
          </a:stretch>
        </p:blipFill>
        <p:spPr>
          <a:xfrm>
            <a:off x="4908177" y="3935291"/>
            <a:ext cx="2601699" cy="2926912"/>
          </a:xfrm>
          <a:prstGeom prst="rect">
            <a:avLst/>
          </a:prstGeom>
        </p:spPr>
      </p:pic>
      <p:sp>
        <p:nvSpPr>
          <p:cNvPr id="7" name="3 CuadroTexto">
            <a:extLst>
              <a:ext uri="{FF2B5EF4-FFF2-40B4-BE49-F238E27FC236}">
                <a16:creationId xmlns:a16="http://schemas.microsoft.com/office/drawing/2014/main" xmlns="" id="{8ED3028C-DF4B-4D88-8E9B-3FC51687D76D}"/>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32</a:t>
            </a:r>
          </a:p>
        </p:txBody>
      </p:sp>
      <p:pic>
        <p:nvPicPr>
          <p:cNvPr id="8" name="Imagen 7" descr="Recorte de pantalla">
            <a:extLst>
              <a:ext uri="{FF2B5EF4-FFF2-40B4-BE49-F238E27FC236}">
                <a16:creationId xmlns:a16="http://schemas.microsoft.com/office/drawing/2014/main" xmlns="" id="{1583A1E8-989F-49CB-92D5-05C4F068BB86}"/>
              </a:ext>
            </a:extLst>
          </p:cNvPr>
          <p:cNvPicPr>
            <a:picLocks noChangeAspect="1"/>
          </p:cNvPicPr>
          <p:nvPr/>
        </p:nvPicPr>
        <p:blipFill rotWithShape="1">
          <a:blip r:embed="rId6">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2311622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B5985CEE-588C-456B-9DE7-A69139BD1BC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738639" y="1291663"/>
            <a:ext cx="8714722" cy="4274673"/>
          </a:xfrm>
          <a:prstGeom prst="rect">
            <a:avLst/>
          </a:prstGeom>
        </p:spPr>
      </p:pic>
      <p:sp>
        <p:nvSpPr>
          <p:cNvPr id="3" name="Rectángulo 2">
            <a:extLst>
              <a:ext uri="{FF2B5EF4-FFF2-40B4-BE49-F238E27FC236}">
                <a16:creationId xmlns:a16="http://schemas.microsoft.com/office/drawing/2014/main" xmlns="" id="{2946BBA4-4615-4031-8FF0-55B22A9C3CC4}"/>
              </a:ext>
            </a:extLst>
          </p:cNvPr>
          <p:cNvSpPr/>
          <p:nvPr/>
        </p:nvSpPr>
        <p:spPr>
          <a:xfrm>
            <a:off x="403273" y="137552"/>
            <a:ext cx="9866141" cy="461665"/>
          </a:xfrm>
          <a:prstGeom prst="rect">
            <a:avLst/>
          </a:prstGeom>
          <a:noFill/>
          <a:ln>
            <a:noFill/>
          </a:ln>
        </p:spPr>
        <p:txBody>
          <a:bodyPr wrap="square" rtlCol="0">
            <a:spAutoFit/>
          </a:bodyPr>
          <a:lstStyle/>
          <a:p>
            <a:pPr algn="ctr"/>
            <a:r>
              <a:rPr lang="es-EC" sz="2400" b="1" dirty="0">
                <a:ln>
                  <a:solidFill>
                    <a:schemeClr val="tx1"/>
                  </a:solidFill>
                </a:ln>
              </a:rPr>
              <a:t>Generación del Modelo Estructural en el Programa Computacional SAP-2000</a:t>
            </a:r>
          </a:p>
        </p:txBody>
      </p:sp>
      <p:sp>
        <p:nvSpPr>
          <p:cNvPr id="4" name="Rectángulo 3">
            <a:extLst>
              <a:ext uri="{FF2B5EF4-FFF2-40B4-BE49-F238E27FC236}">
                <a16:creationId xmlns:a16="http://schemas.microsoft.com/office/drawing/2014/main" xmlns="" id="{E4D6EFC3-D398-4518-8307-D26657D1C5CB}"/>
              </a:ext>
            </a:extLst>
          </p:cNvPr>
          <p:cNvSpPr/>
          <p:nvPr/>
        </p:nvSpPr>
        <p:spPr>
          <a:xfrm>
            <a:off x="4718058" y="5566336"/>
            <a:ext cx="2980303"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Ingreso de propiedades la losa</a:t>
            </a:r>
            <a:endParaRPr lang="es-EC" dirty="0"/>
          </a:p>
        </p:txBody>
      </p:sp>
      <p:sp>
        <p:nvSpPr>
          <p:cNvPr id="5" name="3 CuadroTexto">
            <a:extLst>
              <a:ext uri="{FF2B5EF4-FFF2-40B4-BE49-F238E27FC236}">
                <a16:creationId xmlns:a16="http://schemas.microsoft.com/office/drawing/2014/main" xmlns="" id="{106D5B09-0097-4427-8110-DD669FA820B5}"/>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33</a:t>
            </a:r>
          </a:p>
        </p:txBody>
      </p:sp>
      <p:pic>
        <p:nvPicPr>
          <p:cNvPr id="6" name="Imagen 5" descr="Recorte de pantalla">
            <a:extLst>
              <a:ext uri="{FF2B5EF4-FFF2-40B4-BE49-F238E27FC236}">
                <a16:creationId xmlns:a16="http://schemas.microsoft.com/office/drawing/2014/main" xmlns="" id="{6586622D-D8BD-4807-8537-29A486BD606E}"/>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1802472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DAAD5B02-ADBE-4128-A8D1-3D17E6357153}"/>
              </a:ext>
            </a:extLst>
          </p:cNvPr>
          <p:cNvSpPr/>
          <p:nvPr/>
        </p:nvSpPr>
        <p:spPr>
          <a:xfrm>
            <a:off x="497790" y="768420"/>
            <a:ext cx="1911742" cy="369332"/>
          </a:xfrm>
          <a:prstGeom prst="rect">
            <a:avLst/>
          </a:prstGeom>
        </p:spPr>
        <p:txBody>
          <a:bodyPr wrap="none">
            <a:spAutoFit/>
          </a:bodyPr>
          <a:lstStyle/>
          <a:p>
            <a:r>
              <a:rPr lang="es-EC" b="1" dirty="0">
                <a:solidFill>
                  <a:srgbClr val="000000"/>
                </a:solidFill>
                <a:latin typeface="Times New Roman" panose="02020603050405020304" pitchFamily="18" charset="0"/>
                <a:ea typeface="Calibri" panose="020F0502020204030204" pitchFamily="34" charset="0"/>
              </a:rPr>
              <a:t>Ingreso de cargas</a:t>
            </a:r>
            <a:endParaRPr lang="es-EC" dirty="0"/>
          </a:p>
        </p:txBody>
      </p:sp>
      <p:sp>
        <p:nvSpPr>
          <p:cNvPr id="3" name="Rectángulo 2">
            <a:extLst>
              <a:ext uri="{FF2B5EF4-FFF2-40B4-BE49-F238E27FC236}">
                <a16:creationId xmlns:a16="http://schemas.microsoft.com/office/drawing/2014/main" xmlns="" id="{815143DA-ABAA-4E20-95D7-989816F3EC16}"/>
              </a:ext>
            </a:extLst>
          </p:cNvPr>
          <p:cNvSpPr/>
          <p:nvPr/>
        </p:nvSpPr>
        <p:spPr>
          <a:xfrm>
            <a:off x="403273" y="137552"/>
            <a:ext cx="9866141" cy="461665"/>
          </a:xfrm>
          <a:prstGeom prst="rect">
            <a:avLst/>
          </a:prstGeom>
          <a:noFill/>
          <a:ln>
            <a:noFill/>
          </a:ln>
        </p:spPr>
        <p:txBody>
          <a:bodyPr wrap="square" rtlCol="0">
            <a:spAutoFit/>
          </a:bodyPr>
          <a:lstStyle/>
          <a:p>
            <a:pPr algn="ctr"/>
            <a:r>
              <a:rPr lang="es-EC" sz="2400" b="1" dirty="0">
                <a:ln>
                  <a:solidFill>
                    <a:schemeClr val="tx1"/>
                  </a:solidFill>
                </a:ln>
              </a:rPr>
              <a:t>Generación del Modelo Estructural en el Programa Computacional SAP-2000</a:t>
            </a:r>
          </a:p>
        </p:txBody>
      </p:sp>
      <p:pic>
        <p:nvPicPr>
          <p:cNvPr id="4" name="Imagen 3">
            <a:extLst>
              <a:ext uri="{FF2B5EF4-FFF2-40B4-BE49-F238E27FC236}">
                <a16:creationId xmlns:a16="http://schemas.microsoft.com/office/drawing/2014/main" xmlns="" id="{25FACB23-285B-4796-87A2-91651563DBB0}"/>
              </a:ext>
            </a:extLst>
          </p:cNvPr>
          <p:cNvPicPr/>
          <p:nvPr/>
        </p:nvPicPr>
        <p:blipFill rotWithShape="1">
          <a:blip r:embed="rId2">
            <a:extLst>
              <a:ext uri="{28A0092B-C50C-407E-A947-70E740481C1C}">
                <a14:useLocalDpi xmlns:a14="http://schemas.microsoft.com/office/drawing/2010/main" val="0"/>
              </a:ext>
            </a:extLst>
          </a:blip>
          <a:srcRect l="2164" t="6232" r="2430" b="8100"/>
          <a:stretch/>
        </p:blipFill>
        <p:spPr bwMode="auto">
          <a:xfrm>
            <a:off x="497790" y="1137752"/>
            <a:ext cx="5452844" cy="2122045"/>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xmlns="" id="{D5A1518A-D5EF-4552-BA30-C56B7A7DB446}"/>
              </a:ext>
            </a:extLst>
          </p:cNvPr>
          <p:cNvPicPr/>
          <p:nvPr/>
        </p:nvPicPr>
        <p:blipFill>
          <a:blip r:embed="rId3">
            <a:extLst>
              <a:ext uri="{28A0092B-C50C-407E-A947-70E740481C1C}">
                <a14:useLocalDpi xmlns:a14="http://schemas.microsoft.com/office/drawing/2010/main" val="0"/>
              </a:ext>
            </a:extLst>
          </a:blip>
          <a:stretch>
            <a:fillRect/>
          </a:stretch>
        </p:blipFill>
        <p:spPr>
          <a:xfrm>
            <a:off x="7916889" y="764513"/>
            <a:ext cx="3760470" cy="2898948"/>
          </a:xfrm>
          <a:prstGeom prst="rect">
            <a:avLst/>
          </a:prstGeom>
        </p:spPr>
      </p:pic>
      <p:sp>
        <p:nvSpPr>
          <p:cNvPr id="7" name="Rectángulo 6">
            <a:extLst>
              <a:ext uri="{FF2B5EF4-FFF2-40B4-BE49-F238E27FC236}">
                <a16:creationId xmlns:a16="http://schemas.microsoft.com/office/drawing/2014/main" xmlns="" id="{2F0F9741-BF71-4298-9172-88CC4ACD1626}"/>
              </a:ext>
            </a:extLst>
          </p:cNvPr>
          <p:cNvSpPr/>
          <p:nvPr/>
        </p:nvSpPr>
        <p:spPr>
          <a:xfrm>
            <a:off x="7535917" y="3828757"/>
            <a:ext cx="4656083"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Ingreso de carga viva por parqueadero en la losa</a:t>
            </a:r>
            <a:endParaRPr lang="es-EC" dirty="0"/>
          </a:p>
        </p:txBody>
      </p:sp>
      <p:pic>
        <p:nvPicPr>
          <p:cNvPr id="8" name="Imagen 7">
            <a:extLst>
              <a:ext uri="{FF2B5EF4-FFF2-40B4-BE49-F238E27FC236}">
                <a16:creationId xmlns:a16="http://schemas.microsoft.com/office/drawing/2014/main" xmlns="" id="{FEF94010-69CA-4AEE-9F08-C903655A57C6}"/>
              </a:ext>
            </a:extLst>
          </p:cNvPr>
          <p:cNvPicPr/>
          <p:nvPr/>
        </p:nvPicPr>
        <p:blipFill>
          <a:blip r:embed="rId4">
            <a:extLst>
              <a:ext uri="{28A0092B-C50C-407E-A947-70E740481C1C}">
                <a14:useLocalDpi xmlns:a14="http://schemas.microsoft.com/office/drawing/2010/main" val="0"/>
              </a:ext>
            </a:extLst>
          </a:blip>
          <a:stretch>
            <a:fillRect/>
          </a:stretch>
        </p:blipFill>
        <p:spPr>
          <a:xfrm>
            <a:off x="497790" y="3429000"/>
            <a:ext cx="3760470" cy="2581910"/>
          </a:xfrm>
          <a:prstGeom prst="rect">
            <a:avLst/>
          </a:prstGeom>
        </p:spPr>
      </p:pic>
      <p:sp>
        <p:nvSpPr>
          <p:cNvPr id="9" name="Rectángulo 8">
            <a:extLst>
              <a:ext uri="{FF2B5EF4-FFF2-40B4-BE49-F238E27FC236}">
                <a16:creationId xmlns:a16="http://schemas.microsoft.com/office/drawing/2014/main" xmlns="" id="{415AF51A-A109-4785-9BD8-E26297D678A1}"/>
              </a:ext>
            </a:extLst>
          </p:cNvPr>
          <p:cNvSpPr/>
          <p:nvPr/>
        </p:nvSpPr>
        <p:spPr>
          <a:xfrm>
            <a:off x="4258260" y="4862118"/>
            <a:ext cx="4636847"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Ingreso de carga muerta por paredes sobre vigas</a:t>
            </a:r>
            <a:endParaRPr lang="es-EC" dirty="0"/>
          </a:p>
        </p:txBody>
      </p:sp>
      <p:sp>
        <p:nvSpPr>
          <p:cNvPr id="10" name="3 CuadroTexto">
            <a:extLst>
              <a:ext uri="{FF2B5EF4-FFF2-40B4-BE49-F238E27FC236}">
                <a16:creationId xmlns:a16="http://schemas.microsoft.com/office/drawing/2014/main" xmlns="" id="{C46F20E3-EA68-4C2D-B676-2879D5EC4F04}"/>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34</a:t>
            </a:r>
          </a:p>
        </p:txBody>
      </p:sp>
      <p:pic>
        <p:nvPicPr>
          <p:cNvPr id="11" name="Imagen 10" descr="Recorte de pantalla">
            <a:extLst>
              <a:ext uri="{FF2B5EF4-FFF2-40B4-BE49-F238E27FC236}">
                <a16:creationId xmlns:a16="http://schemas.microsoft.com/office/drawing/2014/main" xmlns="" id="{297A3282-AD47-4CAF-8CCF-D15A3590CC8B}"/>
              </a:ext>
            </a:extLst>
          </p:cNvPr>
          <p:cNvPicPr>
            <a:picLocks noChangeAspect="1"/>
          </p:cNvPicPr>
          <p:nvPr/>
        </p:nvPicPr>
        <p:blipFill rotWithShape="1">
          <a:blip r:embed="rId5">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852273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572A90E-DB1A-4F65-A6D9-D0032ACFF36C}"/>
              </a:ext>
            </a:extLst>
          </p:cNvPr>
          <p:cNvPicPr/>
          <p:nvPr/>
        </p:nvPicPr>
        <p:blipFill>
          <a:blip r:embed="rId2">
            <a:extLst>
              <a:ext uri="{28A0092B-C50C-407E-A947-70E740481C1C}">
                <a14:useLocalDpi xmlns:a14="http://schemas.microsoft.com/office/drawing/2010/main" val="0"/>
              </a:ext>
            </a:extLst>
          </a:blip>
          <a:stretch>
            <a:fillRect/>
          </a:stretch>
        </p:blipFill>
        <p:spPr>
          <a:xfrm>
            <a:off x="598194" y="1140336"/>
            <a:ext cx="4874138" cy="4613350"/>
          </a:xfrm>
          <a:prstGeom prst="rect">
            <a:avLst/>
          </a:prstGeom>
        </p:spPr>
      </p:pic>
      <p:pic>
        <p:nvPicPr>
          <p:cNvPr id="5" name="Imagen 4">
            <a:extLst>
              <a:ext uri="{FF2B5EF4-FFF2-40B4-BE49-F238E27FC236}">
                <a16:creationId xmlns:a16="http://schemas.microsoft.com/office/drawing/2014/main" xmlns="" id="{437355D9-EFE9-42B6-A89E-9E4175C3EB20}"/>
              </a:ext>
            </a:extLst>
          </p:cNvPr>
          <p:cNvPicPr>
            <a:picLocks noChangeAspect="1"/>
          </p:cNvPicPr>
          <p:nvPr/>
        </p:nvPicPr>
        <p:blipFill>
          <a:blip r:embed="rId3"/>
          <a:stretch>
            <a:fillRect/>
          </a:stretch>
        </p:blipFill>
        <p:spPr>
          <a:xfrm>
            <a:off x="6096000" y="1575325"/>
            <a:ext cx="5252745" cy="3078270"/>
          </a:xfrm>
          <a:prstGeom prst="rect">
            <a:avLst/>
          </a:prstGeom>
        </p:spPr>
      </p:pic>
      <p:sp>
        <p:nvSpPr>
          <p:cNvPr id="6" name="Rectángulo 5">
            <a:extLst>
              <a:ext uri="{FF2B5EF4-FFF2-40B4-BE49-F238E27FC236}">
                <a16:creationId xmlns:a16="http://schemas.microsoft.com/office/drawing/2014/main" xmlns="" id="{AF095C6F-8301-4721-8632-EA38E100E26A}"/>
              </a:ext>
            </a:extLst>
          </p:cNvPr>
          <p:cNvSpPr/>
          <p:nvPr/>
        </p:nvSpPr>
        <p:spPr>
          <a:xfrm>
            <a:off x="2067690" y="5753686"/>
            <a:ext cx="1935145"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Espectro inelástico</a:t>
            </a:r>
            <a:endParaRPr lang="es-EC" dirty="0"/>
          </a:p>
        </p:txBody>
      </p:sp>
      <p:sp>
        <p:nvSpPr>
          <p:cNvPr id="7" name="Rectángulo 6">
            <a:extLst>
              <a:ext uri="{FF2B5EF4-FFF2-40B4-BE49-F238E27FC236}">
                <a16:creationId xmlns:a16="http://schemas.microsoft.com/office/drawing/2014/main" xmlns="" id="{3A3F2F67-20CE-491F-9FA8-53B74EC04880}"/>
              </a:ext>
            </a:extLst>
          </p:cNvPr>
          <p:cNvSpPr/>
          <p:nvPr/>
        </p:nvSpPr>
        <p:spPr>
          <a:xfrm>
            <a:off x="7947160" y="4653595"/>
            <a:ext cx="1550424"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Cortante Basal</a:t>
            </a:r>
            <a:endParaRPr lang="es-EC" dirty="0"/>
          </a:p>
        </p:txBody>
      </p:sp>
      <p:sp>
        <p:nvSpPr>
          <p:cNvPr id="8" name="Rectángulo 7">
            <a:extLst>
              <a:ext uri="{FF2B5EF4-FFF2-40B4-BE49-F238E27FC236}">
                <a16:creationId xmlns:a16="http://schemas.microsoft.com/office/drawing/2014/main" xmlns="" id="{CFF39737-6F75-4FBE-9C85-7C94ADB73624}"/>
              </a:ext>
            </a:extLst>
          </p:cNvPr>
          <p:cNvSpPr/>
          <p:nvPr/>
        </p:nvSpPr>
        <p:spPr>
          <a:xfrm>
            <a:off x="403273" y="137552"/>
            <a:ext cx="9866141" cy="461665"/>
          </a:xfrm>
          <a:prstGeom prst="rect">
            <a:avLst/>
          </a:prstGeom>
          <a:noFill/>
          <a:ln>
            <a:noFill/>
          </a:ln>
        </p:spPr>
        <p:txBody>
          <a:bodyPr wrap="square" rtlCol="0">
            <a:spAutoFit/>
          </a:bodyPr>
          <a:lstStyle/>
          <a:p>
            <a:pPr algn="ctr"/>
            <a:r>
              <a:rPr lang="es-EC" sz="2400" b="1" dirty="0">
                <a:ln>
                  <a:solidFill>
                    <a:schemeClr val="tx1"/>
                  </a:solidFill>
                </a:ln>
              </a:rPr>
              <a:t>Generación del Modelo Estructural en el Programa Computacional SAP-2000</a:t>
            </a:r>
          </a:p>
        </p:txBody>
      </p:sp>
      <p:sp>
        <p:nvSpPr>
          <p:cNvPr id="9" name="3 CuadroTexto">
            <a:extLst>
              <a:ext uri="{FF2B5EF4-FFF2-40B4-BE49-F238E27FC236}">
                <a16:creationId xmlns:a16="http://schemas.microsoft.com/office/drawing/2014/main" xmlns="" id="{F3C069B2-9CC6-4FEE-AF1E-4F08895D90C2}"/>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35</a:t>
            </a:r>
          </a:p>
        </p:txBody>
      </p:sp>
      <p:pic>
        <p:nvPicPr>
          <p:cNvPr id="10" name="Imagen 9" descr="Recorte de pantalla">
            <a:extLst>
              <a:ext uri="{FF2B5EF4-FFF2-40B4-BE49-F238E27FC236}">
                <a16:creationId xmlns:a16="http://schemas.microsoft.com/office/drawing/2014/main" xmlns="" id="{EFE99ABE-8316-40B1-B244-F8BB987870B4}"/>
              </a:ext>
            </a:extLst>
          </p:cNvPr>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1518582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ED25293F-FD71-453C-8780-62CA990D7CC4}"/>
              </a:ext>
            </a:extLst>
          </p:cNvPr>
          <p:cNvPicPr/>
          <p:nvPr/>
        </p:nvPicPr>
        <p:blipFill>
          <a:blip r:embed="rId2">
            <a:extLst>
              <a:ext uri="{28A0092B-C50C-407E-A947-70E740481C1C}">
                <a14:useLocalDpi xmlns:a14="http://schemas.microsoft.com/office/drawing/2010/main" val="0"/>
              </a:ext>
            </a:extLst>
          </a:blip>
          <a:stretch>
            <a:fillRect/>
          </a:stretch>
        </p:blipFill>
        <p:spPr>
          <a:xfrm>
            <a:off x="617824" y="1378633"/>
            <a:ext cx="4193327" cy="3209839"/>
          </a:xfrm>
          <a:prstGeom prst="rect">
            <a:avLst/>
          </a:prstGeom>
        </p:spPr>
      </p:pic>
      <p:sp>
        <p:nvSpPr>
          <p:cNvPr id="3" name="Rectángulo 2">
            <a:extLst>
              <a:ext uri="{FF2B5EF4-FFF2-40B4-BE49-F238E27FC236}">
                <a16:creationId xmlns:a16="http://schemas.microsoft.com/office/drawing/2014/main" xmlns="" id="{16521856-1574-4FA1-81AC-366F7235AB1E}"/>
              </a:ext>
            </a:extLst>
          </p:cNvPr>
          <p:cNvSpPr/>
          <p:nvPr/>
        </p:nvSpPr>
        <p:spPr>
          <a:xfrm>
            <a:off x="403273" y="137552"/>
            <a:ext cx="9866141" cy="461665"/>
          </a:xfrm>
          <a:prstGeom prst="rect">
            <a:avLst/>
          </a:prstGeom>
          <a:noFill/>
          <a:ln>
            <a:noFill/>
          </a:ln>
        </p:spPr>
        <p:txBody>
          <a:bodyPr wrap="square" rtlCol="0">
            <a:spAutoFit/>
          </a:bodyPr>
          <a:lstStyle/>
          <a:p>
            <a:pPr algn="ctr"/>
            <a:r>
              <a:rPr lang="es-EC" sz="2400" b="1" dirty="0">
                <a:ln>
                  <a:solidFill>
                    <a:schemeClr val="tx1"/>
                  </a:solidFill>
                </a:ln>
              </a:rPr>
              <a:t>Generación del Modelo Estructural en el Programa Computacional SAP-2000</a:t>
            </a:r>
          </a:p>
        </p:txBody>
      </p:sp>
      <p:sp>
        <p:nvSpPr>
          <p:cNvPr id="4" name="Rectángulo 3">
            <a:extLst>
              <a:ext uri="{FF2B5EF4-FFF2-40B4-BE49-F238E27FC236}">
                <a16:creationId xmlns:a16="http://schemas.microsoft.com/office/drawing/2014/main" xmlns="" id="{CD434048-4714-474C-96AE-380C37C73753}"/>
              </a:ext>
            </a:extLst>
          </p:cNvPr>
          <p:cNvSpPr/>
          <p:nvPr/>
        </p:nvSpPr>
        <p:spPr>
          <a:xfrm>
            <a:off x="877836" y="5110035"/>
            <a:ext cx="3149260"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Ingreso Combinación de Cargas</a:t>
            </a:r>
            <a:endParaRPr lang="es-EC" dirty="0"/>
          </a:p>
        </p:txBody>
      </p:sp>
      <p:sp>
        <p:nvSpPr>
          <p:cNvPr id="5" name="3 CuadroTexto">
            <a:extLst>
              <a:ext uri="{FF2B5EF4-FFF2-40B4-BE49-F238E27FC236}">
                <a16:creationId xmlns:a16="http://schemas.microsoft.com/office/drawing/2014/main" xmlns="" id="{1270EEA8-3A3F-402E-A181-AC36D2D3787A}"/>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36</a:t>
            </a:r>
          </a:p>
        </p:txBody>
      </p:sp>
      <p:pic>
        <p:nvPicPr>
          <p:cNvPr id="6" name="Imagen 5" descr="Recorte de pantalla">
            <a:extLst>
              <a:ext uri="{FF2B5EF4-FFF2-40B4-BE49-F238E27FC236}">
                <a16:creationId xmlns:a16="http://schemas.microsoft.com/office/drawing/2014/main" xmlns="" id="{058E8EF7-5671-4A3F-8D5A-3F51A911B1D6}"/>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pic>
        <p:nvPicPr>
          <p:cNvPr id="7" name="Imagen 6">
            <a:extLst>
              <a:ext uri="{FF2B5EF4-FFF2-40B4-BE49-F238E27FC236}">
                <a16:creationId xmlns:a16="http://schemas.microsoft.com/office/drawing/2014/main" xmlns="" id="{0C49BD85-6946-46CA-8A4F-B8B49AFACC42}"/>
              </a:ext>
            </a:extLst>
          </p:cNvPr>
          <p:cNvPicPr/>
          <p:nvPr/>
        </p:nvPicPr>
        <p:blipFill>
          <a:blip r:embed="rId4">
            <a:extLst>
              <a:ext uri="{28A0092B-C50C-407E-A947-70E740481C1C}">
                <a14:useLocalDpi xmlns:a14="http://schemas.microsoft.com/office/drawing/2010/main" val="0"/>
              </a:ext>
            </a:extLst>
          </a:blip>
          <a:stretch>
            <a:fillRect/>
          </a:stretch>
        </p:blipFill>
        <p:spPr>
          <a:xfrm>
            <a:off x="5597601" y="880935"/>
            <a:ext cx="5134610" cy="4229100"/>
          </a:xfrm>
          <a:prstGeom prst="rect">
            <a:avLst/>
          </a:prstGeom>
        </p:spPr>
      </p:pic>
      <p:sp>
        <p:nvSpPr>
          <p:cNvPr id="8" name="Rectángulo 7">
            <a:extLst>
              <a:ext uri="{FF2B5EF4-FFF2-40B4-BE49-F238E27FC236}">
                <a16:creationId xmlns:a16="http://schemas.microsoft.com/office/drawing/2014/main" xmlns="" id="{80CE0471-93A2-4ED6-917F-54EAE4147347}"/>
              </a:ext>
            </a:extLst>
          </p:cNvPr>
          <p:cNvSpPr/>
          <p:nvPr/>
        </p:nvSpPr>
        <p:spPr>
          <a:xfrm>
            <a:off x="6934441" y="5299950"/>
            <a:ext cx="2460930"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Modelo 3D en SAP2000</a:t>
            </a:r>
            <a:endParaRPr lang="es-EC" dirty="0"/>
          </a:p>
        </p:txBody>
      </p:sp>
    </p:spTree>
    <p:extLst>
      <p:ext uri="{BB962C8B-B14F-4D97-AF65-F5344CB8AC3E}">
        <p14:creationId xmlns:p14="http://schemas.microsoft.com/office/powerpoint/2010/main" val="1232177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08444875-95F8-43C9-A5C2-26C6DA090634}"/>
              </a:ext>
            </a:extLst>
          </p:cNvPr>
          <p:cNvSpPr/>
          <p:nvPr/>
        </p:nvSpPr>
        <p:spPr>
          <a:xfrm>
            <a:off x="248530" y="126609"/>
            <a:ext cx="8149882" cy="461665"/>
          </a:xfrm>
          <a:prstGeom prst="rect">
            <a:avLst/>
          </a:prstGeom>
          <a:noFill/>
          <a:ln>
            <a:noFill/>
          </a:ln>
        </p:spPr>
        <p:txBody>
          <a:bodyPr wrap="square" rtlCol="0">
            <a:spAutoFit/>
          </a:bodyPr>
          <a:lstStyle/>
          <a:p>
            <a:pPr algn="ctr"/>
            <a:r>
              <a:rPr lang="es-EC" sz="2400" b="1" dirty="0">
                <a:ln>
                  <a:solidFill>
                    <a:schemeClr val="tx1"/>
                  </a:solidFill>
                </a:ln>
              </a:rPr>
              <a:t>RESULTADOS Y ANÁLISIS DEL MODELAMIENTO ESTRUCTURAL</a:t>
            </a:r>
          </a:p>
        </p:txBody>
      </p:sp>
      <p:graphicFrame>
        <p:nvGraphicFramePr>
          <p:cNvPr id="5" name="Tabla 4">
            <a:extLst>
              <a:ext uri="{FF2B5EF4-FFF2-40B4-BE49-F238E27FC236}">
                <a16:creationId xmlns:a16="http://schemas.microsoft.com/office/drawing/2014/main" xmlns="" id="{3F6360A5-E615-45CB-A84D-7A89756C0842}"/>
              </a:ext>
            </a:extLst>
          </p:cNvPr>
          <p:cNvGraphicFramePr>
            <a:graphicFrameLocks noGrp="1"/>
          </p:cNvGraphicFramePr>
          <p:nvPr/>
        </p:nvGraphicFramePr>
        <p:xfrm>
          <a:off x="248530" y="1278071"/>
          <a:ext cx="7422369" cy="4301857"/>
        </p:xfrm>
        <a:graphic>
          <a:graphicData uri="http://schemas.openxmlformats.org/drawingml/2006/table">
            <a:tbl>
              <a:tblPr>
                <a:tableStyleId>{2D5ABB26-0587-4C30-8999-92F81FD0307C}</a:tableStyleId>
              </a:tblPr>
              <a:tblGrid>
                <a:gridCol w="904666">
                  <a:extLst>
                    <a:ext uri="{9D8B030D-6E8A-4147-A177-3AD203B41FA5}">
                      <a16:colId xmlns:a16="http://schemas.microsoft.com/office/drawing/2014/main" xmlns="" val="1861606919"/>
                    </a:ext>
                  </a:extLst>
                </a:gridCol>
                <a:gridCol w="863544">
                  <a:extLst>
                    <a:ext uri="{9D8B030D-6E8A-4147-A177-3AD203B41FA5}">
                      <a16:colId xmlns:a16="http://schemas.microsoft.com/office/drawing/2014/main" xmlns="" val="4100063247"/>
                    </a:ext>
                  </a:extLst>
                </a:gridCol>
                <a:gridCol w="863544">
                  <a:extLst>
                    <a:ext uri="{9D8B030D-6E8A-4147-A177-3AD203B41FA5}">
                      <a16:colId xmlns:a16="http://schemas.microsoft.com/office/drawing/2014/main" xmlns="" val="1787602701"/>
                    </a:ext>
                  </a:extLst>
                </a:gridCol>
                <a:gridCol w="863544">
                  <a:extLst>
                    <a:ext uri="{9D8B030D-6E8A-4147-A177-3AD203B41FA5}">
                      <a16:colId xmlns:a16="http://schemas.microsoft.com/office/drawing/2014/main" xmlns="" val="3076494139"/>
                    </a:ext>
                  </a:extLst>
                </a:gridCol>
                <a:gridCol w="904666">
                  <a:extLst>
                    <a:ext uri="{9D8B030D-6E8A-4147-A177-3AD203B41FA5}">
                      <a16:colId xmlns:a16="http://schemas.microsoft.com/office/drawing/2014/main" xmlns="" val="682877405"/>
                    </a:ext>
                  </a:extLst>
                </a:gridCol>
                <a:gridCol w="904666">
                  <a:extLst>
                    <a:ext uri="{9D8B030D-6E8A-4147-A177-3AD203B41FA5}">
                      <a16:colId xmlns:a16="http://schemas.microsoft.com/office/drawing/2014/main" xmlns="" val="3199359712"/>
                    </a:ext>
                  </a:extLst>
                </a:gridCol>
                <a:gridCol w="884105">
                  <a:extLst>
                    <a:ext uri="{9D8B030D-6E8A-4147-A177-3AD203B41FA5}">
                      <a16:colId xmlns:a16="http://schemas.microsoft.com/office/drawing/2014/main" xmlns="" val="1527622546"/>
                    </a:ext>
                  </a:extLst>
                </a:gridCol>
                <a:gridCol w="1233634">
                  <a:extLst>
                    <a:ext uri="{9D8B030D-6E8A-4147-A177-3AD203B41FA5}">
                      <a16:colId xmlns:a16="http://schemas.microsoft.com/office/drawing/2014/main" xmlns="" val="654368853"/>
                    </a:ext>
                  </a:extLst>
                </a:gridCol>
              </a:tblGrid>
              <a:tr h="617857">
                <a:tc>
                  <a:txBody>
                    <a:bodyPr/>
                    <a:lstStyle/>
                    <a:p>
                      <a:pPr algn="l" fontAlgn="ctr"/>
                      <a:r>
                        <a:rPr lang="es-EC" sz="2000" u="none" strike="noStrike" dirty="0">
                          <a:effectLst/>
                        </a:rPr>
                        <a:t>Bloque</a:t>
                      </a:r>
                      <a:endParaRPr lang="es-EC" sz="2000" b="1" i="0" u="none" strike="noStrike" dirty="0">
                        <a:solidFill>
                          <a:srgbClr val="000000"/>
                        </a:solidFill>
                        <a:effectLst/>
                        <a:latin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EC" sz="2000" u="none" strike="noStrike">
                          <a:effectLst/>
                        </a:rPr>
                        <a:t>Periodo</a:t>
                      </a:r>
                      <a:br>
                        <a:rPr lang="es-EC" sz="2000" u="none" strike="noStrike">
                          <a:effectLst/>
                        </a:rPr>
                      </a:br>
                      <a:r>
                        <a:rPr lang="es-EC" sz="2000" u="none" strike="noStrike">
                          <a:effectLst/>
                        </a:rPr>
                        <a:t>(s)</a:t>
                      </a:r>
                      <a:endParaRPr lang="es-EC" sz="2000" b="1" i="0" u="none" strike="noStrike">
                        <a:solidFill>
                          <a:srgbClr val="000000"/>
                        </a:solidFill>
                        <a:effectLst/>
                        <a:latin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EC" sz="2000" u="none" strike="noStrike">
                          <a:effectLst/>
                        </a:rPr>
                        <a:t>UX</a:t>
                      </a:r>
                      <a:br>
                        <a:rPr lang="es-EC" sz="2000" u="none" strike="noStrike">
                          <a:effectLst/>
                        </a:rPr>
                      </a:br>
                      <a:r>
                        <a:rPr lang="es-EC" sz="2000" u="none" strike="noStrike">
                          <a:effectLst/>
                        </a:rPr>
                        <a:t>(%)</a:t>
                      </a:r>
                      <a:endParaRPr lang="es-EC" sz="2000" b="1" i="0" u="none" strike="noStrike">
                        <a:solidFill>
                          <a:srgbClr val="000000"/>
                        </a:solidFill>
                        <a:effectLst/>
                        <a:latin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EC" sz="2000" u="none" strike="noStrike">
                          <a:effectLst/>
                        </a:rPr>
                        <a:t>UY</a:t>
                      </a:r>
                      <a:br>
                        <a:rPr lang="es-EC" sz="2000" u="none" strike="noStrike">
                          <a:effectLst/>
                        </a:rPr>
                      </a:br>
                      <a:r>
                        <a:rPr lang="es-EC" sz="2000" u="none" strike="noStrike">
                          <a:effectLst/>
                        </a:rPr>
                        <a:t>(%)</a:t>
                      </a:r>
                      <a:endParaRPr lang="es-EC" sz="2000" b="1" i="0" u="none" strike="noStrike">
                        <a:solidFill>
                          <a:srgbClr val="000000"/>
                        </a:solidFill>
                        <a:effectLst/>
                        <a:latin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EC" sz="2000" u="none" strike="noStrike">
                          <a:effectLst/>
                        </a:rPr>
                        <a:t>RZ</a:t>
                      </a:r>
                      <a:br>
                        <a:rPr lang="es-EC" sz="2000" u="none" strike="noStrike">
                          <a:effectLst/>
                        </a:rPr>
                      </a:br>
                      <a:r>
                        <a:rPr lang="es-EC" sz="2000" u="none" strike="noStrike">
                          <a:effectLst/>
                        </a:rPr>
                        <a:t>(%)</a:t>
                      </a:r>
                      <a:endParaRPr lang="es-EC" sz="2000" b="1" i="0" u="none" strike="noStrike">
                        <a:solidFill>
                          <a:srgbClr val="000000"/>
                        </a:solidFill>
                        <a:effectLst/>
                        <a:latin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EC" sz="2000" u="none" strike="noStrike">
                          <a:effectLst/>
                        </a:rPr>
                        <a:t>SumUX</a:t>
                      </a:r>
                      <a:br>
                        <a:rPr lang="es-EC" sz="2000" u="none" strike="noStrike">
                          <a:effectLst/>
                        </a:rPr>
                      </a:br>
                      <a:r>
                        <a:rPr lang="es-EC" sz="2000" u="none" strike="noStrike">
                          <a:effectLst/>
                        </a:rPr>
                        <a:t>(%)</a:t>
                      </a:r>
                      <a:endParaRPr lang="es-EC" sz="2000" b="1" i="0" u="none" strike="noStrike">
                        <a:solidFill>
                          <a:srgbClr val="000000"/>
                        </a:solidFill>
                        <a:effectLst/>
                        <a:latin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EC" sz="2000" u="none" strike="noStrike">
                          <a:effectLst/>
                        </a:rPr>
                        <a:t>SumUY</a:t>
                      </a:r>
                      <a:br>
                        <a:rPr lang="es-EC" sz="2000" u="none" strike="noStrike">
                          <a:effectLst/>
                        </a:rPr>
                      </a:br>
                      <a:r>
                        <a:rPr lang="es-EC" sz="2000" u="none" strike="noStrike">
                          <a:effectLst/>
                        </a:rPr>
                        <a:t>(%)</a:t>
                      </a:r>
                      <a:endParaRPr lang="es-EC" sz="2000" b="1" i="0" u="none" strike="noStrike">
                        <a:solidFill>
                          <a:srgbClr val="000000"/>
                        </a:solidFill>
                        <a:effectLst/>
                        <a:latin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EC" sz="2000" u="none" strike="noStrike">
                          <a:effectLst/>
                        </a:rPr>
                        <a:t>SumRZ</a:t>
                      </a:r>
                      <a:br>
                        <a:rPr lang="es-EC" sz="2000" u="none" strike="noStrike">
                          <a:effectLst/>
                        </a:rPr>
                      </a:br>
                      <a:r>
                        <a:rPr lang="es-EC" sz="2000" u="none" strike="noStrike">
                          <a:effectLst/>
                        </a:rPr>
                        <a:t>(%)</a:t>
                      </a:r>
                      <a:endParaRPr lang="es-EC" sz="2000" b="1" i="0" u="none" strike="noStrike">
                        <a:solidFill>
                          <a:srgbClr val="000000"/>
                        </a:solidFill>
                        <a:effectLst/>
                        <a:latin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21456427"/>
                  </a:ext>
                </a:extLst>
              </a:tr>
              <a:tr h="307000">
                <a:tc rowSpan="3">
                  <a:txBody>
                    <a:bodyPr/>
                    <a:lstStyle/>
                    <a:p>
                      <a:pPr algn="ctr" fontAlgn="ctr"/>
                      <a:r>
                        <a:rPr lang="es-EC" sz="2000" u="none" strike="noStrike" dirty="0">
                          <a:effectLst/>
                        </a:rPr>
                        <a:t>1</a:t>
                      </a:r>
                      <a:endParaRPr lang="es-EC" sz="2000" b="0" i="0" u="none" strike="noStrike" dirty="0">
                        <a:solidFill>
                          <a:srgbClr val="000000"/>
                        </a:solidFill>
                        <a:effectLst/>
                        <a:latin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l" fontAlgn="ctr"/>
                      <a:r>
                        <a:rPr lang="es-EC" sz="2000" u="none" strike="noStrike" dirty="0">
                          <a:effectLst/>
                          <a:highlight>
                            <a:srgbClr val="FFFF00"/>
                          </a:highlight>
                        </a:rPr>
                        <a:t>0.554</a:t>
                      </a:r>
                      <a:endParaRPr lang="es-EC" sz="2000" b="0" i="0" u="none" strike="noStrike" dirty="0">
                        <a:solidFill>
                          <a:srgbClr val="000000"/>
                        </a:solidFill>
                        <a:effectLst/>
                        <a:highlight>
                          <a:srgbClr val="FFFF00"/>
                        </a:highlight>
                        <a:latin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l" fontAlgn="ctr"/>
                      <a:r>
                        <a:rPr lang="es-EC" sz="2000" u="none" strike="noStrike" dirty="0">
                          <a:effectLst/>
                          <a:highlight>
                            <a:srgbClr val="FFFF00"/>
                          </a:highlight>
                        </a:rPr>
                        <a:t>81.78%</a:t>
                      </a:r>
                      <a:endParaRPr lang="es-EC" sz="2000" b="0" i="0" u="none" strike="noStrike" dirty="0">
                        <a:solidFill>
                          <a:srgbClr val="000000"/>
                        </a:solidFill>
                        <a:effectLst/>
                        <a:highlight>
                          <a:srgbClr val="FFFF00"/>
                        </a:highlight>
                        <a:latin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l" fontAlgn="ctr"/>
                      <a:r>
                        <a:rPr lang="es-EC" sz="2000" u="none" strike="noStrike">
                          <a:effectLst/>
                        </a:rPr>
                        <a:t>0.24%</a:t>
                      </a:r>
                      <a:endParaRPr lang="es-EC" sz="2000" b="0" i="0" u="none" strike="noStrike">
                        <a:solidFill>
                          <a:srgbClr val="000000"/>
                        </a:solidFill>
                        <a:effectLst/>
                        <a:latin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l" fontAlgn="ctr"/>
                      <a:r>
                        <a:rPr lang="es-EC" sz="2000" u="none" strike="noStrike">
                          <a:effectLst/>
                        </a:rPr>
                        <a:t>0.01%</a:t>
                      </a:r>
                      <a:endParaRPr lang="es-EC" sz="2000" b="0" i="0" u="none" strike="noStrike">
                        <a:solidFill>
                          <a:srgbClr val="000000"/>
                        </a:solidFill>
                        <a:effectLst/>
                        <a:latin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rowSpan="3">
                  <a:txBody>
                    <a:bodyPr/>
                    <a:lstStyle/>
                    <a:p>
                      <a:pPr algn="ctr" fontAlgn="ctr"/>
                      <a:r>
                        <a:rPr lang="es-EC" sz="2000" u="none" strike="noStrike">
                          <a:effectLst/>
                        </a:rPr>
                        <a:t>93.05%</a:t>
                      </a:r>
                      <a:endParaRPr lang="es-EC" sz="2000" b="0" i="0" u="none" strike="noStrike">
                        <a:solidFill>
                          <a:srgbClr val="000000"/>
                        </a:solidFill>
                        <a:effectLst/>
                        <a:latin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rowSpan="3">
                  <a:txBody>
                    <a:bodyPr/>
                    <a:lstStyle/>
                    <a:p>
                      <a:pPr algn="ctr" fontAlgn="ctr"/>
                      <a:r>
                        <a:rPr lang="es-EC" sz="2000" u="none" strike="noStrike">
                          <a:effectLst/>
                        </a:rPr>
                        <a:t>93.94%</a:t>
                      </a:r>
                      <a:endParaRPr lang="es-EC" sz="2000" b="0" i="0" u="none" strike="noStrike">
                        <a:solidFill>
                          <a:srgbClr val="000000"/>
                        </a:solidFill>
                        <a:effectLst/>
                        <a:latin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tc rowSpan="3">
                  <a:txBody>
                    <a:bodyPr/>
                    <a:lstStyle/>
                    <a:p>
                      <a:pPr algn="ctr" fontAlgn="ctr"/>
                      <a:r>
                        <a:rPr lang="es-EC" sz="2000" u="none" strike="noStrike">
                          <a:effectLst/>
                        </a:rPr>
                        <a:t>84.67%</a:t>
                      </a:r>
                      <a:endParaRPr lang="es-EC" sz="2000" b="0" i="0" u="none" strike="noStrike">
                        <a:solidFill>
                          <a:srgbClr val="000000"/>
                        </a:solidFill>
                        <a:effectLst/>
                        <a:latin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199908435"/>
                  </a:ext>
                </a:extLst>
              </a:tr>
              <a:tr h="307000">
                <a:tc vMerge="1">
                  <a:txBody>
                    <a:bodyPr/>
                    <a:lstStyle/>
                    <a:p>
                      <a:endParaRPr lang="es-EC"/>
                    </a:p>
                  </a:txBody>
                  <a:tcPr/>
                </a:tc>
                <a:tc>
                  <a:txBody>
                    <a:bodyPr/>
                    <a:lstStyle/>
                    <a:p>
                      <a:pPr algn="l" fontAlgn="ctr"/>
                      <a:r>
                        <a:rPr lang="es-EC" sz="2000" u="none" strike="noStrike" dirty="0">
                          <a:effectLst/>
                        </a:rPr>
                        <a:t>0.530</a:t>
                      </a:r>
                      <a:endParaRPr lang="es-EC" sz="2000" b="0" i="0" u="none" strike="noStrike" dirty="0">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a:effectLst/>
                        </a:rPr>
                        <a:t>0.22%</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dirty="0">
                          <a:effectLst/>
                          <a:highlight>
                            <a:srgbClr val="FFFF00"/>
                          </a:highlight>
                        </a:rPr>
                        <a:t>80.15%</a:t>
                      </a:r>
                      <a:endParaRPr lang="es-EC" sz="2000" b="0" i="0" u="none" strike="noStrike" dirty="0">
                        <a:solidFill>
                          <a:srgbClr val="000000"/>
                        </a:solidFill>
                        <a:effectLst/>
                        <a:highlight>
                          <a:srgbClr val="FFFF00"/>
                        </a:highligh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a:effectLst/>
                        </a:rPr>
                        <a:t>2.12%</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xmlns="" val="2907120190"/>
                  </a:ext>
                </a:extLst>
              </a:tr>
              <a:tr h="307000">
                <a:tc vMerge="1">
                  <a:txBody>
                    <a:bodyPr/>
                    <a:lstStyle/>
                    <a:p>
                      <a:endParaRPr lang="es-EC"/>
                    </a:p>
                  </a:txBody>
                  <a:tcPr/>
                </a:tc>
                <a:tc>
                  <a:txBody>
                    <a:bodyPr/>
                    <a:lstStyle/>
                    <a:p>
                      <a:pPr algn="l" fontAlgn="ctr"/>
                      <a:r>
                        <a:rPr lang="es-EC" sz="2000" u="none" strike="noStrike" dirty="0">
                          <a:effectLst/>
                        </a:rPr>
                        <a:t>0.426</a:t>
                      </a:r>
                      <a:endParaRPr lang="es-EC" sz="2000" b="0" i="0" u="none" strike="noStrike" dirty="0">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dirty="0">
                          <a:effectLst/>
                        </a:rPr>
                        <a:t>0.02%</a:t>
                      </a:r>
                      <a:endParaRPr lang="es-EC" sz="2000" b="0" i="0" u="none" strike="noStrike" dirty="0">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a:effectLst/>
                        </a:rPr>
                        <a:t>1.86%</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dirty="0">
                          <a:effectLst/>
                          <a:highlight>
                            <a:srgbClr val="FFFF00"/>
                          </a:highlight>
                        </a:rPr>
                        <a:t>80.40%</a:t>
                      </a:r>
                      <a:endParaRPr lang="es-EC" sz="2000" b="0" i="0" u="none" strike="noStrike" dirty="0">
                        <a:solidFill>
                          <a:srgbClr val="000000"/>
                        </a:solidFill>
                        <a:effectLst/>
                        <a:highlight>
                          <a:srgbClr val="FFFF00"/>
                        </a:highlight>
                        <a:latin typeface="Times New Roman" panose="02020603050405020304" pitchFamily="18" charset="0"/>
                      </a:endParaRPr>
                    </a:p>
                  </a:txBody>
                  <a:tcPr marL="0" marR="0" marT="0" marB="0" anchor="ctr">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xmlns="" val="1326610765"/>
                  </a:ext>
                </a:extLst>
              </a:tr>
              <a:tr h="307000">
                <a:tc rowSpan="3">
                  <a:txBody>
                    <a:bodyPr/>
                    <a:lstStyle/>
                    <a:p>
                      <a:pPr algn="ctr" fontAlgn="ctr"/>
                      <a:r>
                        <a:rPr lang="es-EC" sz="2000" u="none" strike="noStrike" dirty="0">
                          <a:effectLst/>
                        </a:rPr>
                        <a:t>2</a:t>
                      </a:r>
                      <a:endParaRPr lang="es-EC" sz="2000" b="0" i="0" u="none" strike="noStrike" dirty="0">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dirty="0">
                          <a:effectLst/>
                          <a:highlight>
                            <a:srgbClr val="FFFF00"/>
                          </a:highlight>
                        </a:rPr>
                        <a:t>0.517</a:t>
                      </a:r>
                      <a:endParaRPr lang="es-EC" sz="2000" b="0" i="0" u="none" strike="noStrike" dirty="0">
                        <a:solidFill>
                          <a:srgbClr val="000000"/>
                        </a:solidFill>
                        <a:effectLst/>
                        <a:highlight>
                          <a:srgbClr val="FFFF00"/>
                        </a:highligh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dirty="0">
                          <a:effectLst/>
                          <a:highlight>
                            <a:srgbClr val="FFFF00"/>
                          </a:highlight>
                        </a:rPr>
                        <a:t>82.00%</a:t>
                      </a:r>
                      <a:endParaRPr lang="es-EC" sz="2000" b="0" i="0" u="none" strike="noStrike" dirty="0">
                        <a:solidFill>
                          <a:srgbClr val="000000"/>
                        </a:solidFill>
                        <a:effectLst/>
                        <a:highlight>
                          <a:srgbClr val="FFFF00"/>
                        </a:highligh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a:effectLst/>
                        </a:rPr>
                        <a:t>0.44%</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a:effectLst/>
                        </a:rPr>
                        <a:t>0.00%</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rowSpan="3">
                  <a:txBody>
                    <a:bodyPr/>
                    <a:lstStyle/>
                    <a:p>
                      <a:pPr algn="ctr" fontAlgn="ctr"/>
                      <a:r>
                        <a:rPr lang="es-EC" sz="2000" u="none" strike="noStrike">
                          <a:effectLst/>
                        </a:rPr>
                        <a:t>91.00%</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rowSpan="3">
                  <a:txBody>
                    <a:bodyPr/>
                    <a:lstStyle/>
                    <a:p>
                      <a:pPr algn="ctr" fontAlgn="ctr"/>
                      <a:r>
                        <a:rPr lang="es-EC" sz="2000" u="none" strike="noStrike">
                          <a:effectLst/>
                        </a:rPr>
                        <a:t>94.00%</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rowSpan="3">
                  <a:txBody>
                    <a:bodyPr/>
                    <a:lstStyle/>
                    <a:p>
                      <a:pPr algn="ctr" fontAlgn="ctr"/>
                      <a:r>
                        <a:rPr lang="es-EC" sz="2000" u="none" strike="noStrike">
                          <a:effectLst/>
                        </a:rPr>
                        <a:t>86.00%</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xmlns="" val="2719694113"/>
                  </a:ext>
                </a:extLst>
              </a:tr>
              <a:tr h="307000">
                <a:tc vMerge="1">
                  <a:txBody>
                    <a:bodyPr/>
                    <a:lstStyle/>
                    <a:p>
                      <a:endParaRPr lang="es-EC"/>
                    </a:p>
                  </a:txBody>
                  <a:tcPr/>
                </a:tc>
                <a:tc>
                  <a:txBody>
                    <a:bodyPr/>
                    <a:lstStyle/>
                    <a:p>
                      <a:pPr algn="l" fontAlgn="ctr"/>
                      <a:r>
                        <a:rPr lang="es-EC" sz="2000" u="none" strike="noStrike">
                          <a:effectLst/>
                        </a:rPr>
                        <a:t>0.415</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a:effectLst/>
                        </a:rPr>
                        <a:t>0.40%</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dirty="0">
                          <a:effectLst/>
                          <a:highlight>
                            <a:srgbClr val="FFFF00"/>
                          </a:highlight>
                        </a:rPr>
                        <a:t>81.00%</a:t>
                      </a:r>
                      <a:endParaRPr lang="es-EC" sz="2000" b="0" i="0" u="none" strike="noStrike" dirty="0">
                        <a:solidFill>
                          <a:srgbClr val="000000"/>
                        </a:solidFill>
                        <a:effectLst/>
                        <a:highlight>
                          <a:srgbClr val="FFFF00"/>
                        </a:highligh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a:effectLst/>
                        </a:rPr>
                        <a:t>2.12%</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xmlns="" val="1983519864"/>
                  </a:ext>
                </a:extLst>
              </a:tr>
              <a:tr h="307000">
                <a:tc vMerge="1">
                  <a:txBody>
                    <a:bodyPr/>
                    <a:lstStyle/>
                    <a:p>
                      <a:endParaRPr lang="es-EC"/>
                    </a:p>
                  </a:txBody>
                  <a:tcPr/>
                </a:tc>
                <a:tc>
                  <a:txBody>
                    <a:bodyPr/>
                    <a:lstStyle/>
                    <a:p>
                      <a:pPr algn="l" fontAlgn="ctr"/>
                      <a:r>
                        <a:rPr lang="es-EC" sz="2000" u="none" strike="noStrike">
                          <a:effectLst/>
                        </a:rPr>
                        <a:t>0.356</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a:effectLst/>
                        </a:rPr>
                        <a:t>0.07%</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a:effectLst/>
                        </a:rPr>
                        <a:t>1.86%</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dirty="0">
                          <a:effectLst/>
                          <a:highlight>
                            <a:srgbClr val="FFFF00"/>
                          </a:highlight>
                        </a:rPr>
                        <a:t>81.00%</a:t>
                      </a:r>
                      <a:endParaRPr lang="es-EC" sz="2000" b="0" i="0" u="none" strike="noStrike" dirty="0">
                        <a:solidFill>
                          <a:srgbClr val="000000"/>
                        </a:solidFill>
                        <a:effectLst/>
                        <a:highlight>
                          <a:srgbClr val="FFFF00"/>
                        </a:highlight>
                        <a:latin typeface="Times New Roman" panose="02020603050405020304" pitchFamily="18" charset="0"/>
                      </a:endParaRPr>
                    </a:p>
                  </a:txBody>
                  <a:tcPr marL="0" marR="0" marT="0" marB="0" anchor="ctr">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xmlns="" val="2700903911"/>
                  </a:ext>
                </a:extLst>
              </a:tr>
              <a:tr h="307000">
                <a:tc rowSpan="3">
                  <a:txBody>
                    <a:bodyPr/>
                    <a:lstStyle/>
                    <a:p>
                      <a:pPr algn="ctr" fontAlgn="ctr"/>
                      <a:r>
                        <a:rPr lang="es-EC" sz="2000" u="none" strike="noStrike" dirty="0">
                          <a:effectLst/>
                        </a:rPr>
                        <a:t>3</a:t>
                      </a:r>
                      <a:endParaRPr lang="es-EC" sz="2000" b="0" i="0" u="none" strike="noStrike" dirty="0">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dirty="0">
                          <a:effectLst/>
                          <a:highlight>
                            <a:srgbClr val="FFFF00"/>
                          </a:highlight>
                        </a:rPr>
                        <a:t>0.625</a:t>
                      </a:r>
                      <a:endParaRPr lang="es-EC" sz="2000" b="0" i="0" u="none" strike="noStrike" dirty="0">
                        <a:solidFill>
                          <a:srgbClr val="000000"/>
                        </a:solidFill>
                        <a:effectLst/>
                        <a:highlight>
                          <a:srgbClr val="FFFF00"/>
                        </a:highligh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dirty="0">
                          <a:effectLst/>
                        </a:rPr>
                        <a:t>0.01%</a:t>
                      </a:r>
                      <a:endParaRPr lang="es-EC" sz="2000" b="0" i="0" u="none" strike="noStrike" dirty="0">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dirty="0">
                          <a:effectLst/>
                          <a:highlight>
                            <a:srgbClr val="FFFF00"/>
                          </a:highlight>
                        </a:rPr>
                        <a:t>80.30%</a:t>
                      </a:r>
                      <a:endParaRPr lang="es-EC" sz="2000" b="0" i="0" u="none" strike="noStrike" dirty="0">
                        <a:solidFill>
                          <a:srgbClr val="000000"/>
                        </a:solidFill>
                        <a:effectLst/>
                        <a:highlight>
                          <a:srgbClr val="FFFF00"/>
                        </a:highligh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a:effectLst/>
                        </a:rPr>
                        <a:t>0.02%</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rowSpan="3">
                  <a:txBody>
                    <a:bodyPr/>
                    <a:lstStyle/>
                    <a:p>
                      <a:pPr algn="ctr" fontAlgn="ctr"/>
                      <a:r>
                        <a:rPr lang="es-EC" sz="2000" u="none" strike="noStrike">
                          <a:effectLst/>
                        </a:rPr>
                        <a:t>90.20%</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rowSpan="3">
                  <a:txBody>
                    <a:bodyPr/>
                    <a:lstStyle/>
                    <a:p>
                      <a:pPr algn="ctr" fontAlgn="ctr"/>
                      <a:r>
                        <a:rPr lang="es-EC" sz="2000" u="none" strike="noStrike">
                          <a:effectLst/>
                        </a:rPr>
                        <a:t>90.10%</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rowSpan="3">
                  <a:txBody>
                    <a:bodyPr/>
                    <a:lstStyle/>
                    <a:p>
                      <a:pPr algn="ctr" fontAlgn="ctr"/>
                      <a:r>
                        <a:rPr lang="es-EC" sz="2000" u="none" strike="noStrike">
                          <a:effectLst/>
                        </a:rPr>
                        <a:t>85.50%</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extLst>
                  <a:ext uri="{0D108BD9-81ED-4DB2-BD59-A6C34878D82A}">
                    <a16:rowId xmlns:a16="http://schemas.microsoft.com/office/drawing/2014/main" xmlns="" val="1667286347"/>
                  </a:ext>
                </a:extLst>
              </a:tr>
              <a:tr h="307000">
                <a:tc vMerge="1">
                  <a:txBody>
                    <a:bodyPr/>
                    <a:lstStyle/>
                    <a:p>
                      <a:endParaRPr lang="es-EC"/>
                    </a:p>
                  </a:txBody>
                  <a:tcPr/>
                </a:tc>
                <a:tc>
                  <a:txBody>
                    <a:bodyPr/>
                    <a:lstStyle/>
                    <a:p>
                      <a:pPr algn="l" fontAlgn="ctr"/>
                      <a:r>
                        <a:rPr lang="es-EC" sz="2000" u="none" strike="noStrike">
                          <a:effectLst/>
                        </a:rPr>
                        <a:t>0.554</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dirty="0">
                          <a:effectLst/>
                          <a:highlight>
                            <a:srgbClr val="FFFF00"/>
                          </a:highlight>
                        </a:rPr>
                        <a:t>81.40%</a:t>
                      </a:r>
                      <a:endParaRPr lang="es-EC" sz="2000" b="0" i="0" u="none" strike="noStrike" dirty="0">
                        <a:solidFill>
                          <a:srgbClr val="000000"/>
                        </a:solidFill>
                        <a:effectLst/>
                        <a:highlight>
                          <a:srgbClr val="FFFF00"/>
                        </a:highligh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a:effectLst/>
                        </a:rPr>
                        <a:t>0.01%</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a:effectLst/>
                        </a:rPr>
                        <a:t>0.33%</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xmlns="" val="2895877005"/>
                  </a:ext>
                </a:extLst>
              </a:tr>
              <a:tr h="307000">
                <a:tc vMerge="1">
                  <a:txBody>
                    <a:bodyPr/>
                    <a:lstStyle/>
                    <a:p>
                      <a:endParaRPr lang="es-EC"/>
                    </a:p>
                  </a:txBody>
                  <a:tcPr/>
                </a:tc>
                <a:tc>
                  <a:txBody>
                    <a:bodyPr/>
                    <a:lstStyle/>
                    <a:p>
                      <a:pPr algn="l" fontAlgn="ctr"/>
                      <a:r>
                        <a:rPr lang="es-EC" sz="2000" u="none" strike="noStrike">
                          <a:effectLst/>
                        </a:rPr>
                        <a:t>0.445</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a:effectLst/>
                        </a:rPr>
                        <a:t>0.18%</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dirty="0">
                          <a:effectLst/>
                        </a:rPr>
                        <a:t>0.00%</a:t>
                      </a:r>
                      <a:endParaRPr lang="es-EC" sz="2000" b="0" i="0" u="none" strike="noStrike" dirty="0">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dirty="0">
                          <a:effectLst/>
                          <a:highlight>
                            <a:srgbClr val="FFFF00"/>
                          </a:highlight>
                        </a:rPr>
                        <a:t>81.70%</a:t>
                      </a:r>
                      <a:endParaRPr lang="es-EC" sz="2000" b="0" i="0" u="none" strike="noStrike" dirty="0">
                        <a:solidFill>
                          <a:srgbClr val="000000"/>
                        </a:solidFill>
                        <a:effectLst/>
                        <a:highlight>
                          <a:srgbClr val="FFFF00"/>
                        </a:highlight>
                        <a:latin typeface="Times New Roman" panose="02020603050405020304" pitchFamily="18" charset="0"/>
                      </a:endParaRPr>
                    </a:p>
                  </a:txBody>
                  <a:tcPr marL="0" marR="0" marT="0" marB="0" anchor="ctr">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xmlns="" val="2164867281"/>
                  </a:ext>
                </a:extLst>
              </a:tr>
              <a:tr h="307000">
                <a:tc rowSpan="3">
                  <a:txBody>
                    <a:bodyPr/>
                    <a:lstStyle/>
                    <a:p>
                      <a:pPr algn="ctr" fontAlgn="ctr"/>
                      <a:r>
                        <a:rPr lang="es-EC" sz="2000" u="none" strike="noStrike" dirty="0">
                          <a:effectLst/>
                        </a:rPr>
                        <a:t>4</a:t>
                      </a:r>
                      <a:endParaRPr lang="es-EC" sz="2000" b="0" i="0" u="none" strike="noStrike" dirty="0">
                        <a:solidFill>
                          <a:srgbClr val="000000"/>
                        </a:solidFill>
                        <a:effectLst/>
                        <a:latin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EC" sz="2000" u="none" strike="noStrike" dirty="0">
                          <a:effectLst/>
                          <a:highlight>
                            <a:srgbClr val="FFFF00"/>
                          </a:highlight>
                        </a:rPr>
                        <a:t>0.515</a:t>
                      </a:r>
                      <a:endParaRPr lang="es-EC" sz="2000" b="0" i="0" u="none" strike="noStrike" dirty="0">
                        <a:solidFill>
                          <a:srgbClr val="000000"/>
                        </a:solidFill>
                        <a:effectLst/>
                        <a:highlight>
                          <a:srgbClr val="FFFF00"/>
                        </a:highligh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dirty="0">
                          <a:effectLst/>
                          <a:highlight>
                            <a:srgbClr val="FFFF00"/>
                          </a:highlight>
                        </a:rPr>
                        <a:t>82.00%</a:t>
                      </a:r>
                      <a:endParaRPr lang="es-EC" sz="2000" b="0" i="0" u="none" strike="noStrike" dirty="0">
                        <a:solidFill>
                          <a:srgbClr val="000000"/>
                        </a:solidFill>
                        <a:effectLst/>
                        <a:highlight>
                          <a:srgbClr val="FFFF00"/>
                        </a:highligh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a:effectLst/>
                        </a:rPr>
                        <a:t>0.00%</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a:effectLst/>
                        </a:rPr>
                        <a:t>0.31%</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rowSpan="3">
                  <a:txBody>
                    <a:bodyPr/>
                    <a:lstStyle/>
                    <a:p>
                      <a:pPr algn="ctr" fontAlgn="ctr"/>
                      <a:r>
                        <a:rPr lang="es-EC" sz="2000" u="none" strike="noStrike">
                          <a:effectLst/>
                        </a:rPr>
                        <a:t>92.00%</a:t>
                      </a:r>
                      <a:endParaRPr lang="es-EC" sz="2000" b="0" i="0" u="none" strike="noStrike">
                        <a:solidFill>
                          <a:srgbClr val="000000"/>
                        </a:solidFill>
                        <a:effectLst/>
                        <a:latin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rowSpan="3">
                  <a:txBody>
                    <a:bodyPr/>
                    <a:lstStyle/>
                    <a:p>
                      <a:pPr algn="ctr" fontAlgn="ctr"/>
                      <a:r>
                        <a:rPr lang="es-EC" sz="2000" u="none" strike="noStrike">
                          <a:effectLst/>
                        </a:rPr>
                        <a:t>90.00%</a:t>
                      </a:r>
                      <a:endParaRPr lang="es-EC" sz="2000" b="0" i="0" u="none" strike="noStrike">
                        <a:solidFill>
                          <a:srgbClr val="000000"/>
                        </a:solidFill>
                        <a:effectLst/>
                        <a:latin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rowSpan="3">
                  <a:txBody>
                    <a:bodyPr/>
                    <a:lstStyle/>
                    <a:p>
                      <a:pPr algn="ctr" fontAlgn="ctr"/>
                      <a:r>
                        <a:rPr lang="es-EC" sz="2000" u="none" strike="noStrike">
                          <a:effectLst/>
                        </a:rPr>
                        <a:t>88.00%</a:t>
                      </a:r>
                      <a:endParaRPr lang="es-EC" sz="2000" b="0" i="0" u="none" strike="noStrike">
                        <a:solidFill>
                          <a:srgbClr val="000000"/>
                        </a:solidFill>
                        <a:effectLst/>
                        <a:latin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98468629"/>
                  </a:ext>
                </a:extLst>
              </a:tr>
              <a:tr h="307000">
                <a:tc vMerge="1">
                  <a:txBody>
                    <a:bodyPr/>
                    <a:lstStyle/>
                    <a:p>
                      <a:endParaRPr lang="es-EC"/>
                    </a:p>
                  </a:txBody>
                  <a:tcPr/>
                </a:tc>
                <a:tc>
                  <a:txBody>
                    <a:bodyPr/>
                    <a:lstStyle/>
                    <a:p>
                      <a:pPr algn="l" fontAlgn="ctr"/>
                      <a:r>
                        <a:rPr lang="es-EC" sz="2000" u="none" strike="noStrike">
                          <a:effectLst/>
                        </a:rPr>
                        <a:t>0.415</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a:effectLst/>
                        </a:rPr>
                        <a:t>0.03%</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dirty="0">
                          <a:effectLst/>
                          <a:highlight>
                            <a:srgbClr val="FFFF00"/>
                          </a:highlight>
                        </a:rPr>
                        <a:t>82.00%</a:t>
                      </a:r>
                      <a:endParaRPr lang="es-EC" sz="2000" b="0" i="0" u="none" strike="noStrike" dirty="0">
                        <a:solidFill>
                          <a:srgbClr val="000000"/>
                        </a:solidFill>
                        <a:effectLst/>
                        <a:highlight>
                          <a:srgbClr val="FFFF00"/>
                        </a:highlight>
                        <a:latin typeface="Times New Roman" panose="02020603050405020304" pitchFamily="18" charset="0"/>
                      </a:endParaRPr>
                    </a:p>
                  </a:txBody>
                  <a:tcPr marL="0" marR="0" marT="0" marB="0" anchor="ctr">
                    <a:solidFill>
                      <a:schemeClr val="bg1"/>
                    </a:solidFill>
                  </a:tcPr>
                </a:tc>
                <a:tc>
                  <a:txBody>
                    <a:bodyPr/>
                    <a:lstStyle/>
                    <a:p>
                      <a:pPr algn="l" fontAlgn="ctr"/>
                      <a:r>
                        <a:rPr lang="es-EC" sz="2000" u="none" strike="noStrike">
                          <a:effectLst/>
                        </a:rPr>
                        <a:t>0.46%</a:t>
                      </a:r>
                      <a:endParaRPr lang="es-EC" sz="2000" b="0" i="0" u="none" strike="noStrike">
                        <a:solidFill>
                          <a:srgbClr val="000000"/>
                        </a:solidFill>
                        <a:effectLst/>
                        <a:latin typeface="Times New Roman" panose="02020603050405020304" pitchFamily="18" charset="0"/>
                      </a:endParaRPr>
                    </a:p>
                  </a:txBody>
                  <a:tcPr marL="0" marR="0" marT="0" marB="0" anchor="ctr">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xmlns="" val="772116258"/>
                  </a:ext>
                </a:extLst>
              </a:tr>
              <a:tr h="307000">
                <a:tc vMerge="1">
                  <a:txBody>
                    <a:bodyPr/>
                    <a:lstStyle/>
                    <a:p>
                      <a:endParaRPr lang="es-EC"/>
                    </a:p>
                  </a:txBody>
                  <a:tcPr/>
                </a:tc>
                <a:tc>
                  <a:txBody>
                    <a:bodyPr/>
                    <a:lstStyle/>
                    <a:p>
                      <a:pPr algn="l" fontAlgn="ctr"/>
                      <a:r>
                        <a:rPr lang="es-EC" sz="2000" u="none" strike="noStrike">
                          <a:effectLst/>
                        </a:rPr>
                        <a:t>0.360</a:t>
                      </a:r>
                      <a:endParaRPr lang="es-EC" sz="2000" b="0" i="0" u="none" strike="noStrike">
                        <a:solidFill>
                          <a:srgbClr val="000000"/>
                        </a:solidFill>
                        <a:effectLst/>
                        <a:latin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EC" sz="2000" u="none" strike="noStrike">
                          <a:effectLst/>
                        </a:rPr>
                        <a:t>0.10%</a:t>
                      </a:r>
                      <a:endParaRPr lang="es-EC" sz="2000" b="0" i="0" u="none" strike="noStrike">
                        <a:solidFill>
                          <a:srgbClr val="000000"/>
                        </a:solidFill>
                        <a:effectLst/>
                        <a:latin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EC" sz="2000" u="none" strike="noStrike">
                          <a:effectLst/>
                        </a:rPr>
                        <a:t>0.60%</a:t>
                      </a:r>
                      <a:endParaRPr lang="es-EC" sz="2000" b="0" i="0" u="none" strike="noStrike">
                        <a:solidFill>
                          <a:srgbClr val="000000"/>
                        </a:solidFill>
                        <a:effectLst/>
                        <a:latin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s-EC" sz="2000" u="none" strike="noStrike" dirty="0">
                          <a:effectLst/>
                          <a:highlight>
                            <a:srgbClr val="FFFF00"/>
                          </a:highlight>
                        </a:rPr>
                        <a:t>75.00%</a:t>
                      </a:r>
                      <a:endParaRPr lang="es-EC" sz="2000" b="0" i="0" u="none" strike="noStrike" dirty="0">
                        <a:solidFill>
                          <a:srgbClr val="000000"/>
                        </a:solidFill>
                        <a:effectLst/>
                        <a:highlight>
                          <a:srgbClr val="FFFF00"/>
                        </a:highlight>
                        <a:latin typeface="Times New Roman" panose="02020603050405020304" pitchFamily="18" charset="0"/>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xmlns="" val="3270142559"/>
                  </a:ext>
                </a:extLst>
              </a:tr>
            </a:tbl>
          </a:graphicData>
        </a:graphic>
      </p:graphicFrame>
      <p:sp>
        <p:nvSpPr>
          <p:cNvPr id="6" name="Rectángulo 5">
            <a:extLst>
              <a:ext uri="{FF2B5EF4-FFF2-40B4-BE49-F238E27FC236}">
                <a16:creationId xmlns:a16="http://schemas.microsoft.com/office/drawing/2014/main" xmlns="" id="{99662970-D184-47ED-9560-2B2DBA411854}"/>
              </a:ext>
            </a:extLst>
          </p:cNvPr>
          <p:cNvSpPr/>
          <p:nvPr/>
        </p:nvSpPr>
        <p:spPr>
          <a:xfrm>
            <a:off x="7813390" y="1981028"/>
            <a:ext cx="4130080" cy="646331"/>
          </a:xfrm>
          <a:prstGeom prst="rect">
            <a:avLst/>
          </a:prstGeom>
        </p:spPr>
        <p:txBody>
          <a:bodyPr wrap="square">
            <a:spAutoFit/>
          </a:bodyPr>
          <a:lstStyle/>
          <a:p>
            <a:r>
              <a:rPr lang="es-EC" dirty="0">
                <a:solidFill>
                  <a:srgbClr val="000000"/>
                </a:solidFill>
                <a:latin typeface="Times New Roman" panose="02020603050405020304" pitchFamily="18" charset="0"/>
                <a:ea typeface="Calibri" panose="020F0502020204030204" pitchFamily="34" charset="0"/>
              </a:rPr>
              <a:t>En la sección 6.2.2. apartado e, de la NEC en su cap. 2</a:t>
            </a:r>
            <a:endParaRPr lang="es-EC" dirty="0"/>
          </a:p>
        </p:txBody>
      </p:sp>
      <p:sp>
        <p:nvSpPr>
          <p:cNvPr id="7" name="Rectángulo 6">
            <a:extLst>
              <a:ext uri="{FF2B5EF4-FFF2-40B4-BE49-F238E27FC236}">
                <a16:creationId xmlns:a16="http://schemas.microsoft.com/office/drawing/2014/main" xmlns="" id="{610AA3DA-93D2-4C97-BDAF-5AE5D481537A}"/>
              </a:ext>
            </a:extLst>
          </p:cNvPr>
          <p:cNvSpPr/>
          <p:nvPr/>
        </p:nvSpPr>
        <p:spPr>
          <a:xfrm>
            <a:off x="7813390" y="2667169"/>
            <a:ext cx="3746695" cy="369332"/>
          </a:xfrm>
          <a:prstGeom prst="rect">
            <a:avLst/>
          </a:prstGeom>
        </p:spPr>
        <p:txBody>
          <a:bodyPr wrap="square">
            <a:spAutoFit/>
          </a:bodyPr>
          <a:lstStyle/>
          <a:p>
            <a:r>
              <a:rPr lang="es-EC" dirty="0">
                <a:solidFill>
                  <a:srgbClr val="000000"/>
                </a:solidFill>
                <a:latin typeface="Times New Roman" panose="02020603050405020304" pitchFamily="18" charset="0"/>
                <a:ea typeface="Calibri" panose="020F0502020204030204" pitchFamily="34" charset="0"/>
              </a:rPr>
              <a:t>Participación modal superior al 80%</a:t>
            </a:r>
            <a:endParaRPr lang="es-EC" dirty="0"/>
          </a:p>
        </p:txBody>
      </p:sp>
      <p:sp>
        <p:nvSpPr>
          <p:cNvPr id="8" name="Rectángulo 7">
            <a:extLst>
              <a:ext uri="{FF2B5EF4-FFF2-40B4-BE49-F238E27FC236}">
                <a16:creationId xmlns:a16="http://schemas.microsoft.com/office/drawing/2014/main" xmlns="" id="{DDBB3E62-9D2F-4D86-893C-6F3974ABED58}"/>
              </a:ext>
            </a:extLst>
          </p:cNvPr>
          <p:cNvSpPr/>
          <p:nvPr/>
        </p:nvSpPr>
        <p:spPr>
          <a:xfrm>
            <a:off x="7813390" y="3076311"/>
            <a:ext cx="4130080" cy="646331"/>
          </a:xfrm>
          <a:prstGeom prst="rect">
            <a:avLst/>
          </a:prstGeom>
        </p:spPr>
        <p:txBody>
          <a:bodyPr wrap="square">
            <a:spAutoFit/>
          </a:bodyPr>
          <a:lstStyle/>
          <a:p>
            <a:r>
              <a:rPr lang="es-EC" dirty="0">
                <a:solidFill>
                  <a:srgbClr val="000000"/>
                </a:solidFill>
                <a:latin typeface="Times New Roman" panose="02020603050405020304" pitchFamily="18" charset="0"/>
                <a:ea typeface="Calibri" panose="020F0502020204030204" pitchFamily="34" charset="0"/>
              </a:rPr>
              <a:t>Sumatoria de la participación modal supera el 90%</a:t>
            </a:r>
            <a:endParaRPr lang="es-EC" dirty="0"/>
          </a:p>
        </p:txBody>
      </p:sp>
      <p:sp>
        <p:nvSpPr>
          <p:cNvPr id="9" name="Rectángulo 8">
            <a:extLst>
              <a:ext uri="{FF2B5EF4-FFF2-40B4-BE49-F238E27FC236}">
                <a16:creationId xmlns:a16="http://schemas.microsoft.com/office/drawing/2014/main" xmlns="" id="{72C64944-BFB1-4D18-B75B-A58D621588C7}"/>
              </a:ext>
            </a:extLst>
          </p:cNvPr>
          <p:cNvSpPr/>
          <p:nvPr/>
        </p:nvSpPr>
        <p:spPr>
          <a:xfrm>
            <a:off x="7813390" y="3848428"/>
            <a:ext cx="3989404" cy="646331"/>
          </a:xfrm>
          <a:prstGeom prst="rect">
            <a:avLst/>
          </a:prstGeom>
        </p:spPr>
        <p:txBody>
          <a:bodyPr wrap="square">
            <a:spAutoFit/>
          </a:bodyPr>
          <a:lstStyle/>
          <a:p>
            <a:r>
              <a:rPr lang="es-EC" dirty="0">
                <a:solidFill>
                  <a:srgbClr val="000000"/>
                </a:solidFill>
                <a:latin typeface="Times New Roman" panose="02020603050405020304" pitchFamily="18" charset="0"/>
                <a:ea typeface="Calibri" panose="020F0502020204030204" pitchFamily="34" charset="0"/>
              </a:rPr>
              <a:t>El periodo es inferior al calculado con la formula dado por la NEC. </a:t>
            </a:r>
            <a:endParaRPr lang="es-EC" dirty="0"/>
          </a:p>
        </p:txBody>
      </p:sp>
      <p:sp>
        <p:nvSpPr>
          <p:cNvPr id="10" name="Rectángulo 9">
            <a:extLst>
              <a:ext uri="{FF2B5EF4-FFF2-40B4-BE49-F238E27FC236}">
                <a16:creationId xmlns:a16="http://schemas.microsoft.com/office/drawing/2014/main" xmlns="" id="{3D8F69B3-20B6-42BB-AD01-1ED0DACC6BD8}"/>
              </a:ext>
            </a:extLst>
          </p:cNvPr>
          <p:cNvSpPr/>
          <p:nvPr/>
        </p:nvSpPr>
        <p:spPr>
          <a:xfrm>
            <a:off x="367548" y="730653"/>
            <a:ext cx="3198311" cy="369332"/>
          </a:xfrm>
          <a:prstGeom prst="rect">
            <a:avLst/>
          </a:prstGeom>
        </p:spPr>
        <p:txBody>
          <a:bodyPr wrap="none">
            <a:spAutoFit/>
          </a:bodyPr>
          <a:lstStyle/>
          <a:p>
            <a:r>
              <a:rPr lang="es-EC" b="1" dirty="0">
                <a:latin typeface="Times New Roman" panose="02020603050405020304" pitchFamily="18" charset="0"/>
                <a:ea typeface="Times New Roman" panose="02020603050405020304" pitchFamily="18" charset="0"/>
              </a:rPr>
              <a:t>Periodos y modos de vibración</a:t>
            </a:r>
            <a:endParaRPr lang="es-EC" b="1" dirty="0"/>
          </a:p>
        </p:txBody>
      </p:sp>
      <p:sp>
        <p:nvSpPr>
          <p:cNvPr id="11" name="3 CuadroTexto">
            <a:extLst>
              <a:ext uri="{FF2B5EF4-FFF2-40B4-BE49-F238E27FC236}">
                <a16:creationId xmlns:a16="http://schemas.microsoft.com/office/drawing/2014/main" xmlns="" id="{2DCA73ED-D3E0-4A35-90AA-247547FE1655}"/>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37</a:t>
            </a:r>
          </a:p>
        </p:txBody>
      </p:sp>
      <p:pic>
        <p:nvPicPr>
          <p:cNvPr id="12" name="Imagen 11" descr="Recorte de pantalla">
            <a:extLst>
              <a:ext uri="{FF2B5EF4-FFF2-40B4-BE49-F238E27FC236}">
                <a16:creationId xmlns:a16="http://schemas.microsoft.com/office/drawing/2014/main" xmlns="" id="{1C42E88B-B0F5-4C94-93DB-7BBAEFC92C5E}"/>
              </a:ext>
            </a:extLst>
          </p:cNvPr>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368163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xmlns="" id="{ABB17886-784B-4E70-BD7F-0A4AAE1FE1F1}"/>
              </a:ext>
            </a:extLst>
          </p:cNvPr>
          <p:cNvSpPr/>
          <p:nvPr/>
        </p:nvSpPr>
        <p:spPr>
          <a:xfrm>
            <a:off x="1549127" y="2880076"/>
            <a:ext cx="2210833" cy="369332"/>
          </a:xfrm>
          <a:prstGeom prst="rect">
            <a:avLst/>
          </a:prstGeom>
        </p:spPr>
        <p:txBody>
          <a:bodyPr wrap="square">
            <a:spAutoFit/>
          </a:bodyPr>
          <a:lstStyle/>
          <a:p>
            <a:r>
              <a:rPr lang="es-EC" dirty="0">
                <a:solidFill>
                  <a:srgbClr val="000000"/>
                </a:solidFill>
                <a:latin typeface="Times New Roman" panose="02020603050405020304" pitchFamily="18" charset="0"/>
                <a:ea typeface="Calibri" panose="020F0502020204030204" pitchFamily="34" charset="0"/>
              </a:rPr>
              <a:t>Bloque 1 - Sentido X</a:t>
            </a:r>
            <a:endParaRPr lang="es-EC" dirty="0"/>
          </a:p>
        </p:txBody>
      </p:sp>
      <p:sp>
        <p:nvSpPr>
          <p:cNvPr id="9" name="Rectángulo 8">
            <a:extLst>
              <a:ext uri="{FF2B5EF4-FFF2-40B4-BE49-F238E27FC236}">
                <a16:creationId xmlns:a16="http://schemas.microsoft.com/office/drawing/2014/main" xmlns="" id="{B212AE91-C572-4A45-A0E4-9E6FBA183732}"/>
              </a:ext>
            </a:extLst>
          </p:cNvPr>
          <p:cNvSpPr/>
          <p:nvPr/>
        </p:nvSpPr>
        <p:spPr>
          <a:xfrm>
            <a:off x="248530" y="126609"/>
            <a:ext cx="8149882" cy="461665"/>
          </a:xfrm>
          <a:prstGeom prst="rect">
            <a:avLst/>
          </a:prstGeom>
          <a:noFill/>
          <a:ln>
            <a:noFill/>
          </a:ln>
        </p:spPr>
        <p:txBody>
          <a:bodyPr wrap="square" rtlCol="0">
            <a:spAutoFit/>
          </a:bodyPr>
          <a:lstStyle/>
          <a:p>
            <a:pPr algn="ctr"/>
            <a:r>
              <a:rPr lang="es-EC" sz="2400" b="1" dirty="0">
                <a:ln>
                  <a:solidFill>
                    <a:schemeClr val="tx1"/>
                  </a:solidFill>
                </a:ln>
              </a:rPr>
              <a:t>RESULTADOS Y ANÁLISIS DEL MODELAMIENTO ESTRUCTURAL</a:t>
            </a:r>
          </a:p>
        </p:txBody>
      </p:sp>
      <p:sp>
        <p:nvSpPr>
          <p:cNvPr id="10" name="Rectángulo 9">
            <a:extLst>
              <a:ext uri="{FF2B5EF4-FFF2-40B4-BE49-F238E27FC236}">
                <a16:creationId xmlns:a16="http://schemas.microsoft.com/office/drawing/2014/main" xmlns="" id="{E41737BA-CBB4-4DAF-BBF8-0B48BCF4096A}"/>
              </a:ext>
            </a:extLst>
          </p:cNvPr>
          <p:cNvSpPr/>
          <p:nvPr/>
        </p:nvSpPr>
        <p:spPr>
          <a:xfrm>
            <a:off x="425920" y="839086"/>
            <a:ext cx="3531736" cy="369332"/>
          </a:xfrm>
          <a:prstGeom prst="rect">
            <a:avLst/>
          </a:prstGeom>
        </p:spPr>
        <p:txBody>
          <a:bodyPr wrap="none">
            <a:spAutoFit/>
          </a:bodyPr>
          <a:lstStyle/>
          <a:p>
            <a:r>
              <a:rPr lang="es-EC" b="1" dirty="0">
                <a:latin typeface="Times New Roman" panose="02020603050405020304" pitchFamily="18" charset="0"/>
                <a:ea typeface="Calibri" panose="020F0502020204030204" pitchFamily="34" charset="0"/>
              </a:rPr>
              <a:t>Desplazamientos y derivas de piso</a:t>
            </a:r>
            <a:endParaRPr lang="es-EC" b="1" dirty="0"/>
          </a:p>
        </p:txBody>
      </p:sp>
      <p:graphicFrame>
        <p:nvGraphicFramePr>
          <p:cNvPr id="11" name="Tabla 10">
            <a:extLst>
              <a:ext uri="{FF2B5EF4-FFF2-40B4-BE49-F238E27FC236}">
                <a16:creationId xmlns:a16="http://schemas.microsoft.com/office/drawing/2014/main" xmlns="" id="{971EF3F2-C3DA-43A4-97A3-A26444C6D96F}"/>
              </a:ext>
            </a:extLst>
          </p:cNvPr>
          <p:cNvGraphicFramePr>
            <a:graphicFrameLocks noGrp="1"/>
          </p:cNvGraphicFramePr>
          <p:nvPr/>
        </p:nvGraphicFramePr>
        <p:xfrm>
          <a:off x="425920" y="1293972"/>
          <a:ext cx="4637649" cy="1503917"/>
        </p:xfrm>
        <a:graphic>
          <a:graphicData uri="http://schemas.openxmlformats.org/drawingml/2006/table">
            <a:tbl>
              <a:tblPr firstRow="1" firstCol="1" bandRow="1">
                <a:tableStyleId>{2D5ABB26-0587-4C30-8999-92F81FD0307C}</a:tableStyleId>
              </a:tblPr>
              <a:tblGrid>
                <a:gridCol w="454480">
                  <a:extLst>
                    <a:ext uri="{9D8B030D-6E8A-4147-A177-3AD203B41FA5}">
                      <a16:colId xmlns:a16="http://schemas.microsoft.com/office/drawing/2014/main" xmlns="" val="1224115201"/>
                    </a:ext>
                  </a:extLst>
                </a:gridCol>
                <a:gridCol w="900333">
                  <a:extLst>
                    <a:ext uri="{9D8B030D-6E8A-4147-A177-3AD203B41FA5}">
                      <a16:colId xmlns:a16="http://schemas.microsoft.com/office/drawing/2014/main" xmlns="" val="3615293625"/>
                    </a:ext>
                  </a:extLst>
                </a:gridCol>
                <a:gridCol w="576775">
                  <a:extLst>
                    <a:ext uri="{9D8B030D-6E8A-4147-A177-3AD203B41FA5}">
                      <a16:colId xmlns:a16="http://schemas.microsoft.com/office/drawing/2014/main" xmlns="" val="2112316807"/>
                    </a:ext>
                  </a:extLst>
                </a:gridCol>
                <a:gridCol w="1448972">
                  <a:extLst>
                    <a:ext uri="{9D8B030D-6E8A-4147-A177-3AD203B41FA5}">
                      <a16:colId xmlns:a16="http://schemas.microsoft.com/office/drawing/2014/main" xmlns="" val="3331856406"/>
                    </a:ext>
                  </a:extLst>
                </a:gridCol>
                <a:gridCol w="675250">
                  <a:extLst>
                    <a:ext uri="{9D8B030D-6E8A-4147-A177-3AD203B41FA5}">
                      <a16:colId xmlns:a16="http://schemas.microsoft.com/office/drawing/2014/main" xmlns="" val="1516171698"/>
                    </a:ext>
                  </a:extLst>
                </a:gridCol>
                <a:gridCol w="581839">
                  <a:extLst>
                    <a:ext uri="{9D8B030D-6E8A-4147-A177-3AD203B41FA5}">
                      <a16:colId xmlns:a16="http://schemas.microsoft.com/office/drawing/2014/main" xmlns="" val="3527637863"/>
                    </a:ext>
                  </a:extLst>
                </a:gridCol>
              </a:tblGrid>
              <a:tr h="507600">
                <a:tc>
                  <a:txBody>
                    <a:bodyPr/>
                    <a:lstStyle/>
                    <a:p>
                      <a:pPr>
                        <a:lnSpc>
                          <a:spcPct val="107000"/>
                        </a:lnSpc>
                        <a:spcAft>
                          <a:spcPts val="0"/>
                        </a:spcAft>
                      </a:pPr>
                      <a:r>
                        <a:rPr lang="es-EC" sz="1600" b="1" dirty="0">
                          <a:effectLst/>
                        </a:rPr>
                        <a:t>Piso</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Elevación</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hi</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Desplazamiento</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ΔE</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ΔM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73311666"/>
                  </a:ext>
                </a:extLst>
              </a:tr>
              <a:tr h="248741">
                <a:tc>
                  <a:txBody>
                    <a:bodyPr/>
                    <a:lstStyle/>
                    <a:p>
                      <a:pPr>
                        <a:lnSpc>
                          <a:spcPct val="107000"/>
                        </a:lnSpc>
                        <a:spcAft>
                          <a:spcPts val="0"/>
                        </a:spcAft>
                      </a:pPr>
                      <a:r>
                        <a:rPr lang="es-EC" sz="1600" dirty="0">
                          <a:effectLst/>
                        </a:rPr>
                        <a:t>1</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4550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4550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8.462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0.0019</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0.007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3695390053"/>
                  </a:ext>
                </a:extLst>
              </a:tr>
              <a:tr h="248741">
                <a:tc>
                  <a:txBody>
                    <a:bodyPr/>
                    <a:lstStyle/>
                    <a:p>
                      <a:pPr>
                        <a:lnSpc>
                          <a:spcPct val="107000"/>
                        </a:lnSpc>
                        <a:spcAft>
                          <a:spcPts val="0"/>
                        </a:spcAft>
                      </a:pPr>
                      <a:r>
                        <a:rPr lang="es-EC" sz="1600">
                          <a:effectLst/>
                        </a:rPr>
                        <a:t>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7890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17.618</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0.0027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0.010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extLst>
                  <a:ext uri="{0D108BD9-81ED-4DB2-BD59-A6C34878D82A}">
                    <a16:rowId xmlns:a16="http://schemas.microsoft.com/office/drawing/2014/main" xmlns="" val="16128959"/>
                  </a:ext>
                </a:extLst>
              </a:tr>
              <a:tr h="248741">
                <a:tc>
                  <a:txBody>
                    <a:bodyPr/>
                    <a:lstStyle/>
                    <a:p>
                      <a:pPr>
                        <a:lnSpc>
                          <a:spcPct val="107000"/>
                        </a:lnSpc>
                        <a:spcAft>
                          <a:spcPts val="0"/>
                        </a:spcAft>
                      </a:pPr>
                      <a:r>
                        <a:rPr lang="es-EC" sz="1600">
                          <a:effectLst/>
                        </a:rPr>
                        <a:t>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11230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25.950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0.0025</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0.009</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extLst>
                  <a:ext uri="{0D108BD9-81ED-4DB2-BD59-A6C34878D82A}">
                    <a16:rowId xmlns:a16="http://schemas.microsoft.com/office/drawing/2014/main" xmlns="" val="1109946715"/>
                  </a:ext>
                </a:extLst>
              </a:tr>
              <a:tr h="248741">
                <a:tc>
                  <a:txBody>
                    <a:bodyPr/>
                    <a:lstStyle/>
                    <a:p>
                      <a:pPr>
                        <a:lnSpc>
                          <a:spcPct val="107000"/>
                        </a:lnSpc>
                        <a:spcAft>
                          <a:spcPts val="0"/>
                        </a:spcAft>
                      </a:pPr>
                      <a:r>
                        <a:rPr lang="es-EC" sz="1600">
                          <a:effectLst/>
                        </a:rPr>
                        <a:t>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14570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33.583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0.0023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dirty="0">
                          <a:effectLst/>
                        </a:rPr>
                        <a:t>0.009</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18561725"/>
                  </a:ext>
                </a:extLst>
              </a:tr>
            </a:tbl>
          </a:graphicData>
        </a:graphic>
      </p:graphicFrame>
      <p:graphicFrame>
        <p:nvGraphicFramePr>
          <p:cNvPr id="12" name="Tabla 11">
            <a:extLst>
              <a:ext uri="{FF2B5EF4-FFF2-40B4-BE49-F238E27FC236}">
                <a16:creationId xmlns:a16="http://schemas.microsoft.com/office/drawing/2014/main" xmlns="" id="{CBDD9EEA-A43E-4D3F-9820-4A6E7E6D7562}"/>
              </a:ext>
            </a:extLst>
          </p:cNvPr>
          <p:cNvGraphicFramePr>
            <a:graphicFrameLocks noGrp="1"/>
          </p:cNvGraphicFramePr>
          <p:nvPr/>
        </p:nvGraphicFramePr>
        <p:xfrm>
          <a:off x="425920" y="3611432"/>
          <a:ext cx="4722855" cy="1501077"/>
        </p:xfrm>
        <a:graphic>
          <a:graphicData uri="http://schemas.openxmlformats.org/drawingml/2006/table">
            <a:tbl>
              <a:tblPr firstRow="1" firstCol="1" bandRow="1">
                <a:tableStyleId>{2D5ABB26-0587-4C30-8999-92F81FD0307C}</a:tableStyleId>
              </a:tblPr>
              <a:tblGrid>
                <a:gridCol w="446277">
                  <a:extLst>
                    <a:ext uri="{9D8B030D-6E8A-4147-A177-3AD203B41FA5}">
                      <a16:colId xmlns:a16="http://schemas.microsoft.com/office/drawing/2014/main" xmlns="" val="3319895272"/>
                    </a:ext>
                  </a:extLst>
                </a:gridCol>
                <a:gridCol w="900332">
                  <a:extLst>
                    <a:ext uri="{9D8B030D-6E8A-4147-A177-3AD203B41FA5}">
                      <a16:colId xmlns:a16="http://schemas.microsoft.com/office/drawing/2014/main" xmlns="" val="3356098357"/>
                    </a:ext>
                  </a:extLst>
                </a:gridCol>
                <a:gridCol w="562708">
                  <a:extLst>
                    <a:ext uri="{9D8B030D-6E8A-4147-A177-3AD203B41FA5}">
                      <a16:colId xmlns:a16="http://schemas.microsoft.com/office/drawing/2014/main" xmlns="" val="2261777842"/>
                    </a:ext>
                  </a:extLst>
                </a:gridCol>
                <a:gridCol w="1477108">
                  <a:extLst>
                    <a:ext uri="{9D8B030D-6E8A-4147-A177-3AD203B41FA5}">
                      <a16:colId xmlns:a16="http://schemas.microsoft.com/office/drawing/2014/main" xmlns="" val="1687202134"/>
                    </a:ext>
                  </a:extLst>
                </a:gridCol>
                <a:gridCol w="745587">
                  <a:extLst>
                    <a:ext uri="{9D8B030D-6E8A-4147-A177-3AD203B41FA5}">
                      <a16:colId xmlns:a16="http://schemas.microsoft.com/office/drawing/2014/main" xmlns="" val="3925945962"/>
                    </a:ext>
                  </a:extLst>
                </a:gridCol>
                <a:gridCol w="590843">
                  <a:extLst>
                    <a:ext uri="{9D8B030D-6E8A-4147-A177-3AD203B41FA5}">
                      <a16:colId xmlns:a16="http://schemas.microsoft.com/office/drawing/2014/main" xmlns="" val="313352385"/>
                    </a:ext>
                  </a:extLst>
                </a:gridCol>
              </a:tblGrid>
              <a:tr h="36000">
                <a:tc>
                  <a:txBody>
                    <a:bodyPr/>
                    <a:lstStyle/>
                    <a:p>
                      <a:pPr>
                        <a:lnSpc>
                          <a:spcPct val="107000"/>
                        </a:lnSpc>
                        <a:spcAft>
                          <a:spcPts val="0"/>
                        </a:spcAft>
                      </a:pPr>
                      <a:r>
                        <a:rPr lang="es-EC" sz="1600" b="1" dirty="0">
                          <a:effectLst/>
                        </a:rPr>
                        <a:t>Piso</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Elevación</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hi</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Desplazamiento</a:t>
                      </a:r>
                      <a:br>
                        <a:rPr lang="es-EC" sz="1600" b="1" dirty="0">
                          <a:effectLst/>
                        </a:rPr>
                      </a:br>
                      <a:r>
                        <a:rPr lang="es-EC" sz="1600" b="1" dirty="0">
                          <a:effectLst/>
                        </a:rPr>
                        <a:t>(mm)</a:t>
                      </a:r>
                      <a:endParaRPr lang="es-EC" sz="1600" b="1" dirty="0">
                        <a:effectLst/>
                        <a:latin typeface="Times New Roman" panose="02020603050405020304" pitchFamily="18" charset="0"/>
                        <a:ea typeface="+mn-ea"/>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ΔE</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ΔM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410455369"/>
                  </a:ext>
                </a:extLst>
              </a:tr>
              <a:tr h="36000">
                <a:tc>
                  <a:txBody>
                    <a:bodyPr/>
                    <a:lstStyle/>
                    <a:p>
                      <a:pPr>
                        <a:lnSpc>
                          <a:spcPct val="107000"/>
                        </a:lnSpc>
                        <a:spcAft>
                          <a:spcPts val="0"/>
                        </a:spcAft>
                      </a:pPr>
                      <a:r>
                        <a:rPr lang="es-EC" sz="1600">
                          <a:effectLst/>
                        </a:rPr>
                        <a:t>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4550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4550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8.655</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0.0019</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0.007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1374968257"/>
                  </a:ext>
                </a:extLst>
              </a:tr>
              <a:tr h="36000">
                <a:tc>
                  <a:txBody>
                    <a:bodyPr/>
                    <a:lstStyle/>
                    <a:p>
                      <a:pPr>
                        <a:lnSpc>
                          <a:spcPct val="107000"/>
                        </a:lnSpc>
                        <a:spcAft>
                          <a:spcPts val="0"/>
                        </a:spcAft>
                      </a:pPr>
                      <a:r>
                        <a:rPr lang="es-EC" sz="1600">
                          <a:effectLst/>
                        </a:rPr>
                        <a:t>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7890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17.761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0.0027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0.010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extLst>
                  <a:ext uri="{0D108BD9-81ED-4DB2-BD59-A6C34878D82A}">
                    <a16:rowId xmlns:a16="http://schemas.microsoft.com/office/drawing/2014/main" xmlns="" val="2578644253"/>
                  </a:ext>
                </a:extLst>
              </a:tr>
              <a:tr h="36000">
                <a:tc>
                  <a:txBody>
                    <a:bodyPr/>
                    <a:lstStyle/>
                    <a:p>
                      <a:pPr>
                        <a:lnSpc>
                          <a:spcPct val="107000"/>
                        </a:lnSpc>
                        <a:spcAft>
                          <a:spcPts val="0"/>
                        </a:spcAft>
                      </a:pPr>
                      <a:r>
                        <a:rPr lang="es-EC" sz="1600">
                          <a:effectLst/>
                        </a:rPr>
                        <a:t>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11230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26.002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0.0025</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0.009</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extLst>
                  <a:ext uri="{0D108BD9-81ED-4DB2-BD59-A6C34878D82A}">
                    <a16:rowId xmlns:a16="http://schemas.microsoft.com/office/drawing/2014/main" xmlns="" val="3916650503"/>
                  </a:ext>
                </a:extLst>
              </a:tr>
              <a:tr h="36000">
                <a:tc>
                  <a:txBody>
                    <a:bodyPr/>
                    <a:lstStyle/>
                    <a:p>
                      <a:pPr>
                        <a:lnSpc>
                          <a:spcPct val="107000"/>
                        </a:lnSpc>
                        <a:spcAft>
                          <a:spcPts val="0"/>
                        </a:spcAft>
                      </a:pPr>
                      <a:r>
                        <a:rPr lang="es-EC" sz="1600">
                          <a:effectLst/>
                        </a:rPr>
                        <a:t>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14570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dirty="0">
                          <a:effectLst/>
                        </a:rPr>
                        <a:t>33.284</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0.0022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dirty="0">
                          <a:effectLst/>
                        </a:rPr>
                        <a:t>0.008</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31039788"/>
                  </a:ext>
                </a:extLst>
              </a:tr>
            </a:tbl>
          </a:graphicData>
        </a:graphic>
      </p:graphicFrame>
      <p:sp>
        <p:nvSpPr>
          <p:cNvPr id="13" name="Rectángulo 12">
            <a:extLst>
              <a:ext uri="{FF2B5EF4-FFF2-40B4-BE49-F238E27FC236}">
                <a16:creationId xmlns:a16="http://schemas.microsoft.com/office/drawing/2014/main" xmlns="" id="{D1CF11EF-E5CA-4C41-9099-4E69BF003947}"/>
              </a:ext>
            </a:extLst>
          </p:cNvPr>
          <p:cNvSpPr/>
          <p:nvPr/>
        </p:nvSpPr>
        <p:spPr>
          <a:xfrm>
            <a:off x="1549128" y="5194696"/>
            <a:ext cx="2210833" cy="369332"/>
          </a:xfrm>
          <a:prstGeom prst="rect">
            <a:avLst/>
          </a:prstGeom>
        </p:spPr>
        <p:txBody>
          <a:bodyPr wrap="square">
            <a:spAutoFit/>
          </a:bodyPr>
          <a:lstStyle/>
          <a:p>
            <a:r>
              <a:rPr lang="es-EC" dirty="0">
                <a:solidFill>
                  <a:srgbClr val="000000"/>
                </a:solidFill>
                <a:latin typeface="Times New Roman" panose="02020603050405020304" pitchFamily="18" charset="0"/>
                <a:ea typeface="Calibri" panose="020F0502020204030204" pitchFamily="34" charset="0"/>
              </a:rPr>
              <a:t>Bloque 1 - Sentido Y</a:t>
            </a:r>
            <a:endParaRPr lang="es-EC" dirty="0"/>
          </a:p>
        </p:txBody>
      </p:sp>
      <p:graphicFrame>
        <p:nvGraphicFramePr>
          <p:cNvPr id="14" name="Tabla 13">
            <a:extLst>
              <a:ext uri="{FF2B5EF4-FFF2-40B4-BE49-F238E27FC236}">
                <a16:creationId xmlns:a16="http://schemas.microsoft.com/office/drawing/2014/main" xmlns="" id="{D9BE952C-D375-48F1-84C6-3E90D6C1AA2E}"/>
              </a:ext>
            </a:extLst>
          </p:cNvPr>
          <p:cNvGraphicFramePr>
            <a:graphicFrameLocks noGrp="1"/>
          </p:cNvGraphicFramePr>
          <p:nvPr/>
        </p:nvGraphicFramePr>
        <p:xfrm>
          <a:off x="6435676" y="1293972"/>
          <a:ext cx="4741398" cy="1501077"/>
        </p:xfrm>
        <a:graphic>
          <a:graphicData uri="http://schemas.openxmlformats.org/drawingml/2006/table">
            <a:tbl>
              <a:tblPr firstRow="1" firstCol="1" bandRow="1">
                <a:tableStyleId>{2D5ABB26-0587-4C30-8999-92F81FD0307C}</a:tableStyleId>
              </a:tblPr>
              <a:tblGrid>
                <a:gridCol w="464819">
                  <a:extLst>
                    <a:ext uri="{9D8B030D-6E8A-4147-A177-3AD203B41FA5}">
                      <a16:colId xmlns:a16="http://schemas.microsoft.com/office/drawing/2014/main" xmlns="" val="12586151"/>
                    </a:ext>
                  </a:extLst>
                </a:gridCol>
                <a:gridCol w="928468">
                  <a:extLst>
                    <a:ext uri="{9D8B030D-6E8A-4147-A177-3AD203B41FA5}">
                      <a16:colId xmlns:a16="http://schemas.microsoft.com/office/drawing/2014/main" xmlns="" val="569539461"/>
                    </a:ext>
                  </a:extLst>
                </a:gridCol>
                <a:gridCol w="562708">
                  <a:extLst>
                    <a:ext uri="{9D8B030D-6E8A-4147-A177-3AD203B41FA5}">
                      <a16:colId xmlns:a16="http://schemas.microsoft.com/office/drawing/2014/main" xmlns="" val="2021093601"/>
                    </a:ext>
                  </a:extLst>
                </a:gridCol>
                <a:gridCol w="1463040">
                  <a:extLst>
                    <a:ext uri="{9D8B030D-6E8A-4147-A177-3AD203B41FA5}">
                      <a16:colId xmlns:a16="http://schemas.microsoft.com/office/drawing/2014/main" xmlns="" val="3777174074"/>
                    </a:ext>
                  </a:extLst>
                </a:gridCol>
                <a:gridCol w="731520">
                  <a:extLst>
                    <a:ext uri="{9D8B030D-6E8A-4147-A177-3AD203B41FA5}">
                      <a16:colId xmlns:a16="http://schemas.microsoft.com/office/drawing/2014/main" xmlns="" val="432908567"/>
                    </a:ext>
                  </a:extLst>
                </a:gridCol>
                <a:gridCol w="590843">
                  <a:extLst>
                    <a:ext uri="{9D8B030D-6E8A-4147-A177-3AD203B41FA5}">
                      <a16:colId xmlns:a16="http://schemas.microsoft.com/office/drawing/2014/main" xmlns="" val="3161277353"/>
                    </a:ext>
                  </a:extLst>
                </a:gridCol>
              </a:tblGrid>
              <a:tr h="36000">
                <a:tc>
                  <a:txBody>
                    <a:bodyPr/>
                    <a:lstStyle/>
                    <a:p>
                      <a:pPr>
                        <a:lnSpc>
                          <a:spcPct val="107000"/>
                        </a:lnSpc>
                        <a:spcAft>
                          <a:spcPts val="0"/>
                        </a:spcAft>
                      </a:pPr>
                      <a:r>
                        <a:rPr lang="es-EC" sz="1600" b="1" dirty="0">
                          <a:effectLst/>
                        </a:rPr>
                        <a:t>Piso</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Elevación</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hi</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Desplazamiento</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ΔE</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ΔM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88455183"/>
                  </a:ext>
                </a:extLst>
              </a:tr>
              <a:tr h="36000">
                <a:tc>
                  <a:txBody>
                    <a:bodyPr/>
                    <a:lstStyle/>
                    <a:p>
                      <a:pPr>
                        <a:lnSpc>
                          <a:spcPct val="107000"/>
                        </a:lnSpc>
                        <a:spcAft>
                          <a:spcPts val="0"/>
                        </a:spcAft>
                      </a:pPr>
                      <a:r>
                        <a:rPr lang="es-EC" sz="1600">
                          <a:effectLst/>
                        </a:rPr>
                        <a:t>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4550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4550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8.262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0.0018</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dirty="0">
                          <a:effectLst/>
                        </a:rPr>
                        <a:t>0.007</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1175232998"/>
                  </a:ext>
                </a:extLst>
              </a:tr>
              <a:tr h="36000">
                <a:tc>
                  <a:txBody>
                    <a:bodyPr/>
                    <a:lstStyle/>
                    <a:p>
                      <a:pPr>
                        <a:lnSpc>
                          <a:spcPct val="107000"/>
                        </a:lnSpc>
                        <a:spcAft>
                          <a:spcPts val="0"/>
                        </a:spcAft>
                      </a:pPr>
                      <a:r>
                        <a:rPr lang="es-EC" sz="1600">
                          <a:effectLst/>
                        </a:rPr>
                        <a:t>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7890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16.945</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0.0026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0.010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extLst>
                  <a:ext uri="{0D108BD9-81ED-4DB2-BD59-A6C34878D82A}">
                    <a16:rowId xmlns:a16="http://schemas.microsoft.com/office/drawing/2014/main" xmlns="" val="478537401"/>
                  </a:ext>
                </a:extLst>
              </a:tr>
              <a:tr h="36000">
                <a:tc>
                  <a:txBody>
                    <a:bodyPr/>
                    <a:lstStyle/>
                    <a:p>
                      <a:pPr>
                        <a:lnSpc>
                          <a:spcPct val="107000"/>
                        </a:lnSpc>
                        <a:spcAft>
                          <a:spcPts val="0"/>
                        </a:spcAft>
                      </a:pPr>
                      <a:r>
                        <a:rPr lang="es-EC" sz="1600">
                          <a:effectLst/>
                        </a:rPr>
                        <a:t>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11230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24.720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0.0023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0.009</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extLst>
                  <a:ext uri="{0D108BD9-81ED-4DB2-BD59-A6C34878D82A}">
                    <a16:rowId xmlns:a16="http://schemas.microsoft.com/office/drawing/2014/main" xmlns="" val="822350502"/>
                  </a:ext>
                </a:extLst>
              </a:tr>
              <a:tr h="36000">
                <a:tc>
                  <a:txBody>
                    <a:bodyPr/>
                    <a:lstStyle/>
                    <a:p>
                      <a:pPr>
                        <a:lnSpc>
                          <a:spcPct val="107000"/>
                        </a:lnSpc>
                        <a:spcAft>
                          <a:spcPts val="0"/>
                        </a:spcAft>
                      </a:pPr>
                      <a:r>
                        <a:rPr lang="es-EC" sz="1600">
                          <a:effectLst/>
                        </a:rPr>
                        <a:t>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14570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31.528</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0.0020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dirty="0">
                          <a:effectLst/>
                        </a:rPr>
                        <a:t>0.008</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91750991"/>
                  </a:ext>
                </a:extLst>
              </a:tr>
            </a:tbl>
          </a:graphicData>
        </a:graphic>
      </p:graphicFrame>
      <p:sp>
        <p:nvSpPr>
          <p:cNvPr id="15" name="Rectángulo 14">
            <a:extLst>
              <a:ext uri="{FF2B5EF4-FFF2-40B4-BE49-F238E27FC236}">
                <a16:creationId xmlns:a16="http://schemas.microsoft.com/office/drawing/2014/main" xmlns="" id="{3AF6CE3A-23D2-4EBA-802B-EDE9D71F9050}"/>
              </a:ext>
            </a:extLst>
          </p:cNvPr>
          <p:cNvSpPr/>
          <p:nvPr/>
        </p:nvSpPr>
        <p:spPr>
          <a:xfrm>
            <a:off x="8003853" y="2880076"/>
            <a:ext cx="2210833" cy="369332"/>
          </a:xfrm>
          <a:prstGeom prst="rect">
            <a:avLst/>
          </a:prstGeom>
        </p:spPr>
        <p:txBody>
          <a:bodyPr wrap="square">
            <a:spAutoFit/>
          </a:bodyPr>
          <a:lstStyle/>
          <a:p>
            <a:r>
              <a:rPr lang="es-EC" dirty="0">
                <a:solidFill>
                  <a:srgbClr val="000000"/>
                </a:solidFill>
                <a:latin typeface="Times New Roman" panose="02020603050405020304" pitchFamily="18" charset="0"/>
                <a:ea typeface="Calibri" panose="020F0502020204030204" pitchFamily="34" charset="0"/>
              </a:rPr>
              <a:t>Bloque 2 - Sentido X</a:t>
            </a:r>
            <a:endParaRPr lang="es-EC" dirty="0"/>
          </a:p>
        </p:txBody>
      </p:sp>
      <p:graphicFrame>
        <p:nvGraphicFramePr>
          <p:cNvPr id="16" name="Tabla 15">
            <a:extLst>
              <a:ext uri="{FF2B5EF4-FFF2-40B4-BE49-F238E27FC236}">
                <a16:creationId xmlns:a16="http://schemas.microsoft.com/office/drawing/2014/main" xmlns="" id="{9BACA24E-9F44-49DE-A19B-11C3E0E10E43}"/>
              </a:ext>
            </a:extLst>
          </p:cNvPr>
          <p:cNvGraphicFramePr>
            <a:graphicFrameLocks noGrp="1"/>
          </p:cNvGraphicFramePr>
          <p:nvPr/>
        </p:nvGraphicFramePr>
        <p:xfrm>
          <a:off x="6435676" y="3611432"/>
          <a:ext cx="4609884" cy="1501077"/>
        </p:xfrm>
        <a:graphic>
          <a:graphicData uri="http://schemas.openxmlformats.org/drawingml/2006/table">
            <a:tbl>
              <a:tblPr firstRow="1" firstCol="1" bandRow="1">
                <a:tableStyleId>{2D5ABB26-0587-4C30-8999-92F81FD0307C}</a:tableStyleId>
              </a:tblPr>
              <a:tblGrid>
                <a:gridCol w="431782">
                  <a:extLst>
                    <a:ext uri="{9D8B030D-6E8A-4147-A177-3AD203B41FA5}">
                      <a16:colId xmlns:a16="http://schemas.microsoft.com/office/drawing/2014/main" xmlns="" val="2717372859"/>
                    </a:ext>
                  </a:extLst>
                </a:gridCol>
                <a:gridCol w="900332">
                  <a:extLst>
                    <a:ext uri="{9D8B030D-6E8A-4147-A177-3AD203B41FA5}">
                      <a16:colId xmlns:a16="http://schemas.microsoft.com/office/drawing/2014/main" xmlns="" val="3291049620"/>
                    </a:ext>
                  </a:extLst>
                </a:gridCol>
                <a:gridCol w="590843">
                  <a:extLst>
                    <a:ext uri="{9D8B030D-6E8A-4147-A177-3AD203B41FA5}">
                      <a16:colId xmlns:a16="http://schemas.microsoft.com/office/drawing/2014/main" xmlns="" val="2480066376"/>
                    </a:ext>
                  </a:extLst>
                </a:gridCol>
                <a:gridCol w="1448972">
                  <a:extLst>
                    <a:ext uri="{9D8B030D-6E8A-4147-A177-3AD203B41FA5}">
                      <a16:colId xmlns:a16="http://schemas.microsoft.com/office/drawing/2014/main" xmlns="" val="3922788114"/>
                    </a:ext>
                  </a:extLst>
                </a:gridCol>
                <a:gridCol w="647114">
                  <a:extLst>
                    <a:ext uri="{9D8B030D-6E8A-4147-A177-3AD203B41FA5}">
                      <a16:colId xmlns:a16="http://schemas.microsoft.com/office/drawing/2014/main" xmlns="" val="976419342"/>
                    </a:ext>
                  </a:extLst>
                </a:gridCol>
                <a:gridCol w="590841">
                  <a:extLst>
                    <a:ext uri="{9D8B030D-6E8A-4147-A177-3AD203B41FA5}">
                      <a16:colId xmlns:a16="http://schemas.microsoft.com/office/drawing/2014/main" xmlns="" val="3075392504"/>
                    </a:ext>
                  </a:extLst>
                </a:gridCol>
              </a:tblGrid>
              <a:tr h="0">
                <a:tc>
                  <a:txBody>
                    <a:bodyPr/>
                    <a:lstStyle/>
                    <a:p>
                      <a:pPr>
                        <a:lnSpc>
                          <a:spcPct val="107000"/>
                        </a:lnSpc>
                        <a:spcAft>
                          <a:spcPts val="0"/>
                        </a:spcAft>
                      </a:pPr>
                      <a:r>
                        <a:rPr lang="es-EC" sz="1600" b="1" dirty="0">
                          <a:effectLst/>
                        </a:rPr>
                        <a:t>Piso</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Elevación</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hi</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Desplazamiento</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ΔE</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ΔM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66570141"/>
                  </a:ext>
                </a:extLst>
              </a:tr>
              <a:tr h="0">
                <a:tc>
                  <a:txBody>
                    <a:bodyPr/>
                    <a:lstStyle/>
                    <a:p>
                      <a:pPr>
                        <a:lnSpc>
                          <a:spcPct val="107000"/>
                        </a:lnSpc>
                        <a:spcAft>
                          <a:spcPts val="0"/>
                        </a:spcAft>
                      </a:pPr>
                      <a:r>
                        <a:rPr lang="es-EC" sz="1600">
                          <a:effectLst/>
                        </a:rPr>
                        <a:t>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4550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4550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5.135</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0.0011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0.004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1647374262"/>
                  </a:ext>
                </a:extLst>
              </a:tr>
              <a:tr h="0">
                <a:tc>
                  <a:txBody>
                    <a:bodyPr/>
                    <a:lstStyle/>
                    <a:p>
                      <a:pPr>
                        <a:lnSpc>
                          <a:spcPct val="107000"/>
                        </a:lnSpc>
                        <a:spcAft>
                          <a:spcPts val="0"/>
                        </a:spcAft>
                      </a:pPr>
                      <a:r>
                        <a:rPr lang="es-EC" sz="1600">
                          <a:effectLst/>
                        </a:rPr>
                        <a:t>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7890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10.606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0.0016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extLst>
                  <a:ext uri="{0D108BD9-81ED-4DB2-BD59-A6C34878D82A}">
                    <a16:rowId xmlns:a16="http://schemas.microsoft.com/office/drawing/2014/main" xmlns="" val="3218449568"/>
                  </a:ext>
                </a:extLst>
              </a:tr>
              <a:tr h="0">
                <a:tc>
                  <a:txBody>
                    <a:bodyPr/>
                    <a:lstStyle/>
                    <a:p>
                      <a:pPr>
                        <a:lnSpc>
                          <a:spcPct val="107000"/>
                        </a:lnSpc>
                        <a:spcAft>
                          <a:spcPts val="0"/>
                        </a:spcAft>
                      </a:pPr>
                      <a:r>
                        <a:rPr lang="es-EC" sz="1600">
                          <a:effectLst/>
                        </a:rPr>
                        <a:t>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11230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15.263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0.0014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0.005</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extLst>
                  <a:ext uri="{0D108BD9-81ED-4DB2-BD59-A6C34878D82A}">
                    <a16:rowId xmlns:a16="http://schemas.microsoft.com/office/drawing/2014/main" xmlns="" val="2736300299"/>
                  </a:ext>
                </a:extLst>
              </a:tr>
              <a:tr h="0">
                <a:tc>
                  <a:txBody>
                    <a:bodyPr/>
                    <a:lstStyle/>
                    <a:p>
                      <a:pPr>
                        <a:lnSpc>
                          <a:spcPct val="107000"/>
                        </a:lnSpc>
                        <a:spcAft>
                          <a:spcPts val="0"/>
                        </a:spcAft>
                      </a:pPr>
                      <a:r>
                        <a:rPr lang="es-EC" sz="1600">
                          <a:effectLst/>
                        </a:rPr>
                        <a:t>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14570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18.850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0.0011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dirty="0">
                          <a:effectLst/>
                        </a:rPr>
                        <a:t>0.004</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78985590"/>
                  </a:ext>
                </a:extLst>
              </a:tr>
            </a:tbl>
          </a:graphicData>
        </a:graphic>
      </p:graphicFrame>
      <p:sp>
        <p:nvSpPr>
          <p:cNvPr id="17" name="Rectángulo 16">
            <a:extLst>
              <a:ext uri="{FF2B5EF4-FFF2-40B4-BE49-F238E27FC236}">
                <a16:creationId xmlns:a16="http://schemas.microsoft.com/office/drawing/2014/main" xmlns="" id="{AB6B4E06-0AA8-4FC8-BAB1-4E9E63894254}"/>
              </a:ext>
            </a:extLst>
          </p:cNvPr>
          <p:cNvSpPr/>
          <p:nvPr/>
        </p:nvSpPr>
        <p:spPr>
          <a:xfrm>
            <a:off x="8003853" y="5194696"/>
            <a:ext cx="2210833" cy="369332"/>
          </a:xfrm>
          <a:prstGeom prst="rect">
            <a:avLst/>
          </a:prstGeom>
        </p:spPr>
        <p:txBody>
          <a:bodyPr wrap="square">
            <a:spAutoFit/>
          </a:bodyPr>
          <a:lstStyle/>
          <a:p>
            <a:r>
              <a:rPr lang="es-EC" dirty="0">
                <a:solidFill>
                  <a:srgbClr val="000000"/>
                </a:solidFill>
                <a:latin typeface="Times New Roman" panose="02020603050405020304" pitchFamily="18" charset="0"/>
                <a:ea typeface="Calibri" panose="020F0502020204030204" pitchFamily="34" charset="0"/>
              </a:rPr>
              <a:t>Bloque 2 - Sentido Y</a:t>
            </a:r>
            <a:endParaRPr lang="es-EC" dirty="0"/>
          </a:p>
        </p:txBody>
      </p:sp>
      <p:sp>
        <p:nvSpPr>
          <p:cNvPr id="18" name="3 CuadroTexto">
            <a:extLst>
              <a:ext uri="{FF2B5EF4-FFF2-40B4-BE49-F238E27FC236}">
                <a16:creationId xmlns:a16="http://schemas.microsoft.com/office/drawing/2014/main" xmlns="" id="{F0E7E320-BC04-46B4-A949-85F4B354D707}"/>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38</a:t>
            </a:r>
          </a:p>
        </p:txBody>
      </p:sp>
      <p:pic>
        <p:nvPicPr>
          <p:cNvPr id="19" name="Imagen 18" descr="Recorte de pantalla">
            <a:extLst>
              <a:ext uri="{FF2B5EF4-FFF2-40B4-BE49-F238E27FC236}">
                <a16:creationId xmlns:a16="http://schemas.microsoft.com/office/drawing/2014/main" xmlns="" id="{E78B1CFD-7E26-4B97-8B02-645EE27F1D06}"/>
              </a:ext>
            </a:extLst>
          </p:cNvPr>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2435496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91AFFC51-DFE9-4162-87E0-803C59685176}"/>
              </a:ext>
            </a:extLst>
          </p:cNvPr>
          <p:cNvSpPr/>
          <p:nvPr/>
        </p:nvSpPr>
        <p:spPr>
          <a:xfrm>
            <a:off x="248530" y="126609"/>
            <a:ext cx="8149882" cy="461665"/>
          </a:xfrm>
          <a:prstGeom prst="rect">
            <a:avLst/>
          </a:prstGeom>
          <a:noFill/>
          <a:ln>
            <a:noFill/>
          </a:ln>
        </p:spPr>
        <p:txBody>
          <a:bodyPr wrap="square" rtlCol="0">
            <a:spAutoFit/>
          </a:bodyPr>
          <a:lstStyle/>
          <a:p>
            <a:pPr algn="ctr"/>
            <a:r>
              <a:rPr lang="es-EC" sz="2400" b="1" dirty="0">
                <a:ln>
                  <a:solidFill>
                    <a:schemeClr val="tx1"/>
                  </a:solidFill>
                </a:ln>
              </a:rPr>
              <a:t>RESULTADOS Y ANÁLISIS DEL MODELAMIENTO ESTRUCTURAL</a:t>
            </a:r>
          </a:p>
        </p:txBody>
      </p:sp>
      <p:sp>
        <p:nvSpPr>
          <p:cNvPr id="3" name="Rectángulo 2">
            <a:extLst>
              <a:ext uri="{FF2B5EF4-FFF2-40B4-BE49-F238E27FC236}">
                <a16:creationId xmlns:a16="http://schemas.microsoft.com/office/drawing/2014/main" xmlns="" id="{B7713B54-0936-49EC-9CDF-C6EE86D59268}"/>
              </a:ext>
            </a:extLst>
          </p:cNvPr>
          <p:cNvSpPr/>
          <p:nvPr/>
        </p:nvSpPr>
        <p:spPr>
          <a:xfrm>
            <a:off x="425920" y="839086"/>
            <a:ext cx="3531736" cy="369332"/>
          </a:xfrm>
          <a:prstGeom prst="rect">
            <a:avLst/>
          </a:prstGeom>
        </p:spPr>
        <p:txBody>
          <a:bodyPr wrap="none">
            <a:spAutoFit/>
          </a:bodyPr>
          <a:lstStyle/>
          <a:p>
            <a:r>
              <a:rPr lang="es-EC" b="1" dirty="0">
                <a:latin typeface="Times New Roman" panose="02020603050405020304" pitchFamily="18" charset="0"/>
                <a:ea typeface="Calibri" panose="020F0502020204030204" pitchFamily="34" charset="0"/>
              </a:rPr>
              <a:t>Desplazamientos y derivas de piso</a:t>
            </a:r>
            <a:endParaRPr lang="es-EC" b="1" dirty="0"/>
          </a:p>
        </p:txBody>
      </p:sp>
      <p:graphicFrame>
        <p:nvGraphicFramePr>
          <p:cNvPr id="4" name="Tabla 3">
            <a:extLst>
              <a:ext uri="{FF2B5EF4-FFF2-40B4-BE49-F238E27FC236}">
                <a16:creationId xmlns:a16="http://schemas.microsoft.com/office/drawing/2014/main" xmlns="" id="{02F676D2-8F86-4B36-ADAD-0C1B8153F9C5}"/>
              </a:ext>
            </a:extLst>
          </p:cNvPr>
          <p:cNvGraphicFramePr>
            <a:graphicFrameLocks noGrp="1"/>
          </p:cNvGraphicFramePr>
          <p:nvPr/>
        </p:nvGraphicFramePr>
        <p:xfrm>
          <a:off x="425920" y="1333824"/>
          <a:ext cx="4576688" cy="1749108"/>
        </p:xfrm>
        <a:graphic>
          <a:graphicData uri="http://schemas.openxmlformats.org/drawingml/2006/table">
            <a:tbl>
              <a:tblPr firstRow="1" firstCol="1" bandRow="1">
                <a:tableStyleId>{2D5ABB26-0587-4C30-8999-92F81FD0307C}</a:tableStyleId>
              </a:tblPr>
              <a:tblGrid>
                <a:gridCol w="418142">
                  <a:extLst>
                    <a:ext uri="{9D8B030D-6E8A-4147-A177-3AD203B41FA5}">
                      <a16:colId xmlns:a16="http://schemas.microsoft.com/office/drawing/2014/main" xmlns="" val="2420093734"/>
                    </a:ext>
                  </a:extLst>
                </a:gridCol>
                <a:gridCol w="914400">
                  <a:extLst>
                    <a:ext uri="{9D8B030D-6E8A-4147-A177-3AD203B41FA5}">
                      <a16:colId xmlns:a16="http://schemas.microsoft.com/office/drawing/2014/main" xmlns="" val="2111364930"/>
                    </a:ext>
                  </a:extLst>
                </a:gridCol>
                <a:gridCol w="562707">
                  <a:extLst>
                    <a:ext uri="{9D8B030D-6E8A-4147-A177-3AD203B41FA5}">
                      <a16:colId xmlns:a16="http://schemas.microsoft.com/office/drawing/2014/main" xmlns="" val="2033700683"/>
                    </a:ext>
                  </a:extLst>
                </a:gridCol>
                <a:gridCol w="1448973">
                  <a:extLst>
                    <a:ext uri="{9D8B030D-6E8A-4147-A177-3AD203B41FA5}">
                      <a16:colId xmlns:a16="http://schemas.microsoft.com/office/drawing/2014/main" xmlns="" val="1715731510"/>
                    </a:ext>
                  </a:extLst>
                </a:gridCol>
                <a:gridCol w="647113">
                  <a:extLst>
                    <a:ext uri="{9D8B030D-6E8A-4147-A177-3AD203B41FA5}">
                      <a16:colId xmlns:a16="http://schemas.microsoft.com/office/drawing/2014/main" xmlns="" val="175352371"/>
                    </a:ext>
                  </a:extLst>
                </a:gridCol>
                <a:gridCol w="585353">
                  <a:extLst>
                    <a:ext uri="{9D8B030D-6E8A-4147-A177-3AD203B41FA5}">
                      <a16:colId xmlns:a16="http://schemas.microsoft.com/office/drawing/2014/main" xmlns="" val="217465998"/>
                    </a:ext>
                  </a:extLst>
                </a:gridCol>
              </a:tblGrid>
              <a:tr h="36000">
                <a:tc>
                  <a:txBody>
                    <a:bodyPr/>
                    <a:lstStyle/>
                    <a:p>
                      <a:pPr>
                        <a:lnSpc>
                          <a:spcPct val="107000"/>
                        </a:lnSpc>
                        <a:spcAft>
                          <a:spcPts val="0"/>
                        </a:spcAft>
                      </a:pPr>
                      <a:r>
                        <a:rPr lang="es-EC" sz="1600" b="1" dirty="0">
                          <a:effectLst/>
                        </a:rPr>
                        <a:t>Piso</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Elevación</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hi</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Desplazamiento</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ΔE</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ΔM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87027499"/>
                  </a:ext>
                </a:extLst>
              </a:tr>
              <a:tr h="36000">
                <a:tc>
                  <a:txBody>
                    <a:bodyPr/>
                    <a:lstStyle/>
                    <a:p>
                      <a:pPr>
                        <a:lnSpc>
                          <a:spcPct val="107000"/>
                        </a:lnSpc>
                        <a:spcAft>
                          <a:spcPts val="0"/>
                        </a:spcAft>
                      </a:pPr>
                      <a:r>
                        <a:rPr lang="es-EC" sz="1600">
                          <a:effectLst/>
                        </a:rPr>
                        <a:t>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4550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4550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7.223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0.0016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0.006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980441929"/>
                  </a:ext>
                </a:extLst>
              </a:tr>
              <a:tr h="36000">
                <a:tc>
                  <a:txBody>
                    <a:bodyPr/>
                    <a:lstStyle/>
                    <a:p>
                      <a:pPr>
                        <a:lnSpc>
                          <a:spcPct val="107000"/>
                        </a:lnSpc>
                        <a:spcAft>
                          <a:spcPts val="0"/>
                        </a:spcAft>
                      </a:pPr>
                      <a:r>
                        <a:rPr lang="es-EC" sz="1600">
                          <a:effectLst/>
                        </a:rPr>
                        <a:t>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7890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dirty="0">
                          <a:effectLst/>
                        </a:rPr>
                        <a:t>18.270</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0.0033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0.012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extLst>
                  <a:ext uri="{0D108BD9-81ED-4DB2-BD59-A6C34878D82A}">
                    <a16:rowId xmlns:a16="http://schemas.microsoft.com/office/drawing/2014/main" xmlns="" val="1841497588"/>
                  </a:ext>
                </a:extLst>
              </a:tr>
              <a:tr h="36000">
                <a:tc>
                  <a:txBody>
                    <a:bodyPr/>
                    <a:lstStyle/>
                    <a:p>
                      <a:pPr>
                        <a:lnSpc>
                          <a:spcPct val="107000"/>
                        </a:lnSpc>
                        <a:spcAft>
                          <a:spcPts val="0"/>
                        </a:spcAft>
                      </a:pPr>
                      <a:r>
                        <a:rPr lang="es-EC" sz="1600">
                          <a:effectLst/>
                        </a:rPr>
                        <a:t>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11230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30.575</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0.0037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0.014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extLst>
                  <a:ext uri="{0D108BD9-81ED-4DB2-BD59-A6C34878D82A}">
                    <a16:rowId xmlns:a16="http://schemas.microsoft.com/office/drawing/2014/main" xmlns="" val="3074071409"/>
                  </a:ext>
                </a:extLst>
              </a:tr>
              <a:tr h="36000">
                <a:tc>
                  <a:txBody>
                    <a:bodyPr/>
                    <a:lstStyle/>
                    <a:p>
                      <a:pPr>
                        <a:lnSpc>
                          <a:spcPct val="107000"/>
                        </a:lnSpc>
                        <a:spcAft>
                          <a:spcPts val="0"/>
                        </a:spcAft>
                      </a:pPr>
                      <a:r>
                        <a:rPr lang="es-EC" sz="1600">
                          <a:effectLst/>
                        </a:rPr>
                        <a:t>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14570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42.594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0.0036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0.013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extLst>
                  <a:ext uri="{0D108BD9-81ED-4DB2-BD59-A6C34878D82A}">
                    <a16:rowId xmlns:a16="http://schemas.microsoft.com/office/drawing/2014/main" xmlns="" val="270114127"/>
                  </a:ext>
                </a:extLst>
              </a:tr>
              <a:tr h="36000">
                <a:tc>
                  <a:txBody>
                    <a:bodyPr/>
                    <a:lstStyle/>
                    <a:p>
                      <a:pPr>
                        <a:lnSpc>
                          <a:spcPct val="107000"/>
                        </a:lnSpc>
                        <a:spcAft>
                          <a:spcPts val="0"/>
                        </a:spcAft>
                      </a:pPr>
                      <a:r>
                        <a:rPr lang="es-EC" sz="1600">
                          <a:effectLst/>
                        </a:rPr>
                        <a:t>5</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18170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3600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55.604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0.0036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dirty="0">
                          <a:effectLst/>
                        </a:rPr>
                        <a:t>0.014</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15036116"/>
                  </a:ext>
                </a:extLst>
              </a:tr>
            </a:tbl>
          </a:graphicData>
        </a:graphic>
      </p:graphicFrame>
      <p:sp>
        <p:nvSpPr>
          <p:cNvPr id="5" name="Rectángulo 4">
            <a:extLst>
              <a:ext uri="{FF2B5EF4-FFF2-40B4-BE49-F238E27FC236}">
                <a16:creationId xmlns:a16="http://schemas.microsoft.com/office/drawing/2014/main" xmlns="" id="{F8C7C34E-86F2-4F18-AD54-3933F42A0D51}"/>
              </a:ext>
            </a:extLst>
          </p:cNvPr>
          <p:cNvSpPr/>
          <p:nvPr/>
        </p:nvSpPr>
        <p:spPr>
          <a:xfrm>
            <a:off x="1608847" y="3208338"/>
            <a:ext cx="2210833" cy="369332"/>
          </a:xfrm>
          <a:prstGeom prst="rect">
            <a:avLst/>
          </a:prstGeom>
        </p:spPr>
        <p:txBody>
          <a:bodyPr wrap="square">
            <a:spAutoFit/>
          </a:bodyPr>
          <a:lstStyle/>
          <a:p>
            <a:r>
              <a:rPr lang="es-EC" dirty="0">
                <a:solidFill>
                  <a:srgbClr val="000000"/>
                </a:solidFill>
                <a:latin typeface="Times New Roman" panose="02020603050405020304" pitchFamily="18" charset="0"/>
                <a:ea typeface="Calibri" panose="020F0502020204030204" pitchFamily="34" charset="0"/>
              </a:rPr>
              <a:t>Bloque 3 - Sentido X</a:t>
            </a:r>
            <a:endParaRPr lang="es-EC" dirty="0"/>
          </a:p>
        </p:txBody>
      </p:sp>
      <p:graphicFrame>
        <p:nvGraphicFramePr>
          <p:cNvPr id="6" name="Tabla 5">
            <a:extLst>
              <a:ext uri="{FF2B5EF4-FFF2-40B4-BE49-F238E27FC236}">
                <a16:creationId xmlns:a16="http://schemas.microsoft.com/office/drawing/2014/main" xmlns="" id="{E14E304C-F37D-4102-8B70-60F82B33B591}"/>
              </a:ext>
            </a:extLst>
          </p:cNvPr>
          <p:cNvGraphicFramePr>
            <a:graphicFrameLocks noGrp="1"/>
          </p:cNvGraphicFramePr>
          <p:nvPr/>
        </p:nvGraphicFramePr>
        <p:xfrm>
          <a:off x="380706" y="3703076"/>
          <a:ext cx="4621902" cy="1749108"/>
        </p:xfrm>
        <a:graphic>
          <a:graphicData uri="http://schemas.openxmlformats.org/drawingml/2006/table">
            <a:tbl>
              <a:tblPr firstRow="1" firstCol="1" bandRow="1">
                <a:tableStyleId>{2D5ABB26-0587-4C30-8999-92F81FD0307C}</a:tableStyleId>
              </a:tblPr>
              <a:tblGrid>
                <a:gridCol w="446277">
                  <a:extLst>
                    <a:ext uri="{9D8B030D-6E8A-4147-A177-3AD203B41FA5}">
                      <a16:colId xmlns:a16="http://schemas.microsoft.com/office/drawing/2014/main" xmlns="" val="1432975072"/>
                    </a:ext>
                  </a:extLst>
                </a:gridCol>
                <a:gridCol w="900332">
                  <a:extLst>
                    <a:ext uri="{9D8B030D-6E8A-4147-A177-3AD203B41FA5}">
                      <a16:colId xmlns:a16="http://schemas.microsoft.com/office/drawing/2014/main" xmlns="" val="4153824491"/>
                    </a:ext>
                  </a:extLst>
                </a:gridCol>
                <a:gridCol w="562708">
                  <a:extLst>
                    <a:ext uri="{9D8B030D-6E8A-4147-A177-3AD203B41FA5}">
                      <a16:colId xmlns:a16="http://schemas.microsoft.com/office/drawing/2014/main" xmlns="" val="2197751131"/>
                    </a:ext>
                  </a:extLst>
                </a:gridCol>
                <a:gridCol w="1448972">
                  <a:extLst>
                    <a:ext uri="{9D8B030D-6E8A-4147-A177-3AD203B41FA5}">
                      <a16:colId xmlns:a16="http://schemas.microsoft.com/office/drawing/2014/main" xmlns="" val="2307006277"/>
                    </a:ext>
                  </a:extLst>
                </a:gridCol>
                <a:gridCol w="689317">
                  <a:extLst>
                    <a:ext uri="{9D8B030D-6E8A-4147-A177-3AD203B41FA5}">
                      <a16:colId xmlns:a16="http://schemas.microsoft.com/office/drawing/2014/main" xmlns="" val="1473299765"/>
                    </a:ext>
                  </a:extLst>
                </a:gridCol>
                <a:gridCol w="574296">
                  <a:extLst>
                    <a:ext uri="{9D8B030D-6E8A-4147-A177-3AD203B41FA5}">
                      <a16:colId xmlns:a16="http://schemas.microsoft.com/office/drawing/2014/main" xmlns="" val="977731352"/>
                    </a:ext>
                  </a:extLst>
                </a:gridCol>
              </a:tblGrid>
              <a:tr h="0">
                <a:tc>
                  <a:txBody>
                    <a:bodyPr/>
                    <a:lstStyle/>
                    <a:p>
                      <a:pPr>
                        <a:lnSpc>
                          <a:spcPct val="107000"/>
                        </a:lnSpc>
                        <a:spcAft>
                          <a:spcPts val="0"/>
                        </a:spcAft>
                      </a:pPr>
                      <a:r>
                        <a:rPr lang="es-EC" sz="1600" b="1" dirty="0">
                          <a:effectLst/>
                        </a:rPr>
                        <a:t>Piso</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Elevación</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hi</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Desplazamiento</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ΔE</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ΔM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68901266"/>
                  </a:ext>
                </a:extLst>
              </a:tr>
              <a:tr h="0">
                <a:tc>
                  <a:txBody>
                    <a:bodyPr/>
                    <a:lstStyle/>
                    <a:p>
                      <a:pPr>
                        <a:lnSpc>
                          <a:spcPct val="107000"/>
                        </a:lnSpc>
                        <a:spcAft>
                          <a:spcPts val="0"/>
                        </a:spcAft>
                      </a:pPr>
                      <a:r>
                        <a:rPr lang="es-EC" sz="1600">
                          <a:effectLst/>
                        </a:rPr>
                        <a:t>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4550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dirty="0">
                          <a:effectLst/>
                        </a:rPr>
                        <a:t>4550</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12.823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0.0028</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0.011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4074160131"/>
                  </a:ext>
                </a:extLst>
              </a:tr>
              <a:tr h="0">
                <a:tc>
                  <a:txBody>
                    <a:bodyPr/>
                    <a:lstStyle/>
                    <a:p>
                      <a:pPr>
                        <a:lnSpc>
                          <a:spcPct val="107000"/>
                        </a:lnSpc>
                        <a:spcAft>
                          <a:spcPts val="0"/>
                        </a:spcAft>
                      </a:pPr>
                      <a:r>
                        <a:rPr lang="es-EC" sz="1600">
                          <a:effectLst/>
                        </a:rPr>
                        <a:t>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7890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28.103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0.0046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0.017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extLst>
                  <a:ext uri="{0D108BD9-81ED-4DB2-BD59-A6C34878D82A}">
                    <a16:rowId xmlns:a16="http://schemas.microsoft.com/office/drawing/2014/main" xmlns="" val="3847974777"/>
                  </a:ext>
                </a:extLst>
              </a:tr>
              <a:tr h="0">
                <a:tc>
                  <a:txBody>
                    <a:bodyPr/>
                    <a:lstStyle/>
                    <a:p>
                      <a:pPr>
                        <a:lnSpc>
                          <a:spcPct val="107000"/>
                        </a:lnSpc>
                        <a:spcAft>
                          <a:spcPts val="0"/>
                        </a:spcAft>
                      </a:pPr>
                      <a:r>
                        <a:rPr lang="es-EC" sz="1600">
                          <a:effectLst/>
                        </a:rPr>
                        <a:t>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11230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42.593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0.0043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0.016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extLst>
                  <a:ext uri="{0D108BD9-81ED-4DB2-BD59-A6C34878D82A}">
                    <a16:rowId xmlns:a16="http://schemas.microsoft.com/office/drawing/2014/main" xmlns="" val="638409865"/>
                  </a:ext>
                </a:extLst>
              </a:tr>
              <a:tr h="0">
                <a:tc>
                  <a:txBody>
                    <a:bodyPr/>
                    <a:lstStyle/>
                    <a:p>
                      <a:pPr>
                        <a:lnSpc>
                          <a:spcPct val="107000"/>
                        </a:lnSpc>
                        <a:spcAft>
                          <a:spcPts val="0"/>
                        </a:spcAft>
                      </a:pPr>
                      <a:r>
                        <a:rPr lang="es-EC" sz="1600">
                          <a:effectLst/>
                        </a:rPr>
                        <a:t>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14570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53.629</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0.0033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tc>
                  <a:txBody>
                    <a:bodyPr/>
                    <a:lstStyle/>
                    <a:p>
                      <a:pPr>
                        <a:lnSpc>
                          <a:spcPct val="107000"/>
                        </a:lnSpc>
                        <a:spcAft>
                          <a:spcPts val="0"/>
                        </a:spcAft>
                      </a:pPr>
                      <a:r>
                        <a:rPr lang="es-EC" sz="1600">
                          <a:effectLst/>
                        </a:rPr>
                        <a:t>0.012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solidFill>
                      <a:schemeClr val="bg1"/>
                    </a:solidFill>
                  </a:tcPr>
                </a:tc>
                <a:extLst>
                  <a:ext uri="{0D108BD9-81ED-4DB2-BD59-A6C34878D82A}">
                    <a16:rowId xmlns:a16="http://schemas.microsoft.com/office/drawing/2014/main" xmlns="" val="2104249307"/>
                  </a:ext>
                </a:extLst>
              </a:tr>
              <a:tr h="0">
                <a:tc>
                  <a:txBody>
                    <a:bodyPr/>
                    <a:lstStyle/>
                    <a:p>
                      <a:pPr>
                        <a:lnSpc>
                          <a:spcPct val="107000"/>
                        </a:lnSpc>
                        <a:spcAft>
                          <a:spcPts val="0"/>
                        </a:spcAft>
                      </a:pPr>
                      <a:r>
                        <a:rPr lang="es-EC" sz="1600">
                          <a:effectLst/>
                        </a:rPr>
                        <a:t>5</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18170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3600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65.539</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0.0033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dirty="0">
                          <a:effectLst/>
                        </a:rPr>
                        <a:t>0.012</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2037" marR="32037"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274762013"/>
                  </a:ext>
                </a:extLst>
              </a:tr>
            </a:tbl>
          </a:graphicData>
        </a:graphic>
      </p:graphicFrame>
      <p:sp>
        <p:nvSpPr>
          <p:cNvPr id="7" name="Rectángulo 6">
            <a:extLst>
              <a:ext uri="{FF2B5EF4-FFF2-40B4-BE49-F238E27FC236}">
                <a16:creationId xmlns:a16="http://schemas.microsoft.com/office/drawing/2014/main" xmlns="" id="{07C88902-1481-4F1A-A9F0-C220D166CC58}"/>
              </a:ext>
            </a:extLst>
          </p:cNvPr>
          <p:cNvSpPr/>
          <p:nvPr/>
        </p:nvSpPr>
        <p:spPr>
          <a:xfrm>
            <a:off x="1586240" y="5499314"/>
            <a:ext cx="2210833" cy="369332"/>
          </a:xfrm>
          <a:prstGeom prst="rect">
            <a:avLst/>
          </a:prstGeom>
        </p:spPr>
        <p:txBody>
          <a:bodyPr wrap="square">
            <a:spAutoFit/>
          </a:bodyPr>
          <a:lstStyle/>
          <a:p>
            <a:r>
              <a:rPr lang="es-EC" dirty="0">
                <a:solidFill>
                  <a:srgbClr val="000000"/>
                </a:solidFill>
                <a:latin typeface="Times New Roman" panose="02020603050405020304" pitchFamily="18" charset="0"/>
                <a:ea typeface="Calibri" panose="020F0502020204030204" pitchFamily="34" charset="0"/>
              </a:rPr>
              <a:t>Bloque 3 - Sentido Y</a:t>
            </a:r>
            <a:endParaRPr lang="es-EC" dirty="0"/>
          </a:p>
        </p:txBody>
      </p:sp>
      <p:graphicFrame>
        <p:nvGraphicFramePr>
          <p:cNvPr id="8" name="Tabla 7">
            <a:extLst>
              <a:ext uri="{FF2B5EF4-FFF2-40B4-BE49-F238E27FC236}">
                <a16:creationId xmlns:a16="http://schemas.microsoft.com/office/drawing/2014/main" xmlns="" id="{27D4FAB6-5C57-4209-A3E5-9BF676FD4F8A}"/>
              </a:ext>
            </a:extLst>
          </p:cNvPr>
          <p:cNvGraphicFramePr>
            <a:graphicFrameLocks noGrp="1"/>
          </p:cNvGraphicFramePr>
          <p:nvPr/>
        </p:nvGraphicFramePr>
        <p:xfrm>
          <a:off x="6096000" y="1332420"/>
          <a:ext cx="4704100" cy="1501077"/>
        </p:xfrm>
        <a:graphic>
          <a:graphicData uri="http://schemas.openxmlformats.org/drawingml/2006/table">
            <a:tbl>
              <a:tblPr firstRow="1" firstCol="1" bandRow="1">
                <a:tableStyleId>{2D5ABB26-0587-4C30-8999-92F81FD0307C}</a:tableStyleId>
              </a:tblPr>
              <a:tblGrid>
                <a:gridCol w="431781">
                  <a:extLst>
                    <a:ext uri="{9D8B030D-6E8A-4147-A177-3AD203B41FA5}">
                      <a16:colId xmlns:a16="http://schemas.microsoft.com/office/drawing/2014/main" xmlns="" val="2105188093"/>
                    </a:ext>
                  </a:extLst>
                </a:gridCol>
                <a:gridCol w="900332">
                  <a:extLst>
                    <a:ext uri="{9D8B030D-6E8A-4147-A177-3AD203B41FA5}">
                      <a16:colId xmlns:a16="http://schemas.microsoft.com/office/drawing/2014/main" xmlns="" val="3788630539"/>
                    </a:ext>
                  </a:extLst>
                </a:gridCol>
                <a:gridCol w="562708">
                  <a:extLst>
                    <a:ext uri="{9D8B030D-6E8A-4147-A177-3AD203B41FA5}">
                      <a16:colId xmlns:a16="http://schemas.microsoft.com/office/drawing/2014/main" xmlns="" val="4067954748"/>
                    </a:ext>
                  </a:extLst>
                </a:gridCol>
                <a:gridCol w="1463040">
                  <a:extLst>
                    <a:ext uri="{9D8B030D-6E8A-4147-A177-3AD203B41FA5}">
                      <a16:colId xmlns:a16="http://schemas.microsoft.com/office/drawing/2014/main" xmlns="" val="3208532777"/>
                    </a:ext>
                  </a:extLst>
                </a:gridCol>
                <a:gridCol w="773723">
                  <a:extLst>
                    <a:ext uri="{9D8B030D-6E8A-4147-A177-3AD203B41FA5}">
                      <a16:colId xmlns:a16="http://schemas.microsoft.com/office/drawing/2014/main" xmlns="" val="3013558215"/>
                    </a:ext>
                  </a:extLst>
                </a:gridCol>
                <a:gridCol w="572516">
                  <a:extLst>
                    <a:ext uri="{9D8B030D-6E8A-4147-A177-3AD203B41FA5}">
                      <a16:colId xmlns:a16="http://schemas.microsoft.com/office/drawing/2014/main" xmlns="" val="1562637010"/>
                    </a:ext>
                  </a:extLst>
                </a:gridCol>
              </a:tblGrid>
              <a:tr h="36000">
                <a:tc>
                  <a:txBody>
                    <a:bodyPr/>
                    <a:lstStyle/>
                    <a:p>
                      <a:pPr>
                        <a:lnSpc>
                          <a:spcPct val="107000"/>
                        </a:lnSpc>
                        <a:spcAft>
                          <a:spcPts val="0"/>
                        </a:spcAft>
                      </a:pPr>
                      <a:r>
                        <a:rPr lang="es-EC" sz="1600" b="1" dirty="0">
                          <a:effectLst/>
                        </a:rPr>
                        <a:t>Piso</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Elevación</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hi</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Desplazamiento</a:t>
                      </a:r>
                      <a:br>
                        <a:rPr lang="es-EC" sz="1600" b="1" dirty="0">
                          <a:effectLst/>
                        </a:rPr>
                      </a:br>
                      <a:r>
                        <a:rPr lang="es-EC" sz="1600" b="1" dirty="0">
                          <a:effectLst/>
                        </a:rPr>
                        <a:t>(mm)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ΔE</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b="1" dirty="0">
                          <a:effectLst/>
                        </a:rPr>
                        <a:t>ΔM</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332646757"/>
                  </a:ext>
                </a:extLst>
              </a:tr>
              <a:tr h="36000">
                <a:tc>
                  <a:txBody>
                    <a:bodyPr/>
                    <a:lstStyle/>
                    <a:p>
                      <a:pPr>
                        <a:lnSpc>
                          <a:spcPct val="107000"/>
                        </a:lnSpc>
                        <a:spcAft>
                          <a:spcPts val="0"/>
                        </a:spcAft>
                      </a:pPr>
                      <a:r>
                        <a:rPr lang="es-EC" sz="1600">
                          <a:effectLst/>
                        </a:rPr>
                        <a:t>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4550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4550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8.588</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0.0019</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0.007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3099608889"/>
                  </a:ext>
                </a:extLst>
              </a:tr>
              <a:tr h="36000">
                <a:tc>
                  <a:txBody>
                    <a:bodyPr/>
                    <a:lstStyle/>
                    <a:p>
                      <a:pPr>
                        <a:lnSpc>
                          <a:spcPct val="107000"/>
                        </a:lnSpc>
                        <a:spcAft>
                          <a:spcPts val="0"/>
                        </a:spcAft>
                      </a:pPr>
                      <a:r>
                        <a:rPr lang="es-EC" sz="1600">
                          <a:effectLst/>
                        </a:rPr>
                        <a:t>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7890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17.859</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0.0028</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0.010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extLst>
                  <a:ext uri="{0D108BD9-81ED-4DB2-BD59-A6C34878D82A}">
                    <a16:rowId xmlns:a16="http://schemas.microsoft.com/office/drawing/2014/main" xmlns="" val="3252514923"/>
                  </a:ext>
                </a:extLst>
              </a:tr>
              <a:tr h="36000">
                <a:tc>
                  <a:txBody>
                    <a:bodyPr/>
                    <a:lstStyle/>
                    <a:p>
                      <a:pPr>
                        <a:lnSpc>
                          <a:spcPct val="107000"/>
                        </a:lnSpc>
                        <a:spcAft>
                          <a:spcPts val="0"/>
                        </a:spcAft>
                      </a:pPr>
                      <a:r>
                        <a:rPr lang="es-EC" sz="1600">
                          <a:effectLst/>
                        </a:rPr>
                        <a:t>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11230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26.451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0.0026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0.010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extLst>
                  <a:ext uri="{0D108BD9-81ED-4DB2-BD59-A6C34878D82A}">
                    <a16:rowId xmlns:a16="http://schemas.microsoft.com/office/drawing/2014/main" xmlns="" val="2794661077"/>
                  </a:ext>
                </a:extLst>
              </a:tr>
              <a:tr h="36000">
                <a:tc>
                  <a:txBody>
                    <a:bodyPr/>
                    <a:lstStyle/>
                    <a:p>
                      <a:pPr>
                        <a:lnSpc>
                          <a:spcPct val="107000"/>
                        </a:lnSpc>
                        <a:spcAft>
                          <a:spcPts val="0"/>
                        </a:spcAft>
                      </a:pPr>
                      <a:r>
                        <a:rPr lang="es-EC" sz="1600">
                          <a:effectLst/>
                        </a:rPr>
                        <a:t>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14570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33.437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0.0021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dirty="0">
                          <a:effectLst/>
                        </a:rPr>
                        <a:t>0.008</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86471106"/>
                  </a:ext>
                </a:extLst>
              </a:tr>
            </a:tbl>
          </a:graphicData>
        </a:graphic>
      </p:graphicFrame>
      <p:sp>
        <p:nvSpPr>
          <p:cNvPr id="9" name="Rectángulo 8">
            <a:extLst>
              <a:ext uri="{FF2B5EF4-FFF2-40B4-BE49-F238E27FC236}">
                <a16:creationId xmlns:a16="http://schemas.microsoft.com/office/drawing/2014/main" xmlns="" id="{EF25AB6C-5788-4973-BAAF-CE0A35EBA341}"/>
              </a:ext>
            </a:extLst>
          </p:cNvPr>
          <p:cNvSpPr/>
          <p:nvPr/>
        </p:nvSpPr>
        <p:spPr>
          <a:xfrm>
            <a:off x="7342633" y="2898266"/>
            <a:ext cx="2210833" cy="369332"/>
          </a:xfrm>
          <a:prstGeom prst="rect">
            <a:avLst/>
          </a:prstGeom>
        </p:spPr>
        <p:txBody>
          <a:bodyPr wrap="square">
            <a:spAutoFit/>
          </a:bodyPr>
          <a:lstStyle/>
          <a:p>
            <a:r>
              <a:rPr lang="es-EC" dirty="0">
                <a:solidFill>
                  <a:srgbClr val="000000"/>
                </a:solidFill>
                <a:latin typeface="Times New Roman" panose="02020603050405020304" pitchFamily="18" charset="0"/>
                <a:ea typeface="Calibri" panose="020F0502020204030204" pitchFamily="34" charset="0"/>
              </a:rPr>
              <a:t>Bloque 4 - Sentido X</a:t>
            </a:r>
            <a:endParaRPr lang="es-EC" dirty="0"/>
          </a:p>
        </p:txBody>
      </p:sp>
      <p:graphicFrame>
        <p:nvGraphicFramePr>
          <p:cNvPr id="10" name="Tabla 9">
            <a:extLst>
              <a:ext uri="{FF2B5EF4-FFF2-40B4-BE49-F238E27FC236}">
                <a16:creationId xmlns:a16="http://schemas.microsoft.com/office/drawing/2014/main" xmlns="" id="{3E32D5DA-B9C4-4AC7-8957-8D1EE39FE0E5}"/>
              </a:ext>
            </a:extLst>
          </p:cNvPr>
          <p:cNvGraphicFramePr>
            <a:graphicFrameLocks noGrp="1"/>
          </p:cNvGraphicFramePr>
          <p:nvPr/>
        </p:nvGraphicFramePr>
        <p:xfrm>
          <a:off x="6155230" y="3703076"/>
          <a:ext cx="4644870" cy="1501077"/>
        </p:xfrm>
        <a:graphic>
          <a:graphicData uri="http://schemas.openxmlformats.org/drawingml/2006/table">
            <a:tbl>
              <a:tblPr firstRow="1" firstCol="1" bandRow="1">
                <a:tableStyleId>{2D5ABB26-0587-4C30-8999-92F81FD0307C}</a:tableStyleId>
              </a:tblPr>
              <a:tblGrid>
                <a:gridCol w="418592">
                  <a:extLst>
                    <a:ext uri="{9D8B030D-6E8A-4147-A177-3AD203B41FA5}">
                      <a16:colId xmlns:a16="http://schemas.microsoft.com/office/drawing/2014/main" xmlns="" val="942351957"/>
                    </a:ext>
                  </a:extLst>
                </a:gridCol>
                <a:gridCol w="872197">
                  <a:extLst>
                    <a:ext uri="{9D8B030D-6E8A-4147-A177-3AD203B41FA5}">
                      <a16:colId xmlns:a16="http://schemas.microsoft.com/office/drawing/2014/main" xmlns="" val="35588646"/>
                    </a:ext>
                  </a:extLst>
                </a:gridCol>
                <a:gridCol w="604911">
                  <a:extLst>
                    <a:ext uri="{9D8B030D-6E8A-4147-A177-3AD203B41FA5}">
                      <a16:colId xmlns:a16="http://schemas.microsoft.com/office/drawing/2014/main" xmlns="" val="3544186099"/>
                    </a:ext>
                  </a:extLst>
                </a:gridCol>
                <a:gridCol w="1463040">
                  <a:extLst>
                    <a:ext uri="{9D8B030D-6E8A-4147-A177-3AD203B41FA5}">
                      <a16:colId xmlns:a16="http://schemas.microsoft.com/office/drawing/2014/main" xmlns="" val="1729880090"/>
                    </a:ext>
                  </a:extLst>
                </a:gridCol>
                <a:gridCol w="689317">
                  <a:extLst>
                    <a:ext uri="{9D8B030D-6E8A-4147-A177-3AD203B41FA5}">
                      <a16:colId xmlns:a16="http://schemas.microsoft.com/office/drawing/2014/main" xmlns="" val="180627881"/>
                    </a:ext>
                  </a:extLst>
                </a:gridCol>
                <a:gridCol w="596813">
                  <a:extLst>
                    <a:ext uri="{9D8B030D-6E8A-4147-A177-3AD203B41FA5}">
                      <a16:colId xmlns:a16="http://schemas.microsoft.com/office/drawing/2014/main" xmlns="" val="1856534334"/>
                    </a:ext>
                  </a:extLst>
                </a:gridCol>
              </a:tblGrid>
              <a:tr h="36000">
                <a:tc>
                  <a:txBody>
                    <a:bodyPr/>
                    <a:lstStyle/>
                    <a:p>
                      <a:pPr>
                        <a:lnSpc>
                          <a:spcPct val="107000"/>
                        </a:lnSpc>
                        <a:spcAft>
                          <a:spcPts val="0"/>
                        </a:spcAft>
                      </a:pPr>
                      <a:r>
                        <a:rPr lang="es-EC" sz="1600" dirty="0">
                          <a:effectLst/>
                        </a:rPr>
                        <a:t>Piso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Elevación</a:t>
                      </a:r>
                      <a:br>
                        <a:rPr lang="es-EC" sz="1600">
                          <a:effectLst/>
                        </a:rPr>
                      </a:br>
                      <a:r>
                        <a:rPr lang="es-EC" sz="1600">
                          <a:effectLst/>
                        </a:rPr>
                        <a:t>(mm)</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hi</a:t>
                      </a:r>
                      <a:br>
                        <a:rPr lang="es-EC" sz="1600">
                          <a:effectLst/>
                        </a:rPr>
                      </a:br>
                      <a:r>
                        <a:rPr lang="es-EC" sz="1600">
                          <a:effectLst/>
                        </a:rPr>
                        <a:t>(mm)</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Desplazamiento</a:t>
                      </a:r>
                      <a:br>
                        <a:rPr lang="es-EC" sz="1600">
                          <a:effectLst/>
                        </a:rPr>
                      </a:br>
                      <a:r>
                        <a:rPr lang="es-EC" sz="1600">
                          <a:effectLst/>
                        </a:rPr>
                        <a:t>(mm)</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ΔE</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ΔM</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71935455"/>
                  </a:ext>
                </a:extLst>
              </a:tr>
              <a:tr h="36000">
                <a:tc>
                  <a:txBody>
                    <a:bodyPr/>
                    <a:lstStyle/>
                    <a:p>
                      <a:pPr>
                        <a:lnSpc>
                          <a:spcPct val="107000"/>
                        </a:lnSpc>
                        <a:spcAft>
                          <a:spcPts val="0"/>
                        </a:spcAft>
                      </a:pPr>
                      <a:r>
                        <a:rPr lang="es-EC" sz="1600">
                          <a:effectLst/>
                        </a:rPr>
                        <a:t>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4550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4550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5.644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0.0012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600">
                          <a:effectLst/>
                        </a:rPr>
                        <a:t>0.005</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xmlns="" val="1105511368"/>
                  </a:ext>
                </a:extLst>
              </a:tr>
              <a:tr h="36000">
                <a:tc>
                  <a:txBody>
                    <a:bodyPr/>
                    <a:lstStyle/>
                    <a:p>
                      <a:pPr>
                        <a:lnSpc>
                          <a:spcPct val="107000"/>
                        </a:lnSpc>
                        <a:spcAft>
                          <a:spcPts val="0"/>
                        </a:spcAft>
                      </a:pPr>
                      <a:r>
                        <a:rPr lang="es-EC" sz="1600">
                          <a:effectLst/>
                        </a:rPr>
                        <a:t>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7890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11.395</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0.0017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extLst>
                  <a:ext uri="{0D108BD9-81ED-4DB2-BD59-A6C34878D82A}">
                    <a16:rowId xmlns:a16="http://schemas.microsoft.com/office/drawing/2014/main" xmlns="" val="3151378629"/>
                  </a:ext>
                </a:extLst>
              </a:tr>
              <a:tr h="36000">
                <a:tc>
                  <a:txBody>
                    <a:bodyPr/>
                    <a:lstStyle/>
                    <a:p>
                      <a:pPr>
                        <a:lnSpc>
                          <a:spcPct val="107000"/>
                        </a:lnSpc>
                        <a:spcAft>
                          <a:spcPts val="0"/>
                        </a:spcAft>
                      </a:pPr>
                      <a:r>
                        <a:rPr lang="es-EC" sz="1600">
                          <a:effectLst/>
                        </a:rPr>
                        <a:t>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11230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16.543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0.0015</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tc>
                  <a:txBody>
                    <a:bodyPr/>
                    <a:lstStyle/>
                    <a:p>
                      <a:pPr>
                        <a:lnSpc>
                          <a:spcPct val="107000"/>
                        </a:lnSpc>
                        <a:spcAft>
                          <a:spcPts val="0"/>
                        </a:spcAft>
                      </a:pPr>
                      <a:r>
                        <a:rPr lang="es-EC" sz="1600">
                          <a:effectLst/>
                        </a:rPr>
                        <a:t>0.006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solidFill>
                      <a:schemeClr val="bg1"/>
                    </a:solidFill>
                  </a:tcPr>
                </a:tc>
                <a:extLst>
                  <a:ext uri="{0D108BD9-81ED-4DB2-BD59-A6C34878D82A}">
                    <a16:rowId xmlns:a16="http://schemas.microsoft.com/office/drawing/2014/main" xmlns="" val="2080051276"/>
                  </a:ext>
                </a:extLst>
              </a:tr>
              <a:tr h="36000">
                <a:tc>
                  <a:txBody>
                    <a:bodyPr/>
                    <a:lstStyle/>
                    <a:p>
                      <a:pPr>
                        <a:lnSpc>
                          <a:spcPct val="107000"/>
                        </a:lnSpc>
                        <a:spcAft>
                          <a:spcPts val="0"/>
                        </a:spcAft>
                      </a:pPr>
                      <a:r>
                        <a:rPr lang="es-EC" sz="1600">
                          <a:effectLst/>
                        </a:rPr>
                        <a:t>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dirty="0">
                          <a:effectLst/>
                        </a:rPr>
                        <a:t>14570</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3340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20.679</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a:effectLst/>
                        </a:rPr>
                        <a:t>0.0012</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600" dirty="0">
                          <a:effectLst/>
                        </a:rPr>
                        <a:t>0.005</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599" marR="36599"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512574370"/>
                  </a:ext>
                </a:extLst>
              </a:tr>
            </a:tbl>
          </a:graphicData>
        </a:graphic>
      </p:graphicFrame>
      <p:sp>
        <p:nvSpPr>
          <p:cNvPr id="11" name="Rectángulo 10">
            <a:extLst>
              <a:ext uri="{FF2B5EF4-FFF2-40B4-BE49-F238E27FC236}">
                <a16:creationId xmlns:a16="http://schemas.microsoft.com/office/drawing/2014/main" xmlns="" id="{8D398CCB-2B81-4047-995F-BEAADB9261CF}"/>
              </a:ext>
            </a:extLst>
          </p:cNvPr>
          <p:cNvSpPr/>
          <p:nvPr/>
        </p:nvSpPr>
        <p:spPr>
          <a:xfrm>
            <a:off x="7372248" y="5267518"/>
            <a:ext cx="2210833" cy="369332"/>
          </a:xfrm>
          <a:prstGeom prst="rect">
            <a:avLst/>
          </a:prstGeom>
        </p:spPr>
        <p:txBody>
          <a:bodyPr wrap="square">
            <a:spAutoFit/>
          </a:bodyPr>
          <a:lstStyle/>
          <a:p>
            <a:r>
              <a:rPr lang="es-EC" dirty="0">
                <a:solidFill>
                  <a:srgbClr val="000000"/>
                </a:solidFill>
                <a:latin typeface="Times New Roman" panose="02020603050405020304" pitchFamily="18" charset="0"/>
                <a:ea typeface="Calibri" panose="020F0502020204030204" pitchFamily="34" charset="0"/>
              </a:rPr>
              <a:t>Bloque 4 - Sentido Y</a:t>
            </a:r>
            <a:endParaRPr lang="es-EC" dirty="0"/>
          </a:p>
        </p:txBody>
      </p:sp>
      <p:sp>
        <p:nvSpPr>
          <p:cNvPr id="12" name="3 CuadroTexto">
            <a:extLst>
              <a:ext uri="{FF2B5EF4-FFF2-40B4-BE49-F238E27FC236}">
                <a16:creationId xmlns:a16="http://schemas.microsoft.com/office/drawing/2014/main" xmlns="" id="{2B81E6B5-C603-4546-AD61-AB5364B7BD42}"/>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39</a:t>
            </a:r>
          </a:p>
        </p:txBody>
      </p:sp>
      <p:pic>
        <p:nvPicPr>
          <p:cNvPr id="13" name="Imagen 12" descr="Recorte de pantalla">
            <a:extLst>
              <a:ext uri="{FF2B5EF4-FFF2-40B4-BE49-F238E27FC236}">
                <a16:creationId xmlns:a16="http://schemas.microsoft.com/office/drawing/2014/main" xmlns="" id="{C010932C-3563-413B-AD94-4BB4955984A3}"/>
              </a:ext>
            </a:extLst>
          </p:cNvPr>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123243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3 CuadroTexto"/>
          <p:cNvSpPr txBox="1"/>
          <p:nvPr/>
        </p:nvSpPr>
        <p:spPr>
          <a:xfrm>
            <a:off x="0" y="70731"/>
            <a:ext cx="5164428" cy="461665"/>
          </a:xfrm>
          <a:prstGeom prst="rect">
            <a:avLst/>
          </a:prstGeom>
          <a:noFill/>
          <a:ln>
            <a:noFill/>
          </a:ln>
        </p:spPr>
        <p:txBody>
          <a:bodyPr wrap="square" rtlCol="0">
            <a:spAutoFit/>
          </a:bodyPr>
          <a:lstStyle/>
          <a:p>
            <a:pPr algn="ctr"/>
            <a:r>
              <a:rPr lang="es-ES" sz="2400" b="1" dirty="0">
                <a:ln>
                  <a:solidFill>
                    <a:schemeClr val="tx1"/>
                  </a:solidFill>
                </a:ln>
              </a:rPr>
              <a:t>OBJETIVOS: </a:t>
            </a:r>
            <a:r>
              <a:rPr lang="es-ES" sz="2000" dirty="0">
                <a:ln>
                  <a:solidFill>
                    <a:schemeClr val="tx1"/>
                  </a:solidFill>
                </a:ln>
              </a:rPr>
              <a:t>GENERAL Y ESPECIFICOS</a:t>
            </a:r>
            <a:r>
              <a:rPr lang="es-ES" sz="2000" b="1" dirty="0">
                <a:ln>
                  <a:solidFill>
                    <a:schemeClr val="tx1"/>
                  </a:solidFill>
                </a:ln>
              </a:rPr>
              <a:t> </a:t>
            </a:r>
            <a:r>
              <a:rPr lang="es-ES" sz="2000" dirty="0">
                <a:ln>
                  <a:solidFill>
                    <a:schemeClr val="tx1"/>
                  </a:solidFill>
                </a:ln>
              </a:rPr>
              <a:t> </a:t>
            </a:r>
          </a:p>
        </p:txBody>
      </p:sp>
      <p:graphicFrame>
        <p:nvGraphicFramePr>
          <p:cNvPr id="6" name="Diagrama 5"/>
          <p:cNvGraphicFramePr/>
          <p:nvPr>
            <p:extLst>
              <p:ext uri="{D42A27DB-BD31-4B8C-83A1-F6EECF244321}">
                <p14:modId xmlns:p14="http://schemas.microsoft.com/office/powerpoint/2010/main" val="568329072"/>
              </p:ext>
            </p:extLst>
          </p:nvPr>
        </p:nvGraphicFramePr>
        <p:xfrm>
          <a:off x="109182" y="635428"/>
          <a:ext cx="11873552" cy="56367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3 CuadroTexto">
            <a:extLst>
              <a:ext uri="{FF2B5EF4-FFF2-40B4-BE49-F238E27FC236}">
                <a16:creationId xmlns:a16="http://schemas.microsoft.com/office/drawing/2014/main" xmlns="" id="{F2064A9E-AF00-4C95-807F-544A9C302C4F}"/>
              </a:ext>
            </a:extLst>
          </p:cNvPr>
          <p:cNvSpPr txBox="1"/>
          <p:nvPr/>
        </p:nvSpPr>
        <p:spPr>
          <a:xfrm>
            <a:off x="10703532" y="86881"/>
            <a:ext cx="656823" cy="461665"/>
          </a:xfrm>
          <a:prstGeom prst="rect">
            <a:avLst/>
          </a:prstGeom>
          <a:noFill/>
          <a:ln>
            <a:noFill/>
          </a:ln>
        </p:spPr>
        <p:txBody>
          <a:bodyPr wrap="square" rtlCol="0">
            <a:spAutoFit/>
          </a:bodyPr>
          <a:lstStyle/>
          <a:p>
            <a:pPr algn="ctr"/>
            <a:r>
              <a:rPr lang="es-ES" sz="2400" dirty="0">
                <a:ln>
                  <a:solidFill>
                    <a:schemeClr val="tx1"/>
                  </a:solidFill>
                </a:ln>
              </a:rPr>
              <a:t>4</a:t>
            </a:r>
          </a:p>
        </p:txBody>
      </p:sp>
      <p:pic>
        <p:nvPicPr>
          <p:cNvPr id="8" name="Imagen 7" descr="Recorte de pantalla">
            <a:extLst>
              <a:ext uri="{FF2B5EF4-FFF2-40B4-BE49-F238E27FC236}">
                <a16:creationId xmlns:a16="http://schemas.microsoft.com/office/drawing/2014/main" xmlns="" id="{4F09A95A-D4B6-4E49-9349-C85580EF9BF4}"/>
              </a:ext>
            </a:extLst>
          </p:cNvPr>
          <p:cNvPicPr>
            <a:picLocks noChangeAspect="1"/>
          </p:cNvPicPr>
          <p:nvPr/>
        </p:nvPicPr>
        <p:blipFill rotWithShape="1">
          <a:blip r:embed="rId7">
            <a:extLst>
              <a:ext uri="{28A0092B-C50C-407E-A947-70E740481C1C}">
                <a14:useLocalDpi xmlns:a14="http://schemas.microsoft.com/office/drawing/2010/main" val="0"/>
              </a:ext>
            </a:extLst>
          </a:blip>
          <a:srcRect l="717" t="-804" r="-359" b="1385"/>
          <a:stretch/>
        </p:blipFill>
        <p:spPr>
          <a:xfrm>
            <a:off x="11461263" y="0"/>
            <a:ext cx="744805" cy="635428"/>
          </a:xfrm>
          <a:prstGeom prst="rect">
            <a:avLst/>
          </a:prstGeom>
          <a:ln>
            <a:noFill/>
          </a:ln>
        </p:spPr>
      </p:pic>
    </p:spTree>
    <p:extLst>
      <p:ext uri="{BB962C8B-B14F-4D97-AF65-F5344CB8AC3E}">
        <p14:creationId xmlns:p14="http://schemas.microsoft.com/office/powerpoint/2010/main" val="974528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1366795" y="98474"/>
            <a:ext cx="3657874" cy="461665"/>
          </a:xfrm>
          <a:prstGeom prst="rect">
            <a:avLst/>
          </a:prstGeom>
          <a:noFill/>
          <a:ln>
            <a:noFill/>
          </a:ln>
        </p:spPr>
        <p:txBody>
          <a:bodyPr wrap="square" rtlCol="0">
            <a:spAutoFit/>
          </a:bodyPr>
          <a:lstStyle/>
          <a:p>
            <a:pPr algn="ctr"/>
            <a:r>
              <a:rPr lang="es-EC" sz="2400" b="1" dirty="0">
                <a:ln>
                  <a:solidFill>
                    <a:schemeClr val="tx1"/>
                  </a:solidFill>
                </a:ln>
              </a:rPr>
              <a:t>Deflexiones</a:t>
            </a:r>
          </a:p>
        </p:txBody>
      </p:sp>
      <p:pic>
        <p:nvPicPr>
          <p:cNvPr id="8" name="Imagen 7"/>
          <p:cNvPicPr/>
          <p:nvPr/>
        </p:nvPicPr>
        <p:blipFill>
          <a:blip r:embed="rId2" cstate="print">
            <a:extLst>
              <a:ext uri="{28A0092B-C50C-407E-A947-70E740481C1C}">
                <a14:useLocalDpi xmlns:a14="http://schemas.microsoft.com/office/drawing/2010/main" val="0"/>
              </a:ext>
            </a:extLst>
          </a:blip>
          <a:stretch>
            <a:fillRect/>
          </a:stretch>
        </p:blipFill>
        <p:spPr>
          <a:xfrm>
            <a:off x="2801666" y="822444"/>
            <a:ext cx="3381051" cy="4593615"/>
          </a:xfrm>
          <a:prstGeom prst="rect">
            <a:avLst/>
          </a:prstGeom>
        </p:spPr>
      </p:pic>
      <p:pic>
        <p:nvPicPr>
          <p:cNvPr id="9" name="Imagen 8"/>
          <p:cNvPicPr/>
          <p:nvPr/>
        </p:nvPicPr>
        <p:blipFill>
          <a:blip r:embed="rId3" cstate="print">
            <a:extLst>
              <a:ext uri="{28A0092B-C50C-407E-A947-70E740481C1C}">
                <a14:useLocalDpi xmlns:a14="http://schemas.microsoft.com/office/drawing/2010/main" val="0"/>
              </a:ext>
            </a:extLst>
          </a:blip>
          <a:stretch>
            <a:fillRect/>
          </a:stretch>
        </p:blipFill>
        <p:spPr>
          <a:xfrm>
            <a:off x="6751040" y="822444"/>
            <a:ext cx="3270290" cy="4593615"/>
          </a:xfrm>
          <a:prstGeom prst="rect">
            <a:avLst/>
          </a:prstGeom>
        </p:spPr>
      </p:pic>
      <p:sp>
        <p:nvSpPr>
          <p:cNvPr id="5" name="3 CuadroTexto">
            <a:extLst>
              <a:ext uri="{FF2B5EF4-FFF2-40B4-BE49-F238E27FC236}">
                <a16:creationId xmlns:a16="http://schemas.microsoft.com/office/drawing/2014/main" xmlns="" id="{F1B1A115-F93A-4ACD-B6E0-92F6E253299F}"/>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40</a:t>
            </a:r>
          </a:p>
        </p:txBody>
      </p:sp>
      <p:pic>
        <p:nvPicPr>
          <p:cNvPr id="6" name="Imagen 5" descr="Recorte de pantalla">
            <a:extLst>
              <a:ext uri="{FF2B5EF4-FFF2-40B4-BE49-F238E27FC236}">
                <a16:creationId xmlns:a16="http://schemas.microsoft.com/office/drawing/2014/main" xmlns="" id="{2832ADBD-A535-4120-8FA8-9FFFBA60AC84}"/>
              </a:ext>
            </a:extLst>
          </p:cNvPr>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1240736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1366795" y="98474"/>
            <a:ext cx="3657874" cy="461665"/>
          </a:xfrm>
          <a:prstGeom prst="rect">
            <a:avLst/>
          </a:prstGeom>
          <a:noFill/>
          <a:ln>
            <a:noFill/>
          </a:ln>
        </p:spPr>
        <p:txBody>
          <a:bodyPr wrap="square" rtlCol="0">
            <a:spAutoFit/>
          </a:bodyPr>
          <a:lstStyle/>
          <a:p>
            <a:pPr algn="ctr"/>
            <a:r>
              <a:rPr lang="es-EC" sz="2400" b="1" dirty="0">
                <a:ln>
                  <a:solidFill>
                    <a:schemeClr val="tx1"/>
                  </a:solidFill>
                </a:ln>
              </a:rPr>
              <a:t>Deflexiones</a:t>
            </a:r>
          </a:p>
        </p:txBody>
      </p:sp>
      <p:pic>
        <p:nvPicPr>
          <p:cNvPr id="4" name="Imagen 3"/>
          <p:cNvPicPr>
            <a:picLocks noChangeAspect="1"/>
          </p:cNvPicPr>
          <p:nvPr/>
        </p:nvPicPr>
        <p:blipFill>
          <a:blip r:embed="rId2"/>
          <a:stretch>
            <a:fillRect/>
          </a:stretch>
        </p:blipFill>
        <p:spPr>
          <a:xfrm>
            <a:off x="2102082" y="1429266"/>
            <a:ext cx="8998205" cy="4044778"/>
          </a:xfrm>
          <a:prstGeom prst="rect">
            <a:avLst/>
          </a:prstGeom>
        </p:spPr>
      </p:pic>
      <p:sp>
        <p:nvSpPr>
          <p:cNvPr id="5" name="3 CuadroTexto">
            <a:extLst>
              <a:ext uri="{FF2B5EF4-FFF2-40B4-BE49-F238E27FC236}">
                <a16:creationId xmlns:a16="http://schemas.microsoft.com/office/drawing/2014/main" xmlns="" id="{B900D2CF-F4BB-417F-8C67-DDFCCB6177B4}"/>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41</a:t>
            </a:r>
          </a:p>
        </p:txBody>
      </p:sp>
      <p:pic>
        <p:nvPicPr>
          <p:cNvPr id="6" name="Imagen 5" descr="Recorte de pantalla">
            <a:extLst>
              <a:ext uri="{FF2B5EF4-FFF2-40B4-BE49-F238E27FC236}">
                <a16:creationId xmlns:a16="http://schemas.microsoft.com/office/drawing/2014/main" xmlns="" id="{20ACFDEA-23C9-445E-A5C9-D92C9E5D48CC}"/>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8641750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1366795" y="98474"/>
            <a:ext cx="3657874" cy="461665"/>
          </a:xfrm>
          <a:prstGeom prst="rect">
            <a:avLst/>
          </a:prstGeom>
          <a:noFill/>
          <a:ln>
            <a:noFill/>
          </a:ln>
        </p:spPr>
        <p:txBody>
          <a:bodyPr wrap="square" rtlCol="0">
            <a:spAutoFit/>
          </a:bodyPr>
          <a:lstStyle/>
          <a:p>
            <a:pPr algn="ctr"/>
            <a:r>
              <a:rPr lang="es-EC" sz="2400" b="1" dirty="0">
                <a:ln>
                  <a:solidFill>
                    <a:schemeClr val="tx1"/>
                  </a:solidFill>
                </a:ln>
              </a:rPr>
              <a:t>Deflexiones</a:t>
            </a:r>
          </a:p>
        </p:txBody>
      </p:sp>
      <p:pic>
        <p:nvPicPr>
          <p:cNvPr id="6" name="Imagen 5"/>
          <p:cNvPicPr>
            <a:picLocks noChangeAspect="1"/>
          </p:cNvPicPr>
          <p:nvPr/>
        </p:nvPicPr>
        <p:blipFill>
          <a:blip r:embed="rId2"/>
          <a:stretch>
            <a:fillRect/>
          </a:stretch>
        </p:blipFill>
        <p:spPr>
          <a:xfrm>
            <a:off x="2065014" y="1453978"/>
            <a:ext cx="9328081" cy="4193060"/>
          </a:xfrm>
          <a:prstGeom prst="rect">
            <a:avLst/>
          </a:prstGeom>
        </p:spPr>
      </p:pic>
      <p:sp>
        <p:nvSpPr>
          <p:cNvPr id="4" name="3 CuadroTexto">
            <a:extLst>
              <a:ext uri="{FF2B5EF4-FFF2-40B4-BE49-F238E27FC236}">
                <a16:creationId xmlns:a16="http://schemas.microsoft.com/office/drawing/2014/main" xmlns="" id="{1B4B021A-A214-4BFF-AD5C-F94218BCA1EC}"/>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42</a:t>
            </a:r>
          </a:p>
        </p:txBody>
      </p:sp>
      <p:pic>
        <p:nvPicPr>
          <p:cNvPr id="5" name="Imagen 4" descr="Recorte de pantalla">
            <a:extLst>
              <a:ext uri="{FF2B5EF4-FFF2-40B4-BE49-F238E27FC236}">
                <a16:creationId xmlns:a16="http://schemas.microsoft.com/office/drawing/2014/main" xmlns="" id="{8C24B224-C3D2-46DE-A08C-DFB3BFBCCE00}"/>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654065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1366795" y="98474"/>
            <a:ext cx="3657874" cy="461665"/>
          </a:xfrm>
          <a:prstGeom prst="rect">
            <a:avLst/>
          </a:prstGeom>
          <a:noFill/>
          <a:ln>
            <a:noFill/>
          </a:ln>
        </p:spPr>
        <p:txBody>
          <a:bodyPr wrap="square" rtlCol="0">
            <a:spAutoFit/>
          </a:bodyPr>
          <a:lstStyle/>
          <a:p>
            <a:pPr algn="ctr"/>
            <a:r>
              <a:rPr lang="es-EC" sz="2400" b="1" dirty="0">
                <a:ln>
                  <a:solidFill>
                    <a:schemeClr val="tx1"/>
                  </a:solidFill>
                </a:ln>
              </a:rPr>
              <a:t>Deflexiones</a:t>
            </a:r>
          </a:p>
        </p:txBody>
      </p:sp>
      <p:pic>
        <p:nvPicPr>
          <p:cNvPr id="4" name="Imagen 3"/>
          <p:cNvPicPr>
            <a:picLocks noChangeAspect="1"/>
          </p:cNvPicPr>
          <p:nvPr/>
        </p:nvPicPr>
        <p:blipFill>
          <a:blip r:embed="rId2"/>
          <a:stretch>
            <a:fillRect/>
          </a:stretch>
        </p:blipFill>
        <p:spPr>
          <a:xfrm>
            <a:off x="1719024" y="1243913"/>
            <a:ext cx="9602974" cy="4316627"/>
          </a:xfrm>
          <a:prstGeom prst="rect">
            <a:avLst/>
          </a:prstGeom>
        </p:spPr>
      </p:pic>
      <p:sp>
        <p:nvSpPr>
          <p:cNvPr id="5" name="3 CuadroTexto">
            <a:extLst>
              <a:ext uri="{FF2B5EF4-FFF2-40B4-BE49-F238E27FC236}">
                <a16:creationId xmlns:a16="http://schemas.microsoft.com/office/drawing/2014/main" xmlns="" id="{085548E5-03E9-4456-AF3F-28098EC9D291}"/>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43</a:t>
            </a:r>
          </a:p>
        </p:txBody>
      </p:sp>
      <p:pic>
        <p:nvPicPr>
          <p:cNvPr id="6" name="Imagen 5" descr="Recorte de pantalla">
            <a:extLst>
              <a:ext uri="{FF2B5EF4-FFF2-40B4-BE49-F238E27FC236}">
                <a16:creationId xmlns:a16="http://schemas.microsoft.com/office/drawing/2014/main" xmlns="" id="{5AC89E81-2782-4366-9C3C-BCBCDA94AE2A}"/>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573061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338438" y="147901"/>
            <a:ext cx="8036697" cy="461665"/>
          </a:xfrm>
          <a:prstGeom prst="rect">
            <a:avLst/>
          </a:prstGeom>
          <a:noFill/>
          <a:ln>
            <a:noFill/>
          </a:ln>
        </p:spPr>
        <p:txBody>
          <a:bodyPr wrap="square" rtlCol="0">
            <a:spAutoFit/>
          </a:bodyPr>
          <a:lstStyle/>
          <a:p>
            <a:pPr algn="ctr"/>
            <a:r>
              <a:rPr lang="es-EC" sz="2400" b="1" dirty="0">
                <a:ln>
                  <a:solidFill>
                    <a:schemeClr val="tx1"/>
                  </a:solidFill>
                </a:ln>
              </a:rPr>
              <a:t>Verificación elementos estructurales</a:t>
            </a:r>
          </a:p>
        </p:txBody>
      </p:sp>
      <p:pic>
        <p:nvPicPr>
          <p:cNvPr id="8" name="Imagen 7"/>
          <p:cNvPicPr/>
          <p:nvPr/>
        </p:nvPicPr>
        <p:blipFill>
          <a:blip r:embed="rId2">
            <a:extLst>
              <a:ext uri="{28A0092B-C50C-407E-A947-70E740481C1C}">
                <a14:useLocalDpi xmlns:a14="http://schemas.microsoft.com/office/drawing/2010/main" val="0"/>
              </a:ext>
            </a:extLst>
          </a:blip>
          <a:stretch>
            <a:fillRect/>
          </a:stretch>
        </p:blipFill>
        <p:spPr>
          <a:xfrm>
            <a:off x="2333037" y="2383971"/>
            <a:ext cx="2935650" cy="2576286"/>
          </a:xfrm>
          <a:prstGeom prst="rect">
            <a:avLst/>
          </a:prstGeom>
          <a:ln>
            <a:noFill/>
          </a:ln>
        </p:spPr>
      </p:pic>
      <p:pic>
        <p:nvPicPr>
          <p:cNvPr id="10" name="Imagen 9"/>
          <p:cNvPicPr/>
          <p:nvPr/>
        </p:nvPicPr>
        <p:blipFill>
          <a:blip r:embed="rId3">
            <a:extLst>
              <a:ext uri="{28A0092B-C50C-407E-A947-70E740481C1C}">
                <a14:useLocalDpi xmlns:a14="http://schemas.microsoft.com/office/drawing/2010/main" val="0"/>
              </a:ext>
            </a:extLst>
          </a:blip>
          <a:stretch>
            <a:fillRect/>
          </a:stretch>
        </p:blipFill>
        <p:spPr>
          <a:xfrm>
            <a:off x="1805072" y="1194967"/>
            <a:ext cx="3749675" cy="998855"/>
          </a:xfrm>
          <a:prstGeom prst="rect">
            <a:avLst/>
          </a:prstGeom>
          <a:ln>
            <a:noFill/>
          </a:ln>
        </p:spPr>
      </p:pic>
      <p:pic>
        <p:nvPicPr>
          <p:cNvPr id="11" name="Imagen 10"/>
          <p:cNvPicPr>
            <a:picLocks noChangeAspect="1"/>
          </p:cNvPicPr>
          <p:nvPr/>
        </p:nvPicPr>
        <p:blipFill>
          <a:blip r:embed="rId4"/>
          <a:stretch>
            <a:fillRect/>
          </a:stretch>
        </p:blipFill>
        <p:spPr>
          <a:xfrm>
            <a:off x="6537962" y="1368987"/>
            <a:ext cx="5763617" cy="1014984"/>
          </a:xfrm>
          <a:prstGeom prst="rect">
            <a:avLst/>
          </a:prstGeom>
        </p:spPr>
      </p:pic>
      <p:pic>
        <p:nvPicPr>
          <p:cNvPr id="12" name="Imagen 11"/>
          <p:cNvPicPr>
            <a:picLocks noChangeAspect="1"/>
          </p:cNvPicPr>
          <p:nvPr/>
        </p:nvPicPr>
        <p:blipFill rotWithShape="1">
          <a:blip r:embed="rId5"/>
          <a:srcRect l="36785" t="25173" r="37263" b="20197"/>
          <a:stretch/>
        </p:blipFill>
        <p:spPr>
          <a:xfrm>
            <a:off x="6239572" y="2193822"/>
            <a:ext cx="2917373" cy="3452670"/>
          </a:xfrm>
          <a:prstGeom prst="rect">
            <a:avLst/>
          </a:prstGeom>
        </p:spPr>
      </p:pic>
      <p:sp>
        <p:nvSpPr>
          <p:cNvPr id="7" name="3 CuadroTexto">
            <a:extLst>
              <a:ext uri="{FF2B5EF4-FFF2-40B4-BE49-F238E27FC236}">
                <a16:creationId xmlns:a16="http://schemas.microsoft.com/office/drawing/2014/main" xmlns="" id="{5E71D899-3713-4209-9449-5C6F73B22929}"/>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44</a:t>
            </a:r>
          </a:p>
        </p:txBody>
      </p:sp>
      <p:pic>
        <p:nvPicPr>
          <p:cNvPr id="9" name="Imagen 8" descr="Recorte de pantalla">
            <a:extLst>
              <a:ext uri="{FF2B5EF4-FFF2-40B4-BE49-F238E27FC236}">
                <a16:creationId xmlns:a16="http://schemas.microsoft.com/office/drawing/2014/main" xmlns="" id="{D4B102CD-91A8-4BF6-8DCD-2A72E2FF76FB}"/>
              </a:ext>
            </a:extLst>
          </p:cNvPr>
          <p:cNvPicPr>
            <a:picLocks noChangeAspect="1"/>
          </p:cNvPicPr>
          <p:nvPr/>
        </p:nvPicPr>
        <p:blipFill rotWithShape="1">
          <a:blip r:embed="rId6">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232109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338438" y="147901"/>
            <a:ext cx="8036697" cy="461665"/>
          </a:xfrm>
          <a:prstGeom prst="rect">
            <a:avLst/>
          </a:prstGeom>
          <a:noFill/>
          <a:ln>
            <a:noFill/>
          </a:ln>
        </p:spPr>
        <p:txBody>
          <a:bodyPr wrap="square" rtlCol="0">
            <a:spAutoFit/>
          </a:bodyPr>
          <a:lstStyle/>
          <a:p>
            <a:pPr algn="ctr"/>
            <a:r>
              <a:rPr lang="es-EC" sz="2400" b="1" dirty="0">
                <a:ln>
                  <a:solidFill>
                    <a:schemeClr val="tx1"/>
                  </a:solidFill>
                </a:ln>
              </a:rPr>
              <a:t>Verificación elementos estructurales</a:t>
            </a:r>
          </a:p>
        </p:txBody>
      </p:sp>
      <p:pic>
        <p:nvPicPr>
          <p:cNvPr id="3" name="Imagen 2"/>
          <p:cNvPicPr>
            <a:picLocks noChangeAspect="1"/>
          </p:cNvPicPr>
          <p:nvPr/>
        </p:nvPicPr>
        <p:blipFill rotWithShape="1">
          <a:blip r:embed="rId2"/>
          <a:srcRect l="36190" t="21362" r="37262" b="12150"/>
          <a:stretch/>
        </p:blipFill>
        <p:spPr>
          <a:xfrm>
            <a:off x="660401" y="1139076"/>
            <a:ext cx="3236686" cy="4557486"/>
          </a:xfrm>
          <a:prstGeom prst="rect">
            <a:avLst/>
          </a:prstGeom>
        </p:spPr>
      </p:pic>
      <p:pic>
        <p:nvPicPr>
          <p:cNvPr id="4" name="Imagen 3"/>
          <p:cNvPicPr>
            <a:picLocks noChangeAspect="1"/>
          </p:cNvPicPr>
          <p:nvPr/>
        </p:nvPicPr>
        <p:blipFill rotWithShape="1">
          <a:blip r:embed="rId3"/>
          <a:srcRect l="36548" t="47830" r="38690" b="25490"/>
          <a:stretch/>
        </p:blipFill>
        <p:spPr>
          <a:xfrm>
            <a:off x="4114801" y="2227647"/>
            <a:ext cx="3018971" cy="1828800"/>
          </a:xfrm>
          <a:prstGeom prst="rect">
            <a:avLst/>
          </a:prstGeom>
        </p:spPr>
      </p:pic>
      <p:pic>
        <p:nvPicPr>
          <p:cNvPr id="5" name="Imagen 4"/>
          <p:cNvPicPr>
            <a:picLocks noChangeAspect="1"/>
          </p:cNvPicPr>
          <p:nvPr/>
        </p:nvPicPr>
        <p:blipFill rotWithShape="1">
          <a:blip r:embed="rId4"/>
          <a:srcRect l="31905" t="24539" r="32500" b="12362"/>
          <a:stretch/>
        </p:blipFill>
        <p:spPr>
          <a:xfrm>
            <a:off x="7351487" y="1102494"/>
            <a:ext cx="4339771" cy="4325257"/>
          </a:xfrm>
          <a:prstGeom prst="rect">
            <a:avLst/>
          </a:prstGeom>
        </p:spPr>
      </p:pic>
      <p:sp>
        <p:nvSpPr>
          <p:cNvPr id="6" name="3 CuadroTexto">
            <a:extLst>
              <a:ext uri="{FF2B5EF4-FFF2-40B4-BE49-F238E27FC236}">
                <a16:creationId xmlns:a16="http://schemas.microsoft.com/office/drawing/2014/main" xmlns="" id="{66E3250A-86DF-48E4-8E20-FE7CEFC2F866}"/>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45</a:t>
            </a:r>
          </a:p>
        </p:txBody>
      </p:sp>
      <p:pic>
        <p:nvPicPr>
          <p:cNvPr id="7" name="Imagen 6" descr="Recorte de pantalla">
            <a:extLst>
              <a:ext uri="{FF2B5EF4-FFF2-40B4-BE49-F238E27FC236}">
                <a16:creationId xmlns:a16="http://schemas.microsoft.com/office/drawing/2014/main" xmlns="" id="{7998FAE3-FCC9-4EC2-947A-B5DE0F1A228F}"/>
              </a:ext>
            </a:extLst>
          </p:cNvPr>
          <p:cNvPicPr>
            <a:picLocks noChangeAspect="1"/>
          </p:cNvPicPr>
          <p:nvPr/>
        </p:nvPicPr>
        <p:blipFill rotWithShape="1">
          <a:blip r:embed="rId5">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3975894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338438" y="147901"/>
            <a:ext cx="8036697" cy="461665"/>
          </a:xfrm>
          <a:prstGeom prst="rect">
            <a:avLst/>
          </a:prstGeom>
          <a:noFill/>
          <a:ln>
            <a:noFill/>
          </a:ln>
        </p:spPr>
        <p:txBody>
          <a:bodyPr wrap="square" rtlCol="0">
            <a:spAutoFit/>
          </a:bodyPr>
          <a:lstStyle/>
          <a:p>
            <a:pPr algn="ctr"/>
            <a:r>
              <a:rPr lang="es-EC" sz="2400" b="1" dirty="0">
                <a:ln>
                  <a:solidFill>
                    <a:schemeClr val="tx1"/>
                  </a:solidFill>
                </a:ln>
              </a:rPr>
              <a:t>Verificación elementos estructurales</a:t>
            </a:r>
          </a:p>
        </p:txBody>
      </p:sp>
      <p:pic>
        <p:nvPicPr>
          <p:cNvPr id="6" name="Imagen 5"/>
          <p:cNvPicPr/>
          <p:nvPr/>
        </p:nvPicPr>
        <p:blipFill>
          <a:blip r:embed="rId2">
            <a:extLst>
              <a:ext uri="{28A0092B-C50C-407E-A947-70E740481C1C}">
                <a14:useLocalDpi xmlns:a14="http://schemas.microsoft.com/office/drawing/2010/main" val="0"/>
              </a:ext>
            </a:extLst>
          </a:blip>
          <a:stretch>
            <a:fillRect/>
          </a:stretch>
        </p:blipFill>
        <p:spPr>
          <a:xfrm>
            <a:off x="2390185" y="1154474"/>
            <a:ext cx="7319872" cy="4172268"/>
          </a:xfrm>
          <a:prstGeom prst="rect">
            <a:avLst/>
          </a:prstGeom>
          <a:ln>
            <a:solidFill>
              <a:schemeClr val="tx1"/>
            </a:solidFill>
          </a:ln>
        </p:spPr>
      </p:pic>
      <p:sp>
        <p:nvSpPr>
          <p:cNvPr id="4" name="3 CuadroTexto">
            <a:extLst>
              <a:ext uri="{FF2B5EF4-FFF2-40B4-BE49-F238E27FC236}">
                <a16:creationId xmlns:a16="http://schemas.microsoft.com/office/drawing/2014/main" xmlns="" id="{1DE95EA3-81AB-455C-95F6-C864066BCCAC}"/>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46</a:t>
            </a:r>
          </a:p>
        </p:txBody>
      </p:sp>
      <p:pic>
        <p:nvPicPr>
          <p:cNvPr id="5" name="Imagen 4" descr="Recorte de pantalla">
            <a:extLst>
              <a:ext uri="{FF2B5EF4-FFF2-40B4-BE49-F238E27FC236}">
                <a16:creationId xmlns:a16="http://schemas.microsoft.com/office/drawing/2014/main" xmlns="" id="{84BE70EF-85A3-4588-834A-4B2622438201}"/>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4160209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338438" y="147901"/>
            <a:ext cx="8036697" cy="461665"/>
          </a:xfrm>
          <a:prstGeom prst="rect">
            <a:avLst/>
          </a:prstGeom>
          <a:noFill/>
          <a:ln>
            <a:noFill/>
          </a:ln>
        </p:spPr>
        <p:txBody>
          <a:bodyPr wrap="square" rtlCol="0">
            <a:spAutoFit/>
          </a:bodyPr>
          <a:lstStyle/>
          <a:p>
            <a:pPr algn="ctr"/>
            <a:r>
              <a:rPr lang="es-EC" sz="2400" b="1" dirty="0">
                <a:ln>
                  <a:solidFill>
                    <a:schemeClr val="tx1"/>
                  </a:solidFill>
                </a:ln>
              </a:rPr>
              <a:t>Verificación elementos estructurales</a:t>
            </a:r>
          </a:p>
        </p:txBody>
      </p:sp>
      <p:pic>
        <p:nvPicPr>
          <p:cNvPr id="4" name="Imagen 3"/>
          <p:cNvPicPr/>
          <p:nvPr/>
        </p:nvPicPr>
        <p:blipFill>
          <a:blip r:embed="rId2">
            <a:extLst>
              <a:ext uri="{28A0092B-C50C-407E-A947-70E740481C1C}">
                <a14:useLocalDpi xmlns:a14="http://schemas.microsoft.com/office/drawing/2010/main" val="0"/>
              </a:ext>
            </a:extLst>
          </a:blip>
          <a:stretch>
            <a:fillRect/>
          </a:stretch>
        </p:blipFill>
        <p:spPr>
          <a:xfrm>
            <a:off x="829355" y="1258161"/>
            <a:ext cx="4524375" cy="3964305"/>
          </a:xfrm>
          <a:prstGeom prst="rect">
            <a:avLst/>
          </a:prstGeom>
          <a:ln>
            <a:noFill/>
          </a:ln>
        </p:spPr>
      </p:pic>
      <p:pic>
        <p:nvPicPr>
          <p:cNvPr id="5" name="Imagen 4"/>
          <p:cNvPicPr/>
          <p:nvPr/>
        </p:nvPicPr>
        <p:blipFill>
          <a:blip r:embed="rId3">
            <a:extLst>
              <a:ext uri="{28A0092B-C50C-407E-A947-70E740481C1C}">
                <a14:useLocalDpi xmlns:a14="http://schemas.microsoft.com/office/drawing/2010/main" val="0"/>
              </a:ext>
            </a:extLst>
          </a:blip>
          <a:stretch>
            <a:fillRect/>
          </a:stretch>
        </p:blipFill>
        <p:spPr>
          <a:xfrm>
            <a:off x="5902429" y="2044607"/>
            <a:ext cx="715645" cy="2391410"/>
          </a:xfrm>
          <a:prstGeom prst="rect">
            <a:avLst/>
          </a:prstGeom>
          <a:ln>
            <a:noFill/>
          </a:ln>
        </p:spPr>
      </p:pic>
      <p:pic>
        <p:nvPicPr>
          <p:cNvPr id="7" name="Imagen 6"/>
          <p:cNvPicPr/>
          <p:nvPr/>
        </p:nvPicPr>
        <p:blipFill>
          <a:blip r:embed="rId4">
            <a:extLst>
              <a:ext uri="{28A0092B-C50C-407E-A947-70E740481C1C}">
                <a14:useLocalDpi xmlns:a14="http://schemas.microsoft.com/office/drawing/2010/main" val="0"/>
              </a:ext>
            </a:extLst>
          </a:blip>
          <a:stretch>
            <a:fillRect/>
          </a:stretch>
        </p:blipFill>
        <p:spPr>
          <a:xfrm>
            <a:off x="7255788" y="2044607"/>
            <a:ext cx="4139339" cy="2522493"/>
          </a:xfrm>
          <a:prstGeom prst="rect">
            <a:avLst/>
          </a:prstGeom>
          <a:ln>
            <a:solidFill>
              <a:schemeClr val="tx1"/>
            </a:solidFill>
          </a:ln>
        </p:spPr>
      </p:pic>
      <p:sp>
        <p:nvSpPr>
          <p:cNvPr id="6" name="3 CuadroTexto">
            <a:extLst>
              <a:ext uri="{FF2B5EF4-FFF2-40B4-BE49-F238E27FC236}">
                <a16:creationId xmlns:a16="http://schemas.microsoft.com/office/drawing/2014/main" xmlns="" id="{F57AA6BA-8E66-4EDE-A241-74AC54437B53}"/>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47</a:t>
            </a:r>
          </a:p>
        </p:txBody>
      </p:sp>
      <p:pic>
        <p:nvPicPr>
          <p:cNvPr id="8" name="Imagen 7" descr="Recorte de pantalla">
            <a:extLst>
              <a:ext uri="{FF2B5EF4-FFF2-40B4-BE49-F238E27FC236}">
                <a16:creationId xmlns:a16="http://schemas.microsoft.com/office/drawing/2014/main" xmlns="" id="{2C7C8005-AAEE-4F2F-A1DB-489CD4C2B50C}"/>
              </a:ext>
            </a:extLst>
          </p:cNvPr>
          <p:cNvPicPr>
            <a:picLocks noChangeAspect="1"/>
          </p:cNvPicPr>
          <p:nvPr/>
        </p:nvPicPr>
        <p:blipFill rotWithShape="1">
          <a:blip r:embed="rId5">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1471061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338438" y="147901"/>
            <a:ext cx="8036697" cy="461665"/>
          </a:xfrm>
          <a:prstGeom prst="rect">
            <a:avLst/>
          </a:prstGeom>
          <a:noFill/>
          <a:ln>
            <a:noFill/>
          </a:ln>
        </p:spPr>
        <p:txBody>
          <a:bodyPr wrap="square" rtlCol="0">
            <a:spAutoFit/>
          </a:bodyPr>
          <a:lstStyle/>
          <a:p>
            <a:pPr algn="ctr"/>
            <a:r>
              <a:rPr lang="es-EC" sz="2400" b="1" dirty="0">
                <a:ln>
                  <a:solidFill>
                    <a:schemeClr val="tx1"/>
                  </a:solidFill>
                </a:ln>
              </a:rPr>
              <a:t>Verificación elementos estructurales</a:t>
            </a:r>
          </a:p>
        </p:txBody>
      </p:sp>
      <p:pic>
        <p:nvPicPr>
          <p:cNvPr id="8" name="Imagen 7"/>
          <p:cNvPicPr/>
          <p:nvPr/>
        </p:nvPicPr>
        <p:blipFill>
          <a:blip r:embed="rId2">
            <a:extLst>
              <a:ext uri="{28A0092B-C50C-407E-A947-70E740481C1C}">
                <a14:useLocalDpi xmlns:a14="http://schemas.microsoft.com/office/drawing/2010/main" val="0"/>
              </a:ext>
            </a:extLst>
          </a:blip>
          <a:stretch>
            <a:fillRect/>
          </a:stretch>
        </p:blipFill>
        <p:spPr>
          <a:xfrm>
            <a:off x="1291221" y="1360260"/>
            <a:ext cx="4109720" cy="3498850"/>
          </a:xfrm>
          <a:prstGeom prst="rect">
            <a:avLst/>
          </a:prstGeom>
          <a:ln>
            <a:noFill/>
          </a:ln>
        </p:spPr>
      </p:pic>
      <p:pic>
        <p:nvPicPr>
          <p:cNvPr id="9" name="Imagen 8"/>
          <p:cNvPicPr/>
          <p:nvPr/>
        </p:nvPicPr>
        <p:blipFill>
          <a:blip r:embed="rId3">
            <a:extLst>
              <a:ext uri="{28A0092B-C50C-407E-A947-70E740481C1C}">
                <a14:useLocalDpi xmlns:a14="http://schemas.microsoft.com/office/drawing/2010/main" val="0"/>
              </a:ext>
            </a:extLst>
          </a:blip>
          <a:stretch>
            <a:fillRect/>
          </a:stretch>
        </p:blipFill>
        <p:spPr>
          <a:xfrm>
            <a:off x="5976302" y="2125752"/>
            <a:ext cx="645795" cy="2577465"/>
          </a:xfrm>
          <a:prstGeom prst="rect">
            <a:avLst/>
          </a:prstGeom>
          <a:ln>
            <a:noFill/>
          </a:ln>
        </p:spPr>
      </p:pic>
      <p:pic>
        <p:nvPicPr>
          <p:cNvPr id="10" name="Imagen 9"/>
          <p:cNvPicPr/>
          <p:nvPr/>
        </p:nvPicPr>
        <p:blipFill>
          <a:blip r:embed="rId4">
            <a:extLst>
              <a:ext uri="{28A0092B-C50C-407E-A947-70E740481C1C}">
                <a14:useLocalDpi xmlns:a14="http://schemas.microsoft.com/office/drawing/2010/main" val="0"/>
              </a:ext>
            </a:extLst>
          </a:blip>
          <a:stretch>
            <a:fillRect/>
          </a:stretch>
        </p:blipFill>
        <p:spPr>
          <a:xfrm>
            <a:off x="7415172" y="1938018"/>
            <a:ext cx="4065628" cy="2546895"/>
          </a:xfrm>
          <a:prstGeom prst="rect">
            <a:avLst/>
          </a:prstGeom>
          <a:ln>
            <a:solidFill>
              <a:schemeClr val="tx1"/>
            </a:solidFill>
          </a:ln>
        </p:spPr>
      </p:pic>
      <p:sp>
        <p:nvSpPr>
          <p:cNvPr id="6" name="3 CuadroTexto">
            <a:extLst>
              <a:ext uri="{FF2B5EF4-FFF2-40B4-BE49-F238E27FC236}">
                <a16:creationId xmlns:a16="http://schemas.microsoft.com/office/drawing/2014/main" xmlns="" id="{FB685FFF-8D55-4612-BC9B-65F138D65320}"/>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48</a:t>
            </a:r>
          </a:p>
        </p:txBody>
      </p:sp>
      <p:pic>
        <p:nvPicPr>
          <p:cNvPr id="7" name="Imagen 6" descr="Recorte de pantalla">
            <a:extLst>
              <a:ext uri="{FF2B5EF4-FFF2-40B4-BE49-F238E27FC236}">
                <a16:creationId xmlns:a16="http://schemas.microsoft.com/office/drawing/2014/main" xmlns="" id="{CA213C34-5F7E-46AA-9BAB-F635EFD7E2C3}"/>
              </a:ext>
            </a:extLst>
          </p:cNvPr>
          <p:cNvPicPr>
            <a:picLocks noChangeAspect="1"/>
          </p:cNvPicPr>
          <p:nvPr/>
        </p:nvPicPr>
        <p:blipFill rotWithShape="1">
          <a:blip r:embed="rId5">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34108198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338438" y="147901"/>
            <a:ext cx="8036697" cy="461665"/>
          </a:xfrm>
          <a:prstGeom prst="rect">
            <a:avLst/>
          </a:prstGeom>
          <a:noFill/>
          <a:ln>
            <a:noFill/>
          </a:ln>
        </p:spPr>
        <p:txBody>
          <a:bodyPr wrap="square" rtlCol="0">
            <a:spAutoFit/>
          </a:bodyPr>
          <a:lstStyle/>
          <a:p>
            <a:pPr algn="ctr"/>
            <a:r>
              <a:rPr lang="es-EC" sz="2400" b="1" dirty="0">
                <a:ln>
                  <a:solidFill>
                    <a:schemeClr val="tx1"/>
                  </a:solidFill>
                </a:ln>
              </a:rPr>
              <a:t>Verificación elementos estructurales</a:t>
            </a:r>
          </a:p>
        </p:txBody>
      </p:sp>
      <p:pic>
        <p:nvPicPr>
          <p:cNvPr id="6" name="Imagen 5"/>
          <p:cNvPicPr/>
          <p:nvPr/>
        </p:nvPicPr>
        <p:blipFill>
          <a:blip r:embed="rId2">
            <a:extLst>
              <a:ext uri="{28A0092B-C50C-407E-A947-70E740481C1C}">
                <a14:useLocalDpi xmlns:a14="http://schemas.microsoft.com/office/drawing/2010/main" val="0"/>
              </a:ext>
            </a:extLst>
          </a:blip>
          <a:stretch>
            <a:fillRect/>
          </a:stretch>
        </p:blipFill>
        <p:spPr>
          <a:xfrm>
            <a:off x="1455283" y="1247457"/>
            <a:ext cx="4143375" cy="4159885"/>
          </a:xfrm>
          <a:prstGeom prst="rect">
            <a:avLst/>
          </a:prstGeom>
          <a:ln>
            <a:noFill/>
          </a:ln>
        </p:spPr>
      </p:pic>
      <p:pic>
        <p:nvPicPr>
          <p:cNvPr id="7" name="Imagen 6"/>
          <p:cNvPicPr/>
          <p:nvPr/>
        </p:nvPicPr>
        <p:blipFill>
          <a:blip r:embed="rId3">
            <a:extLst>
              <a:ext uri="{28A0092B-C50C-407E-A947-70E740481C1C}">
                <a14:useLocalDpi xmlns:a14="http://schemas.microsoft.com/office/drawing/2010/main" val="0"/>
              </a:ext>
            </a:extLst>
          </a:blip>
          <a:stretch>
            <a:fillRect/>
          </a:stretch>
        </p:blipFill>
        <p:spPr>
          <a:xfrm>
            <a:off x="7483701" y="953769"/>
            <a:ext cx="2879499" cy="2326460"/>
          </a:xfrm>
          <a:prstGeom prst="rect">
            <a:avLst/>
          </a:prstGeom>
          <a:ln>
            <a:noFill/>
          </a:ln>
        </p:spPr>
      </p:pic>
      <p:pic>
        <p:nvPicPr>
          <p:cNvPr id="11" name="Imagen 10"/>
          <p:cNvPicPr/>
          <p:nvPr/>
        </p:nvPicPr>
        <p:blipFill>
          <a:blip r:embed="rId4">
            <a:extLst>
              <a:ext uri="{28A0092B-C50C-407E-A947-70E740481C1C}">
                <a14:useLocalDpi xmlns:a14="http://schemas.microsoft.com/office/drawing/2010/main" val="0"/>
              </a:ext>
            </a:extLst>
          </a:blip>
          <a:stretch>
            <a:fillRect/>
          </a:stretch>
        </p:blipFill>
        <p:spPr>
          <a:xfrm>
            <a:off x="6799171" y="3280229"/>
            <a:ext cx="4515485" cy="2641600"/>
          </a:xfrm>
          <a:prstGeom prst="rect">
            <a:avLst/>
          </a:prstGeom>
        </p:spPr>
      </p:pic>
      <p:sp>
        <p:nvSpPr>
          <p:cNvPr id="8" name="3 CuadroTexto">
            <a:extLst>
              <a:ext uri="{FF2B5EF4-FFF2-40B4-BE49-F238E27FC236}">
                <a16:creationId xmlns:a16="http://schemas.microsoft.com/office/drawing/2014/main" xmlns="" id="{CB7D45B0-7272-4F76-BCCB-ED86DB4E2630}"/>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49</a:t>
            </a:r>
          </a:p>
        </p:txBody>
      </p:sp>
      <p:pic>
        <p:nvPicPr>
          <p:cNvPr id="9" name="Imagen 8" descr="Recorte de pantalla">
            <a:extLst>
              <a:ext uri="{FF2B5EF4-FFF2-40B4-BE49-F238E27FC236}">
                <a16:creationId xmlns:a16="http://schemas.microsoft.com/office/drawing/2014/main" xmlns="" id="{615E030D-3ACF-4ECD-AAD7-6D2BF8CDE32D}"/>
              </a:ext>
            </a:extLst>
          </p:cNvPr>
          <p:cNvPicPr>
            <a:picLocks noChangeAspect="1"/>
          </p:cNvPicPr>
          <p:nvPr/>
        </p:nvPicPr>
        <p:blipFill rotWithShape="1">
          <a:blip r:embed="rId5">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926204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3 CuadroTexto"/>
          <p:cNvSpPr txBox="1"/>
          <p:nvPr/>
        </p:nvSpPr>
        <p:spPr>
          <a:xfrm>
            <a:off x="0" y="70731"/>
            <a:ext cx="4066674" cy="461665"/>
          </a:xfrm>
          <a:prstGeom prst="rect">
            <a:avLst/>
          </a:prstGeom>
          <a:noFill/>
          <a:ln>
            <a:noFill/>
          </a:ln>
        </p:spPr>
        <p:txBody>
          <a:bodyPr wrap="square" rtlCol="0">
            <a:spAutoFit/>
          </a:bodyPr>
          <a:lstStyle/>
          <a:p>
            <a:pPr algn="ctr"/>
            <a:r>
              <a:rPr lang="es-ES" sz="2400" b="1" dirty="0">
                <a:ln>
                  <a:solidFill>
                    <a:schemeClr val="tx1"/>
                  </a:solidFill>
                </a:ln>
              </a:rPr>
              <a:t>TOPOGRAFÍA DEL PROYECTO</a:t>
            </a:r>
            <a:endParaRPr lang="es-ES" sz="2000" dirty="0">
              <a:ln>
                <a:solidFill>
                  <a:schemeClr val="tx1"/>
                </a:solidFill>
              </a:ln>
            </a:endParaRPr>
          </a:p>
        </p:txBody>
      </p:sp>
      <p:sp>
        <p:nvSpPr>
          <p:cNvPr id="23" name="Rectángulo 22"/>
          <p:cNvSpPr/>
          <p:nvPr/>
        </p:nvSpPr>
        <p:spPr>
          <a:xfrm>
            <a:off x="1073495" y="661397"/>
            <a:ext cx="9944380" cy="121312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2000" b="1" dirty="0"/>
              <a:t>En el levantamiento topográfico se tiene la evidencia de algunas edificaciones existentes: 1 bloque de asbesto de un piso, 1 estructura prefabricada de un piso, 1 estructura de hormigón armado de un piso.</a:t>
            </a:r>
          </a:p>
        </p:txBody>
      </p:sp>
      <p:pic>
        <p:nvPicPr>
          <p:cNvPr id="10" name="Imagen 9"/>
          <p:cNvPicPr/>
          <p:nvPr/>
        </p:nvPicPr>
        <p:blipFill>
          <a:blip r:embed="rId2"/>
          <a:stretch>
            <a:fillRect/>
          </a:stretch>
        </p:blipFill>
        <p:spPr>
          <a:xfrm>
            <a:off x="4253864" y="2003521"/>
            <a:ext cx="3404235" cy="3880803"/>
          </a:xfrm>
          <a:prstGeom prst="rect">
            <a:avLst/>
          </a:prstGeom>
          <a:ln>
            <a:solidFill>
              <a:schemeClr val="tx1"/>
            </a:solidFill>
          </a:ln>
        </p:spPr>
      </p:pic>
      <p:sp>
        <p:nvSpPr>
          <p:cNvPr id="7" name="3 CuadroTexto">
            <a:extLst>
              <a:ext uri="{FF2B5EF4-FFF2-40B4-BE49-F238E27FC236}">
                <a16:creationId xmlns:a16="http://schemas.microsoft.com/office/drawing/2014/main" xmlns="" id="{813D62E5-296A-4D63-A389-39B443C4D2A9}"/>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a:t>
            </a:r>
          </a:p>
        </p:txBody>
      </p:sp>
      <p:pic>
        <p:nvPicPr>
          <p:cNvPr id="8" name="Imagen 7" descr="Recorte de pantalla">
            <a:extLst>
              <a:ext uri="{FF2B5EF4-FFF2-40B4-BE49-F238E27FC236}">
                <a16:creationId xmlns:a16="http://schemas.microsoft.com/office/drawing/2014/main" xmlns="" id="{329EE728-0772-4EFE-95CC-74EEB6DBB3FD}"/>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11131028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338438" y="147901"/>
            <a:ext cx="8036697" cy="461665"/>
          </a:xfrm>
          <a:prstGeom prst="rect">
            <a:avLst/>
          </a:prstGeom>
          <a:noFill/>
          <a:ln>
            <a:noFill/>
          </a:ln>
        </p:spPr>
        <p:txBody>
          <a:bodyPr wrap="square" rtlCol="0">
            <a:spAutoFit/>
          </a:bodyPr>
          <a:lstStyle/>
          <a:p>
            <a:pPr algn="ctr"/>
            <a:r>
              <a:rPr lang="es-EC" sz="2400" b="1" dirty="0">
                <a:ln>
                  <a:solidFill>
                    <a:schemeClr val="tx1"/>
                  </a:solidFill>
                </a:ln>
              </a:rPr>
              <a:t>Verificación elementos estructurales</a:t>
            </a:r>
          </a:p>
        </p:txBody>
      </p:sp>
      <p:pic>
        <p:nvPicPr>
          <p:cNvPr id="8" name="Imagen 7"/>
          <p:cNvPicPr/>
          <p:nvPr/>
        </p:nvPicPr>
        <p:blipFill>
          <a:blip r:embed="rId2">
            <a:extLst>
              <a:ext uri="{28A0092B-C50C-407E-A947-70E740481C1C}">
                <a14:useLocalDpi xmlns:a14="http://schemas.microsoft.com/office/drawing/2010/main" val="0"/>
              </a:ext>
            </a:extLst>
          </a:blip>
          <a:stretch>
            <a:fillRect/>
          </a:stretch>
        </p:blipFill>
        <p:spPr>
          <a:xfrm>
            <a:off x="794432" y="919888"/>
            <a:ext cx="4024312" cy="2781256"/>
          </a:xfrm>
          <a:prstGeom prst="rect">
            <a:avLst/>
          </a:prstGeom>
          <a:ln>
            <a:noFill/>
          </a:ln>
        </p:spPr>
      </p:pic>
      <p:pic>
        <p:nvPicPr>
          <p:cNvPr id="10" name="Imagen 9"/>
          <p:cNvPicPr/>
          <p:nvPr/>
        </p:nvPicPr>
        <p:blipFill>
          <a:blip r:embed="rId3">
            <a:extLst>
              <a:ext uri="{28A0092B-C50C-407E-A947-70E740481C1C}">
                <a14:useLocalDpi xmlns:a14="http://schemas.microsoft.com/office/drawing/2010/main" val="0"/>
              </a:ext>
            </a:extLst>
          </a:blip>
          <a:stretch>
            <a:fillRect/>
          </a:stretch>
        </p:blipFill>
        <p:spPr>
          <a:xfrm>
            <a:off x="4932651" y="3010762"/>
            <a:ext cx="1779570" cy="2997496"/>
          </a:xfrm>
          <a:prstGeom prst="rect">
            <a:avLst/>
          </a:prstGeom>
          <a:ln>
            <a:noFill/>
          </a:ln>
        </p:spPr>
      </p:pic>
      <p:pic>
        <p:nvPicPr>
          <p:cNvPr id="12" name="Imagen 11"/>
          <p:cNvPicPr/>
          <p:nvPr/>
        </p:nvPicPr>
        <p:blipFill>
          <a:blip r:embed="rId4">
            <a:extLst>
              <a:ext uri="{28A0092B-C50C-407E-A947-70E740481C1C}">
                <a14:useLocalDpi xmlns:a14="http://schemas.microsoft.com/office/drawing/2010/main" val="0"/>
              </a:ext>
            </a:extLst>
          </a:blip>
          <a:stretch>
            <a:fillRect/>
          </a:stretch>
        </p:blipFill>
        <p:spPr>
          <a:xfrm>
            <a:off x="6826128" y="1210175"/>
            <a:ext cx="4511675" cy="1960245"/>
          </a:xfrm>
          <a:prstGeom prst="rect">
            <a:avLst/>
          </a:prstGeom>
          <a:ln>
            <a:noFill/>
          </a:ln>
        </p:spPr>
      </p:pic>
      <p:sp>
        <p:nvSpPr>
          <p:cNvPr id="6" name="3 CuadroTexto">
            <a:extLst>
              <a:ext uri="{FF2B5EF4-FFF2-40B4-BE49-F238E27FC236}">
                <a16:creationId xmlns:a16="http://schemas.microsoft.com/office/drawing/2014/main" xmlns="" id="{CB58B0EC-89DF-46B9-9836-7E2F651C1249}"/>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50</a:t>
            </a:r>
          </a:p>
        </p:txBody>
      </p:sp>
      <p:pic>
        <p:nvPicPr>
          <p:cNvPr id="7" name="Imagen 6" descr="Recorte de pantalla">
            <a:extLst>
              <a:ext uri="{FF2B5EF4-FFF2-40B4-BE49-F238E27FC236}">
                <a16:creationId xmlns:a16="http://schemas.microsoft.com/office/drawing/2014/main" xmlns="" id="{03EF7D47-6DFA-41B7-9A33-3161675EC7A4}"/>
              </a:ext>
            </a:extLst>
          </p:cNvPr>
          <p:cNvPicPr>
            <a:picLocks noChangeAspect="1"/>
          </p:cNvPicPr>
          <p:nvPr/>
        </p:nvPicPr>
        <p:blipFill rotWithShape="1">
          <a:blip r:embed="rId5">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7593148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338438" y="147901"/>
            <a:ext cx="8036697" cy="461665"/>
          </a:xfrm>
          <a:prstGeom prst="rect">
            <a:avLst/>
          </a:prstGeom>
          <a:noFill/>
          <a:ln>
            <a:noFill/>
          </a:ln>
        </p:spPr>
        <p:txBody>
          <a:bodyPr wrap="square" rtlCol="0">
            <a:spAutoFit/>
          </a:bodyPr>
          <a:lstStyle/>
          <a:p>
            <a:pPr algn="ctr"/>
            <a:r>
              <a:rPr lang="es-EC" sz="2400" b="1" dirty="0">
                <a:ln>
                  <a:solidFill>
                    <a:schemeClr val="tx1"/>
                  </a:solidFill>
                </a:ln>
              </a:rPr>
              <a:t>Verificación elementos estructurales</a:t>
            </a:r>
          </a:p>
        </p:txBody>
      </p:sp>
      <p:pic>
        <p:nvPicPr>
          <p:cNvPr id="3" name="Imagen 2"/>
          <p:cNvPicPr>
            <a:picLocks noChangeAspect="1"/>
          </p:cNvPicPr>
          <p:nvPr/>
        </p:nvPicPr>
        <p:blipFill>
          <a:blip r:embed="rId2"/>
          <a:stretch>
            <a:fillRect/>
          </a:stretch>
        </p:blipFill>
        <p:spPr>
          <a:xfrm>
            <a:off x="2328749" y="1458867"/>
            <a:ext cx="1940076" cy="3142161"/>
          </a:xfrm>
          <a:prstGeom prst="rect">
            <a:avLst/>
          </a:prstGeom>
          <a:ln>
            <a:noFill/>
          </a:ln>
        </p:spPr>
      </p:pic>
      <p:pic>
        <p:nvPicPr>
          <p:cNvPr id="7" name="Imagen 6"/>
          <p:cNvPicPr/>
          <p:nvPr/>
        </p:nvPicPr>
        <p:blipFill>
          <a:blip r:embed="rId3">
            <a:extLst>
              <a:ext uri="{28A0092B-C50C-407E-A947-70E740481C1C}">
                <a14:useLocalDpi xmlns:a14="http://schemas.microsoft.com/office/drawing/2010/main" val="0"/>
              </a:ext>
            </a:extLst>
          </a:blip>
          <a:stretch>
            <a:fillRect/>
          </a:stretch>
        </p:blipFill>
        <p:spPr>
          <a:xfrm rot="16200000">
            <a:off x="7788094" y="124823"/>
            <a:ext cx="331470" cy="3647440"/>
          </a:xfrm>
          <a:prstGeom prst="rect">
            <a:avLst/>
          </a:prstGeom>
          <a:ln>
            <a:solidFill>
              <a:schemeClr val="tx1"/>
            </a:solidFill>
          </a:ln>
        </p:spPr>
      </p:pic>
      <p:pic>
        <p:nvPicPr>
          <p:cNvPr id="9" name="Imagen 8"/>
          <p:cNvPicPr/>
          <p:nvPr/>
        </p:nvPicPr>
        <p:blipFill>
          <a:blip r:embed="rId4">
            <a:extLst>
              <a:ext uri="{28A0092B-C50C-407E-A947-70E740481C1C}">
                <a14:useLocalDpi xmlns:a14="http://schemas.microsoft.com/office/drawing/2010/main" val="0"/>
              </a:ext>
            </a:extLst>
          </a:blip>
          <a:stretch>
            <a:fillRect/>
          </a:stretch>
        </p:blipFill>
        <p:spPr>
          <a:xfrm>
            <a:off x="5695134" y="2544308"/>
            <a:ext cx="4314190" cy="2524125"/>
          </a:xfrm>
          <a:prstGeom prst="rect">
            <a:avLst/>
          </a:prstGeom>
        </p:spPr>
      </p:pic>
      <p:sp>
        <p:nvSpPr>
          <p:cNvPr id="6" name="3 CuadroTexto">
            <a:extLst>
              <a:ext uri="{FF2B5EF4-FFF2-40B4-BE49-F238E27FC236}">
                <a16:creationId xmlns:a16="http://schemas.microsoft.com/office/drawing/2014/main" xmlns="" id="{8BBB5275-90FC-4039-893F-24A2DBC7909D}"/>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51</a:t>
            </a:r>
          </a:p>
        </p:txBody>
      </p:sp>
      <p:pic>
        <p:nvPicPr>
          <p:cNvPr id="8" name="Imagen 7" descr="Recorte de pantalla">
            <a:extLst>
              <a:ext uri="{FF2B5EF4-FFF2-40B4-BE49-F238E27FC236}">
                <a16:creationId xmlns:a16="http://schemas.microsoft.com/office/drawing/2014/main" xmlns="" id="{80BD960A-2AE4-4701-B13D-08D91A5D0C8E}"/>
              </a:ext>
            </a:extLst>
          </p:cNvPr>
          <p:cNvPicPr>
            <a:picLocks noChangeAspect="1"/>
          </p:cNvPicPr>
          <p:nvPr/>
        </p:nvPicPr>
        <p:blipFill rotWithShape="1">
          <a:blip r:embed="rId5">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2459898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B366E0DB-1E66-4CE3-96F5-476DF76D8606}"/>
              </a:ext>
            </a:extLst>
          </p:cNvPr>
          <p:cNvSpPr/>
          <p:nvPr/>
        </p:nvSpPr>
        <p:spPr>
          <a:xfrm>
            <a:off x="418910" y="107238"/>
            <a:ext cx="6852517" cy="461665"/>
          </a:xfrm>
          <a:prstGeom prst="rect">
            <a:avLst/>
          </a:prstGeom>
          <a:noFill/>
          <a:ln>
            <a:noFill/>
          </a:ln>
        </p:spPr>
        <p:txBody>
          <a:bodyPr wrap="square" rtlCol="0">
            <a:spAutoFit/>
          </a:bodyPr>
          <a:lstStyle/>
          <a:p>
            <a:pPr algn="ctr"/>
            <a:r>
              <a:rPr lang="es-EC" sz="2400" b="1" dirty="0">
                <a:ln>
                  <a:solidFill>
                    <a:schemeClr val="tx1"/>
                  </a:solidFill>
                </a:ln>
              </a:rPr>
              <a:t>Diseño de loseta de hormigón con placa colaborante</a:t>
            </a:r>
          </a:p>
        </p:txBody>
      </p:sp>
      <p:pic>
        <p:nvPicPr>
          <p:cNvPr id="3" name="Imagen 2">
            <a:extLst>
              <a:ext uri="{FF2B5EF4-FFF2-40B4-BE49-F238E27FC236}">
                <a16:creationId xmlns:a16="http://schemas.microsoft.com/office/drawing/2014/main" xmlns="" id="{483E32ED-3B91-4959-8142-CE708C8507EE}"/>
              </a:ext>
            </a:extLst>
          </p:cNvPr>
          <p:cNvPicPr/>
          <p:nvPr/>
        </p:nvPicPr>
        <p:blipFill>
          <a:blip r:embed="rId2"/>
          <a:stretch>
            <a:fillRect/>
          </a:stretch>
        </p:blipFill>
        <p:spPr>
          <a:xfrm>
            <a:off x="539993" y="1167374"/>
            <a:ext cx="3877262" cy="2644971"/>
          </a:xfrm>
          <a:prstGeom prst="rect">
            <a:avLst/>
          </a:prstGeom>
        </p:spPr>
      </p:pic>
      <p:pic>
        <p:nvPicPr>
          <p:cNvPr id="4" name="Imagen 3">
            <a:extLst>
              <a:ext uri="{FF2B5EF4-FFF2-40B4-BE49-F238E27FC236}">
                <a16:creationId xmlns:a16="http://schemas.microsoft.com/office/drawing/2014/main" xmlns="" id="{A97B2E24-F90E-41CE-9375-37456390843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906416" y="622209"/>
            <a:ext cx="6472775" cy="1285777"/>
          </a:xfrm>
          <a:prstGeom prst="rect">
            <a:avLst/>
          </a:prstGeom>
        </p:spPr>
      </p:pic>
      <p:pic>
        <p:nvPicPr>
          <p:cNvPr id="5" name="Imagen 4">
            <a:extLst>
              <a:ext uri="{FF2B5EF4-FFF2-40B4-BE49-F238E27FC236}">
                <a16:creationId xmlns:a16="http://schemas.microsoft.com/office/drawing/2014/main" xmlns="" id="{53D09C46-5F21-486E-B844-1DED8A15BAA2}"/>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906415" y="1994926"/>
            <a:ext cx="6472775" cy="1925021"/>
          </a:xfrm>
          <a:prstGeom prst="rect">
            <a:avLst/>
          </a:prstGeom>
        </p:spPr>
      </p:pic>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xmlns="" id="{D09D7684-4370-4FD0-93AF-6089EFCFA663}"/>
                  </a:ext>
                </a:extLst>
              </p:cNvPr>
              <p:cNvSpPr/>
              <p:nvPr/>
            </p:nvSpPr>
            <p:spPr>
              <a:xfrm>
                <a:off x="-201637" y="4067817"/>
                <a:ext cx="4759569" cy="2039726"/>
              </a:xfrm>
              <a:prstGeom prst="rect">
                <a:avLst/>
              </a:prstGeom>
            </p:spPr>
            <p:txBody>
              <a:bodyPr wrap="square">
                <a:spAutoFit/>
              </a:bodyPr>
              <a:lstStyle/>
              <a:p>
                <a:pPr marL="457200"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𝑊</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h𝑜𝑟𝑚𝑖𝑔𝑜𝑛</m:t>
                          </m:r>
                        </m:sub>
                      </m:s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𝑉</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h𝑜𝑟𝑚𝑖𝑔𝑜𝑛</m:t>
                          </m:r>
                        </m:sub>
                      </m:s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𝛾</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h𝑜𝑟𝑚𝑖𝑔𝑜𝑛</m:t>
                          </m:r>
                        </m:sub>
                      </m:sSub>
                    </m:oMath>
                  </m:oMathPara>
                </a14:m>
                <a:endParaRPr lang="es-EC" dirty="0">
                  <a:latin typeface="Arial" panose="020B0604020202020204" pitchFamily="34" charset="0"/>
                  <a:ea typeface="Gulim" panose="020B0600000101010101" pitchFamily="34" charset="-127"/>
                  <a:cs typeface="Times New Roman" panose="02020603050405020304" pitchFamily="18" charset="0"/>
                </a:endParaRPr>
              </a:p>
              <a:p>
                <a:pPr marL="457200"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𝑊</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h𝑜𝑟𝑚𝑖𝑔𝑜𝑛</m:t>
                          </m:r>
                        </m:sub>
                      </m:s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=0.094</m:t>
                      </m:r>
                      <m:sSup>
                        <m:sSup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p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𝑚</m:t>
                          </m:r>
                        </m:e>
                        <m:sup>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3</m:t>
                          </m:r>
                        </m:sup>
                      </m:sSup>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𝑚</m:t>
                      </m:r>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²∗2400 </m:t>
                      </m:r>
                      <m:f>
                        <m:fPr>
                          <m:type m:val="lin"/>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𝐾𝑔</m:t>
                          </m:r>
                        </m:num>
                        <m:den>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𝑚</m:t>
                          </m:r>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³</m:t>
                          </m:r>
                        </m:den>
                      </m:f>
                    </m:oMath>
                  </m:oMathPara>
                </a14:m>
                <a:endParaRPr lang="es-EC" dirty="0">
                  <a:latin typeface="Arial" panose="020B0604020202020204" pitchFamily="34" charset="0"/>
                  <a:ea typeface="Gulim" panose="020B0600000101010101" pitchFamily="34" charset="-127"/>
                  <a:cs typeface="Times New Roman" panose="02020603050405020304" pitchFamily="18" charset="0"/>
                </a:endParaRPr>
              </a:p>
              <a:p>
                <a:pPr marL="457200"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𝑊</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h𝑜𝑟𝑚𝑖𝑔𝑜𝑛</m:t>
                          </m:r>
                        </m:sub>
                      </m:s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=0.094</m:t>
                      </m:r>
                      <m:sSup>
                        <m:sSup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p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𝑚</m:t>
                          </m:r>
                        </m:e>
                        <m:sup>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3</m:t>
                          </m:r>
                        </m:sup>
                      </m:sSup>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𝑚</m:t>
                      </m:r>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²∗2.4 </m:t>
                      </m:r>
                      <m:f>
                        <m:fPr>
                          <m:type m:val="lin"/>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𝐾𝑔</m:t>
                          </m:r>
                        </m:num>
                        <m:den>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𝑚</m:t>
                          </m:r>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³</m:t>
                          </m:r>
                        </m:den>
                      </m:f>
                    </m:oMath>
                  </m:oMathPara>
                </a14:m>
                <a:endParaRPr lang="es-EC" dirty="0">
                  <a:latin typeface="Arial" panose="020B0604020202020204" pitchFamily="34" charset="0"/>
                  <a:ea typeface="Gulim" panose="020B0600000101010101" pitchFamily="34" charset="-127"/>
                  <a:cs typeface="Times New Roman" panose="02020603050405020304" pitchFamily="18" charset="0"/>
                </a:endParaRPr>
              </a:p>
              <a:p>
                <a:pPr marL="457200" algn="ctr">
                  <a:lnSpc>
                    <a:spcPct val="150000"/>
                  </a:lnSpc>
                  <a:spcAft>
                    <a:spcPts val="100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𝑊</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h𝑜𝑟𝑚𝑖𝑔𝑜𝑛</m:t>
                          </m:r>
                        </m:sub>
                      </m:s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=225.00 </m:t>
                      </m:r>
                      <m:f>
                        <m:fPr>
                          <m:type m:val="lin"/>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𝐾𝑔</m:t>
                          </m:r>
                        </m:num>
                        <m:den>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𝑚</m:t>
                          </m:r>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²</m:t>
                          </m:r>
                        </m:den>
                      </m:f>
                    </m:oMath>
                  </m:oMathPara>
                </a14:m>
                <a:endParaRPr lang="es-EC" dirty="0">
                  <a:latin typeface="Arial" panose="020B0604020202020204" pitchFamily="34" charset="0"/>
                  <a:ea typeface="Gulim" panose="020B0600000101010101" pitchFamily="34" charset="-127"/>
                  <a:cs typeface="Times New Roman" panose="02020603050405020304" pitchFamily="18" charset="0"/>
                </a:endParaRPr>
              </a:p>
            </p:txBody>
          </p:sp>
        </mc:Choice>
        <mc:Fallback xmlns="">
          <p:sp>
            <p:nvSpPr>
              <p:cNvPr id="6" name="Rectángulo 5">
                <a:extLst>
                  <a:ext uri="{FF2B5EF4-FFF2-40B4-BE49-F238E27FC236}">
                    <a16:creationId xmlns:a16="http://schemas.microsoft.com/office/drawing/2014/main" id="{D09D7684-4370-4FD0-93AF-6089EFCFA663}"/>
                  </a:ext>
                </a:extLst>
              </p:cNvPr>
              <p:cNvSpPr>
                <a:spLocks noRot="1" noChangeAspect="1" noMove="1" noResize="1" noEditPoints="1" noAdjustHandles="1" noChangeArrowheads="1" noChangeShapeType="1" noTextEdit="1"/>
              </p:cNvSpPr>
              <p:nvPr/>
            </p:nvSpPr>
            <p:spPr>
              <a:xfrm>
                <a:off x="-201637" y="4067817"/>
                <a:ext cx="4759569" cy="2039726"/>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xmlns="" id="{71005EF9-48E2-4500-92B2-535733FA9C52}"/>
                  </a:ext>
                </a:extLst>
              </p:cNvPr>
              <p:cNvSpPr/>
              <p:nvPr/>
            </p:nvSpPr>
            <p:spPr>
              <a:xfrm>
                <a:off x="5829317" y="4413716"/>
                <a:ext cx="4626972" cy="3953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𝐷</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𝐷𝐸𝐶𝐾</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h𝑜𝑟𝑚𝑖𝑔𝑜𝑛</m:t>
                          </m:r>
                        </m:sub>
                      </m:sSub>
                      <m:r>
                        <a:rPr lang="es-EC" i="0">
                          <a:latin typeface="Cambria Math" panose="02040503050406030204" pitchFamily="18" charset="0"/>
                        </a:rPr>
                        <m:t>=233.13 </m:t>
                      </m:r>
                      <m:f>
                        <m:fPr>
                          <m:type m:val="lin"/>
                          <m:ctrlPr>
                            <a:rPr lang="es-EC" i="1">
                              <a:latin typeface="Cambria Math" panose="02040503050406030204" pitchFamily="18" charset="0"/>
                            </a:rPr>
                          </m:ctrlPr>
                        </m:fPr>
                        <m:num>
                          <m:r>
                            <a:rPr lang="es-EC" i="1">
                              <a:latin typeface="Cambria Math" panose="02040503050406030204" pitchFamily="18" charset="0"/>
                            </a:rPr>
                            <m:t>𝐾𝑔</m:t>
                          </m:r>
                        </m:num>
                        <m:den>
                          <m:r>
                            <a:rPr lang="es-EC" i="1">
                              <a:latin typeface="Cambria Math" panose="02040503050406030204" pitchFamily="18" charset="0"/>
                            </a:rPr>
                            <m:t>𝑚</m:t>
                          </m:r>
                          <m:r>
                            <a:rPr lang="es-EC" i="0">
                              <a:latin typeface="Cambria Math" panose="02040503050406030204" pitchFamily="18" charset="0"/>
                            </a:rPr>
                            <m:t>²</m:t>
                          </m:r>
                        </m:den>
                      </m:f>
                    </m:oMath>
                  </m:oMathPara>
                </a14:m>
                <a:endParaRPr lang="es-EC" dirty="0"/>
              </a:p>
            </p:txBody>
          </p:sp>
        </mc:Choice>
        <mc:Fallback xmlns="">
          <p:sp>
            <p:nvSpPr>
              <p:cNvPr id="7" name="Rectángulo 6">
                <a:extLst>
                  <a:ext uri="{FF2B5EF4-FFF2-40B4-BE49-F238E27FC236}">
                    <a16:creationId xmlns:a16="http://schemas.microsoft.com/office/drawing/2014/main" id="{71005EF9-48E2-4500-92B2-535733FA9C52}"/>
                  </a:ext>
                </a:extLst>
              </p:cNvPr>
              <p:cNvSpPr>
                <a:spLocks noRot="1" noChangeAspect="1" noMove="1" noResize="1" noEditPoints="1" noAdjustHandles="1" noChangeArrowheads="1" noChangeShapeType="1" noTextEdit="1"/>
              </p:cNvSpPr>
              <p:nvPr/>
            </p:nvSpPr>
            <p:spPr>
              <a:xfrm>
                <a:off x="5829317" y="4413716"/>
                <a:ext cx="4626972" cy="395365"/>
              </a:xfrm>
              <a:prstGeom prst="rect">
                <a:avLst/>
              </a:prstGeom>
              <a:blipFill>
                <a:blip r:embed="rId6"/>
                <a:stretch>
                  <a:fillRect t="-107692" r="-6588" b="-160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xmlns="" id="{7C4DC530-9608-449B-8BAE-3DAA6C8ABC86}"/>
                  </a:ext>
                </a:extLst>
              </p:cNvPr>
              <p:cNvSpPr/>
              <p:nvPr/>
            </p:nvSpPr>
            <p:spPr>
              <a:xfrm>
                <a:off x="5792309" y="4862474"/>
                <a:ext cx="4475905" cy="3953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𝐿</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𝑣𝑒h𝑖𝑣𝑢𝑙𝑎𝑟</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𝑔𝑟𝑎𝑛𝑖𝑧𝑜</m:t>
                          </m:r>
                        </m:sub>
                      </m:sSub>
                      <m:r>
                        <a:rPr lang="es-EC" i="0">
                          <a:latin typeface="Cambria Math" panose="02040503050406030204" pitchFamily="18" charset="0"/>
                        </a:rPr>
                        <m:t>=500 </m:t>
                      </m:r>
                      <m:f>
                        <m:fPr>
                          <m:type m:val="lin"/>
                          <m:ctrlPr>
                            <a:rPr lang="es-EC" i="1">
                              <a:latin typeface="Cambria Math" panose="02040503050406030204" pitchFamily="18" charset="0"/>
                            </a:rPr>
                          </m:ctrlPr>
                        </m:fPr>
                        <m:num>
                          <m:r>
                            <a:rPr lang="es-EC" i="1">
                              <a:latin typeface="Cambria Math" panose="02040503050406030204" pitchFamily="18" charset="0"/>
                            </a:rPr>
                            <m:t>𝐾𝑔</m:t>
                          </m:r>
                        </m:num>
                        <m:den>
                          <m:r>
                            <a:rPr lang="es-EC" i="1">
                              <a:latin typeface="Cambria Math" panose="02040503050406030204" pitchFamily="18" charset="0"/>
                            </a:rPr>
                            <m:t>𝑚</m:t>
                          </m:r>
                          <m:r>
                            <a:rPr lang="es-EC" i="0">
                              <a:latin typeface="Cambria Math" panose="02040503050406030204" pitchFamily="18" charset="0"/>
                            </a:rPr>
                            <m:t>²</m:t>
                          </m:r>
                        </m:den>
                      </m:f>
                    </m:oMath>
                  </m:oMathPara>
                </a14:m>
                <a:endParaRPr lang="es-EC" dirty="0"/>
              </a:p>
            </p:txBody>
          </p:sp>
        </mc:Choice>
        <mc:Fallback xmlns="">
          <p:sp>
            <p:nvSpPr>
              <p:cNvPr id="8" name="Rectángulo 7">
                <a:extLst>
                  <a:ext uri="{FF2B5EF4-FFF2-40B4-BE49-F238E27FC236}">
                    <a16:creationId xmlns:a16="http://schemas.microsoft.com/office/drawing/2014/main" id="{7C4DC530-9608-449B-8BAE-3DAA6C8ABC86}"/>
                  </a:ext>
                </a:extLst>
              </p:cNvPr>
              <p:cNvSpPr>
                <a:spLocks noRot="1" noChangeAspect="1" noMove="1" noResize="1" noEditPoints="1" noAdjustHandles="1" noChangeArrowheads="1" noChangeShapeType="1" noTextEdit="1"/>
              </p:cNvSpPr>
              <p:nvPr/>
            </p:nvSpPr>
            <p:spPr>
              <a:xfrm>
                <a:off x="5792309" y="4862474"/>
                <a:ext cx="4475905" cy="395365"/>
              </a:xfrm>
              <a:prstGeom prst="rect">
                <a:avLst/>
              </a:prstGeom>
              <a:blipFill>
                <a:blip r:embed="rId7"/>
                <a:stretch>
                  <a:fillRect t="-107692" r="-6948" b="-160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xmlns="" id="{0913B3BF-5FDB-4764-8FC1-AB615E9C6AA8}"/>
                  </a:ext>
                </a:extLst>
              </p:cNvPr>
              <p:cNvSpPr/>
              <p:nvPr/>
            </p:nvSpPr>
            <p:spPr>
              <a:xfrm>
                <a:off x="6455446" y="5322050"/>
                <a:ext cx="235724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𝑇</m:t>
                          </m:r>
                        </m:sub>
                      </m:sSub>
                      <m:r>
                        <a:rPr lang="es-EC" i="0">
                          <a:latin typeface="Cambria Math" panose="02040503050406030204" pitchFamily="18" charset="0"/>
                        </a:rPr>
                        <m:t>=712.47 </m:t>
                      </m:r>
                      <m:f>
                        <m:fPr>
                          <m:type m:val="lin"/>
                          <m:ctrlPr>
                            <a:rPr lang="es-EC" i="1">
                              <a:latin typeface="Cambria Math" panose="02040503050406030204" pitchFamily="18" charset="0"/>
                            </a:rPr>
                          </m:ctrlPr>
                        </m:fPr>
                        <m:num>
                          <m:r>
                            <a:rPr lang="es-EC" i="1">
                              <a:latin typeface="Cambria Math" panose="02040503050406030204" pitchFamily="18" charset="0"/>
                            </a:rPr>
                            <m:t>𝐾𝑔</m:t>
                          </m:r>
                        </m:num>
                        <m:den>
                          <m:r>
                            <a:rPr lang="es-EC" i="1">
                              <a:latin typeface="Cambria Math" panose="02040503050406030204" pitchFamily="18" charset="0"/>
                            </a:rPr>
                            <m:t>𝑚</m:t>
                          </m:r>
                          <m:r>
                            <a:rPr lang="es-EC" i="0">
                              <a:latin typeface="Cambria Math" panose="02040503050406030204" pitchFamily="18" charset="0"/>
                            </a:rPr>
                            <m:t>²</m:t>
                          </m:r>
                        </m:den>
                      </m:f>
                    </m:oMath>
                  </m:oMathPara>
                </a14:m>
                <a:endParaRPr lang="es-EC" dirty="0"/>
              </a:p>
            </p:txBody>
          </p:sp>
        </mc:Choice>
        <mc:Fallback xmlns="">
          <p:sp>
            <p:nvSpPr>
              <p:cNvPr id="9" name="Rectángulo 8">
                <a:extLst>
                  <a:ext uri="{FF2B5EF4-FFF2-40B4-BE49-F238E27FC236}">
                    <a16:creationId xmlns:a16="http://schemas.microsoft.com/office/drawing/2014/main" id="{0913B3BF-5FDB-4764-8FC1-AB615E9C6AA8}"/>
                  </a:ext>
                </a:extLst>
              </p:cNvPr>
              <p:cNvSpPr>
                <a:spLocks noRot="1" noChangeAspect="1" noMove="1" noResize="1" noEditPoints="1" noAdjustHandles="1" noChangeArrowheads="1" noChangeShapeType="1" noTextEdit="1"/>
              </p:cNvSpPr>
              <p:nvPr/>
            </p:nvSpPr>
            <p:spPr>
              <a:xfrm>
                <a:off x="6455446" y="5322050"/>
                <a:ext cx="2357247" cy="369332"/>
              </a:xfrm>
              <a:prstGeom prst="rect">
                <a:avLst/>
              </a:prstGeom>
              <a:blipFill>
                <a:blip r:embed="rId8"/>
                <a:stretch>
                  <a:fillRect t="-116393" r="-13178" b="-17541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xmlns="" id="{21D132C4-5668-4E63-AFE2-6CC500EE0009}"/>
                  </a:ext>
                </a:extLst>
              </p:cNvPr>
              <p:cNvSpPr/>
              <p:nvPr/>
            </p:nvSpPr>
            <p:spPr>
              <a:xfrm>
                <a:off x="6562007" y="3953405"/>
                <a:ext cx="243662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𝑎𝑑𝑚</m:t>
                          </m:r>
                        </m:sub>
                      </m:sSub>
                      <m:r>
                        <a:rPr lang="es-EC" i="0">
                          <a:latin typeface="Cambria Math" panose="02040503050406030204" pitchFamily="18" charset="0"/>
                        </a:rPr>
                        <m:t>=3264 </m:t>
                      </m:r>
                      <m:f>
                        <m:fPr>
                          <m:type m:val="lin"/>
                          <m:ctrlPr>
                            <a:rPr lang="es-EC" i="1">
                              <a:latin typeface="Cambria Math" panose="02040503050406030204" pitchFamily="18" charset="0"/>
                            </a:rPr>
                          </m:ctrlPr>
                        </m:fPr>
                        <m:num>
                          <m:r>
                            <a:rPr lang="es-EC" i="1">
                              <a:latin typeface="Cambria Math" panose="02040503050406030204" pitchFamily="18" charset="0"/>
                            </a:rPr>
                            <m:t>𝐾𝑔</m:t>
                          </m:r>
                        </m:num>
                        <m:den>
                          <m:r>
                            <a:rPr lang="es-EC" i="1">
                              <a:latin typeface="Cambria Math" panose="02040503050406030204" pitchFamily="18" charset="0"/>
                            </a:rPr>
                            <m:t>𝑚</m:t>
                          </m:r>
                          <m:r>
                            <a:rPr lang="es-EC" i="0">
                              <a:latin typeface="Cambria Math" panose="02040503050406030204" pitchFamily="18" charset="0"/>
                            </a:rPr>
                            <m:t>²</m:t>
                          </m:r>
                        </m:den>
                      </m:f>
                    </m:oMath>
                  </m:oMathPara>
                </a14:m>
                <a:endParaRPr lang="es-EC" dirty="0"/>
              </a:p>
            </p:txBody>
          </p:sp>
        </mc:Choice>
        <mc:Fallback xmlns="">
          <p:sp>
            <p:nvSpPr>
              <p:cNvPr id="10" name="Rectángulo 9">
                <a:extLst>
                  <a:ext uri="{FF2B5EF4-FFF2-40B4-BE49-F238E27FC236}">
                    <a16:creationId xmlns:a16="http://schemas.microsoft.com/office/drawing/2014/main" id="{21D132C4-5668-4E63-AFE2-6CC500EE0009}"/>
                  </a:ext>
                </a:extLst>
              </p:cNvPr>
              <p:cNvSpPr>
                <a:spLocks noRot="1" noChangeAspect="1" noMove="1" noResize="1" noEditPoints="1" noAdjustHandles="1" noChangeArrowheads="1" noChangeShapeType="1" noTextEdit="1"/>
              </p:cNvSpPr>
              <p:nvPr/>
            </p:nvSpPr>
            <p:spPr>
              <a:xfrm>
                <a:off x="6562007" y="3953405"/>
                <a:ext cx="2436629" cy="369332"/>
              </a:xfrm>
              <a:prstGeom prst="rect">
                <a:avLst/>
              </a:prstGeom>
              <a:blipFill>
                <a:blip r:embed="rId9"/>
                <a:stretch>
                  <a:fillRect t="-118333" r="-13000" b="-180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Rectángulo 10">
                <a:extLst>
                  <a:ext uri="{FF2B5EF4-FFF2-40B4-BE49-F238E27FC236}">
                    <a16:creationId xmlns:a16="http://schemas.microsoft.com/office/drawing/2014/main" xmlns="" id="{7C25017D-7079-47E3-A34C-A3CC45672857}"/>
                  </a:ext>
                </a:extLst>
              </p:cNvPr>
              <p:cNvSpPr/>
              <p:nvPr/>
            </p:nvSpPr>
            <p:spPr>
              <a:xfrm>
                <a:off x="3062068" y="5790284"/>
                <a:ext cx="5209735" cy="1051570"/>
              </a:xfrm>
              <a:prstGeom prst="rect">
                <a:avLst/>
              </a:prstGeom>
            </p:spPr>
            <p:txBody>
              <a:bodyPr wrap="square">
                <a:spAutoFit/>
              </a:bodyPr>
              <a:lstStyle/>
              <a:p>
                <a:pPr marL="457200" indent="179705"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𝑊</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𝑇</m:t>
                          </m:r>
                        </m:sub>
                      </m:sSub>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b>
                        <m:sSubPr>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𝑊</m:t>
                          </m:r>
                        </m:e>
                        <m:sub>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𝑎𝑑𝑚</m:t>
                          </m:r>
                        </m:sub>
                      </m:sSub>
                    </m:oMath>
                  </m:oMathPara>
                </a14:m>
                <a:endParaRPr lang="es-EC"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lnSpc>
                    <a:spcPct val="150000"/>
                  </a:lnSpc>
                  <a:spcAft>
                    <a:spcPts val="1000"/>
                  </a:spcAft>
                </a:pPr>
                <a14:m>
                  <m:oMathPara xmlns:m="http://schemas.openxmlformats.org/officeDocument/2006/math">
                    <m:oMathParaPr>
                      <m:jc m:val="centerGroup"/>
                    </m:oMathParaPr>
                    <m:oMath xmlns:m="http://schemas.openxmlformats.org/officeDocument/2006/math">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712.47 </m:t>
                      </m:r>
                      <m:f>
                        <m:fPr>
                          <m:type m:val="lin"/>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𝐾𝑔</m:t>
                          </m:r>
                        </m:num>
                        <m:den>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𝑚</m:t>
                          </m:r>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²</m:t>
                          </m:r>
                        </m:den>
                      </m:f>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≤3264 </m:t>
                      </m:r>
                      <m:f>
                        <m:fPr>
                          <m:type m:val="lin"/>
                          <m:ctrlP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𝐾𝑔</m:t>
                          </m:r>
                        </m:num>
                        <m:den>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𝑚</m:t>
                          </m:r>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²</m:t>
                          </m:r>
                        </m:den>
                      </m:f>
                      <m:r>
                        <a:rPr lang="es-EC">
                          <a:solidFill>
                            <a:srgbClr val="000000"/>
                          </a:solidFill>
                          <a:latin typeface="Cambria Math" panose="02040503050406030204" pitchFamily="18" charset="0"/>
                          <a:ea typeface="Gulim" panose="020B0600000101010101" pitchFamily="34" charset="-127"/>
                          <a:cs typeface="Times New Roman" panose="02020603050405020304" pitchFamily="18" charset="0"/>
                        </a:rPr>
                        <m:t>====&gt;</m:t>
                      </m:r>
                      <m:r>
                        <a:rPr lang="es-EC"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𝑂𝐾</m:t>
                      </m:r>
                    </m:oMath>
                  </m:oMathPara>
                </a14:m>
                <a:endParaRPr lang="es-EC" dirty="0">
                  <a:latin typeface="Arial" panose="020B0604020202020204" pitchFamily="34" charset="0"/>
                  <a:ea typeface="Gulim" panose="020B0600000101010101" pitchFamily="34" charset="-127"/>
                  <a:cs typeface="Times New Roman" panose="02020603050405020304" pitchFamily="18" charset="0"/>
                </a:endParaRPr>
              </a:p>
            </p:txBody>
          </p:sp>
        </mc:Choice>
        <mc:Fallback xmlns="">
          <p:sp>
            <p:nvSpPr>
              <p:cNvPr id="11" name="Rectángulo 10">
                <a:extLst>
                  <a:ext uri="{FF2B5EF4-FFF2-40B4-BE49-F238E27FC236}">
                    <a16:creationId xmlns:a16="http://schemas.microsoft.com/office/drawing/2014/main" id="{7C25017D-7079-47E3-A34C-A3CC45672857}"/>
                  </a:ext>
                </a:extLst>
              </p:cNvPr>
              <p:cNvSpPr>
                <a:spLocks noRot="1" noChangeAspect="1" noMove="1" noResize="1" noEditPoints="1" noAdjustHandles="1" noChangeArrowheads="1" noChangeShapeType="1" noTextEdit="1"/>
              </p:cNvSpPr>
              <p:nvPr/>
            </p:nvSpPr>
            <p:spPr>
              <a:xfrm>
                <a:off x="3062068" y="5790284"/>
                <a:ext cx="5209735" cy="1051570"/>
              </a:xfrm>
              <a:prstGeom prst="rect">
                <a:avLst/>
              </a:prstGeom>
              <a:blipFill>
                <a:blip r:embed="rId10"/>
                <a:stretch>
                  <a:fillRect/>
                </a:stretch>
              </a:blipFill>
            </p:spPr>
            <p:txBody>
              <a:bodyPr/>
              <a:lstStyle/>
              <a:p>
                <a:r>
                  <a:rPr lang="es-EC">
                    <a:noFill/>
                  </a:rPr>
                  <a:t> </a:t>
                </a:r>
              </a:p>
            </p:txBody>
          </p:sp>
        </mc:Fallback>
      </mc:AlternateContent>
      <p:sp>
        <p:nvSpPr>
          <p:cNvPr id="12" name="3 CuadroTexto">
            <a:extLst>
              <a:ext uri="{FF2B5EF4-FFF2-40B4-BE49-F238E27FC236}">
                <a16:creationId xmlns:a16="http://schemas.microsoft.com/office/drawing/2014/main" xmlns="" id="{3B73A2C9-DB05-486E-9632-257F73DCD26D}"/>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52</a:t>
            </a:r>
          </a:p>
        </p:txBody>
      </p:sp>
      <p:pic>
        <p:nvPicPr>
          <p:cNvPr id="13" name="Imagen 12" descr="Recorte de pantalla">
            <a:extLst>
              <a:ext uri="{FF2B5EF4-FFF2-40B4-BE49-F238E27FC236}">
                <a16:creationId xmlns:a16="http://schemas.microsoft.com/office/drawing/2014/main" xmlns="" id="{9FB8E799-FFF3-4D19-9C0A-37729957CDF9}"/>
              </a:ext>
            </a:extLst>
          </p:cNvPr>
          <p:cNvPicPr>
            <a:picLocks noChangeAspect="1"/>
          </p:cNvPicPr>
          <p:nvPr/>
        </p:nvPicPr>
        <p:blipFill rotWithShape="1">
          <a:blip r:embed="rId11">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3554289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D6819B2D-C792-4EA6-A8E2-495941339865}"/>
              </a:ext>
            </a:extLst>
          </p:cNvPr>
          <p:cNvSpPr/>
          <p:nvPr/>
        </p:nvSpPr>
        <p:spPr>
          <a:xfrm>
            <a:off x="-112541" y="125270"/>
            <a:ext cx="4107766" cy="461665"/>
          </a:xfrm>
          <a:prstGeom prst="rect">
            <a:avLst/>
          </a:prstGeom>
          <a:noFill/>
          <a:ln>
            <a:noFill/>
          </a:ln>
        </p:spPr>
        <p:txBody>
          <a:bodyPr wrap="square" rtlCol="0">
            <a:spAutoFit/>
          </a:bodyPr>
          <a:lstStyle/>
          <a:p>
            <a:pPr lvl="1"/>
            <a:r>
              <a:rPr lang="es-EC" sz="2400" b="1" dirty="0"/>
              <a:t>Diseño de conexiones</a:t>
            </a:r>
          </a:p>
        </p:txBody>
      </p:sp>
      <p:sp>
        <p:nvSpPr>
          <p:cNvPr id="3" name="Rectángulo 2">
            <a:extLst>
              <a:ext uri="{FF2B5EF4-FFF2-40B4-BE49-F238E27FC236}">
                <a16:creationId xmlns:a16="http://schemas.microsoft.com/office/drawing/2014/main" xmlns="" id="{722F64ED-CAC0-4711-8EA4-E62FBA1F8311}"/>
              </a:ext>
            </a:extLst>
          </p:cNvPr>
          <p:cNvSpPr/>
          <p:nvPr/>
        </p:nvSpPr>
        <p:spPr>
          <a:xfrm>
            <a:off x="332472" y="726217"/>
            <a:ext cx="3318024" cy="369332"/>
          </a:xfrm>
          <a:prstGeom prst="rect">
            <a:avLst/>
          </a:prstGeom>
        </p:spPr>
        <p:txBody>
          <a:bodyPr wrap="none">
            <a:spAutoFit/>
          </a:bodyPr>
          <a:lstStyle/>
          <a:p>
            <a:r>
              <a:rPr lang="es-EC" b="1" dirty="0">
                <a:latin typeface="Times New Roman" panose="02020603050405020304" pitchFamily="18" charset="0"/>
                <a:ea typeface="Calibri" panose="020F0502020204030204" pitchFamily="34" charset="0"/>
              </a:rPr>
              <a:t>Conexión Viga-Vigueta (V2-Vg)</a:t>
            </a:r>
            <a:endParaRPr lang="es-EC" b="1" dirty="0"/>
          </a:p>
        </p:txBody>
      </p:sp>
      <p:pic>
        <p:nvPicPr>
          <p:cNvPr id="8" name="Imagen 7">
            <a:extLst>
              <a:ext uri="{FF2B5EF4-FFF2-40B4-BE49-F238E27FC236}">
                <a16:creationId xmlns:a16="http://schemas.microsoft.com/office/drawing/2014/main" xmlns="" id="{DE8642C4-BA0C-489D-9726-988FCD8C8989}"/>
              </a:ext>
            </a:extLst>
          </p:cNvPr>
          <p:cNvPicPr/>
          <p:nvPr/>
        </p:nvPicPr>
        <p:blipFill>
          <a:blip r:embed="rId2"/>
          <a:stretch>
            <a:fillRect/>
          </a:stretch>
        </p:blipFill>
        <p:spPr>
          <a:xfrm>
            <a:off x="768732" y="1530562"/>
            <a:ext cx="2445504" cy="2365363"/>
          </a:xfrm>
          <a:prstGeom prst="rect">
            <a:avLst/>
          </a:prstGeom>
        </p:spPr>
      </p:pic>
      <p:sp>
        <p:nvSpPr>
          <p:cNvPr id="9" name="3 CuadroTexto">
            <a:extLst>
              <a:ext uri="{FF2B5EF4-FFF2-40B4-BE49-F238E27FC236}">
                <a16:creationId xmlns:a16="http://schemas.microsoft.com/office/drawing/2014/main" xmlns="" id="{B4C2E09D-3C45-4F5D-96BA-92DAB6E5B353}"/>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53</a:t>
            </a:r>
          </a:p>
        </p:txBody>
      </p:sp>
      <p:pic>
        <p:nvPicPr>
          <p:cNvPr id="10" name="Imagen 9" descr="Recorte de pantalla">
            <a:extLst>
              <a:ext uri="{FF2B5EF4-FFF2-40B4-BE49-F238E27FC236}">
                <a16:creationId xmlns:a16="http://schemas.microsoft.com/office/drawing/2014/main" xmlns="" id="{204B5045-6BFF-4674-B937-3EC28C7AF5EF}"/>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pic>
        <p:nvPicPr>
          <p:cNvPr id="6" name="Imagen 5">
            <a:extLst>
              <a:ext uri="{FF2B5EF4-FFF2-40B4-BE49-F238E27FC236}">
                <a16:creationId xmlns:a16="http://schemas.microsoft.com/office/drawing/2014/main" xmlns="" id="{292EE1D4-63B5-407D-A2EC-30BB39EC47CC}"/>
              </a:ext>
            </a:extLst>
          </p:cNvPr>
          <p:cNvPicPr>
            <a:picLocks noChangeAspect="1"/>
          </p:cNvPicPr>
          <p:nvPr/>
        </p:nvPicPr>
        <p:blipFill>
          <a:blip r:embed="rId4"/>
          <a:stretch>
            <a:fillRect/>
          </a:stretch>
        </p:blipFill>
        <p:spPr>
          <a:xfrm>
            <a:off x="4399670" y="1359391"/>
            <a:ext cx="2957732" cy="4139217"/>
          </a:xfrm>
          <a:prstGeom prst="rect">
            <a:avLst/>
          </a:prstGeom>
        </p:spPr>
      </p:pic>
      <p:pic>
        <p:nvPicPr>
          <p:cNvPr id="11" name="Imagen 10">
            <a:extLst>
              <a:ext uri="{FF2B5EF4-FFF2-40B4-BE49-F238E27FC236}">
                <a16:creationId xmlns:a16="http://schemas.microsoft.com/office/drawing/2014/main" xmlns="" id="{69C06140-F342-4120-8D42-20F1FB0AB95E}"/>
              </a:ext>
            </a:extLst>
          </p:cNvPr>
          <p:cNvPicPr>
            <a:picLocks noChangeAspect="1"/>
          </p:cNvPicPr>
          <p:nvPr/>
        </p:nvPicPr>
        <p:blipFill>
          <a:blip r:embed="rId5"/>
          <a:stretch>
            <a:fillRect/>
          </a:stretch>
        </p:blipFill>
        <p:spPr>
          <a:xfrm>
            <a:off x="7646484" y="2143706"/>
            <a:ext cx="3699803" cy="2066929"/>
          </a:xfrm>
          <a:prstGeom prst="rect">
            <a:avLst/>
          </a:prstGeom>
        </p:spPr>
      </p:pic>
      <p:sp>
        <p:nvSpPr>
          <p:cNvPr id="12" name="Rectángulo 11">
            <a:extLst>
              <a:ext uri="{FF2B5EF4-FFF2-40B4-BE49-F238E27FC236}">
                <a16:creationId xmlns:a16="http://schemas.microsoft.com/office/drawing/2014/main" xmlns="" id="{AF38E254-A32E-4A23-81F2-CA41970FDD27}"/>
              </a:ext>
            </a:extLst>
          </p:cNvPr>
          <p:cNvSpPr/>
          <p:nvPr/>
        </p:nvSpPr>
        <p:spPr>
          <a:xfrm>
            <a:off x="4708180" y="726217"/>
            <a:ext cx="3471848" cy="369332"/>
          </a:xfrm>
          <a:prstGeom prst="rect">
            <a:avLst/>
          </a:prstGeom>
        </p:spPr>
        <p:txBody>
          <a:bodyPr wrap="none">
            <a:spAutoFit/>
          </a:bodyPr>
          <a:lstStyle/>
          <a:p>
            <a:r>
              <a:rPr lang="es-EC" b="1" dirty="0">
                <a:latin typeface="Times New Roman" panose="02020603050405020304" pitchFamily="18" charset="0"/>
                <a:ea typeface="Calibri" panose="020F0502020204030204" pitchFamily="34" charset="0"/>
              </a:rPr>
              <a:t>Conexión Columna-Viga (C1-V2)</a:t>
            </a:r>
            <a:endParaRPr lang="es-EC" b="1" dirty="0"/>
          </a:p>
        </p:txBody>
      </p:sp>
    </p:spTree>
    <p:extLst>
      <p:ext uri="{BB962C8B-B14F-4D97-AF65-F5344CB8AC3E}">
        <p14:creationId xmlns:p14="http://schemas.microsoft.com/office/powerpoint/2010/main" val="10420630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6161A7CE-1225-49E0-B900-6ADD571B55A4}"/>
              </a:ext>
            </a:extLst>
          </p:cNvPr>
          <p:cNvSpPr/>
          <p:nvPr/>
        </p:nvSpPr>
        <p:spPr>
          <a:xfrm>
            <a:off x="-112541" y="125270"/>
            <a:ext cx="4107766" cy="461665"/>
          </a:xfrm>
          <a:prstGeom prst="rect">
            <a:avLst/>
          </a:prstGeom>
          <a:noFill/>
          <a:ln>
            <a:noFill/>
          </a:ln>
        </p:spPr>
        <p:txBody>
          <a:bodyPr wrap="square" rtlCol="0">
            <a:spAutoFit/>
          </a:bodyPr>
          <a:lstStyle/>
          <a:p>
            <a:pPr lvl="1"/>
            <a:r>
              <a:rPr lang="es-EC" sz="2400" b="1" dirty="0"/>
              <a:t>Diseño de conexiones</a:t>
            </a:r>
          </a:p>
        </p:txBody>
      </p:sp>
      <p:sp>
        <p:nvSpPr>
          <p:cNvPr id="4" name="Rectángulo 3">
            <a:extLst>
              <a:ext uri="{FF2B5EF4-FFF2-40B4-BE49-F238E27FC236}">
                <a16:creationId xmlns:a16="http://schemas.microsoft.com/office/drawing/2014/main" xmlns="" id="{05712998-F87B-4702-AFD8-7FC3B2966DB1}"/>
              </a:ext>
            </a:extLst>
          </p:cNvPr>
          <p:cNvSpPr/>
          <p:nvPr/>
        </p:nvSpPr>
        <p:spPr>
          <a:xfrm>
            <a:off x="365683" y="782488"/>
            <a:ext cx="2935612"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Conexión Viga-Viga (V2-V2)</a:t>
            </a:r>
            <a:endParaRPr lang="es-EC" dirty="0"/>
          </a:p>
        </p:txBody>
      </p:sp>
      <p:pic>
        <p:nvPicPr>
          <p:cNvPr id="5" name="Imagen 4">
            <a:extLst>
              <a:ext uri="{FF2B5EF4-FFF2-40B4-BE49-F238E27FC236}">
                <a16:creationId xmlns:a16="http://schemas.microsoft.com/office/drawing/2014/main" xmlns="" id="{37599A42-9AE7-44A3-A262-7BABDF6C33D4}"/>
              </a:ext>
            </a:extLst>
          </p:cNvPr>
          <p:cNvPicPr/>
          <p:nvPr/>
        </p:nvPicPr>
        <p:blipFill>
          <a:blip r:embed="rId2"/>
          <a:stretch>
            <a:fillRect/>
          </a:stretch>
        </p:blipFill>
        <p:spPr>
          <a:xfrm>
            <a:off x="365683" y="1347373"/>
            <a:ext cx="3179375" cy="2802596"/>
          </a:xfrm>
          <a:prstGeom prst="rect">
            <a:avLst/>
          </a:prstGeom>
        </p:spPr>
      </p:pic>
      <p:sp>
        <p:nvSpPr>
          <p:cNvPr id="6" name="Rectángulo 5">
            <a:extLst>
              <a:ext uri="{FF2B5EF4-FFF2-40B4-BE49-F238E27FC236}">
                <a16:creationId xmlns:a16="http://schemas.microsoft.com/office/drawing/2014/main" xmlns="" id="{3FCD6606-7F37-4E06-BB7A-E7F95E664246}"/>
              </a:ext>
            </a:extLst>
          </p:cNvPr>
          <p:cNvSpPr/>
          <p:nvPr/>
        </p:nvSpPr>
        <p:spPr>
          <a:xfrm>
            <a:off x="4925355" y="897378"/>
            <a:ext cx="2610561" cy="646331"/>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Conexión Viga-Viga de refuerzo (V2-VR)</a:t>
            </a:r>
            <a:endParaRPr lang="es-EC" dirty="0"/>
          </a:p>
        </p:txBody>
      </p:sp>
      <p:pic>
        <p:nvPicPr>
          <p:cNvPr id="7" name="Imagen 6">
            <a:extLst>
              <a:ext uri="{FF2B5EF4-FFF2-40B4-BE49-F238E27FC236}">
                <a16:creationId xmlns:a16="http://schemas.microsoft.com/office/drawing/2014/main" xmlns="" id="{22AD05CE-9E8F-47B9-AD71-51951538C190}"/>
              </a:ext>
            </a:extLst>
          </p:cNvPr>
          <p:cNvPicPr/>
          <p:nvPr/>
        </p:nvPicPr>
        <p:blipFill>
          <a:blip r:embed="rId3"/>
          <a:stretch>
            <a:fillRect/>
          </a:stretch>
        </p:blipFill>
        <p:spPr>
          <a:xfrm>
            <a:off x="3662266" y="1543709"/>
            <a:ext cx="3873650" cy="2606260"/>
          </a:xfrm>
          <a:prstGeom prst="rect">
            <a:avLst/>
          </a:prstGeom>
        </p:spPr>
      </p:pic>
      <p:sp>
        <p:nvSpPr>
          <p:cNvPr id="8" name="Rectángulo 7">
            <a:extLst>
              <a:ext uri="{FF2B5EF4-FFF2-40B4-BE49-F238E27FC236}">
                <a16:creationId xmlns:a16="http://schemas.microsoft.com/office/drawing/2014/main" xmlns="" id="{F32AC115-592D-429E-8339-F78A5E5EC84F}"/>
              </a:ext>
            </a:extLst>
          </p:cNvPr>
          <p:cNvSpPr/>
          <p:nvPr/>
        </p:nvSpPr>
        <p:spPr>
          <a:xfrm>
            <a:off x="8799005" y="967154"/>
            <a:ext cx="3310480" cy="646331"/>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Diseño de conexión columna-viga-contraviento (C1-V2-CV)</a:t>
            </a:r>
            <a:endParaRPr lang="es-EC" dirty="0"/>
          </a:p>
        </p:txBody>
      </p:sp>
      <p:pic>
        <p:nvPicPr>
          <p:cNvPr id="9" name="Imagen 8">
            <a:extLst>
              <a:ext uri="{FF2B5EF4-FFF2-40B4-BE49-F238E27FC236}">
                <a16:creationId xmlns:a16="http://schemas.microsoft.com/office/drawing/2014/main" xmlns="" id="{5ECF21F0-6A0F-46B4-AC00-F0B951154BC5}"/>
              </a:ext>
            </a:extLst>
          </p:cNvPr>
          <p:cNvPicPr/>
          <p:nvPr/>
        </p:nvPicPr>
        <p:blipFill>
          <a:blip r:embed="rId4"/>
          <a:stretch>
            <a:fillRect/>
          </a:stretch>
        </p:blipFill>
        <p:spPr>
          <a:xfrm>
            <a:off x="8799005" y="1835785"/>
            <a:ext cx="2924175" cy="3186430"/>
          </a:xfrm>
          <a:prstGeom prst="rect">
            <a:avLst/>
          </a:prstGeom>
        </p:spPr>
      </p:pic>
      <p:sp>
        <p:nvSpPr>
          <p:cNvPr id="10" name="3 CuadroTexto">
            <a:extLst>
              <a:ext uri="{FF2B5EF4-FFF2-40B4-BE49-F238E27FC236}">
                <a16:creationId xmlns:a16="http://schemas.microsoft.com/office/drawing/2014/main" xmlns="" id="{47F3024B-47A4-4672-9AE6-5FD256106D5B}"/>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54</a:t>
            </a:r>
          </a:p>
        </p:txBody>
      </p:sp>
      <p:pic>
        <p:nvPicPr>
          <p:cNvPr id="11" name="Imagen 10" descr="Recorte de pantalla">
            <a:extLst>
              <a:ext uri="{FF2B5EF4-FFF2-40B4-BE49-F238E27FC236}">
                <a16:creationId xmlns:a16="http://schemas.microsoft.com/office/drawing/2014/main" xmlns="" id="{9E2020ED-AFBC-4A2E-8A60-A1D612E41EB6}"/>
              </a:ext>
            </a:extLst>
          </p:cNvPr>
          <p:cNvPicPr>
            <a:picLocks noChangeAspect="1"/>
          </p:cNvPicPr>
          <p:nvPr/>
        </p:nvPicPr>
        <p:blipFill rotWithShape="1">
          <a:blip r:embed="rId5">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38151912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B8F1421D-7FFC-41B1-8D5E-1783EFDF994B}"/>
              </a:ext>
            </a:extLst>
          </p:cNvPr>
          <p:cNvPicPr>
            <a:picLocks noChangeAspect="1"/>
          </p:cNvPicPr>
          <p:nvPr/>
        </p:nvPicPr>
        <p:blipFill>
          <a:blip r:embed="rId2"/>
          <a:stretch>
            <a:fillRect/>
          </a:stretch>
        </p:blipFill>
        <p:spPr>
          <a:xfrm>
            <a:off x="127216" y="1679551"/>
            <a:ext cx="6239702" cy="3498898"/>
          </a:xfrm>
          <a:prstGeom prst="rect">
            <a:avLst/>
          </a:prstGeom>
        </p:spPr>
      </p:pic>
      <p:sp>
        <p:nvSpPr>
          <p:cNvPr id="3" name="Rectángulo 2">
            <a:extLst>
              <a:ext uri="{FF2B5EF4-FFF2-40B4-BE49-F238E27FC236}">
                <a16:creationId xmlns:a16="http://schemas.microsoft.com/office/drawing/2014/main" xmlns="" id="{7ACCB92F-8DC9-406E-A247-DAB220FCED9A}"/>
              </a:ext>
            </a:extLst>
          </p:cNvPr>
          <p:cNvSpPr/>
          <p:nvPr/>
        </p:nvSpPr>
        <p:spPr>
          <a:xfrm>
            <a:off x="394502" y="691599"/>
            <a:ext cx="5034392" cy="369332"/>
          </a:xfrm>
          <a:prstGeom prst="rect">
            <a:avLst/>
          </a:prstGeom>
        </p:spPr>
        <p:txBody>
          <a:bodyPr wrap="none">
            <a:spAutoFit/>
          </a:bodyPr>
          <a:lstStyle/>
          <a:p>
            <a:r>
              <a:rPr lang="es-EC" b="1" dirty="0">
                <a:latin typeface="Times New Roman" panose="02020603050405020304" pitchFamily="18" charset="0"/>
                <a:ea typeface="Calibri" panose="020F0502020204030204" pitchFamily="34" charset="0"/>
              </a:rPr>
              <a:t>Conexión del contraviento tipo Chevron (V2-CV)</a:t>
            </a:r>
            <a:endParaRPr lang="es-EC" b="1" dirty="0"/>
          </a:p>
        </p:txBody>
      </p:sp>
      <p:sp>
        <p:nvSpPr>
          <p:cNvPr id="4" name="Rectángulo 3">
            <a:extLst>
              <a:ext uri="{FF2B5EF4-FFF2-40B4-BE49-F238E27FC236}">
                <a16:creationId xmlns:a16="http://schemas.microsoft.com/office/drawing/2014/main" xmlns="" id="{D9A29EA3-BD0B-475B-BB40-077865868451}"/>
              </a:ext>
            </a:extLst>
          </p:cNvPr>
          <p:cNvSpPr/>
          <p:nvPr/>
        </p:nvSpPr>
        <p:spPr>
          <a:xfrm>
            <a:off x="-112541" y="125270"/>
            <a:ext cx="4107766" cy="461665"/>
          </a:xfrm>
          <a:prstGeom prst="rect">
            <a:avLst/>
          </a:prstGeom>
          <a:noFill/>
          <a:ln>
            <a:noFill/>
          </a:ln>
        </p:spPr>
        <p:txBody>
          <a:bodyPr wrap="square" rtlCol="0">
            <a:spAutoFit/>
          </a:bodyPr>
          <a:lstStyle/>
          <a:p>
            <a:pPr lvl="1"/>
            <a:r>
              <a:rPr lang="es-EC" sz="2400" b="1" dirty="0"/>
              <a:t>Diseño de conexiones</a:t>
            </a:r>
          </a:p>
        </p:txBody>
      </p:sp>
      <p:pic>
        <p:nvPicPr>
          <p:cNvPr id="5" name="Imagen 4">
            <a:extLst>
              <a:ext uri="{FF2B5EF4-FFF2-40B4-BE49-F238E27FC236}">
                <a16:creationId xmlns:a16="http://schemas.microsoft.com/office/drawing/2014/main" xmlns="" id="{1A52DDB2-6692-42A7-AFE1-A345760E48CB}"/>
              </a:ext>
            </a:extLst>
          </p:cNvPr>
          <p:cNvPicPr>
            <a:picLocks noChangeAspect="1"/>
          </p:cNvPicPr>
          <p:nvPr/>
        </p:nvPicPr>
        <p:blipFill>
          <a:blip r:embed="rId3"/>
          <a:stretch>
            <a:fillRect/>
          </a:stretch>
        </p:blipFill>
        <p:spPr>
          <a:xfrm>
            <a:off x="7508697" y="2634242"/>
            <a:ext cx="3365630" cy="1805096"/>
          </a:xfrm>
          <a:prstGeom prst="rect">
            <a:avLst/>
          </a:prstGeom>
        </p:spPr>
      </p:pic>
      <p:sp>
        <p:nvSpPr>
          <p:cNvPr id="6" name="3 CuadroTexto">
            <a:extLst>
              <a:ext uri="{FF2B5EF4-FFF2-40B4-BE49-F238E27FC236}">
                <a16:creationId xmlns:a16="http://schemas.microsoft.com/office/drawing/2014/main" xmlns="" id="{319EA794-C3F1-4746-9FCA-DD8B91CCE632}"/>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55</a:t>
            </a:r>
          </a:p>
        </p:txBody>
      </p:sp>
      <p:pic>
        <p:nvPicPr>
          <p:cNvPr id="7" name="Imagen 6" descr="Recorte de pantalla">
            <a:extLst>
              <a:ext uri="{FF2B5EF4-FFF2-40B4-BE49-F238E27FC236}">
                <a16:creationId xmlns:a16="http://schemas.microsoft.com/office/drawing/2014/main" xmlns="" id="{4CFB0819-34D2-45B0-833E-A67AB9C033D4}"/>
              </a:ext>
            </a:extLst>
          </p:cNvPr>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39132762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CD91DD82-79B6-47F9-B401-3D465B92D13D}"/>
              </a:ext>
            </a:extLst>
          </p:cNvPr>
          <p:cNvSpPr/>
          <p:nvPr/>
        </p:nvSpPr>
        <p:spPr>
          <a:xfrm>
            <a:off x="322381" y="813017"/>
            <a:ext cx="5256632" cy="369332"/>
          </a:xfrm>
          <a:prstGeom prst="rect">
            <a:avLst/>
          </a:prstGeom>
        </p:spPr>
        <p:txBody>
          <a:bodyPr wrap="none">
            <a:spAutoFit/>
          </a:bodyPr>
          <a:lstStyle/>
          <a:p>
            <a:r>
              <a:rPr lang="es-EC" b="1" dirty="0">
                <a:latin typeface="Times New Roman" panose="02020603050405020304" pitchFamily="18" charset="0"/>
                <a:ea typeface="Calibri" panose="020F0502020204030204" pitchFamily="34" charset="0"/>
              </a:rPr>
              <a:t>Conexión del contraviento tipo Cruz de San Andrés</a:t>
            </a:r>
            <a:endParaRPr lang="es-EC" b="1" dirty="0"/>
          </a:p>
        </p:txBody>
      </p:sp>
      <p:sp>
        <p:nvSpPr>
          <p:cNvPr id="3" name="Rectángulo 2">
            <a:extLst>
              <a:ext uri="{FF2B5EF4-FFF2-40B4-BE49-F238E27FC236}">
                <a16:creationId xmlns:a16="http://schemas.microsoft.com/office/drawing/2014/main" xmlns="" id="{55179D61-3E98-4176-9D79-5E89AA04CF00}"/>
              </a:ext>
            </a:extLst>
          </p:cNvPr>
          <p:cNvSpPr/>
          <p:nvPr/>
        </p:nvSpPr>
        <p:spPr>
          <a:xfrm>
            <a:off x="-112541" y="125270"/>
            <a:ext cx="4107766" cy="461665"/>
          </a:xfrm>
          <a:prstGeom prst="rect">
            <a:avLst/>
          </a:prstGeom>
          <a:noFill/>
          <a:ln>
            <a:noFill/>
          </a:ln>
        </p:spPr>
        <p:txBody>
          <a:bodyPr wrap="square" rtlCol="0">
            <a:spAutoFit/>
          </a:bodyPr>
          <a:lstStyle/>
          <a:p>
            <a:pPr lvl="1"/>
            <a:r>
              <a:rPr lang="es-EC" sz="2400" b="1" dirty="0"/>
              <a:t>Diseño de conexiones</a:t>
            </a:r>
          </a:p>
        </p:txBody>
      </p:sp>
      <p:pic>
        <p:nvPicPr>
          <p:cNvPr id="4" name="Imagen 3">
            <a:extLst>
              <a:ext uri="{FF2B5EF4-FFF2-40B4-BE49-F238E27FC236}">
                <a16:creationId xmlns:a16="http://schemas.microsoft.com/office/drawing/2014/main" xmlns="" id="{63F31DBB-04F4-4DBD-A438-D565873E1B9D}"/>
              </a:ext>
            </a:extLst>
          </p:cNvPr>
          <p:cNvPicPr/>
          <p:nvPr/>
        </p:nvPicPr>
        <p:blipFill>
          <a:blip r:embed="rId2"/>
          <a:stretch>
            <a:fillRect/>
          </a:stretch>
        </p:blipFill>
        <p:spPr>
          <a:xfrm>
            <a:off x="943634" y="1293299"/>
            <a:ext cx="4022261" cy="4751684"/>
          </a:xfrm>
          <a:prstGeom prst="rect">
            <a:avLst/>
          </a:prstGeom>
        </p:spPr>
      </p:pic>
      <p:pic>
        <p:nvPicPr>
          <p:cNvPr id="5" name="Imagen 4">
            <a:extLst>
              <a:ext uri="{FF2B5EF4-FFF2-40B4-BE49-F238E27FC236}">
                <a16:creationId xmlns:a16="http://schemas.microsoft.com/office/drawing/2014/main" xmlns="" id="{94C09BE3-370E-4165-A411-1A97F275624F}"/>
              </a:ext>
            </a:extLst>
          </p:cNvPr>
          <p:cNvPicPr>
            <a:picLocks noChangeAspect="1"/>
          </p:cNvPicPr>
          <p:nvPr/>
        </p:nvPicPr>
        <p:blipFill>
          <a:blip r:embed="rId3"/>
          <a:stretch>
            <a:fillRect/>
          </a:stretch>
        </p:blipFill>
        <p:spPr>
          <a:xfrm>
            <a:off x="7226107" y="2134170"/>
            <a:ext cx="2606186" cy="2977751"/>
          </a:xfrm>
          <a:prstGeom prst="rect">
            <a:avLst/>
          </a:prstGeom>
        </p:spPr>
      </p:pic>
      <p:sp>
        <p:nvSpPr>
          <p:cNvPr id="6" name="3 CuadroTexto">
            <a:extLst>
              <a:ext uri="{FF2B5EF4-FFF2-40B4-BE49-F238E27FC236}">
                <a16:creationId xmlns:a16="http://schemas.microsoft.com/office/drawing/2014/main" xmlns="" id="{4159E53A-CB99-493C-A25D-2E79E5BAFFA7}"/>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56</a:t>
            </a:r>
          </a:p>
        </p:txBody>
      </p:sp>
      <p:pic>
        <p:nvPicPr>
          <p:cNvPr id="7" name="Imagen 6" descr="Recorte de pantalla">
            <a:extLst>
              <a:ext uri="{FF2B5EF4-FFF2-40B4-BE49-F238E27FC236}">
                <a16:creationId xmlns:a16="http://schemas.microsoft.com/office/drawing/2014/main" xmlns="" id="{458AE460-5C9E-4E8C-A29C-0A330D0C9D22}"/>
              </a:ext>
            </a:extLst>
          </p:cNvPr>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40429500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176B831-33C8-4C0D-8448-11FA55FFC397}"/>
              </a:ext>
            </a:extLst>
          </p:cNvPr>
          <p:cNvSpPr/>
          <p:nvPr/>
        </p:nvSpPr>
        <p:spPr>
          <a:xfrm>
            <a:off x="-112541" y="125270"/>
            <a:ext cx="4107766" cy="461665"/>
          </a:xfrm>
          <a:prstGeom prst="rect">
            <a:avLst/>
          </a:prstGeom>
          <a:noFill/>
          <a:ln>
            <a:noFill/>
          </a:ln>
        </p:spPr>
        <p:txBody>
          <a:bodyPr wrap="square" rtlCol="0">
            <a:spAutoFit/>
          </a:bodyPr>
          <a:lstStyle/>
          <a:p>
            <a:pPr lvl="1"/>
            <a:r>
              <a:rPr lang="es-EC" sz="2400" b="1" dirty="0"/>
              <a:t>Diseño de pedestales</a:t>
            </a:r>
          </a:p>
        </p:txBody>
      </p:sp>
      <p:sp>
        <p:nvSpPr>
          <p:cNvPr id="3" name="Rectángulo 2">
            <a:extLst>
              <a:ext uri="{FF2B5EF4-FFF2-40B4-BE49-F238E27FC236}">
                <a16:creationId xmlns:a16="http://schemas.microsoft.com/office/drawing/2014/main" xmlns="" id="{4EA091F7-BEF6-4DEE-B1BC-D3EA0C02E008}"/>
              </a:ext>
            </a:extLst>
          </p:cNvPr>
          <p:cNvSpPr/>
          <p:nvPr/>
        </p:nvSpPr>
        <p:spPr>
          <a:xfrm>
            <a:off x="0" y="843443"/>
            <a:ext cx="6096000" cy="1815882"/>
          </a:xfrm>
          <a:prstGeom prst="rect">
            <a:avLst/>
          </a:prstGeom>
        </p:spPr>
        <p:txBody>
          <a:bodyPr>
            <a:spAutoFit/>
          </a:bodyPr>
          <a:lstStyle/>
          <a:p>
            <a:pPr marL="457200" indent="179705" algn="just">
              <a:spcAft>
                <a:spcPts val="0"/>
              </a:spcAft>
            </a:pPr>
            <a:r>
              <a:rPr lang="es-EC" sz="16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Mediante el programa “Diseño de columnas por FLEXOCOMPRESION” se procede a determinar los diagramas de interacción tanto para la dirección X como para la dirección Y. </a:t>
            </a:r>
            <a:endParaRPr lang="es-EC" sz="16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r>
              <a:rPr lang="es-EC" sz="16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Para determinar los diagramas se necesita ingresar los siguientes datos:</a:t>
            </a:r>
            <a:endParaRPr lang="es-EC" sz="16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1000"/>
              </a:spcAft>
            </a:pPr>
            <a:r>
              <a:rPr lang="es-EC" sz="16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Con los datos ingresados el programa reporta los siguientes diagramas:</a:t>
            </a:r>
            <a:endParaRPr lang="es-EC" sz="1600" dirty="0">
              <a:latin typeface="Arial" panose="020B0604020202020204" pitchFamily="34" charset="0"/>
              <a:ea typeface="Gulim" panose="020B0600000101010101" pitchFamily="34" charset="-127"/>
              <a:cs typeface="Times New Roman" panose="02020603050405020304" pitchFamily="18" charset="0"/>
            </a:endParaRPr>
          </a:p>
        </p:txBody>
      </p:sp>
      <p:sp>
        <p:nvSpPr>
          <p:cNvPr id="4" name="Rectángulo 3">
            <a:extLst>
              <a:ext uri="{FF2B5EF4-FFF2-40B4-BE49-F238E27FC236}">
                <a16:creationId xmlns:a16="http://schemas.microsoft.com/office/drawing/2014/main" xmlns="" id="{6247E71D-7F92-4FFE-9C04-2C09DBF5D2F1}"/>
              </a:ext>
            </a:extLst>
          </p:cNvPr>
          <p:cNvSpPr/>
          <p:nvPr/>
        </p:nvSpPr>
        <p:spPr>
          <a:xfrm>
            <a:off x="-112541" y="2511183"/>
            <a:ext cx="2975815" cy="457754"/>
          </a:xfrm>
          <a:prstGeom prst="rect">
            <a:avLst/>
          </a:prstGeom>
        </p:spPr>
        <p:txBody>
          <a:bodyPr wrap="none">
            <a:spAutoFit/>
          </a:bodyPr>
          <a:lstStyle/>
          <a:p>
            <a:pPr marL="457200" indent="179705" algn="just">
              <a:lnSpc>
                <a:spcPct val="150000"/>
              </a:lnSpc>
              <a:spcAft>
                <a:spcPts val="1000"/>
              </a:spcAft>
            </a:pPr>
            <a:r>
              <a:rPr lang="es-EC" b="1"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Refuerzo longitudinal</a:t>
            </a:r>
            <a:endParaRPr lang="es-EC" dirty="0">
              <a:latin typeface="Arial" panose="020B0604020202020204" pitchFamily="34" charset="0"/>
              <a:ea typeface="Gulim" panose="020B0600000101010101" pitchFamily="34" charset="-127"/>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xmlns="" id="{90AC19CB-E796-4EB0-B1D0-442F272054E6}"/>
                  </a:ext>
                </a:extLst>
              </p:cNvPr>
              <p:cNvSpPr/>
              <p:nvPr/>
            </p:nvSpPr>
            <p:spPr>
              <a:xfrm>
                <a:off x="-422104" y="3032136"/>
                <a:ext cx="6471139" cy="1562992"/>
              </a:xfrm>
              <a:prstGeom prst="rect">
                <a:avLst/>
              </a:prstGeom>
            </p:spPr>
            <p:txBody>
              <a:bodyPr wrap="square">
                <a:spAutoFit/>
              </a:bodyPr>
              <a:lstStyle/>
              <a:p>
                <a:pPr marL="457200" indent="179705" algn="just">
                  <a:spcAft>
                    <a:spcPts val="0"/>
                  </a:spcAft>
                </a:pPr>
                <a14:m>
                  <m:oMathPara xmlns:m="http://schemas.openxmlformats.org/officeDocument/2006/math">
                    <m:oMathParaPr>
                      <m:jc m:val="centerGroup"/>
                    </m:oMathParaPr>
                    <m:oMath xmlns:m="http://schemas.openxmlformats.org/officeDocument/2006/math">
                      <m:sSub>
                        <m:sSubPr>
                          <m:ctrlPr>
                            <a:rPr lang="es-EC" sz="1600" i="1" smtClean="0">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𝑃</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𝑔</m:t>
                          </m:r>
                        </m:sub>
                      </m:s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b>
                        <m:sSub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𝐴</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𝑟</m:t>
                          </m:r>
                        </m:sub>
                      </m:s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b>
                        <m:sSub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𝑛</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𝑟</m:t>
                          </m:r>
                        </m:sub>
                      </m:s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
                        <m:f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𝜋</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bSup>
                            <m:sSubSup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Sup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𝑑</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𝑟</m:t>
                              </m:r>
                            </m:sub>
                            <m:sup>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m:t>
                              </m:r>
                            </m:sup>
                          </m:sSubSup>
                        </m:num>
                        <m:den>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4</m:t>
                          </m:r>
                        </m:den>
                      </m:f>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b>
                        <m:sSub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𝑛</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𝑟</m:t>
                          </m:r>
                        </m:sub>
                      </m:s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
                        <m:f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𝜋</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p>
                            <m:sSup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p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2.2</m:t>
                              </m:r>
                            </m:e>
                            <m:sup>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m:t>
                              </m:r>
                            </m:sup>
                          </m:sSup>
                        </m:num>
                        <m:den>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4</m:t>
                          </m:r>
                        </m:den>
                      </m:f>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∗24=91.23 </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𝑐𝑚</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²</m:t>
                      </m:r>
                    </m:oMath>
                  </m:oMathPara>
                </a14:m>
                <a:endParaRPr lang="es-EC" sz="16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14:m>
                  <m:oMathPara xmlns:m="http://schemas.openxmlformats.org/officeDocument/2006/math">
                    <m:oMathParaPr>
                      <m:jc m:val="centerGroup"/>
                    </m:oMathParaPr>
                    <m:oMath xmlns:m="http://schemas.openxmlformats.org/officeDocument/2006/math">
                      <m:sSub>
                        <m:sSub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𝐴</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𝑔</m:t>
                          </m:r>
                        </m:sub>
                      </m:s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=70∗70=4900 </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𝑐𝑚</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²</m:t>
                      </m:r>
                    </m:oMath>
                  </m:oMathPara>
                </a14:m>
                <a:endParaRPr lang="es-EC" sz="16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1000"/>
                  </a:spcAft>
                </a:pPr>
                <a14:m>
                  <m:oMathPara xmlns:m="http://schemas.openxmlformats.org/officeDocument/2006/math">
                    <m:oMathParaPr>
                      <m:jc m:val="centerGroup"/>
                    </m:oMathParaPr>
                    <m:oMath xmlns:m="http://schemas.openxmlformats.org/officeDocument/2006/math">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0.01≤</m:t>
                      </m:r>
                      <m:f>
                        <m:f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91.23</m:t>
                          </m:r>
                        </m:num>
                        <m:den>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4900</m:t>
                          </m:r>
                        </m:den>
                      </m:f>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≤0.03</m:t>
                      </m:r>
                    </m:oMath>
                  </m:oMathPara>
                </a14:m>
                <a:endParaRPr lang="es-EC" sz="1600" dirty="0">
                  <a:latin typeface="Arial" panose="020B0604020202020204" pitchFamily="34" charset="0"/>
                  <a:ea typeface="Gulim" panose="020B0600000101010101" pitchFamily="34" charset="-127"/>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s-EC"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0.01≤0.019≤0.03=&gt;</m:t>
                      </m:r>
                      <m:r>
                        <a:rPr lang="es-EC" sz="1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𝑂𝐾</m:t>
                      </m:r>
                    </m:oMath>
                  </m:oMathPara>
                </a14:m>
                <a:endParaRPr lang="es-EC" dirty="0"/>
              </a:p>
            </p:txBody>
          </p:sp>
        </mc:Choice>
        <mc:Fallback xmlns="">
          <p:sp>
            <p:nvSpPr>
              <p:cNvPr id="5" name="Rectángulo 4">
                <a:extLst>
                  <a:ext uri="{FF2B5EF4-FFF2-40B4-BE49-F238E27FC236}">
                    <a16:creationId xmlns:a16="http://schemas.microsoft.com/office/drawing/2014/main" id="{90AC19CB-E796-4EB0-B1D0-442F272054E6}"/>
                  </a:ext>
                </a:extLst>
              </p:cNvPr>
              <p:cNvSpPr>
                <a:spLocks noRot="1" noChangeAspect="1" noMove="1" noResize="1" noEditPoints="1" noAdjustHandles="1" noChangeArrowheads="1" noChangeShapeType="1" noTextEdit="1"/>
              </p:cNvSpPr>
              <p:nvPr/>
            </p:nvSpPr>
            <p:spPr>
              <a:xfrm>
                <a:off x="-422104" y="3032136"/>
                <a:ext cx="6471139" cy="1562992"/>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xmlns="" id="{3C0D82BD-2441-47DF-BC3A-D1777ED590B6}"/>
                  </a:ext>
                </a:extLst>
              </p:cNvPr>
              <p:cNvSpPr/>
              <p:nvPr/>
            </p:nvSpPr>
            <p:spPr>
              <a:xfrm>
                <a:off x="6049035" y="552145"/>
                <a:ext cx="6821410" cy="4214359"/>
              </a:xfrm>
              <a:prstGeom prst="rect">
                <a:avLst/>
              </a:prstGeom>
            </p:spPr>
            <p:txBody>
              <a:bodyPr wrap="square">
                <a:spAutoFit/>
              </a:bodyPr>
              <a:lstStyle/>
              <a:p>
                <a:pPr marL="457200" indent="179705" algn="just">
                  <a:spcAft>
                    <a:spcPts val="0"/>
                  </a:spcAft>
                </a:pPr>
                <a:r>
                  <a:rPr lang="es-EC" sz="1600" b="1"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Refuerzo Transversal</a:t>
                </a:r>
                <a:endParaRPr lang="es-EC" sz="16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14:m>
                  <m:oMathPara xmlns:m="http://schemas.openxmlformats.org/officeDocument/2006/math">
                    <m:oMathParaPr>
                      <m:jc m:val="centerGroup"/>
                    </m:oMathParaPr>
                    <m:oMath xmlns:m="http://schemas.openxmlformats.org/officeDocument/2006/math">
                      <m:sSub>
                        <m:sSub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𝐴</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𝑠h</m:t>
                          </m:r>
                        </m:sub>
                      </m:s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unc>
                        <m:func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uncPr>
                        <m:fName>
                          <m:r>
                            <m:rPr>
                              <m:sty m:val="p"/>
                            </m:rPr>
                            <a:rPr lang="es-EC" sz="1600">
                              <a:solidFill>
                                <a:srgbClr val="000000"/>
                              </a:solidFill>
                              <a:latin typeface="Cambria Math" panose="02040503050406030204" pitchFamily="18" charset="0"/>
                              <a:ea typeface="Gulim" panose="020B0600000101010101" pitchFamily="34" charset="-127"/>
                              <a:cs typeface="Times New Roman" panose="02020603050405020304" pitchFamily="18" charset="0"/>
                            </a:rPr>
                            <m:t>max</m:t>
                          </m:r>
                        </m:fName>
                        <m:e>
                          <m:d>
                            <m:d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dPr>
                            <m:e>
                              <m:sSub>
                                <m:sSub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𝐴</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𝑠h</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1</m:t>
                                  </m:r>
                                </m:sub>
                              </m:s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b>
                                <m:sSub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𝐴</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𝑠h</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m:t>
                                  </m:r>
                                </m:sub>
                              </m:sSub>
                            </m:e>
                          </m:d>
                        </m:e>
                      </m:func>
                    </m:oMath>
                  </m:oMathPara>
                </a14:m>
                <a:endParaRPr lang="es-EC" sz="16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14:m>
                  <m:oMathPara xmlns:m="http://schemas.openxmlformats.org/officeDocument/2006/math">
                    <m:oMathParaPr>
                      <m:jc m:val="centerGroup"/>
                    </m:oMathParaPr>
                    <m:oMath xmlns:m="http://schemas.openxmlformats.org/officeDocument/2006/math">
                      <m:sSub>
                        <m:sSub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𝐴</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𝑠h</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1</m:t>
                          </m:r>
                        </m:sub>
                      </m:s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=0.3∗</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𝑠</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p>
                        <m:sSup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p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h</m:t>
                          </m:r>
                        </m:e>
                        <m:sup>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up>
                      </m:sSup>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
                        <m:f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sSup>
                            <m:sSup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p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𝑓</m:t>
                              </m:r>
                            </m:e>
                            <m:sup>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up>
                          </m:sSup>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m:t>
                          </m:r>
                        </m:num>
                        <m:den>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𝐹𝑦</m:t>
                          </m:r>
                        </m:den>
                      </m:f>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d>
                        <m:d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dPr>
                        <m:e>
                          <m:f>
                            <m:f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sSub>
                                <m:sSub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𝐴</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𝑔</m:t>
                                  </m:r>
                                </m:sub>
                              </m:sSub>
                            </m:num>
                            <m:den>
                              <m:sSub>
                                <m:sSub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𝐴</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m:t>
                                  </m:r>
                                </m:sub>
                              </m:sSub>
                            </m:den>
                          </m:f>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−1</m:t>
                          </m:r>
                        </m:e>
                      </m:d>
                    </m:oMath>
                  </m:oMathPara>
                </a14:m>
                <a:endParaRPr lang="es-EC" sz="16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14:m>
                  <m:oMathPara xmlns:m="http://schemas.openxmlformats.org/officeDocument/2006/math">
                    <m:oMathParaPr>
                      <m:jc m:val="centerGroup"/>
                    </m:oMathParaPr>
                    <m:oMath xmlns:m="http://schemas.openxmlformats.org/officeDocument/2006/math">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𝑠</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unc>
                        <m:func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uncPr>
                        <m:fName>
                          <m:r>
                            <m:rPr>
                              <m:sty m:val="p"/>
                            </m:rPr>
                            <a:rPr lang="es-EC" sz="1600">
                              <a:solidFill>
                                <a:srgbClr val="000000"/>
                              </a:solidFill>
                              <a:latin typeface="Cambria Math" panose="02040503050406030204" pitchFamily="18" charset="0"/>
                              <a:ea typeface="Gulim" panose="020B0600000101010101" pitchFamily="34" charset="-127"/>
                              <a:cs typeface="Times New Roman" panose="02020603050405020304" pitchFamily="18" charset="0"/>
                            </a:rPr>
                            <m:t>min</m:t>
                          </m:r>
                        </m:fName>
                        <m:e>
                          <m:d>
                            <m:d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dPr>
                            <m:e>
                              <m:f>
                                <m:f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𝑏𝑐</m:t>
                                  </m:r>
                                </m:num>
                                <m:den>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4</m:t>
                                  </m:r>
                                </m:den>
                              </m:f>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
                                <m:f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h𝑐</m:t>
                                  </m:r>
                                </m:num>
                                <m:den>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4</m:t>
                                  </m:r>
                                </m:den>
                              </m:f>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,10</m:t>
                              </m:r>
                            </m:e>
                          </m:d>
                        </m:e>
                      </m:func>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unc>
                        <m:func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uncPr>
                        <m:fName>
                          <m:r>
                            <m:rPr>
                              <m:sty m:val="p"/>
                            </m:rPr>
                            <a:rPr lang="es-EC" sz="1600">
                              <a:solidFill>
                                <a:srgbClr val="000000"/>
                              </a:solidFill>
                              <a:latin typeface="Cambria Math" panose="02040503050406030204" pitchFamily="18" charset="0"/>
                              <a:ea typeface="Gulim" panose="020B0600000101010101" pitchFamily="34" charset="-127"/>
                              <a:cs typeface="Times New Roman" panose="02020603050405020304" pitchFamily="18" charset="0"/>
                            </a:rPr>
                            <m:t>min</m:t>
                          </m:r>
                        </m:fName>
                        <m:e>
                          <m:d>
                            <m:d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dPr>
                            <m:e>
                              <m:f>
                                <m:f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70</m:t>
                                  </m:r>
                                </m:num>
                                <m:den>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4</m:t>
                                  </m:r>
                                </m:den>
                              </m:f>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
                                <m:f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70</m:t>
                                  </m:r>
                                </m:num>
                                <m:den>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4</m:t>
                                  </m:r>
                                </m:den>
                              </m:f>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,10</m:t>
                              </m:r>
                            </m:e>
                          </m:d>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unc>
                            <m:func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uncPr>
                            <m:fName>
                              <m:r>
                                <m:rPr>
                                  <m:sty m:val="p"/>
                                </m:rPr>
                                <a:rPr lang="es-EC" sz="1600">
                                  <a:solidFill>
                                    <a:srgbClr val="000000"/>
                                  </a:solidFill>
                                  <a:latin typeface="Cambria Math" panose="02040503050406030204" pitchFamily="18" charset="0"/>
                                  <a:ea typeface="Gulim" panose="020B0600000101010101" pitchFamily="34" charset="-127"/>
                                  <a:cs typeface="Times New Roman" panose="02020603050405020304" pitchFamily="18" charset="0"/>
                                </a:rPr>
                                <m:t>min</m:t>
                              </m:r>
                            </m:fName>
                            <m:e>
                              <m:d>
                                <m:d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d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175,17.5,10</m:t>
                                  </m:r>
                                </m:e>
                              </m:d>
                            </m:e>
                          </m:func>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=10 </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𝑐𝑚</m:t>
                          </m:r>
                        </m:e>
                      </m:func>
                    </m:oMath>
                  </m:oMathPara>
                </a14:m>
                <a:endParaRPr lang="es-EC" sz="16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14:m>
                  <m:oMathPara xmlns:m="http://schemas.openxmlformats.org/officeDocument/2006/math">
                    <m:oMathParaPr>
                      <m:jc m:val="centerGroup"/>
                    </m:oMathParaPr>
                    <m:oMath xmlns:m="http://schemas.openxmlformats.org/officeDocument/2006/math">
                      <m:sSup>
                        <m:sSup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p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h</m:t>
                          </m:r>
                        </m:e>
                        <m:sup>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up>
                      </m:sSup>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h</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𝑟𝑒𝑐</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=70−2∗4=62 </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𝑐𝑚</m:t>
                      </m:r>
                    </m:oMath>
                  </m:oMathPara>
                </a14:m>
                <a:endParaRPr lang="es-EC" sz="16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14:m>
                  <m:oMathPara xmlns:m="http://schemas.openxmlformats.org/officeDocument/2006/math">
                    <m:oMathParaPr>
                      <m:jc m:val="centerGroup"/>
                    </m:oMathParaPr>
                    <m:oMath xmlns:m="http://schemas.openxmlformats.org/officeDocument/2006/math">
                      <m:sSub>
                        <m:sSub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𝐴</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m:t>
                          </m:r>
                        </m:sub>
                      </m:s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p>
                        <m:sSup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p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h</m:t>
                          </m:r>
                        </m:e>
                        <m:sup>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up>
                      </m:sSup>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p>
                        <m:sSup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p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h</m:t>
                          </m:r>
                        </m:e>
                        <m:sup>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up>
                      </m:sSup>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=62∗62=3844 </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𝑐𝑚</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²</m:t>
                      </m:r>
                    </m:oMath>
                  </m:oMathPara>
                </a14:m>
                <a:endParaRPr lang="es-EC" sz="16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14:m>
                  <m:oMathPara xmlns:m="http://schemas.openxmlformats.org/officeDocument/2006/math">
                    <m:oMathParaPr>
                      <m:jc m:val="centerGroup"/>
                    </m:oMathParaPr>
                    <m:oMath xmlns:m="http://schemas.openxmlformats.org/officeDocument/2006/math">
                      <m:sSub>
                        <m:sSub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𝐴</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𝑠h</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1</m:t>
                          </m:r>
                        </m:sub>
                      </m:s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=0.3∗10∗62∗</m:t>
                      </m:r>
                      <m:f>
                        <m:f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240</m:t>
                          </m:r>
                        </m:num>
                        <m:den>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4200</m:t>
                          </m:r>
                        </m:den>
                      </m:f>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d>
                        <m:d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dPr>
                        <m:e>
                          <m:f>
                            <m:f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4900</m:t>
                              </m:r>
                            </m:num>
                            <m:den>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3844</m:t>
                              </m:r>
                            </m:den>
                          </m:f>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−1</m:t>
                          </m:r>
                        </m:e>
                      </m:d>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=2.92 </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𝑐𝑚</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²</m:t>
                      </m:r>
                    </m:oMath>
                  </m:oMathPara>
                </a14:m>
                <a:endParaRPr lang="es-EC" sz="16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14:m>
                  <m:oMathPara xmlns:m="http://schemas.openxmlformats.org/officeDocument/2006/math">
                    <m:oMathParaPr>
                      <m:jc m:val="centerGroup"/>
                    </m:oMathParaPr>
                    <m:oMath xmlns:m="http://schemas.openxmlformats.org/officeDocument/2006/math">
                      <m:sSub>
                        <m:sSub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𝐴</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𝑠h</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1</m:t>
                          </m:r>
                        </m:sub>
                      </m:s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=0.09∗</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𝑠</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p>
                        <m:sSup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p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h</m:t>
                          </m:r>
                        </m:e>
                        <m:sup>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up>
                      </m:sSup>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
                        <m:f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sSup>
                            <m:sSup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p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𝑓</m:t>
                              </m:r>
                            </m:e>
                            <m:sup>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up>
                          </m:sSup>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m:t>
                          </m:r>
                        </m:num>
                        <m:den>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𝐹𝑦</m:t>
                          </m:r>
                        </m:den>
                      </m:f>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=0.09∗10∗62∗</m:t>
                      </m:r>
                      <m:f>
                        <m:f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240</m:t>
                          </m:r>
                        </m:num>
                        <m:den>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4200</m:t>
                          </m:r>
                        </m:den>
                      </m:f>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=3.19 </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𝑐𝑚</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²</m:t>
                      </m:r>
                    </m:oMath>
                  </m:oMathPara>
                </a14:m>
                <a:endParaRPr lang="es-EC" sz="1600" dirty="0">
                  <a:latin typeface="Arial" panose="020B0604020202020204" pitchFamily="34" charset="0"/>
                  <a:ea typeface="Gulim" panose="020B0600000101010101" pitchFamily="34" charset="-127"/>
                  <a:cs typeface="Times New Roman" panose="02020603050405020304" pitchFamily="18" charset="0"/>
                </a:endParaRPr>
              </a:p>
              <a:p>
                <a:pPr marL="457200" indent="180340" algn="just">
                  <a:spcAft>
                    <a:spcPts val="1000"/>
                  </a:spcAft>
                </a:pPr>
                <a14:m>
                  <m:oMathPara xmlns:m="http://schemas.openxmlformats.org/officeDocument/2006/math">
                    <m:oMathParaPr>
                      <m:jc m:val="centerGroup"/>
                    </m:oMathParaPr>
                    <m:oMath xmlns:m="http://schemas.openxmlformats.org/officeDocument/2006/math">
                      <m:sSub>
                        <m:sSub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𝐴</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𝑠h</m:t>
                          </m:r>
                        </m:sub>
                      </m:s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unc>
                        <m:func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uncPr>
                        <m:fName>
                          <m:r>
                            <m:rPr>
                              <m:sty m:val="p"/>
                            </m:rPr>
                            <a:rPr lang="es-EC" sz="1600">
                              <a:solidFill>
                                <a:srgbClr val="000000"/>
                              </a:solidFill>
                              <a:latin typeface="Cambria Math" panose="02040503050406030204" pitchFamily="18" charset="0"/>
                              <a:ea typeface="Gulim" panose="020B0600000101010101" pitchFamily="34" charset="-127"/>
                              <a:cs typeface="Times New Roman" panose="02020603050405020304" pitchFamily="18" charset="0"/>
                            </a:rPr>
                            <m:t>max</m:t>
                          </m:r>
                        </m:fName>
                        <m:e>
                          <m:d>
                            <m:d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d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2.92,3.19</m:t>
                              </m:r>
                            </m:e>
                          </m:d>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=3.19 </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𝑐𝑚</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²</m:t>
                          </m:r>
                        </m:e>
                      </m:func>
                    </m:oMath>
                  </m:oMathPara>
                </a14:m>
                <a:endParaRPr lang="es-EC" sz="1600" dirty="0">
                  <a:latin typeface="Arial" panose="020B0604020202020204" pitchFamily="34" charset="0"/>
                  <a:ea typeface="Gulim" panose="020B0600000101010101" pitchFamily="34" charset="-127"/>
                  <a:cs typeface="Times New Roman" panose="02020603050405020304" pitchFamily="18" charset="0"/>
                </a:endParaRPr>
              </a:p>
            </p:txBody>
          </p:sp>
        </mc:Choice>
        <mc:Fallback xmlns="">
          <p:sp>
            <p:nvSpPr>
              <p:cNvPr id="6" name="Rectángulo 5">
                <a:extLst>
                  <a:ext uri="{FF2B5EF4-FFF2-40B4-BE49-F238E27FC236}">
                    <a16:creationId xmlns:a16="http://schemas.microsoft.com/office/drawing/2014/main" id="{3C0D82BD-2441-47DF-BC3A-D1777ED590B6}"/>
                  </a:ext>
                </a:extLst>
              </p:cNvPr>
              <p:cNvSpPr>
                <a:spLocks noRot="1" noChangeAspect="1" noMove="1" noResize="1" noEditPoints="1" noAdjustHandles="1" noChangeArrowheads="1" noChangeShapeType="1" noTextEdit="1"/>
              </p:cNvSpPr>
              <p:nvPr/>
            </p:nvSpPr>
            <p:spPr>
              <a:xfrm>
                <a:off x="6049035" y="552145"/>
                <a:ext cx="6821410" cy="4214359"/>
              </a:xfrm>
              <a:prstGeom prst="rect">
                <a:avLst/>
              </a:prstGeom>
              <a:blipFill>
                <a:blip r:embed="rId3"/>
                <a:stretch>
                  <a:fillRect t="-434"/>
                </a:stretch>
              </a:blipFill>
            </p:spPr>
            <p:txBody>
              <a:bodyPr/>
              <a:lstStyle/>
              <a:p>
                <a:r>
                  <a:rPr lang="es-EC">
                    <a:noFill/>
                  </a:rPr>
                  <a:t> </a:t>
                </a:r>
              </a:p>
            </p:txBody>
          </p:sp>
        </mc:Fallback>
      </mc:AlternateContent>
      <p:pic>
        <p:nvPicPr>
          <p:cNvPr id="8" name="Imagen 7">
            <a:extLst>
              <a:ext uri="{FF2B5EF4-FFF2-40B4-BE49-F238E27FC236}">
                <a16:creationId xmlns:a16="http://schemas.microsoft.com/office/drawing/2014/main" xmlns="" id="{6309F622-C97C-486C-A069-393163C56F50}"/>
              </a:ext>
            </a:extLst>
          </p:cNvPr>
          <p:cNvPicPr>
            <a:picLocks noChangeAspect="1"/>
          </p:cNvPicPr>
          <p:nvPr/>
        </p:nvPicPr>
        <p:blipFill>
          <a:blip r:embed="rId4"/>
          <a:stretch>
            <a:fillRect/>
          </a:stretch>
        </p:blipFill>
        <p:spPr>
          <a:xfrm>
            <a:off x="4194481" y="4595128"/>
            <a:ext cx="3709108" cy="2100105"/>
          </a:xfrm>
          <a:prstGeom prst="rect">
            <a:avLst/>
          </a:prstGeom>
        </p:spPr>
      </p:pic>
      <p:sp>
        <p:nvSpPr>
          <p:cNvPr id="9" name="3 CuadroTexto">
            <a:extLst>
              <a:ext uri="{FF2B5EF4-FFF2-40B4-BE49-F238E27FC236}">
                <a16:creationId xmlns:a16="http://schemas.microsoft.com/office/drawing/2014/main" xmlns="" id="{FBFFEFF4-19AC-40AD-AAC9-F1B9B0C146A2}"/>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57</a:t>
            </a:r>
          </a:p>
        </p:txBody>
      </p:sp>
      <p:pic>
        <p:nvPicPr>
          <p:cNvPr id="10" name="Imagen 9" descr="Recorte de pantalla">
            <a:extLst>
              <a:ext uri="{FF2B5EF4-FFF2-40B4-BE49-F238E27FC236}">
                <a16:creationId xmlns:a16="http://schemas.microsoft.com/office/drawing/2014/main" xmlns="" id="{B4C9E235-A0BE-4F28-8B6F-42E8172AF7A2}"/>
              </a:ext>
            </a:extLst>
          </p:cNvPr>
          <p:cNvPicPr>
            <a:picLocks noChangeAspect="1"/>
          </p:cNvPicPr>
          <p:nvPr/>
        </p:nvPicPr>
        <p:blipFill rotWithShape="1">
          <a:blip r:embed="rId5">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737847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80C87418-CE88-40B5-9713-EA447C8959F9}"/>
              </a:ext>
            </a:extLst>
          </p:cNvPr>
          <p:cNvSpPr/>
          <p:nvPr/>
        </p:nvSpPr>
        <p:spPr>
          <a:xfrm>
            <a:off x="474314" y="163510"/>
            <a:ext cx="3169217" cy="461665"/>
          </a:xfrm>
          <a:prstGeom prst="rect">
            <a:avLst/>
          </a:prstGeom>
          <a:noFill/>
          <a:ln>
            <a:noFill/>
          </a:ln>
        </p:spPr>
        <p:txBody>
          <a:bodyPr wrap="square" rtlCol="0">
            <a:spAutoFit/>
          </a:bodyPr>
          <a:lstStyle/>
          <a:p>
            <a:r>
              <a:rPr lang="es-EC" sz="2400" b="1" dirty="0"/>
              <a:t>Diseño de placa base</a:t>
            </a:r>
          </a:p>
        </p:txBody>
      </p:sp>
      <p:sp>
        <p:nvSpPr>
          <p:cNvPr id="3" name="Rectángulo 2">
            <a:extLst>
              <a:ext uri="{FF2B5EF4-FFF2-40B4-BE49-F238E27FC236}">
                <a16:creationId xmlns:a16="http://schemas.microsoft.com/office/drawing/2014/main" xmlns="" id="{1617C14D-48A8-4E20-90CC-E8A4954925D6}"/>
              </a:ext>
            </a:extLst>
          </p:cNvPr>
          <p:cNvSpPr/>
          <p:nvPr/>
        </p:nvSpPr>
        <p:spPr>
          <a:xfrm>
            <a:off x="0" y="888753"/>
            <a:ext cx="12192000" cy="646331"/>
          </a:xfrm>
          <a:prstGeom prst="rect">
            <a:avLst/>
          </a:prstGeom>
        </p:spPr>
        <p:txBody>
          <a:bodyPr wrap="square">
            <a:spAutoFit/>
          </a:bodyPr>
          <a:lstStyle/>
          <a:p>
            <a:pPr marL="457200" indent="179705" algn="just">
              <a:spcAft>
                <a:spcPts val="1000"/>
              </a:spcAft>
            </a:pPr>
            <a:r>
              <a:rPr lang="es-EC"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La mayor carga que llega a base de la columna se la obtiene de la envolvente reportada por el programa SAP2000, para el bloque 1 es Pu=266940.69 Kg, Mu=2279124.88 Kg-cm.</a:t>
            </a:r>
            <a:endParaRPr lang="es-EC" dirty="0">
              <a:latin typeface="Arial" panose="020B0604020202020204" pitchFamily="34" charset="0"/>
              <a:ea typeface="Gulim" panose="020B0600000101010101" pitchFamily="34" charset="-127"/>
              <a:cs typeface="Times New Roman" panose="02020603050405020304" pitchFamily="18" charset="0"/>
            </a:endParaRPr>
          </a:p>
        </p:txBody>
      </p:sp>
      <p:pic>
        <p:nvPicPr>
          <p:cNvPr id="4" name="Imagen 3">
            <a:extLst>
              <a:ext uri="{FF2B5EF4-FFF2-40B4-BE49-F238E27FC236}">
                <a16:creationId xmlns:a16="http://schemas.microsoft.com/office/drawing/2014/main" xmlns="" id="{F3F190E3-0D3C-4D25-8B27-F262400CA3B1}"/>
              </a:ext>
            </a:extLst>
          </p:cNvPr>
          <p:cNvPicPr/>
          <p:nvPr/>
        </p:nvPicPr>
        <p:blipFill>
          <a:blip r:embed="rId2"/>
          <a:stretch>
            <a:fillRect/>
          </a:stretch>
        </p:blipFill>
        <p:spPr>
          <a:xfrm>
            <a:off x="311687" y="1700188"/>
            <a:ext cx="3148965" cy="2688932"/>
          </a:xfrm>
          <a:prstGeom prst="rect">
            <a:avLst/>
          </a:prstGeom>
        </p:spPr>
      </p:pic>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xmlns="" id="{9B201F4E-A622-4DB7-909D-ED5181F34A57}"/>
                  </a:ext>
                </a:extLst>
              </p:cNvPr>
              <p:cNvSpPr/>
              <p:nvPr/>
            </p:nvSpPr>
            <p:spPr>
              <a:xfrm>
                <a:off x="-126610" y="4763789"/>
                <a:ext cx="6096000" cy="1205458"/>
              </a:xfrm>
              <a:prstGeom prst="rect">
                <a:avLst/>
              </a:prstGeom>
            </p:spPr>
            <p:txBody>
              <a:bodyPr>
                <a:spAutoFit/>
              </a:bodyPr>
              <a:lstStyle/>
              <a:p>
                <a:pPr marL="457200" indent="179705" algn="just">
                  <a:spcAft>
                    <a:spcPts val="0"/>
                  </a:spcAft>
                </a:pPr>
                <a:r>
                  <a:rPr lang="es-EC" sz="1600" b="1"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Área de la placa</a:t>
                </a:r>
                <a:endParaRPr lang="es-EC" sz="16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14:m>
                  <m:oMathPara xmlns:m="http://schemas.openxmlformats.org/officeDocument/2006/math">
                    <m:oMathParaPr>
                      <m:jc m:val="centerGroup"/>
                    </m:oMathParaPr>
                    <m:oMath xmlns:m="http://schemas.openxmlformats.org/officeDocument/2006/math">
                      <m:sSub>
                        <m:sSub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𝐴</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1</m:t>
                          </m:r>
                        </m:sub>
                      </m:s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𝐵</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𝑁</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=70∗70=4900 </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𝑐𝑚</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²</m:t>
                      </m:r>
                    </m:oMath>
                  </m:oMathPara>
                </a14:m>
                <a:endParaRPr lang="es-EC" sz="16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r>
                  <a:rPr lang="es-EC" sz="1600" b="1"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Área del pedestal</a:t>
                </a:r>
                <a:endParaRPr lang="es-EC" sz="16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1000"/>
                  </a:spcAft>
                </a:pPr>
                <a14:m>
                  <m:oMathPara xmlns:m="http://schemas.openxmlformats.org/officeDocument/2006/math">
                    <m:oMathParaPr>
                      <m:jc m:val="centerGroup"/>
                    </m:oMathParaPr>
                    <m:oMath xmlns:m="http://schemas.openxmlformats.org/officeDocument/2006/math">
                      <m:sSub>
                        <m:sSub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𝐴</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m:t>
                          </m:r>
                        </m:sub>
                      </m:s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b>
                        <m:sSub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𝐵</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m:t>
                          </m:r>
                        </m:sub>
                      </m:s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b>
                        <m:sSubPr>
                          <m:ctrlP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𝑁</m:t>
                          </m:r>
                        </m:e>
                        <m: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m:t>
                          </m:r>
                        </m:sub>
                      </m:sSub>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=70∗70=4900 </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𝑐𝑚</m:t>
                      </m:r>
                      <m:r>
                        <a:rPr lang="es-EC" sz="16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²</m:t>
                      </m:r>
                    </m:oMath>
                  </m:oMathPara>
                </a14:m>
                <a:endParaRPr lang="es-EC" sz="1600" dirty="0">
                  <a:latin typeface="Arial" panose="020B0604020202020204" pitchFamily="34" charset="0"/>
                  <a:ea typeface="Gulim" panose="020B0600000101010101" pitchFamily="34" charset="-127"/>
                  <a:cs typeface="Times New Roman" panose="02020603050405020304" pitchFamily="18" charset="0"/>
                </a:endParaRPr>
              </a:p>
            </p:txBody>
          </p:sp>
        </mc:Choice>
        <mc:Fallback xmlns="">
          <p:sp>
            <p:nvSpPr>
              <p:cNvPr id="5" name="Rectángulo 4">
                <a:extLst>
                  <a:ext uri="{FF2B5EF4-FFF2-40B4-BE49-F238E27FC236}">
                    <a16:creationId xmlns:a16="http://schemas.microsoft.com/office/drawing/2014/main" id="{9B201F4E-A622-4DB7-909D-ED5181F34A57}"/>
                  </a:ext>
                </a:extLst>
              </p:cNvPr>
              <p:cNvSpPr>
                <a:spLocks noRot="1" noChangeAspect="1" noMove="1" noResize="1" noEditPoints="1" noAdjustHandles="1" noChangeArrowheads="1" noChangeShapeType="1" noTextEdit="1"/>
              </p:cNvSpPr>
              <p:nvPr/>
            </p:nvSpPr>
            <p:spPr>
              <a:xfrm>
                <a:off x="-126610" y="4763789"/>
                <a:ext cx="6096000" cy="1205458"/>
              </a:xfrm>
              <a:prstGeom prst="rect">
                <a:avLst/>
              </a:prstGeom>
              <a:blipFill>
                <a:blip r:embed="rId3"/>
                <a:stretch>
                  <a:fillRect t="-1515"/>
                </a:stretch>
              </a:blipFill>
            </p:spPr>
            <p:txBody>
              <a:bodyPr/>
              <a:lstStyle/>
              <a:p>
                <a:r>
                  <a:rPr lang="es-EC">
                    <a:noFill/>
                  </a:rPr>
                  <a:t> </a:t>
                </a:r>
              </a:p>
            </p:txBody>
          </p:sp>
        </mc:Fallback>
      </mc:AlternateContent>
      <p:sp>
        <p:nvSpPr>
          <p:cNvPr id="7" name="3 CuadroTexto">
            <a:extLst>
              <a:ext uri="{FF2B5EF4-FFF2-40B4-BE49-F238E27FC236}">
                <a16:creationId xmlns:a16="http://schemas.microsoft.com/office/drawing/2014/main" xmlns="" id="{2AEADEF7-AC40-400F-8655-D6ED0325020A}"/>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58</a:t>
            </a:r>
          </a:p>
        </p:txBody>
      </p:sp>
      <p:pic>
        <p:nvPicPr>
          <p:cNvPr id="8" name="Imagen 7" descr="Recorte de pantalla">
            <a:extLst>
              <a:ext uri="{FF2B5EF4-FFF2-40B4-BE49-F238E27FC236}">
                <a16:creationId xmlns:a16="http://schemas.microsoft.com/office/drawing/2014/main" xmlns="" id="{2FA0776F-57ED-44A6-910E-6E5FDA5E81DC}"/>
              </a:ext>
            </a:extLst>
          </p:cNvPr>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pic>
        <p:nvPicPr>
          <p:cNvPr id="9" name="Imagen 8">
            <a:extLst>
              <a:ext uri="{FF2B5EF4-FFF2-40B4-BE49-F238E27FC236}">
                <a16:creationId xmlns:a16="http://schemas.microsoft.com/office/drawing/2014/main" xmlns="" id="{DC1E4398-5A38-4D4B-BC2E-3499C7789B59}"/>
              </a:ext>
            </a:extLst>
          </p:cNvPr>
          <p:cNvPicPr/>
          <p:nvPr/>
        </p:nvPicPr>
        <p:blipFill>
          <a:blip r:embed="rId5"/>
          <a:stretch>
            <a:fillRect/>
          </a:stretch>
        </p:blipFill>
        <p:spPr>
          <a:xfrm>
            <a:off x="3752190" y="1977443"/>
            <a:ext cx="3506739" cy="2343987"/>
          </a:xfrm>
          <a:prstGeom prst="rect">
            <a:avLst/>
          </a:prstGeom>
        </p:spPr>
      </p:pic>
      <p:pic>
        <p:nvPicPr>
          <p:cNvPr id="11" name="Imagen 10">
            <a:extLst>
              <a:ext uri="{FF2B5EF4-FFF2-40B4-BE49-F238E27FC236}">
                <a16:creationId xmlns:a16="http://schemas.microsoft.com/office/drawing/2014/main" xmlns="" id="{72C1CB58-0EDB-4667-8B2C-53317C5A82BD}"/>
              </a:ext>
            </a:extLst>
          </p:cNvPr>
          <p:cNvPicPr>
            <a:picLocks noChangeAspect="1"/>
          </p:cNvPicPr>
          <p:nvPr/>
        </p:nvPicPr>
        <p:blipFill>
          <a:blip r:embed="rId6"/>
          <a:stretch>
            <a:fillRect/>
          </a:stretch>
        </p:blipFill>
        <p:spPr>
          <a:xfrm>
            <a:off x="7550467" y="1746006"/>
            <a:ext cx="3896728" cy="3962298"/>
          </a:xfrm>
          <a:prstGeom prst="rect">
            <a:avLst/>
          </a:prstGeom>
        </p:spPr>
      </p:pic>
    </p:spTree>
    <p:extLst>
      <p:ext uri="{BB962C8B-B14F-4D97-AF65-F5344CB8AC3E}">
        <p14:creationId xmlns:p14="http://schemas.microsoft.com/office/powerpoint/2010/main" val="3613588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F40982D9-1E1D-4E87-A041-2756AA32EBED}"/>
              </a:ext>
            </a:extLst>
          </p:cNvPr>
          <p:cNvSpPr/>
          <p:nvPr/>
        </p:nvSpPr>
        <p:spPr>
          <a:xfrm>
            <a:off x="474314" y="163510"/>
            <a:ext cx="3169217" cy="461665"/>
          </a:xfrm>
          <a:prstGeom prst="rect">
            <a:avLst/>
          </a:prstGeom>
          <a:noFill/>
          <a:ln>
            <a:noFill/>
          </a:ln>
        </p:spPr>
        <p:txBody>
          <a:bodyPr wrap="square" rtlCol="0">
            <a:spAutoFit/>
          </a:bodyPr>
          <a:lstStyle/>
          <a:p>
            <a:r>
              <a:rPr lang="es-EC" sz="2400" b="1" dirty="0"/>
              <a:t>Diseño de placa base</a:t>
            </a:r>
          </a:p>
        </p:txBody>
      </p:sp>
      <p:sp>
        <p:nvSpPr>
          <p:cNvPr id="3" name="Rectángulo 2">
            <a:extLst>
              <a:ext uri="{FF2B5EF4-FFF2-40B4-BE49-F238E27FC236}">
                <a16:creationId xmlns:a16="http://schemas.microsoft.com/office/drawing/2014/main" xmlns="" id="{874606E9-47B5-4C9F-926C-0A489CFF1238}"/>
              </a:ext>
            </a:extLst>
          </p:cNvPr>
          <p:cNvSpPr/>
          <p:nvPr/>
        </p:nvSpPr>
        <p:spPr>
          <a:xfrm>
            <a:off x="474314" y="726217"/>
            <a:ext cx="2390398"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Anclas de placa de base</a:t>
            </a:r>
            <a:endParaRPr lang="es-EC" dirty="0"/>
          </a:p>
        </p:txBody>
      </p:sp>
      <mc:AlternateContent xmlns:mc="http://schemas.openxmlformats.org/markup-compatibility/2006" xmlns:a14="http://schemas.microsoft.com/office/drawing/2010/main">
        <mc:Choice Requires="a14">
          <p:sp>
            <p:nvSpPr>
              <p:cNvPr id="4" name="Rectángulo 3">
                <a:extLst>
                  <a:ext uri="{FF2B5EF4-FFF2-40B4-BE49-F238E27FC236}">
                    <a16:creationId xmlns:a16="http://schemas.microsoft.com/office/drawing/2014/main" xmlns="" id="{9C681FC1-4BE4-4B2A-A660-9801A6D0C9E1}"/>
                  </a:ext>
                </a:extLst>
              </p:cNvPr>
              <p:cNvSpPr/>
              <p:nvPr/>
            </p:nvSpPr>
            <p:spPr>
              <a:xfrm>
                <a:off x="107853" y="1196591"/>
                <a:ext cx="8290560" cy="4997971"/>
              </a:xfrm>
              <a:prstGeom prst="rect">
                <a:avLst/>
              </a:prstGeom>
            </p:spPr>
            <p:txBody>
              <a:bodyPr wrap="square">
                <a:spAutoFit/>
              </a:bodyPr>
              <a:lstStyle/>
              <a:p>
                <a:pPr marL="457200" indent="179705" algn="just">
                  <a:spcAft>
                    <a:spcPts val="0"/>
                  </a:spcAft>
                </a:pPr>
                <a:r>
                  <a:rPr lang="es-EC" sz="14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Para el anclaje del pedestal con la placa de base se utilizarán las mismas varillas utilizadas para el refuerzo longitudinal del pedestal. Los valores del corte a ser utilizados son V2=5678.32 Kg y V3=5228.14 Kg.</a:t>
                </a:r>
                <a:endParaRPr lang="es-EC" sz="14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r>
                  <a:rPr lang="es-EC" sz="14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Número de anclajes</a:t>
                </a:r>
                <a:endParaRPr lang="es-EC" sz="14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14:m>
                  <m:oMathPara xmlns:m="http://schemas.openxmlformats.org/officeDocument/2006/math">
                    <m:oMathParaPr>
                      <m:jc m:val="centerGroup"/>
                    </m:oMathParaPr>
                    <m:oMath xmlns:m="http://schemas.openxmlformats.org/officeDocument/2006/math">
                      <m:sSub>
                        <m:sSub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𝑛</m:t>
                          </m:r>
                        </m:e>
                        <m: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𝑎</m:t>
                          </m:r>
                        </m:sub>
                      </m:s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=14 </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𝑢</m:t>
                      </m:r>
                    </m:oMath>
                  </m:oMathPara>
                </a14:m>
                <a:endParaRPr lang="es-EC" sz="14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r>
                  <a:rPr lang="es-EC" sz="14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 </a:t>
                </a:r>
                <a:endParaRPr lang="es-EC" sz="14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r>
                  <a:rPr lang="es-EC" sz="14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Diámetro de anclajes</a:t>
                </a:r>
                <a:endParaRPr lang="es-EC" sz="14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14:m>
                  <m:oMathPara xmlns:m="http://schemas.openxmlformats.org/officeDocument/2006/math">
                    <m:oMathParaPr>
                      <m:jc m:val="centerGroup"/>
                    </m:oMathParaPr>
                    <m:oMath xmlns:m="http://schemas.openxmlformats.org/officeDocument/2006/math">
                      <m:sSub>
                        <m:sSub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𝑑</m:t>
                          </m:r>
                        </m:e>
                        <m: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𝑎</m:t>
                          </m:r>
                        </m:sub>
                      </m:s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=22 </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𝑚𝑚</m:t>
                      </m:r>
                    </m:oMath>
                  </m:oMathPara>
                </a14:m>
                <a:endParaRPr lang="es-EC" sz="14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r>
                  <a:rPr lang="es-EC" sz="14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Área de anclajes</a:t>
                </a:r>
                <a:endParaRPr lang="es-EC" sz="14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14:m>
                  <m:oMathPara xmlns:m="http://schemas.openxmlformats.org/officeDocument/2006/math">
                    <m:oMathParaPr>
                      <m:jc m:val="centerGroup"/>
                    </m:oMathParaPr>
                    <m:oMath xmlns:m="http://schemas.openxmlformats.org/officeDocument/2006/math">
                      <m:sSub>
                        <m:sSub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𝐴</m:t>
                          </m:r>
                        </m:e>
                        <m: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𝑎</m:t>
                          </m:r>
                        </m:sub>
                      </m:s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
                        <m:f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𝜋</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b>
                            <m:sSub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𝑑</m:t>
                              </m:r>
                            </m:e>
                            <m: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𝑎</m:t>
                              </m:r>
                            </m:sub>
                          </m:s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²</m:t>
                          </m:r>
                        </m:num>
                        <m:den>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4</m:t>
                          </m:r>
                        </m:den>
                      </m:f>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
                        <m:f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𝜋</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∗2.2²</m:t>
                          </m:r>
                        </m:num>
                        <m:den>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4</m:t>
                          </m:r>
                        </m:den>
                      </m:f>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=3.80 </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𝑐𝑚</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²</m:t>
                      </m:r>
                    </m:oMath>
                  </m:oMathPara>
                </a14:m>
                <a:endParaRPr lang="es-EC" sz="14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r>
                  <a:rPr lang="es-EC" sz="14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Cortante último </a:t>
                </a:r>
                <a:endParaRPr lang="es-EC" sz="14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14:m>
                  <m:oMathPara xmlns:m="http://schemas.openxmlformats.org/officeDocument/2006/math">
                    <m:oMathParaPr>
                      <m:jc m:val="centerGroup"/>
                    </m:oMathParaPr>
                    <m:oMath xmlns:m="http://schemas.openxmlformats.org/officeDocument/2006/math">
                      <m:sSub>
                        <m:sSub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𝑉</m:t>
                          </m:r>
                        </m:e>
                        <m: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𝑢𝑟</m:t>
                          </m:r>
                        </m:sub>
                      </m:s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rad>
                        <m:radPr>
                          <m:degHide m:val="on"/>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radPr>
                        <m:deg/>
                        <m:e>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𝑉</m:t>
                          </m:r>
                          <m:sSup>
                            <m:sSup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pPr>
                            <m:e>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m:t>
                              </m:r>
                            </m:e>
                            <m:sup>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m:t>
                              </m:r>
                            </m:sup>
                          </m:sSup>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𝑉</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3²</m:t>
                          </m:r>
                        </m:e>
                      </m:rad>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rad>
                        <m:radPr>
                          <m:degHide m:val="on"/>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radPr>
                        <m:deg/>
                        <m:e>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6183.19²+8479.28²</m:t>
                          </m:r>
                        </m:e>
                      </m:rad>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=10494.29 </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𝐾𝑔</m:t>
                      </m:r>
                    </m:oMath>
                  </m:oMathPara>
                </a14:m>
                <a:endParaRPr lang="es-EC" sz="14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r>
                  <a:rPr lang="es-EC" sz="14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Tensión de trabajo a corte</a:t>
                </a:r>
                <a:endParaRPr lang="es-EC" sz="14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14:m>
                  <m:oMathPara xmlns:m="http://schemas.openxmlformats.org/officeDocument/2006/math">
                    <m:oMathParaPr>
                      <m:jc m:val="centerGroup"/>
                    </m:oMathParaPr>
                    <m:oMath xmlns:m="http://schemas.openxmlformats.org/officeDocument/2006/math">
                      <m:sSub>
                        <m:sSub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𝑓</m:t>
                          </m:r>
                        </m:e>
                        <m: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𝑣</m:t>
                          </m:r>
                        </m:sub>
                      </m:s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
                        <m:f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𝑉𝑢𝑟</m:t>
                          </m:r>
                        </m:num>
                        <m:den>
                          <m:sSub>
                            <m:sSub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𝑛</m:t>
                              </m:r>
                            </m:e>
                            <m: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𝑎</m:t>
                              </m:r>
                            </m:sub>
                          </m:s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sSub>
                            <m:sSub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𝐴</m:t>
                              </m:r>
                            </m:e>
                            <m: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𝑎</m:t>
                              </m:r>
                            </m:sub>
                          </m:sSub>
                        </m:den>
                      </m:f>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f>
                        <m:f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10494.29</m:t>
                          </m:r>
                        </m:num>
                        <m:den>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12∗3.80</m:t>
                          </m:r>
                        </m:den>
                      </m:f>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=145.04 </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𝐾𝑔</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𝑐𝑚</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²</m:t>
                      </m:r>
                    </m:oMath>
                  </m:oMathPara>
                </a14:m>
                <a:endParaRPr lang="es-EC" sz="14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r>
                  <a:rPr lang="es-EC" sz="14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Tensión de corte nominal</a:t>
                </a:r>
                <a:endParaRPr lang="es-EC" sz="14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14:m>
                  <m:oMathPara xmlns:m="http://schemas.openxmlformats.org/officeDocument/2006/math">
                    <m:oMathParaPr>
                      <m:jc m:val="centerGroup"/>
                    </m:oMathParaPr>
                    <m:oMath xmlns:m="http://schemas.openxmlformats.org/officeDocument/2006/math">
                      <m:sSub>
                        <m:sSub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𝐹</m:t>
                          </m:r>
                        </m:e>
                        <m: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𝑣</m:t>
                          </m:r>
                        </m:sub>
                      </m:s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=0.4∗</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𝐹𝑦</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=0.4∗4200=1680 </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𝐾𝑔</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𝑐𝑚</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²</m:t>
                      </m:r>
                    </m:oMath>
                  </m:oMathPara>
                </a14:m>
                <a:endParaRPr lang="es-EC" sz="14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r>
                  <a:rPr lang="es-EC" sz="1400" dirty="0">
                    <a:solidFill>
                      <a:srgbClr val="000000"/>
                    </a:solidFill>
                    <a:latin typeface="Times New Roman" panose="02020603050405020304" pitchFamily="18" charset="0"/>
                    <a:ea typeface="Gulim" panose="020B0600000101010101" pitchFamily="34" charset="-127"/>
                    <a:cs typeface="Times New Roman" panose="02020603050405020304" pitchFamily="18" charset="0"/>
                  </a:rPr>
                  <a:t>Revisión</a:t>
                </a:r>
                <a:endParaRPr lang="es-EC" sz="14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0"/>
                  </a:spcAft>
                </a:pPr>
                <a14:m>
                  <m:oMathPara xmlns:m="http://schemas.openxmlformats.org/officeDocument/2006/math">
                    <m:oMathParaPr>
                      <m:jc m:val="centerGroup"/>
                    </m:oMathParaPr>
                    <m:oMath xmlns:m="http://schemas.openxmlformats.org/officeDocument/2006/math">
                      <m:sSub>
                        <m:sSub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bPr>
                        <m:e>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𝑓</m:t>
                          </m:r>
                        </m:e>
                        <m: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𝑣</m:t>
                          </m:r>
                        </m:sub>
                      </m:sSub>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=0.4∗</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𝐹𝑦</m:t>
                      </m:r>
                    </m:oMath>
                  </m:oMathPara>
                </a14:m>
                <a:endParaRPr lang="es-EC" sz="1400" dirty="0">
                  <a:latin typeface="Arial" panose="020B0604020202020204" pitchFamily="34" charset="0"/>
                  <a:ea typeface="Gulim" panose="020B0600000101010101" pitchFamily="34" charset="-127"/>
                  <a:cs typeface="Times New Roman" panose="02020603050405020304" pitchFamily="18" charset="0"/>
                </a:endParaRPr>
              </a:p>
              <a:p>
                <a:pPr marL="457200" indent="179705" algn="just">
                  <a:spcAft>
                    <a:spcPts val="1000"/>
                  </a:spcAft>
                </a:pPr>
                <a14:m>
                  <m:oMathPara xmlns:m="http://schemas.openxmlformats.org/officeDocument/2006/math">
                    <m:oMathParaPr>
                      <m:jc m:val="centerGroup"/>
                    </m:oMathParaPr>
                    <m:oMath xmlns:m="http://schemas.openxmlformats.org/officeDocument/2006/math">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145.04</m:t>
                      </m:r>
                      <m:f>
                        <m:f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𝐾𝑔</m:t>
                          </m:r>
                        </m:num>
                        <m:den>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m:t>
                          </m:r>
                          <m:sSup>
                            <m:sSup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pPr>
                            <m:e>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𝑚</m:t>
                              </m:r>
                            </m:e>
                            <m:sup>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m:t>
                              </m:r>
                            </m:sup>
                          </m:sSup>
                        </m:den>
                      </m:f>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&lt;1680</m:t>
                      </m:r>
                      <m:f>
                        <m:f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fPr>
                        <m:num>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𝐾𝑔</m:t>
                          </m:r>
                        </m:num>
                        <m:den>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𝑐</m:t>
                          </m:r>
                          <m:sSup>
                            <m:sSupPr>
                              <m:ctrlP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ctrlPr>
                            </m:sSupPr>
                            <m:e>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𝑚</m:t>
                              </m:r>
                            </m:e>
                            <m:sup>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2</m:t>
                              </m:r>
                            </m:sup>
                          </m:sSup>
                        </m:den>
                      </m:f>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====&gt;</m:t>
                      </m:r>
                      <m:r>
                        <a:rPr lang="es-EC" sz="1400" i="1">
                          <a:solidFill>
                            <a:srgbClr val="000000"/>
                          </a:solidFill>
                          <a:latin typeface="Cambria Math" panose="02040503050406030204" pitchFamily="18" charset="0"/>
                          <a:ea typeface="Gulim" panose="020B0600000101010101" pitchFamily="34" charset="-127"/>
                          <a:cs typeface="Times New Roman" panose="02020603050405020304" pitchFamily="18" charset="0"/>
                        </a:rPr>
                        <m:t>𝑂𝐾</m:t>
                      </m:r>
                    </m:oMath>
                  </m:oMathPara>
                </a14:m>
                <a:endParaRPr lang="es-EC" sz="1400" dirty="0">
                  <a:latin typeface="Arial" panose="020B0604020202020204" pitchFamily="34" charset="0"/>
                  <a:ea typeface="Gulim" panose="020B0600000101010101" pitchFamily="34" charset="-127"/>
                  <a:cs typeface="Times New Roman" panose="02020603050405020304" pitchFamily="18" charset="0"/>
                </a:endParaRPr>
              </a:p>
            </p:txBody>
          </p:sp>
        </mc:Choice>
        <mc:Fallback xmlns="">
          <p:sp>
            <p:nvSpPr>
              <p:cNvPr id="4" name="Rectángulo 3">
                <a:extLst>
                  <a:ext uri="{FF2B5EF4-FFF2-40B4-BE49-F238E27FC236}">
                    <a16:creationId xmlns:a16="http://schemas.microsoft.com/office/drawing/2014/main" id="{9C681FC1-4BE4-4B2A-A660-9801A6D0C9E1}"/>
                  </a:ext>
                </a:extLst>
              </p:cNvPr>
              <p:cNvSpPr>
                <a:spLocks noRot="1" noChangeAspect="1" noMove="1" noResize="1" noEditPoints="1" noAdjustHandles="1" noChangeArrowheads="1" noChangeShapeType="1" noTextEdit="1"/>
              </p:cNvSpPr>
              <p:nvPr/>
            </p:nvSpPr>
            <p:spPr>
              <a:xfrm>
                <a:off x="107853" y="1196591"/>
                <a:ext cx="8290560" cy="4997971"/>
              </a:xfrm>
              <a:prstGeom prst="rect">
                <a:avLst/>
              </a:prstGeom>
              <a:blipFill>
                <a:blip r:embed="rId2"/>
                <a:stretch>
                  <a:fillRect t="-122" r="-221"/>
                </a:stretch>
              </a:blipFill>
            </p:spPr>
            <p:txBody>
              <a:bodyPr/>
              <a:lstStyle/>
              <a:p>
                <a:r>
                  <a:rPr lang="es-EC">
                    <a:noFill/>
                  </a:rPr>
                  <a:t> </a:t>
                </a:r>
              </a:p>
            </p:txBody>
          </p:sp>
        </mc:Fallback>
      </mc:AlternateContent>
      <p:pic>
        <p:nvPicPr>
          <p:cNvPr id="5" name="Imagen 4">
            <a:extLst>
              <a:ext uri="{FF2B5EF4-FFF2-40B4-BE49-F238E27FC236}">
                <a16:creationId xmlns:a16="http://schemas.microsoft.com/office/drawing/2014/main" xmlns="" id="{EE4D1303-48C4-446A-895C-BBB92D6B7858}"/>
              </a:ext>
            </a:extLst>
          </p:cNvPr>
          <p:cNvPicPr/>
          <p:nvPr/>
        </p:nvPicPr>
        <p:blipFill>
          <a:blip r:embed="rId3"/>
          <a:stretch>
            <a:fillRect/>
          </a:stretch>
        </p:blipFill>
        <p:spPr>
          <a:xfrm>
            <a:off x="6888650" y="2533014"/>
            <a:ext cx="4224827" cy="2292203"/>
          </a:xfrm>
          <a:prstGeom prst="rect">
            <a:avLst/>
          </a:prstGeom>
        </p:spPr>
      </p:pic>
      <p:sp>
        <p:nvSpPr>
          <p:cNvPr id="6" name="3 CuadroTexto">
            <a:extLst>
              <a:ext uri="{FF2B5EF4-FFF2-40B4-BE49-F238E27FC236}">
                <a16:creationId xmlns:a16="http://schemas.microsoft.com/office/drawing/2014/main" xmlns="" id="{9289FCAF-AED7-4467-991B-5507668B5959}"/>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59</a:t>
            </a:r>
          </a:p>
        </p:txBody>
      </p:sp>
      <p:pic>
        <p:nvPicPr>
          <p:cNvPr id="7" name="Imagen 6" descr="Recorte de pantalla">
            <a:extLst>
              <a:ext uri="{FF2B5EF4-FFF2-40B4-BE49-F238E27FC236}">
                <a16:creationId xmlns:a16="http://schemas.microsoft.com/office/drawing/2014/main" xmlns="" id="{24F359AE-033C-4F87-B1E1-0FA95C211BB2}"/>
              </a:ext>
            </a:extLst>
          </p:cNvPr>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1770114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3 CuadroTexto"/>
          <p:cNvSpPr txBox="1"/>
          <p:nvPr/>
        </p:nvSpPr>
        <p:spPr>
          <a:xfrm>
            <a:off x="0" y="70731"/>
            <a:ext cx="5164428" cy="461665"/>
          </a:xfrm>
          <a:prstGeom prst="rect">
            <a:avLst/>
          </a:prstGeom>
          <a:noFill/>
          <a:ln>
            <a:noFill/>
          </a:ln>
        </p:spPr>
        <p:txBody>
          <a:bodyPr wrap="square" rtlCol="0">
            <a:spAutoFit/>
          </a:bodyPr>
          <a:lstStyle/>
          <a:p>
            <a:pPr algn="ctr"/>
            <a:r>
              <a:rPr lang="es-ES" sz="2400" b="1" dirty="0">
                <a:ln>
                  <a:solidFill>
                    <a:schemeClr val="tx1"/>
                  </a:solidFill>
                </a:ln>
              </a:rPr>
              <a:t>PLANOS ARQUITECTÓNICOS</a:t>
            </a:r>
            <a:endParaRPr lang="es-ES" sz="2000" dirty="0">
              <a:ln>
                <a:solidFill>
                  <a:schemeClr val="tx1"/>
                </a:solidFill>
              </a:ln>
            </a:endParaRPr>
          </a:p>
        </p:txBody>
      </p:sp>
      <p:pic>
        <p:nvPicPr>
          <p:cNvPr id="2" name="Imagen 1"/>
          <p:cNvPicPr>
            <a:picLocks noChangeAspect="1"/>
          </p:cNvPicPr>
          <p:nvPr/>
        </p:nvPicPr>
        <p:blipFill rotWithShape="1">
          <a:blip r:embed="rId2"/>
          <a:srcRect l="29155" t="27710" r="30176" b="14675"/>
          <a:stretch/>
        </p:blipFill>
        <p:spPr>
          <a:xfrm>
            <a:off x="2825302" y="774424"/>
            <a:ext cx="6848719" cy="5454926"/>
          </a:xfrm>
          <a:prstGeom prst="rect">
            <a:avLst/>
          </a:prstGeom>
        </p:spPr>
      </p:pic>
      <p:sp>
        <p:nvSpPr>
          <p:cNvPr id="6" name="3 CuadroTexto">
            <a:extLst>
              <a:ext uri="{FF2B5EF4-FFF2-40B4-BE49-F238E27FC236}">
                <a16:creationId xmlns:a16="http://schemas.microsoft.com/office/drawing/2014/main" xmlns="" id="{0C5D1307-67F5-4E30-AB55-7EC3CF1B3034}"/>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a:t>
            </a:r>
          </a:p>
        </p:txBody>
      </p:sp>
      <p:pic>
        <p:nvPicPr>
          <p:cNvPr id="7" name="Imagen 6" descr="Recorte de pantalla">
            <a:extLst>
              <a:ext uri="{FF2B5EF4-FFF2-40B4-BE49-F238E27FC236}">
                <a16:creationId xmlns:a16="http://schemas.microsoft.com/office/drawing/2014/main" xmlns="" id="{1D0C281B-EB9E-4F29-9F73-6BA5E27DB79C}"/>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42758942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A447D8A0-C87C-4272-BF2F-94C7C473C1B6}"/>
              </a:ext>
            </a:extLst>
          </p:cNvPr>
          <p:cNvPicPr>
            <a:picLocks noChangeAspect="1"/>
          </p:cNvPicPr>
          <p:nvPr/>
        </p:nvPicPr>
        <p:blipFill>
          <a:blip r:embed="rId2"/>
          <a:stretch>
            <a:fillRect/>
          </a:stretch>
        </p:blipFill>
        <p:spPr>
          <a:xfrm>
            <a:off x="1997318" y="1223315"/>
            <a:ext cx="7399899" cy="3878568"/>
          </a:xfrm>
          <a:prstGeom prst="rect">
            <a:avLst/>
          </a:prstGeom>
        </p:spPr>
      </p:pic>
      <p:sp>
        <p:nvSpPr>
          <p:cNvPr id="3" name="Rectángulo 2">
            <a:extLst>
              <a:ext uri="{FF2B5EF4-FFF2-40B4-BE49-F238E27FC236}">
                <a16:creationId xmlns:a16="http://schemas.microsoft.com/office/drawing/2014/main" xmlns="" id="{C0A574A9-B50E-441A-B7A1-EE02F241479D}"/>
              </a:ext>
            </a:extLst>
          </p:cNvPr>
          <p:cNvSpPr/>
          <p:nvPr/>
        </p:nvSpPr>
        <p:spPr>
          <a:xfrm>
            <a:off x="474314" y="163510"/>
            <a:ext cx="3169217" cy="461665"/>
          </a:xfrm>
          <a:prstGeom prst="rect">
            <a:avLst/>
          </a:prstGeom>
          <a:noFill/>
          <a:ln>
            <a:noFill/>
          </a:ln>
        </p:spPr>
        <p:txBody>
          <a:bodyPr wrap="square" rtlCol="0">
            <a:spAutoFit/>
          </a:bodyPr>
          <a:lstStyle/>
          <a:p>
            <a:r>
              <a:rPr lang="es-EC" sz="2400" b="1" dirty="0"/>
              <a:t>Diseño de placa base</a:t>
            </a:r>
          </a:p>
        </p:txBody>
      </p:sp>
      <p:sp>
        <p:nvSpPr>
          <p:cNvPr id="4" name="3 CuadroTexto">
            <a:extLst>
              <a:ext uri="{FF2B5EF4-FFF2-40B4-BE49-F238E27FC236}">
                <a16:creationId xmlns:a16="http://schemas.microsoft.com/office/drawing/2014/main" xmlns="" id="{BFA438EA-B18C-4C60-BF9F-D3340802CB11}"/>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60</a:t>
            </a:r>
          </a:p>
        </p:txBody>
      </p:sp>
      <p:pic>
        <p:nvPicPr>
          <p:cNvPr id="5" name="Imagen 4" descr="Recorte de pantalla">
            <a:extLst>
              <a:ext uri="{FF2B5EF4-FFF2-40B4-BE49-F238E27FC236}">
                <a16:creationId xmlns:a16="http://schemas.microsoft.com/office/drawing/2014/main" xmlns="" id="{59389A54-496C-4FED-BCA4-5534292C8302}"/>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22807579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1447211" y="137591"/>
            <a:ext cx="8036697" cy="461665"/>
          </a:xfrm>
          <a:prstGeom prst="rect">
            <a:avLst/>
          </a:prstGeom>
          <a:noFill/>
          <a:ln>
            <a:noFill/>
          </a:ln>
        </p:spPr>
        <p:txBody>
          <a:bodyPr wrap="square" rtlCol="0">
            <a:spAutoFit/>
          </a:bodyPr>
          <a:lstStyle/>
          <a:p>
            <a:pPr algn="ctr"/>
            <a:r>
              <a:rPr lang="es-EC" sz="2400" b="1" dirty="0">
                <a:ln>
                  <a:solidFill>
                    <a:schemeClr val="tx1"/>
                  </a:solidFill>
                </a:ln>
              </a:rPr>
              <a:t>Cimentaciones</a:t>
            </a:r>
          </a:p>
        </p:txBody>
      </p:sp>
      <p:sp>
        <p:nvSpPr>
          <p:cNvPr id="6" name="Rectángulo 5">
            <a:extLst>
              <a:ext uri="{FF2B5EF4-FFF2-40B4-BE49-F238E27FC236}">
                <a16:creationId xmlns:a16="http://schemas.microsoft.com/office/drawing/2014/main" xmlns="" id="{C2229E44-AA73-48D0-B1CD-CC2BFB19020F}"/>
              </a:ext>
            </a:extLst>
          </p:cNvPr>
          <p:cNvSpPr/>
          <p:nvPr/>
        </p:nvSpPr>
        <p:spPr>
          <a:xfrm>
            <a:off x="1366795" y="1206059"/>
            <a:ext cx="9078466" cy="2031325"/>
          </a:xfrm>
          <a:prstGeom prst="rect">
            <a:avLst/>
          </a:prstGeom>
        </p:spPr>
        <p:txBody>
          <a:bodyPr wrap="square">
            <a:spAutoFit/>
          </a:bodyPr>
          <a:lstStyle/>
          <a:p>
            <a:pPr algn="ctr"/>
            <a:r>
              <a:rPr lang="es-EC" dirty="0"/>
              <a:t>Para la cimentación se tomó la decisión de diseñar plintos aislados y plintos combinados sometidos a carga vertical y momento.</a:t>
            </a:r>
          </a:p>
          <a:p>
            <a:pPr algn="ctr"/>
            <a:r>
              <a:rPr lang="es-EC" dirty="0"/>
              <a:t>Para el diseño de todos los plintos se tomar los valores de carga muerta, viva y sismo dinámico tanto en el sentido x como en el sentido y, tomando la combinación más crítica para sacar esfuerzos actuantes y así determinar dimensiones y acero de refuerzo. </a:t>
            </a:r>
            <a:endParaRPr lang="en-US" dirty="0"/>
          </a:p>
          <a:p>
            <a:pPr algn="ctr"/>
            <a:endParaRPr lang="en-US" dirty="0"/>
          </a:p>
          <a:p>
            <a:pPr algn="ctr"/>
            <a:endParaRPr lang="en-US" dirty="0"/>
          </a:p>
        </p:txBody>
      </p:sp>
      <p:pic>
        <p:nvPicPr>
          <p:cNvPr id="4" name="Imagen 3"/>
          <p:cNvPicPr>
            <a:picLocks noChangeAspect="1"/>
          </p:cNvPicPr>
          <p:nvPr/>
        </p:nvPicPr>
        <p:blipFill>
          <a:blip r:embed="rId2"/>
          <a:stretch>
            <a:fillRect/>
          </a:stretch>
        </p:blipFill>
        <p:spPr>
          <a:xfrm>
            <a:off x="1922420" y="3088617"/>
            <a:ext cx="5763617" cy="1264920"/>
          </a:xfrm>
          <a:prstGeom prst="rect">
            <a:avLst/>
          </a:prstGeom>
        </p:spPr>
      </p:pic>
      <p:pic>
        <p:nvPicPr>
          <p:cNvPr id="10" name="Imagen 9"/>
          <p:cNvPicPr>
            <a:picLocks noChangeAspect="1"/>
          </p:cNvPicPr>
          <p:nvPr/>
        </p:nvPicPr>
        <p:blipFill>
          <a:blip r:embed="rId3"/>
          <a:stretch>
            <a:fillRect/>
          </a:stretch>
        </p:blipFill>
        <p:spPr>
          <a:xfrm>
            <a:off x="6546698" y="2847993"/>
            <a:ext cx="5763617" cy="2090928"/>
          </a:xfrm>
          <a:prstGeom prst="rect">
            <a:avLst/>
          </a:prstGeom>
        </p:spPr>
      </p:pic>
      <p:sp>
        <p:nvSpPr>
          <p:cNvPr id="7" name="3 CuadroTexto">
            <a:extLst>
              <a:ext uri="{FF2B5EF4-FFF2-40B4-BE49-F238E27FC236}">
                <a16:creationId xmlns:a16="http://schemas.microsoft.com/office/drawing/2014/main" xmlns="" id="{68442691-98EA-446F-891A-CE434CF41715}"/>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61</a:t>
            </a:r>
          </a:p>
        </p:txBody>
      </p:sp>
      <p:pic>
        <p:nvPicPr>
          <p:cNvPr id="8" name="Imagen 7" descr="Recorte de pantalla">
            <a:extLst>
              <a:ext uri="{FF2B5EF4-FFF2-40B4-BE49-F238E27FC236}">
                <a16:creationId xmlns:a16="http://schemas.microsoft.com/office/drawing/2014/main" xmlns="" id="{15A570A8-8E35-4E69-9312-525A80544893}"/>
              </a:ext>
            </a:extLst>
          </p:cNvPr>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18269577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1447211" y="137591"/>
            <a:ext cx="8036697" cy="461665"/>
          </a:xfrm>
          <a:prstGeom prst="rect">
            <a:avLst/>
          </a:prstGeom>
          <a:noFill/>
          <a:ln>
            <a:noFill/>
          </a:ln>
        </p:spPr>
        <p:txBody>
          <a:bodyPr wrap="square" rtlCol="0">
            <a:spAutoFit/>
          </a:bodyPr>
          <a:lstStyle/>
          <a:p>
            <a:pPr algn="ctr"/>
            <a:r>
              <a:rPr lang="es-EC" sz="2400" b="1" dirty="0">
                <a:ln>
                  <a:solidFill>
                    <a:schemeClr val="tx1"/>
                  </a:solidFill>
                </a:ln>
              </a:rPr>
              <a:t>Cimentaciones</a:t>
            </a:r>
          </a:p>
        </p:txBody>
      </p:sp>
      <p:pic>
        <p:nvPicPr>
          <p:cNvPr id="3" name="Imagen 2"/>
          <p:cNvPicPr>
            <a:picLocks noChangeAspect="1"/>
          </p:cNvPicPr>
          <p:nvPr/>
        </p:nvPicPr>
        <p:blipFill rotWithShape="1">
          <a:blip r:embed="rId2"/>
          <a:srcRect l="14285" t="21997" r="57024" b="11011"/>
          <a:stretch/>
        </p:blipFill>
        <p:spPr>
          <a:xfrm>
            <a:off x="1008741" y="914401"/>
            <a:ext cx="3703754" cy="4862285"/>
          </a:xfrm>
          <a:prstGeom prst="rect">
            <a:avLst/>
          </a:prstGeom>
        </p:spPr>
      </p:pic>
      <p:pic>
        <p:nvPicPr>
          <p:cNvPr id="5" name="Imagen 4"/>
          <p:cNvPicPr>
            <a:picLocks noChangeAspect="1"/>
          </p:cNvPicPr>
          <p:nvPr/>
        </p:nvPicPr>
        <p:blipFill>
          <a:blip r:embed="rId3"/>
          <a:stretch>
            <a:fillRect/>
          </a:stretch>
        </p:blipFill>
        <p:spPr>
          <a:xfrm>
            <a:off x="5310486" y="914401"/>
            <a:ext cx="5763617" cy="1024128"/>
          </a:xfrm>
          <a:prstGeom prst="rect">
            <a:avLst/>
          </a:prstGeom>
        </p:spPr>
      </p:pic>
      <p:pic>
        <p:nvPicPr>
          <p:cNvPr id="7" name="Imagen 6"/>
          <p:cNvPicPr>
            <a:picLocks noChangeAspect="1"/>
          </p:cNvPicPr>
          <p:nvPr/>
        </p:nvPicPr>
        <p:blipFill rotWithShape="1">
          <a:blip r:embed="rId4"/>
          <a:srcRect l="55119" t="25808" r="17857" b="24008"/>
          <a:stretch/>
        </p:blipFill>
        <p:spPr>
          <a:xfrm>
            <a:off x="4712495" y="1756229"/>
            <a:ext cx="3294743" cy="3439886"/>
          </a:xfrm>
          <a:prstGeom prst="rect">
            <a:avLst/>
          </a:prstGeom>
        </p:spPr>
      </p:pic>
      <p:pic>
        <p:nvPicPr>
          <p:cNvPr id="8" name="Imagen 7"/>
          <p:cNvPicPr>
            <a:picLocks noChangeAspect="1"/>
          </p:cNvPicPr>
          <p:nvPr/>
        </p:nvPicPr>
        <p:blipFill rotWithShape="1">
          <a:blip r:embed="rId5"/>
          <a:srcRect l="57500" t="25598" r="16310" b="34383"/>
          <a:stretch/>
        </p:blipFill>
        <p:spPr>
          <a:xfrm>
            <a:off x="8375314" y="1973942"/>
            <a:ext cx="3193143" cy="2743201"/>
          </a:xfrm>
          <a:prstGeom prst="rect">
            <a:avLst/>
          </a:prstGeom>
        </p:spPr>
      </p:pic>
      <p:sp>
        <p:nvSpPr>
          <p:cNvPr id="9" name="3 CuadroTexto">
            <a:extLst>
              <a:ext uri="{FF2B5EF4-FFF2-40B4-BE49-F238E27FC236}">
                <a16:creationId xmlns:a16="http://schemas.microsoft.com/office/drawing/2014/main" xmlns="" id="{A5C36D1E-8F9C-4111-A5E8-1078672A93A8}"/>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62</a:t>
            </a:r>
          </a:p>
        </p:txBody>
      </p:sp>
      <p:pic>
        <p:nvPicPr>
          <p:cNvPr id="10" name="Imagen 9" descr="Recorte de pantalla">
            <a:extLst>
              <a:ext uri="{FF2B5EF4-FFF2-40B4-BE49-F238E27FC236}">
                <a16:creationId xmlns:a16="http://schemas.microsoft.com/office/drawing/2014/main" xmlns="" id="{A64D5B16-71DA-4D26-88D3-E713A406AF9F}"/>
              </a:ext>
            </a:extLst>
          </p:cNvPr>
          <p:cNvPicPr>
            <a:picLocks noChangeAspect="1"/>
          </p:cNvPicPr>
          <p:nvPr/>
        </p:nvPicPr>
        <p:blipFill rotWithShape="1">
          <a:blip r:embed="rId6">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26026376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1447211" y="137591"/>
            <a:ext cx="8036697" cy="461665"/>
          </a:xfrm>
          <a:prstGeom prst="rect">
            <a:avLst/>
          </a:prstGeom>
          <a:noFill/>
          <a:ln>
            <a:noFill/>
          </a:ln>
        </p:spPr>
        <p:txBody>
          <a:bodyPr wrap="square" rtlCol="0">
            <a:spAutoFit/>
          </a:bodyPr>
          <a:lstStyle/>
          <a:p>
            <a:pPr algn="ctr"/>
            <a:r>
              <a:rPr lang="es-EC" sz="2400" b="1" dirty="0">
                <a:ln>
                  <a:solidFill>
                    <a:schemeClr val="tx1"/>
                  </a:solidFill>
                </a:ln>
              </a:rPr>
              <a:t>Cimentaciones</a:t>
            </a:r>
          </a:p>
        </p:txBody>
      </p:sp>
      <p:pic>
        <p:nvPicPr>
          <p:cNvPr id="9" name="Imagen 8"/>
          <p:cNvPicPr>
            <a:picLocks noChangeAspect="1"/>
          </p:cNvPicPr>
          <p:nvPr/>
        </p:nvPicPr>
        <p:blipFill>
          <a:blip r:embed="rId2"/>
          <a:stretch>
            <a:fillRect/>
          </a:stretch>
        </p:blipFill>
        <p:spPr>
          <a:xfrm>
            <a:off x="4978400" y="2656114"/>
            <a:ext cx="9066182" cy="1596572"/>
          </a:xfrm>
          <a:prstGeom prst="rect">
            <a:avLst/>
          </a:prstGeom>
        </p:spPr>
      </p:pic>
      <p:pic>
        <p:nvPicPr>
          <p:cNvPr id="11" name="Imagen 10"/>
          <p:cNvPicPr>
            <a:picLocks noChangeAspect="1"/>
          </p:cNvPicPr>
          <p:nvPr/>
        </p:nvPicPr>
        <p:blipFill rotWithShape="1">
          <a:blip r:embed="rId3"/>
          <a:srcRect l="34762" t="24726" r="34405" b="17044"/>
          <a:stretch/>
        </p:blipFill>
        <p:spPr>
          <a:xfrm>
            <a:off x="1219200" y="1088572"/>
            <a:ext cx="3759200" cy="3991428"/>
          </a:xfrm>
          <a:prstGeom prst="rect">
            <a:avLst/>
          </a:prstGeom>
        </p:spPr>
      </p:pic>
      <p:sp>
        <p:nvSpPr>
          <p:cNvPr id="5" name="3 CuadroTexto">
            <a:extLst>
              <a:ext uri="{FF2B5EF4-FFF2-40B4-BE49-F238E27FC236}">
                <a16:creationId xmlns:a16="http://schemas.microsoft.com/office/drawing/2014/main" xmlns="" id="{E19D4FF0-2DF6-4DD3-BAEB-CA9D0F6A8E93}"/>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63</a:t>
            </a:r>
          </a:p>
        </p:txBody>
      </p:sp>
      <p:pic>
        <p:nvPicPr>
          <p:cNvPr id="6" name="Imagen 5" descr="Recorte de pantalla">
            <a:extLst>
              <a:ext uri="{FF2B5EF4-FFF2-40B4-BE49-F238E27FC236}">
                <a16:creationId xmlns:a16="http://schemas.microsoft.com/office/drawing/2014/main" xmlns="" id="{198D3F6D-452F-436B-8A7E-C45739690F52}"/>
              </a:ext>
            </a:extLst>
          </p:cNvPr>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14209147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1447211" y="137591"/>
            <a:ext cx="8036697" cy="461665"/>
          </a:xfrm>
          <a:prstGeom prst="rect">
            <a:avLst/>
          </a:prstGeom>
          <a:noFill/>
          <a:ln>
            <a:noFill/>
          </a:ln>
        </p:spPr>
        <p:txBody>
          <a:bodyPr wrap="square" rtlCol="0">
            <a:spAutoFit/>
          </a:bodyPr>
          <a:lstStyle/>
          <a:p>
            <a:pPr algn="ctr"/>
            <a:r>
              <a:rPr lang="es-EC" sz="2400" b="1" dirty="0">
                <a:ln>
                  <a:solidFill>
                    <a:schemeClr val="tx1"/>
                  </a:solidFill>
                </a:ln>
              </a:rPr>
              <a:t>Cimentaciones</a:t>
            </a:r>
          </a:p>
        </p:txBody>
      </p:sp>
      <p:pic>
        <p:nvPicPr>
          <p:cNvPr id="3" name="Imagen 2"/>
          <p:cNvPicPr>
            <a:picLocks noChangeAspect="1"/>
          </p:cNvPicPr>
          <p:nvPr/>
        </p:nvPicPr>
        <p:blipFill>
          <a:blip r:embed="rId2"/>
          <a:stretch>
            <a:fillRect/>
          </a:stretch>
        </p:blipFill>
        <p:spPr>
          <a:xfrm>
            <a:off x="1696724" y="1391218"/>
            <a:ext cx="5763617" cy="2417064"/>
          </a:xfrm>
          <a:prstGeom prst="rect">
            <a:avLst/>
          </a:prstGeom>
        </p:spPr>
      </p:pic>
      <p:pic>
        <p:nvPicPr>
          <p:cNvPr id="4" name="Imagen 3"/>
          <p:cNvPicPr>
            <a:picLocks noChangeAspect="1"/>
          </p:cNvPicPr>
          <p:nvPr/>
        </p:nvPicPr>
        <p:blipFill>
          <a:blip r:embed="rId3"/>
          <a:stretch>
            <a:fillRect/>
          </a:stretch>
        </p:blipFill>
        <p:spPr>
          <a:xfrm>
            <a:off x="5783220" y="1131896"/>
            <a:ext cx="5763617" cy="1539240"/>
          </a:xfrm>
          <a:prstGeom prst="rect">
            <a:avLst/>
          </a:prstGeom>
        </p:spPr>
      </p:pic>
      <p:pic>
        <p:nvPicPr>
          <p:cNvPr id="5" name="Imagen 4"/>
          <p:cNvPicPr>
            <a:picLocks noChangeAspect="1"/>
          </p:cNvPicPr>
          <p:nvPr/>
        </p:nvPicPr>
        <p:blipFill>
          <a:blip r:embed="rId4"/>
          <a:stretch>
            <a:fillRect/>
          </a:stretch>
        </p:blipFill>
        <p:spPr>
          <a:xfrm>
            <a:off x="6726648" y="2592986"/>
            <a:ext cx="5763617" cy="1365504"/>
          </a:xfrm>
          <a:prstGeom prst="rect">
            <a:avLst/>
          </a:prstGeom>
        </p:spPr>
      </p:pic>
      <p:pic>
        <p:nvPicPr>
          <p:cNvPr id="6" name="Imagen 5"/>
          <p:cNvPicPr>
            <a:picLocks noChangeAspect="1"/>
          </p:cNvPicPr>
          <p:nvPr/>
        </p:nvPicPr>
        <p:blipFill>
          <a:blip r:embed="rId5"/>
          <a:stretch>
            <a:fillRect/>
          </a:stretch>
        </p:blipFill>
        <p:spPr>
          <a:xfrm>
            <a:off x="5521962" y="3958490"/>
            <a:ext cx="5763617" cy="2066544"/>
          </a:xfrm>
          <a:prstGeom prst="rect">
            <a:avLst/>
          </a:prstGeom>
        </p:spPr>
      </p:pic>
      <p:pic>
        <p:nvPicPr>
          <p:cNvPr id="10" name="Imagen 9"/>
          <p:cNvPicPr>
            <a:picLocks noChangeAspect="1"/>
          </p:cNvPicPr>
          <p:nvPr/>
        </p:nvPicPr>
        <p:blipFill>
          <a:blip r:embed="rId6"/>
          <a:stretch>
            <a:fillRect/>
          </a:stretch>
        </p:blipFill>
        <p:spPr>
          <a:xfrm>
            <a:off x="1074424" y="4108698"/>
            <a:ext cx="5763617" cy="1014984"/>
          </a:xfrm>
          <a:prstGeom prst="rect">
            <a:avLst/>
          </a:prstGeom>
        </p:spPr>
      </p:pic>
      <p:sp>
        <p:nvSpPr>
          <p:cNvPr id="8" name="3 CuadroTexto">
            <a:extLst>
              <a:ext uri="{FF2B5EF4-FFF2-40B4-BE49-F238E27FC236}">
                <a16:creationId xmlns:a16="http://schemas.microsoft.com/office/drawing/2014/main" xmlns="" id="{9E786661-CF1C-4F98-842B-E0928B7B1C69}"/>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64</a:t>
            </a:r>
          </a:p>
        </p:txBody>
      </p:sp>
      <p:pic>
        <p:nvPicPr>
          <p:cNvPr id="9" name="Imagen 8" descr="Recorte de pantalla">
            <a:extLst>
              <a:ext uri="{FF2B5EF4-FFF2-40B4-BE49-F238E27FC236}">
                <a16:creationId xmlns:a16="http://schemas.microsoft.com/office/drawing/2014/main" xmlns="" id="{D882D682-3869-4374-9283-1CFA55B6FA85}"/>
              </a:ext>
            </a:extLst>
          </p:cNvPr>
          <p:cNvPicPr>
            <a:picLocks noChangeAspect="1"/>
          </p:cNvPicPr>
          <p:nvPr/>
        </p:nvPicPr>
        <p:blipFill rotWithShape="1">
          <a:blip r:embed="rId7">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26632403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1447211" y="137591"/>
            <a:ext cx="8036697" cy="461665"/>
          </a:xfrm>
          <a:prstGeom prst="rect">
            <a:avLst/>
          </a:prstGeom>
          <a:noFill/>
          <a:ln>
            <a:noFill/>
          </a:ln>
        </p:spPr>
        <p:txBody>
          <a:bodyPr wrap="square" rtlCol="0">
            <a:spAutoFit/>
          </a:bodyPr>
          <a:lstStyle/>
          <a:p>
            <a:pPr algn="ctr"/>
            <a:r>
              <a:rPr lang="es-EC" sz="2400" b="1" dirty="0">
                <a:ln>
                  <a:solidFill>
                    <a:schemeClr val="tx1"/>
                  </a:solidFill>
                </a:ln>
              </a:rPr>
              <a:t>Cimentaciones</a:t>
            </a:r>
          </a:p>
        </p:txBody>
      </p:sp>
      <p:pic>
        <p:nvPicPr>
          <p:cNvPr id="10" name="Imagen 9"/>
          <p:cNvPicPr>
            <a:picLocks noChangeAspect="1"/>
          </p:cNvPicPr>
          <p:nvPr/>
        </p:nvPicPr>
        <p:blipFill>
          <a:blip r:embed="rId2"/>
          <a:stretch>
            <a:fillRect/>
          </a:stretch>
        </p:blipFill>
        <p:spPr>
          <a:xfrm>
            <a:off x="5300670" y="2079309"/>
            <a:ext cx="5763617" cy="664464"/>
          </a:xfrm>
          <a:prstGeom prst="rect">
            <a:avLst/>
          </a:prstGeom>
        </p:spPr>
      </p:pic>
      <p:sp>
        <p:nvSpPr>
          <p:cNvPr id="11" name="Rectángulo 10">
            <a:extLst>
              <a:ext uri="{FF2B5EF4-FFF2-40B4-BE49-F238E27FC236}">
                <a16:creationId xmlns:a16="http://schemas.microsoft.com/office/drawing/2014/main" xmlns="" id="{C2229E44-AA73-48D0-B1CD-CC2BFB19020F}"/>
              </a:ext>
            </a:extLst>
          </p:cNvPr>
          <p:cNvSpPr/>
          <p:nvPr/>
        </p:nvSpPr>
        <p:spPr>
          <a:xfrm>
            <a:off x="1758153" y="995769"/>
            <a:ext cx="9078466" cy="1415772"/>
          </a:xfrm>
          <a:prstGeom prst="rect">
            <a:avLst/>
          </a:prstGeom>
        </p:spPr>
        <p:txBody>
          <a:bodyPr wrap="square">
            <a:spAutoFit/>
          </a:bodyPr>
          <a:lstStyle/>
          <a:p>
            <a:pPr algn="ctr"/>
            <a:r>
              <a:rPr lang="es-EC" sz="1600" dirty="0"/>
              <a:t>Para el caso de los plintos de lindero se necesita una viga de amarre interna cuyo método de cálculo es el siguiente: </a:t>
            </a:r>
            <a:endParaRPr lang="en-US" sz="1600" dirty="0"/>
          </a:p>
          <a:p>
            <a:pPr algn="ctr"/>
            <a:r>
              <a:rPr lang="es-EC" sz="1600" dirty="0"/>
              <a:t>Se utilizará la carga que llega a la columna del plinto.</a:t>
            </a:r>
            <a:endParaRPr lang="en-US" sz="1600" dirty="0"/>
          </a:p>
          <a:p>
            <a:pPr algn="ctr"/>
            <a:endParaRPr lang="en-US" dirty="0"/>
          </a:p>
          <a:p>
            <a:pPr algn="ctr"/>
            <a:endParaRPr lang="en-US" dirty="0"/>
          </a:p>
        </p:txBody>
      </p:sp>
      <p:pic>
        <p:nvPicPr>
          <p:cNvPr id="12" name="Imagen 11"/>
          <p:cNvPicPr/>
          <p:nvPr/>
        </p:nvPicPr>
        <p:blipFill>
          <a:blip r:embed="rId3">
            <a:extLst>
              <a:ext uri="{28A0092B-C50C-407E-A947-70E740481C1C}">
                <a14:useLocalDpi xmlns:a14="http://schemas.microsoft.com/office/drawing/2010/main" val="0"/>
              </a:ext>
            </a:extLst>
          </a:blip>
          <a:stretch>
            <a:fillRect/>
          </a:stretch>
        </p:blipFill>
        <p:spPr>
          <a:xfrm>
            <a:off x="2911173" y="2880171"/>
            <a:ext cx="1323340" cy="2408555"/>
          </a:xfrm>
          <a:prstGeom prst="rect">
            <a:avLst/>
          </a:prstGeom>
        </p:spPr>
      </p:pic>
      <p:pic>
        <p:nvPicPr>
          <p:cNvPr id="13" name="Imagen 12"/>
          <p:cNvPicPr>
            <a:picLocks noChangeAspect="1"/>
          </p:cNvPicPr>
          <p:nvPr/>
        </p:nvPicPr>
        <p:blipFill rotWithShape="1">
          <a:blip r:embed="rId4"/>
          <a:srcRect l="55238" t="30679" r="12262" b="28878"/>
          <a:stretch/>
        </p:blipFill>
        <p:spPr>
          <a:xfrm>
            <a:off x="5300670" y="2441198"/>
            <a:ext cx="4697460" cy="3286502"/>
          </a:xfrm>
          <a:prstGeom prst="rect">
            <a:avLst/>
          </a:prstGeom>
        </p:spPr>
      </p:pic>
      <p:sp>
        <p:nvSpPr>
          <p:cNvPr id="7" name="3 CuadroTexto">
            <a:extLst>
              <a:ext uri="{FF2B5EF4-FFF2-40B4-BE49-F238E27FC236}">
                <a16:creationId xmlns:a16="http://schemas.microsoft.com/office/drawing/2014/main" xmlns="" id="{AAE22378-DF50-43AE-85E9-E50251B65EBB}"/>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65</a:t>
            </a:r>
          </a:p>
        </p:txBody>
      </p:sp>
      <p:pic>
        <p:nvPicPr>
          <p:cNvPr id="8" name="Imagen 7" descr="Recorte de pantalla">
            <a:extLst>
              <a:ext uri="{FF2B5EF4-FFF2-40B4-BE49-F238E27FC236}">
                <a16:creationId xmlns:a16="http://schemas.microsoft.com/office/drawing/2014/main" xmlns="" id="{98AB403B-4FDD-464A-B0AD-E06B66119F6F}"/>
              </a:ext>
            </a:extLst>
          </p:cNvPr>
          <p:cNvPicPr>
            <a:picLocks noChangeAspect="1"/>
          </p:cNvPicPr>
          <p:nvPr/>
        </p:nvPicPr>
        <p:blipFill rotWithShape="1">
          <a:blip r:embed="rId5">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9495388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1447211" y="137591"/>
            <a:ext cx="8036697" cy="461665"/>
          </a:xfrm>
          <a:prstGeom prst="rect">
            <a:avLst/>
          </a:prstGeom>
          <a:noFill/>
          <a:ln>
            <a:noFill/>
          </a:ln>
        </p:spPr>
        <p:txBody>
          <a:bodyPr wrap="square" rtlCol="0">
            <a:spAutoFit/>
          </a:bodyPr>
          <a:lstStyle/>
          <a:p>
            <a:pPr algn="ctr"/>
            <a:r>
              <a:rPr lang="es-EC" sz="2400" b="1" dirty="0">
                <a:ln>
                  <a:solidFill>
                    <a:schemeClr val="tx1"/>
                  </a:solidFill>
                </a:ln>
              </a:rPr>
              <a:t>Cimentaciones</a:t>
            </a:r>
          </a:p>
        </p:txBody>
      </p:sp>
      <p:pic>
        <p:nvPicPr>
          <p:cNvPr id="4" name="Imagen 3"/>
          <p:cNvPicPr>
            <a:picLocks noChangeAspect="1"/>
          </p:cNvPicPr>
          <p:nvPr/>
        </p:nvPicPr>
        <p:blipFill>
          <a:blip r:embed="rId2"/>
          <a:stretch>
            <a:fillRect/>
          </a:stretch>
        </p:blipFill>
        <p:spPr>
          <a:xfrm>
            <a:off x="3743416" y="722366"/>
            <a:ext cx="4569066" cy="5526034"/>
          </a:xfrm>
          <a:prstGeom prst="rect">
            <a:avLst/>
          </a:prstGeom>
        </p:spPr>
      </p:pic>
      <p:sp>
        <p:nvSpPr>
          <p:cNvPr id="5" name="3 CuadroTexto">
            <a:extLst>
              <a:ext uri="{FF2B5EF4-FFF2-40B4-BE49-F238E27FC236}">
                <a16:creationId xmlns:a16="http://schemas.microsoft.com/office/drawing/2014/main" xmlns="" id="{2AB36078-4E43-44A3-9A56-F442BACB5D40}"/>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66</a:t>
            </a:r>
          </a:p>
        </p:txBody>
      </p:sp>
      <p:pic>
        <p:nvPicPr>
          <p:cNvPr id="6" name="Imagen 5" descr="Recorte de pantalla">
            <a:extLst>
              <a:ext uri="{FF2B5EF4-FFF2-40B4-BE49-F238E27FC236}">
                <a16:creationId xmlns:a16="http://schemas.microsoft.com/office/drawing/2014/main" xmlns="" id="{622ECA9C-572C-4ADF-922D-E2CCB4256EC3}"/>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35964336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1447211" y="137591"/>
            <a:ext cx="8036697" cy="461665"/>
          </a:xfrm>
          <a:prstGeom prst="rect">
            <a:avLst/>
          </a:prstGeom>
          <a:noFill/>
          <a:ln>
            <a:noFill/>
          </a:ln>
        </p:spPr>
        <p:txBody>
          <a:bodyPr wrap="square" rtlCol="0">
            <a:spAutoFit/>
          </a:bodyPr>
          <a:lstStyle/>
          <a:p>
            <a:pPr algn="ctr"/>
            <a:r>
              <a:rPr lang="es-EC" sz="2400" b="1" dirty="0">
                <a:ln>
                  <a:solidFill>
                    <a:schemeClr val="tx1"/>
                  </a:solidFill>
                </a:ln>
              </a:rPr>
              <a:t>Cimentaciones</a:t>
            </a:r>
          </a:p>
        </p:txBody>
      </p:sp>
      <p:pic>
        <p:nvPicPr>
          <p:cNvPr id="3" name="Imagen 2"/>
          <p:cNvPicPr>
            <a:picLocks noChangeAspect="1"/>
          </p:cNvPicPr>
          <p:nvPr/>
        </p:nvPicPr>
        <p:blipFill>
          <a:blip r:embed="rId2"/>
          <a:stretch>
            <a:fillRect/>
          </a:stretch>
        </p:blipFill>
        <p:spPr>
          <a:xfrm>
            <a:off x="3214191" y="1257300"/>
            <a:ext cx="5763617" cy="4343400"/>
          </a:xfrm>
          <a:prstGeom prst="rect">
            <a:avLst/>
          </a:prstGeom>
        </p:spPr>
      </p:pic>
      <p:sp>
        <p:nvSpPr>
          <p:cNvPr id="4" name="3 CuadroTexto">
            <a:extLst>
              <a:ext uri="{FF2B5EF4-FFF2-40B4-BE49-F238E27FC236}">
                <a16:creationId xmlns:a16="http://schemas.microsoft.com/office/drawing/2014/main" xmlns="" id="{2A1FFD91-171C-4317-B24B-C55EC6ECCCFB}"/>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67</a:t>
            </a:r>
          </a:p>
        </p:txBody>
      </p:sp>
      <p:pic>
        <p:nvPicPr>
          <p:cNvPr id="5" name="Imagen 4" descr="Recorte de pantalla">
            <a:extLst>
              <a:ext uri="{FF2B5EF4-FFF2-40B4-BE49-F238E27FC236}">
                <a16:creationId xmlns:a16="http://schemas.microsoft.com/office/drawing/2014/main" xmlns="" id="{046A0689-176F-43EE-89ED-79D7C40AD924}"/>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40178098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1447211" y="137591"/>
            <a:ext cx="8036697" cy="461665"/>
          </a:xfrm>
          <a:prstGeom prst="rect">
            <a:avLst/>
          </a:prstGeom>
          <a:noFill/>
          <a:ln>
            <a:noFill/>
          </a:ln>
        </p:spPr>
        <p:txBody>
          <a:bodyPr wrap="square" rtlCol="0">
            <a:spAutoFit/>
          </a:bodyPr>
          <a:lstStyle/>
          <a:p>
            <a:pPr algn="ctr"/>
            <a:r>
              <a:rPr lang="es-EC" sz="2400" b="1" dirty="0">
                <a:ln>
                  <a:solidFill>
                    <a:schemeClr val="tx1"/>
                  </a:solidFill>
                </a:ln>
              </a:rPr>
              <a:t>Presupuesto</a:t>
            </a: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650047" y="1540827"/>
            <a:ext cx="8891905" cy="3573145"/>
          </a:xfrm>
          <a:prstGeom prst="rect">
            <a:avLst/>
          </a:prstGeom>
          <a:noFill/>
          <a:ln>
            <a:noFill/>
          </a:ln>
        </p:spPr>
      </p:pic>
      <p:sp>
        <p:nvSpPr>
          <p:cNvPr id="5" name="3 CuadroTexto">
            <a:extLst>
              <a:ext uri="{FF2B5EF4-FFF2-40B4-BE49-F238E27FC236}">
                <a16:creationId xmlns:a16="http://schemas.microsoft.com/office/drawing/2014/main" xmlns="" id="{F5BBD364-3310-441E-830B-D105F0754CE0}"/>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68</a:t>
            </a:r>
          </a:p>
        </p:txBody>
      </p:sp>
      <p:pic>
        <p:nvPicPr>
          <p:cNvPr id="6" name="Imagen 5" descr="Recorte de pantalla">
            <a:extLst>
              <a:ext uri="{FF2B5EF4-FFF2-40B4-BE49-F238E27FC236}">
                <a16:creationId xmlns:a16="http://schemas.microsoft.com/office/drawing/2014/main" xmlns="" id="{0DA76BFA-4A22-413E-8971-920D646D0C3A}"/>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35643966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328D60EC-8795-4EBB-8BF7-EC6BA3640539}"/>
              </a:ext>
            </a:extLst>
          </p:cNvPr>
          <p:cNvSpPr/>
          <p:nvPr/>
        </p:nvSpPr>
        <p:spPr>
          <a:xfrm>
            <a:off x="-1447211" y="137591"/>
            <a:ext cx="8036697" cy="461665"/>
          </a:xfrm>
          <a:prstGeom prst="rect">
            <a:avLst/>
          </a:prstGeom>
          <a:noFill/>
          <a:ln>
            <a:noFill/>
          </a:ln>
        </p:spPr>
        <p:txBody>
          <a:bodyPr wrap="square" rtlCol="0">
            <a:spAutoFit/>
          </a:bodyPr>
          <a:lstStyle/>
          <a:p>
            <a:pPr algn="ctr"/>
            <a:r>
              <a:rPr lang="es-EC" sz="2400" b="1" dirty="0">
                <a:ln>
                  <a:solidFill>
                    <a:schemeClr val="tx1"/>
                  </a:solidFill>
                </a:ln>
              </a:rPr>
              <a:t>Presupuesto</a:t>
            </a:r>
            <a:endParaRPr lang="es-EC" sz="2800" b="1" dirty="0">
              <a:ln>
                <a:solidFill>
                  <a:schemeClr val="tx1"/>
                </a:solidFill>
              </a:ln>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900237" y="1763712"/>
            <a:ext cx="8221663" cy="2795588"/>
          </a:xfrm>
          <a:prstGeom prst="rect">
            <a:avLst/>
          </a:prstGeom>
          <a:noFill/>
          <a:ln>
            <a:noFill/>
          </a:ln>
        </p:spPr>
      </p:pic>
      <p:sp>
        <p:nvSpPr>
          <p:cNvPr id="4" name="3 CuadroTexto">
            <a:extLst>
              <a:ext uri="{FF2B5EF4-FFF2-40B4-BE49-F238E27FC236}">
                <a16:creationId xmlns:a16="http://schemas.microsoft.com/office/drawing/2014/main" xmlns="" id="{00891FE6-0E68-4FA8-B23E-6162EE2B975C}"/>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69</a:t>
            </a:r>
          </a:p>
        </p:txBody>
      </p:sp>
      <p:pic>
        <p:nvPicPr>
          <p:cNvPr id="6" name="Imagen 5" descr="Recorte de pantalla">
            <a:extLst>
              <a:ext uri="{FF2B5EF4-FFF2-40B4-BE49-F238E27FC236}">
                <a16:creationId xmlns:a16="http://schemas.microsoft.com/office/drawing/2014/main" xmlns="" id="{CB46D3BB-F62D-4734-B02A-63467C53068F}"/>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1687202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3 CuadroTexto"/>
          <p:cNvSpPr txBox="1"/>
          <p:nvPr/>
        </p:nvSpPr>
        <p:spPr>
          <a:xfrm>
            <a:off x="0" y="70731"/>
            <a:ext cx="5164428" cy="461665"/>
          </a:xfrm>
          <a:prstGeom prst="rect">
            <a:avLst/>
          </a:prstGeom>
          <a:noFill/>
          <a:ln>
            <a:noFill/>
          </a:ln>
        </p:spPr>
        <p:txBody>
          <a:bodyPr wrap="square" rtlCol="0">
            <a:spAutoFit/>
          </a:bodyPr>
          <a:lstStyle/>
          <a:p>
            <a:pPr algn="ctr"/>
            <a:r>
              <a:rPr lang="es-ES" sz="2400" b="1" dirty="0">
                <a:ln>
                  <a:solidFill>
                    <a:schemeClr val="tx1"/>
                  </a:solidFill>
                </a:ln>
              </a:rPr>
              <a:t>PLANOS ARQUITECTÓNICOS</a:t>
            </a:r>
            <a:endParaRPr lang="es-ES" sz="2000" dirty="0">
              <a:ln>
                <a:solidFill>
                  <a:schemeClr val="tx1"/>
                </a:solidFill>
              </a:ln>
            </a:endParaRPr>
          </a:p>
        </p:txBody>
      </p:sp>
      <p:pic>
        <p:nvPicPr>
          <p:cNvPr id="3" name="Imagen 2"/>
          <p:cNvPicPr>
            <a:picLocks noChangeAspect="1"/>
          </p:cNvPicPr>
          <p:nvPr/>
        </p:nvPicPr>
        <p:blipFill rotWithShape="1">
          <a:blip r:embed="rId2"/>
          <a:srcRect l="29219" t="29990" r="34374" b="16929"/>
          <a:stretch/>
        </p:blipFill>
        <p:spPr>
          <a:xfrm>
            <a:off x="2660292" y="819149"/>
            <a:ext cx="6629400" cy="5434401"/>
          </a:xfrm>
          <a:prstGeom prst="rect">
            <a:avLst/>
          </a:prstGeom>
        </p:spPr>
      </p:pic>
      <p:sp>
        <p:nvSpPr>
          <p:cNvPr id="6" name="3 CuadroTexto">
            <a:extLst>
              <a:ext uri="{FF2B5EF4-FFF2-40B4-BE49-F238E27FC236}">
                <a16:creationId xmlns:a16="http://schemas.microsoft.com/office/drawing/2014/main" xmlns="" id="{38AB216D-2887-4E35-8A73-605A413659E1}"/>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7</a:t>
            </a:r>
          </a:p>
        </p:txBody>
      </p:sp>
      <p:pic>
        <p:nvPicPr>
          <p:cNvPr id="7" name="Imagen 6" descr="Recorte de pantalla">
            <a:extLst>
              <a:ext uri="{FF2B5EF4-FFF2-40B4-BE49-F238E27FC236}">
                <a16:creationId xmlns:a16="http://schemas.microsoft.com/office/drawing/2014/main" xmlns="" id="{0CC769C4-88C5-4F9A-B5AE-93AB2389EBBC}"/>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15599752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3 CuadroTexto"/>
          <p:cNvSpPr txBox="1"/>
          <p:nvPr/>
        </p:nvSpPr>
        <p:spPr>
          <a:xfrm>
            <a:off x="-1690229" y="44992"/>
            <a:ext cx="5822595" cy="461665"/>
          </a:xfrm>
          <a:prstGeom prst="rect">
            <a:avLst/>
          </a:prstGeom>
          <a:noFill/>
          <a:ln>
            <a:noFill/>
          </a:ln>
        </p:spPr>
        <p:txBody>
          <a:bodyPr wrap="square" rtlCol="0">
            <a:spAutoFit/>
          </a:bodyPr>
          <a:lstStyle/>
          <a:p>
            <a:pPr algn="ctr"/>
            <a:r>
              <a:rPr lang="es-EC" sz="2400" b="1" dirty="0"/>
              <a:t>CONCLUSIONES</a:t>
            </a:r>
            <a:endParaRPr lang="es-ES" sz="2000" dirty="0">
              <a:ln>
                <a:solidFill>
                  <a:schemeClr val="tx1"/>
                </a:solidFill>
              </a:ln>
            </a:endParaRPr>
          </a:p>
        </p:txBody>
      </p:sp>
      <p:sp>
        <p:nvSpPr>
          <p:cNvPr id="3" name="CuadroTexto 2"/>
          <p:cNvSpPr txBox="1"/>
          <p:nvPr/>
        </p:nvSpPr>
        <p:spPr>
          <a:xfrm>
            <a:off x="685800" y="926432"/>
            <a:ext cx="10431379" cy="5632311"/>
          </a:xfrm>
          <a:prstGeom prst="rect">
            <a:avLst/>
          </a:prstGeom>
          <a:noFill/>
        </p:spPr>
        <p:txBody>
          <a:bodyPr wrap="square" rtlCol="0">
            <a:spAutoFit/>
          </a:bodyPr>
          <a:lstStyle/>
          <a:p>
            <a:pPr marL="342900" lvl="0" indent="-342900" algn="just">
              <a:buFont typeface="Arial" panose="020B0604020202020204" pitchFamily="34" charset="0"/>
              <a:buChar char="•"/>
            </a:pPr>
            <a:r>
              <a:rPr lang="es-EC" sz="2000" dirty="0"/>
              <a:t>El estudio de suelos es fundamental para el bueno diseño del proyecto, si no se tiene determinado el tipo de suelo en el cual se va a construir la estructura portante no funcionará y las cimentaciones estarán mal diseñadas y por ende todos los demás factores sísmicos serán incorrectos, dando resultados de derivas, deformaciones y deflexiones erróneos.</a:t>
            </a:r>
            <a:endParaRPr lang="en-US" sz="2000" dirty="0"/>
          </a:p>
          <a:p>
            <a:pPr marL="342900" lvl="0" indent="-342900" algn="just">
              <a:buFont typeface="Arial" panose="020B0604020202020204" pitchFamily="34" charset="0"/>
              <a:buChar char="•"/>
            </a:pPr>
            <a:r>
              <a:rPr lang="es-EC" sz="2000" dirty="0"/>
              <a:t>La colocación  de diagonales </a:t>
            </a:r>
            <a:r>
              <a:rPr lang="es-EC" sz="2000" dirty="0" err="1"/>
              <a:t>rigidizadoras</a:t>
            </a:r>
            <a:r>
              <a:rPr lang="es-EC" sz="2000" dirty="0"/>
              <a:t> fue clave en los cuatro bloques estructurales, ya que con esto se solucionó problemas de derivas, modos de vibración y periodos por que sin estos elementos estructurales los bloques no estaban pasando los requerimientos de un edificio sismo resistente.</a:t>
            </a:r>
          </a:p>
          <a:p>
            <a:pPr marL="342900" lvl="0" indent="-342900" algn="just">
              <a:buFont typeface="Arial" panose="020B0604020202020204" pitchFamily="34" charset="0"/>
              <a:buChar char="•"/>
            </a:pPr>
            <a:r>
              <a:rPr lang="es-EC" sz="2000" dirty="0"/>
              <a:t>Si se sobrepasa los valores máximos permitidos para deflexiones en vigas y viguetas es importante aclarar que existen dos tipos de soluciones a dicho problema: cortar luz de la viga aumentando un apoyo en el medio de la viga, o aumentar las dimensiones de las alas del elemento estructural.</a:t>
            </a:r>
          </a:p>
          <a:p>
            <a:pPr marL="342900" indent="-342900" algn="just">
              <a:buFont typeface="Arial" panose="020B0604020202020204" pitchFamily="34" charset="0"/>
              <a:buChar char="•"/>
            </a:pPr>
            <a:r>
              <a:rPr lang="es-EC" sz="2000" dirty="0"/>
              <a:t>Los cimientos que soportan columnas en las cuales llegan diagonales </a:t>
            </a:r>
            <a:r>
              <a:rPr lang="es-EC" sz="2000" dirty="0" err="1"/>
              <a:t>rigidizadoras</a:t>
            </a:r>
            <a:r>
              <a:rPr lang="es-EC" sz="2000" dirty="0"/>
              <a:t>, son plintos aislados o combinados de un requerimiento de cargas y momentos muy grandes, lo que provoca que estos elementos estructurales requieran dimensiones grandes para poder soportar estas cargas.</a:t>
            </a:r>
            <a:endParaRPr lang="en-US" sz="2000" dirty="0"/>
          </a:p>
          <a:p>
            <a:pPr marL="342900" lvl="0" indent="-342900">
              <a:buFont typeface="Arial" panose="020B0604020202020204" pitchFamily="34" charset="0"/>
              <a:buChar char="•"/>
            </a:pPr>
            <a:endParaRPr lang="en-US" sz="2000" dirty="0"/>
          </a:p>
          <a:p>
            <a:pPr lvl="0"/>
            <a:endParaRPr lang="en-US" sz="2000" dirty="0"/>
          </a:p>
        </p:txBody>
      </p:sp>
      <p:sp>
        <p:nvSpPr>
          <p:cNvPr id="8" name="3 CuadroTexto">
            <a:extLst>
              <a:ext uri="{FF2B5EF4-FFF2-40B4-BE49-F238E27FC236}">
                <a16:creationId xmlns:a16="http://schemas.microsoft.com/office/drawing/2014/main" xmlns="" id="{5D4AD838-A7AD-4188-AD3D-198B66F6F153}"/>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70</a:t>
            </a:r>
          </a:p>
        </p:txBody>
      </p:sp>
      <p:pic>
        <p:nvPicPr>
          <p:cNvPr id="9" name="Imagen 8" descr="Recorte de pantalla">
            <a:extLst>
              <a:ext uri="{FF2B5EF4-FFF2-40B4-BE49-F238E27FC236}">
                <a16:creationId xmlns:a16="http://schemas.microsoft.com/office/drawing/2014/main" xmlns="" id="{F04BF43B-1934-4725-AD46-F4EF9335A6F8}"/>
              </a:ext>
            </a:extLst>
          </p:cNvPr>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17020996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3 CuadroTexto"/>
          <p:cNvSpPr txBox="1"/>
          <p:nvPr/>
        </p:nvSpPr>
        <p:spPr>
          <a:xfrm>
            <a:off x="-1618791" y="86880"/>
            <a:ext cx="5822595" cy="461665"/>
          </a:xfrm>
          <a:prstGeom prst="rect">
            <a:avLst/>
          </a:prstGeom>
          <a:noFill/>
          <a:ln>
            <a:noFill/>
          </a:ln>
        </p:spPr>
        <p:txBody>
          <a:bodyPr wrap="square" rtlCol="0">
            <a:spAutoFit/>
          </a:bodyPr>
          <a:lstStyle/>
          <a:p>
            <a:pPr algn="ctr"/>
            <a:r>
              <a:rPr lang="es-EC" sz="2400" b="1" dirty="0"/>
              <a:t>CONCLUSIONES</a:t>
            </a:r>
            <a:endParaRPr lang="es-ES" sz="2000" dirty="0">
              <a:ln>
                <a:solidFill>
                  <a:schemeClr val="tx1"/>
                </a:solidFill>
              </a:ln>
            </a:endParaRPr>
          </a:p>
        </p:txBody>
      </p:sp>
      <p:sp>
        <p:nvSpPr>
          <p:cNvPr id="3" name="CuadroTexto 2"/>
          <p:cNvSpPr txBox="1"/>
          <p:nvPr/>
        </p:nvSpPr>
        <p:spPr>
          <a:xfrm>
            <a:off x="685800" y="926432"/>
            <a:ext cx="10431379" cy="5940088"/>
          </a:xfrm>
          <a:prstGeom prst="rect">
            <a:avLst/>
          </a:prstGeom>
          <a:noFill/>
        </p:spPr>
        <p:txBody>
          <a:bodyPr wrap="square" rtlCol="0">
            <a:spAutoFit/>
          </a:bodyPr>
          <a:lstStyle/>
          <a:p>
            <a:pPr marL="342900" lvl="0" indent="-342900" algn="just">
              <a:buFont typeface="Arial" panose="020B0604020202020204" pitchFamily="34" charset="0"/>
              <a:buChar char="•"/>
            </a:pPr>
            <a:r>
              <a:rPr lang="es-EC" sz="2000" dirty="0"/>
              <a:t>El presupuesto del material estructural del proyecto en estructura metálica comparado con el valor del presupuesto en hormigón armado  de la tesis antes elaborada por Castellano Otáñez Santiago Javier, es mayor en un 8% , esto se puede deber a que el acero estructural en el país es mucho más costoso en comparación al hormigón armado, pero hay que recalcar que el beneficio económico al realizar una construcción en acero no está en el valor del material sino en el ahorro de tiempo de construcción, acarreando un valor de mano de obra y de maquinaria menor al de una construcción convencional en hormigón armado, disminuyendo entre 1 y 2 meses de construcción.</a:t>
            </a:r>
            <a:endParaRPr lang="en-US" sz="2000" dirty="0"/>
          </a:p>
          <a:p>
            <a:pPr marL="342900" lvl="0" indent="-342900" algn="just">
              <a:buFont typeface="Arial" panose="020B0604020202020204" pitchFamily="34" charset="0"/>
              <a:buChar char="•"/>
            </a:pPr>
            <a:r>
              <a:rPr lang="es-EC" sz="2000" dirty="0"/>
              <a:t>El costo de la cimentación de un edificio con estructura  metálica comparado con uno en estructura convencional es menor, en nuestro caso es de un 26 % menor que el valor en hormigón armado, todo esto se debe a que la estructural metálica tiene un peso inferior al de estructura convencional.</a:t>
            </a:r>
          </a:p>
          <a:p>
            <a:pPr marL="342900" lvl="0" indent="-342900" algn="just">
              <a:buFont typeface="Arial" panose="020B0604020202020204" pitchFamily="34" charset="0"/>
              <a:buChar char="•"/>
            </a:pPr>
            <a:r>
              <a:rPr lang="es-EC" sz="2000" dirty="0"/>
              <a:t>El presupuesto del proyecto evidencia que existe un rubro muy importante el de las columnas de 50 x 50 centímetros, dicho rubro se lleva el 53 % del costo total de la obra, si bien se podría reducir las dimensiones de las columnas en algunos lugares para reducir este valor, en el proyecto se decidió no hacerlo, al ser un edificio destinado a grandes solicitaciones de cargas y vibraciones producidas por los vehículos.</a:t>
            </a:r>
          </a:p>
          <a:p>
            <a:pPr marL="342900" lvl="0" indent="-342900">
              <a:buFont typeface="Arial" panose="020B0604020202020204" pitchFamily="34" charset="0"/>
              <a:buChar char="•"/>
            </a:pPr>
            <a:endParaRPr lang="es-EC" sz="2000" dirty="0"/>
          </a:p>
          <a:p>
            <a:pPr marL="342900" lvl="0" indent="-342900">
              <a:buFont typeface="Arial" panose="020B0604020202020204" pitchFamily="34" charset="0"/>
              <a:buChar char="•"/>
            </a:pPr>
            <a:endParaRPr lang="en-US" sz="2000" dirty="0"/>
          </a:p>
        </p:txBody>
      </p:sp>
      <p:sp>
        <p:nvSpPr>
          <p:cNvPr id="6" name="3 CuadroTexto">
            <a:extLst>
              <a:ext uri="{FF2B5EF4-FFF2-40B4-BE49-F238E27FC236}">
                <a16:creationId xmlns:a16="http://schemas.microsoft.com/office/drawing/2014/main" xmlns="" id="{B39AE14B-3FE9-422E-8F33-3B820845CEF6}"/>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71</a:t>
            </a:r>
          </a:p>
        </p:txBody>
      </p:sp>
      <p:pic>
        <p:nvPicPr>
          <p:cNvPr id="7" name="Imagen 6" descr="Recorte de pantalla">
            <a:extLst>
              <a:ext uri="{FF2B5EF4-FFF2-40B4-BE49-F238E27FC236}">
                <a16:creationId xmlns:a16="http://schemas.microsoft.com/office/drawing/2014/main" xmlns="" id="{1EFAE1B0-A641-4DFC-B7CD-79F023B60923}"/>
              </a:ext>
            </a:extLst>
          </p:cNvPr>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24907232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3 CuadroTexto"/>
          <p:cNvSpPr txBox="1"/>
          <p:nvPr/>
        </p:nvSpPr>
        <p:spPr>
          <a:xfrm>
            <a:off x="-1433053" y="20882"/>
            <a:ext cx="5822595" cy="461665"/>
          </a:xfrm>
          <a:prstGeom prst="rect">
            <a:avLst/>
          </a:prstGeom>
          <a:noFill/>
          <a:ln>
            <a:noFill/>
          </a:ln>
        </p:spPr>
        <p:txBody>
          <a:bodyPr wrap="square" rtlCol="0">
            <a:spAutoFit/>
          </a:bodyPr>
          <a:lstStyle/>
          <a:p>
            <a:pPr algn="ctr"/>
            <a:r>
              <a:rPr lang="es-EC" sz="2400" b="1" dirty="0"/>
              <a:t>RECOMENDACIONES</a:t>
            </a:r>
            <a:endParaRPr lang="es-ES" sz="2000" dirty="0">
              <a:ln>
                <a:solidFill>
                  <a:schemeClr val="tx1"/>
                </a:solidFill>
              </a:ln>
            </a:endParaRPr>
          </a:p>
        </p:txBody>
      </p:sp>
      <p:sp>
        <p:nvSpPr>
          <p:cNvPr id="3" name="CuadroTexto 2"/>
          <p:cNvSpPr txBox="1"/>
          <p:nvPr/>
        </p:nvSpPr>
        <p:spPr>
          <a:xfrm>
            <a:off x="586496" y="635428"/>
            <a:ext cx="10431379" cy="5847755"/>
          </a:xfrm>
          <a:prstGeom prst="rect">
            <a:avLst/>
          </a:prstGeom>
          <a:noFill/>
        </p:spPr>
        <p:txBody>
          <a:bodyPr wrap="square" rtlCol="0">
            <a:spAutoFit/>
          </a:bodyPr>
          <a:lstStyle/>
          <a:p>
            <a:pPr marL="342900" lvl="0" indent="-342900" algn="just">
              <a:buFont typeface="Arial" panose="020B0604020202020204" pitchFamily="34" charset="0"/>
              <a:buChar char="•"/>
            </a:pPr>
            <a:r>
              <a:rPr lang="es-EC" sz="2000" dirty="0"/>
              <a:t>Es recomendable no colocar diagonales </a:t>
            </a:r>
            <a:r>
              <a:rPr lang="es-EC" sz="2000" dirty="0" err="1"/>
              <a:t>rigidizadoras</a:t>
            </a:r>
            <a:r>
              <a:rPr lang="es-EC" sz="2000" dirty="0"/>
              <a:t> en puntos críticos de la estructura como esquinas o columnas de borde, ya que ocasionan que las cargas actuantes dirigidas al plinto sean extremadamente grandes y se necesite secciones enormes para resistir las solicitaciones.</a:t>
            </a:r>
            <a:endParaRPr lang="en-US" sz="2000" dirty="0"/>
          </a:p>
          <a:p>
            <a:pPr marL="342900" lvl="0" indent="-342900" algn="just">
              <a:buFont typeface="Arial" panose="020B0604020202020204" pitchFamily="34" charset="0"/>
              <a:buChar char="•"/>
            </a:pPr>
            <a:r>
              <a:rPr lang="es-EC" sz="2000" dirty="0"/>
              <a:t>Evitar poner contravientos tipo </a:t>
            </a:r>
            <a:r>
              <a:rPr lang="es-EC" sz="2000" dirty="0" err="1"/>
              <a:t>Chevron</a:t>
            </a:r>
            <a:r>
              <a:rPr lang="es-EC" sz="2000" dirty="0"/>
              <a:t> en luces mayores a los 8 metros e inferiores a los 3 metros ya que estos no distribuyen la carga de forma adecuada.</a:t>
            </a:r>
            <a:endParaRPr lang="en-US" sz="2000" dirty="0"/>
          </a:p>
          <a:p>
            <a:pPr marL="342900" lvl="0" indent="-342900" algn="just">
              <a:buFont typeface="Arial" panose="020B0604020202020204" pitchFamily="34" charset="0"/>
              <a:buChar char="•"/>
            </a:pPr>
            <a:r>
              <a:rPr lang="es-EC" sz="2000" dirty="0"/>
              <a:t>En luces de menor a 3 metros se deben utilizar contravientos tipo Cruz de San Andrés ya que estos distribuyen mejor las cargas.</a:t>
            </a:r>
            <a:endParaRPr lang="en-US" sz="2000" dirty="0"/>
          </a:p>
          <a:p>
            <a:pPr marL="342900" lvl="0" indent="-342900" algn="just">
              <a:buFont typeface="Arial" panose="020B0604020202020204" pitchFamily="34" charset="0"/>
              <a:buChar char="•"/>
            </a:pPr>
            <a:r>
              <a:rPr lang="es-EC" sz="2000" dirty="0"/>
              <a:t>Se bebe tener mucha precaución en el momento de ingresar las losas en el programa SAP2000 y conocer cómo se están distribuyendo las cargas desde las losas hacia las vigas.</a:t>
            </a:r>
            <a:endParaRPr lang="en-US" sz="2000" dirty="0"/>
          </a:p>
          <a:p>
            <a:pPr marL="342900" lvl="0" indent="-342900" algn="just">
              <a:buFont typeface="Arial" panose="020B0604020202020204" pitchFamily="34" charset="0"/>
              <a:buChar char="•"/>
            </a:pPr>
            <a:r>
              <a:rPr lang="es-EC" sz="2000" dirty="0"/>
              <a:t>Utilizar perfiles prefabricados ayuda a disminuir un poco el costo de producción de los elementos estructurales, reflejando un presupuesto inferior al que sería diseñar elementos estructurales únicos para cada obra. </a:t>
            </a:r>
            <a:endParaRPr lang="en-US" sz="2000" dirty="0"/>
          </a:p>
          <a:p>
            <a:pPr marL="342900" lvl="0" indent="-342900" algn="just">
              <a:buFont typeface="Arial" panose="020B0604020202020204" pitchFamily="34" charset="0"/>
              <a:buChar char="•"/>
            </a:pPr>
            <a:r>
              <a:rPr lang="es-EC" sz="2000" dirty="0"/>
              <a:t>Se recomienda en el momento de dividir en bloques estructurales separados una construcción, la cual sus columnas de unión de bloque con bloque vayan a compartir cimiento, tener un mismo eje de referencia en el programa computacional para facilitar la agrupación de datos de todos los bloques en conjunto.</a:t>
            </a:r>
            <a:endParaRPr lang="en-US" sz="2000" dirty="0"/>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endParaRPr lang="es-EC" dirty="0"/>
          </a:p>
          <a:p>
            <a:endParaRPr lang="es-EC" dirty="0"/>
          </a:p>
        </p:txBody>
      </p:sp>
      <p:sp>
        <p:nvSpPr>
          <p:cNvPr id="6" name="3 CuadroTexto">
            <a:extLst>
              <a:ext uri="{FF2B5EF4-FFF2-40B4-BE49-F238E27FC236}">
                <a16:creationId xmlns:a16="http://schemas.microsoft.com/office/drawing/2014/main" xmlns="" id="{82A3322F-844E-45DF-B9DA-4DD8C3C0C825}"/>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72</a:t>
            </a:r>
          </a:p>
        </p:txBody>
      </p:sp>
      <p:pic>
        <p:nvPicPr>
          <p:cNvPr id="7" name="Imagen 6" descr="Recorte de pantalla">
            <a:extLst>
              <a:ext uri="{FF2B5EF4-FFF2-40B4-BE49-F238E27FC236}">
                <a16:creationId xmlns:a16="http://schemas.microsoft.com/office/drawing/2014/main" xmlns="" id="{1DF5BE78-8775-4499-BD8C-483B2D47D17B}"/>
              </a:ext>
            </a:extLst>
          </p:cNvPr>
          <p:cNvPicPr>
            <a:picLocks noChangeAspect="1"/>
          </p:cNvPicPr>
          <p:nvPr/>
        </p:nvPicPr>
        <p:blipFill rotWithShape="1">
          <a:blip r:embed="rId2">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38204999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1820" y="3407925"/>
            <a:ext cx="1403685" cy="1263317"/>
          </a:xfrm>
          <a:prstGeom prst="rect">
            <a:avLst/>
          </a:prstGeom>
        </p:spPr>
      </p:pic>
      <p:sp>
        <p:nvSpPr>
          <p:cNvPr id="4" name="1 Rectángulo"/>
          <p:cNvSpPr/>
          <p:nvPr/>
        </p:nvSpPr>
        <p:spPr>
          <a:xfrm>
            <a:off x="1766386" y="978043"/>
            <a:ext cx="9079605" cy="4662815"/>
          </a:xfrm>
          <a:prstGeom prst="rect">
            <a:avLst/>
          </a:prstGeom>
          <a:noFill/>
        </p:spPr>
        <p:txBody>
          <a:bodyPr wrap="square" lIns="91440" tIns="45720" rIns="91440" bIns="45720">
            <a:spAutoFit/>
          </a:bodyPr>
          <a:lstStyle/>
          <a:p>
            <a:pPr algn="ctr"/>
            <a:r>
              <a:rPr lang="es-ES" sz="2000" b="1" dirty="0">
                <a:solidFill>
                  <a:prstClr val="black"/>
                </a:solidFill>
                <a:latin typeface="Arial" panose="020B0604020202020204" pitchFamily="34" charset="0"/>
                <a:cs typeface="Arial" panose="020B0604020202020204" pitchFamily="34" charset="0"/>
              </a:rPr>
              <a:t>DEPARTAMENTO DE CIENCIAS DE LA TIERRA Y LA CONSTRUCCIÓN</a:t>
            </a:r>
            <a:endParaRPr lang="es-EC" sz="2000" dirty="0">
              <a:solidFill>
                <a:prstClr val="black"/>
              </a:solidFill>
              <a:latin typeface="Arial" panose="020B0604020202020204" pitchFamily="34" charset="0"/>
              <a:cs typeface="Arial" panose="020B0604020202020204" pitchFamily="34" charset="0"/>
            </a:endParaRPr>
          </a:p>
          <a:p>
            <a:pPr algn="ctr"/>
            <a:r>
              <a:rPr lang="es-ES" b="1" dirty="0">
                <a:solidFill>
                  <a:prstClr val="black"/>
                </a:solidFill>
                <a:latin typeface="Arial" panose="020B0604020202020204" pitchFamily="34" charset="0"/>
                <a:cs typeface="Arial" panose="020B0604020202020204" pitchFamily="34" charset="0"/>
              </a:rPr>
              <a:t> </a:t>
            </a:r>
          </a:p>
          <a:p>
            <a:pPr algn="ctr"/>
            <a:r>
              <a:rPr lang="es-ES" b="1" dirty="0">
                <a:solidFill>
                  <a:prstClr val="black"/>
                </a:solidFill>
                <a:latin typeface="Arial" panose="020B0604020202020204" pitchFamily="34" charset="0"/>
                <a:cs typeface="Arial" panose="020B0604020202020204" pitchFamily="34" charset="0"/>
              </a:rPr>
              <a:t>CARRERA DE INGENIERÍA CIVIL</a:t>
            </a:r>
          </a:p>
          <a:p>
            <a:r>
              <a:rPr lang="es-ES" sz="800" b="1"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r>
              <a:rPr lang="es-ES" sz="700" b="1" dirty="0">
                <a:solidFill>
                  <a:prstClr val="black"/>
                </a:solidFill>
                <a:latin typeface="Arial" panose="020B0604020202020204" pitchFamily="34" charset="0"/>
                <a:cs typeface="Arial" panose="020B0604020202020204" pitchFamily="34" charset="0"/>
              </a:rPr>
              <a:t> </a:t>
            </a:r>
            <a:endParaRPr lang="es-EC" sz="700" dirty="0">
              <a:solidFill>
                <a:prstClr val="black"/>
              </a:solidFill>
              <a:latin typeface="Arial" panose="020B0604020202020204" pitchFamily="34" charset="0"/>
              <a:cs typeface="Arial" panose="020B0604020202020204" pitchFamily="34" charset="0"/>
            </a:endParaRPr>
          </a:p>
          <a:p>
            <a:r>
              <a:rPr lang="es-ES" sz="700" b="1" dirty="0">
                <a:solidFill>
                  <a:prstClr val="black"/>
                </a:solidFill>
                <a:latin typeface="Arial" panose="020B0604020202020204" pitchFamily="34" charset="0"/>
                <a:cs typeface="Arial" panose="020B0604020202020204" pitchFamily="34" charset="0"/>
              </a:rPr>
              <a:t> </a:t>
            </a:r>
            <a:r>
              <a:rPr lang="es-ES" sz="1600" b="1" dirty="0">
                <a:solidFill>
                  <a:prstClr val="black"/>
                </a:solidFill>
                <a:latin typeface="Arial" panose="020B0604020202020204" pitchFamily="34" charset="0"/>
                <a:cs typeface="Arial" panose="020B0604020202020204" pitchFamily="34" charset="0"/>
              </a:rPr>
              <a:t>TEMA:</a:t>
            </a:r>
            <a:endParaRPr lang="es-EC" sz="1600" b="1" dirty="0">
              <a:solidFill>
                <a:prstClr val="black"/>
              </a:solidFill>
              <a:latin typeface="Arial" panose="020B0604020202020204" pitchFamily="34" charset="0"/>
              <a:cs typeface="Arial" panose="020B0604020202020204" pitchFamily="34" charset="0"/>
            </a:endParaRPr>
          </a:p>
          <a:p>
            <a:pPr algn="ctr"/>
            <a:r>
              <a:rPr lang="es-MX" sz="1600" b="1" dirty="0">
                <a:solidFill>
                  <a:prstClr val="black"/>
                </a:solidFill>
                <a:latin typeface="Arial" panose="020B0604020202020204" pitchFamily="34" charset="0"/>
                <a:cs typeface="Arial" panose="020B0604020202020204" pitchFamily="34" charset="0"/>
              </a:rPr>
              <a:t>	</a:t>
            </a:r>
            <a:r>
              <a:rPr lang="es-MX" sz="1600" dirty="0">
                <a:solidFill>
                  <a:prstClr val="black"/>
                </a:solidFill>
                <a:latin typeface="Arial" panose="020B0604020202020204" pitchFamily="34" charset="0"/>
                <a:cs typeface="Arial" panose="020B0604020202020204" pitchFamily="34" charset="0"/>
              </a:rPr>
              <a:t>“</a:t>
            </a:r>
            <a:r>
              <a:rPr lang="es-ES"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CÁLCULO Y DISEÑO ESTRUCTURAL DEL PARQUEADERO MUNICIPAL EL AGUACATE PARA LA PARROQUIA DE SANGOLQUÍ, CANTÓN RUMIÑAHUI, EN ESTRUCTURA METÁLICA ”</a:t>
            </a:r>
            <a:endParaRPr lang="es-ES" i="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s-ES" sz="1200" b="1" dirty="0">
              <a:solidFill>
                <a:prstClr val="black"/>
              </a:solidFill>
              <a:latin typeface="Arial" panose="020B0604020202020204" pitchFamily="34" charset="0"/>
              <a:cs typeface="Arial" panose="020B0604020202020204" pitchFamily="34" charset="0"/>
            </a:endParaRPr>
          </a:p>
          <a:p>
            <a:pPr algn="ctr"/>
            <a:r>
              <a:rPr lang="es-ES" sz="1600" dirty="0">
                <a:solidFill>
                  <a:prstClr val="black"/>
                </a:solidFill>
                <a:latin typeface="Arial" panose="020B0604020202020204" pitchFamily="34" charset="0"/>
                <a:cs typeface="Arial" panose="020B0604020202020204" pitchFamily="34" charset="0"/>
              </a:rPr>
              <a:t>MENCIÓN PROYECTO DE INVESTIGACIÓN </a:t>
            </a:r>
            <a:r>
              <a:rPr lang="es-ES" sz="1200"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r>
              <a:rPr lang="es-ES" sz="800" dirty="0">
                <a:solidFill>
                  <a:prstClr val="black"/>
                </a:solidFill>
                <a:latin typeface="Arial" panose="020B0604020202020204" pitchFamily="34" charset="0"/>
                <a:cs typeface="Arial" panose="020B0604020202020204" pitchFamily="34" charset="0"/>
              </a:rPr>
              <a:t> </a:t>
            </a:r>
            <a:endParaRPr lang="es-EC" sz="800"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AUTORES: </a:t>
            </a:r>
            <a:r>
              <a:rPr lang="es-EC" sz="1600" b="1" dirty="0">
                <a:solidFill>
                  <a:prstClr val="black"/>
                </a:solidFill>
                <a:latin typeface="Arial" panose="020B0604020202020204" pitchFamily="34" charset="0"/>
                <a:cs typeface="Arial" panose="020B0604020202020204" pitchFamily="34" charset="0"/>
              </a:rPr>
              <a:t>JUNTAMAY CANDO, SEGUNDO WALTER </a:t>
            </a:r>
          </a:p>
          <a:p>
            <a:pPr algn="ctr"/>
            <a:r>
              <a:rPr lang="es-EC" sz="1600" b="1" dirty="0">
                <a:solidFill>
                  <a:prstClr val="black"/>
                </a:solidFill>
                <a:latin typeface="Arial" panose="020B0604020202020204" pitchFamily="34" charset="0"/>
                <a:cs typeface="Arial" panose="020B0604020202020204" pitchFamily="34" charset="0"/>
              </a:rPr>
              <a:t>                       SANTAMARÍA CALVACHI, EDWIN JAVIER </a:t>
            </a:r>
            <a:r>
              <a:rPr lang="es-ES" sz="1400" dirty="0">
                <a:solidFill>
                  <a:prstClr val="black"/>
                </a:solidFill>
                <a:latin typeface="Arial" panose="020B0604020202020204" pitchFamily="34" charset="0"/>
                <a:cs typeface="Arial" panose="020B0604020202020204" pitchFamily="34" charset="0"/>
              </a:rPr>
              <a:t>  </a:t>
            </a:r>
            <a:endParaRPr lang="es-EC" sz="1400" dirty="0">
              <a:solidFill>
                <a:prstClr val="black"/>
              </a:solidFill>
              <a:latin typeface="Arial" panose="020B0604020202020204" pitchFamily="34" charset="0"/>
              <a:cs typeface="Arial" panose="020B0604020202020204" pitchFamily="34" charset="0"/>
            </a:endParaRPr>
          </a:p>
          <a:p>
            <a:pPr algn="ctr"/>
            <a:endParaRPr lang="es-ES" sz="1600" b="1"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DIRECTOR: ING. </a:t>
            </a:r>
            <a:r>
              <a:rPr lang="es-EC" sz="1600" b="1" dirty="0">
                <a:solidFill>
                  <a:prstClr val="black"/>
                </a:solidFill>
                <a:latin typeface="Arial" panose="020B0604020202020204" pitchFamily="34" charset="0"/>
                <a:cs typeface="Arial" panose="020B0604020202020204" pitchFamily="34" charset="0"/>
              </a:rPr>
              <a:t>PEÑAHERRERA GALLEGOS</a:t>
            </a:r>
            <a:r>
              <a:rPr lang="es-ES" sz="1600" b="1" dirty="0">
                <a:solidFill>
                  <a:prstClr val="black"/>
                </a:solidFill>
                <a:latin typeface="Arial" panose="020B0604020202020204" pitchFamily="34" charset="0"/>
                <a:cs typeface="Arial" panose="020B0604020202020204" pitchFamily="34" charset="0"/>
              </a:rPr>
              <a:t>, </a:t>
            </a:r>
            <a:r>
              <a:rPr lang="es-EC" sz="1600" b="1" dirty="0">
                <a:solidFill>
                  <a:prstClr val="black"/>
                </a:solidFill>
                <a:latin typeface="Arial" panose="020B0604020202020204" pitchFamily="34" charset="0"/>
                <a:cs typeface="Arial" panose="020B0604020202020204" pitchFamily="34" charset="0"/>
              </a:rPr>
              <a:t>ESTUARDO JAVIER</a:t>
            </a:r>
            <a:endParaRPr lang="es-ES" sz="1400" b="1" dirty="0">
              <a:solidFill>
                <a:prstClr val="black"/>
              </a:solidFill>
              <a:latin typeface="Arial" panose="020B0604020202020204" pitchFamily="34" charset="0"/>
              <a:cs typeface="Arial" panose="020B0604020202020204" pitchFamily="34" charset="0"/>
            </a:endParaRPr>
          </a:p>
          <a:p>
            <a:pPr algn="ctr"/>
            <a:endParaRPr lang="es-ES" sz="1600" b="1" dirty="0">
              <a:solidFill>
                <a:prstClr val="black"/>
              </a:solidFill>
              <a:latin typeface="Arial" panose="020B0604020202020204" pitchFamily="34" charset="0"/>
              <a:cs typeface="Arial" panose="020B0604020202020204" pitchFamily="34" charset="0"/>
            </a:endParaRPr>
          </a:p>
          <a:p>
            <a:pPr algn="ctr"/>
            <a:r>
              <a:rPr lang="es-ES" sz="1600" b="1" dirty="0">
                <a:solidFill>
                  <a:prstClr val="black"/>
                </a:solidFill>
                <a:latin typeface="Arial" panose="020B0604020202020204" pitchFamily="34" charset="0"/>
                <a:cs typeface="Arial" panose="020B0604020202020204" pitchFamily="34" charset="0"/>
              </a:rPr>
              <a:t>SANGOLQUÍ </a:t>
            </a:r>
          </a:p>
          <a:p>
            <a:pPr algn="ctr"/>
            <a:r>
              <a:rPr lang="es-ES_tradnl" sz="1600" b="1" dirty="0">
                <a:solidFill>
                  <a:prstClr val="black"/>
                </a:solidFill>
                <a:latin typeface="Arial" panose="020B0604020202020204" pitchFamily="34" charset="0"/>
                <a:cs typeface="Arial" panose="020B0604020202020204" pitchFamily="34" charset="0"/>
              </a:rPr>
              <a:t>2019</a:t>
            </a:r>
            <a:endParaRPr lang="es-EC" sz="1600" b="1" dirty="0">
              <a:solidFill>
                <a:prstClr val="black"/>
              </a:solidFill>
              <a:latin typeface="Arial" panose="020B0604020202020204" pitchFamily="34" charset="0"/>
              <a:cs typeface="Arial" panose="020B0604020202020204" pitchFamily="34" charset="0"/>
            </a:endParaRPr>
          </a:p>
          <a:p>
            <a:pPr algn="ct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984732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3 CuadroTexto"/>
          <p:cNvSpPr txBox="1"/>
          <p:nvPr/>
        </p:nvSpPr>
        <p:spPr>
          <a:xfrm>
            <a:off x="0" y="70731"/>
            <a:ext cx="5164428" cy="461665"/>
          </a:xfrm>
          <a:prstGeom prst="rect">
            <a:avLst/>
          </a:prstGeom>
          <a:noFill/>
          <a:ln>
            <a:noFill/>
          </a:ln>
        </p:spPr>
        <p:txBody>
          <a:bodyPr wrap="square" rtlCol="0">
            <a:spAutoFit/>
          </a:bodyPr>
          <a:lstStyle/>
          <a:p>
            <a:pPr algn="ctr"/>
            <a:r>
              <a:rPr lang="es-ES" sz="2400" b="1" dirty="0">
                <a:ln>
                  <a:solidFill>
                    <a:schemeClr val="tx1"/>
                  </a:solidFill>
                </a:ln>
              </a:rPr>
              <a:t>PLANOS ARQUITECTÓNICOS</a:t>
            </a:r>
            <a:endParaRPr lang="es-ES" sz="2000" dirty="0">
              <a:ln>
                <a:solidFill>
                  <a:schemeClr val="tx1"/>
                </a:solidFill>
              </a:ln>
            </a:endParaRPr>
          </a:p>
        </p:txBody>
      </p:sp>
      <p:pic>
        <p:nvPicPr>
          <p:cNvPr id="6" name="Imagen 5"/>
          <p:cNvPicPr>
            <a:picLocks noChangeAspect="1"/>
          </p:cNvPicPr>
          <p:nvPr/>
        </p:nvPicPr>
        <p:blipFill rotWithShape="1">
          <a:blip r:embed="rId2"/>
          <a:srcRect l="23593" t="37494" r="22344" b="27489"/>
          <a:stretch/>
        </p:blipFill>
        <p:spPr>
          <a:xfrm>
            <a:off x="5886450" y="3664378"/>
            <a:ext cx="5246263" cy="1910489"/>
          </a:xfrm>
          <a:prstGeom prst="rect">
            <a:avLst/>
          </a:prstGeom>
        </p:spPr>
      </p:pic>
      <p:pic>
        <p:nvPicPr>
          <p:cNvPr id="7" name="Imagen 6"/>
          <p:cNvPicPr>
            <a:picLocks noChangeAspect="1"/>
          </p:cNvPicPr>
          <p:nvPr/>
        </p:nvPicPr>
        <p:blipFill rotWithShape="1">
          <a:blip r:embed="rId3"/>
          <a:srcRect l="16875" t="23599" r="20000" b="17206"/>
          <a:stretch/>
        </p:blipFill>
        <p:spPr>
          <a:xfrm>
            <a:off x="666762" y="635428"/>
            <a:ext cx="5657838" cy="2982969"/>
          </a:xfrm>
          <a:prstGeom prst="rect">
            <a:avLst/>
          </a:prstGeom>
        </p:spPr>
      </p:pic>
      <p:sp>
        <p:nvSpPr>
          <p:cNvPr id="8" name="3 CuadroTexto">
            <a:extLst>
              <a:ext uri="{FF2B5EF4-FFF2-40B4-BE49-F238E27FC236}">
                <a16:creationId xmlns:a16="http://schemas.microsoft.com/office/drawing/2014/main" xmlns="" id="{E9652A28-637D-4271-ABBD-BF2A27D98DEA}"/>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8</a:t>
            </a:r>
          </a:p>
        </p:txBody>
      </p:sp>
      <p:pic>
        <p:nvPicPr>
          <p:cNvPr id="9" name="Imagen 8" descr="Recorte de pantalla">
            <a:extLst>
              <a:ext uri="{FF2B5EF4-FFF2-40B4-BE49-F238E27FC236}">
                <a16:creationId xmlns:a16="http://schemas.microsoft.com/office/drawing/2014/main" xmlns="" id="{E6EC2E37-A176-4B80-8F19-F90DBA200A2B}"/>
              </a:ext>
            </a:extLst>
          </p:cNvPr>
          <p:cNvPicPr>
            <a:picLocks noChangeAspect="1"/>
          </p:cNvPicPr>
          <p:nvPr/>
        </p:nvPicPr>
        <p:blipFill rotWithShape="1">
          <a:blip r:embed="rId4">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1350672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3 CuadroTexto"/>
          <p:cNvSpPr txBox="1"/>
          <p:nvPr/>
        </p:nvSpPr>
        <p:spPr>
          <a:xfrm>
            <a:off x="0" y="70731"/>
            <a:ext cx="5164428" cy="461665"/>
          </a:xfrm>
          <a:prstGeom prst="rect">
            <a:avLst/>
          </a:prstGeom>
          <a:noFill/>
          <a:ln>
            <a:noFill/>
          </a:ln>
        </p:spPr>
        <p:txBody>
          <a:bodyPr wrap="square" rtlCol="0">
            <a:spAutoFit/>
          </a:bodyPr>
          <a:lstStyle/>
          <a:p>
            <a:pPr algn="ctr"/>
            <a:r>
              <a:rPr lang="es-ES" sz="2400" b="1" dirty="0">
                <a:ln>
                  <a:solidFill>
                    <a:schemeClr val="tx1"/>
                  </a:solidFill>
                </a:ln>
              </a:rPr>
              <a:t>PLANOS ARQUITECTÓNICOS</a:t>
            </a:r>
            <a:endParaRPr lang="es-ES" sz="2000" dirty="0">
              <a:ln>
                <a:solidFill>
                  <a:schemeClr val="tx1"/>
                </a:solidFill>
              </a:ln>
            </a:endParaRPr>
          </a:p>
        </p:txBody>
      </p:sp>
      <p:sp>
        <p:nvSpPr>
          <p:cNvPr id="35" name="Rectángulo 34"/>
          <p:cNvSpPr/>
          <p:nvPr/>
        </p:nvSpPr>
        <p:spPr>
          <a:xfrm>
            <a:off x="1535159" y="1420072"/>
            <a:ext cx="4029084" cy="5186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rPr>
              <a:t>Sin presencia de Nivel freático </a:t>
            </a:r>
          </a:p>
        </p:txBody>
      </p:sp>
      <p:sp>
        <p:nvSpPr>
          <p:cNvPr id="15" name="Rectángulo 14"/>
          <p:cNvSpPr/>
          <p:nvPr/>
        </p:nvSpPr>
        <p:spPr>
          <a:xfrm>
            <a:off x="1073494" y="753631"/>
            <a:ext cx="10585105" cy="514424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es-EC" sz="2000" dirty="0"/>
              <a:t>473 plazas de parqueaderos.</a:t>
            </a:r>
          </a:p>
          <a:p>
            <a:pPr marL="342900" indent="-342900" algn="just">
              <a:buFont typeface="Arial" panose="020B0604020202020204" pitchFamily="34" charset="0"/>
              <a:buChar char="•"/>
            </a:pPr>
            <a:r>
              <a:rPr lang="es-EC" sz="2000" dirty="0"/>
              <a:t>40 espacios de parqueadero para personas con discapacidad  o movilidad reducida.</a:t>
            </a:r>
          </a:p>
          <a:p>
            <a:pPr marL="342900" indent="-342900" algn="just">
              <a:buFont typeface="Arial" panose="020B0604020202020204" pitchFamily="34" charset="0"/>
              <a:buChar char="•"/>
            </a:pPr>
            <a:r>
              <a:rPr lang="es-EC" sz="2000" dirty="0"/>
              <a:t>1 carril de entrada y 1 carril de salida (3,75 m ancho de carril).</a:t>
            </a:r>
          </a:p>
          <a:p>
            <a:pPr marL="342900" indent="-342900" algn="just">
              <a:buFont typeface="Arial" panose="020B0604020202020204" pitchFamily="34" charset="0"/>
              <a:buChar char="•"/>
            </a:pPr>
            <a:r>
              <a:rPr lang="es-EC" sz="2000" dirty="0"/>
              <a:t>Frente del parqueadero de 75 metros.</a:t>
            </a:r>
          </a:p>
          <a:p>
            <a:pPr marL="342900" indent="-342900" algn="just">
              <a:buFont typeface="Arial" panose="020B0604020202020204" pitchFamily="34" charset="0"/>
              <a:buChar char="•"/>
            </a:pPr>
            <a:r>
              <a:rPr lang="es-EC" sz="2000" dirty="0"/>
              <a:t>Área de espera de 50 m2.</a:t>
            </a:r>
          </a:p>
          <a:p>
            <a:pPr marL="342900" indent="-342900" algn="just">
              <a:buFont typeface="Arial" panose="020B0604020202020204" pitchFamily="34" charset="0"/>
              <a:buChar char="•"/>
            </a:pPr>
            <a:r>
              <a:rPr lang="es-EC" sz="2000" dirty="0"/>
              <a:t>Caseta de control y cobro por separado para ingreso y salida.</a:t>
            </a:r>
          </a:p>
          <a:p>
            <a:pPr marL="342900" indent="-342900" algn="just">
              <a:buFont typeface="Arial" panose="020B0604020202020204" pitchFamily="34" charset="0"/>
              <a:buChar char="•"/>
            </a:pPr>
            <a:r>
              <a:rPr lang="es-EC" sz="2000" dirty="0"/>
              <a:t>Altura libre mínima 2,71 metros.</a:t>
            </a:r>
          </a:p>
          <a:p>
            <a:pPr marL="342900" indent="-342900" algn="just">
              <a:buFont typeface="Arial" panose="020B0604020202020204" pitchFamily="34" charset="0"/>
              <a:buChar char="•"/>
            </a:pPr>
            <a:r>
              <a:rPr lang="es-EC" sz="2000" dirty="0"/>
              <a:t>Distribución de espacios de parqueo ( A=2,4 m, B=5,2 m, C=6,0 m).</a:t>
            </a:r>
          </a:p>
          <a:p>
            <a:pPr marL="342900" indent="-342900" algn="just">
              <a:buFont typeface="Arial" panose="020B0604020202020204" pitchFamily="34" charset="0"/>
              <a:buChar char="•"/>
            </a:pPr>
            <a:endParaRPr lang="es-EC" sz="2000" dirty="0"/>
          </a:p>
          <a:p>
            <a:pPr marL="342900" indent="-342900" algn="just">
              <a:buFont typeface="Arial" panose="020B0604020202020204" pitchFamily="34" charset="0"/>
              <a:buChar char="•"/>
            </a:pPr>
            <a:endParaRPr lang="es-EC" sz="2000" dirty="0"/>
          </a:p>
          <a:p>
            <a:pPr marL="342900" indent="-342900" algn="just">
              <a:buFont typeface="Arial" panose="020B0604020202020204" pitchFamily="34" charset="0"/>
              <a:buChar char="•"/>
            </a:pPr>
            <a:endParaRPr lang="es-EC" sz="2000" dirty="0"/>
          </a:p>
          <a:p>
            <a:pPr marL="342900" indent="-342900" algn="just">
              <a:buFont typeface="Arial" panose="020B0604020202020204" pitchFamily="34" charset="0"/>
              <a:buChar char="•"/>
            </a:pPr>
            <a:endParaRPr lang="es-EC" sz="2000" dirty="0"/>
          </a:p>
          <a:p>
            <a:endParaRPr lang="es-EC" sz="2000" dirty="0"/>
          </a:p>
          <a:p>
            <a:pPr algn="just"/>
            <a:endParaRPr lang="es-EC" sz="2000" b="1" dirty="0"/>
          </a:p>
        </p:txBody>
      </p:sp>
      <p:pic>
        <p:nvPicPr>
          <p:cNvPr id="9"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164428" y="3779269"/>
            <a:ext cx="2429976" cy="1935126"/>
          </a:xfrm>
          <a:prstGeom prst="rect">
            <a:avLst/>
          </a:prstGeom>
          <a:noFill/>
          <a:ln>
            <a:noFill/>
          </a:ln>
        </p:spPr>
      </p:pic>
      <p:sp>
        <p:nvSpPr>
          <p:cNvPr id="8" name="3 CuadroTexto">
            <a:extLst>
              <a:ext uri="{FF2B5EF4-FFF2-40B4-BE49-F238E27FC236}">
                <a16:creationId xmlns:a16="http://schemas.microsoft.com/office/drawing/2014/main" xmlns="" id="{FAFAC033-3EB3-4FD3-9FBB-9423FD331203}"/>
              </a:ext>
            </a:extLst>
          </p:cNvPr>
          <p:cNvSpPr txBox="1"/>
          <p:nvPr/>
        </p:nvSpPr>
        <p:spPr>
          <a:xfrm>
            <a:off x="10689464" y="86881"/>
            <a:ext cx="656823" cy="461665"/>
          </a:xfrm>
          <a:prstGeom prst="rect">
            <a:avLst/>
          </a:prstGeom>
          <a:noFill/>
          <a:ln>
            <a:noFill/>
          </a:ln>
        </p:spPr>
        <p:txBody>
          <a:bodyPr wrap="square" rtlCol="0">
            <a:spAutoFit/>
          </a:bodyPr>
          <a:lstStyle/>
          <a:p>
            <a:pPr algn="ctr"/>
            <a:r>
              <a:rPr lang="es-ES" sz="2400" dirty="0">
                <a:ln>
                  <a:solidFill>
                    <a:schemeClr val="tx1"/>
                  </a:solidFill>
                </a:ln>
              </a:rPr>
              <a:t>9</a:t>
            </a:r>
          </a:p>
        </p:txBody>
      </p:sp>
      <p:pic>
        <p:nvPicPr>
          <p:cNvPr id="10" name="Imagen 9" descr="Recorte de pantalla">
            <a:extLst>
              <a:ext uri="{FF2B5EF4-FFF2-40B4-BE49-F238E27FC236}">
                <a16:creationId xmlns:a16="http://schemas.microsoft.com/office/drawing/2014/main" xmlns="" id="{11F48877-A60A-47D8-8698-3A1EF3213698}"/>
              </a:ext>
            </a:extLst>
          </p:cNvPr>
          <p:cNvPicPr>
            <a:picLocks noChangeAspect="1"/>
          </p:cNvPicPr>
          <p:nvPr/>
        </p:nvPicPr>
        <p:blipFill rotWithShape="1">
          <a:blip r:embed="rId3">
            <a:extLst>
              <a:ext uri="{28A0092B-C50C-407E-A947-70E740481C1C}">
                <a14:useLocalDpi xmlns:a14="http://schemas.microsoft.com/office/drawing/2010/main" val="0"/>
              </a:ext>
            </a:extLst>
          </a:blip>
          <a:srcRect l="717" t="-804" r="-359" b="1385"/>
          <a:stretch/>
        </p:blipFill>
        <p:spPr>
          <a:xfrm>
            <a:off x="11447195" y="0"/>
            <a:ext cx="744805" cy="635428"/>
          </a:xfrm>
          <a:prstGeom prst="rect">
            <a:avLst/>
          </a:prstGeom>
          <a:ln>
            <a:noFill/>
          </a:ln>
        </p:spPr>
      </p:pic>
    </p:spTree>
    <p:extLst>
      <p:ext uri="{BB962C8B-B14F-4D97-AF65-F5344CB8AC3E}">
        <p14:creationId xmlns:p14="http://schemas.microsoft.com/office/powerpoint/2010/main" val="163047650"/>
      </p:ext>
    </p:extLst>
  </p:cSld>
  <p:clrMapOvr>
    <a:masterClrMapping/>
  </p:clrMapOvr>
</p:sld>
</file>

<file path=ppt/theme/theme1.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15634</TotalTime>
  <Words>2820</Words>
  <Application>Microsoft Office PowerPoint</Application>
  <PresentationFormat>Panorámica</PresentationFormat>
  <Paragraphs>778</Paragraphs>
  <Slides>73</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73</vt:i4>
      </vt:variant>
    </vt:vector>
  </HeadingPairs>
  <TitlesOfParts>
    <vt:vector size="80" baseType="lpstr">
      <vt:lpstr>Gulim</vt:lpstr>
      <vt:lpstr>Arial</vt:lpstr>
      <vt:lpstr>Calibri</vt:lpstr>
      <vt:lpstr>Calibri Light</vt:lpstr>
      <vt:lpstr>Cambria Math</vt:lpstr>
      <vt:lpstr>Times New Roman</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Andres Gonzalez</dc:creator>
  <cp:lastModifiedBy>MARIA BELEN FREIRE MAYORGA</cp:lastModifiedBy>
  <cp:revision>418</cp:revision>
  <dcterms:created xsi:type="dcterms:W3CDTF">2017-12-18T20:50:38Z</dcterms:created>
  <dcterms:modified xsi:type="dcterms:W3CDTF">2021-01-27T13:56:47Z</dcterms:modified>
</cp:coreProperties>
</file>