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f"/>
  <Default Extension="tiff" ContentType="image/tiff"/>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32" r:id="rId1"/>
  </p:sldMasterIdLst>
  <p:notesMasterIdLst>
    <p:notesMasterId r:id="rId54"/>
  </p:notesMasterIdLst>
  <p:handoutMasterIdLst>
    <p:handoutMasterId r:id="rId55"/>
  </p:handoutMasterIdLst>
  <p:sldIdLst>
    <p:sldId id="256" r:id="rId2"/>
    <p:sldId id="478" r:id="rId3"/>
    <p:sldId id="470" r:id="rId4"/>
    <p:sldId id="284" r:id="rId5"/>
    <p:sldId id="291" r:id="rId6"/>
    <p:sldId id="292" r:id="rId7"/>
    <p:sldId id="302" r:id="rId8"/>
    <p:sldId id="301" r:id="rId9"/>
    <p:sldId id="469" r:id="rId10"/>
    <p:sldId id="419" r:id="rId11"/>
    <p:sldId id="459" r:id="rId12"/>
    <p:sldId id="467" r:id="rId13"/>
    <p:sldId id="471" r:id="rId14"/>
    <p:sldId id="479" r:id="rId15"/>
    <p:sldId id="416" r:id="rId16"/>
    <p:sldId id="480" r:id="rId17"/>
    <p:sldId id="420" r:id="rId18"/>
    <p:sldId id="424" r:id="rId19"/>
    <p:sldId id="421" r:id="rId20"/>
    <p:sldId id="432" r:id="rId21"/>
    <p:sldId id="433" r:id="rId22"/>
    <p:sldId id="435" r:id="rId23"/>
    <p:sldId id="472" r:id="rId24"/>
    <p:sldId id="428" r:id="rId25"/>
    <p:sldId id="436" r:id="rId26"/>
    <p:sldId id="430" r:id="rId27"/>
    <p:sldId id="437" r:id="rId28"/>
    <p:sldId id="438" r:id="rId29"/>
    <p:sldId id="439" r:id="rId30"/>
    <p:sldId id="440" r:id="rId31"/>
    <p:sldId id="481" r:id="rId32"/>
    <p:sldId id="455" r:id="rId33"/>
    <p:sldId id="453" r:id="rId34"/>
    <p:sldId id="423" r:id="rId35"/>
    <p:sldId id="454" r:id="rId36"/>
    <p:sldId id="456" r:id="rId37"/>
    <p:sldId id="457" r:id="rId38"/>
    <p:sldId id="444" r:id="rId39"/>
    <p:sldId id="458" r:id="rId40"/>
    <p:sldId id="445" r:id="rId41"/>
    <p:sldId id="461" r:id="rId42"/>
    <p:sldId id="460" r:id="rId43"/>
    <p:sldId id="446" r:id="rId44"/>
    <p:sldId id="462" r:id="rId45"/>
    <p:sldId id="463" r:id="rId46"/>
    <p:sldId id="452" r:id="rId47"/>
    <p:sldId id="465" r:id="rId48"/>
    <p:sldId id="482" r:id="rId49"/>
    <p:sldId id="449" r:id="rId50"/>
    <p:sldId id="483" r:id="rId51"/>
    <p:sldId id="451" r:id="rId52"/>
    <p:sldId id="351" r:id="rId53"/>
  </p:sldIdLst>
  <p:sldSz cx="9144000" cy="6858000" type="screen4x3"/>
  <p:notesSz cx="9028113" cy="70770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a Bautista Vega" initials="VBV" lastIdx="1" clrIdx="0">
    <p:extLst>
      <p:ext uri="{19B8F6BF-5375-455C-9EA6-DF929625EA0E}">
        <p15:presenceInfo xmlns:p15="http://schemas.microsoft.com/office/powerpoint/2012/main" userId="b7de6e0254996e5b" providerId="Windows Live"/>
      </p:ext>
    </p:extLst>
  </p:cmAuthor>
  <p:cmAuthor id="2" name="Felipe sandoval sandoval" initials="Fss" lastIdx="20" clrIdx="1">
    <p:extLst>
      <p:ext uri="{19B8F6BF-5375-455C-9EA6-DF929625EA0E}">
        <p15:presenceInfo xmlns:p15="http://schemas.microsoft.com/office/powerpoint/2012/main" userId="c2276afc92dad68e" providerId="Windows Live"/>
      </p:ext>
    </p:extLst>
  </p:cmAuthor>
  <p:cmAuthor id="3" name="luis andres salvatierra chung sang" initials="lascs" lastIdx="5" clrIdx="2">
    <p:extLst>
      <p:ext uri="{19B8F6BF-5375-455C-9EA6-DF929625EA0E}">
        <p15:presenceInfo xmlns:p15="http://schemas.microsoft.com/office/powerpoint/2012/main" userId="cce90cb814d10d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3C"/>
    <a:srgbClr val="25AE88"/>
    <a:srgbClr val="B3C7A0"/>
    <a:srgbClr val="E9EFE4"/>
    <a:srgbClr val="D9E3CF"/>
    <a:srgbClr val="C6D5B8"/>
    <a:srgbClr val="9FB888"/>
    <a:srgbClr val="FF2042"/>
    <a:srgbClr val="BFB4CB"/>
    <a:srgbClr val="77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88310" autoAdjust="0"/>
  </p:normalViewPr>
  <p:slideViewPr>
    <p:cSldViewPr>
      <p:cViewPr varScale="1">
        <p:scale>
          <a:sx n="91" d="100"/>
          <a:sy n="91" d="100"/>
        </p:scale>
        <p:origin x="1195" y="53"/>
      </p:cViewPr>
      <p:guideLst>
        <p:guide orient="horz" pos="2160"/>
        <p:guide pos="2880"/>
      </p:guideLst>
    </p:cSldViewPr>
  </p:slideViewPr>
  <p:outlineViewPr>
    <p:cViewPr>
      <p:scale>
        <a:sx n="33" d="100"/>
        <a:sy n="33" d="100"/>
      </p:scale>
      <p:origin x="0" y="-10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912451" cy="353470"/>
          </a:xfrm>
          <a:prstGeom prst="rect">
            <a:avLst/>
          </a:prstGeom>
        </p:spPr>
        <p:txBody>
          <a:bodyPr vert="horz" lIns="82525" tIns="41262" rIns="82525" bIns="41262" rtlCol="0"/>
          <a:lstStyle>
            <a:lvl1pPr algn="l">
              <a:defRPr sz="1100"/>
            </a:lvl1pPr>
          </a:lstStyle>
          <a:p>
            <a:endParaRPr lang="es-ES"/>
          </a:p>
        </p:txBody>
      </p:sp>
      <p:sp>
        <p:nvSpPr>
          <p:cNvPr id="3" name="2 Marcador de fecha"/>
          <p:cNvSpPr>
            <a:spLocks noGrp="1"/>
          </p:cNvSpPr>
          <p:nvPr>
            <p:ph type="dt" sz="quarter" idx="1"/>
          </p:nvPr>
        </p:nvSpPr>
        <p:spPr>
          <a:xfrm>
            <a:off x="5113645" y="0"/>
            <a:ext cx="3912451" cy="353470"/>
          </a:xfrm>
          <a:prstGeom prst="rect">
            <a:avLst/>
          </a:prstGeom>
        </p:spPr>
        <p:txBody>
          <a:bodyPr vert="horz" lIns="82525" tIns="41262" rIns="82525" bIns="41262" rtlCol="0"/>
          <a:lstStyle>
            <a:lvl1pPr algn="r">
              <a:defRPr sz="1100"/>
            </a:lvl1pPr>
          </a:lstStyle>
          <a:p>
            <a:fld id="{5688F513-517E-4CF4-875C-566F382BDF2E}" type="datetimeFigureOut">
              <a:rPr lang="es-ES" smtClean="0"/>
              <a:pPr/>
              <a:t>18/01/2021</a:t>
            </a:fld>
            <a:endParaRPr lang="es-ES"/>
          </a:p>
        </p:txBody>
      </p:sp>
      <p:sp>
        <p:nvSpPr>
          <p:cNvPr id="4" name="3 Marcador de pie de página"/>
          <p:cNvSpPr>
            <a:spLocks noGrp="1"/>
          </p:cNvSpPr>
          <p:nvPr>
            <p:ph type="ftr" sz="quarter" idx="2"/>
          </p:nvPr>
        </p:nvSpPr>
        <p:spPr>
          <a:xfrm>
            <a:off x="1" y="6722507"/>
            <a:ext cx="3912451" cy="353470"/>
          </a:xfrm>
          <a:prstGeom prst="rect">
            <a:avLst/>
          </a:prstGeom>
        </p:spPr>
        <p:txBody>
          <a:bodyPr vert="horz" lIns="82525" tIns="41262" rIns="82525" bIns="41262" rtlCol="0" anchor="b"/>
          <a:lstStyle>
            <a:lvl1pPr algn="l">
              <a:defRPr sz="1100"/>
            </a:lvl1pPr>
          </a:lstStyle>
          <a:p>
            <a:r>
              <a:rPr lang="es-ES"/>
              <a:t>CÓDIGO: SGC.DI.269       VERSIÓN: 1.0        DICIEMBRE 13 2011</a:t>
            </a:r>
          </a:p>
        </p:txBody>
      </p:sp>
      <p:sp>
        <p:nvSpPr>
          <p:cNvPr id="5" name="4 Marcador de número de diapositiva"/>
          <p:cNvSpPr>
            <a:spLocks noGrp="1"/>
          </p:cNvSpPr>
          <p:nvPr>
            <p:ph type="sldNum" sz="quarter" idx="3"/>
          </p:nvPr>
        </p:nvSpPr>
        <p:spPr>
          <a:xfrm>
            <a:off x="5113645" y="6722507"/>
            <a:ext cx="3912451" cy="353470"/>
          </a:xfrm>
          <a:prstGeom prst="rect">
            <a:avLst/>
          </a:prstGeom>
        </p:spPr>
        <p:txBody>
          <a:bodyPr vert="horz" lIns="82525" tIns="41262" rIns="82525" bIns="41262" rtlCol="0" anchor="b"/>
          <a:lstStyle>
            <a:lvl1pPr algn="r">
              <a:defRPr sz="11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912181" cy="353854"/>
          </a:xfrm>
          <a:prstGeom prst="rect">
            <a:avLst/>
          </a:prstGeom>
        </p:spPr>
        <p:txBody>
          <a:bodyPr vert="horz" lIns="90137" tIns="45068" rIns="90137" bIns="45068" rtlCol="0"/>
          <a:lstStyle>
            <a:lvl1pPr algn="l">
              <a:defRPr sz="1300"/>
            </a:lvl1pPr>
          </a:lstStyle>
          <a:p>
            <a:endParaRPr lang="es-ES"/>
          </a:p>
        </p:txBody>
      </p:sp>
      <p:sp>
        <p:nvSpPr>
          <p:cNvPr id="3" name="2 Marcador de fecha"/>
          <p:cNvSpPr>
            <a:spLocks noGrp="1"/>
          </p:cNvSpPr>
          <p:nvPr>
            <p:ph type="dt" idx="1"/>
          </p:nvPr>
        </p:nvSpPr>
        <p:spPr>
          <a:xfrm>
            <a:off x="5113841" y="0"/>
            <a:ext cx="3912181" cy="353854"/>
          </a:xfrm>
          <a:prstGeom prst="rect">
            <a:avLst/>
          </a:prstGeom>
        </p:spPr>
        <p:txBody>
          <a:bodyPr vert="horz" lIns="90137" tIns="45068" rIns="90137" bIns="45068" rtlCol="0"/>
          <a:lstStyle>
            <a:lvl1pPr algn="r">
              <a:defRPr sz="1300"/>
            </a:lvl1pPr>
          </a:lstStyle>
          <a:p>
            <a:fld id="{467A6AF2-C3A6-4EA1-BB42-D573A88196E2}" type="datetimeFigureOut">
              <a:rPr lang="es-ES" smtClean="0"/>
              <a:pPr/>
              <a:t>18/01/2021</a:t>
            </a:fld>
            <a:endParaRPr lang="es-ES"/>
          </a:p>
        </p:txBody>
      </p:sp>
      <p:sp>
        <p:nvSpPr>
          <p:cNvPr id="4" name="3 Marcador de imagen de diapositiva"/>
          <p:cNvSpPr>
            <a:spLocks noGrp="1" noRot="1" noChangeAspect="1"/>
          </p:cNvSpPr>
          <p:nvPr>
            <p:ph type="sldImg" idx="2"/>
          </p:nvPr>
        </p:nvSpPr>
        <p:spPr>
          <a:xfrm>
            <a:off x="2744788" y="531813"/>
            <a:ext cx="3538537" cy="2652712"/>
          </a:xfrm>
          <a:prstGeom prst="rect">
            <a:avLst/>
          </a:prstGeom>
          <a:noFill/>
          <a:ln w="12700">
            <a:solidFill>
              <a:prstClr val="black"/>
            </a:solidFill>
          </a:ln>
        </p:spPr>
        <p:txBody>
          <a:bodyPr vert="horz" lIns="90137" tIns="45068" rIns="90137" bIns="45068" rtlCol="0" anchor="ctr"/>
          <a:lstStyle/>
          <a:p>
            <a:endParaRPr lang="es-ES"/>
          </a:p>
        </p:txBody>
      </p:sp>
      <p:sp>
        <p:nvSpPr>
          <p:cNvPr id="5" name="4 Marcador de notas"/>
          <p:cNvSpPr>
            <a:spLocks noGrp="1"/>
          </p:cNvSpPr>
          <p:nvPr>
            <p:ph type="body" sz="quarter" idx="3"/>
          </p:nvPr>
        </p:nvSpPr>
        <p:spPr>
          <a:xfrm>
            <a:off x="902812" y="3361612"/>
            <a:ext cx="7222490" cy="3184684"/>
          </a:xfrm>
          <a:prstGeom prst="rect">
            <a:avLst/>
          </a:prstGeom>
        </p:spPr>
        <p:txBody>
          <a:bodyPr vert="horz" lIns="90137" tIns="45068" rIns="90137" bIns="4506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6721994"/>
            <a:ext cx="3912181" cy="353854"/>
          </a:xfrm>
          <a:prstGeom prst="rect">
            <a:avLst/>
          </a:prstGeom>
        </p:spPr>
        <p:txBody>
          <a:bodyPr vert="horz" lIns="90137" tIns="45068" rIns="90137" bIns="45068" rtlCol="0" anchor="b"/>
          <a:lstStyle>
            <a:lvl1pPr algn="l">
              <a:defRPr sz="1300"/>
            </a:lvl1pPr>
          </a:lstStyle>
          <a:p>
            <a:r>
              <a:rPr lang="es-ES"/>
              <a:t>CÓDIGO: SGC.DI.269       VERSIÓN: 1.0        DICIEMBRE 13 2011</a:t>
            </a:r>
          </a:p>
        </p:txBody>
      </p:sp>
      <p:sp>
        <p:nvSpPr>
          <p:cNvPr id="7" name="6 Marcador de número de diapositiva"/>
          <p:cNvSpPr>
            <a:spLocks noGrp="1"/>
          </p:cNvSpPr>
          <p:nvPr>
            <p:ph type="sldNum" sz="quarter" idx="5"/>
          </p:nvPr>
        </p:nvSpPr>
        <p:spPr>
          <a:xfrm>
            <a:off x="5113841" y="6721994"/>
            <a:ext cx="3912181" cy="353854"/>
          </a:xfrm>
          <a:prstGeom prst="rect">
            <a:avLst/>
          </a:prstGeom>
        </p:spPr>
        <p:txBody>
          <a:bodyPr vert="horz" lIns="90137" tIns="45068" rIns="90137" bIns="45068" rtlCol="0" anchor="b"/>
          <a:lstStyle>
            <a:lvl1pPr algn="r">
              <a:defRPr sz="13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a:solidFill>
                  <a:schemeClr val="tx1"/>
                </a:solidFill>
                <a:effectLst/>
                <a:latin typeface="+mn-lt"/>
                <a:ea typeface="+mn-ea"/>
                <a:cs typeface="+mn-cs"/>
              </a:rPr>
              <a:t>Buenos días a todos.</a:t>
            </a:r>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Soy Fernando Villegas y les presentaré mi trabajo de titulación, previo a la obtención del título de ingeniero en biotecnología, denominado:</a:t>
            </a:r>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“Estudio de la expresión de antígenos quiméricos contra </a:t>
            </a:r>
            <a:r>
              <a:rPr lang="es-MX" sz="1200" i="1" kern="1200" dirty="0">
                <a:solidFill>
                  <a:schemeClr val="tx1"/>
                </a:solidFill>
                <a:effectLst/>
                <a:latin typeface="+mn-lt"/>
                <a:ea typeface="+mn-ea"/>
                <a:cs typeface="+mn-cs"/>
              </a:rPr>
              <a:t>Lawsonia intracellularis</a:t>
            </a:r>
            <a:r>
              <a:rPr lang="es-MX" sz="1200" kern="1200" dirty="0">
                <a:solidFill>
                  <a:schemeClr val="tx1"/>
                </a:solidFill>
                <a:effectLst/>
                <a:latin typeface="+mn-lt"/>
                <a:ea typeface="+mn-ea"/>
                <a:cs typeface="+mn-cs"/>
              </a:rPr>
              <a:t>, causante de la Enteropatía Proliferativa Porcina”</a:t>
            </a:r>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751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Con el avance de la ciencia surgen nuevas formas de combatir las enfermedades y aquí es donde entran las vacunas recombinantes, las cuales inducen una respuesta inmune contra el patógeno, utilizando uno o varios antígenos definidos.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Son obtenidas de sistemas de expresión, como bacterias, levaduras, células de mamíferos mediante técnicas de ADN recombinante.</a:t>
            </a:r>
            <a:endParaRPr lang="es-EC" sz="1200" kern="1200" dirty="0">
              <a:solidFill>
                <a:schemeClr val="tx1"/>
              </a:solidFill>
              <a:effectLst/>
              <a:latin typeface="+mn-lt"/>
              <a:ea typeface="+mn-ea"/>
              <a:cs typeface="+mn-cs"/>
            </a:endParaRP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En un estudio de Montesino realizado en el 2019 se desarrolló un candidato vacunal quiméricos, utilizando 3 proteínas de membrana de </a:t>
            </a:r>
            <a:r>
              <a:rPr lang="es-MX" sz="1200" i="1" kern="1200" dirty="0">
                <a:solidFill>
                  <a:schemeClr val="tx1"/>
                </a:solidFill>
                <a:effectLst/>
                <a:latin typeface="+mn-lt"/>
                <a:ea typeface="+mn-ea"/>
                <a:cs typeface="+mn-cs"/>
              </a:rPr>
              <a:t>Lawsonia, </a:t>
            </a:r>
            <a:r>
              <a:rPr lang="es-MX" sz="1200" kern="1200" dirty="0">
                <a:solidFill>
                  <a:schemeClr val="tx1"/>
                </a:solidFill>
                <a:effectLst/>
                <a:latin typeface="+mn-lt"/>
                <a:ea typeface="+mn-ea"/>
                <a:cs typeface="+mn-cs"/>
              </a:rPr>
              <a:t>con epítopos que reconocen células T. Estos antígenos se expresaron como cuerpos de inclusión, es decir proteínas agregadas de alta densidad.</a:t>
            </a:r>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3625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En un estudio posterior por Salazar (2020) se estableció las condiciones de crecimiento celular en cultivo a </a:t>
            </a:r>
            <a:r>
              <a:rPr lang="es-MX" sz="1200" kern="1200" dirty="0" err="1">
                <a:solidFill>
                  <a:schemeClr val="tx1"/>
                </a:solidFill>
                <a:effectLst/>
                <a:latin typeface="+mn-lt"/>
                <a:ea typeface="+mn-ea"/>
                <a:cs typeface="+mn-cs"/>
              </a:rPr>
              <a:t>fed-batch</a:t>
            </a:r>
            <a:r>
              <a:rPr lang="es-MX"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1543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Elaborado en </a:t>
            </a:r>
            <a:r>
              <a:rPr lang="es-ES" sz="1200" i="1" kern="1200" dirty="0">
                <a:solidFill>
                  <a:schemeClr val="tx1"/>
                </a:solidFill>
                <a:effectLst/>
                <a:latin typeface="+mn-lt"/>
                <a:ea typeface="+mn-ea"/>
                <a:cs typeface="+mn-cs"/>
              </a:rPr>
              <a:t>E. coli</a:t>
            </a:r>
            <a:r>
              <a:rPr lang="es-ES" sz="1200" kern="1200" dirty="0">
                <a:solidFill>
                  <a:schemeClr val="tx1"/>
                </a:solidFill>
                <a:effectLst/>
                <a:latin typeface="+mn-lt"/>
                <a:ea typeface="+mn-ea"/>
                <a:cs typeface="+mn-cs"/>
              </a:rPr>
              <a:t> SHuffle® T7 Express para que expresen individualmente las proteínas OMP1q, OMP2q e INVASq, los cuales poseen una secuencia de reconocimiento de linfocitos T para potenciar la respuesta inmunogénica celular y la etiqueta de </a:t>
            </a:r>
            <a:r>
              <a:rPr lang="es-ES" sz="1200" kern="1200" dirty="0" err="1">
                <a:solidFill>
                  <a:schemeClr val="tx1"/>
                </a:solidFill>
                <a:effectLst/>
                <a:latin typeface="+mn-lt"/>
                <a:ea typeface="+mn-ea"/>
                <a:cs typeface="+mn-cs"/>
              </a:rPr>
              <a:t>poli-histidina</a:t>
            </a:r>
            <a:r>
              <a:rPr lang="es-ES" sz="1200" kern="1200" dirty="0">
                <a:solidFill>
                  <a:schemeClr val="tx1"/>
                </a:solidFill>
                <a:effectLst/>
                <a:latin typeface="+mn-lt"/>
                <a:ea typeface="+mn-ea"/>
                <a:cs typeface="+mn-cs"/>
              </a:rPr>
              <a:t>.</a:t>
            </a:r>
            <a:endParaRPr lang="es-EC" dirty="0"/>
          </a:p>
        </p:txBody>
      </p:sp>
    </p:spTree>
    <p:extLst>
      <p:ext uri="{BB962C8B-B14F-4D97-AF65-F5344CB8AC3E}">
        <p14:creationId xmlns:p14="http://schemas.microsoft.com/office/powerpoint/2010/main" val="313289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primer punto les hablare sobre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Qué es la </a:t>
            </a:r>
            <a:r>
              <a:rPr lang="es-MX" sz="1200" kern="1200" dirty="0">
                <a:solidFill>
                  <a:schemeClr val="tx1"/>
                </a:solidFill>
                <a:effectLst/>
                <a:latin typeface="+mn-lt"/>
                <a:ea typeface="+mn-ea"/>
                <a:cs typeface="+mn-cs"/>
              </a:rPr>
              <a:t>Enteropatía proliferativa?, su transmisión, su respuesta inmune, las medidas de prevención y la importancia de su estudio.</a:t>
            </a:r>
            <a:endParaRPr lang="es-EC"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247317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primer punto les hablare sobre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Qué es la </a:t>
            </a:r>
            <a:r>
              <a:rPr lang="es-MX" sz="1200" kern="1200" dirty="0">
                <a:solidFill>
                  <a:schemeClr val="tx1"/>
                </a:solidFill>
                <a:effectLst/>
                <a:latin typeface="+mn-lt"/>
                <a:ea typeface="+mn-ea"/>
                <a:cs typeface="+mn-cs"/>
              </a:rPr>
              <a:t>Enteropatía proliferativa?, su transmisión, su respuesta inmune, las medidas de prevención y la importancia de su estudio.</a:t>
            </a:r>
            <a:endParaRPr lang="es-EC"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1111554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OMP1q, OMP2q e INVASq fueron diseñados y construidos por el Laboratorio de Fisiopatología de la Universidad de Concepción.</a:t>
            </a:r>
          </a:p>
          <a:p>
            <a:endParaRPr lang="es-ES"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335356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Elaborado en </a:t>
            </a:r>
            <a:r>
              <a:rPr lang="es-ES" sz="1200" i="1" kern="1200" dirty="0">
                <a:solidFill>
                  <a:schemeClr val="tx1"/>
                </a:solidFill>
                <a:effectLst/>
                <a:latin typeface="+mn-lt"/>
                <a:ea typeface="+mn-ea"/>
                <a:cs typeface="+mn-cs"/>
              </a:rPr>
              <a:t>E. coli</a:t>
            </a:r>
            <a:r>
              <a:rPr lang="es-ES" sz="1200" kern="1200" dirty="0">
                <a:solidFill>
                  <a:schemeClr val="tx1"/>
                </a:solidFill>
                <a:effectLst/>
                <a:latin typeface="+mn-lt"/>
                <a:ea typeface="+mn-ea"/>
                <a:cs typeface="+mn-cs"/>
              </a:rPr>
              <a:t> SHuffle® T7 Express para que expresen individualmente las proteínas OMP1q, OMP2q e INVASq, los cuales poseen una secuencia de reconocimiento de linfocitos T para potenciar la respuesta inmunogénica celular y la etiqueta de </a:t>
            </a:r>
            <a:r>
              <a:rPr lang="es-ES" sz="1200" kern="1200" dirty="0" err="1">
                <a:solidFill>
                  <a:schemeClr val="tx1"/>
                </a:solidFill>
                <a:effectLst/>
                <a:latin typeface="+mn-lt"/>
                <a:ea typeface="+mn-ea"/>
                <a:cs typeface="+mn-cs"/>
              </a:rPr>
              <a:t>poli-histidina</a:t>
            </a:r>
            <a:r>
              <a:rPr lang="es-ES" sz="1200" kern="1200" dirty="0">
                <a:solidFill>
                  <a:schemeClr val="tx1"/>
                </a:solidFill>
                <a:effectLst/>
                <a:latin typeface="+mn-lt"/>
                <a:ea typeface="+mn-ea"/>
                <a:cs typeface="+mn-cs"/>
              </a:rPr>
              <a:t>.</a:t>
            </a:r>
            <a:endParaRPr lang="es-EC" dirty="0"/>
          </a:p>
        </p:txBody>
      </p:sp>
    </p:spTree>
    <p:extLst>
      <p:ext uri="{BB962C8B-B14F-4D97-AF65-F5344CB8AC3E}">
        <p14:creationId xmlns:p14="http://schemas.microsoft.com/office/powerpoint/2010/main" val="130816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primer paso fue chequear los plásmidos construidos.</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Shock térmico de </a:t>
            </a:r>
            <a:r>
              <a:rPr lang="es-ES" sz="1200" i="1" kern="1200" dirty="0">
                <a:solidFill>
                  <a:schemeClr val="tx1"/>
                </a:solidFill>
                <a:effectLst/>
                <a:latin typeface="+mn-lt"/>
                <a:ea typeface="+mn-ea"/>
                <a:cs typeface="+mn-cs"/>
              </a:rPr>
              <a:t>E. coli</a:t>
            </a:r>
            <a:r>
              <a:rPr lang="es-ES" sz="1200" kern="1200" dirty="0">
                <a:solidFill>
                  <a:schemeClr val="tx1"/>
                </a:solidFill>
                <a:effectLst/>
                <a:latin typeface="+mn-lt"/>
                <a:ea typeface="+mn-ea"/>
                <a:cs typeface="+mn-cs"/>
              </a:rPr>
              <a:t> SHuffle® </a:t>
            </a:r>
            <a:r>
              <a:rPr lang="es-ES" sz="1200" kern="1200" dirty="0" err="1">
                <a:solidFill>
                  <a:schemeClr val="tx1"/>
                </a:solidFill>
                <a:effectLst/>
                <a:latin typeface="+mn-lt"/>
                <a:ea typeface="+mn-ea"/>
                <a:cs typeface="+mn-cs"/>
              </a:rPr>
              <a:t>quimiocompetentes</a:t>
            </a:r>
            <a:r>
              <a:rPr lang="es-ES" sz="1200" kern="1200" dirty="0">
                <a:solidFill>
                  <a:schemeClr val="tx1"/>
                </a:solidFill>
                <a:effectLst/>
                <a:latin typeface="+mn-lt"/>
                <a:ea typeface="+mn-ea"/>
                <a:cs typeface="+mn-cs"/>
              </a:rPr>
              <a:t> con aproximadamente 200 ng del ADN plasmídico.</a:t>
            </a:r>
            <a:endParaRPr lang="es-EC" dirty="0"/>
          </a:p>
        </p:txBody>
      </p:sp>
    </p:spTree>
    <p:extLst>
      <p:ext uri="{BB962C8B-B14F-4D97-AF65-F5344CB8AC3E}">
        <p14:creationId xmlns:p14="http://schemas.microsoft.com/office/powerpoint/2010/main" val="427414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Se tomaron colonias de cada transformación y se inocularon en matraces de 500 mL con 50 mL de medio de cultivo LBA.</a:t>
            </a:r>
            <a:endParaRPr lang="es-EC" dirty="0"/>
          </a:p>
        </p:txBody>
      </p:sp>
    </p:spTree>
    <p:extLst>
      <p:ext uri="{BB962C8B-B14F-4D97-AF65-F5344CB8AC3E}">
        <p14:creationId xmlns:p14="http://schemas.microsoft.com/office/powerpoint/2010/main" val="316884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matraces se incubaron hasta llegar a una densidad óptica (OD) de 0,6 medida a una longitud de onda (λ) de 600 nm.</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inducción se realizó con IPTG y el cultivo se mantuvo durante 4 horas en las mismas condiciones de crecimiento.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Finalmente, se recuperaron los antígenos y se comprobó su expresión mediante SDS-PAGE y WB.</a:t>
            </a:r>
            <a:endParaRPr lang="es-EC" dirty="0"/>
          </a:p>
        </p:txBody>
      </p:sp>
    </p:spTree>
    <p:extLst>
      <p:ext uri="{BB962C8B-B14F-4D97-AF65-F5344CB8AC3E}">
        <p14:creationId xmlns:p14="http://schemas.microsoft.com/office/powerpoint/2010/main" val="51644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primer punto les hablare sobre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Qué es la </a:t>
            </a:r>
            <a:r>
              <a:rPr lang="es-MX" sz="1200" kern="1200" dirty="0">
                <a:solidFill>
                  <a:schemeClr val="tx1"/>
                </a:solidFill>
                <a:effectLst/>
                <a:latin typeface="+mn-lt"/>
                <a:ea typeface="+mn-ea"/>
                <a:cs typeface="+mn-cs"/>
              </a:rPr>
              <a:t>Enteropatía proliferativa?, su transmisión, su respuesta inmune, las medidas de prevención y la importancia de su estudio.</a:t>
            </a:r>
            <a:endParaRPr lang="es-EC"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4166906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Comprobado la correcta expresión de los antígenos se procedió a elaborar el banco.</a:t>
            </a:r>
            <a:endParaRPr lang="es-EC" dirty="0"/>
          </a:p>
        </p:txBody>
      </p:sp>
    </p:spTree>
    <p:extLst>
      <p:ext uri="{BB962C8B-B14F-4D97-AF65-F5344CB8AC3E}">
        <p14:creationId xmlns:p14="http://schemas.microsoft.com/office/powerpoint/2010/main" val="2484760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Comprobado la correcta expresión de los antígenos se procedió a elaborar el banco.</a:t>
            </a:r>
            <a:endParaRPr lang="es-EC" dirty="0"/>
          </a:p>
        </p:txBody>
      </p:sp>
    </p:spTree>
    <p:extLst>
      <p:ext uri="{BB962C8B-B14F-4D97-AF65-F5344CB8AC3E}">
        <p14:creationId xmlns:p14="http://schemas.microsoft.com/office/powerpoint/2010/main" val="2047120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El </a:t>
            </a:r>
            <a:r>
              <a:rPr lang="es-ES_tradnl" sz="1200" kern="1200" dirty="0" err="1">
                <a:solidFill>
                  <a:schemeClr val="tx1"/>
                </a:solidFill>
                <a:effectLst/>
                <a:latin typeface="+mn-lt"/>
                <a:ea typeface="+mn-ea"/>
                <a:cs typeface="+mn-cs"/>
              </a:rPr>
              <a:t>preinóculo</a:t>
            </a:r>
            <a:r>
              <a:rPr lang="es-ES_tradnl" sz="1200" kern="1200" dirty="0">
                <a:solidFill>
                  <a:schemeClr val="tx1"/>
                </a:solidFill>
                <a:effectLst/>
                <a:latin typeface="+mn-lt"/>
                <a:ea typeface="+mn-ea"/>
                <a:cs typeface="+mn-cs"/>
              </a:rPr>
              <a:t> del fermentador se realizó a partir de una alícuota del banco de trabajo. </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inóculo del fermentador se preparó en dos matraces de 500 mL que contenían 100 mL de caldo LBA, los cuales se inocularon con 1 mL de </a:t>
            </a:r>
            <a:r>
              <a:rPr lang="es-ES_tradnl" sz="1200" kern="1200" dirty="0" err="1">
                <a:solidFill>
                  <a:schemeClr val="tx1"/>
                </a:solidFill>
                <a:effectLst/>
                <a:latin typeface="+mn-lt"/>
                <a:ea typeface="+mn-ea"/>
                <a:cs typeface="+mn-cs"/>
              </a:rPr>
              <a:t>preinóculo</a:t>
            </a:r>
            <a:r>
              <a:rPr lang="es-ES_tradnl" sz="1200" kern="1200" dirty="0">
                <a:solidFill>
                  <a:schemeClr val="tx1"/>
                </a:solidFill>
                <a:effectLst/>
                <a:latin typeface="+mn-lt"/>
                <a:ea typeface="+mn-ea"/>
                <a:cs typeface="+mn-cs"/>
              </a:rPr>
              <a:t>.</a:t>
            </a:r>
            <a:endParaRPr lang="es-EC" dirty="0"/>
          </a:p>
        </p:txBody>
      </p:sp>
    </p:spTree>
    <p:extLst>
      <p:ext uri="{BB962C8B-B14F-4D97-AF65-F5344CB8AC3E}">
        <p14:creationId xmlns:p14="http://schemas.microsoft.com/office/powerpoint/2010/main" val="3102731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El medio de cultivo Terrific Broth (TB) se preparó según lo publicado por </a:t>
            </a:r>
            <a:r>
              <a:rPr lang="es-ES_tradnl" sz="1200" kern="1200" dirty="0" err="1">
                <a:solidFill>
                  <a:schemeClr val="tx1"/>
                </a:solidFill>
                <a:effectLst/>
                <a:latin typeface="+mn-lt"/>
                <a:ea typeface="+mn-ea"/>
                <a:cs typeface="+mn-cs"/>
              </a:rPr>
              <a:t>Tartoff</a:t>
            </a:r>
            <a:r>
              <a:rPr lang="es-ES_tradnl" sz="1200" kern="1200" dirty="0">
                <a:solidFill>
                  <a:schemeClr val="tx1"/>
                </a:solidFill>
                <a:effectLst/>
                <a:latin typeface="+mn-lt"/>
                <a:ea typeface="+mn-ea"/>
                <a:cs typeface="+mn-cs"/>
              </a:rPr>
              <a:t> &amp; Hobbs (1987) con la variación de la fuente de carbono, utilizando glucosa en lugar de glicerol, TB modificado (TBM). </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Todos los compuestos se disolvieron en un volumen final de 1,6 L de agua destilada y se vertieron en un fermentador de 5 L de volumen efectivo.</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Las sales de fosfato, utilizadas como tampones para regular cambios de pH.</a:t>
            </a:r>
            <a:endParaRPr lang="es-EC" dirty="0"/>
          </a:p>
        </p:txBody>
      </p:sp>
    </p:spTree>
    <p:extLst>
      <p:ext uri="{BB962C8B-B14F-4D97-AF65-F5344CB8AC3E}">
        <p14:creationId xmlns:p14="http://schemas.microsoft.com/office/powerpoint/2010/main" val="1515561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200 mL del inóculo previamente preparado </a:t>
            </a:r>
            <a:r>
              <a:rPr lang="es-ES_tradnl" sz="1200" kern="1200" dirty="0">
                <a:solidFill>
                  <a:schemeClr val="tx1"/>
                </a:solidFill>
                <a:effectLst/>
                <a:latin typeface="+mn-lt"/>
                <a:ea typeface="+mn-ea"/>
                <a:cs typeface="+mn-cs"/>
              </a:rPr>
              <a:t>se añadieron en el fermentador de 2 L de volumen final de cultivo con medio TBMA y se estableció como condiciones iniciales.</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temperatura fue fijada por el intercambiador de calor del equipo.</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El pH se reguló mediante adición de NH</a:t>
            </a:r>
            <a:r>
              <a:rPr lang="es-ES_tradnl" sz="1200" kern="1200" baseline="-25000" dirty="0">
                <a:solidFill>
                  <a:schemeClr val="tx1"/>
                </a:solidFill>
                <a:effectLst/>
                <a:latin typeface="+mn-lt"/>
                <a:ea typeface="+mn-ea"/>
                <a:cs typeface="+mn-cs"/>
              </a:rPr>
              <a:t>3</a:t>
            </a:r>
            <a:r>
              <a:rPr lang="es-ES_tradnl" sz="1200" kern="1200" dirty="0">
                <a:solidFill>
                  <a:schemeClr val="tx1"/>
                </a:solidFill>
                <a:effectLst/>
                <a:latin typeface="+mn-lt"/>
                <a:ea typeface="+mn-ea"/>
                <a:cs typeface="+mn-cs"/>
              </a:rPr>
              <a:t>OH (</a:t>
            </a:r>
            <a:r>
              <a:rPr lang="es-EC" dirty="0"/>
              <a:t>Hidróxido de amonio</a:t>
            </a:r>
            <a:r>
              <a:rPr lang="es-ES_tradnl" sz="1200" kern="1200" dirty="0">
                <a:solidFill>
                  <a:schemeClr val="tx1"/>
                </a:solidFill>
                <a:effectLst/>
                <a:latin typeface="+mn-lt"/>
                <a:ea typeface="+mn-ea"/>
                <a:cs typeface="+mn-cs"/>
              </a:rPr>
              <a:t>) y H</a:t>
            </a:r>
            <a:r>
              <a:rPr lang="es-ES_tradnl" sz="1200" kern="1200" baseline="-25000" dirty="0">
                <a:solidFill>
                  <a:schemeClr val="tx1"/>
                </a:solidFill>
                <a:effectLst/>
                <a:latin typeface="+mn-lt"/>
                <a:ea typeface="+mn-ea"/>
                <a:cs typeface="+mn-cs"/>
              </a:rPr>
              <a:t>3</a:t>
            </a:r>
            <a:r>
              <a:rPr lang="es-ES_tradnl" sz="1200" kern="1200" dirty="0">
                <a:solidFill>
                  <a:schemeClr val="tx1"/>
                </a:solidFill>
                <a:effectLst/>
                <a:latin typeface="+mn-lt"/>
                <a:ea typeface="+mn-ea"/>
                <a:cs typeface="+mn-cs"/>
              </a:rPr>
              <a:t>PO</a:t>
            </a:r>
            <a:r>
              <a:rPr lang="es-ES_tradnl" sz="1200" kern="1200" baseline="-25000" dirty="0">
                <a:solidFill>
                  <a:schemeClr val="tx1"/>
                </a:solidFill>
                <a:effectLst/>
                <a:latin typeface="+mn-lt"/>
                <a:ea typeface="+mn-ea"/>
                <a:cs typeface="+mn-cs"/>
              </a:rPr>
              <a:t>4</a:t>
            </a:r>
            <a:r>
              <a:rPr lang="es-ES_tradnl" sz="1200" kern="1200" dirty="0">
                <a:solidFill>
                  <a:schemeClr val="tx1"/>
                </a:solidFill>
                <a:effectLst/>
                <a:latin typeface="+mn-lt"/>
                <a:ea typeface="+mn-ea"/>
                <a:cs typeface="+mn-cs"/>
              </a:rPr>
              <a:t> </a:t>
            </a:r>
            <a:r>
              <a:rPr lang="es-ES_tradnl" sz="1600" b="0" kern="1200" dirty="0">
                <a:solidFill>
                  <a:schemeClr val="tx1"/>
                </a:solidFill>
                <a:latin typeface="+mn-lt"/>
                <a:ea typeface="+mn-ea"/>
                <a:cs typeface="Times" panose="02020603050405020304" pitchFamily="18" charset="0"/>
              </a:rPr>
              <a:t>(</a:t>
            </a:r>
            <a:r>
              <a:rPr lang="es-EC" sz="1600" b="0" i="0" dirty="0"/>
              <a:t>Ácido fosfórico</a:t>
            </a:r>
            <a:r>
              <a:rPr lang="es-ES_tradnl" sz="1600" b="0" i="0" kern="1200" dirty="0">
                <a:solidFill>
                  <a:schemeClr val="tx1"/>
                </a:solidFill>
                <a:latin typeface="+mn-lt"/>
                <a:ea typeface="+mn-ea"/>
                <a:cs typeface="Times" panose="02020603050405020304" pitchFamily="18" charset="0"/>
              </a:rPr>
              <a:t>).</a:t>
            </a:r>
          </a:p>
          <a:p>
            <a:r>
              <a:rPr lang="es-ES_tradnl" sz="1200" kern="1200" dirty="0">
                <a:solidFill>
                  <a:schemeClr val="tx1"/>
                </a:solidFill>
                <a:effectLst/>
                <a:latin typeface="+mn-lt"/>
                <a:ea typeface="+mn-ea"/>
                <a:cs typeface="+mn-cs"/>
              </a:rPr>
              <a:t>El oxígeno disuelto se controló con variaciones de la agitación para mantenerlo sobre el 20 %. </a:t>
            </a:r>
          </a:p>
          <a:p>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 las 6 horas se adicionó el suplemento, que constituye nueva fuente de carbono para las bacterias.</a:t>
            </a:r>
            <a:endParaRPr lang="es-EC" dirty="0"/>
          </a:p>
        </p:txBody>
      </p:sp>
    </p:spTree>
    <p:extLst>
      <p:ext uri="{BB962C8B-B14F-4D97-AF65-F5344CB8AC3E}">
        <p14:creationId xmlns:p14="http://schemas.microsoft.com/office/powerpoint/2010/main" val="19886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biomasa celular se centrifugó para luego ser resuspendida en buffer de ruptura que contiene PBS 1 X</a:t>
            </a:r>
            <a:r>
              <a:rPr lang="es-EC" sz="1200" kern="1200" dirty="0">
                <a:solidFill>
                  <a:schemeClr val="tx1"/>
                </a:solidFill>
                <a:effectLst/>
                <a:latin typeface="+mn-lt"/>
                <a:ea typeface="+mn-ea"/>
                <a:cs typeface="+mn-cs"/>
              </a:rPr>
              <a:t> y ser </a:t>
            </a:r>
            <a:r>
              <a:rPr lang="es-ES" sz="1200" kern="1200" dirty="0">
                <a:solidFill>
                  <a:schemeClr val="tx1"/>
                </a:solidFill>
                <a:effectLst/>
                <a:latin typeface="+mn-lt"/>
                <a:ea typeface="+mn-ea"/>
                <a:cs typeface="+mn-cs"/>
              </a:rPr>
              <a:t>lisada mediante disrupción mecánica en prensa francesa.</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suspensión se recirculó 6 veces por la prensa francesa a una presión de 12000 psi.</a:t>
            </a:r>
          </a:p>
        </p:txBody>
      </p:sp>
    </p:spTree>
    <p:extLst>
      <p:ext uri="{BB962C8B-B14F-4D97-AF65-F5344CB8AC3E}">
        <p14:creationId xmlns:p14="http://schemas.microsoft.com/office/powerpoint/2010/main" val="3741335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antígenos fueron </a:t>
            </a:r>
            <a:r>
              <a:rPr lang="es-ES" sz="1200" kern="1200" dirty="0" err="1">
                <a:solidFill>
                  <a:schemeClr val="tx1"/>
                </a:solidFill>
                <a:effectLst/>
                <a:latin typeface="+mn-lt"/>
                <a:ea typeface="+mn-ea"/>
                <a:cs typeface="+mn-cs"/>
              </a:rPr>
              <a:t>semipurificados</a:t>
            </a:r>
            <a:r>
              <a:rPr lang="es-ES" sz="1200" kern="1200" dirty="0">
                <a:solidFill>
                  <a:schemeClr val="tx1"/>
                </a:solidFill>
                <a:effectLst/>
                <a:latin typeface="+mn-lt"/>
                <a:ea typeface="+mn-ea"/>
                <a:cs typeface="+mn-cs"/>
              </a:rPr>
              <a:t> como cuerpos de inclusión siguiendo el procedimiento descrito por </a:t>
            </a:r>
            <a:r>
              <a:rPr lang="es-ES" sz="1200" kern="1200" dirty="0" err="1">
                <a:solidFill>
                  <a:schemeClr val="tx1"/>
                </a:solidFill>
                <a:effectLst/>
                <a:latin typeface="+mn-lt"/>
                <a:ea typeface="+mn-ea"/>
                <a:cs typeface="+mn-cs"/>
              </a:rPr>
              <a:t>Promdonkoy</a:t>
            </a:r>
            <a:r>
              <a:rPr lang="es-ES" sz="1200" kern="1200" dirty="0">
                <a:solidFill>
                  <a:schemeClr val="tx1"/>
                </a:solidFill>
                <a:effectLst/>
                <a:latin typeface="+mn-lt"/>
                <a:ea typeface="+mn-ea"/>
                <a:cs typeface="+mn-cs"/>
              </a:rPr>
              <a:t> (2004). </a:t>
            </a:r>
            <a:endParaRPr lang="es-EC" dirty="0"/>
          </a:p>
        </p:txBody>
      </p:sp>
    </p:spTree>
    <p:extLst>
      <p:ext uri="{BB962C8B-B14F-4D97-AF65-F5344CB8AC3E}">
        <p14:creationId xmlns:p14="http://schemas.microsoft.com/office/powerpoint/2010/main" val="3054419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concentración de los antígenos se determinó luego de aplicar las muestras en SDS-PAGE utilizando como patrón externo cantidades conocidas de albúmina de suero bovino</a:t>
            </a:r>
            <a:r>
              <a:rPr lang="es-EC" sz="1200" kern="1200" dirty="0">
                <a:solidFill>
                  <a:schemeClr val="tx1"/>
                </a:solidFill>
                <a:effectLst/>
                <a:latin typeface="+mn-lt"/>
                <a:ea typeface="+mn-ea"/>
                <a:cs typeface="+mn-cs"/>
              </a:rPr>
              <a:t>.</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Se analizó con </a:t>
            </a:r>
            <a:r>
              <a:rPr lang="es-EC" sz="1200" kern="1200" dirty="0" err="1">
                <a:solidFill>
                  <a:schemeClr val="tx1"/>
                </a:solidFill>
                <a:effectLst/>
                <a:latin typeface="+mn-lt"/>
                <a:ea typeface="+mn-ea"/>
                <a:cs typeface="+mn-cs"/>
              </a:rPr>
              <a:t>AzureSpot</a:t>
            </a:r>
            <a:r>
              <a:rPr lang="es-EC" sz="1200" kern="1200" dirty="0">
                <a:solidFill>
                  <a:schemeClr val="tx1"/>
                </a:solidFill>
                <a:effectLst/>
                <a:latin typeface="+mn-lt"/>
                <a:ea typeface="+mn-ea"/>
                <a:cs typeface="+mn-cs"/>
              </a:rPr>
              <a:t>.</a:t>
            </a:r>
            <a:endParaRPr lang="es-EC" dirty="0"/>
          </a:p>
        </p:txBody>
      </p:sp>
    </p:spTree>
    <p:extLst>
      <p:ext uri="{BB962C8B-B14F-4D97-AF65-F5344CB8AC3E}">
        <p14:creationId xmlns:p14="http://schemas.microsoft.com/office/powerpoint/2010/main" val="2138580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primer punto les hablare sobre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Qué es la </a:t>
            </a:r>
            <a:r>
              <a:rPr lang="es-MX" sz="1200" kern="1200" dirty="0">
                <a:solidFill>
                  <a:schemeClr val="tx1"/>
                </a:solidFill>
                <a:effectLst/>
                <a:latin typeface="+mn-lt"/>
                <a:ea typeface="+mn-ea"/>
                <a:cs typeface="+mn-cs"/>
              </a:rPr>
              <a:t>Enteropatía proliferativa?, su transmisión, su respuesta inmune, las medidas de prevención y la importancia de su estudio.</a:t>
            </a:r>
            <a:endParaRPr lang="es-EC"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1087040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OMP1q = 30 kDa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OMP2q = 60 kDa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INVASq = 25 kDa</a:t>
            </a:r>
            <a:endParaRPr lang="es-EC" dirty="0"/>
          </a:p>
        </p:txBody>
      </p:sp>
    </p:spTree>
    <p:extLst>
      <p:ext uri="{BB962C8B-B14F-4D97-AF65-F5344CB8AC3E}">
        <p14:creationId xmlns:p14="http://schemas.microsoft.com/office/powerpoint/2010/main" val="174960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primer punto les hablare sobre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Qué es la </a:t>
            </a:r>
            <a:r>
              <a:rPr lang="es-MX" sz="1200" kern="1200" dirty="0">
                <a:solidFill>
                  <a:schemeClr val="tx1"/>
                </a:solidFill>
                <a:effectLst/>
                <a:latin typeface="+mn-lt"/>
                <a:ea typeface="+mn-ea"/>
                <a:cs typeface="+mn-cs"/>
              </a:rPr>
              <a:t>Enteropatía proliferativa?, su transmisión, su respuesta inmune, las medidas de prevención y la importancia de su estudio.</a:t>
            </a:r>
            <a:endParaRPr lang="es-EC"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2581737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OMP1q = 30 kDa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OMP2q = 60 kDa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INVASq = 25 kDa</a:t>
            </a:r>
            <a:endParaRPr lang="es-EC" dirty="0"/>
          </a:p>
        </p:txBody>
      </p:sp>
    </p:spTree>
    <p:extLst>
      <p:ext uri="{BB962C8B-B14F-4D97-AF65-F5344CB8AC3E}">
        <p14:creationId xmlns:p14="http://schemas.microsoft.com/office/powerpoint/2010/main" val="1449567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OMP1q = 30 kDa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OMP2q = 60 kDa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INVASq = 25 kDa</a:t>
            </a:r>
            <a:endParaRPr lang="es-EC" dirty="0"/>
          </a:p>
        </p:txBody>
      </p:sp>
    </p:spTree>
    <p:extLst>
      <p:ext uri="{BB962C8B-B14F-4D97-AF65-F5344CB8AC3E}">
        <p14:creationId xmlns:p14="http://schemas.microsoft.com/office/powerpoint/2010/main" val="375316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0,75 mM de IPTG</a:t>
            </a:r>
            <a:endParaRPr lang="es-EC" dirty="0"/>
          </a:p>
        </p:txBody>
      </p:sp>
    </p:spTree>
    <p:extLst>
      <p:ext uri="{BB962C8B-B14F-4D97-AF65-F5344CB8AC3E}">
        <p14:creationId xmlns:p14="http://schemas.microsoft.com/office/powerpoint/2010/main" val="1452526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0,75 mM de IPTG</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Velocidad de crecimiento disminuye a partir de las 8 horas en comparación con OMP1q</a:t>
            </a:r>
            <a:endParaRPr lang="es-EC" dirty="0"/>
          </a:p>
        </p:txBody>
      </p:sp>
    </p:spTree>
    <p:extLst>
      <p:ext uri="{BB962C8B-B14F-4D97-AF65-F5344CB8AC3E}">
        <p14:creationId xmlns:p14="http://schemas.microsoft.com/office/powerpoint/2010/main" val="3994905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0,75 mM de IPTG</a:t>
            </a:r>
            <a:endParaRPr lang="es-EC" dirty="0"/>
          </a:p>
        </p:txBody>
      </p:sp>
    </p:spTree>
    <p:extLst>
      <p:ext uri="{BB962C8B-B14F-4D97-AF65-F5344CB8AC3E}">
        <p14:creationId xmlns:p14="http://schemas.microsoft.com/office/powerpoint/2010/main" val="3201716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OMP1q luego del primer lavado con NaCl 1 M y Tritón X-100 al 1 % se eliminan proteínas contaminantes que acompañan los cuerpos de inclusión. Los lavados posteriores no contribuyeron a un aumento de la pureza del antígeno.</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OMP2q se observa la remoción de impurezas luego de los lavados.</a:t>
            </a:r>
            <a:endParaRPr lang="es-EC" dirty="0"/>
          </a:p>
        </p:txBody>
      </p:sp>
    </p:spTree>
    <p:extLst>
      <p:ext uri="{BB962C8B-B14F-4D97-AF65-F5344CB8AC3E}">
        <p14:creationId xmlns:p14="http://schemas.microsoft.com/office/powerpoint/2010/main" val="3206152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A partir de los resultados anteriores se procedió a realizar un análisis utilizando las muestras luego de la ruptura (sin lavados) y posterior a los lavados, volviendo más visible la diferencia entre los cuerpos de inclusión iniciales y lavados.</a:t>
            </a:r>
            <a:endParaRPr lang="es-EC" dirty="0"/>
          </a:p>
        </p:txBody>
      </p:sp>
    </p:spTree>
    <p:extLst>
      <p:ext uri="{BB962C8B-B14F-4D97-AF65-F5344CB8AC3E}">
        <p14:creationId xmlns:p14="http://schemas.microsoft.com/office/powerpoint/2010/main" val="3614897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Se aplicaron muestras previas y posteriores a los lavados para calcular la eficiencia de esta etapa del proceso </a:t>
            </a:r>
            <a:endParaRPr lang="es-EC" dirty="0"/>
          </a:p>
        </p:txBody>
      </p:sp>
    </p:spTree>
    <p:extLst>
      <p:ext uri="{BB962C8B-B14F-4D97-AF65-F5344CB8AC3E}">
        <p14:creationId xmlns:p14="http://schemas.microsoft.com/office/powerpoint/2010/main" val="3104670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AzureSpot</a:t>
            </a:r>
            <a:r>
              <a:rPr lang="es-MX" dirty="0"/>
              <a:t> 2.0</a:t>
            </a:r>
            <a:endParaRPr lang="es-EC" dirty="0"/>
          </a:p>
        </p:txBody>
      </p:sp>
    </p:spTree>
    <p:extLst>
      <p:ext uri="{BB962C8B-B14F-4D97-AF65-F5344CB8AC3E}">
        <p14:creationId xmlns:p14="http://schemas.microsoft.com/office/powerpoint/2010/main" val="4041336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02452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En específico en los enterocitos, mediante un proceso de “parasitismo energético”, que le permite defenderse del estrés oxidativo celular y aprovechar las reservas de energía de la célula huésped (García et al., 2017).</a:t>
            </a:r>
          </a:p>
          <a:p>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infección produce la proliferación de células epiteliales inmaduras y engrosamiento de la pared del intestino delgado (</a:t>
            </a:r>
            <a:r>
              <a:rPr lang="es-MX" sz="1200" kern="1200" dirty="0" err="1">
                <a:solidFill>
                  <a:schemeClr val="tx1"/>
                </a:solidFill>
                <a:effectLst/>
                <a:latin typeface="+mn-lt"/>
                <a:ea typeface="+mn-ea"/>
                <a:cs typeface="+mn-cs"/>
              </a:rPr>
              <a:t>Berardo</a:t>
            </a:r>
            <a:r>
              <a:rPr lang="es-MX" sz="1200" kern="1200" dirty="0">
                <a:solidFill>
                  <a:schemeClr val="tx1"/>
                </a:solidFill>
                <a:effectLst/>
                <a:latin typeface="+mn-lt"/>
                <a:ea typeface="+mn-ea"/>
                <a:cs typeface="+mn-cs"/>
              </a:rPr>
              <a:t> et al., 2004).</a:t>
            </a:r>
          </a:p>
          <a:p>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No crece en medios de cultivos acelulares, posiblemente por su metabolismo dependiente de trifosfato (mitocondrias o fuentes similares).</a:t>
            </a:r>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82144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desnaturalizantes fuertes o agentes caotrópicos como el </a:t>
            </a:r>
            <a:r>
              <a:rPr lang="es-ES" sz="1200" kern="1200" dirty="0" err="1">
                <a:solidFill>
                  <a:schemeClr val="tx1"/>
                </a:solidFill>
                <a:effectLst/>
                <a:latin typeface="+mn-lt"/>
                <a:ea typeface="+mn-ea"/>
                <a:cs typeface="+mn-cs"/>
              </a:rPr>
              <a:t>GuHCl</a:t>
            </a:r>
            <a:r>
              <a:rPr lang="es-ES" sz="1200" kern="1200" dirty="0">
                <a:solidFill>
                  <a:schemeClr val="tx1"/>
                </a:solidFill>
                <a:effectLst/>
                <a:latin typeface="+mn-lt"/>
                <a:ea typeface="+mn-ea"/>
                <a:cs typeface="+mn-cs"/>
              </a:rPr>
              <a:t> 6 M y la urea 8 M solubilizan completamente los cuerpos de inclusión (</a:t>
            </a:r>
            <a:r>
              <a:rPr lang="es-ES" sz="1200" kern="1200" dirty="0" err="1">
                <a:solidFill>
                  <a:schemeClr val="tx1"/>
                </a:solidFill>
                <a:effectLst/>
                <a:latin typeface="+mn-lt"/>
                <a:ea typeface="+mn-ea"/>
                <a:cs typeface="+mn-cs"/>
              </a:rPr>
              <a:t>QIAexpressionist</a:t>
            </a:r>
            <a:r>
              <a:rPr lang="es-ES" sz="1200" kern="1200" dirty="0">
                <a:solidFill>
                  <a:schemeClr val="tx1"/>
                </a:solidFill>
                <a:effectLst/>
                <a:latin typeface="+mn-lt"/>
                <a:ea typeface="+mn-ea"/>
                <a:cs typeface="+mn-cs"/>
              </a:rPr>
              <a:t>, 2003).</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pueden utilizar otros desnaturalizantes o detergentes, pero la elección de estos reactivos y las concentraciones específicas deben establecerse empíricamente (Fischer, Sumner, &amp; Goodenough, 1993).</a:t>
            </a:r>
            <a:endParaRPr lang="es-EC" dirty="0"/>
          </a:p>
        </p:txBody>
      </p:sp>
    </p:spTree>
    <p:extLst>
      <p:ext uri="{BB962C8B-B14F-4D97-AF65-F5344CB8AC3E}">
        <p14:creationId xmlns:p14="http://schemas.microsoft.com/office/powerpoint/2010/main" val="2017673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Con la finalidad de optimizar el proceso se realizaron nuevos ensayos que consistían en utilizar urea 8 M a temperaturas de 37, 45 y 60 °C por diferentes periodos de tiempo manteniendo la agitación constante (300 rpm). </a:t>
            </a:r>
            <a:endParaRPr lang="es-EC" dirty="0"/>
          </a:p>
        </p:txBody>
      </p:sp>
    </p:spTree>
    <p:extLst>
      <p:ext uri="{BB962C8B-B14F-4D97-AF65-F5344CB8AC3E}">
        <p14:creationId xmlns:p14="http://schemas.microsoft.com/office/powerpoint/2010/main" val="1255295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Concuerda con la entalpía de despliegue de proteínas, la cual es menor a temperatura ambiente pero aumenta rápidamente con la temperatura (Baldwin, 1986). </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Además, cada proteína es diferente y su solubilidad depende de muchos factores: la naturaleza de la proteína, la composición, la temperatura y el pH del solvente, entre otros (</a:t>
            </a:r>
            <a:r>
              <a:rPr lang="es-EC" sz="1200" kern="1200" dirty="0" err="1">
                <a:solidFill>
                  <a:schemeClr val="tx1"/>
                </a:solidFill>
                <a:effectLst/>
                <a:latin typeface="+mn-lt"/>
                <a:ea typeface="+mn-ea"/>
                <a:cs typeface="+mn-cs"/>
              </a:rPr>
              <a:t>Zhuravko</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Kononova</a:t>
            </a:r>
            <a:r>
              <a:rPr lang="es-EC" sz="1200" kern="1200" dirty="0">
                <a:solidFill>
                  <a:schemeClr val="tx1"/>
                </a:solidFill>
                <a:effectLst/>
                <a:latin typeface="+mn-lt"/>
                <a:ea typeface="+mn-ea"/>
                <a:cs typeface="+mn-cs"/>
              </a:rPr>
              <a:t>, &amp; </a:t>
            </a:r>
            <a:r>
              <a:rPr lang="es-EC" sz="1200" kern="1200" dirty="0" err="1">
                <a:solidFill>
                  <a:schemeClr val="tx1"/>
                </a:solidFill>
                <a:effectLst/>
                <a:latin typeface="+mn-lt"/>
                <a:ea typeface="+mn-ea"/>
                <a:cs typeface="+mn-cs"/>
              </a:rPr>
              <a:t>Bobruskin</a:t>
            </a:r>
            <a:r>
              <a:rPr lang="es-EC" sz="1200" kern="1200" dirty="0">
                <a:solidFill>
                  <a:schemeClr val="tx1"/>
                </a:solidFill>
                <a:effectLst/>
                <a:latin typeface="+mn-lt"/>
                <a:ea typeface="+mn-ea"/>
                <a:cs typeface="+mn-cs"/>
              </a:rPr>
              <a:t>, 2015). </a:t>
            </a:r>
            <a:endParaRPr lang="es-EC" dirty="0"/>
          </a:p>
        </p:txBody>
      </p:sp>
    </p:spTree>
    <p:extLst>
      <p:ext uri="{BB962C8B-B14F-4D97-AF65-F5344CB8AC3E}">
        <p14:creationId xmlns:p14="http://schemas.microsoft.com/office/powerpoint/2010/main" val="670927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A pesar de las diferentes condiciones de solubilización analizadas para OMP2q no se obtuvo alta eficiencia de solubilización. Esto sugiere que las fermentaciones realizadas a 37 °C provocan que la maquinaria celular de </a:t>
            </a:r>
            <a:r>
              <a:rPr lang="es-EC" sz="1200" i="1" kern="1200" dirty="0">
                <a:solidFill>
                  <a:schemeClr val="tx1"/>
                </a:solidFill>
                <a:effectLst/>
                <a:latin typeface="+mn-lt"/>
                <a:ea typeface="+mn-ea"/>
                <a:cs typeface="+mn-cs"/>
              </a:rPr>
              <a:t>E. coli</a:t>
            </a:r>
            <a:r>
              <a:rPr lang="es-EC" sz="1200"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SHuffle® </a:t>
            </a:r>
            <a:r>
              <a:rPr lang="es-EC" sz="1200" kern="1200" dirty="0">
                <a:solidFill>
                  <a:schemeClr val="tx1"/>
                </a:solidFill>
                <a:effectLst/>
                <a:latin typeface="+mn-lt"/>
                <a:ea typeface="+mn-ea"/>
                <a:cs typeface="+mn-cs"/>
              </a:rPr>
              <a:t>exprese los antígenos quiméricos aceleradamente, evitando la acción de la </a:t>
            </a:r>
            <a:r>
              <a:rPr lang="es-ES" sz="1200" kern="1200" dirty="0">
                <a:solidFill>
                  <a:schemeClr val="tx1"/>
                </a:solidFill>
                <a:effectLst/>
                <a:latin typeface="+mn-lt"/>
                <a:ea typeface="+mn-ea"/>
                <a:cs typeface="+mn-cs"/>
              </a:rPr>
              <a:t>chaperona oxido-reductasa </a:t>
            </a:r>
            <a:r>
              <a:rPr lang="es-ES" sz="1200" kern="1200" dirty="0" err="1">
                <a:solidFill>
                  <a:schemeClr val="tx1"/>
                </a:solidFill>
                <a:effectLst/>
                <a:latin typeface="+mn-lt"/>
                <a:ea typeface="+mn-ea"/>
                <a:cs typeface="+mn-cs"/>
              </a:rPr>
              <a:t>DsbC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Jevševar</a:t>
            </a:r>
            <a:r>
              <a:rPr lang="es-ES" sz="1200" kern="1200" dirty="0">
                <a:solidFill>
                  <a:schemeClr val="tx1"/>
                </a:solidFill>
                <a:effectLst/>
                <a:latin typeface="+mn-lt"/>
                <a:ea typeface="+mn-ea"/>
                <a:cs typeface="+mn-cs"/>
              </a:rPr>
              <a:t> et al., 2008; </a:t>
            </a:r>
            <a:r>
              <a:rPr lang="es-ES" sz="1200" kern="1200" dirty="0" err="1">
                <a:solidFill>
                  <a:schemeClr val="tx1"/>
                </a:solidFill>
                <a:effectLst/>
                <a:latin typeface="+mn-lt"/>
                <a:ea typeface="+mn-ea"/>
                <a:cs typeface="+mn-cs"/>
              </a:rPr>
              <a:t>Safarpour</a:t>
            </a:r>
            <a:r>
              <a:rPr lang="es-ES" sz="1200" kern="1200" dirty="0">
                <a:solidFill>
                  <a:schemeClr val="tx1"/>
                </a:solidFill>
                <a:effectLst/>
                <a:latin typeface="+mn-lt"/>
                <a:ea typeface="+mn-ea"/>
                <a:cs typeface="+mn-cs"/>
              </a:rPr>
              <a:t> et al., 2017). </a:t>
            </a:r>
            <a:endParaRPr lang="es-EC" dirty="0"/>
          </a:p>
        </p:txBody>
      </p:sp>
    </p:spTree>
    <p:extLst>
      <p:ext uri="{BB962C8B-B14F-4D97-AF65-F5344CB8AC3E}">
        <p14:creationId xmlns:p14="http://schemas.microsoft.com/office/powerpoint/2010/main" val="3331296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primer punto les hablare sobre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Qué es la </a:t>
            </a:r>
            <a:r>
              <a:rPr lang="es-MX" sz="1200" kern="1200" dirty="0">
                <a:solidFill>
                  <a:schemeClr val="tx1"/>
                </a:solidFill>
                <a:effectLst/>
                <a:latin typeface="+mn-lt"/>
                <a:ea typeface="+mn-ea"/>
                <a:cs typeface="+mn-cs"/>
              </a:rPr>
              <a:t>Enteropatía proliferativa?, su transmisión, su respuesta inmune, las medidas de prevención y la importancia de su estudio.</a:t>
            </a:r>
            <a:endParaRPr lang="es-EC"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412274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Como primer punto les hablare sobre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Qué es la </a:t>
            </a:r>
            <a:r>
              <a:rPr lang="es-MX" sz="1200" kern="1200" dirty="0">
                <a:solidFill>
                  <a:schemeClr val="tx1"/>
                </a:solidFill>
                <a:effectLst/>
                <a:latin typeface="+mn-lt"/>
                <a:ea typeface="+mn-ea"/>
                <a:cs typeface="+mn-cs"/>
              </a:rPr>
              <a:t>Enteropatía proliferativa?, su transmisión, su respuesta inmune, las medidas de prevención y la importancia de su estudio.</a:t>
            </a:r>
            <a:endParaRPr lang="es-EC" sz="12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322834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La Enteropatía Proliferativa es causada por </a:t>
            </a:r>
            <a:r>
              <a:rPr lang="es-MX" sz="1200" i="1" kern="1200" dirty="0">
                <a:solidFill>
                  <a:schemeClr val="tx1"/>
                </a:solidFill>
                <a:effectLst/>
                <a:latin typeface="+mn-lt"/>
                <a:ea typeface="+mn-ea"/>
                <a:cs typeface="+mn-cs"/>
              </a:rPr>
              <a:t>Lawsonia</a:t>
            </a:r>
            <a:r>
              <a:rPr lang="es-MX" sz="1200" kern="1200" dirty="0">
                <a:solidFill>
                  <a:schemeClr val="tx1"/>
                </a:solidFill>
                <a:effectLst/>
                <a:latin typeface="+mn-lt"/>
                <a:ea typeface="+mn-ea"/>
                <a:cs typeface="+mn-cs"/>
              </a:rPr>
              <a:t> que afecta las células epiteliales del intestino delgado, en particular el íleon y, a veces, el ciego y el colon. Puede encontrarse en animales como los cerdos, caballos, ciervos, macacos, conejillos de india y ratones.</a:t>
            </a:r>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41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Las formas de EPP dependen del nivel de infección y la respuesta inmune del hospedero. Entra ellas podemos encontrar la forma crónica, que provoca una reducción de peso de 5 a 30 % y con una mortalidad del 5 %.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forma aguda de la enfermedad es la que menos se presenta en cerdos. Sin embargo, tiene una mortalidad del 50 % al 70 %, siendo la más letal de todas. </a:t>
            </a:r>
          </a:p>
          <a:p>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Y finalmente la forma subclínica, en la cual no existe presencia de síntomas aparentes.</a:t>
            </a:r>
            <a:endParaRPr lang="es-EC" dirty="0"/>
          </a:p>
        </p:txBody>
      </p:sp>
    </p:spTree>
    <p:extLst>
      <p:ext uri="{BB962C8B-B14F-4D97-AF65-F5344CB8AC3E}">
        <p14:creationId xmlns:p14="http://schemas.microsoft.com/office/powerpoint/2010/main" val="230333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En la actualidad existen métodos para combatirla, pero no son suficientes. Los antibióticos son los más utilizados, pero provocan efectos secundarios como lo es la resistencia bacteriana. Mientras las vacunas, aunque son más efectivas, requieren de procesos altamente complejos y poseen un alto riesgo de producción. </a:t>
            </a:r>
            <a:endParaRPr lang="es-EC" sz="1200" kern="1200" dirty="0">
              <a:solidFill>
                <a:schemeClr val="tx1"/>
              </a:solidFill>
              <a:effectLst/>
              <a:latin typeface="+mn-lt"/>
              <a:ea typeface="+mn-ea"/>
              <a:cs typeface="+mn-cs"/>
            </a:endParaRP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Las vacunas recombinantes son la nueva alternativa contra las enfermedades. A diferencia de las vacunas convencionales poseen una fabricación rápida, simple y segura. Además, no presentan riesgos para el personal ni el medio ambiente y se pueden </a:t>
            </a:r>
            <a:r>
              <a:rPr lang="es-MX" sz="1200" kern="1200" dirty="0" err="1">
                <a:solidFill>
                  <a:schemeClr val="tx1"/>
                </a:solidFill>
                <a:effectLst/>
                <a:latin typeface="+mn-lt"/>
                <a:ea typeface="+mn-ea"/>
                <a:cs typeface="+mn-cs"/>
              </a:rPr>
              <a:t>co-administrar</a:t>
            </a:r>
            <a:r>
              <a:rPr lang="es-MX" sz="1200" kern="1200" dirty="0">
                <a:solidFill>
                  <a:schemeClr val="tx1"/>
                </a:solidFill>
                <a:effectLst/>
                <a:latin typeface="+mn-lt"/>
                <a:ea typeface="+mn-ea"/>
                <a:cs typeface="+mn-cs"/>
              </a:rPr>
              <a:t> con antibióticos.</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D0C17FD-8D9B-4747-8B39-493A9322C1F5}" type="slidenum">
              <a:rPr lang="es-EC" smtClean="0"/>
              <a:t>7</a:t>
            </a:fld>
            <a:endParaRPr lang="es-EC"/>
          </a:p>
        </p:txBody>
      </p:sp>
    </p:spTree>
    <p:extLst>
      <p:ext uri="{BB962C8B-B14F-4D97-AF65-F5344CB8AC3E}">
        <p14:creationId xmlns:p14="http://schemas.microsoft.com/office/powerpoint/2010/main" val="360430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En su estudio </a:t>
            </a:r>
            <a:r>
              <a:rPr lang="es-MX" sz="1200" kern="1200" dirty="0" err="1">
                <a:solidFill>
                  <a:schemeClr val="tx1"/>
                </a:solidFill>
                <a:effectLst/>
                <a:latin typeface="+mn-lt"/>
                <a:ea typeface="+mn-ea"/>
                <a:cs typeface="+mn-cs"/>
              </a:rPr>
              <a:t>Boesen</a:t>
            </a:r>
            <a:r>
              <a:rPr lang="es-MX" sz="1200" kern="1200" dirty="0">
                <a:solidFill>
                  <a:schemeClr val="tx1"/>
                </a:solidFill>
                <a:effectLst/>
                <a:latin typeface="+mn-lt"/>
                <a:ea typeface="+mn-ea"/>
                <a:cs typeface="+mn-cs"/>
              </a:rPr>
              <a:t> (2004) indica que existe reducción de las lesiones al adicionar ácido láctico al 2.4% en el alimento.</a:t>
            </a:r>
          </a:p>
          <a:p>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desinfectantes son una alternativa para combatir la contaminación cruzada, por las heces de los cerdos.</a:t>
            </a:r>
          </a:p>
          <a:p>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antibióticos son la medida de control más utilizada.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Y el ultimo método de prevención son las vacunas. En el mercado existen dos actualmente.</a:t>
            </a:r>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323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Y el ultimo método de prevención son las vacunas. En el mercado existen dos actualmente.</a:t>
            </a:r>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12964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513"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a:t>FECHA ÚLTIMA REVISIÓN: 13/12/11</a:t>
            </a:r>
            <a:endParaRPr lang="es-EC" dirty="0"/>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9D555-165C-994E-94F8-F3ECBF5C12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4B4CF56-9386-1641-869F-00E6E2B7C981}"/>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posición de fecha 3">
            <a:extLst>
              <a:ext uri="{FF2B5EF4-FFF2-40B4-BE49-F238E27FC236}">
                <a16:creationId xmlns:a16="http://schemas.microsoft.com/office/drawing/2014/main" id="{3EEA9E92-5AAE-C241-B0B6-BD702B428F87}"/>
              </a:ext>
            </a:extLst>
          </p:cNvPr>
          <p:cNvSpPr>
            <a:spLocks noGrp="1"/>
          </p:cNvSpPr>
          <p:nvPr>
            <p:ph type="dt" sz="half" idx="10"/>
          </p:nvPr>
        </p:nvSpPr>
        <p:spPr/>
        <p:txBody>
          <a:bodyPr/>
          <a:lstStyle/>
          <a:p>
            <a:fld id="{C812D6BA-9569-4393-85B1-DEF2E92C1D5C}" type="datetime1">
              <a:rPr lang="es-CL" smtClean="0"/>
              <a:t>18-01-2021</a:t>
            </a:fld>
            <a:endParaRPr lang="es-CL"/>
          </a:p>
        </p:txBody>
      </p:sp>
      <p:sp>
        <p:nvSpPr>
          <p:cNvPr id="5" name="Marcador de posición de pie de página 4">
            <a:extLst>
              <a:ext uri="{FF2B5EF4-FFF2-40B4-BE49-F238E27FC236}">
                <a16:creationId xmlns:a16="http://schemas.microsoft.com/office/drawing/2014/main" id="{20B11F1C-DBD4-834B-A5BF-1912DD8610F2}"/>
              </a:ext>
            </a:extLst>
          </p:cNvPr>
          <p:cNvSpPr>
            <a:spLocks noGrp="1"/>
          </p:cNvSpPr>
          <p:nvPr>
            <p:ph type="ftr" sz="quarter" idx="11"/>
          </p:nvPr>
        </p:nvSpPr>
        <p:spPr/>
        <p:txBody>
          <a:bodyPr/>
          <a:lstStyle/>
          <a:p>
            <a:endParaRPr lang="es-CL"/>
          </a:p>
        </p:txBody>
      </p:sp>
      <p:sp>
        <p:nvSpPr>
          <p:cNvPr id="6" name="Marcador de posición de número de diapositiva 5">
            <a:extLst>
              <a:ext uri="{FF2B5EF4-FFF2-40B4-BE49-F238E27FC236}">
                <a16:creationId xmlns:a16="http://schemas.microsoft.com/office/drawing/2014/main" id="{20AA1C56-9926-DA44-8CF4-78CA9E261570}"/>
              </a:ext>
            </a:extLst>
          </p:cNvPr>
          <p:cNvSpPr>
            <a:spLocks noGrp="1"/>
          </p:cNvSpPr>
          <p:nvPr>
            <p:ph type="sldNum" sz="quarter" idx="12"/>
          </p:nvPr>
        </p:nvSpPr>
        <p:spPr/>
        <p:txBody>
          <a:bodyPr/>
          <a:lstStyle/>
          <a:p>
            <a:fld id="{4300532E-CC41-3144-A800-37B35F439EF7}" type="slidenum">
              <a:rPr lang="es-CL" smtClean="0"/>
              <a:t>‹Nº›</a:t>
            </a:fld>
            <a:endParaRPr lang="es-CL"/>
          </a:p>
        </p:txBody>
      </p:sp>
    </p:spTree>
    <p:extLst>
      <p:ext uri="{BB962C8B-B14F-4D97-AF65-F5344CB8AC3E}">
        <p14:creationId xmlns:p14="http://schemas.microsoft.com/office/powerpoint/2010/main" val="319860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a:t>FECHA ÚLTIMA REVISIÓN: 13/12/11</a:t>
            </a:r>
            <a:endParaRPr lang="es-EC" dirty="0"/>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tm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ti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ti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6.ti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jpeg"/><Relationship Id="rId1" Type="http://schemas.openxmlformats.org/officeDocument/2006/relationships/slideLayout" Target="../slideLayouts/slideLayout12.xml"/><Relationship Id="rId4" Type="http://schemas.openxmlformats.org/officeDocument/2006/relationships/image" Target="../media/image62.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0"/>
            <a:ext cx="978938" cy="1012694"/>
          </a:xfrm>
          <a:prstGeom prst="rect">
            <a:avLst/>
          </a:prstGeom>
        </p:spPr>
      </p:pic>
      <p:sp>
        <p:nvSpPr>
          <p:cNvPr id="3" name="CuadroTexto 2"/>
          <p:cNvSpPr txBox="1"/>
          <p:nvPr/>
        </p:nvSpPr>
        <p:spPr>
          <a:xfrm>
            <a:off x="539552" y="1012694"/>
            <a:ext cx="7871344" cy="2431435"/>
          </a:xfrm>
          <a:prstGeom prst="rect">
            <a:avLst/>
          </a:prstGeom>
          <a:noFill/>
        </p:spPr>
        <p:txBody>
          <a:bodyPr wrap="square" rtlCol="0">
            <a:spAutoFit/>
          </a:bodyPr>
          <a:lstStyle/>
          <a:p>
            <a:pPr algn="ctr"/>
            <a:r>
              <a:rPr lang="es-EC" sz="1600" b="1" dirty="0"/>
              <a:t>DEPARTAMENTO DE CIENCIAS DE LA VIDA Y DE LA AGRICULTURA</a:t>
            </a:r>
          </a:p>
          <a:p>
            <a:pPr algn="ctr"/>
            <a:r>
              <a:rPr lang="es-EC" sz="1600" b="1" dirty="0"/>
              <a:t>CARRERA DE INGENIERÍA EN BIOTECNOLOGÍA</a:t>
            </a:r>
          </a:p>
          <a:p>
            <a:pPr algn="ctr"/>
            <a:endParaRPr lang="es-EC" b="1" dirty="0"/>
          </a:p>
          <a:p>
            <a:pPr algn="ctr"/>
            <a:endParaRPr lang="es-EC" b="1" dirty="0"/>
          </a:p>
          <a:p>
            <a:pPr algn="ctr"/>
            <a:r>
              <a:rPr lang="es-EC" sz="1600" b="1" dirty="0"/>
              <a:t>TRABAJO DE TITULACIÓN, PREVIO A LA OBTENCIÓN DEL TÍTULO DE INGENIERO EN BIOTECNOLOGÍA</a:t>
            </a:r>
          </a:p>
          <a:p>
            <a:pPr algn="ctr"/>
            <a:endParaRPr lang="es-EC" sz="2000" b="1" dirty="0"/>
          </a:p>
          <a:p>
            <a:pPr algn="ctr"/>
            <a:r>
              <a:rPr lang="es-EC" sz="1600" b="1" dirty="0"/>
              <a:t>“</a:t>
            </a:r>
            <a:r>
              <a:rPr lang="es-MX" sz="1600" b="1" dirty="0">
                <a:latin typeface="Arial" panose="020B0604020202020204" pitchFamily="34" charset="0"/>
                <a:ea typeface="Times New Roman" panose="02020603050405020304" pitchFamily="18" charset="0"/>
              </a:rPr>
              <a:t>Estudio de la expresión de antígenos quiméricos contra </a:t>
            </a:r>
            <a:r>
              <a:rPr lang="es-MX" sz="1600" b="1" i="1" dirty="0">
                <a:latin typeface="Arial" panose="020B0604020202020204" pitchFamily="34" charset="0"/>
                <a:ea typeface="Times New Roman" panose="02020603050405020304" pitchFamily="18" charset="0"/>
              </a:rPr>
              <a:t>Lawsonia intracellularis</a:t>
            </a:r>
            <a:r>
              <a:rPr lang="es-MX" sz="1600" b="1" dirty="0">
                <a:latin typeface="Arial" panose="020B0604020202020204" pitchFamily="34" charset="0"/>
                <a:ea typeface="Times New Roman" panose="02020603050405020304" pitchFamily="18" charset="0"/>
              </a:rPr>
              <a:t>, causante de la Enteropatía Proliferativa Porcina</a:t>
            </a:r>
            <a:r>
              <a:rPr lang="es-EC" sz="1600" b="1" dirty="0"/>
              <a:t>”</a:t>
            </a:r>
          </a:p>
        </p:txBody>
      </p:sp>
      <p:sp>
        <p:nvSpPr>
          <p:cNvPr id="4" name="CuadroTexto 3"/>
          <p:cNvSpPr txBox="1"/>
          <p:nvPr/>
        </p:nvSpPr>
        <p:spPr>
          <a:xfrm>
            <a:off x="467544" y="3962285"/>
            <a:ext cx="8208912" cy="523220"/>
          </a:xfrm>
          <a:prstGeom prst="rect">
            <a:avLst/>
          </a:prstGeom>
          <a:noFill/>
        </p:spPr>
        <p:txBody>
          <a:bodyPr wrap="square" rtlCol="0">
            <a:spAutoFit/>
          </a:bodyPr>
          <a:lstStyle/>
          <a:p>
            <a:pPr algn="ctr"/>
            <a:r>
              <a:rPr lang="es-EC" sz="1200" b="1" dirty="0"/>
              <a:t>Elaborado por</a:t>
            </a:r>
          </a:p>
          <a:p>
            <a:pPr algn="ctr"/>
            <a:r>
              <a:rPr lang="es-EC" sz="1600" dirty="0"/>
              <a:t>Milton Fernando Villegas </a:t>
            </a:r>
            <a:r>
              <a:rPr lang="es-EC" sz="1600" dirty="0" err="1"/>
              <a:t>Villegas</a:t>
            </a:r>
            <a:endParaRPr lang="es-EC" sz="1600" dirty="0"/>
          </a:p>
        </p:txBody>
      </p:sp>
      <p:sp>
        <p:nvSpPr>
          <p:cNvPr id="9" name="Rectángulo 8"/>
          <p:cNvSpPr/>
          <p:nvPr/>
        </p:nvSpPr>
        <p:spPr>
          <a:xfrm>
            <a:off x="3271579" y="4869160"/>
            <a:ext cx="2600840" cy="830997"/>
          </a:xfrm>
          <a:prstGeom prst="rect">
            <a:avLst/>
          </a:prstGeom>
        </p:spPr>
        <p:txBody>
          <a:bodyPr wrap="none">
            <a:spAutoFit/>
          </a:bodyPr>
          <a:lstStyle/>
          <a:p>
            <a:pPr algn="ctr"/>
            <a:r>
              <a:rPr lang="es-EC" sz="1200" b="1" dirty="0"/>
              <a:t>Directoras</a:t>
            </a:r>
          </a:p>
          <a:p>
            <a:pPr algn="ctr"/>
            <a:r>
              <a:rPr lang="es-EC" sz="1200" dirty="0"/>
              <a:t>Dra. Thelvia Ramos Gómez, M. Sc.</a:t>
            </a:r>
          </a:p>
          <a:p>
            <a:pPr algn="ctr"/>
            <a:r>
              <a:rPr lang="es-EC" sz="1200" dirty="0"/>
              <a:t>Raquel Montesino Seguí, PhD.</a:t>
            </a:r>
          </a:p>
          <a:p>
            <a:pPr algn="ctr"/>
            <a:endParaRPr lang="es-EC"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5832648"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Vacuna recombinante</a:t>
            </a:r>
          </a:p>
        </p:txBody>
      </p:sp>
      <p:pic>
        <p:nvPicPr>
          <p:cNvPr id="31" name="Imagen 30">
            <a:extLst>
              <a:ext uri="{FF2B5EF4-FFF2-40B4-BE49-F238E27FC236}">
                <a16:creationId xmlns:a16="http://schemas.microsoft.com/office/drawing/2014/main" id="{1B5C6275-415E-401E-A846-DC5EBC35FD33}"/>
              </a:ext>
            </a:extLst>
          </p:cNvPr>
          <p:cNvPicPr>
            <a:picLocks noChangeAspect="1"/>
          </p:cNvPicPr>
          <p:nvPr/>
        </p:nvPicPr>
        <p:blipFill>
          <a:blip r:embed="rId3"/>
          <a:stretch>
            <a:fillRect/>
          </a:stretch>
        </p:blipFill>
        <p:spPr>
          <a:xfrm>
            <a:off x="683568" y="1273705"/>
            <a:ext cx="6336704" cy="1149725"/>
          </a:xfrm>
          <a:prstGeom prst="rect">
            <a:avLst/>
          </a:prstGeom>
        </p:spPr>
      </p:pic>
      <p:sp>
        <p:nvSpPr>
          <p:cNvPr id="6" name="CuadroTexto 5">
            <a:extLst>
              <a:ext uri="{FF2B5EF4-FFF2-40B4-BE49-F238E27FC236}">
                <a16:creationId xmlns:a16="http://schemas.microsoft.com/office/drawing/2014/main" id="{D45FF443-9B30-4152-9272-296C9AB80F8D}"/>
              </a:ext>
            </a:extLst>
          </p:cNvPr>
          <p:cNvSpPr txBox="1">
            <a:spLocks noChangeArrowheads="1"/>
          </p:cNvSpPr>
          <p:nvPr/>
        </p:nvSpPr>
        <p:spPr bwMode="auto">
          <a:xfrm>
            <a:off x="4013938" y="2951299"/>
            <a:ext cx="4012767"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just" eaLnBrk="1" hangingPunct="1"/>
            <a:r>
              <a:rPr lang="es-ES" sz="2000" dirty="0">
                <a:latin typeface="+mn-lt"/>
              </a:rPr>
              <a:t>SHuffle® T7 Express (SHuffle®) de New </a:t>
            </a:r>
            <a:r>
              <a:rPr lang="es-ES" sz="2000" dirty="0" err="1">
                <a:latin typeface="+mn-lt"/>
              </a:rPr>
              <a:t>England</a:t>
            </a:r>
            <a:r>
              <a:rPr lang="es-ES" sz="2000" dirty="0">
                <a:latin typeface="+mn-lt"/>
              </a:rPr>
              <a:t> </a:t>
            </a:r>
            <a:r>
              <a:rPr lang="es-ES" sz="2000" dirty="0" err="1">
                <a:latin typeface="+mn-lt"/>
              </a:rPr>
              <a:t>Biolab</a:t>
            </a:r>
            <a:r>
              <a:rPr lang="es-ES" sz="2000" dirty="0">
                <a:latin typeface="+mn-lt"/>
              </a:rPr>
              <a:t>.</a:t>
            </a:r>
          </a:p>
          <a:p>
            <a:pPr marL="0" indent="0" algn="just" eaLnBrk="1" hangingPunct="1"/>
            <a:endParaRPr lang="es-ES" sz="2000" dirty="0">
              <a:latin typeface="+mn-lt"/>
            </a:endParaRPr>
          </a:p>
          <a:p>
            <a:pPr marL="0" indent="0" algn="just" eaLnBrk="1" hangingPunct="1"/>
            <a:r>
              <a:rPr lang="es-ES" sz="2000" dirty="0">
                <a:latin typeface="+mn-lt"/>
              </a:rPr>
              <a:t>Epítopos que reconoce células T.</a:t>
            </a:r>
          </a:p>
          <a:p>
            <a:pPr marL="0" indent="0" algn="just" eaLnBrk="1" hangingPunct="1"/>
            <a:endParaRPr lang="es-ES" sz="2000" dirty="0">
              <a:latin typeface="+mn-lt"/>
            </a:endParaRPr>
          </a:p>
          <a:p>
            <a:pPr marL="0" indent="0" algn="just" eaLnBrk="1" hangingPunct="1"/>
            <a:r>
              <a:rPr lang="es-ES" sz="2000" dirty="0">
                <a:latin typeface="+mn-lt"/>
              </a:rPr>
              <a:t>Cuerpos de inclusión presentaron respuesta inmune.</a:t>
            </a:r>
          </a:p>
        </p:txBody>
      </p:sp>
      <p:sp>
        <p:nvSpPr>
          <p:cNvPr id="7" name="Rectángulo 6">
            <a:extLst>
              <a:ext uri="{FF2B5EF4-FFF2-40B4-BE49-F238E27FC236}">
                <a16:creationId xmlns:a16="http://schemas.microsoft.com/office/drawing/2014/main" id="{48AA1F93-78D6-4671-BDEA-AE824192B28A}"/>
              </a:ext>
            </a:extLst>
          </p:cNvPr>
          <p:cNvSpPr/>
          <p:nvPr/>
        </p:nvSpPr>
        <p:spPr>
          <a:xfrm>
            <a:off x="179512" y="6381328"/>
            <a:ext cx="2160240" cy="276999"/>
          </a:xfrm>
          <a:prstGeom prst="rect">
            <a:avLst/>
          </a:prstGeom>
        </p:spPr>
        <p:txBody>
          <a:bodyPr wrap="square">
            <a:spAutoFit/>
          </a:bodyPr>
          <a:lstStyle/>
          <a:p>
            <a:r>
              <a:rPr lang="es-ES_tradnl" sz="1200" dirty="0">
                <a:latin typeface="+mj-lt"/>
                <a:ea typeface="Calibri" panose="020F0502020204030204" pitchFamily="34" charset="0"/>
              </a:rPr>
              <a:t>(Montesino et al., 2019)</a:t>
            </a:r>
            <a:endParaRPr lang="es-EC" sz="1200" dirty="0">
              <a:latin typeface="+mj-lt"/>
            </a:endParaRPr>
          </a:p>
        </p:txBody>
      </p:sp>
      <p:grpSp>
        <p:nvGrpSpPr>
          <p:cNvPr id="4" name="Grupo 3">
            <a:extLst>
              <a:ext uri="{FF2B5EF4-FFF2-40B4-BE49-F238E27FC236}">
                <a16:creationId xmlns:a16="http://schemas.microsoft.com/office/drawing/2014/main" id="{114604B5-BEAA-4D67-83F8-1AF320D9FED8}"/>
              </a:ext>
            </a:extLst>
          </p:cNvPr>
          <p:cNvGrpSpPr/>
          <p:nvPr/>
        </p:nvGrpSpPr>
        <p:grpSpPr>
          <a:xfrm>
            <a:off x="683568" y="2628090"/>
            <a:ext cx="3330370" cy="3328680"/>
            <a:chOff x="431540" y="2621507"/>
            <a:chExt cx="3330370" cy="3328680"/>
          </a:xfrm>
        </p:grpSpPr>
        <p:pic>
          <p:nvPicPr>
            <p:cNvPr id="24" name="Imagen 23">
              <a:extLst>
                <a:ext uri="{FF2B5EF4-FFF2-40B4-BE49-F238E27FC236}">
                  <a16:creationId xmlns:a16="http://schemas.microsoft.com/office/drawing/2014/main" id="{042727D3-C0EB-4045-A835-68BA53498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48465"/>
              <a:ext cx="2736304" cy="2639272"/>
            </a:xfrm>
            <a:prstGeom prst="rect">
              <a:avLst/>
            </a:prstGeom>
          </p:spPr>
        </p:pic>
        <p:sp>
          <p:nvSpPr>
            <p:cNvPr id="10" name="CuadroTexto 9">
              <a:extLst>
                <a:ext uri="{FF2B5EF4-FFF2-40B4-BE49-F238E27FC236}">
                  <a16:creationId xmlns:a16="http://schemas.microsoft.com/office/drawing/2014/main" id="{B63019C2-57A5-47BD-97CE-4FA00ADF4672}"/>
                </a:ext>
              </a:extLst>
            </p:cNvPr>
            <p:cNvSpPr txBox="1"/>
            <p:nvPr/>
          </p:nvSpPr>
          <p:spPr>
            <a:xfrm>
              <a:off x="683568" y="5488522"/>
              <a:ext cx="2736304" cy="461665"/>
            </a:xfrm>
            <a:prstGeom prst="rect">
              <a:avLst/>
            </a:prstGeom>
            <a:noFill/>
          </p:spPr>
          <p:txBody>
            <a:bodyPr wrap="square" rtlCol="0">
              <a:spAutoFit/>
            </a:bodyPr>
            <a:lstStyle/>
            <a:p>
              <a:pPr algn="ctr"/>
              <a:r>
                <a:rPr lang="es-MX" sz="1200" i="1" dirty="0">
                  <a:cs typeface="Arial" panose="020B0604020202020204" pitchFamily="34" charset="0"/>
                </a:rPr>
                <a:t>Diseño y construcción del vector </a:t>
              </a:r>
              <a:r>
                <a:rPr lang="es-MX" sz="1200" i="1" dirty="0" err="1">
                  <a:cs typeface="Arial" panose="020B0604020202020204" pitchFamily="34" charset="0"/>
                </a:rPr>
                <a:t>pLawVac</a:t>
              </a:r>
              <a:r>
                <a:rPr lang="es-MX" sz="1200" i="1" dirty="0">
                  <a:cs typeface="Arial" panose="020B0604020202020204" pitchFamily="34" charset="0"/>
                </a:rPr>
                <a:t>.</a:t>
              </a:r>
            </a:p>
          </p:txBody>
        </p:sp>
        <p:sp>
          <p:nvSpPr>
            <p:cNvPr id="3" name="Rectángulo 2">
              <a:extLst>
                <a:ext uri="{FF2B5EF4-FFF2-40B4-BE49-F238E27FC236}">
                  <a16:creationId xmlns:a16="http://schemas.microsoft.com/office/drawing/2014/main" id="{61478F63-DD38-4777-997E-F6A6384AA0F7}"/>
                </a:ext>
              </a:extLst>
            </p:cNvPr>
            <p:cNvSpPr/>
            <p:nvPr/>
          </p:nvSpPr>
          <p:spPr>
            <a:xfrm>
              <a:off x="431540" y="2660478"/>
              <a:ext cx="504056" cy="25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296B2A2A-FAD1-44CE-947C-2849C954E850}"/>
                </a:ext>
              </a:extLst>
            </p:cNvPr>
            <p:cNvSpPr/>
            <p:nvPr/>
          </p:nvSpPr>
          <p:spPr>
            <a:xfrm>
              <a:off x="3257854" y="2621507"/>
              <a:ext cx="504056" cy="25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CuadroTexto 13">
            <a:extLst>
              <a:ext uri="{FF2B5EF4-FFF2-40B4-BE49-F238E27FC236}">
                <a16:creationId xmlns:a16="http://schemas.microsoft.com/office/drawing/2014/main" id="{3BDC5682-ABBC-40F7-8141-0CC2BAC2F0DC}"/>
              </a:ext>
            </a:extLst>
          </p:cNvPr>
          <p:cNvSpPr txBox="1"/>
          <p:nvPr/>
        </p:nvSpPr>
        <p:spPr>
          <a:xfrm>
            <a:off x="8388424" y="123110"/>
            <a:ext cx="442392" cy="338554"/>
          </a:xfrm>
          <a:prstGeom prst="rect">
            <a:avLst/>
          </a:prstGeom>
          <a:noFill/>
        </p:spPr>
        <p:txBody>
          <a:bodyPr wrap="square" rtlCol="0">
            <a:spAutoFit/>
          </a:bodyPr>
          <a:lstStyle/>
          <a:p>
            <a:pPr algn="r"/>
            <a:r>
              <a:rPr lang="es-MX" sz="1600" b="1" dirty="0"/>
              <a:t>10</a:t>
            </a:r>
            <a:endParaRPr lang="es-EC" sz="2000" b="1" dirty="0"/>
          </a:p>
        </p:txBody>
      </p:sp>
    </p:spTree>
    <p:extLst>
      <p:ext uri="{BB962C8B-B14F-4D97-AF65-F5344CB8AC3E}">
        <p14:creationId xmlns:p14="http://schemas.microsoft.com/office/powerpoint/2010/main" val="130815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6D8C78F-36CA-4F1C-9717-8E2AA14B44D8}"/>
              </a:ext>
            </a:extLst>
          </p:cNvPr>
          <p:cNvPicPr>
            <a:picLocks noChangeAspect="1"/>
          </p:cNvPicPr>
          <p:nvPr/>
        </p:nvPicPr>
        <p:blipFill>
          <a:blip r:embed="rId3"/>
          <a:stretch>
            <a:fillRect/>
          </a:stretch>
        </p:blipFill>
        <p:spPr>
          <a:xfrm>
            <a:off x="611560" y="1412776"/>
            <a:ext cx="8169348" cy="2644369"/>
          </a:xfrm>
          <a:prstGeom prst="rect">
            <a:avLst/>
          </a:prstGeom>
        </p:spPr>
      </p:pic>
      <p:sp>
        <p:nvSpPr>
          <p:cNvPr id="10" name="Rectángulo 9">
            <a:extLst>
              <a:ext uri="{FF2B5EF4-FFF2-40B4-BE49-F238E27FC236}">
                <a16:creationId xmlns:a16="http://schemas.microsoft.com/office/drawing/2014/main" id="{B3F46FFC-A857-4879-A04D-52A54176FEC5}"/>
              </a:ext>
            </a:extLst>
          </p:cNvPr>
          <p:cNvSpPr/>
          <p:nvPr/>
        </p:nvSpPr>
        <p:spPr>
          <a:xfrm>
            <a:off x="251520" y="4365104"/>
            <a:ext cx="8640960" cy="830997"/>
          </a:xfrm>
          <a:prstGeom prst="rect">
            <a:avLst/>
          </a:prstGeom>
        </p:spPr>
        <p:txBody>
          <a:bodyPr wrap="square">
            <a:spAutoFit/>
          </a:bodyPr>
          <a:lstStyle/>
          <a:p>
            <a:pPr algn="just"/>
            <a:r>
              <a:rPr lang="es-MX" sz="1600" b="1" dirty="0"/>
              <a:t>Predicción de estructuras para antígenos quiméricos de </a:t>
            </a:r>
            <a:r>
              <a:rPr lang="es-MX" sz="1600" b="1" i="1" dirty="0"/>
              <a:t>L. intracellularis</a:t>
            </a:r>
            <a:r>
              <a:rPr lang="es-MX" sz="1600" b="1" dirty="0"/>
              <a:t>.</a:t>
            </a:r>
            <a:r>
              <a:rPr lang="es-EC" sz="1600" b="1" dirty="0"/>
              <a:t> </a:t>
            </a:r>
            <a:r>
              <a:rPr lang="es-EC" sz="1600" dirty="0"/>
              <a:t>a) INVASq. b) OMP2c. c) OMP1c. El color verde muestra la estructura proteica; azul (FSFPYWFTF), rojo (KQFNLNTLL) y amarillo (FSYATDLSY) corresponden a epítopos de células T insertados.</a:t>
            </a:r>
          </a:p>
        </p:txBody>
      </p:sp>
      <p:sp>
        <p:nvSpPr>
          <p:cNvPr id="12" name="Rectángulo 11">
            <a:extLst>
              <a:ext uri="{FF2B5EF4-FFF2-40B4-BE49-F238E27FC236}">
                <a16:creationId xmlns:a16="http://schemas.microsoft.com/office/drawing/2014/main" id="{027B8BC9-1E10-4F34-B9DD-AEBECF72AECA}"/>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a:t>
            </a:r>
            <a:r>
              <a:rPr lang="es-MX" sz="1200" dirty="0">
                <a:ea typeface="Calibri" panose="020F0502020204030204" pitchFamily="34" charset="0"/>
              </a:rPr>
              <a:t>Montesino</a:t>
            </a:r>
            <a:r>
              <a:rPr lang="en-US" sz="1200" dirty="0">
                <a:latin typeface="+mj-lt"/>
                <a:ea typeface="Calibri" panose="020F0502020204030204" pitchFamily="34" charset="0"/>
              </a:rPr>
              <a:t> et al., 2019)</a:t>
            </a:r>
            <a:endParaRPr lang="es-EC" sz="1200" dirty="0">
              <a:latin typeface="+mj-lt"/>
            </a:endParaRPr>
          </a:p>
        </p:txBody>
      </p:sp>
      <p:sp>
        <p:nvSpPr>
          <p:cNvPr id="13" name="Rectángulo 12">
            <a:extLst>
              <a:ext uri="{FF2B5EF4-FFF2-40B4-BE49-F238E27FC236}">
                <a16:creationId xmlns:a16="http://schemas.microsoft.com/office/drawing/2014/main" id="{FFB27168-F25F-4FE6-8282-AD43258F3E06}"/>
              </a:ext>
            </a:extLst>
          </p:cNvPr>
          <p:cNvSpPr/>
          <p:nvPr/>
        </p:nvSpPr>
        <p:spPr>
          <a:xfrm>
            <a:off x="179512" y="6545081"/>
            <a:ext cx="2787494" cy="276999"/>
          </a:xfrm>
          <a:prstGeom prst="rect">
            <a:avLst/>
          </a:prstGeom>
        </p:spPr>
        <p:txBody>
          <a:bodyPr wrap="none">
            <a:spAutoFit/>
          </a:bodyPr>
          <a:lstStyle/>
          <a:p>
            <a:r>
              <a:rPr lang="es-ES_tradnl" sz="1200" dirty="0">
                <a:latin typeface="+mj-lt"/>
                <a:ea typeface="Calibri" panose="020F0502020204030204" pitchFamily="34" charset="0"/>
              </a:rPr>
              <a:t>(</a:t>
            </a:r>
            <a:r>
              <a:rPr lang="es-MX" sz="1200" dirty="0">
                <a:latin typeface="+mj-lt"/>
                <a:ea typeface="Calibri" panose="020F0502020204030204" pitchFamily="34" charset="0"/>
              </a:rPr>
              <a:t>Salazar, Montesino, &amp; Ramos, 2020</a:t>
            </a:r>
            <a:r>
              <a:rPr lang="es-ES_tradnl" sz="1200" dirty="0">
                <a:latin typeface="+mj-lt"/>
                <a:ea typeface="Calibri" panose="020F0502020204030204" pitchFamily="34" charset="0"/>
              </a:rPr>
              <a:t>)</a:t>
            </a:r>
            <a:endParaRPr lang="es-EC" sz="1200" dirty="0">
              <a:latin typeface="+mj-lt"/>
            </a:endParaRPr>
          </a:p>
        </p:txBody>
      </p:sp>
      <p:sp>
        <p:nvSpPr>
          <p:cNvPr id="9" name="CuadroTexto 8">
            <a:extLst>
              <a:ext uri="{FF2B5EF4-FFF2-40B4-BE49-F238E27FC236}">
                <a16:creationId xmlns:a16="http://schemas.microsoft.com/office/drawing/2014/main" id="{39FF020E-8B96-4FA6-8BBB-80B733F82F76}"/>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11" name="TextBox 3">
            <a:extLst>
              <a:ext uri="{FF2B5EF4-FFF2-40B4-BE49-F238E27FC236}">
                <a16:creationId xmlns:a16="http://schemas.microsoft.com/office/drawing/2014/main" id="{64F3C1DD-3F36-48D0-9C07-52C1E9292880}"/>
              </a:ext>
            </a:extLst>
          </p:cNvPr>
          <p:cNvSpPr txBox="1"/>
          <p:nvPr/>
        </p:nvSpPr>
        <p:spPr>
          <a:xfrm>
            <a:off x="179512" y="692696"/>
            <a:ext cx="5832648"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Vacuna recombinante</a:t>
            </a:r>
          </a:p>
        </p:txBody>
      </p:sp>
      <p:sp>
        <p:nvSpPr>
          <p:cNvPr id="3" name="Rectángulo 2">
            <a:extLst>
              <a:ext uri="{FF2B5EF4-FFF2-40B4-BE49-F238E27FC236}">
                <a16:creationId xmlns:a16="http://schemas.microsoft.com/office/drawing/2014/main" id="{484A9268-6D4C-41C5-8CEE-0209D2D6CF48}"/>
              </a:ext>
            </a:extLst>
          </p:cNvPr>
          <p:cNvSpPr/>
          <p:nvPr/>
        </p:nvSpPr>
        <p:spPr>
          <a:xfrm>
            <a:off x="251520" y="5388895"/>
            <a:ext cx="4095993" cy="369332"/>
          </a:xfrm>
          <a:prstGeom prst="rect">
            <a:avLst/>
          </a:prstGeom>
        </p:spPr>
        <p:txBody>
          <a:bodyPr wrap="none">
            <a:spAutoFit/>
          </a:bodyPr>
          <a:lstStyle/>
          <a:p>
            <a:r>
              <a:rPr lang="es-EC" dirty="0"/>
              <a:t>Respuesta a 21 días de inmunización </a:t>
            </a:r>
          </a:p>
        </p:txBody>
      </p:sp>
      <p:sp>
        <p:nvSpPr>
          <p:cNvPr id="15" name="CuadroTexto 14">
            <a:extLst>
              <a:ext uri="{FF2B5EF4-FFF2-40B4-BE49-F238E27FC236}">
                <a16:creationId xmlns:a16="http://schemas.microsoft.com/office/drawing/2014/main" id="{D3F798E7-B2B8-4A60-8FA9-B26D0FC1F5C5}"/>
              </a:ext>
            </a:extLst>
          </p:cNvPr>
          <p:cNvSpPr txBox="1"/>
          <p:nvPr/>
        </p:nvSpPr>
        <p:spPr>
          <a:xfrm>
            <a:off x="8388424" y="123110"/>
            <a:ext cx="442392" cy="338554"/>
          </a:xfrm>
          <a:prstGeom prst="rect">
            <a:avLst/>
          </a:prstGeom>
          <a:noFill/>
        </p:spPr>
        <p:txBody>
          <a:bodyPr wrap="square" rtlCol="0">
            <a:spAutoFit/>
          </a:bodyPr>
          <a:lstStyle/>
          <a:p>
            <a:pPr algn="r"/>
            <a:r>
              <a:rPr lang="es-MX" sz="1600" b="1" dirty="0"/>
              <a:t>11</a:t>
            </a:r>
            <a:endParaRPr lang="es-EC" sz="2000" b="1" dirty="0"/>
          </a:p>
        </p:txBody>
      </p:sp>
    </p:spTree>
    <p:extLst>
      <p:ext uri="{BB962C8B-B14F-4D97-AF65-F5344CB8AC3E}">
        <p14:creationId xmlns:p14="http://schemas.microsoft.com/office/powerpoint/2010/main" val="409294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21" name="Rectángulo 20">
            <a:extLst>
              <a:ext uri="{FF2B5EF4-FFF2-40B4-BE49-F238E27FC236}">
                <a16:creationId xmlns:a16="http://schemas.microsoft.com/office/drawing/2014/main" id="{3ECA18BC-5C5D-46D6-AF29-58E948275243}"/>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(García-</a:t>
            </a:r>
            <a:r>
              <a:rPr lang="en-US" sz="1200" dirty="0" err="1">
                <a:latin typeface="+mj-lt"/>
                <a:ea typeface="Calibri" panose="020F0502020204030204" pitchFamily="34" charset="0"/>
              </a:rPr>
              <a:t>Fruitós</a:t>
            </a:r>
            <a:r>
              <a:rPr lang="en-US" sz="1200" dirty="0">
                <a:latin typeface="+mj-lt"/>
                <a:ea typeface="Calibri" panose="020F0502020204030204" pitchFamily="34" charset="0"/>
              </a:rPr>
              <a:t> et al., 2012)</a:t>
            </a:r>
            <a:endParaRPr lang="es-EC" sz="1200" dirty="0">
              <a:latin typeface="+mj-lt"/>
            </a:endParaRPr>
          </a:p>
        </p:txBody>
      </p:sp>
      <p:sp>
        <p:nvSpPr>
          <p:cNvPr id="22" name="Rectángulo 21">
            <a:extLst>
              <a:ext uri="{FF2B5EF4-FFF2-40B4-BE49-F238E27FC236}">
                <a16:creationId xmlns:a16="http://schemas.microsoft.com/office/drawing/2014/main" id="{6B38CB25-4973-42E2-8CC0-38F8DEFBF667}"/>
              </a:ext>
            </a:extLst>
          </p:cNvPr>
          <p:cNvSpPr/>
          <p:nvPr/>
        </p:nvSpPr>
        <p:spPr>
          <a:xfrm>
            <a:off x="179512" y="6545081"/>
            <a:ext cx="4899098" cy="276999"/>
          </a:xfrm>
          <a:prstGeom prst="rect">
            <a:avLst/>
          </a:prstGeom>
        </p:spPr>
        <p:txBody>
          <a:bodyPr wrap="none">
            <a:spAutoFit/>
          </a:bodyPr>
          <a:lstStyle/>
          <a:p>
            <a:r>
              <a:rPr lang="en-US" sz="1200" dirty="0">
                <a:ea typeface="Calibri" panose="020F0502020204030204" pitchFamily="34" charset="0"/>
              </a:rPr>
              <a:t>(Dempster et al., 1996; </a:t>
            </a:r>
            <a:r>
              <a:rPr lang="en-US" sz="1200" dirty="0" err="1">
                <a:ea typeface="Calibri" panose="020F0502020204030204" pitchFamily="34" charset="0"/>
              </a:rPr>
              <a:t>Kȩsik</a:t>
            </a:r>
            <a:r>
              <a:rPr lang="en-US" sz="1200" dirty="0">
                <a:ea typeface="Calibri" panose="020F0502020204030204" pitchFamily="34" charset="0"/>
              </a:rPr>
              <a:t> et al., 2004; </a:t>
            </a:r>
            <a:r>
              <a:rPr lang="en-US" sz="1200" dirty="0" err="1">
                <a:ea typeface="Calibri" panose="020F0502020204030204" pitchFamily="34" charset="0"/>
              </a:rPr>
              <a:t>Wedrychowicz</a:t>
            </a:r>
            <a:r>
              <a:rPr lang="en-US" sz="1200" dirty="0">
                <a:ea typeface="Calibri" panose="020F0502020204030204" pitchFamily="34" charset="0"/>
              </a:rPr>
              <a:t> et al., 2007)</a:t>
            </a:r>
            <a:endParaRPr lang="es-EC" sz="1200" dirty="0"/>
          </a:p>
        </p:txBody>
      </p:sp>
      <p:sp>
        <p:nvSpPr>
          <p:cNvPr id="4" name="Rectángulo 3">
            <a:extLst>
              <a:ext uri="{FF2B5EF4-FFF2-40B4-BE49-F238E27FC236}">
                <a16:creationId xmlns:a16="http://schemas.microsoft.com/office/drawing/2014/main" id="{F69FD31E-459B-4A8C-B17A-57DFA4147EC7}"/>
              </a:ext>
            </a:extLst>
          </p:cNvPr>
          <p:cNvSpPr/>
          <p:nvPr/>
        </p:nvSpPr>
        <p:spPr>
          <a:xfrm>
            <a:off x="3347864" y="3244334"/>
            <a:ext cx="2531462" cy="369332"/>
          </a:xfrm>
          <a:prstGeom prst="rect">
            <a:avLst/>
          </a:prstGeom>
        </p:spPr>
        <p:txBody>
          <a:bodyPr wrap="none">
            <a:spAutoFit/>
          </a:bodyPr>
          <a:lstStyle/>
          <a:p>
            <a:r>
              <a:rPr lang="es-MX" b="1" dirty="0"/>
              <a:t>Cuerpos de inclusión</a:t>
            </a:r>
            <a:endParaRPr lang="es-EC" b="1" dirty="0"/>
          </a:p>
        </p:txBody>
      </p:sp>
      <p:sp>
        <p:nvSpPr>
          <p:cNvPr id="5" name="Rectángulo 4">
            <a:extLst>
              <a:ext uri="{FF2B5EF4-FFF2-40B4-BE49-F238E27FC236}">
                <a16:creationId xmlns:a16="http://schemas.microsoft.com/office/drawing/2014/main" id="{AB29F577-1DA4-484F-A302-48C3BFC6F8EF}"/>
              </a:ext>
            </a:extLst>
          </p:cNvPr>
          <p:cNvSpPr/>
          <p:nvPr/>
        </p:nvSpPr>
        <p:spPr>
          <a:xfrm>
            <a:off x="1043608" y="1592473"/>
            <a:ext cx="2430849" cy="923330"/>
          </a:xfrm>
          <a:prstGeom prst="rect">
            <a:avLst/>
          </a:prstGeom>
        </p:spPr>
        <p:txBody>
          <a:bodyPr wrap="square">
            <a:spAutoFit/>
          </a:bodyPr>
          <a:lstStyle/>
          <a:p>
            <a:pPr algn="ctr"/>
            <a:r>
              <a:rPr lang="es-MX" dirty="0"/>
              <a:t>Resistentes a la degradación por las proteasas </a:t>
            </a:r>
            <a:endParaRPr lang="es-EC" dirty="0"/>
          </a:p>
        </p:txBody>
      </p:sp>
      <p:sp>
        <p:nvSpPr>
          <p:cNvPr id="6" name="Rectángulo 5">
            <a:extLst>
              <a:ext uri="{FF2B5EF4-FFF2-40B4-BE49-F238E27FC236}">
                <a16:creationId xmlns:a16="http://schemas.microsoft.com/office/drawing/2014/main" id="{7F6B2684-C71E-497C-932C-F7CD9F089F7A}"/>
              </a:ext>
            </a:extLst>
          </p:cNvPr>
          <p:cNvSpPr/>
          <p:nvPr/>
        </p:nvSpPr>
        <p:spPr>
          <a:xfrm>
            <a:off x="5652120" y="1628800"/>
            <a:ext cx="2160240" cy="646331"/>
          </a:xfrm>
          <a:prstGeom prst="rect">
            <a:avLst/>
          </a:prstGeom>
        </p:spPr>
        <p:txBody>
          <a:bodyPr wrap="square">
            <a:spAutoFit/>
          </a:bodyPr>
          <a:lstStyle/>
          <a:p>
            <a:pPr algn="ctr"/>
            <a:r>
              <a:rPr lang="es-EC" dirty="0"/>
              <a:t>Aislamiento por centrifugación</a:t>
            </a:r>
          </a:p>
        </p:txBody>
      </p:sp>
      <p:sp>
        <p:nvSpPr>
          <p:cNvPr id="7" name="Rectángulo 6">
            <a:extLst>
              <a:ext uri="{FF2B5EF4-FFF2-40B4-BE49-F238E27FC236}">
                <a16:creationId xmlns:a16="http://schemas.microsoft.com/office/drawing/2014/main" id="{811A5E08-BFD1-48E2-8207-FE91591C0AC6}"/>
              </a:ext>
            </a:extLst>
          </p:cNvPr>
          <p:cNvSpPr/>
          <p:nvPr/>
        </p:nvSpPr>
        <p:spPr>
          <a:xfrm>
            <a:off x="764644" y="4079804"/>
            <a:ext cx="2159799" cy="646331"/>
          </a:xfrm>
          <a:prstGeom prst="rect">
            <a:avLst/>
          </a:prstGeom>
        </p:spPr>
        <p:txBody>
          <a:bodyPr wrap="square">
            <a:spAutoFit/>
          </a:bodyPr>
          <a:lstStyle/>
          <a:p>
            <a:pPr algn="ctr"/>
            <a:r>
              <a:rPr lang="es-MX" dirty="0"/>
              <a:t>Ampliamente documentados</a:t>
            </a:r>
            <a:endParaRPr lang="es-EC" dirty="0"/>
          </a:p>
        </p:txBody>
      </p:sp>
      <p:sp>
        <p:nvSpPr>
          <p:cNvPr id="8" name="Rectángulo 7">
            <a:extLst>
              <a:ext uri="{FF2B5EF4-FFF2-40B4-BE49-F238E27FC236}">
                <a16:creationId xmlns:a16="http://schemas.microsoft.com/office/drawing/2014/main" id="{FCB09C40-2099-4604-BF94-D2CD606D1BA4}"/>
              </a:ext>
            </a:extLst>
          </p:cNvPr>
          <p:cNvSpPr/>
          <p:nvPr/>
        </p:nvSpPr>
        <p:spPr>
          <a:xfrm>
            <a:off x="6444208" y="4059019"/>
            <a:ext cx="2160240" cy="646331"/>
          </a:xfrm>
          <a:prstGeom prst="rect">
            <a:avLst/>
          </a:prstGeom>
        </p:spPr>
        <p:txBody>
          <a:bodyPr wrap="square">
            <a:spAutoFit/>
          </a:bodyPr>
          <a:lstStyle/>
          <a:p>
            <a:pPr algn="ctr"/>
            <a:r>
              <a:rPr lang="es-MX" dirty="0"/>
              <a:t>Generan respuesta celular T </a:t>
            </a:r>
            <a:endParaRPr lang="es-EC" dirty="0"/>
          </a:p>
        </p:txBody>
      </p:sp>
      <p:sp>
        <p:nvSpPr>
          <p:cNvPr id="9" name="Rectángulo 8">
            <a:extLst>
              <a:ext uri="{FF2B5EF4-FFF2-40B4-BE49-F238E27FC236}">
                <a16:creationId xmlns:a16="http://schemas.microsoft.com/office/drawing/2014/main" id="{F84FB9E3-02E8-4BCA-866A-141863CEDEE9}"/>
              </a:ext>
            </a:extLst>
          </p:cNvPr>
          <p:cNvSpPr/>
          <p:nvPr/>
        </p:nvSpPr>
        <p:spPr>
          <a:xfrm>
            <a:off x="3087124" y="4694850"/>
            <a:ext cx="2969751" cy="923330"/>
          </a:xfrm>
          <a:prstGeom prst="rect">
            <a:avLst/>
          </a:prstGeom>
        </p:spPr>
        <p:txBody>
          <a:bodyPr wrap="square">
            <a:spAutoFit/>
          </a:bodyPr>
          <a:lstStyle/>
          <a:p>
            <a:pPr algn="ctr"/>
            <a:r>
              <a:rPr lang="es-MX" dirty="0"/>
              <a:t>Registrados como candidatos vacunales veterinarios </a:t>
            </a:r>
            <a:endParaRPr lang="es-EC" dirty="0"/>
          </a:p>
        </p:txBody>
      </p:sp>
      <p:sp>
        <p:nvSpPr>
          <p:cNvPr id="10" name="Flecha: a la derecha 9">
            <a:extLst>
              <a:ext uri="{FF2B5EF4-FFF2-40B4-BE49-F238E27FC236}">
                <a16:creationId xmlns:a16="http://schemas.microsoft.com/office/drawing/2014/main" id="{A3DD93CD-0C5C-46D2-BF18-494C3115A4C7}"/>
              </a:ext>
            </a:extLst>
          </p:cNvPr>
          <p:cNvSpPr/>
          <p:nvPr/>
        </p:nvSpPr>
        <p:spPr>
          <a:xfrm rot="14969296">
            <a:off x="2964379" y="2757961"/>
            <a:ext cx="736993" cy="170146"/>
          </a:xfrm>
          <a:prstGeom prst="rightArrow">
            <a:avLst>
              <a:gd name="adj1" fmla="val 50000"/>
              <a:gd name="adj2" fmla="val 81058"/>
            </a:avLst>
          </a:prstGeom>
          <a:solidFill>
            <a:srgbClr val="007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a:extLst>
              <a:ext uri="{FF2B5EF4-FFF2-40B4-BE49-F238E27FC236}">
                <a16:creationId xmlns:a16="http://schemas.microsoft.com/office/drawing/2014/main" id="{991494CC-5B3A-4C0A-948B-B9366ACF9557}"/>
              </a:ext>
            </a:extLst>
          </p:cNvPr>
          <p:cNvSpPr/>
          <p:nvPr/>
        </p:nvSpPr>
        <p:spPr>
          <a:xfrm>
            <a:off x="3087124" y="3059755"/>
            <a:ext cx="2969751" cy="738491"/>
          </a:xfrm>
          <a:prstGeom prst="ellipse">
            <a:avLst/>
          </a:prstGeom>
          <a:noFill/>
          <a:ln>
            <a:solidFill>
              <a:srgbClr val="007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a la derecha 16">
            <a:extLst>
              <a:ext uri="{FF2B5EF4-FFF2-40B4-BE49-F238E27FC236}">
                <a16:creationId xmlns:a16="http://schemas.microsoft.com/office/drawing/2014/main" id="{253DF39D-A85C-486E-8B76-1B1DC1B70FE6}"/>
              </a:ext>
            </a:extLst>
          </p:cNvPr>
          <p:cNvSpPr/>
          <p:nvPr/>
        </p:nvSpPr>
        <p:spPr>
          <a:xfrm rot="17356985">
            <a:off x="5450645" y="2760869"/>
            <a:ext cx="736993" cy="170146"/>
          </a:xfrm>
          <a:prstGeom prst="rightArrow">
            <a:avLst>
              <a:gd name="adj1" fmla="val 50000"/>
              <a:gd name="adj2" fmla="val 81058"/>
            </a:avLst>
          </a:prstGeom>
          <a:solidFill>
            <a:srgbClr val="007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a la derecha 17">
            <a:extLst>
              <a:ext uri="{FF2B5EF4-FFF2-40B4-BE49-F238E27FC236}">
                <a16:creationId xmlns:a16="http://schemas.microsoft.com/office/drawing/2014/main" id="{31C80997-61EB-4EC2-AAD0-4410CB6BD76C}"/>
              </a:ext>
            </a:extLst>
          </p:cNvPr>
          <p:cNvSpPr/>
          <p:nvPr/>
        </p:nvSpPr>
        <p:spPr>
          <a:xfrm rot="8171432">
            <a:off x="2500000" y="3700028"/>
            <a:ext cx="736993" cy="170146"/>
          </a:xfrm>
          <a:prstGeom prst="rightArrow">
            <a:avLst>
              <a:gd name="adj1" fmla="val 50000"/>
              <a:gd name="adj2" fmla="val 81058"/>
            </a:avLst>
          </a:prstGeom>
          <a:solidFill>
            <a:srgbClr val="007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CE67D7A1-3288-4B84-83DD-C40FEF8EBBD7}"/>
              </a:ext>
            </a:extLst>
          </p:cNvPr>
          <p:cNvSpPr/>
          <p:nvPr/>
        </p:nvSpPr>
        <p:spPr>
          <a:xfrm rot="2275802">
            <a:off x="5918046" y="3664476"/>
            <a:ext cx="736993" cy="170146"/>
          </a:xfrm>
          <a:prstGeom prst="rightArrow">
            <a:avLst>
              <a:gd name="adj1" fmla="val 50000"/>
              <a:gd name="adj2" fmla="val 81058"/>
            </a:avLst>
          </a:prstGeom>
          <a:solidFill>
            <a:srgbClr val="007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 la derecha 19">
            <a:extLst>
              <a:ext uri="{FF2B5EF4-FFF2-40B4-BE49-F238E27FC236}">
                <a16:creationId xmlns:a16="http://schemas.microsoft.com/office/drawing/2014/main" id="{A7C6856B-9777-45E1-A86A-E3E875EA0B00}"/>
              </a:ext>
            </a:extLst>
          </p:cNvPr>
          <p:cNvSpPr/>
          <p:nvPr/>
        </p:nvSpPr>
        <p:spPr>
          <a:xfrm rot="5400000">
            <a:off x="4210916" y="4104144"/>
            <a:ext cx="736993" cy="170146"/>
          </a:xfrm>
          <a:prstGeom prst="rightArrow">
            <a:avLst>
              <a:gd name="adj1" fmla="val 50000"/>
              <a:gd name="adj2" fmla="val 81058"/>
            </a:avLst>
          </a:prstGeom>
          <a:solidFill>
            <a:srgbClr val="007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528A9212-DFBA-42DE-A907-46D91D9CCA29}"/>
              </a:ext>
            </a:extLst>
          </p:cNvPr>
          <p:cNvSpPr/>
          <p:nvPr/>
        </p:nvSpPr>
        <p:spPr>
          <a:xfrm>
            <a:off x="3801422" y="1816292"/>
            <a:ext cx="1582484" cy="369332"/>
          </a:xfrm>
          <a:prstGeom prst="rect">
            <a:avLst/>
          </a:prstGeom>
        </p:spPr>
        <p:txBody>
          <a:bodyPr wrap="none">
            <a:spAutoFit/>
          </a:bodyPr>
          <a:lstStyle/>
          <a:p>
            <a:pPr algn="ctr"/>
            <a:r>
              <a:rPr lang="es-EC" dirty="0"/>
              <a:t>Alta densidad</a:t>
            </a:r>
          </a:p>
        </p:txBody>
      </p:sp>
      <p:sp>
        <p:nvSpPr>
          <p:cNvPr id="23" name="Flecha: a la derecha 22">
            <a:extLst>
              <a:ext uri="{FF2B5EF4-FFF2-40B4-BE49-F238E27FC236}">
                <a16:creationId xmlns:a16="http://schemas.microsoft.com/office/drawing/2014/main" id="{D2455510-5690-4E6C-90E6-32F214B68A32}"/>
              </a:ext>
            </a:extLst>
          </p:cNvPr>
          <p:cNvSpPr/>
          <p:nvPr/>
        </p:nvSpPr>
        <p:spPr>
          <a:xfrm rot="16200000">
            <a:off x="4210916" y="2606184"/>
            <a:ext cx="736993" cy="170146"/>
          </a:xfrm>
          <a:prstGeom prst="rightArrow">
            <a:avLst>
              <a:gd name="adj1" fmla="val 50000"/>
              <a:gd name="adj2" fmla="val 81058"/>
            </a:avLst>
          </a:prstGeom>
          <a:solidFill>
            <a:srgbClr val="007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TextBox 3">
            <a:extLst>
              <a:ext uri="{FF2B5EF4-FFF2-40B4-BE49-F238E27FC236}">
                <a16:creationId xmlns:a16="http://schemas.microsoft.com/office/drawing/2014/main" id="{588F36B5-CB66-4BC4-91F0-E11078113267}"/>
              </a:ext>
            </a:extLst>
          </p:cNvPr>
          <p:cNvSpPr txBox="1"/>
          <p:nvPr/>
        </p:nvSpPr>
        <p:spPr>
          <a:xfrm>
            <a:off x="179512" y="692696"/>
            <a:ext cx="5832648"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Vacuna recombinante</a:t>
            </a:r>
          </a:p>
        </p:txBody>
      </p:sp>
      <p:sp>
        <p:nvSpPr>
          <p:cNvPr id="26" name="CuadroTexto 25">
            <a:extLst>
              <a:ext uri="{FF2B5EF4-FFF2-40B4-BE49-F238E27FC236}">
                <a16:creationId xmlns:a16="http://schemas.microsoft.com/office/drawing/2014/main" id="{6100FAE1-1C57-469F-9482-89226175E4B6}"/>
              </a:ext>
            </a:extLst>
          </p:cNvPr>
          <p:cNvSpPr txBox="1"/>
          <p:nvPr/>
        </p:nvSpPr>
        <p:spPr>
          <a:xfrm>
            <a:off x="8316416" y="123110"/>
            <a:ext cx="514400" cy="338554"/>
          </a:xfrm>
          <a:prstGeom prst="rect">
            <a:avLst/>
          </a:prstGeom>
          <a:noFill/>
        </p:spPr>
        <p:txBody>
          <a:bodyPr wrap="square" rtlCol="0">
            <a:spAutoFit/>
          </a:bodyPr>
          <a:lstStyle/>
          <a:p>
            <a:pPr algn="r"/>
            <a:r>
              <a:rPr lang="es-MX" sz="1600" b="1" dirty="0"/>
              <a:t>12</a:t>
            </a:r>
            <a:endParaRPr lang="es-EC" sz="2000" b="1" dirty="0"/>
          </a:p>
        </p:txBody>
      </p:sp>
    </p:spTree>
    <p:extLst>
      <p:ext uri="{BB962C8B-B14F-4D97-AF65-F5344CB8AC3E}">
        <p14:creationId xmlns:p14="http://schemas.microsoft.com/office/powerpoint/2010/main" val="175040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pic>
        <p:nvPicPr>
          <p:cNvPr id="3" name="Imagen 2" descr="Diagrama&#10;&#10;Descripción generada automáticamente">
            <a:extLst>
              <a:ext uri="{FF2B5EF4-FFF2-40B4-BE49-F238E27FC236}">
                <a16:creationId xmlns:a16="http://schemas.microsoft.com/office/drawing/2014/main" id="{F6EED16D-0B62-4218-95C7-98AA6B43C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347816"/>
            <a:ext cx="2755737" cy="2817488"/>
          </a:xfrm>
          <a:prstGeom prst="rect">
            <a:avLst/>
          </a:prstGeom>
        </p:spPr>
      </p:pic>
      <p:pic>
        <p:nvPicPr>
          <p:cNvPr id="5" name="Imagen 4" descr="Diagrama&#10;&#10;Descripción generada automáticamente">
            <a:extLst>
              <a:ext uri="{FF2B5EF4-FFF2-40B4-BE49-F238E27FC236}">
                <a16:creationId xmlns:a16="http://schemas.microsoft.com/office/drawing/2014/main" id="{149E3E08-DB78-4973-BFFD-F6B792448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32" y="1241402"/>
            <a:ext cx="3069153" cy="3106851"/>
          </a:xfrm>
          <a:prstGeom prst="rect">
            <a:avLst/>
          </a:prstGeom>
        </p:spPr>
      </p:pic>
      <p:pic>
        <p:nvPicPr>
          <p:cNvPr id="4" name="Imagen 3" descr="Gráfico, Diagrama, Gráfico radial&#10;&#10;Descripción generada automáticamente">
            <a:extLst>
              <a:ext uri="{FF2B5EF4-FFF2-40B4-BE49-F238E27FC236}">
                <a16:creationId xmlns:a16="http://schemas.microsoft.com/office/drawing/2014/main" id="{E2DF7950-D9EE-4797-8710-989B3452FC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217" y="1530765"/>
            <a:ext cx="3173483" cy="2817488"/>
          </a:xfrm>
          <a:prstGeom prst="rect">
            <a:avLst/>
          </a:prstGeom>
        </p:spPr>
      </p:pic>
      <p:sp>
        <p:nvSpPr>
          <p:cNvPr id="8" name="TextBox 3">
            <a:extLst>
              <a:ext uri="{FF2B5EF4-FFF2-40B4-BE49-F238E27FC236}">
                <a16:creationId xmlns:a16="http://schemas.microsoft.com/office/drawing/2014/main" id="{490897EE-9A85-4485-9A54-48245DD617F8}"/>
              </a:ext>
            </a:extLst>
          </p:cNvPr>
          <p:cNvSpPr txBox="1"/>
          <p:nvPr/>
        </p:nvSpPr>
        <p:spPr>
          <a:xfrm>
            <a:off x="179512" y="692696"/>
            <a:ext cx="5832648"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Vacuna recombinante</a:t>
            </a:r>
          </a:p>
        </p:txBody>
      </p:sp>
      <p:sp>
        <p:nvSpPr>
          <p:cNvPr id="11" name="CuadroTexto 10">
            <a:extLst>
              <a:ext uri="{FF2B5EF4-FFF2-40B4-BE49-F238E27FC236}">
                <a16:creationId xmlns:a16="http://schemas.microsoft.com/office/drawing/2014/main" id="{4ACF424C-D328-433F-A09B-FE6E203C41A9}"/>
              </a:ext>
            </a:extLst>
          </p:cNvPr>
          <p:cNvSpPr txBox="1"/>
          <p:nvPr/>
        </p:nvSpPr>
        <p:spPr>
          <a:xfrm>
            <a:off x="8316416" y="123110"/>
            <a:ext cx="514400" cy="338554"/>
          </a:xfrm>
          <a:prstGeom prst="rect">
            <a:avLst/>
          </a:prstGeom>
          <a:noFill/>
        </p:spPr>
        <p:txBody>
          <a:bodyPr wrap="square" rtlCol="0">
            <a:spAutoFit/>
          </a:bodyPr>
          <a:lstStyle/>
          <a:p>
            <a:pPr algn="r"/>
            <a:r>
              <a:rPr lang="es-MX" sz="1600" b="1" dirty="0"/>
              <a:t>13</a:t>
            </a:r>
            <a:endParaRPr lang="es-EC" sz="2000" b="1" dirty="0"/>
          </a:p>
        </p:txBody>
      </p:sp>
    </p:spTree>
    <p:extLst>
      <p:ext uri="{BB962C8B-B14F-4D97-AF65-F5344CB8AC3E}">
        <p14:creationId xmlns:p14="http://schemas.microsoft.com/office/powerpoint/2010/main" val="119220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2" name="CuadroTexto 1"/>
          <p:cNvSpPr txBox="1"/>
          <p:nvPr/>
        </p:nvSpPr>
        <p:spPr>
          <a:xfrm>
            <a:off x="179512" y="0"/>
            <a:ext cx="2891780"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CONTENIDO</a:t>
            </a:r>
          </a:p>
        </p:txBody>
      </p:sp>
      <p:sp>
        <p:nvSpPr>
          <p:cNvPr id="6" name="CuadroTexto 5">
            <a:extLst>
              <a:ext uri="{FF2B5EF4-FFF2-40B4-BE49-F238E27FC236}">
                <a16:creationId xmlns:a16="http://schemas.microsoft.com/office/drawing/2014/main" id="{BF7010AB-5B75-4C6D-9358-6E0AAA3715CE}"/>
              </a:ext>
            </a:extLst>
          </p:cNvPr>
          <p:cNvSpPr txBox="1">
            <a:spLocks noChangeArrowheads="1"/>
          </p:cNvSpPr>
          <p:nvPr/>
        </p:nvSpPr>
        <p:spPr bwMode="auto">
          <a:xfrm>
            <a:off x="179512" y="836712"/>
            <a:ext cx="493204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MX" sz="2000" dirty="0">
                <a:latin typeface="+mn-lt"/>
              </a:rPr>
              <a:t>Introducción</a:t>
            </a:r>
          </a:p>
          <a:p>
            <a:pPr marL="914400" lvl="1" indent="-457200" algn="just" eaLnBrk="1" hangingPunct="1">
              <a:buFont typeface="+mj-lt"/>
              <a:buAutoNum type="alphaLcParenR"/>
            </a:pPr>
            <a:r>
              <a:rPr lang="es-MX" sz="2000" i="1" dirty="0" err="1">
                <a:latin typeface="+mn-lt"/>
              </a:rPr>
              <a:t>Lawsonia</a:t>
            </a:r>
            <a:r>
              <a:rPr lang="es-MX" sz="2000" i="1" dirty="0">
                <a:latin typeface="+mn-lt"/>
              </a:rPr>
              <a:t> </a:t>
            </a:r>
            <a:r>
              <a:rPr lang="es-MX" sz="2000" i="1" dirty="0" err="1">
                <a:latin typeface="+mn-lt"/>
              </a:rPr>
              <a:t>intracellularis</a:t>
            </a:r>
            <a:endParaRPr lang="es-MX" sz="2000" i="1" dirty="0">
              <a:latin typeface="+mn-lt"/>
            </a:endParaRPr>
          </a:p>
          <a:p>
            <a:pPr marL="914400" lvl="1" indent="-457200" algn="just" eaLnBrk="1" hangingPunct="1">
              <a:buFont typeface="+mj-lt"/>
              <a:buAutoNum type="alphaLcParenR"/>
            </a:pPr>
            <a:r>
              <a:rPr lang="es-MX" sz="2000" dirty="0">
                <a:latin typeface="+mn-lt"/>
              </a:rPr>
              <a:t>Enteropatía proliferativa</a:t>
            </a:r>
          </a:p>
          <a:p>
            <a:pPr marL="914400" lvl="1" indent="-457200" algn="just" eaLnBrk="1" hangingPunct="1">
              <a:buFont typeface="+mj-lt"/>
              <a:buAutoNum type="alphaLcParenR"/>
            </a:pPr>
            <a:r>
              <a:rPr lang="es-MX" sz="2000" dirty="0"/>
              <a:t>Importancia</a:t>
            </a:r>
          </a:p>
          <a:p>
            <a:pPr marL="914400" lvl="1" indent="-457200" algn="just" eaLnBrk="1" hangingPunct="1">
              <a:buFont typeface="+mj-lt"/>
              <a:buAutoNum type="alphaLcParenR"/>
            </a:pPr>
            <a:r>
              <a:rPr lang="es-MX" sz="2000" dirty="0">
                <a:latin typeface="+mn-lt"/>
              </a:rPr>
              <a:t>Control y medidas de prevención</a:t>
            </a:r>
          </a:p>
          <a:p>
            <a:pPr marL="914400" lvl="1" indent="-457200" algn="just" eaLnBrk="1" hangingPunct="1">
              <a:buFont typeface="+mj-lt"/>
              <a:buAutoNum type="alphaLcParenR"/>
            </a:pPr>
            <a:r>
              <a:rPr lang="es-MX" sz="2000" dirty="0">
                <a:latin typeface="+mn-lt"/>
              </a:rPr>
              <a:t>Vacunas recombinantes</a:t>
            </a:r>
          </a:p>
          <a:p>
            <a:pPr algn="just" eaLnBrk="1" hangingPunct="1">
              <a:buFontTx/>
              <a:buAutoNum type="arabicPeriod"/>
            </a:pPr>
            <a:endParaRPr lang="es-MX" sz="2000" dirty="0">
              <a:latin typeface="+mn-lt"/>
            </a:endParaRPr>
          </a:p>
          <a:p>
            <a:pPr algn="just" eaLnBrk="1" hangingPunct="1">
              <a:buFontTx/>
              <a:buAutoNum type="arabicPeriod"/>
            </a:pPr>
            <a:r>
              <a:rPr lang="es-ES" sz="2000" b="1" dirty="0">
                <a:solidFill>
                  <a:srgbClr val="00713C"/>
                </a:solidFill>
                <a:latin typeface="+mn-lt"/>
              </a:rPr>
              <a:t>Objetivos</a:t>
            </a:r>
          </a:p>
          <a:p>
            <a:pPr algn="just" eaLnBrk="1" hangingPunct="1">
              <a:buFontTx/>
              <a:buAutoNum type="arabicPeriod"/>
            </a:pPr>
            <a:endParaRPr lang="es-ES" sz="2000" dirty="0">
              <a:latin typeface="+mn-lt"/>
            </a:endParaRPr>
          </a:p>
          <a:p>
            <a:pPr algn="just" eaLnBrk="1" hangingPunct="1">
              <a:buFontTx/>
              <a:buAutoNum type="arabicPeriod"/>
            </a:pPr>
            <a:r>
              <a:rPr lang="es-MX" sz="2000" dirty="0">
                <a:latin typeface="+mn-lt"/>
              </a:rPr>
              <a:t>Metodología</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Resultados y discusión</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Conclusiones</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Recomendaciones</a:t>
            </a:r>
            <a:endParaRPr lang="es-ES" sz="2000" dirty="0">
              <a:latin typeface="+mn-lt"/>
            </a:endParaRPr>
          </a:p>
        </p:txBody>
      </p:sp>
      <p:sp>
        <p:nvSpPr>
          <p:cNvPr id="8" name="CuadroTexto 7">
            <a:extLst>
              <a:ext uri="{FF2B5EF4-FFF2-40B4-BE49-F238E27FC236}">
                <a16:creationId xmlns:a16="http://schemas.microsoft.com/office/drawing/2014/main" id="{B0404B4B-B9D3-46F8-B058-F32B9565CE58}"/>
              </a:ext>
            </a:extLst>
          </p:cNvPr>
          <p:cNvSpPr txBox="1"/>
          <p:nvPr/>
        </p:nvSpPr>
        <p:spPr>
          <a:xfrm>
            <a:off x="8388424" y="123110"/>
            <a:ext cx="442392" cy="338554"/>
          </a:xfrm>
          <a:prstGeom prst="rect">
            <a:avLst/>
          </a:prstGeom>
          <a:noFill/>
        </p:spPr>
        <p:txBody>
          <a:bodyPr wrap="square" rtlCol="0">
            <a:spAutoFit/>
          </a:bodyPr>
          <a:lstStyle/>
          <a:p>
            <a:pPr algn="r"/>
            <a:r>
              <a:rPr lang="es-MX" sz="1600" b="1" dirty="0"/>
              <a:t>3</a:t>
            </a:r>
            <a:endParaRPr lang="es-EC" sz="2000" b="1" dirty="0"/>
          </a:p>
        </p:txBody>
      </p:sp>
    </p:spTree>
    <p:extLst>
      <p:ext uri="{BB962C8B-B14F-4D97-AF65-F5344CB8AC3E}">
        <p14:creationId xmlns:p14="http://schemas.microsoft.com/office/powerpoint/2010/main" val="413760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E284E99-7E3E-47CA-96DD-5790700A5DAA}"/>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OBJETIVOS</a:t>
            </a:r>
          </a:p>
        </p:txBody>
      </p:sp>
      <p:sp>
        <p:nvSpPr>
          <p:cNvPr id="8" name="CuadroTexto 5">
            <a:extLst>
              <a:ext uri="{FF2B5EF4-FFF2-40B4-BE49-F238E27FC236}">
                <a16:creationId xmlns:a16="http://schemas.microsoft.com/office/drawing/2014/main" id="{5AA2B350-FB26-4400-A5BA-41356E4E3E1D}"/>
              </a:ext>
            </a:extLst>
          </p:cNvPr>
          <p:cNvSpPr txBox="1">
            <a:spLocks noChangeArrowheads="1"/>
          </p:cNvSpPr>
          <p:nvPr/>
        </p:nvSpPr>
        <p:spPr bwMode="auto">
          <a:xfrm>
            <a:off x="251520" y="939492"/>
            <a:ext cx="864096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just" eaLnBrk="1" hangingPunct="1"/>
            <a:r>
              <a:rPr lang="es-MX" sz="2000" b="1" dirty="0">
                <a:solidFill>
                  <a:srgbClr val="00713C"/>
                </a:solidFill>
                <a:latin typeface="+mn-lt"/>
              </a:rPr>
              <a:t>Objetivo general</a:t>
            </a:r>
          </a:p>
          <a:p>
            <a:pPr algn="just" eaLnBrk="1" hangingPunct="1">
              <a:buFont typeface="Arial" panose="020B0604020202020204" pitchFamily="34" charset="0"/>
              <a:buChar char="•"/>
            </a:pPr>
            <a:r>
              <a:rPr lang="es-MX" sz="2000" dirty="0">
                <a:latin typeface="+mn-lt"/>
              </a:rPr>
              <a:t>Evaluar la expresión de antígenos quiméricos contra </a:t>
            </a:r>
            <a:r>
              <a:rPr lang="es-MX" sz="2000" i="1" dirty="0">
                <a:latin typeface="+mn-lt"/>
              </a:rPr>
              <a:t>Lawsonia intracellularis</a:t>
            </a:r>
            <a:r>
              <a:rPr lang="es-MX" sz="2000" dirty="0">
                <a:latin typeface="+mn-lt"/>
              </a:rPr>
              <a:t>, causante de la Enteropatía Proliferativa Porcina, en cultivo alimentado a escala de 2 L.</a:t>
            </a:r>
          </a:p>
          <a:p>
            <a:pPr marL="0" indent="0" algn="just" eaLnBrk="1" hangingPunct="1"/>
            <a:endParaRPr lang="es-MX" sz="2000" dirty="0">
              <a:latin typeface="+mn-lt"/>
            </a:endParaRPr>
          </a:p>
          <a:p>
            <a:pPr marL="0" indent="0" algn="just" eaLnBrk="1" hangingPunct="1"/>
            <a:r>
              <a:rPr lang="es-MX" sz="2000" b="1" dirty="0">
                <a:solidFill>
                  <a:srgbClr val="00713C"/>
                </a:solidFill>
                <a:latin typeface="+mn-lt"/>
              </a:rPr>
              <a:t>Objetivos específicos </a:t>
            </a:r>
          </a:p>
          <a:p>
            <a:pPr lvl="0" algn="just">
              <a:buFont typeface="Arial" panose="020B0604020202020204" pitchFamily="34" charset="0"/>
              <a:buChar char="•"/>
            </a:pPr>
            <a:r>
              <a:rPr lang="es-MX" sz="2000" dirty="0">
                <a:latin typeface="+mn-lt"/>
              </a:rPr>
              <a:t>Establecer los bancos primarios y de trabajo de las células transformadas que expresan los antígenos quiméricos contra </a:t>
            </a:r>
            <a:r>
              <a:rPr lang="es-MX" sz="2000" i="1" dirty="0">
                <a:latin typeface="+mn-lt"/>
              </a:rPr>
              <a:t>Lawsonia intracellularis</a:t>
            </a:r>
            <a:r>
              <a:rPr lang="es-MX" sz="2000" dirty="0">
                <a:latin typeface="+mn-lt"/>
              </a:rPr>
              <a:t>.</a:t>
            </a:r>
          </a:p>
          <a:p>
            <a:pPr lvl="0" algn="just">
              <a:buFont typeface="Arial" panose="020B0604020202020204" pitchFamily="34" charset="0"/>
              <a:buChar char="•"/>
            </a:pPr>
            <a:endParaRPr lang="es-MX" sz="2000" dirty="0">
              <a:latin typeface="+mn-lt"/>
            </a:endParaRPr>
          </a:p>
          <a:p>
            <a:pPr lvl="0" algn="just">
              <a:buFont typeface="Arial" panose="020B0604020202020204" pitchFamily="34" charset="0"/>
              <a:buChar char="•"/>
            </a:pPr>
            <a:r>
              <a:rPr lang="es-MX" sz="2000" dirty="0">
                <a:latin typeface="+mn-lt"/>
              </a:rPr>
              <a:t>Obtener los antígenos quiméricos contra </a:t>
            </a:r>
            <a:r>
              <a:rPr lang="es-MX" sz="2000" i="1" dirty="0">
                <a:latin typeface="+mn-lt"/>
              </a:rPr>
              <a:t>Lawsonia intracellularis </a:t>
            </a:r>
            <a:r>
              <a:rPr lang="es-MX" sz="2000" dirty="0">
                <a:latin typeface="+mn-lt"/>
              </a:rPr>
              <a:t>a escala de fermentación de 2 L.</a:t>
            </a:r>
          </a:p>
          <a:p>
            <a:pPr lvl="0" algn="just">
              <a:buFont typeface="Arial" panose="020B0604020202020204" pitchFamily="34" charset="0"/>
              <a:buChar char="•"/>
            </a:pPr>
            <a:endParaRPr lang="es-MX" sz="2000" dirty="0">
              <a:latin typeface="+mn-lt"/>
            </a:endParaRPr>
          </a:p>
          <a:p>
            <a:pPr lvl="0" algn="just">
              <a:buFont typeface="Arial" panose="020B0604020202020204" pitchFamily="34" charset="0"/>
              <a:buChar char="•"/>
            </a:pPr>
            <a:r>
              <a:rPr lang="es-MX" sz="2000" dirty="0">
                <a:latin typeface="+mn-lt"/>
              </a:rPr>
              <a:t>Estandarizar las condiciones de solubilización de los antígenos quiméricos contra </a:t>
            </a:r>
            <a:r>
              <a:rPr lang="es-MX" sz="2000" i="1" dirty="0">
                <a:latin typeface="+mn-lt"/>
              </a:rPr>
              <a:t>Lawsonia intracellularis </a:t>
            </a:r>
            <a:r>
              <a:rPr lang="es-MX" sz="2000" dirty="0">
                <a:latin typeface="+mn-lt"/>
              </a:rPr>
              <a:t>dependiente de: temperatura, tiempo, concentración de urea y β-mercaptoetanol. </a:t>
            </a:r>
          </a:p>
        </p:txBody>
      </p:sp>
      <p:sp>
        <p:nvSpPr>
          <p:cNvPr id="6" name="CuadroTexto 5">
            <a:extLst>
              <a:ext uri="{FF2B5EF4-FFF2-40B4-BE49-F238E27FC236}">
                <a16:creationId xmlns:a16="http://schemas.microsoft.com/office/drawing/2014/main" id="{7EAD8B7B-B7BA-42EA-A1DB-CE64D911B4BF}"/>
              </a:ext>
            </a:extLst>
          </p:cNvPr>
          <p:cNvSpPr txBox="1"/>
          <p:nvPr/>
        </p:nvSpPr>
        <p:spPr>
          <a:xfrm>
            <a:off x="8244408" y="123110"/>
            <a:ext cx="586408" cy="338554"/>
          </a:xfrm>
          <a:prstGeom prst="rect">
            <a:avLst/>
          </a:prstGeom>
          <a:noFill/>
        </p:spPr>
        <p:txBody>
          <a:bodyPr wrap="square" rtlCol="0">
            <a:spAutoFit/>
          </a:bodyPr>
          <a:lstStyle/>
          <a:p>
            <a:pPr algn="r"/>
            <a:r>
              <a:rPr lang="es-MX" sz="1600" b="1" dirty="0"/>
              <a:t>15</a:t>
            </a:r>
            <a:endParaRPr lang="es-EC" sz="2000" b="1" dirty="0"/>
          </a:p>
        </p:txBody>
      </p:sp>
    </p:spTree>
    <p:extLst>
      <p:ext uri="{BB962C8B-B14F-4D97-AF65-F5344CB8AC3E}">
        <p14:creationId xmlns:p14="http://schemas.microsoft.com/office/powerpoint/2010/main" val="82061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2" name="CuadroTexto 1"/>
          <p:cNvSpPr txBox="1"/>
          <p:nvPr/>
        </p:nvSpPr>
        <p:spPr>
          <a:xfrm>
            <a:off x="179512" y="0"/>
            <a:ext cx="2891780"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CONTENIDO</a:t>
            </a:r>
          </a:p>
        </p:txBody>
      </p:sp>
      <p:sp>
        <p:nvSpPr>
          <p:cNvPr id="6" name="CuadroTexto 5">
            <a:extLst>
              <a:ext uri="{FF2B5EF4-FFF2-40B4-BE49-F238E27FC236}">
                <a16:creationId xmlns:a16="http://schemas.microsoft.com/office/drawing/2014/main" id="{BF7010AB-5B75-4C6D-9358-6E0AAA3715CE}"/>
              </a:ext>
            </a:extLst>
          </p:cNvPr>
          <p:cNvSpPr txBox="1">
            <a:spLocks noChangeArrowheads="1"/>
          </p:cNvSpPr>
          <p:nvPr/>
        </p:nvSpPr>
        <p:spPr bwMode="auto">
          <a:xfrm>
            <a:off x="179512" y="836712"/>
            <a:ext cx="493204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MX" sz="2000" dirty="0">
                <a:latin typeface="+mn-lt"/>
              </a:rPr>
              <a:t>Introducción</a:t>
            </a:r>
          </a:p>
          <a:p>
            <a:pPr marL="914400" lvl="1" indent="-457200" algn="just" eaLnBrk="1" hangingPunct="1">
              <a:buFont typeface="+mj-lt"/>
              <a:buAutoNum type="alphaLcParenR"/>
            </a:pPr>
            <a:r>
              <a:rPr lang="es-MX" sz="2000" i="1" dirty="0" err="1">
                <a:latin typeface="+mn-lt"/>
              </a:rPr>
              <a:t>Lawsonia</a:t>
            </a:r>
            <a:r>
              <a:rPr lang="es-MX" sz="2000" i="1" dirty="0">
                <a:latin typeface="+mn-lt"/>
              </a:rPr>
              <a:t> </a:t>
            </a:r>
            <a:r>
              <a:rPr lang="es-MX" sz="2000" i="1" dirty="0" err="1">
                <a:latin typeface="+mn-lt"/>
              </a:rPr>
              <a:t>intracellularis</a:t>
            </a:r>
            <a:endParaRPr lang="es-MX" sz="2000" i="1" dirty="0">
              <a:latin typeface="+mn-lt"/>
            </a:endParaRPr>
          </a:p>
          <a:p>
            <a:pPr marL="914400" lvl="1" indent="-457200" algn="just" eaLnBrk="1" hangingPunct="1">
              <a:buFont typeface="+mj-lt"/>
              <a:buAutoNum type="alphaLcParenR"/>
            </a:pPr>
            <a:r>
              <a:rPr lang="es-MX" sz="2000" dirty="0">
                <a:latin typeface="+mn-lt"/>
              </a:rPr>
              <a:t>Enteropatía proliferativa</a:t>
            </a:r>
          </a:p>
          <a:p>
            <a:pPr marL="914400" lvl="1" indent="-457200" algn="just" eaLnBrk="1" hangingPunct="1">
              <a:buFont typeface="+mj-lt"/>
              <a:buAutoNum type="alphaLcParenR"/>
            </a:pPr>
            <a:r>
              <a:rPr lang="es-MX" sz="2000" dirty="0"/>
              <a:t>Importancia</a:t>
            </a:r>
          </a:p>
          <a:p>
            <a:pPr marL="914400" lvl="1" indent="-457200" algn="just" eaLnBrk="1" hangingPunct="1">
              <a:buFont typeface="+mj-lt"/>
              <a:buAutoNum type="alphaLcParenR"/>
            </a:pPr>
            <a:r>
              <a:rPr lang="es-MX" sz="2000" dirty="0">
                <a:latin typeface="+mn-lt"/>
              </a:rPr>
              <a:t>Control y medidas de prevención</a:t>
            </a:r>
          </a:p>
          <a:p>
            <a:pPr marL="914400" lvl="1" indent="-457200" algn="just" eaLnBrk="1" hangingPunct="1">
              <a:buFont typeface="+mj-lt"/>
              <a:buAutoNum type="alphaLcParenR"/>
            </a:pPr>
            <a:r>
              <a:rPr lang="es-MX" sz="2000" dirty="0">
                <a:latin typeface="+mn-lt"/>
              </a:rPr>
              <a:t>Vacunas recombinantes</a:t>
            </a:r>
          </a:p>
          <a:p>
            <a:pPr algn="just" eaLnBrk="1" hangingPunct="1">
              <a:buFontTx/>
              <a:buAutoNum type="arabicPeriod"/>
            </a:pPr>
            <a:endParaRPr lang="es-MX" sz="2000" dirty="0">
              <a:latin typeface="+mn-lt"/>
            </a:endParaRPr>
          </a:p>
          <a:p>
            <a:pPr algn="just" eaLnBrk="1" hangingPunct="1">
              <a:buFontTx/>
              <a:buAutoNum type="arabicPeriod"/>
            </a:pPr>
            <a:r>
              <a:rPr lang="es-ES" sz="2000" dirty="0">
                <a:latin typeface="+mn-lt"/>
              </a:rPr>
              <a:t>Objetivos</a:t>
            </a:r>
          </a:p>
          <a:p>
            <a:pPr algn="just" eaLnBrk="1" hangingPunct="1">
              <a:buFontTx/>
              <a:buAutoNum type="arabicPeriod"/>
            </a:pPr>
            <a:endParaRPr lang="es-ES" sz="2000" dirty="0">
              <a:latin typeface="+mn-lt"/>
            </a:endParaRPr>
          </a:p>
          <a:p>
            <a:pPr algn="just" eaLnBrk="1" hangingPunct="1">
              <a:buFontTx/>
              <a:buAutoNum type="arabicPeriod"/>
            </a:pPr>
            <a:r>
              <a:rPr lang="es-MX" sz="2000" b="1" dirty="0">
                <a:solidFill>
                  <a:srgbClr val="00713C"/>
                </a:solidFill>
                <a:latin typeface="+mn-lt"/>
              </a:rPr>
              <a:t>Metodología</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Resultados y discusión</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Conclusiones</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Recomendaciones</a:t>
            </a:r>
            <a:endParaRPr lang="es-ES" sz="2000" dirty="0">
              <a:latin typeface="+mn-lt"/>
            </a:endParaRPr>
          </a:p>
        </p:txBody>
      </p:sp>
      <p:sp>
        <p:nvSpPr>
          <p:cNvPr id="8" name="CuadroTexto 7">
            <a:extLst>
              <a:ext uri="{FF2B5EF4-FFF2-40B4-BE49-F238E27FC236}">
                <a16:creationId xmlns:a16="http://schemas.microsoft.com/office/drawing/2014/main" id="{B0404B4B-B9D3-46F8-B058-F32B9565CE58}"/>
              </a:ext>
            </a:extLst>
          </p:cNvPr>
          <p:cNvSpPr txBox="1"/>
          <p:nvPr/>
        </p:nvSpPr>
        <p:spPr>
          <a:xfrm>
            <a:off x="8388424" y="123110"/>
            <a:ext cx="442392" cy="338554"/>
          </a:xfrm>
          <a:prstGeom prst="rect">
            <a:avLst/>
          </a:prstGeom>
          <a:noFill/>
        </p:spPr>
        <p:txBody>
          <a:bodyPr wrap="square" rtlCol="0">
            <a:spAutoFit/>
          </a:bodyPr>
          <a:lstStyle/>
          <a:p>
            <a:pPr algn="r"/>
            <a:r>
              <a:rPr lang="es-MX" sz="1600" b="1" dirty="0"/>
              <a:t>3</a:t>
            </a:r>
            <a:endParaRPr lang="es-EC" sz="2000" b="1" dirty="0"/>
          </a:p>
        </p:txBody>
      </p:sp>
    </p:spTree>
    <p:extLst>
      <p:ext uri="{BB962C8B-B14F-4D97-AF65-F5344CB8AC3E}">
        <p14:creationId xmlns:p14="http://schemas.microsoft.com/office/powerpoint/2010/main" val="85372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Confección del banco primario y de trabajo</a:t>
            </a:r>
          </a:p>
        </p:txBody>
      </p:sp>
      <p:grpSp>
        <p:nvGrpSpPr>
          <p:cNvPr id="12" name="Grupo 11">
            <a:extLst>
              <a:ext uri="{FF2B5EF4-FFF2-40B4-BE49-F238E27FC236}">
                <a16:creationId xmlns:a16="http://schemas.microsoft.com/office/drawing/2014/main" id="{E434355B-9F82-4959-9B85-2838AD4D1182}"/>
              </a:ext>
            </a:extLst>
          </p:cNvPr>
          <p:cNvGrpSpPr/>
          <p:nvPr/>
        </p:nvGrpSpPr>
        <p:grpSpPr>
          <a:xfrm>
            <a:off x="2545935" y="1215916"/>
            <a:ext cx="4896544" cy="4949388"/>
            <a:chOff x="2545935" y="1215916"/>
            <a:chExt cx="4896544" cy="4949388"/>
          </a:xfrm>
        </p:grpSpPr>
        <p:sp>
          <p:nvSpPr>
            <p:cNvPr id="9" name="CuadroTexto 8">
              <a:extLst>
                <a:ext uri="{FF2B5EF4-FFF2-40B4-BE49-F238E27FC236}">
                  <a16:creationId xmlns:a16="http://schemas.microsoft.com/office/drawing/2014/main" id="{61DD7F65-9014-4595-A5B4-0F20AB05A6A1}"/>
                </a:ext>
              </a:extLst>
            </p:cNvPr>
            <p:cNvSpPr txBox="1"/>
            <p:nvPr/>
          </p:nvSpPr>
          <p:spPr>
            <a:xfrm>
              <a:off x="2771800" y="5703639"/>
              <a:ext cx="3456384" cy="461665"/>
            </a:xfrm>
            <a:prstGeom prst="rect">
              <a:avLst/>
            </a:prstGeom>
            <a:noFill/>
          </p:spPr>
          <p:txBody>
            <a:bodyPr wrap="square" rtlCol="0">
              <a:spAutoFit/>
            </a:bodyPr>
            <a:lstStyle/>
            <a:p>
              <a:pPr algn="ctr"/>
              <a:r>
                <a:rPr lang="es-MX" sz="1200" i="1" dirty="0">
                  <a:cs typeface="Arial" panose="020B0604020202020204" pitchFamily="34" charset="0"/>
                </a:rPr>
                <a:t>Plásmidos de expresión de tres proteínas OMP1q, OMP2q e INVASq. </a:t>
              </a:r>
            </a:p>
          </p:txBody>
        </p:sp>
        <p:pic>
          <p:nvPicPr>
            <p:cNvPr id="11" name="Imagen 10" descr="Diagrama, Gráfico radial&#10;&#10;Descripción generada automáticamente">
              <a:extLst>
                <a:ext uri="{FF2B5EF4-FFF2-40B4-BE49-F238E27FC236}">
                  <a16:creationId xmlns:a16="http://schemas.microsoft.com/office/drawing/2014/main" id="{11668679-0706-4D58-9886-3C758D422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935" y="1215916"/>
              <a:ext cx="4896544" cy="4513818"/>
            </a:xfrm>
            <a:prstGeom prst="rect">
              <a:avLst/>
            </a:prstGeom>
          </p:spPr>
        </p:pic>
      </p:grpSp>
      <p:sp>
        <p:nvSpPr>
          <p:cNvPr id="10" name="CuadroTexto 9">
            <a:extLst>
              <a:ext uri="{FF2B5EF4-FFF2-40B4-BE49-F238E27FC236}">
                <a16:creationId xmlns:a16="http://schemas.microsoft.com/office/drawing/2014/main" id="{233C75CC-64AA-4DEF-A00E-C3E0A05C94DD}"/>
              </a:ext>
            </a:extLst>
          </p:cNvPr>
          <p:cNvSpPr txBox="1"/>
          <p:nvPr/>
        </p:nvSpPr>
        <p:spPr>
          <a:xfrm>
            <a:off x="8100392" y="123110"/>
            <a:ext cx="730424" cy="338554"/>
          </a:xfrm>
          <a:prstGeom prst="rect">
            <a:avLst/>
          </a:prstGeom>
          <a:noFill/>
        </p:spPr>
        <p:txBody>
          <a:bodyPr wrap="square" rtlCol="0">
            <a:spAutoFit/>
          </a:bodyPr>
          <a:lstStyle/>
          <a:p>
            <a:pPr algn="r"/>
            <a:r>
              <a:rPr lang="es-MX" sz="1600" b="1" dirty="0"/>
              <a:t>17</a:t>
            </a:r>
            <a:endParaRPr lang="es-EC" sz="2000" b="1" dirty="0"/>
          </a:p>
        </p:txBody>
      </p:sp>
    </p:spTree>
    <p:extLst>
      <p:ext uri="{BB962C8B-B14F-4D97-AF65-F5344CB8AC3E}">
        <p14:creationId xmlns:p14="http://schemas.microsoft.com/office/powerpoint/2010/main" val="293012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Confección del banco primario y de trabajo</a:t>
            </a:r>
          </a:p>
        </p:txBody>
      </p:sp>
      <p:sp>
        <p:nvSpPr>
          <p:cNvPr id="9" name="CuadroTexto 8">
            <a:extLst>
              <a:ext uri="{FF2B5EF4-FFF2-40B4-BE49-F238E27FC236}">
                <a16:creationId xmlns:a16="http://schemas.microsoft.com/office/drawing/2014/main" id="{61DD7F65-9014-4595-A5B4-0F20AB05A6A1}"/>
              </a:ext>
            </a:extLst>
          </p:cNvPr>
          <p:cNvSpPr txBox="1"/>
          <p:nvPr/>
        </p:nvSpPr>
        <p:spPr>
          <a:xfrm>
            <a:off x="732472" y="4941168"/>
            <a:ext cx="2350464" cy="461665"/>
          </a:xfrm>
          <a:prstGeom prst="rect">
            <a:avLst/>
          </a:prstGeom>
          <a:noFill/>
        </p:spPr>
        <p:txBody>
          <a:bodyPr wrap="square" rtlCol="0">
            <a:spAutoFit/>
          </a:bodyPr>
          <a:lstStyle/>
          <a:p>
            <a:pPr algn="ctr"/>
            <a:r>
              <a:rPr lang="es-MX" sz="1200" i="1" dirty="0">
                <a:cs typeface="Arial" panose="020B0604020202020204" pitchFamily="34" charset="0"/>
              </a:rPr>
              <a:t>Plásmidos de expresión de OMP1, OMP2 e INVAS. </a:t>
            </a:r>
          </a:p>
        </p:txBody>
      </p:sp>
      <p:pic>
        <p:nvPicPr>
          <p:cNvPr id="3" name="Imagen 2" descr="Diagrama&#10;&#10;Descripción generada automáticamente">
            <a:extLst>
              <a:ext uri="{FF2B5EF4-FFF2-40B4-BE49-F238E27FC236}">
                <a16:creationId xmlns:a16="http://schemas.microsoft.com/office/drawing/2014/main" id="{F6EED16D-0B62-4218-95C7-98AA6B43C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347816"/>
            <a:ext cx="2755737" cy="2817488"/>
          </a:xfrm>
          <a:prstGeom prst="rect">
            <a:avLst/>
          </a:prstGeom>
        </p:spPr>
      </p:pic>
      <p:pic>
        <p:nvPicPr>
          <p:cNvPr id="5" name="Imagen 4" descr="Diagrama&#10;&#10;Descripción generada automáticamente">
            <a:extLst>
              <a:ext uri="{FF2B5EF4-FFF2-40B4-BE49-F238E27FC236}">
                <a16:creationId xmlns:a16="http://schemas.microsoft.com/office/drawing/2014/main" id="{149E3E08-DB78-4973-BFFD-F6B792448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32" y="1241402"/>
            <a:ext cx="3069153" cy="3106851"/>
          </a:xfrm>
          <a:prstGeom prst="rect">
            <a:avLst/>
          </a:prstGeom>
        </p:spPr>
      </p:pic>
      <p:pic>
        <p:nvPicPr>
          <p:cNvPr id="4" name="Imagen 3" descr="Gráfico, Diagrama, Gráfico radial&#10;&#10;Descripción generada automáticamente">
            <a:extLst>
              <a:ext uri="{FF2B5EF4-FFF2-40B4-BE49-F238E27FC236}">
                <a16:creationId xmlns:a16="http://schemas.microsoft.com/office/drawing/2014/main" id="{E2DF7950-D9EE-4797-8710-989B3452FC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217" y="1530765"/>
            <a:ext cx="3173483" cy="2817488"/>
          </a:xfrm>
          <a:prstGeom prst="rect">
            <a:avLst/>
          </a:prstGeom>
        </p:spPr>
      </p:pic>
      <p:sp>
        <p:nvSpPr>
          <p:cNvPr id="10" name="CuadroTexto 9">
            <a:extLst>
              <a:ext uri="{FF2B5EF4-FFF2-40B4-BE49-F238E27FC236}">
                <a16:creationId xmlns:a16="http://schemas.microsoft.com/office/drawing/2014/main" id="{88586F19-3DB7-476D-B652-C17F1BC914D6}"/>
              </a:ext>
            </a:extLst>
          </p:cNvPr>
          <p:cNvSpPr txBox="1"/>
          <p:nvPr/>
        </p:nvSpPr>
        <p:spPr>
          <a:xfrm>
            <a:off x="8172400" y="123110"/>
            <a:ext cx="658416" cy="338554"/>
          </a:xfrm>
          <a:prstGeom prst="rect">
            <a:avLst/>
          </a:prstGeom>
          <a:noFill/>
        </p:spPr>
        <p:txBody>
          <a:bodyPr wrap="square" rtlCol="0">
            <a:spAutoFit/>
          </a:bodyPr>
          <a:lstStyle/>
          <a:p>
            <a:pPr algn="r"/>
            <a:r>
              <a:rPr lang="es-MX" sz="1600" b="1" dirty="0"/>
              <a:t>18</a:t>
            </a:r>
            <a:endParaRPr lang="es-EC" sz="2000" b="1" dirty="0"/>
          </a:p>
        </p:txBody>
      </p:sp>
    </p:spTree>
    <p:extLst>
      <p:ext uri="{BB962C8B-B14F-4D97-AF65-F5344CB8AC3E}">
        <p14:creationId xmlns:p14="http://schemas.microsoft.com/office/powerpoint/2010/main" val="85519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7A86FA1-1EC1-495B-BF4D-76A8747DE079}"/>
              </a:ext>
            </a:extLst>
          </p:cNvPr>
          <p:cNvPicPr>
            <a:picLocks noChangeAspect="1"/>
          </p:cNvPicPr>
          <p:nvPr/>
        </p:nvPicPr>
        <p:blipFill>
          <a:blip r:embed="rId3"/>
          <a:stretch>
            <a:fillRect/>
          </a:stretch>
        </p:blipFill>
        <p:spPr>
          <a:xfrm>
            <a:off x="244876" y="1323837"/>
            <a:ext cx="8654248" cy="4121387"/>
          </a:xfrm>
          <a:prstGeom prst="rect">
            <a:avLst/>
          </a:prstGeom>
        </p:spPr>
      </p:pic>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Comprobar la expresión de los plásmidos</a:t>
            </a:r>
          </a:p>
        </p:txBody>
      </p:sp>
      <p:sp>
        <p:nvSpPr>
          <p:cNvPr id="2" name="Rectángulo 1">
            <a:extLst>
              <a:ext uri="{FF2B5EF4-FFF2-40B4-BE49-F238E27FC236}">
                <a16:creationId xmlns:a16="http://schemas.microsoft.com/office/drawing/2014/main" id="{2A831EDA-E3A0-4575-BC4D-B56C8F51918E}"/>
              </a:ext>
            </a:extLst>
          </p:cNvPr>
          <p:cNvSpPr/>
          <p:nvPr/>
        </p:nvSpPr>
        <p:spPr>
          <a:xfrm>
            <a:off x="603048" y="2132856"/>
            <a:ext cx="1016624" cy="369332"/>
          </a:xfrm>
          <a:prstGeom prst="rect">
            <a:avLst/>
          </a:prstGeom>
        </p:spPr>
        <p:txBody>
          <a:bodyPr wrap="none">
            <a:spAutoFit/>
          </a:bodyPr>
          <a:lstStyle/>
          <a:p>
            <a:pPr algn="ctr"/>
            <a:r>
              <a:rPr lang="es-ES" dirty="0"/>
              <a:t>≈200 ng</a:t>
            </a:r>
          </a:p>
        </p:txBody>
      </p:sp>
      <p:sp>
        <p:nvSpPr>
          <p:cNvPr id="3" name="Rectángulo 2">
            <a:extLst>
              <a:ext uri="{FF2B5EF4-FFF2-40B4-BE49-F238E27FC236}">
                <a16:creationId xmlns:a16="http://schemas.microsoft.com/office/drawing/2014/main" id="{D24B7FE0-EFF9-488A-B172-79B27C914431}"/>
              </a:ext>
            </a:extLst>
          </p:cNvPr>
          <p:cNvSpPr/>
          <p:nvPr/>
        </p:nvSpPr>
        <p:spPr>
          <a:xfrm>
            <a:off x="5220072" y="4005064"/>
            <a:ext cx="2520280" cy="523220"/>
          </a:xfrm>
          <a:prstGeom prst="rect">
            <a:avLst/>
          </a:prstGeom>
        </p:spPr>
        <p:txBody>
          <a:bodyPr wrap="square">
            <a:spAutoFit/>
          </a:bodyPr>
          <a:lstStyle/>
          <a:p>
            <a:pPr algn="ctr"/>
            <a:r>
              <a:rPr lang="es-ES_tradnl" sz="1400" dirty="0">
                <a:ea typeface="Calibri" panose="020F0502020204030204" pitchFamily="34" charset="0"/>
              </a:rPr>
              <a:t>Agar Luria </a:t>
            </a:r>
            <a:r>
              <a:rPr lang="es-ES_tradnl" sz="1400" dirty="0" err="1">
                <a:ea typeface="Calibri" panose="020F0502020204030204" pitchFamily="34" charset="0"/>
              </a:rPr>
              <a:t>Bertani</a:t>
            </a:r>
            <a:r>
              <a:rPr lang="es-ES_tradnl" sz="1400" dirty="0">
                <a:ea typeface="Calibri" panose="020F0502020204030204" pitchFamily="34" charset="0"/>
              </a:rPr>
              <a:t> + Ampicilina 100 µg/mL (LBA) </a:t>
            </a:r>
            <a:endParaRPr lang="es-EC" sz="1400" dirty="0"/>
          </a:p>
        </p:txBody>
      </p:sp>
      <p:sp>
        <p:nvSpPr>
          <p:cNvPr id="4" name="Rectángulo 3">
            <a:extLst>
              <a:ext uri="{FF2B5EF4-FFF2-40B4-BE49-F238E27FC236}">
                <a16:creationId xmlns:a16="http://schemas.microsoft.com/office/drawing/2014/main" id="{1C5A4C91-7F40-48AA-B9A9-471F51615033}"/>
              </a:ext>
            </a:extLst>
          </p:cNvPr>
          <p:cNvSpPr/>
          <p:nvPr/>
        </p:nvSpPr>
        <p:spPr>
          <a:xfrm>
            <a:off x="1619672" y="5476773"/>
            <a:ext cx="2336756" cy="523220"/>
          </a:xfrm>
          <a:prstGeom prst="rect">
            <a:avLst/>
          </a:prstGeom>
        </p:spPr>
        <p:txBody>
          <a:bodyPr wrap="square">
            <a:spAutoFit/>
          </a:bodyPr>
          <a:lstStyle/>
          <a:p>
            <a:pPr algn="ctr"/>
            <a:r>
              <a:rPr lang="es-ES" sz="1400" i="1" dirty="0">
                <a:ea typeface="Calibri" panose="020F0502020204030204" pitchFamily="34" charset="0"/>
                <a:cs typeface="Times New Roman (Cuerpo en alfa"/>
              </a:rPr>
              <a:t>E. coli</a:t>
            </a:r>
            <a:r>
              <a:rPr lang="es-ES" sz="1400" dirty="0">
                <a:ea typeface="Calibri" panose="020F0502020204030204" pitchFamily="34" charset="0"/>
                <a:cs typeface="Times New Roman (Cuerpo en alfa"/>
              </a:rPr>
              <a:t> SHuffle® </a:t>
            </a:r>
            <a:r>
              <a:rPr lang="es-EC" sz="1400" dirty="0" err="1">
                <a:ea typeface="Calibri" panose="020F0502020204030204" pitchFamily="34" charset="0"/>
                <a:cs typeface="Times New Roman (Cuerpo en alfa"/>
              </a:rPr>
              <a:t>quimiocompetentes</a:t>
            </a:r>
            <a:endParaRPr lang="es-ES" sz="1400" dirty="0">
              <a:ea typeface="Calibri" panose="020F0502020204030204" pitchFamily="34" charset="0"/>
              <a:cs typeface="Times New Roman (Cuerpo en alfa"/>
            </a:endParaRPr>
          </a:p>
        </p:txBody>
      </p:sp>
      <p:sp>
        <p:nvSpPr>
          <p:cNvPr id="10" name="CuadroTexto 9">
            <a:extLst>
              <a:ext uri="{FF2B5EF4-FFF2-40B4-BE49-F238E27FC236}">
                <a16:creationId xmlns:a16="http://schemas.microsoft.com/office/drawing/2014/main" id="{40127EA6-01CD-4E1F-AB00-FF2A9D1CE833}"/>
              </a:ext>
            </a:extLst>
          </p:cNvPr>
          <p:cNvSpPr txBox="1"/>
          <p:nvPr/>
        </p:nvSpPr>
        <p:spPr>
          <a:xfrm>
            <a:off x="7956376" y="123110"/>
            <a:ext cx="874440" cy="338554"/>
          </a:xfrm>
          <a:prstGeom prst="rect">
            <a:avLst/>
          </a:prstGeom>
          <a:noFill/>
        </p:spPr>
        <p:txBody>
          <a:bodyPr wrap="square" rtlCol="0">
            <a:spAutoFit/>
          </a:bodyPr>
          <a:lstStyle/>
          <a:p>
            <a:pPr algn="r"/>
            <a:r>
              <a:rPr lang="es-MX" sz="1600" b="1" dirty="0"/>
              <a:t>19</a:t>
            </a:r>
            <a:endParaRPr lang="es-EC" sz="2000" b="1" dirty="0"/>
          </a:p>
        </p:txBody>
      </p:sp>
    </p:spTree>
    <p:extLst>
      <p:ext uri="{BB962C8B-B14F-4D97-AF65-F5344CB8AC3E}">
        <p14:creationId xmlns:p14="http://schemas.microsoft.com/office/powerpoint/2010/main" val="423762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2" name="CuadroTexto 1"/>
          <p:cNvSpPr txBox="1"/>
          <p:nvPr/>
        </p:nvSpPr>
        <p:spPr>
          <a:xfrm>
            <a:off x="179512" y="0"/>
            <a:ext cx="2891780"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CONTENIDO</a:t>
            </a:r>
          </a:p>
        </p:txBody>
      </p:sp>
      <p:sp>
        <p:nvSpPr>
          <p:cNvPr id="6" name="CuadroTexto 5">
            <a:extLst>
              <a:ext uri="{FF2B5EF4-FFF2-40B4-BE49-F238E27FC236}">
                <a16:creationId xmlns:a16="http://schemas.microsoft.com/office/drawing/2014/main" id="{BF7010AB-5B75-4C6D-9358-6E0AAA3715CE}"/>
              </a:ext>
            </a:extLst>
          </p:cNvPr>
          <p:cNvSpPr txBox="1">
            <a:spLocks noChangeArrowheads="1"/>
          </p:cNvSpPr>
          <p:nvPr/>
        </p:nvSpPr>
        <p:spPr bwMode="auto">
          <a:xfrm>
            <a:off x="179512" y="836712"/>
            <a:ext cx="493204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MX" sz="2000" dirty="0">
                <a:latin typeface="+mn-lt"/>
              </a:rPr>
              <a:t>Introducción</a:t>
            </a:r>
          </a:p>
          <a:p>
            <a:pPr marL="914400" lvl="1" indent="-457200" algn="just" eaLnBrk="1" hangingPunct="1">
              <a:buFont typeface="+mj-lt"/>
              <a:buAutoNum type="alphaLcParenR"/>
            </a:pPr>
            <a:r>
              <a:rPr lang="es-MX" sz="2000" i="1" dirty="0" err="1">
                <a:latin typeface="+mn-lt"/>
              </a:rPr>
              <a:t>Lawsonia</a:t>
            </a:r>
            <a:r>
              <a:rPr lang="es-MX" sz="2000" i="1" dirty="0">
                <a:latin typeface="+mn-lt"/>
              </a:rPr>
              <a:t> </a:t>
            </a:r>
            <a:r>
              <a:rPr lang="es-MX" sz="2000" i="1" dirty="0" err="1">
                <a:latin typeface="+mn-lt"/>
              </a:rPr>
              <a:t>intracellularis</a:t>
            </a:r>
            <a:endParaRPr lang="es-MX" sz="2000" i="1" dirty="0">
              <a:latin typeface="+mn-lt"/>
            </a:endParaRPr>
          </a:p>
          <a:p>
            <a:pPr marL="914400" lvl="1" indent="-457200" algn="just" eaLnBrk="1" hangingPunct="1">
              <a:buFont typeface="+mj-lt"/>
              <a:buAutoNum type="alphaLcParenR"/>
            </a:pPr>
            <a:r>
              <a:rPr lang="es-MX" sz="2000" dirty="0">
                <a:latin typeface="+mn-lt"/>
              </a:rPr>
              <a:t>Enteropatía proliferativa</a:t>
            </a:r>
          </a:p>
          <a:p>
            <a:pPr marL="914400" lvl="1" indent="-457200" algn="just" eaLnBrk="1" hangingPunct="1">
              <a:buFont typeface="+mj-lt"/>
              <a:buAutoNum type="alphaLcParenR"/>
            </a:pPr>
            <a:r>
              <a:rPr lang="es-MX" sz="2000" dirty="0"/>
              <a:t>Importancia</a:t>
            </a:r>
          </a:p>
          <a:p>
            <a:pPr marL="914400" lvl="1" indent="-457200" algn="just" eaLnBrk="1" hangingPunct="1">
              <a:buFont typeface="+mj-lt"/>
              <a:buAutoNum type="alphaLcParenR"/>
            </a:pPr>
            <a:r>
              <a:rPr lang="es-MX" sz="2000" dirty="0">
                <a:latin typeface="+mn-lt"/>
              </a:rPr>
              <a:t>Control y medidas de prevención</a:t>
            </a:r>
          </a:p>
          <a:p>
            <a:pPr marL="914400" lvl="1" indent="-457200" algn="just" eaLnBrk="1" hangingPunct="1">
              <a:buFont typeface="+mj-lt"/>
              <a:buAutoNum type="alphaLcParenR"/>
            </a:pPr>
            <a:r>
              <a:rPr lang="es-MX" sz="2000" dirty="0">
                <a:latin typeface="+mn-lt"/>
              </a:rPr>
              <a:t>Vacunas recombinantes</a:t>
            </a:r>
          </a:p>
          <a:p>
            <a:pPr algn="just" eaLnBrk="1" hangingPunct="1">
              <a:buFontTx/>
              <a:buAutoNum type="arabicPeriod"/>
            </a:pPr>
            <a:endParaRPr lang="es-MX" sz="2000" dirty="0">
              <a:latin typeface="+mn-lt"/>
            </a:endParaRPr>
          </a:p>
          <a:p>
            <a:pPr algn="just" eaLnBrk="1" hangingPunct="1">
              <a:buFontTx/>
              <a:buAutoNum type="arabicPeriod"/>
            </a:pPr>
            <a:r>
              <a:rPr lang="es-ES" sz="2000" dirty="0">
                <a:latin typeface="+mn-lt"/>
              </a:rPr>
              <a:t>Objetivos</a:t>
            </a:r>
          </a:p>
          <a:p>
            <a:pPr algn="just" eaLnBrk="1" hangingPunct="1">
              <a:buFontTx/>
              <a:buAutoNum type="arabicPeriod"/>
            </a:pPr>
            <a:endParaRPr lang="es-ES" sz="2000" dirty="0">
              <a:latin typeface="+mn-lt"/>
            </a:endParaRPr>
          </a:p>
          <a:p>
            <a:pPr algn="just" eaLnBrk="1" hangingPunct="1">
              <a:buFontTx/>
              <a:buAutoNum type="arabicPeriod"/>
            </a:pPr>
            <a:r>
              <a:rPr lang="es-MX" sz="2000" dirty="0">
                <a:latin typeface="+mn-lt"/>
              </a:rPr>
              <a:t>Metodología</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Resultados y discusión</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Conclusiones</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Recomendaciones</a:t>
            </a:r>
            <a:endParaRPr lang="es-ES" sz="2000" dirty="0">
              <a:latin typeface="+mn-lt"/>
            </a:endParaRPr>
          </a:p>
        </p:txBody>
      </p:sp>
      <p:sp>
        <p:nvSpPr>
          <p:cNvPr id="8" name="CuadroTexto 7">
            <a:extLst>
              <a:ext uri="{FF2B5EF4-FFF2-40B4-BE49-F238E27FC236}">
                <a16:creationId xmlns:a16="http://schemas.microsoft.com/office/drawing/2014/main" id="{B0404B4B-B9D3-46F8-B058-F32B9565CE58}"/>
              </a:ext>
            </a:extLst>
          </p:cNvPr>
          <p:cNvSpPr txBox="1"/>
          <p:nvPr/>
        </p:nvSpPr>
        <p:spPr>
          <a:xfrm>
            <a:off x="8388424" y="123110"/>
            <a:ext cx="442392" cy="338554"/>
          </a:xfrm>
          <a:prstGeom prst="rect">
            <a:avLst/>
          </a:prstGeom>
          <a:noFill/>
        </p:spPr>
        <p:txBody>
          <a:bodyPr wrap="square" rtlCol="0">
            <a:spAutoFit/>
          </a:bodyPr>
          <a:lstStyle/>
          <a:p>
            <a:pPr algn="r"/>
            <a:r>
              <a:rPr lang="es-MX" sz="1600" b="1" dirty="0"/>
              <a:t>3</a:t>
            </a:r>
            <a:endParaRPr lang="es-EC" sz="2000" b="1" dirty="0"/>
          </a:p>
        </p:txBody>
      </p:sp>
    </p:spTree>
    <p:extLst>
      <p:ext uri="{BB962C8B-B14F-4D97-AF65-F5344CB8AC3E}">
        <p14:creationId xmlns:p14="http://schemas.microsoft.com/office/powerpoint/2010/main" val="197132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Comprobar la expresión de los plásmidos</a:t>
            </a:r>
          </a:p>
        </p:txBody>
      </p:sp>
      <p:pic>
        <p:nvPicPr>
          <p:cNvPr id="5" name="Imagen 4">
            <a:extLst>
              <a:ext uri="{FF2B5EF4-FFF2-40B4-BE49-F238E27FC236}">
                <a16:creationId xmlns:a16="http://schemas.microsoft.com/office/drawing/2014/main" id="{AEC66F38-233B-47A5-9E6F-99B05642338D}"/>
              </a:ext>
            </a:extLst>
          </p:cNvPr>
          <p:cNvPicPr>
            <a:picLocks noChangeAspect="1"/>
          </p:cNvPicPr>
          <p:nvPr/>
        </p:nvPicPr>
        <p:blipFill>
          <a:blip r:embed="rId3"/>
          <a:stretch>
            <a:fillRect/>
          </a:stretch>
        </p:blipFill>
        <p:spPr>
          <a:xfrm>
            <a:off x="755576" y="1484784"/>
            <a:ext cx="7816659" cy="4373690"/>
          </a:xfrm>
          <a:prstGeom prst="rect">
            <a:avLst/>
          </a:prstGeom>
        </p:spPr>
      </p:pic>
      <p:grpSp>
        <p:nvGrpSpPr>
          <p:cNvPr id="12" name="Grupo 11">
            <a:extLst>
              <a:ext uri="{FF2B5EF4-FFF2-40B4-BE49-F238E27FC236}">
                <a16:creationId xmlns:a16="http://schemas.microsoft.com/office/drawing/2014/main" id="{966356AE-5EDB-4D8B-9C2A-B27E258C5CE9}"/>
              </a:ext>
            </a:extLst>
          </p:cNvPr>
          <p:cNvGrpSpPr/>
          <p:nvPr/>
        </p:nvGrpSpPr>
        <p:grpSpPr>
          <a:xfrm>
            <a:off x="1619672" y="3843912"/>
            <a:ext cx="1348993" cy="331782"/>
            <a:chOff x="958555" y="4565473"/>
            <a:chExt cx="1348993" cy="331782"/>
          </a:xfrm>
        </p:grpSpPr>
        <p:pic>
          <p:nvPicPr>
            <p:cNvPr id="6" name="Imagen 5">
              <a:extLst>
                <a:ext uri="{FF2B5EF4-FFF2-40B4-BE49-F238E27FC236}">
                  <a16:creationId xmlns:a16="http://schemas.microsoft.com/office/drawing/2014/main" id="{E4199134-010B-4610-B31C-B2D1FE1F6843}"/>
                </a:ext>
              </a:extLst>
            </p:cNvPr>
            <p:cNvPicPr>
              <a:picLocks noChangeAspect="1"/>
            </p:cNvPicPr>
            <p:nvPr/>
          </p:nvPicPr>
          <p:blipFill>
            <a:blip r:embed="rId4"/>
            <a:stretch>
              <a:fillRect/>
            </a:stretch>
          </p:blipFill>
          <p:spPr>
            <a:xfrm>
              <a:off x="1624498" y="4582217"/>
              <a:ext cx="236880" cy="291024"/>
            </a:xfrm>
            <a:prstGeom prst="rect">
              <a:avLst/>
            </a:prstGeom>
          </p:spPr>
        </p:pic>
        <p:sp>
          <p:nvSpPr>
            <p:cNvPr id="10" name="Rectángulo 9">
              <a:extLst>
                <a:ext uri="{FF2B5EF4-FFF2-40B4-BE49-F238E27FC236}">
                  <a16:creationId xmlns:a16="http://schemas.microsoft.com/office/drawing/2014/main" id="{759FE3C0-DDCF-47FE-8E32-5472C7610419}"/>
                </a:ext>
              </a:extLst>
            </p:cNvPr>
            <p:cNvSpPr/>
            <p:nvPr/>
          </p:nvSpPr>
          <p:spPr>
            <a:xfrm>
              <a:off x="1775031" y="4573840"/>
              <a:ext cx="532517" cy="307777"/>
            </a:xfrm>
            <a:prstGeom prst="rect">
              <a:avLst/>
            </a:prstGeom>
          </p:spPr>
          <p:txBody>
            <a:bodyPr wrap="none">
              <a:spAutoFit/>
            </a:bodyPr>
            <a:lstStyle/>
            <a:p>
              <a:pPr algn="ctr"/>
              <a:r>
                <a:rPr lang="es-ES" sz="1400" dirty="0">
                  <a:ea typeface="Calibri" panose="020F0502020204030204" pitchFamily="34" charset="0"/>
                  <a:cs typeface="Times New Roman (Cuerpo en alfa"/>
                </a:rPr>
                <a:t>15 h</a:t>
              </a:r>
              <a:endParaRPr lang="es-EC" sz="1400" dirty="0"/>
            </a:p>
          </p:txBody>
        </p:sp>
        <p:sp>
          <p:nvSpPr>
            <p:cNvPr id="7" name="Rectángulo 6">
              <a:extLst>
                <a:ext uri="{FF2B5EF4-FFF2-40B4-BE49-F238E27FC236}">
                  <a16:creationId xmlns:a16="http://schemas.microsoft.com/office/drawing/2014/main" id="{3B7B6097-E2AB-49A1-A97B-0F2D9DFAC103}"/>
                </a:ext>
              </a:extLst>
            </p:cNvPr>
            <p:cNvSpPr/>
            <p:nvPr/>
          </p:nvSpPr>
          <p:spPr>
            <a:xfrm>
              <a:off x="1069356" y="4573840"/>
              <a:ext cx="673582" cy="307777"/>
            </a:xfrm>
            <a:prstGeom prst="rect">
              <a:avLst/>
            </a:prstGeom>
          </p:spPr>
          <p:txBody>
            <a:bodyPr wrap="none">
              <a:spAutoFit/>
            </a:bodyPr>
            <a:lstStyle/>
            <a:p>
              <a:r>
                <a:rPr lang="es-ES" sz="1400" dirty="0">
                  <a:ea typeface="Calibri" panose="020F0502020204030204" pitchFamily="34" charset="0"/>
                  <a:cs typeface="Times New Roman (Cuerpo en alfa"/>
                </a:rPr>
                <a:t>37 °C </a:t>
              </a:r>
              <a:endParaRPr lang="es-EC" sz="1400" dirty="0"/>
            </a:p>
          </p:txBody>
        </p:sp>
        <p:pic>
          <p:nvPicPr>
            <p:cNvPr id="8" name="Imagen 7">
              <a:extLst>
                <a:ext uri="{FF2B5EF4-FFF2-40B4-BE49-F238E27FC236}">
                  <a16:creationId xmlns:a16="http://schemas.microsoft.com/office/drawing/2014/main" id="{D78A61D3-9C2C-4A5A-A466-88045DB457AC}"/>
                </a:ext>
              </a:extLst>
            </p:cNvPr>
            <p:cNvPicPr>
              <a:picLocks noChangeAspect="1"/>
            </p:cNvPicPr>
            <p:nvPr/>
          </p:nvPicPr>
          <p:blipFill>
            <a:blip r:embed="rId5"/>
            <a:stretch>
              <a:fillRect/>
            </a:stretch>
          </p:blipFill>
          <p:spPr>
            <a:xfrm>
              <a:off x="958555" y="4565473"/>
              <a:ext cx="157415" cy="331782"/>
            </a:xfrm>
            <a:prstGeom prst="rect">
              <a:avLst/>
            </a:prstGeom>
          </p:spPr>
        </p:pic>
      </p:grpSp>
      <p:grpSp>
        <p:nvGrpSpPr>
          <p:cNvPr id="13" name="Grupo 12">
            <a:extLst>
              <a:ext uri="{FF2B5EF4-FFF2-40B4-BE49-F238E27FC236}">
                <a16:creationId xmlns:a16="http://schemas.microsoft.com/office/drawing/2014/main" id="{B50A8DE4-4BEE-4C21-A632-847A31B06CBB}"/>
              </a:ext>
            </a:extLst>
          </p:cNvPr>
          <p:cNvGrpSpPr/>
          <p:nvPr/>
        </p:nvGrpSpPr>
        <p:grpSpPr>
          <a:xfrm>
            <a:off x="7170972" y="3097218"/>
            <a:ext cx="784383" cy="331782"/>
            <a:chOff x="8277623" y="4569125"/>
            <a:chExt cx="784383" cy="331782"/>
          </a:xfrm>
        </p:grpSpPr>
        <p:sp>
          <p:nvSpPr>
            <p:cNvPr id="15" name="Rectángulo 14">
              <a:extLst>
                <a:ext uri="{FF2B5EF4-FFF2-40B4-BE49-F238E27FC236}">
                  <a16:creationId xmlns:a16="http://schemas.microsoft.com/office/drawing/2014/main" id="{7B468C2C-253A-4A73-B1D6-D8DD25E9CEC7}"/>
                </a:ext>
              </a:extLst>
            </p:cNvPr>
            <p:cNvSpPr/>
            <p:nvPr/>
          </p:nvSpPr>
          <p:spPr>
            <a:xfrm>
              <a:off x="8388424" y="4581128"/>
              <a:ext cx="673582" cy="307777"/>
            </a:xfrm>
            <a:prstGeom prst="rect">
              <a:avLst/>
            </a:prstGeom>
          </p:spPr>
          <p:txBody>
            <a:bodyPr wrap="none">
              <a:spAutoFit/>
            </a:bodyPr>
            <a:lstStyle/>
            <a:p>
              <a:r>
                <a:rPr lang="es-ES" sz="1400" dirty="0">
                  <a:ea typeface="Calibri" panose="020F0502020204030204" pitchFamily="34" charset="0"/>
                  <a:cs typeface="Times New Roman (Cuerpo en alfa"/>
                </a:rPr>
                <a:t>37 °C </a:t>
              </a:r>
              <a:endParaRPr lang="es-EC" sz="1400" dirty="0"/>
            </a:p>
          </p:txBody>
        </p:sp>
        <p:pic>
          <p:nvPicPr>
            <p:cNvPr id="16" name="Imagen 15">
              <a:extLst>
                <a:ext uri="{FF2B5EF4-FFF2-40B4-BE49-F238E27FC236}">
                  <a16:creationId xmlns:a16="http://schemas.microsoft.com/office/drawing/2014/main" id="{B3E5F4F4-312F-4024-AB22-1388B1B0214A}"/>
                </a:ext>
              </a:extLst>
            </p:cNvPr>
            <p:cNvPicPr>
              <a:picLocks noChangeAspect="1"/>
            </p:cNvPicPr>
            <p:nvPr/>
          </p:nvPicPr>
          <p:blipFill>
            <a:blip r:embed="rId5"/>
            <a:stretch>
              <a:fillRect/>
            </a:stretch>
          </p:blipFill>
          <p:spPr>
            <a:xfrm>
              <a:off x="8277623" y="4569125"/>
              <a:ext cx="157415" cy="331782"/>
            </a:xfrm>
            <a:prstGeom prst="rect">
              <a:avLst/>
            </a:prstGeom>
          </p:spPr>
        </p:pic>
      </p:grpSp>
      <p:grpSp>
        <p:nvGrpSpPr>
          <p:cNvPr id="21" name="Grupo 20">
            <a:extLst>
              <a:ext uri="{FF2B5EF4-FFF2-40B4-BE49-F238E27FC236}">
                <a16:creationId xmlns:a16="http://schemas.microsoft.com/office/drawing/2014/main" id="{66A56549-60D9-4500-873A-98186D81025C}"/>
              </a:ext>
            </a:extLst>
          </p:cNvPr>
          <p:cNvGrpSpPr/>
          <p:nvPr/>
        </p:nvGrpSpPr>
        <p:grpSpPr>
          <a:xfrm>
            <a:off x="6948264" y="3429000"/>
            <a:ext cx="1191578" cy="307777"/>
            <a:chOff x="4268852" y="3327037"/>
            <a:chExt cx="1191578" cy="307777"/>
          </a:xfrm>
        </p:grpSpPr>
        <p:sp>
          <p:nvSpPr>
            <p:cNvPr id="22" name="Rectángulo 21">
              <a:extLst>
                <a:ext uri="{FF2B5EF4-FFF2-40B4-BE49-F238E27FC236}">
                  <a16:creationId xmlns:a16="http://schemas.microsoft.com/office/drawing/2014/main" id="{C9DCB022-317D-4BBE-B01A-1122E043EC60}"/>
                </a:ext>
              </a:extLst>
            </p:cNvPr>
            <p:cNvSpPr/>
            <p:nvPr/>
          </p:nvSpPr>
          <p:spPr>
            <a:xfrm>
              <a:off x="4427984" y="3327037"/>
              <a:ext cx="1032446"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 rpm</a:t>
              </a:r>
            </a:p>
          </p:txBody>
        </p:sp>
        <p:pic>
          <p:nvPicPr>
            <p:cNvPr id="23" name="Imagen 22">
              <a:extLst>
                <a:ext uri="{FF2B5EF4-FFF2-40B4-BE49-F238E27FC236}">
                  <a16:creationId xmlns:a16="http://schemas.microsoft.com/office/drawing/2014/main" id="{5335DB0A-3D05-43E0-B984-453AD9926570}"/>
                </a:ext>
              </a:extLst>
            </p:cNvPr>
            <p:cNvPicPr>
              <a:picLocks noChangeAspect="1"/>
            </p:cNvPicPr>
            <p:nvPr/>
          </p:nvPicPr>
          <p:blipFill>
            <a:blip r:embed="rId6"/>
            <a:stretch>
              <a:fillRect/>
            </a:stretch>
          </p:blipFill>
          <p:spPr>
            <a:xfrm>
              <a:off x="4268852" y="3362122"/>
              <a:ext cx="222042" cy="237603"/>
            </a:xfrm>
            <a:prstGeom prst="rect">
              <a:avLst/>
            </a:prstGeom>
          </p:spPr>
        </p:pic>
      </p:grpSp>
      <p:sp>
        <p:nvSpPr>
          <p:cNvPr id="18" name="CuadroTexto 17">
            <a:extLst>
              <a:ext uri="{FF2B5EF4-FFF2-40B4-BE49-F238E27FC236}">
                <a16:creationId xmlns:a16="http://schemas.microsoft.com/office/drawing/2014/main" id="{BF14A93B-DEDC-4868-9C4D-EF9BD7573BA8}"/>
              </a:ext>
            </a:extLst>
          </p:cNvPr>
          <p:cNvSpPr txBox="1"/>
          <p:nvPr/>
        </p:nvSpPr>
        <p:spPr>
          <a:xfrm>
            <a:off x="8388424" y="123110"/>
            <a:ext cx="442392" cy="338554"/>
          </a:xfrm>
          <a:prstGeom prst="rect">
            <a:avLst/>
          </a:prstGeom>
          <a:noFill/>
        </p:spPr>
        <p:txBody>
          <a:bodyPr wrap="square" rtlCol="0">
            <a:spAutoFit/>
          </a:bodyPr>
          <a:lstStyle/>
          <a:p>
            <a:pPr algn="r"/>
            <a:r>
              <a:rPr lang="es-MX" sz="1600" b="1" dirty="0"/>
              <a:t>20</a:t>
            </a:r>
            <a:endParaRPr lang="es-EC" sz="2000" b="1" dirty="0"/>
          </a:p>
        </p:txBody>
      </p:sp>
    </p:spTree>
    <p:extLst>
      <p:ext uri="{BB962C8B-B14F-4D97-AF65-F5344CB8AC3E}">
        <p14:creationId xmlns:p14="http://schemas.microsoft.com/office/powerpoint/2010/main" val="414298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89E9DB-8FC6-4F57-9853-3236379767A5}"/>
              </a:ext>
            </a:extLst>
          </p:cNvPr>
          <p:cNvPicPr>
            <a:picLocks noChangeAspect="1"/>
          </p:cNvPicPr>
          <p:nvPr/>
        </p:nvPicPr>
        <p:blipFill>
          <a:blip r:embed="rId3"/>
          <a:stretch>
            <a:fillRect/>
          </a:stretch>
        </p:blipFill>
        <p:spPr>
          <a:xfrm>
            <a:off x="1198818" y="1323837"/>
            <a:ext cx="6746364" cy="4515026"/>
          </a:xfrm>
          <a:prstGeom prst="rect">
            <a:avLst/>
          </a:prstGeom>
        </p:spPr>
      </p:pic>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Comprobar la expresión de los plásmidos</a:t>
            </a:r>
          </a:p>
        </p:txBody>
      </p:sp>
      <p:sp>
        <p:nvSpPr>
          <p:cNvPr id="6" name="Rectángulo 5">
            <a:extLst>
              <a:ext uri="{FF2B5EF4-FFF2-40B4-BE49-F238E27FC236}">
                <a16:creationId xmlns:a16="http://schemas.microsoft.com/office/drawing/2014/main" id="{E14CA479-83C7-4ED9-84B7-86655A03A2DF}"/>
              </a:ext>
            </a:extLst>
          </p:cNvPr>
          <p:cNvSpPr/>
          <p:nvPr/>
        </p:nvSpPr>
        <p:spPr>
          <a:xfrm>
            <a:off x="4283968" y="3081986"/>
            <a:ext cx="1074332" cy="307777"/>
          </a:xfrm>
          <a:prstGeom prst="rect">
            <a:avLst/>
          </a:prstGeom>
        </p:spPr>
        <p:txBody>
          <a:bodyPr wrap="none">
            <a:spAutoFit/>
          </a:bodyPr>
          <a:lstStyle/>
          <a:p>
            <a:pPr algn="ctr"/>
            <a:r>
              <a:rPr lang="el-GR" sz="1400" dirty="0">
                <a:ea typeface="Calibri" panose="020F0502020204030204" pitchFamily="34" charset="0"/>
                <a:cs typeface="Times New Roman (Cuerpo en alfa"/>
              </a:rPr>
              <a:t>λ </a:t>
            </a:r>
            <a:r>
              <a:rPr lang="es-ES" sz="1400" dirty="0">
                <a:ea typeface="Calibri" panose="020F0502020204030204" pitchFamily="34" charset="0"/>
                <a:cs typeface="Times New Roman (Cuerpo en alfa"/>
              </a:rPr>
              <a:t>= 600 nm</a:t>
            </a:r>
            <a:endParaRPr lang="es-EC" sz="1400" dirty="0"/>
          </a:p>
        </p:txBody>
      </p:sp>
      <p:sp>
        <p:nvSpPr>
          <p:cNvPr id="7" name="Rectángulo 6">
            <a:extLst>
              <a:ext uri="{FF2B5EF4-FFF2-40B4-BE49-F238E27FC236}">
                <a16:creationId xmlns:a16="http://schemas.microsoft.com/office/drawing/2014/main" id="{3DBF1FD9-7C51-4794-A5CF-BAD441F4FE35}"/>
              </a:ext>
            </a:extLst>
          </p:cNvPr>
          <p:cNvSpPr/>
          <p:nvPr/>
        </p:nvSpPr>
        <p:spPr>
          <a:xfrm>
            <a:off x="6391906" y="3553271"/>
            <a:ext cx="1348446" cy="307777"/>
          </a:xfrm>
          <a:prstGeom prst="rect">
            <a:avLst/>
          </a:prstGeom>
        </p:spPr>
        <p:txBody>
          <a:bodyPr wrap="none">
            <a:spAutoFit/>
          </a:bodyPr>
          <a:lstStyle/>
          <a:p>
            <a:pPr algn="ctr"/>
            <a:r>
              <a:rPr lang="es-EC" sz="1400" dirty="0"/>
              <a:t>0,75 mM IPTG</a:t>
            </a:r>
          </a:p>
        </p:txBody>
      </p:sp>
      <p:sp>
        <p:nvSpPr>
          <p:cNvPr id="9" name="Rectángulo 8">
            <a:extLst>
              <a:ext uri="{FF2B5EF4-FFF2-40B4-BE49-F238E27FC236}">
                <a16:creationId xmlns:a16="http://schemas.microsoft.com/office/drawing/2014/main" id="{9216009E-12B9-4F30-A2AC-2EEF7A86C680}"/>
              </a:ext>
            </a:extLst>
          </p:cNvPr>
          <p:cNvSpPr/>
          <p:nvPr/>
        </p:nvSpPr>
        <p:spPr>
          <a:xfrm>
            <a:off x="5652120" y="5641503"/>
            <a:ext cx="2341731" cy="307777"/>
          </a:xfrm>
          <a:prstGeom prst="rect">
            <a:avLst/>
          </a:prstGeom>
        </p:spPr>
        <p:txBody>
          <a:bodyPr wrap="none">
            <a:spAutoFit/>
          </a:bodyPr>
          <a:lstStyle/>
          <a:p>
            <a:r>
              <a:rPr lang="es-ES" sz="1400" dirty="0">
                <a:ea typeface="Calibri" panose="020F0502020204030204" pitchFamily="34" charset="0"/>
                <a:cs typeface="Times New Roman (Cuerpo en alfa"/>
              </a:rPr>
              <a:t>SDS-PAGE y Western blot </a:t>
            </a:r>
            <a:endParaRPr lang="es-EC" sz="1400" dirty="0"/>
          </a:p>
        </p:txBody>
      </p:sp>
      <p:sp>
        <p:nvSpPr>
          <p:cNvPr id="3" name="Rectángulo 2">
            <a:extLst>
              <a:ext uri="{FF2B5EF4-FFF2-40B4-BE49-F238E27FC236}">
                <a16:creationId xmlns:a16="http://schemas.microsoft.com/office/drawing/2014/main" id="{7A77B332-1E94-46BF-8D07-7868CF362864}"/>
              </a:ext>
            </a:extLst>
          </p:cNvPr>
          <p:cNvSpPr/>
          <p:nvPr/>
        </p:nvSpPr>
        <p:spPr>
          <a:xfrm>
            <a:off x="1547664" y="3076823"/>
            <a:ext cx="1000594" cy="307777"/>
          </a:xfrm>
          <a:prstGeom prst="rect">
            <a:avLst/>
          </a:prstGeom>
        </p:spPr>
        <p:txBody>
          <a:bodyPr wrap="none">
            <a:spAutoFit/>
          </a:bodyPr>
          <a:lstStyle/>
          <a:p>
            <a:pPr algn="ctr"/>
            <a:r>
              <a:rPr lang="es-ES" sz="1400" dirty="0">
                <a:ea typeface="Calibri" panose="020F0502020204030204" pitchFamily="34" charset="0"/>
                <a:cs typeface="Times New Roman (Cuerpo en alfa"/>
              </a:rPr>
              <a:t>OD de 0,6</a:t>
            </a:r>
          </a:p>
        </p:txBody>
      </p:sp>
      <p:grpSp>
        <p:nvGrpSpPr>
          <p:cNvPr id="11" name="Grupo 10">
            <a:extLst>
              <a:ext uri="{FF2B5EF4-FFF2-40B4-BE49-F238E27FC236}">
                <a16:creationId xmlns:a16="http://schemas.microsoft.com/office/drawing/2014/main" id="{9B53F51B-4338-48B7-956A-50B9CD2DA088}"/>
              </a:ext>
            </a:extLst>
          </p:cNvPr>
          <p:cNvGrpSpPr/>
          <p:nvPr/>
        </p:nvGrpSpPr>
        <p:grpSpPr>
          <a:xfrm>
            <a:off x="7423673" y="1976889"/>
            <a:ext cx="633357" cy="307777"/>
            <a:chOff x="421232" y="5056915"/>
            <a:chExt cx="633357" cy="307777"/>
          </a:xfrm>
        </p:grpSpPr>
        <p:pic>
          <p:nvPicPr>
            <p:cNvPr id="12" name="Imagen 11">
              <a:extLst>
                <a:ext uri="{FF2B5EF4-FFF2-40B4-BE49-F238E27FC236}">
                  <a16:creationId xmlns:a16="http://schemas.microsoft.com/office/drawing/2014/main" id="{290FA98E-6342-488D-B9C1-965E8022BAFF}"/>
                </a:ext>
              </a:extLst>
            </p:cNvPr>
            <p:cNvPicPr>
              <a:picLocks noChangeAspect="1"/>
            </p:cNvPicPr>
            <p:nvPr/>
          </p:nvPicPr>
          <p:blipFill>
            <a:blip r:embed="rId4"/>
            <a:stretch>
              <a:fillRect/>
            </a:stretch>
          </p:blipFill>
          <p:spPr>
            <a:xfrm>
              <a:off x="421232" y="5065292"/>
              <a:ext cx="236880" cy="291024"/>
            </a:xfrm>
            <a:prstGeom prst="rect">
              <a:avLst/>
            </a:prstGeom>
          </p:spPr>
        </p:pic>
        <p:sp>
          <p:nvSpPr>
            <p:cNvPr id="13" name="Rectángulo 12">
              <a:extLst>
                <a:ext uri="{FF2B5EF4-FFF2-40B4-BE49-F238E27FC236}">
                  <a16:creationId xmlns:a16="http://schemas.microsoft.com/office/drawing/2014/main" id="{ED20CE5A-85D7-4637-BD77-099FF8B41765}"/>
                </a:ext>
              </a:extLst>
            </p:cNvPr>
            <p:cNvSpPr/>
            <p:nvPr/>
          </p:nvSpPr>
          <p:spPr>
            <a:xfrm>
              <a:off x="621457" y="5056915"/>
              <a:ext cx="43313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4 h</a:t>
              </a:r>
              <a:endParaRPr lang="es-EC" sz="1400" dirty="0"/>
            </a:p>
          </p:txBody>
        </p:sp>
      </p:grpSp>
      <p:sp>
        <p:nvSpPr>
          <p:cNvPr id="14" name="CuadroTexto 13">
            <a:extLst>
              <a:ext uri="{FF2B5EF4-FFF2-40B4-BE49-F238E27FC236}">
                <a16:creationId xmlns:a16="http://schemas.microsoft.com/office/drawing/2014/main" id="{027808AB-B1A5-441A-ACA0-05BE3125B362}"/>
              </a:ext>
            </a:extLst>
          </p:cNvPr>
          <p:cNvSpPr txBox="1"/>
          <p:nvPr/>
        </p:nvSpPr>
        <p:spPr>
          <a:xfrm>
            <a:off x="8388424" y="123110"/>
            <a:ext cx="442392" cy="338554"/>
          </a:xfrm>
          <a:prstGeom prst="rect">
            <a:avLst/>
          </a:prstGeom>
          <a:noFill/>
        </p:spPr>
        <p:txBody>
          <a:bodyPr wrap="square" rtlCol="0">
            <a:spAutoFit/>
          </a:bodyPr>
          <a:lstStyle/>
          <a:p>
            <a:pPr algn="r"/>
            <a:r>
              <a:rPr lang="es-MX" sz="1600" b="1" dirty="0"/>
              <a:t>21</a:t>
            </a:r>
            <a:endParaRPr lang="es-EC" sz="2000" b="1" dirty="0"/>
          </a:p>
        </p:txBody>
      </p:sp>
    </p:spTree>
    <p:extLst>
      <p:ext uri="{BB962C8B-B14F-4D97-AF65-F5344CB8AC3E}">
        <p14:creationId xmlns:p14="http://schemas.microsoft.com/office/powerpoint/2010/main" val="173118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10" name="TextBox 3">
            <a:extLst>
              <a:ext uri="{FF2B5EF4-FFF2-40B4-BE49-F238E27FC236}">
                <a16:creationId xmlns:a16="http://schemas.microsoft.com/office/drawing/2014/main" id="{48439937-9237-4EF9-973C-1402B29014BB}"/>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Elaboración del banco primario y de trabajo</a:t>
            </a:r>
          </a:p>
        </p:txBody>
      </p:sp>
      <p:pic>
        <p:nvPicPr>
          <p:cNvPr id="4" name="Imagen 3">
            <a:extLst>
              <a:ext uri="{FF2B5EF4-FFF2-40B4-BE49-F238E27FC236}">
                <a16:creationId xmlns:a16="http://schemas.microsoft.com/office/drawing/2014/main" id="{3CEED999-53AD-45D5-B9E3-1C1D4917BD2A}"/>
              </a:ext>
            </a:extLst>
          </p:cNvPr>
          <p:cNvPicPr>
            <a:picLocks noChangeAspect="1"/>
          </p:cNvPicPr>
          <p:nvPr/>
        </p:nvPicPr>
        <p:blipFill>
          <a:blip r:embed="rId3"/>
          <a:stretch>
            <a:fillRect/>
          </a:stretch>
        </p:blipFill>
        <p:spPr>
          <a:xfrm>
            <a:off x="1214929" y="1323837"/>
            <a:ext cx="6714142" cy="4629481"/>
          </a:xfrm>
          <a:prstGeom prst="rect">
            <a:avLst/>
          </a:prstGeom>
        </p:spPr>
      </p:pic>
      <p:sp>
        <p:nvSpPr>
          <p:cNvPr id="13" name="Rectángulo 12">
            <a:extLst>
              <a:ext uri="{FF2B5EF4-FFF2-40B4-BE49-F238E27FC236}">
                <a16:creationId xmlns:a16="http://schemas.microsoft.com/office/drawing/2014/main" id="{5A7EF3FC-BE0E-41F0-B822-8391E89755EB}"/>
              </a:ext>
            </a:extLst>
          </p:cNvPr>
          <p:cNvSpPr/>
          <p:nvPr/>
        </p:nvSpPr>
        <p:spPr>
          <a:xfrm>
            <a:off x="6651873" y="5628416"/>
            <a:ext cx="2016224"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Glicerol al 60%</a:t>
            </a:r>
          </a:p>
        </p:txBody>
      </p:sp>
      <p:sp>
        <p:nvSpPr>
          <p:cNvPr id="5" name="Rectángulo 4">
            <a:extLst>
              <a:ext uri="{FF2B5EF4-FFF2-40B4-BE49-F238E27FC236}">
                <a16:creationId xmlns:a16="http://schemas.microsoft.com/office/drawing/2014/main" id="{B64B3187-3259-43A1-A708-880F999874BB}"/>
              </a:ext>
            </a:extLst>
          </p:cNvPr>
          <p:cNvSpPr/>
          <p:nvPr/>
        </p:nvSpPr>
        <p:spPr>
          <a:xfrm>
            <a:off x="4716016" y="5229200"/>
            <a:ext cx="1660776" cy="307777"/>
          </a:xfrm>
          <a:prstGeom prst="rect">
            <a:avLst/>
          </a:prstGeom>
        </p:spPr>
        <p:txBody>
          <a:bodyPr wrap="none">
            <a:spAutoFit/>
          </a:bodyPr>
          <a:lstStyle/>
          <a:p>
            <a:r>
              <a:rPr lang="es-ES" sz="1400" dirty="0">
                <a:ea typeface="Calibri" panose="020F0502020204030204" pitchFamily="34" charset="0"/>
                <a:cs typeface="Times New Roman (Cuerpo en alfa"/>
              </a:rPr>
              <a:t>Alícuotas de 1 mL </a:t>
            </a:r>
            <a:endParaRPr lang="es-EC" sz="1400" dirty="0"/>
          </a:p>
        </p:txBody>
      </p:sp>
      <p:sp>
        <p:nvSpPr>
          <p:cNvPr id="15" name="Rectángulo 14">
            <a:extLst>
              <a:ext uri="{FF2B5EF4-FFF2-40B4-BE49-F238E27FC236}">
                <a16:creationId xmlns:a16="http://schemas.microsoft.com/office/drawing/2014/main" id="{D9C65043-9A6B-49B2-97FF-3190789491BF}"/>
              </a:ext>
            </a:extLst>
          </p:cNvPr>
          <p:cNvSpPr/>
          <p:nvPr/>
        </p:nvSpPr>
        <p:spPr>
          <a:xfrm>
            <a:off x="251520" y="4509120"/>
            <a:ext cx="1523378" cy="307777"/>
          </a:xfrm>
          <a:prstGeom prst="rect">
            <a:avLst/>
          </a:prstGeom>
        </p:spPr>
        <p:txBody>
          <a:bodyPr wrap="square">
            <a:spAutoFit/>
          </a:bodyPr>
          <a:lstStyle/>
          <a:p>
            <a:pPr algn="ctr"/>
            <a:r>
              <a:rPr lang="es-EC" sz="1400" dirty="0"/>
              <a:t>Almacenamiento</a:t>
            </a:r>
          </a:p>
        </p:txBody>
      </p:sp>
      <p:grpSp>
        <p:nvGrpSpPr>
          <p:cNvPr id="16" name="Grupo 15">
            <a:extLst>
              <a:ext uri="{FF2B5EF4-FFF2-40B4-BE49-F238E27FC236}">
                <a16:creationId xmlns:a16="http://schemas.microsoft.com/office/drawing/2014/main" id="{4FBBB4DD-887F-4483-B99A-26181A2B4CF5}"/>
              </a:ext>
            </a:extLst>
          </p:cNvPr>
          <p:cNvGrpSpPr/>
          <p:nvPr/>
        </p:nvGrpSpPr>
        <p:grpSpPr>
          <a:xfrm>
            <a:off x="5407449" y="3327036"/>
            <a:ext cx="892743" cy="307777"/>
            <a:chOff x="421232" y="5056915"/>
            <a:chExt cx="892743" cy="307777"/>
          </a:xfrm>
        </p:grpSpPr>
        <p:pic>
          <p:nvPicPr>
            <p:cNvPr id="17" name="Imagen 16">
              <a:extLst>
                <a:ext uri="{FF2B5EF4-FFF2-40B4-BE49-F238E27FC236}">
                  <a16:creationId xmlns:a16="http://schemas.microsoft.com/office/drawing/2014/main" id="{9E5ED8E2-BC64-408E-9C04-65A0E3205C77}"/>
                </a:ext>
              </a:extLst>
            </p:cNvPr>
            <p:cNvPicPr>
              <a:picLocks noChangeAspect="1"/>
            </p:cNvPicPr>
            <p:nvPr/>
          </p:nvPicPr>
          <p:blipFill>
            <a:blip r:embed="rId4"/>
            <a:stretch>
              <a:fillRect/>
            </a:stretch>
          </p:blipFill>
          <p:spPr>
            <a:xfrm>
              <a:off x="421232" y="5065292"/>
              <a:ext cx="236880" cy="291024"/>
            </a:xfrm>
            <a:prstGeom prst="rect">
              <a:avLst/>
            </a:prstGeom>
          </p:spPr>
        </p:pic>
        <p:sp>
          <p:nvSpPr>
            <p:cNvPr id="18" name="Rectángulo 17">
              <a:extLst>
                <a:ext uri="{FF2B5EF4-FFF2-40B4-BE49-F238E27FC236}">
                  <a16:creationId xmlns:a16="http://schemas.microsoft.com/office/drawing/2014/main" id="{CBFCBADC-0B33-4C21-A24B-3D194A27002B}"/>
                </a:ext>
              </a:extLst>
            </p:cNvPr>
            <p:cNvSpPr/>
            <p:nvPr/>
          </p:nvSpPr>
          <p:spPr>
            <a:xfrm>
              <a:off x="592304" y="5056915"/>
              <a:ext cx="721671" cy="307777"/>
            </a:xfrm>
            <a:prstGeom prst="rect">
              <a:avLst/>
            </a:prstGeom>
          </p:spPr>
          <p:txBody>
            <a:bodyPr wrap="none">
              <a:spAutoFit/>
            </a:bodyPr>
            <a:lstStyle/>
            <a:p>
              <a:pPr algn="ctr"/>
              <a:r>
                <a:rPr lang="es-ES" sz="1400" dirty="0">
                  <a:ea typeface="Calibri" panose="020F0502020204030204" pitchFamily="34" charset="0"/>
                  <a:cs typeface="Times New Roman (Cuerpo en alfa"/>
                </a:rPr>
                <a:t>10 min</a:t>
              </a:r>
              <a:endParaRPr lang="es-EC" sz="1400" dirty="0"/>
            </a:p>
          </p:txBody>
        </p:sp>
      </p:grpSp>
      <p:grpSp>
        <p:nvGrpSpPr>
          <p:cNvPr id="19" name="Grupo 18">
            <a:extLst>
              <a:ext uri="{FF2B5EF4-FFF2-40B4-BE49-F238E27FC236}">
                <a16:creationId xmlns:a16="http://schemas.microsoft.com/office/drawing/2014/main" id="{7996DE8A-6C55-4A55-9501-4567417D6ACA}"/>
              </a:ext>
            </a:extLst>
          </p:cNvPr>
          <p:cNvGrpSpPr/>
          <p:nvPr/>
        </p:nvGrpSpPr>
        <p:grpSpPr>
          <a:xfrm>
            <a:off x="4430382" y="3327037"/>
            <a:ext cx="951220" cy="307777"/>
            <a:chOff x="4268852" y="3327037"/>
            <a:chExt cx="951220" cy="307777"/>
          </a:xfrm>
        </p:grpSpPr>
        <p:sp>
          <p:nvSpPr>
            <p:cNvPr id="12" name="Rectángulo 11">
              <a:extLst>
                <a:ext uri="{FF2B5EF4-FFF2-40B4-BE49-F238E27FC236}">
                  <a16:creationId xmlns:a16="http://schemas.microsoft.com/office/drawing/2014/main" id="{48817FC5-9561-498E-9FA8-406C9D386460}"/>
                </a:ext>
              </a:extLst>
            </p:cNvPr>
            <p:cNvSpPr/>
            <p:nvPr/>
          </p:nvSpPr>
          <p:spPr>
            <a:xfrm>
              <a:off x="4427984" y="3327037"/>
              <a:ext cx="792088"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 G</a:t>
              </a:r>
            </a:p>
          </p:txBody>
        </p:sp>
        <p:pic>
          <p:nvPicPr>
            <p:cNvPr id="14" name="Imagen 13">
              <a:extLst>
                <a:ext uri="{FF2B5EF4-FFF2-40B4-BE49-F238E27FC236}">
                  <a16:creationId xmlns:a16="http://schemas.microsoft.com/office/drawing/2014/main" id="{2C916F44-D33E-41A8-9B2C-91CF14A7D149}"/>
                </a:ext>
              </a:extLst>
            </p:cNvPr>
            <p:cNvPicPr>
              <a:picLocks noChangeAspect="1"/>
            </p:cNvPicPr>
            <p:nvPr/>
          </p:nvPicPr>
          <p:blipFill>
            <a:blip r:embed="rId5"/>
            <a:stretch>
              <a:fillRect/>
            </a:stretch>
          </p:blipFill>
          <p:spPr>
            <a:xfrm>
              <a:off x="4268852" y="3362122"/>
              <a:ext cx="222042" cy="237603"/>
            </a:xfrm>
            <a:prstGeom prst="rect">
              <a:avLst/>
            </a:prstGeom>
          </p:spPr>
        </p:pic>
      </p:grpSp>
      <p:grpSp>
        <p:nvGrpSpPr>
          <p:cNvPr id="22" name="Grupo 21">
            <a:extLst>
              <a:ext uri="{FF2B5EF4-FFF2-40B4-BE49-F238E27FC236}">
                <a16:creationId xmlns:a16="http://schemas.microsoft.com/office/drawing/2014/main" id="{B21477C9-1E42-4F81-A49D-6AF50AF8EBE2}"/>
              </a:ext>
            </a:extLst>
          </p:cNvPr>
          <p:cNvGrpSpPr/>
          <p:nvPr/>
        </p:nvGrpSpPr>
        <p:grpSpPr>
          <a:xfrm>
            <a:off x="591362" y="4816897"/>
            <a:ext cx="843694" cy="331782"/>
            <a:chOff x="8277623" y="4569125"/>
            <a:chExt cx="843694" cy="331782"/>
          </a:xfrm>
        </p:grpSpPr>
        <p:sp>
          <p:nvSpPr>
            <p:cNvPr id="23" name="Rectángulo 22">
              <a:extLst>
                <a:ext uri="{FF2B5EF4-FFF2-40B4-BE49-F238E27FC236}">
                  <a16:creationId xmlns:a16="http://schemas.microsoft.com/office/drawing/2014/main" id="{496C2B14-6F11-4319-9673-987032474C09}"/>
                </a:ext>
              </a:extLst>
            </p:cNvPr>
            <p:cNvSpPr/>
            <p:nvPr/>
          </p:nvSpPr>
          <p:spPr>
            <a:xfrm>
              <a:off x="8388424" y="4581128"/>
              <a:ext cx="732893" cy="307777"/>
            </a:xfrm>
            <a:prstGeom prst="rect">
              <a:avLst/>
            </a:prstGeom>
          </p:spPr>
          <p:txBody>
            <a:bodyPr wrap="none">
              <a:spAutoFit/>
            </a:bodyPr>
            <a:lstStyle/>
            <a:p>
              <a:r>
                <a:rPr lang="es-ES" sz="1400" dirty="0">
                  <a:ea typeface="Calibri" panose="020F0502020204030204" pitchFamily="34" charset="0"/>
                  <a:cs typeface="Times New Roman (Cuerpo en alfa"/>
                </a:rPr>
                <a:t>-80 °C </a:t>
              </a:r>
              <a:endParaRPr lang="es-EC" sz="1400" dirty="0"/>
            </a:p>
          </p:txBody>
        </p:sp>
        <p:pic>
          <p:nvPicPr>
            <p:cNvPr id="24" name="Imagen 23">
              <a:extLst>
                <a:ext uri="{FF2B5EF4-FFF2-40B4-BE49-F238E27FC236}">
                  <a16:creationId xmlns:a16="http://schemas.microsoft.com/office/drawing/2014/main" id="{8BA8CAB6-D1E0-4755-9CCE-8F0C637756B1}"/>
                </a:ext>
              </a:extLst>
            </p:cNvPr>
            <p:cNvPicPr>
              <a:picLocks noChangeAspect="1"/>
            </p:cNvPicPr>
            <p:nvPr/>
          </p:nvPicPr>
          <p:blipFill>
            <a:blip r:embed="rId6"/>
            <a:stretch>
              <a:fillRect/>
            </a:stretch>
          </p:blipFill>
          <p:spPr>
            <a:xfrm>
              <a:off x="8277623" y="4569125"/>
              <a:ext cx="157415" cy="331782"/>
            </a:xfrm>
            <a:prstGeom prst="rect">
              <a:avLst/>
            </a:prstGeom>
          </p:spPr>
        </p:pic>
      </p:grpSp>
      <p:pic>
        <p:nvPicPr>
          <p:cNvPr id="6" name="Imagen 5">
            <a:extLst>
              <a:ext uri="{FF2B5EF4-FFF2-40B4-BE49-F238E27FC236}">
                <a16:creationId xmlns:a16="http://schemas.microsoft.com/office/drawing/2014/main" id="{49D3AEA7-56D4-4791-96A7-93D88E292FEE}"/>
              </a:ext>
            </a:extLst>
          </p:cNvPr>
          <p:cNvPicPr>
            <a:picLocks noChangeAspect="1"/>
          </p:cNvPicPr>
          <p:nvPr/>
        </p:nvPicPr>
        <p:blipFill>
          <a:blip r:embed="rId7"/>
          <a:stretch>
            <a:fillRect/>
          </a:stretch>
        </p:blipFill>
        <p:spPr>
          <a:xfrm>
            <a:off x="3419872" y="4472405"/>
            <a:ext cx="671771" cy="568561"/>
          </a:xfrm>
          <a:prstGeom prst="rect">
            <a:avLst/>
          </a:prstGeom>
        </p:spPr>
      </p:pic>
      <p:sp>
        <p:nvSpPr>
          <p:cNvPr id="21" name="Rectángulo 20">
            <a:extLst>
              <a:ext uri="{FF2B5EF4-FFF2-40B4-BE49-F238E27FC236}">
                <a16:creationId xmlns:a16="http://schemas.microsoft.com/office/drawing/2014/main" id="{48E9B015-BB1C-4FBC-B5CC-0F9081D8E17E}"/>
              </a:ext>
            </a:extLst>
          </p:cNvPr>
          <p:cNvSpPr/>
          <p:nvPr/>
        </p:nvSpPr>
        <p:spPr>
          <a:xfrm>
            <a:off x="4589514" y="5638010"/>
            <a:ext cx="1875835" cy="307777"/>
          </a:xfrm>
          <a:prstGeom prst="rect">
            <a:avLst/>
          </a:prstGeom>
        </p:spPr>
        <p:txBody>
          <a:bodyPr wrap="none">
            <a:spAutoFit/>
          </a:bodyPr>
          <a:lstStyle/>
          <a:p>
            <a:r>
              <a:rPr lang="es-ES" sz="1400" dirty="0">
                <a:ea typeface="Calibri" panose="020F0502020204030204" pitchFamily="34" charset="0"/>
                <a:cs typeface="Times New Roman (Cuerpo en alfa"/>
              </a:rPr>
              <a:t>Se chequea 3 al azar</a:t>
            </a:r>
            <a:endParaRPr lang="es-EC" sz="1400" dirty="0"/>
          </a:p>
        </p:txBody>
      </p:sp>
      <p:sp>
        <p:nvSpPr>
          <p:cNvPr id="25" name="CuadroTexto 24">
            <a:extLst>
              <a:ext uri="{FF2B5EF4-FFF2-40B4-BE49-F238E27FC236}">
                <a16:creationId xmlns:a16="http://schemas.microsoft.com/office/drawing/2014/main" id="{60022465-AE11-4266-B019-E86B8A6C30CC}"/>
              </a:ext>
            </a:extLst>
          </p:cNvPr>
          <p:cNvSpPr txBox="1"/>
          <p:nvPr/>
        </p:nvSpPr>
        <p:spPr>
          <a:xfrm>
            <a:off x="8316416" y="123110"/>
            <a:ext cx="514400" cy="338554"/>
          </a:xfrm>
          <a:prstGeom prst="rect">
            <a:avLst/>
          </a:prstGeom>
          <a:noFill/>
        </p:spPr>
        <p:txBody>
          <a:bodyPr wrap="square" rtlCol="0">
            <a:spAutoFit/>
          </a:bodyPr>
          <a:lstStyle/>
          <a:p>
            <a:pPr algn="r"/>
            <a:r>
              <a:rPr lang="es-MX" sz="1600" b="1" dirty="0"/>
              <a:t>22</a:t>
            </a:r>
            <a:endParaRPr lang="es-EC" sz="2000" b="1" dirty="0"/>
          </a:p>
        </p:txBody>
      </p:sp>
    </p:spTree>
    <p:extLst>
      <p:ext uri="{BB962C8B-B14F-4D97-AF65-F5344CB8AC3E}">
        <p14:creationId xmlns:p14="http://schemas.microsoft.com/office/powerpoint/2010/main" val="2556862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10" name="TextBox 3">
            <a:extLst>
              <a:ext uri="{FF2B5EF4-FFF2-40B4-BE49-F238E27FC236}">
                <a16:creationId xmlns:a16="http://schemas.microsoft.com/office/drawing/2014/main" id="{48439937-9237-4EF9-973C-1402B29014BB}"/>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Proceso de producción</a:t>
            </a:r>
          </a:p>
        </p:txBody>
      </p:sp>
      <p:pic>
        <p:nvPicPr>
          <p:cNvPr id="8" name="Imagen 7">
            <a:extLst>
              <a:ext uri="{FF2B5EF4-FFF2-40B4-BE49-F238E27FC236}">
                <a16:creationId xmlns:a16="http://schemas.microsoft.com/office/drawing/2014/main" id="{A96D6FF7-E40C-49C3-995B-12AE183C31A0}"/>
              </a:ext>
            </a:extLst>
          </p:cNvPr>
          <p:cNvPicPr>
            <a:picLocks noChangeAspect="1"/>
          </p:cNvPicPr>
          <p:nvPr/>
        </p:nvPicPr>
        <p:blipFill>
          <a:blip r:embed="rId3"/>
          <a:stretch>
            <a:fillRect/>
          </a:stretch>
        </p:blipFill>
        <p:spPr>
          <a:xfrm>
            <a:off x="1043608" y="1412776"/>
            <a:ext cx="7056784" cy="4384051"/>
          </a:xfrm>
          <a:prstGeom prst="rect">
            <a:avLst/>
          </a:prstGeom>
        </p:spPr>
      </p:pic>
      <p:sp>
        <p:nvSpPr>
          <p:cNvPr id="26" name="CuadroTexto 25">
            <a:extLst>
              <a:ext uri="{FF2B5EF4-FFF2-40B4-BE49-F238E27FC236}">
                <a16:creationId xmlns:a16="http://schemas.microsoft.com/office/drawing/2014/main" id="{6CFBF0F1-9816-4265-99E3-381F6FBE17F5}"/>
              </a:ext>
            </a:extLst>
          </p:cNvPr>
          <p:cNvSpPr txBox="1"/>
          <p:nvPr/>
        </p:nvSpPr>
        <p:spPr>
          <a:xfrm>
            <a:off x="8100392" y="123110"/>
            <a:ext cx="730424" cy="338554"/>
          </a:xfrm>
          <a:prstGeom prst="rect">
            <a:avLst/>
          </a:prstGeom>
          <a:noFill/>
        </p:spPr>
        <p:txBody>
          <a:bodyPr wrap="square" rtlCol="0">
            <a:spAutoFit/>
          </a:bodyPr>
          <a:lstStyle/>
          <a:p>
            <a:pPr algn="r"/>
            <a:r>
              <a:rPr lang="es-MX" sz="1600" b="1" dirty="0"/>
              <a:t>23</a:t>
            </a:r>
            <a:endParaRPr lang="es-EC" sz="2000" b="1" dirty="0"/>
          </a:p>
        </p:txBody>
      </p:sp>
    </p:spTree>
    <p:extLst>
      <p:ext uri="{BB962C8B-B14F-4D97-AF65-F5344CB8AC3E}">
        <p14:creationId xmlns:p14="http://schemas.microsoft.com/office/powerpoint/2010/main" val="242167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Establecimiento del inóculo</a:t>
            </a:r>
          </a:p>
        </p:txBody>
      </p:sp>
      <p:pic>
        <p:nvPicPr>
          <p:cNvPr id="2" name="Imagen 1">
            <a:extLst>
              <a:ext uri="{FF2B5EF4-FFF2-40B4-BE49-F238E27FC236}">
                <a16:creationId xmlns:a16="http://schemas.microsoft.com/office/drawing/2014/main" id="{AF28E79F-7C20-4860-BBC9-3F23888B06DD}"/>
              </a:ext>
            </a:extLst>
          </p:cNvPr>
          <p:cNvPicPr>
            <a:picLocks noChangeAspect="1"/>
          </p:cNvPicPr>
          <p:nvPr/>
        </p:nvPicPr>
        <p:blipFill>
          <a:blip r:embed="rId3"/>
          <a:stretch>
            <a:fillRect/>
          </a:stretch>
        </p:blipFill>
        <p:spPr>
          <a:xfrm>
            <a:off x="1936773" y="1323837"/>
            <a:ext cx="5270454" cy="4592730"/>
          </a:xfrm>
          <a:prstGeom prst="rect">
            <a:avLst/>
          </a:prstGeom>
        </p:spPr>
      </p:pic>
      <p:grpSp>
        <p:nvGrpSpPr>
          <p:cNvPr id="3" name="Grupo 2">
            <a:extLst>
              <a:ext uri="{FF2B5EF4-FFF2-40B4-BE49-F238E27FC236}">
                <a16:creationId xmlns:a16="http://schemas.microsoft.com/office/drawing/2014/main" id="{AF288E45-413E-4364-90EA-49FB6E3153F1}"/>
              </a:ext>
            </a:extLst>
          </p:cNvPr>
          <p:cNvGrpSpPr/>
          <p:nvPr/>
        </p:nvGrpSpPr>
        <p:grpSpPr>
          <a:xfrm>
            <a:off x="3491880" y="3529266"/>
            <a:ext cx="2546704" cy="331782"/>
            <a:chOff x="2961399" y="3599725"/>
            <a:chExt cx="2546704" cy="331782"/>
          </a:xfrm>
        </p:grpSpPr>
        <p:grpSp>
          <p:nvGrpSpPr>
            <p:cNvPr id="5" name="Grupo 4">
              <a:extLst>
                <a:ext uri="{FF2B5EF4-FFF2-40B4-BE49-F238E27FC236}">
                  <a16:creationId xmlns:a16="http://schemas.microsoft.com/office/drawing/2014/main" id="{E658B991-CD72-4C0F-90F0-C7CC83FAA278}"/>
                </a:ext>
              </a:extLst>
            </p:cNvPr>
            <p:cNvGrpSpPr/>
            <p:nvPr/>
          </p:nvGrpSpPr>
          <p:grpSpPr>
            <a:xfrm>
              <a:off x="2961399" y="3599725"/>
              <a:ext cx="1348993" cy="331782"/>
              <a:chOff x="958555" y="4565473"/>
              <a:chExt cx="1348993" cy="331782"/>
            </a:xfrm>
          </p:grpSpPr>
          <p:pic>
            <p:nvPicPr>
              <p:cNvPr id="6" name="Imagen 5">
                <a:extLst>
                  <a:ext uri="{FF2B5EF4-FFF2-40B4-BE49-F238E27FC236}">
                    <a16:creationId xmlns:a16="http://schemas.microsoft.com/office/drawing/2014/main" id="{101BC0A1-0825-443F-8443-B021019FDD47}"/>
                  </a:ext>
                </a:extLst>
              </p:cNvPr>
              <p:cNvPicPr>
                <a:picLocks noChangeAspect="1"/>
              </p:cNvPicPr>
              <p:nvPr/>
            </p:nvPicPr>
            <p:blipFill>
              <a:blip r:embed="rId4"/>
              <a:stretch>
                <a:fillRect/>
              </a:stretch>
            </p:blipFill>
            <p:spPr>
              <a:xfrm>
                <a:off x="1624498" y="4582217"/>
                <a:ext cx="236880" cy="291024"/>
              </a:xfrm>
              <a:prstGeom prst="rect">
                <a:avLst/>
              </a:prstGeom>
            </p:spPr>
          </p:pic>
          <p:sp>
            <p:nvSpPr>
              <p:cNvPr id="7" name="Rectángulo 6">
                <a:extLst>
                  <a:ext uri="{FF2B5EF4-FFF2-40B4-BE49-F238E27FC236}">
                    <a16:creationId xmlns:a16="http://schemas.microsoft.com/office/drawing/2014/main" id="{DD5EDE8E-ED7B-4CCE-BC2D-DCAF4BBD6C96}"/>
                  </a:ext>
                </a:extLst>
              </p:cNvPr>
              <p:cNvSpPr/>
              <p:nvPr/>
            </p:nvSpPr>
            <p:spPr>
              <a:xfrm>
                <a:off x="1775030" y="4573840"/>
                <a:ext cx="532518" cy="307777"/>
              </a:xfrm>
              <a:prstGeom prst="rect">
                <a:avLst/>
              </a:prstGeom>
            </p:spPr>
            <p:txBody>
              <a:bodyPr wrap="none">
                <a:spAutoFit/>
              </a:bodyPr>
              <a:lstStyle/>
              <a:p>
                <a:pPr algn="ctr"/>
                <a:r>
                  <a:rPr lang="es-ES" sz="1400" dirty="0">
                    <a:ea typeface="Calibri" panose="020F0502020204030204" pitchFamily="34" charset="0"/>
                    <a:cs typeface="Times New Roman (Cuerpo en alfa"/>
                  </a:rPr>
                  <a:t>10 h</a:t>
                </a:r>
                <a:endParaRPr lang="es-EC" sz="1400" dirty="0"/>
              </a:p>
            </p:txBody>
          </p:sp>
          <p:sp>
            <p:nvSpPr>
              <p:cNvPr id="8" name="Rectángulo 7">
                <a:extLst>
                  <a:ext uri="{FF2B5EF4-FFF2-40B4-BE49-F238E27FC236}">
                    <a16:creationId xmlns:a16="http://schemas.microsoft.com/office/drawing/2014/main" id="{0A3F0EA5-1BB3-4823-A9EA-6FCF30926AFC}"/>
                  </a:ext>
                </a:extLst>
              </p:cNvPr>
              <p:cNvSpPr/>
              <p:nvPr/>
            </p:nvSpPr>
            <p:spPr>
              <a:xfrm>
                <a:off x="1069356" y="4573840"/>
                <a:ext cx="673582" cy="307777"/>
              </a:xfrm>
              <a:prstGeom prst="rect">
                <a:avLst/>
              </a:prstGeom>
            </p:spPr>
            <p:txBody>
              <a:bodyPr wrap="none">
                <a:spAutoFit/>
              </a:bodyPr>
              <a:lstStyle/>
              <a:p>
                <a:r>
                  <a:rPr lang="es-ES" sz="1400" dirty="0">
                    <a:ea typeface="Calibri" panose="020F0502020204030204" pitchFamily="34" charset="0"/>
                    <a:cs typeface="Times New Roman (Cuerpo en alfa"/>
                  </a:rPr>
                  <a:t>37 °C </a:t>
                </a:r>
                <a:endParaRPr lang="es-EC" sz="1400" dirty="0"/>
              </a:p>
            </p:txBody>
          </p:sp>
          <p:pic>
            <p:nvPicPr>
              <p:cNvPr id="9" name="Imagen 8">
                <a:extLst>
                  <a:ext uri="{FF2B5EF4-FFF2-40B4-BE49-F238E27FC236}">
                    <a16:creationId xmlns:a16="http://schemas.microsoft.com/office/drawing/2014/main" id="{ACA34933-2E86-4686-8F85-49C4FFA03094}"/>
                  </a:ext>
                </a:extLst>
              </p:cNvPr>
              <p:cNvPicPr>
                <a:picLocks noChangeAspect="1"/>
              </p:cNvPicPr>
              <p:nvPr/>
            </p:nvPicPr>
            <p:blipFill>
              <a:blip r:embed="rId5"/>
              <a:stretch>
                <a:fillRect/>
              </a:stretch>
            </p:blipFill>
            <p:spPr>
              <a:xfrm>
                <a:off x="958555" y="4565473"/>
                <a:ext cx="157415" cy="331782"/>
              </a:xfrm>
              <a:prstGeom prst="rect">
                <a:avLst/>
              </a:prstGeom>
            </p:spPr>
          </p:pic>
        </p:grpSp>
        <p:grpSp>
          <p:nvGrpSpPr>
            <p:cNvPr id="10" name="Grupo 9">
              <a:extLst>
                <a:ext uri="{FF2B5EF4-FFF2-40B4-BE49-F238E27FC236}">
                  <a16:creationId xmlns:a16="http://schemas.microsoft.com/office/drawing/2014/main" id="{052DF48C-2D02-4DDD-A7E2-D230DAB4C53B}"/>
                </a:ext>
              </a:extLst>
            </p:cNvPr>
            <p:cNvGrpSpPr/>
            <p:nvPr/>
          </p:nvGrpSpPr>
          <p:grpSpPr>
            <a:xfrm>
              <a:off x="4287649" y="3608092"/>
              <a:ext cx="1220454" cy="307777"/>
              <a:chOff x="4268852" y="3327037"/>
              <a:chExt cx="1220454" cy="307777"/>
            </a:xfrm>
          </p:grpSpPr>
          <p:sp>
            <p:nvSpPr>
              <p:cNvPr id="11" name="Rectángulo 10">
                <a:extLst>
                  <a:ext uri="{FF2B5EF4-FFF2-40B4-BE49-F238E27FC236}">
                    <a16:creationId xmlns:a16="http://schemas.microsoft.com/office/drawing/2014/main" id="{EC433840-E223-4138-839F-251D2D7B4D72}"/>
                  </a:ext>
                </a:extLst>
              </p:cNvPr>
              <p:cNvSpPr/>
              <p:nvPr/>
            </p:nvSpPr>
            <p:spPr>
              <a:xfrm>
                <a:off x="4427983" y="3327037"/>
                <a:ext cx="1061323"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 rpm</a:t>
                </a:r>
              </a:p>
            </p:txBody>
          </p:sp>
          <p:pic>
            <p:nvPicPr>
              <p:cNvPr id="12" name="Imagen 11">
                <a:extLst>
                  <a:ext uri="{FF2B5EF4-FFF2-40B4-BE49-F238E27FC236}">
                    <a16:creationId xmlns:a16="http://schemas.microsoft.com/office/drawing/2014/main" id="{144324AE-AB50-481A-B335-B43881471884}"/>
                  </a:ext>
                </a:extLst>
              </p:cNvPr>
              <p:cNvPicPr>
                <a:picLocks noChangeAspect="1"/>
              </p:cNvPicPr>
              <p:nvPr/>
            </p:nvPicPr>
            <p:blipFill>
              <a:blip r:embed="rId6"/>
              <a:stretch>
                <a:fillRect/>
              </a:stretch>
            </p:blipFill>
            <p:spPr>
              <a:xfrm>
                <a:off x="4268852" y="3362122"/>
                <a:ext cx="222042" cy="237603"/>
              </a:xfrm>
              <a:prstGeom prst="rect">
                <a:avLst/>
              </a:prstGeom>
            </p:spPr>
          </p:pic>
        </p:grpSp>
      </p:grpSp>
      <p:grpSp>
        <p:nvGrpSpPr>
          <p:cNvPr id="14" name="Grupo 13">
            <a:extLst>
              <a:ext uri="{FF2B5EF4-FFF2-40B4-BE49-F238E27FC236}">
                <a16:creationId xmlns:a16="http://schemas.microsoft.com/office/drawing/2014/main" id="{973B5D17-9275-4D47-A18F-AFC23EA401EB}"/>
              </a:ext>
            </a:extLst>
          </p:cNvPr>
          <p:cNvGrpSpPr/>
          <p:nvPr/>
        </p:nvGrpSpPr>
        <p:grpSpPr>
          <a:xfrm>
            <a:off x="2339752" y="5733256"/>
            <a:ext cx="2546704" cy="331782"/>
            <a:chOff x="2961399" y="3599725"/>
            <a:chExt cx="2546704" cy="331782"/>
          </a:xfrm>
        </p:grpSpPr>
        <p:grpSp>
          <p:nvGrpSpPr>
            <p:cNvPr id="15" name="Grupo 14">
              <a:extLst>
                <a:ext uri="{FF2B5EF4-FFF2-40B4-BE49-F238E27FC236}">
                  <a16:creationId xmlns:a16="http://schemas.microsoft.com/office/drawing/2014/main" id="{A9892668-38D5-44BB-A2F9-69588003CDE4}"/>
                </a:ext>
              </a:extLst>
            </p:cNvPr>
            <p:cNvGrpSpPr/>
            <p:nvPr/>
          </p:nvGrpSpPr>
          <p:grpSpPr>
            <a:xfrm>
              <a:off x="2961399" y="3599725"/>
              <a:ext cx="1348993" cy="331782"/>
              <a:chOff x="958555" y="4565473"/>
              <a:chExt cx="1348993" cy="331782"/>
            </a:xfrm>
          </p:grpSpPr>
          <p:pic>
            <p:nvPicPr>
              <p:cNvPr id="19" name="Imagen 18">
                <a:extLst>
                  <a:ext uri="{FF2B5EF4-FFF2-40B4-BE49-F238E27FC236}">
                    <a16:creationId xmlns:a16="http://schemas.microsoft.com/office/drawing/2014/main" id="{1B63D0F5-6F60-4049-A470-7B2E99040448}"/>
                  </a:ext>
                </a:extLst>
              </p:cNvPr>
              <p:cNvPicPr>
                <a:picLocks noChangeAspect="1"/>
              </p:cNvPicPr>
              <p:nvPr/>
            </p:nvPicPr>
            <p:blipFill>
              <a:blip r:embed="rId4"/>
              <a:stretch>
                <a:fillRect/>
              </a:stretch>
            </p:blipFill>
            <p:spPr>
              <a:xfrm>
                <a:off x="1624498" y="4582217"/>
                <a:ext cx="236880" cy="291024"/>
              </a:xfrm>
              <a:prstGeom prst="rect">
                <a:avLst/>
              </a:prstGeom>
            </p:spPr>
          </p:pic>
          <p:sp>
            <p:nvSpPr>
              <p:cNvPr id="20" name="Rectángulo 19">
                <a:extLst>
                  <a:ext uri="{FF2B5EF4-FFF2-40B4-BE49-F238E27FC236}">
                    <a16:creationId xmlns:a16="http://schemas.microsoft.com/office/drawing/2014/main" id="{BE4876BB-61FE-419F-8E7B-2DF88E0D087F}"/>
                  </a:ext>
                </a:extLst>
              </p:cNvPr>
              <p:cNvSpPr/>
              <p:nvPr/>
            </p:nvSpPr>
            <p:spPr>
              <a:xfrm>
                <a:off x="1775030" y="4573840"/>
                <a:ext cx="532518" cy="307777"/>
              </a:xfrm>
              <a:prstGeom prst="rect">
                <a:avLst/>
              </a:prstGeom>
            </p:spPr>
            <p:txBody>
              <a:bodyPr wrap="none">
                <a:spAutoFit/>
              </a:bodyPr>
              <a:lstStyle/>
              <a:p>
                <a:pPr algn="ctr"/>
                <a:r>
                  <a:rPr lang="es-ES" sz="1400" dirty="0">
                    <a:ea typeface="Calibri" panose="020F0502020204030204" pitchFamily="34" charset="0"/>
                    <a:cs typeface="Times New Roman (Cuerpo en alfa"/>
                  </a:rPr>
                  <a:t>10 h</a:t>
                </a:r>
                <a:endParaRPr lang="es-EC" sz="1400" dirty="0"/>
              </a:p>
            </p:txBody>
          </p:sp>
          <p:sp>
            <p:nvSpPr>
              <p:cNvPr id="21" name="Rectángulo 20">
                <a:extLst>
                  <a:ext uri="{FF2B5EF4-FFF2-40B4-BE49-F238E27FC236}">
                    <a16:creationId xmlns:a16="http://schemas.microsoft.com/office/drawing/2014/main" id="{8A54843C-E6A7-4358-86BA-39C785413543}"/>
                  </a:ext>
                </a:extLst>
              </p:cNvPr>
              <p:cNvSpPr/>
              <p:nvPr/>
            </p:nvSpPr>
            <p:spPr>
              <a:xfrm>
                <a:off x="1069356" y="4573840"/>
                <a:ext cx="673582" cy="307777"/>
              </a:xfrm>
              <a:prstGeom prst="rect">
                <a:avLst/>
              </a:prstGeom>
            </p:spPr>
            <p:txBody>
              <a:bodyPr wrap="none">
                <a:spAutoFit/>
              </a:bodyPr>
              <a:lstStyle/>
              <a:p>
                <a:r>
                  <a:rPr lang="es-ES" sz="1400" dirty="0">
                    <a:ea typeface="Calibri" panose="020F0502020204030204" pitchFamily="34" charset="0"/>
                    <a:cs typeface="Times New Roman (Cuerpo en alfa"/>
                  </a:rPr>
                  <a:t>37 °C </a:t>
                </a:r>
                <a:endParaRPr lang="es-EC" sz="1400" dirty="0"/>
              </a:p>
            </p:txBody>
          </p:sp>
          <p:pic>
            <p:nvPicPr>
              <p:cNvPr id="22" name="Imagen 21">
                <a:extLst>
                  <a:ext uri="{FF2B5EF4-FFF2-40B4-BE49-F238E27FC236}">
                    <a16:creationId xmlns:a16="http://schemas.microsoft.com/office/drawing/2014/main" id="{87D938A7-3793-4DA4-85A3-6D08EFACF7E4}"/>
                  </a:ext>
                </a:extLst>
              </p:cNvPr>
              <p:cNvPicPr>
                <a:picLocks noChangeAspect="1"/>
              </p:cNvPicPr>
              <p:nvPr/>
            </p:nvPicPr>
            <p:blipFill>
              <a:blip r:embed="rId5"/>
              <a:stretch>
                <a:fillRect/>
              </a:stretch>
            </p:blipFill>
            <p:spPr>
              <a:xfrm>
                <a:off x="958555" y="4565473"/>
                <a:ext cx="157415" cy="331782"/>
              </a:xfrm>
              <a:prstGeom prst="rect">
                <a:avLst/>
              </a:prstGeom>
            </p:spPr>
          </p:pic>
        </p:grpSp>
        <p:grpSp>
          <p:nvGrpSpPr>
            <p:cNvPr id="16" name="Grupo 15">
              <a:extLst>
                <a:ext uri="{FF2B5EF4-FFF2-40B4-BE49-F238E27FC236}">
                  <a16:creationId xmlns:a16="http://schemas.microsoft.com/office/drawing/2014/main" id="{2F19A701-6AB0-41AE-A560-3C0703EA344A}"/>
                </a:ext>
              </a:extLst>
            </p:cNvPr>
            <p:cNvGrpSpPr/>
            <p:nvPr/>
          </p:nvGrpSpPr>
          <p:grpSpPr>
            <a:xfrm>
              <a:off x="4287649" y="3608092"/>
              <a:ext cx="1220454" cy="307777"/>
              <a:chOff x="4268852" y="3327037"/>
              <a:chExt cx="1220454" cy="307777"/>
            </a:xfrm>
          </p:grpSpPr>
          <p:sp>
            <p:nvSpPr>
              <p:cNvPr id="17" name="Rectángulo 16">
                <a:extLst>
                  <a:ext uri="{FF2B5EF4-FFF2-40B4-BE49-F238E27FC236}">
                    <a16:creationId xmlns:a16="http://schemas.microsoft.com/office/drawing/2014/main" id="{F9D729C0-1DAA-4C7A-B900-D11E207FEFFA}"/>
                  </a:ext>
                </a:extLst>
              </p:cNvPr>
              <p:cNvSpPr/>
              <p:nvPr/>
            </p:nvSpPr>
            <p:spPr>
              <a:xfrm>
                <a:off x="4427983" y="3327037"/>
                <a:ext cx="1061323"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 rpm</a:t>
                </a:r>
              </a:p>
            </p:txBody>
          </p:sp>
          <p:pic>
            <p:nvPicPr>
              <p:cNvPr id="18" name="Imagen 17">
                <a:extLst>
                  <a:ext uri="{FF2B5EF4-FFF2-40B4-BE49-F238E27FC236}">
                    <a16:creationId xmlns:a16="http://schemas.microsoft.com/office/drawing/2014/main" id="{7DC7DE90-66C8-4A45-911D-C8121FF2E8A9}"/>
                  </a:ext>
                </a:extLst>
              </p:cNvPr>
              <p:cNvPicPr>
                <a:picLocks noChangeAspect="1"/>
              </p:cNvPicPr>
              <p:nvPr/>
            </p:nvPicPr>
            <p:blipFill>
              <a:blip r:embed="rId6"/>
              <a:stretch>
                <a:fillRect/>
              </a:stretch>
            </p:blipFill>
            <p:spPr>
              <a:xfrm>
                <a:off x="4268852" y="3362122"/>
                <a:ext cx="222042" cy="237603"/>
              </a:xfrm>
              <a:prstGeom prst="rect">
                <a:avLst/>
              </a:prstGeom>
            </p:spPr>
          </p:pic>
        </p:grpSp>
      </p:grpSp>
      <p:sp>
        <p:nvSpPr>
          <p:cNvPr id="4" name="Rectángulo 3">
            <a:extLst>
              <a:ext uri="{FF2B5EF4-FFF2-40B4-BE49-F238E27FC236}">
                <a16:creationId xmlns:a16="http://schemas.microsoft.com/office/drawing/2014/main" id="{CA60A926-D409-4FF4-974C-5EA894AA5E96}"/>
              </a:ext>
            </a:extLst>
          </p:cNvPr>
          <p:cNvSpPr/>
          <p:nvPr/>
        </p:nvSpPr>
        <p:spPr>
          <a:xfrm>
            <a:off x="1863195" y="3343874"/>
            <a:ext cx="779124" cy="307777"/>
          </a:xfrm>
          <a:prstGeom prst="rect">
            <a:avLst/>
          </a:prstGeom>
        </p:spPr>
        <p:txBody>
          <a:bodyPr wrap="none">
            <a:spAutoFit/>
          </a:bodyPr>
          <a:lstStyle/>
          <a:p>
            <a:r>
              <a:rPr lang="es-EC" sz="1400" dirty="0"/>
              <a:t>100 µL </a:t>
            </a:r>
          </a:p>
        </p:txBody>
      </p:sp>
      <p:sp>
        <p:nvSpPr>
          <p:cNvPr id="23" name="Rectángulo 22">
            <a:extLst>
              <a:ext uri="{FF2B5EF4-FFF2-40B4-BE49-F238E27FC236}">
                <a16:creationId xmlns:a16="http://schemas.microsoft.com/office/drawing/2014/main" id="{99DA8F6C-7456-4419-BF9B-1BF33B3AFBED}"/>
              </a:ext>
            </a:extLst>
          </p:cNvPr>
          <p:cNvSpPr/>
          <p:nvPr/>
        </p:nvSpPr>
        <p:spPr>
          <a:xfrm>
            <a:off x="2659109" y="3343873"/>
            <a:ext cx="724622" cy="307777"/>
          </a:xfrm>
          <a:prstGeom prst="rect">
            <a:avLst/>
          </a:prstGeom>
        </p:spPr>
        <p:txBody>
          <a:bodyPr wrap="none">
            <a:spAutoFit/>
          </a:bodyPr>
          <a:lstStyle/>
          <a:p>
            <a:r>
              <a:rPr lang="es-EC" sz="1400" dirty="0"/>
              <a:t>10 mL </a:t>
            </a:r>
          </a:p>
        </p:txBody>
      </p:sp>
      <p:sp>
        <p:nvSpPr>
          <p:cNvPr id="26" name="Rectángulo 25">
            <a:extLst>
              <a:ext uri="{FF2B5EF4-FFF2-40B4-BE49-F238E27FC236}">
                <a16:creationId xmlns:a16="http://schemas.microsoft.com/office/drawing/2014/main" id="{2BBD7DB9-B6E0-493A-9632-67A75B2E4DCF}"/>
              </a:ext>
            </a:extLst>
          </p:cNvPr>
          <p:cNvSpPr/>
          <p:nvPr/>
        </p:nvSpPr>
        <p:spPr>
          <a:xfrm>
            <a:off x="7047474" y="5579367"/>
            <a:ext cx="625236" cy="307777"/>
          </a:xfrm>
          <a:prstGeom prst="rect">
            <a:avLst/>
          </a:prstGeom>
        </p:spPr>
        <p:txBody>
          <a:bodyPr wrap="none">
            <a:spAutoFit/>
          </a:bodyPr>
          <a:lstStyle/>
          <a:p>
            <a:r>
              <a:rPr lang="es-EC" sz="1400" dirty="0"/>
              <a:t>1 mL </a:t>
            </a:r>
          </a:p>
        </p:txBody>
      </p:sp>
      <p:sp>
        <p:nvSpPr>
          <p:cNvPr id="27" name="Rectángulo 26">
            <a:extLst>
              <a:ext uri="{FF2B5EF4-FFF2-40B4-BE49-F238E27FC236}">
                <a16:creationId xmlns:a16="http://schemas.microsoft.com/office/drawing/2014/main" id="{039E30DC-C9F1-47D0-8ABB-0683DC41E2DE}"/>
              </a:ext>
            </a:extLst>
          </p:cNvPr>
          <p:cNvSpPr/>
          <p:nvPr/>
        </p:nvSpPr>
        <p:spPr>
          <a:xfrm>
            <a:off x="5626580" y="5887135"/>
            <a:ext cx="824008" cy="307777"/>
          </a:xfrm>
          <a:prstGeom prst="rect">
            <a:avLst/>
          </a:prstGeom>
        </p:spPr>
        <p:txBody>
          <a:bodyPr wrap="none">
            <a:spAutoFit/>
          </a:bodyPr>
          <a:lstStyle/>
          <a:p>
            <a:r>
              <a:rPr lang="es-EC" sz="1400" dirty="0"/>
              <a:t>100 mL </a:t>
            </a:r>
          </a:p>
        </p:txBody>
      </p:sp>
      <p:sp>
        <p:nvSpPr>
          <p:cNvPr id="32" name="CuadroTexto 31">
            <a:extLst>
              <a:ext uri="{FF2B5EF4-FFF2-40B4-BE49-F238E27FC236}">
                <a16:creationId xmlns:a16="http://schemas.microsoft.com/office/drawing/2014/main" id="{8704FE2A-7AD6-4947-BC4E-80438969D70E}"/>
              </a:ext>
            </a:extLst>
          </p:cNvPr>
          <p:cNvSpPr txBox="1"/>
          <p:nvPr/>
        </p:nvSpPr>
        <p:spPr>
          <a:xfrm>
            <a:off x="8244408" y="123110"/>
            <a:ext cx="586408" cy="338554"/>
          </a:xfrm>
          <a:prstGeom prst="rect">
            <a:avLst/>
          </a:prstGeom>
          <a:noFill/>
        </p:spPr>
        <p:txBody>
          <a:bodyPr wrap="square" rtlCol="0">
            <a:spAutoFit/>
          </a:bodyPr>
          <a:lstStyle/>
          <a:p>
            <a:pPr algn="r"/>
            <a:r>
              <a:rPr lang="es-MX" sz="1600" b="1" dirty="0"/>
              <a:t>24</a:t>
            </a:r>
            <a:endParaRPr lang="es-EC" sz="2000" b="1" dirty="0"/>
          </a:p>
        </p:txBody>
      </p:sp>
    </p:spTree>
    <p:extLst>
      <p:ext uri="{BB962C8B-B14F-4D97-AF65-F5344CB8AC3E}">
        <p14:creationId xmlns:p14="http://schemas.microsoft.com/office/powerpoint/2010/main" val="25224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Fermentación</a:t>
            </a:r>
          </a:p>
        </p:txBody>
      </p:sp>
      <p:pic>
        <p:nvPicPr>
          <p:cNvPr id="2" name="Imagen 1">
            <a:extLst>
              <a:ext uri="{FF2B5EF4-FFF2-40B4-BE49-F238E27FC236}">
                <a16:creationId xmlns:a16="http://schemas.microsoft.com/office/drawing/2014/main" id="{533A7FF5-EDA8-4345-A9AE-478BC0EF4646}"/>
              </a:ext>
            </a:extLst>
          </p:cNvPr>
          <p:cNvPicPr>
            <a:picLocks noChangeAspect="1"/>
          </p:cNvPicPr>
          <p:nvPr/>
        </p:nvPicPr>
        <p:blipFill>
          <a:blip r:embed="rId3"/>
          <a:stretch>
            <a:fillRect/>
          </a:stretch>
        </p:blipFill>
        <p:spPr>
          <a:xfrm>
            <a:off x="1763688" y="1323837"/>
            <a:ext cx="6408712" cy="4656385"/>
          </a:xfrm>
          <a:prstGeom prst="rect">
            <a:avLst/>
          </a:prstGeom>
        </p:spPr>
      </p:pic>
      <p:sp>
        <p:nvSpPr>
          <p:cNvPr id="3" name="Rectángulo 2">
            <a:extLst>
              <a:ext uri="{FF2B5EF4-FFF2-40B4-BE49-F238E27FC236}">
                <a16:creationId xmlns:a16="http://schemas.microsoft.com/office/drawing/2014/main" id="{16E8DFCC-D812-4257-BD86-D63C7F6A0622}"/>
              </a:ext>
            </a:extLst>
          </p:cNvPr>
          <p:cNvSpPr/>
          <p:nvPr/>
        </p:nvSpPr>
        <p:spPr>
          <a:xfrm>
            <a:off x="683568" y="1844824"/>
            <a:ext cx="1080120" cy="954107"/>
          </a:xfrm>
          <a:prstGeom prst="rect">
            <a:avLst/>
          </a:prstGeom>
        </p:spPr>
        <p:txBody>
          <a:bodyPr wrap="square">
            <a:spAutoFit/>
          </a:bodyPr>
          <a:lstStyle/>
          <a:p>
            <a:pPr algn="ctr"/>
            <a:r>
              <a:rPr lang="es-ES_tradnl" sz="1400" dirty="0">
                <a:ea typeface="Calibri" panose="020F0502020204030204" pitchFamily="34" charset="0"/>
              </a:rPr>
              <a:t>Glucosa </a:t>
            </a:r>
          </a:p>
          <a:p>
            <a:pPr algn="ctr"/>
            <a:r>
              <a:rPr lang="es-ES_tradnl" sz="1400" dirty="0">
                <a:ea typeface="Calibri" panose="020F0502020204030204" pitchFamily="34" charset="0"/>
              </a:rPr>
              <a:t>Triptona </a:t>
            </a:r>
          </a:p>
          <a:p>
            <a:pPr algn="ctr"/>
            <a:r>
              <a:rPr lang="es-ES_tradnl" sz="1400" dirty="0">
                <a:ea typeface="Calibri" panose="020F0502020204030204" pitchFamily="34" charset="0"/>
              </a:rPr>
              <a:t>Extracto de levadura </a:t>
            </a:r>
            <a:endParaRPr lang="es-EC" sz="1400" dirty="0"/>
          </a:p>
        </p:txBody>
      </p:sp>
      <p:sp>
        <p:nvSpPr>
          <p:cNvPr id="6" name="Rectángulo 5">
            <a:extLst>
              <a:ext uri="{FF2B5EF4-FFF2-40B4-BE49-F238E27FC236}">
                <a16:creationId xmlns:a16="http://schemas.microsoft.com/office/drawing/2014/main" id="{BD59ACE5-1A09-48A6-840A-3F802D9F144F}"/>
              </a:ext>
            </a:extLst>
          </p:cNvPr>
          <p:cNvSpPr/>
          <p:nvPr/>
        </p:nvSpPr>
        <p:spPr>
          <a:xfrm>
            <a:off x="1547664" y="4869160"/>
            <a:ext cx="1080120" cy="523220"/>
          </a:xfrm>
          <a:prstGeom prst="rect">
            <a:avLst/>
          </a:prstGeom>
        </p:spPr>
        <p:txBody>
          <a:bodyPr wrap="square">
            <a:spAutoFit/>
          </a:bodyPr>
          <a:lstStyle/>
          <a:p>
            <a:pPr algn="ctr"/>
            <a:r>
              <a:rPr lang="es-ES_tradnl" sz="1400" dirty="0">
                <a:ea typeface="Calibri" panose="020F0502020204030204" pitchFamily="34" charset="0"/>
              </a:rPr>
              <a:t>Medio TB modificado</a:t>
            </a:r>
          </a:p>
        </p:txBody>
      </p:sp>
      <p:sp>
        <p:nvSpPr>
          <p:cNvPr id="8" name="Rectángulo 7">
            <a:extLst>
              <a:ext uri="{FF2B5EF4-FFF2-40B4-BE49-F238E27FC236}">
                <a16:creationId xmlns:a16="http://schemas.microsoft.com/office/drawing/2014/main" id="{800BB6E4-F171-4677-8842-8C22734D0189}"/>
              </a:ext>
            </a:extLst>
          </p:cNvPr>
          <p:cNvSpPr/>
          <p:nvPr/>
        </p:nvSpPr>
        <p:spPr>
          <a:xfrm>
            <a:off x="179512" y="6381328"/>
            <a:ext cx="5741800" cy="307777"/>
          </a:xfrm>
          <a:prstGeom prst="rect">
            <a:avLst/>
          </a:prstGeom>
        </p:spPr>
        <p:txBody>
          <a:bodyPr wrap="square">
            <a:spAutoFit/>
          </a:bodyPr>
          <a:lstStyle/>
          <a:p>
            <a:r>
              <a:rPr lang="pt-BR" sz="1400" dirty="0"/>
              <a:t>Sales de fosfato: </a:t>
            </a:r>
            <a:r>
              <a:rPr lang="es-EC" sz="1400" dirty="0"/>
              <a:t>KH</a:t>
            </a:r>
            <a:r>
              <a:rPr lang="es-EC" sz="1400" baseline="-25000" dirty="0"/>
              <a:t>2</a:t>
            </a:r>
            <a:r>
              <a:rPr lang="es-EC" sz="1400" dirty="0"/>
              <a:t>PO</a:t>
            </a:r>
            <a:r>
              <a:rPr lang="es-EC" sz="1400" baseline="-25000" dirty="0"/>
              <a:t>4</a:t>
            </a:r>
            <a:r>
              <a:rPr lang="pt-BR" sz="1400" dirty="0"/>
              <a:t> + K</a:t>
            </a:r>
            <a:r>
              <a:rPr lang="es-EC" sz="1400" baseline="-25000" dirty="0"/>
              <a:t>2</a:t>
            </a:r>
            <a:r>
              <a:rPr lang="pt-BR" sz="1400" dirty="0"/>
              <a:t>HPO</a:t>
            </a:r>
            <a:r>
              <a:rPr lang="es-EC" sz="1400" baseline="-25000" dirty="0"/>
              <a:t>4</a:t>
            </a:r>
            <a:r>
              <a:rPr lang="pt-BR" sz="1400" dirty="0"/>
              <a:t> </a:t>
            </a:r>
          </a:p>
        </p:txBody>
      </p:sp>
      <p:sp>
        <p:nvSpPr>
          <p:cNvPr id="11" name="CuadroTexto 10">
            <a:extLst>
              <a:ext uri="{FF2B5EF4-FFF2-40B4-BE49-F238E27FC236}">
                <a16:creationId xmlns:a16="http://schemas.microsoft.com/office/drawing/2014/main" id="{4FE9C94E-65F2-4997-88E8-F44615A56F44}"/>
              </a:ext>
            </a:extLst>
          </p:cNvPr>
          <p:cNvSpPr txBox="1"/>
          <p:nvPr/>
        </p:nvSpPr>
        <p:spPr>
          <a:xfrm>
            <a:off x="8244408" y="123110"/>
            <a:ext cx="586408" cy="338554"/>
          </a:xfrm>
          <a:prstGeom prst="rect">
            <a:avLst/>
          </a:prstGeom>
          <a:noFill/>
        </p:spPr>
        <p:txBody>
          <a:bodyPr wrap="square" rtlCol="0">
            <a:spAutoFit/>
          </a:bodyPr>
          <a:lstStyle/>
          <a:p>
            <a:pPr algn="r"/>
            <a:r>
              <a:rPr lang="es-MX" sz="1600" b="1" dirty="0"/>
              <a:t>25</a:t>
            </a:r>
            <a:endParaRPr lang="es-EC" sz="2000" b="1" dirty="0"/>
          </a:p>
        </p:txBody>
      </p:sp>
    </p:spTree>
    <p:extLst>
      <p:ext uri="{BB962C8B-B14F-4D97-AF65-F5344CB8AC3E}">
        <p14:creationId xmlns:p14="http://schemas.microsoft.com/office/powerpoint/2010/main" val="60042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6494F9B2-6338-40C5-973A-682C2E720E5F}"/>
              </a:ext>
            </a:extLst>
          </p:cNvPr>
          <p:cNvPicPr>
            <a:picLocks noChangeAspect="1"/>
          </p:cNvPicPr>
          <p:nvPr/>
        </p:nvPicPr>
        <p:blipFill>
          <a:blip r:embed="rId3"/>
          <a:stretch>
            <a:fillRect/>
          </a:stretch>
        </p:blipFill>
        <p:spPr>
          <a:xfrm>
            <a:off x="1027393" y="1249015"/>
            <a:ext cx="7089213" cy="4726142"/>
          </a:xfrm>
          <a:prstGeom prst="rect">
            <a:avLst/>
          </a:prstGeom>
        </p:spPr>
      </p:pic>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4" name="TextBox 3">
            <a:extLst>
              <a:ext uri="{FF2B5EF4-FFF2-40B4-BE49-F238E27FC236}">
                <a16:creationId xmlns:a16="http://schemas.microsoft.com/office/drawing/2014/main" id="{21F1E9E6-80B6-4954-A8AA-755DDB0899D0}"/>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Fermentación</a:t>
            </a:r>
          </a:p>
        </p:txBody>
      </p:sp>
      <p:sp>
        <p:nvSpPr>
          <p:cNvPr id="6" name="Rectángulo 5">
            <a:extLst>
              <a:ext uri="{FF2B5EF4-FFF2-40B4-BE49-F238E27FC236}">
                <a16:creationId xmlns:a16="http://schemas.microsoft.com/office/drawing/2014/main" id="{8D7056FA-920A-4154-87D2-75FD2948340E}"/>
              </a:ext>
            </a:extLst>
          </p:cNvPr>
          <p:cNvSpPr/>
          <p:nvPr/>
        </p:nvSpPr>
        <p:spPr>
          <a:xfrm>
            <a:off x="1403648" y="1393031"/>
            <a:ext cx="824008" cy="307777"/>
          </a:xfrm>
          <a:prstGeom prst="rect">
            <a:avLst/>
          </a:prstGeom>
        </p:spPr>
        <p:txBody>
          <a:bodyPr wrap="none">
            <a:spAutoFit/>
          </a:bodyPr>
          <a:lstStyle/>
          <a:p>
            <a:r>
              <a:rPr lang="es-EC" sz="1400" dirty="0"/>
              <a:t>200 mL </a:t>
            </a:r>
          </a:p>
        </p:txBody>
      </p:sp>
      <p:sp>
        <p:nvSpPr>
          <p:cNvPr id="7" name="Rectángulo 6">
            <a:extLst>
              <a:ext uri="{FF2B5EF4-FFF2-40B4-BE49-F238E27FC236}">
                <a16:creationId xmlns:a16="http://schemas.microsoft.com/office/drawing/2014/main" id="{A1661644-A370-48A8-B121-D57453CDFDCE}"/>
              </a:ext>
            </a:extLst>
          </p:cNvPr>
          <p:cNvSpPr/>
          <p:nvPr/>
        </p:nvSpPr>
        <p:spPr>
          <a:xfrm>
            <a:off x="1503556" y="2780928"/>
            <a:ext cx="476156" cy="307777"/>
          </a:xfrm>
          <a:prstGeom prst="rect">
            <a:avLst/>
          </a:prstGeom>
        </p:spPr>
        <p:txBody>
          <a:bodyPr wrap="none">
            <a:spAutoFit/>
          </a:bodyPr>
          <a:lstStyle/>
          <a:p>
            <a:r>
              <a:rPr lang="es-EC" sz="1400" dirty="0"/>
              <a:t>2 L </a:t>
            </a:r>
          </a:p>
        </p:txBody>
      </p:sp>
      <p:grpSp>
        <p:nvGrpSpPr>
          <p:cNvPr id="5" name="Grupo 4">
            <a:extLst>
              <a:ext uri="{FF2B5EF4-FFF2-40B4-BE49-F238E27FC236}">
                <a16:creationId xmlns:a16="http://schemas.microsoft.com/office/drawing/2014/main" id="{3AE25B74-9F53-467A-82DC-F02BC3F624DD}"/>
              </a:ext>
            </a:extLst>
          </p:cNvPr>
          <p:cNvGrpSpPr/>
          <p:nvPr/>
        </p:nvGrpSpPr>
        <p:grpSpPr>
          <a:xfrm>
            <a:off x="5652120" y="2473151"/>
            <a:ext cx="633357" cy="307777"/>
            <a:chOff x="288550" y="5621374"/>
            <a:chExt cx="633357" cy="307777"/>
          </a:xfrm>
        </p:grpSpPr>
        <p:pic>
          <p:nvPicPr>
            <p:cNvPr id="18" name="Imagen 17">
              <a:extLst>
                <a:ext uri="{FF2B5EF4-FFF2-40B4-BE49-F238E27FC236}">
                  <a16:creationId xmlns:a16="http://schemas.microsoft.com/office/drawing/2014/main" id="{99EDFCF4-6507-4543-BB5C-069C9715463B}"/>
                </a:ext>
              </a:extLst>
            </p:cNvPr>
            <p:cNvPicPr>
              <a:picLocks noChangeAspect="1"/>
            </p:cNvPicPr>
            <p:nvPr/>
          </p:nvPicPr>
          <p:blipFill>
            <a:blip r:embed="rId4"/>
            <a:stretch>
              <a:fillRect/>
            </a:stretch>
          </p:blipFill>
          <p:spPr>
            <a:xfrm>
              <a:off x="288550" y="5629751"/>
              <a:ext cx="236880" cy="291024"/>
            </a:xfrm>
            <a:prstGeom prst="rect">
              <a:avLst/>
            </a:prstGeom>
          </p:spPr>
        </p:pic>
        <p:sp>
          <p:nvSpPr>
            <p:cNvPr id="19" name="Rectángulo 18">
              <a:extLst>
                <a:ext uri="{FF2B5EF4-FFF2-40B4-BE49-F238E27FC236}">
                  <a16:creationId xmlns:a16="http://schemas.microsoft.com/office/drawing/2014/main" id="{612B129A-F591-456B-842D-6A2730BB614A}"/>
                </a:ext>
              </a:extLst>
            </p:cNvPr>
            <p:cNvSpPr/>
            <p:nvPr/>
          </p:nvSpPr>
          <p:spPr>
            <a:xfrm>
              <a:off x="488775" y="5621374"/>
              <a:ext cx="43313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6 h</a:t>
              </a:r>
              <a:endParaRPr lang="es-EC" sz="1400" dirty="0"/>
            </a:p>
          </p:txBody>
        </p:sp>
      </p:grpSp>
      <p:grpSp>
        <p:nvGrpSpPr>
          <p:cNvPr id="8" name="Grupo 7">
            <a:extLst>
              <a:ext uri="{FF2B5EF4-FFF2-40B4-BE49-F238E27FC236}">
                <a16:creationId xmlns:a16="http://schemas.microsoft.com/office/drawing/2014/main" id="{480CE2AD-C355-4D70-9BF0-C38093522D3D}"/>
              </a:ext>
            </a:extLst>
          </p:cNvPr>
          <p:cNvGrpSpPr/>
          <p:nvPr/>
        </p:nvGrpSpPr>
        <p:grpSpPr>
          <a:xfrm>
            <a:off x="2801560" y="2401588"/>
            <a:ext cx="1266384" cy="1099420"/>
            <a:chOff x="166824" y="3116914"/>
            <a:chExt cx="1266384" cy="1099420"/>
          </a:xfrm>
        </p:grpSpPr>
        <p:grpSp>
          <p:nvGrpSpPr>
            <p:cNvPr id="9" name="Grupo 8">
              <a:extLst>
                <a:ext uri="{FF2B5EF4-FFF2-40B4-BE49-F238E27FC236}">
                  <a16:creationId xmlns:a16="http://schemas.microsoft.com/office/drawing/2014/main" id="{D014E6F6-1DF7-4882-9673-765A986E47CF}"/>
                </a:ext>
              </a:extLst>
            </p:cNvPr>
            <p:cNvGrpSpPr/>
            <p:nvPr/>
          </p:nvGrpSpPr>
          <p:grpSpPr>
            <a:xfrm>
              <a:off x="212754" y="3593008"/>
              <a:ext cx="1220454" cy="623326"/>
              <a:chOff x="2202553" y="3647281"/>
              <a:chExt cx="1220454" cy="623326"/>
            </a:xfrm>
          </p:grpSpPr>
          <p:grpSp>
            <p:nvGrpSpPr>
              <p:cNvPr id="10" name="Grupo 9">
                <a:extLst>
                  <a:ext uri="{FF2B5EF4-FFF2-40B4-BE49-F238E27FC236}">
                    <a16:creationId xmlns:a16="http://schemas.microsoft.com/office/drawing/2014/main" id="{AEF773A2-9175-4BE2-B39A-9790FC1E4E18}"/>
                  </a:ext>
                </a:extLst>
              </p:cNvPr>
              <p:cNvGrpSpPr/>
              <p:nvPr/>
            </p:nvGrpSpPr>
            <p:grpSpPr>
              <a:xfrm>
                <a:off x="2361684" y="3647281"/>
                <a:ext cx="784383" cy="331782"/>
                <a:chOff x="358840" y="4613029"/>
                <a:chExt cx="784383" cy="331782"/>
              </a:xfrm>
            </p:grpSpPr>
            <p:sp>
              <p:nvSpPr>
                <p:cNvPr id="16" name="Rectángulo 15">
                  <a:extLst>
                    <a:ext uri="{FF2B5EF4-FFF2-40B4-BE49-F238E27FC236}">
                      <a16:creationId xmlns:a16="http://schemas.microsoft.com/office/drawing/2014/main" id="{F1B964A8-AAD7-4404-B751-E153BB48BB00}"/>
                    </a:ext>
                  </a:extLst>
                </p:cNvPr>
                <p:cNvSpPr/>
                <p:nvPr/>
              </p:nvSpPr>
              <p:spPr>
                <a:xfrm>
                  <a:off x="469641" y="4621396"/>
                  <a:ext cx="673582" cy="307777"/>
                </a:xfrm>
                <a:prstGeom prst="rect">
                  <a:avLst/>
                </a:prstGeom>
              </p:spPr>
              <p:txBody>
                <a:bodyPr wrap="none">
                  <a:spAutoFit/>
                </a:bodyPr>
                <a:lstStyle/>
                <a:p>
                  <a:r>
                    <a:rPr lang="es-ES" sz="1400" dirty="0">
                      <a:ea typeface="Calibri" panose="020F0502020204030204" pitchFamily="34" charset="0"/>
                      <a:cs typeface="Times New Roman (Cuerpo en alfa"/>
                    </a:rPr>
                    <a:t>37 °C </a:t>
                  </a:r>
                  <a:endParaRPr lang="es-EC" sz="1400" dirty="0"/>
                </a:p>
              </p:txBody>
            </p:sp>
            <p:pic>
              <p:nvPicPr>
                <p:cNvPr id="17" name="Imagen 16">
                  <a:extLst>
                    <a:ext uri="{FF2B5EF4-FFF2-40B4-BE49-F238E27FC236}">
                      <a16:creationId xmlns:a16="http://schemas.microsoft.com/office/drawing/2014/main" id="{11CA5AC2-8E17-4D46-AE7B-58AE59D9AEF7}"/>
                    </a:ext>
                  </a:extLst>
                </p:cNvPr>
                <p:cNvPicPr>
                  <a:picLocks noChangeAspect="1"/>
                </p:cNvPicPr>
                <p:nvPr/>
              </p:nvPicPr>
              <p:blipFill>
                <a:blip r:embed="rId5"/>
                <a:stretch>
                  <a:fillRect/>
                </a:stretch>
              </p:blipFill>
              <p:spPr>
                <a:xfrm>
                  <a:off x="358840" y="4613029"/>
                  <a:ext cx="157415" cy="331782"/>
                </a:xfrm>
                <a:prstGeom prst="rect">
                  <a:avLst/>
                </a:prstGeom>
              </p:spPr>
            </p:pic>
          </p:grpSp>
          <p:grpSp>
            <p:nvGrpSpPr>
              <p:cNvPr id="11" name="Grupo 10">
                <a:extLst>
                  <a:ext uri="{FF2B5EF4-FFF2-40B4-BE49-F238E27FC236}">
                    <a16:creationId xmlns:a16="http://schemas.microsoft.com/office/drawing/2014/main" id="{9641656F-E6D4-4103-BF2F-C53FCD83EB9E}"/>
                  </a:ext>
                </a:extLst>
              </p:cNvPr>
              <p:cNvGrpSpPr/>
              <p:nvPr/>
            </p:nvGrpSpPr>
            <p:grpSpPr>
              <a:xfrm>
                <a:off x="2202553" y="3962830"/>
                <a:ext cx="1220454" cy="307777"/>
                <a:chOff x="2183756" y="3681775"/>
                <a:chExt cx="1220454" cy="307777"/>
              </a:xfrm>
            </p:grpSpPr>
            <p:sp>
              <p:nvSpPr>
                <p:cNvPr id="12" name="Rectángulo 11">
                  <a:extLst>
                    <a:ext uri="{FF2B5EF4-FFF2-40B4-BE49-F238E27FC236}">
                      <a16:creationId xmlns:a16="http://schemas.microsoft.com/office/drawing/2014/main" id="{6627FD7A-348C-4142-BF4F-F53C87855E3C}"/>
                    </a:ext>
                  </a:extLst>
                </p:cNvPr>
                <p:cNvSpPr/>
                <p:nvPr/>
              </p:nvSpPr>
              <p:spPr>
                <a:xfrm>
                  <a:off x="2342887" y="3681775"/>
                  <a:ext cx="1061323"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200 rpm</a:t>
                  </a:r>
                </a:p>
              </p:txBody>
            </p:sp>
            <p:pic>
              <p:nvPicPr>
                <p:cNvPr id="13" name="Imagen 12">
                  <a:extLst>
                    <a:ext uri="{FF2B5EF4-FFF2-40B4-BE49-F238E27FC236}">
                      <a16:creationId xmlns:a16="http://schemas.microsoft.com/office/drawing/2014/main" id="{B1799EC4-A6BC-472F-8AED-4281DE63EF49}"/>
                    </a:ext>
                  </a:extLst>
                </p:cNvPr>
                <p:cNvPicPr>
                  <a:picLocks noChangeAspect="1"/>
                </p:cNvPicPr>
                <p:nvPr/>
              </p:nvPicPr>
              <p:blipFill>
                <a:blip r:embed="rId6"/>
                <a:stretch>
                  <a:fillRect/>
                </a:stretch>
              </p:blipFill>
              <p:spPr>
                <a:xfrm>
                  <a:off x="2183756" y="3716860"/>
                  <a:ext cx="222042" cy="237603"/>
                </a:xfrm>
                <a:prstGeom prst="rect">
                  <a:avLst/>
                </a:prstGeom>
              </p:spPr>
            </p:pic>
          </p:grpSp>
        </p:grpSp>
        <p:sp>
          <p:nvSpPr>
            <p:cNvPr id="21" name="Rectángulo 20">
              <a:extLst>
                <a:ext uri="{FF2B5EF4-FFF2-40B4-BE49-F238E27FC236}">
                  <a16:creationId xmlns:a16="http://schemas.microsoft.com/office/drawing/2014/main" id="{E25EAA2A-8085-415C-B2D5-C66C9D9043A4}"/>
                </a:ext>
              </a:extLst>
            </p:cNvPr>
            <p:cNvSpPr/>
            <p:nvPr/>
          </p:nvSpPr>
          <p:spPr>
            <a:xfrm>
              <a:off x="166824" y="3116914"/>
              <a:ext cx="1061323"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pH 7</a:t>
              </a:r>
            </a:p>
          </p:txBody>
        </p:sp>
      </p:grpSp>
      <p:sp>
        <p:nvSpPr>
          <p:cNvPr id="26" name="Rectángulo 25">
            <a:extLst>
              <a:ext uri="{FF2B5EF4-FFF2-40B4-BE49-F238E27FC236}">
                <a16:creationId xmlns:a16="http://schemas.microsoft.com/office/drawing/2014/main" id="{19B84C3A-2AE0-417D-9E66-8E3452D8F963}"/>
              </a:ext>
            </a:extLst>
          </p:cNvPr>
          <p:cNvSpPr/>
          <p:nvPr/>
        </p:nvSpPr>
        <p:spPr>
          <a:xfrm>
            <a:off x="6124256" y="1393031"/>
            <a:ext cx="824008" cy="307777"/>
          </a:xfrm>
          <a:prstGeom prst="rect">
            <a:avLst/>
          </a:prstGeom>
        </p:spPr>
        <p:txBody>
          <a:bodyPr wrap="none">
            <a:spAutoFit/>
          </a:bodyPr>
          <a:lstStyle/>
          <a:p>
            <a:r>
              <a:rPr lang="es-EC" sz="1400" dirty="0"/>
              <a:t>300 mL </a:t>
            </a:r>
          </a:p>
        </p:txBody>
      </p:sp>
      <p:sp>
        <p:nvSpPr>
          <p:cNvPr id="20" name="Rectángulo 19">
            <a:extLst>
              <a:ext uri="{FF2B5EF4-FFF2-40B4-BE49-F238E27FC236}">
                <a16:creationId xmlns:a16="http://schemas.microsoft.com/office/drawing/2014/main" id="{D6C29D0E-A47A-4E7B-AF8C-5816CC5C059C}"/>
              </a:ext>
            </a:extLst>
          </p:cNvPr>
          <p:cNvSpPr/>
          <p:nvPr/>
        </p:nvSpPr>
        <p:spPr>
          <a:xfrm>
            <a:off x="179512" y="6381328"/>
            <a:ext cx="5904656" cy="307777"/>
          </a:xfrm>
          <a:prstGeom prst="rect">
            <a:avLst/>
          </a:prstGeom>
        </p:spPr>
        <p:txBody>
          <a:bodyPr wrap="square">
            <a:spAutoFit/>
          </a:bodyPr>
          <a:lstStyle/>
          <a:p>
            <a:r>
              <a:rPr lang="es-MX" sz="1400" dirty="0"/>
              <a:t>Suplemento 60 mL/min: glicerol al 2 % y extracto de levadura al 1,38 %</a:t>
            </a:r>
            <a:endParaRPr lang="es-EC" sz="1400" dirty="0"/>
          </a:p>
        </p:txBody>
      </p:sp>
      <p:sp>
        <p:nvSpPr>
          <p:cNvPr id="22" name="Rectángulo 21">
            <a:extLst>
              <a:ext uri="{FF2B5EF4-FFF2-40B4-BE49-F238E27FC236}">
                <a16:creationId xmlns:a16="http://schemas.microsoft.com/office/drawing/2014/main" id="{49028492-BFE9-4DBE-8402-F4231A70141E}"/>
              </a:ext>
            </a:extLst>
          </p:cNvPr>
          <p:cNvSpPr/>
          <p:nvPr/>
        </p:nvSpPr>
        <p:spPr>
          <a:xfrm>
            <a:off x="6372200" y="5282044"/>
            <a:ext cx="1008112" cy="523220"/>
          </a:xfrm>
          <a:prstGeom prst="rect">
            <a:avLst/>
          </a:prstGeom>
        </p:spPr>
        <p:txBody>
          <a:bodyPr wrap="square">
            <a:spAutoFit/>
          </a:bodyPr>
          <a:lstStyle/>
          <a:p>
            <a:pPr algn="ctr"/>
            <a:r>
              <a:rPr lang="es-EC" sz="1400" dirty="0"/>
              <a:t>[Biomasa] 5-11 g/L</a:t>
            </a:r>
          </a:p>
        </p:txBody>
      </p:sp>
      <p:grpSp>
        <p:nvGrpSpPr>
          <p:cNvPr id="31" name="Grupo 30">
            <a:extLst>
              <a:ext uri="{FF2B5EF4-FFF2-40B4-BE49-F238E27FC236}">
                <a16:creationId xmlns:a16="http://schemas.microsoft.com/office/drawing/2014/main" id="{C56A1EAC-1ACB-426B-8735-FFD4331BB309}"/>
              </a:ext>
            </a:extLst>
          </p:cNvPr>
          <p:cNvGrpSpPr/>
          <p:nvPr/>
        </p:nvGrpSpPr>
        <p:grpSpPr>
          <a:xfrm>
            <a:off x="4355976" y="4797152"/>
            <a:ext cx="633357" cy="307777"/>
            <a:chOff x="288550" y="5621374"/>
            <a:chExt cx="633357" cy="307777"/>
          </a:xfrm>
        </p:grpSpPr>
        <p:pic>
          <p:nvPicPr>
            <p:cNvPr id="32" name="Imagen 31">
              <a:extLst>
                <a:ext uri="{FF2B5EF4-FFF2-40B4-BE49-F238E27FC236}">
                  <a16:creationId xmlns:a16="http://schemas.microsoft.com/office/drawing/2014/main" id="{7DC6664B-8DDF-407D-AE8E-4761BB741424}"/>
                </a:ext>
              </a:extLst>
            </p:cNvPr>
            <p:cNvPicPr>
              <a:picLocks noChangeAspect="1"/>
            </p:cNvPicPr>
            <p:nvPr/>
          </p:nvPicPr>
          <p:blipFill>
            <a:blip r:embed="rId4"/>
            <a:stretch>
              <a:fillRect/>
            </a:stretch>
          </p:blipFill>
          <p:spPr>
            <a:xfrm>
              <a:off x="288550" y="5629751"/>
              <a:ext cx="236880" cy="291024"/>
            </a:xfrm>
            <a:prstGeom prst="rect">
              <a:avLst/>
            </a:prstGeom>
          </p:spPr>
        </p:pic>
        <p:sp>
          <p:nvSpPr>
            <p:cNvPr id="33" name="Rectángulo 32">
              <a:extLst>
                <a:ext uri="{FF2B5EF4-FFF2-40B4-BE49-F238E27FC236}">
                  <a16:creationId xmlns:a16="http://schemas.microsoft.com/office/drawing/2014/main" id="{62DDA1AE-06A7-416C-B438-C4CC13E0BE02}"/>
                </a:ext>
              </a:extLst>
            </p:cNvPr>
            <p:cNvSpPr/>
            <p:nvPr/>
          </p:nvSpPr>
          <p:spPr>
            <a:xfrm>
              <a:off x="488775" y="5621374"/>
              <a:ext cx="43313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4 h</a:t>
              </a:r>
              <a:endParaRPr lang="es-EC" sz="1400" dirty="0"/>
            </a:p>
          </p:txBody>
        </p:sp>
      </p:grpSp>
      <p:sp>
        <p:nvSpPr>
          <p:cNvPr id="34" name="CuadroTexto 33">
            <a:extLst>
              <a:ext uri="{FF2B5EF4-FFF2-40B4-BE49-F238E27FC236}">
                <a16:creationId xmlns:a16="http://schemas.microsoft.com/office/drawing/2014/main" id="{F1A75C47-6C68-4C33-968C-DD355E16A6B9}"/>
              </a:ext>
            </a:extLst>
          </p:cNvPr>
          <p:cNvSpPr txBox="1"/>
          <p:nvPr/>
        </p:nvSpPr>
        <p:spPr>
          <a:xfrm>
            <a:off x="8244408" y="123110"/>
            <a:ext cx="586408" cy="338554"/>
          </a:xfrm>
          <a:prstGeom prst="rect">
            <a:avLst/>
          </a:prstGeom>
          <a:noFill/>
        </p:spPr>
        <p:txBody>
          <a:bodyPr wrap="square" rtlCol="0">
            <a:spAutoFit/>
          </a:bodyPr>
          <a:lstStyle/>
          <a:p>
            <a:pPr algn="r"/>
            <a:r>
              <a:rPr lang="es-MX" sz="1600" b="1" dirty="0"/>
              <a:t>26</a:t>
            </a:r>
            <a:endParaRPr lang="es-EC" sz="2000" b="1" dirty="0"/>
          </a:p>
        </p:txBody>
      </p:sp>
    </p:spTree>
    <p:extLst>
      <p:ext uri="{BB962C8B-B14F-4D97-AF65-F5344CB8AC3E}">
        <p14:creationId xmlns:p14="http://schemas.microsoft.com/office/powerpoint/2010/main" val="3040023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C4F8922-CD5D-4832-9CFE-60D3FC6822B4}"/>
              </a:ext>
            </a:extLst>
          </p:cNvPr>
          <p:cNvPicPr>
            <a:picLocks noChangeAspect="1"/>
          </p:cNvPicPr>
          <p:nvPr/>
        </p:nvPicPr>
        <p:blipFill>
          <a:blip r:embed="rId3"/>
          <a:stretch>
            <a:fillRect/>
          </a:stretch>
        </p:blipFill>
        <p:spPr>
          <a:xfrm>
            <a:off x="1148931" y="1412776"/>
            <a:ext cx="6846137" cy="4514384"/>
          </a:xfrm>
          <a:prstGeom prst="rect">
            <a:avLst/>
          </a:prstGeom>
        </p:spPr>
      </p:pic>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Recuperación de la biomasa celular</a:t>
            </a:r>
          </a:p>
        </p:txBody>
      </p:sp>
      <p:grpSp>
        <p:nvGrpSpPr>
          <p:cNvPr id="5" name="Grupo 4">
            <a:extLst>
              <a:ext uri="{FF2B5EF4-FFF2-40B4-BE49-F238E27FC236}">
                <a16:creationId xmlns:a16="http://schemas.microsoft.com/office/drawing/2014/main" id="{6D16EA73-E118-4679-AA2B-ED9E3563D7EF}"/>
              </a:ext>
            </a:extLst>
          </p:cNvPr>
          <p:cNvGrpSpPr/>
          <p:nvPr/>
        </p:nvGrpSpPr>
        <p:grpSpPr>
          <a:xfrm>
            <a:off x="5940152" y="3140968"/>
            <a:ext cx="2520280" cy="331782"/>
            <a:chOff x="2889391" y="3599725"/>
            <a:chExt cx="2520280" cy="331782"/>
          </a:xfrm>
        </p:grpSpPr>
        <p:grpSp>
          <p:nvGrpSpPr>
            <p:cNvPr id="6" name="Grupo 5">
              <a:extLst>
                <a:ext uri="{FF2B5EF4-FFF2-40B4-BE49-F238E27FC236}">
                  <a16:creationId xmlns:a16="http://schemas.microsoft.com/office/drawing/2014/main" id="{9519DD9B-BF54-41B3-90AA-AC94E5F8F51A}"/>
                </a:ext>
              </a:extLst>
            </p:cNvPr>
            <p:cNvGrpSpPr/>
            <p:nvPr/>
          </p:nvGrpSpPr>
          <p:grpSpPr>
            <a:xfrm>
              <a:off x="2889391" y="3599725"/>
              <a:ext cx="1513759" cy="331782"/>
              <a:chOff x="886547" y="4565473"/>
              <a:chExt cx="1513759" cy="331782"/>
            </a:xfrm>
          </p:grpSpPr>
          <p:pic>
            <p:nvPicPr>
              <p:cNvPr id="10" name="Imagen 9">
                <a:extLst>
                  <a:ext uri="{FF2B5EF4-FFF2-40B4-BE49-F238E27FC236}">
                    <a16:creationId xmlns:a16="http://schemas.microsoft.com/office/drawing/2014/main" id="{6240D082-E208-4085-A963-F67BE2E874B8}"/>
                  </a:ext>
                </a:extLst>
              </p:cNvPr>
              <p:cNvPicPr>
                <a:picLocks noChangeAspect="1"/>
              </p:cNvPicPr>
              <p:nvPr/>
            </p:nvPicPr>
            <p:blipFill>
              <a:blip r:embed="rId4"/>
              <a:stretch>
                <a:fillRect/>
              </a:stretch>
            </p:blipFill>
            <p:spPr>
              <a:xfrm>
                <a:off x="1534619" y="4582217"/>
                <a:ext cx="236880" cy="291024"/>
              </a:xfrm>
              <a:prstGeom prst="rect">
                <a:avLst/>
              </a:prstGeom>
            </p:spPr>
          </p:pic>
          <p:sp>
            <p:nvSpPr>
              <p:cNvPr id="11" name="Rectángulo 10">
                <a:extLst>
                  <a:ext uri="{FF2B5EF4-FFF2-40B4-BE49-F238E27FC236}">
                    <a16:creationId xmlns:a16="http://schemas.microsoft.com/office/drawing/2014/main" id="{EC9DCAE2-80A9-4741-9308-BBC987F7C660}"/>
                  </a:ext>
                </a:extLst>
              </p:cNvPr>
              <p:cNvSpPr/>
              <p:nvPr/>
            </p:nvSpPr>
            <p:spPr>
              <a:xfrm>
                <a:off x="1678635" y="4573840"/>
                <a:ext cx="721671" cy="307777"/>
              </a:xfrm>
              <a:prstGeom prst="rect">
                <a:avLst/>
              </a:prstGeom>
            </p:spPr>
            <p:txBody>
              <a:bodyPr wrap="none">
                <a:spAutoFit/>
              </a:bodyPr>
              <a:lstStyle/>
              <a:p>
                <a:pPr algn="ctr"/>
                <a:r>
                  <a:rPr lang="es-ES" sz="1400" dirty="0">
                    <a:ea typeface="Calibri" panose="020F0502020204030204" pitchFamily="34" charset="0"/>
                    <a:cs typeface="Times New Roman (Cuerpo en alfa"/>
                  </a:rPr>
                  <a:t>15 min</a:t>
                </a:r>
                <a:endParaRPr lang="es-EC" sz="1400" dirty="0"/>
              </a:p>
            </p:txBody>
          </p:sp>
          <p:sp>
            <p:nvSpPr>
              <p:cNvPr id="12" name="Rectángulo 11">
                <a:extLst>
                  <a:ext uri="{FF2B5EF4-FFF2-40B4-BE49-F238E27FC236}">
                    <a16:creationId xmlns:a16="http://schemas.microsoft.com/office/drawing/2014/main" id="{D9D23132-A66A-48C8-9785-E54C03AFCBA0}"/>
                  </a:ext>
                </a:extLst>
              </p:cNvPr>
              <p:cNvSpPr/>
              <p:nvPr/>
            </p:nvSpPr>
            <p:spPr>
              <a:xfrm>
                <a:off x="997348" y="4573840"/>
                <a:ext cx="574196" cy="307777"/>
              </a:xfrm>
              <a:prstGeom prst="rect">
                <a:avLst/>
              </a:prstGeom>
            </p:spPr>
            <p:txBody>
              <a:bodyPr wrap="none">
                <a:spAutoFit/>
              </a:bodyPr>
              <a:lstStyle/>
              <a:p>
                <a:r>
                  <a:rPr lang="es-ES" sz="1400" dirty="0">
                    <a:ea typeface="Calibri" panose="020F0502020204030204" pitchFamily="34" charset="0"/>
                    <a:cs typeface="Times New Roman (Cuerpo en alfa"/>
                  </a:rPr>
                  <a:t>4 °C </a:t>
                </a:r>
                <a:endParaRPr lang="es-EC" sz="1400" dirty="0"/>
              </a:p>
            </p:txBody>
          </p:sp>
          <p:pic>
            <p:nvPicPr>
              <p:cNvPr id="13" name="Imagen 12">
                <a:extLst>
                  <a:ext uri="{FF2B5EF4-FFF2-40B4-BE49-F238E27FC236}">
                    <a16:creationId xmlns:a16="http://schemas.microsoft.com/office/drawing/2014/main" id="{A43D2D98-0E62-4FA2-913F-A4B197428B25}"/>
                  </a:ext>
                </a:extLst>
              </p:cNvPr>
              <p:cNvPicPr>
                <a:picLocks noChangeAspect="1"/>
              </p:cNvPicPr>
              <p:nvPr/>
            </p:nvPicPr>
            <p:blipFill>
              <a:blip r:embed="rId5"/>
              <a:stretch>
                <a:fillRect/>
              </a:stretch>
            </p:blipFill>
            <p:spPr>
              <a:xfrm>
                <a:off x="886547" y="4565473"/>
                <a:ext cx="157415" cy="331782"/>
              </a:xfrm>
              <a:prstGeom prst="rect">
                <a:avLst/>
              </a:prstGeom>
            </p:spPr>
          </p:pic>
        </p:grpSp>
        <p:grpSp>
          <p:nvGrpSpPr>
            <p:cNvPr id="7" name="Grupo 6">
              <a:extLst>
                <a:ext uri="{FF2B5EF4-FFF2-40B4-BE49-F238E27FC236}">
                  <a16:creationId xmlns:a16="http://schemas.microsoft.com/office/drawing/2014/main" id="{489EED0D-2BBD-47FD-8F32-2F4372AE73C7}"/>
                </a:ext>
              </a:extLst>
            </p:cNvPr>
            <p:cNvGrpSpPr/>
            <p:nvPr/>
          </p:nvGrpSpPr>
          <p:grpSpPr>
            <a:xfrm>
              <a:off x="4405241" y="3608092"/>
              <a:ext cx="1004430" cy="307777"/>
              <a:chOff x="4386444" y="3327037"/>
              <a:chExt cx="1004430" cy="307777"/>
            </a:xfrm>
          </p:grpSpPr>
          <p:sp>
            <p:nvSpPr>
              <p:cNvPr id="8" name="Rectángulo 7">
                <a:extLst>
                  <a:ext uri="{FF2B5EF4-FFF2-40B4-BE49-F238E27FC236}">
                    <a16:creationId xmlns:a16="http://schemas.microsoft.com/office/drawing/2014/main" id="{DB9230D7-A6EA-45BA-92E6-54424DE031A1}"/>
                  </a:ext>
                </a:extLst>
              </p:cNvPr>
              <p:cNvSpPr/>
              <p:nvPr/>
            </p:nvSpPr>
            <p:spPr>
              <a:xfrm>
                <a:off x="4598786" y="3327037"/>
                <a:ext cx="792088"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4470 G</a:t>
                </a:r>
              </a:p>
            </p:txBody>
          </p:sp>
          <p:pic>
            <p:nvPicPr>
              <p:cNvPr id="9" name="Imagen 8">
                <a:extLst>
                  <a:ext uri="{FF2B5EF4-FFF2-40B4-BE49-F238E27FC236}">
                    <a16:creationId xmlns:a16="http://schemas.microsoft.com/office/drawing/2014/main" id="{5D3F9AC1-1030-4AB6-8D4F-8ACCD2C28B08}"/>
                  </a:ext>
                </a:extLst>
              </p:cNvPr>
              <p:cNvPicPr>
                <a:picLocks noChangeAspect="1"/>
              </p:cNvPicPr>
              <p:nvPr/>
            </p:nvPicPr>
            <p:blipFill>
              <a:blip r:embed="rId6"/>
              <a:stretch>
                <a:fillRect/>
              </a:stretch>
            </p:blipFill>
            <p:spPr>
              <a:xfrm>
                <a:off x="4386444" y="3362122"/>
                <a:ext cx="222042" cy="237603"/>
              </a:xfrm>
              <a:prstGeom prst="rect">
                <a:avLst/>
              </a:prstGeom>
            </p:spPr>
          </p:pic>
        </p:grpSp>
      </p:grpSp>
      <p:grpSp>
        <p:nvGrpSpPr>
          <p:cNvPr id="24" name="Grupo 23">
            <a:extLst>
              <a:ext uri="{FF2B5EF4-FFF2-40B4-BE49-F238E27FC236}">
                <a16:creationId xmlns:a16="http://schemas.microsoft.com/office/drawing/2014/main" id="{621E95BD-0C53-4FB7-A222-F555BFEA9EC2}"/>
              </a:ext>
            </a:extLst>
          </p:cNvPr>
          <p:cNvGrpSpPr/>
          <p:nvPr/>
        </p:nvGrpSpPr>
        <p:grpSpPr>
          <a:xfrm>
            <a:off x="827584" y="5661248"/>
            <a:ext cx="2592288" cy="331782"/>
            <a:chOff x="2889391" y="3599725"/>
            <a:chExt cx="2592288" cy="331782"/>
          </a:xfrm>
        </p:grpSpPr>
        <p:grpSp>
          <p:nvGrpSpPr>
            <p:cNvPr id="25" name="Grupo 24">
              <a:extLst>
                <a:ext uri="{FF2B5EF4-FFF2-40B4-BE49-F238E27FC236}">
                  <a16:creationId xmlns:a16="http://schemas.microsoft.com/office/drawing/2014/main" id="{F949C8AD-FA63-4240-82FF-3FB693EB0C17}"/>
                </a:ext>
              </a:extLst>
            </p:cNvPr>
            <p:cNvGrpSpPr/>
            <p:nvPr/>
          </p:nvGrpSpPr>
          <p:grpSpPr>
            <a:xfrm>
              <a:off x="2889391" y="3599725"/>
              <a:ext cx="1513759" cy="331782"/>
              <a:chOff x="886547" y="4565473"/>
              <a:chExt cx="1513759" cy="331782"/>
            </a:xfrm>
          </p:grpSpPr>
          <p:pic>
            <p:nvPicPr>
              <p:cNvPr id="31" name="Imagen 30">
                <a:extLst>
                  <a:ext uri="{FF2B5EF4-FFF2-40B4-BE49-F238E27FC236}">
                    <a16:creationId xmlns:a16="http://schemas.microsoft.com/office/drawing/2014/main" id="{0DE2EF7B-64E0-4B8D-8A21-BE7A1C105BFF}"/>
                  </a:ext>
                </a:extLst>
              </p:cNvPr>
              <p:cNvPicPr>
                <a:picLocks noChangeAspect="1"/>
              </p:cNvPicPr>
              <p:nvPr/>
            </p:nvPicPr>
            <p:blipFill>
              <a:blip r:embed="rId4"/>
              <a:stretch>
                <a:fillRect/>
              </a:stretch>
            </p:blipFill>
            <p:spPr>
              <a:xfrm>
                <a:off x="1534619" y="4582217"/>
                <a:ext cx="236880" cy="291024"/>
              </a:xfrm>
              <a:prstGeom prst="rect">
                <a:avLst/>
              </a:prstGeom>
            </p:spPr>
          </p:pic>
          <p:sp>
            <p:nvSpPr>
              <p:cNvPr id="32" name="Rectángulo 31">
                <a:extLst>
                  <a:ext uri="{FF2B5EF4-FFF2-40B4-BE49-F238E27FC236}">
                    <a16:creationId xmlns:a16="http://schemas.microsoft.com/office/drawing/2014/main" id="{89EB3A80-7A1E-4485-B64C-FC96F8045CE1}"/>
                  </a:ext>
                </a:extLst>
              </p:cNvPr>
              <p:cNvSpPr/>
              <p:nvPr/>
            </p:nvSpPr>
            <p:spPr>
              <a:xfrm>
                <a:off x="1678634" y="4573840"/>
                <a:ext cx="72167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30 min</a:t>
                </a:r>
                <a:endParaRPr lang="es-EC" sz="1400" dirty="0"/>
              </a:p>
            </p:txBody>
          </p:sp>
          <p:sp>
            <p:nvSpPr>
              <p:cNvPr id="33" name="Rectángulo 32">
                <a:extLst>
                  <a:ext uri="{FF2B5EF4-FFF2-40B4-BE49-F238E27FC236}">
                    <a16:creationId xmlns:a16="http://schemas.microsoft.com/office/drawing/2014/main" id="{93A0E5F2-B6C2-4317-9F96-39993364C753}"/>
                  </a:ext>
                </a:extLst>
              </p:cNvPr>
              <p:cNvSpPr/>
              <p:nvPr/>
            </p:nvSpPr>
            <p:spPr>
              <a:xfrm>
                <a:off x="997348" y="4573840"/>
                <a:ext cx="574196" cy="307777"/>
              </a:xfrm>
              <a:prstGeom prst="rect">
                <a:avLst/>
              </a:prstGeom>
            </p:spPr>
            <p:txBody>
              <a:bodyPr wrap="none">
                <a:spAutoFit/>
              </a:bodyPr>
              <a:lstStyle/>
              <a:p>
                <a:r>
                  <a:rPr lang="es-ES" sz="1400" dirty="0">
                    <a:ea typeface="Calibri" panose="020F0502020204030204" pitchFamily="34" charset="0"/>
                    <a:cs typeface="Times New Roman (Cuerpo en alfa"/>
                  </a:rPr>
                  <a:t>4 °C </a:t>
                </a:r>
                <a:endParaRPr lang="es-EC" sz="1400" dirty="0"/>
              </a:p>
            </p:txBody>
          </p:sp>
          <p:pic>
            <p:nvPicPr>
              <p:cNvPr id="34" name="Imagen 33">
                <a:extLst>
                  <a:ext uri="{FF2B5EF4-FFF2-40B4-BE49-F238E27FC236}">
                    <a16:creationId xmlns:a16="http://schemas.microsoft.com/office/drawing/2014/main" id="{367147BB-7603-42A0-8DCF-535CB4182466}"/>
                  </a:ext>
                </a:extLst>
              </p:cNvPr>
              <p:cNvPicPr>
                <a:picLocks noChangeAspect="1"/>
              </p:cNvPicPr>
              <p:nvPr/>
            </p:nvPicPr>
            <p:blipFill>
              <a:blip r:embed="rId5"/>
              <a:stretch>
                <a:fillRect/>
              </a:stretch>
            </p:blipFill>
            <p:spPr>
              <a:xfrm>
                <a:off x="886547" y="4565473"/>
                <a:ext cx="157415" cy="331782"/>
              </a:xfrm>
              <a:prstGeom prst="rect">
                <a:avLst/>
              </a:prstGeom>
            </p:spPr>
          </p:pic>
        </p:grpSp>
        <p:grpSp>
          <p:nvGrpSpPr>
            <p:cNvPr id="26" name="Grupo 25">
              <a:extLst>
                <a:ext uri="{FF2B5EF4-FFF2-40B4-BE49-F238E27FC236}">
                  <a16:creationId xmlns:a16="http://schemas.microsoft.com/office/drawing/2014/main" id="{1B732946-D392-4CA7-9339-5BCB2ABD04E1}"/>
                </a:ext>
              </a:extLst>
            </p:cNvPr>
            <p:cNvGrpSpPr/>
            <p:nvPr/>
          </p:nvGrpSpPr>
          <p:grpSpPr>
            <a:xfrm>
              <a:off x="4405241" y="3608092"/>
              <a:ext cx="1076438" cy="307777"/>
              <a:chOff x="4386444" y="3327037"/>
              <a:chExt cx="1076438" cy="307777"/>
            </a:xfrm>
          </p:grpSpPr>
          <p:sp>
            <p:nvSpPr>
              <p:cNvPr id="27" name="Rectángulo 26">
                <a:extLst>
                  <a:ext uri="{FF2B5EF4-FFF2-40B4-BE49-F238E27FC236}">
                    <a16:creationId xmlns:a16="http://schemas.microsoft.com/office/drawing/2014/main" id="{97E551DA-EF74-482D-8E5B-A269CBA79F78}"/>
                  </a:ext>
                </a:extLst>
              </p:cNvPr>
              <p:cNvSpPr/>
              <p:nvPr/>
            </p:nvSpPr>
            <p:spPr>
              <a:xfrm>
                <a:off x="4598786" y="3327037"/>
                <a:ext cx="864096"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15000 G</a:t>
                </a:r>
              </a:p>
            </p:txBody>
          </p:sp>
          <p:pic>
            <p:nvPicPr>
              <p:cNvPr id="28" name="Imagen 27">
                <a:extLst>
                  <a:ext uri="{FF2B5EF4-FFF2-40B4-BE49-F238E27FC236}">
                    <a16:creationId xmlns:a16="http://schemas.microsoft.com/office/drawing/2014/main" id="{6D794E7E-1166-4FB9-90C1-D257BA99E0B1}"/>
                  </a:ext>
                </a:extLst>
              </p:cNvPr>
              <p:cNvPicPr>
                <a:picLocks noChangeAspect="1"/>
              </p:cNvPicPr>
              <p:nvPr/>
            </p:nvPicPr>
            <p:blipFill>
              <a:blip r:embed="rId6"/>
              <a:stretch>
                <a:fillRect/>
              </a:stretch>
            </p:blipFill>
            <p:spPr>
              <a:xfrm>
                <a:off x="4386444" y="3362122"/>
                <a:ext cx="222042" cy="237603"/>
              </a:xfrm>
              <a:prstGeom prst="rect">
                <a:avLst/>
              </a:prstGeom>
            </p:spPr>
          </p:pic>
        </p:grpSp>
      </p:grpSp>
      <p:sp>
        <p:nvSpPr>
          <p:cNvPr id="14" name="Rectángulo 13">
            <a:extLst>
              <a:ext uri="{FF2B5EF4-FFF2-40B4-BE49-F238E27FC236}">
                <a16:creationId xmlns:a16="http://schemas.microsoft.com/office/drawing/2014/main" id="{26930618-F6B1-40D3-95C2-7FA284BC7520}"/>
              </a:ext>
            </a:extLst>
          </p:cNvPr>
          <p:cNvSpPr/>
          <p:nvPr/>
        </p:nvSpPr>
        <p:spPr>
          <a:xfrm>
            <a:off x="179512" y="6381328"/>
            <a:ext cx="3980876" cy="307777"/>
          </a:xfrm>
          <a:prstGeom prst="rect">
            <a:avLst/>
          </a:prstGeom>
        </p:spPr>
        <p:txBody>
          <a:bodyPr wrap="square">
            <a:spAutoFit/>
          </a:bodyPr>
          <a:lstStyle/>
          <a:p>
            <a:r>
              <a:rPr lang="es-MX" sz="1400" dirty="0"/>
              <a:t>Buffer ruptura: PBS 1 X + Tritón X-100 al 0,1 %</a:t>
            </a:r>
            <a:endParaRPr lang="es-EC" sz="1400" dirty="0"/>
          </a:p>
        </p:txBody>
      </p:sp>
      <p:sp>
        <p:nvSpPr>
          <p:cNvPr id="35" name="Rectángulo 34">
            <a:extLst>
              <a:ext uri="{FF2B5EF4-FFF2-40B4-BE49-F238E27FC236}">
                <a16:creationId xmlns:a16="http://schemas.microsoft.com/office/drawing/2014/main" id="{4CDCC53B-26BF-4F80-AC2A-474B35A674B3}"/>
              </a:ext>
            </a:extLst>
          </p:cNvPr>
          <p:cNvSpPr/>
          <p:nvPr/>
        </p:nvSpPr>
        <p:spPr>
          <a:xfrm>
            <a:off x="6804248" y="5291335"/>
            <a:ext cx="1274644" cy="307777"/>
          </a:xfrm>
          <a:prstGeom prst="rect">
            <a:avLst/>
          </a:prstGeom>
        </p:spPr>
        <p:txBody>
          <a:bodyPr wrap="none">
            <a:spAutoFit/>
          </a:bodyPr>
          <a:lstStyle/>
          <a:p>
            <a:r>
              <a:rPr lang="es-MX" sz="1400" dirty="0"/>
              <a:t>Buffer ruptura</a:t>
            </a:r>
            <a:endParaRPr lang="es-EC" sz="1400" dirty="0"/>
          </a:p>
        </p:txBody>
      </p:sp>
      <p:sp>
        <p:nvSpPr>
          <p:cNvPr id="36" name="Rectángulo 35">
            <a:extLst>
              <a:ext uri="{FF2B5EF4-FFF2-40B4-BE49-F238E27FC236}">
                <a16:creationId xmlns:a16="http://schemas.microsoft.com/office/drawing/2014/main" id="{905D6214-5A07-4B39-A6A7-724FA8259A60}"/>
              </a:ext>
            </a:extLst>
          </p:cNvPr>
          <p:cNvSpPr/>
          <p:nvPr/>
        </p:nvSpPr>
        <p:spPr>
          <a:xfrm>
            <a:off x="4355976" y="3789040"/>
            <a:ext cx="960519" cy="307777"/>
          </a:xfrm>
          <a:prstGeom prst="rect">
            <a:avLst/>
          </a:prstGeom>
        </p:spPr>
        <p:txBody>
          <a:bodyPr wrap="none">
            <a:spAutoFit/>
          </a:bodyPr>
          <a:lstStyle/>
          <a:p>
            <a:r>
              <a:rPr lang="es-EC" sz="1400" dirty="0"/>
              <a:t>12000 psi</a:t>
            </a:r>
          </a:p>
        </p:txBody>
      </p:sp>
      <p:sp>
        <p:nvSpPr>
          <p:cNvPr id="38" name="CuadroTexto 37">
            <a:extLst>
              <a:ext uri="{FF2B5EF4-FFF2-40B4-BE49-F238E27FC236}">
                <a16:creationId xmlns:a16="http://schemas.microsoft.com/office/drawing/2014/main" id="{BA5F48FC-8494-494C-9D64-3172A09B448C}"/>
              </a:ext>
            </a:extLst>
          </p:cNvPr>
          <p:cNvSpPr txBox="1"/>
          <p:nvPr/>
        </p:nvSpPr>
        <p:spPr>
          <a:xfrm>
            <a:off x="8244408" y="123110"/>
            <a:ext cx="586408" cy="338554"/>
          </a:xfrm>
          <a:prstGeom prst="rect">
            <a:avLst/>
          </a:prstGeom>
          <a:noFill/>
        </p:spPr>
        <p:txBody>
          <a:bodyPr wrap="square" rtlCol="0">
            <a:spAutoFit/>
          </a:bodyPr>
          <a:lstStyle/>
          <a:p>
            <a:pPr algn="r"/>
            <a:r>
              <a:rPr lang="es-MX" sz="1600" b="1" dirty="0"/>
              <a:t>27</a:t>
            </a:r>
            <a:endParaRPr lang="es-EC" sz="2000" b="1" dirty="0"/>
          </a:p>
        </p:txBody>
      </p:sp>
    </p:spTree>
    <p:extLst>
      <p:ext uri="{BB962C8B-B14F-4D97-AF65-F5344CB8AC3E}">
        <p14:creationId xmlns:p14="http://schemas.microsoft.com/office/powerpoint/2010/main" val="222243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DBAAC687-E119-4C01-AA0C-F17CBE3B0E24}"/>
              </a:ext>
            </a:extLst>
          </p:cNvPr>
          <p:cNvPicPr>
            <a:picLocks noChangeAspect="1"/>
          </p:cNvPicPr>
          <p:nvPr/>
        </p:nvPicPr>
        <p:blipFill>
          <a:blip r:embed="rId3"/>
          <a:stretch>
            <a:fillRect/>
          </a:stretch>
        </p:blipFill>
        <p:spPr>
          <a:xfrm>
            <a:off x="467544" y="1307646"/>
            <a:ext cx="8388424" cy="4648842"/>
          </a:xfrm>
          <a:prstGeom prst="rect">
            <a:avLst/>
          </a:prstGeom>
        </p:spPr>
      </p:pic>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Lavado de los antígenos</a:t>
            </a:r>
          </a:p>
        </p:txBody>
      </p:sp>
      <p:sp>
        <p:nvSpPr>
          <p:cNvPr id="37" name="Rectángulo 36">
            <a:extLst>
              <a:ext uri="{FF2B5EF4-FFF2-40B4-BE49-F238E27FC236}">
                <a16:creationId xmlns:a16="http://schemas.microsoft.com/office/drawing/2014/main" id="{B87743EE-D186-46AA-8E18-BC990B460212}"/>
              </a:ext>
            </a:extLst>
          </p:cNvPr>
          <p:cNvSpPr/>
          <p:nvPr/>
        </p:nvSpPr>
        <p:spPr>
          <a:xfrm>
            <a:off x="467544" y="3763735"/>
            <a:ext cx="1319592" cy="307777"/>
          </a:xfrm>
          <a:prstGeom prst="rect">
            <a:avLst/>
          </a:prstGeom>
        </p:spPr>
        <p:txBody>
          <a:bodyPr wrap="none">
            <a:spAutoFit/>
          </a:bodyPr>
          <a:lstStyle/>
          <a:p>
            <a:r>
              <a:rPr lang="es-EC" sz="1400" dirty="0"/>
              <a:t>Resuspención</a:t>
            </a:r>
          </a:p>
        </p:txBody>
      </p:sp>
      <p:sp>
        <p:nvSpPr>
          <p:cNvPr id="38" name="Rectángulo 37">
            <a:extLst>
              <a:ext uri="{FF2B5EF4-FFF2-40B4-BE49-F238E27FC236}">
                <a16:creationId xmlns:a16="http://schemas.microsoft.com/office/drawing/2014/main" id="{0B68DB8A-93A2-4ECD-8428-7DA13718EF59}"/>
              </a:ext>
            </a:extLst>
          </p:cNvPr>
          <p:cNvSpPr/>
          <p:nvPr/>
        </p:nvSpPr>
        <p:spPr>
          <a:xfrm>
            <a:off x="5195226" y="3645024"/>
            <a:ext cx="771365" cy="307777"/>
          </a:xfrm>
          <a:prstGeom prst="rect">
            <a:avLst/>
          </a:prstGeom>
        </p:spPr>
        <p:txBody>
          <a:bodyPr wrap="none">
            <a:spAutoFit/>
          </a:bodyPr>
          <a:lstStyle/>
          <a:p>
            <a:r>
              <a:rPr lang="es-EC" sz="1400" dirty="0"/>
              <a:t>Lavado</a:t>
            </a:r>
          </a:p>
        </p:txBody>
      </p:sp>
      <p:grpSp>
        <p:nvGrpSpPr>
          <p:cNvPr id="39" name="Grupo 38">
            <a:extLst>
              <a:ext uri="{FF2B5EF4-FFF2-40B4-BE49-F238E27FC236}">
                <a16:creationId xmlns:a16="http://schemas.microsoft.com/office/drawing/2014/main" id="{7BE72590-6D1B-42A5-9D65-684ABD724B2A}"/>
              </a:ext>
            </a:extLst>
          </p:cNvPr>
          <p:cNvGrpSpPr/>
          <p:nvPr/>
        </p:nvGrpSpPr>
        <p:grpSpPr>
          <a:xfrm>
            <a:off x="6372200" y="1628800"/>
            <a:ext cx="2592288" cy="331782"/>
            <a:chOff x="2889391" y="3599725"/>
            <a:chExt cx="2592288" cy="331782"/>
          </a:xfrm>
        </p:grpSpPr>
        <p:grpSp>
          <p:nvGrpSpPr>
            <p:cNvPr id="40" name="Grupo 39">
              <a:extLst>
                <a:ext uri="{FF2B5EF4-FFF2-40B4-BE49-F238E27FC236}">
                  <a16:creationId xmlns:a16="http://schemas.microsoft.com/office/drawing/2014/main" id="{55D60C89-1106-410F-ABC0-5835BAC04F0B}"/>
                </a:ext>
              </a:extLst>
            </p:cNvPr>
            <p:cNvGrpSpPr/>
            <p:nvPr/>
          </p:nvGrpSpPr>
          <p:grpSpPr>
            <a:xfrm>
              <a:off x="2889391" y="3599725"/>
              <a:ext cx="1513759" cy="331782"/>
              <a:chOff x="886547" y="4565473"/>
              <a:chExt cx="1513759" cy="331782"/>
            </a:xfrm>
          </p:grpSpPr>
          <p:pic>
            <p:nvPicPr>
              <p:cNvPr id="44" name="Imagen 43">
                <a:extLst>
                  <a:ext uri="{FF2B5EF4-FFF2-40B4-BE49-F238E27FC236}">
                    <a16:creationId xmlns:a16="http://schemas.microsoft.com/office/drawing/2014/main" id="{31B77328-648A-4F83-87DD-1CEB2E5FD180}"/>
                  </a:ext>
                </a:extLst>
              </p:cNvPr>
              <p:cNvPicPr>
                <a:picLocks noChangeAspect="1"/>
              </p:cNvPicPr>
              <p:nvPr/>
            </p:nvPicPr>
            <p:blipFill>
              <a:blip r:embed="rId4"/>
              <a:stretch>
                <a:fillRect/>
              </a:stretch>
            </p:blipFill>
            <p:spPr>
              <a:xfrm>
                <a:off x="1534619" y="4582217"/>
                <a:ext cx="236880" cy="291024"/>
              </a:xfrm>
              <a:prstGeom prst="rect">
                <a:avLst/>
              </a:prstGeom>
            </p:spPr>
          </p:pic>
          <p:sp>
            <p:nvSpPr>
              <p:cNvPr id="45" name="Rectángulo 44">
                <a:extLst>
                  <a:ext uri="{FF2B5EF4-FFF2-40B4-BE49-F238E27FC236}">
                    <a16:creationId xmlns:a16="http://schemas.microsoft.com/office/drawing/2014/main" id="{6FBD51AF-15CA-4BF2-B2A8-81FB16765DC1}"/>
                  </a:ext>
                </a:extLst>
              </p:cNvPr>
              <p:cNvSpPr/>
              <p:nvPr/>
            </p:nvSpPr>
            <p:spPr>
              <a:xfrm>
                <a:off x="1678634" y="4573840"/>
                <a:ext cx="72167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30 min</a:t>
                </a:r>
                <a:endParaRPr lang="es-EC" sz="1400" dirty="0"/>
              </a:p>
            </p:txBody>
          </p:sp>
          <p:sp>
            <p:nvSpPr>
              <p:cNvPr id="46" name="Rectángulo 45">
                <a:extLst>
                  <a:ext uri="{FF2B5EF4-FFF2-40B4-BE49-F238E27FC236}">
                    <a16:creationId xmlns:a16="http://schemas.microsoft.com/office/drawing/2014/main" id="{6B36DC6A-55F6-4974-A9ED-2DDE45CE342E}"/>
                  </a:ext>
                </a:extLst>
              </p:cNvPr>
              <p:cNvSpPr/>
              <p:nvPr/>
            </p:nvSpPr>
            <p:spPr>
              <a:xfrm>
                <a:off x="997348" y="4573840"/>
                <a:ext cx="574196" cy="307777"/>
              </a:xfrm>
              <a:prstGeom prst="rect">
                <a:avLst/>
              </a:prstGeom>
            </p:spPr>
            <p:txBody>
              <a:bodyPr wrap="none">
                <a:spAutoFit/>
              </a:bodyPr>
              <a:lstStyle/>
              <a:p>
                <a:r>
                  <a:rPr lang="es-ES" sz="1400" dirty="0">
                    <a:ea typeface="Calibri" panose="020F0502020204030204" pitchFamily="34" charset="0"/>
                    <a:cs typeface="Times New Roman (Cuerpo en alfa"/>
                  </a:rPr>
                  <a:t>4 °C </a:t>
                </a:r>
                <a:endParaRPr lang="es-EC" sz="1400" dirty="0"/>
              </a:p>
            </p:txBody>
          </p:sp>
          <p:pic>
            <p:nvPicPr>
              <p:cNvPr id="47" name="Imagen 46">
                <a:extLst>
                  <a:ext uri="{FF2B5EF4-FFF2-40B4-BE49-F238E27FC236}">
                    <a16:creationId xmlns:a16="http://schemas.microsoft.com/office/drawing/2014/main" id="{3702B000-F390-4FE5-AD99-5EE4AA7A6E96}"/>
                  </a:ext>
                </a:extLst>
              </p:cNvPr>
              <p:cNvPicPr>
                <a:picLocks noChangeAspect="1"/>
              </p:cNvPicPr>
              <p:nvPr/>
            </p:nvPicPr>
            <p:blipFill>
              <a:blip r:embed="rId5"/>
              <a:stretch>
                <a:fillRect/>
              </a:stretch>
            </p:blipFill>
            <p:spPr>
              <a:xfrm>
                <a:off x="886547" y="4565473"/>
                <a:ext cx="157415" cy="331782"/>
              </a:xfrm>
              <a:prstGeom prst="rect">
                <a:avLst/>
              </a:prstGeom>
            </p:spPr>
          </p:pic>
        </p:grpSp>
        <p:grpSp>
          <p:nvGrpSpPr>
            <p:cNvPr id="41" name="Grupo 40">
              <a:extLst>
                <a:ext uri="{FF2B5EF4-FFF2-40B4-BE49-F238E27FC236}">
                  <a16:creationId xmlns:a16="http://schemas.microsoft.com/office/drawing/2014/main" id="{064EBF2C-A267-4643-8969-E63AAB875070}"/>
                </a:ext>
              </a:extLst>
            </p:cNvPr>
            <p:cNvGrpSpPr/>
            <p:nvPr/>
          </p:nvGrpSpPr>
          <p:grpSpPr>
            <a:xfrm>
              <a:off x="4405241" y="3608092"/>
              <a:ext cx="1076438" cy="307777"/>
              <a:chOff x="4386444" y="3327037"/>
              <a:chExt cx="1076438" cy="307777"/>
            </a:xfrm>
          </p:grpSpPr>
          <p:sp>
            <p:nvSpPr>
              <p:cNvPr id="42" name="Rectángulo 41">
                <a:extLst>
                  <a:ext uri="{FF2B5EF4-FFF2-40B4-BE49-F238E27FC236}">
                    <a16:creationId xmlns:a16="http://schemas.microsoft.com/office/drawing/2014/main" id="{CBE2FD8E-C674-4ABD-9015-3225E2469D1E}"/>
                  </a:ext>
                </a:extLst>
              </p:cNvPr>
              <p:cNvSpPr/>
              <p:nvPr/>
            </p:nvSpPr>
            <p:spPr>
              <a:xfrm>
                <a:off x="4598786" y="3327037"/>
                <a:ext cx="864096"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15000 G</a:t>
                </a:r>
              </a:p>
            </p:txBody>
          </p:sp>
          <p:pic>
            <p:nvPicPr>
              <p:cNvPr id="43" name="Imagen 42">
                <a:extLst>
                  <a:ext uri="{FF2B5EF4-FFF2-40B4-BE49-F238E27FC236}">
                    <a16:creationId xmlns:a16="http://schemas.microsoft.com/office/drawing/2014/main" id="{40E83A2B-E106-44CF-A0FA-17DA9024D71F}"/>
                  </a:ext>
                </a:extLst>
              </p:cNvPr>
              <p:cNvPicPr>
                <a:picLocks noChangeAspect="1"/>
              </p:cNvPicPr>
              <p:nvPr/>
            </p:nvPicPr>
            <p:blipFill>
              <a:blip r:embed="rId6"/>
              <a:stretch>
                <a:fillRect/>
              </a:stretch>
            </p:blipFill>
            <p:spPr>
              <a:xfrm>
                <a:off x="4386444" y="3362122"/>
                <a:ext cx="222042" cy="237603"/>
              </a:xfrm>
              <a:prstGeom prst="rect">
                <a:avLst/>
              </a:prstGeom>
            </p:spPr>
          </p:pic>
        </p:grpSp>
      </p:grpSp>
      <p:grpSp>
        <p:nvGrpSpPr>
          <p:cNvPr id="4" name="Grupo 3">
            <a:extLst>
              <a:ext uri="{FF2B5EF4-FFF2-40B4-BE49-F238E27FC236}">
                <a16:creationId xmlns:a16="http://schemas.microsoft.com/office/drawing/2014/main" id="{044416BA-35EC-467F-94EB-1F8E04F4A4AE}"/>
              </a:ext>
            </a:extLst>
          </p:cNvPr>
          <p:cNvGrpSpPr/>
          <p:nvPr/>
        </p:nvGrpSpPr>
        <p:grpSpPr>
          <a:xfrm>
            <a:off x="5148064" y="3952801"/>
            <a:ext cx="865687" cy="307777"/>
            <a:chOff x="4715221" y="2159081"/>
            <a:chExt cx="865687" cy="307777"/>
          </a:xfrm>
        </p:grpSpPr>
        <p:pic>
          <p:nvPicPr>
            <p:cNvPr id="48" name="Imagen 47">
              <a:extLst>
                <a:ext uri="{FF2B5EF4-FFF2-40B4-BE49-F238E27FC236}">
                  <a16:creationId xmlns:a16="http://schemas.microsoft.com/office/drawing/2014/main" id="{C792D0B1-A99B-43F7-B2CE-F3D9CBE6FE1F}"/>
                </a:ext>
              </a:extLst>
            </p:cNvPr>
            <p:cNvPicPr>
              <a:picLocks noChangeAspect="1"/>
            </p:cNvPicPr>
            <p:nvPr/>
          </p:nvPicPr>
          <p:blipFill>
            <a:blip r:embed="rId4"/>
            <a:stretch>
              <a:fillRect/>
            </a:stretch>
          </p:blipFill>
          <p:spPr>
            <a:xfrm>
              <a:off x="4715221" y="2167458"/>
              <a:ext cx="236880" cy="291024"/>
            </a:xfrm>
            <a:prstGeom prst="rect">
              <a:avLst/>
            </a:prstGeom>
          </p:spPr>
        </p:pic>
        <p:sp>
          <p:nvSpPr>
            <p:cNvPr id="49" name="Rectángulo 48">
              <a:extLst>
                <a:ext uri="{FF2B5EF4-FFF2-40B4-BE49-F238E27FC236}">
                  <a16:creationId xmlns:a16="http://schemas.microsoft.com/office/drawing/2014/main" id="{7308DDE1-8DC5-4290-9686-D669607A97F1}"/>
                </a:ext>
              </a:extLst>
            </p:cNvPr>
            <p:cNvSpPr/>
            <p:nvPr/>
          </p:nvSpPr>
          <p:spPr>
            <a:xfrm>
              <a:off x="4859236" y="2159081"/>
              <a:ext cx="72167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30 min</a:t>
              </a:r>
              <a:endParaRPr lang="es-EC" sz="1400" dirty="0"/>
            </a:p>
          </p:txBody>
        </p:sp>
      </p:grpSp>
      <p:sp>
        <p:nvSpPr>
          <p:cNvPr id="16" name="Rectángulo 15">
            <a:extLst>
              <a:ext uri="{FF2B5EF4-FFF2-40B4-BE49-F238E27FC236}">
                <a16:creationId xmlns:a16="http://schemas.microsoft.com/office/drawing/2014/main" id="{4D35B7E9-0315-4592-8FA4-E12795297043}"/>
              </a:ext>
            </a:extLst>
          </p:cNvPr>
          <p:cNvSpPr/>
          <p:nvPr/>
        </p:nvSpPr>
        <p:spPr>
          <a:xfrm>
            <a:off x="467544" y="4785172"/>
            <a:ext cx="2411760" cy="738664"/>
          </a:xfrm>
          <a:prstGeom prst="rect">
            <a:avLst/>
          </a:prstGeom>
        </p:spPr>
        <p:txBody>
          <a:bodyPr wrap="square">
            <a:spAutoFit/>
          </a:bodyPr>
          <a:lstStyle/>
          <a:p>
            <a:pPr marL="285750" indent="-285750">
              <a:buFont typeface="Arial" panose="020B0604020202020204" pitchFamily="34" charset="0"/>
              <a:buChar char="•"/>
            </a:pPr>
            <a:r>
              <a:rPr lang="es-MX" sz="1400" dirty="0"/>
              <a:t>Lavado 1 y 2: NaCl 1 M + Tritón X-100 al 1 %</a:t>
            </a:r>
          </a:p>
          <a:p>
            <a:pPr marL="285750" indent="-285750">
              <a:buFont typeface="Arial" panose="020B0604020202020204" pitchFamily="34" charset="0"/>
              <a:buChar char="•"/>
            </a:pPr>
            <a:r>
              <a:rPr lang="es-MX" sz="1400" dirty="0"/>
              <a:t>Lavado 3 y 4: PBS 1 X</a:t>
            </a:r>
            <a:endParaRPr lang="es-EC" sz="1400" dirty="0"/>
          </a:p>
        </p:txBody>
      </p:sp>
      <p:sp>
        <p:nvSpPr>
          <p:cNvPr id="20" name="Rectángulo 19">
            <a:extLst>
              <a:ext uri="{FF2B5EF4-FFF2-40B4-BE49-F238E27FC236}">
                <a16:creationId xmlns:a16="http://schemas.microsoft.com/office/drawing/2014/main" id="{8C9AF609-9A2A-4A39-98E8-2C8EC85FB28E}"/>
              </a:ext>
            </a:extLst>
          </p:cNvPr>
          <p:cNvSpPr/>
          <p:nvPr/>
        </p:nvSpPr>
        <p:spPr>
          <a:xfrm>
            <a:off x="179512" y="6381328"/>
            <a:ext cx="3980876" cy="307777"/>
          </a:xfrm>
          <a:prstGeom prst="rect">
            <a:avLst/>
          </a:prstGeom>
        </p:spPr>
        <p:txBody>
          <a:bodyPr wrap="square">
            <a:spAutoFit/>
          </a:bodyPr>
          <a:lstStyle/>
          <a:p>
            <a:r>
              <a:rPr lang="es-MX" sz="1400" dirty="0"/>
              <a:t>(</a:t>
            </a:r>
            <a:r>
              <a:rPr lang="es-MX" sz="1400" dirty="0" err="1"/>
              <a:t>Promdonkoy</a:t>
            </a:r>
            <a:r>
              <a:rPr lang="es-MX" sz="1400" dirty="0"/>
              <a:t> et al., 2004)</a:t>
            </a:r>
            <a:endParaRPr lang="es-EC" sz="1400" dirty="0"/>
          </a:p>
        </p:txBody>
      </p:sp>
      <p:sp>
        <p:nvSpPr>
          <p:cNvPr id="24" name="CuadroTexto 23">
            <a:extLst>
              <a:ext uri="{FF2B5EF4-FFF2-40B4-BE49-F238E27FC236}">
                <a16:creationId xmlns:a16="http://schemas.microsoft.com/office/drawing/2014/main" id="{81565A1C-3372-490D-8E62-66044095C128}"/>
              </a:ext>
            </a:extLst>
          </p:cNvPr>
          <p:cNvSpPr txBox="1"/>
          <p:nvPr/>
        </p:nvSpPr>
        <p:spPr>
          <a:xfrm>
            <a:off x="8244408" y="123110"/>
            <a:ext cx="586408" cy="338554"/>
          </a:xfrm>
          <a:prstGeom prst="rect">
            <a:avLst/>
          </a:prstGeom>
          <a:noFill/>
        </p:spPr>
        <p:txBody>
          <a:bodyPr wrap="square" rtlCol="0">
            <a:spAutoFit/>
          </a:bodyPr>
          <a:lstStyle/>
          <a:p>
            <a:pPr algn="r"/>
            <a:r>
              <a:rPr lang="es-MX" sz="1600" b="1" dirty="0"/>
              <a:t>28</a:t>
            </a:r>
            <a:endParaRPr lang="es-EC" sz="2000" b="1" dirty="0"/>
          </a:p>
        </p:txBody>
      </p:sp>
    </p:spTree>
    <p:extLst>
      <p:ext uri="{BB962C8B-B14F-4D97-AF65-F5344CB8AC3E}">
        <p14:creationId xmlns:p14="http://schemas.microsoft.com/office/powerpoint/2010/main" val="3851856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Determinación de concentración</a:t>
            </a:r>
          </a:p>
        </p:txBody>
      </p:sp>
      <p:pic>
        <p:nvPicPr>
          <p:cNvPr id="3" name="Imagen 2">
            <a:extLst>
              <a:ext uri="{FF2B5EF4-FFF2-40B4-BE49-F238E27FC236}">
                <a16:creationId xmlns:a16="http://schemas.microsoft.com/office/drawing/2014/main" id="{FD0A6678-F5DB-46AC-A6F6-825591215D46}"/>
              </a:ext>
            </a:extLst>
          </p:cNvPr>
          <p:cNvPicPr>
            <a:picLocks noChangeAspect="1"/>
          </p:cNvPicPr>
          <p:nvPr/>
        </p:nvPicPr>
        <p:blipFill>
          <a:blip r:embed="rId3"/>
          <a:stretch>
            <a:fillRect/>
          </a:stretch>
        </p:blipFill>
        <p:spPr>
          <a:xfrm>
            <a:off x="485800" y="1700808"/>
            <a:ext cx="8172400" cy="3667356"/>
          </a:xfrm>
          <a:prstGeom prst="rect">
            <a:avLst/>
          </a:prstGeom>
        </p:spPr>
      </p:pic>
      <p:sp>
        <p:nvSpPr>
          <p:cNvPr id="4" name="Rectángulo 3">
            <a:extLst>
              <a:ext uri="{FF2B5EF4-FFF2-40B4-BE49-F238E27FC236}">
                <a16:creationId xmlns:a16="http://schemas.microsoft.com/office/drawing/2014/main" id="{9B382B09-4730-4727-9FD0-62A08288B4F3}"/>
              </a:ext>
            </a:extLst>
          </p:cNvPr>
          <p:cNvSpPr/>
          <p:nvPr/>
        </p:nvSpPr>
        <p:spPr>
          <a:xfrm>
            <a:off x="1331640" y="3121223"/>
            <a:ext cx="545342" cy="307777"/>
          </a:xfrm>
          <a:prstGeom prst="rect">
            <a:avLst/>
          </a:prstGeom>
        </p:spPr>
        <p:txBody>
          <a:bodyPr wrap="none">
            <a:spAutoFit/>
          </a:bodyPr>
          <a:lstStyle/>
          <a:p>
            <a:r>
              <a:rPr lang="es-MX" sz="1400" dirty="0"/>
              <a:t>BSA</a:t>
            </a:r>
            <a:endParaRPr lang="es-EC" sz="1400" dirty="0"/>
          </a:p>
        </p:txBody>
      </p:sp>
      <p:sp>
        <p:nvSpPr>
          <p:cNvPr id="6" name="Rectángulo 5">
            <a:extLst>
              <a:ext uri="{FF2B5EF4-FFF2-40B4-BE49-F238E27FC236}">
                <a16:creationId xmlns:a16="http://schemas.microsoft.com/office/drawing/2014/main" id="{C51179B9-4956-4100-B24A-3E1323188E6E}"/>
              </a:ext>
            </a:extLst>
          </p:cNvPr>
          <p:cNvSpPr/>
          <p:nvPr/>
        </p:nvSpPr>
        <p:spPr>
          <a:xfrm>
            <a:off x="3347864" y="3121222"/>
            <a:ext cx="1833900" cy="307777"/>
          </a:xfrm>
          <a:prstGeom prst="rect">
            <a:avLst/>
          </a:prstGeom>
        </p:spPr>
        <p:txBody>
          <a:bodyPr wrap="none">
            <a:spAutoFit/>
          </a:bodyPr>
          <a:lstStyle/>
          <a:p>
            <a:r>
              <a:rPr lang="es-EC" sz="1400" dirty="0"/>
              <a:t>Antígeno 20 y 10 µL </a:t>
            </a:r>
          </a:p>
        </p:txBody>
      </p:sp>
      <p:sp>
        <p:nvSpPr>
          <p:cNvPr id="10" name="CuadroTexto 9">
            <a:extLst>
              <a:ext uri="{FF2B5EF4-FFF2-40B4-BE49-F238E27FC236}">
                <a16:creationId xmlns:a16="http://schemas.microsoft.com/office/drawing/2014/main" id="{9CD796F6-54ED-47A9-877C-4DA110CA8104}"/>
              </a:ext>
            </a:extLst>
          </p:cNvPr>
          <p:cNvSpPr txBox="1"/>
          <p:nvPr/>
        </p:nvSpPr>
        <p:spPr>
          <a:xfrm>
            <a:off x="8244408" y="123110"/>
            <a:ext cx="586408" cy="338554"/>
          </a:xfrm>
          <a:prstGeom prst="rect">
            <a:avLst/>
          </a:prstGeom>
          <a:noFill/>
        </p:spPr>
        <p:txBody>
          <a:bodyPr wrap="square" rtlCol="0">
            <a:spAutoFit/>
          </a:bodyPr>
          <a:lstStyle/>
          <a:p>
            <a:pPr algn="r"/>
            <a:r>
              <a:rPr lang="es-MX" sz="1600" b="1" dirty="0"/>
              <a:t>29</a:t>
            </a:r>
            <a:endParaRPr lang="es-EC" sz="2000" b="1" dirty="0"/>
          </a:p>
        </p:txBody>
      </p:sp>
    </p:spTree>
    <p:extLst>
      <p:ext uri="{BB962C8B-B14F-4D97-AF65-F5344CB8AC3E}">
        <p14:creationId xmlns:p14="http://schemas.microsoft.com/office/powerpoint/2010/main" val="202533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2" name="CuadroTexto 1"/>
          <p:cNvSpPr txBox="1"/>
          <p:nvPr/>
        </p:nvSpPr>
        <p:spPr>
          <a:xfrm>
            <a:off x="179512" y="0"/>
            <a:ext cx="2891780"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CONTENIDO</a:t>
            </a:r>
          </a:p>
        </p:txBody>
      </p:sp>
      <p:sp>
        <p:nvSpPr>
          <p:cNvPr id="6" name="CuadroTexto 5">
            <a:extLst>
              <a:ext uri="{FF2B5EF4-FFF2-40B4-BE49-F238E27FC236}">
                <a16:creationId xmlns:a16="http://schemas.microsoft.com/office/drawing/2014/main" id="{BF7010AB-5B75-4C6D-9358-6E0AAA3715CE}"/>
              </a:ext>
            </a:extLst>
          </p:cNvPr>
          <p:cNvSpPr txBox="1">
            <a:spLocks noChangeArrowheads="1"/>
          </p:cNvSpPr>
          <p:nvPr/>
        </p:nvSpPr>
        <p:spPr bwMode="auto">
          <a:xfrm>
            <a:off x="179512" y="836712"/>
            <a:ext cx="493204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MX" sz="2000" b="1" dirty="0">
                <a:solidFill>
                  <a:srgbClr val="00713C"/>
                </a:solidFill>
                <a:latin typeface="+mn-lt"/>
              </a:rPr>
              <a:t>Introducción</a:t>
            </a:r>
          </a:p>
          <a:p>
            <a:pPr marL="914400" lvl="1" indent="-457200" algn="just" eaLnBrk="1" hangingPunct="1">
              <a:buFont typeface="+mj-lt"/>
              <a:buAutoNum type="alphaLcParenR"/>
            </a:pPr>
            <a:r>
              <a:rPr lang="es-MX" sz="2000" i="1" dirty="0" err="1">
                <a:latin typeface="+mn-lt"/>
              </a:rPr>
              <a:t>Lawsonia</a:t>
            </a:r>
            <a:r>
              <a:rPr lang="es-MX" sz="2000" i="1" dirty="0">
                <a:latin typeface="+mn-lt"/>
              </a:rPr>
              <a:t> </a:t>
            </a:r>
            <a:r>
              <a:rPr lang="es-MX" sz="2000" i="1" dirty="0" err="1">
                <a:latin typeface="+mn-lt"/>
              </a:rPr>
              <a:t>intracellularis</a:t>
            </a:r>
            <a:endParaRPr lang="es-MX" sz="2000" i="1" dirty="0">
              <a:latin typeface="+mn-lt"/>
            </a:endParaRPr>
          </a:p>
          <a:p>
            <a:pPr marL="914400" lvl="1" indent="-457200" algn="just" eaLnBrk="1" hangingPunct="1">
              <a:buFont typeface="+mj-lt"/>
              <a:buAutoNum type="alphaLcParenR"/>
            </a:pPr>
            <a:r>
              <a:rPr lang="es-MX" sz="2000" dirty="0">
                <a:latin typeface="+mn-lt"/>
              </a:rPr>
              <a:t>Enteropatía proliferativa</a:t>
            </a:r>
          </a:p>
          <a:p>
            <a:pPr marL="914400" lvl="1" indent="-457200" algn="just" eaLnBrk="1" hangingPunct="1">
              <a:buFont typeface="+mj-lt"/>
              <a:buAutoNum type="alphaLcParenR"/>
            </a:pPr>
            <a:r>
              <a:rPr lang="es-MX" sz="2000" dirty="0"/>
              <a:t>Importancia</a:t>
            </a:r>
          </a:p>
          <a:p>
            <a:pPr marL="914400" lvl="1" indent="-457200" algn="just" eaLnBrk="1" hangingPunct="1">
              <a:buFont typeface="+mj-lt"/>
              <a:buAutoNum type="alphaLcParenR"/>
            </a:pPr>
            <a:r>
              <a:rPr lang="es-MX" sz="2000" dirty="0">
                <a:latin typeface="+mn-lt"/>
              </a:rPr>
              <a:t>Control y medidas de prevención</a:t>
            </a:r>
          </a:p>
          <a:p>
            <a:pPr marL="914400" lvl="1" indent="-457200" algn="just" eaLnBrk="1" hangingPunct="1">
              <a:buFont typeface="+mj-lt"/>
              <a:buAutoNum type="alphaLcParenR"/>
            </a:pPr>
            <a:r>
              <a:rPr lang="es-MX" sz="2000" dirty="0">
                <a:latin typeface="+mn-lt"/>
              </a:rPr>
              <a:t>Vacunas recombinantes</a:t>
            </a:r>
          </a:p>
          <a:p>
            <a:pPr algn="just" eaLnBrk="1" hangingPunct="1">
              <a:buFontTx/>
              <a:buAutoNum type="arabicPeriod"/>
            </a:pPr>
            <a:endParaRPr lang="es-MX" sz="2000" dirty="0">
              <a:latin typeface="+mn-lt"/>
            </a:endParaRPr>
          </a:p>
          <a:p>
            <a:pPr algn="just" eaLnBrk="1" hangingPunct="1">
              <a:buFontTx/>
              <a:buAutoNum type="arabicPeriod"/>
            </a:pPr>
            <a:r>
              <a:rPr lang="es-ES" sz="2000" dirty="0">
                <a:latin typeface="+mn-lt"/>
              </a:rPr>
              <a:t>Objetivos</a:t>
            </a:r>
          </a:p>
          <a:p>
            <a:pPr algn="just" eaLnBrk="1" hangingPunct="1">
              <a:buFontTx/>
              <a:buAutoNum type="arabicPeriod"/>
            </a:pPr>
            <a:endParaRPr lang="es-ES" sz="2000" dirty="0">
              <a:latin typeface="+mn-lt"/>
            </a:endParaRPr>
          </a:p>
          <a:p>
            <a:pPr algn="just" eaLnBrk="1" hangingPunct="1">
              <a:buFontTx/>
              <a:buAutoNum type="arabicPeriod"/>
            </a:pPr>
            <a:r>
              <a:rPr lang="es-MX" sz="2000" dirty="0">
                <a:latin typeface="+mn-lt"/>
              </a:rPr>
              <a:t>Metodología</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Resultados y discusión</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Conclusiones</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Recomendaciones</a:t>
            </a:r>
            <a:endParaRPr lang="es-ES" sz="2000" dirty="0">
              <a:latin typeface="+mn-lt"/>
            </a:endParaRPr>
          </a:p>
        </p:txBody>
      </p:sp>
      <p:sp>
        <p:nvSpPr>
          <p:cNvPr id="8" name="CuadroTexto 7">
            <a:extLst>
              <a:ext uri="{FF2B5EF4-FFF2-40B4-BE49-F238E27FC236}">
                <a16:creationId xmlns:a16="http://schemas.microsoft.com/office/drawing/2014/main" id="{B0404B4B-B9D3-46F8-B058-F32B9565CE58}"/>
              </a:ext>
            </a:extLst>
          </p:cNvPr>
          <p:cNvSpPr txBox="1"/>
          <p:nvPr/>
        </p:nvSpPr>
        <p:spPr>
          <a:xfrm>
            <a:off x="8388424" y="123110"/>
            <a:ext cx="442392" cy="338554"/>
          </a:xfrm>
          <a:prstGeom prst="rect">
            <a:avLst/>
          </a:prstGeom>
          <a:noFill/>
        </p:spPr>
        <p:txBody>
          <a:bodyPr wrap="square" rtlCol="0">
            <a:spAutoFit/>
          </a:bodyPr>
          <a:lstStyle/>
          <a:p>
            <a:pPr algn="r"/>
            <a:r>
              <a:rPr lang="es-MX" sz="1600" b="1" dirty="0"/>
              <a:t>3</a:t>
            </a:r>
            <a:endParaRPr lang="es-EC" sz="2000" b="1" dirty="0"/>
          </a:p>
        </p:txBody>
      </p:sp>
    </p:spTree>
    <p:extLst>
      <p:ext uri="{BB962C8B-B14F-4D97-AF65-F5344CB8AC3E}">
        <p14:creationId xmlns:p14="http://schemas.microsoft.com/office/powerpoint/2010/main" val="281104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METODOLOGÍA</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Solubilización de los cuerpos de inclusión</a:t>
            </a:r>
          </a:p>
        </p:txBody>
      </p:sp>
      <p:pic>
        <p:nvPicPr>
          <p:cNvPr id="2" name="Imagen 1">
            <a:extLst>
              <a:ext uri="{FF2B5EF4-FFF2-40B4-BE49-F238E27FC236}">
                <a16:creationId xmlns:a16="http://schemas.microsoft.com/office/drawing/2014/main" id="{A0AB585D-8753-4228-8DDB-11483F986FAC}"/>
              </a:ext>
            </a:extLst>
          </p:cNvPr>
          <p:cNvPicPr>
            <a:picLocks noChangeAspect="1"/>
          </p:cNvPicPr>
          <p:nvPr/>
        </p:nvPicPr>
        <p:blipFill>
          <a:blip r:embed="rId2"/>
          <a:stretch>
            <a:fillRect/>
          </a:stretch>
        </p:blipFill>
        <p:spPr>
          <a:xfrm>
            <a:off x="539552" y="1323837"/>
            <a:ext cx="8261352" cy="4481427"/>
          </a:xfrm>
          <a:prstGeom prst="rect">
            <a:avLst/>
          </a:prstGeom>
        </p:spPr>
      </p:pic>
      <p:sp>
        <p:nvSpPr>
          <p:cNvPr id="3" name="Rectángulo 2">
            <a:extLst>
              <a:ext uri="{FF2B5EF4-FFF2-40B4-BE49-F238E27FC236}">
                <a16:creationId xmlns:a16="http://schemas.microsoft.com/office/drawing/2014/main" id="{617661D5-6490-46F5-975D-5223F26CE1C3}"/>
              </a:ext>
            </a:extLst>
          </p:cNvPr>
          <p:cNvSpPr/>
          <p:nvPr/>
        </p:nvSpPr>
        <p:spPr>
          <a:xfrm>
            <a:off x="1187624" y="1484784"/>
            <a:ext cx="724622" cy="307777"/>
          </a:xfrm>
          <a:prstGeom prst="rect">
            <a:avLst/>
          </a:prstGeom>
        </p:spPr>
        <p:txBody>
          <a:bodyPr wrap="none">
            <a:spAutoFit/>
          </a:bodyPr>
          <a:lstStyle/>
          <a:p>
            <a:r>
              <a:rPr lang="es-EC" sz="1400" dirty="0"/>
              <a:t>20 mL </a:t>
            </a:r>
          </a:p>
        </p:txBody>
      </p:sp>
      <p:grpSp>
        <p:nvGrpSpPr>
          <p:cNvPr id="6" name="Grupo 5">
            <a:extLst>
              <a:ext uri="{FF2B5EF4-FFF2-40B4-BE49-F238E27FC236}">
                <a16:creationId xmlns:a16="http://schemas.microsoft.com/office/drawing/2014/main" id="{64DFD308-F81A-4C13-B7C0-7F1A8B75CE4C}"/>
              </a:ext>
            </a:extLst>
          </p:cNvPr>
          <p:cNvGrpSpPr/>
          <p:nvPr/>
        </p:nvGrpSpPr>
        <p:grpSpPr>
          <a:xfrm>
            <a:off x="3203848" y="3645024"/>
            <a:ext cx="1944216" cy="307777"/>
            <a:chOff x="3537463" y="3608092"/>
            <a:chExt cx="1944216" cy="307777"/>
          </a:xfrm>
        </p:grpSpPr>
        <p:grpSp>
          <p:nvGrpSpPr>
            <p:cNvPr id="7" name="Grupo 6">
              <a:extLst>
                <a:ext uri="{FF2B5EF4-FFF2-40B4-BE49-F238E27FC236}">
                  <a16:creationId xmlns:a16="http://schemas.microsoft.com/office/drawing/2014/main" id="{EF9E6125-22CF-41C0-B887-881DC7D8E41C}"/>
                </a:ext>
              </a:extLst>
            </p:cNvPr>
            <p:cNvGrpSpPr/>
            <p:nvPr/>
          </p:nvGrpSpPr>
          <p:grpSpPr>
            <a:xfrm>
              <a:off x="3537463" y="3608092"/>
              <a:ext cx="865687" cy="307777"/>
              <a:chOff x="1534619" y="4573840"/>
              <a:chExt cx="865687" cy="307777"/>
            </a:xfrm>
          </p:grpSpPr>
          <p:pic>
            <p:nvPicPr>
              <p:cNvPr id="11" name="Imagen 10">
                <a:extLst>
                  <a:ext uri="{FF2B5EF4-FFF2-40B4-BE49-F238E27FC236}">
                    <a16:creationId xmlns:a16="http://schemas.microsoft.com/office/drawing/2014/main" id="{C0F94E3E-CE73-418F-A21D-ACCE873B8CDF}"/>
                  </a:ext>
                </a:extLst>
              </p:cNvPr>
              <p:cNvPicPr>
                <a:picLocks noChangeAspect="1"/>
              </p:cNvPicPr>
              <p:nvPr/>
            </p:nvPicPr>
            <p:blipFill>
              <a:blip r:embed="rId3"/>
              <a:stretch>
                <a:fillRect/>
              </a:stretch>
            </p:blipFill>
            <p:spPr>
              <a:xfrm>
                <a:off x="1534619" y="4582217"/>
                <a:ext cx="236880" cy="291024"/>
              </a:xfrm>
              <a:prstGeom prst="rect">
                <a:avLst/>
              </a:prstGeom>
            </p:spPr>
          </p:pic>
          <p:sp>
            <p:nvSpPr>
              <p:cNvPr id="12" name="Rectángulo 11">
                <a:extLst>
                  <a:ext uri="{FF2B5EF4-FFF2-40B4-BE49-F238E27FC236}">
                    <a16:creationId xmlns:a16="http://schemas.microsoft.com/office/drawing/2014/main" id="{64A69F49-F23D-449C-824E-42676CAD26C4}"/>
                  </a:ext>
                </a:extLst>
              </p:cNvPr>
              <p:cNvSpPr/>
              <p:nvPr/>
            </p:nvSpPr>
            <p:spPr>
              <a:xfrm>
                <a:off x="1678634" y="4573840"/>
                <a:ext cx="72167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30 min</a:t>
                </a:r>
                <a:endParaRPr lang="es-EC" sz="1400" dirty="0"/>
              </a:p>
            </p:txBody>
          </p:sp>
        </p:grpSp>
        <p:grpSp>
          <p:nvGrpSpPr>
            <p:cNvPr id="8" name="Grupo 7">
              <a:extLst>
                <a:ext uri="{FF2B5EF4-FFF2-40B4-BE49-F238E27FC236}">
                  <a16:creationId xmlns:a16="http://schemas.microsoft.com/office/drawing/2014/main" id="{4BAA5D08-83CB-4A2F-925A-92147BAF2620}"/>
                </a:ext>
              </a:extLst>
            </p:cNvPr>
            <p:cNvGrpSpPr/>
            <p:nvPr/>
          </p:nvGrpSpPr>
          <p:grpSpPr>
            <a:xfrm>
              <a:off x="4405241" y="3608092"/>
              <a:ext cx="1076438" cy="307777"/>
              <a:chOff x="4386444" y="3327037"/>
              <a:chExt cx="1076438" cy="307777"/>
            </a:xfrm>
          </p:grpSpPr>
          <p:sp>
            <p:nvSpPr>
              <p:cNvPr id="9" name="Rectángulo 8">
                <a:extLst>
                  <a:ext uri="{FF2B5EF4-FFF2-40B4-BE49-F238E27FC236}">
                    <a16:creationId xmlns:a16="http://schemas.microsoft.com/office/drawing/2014/main" id="{595347D4-FD1E-4865-8214-861C5CB25B67}"/>
                  </a:ext>
                </a:extLst>
              </p:cNvPr>
              <p:cNvSpPr/>
              <p:nvPr/>
            </p:nvSpPr>
            <p:spPr>
              <a:xfrm>
                <a:off x="4598786" y="3327037"/>
                <a:ext cx="864096"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15000 G</a:t>
                </a:r>
              </a:p>
            </p:txBody>
          </p:sp>
          <p:pic>
            <p:nvPicPr>
              <p:cNvPr id="10" name="Imagen 9">
                <a:extLst>
                  <a:ext uri="{FF2B5EF4-FFF2-40B4-BE49-F238E27FC236}">
                    <a16:creationId xmlns:a16="http://schemas.microsoft.com/office/drawing/2014/main" id="{F2A202A5-8A61-4D51-A1B4-936164AD5DD8}"/>
                  </a:ext>
                </a:extLst>
              </p:cNvPr>
              <p:cNvPicPr>
                <a:picLocks noChangeAspect="1"/>
              </p:cNvPicPr>
              <p:nvPr/>
            </p:nvPicPr>
            <p:blipFill>
              <a:blip r:embed="rId4"/>
              <a:stretch>
                <a:fillRect/>
              </a:stretch>
            </p:blipFill>
            <p:spPr>
              <a:xfrm>
                <a:off x="4386444" y="3362122"/>
                <a:ext cx="222042" cy="237603"/>
              </a:xfrm>
              <a:prstGeom prst="rect">
                <a:avLst/>
              </a:prstGeom>
            </p:spPr>
          </p:pic>
        </p:grpSp>
      </p:grpSp>
      <p:grpSp>
        <p:nvGrpSpPr>
          <p:cNvPr id="22" name="Grupo 21">
            <a:extLst>
              <a:ext uri="{FF2B5EF4-FFF2-40B4-BE49-F238E27FC236}">
                <a16:creationId xmlns:a16="http://schemas.microsoft.com/office/drawing/2014/main" id="{19F64995-E8A8-451F-9C6D-8920A023409D}"/>
              </a:ext>
            </a:extLst>
          </p:cNvPr>
          <p:cNvGrpSpPr/>
          <p:nvPr/>
        </p:nvGrpSpPr>
        <p:grpSpPr>
          <a:xfrm>
            <a:off x="4645808" y="5805264"/>
            <a:ext cx="1944216" cy="307777"/>
            <a:chOff x="3537463" y="3608092"/>
            <a:chExt cx="1944216" cy="307777"/>
          </a:xfrm>
        </p:grpSpPr>
        <p:grpSp>
          <p:nvGrpSpPr>
            <p:cNvPr id="23" name="Grupo 22">
              <a:extLst>
                <a:ext uri="{FF2B5EF4-FFF2-40B4-BE49-F238E27FC236}">
                  <a16:creationId xmlns:a16="http://schemas.microsoft.com/office/drawing/2014/main" id="{1BA6333A-3EEF-4C1F-BA06-D638141FED1E}"/>
                </a:ext>
              </a:extLst>
            </p:cNvPr>
            <p:cNvGrpSpPr/>
            <p:nvPr/>
          </p:nvGrpSpPr>
          <p:grpSpPr>
            <a:xfrm>
              <a:off x="3537463" y="3608092"/>
              <a:ext cx="865687" cy="307777"/>
              <a:chOff x="1534619" y="4573840"/>
              <a:chExt cx="865687" cy="307777"/>
            </a:xfrm>
          </p:grpSpPr>
          <p:pic>
            <p:nvPicPr>
              <p:cNvPr id="27" name="Imagen 26">
                <a:extLst>
                  <a:ext uri="{FF2B5EF4-FFF2-40B4-BE49-F238E27FC236}">
                    <a16:creationId xmlns:a16="http://schemas.microsoft.com/office/drawing/2014/main" id="{9B26FFF2-0F2E-437D-AE02-A949B8600DBA}"/>
                  </a:ext>
                </a:extLst>
              </p:cNvPr>
              <p:cNvPicPr>
                <a:picLocks noChangeAspect="1"/>
              </p:cNvPicPr>
              <p:nvPr/>
            </p:nvPicPr>
            <p:blipFill>
              <a:blip r:embed="rId3"/>
              <a:stretch>
                <a:fillRect/>
              </a:stretch>
            </p:blipFill>
            <p:spPr>
              <a:xfrm>
                <a:off x="1534619" y="4582217"/>
                <a:ext cx="236880" cy="291024"/>
              </a:xfrm>
              <a:prstGeom prst="rect">
                <a:avLst/>
              </a:prstGeom>
            </p:spPr>
          </p:pic>
          <p:sp>
            <p:nvSpPr>
              <p:cNvPr id="28" name="Rectángulo 27">
                <a:extLst>
                  <a:ext uri="{FF2B5EF4-FFF2-40B4-BE49-F238E27FC236}">
                    <a16:creationId xmlns:a16="http://schemas.microsoft.com/office/drawing/2014/main" id="{388EEF84-25DA-4670-AA43-0022FA186E1F}"/>
                  </a:ext>
                </a:extLst>
              </p:cNvPr>
              <p:cNvSpPr/>
              <p:nvPr/>
            </p:nvSpPr>
            <p:spPr>
              <a:xfrm>
                <a:off x="1678634" y="4573840"/>
                <a:ext cx="721672" cy="307777"/>
              </a:xfrm>
              <a:prstGeom prst="rect">
                <a:avLst/>
              </a:prstGeom>
            </p:spPr>
            <p:txBody>
              <a:bodyPr wrap="none">
                <a:spAutoFit/>
              </a:bodyPr>
              <a:lstStyle/>
              <a:p>
                <a:pPr algn="ctr"/>
                <a:r>
                  <a:rPr lang="es-ES" sz="1400" dirty="0">
                    <a:ea typeface="Calibri" panose="020F0502020204030204" pitchFamily="34" charset="0"/>
                    <a:cs typeface="Times New Roman (Cuerpo en alfa"/>
                  </a:rPr>
                  <a:t>30 min</a:t>
                </a:r>
                <a:endParaRPr lang="es-EC" sz="1400" dirty="0"/>
              </a:p>
            </p:txBody>
          </p:sp>
        </p:grpSp>
        <p:grpSp>
          <p:nvGrpSpPr>
            <p:cNvPr id="24" name="Grupo 23">
              <a:extLst>
                <a:ext uri="{FF2B5EF4-FFF2-40B4-BE49-F238E27FC236}">
                  <a16:creationId xmlns:a16="http://schemas.microsoft.com/office/drawing/2014/main" id="{8E7F1827-0697-4338-B3CF-5D84126E6F4D}"/>
                </a:ext>
              </a:extLst>
            </p:cNvPr>
            <p:cNvGrpSpPr/>
            <p:nvPr/>
          </p:nvGrpSpPr>
          <p:grpSpPr>
            <a:xfrm>
              <a:off x="4405241" y="3608092"/>
              <a:ext cx="1076438" cy="307777"/>
              <a:chOff x="4386444" y="3327037"/>
              <a:chExt cx="1076438" cy="307777"/>
            </a:xfrm>
          </p:grpSpPr>
          <p:sp>
            <p:nvSpPr>
              <p:cNvPr id="25" name="Rectángulo 24">
                <a:extLst>
                  <a:ext uri="{FF2B5EF4-FFF2-40B4-BE49-F238E27FC236}">
                    <a16:creationId xmlns:a16="http://schemas.microsoft.com/office/drawing/2014/main" id="{1CCD1BC5-5EE9-45EF-848F-F2ED8ED220E7}"/>
                  </a:ext>
                </a:extLst>
              </p:cNvPr>
              <p:cNvSpPr/>
              <p:nvPr/>
            </p:nvSpPr>
            <p:spPr>
              <a:xfrm>
                <a:off x="4598786" y="3327037"/>
                <a:ext cx="864096" cy="307777"/>
              </a:xfrm>
              <a:prstGeom prst="rect">
                <a:avLst/>
              </a:prstGeom>
            </p:spPr>
            <p:txBody>
              <a:bodyPr wrap="square">
                <a:spAutoFit/>
              </a:bodyPr>
              <a:lstStyle/>
              <a:p>
                <a:pPr algn="ctr"/>
                <a:r>
                  <a:rPr lang="es-ES" sz="1400" dirty="0">
                    <a:ea typeface="Calibri" panose="020F0502020204030204" pitchFamily="34" charset="0"/>
                    <a:cs typeface="Times New Roman (Cuerpo en alfa"/>
                  </a:rPr>
                  <a:t>15000 G</a:t>
                </a:r>
              </a:p>
            </p:txBody>
          </p:sp>
          <p:pic>
            <p:nvPicPr>
              <p:cNvPr id="26" name="Imagen 25">
                <a:extLst>
                  <a:ext uri="{FF2B5EF4-FFF2-40B4-BE49-F238E27FC236}">
                    <a16:creationId xmlns:a16="http://schemas.microsoft.com/office/drawing/2014/main" id="{D792F23E-0D8E-462A-B3B1-9977A5E5B084}"/>
                  </a:ext>
                </a:extLst>
              </p:cNvPr>
              <p:cNvPicPr>
                <a:picLocks noChangeAspect="1"/>
              </p:cNvPicPr>
              <p:nvPr/>
            </p:nvPicPr>
            <p:blipFill>
              <a:blip r:embed="rId4"/>
              <a:stretch>
                <a:fillRect/>
              </a:stretch>
            </p:blipFill>
            <p:spPr>
              <a:xfrm>
                <a:off x="4386444" y="3362122"/>
                <a:ext cx="222042" cy="237603"/>
              </a:xfrm>
              <a:prstGeom prst="rect">
                <a:avLst/>
              </a:prstGeom>
            </p:spPr>
          </p:pic>
        </p:grpSp>
      </p:grpSp>
      <p:sp>
        <p:nvSpPr>
          <p:cNvPr id="31" name="Rectángulo 30">
            <a:extLst>
              <a:ext uri="{FF2B5EF4-FFF2-40B4-BE49-F238E27FC236}">
                <a16:creationId xmlns:a16="http://schemas.microsoft.com/office/drawing/2014/main" id="{CEC5A5DB-049A-4EAC-ADD0-C17B953DEDCE}"/>
              </a:ext>
            </a:extLst>
          </p:cNvPr>
          <p:cNvSpPr/>
          <p:nvPr/>
        </p:nvSpPr>
        <p:spPr>
          <a:xfrm>
            <a:off x="5868144" y="1828169"/>
            <a:ext cx="1165704" cy="307777"/>
          </a:xfrm>
          <a:prstGeom prst="rect">
            <a:avLst/>
          </a:prstGeom>
        </p:spPr>
        <p:txBody>
          <a:bodyPr wrap="none">
            <a:spAutoFit/>
          </a:bodyPr>
          <a:lstStyle/>
          <a:p>
            <a:r>
              <a:rPr lang="es-MX" sz="1400" dirty="0"/>
              <a:t>U</a:t>
            </a:r>
            <a:r>
              <a:rPr lang="es-EC" sz="1400" dirty="0"/>
              <a:t>rea + BME</a:t>
            </a:r>
          </a:p>
        </p:txBody>
      </p:sp>
      <p:sp>
        <p:nvSpPr>
          <p:cNvPr id="33" name="CuadroTexto 32">
            <a:extLst>
              <a:ext uri="{FF2B5EF4-FFF2-40B4-BE49-F238E27FC236}">
                <a16:creationId xmlns:a16="http://schemas.microsoft.com/office/drawing/2014/main" id="{1841CD4F-A2FC-48CE-B4EC-3064F4FF2387}"/>
              </a:ext>
            </a:extLst>
          </p:cNvPr>
          <p:cNvSpPr txBox="1"/>
          <p:nvPr/>
        </p:nvSpPr>
        <p:spPr>
          <a:xfrm>
            <a:off x="8244408" y="123110"/>
            <a:ext cx="586408" cy="338554"/>
          </a:xfrm>
          <a:prstGeom prst="rect">
            <a:avLst/>
          </a:prstGeom>
          <a:noFill/>
        </p:spPr>
        <p:txBody>
          <a:bodyPr wrap="square" rtlCol="0">
            <a:spAutoFit/>
          </a:bodyPr>
          <a:lstStyle/>
          <a:p>
            <a:pPr algn="r"/>
            <a:r>
              <a:rPr lang="es-MX" sz="1600" b="1" dirty="0"/>
              <a:t>30</a:t>
            </a:r>
            <a:endParaRPr lang="es-EC" sz="2000" b="1" dirty="0"/>
          </a:p>
        </p:txBody>
      </p:sp>
    </p:spTree>
    <p:extLst>
      <p:ext uri="{BB962C8B-B14F-4D97-AF65-F5344CB8AC3E}">
        <p14:creationId xmlns:p14="http://schemas.microsoft.com/office/powerpoint/2010/main" val="3420332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2" name="CuadroTexto 1"/>
          <p:cNvSpPr txBox="1"/>
          <p:nvPr/>
        </p:nvSpPr>
        <p:spPr>
          <a:xfrm>
            <a:off x="179512" y="0"/>
            <a:ext cx="2891780"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CONTENIDO</a:t>
            </a:r>
          </a:p>
        </p:txBody>
      </p:sp>
      <p:sp>
        <p:nvSpPr>
          <p:cNvPr id="6" name="CuadroTexto 5">
            <a:extLst>
              <a:ext uri="{FF2B5EF4-FFF2-40B4-BE49-F238E27FC236}">
                <a16:creationId xmlns:a16="http://schemas.microsoft.com/office/drawing/2014/main" id="{BF7010AB-5B75-4C6D-9358-6E0AAA3715CE}"/>
              </a:ext>
            </a:extLst>
          </p:cNvPr>
          <p:cNvSpPr txBox="1">
            <a:spLocks noChangeArrowheads="1"/>
          </p:cNvSpPr>
          <p:nvPr/>
        </p:nvSpPr>
        <p:spPr bwMode="auto">
          <a:xfrm>
            <a:off x="179512" y="836712"/>
            <a:ext cx="493204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MX" sz="2000" dirty="0">
                <a:latin typeface="+mn-lt"/>
              </a:rPr>
              <a:t>Introducción</a:t>
            </a:r>
          </a:p>
          <a:p>
            <a:pPr marL="914400" lvl="1" indent="-457200" algn="just" eaLnBrk="1" hangingPunct="1">
              <a:buFont typeface="+mj-lt"/>
              <a:buAutoNum type="alphaLcParenR"/>
            </a:pPr>
            <a:r>
              <a:rPr lang="es-MX" sz="2000" i="1" dirty="0" err="1">
                <a:latin typeface="+mn-lt"/>
              </a:rPr>
              <a:t>Lawsonia</a:t>
            </a:r>
            <a:r>
              <a:rPr lang="es-MX" sz="2000" i="1" dirty="0">
                <a:latin typeface="+mn-lt"/>
              </a:rPr>
              <a:t> </a:t>
            </a:r>
            <a:r>
              <a:rPr lang="es-MX" sz="2000" i="1" dirty="0" err="1">
                <a:latin typeface="+mn-lt"/>
              </a:rPr>
              <a:t>intracellularis</a:t>
            </a:r>
            <a:endParaRPr lang="es-MX" sz="2000" i="1" dirty="0">
              <a:latin typeface="+mn-lt"/>
            </a:endParaRPr>
          </a:p>
          <a:p>
            <a:pPr marL="914400" lvl="1" indent="-457200" algn="just" eaLnBrk="1" hangingPunct="1">
              <a:buFont typeface="+mj-lt"/>
              <a:buAutoNum type="alphaLcParenR"/>
            </a:pPr>
            <a:r>
              <a:rPr lang="es-MX" sz="2000" dirty="0">
                <a:latin typeface="+mn-lt"/>
              </a:rPr>
              <a:t>Enteropatía proliferativa</a:t>
            </a:r>
          </a:p>
          <a:p>
            <a:pPr marL="914400" lvl="1" indent="-457200" algn="just" eaLnBrk="1" hangingPunct="1">
              <a:buFont typeface="+mj-lt"/>
              <a:buAutoNum type="alphaLcParenR"/>
            </a:pPr>
            <a:r>
              <a:rPr lang="es-MX" sz="2000" dirty="0"/>
              <a:t>Importancia</a:t>
            </a:r>
          </a:p>
          <a:p>
            <a:pPr marL="914400" lvl="1" indent="-457200" algn="just" eaLnBrk="1" hangingPunct="1">
              <a:buFont typeface="+mj-lt"/>
              <a:buAutoNum type="alphaLcParenR"/>
            </a:pPr>
            <a:r>
              <a:rPr lang="es-MX" sz="2000" dirty="0">
                <a:latin typeface="+mn-lt"/>
              </a:rPr>
              <a:t>Control y medidas de prevención</a:t>
            </a:r>
          </a:p>
          <a:p>
            <a:pPr marL="914400" lvl="1" indent="-457200" algn="just" eaLnBrk="1" hangingPunct="1">
              <a:buFont typeface="+mj-lt"/>
              <a:buAutoNum type="alphaLcParenR"/>
            </a:pPr>
            <a:r>
              <a:rPr lang="es-MX" sz="2000" dirty="0">
                <a:latin typeface="+mn-lt"/>
              </a:rPr>
              <a:t>Vacunas recombinantes</a:t>
            </a:r>
          </a:p>
          <a:p>
            <a:pPr algn="just" eaLnBrk="1" hangingPunct="1">
              <a:buFontTx/>
              <a:buAutoNum type="arabicPeriod"/>
            </a:pPr>
            <a:endParaRPr lang="es-MX" sz="2000" dirty="0">
              <a:latin typeface="+mn-lt"/>
            </a:endParaRPr>
          </a:p>
          <a:p>
            <a:pPr algn="just" eaLnBrk="1" hangingPunct="1">
              <a:buFontTx/>
              <a:buAutoNum type="arabicPeriod"/>
            </a:pPr>
            <a:r>
              <a:rPr lang="es-ES" sz="2000" dirty="0">
                <a:latin typeface="+mn-lt"/>
              </a:rPr>
              <a:t>Objetivos</a:t>
            </a:r>
          </a:p>
          <a:p>
            <a:pPr algn="just" eaLnBrk="1" hangingPunct="1">
              <a:buFontTx/>
              <a:buAutoNum type="arabicPeriod"/>
            </a:pPr>
            <a:endParaRPr lang="es-ES" sz="2000" dirty="0">
              <a:latin typeface="+mn-lt"/>
            </a:endParaRPr>
          </a:p>
          <a:p>
            <a:pPr algn="just" eaLnBrk="1" hangingPunct="1">
              <a:buFontTx/>
              <a:buAutoNum type="arabicPeriod"/>
            </a:pPr>
            <a:r>
              <a:rPr lang="es-MX" sz="2000" dirty="0">
                <a:latin typeface="+mn-lt"/>
              </a:rPr>
              <a:t>Metodología</a:t>
            </a:r>
          </a:p>
          <a:p>
            <a:pPr algn="just" eaLnBrk="1" hangingPunct="1">
              <a:buFontTx/>
              <a:buAutoNum type="arabicPeriod"/>
            </a:pPr>
            <a:endParaRPr lang="es-MX" sz="2000" dirty="0">
              <a:latin typeface="+mn-lt"/>
            </a:endParaRPr>
          </a:p>
          <a:p>
            <a:pPr algn="just" eaLnBrk="1" hangingPunct="1">
              <a:buFontTx/>
              <a:buAutoNum type="arabicPeriod"/>
            </a:pPr>
            <a:r>
              <a:rPr lang="es-MX" sz="2000" b="1" dirty="0">
                <a:solidFill>
                  <a:srgbClr val="00713C"/>
                </a:solidFill>
                <a:latin typeface="+mn-lt"/>
              </a:rPr>
              <a:t>Resultados y discusión</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Conclusiones</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Recomendaciones</a:t>
            </a:r>
            <a:endParaRPr lang="es-ES" sz="2000" dirty="0">
              <a:latin typeface="+mn-lt"/>
            </a:endParaRPr>
          </a:p>
        </p:txBody>
      </p:sp>
      <p:sp>
        <p:nvSpPr>
          <p:cNvPr id="8" name="CuadroTexto 7">
            <a:extLst>
              <a:ext uri="{FF2B5EF4-FFF2-40B4-BE49-F238E27FC236}">
                <a16:creationId xmlns:a16="http://schemas.microsoft.com/office/drawing/2014/main" id="{B0404B4B-B9D3-46F8-B058-F32B9565CE58}"/>
              </a:ext>
            </a:extLst>
          </p:cNvPr>
          <p:cNvSpPr txBox="1"/>
          <p:nvPr/>
        </p:nvSpPr>
        <p:spPr>
          <a:xfrm>
            <a:off x="8388424" y="123110"/>
            <a:ext cx="442392" cy="338554"/>
          </a:xfrm>
          <a:prstGeom prst="rect">
            <a:avLst/>
          </a:prstGeom>
          <a:noFill/>
        </p:spPr>
        <p:txBody>
          <a:bodyPr wrap="square" rtlCol="0">
            <a:spAutoFit/>
          </a:bodyPr>
          <a:lstStyle/>
          <a:p>
            <a:pPr algn="r"/>
            <a:r>
              <a:rPr lang="es-MX" sz="1600" b="1" dirty="0"/>
              <a:t>3</a:t>
            </a:r>
            <a:endParaRPr lang="es-EC" sz="2000" b="1" dirty="0"/>
          </a:p>
        </p:txBody>
      </p:sp>
    </p:spTree>
    <p:extLst>
      <p:ext uri="{BB962C8B-B14F-4D97-AF65-F5344CB8AC3E}">
        <p14:creationId xmlns:p14="http://schemas.microsoft.com/office/powerpoint/2010/main" val="4065587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712968" cy="954107"/>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Confección de bancos de los antígenos recombinantes</a:t>
            </a:r>
          </a:p>
        </p:txBody>
      </p:sp>
      <p:sp>
        <p:nvSpPr>
          <p:cNvPr id="3" name="Rectángulo 2">
            <a:extLst>
              <a:ext uri="{FF2B5EF4-FFF2-40B4-BE49-F238E27FC236}">
                <a16:creationId xmlns:a16="http://schemas.microsoft.com/office/drawing/2014/main" id="{F7980615-E28A-42BB-8F1E-CC56F296D960}"/>
              </a:ext>
            </a:extLst>
          </p:cNvPr>
          <p:cNvSpPr/>
          <p:nvPr/>
        </p:nvSpPr>
        <p:spPr>
          <a:xfrm>
            <a:off x="251520" y="4365104"/>
            <a:ext cx="8640960" cy="1077218"/>
          </a:xfrm>
          <a:prstGeom prst="rect">
            <a:avLst/>
          </a:prstGeom>
        </p:spPr>
        <p:txBody>
          <a:bodyPr wrap="square">
            <a:spAutoFit/>
          </a:bodyPr>
          <a:lstStyle/>
          <a:p>
            <a:pPr algn="just"/>
            <a:r>
              <a:rPr lang="es-EC" sz="1600" b="1" dirty="0"/>
              <a:t>Chequeo del banco celular primario de OMP1q. </a:t>
            </a:r>
            <a:r>
              <a:rPr lang="es-EC" sz="1600" dirty="0"/>
              <a:t>a) SDS-PAGE. b) Western blot. PM: Marcador de Peso; C+: Control Positivo; C-: Control negativo; 1: Sobrenadante de ruptura 1; 2: Pellet de ruptura 1; 3: Sobrenadante de ruptura 2; 4: Pellet de ruptura 2; 5: Sobrenadante de ruptura 3; 6: Pellet de ruptura 3; 7: Sobrenadante de ruptura 4; 8: Pellet de ruptura 4.</a:t>
            </a:r>
          </a:p>
        </p:txBody>
      </p:sp>
      <p:pic>
        <p:nvPicPr>
          <p:cNvPr id="6" name="Imagen 5" descr="Imagen que contiene Esquemático&#10;&#10;Descripción generada automáticamente">
            <a:extLst>
              <a:ext uri="{FF2B5EF4-FFF2-40B4-BE49-F238E27FC236}">
                <a16:creationId xmlns:a16="http://schemas.microsoft.com/office/drawing/2014/main" id="{C92A43B8-F17D-4F12-940D-5A980C1C1E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75919"/>
            <a:ext cx="8640960" cy="2036797"/>
          </a:xfrm>
          <a:prstGeom prst="rect">
            <a:avLst/>
          </a:prstGeom>
        </p:spPr>
      </p:pic>
      <p:sp>
        <p:nvSpPr>
          <p:cNvPr id="9" name="CuadroTexto 8">
            <a:extLst>
              <a:ext uri="{FF2B5EF4-FFF2-40B4-BE49-F238E27FC236}">
                <a16:creationId xmlns:a16="http://schemas.microsoft.com/office/drawing/2014/main" id="{369EFB30-7954-47E7-BF32-DE4F1DE53EC7}"/>
              </a:ext>
            </a:extLst>
          </p:cNvPr>
          <p:cNvSpPr txBox="1"/>
          <p:nvPr/>
        </p:nvSpPr>
        <p:spPr>
          <a:xfrm>
            <a:off x="8244408" y="123110"/>
            <a:ext cx="586408" cy="338554"/>
          </a:xfrm>
          <a:prstGeom prst="rect">
            <a:avLst/>
          </a:prstGeom>
          <a:noFill/>
        </p:spPr>
        <p:txBody>
          <a:bodyPr wrap="square" rtlCol="0">
            <a:spAutoFit/>
          </a:bodyPr>
          <a:lstStyle/>
          <a:p>
            <a:pPr algn="r"/>
            <a:r>
              <a:rPr lang="es-MX" sz="1600" b="1" dirty="0"/>
              <a:t>32</a:t>
            </a:r>
            <a:endParaRPr lang="es-EC" sz="2000" b="1" dirty="0"/>
          </a:p>
        </p:txBody>
      </p:sp>
    </p:spTree>
    <p:extLst>
      <p:ext uri="{BB962C8B-B14F-4D97-AF65-F5344CB8AC3E}">
        <p14:creationId xmlns:p14="http://schemas.microsoft.com/office/powerpoint/2010/main" val="105591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Bancos de los antígenos recombinantes</a:t>
            </a:r>
          </a:p>
        </p:txBody>
      </p:sp>
      <p:pic>
        <p:nvPicPr>
          <p:cNvPr id="6" name="Imagen 5" descr="Imagen que contiene Diagrama&#10;&#10;Descripción generada automáticamente">
            <a:extLst>
              <a:ext uri="{FF2B5EF4-FFF2-40B4-BE49-F238E27FC236}">
                <a16:creationId xmlns:a16="http://schemas.microsoft.com/office/drawing/2014/main" id="{0284172C-C37A-44C3-9B32-F1B767A4F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628800"/>
            <a:ext cx="8640960" cy="2345403"/>
          </a:xfrm>
          <a:prstGeom prst="rect">
            <a:avLst/>
          </a:prstGeom>
        </p:spPr>
      </p:pic>
      <p:sp>
        <p:nvSpPr>
          <p:cNvPr id="8" name="Rectángulo 7">
            <a:extLst>
              <a:ext uri="{FF2B5EF4-FFF2-40B4-BE49-F238E27FC236}">
                <a16:creationId xmlns:a16="http://schemas.microsoft.com/office/drawing/2014/main" id="{0AD632F9-1E30-4563-98F8-EE5787D69749}"/>
              </a:ext>
            </a:extLst>
          </p:cNvPr>
          <p:cNvSpPr/>
          <p:nvPr/>
        </p:nvSpPr>
        <p:spPr>
          <a:xfrm>
            <a:off x="251520" y="4365104"/>
            <a:ext cx="8640960" cy="1077218"/>
          </a:xfrm>
          <a:prstGeom prst="rect">
            <a:avLst/>
          </a:prstGeom>
        </p:spPr>
        <p:txBody>
          <a:bodyPr wrap="square">
            <a:spAutoFit/>
          </a:bodyPr>
          <a:lstStyle/>
          <a:p>
            <a:pPr algn="just"/>
            <a:r>
              <a:rPr lang="es-EC" sz="1600" b="1" dirty="0"/>
              <a:t>Chequeo del banco celular primario de OMP2q. </a:t>
            </a:r>
            <a:r>
              <a:rPr lang="es-EC" sz="1600" dirty="0"/>
              <a:t>a) SDS-PAGE. b) Western blot. PM: Marcador de Peso; C+: Control Positivo; C-: Control negativo; 1: Pellet de ruptura 1; 2: Sobrenadante de ruptura 1; 3: Pellet de ruptura 2; 4: Sobrenadante de ruptura 2; 5: Pellet de ruptura 3; 6: Sobrenadante de ruptura 3.</a:t>
            </a:r>
          </a:p>
        </p:txBody>
      </p:sp>
      <p:sp>
        <p:nvSpPr>
          <p:cNvPr id="10" name="CuadroTexto 9">
            <a:extLst>
              <a:ext uri="{FF2B5EF4-FFF2-40B4-BE49-F238E27FC236}">
                <a16:creationId xmlns:a16="http://schemas.microsoft.com/office/drawing/2014/main" id="{1706D29C-EDB0-4B7E-A1B7-BA9A19A5DEE7}"/>
              </a:ext>
            </a:extLst>
          </p:cNvPr>
          <p:cNvSpPr txBox="1"/>
          <p:nvPr/>
        </p:nvSpPr>
        <p:spPr>
          <a:xfrm>
            <a:off x="8244408" y="123110"/>
            <a:ext cx="586408" cy="338554"/>
          </a:xfrm>
          <a:prstGeom prst="rect">
            <a:avLst/>
          </a:prstGeom>
          <a:noFill/>
        </p:spPr>
        <p:txBody>
          <a:bodyPr wrap="square" rtlCol="0">
            <a:spAutoFit/>
          </a:bodyPr>
          <a:lstStyle/>
          <a:p>
            <a:pPr algn="r"/>
            <a:r>
              <a:rPr lang="es-MX" sz="1600" b="1" dirty="0"/>
              <a:t>33</a:t>
            </a:r>
            <a:endParaRPr lang="es-EC" sz="2000" b="1" dirty="0"/>
          </a:p>
        </p:txBody>
      </p:sp>
    </p:spTree>
    <p:extLst>
      <p:ext uri="{BB962C8B-B14F-4D97-AF65-F5344CB8AC3E}">
        <p14:creationId xmlns:p14="http://schemas.microsoft.com/office/powerpoint/2010/main" val="233223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Bancos de los antígenos recombinantes</a:t>
            </a:r>
          </a:p>
        </p:txBody>
      </p:sp>
      <p:pic>
        <p:nvPicPr>
          <p:cNvPr id="4" name="Imagen 3" descr="Imagen que contiene Tabla&#10;&#10;Descripción generada automáticamente">
            <a:extLst>
              <a:ext uri="{FF2B5EF4-FFF2-40B4-BE49-F238E27FC236}">
                <a16:creationId xmlns:a16="http://schemas.microsoft.com/office/drawing/2014/main" id="{033064A1-B243-464D-93D6-5E2CAC0E3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556792"/>
            <a:ext cx="8640960" cy="2695157"/>
          </a:xfrm>
          <a:prstGeom prst="rect">
            <a:avLst/>
          </a:prstGeom>
        </p:spPr>
      </p:pic>
      <p:sp>
        <p:nvSpPr>
          <p:cNvPr id="12" name="Rectángulo 11">
            <a:extLst>
              <a:ext uri="{FF2B5EF4-FFF2-40B4-BE49-F238E27FC236}">
                <a16:creationId xmlns:a16="http://schemas.microsoft.com/office/drawing/2014/main" id="{BFA402BA-0A6C-43AE-9ADD-84C9DB1C5F1D}"/>
              </a:ext>
            </a:extLst>
          </p:cNvPr>
          <p:cNvSpPr/>
          <p:nvPr/>
        </p:nvSpPr>
        <p:spPr>
          <a:xfrm>
            <a:off x="251520" y="4365104"/>
            <a:ext cx="8640960" cy="830997"/>
          </a:xfrm>
          <a:prstGeom prst="rect">
            <a:avLst/>
          </a:prstGeom>
        </p:spPr>
        <p:txBody>
          <a:bodyPr wrap="square">
            <a:spAutoFit/>
          </a:bodyPr>
          <a:lstStyle/>
          <a:p>
            <a:pPr algn="just"/>
            <a:r>
              <a:rPr lang="es-EC" sz="1600" b="1" dirty="0"/>
              <a:t>Chequeo del banco celular primario de INVASq. </a:t>
            </a:r>
            <a:r>
              <a:rPr lang="es-EC" sz="1600" dirty="0"/>
              <a:t>a) SDS-PAGE. b) Western blot. PM: Marcador de Peso; 1: Pellet de ruptura 1; 2: Sobrenadante de ruptura 1; 3: Pellet de ruptura 2; 4: Sobrenadante de ruptura 2; 5: Pellet de ruptura 3; 6: Sobrenadante de ruptura 3.</a:t>
            </a:r>
          </a:p>
        </p:txBody>
      </p:sp>
      <p:sp>
        <p:nvSpPr>
          <p:cNvPr id="9" name="CuadroTexto 8">
            <a:extLst>
              <a:ext uri="{FF2B5EF4-FFF2-40B4-BE49-F238E27FC236}">
                <a16:creationId xmlns:a16="http://schemas.microsoft.com/office/drawing/2014/main" id="{AF690D16-6D91-47DE-9890-B0D11C8782A6}"/>
              </a:ext>
            </a:extLst>
          </p:cNvPr>
          <p:cNvSpPr txBox="1"/>
          <p:nvPr/>
        </p:nvSpPr>
        <p:spPr>
          <a:xfrm>
            <a:off x="8244408" y="123110"/>
            <a:ext cx="586408" cy="338554"/>
          </a:xfrm>
          <a:prstGeom prst="rect">
            <a:avLst/>
          </a:prstGeom>
          <a:noFill/>
        </p:spPr>
        <p:txBody>
          <a:bodyPr wrap="square" rtlCol="0">
            <a:spAutoFit/>
          </a:bodyPr>
          <a:lstStyle/>
          <a:p>
            <a:pPr algn="r"/>
            <a:r>
              <a:rPr lang="es-MX" sz="1600" b="1" dirty="0"/>
              <a:t>34</a:t>
            </a:r>
            <a:endParaRPr lang="es-EC" sz="2000" b="1" dirty="0"/>
          </a:p>
        </p:txBody>
      </p:sp>
    </p:spTree>
    <p:extLst>
      <p:ext uri="{BB962C8B-B14F-4D97-AF65-F5344CB8AC3E}">
        <p14:creationId xmlns:p14="http://schemas.microsoft.com/office/powerpoint/2010/main" val="36945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Expresión de los antígenos en fermentador</a:t>
            </a:r>
          </a:p>
        </p:txBody>
      </p:sp>
      <p:graphicFrame>
        <p:nvGraphicFramePr>
          <p:cNvPr id="16" name="Tabla 16">
            <a:extLst>
              <a:ext uri="{FF2B5EF4-FFF2-40B4-BE49-F238E27FC236}">
                <a16:creationId xmlns:a16="http://schemas.microsoft.com/office/drawing/2014/main" id="{27D90864-F64B-4BF5-AD0D-A688F1B9CE22}"/>
              </a:ext>
            </a:extLst>
          </p:cNvPr>
          <p:cNvGraphicFramePr>
            <a:graphicFrameLocks noGrp="1"/>
          </p:cNvGraphicFramePr>
          <p:nvPr>
            <p:extLst>
              <p:ext uri="{D42A27DB-BD31-4B8C-83A1-F6EECF244321}">
                <p14:modId xmlns:p14="http://schemas.microsoft.com/office/powerpoint/2010/main" val="4022357822"/>
              </p:ext>
            </p:extLst>
          </p:nvPr>
        </p:nvGraphicFramePr>
        <p:xfrm>
          <a:off x="5004048" y="2777044"/>
          <a:ext cx="3528392" cy="1684111"/>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488444935"/>
                    </a:ext>
                  </a:extLst>
                </a:gridCol>
                <a:gridCol w="1728192">
                  <a:extLst>
                    <a:ext uri="{9D8B030D-6E8A-4147-A177-3AD203B41FA5}">
                      <a16:colId xmlns:a16="http://schemas.microsoft.com/office/drawing/2014/main" val="851141406"/>
                    </a:ext>
                  </a:extLst>
                </a:gridCol>
              </a:tblGrid>
              <a:tr h="342991">
                <a:tc>
                  <a:txBody>
                    <a:bodyPr/>
                    <a:lstStyle/>
                    <a:p>
                      <a:pPr algn="ctr"/>
                      <a:r>
                        <a:rPr lang="es-EC" sz="1600" b="1" dirty="0"/>
                        <a:t>Tiempo (horas)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b="1" dirty="0"/>
                        <a:t>Peso seco (g/L)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605004"/>
                  </a:ext>
                </a:extLst>
              </a:tr>
              <a:tr h="310296">
                <a:tc>
                  <a:txBody>
                    <a:bodyPr/>
                    <a:lstStyle/>
                    <a:p>
                      <a:pPr algn="ctr"/>
                      <a:r>
                        <a:rPr lang="es-EC"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899621"/>
                  </a:ext>
                </a:extLst>
              </a:tr>
              <a:tr h="310296">
                <a:tc>
                  <a:txBody>
                    <a:bodyPr/>
                    <a:lstStyle/>
                    <a:p>
                      <a:pPr algn="ctr"/>
                      <a:r>
                        <a:rPr lang="es-MX" sz="1600" dirty="0"/>
                        <a:t>6</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7,03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164730"/>
                  </a:ext>
                </a:extLst>
              </a:tr>
              <a:tr h="310296">
                <a:tc>
                  <a:txBody>
                    <a:bodyPr/>
                    <a:lstStyle/>
                    <a:p>
                      <a:pPr algn="ctr"/>
                      <a:r>
                        <a:rPr lang="es-MX" sz="1600" dirty="0"/>
                        <a:t>8</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12,52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806963"/>
                  </a:ext>
                </a:extLst>
              </a:tr>
              <a:tr h="310296">
                <a:tc>
                  <a:txBody>
                    <a:bodyPr/>
                    <a:lstStyle/>
                    <a:p>
                      <a:pPr algn="ctr"/>
                      <a:r>
                        <a:rPr lang="es-MX" sz="1600" dirty="0"/>
                        <a:t>12</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20,07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3310435"/>
                  </a:ext>
                </a:extLst>
              </a:tr>
            </a:tbl>
          </a:graphicData>
        </a:graphic>
      </p:graphicFrame>
      <p:sp>
        <p:nvSpPr>
          <p:cNvPr id="3" name="Rectángulo 2">
            <a:extLst>
              <a:ext uri="{FF2B5EF4-FFF2-40B4-BE49-F238E27FC236}">
                <a16:creationId xmlns:a16="http://schemas.microsoft.com/office/drawing/2014/main" id="{20A713BC-2498-4CFC-A78F-9E9C9D8E7FAE}"/>
              </a:ext>
            </a:extLst>
          </p:cNvPr>
          <p:cNvSpPr/>
          <p:nvPr/>
        </p:nvSpPr>
        <p:spPr>
          <a:xfrm>
            <a:off x="5416561" y="1827203"/>
            <a:ext cx="2919390" cy="338554"/>
          </a:xfrm>
          <a:prstGeom prst="rect">
            <a:avLst/>
          </a:prstGeom>
        </p:spPr>
        <p:txBody>
          <a:bodyPr wrap="none">
            <a:spAutoFit/>
          </a:bodyPr>
          <a:lstStyle/>
          <a:p>
            <a:pPr algn="ctr"/>
            <a:r>
              <a:rPr lang="es-EC" sz="1600" dirty="0"/>
              <a:t>Glucosa antes de la inducción</a:t>
            </a:r>
          </a:p>
        </p:txBody>
      </p:sp>
      <p:sp>
        <p:nvSpPr>
          <p:cNvPr id="28" name="Rectángulo 27">
            <a:extLst>
              <a:ext uri="{FF2B5EF4-FFF2-40B4-BE49-F238E27FC236}">
                <a16:creationId xmlns:a16="http://schemas.microsoft.com/office/drawing/2014/main" id="{5193DD55-1DE4-493F-B153-721E09D496A9}"/>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a:t>
            </a:r>
            <a:r>
              <a:rPr lang="en-US" sz="1200" dirty="0" err="1">
                <a:latin typeface="+mj-lt"/>
                <a:ea typeface="Calibri" panose="020F0502020204030204" pitchFamily="34" charset="0"/>
              </a:rPr>
              <a:t>Lobstein</a:t>
            </a:r>
            <a:r>
              <a:rPr lang="en-US" sz="1200" dirty="0">
                <a:latin typeface="+mj-lt"/>
                <a:ea typeface="Calibri" panose="020F0502020204030204" pitchFamily="34" charset="0"/>
              </a:rPr>
              <a:t> et al., 2012)</a:t>
            </a:r>
            <a:endParaRPr lang="es-EC" sz="1200" dirty="0">
              <a:latin typeface="+mj-lt"/>
            </a:endParaRPr>
          </a:p>
        </p:txBody>
      </p:sp>
      <p:sp>
        <p:nvSpPr>
          <p:cNvPr id="30" name="Rectángulo 29">
            <a:extLst>
              <a:ext uri="{FF2B5EF4-FFF2-40B4-BE49-F238E27FC236}">
                <a16:creationId xmlns:a16="http://schemas.microsoft.com/office/drawing/2014/main" id="{744FB480-5AE0-49F4-B5D3-341EA50E8ADF}"/>
              </a:ext>
            </a:extLst>
          </p:cNvPr>
          <p:cNvSpPr/>
          <p:nvPr/>
        </p:nvSpPr>
        <p:spPr>
          <a:xfrm>
            <a:off x="179512" y="6545081"/>
            <a:ext cx="2787494" cy="276999"/>
          </a:xfrm>
          <a:prstGeom prst="rect">
            <a:avLst/>
          </a:prstGeom>
        </p:spPr>
        <p:txBody>
          <a:bodyPr wrap="none">
            <a:spAutoFit/>
          </a:bodyPr>
          <a:lstStyle/>
          <a:p>
            <a:r>
              <a:rPr lang="es-ES_tradnl" sz="1200" dirty="0">
                <a:latin typeface="+mj-lt"/>
                <a:ea typeface="Calibri" panose="020F0502020204030204" pitchFamily="34" charset="0"/>
              </a:rPr>
              <a:t>(</a:t>
            </a:r>
            <a:r>
              <a:rPr lang="es-MX" sz="1200" dirty="0">
                <a:latin typeface="+mj-lt"/>
                <a:ea typeface="Calibri" panose="020F0502020204030204" pitchFamily="34" charset="0"/>
              </a:rPr>
              <a:t>Salazar, Montesino, &amp; Ramos, 2020</a:t>
            </a:r>
            <a:r>
              <a:rPr lang="es-ES_tradnl" sz="1200" dirty="0">
                <a:latin typeface="+mj-lt"/>
                <a:ea typeface="Calibri" panose="020F0502020204030204" pitchFamily="34" charset="0"/>
              </a:rPr>
              <a:t>)</a:t>
            </a:r>
            <a:endParaRPr lang="es-EC" sz="1200" dirty="0">
              <a:latin typeface="+mj-lt"/>
            </a:endParaRPr>
          </a:p>
        </p:txBody>
      </p:sp>
      <p:sp>
        <p:nvSpPr>
          <p:cNvPr id="27" name="Rectángulo 26">
            <a:extLst>
              <a:ext uri="{FF2B5EF4-FFF2-40B4-BE49-F238E27FC236}">
                <a16:creationId xmlns:a16="http://schemas.microsoft.com/office/drawing/2014/main" id="{47044114-5078-4BC8-A752-28E751BAD21F}"/>
              </a:ext>
            </a:extLst>
          </p:cNvPr>
          <p:cNvSpPr/>
          <p:nvPr/>
        </p:nvSpPr>
        <p:spPr>
          <a:xfrm>
            <a:off x="4941168" y="4639914"/>
            <a:ext cx="3654152" cy="1323439"/>
          </a:xfrm>
          <a:prstGeom prst="rect">
            <a:avLst/>
          </a:prstGeom>
        </p:spPr>
        <p:txBody>
          <a:bodyPr wrap="square">
            <a:spAutoFit/>
          </a:bodyPr>
          <a:lstStyle/>
          <a:p>
            <a:pPr marL="285750" indent="-285750" algn="just">
              <a:buFont typeface="Arial" panose="020B0604020202020204" pitchFamily="34" charset="0"/>
              <a:buChar char="•"/>
            </a:pPr>
            <a:r>
              <a:rPr lang="es-MX" sz="1600" dirty="0"/>
              <a:t>Mantiene la estabilidad del plásmido reprimiendo la expresión basal de la polimerasa T7</a:t>
            </a:r>
          </a:p>
          <a:p>
            <a:pPr marL="285750" indent="-285750" algn="just">
              <a:buFont typeface="Arial" panose="020B0604020202020204" pitchFamily="34" charset="0"/>
              <a:buChar char="•"/>
            </a:pPr>
            <a:r>
              <a:rPr lang="es-MX" sz="1600" dirty="0"/>
              <a:t>Aumento del 75 % del rendimiento volumétrico</a:t>
            </a:r>
            <a:endParaRPr lang="es-EC" sz="1600" dirty="0"/>
          </a:p>
        </p:txBody>
      </p:sp>
      <p:sp>
        <p:nvSpPr>
          <p:cNvPr id="32" name="Rectángulo 31">
            <a:extLst>
              <a:ext uri="{FF2B5EF4-FFF2-40B4-BE49-F238E27FC236}">
                <a16:creationId xmlns:a16="http://schemas.microsoft.com/office/drawing/2014/main" id="{89A4AD63-6A0D-42C3-A9E4-58F1ABF32000}"/>
              </a:ext>
            </a:extLst>
          </p:cNvPr>
          <p:cNvSpPr/>
          <p:nvPr/>
        </p:nvSpPr>
        <p:spPr>
          <a:xfrm>
            <a:off x="2477128" y="1497960"/>
            <a:ext cx="979755" cy="369332"/>
          </a:xfrm>
          <a:prstGeom prst="rect">
            <a:avLst/>
          </a:prstGeom>
        </p:spPr>
        <p:txBody>
          <a:bodyPr wrap="none">
            <a:spAutoFit/>
          </a:bodyPr>
          <a:lstStyle/>
          <a:p>
            <a:r>
              <a:rPr lang="es-MX" b="1" dirty="0"/>
              <a:t>O</a:t>
            </a:r>
            <a:r>
              <a:rPr lang="es-EC" b="1" dirty="0"/>
              <a:t>MP1q</a:t>
            </a:r>
          </a:p>
        </p:txBody>
      </p:sp>
      <p:pic>
        <p:nvPicPr>
          <p:cNvPr id="36" name="Imagen 35" descr="Imagen que contiene vuelo, agua, grande, oscuro&#10;&#10;Descripción generada automáticamente">
            <a:extLst>
              <a:ext uri="{FF2B5EF4-FFF2-40B4-BE49-F238E27FC236}">
                <a16:creationId xmlns:a16="http://schemas.microsoft.com/office/drawing/2014/main" id="{0DB3998A-3018-4785-8BF0-44D3F3FF5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36" y="1830457"/>
            <a:ext cx="4137968" cy="3902799"/>
          </a:xfrm>
          <a:prstGeom prst="rect">
            <a:avLst/>
          </a:prstGeom>
        </p:spPr>
      </p:pic>
      <p:sp>
        <p:nvSpPr>
          <p:cNvPr id="14" name="CuadroTexto 13">
            <a:extLst>
              <a:ext uri="{FF2B5EF4-FFF2-40B4-BE49-F238E27FC236}">
                <a16:creationId xmlns:a16="http://schemas.microsoft.com/office/drawing/2014/main" id="{C06766B6-7369-437C-99F7-C1CE201712CD}"/>
              </a:ext>
            </a:extLst>
          </p:cNvPr>
          <p:cNvSpPr txBox="1"/>
          <p:nvPr/>
        </p:nvSpPr>
        <p:spPr>
          <a:xfrm>
            <a:off x="8244408" y="123110"/>
            <a:ext cx="586408" cy="338554"/>
          </a:xfrm>
          <a:prstGeom prst="rect">
            <a:avLst/>
          </a:prstGeom>
          <a:noFill/>
        </p:spPr>
        <p:txBody>
          <a:bodyPr wrap="square" rtlCol="0">
            <a:spAutoFit/>
          </a:bodyPr>
          <a:lstStyle/>
          <a:p>
            <a:pPr algn="r"/>
            <a:r>
              <a:rPr lang="es-MX" sz="1600" b="1" dirty="0"/>
              <a:t>35</a:t>
            </a:r>
            <a:endParaRPr lang="es-EC" sz="2000" b="1" dirty="0"/>
          </a:p>
        </p:txBody>
      </p:sp>
    </p:spTree>
    <p:extLst>
      <p:ext uri="{BB962C8B-B14F-4D97-AF65-F5344CB8AC3E}">
        <p14:creationId xmlns:p14="http://schemas.microsoft.com/office/powerpoint/2010/main" val="4264000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Expresión de los antígenos en fermentador</a:t>
            </a:r>
          </a:p>
        </p:txBody>
      </p:sp>
      <p:graphicFrame>
        <p:nvGraphicFramePr>
          <p:cNvPr id="11" name="Tabla 16">
            <a:extLst>
              <a:ext uri="{FF2B5EF4-FFF2-40B4-BE49-F238E27FC236}">
                <a16:creationId xmlns:a16="http://schemas.microsoft.com/office/drawing/2014/main" id="{D81AD9D3-E0D8-4CC4-AA52-123ACAE4CDEB}"/>
              </a:ext>
            </a:extLst>
          </p:cNvPr>
          <p:cNvGraphicFramePr>
            <a:graphicFrameLocks noGrp="1"/>
          </p:cNvGraphicFramePr>
          <p:nvPr>
            <p:extLst>
              <p:ext uri="{D42A27DB-BD31-4B8C-83A1-F6EECF244321}">
                <p14:modId xmlns:p14="http://schemas.microsoft.com/office/powerpoint/2010/main" val="948650393"/>
              </p:ext>
            </p:extLst>
          </p:nvPr>
        </p:nvGraphicFramePr>
        <p:xfrm>
          <a:off x="5004048" y="2777044"/>
          <a:ext cx="3528392" cy="1684111"/>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488444935"/>
                    </a:ext>
                  </a:extLst>
                </a:gridCol>
                <a:gridCol w="1728192">
                  <a:extLst>
                    <a:ext uri="{9D8B030D-6E8A-4147-A177-3AD203B41FA5}">
                      <a16:colId xmlns:a16="http://schemas.microsoft.com/office/drawing/2014/main" val="851141406"/>
                    </a:ext>
                  </a:extLst>
                </a:gridCol>
              </a:tblGrid>
              <a:tr h="342991">
                <a:tc>
                  <a:txBody>
                    <a:bodyPr/>
                    <a:lstStyle/>
                    <a:p>
                      <a:pPr algn="ctr"/>
                      <a:r>
                        <a:rPr lang="es-EC" sz="1600" b="1" dirty="0"/>
                        <a:t>Tiempo (horas)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b="1" dirty="0"/>
                        <a:t>Peso seco (g/L)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605004"/>
                  </a:ext>
                </a:extLst>
              </a:tr>
              <a:tr h="310296">
                <a:tc>
                  <a:txBody>
                    <a:bodyPr/>
                    <a:lstStyle/>
                    <a:p>
                      <a:pPr algn="ctr"/>
                      <a:r>
                        <a:rPr lang="es-EC"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899621"/>
                  </a:ext>
                </a:extLst>
              </a:tr>
              <a:tr h="310296">
                <a:tc>
                  <a:txBody>
                    <a:bodyPr/>
                    <a:lstStyle/>
                    <a:p>
                      <a:pPr algn="ctr"/>
                      <a:r>
                        <a:rPr lang="es-MX" sz="1600" dirty="0"/>
                        <a:t>6</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600" kern="1200" dirty="0">
                          <a:solidFill>
                            <a:schemeClr val="tx1"/>
                          </a:solidFill>
                          <a:latin typeface="+mn-lt"/>
                          <a:ea typeface="+mn-ea"/>
                          <a:cs typeface="+mn-cs"/>
                        </a:rPr>
                        <a:t>6,28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164730"/>
                  </a:ext>
                </a:extLst>
              </a:tr>
              <a:tr h="310296">
                <a:tc>
                  <a:txBody>
                    <a:bodyPr/>
                    <a:lstStyle/>
                    <a:p>
                      <a:pPr algn="ctr"/>
                      <a:r>
                        <a:rPr lang="es-MX" sz="1600" dirty="0"/>
                        <a:t>8</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600" kern="1200" dirty="0">
                          <a:solidFill>
                            <a:schemeClr val="tx1"/>
                          </a:solidFill>
                          <a:latin typeface="+mn-lt"/>
                          <a:ea typeface="+mn-ea"/>
                          <a:cs typeface="+mn-cs"/>
                        </a:rPr>
                        <a:t>10,73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806963"/>
                  </a:ext>
                </a:extLst>
              </a:tr>
              <a:tr h="310296">
                <a:tc>
                  <a:txBody>
                    <a:bodyPr/>
                    <a:lstStyle/>
                    <a:p>
                      <a:pPr algn="ctr"/>
                      <a:r>
                        <a:rPr lang="es-MX" sz="1600" dirty="0"/>
                        <a:t>12</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12,08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3310435"/>
                  </a:ext>
                </a:extLst>
              </a:tr>
            </a:tbl>
          </a:graphicData>
        </a:graphic>
      </p:graphicFrame>
      <p:sp>
        <p:nvSpPr>
          <p:cNvPr id="12" name="Rectángulo 11">
            <a:extLst>
              <a:ext uri="{FF2B5EF4-FFF2-40B4-BE49-F238E27FC236}">
                <a16:creationId xmlns:a16="http://schemas.microsoft.com/office/drawing/2014/main" id="{1E34345D-3F24-4419-BD41-FD59284FDA46}"/>
              </a:ext>
            </a:extLst>
          </p:cNvPr>
          <p:cNvSpPr/>
          <p:nvPr/>
        </p:nvSpPr>
        <p:spPr>
          <a:xfrm>
            <a:off x="2477128" y="1497960"/>
            <a:ext cx="979755" cy="369332"/>
          </a:xfrm>
          <a:prstGeom prst="rect">
            <a:avLst/>
          </a:prstGeom>
        </p:spPr>
        <p:txBody>
          <a:bodyPr wrap="none">
            <a:spAutoFit/>
          </a:bodyPr>
          <a:lstStyle/>
          <a:p>
            <a:r>
              <a:rPr lang="es-MX" b="1" dirty="0"/>
              <a:t>O</a:t>
            </a:r>
            <a:r>
              <a:rPr lang="es-EC" b="1" dirty="0"/>
              <a:t>MP2q</a:t>
            </a:r>
          </a:p>
        </p:txBody>
      </p:sp>
      <p:pic>
        <p:nvPicPr>
          <p:cNvPr id="17" name="Imagen 16">
            <a:extLst>
              <a:ext uri="{FF2B5EF4-FFF2-40B4-BE49-F238E27FC236}">
                <a16:creationId xmlns:a16="http://schemas.microsoft.com/office/drawing/2014/main" id="{95320B30-4808-43C1-AFF6-601B15290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24" y="1830380"/>
            <a:ext cx="4137880" cy="3902717"/>
          </a:xfrm>
          <a:prstGeom prst="rect">
            <a:avLst/>
          </a:prstGeom>
        </p:spPr>
      </p:pic>
      <p:sp>
        <p:nvSpPr>
          <p:cNvPr id="14" name="Rectángulo 13">
            <a:extLst>
              <a:ext uri="{FF2B5EF4-FFF2-40B4-BE49-F238E27FC236}">
                <a16:creationId xmlns:a16="http://schemas.microsoft.com/office/drawing/2014/main" id="{A965A140-B28E-4C91-9FA1-1DA7588E416F}"/>
              </a:ext>
            </a:extLst>
          </p:cNvPr>
          <p:cNvSpPr/>
          <p:nvPr/>
        </p:nvSpPr>
        <p:spPr>
          <a:xfrm>
            <a:off x="5420351" y="1704092"/>
            <a:ext cx="2911809" cy="584775"/>
          </a:xfrm>
          <a:prstGeom prst="rect">
            <a:avLst/>
          </a:prstGeom>
        </p:spPr>
        <p:txBody>
          <a:bodyPr wrap="square">
            <a:spAutoFit/>
          </a:bodyPr>
          <a:lstStyle/>
          <a:p>
            <a:pPr algn="ctr"/>
            <a:r>
              <a:rPr lang="es-MX" sz="1600" dirty="0"/>
              <a:t>A las 12 h el tiempo de duplicación de -19,67 h</a:t>
            </a:r>
            <a:endParaRPr lang="es-EC" sz="1600" dirty="0"/>
          </a:p>
        </p:txBody>
      </p:sp>
      <p:sp>
        <p:nvSpPr>
          <p:cNvPr id="13" name="CuadroTexto 12">
            <a:extLst>
              <a:ext uri="{FF2B5EF4-FFF2-40B4-BE49-F238E27FC236}">
                <a16:creationId xmlns:a16="http://schemas.microsoft.com/office/drawing/2014/main" id="{2895654F-D078-47CF-A4AB-46D982E25400}"/>
              </a:ext>
            </a:extLst>
          </p:cNvPr>
          <p:cNvSpPr txBox="1"/>
          <p:nvPr/>
        </p:nvSpPr>
        <p:spPr>
          <a:xfrm>
            <a:off x="8244408" y="123110"/>
            <a:ext cx="586408" cy="338554"/>
          </a:xfrm>
          <a:prstGeom prst="rect">
            <a:avLst/>
          </a:prstGeom>
          <a:noFill/>
        </p:spPr>
        <p:txBody>
          <a:bodyPr wrap="square" rtlCol="0">
            <a:spAutoFit/>
          </a:bodyPr>
          <a:lstStyle/>
          <a:p>
            <a:pPr algn="r"/>
            <a:r>
              <a:rPr lang="es-MX" sz="1600" b="1" dirty="0"/>
              <a:t>36</a:t>
            </a:r>
            <a:endParaRPr lang="es-EC" sz="2000" b="1" dirty="0"/>
          </a:p>
        </p:txBody>
      </p:sp>
    </p:spTree>
    <p:extLst>
      <p:ext uri="{BB962C8B-B14F-4D97-AF65-F5344CB8AC3E}">
        <p14:creationId xmlns:p14="http://schemas.microsoft.com/office/powerpoint/2010/main" val="389257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Expresión de los antígenos en fermentador</a:t>
            </a:r>
          </a:p>
        </p:txBody>
      </p:sp>
      <p:pic>
        <p:nvPicPr>
          <p:cNvPr id="9" name="Imagen 8">
            <a:extLst>
              <a:ext uri="{FF2B5EF4-FFF2-40B4-BE49-F238E27FC236}">
                <a16:creationId xmlns:a16="http://schemas.microsoft.com/office/drawing/2014/main" id="{AEFB8F5B-6FCE-4672-9B4F-9EE0300BA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1" y="1830380"/>
            <a:ext cx="4191031" cy="3902717"/>
          </a:xfrm>
          <a:prstGeom prst="rect">
            <a:avLst/>
          </a:prstGeom>
        </p:spPr>
      </p:pic>
      <p:graphicFrame>
        <p:nvGraphicFramePr>
          <p:cNvPr id="11" name="Tabla 16">
            <a:extLst>
              <a:ext uri="{FF2B5EF4-FFF2-40B4-BE49-F238E27FC236}">
                <a16:creationId xmlns:a16="http://schemas.microsoft.com/office/drawing/2014/main" id="{1111D31B-78A8-40C4-9A68-2E839308DDBF}"/>
              </a:ext>
            </a:extLst>
          </p:cNvPr>
          <p:cNvGraphicFramePr>
            <a:graphicFrameLocks noGrp="1"/>
          </p:cNvGraphicFramePr>
          <p:nvPr>
            <p:extLst>
              <p:ext uri="{D42A27DB-BD31-4B8C-83A1-F6EECF244321}">
                <p14:modId xmlns:p14="http://schemas.microsoft.com/office/powerpoint/2010/main" val="3715179234"/>
              </p:ext>
            </p:extLst>
          </p:nvPr>
        </p:nvGraphicFramePr>
        <p:xfrm>
          <a:off x="5004048" y="2777044"/>
          <a:ext cx="3528392" cy="1684111"/>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488444935"/>
                    </a:ext>
                  </a:extLst>
                </a:gridCol>
                <a:gridCol w="1728192">
                  <a:extLst>
                    <a:ext uri="{9D8B030D-6E8A-4147-A177-3AD203B41FA5}">
                      <a16:colId xmlns:a16="http://schemas.microsoft.com/office/drawing/2014/main" val="851141406"/>
                    </a:ext>
                  </a:extLst>
                </a:gridCol>
              </a:tblGrid>
              <a:tr h="342991">
                <a:tc>
                  <a:txBody>
                    <a:bodyPr/>
                    <a:lstStyle/>
                    <a:p>
                      <a:pPr algn="ctr"/>
                      <a:r>
                        <a:rPr lang="es-EC" sz="1600" b="1" dirty="0"/>
                        <a:t>Tiempo (horas)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b="1" dirty="0"/>
                        <a:t>Peso seco (g/L)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605004"/>
                  </a:ext>
                </a:extLst>
              </a:tr>
              <a:tr h="310296">
                <a:tc>
                  <a:txBody>
                    <a:bodyPr/>
                    <a:lstStyle/>
                    <a:p>
                      <a:pPr algn="ctr"/>
                      <a:r>
                        <a:rPr lang="es-EC"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899621"/>
                  </a:ext>
                </a:extLst>
              </a:tr>
              <a:tr h="310296">
                <a:tc>
                  <a:txBody>
                    <a:bodyPr/>
                    <a:lstStyle/>
                    <a:p>
                      <a:pPr algn="ctr"/>
                      <a:r>
                        <a:rPr lang="es-MX" sz="1600" dirty="0"/>
                        <a:t>6</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600" kern="1200" dirty="0">
                          <a:solidFill>
                            <a:schemeClr val="tx1"/>
                          </a:solidFill>
                          <a:latin typeface="+mn-lt"/>
                          <a:ea typeface="+mn-ea"/>
                          <a:cs typeface="+mn-cs"/>
                        </a:rPr>
                        <a:t>6,46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164730"/>
                  </a:ext>
                </a:extLst>
              </a:tr>
              <a:tr h="310296">
                <a:tc>
                  <a:txBody>
                    <a:bodyPr/>
                    <a:lstStyle/>
                    <a:p>
                      <a:pPr algn="ctr"/>
                      <a:r>
                        <a:rPr lang="es-MX" sz="1600" dirty="0"/>
                        <a:t>8</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600" kern="1200" dirty="0">
                          <a:solidFill>
                            <a:schemeClr val="tx1"/>
                          </a:solidFill>
                          <a:latin typeface="+mn-lt"/>
                          <a:ea typeface="+mn-ea"/>
                          <a:cs typeface="+mn-cs"/>
                        </a:rPr>
                        <a:t>12,53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806963"/>
                  </a:ext>
                </a:extLst>
              </a:tr>
              <a:tr h="310296">
                <a:tc>
                  <a:txBody>
                    <a:bodyPr/>
                    <a:lstStyle/>
                    <a:p>
                      <a:pPr algn="ctr"/>
                      <a:r>
                        <a:rPr lang="es-MX" sz="1600" dirty="0"/>
                        <a:t>12</a:t>
                      </a:r>
                      <a:endParaRPr lang="es-EC"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600" dirty="0"/>
                        <a:t>20,63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3310435"/>
                  </a:ext>
                </a:extLst>
              </a:tr>
            </a:tbl>
          </a:graphicData>
        </a:graphic>
      </p:graphicFrame>
      <p:sp>
        <p:nvSpPr>
          <p:cNvPr id="12" name="Rectángulo 11">
            <a:extLst>
              <a:ext uri="{FF2B5EF4-FFF2-40B4-BE49-F238E27FC236}">
                <a16:creationId xmlns:a16="http://schemas.microsoft.com/office/drawing/2014/main" id="{6A3FFEE8-8259-457E-81FB-E9CEA0685946}"/>
              </a:ext>
            </a:extLst>
          </p:cNvPr>
          <p:cNvSpPr/>
          <p:nvPr/>
        </p:nvSpPr>
        <p:spPr>
          <a:xfrm>
            <a:off x="2477128" y="1497960"/>
            <a:ext cx="1013932" cy="369332"/>
          </a:xfrm>
          <a:prstGeom prst="rect">
            <a:avLst/>
          </a:prstGeom>
        </p:spPr>
        <p:txBody>
          <a:bodyPr wrap="none">
            <a:spAutoFit/>
          </a:bodyPr>
          <a:lstStyle/>
          <a:p>
            <a:r>
              <a:rPr lang="es-MX" b="1" dirty="0"/>
              <a:t>INVAS</a:t>
            </a:r>
            <a:r>
              <a:rPr lang="es-EC" b="1" dirty="0"/>
              <a:t>q</a:t>
            </a:r>
          </a:p>
        </p:txBody>
      </p:sp>
      <p:sp>
        <p:nvSpPr>
          <p:cNvPr id="13" name="CuadroTexto 12">
            <a:extLst>
              <a:ext uri="{FF2B5EF4-FFF2-40B4-BE49-F238E27FC236}">
                <a16:creationId xmlns:a16="http://schemas.microsoft.com/office/drawing/2014/main" id="{C3283C46-408A-4F4C-9D14-7780D42CB776}"/>
              </a:ext>
            </a:extLst>
          </p:cNvPr>
          <p:cNvSpPr txBox="1"/>
          <p:nvPr/>
        </p:nvSpPr>
        <p:spPr>
          <a:xfrm>
            <a:off x="8244408" y="123110"/>
            <a:ext cx="586408" cy="338554"/>
          </a:xfrm>
          <a:prstGeom prst="rect">
            <a:avLst/>
          </a:prstGeom>
          <a:noFill/>
        </p:spPr>
        <p:txBody>
          <a:bodyPr wrap="square" rtlCol="0">
            <a:spAutoFit/>
          </a:bodyPr>
          <a:lstStyle/>
          <a:p>
            <a:pPr algn="r"/>
            <a:r>
              <a:rPr lang="es-MX" sz="1600" b="1" dirty="0"/>
              <a:t>37</a:t>
            </a:r>
            <a:endParaRPr lang="es-EC" sz="2000" b="1" dirty="0"/>
          </a:p>
        </p:txBody>
      </p:sp>
    </p:spTree>
    <p:extLst>
      <p:ext uri="{BB962C8B-B14F-4D97-AF65-F5344CB8AC3E}">
        <p14:creationId xmlns:p14="http://schemas.microsoft.com/office/powerpoint/2010/main" val="1176022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Lavado de los cuerpos de inclusión</a:t>
            </a:r>
          </a:p>
        </p:txBody>
      </p:sp>
      <p:pic>
        <p:nvPicPr>
          <p:cNvPr id="3" name="Imagen 2" descr="Gráfico, Gráfico de cajas y bigotes&#10;&#10;Descripción generada automáticamente">
            <a:extLst>
              <a:ext uri="{FF2B5EF4-FFF2-40B4-BE49-F238E27FC236}">
                <a16:creationId xmlns:a16="http://schemas.microsoft.com/office/drawing/2014/main" id="{D875FB39-8E89-4DA6-9112-8D1946A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88" y="3793211"/>
            <a:ext cx="5989805" cy="2300085"/>
          </a:xfrm>
          <a:prstGeom prst="rect">
            <a:avLst/>
          </a:prstGeom>
        </p:spPr>
      </p:pic>
      <p:pic>
        <p:nvPicPr>
          <p:cNvPr id="6" name="Imagen 5" descr="Gráfico&#10;&#10;Descripción generada automáticamente">
            <a:extLst>
              <a:ext uri="{FF2B5EF4-FFF2-40B4-BE49-F238E27FC236}">
                <a16:creationId xmlns:a16="http://schemas.microsoft.com/office/drawing/2014/main" id="{BE1FBF8E-6B6A-4965-A034-B32F44AAC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345871"/>
            <a:ext cx="5904656" cy="2371161"/>
          </a:xfrm>
          <a:prstGeom prst="rect">
            <a:avLst/>
          </a:prstGeom>
        </p:spPr>
      </p:pic>
      <p:sp>
        <p:nvSpPr>
          <p:cNvPr id="9" name="Rectángulo 8">
            <a:extLst>
              <a:ext uri="{FF2B5EF4-FFF2-40B4-BE49-F238E27FC236}">
                <a16:creationId xmlns:a16="http://schemas.microsoft.com/office/drawing/2014/main" id="{147A3018-2F15-43A1-984D-B3A62789A75C}"/>
              </a:ext>
            </a:extLst>
          </p:cNvPr>
          <p:cNvSpPr/>
          <p:nvPr/>
        </p:nvSpPr>
        <p:spPr>
          <a:xfrm>
            <a:off x="6876255" y="4758587"/>
            <a:ext cx="979755" cy="369332"/>
          </a:xfrm>
          <a:prstGeom prst="rect">
            <a:avLst/>
          </a:prstGeom>
        </p:spPr>
        <p:txBody>
          <a:bodyPr wrap="none">
            <a:spAutoFit/>
          </a:bodyPr>
          <a:lstStyle/>
          <a:p>
            <a:r>
              <a:rPr lang="es-MX" b="1" dirty="0"/>
              <a:t>O</a:t>
            </a:r>
            <a:r>
              <a:rPr lang="es-EC" b="1" dirty="0"/>
              <a:t>MP2q</a:t>
            </a:r>
          </a:p>
        </p:txBody>
      </p:sp>
      <p:sp>
        <p:nvSpPr>
          <p:cNvPr id="10" name="Rectángulo 9">
            <a:extLst>
              <a:ext uri="{FF2B5EF4-FFF2-40B4-BE49-F238E27FC236}">
                <a16:creationId xmlns:a16="http://schemas.microsoft.com/office/drawing/2014/main" id="{767CF67F-A0D6-4395-BACD-B3B463C26BB0}"/>
              </a:ext>
            </a:extLst>
          </p:cNvPr>
          <p:cNvSpPr/>
          <p:nvPr/>
        </p:nvSpPr>
        <p:spPr>
          <a:xfrm>
            <a:off x="6876255" y="2365958"/>
            <a:ext cx="979755" cy="369332"/>
          </a:xfrm>
          <a:prstGeom prst="rect">
            <a:avLst/>
          </a:prstGeom>
        </p:spPr>
        <p:txBody>
          <a:bodyPr wrap="none">
            <a:spAutoFit/>
          </a:bodyPr>
          <a:lstStyle/>
          <a:p>
            <a:r>
              <a:rPr lang="es-MX" b="1" dirty="0"/>
              <a:t>O</a:t>
            </a:r>
            <a:r>
              <a:rPr lang="es-EC" b="1" dirty="0"/>
              <a:t>MP1q</a:t>
            </a:r>
          </a:p>
        </p:txBody>
      </p:sp>
      <p:sp>
        <p:nvSpPr>
          <p:cNvPr id="12" name="CuadroTexto 11">
            <a:extLst>
              <a:ext uri="{FF2B5EF4-FFF2-40B4-BE49-F238E27FC236}">
                <a16:creationId xmlns:a16="http://schemas.microsoft.com/office/drawing/2014/main" id="{4428147F-6F36-4EB9-89FD-AB8B1A4E9ECC}"/>
              </a:ext>
            </a:extLst>
          </p:cNvPr>
          <p:cNvSpPr txBox="1"/>
          <p:nvPr/>
        </p:nvSpPr>
        <p:spPr>
          <a:xfrm>
            <a:off x="8244408" y="123110"/>
            <a:ext cx="586408" cy="338554"/>
          </a:xfrm>
          <a:prstGeom prst="rect">
            <a:avLst/>
          </a:prstGeom>
          <a:noFill/>
        </p:spPr>
        <p:txBody>
          <a:bodyPr wrap="square" rtlCol="0">
            <a:spAutoFit/>
          </a:bodyPr>
          <a:lstStyle/>
          <a:p>
            <a:pPr algn="r"/>
            <a:r>
              <a:rPr lang="es-MX" sz="1600" b="1" dirty="0"/>
              <a:t>38</a:t>
            </a:r>
            <a:endParaRPr lang="es-EC" sz="2000" b="1" dirty="0"/>
          </a:p>
        </p:txBody>
      </p:sp>
    </p:spTree>
    <p:extLst>
      <p:ext uri="{BB962C8B-B14F-4D97-AF65-F5344CB8AC3E}">
        <p14:creationId xmlns:p14="http://schemas.microsoft.com/office/powerpoint/2010/main" val="3066957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Lavado de los cuerpos de inclusión</a:t>
            </a:r>
          </a:p>
        </p:txBody>
      </p:sp>
      <p:pic>
        <p:nvPicPr>
          <p:cNvPr id="3" name="Imagen 2" descr="Imagen que contiene Gráfico de cajas y bigotes&#10;&#10;Descripción generada automáticamente">
            <a:extLst>
              <a:ext uri="{FF2B5EF4-FFF2-40B4-BE49-F238E27FC236}">
                <a16:creationId xmlns:a16="http://schemas.microsoft.com/office/drawing/2014/main" id="{2BA8EFC9-99A2-49FF-AE00-B44896AFF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45" y="1556792"/>
            <a:ext cx="8192910" cy="2880320"/>
          </a:xfrm>
          <a:prstGeom prst="rect">
            <a:avLst/>
          </a:prstGeom>
        </p:spPr>
      </p:pic>
      <p:sp>
        <p:nvSpPr>
          <p:cNvPr id="7" name="Rectángulo 6">
            <a:extLst>
              <a:ext uri="{FF2B5EF4-FFF2-40B4-BE49-F238E27FC236}">
                <a16:creationId xmlns:a16="http://schemas.microsoft.com/office/drawing/2014/main" id="{389EA94F-B9F0-4F65-9DD6-F46462ECCEC6}"/>
              </a:ext>
            </a:extLst>
          </p:cNvPr>
          <p:cNvSpPr/>
          <p:nvPr/>
        </p:nvSpPr>
        <p:spPr>
          <a:xfrm>
            <a:off x="431540" y="4755436"/>
            <a:ext cx="8280920" cy="584775"/>
          </a:xfrm>
          <a:prstGeom prst="rect">
            <a:avLst/>
          </a:prstGeom>
        </p:spPr>
        <p:txBody>
          <a:bodyPr wrap="square">
            <a:spAutoFit/>
          </a:bodyPr>
          <a:lstStyle/>
          <a:p>
            <a:pPr algn="just"/>
            <a:r>
              <a:rPr lang="es-MX" sz="1600" b="1" dirty="0"/>
              <a:t>Cuerpos de inclusión de OMP1q y OMP2q lavados. </a:t>
            </a:r>
            <a:r>
              <a:rPr lang="es-EC" sz="1600" dirty="0"/>
              <a:t>a) SDS-PAGE. b) Western blot. PM: Marcador de peso; 1: Pellet de ruptura; 2: Pellet de ruptura lavado.</a:t>
            </a:r>
          </a:p>
        </p:txBody>
      </p:sp>
      <p:sp>
        <p:nvSpPr>
          <p:cNvPr id="9" name="CuadroTexto 8">
            <a:extLst>
              <a:ext uri="{FF2B5EF4-FFF2-40B4-BE49-F238E27FC236}">
                <a16:creationId xmlns:a16="http://schemas.microsoft.com/office/drawing/2014/main" id="{153002D2-F8F1-4FCA-98AA-4319C61919D8}"/>
              </a:ext>
            </a:extLst>
          </p:cNvPr>
          <p:cNvSpPr txBox="1"/>
          <p:nvPr/>
        </p:nvSpPr>
        <p:spPr>
          <a:xfrm>
            <a:off x="8244408" y="123110"/>
            <a:ext cx="586408" cy="338554"/>
          </a:xfrm>
          <a:prstGeom prst="rect">
            <a:avLst/>
          </a:prstGeom>
          <a:noFill/>
        </p:spPr>
        <p:txBody>
          <a:bodyPr wrap="square" rtlCol="0">
            <a:spAutoFit/>
          </a:bodyPr>
          <a:lstStyle/>
          <a:p>
            <a:pPr algn="r"/>
            <a:r>
              <a:rPr lang="es-MX" sz="1600" b="1" dirty="0"/>
              <a:t>39</a:t>
            </a:r>
            <a:endParaRPr lang="es-EC" sz="2000" b="1" dirty="0"/>
          </a:p>
        </p:txBody>
      </p:sp>
    </p:spTree>
    <p:extLst>
      <p:ext uri="{BB962C8B-B14F-4D97-AF65-F5344CB8AC3E}">
        <p14:creationId xmlns:p14="http://schemas.microsoft.com/office/powerpoint/2010/main" val="143467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179512" y="690979"/>
            <a:ext cx="4320905"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 sz="2800" i="1" dirty="0" err="1">
                <a:solidFill>
                  <a:srgbClr val="00713C"/>
                </a:solidFill>
                <a:latin typeface="+mn-lt"/>
                <a:cs typeface="ＭＳ Ｐゴシック" charset="0"/>
              </a:rPr>
              <a:t>Lawsonia</a:t>
            </a:r>
            <a:r>
              <a:rPr lang="es-ES" sz="2800" i="1" dirty="0">
                <a:solidFill>
                  <a:srgbClr val="00713C"/>
                </a:solidFill>
                <a:latin typeface="+mn-lt"/>
                <a:cs typeface="ＭＳ Ｐゴシック" charset="0"/>
              </a:rPr>
              <a:t> </a:t>
            </a:r>
            <a:r>
              <a:rPr lang="es-ES" sz="2800" i="1" dirty="0" err="1">
                <a:solidFill>
                  <a:srgbClr val="00713C"/>
                </a:solidFill>
                <a:latin typeface="+mn-lt"/>
                <a:cs typeface="ＭＳ Ｐゴシック" charset="0"/>
              </a:rPr>
              <a:t>intracellularis</a:t>
            </a:r>
            <a:endParaRPr lang="en-US" sz="2800" i="1" dirty="0">
              <a:solidFill>
                <a:srgbClr val="00713C"/>
              </a:solidFill>
              <a:latin typeface="+mn-lt"/>
              <a:cs typeface="ＭＳ Ｐゴシック" charset="0"/>
            </a:endParaRPr>
          </a:p>
        </p:txBody>
      </p:sp>
      <p:sp>
        <p:nvSpPr>
          <p:cNvPr id="14341" name="CuadroTexto 5"/>
          <p:cNvSpPr txBox="1">
            <a:spLocks noChangeArrowheads="1"/>
          </p:cNvSpPr>
          <p:nvPr/>
        </p:nvSpPr>
        <p:spPr bwMode="auto">
          <a:xfrm>
            <a:off x="2842112" y="1536174"/>
            <a:ext cx="5864878"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panose="020B0604020202020204" pitchFamily="34" charset="0"/>
              <a:buChar char="•"/>
            </a:pPr>
            <a:r>
              <a:rPr lang="es-ES" sz="2000" dirty="0">
                <a:latin typeface="+mn-lt"/>
              </a:rPr>
              <a:t>Gram-negativa</a:t>
            </a:r>
          </a:p>
          <a:p>
            <a:pPr algn="just" eaLnBrk="1" hangingPunct="1">
              <a:buFont typeface="Arial" panose="020B0604020202020204" pitchFamily="34" charset="0"/>
              <a:buChar char="•"/>
            </a:pPr>
            <a:endParaRPr lang="es-ES" sz="2000" dirty="0">
              <a:latin typeface="+mn-lt"/>
            </a:endParaRPr>
          </a:p>
          <a:p>
            <a:pPr algn="just" eaLnBrk="1" hangingPunct="1">
              <a:buFont typeface="Arial" panose="020B0604020202020204" pitchFamily="34" charset="0"/>
              <a:buChar char="•"/>
            </a:pPr>
            <a:r>
              <a:rPr lang="es-ES" sz="2000" dirty="0">
                <a:latin typeface="+mn-lt"/>
              </a:rPr>
              <a:t>Intracelular obligada</a:t>
            </a:r>
          </a:p>
          <a:p>
            <a:pPr algn="just" eaLnBrk="1" hangingPunct="1">
              <a:buFont typeface="Arial" panose="020B0604020202020204" pitchFamily="34" charset="0"/>
              <a:buChar char="•"/>
            </a:pPr>
            <a:endParaRPr lang="es-ES" sz="2000" dirty="0">
              <a:latin typeface="+mn-lt"/>
            </a:endParaRPr>
          </a:p>
          <a:p>
            <a:pPr algn="just" eaLnBrk="1" hangingPunct="1">
              <a:buFont typeface="Arial" panose="020B0604020202020204" pitchFamily="34" charset="0"/>
              <a:buChar char="•"/>
            </a:pPr>
            <a:r>
              <a:rPr lang="es-ES" sz="2000" dirty="0">
                <a:latin typeface="+mn-lt"/>
              </a:rPr>
              <a:t>Propagación células epiteliales intestinales</a:t>
            </a:r>
          </a:p>
          <a:p>
            <a:pPr algn="just" eaLnBrk="1" hangingPunct="1">
              <a:buFont typeface="Arial" panose="020B0604020202020204" pitchFamily="34" charset="0"/>
              <a:buChar char="•"/>
            </a:pPr>
            <a:endParaRPr lang="es-ES" sz="2000" dirty="0">
              <a:latin typeface="+mn-lt"/>
            </a:endParaRPr>
          </a:p>
          <a:p>
            <a:pPr algn="just" eaLnBrk="1" hangingPunct="1">
              <a:buFont typeface="Arial" panose="020B0604020202020204" pitchFamily="34" charset="0"/>
              <a:buChar char="•"/>
            </a:pPr>
            <a:r>
              <a:rPr lang="es-ES" sz="2000" dirty="0">
                <a:latin typeface="+mn-lt"/>
              </a:rPr>
              <a:t>Produce proliferación de enterocitos inmaduros</a:t>
            </a:r>
          </a:p>
          <a:p>
            <a:pPr algn="just" eaLnBrk="1" hangingPunct="1">
              <a:buFont typeface="Arial" panose="020B0604020202020204" pitchFamily="34" charset="0"/>
              <a:buChar char="•"/>
            </a:pPr>
            <a:endParaRPr lang="es-ES" sz="2000" dirty="0">
              <a:latin typeface="+mn-lt"/>
            </a:endParaRPr>
          </a:p>
          <a:p>
            <a:pPr algn="just" eaLnBrk="1" hangingPunct="1">
              <a:buFont typeface="Arial" panose="020B0604020202020204" pitchFamily="34" charset="0"/>
              <a:buChar char="•"/>
            </a:pPr>
            <a:r>
              <a:rPr lang="es-ES_tradnl" sz="2000" dirty="0">
                <a:latin typeface="+mn-lt"/>
              </a:rPr>
              <a:t>Engrosamiento de la pared del intestino delgado</a:t>
            </a:r>
          </a:p>
          <a:p>
            <a:pPr algn="just" eaLnBrk="1" hangingPunct="1">
              <a:buFont typeface="Arial" panose="020B0604020202020204" pitchFamily="34" charset="0"/>
              <a:buChar char="•"/>
            </a:pPr>
            <a:endParaRPr lang="es-ES_tradnl" sz="2000" dirty="0">
              <a:latin typeface="+mn-lt"/>
            </a:endParaRPr>
          </a:p>
          <a:p>
            <a:pPr algn="just" eaLnBrk="1" hangingPunct="1">
              <a:buFont typeface="Arial" panose="020B0604020202020204" pitchFamily="34" charset="0"/>
              <a:buChar char="•"/>
            </a:pPr>
            <a:r>
              <a:rPr lang="es-MX" sz="2000" dirty="0">
                <a:latin typeface="+mn-lt"/>
              </a:rPr>
              <a:t>No crece en medio de cultivo acelular</a:t>
            </a:r>
            <a:endParaRPr lang="es-ES" sz="2000" dirty="0">
              <a:latin typeface="+mn-lt"/>
            </a:endParaRPr>
          </a:p>
        </p:txBody>
      </p:sp>
      <p:grpSp>
        <p:nvGrpSpPr>
          <p:cNvPr id="4" name="Grupo 3">
            <a:extLst>
              <a:ext uri="{FF2B5EF4-FFF2-40B4-BE49-F238E27FC236}">
                <a16:creationId xmlns:a16="http://schemas.microsoft.com/office/drawing/2014/main" id="{4D560A1C-0485-4987-88DE-31A71B847079}"/>
              </a:ext>
            </a:extLst>
          </p:cNvPr>
          <p:cNvGrpSpPr/>
          <p:nvPr/>
        </p:nvGrpSpPr>
        <p:grpSpPr>
          <a:xfrm>
            <a:off x="323528" y="1700808"/>
            <a:ext cx="2376264" cy="3748706"/>
            <a:chOff x="452700" y="2167731"/>
            <a:chExt cx="2779377" cy="4221431"/>
          </a:xfrm>
        </p:grpSpPr>
        <p:pic>
          <p:nvPicPr>
            <p:cNvPr id="1026" name="Picture 2">
              <a:extLst>
                <a:ext uri="{FF2B5EF4-FFF2-40B4-BE49-F238E27FC236}">
                  <a16:creationId xmlns:a16="http://schemas.microsoft.com/office/drawing/2014/main" id="{2DF1A3C1-E207-4994-95DA-D9C1AE02D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2167731"/>
              <a:ext cx="2668781" cy="335198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3DC17BB-7700-40B7-B1BC-AECB8EFAC4E6}"/>
                </a:ext>
              </a:extLst>
            </p:cNvPr>
            <p:cNvSpPr txBox="1"/>
            <p:nvPr/>
          </p:nvSpPr>
          <p:spPr>
            <a:xfrm>
              <a:off x="452700" y="5661326"/>
              <a:ext cx="2779377" cy="727836"/>
            </a:xfrm>
            <a:prstGeom prst="rect">
              <a:avLst/>
            </a:prstGeom>
            <a:noFill/>
          </p:spPr>
          <p:txBody>
            <a:bodyPr wrap="square" rtlCol="0">
              <a:spAutoFit/>
            </a:bodyPr>
            <a:lstStyle/>
            <a:p>
              <a:pPr algn="ctr"/>
              <a:r>
                <a:rPr lang="es-MX" sz="1200" i="1" dirty="0" err="1">
                  <a:cs typeface="Arial" panose="020B0604020202020204" pitchFamily="34" charset="0"/>
                </a:rPr>
                <a:t>Lawsonia</a:t>
              </a:r>
              <a:r>
                <a:rPr lang="es-MX" sz="1200" i="1" dirty="0">
                  <a:cs typeface="Arial" panose="020B0604020202020204" pitchFamily="34" charset="0"/>
                </a:rPr>
                <a:t> </a:t>
              </a:r>
              <a:r>
                <a:rPr lang="es-MX" sz="1200" i="1" dirty="0" err="1">
                  <a:cs typeface="Arial" panose="020B0604020202020204" pitchFamily="34" charset="0"/>
                </a:rPr>
                <a:t>intracellularis</a:t>
              </a:r>
              <a:r>
                <a:rPr lang="es-MX" sz="1200" i="1" dirty="0">
                  <a:cs typeface="Arial" panose="020B0604020202020204" pitchFamily="34" charset="0"/>
                </a:rPr>
                <a:t> </a:t>
              </a:r>
              <a:r>
                <a:rPr lang="es-MX" sz="1200" dirty="0">
                  <a:cs typeface="Arial" panose="020B0604020202020204" pitchFamily="34" charset="0"/>
                </a:rPr>
                <a:t>en el interior de un enterocito cultivado (TEM).</a:t>
              </a:r>
              <a:endParaRPr lang="es-EC" sz="1200" dirty="0">
                <a:cs typeface="Arial" panose="020B0604020202020204" pitchFamily="34" charset="0"/>
              </a:endParaRPr>
            </a:p>
          </p:txBody>
        </p:sp>
      </p:grpSp>
      <p:sp>
        <p:nvSpPr>
          <p:cNvPr id="13" name="CuadroTexto 12">
            <a:extLst>
              <a:ext uri="{FF2B5EF4-FFF2-40B4-BE49-F238E27FC236}">
                <a16:creationId xmlns:a16="http://schemas.microsoft.com/office/drawing/2014/main" id="{7E284E99-7E3E-47CA-96DD-5790700A5DAA}"/>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8" name="Rectángulo 7">
            <a:extLst>
              <a:ext uri="{FF2B5EF4-FFF2-40B4-BE49-F238E27FC236}">
                <a16:creationId xmlns:a16="http://schemas.microsoft.com/office/drawing/2014/main" id="{02DBA39D-410C-4DD0-B34B-16D20C610E0A}"/>
              </a:ext>
            </a:extLst>
          </p:cNvPr>
          <p:cNvSpPr/>
          <p:nvPr/>
        </p:nvSpPr>
        <p:spPr>
          <a:xfrm>
            <a:off x="179512" y="6320353"/>
            <a:ext cx="2814089" cy="276999"/>
          </a:xfrm>
          <a:prstGeom prst="rect">
            <a:avLst/>
          </a:prstGeom>
        </p:spPr>
        <p:txBody>
          <a:bodyPr wrap="square">
            <a:spAutoFit/>
          </a:bodyPr>
          <a:lstStyle/>
          <a:p>
            <a:r>
              <a:rPr lang="es-ES_tradnl" sz="1200" dirty="0">
                <a:latin typeface="+mj-lt"/>
                <a:ea typeface="Calibri" panose="020F0502020204030204" pitchFamily="34" charset="0"/>
              </a:rPr>
              <a:t>(</a:t>
            </a:r>
            <a:r>
              <a:rPr lang="es-ES_tradnl" sz="1200" dirty="0" err="1">
                <a:latin typeface="+mj-lt"/>
                <a:ea typeface="Calibri" panose="020F0502020204030204" pitchFamily="34" charset="0"/>
              </a:rPr>
              <a:t>McOrist</a:t>
            </a:r>
            <a:r>
              <a:rPr lang="es-ES_tradnl" sz="1200" dirty="0">
                <a:latin typeface="+mj-lt"/>
                <a:ea typeface="Calibri" panose="020F0502020204030204" pitchFamily="34" charset="0"/>
              </a:rPr>
              <a:t> et al., 1995)</a:t>
            </a:r>
            <a:endParaRPr lang="es-EC" sz="1200" dirty="0">
              <a:latin typeface="+mj-lt"/>
            </a:endParaRPr>
          </a:p>
        </p:txBody>
      </p:sp>
      <p:sp>
        <p:nvSpPr>
          <p:cNvPr id="9" name="Rectángulo 8">
            <a:extLst>
              <a:ext uri="{FF2B5EF4-FFF2-40B4-BE49-F238E27FC236}">
                <a16:creationId xmlns:a16="http://schemas.microsoft.com/office/drawing/2014/main" id="{FF6638E0-3917-43FC-9015-97DDD500AF87}"/>
              </a:ext>
            </a:extLst>
          </p:cNvPr>
          <p:cNvSpPr/>
          <p:nvPr/>
        </p:nvSpPr>
        <p:spPr>
          <a:xfrm>
            <a:off x="179512" y="6545081"/>
            <a:ext cx="1552028" cy="276999"/>
          </a:xfrm>
          <a:prstGeom prst="rect">
            <a:avLst/>
          </a:prstGeom>
        </p:spPr>
        <p:txBody>
          <a:bodyPr wrap="none">
            <a:spAutoFit/>
          </a:bodyPr>
          <a:lstStyle/>
          <a:p>
            <a:r>
              <a:rPr lang="es-ES_tradnl" sz="1200" dirty="0">
                <a:latin typeface="+mj-lt"/>
                <a:ea typeface="Calibri" panose="020F0502020204030204" pitchFamily="34" charset="0"/>
              </a:rPr>
              <a:t>(García et al., 2017)</a:t>
            </a:r>
            <a:endParaRPr lang="es-EC" sz="1200" dirty="0">
              <a:latin typeface="+mj-lt"/>
            </a:endParaRPr>
          </a:p>
        </p:txBody>
      </p:sp>
      <p:sp>
        <p:nvSpPr>
          <p:cNvPr id="12" name="CuadroTexto 11">
            <a:extLst>
              <a:ext uri="{FF2B5EF4-FFF2-40B4-BE49-F238E27FC236}">
                <a16:creationId xmlns:a16="http://schemas.microsoft.com/office/drawing/2014/main" id="{39A62401-01E9-4A0D-9782-60AEA1344466}"/>
              </a:ext>
            </a:extLst>
          </p:cNvPr>
          <p:cNvSpPr txBox="1"/>
          <p:nvPr/>
        </p:nvSpPr>
        <p:spPr>
          <a:xfrm>
            <a:off x="8542784" y="123110"/>
            <a:ext cx="288032" cy="338554"/>
          </a:xfrm>
          <a:prstGeom prst="rect">
            <a:avLst/>
          </a:prstGeom>
          <a:noFill/>
        </p:spPr>
        <p:txBody>
          <a:bodyPr wrap="square" rtlCol="0">
            <a:spAutoFit/>
          </a:bodyPr>
          <a:lstStyle/>
          <a:p>
            <a:r>
              <a:rPr lang="es-MX" sz="1600" b="1" dirty="0"/>
              <a:t>4</a:t>
            </a:r>
            <a:endParaRPr lang="es-EC" sz="2000" b="1" dirty="0"/>
          </a:p>
        </p:txBody>
      </p:sp>
    </p:spTree>
    <p:extLst>
      <p:ext uri="{BB962C8B-B14F-4D97-AF65-F5344CB8AC3E}">
        <p14:creationId xmlns:p14="http://schemas.microsoft.com/office/powerpoint/2010/main" val="203265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Rendimiento de la expresión de los antígenos</a:t>
            </a:r>
          </a:p>
        </p:txBody>
      </p:sp>
      <p:pic>
        <p:nvPicPr>
          <p:cNvPr id="4" name="Imagen 3" descr="Imagen que contiene Interfaz de usuario gráfica&#10;&#10;Descripción generada automáticamente">
            <a:extLst>
              <a:ext uri="{FF2B5EF4-FFF2-40B4-BE49-F238E27FC236}">
                <a16:creationId xmlns:a16="http://schemas.microsoft.com/office/drawing/2014/main" id="{BAF29297-BE55-4CFA-B640-67D17EA67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752" y="1556792"/>
            <a:ext cx="6094496" cy="2736304"/>
          </a:xfrm>
          <a:prstGeom prst="rect">
            <a:avLst/>
          </a:prstGeom>
        </p:spPr>
      </p:pic>
      <p:sp>
        <p:nvSpPr>
          <p:cNvPr id="10" name="Rectángulo 9">
            <a:extLst>
              <a:ext uri="{FF2B5EF4-FFF2-40B4-BE49-F238E27FC236}">
                <a16:creationId xmlns:a16="http://schemas.microsoft.com/office/drawing/2014/main" id="{325D6DDC-740C-4D3E-8BC7-DCC3942D980E}"/>
              </a:ext>
            </a:extLst>
          </p:cNvPr>
          <p:cNvSpPr/>
          <p:nvPr/>
        </p:nvSpPr>
        <p:spPr>
          <a:xfrm>
            <a:off x="431540" y="4755436"/>
            <a:ext cx="8280920" cy="1077218"/>
          </a:xfrm>
          <a:prstGeom prst="rect">
            <a:avLst/>
          </a:prstGeom>
        </p:spPr>
        <p:txBody>
          <a:bodyPr wrap="square">
            <a:spAutoFit/>
          </a:bodyPr>
          <a:lstStyle/>
          <a:p>
            <a:pPr algn="just"/>
            <a:r>
              <a:rPr lang="es-MX" sz="1600" b="1" dirty="0"/>
              <a:t>Cuantificación con BSA de OMP1q. </a:t>
            </a:r>
            <a:r>
              <a:rPr lang="es-MX" sz="1600" dirty="0"/>
              <a:t>PM: Marcador de peso; 1: 10 </a:t>
            </a:r>
            <a:r>
              <a:rPr lang="el-GR" sz="1600" dirty="0"/>
              <a:t>μ</a:t>
            </a:r>
            <a:r>
              <a:rPr lang="es-MX" sz="1600" dirty="0"/>
              <a:t>L pellet ruptura; 2: 20 </a:t>
            </a:r>
            <a:r>
              <a:rPr lang="el-GR" sz="1600" dirty="0"/>
              <a:t>μ</a:t>
            </a:r>
            <a:r>
              <a:rPr lang="es-MX" sz="1600" dirty="0"/>
              <a:t>L pellet ruptura. 3: 10 </a:t>
            </a:r>
            <a:r>
              <a:rPr lang="el-GR" sz="1600" dirty="0"/>
              <a:t>μ</a:t>
            </a:r>
            <a:r>
              <a:rPr lang="es-MX" sz="1600" dirty="0"/>
              <a:t>L pellet ruptura lavado; 4: 20 </a:t>
            </a:r>
            <a:r>
              <a:rPr lang="el-GR" sz="1600" dirty="0"/>
              <a:t>μ</a:t>
            </a:r>
            <a:r>
              <a:rPr lang="es-MX" sz="1600" dirty="0"/>
              <a:t>L pellet ruptura lavado 5: 0,0625 mg/mL BSA; 6: 0,125 mg/mL BSA; 7: 0,25 mg/mL BSA; 8: 0,5 mg/mL BSA; 9: 1 mg.</a:t>
            </a:r>
            <a:endParaRPr lang="es-EC" sz="1600" dirty="0"/>
          </a:p>
        </p:txBody>
      </p:sp>
      <p:sp>
        <p:nvSpPr>
          <p:cNvPr id="9" name="CuadroTexto 8">
            <a:extLst>
              <a:ext uri="{FF2B5EF4-FFF2-40B4-BE49-F238E27FC236}">
                <a16:creationId xmlns:a16="http://schemas.microsoft.com/office/drawing/2014/main" id="{B7A49F17-3416-4FCB-99B7-46FCC67BF514}"/>
              </a:ext>
            </a:extLst>
          </p:cNvPr>
          <p:cNvSpPr txBox="1"/>
          <p:nvPr/>
        </p:nvSpPr>
        <p:spPr>
          <a:xfrm>
            <a:off x="8244408" y="123110"/>
            <a:ext cx="586408" cy="338554"/>
          </a:xfrm>
          <a:prstGeom prst="rect">
            <a:avLst/>
          </a:prstGeom>
          <a:noFill/>
        </p:spPr>
        <p:txBody>
          <a:bodyPr wrap="square" rtlCol="0">
            <a:spAutoFit/>
          </a:bodyPr>
          <a:lstStyle/>
          <a:p>
            <a:pPr algn="r"/>
            <a:r>
              <a:rPr lang="es-MX" sz="1600" b="1" dirty="0"/>
              <a:t>40</a:t>
            </a:r>
            <a:endParaRPr lang="es-EC" sz="2000" b="1" dirty="0"/>
          </a:p>
        </p:txBody>
      </p:sp>
    </p:spTree>
    <p:extLst>
      <p:ext uri="{BB962C8B-B14F-4D97-AF65-F5344CB8AC3E}">
        <p14:creationId xmlns:p14="http://schemas.microsoft.com/office/powerpoint/2010/main" val="604879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Rendimiento de la expresión de los antígenos</a:t>
            </a:r>
          </a:p>
        </p:txBody>
      </p:sp>
      <p:sp>
        <p:nvSpPr>
          <p:cNvPr id="10" name="Rectángulo 9">
            <a:extLst>
              <a:ext uri="{FF2B5EF4-FFF2-40B4-BE49-F238E27FC236}">
                <a16:creationId xmlns:a16="http://schemas.microsoft.com/office/drawing/2014/main" id="{325D6DDC-740C-4D3E-8BC7-DCC3942D980E}"/>
              </a:ext>
            </a:extLst>
          </p:cNvPr>
          <p:cNvSpPr/>
          <p:nvPr/>
        </p:nvSpPr>
        <p:spPr>
          <a:xfrm>
            <a:off x="431540" y="4755436"/>
            <a:ext cx="8280920" cy="1077218"/>
          </a:xfrm>
          <a:prstGeom prst="rect">
            <a:avLst/>
          </a:prstGeom>
        </p:spPr>
        <p:txBody>
          <a:bodyPr wrap="square">
            <a:spAutoFit/>
          </a:bodyPr>
          <a:lstStyle/>
          <a:p>
            <a:pPr algn="just"/>
            <a:r>
              <a:rPr lang="es-MX" sz="1600" b="1" dirty="0"/>
              <a:t>Cuantificación con BSA de OMP2q. </a:t>
            </a:r>
            <a:r>
              <a:rPr lang="es-MX" sz="1600" dirty="0"/>
              <a:t>PM: Marcador de peso; 1: 10 </a:t>
            </a:r>
            <a:r>
              <a:rPr lang="el-GR" sz="1600" dirty="0"/>
              <a:t>μ</a:t>
            </a:r>
            <a:r>
              <a:rPr lang="es-MX" sz="1600" dirty="0"/>
              <a:t>L pellet ruptura; 2: 20 </a:t>
            </a:r>
            <a:r>
              <a:rPr lang="el-GR" sz="1600" dirty="0"/>
              <a:t>μ</a:t>
            </a:r>
            <a:r>
              <a:rPr lang="es-MX" sz="1600" dirty="0"/>
              <a:t>L pellet ruptura. 3: 10 </a:t>
            </a:r>
            <a:r>
              <a:rPr lang="el-GR" sz="1600" dirty="0"/>
              <a:t>μ</a:t>
            </a:r>
            <a:r>
              <a:rPr lang="es-MX" sz="1600" dirty="0"/>
              <a:t>L pellet ruptura lavado; 4: 20 </a:t>
            </a:r>
            <a:r>
              <a:rPr lang="el-GR" sz="1600" dirty="0"/>
              <a:t>μ</a:t>
            </a:r>
            <a:r>
              <a:rPr lang="es-MX" sz="1600" dirty="0"/>
              <a:t>L pellet ruptura lavado 5: 0,0625 mg/mL BSA; 6: 0,125 mg/mL BSA; 7: 0,25 mg/mL BSA; 8: 0,5 mg/mL BSA; 9: 1 mg.</a:t>
            </a:r>
            <a:endParaRPr lang="es-EC" sz="1600" dirty="0"/>
          </a:p>
        </p:txBody>
      </p:sp>
      <p:pic>
        <p:nvPicPr>
          <p:cNvPr id="6" name="Imagen 5" descr="Imagen que contiene Interfaz de usuario gráfica&#10;&#10;Descripción generada automáticamente">
            <a:extLst>
              <a:ext uri="{FF2B5EF4-FFF2-40B4-BE49-F238E27FC236}">
                <a16:creationId xmlns:a16="http://schemas.microsoft.com/office/drawing/2014/main" id="{F00F8CE7-C194-4DEE-B1BA-AA14D13DE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665" y="1484784"/>
            <a:ext cx="6030670" cy="2707648"/>
          </a:xfrm>
          <a:prstGeom prst="rect">
            <a:avLst/>
          </a:prstGeom>
        </p:spPr>
      </p:pic>
      <p:sp>
        <p:nvSpPr>
          <p:cNvPr id="9" name="CuadroTexto 8">
            <a:extLst>
              <a:ext uri="{FF2B5EF4-FFF2-40B4-BE49-F238E27FC236}">
                <a16:creationId xmlns:a16="http://schemas.microsoft.com/office/drawing/2014/main" id="{9BBC0E92-3D86-4106-A468-73EB0B9088E3}"/>
              </a:ext>
            </a:extLst>
          </p:cNvPr>
          <p:cNvSpPr txBox="1"/>
          <p:nvPr/>
        </p:nvSpPr>
        <p:spPr>
          <a:xfrm>
            <a:off x="8244408" y="123110"/>
            <a:ext cx="586408" cy="338554"/>
          </a:xfrm>
          <a:prstGeom prst="rect">
            <a:avLst/>
          </a:prstGeom>
          <a:noFill/>
        </p:spPr>
        <p:txBody>
          <a:bodyPr wrap="square" rtlCol="0">
            <a:spAutoFit/>
          </a:bodyPr>
          <a:lstStyle/>
          <a:p>
            <a:pPr algn="r"/>
            <a:r>
              <a:rPr lang="es-MX" sz="1600" b="1" dirty="0"/>
              <a:t>41</a:t>
            </a:r>
            <a:endParaRPr lang="es-EC" sz="2000" b="1" dirty="0"/>
          </a:p>
        </p:txBody>
      </p:sp>
    </p:spTree>
    <p:extLst>
      <p:ext uri="{BB962C8B-B14F-4D97-AF65-F5344CB8AC3E}">
        <p14:creationId xmlns:p14="http://schemas.microsoft.com/office/powerpoint/2010/main" val="683486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Rendimiento de la expresión de los antígenos</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A36CC56A-6EBF-41D3-B565-07272A451F21}"/>
                  </a:ext>
                </a:extLst>
              </p:cNvPr>
              <p:cNvSpPr/>
              <p:nvPr/>
            </p:nvSpPr>
            <p:spPr>
              <a:xfrm>
                <a:off x="2159732" y="1436809"/>
                <a:ext cx="4824536" cy="50244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s-EC" sz="1400" i="1">
                          <a:latin typeface="Cambria Math" panose="02040503050406030204" pitchFamily="18" charset="0"/>
                        </a:rPr>
                        <m:t>𝐷</m:t>
                      </m:r>
                      <m:r>
                        <a:rPr lang="es-EC" sz="1400" i="0">
                          <a:latin typeface="Cambria Math" panose="02040503050406030204" pitchFamily="18" charset="0"/>
                        </a:rPr>
                        <m:t>=20,07 </m:t>
                      </m:r>
                      <m:f>
                        <m:fPr>
                          <m:ctrlPr>
                            <a:rPr lang="es-EC" sz="1400" i="1">
                              <a:latin typeface="Cambria Math" panose="02040503050406030204" pitchFamily="18" charset="0"/>
                            </a:rPr>
                          </m:ctrlPr>
                        </m:fPr>
                        <m:num>
                          <m:r>
                            <a:rPr lang="es-EC" sz="1400" i="1">
                              <a:latin typeface="Cambria Math" panose="02040503050406030204" pitchFamily="18" charset="0"/>
                            </a:rPr>
                            <m:t>𝑔</m:t>
                          </m:r>
                          <m:r>
                            <a:rPr lang="es-EC" sz="1400" i="0">
                              <a:latin typeface="Cambria Math" panose="02040503050406030204" pitchFamily="18" charset="0"/>
                            </a:rPr>
                            <m:t> </m:t>
                          </m:r>
                          <m:r>
                            <a:rPr lang="es-EC" sz="1400" i="1">
                              <a:latin typeface="Cambria Math" panose="02040503050406030204" pitchFamily="18" charset="0"/>
                            </a:rPr>
                            <m:t>𝐵𝑖𝑜𝑚𝑎𝑠𝑎</m:t>
                          </m:r>
                        </m:num>
                        <m:den>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𝐶𝑢𝑙𝑡𝑖𝑣𝑜</m:t>
                          </m:r>
                        </m:den>
                      </m:f>
                      <m:r>
                        <a:rPr lang="es-EC" sz="1400" i="0">
                          <a:latin typeface="Cambria Math" panose="02040503050406030204" pitchFamily="18" charset="0"/>
                        </a:rPr>
                        <m:t>÷10</m:t>
                      </m:r>
                      <m:f>
                        <m:fPr>
                          <m:ctrlPr>
                            <a:rPr lang="es-EC" sz="1400" i="1">
                              <a:latin typeface="Cambria Math" panose="02040503050406030204" pitchFamily="18" charset="0"/>
                            </a:rPr>
                          </m:ctrlPr>
                        </m:fPr>
                        <m:num>
                          <m:r>
                            <a:rPr lang="es-EC" sz="1400" i="1">
                              <a:latin typeface="Cambria Math" panose="02040503050406030204" pitchFamily="18" charset="0"/>
                            </a:rPr>
                            <m:t>𝑔</m:t>
                          </m:r>
                          <m:r>
                            <a:rPr lang="es-EC" sz="1400" i="0">
                              <a:latin typeface="Cambria Math" panose="02040503050406030204" pitchFamily="18" charset="0"/>
                            </a:rPr>
                            <m:t> </m:t>
                          </m:r>
                          <m:r>
                            <a:rPr lang="es-EC" sz="1400" i="1">
                              <a:latin typeface="Cambria Math" panose="02040503050406030204" pitchFamily="18" charset="0"/>
                            </a:rPr>
                            <m:t>𝐵𝑖𝑜𝑚𝑎𝑠𝑎</m:t>
                          </m:r>
                        </m:num>
                        <m:den>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𝑆𝑜𝑙𝑢𝑐𝑖</m:t>
                          </m:r>
                          <m:r>
                            <a:rPr lang="es-EC" sz="1400" i="0">
                              <a:latin typeface="Cambria Math" panose="02040503050406030204" pitchFamily="18" charset="0"/>
                            </a:rPr>
                            <m:t>ó</m:t>
                          </m:r>
                          <m:r>
                            <a:rPr lang="es-EC" sz="1400" i="1">
                              <a:latin typeface="Cambria Math" panose="02040503050406030204" pitchFamily="18" charset="0"/>
                            </a:rPr>
                            <m:t>𝑛</m:t>
                          </m:r>
                        </m:den>
                      </m:f>
                      <m:r>
                        <a:rPr lang="es-EC" sz="1400" i="0">
                          <a:latin typeface="Cambria Math" panose="02040503050406030204" pitchFamily="18" charset="0"/>
                        </a:rPr>
                        <m:t> =20,01</m:t>
                      </m:r>
                      <m:f>
                        <m:fPr>
                          <m:ctrlPr>
                            <a:rPr lang="es-EC" sz="1400" i="1">
                              <a:latin typeface="Cambria Math" panose="02040503050406030204" pitchFamily="18" charset="0"/>
                            </a:rPr>
                          </m:ctrlPr>
                        </m:fPr>
                        <m:num>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𝑆𝑜𝑙𝑢𝑐𝑖</m:t>
                          </m:r>
                          <m:r>
                            <a:rPr lang="es-EC" sz="1400" i="0">
                              <a:latin typeface="Cambria Math" panose="02040503050406030204" pitchFamily="18" charset="0"/>
                            </a:rPr>
                            <m:t>ó</m:t>
                          </m:r>
                          <m:r>
                            <a:rPr lang="es-EC" sz="1400" i="1">
                              <a:latin typeface="Cambria Math" panose="02040503050406030204" pitchFamily="18" charset="0"/>
                            </a:rPr>
                            <m:t>𝑛</m:t>
                          </m:r>
                        </m:num>
                        <m:den>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𝐶𝑢𝑙𝑡𝑖𝑣𝑜</m:t>
                          </m:r>
                        </m:den>
                      </m:f>
                    </m:oMath>
                  </m:oMathPara>
                </a14:m>
                <a:endParaRPr lang="es-EC" sz="1400" dirty="0"/>
              </a:p>
            </p:txBody>
          </p:sp>
        </mc:Choice>
        <mc:Fallback xmlns="">
          <p:sp>
            <p:nvSpPr>
              <p:cNvPr id="3" name="Rectángulo 2">
                <a:extLst>
                  <a:ext uri="{FF2B5EF4-FFF2-40B4-BE49-F238E27FC236}">
                    <a16:creationId xmlns:a16="http://schemas.microsoft.com/office/drawing/2014/main" id="{A36CC56A-6EBF-41D3-B565-07272A451F21}"/>
                  </a:ext>
                </a:extLst>
              </p:cNvPr>
              <p:cNvSpPr>
                <a:spLocks noRot="1" noChangeAspect="1" noMove="1" noResize="1" noEditPoints="1" noAdjustHandles="1" noChangeArrowheads="1" noChangeShapeType="1" noTextEdit="1"/>
              </p:cNvSpPr>
              <p:nvPr/>
            </p:nvSpPr>
            <p:spPr>
              <a:xfrm>
                <a:off x="2159732" y="1436809"/>
                <a:ext cx="4824536" cy="502445"/>
              </a:xfrm>
              <a:prstGeom prst="rect">
                <a:avLst/>
              </a:prstGeom>
              <a:blipFill>
                <a:blip r:embed="rId3"/>
                <a:stretch>
                  <a:fillRect b="-24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7CEBF84E-4E04-4B3E-BF71-C6B9E3637ACF}"/>
                  </a:ext>
                </a:extLst>
              </p:cNvPr>
              <p:cNvSpPr/>
              <p:nvPr/>
            </p:nvSpPr>
            <p:spPr>
              <a:xfrm>
                <a:off x="2181077" y="2086927"/>
                <a:ext cx="4781845" cy="57637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s-EC" sz="1400" i="1">
                          <a:latin typeface="Cambria Math" panose="02040503050406030204" pitchFamily="18" charset="0"/>
                        </a:rPr>
                        <m:t>𝑌</m:t>
                      </m:r>
                      <m:r>
                        <a:rPr lang="es-EC" sz="1400" i="0">
                          <a:latin typeface="Cambria Math" panose="02040503050406030204" pitchFamily="18" charset="0"/>
                        </a:rPr>
                        <m:t> </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𝑚𝑔</m:t>
                              </m:r>
                              <m:r>
                                <a:rPr lang="es-EC" sz="1400" i="0">
                                  <a:latin typeface="Cambria Math" panose="02040503050406030204" pitchFamily="18" charset="0"/>
                                </a:rPr>
                                <m:t> </m:t>
                              </m:r>
                              <m:r>
                                <a:rPr lang="es-EC" sz="1400" i="1">
                                  <a:latin typeface="Cambria Math" panose="02040503050406030204" pitchFamily="18" charset="0"/>
                                </a:rPr>
                                <m:t>𝑃𝑟𝑜𝑡𝑒</m:t>
                              </m:r>
                              <m:r>
                                <a:rPr lang="es-EC" sz="1400" i="0">
                                  <a:latin typeface="Cambria Math" panose="02040503050406030204" pitchFamily="18" charset="0"/>
                                </a:rPr>
                                <m:t>í</m:t>
                              </m:r>
                              <m:r>
                                <a:rPr lang="es-EC" sz="1400" i="1">
                                  <a:latin typeface="Cambria Math" panose="02040503050406030204" pitchFamily="18" charset="0"/>
                                </a:rPr>
                                <m:t>𝑛𝑎</m:t>
                              </m:r>
                            </m:num>
                            <m:den>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𝐶𝑢𝑙𝑡𝑖𝑣𝑜</m:t>
                              </m:r>
                            </m:den>
                          </m:f>
                        </m:e>
                      </m:d>
                      <m:r>
                        <a:rPr lang="es-EC" sz="1400" i="0">
                          <a:latin typeface="Cambria Math" panose="02040503050406030204" pitchFamily="18" charset="0"/>
                        </a:rPr>
                        <m:t>=</m:t>
                      </m:r>
                      <m:r>
                        <a:rPr lang="es-EC" sz="1400" i="1">
                          <a:latin typeface="Cambria Math" panose="02040503050406030204" pitchFamily="18" charset="0"/>
                        </a:rPr>
                        <m:t>𝑥</m:t>
                      </m:r>
                      <m:r>
                        <a:rPr lang="es-EC" sz="1400" i="0">
                          <a:latin typeface="Cambria Math" panose="02040503050406030204" pitchFamily="18" charset="0"/>
                        </a:rPr>
                        <m:t> </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𝑚𝑔</m:t>
                              </m:r>
                              <m:r>
                                <a:rPr lang="es-EC" sz="1400" i="0">
                                  <a:latin typeface="Cambria Math" panose="02040503050406030204" pitchFamily="18" charset="0"/>
                                </a:rPr>
                                <m:t> </m:t>
                              </m:r>
                              <m:r>
                                <a:rPr lang="es-EC" sz="1400" i="1">
                                  <a:latin typeface="Cambria Math" panose="02040503050406030204" pitchFamily="18" charset="0"/>
                                </a:rPr>
                                <m:t>𝑃𝑟𝑜𝑡𝑒</m:t>
                              </m:r>
                              <m:r>
                                <a:rPr lang="es-EC" sz="1400" i="0">
                                  <a:latin typeface="Cambria Math" panose="02040503050406030204" pitchFamily="18" charset="0"/>
                                </a:rPr>
                                <m:t>í</m:t>
                              </m:r>
                              <m:r>
                                <a:rPr lang="es-EC" sz="1400" i="1">
                                  <a:latin typeface="Cambria Math" panose="02040503050406030204" pitchFamily="18" charset="0"/>
                                </a:rPr>
                                <m:t>𝑛𝑎</m:t>
                              </m:r>
                            </m:num>
                            <m:den>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𝑆𝑜𝑙𝑢𝑐𝑖</m:t>
                              </m:r>
                              <m:r>
                                <a:rPr lang="es-EC" sz="1400" i="0">
                                  <a:latin typeface="Cambria Math" panose="02040503050406030204" pitchFamily="18" charset="0"/>
                                </a:rPr>
                                <m:t>ó</m:t>
                              </m:r>
                              <m:r>
                                <a:rPr lang="es-EC" sz="1400" i="1">
                                  <a:latin typeface="Cambria Math" panose="02040503050406030204" pitchFamily="18" charset="0"/>
                                </a:rPr>
                                <m:t>𝑛</m:t>
                              </m:r>
                            </m:den>
                          </m:f>
                        </m:e>
                      </m:d>
                      <m:r>
                        <a:rPr lang="es-EC" sz="1400" i="0">
                          <a:latin typeface="Cambria Math" panose="02040503050406030204" pitchFamily="18" charset="0"/>
                        </a:rPr>
                        <m:t>×</m:t>
                      </m:r>
                      <m:r>
                        <a:rPr lang="es-EC" sz="1400" i="1">
                          <a:latin typeface="Cambria Math" panose="02040503050406030204" pitchFamily="18" charset="0"/>
                        </a:rPr>
                        <m:t>𝐷</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𝑆𝑜𝑙𝑢𝑐𝑖</m:t>
                              </m:r>
                              <m:r>
                                <a:rPr lang="es-EC" sz="1400" i="0">
                                  <a:latin typeface="Cambria Math" panose="02040503050406030204" pitchFamily="18" charset="0"/>
                                </a:rPr>
                                <m:t>ó</m:t>
                              </m:r>
                              <m:r>
                                <a:rPr lang="es-EC" sz="1400" i="1">
                                  <a:latin typeface="Cambria Math" panose="02040503050406030204" pitchFamily="18" charset="0"/>
                                </a:rPr>
                                <m:t>𝑛</m:t>
                              </m:r>
                            </m:num>
                            <m:den>
                              <m:r>
                                <a:rPr lang="es-EC" sz="1400" i="1">
                                  <a:latin typeface="Cambria Math" panose="02040503050406030204" pitchFamily="18" charset="0"/>
                                </a:rPr>
                                <m:t>𝐿</m:t>
                              </m:r>
                              <m:r>
                                <a:rPr lang="es-EC" sz="1400" i="0">
                                  <a:latin typeface="Cambria Math" panose="02040503050406030204" pitchFamily="18" charset="0"/>
                                </a:rPr>
                                <m:t> </m:t>
                              </m:r>
                              <m:r>
                                <a:rPr lang="es-EC" sz="1400" i="1">
                                  <a:latin typeface="Cambria Math" panose="02040503050406030204" pitchFamily="18" charset="0"/>
                                </a:rPr>
                                <m:t>𝐶𝑢𝑙𝑡𝑖𝑣𝑜</m:t>
                              </m:r>
                            </m:den>
                          </m:f>
                        </m:e>
                      </m:d>
                    </m:oMath>
                  </m:oMathPara>
                </a14:m>
                <a:endParaRPr lang="es-EC" sz="1400" dirty="0"/>
              </a:p>
            </p:txBody>
          </p:sp>
        </mc:Choice>
        <mc:Fallback xmlns="">
          <p:sp>
            <p:nvSpPr>
              <p:cNvPr id="6" name="Rectángulo 5">
                <a:extLst>
                  <a:ext uri="{FF2B5EF4-FFF2-40B4-BE49-F238E27FC236}">
                    <a16:creationId xmlns:a16="http://schemas.microsoft.com/office/drawing/2014/main" id="{7CEBF84E-4E04-4B3E-BF71-C6B9E3637ACF}"/>
                  </a:ext>
                </a:extLst>
              </p:cNvPr>
              <p:cNvSpPr>
                <a:spLocks noRot="1" noChangeAspect="1" noMove="1" noResize="1" noEditPoints="1" noAdjustHandles="1" noChangeArrowheads="1" noChangeShapeType="1" noTextEdit="1"/>
              </p:cNvSpPr>
              <p:nvPr/>
            </p:nvSpPr>
            <p:spPr>
              <a:xfrm>
                <a:off x="2181077" y="2086927"/>
                <a:ext cx="4781845" cy="576376"/>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AD5AECF-CF8D-4291-A038-E468AA2BF682}"/>
                  </a:ext>
                </a:extLst>
              </p:cNvPr>
              <p:cNvSpPr/>
              <p:nvPr/>
            </p:nvSpPr>
            <p:spPr>
              <a:xfrm>
                <a:off x="2186003" y="2808316"/>
                <a:ext cx="4781845" cy="54867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s-EC" sz="1400">
                          <a:latin typeface="Cambria Math" panose="02040503050406030204" pitchFamily="18" charset="0"/>
                        </a:rPr>
                        <m:t>%</m:t>
                      </m:r>
                      <m:r>
                        <a:rPr lang="es-EC" sz="1400" i="0">
                          <a:latin typeface="Cambria Math" panose="02040503050406030204" pitchFamily="18" charset="0"/>
                        </a:rPr>
                        <m:t> </m:t>
                      </m:r>
                      <m:r>
                        <a:rPr lang="es-EC" sz="1400" i="1">
                          <a:latin typeface="Cambria Math" panose="02040503050406030204" pitchFamily="18" charset="0"/>
                        </a:rPr>
                        <m:t>𝑅𝑒𝑐𝑢𝑝𝑒𝑟𝑎𝑐𝑖</m:t>
                      </m:r>
                      <m:r>
                        <a:rPr lang="es-EC" sz="1400" i="0">
                          <a:latin typeface="Cambria Math" panose="02040503050406030204" pitchFamily="18" charset="0"/>
                        </a:rPr>
                        <m:t>ó</m:t>
                      </m:r>
                      <m:r>
                        <a:rPr lang="es-EC" sz="1400" i="1">
                          <a:latin typeface="Cambria Math" panose="02040503050406030204" pitchFamily="18" charset="0"/>
                        </a:rPr>
                        <m:t>𝑛</m:t>
                      </m:r>
                      <m:r>
                        <a:rPr lang="es-EC" sz="1400" i="0">
                          <a:latin typeface="Cambria Math" panose="02040503050406030204" pitchFamily="18" charset="0"/>
                        </a:rPr>
                        <m:t>=</m:t>
                      </m:r>
                      <m:f>
                        <m:fPr>
                          <m:ctrlPr>
                            <a:rPr lang="es-EC" sz="1400" i="1">
                              <a:latin typeface="Cambria Math" panose="02040503050406030204" pitchFamily="18" charset="0"/>
                            </a:rPr>
                          </m:ctrlPr>
                        </m:fPr>
                        <m:num>
                          <m:d>
                            <m:dPr>
                              <m:begChr m:val=""/>
                              <m:ctrlPr>
                                <a:rPr lang="es-EC" sz="1400" i="1">
                                  <a:latin typeface="Cambria Math" panose="02040503050406030204" pitchFamily="18" charset="0"/>
                                </a:rPr>
                              </m:ctrlPr>
                            </m:dPr>
                            <m:e>
                              <m:r>
                                <a:rPr lang="es-EC" sz="1400" i="1">
                                  <a:latin typeface="Cambria Math" panose="02040503050406030204" pitchFamily="18" charset="0"/>
                                </a:rPr>
                                <m:t>𝑅𝑒𝑛𝑑𝑖𝑚𝑖𝑒𝑛𝑡𝑜</m:t>
                              </m:r>
                              <m:r>
                                <a:rPr lang="es-EC" sz="1400" i="0">
                                  <a:latin typeface="Cambria Math" panose="02040503050406030204" pitchFamily="18" charset="0"/>
                                </a:rPr>
                                <m:t> </m:t>
                              </m:r>
                              <m:r>
                                <a:rPr lang="es-EC" sz="1400" i="1">
                                  <a:latin typeface="Cambria Math" panose="02040503050406030204" pitchFamily="18" charset="0"/>
                                </a:rPr>
                                <m:t>𝑓𝑖𝑛𝑎𝑙</m:t>
                              </m:r>
                              <m:r>
                                <a:rPr lang="es-EC" sz="1400" i="0">
                                  <a:latin typeface="Cambria Math" panose="02040503050406030204" pitchFamily="18" charset="0"/>
                                </a:rPr>
                                <m:t> (</m:t>
                              </m:r>
                              <m:r>
                                <a:rPr lang="es-EC" sz="1400" i="1">
                                  <a:latin typeface="Cambria Math" panose="02040503050406030204" pitchFamily="18" charset="0"/>
                                </a:rPr>
                                <m:t>𝑚</m:t>
                              </m:r>
                              <m:f>
                                <m:fPr>
                                  <m:type m:val="lin"/>
                                  <m:ctrlPr>
                                    <a:rPr lang="es-EC" sz="1400" i="1">
                                      <a:latin typeface="Cambria Math" panose="02040503050406030204" pitchFamily="18" charset="0"/>
                                    </a:rPr>
                                  </m:ctrlPr>
                                </m:fPr>
                                <m:num>
                                  <m:r>
                                    <a:rPr lang="es-EC" sz="1400" i="1">
                                      <a:latin typeface="Cambria Math" panose="02040503050406030204" pitchFamily="18" charset="0"/>
                                    </a:rPr>
                                    <m:t>𝑔</m:t>
                                  </m:r>
                                </m:num>
                                <m:den>
                                  <m:r>
                                    <a:rPr lang="es-EC" sz="1400" i="1">
                                      <a:latin typeface="Cambria Math" panose="02040503050406030204" pitchFamily="18" charset="0"/>
                                    </a:rPr>
                                    <m:t>𝐿</m:t>
                                  </m:r>
                                </m:den>
                              </m:f>
                            </m:e>
                          </m:d>
                        </m:num>
                        <m:den>
                          <m:d>
                            <m:dPr>
                              <m:begChr m:val=""/>
                              <m:ctrlPr>
                                <a:rPr lang="es-EC" sz="1400" i="1">
                                  <a:latin typeface="Cambria Math" panose="02040503050406030204" pitchFamily="18" charset="0"/>
                                </a:rPr>
                              </m:ctrlPr>
                            </m:dPr>
                            <m:e>
                              <m:r>
                                <a:rPr lang="es-EC" sz="1400" i="1">
                                  <a:latin typeface="Cambria Math" panose="02040503050406030204" pitchFamily="18" charset="0"/>
                                </a:rPr>
                                <m:t>𝑅𝑒𝑛𝑑𝑖𝑚𝑖𝑒𝑛𝑡𝑜</m:t>
                              </m:r>
                              <m:r>
                                <a:rPr lang="es-EC" sz="1400" i="0">
                                  <a:latin typeface="Cambria Math" panose="02040503050406030204" pitchFamily="18" charset="0"/>
                                </a:rPr>
                                <m:t> </m:t>
                              </m:r>
                              <m:r>
                                <a:rPr lang="es-EC" sz="1400" i="1">
                                  <a:latin typeface="Cambria Math" panose="02040503050406030204" pitchFamily="18" charset="0"/>
                                </a:rPr>
                                <m:t>𝑖𝑛𝑖𝑣𝑖𝑎𝑙</m:t>
                              </m:r>
                              <m:r>
                                <a:rPr lang="es-EC" sz="1400" i="0">
                                  <a:latin typeface="Cambria Math" panose="02040503050406030204" pitchFamily="18" charset="0"/>
                                </a:rPr>
                                <m:t> (</m:t>
                              </m:r>
                              <m:r>
                                <a:rPr lang="es-EC" sz="1400" i="1">
                                  <a:latin typeface="Cambria Math" panose="02040503050406030204" pitchFamily="18" charset="0"/>
                                </a:rPr>
                                <m:t>𝑚</m:t>
                              </m:r>
                              <m:f>
                                <m:fPr>
                                  <m:type m:val="lin"/>
                                  <m:ctrlPr>
                                    <a:rPr lang="es-EC" sz="1400" i="1">
                                      <a:latin typeface="Cambria Math" panose="02040503050406030204" pitchFamily="18" charset="0"/>
                                    </a:rPr>
                                  </m:ctrlPr>
                                </m:fPr>
                                <m:num>
                                  <m:r>
                                    <a:rPr lang="es-EC" sz="1400" i="1">
                                      <a:latin typeface="Cambria Math" panose="02040503050406030204" pitchFamily="18" charset="0"/>
                                    </a:rPr>
                                    <m:t>𝑔</m:t>
                                  </m:r>
                                </m:num>
                                <m:den>
                                  <m:r>
                                    <a:rPr lang="es-EC" sz="1400" i="1">
                                      <a:latin typeface="Cambria Math" panose="02040503050406030204" pitchFamily="18" charset="0"/>
                                    </a:rPr>
                                    <m:t>𝐿</m:t>
                                  </m:r>
                                </m:den>
                              </m:f>
                            </m:e>
                          </m:d>
                        </m:den>
                      </m:f>
                      <m:r>
                        <a:rPr lang="es-EC" sz="1400" i="0">
                          <a:latin typeface="Cambria Math" panose="02040503050406030204" pitchFamily="18" charset="0"/>
                        </a:rPr>
                        <m:t>×100</m:t>
                      </m:r>
                    </m:oMath>
                  </m:oMathPara>
                </a14:m>
                <a:endParaRPr lang="es-EC" sz="1400" dirty="0"/>
              </a:p>
            </p:txBody>
          </p:sp>
        </mc:Choice>
        <mc:Fallback xmlns="">
          <p:sp>
            <p:nvSpPr>
              <p:cNvPr id="7" name="Rectángulo 6">
                <a:extLst>
                  <a:ext uri="{FF2B5EF4-FFF2-40B4-BE49-F238E27FC236}">
                    <a16:creationId xmlns:a16="http://schemas.microsoft.com/office/drawing/2014/main" id="{EAD5AECF-CF8D-4291-A038-E468AA2BF682}"/>
                  </a:ext>
                </a:extLst>
              </p:cNvPr>
              <p:cNvSpPr>
                <a:spLocks noRot="1" noChangeAspect="1" noMove="1" noResize="1" noEditPoints="1" noAdjustHandles="1" noChangeArrowheads="1" noChangeShapeType="1" noTextEdit="1"/>
              </p:cNvSpPr>
              <p:nvPr/>
            </p:nvSpPr>
            <p:spPr>
              <a:xfrm>
                <a:off x="2186003" y="2808316"/>
                <a:ext cx="4781845" cy="548676"/>
              </a:xfrm>
              <a:prstGeom prst="rect">
                <a:avLst/>
              </a:prstGeom>
              <a:blipFill>
                <a:blip r:embed="rId5"/>
                <a:stretch>
                  <a:fillRect t="-58889" b="-90000"/>
                </a:stretch>
              </a:blipFill>
            </p:spPr>
            <p:txBody>
              <a:bodyPr/>
              <a:lstStyle/>
              <a:p>
                <a:r>
                  <a:rPr lang="es-EC">
                    <a:noFill/>
                  </a:rPr>
                  <a:t> </a:t>
                </a:r>
              </a:p>
            </p:txBody>
          </p:sp>
        </mc:Fallback>
      </mc:AlternateContent>
      <p:graphicFrame>
        <p:nvGraphicFramePr>
          <p:cNvPr id="12" name="Tabla 11">
            <a:extLst>
              <a:ext uri="{FF2B5EF4-FFF2-40B4-BE49-F238E27FC236}">
                <a16:creationId xmlns:a16="http://schemas.microsoft.com/office/drawing/2014/main" id="{8AAF2443-2735-4A81-B355-E2E1D36B01E2}"/>
              </a:ext>
            </a:extLst>
          </p:cNvPr>
          <p:cNvGraphicFramePr>
            <a:graphicFrameLocks noGrp="1"/>
          </p:cNvGraphicFramePr>
          <p:nvPr>
            <p:extLst>
              <p:ext uri="{D42A27DB-BD31-4B8C-83A1-F6EECF244321}">
                <p14:modId xmlns:p14="http://schemas.microsoft.com/office/powerpoint/2010/main" val="3079698719"/>
              </p:ext>
            </p:extLst>
          </p:nvPr>
        </p:nvGraphicFramePr>
        <p:xfrm>
          <a:off x="611560" y="3586027"/>
          <a:ext cx="4248472" cy="883920"/>
        </p:xfrm>
        <a:graphic>
          <a:graphicData uri="http://schemas.openxmlformats.org/drawingml/2006/table">
            <a:tbl>
              <a:tblPr>
                <a:tableStyleId>{2D5ABB26-0587-4C30-8999-92F81FD0307C}</a:tableStyleId>
              </a:tblPr>
              <a:tblGrid>
                <a:gridCol w="2663719">
                  <a:extLst>
                    <a:ext uri="{9D8B030D-6E8A-4147-A177-3AD203B41FA5}">
                      <a16:colId xmlns:a16="http://schemas.microsoft.com/office/drawing/2014/main" val="3203194102"/>
                    </a:ext>
                  </a:extLst>
                </a:gridCol>
                <a:gridCol w="1584753">
                  <a:extLst>
                    <a:ext uri="{9D8B030D-6E8A-4147-A177-3AD203B41FA5}">
                      <a16:colId xmlns:a16="http://schemas.microsoft.com/office/drawing/2014/main" val="2959685160"/>
                    </a:ext>
                  </a:extLst>
                </a:gridCol>
              </a:tblGrid>
              <a:tr h="198120">
                <a:tc gridSpan="2">
                  <a:txBody>
                    <a:bodyPr/>
                    <a:lstStyle/>
                    <a:p>
                      <a:pPr algn="ctr" fontAlgn="b"/>
                      <a:r>
                        <a:rPr lang="es-EC" sz="1400" b="1" u="none" strike="noStrike" dirty="0">
                          <a:effectLst/>
                        </a:rPr>
                        <a:t>OMP1q</a:t>
                      </a:r>
                      <a:endParaRPr lang="es-EC" sz="1400" b="1"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es-EC"/>
                    </a:p>
                  </a:txBody>
                  <a:tcPr/>
                </a:tc>
                <a:extLst>
                  <a:ext uri="{0D108BD9-81ED-4DB2-BD59-A6C34878D82A}">
                    <a16:rowId xmlns:a16="http://schemas.microsoft.com/office/drawing/2014/main" val="1745393229"/>
                  </a:ext>
                </a:extLst>
              </a:tr>
              <a:tr h="198120">
                <a:tc>
                  <a:txBody>
                    <a:bodyPr/>
                    <a:lstStyle/>
                    <a:p>
                      <a:pPr algn="l" fontAlgn="b"/>
                      <a:endParaRPr lang="es-EC"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s-EC" sz="1400" b="0" u="none" strike="noStrike" dirty="0">
                          <a:effectLst/>
                        </a:rPr>
                        <a:t>Rendimiento (mg/L)</a:t>
                      </a:r>
                      <a:endParaRPr lang="es-EC"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05395482"/>
                  </a:ext>
                </a:extLst>
              </a:tr>
              <a:tr h="198120">
                <a:tc>
                  <a:txBody>
                    <a:bodyPr/>
                    <a:lstStyle/>
                    <a:p>
                      <a:pPr algn="l" fontAlgn="b"/>
                      <a:r>
                        <a:rPr lang="es-EC" sz="1400" b="0" u="none" strike="noStrike" dirty="0">
                          <a:effectLst/>
                        </a:rPr>
                        <a:t>Inicial (Sin lavar)</a:t>
                      </a:r>
                      <a:endParaRPr lang="es-EC"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s-EC" sz="1400" u="none" strike="noStrike" dirty="0">
                          <a:effectLst/>
                        </a:rPr>
                        <a:t>1001,49</a:t>
                      </a:r>
                      <a:endParaRPr lang="es-EC"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93834764"/>
                  </a:ext>
                </a:extLst>
              </a:tr>
              <a:tr h="198120">
                <a:tc>
                  <a:txBody>
                    <a:bodyPr/>
                    <a:lstStyle/>
                    <a:p>
                      <a:pPr algn="l" fontAlgn="b"/>
                      <a:r>
                        <a:rPr lang="es-MX" sz="1400" b="0" u="none" strike="noStrike" dirty="0">
                          <a:effectLst/>
                        </a:rPr>
                        <a:t>Final (Lavados NaCl y Tritón)</a:t>
                      </a:r>
                      <a:endParaRPr lang="es-MX"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s-EC" sz="1400" u="none" strike="noStrike" dirty="0">
                          <a:effectLst/>
                        </a:rPr>
                        <a:t>995,47</a:t>
                      </a:r>
                      <a:endParaRPr lang="es-EC"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20208019"/>
                  </a:ext>
                </a:extLst>
              </a:tr>
            </a:tbl>
          </a:graphicData>
        </a:graphic>
      </p:graphicFrame>
      <p:graphicFrame>
        <p:nvGraphicFramePr>
          <p:cNvPr id="15" name="Tabla 14">
            <a:extLst>
              <a:ext uri="{FF2B5EF4-FFF2-40B4-BE49-F238E27FC236}">
                <a16:creationId xmlns:a16="http://schemas.microsoft.com/office/drawing/2014/main" id="{C92C6AFA-7A6E-4619-B2F4-537AE2B6B22B}"/>
              </a:ext>
            </a:extLst>
          </p:cNvPr>
          <p:cNvGraphicFramePr>
            <a:graphicFrameLocks noGrp="1"/>
          </p:cNvGraphicFramePr>
          <p:nvPr>
            <p:extLst>
              <p:ext uri="{D42A27DB-BD31-4B8C-83A1-F6EECF244321}">
                <p14:modId xmlns:p14="http://schemas.microsoft.com/office/powerpoint/2010/main" val="2474411330"/>
              </p:ext>
            </p:extLst>
          </p:nvPr>
        </p:nvGraphicFramePr>
        <p:xfrm>
          <a:off x="611560" y="4705320"/>
          <a:ext cx="4248472" cy="883920"/>
        </p:xfrm>
        <a:graphic>
          <a:graphicData uri="http://schemas.openxmlformats.org/drawingml/2006/table">
            <a:tbl>
              <a:tblPr>
                <a:tableStyleId>{2D5ABB26-0587-4C30-8999-92F81FD0307C}</a:tableStyleId>
              </a:tblPr>
              <a:tblGrid>
                <a:gridCol w="2663719">
                  <a:extLst>
                    <a:ext uri="{9D8B030D-6E8A-4147-A177-3AD203B41FA5}">
                      <a16:colId xmlns:a16="http://schemas.microsoft.com/office/drawing/2014/main" val="3203194102"/>
                    </a:ext>
                  </a:extLst>
                </a:gridCol>
                <a:gridCol w="1584753">
                  <a:extLst>
                    <a:ext uri="{9D8B030D-6E8A-4147-A177-3AD203B41FA5}">
                      <a16:colId xmlns:a16="http://schemas.microsoft.com/office/drawing/2014/main" val="2959685160"/>
                    </a:ext>
                  </a:extLst>
                </a:gridCol>
              </a:tblGrid>
              <a:tr h="198120">
                <a:tc gridSpan="2">
                  <a:txBody>
                    <a:bodyPr/>
                    <a:lstStyle/>
                    <a:p>
                      <a:pPr algn="ctr" fontAlgn="b"/>
                      <a:r>
                        <a:rPr lang="es-EC" sz="1400" b="1" u="none" strike="noStrike" dirty="0">
                          <a:effectLst/>
                        </a:rPr>
                        <a:t>OMP2q</a:t>
                      </a:r>
                      <a:endParaRPr lang="es-EC" sz="1400" b="1"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es-EC"/>
                    </a:p>
                  </a:txBody>
                  <a:tcPr/>
                </a:tc>
                <a:extLst>
                  <a:ext uri="{0D108BD9-81ED-4DB2-BD59-A6C34878D82A}">
                    <a16:rowId xmlns:a16="http://schemas.microsoft.com/office/drawing/2014/main" val="1745393229"/>
                  </a:ext>
                </a:extLst>
              </a:tr>
              <a:tr h="198120">
                <a:tc>
                  <a:txBody>
                    <a:bodyPr/>
                    <a:lstStyle/>
                    <a:p>
                      <a:pPr algn="l" fontAlgn="b"/>
                      <a:endParaRPr lang="es-EC"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s-EC" sz="1400" b="0" u="none" strike="noStrike" dirty="0">
                          <a:effectLst/>
                        </a:rPr>
                        <a:t>Rendimiento (mg/L)</a:t>
                      </a:r>
                      <a:endParaRPr lang="es-EC"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05395482"/>
                  </a:ext>
                </a:extLst>
              </a:tr>
              <a:tr h="198120">
                <a:tc>
                  <a:txBody>
                    <a:bodyPr/>
                    <a:lstStyle/>
                    <a:p>
                      <a:pPr algn="l" fontAlgn="b"/>
                      <a:r>
                        <a:rPr lang="es-EC" sz="1400" b="0" u="none" strike="noStrike" dirty="0">
                          <a:effectLst/>
                        </a:rPr>
                        <a:t>Inicial (Sin lavar)</a:t>
                      </a:r>
                      <a:endParaRPr lang="es-EC"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s-EC" sz="1400" u="none" strike="noStrike" dirty="0">
                          <a:effectLst/>
                        </a:rPr>
                        <a:t>525,44</a:t>
                      </a:r>
                      <a:endParaRPr lang="es-EC"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93834764"/>
                  </a:ext>
                </a:extLst>
              </a:tr>
              <a:tr h="198120">
                <a:tc>
                  <a:txBody>
                    <a:bodyPr/>
                    <a:lstStyle/>
                    <a:p>
                      <a:pPr algn="l" fontAlgn="b"/>
                      <a:r>
                        <a:rPr lang="es-MX" sz="1400" b="0" u="none" strike="noStrike" dirty="0">
                          <a:effectLst/>
                        </a:rPr>
                        <a:t>Final (Lavados NaCl y Tritón)</a:t>
                      </a:r>
                      <a:endParaRPr lang="es-MX"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r" fontAlgn="b"/>
                      <a:r>
                        <a:rPr lang="es-EC" sz="1400" u="none" strike="noStrike" dirty="0">
                          <a:effectLst/>
                        </a:rPr>
                        <a:t>380,49</a:t>
                      </a:r>
                      <a:endParaRPr lang="es-EC"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20208019"/>
                  </a:ext>
                </a:extLst>
              </a:tr>
            </a:tbl>
          </a:graphicData>
        </a:graphic>
      </p:graphicFrame>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72AD5B25-B04F-4BE6-945F-702C8349A565}"/>
                  </a:ext>
                </a:extLst>
              </p:cNvPr>
              <p:cNvSpPr/>
              <p:nvPr/>
            </p:nvSpPr>
            <p:spPr>
              <a:xfrm>
                <a:off x="179512" y="6358234"/>
                <a:ext cx="4125809" cy="461665"/>
              </a:xfrm>
              <a:prstGeom prst="rect">
                <a:avLst/>
              </a:prstGeom>
            </p:spPr>
            <p:txBody>
              <a:bodyPr wrap="none">
                <a:spAutoFit/>
              </a:bodyPr>
              <a:lstStyle/>
              <a:p>
                <a14:m>
                  <m:oMath xmlns:m="http://schemas.openxmlformats.org/officeDocument/2006/math">
                    <m:r>
                      <a:rPr lang="es-MX" sz="1200" b="0" i="1" smtClean="0">
                        <a:latin typeface="Cambria Math" panose="02040503050406030204" pitchFamily="18" charset="0"/>
                      </a:rPr>
                      <m:t>𝐷</m:t>
                    </m:r>
                    <m:r>
                      <a:rPr lang="es-MX" sz="1200" i="1">
                        <a:latin typeface="Cambria Math" panose="02040503050406030204" pitchFamily="18" charset="0"/>
                      </a:rPr>
                      <m:t>=</m:t>
                    </m:r>
                  </m:oMath>
                </a14:m>
                <a:r>
                  <a:rPr lang="es-EC" sz="1200" dirty="0"/>
                  <a:t> Factor de dilución	</a:t>
                </a:r>
                <a14:m>
                  <m:oMath xmlns:m="http://schemas.openxmlformats.org/officeDocument/2006/math">
                    <m:r>
                      <a:rPr lang="es-EC" sz="1200" i="1">
                        <a:latin typeface="Cambria Math" panose="02040503050406030204" pitchFamily="18" charset="0"/>
                      </a:rPr>
                      <m:t>𝑥</m:t>
                    </m:r>
                    <m:r>
                      <a:rPr lang="es-MX" sz="1200" i="1">
                        <a:latin typeface="Cambria Math" panose="02040503050406030204" pitchFamily="18" charset="0"/>
                      </a:rPr>
                      <m:t>=</m:t>
                    </m:r>
                  </m:oMath>
                </a14:m>
                <a:r>
                  <a:rPr lang="es-EC" sz="1200" dirty="0"/>
                  <a:t> Concentración de proteína</a:t>
                </a:r>
              </a:p>
              <a:p>
                <a14:m>
                  <m:oMath xmlns:m="http://schemas.openxmlformats.org/officeDocument/2006/math">
                    <m:r>
                      <a:rPr lang="es-MX" sz="1200" b="0" i="1" smtClean="0">
                        <a:latin typeface="Cambria Math" panose="02040503050406030204" pitchFamily="18" charset="0"/>
                      </a:rPr>
                      <m:t>𝑌</m:t>
                    </m:r>
                    <m:r>
                      <a:rPr lang="es-MX" sz="1200" i="1">
                        <a:latin typeface="Cambria Math" panose="02040503050406030204" pitchFamily="18" charset="0"/>
                      </a:rPr>
                      <m:t>=</m:t>
                    </m:r>
                  </m:oMath>
                </a14:m>
                <a:r>
                  <a:rPr lang="es-EC" sz="1200" dirty="0"/>
                  <a:t> Rendimiento </a:t>
                </a:r>
              </a:p>
            </p:txBody>
          </p:sp>
        </mc:Choice>
        <mc:Fallback xmlns="">
          <p:sp>
            <p:nvSpPr>
              <p:cNvPr id="13" name="Rectángulo 12">
                <a:extLst>
                  <a:ext uri="{FF2B5EF4-FFF2-40B4-BE49-F238E27FC236}">
                    <a16:creationId xmlns:a16="http://schemas.microsoft.com/office/drawing/2014/main" id="{72AD5B25-B04F-4BE6-945F-702C8349A565}"/>
                  </a:ext>
                </a:extLst>
              </p:cNvPr>
              <p:cNvSpPr>
                <a:spLocks noRot="1" noChangeAspect="1" noMove="1" noResize="1" noEditPoints="1" noAdjustHandles="1" noChangeArrowheads="1" noChangeShapeType="1" noTextEdit="1"/>
              </p:cNvSpPr>
              <p:nvPr/>
            </p:nvSpPr>
            <p:spPr>
              <a:xfrm>
                <a:off x="179512" y="6358234"/>
                <a:ext cx="4125809" cy="461665"/>
              </a:xfrm>
              <a:prstGeom prst="rect">
                <a:avLst/>
              </a:prstGeom>
              <a:blipFill>
                <a:blip r:embed="rId6"/>
                <a:stretch>
                  <a:fillRect t="-1316" b="-7895"/>
                </a:stretch>
              </a:blipFill>
            </p:spPr>
            <p:txBody>
              <a:bodyPr/>
              <a:lstStyle/>
              <a:p>
                <a:r>
                  <a:rPr lang="es-EC">
                    <a:noFill/>
                  </a:rPr>
                  <a:t> </a:t>
                </a:r>
              </a:p>
            </p:txBody>
          </p:sp>
        </mc:Fallback>
      </mc:AlternateContent>
      <p:sp>
        <p:nvSpPr>
          <p:cNvPr id="17" name="Rectángulo 16">
            <a:extLst>
              <a:ext uri="{FF2B5EF4-FFF2-40B4-BE49-F238E27FC236}">
                <a16:creationId xmlns:a16="http://schemas.microsoft.com/office/drawing/2014/main" id="{12A8EE4D-162B-4C00-9025-BE8D36769B4F}"/>
              </a:ext>
            </a:extLst>
          </p:cNvPr>
          <p:cNvSpPr/>
          <p:nvPr/>
        </p:nvSpPr>
        <p:spPr>
          <a:xfrm>
            <a:off x="5220072" y="4027987"/>
            <a:ext cx="2906565" cy="307777"/>
          </a:xfrm>
          <a:prstGeom prst="rect">
            <a:avLst/>
          </a:prstGeom>
        </p:spPr>
        <p:txBody>
          <a:bodyPr wrap="none">
            <a:spAutoFit/>
          </a:bodyPr>
          <a:lstStyle/>
          <a:p>
            <a:r>
              <a:rPr lang="es-EC" sz="1400" dirty="0"/>
              <a:t>Recuperación de OMP1q = 99,4%</a:t>
            </a:r>
          </a:p>
        </p:txBody>
      </p:sp>
      <p:sp>
        <p:nvSpPr>
          <p:cNvPr id="19" name="Rectángulo 18">
            <a:extLst>
              <a:ext uri="{FF2B5EF4-FFF2-40B4-BE49-F238E27FC236}">
                <a16:creationId xmlns:a16="http://schemas.microsoft.com/office/drawing/2014/main" id="{6FE28729-2D60-44DD-B993-3FA7F9985BED}"/>
              </a:ext>
            </a:extLst>
          </p:cNvPr>
          <p:cNvSpPr/>
          <p:nvPr/>
        </p:nvSpPr>
        <p:spPr>
          <a:xfrm>
            <a:off x="5220072" y="5124501"/>
            <a:ext cx="2906565" cy="307777"/>
          </a:xfrm>
          <a:prstGeom prst="rect">
            <a:avLst/>
          </a:prstGeom>
        </p:spPr>
        <p:txBody>
          <a:bodyPr wrap="none">
            <a:spAutoFit/>
          </a:bodyPr>
          <a:lstStyle/>
          <a:p>
            <a:r>
              <a:rPr lang="es-EC" sz="1400" dirty="0"/>
              <a:t>Recuperación de OMP2q = 72,4%</a:t>
            </a:r>
          </a:p>
        </p:txBody>
      </p:sp>
      <p:sp>
        <p:nvSpPr>
          <p:cNvPr id="16" name="CuadroTexto 15">
            <a:extLst>
              <a:ext uri="{FF2B5EF4-FFF2-40B4-BE49-F238E27FC236}">
                <a16:creationId xmlns:a16="http://schemas.microsoft.com/office/drawing/2014/main" id="{4750B1E4-CE3C-4996-94C4-4D21DF6B4A84}"/>
              </a:ext>
            </a:extLst>
          </p:cNvPr>
          <p:cNvSpPr txBox="1"/>
          <p:nvPr/>
        </p:nvSpPr>
        <p:spPr>
          <a:xfrm>
            <a:off x="8244408" y="123110"/>
            <a:ext cx="586408" cy="338554"/>
          </a:xfrm>
          <a:prstGeom prst="rect">
            <a:avLst/>
          </a:prstGeom>
          <a:noFill/>
        </p:spPr>
        <p:txBody>
          <a:bodyPr wrap="square" rtlCol="0">
            <a:spAutoFit/>
          </a:bodyPr>
          <a:lstStyle/>
          <a:p>
            <a:pPr algn="r"/>
            <a:r>
              <a:rPr lang="es-MX" sz="1600" b="1" dirty="0"/>
              <a:t>42</a:t>
            </a:r>
            <a:endParaRPr lang="es-EC" sz="2000" b="1" dirty="0"/>
          </a:p>
        </p:txBody>
      </p:sp>
    </p:spTree>
    <p:extLst>
      <p:ext uri="{BB962C8B-B14F-4D97-AF65-F5344CB8AC3E}">
        <p14:creationId xmlns:p14="http://schemas.microsoft.com/office/powerpoint/2010/main" val="839650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Solubilización de los antígenos</a:t>
            </a:r>
          </a:p>
        </p:txBody>
      </p:sp>
      <p:pic>
        <p:nvPicPr>
          <p:cNvPr id="4" name="Imagen 3" descr="Imagen que contiene Texto&#10;&#10;Descripción generada automáticamente">
            <a:extLst>
              <a:ext uri="{FF2B5EF4-FFF2-40B4-BE49-F238E27FC236}">
                <a16:creationId xmlns:a16="http://schemas.microsoft.com/office/drawing/2014/main" id="{F3DC63FD-BCAD-4088-8FB5-2E12A930219D}"/>
              </a:ext>
            </a:extLst>
          </p:cNvPr>
          <p:cNvPicPr>
            <a:picLocks noChangeAspect="1"/>
          </p:cNvPicPr>
          <p:nvPr/>
        </p:nvPicPr>
        <p:blipFill rotWithShape="1">
          <a:blip r:embed="rId3">
            <a:extLst>
              <a:ext uri="{28A0092B-C50C-407E-A947-70E740481C1C}">
                <a14:useLocalDpi xmlns:a14="http://schemas.microsoft.com/office/drawing/2010/main" val="0"/>
              </a:ext>
            </a:extLst>
          </a:blip>
          <a:srcRect b="18429"/>
          <a:stretch/>
        </p:blipFill>
        <p:spPr>
          <a:xfrm>
            <a:off x="908102" y="1546694"/>
            <a:ext cx="4455986" cy="2877964"/>
          </a:xfrm>
          <a:prstGeom prst="rect">
            <a:avLst/>
          </a:prstGeom>
        </p:spPr>
      </p:pic>
      <p:sp>
        <p:nvSpPr>
          <p:cNvPr id="9" name="Rectángulo 8">
            <a:extLst>
              <a:ext uri="{FF2B5EF4-FFF2-40B4-BE49-F238E27FC236}">
                <a16:creationId xmlns:a16="http://schemas.microsoft.com/office/drawing/2014/main" id="{B2598408-C4A7-47CA-9477-8749B5A8FF88}"/>
              </a:ext>
            </a:extLst>
          </p:cNvPr>
          <p:cNvSpPr/>
          <p:nvPr/>
        </p:nvSpPr>
        <p:spPr>
          <a:xfrm>
            <a:off x="431540" y="4755436"/>
            <a:ext cx="8280920" cy="830997"/>
          </a:xfrm>
          <a:prstGeom prst="rect">
            <a:avLst/>
          </a:prstGeom>
        </p:spPr>
        <p:txBody>
          <a:bodyPr wrap="square">
            <a:spAutoFit/>
          </a:bodyPr>
          <a:lstStyle/>
          <a:p>
            <a:pPr algn="just"/>
            <a:r>
              <a:rPr lang="es-MX" sz="1600" b="1" dirty="0"/>
              <a:t>Solubilización de OMP2q a temperatura ambiente (21 °C) con urea 8 M.</a:t>
            </a:r>
            <a:r>
              <a:rPr lang="es-MX" sz="1600" dirty="0"/>
              <a:t> a) Separación en SDS-PAGE. b) Western blot. PM: Marcador de peso; S: Sobrenadante; P: Pellet.</a:t>
            </a:r>
            <a:endParaRPr lang="es-EC" sz="1600" dirty="0"/>
          </a:p>
        </p:txBody>
      </p:sp>
      <p:sp>
        <p:nvSpPr>
          <p:cNvPr id="8" name="Rectángulo 7">
            <a:extLst>
              <a:ext uri="{FF2B5EF4-FFF2-40B4-BE49-F238E27FC236}">
                <a16:creationId xmlns:a16="http://schemas.microsoft.com/office/drawing/2014/main" id="{3052C9E6-6ADA-44DD-8B99-A94ABFA06E7E}"/>
              </a:ext>
            </a:extLst>
          </p:cNvPr>
          <p:cNvSpPr/>
          <p:nvPr/>
        </p:nvSpPr>
        <p:spPr>
          <a:xfrm>
            <a:off x="5890987" y="1624236"/>
            <a:ext cx="2042547" cy="830997"/>
          </a:xfrm>
          <a:prstGeom prst="rect">
            <a:avLst/>
          </a:prstGeom>
        </p:spPr>
        <p:txBody>
          <a:bodyPr wrap="none">
            <a:spAutoFit/>
          </a:bodyPr>
          <a:lstStyle/>
          <a:p>
            <a:pPr algn="ctr"/>
            <a:r>
              <a:rPr lang="es-ES" sz="1600" dirty="0"/>
              <a:t>Agentes caotrópicos</a:t>
            </a:r>
          </a:p>
          <a:p>
            <a:pPr algn="ctr"/>
            <a:r>
              <a:rPr lang="es-MX" sz="1600" dirty="0"/>
              <a:t>-</a:t>
            </a:r>
            <a:r>
              <a:rPr lang="es-MX" sz="1600" dirty="0" err="1"/>
              <a:t>GuHCl</a:t>
            </a:r>
            <a:r>
              <a:rPr lang="es-MX" sz="1600" dirty="0"/>
              <a:t> 6 M</a:t>
            </a:r>
          </a:p>
          <a:p>
            <a:pPr algn="ctr"/>
            <a:r>
              <a:rPr lang="es-MX" sz="1600" dirty="0"/>
              <a:t>-Urea 8 M </a:t>
            </a:r>
            <a:endParaRPr lang="es-EC" sz="1600" dirty="0"/>
          </a:p>
        </p:txBody>
      </p:sp>
      <p:sp>
        <p:nvSpPr>
          <p:cNvPr id="10" name="Rectángulo 9">
            <a:extLst>
              <a:ext uri="{FF2B5EF4-FFF2-40B4-BE49-F238E27FC236}">
                <a16:creationId xmlns:a16="http://schemas.microsoft.com/office/drawing/2014/main" id="{4DB3ED93-C63E-46B9-98BB-45E4BE05CF36}"/>
              </a:ext>
            </a:extLst>
          </p:cNvPr>
          <p:cNvSpPr/>
          <p:nvPr/>
        </p:nvSpPr>
        <p:spPr>
          <a:xfrm>
            <a:off x="5760132" y="2775375"/>
            <a:ext cx="2304256" cy="830997"/>
          </a:xfrm>
          <a:prstGeom prst="rect">
            <a:avLst/>
          </a:prstGeom>
        </p:spPr>
        <p:txBody>
          <a:bodyPr wrap="square">
            <a:spAutoFit/>
          </a:bodyPr>
          <a:lstStyle/>
          <a:p>
            <a:pPr algn="ctr"/>
            <a:r>
              <a:rPr lang="es-MX" sz="1600" dirty="0"/>
              <a:t>Mantiene los residuos de cisteínas en un estado reducido</a:t>
            </a:r>
            <a:endParaRPr lang="es-EC" sz="1600" dirty="0"/>
          </a:p>
        </p:txBody>
      </p:sp>
      <p:sp>
        <p:nvSpPr>
          <p:cNvPr id="11" name="Rectángulo 10">
            <a:extLst>
              <a:ext uri="{FF2B5EF4-FFF2-40B4-BE49-F238E27FC236}">
                <a16:creationId xmlns:a16="http://schemas.microsoft.com/office/drawing/2014/main" id="{0DBDC689-E094-444A-A04E-C9ABF1C2C139}"/>
              </a:ext>
            </a:extLst>
          </p:cNvPr>
          <p:cNvSpPr/>
          <p:nvPr/>
        </p:nvSpPr>
        <p:spPr>
          <a:xfrm>
            <a:off x="5436096" y="3924345"/>
            <a:ext cx="2952328" cy="584775"/>
          </a:xfrm>
          <a:prstGeom prst="rect">
            <a:avLst/>
          </a:prstGeom>
        </p:spPr>
        <p:txBody>
          <a:bodyPr wrap="square">
            <a:spAutoFit/>
          </a:bodyPr>
          <a:lstStyle/>
          <a:p>
            <a:pPr algn="ctr"/>
            <a:r>
              <a:rPr lang="es-EC" sz="1600" dirty="0"/>
              <a:t>Evita los enlaces sulfuros no nativos </a:t>
            </a:r>
          </a:p>
        </p:txBody>
      </p:sp>
      <p:cxnSp>
        <p:nvCxnSpPr>
          <p:cNvPr id="13" name="Conector recto de flecha 12">
            <a:extLst>
              <a:ext uri="{FF2B5EF4-FFF2-40B4-BE49-F238E27FC236}">
                <a16:creationId xmlns:a16="http://schemas.microsoft.com/office/drawing/2014/main" id="{538415BA-8F6D-4BF6-A2D4-719255EFBD2B}"/>
              </a:ext>
            </a:extLst>
          </p:cNvPr>
          <p:cNvCxnSpPr>
            <a:stCxn id="8" idx="2"/>
            <a:endCxn id="10" idx="0"/>
          </p:cNvCxnSpPr>
          <p:nvPr/>
        </p:nvCxnSpPr>
        <p:spPr>
          <a:xfrm flipH="1">
            <a:off x="6912260" y="2455233"/>
            <a:ext cx="1" cy="3201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6D8E2F5A-E3FF-4B21-AD2D-683E18ED7EB3}"/>
              </a:ext>
            </a:extLst>
          </p:cNvPr>
          <p:cNvCxnSpPr>
            <a:stCxn id="10" idx="2"/>
            <a:endCxn id="11" idx="0"/>
          </p:cNvCxnSpPr>
          <p:nvPr/>
        </p:nvCxnSpPr>
        <p:spPr>
          <a:xfrm>
            <a:off x="6912260" y="3606372"/>
            <a:ext cx="0" cy="3179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Rectángulo 16">
            <a:extLst>
              <a:ext uri="{FF2B5EF4-FFF2-40B4-BE49-F238E27FC236}">
                <a16:creationId xmlns:a16="http://schemas.microsoft.com/office/drawing/2014/main" id="{63644344-C52F-4E40-A19C-4124909B4006}"/>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a:t>
            </a:r>
            <a:r>
              <a:rPr lang="en-US" sz="1200" dirty="0" err="1">
                <a:latin typeface="+mj-lt"/>
                <a:ea typeface="Calibri" panose="020F0502020204030204" pitchFamily="34" charset="0"/>
              </a:rPr>
              <a:t>QIAexpressionist</a:t>
            </a:r>
            <a:r>
              <a:rPr lang="en-US" sz="1200" dirty="0">
                <a:latin typeface="+mj-lt"/>
                <a:ea typeface="Calibri" panose="020F0502020204030204" pitchFamily="34" charset="0"/>
              </a:rPr>
              <a:t>, 2003)</a:t>
            </a:r>
            <a:endParaRPr lang="es-EC" sz="1200" dirty="0">
              <a:latin typeface="+mj-lt"/>
            </a:endParaRPr>
          </a:p>
        </p:txBody>
      </p:sp>
      <p:sp>
        <p:nvSpPr>
          <p:cNvPr id="18" name="Rectángulo 17">
            <a:extLst>
              <a:ext uri="{FF2B5EF4-FFF2-40B4-BE49-F238E27FC236}">
                <a16:creationId xmlns:a16="http://schemas.microsoft.com/office/drawing/2014/main" id="{8AA6B365-9D32-4D27-B2BE-FEC823320CC1}"/>
              </a:ext>
            </a:extLst>
          </p:cNvPr>
          <p:cNvSpPr/>
          <p:nvPr/>
        </p:nvSpPr>
        <p:spPr>
          <a:xfrm>
            <a:off x="179512" y="6545081"/>
            <a:ext cx="1156086" cy="276999"/>
          </a:xfrm>
          <a:prstGeom prst="rect">
            <a:avLst/>
          </a:prstGeom>
        </p:spPr>
        <p:txBody>
          <a:bodyPr wrap="none">
            <a:spAutoFit/>
          </a:bodyPr>
          <a:lstStyle/>
          <a:p>
            <a:r>
              <a:rPr lang="es-ES_tradnl" sz="1200" dirty="0">
                <a:latin typeface="+mj-lt"/>
                <a:ea typeface="Calibri" panose="020F0502020204030204" pitchFamily="34" charset="0"/>
              </a:rPr>
              <a:t>(Panda, 2003)</a:t>
            </a:r>
            <a:endParaRPr lang="es-EC" sz="1200" dirty="0">
              <a:latin typeface="+mj-lt"/>
            </a:endParaRPr>
          </a:p>
        </p:txBody>
      </p:sp>
      <p:sp>
        <p:nvSpPr>
          <p:cNvPr id="19" name="CuadroTexto 18">
            <a:extLst>
              <a:ext uri="{FF2B5EF4-FFF2-40B4-BE49-F238E27FC236}">
                <a16:creationId xmlns:a16="http://schemas.microsoft.com/office/drawing/2014/main" id="{A0C5F9E6-BCE5-4F1E-8FCA-DB83AC3891F5}"/>
              </a:ext>
            </a:extLst>
          </p:cNvPr>
          <p:cNvSpPr txBox="1"/>
          <p:nvPr/>
        </p:nvSpPr>
        <p:spPr>
          <a:xfrm>
            <a:off x="8244408" y="123110"/>
            <a:ext cx="586408" cy="338554"/>
          </a:xfrm>
          <a:prstGeom prst="rect">
            <a:avLst/>
          </a:prstGeom>
          <a:noFill/>
        </p:spPr>
        <p:txBody>
          <a:bodyPr wrap="square" rtlCol="0">
            <a:spAutoFit/>
          </a:bodyPr>
          <a:lstStyle/>
          <a:p>
            <a:pPr algn="r"/>
            <a:r>
              <a:rPr lang="es-MX" sz="1600" b="1" dirty="0"/>
              <a:t>43</a:t>
            </a:r>
            <a:endParaRPr lang="es-EC" sz="2000" b="1" dirty="0"/>
          </a:p>
        </p:txBody>
      </p:sp>
    </p:spTree>
    <p:extLst>
      <p:ext uri="{BB962C8B-B14F-4D97-AF65-F5344CB8AC3E}">
        <p14:creationId xmlns:p14="http://schemas.microsoft.com/office/powerpoint/2010/main" val="1583329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Solubilización de los antígenos</a:t>
            </a:r>
          </a:p>
        </p:txBody>
      </p:sp>
      <p:pic>
        <p:nvPicPr>
          <p:cNvPr id="3" name="Imagen 2" descr="Gráfico&#10;&#10;Descripción generada automáticamente">
            <a:extLst>
              <a:ext uri="{FF2B5EF4-FFF2-40B4-BE49-F238E27FC236}">
                <a16:creationId xmlns:a16="http://schemas.microsoft.com/office/drawing/2014/main" id="{5941358B-CFEB-4501-BDBA-18A61E7D1679}"/>
              </a:ext>
            </a:extLst>
          </p:cNvPr>
          <p:cNvPicPr>
            <a:picLocks noChangeAspect="1"/>
          </p:cNvPicPr>
          <p:nvPr/>
        </p:nvPicPr>
        <p:blipFill rotWithShape="1">
          <a:blip r:embed="rId3">
            <a:extLst>
              <a:ext uri="{28A0092B-C50C-407E-A947-70E740481C1C}">
                <a14:useLocalDpi xmlns:a14="http://schemas.microsoft.com/office/drawing/2010/main" val="0"/>
              </a:ext>
            </a:extLst>
          </a:blip>
          <a:srcRect b="17268"/>
          <a:stretch/>
        </p:blipFill>
        <p:spPr>
          <a:xfrm>
            <a:off x="296882" y="1268760"/>
            <a:ext cx="4176464" cy="2221798"/>
          </a:xfrm>
          <a:prstGeom prst="rect">
            <a:avLst/>
          </a:prstGeom>
        </p:spPr>
      </p:pic>
      <p:pic>
        <p:nvPicPr>
          <p:cNvPr id="7" name="Imagen 6" descr="Imagen que contiene Gráfico&#10;&#10;Descripción generada automáticamente">
            <a:extLst>
              <a:ext uri="{FF2B5EF4-FFF2-40B4-BE49-F238E27FC236}">
                <a16:creationId xmlns:a16="http://schemas.microsoft.com/office/drawing/2014/main" id="{42D9241D-A7A1-4C3D-A8B7-5A77B3C21540}"/>
              </a:ext>
            </a:extLst>
          </p:cNvPr>
          <p:cNvPicPr>
            <a:picLocks noChangeAspect="1"/>
          </p:cNvPicPr>
          <p:nvPr/>
        </p:nvPicPr>
        <p:blipFill rotWithShape="1">
          <a:blip r:embed="rId4">
            <a:extLst>
              <a:ext uri="{28A0092B-C50C-407E-A947-70E740481C1C}">
                <a14:useLocalDpi xmlns:a14="http://schemas.microsoft.com/office/drawing/2010/main" val="0"/>
              </a:ext>
            </a:extLst>
          </a:blip>
          <a:srcRect b="19921"/>
          <a:stretch/>
        </p:blipFill>
        <p:spPr>
          <a:xfrm>
            <a:off x="296882" y="3645024"/>
            <a:ext cx="4173605" cy="2221797"/>
          </a:xfrm>
          <a:prstGeom prst="rect">
            <a:avLst/>
          </a:prstGeom>
        </p:spPr>
      </p:pic>
      <p:pic>
        <p:nvPicPr>
          <p:cNvPr id="10" name="Imagen 9" descr="Gráfico&#10;&#10;Descripción generada automáticamente">
            <a:extLst>
              <a:ext uri="{FF2B5EF4-FFF2-40B4-BE49-F238E27FC236}">
                <a16:creationId xmlns:a16="http://schemas.microsoft.com/office/drawing/2014/main" id="{A9679F3D-7C0B-4113-983D-3BA3202AB02D}"/>
              </a:ext>
            </a:extLst>
          </p:cNvPr>
          <p:cNvPicPr>
            <a:picLocks noChangeAspect="1"/>
          </p:cNvPicPr>
          <p:nvPr/>
        </p:nvPicPr>
        <p:blipFill rotWithShape="1">
          <a:blip r:embed="rId5">
            <a:extLst>
              <a:ext uri="{28A0092B-C50C-407E-A947-70E740481C1C}">
                <a14:useLocalDpi xmlns:a14="http://schemas.microsoft.com/office/drawing/2010/main" val="0"/>
              </a:ext>
            </a:extLst>
          </a:blip>
          <a:srcRect b="17389"/>
          <a:stretch/>
        </p:blipFill>
        <p:spPr>
          <a:xfrm>
            <a:off x="4599317" y="1239642"/>
            <a:ext cx="4394524" cy="2221798"/>
          </a:xfrm>
          <a:prstGeom prst="rect">
            <a:avLst/>
          </a:prstGeom>
        </p:spPr>
      </p:pic>
      <p:sp>
        <p:nvSpPr>
          <p:cNvPr id="11" name="Rectángulo 10">
            <a:extLst>
              <a:ext uri="{FF2B5EF4-FFF2-40B4-BE49-F238E27FC236}">
                <a16:creationId xmlns:a16="http://schemas.microsoft.com/office/drawing/2014/main" id="{1C3FD600-C8EB-473C-858C-ED9D60282AF3}"/>
              </a:ext>
            </a:extLst>
          </p:cNvPr>
          <p:cNvSpPr/>
          <p:nvPr/>
        </p:nvSpPr>
        <p:spPr>
          <a:xfrm>
            <a:off x="3059832" y="1268760"/>
            <a:ext cx="635110" cy="307777"/>
          </a:xfrm>
          <a:prstGeom prst="rect">
            <a:avLst/>
          </a:prstGeom>
        </p:spPr>
        <p:txBody>
          <a:bodyPr wrap="none">
            <a:spAutoFit/>
          </a:bodyPr>
          <a:lstStyle/>
          <a:p>
            <a:r>
              <a:rPr lang="es-MX" sz="1400" b="1" dirty="0"/>
              <a:t>37 °C</a:t>
            </a:r>
            <a:endParaRPr lang="es-EC" sz="1400" b="1" dirty="0"/>
          </a:p>
        </p:txBody>
      </p:sp>
      <p:sp>
        <p:nvSpPr>
          <p:cNvPr id="13" name="Rectángulo 12">
            <a:extLst>
              <a:ext uri="{FF2B5EF4-FFF2-40B4-BE49-F238E27FC236}">
                <a16:creationId xmlns:a16="http://schemas.microsoft.com/office/drawing/2014/main" id="{67261276-53B8-4E34-BFF3-D87A3C1F1C3A}"/>
              </a:ext>
            </a:extLst>
          </p:cNvPr>
          <p:cNvSpPr/>
          <p:nvPr/>
        </p:nvSpPr>
        <p:spPr>
          <a:xfrm>
            <a:off x="3059832" y="3645024"/>
            <a:ext cx="635110" cy="307777"/>
          </a:xfrm>
          <a:prstGeom prst="rect">
            <a:avLst/>
          </a:prstGeom>
        </p:spPr>
        <p:txBody>
          <a:bodyPr wrap="none">
            <a:spAutoFit/>
          </a:bodyPr>
          <a:lstStyle/>
          <a:p>
            <a:r>
              <a:rPr lang="es-MX" sz="1400" b="1" dirty="0"/>
              <a:t>45 °C</a:t>
            </a:r>
            <a:endParaRPr lang="es-EC" sz="1400" b="1" dirty="0"/>
          </a:p>
        </p:txBody>
      </p:sp>
      <p:sp>
        <p:nvSpPr>
          <p:cNvPr id="14" name="Rectángulo 13">
            <a:extLst>
              <a:ext uri="{FF2B5EF4-FFF2-40B4-BE49-F238E27FC236}">
                <a16:creationId xmlns:a16="http://schemas.microsoft.com/office/drawing/2014/main" id="{A7BAEE18-2A92-4430-9773-A2AA3A5B7B5C}"/>
              </a:ext>
            </a:extLst>
          </p:cNvPr>
          <p:cNvSpPr/>
          <p:nvPr/>
        </p:nvSpPr>
        <p:spPr>
          <a:xfrm>
            <a:off x="7524328" y="1268760"/>
            <a:ext cx="635110" cy="307777"/>
          </a:xfrm>
          <a:prstGeom prst="rect">
            <a:avLst/>
          </a:prstGeom>
        </p:spPr>
        <p:txBody>
          <a:bodyPr wrap="none">
            <a:spAutoFit/>
          </a:bodyPr>
          <a:lstStyle/>
          <a:p>
            <a:r>
              <a:rPr lang="es-MX" sz="1400" b="1" dirty="0"/>
              <a:t>60 °C</a:t>
            </a:r>
            <a:endParaRPr lang="es-EC" sz="1400" b="1" dirty="0"/>
          </a:p>
        </p:txBody>
      </p:sp>
      <p:sp>
        <p:nvSpPr>
          <p:cNvPr id="12" name="Rectángulo 11">
            <a:extLst>
              <a:ext uri="{FF2B5EF4-FFF2-40B4-BE49-F238E27FC236}">
                <a16:creationId xmlns:a16="http://schemas.microsoft.com/office/drawing/2014/main" id="{FD1213FD-16EC-48CA-9905-83B9FCB3856F}"/>
              </a:ext>
            </a:extLst>
          </p:cNvPr>
          <p:cNvSpPr/>
          <p:nvPr/>
        </p:nvSpPr>
        <p:spPr>
          <a:xfrm>
            <a:off x="5755270" y="4294257"/>
            <a:ext cx="2082621" cy="923330"/>
          </a:xfrm>
          <a:prstGeom prst="rect">
            <a:avLst/>
          </a:prstGeom>
        </p:spPr>
        <p:txBody>
          <a:bodyPr wrap="none">
            <a:spAutoFit/>
          </a:bodyPr>
          <a:lstStyle/>
          <a:p>
            <a:pPr algn="ctr"/>
            <a:r>
              <a:rPr lang="es-MX" dirty="0"/>
              <a:t>Urea 8 M</a:t>
            </a:r>
          </a:p>
          <a:p>
            <a:pPr algn="ctr"/>
            <a:endParaRPr lang="es-MX" dirty="0"/>
          </a:p>
          <a:p>
            <a:pPr algn="ctr"/>
            <a:r>
              <a:rPr lang="es-MX" dirty="0"/>
              <a:t>Baja solubilización</a:t>
            </a:r>
            <a:endParaRPr lang="es-EC" dirty="0"/>
          </a:p>
        </p:txBody>
      </p:sp>
      <p:sp>
        <p:nvSpPr>
          <p:cNvPr id="16" name="Rectángulo 15">
            <a:extLst>
              <a:ext uri="{FF2B5EF4-FFF2-40B4-BE49-F238E27FC236}">
                <a16:creationId xmlns:a16="http://schemas.microsoft.com/office/drawing/2014/main" id="{917B4C43-EB11-4089-A201-239A7AC08F3C}"/>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(Fischer, Sumner, &amp; Goodenough, 1993)</a:t>
            </a:r>
            <a:endParaRPr lang="es-EC" sz="1200" dirty="0">
              <a:latin typeface="+mj-lt"/>
            </a:endParaRPr>
          </a:p>
        </p:txBody>
      </p:sp>
      <p:sp>
        <p:nvSpPr>
          <p:cNvPr id="17" name="CuadroTexto 16">
            <a:extLst>
              <a:ext uri="{FF2B5EF4-FFF2-40B4-BE49-F238E27FC236}">
                <a16:creationId xmlns:a16="http://schemas.microsoft.com/office/drawing/2014/main" id="{E2B8DF17-A640-4920-BF97-34FC0C9B3F48}"/>
              </a:ext>
            </a:extLst>
          </p:cNvPr>
          <p:cNvSpPr txBox="1"/>
          <p:nvPr/>
        </p:nvSpPr>
        <p:spPr>
          <a:xfrm>
            <a:off x="8244408" y="123110"/>
            <a:ext cx="586408" cy="338554"/>
          </a:xfrm>
          <a:prstGeom prst="rect">
            <a:avLst/>
          </a:prstGeom>
          <a:noFill/>
        </p:spPr>
        <p:txBody>
          <a:bodyPr wrap="square" rtlCol="0">
            <a:spAutoFit/>
          </a:bodyPr>
          <a:lstStyle/>
          <a:p>
            <a:pPr algn="r"/>
            <a:r>
              <a:rPr lang="es-MX" sz="1600" b="1" dirty="0"/>
              <a:t>44</a:t>
            </a:r>
            <a:endParaRPr lang="es-EC" sz="2000" b="1" dirty="0"/>
          </a:p>
        </p:txBody>
      </p:sp>
    </p:spTree>
    <p:extLst>
      <p:ext uri="{BB962C8B-B14F-4D97-AF65-F5344CB8AC3E}">
        <p14:creationId xmlns:p14="http://schemas.microsoft.com/office/powerpoint/2010/main" val="348791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sp>
        <p:nvSpPr>
          <p:cNvPr id="5" name="TextBox 3">
            <a:extLst>
              <a:ext uri="{FF2B5EF4-FFF2-40B4-BE49-F238E27FC236}">
                <a16:creationId xmlns:a16="http://schemas.microsoft.com/office/drawing/2014/main" id="{04D7C4C0-6E9D-482F-A4CB-5068B49E33C4}"/>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Solubilización de los antígenos</a:t>
            </a:r>
          </a:p>
        </p:txBody>
      </p:sp>
      <p:pic>
        <p:nvPicPr>
          <p:cNvPr id="3" name="Imagen 2" descr="Imagen que contiene Gráfico&#10;&#10;Descripción generada automáticamente">
            <a:extLst>
              <a:ext uri="{FF2B5EF4-FFF2-40B4-BE49-F238E27FC236}">
                <a16:creationId xmlns:a16="http://schemas.microsoft.com/office/drawing/2014/main" id="{3DA56086-F080-43B0-A42A-261D7AAD20AD}"/>
              </a:ext>
            </a:extLst>
          </p:cNvPr>
          <p:cNvPicPr>
            <a:picLocks noChangeAspect="1"/>
          </p:cNvPicPr>
          <p:nvPr/>
        </p:nvPicPr>
        <p:blipFill rotWithShape="1">
          <a:blip r:embed="rId3">
            <a:extLst>
              <a:ext uri="{28A0092B-C50C-407E-A947-70E740481C1C}">
                <a14:useLocalDpi xmlns:a14="http://schemas.microsoft.com/office/drawing/2010/main" val="0"/>
              </a:ext>
            </a:extLst>
          </a:blip>
          <a:srcRect b="17073"/>
          <a:stretch/>
        </p:blipFill>
        <p:spPr>
          <a:xfrm>
            <a:off x="455268" y="1772055"/>
            <a:ext cx="8221188" cy="2736304"/>
          </a:xfrm>
          <a:prstGeom prst="rect">
            <a:avLst/>
          </a:prstGeom>
        </p:spPr>
      </p:pic>
      <p:sp>
        <p:nvSpPr>
          <p:cNvPr id="6" name="Rectángulo 5">
            <a:extLst>
              <a:ext uri="{FF2B5EF4-FFF2-40B4-BE49-F238E27FC236}">
                <a16:creationId xmlns:a16="http://schemas.microsoft.com/office/drawing/2014/main" id="{B0AF104C-C26F-4419-919B-9693D4EBF82A}"/>
              </a:ext>
            </a:extLst>
          </p:cNvPr>
          <p:cNvSpPr/>
          <p:nvPr/>
        </p:nvSpPr>
        <p:spPr>
          <a:xfrm>
            <a:off x="5004048" y="1413599"/>
            <a:ext cx="3253583" cy="338554"/>
          </a:xfrm>
          <a:prstGeom prst="rect">
            <a:avLst/>
          </a:prstGeom>
        </p:spPr>
        <p:txBody>
          <a:bodyPr wrap="none">
            <a:spAutoFit/>
          </a:bodyPr>
          <a:lstStyle/>
          <a:p>
            <a:pPr algn="ctr"/>
            <a:r>
              <a:rPr lang="es-EC" sz="1600" dirty="0"/>
              <a:t>↑ Solubilización = ↑ Temperatura </a:t>
            </a:r>
          </a:p>
        </p:txBody>
      </p:sp>
      <p:sp>
        <p:nvSpPr>
          <p:cNvPr id="10" name="Rectángulo 9">
            <a:extLst>
              <a:ext uri="{FF2B5EF4-FFF2-40B4-BE49-F238E27FC236}">
                <a16:creationId xmlns:a16="http://schemas.microsoft.com/office/drawing/2014/main" id="{60FAEE65-10F7-4675-A569-E3540E5216EC}"/>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a:t>
            </a:r>
            <a:r>
              <a:rPr lang="en-US" sz="1200" dirty="0" err="1">
                <a:latin typeface="+mj-lt"/>
                <a:ea typeface="Calibri" panose="020F0502020204030204" pitchFamily="34" charset="0"/>
              </a:rPr>
              <a:t>Umetsu</a:t>
            </a:r>
            <a:r>
              <a:rPr lang="en-US" sz="1200" dirty="0">
                <a:latin typeface="+mj-lt"/>
                <a:ea typeface="Calibri" panose="020F0502020204030204" pitchFamily="34" charset="0"/>
              </a:rPr>
              <a:t>, 2005)</a:t>
            </a:r>
            <a:endParaRPr lang="es-EC" sz="1200" dirty="0">
              <a:latin typeface="+mj-lt"/>
            </a:endParaRPr>
          </a:p>
        </p:txBody>
      </p:sp>
      <p:sp>
        <p:nvSpPr>
          <p:cNvPr id="11" name="Rectángulo 10">
            <a:extLst>
              <a:ext uri="{FF2B5EF4-FFF2-40B4-BE49-F238E27FC236}">
                <a16:creationId xmlns:a16="http://schemas.microsoft.com/office/drawing/2014/main" id="{F0639313-0615-48FE-9403-2B9E5D98AC34}"/>
              </a:ext>
            </a:extLst>
          </p:cNvPr>
          <p:cNvSpPr/>
          <p:nvPr/>
        </p:nvSpPr>
        <p:spPr>
          <a:xfrm>
            <a:off x="179512" y="6545081"/>
            <a:ext cx="1249060" cy="276999"/>
          </a:xfrm>
          <a:prstGeom prst="rect">
            <a:avLst/>
          </a:prstGeom>
        </p:spPr>
        <p:txBody>
          <a:bodyPr wrap="none">
            <a:spAutoFit/>
          </a:bodyPr>
          <a:lstStyle/>
          <a:p>
            <a:r>
              <a:rPr lang="es-ES_tradnl" sz="1200" dirty="0">
                <a:latin typeface="+mj-lt"/>
                <a:ea typeface="Calibri" panose="020F0502020204030204" pitchFamily="34" charset="0"/>
              </a:rPr>
              <a:t>(Baldwin, 1986)</a:t>
            </a:r>
            <a:endParaRPr lang="es-EC" sz="1200" dirty="0">
              <a:latin typeface="+mj-lt"/>
            </a:endParaRPr>
          </a:p>
        </p:txBody>
      </p:sp>
      <p:sp>
        <p:nvSpPr>
          <p:cNvPr id="12" name="Rectángulo 11">
            <a:extLst>
              <a:ext uri="{FF2B5EF4-FFF2-40B4-BE49-F238E27FC236}">
                <a16:creationId xmlns:a16="http://schemas.microsoft.com/office/drawing/2014/main" id="{CB188212-F324-49C5-B252-238AD81E11B8}"/>
              </a:ext>
            </a:extLst>
          </p:cNvPr>
          <p:cNvSpPr/>
          <p:nvPr/>
        </p:nvSpPr>
        <p:spPr>
          <a:xfrm>
            <a:off x="431540" y="4755436"/>
            <a:ext cx="8280920" cy="830997"/>
          </a:xfrm>
          <a:prstGeom prst="rect">
            <a:avLst/>
          </a:prstGeom>
        </p:spPr>
        <p:txBody>
          <a:bodyPr wrap="square">
            <a:spAutoFit/>
          </a:bodyPr>
          <a:lstStyle/>
          <a:p>
            <a:pPr algn="just"/>
            <a:r>
              <a:rPr lang="es-MX" sz="1600" b="1" dirty="0"/>
              <a:t>Solubilización de OMP2 con urea 8 M y 20 mM de β-mercaptoetanol. </a:t>
            </a:r>
            <a:r>
              <a:rPr lang="es-MX" sz="1600" dirty="0"/>
              <a:t>a) Separación en SDS-PAGE. b) Western Blot. PM: Marcador de peso; C: Pellet inicial; S: Sobrenadante; P: Pellet.</a:t>
            </a:r>
            <a:endParaRPr lang="es-EC" sz="1600" dirty="0"/>
          </a:p>
        </p:txBody>
      </p:sp>
      <p:sp>
        <p:nvSpPr>
          <p:cNvPr id="14" name="CuadroTexto 13">
            <a:extLst>
              <a:ext uri="{FF2B5EF4-FFF2-40B4-BE49-F238E27FC236}">
                <a16:creationId xmlns:a16="http://schemas.microsoft.com/office/drawing/2014/main" id="{6974478F-E298-4FC6-B3D6-7862CEFFAFEE}"/>
              </a:ext>
            </a:extLst>
          </p:cNvPr>
          <p:cNvSpPr txBox="1"/>
          <p:nvPr/>
        </p:nvSpPr>
        <p:spPr>
          <a:xfrm>
            <a:off x="8244408" y="123110"/>
            <a:ext cx="586408" cy="338554"/>
          </a:xfrm>
          <a:prstGeom prst="rect">
            <a:avLst/>
          </a:prstGeom>
          <a:noFill/>
        </p:spPr>
        <p:txBody>
          <a:bodyPr wrap="square" rtlCol="0">
            <a:spAutoFit/>
          </a:bodyPr>
          <a:lstStyle/>
          <a:p>
            <a:pPr algn="r"/>
            <a:r>
              <a:rPr lang="es-MX" sz="1600" b="1" dirty="0"/>
              <a:t>45</a:t>
            </a:r>
            <a:endParaRPr lang="es-EC" sz="2000" b="1" dirty="0"/>
          </a:p>
        </p:txBody>
      </p:sp>
    </p:spTree>
    <p:extLst>
      <p:ext uri="{BB962C8B-B14F-4D97-AF65-F5344CB8AC3E}">
        <p14:creationId xmlns:p14="http://schemas.microsoft.com/office/powerpoint/2010/main" val="907895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grpSp>
        <p:nvGrpSpPr>
          <p:cNvPr id="12" name="Grupo 11">
            <a:extLst>
              <a:ext uri="{FF2B5EF4-FFF2-40B4-BE49-F238E27FC236}">
                <a16:creationId xmlns:a16="http://schemas.microsoft.com/office/drawing/2014/main" id="{47D5FE16-6D51-4EB1-BB31-3A132A1DEBEB}"/>
              </a:ext>
            </a:extLst>
          </p:cNvPr>
          <p:cNvGrpSpPr/>
          <p:nvPr/>
        </p:nvGrpSpPr>
        <p:grpSpPr>
          <a:xfrm>
            <a:off x="539552" y="1556792"/>
            <a:ext cx="3754257" cy="4069451"/>
            <a:chOff x="2545935" y="1215916"/>
            <a:chExt cx="4896544" cy="5179798"/>
          </a:xfrm>
        </p:grpSpPr>
        <p:sp>
          <p:nvSpPr>
            <p:cNvPr id="13" name="CuadroTexto 12">
              <a:extLst>
                <a:ext uri="{FF2B5EF4-FFF2-40B4-BE49-F238E27FC236}">
                  <a16:creationId xmlns:a16="http://schemas.microsoft.com/office/drawing/2014/main" id="{904BAB4C-6EB5-4BD3-A57A-928DE8FB2822}"/>
                </a:ext>
              </a:extLst>
            </p:cNvPr>
            <p:cNvSpPr txBox="1"/>
            <p:nvPr/>
          </p:nvSpPr>
          <p:spPr>
            <a:xfrm>
              <a:off x="2740187" y="5729734"/>
              <a:ext cx="4508039" cy="665980"/>
            </a:xfrm>
            <a:prstGeom prst="rect">
              <a:avLst/>
            </a:prstGeom>
            <a:noFill/>
          </p:spPr>
          <p:txBody>
            <a:bodyPr wrap="square" rtlCol="0">
              <a:spAutoFit/>
            </a:bodyPr>
            <a:lstStyle/>
            <a:p>
              <a:pPr algn="ctr"/>
              <a:r>
                <a:rPr lang="es-MX" sz="1400" i="1" dirty="0">
                  <a:cs typeface="Arial" panose="020B0604020202020204" pitchFamily="34" charset="0"/>
                </a:rPr>
                <a:t>Plásmidos de expresión de tres proteínas OMP1q, OMP2q e INVASq. </a:t>
              </a:r>
            </a:p>
          </p:txBody>
        </p:sp>
        <p:pic>
          <p:nvPicPr>
            <p:cNvPr id="14" name="Imagen 13" descr="Diagrama, Gráfico radial&#10;&#10;Descripción generada automáticamente">
              <a:extLst>
                <a:ext uri="{FF2B5EF4-FFF2-40B4-BE49-F238E27FC236}">
                  <a16:creationId xmlns:a16="http://schemas.microsoft.com/office/drawing/2014/main" id="{A6C3EB2C-6F9E-4A1A-B179-7981593CE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935" y="1215916"/>
              <a:ext cx="4896544" cy="4513818"/>
            </a:xfrm>
            <a:prstGeom prst="rect">
              <a:avLst/>
            </a:prstGeom>
          </p:spPr>
        </p:pic>
      </p:grpSp>
      <p:grpSp>
        <p:nvGrpSpPr>
          <p:cNvPr id="16" name="Grupo 15">
            <a:extLst>
              <a:ext uri="{FF2B5EF4-FFF2-40B4-BE49-F238E27FC236}">
                <a16:creationId xmlns:a16="http://schemas.microsoft.com/office/drawing/2014/main" id="{1E6A1C18-0192-469E-8350-5285C3644144}"/>
              </a:ext>
            </a:extLst>
          </p:cNvPr>
          <p:cNvGrpSpPr/>
          <p:nvPr/>
        </p:nvGrpSpPr>
        <p:grpSpPr>
          <a:xfrm>
            <a:off x="5076056" y="1628800"/>
            <a:ext cx="2520280" cy="1099865"/>
            <a:chOff x="5076056" y="1628800"/>
            <a:chExt cx="2520280" cy="1099865"/>
          </a:xfrm>
        </p:grpSpPr>
        <p:pic>
          <p:nvPicPr>
            <p:cNvPr id="15" name="Imagen 14">
              <a:extLst>
                <a:ext uri="{FF2B5EF4-FFF2-40B4-BE49-F238E27FC236}">
                  <a16:creationId xmlns:a16="http://schemas.microsoft.com/office/drawing/2014/main" id="{EC59C70E-38FF-4447-A15B-7072A64FE7DF}"/>
                </a:ext>
              </a:extLst>
            </p:cNvPr>
            <p:cNvPicPr>
              <a:picLocks noChangeAspect="1"/>
            </p:cNvPicPr>
            <p:nvPr/>
          </p:nvPicPr>
          <p:blipFill rotWithShape="1">
            <a:blip r:embed="rId3"/>
            <a:srcRect l="9229" t="80781" r="61649"/>
            <a:stretch/>
          </p:blipFill>
          <p:spPr>
            <a:xfrm>
              <a:off x="5076056" y="1628800"/>
              <a:ext cx="2520280" cy="792088"/>
            </a:xfrm>
            <a:prstGeom prst="rect">
              <a:avLst/>
            </a:prstGeom>
          </p:spPr>
        </p:pic>
        <p:sp>
          <p:nvSpPr>
            <p:cNvPr id="11" name="Rectángulo 10">
              <a:extLst>
                <a:ext uri="{FF2B5EF4-FFF2-40B4-BE49-F238E27FC236}">
                  <a16:creationId xmlns:a16="http://schemas.microsoft.com/office/drawing/2014/main" id="{898FBDBE-E72B-4F86-A411-1E5AA124E1C6}"/>
                </a:ext>
              </a:extLst>
            </p:cNvPr>
            <p:cNvSpPr/>
            <p:nvPr/>
          </p:nvSpPr>
          <p:spPr>
            <a:xfrm>
              <a:off x="5724128" y="2420888"/>
              <a:ext cx="1491049" cy="307777"/>
            </a:xfrm>
            <a:prstGeom prst="rect">
              <a:avLst/>
            </a:prstGeom>
          </p:spPr>
          <p:txBody>
            <a:bodyPr wrap="none">
              <a:spAutoFit/>
            </a:bodyPr>
            <a:lstStyle/>
            <a:p>
              <a:r>
                <a:rPr lang="es-ES" sz="1400" i="1" dirty="0">
                  <a:ea typeface="Calibri" panose="020F0502020204030204" pitchFamily="34" charset="0"/>
                  <a:cs typeface="Times New Roman (Cuerpo en alfa"/>
                </a:rPr>
                <a:t>E. coli</a:t>
              </a:r>
              <a:r>
                <a:rPr lang="es-ES" sz="1400" dirty="0">
                  <a:ea typeface="Calibri" panose="020F0502020204030204" pitchFamily="34" charset="0"/>
                  <a:cs typeface="Times New Roman (Cuerpo en alfa"/>
                </a:rPr>
                <a:t> SHuffle® </a:t>
              </a:r>
              <a:endParaRPr lang="es-EC" sz="1400" dirty="0"/>
            </a:p>
          </p:txBody>
        </p:sp>
      </p:grpSp>
      <p:sp>
        <p:nvSpPr>
          <p:cNvPr id="21" name="Rectángulo 20">
            <a:extLst>
              <a:ext uri="{FF2B5EF4-FFF2-40B4-BE49-F238E27FC236}">
                <a16:creationId xmlns:a16="http://schemas.microsoft.com/office/drawing/2014/main" id="{3ECA18BC-5C5D-46D6-AF29-58E948275243}"/>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a:t>
            </a:r>
            <a:r>
              <a:rPr lang="en-US" sz="1200" dirty="0" err="1">
                <a:latin typeface="+mj-lt"/>
                <a:ea typeface="Calibri" panose="020F0502020204030204" pitchFamily="34" charset="0"/>
              </a:rPr>
              <a:t>Safarpour</a:t>
            </a:r>
            <a:r>
              <a:rPr lang="en-US" sz="1200" dirty="0">
                <a:latin typeface="+mj-lt"/>
                <a:ea typeface="Calibri" panose="020F0502020204030204" pitchFamily="34" charset="0"/>
              </a:rPr>
              <a:t> et al., 2017)</a:t>
            </a:r>
            <a:endParaRPr lang="es-EC" sz="1200" dirty="0">
              <a:latin typeface="+mj-lt"/>
            </a:endParaRPr>
          </a:p>
        </p:txBody>
      </p:sp>
      <p:sp>
        <p:nvSpPr>
          <p:cNvPr id="22" name="Rectángulo 21">
            <a:extLst>
              <a:ext uri="{FF2B5EF4-FFF2-40B4-BE49-F238E27FC236}">
                <a16:creationId xmlns:a16="http://schemas.microsoft.com/office/drawing/2014/main" id="{6B38CB25-4973-42E2-8CC0-38F8DEFBF667}"/>
              </a:ext>
            </a:extLst>
          </p:cNvPr>
          <p:cNvSpPr/>
          <p:nvPr/>
        </p:nvSpPr>
        <p:spPr>
          <a:xfrm>
            <a:off x="179512" y="6545081"/>
            <a:ext cx="2182008" cy="276999"/>
          </a:xfrm>
          <a:prstGeom prst="rect">
            <a:avLst/>
          </a:prstGeom>
        </p:spPr>
        <p:txBody>
          <a:bodyPr wrap="none">
            <a:spAutoFit/>
          </a:bodyPr>
          <a:lstStyle/>
          <a:p>
            <a:r>
              <a:rPr lang="es-ES_tradnl" sz="1200" dirty="0">
                <a:latin typeface="+mj-lt"/>
                <a:ea typeface="Calibri" panose="020F0502020204030204" pitchFamily="34" charset="0"/>
              </a:rPr>
              <a:t>(</a:t>
            </a:r>
            <a:r>
              <a:rPr lang="es-ES_tradnl" sz="1200" dirty="0" err="1">
                <a:latin typeface="+mj-lt"/>
                <a:ea typeface="Calibri" panose="020F0502020204030204" pitchFamily="34" charset="0"/>
              </a:rPr>
              <a:t>Seras-Franzoso</a:t>
            </a:r>
            <a:r>
              <a:rPr lang="es-ES_tradnl" sz="1200" dirty="0">
                <a:latin typeface="+mj-lt"/>
                <a:ea typeface="Calibri" panose="020F0502020204030204" pitchFamily="34" charset="0"/>
              </a:rPr>
              <a:t> et al., 2012)</a:t>
            </a:r>
            <a:endParaRPr lang="es-EC" sz="1200" dirty="0">
              <a:latin typeface="+mj-lt"/>
            </a:endParaRPr>
          </a:p>
        </p:txBody>
      </p:sp>
      <p:sp>
        <p:nvSpPr>
          <p:cNvPr id="17" name="Rectángulo 16">
            <a:extLst>
              <a:ext uri="{FF2B5EF4-FFF2-40B4-BE49-F238E27FC236}">
                <a16:creationId xmlns:a16="http://schemas.microsoft.com/office/drawing/2014/main" id="{C79423DD-2C27-48D2-9399-788A8E538523}"/>
              </a:ext>
            </a:extLst>
          </p:cNvPr>
          <p:cNvSpPr/>
          <p:nvPr/>
        </p:nvSpPr>
        <p:spPr>
          <a:xfrm>
            <a:off x="5389319" y="3043699"/>
            <a:ext cx="669618" cy="338554"/>
          </a:xfrm>
          <a:prstGeom prst="rect">
            <a:avLst/>
          </a:prstGeom>
        </p:spPr>
        <p:txBody>
          <a:bodyPr wrap="square">
            <a:spAutoFit/>
          </a:bodyPr>
          <a:lstStyle/>
          <a:p>
            <a:r>
              <a:rPr lang="es-EC" sz="1600" b="1" dirty="0" err="1"/>
              <a:t>trxB</a:t>
            </a:r>
            <a:r>
              <a:rPr lang="es-EC" sz="1600" b="1" dirty="0"/>
              <a:t>-</a:t>
            </a:r>
          </a:p>
        </p:txBody>
      </p:sp>
      <p:sp>
        <p:nvSpPr>
          <p:cNvPr id="23" name="Rectángulo 22">
            <a:extLst>
              <a:ext uri="{FF2B5EF4-FFF2-40B4-BE49-F238E27FC236}">
                <a16:creationId xmlns:a16="http://schemas.microsoft.com/office/drawing/2014/main" id="{0FB441D0-3B0C-43C6-A19B-A09E09CF7470}"/>
              </a:ext>
            </a:extLst>
          </p:cNvPr>
          <p:cNvSpPr/>
          <p:nvPr/>
        </p:nvSpPr>
        <p:spPr>
          <a:xfrm>
            <a:off x="6894416" y="3043699"/>
            <a:ext cx="641522" cy="338554"/>
          </a:xfrm>
          <a:prstGeom prst="rect">
            <a:avLst/>
          </a:prstGeom>
        </p:spPr>
        <p:txBody>
          <a:bodyPr wrap="none">
            <a:spAutoFit/>
          </a:bodyPr>
          <a:lstStyle/>
          <a:p>
            <a:r>
              <a:rPr lang="es-EC" sz="1600" b="1" dirty="0" err="1"/>
              <a:t>gor</a:t>
            </a:r>
            <a:r>
              <a:rPr lang="es-EC" sz="1600" b="1" dirty="0"/>
              <a:t>- </a:t>
            </a:r>
          </a:p>
        </p:txBody>
      </p:sp>
      <p:cxnSp>
        <p:nvCxnSpPr>
          <p:cNvPr id="25" name="Conector recto de flecha 24">
            <a:extLst>
              <a:ext uri="{FF2B5EF4-FFF2-40B4-BE49-F238E27FC236}">
                <a16:creationId xmlns:a16="http://schemas.microsoft.com/office/drawing/2014/main" id="{268C4B93-9C35-4572-A598-CCE531079C5B}"/>
              </a:ext>
            </a:extLst>
          </p:cNvPr>
          <p:cNvCxnSpPr>
            <a:stCxn id="11" idx="2"/>
            <a:endCxn id="17" idx="0"/>
          </p:cNvCxnSpPr>
          <p:nvPr/>
        </p:nvCxnSpPr>
        <p:spPr>
          <a:xfrm flipH="1">
            <a:off x="5724128" y="2728665"/>
            <a:ext cx="745525" cy="315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B192BF06-0D43-42A0-BB42-DE3A75E63A7B}"/>
              </a:ext>
            </a:extLst>
          </p:cNvPr>
          <p:cNvCxnSpPr>
            <a:stCxn id="11" idx="2"/>
            <a:endCxn id="23" idx="0"/>
          </p:cNvCxnSpPr>
          <p:nvPr/>
        </p:nvCxnSpPr>
        <p:spPr>
          <a:xfrm>
            <a:off x="6469653" y="2728665"/>
            <a:ext cx="745524" cy="315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AC6ABFE2-24B2-417A-A4F9-4D8878DF9B76}"/>
              </a:ext>
            </a:extLst>
          </p:cNvPr>
          <p:cNvSpPr/>
          <p:nvPr/>
        </p:nvSpPr>
        <p:spPr>
          <a:xfrm>
            <a:off x="4399676" y="3922474"/>
            <a:ext cx="4139952" cy="307777"/>
          </a:xfrm>
          <a:prstGeom prst="rect">
            <a:avLst/>
          </a:prstGeom>
        </p:spPr>
        <p:txBody>
          <a:bodyPr wrap="square">
            <a:spAutoFit/>
          </a:bodyPr>
          <a:lstStyle/>
          <a:p>
            <a:pPr algn="ctr"/>
            <a:r>
              <a:rPr lang="es-MX" sz="1400" dirty="0"/>
              <a:t>Proporciona el ambiente citoplasmático oxidativo</a:t>
            </a:r>
            <a:endParaRPr lang="es-EC" sz="1400" dirty="0"/>
          </a:p>
        </p:txBody>
      </p:sp>
      <p:sp>
        <p:nvSpPr>
          <p:cNvPr id="30" name="Abrir llave 29">
            <a:extLst>
              <a:ext uri="{FF2B5EF4-FFF2-40B4-BE49-F238E27FC236}">
                <a16:creationId xmlns:a16="http://schemas.microsoft.com/office/drawing/2014/main" id="{792915B1-AF54-4EB0-AD8C-74970860255E}"/>
              </a:ext>
            </a:extLst>
          </p:cNvPr>
          <p:cNvSpPr/>
          <p:nvPr/>
        </p:nvSpPr>
        <p:spPr>
          <a:xfrm rot="16200000">
            <a:off x="6266242" y="2559099"/>
            <a:ext cx="406817" cy="214661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1" name="Rectángulo 30">
            <a:extLst>
              <a:ext uri="{FF2B5EF4-FFF2-40B4-BE49-F238E27FC236}">
                <a16:creationId xmlns:a16="http://schemas.microsoft.com/office/drawing/2014/main" id="{96BD865F-01BF-48CB-B20D-2612E16D40C3}"/>
              </a:ext>
            </a:extLst>
          </p:cNvPr>
          <p:cNvSpPr/>
          <p:nvPr/>
        </p:nvSpPr>
        <p:spPr>
          <a:xfrm>
            <a:off x="6119729" y="4601195"/>
            <a:ext cx="722686" cy="338554"/>
          </a:xfrm>
          <a:prstGeom prst="rect">
            <a:avLst/>
          </a:prstGeom>
        </p:spPr>
        <p:txBody>
          <a:bodyPr wrap="square">
            <a:spAutoFit/>
          </a:bodyPr>
          <a:lstStyle/>
          <a:p>
            <a:pPr algn="ctr"/>
            <a:r>
              <a:rPr lang="es-EC" sz="1600" b="1" dirty="0" err="1"/>
              <a:t>DsbC</a:t>
            </a:r>
            <a:r>
              <a:rPr lang="es-EC" sz="1600" b="1" dirty="0"/>
              <a:t> </a:t>
            </a:r>
          </a:p>
        </p:txBody>
      </p:sp>
      <p:sp>
        <p:nvSpPr>
          <p:cNvPr id="32" name="Rectángulo 31">
            <a:extLst>
              <a:ext uri="{FF2B5EF4-FFF2-40B4-BE49-F238E27FC236}">
                <a16:creationId xmlns:a16="http://schemas.microsoft.com/office/drawing/2014/main" id="{46A4369A-D447-46C4-9E3A-6EAE6E08C527}"/>
              </a:ext>
            </a:extLst>
          </p:cNvPr>
          <p:cNvSpPr/>
          <p:nvPr/>
        </p:nvSpPr>
        <p:spPr>
          <a:xfrm>
            <a:off x="6309991" y="4221117"/>
            <a:ext cx="319318" cy="369332"/>
          </a:xfrm>
          <a:prstGeom prst="rect">
            <a:avLst/>
          </a:prstGeom>
        </p:spPr>
        <p:txBody>
          <a:bodyPr wrap="none">
            <a:spAutoFit/>
          </a:bodyPr>
          <a:lstStyle/>
          <a:p>
            <a:r>
              <a:rPr lang="es-EC" dirty="0"/>
              <a:t>+</a:t>
            </a:r>
          </a:p>
        </p:txBody>
      </p:sp>
      <p:sp>
        <p:nvSpPr>
          <p:cNvPr id="33" name="Rectángulo 32">
            <a:extLst>
              <a:ext uri="{FF2B5EF4-FFF2-40B4-BE49-F238E27FC236}">
                <a16:creationId xmlns:a16="http://schemas.microsoft.com/office/drawing/2014/main" id="{F94311C3-33A4-4DDE-8AFD-B0BF32734D10}"/>
              </a:ext>
            </a:extLst>
          </p:cNvPr>
          <p:cNvSpPr/>
          <p:nvPr/>
        </p:nvSpPr>
        <p:spPr>
          <a:xfrm>
            <a:off x="5243383" y="4941168"/>
            <a:ext cx="2424961" cy="307777"/>
          </a:xfrm>
          <a:prstGeom prst="rect">
            <a:avLst/>
          </a:prstGeom>
        </p:spPr>
        <p:txBody>
          <a:bodyPr wrap="square">
            <a:spAutoFit/>
          </a:bodyPr>
          <a:lstStyle/>
          <a:p>
            <a:pPr algn="ctr"/>
            <a:r>
              <a:rPr lang="es-EC" sz="1400" dirty="0"/>
              <a:t>Mejor plegamiento oxidativo </a:t>
            </a:r>
          </a:p>
        </p:txBody>
      </p:sp>
      <p:sp>
        <p:nvSpPr>
          <p:cNvPr id="24" name="TextBox 3">
            <a:extLst>
              <a:ext uri="{FF2B5EF4-FFF2-40B4-BE49-F238E27FC236}">
                <a16:creationId xmlns:a16="http://schemas.microsoft.com/office/drawing/2014/main" id="{64717C66-B2E3-49EF-AE01-D7473471E131}"/>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Solubilización de los antígenos</a:t>
            </a:r>
          </a:p>
        </p:txBody>
      </p:sp>
      <p:sp>
        <p:nvSpPr>
          <p:cNvPr id="34" name="CuadroTexto 33">
            <a:extLst>
              <a:ext uri="{FF2B5EF4-FFF2-40B4-BE49-F238E27FC236}">
                <a16:creationId xmlns:a16="http://schemas.microsoft.com/office/drawing/2014/main" id="{B9F8BD0C-9E69-45CC-AA7F-065473593189}"/>
              </a:ext>
            </a:extLst>
          </p:cNvPr>
          <p:cNvSpPr txBox="1"/>
          <p:nvPr/>
        </p:nvSpPr>
        <p:spPr>
          <a:xfrm>
            <a:off x="8244408" y="123110"/>
            <a:ext cx="586408" cy="338554"/>
          </a:xfrm>
          <a:prstGeom prst="rect">
            <a:avLst/>
          </a:prstGeom>
          <a:noFill/>
        </p:spPr>
        <p:txBody>
          <a:bodyPr wrap="square" rtlCol="0">
            <a:spAutoFit/>
          </a:bodyPr>
          <a:lstStyle/>
          <a:p>
            <a:pPr algn="r"/>
            <a:r>
              <a:rPr lang="es-MX" sz="1600" b="1" dirty="0"/>
              <a:t>46</a:t>
            </a:r>
            <a:endParaRPr lang="es-EC" sz="2000" b="1" dirty="0"/>
          </a:p>
        </p:txBody>
      </p:sp>
    </p:spTree>
    <p:extLst>
      <p:ext uri="{BB962C8B-B14F-4D97-AF65-F5344CB8AC3E}">
        <p14:creationId xmlns:p14="http://schemas.microsoft.com/office/powerpoint/2010/main" val="68353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669674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RESULTADOS Y DISCUSIÓN</a:t>
            </a:r>
          </a:p>
        </p:txBody>
      </p:sp>
      <p:grpSp>
        <p:nvGrpSpPr>
          <p:cNvPr id="12" name="Grupo 11">
            <a:extLst>
              <a:ext uri="{FF2B5EF4-FFF2-40B4-BE49-F238E27FC236}">
                <a16:creationId xmlns:a16="http://schemas.microsoft.com/office/drawing/2014/main" id="{47D5FE16-6D51-4EB1-BB31-3A132A1DEBEB}"/>
              </a:ext>
            </a:extLst>
          </p:cNvPr>
          <p:cNvGrpSpPr/>
          <p:nvPr/>
        </p:nvGrpSpPr>
        <p:grpSpPr>
          <a:xfrm>
            <a:off x="539552" y="1556792"/>
            <a:ext cx="3754257" cy="4069451"/>
            <a:chOff x="2545935" y="1215916"/>
            <a:chExt cx="4896544" cy="5179798"/>
          </a:xfrm>
        </p:grpSpPr>
        <p:sp>
          <p:nvSpPr>
            <p:cNvPr id="13" name="CuadroTexto 12">
              <a:extLst>
                <a:ext uri="{FF2B5EF4-FFF2-40B4-BE49-F238E27FC236}">
                  <a16:creationId xmlns:a16="http://schemas.microsoft.com/office/drawing/2014/main" id="{904BAB4C-6EB5-4BD3-A57A-928DE8FB2822}"/>
                </a:ext>
              </a:extLst>
            </p:cNvPr>
            <p:cNvSpPr txBox="1"/>
            <p:nvPr/>
          </p:nvSpPr>
          <p:spPr>
            <a:xfrm>
              <a:off x="2740187" y="5729734"/>
              <a:ext cx="4508039" cy="665980"/>
            </a:xfrm>
            <a:prstGeom prst="rect">
              <a:avLst/>
            </a:prstGeom>
            <a:noFill/>
          </p:spPr>
          <p:txBody>
            <a:bodyPr wrap="square" rtlCol="0">
              <a:spAutoFit/>
            </a:bodyPr>
            <a:lstStyle/>
            <a:p>
              <a:pPr algn="ctr"/>
              <a:r>
                <a:rPr lang="es-MX" sz="1400" i="1" dirty="0">
                  <a:cs typeface="Arial" panose="020B0604020202020204" pitchFamily="34" charset="0"/>
                </a:rPr>
                <a:t>Plásmidos de expresión de tres proteínas OMP1q, OMP2q e INVASq. </a:t>
              </a:r>
            </a:p>
          </p:txBody>
        </p:sp>
        <p:pic>
          <p:nvPicPr>
            <p:cNvPr id="14" name="Imagen 13" descr="Diagrama, Gráfico radial&#10;&#10;Descripción generada automáticamente">
              <a:extLst>
                <a:ext uri="{FF2B5EF4-FFF2-40B4-BE49-F238E27FC236}">
                  <a16:creationId xmlns:a16="http://schemas.microsoft.com/office/drawing/2014/main" id="{A6C3EB2C-6F9E-4A1A-B179-7981593CE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935" y="1215916"/>
              <a:ext cx="4896544" cy="4513818"/>
            </a:xfrm>
            <a:prstGeom prst="rect">
              <a:avLst/>
            </a:prstGeom>
          </p:spPr>
        </p:pic>
      </p:grpSp>
      <p:sp>
        <p:nvSpPr>
          <p:cNvPr id="21" name="Rectángulo 20">
            <a:extLst>
              <a:ext uri="{FF2B5EF4-FFF2-40B4-BE49-F238E27FC236}">
                <a16:creationId xmlns:a16="http://schemas.microsoft.com/office/drawing/2014/main" id="{3ECA18BC-5C5D-46D6-AF29-58E948275243}"/>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a:t>
            </a:r>
            <a:r>
              <a:rPr lang="en-US" sz="1200" dirty="0" err="1">
                <a:latin typeface="+mj-lt"/>
                <a:ea typeface="Calibri" panose="020F0502020204030204" pitchFamily="34" charset="0"/>
              </a:rPr>
              <a:t>Jevševar</a:t>
            </a:r>
            <a:r>
              <a:rPr lang="en-US" sz="1200" dirty="0">
                <a:latin typeface="+mj-lt"/>
                <a:ea typeface="Calibri" panose="020F0502020204030204" pitchFamily="34" charset="0"/>
              </a:rPr>
              <a:t> et al., 2008)</a:t>
            </a:r>
            <a:endParaRPr lang="es-EC" sz="1200" dirty="0">
              <a:latin typeface="+mj-lt"/>
            </a:endParaRPr>
          </a:p>
        </p:txBody>
      </p:sp>
      <p:sp>
        <p:nvSpPr>
          <p:cNvPr id="22" name="Rectángulo 21">
            <a:extLst>
              <a:ext uri="{FF2B5EF4-FFF2-40B4-BE49-F238E27FC236}">
                <a16:creationId xmlns:a16="http://schemas.microsoft.com/office/drawing/2014/main" id="{6B38CB25-4973-42E2-8CC0-38F8DEFBF667}"/>
              </a:ext>
            </a:extLst>
          </p:cNvPr>
          <p:cNvSpPr/>
          <p:nvPr/>
        </p:nvSpPr>
        <p:spPr>
          <a:xfrm>
            <a:off x="179512" y="6545081"/>
            <a:ext cx="1763624" cy="276999"/>
          </a:xfrm>
          <a:prstGeom prst="rect">
            <a:avLst/>
          </a:prstGeom>
        </p:spPr>
        <p:txBody>
          <a:bodyPr wrap="none">
            <a:spAutoFit/>
          </a:bodyPr>
          <a:lstStyle/>
          <a:p>
            <a:r>
              <a:rPr lang="en-US" sz="1200" dirty="0">
                <a:ea typeface="Calibri" panose="020F0502020204030204" pitchFamily="34" charset="0"/>
              </a:rPr>
              <a:t>(</a:t>
            </a:r>
            <a:r>
              <a:rPr lang="en-US" sz="1200" dirty="0" err="1">
                <a:ea typeface="Calibri" panose="020F0502020204030204" pitchFamily="34" charset="0"/>
              </a:rPr>
              <a:t>Safarpour</a:t>
            </a:r>
            <a:r>
              <a:rPr lang="en-US" sz="1200" dirty="0">
                <a:ea typeface="Calibri" panose="020F0502020204030204" pitchFamily="34" charset="0"/>
              </a:rPr>
              <a:t> et al., 2017)</a:t>
            </a:r>
            <a:endParaRPr lang="es-EC" sz="1200" dirty="0"/>
          </a:p>
        </p:txBody>
      </p:sp>
      <p:sp>
        <p:nvSpPr>
          <p:cNvPr id="24" name="TextBox 3">
            <a:extLst>
              <a:ext uri="{FF2B5EF4-FFF2-40B4-BE49-F238E27FC236}">
                <a16:creationId xmlns:a16="http://schemas.microsoft.com/office/drawing/2014/main" id="{64717C66-B2E3-49EF-AE01-D7473471E131}"/>
              </a:ext>
            </a:extLst>
          </p:cNvPr>
          <p:cNvSpPr txBox="1"/>
          <p:nvPr/>
        </p:nvSpPr>
        <p:spPr>
          <a:xfrm>
            <a:off x="179512" y="692696"/>
            <a:ext cx="8496944"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Solubilización de los antígenos</a:t>
            </a:r>
          </a:p>
        </p:txBody>
      </p:sp>
      <p:sp>
        <p:nvSpPr>
          <p:cNvPr id="26" name="Rectángulo 25">
            <a:extLst>
              <a:ext uri="{FF2B5EF4-FFF2-40B4-BE49-F238E27FC236}">
                <a16:creationId xmlns:a16="http://schemas.microsoft.com/office/drawing/2014/main" id="{D131155B-3A5D-4689-8054-76FC7452275F}"/>
              </a:ext>
            </a:extLst>
          </p:cNvPr>
          <p:cNvSpPr/>
          <p:nvPr/>
        </p:nvSpPr>
        <p:spPr>
          <a:xfrm>
            <a:off x="5258518" y="2129156"/>
            <a:ext cx="2445108" cy="338554"/>
          </a:xfrm>
          <a:prstGeom prst="rect">
            <a:avLst/>
          </a:prstGeom>
        </p:spPr>
        <p:txBody>
          <a:bodyPr wrap="square">
            <a:spAutoFit/>
          </a:bodyPr>
          <a:lstStyle/>
          <a:p>
            <a:pPr algn="ctr"/>
            <a:r>
              <a:rPr lang="es-EC" sz="1600" b="1" dirty="0"/>
              <a:t>Fermentación a 37 °C </a:t>
            </a:r>
          </a:p>
        </p:txBody>
      </p:sp>
      <p:sp>
        <p:nvSpPr>
          <p:cNvPr id="34" name="Rectángulo 33">
            <a:extLst>
              <a:ext uri="{FF2B5EF4-FFF2-40B4-BE49-F238E27FC236}">
                <a16:creationId xmlns:a16="http://schemas.microsoft.com/office/drawing/2014/main" id="{BD7D2E3C-7849-44F4-BD11-1B9A613D3EDD}"/>
              </a:ext>
            </a:extLst>
          </p:cNvPr>
          <p:cNvSpPr/>
          <p:nvPr/>
        </p:nvSpPr>
        <p:spPr>
          <a:xfrm>
            <a:off x="4411296" y="2833191"/>
            <a:ext cx="4139952" cy="307777"/>
          </a:xfrm>
          <a:prstGeom prst="rect">
            <a:avLst/>
          </a:prstGeom>
        </p:spPr>
        <p:txBody>
          <a:bodyPr wrap="square">
            <a:spAutoFit/>
          </a:bodyPr>
          <a:lstStyle/>
          <a:p>
            <a:pPr algn="ctr"/>
            <a:r>
              <a:rPr lang="es-MX" sz="1400" dirty="0"/>
              <a:t>Expresión de antígenos quiméricos acelerada</a:t>
            </a:r>
            <a:endParaRPr lang="es-EC" sz="1400" dirty="0"/>
          </a:p>
        </p:txBody>
      </p:sp>
      <p:grpSp>
        <p:nvGrpSpPr>
          <p:cNvPr id="4" name="Grupo 3">
            <a:extLst>
              <a:ext uri="{FF2B5EF4-FFF2-40B4-BE49-F238E27FC236}">
                <a16:creationId xmlns:a16="http://schemas.microsoft.com/office/drawing/2014/main" id="{70974451-143A-4A55-90FB-581F777415DC}"/>
              </a:ext>
            </a:extLst>
          </p:cNvPr>
          <p:cNvGrpSpPr/>
          <p:nvPr/>
        </p:nvGrpSpPr>
        <p:grpSpPr>
          <a:xfrm>
            <a:off x="6065184" y="3933056"/>
            <a:ext cx="831775" cy="757083"/>
            <a:chOff x="6065184" y="3933056"/>
            <a:chExt cx="831775" cy="757083"/>
          </a:xfrm>
        </p:grpSpPr>
        <p:sp>
          <p:nvSpPr>
            <p:cNvPr id="31" name="Rectángulo 30">
              <a:extLst>
                <a:ext uri="{FF2B5EF4-FFF2-40B4-BE49-F238E27FC236}">
                  <a16:creationId xmlns:a16="http://schemas.microsoft.com/office/drawing/2014/main" id="{96BD865F-01BF-48CB-B20D-2612E16D40C3}"/>
                </a:ext>
              </a:extLst>
            </p:cNvPr>
            <p:cNvSpPr/>
            <p:nvPr/>
          </p:nvSpPr>
          <p:spPr>
            <a:xfrm>
              <a:off x="6119729" y="4100126"/>
              <a:ext cx="722686" cy="338554"/>
            </a:xfrm>
            <a:prstGeom prst="rect">
              <a:avLst/>
            </a:prstGeom>
          </p:spPr>
          <p:txBody>
            <a:bodyPr wrap="square">
              <a:spAutoFit/>
            </a:bodyPr>
            <a:lstStyle/>
            <a:p>
              <a:pPr algn="ctr"/>
              <a:r>
                <a:rPr lang="es-EC" sz="1600" b="1" dirty="0" err="1"/>
                <a:t>DsbC</a:t>
              </a:r>
              <a:r>
                <a:rPr lang="es-EC" sz="1600" b="1" dirty="0"/>
                <a:t> </a:t>
              </a:r>
            </a:p>
          </p:txBody>
        </p:sp>
        <p:sp>
          <p:nvSpPr>
            <p:cNvPr id="3" name="Símbolo &quot;No permitido&quot; 2">
              <a:extLst>
                <a:ext uri="{FF2B5EF4-FFF2-40B4-BE49-F238E27FC236}">
                  <a16:creationId xmlns:a16="http://schemas.microsoft.com/office/drawing/2014/main" id="{BA81043E-FE0A-4CF4-A865-97170C86077F}"/>
                </a:ext>
              </a:extLst>
            </p:cNvPr>
            <p:cNvSpPr/>
            <p:nvPr/>
          </p:nvSpPr>
          <p:spPr>
            <a:xfrm>
              <a:off x="6065184" y="3933056"/>
              <a:ext cx="831775" cy="757083"/>
            </a:xfrm>
            <a:prstGeom prst="noSmoking">
              <a:avLst>
                <a:gd name="adj" fmla="val 371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cxnSp>
        <p:nvCxnSpPr>
          <p:cNvPr id="6" name="Conector recto de flecha 5">
            <a:extLst>
              <a:ext uri="{FF2B5EF4-FFF2-40B4-BE49-F238E27FC236}">
                <a16:creationId xmlns:a16="http://schemas.microsoft.com/office/drawing/2014/main" id="{A9271E38-3D08-4553-B2D0-E3A667966CA3}"/>
              </a:ext>
            </a:extLst>
          </p:cNvPr>
          <p:cNvCxnSpPr>
            <a:stCxn id="26" idx="2"/>
            <a:endCxn id="34" idx="0"/>
          </p:cNvCxnSpPr>
          <p:nvPr/>
        </p:nvCxnSpPr>
        <p:spPr>
          <a:xfrm>
            <a:off x="6481072" y="2467710"/>
            <a:ext cx="200" cy="3654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ector recto de flecha 7">
            <a:extLst>
              <a:ext uri="{FF2B5EF4-FFF2-40B4-BE49-F238E27FC236}">
                <a16:creationId xmlns:a16="http://schemas.microsoft.com/office/drawing/2014/main" id="{D6F1B082-3BD1-40AA-B6C1-8AB8FB6C103C}"/>
              </a:ext>
            </a:extLst>
          </p:cNvPr>
          <p:cNvCxnSpPr>
            <a:stCxn id="34" idx="2"/>
          </p:cNvCxnSpPr>
          <p:nvPr/>
        </p:nvCxnSpPr>
        <p:spPr>
          <a:xfrm flipH="1">
            <a:off x="6481071" y="3140968"/>
            <a:ext cx="201" cy="72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CuadroTexto 18">
            <a:extLst>
              <a:ext uri="{FF2B5EF4-FFF2-40B4-BE49-F238E27FC236}">
                <a16:creationId xmlns:a16="http://schemas.microsoft.com/office/drawing/2014/main" id="{7D1F299D-471D-469D-91FD-7D2981BA05FB}"/>
              </a:ext>
            </a:extLst>
          </p:cNvPr>
          <p:cNvSpPr txBox="1"/>
          <p:nvPr/>
        </p:nvSpPr>
        <p:spPr>
          <a:xfrm>
            <a:off x="8244408" y="123110"/>
            <a:ext cx="586408" cy="338554"/>
          </a:xfrm>
          <a:prstGeom prst="rect">
            <a:avLst/>
          </a:prstGeom>
          <a:noFill/>
        </p:spPr>
        <p:txBody>
          <a:bodyPr wrap="square" rtlCol="0">
            <a:spAutoFit/>
          </a:bodyPr>
          <a:lstStyle/>
          <a:p>
            <a:pPr algn="r"/>
            <a:r>
              <a:rPr lang="es-MX" sz="1600" b="1" dirty="0"/>
              <a:t>47</a:t>
            </a:r>
            <a:endParaRPr lang="es-EC" sz="2000" b="1" dirty="0"/>
          </a:p>
        </p:txBody>
      </p:sp>
    </p:spTree>
    <p:extLst>
      <p:ext uri="{BB962C8B-B14F-4D97-AF65-F5344CB8AC3E}">
        <p14:creationId xmlns:p14="http://schemas.microsoft.com/office/powerpoint/2010/main" val="2451349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2" name="CuadroTexto 1"/>
          <p:cNvSpPr txBox="1"/>
          <p:nvPr/>
        </p:nvSpPr>
        <p:spPr>
          <a:xfrm>
            <a:off x="179512" y="0"/>
            <a:ext cx="2891780"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CONTENIDO</a:t>
            </a:r>
          </a:p>
        </p:txBody>
      </p:sp>
      <p:sp>
        <p:nvSpPr>
          <p:cNvPr id="6" name="CuadroTexto 5">
            <a:extLst>
              <a:ext uri="{FF2B5EF4-FFF2-40B4-BE49-F238E27FC236}">
                <a16:creationId xmlns:a16="http://schemas.microsoft.com/office/drawing/2014/main" id="{BF7010AB-5B75-4C6D-9358-6E0AAA3715CE}"/>
              </a:ext>
            </a:extLst>
          </p:cNvPr>
          <p:cNvSpPr txBox="1">
            <a:spLocks noChangeArrowheads="1"/>
          </p:cNvSpPr>
          <p:nvPr/>
        </p:nvSpPr>
        <p:spPr bwMode="auto">
          <a:xfrm>
            <a:off x="179512" y="836712"/>
            <a:ext cx="493204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MX" sz="2000" dirty="0">
                <a:latin typeface="+mn-lt"/>
              </a:rPr>
              <a:t>Introducción</a:t>
            </a:r>
          </a:p>
          <a:p>
            <a:pPr marL="914400" lvl="1" indent="-457200" algn="just" eaLnBrk="1" hangingPunct="1">
              <a:buFont typeface="+mj-lt"/>
              <a:buAutoNum type="alphaLcParenR"/>
            </a:pPr>
            <a:r>
              <a:rPr lang="es-MX" sz="2000" i="1" dirty="0" err="1">
                <a:latin typeface="+mn-lt"/>
              </a:rPr>
              <a:t>Lawsonia</a:t>
            </a:r>
            <a:r>
              <a:rPr lang="es-MX" sz="2000" i="1" dirty="0">
                <a:latin typeface="+mn-lt"/>
              </a:rPr>
              <a:t> </a:t>
            </a:r>
            <a:r>
              <a:rPr lang="es-MX" sz="2000" i="1" dirty="0" err="1">
                <a:latin typeface="+mn-lt"/>
              </a:rPr>
              <a:t>intracellularis</a:t>
            </a:r>
            <a:endParaRPr lang="es-MX" sz="2000" i="1" dirty="0">
              <a:latin typeface="+mn-lt"/>
            </a:endParaRPr>
          </a:p>
          <a:p>
            <a:pPr marL="914400" lvl="1" indent="-457200" algn="just" eaLnBrk="1" hangingPunct="1">
              <a:buFont typeface="+mj-lt"/>
              <a:buAutoNum type="alphaLcParenR"/>
            </a:pPr>
            <a:r>
              <a:rPr lang="es-MX" sz="2000" dirty="0">
                <a:latin typeface="+mn-lt"/>
              </a:rPr>
              <a:t>Enteropatía proliferativa</a:t>
            </a:r>
          </a:p>
          <a:p>
            <a:pPr marL="914400" lvl="1" indent="-457200" algn="just" eaLnBrk="1" hangingPunct="1">
              <a:buFont typeface="+mj-lt"/>
              <a:buAutoNum type="alphaLcParenR"/>
            </a:pPr>
            <a:r>
              <a:rPr lang="es-MX" sz="2000" dirty="0"/>
              <a:t>Importancia</a:t>
            </a:r>
          </a:p>
          <a:p>
            <a:pPr marL="914400" lvl="1" indent="-457200" algn="just" eaLnBrk="1" hangingPunct="1">
              <a:buFont typeface="+mj-lt"/>
              <a:buAutoNum type="alphaLcParenR"/>
            </a:pPr>
            <a:r>
              <a:rPr lang="es-MX" sz="2000" dirty="0">
                <a:latin typeface="+mn-lt"/>
              </a:rPr>
              <a:t>Control y medidas de prevención</a:t>
            </a:r>
          </a:p>
          <a:p>
            <a:pPr marL="914400" lvl="1" indent="-457200" algn="just" eaLnBrk="1" hangingPunct="1">
              <a:buFont typeface="+mj-lt"/>
              <a:buAutoNum type="alphaLcParenR"/>
            </a:pPr>
            <a:r>
              <a:rPr lang="es-MX" sz="2000" dirty="0">
                <a:latin typeface="+mn-lt"/>
              </a:rPr>
              <a:t>Vacunas recombinantes</a:t>
            </a:r>
          </a:p>
          <a:p>
            <a:pPr algn="just" eaLnBrk="1" hangingPunct="1">
              <a:buFontTx/>
              <a:buAutoNum type="arabicPeriod"/>
            </a:pPr>
            <a:endParaRPr lang="es-MX" sz="2000" dirty="0">
              <a:latin typeface="+mn-lt"/>
            </a:endParaRPr>
          </a:p>
          <a:p>
            <a:pPr algn="just" eaLnBrk="1" hangingPunct="1">
              <a:buFontTx/>
              <a:buAutoNum type="arabicPeriod"/>
            </a:pPr>
            <a:r>
              <a:rPr lang="es-ES" sz="2000" dirty="0">
                <a:latin typeface="+mn-lt"/>
              </a:rPr>
              <a:t>Objetivos</a:t>
            </a:r>
          </a:p>
          <a:p>
            <a:pPr algn="just" eaLnBrk="1" hangingPunct="1">
              <a:buFontTx/>
              <a:buAutoNum type="arabicPeriod"/>
            </a:pPr>
            <a:endParaRPr lang="es-ES" sz="2000" dirty="0">
              <a:latin typeface="+mn-lt"/>
            </a:endParaRPr>
          </a:p>
          <a:p>
            <a:pPr algn="just" eaLnBrk="1" hangingPunct="1">
              <a:buFontTx/>
              <a:buAutoNum type="arabicPeriod"/>
            </a:pPr>
            <a:r>
              <a:rPr lang="es-MX" sz="2000" dirty="0">
                <a:latin typeface="+mn-lt"/>
              </a:rPr>
              <a:t>Metodología</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Resultados y discusión</a:t>
            </a:r>
          </a:p>
          <a:p>
            <a:pPr algn="just" eaLnBrk="1" hangingPunct="1">
              <a:buFontTx/>
              <a:buAutoNum type="arabicPeriod"/>
            </a:pPr>
            <a:endParaRPr lang="es-MX" sz="2000" dirty="0">
              <a:latin typeface="+mn-lt"/>
            </a:endParaRPr>
          </a:p>
          <a:p>
            <a:pPr algn="just" eaLnBrk="1" hangingPunct="1">
              <a:buFontTx/>
              <a:buAutoNum type="arabicPeriod"/>
            </a:pPr>
            <a:r>
              <a:rPr lang="es-MX" sz="2000" b="1" dirty="0">
                <a:solidFill>
                  <a:srgbClr val="00713C"/>
                </a:solidFill>
                <a:latin typeface="+mn-lt"/>
              </a:rPr>
              <a:t>Conclusiones</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Recomendaciones</a:t>
            </a:r>
            <a:endParaRPr lang="es-ES" sz="2000" dirty="0">
              <a:latin typeface="+mn-lt"/>
            </a:endParaRPr>
          </a:p>
        </p:txBody>
      </p:sp>
      <p:sp>
        <p:nvSpPr>
          <p:cNvPr id="8" name="CuadroTexto 7">
            <a:extLst>
              <a:ext uri="{FF2B5EF4-FFF2-40B4-BE49-F238E27FC236}">
                <a16:creationId xmlns:a16="http://schemas.microsoft.com/office/drawing/2014/main" id="{B0404B4B-B9D3-46F8-B058-F32B9565CE58}"/>
              </a:ext>
            </a:extLst>
          </p:cNvPr>
          <p:cNvSpPr txBox="1"/>
          <p:nvPr/>
        </p:nvSpPr>
        <p:spPr>
          <a:xfrm>
            <a:off x="8388424" y="123110"/>
            <a:ext cx="442392" cy="338554"/>
          </a:xfrm>
          <a:prstGeom prst="rect">
            <a:avLst/>
          </a:prstGeom>
          <a:noFill/>
        </p:spPr>
        <p:txBody>
          <a:bodyPr wrap="square" rtlCol="0">
            <a:spAutoFit/>
          </a:bodyPr>
          <a:lstStyle/>
          <a:p>
            <a:pPr algn="r"/>
            <a:r>
              <a:rPr lang="es-MX" sz="1600" b="1" dirty="0"/>
              <a:t>3</a:t>
            </a:r>
            <a:endParaRPr lang="es-EC" sz="2000" b="1" dirty="0"/>
          </a:p>
        </p:txBody>
      </p:sp>
    </p:spTree>
    <p:extLst>
      <p:ext uri="{BB962C8B-B14F-4D97-AF65-F5344CB8AC3E}">
        <p14:creationId xmlns:p14="http://schemas.microsoft.com/office/powerpoint/2010/main" val="3649354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E284E99-7E3E-47CA-96DD-5790700A5DAA}"/>
              </a:ext>
            </a:extLst>
          </p:cNvPr>
          <p:cNvSpPr txBox="1"/>
          <p:nvPr/>
        </p:nvSpPr>
        <p:spPr>
          <a:xfrm>
            <a:off x="179512" y="0"/>
            <a:ext cx="417646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CONCLUSIONES</a:t>
            </a:r>
          </a:p>
        </p:txBody>
      </p:sp>
      <p:sp>
        <p:nvSpPr>
          <p:cNvPr id="8" name="CuadroTexto 5">
            <a:extLst>
              <a:ext uri="{FF2B5EF4-FFF2-40B4-BE49-F238E27FC236}">
                <a16:creationId xmlns:a16="http://schemas.microsoft.com/office/drawing/2014/main" id="{5AA2B350-FB26-4400-A5BA-41356E4E3E1D}"/>
              </a:ext>
            </a:extLst>
          </p:cNvPr>
          <p:cNvSpPr txBox="1">
            <a:spLocks noChangeArrowheads="1"/>
          </p:cNvSpPr>
          <p:nvPr/>
        </p:nvSpPr>
        <p:spPr bwMode="auto">
          <a:xfrm>
            <a:off x="251520" y="939492"/>
            <a:ext cx="8640960"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panose="020B0604020202020204" pitchFamily="34" charset="0"/>
              <a:buChar char="•"/>
            </a:pPr>
            <a:r>
              <a:rPr lang="es-MX" sz="2000" dirty="0">
                <a:latin typeface="+mn-lt"/>
              </a:rPr>
              <a:t>La creación de bancos de trabajo en los procesos biotecnológicos asegura la robustez de la etapa de cultivo celular dentro del proceso de producción de las biomoléculas. </a:t>
            </a:r>
          </a:p>
          <a:p>
            <a:pPr algn="just" eaLnBrk="1" hangingPunct="1">
              <a:buFont typeface="Arial" panose="020B0604020202020204" pitchFamily="34" charset="0"/>
              <a:buChar char="•"/>
            </a:pPr>
            <a:endParaRPr lang="es-MX" sz="2000" dirty="0">
              <a:latin typeface="+mn-lt"/>
            </a:endParaRPr>
          </a:p>
          <a:p>
            <a:pPr algn="just" eaLnBrk="1" hangingPunct="1">
              <a:buFont typeface="Arial" panose="020B0604020202020204" pitchFamily="34" charset="0"/>
              <a:buChar char="•"/>
            </a:pPr>
            <a:r>
              <a:rPr lang="es-MX" sz="2000" dirty="0">
                <a:latin typeface="+mn-lt"/>
              </a:rPr>
              <a:t>La inducción de cultivos de alta densidad (sistemas Fed-Batch) conduce altos rendimientos de aproximadamente 500 mg de antígeno por litro de cultivo.</a:t>
            </a:r>
          </a:p>
          <a:p>
            <a:pPr algn="just" eaLnBrk="1" hangingPunct="1">
              <a:buFont typeface="Arial" panose="020B0604020202020204" pitchFamily="34" charset="0"/>
              <a:buChar char="•"/>
            </a:pPr>
            <a:endParaRPr lang="es-MX" sz="2000" dirty="0">
              <a:latin typeface="+mn-lt"/>
            </a:endParaRPr>
          </a:p>
          <a:p>
            <a:pPr algn="just" eaLnBrk="1" hangingPunct="1">
              <a:buFont typeface="Arial" panose="020B0604020202020204" pitchFamily="34" charset="0"/>
              <a:buChar char="•"/>
            </a:pPr>
            <a:r>
              <a:rPr lang="es-MX" sz="2000" dirty="0"/>
              <a:t>Al finalizar los lavados de los cuerpos de inclusión se obtuvo un rendimiento de la expresión de los antígenos mayor a 70 %.</a:t>
            </a:r>
          </a:p>
          <a:p>
            <a:pPr algn="just" eaLnBrk="1" hangingPunct="1">
              <a:buFont typeface="Arial" panose="020B0604020202020204" pitchFamily="34" charset="0"/>
              <a:buChar char="•"/>
            </a:pPr>
            <a:endParaRPr lang="es-MX" sz="2000" dirty="0">
              <a:latin typeface="+mn-lt"/>
            </a:endParaRPr>
          </a:p>
          <a:p>
            <a:pPr algn="just" eaLnBrk="1" hangingPunct="1">
              <a:buFont typeface="Arial" panose="020B0604020202020204" pitchFamily="34" charset="0"/>
              <a:buChar char="•"/>
            </a:pPr>
            <a:r>
              <a:rPr lang="es-MX" sz="2000" dirty="0"/>
              <a:t>La expresión de los antígenos quiméricos contra </a:t>
            </a:r>
            <a:r>
              <a:rPr lang="es-MX" sz="2000" i="1" dirty="0"/>
              <a:t>Lawsonia intracellularis</a:t>
            </a:r>
            <a:r>
              <a:rPr lang="es-MX" sz="2000" dirty="0"/>
              <a:t>, en cultivos celulares, se obtuvieron como cuerpos de inclusión con propiedades resistentes a la solubilización.</a:t>
            </a:r>
          </a:p>
          <a:p>
            <a:pPr algn="just" eaLnBrk="1" hangingPunct="1">
              <a:buFont typeface="Arial" panose="020B0604020202020204" pitchFamily="34" charset="0"/>
              <a:buChar char="•"/>
            </a:pPr>
            <a:endParaRPr lang="es-MX" sz="2000" dirty="0">
              <a:latin typeface="+mn-lt"/>
            </a:endParaRPr>
          </a:p>
        </p:txBody>
      </p:sp>
      <p:sp>
        <p:nvSpPr>
          <p:cNvPr id="7" name="CuadroTexto 6">
            <a:extLst>
              <a:ext uri="{FF2B5EF4-FFF2-40B4-BE49-F238E27FC236}">
                <a16:creationId xmlns:a16="http://schemas.microsoft.com/office/drawing/2014/main" id="{7DE68E5D-FAF5-4193-9B2C-02532E063696}"/>
              </a:ext>
            </a:extLst>
          </p:cNvPr>
          <p:cNvSpPr txBox="1"/>
          <p:nvPr/>
        </p:nvSpPr>
        <p:spPr>
          <a:xfrm>
            <a:off x="8244408" y="123110"/>
            <a:ext cx="586408" cy="338554"/>
          </a:xfrm>
          <a:prstGeom prst="rect">
            <a:avLst/>
          </a:prstGeom>
          <a:noFill/>
        </p:spPr>
        <p:txBody>
          <a:bodyPr wrap="square" rtlCol="0">
            <a:spAutoFit/>
          </a:bodyPr>
          <a:lstStyle/>
          <a:p>
            <a:pPr algn="r"/>
            <a:r>
              <a:rPr lang="es-MX" sz="1600" b="1" dirty="0"/>
              <a:t>49</a:t>
            </a:r>
            <a:endParaRPr lang="es-EC" sz="2000" b="1" dirty="0"/>
          </a:p>
        </p:txBody>
      </p:sp>
    </p:spTree>
    <p:extLst>
      <p:ext uri="{BB962C8B-B14F-4D97-AF65-F5344CB8AC3E}">
        <p14:creationId xmlns:p14="http://schemas.microsoft.com/office/powerpoint/2010/main" val="54083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uadroTexto 5">
            <a:extLst>
              <a:ext uri="{FF2B5EF4-FFF2-40B4-BE49-F238E27FC236}">
                <a16:creationId xmlns:a16="http://schemas.microsoft.com/office/drawing/2014/main" id="{3824F5B4-E1EA-457B-B0E4-CBD8F018F47E}"/>
              </a:ext>
            </a:extLst>
          </p:cNvPr>
          <p:cNvSpPr txBox="1">
            <a:spLocks noChangeArrowheads="1"/>
          </p:cNvSpPr>
          <p:nvPr/>
        </p:nvSpPr>
        <p:spPr bwMode="auto">
          <a:xfrm>
            <a:off x="6478254" y="2034868"/>
            <a:ext cx="2377817"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panose="020B0604020202020204" pitchFamily="34" charset="0"/>
              <a:buChar char="•"/>
            </a:pPr>
            <a:r>
              <a:rPr lang="es-ES" sz="2000" dirty="0">
                <a:latin typeface="+mn-lt"/>
              </a:rPr>
              <a:t>Engrosamiento de la pared</a:t>
            </a:r>
          </a:p>
          <a:p>
            <a:pPr algn="just" eaLnBrk="1" hangingPunct="1">
              <a:buFont typeface="Arial" panose="020B0604020202020204" pitchFamily="34" charset="0"/>
              <a:buChar char="•"/>
            </a:pPr>
            <a:endParaRPr lang="es-ES" sz="2000" dirty="0">
              <a:latin typeface="+mn-lt"/>
            </a:endParaRPr>
          </a:p>
          <a:p>
            <a:pPr algn="just" eaLnBrk="1" hangingPunct="1">
              <a:buFont typeface="Arial" panose="020B0604020202020204" pitchFamily="34" charset="0"/>
              <a:buChar char="•"/>
            </a:pPr>
            <a:r>
              <a:rPr lang="es-ES" sz="2000" dirty="0">
                <a:latin typeface="+mn-lt"/>
              </a:rPr>
              <a:t>Intestino delgado</a:t>
            </a:r>
          </a:p>
          <a:p>
            <a:pPr marL="0" indent="0" algn="just" eaLnBrk="1" hangingPunct="1"/>
            <a:endParaRPr lang="es-ES" sz="2000" dirty="0">
              <a:latin typeface="+mn-lt"/>
            </a:endParaRPr>
          </a:p>
          <a:p>
            <a:pPr algn="just" eaLnBrk="1" hangingPunct="1">
              <a:buFont typeface="Arial" panose="020B0604020202020204" pitchFamily="34" charset="0"/>
              <a:buChar char="•"/>
            </a:pPr>
            <a:r>
              <a:rPr lang="es-ES" sz="2000" dirty="0">
                <a:latin typeface="+mn-lt"/>
              </a:rPr>
              <a:t>Proliferación de  enterocitos inmaduros</a:t>
            </a:r>
          </a:p>
        </p:txBody>
      </p:sp>
      <p:sp>
        <p:nvSpPr>
          <p:cNvPr id="27" name="CuadroTexto 26">
            <a:extLst>
              <a:ext uri="{FF2B5EF4-FFF2-40B4-BE49-F238E27FC236}">
                <a16:creationId xmlns:a16="http://schemas.microsoft.com/office/drawing/2014/main" id="{5D3A3E9C-FE3D-4288-9BBE-31D71AC0B94C}"/>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28" name="TextBox 3">
            <a:extLst>
              <a:ext uri="{FF2B5EF4-FFF2-40B4-BE49-F238E27FC236}">
                <a16:creationId xmlns:a16="http://schemas.microsoft.com/office/drawing/2014/main" id="{8EE5765C-2EF3-4347-BBAF-248CA6C0623E}"/>
              </a:ext>
            </a:extLst>
          </p:cNvPr>
          <p:cNvSpPr txBox="1"/>
          <p:nvPr/>
        </p:nvSpPr>
        <p:spPr>
          <a:xfrm>
            <a:off x="179512" y="690979"/>
            <a:ext cx="4320905"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 sz="2800" dirty="0">
                <a:solidFill>
                  <a:srgbClr val="00713C"/>
                </a:solidFill>
                <a:latin typeface="+mn-lt"/>
                <a:cs typeface="ＭＳ Ｐゴシック" charset="0"/>
              </a:rPr>
              <a:t>Enteropatía proliferativa</a:t>
            </a:r>
          </a:p>
        </p:txBody>
      </p:sp>
      <p:sp>
        <p:nvSpPr>
          <p:cNvPr id="25" name="Rectángulo 24">
            <a:extLst>
              <a:ext uri="{FF2B5EF4-FFF2-40B4-BE49-F238E27FC236}">
                <a16:creationId xmlns:a16="http://schemas.microsoft.com/office/drawing/2014/main" id="{E36ACC98-7D0A-4B6F-9ED3-8EFCFF34AD29}"/>
              </a:ext>
            </a:extLst>
          </p:cNvPr>
          <p:cNvSpPr/>
          <p:nvPr/>
        </p:nvSpPr>
        <p:spPr>
          <a:xfrm>
            <a:off x="179512" y="6320353"/>
            <a:ext cx="2814089" cy="276999"/>
          </a:xfrm>
          <a:prstGeom prst="rect">
            <a:avLst/>
          </a:prstGeom>
        </p:spPr>
        <p:txBody>
          <a:bodyPr wrap="square">
            <a:spAutoFit/>
          </a:bodyPr>
          <a:lstStyle/>
          <a:p>
            <a:r>
              <a:rPr lang="es-ES_tradnl" sz="1200" dirty="0">
                <a:latin typeface="+mj-lt"/>
                <a:ea typeface="Calibri" panose="020F0502020204030204" pitchFamily="34" charset="0"/>
              </a:rPr>
              <a:t>(</a:t>
            </a:r>
            <a:r>
              <a:rPr lang="es-ES_tradnl" sz="1200" dirty="0" err="1">
                <a:latin typeface="+mj-lt"/>
                <a:ea typeface="Calibri" panose="020F0502020204030204" pitchFamily="34" charset="0"/>
              </a:rPr>
              <a:t>Lawson</a:t>
            </a:r>
            <a:r>
              <a:rPr lang="es-ES_tradnl" sz="1200" dirty="0">
                <a:latin typeface="+mj-lt"/>
                <a:ea typeface="Calibri" panose="020F0502020204030204" pitchFamily="34" charset="0"/>
              </a:rPr>
              <a:t> &amp; </a:t>
            </a:r>
            <a:r>
              <a:rPr lang="es-ES_tradnl" sz="1200" dirty="0" err="1">
                <a:latin typeface="+mj-lt"/>
                <a:ea typeface="Calibri" panose="020F0502020204030204" pitchFamily="34" charset="0"/>
              </a:rPr>
              <a:t>Gebhart</a:t>
            </a:r>
            <a:r>
              <a:rPr lang="es-ES_tradnl" sz="1200" dirty="0">
                <a:latin typeface="+mj-lt"/>
                <a:ea typeface="Calibri" panose="020F0502020204030204" pitchFamily="34" charset="0"/>
              </a:rPr>
              <a:t>, 2000)</a:t>
            </a:r>
            <a:endParaRPr lang="es-EC" sz="1200" dirty="0">
              <a:latin typeface="+mj-lt"/>
            </a:endParaRPr>
          </a:p>
        </p:txBody>
      </p:sp>
      <p:sp>
        <p:nvSpPr>
          <p:cNvPr id="26" name="Rectángulo 25">
            <a:extLst>
              <a:ext uri="{FF2B5EF4-FFF2-40B4-BE49-F238E27FC236}">
                <a16:creationId xmlns:a16="http://schemas.microsoft.com/office/drawing/2014/main" id="{4E8A1CB0-EA87-4C0B-8C24-B409FB543AB2}"/>
              </a:ext>
            </a:extLst>
          </p:cNvPr>
          <p:cNvSpPr/>
          <p:nvPr/>
        </p:nvSpPr>
        <p:spPr>
          <a:xfrm>
            <a:off x="179512" y="6545081"/>
            <a:ext cx="3602718" cy="276999"/>
          </a:xfrm>
          <a:prstGeom prst="rect">
            <a:avLst/>
          </a:prstGeom>
        </p:spPr>
        <p:txBody>
          <a:bodyPr wrap="none">
            <a:spAutoFit/>
          </a:bodyPr>
          <a:lstStyle/>
          <a:p>
            <a:r>
              <a:rPr lang="es-ES_tradnl" sz="1200" dirty="0">
                <a:latin typeface="+mj-lt"/>
                <a:ea typeface="Calibri" panose="020F0502020204030204" pitchFamily="34" charset="0"/>
              </a:rPr>
              <a:t>(Jensen, </a:t>
            </a:r>
            <a:r>
              <a:rPr lang="es-ES_tradnl" sz="1200" dirty="0" err="1">
                <a:latin typeface="+mj-lt"/>
                <a:ea typeface="Calibri" panose="020F0502020204030204" pitchFamily="34" charset="0"/>
              </a:rPr>
              <a:t>Vigre</a:t>
            </a:r>
            <a:r>
              <a:rPr lang="es-ES_tradnl" sz="1200" dirty="0">
                <a:latin typeface="+mj-lt"/>
                <a:ea typeface="Calibri" panose="020F0502020204030204" pitchFamily="34" charset="0"/>
              </a:rPr>
              <a:t>, </a:t>
            </a:r>
            <a:r>
              <a:rPr lang="es-ES_tradnl" sz="1200" dirty="0" err="1">
                <a:latin typeface="+mj-lt"/>
                <a:ea typeface="Calibri" panose="020F0502020204030204" pitchFamily="34" charset="0"/>
              </a:rPr>
              <a:t>Svensmark</a:t>
            </a:r>
            <a:r>
              <a:rPr lang="es-ES_tradnl" sz="1200" dirty="0">
                <a:latin typeface="+mj-lt"/>
                <a:ea typeface="Calibri" panose="020F0502020204030204" pitchFamily="34" charset="0"/>
              </a:rPr>
              <a:t>, &amp; Bille-Hansen, 2006)</a:t>
            </a:r>
            <a:endParaRPr lang="es-EC" sz="1200" dirty="0">
              <a:latin typeface="+mj-lt"/>
            </a:endParaRPr>
          </a:p>
        </p:txBody>
      </p:sp>
      <p:pic>
        <p:nvPicPr>
          <p:cNvPr id="3" name="Imagen 2" descr="Imagen que contiene mujer, oscuro, sostener, hombre&#10;&#10;Descripción generada automáticamente">
            <a:extLst>
              <a:ext uri="{FF2B5EF4-FFF2-40B4-BE49-F238E27FC236}">
                <a16:creationId xmlns:a16="http://schemas.microsoft.com/office/drawing/2014/main" id="{2C8D3482-9D84-47E8-8B0A-6F4822F116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40" t="10885" r="8263" b="7306"/>
          <a:stretch/>
        </p:blipFill>
        <p:spPr>
          <a:xfrm>
            <a:off x="287929" y="4281489"/>
            <a:ext cx="2139182" cy="1231022"/>
          </a:xfrm>
          <a:prstGeom prst="rect">
            <a:avLst/>
          </a:prstGeom>
        </p:spPr>
      </p:pic>
      <p:pic>
        <p:nvPicPr>
          <p:cNvPr id="6" name="Imagen 5" descr="Imagen que contiene alimentos, paraguas&#10;&#10;Descripción generada automáticamente">
            <a:extLst>
              <a:ext uri="{FF2B5EF4-FFF2-40B4-BE49-F238E27FC236}">
                <a16:creationId xmlns:a16="http://schemas.microsoft.com/office/drawing/2014/main" id="{359F40C3-1848-475B-AE00-83E1D2C88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0558" y="4658986"/>
            <a:ext cx="1497994" cy="795487"/>
          </a:xfrm>
          <a:prstGeom prst="rect">
            <a:avLst/>
          </a:prstGeom>
        </p:spPr>
      </p:pic>
      <p:pic>
        <p:nvPicPr>
          <p:cNvPr id="10" name="Imagen 9" descr="Imagen que contiene parado&#10;&#10;Descripción generada automáticamente">
            <a:extLst>
              <a:ext uri="{FF2B5EF4-FFF2-40B4-BE49-F238E27FC236}">
                <a16:creationId xmlns:a16="http://schemas.microsoft.com/office/drawing/2014/main" id="{C90C9A9A-C3F6-4D81-8862-C74A9131E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9" y="2562809"/>
            <a:ext cx="1656183" cy="881864"/>
          </a:xfrm>
          <a:prstGeom prst="rect">
            <a:avLst/>
          </a:prstGeom>
        </p:spPr>
      </p:pic>
      <p:pic>
        <p:nvPicPr>
          <p:cNvPr id="13" name="Imagen 12" descr="Imagen que contiene animal, mamífero, parado, caballo&#10;&#10;Descripción generada automáticamente">
            <a:extLst>
              <a:ext uri="{FF2B5EF4-FFF2-40B4-BE49-F238E27FC236}">
                <a16:creationId xmlns:a16="http://schemas.microsoft.com/office/drawing/2014/main" id="{B3DBB391-5883-4875-B20D-3D802CA42D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2572" y="1604084"/>
            <a:ext cx="2152302" cy="1840589"/>
          </a:xfrm>
          <a:prstGeom prst="rect">
            <a:avLst/>
          </a:prstGeom>
        </p:spPr>
      </p:pic>
      <p:pic>
        <p:nvPicPr>
          <p:cNvPr id="17" name="Imagen 16" descr="Imagen que contiene animal&#10;&#10;Descripción generada automáticamente">
            <a:extLst>
              <a:ext uri="{FF2B5EF4-FFF2-40B4-BE49-F238E27FC236}">
                <a16:creationId xmlns:a16="http://schemas.microsoft.com/office/drawing/2014/main" id="{DD37999A-DE1A-4E31-992E-DA7E1CC746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6421" y="1501249"/>
            <a:ext cx="1888180" cy="1964780"/>
          </a:xfrm>
          <a:prstGeom prst="rect">
            <a:avLst/>
          </a:prstGeom>
        </p:spPr>
      </p:pic>
      <p:pic>
        <p:nvPicPr>
          <p:cNvPr id="31" name="Imagen 30" descr="Imagen que contiene persona, gato, hombre, viendo&#10;&#10;Descripción generada automáticamente">
            <a:extLst>
              <a:ext uri="{FF2B5EF4-FFF2-40B4-BE49-F238E27FC236}">
                <a16:creationId xmlns:a16="http://schemas.microsoft.com/office/drawing/2014/main" id="{37FBA710-8FB1-4985-A226-65691D43FA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4596225"/>
            <a:ext cx="1849402" cy="921007"/>
          </a:xfrm>
          <a:prstGeom prst="rect">
            <a:avLst/>
          </a:prstGeom>
        </p:spPr>
      </p:pic>
      <p:sp>
        <p:nvSpPr>
          <p:cNvPr id="15" name="CuadroTexto 14">
            <a:extLst>
              <a:ext uri="{FF2B5EF4-FFF2-40B4-BE49-F238E27FC236}">
                <a16:creationId xmlns:a16="http://schemas.microsoft.com/office/drawing/2014/main" id="{1F0C3DA4-0DA4-4E4F-BF99-A9384403E4ED}"/>
              </a:ext>
            </a:extLst>
          </p:cNvPr>
          <p:cNvSpPr txBox="1"/>
          <p:nvPr/>
        </p:nvSpPr>
        <p:spPr>
          <a:xfrm>
            <a:off x="8542784" y="123110"/>
            <a:ext cx="288032" cy="338554"/>
          </a:xfrm>
          <a:prstGeom prst="rect">
            <a:avLst/>
          </a:prstGeom>
          <a:noFill/>
        </p:spPr>
        <p:txBody>
          <a:bodyPr wrap="square" rtlCol="0">
            <a:spAutoFit/>
          </a:bodyPr>
          <a:lstStyle/>
          <a:p>
            <a:r>
              <a:rPr lang="es-MX" sz="1600" b="1" dirty="0"/>
              <a:t>5</a:t>
            </a:r>
            <a:endParaRPr lang="es-EC" sz="2000" b="1" dirty="0"/>
          </a:p>
        </p:txBody>
      </p:sp>
    </p:spTree>
    <p:extLst>
      <p:ext uri="{BB962C8B-B14F-4D97-AF65-F5344CB8AC3E}">
        <p14:creationId xmlns:p14="http://schemas.microsoft.com/office/powerpoint/2010/main" val="1307522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2" name="CuadroTexto 1"/>
          <p:cNvSpPr txBox="1"/>
          <p:nvPr/>
        </p:nvSpPr>
        <p:spPr>
          <a:xfrm>
            <a:off x="179512" y="0"/>
            <a:ext cx="2891780"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CONTENIDO</a:t>
            </a:r>
          </a:p>
        </p:txBody>
      </p:sp>
      <p:sp>
        <p:nvSpPr>
          <p:cNvPr id="6" name="CuadroTexto 5">
            <a:extLst>
              <a:ext uri="{FF2B5EF4-FFF2-40B4-BE49-F238E27FC236}">
                <a16:creationId xmlns:a16="http://schemas.microsoft.com/office/drawing/2014/main" id="{BF7010AB-5B75-4C6D-9358-6E0AAA3715CE}"/>
              </a:ext>
            </a:extLst>
          </p:cNvPr>
          <p:cNvSpPr txBox="1">
            <a:spLocks noChangeArrowheads="1"/>
          </p:cNvSpPr>
          <p:nvPr/>
        </p:nvSpPr>
        <p:spPr bwMode="auto">
          <a:xfrm>
            <a:off x="179512" y="836712"/>
            <a:ext cx="493204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MX" sz="2000" dirty="0">
                <a:latin typeface="+mn-lt"/>
              </a:rPr>
              <a:t>Introducción</a:t>
            </a:r>
          </a:p>
          <a:p>
            <a:pPr marL="914400" lvl="1" indent="-457200" algn="just" eaLnBrk="1" hangingPunct="1">
              <a:buFont typeface="+mj-lt"/>
              <a:buAutoNum type="alphaLcParenR"/>
            </a:pPr>
            <a:r>
              <a:rPr lang="es-MX" sz="2000" i="1" dirty="0" err="1">
                <a:latin typeface="+mn-lt"/>
              </a:rPr>
              <a:t>Lawsonia</a:t>
            </a:r>
            <a:r>
              <a:rPr lang="es-MX" sz="2000" i="1" dirty="0">
                <a:latin typeface="+mn-lt"/>
              </a:rPr>
              <a:t> </a:t>
            </a:r>
            <a:r>
              <a:rPr lang="es-MX" sz="2000" i="1" dirty="0" err="1">
                <a:latin typeface="+mn-lt"/>
              </a:rPr>
              <a:t>intracellularis</a:t>
            </a:r>
            <a:endParaRPr lang="es-MX" sz="2000" i="1" dirty="0">
              <a:latin typeface="+mn-lt"/>
            </a:endParaRPr>
          </a:p>
          <a:p>
            <a:pPr marL="914400" lvl="1" indent="-457200" algn="just" eaLnBrk="1" hangingPunct="1">
              <a:buFont typeface="+mj-lt"/>
              <a:buAutoNum type="alphaLcParenR"/>
            </a:pPr>
            <a:r>
              <a:rPr lang="es-MX" sz="2000" dirty="0">
                <a:latin typeface="+mn-lt"/>
              </a:rPr>
              <a:t>Enteropatía proliferativa</a:t>
            </a:r>
          </a:p>
          <a:p>
            <a:pPr marL="914400" lvl="1" indent="-457200" algn="just" eaLnBrk="1" hangingPunct="1">
              <a:buFont typeface="+mj-lt"/>
              <a:buAutoNum type="alphaLcParenR"/>
            </a:pPr>
            <a:r>
              <a:rPr lang="es-MX" sz="2000" dirty="0"/>
              <a:t>Importancia</a:t>
            </a:r>
          </a:p>
          <a:p>
            <a:pPr marL="914400" lvl="1" indent="-457200" algn="just" eaLnBrk="1" hangingPunct="1">
              <a:buFont typeface="+mj-lt"/>
              <a:buAutoNum type="alphaLcParenR"/>
            </a:pPr>
            <a:r>
              <a:rPr lang="es-MX" sz="2000" dirty="0">
                <a:latin typeface="+mn-lt"/>
              </a:rPr>
              <a:t>Control y medidas de prevención</a:t>
            </a:r>
          </a:p>
          <a:p>
            <a:pPr marL="914400" lvl="1" indent="-457200" algn="just" eaLnBrk="1" hangingPunct="1">
              <a:buFont typeface="+mj-lt"/>
              <a:buAutoNum type="alphaLcParenR"/>
            </a:pPr>
            <a:r>
              <a:rPr lang="es-MX" sz="2000" dirty="0">
                <a:latin typeface="+mn-lt"/>
              </a:rPr>
              <a:t>Vacunas recombinantes</a:t>
            </a:r>
          </a:p>
          <a:p>
            <a:pPr algn="just" eaLnBrk="1" hangingPunct="1">
              <a:buFontTx/>
              <a:buAutoNum type="arabicPeriod"/>
            </a:pPr>
            <a:endParaRPr lang="es-MX" sz="2000" dirty="0">
              <a:latin typeface="+mn-lt"/>
            </a:endParaRPr>
          </a:p>
          <a:p>
            <a:pPr algn="just" eaLnBrk="1" hangingPunct="1">
              <a:buFontTx/>
              <a:buAutoNum type="arabicPeriod"/>
            </a:pPr>
            <a:r>
              <a:rPr lang="es-ES" sz="2000" dirty="0">
                <a:latin typeface="+mn-lt"/>
              </a:rPr>
              <a:t>Objetivos</a:t>
            </a:r>
          </a:p>
          <a:p>
            <a:pPr algn="just" eaLnBrk="1" hangingPunct="1">
              <a:buFontTx/>
              <a:buAutoNum type="arabicPeriod"/>
            </a:pPr>
            <a:endParaRPr lang="es-ES" sz="2000" dirty="0">
              <a:latin typeface="+mn-lt"/>
            </a:endParaRPr>
          </a:p>
          <a:p>
            <a:pPr algn="just" eaLnBrk="1" hangingPunct="1">
              <a:buFontTx/>
              <a:buAutoNum type="arabicPeriod"/>
            </a:pPr>
            <a:r>
              <a:rPr lang="es-MX" sz="2000" dirty="0">
                <a:latin typeface="+mn-lt"/>
              </a:rPr>
              <a:t>Metodología</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Resultados y discusión</a:t>
            </a:r>
          </a:p>
          <a:p>
            <a:pPr algn="just" eaLnBrk="1" hangingPunct="1">
              <a:buFontTx/>
              <a:buAutoNum type="arabicPeriod"/>
            </a:pPr>
            <a:endParaRPr lang="es-MX" sz="2000" dirty="0">
              <a:latin typeface="+mn-lt"/>
            </a:endParaRPr>
          </a:p>
          <a:p>
            <a:pPr algn="just" eaLnBrk="1" hangingPunct="1">
              <a:buFontTx/>
              <a:buAutoNum type="arabicPeriod"/>
            </a:pPr>
            <a:r>
              <a:rPr lang="es-MX" sz="2000" dirty="0">
                <a:latin typeface="+mn-lt"/>
              </a:rPr>
              <a:t>Conclusiones</a:t>
            </a:r>
          </a:p>
          <a:p>
            <a:pPr algn="just" eaLnBrk="1" hangingPunct="1">
              <a:buFontTx/>
              <a:buAutoNum type="arabicPeriod"/>
            </a:pPr>
            <a:endParaRPr lang="es-MX" sz="2000" dirty="0">
              <a:latin typeface="+mn-lt"/>
            </a:endParaRPr>
          </a:p>
          <a:p>
            <a:pPr algn="just" eaLnBrk="1" hangingPunct="1">
              <a:buFontTx/>
              <a:buAutoNum type="arabicPeriod"/>
            </a:pPr>
            <a:r>
              <a:rPr lang="es-MX" sz="2000" b="1" dirty="0">
                <a:solidFill>
                  <a:srgbClr val="00713C"/>
                </a:solidFill>
                <a:latin typeface="+mn-lt"/>
              </a:rPr>
              <a:t>Recomendaciones</a:t>
            </a:r>
            <a:endParaRPr lang="es-ES" sz="2000" b="1" dirty="0">
              <a:solidFill>
                <a:srgbClr val="00713C"/>
              </a:solidFill>
              <a:latin typeface="+mn-lt"/>
            </a:endParaRPr>
          </a:p>
        </p:txBody>
      </p:sp>
      <p:sp>
        <p:nvSpPr>
          <p:cNvPr id="8" name="CuadroTexto 7">
            <a:extLst>
              <a:ext uri="{FF2B5EF4-FFF2-40B4-BE49-F238E27FC236}">
                <a16:creationId xmlns:a16="http://schemas.microsoft.com/office/drawing/2014/main" id="{B0404B4B-B9D3-46F8-B058-F32B9565CE58}"/>
              </a:ext>
            </a:extLst>
          </p:cNvPr>
          <p:cNvSpPr txBox="1"/>
          <p:nvPr/>
        </p:nvSpPr>
        <p:spPr>
          <a:xfrm>
            <a:off x="8388424" y="123110"/>
            <a:ext cx="442392" cy="338554"/>
          </a:xfrm>
          <a:prstGeom prst="rect">
            <a:avLst/>
          </a:prstGeom>
          <a:noFill/>
        </p:spPr>
        <p:txBody>
          <a:bodyPr wrap="square" rtlCol="0">
            <a:spAutoFit/>
          </a:bodyPr>
          <a:lstStyle/>
          <a:p>
            <a:pPr algn="r"/>
            <a:r>
              <a:rPr lang="es-MX" sz="1600" b="1" dirty="0"/>
              <a:t>3</a:t>
            </a:r>
            <a:endParaRPr lang="es-EC" sz="2000" b="1" dirty="0"/>
          </a:p>
        </p:txBody>
      </p:sp>
    </p:spTree>
    <p:extLst>
      <p:ext uri="{BB962C8B-B14F-4D97-AF65-F5344CB8AC3E}">
        <p14:creationId xmlns:p14="http://schemas.microsoft.com/office/powerpoint/2010/main" val="3701133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E284E99-7E3E-47CA-96DD-5790700A5DAA}"/>
              </a:ext>
            </a:extLst>
          </p:cNvPr>
          <p:cNvSpPr txBox="1"/>
          <p:nvPr/>
        </p:nvSpPr>
        <p:spPr>
          <a:xfrm>
            <a:off x="179512" y="0"/>
            <a:ext cx="4464496"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RECOMENDACIONES</a:t>
            </a:r>
          </a:p>
        </p:txBody>
      </p:sp>
      <p:sp>
        <p:nvSpPr>
          <p:cNvPr id="4" name="CuadroTexto 5">
            <a:extLst>
              <a:ext uri="{FF2B5EF4-FFF2-40B4-BE49-F238E27FC236}">
                <a16:creationId xmlns:a16="http://schemas.microsoft.com/office/drawing/2014/main" id="{D9DD163A-7785-4A4B-B96A-5F2BB20A8764}"/>
              </a:ext>
            </a:extLst>
          </p:cNvPr>
          <p:cNvSpPr txBox="1">
            <a:spLocks noChangeArrowheads="1"/>
          </p:cNvSpPr>
          <p:nvPr/>
        </p:nvSpPr>
        <p:spPr bwMode="auto">
          <a:xfrm>
            <a:off x="251520" y="939492"/>
            <a:ext cx="8640960"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panose="020B0604020202020204" pitchFamily="34" charset="0"/>
              <a:buChar char="•"/>
            </a:pPr>
            <a:r>
              <a:rPr lang="es-MX" sz="2000" dirty="0">
                <a:latin typeface="+mn-lt"/>
              </a:rPr>
              <a:t>Analizar la formación de cuerpos de inclusión para los tres antígenos, expresados en </a:t>
            </a:r>
            <a:r>
              <a:rPr lang="es-MX" sz="2000" i="1" dirty="0">
                <a:latin typeface="+mn-lt"/>
              </a:rPr>
              <a:t>E. coli </a:t>
            </a:r>
            <a:r>
              <a:rPr lang="es-MX" sz="2000" dirty="0">
                <a:latin typeface="+mn-lt"/>
              </a:rPr>
              <a:t>SHuffle®, utilizando un rango de temperatura de 15 a 30 °C.</a:t>
            </a:r>
          </a:p>
          <a:p>
            <a:pPr algn="just" eaLnBrk="1" hangingPunct="1">
              <a:buFont typeface="Arial" panose="020B0604020202020204" pitchFamily="34" charset="0"/>
              <a:buChar char="•"/>
            </a:pPr>
            <a:endParaRPr lang="es-MX" sz="2000" dirty="0">
              <a:latin typeface="+mn-lt"/>
            </a:endParaRPr>
          </a:p>
          <a:p>
            <a:pPr algn="just" eaLnBrk="1" hangingPunct="1">
              <a:buFont typeface="Arial" panose="020B0604020202020204" pitchFamily="34" charset="0"/>
              <a:buChar char="•"/>
            </a:pPr>
            <a:r>
              <a:rPr lang="es-MX" sz="2000" dirty="0">
                <a:latin typeface="+mn-lt"/>
              </a:rPr>
              <a:t>Verificar la solubilización de los cuerpos de inclusión de OMP1q, OMP2q e INVASq utilizando </a:t>
            </a:r>
            <a:r>
              <a:rPr lang="es-MX" sz="2000" dirty="0" err="1">
                <a:latin typeface="+mn-lt"/>
              </a:rPr>
              <a:t>GuHCl</a:t>
            </a:r>
            <a:r>
              <a:rPr lang="es-MX" sz="2000" dirty="0">
                <a:latin typeface="+mn-lt"/>
              </a:rPr>
              <a:t> 6 M como solvente.</a:t>
            </a:r>
          </a:p>
          <a:p>
            <a:pPr algn="just" eaLnBrk="1" hangingPunct="1">
              <a:buFont typeface="Arial" panose="020B0604020202020204" pitchFamily="34" charset="0"/>
              <a:buChar char="•"/>
            </a:pPr>
            <a:endParaRPr lang="es-MX" sz="2000" dirty="0">
              <a:latin typeface="+mn-lt"/>
            </a:endParaRPr>
          </a:p>
          <a:p>
            <a:pPr algn="just" eaLnBrk="1" hangingPunct="1">
              <a:buFont typeface="Arial" panose="020B0604020202020204" pitchFamily="34" charset="0"/>
              <a:buChar char="•"/>
            </a:pPr>
            <a:r>
              <a:rPr lang="es-MX" sz="2000" dirty="0">
                <a:latin typeface="+mn-lt"/>
              </a:rPr>
              <a:t>Evaluar la expresión de los antígenos en la cepa BL21, teniendo en cuenta que resultados preliminares indican que no hay formación de puentes disulfuros en las proteínas OMP1q, OMP2q e INVASq, por tanto, no habría ventaja en utilizar </a:t>
            </a:r>
            <a:r>
              <a:rPr lang="es-MX" sz="2000" i="1" dirty="0">
                <a:latin typeface="+mn-lt"/>
              </a:rPr>
              <a:t>E. coli </a:t>
            </a:r>
            <a:r>
              <a:rPr lang="es-MX" sz="2000" dirty="0">
                <a:latin typeface="+mn-lt"/>
              </a:rPr>
              <a:t>SHuffle®.</a:t>
            </a:r>
          </a:p>
        </p:txBody>
      </p:sp>
      <p:sp>
        <p:nvSpPr>
          <p:cNvPr id="7" name="CuadroTexto 6">
            <a:extLst>
              <a:ext uri="{FF2B5EF4-FFF2-40B4-BE49-F238E27FC236}">
                <a16:creationId xmlns:a16="http://schemas.microsoft.com/office/drawing/2014/main" id="{266633B2-7D71-4136-8A72-E0A0C5817F3C}"/>
              </a:ext>
            </a:extLst>
          </p:cNvPr>
          <p:cNvSpPr txBox="1"/>
          <p:nvPr/>
        </p:nvSpPr>
        <p:spPr>
          <a:xfrm>
            <a:off x="8244408" y="123110"/>
            <a:ext cx="586408" cy="338554"/>
          </a:xfrm>
          <a:prstGeom prst="rect">
            <a:avLst/>
          </a:prstGeom>
          <a:noFill/>
        </p:spPr>
        <p:txBody>
          <a:bodyPr wrap="square" rtlCol="0">
            <a:spAutoFit/>
          </a:bodyPr>
          <a:lstStyle/>
          <a:p>
            <a:pPr algn="r"/>
            <a:r>
              <a:rPr lang="es-MX" sz="1600" b="1" dirty="0"/>
              <a:t>51</a:t>
            </a:r>
            <a:endParaRPr lang="es-EC" sz="2000" b="1" dirty="0"/>
          </a:p>
        </p:txBody>
      </p:sp>
    </p:spTree>
    <p:extLst>
      <p:ext uri="{BB962C8B-B14F-4D97-AF65-F5344CB8AC3E}">
        <p14:creationId xmlns:p14="http://schemas.microsoft.com/office/powerpoint/2010/main" val="503420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dirty="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a:t>VERSIÓN: </a:t>
            </a:r>
            <a:r>
              <a:rPr lang="es-EC"/>
              <a:t>1.0</a:t>
            </a:r>
            <a:endParaRPr lang="es-EC" dirty="0"/>
          </a:p>
        </p:txBody>
      </p:sp>
      <p:pic>
        <p:nvPicPr>
          <p:cNvPr id="6" name="Picture 6" descr="http://ugi.espe.edu.ec/ugi/wp-content/uploads/2014/06/Logo-RP-UFA-ESP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352" y="836711"/>
            <a:ext cx="4032448" cy="11001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051" y="4325493"/>
            <a:ext cx="1250758" cy="1293888"/>
          </a:xfrm>
          <a:prstGeom prst="rect">
            <a:avLst/>
          </a:prstGeom>
        </p:spPr>
      </p:pic>
      <p:sp>
        <p:nvSpPr>
          <p:cNvPr id="13" name="Rectángulo 12"/>
          <p:cNvSpPr/>
          <p:nvPr/>
        </p:nvSpPr>
        <p:spPr>
          <a:xfrm>
            <a:off x="4778143" y="3558803"/>
            <a:ext cx="4364574" cy="738664"/>
          </a:xfrm>
          <a:prstGeom prst="rect">
            <a:avLst/>
          </a:prstGeom>
        </p:spPr>
        <p:txBody>
          <a:bodyPr wrap="square">
            <a:spAutoFit/>
          </a:bodyPr>
          <a:lstStyle/>
          <a:p>
            <a:pPr algn="ctr"/>
            <a:r>
              <a:rPr lang="es-EC" sz="1400" b="1" dirty="0"/>
              <a:t>Laboratorio de Biotecnología y Biofármacos</a:t>
            </a:r>
          </a:p>
          <a:p>
            <a:pPr algn="ctr"/>
            <a:r>
              <a:rPr lang="es-EC" sz="1400" b="1" dirty="0">
                <a:cs typeface="Times" panose="02020603050405020304" pitchFamily="18" charset="0"/>
              </a:rPr>
              <a:t>Universidad de Concepción, Chile</a:t>
            </a:r>
          </a:p>
          <a:p>
            <a:pPr algn="ctr"/>
            <a:endParaRPr lang="es-EC" sz="1400" b="1" dirty="0"/>
          </a:p>
        </p:txBody>
      </p:sp>
      <p:pic>
        <p:nvPicPr>
          <p:cNvPr id="17" name="Picture 10" descr="Resultado de imagen para universidad de concepcion">
            <a:extLst>
              <a:ext uri="{FF2B5EF4-FFF2-40B4-BE49-F238E27FC236}">
                <a16:creationId xmlns:a16="http://schemas.microsoft.com/office/drawing/2014/main" id="{D3CFB9BD-4D0A-47D2-A410-7E72BF36E0B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7497" y="2287240"/>
            <a:ext cx="3408925" cy="11389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8">
            <a:extLst>
              <a:ext uri="{FF2B5EF4-FFF2-40B4-BE49-F238E27FC236}">
                <a16:creationId xmlns:a16="http://schemas.microsoft.com/office/drawing/2014/main" id="{9DAF1C5F-1BF3-4DFA-A33A-FCB30172A8CC}"/>
              </a:ext>
            </a:extLst>
          </p:cNvPr>
          <p:cNvSpPr/>
          <p:nvPr/>
        </p:nvSpPr>
        <p:spPr>
          <a:xfrm>
            <a:off x="143000" y="1406164"/>
            <a:ext cx="4429000" cy="4031873"/>
          </a:xfrm>
          <a:prstGeom prst="rect">
            <a:avLst/>
          </a:prstGeom>
        </p:spPr>
        <p:txBody>
          <a:bodyPr wrap="square">
            <a:spAutoFit/>
          </a:bodyPr>
          <a:lstStyle/>
          <a:p>
            <a:pPr algn="ctr"/>
            <a:r>
              <a:rPr lang="es-EC" sz="2000" b="1" dirty="0">
                <a:latin typeface="+mj-lt"/>
                <a:cs typeface="Times" panose="02020603050405020304" pitchFamily="18" charset="0"/>
              </a:rPr>
              <a:t>Colaboradores científicos</a:t>
            </a:r>
            <a:endParaRPr lang="es-EC" sz="2000" dirty="0">
              <a:latin typeface="+mj-lt"/>
              <a:cs typeface="Times" panose="02020603050405020304" pitchFamily="18" charset="0"/>
            </a:endParaRPr>
          </a:p>
          <a:p>
            <a:pPr algn="ctr"/>
            <a:endParaRPr lang="es-EC" sz="1400" dirty="0">
              <a:latin typeface="+mj-lt"/>
              <a:cs typeface="Times" panose="02020603050405020304" pitchFamily="18" charset="0"/>
            </a:endParaRPr>
          </a:p>
          <a:p>
            <a:pPr algn="ctr"/>
            <a:endParaRPr lang="es-EC" sz="1400" dirty="0">
              <a:latin typeface="+mj-lt"/>
              <a:cs typeface="Times" panose="02020603050405020304" pitchFamily="18" charset="0"/>
            </a:endParaRPr>
          </a:p>
          <a:p>
            <a:pPr algn="ctr"/>
            <a:r>
              <a:rPr lang="es-EC" sz="1600" b="1" dirty="0">
                <a:cs typeface="Times" panose="02020603050405020304" pitchFamily="18" charset="0"/>
              </a:rPr>
              <a:t>Dra. </a:t>
            </a:r>
            <a:r>
              <a:rPr lang="pt-BR" sz="1600" b="1" dirty="0">
                <a:cs typeface="Times" panose="02020603050405020304" pitchFamily="18" charset="0"/>
              </a:rPr>
              <a:t>Thelvia Ramos Gómez,</a:t>
            </a:r>
            <a:r>
              <a:rPr lang="es-EC" sz="1600" b="1" dirty="0">
                <a:cs typeface="Times" panose="02020603050405020304" pitchFamily="18" charset="0"/>
              </a:rPr>
              <a:t> M.Sc.</a:t>
            </a:r>
          </a:p>
          <a:p>
            <a:pPr algn="ctr"/>
            <a:r>
              <a:rPr lang="en-US" sz="1600" dirty="0">
                <a:cs typeface="Times" panose="02020603050405020304" pitchFamily="18" charset="0"/>
              </a:rPr>
              <a:t>D</a:t>
            </a:r>
            <a:r>
              <a:rPr lang="es-EC" sz="1600" dirty="0" err="1">
                <a:cs typeface="Times" panose="02020603050405020304" pitchFamily="18" charset="0"/>
              </a:rPr>
              <a:t>irectora</a:t>
            </a:r>
            <a:endParaRPr lang="es-EC" sz="1600" dirty="0">
              <a:cs typeface="Times" panose="02020603050405020304" pitchFamily="18" charset="0"/>
            </a:endParaRPr>
          </a:p>
          <a:p>
            <a:pPr algn="ctr"/>
            <a:r>
              <a:rPr lang="es-EC" sz="1600" dirty="0">
                <a:cs typeface="Times" panose="02020603050405020304" pitchFamily="18" charset="0"/>
              </a:rPr>
              <a:t>Universidad de las Fuerzas Armadas- ESPE</a:t>
            </a:r>
          </a:p>
          <a:p>
            <a:pPr algn="ctr"/>
            <a:endParaRPr lang="es-EC" sz="1600" dirty="0">
              <a:cs typeface="Times" panose="02020603050405020304" pitchFamily="18" charset="0"/>
            </a:endParaRPr>
          </a:p>
          <a:p>
            <a:pPr algn="ctr"/>
            <a:endParaRPr lang="es-EC" sz="1600" dirty="0">
              <a:cs typeface="Times" panose="02020603050405020304" pitchFamily="18" charset="0"/>
            </a:endParaRPr>
          </a:p>
          <a:p>
            <a:pPr algn="ctr"/>
            <a:r>
              <a:rPr lang="es-EC" sz="1600" b="1" dirty="0">
                <a:cs typeface="Times" panose="02020603050405020304" pitchFamily="18" charset="0"/>
              </a:rPr>
              <a:t>Raquel Montesino Seguí, PhD.</a:t>
            </a:r>
          </a:p>
          <a:p>
            <a:pPr algn="ctr"/>
            <a:r>
              <a:rPr lang="es-EC" sz="1600" dirty="0">
                <a:cs typeface="Times" panose="02020603050405020304" pitchFamily="18" charset="0"/>
              </a:rPr>
              <a:t>Directora</a:t>
            </a:r>
          </a:p>
          <a:p>
            <a:pPr algn="ctr"/>
            <a:r>
              <a:rPr lang="es-EC" sz="1600" dirty="0">
                <a:cs typeface="Times" panose="02020603050405020304" pitchFamily="18" charset="0"/>
              </a:rPr>
              <a:t>Universidad de Concepción, Chile</a:t>
            </a:r>
          </a:p>
          <a:p>
            <a:pPr algn="ctr"/>
            <a:endParaRPr lang="es-EC" sz="1600" dirty="0">
              <a:latin typeface="+mj-lt"/>
              <a:cs typeface="Times" panose="02020603050405020304" pitchFamily="18" charset="0"/>
            </a:endParaRPr>
          </a:p>
          <a:p>
            <a:pPr algn="ctr"/>
            <a:endParaRPr lang="es-EC" sz="1600" dirty="0">
              <a:latin typeface="+mj-lt"/>
              <a:cs typeface="Times" panose="02020603050405020304" pitchFamily="18" charset="0"/>
            </a:endParaRPr>
          </a:p>
          <a:p>
            <a:pPr algn="ctr"/>
            <a:r>
              <a:rPr lang="es-EC" sz="1600" b="1" dirty="0">
                <a:cs typeface="Times" panose="02020603050405020304" pitchFamily="18" charset="0"/>
              </a:rPr>
              <a:t>Jorge Toledo Alonso, PhD.</a:t>
            </a:r>
          </a:p>
          <a:p>
            <a:pPr algn="ctr"/>
            <a:r>
              <a:rPr lang="en-US" sz="1600" dirty="0">
                <a:latin typeface="+mj-lt"/>
                <a:cs typeface="Times" panose="02020603050405020304" pitchFamily="18" charset="0"/>
              </a:rPr>
              <a:t>D</a:t>
            </a:r>
            <a:r>
              <a:rPr lang="es-EC" sz="1600" dirty="0" err="1">
                <a:latin typeface="+mj-lt"/>
                <a:cs typeface="Times" panose="02020603050405020304" pitchFamily="18" charset="0"/>
              </a:rPr>
              <a:t>irector</a:t>
            </a:r>
            <a:r>
              <a:rPr lang="es-EC" sz="1600" dirty="0">
                <a:latin typeface="+mj-lt"/>
                <a:cs typeface="Times" panose="02020603050405020304" pitchFamily="18" charset="0"/>
              </a:rPr>
              <a:t> del Departamento de Fisiopatología</a:t>
            </a:r>
          </a:p>
          <a:p>
            <a:pPr algn="ctr"/>
            <a:r>
              <a:rPr lang="es-EC" sz="1600" dirty="0">
                <a:latin typeface="+mj-lt"/>
                <a:cs typeface="Times" panose="02020603050405020304" pitchFamily="18" charset="0"/>
              </a:rPr>
              <a:t>Universidad de Concepción, Chile</a:t>
            </a:r>
          </a:p>
        </p:txBody>
      </p:sp>
      <p:sp>
        <p:nvSpPr>
          <p:cNvPr id="11" name="CuadroTexto 10">
            <a:extLst>
              <a:ext uri="{FF2B5EF4-FFF2-40B4-BE49-F238E27FC236}">
                <a16:creationId xmlns:a16="http://schemas.microsoft.com/office/drawing/2014/main" id="{8BB1349A-7716-4C04-ABE3-88A79326FE8F}"/>
              </a:ext>
            </a:extLst>
          </p:cNvPr>
          <p:cNvSpPr txBox="1"/>
          <p:nvPr/>
        </p:nvSpPr>
        <p:spPr>
          <a:xfrm>
            <a:off x="179512" y="0"/>
            <a:ext cx="4464496"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AGRADECIMIENTOS</a:t>
            </a:r>
          </a:p>
        </p:txBody>
      </p:sp>
      <p:sp>
        <p:nvSpPr>
          <p:cNvPr id="15" name="CuadroTexto 14">
            <a:extLst>
              <a:ext uri="{FF2B5EF4-FFF2-40B4-BE49-F238E27FC236}">
                <a16:creationId xmlns:a16="http://schemas.microsoft.com/office/drawing/2014/main" id="{9E492F63-787F-4603-ADA2-40C377CD8E60}"/>
              </a:ext>
            </a:extLst>
          </p:cNvPr>
          <p:cNvSpPr txBox="1"/>
          <p:nvPr/>
        </p:nvSpPr>
        <p:spPr>
          <a:xfrm>
            <a:off x="8244408" y="123110"/>
            <a:ext cx="586408" cy="338554"/>
          </a:xfrm>
          <a:prstGeom prst="rect">
            <a:avLst/>
          </a:prstGeom>
          <a:noFill/>
        </p:spPr>
        <p:txBody>
          <a:bodyPr wrap="square" rtlCol="0">
            <a:spAutoFit/>
          </a:bodyPr>
          <a:lstStyle/>
          <a:p>
            <a:pPr algn="r"/>
            <a:r>
              <a:rPr lang="es-MX" sz="1600" b="1" dirty="0"/>
              <a:t>52</a:t>
            </a:r>
            <a:endParaRPr lang="es-EC" sz="2000" b="1" dirty="0"/>
          </a:p>
        </p:txBody>
      </p:sp>
    </p:spTree>
    <p:extLst>
      <p:ext uri="{BB962C8B-B14F-4D97-AF65-F5344CB8AC3E}">
        <p14:creationId xmlns:p14="http://schemas.microsoft.com/office/powerpoint/2010/main" val="129774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1D30631D-DCE9-4DC1-8531-C1DD196E2D10}"/>
              </a:ext>
            </a:extLst>
          </p:cNvPr>
          <p:cNvSpPr/>
          <p:nvPr/>
        </p:nvSpPr>
        <p:spPr>
          <a:xfrm>
            <a:off x="825487" y="1453446"/>
            <a:ext cx="1677572" cy="844061"/>
          </a:xfrm>
          <a:prstGeom prst="roundRect">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Crónica</a:t>
            </a:r>
            <a:endParaRPr lang="es-EC" sz="2400" dirty="0">
              <a:solidFill>
                <a:schemeClr val="tx1"/>
              </a:solidFill>
            </a:endParaRPr>
          </a:p>
        </p:txBody>
      </p:sp>
      <p:sp>
        <p:nvSpPr>
          <p:cNvPr id="15" name="Rectángulo: esquinas redondeadas 14">
            <a:extLst>
              <a:ext uri="{FF2B5EF4-FFF2-40B4-BE49-F238E27FC236}">
                <a16:creationId xmlns:a16="http://schemas.microsoft.com/office/drawing/2014/main" id="{77153DAF-9E74-490E-8A13-E540765DAD58}"/>
              </a:ext>
            </a:extLst>
          </p:cNvPr>
          <p:cNvSpPr/>
          <p:nvPr/>
        </p:nvSpPr>
        <p:spPr>
          <a:xfrm>
            <a:off x="3591131" y="1453446"/>
            <a:ext cx="1677572" cy="844061"/>
          </a:xfrm>
          <a:prstGeom prst="roundRect">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Aguda</a:t>
            </a:r>
            <a:endParaRPr lang="es-EC" sz="1400" dirty="0">
              <a:solidFill>
                <a:schemeClr val="tx1"/>
              </a:solidFill>
            </a:endParaRPr>
          </a:p>
        </p:txBody>
      </p:sp>
      <p:sp>
        <p:nvSpPr>
          <p:cNvPr id="16" name="Rectángulo: esquinas redondeadas 15">
            <a:extLst>
              <a:ext uri="{FF2B5EF4-FFF2-40B4-BE49-F238E27FC236}">
                <a16:creationId xmlns:a16="http://schemas.microsoft.com/office/drawing/2014/main" id="{CBE9DE30-6854-4AD4-AAE7-AB8CFDBC4C14}"/>
              </a:ext>
            </a:extLst>
          </p:cNvPr>
          <p:cNvSpPr/>
          <p:nvPr/>
        </p:nvSpPr>
        <p:spPr>
          <a:xfrm>
            <a:off x="6356775" y="1453446"/>
            <a:ext cx="1677572" cy="844061"/>
          </a:xfrm>
          <a:prstGeom prst="roundRect">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Subclínica</a:t>
            </a:r>
            <a:endParaRPr lang="es-EC" sz="1400" dirty="0">
              <a:solidFill>
                <a:schemeClr val="tx1"/>
              </a:solidFill>
            </a:endParaRPr>
          </a:p>
        </p:txBody>
      </p:sp>
      <p:sp>
        <p:nvSpPr>
          <p:cNvPr id="12" name="CuadroTexto 11">
            <a:extLst>
              <a:ext uri="{FF2B5EF4-FFF2-40B4-BE49-F238E27FC236}">
                <a16:creationId xmlns:a16="http://schemas.microsoft.com/office/drawing/2014/main" id="{7B075931-29F8-4CEB-8C52-B10F6D55F262}"/>
              </a:ext>
            </a:extLst>
          </p:cNvPr>
          <p:cNvSpPr txBox="1"/>
          <p:nvPr/>
        </p:nvSpPr>
        <p:spPr>
          <a:xfrm>
            <a:off x="384882" y="2399397"/>
            <a:ext cx="2558782" cy="3785652"/>
          </a:xfrm>
          <a:prstGeom prst="rect">
            <a:avLst/>
          </a:prstGeom>
          <a:noFill/>
        </p:spPr>
        <p:txBody>
          <a:bodyPr wrap="square" rtlCol="0">
            <a:spAutoFit/>
          </a:bodyPr>
          <a:lstStyle/>
          <a:p>
            <a:pPr marL="214313" indent="-214313" algn="just">
              <a:buFont typeface="Arial" panose="020B0604020202020204" pitchFamily="34" charset="0"/>
              <a:buChar char="•"/>
            </a:pPr>
            <a:r>
              <a:rPr lang="es-MX" sz="2000" b="1" dirty="0"/>
              <a:t>Adenomatosis intestinal</a:t>
            </a:r>
          </a:p>
          <a:p>
            <a:pPr algn="just"/>
            <a:r>
              <a:rPr lang="es-MX" sz="2000" dirty="0"/>
              <a:t>Hiperplasia </a:t>
            </a:r>
          </a:p>
          <a:p>
            <a:pPr marL="214313" indent="-214313" algn="just">
              <a:buFont typeface="Arial" panose="020B0604020202020204" pitchFamily="34" charset="0"/>
              <a:buChar char="•"/>
            </a:pPr>
            <a:endParaRPr lang="es-MX" sz="2000" dirty="0"/>
          </a:p>
          <a:p>
            <a:pPr marL="214313" indent="-214313" algn="just">
              <a:buFont typeface="Arial" panose="020B0604020202020204" pitchFamily="34" charset="0"/>
              <a:buChar char="•"/>
            </a:pPr>
            <a:r>
              <a:rPr lang="es-EC" sz="2000" b="1" dirty="0"/>
              <a:t>Enteritis necrótica</a:t>
            </a:r>
          </a:p>
          <a:p>
            <a:pPr algn="just"/>
            <a:r>
              <a:rPr lang="es-EC" sz="2000" dirty="0"/>
              <a:t>Necrosis coagulativa</a:t>
            </a:r>
          </a:p>
          <a:p>
            <a:pPr marL="214313" indent="-214313" algn="just">
              <a:buFont typeface="Arial" panose="020B0604020202020204" pitchFamily="34" charset="0"/>
              <a:buChar char="•"/>
            </a:pPr>
            <a:endParaRPr lang="es-EC" sz="2000" dirty="0"/>
          </a:p>
          <a:p>
            <a:pPr marL="214313" indent="-214313" algn="just">
              <a:buFont typeface="Arial" panose="020B0604020202020204" pitchFamily="34" charset="0"/>
              <a:buChar char="•"/>
            </a:pPr>
            <a:r>
              <a:rPr lang="es-EC" sz="2000" b="1" dirty="0" err="1"/>
              <a:t>Ileítis</a:t>
            </a:r>
            <a:r>
              <a:rPr lang="es-EC" sz="2000" b="1" dirty="0"/>
              <a:t> regional</a:t>
            </a:r>
          </a:p>
          <a:p>
            <a:pPr algn="just"/>
            <a:r>
              <a:rPr lang="es-EC" sz="2000" dirty="0"/>
              <a:t>Úlcera en la mucosa</a:t>
            </a:r>
          </a:p>
          <a:p>
            <a:pPr algn="just"/>
            <a:endParaRPr lang="es-EC" sz="2000" dirty="0"/>
          </a:p>
          <a:p>
            <a:pPr algn="just"/>
            <a:r>
              <a:rPr lang="es-EC" sz="2000" b="1" dirty="0"/>
              <a:t>Mortalidad: 5%</a:t>
            </a:r>
          </a:p>
        </p:txBody>
      </p:sp>
      <p:sp>
        <p:nvSpPr>
          <p:cNvPr id="23" name="CuadroTexto 22">
            <a:extLst>
              <a:ext uri="{FF2B5EF4-FFF2-40B4-BE49-F238E27FC236}">
                <a16:creationId xmlns:a16="http://schemas.microsoft.com/office/drawing/2014/main" id="{DBAF01CC-8959-4A50-BE5A-730D78EF7213}"/>
              </a:ext>
            </a:extLst>
          </p:cNvPr>
          <p:cNvSpPr txBox="1"/>
          <p:nvPr/>
        </p:nvSpPr>
        <p:spPr>
          <a:xfrm>
            <a:off x="3150527" y="2399397"/>
            <a:ext cx="2558782" cy="1938992"/>
          </a:xfrm>
          <a:prstGeom prst="rect">
            <a:avLst/>
          </a:prstGeom>
          <a:noFill/>
        </p:spPr>
        <p:txBody>
          <a:bodyPr wrap="square" rtlCol="0">
            <a:spAutoFit/>
          </a:bodyPr>
          <a:lstStyle/>
          <a:p>
            <a:pPr marL="214313" indent="-214313" algn="just">
              <a:buFont typeface="Arial" panose="020B0604020202020204" pitchFamily="34" charset="0"/>
              <a:buChar char="•"/>
            </a:pPr>
            <a:r>
              <a:rPr lang="es-MX" sz="2000" b="1" dirty="0"/>
              <a:t>Enteropatía proliferativa hemorrágica</a:t>
            </a:r>
          </a:p>
          <a:p>
            <a:pPr algn="just"/>
            <a:r>
              <a:rPr lang="es-MX" sz="2000" dirty="0"/>
              <a:t>Heces con sangre</a:t>
            </a:r>
          </a:p>
          <a:p>
            <a:pPr algn="just"/>
            <a:endParaRPr lang="es-MX" sz="2000" dirty="0"/>
          </a:p>
          <a:p>
            <a:pPr algn="just"/>
            <a:r>
              <a:rPr lang="es-MX" sz="2000" b="1" dirty="0"/>
              <a:t>Mortalidad: 70%</a:t>
            </a:r>
          </a:p>
        </p:txBody>
      </p:sp>
      <p:sp>
        <p:nvSpPr>
          <p:cNvPr id="26" name="CuadroTexto 25">
            <a:extLst>
              <a:ext uri="{FF2B5EF4-FFF2-40B4-BE49-F238E27FC236}">
                <a16:creationId xmlns:a16="http://schemas.microsoft.com/office/drawing/2014/main" id="{43593A97-9F8B-491B-8C2A-8DE1276409F5}"/>
              </a:ext>
            </a:extLst>
          </p:cNvPr>
          <p:cNvSpPr txBox="1"/>
          <p:nvPr/>
        </p:nvSpPr>
        <p:spPr>
          <a:xfrm>
            <a:off x="5814681" y="2413337"/>
            <a:ext cx="2761759" cy="1015663"/>
          </a:xfrm>
          <a:prstGeom prst="rect">
            <a:avLst/>
          </a:prstGeom>
          <a:noFill/>
        </p:spPr>
        <p:txBody>
          <a:bodyPr wrap="square" rtlCol="0">
            <a:spAutoFit/>
          </a:bodyPr>
          <a:lstStyle/>
          <a:p>
            <a:pPr algn="just"/>
            <a:r>
              <a:rPr lang="es-EC" sz="2000" b="1" dirty="0"/>
              <a:t>↓</a:t>
            </a:r>
            <a:r>
              <a:rPr lang="es-EC" sz="2000" dirty="0"/>
              <a:t> P</a:t>
            </a:r>
            <a:r>
              <a:rPr lang="es-MX" sz="2000" dirty="0"/>
              <a:t>eso</a:t>
            </a:r>
          </a:p>
          <a:p>
            <a:pPr algn="just"/>
            <a:r>
              <a:rPr lang="es-EC" sz="2000" b="1" dirty="0"/>
              <a:t>↓</a:t>
            </a:r>
            <a:r>
              <a:rPr lang="es-EC" sz="2000" dirty="0"/>
              <a:t> </a:t>
            </a:r>
            <a:r>
              <a:rPr lang="es-MX" sz="2000" dirty="0"/>
              <a:t>Tasas de concepción</a:t>
            </a:r>
          </a:p>
          <a:p>
            <a:pPr algn="just"/>
            <a:endParaRPr lang="es-EC" sz="2000" dirty="0"/>
          </a:p>
        </p:txBody>
      </p:sp>
      <p:sp>
        <p:nvSpPr>
          <p:cNvPr id="13" name="Rectángulo 12">
            <a:extLst>
              <a:ext uri="{FF2B5EF4-FFF2-40B4-BE49-F238E27FC236}">
                <a16:creationId xmlns:a16="http://schemas.microsoft.com/office/drawing/2014/main" id="{456C4863-D9BA-40A5-A131-F2953B3EF5B9}"/>
              </a:ext>
            </a:extLst>
          </p:cNvPr>
          <p:cNvSpPr/>
          <p:nvPr/>
        </p:nvSpPr>
        <p:spPr>
          <a:xfrm>
            <a:off x="179512" y="6320353"/>
            <a:ext cx="2814089" cy="276999"/>
          </a:xfrm>
          <a:prstGeom prst="rect">
            <a:avLst/>
          </a:prstGeom>
        </p:spPr>
        <p:txBody>
          <a:bodyPr wrap="square">
            <a:spAutoFit/>
          </a:bodyPr>
          <a:lstStyle/>
          <a:p>
            <a:r>
              <a:rPr lang="es-ES_tradnl" sz="1200" dirty="0">
                <a:latin typeface="+mj-lt"/>
                <a:ea typeface="Calibri" panose="020F0502020204030204" pitchFamily="34" charset="0"/>
              </a:rPr>
              <a:t>(Rubio </a:t>
            </a:r>
            <a:r>
              <a:rPr lang="es-ES_tradnl" sz="1200" dirty="0" err="1">
                <a:latin typeface="+mj-lt"/>
                <a:ea typeface="Calibri" panose="020F0502020204030204" pitchFamily="34" charset="0"/>
              </a:rPr>
              <a:t>Nistal</a:t>
            </a:r>
            <a:r>
              <a:rPr lang="es-ES_tradnl" sz="1200" dirty="0">
                <a:latin typeface="+mj-lt"/>
                <a:ea typeface="Calibri" panose="020F0502020204030204" pitchFamily="34" charset="0"/>
              </a:rPr>
              <a:t> &amp; Carvajal, 2007)</a:t>
            </a:r>
            <a:endParaRPr lang="es-EC" sz="1200" dirty="0">
              <a:latin typeface="+mj-lt"/>
            </a:endParaRPr>
          </a:p>
        </p:txBody>
      </p:sp>
      <p:sp>
        <p:nvSpPr>
          <p:cNvPr id="14" name="Rectángulo 13">
            <a:extLst>
              <a:ext uri="{FF2B5EF4-FFF2-40B4-BE49-F238E27FC236}">
                <a16:creationId xmlns:a16="http://schemas.microsoft.com/office/drawing/2014/main" id="{0AAE6813-F8E9-4493-AFB3-46C5A2550E1F}"/>
              </a:ext>
            </a:extLst>
          </p:cNvPr>
          <p:cNvSpPr/>
          <p:nvPr/>
        </p:nvSpPr>
        <p:spPr>
          <a:xfrm>
            <a:off x="179512" y="6545081"/>
            <a:ext cx="3070071" cy="276999"/>
          </a:xfrm>
          <a:prstGeom prst="rect">
            <a:avLst/>
          </a:prstGeom>
        </p:spPr>
        <p:txBody>
          <a:bodyPr wrap="none">
            <a:spAutoFit/>
          </a:bodyPr>
          <a:lstStyle/>
          <a:p>
            <a:r>
              <a:rPr lang="es-ES_tradnl" sz="1200" dirty="0">
                <a:latin typeface="+mj-lt"/>
                <a:ea typeface="Calibri" panose="020F0502020204030204" pitchFamily="34" charset="0"/>
              </a:rPr>
              <a:t>(</a:t>
            </a:r>
            <a:r>
              <a:rPr lang="es-ES_tradnl" sz="1200" dirty="0" err="1">
                <a:latin typeface="+mj-lt"/>
                <a:ea typeface="Calibri" panose="020F0502020204030204" pitchFamily="34" charset="0"/>
              </a:rPr>
              <a:t>Peixoto</a:t>
            </a:r>
            <a:r>
              <a:rPr lang="es-ES_tradnl" sz="1200" dirty="0">
                <a:latin typeface="+mj-lt"/>
                <a:ea typeface="Calibri" panose="020F0502020204030204" pitchFamily="34" charset="0"/>
              </a:rPr>
              <a:t> et al., 2008; </a:t>
            </a:r>
            <a:r>
              <a:rPr lang="es-ES_tradnl" sz="1200" dirty="0">
                <a:latin typeface="+mj-lt"/>
              </a:rPr>
              <a:t>Corrales et al., </a:t>
            </a:r>
            <a:r>
              <a:rPr lang="es-ES_tradnl" sz="1200" dirty="0">
                <a:latin typeface="+mj-lt"/>
                <a:ea typeface="Calibri" panose="020F0502020204030204" pitchFamily="34" charset="0"/>
              </a:rPr>
              <a:t>2019)</a:t>
            </a:r>
            <a:endParaRPr lang="es-EC" sz="1200" dirty="0">
              <a:latin typeface="+mj-lt"/>
            </a:endParaRPr>
          </a:p>
        </p:txBody>
      </p:sp>
      <p:sp>
        <p:nvSpPr>
          <p:cNvPr id="17" name="CuadroTexto 16">
            <a:extLst>
              <a:ext uri="{FF2B5EF4-FFF2-40B4-BE49-F238E27FC236}">
                <a16:creationId xmlns:a16="http://schemas.microsoft.com/office/drawing/2014/main" id="{5A3685ED-4566-42F9-BFDB-803453A963F6}"/>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18" name="TextBox 3">
            <a:extLst>
              <a:ext uri="{FF2B5EF4-FFF2-40B4-BE49-F238E27FC236}">
                <a16:creationId xmlns:a16="http://schemas.microsoft.com/office/drawing/2014/main" id="{B94F488E-9469-4A0B-A8B3-D116FB5765D2}"/>
              </a:ext>
            </a:extLst>
          </p:cNvPr>
          <p:cNvSpPr txBox="1"/>
          <p:nvPr/>
        </p:nvSpPr>
        <p:spPr>
          <a:xfrm>
            <a:off x="179512" y="690979"/>
            <a:ext cx="4320905"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ES" sz="2800" dirty="0">
                <a:solidFill>
                  <a:srgbClr val="00713C"/>
                </a:solidFill>
                <a:latin typeface="+mn-lt"/>
                <a:cs typeface="ＭＳ Ｐゴシック" charset="0"/>
              </a:rPr>
              <a:t>Enteropatía proliferativa</a:t>
            </a:r>
          </a:p>
        </p:txBody>
      </p:sp>
      <p:sp>
        <p:nvSpPr>
          <p:cNvPr id="22" name="Rectángulo: esquinas redondeadas 21">
            <a:extLst>
              <a:ext uri="{FF2B5EF4-FFF2-40B4-BE49-F238E27FC236}">
                <a16:creationId xmlns:a16="http://schemas.microsoft.com/office/drawing/2014/main" id="{9F813666-1646-4484-BCB4-18C5B8DB42AB}"/>
              </a:ext>
            </a:extLst>
          </p:cNvPr>
          <p:cNvSpPr/>
          <p:nvPr/>
        </p:nvSpPr>
        <p:spPr>
          <a:xfrm>
            <a:off x="5492679" y="3946877"/>
            <a:ext cx="2031649" cy="844061"/>
          </a:xfrm>
          <a:prstGeom prst="roundRect">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Transmisión</a:t>
            </a:r>
            <a:endParaRPr lang="es-EC" sz="1400" dirty="0">
              <a:solidFill>
                <a:schemeClr val="tx1"/>
              </a:solidFill>
            </a:endParaRPr>
          </a:p>
        </p:txBody>
      </p:sp>
      <p:pic>
        <p:nvPicPr>
          <p:cNvPr id="2" name="Imagen 1">
            <a:extLst>
              <a:ext uri="{FF2B5EF4-FFF2-40B4-BE49-F238E27FC236}">
                <a16:creationId xmlns:a16="http://schemas.microsoft.com/office/drawing/2014/main" id="{F6263EC4-098C-4706-AFF7-4D16C96C6D33}"/>
              </a:ext>
            </a:extLst>
          </p:cNvPr>
          <p:cNvPicPr>
            <a:picLocks noChangeAspect="1"/>
          </p:cNvPicPr>
          <p:nvPr/>
        </p:nvPicPr>
        <p:blipFill>
          <a:blip r:embed="rId3"/>
          <a:stretch>
            <a:fillRect/>
          </a:stretch>
        </p:blipFill>
        <p:spPr>
          <a:xfrm>
            <a:off x="3428117" y="4926036"/>
            <a:ext cx="4773127" cy="834668"/>
          </a:xfrm>
          <a:prstGeom prst="rect">
            <a:avLst/>
          </a:prstGeom>
        </p:spPr>
      </p:pic>
      <p:sp>
        <p:nvSpPr>
          <p:cNvPr id="19" name="CuadroTexto 18">
            <a:extLst>
              <a:ext uri="{FF2B5EF4-FFF2-40B4-BE49-F238E27FC236}">
                <a16:creationId xmlns:a16="http://schemas.microsoft.com/office/drawing/2014/main" id="{B7A592A7-47FA-4BDE-AA34-221D7CA1D9AF}"/>
              </a:ext>
            </a:extLst>
          </p:cNvPr>
          <p:cNvSpPr txBox="1"/>
          <p:nvPr/>
        </p:nvSpPr>
        <p:spPr>
          <a:xfrm>
            <a:off x="8542784" y="123110"/>
            <a:ext cx="288032" cy="338554"/>
          </a:xfrm>
          <a:prstGeom prst="rect">
            <a:avLst/>
          </a:prstGeom>
          <a:noFill/>
        </p:spPr>
        <p:txBody>
          <a:bodyPr wrap="square" rtlCol="0">
            <a:spAutoFit/>
          </a:bodyPr>
          <a:lstStyle/>
          <a:p>
            <a:r>
              <a:rPr lang="es-MX" sz="1600" b="1" dirty="0"/>
              <a:t>6</a:t>
            </a:r>
            <a:endParaRPr lang="es-EC" sz="2000" b="1" dirty="0"/>
          </a:p>
        </p:txBody>
      </p:sp>
    </p:spTree>
    <p:extLst>
      <p:ext uri="{BB962C8B-B14F-4D97-AF65-F5344CB8AC3E}">
        <p14:creationId xmlns:p14="http://schemas.microsoft.com/office/powerpoint/2010/main" val="217250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9E5FFD5B-40B2-4241-8739-89F7679FB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16" y="1710720"/>
            <a:ext cx="7994876" cy="3878520"/>
          </a:xfrm>
          <a:prstGeom prst="rect">
            <a:avLst/>
          </a:prstGeom>
        </p:spPr>
      </p:pic>
      <p:grpSp>
        <p:nvGrpSpPr>
          <p:cNvPr id="30" name="Group 121">
            <a:extLst>
              <a:ext uri="{FF2B5EF4-FFF2-40B4-BE49-F238E27FC236}">
                <a16:creationId xmlns:a16="http://schemas.microsoft.com/office/drawing/2014/main" id="{BC953540-4FFE-4662-AC8F-36767DBABED5}"/>
              </a:ext>
            </a:extLst>
          </p:cNvPr>
          <p:cNvGrpSpPr/>
          <p:nvPr/>
        </p:nvGrpSpPr>
        <p:grpSpPr>
          <a:xfrm>
            <a:off x="2110763" y="3224634"/>
            <a:ext cx="340862" cy="340862"/>
            <a:chOff x="8415130" y="2849217"/>
            <a:chExt cx="450574" cy="450574"/>
          </a:xfrm>
        </p:grpSpPr>
        <p:sp>
          <p:nvSpPr>
            <p:cNvPr id="31" name="Teardrop 122">
              <a:extLst>
                <a:ext uri="{FF2B5EF4-FFF2-40B4-BE49-F238E27FC236}">
                  <a16:creationId xmlns:a16="http://schemas.microsoft.com/office/drawing/2014/main" id="{7460F5FC-DA89-4C1E-A60B-B869959061CA}"/>
                </a:ext>
              </a:extLst>
            </p:cNvPr>
            <p:cNvSpPr/>
            <p:nvPr/>
          </p:nvSpPr>
          <p:spPr>
            <a:xfrm rot="8100000">
              <a:off x="8415130" y="2849217"/>
              <a:ext cx="450574" cy="450574"/>
            </a:xfrm>
            <a:prstGeom prst="teardrop">
              <a:avLst>
                <a:gd name="adj" fmla="val 1241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Oval 123">
              <a:extLst>
                <a:ext uri="{FF2B5EF4-FFF2-40B4-BE49-F238E27FC236}">
                  <a16:creationId xmlns:a16="http://schemas.microsoft.com/office/drawing/2014/main" id="{DDBB4E6B-60C7-49B8-AED1-87A87944103C}"/>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160">
            <a:extLst>
              <a:ext uri="{FF2B5EF4-FFF2-40B4-BE49-F238E27FC236}">
                <a16:creationId xmlns:a16="http://schemas.microsoft.com/office/drawing/2014/main" id="{8ECF238E-3FD9-438F-B323-C521B9AFE75E}"/>
              </a:ext>
            </a:extLst>
          </p:cNvPr>
          <p:cNvGrpSpPr/>
          <p:nvPr/>
        </p:nvGrpSpPr>
        <p:grpSpPr>
          <a:xfrm>
            <a:off x="1673722" y="2086407"/>
            <a:ext cx="482053" cy="1188281"/>
            <a:chOff x="1697831" y="2143126"/>
            <a:chExt cx="935153" cy="1171574"/>
          </a:xfrm>
        </p:grpSpPr>
        <p:cxnSp>
          <p:nvCxnSpPr>
            <p:cNvPr id="37" name="Straight Connector 152">
              <a:extLst>
                <a:ext uri="{FF2B5EF4-FFF2-40B4-BE49-F238E27FC236}">
                  <a16:creationId xmlns:a16="http://schemas.microsoft.com/office/drawing/2014/main" id="{73F75C9A-6D19-4E91-BA5A-1A93691F4E94}"/>
                </a:ext>
              </a:extLst>
            </p:cNvPr>
            <p:cNvCxnSpPr>
              <a:cxnSpLocks/>
            </p:cNvCxnSpPr>
            <p:nvPr/>
          </p:nvCxnSpPr>
          <p:spPr>
            <a:xfrm flipH="1" flipV="1">
              <a:off x="1990726" y="2143126"/>
              <a:ext cx="642258" cy="117157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156">
              <a:extLst>
                <a:ext uri="{FF2B5EF4-FFF2-40B4-BE49-F238E27FC236}">
                  <a16:creationId xmlns:a16="http://schemas.microsoft.com/office/drawing/2014/main" id="{3936825D-7166-465D-89A9-640272957651}"/>
                </a:ext>
              </a:extLst>
            </p:cNvPr>
            <p:cNvCxnSpPr/>
            <p:nvPr/>
          </p:nvCxnSpPr>
          <p:spPr>
            <a:xfrm flipH="1">
              <a:off x="1697831" y="2145507"/>
              <a:ext cx="295276"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121">
            <a:extLst>
              <a:ext uri="{FF2B5EF4-FFF2-40B4-BE49-F238E27FC236}">
                <a16:creationId xmlns:a16="http://schemas.microsoft.com/office/drawing/2014/main" id="{1A4A742B-4ADA-446E-9206-1CFAFF538474}"/>
              </a:ext>
            </a:extLst>
          </p:cNvPr>
          <p:cNvGrpSpPr/>
          <p:nvPr/>
        </p:nvGrpSpPr>
        <p:grpSpPr>
          <a:xfrm>
            <a:off x="4247748" y="2927477"/>
            <a:ext cx="340862" cy="340862"/>
            <a:chOff x="8415130" y="2849217"/>
            <a:chExt cx="450574" cy="450574"/>
          </a:xfrm>
        </p:grpSpPr>
        <p:sp>
          <p:nvSpPr>
            <p:cNvPr id="40" name="Teardrop 122">
              <a:extLst>
                <a:ext uri="{FF2B5EF4-FFF2-40B4-BE49-F238E27FC236}">
                  <a16:creationId xmlns:a16="http://schemas.microsoft.com/office/drawing/2014/main" id="{5C22BAE8-8878-4EE6-86EF-7083A38BE742}"/>
                </a:ext>
              </a:extLst>
            </p:cNvPr>
            <p:cNvSpPr/>
            <p:nvPr/>
          </p:nvSpPr>
          <p:spPr>
            <a:xfrm rot="8100000">
              <a:off x="8415130" y="2849217"/>
              <a:ext cx="450574" cy="450574"/>
            </a:xfrm>
            <a:prstGeom prst="teardrop">
              <a:avLst>
                <a:gd name="adj" fmla="val 1241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Oval 123">
              <a:extLst>
                <a:ext uri="{FF2B5EF4-FFF2-40B4-BE49-F238E27FC236}">
                  <a16:creationId xmlns:a16="http://schemas.microsoft.com/office/drawing/2014/main" id="{784A49C3-DECD-4AE5-9057-28142FC3ACD8}"/>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202">
            <a:extLst>
              <a:ext uri="{FF2B5EF4-FFF2-40B4-BE49-F238E27FC236}">
                <a16:creationId xmlns:a16="http://schemas.microsoft.com/office/drawing/2014/main" id="{58EAABB5-9BE2-4501-ADF8-E1E814CDF898}"/>
              </a:ext>
            </a:extLst>
          </p:cNvPr>
          <p:cNvGrpSpPr/>
          <p:nvPr/>
        </p:nvGrpSpPr>
        <p:grpSpPr>
          <a:xfrm>
            <a:off x="4511613" y="1506120"/>
            <a:ext cx="1209746" cy="1466825"/>
            <a:chOff x="2580403" y="994534"/>
            <a:chExt cx="419000" cy="2234919"/>
          </a:xfrm>
        </p:grpSpPr>
        <p:cxnSp>
          <p:nvCxnSpPr>
            <p:cNvPr id="43" name="Straight Connector 203">
              <a:extLst>
                <a:ext uri="{FF2B5EF4-FFF2-40B4-BE49-F238E27FC236}">
                  <a16:creationId xmlns:a16="http://schemas.microsoft.com/office/drawing/2014/main" id="{D372E5CB-5DB1-480B-82AA-403BC6B4A401}"/>
                </a:ext>
              </a:extLst>
            </p:cNvPr>
            <p:cNvCxnSpPr>
              <a:cxnSpLocks/>
            </p:cNvCxnSpPr>
            <p:nvPr/>
          </p:nvCxnSpPr>
          <p:spPr>
            <a:xfrm flipV="1">
              <a:off x="2580403" y="994534"/>
              <a:ext cx="341113" cy="223491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204">
              <a:extLst>
                <a:ext uri="{FF2B5EF4-FFF2-40B4-BE49-F238E27FC236}">
                  <a16:creationId xmlns:a16="http://schemas.microsoft.com/office/drawing/2014/main" id="{CEB86AED-2D07-4304-94C8-1EDFA6F8EC75}"/>
                </a:ext>
              </a:extLst>
            </p:cNvPr>
            <p:cNvCxnSpPr>
              <a:cxnSpLocks/>
            </p:cNvCxnSpPr>
            <p:nvPr/>
          </p:nvCxnSpPr>
          <p:spPr>
            <a:xfrm flipH="1">
              <a:off x="2921516" y="994534"/>
              <a:ext cx="77887"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7" name="Group 121">
            <a:extLst>
              <a:ext uri="{FF2B5EF4-FFF2-40B4-BE49-F238E27FC236}">
                <a16:creationId xmlns:a16="http://schemas.microsoft.com/office/drawing/2014/main" id="{E6B649A7-8FDE-415B-973F-FA9394E48461}"/>
              </a:ext>
            </a:extLst>
          </p:cNvPr>
          <p:cNvGrpSpPr/>
          <p:nvPr/>
        </p:nvGrpSpPr>
        <p:grpSpPr>
          <a:xfrm>
            <a:off x="3116410" y="4192281"/>
            <a:ext cx="340862" cy="340862"/>
            <a:chOff x="8415130" y="2849217"/>
            <a:chExt cx="450574" cy="450574"/>
          </a:xfrm>
        </p:grpSpPr>
        <p:sp>
          <p:nvSpPr>
            <p:cNvPr id="48" name="Teardrop 122">
              <a:extLst>
                <a:ext uri="{FF2B5EF4-FFF2-40B4-BE49-F238E27FC236}">
                  <a16:creationId xmlns:a16="http://schemas.microsoft.com/office/drawing/2014/main" id="{FE00DBDB-DDA8-4C85-9BDE-70CDD3DA6DED}"/>
                </a:ext>
              </a:extLst>
            </p:cNvPr>
            <p:cNvSpPr/>
            <p:nvPr/>
          </p:nvSpPr>
          <p:spPr>
            <a:xfrm rot="8100000">
              <a:off x="8415130" y="2849217"/>
              <a:ext cx="450574" cy="450574"/>
            </a:xfrm>
            <a:prstGeom prst="teardrop">
              <a:avLst>
                <a:gd name="adj" fmla="val 1241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Oval 123">
              <a:extLst>
                <a:ext uri="{FF2B5EF4-FFF2-40B4-BE49-F238E27FC236}">
                  <a16:creationId xmlns:a16="http://schemas.microsoft.com/office/drawing/2014/main" id="{2E3C315A-EED7-4661-860C-CA23C09FB5BE}"/>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0" name="Group 121">
            <a:extLst>
              <a:ext uri="{FF2B5EF4-FFF2-40B4-BE49-F238E27FC236}">
                <a16:creationId xmlns:a16="http://schemas.microsoft.com/office/drawing/2014/main" id="{6C54559A-7854-4E38-8A22-B8ACA122E7DD}"/>
              </a:ext>
            </a:extLst>
          </p:cNvPr>
          <p:cNvGrpSpPr/>
          <p:nvPr/>
        </p:nvGrpSpPr>
        <p:grpSpPr>
          <a:xfrm>
            <a:off x="2788011" y="4783254"/>
            <a:ext cx="340862" cy="340862"/>
            <a:chOff x="8415130" y="2849217"/>
            <a:chExt cx="450574" cy="450574"/>
          </a:xfrm>
        </p:grpSpPr>
        <p:sp>
          <p:nvSpPr>
            <p:cNvPr id="51" name="Teardrop 122">
              <a:extLst>
                <a:ext uri="{FF2B5EF4-FFF2-40B4-BE49-F238E27FC236}">
                  <a16:creationId xmlns:a16="http://schemas.microsoft.com/office/drawing/2014/main" id="{54395FE9-1871-4486-BF92-D213079AD026}"/>
                </a:ext>
              </a:extLst>
            </p:cNvPr>
            <p:cNvSpPr/>
            <p:nvPr/>
          </p:nvSpPr>
          <p:spPr>
            <a:xfrm rot="8100000">
              <a:off x="8415130" y="2849217"/>
              <a:ext cx="450574" cy="450574"/>
            </a:xfrm>
            <a:prstGeom prst="teardrop">
              <a:avLst>
                <a:gd name="adj" fmla="val 1241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Oval 123">
              <a:extLst>
                <a:ext uri="{FF2B5EF4-FFF2-40B4-BE49-F238E27FC236}">
                  <a16:creationId xmlns:a16="http://schemas.microsoft.com/office/drawing/2014/main" id="{80D82F6E-1B5F-4E23-B37F-CF164A2DCBEA}"/>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3" name="Group 121">
            <a:extLst>
              <a:ext uri="{FF2B5EF4-FFF2-40B4-BE49-F238E27FC236}">
                <a16:creationId xmlns:a16="http://schemas.microsoft.com/office/drawing/2014/main" id="{011E19F7-70E4-4E9A-8AD1-F13EDB00B857}"/>
              </a:ext>
            </a:extLst>
          </p:cNvPr>
          <p:cNvGrpSpPr/>
          <p:nvPr/>
        </p:nvGrpSpPr>
        <p:grpSpPr>
          <a:xfrm>
            <a:off x="2715954" y="4232217"/>
            <a:ext cx="340862" cy="340862"/>
            <a:chOff x="8415130" y="2849217"/>
            <a:chExt cx="450574" cy="450574"/>
          </a:xfrm>
        </p:grpSpPr>
        <p:sp>
          <p:nvSpPr>
            <p:cNvPr id="54" name="Teardrop 122">
              <a:extLst>
                <a:ext uri="{FF2B5EF4-FFF2-40B4-BE49-F238E27FC236}">
                  <a16:creationId xmlns:a16="http://schemas.microsoft.com/office/drawing/2014/main" id="{26A1EF76-EA69-4175-BD27-3D96728A1053}"/>
                </a:ext>
              </a:extLst>
            </p:cNvPr>
            <p:cNvSpPr/>
            <p:nvPr/>
          </p:nvSpPr>
          <p:spPr>
            <a:xfrm rot="8100000">
              <a:off x="8415130" y="2849217"/>
              <a:ext cx="450574" cy="450574"/>
            </a:xfrm>
            <a:prstGeom prst="teardrop">
              <a:avLst>
                <a:gd name="adj" fmla="val 1241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Oval 123">
              <a:extLst>
                <a:ext uri="{FF2B5EF4-FFF2-40B4-BE49-F238E27FC236}">
                  <a16:creationId xmlns:a16="http://schemas.microsoft.com/office/drawing/2014/main" id="{CA6971A2-0CF8-4F3A-85EB-00533E858E47}"/>
                </a:ext>
              </a:extLst>
            </p:cNvPr>
            <p:cNvSpPr/>
            <p:nvPr/>
          </p:nvSpPr>
          <p:spPr>
            <a:xfrm>
              <a:off x="8545167" y="2979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9" name="Group 178">
            <a:extLst>
              <a:ext uri="{FF2B5EF4-FFF2-40B4-BE49-F238E27FC236}">
                <a16:creationId xmlns:a16="http://schemas.microsoft.com/office/drawing/2014/main" id="{037781BE-B73C-4FA7-A082-147F89EE3FAF}"/>
              </a:ext>
            </a:extLst>
          </p:cNvPr>
          <p:cNvGrpSpPr/>
          <p:nvPr/>
        </p:nvGrpSpPr>
        <p:grpSpPr>
          <a:xfrm>
            <a:off x="107504" y="1954518"/>
            <a:ext cx="1594880" cy="559436"/>
            <a:chOff x="2281192" y="2900695"/>
            <a:chExt cx="2126507" cy="745915"/>
          </a:xfrm>
        </p:grpSpPr>
        <p:sp>
          <p:nvSpPr>
            <p:cNvPr id="60" name="TextBox 179">
              <a:extLst>
                <a:ext uri="{FF2B5EF4-FFF2-40B4-BE49-F238E27FC236}">
                  <a16:creationId xmlns:a16="http://schemas.microsoft.com/office/drawing/2014/main" id="{CCBA98A4-BA48-459E-AAA6-3B9987BC67D5}"/>
                </a:ext>
              </a:extLst>
            </p:cNvPr>
            <p:cNvSpPr txBox="1"/>
            <p:nvPr/>
          </p:nvSpPr>
          <p:spPr>
            <a:xfrm>
              <a:off x="2281192" y="2900695"/>
              <a:ext cx="2126507" cy="369332"/>
            </a:xfrm>
            <a:prstGeom prst="rect">
              <a:avLst/>
            </a:prstGeom>
            <a:noFill/>
          </p:spPr>
          <p:txBody>
            <a:bodyPr wrap="square" rtlCol="0">
              <a:spAutoFit/>
            </a:bodyPr>
            <a:lstStyle/>
            <a:p>
              <a:pPr algn="r"/>
              <a:r>
                <a:rPr lang="es-EC" sz="1200" b="1">
                  <a:solidFill>
                    <a:srgbClr val="C00000"/>
                  </a:solidFill>
                  <a:latin typeface="Century Gothic" panose="020B0502020202020204" pitchFamily="34" charset="0"/>
                </a:rPr>
                <a:t>ESTADOS UNIDOS</a:t>
              </a:r>
            </a:p>
          </p:txBody>
        </p:sp>
        <p:sp>
          <p:nvSpPr>
            <p:cNvPr id="61" name="TextBox 180">
              <a:extLst>
                <a:ext uri="{FF2B5EF4-FFF2-40B4-BE49-F238E27FC236}">
                  <a16:creationId xmlns:a16="http://schemas.microsoft.com/office/drawing/2014/main" id="{FF69E94A-B682-42B8-969C-B79413CC1E7D}"/>
                </a:ext>
              </a:extLst>
            </p:cNvPr>
            <p:cNvSpPr txBox="1"/>
            <p:nvPr/>
          </p:nvSpPr>
          <p:spPr>
            <a:xfrm>
              <a:off x="2855359" y="3154167"/>
              <a:ext cx="1552340" cy="492443"/>
            </a:xfrm>
            <a:prstGeom prst="rect">
              <a:avLst/>
            </a:prstGeom>
            <a:noFill/>
          </p:spPr>
          <p:txBody>
            <a:bodyPr wrap="square" rtlCol="0">
              <a:spAutoFit/>
            </a:bodyPr>
            <a:lstStyle/>
            <a:p>
              <a:pPr algn="r"/>
              <a:r>
                <a:rPr lang="es-MX" sz="900" b="1" dirty="0">
                  <a:latin typeface="Century Gothic" panose="020B0502020202020204" pitchFamily="34" charset="0"/>
                </a:rPr>
                <a:t>$20 millones de dólares anuales</a:t>
              </a:r>
              <a:endParaRPr lang="es-EC" sz="900" b="1" dirty="0">
                <a:latin typeface="Century Gothic" panose="020B0502020202020204" pitchFamily="34" charset="0"/>
              </a:endParaRPr>
            </a:p>
          </p:txBody>
        </p:sp>
      </p:grpSp>
      <p:grpSp>
        <p:nvGrpSpPr>
          <p:cNvPr id="62" name="Group 178">
            <a:extLst>
              <a:ext uri="{FF2B5EF4-FFF2-40B4-BE49-F238E27FC236}">
                <a16:creationId xmlns:a16="http://schemas.microsoft.com/office/drawing/2014/main" id="{8D164D72-BA99-452C-9BC0-9AA4E81C8882}"/>
              </a:ext>
            </a:extLst>
          </p:cNvPr>
          <p:cNvGrpSpPr/>
          <p:nvPr/>
        </p:nvGrpSpPr>
        <p:grpSpPr>
          <a:xfrm>
            <a:off x="570435" y="4576255"/>
            <a:ext cx="1594880" cy="559436"/>
            <a:chOff x="2281192" y="2900695"/>
            <a:chExt cx="2126507" cy="745915"/>
          </a:xfrm>
        </p:grpSpPr>
        <p:sp>
          <p:nvSpPr>
            <p:cNvPr id="63" name="TextBox 179">
              <a:extLst>
                <a:ext uri="{FF2B5EF4-FFF2-40B4-BE49-F238E27FC236}">
                  <a16:creationId xmlns:a16="http://schemas.microsoft.com/office/drawing/2014/main" id="{F5D97C87-CF62-43C4-B325-27EDED440D8C}"/>
                </a:ext>
              </a:extLst>
            </p:cNvPr>
            <p:cNvSpPr txBox="1"/>
            <p:nvPr/>
          </p:nvSpPr>
          <p:spPr>
            <a:xfrm>
              <a:off x="2281192" y="2900695"/>
              <a:ext cx="2126507" cy="369332"/>
            </a:xfrm>
            <a:prstGeom prst="rect">
              <a:avLst/>
            </a:prstGeom>
            <a:noFill/>
          </p:spPr>
          <p:txBody>
            <a:bodyPr wrap="square" rtlCol="0">
              <a:spAutoFit/>
            </a:bodyPr>
            <a:lstStyle/>
            <a:p>
              <a:pPr algn="r"/>
              <a:r>
                <a:rPr lang="es-EC" sz="1200" b="1" dirty="0">
                  <a:solidFill>
                    <a:srgbClr val="C00000"/>
                  </a:solidFill>
                  <a:latin typeface="Century Gothic" panose="020B0502020202020204" pitchFamily="34" charset="0"/>
                </a:rPr>
                <a:t>CHILE</a:t>
              </a:r>
            </a:p>
          </p:txBody>
        </p:sp>
        <p:sp>
          <p:nvSpPr>
            <p:cNvPr id="64" name="TextBox 180">
              <a:extLst>
                <a:ext uri="{FF2B5EF4-FFF2-40B4-BE49-F238E27FC236}">
                  <a16:creationId xmlns:a16="http://schemas.microsoft.com/office/drawing/2014/main" id="{AA45FB69-CF5C-4393-8E44-547D41CC8734}"/>
                </a:ext>
              </a:extLst>
            </p:cNvPr>
            <p:cNvSpPr txBox="1"/>
            <p:nvPr/>
          </p:nvSpPr>
          <p:spPr>
            <a:xfrm>
              <a:off x="2855359" y="3154167"/>
              <a:ext cx="1552340" cy="492443"/>
            </a:xfrm>
            <a:prstGeom prst="rect">
              <a:avLst/>
            </a:prstGeom>
            <a:noFill/>
          </p:spPr>
          <p:txBody>
            <a:bodyPr wrap="square" rtlCol="0">
              <a:spAutoFit/>
            </a:bodyPr>
            <a:lstStyle/>
            <a:p>
              <a:pPr algn="r"/>
              <a:r>
                <a:rPr lang="es-EC" sz="900" b="1" dirty="0">
                  <a:latin typeface="Century Gothic" panose="020B0502020202020204" pitchFamily="34" charset="0"/>
                </a:rPr>
                <a:t>Prevalencia mayor al 30%</a:t>
              </a:r>
            </a:p>
          </p:txBody>
        </p:sp>
      </p:grpSp>
      <p:grpSp>
        <p:nvGrpSpPr>
          <p:cNvPr id="68" name="Group 178">
            <a:extLst>
              <a:ext uri="{FF2B5EF4-FFF2-40B4-BE49-F238E27FC236}">
                <a16:creationId xmlns:a16="http://schemas.microsoft.com/office/drawing/2014/main" id="{81773981-CC01-4C07-BA2B-6DC1E0D74638}"/>
              </a:ext>
            </a:extLst>
          </p:cNvPr>
          <p:cNvGrpSpPr/>
          <p:nvPr/>
        </p:nvGrpSpPr>
        <p:grpSpPr>
          <a:xfrm>
            <a:off x="198801" y="3870068"/>
            <a:ext cx="1594880" cy="559436"/>
            <a:chOff x="2281192" y="2900695"/>
            <a:chExt cx="2126507" cy="745915"/>
          </a:xfrm>
        </p:grpSpPr>
        <p:sp>
          <p:nvSpPr>
            <p:cNvPr id="69" name="TextBox 179">
              <a:extLst>
                <a:ext uri="{FF2B5EF4-FFF2-40B4-BE49-F238E27FC236}">
                  <a16:creationId xmlns:a16="http://schemas.microsoft.com/office/drawing/2014/main" id="{D948D9C8-170E-4CFB-B062-EB53E35EA470}"/>
                </a:ext>
              </a:extLst>
            </p:cNvPr>
            <p:cNvSpPr txBox="1"/>
            <p:nvPr/>
          </p:nvSpPr>
          <p:spPr>
            <a:xfrm>
              <a:off x="2281192" y="2900695"/>
              <a:ext cx="2126507" cy="369332"/>
            </a:xfrm>
            <a:prstGeom prst="rect">
              <a:avLst/>
            </a:prstGeom>
            <a:noFill/>
          </p:spPr>
          <p:txBody>
            <a:bodyPr wrap="square" rtlCol="0">
              <a:spAutoFit/>
            </a:bodyPr>
            <a:lstStyle/>
            <a:p>
              <a:pPr algn="r"/>
              <a:r>
                <a:rPr lang="es-MX" sz="1200" b="1" dirty="0">
                  <a:solidFill>
                    <a:srgbClr val="C00000"/>
                  </a:solidFill>
                  <a:latin typeface="Century Gothic" panose="020B0502020202020204" pitchFamily="34" charset="0"/>
                </a:rPr>
                <a:t>PERÚ</a:t>
              </a:r>
              <a:endParaRPr lang="es-EC" sz="1200" b="1" dirty="0">
                <a:solidFill>
                  <a:srgbClr val="C00000"/>
                </a:solidFill>
                <a:latin typeface="Century Gothic" panose="020B0502020202020204" pitchFamily="34" charset="0"/>
              </a:endParaRPr>
            </a:p>
          </p:txBody>
        </p:sp>
        <p:sp>
          <p:nvSpPr>
            <p:cNvPr id="70" name="TextBox 180">
              <a:extLst>
                <a:ext uri="{FF2B5EF4-FFF2-40B4-BE49-F238E27FC236}">
                  <a16:creationId xmlns:a16="http://schemas.microsoft.com/office/drawing/2014/main" id="{19E0E666-40AF-4B51-AF3E-4A3E1C336BAE}"/>
                </a:ext>
              </a:extLst>
            </p:cNvPr>
            <p:cNvSpPr txBox="1"/>
            <p:nvPr/>
          </p:nvSpPr>
          <p:spPr>
            <a:xfrm>
              <a:off x="2855359" y="3154167"/>
              <a:ext cx="1552340" cy="492443"/>
            </a:xfrm>
            <a:prstGeom prst="rect">
              <a:avLst/>
            </a:prstGeom>
            <a:noFill/>
          </p:spPr>
          <p:txBody>
            <a:bodyPr wrap="square" rtlCol="0">
              <a:spAutoFit/>
            </a:bodyPr>
            <a:lstStyle/>
            <a:p>
              <a:pPr algn="r"/>
              <a:r>
                <a:rPr lang="es-EC" sz="900" b="1" dirty="0">
                  <a:latin typeface="Century Gothic" panose="020B0502020202020204" pitchFamily="34" charset="0"/>
                </a:rPr>
                <a:t>Prevalencia mayor al 30%</a:t>
              </a:r>
            </a:p>
          </p:txBody>
        </p:sp>
      </p:grpSp>
      <p:grpSp>
        <p:nvGrpSpPr>
          <p:cNvPr id="74" name="Group 207">
            <a:extLst>
              <a:ext uri="{FF2B5EF4-FFF2-40B4-BE49-F238E27FC236}">
                <a16:creationId xmlns:a16="http://schemas.microsoft.com/office/drawing/2014/main" id="{1104DCA1-3DD6-40C0-A146-14155D1C2693}"/>
              </a:ext>
            </a:extLst>
          </p:cNvPr>
          <p:cNvGrpSpPr/>
          <p:nvPr/>
        </p:nvGrpSpPr>
        <p:grpSpPr>
          <a:xfrm>
            <a:off x="3506823" y="3297318"/>
            <a:ext cx="1386068" cy="559436"/>
            <a:chOff x="2405041" y="2900695"/>
            <a:chExt cx="2126507" cy="745915"/>
          </a:xfrm>
        </p:grpSpPr>
        <p:sp>
          <p:nvSpPr>
            <p:cNvPr id="75" name="TextBox 208">
              <a:extLst>
                <a:ext uri="{FF2B5EF4-FFF2-40B4-BE49-F238E27FC236}">
                  <a16:creationId xmlns:a16="http://schemas.microsoft.com/office/drawing/2014/main" id="{DC47A864-1C85-4A67-80AF-96D11891A0CC}"/>
                </a:ext>
              </a:extLst>
            </p:cNvPr>
            <p:cNvSpPr txBox="1"/>
            <p:nvPr/>
          </p:nvSpPr>
          <p:spPr>
            <a:xfrm>
              <a:off x="2405041" y="2900695"/>
              <a:ext cx="2126507" cy="369332"/>
            </a:xfrm>
            <a:prstGeom prst="rect">
              <a:avLst/>
            </a:prstGeom>
            <a:noFill/>
          </p:spPr>
          <p:txBody>
            <a:bodyPr wrap="square" rtlCol="0">
              <a:spAutoFit/>
            </a:bodyPr>
            <a:lstStyle/>
            <a:p>
              <a:r>
                <a:rPr lang="en-US" sz="1200" b="1" dirty="0">
                  <a:solidFill>
                    <a:srgbClr val="C00000"/>
                  </a:solidFill>
                  <a:latin typeface="Century Gothic" panose="020B0502020202020204" pitchFamily="34" charset="0"/>
                </a:rPr>
                <a:t>BRASIL</a:t>
              </a:r>
            </a:p>
          </p:txBody>
        </p:sp>
        <p:sp>
          <p:nvSpPr>
            <p:cNvPr id="76" name="TextBox 209">
              <a:extLst>
                <a:ext uri="{FF2B5EF4-FFF2-40B4-BE49-F238E27FC236}">
                  <a16:creationId xmlns:a16="http://schemas.microsoft.com/office/drawing/2014/main" id="{C20ACE2B-F27E-4381-867D-09CD0221F5E2}"/>
                </a:ext>
              </a:extLst>
            </p:cNvPr>
            <p:cNvSpPr txBox="1"/>
            <p:nvPr/>
          </p:nvSpPr>
          <p:spPr>
            <a:xfrm>
              <a:off x="2405041" y="3154167"/>
              <a:ext cx="1552340" cy="492443"/>
            </a:xfrm>
            <a:prstGeom prst="rect">
              <a:avLst/>
            </a:prstGeom>
            <a:noFill/>
          </p:spPr>
          <p:txBody>
            <a:bodyPr wrap="square" rtlCol="0">
              <a:spAutoFit/>
            </a:bodyPr>
            <a:lstStyle/>
            <a:p>
              <a:r>
                <a:rPr lang="es-EC" sz="900" b="1" dirty="0">
                  <a:latin typeface="Century Gothic" panose="020B0502020202020204" pitchFamily="34" charset="0"/>
                </a:rPr>
                <a:t>Prevalencia mayor al 30%</a:t>
              </a:r>
            </a:p>
          </p:txBody>
        </p:sp>
      </p:grpSp>
      <p:grpSp>
        <p:nvGrpSpPr>
          <p:cNvPr id="77" name="Group 207">
            <a:extLst>
              <a:ext uri="{FF2B5EF4-FFF2-40B4-BE49-F238E27FC236}">
                <a16:creationId xmlns:a16="http://schemas.microsoft.com/office/drawing/2014/main" id="{E460CE54-77BC-4DFA-BC55-7817F791642E}"/>
              </a:ext>
            </a:extLst>
          </p:cNvPr>
          <p:cNvGrpSpPr/>
          <p:nvPr/>
        </p:nvGrpSpPr>
        <p:grpSpPr>
          <a:xfrm>
            <a:off x="5680153" y="1381295"/>
            <a:ext cx="1386069" cy="697935"/>
            <a:chOff x="2405040" y="2900695"/>
            <a:chExt cx="2126508" cy="930580"/>
          </a:xfrm>
        </p:grpSpPr>
        <p:sp>
          <p:nvSpPr>
            <p:cNvPr id="78" name="TextBox 208">
              <a:extLst>
                <a:ext uri="{FF2B5EF4-FFF2-40B4-BE49-F238E27FC236}">
                  <a16:creationId xmlns:a16="http://schemas.microsoft.com/office/drawing/2014/main" id="{49DE0E92-21E9-42CD-92CA-94BD4DC3E0EA}"/>
                </a:ext>
              </a:extLst>
            </p:cNvPr>
            <p:cNvSpPr txBox="1"/>
            <p:nvPr/>
          </p:nvSpPr>
          <p:spPr>
            <a:xfrm>
              <a:off x="2405042" y="2900695"/>
              <a:ext cx="2126506" cy="369332"/>
            </a:xfrm>
            <a:prstGeom prst="rect">
              <a:avLst/>
            </a:prstGeom>
            <a:noFill/>
          </p:spPr>
          <p:txBody>
            <a:bodyPr wrap="square" rtlCol="0">
              <a:spAutoFit/>
            </a:bodyPr>
            <a:lstStyle/>
            <a:p>
              <a:r>
                <a:rPr lang="en-US" sz="1200" b="1" dirty="0">
                  <a:solidFill>
                    <a:srgbClr val="C00000"/>
                  </a:solidFill>
                  <a:latin typeface="Century Gothic" panose="020B0502020202020204" pitchFamily="34" charset="0"/>
                </a:rPr>
                <a:t>REINO UNIDO</a:t>
              </a:r>
            </a:p>
          </p:txBody>
        </p:sp>
        <p:sp>
          <p:nvSpPr>
            <p:cNvPr id="79" name="TextBox 209">
              <a:extLst>
                <a:ext uri="{FF2B5EF4-FFF2-40B4-BE49-F238E27FC236}">
                  <a16:creationId xmlns:a16="http://schemas.microsoft.com/office/drawing/2014/main" id="{3DA6335B-0B0F-475E-B148-60183E7BA87A}"/>
                </a:ext>
              </a:extLst>
            </p:cNvPr>
            <p:cNvSpPr txBox="1"/>
            <p:nvPr/>
          </p:nvSpPr>
          <p:spPr>
            <a:xfrm>
              <a:off x="2405040" y="3154167"/>
              <a:ext cx="2126506" cy="677108"/>
            </a:xfrm>
            <a:prstGeom prst="rect">
              <a:avLst/>
            </a:prstGeom>
            <a:noFill/>
          </p:spPr>
          <p:txBody>
            <a:bodyPr wrap="square" rtlCol="0">
              <a:spAutoFit/>
            </a:bodyPr>
            <a:lstStyle/>
            <a:p>
              <a:r>
                <a:rPr lang="es-MX" sz="900" b="1" dirty="0">
                  <a:latin typeface="Century Gothic" panose="020B0502020202020204" pitchFamily="34" charset="0"/>
                </a:rPr>
                <a:t>$3-11 dólares estadounidenses (USD) por cerdo</a:t>
              </a:r>
              <a:endParaRPr lang="es-EC" sz="900" b="1" dirty="0">
                <a:latin typeface="Century Gothic" panose="020B0502020202020204" pitchFamily="34" charset="0"/>
              </a:endParaRPr>
            </a:p>
          </p:txBody>
        </p:sp>
      </p:grpSp>
      <p:grpSp>
        <p:nvGrpSpPr>
          <p:cNvPr id="83" name="Group 160">
            <a:extLst>
              <a:ext uri="{FF2B5EF4-FFF2-40B4-BE49-F238E27FC236}">
                <a16:creationId xmlns:a16="http://schemas.microsoft.com/office/drawing/2014/main" id="{A36F8889-C9F4-4859-AACE-7710209121A5}"/>
              </a:ext>
            </a:extLst>
          </p:cNvPr>
          <p:cNvGrpSpPr/>
          <p:nvPr/>
        </p:nvGrpSpPr>
        <p:grpSpPr>
          <a:xfrm>
            <a:off x="1749827" y="3996071"/>
            <a:ext cx="1016834" cy="346250"/>
            <a:chOff x="1697832" y="2143126"/>
            <a:chExt cx="935152" cy="1171577"/>
          </a:xfrm>
        </p:grpSpPr>
        <p:cxnSp>
          <p:nvCxnSpPr>
            <p:cNvPr id="84" name="Straight Connector 152">
              <a:extLst>
                <a:ext uri="{FF2B5EF4-FFF2-40B4-BE49-F238E27FC236}">
                  <a16:creationId xmlns:a16="http://schemas.microsoft.com/office/drawing/2014/main" id="{A10A2D6D-FBF6-4525-9DBC-86C8CE733AD4}"/>
                </a:ext>
              </a:extLst>
            </p:cNvPr>
            <p:cNvCxnSpPr>
              <a:cxnSpLocks/>
            </p:cNvCxnSpPr>
            <p:nvPr/>
          </p:nvCxnSpPr>
          <p:spPr>
            <a:xfrm flipH="1" flipV="1">
              <a:off x="1856096" y="2143126"/>
              <a:ext cx="776888" cy="117157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156">
              <a:extLst>
                <a:ext uri="{FF2B5EF4-FFF2-40B4-BE49-F238E27FC236}">
                  <a16:creationId xmlns:a16="http://schemas.microsoft.com/office/drawing/2014/main" id="{00756132-9094-482D-A1CF-45817A4D3478}"/>
                </a:ext>
              </a:extLst>
            </p:cNvPr>
            <p:cNvCxnSpPr>
              <a:cxnSpLocks/>
            </p:cNvCxnSpPr>
            <p:nvPr/>
          </p:nvCxnSpPr>
          <p:spPr>
            <a:xfrm flipH="1">
              <a:off x="1697832" y="2143126"/>
              <a:ext cx="158264" cy="238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8" name="Group 160">
            <a:extLst>
              <a:ext uri="{FF2B5EF4-FFF2-40B4-BE49-F238E27FC236}">
                <a16:creationId xmlns:a16="http://schemas.microsoft.com/office/drawing/2014/main" id="{34255CAB-CCB8-47C9-B1A6-0FDDDA737331}"/>
              </a:ext>
            </a:extLst>
          </p:cNvPr>
          <p:cNvGrpSpPr/>
          <p:nvPr/>
        </p:nvGrpSpPr>
        <p:grpSpPr>
          <a:xfrm>
            <a:off x="2132404" y="4701643"/>
            <a:ext cx="706482" cy="196696"/>
            <a:chOff x="1697833" y="2143126"/>
            <a:chExt cx="935151" cy="1171574"/>
          </a:xfrm>
        </p:grpSpPr>
        <p:cxnSp>
          <p:nvCxnSpPr>
            <p:cNvPr id="89" name="Straight Connector 152">
              <a:extLst>
                <a:ext uri="{FF2B5EF4-FFF2-40B4-BE49-F238E27FC236}">
                  <a16:creationId xmlns:a16="http://schemas.microsoft.com/office/drawing/2014/main" id="{3057958B-9BA1-450C-A7D7-9E70047B6896}"/>
                </a:ext>
              </a:extLst>
            </p:cNvPr>
            <p:cNvCxnSpPr>
              <a:cxnSpLocks/>
            </p:cNvCxnSpPr>
            <p:nvPr/>
          </p:nvCxnSpPr>
          <p:spPr>
            <a:xfrm flipH="1" flipV="1">
              <a:off x="1990726" y="2143126"/>
              <a:ext cx="642258" cy="117157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156">
              <a:extLst>
                <a:ext uri="{FF2B5EF4-FFF2-40B4-BE49-F238E27FC236}">
                  <a16:creationId xmlns:a16="http://schemas.microsoft.com/office/drawing/2014/main" id="{B60F3C8E-4AFB-4CF8-826D-A6EF6ED70A9D}"/>
                </a:ext>
              </a:extLst>
            </p:cNvPr>
            <p:cNvCxnSpPr>
              <a:cxnSpLocks/>
            </p:cNvCxnSpPr>
            <p:nvPr/>
          </p:nvCxnSpPr>
          <p:spPr>
            <a:xfrm flipH="1">
              <a:off x="1697833" y="2145507"/>
              <a:ext cx="29289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7" name="Group 202">
            <a:extLst>
              <a:ext uri="{FF2B5EF4-FFF2-40B4-BE49-F238E27FC236}">
                <a16:creationId xmlns:a16="http://schemas.microsoft.com/office/drawing/2014/main" id="{064AB530-BC55-40FB-ADB0-6408A8DDE72F}"/>
              </a:ext>
            </a:extLst>
          </p:cNvPr>
          <p:cNvGrpSpPr/>
          <p:nvPr/>
        </p:nvGrpSpPr>
        <p:grpSpPr>
          <a:xfrm>
            <a:off x="3258815" y="3415016"/>
            <a:ext cx="269051" cy="786940"/>
            <a:chOff x="2580403" y="908345"/>
            <a:chExt cx="805284" cy="2321111"/>
          </a:xfrm>
        </p:grpSpPr>
        <p:cxnSp>
          <p:nvCxnSpPr>
            <p:cNvPr id="98" name="Straight Connector 203">
              <a:extLst>
                <a:ext uri="{FF2B5EF4-FFF2-40B4-BE49-F238E27FC236}">
                  <a16:creationId xmlns:a16="http://schemas.microsoft.com/office/drawing/2014/main" id="{1E3A8A45-EF44-444E-A31D-B5C3200641AE}"/>
                </a:ext>
              </a:extLst>
            </p:cNvPr>
            <p:cNvCxnSpPr>
              <a:cxnSpLocks/>
            </p:cNvCxnSpPr>
            <p:nvPr/>
          </p:nvCxnSpPr>
          <p:spPr>
            <a:xfrm flipV="1">
              <a:off x="2580403" y="908346"/>
              <a:ext cx="415348" cy="232111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204">
              <a:extLst>
                <a:ext uri="{FF2B5EF4-FFF2-40B4-BE49-F238E27FC236}">
                  <a16:creationId xmlns:a16="http://schemas.microsoft.com/office/drawing/2014/main" id="{0D6633E1-C01B-4142-ACF0-6F74087E0E4B}"/>
                </a:ext>
              </a:extLst>
            </p:cNvPr>
            <p:cNvCxnSpPr>
              <a:cxnSpLocks/>
            </p:cNvCxnSpPr>
            <p:nvPr/>
          </p:nvCxnSpPr>
          <p:spPr>
            <a:xfrm>
              <a:off x="2995752" y="908345"/>
              <a:ext cx="38993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6" name="CuadroTexto 55">
            <a:extLst>
              <a:ext uri="{FF2B5EF4-FFF2-40B4-BE49-F238E27FC236}">
                <a16:creationId xmlns:a16="http://schemas.microsoft.com/office/drawing/2014/main" id="{A46DBB16-CEC6-43D0-830F-13A6C701FD8B}"/>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57" name="TextBox 3">
            <a:extLst>
              <a:ext uri="{FF2B5EF4-FFF2-40B4-BE49-F238E27FC236}">
                <a16:creationId xmlns:a16="http://schemas.microsoft.com/office/drawing/2014/main" id="{27295514-1778-4BC9-A7E4-7EA814474FD2}"/>
              </a:ext>
            </a:extLst>
          </p:cNvPr>
          <p:cNvSpPr txBox="1"/>
          <p:nvPr/>
        </p:nvSpPr>
        <p:spPr>
          <a:xfrm>
            <a:off x="179512" y="692696"/>
            <a:ext cx="5832648"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Importancia</a:t>
            </a:r>
          </a:p>
        </p:txBody>
      </p:sp>
      <p:sp>
        <p:nvSpPr>
          <p:cNvPr id="58" name="Rectángulo 57">
            <a:extLst>
              <a:ext uri="{FF2B5EF4-FFF2-40B4-BE49-F238E27FC236}">
                <a16:creationId xmlns:a16="http://schemas.microsoft.com/office/drawing/2014/main" id="{C6B723DB-350B-4166-9FF3-1C4CB80569A7}"/>
              </a:ext>
            </a:extLst>
          </p:cNvPr>
          <p:cNvSpPr/>
          <p:nvPr/>
        </p:nvSpPr>
        <p:spPr>
          <a:xfrm>
            <a:off x="179512" y="6320353"/>
            <a:ext cx="4713379" cy="276999"/>
          </a:xfrm>
          <a:prstGeom prst="rect">
            <a:avLst/>
          </a:prstGeom>
        </p:spPr>
        <p:txBody>
          <a:bodyPr wrap="square">
            <a:spAutoFit/>
          </a:bodyPr>
          <a:lstStyle/>
          <a:p>
            <a:r>
              <a:rPr lang="en-US" sz="1200" dirty="0">
                <a:latin typeface="+mj-lt"/>
                <a:ea typeface="Calibri" panose="020F0502020204030204" pitchFamily="34" charset="0"/>
              </a:rPr>
              <a:t>(Food and Agriculture Organization of the United Nations, 2014)</a:t>
            </a:r>
            <a:endParaRPr lang="es-EC" sz="1200" dirty="0">
              <a:latin typeface="+mj-lt"/>
            </a:endParaRPr>
          </a:p>
        </p:txBody>
      </p:sp>
      <p:sp>
        <p:nvSpPr>
          <p:cNvPr id="65" name="Rectángulo 64">
            <a:extLst>
              <a:ext uri="{FF2B5EF4-FFF2-40B4-BE49-F238E27FC236}">
                <a16:creationId xmlns:a16="http://schemas.microsoft.com/office/drawing/2014/main" id="{7F15A95D-7D11-48C0-95EE-93413227689A}"/>
              </a:ext>
            </a:extLst>
          </p:cNvPr>
          <p:cNvSpPr/>
          <p:nvPr/>
        </p:nvSpPr>
        <p:spPr>
          <a:xfrm>
            <a:off x="179512" y="6545081"/>
            <a:ext cx="4774512" cy="276999"/>
          </a:xfrm>
          <a:prstGeom prst="rect">
            <a:avLst/>
          </a:prstGeom>
        </p:spPr>
        <p:txBody>
          <a:bodyPr wrap="none">
            <a:spAutoFit/>
          </a:bodyPr>
          <a:lstStyle/>
          <a:p>
            <a:r>
              <a:rPr lang="es-ES_tradnl" sz="1200" dirty="0">
                <a:latin typeface="+mj-lt"/>
                <a:ea typeface="Calibri" panose="020F0502020204030204" pitchFamily="34" charset="0"/>
              </a:rPr>
              <a:t>(Jansen, 2018; Kroll, </a:t>
            </a:r>
            <a:r>
              <a:rPr lang="es-ES_tradnl" sz="1200" dirty="0" err="1">
                <a:latin typeface="+mj-lt"/>
                <a:ea typeface="Calibri" panose="020F0502020204030204" pitchFamily="34" charset="0"/>
              </a:rPr>
              <a:t>Roof</a:t>
            </a:r>
            <a:r>
              <a:rPr lang="es-ES_tradnl" sz="1200" dirty="0">
                <a:latin typeface="+mj-lt"/>
                <a:ea typeface="Calibri" panose="020F0502020204030204" pitchFamily="34" charset="0"/>
              </a:rPr>
              <a:t>, Hoffman, Dickson, &amp; Hank Harris, 2005)</a:t>
            </a:r>
            <a:endParaRPr lang="es-EC" sz="1200" dirty="0">
              <a:latin typeface="+mj-lt"/>
            </a:endParaRPr>
          </a:p>
        </p:txBody>
      </p:sp>
      <p:sp>
        <p:nvSpPr>
          <p:cNvPr id="66" name="CuadroTexto 65">
            <a:extLst>
              <a:ext uri="{FF2B5EF4-FFF2-40B4-BE49-F238E27FC236}">
                <a16:creationId xmlns:a16="http://schemas.microsoft.com/office/drawing/2014/main" id="{001689A7-EBEB-46D2-919D-FCF97610A8E2}"/>
              </a:ext>
            </a:extLst>
          </p:cNvPr>
          <p:cNvSpPr txBox="1"/>
          <p:nvPr/>
        </p:nvSpPr>
        <p:spPr>
          <a:xfrm>
            <a:off x="8542784" y="123110"/>
            <a:ext cx="288032" cy="338554"/>
          </a:xfrm>
          <a:prstGeom prst="rect">
            <a:avLst/>
          </a:prstGeom>
          <a:noFill/>
        </p:spPr>
        <p:txBody>
          <a:bodyPr wrap="square" rtlCol="0">
            <a:spAutoFit/>
          </a:bodyPr>
          <a:lstStyle/>
          <a:p>
            <a:r>
              <a:rPr lang="es-MX" sz="1600" b="1" dirty="0"/>
              <a:t>7</a:t>
            </a:r>
            <a:endParaRPr lang="es-EC" sz="2000" b="1" dirty="0"/>
          </a:p>
        </p:txBody>
      </p:sp>
    </p:spTree>
    <p:extLst>
      <p:ext uri="{BB962C8B-B14F-4D97-AF65-F5344CB8AC3E}">
        <p14:creationId xmlns:p14="http://schemas.microsoft.com/office/powerpoint/2010/main" val="310550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38194EFF-8031-4AD6-B847-0FB6748695C8}"/>
              </a:ext>
            </a:extLst>
          </p:cNvPr>
          <p:cNvGrpSpPr/>
          <p:nvPr/>
        </p:nvGrpSpPr>
        <p:grpSpPr>
          <a:xfrm>
            <a:off x="611560" y="1683795"/>
            <a:ext cx="1708879" cy="3761429"/>
            <a:chOff x="706651" y="2167732"/>
            <a:chExt cx="2278505" cy="4429917"/>
          </a:xfrm>
        </p:grpSpPr>
        <p:sp>
          <p:nvSpPr>
            <p:cNvPr id="4" name="Rectángulo: esquinas superiores redondeadas 3">
              <a:extLst>
                <a:ext uri="{FF2B5EF4-FFF2-40B4-BE49-F238E27FC236}">
                  <a16:creationId xmlns:a16="http://schemas.microsoft.com/office/drawing/2014/main" id="{657F70F3-B9F1-464C-8DD5-A3470244B257}"/>
                </a:ext>
              </a:extLst>
            </p:cNvPr>
            <p:cNvSpPr/>
            <p:nvPr/>
          </p:nvSpPr>
          <p:spPr>
            <a:xfrm flipV="1">
              <a:off x="706651" y="3188072"/>
              <a:ext cx="2278505" cy="3409577"/>
            </a:xfrm>
            <a:prstGeom prst="round2SameRect">
              <a:avLst/>
            </a:prstGeom>
            <a:solidFill>
              <a:srgbClr val="E9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5" name="Rectángulo: esquinas superiores redondeadas 4">
              <a:extLst>
                <a:ext uri="{FF2B5EF4-FFF2-40B4-BE49-F238E27FC236}">
                  <a16:creationId xmlns:a16="http://schemas.microsoft.com/office/drawing/2014/main" id="{45360388-324C-48F3-BBC7-58EBAB7883D1}"/>
                </a:ext>
              </a:extLst>
            </p:cNvPr>
            <p:cNvSpPr/>
            <p:nvPr/>
          </p:nvSpPr>
          <p:spPr>
            <a:xfrm>
              <a:off x="706651" y="2167732"/>
              <a:ext cx="2278505" cy="1023425"/>
            </a:xfrm>
            <a:prstGeom prst="round2SameRect">
              <a:avLst>
                <a:gd name="adj1" fmla="val 50000"/>
                <a:gd name="adj2" fmla="val 0"/>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grpSp>
      <p:grpSp>
        <p:nvGrpSpPr>
          <p:cNvPr id="26" name="Grupo 25">
            <a:extLst>
              <a:ext uri="{FF2B5EF4-FFF2-40B4-BE49-F238E27FC236}">
                <a16:creationId xmlns:a16="http://schemas.microsoft.com/office/drawing/2014/main" id="{E53274DD-FFF2-4866-9C02-B48EB80B5CE9}"/>
              </a:ext>
            </a:extLst>
          </p:cNvPr>
          <p:cNvGrpSpPr/>
          <p:nvPr/>
        </p:nvGrpSpPr>
        <p:grpSpPr>
          <a:xfrm>
            <a:off x="2705830" y="1690738"/>
            <a:ext cx="1708879" cy="3754486"/>
            <a:chOff x="3499012" y="2176987"/>
            <a:chExt cx="2278505" cy="4429917"/>
          </a:xfrm>
        </p:grpSpPr>
        <p:sp>
          <p:nvSpPr>
            <p:cNvPr id="15" name="Rectángulo: esquinas superiores redondeadas 14">
              <a:extLst>
                <a:ext uri="{FF2B5EF4-FFF2-40B4-BE49-F238E27FC236}">
                  <a16:creationId xmlns:a16="http://schemas.microsoft.com/office/drawing/2014/main" id="{D719C94B-4F78-41F8-A7FD-7E2320039CDC}"/>
                </a:ext>
              </a:extLst>
            </p:cNvPr>
            <p:cNvSpPr/>
            <p:nvPr/>
          </p:nvSpPr>
          <p:spPr>
            <a:xfrm flipV="1">
              <a:off x="3499012" y="3197327"/>
              <a:ext cx="2278505" cy="3409577"/>
            </a:xfrm>
            <a:prstGeom prst="round2SameRect">
              <a:avLst/>
            </a:prstGeom>
            <a:solidFill>
              <a:srgbClr val="E9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6" name="Rectángulo: esquinas superiores redondeadas 15">
              <a:extLst>
                <a:ext uri="{FF2B5EF4-FFF2-40B4-BE49-F238E27FC236}">
                  <a16:creationId xmlns:a16="http://schemas.microsoft.com/office/drawing/2014/main" id="{305B31C2-9EB0-484F-B21F-685ADC2887D2}"/>
                </a:ext>
              </a:extLst>
            </p:cNvPr>
            <p:cNvSpPr/>
            <p:nvPr/>
          </p:nvSpPr>
          <p:spPr>
            <a:xfrm>
              <a:off x="3499012" y="2176987"/>
              <a:ext cx="2278505" cy="1023425"/>
            </a:xfrm>
            <a:prstGeom prst="round2SameRect">
              <a:avLst>
                <a:gd name="adj1" fmla="val 50000"/>
                <a:gd name="adj2" fmla="val 0"/>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p>
          </p:txBody>
        </p:sp>
      </p:grpSp>
      <p:grpSp>
        <p:nvGrpSpPr>
          <p:cNvPr id="27" name="Grupo 26">
            <a:extLst>
              <a:ext uri="{FF2B5EF4-FFF2-40B4-BE49-F238E27FC236}">
                <a16:creationId xmlns:a16="http://schemas.microsoft.com/office/drawing/2014/main" id="{F71203CC-0176-41E1-9B16-8037929707D8}"/>
              </a:ext>
            </a:extLst>
          </p:cNvPr>
          <p:cNvGrpSpPr/>
          <p:nvPr/>
        </p:nvGrpSpPr>
        <p:grpSpPr>
          <a:xfrm>
            <a:off x="4753743" y="1688424"/>
            <a:ext cx="1708879" cy="3756800"/>
            <a:chOff x="6229562" y="2173902"/>
            <a:chExt cx="2278505" cy="4429917"/>
          </a:xfrm>
        </p:grpSpPr>
        <p:sp>
          <p:nvSpPr>
            <p:cNvPr id="17" name="Rectángulo: esquinas superiores redondeadas 16">
              <a:extLst>
                <a:ext uri="{FF2B5EF4-FFF2-40B4-BE49-F238E27FC236}">
                  <a16:creationId xmlns:a16="http://schemas.microsoft.com/office/drawing/2014/main" id="{11B5954D-CEA7-4BD4-B63F-941A33DD6D72}"/>
                </a:ext>
              </a:extLst>
            </p:cNvPr>
            <p:cNvSpPr/>
            <p:nvPr/>
          </p:nvSpPr>
          <p:spPr>
            <a:xfrm flipV="1">
              <a:off x="6229562" y="3194242"/>
              <a:ext cx="2278505" cy="3409577"/>
            </a:xfrm>
            <a:prstGeom prst="round2SameRect">
              <a:avLst/>
            </a:prstGeom>
            <a:solidFill>
              <a:srgbClr val="E9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8" name="Rectángulo: esquinas superiores redondeadas 17">
              <a:extLst>
                <a:ext uri="{FF2B5EF4-FFF2-40B4-BE49-F238E27FC236}">
                  <a16:creationId xmlns:a16="http://schemas.microsoft.com/office/drawing/2014/main" id="{27755536-AB45-41FA-92BD-7D0D74CFF552}"/>
                </a:ext>
              </a:extLst>
            </p:cNvPr>
            <p:cNvSpPr/>
            <p:nvPr/>
          </p:nvSpPr>
          <p:spPr>
            <a:xfrm>
              <a:off x="6229562" y="2173902"/>
              <a:ext cx="2278505" cy="1023425"/>
            </a:xfrm>
            <a:prstGeom prst="round2SameRect">
              <a:avLst>
                <a:gd name="adj1" fmla="val 50000"/>
                <a:gd name="adj2" fmla="val 0"/>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p>
          </p:txBody>
        </p:sp>
      </p:grpSp>
      <p:grpSp>
        <p:nvGrpSpPr>
          <p:cNvPr id="28" name="Grupo 27">
            <a:extLst>
              <a:ext uri="{FF2B5EF4-FFF2-40B4-BE49-F238E27FC236}">
                <a16:creationId xmlns:a16="http://schemas.microsoft.com/office/drawing/2014/main" id="{CE12CB0E-1AE7-4CAB-B044-4AFB8D08C901}"/>
              </a:ext>
            </a:extLst>
          </p:cNvPr>
          <p:cNvGrpSpPr/>
          <p:nvPr/>
        </p:nvGrpSpPr>
        <p:grpSpPr>
          <a:xfrm>
            <a:off x="6799744" y="1683796"/>
            <a:ext cx="1708879" cy="3761428"/>
            <a:chOff x="8957563" y="2167732"/>
            <a:chExt cx="2278505" cy="4429917"/>
          </a:xfrm>
        </p:grpSpPr>
        <p:sp>
          <p:nvSpPr>
            <p:cNvPr id="19" name="Rectángulo: esquinas superiores redondeadas 18">
              <a:extLst>
                <a:ext uri="{FF2B5EF4-FFF2-40B4-BE49-F238E27FC236}">
                  <a16:creationId xmlns:a16="http://schemas.microsoft.com/office/drawing/2014/main" id="{04AD428F-314C-42FE-976D-934DC9B14EF7}"/>
                </a:ext>
              </a:extLst>
            </p:cNvPr>
            <p:cNvSpPr/>
            <p:nvPr/>
          </p:nvSpPr>
          <p:spPr>
            <a:xfrm flipV="1">
              <a:off x="8957563" y="3188072"/>
              <a:ext cx="2278505" cy="3409577"/>
            </a:xfrm>
            <a:prstGeom prst="round2SameRect">
              <a:avLst/>
            </a:prstGeom>
            <a:solidFill>
              <a:srgbClr val="E9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20" name="Rectángulo: esquinas superiores redondeadas 19">
              <a:extLst>
                <a:ext uri="{FF2B5EF4-FFF2-40B4-BE49-F238E27FC236}">
                  <a16:creationId xmlns:a16="http://schemas.microsoft.com/office/drawing/2014/main" id="{BF9122A7-41E6-4761-B140-3BEB34E57334}"/>
                </a:ext>
              </a:extLst>
            </p:cNvPr>
            <p:cNvSpPr/>
            <p:nvPr/>
          </p:nvSpPr>
          <p:spPr>
            <a:xfrm>
              <a:off x="8957563" y="2167732"/>
              <a:ext cx="2278505" cy="1023425"/>
            </a:xfrm>
            <a:prstGeom prst="round2SameRect">
              <a:avLst>
                <a:gd name="adj1" fmla="val 50000"/>
                <a:gd name="adj2" fmla="val 0"/>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p>
          </p:txBody>
        </p:sp>
      </p:grpSp>
      <p:sp>
        <p:nvSpPr>
          <p:cNvPr id="22" name="CuadroTexto 21">
            <a:extLst>
              <a:ext uri="{FF2B5EF4-FFF2-40B4-BE49-F238E27FC236}">
                <a16:creationId xmlns:a16="http://schemas.microsoft.com/office/drawing/2014/main" id="{BFCF011B-FD23-4132-A3B2-0AC0EF7C1B8B}"/>
              </a:ext>
            </a:extLst>
          </p:cNvPr>
          <p:cNvSpPr txBox="1"/>
          <p:nvPr/>
        </p:nvSpPr>
        <p:spPr>
          <a:xfrm>
            <a:off x="680625" y="2636912"/>
            <a:ext cx="1532201" cy="2031325"/>
          </a:xfrm>
          <a:prstGeom prst="rect">
            <a:avLst/>
          </a:prstGeom>
          <a:noFill/>
        </p:spPr>
        <p:txBody>
          <a:bodyPr wrap="square" rtlCol="0">
            <a:spAutoFit/>
          </a:bodyPr>
          <a:lstStyle/>
          <a:p>
            <a:pPr algn="ctr"/>
            <a:r>
              <a:rPr lang="es-EC" sz="1400" dirty="0" err="1"/>
              <a:t>Boesen</a:t>
            </a:r>
            <a:r>
              <a:rPr lang="es-EC" sz="1400" dirty="0"/>
              <a:t> (2004) realizó cambios en dieta</a:t>
            </a:r>
          </a:p>
          <a:p>
            <a:pPr marL="214313" indent="-214313" algn="ctr">
              <a:buFont typeface="Arial" panose="020B0604020202020204" pitchFamily="34" charset="0"/>
              <a:buChar char="•"/>
            </a:pPr>
            <a:endParaRPr lang="es-EC" sz="1400" dirty="0"/>
          </a:p>
          <a:p>
            <a:pPr algn="ctr"/>
            <a:r>
              <a:rPr lang="es-EC" sz="1400" dirty="0"/>
              <a:t>Dieta líquida fermentada</a:t>
            </a:r>
          </a:p>
          <a:p>
            <a:pPr marL="214313" indent="-214313" algn="ctr">
              <a:buFont typeface="Arial" panose="020B0604020202020204" pitchFamily="34" charset="0"/>
              <a:buChar char="•"/>
            </a:pPr>
            <a:endParaRPr lang="es-EC" sz="1400" dirty="0"/>
          </a:p>
          <a:p>
            <a:pPr algn="ctr"/>
            <a:r>
              <a:rPr lang="es-EC" sz="1400" dirty="0"/>
              <a:t>Ácido láctico al 2.4% ↓ lesiones</a:t>
            </a:r>
          </a:p>
        </p:txBody>
      </p:sp>
      <p:sp>
        <p:nvSpPr>
          <p:cNvPr id="33" name="CuadroTexto 32">
            <a:extLst>
              <a:ext uri="{FF2B5EF4-FFF2-40B4-BE49-F238E27FC236}">
                <a16:creationId xmlns:a16="http://schemas.microsoft.com/office/drawing/2014/main" id="{66C219CC-86BF-4D98-A2D1-C2412E9BFDDC}"/>
              </a:ext>
            </a:extLst>
          </p:cNvPr>
          <p:cNvSpPr txBox="1"/>
          <p:nvPr/>
        </p:nvSpPr>
        <p:spPr>
          <a:xfrm>
            <a:off x="2770990" y="2636912"/>
            <a:ext cx="1532201" cy="2677656"/>
          </a:xfrm>
          <a:prstGeom prst="rect">
            <a:avLst/>
          </a:prstGeom>
          <a:noFill/>
        </p:spPr>
        <p:txBody>
          <a:bodyPr wrap="square" rtlCol="0">
            <a:spAutoFit/>
          </a:bodyPr>
          <a:lstStyle/>
          <a:p>
            <a:pPr algn="ctr"/>
            <a:r>
              <a:rPr lang="es-EC" sz="1400" dirty="0"/>
              <a:t>Contaminación cruzada</a:t>
            </a:r>
          </a:p>
          <a:p>
            <a:pPr algn="ctr"/>
            <a:endParaRPr lang="es-EC" sz="1400" dirty="0"/>
          </a:p>
          <a:p>
            <a:pPr algn="ctr"/>
            <a:r>
              <a:rPr lang="es-EC" sz="1400" dirty="0"/>
              <a:t>Amonio cuaternario (</a:t>
            </a:r>
            <a:r>
              <a:rPr lang="es-EC" sz="1400" dirty="0" err="1"/>
              <a:t>Roccal</a:t>
            </a:r>
            <a:r>
              <a:rPr lang="es-EC" sz="1400" dirty="0"/>
              <a:t>-D Plus®)</a:t>
            </a:r>
          </a:p>
          <a:p>
            <a:pPr algn="ctr"/>
            <a:endParaRPr lang="es-EC" sz="1400" dirty="0"/>
          </a:p>
          <a:p>
            <a:pPr algn="ctr"/>
            <a:r>
              <a:rPr lang="es-EC" sz="1400" dirty="0"/>
              <a:t>Fenol (Tek -Trol®)</a:t>
            </a:r>
          </a:p>
          <a:p>
            <a:pPr algn="ctr"/>
            <a:endParaRPr lang="es-EC" sz="1400" dirty="0"/>
          </a:p>
          <a:p>
            <a:pPr algn="ctr"/>
            <a:r>
              <a:rPr lang="es-EC" sz="1400" dirty="0"/>
              <a:t>Yodo (</a:t>
            </a:r>
            <a:r>
              <a:rPr lang="es-EC" sz="1400" dirty="0" err="1"/>
              <a:t>cetridina</a:t>
            </a:r>
            <a:r>
              <a:rPr lang="es-EC" sz="1400" dirty="0"/>
              <a:t>)</a:t>
            </a:r>
          </a:p>
        </p:txBody>
      </p:sp>
      <p:sp>
        <p:nvSpPr>
          <p:cNvPr id="34" name="CuadroTexto 33">
            <a:extLst>
              <a:ext uri="{FF2B5EF4-FFF2-40B4-BE49-F238E27FC236}">
                <a16:creationId xmlns:a16="http://schemas.microsoft.com/office/drawing/2014/main" id="{2DFB8C47-78C3-4071-AB94-7FF095594146}"/>
              </a:ext>
            </a:extLst>
          </p:cNvPr>
          <p:cNvSpPr txBox="1"/>
          <p:nvPr/>
        </p:nvSpPr>
        <p:spPr>
          <a:xfrm>
            <a:off x="4842081" y="2620650"/>
            <a:ext cx="1532201" cy="1600438"/>
          </a:xfrm>
          <a:prstGeom prst="rect">
            <a:avLst/>
          </a:prstGeom>
          <a:noFill/>
        </p:spPr>
        <p:txBody>
          <a:bodyPr wrap="square" rtlCol="0">
            <a:spAutoFit/>
          </a:bodyPr>
          <a:lstStyle/>
          <a:p>
            <a:pPr algn="ctr"/>
            <a:r>
              <a:rPr lang="es-EC" sz="1400" dirty="0" err="1"/>
              <a:t>Tiamulin</a:t>
            </a:r>
            <a:endParaRPr lang="es-EC" sz="1400" dirty="0"/>
          </a:p>
          <a:p>
            <a:pPr algn="ctr"/>
            <a:endParaRPr lang="es-EC" sz="1400" dirty="0"/>
          </a:p>
          <a:p>
            <a:pPr algn="ctr"/>
            <a:r>
              <a:rPr lang="es-EC" sz="1400" dirty="0" err="1"/>
              <a:t>Tilosina</a:t>
            </a:r>
            <a:endParaRPr lang="es-EC" sz="1400" dirty="0"/>
          </a:p>
          <a:p>
            <a:pPr algn="ctr"/>
            <a:endParaRPr lang="es-EC" sz="1400" dirty="0"/>
          </a:p>
          <a:p>
            <a:pPr algn="ctr"/>
            <a:r>
              <a:rPr lang="es-EC" sz="1400" dirty="0" err="1"/>
              <a:t>Clortetraciclina</a:t>
            </a:r>
            <a:endParaRPr lang="es-EC" sz="1400" dirty="0"/>
          </a:p>
          <a:p>
            <a:pPr algn="ctr"/>
            <a:endParaRPr lang="es-EC" sz="1400" dirty="0"/>
          </a:p>
          <a:p>
            <a:pPr algn="ctr"/>
            <a:r>
              <a:rPr lang="es-EC" sz="1400" dirty="0" err="1"/>
              <a:t>Olaquindox</a:t>
            </a:r>
            <a:endParaRPr lang="es-EC" sz="1400" dirty="0"/>
          </a:p>
        </p:txBody>
      </p:sp>
      <p:sp>
        <p:nvSpPr>
          <p:cNvPr id="35" name="CuadroTexto 34">
            <a:extLst>
              <a:ext uri="{FF2B5EF4-FFF2-40B4-BE49-F238E27FC236}">
                <a16:creationId xmlns:a16="http://schemas.microsoft.com/office/drawing/2014/main" id="{7C5DEE96-565B-43A8-B680-64C1622E5CF6}"/>
              </a:ext>
            </a:extLst>
          </p:cNvPr>
          <p:cNvSpPr txBox="1"/>
          <p:nvPr/>
        </p:nvSpPr>
        <p:spPr>
          <a:xfrm>
            <a:off x="6908043" y="2623552"/>
            <a:ext cx="1532201" cy="2677656"/>
          </a:xfrm>
          <a:prstGeom prst="rect">
            <a:avLst/>
          </a:prstGeom>
          <a:noFill/>
        </p:spPr>
        <p:txBody>
          <a:bodyPr wrap="square" rtlCol="0">
            <a:spAutoFit/>
          </a:bodyPr>
          <a:lstStyle/>
          <a:p>
            <a:pPr algn="ctr"/>
            <a:r>
              <a:rPr lang="es-EC" sz="1400" b="1" dirty="0" err="1"/>
              <a:t>Enterisol</a:t>
            </a:r>
            <a:r>
              <a:rPr lang="es-EC" sz="1400" b="1" dirty="0"/>
              <a:t>® </a:t>
            </a:r>
            <a:r>
              <a:rPr lang="es-EC" sz="1400" b="1" dirty="0" err="1"/>
              <a:t>Ileitis</a:t>
            </a:r>
            <a:endParaRPr lang="es-EC" sz="1400" b="1" dirty="0"/>
          </a:p>
          <a:p>
            <a:pPr algn="ctr"/>
            <a:r>
              <a:rPr lang="es-EC" sz="1400" dirty="0"/>
              <a:t>Vacuna viva atenuada</a:t>
            </a:r>
          </a:p>
          <a:p>
            <a:pPr algn="ctr"/>
            <a:r>
              <a:rPr lang="es-EC" sz="1400" dirty="0"/>
              <a:t>Vía oral</a:t>
            </a:r>
          </a:p>
          <a:p>
            <a:pPr algn="ctr"/>
            <a:endParaRPr lang="es-EC" sz="1400" dirty="0"/>
          </a:p>
          <a:p>
            <a:pPr algn="ctr"/>
            <a:r>
              <a:rPr lang="es-EC" sz="1400" b="1" dirty="0" err="1"/>
              <a:t>Porcilis</a:t>
            </a:r>
            <a:r>
              <a:rPr lang="es-EC" sz="1400" b="1" dirty="0"/>
              <a:t>® </a:t>
            </a:r>
            <a:r>
              <a:rPr lang="es-EC" sz="1400" b="1" dirty="0" err="1"/>
              <a:t>Ileitis</a:t>
            </a:r>
            <a:endParaRPr lang="es-EC" sz="1400" b="1" dirty="0"/>
          </a:p>
          <a:p>
            <a:pPr algn="ctr"/>
            <a:r>
              <a:rPr lang="es-EC" sz="1400" dirty="0"/>
              <a:t>Vacuna inactivada</a:t>
            </a:r>
          </a:p>
          <a:p>
            <a:pPr algn="ctr"/>
            <a:r>
              <a:rPr lang="es-EC" sz="1400" dirty="0"/>
              <a:t>Individual</a:t>
            </a:r>
          </a:p>
          <a:p>
            <a:pPr algn="ctr"/>
            <a:r>
              <a:rPr lang="es-EC" sz="1400" dirty="0"/>
              <a:t>Vía parenteral </a:t>
            </a:r>
          </a:p>
          <a:p>
            <a:pPr algn="ctr"/>
            <a:r>
              <a:rPr lang="es-EC" sz="1400" dirty="0"/>
              <a:t> </a:t>
            </a:r>
          </a:p>
        </p:txBody>
      </p:sp>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30" name="TextBox 3">
            <a:extLst>
              <a:ext uri="{FF2B5EF4-FFF2-40B4-BE49-F238E27FC236}">
                <a16:creationId xmlns:a16="http://schemas.microsoft.com/office/drawing/2014/main" id="{4B4D59AA-3F5A-408F-ADDC-D766F9453545}"/>
              </a:ext>
            </a:extLst>
          </p:cNvPr>
          <p:cNvSpPr txBox="1"/>
          <p:nvPr/>
        </p:nvSpPr>
        <p:spPr>
          <a:xfrm>
            <a:off x="179512" y="692696"/>
            <a:ext cx="5832648"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Control y medidas de prevención</a:t>
            </a:r>
          </a:p>
        </p:txBody>
      </p:sp>
      <p:sp>
        <p:nvSpPr>
          <p:cNvPr id="32" name="Rectángulo 31">
            <a:extLst>
              <a:ext uri="{FF2B5EF4-FFF2-40B4-BE49-F238E27FC236}">
                <a16:creationId xmlns:a16="http://schemas.microsoft.com/office/drawing/2014/main" id="{829CD95F-8ABA-4EA0-AC2C-AD01C82BD717}"/>
              </a:ext>
            </a:extLst>
          </p:cNvPr>
          <p:cNvSpPr/>
          <p:nvPr/>
        </p:nvSpPr>
        <p:spPr>
          <a:xfrm>
            <a:off x="179512" y="6320353"/>
            <a:ext cx="2814089" cy="276999"/>
          </a:xfrm>
          <a:prstGeom prst="rect">
            <a:avLst/>
          </a:prstGeom>
        </p:spPr>
        <p:txBody>
          <a:bodyPr wrap="square">
            <a:spAutoFit/>
          </a:bodyPr>
          <a:lstStyle/>
          <a:p>
            <a:r>
              <a:rPr lang="es-ES_tradnl" sz="1200" dirty="0">
                <a:latin typeface="+mj-lt"/>
                <a:ea typeface="Calibri" panose="020F0502020204030204" pitchFamily="34" charset="0"/>
              </a:rPr>
              <a:t>(Kroll et al., 2005)</a:t>
            </a:r>
            <a:endParaRPr lang="es-EC" sz="1200" dirty="0">
              <a:latin typeface="+mj-lt"/>
            </a:endParaRPr>
          </a:p>
        </p:txBody>
      </p:sp>
      <p:sp>
        <p:nvSpPr>
          <p:cNvPr id="36" name="Rectángulo 35">
            <a:extLst>
              <a:ext uri="{FF2B5EF4-FFF2-40B4-BE49-F238E27FC236}">
                <a16:creationId xmlns:a16="http://schemas.microsoft.com/office/drawing/2014/main" id="{0BCE6172-0A69-48B5-800E-FA67D40EF81A}"/>
              </a:ext>
            </a:extLst>
          </p:cNvPr>
          <p:cNvSpPr/>
          <p:nvPr/>
        </p:nvSpPr>
        <p:spPr>
          <a:xfrm>
            <a:off x="179512" y="6545081"/>
            <a:ext cx="1846980" cy="276999"/>
          </a:xfrm>
          <a:prstGeom prst="rect">
            <a:avLst/>
          </a:prstGeom>
        </p:spPr>
        <p:txBody>
          <a:bodyPr wrap="none">
            <a:spAutoFit/>
          </a:bodyPr>
          <a:lstStyle/>
          <a:p>
            <a:r>
              <a:rPr lang="es-ES_tradnl" sz="1200" dirty="0">
                <a:latin typeface="+mj-lt"/>
                <a:ea typeface="Calibri" panose="020F0502020204030204" pitchFamily="34" charset="0"/>
              </a:rPr>
              <a:t>(Alison M. Collins, 2013)</a:t>
            </a:r>
            <a:endParaRPr lang="es-EC" sz="1200" dirty="0">
              <a:latin typeface="+mj-lt"/>
            </a:endParaRPr>
          </a:p>
        </p:txBody>
      </p:sp>
      <p:pic>
        <p:nvPicPr>
          <p:cNvPr id="8" name="Imagen 7" descr="Imagen que contiene botella&#10;&#10;Descripción generada automáticamente">
            <a:extLst>
              <a:ext uri="{FF2B5EF4-FFF2-40B4-BE49-F238E27FC236}">
                <a16:creationId xmlns:a16="http://schemas.microsoft.com/office/drawing/2014/main" id="{C56B1B96-33C8-47A7-8B6C-EB711E164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361" y="1741046"/>
            <a:ext cx="455730" cy="785306"/>
          </a:xfrm>
          <a:prstGeom prst="rect">
            <a:avLst/>
          </a:prstGeom>
        </p:spPr>
      </p:pic>
      <p:pic>
        <p:nvPicPr>
          <p:cNvPr id="11" name="Imagen 10" descr="Imagen que contiene tabla, interior, botella, mostrador&#10;&#10;Descripción generada automáticamente">
            <a:extLst>
              <a:ext uri="{FF2B5EF4-FFF2-40B4-BE49-F238E27FC236}">
                <a16:creationId xmlns:a16="http://schemas.microsoft.com/office/drawing/2014/main" id="{4CF3A619-3ACA-4253-8C42-FBFD227CE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604" y="1725893"/>
            <a:ext cx="697077" cy="782174"/>
          </a:xfrm>
          <a:prstGeom prst="rect">
            <a:avLst/>
          </a:prstGeom>
        </p:spPr>
      </p:pic>
      <p:pic>
        <p:nvPicPr>
          <p:cNvPr id="13" name="Imagen 12" descr="Icono&#10;&#10;Descripción generada automáticamente">
            <a:extLst>
              <a:ext uri="{FF2B5EF4-FFF2-40B4-BE49-F238E27FC236}">
                <a16:creationId xmlns:a16="http://schemas.microsoft.com/office/drawing/2014/main" id="{980A42EE-1BB3-43EC-8E32-92ABB08E77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840" y="1787987"/>
            <a:ext cx="838681" cy="720080"/>
          </a:xfrm>
          <a:prstGeom prst="rect">
            <a:avLst/>
          </a:prstGeom>
        </p:spPr>
      </p:pic>
      <p:pic>
        <p:nvPicPr>
          <p:cNvPr id="23" name="Imagen 22" descr="Forma, Icono&#10;&#10;Descripción generada automáticamente">
            <a:extLst>
              <a:ext uri="{FF2B5EF4-FFF2-40B4-BE49-F238E27FC236}">
                <a16:creationId xmlns:a16="http://schemas.microsoft.com/office/drawing/2014/main" id="{99756C25-ADAC-4279-801A-AD0BD4C242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291" y="1827964"/>
            <a:ext cx="535412" cy="611201"/>
          </a:xfrm>
          <a:prstGeom prst="rect">
            <a:avLst/>
          </a:prstGeom>
        </p:spPr>
      </p:pic>
      <p:sp>
        <p:nvSpPr>
          <p:cNvPr id="37" name="CuadroTexto 36">
            <a:extLst>
              <a:ext uri="{FF2B5EF4-FFF2-40B4-BE49-F238E27FC236}">
                <a16:creationId xmlns:a16="http://schemas.microsoft.com/office/drawing/2014/main" id="{69B365C8-D505-48BC-B6CE-F1CA2C602024}"/>
              </a:ext>
            </a:extLst>
          </p:cNvPr>
          <p:cNvSpPr txBox="1"/>
          <p:nvPr/>
        </p:nvSpPr>
        <p:spPr>
          <a:xfrm>
            <a:off x="8388424" y="123110"/>
            <a:ext cx="442392" cy="338554"/>
          </a:xfrm>
          <a:prstGeom prst="rect">
            <a:avLst/>
          </a:prstGeom>
          <a:noFill/>
        </p:spPr>
        <p:txBody>
          <a:bodyPr wrap="square" rtlCol="0">
            <a:spAutoFit/>
          </a:bodyPr>
          <a:lstStyle/>
          <a:p>
            <a:pPr algn="r"/>
            <a:r>
              <a:rPr lang="es-MX" sz="1600" b="1" dirty="0"/>
              <a:t>8</a:t>
            </a:r>
            <a:endParaRPr lang="es-EC" sz="2000" b="1" dirty="0"/>
          </a:p>
        </p:txBody>
      </p:sp>
    </p:spTree>
    <p:extLst>
      <p:ext uri="{BB962C8B-B14F-4D97-AF65-F5344CB8AC3E}">
        <p14:creationId xmlns:p14="http://schemas.microsoft.com/office/powerpoint/2010/main" val="406322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AD736982-1723-4A5B-AD31-DC6FFD5C3037}"/>
              </a:ext>
            </a:extLst>
          </p:cNvPr>
          <p:cNvSpPr txBox="1"/>
          <p:nvPr/>
        </p:nvSpPr>
        <p:spPr>
          <a:xfrm>
            <a:off x="179512" y="0"/>
            <a:ext cx="3456384" cy="584775"/>
          </a:xfrm>
          <a:prstGeom prst="rect">
            <a:avLst/>
          </a:prstGeom>
          <a:noFill/>
        </p:spPr>
        <p:txBody>
          <a:bodyPr wrap="square" rtlCol="0">
            <a:spAutoFit/>
          </a:bodyPr>
          <a:lstStyle>
            <a:defPPr>
              <a:defRPr lang="es-ES"/>
            </a:defPPr>
            <a:lvl1pPr algn="ctr">
              <a:defRPr sz="2800" b="1">
                <a:solidFill>
                  <a:srgbClr val="FF0000"/>
                </a:solidFill>
              </a:defRPr>
            </a:lvl1pPr>
          </a:lstStyle>
          <a:p>
            <a:pPr algn="l"/>
            <a:r>
              <a:rPr lang="es-EC" sz="3200" dirty="0">
                <a:solidFill>
                  <a:srgbClr val="00713C"/>
                </a:solidFill>
              </a:rPr>
              <a:t>INTRODUCCIÓN</a:t>
            </a:r>
          </a:p>
        </p:txBody>
      </p:sp>
      <p:sp>
        <p:nvSpPr>
          <p:cNvPr id="31" name="TextBox 3">
            <a:extLst>
              <a:ext uri="{FF2B5EF4-FFF2-40B4-BE49-F238E27FC236}">
                <a16:creationId xmlns:a16="http://schemas.microsoft.com/office/drawing/2014/main" id="{8D27DB61-51BF-4904-AEB9-4D12E5711908}"/>
              </a:ext>
            </a:extLst>
          </p:cNvPr>
          <p:cNvSpPr txBox="1"/>
          <p:nvPr/>
        </p:nvSpPr>
        <p:spPr>
          <a:xfrm>
            <a:off x="179512" y="692696"/>
            <a:ext cx="5832648" cy="5232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s-MX" sz="2800" dirty="0">
                <a:solidFill>
                  <a:srgbClr val="00713C"/>
                </a:solidFill>
                <a:latin typeface="+mn-lt"/>
                <a:cs typeface="ＭＳ Ｐゴシック" charset="0"/>
              </a:rPr>
              <a:t>Vacuna recombinante</a:t>
            </a:r>
          </a:p>
        </p:txBody>
      </p:sp>
      <p:sp>
        <p:nvSpPr>
          <p:cNvPr id="6" name="Rectángulo: esquinas superiores redondeadas 5">
            <a:extLst>
              <a:ext uri="{FF2B5EF4-FFF2-40B4-BE49-F238E27FC236}">
                <a16:creationId xmlns:a16="http://schemas.microsoft.com/office/drawing/2014/main" id="{77A5A1D2-6963-4B72-B26F-512A611E3504}"/>
              </a:ext>
            </a:extLst>
          </p:cNvPr>
          <p:cNvSpPr/>
          <p:nvPr/>
        </p:nvSpPr>
        <p:spPr>
          <a:xfrm>
            <a:off x="885143" y="2022399"/>
            <a:ext cx="1708879" cy="868987"/>
          </a:xfrm>
          <a:prstGeom prst="round2SameRect">
            <a:avLst>
              <a:gd name="adj1" fmla="val 50000"/>
              <a:gd name="adj2" fmla="val 50000"/>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Convencionales</a:t>
            </a:r>
            <a:endParaRPr lang="es-EC" sz="1400" dirty="0">
              <a:solidFill>
                <a:schemeClr val="tx1"/>
              </a:solidFill>
            </a:endParaRPr>
          </a:p>
        </p:txBody>
      </p:sp>
      <p:sp>
        <p:nvSpPr>
          <p:cNvPr id="7" name="Rectángulo: esquinas superiores redondeadas 6">
            <a:extLst>
              <a:ext uri="{FF2B5EF4-FFF2-40B4-BE49-F238E27FC236}">
                <a16:creationId xmlns:a16="http://schemas.microsoft.com/office/drawing/2014/main" id="{095DF534-44BB-4B15-BE4D-4EDDA96574D6}"/>
              </a:ext>
            </a:extLst>
          </p:cNvPr>
          <p:cNvSpPr/>
          <p:nvPr/>
        </p:nvSpPr>
        <p:spPr>
          <a:xfrm>
            <a:off x="885143" y="4470670"/>
            <a:ext cx="1708879" cy="868987"/>
          </a:xfrm>
          <a:prstGeom prst="round2SameRect">
            <a:avLst>
              <a:gd name="adj1" fmla="val 50000"/>
              <a:gd name="adj2" fmla="val 50000"/>
            </a:avLst>
          </a:prstGeom>
          <a:solidFill>
            <a:srgbClr val="B3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Recombinantes</a:t>
            </a:r>
            <a:endParaRPr lang="es-EC" sz="1400" dirty="0">
              <a:solidFill>
                <a:schemeClr val="tx1"/>
              </a:solidFill>
            </a:endParaRPr>
          </a:p>
        </p:txBody>
      </p:sp>
      <p:sp>
        <p:nvSpPr>
          <p:cNvPr id="4" name="Abrir llave 3">
            <a:extLst>
              <a:ext uri="{FF2B5EF4-FFF2-40B4-BE49-F238E27FC236}">
                <a16:creationId xmlns:a16="http://schemas.microsoft.com/office/drawing/2014/main" id="{1CE35137-D71D-4DB4-A29E-58869795F0EA}"/>
              </a:ext>
            </a:extLst>
          </p:cNvPr>
          <p:cNvSpPr/>
          <p:nvPr/>
        </p:nvSpPr>
        <p:spPr>
          <a:xfrm>
            <a:off x="2735796" y="1412776"/>
            <a:ext cx="684076" cy="20882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Abrir llave 8">
            <a:extLst>
              <a:ext uri="{FF2B5EF4-FFF2-40B4-BE49-F238E27FC236}">
                <a16:creationId xmlns:a16="http://schemas.microsoft.com/office/drawing/2014/main" id="{0CDEB6F3-8D9A-489C-B084-0DB9C7A81675}"/>
              </a:ext>
            </a:extLst>
          </p:cNvPr>
          <p:cNvSpPr/>
          <p:nvPr/>
        </p:nvSpPr>
        <p:spPr>
          <a:xfrm>
            <a:off x="2735796" y="3861047"/>
            <a:ext cx="684076" cy="20882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CuadroTexto 7">
            <a:extLst>
              <a:ext uri="{FF2B5EF4-FFF2-40B4-BE49-F238E27FC236}">
                <a16:creationId xmlns:a16="http://schemas.microsoft.com/office/drawing/2014/main" id="{EF63255A-C4EF-46C1-88D7-F8281221C023}"/>
              </a:ext>
            </a:extLst>
          </p:cNvPr>
          <p:cNvSpPr txBox="1"/>
          <p:nvPr/>
        </p:nvSpPr>
        <p:spPr>
          <a:xfrm>
            <a:off x="3275856" y="1412776"/>
            <a:ext cx="5616624" cy="2031325"/>
          </a:xfrm>
          <a:prstGeom prst="rect">
            <a:avLst/>
          </a:prstGeom>
          <a:noFill/>
        </p:spPr>
        <p:txBody>
          <a:bodyPr wrap="square" rtlCol="0">
            <a:spAutoFit/>
          </a:bodyPr>
          <a:lstStyle/>
          <a:p>
            <a:r>
              <a:rPr lang="es-MX" sz="1400" dirty="0"/>
              <a:t>Bacteria atenuadas o inactivadas.</a:t>
            </a:r>
          </a:p>
          <a:p>
            <a:endParaRPr lang="es-MX" sz="1400" dirty="0"/>
          </a:p>
          <a:p>
            <a:r>
              <a:rPr lang="es-MX" sz="1400" dirty="0"/>
              <a:t>Reversión de virulencia.</a:t>
            </a:r>
          </a:p>
          <a:p>
            <a:endParaRPr lang="es-MX" sz="1400" dirty="0"/>
          </a:p>
          <a:p>
            <a:r>
              <a:rPr lang="es-MX" sz="1400" dirty="0"/>
              <a:t>Riesgo en la producción.</a:t>
            </a:r>
          </a:p>
          <a:p>
            <a:endParaRPr lang="es-MX" sz="1400" dirty="0"/>
          </a:p>
          <a:p>
            <a:r>
              <a:rPr lang="es-MX" sz="1400" dirty="0"/>
              <a:t>Inmunidad: Atenuada – 13 semanas, Inactivada – 20 semanas.</a:t>
            </a:r>
          </a:p>
          <a:p>
            <a:endParaRPr lang="es-MX" sz="1400" dirty="0"/>
          </a:p>
          <a:p>
            <a:r>
              <a:rPr lang="es-MX" sz="1400" dirty="0"/>
              <a:t>Respuesta inmune produce anticuerpos no esenciales.</a:t>
            </a:r>
            <a:endParaRPr lang="es-EC" sz="1400" dirty="0"/>
          </a:p>
        </p:txBody>
      </p:sp>
      <p:sp>
        <p:nvSpPr>
          <p:cNvPr id="12" name="CuadroTexto 11">
            <a:extLst>
              <a:ext uri="{FF2B5EF4-FFF2-40B4-BE49-F238E27FC236}">
                <a16:creationId xmlns:a16="http://schemas.microsoft.com/office/drawing/2014/main" id="{5FD370FD-18DA-4292-A65A-ED15D36085E8}"/>
              </a:ext>
            </a:extLst>
          </p:cNvPr>
          <p:cNvSpPr txBox="1"/>
          <p:nvPr/>
        </p:nvSpPr>
        <p:spPr>
          <a:xfrm>
            <a:off x="3275856" y="3889500"/>
            <a:ext cx="5472608" cy="2031325"/>
          </a:xfrm>
          <a:prstGeom prst="rect">
            <a:avLst/>
          </a:prstGeom>
          <a:noFill/>
        </p:spPr>
        <p:txBody>
          <a:bodyPr wrap="square" rtlCol="0">
            <a:spAutoFit/>
          </a:bodyPr>
          <a:lstStyle/>
          <a:p>
            <a:r>
              <a:rPr lang="es-MX" sz="1400" dirty="0"/>
              <a:t>Antígenos sintéticos.</a:t>
            </a:r>
          </a:p>
          <a:p>
            <a:endParaRPr lang="es-MX" sz="1400" dirty="0"/>
          </a:p>
          <a:p>
            <a:r>
              <a:rPr lang="es-MX" sz="1400" dirty="0"/>
              <a:t>Producción a gran escala simplificada.</a:t>
            </a:r>
          </a:p>
          <a:p>
            <a:endParaRPr lang="es-MX" sz="1400" dirty="0"/>
          </a:p>
          <a:p>
            <a:r>
              <a:rPr lang="es-MX" sz="1400" dirty="0"/>
              <a:t>Inmunidad: 60 días (hasta último día del ensayo).</a:t>
            </a:r>
          </a:p>
          <a:p>
            <a:endParaRPr lang="es-MX" sz="1400" dirty="0"/>
          </a:p>
          <a:p>
            <a:r>
              <a:rPr lang="es-MX" sz="1400" dirty="0"/>
              <a:t>Producción de anticuerpos específicos.</a:t>
            </a:r>
          </a:p>
          <a:p>
            <a:endParaRPr lang="es-MX" sz="1400" dirty="0"/>
          </a:p>
          <a:p>
            <a:r>
              <a:rPr lang="es-MX" sz="1400" dirty="0"/>
              <a:t>Fácil transferencia de tecnología.</a:t>
            </a:r>
            <a:endParaRPr lang="es-EC" sz="1400" dirty="0"/>
          </a:p>
        </p:txBody>
      </p:sp>
      <p:sp>
        <p:nvSpPr>
          <p:cNvPr id="14" name="CuadroTexto 13">
            <a:extLst>
              <a:ext uri="{FF2B5EF4-FFF2-40B4-BE49-F238E27FC236}">
                <a16:creationId xmlns:a16="http://schemas.microsoft.com/office/drawing/2014/main" id="{1D47634F-E02B-44DB-927E-02CF89E835AA}"/>
              </a:ext>
            </a:extLst>
          </p:cNvPr>
          <p:cNvSpPr txBox="1"/>
          <p:nvPr/>
        </p:nvSpPr>
        <p:spPr>
          <a:xfrm>
            <a:off x="8388424" y="123110"/>
            <a:ext cx="442392" cy="338554"/>
          </a:xfrm>
          <a:prstGeom prst="rect">
            <a:avLst/>
          </a:prstGeom>
          <a:noFill/>
        </p:spPr>
        <p:txBody>
          <a:bodyPr wrap="square" rtlCol="0">
            <a:spAutoFit/>
          </a:bodyPr>
          <a:lstStyle/>
          <a:p>
            <a:pPr algn="r"/>
            <a:r>
              <a:rPr lang="es-MX" sz="1600" b="1" dirty="0"/>
              <a:t>9</a:t>
            </a:r>
            <a:endParaRPr lang="es-EC" sz="2000" b="1" dirty="0"/>
          </a:p>
        </p:txBody>
      </p:sp>
    </p:spTree>
    <p:extLst>
      <p:ext uri="{BB962C8B-B14F-4D97-AF65-F5344CB8AC3E}">
        <p14:creationId xmlns:p14="http://schemas.microsoft.com/office/powerpoint/2010/main" val="2028744275"/>
      </p:ext>
    </p:extLst>
  </p:cSld>
  <p:clrMapOvr>
    <a:masterClrMapping/>
  </p:clrMapOvr>
</p:sld>
</file>

<file path=ppt/theme/theme1.xml><?xml version="1.0" encoding="utf-8"?>
<a:theme xmlns:a="http://schemas.openxmlformats.org/drawingml/2006/main" name="Diseño predeterminado">
  <a:themeElements>
    <a:clrScheme name="Custom 1">
      <a:dk1>
        <a:sysClr val="windowText" lastClr="000000"/>
      </a:dk1>
      <a:lt1>
        <a:sysClr val="window" lastClr="FFFFFF"/>
      </a:lt1>
      <a:dk2>
        <a:srgbClr val="1F497D"/>
      </a:dk2>
      <a:lt2>
        <a:srgbClr val="31859B"/>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15627</TotalTime>
  <Words>4359</Words>
  <Application>Microsoft Office PowerPoint</Application>
  <PresentationFormat>Presentación en pantalla (4:3)</PresentationFormat>
  <Paragraphs>722</Paragraphs>
  <Slides>52</Slides>
  <Notes>45</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58" baseType="lpstr">
      <vt:lpstr>Arial</vt:lpstr>
      <vt:lpstr>Calibri</vt:lpstr>
      <vt:lpstr>Cambria Math</vt:lpstr>
      <vt:lpstr>Century Gothic</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Fernando Villegas</dc:creator>
  <dc:description>VERSIÓN 1.0 - MAYO 23 2009</dc:description>
  <cp:lastModifiedBy>Fernando Villegas</cp:lastModifiedBy>
  <cp:revision>1313</cp:revision>
  <cp:lastPrinted>2019-01-31T15:53:05Z</cp:lastPrinted>
  <dcterms:created xsi:type="dcterms:W3CDTF">2008-08-08T13:28:34Z</dcterms:created>
  <dcterms:modified xsi:type="dcterms:W3CDTF">2021-01-18T17:28:12Z</dcterms:modified>
</cp:coreProperties>
</file>