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1" r:id="rId1"/>
    <p:sldMasterId id="2147483734" r:id="rId2"/>
  </p:sldMasterIdLst>
  <p:notesMasterIdLst>
    <p:notesMasterId r:id="rId35"/>
  </p:notesMasterIdLst>
  <p:handoutMasterIdLst>
    <p:handoutMasterId r:id="rId36"/>
  </p:handoutMasterIdLst>
  <p:sldIdLst>
    <p:sldId id="366" r:id="rId3"/>
    <p:sldId id="325" r:id="rId4"/>
    <p:sldId id="328" r:id="rId5"/>
    <p:sldId id="367" r:id="rId6"/>
    <p:sldId id="330" r:id="rId7"/>
    <p:sldId id="331" r:id="rId8"/>
    <p:sldId id="332" r:id="rId9"/>
    <p:sldId id="404" r:id="rId10"/>
    <p:sldId id="378" r:id="rId11"/>
    <p:sldId id="335" r:id="rId12"/>
    <p:sldId id="336" r:id="rId13"/>
    <p:sldId id="405" r:id="rId14"/>
    <p:sldId id="406" r:id="rId15"/>
    <p:sldId id="407" r:id="rId16"/>
    <p:sldId id="408" r:id="rId17"/>
    <p:sldId id="409" r:id="rId18"/>
    <p:sldId id="410" r:id="rId19"/>
    <p:sldId id="412" r:id="rId20"/>
    <p:sldId id="413" r:id="rId21"/>
    <p:sldId id="414" r:id="rId22"/>
    <p:sldId id="415" r:id="rId23"/>
    <p:sldId id="388" r:id="rId24"/>
    <p:sldId id="416" r:id="rId25"/>
    <p:sldId id="417" r:id="rId26"/>
    <p:sldId id="392" r:id="rId27"/>
    <p:sldId id="418" r:id="rId28"/>
    <p:sldId id="419" r:id="rId29"/>
    <p:sldId id="420" r:id="rId30"/>
    <p:sldId id="400" r:id="rId31"/>
    <p:sldId id="402" r:id="rId32"/>
    <p:sldId id="401" r:id="rId33"/>
    <p:sldId id="364"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9999FF"/>
    <a:srgbClr val="FFFFCC"/>
    <a:srgbClr val="CFD175"/>
    <a:srgbClr val="C4E59F"/>
    <a:srgbClr val="FFE5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713" autoAdjust="0"/>
  </p:normalViewPr>
  <p:slideViewPr>
    <p:cSldViewPr>
      <p:cViewPr varScale="1">
        <p:scale>
          <a:sx n="45" d="100"/>
          <a:sy n="45" d="100"/>
        </p:scale>
        <p:origin x="57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MI%20TUTOR%20CENTRO%20DE%20ESTUDIOS\Tesis%20Elaboradas\Tesis%20Yomaira%20Bonilla\Evaluacion%20FINAL%20Mapa%20de%20Riesgos%20GAD%20Amagua&#241;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DIAGRAMA DE PARETO - PRIORIZACIÓN DE RIESGOS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419"/>
        </a:p>
      </c:txPr>
    </c:title>
    <c:autoTitleDeleted val="0"/>
    <c:plotArea>
      <c:layout/>
      <c:barChart>
        <c:barDir val="col"/>
        <c:grouping val="clustered"/>
        <c:varyColors val="0"/>
        <c:ser>
          <c:idx val="0"/>
          <c:order val="0"/>
          <c:tx>
            <c:strRef>
              <c:f>'Priorización (Pareto)'!$H$4</c:f>
              <c:strCache>
                <c:ptCount val="1"/>
                <c:pt idx="0">
                  <c:v>IPR</c:v>
                </c:pt>
              </c:strCache>
            </c:strRef>
          </c:tx>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'Priorización (Pareto)'!$G$5:$G$24</c:f>
              <c:strCache>
                <c:ptCount val="20"/>
                <c:pt idx="0">
                  <c:v>R6</c:v>
                </c:pt>
                <c:pt idx="1">
                  <c:v>R7</c:v>
                </c:pt>
                <c:pt idx="2">
                  <c:v>R10</c:v>
                </c:pt>
                <c:pt idx="3">
                  <c:v>R9</c:v>
                </c:pt>
                <c:pt idx="4">
                  <c:v>R12</c:v>
                </c:pt>
                <c:pt idx="5">
                  <c:v>R17</c:v>
                </c:pt>
                <c:pt idx="6">
                  <c:v>R19</c:v>
                </c:pt>
                <c:pt idx="7">
                  <c:v>R2</c:v>
                </c:pt>
                <c:pt idx="8">
                  <c:v>R5</c:v>
                </c:pt>
                <c:pt idx="9">
                  <c:v>R8</c:v>
                </c:pt>
                <c:pt idx="10">
                  <c:v>R11</c:v>
                </c:pt>
                <c:pt idx="11">
                  <c:v>R13</c:v>
                </c:pt>
                <c:pt idx="12">
                  <c:v>R14</c:v>
                </c:pt>
                <c:pt idx="13">
                  <c:v>R16</c:v>
                </c:pt>
                <c:pt idx="14">
                  <c:v>R20</c:v>
                </c:pt>
                <c:pt idx="15">
                  <c:v>R1</c:v>
                </c:pt>
                <c:pt idx="16">
                  <c:v>R18</c:v>
                </c:pt>
                <c:pt idx="17">
                  <c:v>R15</c:v>
                </c:pt>
                <c:pt idx="18">
                  <c:v>R3</c:v>
                </c:pt>
                <c:pt idx="19">
                  <c:v>R4</c:v>
                </c:pt>
              </c:strCache>
            </c:strRef>
          </c:cat>
          <c:val>
            <c:numRef>
              <c:f>'Priorización (Pareto)'!$H$5:$H$24</c:f>
              <c:numCache>
                <c:formatCode>General</c:formatCode>
                <c:ptCount val="20"/>
                <c:pt idx="0">
                  <c:v>100</c:v>
                </c:pt>
                <c:pt idx="1">
                  <c:v>100</c:v>
                </c:pt>
                <c:pt idx="2">
                  <c:v>100</c:v>
                </c:pt>
                <c:pt idx="3">
                  <c:v>80</c:v>
                </c:pt>
                <c:pt idx="4">
                  <c:v>80</c:v>
                </c:pt>
                <c:pt idx="5">
                  <c:v>75</c:v>
                </c:pt>
                <c:pt idx="6">
                  <c:v>75</c:v>
                </c:pt>
                <c:pt idx="7">
                  <c:v>64</c:v>
                </c:pt>
                <c:pt idx="8">
                  <c:v>60</c:v>
                </c:pt>
                <c:pt idx="9">
                  <c:v>60</c:v>
                </c:pt>
                <c:pt idx="10">
                  <c:v>60</c:v>
                </c:pt>
                <c:pt idx="11">
                  <c:v>60</c:v>
                </c:pt>
                <c:pt idx="12">
                  <c:v>60</c:v>
                </c:pt>
                <c:pt idx="13">
                  <c:v>60</c:v>
                </c:pt>
                <c:pt idx="14">
                  <c:v>60</c:v>
                </c:pt>
                <c:pt idx="15">
                  <c:v>48</c:v>
                </c:pt>
                <c:pt idx="16">
                  <c:v>48</c:v>
                </c:pt>
                <c:pt idx="17">
                  <c:v>48</c:v>
                </c:pt>
                <c:pt idx="18">
                  <c:v>36</c:v>
                </c:pt>
                <c:pt idx="19">
                  <c:v>36</c:v>
                </c:pt>
              </c:numCache>
            </c:numRef>
          </c:val>
          <c:extLst>
            <c:ext xmlns:c16="http://schemas.microsoft.com/office/drawing/2014/chart" uri="{C3380CC4-5D6E-409C-BE32-E72D297353CC}">
              <c16:uniqueId val="{00000000-9DBC-4500-A9A7-2C19BE8EB508}"/>
            </c:ext>
          </c:extLst>
        </c:ser>
        <c:dLbls>
          <c:showLegendKey val="0"/>
          <c:showVal val="0"/>
          <c:showCatName val="0"/>
          <c:showSerName val="0"/>
          <c:showPercent val="0"/>
          <c:showBubbleSize val="0"/>
        </c:dLbls>
        <c:gapWidth val="247"/>
        <c:axId val="84985728"/>
        <c:axId val="33177600"/>
        <c:extLst>
          <c:ext xmlns:c15="http://schemas.microsoft.com/office/drawing/2012/chart" uri="{02D57815-91ED-43cb-92C2-25804820EDAC}">
            <c15:filteredBarSeries>
              <c15:ser>
                <c:idx val="1"/>
                <c:order val="1"/>
                <c:tx>
                  <c:strRef>
                    <c:extLst>
                      <c:ext uri="{02D57815-91ED-43cb-92C2-25804820EDAC}">
                        <c15:formulaRef>
                          <c15:sqref>'Priorización (Pareto)'!$I$4</c15:sqref>
                        </c15:formulaRef>
                      </c:ext>
                    </c:extLst>
                    <c:strCache>
                      <c:ptCount val="1"/>
                      <c:pt idx="0">
                        <c:v>Frec. Relativa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'Priorización (Pareto)'!$G$5:$G$24</c15:sqref>
                        </c15:formulaRef>
                      </c:ext>
                    </c:extLst>
                    <c:strCache>
                      <c:ptCount val="20"/>
                      <c:pt idx="0">
                        <c:v>R6</c:v>
                      </c:pt>
                      <c:pt idx="1">
                        <c:v>R7</c:v>
                      </c:pt>
                      <c:pt idx="2">
                        <c:v>R10</c:v>
                      </c:pt>
                      <c:pt idx="3">
                        <c:v>R9</c:v>
                      </c:pt>
                      <c:pt idx="4">
                        <c:v>R12</c:v>
                      </c:pt>
                      <c:pt idx="5">
                        <c:v>R17</c:v>
                      </c:pt>
                      <c:pt idx="6">
                        <c:v>R19</c:v>
                      </c:pt>
                      <c:pt idx="7">
                        <c:v>R2</c:v>
                      </c:pt>
                      <c:pt idx="8">
                        <c:v>R5</c:v>
                      </c:pt>
                      <c:pt idx="9">
                        <c:v>R8</c:v>
                      </c:pt>
                      <c:pt idx="10">
                        <c:v>R11</c:v>
                      </c:pt>
                      <c:pt idx="11">
                        <c:v>R13</c:v>
                      </c:pt>
                      <c:pt idx="12">
                        <c:v>R14</c:v>
                      </c:pt>
                      <c:pt idx="13">
                        <c:v>R16</c:v>
                      </c:pt>
                      <c:pt idx="14">
                        <c:v>R20</c:v>
                      </c:pt>
                      <c:pt idx="15">
                        <c:v>R1</c:v>
                      </c:pt>
                      <c:pt idx="16">
                        <c:v>R18</c:v>
                      </c:pt>
                      <c:pt idx="17">
                        <c:v>R15</c:v>
                      </c:pt>
                      <c:pt idx="18">
                        <c:v>R3</c:v>
                      </c:pt>
                      <c:pt idx="19">
                        <c:v>R4</c:v>
                      </c:pt>
                    </c:strCache>
                  </c:strRef>
                </c:cat>
                <c:val>
                  <c:numRef>
                    <c:extLst>
                      <c:ext uri="{02D57815-91ED-43cb-92C2-25804820EDAC}">
                        <c15:formulaRef>
                          <c15:sqref>'Priorización (Pareto)'!$I$5:$I$24</c15:sqref>
                        </c15:formulaRef>
                      </c:ext>
                    </c:extLst>
                    <c:numCache>
                      <c:formatCode>0.0%</c:formatCode>
                      <c:ptCount val="20"/>
                      <c:pt idx="0">
                        <c:v>7.6335877862595422E-2</c:v>
                      </c:pt>
                      <c:pt idx="1">
                        <c:v>7.6335877862595422E-2</c:v>
                      </c:pt>
                      <c:pt idx="2">
                        <c:v>7.6335877862595422E-2</c:v>
                      </c:pt>
                      <c:pt idx="3">
                        <c:v>6.1068702290076333E-2</c:v>
                      </c:pt>
                      <c:pt idx="4">
                        <c:v>6.1068702290076333E-2</c:v>
                      </c:pt>
                      <c:pt idx="5">
                        <c:v>5.7251908396946563E-2</c:v>
                      </c:pt>
                      <c:pt idx="6">
                        <c:v>5.7251908396946563E-2</c:v>
                      </c:pt>
                      <c:pt idx="7">
                        <c:v>4.8854961832061068E-2</c:v>
                      </c:pt>
                      <c:pt idx="8">
                        <c:v>4.5801526717557252E-2</c:v>
                      </c:pt>
                      <c:pt idx="9">
                        <c:v>4.5801526717557252E-2</c:v>
                      </c:pt>
                      <c:pt idx="10">
                        <c:v>4.5801526717557252E-2</c:v>
                      </c:pt>
                      <c:pt idx="11">
                        <c:v>4.5801526717557252E-2</c:v>
                      </c:pt>
                      <c:pt idx="12">
                        <c:v>4.5801526717557252E-2</c:v>
                      </c:pt>
                      <c:pt idx="13">
                        <c:v>4.5801526717557252E-2</c:v>
                      </c:pt>
                      <c:pt idx="14">
                        <c:v>4.5801526717557252E-2</c:v>
                      </c:pt>
                      <c:pt idx="15">
                        <c:v>3.6641221374045803E-2</c:v>
                      </c:pt>
                      <c:pt idx="16">
                        <c:v>3.6641221374045803E-2</c:v>
                      </c:pt>
                      <c:pt idx="17">
                        <c:v>3.6641221374045803E-2</c:v>
                      </c:pt>
                      <c:pt idx="18">
                        <c:v>2.748091603053435E-2</c:v>
                      </c:pt>
                      <c:pt idx="19">
                        <c:v>2.748091603053435E-2</c:v>
                      </c:pt>
                    </c:numCache>
                  </c:numRef>
                </c:val>
                <c:extLst>
                  <c:ext xmlns:c16="http://schemas.microsoft.com/office/drawing/2014/chart" uri="{C3380CC4-5D6E-409C-BE32-E72D297353CC}">
                    <c16:uniqueId val="{00000003-9DBC-4500-A9A7-2C19BE8EB508}"/>
                  </c:ext>
                </c:extLst>
              </c15:ser>
            </c15:filteredBarSeries>
          </c:ext>
        </c:extLst>
      </c:barChart>
      <c:lineChart>
        <c:grouping val="standard"/>
        <c:varyColors val="0"/>
        <c:ser>
          <c:idx val="2"/>
          <c:order val="2"/>
          <c:tx>
            <c:strRef>
              <c:f>'Priorización (Pareto)'!$J$4</c:f>
              <c:strCache>
                <c:ptCount val="1"/>
                <c:pt idx="0">
                  <c:v>Frec. Acumulada</c:v>
                </c:pt>
              </c:strCache>
            </c:strRef>
          </c:tx>
          <c:spPr>
            <a:ln w="34925" cap="rnd">
              <a:solidFill>
                <a:schemeClr val="accent3"/>
              </a:solid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'Priorización (Pareto)'!$G$5:$G$24</c:f>
              <c:strCache>
                <c:ptCount val="20"/>
                <c:pt idx="0">
                  <c:v>R6</c:v>
                </c:pt>
                <c:pt idx="1">
                  <c:v>R7</c:v>
                </c:pt>
                <c:pt idx="2">
                  <c:v>R10</c:v>
                </c:pt>
                <c:pt idx="3">
                  <c:v>R9</c:v>
                </c:pt>
                <c:pt idx="4">
                  <c:v>R12</c:v>
                </c:pt>
                <c:pt idx="5">
                  <c:v>R17</c:v>
                </c:pt>
                <c:pt idx="6">
                  <c:v>R19</c:v>
                </c:pt>
                <c:pt idx="7">
                  <c:v>R2</c:v>
                </c:pt>
                <c:pt idx="8">
                  <c:v>R5</c:v>
                </c:pt>
                <c:pt idx="9">
                  <c:v>R8</c:v>
                </c:pt>
                <c:pt idx="10">
                  <c:v>R11</c:v>
                </c:pt>
                <c:pt idx="11">
                  <c:v>R13</c:v>
                </c:pt>
                <c:pt idx="12">
                  <c:v>R14</c:v>
                </c:pt>
                <c:pt idx="13">
                  <c:v>R16</c:v>
                </c:pt>
                <c:pt idx="14">
                  <c:v>R20</c:v>
                </c:pt>
                <c:pt idx="15">
                  <c:v>R1</c:v>
                </c:pt>
                <c:pt idx="16">
                  <c:v>R18</c:v>
                </c:pt>
                <c:pt idx="17">
                  <c:v>R15</c:v>
                </c:pt>
                <c:pt idx="18">
                  <c:v>R3</c:v>
                </c:pt>
                <c:pt idx="19">
                  <c:v>R4</c:v>
                </c:pt>
              </c:strCache>
            </c:strRef>
          </c:cat>
          <c:val>
            <c:numRef>
              <c:f>'Priorización (Pareto)'!$J$5:$J$24</c:f>
              <c:numCache>
                <c:formatCode>0.0%</c:formatCode>
                <c:ptCount val="20"/>
                <c:pt idx="0">
                  <c:v>7.6335877862595422E-2</c:v>
                </c:pt>
                <c:pt idx="1">
                  <c:v>0.15267175572519084</c:v>
                </c:pt>
                <c:pt idx="2">
                  <c:v>0.22900763358778647</c:v>
                </c:pt>
                <c:pt idx="3">
                  <c:v>0.29007633587786358</c:v>
                </c:pt>
                <c:pt idx="4">
                  <c:v>0.35114503816793879</c:v>
                </c:pt>
                <c:pt idx="5">
                  <c:v>0.40839694656488595</c:v>
                </c:pt>
                <c:pt idx="6">
                  <c:v>0.465648854961832</c:v>
                </c:pt>
                <c:pt idx="7">
                  <c:v>0.51450381679389412</c:v>
                </c:pt>
                <c:pt idx="8">
                  <c:v>0.56030534351145034</c:v>
                </c:pt>
                <c:pt idx="9">
                  <c:v>0.60610687022900844</c:v>
                </c:pt>
                <c:pt idx="10">
                  <c:v>0.65190839694656566</c:v>
                </c:pt>
                <c:pt idx="11">
                  <c:v>0.69770992366412377</c:v>
                </c:pt>
                <c:pt idx="12">
                  <c:v>0.74351145038167965</c:v>
                </c:pt>
                <c:pt idx="13">
                  <c:v>0.78931297709923542</c:v>
                </c:pt>
                <c:pt idx="14">
                  <c:v>0.83511450381679353</c:v>
                </c:pt>
                <c:pt idx="15">
                  <c:v>0.87175572519084032</c:v>
                </c:pt>
                <c:pt idx="16">
                  <c:v>0.90839694656488623</c:v>
                </c:pt>
                <c:pt idx="17">
                  <c:v>0.94503816793893058</c:v>
                </c:pt>
                <c:pt idx="18">
                  <c:v>0.9725190839694654</c:v>
                </c:pt>
                <c:pt idx="19">
                  <c:v>0.99999999999999978</c:v>
                </c:pt>
              </c:numCache>
            </c:numRef>
          </c:val>
          <c:smooth val="0"/>
          <c:extLst>
            <c:ext xmlns:c16="http://schemas.microsoft.com/office/drawing/2014/chart" uri="{C3380CC4-5D6E-409C-BE32-E72D297353CC}">
              <c16:uniqueId val="{00000001-9DBC-4500-A9A7-2C19BE8EB508}"/>
            </c:ext>
          </c:extLst>
        </c:ser>
        <c:ser>
          <c:idx val="3"/>
          <c:order val="3"/>
          <c:tx>
            <c:strRef>
              <c:f>'Priorización (Pareto)'!$K$4</c:f>
              <c:strCache>
                <c:ptCount val="1"/>
                <c:pt idx="0">
                  <c:v>80 - 20</c:v>
                </c:pt>
              </c:strCache>
            </c:strRef>
          </c:tx>
          <c:spPr>
            <a:ln w="34925" cap="rnd">
              <a:solidFill>
                <a:srgbClr val="00B0F0"/>
              </a:solidFill>
              <a:round/>
            </a:ln>
            <a:effectLst>
              <a:outerShdw blurRad="40000" dist="23000" dir="5400000" rotWithShape="0">
                <a:srgbClr val="000000">
                  <a:alpha val="35000"/>
                </a:srgbClr>
              </a:outerShdw>
            </a:effectLst>
          </c:spPr>
          <c:marker>
            <c:symbol val="circle"/>
            <c:size val="6"/>
            <c:spPr>
              <a:solidFill>
                <a:srgbClr val="002060"/>
              </a:solidFill>
              <a:ln w="9525">
                <a:solidFill>
                  <a:srgbClr val="00B0F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val>
            <c:numRef>
              <c:f>'Priorización (Pareto)'!$K$5:$K$24</c:f>
              <c:numCache>
                <c:formatCode>0%</c:formatCode>
                <c:ptCount val="20"/>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numCache>
            </c:numRef>
          </c:val>
          <c:smooth val="0"/>
          <c:extLst>
            <c:ext xmlns:c16="http://schemas.microsoft.com/office/drawing/2014/chart" uri="{C3380CC4-5D6E-409C-BE32-E72D297353CC}">
              <c16:uniqueId val="{00000002-9DBC-4500-A9A7-2C19BE8EB508}"/>
            </c:ext>
          </c:extLst>
        </c:ser>
        <c:dLbls>
          <c:showLegendKey val="0"/>
          <c:showVal val="0"/>
          <c:showCatName val="0"/>
          <c:showSerName val="0"/>
          <c:showPercent val="0"/>
          <c:showBubbleSize val="0"/>
        </c:dLbls>
        <c:marker val="1"/>
        <c:smooth val="0"/>
        <c:axId val="33180672"/>
        <c:axId val="33179136"/>
      </c:lineChart>
      <c:catAx>
        <c:axId val="849857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419"/>
          </a:p>
        </c:txPr>
        <c:crossAx val="33177600"/>
        <c:crosses val="autoZero"/>
        <c:auto val="1"/>
        <c:lblAlgn val="ctr"/>
        <c:lblOffset val="100"/>
        <c:noMultiLvlLbl val="0"/>
      </c:catAx>
      <c:valAx>
        <c:axId val="33177600"/>
        <c:scaling>
          <c:orientation val="minMax"/>
          <c:max val="917"/>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419"/>
          </a:p>
        </c:txPr>
        <c:crossAx val="84985728"/>
        <c:crosses val="autoZero"/>
        <c:crossBetween val="between"/>
      </c:valAx>
      <c:valAx>
        <c:axId val="33179136"/>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419"/>
          </a:p>
        </c:txPr>
        <c:crossAx val="33180672"/>
        <c:crosses val="max"/>
        <c:crossBetween val="between"/>
      </c:valAx>
      <c:catAx>
        <c:axId val="33180672"/>
        <c:scaling>
          <c:orientation val="minMax"/>
        </c:scaling>
        <c:delete val="1"/>
        <c:axPos val="b"/>
        <c:numFmt formatCode="General" sourceLinked="1"/>
        <c:majorTickMark val="none"/>
        <c:minorTickMark val="none"/>
        <c:tickLblPos val="nextTo"/>
        <c:crossAx val="33179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419"/>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A0FB0-726A-4997-8448-B1E4FDA6D5AB}" type="doc">
      <dgm:prSet loTypeId="urn:microsoft.com/office/officeart/2005/8/layout/radial6" loCatId="cycle" qsTypeId="urn:microsoft.com/office/officeart/2005/8/quickstyle/simple4" qsCatId="simple" csTypeId="urn:microsoft.com/office/officeart/2005/8/colors/accent0_2" csCatId="mainScheme" phldr="1"/>
      <dgm:spPr/>
      <dgm:t>
        <a:bodyPr/>
        <a:lstStyle/>
        <a:p>
          <a:endParaRPr lang="es-EC"/>
        </a:p>
      </dgm:t>
    </dgm:pt>
    <dgm:pt modelId="{6A719168-898E-49DC-B1E6-5BF8224F39EA}">
      <dgm:prSet phldrT="[Texto]" custT="1"/>
      <dgm:spPr/>
      <dgm:t>
        <a:bodyPr/>
        <a:lstStyle/>
        <a:p>
          <a:r>
            <a:rPr lang="es-EC" sz="1400" dirty="0">
              <a:latin typeface="+mj-lt"/>
              <a:cs typeface="Times New Roman" panose="02020603050405020304" pitchFamily="18" charset="0"/>
            </a:rPr>
            <a:t>PROBLEMÁTICA </a:t>
          </a:r>
        </a:p>
      </dgm:t>
    </dgm:pt>
    <dgm:pt modelId="{29CEBE99-7063-47A5-8EF3-C22CB393995C}" type="parTrans" cxnId="{8D23E2C1-0BF9-4F6F-9F14-611B0AFF4070}">
      <dgm:prSet/>
      <dgm:spPr/>
      <dgm:t>
        <a:bodyPr/>
        <a:lstStyle/>
        <a:p>
          <a:endParaRPr lang="es-EC" sz="1400">
            <a:latin typeface="+mj-lt"/>
            <a:cs typeface="Times New Roman" panose="02020603050405020304" pitchFamily="18" charset="0"/>
          </a:endParaRPr>
        </a:p>
      </dgm:t>
    </dgm:pt>
    <dgm:pt modelId="{37449AF8-0C9E-46EC-8898-B6ED075C813A}" type="sibTrans" cxnId="{8D23E2C1-0BF9-4F6F-9F14-611B0AFF4070}">
      <dgm:prSet/>
      <dgm:spPr/>
      <dgm:t>
        <a:bodyPr/>
        <a:lstStyle/>
        <a:p>
          <a:endParaRPr lang="es-EC" sz="1400">
            <a:latin typeface="+mj-lt"/>
            <a:cs typeface="Times New Roman" panose="02020603050405020304" pitchFamily="18" charset="0"/>
          </a:endParaRPr>
        </a:p>
      </dgm:t>
    </dgm:pt>
    <dgm:pt modelId="{D9461452-4CDC-4584-A8C5-31DDAFD0F27B}">
      <dgm:prSet phldrT="[Texto]" custT="1"/>
      <dgm:spPr/>
      <dgm:t>
        <a:bodyPr/>
        <a:lstStyle/>
        <a:p>
          <a:r>
            <a:rPr lang="es-EC" sz="1400" dirty="0"/>
            <a:t>Desacreditación de la Administración del GAD Parroquial</a:t>
          </a:r>
          <a:endParaRPr lang="es-EC" sz="1400" dirty="0">
            <a:latin typeface="+mj-lt"/>
            <a:cs typeface="Times New Roman" panose="02020603050405020304" pitchFamily="18" charset="0"/>
          </a:endParaRPr>
        </a:p>
      </dgm:t>
    </dgm:pt>
    <dgm:pt modelId="{34769AA5-C96E-4FA1-B1E5-9DFC2E238C5F}" type="parTrans" cxnId="{9A45C0D8-54E8-4178-89E3-A00763D8E95C}">
      <dgm:prSet/>
      <dgm:spPr/>
      <dgm:t>
        <a:bodyPr/>
        <a:lstStyle/>
        <a:p>
          <a:endParaRPr lang="es-EC" sz="1400">
            <a:latin typeface="+mj-lt"/>
            <a:cs typeface="Times New Roman" panose="02020603050405020304" pitchFamily="18" charset="0"/>
          </a:endParaRPr>
        </a:p>
      </dgm:t>
    </dgm:pt>
    <dgm:pt modelId="{6EBFDC22-3DB9-432E-8169-ED4721E396F0}" type="sibTrans" cxnId="{9A45C0D8-54E8-4178-89E3-A00763D8E95C}">
      <dgm:prSet/>
      <dgm:spPr/>
      <dgm:t>
        <a:bodyPr/>
        <a:lstStyle/>
        <a:p>
          <a:endParaRPr lang="es-EC" sz="1400">
            <a:latin typeface="+mj-lt"/>
            <a:cs typeface="Times New Roman" panose="02020603050405020304" pitchFamily="18" charset="0"/>
          </a:endParaRPr>
        </a:p>
      </dgm:t>
    </dgm:pt>
    <dgm:pt modelId="{D101680E-C3F2-4D07-A1E9-4E2DBBDE3B79}">
      <dgm:prSet phldrT="[Texto]" custT="1"/>
      <dgm:spPr/>
      <dgm:t>
        <a:bodyPr/>
        <a:lstStyle/>
        <a:p>
          <a:r>
            <a:rPr lang="es-EC" sz="1400" dirty="0"/>
            <a:t>Incumplimiento de los objetivos estratégicos de la parroquia</a:t>
          </a:r>
          <a:endParaRPr lang="es-EC" sz="1400" dirty="0">
            <a:latin typeface="+mj-lt"/>
            <a:cs typeface="Times New Roman" panose="02020603050405020304" pitchFamily="18" charset="0"/>
          </a:endParaRPr>
        </a:p>
      </dgm:t>
    </dgm:pt>
    <dgm:pt modelId="{6262A727-E6B8-4CB1-BBA4-3F39E515447D}" type="parTrans" cxnId="{5CD66BCE-3B49-4EA0-9071-829A7AD8C1AC}">
      <dgm:prSet/>
      <dgm:spPr/>
      <dgm:t>
        <a:bodyPr/>
        <a:lstStyle/>
        <a:p>
          <a:endParaRPr lang="es-EC" sz="1400">
            <a:latin typeface="+mj-lt"/>
            <a:cs typeface="Times New Roman" panose="02020603050405020304" pitchFamily="18" charset="0"/>
          </a:endParaRPr>
        </a:p>
      </dgm:t>
    </dgm:pt>
    <dgm:pt modelId="{98216DE7-4A1D-4C9E-A872-898D711B3CD9}" type="sibTrans" cxnId="{5CD66BCE-3B49-4EA0-9071-829A7AD8C1AC}">
      <dgm:prSet/>
      <dgm:spPr/>
      <dgm:t>
        <a:bodyPr/>
        <a:lstStyle/>
        <a:p>
          <a:endParaRPr lang="es-EC" sz="1400">
            <a:latin typeface="+mj-lt"/>
            <a:cs typeface="Times New Roman" panose="02020603050405020304" pitchFamily="18" charset="0"/>
          </a:endParaRPr>
        </a:p>
      </dgm:t>
    </dgm:pt>
    <dgm:pt modelId="{D0EFB0F8-F6A1-4643-9F57-88D3D8760842}">
      <dgm:prSet phldrT="[Texto]" custT="1"/>
      <dgm:spPr/>
      <dgm:t>
        <a:bodyPr/>
        <a:lstStyle/>
        <a:p>
          <a:r>
            <a:rPr lang="es-US" sz="1400" dirty="0"/>
            <a:t>Problemas para el desarrollo de proyectos en desarrollo sostenible.</a:t>
          </a:r>
          <a:endParaRPr lang="es-EC" sz="1400" dirty="0">
            <a:latin typeface="+mj-lt"/>
            <a:cs typeface="Times New Roman" panose="02020603050405020304" pitchFamily="18" charset="0"/>
          </a:endParaRPr>
        </a:p>
      </dgm:t>
    </dgm:pt>
    <dgm:pt modelId="{CFFB5A77-BE82-4CE0-80CF-9CF2668269BC}" type="parTrans" cxnId="{5C8A4E31-1193-4DA1-B654-A47485F2E32F}">
      <dgm:prSet/>
      <dgm:spPr/>
      <dgm:t>
        <a:bodyPr/>
        <a:lstStyle/>
        <a:p>
          <a:endParaRPr lang="es-EC" sz="1400">
            <a:latin typeface="+mj-lt"/>
            <a:cs typeface="Times New Roman" panose="02020603050405020304" pitchFamily="18" charset="0"/>
          </a:endParaRPr>
        </a:p>
      </dgm:t>
    </dgm:pt>
    <dgm:pt modelId="{A1BF6539-ACD7-468C-A377-6F3AF168C0B1}" type="sibTrans" cxnId="{5C8A4E31-1193-4DA1-B654-A47485F2E32F}">
      <dgm:prSet/>
      <dgm:spPr/>
      <dgm:t>
        <a:bodyPr/>
        <a:lstStyle/>
        <a:p>
          <a:endParaRPr lang="es-EC" sz="1400">
            <a:latin typeface="+mj-lt"/>
            <a:cs typeface="Times New Roman" panose="02020603050405020304" pitchFamily="18" charset="0"/>
          </a:endParaRPr>
        </a:p>
      </dgm:t>
    </dgm:pt>
    <dgm:pt modelId="{A8F73498-61B5-48AF-8D73-397CF2E933FC}">
      <dgm:prSet/>
      <dgm:spPr/>
      <dgm:t>
        <a:bodyPr/>
        <a:lstStyle/>
        <a:p>
          <a:r>
            <a:rPr lang="es-ES_tradnl" dirty="0">
              <a:latin typeface="+mj-lt"/>
            </a:rPr>
            <a:t>El Gad parroquial de Amaguaña  no poseen una metodología para disminuir el riesgo </a:t>
          </a:r>
          <a:endParaRPr lang="es-EC" dirty="0"/>
        </a:p>
      </dgm:t>
    </dgm:pt>
    <dgm:pt modelId="{A2190D1A-E664-4077-804B-6E1386B4E741}" type="parTrans" cxnId="{127369B6-F481-476F-8BEB-694004D80D70}">
      <dgm:prSet/>
      <dgm:spPr/>
      <dgm:t>
        <a:bodyPr/>
        <a:lstStyle/>
        <a:p>
          <a:endParaRPr lang="es-EC"/>
        </a:p>
      </dgm:t>
    </dgm:pt>
    <dgm:pt modelId="{8C657361-2126-4B5C-A266-8DB4ACA86922}" type="sibTrans" cxnId="{127369B6-F481-476F-8BEB-694004D80D70}">
      <dgm:prSet/>
      <dgm:spPr/>
      <dgm:t>
        <a:bodyPr/>
        <a:lstStyle/>
        <a:p>
          <a:endParaRPr lang="es-EC"/>
        </a:p>
      </dgm:t>
    </dgm:pt>
    <dgm:pt modelId="{1393A94F-9DD7-4110-8580-273F619EF621}">
      <dgm:prSet/>
      <dgm:spPr/>
    </dgm:pt>
    <dgm:pt modelId="{B3887B2F-8A28-436A-AE4A-333950A6CD98}" type="parTrans" cxnId="{3255773F-5C76-4B84-9BA9-3BB3E22BD5CF}">
      <dgm:prSet/>
      <dgm:spPr/>
      <dgm:t>
        <a:bodyPr/>
        <a:lstStyle/>
        <a:p>
          <a:endParaRPr lang="es-419"/>
        </a:p>
      </dgm:t>
    </dgm:pt>
    <dgm:pt modelId="{73551E59-5D4C-4AAE-B4CB-B1ECF8930FED}" type="sibTrans" cxnId="{3255773F-5C76-4B84-9BA9-3BB3E22BD5CF}">
      <dgm:prSet/>
      <dgm:spPr/>
      <dgm:t>
        <a:bodyPr/>
        <a:lstStyle/>
        <a:p>
          <a:endParaRPr lang="es-419"/>
        </a:p>
      </dgm:t>
    </dgm:pt>
    <dgm:pt modelId="{088EDE73-CAEC-4958-8873-C6D192A72DD4}">
      <dgm:prSet/>
      <dgm:spPr/>
      <dgm:t>
        <a:bodyPr/>
        <a:lstStyle/>
        <a:p>
          <a:endParaRPr lang="es-419"/>
        </a:p>
      </dgm:t>
    </dgm:pt>
    <dgm:pt modelId="{8D857B7B-83BC-4C4F-BB66-9595B4C150F4}" type="parTrans" cxnId="{91AA1558-77F5-49F1-8949-B4C9DA124416}">
      <dgm:prSet/>
      <dgm:spPr/>
      <dgm:t>
        <a:bodyPr/>
        <a:lstStyle/>
        <a:p>
          <a:endParaRPr lang="es-419"/>
        </a:p>
      </dgm:t>
    </dgm:pt>
    <dgm:pt modelId="{0F7B1F29-D9FF-4807-905F-8B9CCB38D82B}" type="sibTrans" cxnId="{91AA1558-77F5-49F1-8949-B4C9DA124416}">
      <dgm:prSet/>
      <dgm:spPr/>
      <dgm:t>
        <a:bodyPr/>
        <a:lstStyle/>
        <a:p>
          <a:endParaRPr lang="es-419"/>
        </a:p>
      </dgm:t>
    </dgm:pt>
    <dgm:pt modelId="{F2CC88D6-3748-486F-A760-73B9EBD7698F}">
      <dgm:prSet/>
      <dgm:spPr/>
      <dgm:t>
        <a:bodyPr/>
        <a:lstStyle/>
        <a:p>
          <a:endParaRPr lang="es-419"/>
        </a:p>
      </dgm:t>
    </dgm:pt>
    <dgm:pt modelId="{5E6D19AC-2C8D-4E9D-962E-7939C7E8AD72}" type="parTrans" cxnId="{4664EF85-9AEA-4CD6-86EA-81A416535C24}">
      <dgm:prSet/>
      <dgm:spPr/>
      <dgm:t>
        <a:bodyPr/>
        <a:lstStyle/>
        <a:p>
          <a:endParaRPr lang="es-419"/>
        </a:p>
      </dgm:t>
    </dgm:pt>
    <dgm:pt modelId="{A5E61407-DC86-4110-9511-9C28B2CC219A}" type="sibTrans" cxnId="{4664EF85-9AEA-4CD6-86EA-81A416535C24}">
      <dgm:prSet/>
      <dgm:spPr/>
      <dgm:t>
        <a:bodyPr/>
        <a:lstStyle/>
        <a:p>
          <a:endParaRPr lang="es-419"/>
        </a:p>
      </dgm:t>
    </dgm:pt>
    <dgm:pt modelId="{8EE85294-CCAA-4BFE-A2F2-B1B01B01ACDF}">
      <dgm:prSet/>
      <dgm:spPr/>
    </dgm:pt>
    <dgm:pt modelId="{79565162-5757-4B9C-B627-75070C0B0E12}" type="parTrans" cxnId="{1BE84ED3-CE53-4EEC-A355-00513D959361}">
      <dgm:prSet/>
      <dgm:spPr/>
      <dgm:t>
        <a:bodyPr/>
        <a:lstStyle/>
        <a:p>
          <a:endParaRPr lang="es-419"/>
        </a:p>
      </dgm:t>
    </dgm:pt>
    <dgm:pt modelId="{E8136658-2D48-4EE4-BD83-DA264CEEA3E1}" type="sibTrans" cxnId="{1BE84ED3-CE53-4EEC-A355-00513D959361}">
      <dgm:prSet/>
      <dgm:spPr/>
      <dgm:t>
        <a:bodyPr/>
        <a:lstStyle/>
        <a:p>
          <a:endParaRPr lang="es-419"/>
        </a:p>
      </dgm:t>
    </dgm:pt>
    <dgm:pt modelId="{CB5B4ED6-AAF6-4176-A926-1ECCD2FCE6CB}">
      <dgm:prSet/>
      <dgm:spPr/>
      <dgm:t>
        <a:bodyPr/>
        <a:lstStyle/>
        <a:p>
          <a:endParaRPr lang="es-419" dirty="0"/>
        </a:p>
      </dgm:t>
    </dgm:pt>
    <dgm:pt modelId="{73B2ECB6-3A59-4C0D-8EAE-E6AF6FFC339F}" type="parTrans" cxnId="{25EF790E-A233-4428-BCE8-D882E3D93C90}">
      <dgm:prSet/>
      <dgm:spPr/>
      <dgm:t>
        <a:bodyPr/>
        <a:lstStyle/>
        <a:p>
          <a:endParaRPr lang="es-419"/>
        </a:p>
      </dgm:t>
    </dgm:pt>
    <dgm:pt modelId="{BE34E4F2-2F29-4507-B2D9-282388CD6EF0}" type="sibTrans" cxnId="{25EF790E-A233-4428-BCE8-D882E3D93C90}">
      <dgm:prSet/>
      <dgm:spPr/>
      <dgm:t>
        <a:bodyPr/>
        <a:lstStyle/>
        <a:p>
          <a:endParaRPr lang="es-419"/>
        </a:p>
      </dgm:t>
    </dgm:pt>
    <dgm:pt modelId="{E0B1A30F-DA93-4E3F-9FAC-789C88F0A072}">
      <dgm:prSet/>
      <dgm:spPr/>
    </dgm:pt>
    <dgm:pt modelId="{99152D0A-D538-475A-AE48-39138468B79C}" type="parTrans" cxnId="{D6AE41EF-8B4F-4CEA-8C3D-703603929584}">
      <dgm:prSet/>
      <dgm:spPr/>
      <dgm:t>
        <a:bodyPr/>
        <a:lstStyle/>
        <a:p>
          <a:endParaRPr lang="es-419"/>
        </a:p>
      </dgm:t>
    </dgm:pt>
    <dgm:pt modelId="{7ED7420A-73E9-40A6-B171-F92D712C3E58}" type="sibTrans" cxnId="{D6AE41EF-8B4F-4CEA-8C3D-703603929584}">
      <dgm:prSet/>
      <dgm:spPr/>
      <dgm:t>
        <a:bodyPr/>
        <a:lstStyle/>
        <a:p>
          <a:endParaRPr lang="es-419"/>
        </a:p>
      </dgm:t>
    </dgm:pt>
    <dgm:pt modelId="{18AA8029-49A4-4BE8-B53B-18D81A25874A}">
      <dgm:prSet/>
      <dgm:spPr/>
      <dgm:t>
        <a:bodyPr/>
        <a:lstStyle/>
        <a:p>
          <a:endParaRPr lang="es-419"/>
        </a:p>
      </dgm:t>
    </dgm:pt>
    <dgm:pt modelId="{C45321D5-4CCA-41BD-9E64-70DEFC336F59}" type="parTrans" cxnId="{C2DB0A33-B172-43BD-A9CE-2D82D5B00BEE}">
      <dgm:prSet/>
      <dgm:spPr/>
      <dgm:t>
        <a:bodyPr/>
        <a:lstStyle/>
        <a:p>
          <a:endParaRPr lang="es-419"/>
        </a:p>
      </dgm:t>
    </dgm:pt>
    <dgm:pt modelId="{5CCABA64-3688-4B26-A565-24BCE1A8B9F5}" type="sibTrans" cxnId="{C2DB0A33-B172-43BD-A9CE-2D82D5B00BEE}">
      <dgm:prSet/>
      <dgm:spPr/>
      <dgm:t>
        <a:bodyPr/>
        <a:lstStyle/>
        <a:p>
          <a:endParaRPr lang="es-419"/>
        </a:p>
      </dgm:t>
    </dgm:pt>
    <dgm:pt modelId="{3DCE4195-7123-40D8-A0F3-70C9DE983A8F}">
      <dgm:prSet/>
      <dgm:spPr/>
      <dgm:t>
        <a:bodyPr/>
        <a:lstStyle/>
        <a:p>
          <a:endParaRPr lang="es-419"/>
        </a:p>
      </dgm:t>
    </dgm:pt>
    <dgm:pt modelId="{6E4914AE-C2D9-488B-9BC3-CE9FF9516A65}" type="parTrans" cxnId="{1AAB6A6D-6F3A-412D-B110-0581FD66CF35}">
      <dgm:prSet/>
      <dgm:spPr/>
      <dgm:t>
        <a:bodyPr/>
        <a:lstStyle/>
        <a:p>
          <a:endParaRPr lang="es-419"/>
        </a:p>
      </dgm:t>
    </dgm:pt>
    <dgm:pt modelId="{EA996676-FC06-4477-A579-40991020517D}" type="sibTrans" cxnId="{1AAB6A6D-6F3A-412D-B110-0581FD66CF35}">
      <dgm:prSet/>
      <dgm:spPr/>
      <dgm:t>
        <a:bodyPr/>
        <a:lstStyle/>
        <a:p>
          <a:endParaRPr lang="es-419"/>
        </a:p>
      </dgm:t>
    </dgm:pt>
    <dgm:pt modelId="{A23BEB46-D997-4795-AF29-E99756469EBB}">
      <dgm:prSet/>
      <dgm:spPr/>
    </dgm:pt>
    <dgm:pt modelId="{081F5BC8-81DF-4CBC-B643-9FDE9B13B5A9}" type="parTrans" cxnId="{0D6A9A98-F817-4A97-9434-5DC774BBC489}">
      <dgm:prSet/>
      <dgm:spPr/>
      <dgm:t>
        <a:bodyPr/>
        <a:lstStyle/>
        <a:p>
          <a:endParaRPr lang="es-419"/>
        </a:p>
      </dgm:t>
    </dgm:pt>
    <dgm:pt modelId="{8993B7A0-4347-4BB5-9C38-B94285E9F010}" type="sibTrans" cxnId="{0D6A9A98-F817-4A97-9434-5DC774BBC489}">
      <dgm:prSet/>
      <dgm:spPr/>
      <dgm:t>
        <a:bodyPr/>
        <a:lstStyle/>
        <a:p>
          <a:endParaRPr lang="es-419"/>
        </a:p>
      </dgm:t>
    </dgm:pt>
    <dgm:pt modelId="{439C9BA8-22E4-462B-B2CA-A55B893D6EE4}">
      <dgm:prSet/>
      <dgm:spPr/>
    </dgm:pt>
    <dgm:pt modelId="{4B632D24-917B-42E0-8336-9F8F75E176C4}" type="parTrans" cxnId="{1594C13E-36F1-4ADE-89CC-9B2E467E47EE}">
      <dgm:prSet/>
      <dgm:spPr/>
      <dgm:t>
        <a:bodyPr/>
        <a:lstStyle/>
        <a:p>
          <a:endParaRPr lang="es-419"/>
        </a:p>
      </dgm:t>
    </dgm:pt>
    <dgm:pt modelId="{B029962F-6BAB-46F3-8853-5B8CEA06EA0D}" type="sibTrans" cxnId="{1594C13E-36F1-4ADE-89CC-9B2E467E47EE}">
      <dgm:prSet/>
      <dgm:spPr/>
      <dgm:t>
        <a:bodyPr/>
        <a:lstStyle/>
        <a:p>
          <a:endParaRPr lang="es-419"/>
        </a:p>
      </dgm:t>
    </dgm:pt>
    <dgm:pt modelId="{8A34D267-B74A-4450-BB62-F2981F3B1484}">
      <dgm:prSet/>
      <dgm:spPr/>
      <dgm:t>
        <a:bodyPr/>
        <a:lstStyle/>
        <a:p>
          <a:endParaRPr lang="es-419"/>
        </a:p>
      </dgm:t>
    </dgm:pt>
    <dgm:pt modelId="{063382E1-010C-4D97-858F-EC45150C664E}" type="parTrans" cxnId="{D940451C-A5D4-46F8-8AC2-DC2DF66CB81B}">
      <dgm:prSet/>
      <dgm:spPr/>
      <dgm:t>
        <a:bodyPr/>
        <a:lstStyle/>
        <a:p>
          <a:endParaRPr lang="es-419"/>
        </a:p>
      </dgm:t>
    </dgm:pt>
    <dgm:pt modelId="{CE9F7CBA-B480-41EE-A10C-55C6566F6869}" type="sibTrans" cxnId="{D940451C-A5D4-46F8-8AC2-DC2DF66CB81B}">
      <dgm:prSet/>
      <dgm:spPr/>
      <dgm:t>
        <a:bodyPr/>
        <a:lstStyle/>
        <a:p>
          <a:endParaRPr lang="es-419"/>
        </a:p>
      </dgm:t>
    </dgm:pt>
    <dgm:pt modelId="{D59284FC-E1EE-44E0-B453-754F00971373}">
      <dgm:prSet/>
      <dgm:spPr/>
    </dgm:pt>
    <dgm:pt modelId="{F5C5BC0C-C81C-4AB1-954F-C0CBDA221A55}" type="parTrans" cxnId="{760B4801-73DC-45BF-ABDE-6876D271CBBD}">
      <dgm:prSet/>
      <dgm:spPr/>
      <dgm:t>
        <a:bodyPr/>
        <a:lstStyle/>
        <a:p>
          <a:endParaRPr lang="es-419"/>
        </a:p>
      </dgm:t>
    </dgm:pt>
    <dgm:pt modelId="{F74576BB-0A63-4CF1-82EE-48B951968C51}" type="sibTrans" cxnId="{760B4801-73DC-45BF-ABDE-6876D271CBBD}">
      <dgm:prSet/>
      <dgm:spPr/>
      <dgm:t>
        <a:bodyPr/>
        <a:lstStyle/>
        <a:p>
          <a:endParaRPr lang="es-419"/>
        </a:p>
      </dgm:t>
    </dgm:pt>
    <dgm:pt modelId="{CF911F1B-780D-4E3D-BC17-9B61E962A1BE}">
      <dgm:prSet/>
      <dgm:spPr/>
    </dgm:pt>
    <dgm:pt modelId="{57BECC3E-6515-480C-93AF-45243F3B0BD8}" type="parTrans" cxnId="{CB64C453-90E9-4974-99F0-BE03E764496B}">
      <dgm:prSet/>
      <dgm:spPr/>
      <dgm:t>
        <a:bodyPr/>
        <a:lstStyle/>
        <a:p>
          <a:endParaRPr lang="es-419"/>
        </a:p>
      </dgm:t>
    </dgm:pt>
    <dgm:pt modelId="{E84E1D46-BDB1-4F6E-8526-5CBC064C4F14}" type="sibTrans" cxnId="{CB64C453-90E9-4974-99F0-BE03E764496B}">
      <dgm:prSet/>
      <dgm:spPr/>
      <dgm:t>
        <a:bodyPr/>
        <a:lstStyle/>
        <a:p>
          <a:endParaRPr lang="es-419"/>
        </a:p>
      </dgm:t>
    </dgm:pt>
    <dgm:pt modelId="{598246DB-3DD1-4869-BACF-84971192286C}">
      <dgm:prSet/>
      <dgm:spPr/>
      <dgm:t>
        <a:bodyPr/>
        <a:lstStyle/>
        <a:p>
          <a:endParaRPr lang="es-419"/>
        </a:p>
      </dgm:t>
    </dgm:pt>
    <dgm:pt modelId="{E081A7CC-64A3-457D-932E-271806B1446C}" type="parTrans" cxnId="{EDFDAD28-3D82-4A51-8493-7768BFADDC51}">
      <dgm:prSet/>
      <dgm:spPr/>
      <dgm:t>
        <a:bodyPr/>
        <a:lstStyle/>
        <a:p>
          <a:endParaRPr lang="es-419"/>
        </a:p>
      </dgm:t>
    </dgm:pt>
    <dgm:pt modelId="{F1FB11FB-85E7-4C25-9AB8-04880D1CD7D3}" type="sibTrans" cxnId="{EDFDAD28-3D82-4A51-8493-7768BFADDC51}">
      <dgm:prSet/>
      <dgm:spPr/>
      <dgm:t>
        <a:bodyPr/>
        <a:lstStyle/>
        <a:p>
          <a:endParaRPr lang="es-419"/>
        </a:p>
      </dgm:t>
    </dgm:pt>
    <dgm:pt modelId="{526CB392-6026-4CE1-AC1B-381D10029F97}">
      <dgm:prSet/>
      <dgm:spPr/>
      <dgm:t>
        <a:bodyPr/>
        <a:lstStyle/>
        <a:p>
          <a:endParaRPr lang="es-419"/>
        </a:p>
      </dgm:t>
    </dgm:pt>
    <dgm:pt modelId="{E727978C-C84A-48BD-B94C-AF9FF8C361AE}" type="parTrans" cxnId="{E9E449D3-36DB-43B3-8A25-76AAC20FE3DD}">
      <dgm:prSet/>
      <dgm:spPr/>
      <dgm:t>
        <a:bodyPr/>
        <a:lstStyle/>
        <a:p>
          <a:endParaRPr lang="es-419"/>
        </a:p>
      </dgm:t>
    </dgm:pt>
    <dgm:pt modelId="{138B4D81-678B-4ABF-94E1-534C5CE3C62D}" type="sibTrans" cxnId="{E9E449D3-36DB-43B3-8A25-76AAC20FE3DD}">
      <dgm:prSet/>
      <dgm:spPr/>
      <dgm:t>
        <a:bodyPr/>
        <a:lstStyle/>
        <a:p>
          <a:endParaRPr lang="es-419"/>
        </a:p>
      </dgm:t>
    </dgm:pt>
    <dgm:pt modelId="{4958AEB7-9AB5-4189-8CD2-2D53F331A3DC}">
      <dgm:prSet/>
      <dgm:spPr/>
    </dgm:pt>
    <dgm:pt modelId="{DBAD8140-A500-41A9-B446-765EB801D77D}" type="parTrans" cxnId="{693243FC-3556-4C39-BD7B-4FFC8C025A8D}">
      <dgm:prSet/>
      <dgm:spPr/>
      <dgm:t>
        <a:bodyPr/>
        <a:lstStyle/>
        <a:p>
          <a:endParaRPr lang="es-419"/>
        </a:p>
      </dgm:t>
    </dgm:pt>
    <dgm:pt modelId="{C4691BD9-5407-4791-B382-3BB6B7163E12}" type="sibTrans" cxnId="{693243FC-3556-4C39-BD7B-4FFC8C025A8D}">
      <dgm:prSet/>
      <dgm:spPr/>
      <dgm:t>
        <a:bodyPr/>
        <a:lstStyle/>
        <a:p>
          <a:endParaRPr lang="es-419"/>
        </a:p>
      </dgm:t>
    </dgm:pt>
    <dgm:pt modelId="{EA12899F-151E-45DC-B030-F63879F99732}">
      <dgm:prSet/>
      <dgm:spPr/>
      <dgm:t>
        <a:bodyPr/>
        <a:lstStyle/>
        <a:p>
          <a:endParaRPr lang="es-419"/>
        </a:p>
      </dgm:t>
    </dgm:pt>
    <dgm:pt modelId="{28D83AB3-0D29-4E45-AD7C-A5D6272B753F}" type="parTrans" cxnId="{2C5C6CB6-C30B-4DBB-B416-8AAA31090D12}">
      <dgm:prSet/>
      <dgm:spPr/>
      <dgm:t>
        <a:bodyPr/>
        <a:lstStyle/>
        <a:p>
          <a:endParaRPr lang="es-419"/>
        </a:p>
      </dgm:t>
    </dgm:pt>
    <dgm:pt modelId="{B2B48F07-7804-4336-BD62-CB71C9B7B2E3}" type="sibTrans" cxnId="{2C5C6CB6-C30B-4DBB-B416-8AAA31090D12}">
      <dgm:prSet/>
      <dgm:spPr/>
      <dgm:t>
        <a:bodyPr/>
        <a:lstStyle/>
        <a:p>
          <a:endParaRPr lang="es-419"/>
        </a:p>
      </dgm:t>
    </dgm:pt>
    <dgm:pt modelId="{A80C1584-1BA8-4337-A6D9-80941F039DBD}">
      <dgm:prSet/>
      <dgm:spPr/>
    </dgm:pt>
    <dgm:pt modelId="{A01D9B77-D357-4941-B9B8-AE3137DE0782}" type="parTrans" cxnId="{98713F04-C983-407B-BB0E-C44FF1E7AF93}">
      <dgm:prSet/>
      <dgm:spPr/>
      <dgm:t>
        <a:bodyPr/>
        <a:lstStyle/>
        <a:p>
          <a:endParaRPr lang="es-419"/>
        </a:p>
      </dgm:t>
    </dgm:pt>
    <dgm:pt modelId="{55A18FD0-5F69-4883-892B-85F74110ACF8}" type="sibTrans" cxnId="{98713F04-C983-407B-BB0E-C44FF1E7AF93}">
      <dgm:prSet/>
      <dgm:spPr/>
      <dgm:t>
        <a:bodyPr/>
        <a:lstStyle/>
        <a:p>
          <a:endParaRPr lang="es-419"/>
        </a:p>
      </dgm:t>
    </dgm:pt>
    <dgm:pt modelId="{0B6CF3EA-32B6-4B00-A708-7CD0AFADEBF8}">
      <dgm:prSet/>
      <dgm:spPr/>
      <dgm:t>
        <a:bodyPr/>
        <a:lstStyle/>
        <a:p>
          <a:endParaRPr lang="es-419"/>
        </a:p>
      </dgm:t>
    </dgm:pt>
    <dgm:pt modelId="{D5FA5DFD-514D-4324-AD8E-6954A5296DBA}" type="parTrans" cxnId="{78C3861C-65EE-4C1F-B64E-E9DB73ABF317}">
      <dgm:prSet/>
      <dgm:spPr/>
      <dgm:t>
        <a:bodyPr/>
        <a:lstStyle/>
        <a:p>
          <a:endParaRPr lang="es-419"/>
        </a:p>
      </dgm:t>
    </dgm:pt>
    <dgm:pt modelId="{7CB32A48-006E-4933-A0D1-75B0D34A5002}" type="sibTrans" cxnId="{78C3861C-65EE-4C1F-B64E-E9DB73ABF317}">
      <dgm:prSet/>
      <dgm:spPr/>
      <dgm:t>
        <a:bodyPr/>
        <a:lstStyle/>
        <a:p>
          <a:endParaRPr lang="es-419"/>
        </a:p>
      </dgm:t>
    </dgm:pt>
    <dgm:pt modelId="{8EFFBA3F-CDD4-452D-894A-D3DFE40764B9}">
      <dgm:prSet/>
      <dgm:spPr/>
    </dgm:pt>
    <dgm:pt modelId="{BFCF4F9C-0E55-456D-938D-65AB701BA374}" type="parTrans" cxnId="{2663207D-DD9C-48C6-88B5-4622A248E73F}">
      <dgm:prSet/>
      <dgm:spPr/>
      <dgm:t>
        <a:bodyPr/>
        <a:lstStyle/>
        <a:p>
          <a:endParaRPr lang="es-419"/>
        </a:p>
      </dgm:t>
    </dgm:pt>
    <dgm:pt modelId="{B644A814-7019-4D1A-A458-679EB1B3F453}" type="sibTrans" cxnId="{2663207D-DD9C-48C6-88B5-4622A248E73F}">
      <dgm:prSet/>
      <dgm:spPr/>
      <dgm:t>
        <a:bodyPr/>
        <a:lstStyle/>
        <a:p>
          <a:endParaRPr lang="es-419"/>
        </a:p>
      </dgm:t>
    </dgm:pt>
    <dgm:pt modelId="{5A767FE9-9492-443E-8B00-2C606F3E95A9}">
      <dgm:prSet/>
      <dgm:spPr/>
      <dgm:t>
        <a:bodyPr/>
        <a:lstStyle/>
        <a:p>
          <a:endParaRPr lang="es-419"/>
        </a:p>
      </dgm:t>
    </dgm:pt>
    <dgm:pt modelId="{285882B5-6BA8-47A7-868F-9240368079FE}" type="parTrans" cxnId="{ED390EC4-A2B3-47CE-98BE-07A7ED39BD76}">
      <dgm:prSet/>
      <dgm:spPr/>
      <dgm:t>
        <a:bodyPr/>
        <a:lstStyle/>
        <a:p>
          <a:endParaRPr lang="es-419"/>
        </a:p>
      </dgm:t>
    </dgm:pt>
    <dgm:pt modelId="{70D1A2F1-02D2-4050-A2E4-28BFD159623C}" type="sibTrans" cxnId="{ED390EC4-A2B3-47CE-98BE-07A7ED39BD76}">
      <dgm:prSet/>
      <dgm:spPr/>
      <dgm:t>
        <a:bodyPr/>
        <a:lstStyle/>
        <a:p>
          <a:endParaRPr lang="es-419"/>
        </a:p>
      </dgm:t>
    </dgm:pt>
    <dgm:pt modelId="{17F94DD1-AD00-48B1-868F-EBA3F2C4C4D1}">
      <dgm:prSet/>
      <dgm:spPr/>
    </dgm:pt>
    <dgm:pt modelId="{248E0820-CAB9-459B-A44B-C8A356A4308B}" type="parTrans" cxnId="{9B0FBEE5-0A11-469A-91D7-566F88E26BA0}">
      <dgm:prSet/>
      <dgm:spPr/>
      <dgm:t>
        <a:bodyPr/>
        <a:lstStyle/>
        <a:p>
          <a:endParaRPr lang="es-419"/>
        </a:p>
      </dgm:t>
    </dgm:pt>
    <dgm:pt modelId="{F1688F75-EEA5-4504-9366-A54832147A65}" type="sibTrans" cxnId="{9B0FBEE5-0A11-469A-91D7-566F88E26BA0}">
      <dgm:prSet/>
      <dgm:spPr/>
      <dgm:t>
        <a:bodyPr/>
        <a:lstStyle/>
        <a:p>
          <a:endParaRPr lang="es-419"/>
        </a:p>
      </dgm:t>
    </dgm:pt>
    <dgm:pt modelId="{DC5FEFDA-D63B-4E4C-998A-1C8E961BB86D}">
      <dgm:prSet/>
      <dgm:spPr/>
      <dgm:t>
        <a:bodyPr/>
        <a:lstStyle/>
        <a:p>
          <a:endParaRPr lang="es-419"/>
        </a:p>
      </dgm:t>
    </dgm:pt>
    <dgm:pt modelId="{ADA58299-8DE5-485F-A061-C4872E84CD38}" type="parTrans" cxnId="{DA5A4A6C-B7A0-4193-AF5E-DB56AE43106D}">
      <dgm:prSet/>
      <dgm:spPr/>
      <dgm:t>
        <a:bodyPr/>
        <a:lstStyle/>
        <a:p>
          <a:endParaRPr lang="es-419"/>
        </a:p>
      </dgm:t>
    </dgm:pt>
    <dgm:pt modelId="{81E6AAA0-97EE-4848-9603-465B0FB0F5BA}" type="sibTrans" cxnId="{DA5A4A6C-B7A0-4193-AF5E-DB56AE43106D}">
      <dgm:prSet/>
      <dgm:spPr/>
      <dgm:t>
        <a:bodyPr/>
        <a:lstStyle/>
        <a:p>
          <a:endParaRPr lang="es-419"/>
        </a:p>
      </dgm:t>
    </dgm:pt>
    <dgm:pt modelId="{2A37FF9F-D15B-4E7E-95B3-A861250445CD}">
      <dgm:prSet/>
      <dgm:spPr/>
    </dgm:pt>
    <dgm:pt modelId="{D0E417C4-1ECA-401C-A6EF-C66DE11536DF}" type="parTrans" cxnId="{62104F93-EE89-4B54-A73D-9AD43D8966D2}">
      <dgm:prSet/>
      <dgm:spPr/>
      <dgm:t>
        <a:bodyPr/>
        <a:lstStyle/>
        <a:p>
          <a:endParaRPr lang="es-419"/>
        </a:p>
      </dgm:t>
    </dgm:pt>
    <dgm:pt modelId="{25D635C6-E860-4424-876C-DBCCD6886421}" type="sibTrans" cxnId="{62104F93-EE89-4B54-A73D-9AD43D8966D2}">
      <dgm:prSet/>
      <dgm:spPr/>
      <dgm:t>
        <a:bodyPr/>
        <a:lstStyle/>
        <a:p>
          <a:endParaRPr lang="es-419"/>
        </a:p>
      </dgm:t>
    </dgm:pt>
    <dgm:pt modelId="{92CFE46B-F22B-43DB-9F49-820F0051B65C}">
      <dgm:prSet/>
      <dgm:spPr/>
      <dgm:t>
        <a:bodyPr/>
        <a:lstStyle/>
        <a:p>
          <a:endParaRPr lang="es-419"/>
        </a:p>
      </dgm:t>
    </dgm:pt>
    <dgm:pt modelId="{9839FD21-9250-41EA-8915-14690464E7CD}" type="parTrans" cxnId="{D3A6C230-75A5-4505-9D64-3179397D8CCC}">
      <dgm:prSet/>
      <dgm:spPr/>
      <dgm:t>
        <a:bodyPr/>
        <a:lstStyle/>
        <a:p>
          <a:endParaRPr lang="es-419"/>
        </a:p>
      </dgm:t>
    </dgm:pt>
    <dgm:pt modelId="{73187608-A824-4915-B296-B78DF8EB8F83}" type="sibTrans" cxnId="{D3A6C230-75A5-4505-9D64-3179397D8CCC}">
      <dgm:prSet/>
      <dgm:spPr/>
      <dgm:t>
        <a:bodyPr/>
        <a:lstStyle/>
        <a:p>
          <a:endParaRPr lang="es-419"/>
        </a:p>
      </dgm:t>
    </dgm:pt>
    <dgm:pt modelId="{707D6875-F2FF-4AF3-9FBD-84E943609016}">
      <dgm:prSet/>
      <dgm:spPr/>
    </dgm:pt>
    <dgm:pt modelId="{E3E15133-765C-48A6-A3AC-F87278B725BB}" type="parTrans" cxnId="{E4D634C2-8419-4B0C-8E1D-1D725FE11E81}">
      <dgm:prSet/>
      <dgm:spPr/>
      <dgm:t>
        <a:bodyPr/>
        <a:lstStyle/>
        <a:p>
          <a:endParaRPr lang="es-419"/>
        </a:p>
      </dgm:t>
    </dgm:pt>
    <dgm:pt modelId="{481DA3B7-3A4E-47CA-A67D-B8356D2C86A6}" type="sibTrans" cxnId="{E4D634C2-8419-4B0C-8E1D-1D725FE11E81}">
      <dgm:prSet/>
      <dgm:spPr/>
      <dgm:t>
        <a:bodyPr/>
        <a:lstStyle/>
        <a:p>
          <a:endParaRPr lang="es-419"/>
        </a:p>
      </dgm:t>
    </dgm:pt>
    <dgm:pt modelId="{2EE38523-1771-44D4-B803-8ADDEB3BF036}">
      <dgm:prSet/>
      <dgm:spPr/>
      <dgm:t>
        <a:bodyPr/>
        <a:lstStyle/>
        <a:p>
          <a:endParaRPr lang="es-419"/>
        </a:p>
      </dgm:t>
    </dgm:pt>
    <dgm:pt modelId="{B4E33CA3-C92D-4B26-824F-3DF52AF2E011}" type="parTrans" cxnId="{449F2DA5-C973-449B-85BE-C784E7EB2322}">
      <dgm:prSet/>
      <dgm:spPr/>
      <dgm:t>
        <a:bodyPr/>
        <a:lstStyle/>
        <a:p>
          <a:endParaRPr lang="es-419"/>
        </a:p>
      </dgm:t>
    </dgm:pt>
    <dgm:pt modelId="{F4581C7E-5E78-4573-A3E0-13401D0B8830}" type="sibTrans" cxnId="{449F2DA5-C973-449B-85BE-C784E7EB2322}">
      <dgm:prSet/>
      <dgm:spPr/>
      <dgm:t>
        <a:bodyPr/>
        <a:lstStyle/>
        <a:p>
          <a:endParaRPr lang="es-419"/>
        </a:p>
      </dgm:t>
    </dgm:pt>
    <dgm:pt modelId="{515B492B-A95A-4E91-9B33-18FA58089077}">
      <dgm:prSet/>
      <dgm:spPr/>
      <dgm:t>
        <a:bodyPr/>
        <a:lstStyle/>
        <a:p>
          <a:endParaRPr lang="es-419"/>
        </a:p>
      </dgm:t>
    </dgm:pt>
    <dgm:pt modelId="{47B891BE-461B-4742-A61D-EA4A1EDADF5E}" type="parTrans" cxnId="{93A31FB2-605F-42BF-BDB9-58EAE915FB45}">
      <dgm:prSet/>
      <dgm:spPr/>
      <dgm:t>
        <a:bodyPr/>
        <a:lstStyle/>
        <a:p>
          <a:endParaRPr lang="es-419"/>
        </a:p>
      </dgm:t>
    </dgm:pt>
    <dgm:pt modelId="{13EF04DE-23F7-457E-8846-81E8BFB432DE}" type="sibTrans" cxnId="{93A31FB2-605F-42BF-BDB9-58EAE915FB45}">
      <dgm:prSet/>
      <dgm:spPr/>
      <dgm:t>
        <a:bodyPr/>
        <a:lstStyle/>
        <a:p>
          <a:endParaRPr lang="es-419"/>
        </a:p>
      </dgm:t>
    </dgm:pt>
    <dgm:pt modelId="{B1A2C281-E305-4051-BD65-8FA7AAD62608}" type="pres">
      <dgm:prSet presAssocID="{E56A0FB0-726A-4997-8448-B1E4FDA6D5AB}" presName="Name0" presStyleCnt="0">
        <dgm:presLayoutVars>
          <dgm:chMax val="1"/>
          <dgm:dir/>
          <dgm:animLvl val="ctr"/>
          <dgm:resizeHandles val="exact"/>
        </dgm:presLayoutVars>
      </dgm:prSet>
      <dgm:spPr/>
    </dgm:pt>
    <dgm:pt modelId="{A963B187-3CC2-4513-9DB8-F99908B4899A}" type="pres">
      <dgm:prSet presAssocID="{6A719168-898E-49DC-B1E6-5BF8224F39EA}" presName="centerShape" presStyleLbl="node0" presStyleIdx="0" presStyleCnt="1"/>
      <dgm:spPr/>
    </dgm:pt>
    <dgm:pt modelId="{D3E768FC-B421-4CA6-9850-B1DD79903CA4}" type="pres">
      <dgm:prSet presAssocID="{A8F73498-61B5-48AF-8D73-397CF2E933FC}" presName="node" presStyleLbl="node1" presStyleIdx="0" presStyleCnt="4" custScaleX="138725" custScaleY="130485">
        <dgm:presLayoutVars>
          <dgm:bulletEnabled val="1"/>
        </dgm:presLayoutVars>
      </dgm:prSet>
      <dgm:spPr/>
    </dgm:pt>
    <dgm:pt modelId="{FCAC2A29-FEAF-4C9F-BE50-3D54062A5964}" type="pres">
      <dgm:prSet presAssocID="{A8F73498-61B5-48AF-8D73-397CF2E933FC}" presName="dummy" presStyleCnt="0"/>
      <dgm:spPr/>
    </dgm:pt>
    <dgm:pt modelId="{D7D2BEDB-0E40-40D7-BB00-6D2F8F42A974}" type="pres">
      <dgm:prSet presAssocID="{8C657361-2126-4B5C-A266-8DB4ACA86922}" presName="sibTrans" presStyleLbl="sibTrans2D1" presStyleIdx="0" presStyleCnt="4"/>
      <dgm:spPr/>
    </dgm:pt>
    <dgm:pt modelId="{370BF8FB-F35C-4FAD-88EB-B699F9A2A8AB}" type="pres">
      <dgm:prSet presAssocID="{D9461452-4CDC-4584-A8C5-31DDAFD0F27B}" presName="node" presStyleLbl="node1" presStyleIdx="1" presStyleCnt="4" custScaleX="135915" custScaleY="141026" custRadScaleRad="107058" custRadScaleInc="-13651">
        <dgm:presLayoutVars>
          <dgm:bulletEnabled val="1"/>
        </dgm:presLayoutVars>
      </dgm:prSet>
      <dgm:spPr/>
    </dgm:pt>
    <dgm:pt modelId="{7A0EFF44-C807-45C5-B51C-1EC615CA6142}" type="pres">
      <dgm:prSet presAssocID="{D9461452-4CDC-4584-A8C5-31DDAFD0F27B}" presName="dummy" presStyleCnt="0"/>
      <dgm:spPr/>
    </dgm:pt>
    <dgm:pt modelId="{471ECCD2-BBEF-404B-AD13-88E298A1AD38}" type="pres">
      <dgm:prSet presAssocID="{6EBFDC22-3DB9-432E-8169-ED4721E396F0}" presName="sibTrans" presStyleLbl="sibTrans2D1" presStyleIdx="1" presStyleCnt="4"/>
      <dgm:spPr/>
    </dgm:pt>
    <dgm:pt modelId="{EE4995F6-20D7-4003-A0BC-EE425BDB8DFE}" type="pres">
      <dgm:prSet presAssocID="{D101680E-C3F2-4D07-A1E9-4E2DBBDE3B79}" presName="node" presStyleLbl="node1" presStyleIdx="2" presStyleCnt="4" custScaleX="135915" custScaleY="141026">
        <dgm:presLayoutVars>
          <dgm:bulletEnabled val="1"/>
        </dgm:presLayoutVars>
      </dgm:prSet>
      <dgm:spPr/>
    </dgm:pt>
    <dgm:pt modelId="{501290A6-16FF-49CB-AEB3-3550F6C565C2}" type="pres">
      <dgm:prSet presAssocID="{D101680E-C3F2-4D07-A1E9-4E2DBBDE3B79}" presName="dummy" presStyleCnt="0"/>
      <dgm:spPr/>
    </dgm:pt>
    <dgm:pt modelId="{DA71B230-A5FF-468C-8077-764AE39B9BA2}" type="pres">
      <dgm:prSet presAssocID="{98216DE7-4A1D-4C9E-A872-898D711B3CD9}" presName="sibTrans" presStyleLbl="sibTrans2D1" presStyleIdx="2" presStyleCnt="4"/>
      <dgm:spPr/>
    </dgm:pt>
    <dgm:pt modelId="{0D560BB7-3986-48F1-BBAE-47770D9265F8}" type="pres">
      <dgm:prSet presAssocID="{D0EFB0F8-F6A1-4643-9F57-88D3D8760842}" presName="node" presStyleLbl="node1" presStyleIdx="3" presStyleCnt="4" custScaleX="135915" custScaleY="141026" custRadScaleRad="116539" custRadScaleInc="29371">
        <dgm:presLayoutVars>
          <dgm:bulletEnabled val="1"/>
        </dgm:presLayoutVars>
      </dgm:prSet>
      <dgm:spPr/>
    </dgm:pt>
    <dgm:pt modelId="{DA19756D-E507-4CA2-9161-3B93814FB2AD}" type="pres">
      <dgm:prSet presAssocID="{D0EFB0F8-F6A1-4643-9F57-88D3D8760842}" presName="dummy" presStyleCnt="0"/>
      <dgm:spPr/>
    </dgm:pt>
    <dgm:pt modelId="{35C88FBA-3900-48E2-8FA9-52744DAB52FF}" type="pres">
      <dgm:prSet presAssocID="{A1BF6539-ACD7-468C-A377-6F3AF168C0B1}" presName="sibTrans" presStyleLbl="sibTrans2D1" presStyleIdx="3" presStyleCnt="4"/>
      <dgm:spPr/>
    </dgm:pt>
  </dgm:ptLst>
  <dgm:cxnLst>
    <dgm:cxn modelId="{760B4801-73DC-45BF-ABDE-6876D271CBBD}" srcId="{E56A0FB0-726A-4997-8448-B1E4FDA6D5AB}" destId="{D59284FC-E1EE-44E0-B453-754F00971373}" srcOrd="12" destOrd="0" parTransId="{F5C5BC0C-C81C-4AB1-954F-C0CBDA221A55}" sibTransId="{F74576BB-0A63-4CF1-82EE-48B951968C51}"/>
    <dgm:cxn modelId="{98713F04-C983-407B-BB0E-C44FF1E7AF93}" srcId="{E56A0FB0-726A-4997-8448-B1E4FDA6D5AB}" destId="{A80C1584-1BA8-4337-A6D9-80941F039DBD}" srcOrd="18" destOrd="0" parTransId="{A01D9B77-D357-4941-B9B8-AE3137DE0782}" sibTransId="{55A18FD0-5F69-4883-892B-85F74110ACF8}"/>
    <dgm:cxn modelId="{25EF790E-A233-4428-BCE8-D882E3D93C90}" srcId="{E56A0FB0-726A-4997-8448-B1E4FDA6D5AB}" destId="{CB5B4ED6-AAF6-4176-A926-1ECCD2FCE6CB}" srcOrd="5" destOrd="0" parTransId="{73B2ECB6-3A59-4C0D-8EAE-E6AF6FFC339F}" sibTransId="{BE34E4F2-2F29-4507-B2D9-282388CD6EF0}"/>
    <dgm:cxn modelId="{7CDDA011-1AE4-4030-A902-78FA47058B80}" type="presOf" srcId="{98216DE7-4A1D-4C9E-A872-898D711B3CD9}" destId="{DA71B230-A5FF-468C-8077-764AE39B9BA2}" srcOrd="0" destOrd="0" presId="urn:microsoft.com/office/officeart/2005/8/layout/radial6"/>
    <dgm:cxn modelId="{D940451C-A5D4-46F8-8AC2-DC2DF66CB81B}" srcId="{E56A0FB0-726A-4997-8448-B1E4FDA6D5AB}" destId="{8A34D267-B74A-4450-BB62-F2981F3B1484}" srcOrd="11" destOrd="0" parTransId="{063382E1-010C-4D97-858F-EC45150C664E}" sibTransId="{CE9F7CBA-B480-41EE-A10C-55C6566F6869}"/>
    <dgm:cxn modelId="{78C3861C-65EE-4C1F-B64E-E9DB73ABF317}" srcId="{E56A0FB0-726A-4997-8448-B1E4FDA6D5AB}" destId="{0B6CF3EA-32B6-4B00-A708-7CD0AFADEBF8}" srcOrd="19" destOrd="0" parTransId="{D5FA5DFD-514D-4324-AD8E-6954A5296DBA}" sibTransId="{7CB32A48-006E-4933-A0D1-75B0D34A5002}"/>
    <dgm:cxn modelId="{EDFDAD28-3D82-4A51-8493-7768BFADDC51}" srcId="{E56A0FB0-726A-4997-8448-B1E4FDA6D5AB}" destId="{598246DB-3DD1-4869-BACF-84971192286C}" srcOrd="14" destOrd="0" parTransId="{E081A7CC-64A3-457D-932E-271806B1446C}" sibTransId="{F1FB11FB-85E7-4C25-9AB8-04880D1CD7D3}"/>
    <dgm:cxn modelId="{D3A6C230-75A5-4505-9D64-3179397D8CCC}" srcId="{E56A0FB0-726A-4997-8448-B1E4FDA6D5AB}" destId="{92CFE46B-F22B-43DB-9F49-820F0051B65C}" srcOrd="25" destOrd="0" parTransId="{9839FD21-9250-41EA-8915-14690464E7CD}" sibTransId="{73187608-A824-4915-B296-B78DF8EB8F83}"/>
    <dgm:cxn modelId="{5C8A4E31-1193-4DA1-B654-A47485F2E32F}" srcId="{6A719168-898E-49DC-B1E6-5BF8224F39EA}" destId="{D0EFB0F8-F6A1-4643-9F57-88D3D8760842}" srcOrd="3" destOrd="0" parTransId="{CFFB5A77-BE82-4CE0-80CF-9CF2668269BC}" sibTransId="{A1BF6539-ACD7-468C-A377-6F3AF168C0B1}"/>
    <dgm:cxn modelId="{C2DB0A33-B172-43BD-A9CE-2D82D5B00BEE}" srcId="{E56A0FB0-726A-4997-8448-B1E4FDA6D5AB}" destId="{18AA8029-49A4-4BE8-B53B-18D81A25874A}" srcOrd="7" destOrd="0" parTransId="{C45321D5-4CCA-41BD-9E64-70DEFC336F59}" sibTransId="{5CCABA64-3688-4B26-A565-24BCE1A8B9F5}"/>
    <dgm:cxn modelId="{1594C13E-36F1-4ADE-89CC-9B2E467E47EE}" srcId="{E56A0FB0-726A-4997-8448-B1E4FDA6D5AB}" destId="{439C9BA8-22E4-462B-B2CA-A55B893D6EE4}" srcOrd="10" destOrd="0" parTransId="{4B632D24-917B-42E0-8336-9F8F75E176C4}" sibTransId="{B029962F-6BAB-46F3-8853-5B8CEA06EA0D}"/>
    <dgm:cxn modelId="{3255773F-5C76-4B84-9BA9-3BB3E22BD5CF}" srcId="{E56A0FB0-726A-4997-8448-B1E4FDA6D5AB}" destId="{1393A94F-9DD7-4110-8580-273F619EF621}" srcOrd="1" destOrd="0" parTransId="{B3887B2F-8A28-436A-AE4A-333950A6CD98}" sibTransId="{73551E59-5D4C-4AAE-B4CB-B1ECF8930FED}"/>
    <dgm:cxn modelId="{132B715F-F7F7-425E-90B2-2FC373853080}" type="presOf" srcId="{D0EFB0F8-F6A1-4643-9F57-88D3D8760842}" destId="{0D560BB7-3986-48F1-BBAE-47770D9265F8}" srcOrd="0" destOrd="0" presId="urn:microsoft.com/office/officeart/2005/8/layout/radial6"/>
    <dgm:cxn modelId="{B186D243-32B3-47EB-B167-28BD3F77EC25}" type="presOf" srcId="{6A719168-898E-49DC-B1E6-5BF8224F39EA}" destId="{A963B187-3CC2-4513-9DB8-F99908B4899A}" srcOrd="0" destOrd="0" presId="urn:microsoft.com/office/officeart/2005/8/layout/radial6"/>
    <dgm:cxn modelId="{6FAFDB49-6259-4DCC-8C6B-67704DEF7D46}" type="presOf" srcId="{A8F73498-61B5-48AF-8D73-397CF2E933FC}" destId="{D3E768FC-B421-4CA6-9850-B1DD79903CA4}" srcOrd="0" destOrd="0" presId="urn:microsoft.com/office/officeart/2005/8/layout/radial6"/>
    <dgm:cxn modelId="{DA5A4A6C-B7A0-4193-AF5E-DB56AE43106D}" srcId="{E56A0FB0-726A-4997-8448-B1E4FDA6D5AB}" destId="{DC5FEFDA-D63B-4E4C-998A-1C8E961BB86D}" srcOrd="23" destOrd="0" parTransId="{ADA58299-8DE5-485F-A061-C4872E84CD38}" sibTransId="{81E6AAA0-97EE-4848-9603-465B0FB0F5BA}"/>
    <dgm:cxn modelId="{1AAB6A6D-6F3A-412D-B110-0581FD66CF35}" srcId="{E56A0FB0-726A-4997-8448-B1E4FDA6D5AB}" destId="{3DCE4195-7123-40D8-A0F3-70C9DE983A8F}" srcOrd="8" destOrd="0" parTransId="{6E4914AE-C2D9-488B-9BC3-CE9FF9516A65}" sibTransId="{EA996676-FC06-4477-A579-40991020517D}"/>
    <dgm:cxn modelId="{CB64C453-90E9-4974-99F0-BE03E764496B}" srcId="{E56A0FB0-726A-4997-8448-B1E4FDA6D5AB}" destId="{CF911F1B-780D-4E3D-BC17-9B61E962A1BE}" srcOrd="13" destOrd="0" parTransId="{57BECC3E-6515-480C-93AF-45243F3B0BD8}" sibTransId="{E84E1D46-BDB1-4F6E-8526-5CBC064C4F14}"/>
    <dgm:cxn modelId="{91AA1558-77F5-49F1-8949-B4C9DA124416}" srcId="{E56A0FB0-726A-4997-8448-B1E4FDA6D5AB}" destId="{088EDE73-CAEC-4958-8873-C6D192A72DD4}" srcOrd="2" destOrd="0" parTransId="{8D857B7B-83BC-4C4F-BB66-9595B4C150F4}" sibTransId="{0F7B1F29-D9FF-4807-905F-8B9CCB38D82B}"/>
    <dgm:cxn modelId="{2663207D-DD9C-48C6-88B5-4622A248E73F}" srcId="{E56A0FB0-726A-4997-8448-B1E4FDA6D5AB}" destId="{8EFFBA3F-CDD4-452D-894A-D3DFE40764B9}" srcOrd="20" destOrd="0" parTransId="{BFCF4F9C-0E55-456D-938D-65AB701BA374}" sibTransId="{B644A814-7019-4D1A-A458-679EB1B3F453}"/>
    <dgm:cxn modelId="{4664EF85-9AEA-4CD6-86EA-81A416535C24}" srcId="{E56A0FB0-726A-4997-8448-B1E4FDA6D5AB}" destId="{F2CC88D6-3748-486F-A760-73B9EBD7698F}" srcOrd="3" destOrd="0" parTransId="{5E6D19AC-2C8D-4E9D-962E-7939C7E8AD72}" sibTransId="{A5E61407-DC86-4110-9511-9C28B2CC219A}"/>
    <dgm:cxn modelId="{62104F93-EE89-4B54-A73D-9AD43D8966D2}" srcId="{E56A0FB0-726A-4997-8448-B1E4FDA6D5AB}" destId="{2A37FF9F-D15B-4E7E-95B3-A861250445CD}" srcOrd="24" destOrd="0" parTransId="{D0E417C4-1ECA-401C-A6EF-C66DE11536DF}" sibTransId="{25D635C6-E860-4424-876C-DBCCD6886421}"/>
    <dgm:cxn modelId="{0D6A9A98-F817-4A97-9434-5DC774BBC489}" srcId="{E56A0FB0-726A-4997-8448-B1E4FDA6D5AB}" destId="{A23BEB46-D997-4795-AF29-E99756469EBB}" srcOrd="9" destOrd="0" parTransId="{081F5BC8-81DF-4CBC-B643-9FDE9B13B5A9}" sibTransId="{8993B7A0-4347-4BB5-9C38-B94285E9F010}"/>
    <dgm:cxn modelId="{EA220EA1-5D22-4853-8F64-2A6B79FD76BE}" type="presOf" srcId="{A1BF6539-ACD7-468C-A377-6F3AF168C0B1}" destId="{35C88FBA-3900-48E2-8FA9-52744DAB52FF}" srcOrd="0" destOrd="0" presId="urn:microsoft.com/office/officeart/2005/8/layout/radial6"/>
    <dgm:cxn modelId="{449F2DA5-C973-449B-85BE-C784E7EB2322}" srcId="{E56A0FB0-726A-4997-8448-B1E4FDA6D5AB}" destId="{2EE38523-1771-44D4-B803-8ADDEB3BF036}" srcOrd="27" destOrd="0" parTransId="{B4E33CA3-C92D-4B26-824F-3DF52AF2E011}" sibTransId="{F4581C7E-5E78-4573-A3E0-13401D0B8830}"/>
    <dgm:cxn modelId="{93A31FB2-605F-42BF-BDB9-58EAE915FB45}" srcId="{E56A0FB0-726A-4997-8448-B1E4FDA6D5AB}" destId="{515B492B-A95A-4E91-9B33-18FA58089077}" srcOrd="28" destOrd="0" parTransId="{47B891BE-461B-4742-A61D-EA4A1EDADF5E}" sibTransId="{13EF04DE-23F7-457E-8846-81E8BFB432DE}"/>
    <dgm:cxn modelId="{127369B6-F481-476F-8BEB-694004D80D70}" srcId="{6A719168-898E-49DC-B1E6-5BF8224F39EA}" destId="{A8F73498-61B5-48AF-8D73-397CF2E933FC}" srcOrd="0" destOrd="0" parTransId="{A2190D1A-E664-4077-804B-6E1386B4E741}" sibTransId="{8C657361-2126-4B5C-A266-8DB4ACA86922}"/>
    <dgm:cxn modelId="{2C5C6CB6-C30B-4DBB-B416-8AAA31090D12}" srcId="{E56A0FB0-726A-4997-8448-B1E4FDA6D5AB}" destId="{EA12899F-151E-45DC-B030-F63879F99732}" srcOrd="17" destOrd="0" parTransId="{28D83AB3-0D29-4E45-AD7C-A5D6272B753F}" sibTransId="{B2B48F07-7804-4336-BD62-CB71C9B7B2E3}"/>
    <dgm:cxn modelId="{9C8332C0-A3E5-466A-B008-429AC82D28DF}" type="presOf" srcId="{8C657361-2126-4B5C-A266-8DB4ACA86922}" destId="{D7D2BEDB-0E40-40D7-BB00-6D2F8F42A974}" srcOrd="0" destOrd="0" presId="urn:microsoft.com/office/officeart/2005/8/layout/radial6"/>
    <dgm:cxn modelId="{8D23E2C1-0BF9-4F6F-9F14-611B0AFF4070}" srcId="{E56A0FB0-726A-4997-8448-B1E4FDA6D5AB}" destId="{6A719168-898E-49DC-B1E6-5BF8224F39EA}" srcOrd="0" destOrd="0" parTransId="{29CEBE99-7063-47A5-8EF3-C22CB393995C}" sibTransId="{37449AF8-0C9E-46EC-8898-B6ED075C813A}"/>
    <dgm:cxn modelId="{E4D634C2-8419-4B0C-8E1D-1D725FE11E81}" srcId="{E56A0FB0-726A-4997-8448-B1E4FDA6D5AB}" destId="{707D6875-F2FF-4AF3-9FBD-84E943609016}" srcOrd="26" destOrd="0" parTransId="{E3E15133-765C-48A6-A3AC-F87278B725BB}" sibTransId="{481DA3B7-3A4E-47CA-A67D-B8356D2C86A6}"/>
    <dgm:cxn modelId="{C2A566C3-14ED-42FD-94A0-F29BD2C41091}" type="presOf" srcId="{E56A0FB0-726A-4997-8448-B1E4FDA6D5AB}" destId="{B1A2C281-E305-4051-BD65-8FA7AAD62608}" srcOrd="0" destOrd="0" presId="urn:microsoft.com/office/officeart/2005/8/layout/radial6"/>
    <dgm:cxn modelId="{ED390EC4-A2B3-47CE-98BE-07A7ED39BD76}" srcId="{E56A0FB0-726A-4997-8448-B1E4FDA6D5AB}" destId="{5A767FE9-9492-443E-8B00-2C606F3E95A9}" srcOrd="21" destOrd="0" parTransId="{285882B5-6BA8-47A7-868F-9240368079FE}" sibTransId="{70D1A2F1-02D2-4050-A2E4-28BFD159623C}"/>
    <dgm:cxn modelId="{B2545EC6-0514-43CF-AD80-F668AD22671E}" type="presOf" srcId="{D101680E-C3F2-4D07-A1E9-4E2DBBDE3B79}" destId="{EE4995F6-20D7-4003-A0BC-EE425BDB8DFE}" srcOrd="0" destOrd="0" presId="urn:microsoft.com/office/officeart/2005/8/layout/radial6"/>
    <dgm:cxn modelId="{3FF17EC8-2290-481B-9189-59C256A2FF3A}" type="presOf" srcId="{D9461452-4CDC-4584-A8C5-31DDAFD0F27B}" destId="{370BF8FB-F35C-4FAD-88EB-B699F9A2A8AB}" srcOrd="0" destOrd="0" presId="urn:microsoft.com/office/officeart/2005/8/layout/radial6"/>
    <dgm:cxn modelId="{54B71DC9-ADB6-4D45-A02C-C24B6D0E3F75}" type="presOf" srcId="{6EBFDC22-3DB9-432E-8169-ED4721E396F0}" destId="{471ECCD2-BBEF-404B-AD13-88E298A1AD38}" srcOrd="0" destOrd="0" presId="urn:microsoft.com/office/officeart/2005/8/layout/radial6"/>
    <dgm:cxn modelId="{5CD66BCE-3B49-4EA0-9071-829A7AD8C1AC}" srcId="{6A719168-898E-49DC-B1E6-5BF8224F39EA}" destId="{D101680E-C3F2-4D07-A1E9-4E2DBBDE3B79}" srcOrd="2" destOrd="0" parTransId="{6262A727-E6B8-4CB1-BBA4-3F39E515447D}" sibTransId="{98216DE7-4A1D-4C9E-A872-898D711B3CD9}"/>
    <dgm:cxn modelId="{E9E449D3-36DB-43B3-8A25-76AAC20FE3DD}" srcId="{E56A0FB0-726A-4997-8448-B1E4FDA6D5AB}" destId="{526CB392-6026-4CE1-AC1B-381D10029F97}" srcOrd="15" destOrd="0" parTransId="{E727978C-C84A-48BD-B94C-AF9FF8C361AE}" sibTransId="{138B4D81-678B-4ABF-94E1-534C5CE3C62D}"/>
    <dgm:cxn modelId="{1BE84ED3-CE53-4EEC-A355-00513D959361}" srcId="{E56A0FB0-726A-4997-8448-B1E4FDA6D5AB}" destId="{8EE85294-CCAA-4BFE-A2F2-B1B01B01ACDF}" srcOrd="4" destOrd="0" parTransId="{79565162-5757-4B9C-B627-75070C0B0E12}" sibTransId="{E8136658-2D48-4EE4-BD83-DA264CEEA3E1}"/>
    <dgm:cxn modelId="{9A45C0D8-54E8-4178-89E3-A00763D8E95C}" srcId="{6A719168-898E-49DC-B1E6-5BF8224F39EA}" destId="{D9461452-4CDC-4584-A8C5-31DDAFD0F27B}" srcOrd="1" destOrd="0" parTransId="{34769AA5-C96E-4FA1-B1E5-9DFC2E238C5F}" sibTransId="{6EBFDC22-3DB9-432E-8169-ED4721E396F0}"/>
    <dgm:cxn modelId="{9B0FBEE5-0A11-469A-91D7-566F88E26BA0}" srcId="{E56A0FB0-726A-4997-8448-B1E4FDA6D5AB}" destId="{17F94DD1-AD00-48B1-868F-EBA3F2C4C4D1}" srcOrd="22" destOrd="0" parTransId="{248E0820-CAB9-459B-A44B-C8A356A4308B}" sibTransId="{F1688F75-EEA5-4504-9366-A54832147A65}"/>
    <dgm:cxn modelId="{D6AE41EF-8B4F-4CEA-8C3D-703603929584}" srcId="{E56A0FB0-726A-4997-8448-B1E4FDA6D5AB}" destId="{E0B1A30F-DA93-4E3F-9FAC-789C88F0A072}" srcOrd="6" destOrd="0" parTransId="{99152D0A-D538-475A-AE48-39138468B79C}" sibTransId="{7ED7420A-73E9-40A6-B171-F92D712C3E58}"/>
    <dgm:cxn modelId="{693243FC-3556-4C39-BD7B-4FFC8C025A8D}" srcId="{E56A0FB0-726A-4997-8448-B1E4FDA6D5AB}" destId="{4958AEB7-9AB5-4189-8CD2-2D53F331A3DC}" srcOrd="16" destOrd="0" parTransId="{DBAD8140-A500-41A9-B446-765EB801D77D}" sibTransId="{C4691BD9-5407-4791-B382-3BB6B7163E12}"/>
    <dgm:cxn modelId="{63B93ED3-CEAC-4A6C-9FF1-C61A7669BD3E}" type="presParOf" srcId="{B1A2C281-E305-4051-BD65-8FA7AAD62608}" destId="{A963B187-3CC2-4513-9DB8-F99908B4899A}" srcOrd="0" destOrd="0" presId="urn:microsoft.com/office/officeart/2005/8/layout/radial6"/>
    <dgm:cxn modelId="{B18A5619-B945-47BB-9785-3157F079308B}" type="presParOf" srcId="{B1A2C281-E305-4051-BD65-8FA7AAD62608}" destId="{D3E768FC-B421-4CA6-9850-B1DD79903CA4}" srcOrd="1" destOrd="0" presId="urn:microsoft.com/office/officeart/2005/8/layout/radial6"/>
    <dgm:cxn modelId="{DADBE96C-C846-464B-B708-121A6C12E5FC}" type="presParOf" srcId="{B1A2C281-E305-4051-BD65-8FA7AAD62608}" destId="{FCAC2A29-FEAF-4C9F-BE50-3D54062A5964}" srcOrd="2" destOrd="0" presId="urn:microsoft.com/office/officeart/2005/8/layout/radial6"/>
    <dgm:cxn modelId="{36E0ED73-2B59-4AEA-A9AA-9BC20E41C808}" type="presParOf" srcId="{B1A2C281-E305-4051-BD65-8FA7AAD62608}" destId="{D7D2BEDB-0E40-40D7-BB00-6D2F8F42A974}" srcOrd="3" destOrd="0" presId="urn:microsoft.com/office/officeart/2005/8/layout/radial6"/>
    <dgm:cxn modelId="{57FA594E-D535-4662-8BD3-D3E4D6093807}" type="presParOf" srcId="{B1A2C281-E305-4051-BD65-8FA7AAD62608}" destId="{370BF8FB-F35C-4FAD-88EB-B699F9A2A8AB}" srcOrd="4" destOrd="0" presId="urn:microsoft.com/office/officeart/2005/8/layout/radial6"/>
    <dgm:cxn modelId="{AE38B811-FDD0-42BA-A3DB-7A4C6F728E9B}" type="presParOf" srcId="{B1A2C281-E305-4051-BD65-8FA7AAD62608}" destId="{7A0EFF44-C807-45C5-B51C-1EC615CA6142}" srcOrd="5" destOrd="0" presId="urn:microsoft.com/office/officeart/2005/8/layout/radial6"/>
    <dgm:cxn modelId="{E778E865-7159-451E-A17D-D035163C3295}" type="presParOf" srcId="{B1A2C281-E305-4051-BD65-8FA7AAD62608}" destId="{471ECCD2-BBEF-404B-AD13-88E298A1AD38}" srcOrd="6" destOrd="0" presId="urn:microsoft.com/office/officeart/2005/8/layout/radial6"/>
    <dgm:cxn modelId="{99F15552-F788-4443-A686-01AE8D9D01D2}" type="presParOf" srcId="{B1A2C281-E305-4051-BD65-8FA7AAD62608}" destId="{EE4995F6-20D7-4003-A0BC-EE425BDB8DFE}" srcOrd="7" destOrd="0" presId="urn:microsoft.com/office/officeart/2005/8/layout/radial6"/>
    <dgm:cxn modelId="{97156E74-CD6B-43F0-9D94-EE8D59B0EEB1}" type="presParOf" srcId="{B1A2C281-E305-4051-BD65-8FA7AAD62608}" destId="{501290A6-16FF-49CB-AEB3-3550F6C565C2}" srcOrd="8" destOrd="0" presId="urn:microsoft.com/office/officeart/2005/8/layout/radial6"/>
    <dgm:cxn modelId="{35D2DE4A-4236-439D-9244-F35289141B81}" type="presParOf" srcId="{B1A2C281-E305-4051-BD65-8FA7AAD62608}" destId="{DA71B230-A5FF-468C-8077-764AE39B9BA2}" srcOrd="9" destOrd="0" presId="urn:microsoft.com/office/officeart/2005/8/layout/radial6"/>
    <dgm:cxn modelId="{655702CE-2F92-4731-8FB8-5C7605DE66A1}" type="presParOf" srcId="{B1A2C281-E305-4051-BD65-8FA7AAD62608}" destId="{0D560BB7-3986-48F1-BBAE-47770D9265F8}" srcOrd="10" destOrd="0" presId="urn:microsoft.com/office/officeart/2005/8/layout/radial6"/>
    <dgm:cxn modelId="{66FAE3C9-D3B5-48CA-BCAD-81283F232AD0}" type="presParOf" srcId="{B1A2C281-E305-4051-BD65-8FA7AAD62608}" destId="{DA19756D-E507-4CA2-9161-3B93814FB2AD}" srcOrd="11" destOrd="0" presId="urn:microsoft.com/office/officeart/2005/8/layout/radial6"/>
    <dgm:cxn modelId="{9236A98E-A049-4567-8FEB-D71ABA2FAC1D}" type="presParOf" srcId="{B1A2C281-E305-4051-BD65-8FA7AAD62608}" destId="{35C88FBA-3900-48E2-8FA9-52744DAB52F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8CFEE-938D-4AFF-ADE4-D6ABE12151A7}"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s-EC"/>
        </a:p>
      </dgm:t>
    </dgm:pt>
    <dgm:pt modelId="{E06E2BF9-C270-421B-BFF0-D22EAC71FD9B}">
      <dgm:prSet phldrT="[Texto]" custT="1"/>
      <dgm:spPr/>
      <dgm:t>
        <a:bodyPr/>
        <a:lstStyle/>
        <a:p>
          <a:pPr algn="l"/>
          <a:r>
            <a:rPr lang="es-EC" sz="1400" dirty="0">
              <a:solidFill>
                <a:schemeClr val="tx1"/>
              </a:solidFill>
            </a:rPr>
            <a:t>La presente investigación es de gran interés porque permite al Gad parroquial de Amaguaña tener un manejo de los procesos financieros, a través del mapa de riesgos.</a:t>
          </a:r>
        </a:p>
      </dgm:t>
    </dgm:pt>
    <dgm:pt modelId="{3B0557D5-103B-4EA5-9993-271737D2E577}" type="parTrans" cxnId="{EF356C60-8C4A-4F1B-9B41-FE524E1C0089}">
      <dgm:prSet/>
      <dgm:spPr/>
      <dgm:t>
        <a:bodyPr/>
        <a:lstStyle/>
        <a:p>
          <a:endParaRPr lang="es-EC" sz="1400">
            <a:solidFill>
              <a:schemeClr val="tx1"/>
            </a:solidFill>
          </a:endParaRPr>
        </a:p>
      </dgm:t>
    </dgm:pt>
    <dgm:pt modelId="{0563EA21-0AF4-4232-8256-61E9998B584F}" type="sibTrans" cxnId="{EF356C60-8C4A-4F1B-9B41-FE524E1C0089}">
      <dgm:prSet/>
      <dgm:spPr/>
      <dgm:t>
        <a:bodyPr/>
        <a:lstStyle/>
        <a:p>
          <a:endParaRPr lang="es-EC" sz="1400">
            <a:solidFill>
              <a:schemeClr val="tx1"/>
            </a:solidFill>
          </a:endParaRPr>
        </a:p>
      </dgm:t>
    </dgm:pt>
    <dgm:pt modelId="{F4AD3015-0955-47AE-ADE7-DE490A9D9E03}">
      <dgm:prSet phldrT="[Texto]" custT="1"/>
      <dgm:spPr/>
      <dgm:t>
        <a:bodyPr/>
        <a:lstStyle/>
        <a:p>
          <a:r>
            <a:rPr lang="es-EC" sz="1400" dirty="0">
              <a:solidFill>
                <a:schemeClr val="tx1"/>
              </a:solidFill>
            </a:rPr>
            <a:t>Es importante identificar los riesgos, saber manejarlos y controlarlo y de acuerdo a los resultados establecer la influencia en el desarrollo sostenible.</a:t>
          </a:r>
        </a:p>
      </dgm:t>
    </dgm:pt>
    <dgm:pt modelId="{87B8EA5D-B704-4E00-BE1D-C4DEF4DAEA0C}" type="parTrans" cxnId="{AEFC763C-41FA-4D0F-86AA-DFD6A8A6577F}">
      <dgm:prSet/>
      <dgm:spPr/>
      <dgm:t>
        <a:bodyPr/>
        <a:lstStyle/>
        <a:p>
          <a:endParaRPr lang="es-EC" sz="1400">
            <a:solidFill>
              <a:schemeClr val="tx1"/>
            </a:solidFill>
          </a:endParaRPr>
        </a:p>
      </dgm:t>
    </dgm:pt>
    <dgm:pt modelId="{14128733-8704-40DD-B76E-BBBB666E18CF}" type="sibTrans" cxnId="{AEFC763C-41FA-4D0F-86AA-DFD6A8A6577F}">
      <dgm:prSet/>
      <dgm:spPr/>
      <dgm:t>
        <a:bodyPr/>
        <a:lstStyle/>
        <a:p>
          <a:endParaRPr lang="es-EC" sz="1400">
            <a:solidFill>
              <a:schemeClr val="tx1"/>
            </a:solidFill>
          </a:endParaRPr>
        </a:p>
      </dgm:t>
    </dgm:pt>
    <dgm:pt modelId="{A617092B-EF3C-45FC-875F-8BA767042151}">
      <dgm:prSet phldrT="[Texto]" custT="1"/>
      <dgm:spPr/>
      <dgm:t>
        <a:bodyPr/>
        <a:lstStyle/>
        <a:p>
          <a:r>
            <a:rPr lang="es-EC" sz="1400" dirty="0">
              <a:solidFill>
                <a:schemeClr val="tx1"/>
              </a:solidFill>
            </a:rPr>
            <a:t>La investigación es relevante por cuanto permite mediante el protocolo de desarrollo sostenible permite satisfacer necesidades actuales sin comprometer capacidades futuras, que manejen procesos financieros.</a:t>
          </a:r>
        </a:p>
      </dgm:t>
    </dgm:pt>
    <dgm:pt modelId="{B982D50A-D273-446E-AAC7-74931B49BB82}" type="parTrans" cxnId="{00D8C243-FD5B-44FA-B979-09D3FAAA2424}">
      <dgm:prSet/>
      <dgm:spPr/>
      <dgm:t>
        <a:bodyPr/>
        <a:lstStyle/>
        <a:p>
          <a:endParaRPr lang="es-EC" sz="1400">
            <a:solidFill>
              <a:schemeClr val="tx1"/>
            </a:solidFill>
          </a:endParaRPr>
        </a:p>
      </dgm:t>
    </dgm:pt>
    <dgm:pt modelId="{5A524CBA-9388-401D-949A-A65D90EAD2E5}" type="sibTrans" cxnId="{00D8C243-FD5B-44FA-B979-09D3FAAA2424}">
      <dgm:prSet/>
      <dgm:spPr/>
      <dgm:t>
        <a:bodyPr/>
        <a:lstStyle/>
        <a:p>
          <a:endParaRPr lang="es-EC" sz="1400">
            <a:solidFill>
              <a:schemeClr val="tx1"/>
            </a:solidFill>
          </a:endParaRPr>
        </a:p>
      </dgm:t>
    </dgm:pt>
    <dgm:pt modelId="{75464E82-AD4F-4E1F-88A1-3FD04AFBB19F}" type="pres">
      <dgm:prSet presAssocID="{2C78CFEE-938D-4AFF-ADE4-D6ABE12151A7}" presName="Name0" presStyleCnt="0">
        <dgm:presLayoutVars>
          <dgm:dir/>
          <dgm:resizeHandles val="exact"/>
        </dgm:presLayoutVars>
      </dgm:prSet>
      <dgm:spPr/>
    </dgm:pt>
    <dgm:pt modelId="{78A09A3A-E9C6-4DAA-85E8-EA50260B2CDA}" type="pres">
      <dgm:prSet presAssocID="{E06E2BF9-C270-421B-BFF0-D22EAC71FD9B}" presName="node" presStyleLbl="node1" presStyleIdx="0" presStyleCnt="3" custScaleX="75958">
        <dgm:presLayoutVars>
          <dgm:bulletEnabled val="1"/>
        </dgm:presLayoutVars>
      </dgm:prSet>
      <dgm:spPr/>
    </dgm:pt>
    <dgm:pt modelId="{E6FC07A9-DB06-422E-96DC-0BC3E72CF0F3}" type="pres">
      <dgm:prSet presAssocID="{0563EA21-0AF4-4232-8256-61E9998B584F}" presName="sibTrans" presStyleCnt="0"/>
      <dgm:spPr/>
    </dgm:pt>
    <dgm:pt modelId="{C01674D9-2C7A-4CAF-B018-6A560EB1E7B7}" type="pres">
      <dgm:prSet presAssocID="{F4AD3015-0955-47AE-ADE7-DE490A9D9E03}" presName="node" presStyleLbl="node1" presStyleIdx="1" presStyleCnt="3" custScaleX="77660">
        <dgm:presLayoutVars>
          <dgm:bulletEnabled val="1"/>
        </dgm:presLayoutVars>
      </dgm:prSet>
      <dgm:spPr/>
    </dgm:pt>
    <dgm:pt modelId="{F45AA76A-143D-44F0-A935-CC6CE0E8CCF5}" type="pres">
      <dgm:prSet presAssocID="{14128733-8704-40DD-B76E-BBBB666E18CF}" presName="sibTrans" presStyleCnt="0"/>
      <dgm:spPr/>
    </dgm:pt>
    <dgm:pt modelId="{C8F6AF12-C907-40D0-A75B-F2A8FC261E9F}" type="pres">
      <dgm:prSet presAssocID="{A617092B-EF3C-45FC-875F-8BA767042151}" presName="node" presStyleLbl="node1" presStyleIdx="2" presStyleCnt="3" custScaleX="59830" custScaleY="72336" custLinFactNeighborX="7636" custLinFactNeighborY="-7937">
        <dgm:presLayoutVars>
          <dgm:bulletEnabled val="1"/>
        </dgm:presLayoutVars>
      </dgm:prSet>
      <dgm:spPr/>
    </dgm:pt>
  </dgm:ptLst>
  <dgm:cxnLst>
    <dgm:cxn modelId="{98F5532B-A82B-4DED-8DF9-3E423E4A9CD5}" type="presOf" srcId="{A617092B-EF3C-45FC-875F-8BA767042151}" destId="{C8F6AF12-C907-40D0-A75B-F2A8FC261E9F}" srcOrd="0" destOrd="0" presId="urn:microsoft.com/office/officeart/2005/8/layout/hList6"/>
    <dgm:cxn modelId="{886B3537-C3AE-492F-9850-01E839660733}" type="presOf" srcId="{E06E2BF9-C270-421B-BFF0-D22EAC71FD9B}" destId="{78A09A3A-E9C6-4DAA-85E8-EA50260B2CDA}" srcOrd="0" destOrd="0" presId="urn:microsoft.com/office/officeart/2005/8/layout/hList6"/>
    <dgm:cxn modelId="{AEFC763C-41FA-4D0F-86AA-DFD6A8A6577F}" srcId="{2C78CFEE-938D-4AFF-ADE4-D6ABE12151A7}" destId="{F4AD3015-0955-47AE-ADE7-DE490A9D9E03}" srcOrd="1" destOrd="0" parTransId="{87B8EA5D-B704-4E00-BE1D-C4DEF4DAEA0C}" sibTransId="{14128733-8704-40DD-B76E-BBBB666E18CF}"/>
    <dgm:cxn modelId="{EF356C60-8C4A-4F1B-9B41-FE524E1C0089}" srcId="{2C78CFEE-938D-4AFF-ADE4-D6ABE12151A7}" destId="{E06E2BF9-C270-421B-BFF0-D22EAC71FD9B}" srcOrd="0" destOrd="0" parTransId="{3B0557D5-103B-4EA5-9993-271737D2E577}" sibTransId="{0563EA21-0AF4-4232-8256-61E9998B584F}"/>
    <dgm:cxn modelId="{00D8C243-FD5B-44FA-B979-09D3FAAA2424}" srcId="{2C78CFEE-938D-4AFF-ADE4-D6ABE12151A7}" destId="{A617092B-EF3C-45FC-875F-8BA767042151}" srcOrd="2" destOrd="0" parTransId="{B982D50A-D273-446E-AAC7-74931B49BB82}" sibTransId="{5A524CBA-9388-401D-949A-A65D90EAD2E5}"/>
    <dgm:cxn modelId="{CEEA8F51-3C64-4DF5-87E8-5FC1E9A2F461}" type="presOf" srcId="{2C78CFEE-938D-4AFF-ADE4-D6ABE12151A7}" destId="{75464E82-AD4F-4E1F-88A1-3FD04AFBB19F}" srcOrd="0" destOrd="0" presId="urn:microsoft.com/office/officeart/2005/8/layout/hList6"/>
    <dgm:cxn modelId="{8C0EDBE3-7320-4182-A91D-2026C395BB07}" type="presOf" srcId="{F4AD3015-0955-47AE-ADE7-DE490A9D9E03}" destId="{C01674D9-2C7A-4CAF-B018-6A560EB1E7B7}" srcOrd="0" destOrd="0" presId="urn:microsoft.com/office/officeart/2005/8/layout/hList6"/>
    <dgm:cxn modelId="{02E98DCF-6C5B-48A0-9746-2A1E862862F3}" type="presParOf" srcId="{75464E82-AD4F-4E1F-88A1-3FD04AFBB19F}" destId="{78A09A3A-E9C6-4DAA-85E8-EA50260B2CDA}" srcOrd="0" destOrd="0" presId="urn:microsoft.com/office/officeart/2005/8/layout/hList6"/>
    <dgm:cxn modelId="{50BF2E6F-920D-4D0D-BE77-91ABA7DDB4CE}" type="presParOf" srcId="{75464E82-AD4F-4E1F-88A1-3FD04AFBB19F}" destId="{E6FC07A9-DB06-422E-96DC-0BC3E72CF0F3}" srcOrd="1" destOrd="0" presId="urn:microsoft.com/office/officeart/2005/8/layout/hList6"/>
    <dgm:cxn modelId="{64590EEA-D7F9-4122-8ADB-757F4D3C1AED}" type="presParOf" srcId="{75464E82-AD4F-4E1F-88A1-3FD04AFBB19F}" destId="{C01674D9-2C7A-4CAF-B018-6A560EB1E7B7}" srcOrd="2" destOrd="0" presId="urn:microsoft.com/office/officeart/2005/8/layout/hList6"/>
    <dgm:cxn modelId="{E3AF5124-8DDC-46DB-8222-42B97C390980}" type="presParOf" srcId="{75464E82-AD4F-4E1F-88A1-3FD04AFBB19F}" destId="{F45AA76A-143D-44F0-A935-CC6CE0E8CCF5}" srcOrd="3" destOrd="0" presId="urn:microsoft.com/office/officeart/2005/8/layout/hList6"/>
    <dgm:cxn modelId="{3773DAFF-0846-4614-84FB-0F70CDAFD712}" type="presParOf" srcId="{75464E82-AD4F-4E1F-88A1-3FD04AFBB19F}" destId="{C8F6AF12-C907-40D0-A75B-F2A8FC261E9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162A0-1FA6-4267-AAFC-EA2BCB58F255}"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s-EC"/>
        </a:p>
      </dgm:t>
    </dgm:pt>
    <dgm:pt modelId="{845C9E05-CF8F-4C21-B782-8AECA0868965}">
      <dgm:prSet phldrT="[Texto]" custT="1"/>
      <dgm:spPr/>
      <dgm:t>
        <a:bodyPr/>
        <a:lstStyle/>
        <a:p>
          <a:pPr algn="l"/>
          <a:r>
            <a:rPr lang="es-EC" sz="1800" b="1" dirty="0">
              <a:solidFill>
                <a:schemeClr val="tx1"/>
              </a:solidFill>
              <a:latin typeface="Times New Roman" panose="02020603050405020304" pitchFamily="18" charset="0"/>
              <a:cs typeface="Times New Roman" panose="02020603050405020304" pitchFamily="18" charset="0"/>
            </a:rPr>
            <a:t>Objetivo General</a:t>
          </a:r>
        </a:p>
      </dgm:t>
    </dgm:pt>
    <dgm:pt modelId="{4CD9826D-8A5D-40A5-9A75-BDE17EA2EA49}" type="parTrans" cxnId="{E39E65EA-7AEF-4851-906C-D5899D70F2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5B27F2C-750B-48B9-9AEE-94CD5D8A5EE4}" type="sibTrans" cxnId="{E39E65EA-7AEF-4851-906C-D5899D70F2B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3CDA8F0-1D13-4A96-B2B9-B473EBFCF7F1}">
      <dgm:prSet phldrT="[Texto]" custT="1"/>
      <dgm:spPr/>
      <dgm:t>
        <a:bodyPr/>
        <a:lstStyle/>
        <a:p>
          <a:pPr algn="just"/>
          <a:r>
            <a:rPr lang="es-ES" sz="1800" dirty="0">
              <a:solidFill>
                <a:schemeClr val="tx1"/>
              </a:solidFill>
            </a:rPr>
            <a:t>Analizar la Gestión de Riesgos Financieros y su influencia en el Desarrollo Sostenible en el GAD Parroquial de Amaguaña</a:t>
          </a:r>
          <a:r>
            <a:rPr lang="es-ES_tradnl" sz="1800" dirty="0">
              <a:solidFill>
                <a:schemeClr val="tx1"/>
              </a:solidFill>
            </a:rPr>
            <a:t>.</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149EDD78-7088-4F0C-ACF6-4191527FD7D5}" type="parTrans" cxnId="{1D63BAF6-5169-46C5-8DD3-175F8432162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1D3FAAC5-C3A5-40E6-A4AF-ED76EE1CF347}" type="sibTrans" cxnId="{1D63BAF6-5169-46C5-8DD3-175F8432162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FBDD949E-B279-4FA8-AA5C-E668356ECE40}">
      <dgm:prSet phldrT="[Texto]" custT="1"/>
      <dgm:spPr/>
      <dgm:t>
        <a:bodyPr/>
        <a:lstStyle/>
        <a:p>
          <a:pPr algn="l"/>
          <a:r>
            <a:rPr lang="es-EC" sz="1800" b="1" dirty="0">
              <a:solidFill>
                <a:schemeClr val="tx1"/>
              </a:solidFill>
              <a:latin typeface="Times New Roman" panose="02020603050405020304" pitchFamily="18" charset="0"/>
              <a:cs typeface="Times New Roman" panose="02020603050405020304" pitchFamily="18" charset="0"/>
            </a:rPr>
            <a:t>Objetivos Específicos:</a:t>
          </a:r>
        </a:p>
        <a:p>
          <a:pPr algn="l"/>
          <a:r>
            <a:rPr lang="es-ES" sz="1800" dirty="0">
              <a:solidFill>
                <a:schemeClr val="tx1"/>
              </a:solidFill>
            </a:rPr>
            <a:t>1. Explicar la relación existente entre la teoría del riesgo financiero y como esta influye en el desempeño organizacional del desarrollo sostenible. </a:t>
          </a:r>
        </a:p>
        <a:p>
          <a:pPr algn="l">
            <a:buFont typeface="Symbol" panose="05050102010706020507" pitchFamily="18" charset="2"/>
            <a:buChar char=""/>
          </a:pPr>
          <a:r>
            <a:rPr lang="es-ES" sz="1800" dirty="0">
              <a:solidFill>
                <a:schemeClr val="tx1"/>
              </a:solidFill>
            </a:rPr>
            <a:t>2. Determinar los riesgos financieros que existen en el Gad Parroquial de Amaguaña mediante el Mapa de Riesgos, para el análisis, evaluación y control de los riesgos identificados y contribuir con el desarrollo sostenible de la organización.</a:t>
          </a:r>
        </a:p>
        <a:p>
          <a:pPr algn="l"/>
          <a:r>
            <a:rPr lang="es-ES" sz="1800" dirty="0">
              <a:solidFill>
                <a:schemeClr val="tx1"/>
              </a:solidFill>
            </a:rPr>
            <a:t>3. Proponer un protocolo de desarrollo sostenible tomando en consideración los riesgos financieros identificados para el logro de los objetivos estratégicos de la organización</a:t>
          </a:r>
          <a:endParaRPr lang="es-EC" sz="1800" dirty="0">
            <a:solidFill>
              <a:schemeClr val="tx1"/>
            </a:solidFill>
          </a:endParaRPr>
        </a:p>
      </dgm:t>
    </dgm:pt>
    <dgm:pt modelId="{B09B12CD-BC22-4DC4-AAFE-379AB4731AB3}" type="parTrans" cxnId="{E6477AB1-A506-4754-B8EC-B798E5701360}">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5C40E107-6E15-4BF9-845B-FF23E8384CFB}" type="sibTrans" cxnId="{E6477AB1-A506-4754-B8EC-B798E5701360}">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83117427-2E88-45BB-B9AC-D7291DD74DD2}" type="pres">
      <dgm:prSet presAssocID="{CA8162A0-1FA6-4267-AAFC-EA2BCB58F255}" presName="Name0" presStyleCnt="0">
        <dgm:presLayoutVars>
          <dgm:dir/>
          <dgm:resizeHandles val="exact"/>
        </dgm:presLayoutVars>
      </dgm:prSet>
      <dgm:spPr/>
    </dgm:pt>
    <dgm:pt modelId="{501E70EF-C8F2-44F5-BE52-DAA58295B907}" type="pres">
      <dgm:prSet presAssocID="{845C9E05-CF8F-4C21-B782-8AECA0868965}" presName="node" presStyleLbl="node1" presStyleIdx="0" presStyleCnt="2" custScaleX="53932" custLinFactNeighborX="75533">
        <dgm:presLayoutVars>
          <dgm:bulletEnabled val="1"/>
        </dgm:presLayoutVars>
      </dgm:prSet>
      <dgm:spPr/>
    </dgm:pt>
    <dgm:pt modelId="{B9FD6621-EDB5-4E58-AA5D-D5E193148C85}" type="pres">
      <dgm:prSet presAssocID="{A5B27F2C-750B-48B9-9AEE-94CD5D8A5EE4}" presName="sibTrans" presStyleCnt="0"/>
      <dgm:spPr/>
    </dgm:pt>
    <dgm:pt modelId="{236C3686-B32A-4323-B918-2D7A834F9881}" type="pres">
      <dgm:prSet presAssocID="{FBDD949E-B279-4FA8-AA5C-E668356ECE40}" presName="node" presStyleLbl="node1" presStyleIdx="1" presStyleCnt="2" custScaleX="101474" custLinFactNeighborX="-14798">
        <dgm:presLayoutVars>
          <dgm:bulletEnabled val="1"/>
        </dgm:presLayoutVars>
      </dgm:prSet>
      <dgm:spPr/>
    </dgm:pt>
  </dgm:ptLst>
  <dgm:cxnLst>
    <dgm:cxn modelId="{8BF44710-20D3-4606-8BBA-B9173FD136B2}" type="presOf" srcId="{845C9E05-CF8F-4C21-B782-8AECA0868965}" destId="{501E70EF-C8F2-44F5-BE52-DAA58295B907}" srcOrd="0" destOrd="0" presId="urn:microsoft.com/office/officeart/2005/8/layout/hList6"/>
    <dgm:cxn modelId="{1159D3AA-CA36-4101-8A38-475613F4C85E}" type="presOf" srcId="{43CDA8F0-1D13-4A96-B2B9-B473EBFCF7F1}" destId="{501E70EF-C8F2-44F5-BE52-DAA58295B907}" srcOrd="0" destOrd="1" presId="urn:microsoft.com/office/officeart/2005/8/layout/hList6"/>
    <dgm:cxn modelId="{E6477AB1-A506-4754-B8EC-B798E5701360}" srcId="{CA8162A0-1FA6-4267-AAFC-EA2BCB58F255}" destId="{FBDD949E-B279-4FA8-AA5C-E668356ECE40}" srcOrd="1" destOrd="0" parTransId="{B09B12CD-BC22-4DC4-AAFE-379AB4731AB3}" sibTransId="{5C40E107-6E15-4BF9-845B-FF23E8384CFB}"/>
    <dgm:cxn modelId="{CF57BAC3-7AE2-4BAD-A765-F2361A3D4563}" type="presOf" srcId="{CA8162A0-1FA6-4267-AAFC-EA2BCB58F255}" destId="{83117427-2E88-45BB-B9AC-D7291DD74DD2}" srcOrd="0" destOrd="0" presId="urn:microsoft.com/office/officeart/2005/8/layout/hList6"/>
    <dgm:cxn modelId="{970047D8-6EF3-4617-A1F8-9080B3740BD7}" type="presOf" srcId="{FBDD949E-B279-4FA8-AA5C-E668356ECE40}" destId="{236C3686-B32A-4323-B918-2D7A834F9881}" srcOrd="0" destOrd="0" presId="urn:microsoft.com/office/officeart/2005/8/layout/hList6"/>
    <dgm:cxn modelId="{E39E65EA-7AEF-4851-906C-D5899D70F2B3}" srcId="{CA8162A0-1FA6-4267-AAFC-EA2BCB58F255}" destId="{845C9E05-CF8F-4C21-B782-8AECA0868965}" srcOrd="0" destOrd="0" parTransId="{4CD9826D-8A5D-40A5-9A75-BDE17EA2EA49}" sibTransId="{A5B27F2C-750B-48B9-9AEE-94CD5D8A5EE4}"/>
    <dgm:cxn modelId="{1D63BAF6-5169-46C5-8DD3-175F8432162F}" srcId="{845C9E05-CF8F-4C21-B782-8AECA0868965}" destId="{43CDA8F0-1D13-4A96-B2B9-B473EBFCF7F1}" srcOrd="0" destOrd="0" parTransId="{149EDD78-7088-4F0C-ACF6-4191527FD7D5}" sibTransId="{1D3FAAC5-C3A5-40E6-A4AF-ED76EE1CF347}"/>
    <dgm:cxn modelId="{C439B72D-D5C0-4C70-B47D-9AD4DA3D1372}" type="presParOf" srcId="{83117427-2E88-45BB-B9AC-D7291DD74DD2}" destId="{501E70EF-C8F2-44F5-BE52-DAA58295B907}" srcOrd="0" destOrd="0" presId="urn:microsoft.com/office/officeart/2005/8/layout/hList6"/>
    <dgm:cxn modelId="{3DB15A2A-3762-4511-8766-9B6C052BF07F}" type="presParOf" srcId="{83117427-2E88-45BB-B9AC-D7291DD74DD2}" destId="{B9FD6621-EDB5-4E58-AA5D-D5E193148C85}" srcOrd="1" destOrd="0" presId="urn:microsoft.com/office/officeart/2005/8/layout/hList6"/>
    <dgm:cxn modelId="{D733FB1D-6958-4638-A1F3-CAC5F3503639}" type="presParOf" srcId="{83117427-2E88-45BB-B9AC-D7291DD74DD2}" destId="{236C3686-B32A-4323-B918-2D7A834F9881}"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DFFA5-14AF-401A-9D33-96BF38CFF528}" type="doc">
      <dgm:prSet loTypeId="urn:microsoft.com/office/officeart/2005/8/layout/vList6" loCatId="list" qsTypeId="urn:microsoft.com/office/officeart/2005/8/quickstyle/3d2" qsCatId="3D" csTypeId="urn:microsoft.com/office/officeart/2005/8/colors/accent2_2" csCatId="accent2" phldr="1"/>
      <dgm:spPr/>
      <dgm:t>
        <a:bodyPr/>
        <a:lstStyle/>
        <a:p>
          <a:endParaRPr lang="es-EC"/>
        </a:p>
      </dgm:t>
    </dgm:pt>
    <dgm:pt modelId="{6A46A04E-1F9E-421F-B466-6179C1A31075}">
      <dgm:prSet custT="1"/>
      <dgm:spPr/>
      <dgm:t>
        <a:bodyPr/>
        <a:lstStyle/>
        <a:p>
          <a:r>
            <a:rPr lang="es-ES_tradnl" sz="2000" b="1" dirty="0">
              <a:latin typeface="+mn-lt"/>
            </a:rPr>
            <a:t>Fundamentos Teóricos</a:t>
          </a:r>
          <a:r>
            <a:rPr lang="es-EC" sz="2000" b="1" dirty="0">
              <a:latin typeface="+mn-lt"/>
            </a:rPr>
            <a:t>	</a:t>
          </a:r>
        </a:p>
      </dgm:t>
    </dgm:pt>
    <dgm:pt modelId="{23DECCBE-D57B-4711-BB67-C554C753C86F}" type="parTrans" cxnId="{FD0A938F-D0DD-4D5E-B8EA-F21625FB014C}">
      <dgm:prSet/>
      <dgm:spPr/>
      <dgm:t>
        <a:bodyPr/>
        <a:lstStyle/>
        <a:p>
          <a:endParaRPr lang="es-EC" sz="1200" b="1">
            <a:latin typeface="+mn-lt"/>
          </a:endParaRPr>
        </a:p>
      </dgm:t>
    </dgm:pt>
    <dgm:pt modelId="{902A219D-0CAF-4513-975C-7052883B1C36}" type="sibTrans" cxnId="{FD0A938F-D0DD-4D5E-B8EA-F21625FB014C}">
      <dgm:prSet/>
      <dgm:spPr/>
      <dgm:t>
        <a:bodyPr/>
        <a:lstStyle/>
        <a:p>
          <a:endParaRPr lang="es-EC" sz="1200" b="1">
            <a:latin typeface="+mn-lt"/>
          </a:endParaRPr>
        </a:p>
      </dgm:t>
    </dgm:pt>
    <dgm:pt modelId="{DE1BEC80-4872-4346-8C6E-EFF2B2CF52F5}">
      <dgm:prSet custT="1"/>
      <dgm:spPr/>
      <dgm:t>
        <a:bodyPr/>
        <a:lstStyle/>
        <a:p>
          <a:r>
            <a:rPr lang="es-ES_tradnl" sz="2000" b="1" dirty="0">
              <a:latin typeface="+mn-lt"/>
            </a:rPr>
            <a:t>Marco Referencial</a:t>
          </a:r>
          <a:r>
            <a:rPr lang="es-EC" sz="2000" b="1" dirty="0">
              <a:latin typeface="+mn-lt"/>
            </a:rPr>
            <a:t>	</a:t>
          </a:r>
        </a:p>
      </dgm:t>
    </dgm:pt>
    <dgm:pt modelId="{638C4631-9A78-46D7-B1C1-E385FD430306}" type="parTrans" cxnId="{F17CF2A9-BE82-4E0A-8294-232FD44C23FC}">
      <dgm:prSet/>
      <dgm:spPr/>
      <dgm:t>
        <a:bodyPr/>
        <a:lstStyle/>
        <a:p>
          <a:endParaRPr lang="es-EC" sz="1200" b="1">
            <a:latin typeface="+mn-lt"/>
          </a:endParaRPr>
        </a:p>
      </dgm:t>
    </dgm:pt>
    <dgm:pt modelId="{DA9E07DF-D807-45D4-B0A0-E963AD06B014}" type="sibTrans" cxnId="{F17CF2A9-BE82-4E0A-8294-232FD44C23FC}">
      <dgm:prSet/>
      <dgm:spPr/>
      <dgm:t>
        <a:bodyPr/>
        <a:lstStyle/>
        <a:p>
          <a:endParaRPr lang="es-EC" sz="1200" b="1">
            <a:latin typeface="+mn-lt"/>
          </a:endParaRPr>
        </a:p>
      </dgm:t>
    </dgm:pt>
    <dgm:pt modelId="{4F6E75B8-DFFD-4BC0-8335-57A8B81631E5}">
      <dgm:prSet custT="1"/>
      <dgm:spPr/>
      <dgm:t>
        <a:bodyPr/>
        <a:lstStyle/>
        <a:p>
          <a:pPr marL="114300" lvl="1" indent="0" defTabSz="533400">
            <a:lnSpc>
              <a:spcPct val="90000"/>
            </a:lnSpc>
            <a:spcBef>
              <a:spcPct val="0"/>
            </a:spcBef>
            <a:spcAft>
              <a:spcPct val="15000"/>
            </a:spcAft>
          </a:pPr>
          <a:r>
            <a:rPr lang="es-EC" sz="1400" b="0" dirty="0">
              <a:latin typeface="+mn-lt"/>
            </a:rPr>
            <a:t>Evolución del riesgo financiero</a:t>
          </a:r>
        </a:p>
      </dgm:t>
    </dgm:pt>
    <dgm:pt modelId="{A6F3252A-9297-4B74-A2B0-252ECD9F06D7}" type="parTrans" cxnId="{2449B6E6-45FB-44E5-87B4-3F11032C3B75}">
      <dgm:prSet/>
      <dgm:spPr/>
      <dgm:t>
        <a:bodyPr/>
        <a:lstStyle/>
        <a:p>
          <a:endParaRPr lang="es-EC" sz="1200" b="1">
            <a:latin typeface="+mn-lt"/>
          </a:endParaRPr>
        </a:p>
      </dgm:t>
    </dgm:pt>
    <dgm:pt modelId="{624DAA57-C447-46A7-8229-1E5D9E4E662F}" type="sibTrans" cxnId="{2449B6E6-45FB-44E5-87B4-3F11032C3B75}">
      <dgm:prSet/>
      <dgm:spPr/>
      <dgm:t>
        <a:bodyPr/>
        <a:lstStyle/>
        <a:p>
          <a:endParaRPr lang="es-EC" sz="1200" b="1">
            <a:latin typeface="+mn-lt"/>
          </a:endParaRPr>
        </a:p>
      </dgm:t>
    </dgm:pt>
    <dgm:pt modelId="{8143584A-4706-4945-A6EA-5C60043CDB9F}">
      <dgm:prSet custT="1"/>
      <dgm:spPr/>
      <dgm:t>
        <a:bodyPr/>
        <a:lstStyle/>
        <a:p>
          <a:pPr marL="114300" lvl="1" indent="0" defTabSz="533400">
            <a:lnSpc>
              <a:spcPct val="90000"/>
            </a:lnSpc>
            <a:spcBef>
              <a:spcPct val="0"/>
            </a:spcBef>
            <a:spcAft>
              <a:spcPct val="15000"/>
            </a:spcAft>
          </a:pPr>
          <a:r>
            <a:rPr lang="es-EC" sz="1400" b="0" dirty="0">
              <a:latin typeface="+mn-lt"/>
            </a:rPr>
            <a:t>Definición de control interno COSOERM 2017</a:t>
          </a:r>
        </a:p>
      </dgm:t>
    </dgm:pt>
    <dgm:pt modelId="{89B56939-304A-4726-A8AA-C751109A4DAF}" type="parTrans" cxnId="{3F65D859-49CB-4684-912F-3550E896E27D}">
      <dgm:prSet/>
      <dgm:spPr/>
      <dgm:t>
        <a:bodyPr/>
        <a:lstStyle/>
        <a:p>
          <a:endParaRPr lang="es-EC" sz="1200" b="1">
            <a:latin typeface="+mn-lt"/>
          </a:endParaRPr>
        </a:p>
      </dgm:t>
    </dgm:pt>
    <dgm:pt modelId="{638A6C82-3B28-4E0E-AC04-D4BBA1E1F493}" type="sibTrans" cxnId="{3F65D859-49CB-4684-912F-3550E896E27D}">
      <dgm:prSet/>
      <dgm:spPr/>
      <dgm:t>
        <a:bodyPr/>
        <a:lstStyle/>
        <a:p>
          <a:endParaRPr lang="es-EC" sz="1200" b="1">
            <a:latin typeface="+mn-lt"/>
          </a:endParaRPr>
        </a:p>
      </dgm:t>
    </dgm:pt>
    <dgm:pt modelId="{35A5DAB6-C23B-4643-8F77-6B2CAC39ED7A}">
      <dgm:prSet custT="1"/>
      <dgm:spPr/>
      <dgm:t>
        <a:bodyPr/>
        <a:lstStyle/>
        <a:p>
          <a:pPr marL="114300" lvl="1" indent="0" defTabSz="533400">
            <a:lnSpc>
              <a:spcPct val="90000"/>
            </a:lnSpc>
            <a:spcBef>
              <a:spcPct val="0"/>
            </a:spcBef>
            <a:spcAft>
              <a:spcPct val="15000"/>
            </a:spcAft>
          </a:pPr>
          <a:r>
            <a:rPr lang="es-ES_tradnl" sz="1400" b="0" dirty="0">
              <a:latin typeface="+mn-lt"/>
            </a:rPr>
            <a:t>Mapa de riesgos</a:t>
          </a:r>
          <a:endParaRPr lang="es-EC" sz="1400" b="0" dirty="0">
            <a:latin typeface="+mn-lt"/>
          </a:endParaRPr>
        </a:p>
      </dgm:t>
    </dgm:pt>
    <dgm:pt modelId="{7AECA704-5B64-4C8F-933D-13A4FB0EAD12}" type="parTrans" cxnId="{1922142D-DFBC-4131-AA46-67287036DD45}">
      <dgm:prSet/>
      <dgm:spPr/>
      <dgm:t>
        <a:bodyPr/>
        <a:lstStyle/>
        <a:p>
          <a:endParaRPr lang="es-EC" sz="1200" b="1">
            <a:latin typeface="+mn-lt"/>
          </a:endParaRPr>
        </a:p>
      </dgm:t>
    </dgm:pt>
    <dgm:pt modelId="{063008FA-11B6-4505-AB69-E83836241019}" type="sibTrans" cxnId="{1922142D-DFBC-4131-AA46-67287036DD45}">
      <dgm:prSet/>
      <dgm:spPr/>
      <dgm:t>
        <a:bodyPr/>
        <a:lstStyle/>
        <a:p>
          <a:endParaRPr lang="es-EC" sz="1200" b="1">
            <a:latin typeface="+mn-lt"/>
          </a:endParaRPr>
        </a:p>
      </dgm:t>
    </dgm:pt>
    <dgm:pt modelId="{E7BA77A0-7412-417E-BAA6-E51337FEAC26}">
      <dgm:prSet custT="1"/>
      <dgm:spPr/>
      <dgm:t>
        <a:bodyPr/>
        <a:lstStyle/>
        <a:p>
          <a:pPr algn="l"/>
          <a:r>
            <a:rPr lang="es-ES_tradnl" sz="1600" b="0" dirty="0">
              <a:latin typeface="+mn-lt"/>
            </a:rPr>
            <a:t>“La Organización de Naciones Unidas en el Desarrollo Sostenible y los 17 Objetivos”</a:t>
          </a:r>
          <a:endParaRPr lang="es-EC" sz="1600" b="0" dirty="0">
            <a:latin typeface="+mn-lt"/>
          </a:endParaRPr>
        </a:p>
      </dgm:t>
    </dgm:pt>
    <dgm:pt modelId="{31420019-3C52-4019-AE43-BF5ADDC62FBC}" type="parTrans" cxnId="{3968AEAA-2DB4-4719-BF7E-A527EE8C5FFE}">
      <dgm:prSet/>
      <dgm:spPr/>
      <dgm:t>
        <a:bodyPr/>
        <a:lstStyle/>
        <a:p>
          <a:endParaRPr lang="es-EC" sz="1200" b="1">
            <a:latin typeface="+mn-lt"/>
          </a:endParaRPr>
        </a:p>
      </dgm:t>
    </dgm:pt>
    <dgm:pt modelId="{F71784BA-22F6-4E4F-80B8-DCD5EFD9E5C3}" type="sibTrans" cxnId="{3968AEAA-2DB4-4719-BF7E-A527EE8C5FFE}">
      <dgm:prSet/>
      <dgm:spPr/>
      <dgm:t>
        <a:bodyPr/>
        <a:lstStyle/>
        <a:p>
          <a:endParaRPr lang="es-EC" sz="1200" b="1">
            <a:latin typeface="+mn-lt"/>
          </a:endParaRPr>
        </a:p>
      </dgm:t>
    </dgm:pt>
    <dgm:pt modelId="{82C72975-6150-4DEE-B34B-03A19C53FA46}">
      <dgm:prSet custT="1"/>
      <dgm:spPr/>
      <dgm:t>
        <a:bodyPr/>
        <a:lstStyle/>
        <a:p>
          <a:pPr algn="l"/>
          <a:r>
            <a:rPr lang="es-ES_tradnl" sz="1600" b="0" dirty="0">
              <a:latin typeface="+mn-lt"/>
            </a:rPr>
            <a:t>“Mapa de Riesgos: Identificación y Gestión de Riesgos”</a:t>
          </a:r>
          <a:endParaRPr lang="es-EC" sz="1200" b="1" dirty="0">
            <a:latin typeface="+mn-lt"/>
          </a:endParaRPr>
        </a:p>
      </dgm:t>
    </dgm:pt>
    <dgm:pt modelId="{52452924-2228-4FED-9535-63836477E294}" type="parTrans" cxnId="{BA62DA37-EDD5-4B2A-9384-B626031E68D4}">
      <dgm:prSet/>
      <dgm:spPr/>
      <dgm:t>
        <a:bodyPr/>
        <a:lstStyle/>
        <a:p>
          <a:endParaRPr lang="es-ES"/>
        </a:p>
      </dgm:t>
    </dgm:pt>
    <dgm:pt modelId="{62A5D2C1-4A4B-4B93-BAAB-E2BA47854B25}" type="sibTrans" cxnId="{BA62DA37-EDD5-4B2A-9384-B626031E68D4}">
      <dgm:prSet/>
      <dgm:spPr/>
      <dgm:t>
        <a:bodyPr/>
        <a:lstStyle/>
        <a:p>
          <a:endParaRPr lang="es-ES"/>
        </a:p>
      </dgm:t>
    </dgm:pt>
    <dgm:pt modelId="{404D34F7-D6FC-4E76-9FBB-233BAEEE92D2}">
      <dgm:prSet custT="1"/>
      <dgm:spPr/>
      <dgm:t>
        <a:bodyPr/>
        <a:lstStyle/>
        <a:p>
          <a:r>
            <a:rPr lang="es-EC" sz="2000" b="1" dirty="0">
              <a:latin typeface="+mn-lt"/>
            </a:rPr>
            <a:t>Dimensiones 	</a:t>
          </a:r>
        </a:p>
      </dgm:t>
    </dgm:pt>
    <dgm:pt modelId="{B1C6641B-DCDF-47FE-8CC5-67766C42397D}" type="parTrans" cxnId="{C3A28774-463B-47D2-9A1C-3A7D557BD924}">
      <dgm:prSet/>
      <dgm:spPr/>
      <dgm:t>
        <a:bodyPr/>
        <a:lstStyle/>
        <a:p>
          <a:endParaRPr lang="es-ES"/>
        </a:p>
      </dgm:t>
    </dgm:pt>
    <dgm:pt modelId="{BC58B358-0EE6-43D7-8827-9D3227EE27FE}" type="sibTrans" cxnId="{C3A28774-463B-47D2-9A1C-3A7D557BD924}">
      <dgm:prSet/>
      <dgm:spPr/>
      <dgm:t>
        <a:bodyPr/>
        <a:lstStyle/>
        <a:p>
          <a:endParaRPr lang="es-ES"/>
        </a:p>
      </dgm:t>
    </dgm:pt>
    <dgm:pt modelId="{38C3D210-345C-48CF-997A-4406B28D38AD}">
      <dgm:prSet custT="1"/>
      <dgm:spPr/>
      <dgm:t>
        <a:bodyPr/>
        <a:lstStyle/>
        <a:p>
          <a:r>
            <a:rPr lang="es-ES" sz="1600" dirty="0"/>
            <a:t>Desarrollo Económico</a:t>
          </a:r>
        </a:p>
      </dgm:t>
    </dgm:pt>
    <dgm:pt modelId="{7EE921D1-F35C-43CC-AD15-35620F0AA5C7}" type="parTrans" cxnId="{E7A77162-D568-4AE4-B88B-B79759739300}">
      <dgm:prSet/>
      <dgm:spPr/>
      <dgm:t>
        <a:bodyPr/>
        <a:lstStyle/>
        <a:p>
          <a:endParaRPr lang="es-ES"/>
        </a:p>
      </dgm:t>
    </dgm:pt>
    <dgm:pt modelId="{9F740896-5722-44F9-B146-6396BF1EF778}" type="sibTrans" cxnId="{E7A77162-D568-4AE4-B88B-B79759739300}">
      <dgm:prSet/>
      <dgm:spPr/>
      <dgm:t>
        <a:bodyPr/>
        <a:lstStyle/>
        <a:p>
          <a:endParaRPr lang="es-ES"/>
        </a:p>
      </dgm:t>
    </dgm:pt>
    <dgm:pt modelId="{0F176A8C-812E-497E-9CD3-B02AB49BB93B}">
      <dgm:prSet custT="1"/>
      <dgm:spPr/>
      <dgm:t>
        <a:bodyPr/>
        <a:lstStyle/>
        <a:p>
          <a:r>
            <a:rPr lang="es-ES" sz="1600" dirty="0"/>
            <a:t>Inclusión social</a:t>
          </a:r>
        </a:p>
      </dgm:t>
    </dgm:pt>
    <dgm:pt modelId="{7504DFE9-BC4D-4AB1-806F-D5950D1C335A}" type="parTrans" cxnId="{A56E26E7-462A-4053-865A-373042BE2723}">
      <dgm:prSet/>
      <dgm:spPr/>
      <dgm:t>
        <a:bodyPr/>
        <a:lstStyle/>
        <a:p>
          <a:endParaRPr lang="es-ES"/>
        </a:p>
      </dgm:t>
    </dgm:pt>
    <dgm:pt modelId="{251D831E-3396-4CFF-86C8-3110D564E28E}" type="sibTrans" cxnId="{A56E26E7-462A-4053-865A-373042BE2723}">
      <dgm:prSet/>
      <dgm:spPr/>
      <dgm:t>
        <a:bodyPr/>
        <a:lstStyle/>
        <a:p>
          <a:endParaRPr lang="es-ES"/>
        </a:p>
      </dgm:t>
    </dgm:pt>
    <dgm:pt modelId="{50E44008-3A1A-4C9C-BD7A-3F992DE1CF71}">
      <dgm:prSet custT="1"/>
      <dgm:spPr/>
      <dgm:t>
        <a:bodyPr/>
        <a:lstStyle/>
        <a:p>
          <a:r>
            <a:rPr lang="es-ES" sz="1600" dirty="0"/>
            <a:t>Medioambiental</a:t>
          </a:r>
        </a:p>
      </dgm:t>
    </dgm:pt>
    <dgm:pt modelId="{6A19E207-0C93-40D5-A463-6C3A13F72D83}" type="parTrans" cxnId="{4033365E-401E-4702-8486-D8975ECEFB8E}">
      <dgm:prSet/>
      <dgm:spPr/>
      <dgm:t>
        <a:bodyPr/>
        <a:lstStyle/>
        <a:p>
          <a:endParaRPr lang="es-ES"/>
        </a:p>
      </dgm:t>
    </dgm:pt>
    <dgm:pt modelId="{A79DD605-3FC1-4E33-84E8-2E01F7CFB042}" type="sibTrans" cxnId="{4033365E-401E-4702-8486-D8975ECEFB8E}">
      <dgm:prSet/>
      <dgm:spPr/>
      <dgm:t>
        <a:bodyPr/>
        <a:lstStyle/>
        <a:p>
          <a:endParaRPr lang="es-ES"/>
        </a:p>
      </dgm:t>
    </dgm:pt>
    <dgm:pt modelId="{DB0DF846-471C-4438-A9E7-8B12E4744921}">
      <dgm:prSet custT="1"/>
      <dgm:spPr/>
      <dgm:t>
        <a:bodyPr/>
        <a:lstStyle/>
        <a:p>
          <a:pPr algn="ctr"/>
          <a:r>
            <a:rPr lang="es-EC" sz="2000" b="1" dirty="0">
              <a:latin typeface="+mn-lt"/>
            </a:rPr>
            <a:t>Variables</a:t>
          </a:r>
          <a:r>
            <a:rPr lang="es-EC" sz="3000" b="1" dirty="0">
              <a:latin typeface="+mn-lt"/>
            </a:rPr>
            <a:t> 	</a:t>
          </a:r>
        </a:p>
      </dgm:t>
    </dgm:pt>
    <dgm:pt modelId="{BC49AC7E-A3E0-4D0A-99B2-19F851CFE74E}" type="parTrans" cxnId="{65D13E68-3A27-4FDE-B1F9-9B57D5F1C918}">
      <dgm:prSet/>
      <dgm:spPr/>
      <dgm:t>
        <a:bodyPr/>
        <a:lstStyle/>
        <a:p>
          <a:endParaRPr lang="es-ES"/>
        </a:p>
      </dgm:t>
    </dgm:pt>
    <dgm:pt modelId="{5EFC68B1-2A18-43D1-AE11-5BA070E67ED0}" type="sibTrans" cxnId="{65D13E68-3A27-4FDE-B1F9-9B57D5F1C918}">
      <dgm:prSet/>
      <dgm:spPr/>
      <dgm:t>
        <a:bodyPr/>
        <a:lstStyle/>
        <a:p>
          <a:endParaRPr lang="es-ES"/>
        </a:p>
      </dgm:t>
    </dgm:pt>
    <dgm:pt modelId="{4FA9225C-CF64-43DA-9629-DE1ABCBD073F}">
      <dgm:prSet/>
      <dgm:spPr/>
      <dgm:t>
        <a:bodyPr/>
        <a:lstStyle/>
        <a:p>
          <a:r>
            <a:rPr lang="es-ES" dirty="0"/>
            <a:t>Dependiente: Gestión de riesgos financieros</a:t>
          </a:r>
        </a:p>
      </dgm:t>
    </dgm:pt>
    <dgm:pt modelId="{959A1C5C-088F-47C6-A24A-90AF97A8D1E7}" type="parTrans" cxnId="{D4E75AF0-7DC0-43B4-BD0C-7821F4AA187E}">
      <dgm:prSet/>
      <dgm:spPr/>
      <dgm:t>
        <a:bodyPr/>
        <a:lstStyle/>
        <a:p>
          <a:endParaRPr lang="es-ES"/>
        </a:p>
      </dgm:t>
    </dgm:pt>
    <dgm:pt modelId="{E680D8C2-97C9-4B66-B517-061FE459F152}" type="sibTrans" cxnId="{D4E75AF0-7DC0-43B4-BD0C-7821F4AA187E}">
      <dgm:prSet/>
      <dgm:spPr/>
      <dgm:t>
        <a:bodyPr/>
        <a:lstStyle/>
        <a:p>
          <a:endParaRPr lang="es-ES"/>
        </a:p>
      </dgm:t>
    </dgm:pt>
    <dgm:pt modelId="{D64FEF38-0A3B-4BB0-A9C8-B4303B1CFA00}">
      <dgm:prSet/>
      <dgm:spPr/>
      <dgm:t>
        <a:bodyPr/>
        <a:lstStyle/>
        <a:p>
          <a:r>
            <a:rPr lang="es-ES" dirty="0"/>
            <a:t>Independiente: Desarrollo Sostenible </a:t>
          </a:r>
        </a:p>
      </dgm:t>
    </dgm:pt>
    <dgm:pt modelId="{53D84CA0-F86A-4E1F-8869-9FB858F7BCC4}" type="parTrans" cxnId="{A335E26A-E955-4633-A4F9-2BA0C86E465D}">
      <dgm:prSet/>
      <dgm:spPr/>
      <dgm:t>
        <a:bodyPr/>
        <a:lstStyle/>
        <a:p>
          <a:endParaRPr lang="es-ES"/>
        </a:p>
      </dgm:t>
    </dgm:pt>
    <dgm:pt modelId="{E132CF00-F643-4851-9D00-0E4A16FA6775}" type="sibTrans" cxnId="{A335E26A-E955-4633-A4F9-2BA0C86E465D}">
      <dgm:prSet/>
      <dgm:spPr/>
      <dgm:t>
        <a:bodyPr/>
        <a:lstStyle/>
        <a:p>
          <a:endParaRPr lang="es-ES"/>
        </a:p>
      </dgm:t>
    </dgm:pt>
    <dgm:pt modelId="{94A24409-D490-4041-AC26-4C69B051E839}">
      <dgm:prSet custT="1"/>
      <dgm:spPr/>
      <dgm:t>
        <a:bodyPr/>
        <a:lstStyle/>
        <a:p>
          <a:pPr marL="114300" lvl="1" indent="0" defTabSz="533400">
            <a:lnSpc>
              <a:spcPct val="90000"/>
            </a:lnSpc>
            <a:spcBef>
              <a:spcPct val="0"/>
            </a:spcBef>
            <a:spcAft>
              <a:spcPct val="15000"/>
            </a:spcAft>
          </a:pPr>
          <a:r>
            <a:rPr lang="es-EC" sz="1400" b="0" dirty="0">
              <a:latin typeface="+mn-lt"/>
            </a:rPr>
            <a:t>Teoría del Riesgo e incertidumbre</a:t>
          </a:r>
        </a:p>
      </dgm:t>
    </dgm:pt>
    <dgm:pt modelId="{0A44B7C8-4381-4D9D-921C-09460EA29732}" type="parTrans" cxnId="{1C675C36-D65F-4006-9318-05A6185E6D8F}">
      <dgm:prSet/>
      <dgm:spPr/>
      <dgm:t>
        <a:bodyPr/>
        <a:lstStyle/>
        <a:p>
          <a:endParaRPr lang="es-ES"/>
        </a:p>
      </dgm:t>
    </dgm:pt>
    <dgm:pt modelId="{881E1C14-DF97-410F-9199-3023B7C5D72E}" type="sibTrans" cxnId="{1C675C36-D65F-4006-9318-05A6185E6D8F}">
      <dgm:prSet/>
      <dgm:spPr/>
      <dgm:t>
        <a:bodyPr/>
        <a:lstStyle/>
        <a:p>
          <a:endParaRPr lang="es-ES"/>
        </a:p>
      </dgm:t>
    </dgm:pt>
    <dgm:pt modelId="{824DDADD-E86A-470A-9237-E02448F845C9}">
      <dgm:prSet custT="1"/>
      <dgm:spPr/>
      <dgm:t>
        <a:bodyPr/>
        <a:lstStyle/>
        <a:p>
          <a:pPr marL="114300" lvl="1" indent="0" defTabSz="533400">
            <a:lnSpc>
              <a:spcPct val="90000"/>
            </a:lnSpc>
            <a:spcBef>
              <a:spcPct val="0"/>
            </a:spcBef>
            <a:spcAft>
              <a:spcPct val="15000"/>
            </a:spcAft>
          </a:pPr>
          <a:r>
            <a:rPr lang="es-EC" sz="1400" b="0" dirty="0">
              <a:latin typeface="+mn-lt"/>
            </a:rPr>
            <a:t>Gestión de Riesgos Financieros</a:t>
          </a:r>
        </a:p>
      </dgm:t>
    </dgm:pt>
    <dgm:pt modelId="{E90261DD-10AB-4260-9C26-452B597E6E45}" type="parTrans" cxnId="{1F2ED90B-F22C-4008-909B-CA64E7883A14}">
      <dgm:prSet/>
      <dgm:spPr/>
      <dgm:t>
        <a:bodyPr/>
        <a:lstStyle/>
        <a:p>
          <a:endParaRPr lang="es-ES"/>
        </a:p>
      </dgm:t>
    </dgm:pt>
    <dgm:pt modelId="{4EED89EA-7A29-492A-876A-5B6CB1CCF409}" type="sibTrans" cxnId="{1F2ED90B-F22C-4008-909B-CA64E7883A14}">
      <dgm:prSet/>
      <dgm:spPr/>
      <dgm:t>
        <a:bodyPr/>
        <a:lstStyle/>
        <a:p>
          <a:endParaRPr lang="es-ES"/>
        </a:p>
      </dgm:t>
    </dgm:pt>
    <dgm:pt modelId="{92B2B094-F931-4CEC-99D2-8914DEA05DE0}">
      <dgm:prSet custT="1"/>
      <dgm:spPr/>
      <dgm:t>
        <a:bodyPr/>
        <a:lstStyle/>
        <a:p>
          <a:pPr marL="114300" lvl="1" indent="0" defTabSz="533400">
            <a:lnSpc>
              <a:spcPct val="90000"/>
            </a:lnSpc>
            <a:spcBef>
              <a:spcPct val="0"/>
            </a:spcBef>
            <a:spcAft>
              <a:spcPct val="15000"/>
            </a:spcAft>
          </a:pPr>
          <a:r>
            <a:rPr lang="es-EC" sz="1400" b="0" dirty="0">
              <a:latin typeface="+mn-lt"/>
            </a:rPr>
            <a:t> Desarrollo Sostenible</a:t>
          </a:r>
        </a:p>
      </dgm:t>
    </dgm:pt>
    <dgm:pt modelId="{3287444C-C239-455E-8B96-FECC304CF3B0}" type="parTrans" cxnId="{DDEC86E5-1AAA-4756-A97B-1D5CDE6BB51C}">
      <dgm:prSet/>
      <dgm:spPr/>
      <dgm:t>
        <a:bodyPr/>
        <a:lstStyle/>
        <a:p>
          <a:endParaRPr lang="es-ES"/>
        </a:p>
      </dgm:t>
    </dgm:pt>
    <dgm:pt modelId="{99469E45-7000-4A12-9B6E-CC040EC01F82}" type="sibTrans" cxnId="{DDEC86E5-1AAA-4756-A97B-1D5CDE6BB51C}">
      <dgm:prSet/>
      <dgm:spPr/>
      <dgm:t>
        <a:bodyPr/>
        <a:lstStyle/>
        <a:p>
          <a:endParaRPr lang="es-ES"/>
        </a:p>
      </dgm:t>
    </dgm:pt>
    <dgm:pt modelId="{526A1CEF-3AD0-4F84-B20A-3A9C35A61087}" type="pres">
      <dgm:prSet presAssocID="{FD4DFFA5-14AF-401A-9D33-96BF38CFF528}" presName="Name0" presStyleCnt="0">
        <dgm:presLayoutVars>
          <dgm:dir/>
          <dgm:animLvl val="lvl"/>
          <dgm:resizeHandles/>
        </dgm:presLayoutVars>
      </dgm:prSet>
      <dgm:spPr/>
    </dgm:pt>
    <dgm:pt modelId="{F351D231-B14D-4A1B-8440-F70E0C3A935D}" type="pres">
      <dgm:prSet presAssocID="{6A46A04E-1F9E-421F-B466-6179C1A31075}" presName="linNode" presStyleCnt="0"/>
      <dgm:spPr/>
    </dgm:pt>
    <dgm:pt modelId="{4C2731B8-5E40-419C-87D6-BF6F8CDAB143}" type="pres">
      <dgm:prSet presAssocID="{6A46A04E-1F9E-421F-B466-6179C1A31075}" presName="parentShp" presStyleLbl="node1" presStyleIdx="0" presStyleCnt="4" custScaleX="89758" custScaleY="383998">
        <dgm:presLayoutVars>
          <dgm:bulletEnabled val="1"/>
        </dgm:presLayoutVars>
      </dgm:prSet>
      <dgm:spPr/>
    </dgm:pt>
    <dgm:pt modelId="{E1C7F487-2D07-48C6-8268-537D5A5F63C8}" type="pres">
      <dgm:prSet presAssocID="{6A46A04E-1F9E-421F-B466-6179C1A31075}" presName="childShp" presStyleLbl="bgAccFollowNode1" presStyleIdx="0" presStyleCnt="4" custScaleY="493976" custLinFactNeighborX="-602" custLinFactNeighborY="-13134">
        <dgm:presLayoutVars>
          <dgm:bulletEnabled val="1"/>
        </dgm:presLayoutVars>
      </dgm:prSet>
      <dgm:spPr/>
    </dgm:pt>
    <dgm:pt modelId="{D7CD573E-29CA-44EF-A657-90FDD44AB7B2}" type="pres">
      <dgm:prSet presAssocID="{902A219D-0CAF-4513-975C-7052883B1C36}" presName="spacing" presStyleCnt="0"/>
      <dgm:spPr/>
    </dgm:pt>
    <dgm:pt modelId="{3A82ED39-ACB5-4DB8-B23B-0865AA8D430C}" type="pres">
      <dgm:prSet presAssocID="{DE1BEC80-4872-4346-8C6E-EFF2B2CF52F5}" presName="linNode" presStyleCnt="0"/>
      <dgm:spPr/>
    </dgm:pt>
    <dgm:pt modelId="{D540F8ED-520B-42C9-8EC4-1337BCD0D75F}" type="pres">
      <dgm:prSet presAssocID="{DE1BEC80-4872-4346-8C6E-EFF2B2CF52F5}" presName="parentShp" presStyleLbl="node1" presStyleIdx="1" presStyleCnt="4" custScaleX="89758" custScaleY="234912">
        <dgm:presLayoutVars>
          <dgm:bulletEnabled val="1"/>
        </dgm:presLayoutVars>
      </dgm:prSet>
      <dgm:spPr/>
    </dgm:pt>
    <dgm:pt modelId="{44A00E34-5C68-4E47-81C1-C1FEB4FD736C}" type="pres">
      <dgm:prSet presAssocID="{DE1BEC80-4872-4346-8C6E-EFF2B2CF52F5}" presName="childShp" presStyleLbl="bgAccFollowNode1" presStyleIdx="1" presStyleCnt="4" custScaleY="321272" custLinFactNeighborY="7428">
        <dgm:presLayoutVars>
          <dgm:bulletEnabled val="1"/>
        </dgm:presLayoutVars>
      </dgm:prSet>
      <dgm:spPr/>
    </dgm:pt>
    <dgm:pt modelId="{D131613E-A266-4FF4-9A9E-2320B765D799}" type="pres">
      <dgm:prSet presAssocID="{DA9E07DF-D807-45D4-B0A0-E963AD06B014}" presName="spacing" presStyleCnt="0"/>
      <dgm:spPr/>
    </dgm:pt>
    <dgm:pt modelId="{91230BD4-4705-481B-80F1-A493044F34E9}" type="pres">
      <dgm:prSet presAssocID="{404D34F7-D6FC-4E76-9FBB-233BAEEE92D2}" presName="linNode" presStyleCnt="0"/>
      <dgm:spPr/>
    </dgm:pt>
    <dgm:pt modelId="{D6DD3F8D-F243-430E-9B29-9EE1BD85AC28}" type="pres">
      <dgm:prSet presAssocID="{404D34F7-D6FC-4E76-9FBB-233BAEEE92D2}" presName="parentShp" presStyleLbl="node1" presStyleIdx="2" presStyleCnt="4" custScaleX="89758" custScaleY="234912">
        <dgm:presLayoutVars>
          <dgm:bulletEnabled val="1"/>
        </dgm:presLayoutVars>
      </dgm:prSet>
      <dgm:spPr/>
    </dgm:pt>
    <dgm:pt modelId="{EF18C1CA-B153-4F70-A7C3-D2D3C8B26A14}" type="pres">
      <dgm:prSet presAssocID="{404D34F7-D6FC-4E76-9FBB-233BAEEE92D2}" presName="childShp" presStyleLbl="bgAccFollowNode1" presStyleIdx="2" presStyleCnt="4" custScaleY="278932">
        <dgm:presLayoutVars>
          <dgm:bulletEnabled val="1"/>
        </dgm:presLayoutVars>
      </dgm:prSet>
      <dgm:spPr/>
    </dgm:pt>
    <dgm:pt modelId="{5EE0D335-03C0-4864-B3EE-1EF34E213F87}" type="pres">
      <dgm:prSet presAssocID="{BC58B358-0EE6-43D7-8827-9D3227EE27FE}" presName="spacing" presStyleCnt="0"/>
      <dgm:spPr/>
    </dgm:pt>
    <dgm:pt modelId="{DDB2F38E-08F9-4345-967A-83D34867C55B}" type="pres">
      <dgm:prSet presAssocID="{DB0DF846-471C-4438-A9E7-8B12E4744921}" presName="linNode" presStyleCnt="0"/>
      <dgm:spPr/>
    </dgm:pt>
    <dgm:pt modelId="{09E801C7-B396-4506-98D9-7C42E80224D6}" type="pres">
      <dgm:prSet presAssocID="{DB0DF846-471C-4438-A9E7-8B12E4744921}" presName="parentShp" presStyleLbl="node1" presStyleIdx="3" presStyleCnt="4" custScaleX="89758" custScaleY="234912">
        <dgm:presLayoutVars>
          <dgm:bulletEnabled val="1"/>
        </dgm:presLayoutVars>
      </dgm:prSet>
      <dgm:spPr/>
    </dgm:pt>
    <dgm:pt modelId="{6EC167E1-8262-4599-8EEE-D5412B2392B6}" type="pres">
      <dgm:prSet presAssocID="{DB0DF846-471C-4438-A9E7-8B12E4744921}" presName="childShp" presStyleLbl="bgAccFollowNode1" presStyleIdx="3" presStyleCnt="4" custScaleY="252219">
        <dgm:presLayoutVars>
          <dgm:bulletEnabled val="1"/>
        </dgm:presLayoutVars>
      </dgm:prSet>
      <dgm:spPr/>
    </dgm:pt>
  </dgm:ptLst>
  <dgm:cxnLst>
    <dgm:cxn modelId="{227ED803-E207-4EC4-9EE2-01807DB3C646}" type="presOf" srcId="{35A5DAB6-C23B-4643-8F77-6B2CAC39ED7A}" destId="{E1C7F487-2D07-48C6-8268-537D5A5F63C8}" srcOrd="0" destOrd="4" presId="urn:microsoft.com/office/officeart/2005/8/layout/vList6"/>
    <dgm:cxn modelId="{1F2ED90B-F22C-4008-909B-CA64E7883A14}" srcId="{6A46A04E-1F9E-421F-B466-6179C1A31075}" destId="{824DDADD-E86A-470A-9237-E02448F845C9}" srcOrd="2" destOrd="0" parTransId="{E90261DD-10AB-4260-9C26-452B597E6E45}" sibTransId="{4EED89EA-7A29-492A-876A-5B6CB1CCF409}"/>
    <dgm:cxn modelId="{DF9C450D-490D-4CDC-91E8-B9095BD93D9A}" type="presOf" srcId="{404D34F7-D6FC-4E76-9FBB-233BAEEE92D2}" destId="{D6DD3F8D-F243-430E-9B29-9EE1BD85AC28}" srcOrd="0" destOrd="0" presId="urn:microsoft.com/office/officeart/2005/8/layout/vList6"/>
    <dgm:cxn modelId="{E4D3EF0D-4AE0-4808-A814-A12F71D52CF5}" type="presOf" srcId="{E7BA77A0-7412-417E-BAA6-E51337FEAC26}" destId="{44A00E34-5C68-4E47-81C1-C1FEB4FD736C}" srcOrd="0" destOrd="1" presId="urn:microsoft.com/office/officeart/2005/8/layout/vList6"/>
    <dgm:cxn modelId="{1922142D-DFBC-4131-AA46-67287036DD45}" srcId="{6A46A04E-1F9E-421F-B466-6179C1A31075}" destId="{35A5DAB6-C23B-4643-8F77-6B2CAC39ED7A}" srcOrd="4" destOrd="0" parTransId="{7AECA704-5B64-4C8F-933D-13A4FB0EAD12}" sibTransId="{063008FA-11B6-4505-AB69-E83836241019}"/>
    <dgm:cxn modelId="{1C675C36-D65F-4006-9318-05A6185E6D8F}" srcId="{6A46A04E-1F9E-421F-B466-6179C1A31075}" destId="{94A24409-D490-4041-AC26-4C69B051E839}" srcOrd="1" destOrd="0" parTransId="{0A44B7C8-4381-4D9D-921C-09460EA29732}" sibTransId="{881E1C14-DF97-410F-9199-3023B7C5D72E}"/>
    <dgm:cxn modelId="{BA62DA37-EDD5-4B2A-9384-B626031E68D4}" srcId="{DE1BEC80-4872-4346-8C6E-EFF2B2CF52F5}" destId="{82C72975-6150-4DEE-B34B-03A19C53FA46}" srcOrd="0" destOrd="0" parTransId="{52452924-2228-4FED-9535-63836477E294}" sibTransId="{62A5D2C1-4A4B-4B93-BAAB-E2BA47854B25}"/>
    <dgm:cxn modelId="{E411FD5D-9BF0-41F9-86EA-7814493438BB}" type="presOf" srcId="{6A46A04E-1F9E-421F-B466-6179C1A31075}" destId="{4C2731B8-5E40-419C-87D6-BF6F8CDAB143}" srcOrd="0" destOrd="0" presId="urn:microsoft.com/office/officeart/2005/8/layout/vList6"/>
    <dgm:cxn modelId="{090A125E-3FED-43AC-80CF-67AC2FBD523F}" type="presOf" srcId="{8143584A-4706-4945-A6EA-5C60043CDB9F}" destId="{E1C7F487-2D07-48C6-8268-537D5A5F63C8}" srcOrd="0" destOrd="3" presId="urn:microsoft.com/office/officeart/2005/8/layout/vList6"/>
    <dgm:cxn modelId="{4033365E-401E-4702-8486-D8975ECEFB8E}" srcId="{404D34F7-D6FC-4E76-9FBB-233BAEEE92D2}" destId="{50E44008-3A1A-4C9C-BD7A-3F992DE1CF71}" srcOrd="2" destOrd="0" parTransId="{6A19E207-0C93-40D5-A463-6C3A13F72D83}" sibTransId="{A79DD605-3FC1-4E33-84E8-2E01F7CFB042}"/>
    <dgm:cxn modelId="{E7A77162-D568-4AE4-B88B-B79759739300}" srcId="{404D34F7-D6FC-4E76-9FBB-233BAEEE92D2}" destId="{38C3D210-345C-48CF-997A-4406B28D38AD}" srcOrd="0" destOrd="0" parTransId="{7EE921D1-F35C-43CC-AD15-35620F0AA5C7}" sibTransId="{9F740896-5722-44F9-B146-6396BF1EF778}"/>
    <dgm:cxn modelId="{65D13E68-3A27-4FDE-B1F9-9B57D5F1C918}" srcId="{FD4DFFA5-14AF-401A-9D33-96BF38CFF528}" destId="{DB0DF846-471C-4438-A9E7-8B12E4744921}" srcOrd="3" destOrd="0" parTransId="{BC49AC7E-A3E0-4D0A-99B2-19F851CFE74E}" sibTransId="{5EFC68B1-2A18-43D1-AE11-5BA070E67ED0}"/>
    <dgm:cxn modelId="{82140069-710E-4E6F-9AA2-EA374BA9C420}" type="presOf" srcId="{92B2B094-F931-4CEC-99D2-8914DEA05DE0}" destId="{E1C7F487-2D07-48C6-8268-537D5A5F63C8}" srcOrd="0" destOrd="5" presId="urn:microsoft.com/office/officeart/2005/8/layout/vList6"/>
    <dgm:cxn modelId="{E2550D69-7B99-4D48-AD06-33E7D2D647F6}" type="presOf" srcId="{D64FEF38-0A3B-4BB0-A9C8-B4303B1CFA00}" destId="{6EC167E1-8262-4599-8EEE-D5412B2392B6}" srcOrd="0" destOrd="1" presId="urn:microsoft.com/office/officeart/2005/8/layout/vList6"/>
    <dgm:cxn modelId="{A335E26A-E955-4633-A4F9-2BA0C86E465D}" srcId="{DB0DF846-471C-4438-A9E7-8B12E4744921}" destId="{D64FEF38-0A3B-4BB0-A9C8-B4303B1CFA00}" srcOrd="1" destOrd="0" parTransId="{53D84CA0-F86A-4E1F-8869-9FB858F7BCC4}" sibTransId="{E132CF00-F643-4851-9D00-0E4A16FA6775}"/>
    <dgm:cxn modelId="{C3A28774-463B-47D2-9A1C-3A7D557BD924}" srcId="{FD4DFFA5-14AF-401A-9D33-96BF38CFF528}" destId="{404D34F7-D6FC-4E76-9FBB-233BAEEE92D2}" srcOrd="2" destOrd="0" parTransId="{B1C6641B-DCDF-47FE-8CC5-67766C42397D}" sibTransId="{BC58B358-0EE6-43D7-8827-9D3227EE27FE}"/>
    <dgm:cxn modelId="{57384B58-3626-4772-BD8E-BB422908083E}" type="presOf" srcId="{DE1BEC80-4872-4346-8C6E-EFF2B2CF52F5}" destId="{D540F8ED-520B-42C9-8EC4-1337BCD0D75F}" srcOrd="0" destOrd="0" presId="urn:microsoft.com/office/officeart/2005/8/layout/vList6"/>
    <dgm:cxn modelId="{3F65D859-49CB-4684-912F-3550E896E27D}" srcId="{6A46A04E-1F9E-421F-B466-6179C1A31075}" destId="{8143584A-4706-4945-A6EA-5C60043CDB9F}" srcOrd="3" destOrd="0" parTransId="{89B56939-304A-4726-A8AA-C751109A4DAF}" sibTransId="{638A6C82-3B28-4E0E-AC04-D4BBA1E1F493}"/>
    <dgm:cxn modelId="{6BE25281-2656-47DD-A753-C289470EFA50}" type="presOf" srcId="{38C3D210-345C-48CF-997A-4406B28D38AD}" destId="{EF18C1CA-B153-4F70-A7C3-D2D3C8B26A14}" srcOrd="0" destOrd="0" presId="urn:microsoft.com/office/officeart/2005/8/layout/vList6"/>
    <dgm:cxn modelId="{9A1B438D-6158-4617-9830-4058F8641279}" type="presOf" srcId="{DB0DF846-471C-4438-A9E7-8B12E4744921}" destId="{09E801C7-B396-4506-98D9-7C42E80224D6}" srcOrd="0" destOrd="0" presId="urn:microsoft.com/office/officeart/2005/8/layout/vList6"/>
    <dgm:cxn modelId="{FD0A938F-D0DD-4D5E-B8EA-F21625FB014C}" srcId="{FD4DFFA5-14AF-401A-9D33-96BF38CFF528}" destId="{6A46A04E-1F9E-421F-B466-6179C1A31075}" srcOrd="0" destOrd="0" parTransId="{23DECCBE-D57B-4711-BB67-C554C753C86F}" sibTransId="{902A219D-0CAF-4513-975C-7052883B1C36}"/>
    <dgm:cxn modelId="{1DE5BBA5-FA6F-4F31-B02C-670781E7D412}" type="presOf" srcId="{4FA9225C-CF64-43DA-9629-DE1ABCBD073F}" destId="{6EC167E1-8262-4599-8EEE-D5412B2392B6}" srcOrd="0" destOrd="0" presId="urn:microsoft.com/office/officeart/2005/8/layout/vList6"/>
    <dgm:cxn modelId="{F17CF2A9-BE82-4E0A-8294-232FD44C23FC}" srcId="{FD4DFFA5-14AF-401A-9D33-96BF38CFF528}" destId="{DE1BEC80-4872-4346-8C6E-EFF2B2CF52F5}" srcOrd="1" destOrd="0" parTransId="{638C4631-9A78-46D7-B1C1-E385FD430306}" sibTransId="{DA9E07DF-D807-45D4-B0A0-E963AD06B014}"/>
    <dgm:cxn modelId="{3968AEAA-2DB4-4719-BF7E-A527EE8C5FFE}" srcId="{DE1BEC80-4872-4346-8C6E-EFF2B2CF52F5}" destId="{E7BA77A0-7412-417E-BAA6-E51337FEAC26}" srcOrd="1" destOrd="0" parTransId="{31420019-3C52-4019-AE43-BF5ADDC62FBC}" sibTransId="{F71784BA-22F6-4E4F-80B8-DCD5EFD9E5C3}"/>
    <dgm:cxn modelId="{9BB948B6-AD4E-4A62-B7CB-5588ED026746}" type="presOf" srcId="{4F6E75B8-DFFD-4BC0-8335-57A8B81631E5}" destId="{E1C7F487-2D07-48C6-8268-537D5A5F63C8}" srcOrd="0" destOrd="0" presId="urn:microsoft.com/office/officeart/2005/8/layout/vList6"/>
    <dgm:cxn modelId="{493894BD-E9C3-4B86-A4BD-9F58CC95D206}" type="presOf" srcId="{82C72975-6150-4DEE-B34B-03A19C53FA46}" destId="{44A00E34-5C68-4E47-81C1-C1FEB4FD736C}" srcOrd="0" destOrd="0" presId="urn:microsoft.com/office/officeart/2005/8/layout/vList6"/>
    <dgm:cxn modelId="{9DE90BC5-471D-4410-9980-C0F96BAAC26E}" type="presOf" srcId="{50E44008-3A1A-4C9C-BD7A-3F992DE1CF71}" destId="{EF18C1CA-B153-4F70-A7C3-D2D3C8B26A14}" srcOrd="0" destOrd="2" presId="urn:microsoft.com/office/officeart/2005/8/layout/vList6"/>
    <dgm:cxn modelId="{2A251DD6-B733-4E81-BAEE-CEFEA2464ABD}" type="presOf" srcId="{94A24409-D490-4041-AC26-4C69B051E839}" destId="{E1C7F487-2D07-48C6-8268-537D5A5F63C8}" srcOrd="0" destOrd="1" presId="urn:microsoft.com/office/officeart/2005/8/layout/vList6"/>
    <dgm:cxn modelId="{DDEC86E5-1AAA-4756-A97B-1D5CDE6BB51C}" srcId="{6A46A04E-1F9E-421F-B466-6179C1A31075}" destId="{92B2B094-F931-4CEC-99D2-8914DEA05DE0}" srcOrd="5" destOrd="0" parTransId="{3287444C-C239-455E-8B96-FECC304CF3B0}" sibTransId="{99469E45-7000-4A12-9B6E-CC040EC01F82}"/>
    <dgm:cxn modelId="{460D5BE6-E68D-4A33-AA83-EA0C9F727BD6}" type="presOf" srcId="{0F176A8C-812E-497E-9CD3-B02AB49BB93B}" destId="{EF18C1CA-B153-4F70-A7C3-D2D3C8B26A14}" srcOrd="0" destOrd="1" presId="urn:microsoft.com/office/officeart/2005/8/layout/vList6"/>
    <dgm:cxn modelId="{2449B6E6-45FB-44E5-87B4-3F11032C3B75}" srcId="{6A46A04E-1F9E-421F-B466-6179C1A31075}" destId="{4F6E75B8-DFFD-4BC0-8335-57A8B81631E5}" srcOrd="0" destOrd="0" parTransId="{A6F3252A-9297-4B74-A2B0-252ECD9F06D7}" sibTransId="{624DAA57-C447-46A7-8229-1E5D9E4E662F}"/>
    <dgm:cxn modelId="{A56E26E7-462A-4053-865A-373042BE2723}" srcId="{404D34F7-D6FC-4E76-9FBB-233BAEEE92D2}" destId="{0F176A8C-812E-497E-9CD3-B02AB49BB93B}" srcOrd="1" destOrd="0" parTransId="{7504DFE9-BC4D-4AB1-806F-D5950D1C335A}" sibTransId="{251D831E-3396-4CFF-86C8-3110D564E28E}"/>
    <dgm:cxn modelId="{738AACED-552C-4E55-9AC1-F6476963EFA2}" type="presOf" srcId="{FD4DFFA5-14AF-401A-9D33-96BF38CFF528}" destId="{526A1CEF-3AD0-4F84-B20A-3A9C35A61087}" srcOrd="0" destOrd="0" presId="urn:microsoft.com/office/officeart/2005/8/layout/vList6"/>
    <dgm:cxn modelId="{D4E75AF0-7DC0-43B4-BD0C-7821F4AA187E}" srcId="{DB0DF846-471C-4438-A9E7-8B12E4744921}" destId="{4FA9225C-CF64-43DA-9629-DE1ABCBD073F}" srcOrd="0" destOrd="0" parTransId="{959A1C5C-088F-47C6-A24A-90AF97A8D1E7}" sibTransId="{E680D8C2-97C9-4B66-B517-061FE459F152}"/>
    <dgm:cxn modelId="{E9F1D1FE-E2BE-40A8-BDD5-E87D8881F48D}" type="presOf" srcId="{824DDADD-E86A-470A-9237-E02448F845C9}" destId="{E1C7F487-2D07-48C6-8268-537D5A5F63C8}" srcOrd="0" destOrd="2" presId="urn:microsoft.com/office/officeart/2005/8/layout/vList6"/>
    <dgm:cxn modelId="{A0701F99-1255-4342-B0AC-CF508DD0A26A}" type="presParOf" srcId="{526A1CEF-3AD0-4F84-B20A-3A9C35A61087}" destId="{F351D231-B14D-4A1B-8440-F70E0C3A935D}" srcOrd="0" destOrd="0" presId="urn:microsoft.com/office/officeart/2005/8/layout/vList6"/>
    <dgm:cxn modelId="{45DC6215-073D-45DE-BD00-0EF83052428C}" type="presParOf" srcId="{F351D231-B14D-4A1B-8440-F70E0C3A935D}" destId="{4C2731B8-5E40-419C-87D6-BF6F8CDAB143}" srcOrd="0" destOrd="0" presId="urn:microsoft.com/office/officeart/2005/8/layout/vList6"/>
    <dgm:cxn modelId="{897A3C1F-AD53-457A-9135-FBF14CF22D02}" type="presParOf" srcId="{F351D231-B14D-4A1B-8440-F70E0C3A935D}" destId="{E1C7F487-2D07-48C6-8268-537D5A5F63C8}" srcOrd="1" destOrd="0" presId="urn:microsoft.com/office/officeart/2005/8/layout/vList6"/>
    <dgm:cxn modelId="{B0840D6F-1F6E-45F5-A08B-29F7CE228674}" type="presParOf" srcId="{526A1CEF-3AD0-4F84-B20A-3A9C35A61087}" destId="{D7CD573E-29CA-44EF-A657-90FDD44AB7B2}" srcOrd="1" destOrd="0" presId="urn:microsoft.com/office/officeart/2005/8/layout/vList6"/>
    <dgm:cxn modelId="{DD42BE1A-5378-454E-91AF-E97606567525}" type="presParOf" srcId="{526A1CEF-3AD0-4F84-B20A-3A9C35A61087}" destId="{3A82ED39-ACB5-4DB8-B23B-0865AA8D430C}" srcOrd="2" destOrd="0" presId="urn:microsoft.com/office/officeart/2005/8/layout/vList6"/>
    <dgm:cxn modelId="{344A551D-9F57-44E8-BDD2-0D58513790A3}" type="presParOf" srcId="{3A82ED39-ACB5-4DB8-B23B-0865AA8D430C}" destId="{D540F8ED-520B-42C9-8EC4-1337BCD0D75F}" srcOrd="0" destOrd="0" presId="urn:microsoft.com/office/officeart/2005/8/layout/vList6"/>
    <dgm:cxn modelId="{4C9124BE-A8B6-4914-9AE1-2AEA79549AB2}" type="presParOf" srcId="{3A82ED39-ACB5-4DB8-B23B-0865AA8D430C}" destId="{44A00E34-5C68-4E47-81C1-C1FEB4FD736C}" srcOrd="1" destOrd="0" presId="urn:microsoft.com/office/officeart/2005/8/layout/vList6"/>
    <dgm:cxn modelId="{97279E79-DE06-4206-9D05-51299ACC7390}" type="presParOf" srcId="{526A1CEF-3AD0-4F84-B20A-3A9C35A61087}" destId="{D131613E-A266-4FF4-9A9E-2320B765D799}" srcOrd="3" destOrd="0" presId="urn:microsoft.com/office/officeart/2005/8/layout/vList6"/>
    <dgm:cxn modelId="{54288BD3-AB72-4031-A1D5-33FAD770FBC7}" type="presParOf" srcId="{526A1CEF-3AD0-4F84-B20A-3A9C35A61087}" destId="{91230BD4-4705-481B-80F1-A493044F34E9}" srcOrd="4" destOrd="0" presId="urn:microsoft.com/office/officeart/2005/8/layout/vList6"/>
    <dgm:cxn modelId="{62D172D1-94FE-4077-A359-F5D240D84E33}" type="presParOf" srcId="{91230BD4-4705-481B-80F1-A493044F34E9}" destId="{D6DD3F8D-F243-430E-9B29-9EE1BD85AC28}" srcOrd="0" destOrd="0" presId="urn:microsoft.com/office/officeart/2005/8/layout/vList6"/>
    <dgm:cxn modelId="{AD45DAF2-3C7A-4B43-8B23-481C0EA9F346}" type="presParOf" srcId="{91230BD4-4705-481B-80F1-A493044F34E9}" destId="{EF18C1CA-B153-4F70-A7C3-D2D3C8B26A14}" srcOrd="1" destOrd="0" presId="urn:microsoft.com/office/officeart/2005/8/layout/vList6"/>
    <dgm:cxn modelId="{18B62CE9-BFD1-4795-879B-8E2DDE0CB239}" type="presParOf" srcId="{526A1CEF-3AD0-4F84-B20A-3A9C35A61087}" destId="{5EE0D335-03C0-4864-B3EE-1EF34E213F87}" srcOrd="5" destOrd="0" presId="urn:microsoft.com/office/officeart/2005/8/layout/vList6"/>
    <dgm:cxn modelId="{08A33726-5C17-4EF1-9205-902F5E98263A}" type="presParOf" srcId="{526A1CEF-3AD0-4F84-B20A-3A9C35A61087}" destId="{DDB2F38E-08F9-4345-967A-83D34867C55B}" srcOrd="6" destOrd="0" presId="urn:microsoft.com/office/officeart/2005/8/layout/vList6"/>
    <dgm:cxn modelId="{E0CFCA36-E4E0-417B-87F7-539AB6732E7C}" type="presParOf" srcId="{DDB2F38E-08F9-4345-967A-83D34867C55B}" destId="{09E801C7-B396-4506-98D9-7C42E80224D6}" srcOrd="0" destOrd="0" presId="urn:microsoft.com/office/officeart/2005/8/layout/vList6"/>
    <dgm:cxn modelId="{E4967F6B-692A-42CD-BF81-4B47541DE82E}" type="presParOf" srcId="{DDB2F38E-08F9-4345-967A-83D34867C55B}" destId="{6EC167E1-8262-4599-8EEE-D5412B2392B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1D602-2C6F-4FC0-9B22-605F3BBADEF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0521D7C8-C8E4-45DC-8B55-D6E603B41E91}">
      <dgm:prSet phldrT="[Texto]"/>
      <dgm:spPr/>
      <dgm:t>
        <a:bodyPr/>
        <a:lstStyle/>
        <a:p>
          <a:r>
            <a:rPr lang="es-EC" dirty="0">
              <a:solidFill>
                <a:schemeClr val="tx1"/>
              </a:solidFill>
            </a:rPr>
            <a:t>TIPOS DE INVESTIGACIÓN</a:t>
          </a:r>
        </a:p>
      </dgm:t>
    </dgm:pt>
    <dgm:pt modelId="{0309F906-2B16-4834-B767-7B8C73536F2E}" type="parTrans" cxnId="{4668DE65-5323-418B-92B6-2F9959995A9D}">
      <dgm:prSet/>
      <dgm:spPr/>
      <dgm:t>
        <a:bodyPr/>
        <a:lstStyle/>
        <a:p>
          <a:endParaRPr lang="es-EC">
            <a:solidFill>
              <a:schemeClr val="tx1"/>
            </a:solidFill>
          </a:endParaRPr>
        </a:p>
      </dgm:t>
    </dgm:pt>
    <dgm:pt modelId="{4F5F8BDE-CF7D-40C4-A589-2E66F690586F}" type="sibTrans" cxnId="{4668DE65-5323-418B-92B6-2F9959995A9D}">
      <dgm:prSet/>
      <dgm:spPr/>
      <dgm:t>
        <a:bodyPr/>
        <a:lstStyle/>
        <a:p>
          <a:endParaRPr lang="es-EC">
            <a:solidFill>
              <a:schemeClr val="tx1"/>
            </a:solidFill>
          </a:endParaRPr>
        </a:p>
      </dgm:t>
    </dgm:pt>
    <dgm:pt modelId="{42F18DD8-A103-4C27-8D91-1750CC937FDA}">
      <dgm:prSet phldrT="[Texto]"/>
      <dgm:spPr/>
      <dgm:t>
        <a:bodyPr/>
        <a:lstStyle/>
        <a:p>
          <a:r>
            <a:rPr lang="es-EC" dirty="0">
              <a:solidFill>
                <a:schemeClr val="tx1"/>
              </a:solidFill>
            </a:rPr>
            <a:t>Exploratoria </a:t>
          </a:r>
        </a:p>
      </dgm:t>
    </dgm:pt>
    <dgm:pt modelId="{7F0B6481-066E-4795-BC25-BF8AAC4360E9}" type="parTrans" cxnId="{FE8BC856-7157-460E-AA50-2263CBD64F14}">
      <dgm:prSet/>
      <dgm:spPr/>
      <dgm:t>
        <a:bodyPr/>
        <a:lstStyle/>
        <a:p>
          <a:endParaRPr lang="es-EC">
            <a:solidFill>
              <a:schemeClr val="tx1"/>
            </a:solidFill>
          </a:endParaRPr>
        </a:p>
      </dgm:t>
    </dgm:pt>
    <dgm:pt modelId="{47B26292-1796-4893-8BB5-2E82A25E2D70}" type="sibTrans" cxnId="{FE8BC856-7157-460E-AA50-2263CBD64F14}">
      <dgm:prSet/>
      <dgm:spPr/>
      <dgm:t>
        <a:bodyPr/>
        <a:lstStyle/>
        <a:p>
          <a:endParaRPr lang="es-EC">
            <a:solidFill>
              <a:schemeClr val="tx1"/>
            </a:solidFill>
          </a:endParaRPr>
        </a:p>
      </dgm:t>
    </dgm:pt>
    <dgm:pt modelId="{E559AFA7-62FA-434B-836D-2646DE7A6DDD}">
      <dgm:prSet phldrT="[Texto]"/>
      <dgm:spPr/>
      <dgm:t>
        <a:bodyPr/>
        <a:lstStyle/>
        <a:p>
          <a:r>
            <a:rPr lang="es-EC" dirty="0">
              <a:solidFill>
                <a:schemeClr val="tx1"/>
              </a:solidFill>
            </a:rPr>
            <a:t>Descriptiva </a:t>
          </a:r>
        </a:p>
      </dgm:t>
    </dgm:pt>
    <dgm:pt modelId="{2A411ED5-E3B2-45C5-B798-F030BDF941E6}" type="parTrans" cxnId="{2DB57724-491A-4BEA-B028-7DDE3EE02372}">
      <dgm:prSet/>
      <dgm:spPr/>
      <dgm:t>
        <a:bodyPr/>
        <a:lstStyle/>
        <a:p>
          <a:endParaRPr lang="es-EC">
            <a:solidFill>
              <a:schemeClr val="tx1"/>
            </a:solidFill>
          </a:endParaRPr>
        </a:p>
      </dgm:t>
    </dgm:pt>
    <dgm:pt modelId="{5E405EF2-02A9-4B73-ACA3-C4768782E984}" type="sibTrans" cxnId="{2DB57724-491A-4BEA-B028-7DDE3EE02372}">
      <dgm:prSet/>
      <dgm:spPr/>
      <dgm:t>
        <a:bodyPr/>
        <a:lstStyle/>
        <a:p>
          <a:endParaRPr lang="es-EC">
            <a:solidFill>
              <a:schemeClr val="tx1"/>
            </a:solidFill>
          </a:endParaRPr>
        </a:p>
      </dgm:t>
    </dgm:pt>
    <dgm:pt modelId="{86A0CD60-8878-4590-A1E8-A4D07D62664D}">
      <dgm:prSet phldrT="[Texto]"/>
      <dgm:spPr/>
      <dgm:t>
        <a:bodyPr/>
        <a:lstStyle/>
        <a:p>
          <a:r>
            <a:rPr lang="es-EC" dirty="0">
              <a:solidFill>
                <a:schemeClr val="tx1"/>
              </a:solidFill>
            </a:rPr>
            <a:t>METODO</a:t>
          </a:r>
        </a:p>
      </dgm:t>
    </dgm:pt>
    <dgm:pt modelId="{1EA7B76C-AD39-4D3F-95FD-B32290F9E1FB}" type="parTrans" cxnId="{F0542D08-C719-4E2A-A838-0C706C66D0E0}">
      <dgm:prSet/>
      <dgm:spPr/>
      <dgm:t>
        <a:bodyPr/>
        <a:lstStyle/>
        <a:p>
          <a:endParaRPr lang="es-EC">
            <a:solidFill>
              <a:schemeClr val="tx1"/>
            </a:solidFill>
          </a:endParaRPr>
        </a:p>
      </dgm:t>
    </dgm:pt>
    <dgm:pt modelId="{5AE5EACF-B62A-4C72-96AC-3D3A8A248AF7}" type="sibTrans" cxnId="{F0542D08-C719-4E2A-A838-0C706C66D0E0}">
      <dgm:prSet/>
      <dgm:spPr/>
      <dgm:t>
        <a:bodyPr/>
        <a:lstStyle/>
        <a:p>
          <a:endParaRPr lang="es-EC">
            <a:solidFill>
              <a:schemeClr val="tx1"/>
            </a:solidFill>
          </a:endParaRPr>
        </a:p>
      </dgm:t>
    </dgm:pt>
    <dgm:pt modelId="{97E96375-05B2-4244-8CF5-5B31C66EAB11}">
      <dgm:prSet phldrT="[Texto]"/>
      <dgm:spPr/>
      <dgm:t>
        <a:bodyPr/>
        <a:lstStyle/>
        <a:p>
          <a:r>
            <a:rPr lang="es-EC" dirty="0">
              <a:solidFill>
                <a:schemeClr val="tx1"/>
              </a:solidFill>
            </a:rPr>
            <a:t>Inductivo </a:t>
          </a:r>
        </a:p>
      </dgm:t>
    </dgm:pt>
    <dgm:pt modelId="{A0688F84-9A90-40B2-9B41-DA88523DA13E}" type="parTrans" cxnId="{69BFD5CC-8DB6-4431-9884-62746B8E51FA}">
      <dgm:prSet/>
      <dgm:spPr/>
      <dgm:t>
        <a:bodyPr/>
        <a:lstStyle/>
        <a:p>
          <a:endParaRPr lang="es-EC">
            <a:solidFill>
              <a:schemeClr val="tx1"/>
            </a:solidFill>
          </a:endParaRPr>
        </a:p>
      </dgm:t>
    </dgm:pt>
    <dgm:pt modelId="{4CCD3B3A-F7DE-4DF3-97B9-8EDD560D9387}" type="sibTrans" cxnId="{69BFD5CC-8DB6-4431-9884-62746B8E51FA}">
      <dgm:prSet/>
      <dgm:spPr/>
      <dgm:t>
        <a:bodyPr/>
        <a:lstStyle/>
        <a:p>
          <a:endParaRPr lang="es-EC">
            <a:solidFill>
              <a:schemeClr val="tx1"/>
            </a:solidFill>
          </a:endParaRPr>
        </a:p>
      </dgm:t>
    </dgm:pt>
    <dgm:pt modelId="{D323FFE3-391B-4479-87BD-11D2412D4C69}">
      <dgm:prSet phldrT="[Texto]"/>
      <dgm:spPr/>
      <dgm:t>
        <a:bodyPr/>
        <a:lstStyle/>
        <a:p>
          <a:r>
            <a:rPr lang="es-EC" dirty="0">
              <a:solidFill>
                <a:schemeClr val="tx1"/>
              </a:solidFill>
            </a:rPr>
            <a:t>Deductivo </a:t>
          </a:r>
        </a:p>
      </dgm:t>
    </dgm:pt>
    <dgm:pt modelId="{10540908-32C7-446A-A9CE-065261A7B550}" type="parTrans" cxnId="{88136EFF-49AE-4B69-AB9B-9FBA25E955A0}">
      <dgm:prSet/>
      <dgm:spPr/>
      <dgm:t>
        <a:bodyPr/>
        <a:lstStyle/>
        <a:p>
          <a:endParaRPr lang="es-EC">
            <a:solidFill>
              <a:schemeClr val="tx1"/>
            </a:solidFill>
          </a:endParaRPr>
        </a:p>
      </dgm:t>
    </dgm:pt>
    <dgm:pt modelId="{3578A742-C075-4F4C-981C-EA5F15167EA9}" type="sibTrans" cxnId="{88136EFF-49AE-4B69-AB9B-9FBA25E955A0}">
      <dgm:prSet/>
      <dgm:spPr/>
      <dgm:t>
        <a:bodyPr/>
        <a:lstStyle/>
        <a:p>
          <a:endParaRPr lang="es-EC">
            <a:solidFill>
              <a:schemeClr val="tx1"/>
            </a:solidFill>
          </a:endParaRPr>
        </a:p>
      </dgm:t>
    </dgm:pt>
    <dgm:pt modelId="{F24AAFBE-EF23-4AAA-AC41-E294731B245B}">
      <dgm:prSet phldrT="[Texto]"/>
      <dgm:spPr/>
      <dgm:t>
        <a:bodyPr/>
        <a:lstStyle/>
        <a:p>
          <a:r>
            <a:rPr lang="es-EC" dirty="0">
              <a:solidFill>
                <a:schemeClr val="tx1"/>
              </a:solidFill>
            </a:rPr>
            <a:t>ENFOQUE </a:t>
          </a:r>
        </a:p>
      </dgm:t>
    </dgm:pt>
    <dgm:pt modelId="{921CA95E-C934-414E-A41D-7F2722641914}" type="parTrans" cxnId="{795B702F-2DF5-4D07-8170-4D50D1ACDEA0}">
      <dgm:prSet/>
      <dgm:spPr/>
      <dgm:t>
        <a:bodyPr/>
        <a:lstStyle/>
        <a:p>
          <a:endParaRPr lang="es-EC">
            <a:solidFill>
              <a:schemeClr val="tx1"/>
            </a:solidFill>
          </a:endParaRPr>
        </a:p>
      </dgm:t>
    </dgm:pt>
    <dgm:pt modelId="{EECC84BC-0CE8-4EDE-908F-E0DEFB5047F4}" type="sibTrans" cxnId="{795B702F-2DF5-4D07-8170-4D50D1ACDEA0}">
      <dgm:prSet/>
      <dgm:spPr/>
      <dgm:t>
        <a:bodyPr/>
        <a:lstStyle/>
        <a:p>
          <a:endParaRPr lang="es-EC">
            <a:solidFill>
              <a:schemeClr val="tx1"/>
            </a:solidFill>
          </a:endParaRPr>
        </a:p>
      </dgm:t>
    </dgm:pt>
    <dgm:pt modelId="{5F18ED57-BB51-4002-BF7C-183AE1852890}">
      <dgm:prSet phldrT="[Texto]"/>
      <dgm:spPr/>
      <dgm:t>
        <a:bodyPr/>
        <a:lstStyle/>
        <a:p>
          <a:r>
            <a:rPr lang="es-EC" dirty="0">
              <a:solidFill>
                <a:schemeClr val="tx1"/>
              </a:solidFill>
            </a:rPr>
            <a:t>Cualitativo </a:t>
          </a:r>
        </a:p>
      </dgm:t>
    </dgm:pt>
    <dgm:pt modelId="{06A310F6-443C-48F3-96CA-AA9B81940FC9}" type="parTrans" cxnId="{220B9B43-DA6D-49AD-B6B4-35153F7AF076}">
      <dgm:prSet/>
      <dgm:spPr/>
      <dgm:t>
        <a:bodyPr/>
        <a:lstStyle/>
        <a:p>
          <a:endParaRPr lang="es-EC">
            <a:solidFill>
              <a:schemeClr val="tx1"/>
            </a:solidFill>
          </a:endParaRPr>
        </a:p>
      </dgm:t>
    </dgm:pt>
    <dgm:pt modelId="{36F89574-6EEA-4BD5-AA23-E904742B7FC5}" type="sibTrans" cxnId="{220B9B43-DA6D-49AD-B6B4-35153F7AF076}">
      <dgm:prSet/>
      <dgm:spPr/>
      <dgm:t>
        <a:bodyPr/>
        <a:lstStyle/>
        <a:p>
          <a:endParaRPr lang="es-EC">
            <a:solidFill>
              <a:schemeClr val="tx1"/>
            </a:solidFill>
          </a:endParaRPr>
        </a:p>
      </dgm:t>
    </dgm:pt>
    <dgm:pt modelId="{8467859F-665B-4517-91B8-CBB7B216CD6B}">
      <dgm:prSet phldrT="[Texto]"/>
      <dgm:spPr/>
      <dgm:t>
        <a:bodyPr/>
        <a:lstStyle/>
        <a:p>
          <a:r>
            <a:rPr lang="es-EC" dirty="0">
              <a:solidFill>
                <a:schemeClr val="tx1"/>
              </a:solidFill>
            </a:rPr>
            <a:t>Cuantitativo </a:t>
          </a:r>
        </a:p>
      </dgm:t>
    </dgm:pt>
    <dgm:pt modelId="{18B93DC3-301F-4E95-BB9F-EB15A0FFBB52}" type="parTrans" cxnId="{6D4FC6F5-09FE-417B-BE9E-498DCC98AE82}">
      <dgm:prSet/>
      <dgm:spPr/>
      <dgm:t>
        <a:bodyPr/>
        <a:lstStyle/>
        <a:p>
          <a:endParaRPr lang="es-EC">
            <a:solidFill>
              <a:schemeClr val="tx1"/>
            </a:solidFill>
          </a:endParaRPr>
        </a:p>
      </dgm:t>
    </dgm:pt>
    <dgm:pt modelId="{270BC8DC-77F2-4B1A-9D9E-F8387B0108E3}" type="sibTrans" cxnId="{6D4FC6F5-09FE-417B-BE9E-498DCC98AE82}">
      <dgm:prSet/>
      <dgm:spPr/>
      <dgm:t>
        <a:bodyPr/>
        <a:lstStyle/>
        <a:p>
          <a:endParaRPr lang="es-EC">
            <a:solidFill>
              <a:schemeClr val="tx1"/>
            </a:solidFill>
          </a:endParaRPr>
        </a:p>
      </dgm:t>
    </dgm:pt>
    <dgm:pt modelId="{9ED993B9-DDB7-4E0D-8C23-4AC2204E1966}">
      <dgm:prSet phldrT="[Texto]"/>
      <dgm:spPr/>
      <dgm:t>
        <a:bodyPr/>
        <a:lstStyle/>
        <a:p>
          <a:r>
            <a:rPr lang="es-EC" dirty="0">
              <a:solidFill>
                <a:schemeClr val="tx1"/>
              </a:solidFill>
            </a:rPr>
            <a:t>TÈCNICAS DE INVESTIGACIÒN </a:t>
          </a:r>
        </a:p>
      </dgm:t>
    </dgm:pt>
    <dgm:pt modelId="{06EA3764-9FAF-4B98-8A1E-34E6278DE70F}" type="parTrans" cxnId="{B0782619-7722-4D92-BAB7-E9C33398F68D}">
      <dgm:prSet/>
      <dgm:spPr/>
      <dgm:t>
        <a:bodyPr/>
        <a:lstStyle/>
        <a:p>
          <a:endParaRPr lang="es-ES"/>
        </a:p>
      </dgm:t>
    </dgm:pt>
    <dgm:pt modelId="{99279781-B17C-452F-8C9A-3F036ED499DB}" type="sibTrans" cxnId="{B0782619-7722-4D92-BAB7-E9C33398F68D}">
      <dgm:prSet/>
      <dgm:spPr/>
      <dgm:t>
        <a:bodyPr/>
        <a:lstStyle/>
        <a:p>
          <a:endParaRPr lang="es-ES"/>
        </a:p>
      </dgm:t>
    </dgm:pt>
    <dgm:pt modelId="{CEA410D5-7A2A-454E-B126-AD65E3F4517F}">
      <dgm:prSet phldrT="[Texto]"/>
      <dgm:spPr/>
      <dgm:t>
        <a:bodyPr/>
        <a:lstStyle/>
        <a:p>
          <a:r>
            <a:rPr lang="es-EC" dirty="0">
              <a:solidFill>
                <a:schemeClr val="tx1"/>
              </a:solidFill>
            </a:rPr>
            <a:t> Entrevista</a:t>
          </a:r>
        </a:p>
      </dgm:t>
    </dgm:pt>
    <dgm:pt modelId="{194C4F82-2129-47FF-89BE-A10ACFBC3C83}" type="parTrans" cxnId="{BB5A280A-07FE-435F-896B-9A6F6FC566FC}">
      <dgm:prSet/>
      <dgm:spPr/>
      <dgm:t>
        <a:bodyPr/>
        <a:lstStyle/>
        <a:p>
          <a:endParaRPr lang="es-ES"/>
        </a:p>
      </dgm:t>
    </dgm:pt>
    <dgm:pt modelId="{4F8AA071-462C-489D-BF26-33365EEB997C}" type="sibTrans" cxnId="{BB5A280A-07FE-435F-896B-9A6F6FC566FC}">
      <dgm:prSet/>
      <dgm:spPr/>
      <dgm:t>
        <a:bodyPr/>
        <a:lstStyle/>
        <a:p>
          <a:endParaRPr lang="es-ES"/>
        </a:p>
      </dgm:t>
    </dgm:pt>
    <dgm:pt modelId="{6A7803F6-3A19-4BF7-9F11-B82D1742C6BC}">
      <dgm:prSet phldrT="[Texto]"/>
      <dgm:spPr/>
      <dgm:t>
        <a:bodyPr/>
        <a:lstStyle/>
        <a:p>
          <a:r>
            <a:rPr lang="es-EC" dirty="0">
              <a:solidFill>
                <a:schemeClr val="tx1"/>
              </a:solidFill>
            </a:rPr>
            <a:t>Encuesta </a:t>
          </a:r>
        </a:p>
      </dgm:t>
    </dgm:pt>
    <dgm:pt modelId="{C256C8F7-5460-42CE-879A-F6C7CC0FF6FF}" type="parTrans" cxnId="{9A9A5A1F-BE40-41D9-975E-9C56CDFCCE5A}">
      <dgm:prSet/>
      <dgm:spPr/>
      <dgm:t>
        <a:bodyPr/>
        <a:lstStyle/>
        <a:p>
          <a:endParaRPr lang="es-ES"/>
        </a:p>
      </dgm:t>
    </dgm:pt>
    <dgm:pt modelId="{B043A2EA-4E64-421A-8D13-DEF17AC8A94C}" type="sibTrans" cxnId="{9A9A5A1F-BE40-41D9-975E-9C56CDFCCE5A}">
      <dgm:prSet/>
      <dgm:spPr/>
      <dgm:t>
        <a:bodyPr/>
        <a:lstStyle/>
        <a:p>
          <a:endParaRPr lang="es-ES"/>
        </a:p>
      </dgm:t>
    </dgm:pt>
    <dgm:pt modelId="{E2904625-AC7B-4469-98C6-7B215F39B526}">
      <dgm:prSet phldrT="[Texto]"/>
      <dgm:spPr/>
      <dgm:t>
        <a:bodyPr/>
        <a:lstStyle/>
        <a:p>
          <a:r>
            <a:rPr lang="es-EC" dirty="0">
              <a:solidFill>
                <a:schemeClr val="tx1"/>
              </a:solidFill>
            </a:rPr>
            <a:t>POBLACIÓN Y MUESTRA </a:t>
          </a:r>
        </a:p>
      </dgm:t>
    </dgm:pt>
    <dgm:pt modelId="{BC3A22E6-79C5-4678-8A09-7D34714F65CF}" type="parTrans" cxnId="{5BE96473-C0DC-43AA-82A1-90C20AB1F7FE}">
      <dgm:prSet/>
      <dgm:spPr/>
      <dgm:t>
        <a:bodyPr/>
        <a:lstStyle/>
        <a:p>
          <a:endParaRPr lang="es-ES"/>
        </a:p>
      </dgm:t>
    </dgm:pt>
    <dgm:pt modelId="{D56D5E01-14BD-4450-9BED-D9770FCDD058}" type="sibTrans" cxnId="{5BE96473-C0DC-43AA-82A1-90C20AB1F7FE}">
      <dgm:prSet/>
      <dgm:spPr/>
      <dgm:t>
        <a:bodyPr/>
        <a:lstStyle/>
        <a:p>
          <a:endParaRPr lang="es-ES"/>
        </a:p>
      </dgm:t>
    </dgm:pt>
    <dgm:pt modelId="{1F050A1E-EA43-425E-8EA0-CE0CDCD84DA4}" type="pres">
      <dgm:prSet presAssocID="{0571D602-2C6F-4FC0-9B22-605F3BBADEF2}" presName="Name0" presStyleCnt="0">
        <dgm:presLayoutVars>
          <dgm:chPref val="3"/>
          <dgm:dir/>
          <dgm:animLvl val="lvl"/>
          <dgm:resizeHandles/>
        </dgm:presLayoutVars>
      </dgm:prSet>
      <dgm:spPr/>
    </dgm:pt>
    <dgm:pt modelId="{BA2FE12D-253F-4B62-A2FC-4A9CDC2F6DF1}" type="pres">
      <dgm:prSet presAssocID="{0521D7C8-C8E4-45DC-8B55-D6E603B41E91}" presName="horFlow" presStyleCnt="0"/>
      <dgm:spPr/>
    </dgm:pt>
    <dgm:pt modelId="{82B7F741-4AF6-4BC3-AD7A-567C736FF861}" type="pres">
      <dgm:prSet presAssocID="{0521D7C8-C8E4-45DC-8B55-D6E603B41E91}" presName="bigChev" presStyleLbl="node1" presStyleIdx="0" presStyleCnt="5"/>
      <dgm:spPr/>
    </dgm:pt>
    <dgm:pt modelId="{025FC50C-8F38-45DB-A964-5F73C5325BB6}" type="pres">
      <dgm:prSet presAssocID="{7F0B6481-066E-4795-BC25-BF8AAC4360E9}" presName="parTrans" presStyleCnt="0"/>
      <dgm:spPr/>
    </dgm:pt>
    <dgm:pt modelId="{C17E82E5-6140-44CA-9321-4F2D7BB66C27}" type="pres">
      <dgm:prSet presAssocID="{42F18DD8-A103-4C27-8D91-1750CC937FDA}" presName="node" presStyleLbl="alignAccFollowNode1" presStyleIdx="0" presStyleCnt="8">
        <dgm:presLayoutVars>
          <dgm:bulletEnabled val="1"/>
        </dgm:presLayoutVars>
      </dgm:prSet>
      <dgm:spPr/>
    </dgm:pt>
    <dgm:pt modelId="{63819A6B-9210-4E68-8062-6972BD549316}" type="pres">
      <dgm:prSet presAssocID="{47B26292-1796-4893-8BB5-2E82A25E2D70}" presName="sibTrans" presStyleCnt="0"/>
      <dgm:spPr/>
    </dgm:pt>
    <dgm:pt modelId="{7ECFCBC9-5E82-47EE-8086-4588B7919577}" type="pres">
      <dgm:prSet presAssocID="{E559AFA7-62FA-434B-836D-2646DE7A6DDD}" presName="node" presStyleLbl="alignAccFollowNode1" presStyleIdx="1" presStyleCnt="8">
        <dgm:presLayoutVars>
          <dgm:bulletEnabled val="1"/>
        </dgm:presLayoutVars>
      </dgm:prSet>
      <dgm:spPr/>
    </dgm:pt>
    <dgm:pt modelId="{A7C2F9DF-C106-4C79-8575-01196E7D2705}" type="pres">
      <dgm:prSet presAssocID="{0521D7C8-C8E4-45DC-8B55-D6E603B41E91}" presName="vSp" presStyleCnt="0"/>
      <dgm:spPr/>
    </dgm:pt>
    <dgm:pt modelId="{0ADBB2EC-4B0F-48CC-8160-46FDAAF37C98}" type="pres">
      <dgm:prSet presAssocID="{86A0CD60-8878-4590-A1E8-A4D07D62664D}" presName="horFlow" presStyleCnt="0"/>
      <dgm:spPr/>
    </dgm:pt>
    <dgm:pt modelId="{22010541-BB44-4DAE-9939-807B932560C3}" type="pres">
      <dgm:prSet presAssocID="{86A0CD60-8878-4590-A1E8-A4D07D62664D}" presName="bigChev" presStyleLbl="node1" presStyleIdx="1" presStyleCnt="5"/>
      <dgm:spPr/>
    </dgm:pt>
    <dgm:pt modelId="{19AC6CAD-1517-4E96-8EA9-7BC5CE3310D0}" type="pres">
      <dgm:prSet presAssocID="{A0688F84-9A90-40B2-9B41-DA88523DA13E}" presName="parTrans" presStyleCnt="0"/>
      <dgm:spPr/>
    </dgm:pt>
    <dgm:pt modelId="{DE2DC147-BF57-47D8-BEFA-08833E54EB18}" type="pres">
      <dgm:prSet presAssocID="{97E96375-05B2-4244-8CF5-5B31C66EAB11}" presName="node" presStyleLbl="alignAccFollowNode1" presStyleIdx="2" presStyleCnt="8">
        <dgm:presLayoutVars>
          <dgm:bulletEnabled val="1"/>
        </dgm:presLayoutVars>
      </dgm:prSet>
      <dgm:spPr/>
    </dgm:pt>
    <dgm:pt modelId="{49B36A9C-5439-483E-A733-2094245FE8F7}" type="pres">
      <dgm:prSet presAssocID="{4CCD3B3A-F7DE-4DF3-97B9-8EDD560D9387}" presName="sibTrans" presStyleCnt="0"/>
      <dgm:spPr/>
    </dgm:pt>
    <dgm:pt modelId="{F3EEA33D-F0A4-414E-B213-6301EF8686BF}" type="pres">
      <dgm:prSet presAssocID="{D323FFE3-391B-4479-87BD-11D2412D4C69}" presName="node" presStyleLbl="alignAccFollowNode1" presStyleIdx="3" presStyleCnt="8">
        <dgm:presLayoutVars>
          <dgm:bulletEnabled val="1"/>
        </dgm:presLayoutVars>
      </dgm:prSet>
      <dgm:spPr/>
    </dgm:pt>
    <dgm:pt modelId="{7AE2F7C2-1AF0-4A05-AEEB-540386D8D434}" type="pres">
      <dgm:prSet presAssocID="{86A0CD60-8878-4590-A1E8-A4D07D62664D}" presName="vSp" presStyleCnt="0"/>
      <dgm:spPr/>
    </dgm:pt>
    <dgm:pt modelId="{D659E74A-B937-42FE-8CBB-3409364E9DF2}" type="pres">
      <dgm:prSet presAssocID="{F24AAFBE-EF23-4AAA-AC41-E294731B245B}" presName="horFlow" presStyleCnt="0"/>
      <dgm:spPr/>
    </dgm:pt>
    <dgm:pt modelId="{43C556F3-54F4-4657-877E-3E794B70FD18}" type="pres">
      <dgm:prSet presAssocID="{F24AAFBE-EF23-4AAA-AC41-E294731B245B}" presName="bigChev" presStyleLbl="node1" presStyleIdx="2" presStyleCnt="5"/>
      <dgm:spPr/>
    </dgm:pt>
    <dgm:pt modelId="{5C8A3E6F-4A03-4337-B5FD-0D8F1ED6613E}" type="pres">
      <dgm:prSet presAssocID="{06A310F6-443C-48F3-96CA-AA9B81940FC9}" presName="parTrans" presStyleCnt="0"/>
      <dgm:spPr/>
    </dgm:pt>
    <dgm:pt modelId="{C5DCEECF-3BCE-4304-B1A6-875CCD927B09}" type="pres">
      <dgm:prSet presAssocID="{5F18ED57-BB51-4002-BF7C-183AE1852890}" presName="node" presStyleLbl="alignAccFollowNode1" presStyleIdx="4" presStyleCnt="8">
        <dgm:presLayoutVars>
          <dgm:bulletEnabled val="1"/>
        </dgm:presLayoutVars>
      </dgm:prSet>
      <dgm:spPr/>
    </dgm:pt>
    <dgm:pt modelId="{6C7B9471-2A57-460D-8544-02B9A6BC49A1}" type="pres">
      <dgm:prSet presAssocID="{36F89574-6EEA-4BD5-AA23-E904742B7FC5}" presName="sibTrans" presStyleCnt="0"/>
      <dgm:spPr/>
    </dgm:pt>
    <dgm:pt modelId="{01F51657-F812-44FE-9B3C-D688D5357423}" type="pres">
      <dgm:prSet presAssocID="{8467859F-665B-4517-91B8-CBB7B216CD6B}" presName="node" presStyleLbl="alignAccFollowNode1" presStyleIdx="5" presStyleCnt="8">
        <dgm:presLayoutVars>
          <dgm:bulletEnabled val="1"/>
        </dgm:presLayoutVars>
      </dgm:prSet>
      <dgm:spPr/>
    </dgm:pt>
    <dgm:pt modelId="{5EFA0673-4DAC-4940-B416-ACE38DD6C6FA}" type="pres">
      <dgm:prSet presAssocID="{F24AAFBE-EF23-4AAA-AC41-E294731B245B}" presName="vSp" presStyleCnt="0"/>
      <dgm:spPr/>
    </dgm:pt>
    <dgm:pt modelId="{91FA6A4D-3B49-4E31-B269-5D2D7E5F27F9}" type="pres">
      <dgm:prSet presAssocID="{9ED993B9-DDB7-4E0D-8C23-4AC2204E1966}" presName="horFlow" presStyleCnt="0"/>
      <dgm:spPr/>
    </dgm:pt>
    <dgm:pt modelId="{51ADF33B-5A17-4EC0-A824-C06102BEB8BD}" type="pres">
      <dgm:prSet presAssocID="{9ED993B9-DDB7-4E0D-8C23-4AC2204E1966}" presName="bigChev" presStyleLbl="node1" presStyleIdx="3" presStyleCnt="5"/>
      <dgm:spPr/>
    </dgm:pt>
    <dgm:pt modelId="{2A777513-F847-4A2B-B80B-0AEA57BE8935}" type="pres">
      <dgm:prSet presAssocID="{194C4F82-2129-47FF-89BE-A10ACFBC3C83}" presName="parTrans" presStyleCnt="0"/>
      <dgm:spPr/>
    </dgm:pt>
    <dgm:pt modelId="{0A2F2D07-9009-42AE-B958-0B4D64153FBA}" type="pres">
      <dgm:prSet presAssocID="{CEA410D5-7A2A-454E-B126-AD65E3F4517F}" presName="node" presStyleLbl="alignAccFollowNode1" presStyleIdx="6" presStyleCnt="8">
        <dgm:presLayoutVars>
          <dgm:bulletEnabled val="1"/>
        </dgm:presLayoutVars>
      </dgm:prSet>
      <dgm:spPr/>
    </dgm:pt>
    <dgm:pt modelId="{0581F002-0A20-41B2-ABD6-F85E54522431}" type="pres">
      <dgm:prSet presAssocID="{4F8AA071-462C-489D-BF26-33365EEB997C}" presName="sibTrans" presStyleCnt="0"/>
      <dgm:spPr/>
    </dgm:pt>
    <dgm:pt modelId="{CC2B0B72-B673-4D4C-979D-29E794B4E3EE}" type="pres">
      <dgm:prSet presAssocID="{6A7803F6-3A19-4BF7-9F11-B82D1742C6BC}" presName="node" presStyleLbl="alignAccFollowNode1" presStyleIdx="7" presStyleCnt="8">
        <dgm:presLayoutVars>
          <dgm:bulletEnabled val="1"/>
        </dgm:presLayoutVars>
      </dgm:prSet>
      <dgm:spPr/>
    </dgm:pt>
    <dgm:pt modelId="{2105A774-09AD-45C3-BEE5-E697D47CC6C7}" type="pres">
      <dgm:prSet presAssocID="{9ED993B9-DDB7-4E0D-8C23-4AC2204E1966}" presName="vSp" presStyleCnt="0"/>
      <dgm:spPr/>
    </dgm:pt>
    <dgm:pt modelId="{BFCF0BE9-CAA8-4C1F-8EAA-99D83592AE19}" type="pres">
      <dgm:prSet presAssocID="{E2904625-AC7B-4469-98C6-7B215F39B526}" presName="horFlow" presStyleCnt="0"/>
      <dgm:spPr/>
    </dgm:pt>
    <dgm:pt modelId="{CE47942E-6078-43C9-AE45-8DBC796E03AA}" type="pres">
      <dgm:prSet presAssocID="{E2904625-AC7B-4469-98C6-7B215F39B526}" presName="bigChev" presStyleLbl="node1" presStyleIdx="4" presStyleCnt="5"/>
      <dgm:spPr/>
    </dgm:pt>
  </dgm:ptLst>
  <dgm:cxnLst>
    <dgm:cxn modelId="{F0542D08-C719-4E2A-A838-0C706C66D0E0}" srcId="{0571D602-2C6F-4FC0-9B22-605F3BBADEF2}" destId="{86A0CD60-8878-4590-A1E8-A4D07D62664D}" srcOrd="1" destOrd="0" parTransId="{1EA7B76C-AD39-4D3F-95FD-B32290F9E1FB}" sibTransId="{5AE5EACF-B62A-4C72-96AC-3D3A8A248AF7}"/>
    <dgm:cxn modelId="{BB5A280A-07FE-435F-896B-9A6F6FC566FC}" srcId="{9ED993B9-DDB7-4E0D-8C23-4AC2204E1966}" destId="{CEA410D5-7A2A-454E-B126-AD65E3F4517F}" srcOrd="0" destOrd="0" parTransId="{194C4F82-2129-47FF-89BE-A10ACFBC3C83}" sibTransId="{4F8AA071-462C-489D-BF26-33365EEB997C}"/>
    <dgm:cxn modelId="{E3295911-61C3-483E-AFA6-CEF40F742467}" type="presOf" srcId="{5F18ED57-BB51-4002-BF7C-183AE1852890}" destId="{C5DCEECF-3BCE-4304-B1A6-875CCD927B09}" srcOrd="0" destOrd="0" presId="urn:microsoft.com/office/officeart/2005/8/layout/lProcess3"/>
    <dgm:cxn modelId="{B0782619-7722-4D92-BAB7-E9C33398F68D}" srcId="{0571D602-2C6F-4FC0-9B22-605F3BBADEF2}" destId="{9ED993B9-DDB7-4E0D-8C23-4AC2204E1966}" srcOrd="3" destOrd="0" parTransId="{06EA3764-9FAF-4B98-8A1E-34E6278DE70F}" sibTransId="{99279781-B17C-452F-8C9A-3F036ED499DB}"/>
    <dgm:cxn modelId="{9A9A5A1F-BE40-41D9-975E-9C56CDFCCE5A}" srcId="{9ED993B9-DDB7-4E0D-8C23-4AC2204E1966}" destId="{6A7803F6-3A19-4BF7-9F11-B82D1742C6BC}" srcOrd="1" destOrd="0" parTransId="{C256C8F7-5460-42CE-879A-F6C7CC0FF6FF}" sibTransId="{B043A2EA-4E64-421A-8D13-DEF17AC8A94C}"/>
    <dgm:cxn modelId="{2DB57724-491A-4BEA-B028-7DDE3EE02372}" srcId="{0521D7C8-C8E4-45DC-8B55-D6E603B41E91}" destId="{E559AFA7-62FA-434B-836D-2646DE7A6DDD}" srcOrd="1" destOrd="0" parTransId="{2A411ED5-E3B2-45C5-B798-F030BDF941E6}" sibTransId="{5E405EF2-02A9-4B73-ACA3-C4768782E984}"/>
    <dgm:cxn modelId="{762A2B2A-5F49-439A-8828-F60670D1CB30}" type="presOf" srcId="{F24AAFBE-EF23-4AAA-AC41-E294731B245B}" destId="{43C556F3-54F4-4657-877E-3E794B70FD18}" srcOrd="0" destOrd="0" presId="urn:microsoft.com/office/officeart/2005/8/layout/lProcess3"/>
    <dgm:cxn modelId="{795B702F-2DF5-4D07-8170-4D50D1ACDEA0}" srcId="{0571D602-2C6F-4FC0-9B22-605F3BBADEF2}" destId="{F24AAFBE-EF23-4AAA-AC41-E294731B245B}" srcOrd="2" destOrd="0" parTransId="{921CA95E-C934-414E-A41D-7F2722641914}" sibTransId="{EECC84BC-0CE8-4EDE-908F-E0DEFB5047F4}"/>
    <dgm:cxn modelId="{220B9B43-DA6D-49AD-B6B4-35153F7AF076}" srcId="{F24AAFBE-EF23-4AAA-AC41-E294731B245B}" destId="{5F18ED57-BB51-4002-BF7C-183AE1852890}" srcOrd="0" destOrd="0" parTransId="{06A310F6-443C-48F3-96CA-AA9B81940FC9}" sibTransId="{36F89574-6EEA-4BD5-AA23-E904742B7FC5}"/>
    <dgm:cxn modelId="{18F77C64-18D4-411F-8EC7-48B2F45B0C9F}" type="presOf" srcId="{6A7803F6-3A19-4BF7-9F11-B82D1742C6BC}" destId="{CC2B0B72-B673-4D4C-979D-29E794B4E3EE}" srcOrd="0" destOrd="0" presId="urn:microsoft.com/office/officeart/2005/8/layout/lProcess3"/>
    <dgm:cxn modelId="{4668DE65-5323-418B-92B6-2F9959995A9D}" srcId="{0571D602-2C6F-4FC0-9B22-605F3BBADEF2}" destId="{0521D7C8-C8E4-45DC-8B55-D6E603B41E91}" srcOrd="0" destOrd="0" parTransId="{0309F906-2B16-4834-B767-7B8C73536F2E}" sibTransId="{4F5F8BDE-CF7D-40C4-A589-2E66F690586F}"/>
    <dgm:cxn modelId="{7D523249-E969-4CB0-98F1-BBB31584398E}" type="presOf" srcId="{0571D602-2C6F-4FC0-9B22-605F3BBADEF2}" destId="{1F050A1E-EA43-425E-8EA0-CE0CDCD84DA4}" srcOrd="0" destOrd="0" presId="urn:microsoft.com/office/officeart/2005/8/layout/lProcess3"/>
    <dgm:cxn modelId="{5BE96473-C0DC-43AA-82A1-90C20AB1F7FE}" srcId="{0571D602-2C6F-4FC0-9B22-605F3BBADEF2}" destId="{E2904625-AC7B-4469-98C6-7B215F39B526}" srcOrd="4" destOrd="0" parTransId="{BC3A22E6-79C5-4678-8A09-7D34714F65CF}" sibTransId="{D56D5E01-14BD-4450-9BED-D9770FCDD058}"/>
    <dgm:cxn modelId="{FE8BC856-7157-460E-AA50-2263CBD64F14}" srcId="{0521D7C8-C8E4-45DC-8B55-D6E603B41E91}" destId="{42F18DD8-A103-4C27-8D91-1750CC937FDA}" srcOrd="0" destOrd="0" parTransId="{7F0B6481-066E-4795-BC25-BF8AAC4360E9}" sibTransId="{47B26292-1796-4893-8BB5-2E82A25E2D70}"/>
    <dgm:cxn modelId="{5053197D-5915-4F27-A73C-6C61D7394503}" type="presOf" srcId="{86A0CD60-8878-4590-A1E8-A4D07D62664D}" destId="{22010541-BB44-4DAE-9939-807B932560C3}" srcOrd="0" destOrd="0" presId="urn:microsoft.com/office/officeart/2005/8/layout/lProcess3"/>
    <dgm:cxn modelId="{87DA2791-318C-44E7-B2E5-9DA2215FB608}" type="presOf" srcId="{D323FFE3-391B-4479-87BD-11D2412D4C69}" destId="{F3EEA33D-F0A4-414E-B213-6301EF8686BF}" srcOrd="0" destOrd="0" presId="urn:microsoft.com/office/officeart/2005/8/layout/lProcess3"/>
    <dgm:cxn modelId="{B68CEF95-60A0-42DD-B33D-893492E0E382}" type="presOf" srcId="{E2904625-AC7B-4469-98C6-7B215F39B526}" destId="{CE47942E-6078-43C9-AE45-8DBC796E03AA}" srcOrd="0" destOrd="0" presId="urn:microsoft.com/office/officeart/2005/8/layout/lProcess3"/>
    <dgm:cxn modelId="{F8374E9C-E943-4EE0-855F-FA13408F93CD}" type="presOf" srcId="{9ED993B9-DDB7-4E0D-8C23-4AC2204E1966}" destId="{51ADF33B-5A17-4EC0-A824-C06102BEB8BD}" srcOrd="0" destOrd="0" presId="urn:microsoft.com/office/officeart/2005/8/layout/lProcess3"/>
    <dgm:cxn modelId="{C08CFDBF-5278-4255-ADB1-03ED805EE24A}" type="presOf" srcId="{CEA410D5-7A2A-454E-B126-AD65E3F4517F}" destId="{0A2F2D07-9009-42AE-B958-0B4D64153FBA}" srcOrd="0" destOrd="0" presId="urn:microsoft.com/office/officeart/2005/8/layout/lProcess3"/>
    <dgm:cxn modelId="{07065DC4-DA9F-473D-B952-BCD1A354CF46}" type="presOf" srcId="{97E96375-05B2-4244-8CF5-5B31C66EAB11}" destId="{DE2DC147-BF57-47D8-BEFA-08833E54EB18}" srcOrd="0" destOrd="0" presId="urn:microsoft.com/office/officeart/2005/8/layout/lProcess3"/>
    <dgm:cxn modelId="{C61887C5-A4F8-4DED-A2CC-058AFA796D13}" type="presOf" srcId="{8467859F-665B-4517-91B8-CBB7B216CD6B}" destId="{01F51657-F812-44FE-9B3C-D688D5357423}" srcOrd="0" destOrd="0" presId="urn:microsoft.com/office/officeart/2005/8/layout/lProcess3"/>
    <dgm:cxn modelId="{47CE1BC7-E480-4816-B146-00F2A302D919}" type="presOf" srcId="{0521D7C8-C8E4-45DC-8B55-D6E603B41E91}" destId="{82B7F741-4AF6-4BC3-AD7A-567C736FF861}" srcOrd="0" destOrd="0" presId="urn:microsoft.com/office/officeart/2005/8/layout/lProcess3"/>
    <dgm:cxn modelId="{69BFD5CC-8DB6-4431-9884-62746B8E51FA}" srcId="{86A0CD60-8878-4590-A1E8-A4D07D62664D}" destId="{97E96375-05B2-4244-8CF5-5B31C66EAB11}" srcOrd="0" destOrd="0" parTransId="{A0688F84-9A90-40B2-9B41-DA88523DA13E}" sibTransId="{4CCD3B3A-F7DE-4DF3-97B9-8EDD560D9387}"/>
    <dgm:cxn modelId="{76DA8EE0-146A-43A0-B93A-D0A9D7DB794E}" type="presOf" srcId="{E559AFA7-62FA-434B-836D-2646DE7A6DDD}" destId="{7ECFCBC9-5E82-47EE-8086-4588B7919577}" srcOrd="0" destOrd="0" presId="urn:microsoft.com/office/officeart/2005/8/layout/lProcess3"/>
    <dgm:cxn modelId="{5EA485E9-4F58-411C-9E96-D0433D3CC3E3}" type="presOf" srcId="{42F18DD8-A103-4C27-8D91-1750CC937FDA}" destId="{C17E82E5-6140-44CA-9321-4F2D7BB66C27}" srcOrd="0" destOrd="0" presId="urn:microsoft.com/office/officeart/2005/8/layout/lProcess3"/>
    <dgm:cxn modelId="{6D4FC6F5-09FE-417B-BE9E-498DCC98AE82}" srcId="{F24AAFBE-EF23-4AAA-AC41-E294731B245B}" destId="{8467859F-665B-4517-91B8-CBB7B216CD6B}" srcOrd="1" destOrd="0" parTransId="{18B93DC3-301F-4E95-BB9F-EB15A0FFBB52}" sibTransId="{270BC8DC-77F2-4B1A-9D9E-F8387B0108E3}"/>
    <dgm:cxn modelId="{88136EFF-49AE-4B69-AB9B-9FBA25E955A0}" srcId="{86A0CD60-8878-4590-A1E8-A4D07D62664D}" destId="{D323FFE3-391B-4479-87BD-11D2412D4C69}" srcOrd="1" destOrd="0" parTransId="{10540908-32C7-446A-A9CE-065261A7B550}" sibTransId="{3578A742-C075-4F4C-981C-EA5F15167EA9}"/>
    <dgm:cxn modelId="{2F672752-1996-45D3-8E87-96ED20FAFE46}" type="presParOf" srcId="{1F050A1E-EA43-425E-8EA0-CE0CDCD84DA4}" destId="{BA2FE12D-253F-4B62-A2FC-4A9CDC2F6DF1}" srcOrd="0" destOrd="0" presId="urn:microsoft.com/office/officeart/2005/8/layout/lProcess3"/>
    <dgm:cxn modelId="{F0208F09-BC71-4D20-9460-8C917411C01F}" type="presParOf" srcId="{BA2FE12D-253F-4B62-A2FC-4A9CDC2F6DF1}" destId="{82B7F741-4AF6-4BC3-AD7A-567C736FF861}" srcOrd="0" destOrd="0" presId="urn:microsoft.com/office/officeart/2005/8/layout/lProcess3"/>
    <dgm:cxn modelId="{61DE2C16-0DFA-412A-92AA-FC6272B54CDB}" type="presParOf" srcId="{BA2FE12D-253F-4B62-A2FC-4A9CDC2F6DF1}" destId="{025FC50C-8F38-45DB-A964-5F73C5325BB6}" srcOrd="1" destOrd="0" presId="urn:microsoft.com/office/officeart/2005/8/layout/lProcess3"/>
    <dgm:cxn modelId="{2D9A7A17-B3C0-418B-8CDE-7A63FCE51023}" type="presParOf" srcId="{BA2FE12D-253F-4B62-A2FC-4A9CDC2F6DF1}" destId="{C17E82E5-6140-44CA-9321-4F2D7BB66C27}" srcOrd="2" destOrd="0" presId="urn:microsoft.com/office/officeart/2005/8/layout/lProcess3"/>
    <dgm:cxn modelId="{0C1EB93D-CAEB-4A05-B597-1F726888F388}" type="presParOf" srcId="{BA2FE12D-253F-4B62-A2FC-4A9CDC2F6DF1}" destId="{63819A6B-9210-4E68-8062-6972BD549316}" srcOrd="3" destOrd="0" presId="urn:microsoft.com/office/officeart/2005/8/layout/lProcess3"/>
    <dgm:cxn modelId="{0A8104D2-9F70-49ED-AD12-82D20B57A365}" type="presParOf" srcId="{BA2FE12D-253F-4B62-A2FC-4A9CDC2F6DF1}" destId="{7ECFCBC9-5E82-47EE-8086-4588B7919577}" srcOrd="4" destOrd="0" presId="urn:microsoft.com/office/officeart/2005/8/layout/lProcess3"/>
    <dgm:cxn modelId="{44E39AEC-A86E-4ACD-86D9-200817A2EAB8}" type="presParOf" srcId="{1F050A1E-EA43-425E-8EA0-CE0CDCD84DA4}" destId="{A7C2F9DF-C106-4C79-8575-01196E7D2705}" srcOrd="1" destOrd="0" presId="urn:microsoft.com/office/officeart/2005/8/layout/lProcess3"/>
    <dgm:cxn modelId="{24A412D7-EAF2-4A7A-854E-591120B94070}" type="presParOf" srcId="{1F050A1E-EA43-425E-8EA0-CE0CDCD84DA4}" destId="{0ADBB2EC-4B0F-48CC-8160-46FDAAF37C98}" srcOrd="2" destOrd="0" presId="urn:microsoft.com/office/officeart/2005/8/layout/lProcess3"/>
    <dgm:cxn modelId="{BE674F9F-4D32-448A-9D71-EFF7FA48E30A}" type="presParOf" srcId="{0ADBB2EC-4B0F-48CC-8160-46FDAAF37C98}" destId="{22010541-BB44-4DAE-9939-807B932560C3}" srcOrd="0" destOrd="0" presId="urn:microsoft.com/office/officeart/2005/8/layout/lProcess3"/>
    <dgm:cxn modelId="{4E83CEE5-F960-4384-AED1-6FA7589200A3}" type="presParOf" srcId="{0ADBB2EC-4B0F-48CC-8160-46FDAAF37C98}" destId="{19AC6CAD-1517-4E96-8EA9-7BC5CE3310D0}" srcOrd="1" destOrd="0" presId="urn:microsoft.com/office/officeart/2005/8/layout/lProcess3"/>
    <dgm:cxn modelId="{803D9D0E-93E3-4909-9274-C4143477C328}" type="presParOf" srcId="{0ADBB2EC-4B0F-48CC-8160-46FDAAF37C98}" destId="{DE2DC147-BF57-47D8-BEFA-08833E54EB18}" srcOrd="2" destOrd="0" presId="urn:microsoft.com/office/officeart/2005/8/layout/lProcess3"/>
    <dgm:cxn modelId="{D7DE4ACB-CBF2-40A7-9D0A-609C00DB3B1B}" type="presParOf" srcId="{0ADBB2EC-4B0F-48CC-8160-46FDAAF37C98}" destId="{49B36A9C-5439-483E-A733-2094245FE8F7}" srcOrd="3" destOrd="0" presId="urn:microsoft.com/office/officeart/2005/8/layout/lProcess3"/>
    <dgm:cxn modelId="{1085A839-0D3D-4B94-A165-326037A52353}" type="presParOf" srcId="{0ADBB2EC-4B0F-48CC-8160-46FDAAF37C98}" destId="{F3EEA33D-F0A4-414E-B213-6301EF8686BF}" srcOrd="4" destOrd="0" presId="urn:microsoft.com/office/officeart/2005/8/layout/lProcess3"/>
    <dgm:cxn modelId="{05C2E464-E012-42FB-ACE8-F40E8A5D7602}" type="presParOf" srcId="{1F050A1E-EA43-425E-8EA0-CE0CDCD84DA4}" destId="{7AE2F7C2-1AF0-4A05-AEEB-540386D8D434}" srcOrd="3" destOrd="0" presId="urn:microsoft.com/office/officeart/2005/8/layout/lProcess3"/>
    <dgm:cxn modelId="{535EDF4B-75AD-4CD0-9EE5-406ABBAD4C00}" type="presParOf" srcId="{1F050A1E-EA43-425E-8EA0-CE0CDCD84DA4}" destId="{D659E74A-B937-42FE-8CBB-3409364E9DF2}" srcOrd="4" destOrd="0" presId="urn:microsoft.com/office/officeart/2005/8/layout/lProcess3"/>
    <dgm:cxn modelId="{7C041091-B826-4574-89C7-86CF6E176AD0}" type="presParOf" srcId="{D659E74A-B937-42FE-8CBB-3409364E9DF2}" destId="{43C556F3-54F4-4657-877E-3E794B70FD18}" srcOrd="0" destOrd="0" presId="urn:microsoft.com/office/officeart/2005/8/layout/lProcess3"/>
    <dgm:cxn modelId="{CA700CD7-9BD1-48A7-B9F2-E20775A61813}" type="presParOf" srcId="{D659E74A-B937-42FE-8CBB-3409364E9DF2}" destId="{5C8A3E6F-4A03-4337-B5FD-0D8F1ED6613E}" srcOrd="1" destOrd="0" presId="urn:microsoft.com/office/officeart/2005/8/layout/lProcess3"/>
    <dgm:cxn modelId="{658C24BD-C818-4D46-976C-065FC1006445}" type="presParOf" srcId="{D659E74A-B937-42FE-8CBB-3409364E9DF2}" destId="{C5DCEECF-3BCE-4304-B1A6-875CCD927B09}" srcOrd="2" destOrd="0" presId="urn:microsoft.com/office/officeart/2005/8/layout/lProcess3"/>
    <dgm:cxn modelId="{AEFAFA1D-3F29-4D92-A1F4-EECC071D1F1D}" type="presParOf" srcId="{D659E74A-B937-42FE-8CBB-3409364E9DF2}" destId="{6C7B9471-2A57-460D-8544-02B9A6BC49A1}" srcOrd="3" destOrd="0" presId="urn:microsoft.com/office/officeart/2005/8/layout/lProcess3"/>
    <dgm:cxn modelId="{E096217C-FE9F-4681-B5E4-BC3168CAFD81}" type="presParOf" srcId="{D659E74A-B937-42FE-8CBB-3409364E9DF2}" destId="{01F51657-F812-44FE-9B3C-D688D5357423}" srcOrd="4" destOrd="0" presId="urn:microsoft.com/office/officeart/2005/8/layout/lProcess3"/>
    <dgm:cxn modelId="{2775EBE9-674A-43BF-8F23-76F363E9BB36}" type="presParOf" srcId="{1F050A1E-EA43-425E-8EA0-CE0CDCD84DA4}" destId="{5EFA0673-4DAC-4940-B416-ACE38DD6C6FA}" srcOrd="5" destOrd="0" presId="urn:microsoft.com/office/officeart/2005/8/layout/lProcess3"/>
    <dgm:cxn modelId="{09EE5EA8-5C5C-427B-9D6E-C3DBB16DC74C}" type="presParOf" srcId="{1F050A1E-EA43-425E-8EA0-CE0CDCD84DA4}" destId="{91FA6A4D-3B49-4E31-B269-5D2D7E5F27F9}" srcOrd="6" destOrd="0" presId="urn:microsoft.com/office/officeart/2005/8/layout/lProcess3"/>
    <dgm:cxn modelId="{5420BFB5-8FD1-4CD5-A4DC-C1D44B7BEE9B}" type="presParOf" srcId="{91FA6A4D-3B49-4E31-B269-5D2D7E5F27F9}" destId="{51ADF33B-5A17-4EC0-A824-C06102BEB8BD}" srcOrd="0" destOrd="0" presId="urn:microsoft.com/office/officeart/2005/8/layout/lProcess3"/>
    <dgm:cxn modelId="{EBAB1191-E81E-40D9-BD77-694A510009F1}" type="presParOf" srcId="{91FA6A4D-3B49-4E31-B269-5D2D7E5F27F9}" destId="{2A777513-F847-4A2B-B80B-0AEA57BE8935}" srcOrd="1" destOrd="0" presId="urn:microsoft.com/office/officeart/2005/8/layout/lProcess3"/>
    <dgm:cxn modelId="{5DC85B78-1CB3-408E-8089-330D27C7939E}" type="presParOf" srcId="{91FA6A4D-3B49-4E31-B269-5D2D7E5F27F9}" destId="{0A2F2D07-9009-42AE-B958-0B4D64153FBA}" srcOrd="2" destOrd="0" presId="urn:microsoft.com/office/officeart/2005/8/layout/lProcess3"/>
    <dgm:cxn modelId="{BFFD455C-A036-43FA-9783-3B780552CCA5}" type="presParOf" srcId="{91FA6A4D-3B49-4E31-B269-5D2D7E5F27F9}" destId="{0581F002-0A20-41B2-ABD6-F85E54522431}" srcOrd="3" destOrd="0" presId="urn:microsoft.com/office/officeart/2005/8/layout/lProcess3"/>
    <dgm:cxn modelId="{A9E6489A-EE37-4540-834A-70CD8AD65D1B}" type="presParOf" srcId="{91FA6A4D-3B49-4E31-B269-5D2D7E5F27F9}" destId="{CC2B0B72-B673-4D4C-979D-29E794B4E3EE}" srcOrd="4" destOrd="0" presId="urn:microsoft.com/office/officeart/2005/8/layout/lProcess3"/>
    <dgm:cxn modelId="{0E6966B7-0777-4A92-9A2A-E08850950769}" type="presParOf" srcId="{1F050A1E-EA43-425E-8EA0-CE0CDCD84DA4}" destId="{2105A774-09AD-45C3-BEE5-E697D47CC6C7}" srcOrd="7" destOrd="0" presId="urn:microsoft.com/office/officeart/2005/8/layout/lProcess3"/>
    <dgm:cxn modelId="{A6F218E7-F917-41D0-AFC2-BDFF3F6FADEF}" type="presParOf" srcId="{1F050A1E-EA43-425E-8EA0-CE0CDCD84DA4}" destId="{BFCF0BE9-CAA8-4C1F-8EAA-99D83592AE19}" srcOrd="8" destOrd="0" presId="urn:microsoft.com/office/officeart/2005/8/layout/lProcess3"/>
    <dgm:cxn modelId="{E97E70C3-D8EA-4985-ADAE-B7A282624519}" type="presParOf" srcId="{BFCF0BE9-CAA8-4C1F-8EAA-99D83592AE19}" destId="{CE47942E-6078-43C9-AE45-8DBC796E03A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F0FE66-2D3E-42FD-90A7-129CF0211C32}"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s-EC"/>
        </a:p>
      </dgm:t>
    </dgm:pt>
    <dgm:pt modelId="{6EC94795-7E48-4270-856C-F249A96194DF}">
      <dgm:prSet phldrT="[Texto]"/>
      <dgm:spPr>
        <a:solidFill>
          <a:srgbClr val="C4E59F"/>
        </a:solidFill>
      </dgm:spPr>
      <dgm:t>
        <a:bodyPr/>
        <a:lstStyle/>
        <a:p>
          <a:r>
            <a:rPr lang="es-ES_tradnl" b="1" dirty="0"/>
            <a:t>CONCLUSIONES</a:t>
          </a:r>
          <a:endParaRPr lang="es-EC" dirty="0"/>
        </a:p>
      </dgm:t>
    </dgm:pt>
    <dgm:pt modelId="{895D5EC4-380A-40E3-8517-70DD1019DC40}" type="parTrans" cxnId="{BB671D8F-2EBC-4861-8FB3-CD2163C3FF9D}">
      <dgm:prSet/>
      <dgm:spPr/>
      <dgm:t>
        <a:bodyPr/>
        <a:lstStyle/>
        <a:p>
          <a:endParaRPr lang="es-EC"/>
        </a:p>
      </dgm:t>
    </dgm:pt>
    <dgm:pt modelId="{39413C37-B393-4CAA-8112-F9BA2E570C68}" type="sibTrans" cxnId="{BB671D8F-2EBC-4861-8FB3-CD2163C3FF9D}">
      <dgm:prSet/>
      <dgm:spPr/>
      <dgm:t>
        <a:bodyPr/>
        <a:lstStyle/>
        <a:p>
          <a:endParaRPr lang="es-EC"/>
        </a:p>
      </dgm:t>
    </dgm:pt>
    <dgm:pt modelId="{55A54C0B-B0EC-4AEC-B17D-2F9775D18F2A}">
      <dgm:prSet phldrT="[Texto]"/>
      <dgm:spPr>
        <a:solidFill>
          <a:srgbClr val="FFFFCC">
            <a:alpha val="90000"/>
          </a:srgbClr>
        </a:solidFill>
      </dgm:spPr>
      <dgm:t>
        <a:bodyPr/>
        <a:lstStyle/>
        <a:p>
          <a:endParaRPr lang="es-EC" dirty="0"/>
        </a:p>
      </dgm:t>
    </dgm:pt>
    <dgm:pt modelId="{6BB7C736-62B4-4A9E-B96E-18A315C4FAE7}" type="parTrans" cxnId="{928C02D2-21DB-4636-A6BC-00D1E51A808A}">
      <dgm:prSet/>
      <dgm:spPr/>
      <dgm:t>
        <a:bodyPr/>
        <a:lstStyle/>
        <a:p>
          <a:endParaRPr lang="es-EC"/>
        </a:p>
      </dgm:t>
    </dgm:pt>
    <dgm:pt modelId="{AC1DEC5B-0256-49B9-8908-5112CB8FB183}" type="sibTrans" cxnId="{928C02D2-21DB-4636-A6BC-00D1E51A808A}">
      <dgm:prSet/>
      <dgm:spPr/>
      <dgm:t>
        <a:bodyPr/>
        <a:lstStyle/>
        <a:p>
          <a:endParaRPr lang="es-EC"/>
        </a:p>
      </dgm:t>
    </dgm:pt>
    <dgm:pt modelId="{39A74D7F-EC65-4272-ABCF-B485549B4933}">
      <dgm:prSet/>
      <dgm:spPr>
        <a:solidFill>
          <a:srgbClr val="FFFFCC">
            <a:alpha val="90000"/>
          </a:srgbClr>
        </a:solidFill>
      </dgm:spPr>
      <dgm:t>
        <a:bodyPr/>
        <a:lstStyle/>
        <a:p>
          <a:r>
            <a:rPr lang="es-ES" dirty="0"/>
            <a:t>Al investigar la evolución de la teoría financiera, se ve expresado un fortalecimiento de investigación que ha dado paso a que las organizaciones estén constantemente preparadas, y que estas tengan presentes a las situaciones adversas que pudiesen perjudicar el buen funcionamiento financiero, y que en la actualidad es un aspecto clave para la toma de decisiones en varias organizaciones,  en este aspecto el desarrollo sostenible y los ODS influyen potencialmente en las áreas del trabajo generando mayor valor económico, social y ambiental en las actividades. </a:t>
          </a:r>
          <a:endParaRPr lang="es-EC" dirty="0"/>
        </a:p>
      </dgm:t>
    </dgm:pt>
    <dgm:pt modelId="{36B907B4-BC2F-4B78-B03C-4DEBFF686E8E}" type="parTrans" cxnId="{1AF9DAF6-DF6F-474F-AD5C-026BF9AE65FE}">
      <dgm:prSet/>
      <dgm:spPr/>
      <dgm:t>
        <a:bodyPr/>
        <a:lstStyle/>
        <a:p>
          <a:endParaRPr lang="es-EC"/>
        </a:p>
      </dgm:t>
    </dgm:pt>
    <dgm:pt modelId="{288EC6AC-05AA-4664-AFC1-6BFCACFC6A16}" type="sibTrans" cxnId="{1AF9DAF6-DF6F-474F-AD5C-026BF9AE65FE}">
      <dgm:prSet/>
      <dgm:spPr/>
      <dgm:t>
        <a:bodyPr/>
        <a:lstStyle/>
        <a:p>
          <a:endParaRPr lang="es-EC"/>
        </a:p>
      </dgm:t>
    </dgm:pt>
    <dgm:pt modelId="{9B4F590D-39A1-4C4E-BF6A-962BA7955231}">
      <dgm:prSet/>
      <dgm:spPr/>
      <dgm:t>
        <a:bodyPr/>
        <a:lstStyle/>
        <a:p>
          <a:r>
            <a:rPr lang="es-ES" dirty="0"/>
            <a:t>Al aplicar el mapa de riesgos en el GAD parroquial de Amaguaña, partiendo de los principios del COSO ERM 2017 se pudo identificar riesgos que se relacionan directamente con la planificación estratégica de la organización, afectando a logro de los objetivos estratégicos, de la misma forma, las decisiones de los directivos encargados del área financiera  no cuentan con la metodología para medir el nivel de riesgo y no se establecen  alternativas para compensar el riesgo identificado, de esta forma el apetito al riesgo es deficiente, por cuanto no se puede identificar que exista la decisión de asumir riesgos con el fin de alcanzar los objetivos estratégicos de la organización.</a:t>
          </a:r>
          <a:endParaRPr lang="es-419" dirty="0"/>
        </a:p>
      </dgm:t>
    </dgm:pt>
    <dgm:pt modelId="{9E589C96-2D8B-4EB4-9978-1B9C0D522FC9}" type="parTrans" cxnId="{64161A5B-7907-4917-AE1E-803CA8241E70}">
      <dgm:prSet/>
      <dgm:spPr/>
      <dgm:t>
        <a:bodyPr/>
        <a:lstStyle/>
        <a:p>
          <a:endParaRPr lang="es-419"/>
        </a:p>
      </dgm:t>
    </dgm:pt>
    <dgm:pt modelId="{E57D7242-7B17-47F5-A6EF-86A502FDA179}" type="sibTrans" cxnId="{64161A5B-7907-4917-AE1E-803CA8241E70}">
      <dgm:prSet/>
      <dgm:spPr/>
      <dgm:t>
        <a:bodyPr/>
        <a:lstStyle/>
        <a:p>
          <a:endParaRPr lang="es-419"/>
        </a:p>
      </dgm:t>
    </dgm:pt>
    <dgm:pt modelId="{58FA47DF-A15E-4576-9F95-7E22B5B865CA}">
      <dgm:prSet/>
      <dgm:spPr/>
      <dgm:t>
        <a:bodyPr/>
        <a:lstStyle/>
        <a:p>
          <a:endParaRPr lang="es-419" dirty="0"/>
        </a:p>
      </dgm:t>
    </dgm:pt>
    <dgm:pt modelId="{11708943-C2CB-45C9-B38E-52DEC662760B}" type="parTrans" cxnId="{0BF2E8E1-6BA1-45D0-8934-A9680771BBAA}">
      <dgm:prSet/>
      <dgm:spPr/>
      <dgm:t>
        <a:bodyPr/>
        <a:lstStyle/>
        <a:p>
          <a:endParaRPr lang="es-419"/>
        </a:p>
      </dgm:t>
    </dgm:pt>
    <dgm:pt modelId="{AAAF5F53-C5EC-4136-915C-0918FA1F1B0D}" type="sibTrans" cxnId="{0BF2E8E1-6BA1-45D0-8934-A9680771BBAA}">
      <dgm:prSet/>
      <dgm:spPr/>
      <dgm:t>
        <a:bodyPr/>
        <a:lstStyle/>
        <a:p>
          <a:endParaRPr lang="es-419"/>
        </a:p>
      </dgm:t>
    </dgm:pt>
    <dgm:pt modelId="{5C684F6E-8350-4F12-8496-C7208D5D0A45}">
      <dgm:prSet/>
      <dgm:spPr/>
      <dgm:t>
        <a:bodyPr/>
        <a:lstStyle/>
        <a:p>
          <a:r>
            <a:rPr lang="es-ES" dirty="0"/>
            <a:t>Los riesgos financieros identificados en el Gad Parroquial de Amaguaña permiten comprender ampliamente al manejo financiero de la organización, sin embargo el  nivel de impacto pueden repercutir a mediano y largo plazo, puesto que no se analizan los riesgos tomando en consideración  el análisis del contexto interno y externo de la organización y que los mismos permitan establecer procesos puntuales de manejo financiero y que posteriormente priorizar los riegos para la toma de decisiones y de esta manera contribuir con el Desarrollo Sostenible del GAD Parroquial de Amaguaña.</a:t>
          </a:r>
          <a:endParaRPr lang="es-419" dirty="0"/>
        </a:p>
      </dgm:t>
    </dgm:pt>
    <dgm:pt modelId="{64BABC35-282E-4C47-AD0D-A7C5BA34A8B1}" type="parTrans" cxnId="{E6EA1DFF-1BCE-49D0-84C0-84E7A05438F4}">
      <dgm:prSet/>
      <dgm:spPr/>
      <dgm:t>
        <a:bodyPr/>
        <a:lstStyle/>
        <a:p>
          <a:endParaRPr lang="es-419"/>
        </a:p>
      </dgm:t>
    </dgm:pt>
    <dgm:pt modelId="{D2587483-67F4-498A-A5E3-8C3703A75862}" type="sibTrans" cxnId="{E6EA1DFF-1BCE-49D0-84C0-84E7A05438F4}">
      <dgm:prSet/>
      <dgm:spPr/>
      <dgm:t>
        <a:bodyPr/>
        <a:lstStyle/>
        <a:p>
          <a:endParaRPr lang="es-419"/>
        </a:p>
      </dgm:t>
    </dgm:pt>
    <dgm:pt modelId="{81501861-F332-41D4-B54E-83B08DD6115E}">
      <dgm:prSet/>
      <dgm:spPr/>
      <dgm:t>
        <a:bodyPr/>
        <a:lstStyle/>
        <a:p>
          <a:endParaRPr lang="es-419" dirty="0"/>
        </a:p>
      </dgm:t>
    </dgm:pt>
    <dgm:pt modelId="{2F55FBF9-03A1-43CE-B6A7-F06FFD969F60}" type="parTrans" cxnId="{28A7E753-37AB-4CC5-AA10-FE46CE775F77}">
      <dgm:prSet/>
      <dgm:spPr/>
      <dgm:t>
        <a:bodyPr/>
        <a:lstStyle/>
        <a:p>
          <a:endParaRPr lang="es-419"/>
        </a:p>
      </dgm:t>
    </dgm:pt>
    <dgm:pt modelId="{F4D4F83E-81E9-4B4A-946C-5FD1A89340BD}" type="sibTrans" cxnId="{28A7E753-37AB-4CC5-AA10-FE46CE775F77}">
      <dgm:prSet/>
      <dgm:spPr/>
      <dgm:t>
        <a:bodyPr/>
        <a:lstStyle/>
        <a:p>
          <a:endParaRPr lang="es-419"/>
        </a:p>
      </dgm:t>
    </dgm:pt>
    <dgm:pt modelId="{00ECE7F7-46F9-4582-A36A-C87D7AB3181C}">
      <dgm:prSet/>
      <dgm:spPr>
        <a:solidFill>
          <a:srgbClr val="FFFFCC">
            <a:alpha val="90000"/>
          </a:srgbClr>
        </a:solidFill>
      </dgm:spPr>
      <dgm:t>
        <a:bodyPr/>
        <a:lstStyle/>
        <a:p>
          <a:endParaRPr lang="es-EC" dirty="0"/>
        </a:p>
      </dgm:t>
    </dgm:pt>
    <dgm:pt modelId="{DCD167BD-B3FB-432F-A2F3-C33A27255DB9}" type="parTrans" cxnId="{78CA39F4-8D8F-442F-9A26-25FFE5C72CEA}">
      <dgm:prSet/>
      <dgm:spPr/>
    </dgm:pt>
    <dgm:pt modelId="{C580273E-AB31-4B88-B5F3-B9B8BD9AA6C4}" type="sibTrans" cxnId="{78CA39F4-8D8F-442F-9A26-25FFE5C72CEA}">
      <dgm:prSet/>
      <dgm:spPr/>
    </dgm:pt>
    <dgm:pt modelId="{D7D64401-D34B-4F14-A777-BE99EAEC1703}" type="pres">
      <dgm:prSet presAssocID="{5EF0FE66-2D3E-42FD-90A7-129CF0211C32}" presName="Name0" presStyleCnt="0">
        <dgm:presLayoutVars>
          <dgm:dir/>
          <dgm:animLvl val="lvl"/>
          <dgm:resizeHandles val="exact"/>
        </dgm:presLayoutVars>
      </dgm:prSet>
      <dgm:spPr/>
    </dgm:pt>
    <dgm:pt modelId="{9AFF5805-AC4F-474B-BC6B-891771102A10}" type="pres">
      <dgm:prSet presAssocID="{6EC94795-7E48-4270-856C-F249A96194DF}" presName="composite" presStyleCnt="0"/>
      <dgm:spPr/>
    </dgm:pt>
    <dgm:pt modelId="{A5385173-6522-485B-B65D-DCD919C9C326}" type="pres">
      <dgm:prSet presAssocID="{6EC94795-7E48-4270-856C-F249A96194DF}" presName="parTx" presStyleLbl="alignNode1" presStyleIdx="0" presStyleCnt="1">
        <dgm:presLayoutVars>
          <dgm:chMax val="0"/>
          <dgm:chPref val="0"/>
          <dgm:bulletEnabled val="1"/>
        </dgm:presLayoutVars>
      </dgm:prSet>
      <dgm:spPr/>
    </dgm:pt>
    <dgm:pt modelId="{C7A2A784-5100-4BBA-A5EA-794227F92E54}" type="pres">
      <dgm:prSet presAssocID="{6EC94795-7E48-4270-856C-F249A96194DF}" presName="desTx" presStyleLbl="alignAccFollowNode1" presStyleIdx="0" presStyleCnt="1">
        <dgm:presLayoutVars>
          <dgm:bulletEnabled val="1"/>
        </dgm:presLayoutVars>
      </dgm:prSet>
      <dgm:spPr/>
    </dgm:pt>
  </dgm:ptLst>
  <dgm:cxnLst>
    <dgm:cxn modelId="{0AFC2C07-0EF8-4AD2-87CC-6B0565F3BB50}" type="presOf" srcId="{9B4F590D-39A1-4C4E-BF6A-962BA7955231}" destId="{C7A2A784-5100-4BBA-A5EA-794227F92E54}" srcOrd="0" destOrd="3" presId="urn:microsoft.com/office/officeart/2005/8/layout/hList1"/>
    <dgm:cxn modelId="{2539AD0A-6848-4617-8083-6738CA162F2C}" type="presOf" srcId="{81501861-F332-41D4-B54E-83B08DD6115E}" destId="{C7A2A784-5100-4BBA-A5EA-794227F92E54}" srcOrd="0" destOrd="6" presId="urn:microsoft.com/office/officeart/2005/8/layout/hList1"/>
    <dgm:cxn modelId="{0205851D-6A21-4E23-829E-FB8A797E57C3}" type="presOf" srcId="{55A54C0B-B0EC-4AEC-B17D-2F9775D18F2A}" destId="{C7A2A784-5100-4BBA-A5EA-794227F92E54}" srcOrd="0" destOrd="0" presId="urn:microsoft.com/office/officeart/2005/8/layout/hList1"/>
    <dgm:cxn modelId="{64161A5B-7907-4917-AE1E-803CA8241E70}" srcId="{55A54C0B-B0EC-4AEC-B17D-2F9775D18F2A}" destId="{9B4F590D-39A1-4C4E-BF6A-962BA7955231}" srcOrd="2" destOrd="0" parTransId="{9E589C96-2D8B-4EB4-9978-1B9C0D522FC9}" sibTransId="{E57D7242-7B17-47F5-A6EF-86A502FDA179}"/>
    <dgm:cxn modelId="{2FF3434D-AD33-484C-9DA2-77E56AD7C0A6}" type="presOf" srcId="{5C684F6E-8350-4F12-8496-C7208D5D0A45}" destId="{C7A2A784-5100-4BBA-A5EA-794227F92E54}" srcOrd="0" destOrd="5" presId="urn:microsoft.com/office/officeart/2005/8/layout/hList1"/>
    <dgm:cxn modelId="{28A7E753-37AB-4CC5-AA10-FE46CE775F77}" srcId="{55A54C0B-B0EC-4AEC-B17D-2F9775D18F2A}" destId="{81501861-F332-41D4-B54E-83B08DD6115E}" srcOrd="5" destOrd="0" parTransId="{2F55FBF9-03A1-43CE-B6A7-F06FFD969F60}" sibTransId="{F4D4F83E-81E9-4B4A-946C-5FD1A89340BD}"/>
    <dgm:cxn modelId="{60867E7B-DCCB-4BEF-BD58-8969CE8A4307}" type="presOf" srcId="{39A74D7F-EC65-4272-ABCF-B485549B4933}" destId="{C7A2A784-5100-4BBA-A5EA-794227F92E54}" srcOrd="0" destOrd="1" presId="urn:microsoft.com/office/officeart/2005/8/layout/hList1"/>
    <dgm:cxn modelId="{75D1B682-CE8F-425D-9BEB-A0E819EFEC29}" type="presOf" srcId="{5EF0FE66-2D3E-42FD-90A7-129CF0211C32}" destId="{D7D64401-D34B-4F14-A777-BE99EAEC1703}" srcOrd="0" destOrd="0" presId="urn:microsoft.com/office/officeart/2005/8/layout/hList1"/>
    <dgm:cxn modelId="{BB671D8F-2EBC-4861-8FB3-CD2163C3FF9D}" srcId="{5EF0FE66-2D3E-42FD-90A7-129CF0211C32}" destId="{6EC94795-7E48-4270-856C-F249A96194DF}" srcOrd="0" destOrd="0" parTransId="{895D5EC4-380A-40E3-8517-70DD1019DC40}" sibTransId="{39413C37-B393-4CAA-8112-F9BA2E570C68}"/>
    <dgm:cxn modelId="{928C02D2-21DB-4636-A6BC-00D1E51A808A}" srcId="{6EC94795-7E48-4270-856C-F249A96194DF}" destId="{55A54C0B-B0EC-4AEC-B17D-2F9775D18F2A}" srcOrd="0" destOrd="0" parTransId="{6BB7C736-62B4-4A9E-B96E-18A315C4FAE7}" sibTransId="{AC1DEC5B-0256-49B9-8908-5112CB8FB183}"/>
    <dgm:cxn modelId="{0BF2E8E1-6BA1-45D0-8934-A9680771BBAA}" srcId="{55A54C0B-B0EC-4AEC-B17D-2F9775D18F2A}" destId="{58FA47DF-A15E-4576-9F95-7E22B5B865CA}" srcOrd="3" destOrd="0" parTransId="{11708943-C2CB-45C9-B38E-52DEC662760B}" sibTransId="{AAAF5F53-C5EC-4136-915C-0918FA1F1B0D}"/>
    <dgm:cxn modelId="{CAE3D2E4-9D8C-4958-9E81-5DD6FE785903}" type="presOf" srcId="{58FA47DF-A15E-4576-9F95-7E22B5B865CA}" destId="{C7A2A784-5100-4BBA-A5EA-794227F92E54}" srcOrd="0" destOrd="4" presId="urn:microsoft.com/office/officeart/2005/8/layout/hList1"/>
    <dgm:cxn modelId="{6DA4BDEA-EE72-479B-B0E5-1C65100AFD39}" type="presOf" srcId="{00ECE7F7-46F9-4582-A36A-C87D7AB3181C}" destId="{C7A2A784-5100-4BBA-A5EA-794227F92E54}" srcOrd="0" destOrd="2" presId="urn:microsoft.com/office/officeart/2005/8/layout/hList1"/>
    <dgm:cxn modelId="{78CA39F4-8D8F-442F-9A26-25FFE5C72CEA}" srcId="{55A54C0B-B0EC-4AEC-B17D-2F9775D18F2A}" destId="{00ECE7F7-46F9-4582-A36A-C87D7AB3181C}" srcOrd="1" destOrd="0" parTransId="{DCD167BD-B3FB-432F-A2F3-C33A27255DB9}" sibTransId="{C580273E-AB31-4B88-B5F3-B9B8BD9AA6C4}"/>
    <dgm:cxn modelId="{2C5BD3F5-C81A-46B7-B776-BD1551B8A4FD}" type="presOf" srcId="{6EC94795-7E48-4270-856C-F249A96194DF}" destId="{A5385173-6522-485B-B65D-DCD919C9C326}" srcOrd="0" destOrd="0" presId="urn:microsoft.com/office/officeart/2005/8/layout/hList1"/>
    <dgm:cxn modelId="{1AF9DAF6-DF6F-474F-AD5C-026BF9AE65FE}" srcId="{55A54C0B-B0EC-4AEC-B17D-2F9775D18F2A}" destId="{39A74D7F-EC65-4272-ABCF-B485549B4933}" srcOrd="0" destOrd="0" parTransId="{36B907B4-BC2F-4B78-B03C-4DEBFF686E8E}" sibTransId="{288EC6AC-05AA-4664-AFC1-6BFCACFC6A16}"/>
    <dgm:cxn modelId="{E6EA1DFF-1BCE-49D0-84C0-84E7A05438F4}" srcId="{55A54C0B-B0EC-4AEC-B17D-2F9775D18F2A}" destId="{5C684F6E-8350-4F12-8496-C7208D5D0A45}" srcOrd="4" destOrd="0" parTransId="{64BABC35-282E-4C47-AD0D-A7C5BA34A8B1}" sibTransId="{D2587483-67F4-498A-A5E3-8C3703A75862}"/>
    <dgm:cxn modelId="{67E1523F-BA32-4DDF-BC0D-BB4CF4D99E1B}" type="presParOf" srcId="{D7D64401-D34B-4F14-A777-BE99EAEC1703}" destId="{9AFF5805-AC4F-474B-BC6B-891771102A10}" srcOrd="0" destOrd="0" presId="urn:microsoft.com/office/officeart/2005/8/layout/hList1"/>
    <dgm:cxn modelId="{FF9E84DD-78AF-46CB-970A-08746EDFDCA2}" type="presParOf" srcId="{9AFF5805-AC4F-474B-BC6B-891771102A10}" destId="{A5385173-6522-485B-B65D-DCD919C9C326}" srcOrd="0" destOrd="0" presId="urn:microsoft.com/office/officeart/2005/8/layout/hList1"/>
    <dgm:cxn modelId="{A40F50EC-0BF1-4017-8B6E-9BC36A898D2C}" type="presParOf" srcId="{9AFF5805-AC4F-474B-BC6B-891771102A10}" destId="{C7A2A784-5100-4BBA-A5EA-794227F92E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EF0FE66-2D3E-42FD-90A7-129CF0211C32}"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s-EC"/>
        </a:p>
      </dgm:t>
    </dgm:pt>
    <dgm:pt modelId="{6EC94795-7E48-4270-856C-F249A96194DF}">
      <dgm:prSet phldrT="[Texto]"/>
      <dgm:spPr>
        <a:solidFill>
          <a:srgbClr val="CFD175"/>
        </a:solidFill>
      </dgm:spPr>
      <dgm:t>
        <a:bodyPr/>
        <a:lstStyle/>
        <a:p>
          <a:r>
            <a:rPr lang="es-ES_tradnl" b="1" dirty="0"/>
            <a:t>RECOMENDACIONES</a:t>
          </a:r>
          <a:endParaRPr lang="es-EC" dirty="0"/>
        </a:p>
      </dgm:t>
    </dgm:pt>
    <dgm:pt modelId="{895D5EC4-380A-40E3-8517-70DD1019DC40}" type="parTrans" cxnId="{BB671D8F-2EBC-4861-8FB3-CD2163C3FF9D}">
      <dgm:prSet/>
      <dgm:spPr/>
      <dgm:t>
        <a:bodyPr/>
        <a:lstStyle/>
        <a:p>
          <a:endParaRPr lang="es-EC"/>
        </a:p>
      </dgm:t>
    </dgm:pt>
    <dgm:pt modelId="{39413C37-B393-4CAA-8112-F9BA2E570C68}" type="sibTrans" cxnId="{BB671D8F-2EBC-4861-8FB3-CD2163C3FF9D}">
      <dgm:prSet/>
      <dgm:spPr/>
      <dgm:t>
        <a:bodyPr/>
        <a:lstStyle/>
        <a:p>
          <a:endParaRPr lang="es-EC"/>
        </a:p>
      </dgm:t>
    </dgm:pt>
    <dgm:pt modelId="{55A54C0B-B0EC-4AEC-B17D-2F9775D18F2A}">
      <dgm:prSet phldrT="[Texto]"/>
      <dgm:spPr>
        <a:solidFill>
          <a:schemeClr val="accent6">
            <a:lumMod val="20000"/>
            <a:lumOff val="80000"/>
            <a:alpha val="90000"/>
          </a:schemeClr>
        </a:solidFill>
      </dgm:spPr>
      <dgm:t>
        <a:bodyPr/>
        <a:lstStyle/>
        <a:p>
          <a:endParaRPr lang="es-EC" dirty="0"/>
        </a:p>
      </dgm:t>
    </dgm:pt>
    <dgm:pt modelId="{6BB7C736-62B4-4A9E-B96E-18A315C4FAE7}" type="parTrans" cxnId="{928C02D2-21DB-4636-A6BC-00D1E51A808A}">
      <dgm:prSet/>
      <dgm:spPr/>
      <dgm:t>
        <a:bodyPr/>
        <a:lstStyle/>
        <a:p>
          <a:endParaRPr lang="es-EC"/>
        </a:p>
      </dgm:t>
    </dgm:pt>
    <dgm:pt modelId="{AC1DEC5B-0256-49B9-8908-5112CB8FB183}" type="sibTrans" cxnId="{928C02D2-21DB-4636-A6BC-00D1E51A808A}">
      <dgm:prSet/>
      <dgm:spPr/>
      <dgm:t>
        <a:bodyPr/>
        <a:lstStyle/>
        <a:p>
          <a:endParaRPr lang="es-EC"/>
        </a:p>
      </dgm:t>
    </dgm:pt>
    <dgm:pt modelId="{551ADF12-222B-4BE7-9F45-10182453289B}">
      <dgm:prSet/>
      <dgm:spPr>
        <a:solidFill>
          <a:schemeClr val="accent6">
            <a:lumMod val="20000"/>
            <a:lumOff val="80000"/>
            <a:alpha val="90000"/>
          </a:schemeClr>
        </a:solidFill>
      </dgm:spPr>
      <dgm:t>
        <a:bodyPr/>
        <a:lstStyle/>
        <a:p>
          <a:r>
            <a:rPr lang="es-ES" dirty="0"/>
            <a:t>Establecer estrategias a largo plazo por medio de la implementación de procesos en el área financiera, la misma implica la revisión de la planificación estratégica y de sus objetivos  de tal manera que, al trabajar de forma organizada se pueda realizar planes de mejora que contribuya con el desarrollo sostenible de la organización</a:t>
          </a:r>
          <a:endParaRPr lang="es-EC" dirty="0"/>
        </a:p>
      </dgm:t>
    </dgm:pt>
    <dgm:pt modelId="{3DB11C06-885E-4DE5-894D-91620545DD62}" type="parTrans" cxnId="{05BC7913-E567-46FC-B458-F4884D8C57C1}">
      <dgm:prSet/>
      <dgm:spPr/>
      <dgm:t>
        <a:bodyPr/>
        <a:lstStyle/>
        <a:p>
          <a:endParaRPr lang="es-EC"/>
        </a:p>
      </dgm:t>
    </dgm:pt>
    <dgm:pt modelId="{75F13B57-CC55-4ABD-9343-9BF99D7390C8}" type="sibTrans" cxnId="{05BC7913-E567-46FC-B458-F4884D8C57C1}">
      <dgm:prSet/>
      <dgm:spPr/>
      <dgm:t>
        <a:bodyPr/>
        <a:lstStyle/>
        <a:p>
          <a:endParaRPr lang="es-EC"/>
        </a:p>
      </dgm:t>
    </dgm:pt>
    <dgm:pt modelId="{B481DAF4-280F-476F-B5C2-1DB38AE27B3A}">
      <dgm:prSet/>
      <dgm:spPr/>
      <dgm:t>
        <a:bodyPr/>
        <a:lstStyle/>
        <a:p>
          <a:endParaRPr lang="es-419" dirty="0"/>
        </a:p>
      </dgm:t>
    </dgm:pt>
    <dgm:pt modelId="{649322EE-0B94-46D2-A76C-AFBA0D310700}" type="parTrans" cxnId="{BC8250CC-C5FB-4EDF-8D1E-5F371226228C}">
      <dgm:prSet/>
      <dgm:spPr/>
      <dgm:t>
        <a:bodyPr/>
        <a:lstStyle/>
        <a:p>
          <a:endParaRPr lang="es-419"/>
        </a:p>
      </dgm:t>
    </dgm:pt>
    <dgm:pt modelId="{99CC5D5F-19CB-44C2-BDE2-949916A9C656}" type="sibTrans" cxnId="{BC8250CC-C5FB-4EDF-8D1E-5F371226228C}">
      <dgm:prSet/>
      <dgm:spPr/>
      <dgm:t>
        <a:bodyPr/>
        <a:lstStyle/>
        <a:p>
          <a:endParaRPr lang="es-419"/>
        </a:p>
      </dgm:t>
    </dgm:pt>
    <dgm:pt modelId="{77429FED-C388-4BD7-9911-F2D133B7766B}">
      <dgm:prSet/>
      <dgm:spPr/>
      <dgm:t>
        <a:bodyPr/>
        <a:lstStyle/>
        <a:p>
          <a:r>
            <a:rPr lang="es-ES" dirty="0"/>
            <a:t>Enfocar en el riesgo que afectan situación de la organización primordialmente con la planificación estratégica, n, mediante la aplicación de metodologías para la identificación de los diferentes riesgos, especialmente los financieros, en donde incluso se aplique la tecnología para administrar los diferentes riesgos por medio de varias metodologías o herramientas de gestión de riegos como matrices, mapa de riesgos, esquemas; para que puedan compensar el riesgo identificado, y que le apetito al riesgo sea eficiente, y de esta manera poder tomar decisiones financieras que aporten con el desarrollo sostenible de la organización.</a:t>
          </a:r>
          <a:endParaRPr lang="es-419" dirty="0"/>
        </a:p>
      </dgm:t>
    </dgm:pt>
    <dgm:pt modelId="{DC4C0E2C-8951-424D-AAD4-905875293631}" type="parTrans" cxnId="{DD1C1416-13A6-4404-AF92-89F5B5DCFA05}">
      <dgm:prSet/>
      <dgm:spPr/>
      <dgm:t>
        <a:bodyPr/>
        <a:lstStyle/>
        <a:p>
          <a:endParaRPr lang="es-419"/>
        </a:p>
      </dgm:t>
    </dgm:pt>
    <dgm:pt modelId="{9C16C4C0-25CA-44B5-B026-2524D4BF6497}" type="sibTrans" cxnId="{DD1C1416-13A6-4404-AF92-89F5B5DCFA05}">
      <dgm:prSet/>
      <dgm:spPr/>
      <dgm:t>
        <a:bodyPr/>
        <a:lstStyle/>
        <a:p>
          <a:endParaRPr lang="es-419"/>
        </a:p>
      </dgm:t>
    </dgm:pt>
    <dgm:pt modelId="{8A6B94E1-6D03-4DAA-A01C-D1D74F4362DA}">
      <dgm:prSet/>
      <dgm:spPr/>
      <dgm:t>
        <a:bodyPr/>
        <a:lstStyle/>
        <a:p>
          <a:endParaRPr lang="es-419" dirty="0"/>
        </a:p>
      </dgm:t>
    </dgm:pt>
    <dgm:pt modelId="{2A2644CD-8E4D-487B-BBF9-07CE8A6E4139}" type="parTrans" cxnId="{12177483-8211-4E3E-8F3C-DC685AF110FC}">
      <dgm:prSet/>
      <dgm:spPr/>
      <dgm:t>
        <a:bodyPr/>
        <a:lstStyle/>
        <a:p>
          <a:endParaRPr lang="es-419"/>
        </a:p>
      </dgm:t>
    </dgm:pt>
    <dgm:pt modelId="{82E22913-B562-4756-B478-B840561107A0}" type="sibTrans" cxnId="{12177483-8211-4E3E-8F3C-DC685AF110FC}">
      <dgm:prSet/>
      <dgm:spPr/>
      <dgm:t>
        <a:bodyPr/>
        <a:lstStyle/>
        <a:p>
          <a:endParaRPr lang="es-419"/>
        </a:p>
      </dgm:t>
    </dgm:pt>
    <dgm:pt modelId="{C191373F-C14D-4652-BDD9-86CBA6726ACC}">
      <dgm:prSet/>
      <dgm:spPr/>
      <dgm:t>
        <a:bodyPr/>
        <a:lstStyle/>
        <a:p>
          <a:r>
            <a:rPr lang="es-ES" dirty="0"/>
            <a:t>Aplicar el plan de desarrollo sostenible en el GAD parroquial, tomando en consideración el PDOT y los diferente proyectos planificados en la organización al inicio de la gestión por parte de la administración actual, con el fin de crear proyectos integrales que parten desde una planificación estratégica y que luego son gestionados mediante un análisis técnico mediante el mapa de riesgos con el fin de priorizar los riesgos y de esta forma disminuir los riesgos que pudiesen afectar a la organización</a:t>
          </a:r>
          <a:endParaRPr lang="es-419" dirty="0"/>
        </a:p>
      </dgm:t>
    </dgm:pt>
    <dgm:pt modelId="{B6645E41-A931-48EB-9161-28BAF85F09AB}" type="parTrans" cxnId="{80CDB1F8-ED5A-4560-A75E-F7214DD33C1A}">
      <dgm:prSet/>
      <dgm:spPr/>
      <dgm:t>
        <a:bodyPr/>
        <a:lstStyle/>
        <a:p>
          <a:endParaRPr lang="es-419"/>
        </a:p>
      </dgm:t>
    </dgm:pt>
    <dgm:pt modelId="{8C595C59-F275-4EF2-9F00-3963717DD183}" type="sibTrans" cxnId="{80CDB1F8-ED5A-4560-A75E-F7214DD33C1A}">
      <dgm:prSet/>
      <dgm:spPr/>
      <dgm:t>
        <a:bodyPr/>
        <a:lstStyle/>
        <a:p>
          <a:endParaRPr lang="es-419"/>
        </a:p>
      </dgm:t>
    </dgm:pt>
    <dgm:pt modelId="{D7D64401-D34B-4F14-A777-BE99EAEC1703}" type="pres">
      <dgm:prSet presAssocID="{5EF0FE66-2D3E-42FD-90A7-129CF0211C32}" presName="Name0" presStyleCnt="0">
        <dgm:presLayoutVars>
          <dgm:dir/>
          <dgm:animLvl val="lvl"/>
          <dgm:resizeHandles val="exact"/>
        </dgm:presLayoutVars>
      </dgm:prSet>
      <dgm:spPr/>
    </dgm:pt>
    <dgm:pt modelId="{9AFF5805-AC4F-474B-BC6B-891771102A10}" type="pres">
      <dgm:prSet presAssocID="{6EC94795-7E48-4270-856C-F249A96194DF}" presName="composite" presStyleCnt="0"/>
      <dgm:spPr/>
    </dgm:pt>
    <dgm:pt modelId="{A5385173-6522-485B-B65D-DCD919C9C326}" type="pres">
      <dgm:prSet presAssocID="{6EC94795-7E48-4270-856C-F249A96194DF}" presName="parTx" presStyleLbl="alignNode1" presStyleIdx="0" presStyleCnt="1">
        <dgm:presLayoutVars>
          <dgm:chMax val="0"/>
          <dgm:chPref val="0"/>
          <dgm:bulletEnabled val="1"/>
        </dgm:presLayoutVars>
      </dgm:prSet>
      <dgm:spPr/>
    </dgm:pt>
    <dgm:pt modelId="{C7A2A784-5100-4BBA-A5EA-794227F92E54}" type="pres">
      <dgm:prSet presAssocID="{6EC94795-7E48-4270-856C-F249A96194DF}" presName="desTx" presStyleLbl="alignAccFollowNode1" presStyleIdx="0" presStyleCnt="1">
        <dgm:presLayoutVars>
          <dgm:bulletEnabled val="1"/>
        </dgm:presLayoutVars>
      </dgm:prSet>
      <dgm:spPr/>
    </dgm:pt>
  </dgm:ptLst>
  <dgm:cxnLst>
    <dgm:cxn modelId="{BEE0D012-C46F-4441-A2A2-B90C96FA1D33}" type="presOf" srcId="{55A54C0B-B0EC-4AEC-B17D-2F9775D18F2A}" destId="{C7A2A784-5100-4BBA-A5EA-794227F92E54}" srcOrd="0" destOrd="0" presId="urn:microsoft.com/office/officeart/2005/8/layout/hList1"/>
    <dgm:cxn modelId="{29503C13-ED61-446A-868A-C54EB189E35E}" type="presOf" srcId="{551ADF12-222B-4BE7-9F45-10182453289B}" destId="{C7A2A784-5100-4BBA-A5EA-794227F92E54}" srcOrd="0" destOrd="1" presId="urn:microsoft.com/office/officeart/2005/8/layout/hList1"/>
    <dgm:cxn modelId="{05BC7913-E567-46FC-B458-F4884D8C57C1}" srcId="{55A54C0B-B0EC-4AEC-B17D-2F9775D18F2A}" destId="{551ADF12-222B-4BE7-9F45-10182453289B}" srcOrd="0" destOrd="0" parTransId="{3DB11C06-885E-4DE5-894D-91620545DD62}" sibTransId="{75F13B57-CC55-4ABD-9343-9BF99D7390C8}"/>
    <dgm:cxn modelId="{DD1C1416-13A6-4404-AF92-89F5B5DCFA05}" srcId="{55A54C0B-B0EC-4AEC-B17D-2F9775D18F2A}" destId="{77429FED-C388-4BD7-9911-F2D133B7766B}" srcOrd="2" destOrd="0" parTransId="{DC4C0E2C-8951-424D-AAD4-905875293631}" sibTransId="{9C16C4C0-25CA-44B5-B026-2524D4BF6497}"/>
    <dgm:cxn modelId="{12177483-8211-4E3E-8F3C-DC685AF110FC}" srcId="{55A54C0B-B0EC-4AEC-B17D-2F9775D18F2A}" destId="{8A6B94E1-6D03-4DAA-A01C-D1D74F4362DA}" srcOrd="3" destOrd="0" parTransId="{2A2644CD-8E4D-487B-BBF9-07CE8A6E4139}" sibTransId="{82E22913-B562-4756-B478-B840561107A0}"/>
    <dgm:cxn modelId="{BB671D8F-2EBC-4861-8FB3-CD2163C3FF9D}" srcId="{5EF0FE66-2D3E-42FD-90A7-129CF0211C32}" destId="{6EC94795-7E48-4270-856C-F249A96194DF}" srcOrd="0" destOrd="0" parTransId="{895D5EC4-380A-40E3-8517-70DD1019DC40}" sibTransId="{39413C37-B393-4CAA-8112-F9BA2E570C68}"/>
    <dgm:cxn modelId="{10F6B895-F948-4CD5-9603-B0C7AE12D8B2}" type="presOf" srcId="{B481DAF4-280F-476F-B5C2-1DB38AE27B3A}" destId="{C7A2A784-5100-4BBA-A5EA-794227F92E54}" srcOrd="0" destOrd="2" presId="urn:microsoft.com/office/officeart/2005/8/layout/hList1"/>
    <dgm:cxn modelId="{5DE5A997-D526-4F37-A553-A7CCD2535082}" type="presOf" srcId="{C191373F-C14D-4652-BDD9-86CBA6726ACC}" destId="{C7A2A784-5100-4BBA-A5EA-794227F92E54}" srcOrd="0" destOrd="5" presId="urn:microsoft.com/office/officeart/2005/8/layout/hList1"/>
    <dgm:cxn modelId="{7CA484A2-AB33-41E0-BC42-B581742F2875}" type="presOf" srcId="{77429FED-C388-4BD7-9911-F2D133B7766B}" destId="{C7A2A784-5100-4BBA-A5EA-794227F92E54}" srcOrd="0" destOrd="3" presId="urn:microsoft.com/office/officeart/2005/8/layout/hList1"/>
    <dgm:cxn modelId="{B115A1BE-564B-4B4C-9E70-8735DA96B878}" type="presOf" srcId="{5EF0FE66-2D3E-42FD-90A7-129CF0211C32}" destId="{D7D64401-D34B-4F14-A777-BE99EAEC1703}" srcOrd="0" destOrd="0" presId="urn:microsoft.com/office/officeart/2005/8/layout/hList1"/>
    <dgm:cxn modelId="{BC8250CC-C5FB-4EDF-8D1E-5F371226228C}" srcId="{55A54C0B-B0EC-4AEC-B17D-2F9775D18F2A}" destId="{B481DAF4-280F-476F-B5C2-1DB38AE27B3A}" srcOrd="1" destOrd="0" parTransId="{649322EE-0B94-46D2-A76C-AFBA0D310700}" sibTransId="{99CC5D5F-19CB-44C2-BDE2-949916A9C656}"/>
    <dgm:cxn modelId="{928C02D2-21DB-4636-A6BC-00D1E51A808A}" srcId="{6EC94795-7E48-4270-856C-F249A96194DF}" destId="{55A54C0B-B0EC-4AEC-B17D-2F9775D18F2A}" srcOrd="0" destOrd="0" parTransId="{6BB7C736-62B4-4A9E-B96E-18A315C4FAE7}" sibTransId="{AC1DEC5B-0256-49B9-8908-5112CB8FB183}"/>
    <dgm:cxn modelId="{05F70CDB-AC59-44CB-BFA6-2D3F70250FC6}" type="presOf" srcId="{8A6B94E1-6D03-4DAA-A01C-D1D74F4362DA}" destId="{C7A2A784-5100-4BBA-A5EA-794227F92E54}" srcOrd="0" destOrd="4" presId="urn:microsoft.com/office/officeart/2005/8/layout/hList1"/>
    <dgm:cxn modelId="{05B109DF-C333-4866-8FB6-D1B12B3EFF44}" type="presOf" srcId="{6EC94795-7E48-4270-856C-F249A96194DF}" destId="{A5385173-6522-485B-B65D-DCD919C9C326}" srcOrd="0" destOrd="0" presId="urn:microsoft.com/office/officeart/2005/8/layout/hList1"/>
    <dgm:cxn modelId="{80CDB1F8-ED5A-4560-A75E-F7214DD33C1A}" srcId="{55A54C0B-B0EC-4AEC-B17D-2F9775D18F2A}" destId="{C191373F-C14D-4652-BDD9-86CBA6726ACC}" srcOrd="4" destOrd="0" parTransId="{B6645E41-A931-48EB-9161-28BAF85F09AB}" sibTransId="{8C595C59-F275-4EF2-9F00-3963717DD183}"/>
    <dgm:cxn modelId="{2F0FC130-0467-4F41-BD40-591F3BB8DA5A}" type="presParOf" srcId="{D7D64401-D34B-4F14-A777-BE99EAEC1703}" destId="{9AFF5805-AC4F-474B-BC6B-891771102A10}" srcOrd="0" destOrd="0" presId="urn:microsoft.com/office/officeart/2005/8/layout/hList1"/>
    <dgm:cxn modelId="{3CC269E2-5533-48A5-8A06-8EE9E8A8F745}" type="presParOf" srcId="{9AFF5805-AC4F-474B-BC6B-891771102A10}" destId="{A5385173-6522-485B-B65D-DCD919C9C326}" srcOrd="0" destOrd="0" presId="urn:microsoft.com/office/officeart/2005/8/layout/hList1"/>
    <dgm:cxn modelId="{A0FDF4AC-8453-4FFA-AD00-CE02CD528533}" type="presParOf" srcId="{9AFF5805-AC4F-474B-BC6B-891771102A10}" destId="{C7A2A784-5100-4BBA-A5EA-794227F92E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88FBA-3900-48E2-8FA9-52744DAB52FF}">
      <dsp:nvSpPr>
        <dsp:cNvPr id="0" name=""/>
        <dsp:cNvSpPr/>
      </dsp:nvSpPr>
      <dsp:spPr>
        <a:xfrm>
          <a:off x="1297303" y="624586"/>
          <a:ext cx="4647805" cy="4647805"/>
        </a:xfrm>
        <a:prstGeom prst="blockArc">
          <a:avLst>
            <a:gd name="adj1" fmla="val 11368991"/>
            <a:gd name="adj2" fmla="val 16770888"/>
            <a:gd name="adj3" fmla="val 4638"/>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71B230-A5FF-468C-8077-764AE39B9BA2}">
      <dsp:nvSpPr>
        <dsp:cNvPr id="0" name=""/>
        <dsp:cNvSpPr/>
      </dsp:nvSpPr>
      <dsp:spPr>
        <a:xfrm>
          <a:off x="1285578" y="689040"/>
          <a:ext cx="4647805" cy="4647805"/>
        </a:xfrm>
        <a:prstGeom prst="blockArc">
          <a:avLst>
            <a:gd name="adj1" fmla="val 4811100"/>
            <a:gd name="adj2" fmla="val 11468207"/>
            <a:gd name="adj3" fmla="val 4638"/>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1ECCD2-BBEF-404B-AD13-88E298A1AD38}">
      <dsp:nvSpPr>
        <dsp:cNvPr id="0" name=""/>
        <dsp:cNvSpPr/>
      </dsp:nvSpPr>
      <dsp:spPr>
        <a:xfrm>
          <a:off x="1833643" y="661538"/>
          <a:ext cx="4647805" cy="4647805"/>
        </a:xfrm>
        <a:prstGeom prst="blockArc">
          <a:avLst>
            <a:gd name="adj1" fmla="val 21328212"/>
            <a:gd name="adj2" fmla="val 5644182"/>
            <a:gd name="adj3" fmla="val 4638"/>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D2BEDB-0E40-40D7-BB00-6D2F8F42A974}">
      <dsp:nvSpPr>
        <dsp:cNvPr id="0" name=""/>
        <dsp:cNvSpPr/>
      </dsp:nvSpPr>
      <dsp:spPr>
        <a:xfrm>
          <a:off x="1832770" y="650152"/>
          <a:ext cx="4647805" cy="4647805"/>
        </a:xfrm>
        <a:prstGeom prst="blockArc">
          <a:avLst>
            <a:gd name="adj1" fmla="val 15957143"/>
            <a:gd name="adj2" fmla="val 21345505"/>
            <a:gd name="adj3" fmla="val 4638"/>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63B187-3CC2-4513-9DB8-F99908B4899A}">
      <dsp:nvSpPr>
        <dsp:cNvPr id="0" name=""/>
        <dsp:cNvSpPr/>
      </dsp:nvSpPr>
      <dsp:spPr>
        <a:xfrm>
          <a:off x="2927083" y="1910356"/>
          <a:ext cx="2138721" cy="213872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mj-lt"/>
              <a:cs typeface="Times New Roman" panose="02020603050405020304" pitchFamily="18" charset="0"/>
            </a:rPr>
            <a:t>PROBLEMÁTICA </a:t>
          </a:r>
        </a:p>
      </dsp:txBody>
      <dsp:txXfrm>
        <a:off x="3240291" y="2223564"/>
        <a:ext cx="1512305" cy="1512305"/>
      </dsp:txXfrm>
    </dsp:sp>
    <dsp:sp modelId="{D3E768FC-B421-4CA6-9850-B1DD79903CA4}">
      <dsp:nvSpPr>
        <dsp:cNvPr id="0" name=""/>
        <dsp:cNvSpPr/>
      </dsp:nvSpPr>
      <dsp:spPr>
        <a:xfrm>
          <a:off x="2958014" y="-267038"/>
          <a:ext cx="2076859" cy="195349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_tradnl" sz="1300" kern="1200" dirty="0">
              <a:latin typeface="+mj-lt"/>
            </a:rPr>
            <a:t>El Gad parroquial de Amaguaña  no poseen una metodología para disminuir el riesgo </a:t>
          </a:r>
          <a:endParaRPr lang="es-EC" sz="1300" kern="1200" dirty="0"/>
        </a:p>
      </dsp:txBody>
      <dsp:txXfrm>
        <a:off x="3262163" y="19045"/>
        <a:ext cx="1468561" cy="1381331"/>
      </dsp:txXfrm>
    </dsp:sp>
    <dsp:sp modelId="{370BF8FB-F35C-4FAD-88EB-B699F9A2A8AB}">
      <dsp:nvSpPr>
        <dsp:cNvPr id="0" name=""/>
        <dsp:cNvSpPr/>
      </dsp:nvSpPr>
      <dsp:spPr>
        <a:xfrm>
          <a:off x="5403067" y="1750507"/>
          <a:ext cx="2034790" cy="21113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Desacreditación de la Administración del GAD Parroquial</a:t>
          </a:r>
          <a:endParaRPr lang="es-EC" sz="1400" kern="1200" dirty="0">
            <a:latin typeface="+mj-lt"/>
            <a:cs typeface="Times New Roman" panose="02020603050405020304" pitchFamily="18" charset="0"/>
          </a:endParaRPr>
        </a:p>
      </dsp:txBody>
      <dsp:txXfrm>
        <a:off x="5701055" y="2059701"/>
        <a:ext cx="1438814" cy="1492919"/>
      </dsp:txXfrm>
    </dsp:sp>
    <dsp:sp modelId="{EE4995F6-20D7-4003-A0BC-EE425BDB8DFE}">
      <dsp:nvSpPr>
        <dsp:cNvPr id="0" name=""/>
        <dsp:cNvSpPr/>
      </dsp:nvSpPr>
      <dsp:spPr>
        <a:xfrm>
          <a:off x="2979048" y="4194070"/>
          <a:ext cx="2034790" cy="21113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Incumplimiento de los objetivos estratégicos de la parroquia</a:t>
          </a:r>
          <a:endParaRPr lang="es-EC" sz="1400" kern="1200" dirty="0">
            <a:latin typeface="+mj-lt"/>
            <a:cs typeface="Times New Roman" panose="02020603050405020304" pitchFamily="18" charset="0"/>
          </a:endParaRPr>
        </a:p>
      </dsp:txBody>
      <dsp:txXfrm>
        <a:off x="3277036" y="4503264"/>
        <a:ext cx="1438814" cy="1492919"/>
      </dsp:txXfrm>
    </dsp:sp>
    <dsp:sp modelId="{0D560BB7-3986-48F1-BBAE-47770D9265F8}">
      <dsp:nvSpPr>
        <dsp:cNvPr id="0" name=""/>
        <dsp:cNvSpPr/>
      </dsp:nvSpPr>
      <dsp:spPr>
        <a:xfrm>
          <a:off x="364826" y="1518832"/>
          <a:ext cx="2034790" cy="21113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US" sz="1400" kern="1200" dirty="0"/>
            <a:t>Problemas para el desarrollo de proyectos en desarrollo sostenible.</a:t>
          </a:r>
          <a:endParaRPr lang="es-EC" sz="1400" kern="1200" dirty="0">
            <a:latin typeface="+mj-lt"/>
            <a:cs typeface="Times New Roman" panose="02020603050405020304" pitchFamily="18" charset="0"/>
          </a:endParaRPr>
        </a:p>
      </dsp:txBody>
      <dsp:txXfrm>
        <a:off x="662814" y="1828026"/>
        <a:ext cx="1438814" cy="1492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9A3A-E9C6-4DAA-85E8-EA50260B2CDA}">
      <dsp:nvSpPr>
        <dsp:cNvPr id="0" name=""/>
        <dsp:cNvSpPr/>
      </dsp:nvSpPr>
      <dsp:spPr>
        <a:xfrm rot="16200000">
          <a:off x="-1189987" y="1192086"/>
          <a:ext cx="4968552" cy="2584378"/>
        </a:xfrm>
        <a:prstGeom prst="flowChartManualOperation">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rPr>
            <a:t>La presente investigación es de gran interés porque permite al Gad parroquial de Amaguaña tener un manejo de los procesos financieros, a través del mapa de riesgos.</a:t>
          </a:r>
        </a:p>
      </dsp:txBody>
      <dsp:txXfrm rot="5400000">
        <a:off x="2100" y="993709"/>
        <a:ext cx="2584378" cy="2981132"/>
      </dsp:txXfrm>
    </dsp:sp>
    <dsp:sp modelId="{C01674D9-2C7A-4CAF-B018-6A560EB1E7B7}">
      <dsp:nvSpPr>
        <dsp:cNvPr id="0" name=""/>
        <dsp:cNvSpPr/>
      </dsp:nvSpPr>
      <dsp:spPr>
        <a:xfrm rot="16200000">
          <a:off x="1678523" y="1163132"/>
          <a:ext cx="4968552" cy="2642286"/>
        </a:xfrm>
        <a:prstGeom prst="flowChartManualOperation">
          <a:avLst/>
        </a:prstGeom>
        <a:solidFill>
          <a:schemeClr val="accent2">
            <a:hueOff val="-727682"/>
            <a:satOff val="-41964"/>
            <a:lumOff val="4314"/>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Es importante identificar los riesgos, saber manejarlos y controlarlo y de acuerdo a los resultados establecer la influencia en el desarrollo sostenible.</a:t>
          </a:r>
        </a:p>
      </dsp:txBody>
      <dsp:txXfrm rot="5400000">
        <a:off x="2841656" y="993709"/>
        <a:ext cx="2642286" cy="2981132"/>
      </dsp:txXfrm>
    </dsp:sp>
    <dsp:sp modelId="{C8F6AF12-C907-40D0-A75B-F2A8FC261E9F}">
      <dsp:nvSpPr>
        <dsp:cNvPr id="0" name=""/>
        <dsp:cNvSpPr/>
      </dsp:nvSpPr>
      <dsp:spPr>
        <a:xfrm rot="16200000">
          <a:off x="4962016" y="1072100"/>
          <a:ext cx="3594051" cy="2035642"/>
        </a:xfrm>
        <a:prstGeom prst="flowChartManualOperation">
          <a:avLst/>
        </a:prstGeom>
        <a:solidFill>
          <a:schemeClr val="accent2">
            <a:hueOff val="-1455363"/>
            <a:satOff val="-83928"/>
            <a:lumOff val="8628"/>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La investigación es relevante por cuanto permite mediante el protocolo de desarrollo sostenible permite satisfacer necesidades actuales sin comprometer capacidades futuras, que manejen procesos financieros.</a:t>
          </a:r>
        </a:p>
      </dsp:txBody>
      <dsp:txXfrm rot="5400000">
        <a:off x="5741220" y="1011706"/>
        <a:ext cx="2035642" cy="215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E70EF-C8F2-44F5-BE52-DAA58295B907}">
      <dsp:nvSpPr>
        <dsp:cNvPr id="0" name=""/>
        <dsp:cNvSpPr/>
      </dsp:nvSpPr>
      <dsp:spPr>
        <a:xfrm rot="16200000">
          <a:off x="-820205" y="1118601"/>
          <a:ext cx="5040560" cy="2803357"/>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Objetivo General</a:t>
          </a:r>
        </a:p>
        <a:p>
          <a:pPr marL="171450" lvl="1" indent="-171450" algn="just" defTabSz="800100">
            <a:lnSpc>
              <a:spcPct val="90000"/>
            </a:lnSpc>
            <a:spcBef>
              <a:spcPct val="0"/>
            </a:spcBef>
            <a:spcAft>
              <a:spcPct val="15000"/>
            </a:spcAft>
            <a:buChar char="•"/>
          </a:pPr>
          <a:r>
            <a:rPr lang="es-ES" sz="1800" kern="1200" dirty="0">
              <a:solidFill>
                <a:schemeClr val="tx1"/>
              </a:solidFill>
            </a:rPr>
            <a:t>Analizar la Gestión de Riesgos Financieros y su influencia en el Desarrollo Sostenible en el GAD Parroquial de Amaguaña</a:t>
          </a:r>
          <a:r>
            <a:rPr lang="es-ES_tradnl" sz="1800" kern="1200" dirty="0">
              <a:solidFill>
                <a:schemeClr val="tx1"/>
              </a:solidFill>
            </a:rPr>
            <a:t>.</a:t>
          </a:r>
          <a:endParaRPr lang="es-EC" sz="1800" b="0" kern="1200" dirty="0">
            <a:solidFill>
              <a:schemeClr val="tx1"/>
            </a:solidFill>
            <a:latin typeface="Times New Roman" panose="02020603050405020304" pitchFamily="18" charset="0"/>
            <a:cs typeface="Times New Roman" panose="02020603050405020304" pitchFamily="18" charset="0"/>
          </a:endParaRPr>
        </a:p>
      </dsp:txBody>
      <dsp:txXfrm rot="5400000">
        <a:off x="298396" y="1008112"/>
        <a:ext cx="2803357" cy="3024336"/>
      </dsp:txXfrm>
    </dsp:sp>
    <dsp:sp modelId="{236C3686-B32A-4323-B918-2D7A834F9881}">
      <dsp:nvSpPr>
        <dsp:cNvPr id="0" name=""/>
        <dsp:cNvSpPr/>
      </dsp:nvSpPr>
      <dsp:spPr>
        <a:xfrm rot="16200000">
          <a:off x="3256450" y="-117003"/>
          <a:ext cx="5040560" cy="5274566"/>
        </a:xfrm>
        <a:prstGeom prst="flowChartManualOperati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tx1"/>
              </a:solidFill>
              <a:latin typeface="Times New Roman" panose="02020603050405020304" pitchFamily="18" charset="0"/>
              <a:cs typeface="Times New Roman" panose="02020603050405020304" pitchFamily="18" charset="0"/>
            </a:rPr>
            <a:t>Objetivos Específicos:</a:t>
          </a:r>
        </a:p>
        <a:p>
          <a:pPr marL="0" lvl="0" indent="0" algn="l" defTabSz="800100">
            <a:lnSpc>
              <a:spcPct val="90000"/>
            </a:lnSpc>
            <a:spcBef>
              <a:spcPct val="0"/>
            </a:spcBef>
            <a:spcAft>
              <a:spcPct val="35000"/>
            </a:spcAft>
            <a:buNone/>
          </a:pPr>
          <a:r>
            <a:rPr lang="es-ES" sz="1800" kern="1200" dirty="0">
              <a:solidFill>
                <a:schemeClr val="tx1"/>
              </a:solidFill>
            </a:rPr>
            <a:t>1. Explicar la relación existente entre la teoría del riesgo financiero y como esta influye en el desempeño organizacional del desarrollo sostenible. </a:t>
          </a:r>
        </a:p>
        <a:p>
          <a:pPr marL="0" lvl="0" indent="0" algn="l" defTabSz="800100">
            <a:lnSpc>
              <a:spcPct val="90000"/>
            </a:lnSpc>
            <a:spcBef>
              <a:spcPct val="0"/>
            </a:spcBef>
            <a:spcAft>
              <a:spcPct val="35000"/>
            </a:spcAft>
            <a:buFont typeface="Symbol" panose="05050102010706020507" pitchFamily="18" charset="2"/>
            <a:buNone/>
          </a:pPr>
          <a:r>
            <a:rPr lang="es-ES" sz="1800" kern="1200" dirty="0">
              <a:solidFill>
                <a:schemeClr val="tx1"/>
              </a:solidFill>
            </a:rPr>
            <a:t>2. Determinar los riesgos financieros que existen en el Gad Parroquial de Amaguaña mediante el Mapa de Riesgos, para el análisis, evaluación y control de los riesgos identificados y contribuir con el desarrollo sostenible de la organización.</a:t>
          </a:r>
        </a:p>
        <a:p>
          <a:pPr marL="0" lvl="0" indent="0" algn="l" defTabSz="800100">
            <a:lnSpc>
              <a:spcPct val="90000"/>
            </a:lnSpc>
            <a:spcBef>
              <a:spcPct val="0"/>
            </a:spcBef>
            <a:spcAft>
              <a:spcPct val="35000"/>
            </a:spcAft>
            <a:buNone/>
          </a:pPr>
          <a:r>
            <a:rPr lang="es-ES" sz="1800" kern="1200" dirty="0">
              <a:solidFill>
                <a:schemeClr val="tx1"/>
              </a:solidFill>
            </a:rPr>
            <a:t>3. Proponer un protocolo de desarrollo sostenible tomando en consideración los riesgos financieros identificados para el logro de los objetivos estratégicos de la organización</a:t>
          </a:r>
          <a:endParaRPr lang="es-EC" sz="1800" kern="1200" dirty="0">
            <a:solidFill>
              <a:schemeClr val="tx1"/>
            </a:solidFill>
          </a:endParaRPr>
        </a:p>
      </dsp:txBody>
      <dsp:txXfrm rot="5400000">
        <a:off x="3139447" y="1008112"/>
        <a:ext cx="5274566" cy="3024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7F487-2D07-48C6-8268-537D5A5F63C8}">
      <dsp:nvSpPr>
        <dsp:cNvPr id="0" name=""/>
        <dsp:cNvSpPr/>
      </dsp:nvSpPr>
      <dsp:spPr>
        <a:xfrm>
          <a:off x="3235030" y="0"/>
          <a:ext cx="5140452" cy="214433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0" algn="l" defTabSz="533400">
            <a:lnSpc>
              <a:spcPct val="90000"/>
            </a:lnSpc>
            <a:spcBef>
              <a:spcPct val="0"/>
            </a:spcBef>
            <a:spcAft>
              <a:spcPct val="15000"/>
            </a:spcAft>
            <a:buChar char="•"/>
          </a:pPr>
          <a:r>
            <a:rPr lang="es-EC" sz="1400" b="0" kern="1200" dirty="0">
              <a:latin typeface="+mn-lt"/>
            </a:rPr>
            <a:t>Evolución del riesgo financiero</a:t>
          </a:r>
        </a:p>
        <a:p>
          <a:pPr marL="114300" lvl="1" indent="0" algn="l" defTabSz="533400">
            <a:lnSpc>
              <a:spcPct val="90000"/>
            </a:lnSpc>
            <a:spcBef>
              <a:spcPct val="0"/>
            </a:spcBef>
            <a:spcAft>
              <a:spcPct val="15000"/>
            </a:spcAft>
            <a:buChar char="•"/>
          </a:pPr>
          <a:r>
            <a:rPr lang="es-EC" sz="1400" b="0" kern="1200" dirty="0">
              <a:latin typeface="+mn-lt"/>
            </a:rPr>
            <a:t>Teoría del Riesgo e incertidumbre</a:t>
          </a:r>
        </a:p>
        <a:p>
          <a:pPr marL="114300" lvl="1" indent="0" algn="l" defTabSz="533400">
            <a:lnSpc>
              <a:spcPct val="90000"/>
            </a:lnSpc>
            <a:spcBef>
              <a:spcPct val="0"/>
            </a:spcBef>
            <a:spcAft>
              <a:spcPct val="15000"/>
            </a:spcAft>
            <a:buChar char="•"/>
          </a:pPr>
          <a:r>
            <a:rPr lang="es-EC" sz="1400" b="0" kern="1200" dirty="0">
              <a:latin typeface="+mn-lt"/>
            </a:rPr>
            <a:t>Gestión de Riesgos Financieros</a:t>
          </a:r>
        </a:p>
        <a:p>
          <a:pPr marL="114300" lvl="1" indent="0" algn="l" defTabSz="533400">
            <a:lnSpc>
              <a:spcPct val="90000"/>
            </a:lnSpc>
            <a:spcBef>
              <a:spcPct val="0"/>
            </a:spcBef>
            <a:spcAft>
              <a:spcPct val="15000"/>
            </a:spcAft>
            <a:buChar char="•"/>
          </a:pPr>
          <a:r>
            <a:rPr lang="es-EC" sz="1400" b="0" kern="1200" dirty="0">
              <a:latin typeface="+mn-lt"/>
            </a:rPr>
            <a:t>Definición de control interno COSOERM 2017</a:t>
          </a:r>
        </a:p>
        <a:p>
          <a:pPr marL="114300" lvl="1" indent="0" algn="l" defTabSz="533400">
            <a:lnSpc>
              <a:spcPct val="90000"/>
            </a:lnSpc>
            <a:spcBef>
              <a:spcPct val="0"/>
            </a:spcBef>
            <a:spcAft>
              <a:spcPct val="15000"/>
            </a:spcAft>
            <a:buChar char="•"/>
          </a:pPr>
          <a:r>
            <a:rPr lang="es-ES_tradnl" sz="1400" b="0" kern="1200" dirty="0">
              <a:latin typeface="+mn-lt"/>
            </a:rPr>
            <a:t>Mapa de riesgos</a:t>
          </a:r>
          <a:endParaRPr lang="es-EC" sz="1400" b="0" kern="1200" dirty="0">
            <a:latin typeface="+mn-lt"/>
          </a:endParaRPr>
        </a:p>
        <a:p>
          <a:pPr marL="114300" lvl="1" indent="0" algn="l" defTabSz="533400">
            <a:lnSpc>
              <a:spcPct val="90000"/>
            </a:lnSpc>
            <a:spcBef>
              <a:spcPct val="0"/>
            </a:spcBef>
            <a:spcAft>
              <a:spcPct val="15000"/>
            </a:spcAft>
            <a:buChar char="•"/>
          </a:pPr>
          <a:r>
            <a:rPr lang="es-EC" sz="1400" b="0" kern="1200" dirty="0">
              <a:latin typeface="+mn-lt"/>
            </a:rPr>
            <a:t> Desarrollo Sostenible</a:t>
          </a:r>
        </a:p>
      </dsp:txBody>
      <dsp:txXfrm>
        <a:off x="3235030" y="268041"/>
        <a:ext cx="4336328" cy="1608248"/>
      </dsp:txXfrm>
    </dsp:sp>
    <dsp:sp modelId="{4C2731B8-5E40-419C-87D6-BF6F8CDAB143}">
      <dsp:nvSpPr>
        <dsp:cNvPr id="0" name=""/>
        <dsp:cNvSpPr/>
      </dsp:nvSpPr>
      <dsp:spPr>
        <a:xfrm>
          <a:off x="179682" y="239590"/>
          <a:ext cx="3075978" cy="1666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_tradnl" sz="2000" b="1" kern="1200" dirty="0">
              <a:latin typeface="+mn-lt"/>
            </a:rPr>
            <a:t>Fundamentos Teóricos</a:t>
          </a:r>
          <a:r>
            <a:rPr lang="es-EC" sz="2000" b="1" kern="1200" dirty="0">
              <a:latin typeface="+mn-lt"/>
            </a:rPr>
            <a:t>	</a:t>
          </a:r>
        </a:p>
      </dsp:txBody>
      <dsp:txXfrm>
        <a:off x="261054" y="320962"/>
        <a:ext cx="2913234" cy="1504176"/>
      </dsp:txXfrm>
    </dsp:sp>
    <dsp:sp modelId="{44A00E34-5C68-4E47-81C1-C1FEB4FD736C}">
      <dsp:nvSpPr>
        <dsp:cNvPr id="0" name=""/>
        <dsp:cNvSpPr/>
      </dsp:nvSpPr>
      <dsp:spPr>
        <a:xfrm>
          <a:off x="3255660" y="2220869"/>
          <a:ext cx="5140452" cy="1394629"/>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_tradnl" sz="1600" b="0" kern="1200" dirty="0">
              <a:latin typeface="+mn-lt"/>
            </a:rPr>
            <a:t>“Mapa de Riesgos: Identificación y Gestión de Riesgos”</a:t>
          </a:r>
          <a:endParaRPr lang="es-EC" sz="1200" b="1" kern="1200" dirty="0">
            <a:latin typeface="+mn-lt"/>
          </a:endParaRPr>
        </a:p>
        <a:p>
          <a:pPr marL="171450" lvl="1" indent="-171450" algn="l" defTabSz="711200">
            <a:lnSpc>
              <a:spcPct val="90000"/>
            </a:lnSpc>
            <a:spcBef>
              <a:spcPct val="0"/>
            </a:spcBef>
            <a:spcAft>
              <a:spcPct val="15000"/>
            </a:spcAft>
            <a:buChar char="•"/>
          </a:pPr>
          <a:r>
            <a:rPr lang="es-ES_tradnl" sz="1600" b="0" kern="1200" dirty="0">
              <a:latin typeface="+mn-lt"/>
            </a:rPr>
            <a:t>“La Organización de Naciones Unidas en el Desarrollo Sostenible y los 17 Objetivos”</a:t>
          </a:r>
          <a:endParaRPr lang="es-EC" sz="1600" b="0" kern="1200" dirty="0">
            <a:latin typeface="+mn-lt"/>
          </a:endParaRPr>
        </a:p>
      </dsp:txBody>
      <dsp:txXfrm>
        <a:off x="3255660" y="2395198"/>
        <a:ext cx="4617466" cy="1045971"/>
      </dsp:txXfrm>
    </dsp:sp>
    <dsp:sp modelId="{D540F8ED-520B-42C9-8EC4-1337BCD0D75F}">
      <dsp:nvSpPr>
        <dsp:cNvPr id="0" name=""/>
        <dsp:cNvSpPr/>
      </dsp:nvSpPr>
      <dsp:spPr>
        <a:xfrm>
          <a:off x="179682" y="2376067"/>
          <a:ext cx="3075978" cy="10197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_tradnl" sz="2000" b="1" kern="1200" dirty="0">
              <a:latin typeface="+mn-lt"/>
            </a:rPr>
            <a:t>Marco Referencial</a:t>
          </a:r>
          <a:r>
            <a:rPr lang="es-EC" sz="2000" b="1" kern="1200" dirty="0">
              <a:latin typeface="+mn-lt"/>
            </a:rPr>
            <a:t>	</a:t>
          </a:r>
        </a:p>
      </dsp:txBody>
      <dsp:txXfrm>
        <a:off x="229462" y="2425847"/>
        <a:ext cx="2976418" cy="920183"/>
      </dsp:txXfrm>
    </dsp:sp>
    <dsp:sp modelId="{EF18C1CA-B153-4F70-A7C3-D2D3C8B26A14}">
      <dsp:nvSpPr>
        <dsp:cNvPr id="0" name=""/>
        <dsp:cNvSpPr/>
      </dsp:nvSpPr>
      <dsp:spPr>
        <a:xfrm>
          <a:off x="3255660" y="3626663"/>
          <a:ext cx="5140452" cy="121083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Desarrollo Económico</a:t>
          </a:r>
        </a:p>
        <a:p>
          <a:pPr marL="171450" lvl="1" indent="-171450" algn="l" defTabSz="711200">
            <a:lnSpc>
              <a:spcPct val="90000"/>
            </a:lnSpc>
            <a:spcBef>
              <a:spcPct val="0"/>
            </a:spcBef>
            <a:spcAft>
              <a:spcPct val="15000"/>
            </a:spcAft>
            <a:buChar char="•"/>
          </a:pPr>
          <a:r>
            <a:rPr lang="es-ES" sz="1600" kern="1200" dirty="0"/>
            <a:t>Inclusión social</a:t>
          </a:r>
        </a:p>
        <a:p>
          <a:pPr marL="171450" lvl="1" indent="-171450" algn="l" defTabSz="711200">
            <a:lnSpc>
              <a:spcPct val="90000"/>
            </a:lnSpc>
            <a:spcBef>
              <a:spcPct val="0"/>
            </a:spcBef>
            <a:spcAft>
              <a:spcPct val="15000"/>
            </a:spcAft>
            <a:buChar char="•"/>
          </a:pPr>
          <a:r>
            <a:rPr lang="es-ES" sz="1600" kern="1200" dirty="0"/>
            <a:t>Medioambiental</a:t>
          </a:r>
        </a:p>
      </dsp:txBody>
      <dsp:txXfrm>
        <a:off x="3255660" y="3778017"/>
        <a:ext cx="4686390" cy="908124"/>
      </dsp:txXfrm>
    </dsp:sp>
    <dsp:sp modelId="{D6DD3F8D-F243-430E-9B29-9EE1BD85AC28}">
      <dsp:nvSpPr>
        <dsp:cNvPr id="0" name=""/>
        <dsp:cNvSpPr/>
      </dsp:nvSpPr>
      <dsp:spPr>
        <a:xfrm>
          <a:off x="179682" y="3722208"/>
          <a:ext cx="3075978" cy="10197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mn-lt"/>
            </a:rPr>
            <a:t>Dimensiones 	</a:t>
          </a:r>
        </a:p>
      </dsp:txBody>
      <dsp:txXfrm>
        <a:off x="229462" y="3771988"/>
        <a:ext cx="2976418" cy="920183"/>
      </dsp:txXfrm>
    </dsp:sp>
    <dsp:sp modelId="{6EC167E1-8262-4599-8EEE-D5412B2392B6}">
      <dsp:nvSpPr>
        <dsp:cNvPr id="0" name=""/>
        <dsp:cNvSpPr/>
      </dsp:nvSpPr>
      <dsp:spPr>
        <a:xfrm>
          <a:off x="3255660" y="4880906"/>
          <a:ext cx="5140452" cy="109487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Dependiente: Gestión de riesgos financieros</a:t>
          </a:r>
        </a:p>
        <a:p>
          <a:pPr marL="171450" lvl="1" indent="-171450" algn="l" defTabSz="800100">
            <a:lnSpc>
              <a:spcPct val="90000"/>
            </a:lnSpc>
            <a:spcBef>
              <a:spcPct val="0"/>
            </a:spcBef>
            <a:spcAft>
              <a:spcPct val="15000"/>
            </a:spcAft>
            <a:buChar char="•"/>
          </a:pPr>
          <a:r>
            <a:rPr lang="es-ES" sz="1800" kern="1200" dirty="0"/>
            <a:t>Independiente: Desarrollo Sostenible </a:t>
          </a:r>
        </a:p>
      </dsp:txBody>
      <dsp:txXfrm>
        <a:off x="3255660" y="5017765"/>
        <a:ext cx="4729875" cy="821154"/>
      </dsp:txXfrm>
    </dsp:sp>
    <dsp:sp modelId="{09E801C7-B396-4506-98D9-7C42E80224D6}">
      <dsp:nvSpPr>
        <dsp:cNvPr id="0" name=""/>
        <dsp:cNvSpPr/>
      </dsp:nvSpPr>
      <dsp:spPr>
        <a:xfrm>
          <a:off x="179682" y="4918470"/>
          <a:ext cx="3075978" cy="10197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mn-lt"/>
            </a:rPr>
            <a:t>Variables</a:t>
          </a:r>
          <a:r>
            <a:rPr lang="es-EC" sz="3000" b="1" kern="1200" dirty="0">
              <a:latin typeface="+mn-lt"/>
            </a:rPr>
            <a:t> 	</a:t>
          </a:r>
        </a:p>
      </dsp:txBody>
      <dsp:txXfrm>
        <a:off x="229462" y="4968250"/>
        <a:ext cx="2976418" cy="920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7F741-4AF6-4BC3-AD7A-567C736FF861}">
      <dsp:nvSpPr>
        <dsp:cNvPr id="0" name=""/>
        <dsp:cNvSpPr/>
      </dsp:nvSpPr>
      <dsp:spPr>
        <a:xfrm>
          <a:off x="845850" y="3008"/>
          <a:ext cx="1824632" cy="72985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rPr>
            <a:t>TIPOS DE INVESTIGACIÓN</a:t>
          </a:r>
        </a:p>
      </dsp:txBody>
      <dsp:txXfrm>
        <a:off x="1210777" y="3008"/>
        <a:ext cx="1094779" cy="729853"/>
      </dsp:txXfrm>
    </dsp:sp>
    <dsp:sp modelId="{C17E82E5-6140-44CA-9321-4F2D7BB66C27}">
      <dsp:nvSpPr>
        <dsp:cNvPr id="0" name=""/>
        <dsp:cNvSpPr/>
      </dsp:nvSpPr>
      <dsp:spPr>
        <a:xfrm>
          <a:off x="2433281" y="65045"/>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Exploratoria </a:t>
          </a:r>
        </a:p>
      </dsp:txBody>
      <dsp:txXfrm>
        <a:off x="2736170" y="65045"/>
        <a:ext cx="908667" cy="605778"/>
      </dsp:txXfrm>
    </dsp:sp>
    <dsp:sp modelId="{7ECFCBC9-5E82-47EE-8086-4588B7919577}">
      <dsp:nvSpPr>
        <dsp:cNvPr id="0" name=""/>
        <dsp:cNvSpPr/>
      </dsp:nvSpPr>
      <dsp:spPr>
        <a:xfrm>
          <a:off x="3735704" y="65045"/>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Descriptiva </a:t>
          </a:r>
        </a:p>
      </dsp:txBody>
      <dsp:txXfrm>
        <a:off x="4038593" y="65045"/>
        <a:ext cx="908667" cy="605778"/>
      </dsp:txXfrm>
    </dsp:sp>
    <dsp:sp modelId="{22010541-BB44-4DAE-9939-807B932560C3}">
      <dsp:nvSpPr>
        <dsp:cNvPr id="0" name=""/>
        <dsp:cNvSpPr/>
      </dsp:nvSpPr>
      <dsp:spPr>
        <a:xfrm>
          <a:off x="845850" y="835040"/>
          <a:ext cx="1824632" cy="72985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rPr>
            <a:t>METODO</a:t>
          </a:r>
        </a:p>
      </dsp:txBody>
      <dsp:txXfrm>
        <a:off x="1210777" y="835040"/>
        <a:ext cx="1094779" cy="729853"/>
      </dsp:txXfrm>
    </dsp:sp>
    <dsp:sp modelId="{DE2DC147-BF57-47D8-BEFA-08833E54EB18}">
      <dsp:nvSpPr>
        <dsp:cNvPr id="0" name=""/>
        <dsp:cNvSpPr/>
      </dsp:nvSpPr>
      <dsp:spPr>
        <a:xfrm>
          <a:off x="2433281" y="897078"/>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Inductivo </a:t>
          </a:r>
        </a:p>
      </dsp:txBody>
      <dsp:txXfrm>
        <a:off x="2736170" y="897078"/>
        <a:ext cx="908667" cy="605778"/>
      </dsp:txXfrm>
    </dsp:sp>
    <dsp:sp modelId="{F3EEA33D-F0A4-414E-B213-6301EF8686BF}">
      <dsp:nvSpPr>
        <dsp:cNvPr id="0" name=""/>
        <dsp:cNvSpPr/>
      </dsp:nvSpPr>
      <dsp:spPr>
        <a:xfrm>
          <a:off x="3735704" y="897078"/>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Deductivo </a:t>
          </a:r>
        </a:p>
      </dsp:txBody>
      <dsp:txXfrm>
        <a:off x="4038593" y="897078"/>
        <a:ext cx="908667" cy="605778"/>
      </dsp:txXfrm>
    </dsp:sp>
    <dsp:sp modelId="{43C556F3-54F4-4657-877E-3E794B70FD18}">
      <dsp:nvSpPr>
        <dsp:cNvPr id="0" name=""/>
        <dsp:cNvSpPr/>
      </dsp:nvSpPr>
      <dsp:spPr>
        <a:xfrm>
          <a:off x="845850" y="1667073"/>
          <a:ext cx="1824632" cy="72985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rPr>
            <a:t>ENFOQUE </a:t>
          </a:r>
        </a:p>
      </dsp:txBody>
      <dsp:txXfrm>
        <a:off x="1210777" y="1667073"/>
        <a:ext cx="1094779" cy="729853"/>
      </dsp:txXfrm>
    </dsp:sp>
    <dsp:sp modelId="{C5DCEECF-3BCE-4304-B1A6-875CCD927B09}">
      <dsp:nvSpPr>
        <dsp:cNvPr id="0" name=""/>
        <dsp:cNvSpPr/>
      </dsp:nvSpPr>
      <dsp:spPr>
        <a:xfrm>
          <a:off x="2433281" y="1729110"/>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Cualitativo </a:t>
          </a:r>
        </a:p>
      </dsp:txBody>
      <dsp:txXfrm>
        <a:off x="2736170" y="1729110"/>
        <a:ext cx="908667" cy="605778"/>
      </dsp:txXfrm>
    </dsp:sp>
    <dsp:sp modelId="{01F51657-F812-44FE-9B3C-D688D5357423}">
      <dsp:nvSpPr>
        <dsp:cNvPr id="0" name=""/>
        <dsp:cNvSpPr/>
      </dsp:nvSpPr>
      <dsp:spPr>
        <a:xfrm>
          <a:off x="3735704" y="1729110"/>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Cuantitativo </a:t>
          </a:r>
        </a:p>
      </dsp:txBody>
      <dsp:txXfrm>
        <a:off x="4038593" y="1729110"/>
        <a:ext cx="908667" cy="605778"/>
      </dsp:txXfrm>
    </dsp:sp>
    <dsp:sp modelId="{51ADF33B-5A17-4EC0-A824-C06102BEB8BD}">
      <dsp:nvSpPr>
        <dsp:cNvPr id="0" name=""/>
        <dsp:cNvSpPr/>
      </dsp:nvSpPr>
      <dsp:spPr>
        <a:xfrm>
          <a:off x="845850" y="2499106"/>
          <a:ext cx="1824632" cy="72985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rPr>
            <a:t>TÈCNICAS DE INVESTIGACIÒN </a:t>
          </a:r>
        </a:p>
      </dsp:txBody>
      <dsp:txXfrm>
        <a:off x="1210777" y="2499106"/>
        <a:ext cx="1094779" cy="729853"/>
      </dsp:txXfrm>
    </dsp:sp>
    <dsp:sp modelId="{0A2F2D07-9009-42AE-B958-0B4D64153FBA}">
      <dsp:nvSpPr>
        <dsp:cNvPr id="0" name=""/>
        <dsp:cNvSpPr/>
      </dsp:nvSpPr>
      <dsp:spPr>
        <a:xfrm>
          <a:off x="2433281" y="2561143"/>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 Entrevista</a:t>
          </a:r>
        </a:p>
      </dsp:txBody>
      <dsp:txXfrm>
        <a:off x="2736170" y="2561143"/>
        <a:ext cx="908667" cy="605778"/>
      </dsp:txXfrm>
    </dsp:sp>
    <dsp:sp modelId="{CC2B0B72-B673-4D4C-979D-29E794B4E3EE}">
      <dsp:nvSpPr>
        <dsp:cNvPr id="0" name=""/>
        <dsp:cNvSpPr/>
      </dsp:nvSpPr>
      <dsp:spPr>
        <a:xfrm>
          <a:off x="3735704" y="2561143"/>
          <a:ext cx="1514445" cy="605778"/>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Encuesta </a:t>
          </a:r>
        </a:p>
      </dsp:txBody>
      <dsp:txXfrm>
        <a:off x="4038593" y="2561143"/>
        <a:ext cx="908667" cy="605778"/>
      </dsp:txXfrm>
    </dsp:sp>
    <dsp:sp modelId="{CE47942E-6078-43C9-AE45-8DBC796E03AA}">
      <dsp:nvSpPr>
        <dsp:cNvPr id="0" name=""/>
        <dsp:cNvSpPr/>
      </dsp:nvSpPr>
      <dsp:spPr>
        <a:xfrm>
          <a:off x="845850" y="3331138"/>
          <a:ext cx="1824632" cy="72985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rPr>
            <a:t>POBLACIÓN Y MUESTRA </a:t>
          </a:r>
        </a:p>
      </dsp:txBody>
      <dsp:txXfrm>
        <a:off x="1210777" y="3331138"/>
        <a:ext cx="1094779" cy="729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5173-6522-485B-B65D-DCD919C9C326}">
      <dsp:nvSpPr>
        <dsp:cNvPr id="0" name=""/>
        <dsp:cNvSpPr/>
      </dsp:nvSpPr>
      <dsp:spPr>
        <a:xfrm>
          <a:off x="0" y="312656"/>
          <a:ext cx="8568952" cy="403200"/>
        </a:xfrm>
        <a:prstGeom prst="rect">
          <a:avLst/>
        </a:prstGeom>
        <a:solidFill>
          <a:srgbClr val="C4E59F"/>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_tradnl" sz="1400" b="1" kern="1200" dirty="0"/>
            <a:t>CONCLUSIONES</a:t>
          </a:r>
          <a:endParaRPr lang="es-EC" sz="1400" kern="1200" dirty="0"/>
        </a:p>
      </dsp:txBody>
      <dsp:txXfrm>
        <a:off x="0" y="312656"/>
        <a:ext cx="8568952" cy="403200"/>
      </dsp:txXfrm>
    </dsp:sp>
    <dsp:sp modelId="{C7A2A784-5100-4BBA-A5EA-794227F92E54}">
      <dsp:nvSpPr>
        <dsp:cNvPr id="0" name=""/>
        <dsp:cNvSpPr/>
      </dsp:nvSpPr>
      <dsp:spPr>
        <a:xfrm>
          <a:off x="0" y="715856"/>
          <a:ext cx="8568952" cy="5380199"/>
        </a:xfrm>
        <a:prstGeom prst="rect">
          <a:avLst/>
        </a:prstGeom>
        <a:solidFill>
          <a:srgbClr val="FFFFCC">
            <a:alpha val="90000"/>
          </a:srgbClr>
        </a:solidFill>
        <a:ln w="285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s-EC" sz="1400" kern="1200" dirty="0"/>
        </a:p>
        <a:p>
          <a:pPr marL="228600" lvl="2" indent="-114300" algn="l" defTabSz="622300">
            <a:lnSpc>
              <a:spcPct val="90000"/>
            </a:lnSpc>
            <a:spcBef>
              <a:spcPct val="0"/>
            </a:spcBef>
            <a:spcAft>
              <a:spcPct val="15000"/>
            </a:spcAft>
            <a:buChar char="•"/>
          </a:pPr>
          <a:r>
            <a:rPr lang="es-ES" sz="1400" kern="1200" dirty="0"/>
            <a:t>Al investigar la evolución de la teoría financiera, se ve expresado un fortalecimiento de investigación que ha dado paso a que las organizaciones estén constantemente preparadas, y que estas tengan presentes a las situaciones adversas que pudiesen perjudicar el buen funcionamiento financiero, y que en la actualidad es un aspecto clave para la toma de decisiones en varias organizaciones,  en este aspecto el desarrollo sostenible y los ODS influyen potencialmente en las áreas del trabajo generando mayor valor económico, social y ambiental en las actividades. </a:t>
          </a:r>
          <a:endParaRPr lang="es-EC" sz="1400" kern="1200" dirty="0"/>
        </a:p>
        <a:p>
          <a:pPr marL="228600" lvl="2" indent="-114300" algn="l" defTabSz="622300">
            <a:lnSpc>
              <a:spcPct val="90000"/>
            </a:lnSpc>
            <a:spcBef>
              <a:spcPct val="0"/>
            </a:spcBef>
            <a:spcAft>
              <a:spcPct val="15000"/>
            </a:spcAft>
            <a:buChar char="•"/>
          </a:pPr>
          <a:endParaRPr lang="es-EC" sz="1400" kern="1200" dirty="0"/>
        </a:p>
        <a:p>
          <a:pPr marL="228600" lvl="2" indent="-114300" algn="l" defTabSz="622300">
            <a:lnSpc>
              <a:spcPct val="90000"/>
            </a:lnSpc>
            <a:spcBef>
              <a:spcPct val="0"/>
            </a:spcBef>
            <a:spcAft>
              <a:spcPct val="15000"/>
            </a:spcAft>
            <a:buChar char="•"/>
          </a:pPr>
          <a:r>
            <a:rPr lang="es-ES" sz="1400" kern="1200" dirty="0"/>
            <a:t>Al aplicar el mapa de riesgos en el GAD parroquial de Amaguaña, partiendo de los principios del COSO ERM 2017 se pudo identificar riesgos que se relacionan directamente con la planificación estratégica de la organización, afectando a logro de los objetivos estratégicos, de la misma forma, las decisiones de los directivos encargados del área financiera  no cuentan con la metodología para medir el nivel de riesgo y no se establecen  alternativas para compensar el riesgo identificado, de esta forma el apetito al riesgo es deficiente, por cuanto no se puede identificar que exista la decisión de asumir riesgos con el fin de alcanzar los objetivos estratégicos de la organización.</a:t>
          </a:r>
          <a:endParaRPr lang="es-419" sz="1400" kern="1200" dirty="0"/>
        </a:p>
        <a:p>
          <a:pPr marL="228600" lvl="2" indent="-114300" algn="l" defTabSz="622300">
            <a:lnSpc>
              <a:spcPct val="90000"/>
            </a:lnSpc>
            <a:spcBef>
              <a:spcPct val="0"/>
            </a:spcBef>
            <a:spcAft>
              <a:spcPct val="15000"/>
            </a:spcAft>
            <a:buChar char="•"/>
          </a:pPr>
          <a:endParaRPr lang="es-419" sz="1400" kern="1200" dirty="0"/>
        </a:p>
        <a:p>
          <a:pPr marL="228600" lvl="2" indent="-114300" algn="l" defTabSz="622300">
            <a:lnSpc>
              <a:spcPct val="90000"/>
            </a:lnSpc>
            <a:spcBef>
              <a:spcPct val="0"/>
            </a:spcBef>
            <a:spcAft>
              <a:spcPct val="15000"/>
            </a:spcAft>
            <a:buChar char="•"/>
          </a:pPr>
          <a:r>
            <a:rPr lang="es-ES" sz="1400" kern="1200" dirty="0"/>
            <a:t>Los riesgos financieros identificados en el Gad Parroquial de Amaguaña permiten comprender ampliamente al manejo financiero de la organización, sin embargo el  nivel de impacto pueden repercutir a mediano y largo plazo, puesto que no se analizan los riesgos tomando en consideración  el análisis del contexto interno y externo de la organización y que los mismos permitan establecer procesos puntuales de manejo financiero y que posteriormente priorizar los riegos para la toma de decisiones y de esta manera contribuir con el Desarrollo Sostenible del GAD Parroquial de Amaguaña.</a:t>
          </a:r>
          <a:endParaRPr lang="es-419" sz="1400" kern="1200" dirty="0"/>
        </a:p>
        <a:p>
          <a:pPr marL="228600" lvl="2" indent="-114300" algn="l" defTabSz="622300">
            <a:lnSpc>
              <a:spcPct val="90000"/>
            </a:lnSpc>
            <a:spcBef>
              <a:spcPct val="0"/>
            </a:spcBef>
            <a:spcAft>
              <a:spcPct val="15000"/>
            </a:spcAft>
            <a:buChar char="•"/>
          </a:pPr>
          <a:endParaRPr lang="es-419" sz="1400" kern="1200" dirty="0"/>
        </a:p>
      </dsp:txBody>
      <dsp:txXfrm>
        <a:off x="0" y="715856"/>
        <a:ext cx="8568952" cy="5380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5173-6522-485B-B65D-DCD919C9C326}">
      <dsp:nvSpPr>
        <dsp:cNvPr id="0" name=""/>
        <dsp:cNvSpPr/>
      </dsp:nvSpPr>
      <dsp:spPr>
        <a:xfrm>
          <a:off x="0" y="209139"/>
          <a:ext cx="7992888" cy="432000"/>
        </a:xfrm>
        <a:prstGeom prst="rect">
          <a:avLst/>
        </a:prstGeom>
        <a:solidFill>
          <a:srgbClr val="CFD175"/>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_tradnl" sz="1500" b="1" kern="1200" dirty="0"/>
            <a:t>RECOMENDACIONES</a:t>
          </a:r>
          <a:endParaRPr lang="es-EC" sz="1500" kern="1200" dirty="0"/>
        </a:p>
      </dsp:txBody>
      <dsp:txXfrm>
        <a:off x="0" y="209139"/>
        <a:ext cx="7992888" cy="432000"/>
      </dsp:txXfrm>
    </dsp:sp>
    <dsp:sp modelId="{C7A2A784-5100-4BBA-A5EA-794227F92E54}">
      <dsp:nvSpPr>
        <dsp:cNvPr id="0" name=""/>
        <dsp:cNvSpPr/>
      </dsp:nvSpPr>
      <dsp:spPr>
        <a:xfrm>
          <a:off x="0" y="641139"/>
          <a:ext cx="7992888" cy="5270400"/>
        </a:xfrm>
        <a:prstGeom prst="rect">
          <a:avLst/>
        </a:prstGeom>
        <a:solidFill>
          <a:schemeClr val="accent6">
            <a:lumMod val="20000"/>
            <a:lumOff val="80000"/>
            <a:alpha val="90000"/>
          </a:schemeClr>
        </a:solidFill>
        <a:ln w="285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s-EC" sz="1500" kern="1200" dirty="0"/>
        </a:p>
        <a:p>
          <a:pPr marL="228600" lvl="2" indent="-114300" algn="l" defTabSz="666750">
            <a:lnSpc>
              <a:spcPct val="90000"/>
            </a:lnSpc>
            <a:spcBef>
              <a:spcPct val="0"/>
            </a:spcBef>
            <a:spcAft>
              <a:spcPct val="15000"/>
            </a:spcAft>
            <a:buChar char="•"/>
          </a:pPr>
          <a:r>
            <a:rPr lang="es-ES" sz="1500" kern="1200" dirty="0"/>
            <a:t>Establecer estrategias a largo plazo por medio de la implementación de procesos en el área financiera, la misma implica la revisión de la planificación estratégica y de sus objetivos  de tal manera que, al trabajar de forma organizada se pueda realizar planes de mejora que contribuya con el desarrollo sostenible de la organización</a:t>
          </a:r>
          <a:endParaRPr lang="es-EC" sz="1500" kern="1200" dirty="0"/>
        </a:p>
        <a:p>
          <a:pPr marL="228600" lvl="2" indent="-114300" algn="l" defTabSz="666750">
            <a:lnSpc>
              <a:spcPct val="90000"/>
            </a:lnSpc>
            <a:spcBef>
              <a:spcPct val="0"/>
            </a:spcBef>
            <a:spcAft>
              <a:spcPct val="15000"/>
            </a:spcAft>
            <a:buChar char="•"/>
          </a:pPr>
          <a:endParaRPr lang="es-419" sz="1500" kern="1200" dirty="0"/>
        </a:p>
        <a:p>
          <a:pPr marL="228600" lvl="2" indent="-114300" algn="l" defTabSz="666750">
            <a:lnSpc>
              <a:spcPct val="90000"/>
            </a:lnSpc>
            <a:spcBef>
              <a:spcPct val="0"/>
            </a:spcBef>
            <a:spcAft>
              <a:spcPct val="15000"/>
            </a:spcAft>
            <a:buChar char="•"/>
          </a:pPr>
          <a:r>
            <a:rPr lang="es-ES" sz="1500" kern="1200" dirty="0"/>
            <a:t>Enfocar en el riesgo que afectan situación de la organización primordialmente con la planificación estratégica, n, mediante la aplicación de metodologías para la identificación de los diferentes riesgos, especialmente los financieros, en donde incluso se aplique la tecnología para administrar los diferentes riesgos por medio de varias metodologías o herramientas de gestión de riegos como matrices, mapa de riesgos, esquemas; para que puedan compensar el riesgo identificado, y que le apetito al riesgo sea eficiente, y de esta manera poder tomar decisiones financieras que aporten con el desarrollo sostenible de la organización.</a:t>
          </a:r>
          <a:endParaRPr lang="es-419" sz="1500" kern="1200" dirty="0"/>
        </a:p>
        <a:p>
          <a:pPr marL="228600" lvl="2" indent="-114300" algn="l" defTabSz="666750">
            <a:lnSpc>
              <a:spcPct val="90000"/>
            </a:lnSpc>
            <a:spcBef>
              <a:spcPct val="0"/>
            </a:spcBef>
            <a:spcAft>
              <a:spcPct val="15000"/>
            </a:spcAft>
            <a:buChar char="•"/>
          </a:pPr>
          <a:endParaRPr lang="es-419" sz="1500" kern="1200" dirty="0"/>
        </a:p>
        <a:p>
          <a:pPr marL="228600" lvl="2" indent="-114300" algn="l" defTabSz="666750">
            <a:lnSpc>
              <a:spcPct val="90000"/>
            </a:lnSpc>
            <a:spcBef>
              <a:spcPct val="0"/>
            </a:spcBef>
            <a:spcAft>
              <a:spcPct val="15000"/>
            </a:spcAft>
            <a:buChar char="•"/>
          </a:pPr>
          <a:r>
            <a:rPr lang="es-ES" sz="1500" kern="1200" dirty="0"/>
            <a:t>Aplicar el plan de desarrollo sostenible en el GAD parroquial, tomando en consideración el PDOT y los diferente proyectos planificados en la organización al inicio de la gestión por parte de la administración actual, con el fin de crear proyectos integrales que parten desde una planificación estratégica y que luego son gestionados mediante un análisis técnico mediante el mapa de riesgos con el fin de priorizar los riesgos y de esta forma disminuir los riesgos que pudiesen afectar a la organización</a:t>
          </a:r>
          <a:endParaRPr lang="es-419" sz="1500" kern="1200" dirty="0"/>
        </a:p>
      </dsp:txBody>
      <dsp:txXfrm>
        <a:off x="0" y="641139"/>
        <a:ext cx="7992888" cy="5270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0.04501</cdr:x>
      <cdr:y>0.21315</cdr:y>
    </cdr:from>
    <cdr:to>
      <cdr:x>0.6575</cdr:x>
      <cdr:y>0.88137</cdr:y>
    </cdr:to>
    <cdr:sp macro="" textlink="">
      <cdr:nvSpPr>
        <cdr:cNvPr id="2" name="Rectángulo 1">
          <a:extLst xmlns:a="http://schemas.openxmlformats.org/drawingml/2006/main">
            <a:ext uri="{FF2B5EF4-FFF2-40B4-BE49-F238E27FC236}">
              <a16:creationId xmlns:a16="http://schemas.microsoft.com/office/drawing/2014/main" id="{00000000-0008-0000-0200-000006000000}"/>
            </a:ext>
          </a:extLst>
        </cdr:cNvPr>
        <cdr:cNvSpPr>
          <a:spLocks xmlns:a="http://schemas.openxmlformats.org/drawingml/2006/main"/>
        </cdr:cNvSpPr>
      </cdr:nvSpPr>
      <cdr:spPr>
        <a:xfrm xmlns:a="http://schemas.openxmlformats.org/drawingml/2006/main">
          <a:off x="370384" y="964705"/>
          <a:ext cx="5040560" cy="3024335"/>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rtlCol="0" anchor="t"/>
        <a:lstStyle xmlns:a="http://schemas.openxmlformats.org/drawingml/2006/main"/>
        <a:p xmlns:a="http://schemas.openxmlformats.org/drawingml/2006/main">
          <a:endParaRPr lang="es-419"/>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3BC5D9-62C8-41E5-ABCC-D9D4D60E74A3}" type="datetimeFigureOut">
              <a:rPr lang="es-EC" smtClean="0"/>
              <a:t>7/1/2021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A5413-E121-4C3E-B548-1C67FDA7C48D}" type="slidenum">
              <a:rPr lang="es-EC" smtClean="0"/>
              <a:t>‹Nº›</a:t>
            </a:fld>
            <a:endParaRPr lang="es-EC"/>
          </a:p>
        </p:txBody>
      </p:sp>
    </p:spTree>
    <p:extLst>
      <p:ext uri="{BB962C8B-B14F-4D97-AF65-F5344CB8AC3E}">
        <p14:creationId xmlns:p14="http://schemas.microsoft.com/office/powerpoint/2010/main" val="114063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5B76D-88EA-4D49-9E23-116DE0308DF6}" type="datetimeFigureOut">
              <a:rPr lang="es-EC" smtClean="0"/>
              <a:t>7/1/2021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D6DE5-C161-47A8-A77A-DAB791B138F4}" type="slidenum">
              <a:rPr lang="es-EC" smtClean="0"/>
              <a:t>‹Nº›</a:t>
            </a:fld>
            <a:endParaRPr lang="es-EC"/>
          </a:p>
        </p:txBody>
      </p:sp>
    </p:spTree>
    <p:extLst>
      <p:ext uri="{BB962C8B-B14F-4D97-AF65-F5344CB8AC3E}">
        <p14:creationId xmlns:p14="http://schemas.microsoft.com/office/powerpoint/2010/main" val="310836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8" name="Slide Number Placeholder 7"/>
          <p:cNvSpPr>
            <a:spLocks noGrp="1"/>
          </p:cNvSpPr>
          <p:nvPr>
            <p:ph type="sldNum" sz="quarter" idx="11"/>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9" name="Footer Placeholder 8"/>
          <p:cNvSpPr>
            <a:spLocks noGrp="1"/>
          </p:cNvSpPr>
          <p:nvPr>
            <p:ph type="ftr" sz="quarter" idx="12"/>
          </p:nvPr>
        </p:nvSpPr>
        <p:spPr/>
        <p:txBody>
          <a:bodyPr/>
          <a:lstStyle/>
          <a:p>
            <a:endParaRPr lang="es-ES">
              <a:solidFill>
                <a:prstClr val="black">
                  <a:tint val="75000"/>
                </a:prstClr>
              </a:solidFill>
            </a:endParaRPr>
          </a:p>
        </p:txBody>
      </p:sp>
    </p:spTree>
    <p:extLst>
      <p:ext uri="{BB962C8B-B14F-4D97-AF65-F5344CB8AC3E}">
        <p14:creationId xmlns:p14="http://schemas.microsoft.com/office/powerpoint/2010/main" val="1042914178"/>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2991351"/>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20806302"/>
      </p:ext>
    </p:extLst>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4"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9"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10"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11"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12"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13" name="Picture 33" descr="LOGO-OFICIAL-transparente"/>
          <p:cNvPicPr>
            <a:picLocks noChangeAspect="1" noChangeArrowheads="1"/>
          </p:cNvPicPr>
          <p:nvPr userDrawn="1"/>
        </p:nvPicPr>
        <p:blipFill>
          <a:blip r:embed="rId4" cstate="print"/>
          <a:srcRect/>
          <a:stretch>
            <a:fillRect/>
          </a:stretch>
        </p:blipFill>
        <p:spPr bwMode="auto">
          <a:xfrm>
            <a:off x="53975" y="153988"/>
            <a:ext cx="3059113" cy="890587"/>
          </a:xfrm>
          <a:prstGeom prst="rect">
            <a:avLst/>
          </a:prstGeom>
          <a:noFill/>
          <a:ln w="9525">
            <a:noFill/>
            <a:miter lim="800000"/>
            <a:headEnd/>
            <a:tailEnd/>
          </a:ln>
        </p:spPr>
      </p:pic>
      <p:pic>
        <p:nvPicPr>
          <p:cNvPr id="14"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128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ltLang="es-EC"/>
          </a:p>
        </p:txBody>
      </p:sp>
      <p:sp>
        <p:nvSpPr>
          <p:cNvPr id="8" name="Footer Placeholder 7"/>
          <p:cNvSpPr>
            <a:spLocks noGrp="1"/>
          </p:cNvSpPr>
          <p:nvPr>
            <p:ph type="ftr" sz="quarter" idx="11"/>
          </p:nvPr>
        </p:nvSpPr>
        <p:spPr/>
        <p:txBody>
          <a:bodyPr/>
          <a:lstStyle/>
          <a:p>
            <a:pPr>
              <a:defRPr/>
            </a:pPr>
            <a:endParaRPr lang="es-ES" altLang="es-EC"/>
          </a:p>
        </p:txBody>
      </p:sp>
      <p:sp>
        <p:nvSpPr>
          <p:cNvPr id="9" name="Slide Number Placeholder 8"/>
          <p:cNvSpPr>
            <a:spLocks noGrp="1"/>
          </p:cNvSpPr>
          <p:nvPr>
            <p:ph type="sldNum" sz="quarter" idx="12"/>
          </p:nvPr>
        </p:nvSpPr>
        <p:spPr/>
        <p:txBody>
          <a:bodyPr/>
          <a:lstStyle/>
          <a:p>
            <a:pPr>
              <a:defRPr/>
            </a:pPr>
            <a:fld id="{C6AEB350-5B50-485F-A8F6-2EC303438A44}" type="slidenum">
              <a:rPr lang="es-ES" altLang="es-EC" smtClean="0"/>
              <a:pPr>
                <a:defRPr/>
              </a:pPr>
              <a:t>‹Nº›</a:t>
            </a:fld>
            <a:endParaRPr lang="es-ES" altLang="es-EC"/>
          </a:p>
        </p:txBody>
      </p:sp>
    </p:spTree>
    <p:extLst>
      <p:ext uri="{BB962C8B-B14F-4D97-AF65-F5344CB8AC3E}">
        <p14:creationId xmlns:p14="http://schemas.microsoft.com/office/powerpoint/2010/main" val="347787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78BFF-56FB-4FEA-AFD9-951491213B56}"/>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D92A1BD-297F-4317-BBFB-1CF70D7261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Rectangle 4">
            <a:extLst>
              <a:ext uri="{FF2B5EF4-FFF2-40B4-BE49-F238E27FC236}">
                <a16:creationId xmlns:a16="http://schemas.microsoft.com/office/drawing/2014/main" id="{15F7B104-8454-4B3E-8A6A-B49F9F269F16}"/>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06A32245-0C2F-4694-8DA1-D42614285B3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13A29BDA-1DDC-4BA7-A456-E6276D21854C}"/>
              </a:ext>
            </a:extLst>
          </p:cNvPr>
          <p:cNvSpPr>
            <a:spLocks noGrp="1" noChangeArrowheads="1"/>
          </p:cNvSpPr>
          <p:nvPr>
            <p:ph type="sldNum" sz="quarter" idx="12"/>
          </p:nvPr>
        </p:nvSpPr>
        <p:spPr>
          <a:ln/>
        </p:spPr>
        <p:txBody>
          <a:bodyPr/>
          <a:lstStyle>
            <a:lvl1pPr>
              <a:defRPr/>
            </a:lvl1pPr>
          </a:lstStyle>
          <a:p>
            <a:pPr>
              <a:defRPr/>
            </a:pPr>
            <a:fld id="{6BE406F4-94B8-4ED6-B62F-244243BA0BF3}" type="slidenum">
              <a:rPr lang="es-ES" altLang="es-EC"/>
              <a:pPr>
                <a:defRPr/>
              </a:pPr>
              <a:t>‹Nº›</a:t>
            </a:fld>
            <a:endParaRPr lang="es-ES" altLang="es-EC"/>
          </a:p>
        </p:txBody>
      </p:sp>
    </p:spTree>
    <p:extLst>
      <p:ext uri="{BB962C8B-B14F-4D97-AF65-F5344CB8AC3E}">
        <p14:creationId xmlns:p14="http://schemas.microsoft.com/office/powerpoint/2010/main" val="328881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1D34A-5F34-4DE4-AFC6-8FC0D4C995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88DBBBD-6D83-45AA-BAC4-0001BD12960C}"/>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15843F84-D0D8-4209-9881-731C23FB4F2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D50C97A0-E67A-4BF9-B3AC-966C032192E4}"/>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5856201E-F70E-4E18-BBF3-9444ED2EB572}"/>
              </a:ext>
            </a:extLst>
          </p:cNvPr>
          <p:cNvSpPr>
            <a:spLocks noGrp="1" noChangeArrowheads="1"/>
          </p:cNvSpPr>
          <p:nvPr>
            <p:ph type="sldNum" sz="quarter" idx="12"/>
          </p:nvPr>
        </p:nvSpPr>
        <p:spPr>
          <a:ln/>
        </p:spPr>
        <p:txBody>
          <a:bodyPr/>
          <a:lstStyle>
            <a:lvl1pPr>
              <a:defRPr/>
            </a:lvl1pPr>
          </a:lstStyle>
          <a:p>
            <a:pPr>
              <a:defRPr/>
            </a:pPr>
            <a:fld id="{BED7C1F3-323C-440F-A81F-AB017DF5E36C}" type="slidenum">
              <a:rPr lang="es-ES" altLang="es-EC"/>
              <a:pPr>
                <a:defRPr/>
              </a:pPr>
              <a:t>‹Nº›</a:t>
            </a:fld>
            <a:endParaRPr lang="es-ES" altLang="es-EC"/>
          </a:p>
        </p:txBody>
      </p:sp>
    </p:spTree>
    <p:extLst>
      <p:ext uri="{BB962C8B-B14F-4D97-AF65-F5344CB8AC3E}">
        <p14:creationId xmlns:p14="http://schemas.microsoft.com/office/powerpoint/2010/main" val="367859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B1FA-BC65-40C8-BC04-C1CC0CF894D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C12310A-9A0B-4A7F-A15B-EA28B673DB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984058F6-3B56-4F25-9FE9-FB289103EC0C}"/>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2A1A979C-E4CB-47EA-86A6-66DB09BD6B43}"/>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C14C4D61-CF94-4702-A89E-3912A0AD017C}"/>
              </a:ext>
            </a:extLst>
          </p:cNvPr>
          <p:cNvSpPr>
            <a:spLocks noGrp="1" noChangeArrowheads="1"/>
          </p:cNvSpPr>
          <p:nvPr>
            <p:ph type="sldNum" sz="quarter" idx="12"/>
          </p:nvPr>
        </p:nvSpPr>
        <p:spPr>
          <a:ln/>
        </p:spPr>
        <p:txBody>
          <a:bodyPr/>
          <a:lstStyle>
            <a:lvl1pPr>
              <a:defRPr/>
            </a:lvl1pPr>
          </a:lstStyle>
          <a:p>
            <a:pPr>
              <a:defRPr/>
            </a:pPr>
            <a:fld id="{14E37B37-DAFC-43E0-92D5-A6AD9C440954}" type="slidenum">
              <a:rPr lang="es-ES" altLang="es-EC"/>
              <a:pPr>
                <a:defRPr/>
              </a:pPr>
              <a:t>‹Nº›</a:t>
            </a:fld>
            <a:endParaRPr lang="es-ES" altLang="es-EC"/>
          </a:p>
        </p:txBody>
      </p:sp>
    </p:spTree>
    <p:extLst>
      <p:ext uri="{BB962C8B-B14F-4D97-AF65-F5344CB8AC3E}">
        <p14:creationId xmlns:p14="http://schemas.microsoft.com/office/powerpoint/2010/main" val="22496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2590B-AD87-4FC0-BC94-ECCD3C985CD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1EA7DFF-DD8A-44E6-AB9D-84631DC2A901}"/>
              </a:ext>
            </a:extLst>
          </p:cNvPr>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5DC4E51-6077-4990-B6BB-A006A410C905}"/>
              </a:ext>
            </a:extLst>
          </p:cNvPr>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Rectangle 4">
            <a:extLst>
              <a:ext uri="{FF2B5EF4-FFF2-40B4-BE49-F238E27FC236}">
                <a16:creationId xmlns:a16="http://schemas.microsoft.com/office/drawing/2014/main" id="{2121AE8B-087F-40FA-97C3-331C477286C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18169C3C-A876-4DE1-AB51-DD132A83EDB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9D3DA343-4175-4F63-AFB5-B63148D56A15}"/>
              </a:ext>
            </a:extLst>
          </p:cNvPr>
          <p:cNvSpPr>
            <a:spLocks noGrp="1" noChangeArrowheads="1"/>
          </p:cNvSpPr>
          <p:nvPr>
            <p:ph type="sldNum" sz="quarter" idx="12"/>
          </p:nvPr>
        </p:nvSpPr>
        <p:spPr>
          <a:ln/>
        </p:spPr>
        <p:txBody>
          <a:bodyPr/>
          <a:lstStyle>
            <a:lvl1pPr>
              <a:defRPr/>
            </a:lvl1pPr>
          </a:lstStyle>
          <a:p>
            <a:pPr>
              <a:defRPr/>
            </a:pPr>
            <a:fld id="{7BC06115-A32E-4987-84BF-FF3FCEBB457D}" type="slidenum">
              <a:rPr lang="es-ES" altLang="es-EC"/>
              <a:pPr>
                <a:defRPr/>
              </a:pPr>
              <a:t>‹Nº›</a:t>
            </a:fld>
            <a:endParaRPr lang="es-ES" altLang="es-EC"/>
          </a:p>
        </p:txBody>
      </p:sp>
    </p:spTree>
    <p:extLst>
      <p:ext uri="{BB962C8B-B14F-4D97-AF65-F5344CB8AC3E}">
        <p14:creationId xmlns:p14="http://schemas.microsoft.com/office/powerpoint/2010/main" val="3949858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D6A09-6353-436C-9DB6-CD9F0F1BA56F}"/>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0FA3671-2A3E-4547-A07B-E3168C1CF4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a:extLst>
              <a:ext uri="{FF2B5EF4-FFF2-40B4-BE49-F238E27FC236}">
                <a16:creationId xmlns:a16="http://schemas.microsoft.com/office/drawing/2014/main" id="{6D31B1A1-3A81-4C39-B29E-4101541C0B76}"/>
              </a:ext>
            </a:extLst>
          </p:cNvPr>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B95E742-12E5-4310-9793-E1A48D3D30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a:extLst>
              <a:ext uri="{FF2B5EF4-FFF2-40B4-BE49-F238E27FC236}">
                <a16:creationId xmlns:a16="http://schemas.microsoft.com/office/drawing/2014/main" id="{C76D3453-14D4-41CB-8732-4A7FE58626E9}"/>
              </a:ext>
            </a:extLst>
          </p:cNvPr>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Rectangle 4">
            <a:extLst>
              <a:ext uri="{FF2B5EF4-FFF2-40B4-BE49-F238E27FC236}">
                <a16:creationId xmlns:a16="http://schemas.microsoft.com/office/drawing/2014/main" id="{76975A51-136F-4709-90E3-91B506822560}"/>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8" name="Rectangle 5">
            <a:extLst>
              <a:ext uri="{FF2B5EF4-FFF2-40B4-BE49-F238E27FC236}">
                <a16:creationId xmlns:a16="http://schemas.microsoft.com/office/drawing/2014/main" id="{48794326-36F2-4563-BD72-D6284AAA7ED7}"/>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9" name="Rectangle 6">
            <a:extLst>
              <a:ext uri="{FF2B5EF4-FFF2-40B4-BE49-F238E27FC236}">
                <a16:creationId xmlns:a16="http://schemas.microsoft.com/office/drawing/2014/main" id="{136FDF6D-D84E-4CDB-BC1E-9E4449922316}"/>
              </a:ext>
            </a:extLst>
          </p:cNvPr>
          <p:cNvSpPr>
            <a:spLocks noGrp="1" noChangeArrowheads="1"/>
          </p:cNvSpPr>
          <p:nvPr>
            <p:ph type="sldNum" sz="quarter" idx="12"/>
          </p:nvPr>
        </p:nvSpPr>
        <p:spPr>
          <a:ln/>
        </p:spPr>
        <p:txBody>
          <a:bodyPr/>
          <a:lstStyle>
            <a:lvl1pPr>
              <a:defRPr/>
            </a:lvl1pPr>
          </a:lstStyle>
          <a:p>
            <a:pPr>
              <a:defRPr/>
            </a:pPr>
            <a:fld id="{C6AEB350-5B50-485F-A8F6-2EC303438A44}" type="slidenum">
              <a:rPr lang="es-ES" altLang="es-EC"/>
              <a:pPr>
                <a:defRPr/>
              </a:pPr>
              <a:t>‹Nº›</a:t>
            </a:fld>
            <a:endParaRPr lang="es-ES" altLang="es-EC"/>
          </a:p>
        </p:txBody>
      </p:sp>
    </p:spTree>
    <p:extLst>
      <p:ext uri="{BB962C8B-B14F-4D97-AF65-F5344CB8AC3E}">
        <p14:creationId xmlns:p14="http://schemas.microsoft.com/office/powerpoint/2010/main" val="3280258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F0AA2-6E16-438B-9DA4-C01B2468FEE7}"/>
              </a:ext>
            </a:extLst>
          </p:cNvPr>
          <p:cNvSpPr>
            <a:spLocks noGrp="1"/>
          </p:cNvSpPr>
          <p:nvPr>
            <p:ph type="title"/>
          </p:nvPr>
        </p:nvSpPr>
        <p:spPr/>
        <p:txBody>
          <a:bodyPr/>
          <a:lstStyle/>
          <a:p>
            <a:r>
              <a:rPr lang="es-ES"/>
              <a:t>Haga clic para modificar el estilo de título del patrón</a:t>
            </a:r>
            <a:endParaRPr lang="es-EC"/>
          </a:p>
        </p:txBody>
      </p:sp>
      <p:sp>
        <p:nvSpPr>
          <p:cNvPr id="3" name="Rectangle 4">
            <a:extLst>
              <a:ext uri="{FF2B5EF4-FFF2-40B4-BE49-F238E27FC236}">
                <a16:creationId xmlns:a16="http://schemas.microsoft.com/office/drawing/2014/main" id="{B0E5FAB9-B93B-42D2-A71D-C736FA297EA3}"/>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4" name="Rectangle 5">
            <a:extLst>
              <a:ext uri="{FF2B5EF4-FFF2-40B4-BE49-F238E27FC236}">
                <a16:creationId xmlns:a16="http://schemas.microsoft.com/office/drawing/2014/main" id="{026A6B7D-3A14-4D13-B781-B66C3D617CDF}"/>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5" name="Rectangle 6">
            <a:extLst>
              <a:ext uri="{FF2B5EF4-FFF2-40B4-BE49-F238E27FC236}">
                <a16:creationId xmlns:a16="http://schemas.microsoft.com/office/drawing/2014/main" id="{092A42EA-A4CB-4928-B63A-C9F4A8EB3EE1}"/>
              </a:ext>
            </a:extLst>
          </p:cNvPr>
          <p:cNvSpPr>
            <a:spLocks noGrp="1" noChangeArrowheads="1"/>
          </p:cNvSpPr>
          <p:nvPr>
            <p:ph type="sldNum" sz="quarter" idx="12"/>
          </p:nvPr>
        </p:nvSpPr>
        <p:spPr>
          <a:ln/>
        </p:spPr>
        <p:txBody>
          <a:bodyPr/>
          <a:lstStyle>
            <a:lvl1pPr>
              <a:defRPr/>
            </a:lvl1pPr>
          </a:lstStyle>
          <a:p>
            <a:pPr>
              <a:defRPr/>
            </a:pPr>
            <a:fld id="{0AB3F3A4-96A9-4C1B-8D2D-43744984EF6A}" type="slidenum">
              <a:rPr lang="es-ES" altLang="es-EC"/>
              <a:pPr>
                <a:defRPr/>
              </a:pPr>
              <a:t>‹Nº›</a:t>
            </a:fld>
            <a:endParaRPr lang="es-ES" altLang="es-EC"/>
          </a:p>
        </p:txBody>
      </p:sp>
    </p:spTree>
    <p:extLst>
      <p:ext uri="{BB962C8B-B14F-4D97-AF65-F5344CB8AC3E}">
        <p14:creationId xmlns:p14="http://schemas.microsoft.com/office/powerpoint/2010/main" val="121148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94338028"/>
      </p:ext>
    </p:extLst>
  </p:cSld>
  <p:clrMapOvr>
    <a:masterClrMapping/>
  </p:clrMapOvr>
  <p:transition>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52989C-D161-4397-8717-B6D647EF199D}"/>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3" name="Rectangle 5">
            <a:extLst>
              <a:ext uri="{FF2B5EF4-FFF2-40B4-BE49-F238E27FC236}">
                <a16:creationId xmlns:a16="http://schemas.microsoft.com/office/drawing/2014/main" id="{8A99BD00-BE90-4E58-8D77-4E854404F0C6}"/>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4" name="Rectangle 6">
            <a:extLst>
              <a:ext uri="{FF2B5EF4-FFF2-40B4-BE49-F238E27FC236}">
                <a16:creationId xmlns:a16="http://schemas.microsoft.com/office/drawing/2014/main" id="{7314352D-7965-4097-B66B-A36DF9BB1178}"/>
              </a:ext>
            </a:extLst>
          </p:cNvPr>
          <p:cNvSpPr>
            <a:spLocks noGrp="1" noChangeArrowheads="1"/>
          </p:cNvSpPr>
          <p:nvPr>
            <p:ph type="sldNum" sz="quarter" idx="12"/>
          </p:nvPr>
        </p:nvSpPr>
        <p:spPr>
          <a:ln/>
        </p:spPr>
        <p:txBody>
          <a:bodyPr/>
          <a:lstStyle>
            <a:lvl1pPr>
              <a:defRPr/>
            </a:lvl1pPr>
          </a:lstStyle>
          <a:p>
            <a:pPr>
              <a:defRPr/>
            </a:pPr>
            <a:fld id="{6B216989-0F08-49B2-9222-1FD190541671}" type="slidenum">
              <a:rPr lang="es-ES" altLang="es-EC"/>
              <a:pPr>
                <a:defRPr/>
              </a:pPr>
              <a:t>‹Nº›</a:t>
            </a:fld>
            <a:endParaRPr lang="es-ES" altLang="es-EC"/>
          </a:p>
        </p:txBody>
      </p:sp>
    </p:spTree>
    <p:extLst>
      <p:ext uri="{BB962C8B-B14F-4D97-AF65-F5344CB8AC3E}">
        <p14:creationId xmlns:p14="http://schemas.microsoft.com/office/powerpoint/2010/main" val="1261980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EE46C-0E3C-4B47-83FF-8A11B35C5B8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7BABE6A-4DDA-4E35-96CB-F942EB3930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A15D1E2-3A4D-49BC-B017-89BAB225F1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86359281-EAF8-438C-BE92-E3B47E164E67}"/>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2C4E3806-BD32-481E-8F59-33C7BA188A45}"/>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18DD4268-4EE4-4CCD-B498-25251C066B2C}"/>
              </a:ext>
            </a:extLst>
          </p:cNvPr>
          <p:cNvSpPr>
            <a:spLocks noGrp="1" noChangeArrowheads="1"/>
          </p:cNvSpPr>
          <p:nvPr>
            <p:ph type="sldNum" sz="quarter" idx="12"/>
          </p:nvPr>
        </p:nvSpPr>
        <p:spPr>
          <a:ln/>
        </p:spPr>
        <p:txBody>
          <a:bodyPr/>
          <a:lstStyle>
            <a:lvl1pPr>
              <a:defRPr/>
            </a:lvl1pPr>
          </a:lstStyle>
          <a:p>
            <a:pPr>
              <a:defRPr/>
            </a:pPr>
            <a:fld id="{713B923D-36A2-45C9-85C4-C794D876DC22}" type="slidenum">
              <a:rPr lang="es-ES" altLang="es-EC"/>
              <a:pPr>
                <a:defRPr/>
              </a:pPr>
              <a:t>‹Nº›</a:t>
            </a:fld>
            <a:endParaRPr lang="es-ES" altLang="es-EC"/>
          </a:p>
        </p:txBody>
      </p:sp>
    </p:spTree>
    <p:extLst>
      <p:ext uri="{BB962C8B-B14F-4D97-AF65-F5344CB8AC3E}">
        <p14:creationId xmlns:p14="http://schemas.microsoft.com/office/powerpoint/2010/main" val="123355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C2B1B-E0CF-4B46-AB90-4B86E15CFC20}"/>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11CA0DB-2380-4F30-8DF5-A4C1B90F1F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Marcador de texto 3">
            <a:extLst>
              <a:ext uri="{FF2B5EF4-FFF2-40B4-BE49-F238E27FC236}">
                <a16:creationId xmlns:a16="http://schemas.microsoft.com/office/drawing/2014/main" id="{9496E090-3156-44AE-9C43-C66F9F1E4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24DE8B0-9AF1-4AF3-8241-60D2FD6FF161}"/>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6" name="Rectangle 5">
            <a:extLst>
              <a:ext uri="{FF2B5EF4-FFF2-40B4-BE49-F238E27FC236}">
                <a16:creationId xmlns:a16="http://schemas.microsoft.com/office/drawing/2014/main" id="{01A64BC5-9096-40E0-88A7-8796C8743A0A}"/>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7" name="Rectangle 6">
            <a:extLst>
              <a:ext uri="{FF2B5EF4-FFF2-40B4-BE49-F238E27FC236}">
                <a16:creationId xmlns:a16="http://schemas.microsoft.com/office/drawing/2014/main" id="{671F6C54-8BE9-49E5-8321-D2CE994C45A8}"/>
              </a:ext>
            </a:extLst>
          </p:cNvPr>
          <p:cNvSpPr>
            <a:spLocks noGrp="1" noChangeArrowheads="1"/>
          </p:cNvSpPr>
          <p:nvPr>
            <p:ph type="sldNum" sz="quarter" idx="12"/>
          </p:nvPr>
        </p:nvSpPr>
        <p:spPr>
          <a:ln/>
        </p:spPr>
        <p:txBody>
          <a:bodyPr/>
          <a:lstStyle>
            <a:lvl1pPr>
              <a:defRPr/>
            </a:lvl1pPr>
          </a:lstStyle>
          <a:p>
            <a:pPr>
              <a:defRPr/>
            </a:pPr>
            <a:fld id="{FDAC2935-0CA4-4861-A9C8-8D087148B342}" type="slidenum">
              <a:rPr lang="es-ES" altLang="es-EC"/>
              <a:pPr>
                <a:defRPr/>
              </a:pPr>
              <a:t>‹Nº›</a:t>
            </a:fld>
            <a:endParaRPr lang="es-ES" altLang="es-EC"/>
          </a:p>
        </p:txBody>
      </p:sp>
    </p:spTree>
    <p:extLst>
      <p:ext uri="{BB962C8B-B14F-4D97-AF65-F5344CB8AC3E}">
        <p14:creationId xmlns:p14="http://schemas.microsoft.com/office/powerpoint/2010/main" val="2241662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8301A-2241-4044-A96D-13A596E421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FDD2D36-E396-43A5-ACDC-2033BFC7E51D}"/>
              </a:ext>
            </a:extLst>
          </p:cNvPr>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9567821D-2220-4E7B-AA32-C162C6425C79}"/>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F5270377-4C9D-40D9-9ECC-D56D66E63730}"/>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EAFE4DA1-80C0-4112-A4D9-BA25D5911C46}"/>
              </a:ext>
            </a:extLst>
          </p:cNvPr>
          <p:cNvSpPr>
            <a:spLocks noGrp="1" noChangeArrowheads="1"/>
          </p:cNvSpPr>
          <p:nvPr>
            <p:ph type="sldNum" sz="quarter" idx="12"/>
          </p:nvPr>
        </p:nvSpPr>
        <p:spPr>
          <a:ln/>
        </p:spPr>
        <p:txBody>
          <a:bodyPr/>
          <a:lstStyle>
            <a:lvl1pPr>
              <a:defRPr/>
            </a:lvl1pPr>
          </a:lstStyle>
          <a:p>
            <a:pPr>
              <a:defRPr/>
            </a:pPr>
            <a:fld id="{B7D4B583-CE9B-4818-8994-C339DE465A98}" type="slidenum">
              <a:rPr lang="es-ES" altLang="es-EC"/>
              <a:pPr>
                <a:defRPr/>
              </a:pPr>
              <a:t>‹Nº›</a:t>
            </a:fld>
            <a:endParaRPr lang="es-ES" altLang="es-EC"/>
          </a:p>
        </p:txBody>
      </p:sp>
    </p:spTree>
    <p:extLst>
      <p:ext uri="{BB962C8B-B14F-4D97-AF65-F5344CB8AC3E}">
        <p14:creationId xmlns:p14="http://schemas.microsoft.com/office/powerpoint/2010/main" val="13895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A9E1CF-66F2-46D8-8EDC-CDD0B12FAC5A}"/>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2CBAAB9-0529-4DF6-82C6-3A44536DE5E0}"/>
              </a:ext>
            </a:extLst>
          </p:cNvPr>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Rectangle 4">
            <a:extLst>
              <a:ext uri="{FF2B5EF4-FFF2-40B4-BE49-F238E27FC236}">
                <a16:creationId xmlns:a16="http://schemas.microsoft.com/office/drawing/2014/main" id="{8D84ACE8-9593-415E-8E93-7DFE40C606E8}"/>
              </a:ext>
            </a:extLst>
          </p:cNvPr>
          <p:cNvSpPr>
            <a:spLocks noGrp="1" noChangeArrowheads="1"/>
          </p:cNvSpPr>
          <p:nvPr>
            <p:ph type="dt" sz="half" idx="10"/>
          </p:nvPr>
        </p:nvSpPr>
        <p:spPr>
          <a:ln/>
        </p:spPr>
        <p:txBody>
          <a:bodyPr/>
          <a:lstStyle>
            <a:lvl1pPr>
              <a:defRPr/>
            </a:lvl1pPr>
          </a:lstStyle>
          <a:p>
            <a:pPr>
              <a:defRPr/>
            </a:pPr>
            <a:endParaRPr lang="es-ES" altLang="es-EC"/>
          </a:p>
        </p:txBody>
      </p:sp>
      <p:sp>
        <p:nvSpPr>
          <p:cNvPr id="5" name="Rectangle 5">
            <a:extLst>
              <a:ext uri="{FF2B5EF4-FFF2-40B4-BE49-F238E27FC236}">
                <a16:creationId xmlns:a16="http://schemas.microsoft.com/office/drawing/2014/main" id="{14E7C25D-EF5B-44C2-99FA-505B9180F179}"/>
              </a:ext>
            </a:extLst>
          </p:cNvPr>
          <p:cNvSpPr>
            <a:spLocks noGrp="1" noChangeArrowheads="1"/>
          </p:cNvSpPr>
          <p:nvPr>
            <p:ph type="ftr" sz="quarter" idx="11"/>
          </p:nvPr>
        </p:nvSpPr>
        <p:spPr>
          <a:ln/>
        </p:spPr>
        <p:txBody>
          <a:bodyPr/>
          <a:lstStyle>
            <a:lvl1pPr>
              <a:defRPr/>
            </a:lvl1pPr>
          </a:lstStyle>
          <a:p>
            <a:pPr>
              <a:defRPr/>
            </a:pPr>
            <a:endParaRPr lang="es-ES" altLang="es-EC"/>
          </a:p>
        </p:txBody>
      </p:sp>
      <p:sp>
        <p:nvSpPr>
          <p:cNvPr id="6" name="Rectangle 6">
            <a:extLst>
              <a:ext uri="{FF2B5EF4-FFF2-40B4-BE49-F238E27FC236}">
                <a16:creationId xmlns:a16="http://schemas.microsoft.com/office/drawing/2014/main" id="{C679B866-8A02-4842-8EB8-036A49BE6D3D}"/>
              </a:ext>
            </a:extLst>
          </p:cNvPr>
          <p:cNvSpPr>
            <a:spLocks noGrp="1" noChangeArrowheads="1"/>
          </p:cNvSpPr>
          <p:nvPr>
            <p:ph type="sldNum" sz="quarter" idx="12"/>
          </p:nvPr>
        </p:nvSpPr>
        <p:spPr>
          <a:ln/>
        </p:spPr>
        <p:txBody>
          <a:bodyPr/>
          <a:lstStyle>
            <a:lvl1pPr>
              <a:defRPr/>
            </a:lvl1pPr>
          </a:lstStyle>
          <a:p>
            <a:pPr>
              <a:defRPr/>
            </a:pPr>
            <a:fld id="{F911F893-B530-44AE-8A23-D450E7CED218}" type="slidenum">
              <a:rPr lang="es-ES" altLang="es-EC"/>
              <a:pPr>
                <a:defRPr/>
              </a:pPr>
              <a:t>‹Nº›</a:t>
            </a:fld>
            <a:endParaRPr lang="es-ES" altLang="es-EC"/>
          </a:p>
        </p:txBody>
      </p:sp>
    </p:spTree>
    <p:extLst>
      <p:ext uri="{BB962C8B-B14F-4D97-AF65-F5344CB8AC3E}">
        <p14:creationId xmlns:p14="http://schemas.microsoft.com/office/powerpoint/2010/main" val="154583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627883"/>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17143411"/>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766357632"/>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01634771"/>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46247298"/>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358493"/>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41635484"/>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21BA328-0939-4E74-85EB-805A5948CA6A}" type="datetimeFigureOut">
              <a:rPr lang="es-ES" smtClean="0">
                <a:solidFill>
                  <a:prstClr val="black">
                    <a:tint val="75000"/>
                  </a:prstClr>
                </a:solidFill>
              </a:rPr>
              <a:pPr/>
              <a:t>07/01/2021</a:t>
            </a:fld>
            <a:endParaRPr lang="es-E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ADB6FC6-33DF-47C0-85DA-848BDB93A6E8}" type="slidenum">
              <a:rPr lang="es-ES" smtClean="0">
                <a:solidFill>
                  <a:prstClr val="black">
                    <a:tint val="75000"/>
                  </a:prstClr>
                </a:solidFill>
              </a:rPr>
              <a:pPr/>
              <a:t>‹Nº›</a:t>
            </a:fld>
            <a:endParaRPr lang="es-E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7305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854" r:id="rId13"/>
  </p:sldLayoutIdLst>
  <p:transition>
    <p:newsflash/>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30834C-7CF6-4195-9947-3B2253C183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a:extLst>
              <a:ext uri="{FF2B5EF4-FFF2-40B4-BE49-F238E27FC236}">
                <a16:creationId xmlns:a16="http://schemas.microsoft.com/office/drawing/2014/main" id="{A13423BD-D4AF-4640-89AB-267E700B047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a:extLst>
              <a:ext uri="{FF2B5EF4-FFF2-40B4-BE49-F238E27FC236}">
                <a16:creationId xmlns:a16="http://schemas.microsoft.com/office/drawing/2014/main" id="{AF1CC3B7-A142-4E09-95D6-8042A2014A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EC"/>
          </a:p>
        </p:txBody>
      </p:sp>
      <p:sp>
        <p:nvSpPr>
          <p:cNvPr id="1029" name="Rectangle 5">
            <a:extLst>
              <a:ext uri="{FF2B5EF4-FFF2-40B4-BE49-F238E27FC236}">
                <a16:creationId xmlns:a16="http://schemas.microsoft.com/office/drawing/2014/main" id="{2A9BCBBC-3177-4EF0-BFE2-A723186327D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EC"/>
          </a:p>
        </p:txBody>
      </p:sp>
      <p:sp>
        <p:nvSpPr>
          <p:cNvPr id="1030" name="Rectangle 6">
            <a:extLst>
              <a:ext uri="{FF2B5EF4-FFF2-40B4-BE49-F238E27FC236}">
                <a16:creationId xmlns:a16="http://schemas.microsoft.com/office/drawing/2014/main" id="{647E2F8A-1E02-40DE-88E7-C3BA3984818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0134FF-431D-4D2B-AB57-CD6B7BADC423}" type="slidenum">
              <a:rPr lang="es-ES" altLang="es-EC"/>
              <a:pPr>
                <a:defRPr/>
              </a:pPr>
              <a:t>‹Nº›</a:t>
            </a:fld>
            <a:endParaRPr lang="es-ES" altLang="es-EC"/>
          </a:p>
        </p:txBody>
      </p:sp>
    </p:spTree>
    <p:extLst>
      <p:ext uri="{BB962C8B-B14F-4D97-AF65-F5344CB8AC3E}">
        <p14:creationId xmlns:p14="http://schemas.microsoft.com/office/powerpoint/2010/main" val="11318872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2 Rectángulo"/>
          <p:cNvSpPr/>
          <p:nvPr/>
        </p:nvSpPr>
        <p:spPr>
          <a:xfrm>
            <a:off x="1372030" y="1434262"/>
            <a:ext cx="5864266" cy="338554"/>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UNIVERSIDAD DE LAS FUERZAS ARMADAS ESPE</a:t>
            </a:r>
            <a:endParaRPr lang="es-ES" sz="1600" b="1" dirty="0">
              <a:solidFill>
                <a:prstClr val="black"/>
              </a:solidFill>
              <a:latin typeface="Times New Roman" pitchFamily="18" charset="0"/>
              <a:cs typeface="Times New Roman" pitchFamily="18" charset="0"/>
            </a:endParaRPr>
          </a:p>
        </p:txBody>
      </p:sp>
      <p:sp>
        <p:nvSpPr>
          <p:cNvPr id="6" name="3 Rectángulo"/>
          <p:cNvSpPr/>
          <p:nvPr/>
        </p:nvSpPr>
        <p:spPr>
          <a:xfrm>
            <a:off x="1741795" y="1794302"/>
            <a:ext cx="5710525" cy="338554"/>
          </a:xfrm>
          <a:prstGeom prst="rect">
            <a:avLst/>
          </a:prstGeom>
        </p:spPr>
        <p:txBody>
          <a:bodyPr wrap="square">
            <a:spAutoFit/>
          </a:bodyPr>
          <a:lstStyle/>
          <a:p>
            <a:pPr algn="ctr"/>
            <a:r>
              <a:rPr lang="es-ES" sz="1600" b="1" dirty="0">
                <a:latin typeface="Times New Roman" panose="02020603050405020304" pitchFamily="18" charset="0"/>
                <a:cs typeface="Times New Roman" panose="02020603050405020304" pitchFamily="18" charset="0"/>
              </a:rPr>
              <a:t>CARRERA: INGENIERÍA EN FINANZAS Y AUDITORÍA </a:t>
            </a:r>
            <a:endParaRPr lang="es-EC" sz="1600" dirty="0">
              <a:latin typeface="Times New Roman" panose="02020603050405020304" pitchFamily="18" charset="0"/>
              <a:cs typeface="Times New Roman" panose="02020603050405020304" pitchFamily="18" charset="0"/>
            </a:endParaRPr>
          </a:p>
        </p:txBody>
      </p:sp>
      <p:sp>
        <p:nvSpPr>
          <p:cNvPr id="7" name="8 Rectángulo"/>
          <p:cNvSpPr/>
          <p:nvPr/>
        </p:nvSpPr>
        <p:spPr>
          <a:xfrm>
            <a:off x="1876657" y="2113111"/>
            <a:ext cx="1070396" cy="307777"/>
          </a:xfrm>
          <a:prstGeom prst="rect">
            <a:avLst/>
          </a:prstGeom>
        </p:spPr>
        <p:txBody>
          <a:bodyPr wrap="square">
            <a:spAutoFit/>
          </a:bodyPr>
          <a:lstStyle/>
          <a:p>
            <a:r>
              <a:rPr lang="es-ES" sz="1400" b="1" dirty="0">
                <a:solidFill>
                  <a:prstClr val="black"/>
                </a:solidFill>
                <a:latin typeface="Times New Roman" pitchFamily="18" charset="0"/>
                <a:cs typeface="Times New Roman" pitchFamily="18" charset="0"/>
              </a:rPr>
              <a:t>TEMA:</a:t>
            </a:r>
            <a:endParaRPr lang="es-ES" sz="1400" dirty="0">
              <a:solidFill>
                <a:prstClr val="black"/>
              </a:solidFill>
              <a:latin typeface="Times New Roman" pitchFamily="18" charset="0"/>
              <a:cs typeface="Times New Roman" pitchFamily="18" charset="0"/>
            </a:endParaRPr>
          </a:p>
        </p:txBody>
      </p:sp>
      <p:sp>
        <p:nvSpPr>
          <p:cNvPr id="8" name="9 Rectángulo"/>
          <p:cNvSpPr/>
          <p:nvPr/>
        </p:nvSpPr>
        <p:spPr>
          <a:xfrm>
            <a:off x="1813334" y="2598003"/>
            <a:ext cx="5616624" cy="830997"/>
          </a:xfrm>
          <a:prstGeom prst="rect">
            <a:avLst/>
          </a:prstGeom>
        </p:spPr>
        <p:txBody>
          <a:bodyPr wrap="square">
            <a:spAutoFit/>
          </a:bodyPr>
          <a:lstStyle/>
          <a:p>
            <a:pPr algn="ctr"/>
            <a:r>
              <a:rPr lang="es-ES" sz="1600" dirty="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LA</a:t>
            </a:r>
            <a:r>
              <a:rPr lang="es-ES" sz="1600" dirty="0">
                <a:latin typeface="Times New Roman" panose="02020603050405020304" pitchFamily="18" charset="0"/>
                <a:cs typeface="Times New Roman" panose="02020603050405020304" pitchFamily="18" charset="0"/>
              </a:rPr>
              <a:t> </a:t>
            </a:r>
            <a:r>
              <a:rPr lang="es-ES_tradnl" sz="1600" b="1" cap="all" dirty="0">
                <a:latin typeface="Times New Roman" panose="02020603050405020304" pitchFamily="18" charset="0"/>
                <a:cs typeface="Times New Roman" panose="02020603050405020304" pitchFamily="18" charset="0"/>
              </a:rPr>
              <a:t>GESTIÓN DE RIESGOS FINANCIEROS Y SU INFLUENCIA EN EL DESARROLLO SOTENIBLE DEL GAD PARROQUIAL DE AMAGUAÑA</a:t>
            </a:r>
            <a:r>
              <a:rPr lang="es-ES" sz="1600" dirty="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10" name="13 Rectángulo"/>
          <p:cNvSpPr/>
          <p:nvPr/>
        </p:nvSpPr>
        <p:spPr>
          <a:xfrm>
            <a:off x="1835696" y="3462253"/>
            <a:ext cx="5360209" cy="738664"/>
          </a:xfrm>
          <a:prstGeom prst="rect">
            <a:avLst/>
          </a:prstGeom>
        </p:spPr>
        <p:txBody>
          <a:bodyPr wrap="square">
            <a:spAutoFit/>
          </a:bodyPr>
          <a:lstStyle/>
          <a:p>
            <a:pPr algn="just"/>
            <a:endParaRPr lang="es-ES" sz="1400" b="1" dirty="0">
              <a:latin typeface="Times New Roman" panose="02020603050405020304" pitchFamily="18" charset="0"/>
              <a:cs typeface="Times New Roman" panose="02020603050405020304" pitchFamily="18" charset="0"/>
            </a:endParaRPr>
          </a:p>
          <a:p>
            <a:r>
              <a:rPr lang="es-ES_tradnl" sz="1400" b="1" dirty="0">
                <a:latin typeface="Times New Roman" panose="02020603050405020304" pitchFamily="18" charset="0"/>
                <a:cs typeface="Times New Roman" panose="02020603050405020304" pitchFamily="18" charset="0"/>
              </a:rPr>
              <a:t>Trabajo de titulación, previo a la obtención del titulo</a:t>
            </a:r>
            <a:endParaRPr lang="es-EC" sz="1400" b="1" dirty="0">
              <a:latin typeface="Times New Roman" panose="02020603050405020304" pitchFamily="18" charset="0"/>
              <a:cs typeface="Times New Roman" panose="02020603050405020304" pitchFamily="18" charset="0"/>
            </a:endParaRPr>
          </a:p>
          <a:p>
            <a:r>
              <a:rPr lang="es-ES_tradnl" sz="1400" b="1" dirty="0">
                <a:latin typeface="Times New Roman" panose="02020603050405020304" pitchFamily="18" charset="0"/>
                <a:cs typeface="Times New Roman" panose="02020603050405020304" pitchFamily="18" charset="0"/>
              </a:rPr>
              <a:t>de Ingeniera en Finanzas – contador publico auditor</a:t>
            </a:r>
            <a:endParaRPr lang="es-EC" sz="1400" b="1" dirty="0">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5220072" y="4589115"/>
            <a:ext cx="32403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1400" dirty="0">
                <a:latin typeface="Times New Roman" panose="02020603050405020304" pitchFamily="18" charset="0"/>
                <a:cs typeface="Times New Roman" panose="02020603050405020304" pitchFamily="18" charset="0"/>
              </a:rPr>
              <a:t>Ing. Mauro Vinicio </a:t>
            </a:r>
            <a:r>
              <a:rPr lang="es-ES_tradnl" sz="1400" dirty="0" err="1">
                <a:latin typeface="Times New Roman" panose="02020603050405020304" pitchFamily="18" charset="0"/>
                <a:cs typeface="Times New Roman" panose="02020603050405020304" pitchFamily="18" charset="0"/>
              </a:rPr>
              <a:t>Cantuña</a:t>
            </a:r>
            <a:r>
              <a:rPr lang="es-ES_tradnl" sz="1400" dirty="0">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s-ES" sz="1400" dirty="0">
                <a:solidFill>
                  <a:prstClr val="black"/>
                </a:solidFill>
                <a:latin typeface="Times New Roman" pitchFamily="18" charset="0"/>
                <a:ea typeface="Calibri" pitchFamily="34" charset="0"/>
                <a:cs typeface="Times New Roman" pitchFamily="18" charset="0"/>
              </a:rPr>
              <a:t>D</a:t>
            </a:r>
            <a:r>
              <a:rPr lang="es-ES" sz="1400" dirty="0" bmk="">
                <a:solidFill>
                  <a:prstClr val="black"/>
                </a:solidFill>
                <a:latin typeface="Times New Roman" pitchFamily="18" charset="0"/>
                <a:ea typeface="Calibri" pitchFamily="34" charset="0"/>
                <a:cs typeface="Times New Roman" pitchFamily="18" charset="0"/>
              </a:rPr>
              <a:t>IRECTOR</a:t>
            </a:r>
            <a:r>
              <a:rPr lang="es-ES" sz="1400" dirty="0">
                <a:solidFill>
                  <a:prstClr val="black"/>
                </a:solidFill>
                <a:latin typeface="Times New Roman" pitchFamily="18" charset="0"/>
                <a:cs typeface="Times New Roman" pitchFamily="18" charset="0"/>
              </a:rPr>
              <a:t> </a:t>
            </a:r>
          </a:p>
        </p:txBody>
      </p:sp>
      <p:sp>
        <p:nvSpPr>
          <p:cNvPr id="12" name="Rectangle 4"/>
          <p:cNvSpPr>
            <a:spLocks noChangeArrowheads="1"/>
          </p:cNvSpPr>
          <p:nvPr/>
        </p:nvSpPr>
        <p:spPr bwMode="auto">
          <a:xfrm>
            <a:off x="2339752" y="4633972"/>
            <a:ext cx="27158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a:latin typeface="Times New Roman" panose="02020603050405020304" pitchFamily="18" charset="0"/>
                <a:cs typeface="Times New Roman" panose="02020603050405020304" pitchFamily="18" charset="0"/>
              </a:rPr>
              <a:t>Yomaira </a:t>
            </a:r>
            <a:r>
              <a:rPr lang="es-ES" sz="1400" dirty="0" err="1">
                <a:latin typeface="Times New Roman" panose="02020603050405020304" pitchFamily="18" charset="0"/>
                <a:cs typeface="Times New Roman" panose="02020603050405020304" pitchFamily="18" charset="0"/>
              </a:rPr>
              <a:t>Nathaly</a:t>
            </a:r>
            <a:r>
              <a:rPr lang="es-ES" sz="1400" dirty="0">
                <a:latin typeface="Times New Roman" panose="02020603050405020304" pitchFamily="18" charset="0"/>
                <a:cs typeface="Times New Roman" panose="02020603050405020304" pitchFamily="18" charset="0"/>
              </a:rPr>
              <a:t> Bonilla </a:t>
            </a:r>
            <a:r>
              <a:rPr lang="es-ES" sz="1400" dirty="0" err="1">
                <a:latin typeface="Times New Roman" panose="02020603050405020304" pitchFamily="18" charset="0"/>
                <a:cs typeface="Times New Roman" panose="02020603050405020304" pitchFamily="18" charset="0"/>
              </a:rPr>
              <a:t>Bonilla</a:t>
            </a:r>
            <a:r>
              <a:rPr lang="es-ES_tradnl" sz="1100" dirty="0">
                <a:solidFill>
                  <a:prstClr val="black"/>
                </a:solidFill>
                <a:latin typeface="Times New Roman" pitchFamily="18" charset="0"/>
                <a:cs typeface="Times New Roman" pitchFamily="18" charset="0"/>
              </a:rPr>
              <a:t>.</a:t>
            </a:r>
            <a:endParaRPr lang="es-ES" sz="1100" dirty="0">
              <a:solidFill>
                <a:prstClr val="black"/>
              </a:solidFill>
              <a:latin typeface="Times New Roman" pitchFamily="18" charset="0"/>
              <a:ea typeface="Calibri" pitchFamily="34" charset="0"/>
              <a:cs typeface="Times New Roman" pitchFamily="18" charset="0"/>
            </a:endParaRPr>
          </a:p>
          <a:p>
            <a:pPr algn="ctr" fontAlgn="base">
              <a:spcBef>
                <a:spcPct val="0"/>
              </a:spcBef>
              <a:spcAft>
                <a:spcPct val="0"/>
              </a:spcAft>
            </a:pPr>
            <a:r>
              <a:rPr lang="es-ES" sz="1400" dirty="0">
                <a:solidFill>
                  <a:prstClr val="black"/>
                </a:solidFill>
                <a:latin typeface="Times New Roman" pitchFamily="18" charset="0"/>
                <a:ea typeface="Calibri" pitchFamily="34" charset="0"/>
                <a:cs typeface="Times New Roman" pitchFamily="18" charset="0"/>
              </a:rPr>
              <a:t>AUTOR</a:t>
            </a:r>
            <a:endParaRPr lang="es-ES" sz="1400" dirty="0">
              <a:solidFill>
                <a:prstClr val="black"/>
              </a:solidFill>
              <a:latin typeface="Times New Roman" pitchFamily="18" charset="0"/>
              <a:cs typeface="Times New Roman" pitchFamily="18" charset="0"/>
            </a:endParaRPr>
          </a:p>
        </p:txBody>
      </p:sp>
      <p:cxnSp>
        <p:nvCxnSpPr>
          <p:cNvPr id="3" name="Conector recto 2"/>
          <p:cNvCxnSpPr/>
          <p:nvPr/>
        </p:nvCxnSpPr>
        <p:spPr>
          <a:xfrm>
            <a:off x="1835696" y="2492896"/>
            <a:ext cx="5616624" cy="0"/>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a:off x="1813334" y="3573016"/>
            <a:ext cx="5616624" cy="0"/>
          </a:xfrm>
          <a:prstGeom prst="line">
            <a:avLst/>
          </a:prstGeom>
        </p:spPr>
        <p:style>
          <a:lnRef idx="1">
            <a:schemeClr val="dk1"/>
          </a:lnRef>
          <a:fillRef idx="0">
            <a:schemeClr val="dk1"/>
          </a:fillRef>
          <a:effectRef idx="0">
            <a:schemeClr val="dk1"/>
          </a:effectRef>
          <a:fontRef idx="minor">
            <a:schemeClr val="tx1"/>
          </a:fontRef>
        </p:style>
      </p:cxn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t="26817" r="1418" b="30888"/>
          <a:stretch/>
        </p:blipFill>
        <p:spPr>
          <a:xfrm>
            <a:off x="133379" y="16893"/>
            <a:ext cx="3070469" cy="891827"/>
          </a:xfrm>
          <a:prstGeom prst="rect">
            <a:avLst/>
          </a:prstGeom>
        </p:spPr>
      </p:pic>
    </p:spTree>
    <p:extLst>
      <p:ext uri="{BB962C8B-B14F-4D97-AF65-F5344CB8AC3E}">
        <p14:creationId xmlns:p14="http://schemas.microsoft.com/office/powerpoint/2010/main" val="15771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800" decel="100000"/>
                                        <p:tgtEl>
                                          <p:spTgt spid="8"/>
                                        </p:tgtEl>
                                      </p:cBhvr>
                                    </p:animEffect>
                                    <p:anim calcmode="lin" valueType="num">
                                      <p:cBhvr>
                                        <p:cTn id="32" dur="800" decel="100000" fill="hold"/>
                                        <p:tgtEl>
                                          <p:spTgt spid="8"/>
                                        </p:tgtEl>
                                        <p:attrNameLst>
                                          <p:attrName>style.rotation</p:attrName>
                                        </p:attrNameLst>
                                      </p:cBhvr>
                                      <p:tavLst>
                                        <p:tav tm="0">
                                          <p:val>
                                            <p:fltVal val="-90"/>
                                          </p:val>
                                        </p:tav>
                                        <p:tav tm="100000">
                                          <p:val>
                                            <p:fltVal val="0"/>
                                          </p:val>
                                        </p:tav>
                                      </p:tavLst>
                                    </p:anim>
                                    <p:anim calcmode="lin" valueType="num">
                                      <p:cBhvr>
                                        <p:cTn id="33" dur="800" decel="100000" fill="hold"/>
                                        <p:tgtEl>
                                          <p:spTgt spid="8"/>
                                        </p:tgtEl>
                                        <p:attrNameLst>
                                          <p:attrName>ppt_x</p:attrName>
                                        </p:attrNameLst>
                                      </p:cBhvr>
                                      <p:tavLst>
                                        <p:tav tm="0">
                                          <p:val>
                                            <p:strVal val="#ppt_x+0.4"/>
                                          </p:val>
                                        </p:tav>
                                        <p:tav tm="100000">
                                          <p:val>
                                            <p:strVal val="#ppt_x-0.05"/>
                                          </p:val>
                                        </p:tav>
                                      </p:tavLst>
                                    </p:anim>
                                    <p:anim calcmode="lin" valueType="num">
                                      <p:cBhvr>
                                        <p:cTn id="34" dur="800" decel="100000" fill="hold"/>
                                        <p:tgtEl>
                                          <p:spTgt spid="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800" decel="100000"/>
                                        <p:tgtEl>
                                          <p:spTgt spid="12"/>
                                        </p:tgtEl>
                                      </p:cBhvr>
                                    </p:animEffect>
                                    <p:anim calcmode="lin" valueType="num">
                                      <p:cBhvr>
                                        <p:cTn id="56" dur="800" decel="100000" fill="hold"/>
                                        <p:tgtEl>
                                          <p:spTgt spid="12"/>
                                        </p:tgtEl>
                                        <p:attrNameLst>
                                          <p:attrName>style.rotation</p:attrName>
                                        </p:attrNameLst>
                                      </p:cBhvr>
                                      <p:tavLst>
                                        <p:tav tm="0">
                                          <p:val>
                                            <p:fltVal val="-90"/>
                                          </p:val>
                                        </p:tav>
                                        <p:tav tm="100000">
                                          <p:val>
                                            <p:fltVal val="0"/>
                                          </p:val>
                                        </p:tav>
                                      </p:tavLst>
                                    </p:anim>
                                    <p:anim calcmode="lin" valueType="num">
                                      <p:cBhvr>
                                        <p:cTn id="57" dur="800" decel="100000" fill="hold"/>
                                        <p:tgtEl>
                                          <p:spTgt spid="12"/>
                                        </p:tgtEl>
                                        <p:attrNameLst>
                                          <p:attrName>ppt_x</p:attrName>
                                        </p:attrNameLst>
                                      </p:cBhvr>
                                      <p:tavLst>
                                        <p:tav tm="0">
                                          <p:val>
                                            <p:strVal val="#ppt_x+0.4"/>
                                          </p:val>
                                        </p:tav>
                                        <p:tav tm="100000">
                                          <p:val>
                                            <p:strVal val="#ppt_x-0.05"/>
                                          </p:val>
                                        </p:tav>
                                      </p:tavLst>
                                    </p:anim>
                                    <p:anim calcmode="lin" valueType="num">
                                      <p:cBhvr>
                                        <p:cTn id="58" dur="800" decel="100000" fill="hold"/>
                                        <p:tgtEl>
                                          <p:spTgt spid="1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19C5DE2-9979-4F44-861A-813EC94C67AF}"/>
              </a:ext>
            </a:extLst>
          </p:cNvPr>
          <p:cNvSpPr txBox="1">
            <a:spLocks/>
          </p:cNvSpPr>
          <p:nvPr/>
        </p:nvSpPr>
        <p:spPr bwMode="auto">
          <a:xfrm>
            <a:off x="827584" y="1735924"/>
            <a:ext cx="7488832" cy="219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fontScale="77500" lnSpcReduction="20000"/>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III </a:t>
            </a:r>
          </a:p>
          <a:p>
            <a:pPr eaLnBrk="1" fontAlgn="auto" hangingPunct="1">
              <a:spcAft>
                <a:spcPts val="0"/>
              </a:spcAft>
              <a:defRPr/>
            </a:pPr>
            <a:r>
              <a:rPr lang="es-ES_tradnl" sz="5400" b="1" dirty="0">
                <a:ln w="22225">
                  <a:solidFill>
                    <a:schemeClr val="accent2"/>
                  </a:solidFill>
                  <a:prstDash val="solid"/>
                </a:ln>
                <a:solidFill>
                  <a:schemeClr val="accent2">
                    <a:lumMod val="40000"/>
                    <a:lumOff val="60000"/>
                  </a:schemeClr>
                </a:solidFill>
              </a:rPr>
              <a:t>IDENTIFICACIÓN Y EVALUACIÓN DE LOS RIESGOS FINANCIEROS</a:t>
            </a:r>
            <a:endPar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72338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404664"/>
            <a:ext cx="7200800" cy="646331"/>
          </a:xfrm>
          <a:prstGeom prst="rect">
            <a:avLst/>
          </a:prstGeom>
        </p:spPr>
        <p:txBody>
          <a:bodyPr wrap="square">
            <a:spAutoFit/>
          </a:bodyPr>
          <a:lstStyle/>
          <a:p>
            <a:pPr algn="ctr"/>
            <a:r>
              <a:rPr lang="es-ES_tradnl" dirty="0">
                <a:ln w="0"/>
                <a:effectLst>
                  <a:outerShdw blurRad="38100" dist="19050" dir="2700000" algn="tl" rotWithShape="0">
                    <a:schemeClr val="dk1">
                      <a:alpha val="40000"/>
                    </a:schemeClr>
                  </a:outerShdw>
                </a:effectLst>
              </a:rPr>
              <a:t>ORGANIGRAMA ESTRUCTURAL DEL GAD PARROQUIAL DE AMAGUAÑA</a:t>
            </a:r>
            <a:endParaRPr lang="es-EC" dirty="0"/>
          </a:p>
        </p:txBody>
      </p:sp>
      <p:pic>
        <p:nvPicPr>
          <p:cNvPr id="2" name="Imagen 1">
            <a:extLst>
              <a:ext uri="{FF2B5EF4-FFF2-40B4-BE49-F238E27FC236}">
                <a16:creationId xmlns:a16="http://schemas.microsoft.com/office/drawing/2014/main" id="{4A44B312-0A1C-4DEA-9114-85B315F5C942}"/>
              </a:ext>
            </a:extLst>
          </p:cNvPr>
          <p:cNvPicPr/>
          <p:nvPr/>
        </p:nvPicPr>
        <p:blipFill>
          <a:blip r:embed="rId2"/>
          <a:srcRect l="3499" t="34065" r="17467" b="11831"/>
          <a:stretch>
            <a:fillRect/>
          </a:stretch>
        </p:blipFill>
        <p:spPr bwMode="auto">
          <a:xfrm>
            <a:off x="161764" y="1049981"/>
            <a:ext cx="8820472" cy="58080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2591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95C5D-BB8A-4438-BDFF-B74C9A02FC2E}"/>
              </a:ext>
            </a:extLst>
          </p:cNvPr>
          <p:cNvSpPr>
            <a:spLocks noGrp="1"/>
          </p:cNvSpPr>
          <p:nvPr>
            <p:ph type="title"/>
          </p:nvPr>
        </p:nvSpPr>
        <p:spPr>
          <a:xfrm>
            <a:off x="457200" y="274638"/>
            <a:ext cx="8229600" cy="634082"/>
          </a:xfrm>
        </p:spPr>
        <p:txBody>
          <a:bodyPr>
            <a:normAutofit fontScale="90000"/>
          </a:bodyPr>
          <a:lstStyle/>
          <a:p>
            <a:pPr algn="l"/>
            <a:r>
              <a:rPr lang="es-ES" sz="2800" b="1" dirty="0">
                <a:solidFill>
                  <a:schemeClr val="accent5">
                    <a:lumMod val="50000"/>
                  </a:schemeClr>
                </a:solidFill>
              </a:rPr>
              <a:t>Análisis del Contexto del Gad Parroquial</a:t>
            </a:r>
          </a:p>
        </p:txBody>
      </p:sp>
      <p:graphicFrame>
        <p:nvGraphicFramePr>
          <p:cNvPr id="7" name="Marcador de contenido 6">
            <a:extLst>
              <a:ext uri="{FF2B5EF4-FFF2-40B4-BE49-F238E27FC236}">
                <a16:creationId xmlns:a16="http://schemas.microsoft.com/office/drawing/2014/main" id="{FE157B66-163E-4BF8-91B3-48053B06B68E}"/>
              </a:ext>
            </a:extLst>
          </p:cNvPr>
          <p:cNvGraphicFramePr>
            <a:graphicFrameLocks noGrp="1"/>
          </p:cNvGraphicFramePr>
          <p:nvPr>
            <p:ph idx="1"/>
            <p:extLst>
              <p:ext uri="{D42A27DB-BD31-4B8C-83A1-F6EECF244321}">
                <p14:modId xmlns:p14="http://schemas.microsoft.com/office/powerpoint/2010/main" val="1928083910"/>
              </p:ext>
            </p:extLst>
          </p:nvPr>
        </p:nvGraphicFramePr>
        <p:xfrm>
          <a:off x="323529" y="908720"/>
          <a:ext cx="8430109" cy="5893334"/>
        </p:xfrm>
        <a:graphic>
          <a:graphicData uri="http://schemas.openxmlformats.org/drawingml/2006/table">
            <a:tbl>
              <a:tblPr firstRow="1" firstCol="1" bandRow="1">
                <a:tableStyleId>{5C22544A-7EE6-4342-B048-85BDC9FD1C3A}</a:tableStyleId>
              </a:tblPr>
              <a:tblGrid>
                <a:gridCol w="585348">
                  <a:extLst>
                    <a:ext uri="{9D8B030D-6E8A-4147-A177-3AD203B41FA5}">
                      <a16:colId xmlns:a16="http://schemas.microsoft.com/office/drawing/2014/main" val="2590920627"/>
                    </a:ext>
                  </a:extLst>
                </a:gridCol>
                <a:gridCol w="3049964">
                  <a:extLst>
                    <a:ext uri="{9D8B030D-6E8A-4147-A177-3AD203B41FA5}">
                      <a16:colId xmlns:a16="http://schemas.microsoft.com/office/drawing/2014/main" val="3856852421"/>
                    </a:ext>
                  </a:extLst>
                </a:gridCol>
                <a:gridCol w="688972">
                  <a:extLst>
                    <a:ext uri="{9D8B030D-6E8A-4147-A177-3AD203B41FA5}">
                      <a16:colId xmlns:a16="http://schemas.microsoft.com/office/drawing/2014/main" val="141600370"/>
                    </a:ext>
                  </a:extLst>
                </a:gridCol>
                <a:gridCol w="3629706">
                  <a:extLst>
                    <a:ext uri="{9D8B030D-6E8A-4147-A177-3AD203B41FA5}">
                      <a16:colId xmlns:a16="http://schemas.microsoft.com/office/drawing/2014/main" val="1562486167"/>
                    </a:ext>
                  </a:extLst>
                </a:gridCol>
                <a:gridCol w="476119">
                  <a:extLst>
                    <a:ext uri="{9D8B030D-6E8A-4147-A177-3AD203B41FA5}">
                      <a16:colId xmlns:a16="http://schemas.microsoft.com/office/drawing/2014/main" val="2558980824"/>
                    </a:ext>
                  </a:extLst>
                </a:gridCol>
              </a:tblGrid>
              <a:tr h="162517">
                <a:tc gridSpan="5">
                  <a:txBody>
                    <a:bodyPr/>
                    <a:lstStyle/>
                    <a:p>
                      <a:pPr algn="ctr">
                        <a:lnSpc>
                          <a:spcPct val="107000"/>
                        </a:lnSpc>
                        <a:spcAft>
                          <a:spcPts val="800"/>
                        </a:spcAft>
                      </a:pPr>
                      <a:r>
                        <a:rPr lang="es-ES" sz="1100">
                          <a:effectLst/>
                        </a:rPr>
                        <a:t>MATRIZ FODA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84140713"/>
                  </a:ext>
                </a:extLst>
              </a:tr>
              <a:tr h="162517">
                <a:tc gridSpan="2">
                  <a:txBody>
                    <a:bodyPr/>
                    <a:lstStyle/>
                    <a:p>
                      <a:pPr algn="ctr">
                        <a:lnSpc>
                          <a:spcPct val="107000"/>
                        </a:lnSpc>
                        <a:spcAft>
                          <a:spcPts val="800"/>
                        </a:spcAft>
                      </a:pPr>
                      <a:r>
                        <a:rPr lang="es-ES" sz="1100">
                          <a:effectLst/>
                        </a:rPr>
                        <a:t>FACTORES INTERNOS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hMerge="1">
                  <a:txBody>
                    <a:bodyPr/>
                    <a:lstStyle/>
                    <a:p>
                      <a:endParaRPr lang="es-ES"/>
                    </a:p>
                  </a:txBody>
                  <a:tcPr/>
                </a:tc>
                <a:tc gridSpan="2">
                  <a:txBody>
                    <a:bodyPr/>
                    <a:lstStyle/>
                    <a:p>
                      <a:pPr algn="ctr">
                        <a:lnSpc>
                          <a:spcPct val="107000"/>
                        </a:lnSpc>
                        <a:spcAft>
                          <a:spcPts val="800"/>
                        </a:spcAft>
                      </a:pPr>
                      <a:r>
                        <a:rPr lang="es-ES" sz="1100">
                          <a:effectLst/>
                        </a:rPr>
                        <a:t>FACTORES EXTERNOS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hMerge="1">
                  <a:txBody>
                    <a:bodyPr/>
                    <a:lstStyle/>
                    <a:p>
                      <a:endParaRPr lang="es-ES"/>
                    </a:p>
                  </a:txBody>
                  <a:tcPr/>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65107551"/>
                  </a:ext>
                </a:extLst>
              </a:tr>
              <a:tr h="162517">
                <a:tc gridSpan="2">
                  <a:txBody>
                    <a:bodyPr/>
                    <a:lstStyle/>
                    <a:p>
                      <a:pPr algn="ctr">
                        <a:lnSpc>
                          <a:spcPct val="107000"/>
                        </a:lnSpc>
                        <a:spcAft>
                          <a:spcPts val="800"/>
                        </a:spcAft>
                      </a:pPr>
                      <a:r>
                        <a:rPr lang="es-ES" sz="1100">
                          <a:effectLst/>
                        </a:rPr>
                        <a:t>FORTALEZAS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hMerge="1">
                  <a:txBody>
                    <a:bodyPr/>
                    <a:lstStyle/>
                    <a:p>
                      <a:endParaRPr lang="es-ES"/>
                    </a:p>
                  </a:txBody>
                  <a:tcPr/>
                </a:tc>
                <a:tc gridSpan="2">
                  <a:txBody>
                    <a:bodyPr/>
                    <a:lstStyle/>
                    <a:p>
                      <a:pPr algn="ctr">
                        <a:lnSpc>
                          <a:spcPct val="107000"/>
                        </a:lnSpc>
                        <a:spcAft>
                          <a:spcPts val="800"/>
                        </a:spcAft>
                      </a:pPr>
                      <a:r>
                        <a:rPr lang="es-ES" sz="1100">
                          <a:effectLst/>
                        </a:rPr>
                        <a:t>OPORTUNIDADES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hMerge="1">
                  <a:txBody>
                    <a:bodyPr/>
                    <a:lstStyle/>
                    <a:p>
                      <a:endParaRPr lang="es-ES"/>
                    </a:p>
                  </a:txBody>
                  <a:tcPr/>
                </a:tc>
                <a:tc>
                  <a:txBody>
                    <a:bodyPr/>
                    <a:lstStyle/>
                    <a:p>
                      <a:pPr>
                        <a:lnSpc>
                          <a:spcPct val="107000"/>
                        </a:lnSpc>
                        <a:spcAft>
                          <a:spcPts val="800"/>
                        </a:spcAft>
                      </a:pPr>
                      <a:r>
                        <a:rPr lang="es-ES" sz="500" dirty="0">
                          <a:effectLst/>
                        </a:rPr>
                        <a:t> </a:t>
                      </a:r>
                      <a:endParaRPr lang="es-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15328157"/>
                  </a:ext>
                </a:extLst>
              </a:tr>
              <a:tr h="261596">
                <a:tc>
                  <a:txBody>
                    <a:bodyPr/>
                    <a:lstStyle/>
                    <a:p>
                      <a:pPr algn="just">
                        <a:lnSpc>
                          <a:spcPct val="107000"/>
                        </a:lnSpc>
                        <a:spcAft>
                          <a:spcPts val="800"/>
                        </a:spcAft>
                      </a:pPr>
                      <a:r>
                        <a:rPr lang="es-ES" sz="1100">
                          <a:effectLst/>
                        </a:rPr>
                        <a:t>F1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Gestión administrativa del GAD Parroquial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El 34,07% de población económica inactiva (PEI).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899920"/>
                  </a:ext>
                </a:extLst>
              </a:tr>
              <a:tr h="333635">
                <a:tc>
                  <a:txBody>
                    <a:bodyPr/>
                    <a:lstStyle/>
                    <a:p>
                      <a:pPr algn="just">
                        <a:lnSpc>
                          <a:spcPct val="107000"/>
                        </a:lnSpc>
                        <a:spcAft>
                          <a:spcPts val="800"/>
                        </a:spcAft>
                      </a:pPr>
                      <a:r>
                        <a:rPr lang="es-ES" sz="1100">
                          <a:effectLst/>
                        </a:rPr>
                        <a:t>F2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Planificación de actividades del GAD Parroquial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Crecimiento de las PYMES en la Parroquia de Amaguaña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05098832"/>
                  </a:ext>
                </a:extLst>
              </a:tr>
              <a:tr h="333635">
                <a:tc>
                  <a:txBody>
                    <a:bodyPr/>
                    <a:lstStyle/>
                    <a:p>
                      <a:pPr algn="just">
                        <a:lnSpc>
                          <a:spcPct val="107000"/>
                        </a:lnSpc>
                        <a:spcAft>
                          <a:spcPts val="800"/>
                        </a:spcAft>
                      </a:pPr>
                      <a:r>
                        <a:rPr lang="es-ES" sz="1100">
                          <a:effectLst/>
                        </a:rPr>
                        <a:t>F3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Cobertura administrativa en todo el territorio de Amaguaña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La situación política influye directa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33280016"/>
                  </a:ext>
                </a:extLst>
              </a:tr>
              <a:tr h="261596">
                <a:tc>
                  <a:txBody>
                    <a:bodyPr/>
                    <a:lstStyle/>
                    <a:p>
                      <a:pPr algn="just">
                        <a:lnSpc>
                          <a:spcPct val="107000"/>
                        </a:lnSpc>
                        <a:spcAft>
                          <a:spcPts val="800"/>
                        </a:spcAft>
                      </a:pPr>
                      <a:r>
                        <a:rPr lang="es-ES" sz="1100">
                          <a:effectLst/>
                        </a:rPr>
                        <a:t>F4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Carisma de servicio a la comunidad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Débil estructura social en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17751134"/>
                  </a:ext>
                </a:extLst>
              </a:tr>
              <a:tr h="333635">
                <a:tc>
                  <a:txBody>
                    <a:bodyPr/>
                    <a:lstStyle/>
                    <a:p>
                      <a:pPr algn="just">
                        <a:lnSpc>
                          <a:spcPct val="107000"/>
                        </a:lnSpc>
                        <a:spcAft>
                          <a:spcPts val="800"/>
                        </a:spcAft>
                      </a:pPr>
                      <a:r>
                        <a:rPr lang="es-ES" sz="1100">
                          <a:effectLst/>
                        </a:rPr>
                        <a:t>F5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Inspección de la ejecución de obras por parte de la alta dirección.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Infraestructura deportiva y de recreación básica.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8743250"/>
                  </a:ext>
                </a:extLst>
              </a:tr>
              <a:tr h="333635">
                <a:tc>
                  <a:txBody>
                    <a:bodyPr/>
                    <a:lstStyle/>
                    <a:p>
                      <a:pPr algn="just">
                        <a:lnSpc>
                          <a:spcPct val="107000"/>
                        </a:lnSpc>
                        <a:spcAft>
                          <a:spcPts val="800"/>
                        </a:spcAft>
                      </a:pPr>
                      <a:r>
                        <a:rPr lang="es-ES" sz="1100">
                          <a:effectLst/>
                        </a:rPr>
                        <a:t>F6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Incluir la participación ciudadana en los procesos parroquiales.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Déficit en los servicios de agua potable y alcantarillado.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4888063"/>
                  </a:ext>
                </a:extLst>
              </a:tr>
              <a:tr h="333635">
                <a:tc>
                  <a:txBody>
                    <a:bodyPr/>
                    <a:lstStyle/>
                    <a:p>
                      <a:pPr algn="just">
                        <a:lnSpc>
                          <a:spcPct val="107000"/>
                        </a:lnSpc>
                        <a:spcAft>
                          <a:spcPts val="800"/>
                        </a:spcAft>
                      </a:pPr>
                      <a:r>
                        <a:rPr lang="es-ES" sz="1100">
                          <a:effectLst/>
                        </a:rPr>
                        <a:t>F7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Proyectos de atención a grupos vulnerables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Transporte público no atienden a los sectores periféricos.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0320478"/>
                  </a:ext>
                </a:extLst>
              </a:tr>
              <a:tr h="333635">
                <a:tc>
                  <a:txBody>
                    <a:bodyPr/>
                    <a:lstStyle/>
                    <a:p>
                      <a:pPr algn="just">
                        <a:lnSpc>
                          <a:spcPct val="107000"/>
                        </a:lnSpc>
                        <a:spcAft>
                          <a:spcPts val="800"/>
                        </a:spcAft>
                      </a:pPr>
                      <a:r>
                        <a:rPr lang="es-ES" sz="1100">
                          <a:effectLst/>
                        </a:rPr>
                        <a:t>F8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Maquinaria pesada para el trabajo de obras públicas.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Infraestructura educativa parroquial es insuficiente, incómoda o deteriorada.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17350021"/>
                  </a:ext>
                </a:extLst>
              </a:tr>
              <a:tr h="333635">
                <a:tc>
                  <a:txBody>
                    <a:bodyPr/>
                    <a:lstStyle/>
                    <a:p>
                      <a:pPr algn="just">
                        <a:lnSpc>
                          <a:spcPct val="107000"/>
                        </a:lnSpc>
                        <a:spcAft>
                          <a:spcPts val="800"/>
                        </a:spcAft>
                      </a:pPr>
                      <a:r>
                        <a:rPr lang="es-ES" sz="1100">
                          <a:effectLst/>
                        </a:rPr>
                        <a:t>F9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Centro de acopio de material pétreo y tierra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Ausencia de conectividad a la red en los sitios públicos de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5460978"/>
                  </a:ext>
                </a:extLst>
              </a:tr>
              <a:tr h="333635">
                <a:tc>
                  <a:txBody>
                    <a:bodyPr/>
                    <a:lstStyle/>
                    <a:p>
                      <a:pPr algn="just">
                        <a:lnSpc>
                          <a:spcPct val="107000"/>
                        </a:lnSpc>
                        <a:spcAft>
                          <a:spcPts val="800"/>
                        </a:spcAft>
                      </a:pPr>
                      <a:r>
                        <a:rPr lang="es-ES" sz="1100">
                          <a:effectLst/>
                        </a:rPr>
                        <a:t>F10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Vehículos para movilidad del personal técnico y administrativo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Presencia de empresas del sector privado muy cercanas a la parroquia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52034554"/>
                  </a:ext>
                </a:extLst>
              </a:tr>
              <a:tr h="333635">
                <a:tc>
                  <a:txBody>
                    <a:bodyPr/>
                    <a:lstStyle/>
                    <a:p>
                      <a:pPr algn="just">
                        <a:lnSpc>
                          <a:spcPct val="107000"/>
                        </a:lnSpc>
                        <a:spcAft>
                          <a:spcPts val="800"/>
                        </a:spcAft>
                      </a:pPr>
                      <a:r>
                        <a:rPr lang="es-ES" sz="1100">
                          <a:effectLst/>
                        </a:rPr>
                        <a:t>F11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Cumplimiento permanente de reportes a los organismos de control.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Iniciativas turísticas y gastronómicas poco desarrolladas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1040889"/>
                  </a:ext>
                </a:extLst>
              </a:tr>
              <a:tr h="333635">
                <a:tc>
                  <a:txBody>
                    <a:bodyPr/>
                    <a:lstStyle/>
                    <a:p>
                      <a:pPr algn="just">
                        <a:lnSpc>
                          <a:spcPct val="107000"/>
                        </a:lnSpc>
                        <a:spcAft>
                          <a:spcPts val="800"/>
                        </a:spcAft>
                      </a:pPr>
                      <a:r>
                        <a:rPr lang="es-ES" sz="1100">
                          <a:effectLst/>
                        </a:rPr>
                        <a:t>F12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Transparencia en el manejo de fondos públicos.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Presencia de profesionales jóvenes de la diferentes áreas o profesiones en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29343284"/>
                  </a:ext>
                </a:extLst>
              </a:tr>
              <a:tr h="261596">
                <a:tc>
                  <a:txBody>
                    <a:bodyPr/>
                    <a:lstStyle/>
                    <a:p>
                      <a:pPr algn="just">
                        <a:lnSpc>
                          <a:spcPct val="107000"/>
                        </a:lnSpc>
                        <a:spcAft>
                          <a:spcPts val="800"/>
                        </a:spcAft>
                      </a:pPr>
                      <a:r>
                        <a:rPr lang="es-ES" sz="1100">
                          <a:effectLst/>
                        </a:rPr>
                        <a:t>F13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Equipamiento tecnológico del GAD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Mínima infraestructura turística.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856536"/>
                  </a:ext>
                </a:extLst>
              </a:tr>
              <a:tr h="333635">
                <a:tc>
                  <a:txBody>
                    <a:bodyPr/>
                    <a:lstStyle/>
                    <a:p>
                      <a:pPr algn="just">
                        <a:lnSpc>
                          <a:spcPct val="107000"/>
                        </a:lnSpc>
                        <a:spcAft>
                          <a:spcPts val="800"/>
                        </a:spcAft>
                      </a:pPr>
                      <a:r>
                        <a:rPr lang="es-ES" sz="1100">
                          <a:effectLst/>
                        </a:rPr>
                        <a:t>F14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Nivel de preparación del personal del GAD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Espacios públicos subutilizados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4337786"/>
                  </a:ext>
                </a:extLst>
              </a:tr>
              <a:tr h="398680">
                <a:tc>
                  <a:txBody>
                    <a:bodyPr/>
                    <a:lstStyle/>
                    <a:p>
                      <a:pPr algn="just">
                        <a:lnSpc>
                          <a:spcPct val="107000"/>
                        </a:lnSpc>
                        <a:spcAft>
                          <a:spcPts val="800"/>
                        </a:spcAft>
                      </a:pPr>
                      <a:r>
                        <a:rPr lang="es-ES" sz="1100">
                          <a:effectLst/>
                        </a:rPr>
                        <a:t>F15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Cultura organizacional muy buena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Planificación Micro curricular de las Instituciones educativas descontextualizadas a la realidad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a:effectLst/>
                        </a:rPr>
                        <a:t> </a:t>
                      </a:r>
                      <a:endParaRPr lang="es-E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15084133"/>
                  </a:ext>
                </a:extLst>
              </a:tr>
              <a:tr h="333635">
                <a:tc>
                  <a:txBody>
                    <a:bodyPr/>
                    <a:lstStyle/>
                    <a:p>
                      <a:pPr algn="just">
                        <a:lnSpc>
                          <a:spcPct val="107000"/>
                        </a:lnSpc>
                        <a:spcAft>
                          <a:spcPts val="800"/>
                        </a:spcAft>
                      </a:pPr>
                      <a:r>
                        <a:rPr lang="es-ES" sz="1100">
                          <a:effectLst/>
                        </a:rPr>
                        <a:t>F16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Ubicación estratégica de la infraestructura del GAD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a:effectLst/>
                        </a:rPr>
                        <a:t>O16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gn="just">
                        <a:lnSpc>
                          <a:spcPct val="107000"/>
                        </a:lnSpc>
                        <a:spcAft>
                          <a:spcPts val="800"/>
                        </a:spcAft>
                      </a:pPr>
                      <a:r>
                        <a:rPr lang="es-ES" sz="1100" dirty="0">
                          <a:effectLst/>
                        </a:rPr>
                        <a:t>Entidades financieras reconocidas en el Valle de los Chillos operan en la parroquia.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221" marR="32221" marT="0" marB="0"/>
                </a:tc>
                <a:tc>
                  <a:txBody>
                    <a:bodyPr/>
                    <a:lstStyle/>
                    <a:p>
                      <a:pPr>
                        <a:lnSpc>
                          <a:spcPct val="107000"/>
                        </a:lnSpc>
                        <a:spcAft>
                          <a:spcPts val="800"/>
                        </a:spcAft>
                      </a:pPr>
                      <a:r>
                        <a:rPr lang="es-ES" sz="500" dirty="0">
                          <a:effectLst/>
                        </a:rPr>
                        <a:t> </a:t>
                      </a:r>
                      <a:endParaRPr lang="es-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1141500"/>
                  </a:ext>
                </a:extLst>
              </a:tr>
            </a:tbl>
          </a:graphicData>
        </a:graphic>
      </p:graphicFrame>
    </p:spTree>
    <p:extLst>
      <p:ext uri="{BB962C8B-B14F-4D97-AF65-F5344CB8AC3E}">
        <p14:creationId xmlns:p14="http://schemas.microsoft.com/office/powerpoint/2010/main" val="1325109847"/>
      </p:ext>
    </p:extLst>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4EE8EA2-3938-404A-9F38-E8BAFD83C302}"/>
              </a:ext>
            </a:extLst>
          </p:cNvPr>
          <p:cNvSpPr>
            <a:spLocks noGrp="1"/>
          </p:cNvSpPr>
          <p:nvPr>
            <p:ph type="title"/>
          </p:nvPr>
        </p:nvSpPr>
        <p:spPr>
          <a:xfrm>
            <a:off x="457200" y="274638"/>
            <a:ext cx="8229600" cy="634082"/>
          </a:xfrm>
        </p:spPr>
        <p:txBody>
          <a:bodyPr>
            <a:normAutofit fontScale="90000"/>
          </a:bodyPr>
          <a:lstStyle/>
          <a:p>
            <a:pPr algn="l"/>
            <a:r>
              <a:rPr lang="es-ES" sz="2800" b="1" dirty="0">
                <a:solidFill>
                  <a:schemeClr val="accent5">
                    <a:lumMod val="50000"/>
                  </a:schemeClr>
                </a:solidFill>
              </a:rPr>
              <a:t>Análisis del Contexto del Gad Parroquial</a:t>
            </a:r>
          </a:p>
        </p:txBody>
      </p:sp>
      <p:graphicFrame>
        <p:nvGraphicFramePr>
          <p:cNvPr id="5" name="Marcador de contenido 4">
            <a:extLst>
              <a:ext uri="{FF2B5EF4-FFF2-40B4-BE49-F238E27FC236}">
                <a16:creationId xmlns:a16="http://schemas.microsoft.com/office/drawing/2014/main" id="{0DB73554-DEFC-4D91-BB1A-FE8A74395A99}"/>
              </a:ext>
            </a:extLst>
          </p:cNvPr>
          <p:cNvGraphicFramePr>
            <a:graphicFrameLocks noGrp="1"/>
          </p:cNvGraphicFramePr>
          <p:nvPr>
            <p:ph idx="1"/>
            <p:extLst>
              <p:ext uri="{D42A27DB-BD31-4B8C-83A1-F6EECF244321}">
                <p14:modId xmlns:p14="http://schemas.microsoft.com/office/powerpoint/2010/main" val="4142328553"/>
              </p:ext>
            </p:extLst>
          </p:nvPr>
        </p:nvGraphicFramePr>
        <p:xfrm>
          <a:off x="0" y="908721"/>
          <a:ext cx="8964488" cy="5896281"/>
        </p:xfrm>
        <a:graphic>
          <a:graphicData uri="http://schemas.openxmlformats.org/drawingml/2006/table">
            <a:tbl>
              <a:tblPr firstRow="1" firstCol="1" bandRow="1">
                <a:tableStyleId>{5C22544A-7EE6-4342-B048-85BDC9FD1C3A}</a:tableStyleId>
              </a:tblPr>
              <a:tblGrid>
                <a:gridCol w="376296">
                  <a:extLst>
                    <a:ext uri="{9D8B030D-6E8A-4147-A177-3AD203B41FA5}">
                      <a16:colId xmlns:a16="http://schemas.microsoft.com/office/drawing/2014/main" val="189134132"/>
                    </a:ext>
                  </a:extLst>
                </a:gridCol>
                <a:gridCol w="739320">
                  <a:extLst>
                    <a:ext uri="{9D8B030D-6E8A-4147-A177-3AD203B41FA5}">
                      <a16:colId xmlns:a16="http://schemas.microsoft.com/office/drawing/2014/main" val="4104681409"/>
                    </a:ext>
                  </a:extLst>
                </a:gridCol>
                <a:gridCol w="3182080">
                  <a:extLst>
                    <a:ext uri="{9D8B030D-6E8A-4147-A177-3AD203B41FA5}">
                      <a16:colId xmlns:a16="http://schemas.microsoft.com/office/drawing/2014/main" val="2435295452"/>
                    </a:ext>
                  </a:extLst>
                </a:gridCol>
                <a:gridCol w="490328">
                  <a:extLst>
                    <a:ext uri="{9D8B030D-6E8A-4147-A177-3AD203B41FA5}">
                      <a16:colId xmlns:a16="http://schemas.microsoft.com/office/drawing/2014/main" val="158214235"/>
                    </a:ext>
                  </a:extLst>
                </a:gridCol>
                <a:gridCol w="4176464">
                  <a:extLst>
                    <a:ext uri="{9D8B030D-6E8A-4147-A177-3AD203B41FA5}">
                      <a16:colId xmlns:a16="http://schemas.microsoft.com/office/drawing/2014/main" val="1015176775"/>
                    </a:ext>
                  </a:extLst>
                </a:gridCol>
              </a:tblGrid>
              <a:tr h="239707">
                <a:tc>
                  <a:txBody>
                    <a:bodyPr/>
                    <a:lstStyle/>
                    <a:p>
                      <a:pPr algn="just">
                        <a:lnSpc>
                          <a:spcPct val="107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vert="vert270"/>
                </a:tc>
                <a:tc gridSpan="2">
                  <a:txBody>
                    <a:bodyPr/>
                    <a:lstStyle/>
                    <a:p>
                      <a:pPr algn="ctr">
                        <a:lnSpc>
                          <a:spcPct val="107000"/>
                        </a:lnSpc>
                        <a:spcAft>
                          <a:spcPts val="800"/>
                        </a:spcAft>
                      </a:pPr>
                      <a:r>
                        <a:rPr lang="es-ES" sz="1100">
                          <a:effectLst/>
                        </a:rPr>
                        <a:t>DEBILIDADES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hMerge="1">
                  <a:txBody>
                    <a:bodyPr/>
                    <a:lstStyle/>
                    <a:p>
                      <a:endParaRPr lang="es-ES"/>
                    </a:p>
                  </a:txBody>
                  <a:tcPr/>
                </a:tc>
                <a:tc gridSpan="2">
                  <a:txBody>
                    <a:bodyPr/>
                    <a:lstStyle/>
                    <a:p>
                      <a:pPr algn="ctr">
                        <a:lnSpc>
                          <a:spcPct val="107000"/>
                        </a:lnSpc>
                        <a:spcAft>
                          <a:spcPts val="800"/>
                        </a:spcAft>
                      </a:pPr>
                      <a:r>
                        <a:rPr lang="es-ES" sz="1100">
                          <a:effectLst/>
                        </a:rPr>
                        <a:t>AMENAZAS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hMerge="1">
                  <a:txBody>
                    <a:bodyPr/>
                    <a:lstStyle/>
                    <a:p>
                      <a:endParaRPr lang="es-ES"/>
                    </a:p>
                  </a:txBody>
                  <a:tcPr/>
                </a:tc>
                <a:extLst>
                  <a:ext uri="{0D108BD9-81ED-4DB2-BD59-A6C34878D82A}">
                    <a16:rowId xmlns:a16="http://schemas.microsoft.com/office/drawing/2014/main" val="129241122"/>
                  </a:ext>
                </a:extLst>
              </a:tr>
              <a:tr h="319208">
                <a:tc rowSpan="16">
                  <a:txBody>
                    <a:bodyPr/>
                    <a:lstStyle/>
                    <a:p>
                      <a:pPr algn="ctr">
                        <a:lnSpc>
                          <a:spcPct val="107000"/>
                        </a:lnSpc>
                        <a:spcAft>
                          <a:spcPts val="800"/>
                        </a:spcAft>
                      </a:pPr>
                      <a:r>
                        <a:rPr lang="es-ES" sz="1100" dirty="0">
                          <a:effectLst/>
                        </a:rPr>
                        <a:t>NEGATIVO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vert="vert270"/>
                </a:tc>
                <a:tc>
                  <a:txBody>
                    <a:bodyPr/>
                    <a:lstStyle/>
                    <a:p>
                      <a:pPr algn="just">
                        <a:lnSpc>
                          <a:spcPct val="107000"/>
                        </a:lnSpc>
                        <a:spcAft>
                          <a:spcPts val="800"/>
                        </a:spcAft>
                      </a:pPr>
                      <a:r>
                        <a:rPr lang="es-ES" sz="1100">
                          <a:effectLst/>
                        </a:rPr>
                        <a:t>D1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Plan Estratégico definido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Baja tasa de cobertura de salud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907841189"/>
                  </a:ext>
                </a:extLst>
              </a:tr>
              <a:tr h="363354">
                <a:tc vMerge="1">
                  <a:txBody>
                    <a:bodyPr/>
                    <a:lstStyle/>
                    <a:p>
                      <a:endParaRPr lang="es-ES"/>
                    </a:p>
                  </a:txBody>
                  <a:tcPr/>
                </a:tc>
                <a:tc>
                  <a:txBody>
                    <a:bodyPr/>
                    <a:lstStyle/>
                    <a:p>
                      <a:pPr algn="just">
                        <a:lnSpc>
                          <a:spcPct val="107000"/>
                        </a:lnSpc>
                        <a:spcAft>
                          <a:spcPts val="800"/>
                        </a:spcAft>
                      </a:pPr>
                      <a:r>
                        <a:rPr lang="es-ES" sz="1100">
                          <a:effectLst/>
                        </a:rPr>
                        <a:t>D2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Planificación y evaluación de los procesos internos del GAD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Escaso acceso a información de salud sexual y reproductiva.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1146609938"/>
                  </a:ext>
                </a:extLst>
              </a:tr>
              <a:tr h="363354">
                <a:tc vMerge="1">
                  <a:txBody>
                    <a:bodyPr/>
                    <a:lstStyle/>
                    <a:p>
                      <a:endParaRPr lang="es-ES"/>
                    </a:p>
                  </a:txBody>
                  <a:tcPr/>
                </a:tc>
                <a:tc>
                  <a:txBody>
                    <a:bodyPr/>
                    <a:lstStyle/>
                    <a:p>
                      <a:pPr algn="just">
                        <a:lnSpc>
                          <a:spcPct val="107000"/>
                        </a:lnSpc>
                        <a:spcAft>
                          <a:spcPts val="800"/>
                        </a:spcAft>
                      </a:pPr>
                      <a:r>
                        <a:rPr lang="es-ES" sz="1100">
                          <a:effectLst/>
                        </a:rPr>
                        <a:t>D3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Programa parroquial para el manejo sustentable de los recursos naturales.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Tasa de desnutrición infantil preocupante.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464997196"/>
                  </a:ext>
                </a:extLst>
              </a:tr>
              <a:tr h="363354">
                <a:tc vMerge="1">
                  <a:txBody>
                    <a:bodyPr/>
                    <a:lstStyle/>
                    <a:p>
                      <a:endParaRPr lang="es-ES"/>
                    </a:p>
                  </a:txBody>
                  <a:tcPr/>
                </a:tc>
                <a:tc>
                  <a:txBody>
                    <a:bodyPr/>
                    <a:lstStyle/>
                    <a:p>
                      <a:pPr algn="just">
                        <a:lnSpc>
                          <a:spcPct val="107000"/>
                        </a:lnSpc>
                        <a:spcAft>
                          <a:spcPts val="800"/>
                        </a:spcAft>
                      </a:pPr>
                      <a:r>
                        <a:rPr lang="es-ES" sz="1100">
                          <a:effectLst/>
                        </a:rPr>
                        <a:t>D4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Programa de manejo ambiental de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Nivel preocupante de embarazos, alcoholismo y drogadicción en adolescentes.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2919429761"/>
                  </a:ext>
                </a:extLst>
              </a:tr>
              <a:tr h="363354">
                <a:tc vMerge="1">
                  <a:txBody>
                    <a:bodyPr/>
                    <a:lstStyle/>
                    <a:p>
                      <a:endParaRPr lang="es-ES"/>
                    </a:p>
                  </a:txBody>
                  <a:tcPr/>
                </a:tc>
                <a:tc>
                  <a:txBody>
                    <a:bodyPr/>
                    <a:lstStyle/>
                    <a:p>
                      <a:pPr algn="just">
                        <a:lnSpc>
                          <a:spcPct val="107000"/>
                        </a:lnSpc>
                        <a:spcAft>
                          <a:spcPts val="800"/>
                        </a:spcAft>
                      </a:pPr>
                      <a:r>
                        <a:rPr lang="es-ES" sz="1100">
                          <a:effectLst/>
                        </a:rPr>
                        <a:t>D5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Sistema de comercialización de productos y servicios parroquiales.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Altos índices de asaltos y robos sin denuncia.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1021603375"/>
                  </a:ext>
                </a:extLst>
              </a:tr>
              <a:tr h="349758">
                <a:tc vMerge="1">
                  <a:txBody>
                    <a:bodyPr/>
                    <a:lstStyle/>
                    <a:p>
                      <a:endParaRPr lang="es-ES"/>
                    </a:p>
                  </a:txBody>
                  <a:tcPr/>
                </a:tc>
                <a:tc>
                  <a:txBody>
                    <a:bodyPr/>
                    <a:lstStyle/>
                    <a:p>
                      <a:pPr algn="just">
                        <a:lnSpc>
                          <a:spcPct val="107000"/>
                        </a:lnSpc>
                        <a:spcAft>
                          <a:spcPts val="800"/>
                        </a:spcAft>
                      </a:pPr>
                      <a:r>
                        <a:rPr lang="es-ES" sz="1100">
                          <a:effectLst/>
                        </a:rPr>
                        <a:t>D6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Proyectos que contribuyan con la actividad agropecuaria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Servicio insuficiente de alumbrado público en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1232402158"/>
                  </a:ext>
                </a:extLst>
              </a:tr>
              <a:tr h="349758">
                <a:tc vMerge="1">
                  <a:txBody>
                    <a:bodyPr/>
                    <a:lstStyle/>
                    <a:p>
                      <a:endParaRPr lang="es-ES"/>
                    </a:p>
                  </a:txBody>
                  <a:tcPr/>
                </a:tc>
                <a:tc>
                  <a:txBody>
                    <a:bodyPr/>
                    <a:lstStyle/>
                    <a:p>
                      <a:pPr algn="just">
                        <a:lnSpc>
                          <a:spcPct val="107000"/>
                        </a:lnSpc>
                        <a:spcAft>
                          <a:spcPts val="800"/>
                        </a:spcAft>
                      </a:pPr>
                      <a:r>
                        <a:rPr lang="es-ES" sz="1100">
                          <a:effectLst/>
                        </a:rPr>
                        <a:t>D7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Capacidad de gestión financiera del GAD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Pérdida de identidad socio-cultural.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1750359020"/>
                  </a:ext>
                </a:extLst>
              </a:tr>
              <a:tr h="363354">
                <a:tc vMerge="1">
                  <a:txBody>
                    <a:bodyPr/>
                    <a:lstStyle/>
                    <a:p>
                      <a:endParaRPr lang="es-ES"/>
                    </a:p>
                  </a:txBody>
                  <a:tcPr/>
                </a:tc>
                <a:tc>
                  <a:txBody>
                    <a:bodyPr/>
                    <a:lstStyle/>
                    <a:p>
                      <a:pPr algn="just">
                        <a:lnSpc>
                          <a:spcPct val="107000"/>
                        </a:lnSpc>
                        <a:spcAft>
                          <a:spcPts val="800"/>
                        </a:spcAft>
                      </a:pPr>
                      <a:r>
                        <a:rPr lang="es-ES" sz="1100">
                          <a:effectLst/>
                        </a:rPr>
                        <a:t>D8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Infraestructura y equipamiento para atención a grupos prioritarios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Trabajo artesanal subvalorado.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4024195185"/>
                  </a:ext>
                </a:extLst>
              </a:tr>
              <a:tr h="363354">
                <a:tc vMerge="1">
                  <a:txBody>
                    <a:bodyPr/>
                    <a:lstStyle/>
                    <a:p>
                      <a:endParaRPr lang="es-ES"/>
                    </a:p>
                  </a:txBody>
                  <a:tcPr/>
                </a:tc>
                <a:tc>
                  <a:txBody>
                    <a:bodyPr/>
                    <a:lstStyle/>
                    <a:p>
                      <a:pPr algn="just">
                        <a:lnSpc>
                          <a:spcPct val="107000"/>
                        </a:lnSpc>
                        <a:spcAft>
                          <a:spcPts val="800"/>
                        </a:spcAft>
                      </a:pPr>
                      <a:r>
                        <a:rPr lang="es-ES" sz="1100">
                          <a:effectLst/>
                        </a:rPr>
                        <a:t>D9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Capacitación anual del personal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Paradas de transporte público no cuentan con las condiciones de seguridad y ubicación.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3242226303"/>
                  </a:ext>
                </a:extLst>
              </a:tr>
              <a:tr h="363354">
                <a:tc vMerge="1">
                  <a:txBody>
                    <a:bodyPr/>
                    <a:lstStyle/>
                    <a:p>
                      <a:endParaRPr lang="es-ES"/>
                    </a:p>
                  </a:txBody>
                  <a:tcPr/>
                </a:tc>
                <a:tc>
                  <a:txBody>
                    <a:bodyPr/>
                    <a:lstStyle/>
                    <a:p>
                      <a:pPr algn="just">
                        <a:lnSpc>
                          <a:spcPct val="107000"/>
                        </a:lnSpc>
                        <a:spcAft>
                          <a:spcPts val="800"/>
                        </a:spcAft>
                      </a:pPr>
                      <a:r>
                        <a:rPr lang="es-ES" sz="1100">
                          <a:effectLst/>
                        </a:rPr>
                        <a:t>D10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Capacitación en temas de liderazgo comunitario y de planificación.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Congestión vehicular en las principales arterias viales de la parroquia en horas pico.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2488105010"/>
                  </a:ext>
                </a:extLst>
              </a:tr>
              <a:tr h="363354">
                <a:tc vMerge="1">
                  <a:txBody>
                    <a:bodyPr/>
                    <a:lstStyle/>
                    <a:p>
                      <a:endParaRPr lang="es-ES"/>
                    </a:p>
                  </a:txBody>
                  <a:tcPr/>
                </a:tc>
                <a:tc>
                  <a:txBody>
                    <a:bodyPr/>
                    <a:lstStyle/>
                    <a:p>
                      <a:pPr algn="just">
                        <a:lnSpc>
                          <a:spcPct val="107000"/>
                        </a:lnSpc>
                        <a:spcAft>
                          <a:spcPts val="800"/>
                        </a:spcAft>
                      </a:pPr>
                      <a:r>
                        <a:rPr lang="es-ES" sz="1100">
                          <a:effectLst/>
                        </a:rPr>
                        <a:t>D11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Iniciativas de autogestión y cogestión de recursos para beneficio comunitario.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Incipiente utilización de la tecnología en favor de la seguridad.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416858767"/>
                  </a:ext>
                </a:extLst>
              </a:tr>
              <a:tr h="319208">
                <a:tc vMerge="1">
                  <a:txBody>
                    <a:bodyPr/>
                    <a:lstStyle/>
                    <a:p>
                      <a:endParaRPr lang="es-ES"/>
                    </a:p>
                  </a:txBody>
                  <a:tcPr/>
                </a:tc>
                <a:tc>
                  <a:txBody>
                    <a:bodyPr/>
                    <a:lstStyle/>
                    <a:p>
                      <a:pPr algn="just">
                        <a:lnSpc>
                          <a:spcPct val="107000"/>
                        </a:lnSpc>
                        <a:spcAft>
                          <a:spcPts val="800"/>
                        </a:spcAft>
                      </a:pPr>
                      <a:r>
                        <a:rPr lang="es-ES" sz="1100">
                          <a:effectLst/>
                        </a:rPr>
                        <a:t>D12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Empoderamiento de los procesos parroquiales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Infraestructura de salud insuficiente.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668321707"/>
                  </a:ext>
                </a:extLst>
              </a:tr>
              <a:tr h="319208">
                <a:tc vMerge="1">
                  <a:txBody>
                    <a:bodyPr/>
                    <a:lstStyle/>
                    <a:p>
                      <a:endParaRPr lang="es-ES"/>
                    </a:p>
                  </a:txBody>
                  <a:tcPr/>
                </a:tc>
                <a:tc>
                  <a:txBody>
                    <a:bodyPr/>
                    <a:lstStyle/>
                    <a:p>
                      <a:pPr algn="just">
                        <a:lnSpc>
                          <a:spcPct val="107000"/>
                        </a:lnSpc>
                        <a:spcAft>
                          <a:spcPts val="800"/>
                        </a:spcAft>
                      </a:pPr>
                      <a:r>
                        <a:rPr lang="es-ES" sz="1100">
                          <a:effectLst/>
                        </a:rPr>
                        <a:t>D13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Personal operativo desacreditado.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Falta capacitación en seguridad y gestión de riesgos.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838913681"/>
                  </a:ext>
                </a:extLst>
              </a:tr>
              <a:tr h="363354">
                <a:tc vMerge="1">
                  <a:txBody>
                    <a:bodyPr/>
                    <a:lstStyle/>
                    <a:p>
                      <a:endParaRPr lang="es-ES"/>
                    </a:p>
                  </a:txBody>
                  <a:tcPr/>
                </a:tc>
                <a:tc>
                  <a:txBody>
                    <a:bodyPr/>
                    <a:lstStyle/>
                    <a:p>
                      <a:pPr algn="just">
                        <a:lnSpc>
                          <a:spcPct val="107000"/>
                        </a:lnSpc>
                        <a:spcAft>
                          <a:spcPts val="800"/>
                        </a:spcAft>
                      </a:pPr>
                      <a:r>
                        <a:rPr lang="es-ES" sz="1100">
                          <a:effectLst/>
                        </a:rPr>
                        <a:t>D14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Actividad cultural en los espacios públicos de la parroquia.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Incompatibilidad de la zonificación Parroquial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2164363208"/>
                  </a:ext>
                </a:extLst>
              </a:tr>
              <a:tr h="363354">
                <a:tc vMerge="1">
                  <a:txBody>
                    <a:bodyPr/>
                    <a:lstStyle/>
                    <a:p>
                      <a:endParaRPr lang="es-ES"/>
                    </a:p>
                  </a:txBody>
                  <a:tcPr/>
                </a:tc>
                <a:tc>
                  <a:txBody>
                    <a:bodyPr/>
                    <a:lstStyle/>
                    <a:p>
                      <a:pPr algn="just">
                        <a:lnSpc>
                          <a:spcPct val="107000"/>
                        </a:lnSpc>
                        <a:spcAft>
                          <a:spcPts val="800"/>
                        </a:spcAft>
                      </a:pPr>
                      <a:r>
                        <a:rPr lang="es-ES" sz="1100">
                          <a:effectLst/>
                        </a:rPr>
                        <a:t>D15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Programa de control de proliferación de perros en la calle.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Predios y construcciones de la parroquia sin aprobación.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990928853"/>
                  </a:ext>
                </a:extLst>
              </a:tr>
              <a:tr h="363354">
                <a:tc vMerge="1">
                  <a:txBody>
                    <a:bodyPr/>
                    <a:lstStyle/>
                    <a:p>
                      <a:endParaRPr lang="es-ES"/>
                    </a:p>
                  </a:txBody>
                  <a:tcPr/>
                </a:tc>
                <a:tc>
                  <a:txBody>
                    <a:bodyPr/>
                    <a:lstStyle/>
                    <a:p>
                      <a:pPr algn="just">
                        <a:lnSpc>
                          <a:spcPct val="107000"/>
                        </a:lnSpc>
                        <a:spcAft>
                          <a:spcPts val="800"/>
                        </a:spcAft>
                      </a:pPr>
                      <a:r>
                        <a:rPr lang="es-ES" sz="1100">
                          <a:effectLst/>
                        </a:rPr>
                        <a:t>D16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Proyectos de arborización y ornamentación vegetal en los espacios públicos.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a:effectLst/>
                        </a:rPr>
                        <a:t>A16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tc>
                  <a:txBody>
                    <a:bodyPr/>
                    <a:lstStyle/>
                    <a:p>
                      <a:pPr algn="just">
                        <a:lnSpc>
                          <a:spcPct val="107000"/>
                        </a:lnSpc>
                        <a:spcAft>
                          <a:spcPts val="800"/>
                        </a:spcAft>
                      </a:pPr>
                      <a:r>
                        <a:rPr lang="es-ES" sz="1100" dirty="0">
                          <a:effectLst/>
                        </a:rPr>
                        <a:t>Necesidad de cambio de uso de suelo en la parroquia.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481" marR="33481" marT="0" marB="0"/>
                </a:tc>
                <a:extLst>
                  <a:ext uri="{0D108BD9-81ED-4DB2-BD59-A6C34878D82A}">
                    <a16:rowId xmlns:a16="http://schemas.microsoft.com/office/drawing/2014/main" val="619614730"/>
                  </a:ext>
                </a:extLst>
              </a:tr>
            </a:tbl>
          </a:graphicData>
        </a:graphic>
      </p:graphicFrame>
    </p:spTree>
    <p:extLst>
      <p:ext uri="{BB962C8B-B14F-4D97-AF65-F5344CB8AC3E}">
        <p14:creationId xmlns:p14="http://schemas.microsoft.com/office/powerpoint/2010/main" val="3038330886"/>
      </p:ext>
    </p:extLst>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A5FC0-BEC7-458E-B42F-0E307648BF36}"/>
              </a:ext>
            </a:extLst>
          </p:cNvPr>
          <p:cNvSpPr>
            <a:spLocks noGrp="1"/>
          </p:cNvSpPr>
          <p:nvPr>
            <p:ph type="title"/>
          </p:nvPr>
        </p:nvSpPr>
        <p:spPr>
          <a:xfrm>
            <a:off x="435496" y="620688"/>
            <a:ext cx="8229600" cy="457199"/>
          </a:xfrm>
        </p:spPr>
        <p:txBody>
          <a:bodyPr>
            <a:normAutofit fontScale="90000"/>
          </a:bodyPr>
          <a:lstStyle/>
          <a:p>
            <a:pPr algn="l"/>
            <a:r>
              <a:rPr lang="es-ES" sz="2800" b="1" dirty="0">
                <a:solidFill>
                  <a:schemeClr val="accent5">
                    <a:lumMod val="50000"/>
                  </a:schemeClr>
                </a:solidFill>
              </a:rPr>
              <a:t>Matriz de Vulnerabilidad </a:t>
            </a:r>
          </a:p>
        </p:txBody>
      </p:sp>
      <p:pic>
        <p:nvPicPr>
          <p:cNvPr id="6" name="Marcador de contenido 5">
            <a:extLst>
              <a:ext uri="{FF2B5EF4-FFF2-40B4-BE49-F238E27FC236}">
                <a16:creationId xmlns:a16="http://schemas.microsoft.com/office/drawing/2014/main" id="{D99DAAB5-5E5C-4CD9-B925-F845412C0A2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96752"/>
            <a:ext cx="8207896" cy="5040560"/>
          </a:xfrm>
          <a:prstGeom prst="rect">
            <a:avLst/>
          </a:prstGeom>
          <a:ln w="127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1362815"/>
      </p:ext>
    </p:extLst>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EC87E-CA35-4E80-B158-93B9F03E729E}"/>
              </a:ext>
            </a:extLst>
          </p:cNvPr>
          <p:cNvSpPr>
            <a:spLocks noGrp="1"/>
          </p:cNvSpPr>
          <p:nvPr>
            <p:ph type="title"/>
          </p:nvPr>
        </p:nvSpPr>
        <p:spPr>
          <a:xfrm>
            <a:off x="457200" y="274638"/>
            <a:ext cx="8229600" cy="634082"/>
          </a:xfrm>
        </p:spPr>
        <p:txBody>
          <a:bodyPr/>
          <a:lstStyle/>
          <a:p>
            <a:pPr algn="l"/>
            <a:r>
              <a:rPr lang="es-ES" sz="2800" b="1" dirty="0">
                <a:solidFill>
                  <a:schemeClr val="accent5">
                    <a:lumMod val="50000"/>
                  </a:schemeClr>
                </a:solidFill>
              </a:rPr>
              <a:t>Matriz de Aprovechalidad </a:t>
            </a:r>
            <a:endParaRPr lang="es-ES" sz="2800" dirty="0"/>
          </a:p>
        </p:txBody>
      </p:sp>
      <p:pic>
        <p:nvPicPr>
          <p:cNvPr id="6" name="Marcador de contenido 5">
            <a:extLst>
              <a:ext uri="{FF2B5EF4-FFF2-40B4-BE49-F238E27FC236}">
                <a16:creationId xmlns:a16="http://schemas.microsoft.com/office/drawing/2014/main" id="{AD9AD18F-8197-4033-9351-13FDE2D1B8C6}"/>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08721"/>
            <a:ext cx="8147248" cy="5040559"/>
          </a:xfrm>
          <a:prstGeom prst="rect">
            <a:avLst/>
          </a:prstGeom>
          <a:ln w="127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13190708"/>
      </p:ext>
    </p:extLst>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0FBC8-9B3B-4449-B402-F88EE175E679}"/>
              </a:ext>
            </a:extLst>
          </p:cNvPr>
          <p:cNvSpPr>
            <a:spLocks noGrp="1"/>
          </p:cNvSpPr>
          <p:nvPr>
            <p:ph type="title"/>
          </p:nvPr>
        </p:nvSpPr>
        <p:spPr>
          <a:xfrm>
            <a:off x="457200" y="274638"/>
            <a:ext cx="8229600" cy="634082"/>
          </a:xfrm>
        </p:spPr>
        <p:txBody>
          <a:bodyPr/>
          <a:lstStyle/>
          <a:p>
            <a:pPr algn="l"/>
            <a:r>
              <a:rPr lang="es-ES" sz="2800" b="1" dirty="0">
                <a:solidFill>
                  <a:schemeClr val="accent5">
                    <a:lumMod val="50000"/>
                  </a:schemeClr>
                </a:solidFill>
              </a:rPr>
              <a:t>Matriz de Estrategias</a:t>
            </a:r>
            <a:endParaRPr lang="es-ES" sz="2800" dirty="0"/>
          </a:p>
        </p:txBody>
      </p:sp>
      <p:pic>
        <p:nvPicPr>
          <p:cNvPr id="6" name="Marcador de contenido 5">
            <a:extLst>
              <a:ext uri="{FF2B5EF4-FFF2-40B4-BE49-F238E27FC236}">
                <a16:creationId xmlns:a16="http://schemas.microsoft.com/office/drawing/2014/main" id="{5B3A8089-C505-4F2C-865A-9D4F29FF231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352" y="1052736"/>
            <a:ext cx="8579296" cy="5256584"/>
          </a:xfrm>
          <a:prstGeom prst="rect">
            <a:avLst/>
          </a:prstGeom>
          <a:noFill/>
          <a:ln>
            <a:noFill/>
          </a:ln>
        </p:spPr>
      </p:pic>
    </p:spTree>
    <p:extLst>
      <p:ext uri="{BB962C8B-B14F-4D97-AF65-F5344CB8AC3E}">
        <p14:creationId xmlns:p14="http://schemas.microsoft.com/office/powerpoint/2010/main" val="1675271941"/>
      </p:ext>
    </p:extLst>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CF142-3B25-402F-9C4B-3EE2087042EE}"/>
              </a:ext>
            </a:extLst>
          </p:cNvPr>
          <p:cNvSpPr>
            <a:spLocks noGrp="1"/>
          </p:cNvSpPr>
          <p:nvPr>
            <p:ph type="title"/>
          </p:nvPr>
        </p:nvSpPr>
        <p:spPr>
          <a:xfrm>
            <a:off x="395536" y="-15416"/>
            <a:ext cx="7765321" cy="1325563"/>
          </a:xfrm>
        </p:spPr>
        <p:txBody>
          <a:bodyPr/>
          <a:lstStyle/>
          <a:p>
            <a:pPr algn="l"/>
            <a:r>
              <a:rPr lang="es-ES" sz="2800" b="1" dirty="0">
                <a:solidFill>
                  <a:schemeClr val="accent5">
                    <a:lumMod val="50000"/>
                  </a:schemeClr>
                </a:solidFill>
              </a:rPr>
              <a:t>Estrategias-FODA</a:t>
            </a:r>
          </a:p>
        </p:txBody>
      </p:sp>
      <p:sp>
        <p:nvSpPr>
          <p:cNvPr id="4" name="Marcador de texto 3">
            <a:extLst>
              <a:ext uri="{FF2B5EF4-FFF2-40B4-BE49-F238E27FC236}">
                <a16:creationId xmlns:a16="http://schemas.microsoft.com/office/drawing/2014/main" id="{8F668224-C325-4A06-995C-6F66C55962DC}"/>
              </a:ext>
            </a:extLst>
          </p:cNvPr>
          <p:cNvSpPr>
            <a:spLocks noGrp="1"/>
          </p:cNvSpPr>
          <p:nvPr>
            <p:ph type="body" idx="1"/>
          </p:nvPr>
        </p:nvSpPr>
        <p:spPr>
          <a:xfrm>
            <a:off x="630238" y="1681163"/>
            <a:ext cx="3868737" cy="595709"/>
          </a:xfrm>
        </p:spPr>
        <p:txBody>
          <a:bodyPr/>
          <a:lstStyle/>
          <a:p>
            <a:r>
              <a:rPr lang="es-ES" sz="1800" b="1" dirty="0">
                <a:effectLst/>
                <a:latin typeface="Times New Roman" panose="02020603050405020304" pitchFamily="18" charset="0"/>
                <a:ea typeface="Times New Roman" panose="02020603050405020304" pitchFamily="18" charset="0"/>
              </a:rPr>
              <a:t>Estrategias FO</a:t>
            </a:r>
          </a:p>
          <a:p>
            <a:endParaRPr lang="es-ES" dirty="0"/>
          </a:p>
        </p:txBody>
      </p:sp>
      <p:sp>
        <p:nvSpPr>
          <p:cNvPr id="5" name="Marcador de contenido 4">
            <a:extLst>
              <a:ext uri="{FF2B5EF4-FFF2-40B4-BE49-F238E27FC236}">
                <a16:creationId xmlns:a16="http://schemas.microsoft.com/office/drawing/2014/main" id="{282C5FB2-F493-4DFD-AE2C-8D4CDC1191A8}"/>
              </a:ext>
            </a:extLst>
          </p:cNvPr>
          <p:cNvSpPr>
            <a:spLocks noGrp="1"/>
          </p:cNvSpPr>
          <p:nvPr>
            <p:ph sz="half" idx="2"/>
          </p:nvPr>
        </p:nvSpPr>
        <p:spPr>
          <a:xfrm>
            <a:off x="630238" y="1844824"/>
            <a:ext cx="3884613" cy="453650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lvl="0" indent="-342900" algn="just">
              <a:lnSpc>
                <a:spcPct val="200000"/>
              </a:lnSpc>
              <a:spcAft>
                <a:spcPts val="1000"/>
              </a:spcAft>
              <a:buFont typeface="+mj-lt"/>
              <a:buAutoNum type="arabicPeriod"/>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Gestionar Alianzas estrategias con entidades financieras y empresas privadas del sector para financiar proyectos de desarrollo de la parroquia.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Generar Proyectos de desarrollo turístico mediante alianzas estrategias con las PYMES y los líderes barriales para fortalecer la infraestructura turística de la Parroquia de Amaguaña.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Coordinar con entidades públicas y privadas el mantenimiento y mejoramiento de los espacios públicos y áreas deportivas para ofrecer a la población espacios seguros de recreación y esparcimiento.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000" dirty="0">
                <a:effectLst/>
                <a:latin typeface="Times New Roman" panose="02020603050405020304" pitchFamily="18" charset="0"/>
                <a:ea typeface="Calibri" panose="020F0502020204030204" pitchFamily="34" charset="0"/>
                <a:cs typeface="Times New Roman" panose="02020603050405020304" pitchFamily="18" charset="0"/>
              </a:rPr>
              <a:t>Elaborar planes que permita fortalecer la Plataforma Virtual del GAD Parroquial y fomentar la conectividad a la red en lugares estratégicos de la parroquia.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6" name="Marcador de texto 5">
            <a:extLst>
              <a:ext uri="{FF2B5EF4-FFF2-40B4-BE49-F238E27FC236}">
                <a16:creationId xmlns:a16="http://schemas.microsoft.com/office/drawing/2014/main" id="{F694168E-4755-4A1F-9F17-7D9E469E2C18}"/>
              </a:ext>
            </a:extLst>
          </p:cNvPr>
          <p:cNvSpPr>
            <a:spLocks noGrp="1"/>
          </p:cNvSpPr>
          <p:nvPr>
            <p:ph type="body" sz="quarter" idx="3"/>
          </p:nvPr>
        </p:nvSpPr>
        <p:spPr>
          <a:xfrm>
            <a:off x="4645027" y="1432868"/>
            <a:ext cx="3887788" cy="844004"/>
          </a:xfrm>
        </p:spPr>
        <p:txBody>
          <a:bodyPr/>
          <a:lstStyle/>
          <a:p>
            <a:r>
              <a:rPr lang="es-ES" sz="1800" b="1" dirty="0">
                <a:effectLst/>
                <a:latin typeface="Times New Roman" panose="02020603050405020304" pitchFamily="18" charset="0"/>
                <a:ea typeface="Times New Roman" panose="02020603050405020304" pitchFamily="18" charset="0"/>
              </a:rPr>
              <a:t>Estrategias DO</a:t>
            </a:r>
            <a:endParaRPr lang="es-419" sz="1800" b="1" dirty="0">
              <a:effectLst/>
              <a:latin typeface="Times New Roman" panose="02020603050405020304" pitchFamily="18" charset="0"/>
              <a:ea typeface="Times New Roman" panose="02020603050405020304" pitchFamily="18" charset="0"/>
            </a:endParaRPr>
          </a:p>
          <a:p>
            <a:endParaRPr lang="es-ES" dirty="0"/>
          </a:p>
        </p:txBody>
      </p:sp>
      <p:sp>
        <p:nvSpPr>
          <p:cNvPr id="7" name="Marcador de contenido 6">
            <a:extLst>
              <a:ext uri="{FF2B5EF4-FFF2-40B4-BE49-F238E27FC236}">
                <a16:creationId xmlns:a16="http://schemas.microsoft.com/office/drawing/2014/main" id="{164336CF-404B-4AC5-AA8E-D878CCF6D1CB}"/>
              </a:ext>
            </a:extLst>
          </p:cNvPr>
          <p:cNvSpPr>
            <a:spLocks noGrp="1"/>
          </p:cNvSpPr>
          <p:nvPr>
            <p:ph sz="quarter" idx="4"/>
          </p:nvPr>
        </p:nvSpPr>
        <p:spPr>
          <a:xfrm>
            <a:off x="4629150" y="1844824"/>
            <a:ext cx="3884612" cy="4536504"/>
          </a:xfrm>
        </p:spPr>
        <p:style>
          <a:lnRef idx="2">
            <a:schemeClr val="dk1"/>
          </a:lnRef>
          <a:fillRef idx="1">
            <a:schemeClr val="lt1"/>
          </a:fillRef>
          <a:effectRef idx="0">
            <a:schemeClr val="dk1"/>
          </a:effectRef>
          <a:fontRef idx="minor">
            <a:schemeClr val="dk1"/>
          </a:fontRef>
        </p:style>
        <p:txBody>
          <a:bodyPr>
            <a:normAutofit lnSpcReduction="10000"/>
          </a:bodyPr>
          <a:lstStyle/>
          <a:p>
            <a:pPr marL="342900" lvl="0" indent="-342900" algn="just">
              <a:lnSpc>
                <a:spcPct val="200000"/>
              </a:lnSpc>
              <a:spcAft>
                <a:spcPts val="1000"/>
              </a:spcAft>
              <a:buFont typeface="+mj-lt"/>
              <a:buAutoNum type="arabicPeriod"/>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Desarrollar Planes y Programas que involucre la participación de las entidades privadas del sector, tomando en consideración su responsabilidad social empresarial con la sociedad y su entorno.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Diseñar Proyectos de desarrollo sostenible enfocados a la reactivación turística, gastronómica y el cuidado de los bienes patrimoniales tangibles e intangibles de la parroquia.</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Promocionar la riqueza cultural en lugares estratégicos de la parroquia y a través de redes sociales.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27367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CF142-3B25-402F-9C4B-3EE2087042EE}"/>
              </a:ext>
            </a:extLst>
          </p:cNvPr>
          <p:cNvSpPr>
            <a:spLocks noGrp="1"/>
          </p:cNvSpPr>
          <p:nvPr>
            <p:ph type="title"/>
          </p:nvPr>
        </p:nvSpPr>
        <p:spPr>
          <a:xfrm>
            <a:off x="616314" y="72889"/>
            <a:ext cx="7765321" cy="1325563"/>
          </a:xfrm>
        </p:spPr>
        <p:txBody>
          <a:bodyPr/>
          <a:lstStyle/>
          <a:p>
            <a:pPr algn="l"/>
            <a:r>
              <a:rPr lang="es-ES" sz="2800" b="1" dirty="0">
                <a:solidFill>
                  <a:schemeClr val="accent5">
                    <a:lumMod val="50000"/>
                  </a:schemeClr>
                </a:solidFill>
              </a:rPr>
              <a:t>Estrategias-FODA</a:t>
            </a:r>
          </a:p>
        </p:txBody>
      </p:sp>
      <p:sp>
        <p:nvSpPr>
          <p:cNvPr id="4" name="Marcador de texto 3">
            <a:extLst>
              <a:ext uri="{FF2B5EF4-FFF2-40B4-BE49-F238E27FC236}">
                <a16:creationId xmlns:a16="http://schemas.microsoft.com/office/drawing/2014/main" id="{8F668224-C325-4A06-995C-6F66C55962DC}"/>
              </a:ext>
            </a:extLst>
          </p:cNvPr>
          <p:cNvSpPr>
            <a:spLocks noGrp="1"/>
          </p:cNvSpPr>
          <p:nvPr>
            <p:ph type="body" idx="1"/>
          </p:nvPr>
        </p:nvSpPr>
        <p:spPr>
          <a:xfrm>
            <a:off x="630238" y="1681163"/>
            <a:ext cx="3868737" cy="595709"/>
          </a:xfrm>
        </p:spPr>
        <p:txBody>
          <a:bodyPr>
            <a:normAutofit fontScale="92500" lnSpcReduction="10000"/>
          </a:bodyPr>
          <a:lstStyle/>
          <a:p>
            <a:pPr>
              <a:lnSpc>
                <a:spcPct val="200000"/>
              </a:lnSpc>
            </a:pPr>
            <a:r>
              <a:rPr lang="es-ES" sz="1800" b="1" dirty="0">
                <a:effectLst/>
                <a:latin typeface="Times New Roman" panose="02020603050405020304" pitchFamily="18" charset="0"/>
                <a:ea typeface="Times New Roman" panose="02020603050405020304" pitchFamily="18" charset="0"/>
              </a:rPr>
              <a:t>Estrategias FA</a:t>
            </a:r>
            <a:endParaRPr lang="es-419" sz="1800" b="1" dirty="0">
              <a:effectLst/>
              <a:latin typeface="Times New Roman" panose="02020603050405020304" pitchFamily="18" charset="0"/>
              <a:ea typeface="Times New Roman" panose="02020603050405020304" pitchFamily="18" charset="0"/>
            </a:endParaRPr>
          </a:p>
          <a:p>
            <a:endParaRPr lang="es-ES" dirty="0"/>
          </a:p>
        </p:txBody>
      </p:sp>
      <p:sp>
        <p:nvSpPr>
          <p:cNvPr id="5" name="Marcador de contenido 4">
            <a:extLst>
              <a:ext uri="{FF2B5EF4-FFF2-40B4-BE49-F238E27FC236}">
                <a16:creationId xmlns:a16="http://schemas.microsoft.com/office/drawing/2014/main" id="{282C5FB2-F493-4DFD-AE2C-8D4CDC1191A8}"/>
              </a:ext>
            </a:extLst>
          </p:cNvPr>
          <p:cNvSpPr>
            <a:spLocks noGrp="1"/>
          </p:cNvSpPr>
          <p:nvPr>
            <p:ph sz="half" idx="2"/>
          </p:nvPr>
        </p:nvSpPr>
        <p:spPr>
          <a:xfrm>
            <a:off x="630238" y="1844824"/>
            <a:ext cx="3884613" cy="4536504"/>
          </a:xfrm>
        </p:spPr>
        <p:style>
          <a:lnRef idx="2">
            <a:schemeClr val="accent2"/>
          </a:lnRef>
          <a:fillRef idx="1">
            <a:schemeClr val="lt1"/>
          </a:fillRef>
          <a:effectRef idx="0">
            <a:schemeClr val="accent2"/>
          </a:effectRef>
          <a:fontRef idx="minor">
            <a:schemeClr val="dk1"/>
          </a:fontRef>
        </p:style>
        <p:txBody>
          <a:bodyPr>
            <a:normAutofit fontScale="92500"/>
          </a:bodyPr>
          <a:lstStyle/>
          <a:p>
            <a:pPr marL="342900" lvl="0" indent="-342900" algn="just">
              <a:lnSpc>
                <a:spcPct val="200000"/>
              </a:lnSpc>
              <a:spcAft>
                <a:spcPts val="1000"/>
              </a:spcAft>
              <a:buFont typeface="+mj-lt"/>
              <a:buAutoNum type="arabicPeriod"/>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Desarrollar Planes de capacitación que abarque a toda la parroquia en temas de Gestión de Riesgos, seguridad ciudadana e identidad sociocultural con la participación de líderes barriales, empresas públicas y privadas.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Fomentar mesas de trabajo con entidades públicas y privadas que contribuyan a la regularización de predios, construcciones, usos del suelo y zonificación de la parroquia.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Elaborar proyectos de señalización vial, para fomentar una cultura de educación vial en transportistas y población en general mediante la difusión de spots publicitarios y el uso de la tecnología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6" name="Marcador de texto 5">
            <a:extLst>
              <a:ext uri="{FF2B5EF4-FFF2-40B4-BE49-F238E27FC236}">
                <a16:creationId xmlns:a16="http://schemas.microsoft.com/office/drawing/2014/main" id="{F694168E-4755-4A1F-9F17-7D9E469E2C18}"/>
              </a:ext>
            </a:extLst>
          </p:cNvPr>
          <p:cNvSpPr>
            <a:spLocks noGrp="1"/>
          </p:cNvSpPr>
          <p:nvPr>
            <p:ph type="body" sz="quarter" idx="3"/>
          </p:nvPr>
        </p:nvSpPr>
        <p:spPr>
          <a:xfrm>
            <a:off x="4629150" y="1432868"/>
            <a:ext cx="3887788" cy="844004"/>
          </a:xfrm>
        </p:spPr>
        <p:txBody>
          <a:bodyPr>
            <a:normAutofit fontScale="92500" lnSpcReduction="10000"/>
          </a:bodyPr>
          <a:lstStyle/>
          <a:p>
            <a:pPr>
              <a:lnSpc>
                <a:spcPct val="200000"/>
              </a:lnSpc>
            </a:pPr>
            <a:r>
              <a:rPr lang="es-ES" sz="1800" b="1" dirty="0">
                <a:effectLst/>
                <a:latin typeface="Times New Roman" panose="02020603050405020304" pitchFamily="18" charset="0"/>
                <a:ea typeface="Times New Roman" panose="02020603050405020304" pitchFamily="18" charset="0"/>
              </a:rPr>
              <a:t>Estrategias DA</a:t>
            </a:r>
            <a:endParaRPr lang="es-419" sz="1800" b="1" dirty="0">
              <a:effectLst/>
              <a:latin typeface="Times New Roman" panose="02020603050405020304" pitchFamily="18" charset="0"/>
              <a:ea typeface="Times New Roman" panose="02020603050405020304" pitchFamily="18" charset="0"/>
            </a:endParaRPr>
          </a:p>
          <a:p>
            <a:endParaRPr lang="es-ES" dirty="0"/>
          </a:p>
        </p:txBody>
      </p:sp>
      <p:sp>
        <p:nvSpPr>
          <p:cNvPr id="7" name="Marcador de contenido 6">
            <a:extLst>
              <a:ext uri="{FF2B5EF4-FFF2-40B4-BE49-F238E27FC236}">
                <a16:creationId xmlns:a16="http://schemas.microsoft.com/office/drawing/2014/main" id="{164336CF-404B-4AC5-AA8E-D878CCF6D1CB}"/>
              </a:ext>
            </a:extLst>
          </p:cNvPr>
          <p:cNvSpPr>
            <a:spLocks noGrp="1"/>
          </p:cNvSpPr>
          <p:nvPr>
            <p:ph sz="quarter" idx="4"/>
          </p:nvPr>
        </p:nvSpPr>
        <p:spPr>
          <a:xfrm>
            <a:off x="4629150" y="1844824"/>
            <a:ext cx="3884612" cy="4536504"/>
          </a:xfrm>
        </p:spPr>
        <p:style>
          <a:lnRef idx="2">
            <a:schemeClr val="dk1"/>
          </a:lnRef>
          <a:fillRef idx="1">
            <a:schemeClr val="lt1"/>
          </a:fillRef>
          <a:effectRef idx="0">
            <a:schemeClr val="dk1"/>
          </a:effectRef>
          <a:fontRef idx="minor">
            <a:schemeClr val="dk1"/>
          </a:fontRef>
        </p:style>
        <p:txBody>
          <a:bodyPr>
            <a:normAutofit fontScale="92500"/>
          </a:bodyPr>
          <a:lstStyle/>
          <a:p>
            <a:pPr marL="342900" lvl="0" indent="-342900" algn="just">
              <a:lnSpc>
                <a:spcPct val="200000"/>
              </a:lnSpc>
              <a:spcAft>
                <a:spcPts val="1000"/>
              </a:spcAft>
              <a:buFont typeface="+mj-lt"/>
              <a:buAutoNum type="arabicPeriod"/>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Elaborar la Planeación Estratégica de la Parroquia tomando en consideración la misión y visión del GAD Parroquial de Amaguaña.</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mj-lt"/>
              <a:buAutoNum type="arabicPeriod"/>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Sensibilizar a la población en temas de seguridad ciudadana e identidad cultural, mediante procesos de capacitación, con la participación de los lideres barriales, Policía Nacional, AMT, Cuerpo de Bomberos y el Ejército Ecuatoriano.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200000"/>
              </a:lnSpc>
              <a:spcAft>
                <a:spcPts val="1000"/>
              </a:spcAft>
              <a:buNone/>
            </a:pP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91083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79E3371-7FD0-4D7D-9F0E-08B42AFD4036}"/>
              </a:ext>
            </a:extLst>
          </p:cNvPr>
          <p:cNvSpPr>
            <a:spLocks noGrp="1"/>
          </p:cNvSpPr>
          <p:nvPr>
            <p:ph type="ctrTitle"/>
          </p:nvPr>
        </p:nvSpPr>
        <p:spPr>
          <a:xfrm>
            <a:off x="251520" y="611752"/>
            <a:ext cx="7461448" cy="362421"/>
          </a:xfrm>
        </p:spPr>
        <p:txBody>
          <a:bodyPr>
            <a:normAutofit fontScale="90000"/>
          </a:bodyPr>
          <a:lstStyle/>
          <a:p>
            <a:pPr algn="l"/>
            <a:r>
              <a:rPr lang="es-ES" sz="2800" b="1" dirty="0">
                <a:solidFill>
                  <a:schemeClr val="accent6">
                    <a:lumMod val="60000"/>
                    <a:lumOff val="40000"/>
                  </a:schemeClr>
                </a:solidFill>
              </a:rPr>
              <a:t>Identificación de Riesgos </a:t>
            </a:r>
            <a:endParaRPr lang="es-419" sz="2800" b="1" dirty="0">
              <a:solidFill>
                <a:schemeClr val="accent6">
                  <a:lumMod val="60000"/>
                  <a:lumOff val="40000"/>
                </a:schemeClr>
              </a:solidFill>
            </a:endParaRPr>
          </a:p>
        </p:txBody>
      </p:sp>
      <p:sp>
        <p:nvSpPr>
          <p:cNvPr id="8" name="Subtítulo 7">
            <a:extLst>
              <a:ext uri="{FF2B5EF4-FFF2-40B4-BE49-F238E27FC236}">
                <a16:creationId xmlns:a16="http://schemas.microsoft.com/office/drawing/2014/main" id="{D723D936-1B6A-4BC2-8138-91EC3460D70E}"/>
              </a:ext>
            </a:extLst>
          </p:cNvPr>
          <p:cNvSpPr>
            <a:spLocks noGrp="1"/>
          </p:cNvSpPr>
          <p:nvPr>
            <p:ph type="subTitle" idx="1"/>
          </p:nvPr>
        </p:nvSpPr>
        <p:spPr>
          <a:xfrm>
            <a:off x="989652" y="1124744"/>
            <a:ext cx="7182747" cy="5112568"/>
          </a:xfrm>
        </p:spPr>
        <p:txBody>
          <a:bodyPr/>
          <a:lstStyle/>
          <a:p>
            <a:pPr marL="285750" indent="-285750" algn="l">
              <a:buFont typeface="Arial" panose="020B0604020202020204" pitchFamily="34" charset="0"/>
              <a:buChar char="•"/>
            </a:pPr>
            <a:r>
              <a:rPr lang="es-E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la Situación Financiera del GAD parroquial de Amaguaña</a:t>
            </a:r>
            <a:endParaRPr lang="es-419"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419" dirty="0"/>
          </a:p>
        </p:txBody>
      </p:sp>
      <p:graphicFrame>
        <p:nvGraphicFramePr>
          <p:cNvPr id="9" name="Tabla 8">
            <a:extLst>
              <a:ext uri="{FF2B5EF4-FFF2-40B4-BE49-F238E27FC236}">
                <a16:creationId xmlns:a16="http://schemas.microsoft.com/office/drawing/2014/main" id="{34197E63-8E0B-4F7C-A27D-4467FBC08A17}"/>
              </a:ext>
            </a:extLst>
          </p:cNvPr>
          <p:cNvGraphicFramePr>
            <a:graphicFrameLocks noGrp="1"/>
          </p:cNvGraphicFramePr>
          <p:nvPr>
            <p:extLst>
              <p:ext uri="{D42A27DB-BD31-4B8C-83A1-F6EECF244321}">
                <p14:modId xmlns:p14="http://schemas.microsoft.com/office/powerpoint/2010/main" val="3356311140"/>
              </p:ext>
            </p:extLst>
          </p:nvPr>
        </p:nvGraphicFramePr>
        <p:xfrm>
          <a:off x="323528" y="1874810"/>
          <a:ext cx="4176464" cy="4030721"/>
        </p:xfrm>
        <a:graphic>
          <a:graphicData uri="http://schemas.openxmlformats.org/drawingml/2006/table">
            <a:tbl>
              <a:tblPr firstRow="1" firstCol="1" bandRow="1">
                <a:tableStyleId>{93296810-A885-4BE3-A3E7-6D5BEEA58F35}</a:tableStyleId>
              </a:tblPr>
              <a:tblGrid>
                <a:gridCol w="454541">
                  <a:extLst>
                    <a:ext uri="{9D8B030D-6E8A-4147-A177-3AD203B41FA5}">
                      <a16:colId xmlns:a16="http://schemas.microsoft.com/office/drawing/2014/main" val="65425380"/>
                    </a:ext>
                  </a:extLst>
                </a:gridCol>
                <a:gridCol w="667546">
                  <a:extLst>
                    <a:ext uri="{9D8B030D-6E8A-4147-A177-3AD203B41FA5}">
                      <a16:colId xmlns:a16="http://schemas.microsoft.com/office/drawing/2014/main" val="3000557137"/>
                    </a:ext>
                  </a:extLst>
                </a:gridCol>
                <a:gridCol w="743302">
                  <a:extLst>
                    <a:ext uri="{9D8B030D-6E8A-4147-A177-3AD203B41FA5}">
                      <a16:colId xmlns:a16="http://schemas.microsoft.com/office/drawing/2014/main" val="644688534"/>
                    </a:ext>
                  </a:extLst>
                </a:gridCol>
                <a:gridCol w="1153570">
                  <a:extLst>
                    <a:ext uri="{9D8B030D-6E8A-4147-A177-3AD203B41FA5}">
                      <a16:colId xmlns:a16="http://schemas.microsoft.com/office/drawing/2014/main" val="1705653008"/>
                    </a:ext>
                  </a:extLst>
                </a:gridCol>
                <a:gridCol w="1157505">
                  <a:extLst>
                    <a:ext uri="{9D8B030D-6E8A-4147-A177-3AD203B41FA5}">
                      <a16:colId xmlns:a16="http://schemas.microsoft.com/office/drawing/2014/main" val="675909517"/>
                    </a:ext>
                  </a:extLst>
                </a:gridCol>
              </a:tblGrid>
              <a:tr h="499013">
                <a:tc gridSpan="5">
                  <a:txBody>
                    <a:bodyPr/>
                    <a:lstStyle/>
                    <a:p>
                      <a:pPr algn="ctr">
                        <a:lnSpc>
                          <a:spcPct val="107000"/>
                        </a:lnSpc>
                        <a:spcAft>
                          <a:spcPts val="800"/>
                        </a:spcAft>
                      </a:pPr>
                      <a:r>
                        <a:rPr lang="es-ES" sz="1100" dirty="0">
                          <a:effectLst/>
                        </a:rPr>
                        <a:t> </a:t>
                      </a:r>
                      <a:endParaRPr lang="es-419" sz="1100" dirty="0">
                        <a:effectLst/>
                      </a:endParaRPr>
                    </a:p>
                    <a:p>
                      <a:pPr algn="ctr">
                        <a:lnSpc>
                          <a:spcPct val="107000"/>
                        </a:lnSpc>
                        <a:spcAft>
                          <a:spcPts val="800"/>
                        </a:spcAft>
                      </a:pPr>
                      <a:r>
                        <a:rPr lang="es-ES" sz="1200" dirty="0">
                          <a:effectLst/>
                        </a:rPr>
                        <a:t>PROBABILIDAD DE OCURRENCIA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82521691"/>
                  </a:ext>
                </a:extLst>
              </a:tr>
              <a:tr h="565598">
                <a:tc>
                  <a:txBody>
                    <a:bodyPr/>
                    <a:lstStyle/>
                    <a:p>
                      <a:pPr algn="ctr">
                        <a:lnSpc>
                          <a:spcPct val="107000"/>
                        </a:lnSpc>
                        <a:spcAft>
                          <a:spcPts val="800"/>
                        </a:spcAft>
                      </a:pPr>
                      <a:r>
                        <a:rPr lang="es-ES" sz="1100">
                          <a:effectLst/>
                        </a:rPr>
                        <a:t>Puntaje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Nivel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Probabilidad de suceso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Descripción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ESCALA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211308"/>
                  </a:ext>
                </a:extLst>
              </a:tr>
              <a:tr h="593222">
                <a:tc>
                  <a:txBody>
                    <a:bodyPr/>
                    <a:lstStyle/>
                    <a:p>
                      <a:pPr algn="ctr">
                        <a:lnSpc>
                          <a:spcPct val="107000"/>
                        </a:lnSpc>
                        <a:spcAft>
                          <a:spcPts val="800"/>
                        </a:spcAft>
                      </a:pPr>
                      <a:r>
                        <a:rPr lang="es-ES" sz="1100">
                          <a:effectLst/>
                        </a:rPr>
                        <a:t>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Muy Baja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Muy improbable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No ha ocurrido en la industria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1 vez al año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5336318"/>
                  </a:ext>
                </a:extLst>
              </a:tr>
              <a:tr h="593222">
                <a:tc>
                  <a:txBody>
                    <a:bodyPr/>
                    <a:lstStyle/>
                    <a:p>
                      <a:pPr algn="ctr">
                        <a:lnSpc>
                          <a:spcPct val="107000"/>
                        </a:lnSpc>
                        <a:spcAft>
                          <a:spcPts val="800"/>
                        </a:spcAft>
                      </a:pPr>
                      <a:r>
                        <a:rPr lang="es-ES" sz="1100">
                          <a:effectLst/>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Baja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Improbable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Ha ocurrido en la industria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1 vez al semestre</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405999"/>
                  </a:ext>
                </a:extLst>
              </a:tr>
              <a:tr h="593222">
                <a:tc>
                  <a:txBody>
                    <a:bodyPr/>
                    <a:lstStyle/>
                    <a:p>
                      <a:pPr algn="ctr">
                        <a:lnSpc>
                          <a:spcPct val="107000"/>
                        </a:lnSpc>
                        <a:spcAft>
                          <a:spcPts val="800"/>
                        </a:spcAft>
                      </a:pPr>
                      <a:r>
                        <a:rPr lang="es-ES" sz="1100">
                          <a:effectLst/>
                        </a:rPr>
                        <a:t>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Moderada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Posible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Ha ocurrido en la empresa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1 vez al trimestre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4173431"/>
                  </a:ext>
                </a:extLst>
              </a:tr>
              <a:tr h="593222">
                <a:tc>
                  <a:txBody>
                    <a:bodyPr/>
                    <a:lstStyle/>
                    <a:p>
                      <a:pPr algn="ctr">
                        <a:lnSpc>
                          <a:spcPct val="107000"/>
                        </a:lnSpc>
                        <a:spcAft>
                          <a:spcPts val="800"/>
                        </a:spcAft>
                      </a:pPr>
                      <a:r>
                        <a:rPr lang="es-ES" sz="1100">
                          <a:effectLst/>
                        </a:rPr>
                        <a:t>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Alta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Probable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Sucede varias veces en el año en la empresa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1 vez al mes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4936585"/>
                  </a:ext>
                </a:extLst>
              </a:tr>
              <a:tr h="593222">
                <a:tc>
                  <a:txBody>
                    <a:bodyPr/>
                    <a:lstStyle/>
                    <a:p>
                      <a:pPr algn="ctr">
                        <a:lnSpc>
                          <a:spcPct val="107000"/>
                        </a:lnSpc>
                        <a:spcAft>
                          <a:spcPts val="800"/>
                        </a:spcAft>
                      </a:pPr>
                      <a:r>
                        <a:rPr lang="es-ES" sz="1100">
                          <a:effectLst/>
                        </a:rPr>
                        <a:t>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Muy Alta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Prácticamente seguro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Sucede varias veces en la unidad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1 o más veces a la semana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182511"/>
                  </a:ext>
                </a:extLst>
              </a:tr>
            </a:tbl>
          </a:graphicData>
        </a:graphic>
      </p:graphicFrame>
      <p:graphicFrame>
        <p:nvGraphicFramePr>
          <p:cNvPr id="10" name="Tabla 9">
            <a:extLst>
              <a:ext uri="{FF2B5EF4-FFF2-40B4-BE49-F238E27FC236}">
                <a16:creationId xmlns:a16="http://schemas.microsoft.com/office/drawing/2014/main" id="{3F32A0E8-3499-4E71-9065-842D20034BFF}"/>
              </a:ext>
            </a:extLst>
          </p:cNvPr>
          <p:cNvGraphicFramePr>
            <a:graphicFrameLocks noGrp="1"/>
          </p:cNvGraphicFramePr>
          <p:nvPr>
            <p:extLst>
              <p:ext uri="{D42A27DB-BD31-4B8C-83A1-F6EECF244321}">
                <p14:modId xmlns:p14="http://schemas.microsoft.com/office/powerpoint/2010/main" val="3944378705"/>
              </p:ext>
            </p:extLst>
          </p:nvPr>
        </p:nvGraphicFramePr>
        <p:xfrm>
          <a:off x="4644010" y="1874809"/>
          <a:ext cx="4176462" cy="3858448"/>
        </p:xfrm>
        <a:graphic>
          <a:graphicData uri="http://schemas.openxmlformats.org/drawingml/2006/table">
            <a:tbl>
              <a:tblPr firstRow="1" firstCol="1" bandRow="1">
                <a:tableStyleId>{93296810-A885-4BE3-A3E7-6D5BEEA58F35}</a:tableStyleId>
              </a:tblPr>
              <a:tblGrid>
                <a:gridCol w="515864">
                  <a:extLst>
                    <a:ext uri="{9D8B030D-6E8A-4147-A177-3AD203B41FA5}">
                      <a16:colId xmlns:a16="http://schemas.microsoft.com/office/drawing/2014/main" val="3618727540"/>
                    </a:ext>
                  </a:extLst>
                </a:gridCol>
                <a:gridCol w="705306">
                  <a:extLst>
                    <a:ext uri="{9D8B030D-6E8A-4147-A177-3AD203B41FA5}">
                      <a16:colId xmlns:a16="http://schemas.microsoft.com/office/drawing/2014/main" val="918837616"/>
                    </a:ext>
                  </a:extLst>
                </a:gridCol>
                <a:gridCol w="933122">
                  <a:extLst>
                    <a:ext uri="{9D8B030D-6E8A-4147-A177-3AD203B41FA5}">
                      <a16:colId xmlns:a16="http://schemas.microsoft.com/office/drawing/2014/main" val="3083769366"/>
                    </a:ext>
                  </a:extLst>
                </a:gridCol>
                <a:gridCol w="976840">
                  <a:extLst>
                    <a:ext uri="{9D8B030D-6E8A-4147-A177-3AD203B41FA5}">
                      <a16:colId xmlns:a16="http://schemas.microsoft.com/office/drawing/2014/main" val="3481717891"/>
                    </a:ext>
                  </a:extLst>
                </a:gridCol>
                <a:gridCol w="1045330">
                  <a:extLst>
                    <a:ext uri="{9D8B030D-6E8A-4147-A177-3AD203B41FA5}">
                      <a16:colId xmlns:a16="http://schemas.microsoft.com/office/drawing/2014/main" val="1968066671"/>
                    </a:ext>
                  </a:extLst>
                </a:gridCol>
              </a:tblGrid>
              <a:tr h="317368">
                <a:tc gridSpan="5">
                  <a:txBody>
                    <a:bodyPr/>
                    <a:lstStyle/>
                    <a:p>
                      <a:pPr algn="ctr">
                        <a:lnSpc>
                          <a:spcPct val="107000"/>
                        </a:lnSpc>
                        <a:spcAft>
                          <a:spcPts val="800"/>
                        </a:spcAft>
                      </a:pPr>
                      <a:r>
                        <a:rPr lang="es-ES" sz="1100">
                          <a:effectLst/>
                        </a:rPr>
                        <a:t>IMPACTO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91525562"/>
                  </a:ext>
                </a:extLst>
              </a:tr>
              <a:tr h="651532">
                <a:tc>
                  <a:txBody>
                    <a:bodyPr/>
                    <a:lstStyle/>
                    <a:p>
                      <a:pPr algn="ctr">
                        <a:lnSpc>
                          <a:spcPct val="107000"/>
                        </a:lnSpc>
                        <a:spcAft>
                          <a:spcPts val="800"/>
                        </a:spcAft>
                      </a:pPr>
                      <a:r>
                        <a:rPr lang="es-ES" sz="1100">
                          <a:effectLst/>
                        </a:rPr>
                        <a:t>Puntaje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Nivel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Impacto relativo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Descripción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dirty="0" err="1">
                          <a:effectLst/>
                        </a:rPr>
                        <a:t>Ejm</a:t>
                      </a:r>
                      <a:r>
                        <a:rPr lang="es-ES" sz="1100" dirty="0">
                          <a:effectLst/>
                        </a:rPr>
                        <a:t>. ESCALA (pérdida en USD)</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149371"/>
                  </a:ext>
                </a:extLst>
              </a:tr>
              <a:tr h="559504">
                <a:tc>
                  <a:txBody>
                    <a:bodyPr/>
                    <a:lstStyle/>
                    <a:p>
                      <a:pPr algn="ctr">
                        <a:lnSpc>
                          <a:spcPct val="107000"/>
                        </a:lnSpc>
                        <a:spcAft>
                          <a:spcPts val="800"/>
                        </a:spcAft>
                      </a:pPr>
                      <a:r>
                        <a:rPr lang="es-ES" sz="1100">
                          <a:effectLst/>
                        </a:rPr>
                        <a:t>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Muy Baja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Insignificante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Daños leves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&lt; 1.000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107375"/>
                  </a:ext>
                </a:extLst>
              </a:tr>
              <a:tr h="559504">
                <a:tc>
                  <a:txBody>
                    <a:bodyPr/>
                    <a:lstStyle/>
                    <a:p>
                      <a:pPr algn="ctr">
                        <a:lnSpc>
                          <a:spcPct val="107000"/>
                        </a:lnSpc>
                        <a:spcAft>
                          <a:spcPts val="800"/>
                        </a:spcAft>
                      </a:pPr>
                      <a:r>
                        <a:rPr lang="es-ES" sz="1100">
                          <a:effectLst/>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Baja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Leve</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Daños menores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5.000-15.000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6339387"/>
                  </a:ext>
                </a:extLst>
              </a:tr>
              <a:tr h="559504">
                <a:tc>
                  <a:txBody>
                    <a:bodyPr/>
                    <a:lstStyle/>
                    <a:p>
                      <a:pPr algn="ctr">
                        <a:lnSpc>
                          <a:spcPct val="107000"/>
                        </a:lnSpc>
                        <a:spcAft>
                          <a:spcPts val="800"/>
                        </a:spcAft>
                      </a:pPr>
                      <a:r>
                        <a:rPr lang="es-ES" sz="1100">
                          <a:effectLst/>
                        </a:rPr>
                        <a:t>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Moderada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Moderado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Daños locales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15.001-50.000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760221"/>
                  </a:ext>
                </a:extLst>
              </a:tr>
              <a:tr h="559504">
                <a:tc>
                  <a:txBody>
                    <a:bodyPr/>
                    <a:lstStyle/>
                    <a:p>
                      <a:pPr algn="ctr">
                        <a:lnSpc>
                          <a:spcPct val="107000"/>
                        </a:lnSpc>
                        <a:spcAft>
                          <a:spcPts val="800"/>
                        </a:spcAft>
                      </a:pPr>
                      <a:r>
                        <a:rPr lang="es-ES" sz="1100">
                          <a:effectLst/>
                        </a:rPr>
                        <a:t>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Alta</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Grave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Daños mayores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50.001-100.000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647432"/>
                  </a:ext>
                </a:extLst>
              </a:tr>
              <a:tr h="651532">
                <a:tc>
                  <a:txBody>
                    <a:bodyPr/>
                    <a:lstStyle/>
                    <a:p>
                      <a:pPr algn="ctr">
                        <a:lnSpc>
                          <a:spcPct val="107000"/>
                        </a:lnSpc>
                        <a:spcAft>
                          <a:spcPts val="800"/>
                        </a:spcAft>
                      </a:pPr>
                      <a:r>
                        <a:rPr lang="es-ES" sz="1100">
                          <a:effectLst/>
                        </a:rPr>
                        <a:t>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Muy Alta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Catastrófico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Daños generalizados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dirty="0">
                          <a:effectLst/>
                        </a:rPr>
                        <a:t>&gt; 100.000</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255244"/>
                  </a:ext>
                </a:extLst>
              </a:tr>
            </a:tbl>
          </a:graphicData>
        </a:graphic>
      </p:graphicFrame>
    </p:spTree>
    <p:extLst>
      <p:ext uri="{BB962C8B-B14F-4D97-AF65-F5344CB8AC3E}">
        <p14:creationId xmlns:p14="http://schemas.microsoft.com/office/powerpoint/2010/main" val="3531875530"/>
      </p:ext>
    </p:extLst>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19C5DE2-9979-4F44-861A-813EC94C67AF}"/>
              </a:ext>
            </a:extLst>
          </p:cNvPr>
          <p:cNvSpPr txBox="1">
            <a:spLocks/>
          </p:cNvSpPr>
          <p:nvPr/>
        </p:nvSpPr>
        <p:spPr bwMode="auto">
          <a:xfrm>
            <a:off x="1656590" y="2276872"/>
            <a:ext cx="5688632" cy="104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INTRODUCCIÓN</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A74C7-EDA4-49A5-811C-50D21B8F5DD1}"/>
              </a:ext>
            </a:extLst>
          </p:cNvPr>
          <p:cNvSpPr>
            <a:spLocks noGrp="1"/>
          </p:cNvSpPr>
          <p:nvPr>
            <p:ph type="title"/>
          </p:nvPr>
        </p:nvSpPr>
        <p:spPr>
          <a:xfrm>
            <a:off x="457200" y="501586"/>
            <a:ext cx="8229600" cy="770523"/>
          </a:xfrm>
        </p:spPr>
        <p:txBody>
          <a:bodyPr>
            <a:normAutofit fontScale="90000"/>
          </a:bodyPr>
          <a:lstStyle/>
          <a:p>
            <a:pPr algn="l"/>
            <a:r>
              <a:rPr lang="es-ES" sz="2200" b="1" dirty="0">
                <a:solidFill>
                  <a:schemeClr val="accent6">
                    <a:lumMod val="60000"/>
                    <a:lumOff val="40000"/>
                  </a:schemeClr>
                </a:solidFill>
                <a:effectLst/>
                <a:ea typeface="Calibri" panose="020F0502020204030204" pitchFamily="34" charset="0"/>
                <a:cs typeface="Times New Roman" panose="02020603050405020304" pitchFamily="18" charset="0"/>
              </a:rPr>
              <a:t>Evaluación de los riesgos financieros</a:t>
            </a:r>
            <a:br>
              <a:rPr lang="es-419"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s-419" dirty="0"/>
          </a:p>
        </p:txBody>
      </p:sp>
      <p:sp>
        <p:nvSpPr>
          <p:cNvPr id="3" name="Marcador de contenido 2">
            <a:extLst>
              <a:ext uri="{FF2B5EF4-FFF2-40B4-BE49-F238E27FC236}">
                <a16:creationId xmlns:a16="http://schemas.microsoft.com/office/drawing/2014/main" id="{3ADCF0A1-9C10-4E9B-A915-67D5AF3E9CEE}"/>
              </a:ext>
            </a:extLst>
          </p:cNvPr>
          <p:cNvSpPr>
            <a:spLocks noGrp="1"/>
          </p:cNvSpPr>
          <p:nvPr>
            <p:ph idx="1"/>
          </p:nvPr>
        </p:nvSpPr>
        <p:spPr>
          <a:xfrm>
            <a:off x="785090" y="728534"/>
            <a:ext cx="8229600" cy="316627"/>
          </a:xfrm>
        </p:spPr>
        <p:txBody>
          <a:bodyPr>
            <a:normAutofit/>
          </a:bodyPr>
          <a:lstStyle/>
          <a:p>
            <a:pPr marL="0" indent="0" algn="ctr">
              <a:buNone/>
            </a:pPr>
            <a:r>
              <a:rPr lang="es-E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MATRIZ DE GESTIÓN DE RIESGOS Y EVALUACIÓN DE EVENTOS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dirty="0"/>
          </a:p>
        </p:txBody>
      </p:sp>
      <p:graphicFrame>
        <p:nvGraphicFramePr>
          <p:cNvPr id="4" name="Tabla 3">
            <a:extLst>
              <a:ext uri="{FF2B5EF4-FFF2-40B4-BE49-F238E27FC236}">
                <a16:creationId xmlns:a16="http://schemas.microsoft.com/office/drawing/2014/main" id="{EC4BC208-FF00-4BE2-B302-6D0907D48492}"/>
              </a:ext>
            </a:extLst>
          </p:cNvPr>
          <p:cNvGraphicFramePr>
            <a:graphicFrameLocks noGrp="1"/>
          </p:cNvGraphicFramePr>
          <p:nvPr>
            <p:extLst>
              <p:ext uri="{D42A27DB-BD31-4B8C-83A1-F6EECF244321}">
                <p14:modId xmlns:p14="http://schemas.microsoft.com/office/powerpoint/2010/main" val="2162081251"/>
              </p:ext>
            </p:extLst>
          </p:nvPr>
        </p:nvGraphicFramePr>
        <p:xfrm>
          <a:off x="460040" y="1045160"/>
          <a:ext cx="8226761" cy="7260844"/>
        </p:xfrm>
        <a:graphic>
          <a:graphicData uri="http://schemas.openxmlformats.org/drawingml/2006/table">
            <a:tbl>
              <a:tblPr firstRow="1" firstCol="1" bandRow="1">
                <a:tableStyleId>{00A15C55-8517-42AA-B614-E9B94910E393}</a:tableStyleId>
              </a:tblPr>
              <a:tblGrid>
                <a:gridCol w="617931">
                  <a:extLst>
                    <a:ext uri="{9D8B030D-6E8A-4147-A177-3AD203B41FA5}">
                      <a16:colId xmlns:a16="http://schemas.microsoft.com/office/drawing/2014/main" val="5369555"/>
                    </a:ext>
                  </a:extLst>
                </a:gridCol>
                <a:gridCol w="4080167">
                  <a:extLst>
                    <a:ext uri="{9D8B030D-6E8A-4147-A177-3AD203B41FA5}">
                      <a16:colId xmlns:a16="http://schemas.microsoft.com/office/drawing/2014/main" val="3591973460"/>
                    </a:ext>
                  </a:extLst>
                </a:gridCol>
                <a:gridCol w="919998">
                  <a:extLst>
                    <a:ext uri="{9D8B030D-6E8A-4147-A177-3AD203B41FA5}">
                      <a16:colId xmlns:a16="http://schemas.microsoft.com/office/drawing/2014/main" val="338996880"/>
                    </a:ext>
                  </a:extLst>
                </a:gridCol>
                <a:gridCol w="657143">
                  <a:extLst>
                    <a:ext uri="{9D8B030D-6E8A-4147-A177-3AD203B41FA5}">
                      <a16:colId xmlns:a16="http://schemas.microsoft.com/office/drawing/2014/main" val="1583811015"/>
                    </a:ext>
                  </a:extLst>
                </a:gridCol>
                <a:gridCol w="919998">
                  <a:extLst>
                    <a:ext uri="{9D8B030D-6E8A-4147-A177-3AD203B41FA5}">
                      <a16:colId xmlns:a16="http://schemas.microsoft.com/office/drawing/2014/main" val="3951120302"/>
                    </a:ext>
                  </a:extLst>
                </a:gridCol>
                <a:gridCol w="1031524">
                  <a:extLst>
                    <a:ext uri="{9D8B030D-6E8A-4147-A177-3AD203B41FA5}">
                      <a16:colId xmlns:a16="http://schemas.microsoft.com/office/drawing/2014/main" val="408821087"/>
                    </a:ext>
                  </a:extLst>
                </a:gridCol>
              </a:tblGrid>
              <a:tr h="589308">
                <a:tc>
                  <a:txBody>
                    <a:bodyPr/>
                    <a:lstStyle/>
                    <a:p>
                      <a:pPr algn="ctr">
                        <a:lnSpc>
                          <a:spcPct val="107000"/>
                        </a:lnSpc>
                        <a:spcAft>
                          <a:spcPts val="800"/>
                        </a:spcAft>
                      </a:pPr>
                      <a:r>
                        <a:rPr lang="es-ES" sz="1200" dirty="0">
                          <a:solidFill>
                            <a:schemeClr val="tx1"/>
                          </a:solidFill>
                          <a:effectLst/>
                        </a:rPr>
                        <a:t>No. Riesgo</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tc>
                  <a:txBody>
                    <a:bodyPr/>
                    <a:lstStyle/>
                    <a:p>
                      <a:pPr algn="ctr">
                        <a:lnSpc>
                          <a:spcPct val="107000"/>
                        </a:lnSpc>
                        <a:spcAft>
                          <a:spcPts val="800"/>
                        </a:spcAft>
                      </a:pPr>
                      <a:r>
                        <a:rPr lang="es-ES" sz="1200" dirty="0">
                          <a:solidFill>
                            <a:schemeClr val="tx1"/>
                          </a:solidFill>
                          <a:effectLst/>
                        </a:rPr>
                        <a:t>Eventos de riesgo únicos (no repetidos)</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tc>
                  <a:txBody>
                    <a:bodyPr/>
                    <a:lstStyle/>
                    <a:p>
                      <a:pPr algn="ctr">
                        <a:lnSpc>
                          <a:spcPct val="107000"/>
                        </a:lnSpc>
                        <a:spcAft>
                          <a:spcPts val="800"/>
                        </a:spcAft>
                      </a:pPr>
                      <a:r>
                        <a:rPr lang="es-ES" sz="1200" dirty="0">
                          <a:solidFill>
                            <a:schemeClr val="tx1"/>
                          </a:solidFill>
                          <a:effectLst/>
                        </a:rPr>
                        <a:t>Probabilidad de ocurrencia (P)</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tc>
                  <a:txBody>
                    <a:bodyPr/>
                    <a:lstStyle/>
                    <a:p>
                      <a:pPr algn="ctr">
                        <a:lnSpc>
                          <a:spcPct val="107000"/>
                        </a:lnSpc>
                        <a:spcAft>
                          <a:spcPts val="800"/>
                        </a:spcAft>
                      </a:pPr>
                      <a:r>
                        <a:rPr lang="es-ES" sz="1200" dirty="0">
                          <a:solidFill>
                            <a:schemeClr val="tx1"/>
                          </a:solidFill>
                          <a:effectLst/>
                        </a:rPr>
                        <a:t>Impacto  (I)</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tc>
                  <a:txBody>
                    <a:bodyPr/>
                    <a:lstStyle/>
                    <a:p>
                      <a:pPr algn="ctr">
                        <a:lnSpc>
                          <a:spcPct val="107000"/>
                        </a:lnSpc>
                        <a:spcAft>
                          <a:spcPts val="800"/>
                        </a:spcAft>
                      </a:pPr>
                      <a:r>
                        <a:rPr lang="es-ES" sz="1200" dirty="0">
                          <a:solidFill>
                            <a:schemeClr val="tx1"/>
                          </a:solidFill>
                          <a:effectLst/>
                        </a:rPr>
                        <a:t>Efectividad del Control (C)</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tc>
                  <a:txBody>
                    <a:bodyPr/>
                    <a:lstStyle/>
                    <a:p>
                      <a:pPr algn="ctr">
                        <a:lnSpc>
                          <a:spcPct val="107000"/>
                        </a:lnSpc>
                        <a:spcAft>
                          <a:spcPts val="800"/>
                        </a:spcAft>
                      </a:pPr>
                      <a:r>
                        <a:rPr lang="es-ES" sz="1200" dirty="0">
                          <a:solidFill>
                            <a:schemeClr val="tx1"/>
                          </a:solidFill>
                          <a:effectLst/>
                        </a:rPr>
                        <a:t>Índice de prioridad del riesgo  (IPR=P*I*C)</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solidFill>
                      <a:schemeClr val="accent2">
                        <a:lumMod val="60000"/>
                        <a:lumOff val="40000"/>
                      </a:schemeClr>
                    </a:solidFill>
                  </a:tcPr>
                </a:tc>
                <a:extLst>
                  <a:ext uri="{0D108BD9-81ED-4DB2-BD59-A6C34878D82A}">
                    <a16:rowId xmlns:a16="http://schemas.microsoft.com/office/drawing/2014/main" val="2439453849"/>
                  </a:ext>
                </a:extLst>
              </a:tr>
              <a:tr h="291465">
                <a:tc>
                  <a:txBody>
                    <a:bodyPr/>
                    <a:lstStyle/>
                    <a:p>
                      <a:pPr algn="ctr">
                        <a:lnSpc>
                          <a:spcPct val="107000"/>
                        </a:lnSpc>
                        <a:spcAft>
                          <a:spcPts val="800"/>
                        </a:spcAft>
                      </a:pPr>
                      <a:r>
                        <a:rPr lang="es-ES" sz="1200" dirty="0">
                          <a:solidFill>
                            <a:schemeClr val="tx1"/>
                          </a:solidFill>
                          <a:effectLst/>
                        </a:rPr>
                        <a:t>R1</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dirty="0">
                          <a:effectLst/>
                        </a:rPr>
                        <a:t>Ausencia de supervisión de riesgo a través del Consejo de Administración</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4</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2568271362"/>
                  </a:ext>
                </a:extLst>
              </a:tr>
              <a:tr h="142543">
                <a:tc>
                  <a:txBody>
                    <a:bodyPr/>
                    <a:lstStyle/>
                    <a:p>
                      <a:pPr algn="ctr">
                        <a:lnSpc>
                          <a:spcPct val="107000"/>
                        </a:lnSpc>
                        <a:spcAft>
                          <a:spcPts val="800"/>
                        </a:spcAft>
                      </a:pPr>
                      <a:r>
                        <a:rPr lang="es-ES" sz="1200" dirty="0">
                          <a:solidFill>
                            <a:schemeClr val="tx1"/>
                          </a:solidFill>
                          <a:effectLst/>
                        </a:rPr>
                        <a:t>R2</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El GAD Parroquial no establece estructuras operativas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4</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2285250040"/>
                  </a:ext>
                </a:extLst>
              </a:tr>
              <a:tr h="291465">
                <a:tc>
                  <a:txBody>
                    <a:bodyPr/>
                    <a:lstStyle/>
                    <a:p>
                      <a:pPr algn="ctr">
                        <a:lnSpc>
                          <a:spcPct val="107000"/>
                        </a:lnSpc>
                        <a:spcAft>
                          <a:spcPts val="800"/>
                        </a:spcAft>
                      </a:pPr>
                      <a:r>
                        <a:rPr lang="es-ES" sz="1200" dirty="0">
                          <a:solidFill>
                            <a:schemeClr val="tx1"/>
                          </a:solidFill>
                          <a:effectLst/>
                        </a:rPr>
                        <a:t>R3</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dirty="0">
                          <a:effectLst/>
                        </a:rPr>
                        <a:t>Ausencia de una cultura deseada por medio de normas, políticas, principios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36</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496873119"/>
                  </a:ext>
                </a:extLst>
              </a:tr>
              <a:tr h="142543">
                <a:tc>
                  <a:txBody>
                    <a:bodyPr/>
                    <a:lstStyle/>
                    <a:p>
                      <a:pPr algn="ctr">
                        <a:lnSpc>
                          <a:spcPct val="107000"/>
                        </a:lnSpc>
                        <a:spcAft>
                          <a:spcPts val="800"/>
                        </a:spcAft>
                      </a:pPr>
                      <a:r>
                        <a:rPr lang="es-ES" sz="1200" dirty="0">
                          <a:solidFill>
                            <a:schemeClr val="tx1"/>
                          </a:solidFill>
                          <a:effectLst/>
                        </a:rPr>
                        <a:t>R4</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Compromiso deficiente con los valores fundamentales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177487293"/>
                  </a:ext>
                </a:extLst>
              </a:tr>
              <a:tr h="291465">
                <a:tc>
                  <a:txBody>
                    <a:bodyPr/>
                    <a:lstStyle/>
                    <a:p>
                      <a:pPr algn="ctr">
                        <a:lnSpc>
                          <a:spcPct val="107000"/>
                        </a:lnSpc>
                        <a:spcAft>
                          <a:spcPts val="800"/>
                        </a:spcAft>
                      </a:pPr>
                      <a:r>
                        <a:rPr lang="es-ES" sz="1200" dirty="0">
                          <a:solidFill>
                            <a:schemeClr val="tx1"/>
                          </a:solidFill>
                          <a:effectLst/>
                        </a:rPr>
                        <a:t>R5</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La organización no desarrolla y mantiene al personal capacitado.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375620668"/>
                  </a:ext>
                </a:extLst>
              </a:tr>
              <a:tr h="291465">
                <a:tc>
                  <a:txBody>
                    <a:bodyPr/>
                    <a:lstStyle/>
                    <a:p>
                      <a:pPr algn="ctr">
                        <a:lnSpc>
                          <a:spcPct val="107000"/>
                        </a:lnSpc>
                        <a:spcAft>
                          <a:spcPts val="800"/>
                        </a:spcAft>
                      </a:pPr>
                      <a:r>
                        <a:rPr lang="es-ES" sz="1200" dirty="0">
                          <a:solidFill>
                            <a:schemeClr val="tx1"/>
                          </a:solidFill>
                          <a:effectLst/>
                        </a:rPr>
                        <a:t>R6</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dirty="0">
                          <a:effectLst/>
                        </a:rPr>
                        <a:t>No existe un análisis del contexto de la organización a través del Plan Estratégico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100</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861971164"/>
                  </a:ext>
                </a:extLst>
              </a:tr>
              <a:tr h="291465">
                <a:tc>
                  <a:txBody>
                    <a:bodyPr/>
                    <a:lstStyle/>
                    <a:p>
                      <a:pPr algn="ctr">
                        <a:lnSpc>
                          <a:spcPct val="107000"/>
                        </a:lnSpc>
                        <a:spcAft>
                          <a:spcPts val="800"/>
                        </a:spcAft>
                      </a:pPr>
                      <a:r>
                        <a:rPr lang="es-ES" sz="1200" dirty="0">
                          <a:solidFill>
                            <a:schemeClr val="tx1"/>
                          </a:solidFill>
                          <a:effectLst/>
                        </a:rPr>
                        <a:t>R7</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Ausencia del apetito al riesgo con respecto a los objetivos estratégicos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100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1363124734"/>
                  </a:ext>
                </a:extLst>
              </a:tr>
              <a:tr h="142543">
                <a:tc>
                  <a:txBody>
                    <a:bodyPr/>
                    <a:lstStyle/>
                    <a:p>
                      <a:pPr algn="ctr">
                        <a:lnSpc>
                          <a:spcPct val="107000"/>
                        </a:lnSpc>
                        <a:spcAft>
                          <a:spcPts val="800"/>
                        </a:spcAft>
                      </a:pPr>
                      <a:r>
                        <a:rPr lang="es-ES" sz="1200" dirty="0">
                          <a:solidFill>
                            <a:schemeClr val="tx1"/>
                          </a:solidFill>
                          <a:effectLst/>
                        </a:rPr>
                        <a:t>R8</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Ausencia de objetivos medibles, realistas y relevantes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3</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4023245637"/>
                  </a:ext>
                </a:extLst>
              </a:tr>
              <a:tr h="291465">
                <a:tc>
                  <a:txBody>
                    <a:bodyPr/>
                    <a:lstStyle/>
                    <a:p>
                      <a:pPr algn="ctr">
                        <a:lnSpc>
                          <a:spcPct val="107000"/>
                        </a:lnSpc>
                        <a:spcAft>
                          <a:spcPts val="800"/>
                        </a:spcAft>
                      </a:pPr>
                      <a:r>
                        <a:rPr lang="es-ES" sz="1200" dirty="0">
                          <a:solidFill>
                            <a:schemeClr val="tx1"/>
                          </a:solidFill>
                          <a:effectLst/>
                        </a:rPr>
                        <a:t>R9</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dirty="0">
                          <a:effectLst/>
                        </a:rPr>
                        <a:t>Formulación deficiente de objetivos estratégicos de la organización</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80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418425441"/>
                  </a:ext>
                </a:extLst>
              </a:tr>
              <a:tr h="291465">
                <a:tc>
                  <a:txBody>
                    <a:bodyPr/>
                    <a:lstStyle/>
                    <a:p>
                      <a:pPr algn="ctr">
                        <a:lnSpc>
                          <a:spcPct val="107000"/>
                        </a:lnSpc>
                        <a:spcAft>
                          <a:spcPts val="800"/>
                        </a:spcAft>
                      </a:pPr>
                      <a:r>
                        <a:rPr lang="es-ES" sz="1200" dirty="0">
                          <a:solidFill>
                            <a:schemeClr val="tx1"/>
                          </a:solidFill>
                          <a:effectLst/>
                        </a:rPr>
                        <a:t>R10</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Nos se identifican los riesgos mediante una matriz por procesos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4</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100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742103705"/>
                  </a:ext>
                </a:extLst>
              </a:tr>
              <a:tr h="142543">
                <a:tc>
                  <a:txBody>
                    <a:bodyPr/>
                    <a:lstStyle/>
                    <a:p>
                      <a:pPr algn="ctr">
                        <a:lnSpc>
                          <a:spcPct val="107000"/>
                        </a:lnSpc>
                        <a:spcAft>
                          <a:spcPts val="800"/>
                        </a:spcAft>
                      </a:pPr>
                      <a:r>
                        <a:rPr lang="es-ES" sz="1200" dirty="0">
                          <a:solidFill>
                            <a:schemeClr val="tx1"/>
                          </a:solidFill>
                          <a:effectLst/>
                        </a:rPr>
                        <a:t>R11</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Deficiente evaluación de los riesgos identificados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153688532"/>
                  </a:ext>
                </a:extLst>
              </a:tr>
              <a:tr h="291465">
                <a:tc>
                  <a:txBody>
                    <a:bodyPr/>
                    <a:lstStyle/>
                    <a:p>
                      <a:pPr algn="ctr">
                        <a:lnSpc>
                          <a:spcPct val="107000"/>
                        </a:lnSpc>
                        <a:spcAft>
                          <a:spcPts val="800"/>
                        </a:spcAft>
                      </a:pPr>
                      <a:r>
                        <a:rPr lang="es-ES" sz="1200" dirty="0">
                          <a:solidFill>
                            <a:schemeClr val="tx1"/>
                          </a:solidFill>
                          <a:effectLst/>
                        </a:rPr>
                        <a:t>R12</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Incumplimiento en la priorización de los riesgos para la toma de decisiones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80</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314209778"/>
                  </a:ext>
                </a:extLst>
              </a:tr>
              <a:tr h="291465">
                <a:tc>
                  <a:txBody>
                    <a:bodyPr/>
                    <a:lstStyle/>
                    <a:p>
                      <a:pPr algn="ctr">
                        <a:lnSpc>
                          <a:spcPct val="107000"/>
                        </a:lnSpc>
                        <a:spcAft>
                          <a:spcPts val="800"/>
                        </a:spcAft>
                      </a:pPr>
                      <a:r>
                        <a:rPr lang="es-ES" sz="1200" dirty="0">
                          <a:solidFill>
                            <a:schemeClr val="tx1"/>
                          </a:solidFill>
                          <a:effectLst/>
                        </a:rPr>
                        <a:t>R13</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No se implementan respuestas ante los riesgos identificados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2892559040"/>
                  </a:ext>
                </a:extLst>
              </a:tr>
              <a:tr h="291465">
                <a:tc>
                  <a:txBody>
                    <a:bodyPr/>
                    <a:lstStyle/>
                    <a:p>
                      <a:pPr algn="ctr">
                        <a:lnSpc>
                          <a:spcPct val="107000"/>
                        </a:lnSpc>
                        <a:spcAft>
                          <a:spcPts val="800"/>
                        </a:spcAft>
                      </a:pPr>
                      <a:r>
                        <a:rPr lang="es-ES" sz="1200" dirty="0">
                          <a:solidFill>
                            <a:schemeClr val="tx1"/>
                          </a:solidFill>
                          <a:effectLst/>
                        </a:rPr>
                        <a:t>R14</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Aplicación deficiente de herramientas de autoevaluación para identificar riesgos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841768019"/>
                  </a:ext>
                </a:extLst>
              </a:tr>
              <a:tr h="142543">
                <a:tc>
                  <a:txBody>
                    <a:bodyPr/>
                    <a:lstStyle/>
                    <a:p>
                      <a:pPr algn="ctr">
                        <a:lnSpc>
                          <a:spcPct val="107000"/>
                        </a:lnSpc>
                        <a:spcAft>
                          <a:spcPts val="800"/>
                        </a:spcAft>
                      </a:pPr>
                      <a:r>
                        <a:rPr lang="es-ES" sz="1200" dirty="0">
                          <a:solidFill>
                            <a:schemeClr val="tx1"/>
                          </a:solidFill>
                          <a:effectLst/>
                        </a:rPr>
                        <a:t>R15</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El GAD no ajusta su estrategia ante cambios en el entorno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443561500"/>
                  </a:ext>
                </a:extLst>
              </a:tr>
              <a:tr h="291465">
                <a:tc>
                  <a:txBody>
                    <a:bodyPr/>
                    <a:lstStyle/>
                    <a:p>
                      <a:pPr algn="ctr">
                        <a:lnSpc>
                          <a:spcPct val="107000"/>
                        </a:lnSpc>
                        <a:spcAft>
                          <a:spcPts val="800"/>
                        </a:spcAft>
                      </a:pPr>
                      <a:r>
                        <a:rPr lang="es-ES" sz="1200" dirty="0">
                          <a:solidFill>
                            <a:schemeClr val="tx1"/>
                          </a:solidFill>
                          <a:effectLst/>
                        </a:rPr>
                        <a:t>R16</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No se identifican los riesgos que afecten al desempeño del área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5</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60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679778469"/>
                  </a:ext>
                </a:extLst>
              </a:tr>
              <a:tr h="142543">
                <a:tc>
                  <a:txBody>
                    <a:bodyPr/>
                    <a:lstStyle/>
                    <a:p>
                      <a:pPr algn="ctr">
                        <a:lnSpc>
                          <a:spcPct val="107000"/>
                        </a:lnSpc>
                        <a:spcAft>
                          <a:spcPts val="800"/>
                        </a:spcAft>
                      </a:pPr>
                      <a:r>
                        <a:rPr lang="es-ES" sz="1200" dirty="0">
                          <a:solidFill>
                            <a:schemeClr val="tx1"/>
                          </a:solidFill>
                          <a:effectLst/>
                        </a:rPr>
                        <a:t>R17</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Ausencia de mejoras en la Gestión de Riesgo del GAD</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75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2670105863"/>
                  </a:ext>
                </a:extLst>
              </a:tr>
              <a:tr h="291465">
                <a:tc>
                  <a:txBody>
                    <a:bodyPr/>
                    <a:lstStyle/>
                    <a:p>
                      <a:pPr algn="ctr">
                        <a:lnSpc>
                          <a:spcPct val="107000"/>
                        </a:lnSpc>
                        <a:spcAft>
                          <a:spcPts val="800"/>
                        </a:spcAft>
                      </a:pPr>
                      <a:r>
                        <a:rPr lang="es-ES" sz="1200" dirty="0">
                          <a:solidFill>
                            <a:schemeClr val="tx1"/>
                          </a:solidFill>
                          <a:effectLst/>
                        </a:rPr>
                        <a:t>R18</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Deficiente aplicación de la información y la tecnología para administrar los riesgos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3629056965"/>
                  </a:ext>
                </a:extLst>
              </a:tr>
              <a:tr h="291465">
                <a:tc>
                  <a:txBody>
                    <a:bodyPr/>
                    <a:lstStyle/>
                    <a:p>
                      <a:pPr algn="ctr">
                        <a:lnSpc>
                          <a:spcPct val="107000"/>
                        </a:lnSpc>
                        <a:spcAft>
                          <a:spcPts val="800"/>
                        </a:spcAft>
                      </a:pPr>
                      <a:r>
                        <a:rPr lang="es-ES" sz="1200" dirty="0">
                          <a:solidFill>
                            <a:schemeClr val="tx1"/>
                          </a:solidFill>
                          <a:effectLst/>
                        </a:rPr>
                        <a:t>R19</a:t>
                      </a:r>
                      <a:endParaRPr lang="es-419"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a:effectLst/>
                        </a:rPr>
                        <a:t>Deficiente comunicación de la información sobre los riesgos a las partes interesadas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75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1974502990"/>
                  </a:ext>
                </a:extLst>
              </a:tr>
              <a:tr h="291465">
                <a:tc>
                  <a:txBody>
                    <a:bodyPr/>
                    <a:lstStyle/>
                    <a:p>
                      <a:pPr algn="ctr">
                        <a:lnSpc>
                          <a:spcPct val="107000"/>
                        </a:lnSpc>
                        <a:spcAft>
                          <a:spcPts val="800"/>
                        </a:spcAft>
                      </a:pPr>
                      <a:r>
                        <a:rPr lang="es-ES" sz="1200">
                          <a:effectLst/>
                        </a:rPr>
                        <a:t>R20</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nSpc>
                          <a:spcPct val="107000"/>
                        </a:lnSpc>
                        <a:spcAft>
                          <a:spcPts val="800"/>
                        </a:spcAft>
                      </a:pPr>
                      <a:r>
                        <a:rPr lang="es-ES" sz="1200" dirty="0">
                          <a:effectLst/>
                        </a:rPr>
                        <a:t>El GAD no informa sobre los riegos, culturas y desempeños.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a:effectLst/>
                        </a:rPr>
                        <a:t>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tc>
                  <a:txBody>
                    <a:bodyPr/>
                    <a:lstStyle/>
                    <a:p>
                      <a:pPr algn="ctr">
                        <a:lnSpc>
                          <a:spcPct val="107000"/>
                        </a:lnSpc>
                        <a:spcAft>
                          <a:spcPts val="800"/>
                        </a:spcAft>
                      </a:pPr>
                      <a:r>
                        <a:rPr lang="es-ES" sz="1200" dirty="0">
                          <a:effectLst/>
                        </a:rPr>
                        <a:t>60</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51" marR="24151" marT="0" marB="0" anchor="ctr"/>
                </a:tc>
                <a:extLst>
                  <a:ext uri="{0D108BD9-81ED-4DB2-BD59-A6C34878D82A}">
                    <a16:rowId xmlns:a16="http://schemas.microsoft.com/office/drawing/2014/main" val="780909968"/>
                  </a:ext>
                </a:extLst>
              </a:tr>
            </a:tbl>
          </a:graphicData>
        </a:graphic>
      </p:graphicFrame>
    </p:spTree>
    <p:extLst>
      <p:ext uri="{BB962C8B-B14F-4D97-AF65-F5344CB8AC3E}">
        <p14:creationId xmlns:p14="http://schemas.microsoft.com/office/powerpoint/2010/main" val="1473350032"/>
      </p:ext>
    </p:extLst>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F27CB-4E49-4A9F-B91F-E75992A631EF}"/>
              </a:ext>
            </a:extLst>
          </p:cNvPr>
          <p:cNvSpPr>
            <a:spLocks noGrp="1"/>
          </p:cNvSpPr>
          <p:nvPr>
            <p:ph type="title"/>
          </p:nvPr>
        </p:nvSpPr>
        <p:spPr>
          <a:xfrm>
            <a:off x="457200" y="548680"/>
            <a:ext cx="8229600" cy="634082"/>
          </a:xfrm>
        </p:spPr>
        <p:txBody>
          <a:bodyPr/>
          <a:lstStyle/>
          <a:p>
            <a:pPr algn="l"/>
            <a:r>
              <a:rPr lang="es-ES" sz="2400" b="1" dirty="0">
                <a:solidFill>
                  <a:schemeClr val="accent6">
                    <a:lumMod val="60000"/>
                    <a:lumOff val="40000"/>
                  </a:schemeClr>
                </a:solidFill>
                <a:effectLst/>
                <a:ea typeface="Calibri" panose="020F0502020204030204" pitchFamily="34" charset="0"/>
              </a:rPr>
              <a:t>Priorización de los riesgos identificados</a:t>
            </a:r>
            <a:endParaRPr lang="es-419" sz="2400" dirty="0">
              <a:solidFill>
                <a:schemeClr val="accent6">
                  <a:lumMod val="60000"/>
                  <a:lumOff val="40000"/>
                </a:schemeClr>
              </a:solidFill>
            </a:endParaRPr>
          </a:p>
        </p:txBody>
      </p:sp>
      <p:graphicFrame>
        <p:nvGraphicFramePr>
          <p:cNvPr id="4" name="Marcador de contenido 3">
            <a:extLst>
              <a:ext uri="{FF2B5EF4-FFF2-40B4-BE49-F238E27FC236}">
                <a16:creationId xmlns:a16="http://schemas.microsoft.com/office/drawing/2014/main" id="{00000000-0008-0000-0200-000005000000}"/>
              </a:ext>
            </a:extLst>
          </p:cNvPr>
          <p:cNvGraphicFramePr>
            <a:graphicFrameLocks noGrp="1"/>
          </p:cNvGraphicFramePr>
          <p:nvPr>
            <p:ph idx="1"/>
            <p:extLst>
              <p:ext uri="{D42A27DB-BD31-4B8C-83A1-F6EECF244321}">
                <p14:modId xmlns:p14="http://schemas.microsoft.com/office/powerpoint/2010/main" val="1614965895"/>
              </p:ext>
            </p:extLst>
          </p:nvPr>
        </p:nvGraphicFramePr>
        <p:xfrm>
          <a:off x="457200" y="1340768"/>
          <a:ext cx="8229600" cy="4785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4162320"/>
      </p:ext>
    </p:extLst>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29" y="987723"/>
            <a:ext cx="6995120" cy="994122"/>
          </a:xfrm>
        </p:spPr>
        <p:txBody>
          <a:bodyPr/>
          <a:lstStyle/>
          <a:p>
            <a:pPr algn="l"/>
            <a:r>
              <a:rPr lang="es-ES_tradnl" sz="2000" b="1" dirty="0">
                <a:solidFill>
                  <a:schemeClr val="accent6">
                    <a:lumMod val="60000"/>
                    <a:lumOff val="40000"/>
                  </a:schemeClr>
                </a:solidFill>
                <a:latin typeface="Palatino Linotype (Cuerpo)"/>
                <a:cs typeface="Arial" panose="020B0604020202020204" pitchFamily="34" charset="0"/>
              </a:rPr>
              <a:t>Identificación del nivel de impacto en el GAD parroquial de Amaguaña</a:t>
            </a:r>
            <a:br>
              <a:rPr lang="es-EC" sz="2000" b="1" dirty="0"/>
            </a:br>
            <a:endParaRPr lang="es-EC" sz="2000" dirty="0"/>
          </a:p>
        </p:txBody>
      </p:sp>
      <p:pic>
        <p:nvPicPr>
          <p:cNvPr id="6" name="Imagen 5">
            <a:extLst>
              <a:ext uri="{FF2B5EF4-FFF2-40B4-BE49-F238E27FC236}">
                <a16:creationId xmlns:a16="http://schemas.microsoft.com/office/drawing/2014/main" id="{A5EA075D-F23B-43F8-9F2F-EC52F8A01E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112" y="1957301"/>
            <a:ext cx="5328592" cy="4176464"/>
          </a:xfrm>
          <a:prstGeom prst="rect">
            <a:avLst/>
          </a:prstGeom>
          <a:ln w="38100" cap="sq" cmpd="thickThin">
            <a:solidFill>
              <a:schemeClr val="accent5">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5001BC8F-33B0-47B7-9A60-C930803EC351}"/>
              </a:ext>
            </a:extLst>
          </p:cNvPr>
          <p:cNvSpPr/>
          <p:nvPr/>
        </p:nvSpPr>
        <p:spPr>
          <a:xfrm>
            <a:off x="5940152" y="764704"/>
            <a:ext cx="3024336" cy="6093296"/>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S" b="1" dirty="0">
                <a:solidFill>
                  <a:schemeClr val="accent5">
                    <a:lumMod val="50000"/>
                  </a:schemeClr>
                </a:solidFill>
              </a:rPr>
              <a:t>Análisis del mapa de riesgos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 Gad parroquial de Amaguaña se enfrenta a niveles de riesgo alto con el 65% desde la parte financiera. </a:t>
            </a:r>
          </a:p>
          <a:p>
            <a:pPr marL="285750" indent="-285750">
              <a:buFont typeface="Arial" panose="020B0604020202020204" pitchFamily="34" charset="0"/>
              <a:buChar char="•"/>
            </a:pPr>
            <a:r>
              <a:rPr lang="es-ES" dirty="0"/>
              <a:t>No hay un análisis organizacional a través de metodologías.</a:t>
            </a:r>
          </a:p>
          <a:p>
            <a:pPr marL="285750" indent="-285750">
              <a:buFont typeface="Arial" panose="020B0604020202020204" pitchFamily="34" charset="0"/>
              <a:buChar char="•"/>
            </a:pPr>
            <a:r>
              <a:rPr lang="es-ES" dirty="0"/>
              <a:t>No se aplican procedimientos metodológicos para identificar los riesgos y no contribuye al desarrollo de la organización.</a:t>
            </a:r>
          </a:p>
          <a:p>
            <a:pPr marL="285750" indent="-285750">
              <a:buFont typeface="Arial" panose="020B0604020202020204" pitchFamily="34" charset="0"/>
              <a:buChar char="•"/>
            </a:pPr>
            <a:r>
              <a:rPr lang="es-ES" dirty="0"/>
              <a:t>No existen procesos de comunicación que involucre las partes interesadas</a:t>
            </a:r>
          </a:p>
          <a:p>
            <a:pPr algn="ctr"/>
            <a:endParaRPr lang="es-419" dirty="0"/>
          </a:p>
        </p:txBody>
      </p:sp>
    </p:spTree>
    <p:extLst>
      <p:ext uri="{BB962C8B-B14F-4D97-AF65-F5344CB8AC3E}">
        <p14:creationId xmlns:p14="http://schemas.microsoft.com/office/powerpoint/2010/main" val="3387293063"/>
      </p:ext>
    </p:extLst>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F24FA-DCF3-428A-8A2A-5AAEBA2FAF7B}"/>
              </a:ext>
            </a:extLst>
          </p:cNvPr>
          <p:cNvSpPr>
            <a:spLocks noGrp="1"/>
          </p:cNvSpPr>
          <p:nvPr>
            <p:ph type="title"/>
          </p:nvPr>
        </p:nvSpPr>
        <p:spPr>
          <a:xfrm>
            <a:off x="457200" y="476672"/>
            <a:ext cx="7859216" cy="936104"/>
          </a:xfrm>
        </p:spPr>
        <p:txBody>
          <a:bodyPr>
            <a:noAutofit/>
          </a:bodyPr>
          <a:lstStyle/>
          <a:p>
            <a:pPr algn="l"/>
            <a:r>
              <a:rPr lang="es-ES" sz="1800" b="1" dirty="0">
                <a:solidFill>
                  <a:schemeClr val="accent5">
                    <a:lumMod val="50000"/>
                  </a:schemeClr>
                </a:solidFill>
                <a:effectLst/>
                <a:latin typeface="Palatino Linotype (Cuerpo)"/>
                <a:ea typeface="Calibri" panose="020F0502020204030204" pitchFamily="34" charset="0"/>
                <a:cs typeface="Times New Roman" panose="02020603050405020304" pitchFamily="18" charset="0"/>
              </a:rPr>
              <a:t>Relación de los riesgos identificados con los ODS</a:t>
            </a:r>
            <a:br>
              <a:rPr lang="es-419" sz="1800" b="1" dirty="0">
                <a:effectLst/>
                <a:latin typeface="Palatino Linotype (Cuerpo)"/>
                <a:ea typeface="Calibri" panose="020F0502020204030204" pitchFamily="34" charset="0"/>
                <a:cs typeface="Times New Roman" panose="02020603050405020304" pitchFamily="18" charset="0"/>
              </a:rPr>
            </a:br>
            <a:endParaRPr lang="es-419" sz="1800" b="1" dirty="0">
              <a:latin typeface="Palatino Linotype (Cuerpo)"/>
            </a:endParaRPr>
          </a:p>
        </p:txBody>
      </p:sp>
      <p:sp>
        <p:nvSpPr>
          <p:cNvPr id="4" name="CuadroTexto 3">
            <a:extLst>
              <a:ext uri="{FF2B5EF4-FFF2-40B4-BE49-F238E27FC236}">
                <a16:creationId xmlns:a16="http://schemas.microsoft.com/office/drawing/2014/main" id="{6385CEC8-F9A3-4686-B818-296B28F92F0B}"/>
              </a:ext>
            </a:extLst>
          </p:cNvPr>
          <p:cNvSpPr txBox="1"/>
          <p:nvPr/>
        </p:nvSpPr>
        <p:spPr>
          <a:xfrm>
            <a:off x="488030" y="944724"/>
            <a:ext cx="8548465" cy="1517018"/>
          </a:xfrm>
          <a:prstGeom prst="rect">
            <a:avLst/>
          </a:prstGeom>
          <a:noFill/>
        </p:spPr>
        <p:txBody>
          <a:bodyPr wrap="square">
            <a:spAutoFit/>
          </a:bodyPr>
          <a:lstStyle/>
          <a:p>
            <a:pPr algn="just">
              <a:lnSpc>
                <a:spcPct val="200000"/>
              </a:lnSpc>
              <a:spcBef>
                <a:spcPts val="600"/>
              </a:spcBef>
              <a:spcAft>
                <a:spcPts val="600"/>
              </a:spcAft>
              <a:tabLst>
                <a:tab pos="2354580" algn="l"/>
              </a:tabLs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identificó que existe un 65% de riesgo alto, situación que obliga a que se tomen medidas urgentes para administrar o gestionar los diferentes riesgos con el fin de reducir los niveles de impacto que puede afectar a la organización en su estructura organizativa y en el desarrollo sostenible de la Parroquia de Amaguaña, a continuación se presenta los Objetivos de Desarrollo Sostenible y las metas analizadas en el presente trabajo.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4B97AC8-4826-4754-9755-DAEF98FF2D16}"/>
              </a:ext>
            </a:extLst>
          </p:cNvPr>
          <p:cNvSpPr txBox="1"/>
          <p:nvPr/>
        </p:nvSpPr>
        <p:spPr>
          <a:xfrm>
            <a:off x="2627784" y="2277076"/>
            <a:ext cx="4572000" cy="369332"/>
          </a:xfrm>
          <a:prstGeom prst="rect">
            <a:avLst/>
          </a:prstGeom>
          <a:noFill/>
        </p:spPr>
        <p:txBody>
          <a:bodyPr wrap="square">
            <a:spAutoFit/>
          </a:bodyPr>
          <a:lstStyle/>
          <a:p>
            <a:r>
              <a:rPr lang="es-ES" sz="1800" b="1" dirty="0">
                <a:effectLst/>
                <a:latin typeface="Times New Roman" panose="02020603050405020304" pitchFamily="18" charset="0"/>
                <a:ea typeface="Calibri" panose="020F0502020204030204" pitchFamily="34" charset="0"/>
              </a:rPr>
              <a:t>Objetivos de Desarrollo Sostenible Aplicados</a:t>
            </a:r>
            <a:endParaRPr lang="es-419" b="1" dirty="0"/>
          </a:p>
        </p:txBody>
      </p:sp>
      <p:graphicFrame>
        <p:nvGraphicFramePr>
          <p:cNvPr id="7" name="Tabla 6">
            <a:extLst>
              <a:ext uri="{FF2B5EF4-FFF2-40B4-BE49-F238E27FC236}">
                <a16:creationId xmlns:a16="http://schemas.microsoft.com/office/drawing/2014/main" id="{C233F4E8-8A4E-4EFE-86BA-724266B0DAF6}"/>
              </a:ext>
            </a:extLst>
          </p:cNvPr>
          <p:cNvGraphicFramePr>
            <a:graphicFrameLocks noGrp="1"/>
          </p:cNvGraphicFramePr>
          <p:nvPr>
            <p:extLst>
              <p:ext uri="{D42A27DB-BD31-4B8C-83A1-F6EECF244321}">
                <p14:modId xmlns:p14="http://schemas.microsoft.com/office/powerpoint/2010/main" val="3149412191"/>
              </p:ext>
            </p:extLst>
          </p:nvPr>
        </p:nvGraphicFramePr>
        <p:xfrm>
          <a:off x="488030" y="2646408"/>
          <a:ext cx="8548464" cy="4022952"/>
        </p:xfrm>
        <a:graphic>
          <a:graphicData uri="http://schemas.openxmlformats.org/drawingml/2006/table">
            <a:tbl>
              <a:tblPr firstRow="1" firstCol="1" bandRow="1">
                <a:tableStyleId>{93296810-A885-4BE3-A3E7-6D5BEEA58F35}</a:tableStyleId>
              </a:tblPr>
              <a:tblGrid>
                <a:gridCol w="2654357">
                  <a:extLst>
                    <a:ext uri="{9D8B030D-6E8A-4147-A177-3AD203B41FA5}">
                      <a16:colId xmlns:a16="http://schemas.microsoft.com/office/drawing/2014/main" val="1493272592"/>
                    </a:ext>
                  </a:extLst>
                </a:gridCol>
                <a:gridCol w="5894107">
                  <a:extLst>
                    <a:ext uri="{9D8B030D-6E8A-4147-A177-3AD203B41FA5}">
                      <a16:colId xmlns:a16="http://schemas.microsoft.com/office/drawing/2014/main" val="2404945560"/>
                    </a:ext>
                  </a:extLst>
                </a:gridCol>
              </a:tblGrid>
              <a:tr h="178705">
                <a:tc>
                  <a:txBody>
                    <a:bodyPr/>
                    <a:lstStyle/>
                    <a:p>
                      <a:pPr algn="ctr">
                        <a:lnSpc>
                          <a:spcPct val="107000"/>
                        </a:lnSpc>
                        <a:spcAft>
                          <a:spcPts val="800"/>
                        </a:spcAft>
                      </a:pPr>
                      <a:r>
                        <a:rPr lang="es-ES" sz="1100">
                          <a:effectLst/>
                        </a:rPr>
                        <a:t>OBJETIVO</a:t>
                      </a:r>
                      <a:endParaRPr lang="es-419" sz="100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tc>
                  <a:txBody>
                    <a:bodyPr/>
                    <a:lstStyle/>
                    <a:p>
                      <a:pPr algn="ctr">
                        <a:lnSpc>
                          <a:spcPct val="107000"/>
                        </a:lnSpc>
                        <a:spcAft>
                          <a:spcPts val="800"/>
                        </a:spcAft>
                      </a:pPr>
                      <a:r>
                        <a:rPr lang="es-ES" sz="1100">
                          <a:effectLst/>
                        </a:rPr>
                        <a:t>METAS</a:t>
                      </a:r>
                      <a:endParaRPr lang="es-419" sz="100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extLst>
                  <a:ext uri="{0D108BD9-81ED-4DB2-BD59-A6C34878D82A}">
                    <a16:rowId xmlns:a16="http://schemas.microsoft.com/office/drawing/2014/main" val="2181433833"/>
                  </a:ext>
                </a:extLst>
              </a:tr>
              <a:tr h="2003716">
                <a:tc>
                  <a:txBody>
                    <a:bodyPr/>
                    <a:lstStyle/>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OBJETIVO 8:</a:t>
                      </a:r>
                      <a:endParaRPr lang="es-419" sz="1000" dirty="0">
                        <a:effectLst/>
                      </a:endParaRPr>
                    </a:p>
                    <a:p>
                      <a:pPr>
                        <a:lnSpc>
                          <a:spcPct val="107000"/>
                        </a:lnSpc>
                        <a:spcAft>
                          <a:spcPts val="800"/>
                        </a:spcAft>
                      </a:pPr>
                      <a:r>
                        <a:rPr lang="es-ES" sz="1100" dirty="0">
                          <a:effectLst/>
                        </a:rPr>
                        <a:t>Promover el crecimiento económico sostenido, inclusivo y sostenible, el empleo pleno y productivo y el trabajo decente para todos</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tc>
                  <a:txBody>
                    <a:bodyPr/>
                    <a:lstStyle/>
                    <a:p>
                      <a:pPr>
                        <a:lnSpc>
                          <a:spcPct val="107000"/>
                        </a:lnSpc>
                        <a:spcAft>
                          <a:spcPts val="800"/>
                        </a:spcAft>
                      </a:pPr>
                      <a:r>
                        <a:rPr lang="es-ES" sz="1100" dirty="0">
                          <a:effectLst/>
                        </a:rPr>
                        <a:t>8.3. Promover políticas orientadas al desarrollo que apoyen las actividades productivas, la creación de puestos de trabajo decentes, el emprendimiento, la creatividad y la innovación, y fomentar la formalización y el crecimiento de las microempresas y las pequeñas y medianas empresas, incluso mediante el acceso a servicios financieros.</a:t>
                      </a:r>
                      <a:endParaRPr lang="es-419" sz="1000" dirty="0">
                        <a:effectLst/>
                      </a:endParaRPr>
                    </a:p>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8.9. De aquí a 2030, elaborar y poner en práctica políticas encaminadas a promover un turismo sostenible que cree puestos de trabajo y promueva la cultura y los productos locales.</a:t>
                      </a:r>
                      <a:endParaRPr lang="es-419" sz="1000" dirty="0">
                        <a:effectLst/>
                      </a:endParaRPr>
                    </a:p>
                    <a:p>
                      <a:pPr>
                        <a:lnSpc>
                          <a:spcPct val="107000"/>
                        </a:lnSpc>
                        <a:spcAft>
                          <a:spcPts val="800"/>
                        </a:spcAft>
                      </a:pPr>
                      <a:r>
                        <a:rPr lang="es-ES" sz="1100" dirty="0">
                          <a:effectLst/>
                        </a:rPr>
                        <a:t> </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extLst>
                  <a:ext uri="{0D108BD9-81ED-4DB2-BD59-A6C34878D82A}">
                    <a16:rowId xmlns:a16="http://schemas.microsoft.com/office/drawing/2014/main" val="326490023"/>
                  </a:ext>
                </a:extLst>
              </a:tr>
              <a:tr h="1840531">
                <a:tc>
                  <a:txBody>
                    <a:bodyPr/>
                    <a:lstStyle/>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OBJETIVO 12:</a:t>
                      </a:r>
                      <a:endParaRPr lang="es-419" sz="1000" dirty="0">
                        <a:effectLst/>
                      </a:endParaRPr>
                    </a:p>
                    <a:p>
                      <a:pPr>
                        <a:lnSpc>
                          <a:spcPct val="107000"/>
                        </a:lnSpc>
                        <a:spcAft>
                          <a:spcPts val="800"/>
                        </a:spcAft>
                      </a:pPr>
                      <a:r>
                        <a:rPr lang="es-ES" sz="1100" dirty="0">
                          <a:effectLst/>
                        </a:rPr>
                        <a:t>Garantizar modalidades de consumo y producción sostenibles</a:t>
                      </a:r>
                      <a:endParaRPr lang="es-419" sz="1000" dirty="0">
                        <a:effectLst/>
                      </a:endParaRPr>
                    </a:p>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 </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tc>
                  <a:txBody>
                    <a:bodyPr/>
                    <a:lstStyle/>
                    <a:p>
                      <a:pPr>
                        <a:lnSpc>
                          <a:spcPct val="107000"/>
                        </a:lnSpc>
                        <a:spcAft>
                          <a:spcPts val="800"/>
                        </a:spcAft>
                      </a:pPr>
                      <a:r>
                        <a:rPr lang="es-ES" sz="1100" dirty="0">
                          <a:effectLst/>
                        </a:rPr>
                        <a:t>12.5 De aquí a 2030, reducir considerablemente la generación de desechos mediante actividades de prevención, reducción, reciclado y reutilización.</a:t>
                      </a:r>
                      <a:endParaRPr lang="es-419" sz="1000" dirty="0">
                        <a:effectLst/>
                      </a:endParaRPr>
                    </a:p>
                    <a:p>
                      <a:pPr>
                        <a:lnSpc>
                          <a:spcPct val="107000"/>
                        </a:lnSpc>
                        <a:spcAft>
                          <a:spcPts val="800"/>
                        </a:spcAft>
                      </a:pPr>
                      <a:r>
                        <a:rPr lang="es-ES" sz="1100" dirty="0">
                          <a:effectLst/>
                        </a:rPr>
                        <a:t> </a:t>
                      </a:r>
                      <a:endParaRPr lang="es-419" sz="1000" dirty="0">
                        <a:effectLst/>
                      </a:endParaRPr>
                    </a:p>
                    <a:p>
                      <a:pPr>
                        <a:lnSpc>
                          <a:spcPct val="107000"/>
                        </a:lnSpc>
                        <a:spcAft>
                          <a:spcPts val="800"/>
                        </a:spcAft>
                      </a:pPr>
                      <a:r>
                        <a:rPr lang="es-ES" sz="1100" dirty="0">
                          <a:effectLst/>
                        </a:rPr>
                        <a:t>12.8.b Elaborar y aplicar instrumentos para vigilar los efectos en el desarrollo sostenible, a fin de lograr un turismo sostenible que cree puestos de trabajo y promueva la cultura y los productos locales</a:t>
                      </a:r>
                      <a:endParaRPr lang="es-419"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24" marR="63424" marT="0" marB="0"/>
                </a:tc>
                <a:extLst>
                  <a:ext uri="{0D108BD9-81ED-4DB2-BD59-A6C34878D82A}">
                    <a16:rowId xmlns:a16="http://schemas.microsoft.com/office/drawing/2014/main" val="1628084297"/>
                  </a:ext>
                </a:extLst>
              </a:tr>
            </a:tbl>
          </a:graphicData>
        </a:graphic>
      </p:graphicFrame>
    </p:spTree>
    <p:extLst>
      <p:ext uri="{BB962C8B-B14F-4D97-AF65-F5344CB8AC3E}">
        <p14:creationId xmlns:p14="http://schemas.microsoft.com/office/powerpoint/2010/main" val="62368258"/>
      </p:ext>
    </p:extLst>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C0BD1-06C0-4F02-A4F0-8F8AA9D442C2}"/>
              </a:ext>
            </a:extLst>
          </p:cNvPr>
          <p:cNvSpPr>
            <a:spLocks noGrp="1"/>
          </p:cNvSpPr>
          <p:nvPr>
            <p:ph type="title"/>
          </p:nvPr>
        </p:nvSpPr>
        <p:spPr>
          <a:xfrm>
            <a:off x="0" y="274639"/>
            <a:ext cx="3898776" cy="490066"/>
          </a:xfrm>
        </p:spPr>
        <p:txBody>
          <a:bodyPr>
            <a:noAutofit/>
          </a:bodyPr>
          <a:lstStyle/>
          <a:p>
            <a:pPr algn="l"/>
            <a:r>
              <a:rPr lang="es-ES" sz="1800" b="1" dirty="0">
                <a:solidFill>
                  <a:schemeClr val="accent5">
                    <a:lumMod val="50000"/>
                  </a:schemeClr>
                </a:solidFill>
                <a:effectLst/>
                <a:ea typeface="Calibri" panose="020F0502020204030204" pitchFamily="34" charset="0"/>
              </a:rPr>
              <a:t>Relación Riesgos con los ODS</a:t>
            </a:r>
            <a:endParaRPr lang="es-419" sz="1800" b="1" dirty="0">
              <a:solidFill>
                <a:schemeClr val="accent5">
                  <a:lumMod val="50000"/>
                </a:schemeClr>
              </a:solidFill>
            </a:endParaRPr>
          </a:p>
        </p:txBody>
      </p:sp>
      <p:graphicFrame>
        <p:nvGraphicFramePr>
          <p:cNvPr id="3" name="Tabla 2">
            <a:extLst>
              <a:ext uri="{FF2B5EF4-FFF2-40B4-BE49-F238E27FC236}">
                <a16:creationId xmlns:a16="http://schemas.microsoft.com/office/drawing/2014/main" id="{8BB8A1C1-9109-4EEE-B951-B26FA3C29051}"/>
              </a:ext>
            </a:extLst>
          </p:cNvPr>
          <p:cNvGraphicFramePr>
            <a:graphicFrameLocks noGrp="1"/>
          </p:cNvGraphicFramePr>
          <p:nvPr>
            <p:extLst>
              <p:ext uri="{D42A27DB-BD31-4B8C-83A1-F6EECF244321}">
                <p14:modId xmlns:p14="http://schemas.microsoft.com/office/powerpoint/2010/main" val="2418073932"/>
              </p:ext>
            </p:extLst>
          </p:nvPr>
        </p:nvGraphicFramePr>
        <p:xfrm>
          <a:off x="0" y="764705"/>
          <a:ext cx="9036495" cy="10421183"/>
        </p:xfrm>
        <a:graphic>
          <a:graphicData uri="http://schemas.openxmlformats.org/drawingml/2006/table">
            <a:tbl>
              <a:tblPr firstRow="1" firstCol="1" bandRow="1">
                <a:tableStyleId>{5A111915-BE36-4E01-A7E5-04B1672EAD32}</a:tableStyleId>
              </a:tblPr>
              <a:tblGrid>
                <a:gridCol w="796670">
                  <a:extLst>
                    <a:ext uri="{9D8B030D-6E8A-4147-A177-3AD203B41FA5}">
                      <a16:colId xmlns:a16="http://schemas.microsoft.com/office/drawing/2014/main" val="3280177253"/>
                    </a:ext>
                  </a:extLst>
                </a:gridCol>
                <a:gridCol w="3315629">
                  <a:extLst>
                    <a:ext uri="{9D8B030D-6E8A-4147-A177-3AD203B41FA5}">
                      <a16:colId xmlns:a16="http://schemas.microsoft.com/office/drawing/2014/main" val="422960166"/>
                    </a:ext>
                  </a:extLst>
                </a:gridCol>
                <a:gridCol w="1169497">
                  <a:extLst>
                    <a:ext uri="{9D8B030D-6E8A-4147-A177-3AD203B41FA5}">
                      <a16:colId xmlns:a16="http://schemas.microsoft.com/office/drawing/2014/main" val="685309490"/>
                    </a:ext>
                  </a:extLst>
                </a:gridCol>
                <a:gridCol w="3754699">
                  <a:extLst>
                    <a:ext uri="{9D8B030D-6E8A-4147-A177-3AD203B41FA5}">
                      <a16:colId xmlns:a16="http://schemas.microsoft.com/office/drawing/2014/main" val="1806854991"/>
                    </a:ext>
                  </a:extLst>
                </a:gridCol>
              </a:tblGrid>
              <a:tr h="256433">
                <a:tc>
                  <a:txBody>
                    <a:bodyPr/>
                    <a:lstStyle/>
                    <a:p>
                      <a:pPr algn="ctr">
                        <a:lnSpc>
                          <a:spcPct val="107000"/>
                        </a:lnSpc>
                        <a:spcAft>
                          <a:spcPts val="800"/>
                        </a:spcAft>
                      </a:pPr>
                      <a:r>
                        <a:rPr lang="es-ES" sz="1100" dirty="0">
                          <a:solidFill>
                            <a:schemeClr val="tx1"/>
                          </a:solidFill>
                          <a:effectLst/>
                        </a:rPr>
                        <a:t>No. Riesgo</a:t>
                      </a:r>
                      <a:endParaRPr lang="es-419"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rgbClr val="FFCCFF"/>
                    </a:solidFill>
                  </a:tcPr>
                </a:tc>
                <a:tc>
                  <a:txBody>
                    <a:bodyPr/>
                    <a:lstStyle/>
                    <a:p>
                      <a:pPr algn="ctr">
                        <a:lnSpc>
                          <a:spcPct val="107000"/>
                        </a:lnSpc>
                        <a:spcAft>
                          <a:spcPts val="800"/>
                        </a:spcAft>
                      </a:pPr>
                      <a:r>
                        <a:rPr lang="es-ES" sz="1100" dirty="0">
                          <a:solidFill>
                            <a:schemeClr val="tx1"/>
                          </a:solidFill>
                          <a:effectLst/>
                        </a:rPr>
                        <a:t>Eventos de riesgo</a:t>
                      </a:r>
                      <a:endParaRPr lang="es-419"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rgbClr val="FFCCFF"/>
                    </a:solidFill>
                  </a:tcPr>
                </a:tc>
                <a:tc>
                  <a:txBody>
                    <a:bodyPr/>
                    <a:lstStyle/>
                    <a:p>
                      <a:pPr algn="ctr">
                        <a:lnSpc>
                          <a:spcPct val="107000"/>
                        </a:lnSpc>
                        <a:spcAft>
                          <a:spcPts val="800"/>
                        </a:spcAft>
                      </a:pPr>
                      <a:r>
                        <a:rPr lang="es-ES" sz="1100">
                          <a:solidFill>
                            <a:schemeClr val="tx1"/>
                          </a:solidFill>
                          <a:effectLst/>
                        </a:rPr>
                        <a:t>NIVEL DE RIEGO</a:t>
                      </a:r>
                      <a:endParaRPr lang="es-419"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rgbClr val="FFCCFF"/>
                    </a:solidFill>
                  </a:tcPr>
                </a:tc>
                <a:tc>
                  <a:txBody>
                    <a:bodyPr/>
                    <a:lstStyle/>
                    <a:p>
                      <a:pPr algn="ctr">
                        <a:lnSpc>
                          <a:spcPct val="107000"/>
                        </a:lnSpc>
                        <a:spcAft>
                          <a:spcPts val="800"/>
                        </a:spcAft>
                      </a:pPr>
                      <a:r>
                        <a:rPr lang="es-ES" sz="1100" dirty="0">
                          <a:solidFill>
                            <a:schemeClr val="tx1"/>
                          </a:solidFill>
                          <a:effectLst/>
                        </a:rPr>
                        <a:t>RELACIÓN CON LOS ODS</a:t>
                      </a:r>
                      <a:endParaRPr lang="es-419"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rgbClr val="FFCCFF"/>
                    </a:solidFill>
                  </a:tcPr>
                </a:tc>
                <a:extLst>
                  <a:ext uri="{0D108BD9-81ED-4DB2-BD59-A6C34878D82A}">
                    <a16:rowId xmlns:a16="http://schemas.microsoft.com/office/drawing/2014/main" val="2134083887"/>
                  </a:ext>
                </a:extLst>
              </a:tr>
              <a:tr h="518525">
                <a:tc>
                  <a:txBody>
                    <a:bodyPr/>
                    <a:lstStyle/>
                    <a:p>
                      <a:pPr algn="ctr">
                        <a:lnSpc>
                          <a:spcPct val="107000"/>
                        </a:lnSpc>
                        <a:spcAft>
                          <a:spcPts val="800"/>
                        </a:spcAft>
                      </a:pPr>
                      <a:r>
                        <a:rPr lang="es-ES" sz="1100" dirty="0">
                          <a:effectLst/>
                        </a:rPr>
                        <a:t>R1</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Ausencia de supervisión de riesgo a través del Consejo de Administración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endParaRPr>
                    </a:p>
                    <a:p>
                      <a:pPr>
                        <a:lnSpc>
                          <a:spcPct val="107000"/>
                        </a:lnSpc>
                        <a:spcAft>
                          <a:spcPts val="800"/>
                        </a:spcAft>
                      </a:pPr>
                      <a:r>
                        <a:rPr lang="es-ES" sz="1100" dirty="0">
                          <a:effectLst/>
                        </a:rPr>
                        <a:t>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472417547"/>
                  </a:ext>
                </a:extLst>
              </a:tr>
              <a:tr h="256433">
                <a:tc>
                  <a:txBody>
                    <a:bodyPr/>
                    <a:lstStyle/>
                    <a:p>
                      <a:pPr algn="ctr">
                        <a:lnSpc>
                          <a:spcPct val="107000"/>
                        </a:lnSpc>
                        <a:spcAft>
                          <a:spcPts val="800"/>
                        </a:spcAft>
                      </a:pPr>
                      <a:r>
                        <a:rPr lang="es-ES" sz="1100" dirty="0">
                          <a:effectLst/>
                        </a:rPr>
                        <a:t>R2</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El GAD Parroquial no establece estructuras operativas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12: Garantizar modalidades de consumo y producción sostenibles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3526815214"/>
                  </a:ext>
                </a:extLst>
              </a:tr>
              <a:tr h="387479">
                <a:tc>
                  <a:txBody>
                    <a:bodyPr/>
                    <a:lstStyle/>
                    <a:p>
                      <a:pPr algn="ctr">
                        <a:lnSpc>
                          <a:spcPct val="107000"/>
                        </a:lnSpc>
                        <a:spcAft>
                          <a:spcPts val="800"/>
                        </a:spcAft>
                      </a:pPr>
                      <a:r>
                        <a:rPr lang="es-ES" sz="1100" dirty="0">
                          <a:effectLst/>
                        </a:rPr>
                        <a:t>R3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Ausencia de una cultura deseada por medio de normas, políticas, principios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2779745119"/>
                  </a:ext>
                </a:extLst>
              </a:tr>
              <a:tr h="256433">
                <a:tc>
                  <a:txBody>
                    <a:bodyPr/>
                    <a:lstStyle/>
                    <a:p>
                      <a:pPr algn="ctr">
                        <a:lnSpc>
                          <a:spcPct val="107000"/>
                        </a:lnSpc>
                        <a:spcAft>
                          <a:spcPts val="800"/>
                        </a:spcAft>
                      </a:pPr>
                      <a:r>
                        <a:rPr lang="es-ES" sz="1100" dirty="0">
                          <a:effectLst/>
                        </a:rPr>
                        <a:t>R4</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Compromiso deficiente con los valores fundamentales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12: Garantizar modalidades de consumo y producción sostenibles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2738927053"/>
                  </a:ext>
                </a:extLst>
              </a:tr>
              <a:tr h="387479">
                <a:tc>
                  <a:txBody>
                    <a:bodyPr/>
                    <a:lstStyle/>
                    <a:p>
                      <a:pPr algn="ctr">
                        <a:lnSpc>
                          <a:spcPct val="107000"/>
                        </a:lnSpc>
                        <a:spcAft>
                          <a:spcPts val="800"/>
                        </a:spcAft>
                      </a:pPr>
                      <a:r>
                        <a:rPr lang="es-ES" sz="1100" dirty="0">
                          <a:effectLst/>
                        </a:rPr>
                        <a:t>R5</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La organización no desarrolla y mantiene al personal capacitado.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025682391"/>
                  </a:ext>
                </a:extLst>
              </a:tr>
              <a:tr h="387479">
                <a:tc>
                  <a:txBody>
                    <a:bodyPr/>
                    <a:lstStyle/>
                    <a:p>
                      <a:pPr algn="ctr">
                        <a:lnSpc>
                          <a:spcPct val="107000"/>
                        </a:lnSpc>
                        <a:spcAft>
                          <a:spcPts val="800"/>
                        </a:spcAft>
                      </a:pPr>
                      <a:r>
                        <a:rPr lang="es-ES" sz="1100" dirty="0">
                          <a:effectLst/>
                        </a:rPr>
                        <a:t>R6</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No existe un análisis del contexto de la organización a través del Plan Estratégico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131428444"/>
                  </a:ext>
                </a:extLst>
              </a:tr>
              <a:tr h="387479">
                <a:tc>
                  <a:txBody>
                    <a:bodyPr/>
                    <a:lstStyle/>
                    <a:p>
                      <a:pPr algn="ctr">
                        <a:lnSpc>
                          <a:spcPct val="107000"/>
                        </a:lnSpc>
                        <a:spcAft>
                          <a:spcPts val="800"/>
                        </a:spcAft>
                      </a:pPr>
                      <a:r>
                        <a:rPr lang="es-ES" sz="1100" dirty="0">
                          <a:effectLst/>
                        </a:rPr>
                        <a:t>R7</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Ausencia del apetito al riesgo con respecto a los objetivos estratégicos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2074111905"/>
                  </a:ext>
                </a:extLst>
              </a:tr>
              <a:tr h="387479">
                <a:tc>
                  <a:txBody>
                    <a:bodyPr/>
                    <a:lstStyle/>
                    <a:p>
                      <a:pPr algn="ctr">
                        <a:lnSpc>
                          <a:spcPct val="107000"/>
                        </a:lnSpc>
                        <a:spcAft>
                          <a:spcPts val="800"/>
                        </a:spcAft>
                      </a:pPr>
                      <a:r>
                        <a:rPr lang="es-ES" sz="1100" dirty="0">
                          <a:effectLst/>
                        </a:rPr>
                        <a:t>R8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Ausencia de objetivos medibles, realistas y relevantes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3988771155"/>
                  </a:ext>
                </a:extLst>
              </a:tr>
              <a:tr h="387479">
                <a:tc>
                  <a:txBody>
                    <a:bodyPr/>
                    <a:lstStyle/>
                    <a:p>
                      <a:pPr algn="ctr">
                        <a:lnSpc>
                          <a:spcPct val="107000"/>
                        </a:lnSpc>
                        <a:spcAft>
                          <a:spcPts val="800"/>
                        </a:spcAft>
                      </a:pPr>
                      <a:r>
                        <a:rPr lang="es-ES" sz="1100" dirty="0">
                          <a:effectLst/>
                        </a:rPr>
                        <a:t>R9</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Formulación deficiente de objetivos estratégicos de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4011398493"/>
                  </a:ext>
                </a:extLst>
              </a:tr>
              <a:tr h="387479">
                <a:tc>
                  <a:txBody>
                    <a:bodyPr/>
                    <a:lstStyle/>
                    <a:p>
                      <a:pPr algn="ctr">
                        <a:lnSpc>
                          <a:spcPct val="107000"/>
                        </a:lnSpc>
                        <a:spcAft>
                          <a:spcPts val="800"/>
                        </a:spcAft>
                      </a:pPr>
                      <a:r>
                        <a:rPr lang="es-ES" sz="1100" dirty="0">
                          <a:effectLst/>
                        </a:rPr>
                        <a:t>R10</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Nos se identifican los riesgos mediante una matriz por procesos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987976837"/>
                  </a:ext>
                </a:extLst>
              </a:tr>
              <a:tr h="387479">
                <a:tc>
                  <a:txBody>
                    <a:bodyPr/>
                    <a:lstStyle/>
                    <a:p>
                      <a:pPr algn="ctr">
                        <a:lnSpc>
                          <a:spcPct val="107000"/>
                        </a:lnSpc>
                        <a:spcAft>
                          <a:spcPts val="800"/>
                        </a:spcAft>
                      </a:pPr>
                      <a:r>
                        <a:rPr lang="es-ES" sz="1100" dirty="0">
                          <a:effectLst/>
                        </a:rPr>
                        <a:t>R11</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Deficiente evaluación de los riesgos identificados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4172125892"/>
                  </a:ext>
                </a:extLst>
              </a:tr>
              <a:tr h="387479">
                <a:tc>
                  <a:txBody>
                    <a:bodyPr/>
                    <a:lstStyle/>
                    <a:p>
                      <a:pPr algn="ctr">
                        <a:lnSpc>
                          <a:spcPct val="107000"/>
                        </a:lnSpc>
                        <a:spcAft>
                          <a:spcPts val="800"/>
                        </a:spcAft>
                      </a:pPr>
                      <a:r>
                        <a:rPr lang="es-ES" sz="1100" dirty="0">
                          <a:effectLst/>
                        </a:rPr>
                        <a:t>R12</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Incumplimiento en la priorización de los riesgos para la toma de decisiones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2901591441"/>
                  </a:ext>
                </a:extLst>
              </a:tr>
              <a:tr h="387479">
                <a:tc>
                  <a:txBody>
                    <a:bodyPr/>
                    <a:lstStyle/>
                    <a:p>
                      <a:pPr algn="ctr">
                        <a:lnSpc>
                          <a:spcPct val="107000"/>
                        </a:lnSpc>
                        <a:spcAft>
                          <a:spcPts val="800"/>
                        </a:spcAft>
                      </a:pPr>
                      <a:r>
                        <a:rPr lang="es-ES" sz="1100" dirty="0">
                          <a:effectLst/>
                        </a:rPr>
                        <a:t>R13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No se implementan respuestas ante los riesgos identificados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3008226701"/>
                  </a:ext>
                </a:extLst>
              </a:tr>
              <a:tr h="387479">
                <a:tc>
                  <a:txBody>
                    <a:bodyPr/>
                    <a:lstStyle/>
                    <a:p>
                      <a:pPr algn="ctr">
                        <a:lnSpc>
                          <a:spcPct val="107000"/>
                        </a:lnSpc>
                        <a:spcAft>
                          <a:spcPts val="800"/>
                        </a:spcAft>
                      </a:pPr>
                      <a:r>
                        <a:rPr lang="es-ES" sz="1100" dirty="0">
                          <a:effectLst/>
                        </a:rPr>
                        <a:t>R14</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Aplicación deficiente de herramientas de autoevaluación para identificar riesgos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8: Promover el crecimiento económico sostenido, inclusivo y sostenible, el empleo pleno y productivo y el trabajo decente para todos.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811848491"/>
                  </a:ext>
                </a:extLst>
              </a:tr>
              <a:tr h="256433">
                <a:tc>
                  <a:txBody>
                    <a:bodyPr/>
                    <a:lstStyle/>
                    <a:p>
                      <a:pPr algn="ctr">
                        <a:lnSpc>
                          <a:spcPct val="107000"/>
                        </a:lnSpc>
                        <a:spcAft>
                          <a:spcPts val="800"/>
                        </a:spcAft>
                      </a:pPr>
                      <a:r>
                        <a:rPr lang="es-ES" sz="1100" dirty="0">
                          <a:effectLst/>
                        </a:rPr>
                        <a:t>R15</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El GAD no ajusta su estrategia ante cambios en el entorno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12: Garantizar modalidades de consumo y producción sostenibles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tc>
                <a:extLst>
                  <a:ext uri="{0D108BD9-81ED-4DB2-BD59-A6C34878D82A}">
                    <a16:rowId xmlns:a16="http://schemas.microsoft.com/office/drawing/2014/main" val="698899073"/>
                  </a:ext>
                </a:extLst>
              </a:tr>
              <a:tr h="387479">
                <a:tc>
                  <a:txBody>
                    <a:bodyPr/>
                    <a:lstStyle/>
                    <a:p>
                      <a:pPr algn="ctr">
                        <a:lnSpc>
                          <a:spcPct val="107000"/>
                        </a:lnSpc>
                        <a:spcAft>
                          <a:spcPts val="800"/>
                        </a:spcAft>
                      </a:pPr>
                      <a:r>
                        <a:rPr lang="es-ES" sz="1100" dirty="0">
                          <a:effectLst/>
                        </a:rPr>
                        <a:t>R16</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No se identifican los riesgos que afecten al desempeño del área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8: Promover el crecimiento económico sostenido, inclusivo y sostenible, el empleo pleno y productivo y el trabajo decente para todos.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3743088537"/>
                  </a:ext>
                </a:extLst>
              </a:tr>
              <a:tr h="256433">
                <a:tc>
                  <a:txBody>
                    <a:bodyPr/>
                    <a:lstStyle/>
                    <a:p>
                      <a:pPr algn="ctr">
                        <a:lnSpc>
                          <a:spcPct val="107000"/>
                        </a:lnSpc>
                        <a:spcAft>
                          <a:spcPts val="800"/>
                        </a:spcAft>
                      </a:pPr>
                      <a:r>
                        <a:rPr lang="es-ES" sz="1100" dirty="0">
                          <a:effectLst/>
                        </a:rPr>
                        <a:t>R17</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Ausencia de mejoras en la Gestión de Riesgo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12: Garantizar modalidades de consumo y producción sostenibles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tc>
                <a:extLst>
                  <a:ext uri="{0D108BD9-81ED-4DB2-BD59-A6C34878D82A}">
                    <a16:rowId xmlns:a16="http://schemas.microsoft.com/office/drawing/2014/main" val="1970386175"/>
                  </a:ext>
                </a:extLst>
              </a:tr>
              <a:tr h="387479">
                <a:tc>
                  <a:txBody>
                    <a:bodyPr/>
                    <a:lstStyle/>
                    <a:p>
                      <a:pPr algn="ctr">
                        <a:lnSpc>
                          <a:spcPct val="107000"/>
                        </a:lnSpc>
                        <a:spcAft>
                          <a:spcPts val="800"/>
                        </a:spcAft>
                      </a:pPr>
                      <a:r>
                        <a:rPr lang="es-ES" sz="1100" dirty="0">
                          <a:effectLst/>
                        </a:rPr>
                        <a:t>R18</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Deficiente aplicación de la información y la tecnología para administrar los riesgos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8: Promover el crecimiento económico sostenido, inclusivo y sostenible, el empleo pleno y productivo y el trabajo decente para todos.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3882035424"/>
                  </a:ext>
                </a:extLst>
              </a:tr>
              <a:tr h="387479">
                <a:tc>
                  <a:txBody>
                    <a:bodyPr/>
                    <a:lstStyle/>
                    <a:p>
                      <a:pPr algn="ctr">
                        <a:lnSpc>
                          <a:spcPct val="107000"/>
                        </a:lnSpc>
                        <a:spcAft>
                          <a:spcPts val="800"/>
                        </a:spcAft>
                      </a:pPr>
                      <a:r>
                        <a:rPr lang="es-ES" sz="1100">
                          <a:effectLst/>
                        </a:rPr>
                        <a:t>R19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Deficiente comunicación de la información sobre los riesgos a las partes interesadas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ALTO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ODS 8: Promover el crecimiento económico sostenido, inclusivo y sostenible, el empleo pleno y productivo y el trabajo decente para todos.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4032958597"/>
                  </a:ext>
                </a:extLst>
              </a:tr>
              <a:tr h="387479">
                <a:tc>
                  <a:txBody>
                    <a:bodyPr/>
                    <a:lstStyle/>
                    <a:p>
                      <a:pPr algn="ctr">
                        <a:lnSpc>
                          <a:spcPct val="107000"/>
                        </a:lnSpc>
                        <a:spcAft>
                          <a:spcPts val="800"/>
                        </a:spcAft>
                      </a:pPr>
                      <a:r>
                        <a:rPr lang="es-ES" sz="1100" dirty="0">
                          <a:effectLst/>
                        </a:rPr>
                        <a:t>R20</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a:effectLst/>
                        </a:rPr>
                        <a:t>El GAD no informa sobre los riesgos, culturas y desempeños.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tc>
                  <a:txBody>
                    <a:bodyPr/>
                    <a:lstStyle/>
                    <a:p>
                      <a:pPr algn="ctr">
                        <a:lnSpc>
                          <a:spcPct val="107000"/>
                        </a:lnSpc>
                        <a:spcAft>
                          <a:spcPts val="800"/>
                        </a:spcAft>
                      </a:pPr>
                      <a:r>
                        <a:rPr lang="es-ES" sz="1100" dirty="0">
                          <a:effectLst/>
                        </a:rPr>
                        <a:t>MEDIO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solidFill>
                      <a:schemeClr val="accent1">
                        <a:lumMod val="60000"/>
                        <a:lumOff val="40000"/>
                      </a:schemeClr>
                    </a:solidFill>
                  </a:tcPr>
                </a:tc>
                <a:tc>
                  <a:txBody>
                    <a:bodyPr/>
                    <a:lstStyle/>
                    <a:p>
                      <a:pPr>
                        <a:lnSpc>
                          <a:spcPct val="107000"/>
                        </a:lnSpc>
                        <a:spcAft>
                          <a:spcPts val="800"/>
                        </a:spcAft>
                      </a:pPr>
                      <a:r>
                        <a:rPr lang="es-ES" sz="1100" dirty="0">
                          <a:effectLst/>
                        </a:rPr>
                        <a:t>ODS 8: Promover el crecimiento económico sostenido, inclusivo y sostenible, el empleo pleno y productivo y el trabajo decente para todos.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191" marR="11191" marT="0" marB="0" anchor="ctr"/>
                </a:tc>
                <a:extLst>
                  <a:ext uri="{0D108BD9-81ED-4DB2-BD59-A6C34878D82A}">
                    <a16:rowId xmlns:a16="http://schemas.microsoft.com/office/drawing/2014/main" val="1212443494"/>
                  </a:ext>
                </a:extLst>
              </a:tr>
            </a:tbl>
          </a:graphicData>
        </a:graphic>
      </p:graphicFrame>
    </p:spTree>
    <p:extLst>
      <p:ext uri="{BB962C8B-B14F-4D97-AF65-F5344CB8AC3E}">
        <p14:creationId xmlns:p14="http://schemas.microsoft.com/office/powerpoint/2010/main" val="3673741904"/>
      </p:ext>
    </p:extLst>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924944"/>
            <a:ext cx="8229600" cy="1143000"/>
          </a:xfrm>
        </p:spPr>
        <p:txBody>
          <a:bodyPr>
            <a:normAutofit fontScale="90000"/>
          </a:bodyPr>
          <a:lstStyle/>
          <a:p>
            <a:r>
              <a:rPr lang="es-ES_tradnl" b="1" dirty="0">
                <a:ln w="22225">
                  <a:solidFill>
                    <a:schemeClr val="accent2"/>
                  </a:solidFill>
                  <a:prstDash val="solid"/>
                </a:ln>
                <a:solidFill>
                  <a:schemeClr val="accent2">
                    <a:lumMod val="40000"/>
                    <a:lumOff val="60000"/>
                  </a:schemeClr>
                </a:solidFill>
              </a:rPr>
              <a:t>CAPÍTULO IV</a:t>
            </a:r>
            <a:br>
              <a:rPr lang="es-EC" b="1" dirty="0">
                <a:ln w="22225">
                  <a:solidFill>
                    <a:schemeClr val="accent2"/>
                  </a:solidFill>
                  <a:prstDash val="solid"/>
                </a:ln>
                <a:solidFill>
                  <a:schemeClr val="accent2">
                    <a:lumMod val="40000"/>
                    <a:lumOff val="60000"/>
                  </a:schemeClr>
                </a:solidFill>
              </a:rPr>
            </a:br>
            <a:r>
              <a:rPr lang="es-EC" b="1" dirty="0">
                <a:ln w="22225">
                  <a:solidFill>
                    <a:schemeClr val="accent2"/>
                  </a:solidFill>
                  <a:prstDash val="solid"/>
                </a:ln>
                <a:solidFill>
                  <a:schemeClr val="accent2">
                    <a:lumMod val="40000"/>
                    <a:lumOff val="60000"/>
                  </a:schemeClr>
                </a:solidFill>
              </a:rPr>
              <a:t>PROPUESTA DE DESARROLLO SOSTENIBLE</a:t>
            </a:r>
          </a:p>
        </p:txBody>
      </p:sp>
    </p:spTree>
    <p:extLst>
      <p:ext uri="{BB962C8B-B14F-4D97-AF65-F5344CB8AC3E}">
        <p14:creationId xmlns:p14="http://schemas.microsoft.com/office/powerpoint/2010/main" val="2773383666"/>
      </p:ext>
    </p:extLst>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1FA1B-A44E-4E78-9D9E-E276E165AA88}"/>
              </a:ext>
            </a:extLst>
          </p:cNvPr>
          <p:cNvSpPr>
            <a:spLocks noGrp="1"/>
          </p:cNvSpPr>
          <p:nvPr>
            <p:ph type="title"/>
          </p:nvPr>
        </p:nvSpPr>
        <p:spPr>
          <a:xfrm>
            <a:off x="457200" y="0"/>
            <a:ext cx="8229600" cy="836712"/>
          </a:xfrm>
        </p:spPr>
        <p:txBody>
          <a:bodyPr/>
          <a:lstStyle/>
          <a:p>
            <a:pPr algn="l"/>
            <a:r>
              <a:rPr lang="es-ES" sz="1800" b="1" dirty="0">
                <a:solidFill>
                  <a:schemeClr val="accent5">
                    <a:lumMod val="50000"/>
                  </a:schemeClr>
                </a:solidFill>
                <a:effectLst/>
                <a:ea typeface="Calibri" panose="020F0502020204030204" pitchFamily="34" charset="0"/>
              </a:rPr>
              <a:t>Matriz Protocolo de Desarrollo Sostenible</a:t>
            </a:r>
            <a:endParaRPr lang="es-419" dirty="0">
              <a:solidFill>
                <a:schemeClr val="accent5">
                  <a:lumMod val="50000"/>
                </a:schemeClr>
              </a:solidFill>
            </a:endParaRPr>
          </a:p>
        </p:txBody>
      </p:sp>
      <p:graphicFrame>
        <p:nvGraphicFramePr>
          <p:cNvPr id="3" name="Tabla 2">
            <a:extLst>
              <a:ext uri="{FF2B5EF4-FFF2-40B4-BE49-F238E27FC236}">
                <a16:creationId xmlns:a16="http://schemas.microsoft.com/office/drawing/2014/main" id="{8A20E1FF-3AB8-4476-B09F-AADD2DF96BF2}"/>
              </a:ext>
            </a:extLst>
          </p:cNvPr>
          <p:cNvGraphicFramePr>
            <a:graphicFrameLocks noGrp="1"/>
          </p:cNvGraphicFramePr>
          <p:nvPr>
            <p:extLst>
              <p:ext uri="{D42A27DB-BD31-4B8C-83A1-F6EECF244321}">
                <p14:modId xmlns:p14="http://schemas.microsoft.com/office/powerpoint/2010/main" val="2841651207"/>
              </p:ext>
            </p:extLst>
          </p:nvPr>
        </p:nvGraphicFramePr>
        <p:xfrm>
          <a:off x="-6018" y="980728"/>
          <a:ext cx="8826488" cy="31987756"/>
        </p:xfrm>
        <a:graphic>
          <a:graphicData uri="http://schemas.openxmlformats.org/drawingml/2006/table">
            <a:tbl>
              <a:tblPr firstRow="1" firstCol="1" bandRow="1">
                <a:tableStyleId>{5C22544A-7EE6-4342-B048-85BDC9FD1C3A}</a:tableStyleId>
              </a:tblPr>
              <a:tblGrid>
                <a:gridCol w="1221683">
                  <a:extLst>
                    <a:ext uri="{9D8B030D-6E8A-4147-A177-3AD203B41FA5}">
                      <a16:colId xmlns:a16="http://schemas.microsoft.com/office/drawing/2014/main" val="1186650427"/>
                    </a:ext>
                  </a:extLst>
                </a:gridCol>
                <a:gridCol w="1221683">
                  <a:extLst>
                    <a:ext uri="{9D8B030D-6E8A-4147-A177-3AD203B41FA5}">
                      <a16:colId xmlns:a16="http://schemas.microsoft.com/office/drawing/2014/main" val="3320367369"/>
                    </a:ext>
                  </a:extLst>
                </a:gridCol>
                <a:gridCol w="1608680">
                  <a:extLst>
                    <a:ext uri="{9D8B030D-6E8A-4147-A177-3AD203B41FA5}">
                      <a16:colId xmlns:a16="http://schemas.microsoft.com/office/drawing/2014/main" val="1856370664"/>
                    </a:ext>
                  </a:extLst>
                </a:gridCol>
                <a:gridCol w="1608680">
                  <a:extLst>
                    <a:ext uri="{9D8B030D-6E8A-4147-A177-3AD203B41FA5}">
                      <a16:colId xmlns:a16="http://schemas.microsoft.com/office/drawing/2014/main" val="118254158"/>
                    </a:ext>
                  </a:extLst>
                </a:gridCol>
                <a:gridCol w="1582881">
                  <a:extLst>
                    <a:ext uri="{9D8B030D-6E8A-4147-A177-3AD203B41FA5}">
                      <a16:colId xmlns:a16="http://schemas.microsoft.com/office/drawing/2014/main" val="4190132808"/>
                    </a:ext>
                  </a:extLst>
                </a:gridCol>
                <a:gridCol w="1582881">
                  <a:extLst>
                    <a:ext uri="{9D8B030D-6E8A-4147-A177-3AD203B41FA5}">
                      <a16:colId xmlns:a16="http://schemas.microsoft.com/office/drawing/2014/main" val="604452986"/>
                    </a:ext>
                  </a:extLst>
                </a:gridCol>
              </a:tblGrid>
              <a:tr h="170872">
                <a:tc gridSpan="6">
                  <a:txBody>
                    <a:bodyPr/>
                    <a:lstStyle/>
                    <a:p>
                      <a:pPr algn="ctr">
                        <a:lnSpc>
                          <a:spcPct val="107000"/>
                        </a:lnSpc>
                        <a:spcAft>
                          <a:spcPts val="800"/>
                        </a:spcAft>
                      </a:pPr>
                      <a:r>
                        <a:rPr lang="es-ES" sz="1100" dirty="0">
                          <a:effectLst/>
                        </a:rPr>
                        <a:t>PROTOCOLO DE DESARROLLO SOSTENIBLE</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rgbClr val="00B0F0"/>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977616663"/>
                  </a:ext>
                </a:extLst>
              </a:tr>
              <a:tr h="528039">
                <a:tc>
                  <a:txBody>
                    <a:bodyPr/>
                    <a:lstStyle/>
                    <a:p>
                      <a:pPr algn="ctr">
                        <a:lnSpc>
                          <a:spcPct val="107000"/>
                        </a:lnSpc>
                        <a:spcAft>
                          <a:spcPts val="800"/>
                        </a:spcAft>
                      </a:pPr>
                      <a:r>
                        <a:rPr lang="es-ES" sz="1100" dirty="0">
                          <a:effectLst/>
                        </a:rPr>
                        <a:t>DIMENSIÓN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tc>
                  <a:txBody>
                    <a:bodyPr/>
                    <a:lstStyle/>
                    <a:p>
                      <a:pPr algn="ctr">
                        <a:lnSpc>
                          <a:spcPct val="107000"/>
                        </a:lnSpc>
                        <a:spcAft>
                          <a:spcPts val="800"/>
                        </a:spcAft>
                      </a:pPr>
                      <a:r>
                        <a:rPr lang="es-ES" sz="1100" dirty="0">
                          <a:effectLst/>
                        </a:rPr>
                        <a:t>FUNDAMENTOS PRINCIPIOS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tc>
                  <a:txBody>
                    <a:bodyPr/>
                    <a:lstStyle/>
                    <a:p>
                      <a:pPr algn="ctr">
                        <a:lnSpc>
                          <a:spcPct val="107000"/>
                        </a:lnSpc>
                        <a:spcAft>
                          <a:spcPts val="800"/>
                        </a:spcAft>
                      </a:pPr>
                      <a:r>
                        <a:rPr lang="es-ES" sz="1100" dirty="0">
                          <a:effectLst/>
                        </a:rPr>
                        <a:t>ACTIVIDADES (Criterios)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tc>
                  <a:txBody>
                    <a:bodyPr/>
                    <a:lstStyle/>
                    <a:p>
                      <a:pPr algn="ctr">
                        <a:lnSpc>
                          <a:spcPct val="107000"/>
                        </a:lnSpc>
                        <a:spcAft>
                          <a:spcPts val="800"/>
                        </a:spcAft>
                      </a:pPr>
                      <a:r>
                        <a:rPr lang="es-ES" sz="1100" dirty="0">
                          <a:effectLst/>
                        </a:rPr>
                        <a:t>INDICADORES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tc>
                  <a:txBody>
                    <a:bodyPr/>
                    <a:lstStyle/>
                    <a:p>
                      <a:pPr algn="ctr">
                        <a:lnSpc>
                          <a:spcPct val="107000"/>
                        </a:lnSpc>
                        <a:spcAft>
                          <a:spcPts val="800"/>
                        </a:spcAft>
                      </a:pPr>
                      <a:r>
                        <a:rPr lang="es-ES" sz="1100" dirty="0">
                          <a:effectLst/>
                        </a:rPr>
                        <a:t>MEDIOS DE VERIFICACIÓN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tc>
                  <a:txBody>
                    <a:bodyPr/>
                    <a:lstStyle/>
                    <a:p>
                      <a:pPr algn="ctr">
                        <a:lnSpc>
                          <a:spcPct val="107000"/>
                        </a:lnSpc>
                        <a:spcAft>
                          <a:spcPts val="800"/>
                        </a:spcAft>
                      </a:pPr>
                      <a:r>
                        <a:rPr lang="es-ES" sz="1100" dirty="0">
                          <a:effectLst/>
                        </a:rPr>
                        <a:t>ODS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solidFill>
                      <a:schemeClr val="accent6">
                        <a:lumMod val="40000"/>
                        <a:lumOff val="60000"/>
                      </a:schemeClr>
                    </a:solidFill>
                  </a:tcPr>
                </a:tc>
                <a:extLst>
                  <a:ext uri="{0D108BD9-81ED-4DB2-BD59-A6C34878D82A}">
                    <a16:rowId xmlns:a16="http://schemas.microsoft.com/office/drawing/2014/main" val="3142768838"/>
                  </a:ext>
                </a:extLst>
              </a:tr>
              <a:tr h="1522164">
                <a:tc rowSpan="17">
                  <a:txBody>
                    <a:bodyPr/>
                    <a:lstStyle/>
                    <a:p>
                      <a:pPr algn="ctr">
                        <a:lnSpc>
                          <a:spcPct val="107000"/>
                        </a:lnSpc>
                        <a:spcAft>
                          <a:spcPts val="800"/>
                        </a:spcAft>
                      </a:pPr>
                      <a:r>
                        <a:rPr lang="es-ES" sz="1100" dirty="0">
                          <a:effectLst/>
                        </a:rPr>
                        <a:t>SOCIAL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vert="wordArtVert" anchor="ctr">
                    <a:solidFill>
                      <a:schemeClr val="accent2">
                        <a:lumMod val="75000"/>
                      </a:schemeClr>
                    </a:solidFill>
                  </a:tcPr>
                </a:tc>
                <a:tc rowSpan="2">
                  <a:txBody>
                    <a:bodyPr/>
                    <a:lstStyle/>
                    <a:p>
                      <a:pPr>
                        <a:lnSpc>
                          <a:spcPct val="107000"/>
                        </a:lnSpc>
                        <a:spcAft>
                          <a:spcPts val="800"/>
                        </a:spcAft>
                      </a:pPr>
                      <a:r>
                        <a:rPr lang="es-ES" sz="1100" dirty="0">
                          <a:effectLst/>
                        </a:rPr>
                        <a:t>Asegurar el futuro de la organización.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dirty="0">
                          <a:effectLst/>
                        </a:rPr>
                        <a:t>Establecer Políticas de inclusión Social.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dirty="0">
                          <a:effectLst/>
                        </a:rPr>
                        <a:t>Número de acuerdos expedidos de política social </a:t>
                      </a:r>
                    </a:p>
                    <a:p>
                      <a:pPr algn="ctr">
                        <a:lnSpc>
                          <a:spcPct val="107000"/>
                        </a:lnSpc>
                        <a:spcAft>
                          <a:spcPts val="800"/>
                        </a:spcAft>
                      </a:pPr>
                      <a:r>
                        <a:rPr lang="es-ES" sz="1100" dirty="0">
                          <a:effectLst/>
                          <a:latin typeface="Palatino Linotype (Cuerpo)"/>
                          <a:ea typeface="Calibri" panose="020F0502020204030204" pitchFamily="34" charset="0"/>
                          <a:cs typeface="Times New Roman" panose="02020603050405020304" pitchFamily="18" charset="0"/>
                        </a:rPr>
                        <a:t>Documentos expendidos por el Gad/Total de documentos expendidos</a:t>
                      </a:r>
                      <a:endParaRPr lang="es-419" sz="1100" dirty="0">
                        <a:effectLst/>
                        <a:latin typeface="Palatino Linotype (Cuerpo)"/>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Documento firmado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dirty="0">
                          <a:effectLst/>
                        </a:rPr>
                        <a:t>Metas 8.3: Promover políticas orientadas al desarrollo que apoyen las actividades productivas, la creación de puestos de trabajo decentes, el emprendimiento,</a:t>
                      </a:r>
                      <a:br>
                        <a:rPr lang="es-ES" sz="1100" dirty="0">
                          <a:effectLst/>
                        </a:rPr>
                      </a:br>
                      <a:r>
                        <a:rPr lang="es-ES" sz="1100" dirty="0">
                          <a:effectLst/>
                        </a:rPr>
                        <a:t>la creatividad y la innovación, y fomentar la formalización y el crecimiento de las microempresas y las pequeñas y medianas empresas, incluso mediante el acceso a servicios financieros.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4190351311"/>
                  </a:ext>
                </a:extLst>
              </a:tr>
              <a:tr h="2398960">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dirty="0">
                          <a:effectLst/>
                        </a:rPr>
                        <a:t>Socializar Políticas de Inclusión Social.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dirty="0">
                          <a:effectLst/>
                        </a:rPr>
                        <a:t>Número de instructivos de inclusión social solicitados </a:t>
                      </a:r>
                    </a:p>
                    <a:p>
                      <a:pPr algn="ctr">
                        <a:lnSpc>
                          <a:spcPct val="107000"/>
                        </a:lnSpc>
                        <a:spcAft>
                          <a:spcPts val="800"/>
                        </a:spcAft>
                      </a:pPr>
                      <a:r>
                        <a:rPr lang="es-ES" sz="1100" dirty="0">
                          <a:effectLst/>
                          <a:latin typeface="Palatino Linotype (Cuerpo)"/>
                          <a:ea typeface="Calibri" panose="020F0502020204030204" pitchFamily="34" charset="0"/>
                          <a:cs typeface="Times New Roman" panose="02020603050405020304" pitchFamily="18" charset="0"/>
                        </a:rPr>
                        <a:t>Instructivos solicitados por el GAD/Instructivos aprobados por las autoridades</a:t>
                      </a:r>
                      <a:endParaRPr lang="es-419" sz="1100" dirty="0">
                        <a:effectLst/>
                        <a:latin typeface="Palatino Linotype (Cuerpo)"/>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dirty="0">
                          <a:effectLst/>
                        </a:rPr>
                        <a:t>Políticas aprobadas por las autoridad</a:t>
                      </a:r>
                    </a:p>
                    <a:p>
                      <a:pPr>
                        <a:lnSpc>
                          <a:spcPct val="107000"/>
                        </a:lnSpc>
                        <a:spcAft>
                          <a:spcPts val="800"/>
                        </a:spcAft>
                      </a:pPr>
                      <a:r>
                        <a:rPr lang="es-ES" sz="1100" dirty="0">
                          <a:effectLst/>
                        </a:rPr>
                        <a:t>des del GAD.</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2093726353"/>
                  </a:ext>
                </a:extLst>
              </a:tr>
              <a:tr h="2337578">
                <a:tc vMerge="1">
                  <a:txBody>
                    <a:bodyPr/>
                    <a:lstStyle/>
                    <a:p>
                      <a:endParaRPr lang="es-419"/>
                    </a:p>
                  </a:txBody>
                  <a:tcPr/>
                </a:tc>
                <a:tc rowSpan="2">
                  <a:txBody>
                    <a:bodyPr/>
                    <a:lstStyle/>
                    <a:p>
                      <a:pPr>
                        <a:lnSpc>
                          <a:spcPct val="107000"/>
                        </a:lnSpc>
                        <a:spcAft>
                          <a:spcPts val="800"/>
                        </a:spcAft>
                      </a:pPr>
                      <a:r>
                        <a:rPr lang="es-ES" sz="1100">
                          <a:effectLst/>
                        </a:rPr>
                        <a:t>Interpretar sus competencias para generar valor en beneficio de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Elaborar un Plan Estratégico de Inclusión Social.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dirty="0">
                          <a:effectLst/>
                        </a:rPr>
                        <a:t>Cantidad del Presupuesto asignado para estratégico de Inclusión social.</a:t>
                      </a:r>
                    </a:p>
                    <a:p>
                      <a:pPr algn="ctr">
                        <a:lnSpc>
                          <a:spcPct val="107000"/>
                        </a:lnSpc>
                        <a:spcAft>
                          <a:spcPts val="800"/>
                        </a:spcAft>
                      </a:pPr>
                      <a:r>
                        <a:rPr lang="es-ES" sz="1100" dirty="0">
                          <a:effectLst/>
                        </a:rPr>
                        <a:t>Presupuesto asignado para estrategias de inclusión/ Presupuesto aprobado</a:t>
                      </a:r>
                      <a:endParaRPr lang="es-419" sz="1100" dirty="0">
                        <a:effectLst/>
                      </a:endParaRPr>
                    </a:p>
                    <a:p>
                      <a:pPr algn="ctr">
                        <a:lnSpc>
                          <a:spcPct val="107000"/>
                        </a:lnSpc>
                        <a:spcAft>
                          <a:spcPts val="800"/>
                        </a:spcAft>
                      </a:pPr>
                      <a:r>
                        <a:rPr lang="es-ES" sz="1100" dirty="0">
                          <a:effectLst/>
                        </a:rPr>
                        <a:t>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Plan Estratégico aprobado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dirty="0">
                          <a:effectLst/>
                        </a:rPr>
                        <a:t>Meta 4.5: De aquí a 2030, eliminar las disparidades de género en la educación y asegurar el acceso igualitario a todos los niveles de la enseñanza y la formación profesional para las personas vulnerables, incluidas las personas con discapacidad, los pueblos indígenas y los niños en situaciones de vulnerabilidad.</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2335803185"/>
                  </a:ext>
                </a:extLst>
              </a:tr>
              <a:tr h="168892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perfiles por competencias.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dirty="0">
                          <a:effectLst/>
                        </a:rPr>
                        <a:t>Media de prestación de competencias: cardinales, específicas y técnicas.</a:t>
                      </a:r>
                      <a:endParaRPr lang="es-419" sz="1100" dirty="0">
                        <a:effectLst/>
                      </a:endParaRPr>
                    </a:p>
                    <a:p>
                      <a:pPr algn="ctr">
                        <a:lnSpc>
                          <a:spcPct val="107000"/>
                        </a:lnSpc>
                        <a:spcAft>
                          <a:spcPts val="800"/>
                        </a:spcAft>
                      </a:pPr>
                      <a:r>
                        <a:rPr lang="es-ES" sz="1100" dirty="0">
                          <a:effectLst/>
                        </a:rPr>
                        <a:t>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Matriz de competencias aprobada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417690473"/>
                  </a:ext>
                </a:extLst>
              </a:tr>
              <a:tr h="1343517">
                <a:tc vMerge="1">
                  <a:txBody>
                    <a:bodyPr/>
                    <a:lstStyle/>
                    <a:p>
                      <a:endParaRPr lang="es-419"/>
                    </a:p>
                  </a:txBody>
                  <a:tcPr/>
                </a:tc>
                <a:tc rowSpan="2">
                  <a:txBody>
                    <a:bodyPr/>
                    <a:lstStyle/>
                    <a:p>
                      <a:pPr>
                        <a:lnSpc>
                          <a:spcPct val="107000"/>
                        </a:lnSpc>
                        <a:spcAft>
                          <a:spcPts val="800"/>
                        </a:spcAft>
                      </a:pPr>
                      <a:r>
                        <a:rPr lang="es-ES" sz="1100">
                          <a:effectLst/>
                        </a:rPr>
                        <a:t>Integrar los conceptos de sostenibilidad (social) en la estrategia fundamental.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Desarrollar procedimientos y protocolos de aplicación del desarrollo sostenible.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Documento de análisis de políticas, procedimientos y protocolos de desarrollo sostenible.</a:t>
                      </a:r>
                      <a:endParaRPr lang="es-419" sz="1100">
                        <a:effectLst/>
                      </a:endParaRPr>
                    </a:p>
                    <a:p>
                      <a:pPr algn="ctr">
                        <a:lnSpc>
                          <a:spcPct val="107000"/>
                        </a:lnSpc>
                        <a:spcAft>
                          <a:spcPts val="800"/>
                        </a:spcAft>
                      </a:pPr>
                      <a:r>
                        <a:rPr lang="es-ES" sz="1100">
                          <a:effectLst/>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Políticas, procedimientos y protocolos aprobados y socializados.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4.7: De aquí a 2030, asegurar que todos los alumnos adquieran los conocimientos teóricos y prácticos necesarios para promover el desarrollo sostenible, entre otras cosas mediante la educación para el desarrollo sostenible y los estilos de</a:t>
                      </a:r>
                      <a:br>
                        <a:rPr lang="es-ES" sz="1100">
                          <a:effectLst/>
                        </a:rPr>
                      </a:br>
                      <a:r>
                        <a:rPr lang="es-ES" sz="1100">
                          <a:effectLst/>
                        </a:rPr>
                        <a:t>vidas sostenibles, los derechos humanos, la igualdad de género, la promoción de una cultura de paz y no violencia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1428501328"/>
                  </a:ext>
                </a:extLst>
              </a:tr>
              <a:tr h="2934774">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Capacitaciones sobre desarrollo sostenible dirigido a los miembros del GAD Parroquial de Amaguaña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Capacitaciones realizadas a los miembros del GAD Parroquial de Amaguaña.</a:t>
                      </a:r>
                      <a:endParaRPr lang="es-419" sz="1100">
                        <a:effectLst/>
                      </a:endParaRPr>
                    </a:p>
                    <a:p>
                      <a:pPr algn="ctr">
                        <a:lnSpc>
                          <a:spcPct val="107000"/>
                        </a:lnSpc>
                        <a:spcAft>
                          <a:spcPts val="800"/>
                        </a:spcAft>
                      </a:pPr>
                      <a:r>
                        <a:rPr lang="es-ES" sz="1100">
                          <a:effectLst/>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Registro de asistencia a capacitaciones.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1172732142"/>
                  </a:ext>
                </a:extLst>
              </a:tr>
              <a:tr h="885206">
                <a:tc vMerge="1">
                  <a:txBody>
                    <a:bodyPr/>
                    <a:lstStyle/>
                    <a:p>
                      <a:endParaRPr lang="es-419"/>
                    </a:p>
                  </a:txBody>
                  <a:tcPr/>
                </a:tc>
                <a:tc rowSpan="2">
                  <a:txBody>
                    <a:bodyPr/>
                    <a:lstStyle/>
                    <a:p>
                      <a:pPr>
                        <a:lnSpc>
                          <a:spcPct val="107000"/>
                        </a:lnSpc>
                        <a:spcAft>
                          <a:spcPts val="800"/>
                        </a:spcAft>
                      </a:pPr>
                      <a:r>
                        <a:rPr lang="es-ES" sz="1100">
                          <a:effectLst/>
                        </a:rPr>
                        <a:t>Tomar como referencia la dimensión social a la hora de equilibrar las políticas públicas que afrontan.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Elaborar Políticas de inclusión y vinculación con la comunidad.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 Tasa de cobertura de Vinculación con la Sociedad.</a:t>
                      </a:r>
                      <a:endParaRPr lang="es-419" sz="1100">
                        <a:effectLst/>
                      </a:endParaRPr>
                    </a:p>
                    <a:p>
                      <a:pPr algn="ctr">
                        <a:lnSpc>
                          <a:spcPct val="107000"/>
                        </a:lnSpc>
                        <a:spcAft>
                          <a:spcPts val="800"/>
                        </a:spcAft>
                      </a:pPr>
                      <a:r>
                        <a:rPr lang="es-ES" sz="1100">
                          <a:effectLst/>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Políticas de Vinculación con la Sociedad aprobadas por las autoridades.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10.2: De aquí a 2030, potenciar y promover la inclusión social, económica y política de todas las personas, independientemente de su edad, sexo, discapacidad, raza, etnia, origen, religión o situación económica u otra condición.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3782717904"/>
                  </a:ext>
                </a:extLst>
              </a:tr>
              <a:tr h="1607251">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convenios de vinculación con la sociedad para aplicar en Instituciones Públicas y Privadas.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Convenios de vinculación firmados con diferentes tipos de Instituciones.</a:t>
                      </a:r>
                      <a:endParaRPr lang="es-419" sz="1100">
                        <a:effectLst/>
                      </a:endParaRPr>
                    </a:p>
                    <a:p>
                      <a:pPr algn="ctr">
                        <a:lnSpc>
                          <a:spcPct val="107000"/>
                        </a:lnSpc>
                        <a:spcAft>
                          <a:spcPts val="800"/>
                        </a:spcAft>
                      </a:pPr>
                      <a:r>
                        <a:rPr lang="es-ES" sz="1100">
                          <a:effectLst/>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Documentos de vinculación firmados por las partes interesadas.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3244451884"/>
                  </a:ext>
                </a:extLst>
              </a:tr>
              <a:tr h="885206">
                <a:tc vMerge="1">
                  <a:txBody>
                    <a:bodyPr/>
                    <a:lstStyle/>
                    <a:p>
                      <a:endParaRPr lang="es-419"/>
                    </a:p>
                  </a:txBody>
                  <a:tcPr/>
                </a:tc>
                <a:tc rowSpan="2">
                  <a:txBody>
                    <a:bodyPr/>
                    <a:lstStyle/>
                    <a:p>
                      <a:pPr>
                        <a:lnSpc>
                          <a:spcPct val="107000"/>
                        </a:lnSpc>
                        <a:spcAft>
                          <a:spcPts val="800"/>
                        </a:spcAft>
                      </a:pPr>
                      <a:r>
                        <a:rPr lang="es-ES" sz="1100">
                          <a:effectLst/>
                        </a:rPr>
                        <a:t>Animar a los grupos de interés a participar en actividades en beneficio de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Formar equipos para trabajar en proyectos de ayuda social.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Grado de satisfacción de trabajo con sus respectivos integrantes.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Informe de los equipos de trabajo formados para trabajar en proyectos sociales.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4.5: De aquí a 2030, eliminar las disparidades de género en la educación y asegurar el acceso igualitario a todos los niveles de la enseñanza y la formación profesional para las personas vulnerables, incluidas las personas con discapacidad, los pueblos indígenas y los niños en situaciones de vulnerabilidad.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962098965"/>
                  </a:ext>
                </a:extLst>
              </a:tr>
              <a:tr h="2678751">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Capacitar a los equipos de trabajo que participan en los proyectos de ayuda social.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Porcentaje de en proyectos de ayuda social</a:t>
                      </a:r>
                      <a:endParaRPr lang="es-419" sz="1100">
                        <a:effectLst/>
                      </a:endParaRPr>
                    </a:p>
                    <a:p>
                      <a:pPr algn="ctr">
                        <a:lnSpc>
                          <a:spcPct val="107000"/>
                        </a:lnSpc>
                        <a:spcAft>
                          <a:spcPts val="800"/>
                        </a:spcAft>
                      </a:pPr>
                      <a:r>
                        <a:rPr lang="es-ES" sz="1100">
                          <a:effectLst/>
                        </a:rPr>
                        <a:t>Porcentaje de capacitación a funcionarios/Total de funcionarios asistidos</a:t>
                      </a:r>
                      <a:endParaRPr lang="es-419" sz="1100">
                        <a:effectLst/>
                      </a:endParaRPr>
                    </a:p>
                    <a:p>
                      <a:pPr algn="ctr">
                        <a:lnSpc>
                          <a:spcPct val="107000"/>
                        </a:lnSpc>
                        <a:spcAft>
                          <a:spcPts val="800"/>
                        </a:spcAft>
                      </a:pPr>
                      <a:r>
                        <a:rPr lang="es-ES" sz="1100">
                          <a:effectLst/>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Registros de asistencia a los cursos de capacitación.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4236176972"/>
                  </a:ext>
                </a:extLst>
              </a:tr>
              <a:tr h="1242372">
                <a:tc vMerge="1">
                  <a:txBody>
                    <a:bodyPr/>
                    <a:lstStyle/>
                    <a:p>
                      <a:endParaRPr lang="es-419"/>
                    </a:p>
                  </a:txBody>
                  <a:tcPr/>
                </a:tc>
                <a:tc rowSpan="2">
                  <a:txBody>
                    <a:bodyPr/>
                    <a:lstStyle/>
                    <a:p>
                      <a:pPr>
                        <a:lnSpc>
                          <a:spcPct val="107000"/>
                        </a:lnSpc>
                        <a:spcAft>
                          <a:spcPts val="800"/>
                        </a:spcAft>
                      </a:pPr>
                      <a:r>
                        <a:rPr lang="es-ES" sz="1100">
                          <a:effectLst/>
                        </a:rPr>
                        <a:t>Asignar recursos según las necesidades para que la organización sea y se mantenga competitiva a largo plazo.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Elaborar el presupuesto económico y financiero de las diferentes áreas y proyectos de vinculación.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Número de informes presentados para su análisis.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Informes financieros y económicos aprobados por las autoridades.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8.4: Mejorar progresivamente, de aquí a 2030, la producción y el consumo eficientes de los recursos mundiales y procurar desvincular el crecimiento económico de</a:t>
                      </a:r>
                      <a:br>
                        <a:rPr lang="es-ES" sz="1100">
                          <a:effectLst/>
                        </a:rPr>
                      </a:br>
                      <a:r>
                        <a:rPr lang="es-ES" sz="1100">
                          <a:effectLst/>
                        </a:rPr>
                        <a:t>la degradación del medio ambiente, conforme al Marco Decenal de Programas sobre Modalidades de Consumo y Producción Sostenibles, empezando por los países desarrollados.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3244336136"/>
                  </a:ext>
                </a:extLst>
              </a:tr>
              <a:tr h="285733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Realizar un análisis financiero del presupuesto anual que maneja 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Número de partidas aprobadas/ Presupuesto anual aprobado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Informes financieros de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755761084"/>
                  </a:ext>
                </a:extLst>
              </a:tr>
              <a:tr h="1063788">
                <a:tc vMerge="1">
                  <a:txBody>
                    <a:bodyPr/>
                    <a:lstStyle/>
                    <a:p>
                      <a:endParaRPr lang="es-419"/>
                    </a:p>
                  </a:txBody>
                  <a:tcPr/>
                </a:tc>
                <a:tc rowSpan="2">
                  <a:txBody>
                    <a:bodyPr/>
                    <a:lstStyle/>
                    <a:p>
                      <a:pPr>
                        <a:lnSpc>
                          <a:spcPct val="107000"/>
                        </a:lnSpc>
                        <a:spcAft>
                          <a:spcPts val="800"/>
                        </a:spcAft>
                      </a:pPr>
                      <a:r>
                        <a:rPr lang="es-ES" sz="1100">
                          <a:effectLst/>
                        </a:rPr>
                        <a:t>Diseñar la cartera de productos y servicios públicos y gestionar activamente su ciclo de vida de manera responsable.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Desarrollar un Plan Estratégico para el manejo de productos y servicios en 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a:t>
                      </a:r>
                      <a:endParaRPr lang="es-419" sz="1100">
                        <a:effectLst/>
                      </a:endParaRPr>
                    </a:p>
                    <a:p>
                      <a:pPr algn="ctr">
                        <a:lnSpc>
                          <a:spcPct val="107000"/>
                        </a:lnSpc>
                        <a:spcAft>
                          <a:spcPts val="800"/>
                        </a:spcAft>
                      </a:pPr>
                      <a:r>
                        <a:rPr lang="es-ES" sz="1100">
                          <a:effectLst/>
                        </a:rPr>
                        <a:t>Porcentaje de productos y servicios aprobados por 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Plan Estratégico para el manejo de productos y servicios aprobado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10.2: De aquí a 2030, potenciar y promover la inclusión social, económica y política de todas las personas, independientemente de su edad, sexo, discapacidad, raza, etnia, origen, religión o situación económica u otra condición.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589239964"/>
                  </a:ext>
                </a:extLst>
              </a:tr>
              <a:tr h="1428668">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Implementar el área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dirty="0">
                          <a:effectLst/>
                        </a:rPr>
                        <a:t>.</a:t>
                      </a:r>
                      <a:endParaRPr lang="es-419" sz="1100" dirty="0">
                        <a:effectLst/>
                      </a:endParaRPr>
                    </a:p>
                    <a:p>
                      <a:pPr algn="ctr">
                        <a:lnSpc>
                          <a:spcPct val="107000"/>
                        </a:lnSpc>
                        <a:spcAft>
                          <a:spcPts val="800"/>
                        </a:spcAft>
                      </a:pPr>
                      <a:r>
                        <a:rPr lang="es-ES" sz="1100" dirty="0">
                          <a:effectLst/>
                        </a:rPr>
                        <a:t>Unidades perceptoras del manejo de `productos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Área implementada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390610457"/>
                  </a:ext>
                </a:extLst>
              </a:tr>
              <a:tr h="1242372">
                <a:tc vMerge="1">
                  <a:txBody>
                    <a:bodyPr/>
                    <a:lstStyle/>
                    <a:p>
                      <a:endParaRPr lang="es-419"/>
                    </a:p>
                  </a:txBody>
                  <a:tcPr/>
                </a:tc>
                <a:tc rowSpan="2">
                  <a:txBody>
                    <a:bodyPr/>
                    <a:lstStyle/>
                    <a:p>
                      <a:pPr>
                        <a:lnSpc>
                          <a:spcPct val="107000"/>
                        </a:lnSpc>
                        <a:spcAft>
                          <a:spcPts val="800"/>
                        </a:spcAft>
                      </a:pPr>
                      <a:r>
                        <a:rPr lang="es-ES" sz="1100">
                          <a:effectLst/>
                        </a:rPr>
                        <a:t>Demostrar la medición y optimización del impacto de operaciones, sobre la salud pública, la seguridad y 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Desarrollar el Plan de Seguridad Ciudadana para garantizar la salud, seguridad y protección ambiental.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 Números de informes elaborados de Seguridad Ciudadana.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Plan de Seguridad Ciudadana aprobado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rowSpan="2">
                  <a:txBody>
                    <a:bodyPr/>
                    <a:lstStyle/>
                    <a:p>
                      <a:pPr>
                        <a:lnSpc>
                          <a:spcPct val="107000"/>
                        </a:lnSpc>
                        <a:spcAft>
                          <a:spcPts val="800"/>
                        </a:spcAft>
                      </a:pPr>
                      <a:r>
                        <a:rPr lang="es-ES" sz="1100">
                          <a:effectLst/>
                        </a:rPr>
                        <a:t>Meta 11 a: Apoyar los vínculos económicos, sociales y ambientales positivos entre las zonas urbanas, periurbanas y rurales fortaleciendo la planificación del desarrollo</a:t>
                      </a:r>
                      <a:br>
                        <a:rPr lang="es-ES" sz="1100">
                          <a:effectLst/>
                        </a:rPr>
                      </a:br>
                      <a:r>
                        <a:rPr lang="es-ES" sz="1100">
                          <a:effectLst/>
                        </a:rPr>
                        <a:t>nacional y regional.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3278652827"/>
                  </a:ext>
                </a:extLst>
              </a:tr>
              <a:tr h="1071501">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Socializar el Plan de Seguridad Ciudadana por medio de charlas y capacitaciones.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a:effectLst/>
                        </a:rPr>
                        <a:t>Número de funcionarios capacitados seguridad ciudadana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Registro de asistencia a charlas y capacitaciones.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vMerge="1">
                  <a:txBody>
                    <a:bodyPr/>
                    <a:lstStyle/>
                    <a:p>
                      <a:endParaRPr lang="es-419"/>
                    </a:p>
                  </a:txBody>
                  <a:tcPr/>
                </a:tc>
                <a:extLst>
                  <a:ext uri="{0D108BD9-81ED-4DB2-BD59-A6C34878D82A}">
                    <a16:rowId xmlns:a16="http://schemas.microsoft.com/office/drawing/2014/main" val="3390907256"/>
                  </a:ext>
                </a:extLst>
              </a:tr>
              <a:tr h="4099708">
                <a:tc vMerge="1">
                  <a:txBody>
                    <a:bodyPr/>
                    <a:lstStyle/>
                    <a:p>
                      <a:endParaRPr lang="es-419"/>
                    </a:p>
                  </a:txBody>
                  <a:tcPr/>
                </a:tc>
                <a:tc>
                  <a:txBody>
                    <a:bodyPr/>
                    <a:lstStyle/>
                    <a:p>
                      <a:pPr>
                        <a:lnSpc>
                          <a:spcPct val="107000"/>
                        </a:lnSpc>
                        <a:spcAft>
                          <a:spcPts val="800"/>
                        </a:spcAft>
                      </a:pPr>
                      <a:r>
                        <a:rPr lang="es-ES" sz="1100">
                          <a:effectLst/>
                        </a:rPr>
                        <a:t>Promover activamente los estándares económicos en el sector educativo.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dirty="0">
                          <a:effectLst/>
                        </a:rPr>
                        <a:t>Elaborar un Plan de manejo económico en GAD Parroquial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gn="ctr">
                        <a:lnSpc>
                          <a:spcPct val="107000"/>
                        </a:lnSpc>
                        <a:spcAft>
                          <a:spcPts val="800"/>
                        </a:spcAft>
                      </a:pPr>
                      <a:r>
                        <a:rPr lang="es-ES" sz="1100" dirty="0">
                          <a:effectLst/>
                        </a:rPr>
                        <a:t>Índice de plan de manejo económico.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a:effectLst/>
                        </a:rPr>
                        <a:t>Plan de manejo económico aprobado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tc>
                  <a:txBody>
                    <a:bodyPr/>
                    <a:lstStyle/>
                    <a:p>
                      <a:pPr>
                        <a:lnSpc>
                          <a:spcPct val="107000"/>
                        </a:lnSpc>
                        <a:spcAft>
                          <a:spcPts val="800"/>
                        </a:spcAft>
                      </a:pPr>
                      <a:r>
                        <a:rPr lang="es-ES" sz="1100" dirty="0">
                          <a:effectLst/>
                        </a:rPr>
                        <a:t>Meta 8.4: Mejorar progresivamente, de aquí a 2030, la producción y el consumo eficientes de los recursos mundiales y procurar desvincular el crecimiento económico de la degradación del medio ambiente, conforme al Marco Decenal de Programas sobre Modalidades de Consumo y Producción Sostenibles, empezando por los países desarrollados.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24" marR="5724" marT="0" marB="0" anchor="ctr"/>
                </a:tc>
                <a:extLst>
                  <a:ext uri="{0D108BD9-81ED-4DB2-BD59-A6C34878D82A}">
                    <a16:rowId xmlns:a16="http://schemas.microsoft.com/office/drawing/2014/main" val="1547554628"/>
                  </a:ext>
                </a:extLst>
              </a:tr>
            </a:tbl>
          </a:graphicData>
        </a:graphic>
      </p:graphicFrame>
    </p:spTree>
    <p:extLst>
      <p:ext uri="{BB962C8B-B14F-4D97-AF65-F5344CB8AC3E}">
        <p14:creationId xmlns:p14="http://schemas.microsoft.com/office/powerpoint/2010/main" val="3836237060"/>
      </p:ext>
    </p:extLst>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4EAF673-363E-4E57-8BDF-65D559135889}"/>
              </a:ext>
            </a:extLst>
          </p:cNvPr>
          <p:cNvGraphicFramePr>
            <a:graphicFrameLocks noGrp="1"/>
          </p:cNvGraphicFramePr>
          <p:nvPr>
            <p:extLst>
              <p:ext uri="{D42A27DB-BD31-4B8C-83A1-F6EECF244321}">
                <p14:modId xmlns:p14="http://schemas.microsoft.com/office/powerpoint/2010/main" val="831431046"/>
              </p:ext>
            </p:extLst>
          </p:nvPr>
        </p:nvGraphicFramePr>
        <p:xfrm>
          <a:off x="323528" y="188640"/>
          <a:ext cx="8640960" cy="24849648"/>
        </p:xfrm>
        <a:graphic>
          <a:graphicData uri="http://schemas.openxmlformats.org/drawingml/2006/table">
            <a:tbl>
              <a:tblPr firstRow="1" firstCol="1" bandRow="1">
                <a:tableStyleId>{5C22544A-7EE6-4342-B048-85BDC9FD1C3A}</a:tableStyleId>
              </a:tblPr>
              <a:tblGrid>
                <a:gridCol w="1196009">
                  <a:extLst>
                    <a:ext uri="{9D8B030D-6E8A-4147-A177-3AD203B41FA5}">
                      <a16:colId xmlns:a16="http://schemas.microsoft.com/office/drawing/2014/main" val="2007173849"/>
                    </a:ext>
                  </a:extLst>
                </a:gridCol>
                <a:gridCol w="1196009">
                  <a:extLst>
                    <a:ext uri="{9D8B030D-6E8A-4147-A177-3AD203B41FA5}">
                      <a16:colId xmlns:a16="http://schemas.microsoft.com/office/drawing/2014/main" val="3961932982"/>
                    </a:ext>
                  </a:extLst>
                </a:gridCol>
                <a:gridCol w="1574861">
                  <a:extLst>
                    <a:ext uri="{9D8B030D-6E8A-4147-A177-3AD203B41FA5}">
                      <a16:colId xmlns:a16="http://schemas.microsoft.com/office/drawing/2014/main" val="3379004585"/>
                    </a:ext>
                  </a:extLst>
                </a:gridCol>
                <a:gridCol w="1574861">
                  <a:extLst>
                    <a:ext uri="{9D8B030D-6E8A-4147-A177-3AD203B41FA5}">
                      <a16:colId xmlns:a16="http://schemas.microsoft.com/office/drawing/2014/main" val="981794805"/>
                    </a:ext>
                  </a:extLst>
                </a:gridCol>
                <a:gridCol w="1549610">
                  <a:extLst>
                    <a:ext uri="{9D8B030D-6E8A-4147-A177-3AD203B41FA5}">
                      <a16:colId xmlns:a16="http://schemas.microsoft.com/office/drawing/2014/main" val="229190454"/>
                    </a:ext>
                  </a:extLst>
                </a:gridCol>
                <a:gridCol w="1549610">
                  <a:extLst>
                    <a:ext uri="{9D8B030D-6E8A-4147-A177-3AD203B41FA5}">
                      <a16:colId xmlns:a16="http://schemas.microsoft.com/office/drawing/2014/main" val="1397970936"/>
                    </a:ext>
                  </a:extLst>
                </a:gridCol>
              </a:tblGrid>
              <a:tr h="45750">
                <a:tc>
                  <a:txBody>
                    <a:bodyPr/>
                    <a:lstStyle/>
                    <a:p>
                      <a:pPr algn="ctr">
                        <a:lnSpc>
                          <a:spcPct val="107000"/>
                        </a:lnSpc>
                        <a:spcAft>
                          <a:spcPts val="800"/>
                        </a:spcAft>
                      </a:pPr>
                      <a:r>
                        <a:rPr lang="es-ES" sz="1100" dirty="0">
                          <a:effectLst/>
                        </a:rPr>
                        <a:t>DIMENSIÓN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FUNDAMENTOS PRINCIPIOS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ACTIVIDADES (Criterios)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INDICADORES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MEDIOS DE VERIFICACIÓN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ODS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solidFill>
                      <a:schemeClr val="accent6">
                        <a:lumMod val="60000"/>
                        <a:lumOff val="40000"/>
                      </a:schemeClr>
                    </a:solidFill>
                  </a:tcPr>
                </a:tc>
                <a:extLst>
                  <a:ext uri="{0D108BD9-81ED-4DB2-BD59-A6C34878D82A}">
                    <a16:rowId xmlns:a16="http://schemas.microsoft.com/office/drawing/2014/main" val="3905534719"/>
                  </a:ext>
                </a:extLst>
              </a:tr>
              <a:tr h="224137">
                <a:tc rowSpan="17">
                  <a:txBody>
                    <a:bodyPr/>
                    <a:lstStyle/>
                    <a:p>
                      <a:pPr algn="ctr">
                        <a:lnSpc>
                          <a:spcPct val="107000"/>
                        </a:lnSpc>
                        <a:spcAft>
                          <a:spcPts val="800"/>
                        </a:spcAft>
                      </a:pPr>
                      <a:r>
                        <a:rPr lang="es-ES" sz="1100" dirty="0">
                          <a:effectLst/>
                        </a:rPr>
                        <a:t>ECONÓMICO</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vert="wordArtVert" anchor="ctr">
                    <a:solidFill>
                      <a:schemeClr val="accent5">
                        <a:lumMod val="75000"/>
                      </a:schemeClr>
                    </a:solidFill>
                  </a:tcPr>
                </a:tc>
                <a:tc rowSpan="2">
                  <a:txBody>
                    <a:bodyPr/>
                    <a:lstStyle/>
                    <a:p>
                      <a:pPr>
                        <a:lnSpc>
                          <a:spcPct val="107000"/>
                        </a:lnSpc>
                        <a:spcAft>
                          <a:spcPts val="800"/>
                        </a:spcAft>
                      </a:pPr>
                      <a:r>
                        <a:rPr lang="es-ES" sz="1100">
                          <a:effectLst/>
                        </a:rPr>
                        <a:t>Asegurar el futuro de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Establecer Políticas y Procesos Económicos para el manejo de la institución educativa.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procesos de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Documento firmado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Metas 8.3: Promover políticas orientadas al desarrollo que apoyen las actividades productivas, la creación de puestos de trabajo decentes, el emprendimiento,</a:t>
                      </a:r>
                      <a:br>
                        <a:rPr lang="es-ES" sz="1100">
                          <a:effectLst/>
                        </a:rPr>
                      </a:br>
                      <a:r>
                        <a:rPr lang="es-ES" sz="1100">
                          <a:effectLst/>
                        </a:rPr>
                        <a:t>la creatividad y la innovación, y fomentar la formalización y el crecimiento de las microempresas y las pequeñas y medianas empresas, incluso mediante el acceso a servicios financieros.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3339068699"/>
                  </a:ext>
                </a:extLst>
              </a:tr>
              <a:tr h="548187">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Socializar Políticas y Procesos de manejo económico con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Porcentaje de efectuación política de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Políticas y Procesos aprobados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1959751830"/>
                  </a:ext>
                </a:extLst>
              </a:tr>
              <a:tr h="159645">
                <a:tc vMerge="1">
                  <a:txBody>
                    <a:bodyPr/>
                    <a:lstStyle/>
                    <a:p>
                      <a:endParaRPr lang="es-419"/>
                    </a:p>
                  </a:txBody>
                  <a:tcPr/>
                </a:tc>
                <a:tc rowSpan="2">
                  <a:txBody>
                    <a:bodyPr/>
                    <a:lstStyle/>
                    <a:p>
                      <a:pPr>
                        <a:lnSpc>
                          <a:spcPct val="107000"/>
                        </a:lnSpc>
                        <a:spcAft>
                          <a:spcPts val="800"/>
                        </a:spcAft>
                      </a:pPr>
                      <a:r>
                        <a:rPr lang="es-ES" sz="1100">
                          <a:effectLst/>
                        </a:rPr>
                        <a:t>Interpretar sus competencias para generar valor en beneficio de la sociedad en general.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Elaborar un Plan Estratégico para el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Porcentaje de análisis estratégico de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Plan Estratégico aprobado por las autoridades de la Institución.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4.5: De aquí a 2030, eliminar las disparidades de género en la educación y asegurar el acceso igualitario a todos los niveles de la enseñanza y la formación profesional para las personas vulnerables, incluidas las personas con discapacidad, los pueblos indígenas y los niños en situaciones de vulnerabilidad.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999141871"/>
                  </a:ext>
                </a:extLst>
              </a:tr>
              <a:tr h="515941">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procedimientos y protocolos para el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procedimientos de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Procedimientos y protocolos aprobados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3787232079"/>
                  </a:ext>
                </a:extLst>
              </a:tr>
              <a:tr h="224137">
                <a:tc vMerge="1">
                  <a:txBody>
                    <a:bodyPr/>
                    <a:lstStyle/>
                    <a:p>
                      <a:endParaRPr lang="es-419"/>
                    </a:p>
                  </a:txBody>
                  <a:tcPr/>
                </a:tc>
                <a:tc rowSpan="2">
                  <a:txBody>
                    <a:bodyPr/>
                    <a:lstStyle/>
                    <a:p>
                      <a:pPr>
                        <a:lnSpc>
                          <a:spcPct val="107000"/>
                        </a:lnSpc>
                        <a:spcAft>
                          <a:spcPts val="800"/>
                        </a:spcAft>
                      </a:pPr>
                      <a:r>
                        <a:rPr lang="es-ES" sz="1100">
                          <a:effectLst/>
                        </a:rPr>
                        <a:t>Integrar los conceptos de sostenibilidad (económico) en la estrategia fundamental.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Desarrollar capacitaciones sobre desarrollo sostenible dirigido a los miembros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capacitaciones realizadas a los miembros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Registro de asistencia a capacitaciones.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4.7: De aquí a 2030, asegurar que todos los alumnos adquieran los conocimientos teóricos y prácticos necesarios para promover el desarrollo sostenible, entre otras cosas mediante la educación para el desarrollo sostenible y los estilos de ida sostenibles, los derechos humanos, la igualdad de género, la promoción de una cultura de paz y no violencia, la ciudadanía mundial y la valoración de la diversidad cultural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1871710644"/>
                  </a:ext>
                </a:extLst>
              </a:tr>
              <a:tr h="773910">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Realizar un seguimiento sobre la aplicación de políticas, procedimientos y protocolos enfocados a la sostenibilidad.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Medidas del seguimiento a la aplicación de políticas, procedimientos y protocolos.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dirty="0">
                          <a:effectLst/>
                        </a:rPr>
                        <a:t>Informe de estadísticas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337272178"/>
                  </a:ext>
                </a:extLst>
              </a:tr>
              <a:tr h="159645">
                <a:tc vMerge="1">
                  <a:txBody>
                    <a:bodyPr/>
                    <a:lstStyle/>
                    <a:p>
                      <a:endParaRPr lang="es-419"/>
                    </a:p>
                  </a:txBody>
                  <a:tcPr/>
                </a:tc>
                <a:tc rowSpan="2">
                  <a:txBody>
                    <a:bodyPr/>
                    <a:lstStyle/>
                    <a:p>
                      <a:pPr>
                        <a:lnSpc>
                          <a:spcPct val="107000"/>
                        </a:lnSpc>
                        <a:spcAft>
                          <a:spcPts val="800"/>
                        </a:spcAft>
                      </a:pPr>
                      <a:r>
                        <a:rPr lang="es-ES" sz="1100" dirty="0">
                          <a:effectLst/>
                        </a:rPr>
                        <a:t>Tomar como referencia la dimensión social a la hora de equilibrar las políticas públicas que afrontan.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Elaborar Políticas de inclusión y vinculación con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políticas Vinculación con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Políticas de Vinculación con la Sociedad aprobadas por las autoridades.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10.2: De aquí a 2030, potenciar y promover la inclusión social, económica y política de todas las personas, independientemente de su edad, sexo, discapacidad, raza, etnia, origen, religión o situación económica u otra condición.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4225721453"/>
                  </a:ext>
                </a:extLst>
              </a:tr>
              <a:tr h="38695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convenios de vinculación con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dirty="0">
                          <a:effectLst/>
                        </a:rPr>
                        <a:t>Número de convenios de vinculación firmados con diferentes tipos de Instituciones.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Documentos de vinculación firmados por las partes interesadas.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3137778539"/>
                  </a:ext>
                </a:extLst>
              </a:tr>
              <a:tr h="191892">
                <a:tc vMerge="1">
                  <a:txBody>
                    <a:bodyPr/>
                    <a:lstStyle/>
                    <a:p>
                      <a:endParaRPr lang="es-419"/>
                    </a:p>
                  </a:txBody>
                  <a:tcPr/>
                </a:tc>
                <a:tc rowSpan="2">
                  <a:txBody>
                    <a:bodyPr/>
                    <a:lstStyle/>
                    <a:p>
                      <a:pPr>
                        <a:lnSpc>
                          <a:spcPct val="107000"/>
                        </a:lnSpc>
                        <a:spcAft>
                          <a:spcPts val="800"/>
                        </a:spcAft>
                      </a:pPr>
                      <a:r>
                        <a:rPr lang="es-ES" sz="1100">
                          <a:effectLst/>
                        </a:rPr>
                        <a:t>Animar a los grupos de interés a participar en actividades en beneficio de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Formar equipos para trabajar en proyectos de ayuda social.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equipos de trabajo con sus respectivos integrantes.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Informe de los equipos de trabajo formados para trabajar en proyectos sociales.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4.5: De aquí a 2030, eliminar las disparidades de género en la educación y asegurar el acceso igualitario a todos los niveles de la enseñanza y la formación profesional para las personas vulnerables, incluidas las personas con discapacidad, los pueblos indígenas y los niños en situaciones de vulnerabilidad.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3349653022"/>
                  </a:ext>
                </a:extLst>
              </a:tr>
              <a:tr h="483694">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Capacitar a los equipos de trabajo para buscar el auto financiamiento en proyectos de ayuda social.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Capacitación activa presentando propuestas en las charlas y convivencias.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Registros de asistencia a los cursos de capacitación.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2602534386"/>
                  </a:ext>
                </a:extLst>
              </a:tr>
              <a:tr h="224137">
                <a:tc vMerge="1">
                  <a:txBody>
                    <a:bodyPr/>
                    <a:lstStyle/>
                    <a:p>
                      <a:endParaRPr lang="es-419"/>
                    </a:p>
                  </a:txBody>
                  <a:tcPr/>
                </a:tc>
                <a:tc rowSpan="2">
                  <a:txBody>
                    <a:bodyPr/>
                    <a:lstStyle/>
                    <a:p>
                      <a:pPr>
                        <a:lnSpc>
                          <a:spcPct val="107000"/>
                        </a:lnSpc>
                        <a:spcAft>
                          <a:spcPts val="800"/>
                        </a:spcAft>
                      </a:pPr>
                      <a:r>
                        <a:rPr lang="es-ES" sz="1100">
                          <a:effectLst/>
                        </a:rPr>
                        <a:t>Asignar recursos según las necesidades para que la organización sea y se mantenga competitiva a largo plazo.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Elaborar el presupuesto económico y financiero de las diferentes áreas y proyectos de vinculación.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informes presentados para su análisis.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Informes financieros y económicos aprobados por las autoridades del GAD.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8.4: Mejorar progresivamente, de aquí a 2030, la producción y el consumo eficientes de los recursos mundiales y procurar desvincular el crecimiento económico de</a:t>
                      </a:r>
                      <a:br>
                        <a:rPr lang="es-ES" sz="1100">
                          <a:effectLst/>
                        </a:rPr>
                      </a:br>
                      <a:r>
                        <a:rPr lang="es-ES" sz="1100">
                          <a:effectLst/>
                        </a:rPr>
                        <a:t>la degradación del medio ambiente, conforme al Marco Decenal de Programas sobre Modalidades de Consumo y Producción Sostenibles, empezando por los países desarrollados.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2413688170"/>
                  </a:ext>
                </a:extLst>
              </a:tr>
              <a:tr h="644926">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Realizar un análisis financiero del presupuesto anual que maneja la institución.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Tasa estadística de análisis financiero realizado.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Informes financieros de la Institución.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3556264263"/>
                  </a:ext>
                </a:extLst>
              </a:tr>
              <a:tr h="224137">
                <a:tc vMerge="1">
                  <a:txBody>
                    <a:bodyPr/>
                    <a:lstStyle/>
                    <a:p>
                      <a:endParaRPr lang="es-419"/>
                    </a:p>
                  </a:txBody>
                  <a:tcPr/>
                </a:tc>
                <a:tc rowSpan="2">
                  <a:txBody>
                    <a:bodyPr/>
                    <a:lstStyle/>
                    <a:p>
                      <a:pPr>
                        <a:lnSpc>
                          <a:spcPct val="107000"/>
                        </a:lnSpc>
                        <a:spcAft>
                          <a:spcPts val="800"/>
                        </a:spcAft>
                      </a:pPr>
                      <a:r>
                        <a:rPr lang="es-ES" sz="1100">
                          <a:effectLst/>
                        </a:rPr>
                        <a:t>Diseñar la cartera de productos y servicios públicos y gestionar activamente su ciclo de vida de manera responsable.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Desarrollar un Plan Estratégico para el manejo de productos y servicios en 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a:t>
                      </a:r>
                      <a:endParaRPr lang="es-419" sz="1100">
                        <a:effectLst/>
                      </a:endParaRPr>
                    </a:p>
                    <a:p>
                      <a:pPr algn="ctr">
                        <a:lnSpc>
                          <a:spcPct val="107000"/>
                        </a:lnSpc>
                        <a:spcAft>
                          <a:spcPts val="800"/>
                        </a:spcAft>
                      </a:pPr>
                      <a:r>
                        <a:rPr lang="es-ES" sz="1100">
                          <a:effectLst/>
                        </a:rPr>
                        <a:t>Porcentaje aprobado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Plan Estratégico para el manejo de productos y servicios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10.2: De aquí a 2030, potenciar y promover la inclusión social, económica y política de todas las personas, independientemente de su edad, sexo, discapacidad, raza, etnia, origen, religión o situación económica u otra condición.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1930011494"/>
                  </a:ext>
                </a:extLst>
              </a:tr>
              <a:tr h="322462">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Implementar el área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a:t>
                      </a:r>
                      <a:endParaRPr lang="es-419" sz="1100">
                        <a:effectLst/>
                      </a:endParaRPr>
                    </a:p>
                    <a:p>
                      <a:pPr algn="ctr">
                        <a:lnSpc>
                          <a:spcPct val="107000"/>
                        </a:lnSpc>
                        <a:spcAft>
                          <a:spcPts val="800"/>
                        </a:spcAft>
                      </a:pPr>
                      <a:r>
                        <a:rPr lang="es-ES" sz="1100">
                          <a:effectLst/>
                        </a:rPr>
                        <a:t>Porcentaje aprobado de productos y servicios/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Área implementada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2200675378"/>
                  </a:ext>
                </a:extLst>
              </a:tr>
              <a:tr h="224137">
                <a:tc vMerge="1">
                  <a:txBody>
                    <a:bodyPr/>
                    <a:lstStyle/>
                    <a:p>
                      <a:endParaRPr lang="es-419"/>
                    </a:p>
                  </a:txBody>
                  <a:tcPr/>
                </a:tc>
                <a:tc rowSpan="2">
                  <a:txBody>
                    <a:bodyPr/>
                    <a:lstStyle/>
                    <a:p>
                      <a:pPr>
                        <a:lnSpc>
                          <a:spcPct val="107000"/>
                        </a:lnSpc>
                        <a:spcAft>
                          <a:spcPts val="800"/>
                        </a:spcAft>
                      </a:pPr>
                      <a:r>
                        <a:rPr lang="es-ES" sz="1100">
                          <a:effectLst/>
                        </a:rPr>
                        <a:t>Demostrar la medición y optimización del impacto de operaciones, sobre la salud pública, la seguridad y 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Realizar una auditoría interna para medir los impactos de las operaciones en las actividades de la institución.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Número de hallazgos en la auditoría interna.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Informe de la auditoría interna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rowSpan="2">
                  <a:txBody>
                    <a:bodyPr/>
                    <a:lstStyle/>
                    <a:p>
                      <a:pPr>
                        <a:lnSpc>
                          <a:spcPct val="107000"/>
                        </a:lnSpc>
                        <a:spcAft>
                          <a:spcPts val="800"/>
                        </a:spcAft>
                      </a:pPr>
                      <a:r>
                        <a:rPr lang="es-ES" sz="1100">
                          <a:effectLst/>
                        </a:rPr>
                        <a:t>Meta 11 a: Apoyar los vínculos económicos, sociales y ambientales positivos entre las zonas urbanas, periurbanas y rurales fortaleciendo la planificación del desarrollo</a:t>
                      </a:r>
                      <a:br>
                        <a:rPr lang="es-ES" sz="1100">
                          <a:effectLst/>
                        </a:rPr>
                      </a:br>
                      <a:r>
                        <a:rPr lang="es-ES" sz="1100">
                          <a:effectLst/>
                        </a:rPr>
                        <a:t>nacional y regional.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4066117018"/>
                  </a:ext>
                </a:extLst>
              </a:tr>
              <a:tr h="257969">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Elaborar procedimientos de medición del impacto de operaciones en la salud seguridad y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Porcentaje de optimización de operaciones de medición de los impactos.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Procedimientos de medición del impacto,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vMerge="1">
                  <a:txBody>
                    <a:bodyPr/>
                    <a:lstStyle/>
                    <a:p>
                      <a:endParaRPr lang="es-419"/>
                    </a:p>
                  </a:txBody>
                  <a:tcPr/>
                </a:tc>
                <a:extLst>
                  <a:ext uri="{0D108BD9-81ED-4DB2-BD59-A6C34878D82A}">
                    <a16:rowId xmlns:a16="http://schemas.microsoft.com/office/drawing/2014/main" val="264903788"/>
                  </a:ext>
                </a:extLst>
              </a:tr>
              <a:tr h="869063">
                <a:tc vMerge="1">
                  <a:txBody>
                    <a:bodyPr/>
                    <a:lstStyle/>
                    <a:p>
                      <a:endParaRPr lang="es-419"/>
                    </a:p>
                  </a:txBody>
                  <a:tcPr/>
                </a:tc>
                <a:tc>
                  <a:txBody>
                    <a:bodyPr/>
                    <a:lstStyle/>
                    <a:p>
                      <a:pPr>
                        <a:lnSpc>
                          <a:spcPct val="107000"/>
                        </a:lnSpc>
                        <a:spcAft>
                          <a:spcPts val="800"/>
                        </a:spcAft>
                      </a:pPr>
                      <a:r>
                        <a:rPr lang="es-ES" sz="1100">
                          <a:effectLst/>
                        </a:rPr>
                        <a:t>Promover activamente los estándares económicos en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Elaborar un Plan de manejo económico y financiero en 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gn="ctr">
                        <a:lnSpc>
                          <a:spcPct val="107000"/>
                        </a:lnSpc>
                        <a:spcAft>
                          <a:spcPts val="800"/>
                        </a:spcAft>
                      </a:pPr>
                      <a:r>
                        <a:rPr lang="es-ES" sz="1100">
                          <a:effectLst/>
                        </a:rPr>
                        <a:t>.</a:t>
                      </a:r>
                      <a:endParaRPr lang="es-419" sz="1100">
                        <a:effectLst/>
                      </a:endParaRPr>
                    </a:p>
                    <a:p>
                      <a:pPr algn="ctr">
                        <a:lnSpc>
                          <a:spcPct val="107000"/>
                        </a:lnSpc>
                        <a:spcAft>
                          <a:spcPts val="800"/>
                        </a:spcAft>
                      </a:pPr>
                      <a:r>
                        <a:rPr lang="es-ES" sz="1100">
                          <a:effectLst/>
                        </a:rPr>
                        <a:t>Porcentaje aprobado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a:effectLst/>
                        </a:rPr>
                        <a:t>Plan de manejo económico y financiero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tc>
                  <a:txBody>
                    <a:bodyPr/>
                    <a:lstStyle/>
                    <a:p>
                      <a:pPr>
                        <a:lnSpc>
                          <a:spcPct val="107000"/>
                        </a:lnSpc>
                        <a:spcAft>
                          <a:spcPts val="800"/>
                        </a:spcAft>
                      </a:pPr>
                      <a:r>
                        <a:rPr lang="es-ES" sz="1100" dirty="0">
                          <a:effectLst/>
                        </a:rPr>
                        <a:t>Meta 8.4: Mejorar progresivamente, de aquí a 2030, la producción y el consumo eficientes de los recursos mundiales y procurar desvincular el crecimiento económico de</a:t>
                      </a:r>
                      <a:br>
                        <a:rPr lang="es-ES" sz="1100" dirty="0">
                          <a:effectLst/>
                        </a:rPr>
                      </a:br>
                      <a:r>
                        <a:rPr lang="es-ES" sz="1100" dirty="0">
                          <a:effectLst/>
                        </a:rPr>
                        <a:t>la degradación del medio ambiente, conforme al Marco Decenal de Programas sobre Modalidades de Consumo y Producción Sostenibles, empezando por los países desarrollados.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0" marR="5580" marT="0" marB="0" anchor="ctr"/>
                </a:tc>
                <a:extLst>
                  <a:ext uri="{0D108BD9-81ED-4DB2-BD59-A6C34878D82A}">
                    <a16:rowId xmlns:a16="http://schemas.microsoft.com/office/drawing/2014/main" val="1384785548"/>
                  </a:ext>
                </a:extLst>
              </a:tr>
            </a:tbl>
          </a:graphicData>
        </a:graphic>
      </p:graphicFrame>
    </p:spTree>
    <p:extLst>
      <p:ext uri="{BB962C8B-B14F-4D97-AF65-F5344CB8AC3E}">
        <p14:creationId xmlns:p14="http://schemas.microsoft.com/office/powerpoint/2010/main" val="1697669044"/>
      </p:ext>
    </p:extLst>
  </p:cSld>
  <p:clrMapOvr>
    <a:masterClrMapping/>
  </p:clrMapOvr>
  <p:transition>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D4E5ADB-6B54-44AC-82F2-37B5D5F2B9C5}"/>
              </a:ext>
            </a:extLst>
          </p:cNvPr>
          <p:cNvGraphicFramePr>
            <a:graphicFrameLocks noGrp="1"/>
          </p:cNvGraphicFramePr>
          <p:nvPr>
            <p:extLst>
              <p:ext uri="{D42A27DB-BD31-4B8C-83A1-F6EECF244321}">
                <p14:modId xmlns:p14="http://schemas.microsoft.com/office/powerpoint/2010/main" val="1245744974"/>
              </p:ext>
            </p:extLst>
          </p:nvPr>
        </p:nvGraphicFramePr>
        <p:xfrm>
          <a:off x="0" y="0"/>
          <a:ext cx="9143998" cy="17674148"/>
        </p:xfrm>
        <a:graphic>
          <a:graphicData uri="http://schemas.openxmlformats.org/drawingml/2006/table">
            <a:tbl>
              <a:tblPr firstRow="1" firstCol="1" bandRow="1">
                <a:tableStyleId>{5C22544A-7EE6-4342-B048-85BDC9FD1C3A}</a:tableStyleId>
              </a:tblPr>
              <a:tblGrid>
                <a:gridCol w="1265632">
                  <a:extLst>
                    <a:ext uri="{9D8B030D-6E8A-4147-A177-3AD203B41FA5}">
                      <a16:colId xmlns:a16="http://schemas.microsoft.com/office/drawing/2014/main" val="1895574164"/>
                    </a:ext>
                  </a:extLst>
                </a:gridCol>
                <a:gridCol w="1265632">
                  <a:extLst>
                    <a:ext uri="{9D8B030D-6E8A-4147-A177-3AD203B41FA5}">
                      <a16:colId xmlns:a16="http://schemas.microsoft.com/office/drawing/2014/main" val="3187707637"/>
                    </a:ext>
                  </a:extLst>
                </a:gridCol>
                <a:gridCol w="1666548">
                  <a:extLst>
                    <a:ext uri="{9D8B030D-6E8A-4147-A177-3AD203B41FA5}">
                      <a16:colId xmlns:a16="http://schemas.microsoft.com/office/drawing/2014/main" val="3359673509"/>
                    </a:ext>
                  </a:extLst>
                </a:gridCol>
                <a:gridCol w="1666548">
                  <a:extLst>
                    <a:ext uri="{9D8B030D-6E8A-4147-A177-3AD203B41FA5}">
                      <a16:colId xmlns:a16="http://schemas.microsoft.com/office/drawing/2014/main" val="462538312"/>
                    </a:ext>
                  </a:extLst>
                </a:gridCol>
                <a:gridCol w="1639819">
                  <a:extLst>
                    <a:ext uri="{9D8B030D-6E8A-4147-A177-3AD203B41FA5}">
                      <a16:colId xmlns:a16="http://schemas.microsoft.com/office/drawing/2014/main" val="1193583136"/>
                    </a:ext>
                  </a:extLst>
                </a:gridCol>
                <a:gridCol w="1639819">
                  <a:extLst>
                    <a:ext uri="{9D8B030D-6E8A-4147-A177-3AD203B41FA5}">
                      <a16:colId xmlns:a16="http://schemas.microsoft.com/office/drawing/2014/main" val="4213755323"/>
                    </a:ext>
                  </a:extLst>
                </a:gridCol>
              </a:tblGrid>
              <a:tr h="51898">
                <a:tc>
                  <a:txBody>
                    <a:bodyPr/>
                    <a:lstStyle/>
                    <a:p>
                      <a:pPr algn="ctr">
                        <a:lnSpc>
                          <a:spcPct val="107000"/>
                        </a:lnSpc>
                        <a:spcAft>
                          <a:spcPts val="800"/>
                        </a:spcAft>
                      </a:pPr>
                      <a:r>
                        <a:rPr lang="es-ES" sz="1100" dirty="0">
                          <a:effectLst/>
                        </a:rPr>
                        <a:t>DIMENSIÓN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FUNDAMENTOS PRINCIPIOS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ACTIVIDADES (Criterios)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INDICADORES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MEDIOS DE VERIFICACIÓN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tc>
                  <a:txBody>
                    <a:bodyPr/>
                    <a:lstStyle/>
                    <a:p>
                      <a:pPr algn="ctr">
                        <a:lnSpc>
                          <a:spcPct val="107000"/>
                        </a:lnSpc>
                        <a:spcAft>
                          <a:spcPts val="800"/>
                        </a:spcAft>
                      </a:pPr>
                      <a:r>
                        <a:rPr lang="es-ES" sz="1100" dirty="0">
                          <a:effectLst/>
                        </a:rPr>
                        <a:t>ODS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solidFill>
                      <a:schemeClr val="accent6">
                        <a:lumMod val="60000"/>
                        <a:lumOff val="40000"/>
                      </a:schemeClr>
                    </a:solidFill>
                  </a:tcPr>
                </a:tc>
                <a:extLst>
                  <a:ext uri="{0D108BD9-81ED-4DB2-BD59-A6C34878D82A}">
                    <a16:rowId xmlns:a16="http://schemas.microsoft.com/office/drawing/2014/main" val="319576211"/>
                  </a:ext>
                </a:extLst>
              </a:tr>
              <a:tr h="276680">
                <a:tc rowSpan="17">
                  <a:txBody>
                    <a:bodyPr/>
                    <a:lstStyle/>
                    <a:p>
                      <a:pPr algn="ctr">
                        <a:lnSpc>
                          <a:spcPct val="107000"/>
                        </a:lnSpc>
                        <a:spcAft>
                          <a:spcPts val="800"/>
                        </a:spcAft>
                      </a:pPr>
                      <a:r>
                        <a:rPr lang="es-ES" sz="1100" dirty="0">
                          <a:effectLst/>
                        </a:rPr>
                        <a:t>AMBIENTAL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vert="wordArtVert" anchor="ctr">
                    <a:solidFill>
                      <a:schemeClr val="accent6">
                        <a:lumMod val="75000"/>
                      </a:schemeClr>
                    </a:solidFill>
                  </a:tcPr>
                </a:tc>
                <a:tc rowSpan="2">
                  <a:txBody>
                    <a:bodyPr/>
                    <a:lstStyle/>
                    <a:p>
                      <a:pPr>
                        <a:lnSpc>
                          <a:spcPct val="107000"/>
                        </a:lnSpc>
                        <a:spcAft>
                          <a:spcPts val="800"/>
                        </a:spcAft>
                      </a:pPr>
                      <a:r>
                        <a:rPr lang="es-ES" sz="1100">
                          <a:effectLst/>
                        </a:rPr>
                        <a:t>Asegurar el futuro de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Establecer Políticas de cuidado y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Número de acuerdos Política de cuidado y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Documento firmado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Metas 12.4: De aquí a 2020, lograr la gestión ecológicamente racional de los productos químicos y de todos los desechos a lo largo de su ciclo de vida, de conformidad con los marcos internacionales convenidos, y reducir significativamente su liberación a la atmósfera, el agua y el suelo a fin de minimizar sus efectos adversos en la salud humana y 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2208436215"/>
                  </a:ext>
                </a:extLst>
              </a:tr>
              <a:tr h="915710">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Socializar Políticas de cuidado y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Número de acuerdos expedidos de políticas públicas en lugares visibles.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Políticas aprobadas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1289476559"/>
                  </a:ext>
                </a:extLst>
              </a:tr>
              <a:tr h="276680">
                <a:tc vMerge="1">
                  <a:txBody>
                    <a:bodyPr/>
                    <a:lstStyle/>
                    <a:p>
                      <a:endParaRPr lang="es-419"/>
                    </a:p>
                  </a:txBody>
                  <a:tcPr/>
                </a:tc>
                <a:tc rowSpan="2">
                  <a:txBody>
                    <a:bodyPr/>
                    <a:lstStyle/>
                    <a:p>
                      <a:pPr>
                        <a:lnSpc>
                          <a:spcPct val="107000"/>
                        </a:lnSpc>
                        <a:spcAft>
                          <a:spcPts val="800"/>
                        </a:spcAft>
                      </a:pPr>
                      <a:r>
                        <a:rPr lang="es-ES" sz="1100">
                          <a:effectLst/>
                        </a:rPr>
                        <a:t>Interpretar sus competencias para generar valor en beneficio de la sociedad en general.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Elaborar un Plan enfocado en la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 Porcentaje de cuidado y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Plan Estratégico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12.5: De aquí a 2030, reducir considerablemente la generación de desechos mediante actividades de prevención, reducción, reciclado y reutilización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777308477"/>
                  </a:ext>
                </a:extLst>
              </a:tr>
              <a:tr h="292636">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Socializar el Plan estratégico por medio de charlas dirigido a los dirigentes barriales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dirty="0">
                          <a:effectLst/>
                        </a:rPr>
                        <a:t>.</a:t>
                      </a:r>
                      <a:endParaRPr lang="es-419" sz="1100" dirty="0">
                        <a:effectLst/>
                      </a:endParaRPr>
                    </a:p>
                    <a:p>
                      <a:pPr algn="ctr">
                        <a:lnSpc>
                          <a:spcPct val="107000"/>
                        </a:lnSpc>
                        <a:spcAft>
                          <a:spcPts val="800"/>
                        </a:spcAft>
                      </a:pPr>
                      <a:r>
                        <a:rPr lang="es-ES" sz="1100" dirty="0">
                          <a:effectLst/>
                        </a:rPr>
                        <a:t>Número de funcionarios capacitados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Registro de asistencia a las charlas.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2673130362"/>
                  </a:ext>
                </a:extLst>
              </a:tr>
              <a:tr h="236867">
                <a:tc vMerge="1">
                  <a:txBody>
                    <a:bodyPr/>
                    <a:lstStyle/>
                    <a:p>
                      <a:endParaRPr lang="es-419"/>
                    </a:p>
                  </a:txBody>
                  <a:tcPr/>
                </a:tc>
                <a:tc rowSpan="2">
                  <a:txBody>
                    <a:bodyPr/>
                    <a:lstStyle/>
                    <a:p>
                      <a:pPr>
                        <a:lnSpc>
                          <a:spcPct val="107000"/>
                        </a:lnSpc>
                        <a:spcAft>
                          <a:spcPts val="800"/>
                        </a:spcAft>
                      </a:pPr>
                      <a:r>
                        <a:rPr lang="es-ES" sz="1100" dirty="0">
                          <a:effectLst/>
                        </a:rPr>
                        <a:t>Integrar los conceptos de sostenibilidad (ambiental) en la estrategia fundamental.</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Desarrollar procedimientos y protocolos de aplicación del desarrollo sostenible.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Monitoreo de Políticas, procedimientos y protocolos de desarrollo sostenible.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Políticas, procedimientos y protocolos aprobados y socializados.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15.1: De aquí a 2020, asegurar la conservación, el restablecimiento y el uso sostenible de los ecosistemas terrestres y los ecosistemas interiores de agua dulce y sus servicios, en particular los bosques, los humedales, las montañas y las zonas áridas, en consonancia con las obligaciones contraídas en virtud de acuerdos internacionales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671861938"/>
                  </a:ext>
                </a:extLst>
              </a:tr>
              <a:tr h="955523">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Capacitaciones sobre desarrollo sostenible dirigido los dirigentes barriales.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dirty="0">
                          <a:effectLst/>
                        </a:rPr>
                        <a:t>Número de capacitaciones realizadas a los dirigentes barriales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Registro de asistencia a capacitaciones.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2339214782"/>
                  </a:ext>
                </a:extLst>
              </a:tr>
              <a:tr h="396121">
                <a:tc vMerge="1">
                  <a:txBody>
                    <a:bodyPr/>
                    <a:lstStyle/>
                    <a:p>
                      <a:endParaRPr lang="es-419"/>
                    </a:p>
                  </a:txBody>
                  <a:tcPr/>
                </a:tc>
                <a:tc rowSpan="2">
                  <a:txBody>
                    <a:bodyPr/>
                    <a:lstStyle/>
                    <a:p>
                      <a:pPr>
                        <a:lnSpc>
                          <a:spcPct val="107000"/>
                        </a:lnSpc>
                        <a:spcAft>
                          <a:spcPts val="800"/>
                        </a:spcAft>
                      </a:pPr>
                      <a:r>
                        <a:rPr lang="es-ES" sz="1100">
                          <a:effectLst/>
                        </a:rPr>
                        <a:t>Tomar como referencia la dimensión social a la hora de equilibrar las políticas públicas que afrontan.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Elaborar Políticas de inclusión y vinculación con la sociedad motivando al cuidado y protección ambiental.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Índice de vinculación con la Sociedad enfocadas a la protección ambiental.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dirty="0">
                          <a:effectLst/>
                        </a:rPr>
                        <a:t>Políticas de Vinculación con la Sociedad aprobadas por las autoridades.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15.2: De aquí a 2020, promover la puesta en práctica de la gestión sostenible de todos los tipos de bosques, detener la deforestación, recuperar los bosques degradados y aumentar considerablemente la forestación y la reforestación a</a:t>
                      </a:r>
                      <a:br>
                        <a:rPr lang="es-ES" sz="1100">
                          <a:effectLst/>
                        </a:rPr>
                      </a:br>
                      <a:r>
                        <a:rPr lang="es-ES" sz="1100">
                          <a:effectLst/>
                        </a:rPr>
                        <a:t>nivel mundial.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1276362999"/>
                  </a:ext>
                </a:extLst>
              </a:tr>
              <a:tr h="39813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Desarrollar convenios de vinculación con la sociedad enfocados a la protección ambiental.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Número de convenios de vinculación firmados con diferentes tipos de Organizaciones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Documentos de vinculación firmados por las partes interesadas.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18582700"/>
                  </a:ext>
                </a:extLst>
              </a:tr>
              <a:tr h="276680">
                <a:tc vMerge="1">
                  <a:txBody>
                    <a:bodyPr/>
                    <a:lstStyle/>
                    <a:p>
                      <a:endParaRPr lang="es-419"/>
                    </a:p>
                  </a:txBody>
                  <a:tcPr/>
                </a:tc>
                <a:tc rowSpan="2">
                  <a:txBody>
                    <a:bodyPr/>
                    <a:lstStyle/>
                    <a:p>
                      <a:pPr>
                        <a:lnSpc>
                          <a:spcPct val="107000"/>
                        </a:lnSpc>
                        <a:spcAft>
                          <a:spcPts val="800"/>
                        </a:spcAft>
                      </a:pPr>
                      <a:r>
                        <a:rPr lang="es-ES" sz="1100">
                          <a:effectLst/>
                        </a:rPr>
                        <a:t>Animar a los grupos de interés a participar en actividades en beneficio de la sociedad.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Formar equipos, para trabajar en proyectos ambientales.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Número de equipos de trabajo formados, para trabajar en proyectos ambientales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Informe de los equipos de trabajo.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15.4: De aquí a 2030, asegurar la conservación de los ecosistemas montañosos, incluida su diversidad biológica, a fin de mejorar su capacidad de proporcionar</a:t>
                      </a:r>
                      <a:br>
                        <a:rPr lang="es-ES" sz="1100">
                          <a:effectLst/>
                        </a:rPr>
                      </a:br>
                      <a:r>
                        <a:rPr lang="es-ES" sz="1100">
                          <a:effectLst/>
                        </a:rPr>
                        <a:t>beneficios esenciales para el desarrollo sostenible.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3125115923"/>
                  </a:ext>
                </a:extLst>
              </a:tr>
              <a:tr h="437948">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Capacitar a los equipos de trabajo que participan en los proyectos ambientales.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Capacitación del personal.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dirty="0">
                          <a:effectLst/>
                        </a:rPr>
                        <a:t>Registros de asistencia a los cursos de capacitación.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4185526110"/>
                  </a:ext>
                </a:extLst>
              </a:tr>
              <a:tr h="316494">
                <a:tc vMerge="1">
                  <a:txBody>
                    <a:bodyPr/>
                    <a:lstStyle/>
                    <a:p>
                      <a:endParaRPr lang="es-419"/>
                    </a:p>
                  </a:txBody>
                  <a:tcPr/>
                </a:tc>
                <a:tc rowSpan="2">
                  <a:txBody>
                    <a:bodyPr/>
                    <a:lstStyle/>
                    <a:p>
                      <a:pPr>
                        <a:lnSpc>
                          <a:spcPct val="107000"/>
                        </a:lnSpc>
                        <a:spcAft>
                          <a:spcPts val="800"/>
                        </a:spcAft>
                      </a:pPr>
                      <a:r>
                        <a:rPr lang="es-ES" sz="1100">
                          <a:effectLst/>
                        </a:rPr>
                        <a:t>Asignar recursos según las necesidades para que la organización sea y se mantenga competitiva a largo plazo.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Elaborar el presupuesto económico y financiero de las diferentes áreas y de los proyectos ambientales.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Número de informes presentados para su análisis.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Informes financieros y económicos aprobados por las autoridades.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15.a: Movilizar y aumentar significativamente los recursos financieros procedentes de</a:t>
                      </a:r>
                      <a:br>
                        <a:rPr lang="es-ES" sz="1100">
                          <a:effectLst/>
                        </a:rPr>
                      </a:br>
                      <a:r>
                        <a:rPr lang="es-ES" sz="1100">
                          <a:effectLst/>
                        </a:rPr>
                        <a:t>todas las fuentes para conservar y utilizar de forma sostenible la biodiversidad y los ecosistemas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2215601075"/>
                  </a:ext>
                </a:extLst>
              </a:tr>
              <a:tr h="39813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Realizar un análisis financiero del presupuesto anual y de las necesidades de los proyectos ambientales.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Estadísticas del análisis económico financiero realizado.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Informes económicos financieros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1171283379"/>
                  </a:ext>
                </a:extLst>
              </a:tr>
              <a:tr h="396121">
                <a:tc vMerge="1">
                  <a:txBody>
                    <a:bodyPr/>
                    <a:lstStyle/>
                    <a:p>
                      <a:endParaRPr lang="es-419"/>
                    </a:p>
                  </a:txBody>
                  <a:tcPr/>
                </a:tc>
                <a:tc rowSpan="2">
                  <a:txBody>
                    <a:bodyPr/>
                    <a:lstStyle/>
                    <a:p>
                      <a:pPr>
                        <a:lnSpc>
                          <a:spcPct val="107000"/>
                        </a:lnSpc>
                        <a:spcAft>
                          <a:spcPts val="800"/>
                        </a:spcAft>
                      </a:pPr>
                      <a:r>
                        <a:rPr lang="es-ES" sz="1100">
                          <a:effectLst/>
                        </a:rPr>
                        <a:t>Diseñar la cartera de productos y servicios públicos y gestionar activamente su ciclo de vida de manera responsable.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Desarrollar un Plan Estratégico para el manejo de productos y servicios 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Monitoreo de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Plan Estratégico para el manejo de productos y servicios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10.2: De aquí a 2030, potenciar y promover la inclusión social, económica y política de todas las personas, independientemente de su edad, sexo, discapacidad, raza, etnia, origen, religión o situación económica u otra condición.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1750854078"/>
                  </a:ext>
                </a:extLst>
              </a:tr>
              <a:tr h="365795">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Implementar el área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Porcentaje en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Área implementada para el manejo de productos y servicios.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3462816837"/>
                  </a:ext>
                </a:extLst>
              </a:tr>
              <a:tr h="356307">
                <a:tc vMerge="1">
                  <a:txBody>
                    <a:bodyPr/>
                    <a:lstStyle/>
                    <a:p>
                      <a:endParaRPr lang="es-419"/>
                    </a:p>
                  </a:txBody>
                  <a:tcPr/>
                </a:tc>
                <a:tc rowSpan="2">
                  <a:txBody>
                    <a:bodyPr/>
                    <a:lstStyle/>
                    <a:p>
                      <a:pPr>
                        <a:lnSpc>
                          <a:spcPct val="107000"/>
                        </a:lnSpc>
                        <a:spcAft>
                          <a:spcPts val="800"/>
                        </a:spcAft>
                      </a:pPr>
                      <a:r>
                        <a:rPr lang="es-ES" sz="1100">
                          <a:effectLst/>
                        </a:rPr>
                        <a:t>Demostrar la medición y optimización del impacto de operaciones, sobre la salud pública, la seguridad y 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Desarrollar un Plan de Cuidado y Protección del Medio Ambiente.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Porcentaje Cuidado y Protección del Medio Ambiente.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Plan de Cuidado y Protección Ambiental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rowSpan="2">
                  <a:txBody>
                    <a:bodyPr/>
                    <a:lstStyle/>
                    <a:p>
                      <a:pPr>
                        <a:lnSpc>
                          <a:spcPct val="107000"/>
                        </a:lnSpc>
                        <a:spcAft>
                          <a:spcPts val="800"/>
                        </a:spcAft>
                      </a:pPr>
                      <a:r>
                        <a:rPr lang="es-ES" sz="1100">
                          <a:effectLst/>
                        </a:rPr>
                        <a:t>Meta 12.8: De aquí a 2030, asegurar que las personas de todo el mundo tengan la información y los conocimientos pertinentes para el desarrollo sostenible y los estilos de vida en armonía con la naturaleza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1344341613"/>
                  </a:ext>
                </a:extLst>
              </a:tr>
              <a:tr h="318508">
                <a:tc vMerge="1">
                  <a:txBody>
                    <a:bodyPr/>
                    <a:lstStyle/>
                    <a:p>
                      <a:endParaRPr lang="es-419"/>
                    </a:p>
                  </a:txBody>
                  <a:tcPr/>
                </a:tc>
                <a:tc vMerge="1">
                  <a:txBody>
                    <a:bodyPr/>
                    <a:lstStyle/>
                    <a:p>
                      <a:endParaRPr lang="es-419"/>
                    </a:p>
                  </a:txBody>
                  <a:tcPr/>
                </a:tc>
                <a:tc>
                  <a:txBody>
                    <a:bodyPr/>
                    <a:lstStyle/>
                    <a:p>
                      <a:pPr>
                        <a:lnSpc>
                          <a:spcPct val="107000"/>
                        </a:lnSpc>
                        <a:spcAft>
                          <a:spcPts val="800"/>
                        </a:spcAft>
                      </a:pPr>
                      <a:r>
                        <a:rPr lang="es-ES" sz="1100">
                          <a:effectLst/>
                        </a:rPr>
                        <a:t>Socializar el Plan Cuidado y Protección Ambiental por medio de charlas y capacitaciones.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a:t>
                      </a:r>
                      <a:endParaRPr lang="es-419" sz="1100">
                        <a:effectLst/>
                      </a:endParaRPr>
                    </a:p>
                    <a:p>
                      <a:pPr algn="ctr">
                        <a:lnSpc>
                          <a:spcPct val="107000"/>
                        </a:lnSpc>
                        <a:spcAft>
                          <a:spcPts val="800"/>
                        </a:spcAft>
                      </a:pPr>
                      <a:r>
                        <a:rPr lang="es-ES" sz="1100">
                          <a:effectLst/>
                        </a:rPr>
                        <a:t>Número de funcionarios capacitados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Registro de asistencia a charlas y capacitaciones.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vMerge="1">
                  <a:txBody>
                    <a:bodyPr/>
                    <a:lstStyle/>
                    <a:p>
                      <a:endParaRPr lang="es-419"/>
                    </a:p>
                  </a:txBody>
                  <a:tcPr/>
                </a:tc>
                <a:extLst>
                  <a:ext uri="{0D108BD9-81ED-4DB2-BD59-A6C34878D82A}">
                    <a16:rowId xmlns:a16="http://schemas.microsoft.com/office/drawing/2014/main" val="3673616117"/>
                  </a:ext>
                </a:extLst>
              </a:tr>
              <a:tr h="515561">
                <a:tc vMerge="1">
                  <a:txBody>
                    <a:bodyPr/>
                    <a:lstStyle/>
                    <a:p>
                      <a:endParaRPr lang="es-419"/>
                    </a:p>
                  </a:txBody>
                  <a:tcPr/>
                </a:tc>
                <a:tc>
                  <a:txBody>
                    <a:bodyPr/>
                    <a:lstStyle/>
                    <a:p>
                      <a:pPr>
                        <a:lnSpc>
                          <a:spcPct val="107000"/>
                        </a:lnSpc>
                        <a:spcAft>
                          <a:spcPts val="800"/>
                        </a:spcAft>
                      </a:pPr>
                      <a:r>
                        <a:rPr lang="es-ES" sz="1100">
                          <a:effectLst/>
                        </a:rPr>
                        <a:t>Promover activamente los estándares económicos en la organización.</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Elaborar un Plan de manejo económico enfocado a la protección ambiental.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gn="ctr">
                        <a:lnSpc>
                          <a:spcPct val="107000"/>
                        </a:lnSpc>
                        <a:spcAft>
                          <a:spcPts val="800"/>
                        </a:spcAft>
                      </a:pPr>
                      <a:r>
                        <a:rPr lang="es-ES" sz="1100">
                          <a:effectLst/>
                        </a:rPr>
                        <a:t>Análisis de manejo económico.</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a:effectLst/>
                        </a:rPr>
                        <a:t>Plan de manejo económico aprobado por las autoridades del GAD Parroquial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tc>
                  <a:txBody>
                    <a:bodyPr/>
                    <a:lstStyle/>
                    <a:p>
                      <a:pPr>
                        <a:lnSpc>
                          <a:spcPct val="107000"/>
                        </a:lnSpc>
                        <a:spcAft>
                          <a:spcPts val="800"/>
                        </a:spcAft>
                      </a:pPr>
                      <a:r>
                        <a:rPr lang="es-ES" sz="1100" dirty="0">
                          <a:effectLst/>
                        </a:rPr>
                        <a:t>Meta 12.5: De aquí a 2030, reducir considerablemente la generación de desechos mediante actividades de prevención, reducción, reciclado y reutilización</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431" marR="7431" marT="0" marB="0" anchor="ctr"/>
                </a:tc>
                <a:extLst>
                  <a:ext uri="{0D108BD9-81ED-4DB2-BD59-A6C34878D82A}">
                    <a16:rowId xmlns:a16="http://schemas.microsoft.com/office/drawing/2014/main" val="3543134540"/>
                  </a:ext>
                </a:extLst>
              </a:tr>
            </a:tbl>
          </a:graphicData>
        </a:graphic>
      </p:graphicFrame>
    </p:spTree>
    <p:extLst>
      <p:ext uri="{BB962C8B-B14F-4D97-AF65-F5344CB8AC3E}">
        <p14:creationId xmlns:p14="http://schemas.microsoft.com/office/powerpoint/2010/main" val="1523577710"/>
      </p:ext>
    </p:extLst>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717032"/>
            <a:ext cx="8229600" cy="1143000"/>
          </a:xfrm>
        </p:spPr>
        <p:txBody>
          <a:bodyPr>
            <a:normAutofit fontScale="90000"/>
          </a:bodyPr>
          <a:lstStyle/>
          <a:p>
            <a:r>
              <a:rPr lang="es-ES_tradnl" b="1" dirty="0">
                <a:ln w="22225">
                  <a:solidFill>
                    <a:schemeClr val="accent2"/>
                  </a:solidFill>
                  <a:prstDash val="solid"/>
                </a:ln>
                <a:solidFill>
                  <a:schemeClr val="accent2">
                    <a:lumMod val="40000"/>
                    <a:lumOff val="60000"/>
                  </a:schemeClr>
                </a:solidFill>
              </a:rPr>
              <a:t>CAPÍTULO VI</a:t>
            </a:r>
            <a:br>
              <a:rPr lang="es-ES_tradnl" b="1" dirty="0">
                <a:ln w="22225">
                  <a:solidFill>
                    <a:schemeClr val="accent2"/>
                  </a:solidFill>
                  <a:prstDash val="solid"/>
                </a:ln>
                <a:solidFill>
                  <a:schemeClr val="accent2">
                    <a:lumMod val="40000"/>
                    <a:lumOff val="60000"/>
                  </a:schemeClr>
                </a:solidFill>
              </a:rPr>
            </a:br>
            <a:r>
              <a:rPr lang="es-ES_tradnl" b="1" dirty="0">
                <a:ln w="22225">
                  <a:solidFill>
                    <a:schemeClr val="accent2"/>
                  </a:solidFill>
                  <a:prstDash val="solid"/>
                </a:ln>
                <a:solidFill>
                  <a:schemeClr val="accent2">
                    <a:lumMod val="40000"/>
                    <a:lumOff val="60000"/>
                  </a:schemeClr>
                </a:solidFill>
              </a:rPr>
              <a:t>CONCLUSIONES Y RECOMENDACIONES</a:t>
            </a:r>
            <a:br>
              <a:rPr lang="es-EC" b="1" dirty="0">
                <a:ln w="22225">
                  <a:solidFill>
                    <a:schemeClr val="accent2"/>
                  </a:solidFill>
                  <a:prstDash val="solid"/>
                </a:ln>
                <a:solidFill>
                  <a:schemeClr val="accent2">
                    <a:lumMod val="40000"/>
                    <a:lumOff val="60000"/>
                  </a:schemeClr>
                </a:solidFill>
              </a:rPr>
            </a:br>
            <a:br>
              <a:rPr lang="es-EC" b="1" dirty="0">
                <a:ln w="22225">
                  <a:solidFill>
                    <a:schemeClr val="accent2"/>
                  </a:solidFill>
                  <a:prstDash val="solid"/>
                </a:ln>
                <a:solidFill>
                  <a:schemeClr val="accent2">
                    <a:lumMod val="40000"/>
                    <a:lumOff val="60000"/>
                  </a:schemeClr>
                </a:solidFill>
              </a:rPr>
            </a:br>
            <a:endParaRPr lang="es-EC"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96512866"/>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1A1E34A-D70F-41AB-808E-2085C1E8CD96}"/>
              </a:ext>
            </a:extLst>
          </p:cNvPr>
          <p:cNvGraphicFramePr/>
          <p:nvPr>
            <p:extLst>
              <p:ext uri="{D42A27DB-BD31-4B8C-83A1-F6EECF244321}">
                <p14:modId xmlns:p14="http://schemas.microsoft.com/office/powerpoint/2010/main" val="2031333144"/>
              </p:ext>
            </p:extLst>
          </p:nvPr>
        </p:nvGraphicFramePr>
        <p:xfrm>
          <a:off x="575556" y="836712"/>
          <a:ext cx="7992888" cy="6038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88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61161550"/>
              </p:ext>
            </p:extLst>
          </p:nvPr>
        </p:nvGraphicFramePr>
        <p:xfrm>
          <a:off x="323528" y="332656"/>
          <a:ext cx="856895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019234"/>
      </p:ext>
    </p:extLst>
  </p:cSld>
  <p:clrMapOvr>
    <a:masterClrMapping/>
  </p:clrMapOvr>
  <p:transition>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34327950"/>
              </p:ext>
            </p:extLst>
          </p:nvPr>
        </p:nvGraphicFramePr>
        <p:xfrm>
          <a:off x="467544" y="476672"/>
          <a:ext cx="799288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657078"/>
      </p:ext>
    </p:extLst>
  </p:cSld>
  <p:clrMapOvr>
    <a:masterClrMapping/>
  </p:clrMapOvr>
  <p:transition>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n relacionada">
            <a:extLst>
              <a:ext uri="{FF2B5EF4-FFF2-40B4-BE49-F238E27FC236}">
                <a16:creationId xmlns:a16="http://schemas.microsoft.com/office/drawing/2014/main" id="{52B00935-35FD-469D-90DE-58B63D6D192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b="32245"/>
          <a:stretch/>
        </p:blipFill>
        <p:spPr bwMode="auto">
          <a:xfrm>
            <a:off x="2627784" y="3723525"/>
            <a:ext cx="4248472" cy="1527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id="{5FD7D6FF-A3EC-4F0A-BBBF-8E03390EC68B}"/>
              </a:ext>
            </a:extLst>
          </p:cNvPr>
          <p:cNvSpPr txBox="1">
            <a:spLocks/>
          </p:cNvSpPr>
          <p:nvPr/>
        </p:nvSpPr>
        <p:spPr>
          <a:xfrm>
            <a:off x="1907704" y="562512"/>
            <a:ext cx="5832648" cy="3240360"/>
          </a:xfrm>
          <a:prstGeom prst="rect">
            <a:avLst/>
          </a:prstGeom>
        </p:spPr>
        <p:txBody>
          <a:bodyPr vert="horz" lIns="91440" tIns="45720" rIns="91440" bIns="45720" rtlCol="0" anchor="ctr">
            <a:noAutofit/>
          </a:bodyP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Garamond" pitchFamily="18" charset="0"/>
              </a:defRPr>
            </a:lvl2pPr>
            <a:lvl3pPr algn="l" rtl="0" fontAlgn="base">
              <a:spcBef>
                <a:spcPct val="0"/>
              </a:spcBef>
              <a:spcAft>
                <a:spcPct val="0"/>
              </a:spcAft>
              <a:defRPr sz="4600">
                <a:solidFill>
                  <a:schemeClr val="tx2"/>
                </a:solidFill>
                <a:latin typeface="Garamond" pitchFamily="18" charset="0"/>
              </a:defRPr>
            </a:lvl3pPr>
            <a:lvl4pPr algn="l" rtl="0" fontAlgn="base">
              <a:spcBef>
                <a:spcPct val="0"/>
              </a:spcBef>
              <a:spcAft>
                <a:spcPct val="0"/>
              </a:spcAft>
              <a:defRPr sz="4600">
                <a:solidFill>
                  <a:schemeClr val="tx2"/>
                </a:solidFill>
                <a:latin typeface="Garamond" pitchFamily="18" charset="0"/>
              </a:defRPr>
            </a:lvl4pPr>
            <a:lvl5pPr algn="l" rtl="0" fontAlgn="base">
              <a:spcBef>
                <a:spcPct val="0"/>
              </a:spcBef>
              <a:spcAft>
                <a:spcPct val="0"/>
              </a:spcAft>
              <a:defRPr sz="4600">
                <a:solidFill>
                  <a:schemeClr val="tx2"/>
                </a:solidFill>
                <a:latin typeface="Garamond" pitchFamily="18" charset="0"/>
              </a:defRPr>
            </a:lvl5pPr>
            <a:lvl6pPr marL="457200" algn="l" rtl="0" fontAlgn="base">
              <a:spcBef>
                <a:spcPct val="0"/>
              </a:spcBef>
              <a:spcAft>
                <a:spcPct val="0"/>
              </a:spcAft>
              <a:defRPr sz="4600">
                <a:solidFill>
                  <a:schemeClr val="tx2"/>
                </a:solidFill>
                <a:latin typeface="Garamond" pitchFamily="18" charset="0"/>
              </a:defRPr>
            </a:lvl6pPr>
            <a:lvl7pPr marL="914400" algn="l" rtl="0" fontAlgn="base">
              <a:spcBef>
                <a:spcPct val="0"/>
              </a:spcBef>
              <a:spcAft>
                <a:spcPct val="0"/>
              </a:spcAft>
              <a:defRPr sz="4600">
                <a:solidFill>
                  <a:schemeClr val="tx2"/>
                </a:solidFill>
                <a:latin typeface="Garamond" pitchFamily="18" charset="0"/>
              </a:defRPr>
            </a:lvl7pPr>
            <a:lvl8pPr marL="1371600" algn="l" rtl="0" fontAlgn="base">
              <a:spcBef>
                <a:spcPct val="0"/>
              </a:spcBef>
              <a:spcAft>
                <a:spcPct val="0"/>
              </a:spcAft>
              <a:defRPr sz="4600">
                <a:solidFill>
                  <a:schemeClr val="tx2"/>
                </a:solidFill>
                <a:latin typeface="Garamond" pitchFamily="18" charset="0"/>
              </a:defRPr>
            </a:lvl8pPr>
            <a:lvl9pPr marL="1828800" algn="l" rtl="0" fontAlgn="base">
              <a:spcBef>
                <a:spcPct val="0"/>
              </a:spcBef>
              <a:spcAft>
                <a:spcPct val="0"/>
              </a:spcAft>
              <a:defRPr sz="4600">
                <a:solidFill>
                  <a:schemeClr val="tx2"/>
                </a:solidFill>
                <a:latin typeface="Garamond" pitchFamily="18" charset="0"/>
              </a:defRPr>
            </a:lvl9pPr>
          </a:lstStyle>
          <a:p>
            <a:pPr algn="ctr" fontAlgn="auto">
              <a:spcAft>
                <a:spcPts val="0"/>
              </a:spcAft>
              <a:defRPr/>
            </a:pPr>
            <a:r>
              <a:rPr lang="es-EC" sz="3600" i="1" dirty="0">
                <a:solidFill>
                  <a:schemeClr val="tx1"/>
                </a:solidFill>
                <a:latin typeface="Century Schoolbook" panose="02040604050505020304" pitchFamily="18" charset="0"/>
              </a:rPr>
              <a:t>“La educación es el arma más poderosa que puedes usar para cambiar el mundo.” </a:t>
            </a:r>
            <a:br>
              <a:rPr lang="es-EC" sz="3600" i="1" dirty="0">
                <a:solidFill>
                  <a:schemeClr val="tx1"/>
                </a:solidFill>
                <a:latin typeface="Century Schoolbook" panose="02040604050505020304" pitchFamily="18" charset="0"/>
              </a:rPr>
            </a:br>
            <a:endParaRPr lang="es-ES_tradnl" sz="3600" i="1" dirty="0">
              <a:solidFill>
                <a:schemeClr val="tx1"/>
              </a:solidFill>
              <a:latin typeface="Century Schoolbook" panose="02040604050505020304" pitchFamily="18" charset="0"/>
              <a:cs typeface="Arial" pitchFamily="34" charset="0"/>
            </a:endParaRPr>
          </a:p>
        </p:txBody>
      </p:sp>
      <p:sp>
        <p:nvSpPr>
          <p:cNvPr id="4" name="3 Título">
            <a:extLst>
              <a:ext uri="{FF2B5EF4-FFF2-40B4-BE49-F238E27FC236}">
                <a16:creationId xmlns:a16="http://schemas.microsoft.com/office/drawing/2014/main" id="{481F6637-B21F-4FAA-AA27-6AB2C47D267E}"/>
              </a:ext>
            </a:extLst>
          </p:cNvPr>
          <p:cNvSpPr txBox="1">
            <a:spLocks/>
          </p:cNvSpPr>
          <p:nvPr/>
        </p:nvSpPr>
        <p:spPr bwMode="auto">
          <a:xfrm>
            <a:off x="5364088" y="2885210"/>
            <a:ext cx="2016224" cy="38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r"/>
            <a:r>
              <a:rPr lang="es-ES" sz="1600" dirty="0">
                <a:solidFill>
                  <a:schemeClr val="tx1"/>
                </a:solidFill>
                <a:latin typeface="Century Schoolbook" panose="02040604050505020304" pitchFamily="18" charset="0"/>
              </a:rPr>
              <a:t>Nelson Mandela</a:t>
            </a:r>
          </a:p>
        </p:txBody>
      </p:sp>
      <p:pic>
        <p:nvPicPr>
          <p:cNvPr id="2" name="Imagen 1">
            <a:extLst>
              <a:ext uri="{FF2B5EF4-FFF2-40B4-BE49-F238E27FC236}">
                <a16:creationId xmlns:a16="http://schemas.microsoft.com/office/drawing/2014/main" id="{00213F04-1AA5-46D4-AD45-618183E07082}"/>
              </a:ext>
            </a:extLst>
          </p:cNvPr>
          <p:cNvPicPr>
            <a:picLocks noChangeAspect="1"/>
          </p:cNvPicPr>
          <p:nvPr/>
        </p:nvPicPr>
        <p:blipFill rotWithShape="1">
          <a:blip r:embed="rId4"/>
          <a:srcRect l="64175" t="65750" r="10625" b="10680"/>
          <a:stretch/>
        </p:blipFill>
        <p:spPr>
          <a:xfrm>
            <a:off x="6444207" y="3804968"/>
            <a:ext cx="2543421" cy="1784226"/>
          </a:xfrm>
          <a:prstGeom prst="rect">
            <a:avLst/>
          </a:prstGeom>
        </p:spPr>
      </p:pic>
    </p:spTree>
    <p:extLst>
      <p:ext uri="{BB962C8B-B14F-4D97-AF65-F5344CB8AC3E}">
        <p14:creationId xmlns:p14="http://schemas.microsoft.com/office/powerpoint/2010/main" val="1064427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JUSTIFICACIÓN</a:t>
            </a:r>
          </a:p>
        </p:txBody>
      </p:sp>
      <p:graphicFrame>
        <p:nvGraphicFramePr>
          <p:cNvPr id="4" name="Diagrama 3">
            <a:extLst>
              <a:ext uri="{FF2B5EF4-FFF2-40B4-BE49-F238E27FC236}">
                <a16:creationId xmlns:a16="http://schemas.microsoft.com/office/drawing/2014/main" id="{19109B09-B86B-4844-BCCC-7C794D0D9480}"/>
              </a:ext>
            </a:extLst>
          </p:cNvPr>
          <p:cNvGraphicFramePr/>
          <p:nvPr>
            <p:extLst>
              <p:ext uri="{D42A27DB-BD31-4B8C-83A1-F6EECF244321}">
                <p14:modId xmlns:p14="http://schemas.microsoft.com/office/powerpoint/2010/main" val="517695374"/>
              </p:ext>
            </p:extLst>
          </p:nvPr>
        </p:nvGraphicFramePr>
        <p:xfrm>
          <a:off x="827584" y="1556792"/>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674854"/>
      </p:ext>
    </p:extLst>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2B8811E-7273-40DC-853B-3AF91FB49D6E}"/>
              </a:ext>
            </a:extLst>
          </p:cNvPr>
          <p:cNvSpPr txBox="1">
            <a:spLocks/>
          </p:cNvSpPr>
          <p:nvPr/>
        </p:nvSpPr>
        <p:spPr bwMode="auto">
          <a:xfrm>
            <a:off x="179512" y="222820"/>
            <a:ext cx="7886700" cy="85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s-EC" altLang="es-EC" sz="4800" b="1" dirty="0">
                <a:latin typeface="Aharoni" panose="020B0604020202020204" pitchFamily="2" charset="-79"/>
                <a:cs typeface="Aharoni" panose="020B0604020202020204" pitchFamily="2" charset="-79"/>
              </a:rPr>
              <a:t>OBJETIVOS:</a:t>
            </a:r>
          </a:p>
        </p:txBody>
      </p:sp>
      <p:graphicFrame>
        <p:nvGraphicFramePr>
          <p:cNvPr id="6" name="Diagrama 5">
            <a:extLst>
              <a:ext uri="{FF2B5EF4-FFF2-40B4-BE49-F238E27FC236}">
                <a16:creationId xmlns:a16="http://schemas.microsoft.com/office/drawing/2014/main" id="{B4F325C3-6E19-4A96-B8E2-339A196D792D}"/>
              </a:ext>
            </a:extLst>
          </p:cNvPr>
          <p:cNvGraphicFramePr/>
          <p:nvPr>
            <p:extLst>
              <p:ext uri="{D42A27DB-BD31-4B8C-83A1-F6EECF244321}">
                <p14:modId xmlns:p14="http://schemas.microsoft.com/office/powerpoint/2010/main" val="1505307237"/>
              </p:ext>
            </p:extLst>
          </p:nvPr>
        </p:nvGraphicFramePr>
        <p:xfrm>
          <a:off x="488852" y="980728"/>
          <a:ext cx="84756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19C5DE2-9979-4F44-861A-813EC94C67AF}"/>
              </a:ext>
            </a:extLst>
          </p:cNvPr>
          <p:cNvSpPr txBox="1">
            <a:spLocks/>
          </p:cNvSpPr>
          <p:nvPr/>
        </p:nvSpPr>
        <p:spPr bwMode="auto">
          <a:xfrm>
            <a:off x="827584" y="1735924"/>
            <a:ext cx="7488832" cy="219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 </a:t>
            </a:r>
          </a:p>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MARCO TEÓRICO</a:t>
            </a:r>
          </a:p>
        </p:txBody>
      </p:sp>
    </p:spTree>
    <p:extLst>
      <p:ext uri="{BB962C8B-B14F-4D97-AF65-F5344CB8AC3E}">
        <p14:creationId xmlns:p14="http://schemas.microsoft.com/office/powerpoint/2010/main" val="15774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2B8811E-7273-40DC-853B-3AF91FB49D6E}"/>
              </a:ext>
            </a:extLst>
          </p:cNvPr>
          <p:cNvSpPr txBox="1">
            <a:spLocks/>
          </p:cNvSpPr>
          <p:nvPr/>
        </p:nvSpPr>
        <p:spPr bwMode="auto">
          <a:xfrm>
            <a:off x="628650" y="260648"/>
            <a:ext cx="78867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defTabSz="685800"/>
            <a:r>
              <a:rPr lang="es-ES" altLang="es-EC" sz="3600" b="1" dirty="0">
                <a:solidFill>
                  <a:srgbClr val="000000"/>
                </a:solidFill>
                <a:latin typeface="BolsterBold"/>
              </a:rPr>
              <a:t> </a:t>
            </a:r>
            <a:r>
              <a:rPr lang="es-ES" altLang="es-EC" sz="4000" b="1" dirty="0">
                <a:solidFill>
                  <a:srgbClr val="000000"/>
                </a:solidFill>
                <a:latin typeface="BolsterBold"/>
              </a:rPr>
              <a:t>Marco Teórico</a:t>
            </a:r>
          </a:p>
        </p:txBody>
      </p:sp>
      <p:cxnSp>
        <p:nvCxnSpPr>
          <p:cNvPr id="23" name="42 Conector recto de flecha">
            <a:extLst>
              <a:ext uri="{FF2B5EF4-FFF2-40B4-BE49-F238E27FC236}">
                <a16:creationId xmlns:a16="http://schemas.microsoft.com/office/drawing/2014/main" id="{F405AB9D-36A3-47DC-AEF8-CA5E88140DFE}"/>
              </a:ext>
            </a:extLst>
          </p:cNvPr>
          <p:cNvCxnSpPr>
            <a:cxnSpLocks/>
          </p:cNvCxnSpPr>
          <p:nvPr/>
        </p:nvCxnSpPr>
        <p:spPr bwMode="auto">
          <a:xfrm>
            <a:off x="6015681" y="3519616"/>
            <a:ext cx="212503" cy="43906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3" name="Diagrama 2">
            <a:extLst>
              <a:ext uri="{FF2B5EF4-FFF2-40B4-BE49-F238E27FC236}">
                <a16:creationId xmlns:a16="http://schemas.microsoft.com/office/drawing/2014/main" id="{D4DFA4C2-CD5D-4A95-A7F0-93E9896A1331}"/>
              </a:ext>
            </a:extLst>
          </p:cNvPr>
          <p:cNvGraphicFramePr/>
          <p:nvPr>
            <p:extLst>
              <p:ext uri="{D42A27DB-BD31-4B8C-83A1-F6EECF244321}">
                <p14:modId xmlns:p14="http://schemas.microsoft.com/office/powerpoint/2010/main" val="1973815797"/>
              </p:ext>
            </p:extLst>
          </p:nvPr>
        </p:nvGraphicFramePr>
        <p:xfrm>
          <a:off x="316684" y="620688"/>
          <a:ext cx="8575795"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949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19C5DE2-9979-4F44-861A-813EC94C67AF}"/>
              </a:ext>
            </a:extLst>
          </p:cNvPr>
          <p:cNvSpPr txBox="1">
            <a:spLocks/>
          </p:cNvSpPr>
          <p:nvPr/>
        </p:nvSpPr>
        <p:spPr bwMode="auto">
          <a:xfrm>
            <a:off x="827584" y="1735924"/>
            <a:ext cx="7488832" cy="219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fontScale="92500" lnSpcReduction="10000"/>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CAPÍTULO II</a:t>
            </a:r>
          </a:p>
          <a:p>
            <a:pPr eaLnBrk="1" fontAlgn="auto" hangingPunct="1">
              <a:spcAft>
                <a:spcPts val="0"/>
              </a:spcAft>
              <a:defRPr/>
            </a:pPr>
            <a:r>
              <a:rPr lang="es-EC" sz="5400" b="1"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MARCO METODOLÓGICO</a:t>
            </a:r>
          </a:p>
        </p:txBody>
      </p:sp>
    </p:spTree>
    <p:extLst>
      <p:ext uri="{BB962C8B-B14F-4D97-AF65-F5344CB8AC3E}">
        <p14:creationId xmlns:p14="http://schemas.microsoft.com/office/powerpoint/2010/main" val="378178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metodológico</a:t>
            </a:r>
          </a:p>
        </p:txBody>
      </p:sp>
      <p:graphicFrame>
        <p:nvGraphicFramePr>
          <p:cNvPr id="3" name="Diagrama 2"/>
          <p:cNvGraphicFramePr/>
          <p:nvPr>
            <p:extLst>
              <p:ext uri="{D42A27DB-BD31-4B8C-83A1-F6EECF244321}">
                <p14:modId xmlns:p14="http://schemas.microsoft.com/office/powerpoint/2010/main" val="3528824304"/>
              </p:ext>
            </p:extLst>
          </p:nvPr>
        </p:nvGraphicFramePr>
        <p:xfrm>
          <a:off x="1524000" y="1525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673916"/>
      </p:ext>
    </p:extLst>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a1" id="{C1518C8E-A5C3-44E8-A324-C061EA88247D}" vid="{DF52FA26-178A-413E-A245-3A7AE5CAF4E7}"/>
    </a:ext>
  </a:ext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7249</TotalTime>
  <Words>6908</Words>
  <Application>Microsoft Office PowerPoint</Application>
  <PresentationFormat>Presentación en pantalla (4:3)</PresentationFormat>
  <Paragraphs>815</Paragraphs>
  <Slides>32</Slides>
  <Notes>0</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47" baseType="lpstr">
      <vt:lpstr>Aharoni</vt:lpstr>
      <vt:lpstr>Arial</vt:lpstr>
      <vt:lpstr>BolsterBold</vt:lpstr>
      <vt:lpstr>Calibri</vt:lpstr>
      <vt:lpstr>Calibri Light</vt:lpstr>
      <vt:lpstr>Century Gothic</vt:lpstr>
      <vt:lpstr>Century Schoolbook</vt:lpstr>
      <vt:lpstr>Courier New</vt:lpstr>
      <vt:lpstr>Palatino Linotype</vt:lpstr>
      <vt:lpstr>Palatino Linotype (Cuerpo)</vt:lpstr>
      <vt:lpstr>Symbol</vt:lpstr>
      <vt:lpstr>Times New Roman</vt:lpstr>
      <vt:lpstr>Tema1</vt:lpstr>
      <vt:lpstr>2_Diseño predeterminado</vt:lpstr>
      <vt:lpstr>CorelDRAW</vt:lpstr>
      <vt:lpstr>Presentación de PowerPoint</vt:lpstr>
      <vt:lpstr>Presentación de PowerPoint</vt:lpstr>
      <vt:lpstr>Presentación de PowerPoint</vt:lpstr>
      <vt:lpstr>JUSTIFICACIÓN</vt:lpstr>
      <vt:lpstr>Presentación de PowerPoint</vt:lpstr>
      <vt:lpstr>Presentación de PowerPoint</vt:lpstr>
      <vt:lpstr>Presentación de PowerPoint</vt:lpstr>
      <vt:lpstr>Presentación de PowerPoint</vt:lpstr>
      <vt:lpstr>Marco metodológico</vt:lpstr>
      <vt:lpstr>Presentación de PowerPoint</vt:lpstr>
      <vt:lpstr>Presentación de PowerPoint</vt:lpstr>
      <vt:lpstr>Análisis del Contexto del Gad Parroquial</vt:lpstr>
      <vt:lpstr>Análisis del Contexto del Gad Parroquial</vt:lpstr>
      <vt:lpstr>Matriz de Vulnerabilidad </vt:lpstr>
      <vt:lpstr>Matriz de Aprovechalidad </vt:lpstr>
      <vt:lpstr>Matriz de Estrategias</vt:lpstr>
      <vt:lpstr>Estrategias-FODA</vt:lpstr>
      <vt:lpstr>Estrategias-FODA</vt:lpstr>
      <vt:lpstr>Identificación de Riesgos </vt:lpstr>
      <vt:lpstr>Evaluación de los riesgos financieros </vt:lpstr>
      <vt:lpstr>Priorización de los riesgos identificados</vt:lpstr>
      <vt:lpstr>Identificación del nivel de impacto en el GAD parroquial de Amaguaña </vt:lpstr>
      <vt:lpstr>Relación de los riesgos identificados con los ODS </vt:lpstr>
      <vt:lpstr>Relación Riesgos con los ODS</vt:lpstr>
      <vt:lpstr>CAPÍTULO IV PROPUESTA DE DESARROLLO SOSTENIBLE</vt:lpstr>
      <vt:lpstr>Matriz Protocolo de Desarrollo Sostenible</vt:lpstr>
      <vt:lpstr>Presentación de PowerPoint</vt:lpstr>
      <vt:lpstr>Presentación de PowerPoint</vt:lpstr>
      <vt:lpstr>CAPÍTULO VI CONCLUSIONES Y RECOMENDACIONES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ROBINSON</dc:creator>
  <cp:lastModifiedBy>Yomaira Bonilla</cp:lastModifiedBy>
  <cp:revision>383</cp:revision>
  <cp:lastPrinted>2019-07-31T13:58:35Z</cp:lastPrinted>
  <dcterms:created xsi:type="dcterms:W3CDTF">2015-11-27T10:15:23Z</dcterms:created>
  <dcterms:modified xsi:type="dcterms:W3CDTF">2021-01-07T18:01:44Z</dcterms:modified>
</cp:coreProperties>
</file>