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7" r:id="rId4"/>
    <p:sldId id="258" r:id="rId5"/>
    <p:sldId id="259" r:id="rId6"/>
    <p:sldId id="260" r:id="rId7"/>
    <p:sldId id="261" r:id="rId8"/>
    <p:sldId id="262" r:id="rId9"/>
    <p:sldId id="263" r:id="rId10"/>
    <p:sldId id="264" r:id="rId11"/>
    <p:sldId id="265" r:id="rId12"/>
    <p:sldId id="276" r:id="rId13"/>
    <p:sldId id="277" r:id="rId14"/>
    <p:sldId id="281" r:id="rId15"/>
    <p:sldId id="266" r:id="rId16"/>
    <p:sldId id="282" r:id="rId17"/>
    <p:sldId id="278" r:id="rId18"/>
    <p:sldId id="283" r:id="rId19"/>
    <p:sldId id="279" r:id="rId20"/>
    <p:sldId id="280" r:id="rId21"/>
    <p:sldId id="267" r:id="rId22"/>
    <p:sldId id="284" r:id="rId23"/>
    <p:sldId id="285" r:id="rId24"/>
    <p:sldId id="286"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ús Santín" initials="JS" lastIdx="1" clrIdx="0">
    <p:extLst>
      <p:ext uri="{19B8F6BF-5375-455C-9EA6-DF929625EA0E}">
        <p15:presenceInfo xmlns:p15="http://schemas.microsoft.com/office/powerpoint/2012/main" userId="3994370902ca3d8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41" d="100"/>
          <a:sy n="41" d="100"/>
        </p:scale>
        <p:origin x="456"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PC%20SONY\Documents\tabulacion%20churito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r>
              <a:rPr lang="es-EC" sz="1200" b="1" dirty="0">
                <a:effectLst/>
              </a:rPr>
              <a:t>1.</a:t>
            </a:r>
            <a:r>
              <a:rPr lang="es-EC" sz="1200" b="1" baseline="0" dirty="0">
                <a:effectLst/>
              </a:rPr>
              <a:t> </a:t>
            </a:r>
            <a:r>
              <a:rPr lang="es-EC" sz="1200" b="1" dirty="0">
                <a:effectLst/>
              </a:rPr>
              <a:t>¿Al iniciar su emprendimiento, pensó en las necesidades de mercado de las personas?</a:t>
            </a:r>
            <a:endParaRPr lang="es-EC" sz="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200">
                <a:solidFill>
                  <a:sysClr val="windowText" lastClr="000000">
                    <a:lumMod val="75000"/>
                    <a:lumOff val="25000"/>
                  </a:sysClr>
                </a:solidFill>
              </a:defRPr>
            </a:pPr>
            <a:r>
              <a:rPr lang="en-US" sz="1200" dirty="0"/>
              <a:t> </a:t>
            </a:r>
          </a:p>
        </c:rich>
      </c:tx>
      <c:layout>
        <c:manualLayout>
          <c:xMode val="edge"/>
          <c:yMode val="edge"/>
          <c:x val="0.10183580661302807"/>
          <c:y val="1.4050446424228582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Hoja1!$G$6</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B884-4DD2-A436-258758970BD4}"/>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B884-4DD2-A436-258758970BD4}"/>
              </c:ext>
            </c:extLst>
          </c:dPt>
          <c:dLbls>
            <c:dLbl>
              <c:idx val="1"/>
              <c:layout>
                <c:manualLayout>
                  <c:x val="0.14977819337066151"/>
                  <c:y val="0.1471284423321427"/>
                </c:manualLayout>
              </c:layout>
              <c:dLblPos val="bestFi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B884-4DD2-A436-258758970BD4}"/>
                </c:ex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Hoja1!$F$7:$F$8</c:f>
              <c:strCache>
                <c:ptCount val="2"/>
                <c:pt idx="0">
                  <c:v>Si </c:v>
                </c:pt>
                <c:pt idx="1">
                  <c:v>No </c:v>
                </c:pt>
              </c:strCache>
            </c:strRef>
          </c:cat>
          <c:val>
            <c:numRef>
              <c:f>Hoja1!$G$7:$G$8</c:f>
              <c:numCache>
                <c:formatCode>General</c:formatCode>
                <c:ptCount val="2"/>
                <c:pt idx="0">
                  <c:v>211</c:v>
                </c:pt>
                <c:pt idx="1">
                  <c:v>46</c:v>
                </c:pt>
              </c:numCache>
            </c:numRef>
          </c:val>
          <c:extLst xmlns:c16r2="http://schemas.microsoft.com/office/drawing/2015/06/chart">
            <c:ext xmlns:c16="http://schemas.microsoft.com/office/drawing/2014/chart" uri="{C3380CC4-5D6E-409C-BE32-E72D297353CC}">
              <c16:uniqueId val="{00000004-B884-4DD2-A436-258758970BD4}"/>
            </c:ext>
          </c:extLst>
        </c:ser>
        <c:dLbls>
          <c:dLblPos val="ctr"/>
          <c:showLegendKey val="0"/>
          <c:showVal val="1"/>
          <c:showCatName val="0"/>
          <c:showSerName val="0"/>
          <c:showPercent val="0"/>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layout>
        <c:manualLayout>
          <c:xMode val="edge"/>
          <c:yMode val="edge"/>
          <c:x val="0.88414299576981159"/>
          <c:y val="0.56048910411912833"/>
          <c:w val="9.7174938180013715E-2"/>
          <c:h val="0.1333054128698536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s-EC" sz="1200" b="1" dirty="0">
                <a:effectLst/>
              </a:rPr>
              <a:t>10. ¿Cree que el gobierno está trabajando para crear políticas, que ayudan a su negocio?</a:t>
            </a:r>
            <a:endParaRPr lang="es-EC" sz="1200" dirty="0">
              <a:effectLst/>
            </a:endParaRPr>
          </a:p>
        </c:rich>
      </c:tx>
      <c:layout>
        <c:manualLayout>
          <c:xMode val="edge"/>
          <c:yMode val="edge"/>
          <c:x val="0.13884139482564675"/>
          <c:y val="5.092573954571467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3492063492063489E-2"/>
          <c:y val="0.35724310776942358"/>
          <c:w val="0.82070916135483063"/>
          <c:h val="0.5876190476190476"/>
        </c:manualLayout>
      </c:layout>
      <c:pie3DChart>
        <c:varyColors val="1"/>
        <c:ser>
          <c:idx val="0"/>
          <c:order val="0"/>
          <c:tx>
            <c:strRef>
              <c:f>Hoja1!$G$52</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E59A-4C7F-8FA2-D4630655F3C0}"/>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E59A-4C7F-8FA2-D4630655F3C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Hoja1!$F$53:$F$54</c:f>
              <c:strCache>
                <c:ptCount val="2"/>
                <c:pt idx="0">
                  <c:v>Si </c:v>
                </c:pt>
                <c:pt idx="1">
                  <c:v>No </c:v>
                </c:pt>
              </c:strCache>
            </c:strRef>
          </c:cat>
          <c:val>
            <c:numRef>
              <c:f>Hoja1!$G$53:$G$54</c:f>
              <c:numCache>
                <c:formatCode>General</c:formatCode>
                <c:ptCount val="2"/>
                <c:pt idx="0">
                  <c:v>178</c:v>
                </c:pt>
                <c:pt idx="1">
                  <c:v>79</c:v>
                </c:pt>
              </c:numCache>
            </c:numRef>
          </c:val>
          <c:extLst xmlns:c16r2="http://schemas.microsoft.com/office/drawing/2015/06/chart">
            <c:ext xmlns:c16="http://schemas.microsoft.com/office/drawing/2014/chart" uri="{C3380CC4-5D6E-409C-BE32-E72D297353CC}">
              <c16:uniqueId val="{00000004-E59A-4C7F-8FA2-D4630655F3C0}"/>
            </c:ext>
          </c:extLst>
        </c:ser>
        <c:dLbls>
          <c:dLblPos val="ctr"/>
          <c:showLegendKey val="0"/>
          <c:showVal val="0"/>
          <c:showCatName val="0"/>
          <c:showSerName val="0"/>
          <c:showPercent val="1"/>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r>
              <a:rPr lang="es-EC" sz="1200" b="1" dirty="0">
                <a:effectLst/>
              </a:rPr>
              <a:t>2. ¿Desde que inició su emprendimiento, considera usted que es más productivo? </a:t>
            </a:r>
            <a:endParaRPr lang="es-EC" sz="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200">
                <a:solidFill>
                  <a:sysClr val="windowText" lastClr="000000">
                    <a:lumMod val="75000"/>
                    <a:lumOff val="25000"/>
                  </a:sysClr>
                </a:solidFill>
              </a:defRPr>
            </a:pPr>
            <a:r>
              <a:rPr lang="en-US" sz="1200" dirty="0"/>
              <a:t> </a:t>
            </a:r>
          </a:p>
        </c:rich>
      </c:tx>
      <c:layout>
        <c:manualLayout>
          <c:xMode val="edge"/>
          <c:yMode val="edge"/>
          <c:x val="0.10307443365695791"/>
          <c:y val="3.8567493112947659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Hoja1!$G$11</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781B-4D47-9755-D27EDFB13D4B}"/>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781B-4D47-9755-D27EDFB13D4B}"/>
              </c:ext>
            </c:extLst>
          </c:dPt>
          <c:dLbls>
            <c:dLbl>
              <c:idx val="1"/>
              <c:layout>
                <c:manualLayout>
                  <c:x val="0.10208331778432904"/>
                  <c:y val="0.13188016132129821"/>
                </c:manualLayout>
              </c:layout>
              <c:dLblPos val="bestFi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781B-4D47-9755-D27EDFB13D4B}"/>
                </c:ex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Hoja1!$F$12:$F$13</c:f>
              <c:strCache>
                <c:ptCount val="2"/>
                <c:pt idx="0">
                  <c:v>Si </c:v>
                </c:pt>
                <c:pt idx="1">
                  <c:v>No </c:v>
                </c:pt>
              </c:strCache>
            </c:strRef>
          </c:cat>
          <c:val>
            <c:numRef>
              <c:f>Hoja1!$G$12:$G$13</c:f>
              <c:numCache>
                <c:formatCode>General</c:formatCode>
                <c:ptCount val="2"/>
                <c:pt idx="0">
                  <c:v>232</c:v>
                </c:pt>
                <c:pt idx="1">
                  <c:v>25</c:v>
                </c:pt>
              </c:numCache>
            </c:numRef>
          </c:val>
          <c:extLst xmlns:c16r2="http://schemas.microsoft.com/office/drawing/2015/06/chart">
            <c:ext xmlns:c16="http://schemas.microsoft.com/office/drawing/2014/chart" uri="{C3380CC4-5D6E-409C-BE32-E72D297353CC}">
              <c16:uniqueId val="{00000004-781B-4D47-9755-D27EDFB13D4B}"/>
            </c:ext>
          </c:extLst>
        </c:ser>
        <c:dLbls>
          <c:dLblPos val="ctr"/>
          <c:showLegendKey val="0"/>
          <c:showVal val="1"/>
          <c:showCatName val="0"/>
          <c:showSerName val="0"/>
          <c:showPercent val="0"/>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layout>
        <c:manualLayout>
          <c:xMode val="edge"/>
          <c:yMode val="edge"/>
          <c:x val="0.8800307897828088"/>
          <c:y val="0.53990198266939948"/>
          <c:w val="0.10062404654619013"/>
          <c:h val="0.140894839377397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r>
              <a:rPr lang="es-EC" sz="1200" b="1" dirty="0">
                <a:effectLst/>
              </a:rPr>
              <a:t>3. ¿Cree usted que el valor agregado a su producto ayuda a que su emprendimiento crezca? </a:t>
            </a:r>
            <a:endParaRPr lang="es-EC" sz="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200">
                <a:solidFill>
                  <a:sysClr val="windowText" lastClr="000000">
                    <a:lumMod val="75000"/>
                    <a:lumOff val="25000"/>
                  </a:sysClr>
                </a:solidFill>
              </a:defRPr>
            </a:pPr>
            <a:r>
              <a:rPr lang="en-US" sz="1200" dirty="0"/>
              <a:t> </a:t>
            </a:r>
          </a:p>
        </c:rich>
      </c:tx>
      <c:layout>
        <c:manualLayout>
          <c:xMode val="edge"/>
          <c:yMode val="edge"/>
          <c:x val="0.16011284821281399"/>
          <c:y val="3.361354478577501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Hoja1!$G$16</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E546-4484-B6E7-2AF4A48C7544}"/>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E546-4484-B6E7-2AF4A48C754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Hoja1!$F$17:$F$18</c:f>
              <c:strCache>
                <c:ptCount val="2"/>
                <c:pt idx="0">
                  <c:v>Si </c:v>
                </c:pt>
                <c:pt idx="1">
                  <c:v>No </c:v>
                </c:pt>
              </c:strCache>
            </c:strRef>
          </c:cat>
          <c:val>
            <c:numRef>
              <c:f>Hoja1!$G$17:$G$18</c:f>
              <c:numCache>
                <c:formatCode>General</c:formatCode>
                <c:ptCount val="2"/>
                <c:pt idx="0">
                  <c:v>182</c:v>
                </c:pt>
                <c:pt idx="1">
                  <c:v>75</c:v>
                </c:pt>
              </c:numCache>
            </c:numRef>
          </c:val>
          <c:extLst xmlns:c16r2="http://schemas.microsoft.com/office/drawing/2015/06/chart">
            <c:ext xmlns:c16="http://schemas.microsoft.com/office/drawing/2014/chart" uri="{C3380CC4-5D6E-409C-BE32-E72D297353CC}">
              <c16:uniqueId val="{00000004-E546-4484-B6E7-2AF4A48C7544}"/>
            </c:ext>
          </c:extLst>
        </c:ser>
        <c:dLbls>
          <c:dLblPos val="ctr"/>
          <c:showLegendKey val="0"/>
          <c:showVal val="1"/>
          <c:showCatName val="0"/>
          <c:showSerName val="0"/>
          <c:showPercent val="0"/>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s-EC" sz="1200" b="1" dirty="0">
                <a:effectLst/>
              </a:rPr>
              <a:t>4. ¿Considera que el ahorro y la inversión, han hecho que el capital de su negocio se incremente? </a:t>
            </a:r>
            <a:endParaRPr lang="es-EC" sz="1200" dirty="0">
              <a:effectLst/>
            </a:endParaRPr>
          </a:p>
        </c:rich>
      </c:tx>
      <c:layout>
        <c:manualLayout>
          <c:xMode val="edge"/>
          <c:yMode val="edge"/>
          <c:x val="0.10464831804281344"/>
          <c:y val="3.809523809523809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Hoja1!$G$21</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5EBF-42C0-898F-C6E12A1303A1}"/>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5EBF-42C0-898F-C6E12A1303A1}"/>
              </c:ext>
            </c:extLst>
          </c:dPt>
          <c:dLbls>
            <c:dLbl>
              <c:idx val="1"/>
              <c:layout>
                <c:manualLayout>
                  <c:x val="7.3860916468010254E-2"/>
                  <c:y val="0.14369832342385774"/>
                </c:manualLayout>
              </c:layout>
              <c:dLblPos val="bestFi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5EBF-42C0-898F-C6E12A1303A1}"/>
                </c:ex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Hoja1!$F$22:$F$23</c:f>
              <c:strCache>
                <c:ptCount val="2"/>
                <c:pt idx="0">
                  <c:v>Si </c:v>
                </c:pt>
                <c:pt idx="1">
                  <c:v>No </c:v>
                </c:pt>
              </c:strCache>
            </c:strRef>
          </c:cat>
          <c:val>
            <c:numRef>
              <c:f>Hoja1!$G$22:$G$23</c:f>
              <c:numCache>
                <c:formatCode>General</c:formatCode>
                <c:ptCount val="2"/>
                <c:pt idx="0">
                  <c:v>247</c:v>
                </c:pt>
                <c:pt idx="1">
                  <c:v>10</c:v>
                </c:pt>
              </c:numCache>
            </c:numRef>
          </c:val>
          <c:extLst xmlns:c16r2="http://schemas.microsoft.com/office/drawing/2015/06/chart">
            <c:ext xmlns:c16="http://schemas.microsoft.com/office/drawing/2014/chart" uri="{C3380CC4-5D6E-409C-BE32-E72D297353CC}">
              <c16:uniqueId val="{00000004-5EBF-42C0-898F-C6E12A1303A1}"/>
            </c:ext>
          </c:extLst>
        </c:ser>
        <c:dLbls>
          <c:dLblPos val="ctr"/>
          <c:showLegendKey val="0"/>
          <c:showVal val="1"/>
          <c:showCatName val="0"/>
          <c:showSerName val="0"/>
          <c:showPercent val="0"/>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r>
              <a:rPr lang="es-EC" sz="1200" b="1" dirty="0">
                <a:effectLst/>
              </a:rPr>
              <a:t>5. ¿Considera usted que su emprendimiento de comercio, ayuda a activar la economía en Ambato? </a:t>
            </a:r>
            <a:endParaRPr lang="es-EC" sz="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200">
                <a:solidFill>
                  <a:sysClr val="windowText" lastClr="000000">
                    <a:lumMod val="75000"/>
                    <a:lumOff val="25000"/>
                  </a:sysClr>
                </a:solidFill>
              </a:defRPr>
            </a:pPr>
            <a:r>
              <a:rPr lang="en-US" sz="1200" dirty="0"/>
              <a:t>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Hoja1!$G$26</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1DB3-4A60-B5B1-394247C899A7}"/>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1DB3-4A60-B5B1-394247C899A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Hoja1!$F$27:$F$28</c:f>
              <c:strCache>
                <c:ptCount val="2"/>
                <c:pt idx="0">
                  <c:v>Si </c:v>
                </c:pt>
                <c:pt idx="1">
                  <c:v>No </c:v>
                </c:pt>
              </c:strCache>
            </c:strRef>
          </c:cat>
          <c:val>
            <c:numRef>
              <c:f>Hoja1!$G$27:$G$28</c:f>
              <c:numCache>
                <c:formatCode>General</c:formatCode>
                <c:ptCount val="2"/>
                <c:pt idx="0">
                  <c:v>238</c:v>
                </c:pt>
                <c:pt idx="1">
                  <c:v>19</c:v>
                </c:pt>
              </c:numCache>
            </c:numRef>
          </c:val>
          <c:extLst xmlns:c16r2="http://schemas.microsoft.com/office/drawing/2015/06/chart">
            <c:ext xmlns:c16="http://schemas.microsoft.com/office/drawing/2014/chart" uri="{C3380CC4-5D6E-409C-BE32-E72D297353CC}">
              <c16:uniqueId val="{00000004-1DB3-4A60-B5B1-394247C899A7}"/>
            </c:ext>
          </c:extLst>
        </c:ser>
        <c:dLbls>
          <c:dLblPos val="ctr"/>
          <c:showLegendKey val="0"/>
          <c:showVal val="1"/>
          <c:showCatName val="0"/>
          <c:showSerName val="0"/>
          <c:showPercent val="0"/>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layout>
        <c:manualLayout>
          <c:xMode val="edge"/>
          <c:yMode val="edge"/>
          <c:x val="0.88834594678981582"/>
          <c:y val="0.57364860072290791"/>
          <c:w val="9.2342311519175144E-2"/>
          <c:h val="0.1502465906508342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s-EC" sz="1200" b="1" dirty="0">
                <a:effectLst/>
              </a:rPr>
              <a:t>6. ¿Cree que su comercio ofrece un producto que, necesitan los habitantes de la zona?</a:t>
            </a:r>
            <a:endParaRPr lang="es-EC" sz="1200" dirty="0">
              <a:effectLst/>
            </a:endParaRPr>
          </a:p>
        </c:rich>
      </c:tx>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046294745071759E-2"/>
          <c:y val="0.22573547871733424"/>
          <c:w val="0.77620363079615051"/>
          <c:h val="0.67457604257801107"/>
        </c:manualLayout>
      </c:layout>
      <c:pie3DChart>
        <c:varyColors val="1"/>
        <c:ser>
          <c:idx val="0"/>
          <c:order val="0"/>
          <c:tx>
            <c:strRef>
              <c:f>Hoja1!$G$31</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58E4-4357-BD79-F70F60A70177}"/>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58E4-4357-BD79-F70F60A7017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Hoja1!$F$32:$F$33</c:f>
              <c:strCache>
                <c:ptCount val="2"/>
                <c:pt idx="0">
                  <c:v>Si </c:v>
                </c:pt>
                <c:pt idx="1">
                  <c:v>No </c:v>
                </c:pt>
              </c:strCache>
            </c:strRef>
          </c:cat>
          <c:val>
            <c:numRef>
              <c:f>Hoja1!$G$32:$G$33</c:f>
              <c:numCache>
                <c:formatCode>General</c:formatCode>
                <c:ptCount val="2"/>
                <c:pt idx="0">
                  <c:v>256</c:v>
                </c:pt>
                <c:pt idx="1">
                  <c:v>1</c:v>
                </c:pt>
              </c:numCache>
            </c:numRef>
          </c:val>
          <c:extLst xmlns:c16r2="http://schemas.microsoft.com/office/drawing/2015/06/chart">
            <c:ext xmlns:c16="http://schemas.microsoft.com/office/drawing/2014/chart" uri="{C3380CC4-5D6E-409C-BE32-E72D297353CC}">
              <c16:uniqueId val="{00000004-58E4-4357-BD79-F70F60A70177}"/>
            </c:ext>
          </c:extLst>
        </c:ser>
        <c:dLbls>
          <c:dLblPos val="ctr"/>
          <c:showLegendKey val="0"/>
          <c:showVal val="1"/>
          <c:showCatName val="0"/>
          <c:showSerName val="0"/>
          <c:showPercent val="0"/>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s-EC" sz="1200" b="1" dirty="0">
                <a:effectLst/>
              </a:rPr>
              <a:t>7. ¿El producto que usted vende es producido en la provincia de Tungurahua? </a:t>
            </a:r>
            <a:endParaRPr lang="es-EC" sz="1200" dirty="0">
              <a:effectLst/>
            </a:endParaRPr>
          </a:p>
        </c:rich>
      </c:tx>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Hoja1!$G$36</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1137-47B5-A02F-2C79C6E8C638}"/>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1137-47B5-A02F-2C79C6E8C638}"/>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Hoja1!$F$37:$F$38</c:f>
              <c:strCache>
                <c:ptCount val="2"/>
                <c:pt idx="0">
                  <c:v>Si </c:v>
                </c:pt>
                <c:pt idx="1">
                  <c:v>No </c:v>
                </c:pt>
              </c:strCache>
            </c:strRef>
          </c:cat>
          <c:val>
            <c:numRef>
              <c:f>Hoja1!$G$37:$G$38</c:f>
              <c:numCache>
                <c:formatCode>General</c:formatCode>
                <c:ptCount val="2"/>
                <c:pt idx="0">
                  <c:v>172</c:v>
                </c:pt>
                <c:pt idx="1">
                  <c:v>85</c:v>
                </c:pt>
              </c:numCache>
            </c:numRef>
          </c:val>
          <c:extLst xmlns:c16r2="http://schemas.microsoft.com/office/drawing/2015/06/chart">
            <c:ext xmlns:c16="http://schemas.microsoft.com/office/drawing/2014/chart" uri="{C3380CC4-5D6E-409C-BE32-E72D297353CC}">
              <c16:uniqueId val="{00000004-1137-47B5-A02F-2C79C6E8C638}"/>
            </c:ext>
          </c:extLst>
        </c:ser>
        <c:dLbls>
          <c:dLblPos val="ctr"/>
          <c:showLegendKey val="0"/>
          <c:showVal val="1"/>
          <c:showCatName val="0"/>
          <c:showSerName val="0"/>
          <c:showPercent val="0"/>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s-EC" sz="1200" b="1" dirty="0">
                <a:effectLst/>
              </a:rPr>
              <a:t>8. ¿Realiza algún tipo de planificación para la venta de sus productos?</a:t>
            </a:r>
            <a:endParaRPr lang="es-EC" sz="1200" dirty="0">
              <a:effectLst/>
            </a:endParaRPr>
          </a:p>
        </c:rich>
      </c:tx>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Hoja1!$G$41</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EDCF-400D-A02F-AD6C5A62DF0B}"/>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EDCF-400D-A02F-AD6C5A62DF0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Hoja1!$F$42:$F$43</c:f>
              <c:strCache>
                <c:ptCount val="2"/>
                <c:pt idx="0">
                  <c:v>Si </c:v>
                </c:pt>
                <c:pt idx="1">
                  <c:v>No </c:v>
                </c:pt>
              </c:strCache>
            </c:strRef>
          </c:cat>
          <c:val>
            <c:numRef>
              <c:f>Hoja1!$G$42:$G$43</c:f>
              <c:numCache>
                <c:formatCode>General</c:formatCode>
                <c:ptCount val="2"/>
                <c:pt idx="0">
                  <c:v>160</c:v>
                </c:pt>
                <c:pt idx="1">
                  <c:v>97</c:v>
                </c:pt>
              </c:numCache>
            </c:numRef>
          </c:val>
          <c:extLst xmlns:c16r2="http://schemas.microsoft.com/office/drawing/2015/06/chart">
            <c:ext xmlns:c16="http://schemas.microsoft.com/office/drawing/2014/chart" uri="{C3380CC4-5D6E-409C-BE32-E72D297353CC}">
              <c16:uniqueId val="{00000004-EDCF-400D-A02F-AD6C5A62DF0B}"/>
            </c:ext>
          </c:extLst>
        </c:ser>
        <c:dLbls>
          <c:dLblPos val="ctr"/>
          <c:showLegendKey val="0"/>
          <c:showVal val="1"/>
          <c:showCatName val="0"/>
          <c:showSerName val="0"/>
          <c:showPercent val="0"/>
          <c:showBubbleSize val="0"/>
          <c:showLeaderLines val="1"/>
        </c:dLbls>
      </c:pie3DChart>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s-EC" sz="1200" b="1" dirty="0">
                <a:effectLst/>
              </a:rPr>
              <a:t>9. ¿Cree usted que, al expender sus productos, de alguna manera está generando trabajo dentro de la provincia?</a:t>
            </a:r>
            <a:endParaRPr lang="es-EC" sz="1200" dirty="0">
              <a:effectLst/>
            </a:endParaRPr>
          </a:p>
        </c:rich>
      </c:tx>
      <c:layout>
        <c:manualLayout>
          <c:xMode val="edge"/>
          <c:yMode val="edge"/>
          <c:x val="0.10639565987265948"/>
          <c:y val="2.3148346456692916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Hoja1!$G$47</c:f>
              <c:strCache>
                <c:ptCount val="1"/>
                <c:pt idx="0">
                  <c:v>Frecuencia</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0E2D-486A-9A4A-52CFF4FCFCF4}"/>
              </c:ext>
            </c:extLst>
          </c:dPt>
          <c:dPt>
            <c:idx val="1"/>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0E2D-486A-9A4A-52CFF4FCFCF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Hoja1!$F$48:$F$49</c:f>
              <c:strCache>
                <c:ptCount val="2"/>
                <c:pt idx="0">
                  <c:v>Si </c:v>
                </c:pt>
                <c:pt idx="1">
                  <c:v>No </c:v>
                </c:pt>
              </c:strCache>
            </c:strRef>
          </c:cat>
          <c:val>
            <c:numRef>
              <c:f>Hoja1!$G$48:$G$49</c:f>
              <c:numCache>
                <c:formatCode>General</c:formatCode>
                <c:ptCount val="2"/>
                <c:pt idx="0">
                  <c:v>244</c:v>
                </c:pt>
                <c:pt idx="1">
                  <c:v>13</c:v>
                </c:pt>
              </c:numCache>
            </c:numRef>
          </c:val>
          <c:extLst xmlns:c16r2="http://schemas.microsoft.com/office/drawing/2015/06/chart">
            <c:ext xmlns:c16="http://schemas.microsoft.com/office/drawing/2014/chart" uri="{C3380CC4-5D6E-409C-BE32-E72D297353CC}">
              <c16:uniqueId val="{00000004-0E2D-486A-9A4A-52CFF4FCFCF4}"/>
            </c:ext>
          </c:extLst>
        </c:ser>
        <c:dLbls>
          <c:dLblPos val="ctr"/>
          <c:showLegendKey val="0"/>
          <c:showVal val="1"/>
          <c:showCatName val="0"/>
          <c:showSerName val="0"/>
          <c:showPercent val="0"/>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FF7A3-CE5C-4F35-89AE-605B6BE6CCAF}"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es-EC"/>
        </a:p>
      </dgm:t>
    </dgm:pt>
    <dgm:pt modelId="{167750EC-01D1-459D-8ECB-C2148BB94A78}">
      <dgm:prSet phldrT="[Texto]" custT="1"/>
      <dgm:spPr/>
      <dgm:t>
        <a:bodyPr/>
        <a:lstStyle/>
        <a:p>
          <a:pPr algn="just">
            <a:buFont typeface="Wingdings" panose="05000000000000000000" pitchFamily="2" charset="2"/>
            <a:buChar char="v"/>
          </a:pPr>
          <a:r>
            <a:rPr lang="es-MX" sz="1600" dirty="0">
              <a:latin typeface="Arial" panose="020B0604020202020204" pitchFamily="34" charset="0"/>
              <a:cs typeface="Arial" panose="020B0604020202020204" pitchFamily="34" charset="0"/>
            </a:rPr>
            <a:t>Los habitantes del Cantón Ambato se caracterizan por ser emprendedores, siendo el emprendimiento en el sector comercial el más representativo en ingresos para la economía local. Además, estos negocios son generadores de fuentes de empleo para sus pobladores.</a:t>
          </a:r>
          <a:endParaRPr lang="es-EC" sz="1600" dirty="0"/>
        </a:p>
      </dgm:t>
    </dgm:pt>
    <dgm:pt modelId="{8A373AA7-2438-4973-B8D6-F4CB1F4138E9}" type="parTrans" cxnId="{02C433F0-C2A8-4D6C-82E7-D2FF74732BAC}">
      <dgm:prSet/>
      <dgm:spPr/>
      <dgm:t>
        <a:bodyPr/>
        <a:lstStyle/>
        <a:p>
          <a:endParaRPr lang="es-EC"/>
        </a:p>
      </dgm:t>
    </dgm:pt>
    <dgm:pt modelId="{40545160-3D0C-4F91-A2B6-4C2C614927EF}" type="sibTrans" cxnId="{02C433F0-C2A8-4D6C-82E7-D2FF74732BAC}">
      <dgm:prSet/>
      <dgm:spPr/>
      <dgm:t>
        <a:bodyPr/>
        <a:lstStyle/>
        <a:p>
          <a:endParaRPr lang="es-EC"/>
        </a:p>
      </dgm:t>
    </dgm:pt>
    <dgm:pt modelId="{1F2E571D-2AB2-4BEB-BFE8-B7D7AC2B6CF3}">
      <dgm:prSet phldrT="[Texto]" custT="1"/>
      <dgm:spPr/>
      <dgm:t>
        <a:bodyPr/>
        <a:lstStyle/>
        <a:p>
          <a:pPr algn="just">
            <a:buFont typeface="Wingdings" panose="05000000000000000000" pitchFamily="2" charset="2"/>
            <a:buChar char="v"/>
          </a:pPr>
          <a:r>
            <a:rPr lang="es-MX" sz="1600">
              <a:latin typeface="Arial" panose="020B0604020202020204" pitchFamily="34" charset="0"/>
              <a:cs typeface="Arial" panose="020B0604020202020204" pitchFamily="34" charset="0"/>
            </a:rPr>
            <a:t>El sector comercial al por menor es el que más aporta en la economía del cantón Ambato, según lo demuestran los indicadores analizados como son el Valor Agregado Bruto (VAB) y la Tasa de Actividad Emprendedora (TEA), las que presentan un incremento en su valor a través de los años, según los datos del Instituto Nacional de Estadística y Censos (INEC) y la bibliografía consultada.</a:t>
          </a:r>
          <a:endParaRPr lang="es-EC" sz="1600" dirty="0"/>
        </a:p>
      </dgm:t>
    </dgm:pt>
    <dgm:pt modelId="{6062A5F3-9C59-4758-9274-26C0ECFFE739}" type="parTrans" cxnId="{6E207DA6-A2E3-4FBE-AA29-AE1E95F5E007}">
      <dgm:prSet/>
      <dgm:spPr/>
      <dgm:t>
        <a:bodyPr/>
        <a:lstStyle/>
        <a:p>
          <a:endParaRPr lang="es-EC"/>
        </a:p>
      </dgm:t>
    </dgm:pt>
    <dgm:pt modelId="{658F0124-BEC5-443F-A28B-6E258615531F}" type="sibTrans" cxnId="{6E207DA6-A2E3-4FBE-AA29-AE1E95F5E007}">
      <dgm:prSet/>
      <dgm:spPr/>
      <dgm:t>
        <a:bodyPr/>
        <a:lstStyle/>
        <a:p>
          <a:endParaRPr lang="es-EC"/>
        </a:p>
      </dgm:t>
    </dgm:pt>
    <dgm:pt modelId="{B9EE48B0-313A-4AA2-9AB6-A0EF165C03A3}" type="pres">
      <dgm:prSet presAssocID="{1B9FF7A3-CE5C-4F35-89AE-605B6BE6CCAF}" presName="Name0" presStyleCnt="0">
        <dgm:presLayoutVars>
          <dgm:chMax val="7"/>
          <dgm:chPref val="7"/>
          <dgm:dir/>
        </dgm:presLayoutVars>
      </dgm:prSet>
      <dgm:spPr/>
      <dgm:t>
        <a:bodyPr/>
        <a:lstStyle/>
        <a:p>
          <a:endParaRPr lang="es-EC"/>
        </a:p>
      </dgm:t>
    </dgm:pt>
    <dgm:pt modelId="{31C2AAF8-1AC2-4ADB-9E27-88638E67D820}" type="pres">
      <dgm:prSet presAssocID="{1B9FF7A3-CE5C-4F35-89AE-605B6BE6CCAF}" presName="Name1" presStyleCnt="0"/>
      <dgm:spPr/>
    </dgm:pt>
    <dgm:pt modelId="{455D7F4E-9F89-4EE3-A280-09BDDB0BD45F}" type="pres">
      <dgm:prSet presAssocID="{1B9FF7A3-CE5C-4F35-89AE-605B6BE6CCAF}" presName="cycle" presStyleCnt="0"/>
      <dgm:spPr/>
    </dgm:pt>
    <dgm:pt modelId="{8303C6C6-F84C-45AB-9A9D-550B31A35025}" type="pres">
      <dgm:prSet presAssocID="{1B9FF7A3-CE5C-4F35-89AE-605B6BE6CCAF}" presName="srcNode" presStyleLbl="node1" presStyleIdx="0" presStyleCnt="2"/>
      <dgm:spPr/>
    </dgm:pt>
    <dgm:pt modelId="{D04D50C9-C818-472A-9B63-939BE58DBAE7}" type="pres">
      <dgm:prSet presAssocID="{1B9FF7A3-CE5C-4F35-89AE-605B6BE6CCAF}" presName="conn" presStyleLbl="parChTrans1D2" presStyleIdx="0" presStyleCnt="1"/>
      <dgm:spPr/>
      <dgm:t>
        <a:bodyPr/>
        <a:lstStyle/>
        <a:p>
          <a:endParaRPr lang="es-EC"/>
        </a:p>
      </dgm:t>
    </dgm:pt>
    <dgm:pt modelId="{F576743E-0048-483B-8221-756361B998FB}" type="pres">
      <dgm:prSet presAssocID="{1B9FF7A3-CE5C-4F35-89AE-605B6BE6CCAF}" presName="extraNode" presStyleLbl="node1" presStyleIdx="0" presStyleCnt="2"/>
      <dgm:spPr/>
    </dgm:pt>
    <dgm:pt modelId="{ABF388F8-3B1D-4818-867F-313E2F673A37}" type="pres">
      <dgm:prSet presAssocID="{1B9FF7A3-CE5C-4F35-89AE-605B6BE6CCAF}" presName="dstNode" presStyleLbl="node1" presStyleIdx="0" presStyleCnt="2"/>
      <dgm:spPr/>
    </dgm:pt>
    <dgm:pt modelId="{BD7F2764-704B-46AE-9ADA-D3F74B07DCD2}" type="pres">
      <dgm:prSet presAssocID="{167750EC-01D1-459D-8ECB-C2148BB94A78}" presName="text_1" presStyleLbl="node1" presStyleIdx="0" presStyleCnt="2">
        <dgm:presLayoutVars>
          <dgm:bulletEnabled val="1"/>
        </dgm:presLayoutVars>
      </dgm:prSet>
      <dgm:spPr/>
      <dgm:t>
        <a:bodyPr/>
        <a:lstStyle/>
        <a:p>
          <a:endParaRPr lang="es-EC"/>
        </a:p>
      </dgm:t>
    </dgm:pt>
    <dgm:pt modelId="{5818DD84-D8CE-4ECC-9F46-4A64BB91F594}" type="pres">
      <dgm:prSet presAssocID="{167750EC-01D1-459D-8ECB-C2148BB94A78}" presName="accent_1" presStyleCnt="0"/>
      <dgm:spPr/>
    </dgm:pt>
    <dgm:pt modelId="{5453965C-7B17-4E19-9592-5B84CAC66654}" type="pres">
      <dgm:prSet presAssocID="{167750EC-01D1-459D-8ECB-C2148BB94A78}" presName="accentRepeatNode" presStyleLbl="solidFgAcc1" presStyleIdx="0" presStyleCnt="2"/>
      <dgm:spPr/>
    </dgm:pt>
    <dgm:pt modelId="{2E33F7D8-7369-4BAE-8968-9CBE828FB93B}" type="pres">
      <dgm:prSet presAssocID="{1F2E571D-2AB2-4BEB-BFE8-B7D7AC2B6CF3}" presName="text_2" presStyleLbl="node1" presStyleIdx="1" presStyleCnt="2">
        <dgm:presLayoutVars>
          <dgm:bulletEnabled val="1"/>
        </dgm:presLayoutVars>
      </dgm:prSet>
      <dgm:spPr/>
      <dgm:t>
        <a:bodyPr/>
        <a:lstStyle/>
        <a:p>
          <a:endParaRPr lang="es-EC"/>
        </a:p>
      </dgm:t>
    </dgm:pt>
    <dgm:pt modelId="{C65BC48E-85FA-44E6-9EE1-3521149F5C42}" type="pres">
      <dgm:prSet presAssocID="{1F2E571D-2AB2-4BEB-BFE8-B7D7AC2B6CF3}" presName="accent_2" presStyleCnt="0"/>
      <dgm:spPr/>
    </dgm:pt>
    <dgm:pt modelId="{A036483B-D1C3-4C60-9BCE-282278A57B9A}" type="pres">
      <dgm:prSet presAssocID="{1F2E571D-2AB2-4BEB-BFE8-B7D7AC2B6CF3}" presName="accentRepeatNode" presStyleLbl="solidFgAcc1" presStyleIdx="1" presStyleCnt="2"/>
      <dgm:spPr/>
    </dgm:pt>
  </dgm:ptLst>
  <dgm:cxnLst>
    <dgm:cxn modelId="{02C433F0-C2A8-4D6C-82E7-D2FF74732BAC}" srcId="{1B9FF7A3-CE5C-4F35-89AE-605B6BE6CCAF}" destId="{167750EC-01D1-459D-8ECB-C2148BB94A78}" srcOrd="0" destOrd="0" parTransId="{8A373AA7-2438-4973-B8D6-F4CB1F4138E9}" sibTransId="{40545160-3D0C-4F91-A2B6-4C2C614927EF}"/>
    <dgm:cxn modelId="{F4582433-CAA8-4351-85B0-2E418119A330}" type="presOf" srcId="{167750EC-01D1-459D-8ECB-C2148BB94A78}" destId="{BD7F2764-704B-46AE-9ADA-D3F74B07DCD2}" srcOrd="0" destOrd="0" presId="urn:microsoft.com/office/officeart/2008/layout/VerticalCurvedList"/>
    <dgm:cxn modelId="{5224B011-22B1-4387-8C5B-56ED985D0681}" type="presOf" srcId="{40545160-3D0C-4F91-A2B6-4C2C614927EF}" destId="{D04D50C9-C818-472A-9B63-939BE58DBAE7}" srcOrd="0" destOrd="0" presId="urn:microsoft.com/office/officeart/2008/layout/VerticalCurvedList"/>
    <dgm:cxn modelId="{EA68EF11-DCDB-4CE4-9E9C-21B05A15EA48}" type="presOf" srcId="{1F2E571D-2AB2-4BEB-BFE8-B7D7AC2B6CF3}" destId="{2E33F7D8-7369-4BAE-8968-9CBE828FB93B}" srcOrd="0" destOrd="0" presId="urn:microsoft.com/office/officeart/2008/layout/VerticalCurvedList"/>
    <dgm:cxn modelId="{FF034F0D-CE6F-4806-90C0-FEE99274CF17}" type="presOf" srcId="{1B9FF7A3-CE5C-4F35-89AE-605B6BE6CCAF}" destId="{B9EE48B0-313A-4AA2-9AB6-A0EF165C03A3}" srcOrd="0" destOrd="0" presId="urn:microsoft.com/office/officeart/2008/layout/VerticalCurvedList"/>
    <dgm:cxn modelId="{6E207DA6-A2E3-4FBE-AA29-AE1E95F5E007}" srcId="{1B9FF7A3-CE5C-4F35-89AE-605B6BE6CCAF}" destId="{1F2E571D-2AB2-4BEB-BFE8-B7D7AC2B6CF3}" srcOrd="1" destOrd="0" parTransId="{6062A5F3-9C59-4758-9274-26C0ECFFE739}" sibTransId="{658F0124-BEC5-443F-A28B-6E258615531F}"/>
    <dgm:cxn modelId="{426D57C8-A4ED-4DF3-BE82-30A5C94A8131}" type="presParOf" srcId="{B9EE48B0-313A-4AA2-9AB6-A0EF165C03A3}" destId="{31C2AAF8-1AC2-4ADB-9E27-88638E67D820}" srcOrd="0" destOrd="0" presId="urn:microsoft.com/office/officeart/2008/layout/VerticalCurvedList"/>
    <dgm:cxn modelId="{3E6061DB-46AF-44F3-91FE-B06CF9E2F043}" type="presParOf" srcId="{31C2AAF8-1AC2-4ADB-9E27-88638E67D820}" destId="{455D7F4E-9F89-4EE3-A280-09BDDB0BD45F}" srcOrd="0" destOrd="0" presId="urn:microsoft.com/office/officeart/2008/layout/VerticalCurvedList"/>
    <dgm:cxn modelId="{59F66908-FF09-43CF-B233-5984606DD145}" type="presParOf" srcId="{455D7F4E-9F89-4EE3-A280-09BDDB0BD45F}" destId="{8303C6C6-F84C-45AB-9A9D-550B31A35025}" srcOrd="0" destOrd="0" presId="urn:microsoft.com/office/officeart/2008/layout/VerticalCurvedList"/>
    <dgm:cxn modelId="{ADC32C9D-9457-497E-B014-59FBC2270FCB}" type="presParOf" srcId="{455D7F4E-9F89-4EE3-A280-09BDDB0BD45F}" destId="{D04D50C9-C818-472A-9B63-939BE58DBAE7}" srcOrd="1" destOrd="0" presId="urn:microsoft.com/office/officeart/2008/layout/VerticalCurvedList"/>
    <dgm:cxn modelId="{A35DC359-6DC4-40B6-9EBF-1463E1A0AE9C}" type="presParOf" srcId="{455D7F4E-9F89-4EE3-A280-09BDDB0BD45F}" destId="{F576743E-0048-483B-8221-756361B998FB}" srcOrd="2" destOrd="0" presId="urn:microsoft.com/office/officeart/2008/layout/VerticalCurvedList"/>
    <dgm:cxn modelId="{9DE48BBF-E983-4FC8-B833-08DF238F8711}" type="presParOf" srcId="{455D7F4E-9F89-4EE3-A280-09BDDB0BD45F}" destId="{ABF388F8-3B1D-4818-867F-313E2F673A37}" srcOrd="3" destOrd="0" presId="urn:microsoft.com/office/officeart/2008/layout/VerticalCurvedList"/>
    <dgm:cxn modelId="{1E4C984A-8A5E-49DA-97F4-A296A5F07BD5}" type="presParOf" srcId="{31C2AAF8-1AC2-4ADB-9E27-88638E67D820}" destId="{BD7F2764-704B-46AE-9ADA-D3F74B07DCD2}" srcOrd="1" destOrd="0" presId="urn:microsoft.com/office/officeart/2008/layout/VerticalCurvedList"/>
    <dgm:cxn modelId="{930A5667-65FC-4462-983E-A59AB5AFF3CC}" type="presParOf" srcId="{31C2AAF8-1AC2-4ADB-9E27-88638E67D820}" destId="{5818DD84-D8CE-4ECC-9F46-4A64BB91F594}" srcOrd="2" destOrd="0" presId="urn:microsoft.com/office/officeart/2008/layout/VerticalCurvedList"/>
    <dgm:cxn modelId="{3613B708-D2BC-4A32-A518-A8030D706F70}" type="presParOf" srcId="{5818DD84-D8CE-4ECC-9F46-4A64BB91F594}" destId="{5453965C-7B17-4E19-9592-5B84CAC66654}" srcOrd="0" destOrd="0" presId="urn:microsoft.com/office/officeart/2008/layout/VerticalCurvedList"/>
    <dgm:cxn modelId="{2F015910-0C35-419F-854E-AF56B205C3C4}" type="presParOf" srcId="{31C2AAF8-1AC2-4ADB-9E27-88638E67D820}" destId="{2E33F7D8-7369-4BAE-8968-9CBE828FB93B}" srcOrd="3" destOrd="0" presId="urn:microsoft.com/office/officeart/2008/layout/VerticalCurvedList"/>
    <dgm:cxn modelId="{A4A080AF-74DC-4804-BD75-B3D30425A072}" type="presParOf" srcId="{31C2AAF8-1AC2-4ADB-9E27-88638E67D820}" destId="{C65BC48E-85FA-44E6-9EE1-3521149F5C42}" srcOrd="4" destOrd="0" presId="urn:microsoft.com/office/officeart/2008/layout/VerticalCurvedList"/>
    <dgm:cxn modelId="{3AC96A92-22CA-4DF9-A78E-41DA112005FC}" type="presParOf" srcId="{C65BC48E-85FA-44E6-9EE1-3521149F5C42}" destId="{A036483B-D1C3-4C60-9BCE-282278A57B9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5BCB8-4692-4D16-AE7C-7C79F483326E}"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es-EC"/>
        </a:p>
      </dgm:t>
    </dgm:pt>
    <dgm:pt modelId="{2B0611C2-59C1-409C-9887-C6CF6D4B9C68}">
      <dgm:prSet phldrT="[Texto]" custT="1"/>
      <dgm:spPr/>
      <dgm:t>
        <a:bodyPr/>
        <a:lstStyle/>
        <a:p>
          <a:pPr algn="just">
            <a:buFont typeface="Wingdings" panose="05000000000000000000" pitchFamily="2" charset="2"/>
            <a:buChar char="v"/>
          </a:pPr>
          <a:r>
            <a:rPr lang="es-MX" sz="1600">
              <a:latin typeface="Arial" panose="020B0604020202020204" pitchFamily="34" charset="0"/>
              <a:cs typeface="Arial" panose="020B0604020202020204" pitchFamily="34" charset="0"/>
            </a:rPr>
            <a:t>En el cantón Ambato predominan las microempresas dedicadas al comercio al por menor, por lo que los emprendedores consideran que el valor agregado que ofrecen al consumidor es lo que marca la diferencia al momento de fidelizar al cliente.</a:t>
          </a:r>
          <a:endParaRPr lang="es-EC" sz="1600" dirty="0">
            <a:latin typeface="Arial" panose="020B0604020202020204" pitchFamily="34" charset="0"/>
            <a:cs typeface="Arial" panose="020B0604020202020204" pitchFamily="34" charset="0"/>
          </a:endParaRPr>
        </a:p>
      </dgm:t>
    </dgm:pt>
    <dgm:pt modelId="{FB801AB7-1E61-4ED3-8DC7-1C74DC96182B}" type="parTrans" cxnId="{E280BE9D-1EF5-4D3A-B6FF-206C0EB8DBCB}">
      <dgm:prSet/>
      <dgm:spPr/>
      <dgm:t>
        <a:bodyPr/>
        <a:lstStyle/>
        <a:p>
          <a:endParaRPr lang="es-EC"/>
        </a:p>
      </dgm:t>
    </dgm:pt>
    <dgm:pt modelId="{61FC6A7C-6D24-4A77-9DDC-A02012AB5DF7}" type="sibTrans" cxnId="{E280BE9D-1EF5-4D3A-B6FF-206C0EB8DBCB}">
      <dgm:prSet/>
      <dgm:spPr/>
      <dgm:t>
        <a:bodyPr/>
        <a:lstStyle/>
        <a:p>
          <a:endParaRPr lang="es-EC"/>
        </a:p>
      </dgm:t>
    </dgm:pt>
    <dgm:pt modelId="{32A50C32-ECA1-4C84-83ED-8D918A5088E0}">
      <dgm:prSet custT="1"/>
      <dgm:spPr/>
      <dgm:t>
        <a:bodyPr/>
        <a:lstStyle/>
        <a:p>
          <a:pPr algn="just"/>
          <a:r>
            <a:rPr lang="es-MX" sz="1600" dirty="0">
              <a:latin typeface="Arial" panose="020B0604020202020204" pitchFamily="34" charset="0"/>
              <a:cs typeface="Arial" panose="020B0604020202020204" pitchFamily="34" charset="0"/>
            </a:rPr>
            <a:t>Mediante el análisis de datos se comprueba que el emprendimiento tiene un impacto positivo en la economía y en la generación de fuentes de empleo. Se verifica que factores como la planificación y establecer las necesidades del cliente, son determinantes al momento de iniciar un emprendimiento</a:t>
          </a:r>
          <a:r>
            <a:rPr lang="es-MX" sz="1200" dirty="0">
              <a:latin typeface="Arial" panose="020B0604020202020204" pitchFamily="34" charset="0"/>
              <a:cs typeface="Arial" panose="020B0604020202020204" pitchFamily="34" charset="0"/>
            </a:rPr>
            <a:t>.</a:t>
          </a:r>
          <a:endParaRPr lang="es-EC" sz="1200" dirty="0"/>
        </a:p>
      </dgm:t>
    </dgm:pt>
    <dgm:pt modelId="{E6462D36-4EEC-4C34-B3C7-144EE2F97892}" type="parTrans" cxnId="{6BB878E7-AD40-43D9-9257-5E1D8C827486}">
      <dgm:prSet/>
      <dgm:spPr/>
      <dgm:t>
        <a:bodyPr/>
        <a:lstStyle/>
        <a:p>
          <a:endParaRPr lang="es-EC"/>
        </a:p>
      </dgm:t>
    </dgm:pt>
    <dgm:pt modelId="{1A4CCCD3-8D34-4015-B947-CFBC6B015987}" type="sibTrans" cxnId="{6BB878E7-AD40-43D9-9257-5E1D8C827486}">
      <dgm:prSet/>
      <dgm:spPr/>
      <dgm:t>
        <a:bodyPr/>
        <a:lstStyle/>
        <a:p>
          <a:endParaRPr lang="es-EC"/>
        </a:p>
      </dgm:t>
    </dgm:pt>
    <dgm:pt modelId="{4AEDC885-7A4A-406D-B4E2-9A06A4033D14}" type="pres">
      <dgm:prSet presAssocID="{3095BCB8-4692-4D16-AE7C-7C79F483326E}" presName="Name0" presStyleCnt="0">
        <dgm:presLayoutVars>
          <dgm:chMax val="7"/>
          <dgm:chPref val="7"/>
          <dgm:dir/>
        </dgm:presLayoutVars>
      </dgm:prSet>
      <dgm:spPr/>
      <dgm:t>
        <a:bodyPr/>
        <a:lstStyle/>
        <a:p>
          <a:endParaRPr lang="es-EC"/>
        </a:p>
      </dgm:t>
    </dgm:pt>
    <dgm:pt modelId="{4AFEE966-9758-42AD-B579-E59F1AC2F6D2}" type="pres">
      <dgm:prSet presAssocID="{3095BCB8-4692-4D16-AE7C-7C79F483326E}" presName="Name1" presStyleCnt="0"/>
      <dgm:spPr/>
    </dgm:pt>
    <dgm:pt modelId="{06742FC8-99AF-43B1-96E3-4F4A31E4AF04}" type="pres">
      <dgm:prSet presAssocID="{3095BCB8-4692-4D16-AE7C-7C79F483326E}" presName="cycle" presStyleCnt="0"/>
      <dgm:spPr/>
    </dgm:pt>
    <dgm:pt modelId="{80493CEC-8000-47CA-B486-F0783E021215}" type="pres">
      <dgm:prSet presAssocID="{3095BCB8-4692-4D16-AE7C-7C79F483326E}" presName="srcNode" presStyleLbl="node1" presStyleIdx="0" presStyleCnt="2"/>
      <dgm:spPr/>
    </dgm:pt>
    <dgm:pt modelId="{CFB344C3-A209-4177-94C7-BC56DCADEE62}" type="pres">
      <dgm:prSet presAssocID="{3095BCB8-4692-4D16-AE7C-7C79F483326E}" presName="conn" presStyleLbl="parChTrans1D2" presStyleIdx="0" presStyleCnt="1"/>
      <dgm:spPr/>
      <dgm:t>
        <a:bodyPr/>
        <a:lstStyle/>
        <a:p>
          <a:endParaRPr lang="es-EC"/>
        </a:p>
      </dgm:t>
    </dgm:pt>
    <dgm:pt modelId="{8097B5A1-757D-4498-80C0-FC94615E3D6F}" type="pres">
      <dgm:prSet presAssocID="{3095BCB8-4692-4D16-AE7C-7C79F483326E}" presName="extraNode" presStyleLbl="node1" presStyleIdx="0" presStyleCnt="2"/>
      <dgm:spPr/>
    </dgm:pt>
    <dgm:pt modelId="{5967FFD8-C123-45A9-9E1C-8D71B46DAD9B}" type="pres">
      <dgm:prSet presAssocID="{3095BCB8-4692-4D16-AE7C-7C79F483326E}" presName="dstNode" presStyleLbl="node1" presStyleIdx="0" presStyleCnt="2"/>
      <dgm:spPr/>
    </dgm:pt>
    <dgm:pt modelId="{5A3F3787-74AD-4BC0-8152-8941AB596CCB}" type="pres">
      <dgm:prSet presAssocID="{32A50C32-ECA1-4C84-83ED-8D918A5088E0}" presName="text_1" presStyleLbl="node1" presStyleIdx="0" presStyleCnt="2">
        <dgm:presLayoutVars>
          <dgm:bulletEnabled val="1"/>
        </dgm:presLayoutVars>
      </dgm:prSet>
      <dgm:spPr/>
      <dgm:t>
        <a:bodyPr/>
        <a:lstStyle/>
        <a:p>
          <a:endParaRPr lang="es-EC"/>
        </a:p>
      </dgm:t>
    </dgm:pt>
    <dgm:pt modelId="{6E12DCB9-4477-409C-891A-54D9F4BB42FD}" type="pres">
      <dgm:prSet presAssocID="{32A50C32-ECA1-4C84-83ED-8D918A5088E0}" presName="accent_1" presStyleCnt="0"/>
      <dgm:spPr/>
    </dgm:pt>
    <dgm:pt modelId="{CF0C14EC-3914-4F56-BB68-81CD1B383F1B}" type="pres">
      <dgm:prSet presAssocID="{32A50C32-ECA1-4C84-83ED-8D918A5088E0}" presName="accentRepeatNode" presStyleLbl="solidFgAcc1" presStyleIdx="0" presStyleCnt="2"/>
      <dgm:spPr/>
    </dgm:pt>
    <dgm:pt modelId="{3BEA04B9-D8BF-4EEE-AE44-FF1CF04C17A3}" type="pres">
      <dgm:prSet presAssocID="{2B0611C2-59C1-409C-9887-C6CF6D4B9C68}" presName="text_2" presStyleLbl="node1" presStyleIdx="1" presStyleCnt="2">
        <dgm:presLayoutVars>
          <dgm:bulletEnabled val="1"/>
        </dgm:presLayoutVars>
      </dgm:prSet>
      <dgm:spPr/>
      <dgm:t>
        <a:bodyPr/>
        <a:lstStyle/>
        <a:p>
          <a:endParaRPr lang="es-EC"/>
        </a:p>
      </dgm:t>
    </dgm:pt>
    <dgm:pt modelId="{5105362C-5B64-4A9C-80C2-A9B0BF101518}" type="pres">
      <dgm:prSet presAssocID="{2B0611C2-59C1-409C-9887-C6CF6D4B9C68}" presName="accent_2" presStyleCnt="0"/>
      <dgm:spPr/>
    </dgm:pt>
    <dgm:pt modelId="{AD989365-1810-4F0C-8795-919DBB2C0631}" type="pres">
      <dgm:prSet presAssocID="{2B0611C2-59C1-409C-9887-C6CF6D4B9C68}" presName="accentRepeatNode" presStyleLbl="solidFgAcc1" presStyleIdx="1" presStyleCnt="2"/>
      <dgm:spPr/>
    </dgm:pt>
  </dgm:ptLst>
  <dgm:cxnLst>
    <dgm:cxn modelId="{C400FC61-7F96-4E82-83FA-A987DE37BE96}" type="presOf" srcId="{2B0611C2-59C1-409C-9887-C6CF6D4B9C68}" destId="{3BEA04B9-D8BF-4EEE-AE44-FF1CF04C17A3}" srcOrd="0" destOrd="0" presId="urn:microsoft.com/office/officeart/2008/layout/VerticalCurvedList"/>
    <dgm:cxn modelId="{ABE9FCE3-DEF3-4675-B5FF-38213B4D3839}" type="presOf" srcId="{3095BCB8-4692-4D16-AE7C-7C79F483326E}" destId="{4AEDC885-7A4A-406D-B4E2-9A06A4033D14}" srcOrd="0" destOrd="0" presId="urn:microsoft.com/office/officeart/2008/layout/VerticalCurvedList"/>
    <dgm:cxn modelId="{98395AFD-4227-4DF7-AE79-B4E7F8E950FA}" type="presOf" srcId="{32A50C32-ECA1-4C84-83ED-8D918A5088E0}" destId="{5A3F3787-74AD-4BC0-8152-8941AB596CCB}" srcOrd="0" destOrd="0" presId="urn:microsoft.com/office/officeart/2008/layout/VerticalCurvedList"/>
    <dgm:cxn modelId="{6BB878E7-AD40-43D9-9257-5E1D8C827486}" srcId="{3095BCB8-4692-4D16-AE7C-7C79F483326E}" destId="{32A50C32-ECA1-4C84-83ED-8D918A5088E0}" srcOrd="0" destOrd="0" parTransId="{E6462D36-4EEC-4C34-B3C7-144EE2F97892}" sibTransId="{1A4CCCD3-8D34-4015-B947-CFBC6B015987}"/>
    <dgm:cxn modelId="{A1BAAED8-7E63-4562-83EF-DC79D6D0DE7C}" type="presOf" srcId="{1A4CCCD3-8D34-4015-B947-CFBC6B015987}" destId="{CFB344C3-A209-4177-94C7-BC56DCADEE62}" srcOrd="0" destOrd="0" presId="urn:microsoft.com/office/officeart/2008/layout/VerticalCurvedList"/>
    <dgm:cxn modelId="{E280BE9D-1EF5-4D3A-B6FF-206C0EB8DBCB}" srcId="{3095BCB8-4692-4D16-AE7C-7C79F483326E}" destId="{2B0611C2-59C1-409C-9887-C6CF6D4B9C68}" srcOrd="1" destOrd="0" parTransId="{FB801AB7-1E61-4ED3-8DC7-1C74DC96182B}" sibTransId="{61FC6A7C-6D24-4A77-9DDC-A02012AB5DF7}"/>
    <dgm:cxn modelId="{B1ED5826-BBD8-4D81-AC6F-730E1A851689}" type="presParOf" srcId="{4AEDC885-7A4A-406D-B4E2-9A06A4033D14}" destId="{4AFEE966-9758-42AD-B579-E59F1AC2F6D2}" srcOrd="0" destOrd="0" presId="urn:microsoft.com/office/officeart/2008/layout/VerticalCurvedList"/>
    <dgm:cxn modelId="{8A629E29-A8E1-44D7-8D70-36B2E110D6D0}" type="presParOf" srcId="{4AFEE966-9758-42AD-B579-E59F1AC2F6D2}" destId="{06742FC8-99AF-43B1-96E3-4F4A31E4AF04}" srcOrd="0" destOrd="0" presId="urn:microsoft.com/office/officeart/2008/layout/VerticalCurvedList"/>
    <dgm:cxn modelId="{33D05B7C-86AE-482B-A13B-8353BB3C0BFE}" type="presParOf" srcId="{06742FC8-99AF-43B1-96E3-4F4A31E4AF04}" destId="{80493CEC-8000-47CA-B486-F0783E021215}" srcOrd="0" destOrd="0" presId="urn:microsoft.com/office/officeart/2008/layout/VerticalCurvedList"/>
    <dgm:cxn modelId="{284C9658-4BF5-4A3F-8913-6C13C068A0B1}" type="presParOf" srcId="{06742FC8-99AF-43B1-96E3-4F4A31E4AF04}" destId="{CFB344C3-A209-4177-94C7-BC56DCADEE62}" srcOrd="1" destOrd="0" presId="urn:microsoft.com/office/officeart/2008/layout/VerticalCurvedList"/>
    <dgm:cxn modelId="{043C52B2-2A83-4FCD-A148-8623A113306B}" type="presParOf" srcId="{06742FC8-99AF-43B1-96E3-4F4A31E4AF04}" destId="{8097B5A1-757D-4498-80C0-FC94615E3D6F}" srcOrd="2" destOrd="0" presId="urn:microsoft.com/office/officeart/2008/layout/VerticalCurvedList"/>
    <dgm:cxn modelId="{210EFE3D-6F5A-4515-A56C-30AF28C770E9}" type="presParOf" srcId="{06742FC8-99AF-43B1-96E3-4F4A31E4AF04}" destId="{5967FFD8-C123-45A9-9E1C-8D71B46DAD9B}" srcOrd="3" destOrd="0" presId="urn:microsoft.com/office/officeart/2008/layout/VerticalCurvedList"/>
    <dgm:cxn modelId="{68964C8C-8477-4FEA-BB90-C4B888F8B1A4}" type="presParOf" srcId="{4AFEE966-9758-42AD-B579-E59F1AC2F6D2}" destId="{5A3F3787-74AD-4BC0-8152-8941AB596CCB}" srcOrd="1" destOrd="0" presId="urn:microsoft.com/office/officeart/2008/layout/VerticalCurvedList"/>
    <dgm:cxn modelId="{FF9BEFA3-177A-4E8B-94BB-E466DA65088E}" type="presParOf" srcId="{4AFEE966-9758-42AD-B579-E59F1AC2F6D2}" destId="{6E12DCB9-4477-409C-891A-54D9F4BB42FD}" srcOrd="2" destOrd="0" presId="urn:microsoft.com/office/officeart/2008/layout/VerticalCurvedList"/>
    <dgm:cxn modelId="{C1C22543-F162-4A29-BB15-7E334FC28C16}" type="presParOf" srcId="{6E12DCB9-4477-409C-891A-54D9F4BB42FD}" destId="{CF0C14EC-3914-4F56-BB68-81CD1B383F1B}" srcOrd="0" destOrd="0" presId="urn:microsoft.com/office/officeart/2008/layout/VerticalCurvedList"/>
    <dgm:cxn modelId="{63B02448-4378-40B8-BBC9-239630ECEE6D}" type="presParOf" srcId="{4AFEE966-9758-42AD-B579-E59F1AC2F6D2}" destId="{3BEA04B9-D8BF-4EEE-AE44-FF1CF04C17A3}" srcOrd="3" destOrd="0" presId="urn:microsoft.com/office/officeart/2008/layout/VerticalCurvedList"/>
    <dgm:cxn modelId="{C194F026-81B7-4BFB-956F-8EBBC7FD00C9}" type="presParOf" srcId="{4AFEE966-9758-42AD-B579-E59F1AC2F6D2}" destId="{5105362C-5B64-4A9C-80C2-A9B0BF101518}" srcOrd="4" destOrd="0" presId="urn:microsoft.com/office/officeart/2008/layout/VerticalCurvedList"/>
    <dgm:cxn modelId="{25D60B1C-7B16-48B9-9EDA-545D613F9E0B}" type="presParOf" srcId="{5105362C-5B64-4A9C-80C2-A9B0BF101518}" destId="{AD989365-1810-4F0C-8795-919DBB2C063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165102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61717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24689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3600090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9496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266623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214823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231178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180492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B3D8B28-7F65-4426-BE9B-6D1B2FD7FCD0}" type="datetimeFigureOut">
              <a:rPr lang="es-EC" smtClean="0"/>
              <a:t>22/1/2021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794658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B3D8B28-7F65-4426-BE9B-6D1B2FD7FCD0}" type="datetimeFigureOut">
              <a:rPr lang="es-EC" smtClean="0"/>
              <a:t>22/1/2021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331003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B3D8B28-7F65-4426-BE9B-6D1B2FD7FCD0}" type="datetimeFigureOut">
              <a:rPr lang="es-EC" smtClean="0"/>
              <a:t>22/1/2021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71108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B3D8B28-7F65-4426-BE9B-6D1B2FD7FCD0}" type="datetimeFigureOut">
              <a:rPr lang="es-EC" smtClean="0"/>
              <a:t>22/1/2021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299596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D8B28-7F65-4426-BE9B-6D1B2FD7FCD0}" type="datetimeFigureOut">
              <a:rPr lang="es-EC" smtClean="0"/>
              <a:t>22/1/2021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85143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B3D8B28-7F65-4426-BE9B-6D1B2FD7FCD0}" type="datetimeFigureOut">
              <a:rPr lang="es-EC" smtClean="0"/>
              <a:t>22/1/2021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384853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B3D8B28-7F65-4426-BE9B-6D1B2FD7FCD0}" type="datetimeFigureOut">
              <a:rPr lang="es-EC" smtClean="0"/>
              <a:t>22/1/2021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AAEC2DF-DCAF-4218-A12F-12594320D4DF}" type="slidenum">
              <a:rPr lang="es-EC" smtClean="0"/>
              <a:t>‹Nº›</a:t>
            </a:fld>
            <a:endParaRPr lang="es-EC"/>
          </a:p>
        </p:txBody>
      </p:sp>
    </p:spTree>
    <p:extLst>
      <p:ext uri="{BB962C8B-B14F-4D97-AF65-F5344CB8AC3E}">
        <p14:creationId xmlns:p14="http://schemas.microsoft.com/office/powerpoint/2010/main" val="40789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3D8B28-7F65-4426-BE9B-6D1B2FD7FCD0}" type="datetimeFigureOut">
              <a:rPr lang="es-EC" smtClean="0"/>
              <a:t>22/1/2021</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AEC2DF-DCAF-4218-A12F-12594320D4DF}" type="slidenum">
              <a:rPr lang="es-EC" smtClean="0"/>
              <a:t>‹Nº›</a:t>
            </a:fld>
            <a:endParaRPr lang="es-EC"/>
          </a:p>
        </p:txBody>
      </p:sp>
    </p:spTree>
    <p:extLst>
      <p:ext uri="{BB962C8B-B14F-4D97-AF65-F5344CB8AC3E}">
        <p14:creationId xmlns:p14="http://schemas.microsoft.com/office/powerpoint/2010/main" val="3944927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Resultado de imagen para espe">
            <a:extLst>
              <a:ext uri="{FF2B5EF4-FFF2-40B4-BE49-F238E27FC236}">
                <a16:creationId xmlns:a16="http://schemas.microsoft.com/office/drawing/2014/main" xmlns="" id="{C7FB4FE4-4960-4C84-99D5-628E6A2D7C4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3477" y="338248"/>
            <a:ext cx="4765040" cy="709156"/>
          </a:xfrm>
          <a:prstGeom prst="rect">
            <a:avLst/>
          </a:prstGeom>
          <a:noFill/>
          <a:ln>
            <a:noFill/>
          </a:ln>
        </p:spPr>
      </p:pic>
      <p:sp>
        <p:nvSpPr>
          <p:cNvPr id="6" name="Rectángulo 5">
            <a:extLst>
              <a:ext uri="{FF2B5EF4-FFF2-40B4-BE49-F238E27FC236}">
                <a16:creationId xmlns:a16="http://schemas.microsoft.com/office/drawing/2014/main" xmlns="" id="{C4B75B7E-EBE9-4294-A4CE-963707F80AF1}"/>
              </a:ext>
            </a:extLst>
          </p:cNvPr>
          <p:cNvSpPr/>
          <p:nvPr/>
        </p:nvSpPr>
        <p:spPr>
          <a:xfrm>
            <a:off x="1482429" y="1215450"/>
            <a:ext cx="9227128" cy="7905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b="1" dirty="0">
                <a:latin typeface="Arial" panose="020B0604020202020204" pitchFamily="34" charset="0"/>
                <a:cs typeface="Arial" panose="020B0604020202020204" pitchFamily="34" charset="0"/>
              </a:rPr>
              <a:t>INFLUENCIA DEL EMPRENDIMIENTO DEL SECTOR COMERCIAL AL POR MENOR EN LA ECONOMÍA DE LA PROVINCIA DE TUNGURAHUA, CANTÓN AMBATO</a:t>
            </a:r>
          </a:p>
        </p:txBody>
      </p:sp>
      <p:sp>
        <p:nvSpPr>
          <p:cNvPr id="8" name="Rectángulo 7">
            <a:extLst>
              <a:ext uri="{FF2B5EF4-FFF2-40B4-BE49-F238E27FC236}">
                <a16:creationId xmlns:a16="http://schemas.microsoft.com/office/drawing/2014/main" xmlns="" id="{8DFA4A02-87A7-4789-811C-FB2DD1184E7A}"/>
              </a:ext>
            </a:extLst>
          </p:cNvPr>
          <p:cNvSpPr/>
          <p:nvPr/>
        </p:nvSpPr>
        <p:spPr>
          <a:xfrm>
            <a:off x="2761193" y="2152787"/>
            <a:ext cx="6669579"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dirty="0">
                <a:latin typeface="Arial" panose="020B0604020202020204" pitchFamily="34" charset="0"/>
                <a:cs typeface="Arial" panose="020B0604020202020204" pitchFamily="34" charset="0"/>
              </a:rPr>
              <a:t>AUTOR: SANTÍN GRANDA, ELEUTERIO DE JESÚS</a:t>
            </a:r>
          </a:p>
        </p:txBody>
      </p:sp>
      <p:sp>
        <p:nvSpPr>
          <p:cNvPr id="10" name="Rectángulo 9">
            <a:extLst>
              <a:ext uri="{FF2B5EF4-FFF2-40B4-BE49-F238E27FC236}">
                <a16:creationId xmlns:a16="http://schemas.microsoft.com/office/drawing/2014/main" xmlns="" id="{D79CF1F9-5A7D-4B79-98E2-FC8A0193A742}"/>
              </a:ext>
            </a:extLst>
          </p:cNvPr>
          <p:cNvSpPr/>
          <p:nvPr/>
        </p:nvSpPr>
        <p:spPr>
          <a:xfrm>
            <a:off x="2154299" y="5381505"/>
            <a:ext cx="7883376"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dirty="0">
                <a:latin typeface="Arial" panose="020B0604020202020204" pitchFamily="34" charset="0"/>
                <a:cs typeface="Arial" panose="020B0604020202020204" pitchFamily="34" charset="0"/>
              </a:rPr>
              <a:t>DIRECTOR: Mgs. VILLARROEL RIVADENEIRA, PABLO ANTONIO</a:t>
            </a:r>
          </a:p>
        </p:txBody>
      </p:sp>
      <p:sp>
        <p:nvSpPr>
          <p:cNvPr id="12" name="Rectángulo 11">
            <a:extLst>
              <a:ext uri="{FF2B5EF4-FFF2-40B4-BE49-F238E27FC236}">
                <a16:creationId xmlns:a16="http://schemas.microsoft.com/office/drawing/2014/main" xmlns="" id="{B07C856D-5E37-4F41-885B-D7B8AD255858}"/>
              </a:ext>
            </a:extLst>
          </p:cNvPr>
          <p:cNvSpPr/>
          <p:nvPr/>
        </p:nvSpPr>
        <p:spPr>
          <a:xfrm>
            <a:off x="4699461" y="6077605"/>
            <a:ext cx="2793077" cy="52679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dirty="0">
                <a:latin typeface="Arial" panose="020B0604020202020204" pitchFamily="34" charset="0"/>
                <a:cs typeface="Arial" panose="020B0604020202020204" pitchFamily="34" charset="0"/>
              </a:rPr>
              <a:t>9 de septiembre de 2020</a:t>
            </a:r>
          </a:p>
        </p:txBody>
      </p:sp>
      <p:sp>
        <p:nvSpPr>
          <p:cNvPr id="2" name="Rectángulo 1">
            <a:extLst>
              <a:ext uri="{FF2B5EF4-FFF2-40B4-BE49-F238E27FC236}">
                <a16:creationId xmlns:a16="http://schemas.microsoft.com/office/drawing/2014/main" xmlns="" id="{B8686174-E5DE-44F8-99F8-B69DE5B181C1}"/>
              </a:ext>
            </a:extLst>
          </p:cNvPr>
          <p:cNvSpPr/>
          <p:nvPr/>
        </p:nvSpPr>
        <p:spPr>
          <a:xfrm>
            <a:off x="1864806" y="2848887"/>
            <a:ext cx="8462355"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dirty="0">
                <a:latin typeface="Arial" panose="020B0604020202020204" pitchFamily="34" charset="0"/>
                <a:cs typeface="Arial" panose="020B0604020202020204" pitchFamily="34" charset="0"/>
              </a:rPr>
              <a:t>DEPARTAMENTO DE CIENCIAS ECONÓMICAS, ADMINISTRATIVAS Y DEL COMERCIO</a:t>
            </a:r>
          </a:p>
        </p:txBody>
      </p:sp>
      <p:sp>
        <p:nvSpPr>
          <p:cNvPr id="3" name="Rectángulo 2">
            <a:extLst>
              <a:ext uri="{FF2B5EF4-FFF2-40B4-BE49-F238E27FC236}">
                <a16:creationId xmlns:a16="http://schemas.microsoft.com/office/drawing/2014/main" xmlns="" id="{E0151437-B2F4-44DA-8BE9-8280CD4B4D9A}"/>
              </a:ext>
            </a:extLst>
          </p:cNvPr>
          <p:cNvSpPr/>
          <p:nvPr/>
        </p:nvSpPr>
        <p:spPr>
          <a:xfrm>
            <a:off x="1864806" y="4439813"/>
            <a:ext cx="8462355"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spcAft>
                <a:spcPts val="800"/>
              </a:spcAft>
            </a:pPr>
            <a:r>
              <a:rPr lang="es-EC" sz="1600" dirty="0">
                <a:effectLst/>
                <a:latin typeface="Arial" panose="020B0604020202020204" pitchFamily="34" charset="0"/>
                <a:ea typeface="Calibri" panose="020F0502020204030204" pitchFamily="34" charset="0"/>
                <a:cs typeface="Arial" panose="020B0604020202020204" pitchFamily="34" charset="0"/>
              </a:rPr>
              <a:t>TRABAJO DE TITULACIÓN, PREVIO A LA OBTENCIÓN DEL TÍTULO DE INGENIERO EN </a:t>
            </a:r>
            <a:r>
              <a:rPr lang="es-EC" sz="1600" dirty="0" smtClean="0">
                <a:effectLst/>
                <a:latin typeface="Arial" panose="020B0604020202020204" pitchFamily="34" charset="0"/>
                <a:ea typeface="Calibri" panose="020F0502020204030204" pitchFamily="34" charset="0"/>
                <a:cs typeface="Arial" panose="020B0604020202020204" pitchFamily="34" charset="0"/>
              </a:rPr>
              <a:t>FINANZAS, CONTADOR </a:t>
            </a:r>
            <a:r>
              <a:rPr lang="es-EC" sz="1600" dirty="0">
                <a:effectLst/>
                <a:latin typeface="Arial" panose="020B0604020202020204" pitchFamily="34" charset="0"/>
                <a:ea typeface="Calibri" panose="020F0502020204030204" pitchFamily="34" charset="0"/>
                <a:cs typeface="Arial" panose="020B0604020202020204" pitchFamily="34" charset="0"/>
              </a:rPr>
              <a:t>PÚBLICO </a:t>
            </a:r>
            <a:r>
              <a:rPr lang="es-EC" sz="1600" dirty="0" smtClean="0">
                <a:effectLst/>
                <a:latin typeface="Arial" panose="020B0604020202020204" pitchFamily="34" charset="0"/>
                <a:ea typeface="Calibri" panose="020F0502020204030204" pitchFamily="34" charset="0"/>
                <a:cs typeface="Arial" panose="020B0604020202020204" pitchFamily="34" charset="0"/>
              </a:rPr>
              <a:t>- AUDITOR</a:t>
            </a:r>
            <a:endParaRPr lang="es-EC"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ángulo 3">
            <a:extLst>
              <a:ext uri="{FF2B5EF4-FFF2-40B4-BE49-F238E27FC236}">
                <a16:creationId xmlns:a16="http://schemas.microsoft.com/office/drawing/2014/main" xmlns="" id="{35DDD6E0-2668-4860-B1B3-8FEB291DB584}"/>
              </a:ext>
            </a:extLst>
          </p:cNvPr>
          <p:cNvSpPr/>
          <p:nvPr/>
        </p:nvSpPr>
        <p:spPr>
          <a:xfrm>
            <a:off x="1864806" y="3644350"/>
            <a:ext cx="8462355"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dirty="0">
                <a:latin typeface="Arial" panose="020B0604020202020204" pitchFamily="34" charset="0"/>
                <a:cs typeface="Arial" panose="020B0604020202020204" pitchFamily="34" charset="0"/>
              </a:rPr>
              <a:t>CARRERA DE INGENIERÍA EN FINANZAS Y AUDITORÍA</a:t>
            </a:r>
          </a:p>
        </p:txBody>
      </p:sp>
    </p:spTree>
    <p:extLst>
      <p:ext uri="{BB962C8B-B14F-4D97-AF65-F5344CB8AC3E}">
        <p14:creationId xmlns:p14="http://schemas.microsoft.com/office/powerpoint/2010/main" val="204260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BB923D82-22CB-428D-9C38-D6203C3DA4FF}"/>
              </a:ext>
            </a:extLst>
          </p:cNvPr>
          <p:cNvSpPr/>
          <p:nvPr/>
        </p:nvSpPr>
        <p:spPr>
          <a:xfrm>
            <a:off x="4523317" y="473387"/>
            <a:ext cx="3145366"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HIPÓTESIS</a:t>
            </a:r>
          </a:p>
        </p:txBody>
      </p:sp>
      <p:sp>
        <p:nvSpPr>
          <p:cNvPr id="5" name="Rectángulo 4">
            <a:extLst>
              <a:ext uri="{FF2B5EF4-FFF2-40B4-BE49-F238E27FC236}">
                <a16:creationId xmlns:a16="http://schemas.microsoft.com/office/drawing/2014/main" xmlns="" id="{24F5CA02-C756-4B42-85C5-1799016A32D8}"/>
              </a:ext>
            </a:extLst>
          </p:cNvPr>
          <p:cNvSpPr/>
          <p:nvPr/>
        </p:nvSpPr>
        <p:spPr>
          <a:xfrm>
            <a:off x="718855" y="1092002"/>
            <a:ext cx="2905493"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b="1" dirty="0">
                <a:latin typeface="Arial" panose="020B0604020202020204" pitchFamily="34" charset="0"/>
                <a:cs typeface="Arial" panose="020B0604020202020204" pitchFamily="34" charset="0"/>
              </a:rPr>
              <a:t>Hipótesis nula H0:</a:t>
            </a:r>
          </a:p>
        </p:txBody>
      </p:sp>
      <p:sp>
        <p:nvSpPr>
          <p:cNvPr id="7" name="Cubo 6">
            <a:extLst>
              <a:ext uri="{FF2B5EF4-FFF2-40B4-BE49-F238E27FC236}">
                <a16:creationId xmlns:a16="http://schemas.microsoft.com/office/drawing/2014/main" xmlns="" id="{6C2CEE11-4667-4246-ABA7-E7B59CAFDE9D}"/>
              </a:ext>
            </a:extLst>
          </p:cNvPr>
          <p:cNvSpPr/>
          <p:nvPr/>
        </p:nvSpPr>
        <p:spPr>
          <a:xfrm>
            <a:off x="718855" y="1866990"/>
            <a:ext cx="9106789" cy="890276"/>
          </a:xfrm>
          <a:prstGeom prst="cube">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s-MX" sz="1600" dirty="0">
                <a:solidFill>
                  <a:srgbClr val="000000"/>
                </a:solidFill>
                <a:latin typeface="Arial" panose="020B0604020202020204" pitchFamily="34" charset="0"/>
                <a:cs typeface="Arial" panose="020B0604020202020204" pitchFamily="34" charset="0"/>
              </a:rPr>
              <a:t>El emprendimiento del sector comercial al por menor no influye en la economía de </a:t>
            </a:r>
            <a:r>
              <a:rPr lang="es-EC" sz="1600" dirty="0">
                <a:solidFill>
                  <a:srgbClr val="000000"/>
                </a:solidFill>
                <a:latin typeface="Arial" panose="020B0604020202020204" pitchFamily="34" charset="0"/>
                <a:cs typeface="Arial" panose="020B0604020202020204" pitchFamily="34" charset="0"/>
              </a:rPr>
              <a:t>la provincia de Tungurahua, cantón Ambato. </a:t>
            </a:r>
            <a:endParaRPr lang="es-EC" dirty="0">
              <a:latin typeface="Arial" panose="020B0604020202020204" pitchFamily="34" charset="0"/>
              <a:cs typeface="Arial" panose="020B0604020202020204" pitchFamily="34" charset="0"/>
            </a:endParaRPr>
          </a:p>
        </p:txBody>
      </p:sp>
      <p:sp>
        <p:nvSpPr>
          <p:cNvPr id="9" name="Rectángulo 8">
            <a:extLst>
              <a:ext uri="{FF2B5EF4-FFF2-40B4-BE49-F238E27FC236}">
                <a16:creationId xmlns:a16="http://schemas.microsoft.com/office/drawing/2014/main" xmlns="" id="{869B8704-50C8-4EF4-B4D7-3C761516558C}"/>
              </a:ext>
            </a:extLst>
          </p:cNvPr>
          <p:cNvSpPr/>
          <p:nvPr/>
        </p:nvSpPr>
        <p:spPr>
          <a:xfrm>
            <a:off x="718855" y="2823766"/>
            <a:ext cx="3804462"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b="1" dirty="0">
                <a:latin typeface="Arial" panose="020B0604020202020204" pitchFamily="34" charset="0"/>
                <a:cs typeface="Arial" panose="020B0604020202020204" pitchFamily="34" charset="0"/>
              </a:rPr>
              <a:t>Hipótesis alternativa H1:</a:t>
            </a:r>
          </a:p>
        </p:txBody>
      </p:sp>
      <p:sp>
        <p:nvSpPr>
          <p:cNvPr id="11" name="Cubo 10">
            <a:extLst>
              <a:ext uri="{FF2B5EF4-FFF2-40B4-BE49-F238E27FC236}">
                <a16:creationId xmlns:a16="http://schemas.microsoft.com/office/drawing/2014/main" xmlns="" id="{36A754F2-E22D-4E2A-AEF4-FCA94C7AD606}"/>
              </a:ext>
            </a:extLst>
          </p:cNvPr>
          <p:cNvSpPr/>
          <p:nvPr/>
        </p:nvSpPr>
        <p:spPr>
          <a:xfrm>
            <a:off x="718856" y="3598754"/>
            <a:ext cx="9106788" cy="890276"/>
          </a:xfrm>
          <a:prstGeom prst="cube">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s-MX" sz="1600" dirty="0">
                <a:latin typeface="Arial" panose="020B0604020202020204" pitchFamily="34" charset="0"/>
                <a:cs typeface="Arial" panose="020B0604020202020204" pitchFamily="34" charset="0"/>
              </a:rPr>
              <a:t>El emprendimiento del sector comercial al por menor sí influye en la economía de la provincia de Tungurahua, cantón Ambato. </a:t>
            </a:r>
            <a:endParaRPr lang="es-EC"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6718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60873D75-F0BF-41EE-9228-3F3A86E7296C}"/>
              </a:ext>
            </a:extLst>
          </p:cNvPr>
          <p:cNvSpPr/>
          <p:nvPr/>
        </p:nvSpPr>
        <p:spPr>
          <a:xfrm>
            <a:off x="4022131" y="216365"/>
            <a:ext cx="3145366"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ANÁLISIS DE DATOS</a:t>
            </a:r>
          </a:p>
        </p:txBody>
      </p:sp>
      <p:graphicFrame>
        <p:nvGraphicFramePr>
          <p:cNvPr id="6" name="Gráfico 5">
            <a:extLst>
              <a:ext uri="{FF2B5EF4-FFF2-40B4-BE49-F238E27FC236}">
                <a16:creationId xmlns:a16="http://schemas.microsoft.com/office/drawing/2014/main" xmlns="" id="{7D361230-8D1D-4D3E-9008-6E28F7416D59}"/>
              </a:ext>
            </a:extLst>
          </p:cNvPr>
          <p:cNvGraphicFramePr/>
          <p:nvPr>
            <p:extLst>
              <p:ext uri="{D42A27DB-BD31-4B8C-83A1-F6EECF244321}">
                <p14:modId xmlns:p14="http://schemas.microsoft.com/office/powerpoint/2010/main" val="2262087099"/>
              </p:ext>
            </p:extLst>
          </p:nvPr>
        </p:nvGraphicFramePr>
        <p:xfrm>
          <a:off x="6096000" y="1031358"/>
          <a:ext cx="3674227" cy="31297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a 7">
            <a:extLst>
              <a:ext uri="{FF2B5EF4-FFF2-40B4-BE49-F238E27FC236}">
                <a16:creationId xmlns:a16="http://schemas.microsoft.com/office/drawing/2014/main" xmlns="" id="{B5ECDAD3-B7DB-4B71-8C87-D656DFEC464A}"/>
              </a:ext>
            </a:extLst>
          </p:cNvPr>
          <p:cNvGraphicFramePr>
            <a:graphicFrameLocks noGrp="1"/>
          </p:cNvGraphicFramePr>
          <p:nvPr>
            <p:extLst>
              <p:ext uri="{D42A27DB-BD31-4B8C-83A1-F6EECF244321}">
                <p14:modId xmlns:p14="http://schemas.microsoft.com/office/powerpoint/2010/main" val="3706219443"/>
              </p:ext>
            </p:extLst>
          </p:nvPr>
        </p:nvGraphicFramePr>
        <p:xfrm>
          <a:off x="1163781" y="1847547"/>
          <a:ext cx="3674227" cy="1293812"/>
        </p:xfrm>
        <a:graphic>
          <a:graphicData uri="http://schemas.openxmlformats.org/drawingml/2006/table">
            <a:tbl>
              <a:tblPr firstRow="1" firstCol="1" bandRow="1">
                <a:tableStyleId>{5C22544A-7EE6-4342-B048-85BDC9FD1C3A}</a:tableStyleId>
              </a:tblPr>
              <a:tblGrid>
                <a:gridCol w="1230284">
                  <a:extLst>
                    <a:ext uri="{9D8B030D-6E8A-4147-A177-3AD203B41FA5}">
                      <a16:colId xmlns:a16="http://schemas.microsoft.com/office/drawing/2014/main" xmlns="" val="349141801"/>
                    </a:ext>
                  </a:extLst>
                </a:gridCol>
                <a:gridCol w="1280161">
                  <a:extLst>
                    <a:ext uri="{9D8B030D-6E8A-4147-A177-3AD203B41FA5}">
                      <a16:colId xmlns:a16="http://schemas.microsoft.com/office/drawing/2014/main" xmlns="" val="188656538"/>
                    </a:ext>
                  </a:extLst>
                </a:gridCol>
                <a:gridCol w="1163782">
                  <a:extLst>
                    <a:ext uri="{9D8B030D-6E8A-4147-A177-3AD203B41FA5}">
                      <a16:colId xmlns:a16="http://schemas.microsoft.com/office/drawing/2014/main" xmlns="" val="2304782990"/>
                    </a:ext>
                  </a:extLst>
                </a:gridCol>
              </a:tblGrid>
              <a:tr h="323453">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Respuesta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Frecuencia</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Porcentaje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418030424"/>
                  </a:ext>
                </a:extLst>
              </a:tr>
              <a:tr h="323453">
                <a:tc>
                  <a:txBody>
                    <a:bodyPr/>
                    <a:lstStyle/>
                    <a:p>
                      <a:pPr algn="l">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Sí</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211</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82%</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2548792069"/>
                  </a:ext>
                </a:extLst>
              </a:tr>
              <a:tr h="323453">
                <a:tc>
                  <a:txBody>
                    <a:bodyPr/>
                    <a:lstStyle/>
                    <a:p>
                      <a:pPr algn="l">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No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46</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18%</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1392354339"/>
                  </a:ext>
                </a:extLst>
              </a:tr>
              <a:tr h="323453">
                <a:tc>
                  <a:txBody>
                    <a:bodyPr/>
                    <a:lstStyle/>
                    <a:p>
                      <a:pPr algn="l">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Total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257</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100%</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2794911867"/>
                  </a:ext>
                </a:extLst>
              </a:tr>
            </a:tbl>
          </a:graphicData>
        </a:graphic>
      </p:graphicFrame>
      <p:sp>
        <p:nvSpPr>
          <p:cNvPr id="10" name="CuadroTexto 9">
            <a:extLst>
              <a:ext uri="{FF2B5EF4-FFF2-40B4-BE49-F238E27FC236}">
                <a16:creationId xmlns:a16="http://schemas.microsoft.com/office/drawing/2014/main" xmlns="" id="{5AE2C2D9-4512-4B85-A78B-B0F532D618DA}"/>
              </a:ext>
            </a:extLst>
          </p:cNvPr>
          <p:cNvSpPr txBox="1"/>
          <p:nvPr/>
        </p:nvSpPr>
        <p:spPr>
          <a:xfrm>
            <a:off x="847899" y="4244217"/>
            <a:ext cx="9858894" cy="2308324"/>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gran mayoría de las personas encuestadas está de acuerdo con que, al iniciar su emprendimiento, pensó en las necesidades de mercado de las personas, en tanto que una minoría respondió que no pensó en las necesidades de las personas a iniciar su emprendimiento, esto indica que las necesidades de los usuarios son un aspecto importante para los emprendimientos</a:t>
            </a:r>
            <a:r>
              <a:rPr lang="es-MX" dirty="0">
                <a:latin typeface="Arial" panose="020B0604020202020204" pitchFamily="34" charset="0"/>
                <a:cs typeface="Arial" panose="020B0604020202020204" pitchFamily="34" charset="0"/>
              </a:rPr>
              <a:t>.</a:t>
            </a:r>
          </a:p>
          <a:p>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009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xmlns="" id="{AFB5485B-E0D0-4D31-A4EB-1D08DE706975}"/>
              </a:ext>
            </a:extLst>
          </p:cNvPr>
          <p:cNvGraphicFramePr/>
          <p:nvPr>
            <p:extLst>
              <p:ext uri="{D42A27DB-BD31-4B8C-83A1-F6EECF244321}">
                <p14:modId xmlns:p14="http://schemas.microsoft.com/office/powerpoint/2010/main" val="2658952645"/>
              </p:ext>
            </p:extLst>
          </p:nvPr>
        </p:nvGraphicFramePr>
        <p:xfrm>
          <a:off x="6096000" y="886257"/>
          <a:ext cx="3898605" cy="31537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a 3">
            <a:extLst>
              <a:ext uri="{FF2B5EF4-FFF2-40B4-BE49-F238E27FC236}">
                <a16:creationId xmlns:a16="http://schemas.microsoft.com/office/drawing/2014/main" xmlns="" id="{284456C2-A96B-4A59-A0E7-C527317DDB71}"/>
              </a:ext>
            </a:extLst>
          </p:cNvPr>
          <p:cNvGraphicFramePr>
            <a:graphicFrameLocks noGrp="1"/>
          </p:cNvGraphicFramePr>
          <p:nvPr>
            <p:extLst>
              <p:ext uri="{D42A27DB-BD31-4B8C-83A1-F6EECF244321}">
                <p14:modId xmlns:p14="http://schemas.microsoft.com/office/powerpoint/2010/main" val="1599073350"/>
              </p:ext>
            </p:extLst>
          </p:nvPr>
        </p:nvGraphicFramePr>
        <p:xfrm>
          <a:off x="1372452" y="1860969"/>
          <a:ext cx="3432305" cy="1204304"/>
        </p:xfrm>
        <a:graphic>
          <a:graphicData uri="http://schemas.openxmlformats.org/drawingml/2006/table">
            <a:tbl>
              <a:tblPr firstRow="1" firstCol="1" bandRow="1">
                <a:tableStyleId>{5C22544A-7EE6-4342-B048-85BDC9FD1C3A}</a:tableStyleId>
              </a:tblPr>
              <a:tblGrid>
                <a:gridCol w="1088683">
                  <a:extLst>
                    <a:ext uri="{9D8B030D-6E8A-4147-A177-3AD203B41FA5}">
                      <a16:colId xmlns:a16="http://schemas.microsoft.com/office/drawing/2014/main" xmlns="" val="3711416102"/>
                    </a:ext>
                  </a:extLst>
                </a:gridCol>
                <a:gridCol w="1088683">
                  <a:extLst>
                    <a:ext uri="{9D8B030D-6E8A-4147-A177-3AD203B41FA5}">
                      <a16:colId xmlns:a16="http://schemas.microsoft.com/office/drawing/2014/main" xmlns="" val="904927723"/>
                    </a:ext>
                  </a:extLst>
                </a:gridCol>
                <a:gridCol w="1254939">
                  <a:extLst>
                    <a:ext uri="{9D8B030D-6E8A-4147-A177-3AD203B41FA5}">
                      <a16:colId xmlns:a16="http://schemas.microsoft.com/office/drawing/2014/main" xmlns="" val="461248080"/>
                    </a:ext>
                  </a:extLst>
                </a:gridCol>
              </a:tblGrid>
              <a:tr h="301076">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Respuesta</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Frecuencia</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Porcentaje</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1194365275"/>
                  </a:ext>
                </a:extLst>
              </a:tr>
              <a:tr h="301076">
                <a:tc>
                  <a:txBody>
                    <a:bodyPr/>
                    <a:lstStyle/>
                    <a:p>
                      <a:pP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Sí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232</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a:effectLst/>
                          <a:latin typeface="Arial" panose="020B0604020202020204" pitchFamily="34" charset="0"/>
                          <a:cs typeface="Arial" panose="020B0604020202020204" pitchFamily="34" charset="0"/>
                        </a:rPr>
                        <a:t>90%</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1894961785"/>
                  </a:ext>
                </a:extLst>
              </a:tr>
              <a:tr h="301076">
                <a:tc>
                  <a:txBody>
                    <a:bodyPr/>
                    <a:lstStyle/>
                    <a:p>
                      <a:pP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No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25</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10%</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435545725"/>
                  </a:ext>
                </a:extLst>
              </a:tr>
              <a:tr h="301076">
                <a:tc>
                  <a:txBody>
                    <a:bodyPr/>
                    <a:lstStyle/>
                    <a:p>
                      <a:pP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Total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a:effectLst/>
                          <a:latin typeface="Arial" panose="020B0604020202020204" pitchFamily="34" charset="0"/>
                          <a:cs typeface="Arial" panose="020B0604020202020204" pitchFamily="34" charset="0"/>
                        </a:rPr>
                        <a:t>257</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100%</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4029853342"/>
                  </a:ext>
                </a:extLst>
              </a:tr>
            </a:tbl>
          </a:graphicData>
        </a:graphic>
      </p:graphicFrame>
      <p:sp>
        <p:nvSpPr>
          <p:cNvPr id="6" name="CuadroTexto 5">
            <a:extLst>
              <a:ext uri="{FF2B5EF4-FFF2-40B4-BE49-F238E27FC236}">
                <a16:creationId xmlns:a16="http://schemas.microsoft.com/office/drawing/2014/main" xmlns="" id="{45EA1F1F-3E51-46E6-9842-5B20032DBB16}"/>
              </a:ext>
            </a:extLst>
          </p:cNvPr>
          <p:cNvSpPr txBox="1"/>
          <p:nvPr/>
        </p:nvSpPr>
        <p:spPr>
          <a:xfrm>
            <a:off x="847899" y="4194342"/>
            <a:ext cx="9858894" cy="2262158"/>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a:t>
            </a:r>
            <a:r>
              <a:rPr lang="es-MX" b="1" dirty="0">
                <a:latin typeface="Arial" panose="020B0604020202020204" pitchFamily="34" charset="0"/>
                <a:cs typeface="Arial" panose="020B0604020202020204" pitchFamily="34" charset="0"/>
              </a:rPr>
              <a:t> </a:t>
            </a:r>
          </a:p>
          <a:p>
            <a:pPr algn="just">
              <a:lnSpc>
                <a:spcPct val="150000"/>
              </a:lnSpc>
            </a:pPr>
            <a:r>
              <a:rPr lang="es-MX" sz="1600" dirty="0">
                <a:latin typeface="Arial" panose="020B0604020202020204" pitchFamily="34" charset="0"/>
                <a:cs typeface="Arial" panose="020B0604020202020204" pitchFamily="34" charset="0"/>
              </a:rPr>
              <a:t>La gran mayoría de las personas encuestadas está de acuerdo con que, desde que iniciaron su emprendimiento, son más productivos, en tanto que una minoría respondió que no, esto indica que la productividad es un aspecto importante para los emprendimientos y que si existe un cambio en la matriz productiva por cada nuevo emprendimiento.</a:t>
            </a:r>
          </a:p>
          <a:p>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7619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xmlns="" id="{E0785510-2341-4662-8AC5-AE31BE36C7B8}"/>
              </a:ext>
            </a:extLst>
          </p:cNvPr>
          <p:cNvGraphicFramePr/>
          <p:nvPr>
            <p:extLst>
              <p:ext uri="{D42A27DB-BD31-4B8C-83A1-F6EECF244321}">
                <p14:modId xmlns:p14="http://schemas.microsoft.com/office/powerpoint/2010/main" val="79746764"/>
              </p:ext>
            </p:extLst>
          </p:nvPr>
        </p:nvGraphicFramePr>
        <p:xfrm>
          <a:off x="6096000" y="550544"/>
          <a:ext cx="3607724" cy="2878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a 3">
            <a:extLst>
              <a:ext uri="{FF2B5EF4-FFF2-40B4-BE49-F238E27FC236}">
                <a16:creationId xmlns:a16="http://schemas.microsoft.com/office/drawing/2014/main" xmlns="" id="{1C57B650-D9F3-47A1-A0B7-5D38AA0526EE}"/>
              </a:ext>
            </a:extLst>
          </p:cNvPr>
          <p:cNvGraphicFramePr>
            <a:graphicFrameLocks noGrp="1"/>
          </p:cNvGraphicFramePr>
          <p:nvPr>
            <p:extLst>
              <p:ext uri="{D42A27DB-BD31-4B8C-83A1-F6EECF244321}">
                <p14:modId xmlns:p14="http://schemas.microsoft.com/office/powerpoint/2010/main" val="31064470"/>
              </p:ext>
            </p:extLst>
          </p:nvPr>
        </p:nvGraphicFramePr>
        <p:xfrm>
          <a:off x="1147156" y="1428812"/>
          <a:ext cx="3607724" cy="1121920"/>
        </p:xfrm>
        <a:graphic>
          <a:graphicData uri="http://schemas.openxmlformats.org/drawingml/2006/table">
            <a:tbl>
              <a:tblPr firstRow="1" firstCol="1" bandRow="1">
                <a:tableStyleId>{5C22544A-7EE6-4342-B048-85BDC9FD1C3A}</a:tableStyleId>
              </a:tblPr>
              <a:tblGrid>
                <a:gridCol w="1213658">
                  <a:extLst>
                    <a:ext uri="{9D8B030D-6E8A-4147-A177-3AD203B41FA5}">
                      <a16:colId xmlns:a16="http://schemas.microsoft.com/office/drawing/2014/main" xmlns="" val="3842608920"/>
                    </a:ext>
                  </a:extLst>
                </a:gridCol>
                <a:gridCol w="1197033">
                  <a:extLst>
                    <a:ext uri="{9D8B030D-6E8A-4147-A177-3AD203B41FA5}">
                      <a16:colId xmlns:a16="http://schemas.microsoft.com/office/drawing/2014/main" xmlns="" val="3314646076"/>
                    </a:ext>
                  </a:extLst>
                </a:gridCol>
                <a:gridCol w="1197033">
                  <a:extLst>
                    <a:ext uri="{9D8B030D-6E8A-4147-A177-3AD203B41FA5}">
                      <a16:colId xmlns:a16="http://schemas.microsoft.com/office/drawing/2014/main" xmlns="" val="45655518"/>
                    </a:ext>
                  </a:extLst>
                </a:gridCol>
              </a:tblGrid>
              <a:tr h="190500">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Respuesta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Frecuencia</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Porcentaje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8695533"/>
                  </a:ext>
                </a:extLst>
              </a:tr>
              <a:tr h="190500">
                <a:tc>
                  <a:txBody>
                    <a:bodyPr/>
                    <a:lstStyle/>
                    <a:p>
                      <a:pPr>
                        <a:lnSpc>
                          <a:spcPct val="150000"/>
                        </a:lnSpc>
                        <a:spcAft>
                          <a:spcPts val="800"/>
                        </a:spcAft>
                      </a:pPr>
                      <a:r>
                        <a:rPr lang="es-EC" sz="1400" b="1" dirty="0">
                          <a:solidFill>
                            <a:schemeClr val="tx1"/>
                          </a:solidFill>
                          <a:effectLst/>
                          <a:latin typeface="Arial" panose="020B0604020202020204" pitchFamily="34" charset="0"/>
                          <a:cs typeface="Arial" panose="020B0604020202020204" pitchFamily="34" charset="0"/>
                        </a:rPr>
                        <a:t>Sí </a:t>
                      </a:r>
                      <a:endParaRPr lang="es-EC"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182</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71%</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903898258"/>
                  </a:ext>
                </a:extLst>
              </a:tr>
              <a:tr h="190500">
                <a:tc>
                  <a:txBody>
                    <a:bodyPr/>
                    <a:lstStyle/>
                    <a:p>
                      <a:pPr>
                        <a:lnSpc>
                          <a:spcPct val="150000"/>
                        </a:lnSpc>
                        <a:spcAft>
                          <a:spcPts val="800"/>
                        </a:spcAft>
                      </a:pPr>
                      <a:r>
                        <a:rPr lang="es-EC" sz="1400" b="1" dirty="0">
                          <a:solidFill>
                            <a:schemeClr val="tx1"/>
                          </a:solidFill>
                          <a:effectLst/>
                          <a:latin typeface="Arial" panose="020B0604020202020204" pitchFamily="34" charset="0"/>
                          <a:cs typeface="Arial" panose="020B0604020202020204" pitchFamily="34" charset="0"/>
                        </a:rPr>
                        <a:t>No </a:t>
                      </a:r>
                      <a:endParaRPr lang="es-EC"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75</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29%</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1807461886"/>
                  </a:ext>
                </a:extLst>
              </a:tr>
              <a:tr h="190500">
                <a:tc>
                  <a:txBody>
                    <a:bodyPr/>
                    <a:lstStyle/>
                    <a:p>
                      <a:pPr>
                        <a:lnSpc>
                          <a:spcPct val="150000"/>
                        </a:lnSpc>
                        <a:spcAft>
                          <a:spcPts val="800"/>
                        </a:spcAft>
                      </a:pPr>
                      <a:r>
                        <a:rPr lang="es-EC" sz="1400" b="1" dirty="0">
                          <a:solidFill>
                            <a:schemeClr val="tx1"/>
                          </a:solidFill>
                          <a:effectLst/>
                          <a:latin typeface="Arial" panose="020B0604020202020204" pitchFamily="34" charset="0"/>
                          <a:cs typeface="Arial" panose="020B0604020202020204" pitchFamily="34" charset="0"/>
                        </a:rPr>
                        <a:t>Total </a:t>
                      </a:r>
                      <a:endParaRPr lang="es-EC"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257</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100%</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2080430674"/>
                  </a:ext>
                </a:extLst>
              </a:tr>
            </a:tbl>
          </a:graphicData>
        </a:graphic>
      </p:graphicFrame>
      <p:sp>
        <p:nvSpPr>
          <p:cNvPr id="8" name="CuadroTexto 7">
            <a:extLst>
              <a:ext uri="{FF2B5EF4-FFF2-40B4-BE49-F238E27FC236}">
                <a16:creationId xmlns:a16="http://schemas.microsoft.com/office/drawing/2014/main" xmlns="" id="{1D6A5A22-419A-40F3-A241-C84864BDAE2C}"/>
              </a:ext>
            </a:extLst>
          </p:cNvPr>
          <p:cNvSpPr txBox="1"/>
          <p:nvPr/>
        </p:nvSpPr>
        <p:spPr>
          <a:xfrm>
            <a:off x="847899" y="4161092"/>
            <a:ext cx="9858894" cy="1570173"/>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mayoría de las personas encuestadas está de acuerdo con que el valor agregado a su producto ayuda a que su emprendimiento crezca, en tanto que una minoría respondió que no, esto indica que el valor agregado es un recurso importante para el crecimiento de los emprendimientos.</a:t>
            </a:r>
            <a:endParaRPr lang="es-EC"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733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xmlns="" id="{EC4E386A-0460-4559-BF2E-ED829245BB70}"/>
              </a:ext>
            </a:extLst>
          </p:cNvPr>
          <p:cNvGraphicFramePr/>
          <p:nvPr>
            <p:extLst>
              <p:ext uri="{D42A27DB-BD31-4B8C-83A1-F6EECF244321}">
                <p14:modId xmlns:p14="http://schemas.microsoft.com/office/powerpoint/2010/main" val="1594243781"/>
              </p:ext>
            </p:extLst>
          </p:nvPr>
        </p:nvGraphicFramePr>
        <p:xfrm>
          <a:off x="6096001" y="732559"/>
          <a:ext cx="3790604" cy="29790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a 4">
            <a:extLst>
              <a:ext uri="{FF2B5EF4-FFF2-40B4-BE49-F238E27FC236}">
                <a16:creationId xmlns:a16="http://schemas.microsoft.com/office/drawing/2014/main" xmlns="" id="{BD048FD7-CB95-4471-8305-21465D59FAB3}"/>
              </a:ext>
            </a:extLst>
          </p:cNvPr>
          <p:cNvGraphicFramePr>
            <a:graphicFrameLocks noGrp="1"/>
          </p:cNvGraphicFramePr>
          <p:nvPr>
            <p:extLst>
              <p:ext uri="{D42A27DB-BD31-4B8C-83A1-F6EECF244321}">
                <p14:modId xmlns:p14="http://schemas.microsoft.com/office/powerpoint/2010/main" val="2104356448"/>
              </p:ext>
            </p:extLst>
          </p:nvPr>
        </p:nvGraphicFramePr>
        <p:xfrm>
          <a:off x="847899" y="1621067"/>
          <a:ext cx="3790603" cy="1202056"/>
        </p:xfrm>
        <a:graphic>
          <a:graphicData uri="http://schemas.openxmlformats.org/drawingml/2006/table">
            <a:tbl>
              <a:tblPr firstRow="1" firstCol="1" bandRow="1">
                <a:tableStyleId>{5C22544A-7EE6-4342-B048-85BDC9FD1C3A}</a:tableStyleId>
              </a:tblPr>
              <a:tblGrid>
                <a:gridCol w="1184720">
                  <a:extLst>
                    <a:ext uri="{9D8B030D-6E8A-4147-A177-3AD203B41FA5}">
                      <a16:colId xmlns:a16="http://schemas.microsoft.com/office/drawing/2014/main" xmlns="" val="1490182716"/>
                    </a:ext>
                  </a:extLst>
                </a:gridCol>
                <a:gridCol w="1325723">
                  <a:extLst>
                    <a:ext uri="{9D8B030D-6E8A-4147-A177-3AD203B41FA5}">
                      <a16:colId xmlns:a16="http://schemas.microsoft.com/office/drawing/2014/main" xmlns="" val="1357594277"/>
                    </a:ext>
                  </a:extLst>
                </a:gridCol>
                <a:gridCol w="1280160">
                  <a:extLst>
                    <a:ext uri="{9D8B030D-6E8A-4147-A177-3AD203B41FA5}">
                      <a16:colId xmlns:a16="http://schemas.microsoft.com/office/drawing/2014/main" xmlns="" val="552146875"/>
                    </a:ext>
                  </a:extLst>
                </a:gridCol>
              </a:tblGrid>
              <a:tr h="190500">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Respuesta</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Frecuencia</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Porcentaje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461676929"/>
                  </a:ext>
                </a:extLst>
              </a:tr>
              <a:tr h="190500">
                <a:tc>
                  <a:txBody>
                    <a:bodyPr/>
                    <a:lstStyle/>
                    <a:p>
                      <a:pPr algn="l">
                        <a:lnSpc>
                          <a:spcPct val="150000"/>
                        </a:lnSpc>
                        <a:spcAft>
                          <a:spcPts val="800"/>
                        </a:spcAft>
                      </a:pPr>
                      <a:r>
                        <a:rPr lang="es-EC" sz="1400" dirty="0">
                          <a:solidFill>
                            <a:schemeClr val="tx1"/>
                          </a:solidFill>
                          <a:effectLst/>
                          <a:latin typeface="Arial" panose="020B0604020202020204" pitchFamily="34" charset="0"/>
                          <a:cs typeface="Arial" panose="020B0604020202020204" pitchFamily="34" charset="0"/>
                        </a:rPr>
                        <a:t>Sí </a:t>
                      </a:r>
                      <a:endParaRPr lang="es-EC"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247</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400" dirty="0">
                          <a:effectLst/>
                          <a:latin typeface="Arial" panose="020B0604020202020204" pitchFamily="34" charset="0"/>
                          <a:cs typeface="Arial" panose="020B0604020202020204" pitchFamily="34" charset="0"/>
                        </a:rPr>
                        <a:t>96%</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2131711074"/>
                  </a:ext>
                </a:extLst>
              </a:tr>
              <a:tr h="190500">
                <a:tc>
                  <a:txBody>
                    <a:bodyPr/>
                    <a:lstStyle/>
                    <a:p>
                      <a:pPr algn="l">
                        <a:lnSpc>
                          <a:spcPct val="150000"/>
                        </a:lnSpc>
                        <a:spcAft>
                          <a:spcPts val="800"/>
                        </a:spcAft>
                      </a:pPr>
                      <a:r>
                        <a:rPr lang="es-EC" sz="1600" dirty="0">
                          <a:solidFill>
                            <a:schemeClr val="tx1"/>
                          </a:solidFill>
                          <a:effectLst/>
                          <a:latin typeface="Arial" panose="020B0604020202020204" pitchFamily="34" charset="0"/>
                          <a:cs typeface="Arial" panose="020B0604020202020204" pitchFamily="34" charset="0"/>
                        </a:rPr>
                        <a:t>No </a:t>
                      </a:r>
                      <a:endParaRPr lang="es-EC"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600" dirty="0">
                          <a:effectLst/>
                          <a:latin typeface="Arial" panose="020B0604020202020204" pitchFamily="34" charset="0"/>
                          <a:cs typeface="Arial" panose="020B0604020202020204" pitchFamily="34" charset="0"/>
                        </a:rPr>
                        <a:t>10</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600" dirty="0">
                          <a:effectLst/>
                          <a:latin typeface="Arial" panose="020B0604020202020204" pitchFamily="34" charset="0"/>
                          <a:cs typeface="Arial" panose="020B0604020202020204" pitchFamily="34" charset="0"/>
                        </a:rPr>
                        <a:t>4%</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1202178067"/>
                  </a:ext>
                </a:extLst>
              </a:tr>
              <a:tr h="190500">
                <a:tc>
                  <a:txBody>
                    <a:bodyPr/>
                    <a:lstStyle/>
                    <a:p>
                      <a:pPr algn="l">
                        <a:lnSpc>
                          <a:spcPct val="150000"/>
                        </a:lnSpc>
                        <a:spcAft>
                          <a:spcPts val="800"/>
                        </a:spcAft>
                      </a:pPr>
                      <a:r>
                        <a:rPr lang="es-EC" sz="1600" dirty="0">
                          <a:solidFill>
                            <a:schemeClr val="tx1"/>
                          </a:solidFill>
                          <a:effectLst/>
                          <a:latin typeface="Arial" panose="020B0604020202020204" pitchFamily="34" charset="0"/>
                          <a:cs typeface="Arial" panose="020B0604020202020204" pitchFamily="34" charset="0"/>
                        </a:rPr>
                        <a:t>Total </a:t>
                      </a:r>
                      <a:endParaRPr lang="es-EC"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600">
                          <a:effectLst/>
                          <a:latin typeface="Arial" panose="020B0604020202020204" pitchFamily="34" charset="0"/>
                          <a:cs typeface="Arial" panose="020B0604020202020204" pitchFamily="34" charset="0"/>
                        </a:rPr>
                        <a:t>257</a:t>
                      </a:r>
                      <a:endParaRPr lang="es-EC"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600" dirty="0">
                          <a:effectLst/>
                          <a:latin typeface="Arial" panose="020B0604020202020204" pitchFamily="34" charset="0"/>
                          <a:cs typeface="Arial" panose="020B0604020202020204" pitchFamily="34" charset="0"/>
                        </a:rPr>
                        <a:t>100%</a:t>
                      </a:r>
                      <a:endParaRPr lang="es-EC"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600010465"/>
                  </a:ext>
                </a:extLst>
              </a:tr>
            </a:tbl>
          </a:graphicData>
        </a:graphic>
      </p:graphicFrame>
      <p:sp>
        <p:nvSpPr>
          <p:cNvPr id="7" name="CuadroTexto 6">
            <a:extLst>
              <a:ext uri="{FF2B5EF4-FFF2-40B4-BE49-F238E27FC236}">
                <a16:creationId xmlns:a16="http://schemas.microsoft.com/office/drawing/2014/main" xmlns="" id="{DC1FC115-4599-4D98-A092-6571918CBCC7}"/>
              </a:ext>
            </a:extLst>
          </p:cNvPr>
          <p:cNvSpPr txBox="1"/>
          <p:nvPr/>
        </p:nvSpPr>
        <p:spPr>
          <a:xfrm>
            <a:off x="847899" y="4161092"/>
            <a:ext cx="9858894" cy="1570173"/>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mayoría de las personas encuestadas considera que el ahorro y la inversión, han hecho que el capital de su negocio se incremente, en tanto que una minoría respondió que no, esto indica que el ahorro y la inversión son aspectos importantes para los emprendimientos.</a:t>
            </a:r>
            <a:endParaRPr lang="es-EC"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549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áfico 8">
            <a:extLst>
              <a:ext uri="{FF2B5EF4-FFF2-40B4-BE49-F238E27FC236}">
                <a16:creationId xmlns:a16="http://schemas.microsoft.com/office/drawing/2014/main" xmlns="" id="{C700DCB2-622D-4A51-8ECB-D624639FC3BF}"/>
              </a:ext>
            </a:extLst>
          </p:cNvPr>
          <p:cNvGraphicFramePr/>
          <p:nvPr>
            <p:extLst>
              <p:ext uri="{D42A27DB-BD31-4B8C-83A1-F6EECF244321}">
                <p14:modId xmlns:p14="http://schemas.microsoft.com/office/powerpoint/2010/main" val="3268884899"/>
              </p:ext>
            </p:extLst>
          </p:nvPr>
        </p:nvGraphicFramePr>
        <p:xfrm>
          <a:off x="6096000" y="827813"/>
          <a:ext cx="3790603" cy="28404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a 1">
            <a:extLst>
              <a:ext uri="{FF2B5EF4-FFF2-40B4-BE49-F238E27FC236}">
                <a16:creationId xmlns:a16="http://schemas.microsoft.com/office/drawing/2014/main" xmlns="" id="{9CE187E1-C3B4-44F3-A8AA-75E1AF8E9730}"/>
              </a:ext>
            </a:extLst>
          </p:cNvPr>
          <p:cNvGraphicFramePr>
            <a:graphicFrameLocks noGrp="1"/>
          </p:cNvGraphicFramePr>
          <p:nvPr>
            <p:extLst>
              <p:ext uri="{D42A27DB-BD31-4B8C-83A1-F6EECF244321}">
                <p14:modId xmlns:p14="http://schemas.microsoft.com/office/powerpoint/2010/main" val="3016082742"/>
              </p:ext>
            </p:extLst>
          </p:nvPr>
        </p:nvGraphicFramePr>
        <p:xfrm>
          <a:off x="1064029" y="1648496"/>
          <a:ext cx="3790603" cy="1121920"/>
        </p:xfrm>
        <a:graphic>
          <a:graphicData uri="http://schemas.openxmlformats.org/drawingml/2006/table">
            <a:tbl>
              <a:tblPr firstRow="1" firstCol="1" bandRow="1">
                <a:tableStyleId>{5C22544A-7EE6-4342-B048-85BDC9FD1C3A}</a:tableStyleId>
              </a:tblPr>
              <a:tblGrid>
                <a:gridCol w="1184720">
                  <a:extLst>
                    <a:ext uri="{9D8B030D-6E8A-4147-A177-3AD203B41FA5}">
                      <a16:colId xmlns:a16="http://schemas.microsoft.com/office/drawing/2014/main" xmlns="" val="2249608740"/>
                    </a:ext>
                  </a:extLst>
                </a:gridCol>
                <a:gridCol w="1325723">
                  <a:extLst>
                    <a:ext uri="{9D8B030D-6E8A-4147-A177-3AD203B41FA5}">
                      <a16:colId xmlns:a16="http://schemas.microsoft.com/office/drawing/2014/main" xmlns="" val="1929367424"/>
                    </a:ext>
                  </a:extLst>
                </a:gridCol>
                <a:gridCol w="1280160">
                  <a:extLst>
                    <a:ext uri="{9D8B030D-6E8A-4147-A177-3AD203B41FA5}">
                      <a16:colId xmlns:a16="http://schemas.microsoft.com/office/drawing/2014/main" xmlns="" val="1011667177"/>
                    </a:ext>
                  </a:extLst>
                </a:gridCol>
              </a:tblGrid>
              <a:tr h="190500">
                <a:tc>
                  <a:txBody>
                    <a:bodyPr/>
                    <a:lstStyle/>
                    <a:p>
                      <a:pPr algn="ct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Respuesta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Frecuencia</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Porcentaje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1731386382"/>
                  </a:ext>
                </a:extLst>
              </a:tr>
              <a:tr h="190500">
                <a:tc>
                  <a:txBody>
                    <a:bodyPr/>
                    <a:lstStyle/>
                    <a:p>
                      <a:pP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Sí </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238</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4129712162"/>
                  </a:ext>
                </a:extLst>
              </a:tr>
              <a:tr h="190500">
                <a:tc>
                  <a:txBody>
                    <a:bodyPr/>
                    <a:lstStyle/>
                    <a:p>
                      <a:pPr>
                        <a:lnSpc>
                          <a:spcPct val="150000"/>
                        </a:lnSpc>
                        <a:spcAft>
                          <a:spcPts val="800"/>
                        </a:spcAft>
                      </a:pPr>
                      <a:r>
                        <a:rPr lang="es-EC"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1642541396"/>
                  </a:ext>
                </a:extLst>
              </a:tr>
              <a:tr h="190500">
                <a:tc>
                  <a:txBody>
                    <a:bodyPr/>
                    <a:lstStyle/>
                    <a:p>
                      <a:pPr>
                        <a:lnSpc>
                          <a:spcPct val="150000"/>
                        </a:lnSpc>
                        <a:spcAft>
                          <a:spcPts val="800"/>
                        </a:spcAft>
                      </a:pPr>
                      <a:r>
                        <a:rPr lang="es-EC"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257</a:t>
                      </a:r>
                      <a:endParaRPr lang="es-EC"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s-EC"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2378979886"/>
                  </a:ext>
                </a:extLst>
              </a:tr>
            </a:tbl>
          </a:graphicData>
        </a:graphic>
      </p:graphicFrame>
      <p:sp>
        <p:nvSpPr>
          <p:cNvPr id="3" name="CuadroTexto 2">
            <a:extLst>
              <a:ext uri="{FF2B5EF4-FFF2-40B4-BE49-F238E27FC236}">
                <a16:creationId xmlns:a16="http://schemas.microsoft.com/office/drawing/2014/main" xmlns="" id="{AD8B3D88-BC4A-4E0A-8677-45B0FB1032E0}"/>
              </a:ext>
            </a:extLst>
          </p:cNvPr>
          <p:cNvSpPr txBox="1"/>
          <p:nvPr/>
        </p:nvSpPr>
        <p:spPr>
          <a:xfrm>
            <a:off x="847899" y="4161092"/>
            <a:ext cx="9858894" cy="1893339"/>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gran mayoría de las personas encuestadas está de acuerdo con que su emprendimiento de comercio, ayuda a activar la economía en Ambato, en tanto que una minoría respondió que no, que los emprendimientos de comercio si están ayudando al crecimiento de la economía de Ambato de una manera real y visible.</a:t>
            </a:r>
          </a:p>
        </p:txBody>
      </p:sp>
    </p:spTree>
    <p:extLst>
      <p:ext uri="{BB962C8B-B14F-4D97-AF65-F5344CB8AC3E}">
        <p14:creationId xmlns:p14="http://schemas.microsoft.com/office/powerpoint/2010/main" val="3172951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xmlns="" id="{B4827443-D218-4035-BD6B-58E5A80005EE}"/>
              </a:ext>
            </a:extLst>
          </p:cNvPr>
          <p:cNvGraphicFramePr/>
          <p:nvPr>
            <p:extLst>
              <p:ext uri="{D42A27DB-BD31-4B8C-83A1-F6EECF244321}">
                <p14:modId xmlns:p14="http://schemas.microsoft.com/office/powerpoint/2010/main" val="2731989978"/>
              </p:ext>
            </p:extLst>
          </p:nvPr>
        </p:nvGraphicFramePr>
        <p:xfrm>
          <a:off x="6095999" y="861237"/>
          <a:ext cx="3515833" cy="28628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a 4">
            <a:extLst>
              <a:ext uri="{FF2B5EF4-FFF2-40B4-BE49-F238E27FC236}">
                <a16:creationId xmlns:a16="http://schemas.microsoft.com/office/drawing/2014/main" xmlns="" id="{270A965E-E8F1-495F-9CF0-E506E0452D6F}"/>
              </a:ext>
            </a:extLst>
          </p:cNvPr>
          <p:cNvGraphicFramePr>
            <a:graphicFrameLocks noGrp="1"/>
          </p:cNvGraphicFramePr>
          <p:nvPr>
            <p:extLst>
              <p:ext uri="{D42A27DB-BD31-4B8C-83A1-F6EECF244321}">
                <p14:modId xmlns:p14="http://schemas.microsoft.com/office/powerpoint/2010/main" val="604350206"/>
              </p:ext>
            </p:extLst>
          </p:nvPr>
        </p:nvGraphicFramePr>
        <p:xfrm>
          <a:off x="1130532" y="1521569"/>
          <a:ext cx="3175463" cy="1142492"/>
        </p:xfrm>
        <a:graphic>
          <a:graphicData uri="http://schemas.openxmlformats.org/drawingml/2006/table">
            <a:tbl>
              <a:tblPr firstRow="1" firstCol="1" bandRow="1">
                <a:tableStyleId>{5C22544A-7EE6-4342-B048-85BDC9FD1C3A}</a:tableStyleId>
              </a:tblPr>
              <a:tblGrid>
                <a:gridCol w="980903">
                  <a:extLst>
                    <a:ext uri="{9D8B030D-6E8A-4147-A177-3AD203B41FA5}">
                      <a16:colId xmlns:a16="http://schemas.microsoft.com/office/drawing/2014/main" xmlns="" val="845925250"/>
                    </a:ext>
                  </a:extLst>
                </a:gridCol>
                <a:gridCol w="1130530">
                  <a:extLst>
                    <a:ext uri="{9D8B030D-6E8A-4147-A177-3AD203B41FA5}">
                      <a16:colId xmlns:a16="http://schemas.microsoft.com/office/drawing/2014/main" xmlns="" val="2736441728"/>
                    </a:ext>
                  </a:extLst>
                </a:gridCol>
                <a:gridCol w="1064030">
                  <a:extLst>
                    <a:ext uri="{9D8B030D-6E8A-4147-A177-3AD203B41FA5}">
                      <a16:colId xmlns:a16="http://schemas.microsoft.com/office/drawing/2014/main" xmlns="" val="2308700105"/>
                    </a:ext>
                  </a:extLst>
                </a:gridCol>
              </a:tblGrid>
              <a:tr h="190500">
                <a:tc>
                  <a:txBody>
                    <a:bodyPr/>
                    <a:lstStyle/>
                    <a:p>
                      <a:pPr algn="ctr">
                        <a:lnSpc>
                          <a:spcPct val="150000"/>
                        </a:lnSpc>
                        <a:spcAft>
                          <a:spcPts val="800"/>
                        </a:spcAft>
                      </a:pPr>
                      <a:r>
                        <a:rPr lang="es-EC" sz="1400" dirty="0">
                          <a:solidFill>
                            <a:schemeClr val="tx1"/>
                          </a:solidFill>
                          <a:effectLst/>
                        </a:rPr>
                        <a:t>Respuesta</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rPr>
                        <a:t>Frecuencia</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800"/>
                        </a:spcAft>
                      </a:pPr>
                      <a:r>
                        <a:rPr lang="es-EC" sz="1400" dirty="0">
                          <a:solidFill>
                            <a:schemeClr val="tx1"/>
                          </a:solidFill>
                          <a:effectLst/>
                        </a:rPr>
                        <a:t>Porcentaje </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345713210"/>
                  </a:ext>
                </a:extLst>
              </a:tr>
              <a:tr h="190500">
                <a:tc>
                  <a:txBody>
                    <a:bodyPr/>
                    <a:lstStyle/>
                    <a:p>
                      <a:pPr>
                        <a:lnSpc>
                          <a:spcPct val="150000"/>
                        </a:lnSpc>
                        <a:spcAft>
                          <a:spcPts val="800"/>
                        </a:spcAft>
                      </a:pPr>
                      <a:r>
                        <a:rPr lang="es-EC" sz="1400" dirty="0">
                          <a:solidFill>
                            <a:schemeClr val="tx1"/>
                          </a:solidFill>
                          <a:effectLst/>
                        </a:rPr>
                        <a:t>Sí</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Aft>
                          <a:spcPts val="800"/>
                        </a:spcAft>
                      </a:pPr>
                      <a:r>
                        <a:rPr lang="es-EC" sz="1400" dirty="0">
                          <a:effectLst/>
                        </a:rPr>
                        <a:t>256</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Aft>
                          <a:spcPts val="800"/>
                        </a:spcAft>
                      </a:pPr>
                      <a:r>
                        <a:rPr lang="es-EC" sz="1400">
                          <a:effectLst/>
                        </a:rPr>
                        <a:t>100%</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711883473"/>
                  </a:ext>
                </a:extLst>
              </a:tr>
              <a:tr h="190500">
                <a:tc>
                  <a:txBody>
                    <a:bodyPr/>
                    <a:lstStyle/>
                    <a:p>
                      <a:pPr>
                        <a:lnSpc>
                          <a:spcPct val="150000"/>
                        </a:lnSpc>
                        <a:spcAft>
                          <a:spcPts val="800"/>
                        </a:spcAft>
                      </a:pPr>
                      <a:r>
                        <a:rPr lang="es-EC" sz="1400" dirty="0">
                          <a:solidFill>
                            <a:schemeClr val="tx1"/>
                          </a:solidFill>
                          <a:effectLst/>
                        </a:rPr>
                        <a:t>No</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Aft>
                          <a:spcPts val="800"/>
                        </a:spcAft>
                      </a:pPr>
                      <a:r>
                        <a:rPr lang="es-EC" sz="1400" dirty="0">
                          <a:effectLst/>
                        </a:rPr>
                        <a:t>1</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Aft>
                          <a:spcPts val="800"/>
                        </a:spcAft>
                      </a:pPr>
                      <a:r>
                        <a:rPr lang="es-EC" sz="1400" dirty="0">
                          <a:effectLst/>
                        </a:rPr>
                        <a:t>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3397032377"/>
                  </a:ext>
                </a:extLst>
              </a:tr>
              <a:tr h="190500">
                <a:tc>
                  <a:txBody>
                    <a:bodyPr/>
                    <a:lstStyle/>
                    <a:p>
                      <a:pPr>
                        <a:lnSpc>
                          <a:spcPct val="150000"/>
                        </a:lnSpc>
                        <a:spcAft>
                          <a:spcPts val="800"/>
                        </a:spcAft>
                      </a:pPr>
                      <a:r>
                        <a:rPr lang="es-EC" sz="1400" dirty="0">
                          <a:solidFill>
                            <a:schemeClr val="tx1"/>
                          </a:solidFill>
                          <a:effectLst/>
                        </a:rPr>
                        <a:t>Total</a:t>
                      </a:r>
                      <a:endParaRPr lang="es-EC"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Aft>
                          <a:spcPts val="800"/>
                        </a:spcAft>
                      </a:pPr>
                      <a:r>
                        <a:rPr lang="es-EC" sz="1400">
                          <a:effectLst/>
                        </a:rPr>
                        <a:t>257</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50000"/>
                        </a:lnSpc>
                        <a:spcAft>
                          <a:spcPts val="800"/>
                        </a:spcAft>
                      </a:pPr>
                      <a:r>
                        <a:rPr lang="es-EC" sz="1400" dirty="0">
                          <a:effectLst/>
                        </a:rPr>
                        <a:t>100%</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xmlns="" val="1384402985"/>
                  </a:ext>
                </a:extLst>
              </a:tr>
            </a:tbl>
          </a:graphicData>
        </a:graphic>
      </p:graphicFrame>
      <p:sp>
        <p:nvSpPr>
          <p:cNvPr id="7" name="CuadroTexto 6">
            <a:extLst>
              <a:ext uri="{FF2B5EF4-FFF2-40B4-BE49-F238E27FC236}">
                <a16:creationId xmlns:a16="http://schemas.microsoft.com/office/drawing/2014/main" xmlns="" id="{C57CD271-EFEA-48E4-8BD3-824B8D0321CB}"/>
              </a:ext>
            </a:extLst>
          </p:cNvPr>
          <p:cNvSpPr txBox="1"/>
          <p:nvPr/>
        </p:nvSpPr>
        <p:spPr>
          <a:xfrm>
            <a:off x="847899" y="4161092"/>
            <a:ext cx="9858894" cy="1524007"/>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mayoría de las personas encuestadas está de acuerdo con que su comercio ofrece un producto que necesitan los habitantes de la zona, en tanto que una minoría respondió que no, esto demuestra que el producto que ofrecen los emprendedores es necesario y muy importante para los usuarios de la provincia.</a:t>
            </a:r>
            <a:endParaRPr lang="es-EC"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289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xmlns="" id="{1BB73432-61D2-4C98-B48D-5E3C9E668749}"/>
              </a:ext>
            </a:extLst>
          </p:cNvPr>
          <p:cNvGraphicFramePr/>
          <p:nvPr>
            <p:extLst>
              <p:ext uri="{D42A27DB-BD31-4B8C-83A1-F6EECF244321}">
                <p14:modId xmlns:p14="http://schemas.microsoft.com/office/powerpoint/2010/main" val="1239739751"/>
              </p:ext>
            </p:extLst>
          </p:nvPr>
        </p:nvGraphicFramePr>
        <p:xfrm>
          <a:off x="5769034" y="803569"/>
          <a:ext cx="3938492" cy="29039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a 3">
            <a:extLst>
              <a:ext uri="{FF2B5EF4-FFF2-40B4-BE49-F238E27FC236}">
                <a16:creationId xmlns:a16="http://schemas.microsoft.com/office/drawing/2014/main" xmlns="" id="{25833D2F-3290-4881-A11D-F15FC01C7724}"/>
              </a:ext>
            </a:extLst>
          </p:cNvPr>
          <p:cNvGraphicFramePr>
            <a:graphicFrameLocks noGrp="1"/>
          </p:cNvGraphicFramePr>
          <p:nvPr>
            <p:extLst>
              <p:ext uri="{D42A27DB-BD31-4B8C-83A1-F6EECF244321}">
                <p14:modId xmlns:p14="http://schemas.microsoft.com/office/powerpoint/2010/main" val="1525982224"/>
              </p:ext>
            </p:extLst>
          </p:nvPr>
        </p:nvGraphicFramePr>
        <p:xfrm>
          <a:off x="1738212" y="1555520"/>
          <a:ext cx="2817163" cy="961900"/>
        </p:xfrm>
        <a:graphic>
          <a:graphicData uri="http://schemas.openxmlformats.org/drawingml/2006/table">
            <a:tbl>
              <a:tblPr firstRow="1" firstCol="1" bandRow="1">
                <a:tableStyleId>{5C22544A-7EE6-4342-B048-85BDC9FD1C3A}</a:tableStyleId>
              </a:tblPr>
              <a:tblGrid>
                <a:gridCol w="938486">
                  <a:extLst>
                    <a:ext uri="{9D8B030D-6E8A-4147-A177-3AD203B41FA5}">
                      <a16:colId xmlns:a16="http://schemas.microsoft.com/office/drawing/2014/main" xmlns="" val="1050085205"/>
                    </a:ext>
                  </a:extLst>
                </a:gridCol>
                <a:gridCol w="964277">
                  <a:extLst>
                    <a:ext uri="{9D8B030D-6E8A-4147-A177-3AD203B41FA5}">
                      <a16:colId xmlns:a16="http://schemas.microsoft.com/office/drawing/2014/main" xmlns="" val="4064632728"/>
                    </a:ext>
                  </a:extLst>
                </a:gridCol>
                <a:gridCol w="914400">
                  <a:extLst>
                    <a:ext uri="{9D8B030D-6E8A-4147-A177-3AD203B41FA5}">
                      <a16:colId xmlns:a16="http://schemas.microsoft.com/office/drawing/2014/main" xmlns="" val="1282477948"/>
                    </a:ext>
                  </a:extLst>
                </a:gridCol>
              </a:tblGrid>
              <a:tr h="190500">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Respuesta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Frecuencia</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Porcentaje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766821551"/>
                  </a:ext>
                </a:extLst>
              </a:tr>
              <a:tr h="190500">
                <a:tc>
                  <a:txBody>
                    <a:bodyPr/>
                    <a:lstStyle/>
                    <a:p>
                      <a:pPr>
                        <a:lnSpc>
                          <a:spcPct val="150000"/>
                        </a:lnSpc>
                        <a:spcAft>
                          <a:spcPts val="800"/>
                        </a:spcAft>
                      </a:pPr>
                      <a:r>
                        <a:rPr lang="es-EC" sz="1200" b="1" dirty="0">
                          <a:solidFill>
                            <a:schemeClr val="tx1"/>
                          </a:solidFill>
                          <a:effectLst/>
                          <a:latin typeface="Arial" panose="020B0604020202020204" pitchFamily="34" charset="0"/>
                          <a:cs typeface="Arial" panose="020B0604020202020204" pitchFamily="34" charset="0"/>
                        </a:rPr>
                        <a:t>Sí </a:t>
                      </a:r>
                      <a:endParaRPr lang="es-EC"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172</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67%</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1273602965"/>
                  </a:ext>
                </a:extLst>
              </a:tr>
              <a:tr h="190500">
                <a:tc>
                  <a:txBody>
                    <a:bodyPr/>
                    <a:lstStyle/>
                    <a:p>
                      <a:pPr>
                        <a:lnSpc>
                          <a:spcPct val="150000"/>
                        </a:lnSpc>
                        <a:spcAft>
                          <a:spcPts val="800"/>
                        </a:spcAft>
                      </a:pPr>
                      <a:r>
                        <a:rPr lang="es-EC" sz="1200" b="1" dirty="0">
                          <a:solidFill>
                            <a:schemeClr val="tx1"/>
                          </a:solidFill>
                          <a:effectLst/>
                          <a:latin typeface="Arial" panose="020B0604020202020204" pitchFamily="34" charset="0"/>
                          <a:cs typeface="Arial" panose="020B0604020202020204" pitchFamily="34" charset="0"/>
                        </a:rPr>
                        <a:t>No </a:t>
                      </a:r>
                      <a:endParaRPr lang="es-EC"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85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33%</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3046633522"/>
                  </a:ext>
                </a:extLst>
              </a:tr>
              <a:tr h="190500">
                <a:tc>
                  <a:txBody>
                    <a:bodyPr/>
                    <a:lstStyle/>
                    <a:p>
                      <a:pPr>
                        <a:lnSpc>
                          <a:spcPct val="150000"/>
                        </a:lnSpc>
                        <a:spcAft>
                          <a:spcPts val="800"/>
                        </a:spcAft>
                      </a:pPr>
                      <a:r>
                        <a:rPr lang="es-EC" sz="1200" b="1" dirty="0">
                          <a:solidFill>
                            <a:schemeClr val="tx1"/>
                          </a:solidFill>
                          <a:effectLst/>
                          <a:latin typeface="Arial" panose="020B0604020202020204" pitchFamily="34" charset="0"/>
                          <a:cs typeface="Arial" panose="020B0604020202020204" pitchFamily="34" charset="0"/>
                        </a:rPr>
                        <a:t>Total </a:t>
                      </a:r>
                      <a:endParaRPr lang="es-EC"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a:effectLst/>
                          <a:latin typeface="Arial" panose="020B0604020202020204" pitchFamily="34" charset="0"/>
                          <a:cs typeface="Arial" panose="020B0604020202020204" pitchFamily="34" charset="0"/>
                        </a:rPr>
                        <a:t>257</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1697150086"/>
                  </a:ext>
                </a:extLst>
              </a:tr>
            </a:tbl>
          </a:graphicData>
        </a:graphic>
      </p:graphicFrame>
      <p:sp>
        <p:nvSpPr>
          <p:cNvPr id="6" name="CuadroTexto 5">
            <a:extLst>
              <a:ext uri="{FF2B5EF4-FFF2-40B4-BE49-F238E27FC236}">
                <a16:creationId xmlns:a16="http://schemas.microsoft.com/office/drawing/2014/main" xmlns="" id="{3D5BA80A-71DA-4A41-AA58-5BDD1F405CF3}"/>
              </a:ext>
            </a:extLst>
          </p:cNvPr>
          <p:cNvSpPr txBox="1"/>
          <p:nvPr/>
        </p:nvSpPr>
        <p:spPr>
          <a:xfrm>
            <a:off x="847899" y="4161092"/>
            <a:ext cx="9858894" cy="1893339"/>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mayoría de las personas encuestadas está de acuerdo con que el producto que vende es producido en la provincia, en tanto que una minoría respondió que no, esto nos muestra de una manera tangible que los emprendedores utilizan productos locales para llevar a cabo su modelo de negocio lo que genera más trabajo en algunos sectores de Tungurahua.</a:t>
            </a:r>
          </a:p>
        </p:txBody>
      </p:sp>
    </p:spTree>
    <p:extLst>
      <p:ext uri="{BB962C8B-B14F-4D97-AF65-F5344CB8AC3E}">
        <p14:creationId xmlns:p14="http://schemas.microsoft.com/office/powerpoint/2010/main" val="1170567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xmlns="" id="{474A61C8-1D01-43A2-90AC-71AE80C332BA}"/>
              </a:ext>
            </a:extLst>
          </p:cNvPr>
          <p:cNvGraphicFramePr>
            <a:graphicFrameLocks noGrp="1"/>
          </p:cNvGraphicFramePr>
          <p:nvPr>
            <p:extLst>
              <p:ext uri="{D42A27DB-BD31-4B8C-83A1-F6EECF244321}">
                <p14:modId xmlns:p14="http://schemas.microsoft.com/office/powerpoint/2010/main" val="984317629"/>
              </p:ext>
            </p:extLst>
          </p:nvPr>
        </p:nvGraphicFramePr>
        <p:xfrm>
          <a:off x="1355825" y="1804903"/>
          <a:ext cx="3315927" cy="961900"/>
        </p:xfrm>
        <a:graphic>
          <a:graphicData uri="http://schemas.openxmlformats.org/drawingml/2006/table">
            <a:tbl>
              <a:tblPr firstRow="1" firstCol="1" bandRow="1">
                <a:tableStyleId>{5C22544A-7EE6-4342-B048-85BDC9FD1C3A}</a:tableStyleId>
              </a:tblPr>
              <a:tblGrid>
                <a:gridCol w="1105309">
                  <a:extLst>
                    <a:ext uri="{9D8B030D-6E8A-4147-A177-3AD203B41FA5}">
                      <a16:colId xmlns:a16="http://schemas.microsoft.com/office/drawing/2014/main" xmlns="" val="302024581"/>
                    </a:ext>
                  </a:extLst>
                </a:gridCol>
                <a:gridCol w="1105309">
                  <a:extLst>
                    <a:ext uri="{9D8B030D-6E8A-4147-A177-3AD203B41FA5}">
                      <a16:colId xmlns:a16="http://schemas.microsoft.com/office/drawing/2014/main" xmlns="" val="1479034315"/>
                    </a:ext>
                  </a:extLst>
                </a:gridCol>
                <a:gridCol w="1105309">
                  <a:extLst>
                    <a:ext uri="{9D8B030D-6E8A-4147-A177-3AD203B41FA5}">
                      <a16:colId xmlns:a16="http://schemas.microsoft.com/office/drawing/2014/main" xmlns="" val="1485048747"/>
                    </a:ext>
                  </a:extLst>
                </a:gridCol>
              </a:tblGrid>
              <a:tr h="190500">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Respuesta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Frecuencia</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Porcentaje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896346892"/>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Sí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160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62%</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805030002"/>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No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97</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38%</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1872092619"/>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Total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50000"/>
                        </a:lnSpc>
                        <a:spcAft>
                          <a:spcPts val="800"/>
                        </a:spcAft>
                      </a:pPr>
                      <a:r>
                        <a:rPr lang="es-EC" sz="1200">
                          <a:effectLst/>
                          <a:latin typeface="Arial" panose="020B0604020202020204" pitchFamily="34" charset="0"/>
                          <a:cs typeface="Arial" panose="020B0604020202020204" pitchFamily="34" charset="0"/>
                        </a:rPr>
                        <a:t>257</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58505585"/>
                  </a:ext>
                </a:extLst>
              </a:tr>
            </a:tbl>
          </a:graphicData>
        </a:graphic>
      </p:graphicFrame>
      <p:graphicFrame>
        <p:nvGraphicFramePr>
          <p:cNvPr id="5" name="Gráfico 4">
            <a:extLst>
              <a:ext uri="{FF2B5EF4-FFF2-40B4-BE49-F238E27FC236}">
                <a16:creationId xmlns:a16="http://schemas.microsoft.com/office/drawing/2014/main" xmlns="" id="{9AE69CBE-96C2-4B31-A8A6-2BED35A217CE}"/>
              </a:ext>
            </a:extLst>
          </p:cNvPr>
          <p:cNvGraphicFramePr/>
          <p:nvPr>
            <p:extLst>
              <p:ext uri="{D42A27DB-BD31-4B8C-83A1-F6EECF244321}">
                <p14:modId xmlns:p14="http://schemas.microsoft.com/office/powerpoint/2010/main" val="1444218019"/>
              </p:ext>
            </p:extLst>
          </p:nvPr>
        </p:nvGraphicFramePr>
        <p:xfrm>
          <a:off x="6172249" y="803569"/>
          <a:ext cx="3726663" cy="3016481"/>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6">
            <a:extLst>
              <a:ext uri="{FF2B5EF4-FFF2-40B4-BE49-F238E27FC236}">
                <a16:creationId xmlns:a16="http://schemas.microsoft.com/office/drawing/2014/main" xmlns="" id="{992D6401-107F-4ABF-83F7-FA40808280FF}"/>
              </a:ext>
            </a:extLst>
          </p:cNvPr>
          <p:cNvSpPr txBox="1"/>
          <p:nvPr/>
        </p:nvSpPr>
        <p:spPr>
          <a:xfrm>
            <a:off x="847899" y="4161092"/>
            <a:ext cx="9858894" cy="1893339"/>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gran mayoría de las personas encuestadas está de acuerdo con que realizan algún tipo de planificación para la venta de sus productos, en tanto que una minoría respondió que no, esto nos da una medida en que muchos de los emprendedores realizan procesos de planificación dentro de sus negocios lo que es beneficioso para el desarrollo de sus labores.</a:t>
            </a:r>
          </a:p>
        </p:txBody>
      </p:sp>
    </p:spTree>
    <p:extLst>
      <p:ext uri="{BB962C8B-B14F-4D97-AF65-F5344CB8AC3E}">
        <p14:creationId xmlns:p14="http://schemas.microsoft.com/office/powerpoint/2010/main" val="2535596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xmlns="" id="{5613EDDC-DD7D-4921-9570-DD16B122277E}"/>
              </a:ext>
            </a:extLst>
          </p:cNvPr>
          <p:cNvGraphicFramePr/>
          <p:nvPr>
            <p:extLst>
              <p:ext uri="{D42A27DB-BD31-4B8C-83A1-F6EECF244321}">
                <p14:modId xmlns:p14="http://schemas.microsoft.com/office/powerpoint/2010/main" val="1121006779"/>
              </p:ext>
            </p:extLst>
          </p:nvPr>
        </p:nvGraphicFramePr>
        <p:xfrm>
          <a:off x="6096000" y="754260"/>
          <a:ext cx="3749749" cy="27446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a 3">
            <a:extLst>
              <a:ext uri="{FF2B5EF4-FFF2-40B4-BE49-F238E27FC236}">
                <a16:creationId xmlns:a16="http://schemas.microsoft.com/office/drawing/2014/main" xmlns="" id="{35CEC2ED-3E03-478A-B89E-2E72269C556F}"/>
              </a:ext>
            </a:extLst>
          </p:cNvPr>
          <p:cNvGraphicFramePr>
            <a:graphicFrameLocks noGrp="1"/>
          </p:cNvGraphicFramePr>
          <p:nvPr>
            <p:extLst>
              <p:ext uri="{D42A27DB-BD31-4B8C-83A1-F6EECF244321}">
                <p14:modId xmlns:p14="http://schemas.microsoft.com/office/powerpoint/2010/main" val="2040736905"/>
              </p:ext>
            </p:extLst>
          </p:nvPr>
        </p:nvGraphicFramePr>
        <p:xfrm>
          <a:off x="1629294" y="1575719"/>
          <a:ext cx="2892829" cy="961900"/>
        </p:xfrm>
        <a:graphic>
          <a:graphicData uri="http://schemas.openxmlformats.org/drawingml/2006/table">
            <a:tbl>
              <a:tblPr firstRow="1" firstCol="1" bandRow="1">
                <a:tableStyleId>{5C22544A-7EE6-4342-B048-85BDC9FD1C3A}</a:tableStyleId>
              </a:tblPr>
              <a:tblGrid>
                <a:gridCol w="904169">
                  <a:extLst>
                    <a:ext uri="{9D8B030D-6E8A-4147-A177-3AD203B41FA5}">
                      <a16:colId xmlns:a16="http://schemas.microsoft.com/office/drawing/2014/main" xmlns="" val="2030504522"/>
                    </a:ext>
                  </a:extLst>
                </a:gridCol>
                <a:gridCol w="991133">
                  <a:extLst>
                    <a:ext uri="{9D8B030D-6E8A-4147-A177-3AD203B41FA5}">
                      <a16:colId xmlns:a16="http://schemas.microsoft.com/office/drawing/2014/main" xmlns="" val="28511864"/>
                    </a:ext>
                  </a:extLst>
                </a:gridCol>
                <a:gridCol w="997527">
                  <a:extLst>
                    <a:ext uri="{9D8B030D-6E8A-4147-A177-3AD203B41FA5}">
                      <a16:colId xmlns:a16="http://schemas.microsoft.com/office/drawing/2014/main" xmlns="" val="1952008688"/>
                    </a:ext>
                  </a:extLst>
                </a:gridCol>
              </a:tblGrid>
              <a:tr h="190500">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Respuesta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Frecuencia</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Porcentaje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584929540"/>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Sí</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244</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95%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1044392495"/>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No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13</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5%</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429704972"/>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Total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a:effectLst/>
                          <a:latin typeface="Arial" panose="020B0604020202020204" pitchFamily="34" charset="0"/>
                          <a:cs typeface="Arial" panose="020B0604020202020204" pitchFamily="34" charset="0"/>
                        </a:rPr>
                        <a:t>257</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1631908499"/>
                  </a:ext>
                </a:extLst>
              </a:tr>
            </a:tbl>
          </a:graphicData>
        </a:graphic>
      </p:graphicFrame>
      <p:sp>
        <p:nvSpPr>
          <p:cNvPr id="6" name="CuadroTexto 5">
            <a:extLst>
              <a:ext uri="{FF2B5EF4-FFF2-40B4-BE49-F238E27FC236}">
                <a16:creationId xmlns:a16="http://schemas.microsoft.com/office/drawing/2014/main" xmlns="" id="{1FBE75AC-8273-4456-B312-26C0409E4FC9}"/>
              </a:ext>
            </a:extLst>
          </p:cNvPr>
          <p:cNvSpPr txBox="1"/>
          <p:nvPr/>
        </p:nvSpPr>
        <p:spPr>
          <a:xfrm>
            <a:off x="847899" y="4161092"/>
            <a:ext cx="9858894" cy="1893339"/>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gran mayoría de las personas encuestadas está de acuerdo con que, al expender sus productos, se está generando trabajo dentro de la provincia, en tanto que una minoría respondió que no, lo que nos está mostrando que la mayoría de las personas se da cuenta que los emprendimientos están generando más trabajo en el sector.</a:t>
            </a:r>
          </a:p>
        </p:txBody>
      </p:sp>
    </p:spTree>
    <p:extLst>
      <p:ext uri="{BB962C8B-B14F-4D97-AF65-F5344CB8AC3E}">
        <p14:creationId xmlns:p14="http://schemas.microsoft.com/office/powerpoint/2010/main" val="308078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6348DC44-DAB0-4D61-8DE9-BA0B1409AA06}"/>
              </a:ext>
            </a:extLst>
          </p:cNvPr>
          <p:cNvSpPr/>
          <p:nvPr/>
        </p:nvSpPr>
        <p:spPr>
          <a:xfrm>
            <a:off x="4832465" y="446599"/>
            <a:ext cx="2527069"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JUSTIFICACIÓN</a:t>
            </a:r>
            <a:endParaRPr lang="es-EC" sz="2000" dirty="0">
              <a:solidFill>
                <a:schemeClr val="accent5">
                  <a:lumMod val="75000"/>
                </a:schemeClr>
              </a:solidFill>
              <a:latin typeface="Arial" panose="020B060402020202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xmlns="" id="{314A40EE-3134-49FD-8E81-6FAA53BAFB37}"/>
              </a:ext>
            </a:extLst>
          </p:cNvPr>
          <p:cNvSpPr/>
          <p:nvPr/>
        </p:nvSpPr>
        <p:spPr>
          <a:xfrm>
            <a:off x="2005444" y="1058048"/>
            <a:ext cx="8447117" cy="11428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EC" sz="1600" dirty="0">
                <a:latin typeface="Arial" panose="020B0604020202020204" pitchFamily="34" charset="0"/>
                <a:cs typeface="Arial" panose="020B0604020202020204" pitchFamily="34" charset="0"/>
              </a:rPr>
              <a:t>Según el último Censo Nacional Económico 2010, en Ambato el sector comercial es considerado como el que más aporta a la economía del cantón, siendo el sector del comercio al por menor el que tiene mayor presencia en Ambato. </a:t>
            </a:r>
          </a:p>
        </p:txBody>
      </p:sp>
      <p:pic>
        <p:nvPicPr>
          <p:cNvPr id="4" name="Imagen 3">
            <a:extLst>
              <a:ext uri="{FF2B5EF4-FFF2-40B4-BE49-F238E27FC236}">
                <a16:creationId xmlns:a16="http://schemas.microsoft.com/office/drawing/2014/main" xmlns="" id="{AC79CAE7-5960-4CF2-B598-B964F7006473}"/>
              </a:ext>
            </a:extLst>
          </p:cNvPr>
          <p:cNvPicPr>
            <a:picLocks noChangeAspect="1"/>
          </p:cNvPicPr>
          <p:nvPr/>
        </p:nvPicPr>
        <p:blipFill>
          <a:blip r:embed="rId2"/>
          <a:stretch>
            <a:fillRect/>
          </a:stretch>
        </p:blipFill>
        <p:spPr>
          <a:xfrm>
            <a:off x="2626821" y="2518236"/>
            <a:ext cx="6666807" cy="3743535"/>
          </a:xfrm>
          <a:prstGeom prst="rect">
            <a:avLst/>
          </a:prstGeom>
        </p:spPr>
      </p:pic>
    </p:spTree>
    <p:extLst>
      <p:ext uri="{BB962C8B-B14F-4D97-AF65-F5344CB8AC3E}">
        <p14:creationId xmlns:p14="http://schemas.microsoft.com/office/powerpoint/2010/main" val="2425818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xmlns="" id="{DD60B139-C614-4EEA-B139-8729D2C92667}"/>
              </a:ext>
            </a:extLst>
          </p:cNvPr>
          <p:cNvGraphicFramePr/>
          <p:nvPr>
            <p:extLst>
              <p:ext uri="{D42A27DB-BD31-4B8C-83A1-F6EECF244321}">
                <p14:modId xmlns:p14="http://schemas.microsoft.com/office/powerpoint/2010/main" val="1672561873"/>
              </p:ext>
            </p:extLst>
          </p:nvPr>
        </p:nvGraphicFramePr>
        <p:xfrm>
          <a:off x="5902036" y="742950"/>
          <a:ext cx="3869285" cy="31640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a 4">
            <a:extLst>
              <a:ext uri="{FF2B5EF4-FFF2-40B4-BE49-F238E27FC236}">
                <a16:creationId xmlns:a16="http://schemas.microsoft.com/office/drawing/2014/main" xmlns="" id="{B304CC0C-146A-4126-A9E7-9F0D61CCCF5C}"/>
              </a:ext>
            </a:extLst>
          </p:cNvPr>
          <p:cNvGraphicFramePr>
            <a:graphicFrameLocks noGrp="1"/>
          </p:cNvGraphicFramePr>
          <p:nvPr>
            <p:extLst>
              <p:ext uri="{D42A27DB-BD31-4B8C-83A1-F6EECF244321}">
                <p14:modId xmlns:p14="http://schemas.microsoft.com/office/powerpoint/2010/main" val="4117067243"/>
              </p:ext>
            </p:extLst>
          </p:nvPr>
        </p:nvGraphicFramePr>
        <p:xfrm>
          <a:off x="1639556" y="1750290"/>
          <a:ext cx="2899193" cy="961900"/>
        </p:xfrm>
        <a:graphic>
          <a:graphicData uri="http://schemas.openxmlformats.org/drawingml/2006/table">
            <a:tbl>
              <a:tblPr firstRow="1" firstCol="1" bandRow="1">
                <a:tableStyleId>{5C22544A-7EE6-4342-B048-85BDC9FD1C3A}</a:tableStyleId>
              </a:tblPr>
              <a:tblGrid>
                <a:gridCol w="897255">
                  <a:extLst>
                    <a:ext uri="{9D8B030D-6E8A-4147-A177-3AD203B41FA5}">
                      <a16:colId xmlns:a16="http://schemas.microsoft.com/office/drawing/2014/main" xmlns="" val="1531712839"/>
                    </a:ext>
                  </a:extLst>
                </a:gridCol>
                <a:gridCol w="937909">
                  <a:extLst>
                    <a:ext uri="{9D8B030D-6E8A-4147-A177-3AD203B41FA5}">
                      <a16:colId xmlns:a16="http://schemas.microsoft.com/office/drawing/2014/main" xmlns="" val="1010473032"/>
                    </a:ext>
                  </a:extLst>
                </a:gridCol>
                <a:gridCol w="1064029">
                  <a:extLst>
                    <a:ext uri="{9D8B030D-6E8A-4147-A177-3AD203B41FA5}">
                      <a16:colId xmlns:a16="http://schemas.microsoft.com/office/drawing/2014/main" xmlns="" val="4110694692"/>
                    </a:ext>
                  </a:extLst>
                </a:gridCol>
              </a:tblGrid>
              <a:tr h="190500">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Respuesta</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Frecuencia</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Porcentaje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1357165275"/>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Sí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178</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69%</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851976387"/>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No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a:effectLst/>
                          <a:latin typeface="Arial" panose="020B0604020202020204" pitchFamily="34" charset="0"/>
                          <a:cs typeface="Arial" panose="020B0604020202020204" pitchFamily="34" charset="0"/>
                        </a:rPr>
                        <a:t>79</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31%</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4018986495"/>
                  </a:ext>
                </a:extLst>
              </a:tr>
              <a:tr h="190500">
                <a:tc>
                  <a:txBody>
                    <a:bodyPr/>
                    <a:lstStyle/>
                    <a:p>
                      <a:pPr>
                        <a:lnSpc>
                          <a:spcPct val="150000"/>
                        </a:lnSpc>
                        <a:spcAft>
                          <a:spcPts val="800"/>
                        </a:spcAft>
                      </a:pPr>
                      <a:r>
                        <a:rPr lang="es-EC" sz="1200" dirty="0">
                          <a:solidFill>
                            <a:schemeClr val="tx1"/>
                          </a:solidFill>
                          <a:effectLst/>
                          <a:latin typeface="Arial" panose="020B0604020202020204" pitchFamily="34" charset="0"/>
                          <a:cs typeface="Arial" panose="020B0604020202020204" pitchFamily="34" charset="0"/>
                        </a:rPr>
                        <a:t>Total </a:t>
                      </a:r>
                      <a:endParaRPr lang="es-EC"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a:effectLst/>
                          <a:latin typeface="Arial" panose="020B0604020202020204" pitchFamily="34" charset="0"/>
                          <a:cs typeface="Arial" panose="020B0604020202020204" pitchFamily="34" charset="0"/>
                        </a:rPr>
                        <a:t>257</a:t>
                      </a:r>
                      <a:endParaRPr lang="es-EC"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50000"/>
                        </a:lnSpc>
                        <a:spcAft>
                          <a:spcPts val="800"/>
                        </a:spcAft>
                      </a:pPr>
                      <a:r>
                        <a:rPr lang="es-EC" sz="1200" dirty="0">
                          <a:effectLst/>
                          <a:latin typeface="Arial" panose="020B0604020202020204" pitchFamily="34" charset="0"/>
                          <a:cs typeface="Arial" panose="020B0604020202020204" pitchFamily="34" charset="0"/>
                        </a:rPr>
                        <a:t>100%</a:t>
                      </a:r>
                      <a:endParaRPr lang="es-EC"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xmlns="" val="743846660"/>
                  </a:ext>
                </a:extLst>
              </a:tr>
            </a:tbl>
          </a:graphicData>
        </a:graphic>
      </p:graphicFrame>
      <p:sp>
        <p:nvSpPr>
          <p:cNvPr id="7" name="CuadroTexto 6">
            <a:extLst>
              <a:ext uri="{FF2B5EF4-FFF2-40B4-BE49-F238E27FC236}">
                <a16:creationId xmlns:a16="http://schemas.microsoft.com/office/drawing/2014/main" xmlns="" id="{13DB5243-6B8C-48A5-BBEF-374890FD4B3A}"/>
              </a:ext>
            </a:extLst>
          </p:cNvPr>
          <p:cNvSpPr txBox="1"/>
          <p:nvPr/>
        </p:nvSpPr>
        <p:spPr>
          <a:xfrm>
            <a:off x="847899" y="4161092"/>
            <a:ext cx="9858894" cy="1893339"/>
          </a:xfrm>
          <a:prstGeom prst="rect">
            <a:avLst/>
          </a:prstGeom>
          <a:noFill/>
        </p:spPr>
        <p:txBody>
          <a:bodyPr wrap="square" rtlCol="0">
            <a:spAutoFit/>
          </a:bodyPr>
          <a:lstStyle/>
          <a:p>
            <a:pPr algn="just">
              <a:lnSpc>
                <a:spcPct val="150000"/>
              </a:lnSpc>
            </a:pPr>
            <a:r>
              <a:rPr lang="es-MX" sz="1600" b="1" dirty="0">
                <a:latin typeface="Arial" panose="020B0604020202020204" pitchFamily="34" charset="0"/>
                <a:cs typeface="Arial" panose="020B0604020202020204" pitchFamily="34" charset="0"/>
              </a:rPr>
              <a:t>Interpretación </a:t>
            </a:r>
          </a:p>
          <a:p>
            <a:pPr algn="just">
              <a:lnSpc>
                <a:spcPct val="150000"/>
              </a:lnSpc>
            </a:pPr>
            <a:r>
              <a:rPr lang="es-MX" sz="1600" dirty="0">
                <a:latin typeface="Arial" panose="020B0604020202020204" pitchFamily="34" charset="0"/>
                <a:cs typeface="Arial" panose="020B0604020202020204" pitchFamily="34" charset="0"/>
              </a:rPr>
              <a:t>La gran mayoría de las personas encuestadas está de acuerdo con que el gobierno está trabajando para crear políticas, que ayudan a su negocio, en tanto que una minoría respondió que no, esto nos muestra que la gente cree y confía en su gobierno como agente rector para que cree políticas que favorezcan a los emprendedores de Tungurahua.</a:t>
            </a:r>
          </a:p>
        </p:txBody>
      </p:sp>
    </p:spTree>
    <p:extLst>
      <p:ext uri="{BB962C8B-B14F-4D97-AF65-F5344CB8AC3E}">
        <p14:creationId xmlns:p14="http://schemas.microsoft.com/office/powerpoint/2010/main" val="520194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F6FEF2AB-2457-42B6-8458-0FBD6AE198E2}"/>
              </a:ext>
            </a:extLst>
          </p:cNvPr>
          <p:cNvSpPr/>
          <p:nvPr/>
        </p:nvSpPr>
        <p:spPr>
          <a:xfrm>
            <a:off x="3817698" y="415867"/>
            <a:ext cx="4556604"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COMPROBACIÓN DE HIPÓTESIS</a:t>
            </a:r>
          </a:p>
        </p:txBody>
      </p:sp>
      <p:sp>
        <p:nvSpPr>
          <p:cNvPr id="5" name="Onda 4">
            <a:extLst>
              <a:ext uri="{FF2B5EF4-FFF2-40B4-BE49-F238E27FC236}">
                <a16:creationId xmlns:a16="http://schemas.microsoft.com/office/drawing/2014/main" xmlns="" id="{8EDF6FDA-12AD-421E-AD09-BBBE42EB4C55}"/>
              </a:ext>
            </a:extLst>
          </p:cNvPr>
          <p:cNvSpPr/>
          <p:nvPr/>
        </p:nvSpPr>
        <p:spPr>
          <a:xfrm>
            <a:off x="1051365" y="1027316"/>
            <a:ext cx="9106789" cy="611449"/>
          </a:xfrm>
          <a:prstGeom prst="wave">
            <a:avLst/>
          </a:prstGeom>
          <a:solidFill>
            <a:schemeClr val="accent1">
              <a:lumMod val="20000"/>
              <a:lumOff val="80000"/>
            </a:schemeClr>
          </a:solidFill>
          <a:ln>
            <a:solidFill>
              <a:schemeClr val="accent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s-EC" dirty="0">
                <a:solidFill>
                  <a:srgbClr val="000000"/>
                </a:solidFill>
                <a:latin typeface="Arial" panose="020B0604020202020204" pitchFamily="34" charset="0"/>
                <a:cs typeface="Arial" panose="020B0604020202020204" pitchFamily="34" charset="0"/>
              </a:rPr>
              <a:t>Se realizó mediante la prueba de Chi-cuadrado analizando las preguntas 5 y 7.</a:t>
            </a:r>
            <a:endParaRPr lang="es-EC" sz="2000" dirty="0">
              <a:latin typeface="Arial" panose="020B0604020202020204" pitchFamily="34" charset="0"/>
              <a:cs typeface="Arial" panose="020B0604020202020204" pitchFamily="34" charset="0"/>
            </a:endParaRPr>
          </a:p>
        </p:txBody>
      </p:sp>
      <p:pic>
        <p:nvPicPr>
          <p:cNvPr id="8" name="Imagen 7">
            <a:extLst>
              <a:ext uri="{FF2B5EF4-FFF2-40B4-BE49-F238E27FC236}">
                <a16:creationId xmlns:a16="http://schemas.microsoft.com/office/drawing/2014/main" xmlns="" id="{A80A1471-4A32-45AF-BD38-3688FF8FFB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51365" y="1666702"/>
            <a:ext cx="4414751" cy="3524595"/>
          </a:xfrm>
          <a:prstGeom prst="rect">
            <a:avLst/>
          </a:prstGeom>
          <a:noFill/>
          <a:ln>
            <a:noFill/>
          </a:ln>
        </p:spPr>
      </p:pic>
      <p:sp>
        <p:nvSpPr>
          <p:cNvPr id="12" name="Rectángulo: esquinas redondeadas 11">
            <a:extLst>
              <a:ext uri="{FF2B5EF4-FFF2-40B4-BE49-F238E27FC236}">
                <a16:creationId xmlns:a16="http://schemas.microsoft.com/office/drawing/2014/main" xmlns="" id="{A83BE026-13D0-40BC-9BDE-296F43433CC0}"/>
              </a:ext>
            </a:extLst>
          </p:cNvPr>
          <p:cNvSpPr/>
          <p:nvPr/>
        </p:nvSpPr>
        <p:spPr>
          <a:xfrm>
            <a:off x="1051365" y="5458312"/>
            <a:ext cx="7322938" cy="1250832"/>
          </a:xfrm>
          <a:prstGeom prst="round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nSpc>
                <a:spcPct val="150000"/>
              </a:lnSpc>
            </a:pPr>
            <a:r>
              <a:rPr lang="es-EC" b="1" dirty="0">
                <a:solidFill>
                  <a:srgbClr val="000000"/>
                </a:solidFill>
                <a:latin typeface="Arial" panose="020B0604020202020204" pitchFamily="34" charset="0"/>
                <a:cs typeface="Arial" panose="020B0604020202020204" pitchFamily="34" charset="0"/>
              </a:rPr>
              <a:t>Decisión: </a:t>
            </a:r>
          </a:p>
          <a:p>
            <a:pPr>
              <a:lnSpc>
                <a:spcPct val="150000"/>
              </a:lnSpc>
            </a:pPr>
            <a:r>
              <a:rPr lang="es-EC" sz="1800" dirty="0">
                <a:effectLst/>
                <a:latin typeface="Arial" panose="020B0604020202020204" pitchFamily="34" charset="0"/>
                <a:ea typeface="Calibri" panose="020F0502020204030204" pitchFamily="34" charset="0"/>
                <a:cs typeface="Arial" panose="020B0604020202020204" pitchFamily="34" charset="0"/>
              </a:rPr>
              <a:t>Valor de X</a:t>
            </a:r>
            <a:r>
              <a:rPr lang="es-EC" sz="1800" baseline="30000" dirty="0">
                <a:effectLst/>
                <a:latin typeface="Arial" panose="020B0604020202020204" pitchFamily="34" charset="0"/>
                <a:ea typeface="Calibri" panose="020F0502020204030204" pitchFamily="34" charset="0"/>
                <a:cs typeface="Arial" panose="020B0604020202020204" pitchFamily="34" charset="0"/>
              </a:rPr>
              <a:t>2</a:t>
            </a:r>
            <a:r>
              <a:rPr lang="es-EC" sz="1800" baseline="-25000" dirty="0">
                <a:effectLst/>
                <a:latin typeface="Arial" panose="020B0604020202020204" pitchFamily="34" charset="0"/>
                <a:ea typeface="Calibri" panose="020F0502020204030204" pitchFamily="34" charset="0"/>
                <a:cs typeface="Arial" panose="020B0604020202020204" pitchFamily="34" charset="0"/>
              </a:rPr>
              <a:t>t</a:t>
            </a:r>
            <a:r>
              <a:rPr lang="es-EC" sz="1800" dirty="0">
                <a:effectLst/>
                <a:latin typeface="Arial" panose="020B0604020202020204" pitchFamily="34" charset="0"/>
                <a:ea typeface="Calibri" panose="020F0502020204030204" pitchFamily="34" charset="0"/>
                <a:cs typeface="Arial" panose="020B0604020202020204" pitchFamily="34" charset="0"/>
              </a:rPr>
              <a:t> = 3,842 &lt; X</a:t>
            </a:r>
            <a:r>
              <a:rPr lang="es-EC" sz="1800" baseline="30000" dirty="0">
                <a:effectLst/>
                <a:latin typeface="Arial" panose="020B0604020202020204" pitchFamily="34" charset="0"/>
                <a:ea typeface="Calibri" panose="020F0502020204030204" pitchFamily="34" charset="0"/>
                <a:cs typeface="Arial" panose="020B0604020202020204" pitchFamily="34" charset="0"/>
              </a:rPr>
              <a:t>2</a:t>
            </a:r>
            <a:r>
              <a:rPr lang="es-EC" sz="1800" baseline="-25000" dirty="0">
                <a:effectLst/>
                <a:latin typeface="Arial" panose="020B0604020202020204" pitchFamily="34" charset="0"/>
                <a:ea typeface="Calibri" panose="020F0502020204030204" pitchFamily="34" charset="0"/>
                <a:cs typeface="Arial" panose="020B0604020202020204" pitchFamily="34" charset="0"/>
              </a:rPr>
              <a:t>c</a:t>
            </a:r>
            <a:r>
              <a:rPr lang="es-EC" sz="1800" dirty="0">
                <a:effectLst/>
                <a:latin typeface="Arial" panose="020B0604020202020204" pitchFamily="34" charset="0"/>
                <a:ea typeface="Calibri" panose="020F0502020204030204" pitchFamily="34" charset="0"/>
                <a:cs typeface="Arial" panose="020B0604020202020204" pitchFamily="34" charset="0"/>
              </a:rPr>
              <a:t> = 41,64</a:t>
            </a:r>
          </a:p>
          <a:p>
            <a:pPr>
              <a:lnSpc>
                <a:spcPct val="150000"/>
              </a:lnSpc>
            </a:pPr>
            <a:r>
              <a:rPr lang="es-EC" dirty="0">
                <a:latin typeface="Arial" panose="020B0604020202020204" pitchFamily="34" charset="0"/>
                <a:cs typeface="Arial" panose="020B0604020202020204" pitchFamily="34" charset="0"/>
              </a:rPr>
              <a:t>Se rechaza la hipótesis nula y se acepta la hipótesis alternativa.</a:t>
            </a:r>
            <a:endParaRPr lang="es-EC" sz="24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xmlns="" id="{83C87CBA-D3CF-4B59-ADCB-94592742C479}"/>
              </a:ext>
            </a:extLst>
          </p:cNvPr>
          <p:cNvSpPr txBox="1"/>
          <p:nvPr/>
        </p:nvSpPr>
        <p:spPr>
          <a:xfrm>
            <a:off x="6273213" y="2055250"/>
            <a:ext cx="4579540" cy="1200329"/>
          </a:xfrm>
          <a:prstGeom prst="rect">
            <a:avLst/>
          </a:prstGeom>
          <a:solidFill>
            <a:schemeClr val="bg1"/>
          </a:solidFill>
        </p:spPr>
        <p:txBody>
          <a:bodyPr wrap="square" rtlCol="0">
            <a:spAutoFit/>
          </a:bodyPr>
          <a:lstStyle/>
          <a:p>
            <a:pPr algn="just"/>
            <a:r>
              <a:rPr lang="es-EC" sz="1600" b="1" dirty="0">
                <a:latin typeface="Arial" panose="020B0604020202020204" pitchFamily="34" charset="0"/>
                <a:cs typeface="Arial" panose="020B0604020202020204" pitchFamily="34" charset="0"/>
              </a:rPr>
              <a:t>H0: </a:t>
            </a:r>
            <a:r>
              <a:rPr lang="es-EC" sz="1800" dirty="0">
                <a:effectLst/>
                <a:latin typeface="Arial" panose="020B0604020202020204" pitchFamily="34" charset="0"/>
                <a:ea typeface="Calibri" panose="020F0502020204030204" pitchFamily="34" charset="0"/>
                <a:cs typeface="Arial" panose="020B0604020202020204" pitchFamily="34" charset="0"/>
              </a:rPr>
              <a:t>El emprendimiento del sector comercial al por menor no influye en la economía de la provincia de Tungurahua, cantón Ambato.</a:t>
            </a:r>
          </a:p>
        </p:txBody>
      </p:sp>
      <p:sp>
        <p:nvSpPr>
          <p:cNvPr id="4" name="CuadroTexto 3">
            <a:extLst>
              <a:ext uri="{FF2B5EF4-FFF2-40B4-BE49-F238E27FC236}">
                <a16:creationId xmlns:a16="http://schemas.microsoft.com/office/drawing/2014/main" xmlns="" id="{29AB842F-EB79-48E3-9207-FD52FE76B51F}"/>
              </a:ext>
            </a:extLst>
          </p:cNvPr>
          <p:cNvSpPr txBox="1"/>
          <p:nvPr/>
        </p:nvSpPr>
        <p:spPr>
          <a:xfrm>
            <a:off x="6273213" y="3672064"/>
            <a:ext cx="4579540" cy="1200329"/>
          </a:xfrm>
          <a:prstGeom prst="rect">
            <a:avLst/>
          </a:prstGeom>
          <a:solidFill>
            <a:schemeClr val="bg1"/>
          </a:solidFill>
        </p:spPr>
        <p:txBody>
          <a:bodyPr wrap="square" rtlCol="0">
            <a:spAutoFit/>
          </a:bodyPr>
          <a:lstStyle/>
          <a:p>
            <a:pPr algn="just"/>
            <a:r>
              <a:rPr lang="es-EC" sz="1600" b="1" dirty="0">
                <a:latin typeface="Arial" panose="020B0604020202020204" pitchFamily="34" charset="0"/>
                <a:cs typeface="Arial" panose="020B0604020202020204" pitchFamily="34" charset="0"/>
              </a:rPr>
              <a:t>H1: </a:t>
            </a:r>
            <a:r>
              <a:rPr lang="es-EC" sz="1800" dirty="0">
                <a:effectLst/>
                <a:latin typeface="Arial" panose="020B0604020202020204" pitchFamily="34" charset="0"/>
                <a:ea typeface="Calibri" panose="020F0502020204030204" pitchFamily="34" charset="0"/>
                <a:cs typeface="Arial" panose="020B0604020202020204" pitchFamily="34" charset="0"/>
              </a:rPr>
              <a:t>El emprendimiento del sector comercial al por menor </a:t>
            </a:r>
            <a:r>
              <a:rPr lang="es-EC" dirty="0">
                <a:latin typeface="Arial" panose="020B0604020202020204" pitchFamily="34" charset="0"/>
                <a:ea typeface="Calibri" panose="020F0502020204030204" pitchFamily="34" charset="0"/>
                <a:cs typeface="Arial" panose="020B0604020202020204" pitchFamily="34" charset="0"/>
              </a:rPr>
              <a:t>si</a:t>
            </a:r>
            <a:r>
              <a:rPr lang="es-EC" sz="1800" dirty="0">
                <a:effectLst/>
                <a:latin typeface="Arial" panose="020B0604020202020204" pitchFamily="34" charset="0"/>
                <a:ea typeface="Calibri" panose="020F0502020204030204" pitchFamily="34" charset="0"/>
                <a:cs typeface="Arial" panose="020B0604020202020204" pitchFamily="34" charset="0"/>
              </a:rPr>
              <a:t> influye en la economía de la provincia de Tungurahua, cantón Ambato.</a:t>
            </a:r>
          </a:p>
        </p:txBody>
      </p:sp>
      <p:pic>
        <p:nvPicPr>
          <p:cNvPr id="11" name="Imagen 10">
            <a:extLst>
              <a:ext uri="{FF2B5EF4-FFF2-40B4-BE49-F238E27FC236}">
                <a16:creationId xmlns:a16="http://schemas.microsoft.com/office/drawing/2014/main" xmlns="" id="{9077F822-C491-4DA8-9B0D-B22F6764AA43}"/>
              </a:ext>
            </a:extLst>
          </p:cNvPr>
          <p:cNvPicPr>
            <a:picLocks noChangeAspect="1"/>
          </p:cNvPicPr>
          <p:nvPr/>
        </p:nvPicPr>
        <p:blipFill>
          <a:blip r:embed="rId3"/>
          <a:stretch>
            <a:fillRect/>
          </a:stretch>
        </p:blipFill>
        <p:spPr>
          <a:xfrm>
            <a:off x="5684230" y="2476559"/>
            <a:ext cx="491241" cy="383149"/>
          </a:xfrm>
          <a:prstGeom prst="rect">
            <a:avLst/>
          </a:prstGeom>
          <a:ln w="19050">
            <a:solidFill>
              <a:schemeClr val="accent4">
                <a:lumMod val="75000"/>
              </a:schemeClr>
            </a:solidFill>
          </a:ln>
        </p:spPr>
      </p:pic>
      <p:pic>
        <p:nvPicPr>
          <p:cNvPr id="13" name="Imagen 12">
            <a:extLst>
              <a:ext uri="{FF2B5EF4-FFF2-40B4-BE49-F238E27FC236}">
                <a16:creationId xmlns:a16="http://schemas.microsoft.com/office/drawing/2014/main" xmlns="" id="{15984B57-9D25-478D-A289-DCC2FC193ED8}"/>
              </a:ext>
            </a:extLst>
          </p:cNvPr>
          <p:cNvPicPr>
            <a:picLocks noChangeAspect="1"/>
          </p:cNvPicPr>
          <p:nvPr/>
        </p:nvPicPr>
        <p:blipFill>
          <a:blip r:embed="rId4"/>
          <a:stretch>
            <a:fillRect/>
          </a:stretch>
        </p:blipFill>
        <p:spPr>
          <a:xfrm>
            <a:off x="5662104" y="4080653"/>
            <a:ext cx="513367" cy="383149"/>
          </a:xfrm>
          <a:prstGeom prst="rect">
            <a:avLst/>
          </a:prstGeom>
          <a:ln w="19050">
            <a:solidFill>
              <a:schemeClr val="accent4">
                <a:lumMod val="75000"/>
              </a:schemeClr>
            </a:solidFill>
          </a:ln>
        </p:spPr>
      </p:pic>
    </p:spTree>
    <p:extLst>
      <p:ext uri="{BB962C8B-B14F-4D97-AF65-F5344CB8AC3E}">
        <p14:creationId xmlns:p14="http://schemas.microsoft.com/office/powerpoint/2010/main" val="3612662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xmlns="" id="{F67A02D8-BE0C-4A9E-90B0-10D6FDF37180}"/>
              </a:ext>
            </a:extLst>
          </p:cNvPr>
          <p:cNvGraphicFramePr/>
          <p:nvPr>
            <p:extLst>
              <p:ext uri="{D42A27DB-BD31-4B8C-83A1-F6EECF244321}">
                <p14:modId xmlns:p14="http://schemas.microsoft.com/office/powerpoint/2010/main" val="3616259196"/>
              </p:ext>
            </p:extLst>
          </p:nvPr>
        </p:nvGraphicFramePr>
        <p:xfrm>
          <a:off x="755904" y="1286540"/>
          <a:ext cx="8887826" cy="4829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xmlns="" id="{3FD6956F-DE88-4577-8B67-C63CFEFDF716}"/>
              </a:ext>
            </a:extLst>
          </p:cNvPr>
          <p:cNvSpPr/>
          <p:nvPr/>
        </p:nvSpPr>
        <p:spPr>
          <a:xfrm>
            <a:off x="3817698" y="415867"/>
            <a:ext cx="3181618"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CONCLUSIONES</a:t>
            </a:r>
          </a:p>
        </p:txBody>
      </p:sp>
    </p:spTree>
    <p:extLst>
      <p:ext uri="{BB962C8B-B14F-4D97-AF65-F5344CB8AC3E}">
        <p14:creationId xmlns:p14="http://schemas.microsoft.com/office/powerpoint/2010/main" val="3204754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xmlns="" id="{7CA1D70C-0CB9-41FF-B39B-606ED989CB63}"/>
              </a:ext>
            </a:extLst>
          </p:cNvPr>
          <p:cNvGraphicFramePr/>
          <p:nvPr>
            <p:extLst>
              <p:ext uri="{D42A27DB-BD31-4B8C-83A1-F6EECF244321}">
                <p14:modId xmlns:p14="http://schemas.microsoft.com/office/powerpoint/2010/main" val="1413199075"/>
              </p:ext>
            </p:extLst>
          </p:nvPr>
        </p:nvGraphicFramePr>
        <p:xfrm>
          <a:off x="1096335" y="1419446"/>
          <a:ext cx="8324112" cy="4019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1705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xmlns="" id="{78D815E7-56C1-45A3-83F6-9B16BC8DB9B7}"/>
              </a:ext>
            </a:extLst>
          </p:cNvPr>
          <p:cNvSpPr/>
          <p:nvPr/>
        </p:nvSpPr>
        <p:spPr>
          <a:xfrm>
            <a:off x="382770" y="1037252"/>
            <a:ext cx="10246241" cy="839972"/>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dirty="0">
                <a:latin typeface="Arial" panose="020B0604020202020204" pitchFamily="34" charset="0"/>
                <a:cs typeface="Arial" panose="020B0604020202020204" pitchFamily="34" charset="0"/>
              </a:rPr>
              <a:t>Fortalecer la generación de fuentes de empleo mediante la comercialización de productos elaborados en la provincia de Tungurahua.</a:t>
            </a:r>
          </a:p>
        </p:txBody>
      </p:sp>
      <p:sp>
        <p:nvSpPr>
          <p:cNvPr id="6" name="Rectángulo 5">
            <a:extLst>
              <a:ext uri="{FF2B5EF4-FFF2-40B4-BE49-F238E27FC236}">
                <a16:creationId xmlns:a16="http://schemas.microsoft.com/office/drawing/2014/main" xmlns="" id="{BBF0D37E-8122-4D15-A2FE-B68240300355}"/>
              </a:ext>
            </a:extLst>
          </p:cNvPr>
          <p:cNvSpPr/>
          <p:nvPr/>
        </p:nvSpPr>
        <p:spPr>
          <a:xfrm>
            <a:off x="3828331" y="298910"/>
            <a:ext cx="3181618" cy="42056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RECOMENDACIONES</a:t>
            </a:r>
          </a:p>
        </p:txBody>
      </p:sp>
      <p:sp>
        <p:nvSpPr>
          <p:cNvPr id="8" name="Rectángulo: esquinas redondeadas 7">
            <a:extLst>
              <a:ext uri="{FF2B5EF4-FFF2-40B4-BE49-F238E27FC236}">
                <a16:creationId xmlns:a16="http://schemas.microsoft.com/office/drawing/2014/main" xmlns="" id="{D8246987-C290-4897-9376-E0EB8D7E4CA5}"/>
              </a:ext>
            </a:extLst>
          </p:cNvPr>
          <p:cNvSpPr/>
          <p:nvPr/>
        </p:nvSpPr>
        <p:spPr>
          <a:xfrm>
            <a:off x="590108" y="2212176"/>
            <a:ext cx="10246240" cy="839972"/>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dirty="0">
                <a:latin typeface="Arial" panose="020B0604020202020204" pitchFamily="34" charset="0"/>
                <a:cs typeface="Arial" panose="020B0604020202020204" pitchFamily="34" charset="0"/>
              </a:rPr>
              <a:t>Que se brinde apoyo de parte de las instituciones públicas y privadas, mediante políticas e incentivos al sector comercial al por menor para aumentar sus ingresos y mejorar la economía local.</a:t>
            </a:r>
          </a:p>
        </p:txBody>
      </p:sp>
      <p:sp>
        <p:nvSpPr>
          <p:cNvPr id="10" name="Rectángulo: esquinas redondeadas 9">
            <a:extLst>
              <a:ext uri="{FF2B5EF4-FFF2-40B4-BE49-F238E27FC236}">
                <a16:creationId xmlns:a16="http://schemas.microsoft.com/office/drawing/2014/main" xmlns="" id="{F9A1A2F8-4F10-4DA7-8828-466D7A7FB5A5}"/>
              </a:ext>
            </a:extLst>
          </p:cNvPr>
          <p:cNvSpPr/>
          <p:nvPr/>
        </p:nvSpPr>
        <p:spPr>
          <a:xfrm>
            <a:off x="754911" y="3375219"/>
            <a:ext cx="10246239" cy="839972"/>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dirty="0">
                <a:latin typeface="Arial" panose="020B0604020202020204" pitchFamily="34" charset="0"/>
                <a:cs typeface="Arial" panose="020B0604020202020204" pitchFamily="34" charset="0"/>
              </a:rPr>
              <a:t>Planificar al momento de iniciar un emprendimiento, además tener en cuenta las necesidades del cliente y continuar innovando de acuerdo a las nuevas necesidades y avances tecnológicos.</a:t>
            </a:r>
          </a:p>
        </p:txBody>
      </p:sp>
      <p:sp>
        <p:nvSpPr>
          <p:cNvPr id="12" name="Rectángulo: esquinas redondeadas 11">
            <a:extLst>
              <a:ext uri="{FF2B5EF4-FFF2-40B4-BE49-F238E27FC236}">
                <a16:creationId xmlns:a16="http://schemas.microsoft.com/office/drawing/2014/main" xmlns="" id="{8EB1E2F7-CE3C-474A-826E-047347F844FB}"/>
              </a:ext>
            </a:extLst>
          </p:cNvPr>
          <p:cNvSpPr/>
          <p:nvPr/>
        </p:nvSpPr>
        <p:spPr>
          <a:xfrm>
            <a:off x="972881" y="4538262"/>
            <a:ext cx="10246238" cy="839972"/>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dirty="0">
                <a:latin typeface="Arial" panose="020B0604020202020204" pitchFamily="34" charset="0"/>
                <a:cs typeface="Arial" panose="020B0604020202020204" pitchFamily="34" charset="0"/>
              </a:rPr>
              <a:t>Recordar siempre que el valor agregado ofrecido al cliente puede influir en el presente y futuro de la empresa, mediante el incremento en las ventas y la obtención de más clientes.</a:t>
            </a:r>
          </a:p>
        </p:txBody>
      </p:sp>
      <p:sp>
        <p:nvSpPr>
          <p:cNvPr id="14" name="Rectángulo: esquinas redondeadas 13">
            <a:extLst>
              <a:ext uri="{FF2B5EF4-FFF2-40B4-BE49-F238E27FC236}">
                <a16:creationId xmlns:a16="http://schemas.microsoft.com/office/drawing/2014/main" xmlns="" id="{DA164AD6-3AFD-4360-A63D-A20F3AFA8BA0}"/>
              </a:ext>
            </a:extLst>
          </p:cNvPr>
          <p:cNvSpPr/>
          <p:nvPr/>
        </p:nvSpPr>
        <p:spPr>
          <a:xfrm>
            <a:off x="1169580" y="5696544"/>
            <a:ext cx="10246241" cy="839972"/>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s-MX" sz="1600" dirty="0">
                <a:latin typeface="Arial" panose="020B0604020202020204" pitchFamily="34" charset="0"/>
                <a:cs typeface="Arial" panose="020B0604020202020204" pitchFamily="34" charset="0"/>
              </a:rPr>
              <a:t>Que las instituciones educativas continúen fomentando el espíritu emprendedor en las nuevas generaciones y les brinden los conocimientos y herramientas necesarios para asegurar el éxito en sus negocios.</a:t>
            </a:r>
          </a:p>
        </p:txBody>
      </p:sp>
    </p:spTree>
    <p:extLst>
      <p:ext uri="{BB962C8B-B14F-4D97-AF65-F5344CB8AC3E}">
        <p14:creationId xmlns:p14="http://schemas.microsoft.com/office/powerpoint/2010/main" val="820237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94891955-6586-48E2-BA8B-D45A3E46C212}"/>
              </a:ext>
            </a:extLst>
          </p:cNvPr>
          <p:cNvSpPr txBox="1"/>
          <p:nvPr/>
        </p:nvSpPr>
        <p:spPr>
          <a:xfrm>
            <a:off x="1874518" y="1990590"/>
            <a:ext cx="7003473" cy="1843518"/>
          </a:xfrm>
          <a:prstGeom prst="rect">
            <a:avLst/>
          </a:prstGeom>
          <a:blipFill>
            <a:blip r:embed="rId2"/>
            <a:tile tx="0" ty="0" sx="100000" sy="100000" flip="none" algn="tl"/>
          </a:blipFill>
        </p:spPr>
        <p:txBody>
          <a:bodyPr wrap="square">
            <a:spAutoFit/>
          </a:bodyPr>
          <a:lstStyle/>
          <a:p>
            <a:pPr algn="l">
              <a:lnSpc>
                <a:spcPct val="200000"/>
              </a:lnSpc>
            </a:pPr>
            <a:r>
              <a:rPr lang="es-MX" sz="2000" b="0" i="1" dirty="0">
                <a:solidFill>
                  <a:srgbClr val="212529"/>
                </a:solidFill>
                <a:effectLst/>
                <a:latin typeface="Arial" panose="020B0604020202020204" pitchFamily="34" charset="0"/>
                <a:cs typeface="Arial" panose="020B0604020202020204" pitchFamily="34" charset="0"/>
              </a:rPr>
              <a:t>“Hay muchas razones por las que empezar una empresa, pero solo una buena, una legítima: cambiar el mundo”</a:t>
            </a:r>
          </a:p>
          <a:p>
            <a:pPr>
              <a:lnSpc>
                <a:spcPct val="200000"/>
              </a:lnSpc>
            </a:pPr>
            <a:r>
              <a:rPr lang="es-MX" sz="2000" i="1" cap="all" dirty="0">
                <a:effectLst/>
                <a:latin typeface="Arial" panose="020B0604020202020204" pitchFamily="34" charset="0"/>
                <a:cs typeface="Arial" panose="020B0604020202020204" pitchFamily="34" charset="0"/>
              </a:rPr>
              <a:t>PHIL LIBIN</a:t>
            </a:r>
            <a:endParaRPr lang="es-EC"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7356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rgamino: horizontal 1">
            <a:extLst>
              <a:ext uri="{FF2B5EF4-FFF2-40B4-BE49-F238E27FC236}">
                <a16:creationId xmlns:a16="http://schemas.microsoft.com/office/drawing/2014/main" xmlns="" id="{2E8719E4-F151-4024-9D7E-E52BAB0AC135}"/>
              </a:ext>
            </a:extLst>
          </p:cNvPr>
          <p:cNvSpPr/>
          <p:nvPr/>
        </p:nvSpPr>
        <p:spPr>
          <a:xfrm>
            <a:off x="1222743" y="914400"/>
            <a:ext cx="7963787" cy="4221126"/>
          </a:xfrm>
          <a:prstGeom prst="horizontalScroll">
            <a:avLst/>
          </a:prstGeom>
          <a:blipFill>
            <a:blip r:embed="rId2"/>
            <a:tile tx="0" ty="0" sx="100000" sy="100000" flip="none" algn="tl"/>
          </a:bli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s-EC" sz="1600" dirty="0">
                <a:solidFill>
                  <a:schemeClr val="tx1"/>
                </a:solidFill>
                <a:latin typeface="Arial" panose="020B0604020202020204" pitchFamily="34" charset="0"/>
                <a:cs typeface="Arial" panose="020B0604020202020204" pitchFamily="34" charset="0"/>
              </a:rPr>
              <a:t>Por lo que es necesario realizar un análisis que complemente los estudios sobre el aporte a la economía local realizados por otros investigadores en años anteriores. Además mediante el estudio se podrá conocer la realidad actual del sector comercial lo que servirá de aporte para investigaciones posteriores.</a:t>
            </a:r>
          </a:p>
          <a:p>
            <a:pPr algn="just">
              <a:lnSpc>
                <a:spcPct val="150000"/>
              </a:lnSpc>
            </a:pPr>
            <a:r>
              <a:rPr lang="es-EC" sz="1600" dirty="0">
                <a:solidFill>
                  <a:schemeClr val="tx1"/>
                </a:solidFill>
                <a:latin typeface="Arial" panose="020B0604020202020204" pitchFamily="34" charset="0"/>
                <a:cs typeface="Arial" panose="020B0604020202020204" pitchFamily="34" charset="0"/>
              </a:rPr>
              <a:t>Los resultados obtenidos beneficiarán al sector emprendedor del comercio al por menor para que tomen decisiones acertadas al momento de iniciar un nuevo negocio, y que el mismo se mantenga a través del tiempo.</a:t>
            </a:r>
          </a:p>
        </p:txBody>
      </p:sp>
      <p:pic>
        <p:nvPicPr>
          <p:cNvPr id="4" name="Picture 2" descr="Calzado escolar en el Centro Comercial 'Juan Cajas' - El Heraldo">
            <a:extLst>
              <a:ext uri="{FF2B5EF4-FFF2-40B4-BE49-F238E27FC236}">
                <a16:creationId xmlns:a16="http://schemas.microsoft.com/office/drawing/2014/main" xmlns="" id="{4E962746-9582-40D1-A893-CE3F0D6B4B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8898" y="4768926"/>
            <a:ext cx="3049819"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52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6B4C89BD-D0B0-46D8-9550-BBA360C44058}"/>
              </a:ext>
            </a:extLst>
          </p:cNvPr>
          <p:cNvSpPr/>
          <p:nvPr/>
        </p:nvSpPr>
        <p:spPr>
          <a:xfrm>
            <a:off x="5113563" y="390260"/>
            <a:ext cx="2161309"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OBJETIVOS</a:t>
            </a:r>
          </a:p>
        </p:txBody>
      </p:sp>
      <p:sp>
        <p:nvSpPr>
          <p:cNvPr id="6" name="Rectángulo: esquinas redondeadas 5">
            <a:extLst>
              <a:ext uri="{FF2B5EF4-FFF2-40B4-BE49-F238E27FC236}">
                <a16:creationId xmlns:a16="http://schemas.microsoft.com/office/drawing/2014/main" xmlns="" id="{50EC707F-001A-42B3-895F-0D00387387DC}"/>
              </a:ext>
            </a:extLst>
          </p:cNvPr>
          <p:cNvSpPr/>
          <p:nvPr/>
        </p:nvSpPr>
        <p:spPr>
          <a:xfrm>
            <a:off x="4405119" y="2399146"/>
            <a:ext cx="3578198" cy="234532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1600" b="1" dirty="0">
                <a:solidFill>
                  <a:schemeClr val="tx1"/>
                </a:solidFill>
                <a:latin typeface="Arial" panose="020B0604020202020204" pitchFamily="34" charset="0"/>
                <a:cs typeface="Arial" panose="020B0604020202020204" pitchFamily="34" charset="0"/>
              </a:rPr>
              <a:t>General: </a:t>
            </a:r>
          </a:p>
          <a:p>
            <a:pPr algn="just"/>
            <a:r>
              <a:rPr lang="es-EC" sz="1600" dirty="0">
                <a:solidFill>
                  <a:schemeClr val="tx1"/>
                </a:solidFill>
                <a:latin typeface="Arial" panose="020B0604020202020204" pitchFamily="34" charset="0"/>
                <a:cs typeface="Arial" panose="020B0604020202020204" pitchFamily="34" charset="0"/>
              </a:rPr>
              <a:t>Analizar la influencia de los emprendimientos del sector comercial al por menor en la economía del cantón Ambato, </a:t>
            </a:r>
            <a:r>
              <a:rPr lang="es-MX" sz="1600" dirty="0">
                <a:solidFill>
                  <a:srgbClr val="000000"/>
                </a:solidFill>
                <a:latin typeface="Arial" panose="020B0604020202020204" pitchFamily="34" charset="0"/>
                <a:cs typeface="Arial" panose="020B0604020202020204" pitchFamily="34" charset="0"/>
              </a:rPr>
              <a:t>mediante el análisis de los indicadores de crecimiento </a:t>
            </a:r>
          </a:p>
          <a:p>
            <a:pPr algn="just"/>
            <a:r>
              <a:rPr lang="es-EC" sz="1600" dirty="0">
                <a:solidFill>
                  <a:srgbClr val="000000"/>
                </a:solidFill>
                <a:latin typeface="Arial" panose="020B0604020202020204" pitchFamily="34" charset="0"/>
                <a:cs typeface="Arial" panose="020B0604020202020204" pitchFamily="34" charset="0"/>
              </a:rPr>
              <a:t>económico y emprendimiento</a:t>
            </a:r>
            <a:r>
              <a:rPr lang="es-EC" sz="1800" dirty="0">
                <a:solidFill>
                  <a:srgbClr val="000000"/>
                </a:solidFill>
                <a:latin typeface="Calibri" panose="020F0502020204030204" pitchFamily="34" charset="0"/>
              </a:rPr>
              <a:t>. </a:t>
            </a:r>
            <a:endParaRPr lang="es-EC" dirty="0">
              <a:solidFill>
                <a:schemeClr val="tx1"/>
              </a:solidFill>
            </a:endParaRPr>
          </a:p>
        </p:txBody>
      </p:sp>
      <p:sp>
        <p:nvSpPr>
          <p:cNvPr id="8" name="Rectángulo: esquinas redondeadas 7">
            <a:extLst>
              <a:ext uri="{FF2B5EF4-FFF2-40B4-BE49-F238E27FC236}">
                <a16:creationId xmlns:a16="http://schemas.microsoft.com/office/drawing/2014/main" xmlns="" id="{0901228C-7874-4568-9F2C-2312E69FA4A8}"/>
              </a:ext>
            </a:extLst>
          </p:cNvPr>
          <p:cNvSpPr/>
          <p:nvPr/>
        </p:nvSpPr>
        <p:spPr>
          <a:xfrm>
            <a:off x="473736" y="1294078"/>
            <a:ext cx="3275538" cy="133970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1600" dirty="0">
                <a:solidFill>
                  <a:srgbClr val="000000"/>
                </a:solidFill>
                <a:latin typeface="Arial" panose="020B0604020202020204" pitchFamily="34" charset="0"/>
                <a:cs typeface="Arial" panose="020B0604020202020204" pitchFamily="34" charset="0"/>
              </a:rPr>
              <a:t>Describir la influencia del emprendimiento del sector del comercial al por menor en el </a:t>
            </a:r>
          </a:p>
          <a:p>
            <a:pPr algn="just"/>
            <a:r>
              <a:rPr lang="es-MX" sz="1600" dirty="0">
                <a:solidFill>
                  <a:srgbClr val="000000"/>
                </a:solidFill>
                <a:latin typeface="Arial" panose="020B0604020202020204" pitchFamily="34" charset="0"/>
                <a:cs typeface="Arial" panose="020B0604020202020204" pitchFamily="34" charset="0"/>
              </a:rPr>
              <a:t>crecimiento económico del cantón Ambato.</a:t>
            </a:r>
            <a:endParaRPr lang="es-EC" sz="1600" dirty="0">
              <a:solidFill>
                <a:schemeClr val="tx1"/>
              </a:solidFill>
              <a:latin typeface="Arial" panose="020B0604020202020204" pitchFamily="34" charset="0"/>
              <a:cs typeface="Arial" panose="020B0604020202020204" pitchFamily="34" charset="0"/>
            </a:endParaRPr>
          </a:p>
        </p:txBody>
      </p:sp>
      <p:sp>
        <p:nvSpPr>
          <p:cNvPr id="10" name="Rectángulo: esquinas redondeadas 9">
            <a:extLst>
              <a:ext uri="{FF2B5EF4-FFF2-40B4-BE49-F238E27FC236}">
                <a16:creationId xmlns:a16="http://schemas.microsoft.com/office/drawing/2014/main" xmlns="" id="{6DAACBE6-2EC8-4E65-82D6-A60ED4967D70}"/>
              </a:ext>
            </a:extLst>
          </p:cNvPr>
          <p:cNvSpPr/>
          <p:nvPr/>
        </p:nvSpPr>
        <p:spPr>
          <a:xfrm>
            <a:off x="8713610" y="1270494"/>
            <a:ext cx="3207227" cy="133970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1600" dirty="0">
                <a:solidFill>
                  <a:srgbClr val="000000"/>
                </a:solidFill>
                <a:latin typeface="Arial" panose="020B0604020202020204" pitchFamily="34" charset="0"/>
                <a:cs typeface="Arial" panose="020B0604020202020204" pitchFamily="34" charset="0"/>
              </a:rPr>
              <a:t>Determinar el aporte del sector del comercial al por menor a la economía del cantón </a:t>
            </a:r>
            <a:r>
              <a:rPr lang="es-EC" sz="1600" dirty="0">
                <a:solidFill>
                  <a:srgbClr val="000000"/>
                </a:solidFill>
                <a:latin typeface="Arial" panose="020B0604020202020204" pitchFamily="34" charset="0"/>
                <a:cs typeface="Arial" panose="020B0604020202020204" pitchFamily="34" charset="0"/>
              </a:rPr>
              <a:t>Ambato. </a:t>
            </a:r>
            <a:endParaRPr lang="es-EC" sz="1600" dirty="0">
              <a:solidFill>
                <a:schemeClr val="tx1"/>
              </a:solidFill>
              <a:latin typeface="Arial" panose="020B0604020202020204" pitchFamily="34" charset="0"/>
              <a:cs typeface="Arial" panose="020B0604020202020204" pitchFamily="34" charset="0"/>
            </a:endParaRPr>
          </a:p>
        </p:txBody>
      </p:sp>
      <p:sp>
        <p:nvSpPr>
          <p:cNvPr id="12" name="Rectángulo: esquinas redondeadas 11">
            <a:extLst>
              <a:ext uri="{FF2B5EF4-FFF2-40B4-BE49-F238E27FC236}">
                <a16:creationId xmlns:a16="http://schemas.microsoft.com/office/drawing/2014/main" xmlns="" id="{D54F57DD-33DD-4D44-A3C6-317B72BE50A0}"/>
              </a:ext>
            </a:extLst>
          </p:cNvPr>
          <p:cNvSpPr/>
          <p:nvPr/>
        </p:nvSpPr>
        <p:spPr>
          <a:xfrm>
            <a:off x="8713609" y="4765255"/>
            <a:ext cx="3207227" cy="133970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1600" dirty="0">
                <a:solidFill>
                  <a:srgbClr val="000000"/>
                </a:solidFill>
                <a:latin typeface="Arial" panose="020B0604020202020204" pitchFamily="34" charset="0"/>
                <a:cs typeface="Arial" panose="020B0604020202020204" pitchFamily="34" charset="0"/>
              </a:rPr>
              <a:t>Formular conclusiones y recomendaciones en base a los resultados obtenidos. </a:t>
            </a:r>
            <a:endParaRPr lang="es-EC" sz="1600" dirty="0">
              <a:solidFill>
                <a:schemeClr val="tx1"/>
              </a:solidFill>
              <a:latin typeface="Arial" panose="020B0604020202020204" pitchFamily="34" charset="0"/>
              <a:cs typeface="Arial" panose="020B0604020202020204" pitchFamily="34" charset="0"/>
            </a:endParaRPr>
          </a:p>
        </p:txBody>
      </p:sp>
      <p:sp>
        <p:nvSpPr>
          <p:cNvPr id="14" name="Rectángulo: esquinas redondeadas 13">
            <a:extLst>
              <a:ext uri="{FF2B5EF4-FFF2-40B4-BE49-F238E27FC236}">
                <a16:creationId xmlns:a16="http://schemas.microsoft.com/office/drawing/2014/main" xmlns="" id="{951A2205-346F-440B-9676-D6E5D9A03822}"/>
              </a:ext>
            </a:extLst>
          </p:cNvPr>
          <p:cNvSpPr/>
          <p:nvPr/>
        </p:nvSpPr>
        <p:spPr>
          <a:xfrm>
            <a:off x="473736" y="4747846"/>
            <a:ext cx="3275538" cy="133970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1600" dirty="0">
                <a:solidFill>
                  <a:srgbClr val="000000"/>
                </a:solidFill>
                <a:latin typeface="Arial" panose="020B0604020202020204" pitchFamily="34" charset="0"/>
                <a:cs typeface="Arial" panose="020B0604020202020204" pitchFamily="34" charset="0"/>
              </a:rPr>
              <a:t>Comparar los resultados obtenidos mediante la tabulación de datos y el cruce de </a:t>
            </a:r>
            <a:r>
              <a:rPr lang="es-EC" sz="1600" dirty="0">
                <a:solidFill>
                  <a:srgbClr val="000000"/>
                </a:solidFill>
                <a:latin typeface="Arial" panose="020B0604020202020204" pitchFamily="34" charset="0"/>
                <a:cs typeface="Arial" panose="020B0604020202020204" pitchFamily="34" charset="0"/>
              </a:rPr>
              <a:t>variables. </a:t>
            </a:r>
            <a:endParaRPr lang="es-EC" sz="1600" dirty="0">
              <a:solidFill>
                <a:schemeClr val="tx1"/>
              </a:solidFill>
              <a:latin typeface="Arial" panose="020B0604020202020204" pitchFamily="34" charset="0"/>
              <a:cs typeface="Arial" panose="020B0604020202020204" pitchFamily="34" charset="0"/>
            </a:endParaRPr>
          </a:p>
        </p:txBody>
      </p:sp>
      <p:sp>
        <p:nvSpPr>
          <p:cNvPr id="15" name="Flecha: a la derecha 14">
            <a:extLst>
              <a:ext uri="{FF2B5EF4-FFF2-40B4-BE49-F238E27FC236}">
                <a16:creationId xmlns:a16="http://schemas.microsoft.com/office/drawing/2014/main" xmlns="" id="{98320325-4E37-4633-A089-F80A50C8DB7F}"/>
              </a:ext>
            </a:extLst>
          </p:cNvPr>
          <p:cNvSpPr/>
          <p:nvPr/>
        </p:nvSpPr>
        <p:spPr>
          <a:xfrm rot="9794679">
            <a:off x="8224749" y="2477191"/>
            <a:ext cx="349135" cy="266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7" name="Flecha: a la derecha 16">
            <a:extLst>
              <a:ext uri="{FF2B5EF4-FFF2-40B4-BE49-F238E27FC236}">
                <a16:creationId xmlns:a16="http://schemas.microsoft.com/office/drawing/2014/main" xmlns="" id="{FFAEA9BB-9A81-4FCC-8DE4-8B28E6A5F63B}"/>
              </a:ext>
            </a:extLst>
          </p:cNvPr>
          <p:cNvSpPr/>
          <p:nvPr/>
        </p:nvSpPr>
        <p:spPr>
          <a:xfrm rot="12881869">
            <a:off x="8121899" y="4641874"/>
            <a:ext cx="349135" cy="266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Flecha: a la derecha 18">
            <a:extLst>
              <a:ext uri="{FF2B5EF4-FFF2-40B4-BE49-F238E27FC236}">
                <a16:creationId xmlns:a16="http://schemas.microsoft.com/office/drawing/2014/main" xmlns="" id="{86C2DEB1-D931-46D2-B310-B02F87290D2C}"/>
              </a:ext>
            </a:extLst>
          </p:cNvPr>
          <p:cNvSpPr/>
          <p:nvPr/>
        </p:nvSpPr>
        <p:spPr>
          <a:xfrm rot="19636402">
            <a:off x="3915985" y="4632250"/>
            <a:ext cx="349135" cy="266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Flecha: a la derecha 20">
            <a:extLst>
              <a:ext uri="{FF2B5EF4-FFF2-40B4-BE49-F238E27FC236}">
                <a16:creationId xmlns:a16="http://schemas.microsoft.com/office/drawing/2014/main" xmlns="" id="{D320A2B1-8CBF-4FCE-817C-A195AE710FCD}"/>
              </a:ext>
            </a:extLst>
          </p:cNvPr>
          <p:cNvSpPr/>
          <p:nvPr/>
        </p:nvSpPr>
        <p:spPr>
          <a:xfrm rot="2008962">
            <a:off x="3993931" y="2354793"/>
            <a:ext cx="349135" cy="266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070578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48A6A56A-7EEE-4201-9CFA-0DF4779BB8BC}"/>
              </a:ext>
            </a:extLst>
          </p:cNvPr>
          <p:cNvSpPr/>
          <p:nvPr/>
        </p:nvSpPr>
        <p:spPr>
          <a:xfrm>
            <a:off x="4321850" y="523263"/>
            <a:ext cx="3548299"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TEORÍAS DE SOPORTE</a:t>
            </a:r>
          </a:p>
        </p:txBody>
      </p:sp>
      <p:sp>
        <p:nvSpPr>
          <p:cNvPr id="5" name="Rectángulo 4">
            <a:extLst>
              <a:ext uri="{FF2B5EF4-FFF2-40B4-BE49-F238E27FC236}">
                <a16:creationId xmlns:a16="http://schemas.microsoft.com/office/drawing/2014/main" xmlns="" id="{33AC7505-B953-4E68-AD12-1FE4E8C4FE91}"/>
              </a:ext>
            </a:extLst>
          </p:cNvPr>
          <p:cNvSpPr/>
          <p:nvPr/>
        </p:nvSpPr>
        <p:spPr>
          <a:xfrm>
            <a:off x="947659" y="1134712"/>
            <a:ext cx="1838071"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b="1" dirty="0">
                <a:latin typeface="Arial" panose="020B0604020202020204" pitchFamily="34" charset="0"/>
                <a:cs typeface="Arial" panose="020B0604020202020204" pitchFamily="34" charset="0"/>
              </a:rPr>
              <a:t>Emprendimiento</a:t>
            </a:r>
          </a:p>
        </p:txBody>
      </p:sp>
      <p:sp>
        <p:nvSpPr>
          <p:cNvPr id="7" name="Rectángulo 6">
            <a:extLst>
              <a:ext uri="{FF2B5EF4-FFF2-40B4-BE49-F238E27FC236}">
                <a16:creationId xmlns:a16="http://schemas.microsoft.com/office/drawing/2014/main" xmlns="" id="{74CBE4E8-B53C-4A4E-87AC-1F7EF4EB3F0B}"/>
              </a:ext>
            </a:extLst>
          </p:cNvPr>
          <p:cNvSpPr/>
          <p:nvPr/>
        </p:nvSpPr>
        <p:spPr>
          <a:xfrm>
            <a:off x="947659" y="1895786"/>
            <a:ext cx="7514698" cy="1139774"/>
          </a:xfrm>
          <a:prstGeom prst="rect">
            <a:avLst/>
          </a:prstGeom>
          <a:blipFill>
            <a:blip r:embed="rId2"/>
            <a:tile tx="0" ty="0" sx="100000" sy="100000" flip="none" algn="tl"/>
          </a:blipFill>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C" sz="1600" dirty="0">
                <a:latin typeface="Arial" panose="020B0604020202020204" pitchFamily="34" charset="0"/>
                <a:cs typeface="Arial" panose="020B0604020202020204" pitchFamily="34" charset="0"/>
              </a:rPr>
              <a:t>Según Chong (2017) el emprendimiento es cualquier actividad comercial o de negocio que nace de la necesidad de realizar una actividad laboral y parte de lo más básico a lo más empírico.</a:t>
            </a:r>
          </a:p>
        </p:txBody>
      </p:sp>
      <p:sp>
        <p:nvSpPr>
          <p:cNvPr id="9" name="Rectángulo 8">
            <a:extLst>
              <a:ext uri="{FF2B5EF4-FFF2-40B4-BE49-F238E27FC236}">
                <a16:creationId xmlns:a16="http://schemas.microsoft.com/office/drawing/2014/main" xmlns="" id="{165584D6-1E0F-4FC2-A140-E5D17654D4C8}"/>
              </a:ext>
            </a:extLst>
          </p:cNvPr>
          <p:cNvSpPr/>
          <p:nvPr/>
        </p:nvSpPr>
        <p:spPr>
          <a:xfrm>
            <a:off x="947659" y="3462250"/>
            <a:ext cx="1838071"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b="1" dirty="0">
                <a:latin typeface="Arial" panose="020B0604020202020204" pitchFamily="34" charset="0"/>
                <a:cs typeface="Arial" panose="020B0604020202020204" pitchFamily="34" charset="0"/>
              </a:rPr>
              <a:t>Modelo de Gibb</a:t>
            </a:r>
          </a:p>
        </p:txBody>
      </p:sp>
      <p:sp>
        <p:nvSpPr>
          <p:cNvPr id="11" name="Rectángulo 10">
            <a:extLst>
              <a:ext uri="{FF2B5EF4-FFF2-40B4-BE49-F238E27FC236}">
                <a16:creationId xmlns:a16="http://schemas.microsoft.com/office/drawing/2014/main" xmlns="" id="{9F4A1CE9-9982-4447-AB07-336452964AD7}"/>
              </a:ext>
            </a:extLst>
          </p:cNvPr>
          <p:cNvSpPr/>
          <p:nvPr/>
        </p:nvSpPr>
        <p:spPr>
          <a:xfrm>
            <a:off x="947660" y="4500391"/>
            <a:ext cx="7514698" cy="1139774"/>
          </a:xfrm>
          <a:prstGeom prst="rect">
            <a:avLst/>
          </a:prstGeom>
          <a:blipFill>
            <a:blip r:embed="rId2"/>
            <a:tile tx="0" ty="0" sx="100000" sy="100000" flip="none" algn="tl"/>
          </a:blipFill>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C" sz="1600" dirty="0">
                <a:latin typeface="Arial" panose="020B0604020202020204" pitchFamily="34" charset="0"/>
                <a:cs typeface="Arial" panose="020B0604020202020204" pitchFamily="34" charset="0"/>
              </a:rPr>
              <a:t>El modelo de Gibb consta de 4 componentes que son: Motivación y determinación; idea y mercado; recursos; y habilidades, los mismos que son básicos para el desarrollo de una nueva empresa.</a:t>
            </a:r>
          </a:p>
        </p:txBody>
      </p:sp>
      <p:pic>
        <p:nvPicPr>
          <p:cNvPr id="13" name="Picture 4" descr="Comerciantes del Ferroviario no aceptan proyecto del Municipio : Noticias  Tungurahua : La Hora Noticias de Ecuador, sus provincias y el mundo">
            <a:extLst>
              <a:ext uri="{FF2B5EF4-FFF2-40B4-BE49-F238E27FC236}">
                <a16:creationId xmlns:a16="http://schemas.microsoft.com/office/drawing/2014/main" xmlns="" id="{296DC059-8D1E-439F-BF00-5B0DADA4462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02158" y="1708225"/>
            <a:ext cx="2889365" cy="1600725"/>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13">
            <a:extLst>
              <a:ext uri="{FF2B5EF4-FFF2-40B4-BE49-F238E27FC236}">
                <a16:creationId xmlns:a16="http://schemas.microsoft.com/office/drawing/2014/main" xmlns="" id="{2F6C8762-2B3D-40B0-B3F5-B5694E327161}"/>
              </a:ext>
            </a:extLst>
          </p:cNvPr>
          <p:cNvPicPr>
            <a:picLocks noChangeAspect="1"/>
          </p:cNvPicPr>
          <p:nvPr/>
        </p:nvPicPr>
        <p:blipFill>
          <a:blip r:embed="rId4"/>
          <a:stretch>
            <a:fillRect/>
          </a:stretch>
        </p:blipFill>
        <p:spPr>
          <a:xfrm>
            <a:off x="8730691" y="4021225"/>
            <a:ext cx="3232298" cy="2181225"/>
          </a:xfrm>
          <a:prstGeom prst="rect">
            <a:avLst/>
          </a:prstGeom>
        </p:spPr>
      </p:pic>
    </p:spTree>
    <p:extLst>
      <p:ext uri="{BB962C8B-B14F-4D97-AF65-F5344CB8AC3E}">
        <p14:creationId xmlns:p14="http://schemas.microsoft.com/office/powerpoint/2010/main" val="239529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BC52807D-939D-4579-9D2E-D30316A5BCCE}"/>
              </a:ext>
            </a:extLst>
          </p:cNvPr>
          <p:cNvSpPr/>
          <p:nvPr/>
        </p:nvSpPr>
        <p:spPr>
          <a:xfrm>
            <a:off x="4321850" y="523263"/>
            <a:ext cx="3548299"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TEORÍAS DE SOPORTE</a:t>
            </a:r>
          </a:p>
        </p:txBody>
      </p:sp>
      <p:sp>
        <p:nvSpPr>
          <p:cNvPr id="5" name="Rectángulo 4">
            <a:extLst>
              <a:ext uri="{FF2B5EF4-FFF2-40B4-BE49-F238E27FC236}">
                <a16:creationId xmlns:a16="http://schemas.microsoft.com/office/drawing/2014/main" xmlns="" id="{C7040F0C-B57C-485C-B598-699D76EE54C0}"/>
              </a:ext>
            </a:extLst>
          </p:cNvPr>
          <p:cNvSpPr/>
          <p:nvPr/>
        </p:nvSpPr>
        <p:spPr>
          <a:xfrm>
            <a:off x="947659" y="1134712"/>
            <a:ext cx="2412229"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b="1" dirty="0">
                <a:latin typeface="Arial" panose="020B0604020202020204" pitchFamily="34" charset="0"/>
                <a:cs typeface="Arial" panose="020B0604020202020204" pitchFamily="34" charset="0"/>
              </a:rPr>
              <a:t>Desarrollo Económico</a:t>
            </a:r>
          </a:p>
        </p:txBody>
      </p:sp>
      <p:sp>
        <p:nvSpPr>
          <p:cNvPr id="7" name="Rectángulo 6">
            <a:extLst>
              <a:ext uri="{FF2B5EF4-FFF2-40B4-BE49-F238E27FC236}">
                <a16:creationId xmlns:a16="http://schemas.microsoft.com/office/drawing/2014/main" xmlns="" id="{C942B9FA-BF14-4622-BBB5-7AC88BD8A023}"/>
              </a:ext>
            </a:extLst>
          </p:cNvPr>
          <p:cNvSpPr/>
          <p:nvPr/>
        </p:nvSpPr>
        <p:spPr>
          <a:xfrm>
            <a:off x="947659" y="1895785"/>
            <a:ext cx="7514698" cy="1225607"/>
          </a:xfrm>
          <a:prstGeom prst="rect">
            <a:avLst/>
          </a:prstGeom>
          <a:blipFill>
            <a:blip r:embed="rId2"/>
            <a:tile tx="0" ty="0" sx="100000" sy="100000" flip="none" algn="tl"/>
          </a:blipFill>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C" sz="1600" dirty="0">
                <a:latin typeface="Arial" panose="020B0604020202020204" pitchFamily="34" charset="0"/>
                <a:cs typeface="Arial" panose="020B0604020202020204" pitchFamily="34" charset="0"/>
              </a:rPr>
              <a:t>Según Arroba (2017) el desarrollo económico es el aumento persistente del bienestar de una población.</a:t>
            </a:r>
          </a:p>
        </p:txBody>
      </p:sp>
      <p:sp>
        <p:nvSpPr>
          <p:cNvPr id="9" name="Rectángulo 8">
            <a:extLst>
              <a:ext uri="{FF2B5EF4-FFF2-40B4-BE49-F238E27FC236}">
                <a16:creationId xmlns:a16="http://schemas.microsoft.com/office/drawing/2014/main" xmlns="" id="{751E346C-B95A-44AD-B6DE-DBDBB5D83B1A}"/>
              </a:ext>
            </a:extLst>
          </p:cNvPr>
          <p:cNvSpPr/>
          <p:nvPr/>
        </p:nvSpPr>
        <p:spPr>
          <a:xfrm>
            <a:off x="947659" y="3462250"/>
            <a:ext cx="3374191"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b="1" dirty="0">
                <a:latin typeface="Arial" panose="020B0604020202020204" pitchFamily="34" charset="0"/>
                <a:cs typeface="Arial" panose="020B0604020202020204" pitchFamily="34" charset="0"/>
              </a:rPr>
              <a:t>Teoría de los polos de desarrollo</a:t>
            </a:r>
          </a:p>
        </p:txBody>
      </p:sp>
      <p:sp>
        <p:nvSpPr>
          <p:cNvPr id="11" name="Rectángulo 10">
            <a:extLst>
              <a:ext uri="{FF2B5EF4-FFF2-40B4-BE49-F238E27FC236}">
                <a16:creationId xmlns:a16="http://schemas.microsoft.com/office/drawing/2014/main" xmlns="" id="{0C73C430-82D8-44F7-979E-7B404C23BA64}"/>
              </a:ext>
            </a:extLst>
          </p:cNvPr>
          <p:cNvSpPr/>
          <p:nvPr/>
        </p:nvSpPr>
        <p:spPr>
          <a:xfrm>
            <a:off x="947660" y="4500390"/>
            <a:ext cx="7514698" cy="1222897"/>
          </a:xfrm>
          <a:prstGeom prst="rect">
            <a:avLst/>
          </a:prstGeom>
          <a:blipFill>
            <a:blip r:embed="rId2"/>
            <a:tile tx="0" ty="0" sx="100000" sy="100000" flip="none" algn="tl"/>
          </a:blipFill>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C" sz="1600" dirty="0">
                <a:latin typeface="Arial" panose="020B0604020202020204" pitchFamily="34" charset="0"/>
                <a:cs typeface="Arial" panose="020B0604020202020204" pitchFamily="34" charset="0"/>
              </a:rPr>
              <a:t>Alarcón y González (2018) manifiestan que la inversión es el factor más importante para el desarrollo del centro urbano principal y las áreas pobladas en las que tiene influencia, en donde no existan desequilibrios demasiado marcados.</a:t>
            </a:r>
          </a:p>
        </p:txBody>
      </p:sp>
      <p:pic>
        <p:nvPicPr>
          <p:cNvPr id="2050" name="Picture 2" descr="Alegrías y riquezas del desarrollo económico y social Parte III">
            <a:extLst>
              <a:ext uri="{FF2B5EF4-FFF2-40B4-BE49-F238E27FC236}">
                <a16:creationId xmlns:a16="http://schemas.microsoft.com/office/drawing/2014/main" xmlns="" id="{C453F6C3-C137-45E7-9E5E-BDF2BD05ED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5237" y="1417672"/>
            <a:ext cx="3311323" cy="218183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cono de crecimiento de ganancias de dinero o beneficio de la ilustración  de gráfico de inversión de efectivo de economía | Vector Premium">
            <a:extLst>
              <a:ext uri="{FF2B5EF4-FFF2-40B4-BE49-F238E27FC236}">
                <a16:creationId xmlns:a16="http://schemas.microsoft.com/office/drawing/2014/main" xmlns="" id="{88E093C5-1D2A-4A4B-B9E3-99E208A2A5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5237" y="3935089"/>
            <a:ext cx="3311323" cy="2353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439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D7909337-DF74-4BBF-BB8E-71D669CE758F}"/>
              </a:ext>
            </a:extLst>
          </p:cNvPr>
          <p:cNvSpPr/>
          <p:nvPr/>
        </p:nvSpPr>
        <p:spPr>
          <a:xfrm>
            <a:off x="2595957" y="473387"/>
            <a:ext cx="7000085"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CLASIFICACIÓN</a:t>
            </a:r>
            <a:r>
              <a:rPr lang="es-EC" sz="2000" b="1" dirty="0">
                <a:latin typeface="Arial" panose="020B0604020202020204" pitchFamily="34" charset="0"/>
                <a:cs typeface="Arial" panose="020B0604020202020204" pitchFamily="34" charset="0"/>
              </a:rPr>
              <a:t> </a:t>
            </a:r>
            <a:r>
              <a:rPr lang="es-EC" sz="2000" b="1" dirty="0">
                <a:solidFill>
                  <a:schemeClr val="accent5">
                    <a:lumMod val="75000"/>
                  </a:schemeClr>
                </a:solidFill>
                <a:latin typeface="Arial" panose="020B0604020202020204" pitchFamily="34" charset="0"/>
                <a:cs typeface="Arial" panose="020B0604020202020204" pitchFamily="34" charset="0"/>
              </a:rPr>
              <a:t>DE LAS EMPRESAS POR TAMAÑO</a:t>
            </a:r>
          </a:p>
        </p:txBody>
      </p:sp>
      <p:pic>
        <p:nvPicPr>
          <p:cNvPr id="6" name="Imagen 5">
            <a:extLst>
              <a:ext uri="{FF2B5EF4-FFF2-40B4-BE49-F238E27FC236}">
                <a16:creationId xmlns:a16="http://schemas.microsoft.com/office/drawing/2014/main" xmlns="" id="{2FA55C2A-DF60-4F60-9F46-A03D2F03E3A3}"/>
              </a:ext>
            </a:extLst>
          </p:cNvPr>
          <p:cNvPicPr>
            <a:picLocks noChangeAspect="1"/>
          </p:cNvPicPr>
          <p:nvPr/>
        </p:nvPicPr>
        <p:blipFill>
          <a:blip r:embed="rId2"/>
          <a:stretch>
            <a:fillRect/>
          </a:stretch>
        </p:blipFill>
        <p:spPr>
          <a:xfrm>
            <a:off x="2137563" y="1084836"/>
            <a:ext cx="7916871" cy="3819673"/>
          </a:xfrm>
          <a:prstGeom prst="rect">
            <a:avLst/>
          </a:prstGeom>
        </p:spPr>
      </p:pic>
      <p:sp>
        <p:nvSpPr>
          <p:cNvPr id="7" name="Rectángulo 6">
            <a:extLst>
              <a:ext uri="{FF2B5EF4-FFF2-40B4-BE49-F238E27FC236}">
                <a16:creationId xmlns:a16="http://schemas.microsoft.com/office/drawing/2014/main" xmlns="" id="{7258DF29-1E60-4E4F-916B-7759D683CF3F}"/>
              </a:ext>
            </a:extLst>
          </p:cNvPr>
          <p:cNvSpPr/>
          <p:nvPr/>
        </p:nvSpPr>
        <p:spPr>
          <a:xfrm>
            <a:off x="1224740" y="5210233"/>
            <a:ext cx="9742516"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dirty="0">
                <a:latin typeface="Arial" panose="020B0604020202020204" pitchFamily="34" charset="0"/>
                <a:cs typeface="Arial" panose="020B0604020202020204" pitchFamily="34" charset="0"/>
              </a:rPr>
              <a:t>La investigación realiza el estudio de las microempresas dedicadas al comercio al por menor del cantón Ambato.</a:t>
            </a:r>
          </a:p>
        </p:txBody>
      </p:sp>
    </p:spTree>
    <p:extLst>
      <p:ext uri="{BB962C8B-B14F-4D97-AF65-F5344CB8AC3E}">
        <p14:creationId xmlns:p14="http://schemas.microsoft.com/office/powerpoint/2010/main" val="9491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A33DFA40-C72D-4503-9FEB-9AE9E188D9EB}"/>
              </a:ext>
            </a:extLst>
          </p:cNvPr>
          <p:cNvSpPr/>
          <p:nvPr/>
        </p:nvSpPr>
        <p:spPr>
          <a:xfrm>
            <a:off x="4523317" y="473387"/>
            <a:ext cx="3145366"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METODOLOGÍA</a:t>
            </a:r>
          </a:p>
        </p:txBody>
      </p:sp>
      <p:sp>
        <p:nvSpPr>
          <p:cNvPr id="5" name="Rectángulo 4">
            <a:extLst>
              <a:ext uri="{FF2B5EF4-FFF2-40B4-BE49-F238E27FC236}">
                <a16:creationId xmlns:a16="http://schemas.microsoft.com/office/drawing/2014/main" xmlns="" id="{1D1349D0-C1A6-4B70-8D90-995452B94A40}"/>
              </a:ext>
            </a:extLst>
          </p:cNvPr>
          <p:cNvSpPr/>
          <p:nvPr/>
        </p:nvSpPr>
        <p:spPr>
          <a:xfrm>
            <a:off x="685606" y="2330765"/>
            <a:ext cx="3371002"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b="1" dirty="0">
                <a:latin typeface="Arial" panose="020B0604020202020204" pitchFamily="34" charset="0"/>
                <a:cs typeface="Arial" panose="020B0604020202020204" pitchFamily="34" charset="0"/>
              </a:rPr>
              <a:t>Tipo de investigación:</a:t>
            </a:r>
          </a:p>
        </p:txBody>
      </p:sp>
      <p:sp>
        <p:nvSpPr>
          <p:cNvPr id="7" name="Flecha: pentágono 6">
            <a:extLst>
              <a:ext uri="{FF2B5EF4-FFF2-40B4-BE49-F238E27FC236}">
                <a16:creationId xmlns:a16="http://schemas.microsoft.com/office/drawing/2014/main" xmlns="" id="{A1F28C97-170E-48AD-A421-752991D478A0}"/>
              </a:ext>
            </a:extLst>
          </p:cNvPr>
          <p:cNvSpPr/>
          <p:nvPr/>
        </p:nvSpPr>
        <p:spPr>
          <a:xfrm>
            <a:off x="718856" y="2960790"/>
            <a:ext cx="7228111" cy="611449"/>
          </a:xfrm>
          <a:prstGeom prst="homePlate">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dirty="0">
                <a:latin typeface="Arial" panose="020B0604020202020204" pitchFamily="34" charset="0"/>
                <a:cs typeface="Arial" panose="020B0604020202020204" pitchFamily="34" charset="0"/>
              </a:rPr>
              <a:t>No experimental: Basada en comunidades o contextos.</a:t>
            </a:r>
          </a:p>
        </p:txBody>
      </p:sp>
      <p:sp>
        <p:nvSpPr>
          <p:cNvPr id="9" name="Rectángulo 8">
            <a:extLst>
              <a:ext uri="{FF2B5EF4-FFF2-40B4-BE49-F238E27FC236}">
                <a16:creationId xmlns:a16="http://schemas.microsoft.com/office/drawing/2014/main" xmlns="" id="{AFA5332D-4775-442C-9456-E85394105E3D}"/>
              </a:ext>
            </a:extLst>
          </p:cNvPr>
          <p:cNvSpPr/>
          <p:nvPr/>
        </p:nvSpPr>
        <p:spPr>
          <a:xfrm>
            <a:off x="685606" y="3610329"/>
            <a:ext cx="2674282"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b="1" dirty="0">
                <a:latin typeface="Arial" panose="020B0604020202020204" pitchFamily="34" charset="0"/>
                <a:cs typeface="Arial" panose="020B0604020202020204" pitchFamily="34" charset="0"/>
              </a:rPr>
              <a:t>Diseño de investigación:</a:t>
            </a:r>
          </a:p>
        </p:txBody>
      </p:sp>
      <p:sp>
        <p:nvSpPr>
          <p:cNvPr id="11" name="Flecha: pentágono 10">
            <a:extLst>
              <a:ext uri="{FF2B5EF4-FFF2-40B4-BE49-F238E27FC236}">
                <a16:creationId xmlns:a16="http://schemas.microsoft.com/office/drawing/2014/main" xmlns="" id="{8EDB33DA-77C7-46EE-B9C1-AE690B4ED366}"/>
              </a:ext>
            </a:extLst>
          </p:cNvPr>
          <p:cNvSpPr/>
          <p:nvPr/>
        </p:nvSpPr>
        <p:spPr>
          <a:xfrm>
            <a:off x="718856" y="4278499"/>
            <a:ext cx="8470953" cy="611449"/>
          </a:xfrm>
          <a:prstGeom prst="homePlate">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dirty="0">
                <a:latin typeface="Arial" panose="020B0604020202020204" pitchFamily="34" charset="0"/>
                <a:cs typeface="Arial" panose="020B0604020202020204" pitchFamily="34" charset="0"/>
              </a:rPr>
              <a:t>Transversal de tipo descriptivo: Investigando incidencias sobre una o más variables en un momento específico.</a:t>
            </a:r>
          </a:p>
        </p:txBody>
      </p:sp>
      <p:sp>
        <p:nvSpPr>
          <p:cNvPr id="13" name="Rectángulo 12">
            <a:extLst>
              <a:ext uri="{FF2B5EF4-FFF2-40B4-BE49-F238E27FC236}">
                <a16:creationId xmlns:a16="http://schemas.microsoft.com/office/drawing/2014/main" xmlns="" id="{B92DE9BF-253F-4A92-9CAF-B8DF2CBDB4B0}"/>
              </a:ext>
            </a:extLst>
          </p:cNvPr>
          <p:cNvSpPr/>
          <p:nvPr/>
        </p:nvSpPr>
        <p:spPr>
          <a:xfrm>
            <a:off x="685607" y="5036159"/>
            <a:ext cx="3003892"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1600" b="1" dirty="0">
                <a:latin typeface="Arial" panose="020B0604020202020204" pitchFamily="34" charset="0"/>
                <a:cs typeface="Arial" panose="020B0604020202020204" pitchFamily="34" charset="0"/>
              </a:rPr>
              <a:t>Población objeto de estudio:</a:t>
            </a:r>
          </a:p>
        </p:txBody>
      </p:sp>
      <p:sp>
        <p:nvSpPr>
          <p:cNvPr id="15" name="Rectángulo 14">
            <a:extLst>
              <a:ext uri="{FF2B5EF4-FFF2-40B4-BE49-F238E27FC236}">
                <a16:creationId xmlns:a16="http://schemas.microsoft.com/office/drawing/2014/main" xmlns="" id="{CDED05F8-F410-4EBD-B3E9-1EADCF6DA993}"/>
              </a:ext>
            </a:extLst>
          </p:cNvPr>
          <p:cNvSpPr/>
          <p:nvPr/>
        </p:nvSpPr>
        <p:spPr>
          <a:xfrm>
            <a:off x="718856" y="1092002"/>
            <a:ext cx="3371002"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b="1" dirty="0">
                <a:latin typeface="Arial" panose="020B0604020202020204" pitchFamily="34" charset="0"/>
                <a:cs typeface="Arial" panose="020B0604020202020204" pitchFamily="34" charset="0"/>
              </a:rPr>
              <a:t>Enfoque de investigación:</a:t>
            </a:r>
          </a:p>
        </p:txBody>
      </p:sp>
      <p:sp>
        <p:nvSpPr>
          <p:cNvPr id="17" name="Flecha: pentágono 16">
            <a:extLst>
              <a:ext uri="{FF2B5EF4-FFF2-40B4-BE49-F238E27FC236}">
                <a16:creationId xmlns:a16="http://schemas.microsoft.com/office/drawing/2014/main" xmlns="" id="{F4D728DA-0328-47AD-AE7B-4D3EB79A27C8}"/>
              </a:ext>
            </a:extLst>
          </p:cNvPr>
          <p:cNvSpPr/>
          <p:nvPr/>
        </p:nvSpPr>
        <p:spPr>
          <a:xfrm>
            <a:off x="718856" y="1700740"/>
            <a:ext cx="9106788" cy="611449"/>
          </a:xfrm>
          <a:prstGeom prst="homePlate">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dirty="0">
                <a:latin typeface="Arial" panose="020B0604020202020204" pitchFamily="34" charset="0"/>
                <a:cs typeface="Arial" panose="020B0604020202020204" pitchFamily="34" charset="0"/>
              </a:rPr>
              <a:t>Mixto: Análisis de información y aplicación de cuestionario a emprendedores.</a:t>
            </a:r>
          </a:p>
        </p:txBody>
      </p:sp>
      <p:sp>
        <p:nvSpPr>
          <p:cNvPr id="19" name="Flecha: pentágono 18">
            <a:extLst>
              <a:ext uri="{FF2B5EF4-FFF2-40B4-BE49-F238E27FC236}">
                <a16:creationId xmlns:a16="http://schemas.microsoft.com/office/drawing/2014/main" xmlns="" id="{5D25BF4B-3DBB-440A-8268-31E0A230EA92}"/>
              </a:ext>
            </a:extLst>
          </p:cNvPr>
          <p:cNvSpPr/>
          <p:nvPr/>
        </p:nvSpPr>
        <p:spPr>
          <a:xfrm>
            <a:off x="752105" y="5704329"/>
            <a:ext cx="8700239" cy="611449"/>
          </a:xfrm>
          <a:prstGeom prst="homePlate">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dirty="0">
                <a:latin typeface="Arial" panose="020B0604020202020204" pitchFamily="34" charset="0"/>
                <a:cs typeface="Arial" panose="020B0604020202020204" pitchFamily="34" charset="0"/>
              </a:rPr>
              <a:t>En el presente trabajo se toma como población 7.756 microempresas dedicadas al comercio al por menor en el cantón Ambato.</a:t>
            </a:r>
          </a:p>
        </p:txBody>
      </p:sp>
      <p:pic>
        <p:nvPicPr>
          <p:cNvPr id="4098" name="Picture 2" descr="Pensar Educativo: ¿qué es investigar? por María Galindo">
            <a:extLst>
              <a:ext uri="{FF2B5EF4-FFF2-40B4-BE49-F238E27FC236}">
                <a16:creationId xmlns:a16="http://schemas.microsoft.com/office/drawing/2014/main" xmlns="" id="{C44C8EB0-812E-4565-BB89-F3F49BF0CC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9809" y="2372111"/>
            <a:ext cx="2830395" cy="2406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96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039F940D-125F-4924-AEEE-6BFF98690DE8}"/>
              </a:ext>
            </a:extLst>
          </p:cNvPr>
          <p:cNvSpPr/>
          <p:nvPr/>
        </p:nvSpPr>
        <p:spPr>
          <a:xfrm>
            <a:off x="4523317" y="473387"/>
            <a:ext cx="3145366"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accent5">
                    <a:lumMod val="75000"/>
                  </a:schemeClr>
                </a:solidFill>
                <a:latin typeface="Arial" panose="020B0604020202020204" pitchFamily="34" charset="0"/>
                <a:cs typeface="Arial" panose="020B0604020202020204" pitchFamily="34" charset="0"/>
              </a:rPr>
              <a:t>MUESTRA</a:t>
            </a:r>
          </a:p>
        </p:txBody>
      </p:sp>
      <p:pic>
        <p:nvPicPr>
          <p:cNvPr id="4" name="Imagen 3">
            <a:extLst>
              <a:ext uri="{FF2B5EF4-FFF2-40B4-BE49-F238E27FC236}">
                <a16:creationId xmlns:a16="http://schemas.microsoft.com/office/drawing/2014/main" xmlns="" id="{28DB666A-26FE-4EEB-9E0B-DD698597BCFF}"/>
              </a:ext>
            </a:extLst>
          </p:cNvPr>
          <p:cNvPicPr>
            <a:picLocks noChangeAspect="1"/>
          </p:cNvPicPr>
          <p:nvPr/>
        </p:nvPicPr>
        <p:blipFill>
          <a:blip r:embed="rId2"/>
          <a:stretch>
            <a:fillRect/>
          </a:stretch>
        </p:blipFill>
        <p:spPr>
          <a:xfrm>
            <a:off x="1823258" y="4379562"/>
            <a:ext cx="7614458" cy="1719107"/>
          </a:xfrm>
          <a:prstGeom prst="rect">
            <a:avLst/>
          </a:prstGeom>
        </p:spPr>
      </p:pic>
      <p:sp>
        <p:nvSpPr>
          <p:cNvPr id="6" name="Rectángulo 5">
            <a:extLst>
              <a:ext uri="{FF2B5EF4-FFF2-40B4-BE49-F238E27FC236}">
                <a16:creationId xmlns:a16="http://schemas.microsoft.com/office/drawing/2014/main" xmlns="" id="{69CF5956-F887-4EEC-BA17-0A372C3F59EF}"/>
              </a:ext>
            </a:extLst>
          </p:cNvPr>
          <p:cNvSpPr/>
          <p:nvPr/>
        </p:nvSpPr>
        <p:spPr>
          <a:xfrm>
            <a:off x="718856" y="1092002"/>
            <a:ext cx="2323602"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b="1" dirty="0">
                <a:latin typeface="Arial" panose="020B0604020202020204" pitchFamily="34" charset="0"/>
                <a:cs typeface="Arial" panose="020B0604020202020204" pitchFamily="34" charset="0"/>
              </a:rPr>
              <a:t>Marco muestral:</a:t>
            </a:r>
          </a:p>
        </p:txBody>
      </p:sp>
      <p:sp>
        <p:nvSpPr>
          <p:cNvPr id="8" name="Paralelogramo 7">
            <a:extLst>
              <a:ext uri="{FF2B5EF4-FFF2-40B4-BE49-F238E27FC236}">
                <a16:creationId xmlns:a16="http://schemas.microsoft.com/office/drawing/2014/main" xmlns="" id="{C3796D73-199D-4F12-A5E0-C44348444B00}"/>
              </a:ext>
            </a:extLst>
          </p:cNvPr>
          <p:cNvSpPr/>
          <p:nvPr/>
        </p:nvSpPr>
        <p:spPr>
          <a:xfrm>
            <a:off x="718856" y="1866990"/>
            <a:ext cx="9106788" cy="611449"/>
          </a:xfrm>
          <a:prstGeom prst="parallelogram">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just"/>
            <a:r>
              <a:rPr lang="es-EC" sz="1600" dirty="0">
                <a:latin typeface="Arial" panose="020B0604020202020204" pitchFamily="34" charset="0"/>
                <a:cs typeface="Arial" panose="020B0604020202020204" pitchFamily="34" charset="0"/>
              </a:rPr>
              <a:t>Datos sobre el Censo Nacional Económico 2010 del cantón Ambato.</a:t>
            </a:r>
          </a:p>
        </p:txBody>
      </p:sp>
      <p:sp>
        <p:nvSpPr>
          <p:cNvPr id="16" name="Rectángulo 15">
            <a:extLst>
              <a:ext uri="{FF2B5EF4-FFF2-40B4-BE49-F238E27FC236}">
                <a16:creationId xmlns:a16="http://schemas.microsoft.com/office/drawing/2014/main" xmlns="" id="{505F9A04-D462-4B73-8389-274793769FDA}"/>
              </a:ext>
            </a:extLst>
          </p:cNvPr>
          <p:cNvSpPr/>
          <p:nvPr/>
        </p:nvSpPr>
        <p:spPr>
          <a:xfrm>
            <a:off x="718855" y="2757266"/>
            <a:ext cx="1569915" cy="61144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b="1" dirty="0">
                <a:latin typeface="Arial" panose="020B0604020202020204" pitchFamily="34" charset="0"/>
                <a:cs typeface="Arial" panose="020B0604020202020204" pitchFamily="34" charset="0"/>
              </a:rPr>
              <a:t>Muestreo:</a:t>
            </a:r>
          </a:p>
        </p:txBody>
      </p:sp>
      <p:sp>
        <p:nvSpPr>
          <p:cNvPr id="18" name="Paralelogramo 17">
            <a:extLst>
              <a:ext uri="{FF2B5EF4-FFF2-40B4-BE49-F238E27FC236}">
                <a16:creationId xmlns:a16="http://schemas.microsoft.com/office/drawing/2014/main" xmlns="" id="{167FA234-C7B0-4723-90F6-9AFB13E8E2DF}"/>
              </a:ext>
            </a:extLst>
          </p:cNvPr>
          <p:cNvSpPr/>
          <p:nvPr/>
        </p:nvSpPr>
        <p:spPr>
          <a:xfrm>
            <a:off x="718856" y="3532254"/>
            <a:ext cx="9106788" cy="611449"/>
          </a:xfrm>
          <a:prstGeom prst="parallelogram">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s-EC" sz="1600" dirty="0">
                <a:latin typeface="Arial" panose="020B0604020202020204" pitchFamily="34" charset="0"/>
                <a:cs typeface="Arial" panose="020B0604020202020204" pitchFamily="34" charset="0"/>
              </a:rPr>
              <a:t>Probabilístico aleatorio simple: Todos los individuos tienen la misma posibilidad de ser seleccionados.</a:t>
            </a:r>
          </a:p>
        </p:txBody>
      </p:sp>
      <p:pic>
        <p:nvPicPr>
          <p:cNvPr id="5122" name="Picture 2" descr="Poll Central - Toma De Muestra Estadistica PNG Image | Transparent PNG Free  Download on SeekPNG">
            <a:extLst>
              <a:ext uri="{FF2B5EF4-FFF2-40B4-BE49-F238E27FC236}">
                <a16:creationId xmlns:a16="http://schemas.microsoft.com/office/drawing/2014/main" xmlns="" id="{D6FF155C-1D91-409E-88E8-2860625DC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6977" y="1703451"/>
            <a:ext cx="2096134" cy="2880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66749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TM03457496[[fn=Parallax]]</Template>
  <TotalTime>533</TotalTime>
  <Words>2033</Words>
  <Application>Microsoft Office PowerPoint</Application>
  <PresentationFormat>Panorámica</PresentationFormat>
  <Paragraphs>226</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Calibri</vt:lpstr>
      <vt:lpstr>Times New Roman</vt:lpstr>
      <vt:lpstr>Trebuchet MS</vt:lpstr>
      <vt:lpstr>Wingdings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Jesús Santín</dc:creator>
  <cp:lastModifiedBy>David Calderón</cp:lastModifiedBy>
  <cp:revision>72</cp:revision>
  <dcterms:created xsi:type="dcterms:W3CDTF">2020-09-08T03:12:28Z</dcterms:created>
  <dcterms:modified xsi:type="dcterms:W3CDTF">2021-01-22T13:11:06Z</dcterms:modified>
</cp:coreProperties>
</file>