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comments/comment6.xml" ContentType="application/vnd.openxmlformats-officedocument.presentationml.comments+xml"/>
  <Override PartName="/ppt/notesSlides/notesSlide11.xml" ContentType="application/vnd.openxmlformats-officedocument.presentationml.notesSlide+xml"/>
  <Override PartName="/ppt/comments/comment7.xml" ContentType="application/vnd.openxmlformats-officedocument.presentationml.comments+xml"/>
  <Override PartName="/ppt/notesSlides/notesSlide12.xml" ContentType="application/vnd.openxmlformats-officedocument.presentationml.notesSlide+xml"/>
  <Override PartName="/ppt/comments/comment8.xml" ContentType="application/vnd.openxmlformats-officedocument.presentationml.comments+xml"/>
  <Override PartName="/ppt/notesSlides/notesSlide13.xml" ContentType="application/vnd.openxmlformats-officedocument.presentationml.notesSlide+xml"/>
  <Override PartName="/ppt/comments/comment9.xml" ContentType="application/vnd.openxmlformats-officedocument.presentationml.comments+xml"/>
  <Override PartName="/ppt/notesSlides/notesSlide14.xml" ContentType="application/vnd.openxmlformats-officedocument.presentationml.notesSlide+xml"/>
  <Override PartName="/ppt/comments/comment10.xml" ContentType="application/vnd.openxmlformats-officedocument.presentationml.comments+xml"/>
  <Override PartName="/ppt/notesSlides/notesSlide15.xml" ContentType="application/vnd.openxmlformats-officedocument.presentationml.notesSlide+xml"/>
  <Override PartName="/ppt/comments/comment11.xml" ContentType="application/vnd.openxmlformats-officedocument.presentationml.comments+xml"/>
  <Override PartName="/ppt/notesSlides/notesSlide16.xml" ContentType="application/vnd.openxmlformats-officedocument.presentationml.notesSlide+xml"/>
  <Override PartName="/ppt/comments/comment12.xml" ContentType="application/vnd.openxmlformats-officedocument.presentationml.comments+xml"/>
  <Override PartName="/ppt/notesSlides/notesSlide17.xml" ContentType="application/vnd.openxmlformats-officedocument.presentationml.notesSlide+xml"/>
  <Override PartName="/ppt/comments/comment13.xml" ContentType="application/vnd.openxmlformats-officedocument.presentationml.comments+xml"/>
  <Override PartName="/ppt/notesSlides/notesSlide18.xml" ContentType="application/vnd.openxmlformats-officedocument.presentationml.notesSlide+xml"/>
  <Override PartName="/ppt/comments/comment14.xml" ContentType="application/vnd.openxmlformats-officedocument.presentationml.comments+xml"/>
  <Override PartName="/ppt/notesSlides/notesSlide19.xml" ContentType="application/vnd.openxmlformats-officedocument.presentationml.notesSlide+xml"/>
  <Override PartName="/ppt/comments/comment15.xml" ContentType="application/vnd.openxmlformats-officedocument.presentationml.comments+xml"/>
  <Override PartName="/ppt/notesSlides/notesSlide20.xml" ContentType="application/vnd.openxmlformats-officedocument.presentationml.notesSlide+xml"/>
  <Override PartName="/ppt/comments/comment16.xml" ContentType="application/vnd.openxmlformats-officedocument.presentationml.comments+xml"/>
  <Override PartName="/ppt/notesSlides/notesSlide21.xml" ContentType="application/vnd.openxmlformats-officedocument.presentationml.notesSlide+xml"/>
  <Override PartName="/ppt/comments/comment17.xml" ContentType="application/vnd.openxmlformats-officedocument.presentationml.comments+xml"/>
  <Override PartName="/ppt/notesSlides/notesSlide22.xml" ContentType="application/vnd.openxmlformats-officedocument.presentationml.notesSlide+xml"/>
  <Override PartName="/ppt/comments/comment18.xml" ContentType="application/vnd.openxmlformats-officedocument.presentationml.comments+xml"/>
  <Override PartName="/ppt/notesSlides/notesSlide23.xml" ContentType="application/vnd.openxmlformats-officedocument.presentationml.notesSlide+xml"/>
  <Override PartName="/ppt/comments/comment19.xml" ContentType="application/vnd.openxmlformats-officedocument.presentationml.comments+xml"/>
  <Override PartName="/ppt/notesSlides/notesSlide24.xml" ContentType="application/vnd.openxmlformats-officedocument.presentationml.notesSlide+xml"/>
  <Override PartName="/ppt/comments/comment20.xml" ContentType="application/vnd.openxmlformats-officedocument.presentationml.comments+xml"/>
  <Override PartName="/ppt/notesSlides/notesSlide25.xml" ContentType="application/vnd.openxmlformats-officedocument.presentationml.notesSlide+xml"/>
  <Override PartName="/ppt/comments/comment21.xml" ContentType="application/vnd.openxmlformats-officedocument.presentationml.comments+xml"/>
  <Override PartName="/ppt/notesSlides/notesSlide26.xml" ContentType="application/vnd.openxmlformats-officedocument.presentationml.notesSlide+xml"/>
  <Override PartName="/ppt/comments/comment22.xml" ContentType="application/vnd.openxmlformats-officedocument.presentationml.comments+xml"/>
  <Override PartName="/ppt/notesSlides/notesSlide27.xml" ContentType="application/vnd.openxmlformats-officedocument.presentationml.notesSlide+xml"/>
  <Override PartName="/ppt/comments/comment23.xml" ContentType="application/vnd.openxmlformats-officedocument.presentationml.comments+xml"/>
  <Override PartName="/ppt/notesSlides/notesSlide28.xml" ContentType="application/vnd.openxmlformats-officedocument.presentationml.notesSlide+xml"/>
  <Override PartName="/ppt/comments/comment24.xml" ContentType="application/vnd.openxmlformats-officedocument.presentationml.comments+xml"/>
  <Override PartName="/ppt/notesSlides/notesSlide29.xml" ContentType="application/vnd.openxmlformats-officedocument.presentationml.notesSlide+xml"/>
  <Override PartName="/ppt/comments/comment25.xml" ContentType="application/vnd.openxmlformats-officedocument.presentationml.comments+xml"/>
  <Override PartName="/ppt/notesSlides/notesSlide30.xml" ContentType="application/vnd.openxmlformats-officedocument.presentationml.notesSlide+xml"/>
  <Override PartName="/ppt/comments/comment26.xml" ContentType="application/vnd.openxmlformats-officedocument.presentationml.comments+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49"/>
  </p:notesMasterIdLst>
  <p:sldIdLst>
    <p:sldId id="256" r:id="rId2"/>
    <p:sldId id="308" r:id="rId3"/>
    <p:sldId id="309" r:id="rId4"/>
    <p:sldId id="310" r:id="rId5"/>
    <p:sldId id="311" r:id="rId6"/>
    <p:sldId id="312" r:id="rId7"/>
    <p:sldId id="313" r:id="rId8"/>
    <p:sldId id="314" r:id="rId9"/>
    <p:sldId id="315" r:id="rId10"/>
    <p:sldId id="339" r:id="rId11"/>
    <p:sldId id="316" r:id="rId12"/>
    <p:sldId id="317" r:id="rId13"/>
    <p:sldId id="318" r:id="rId14"/>
    <p:sldId id="323" r:id="rId15"/>
    <p:sldId id="329" r:id="rId16"/>
    <p:sldId id="319" r:id="rId17"/>
    <p:sldId id="324" r:id="rId18"/>
    <p:sldId id="320" r:id="rId19"/>
    <p:sldId id="325" r:id="rId20"/>
    <p:sldId id="321" r:id="rId21"/>
    <p:sldId id="326" r:id="rId22"/>
    <p:sldId id="322" r:id="rId23"/>
    <p:sldId id="327" r:id="rId24"/>
    <p:sldId id="328" r:id="rId25"/>
    <p:sldId id="330" r:id="rId26"/>
    <p:sldId id="332" r:id="rId27"/>
    <p:sldId id="333" r:id="rId28"/>
    <p:sldId id="335" r:id="rId29"/>
    <p:sldId id="334" r:id="rId30"/>
    <p:sldId id="336" r:id="rId31"/>
    <p:sldId id="297" r:id="rId32"/>
    <p:sldId id="294" r:id="rId33"/>
    <p:sldId id="298" r:id="rId34"/>
    <p:sldId id="295" r:id="rId35"/>
    <p:sldId id="296" r:id="rId36"/>
    <p:sldId id="299" r:id="rId37"/>
    <p:sldId id="300" r:id="rId38"/>
    <p:sldId id="301" r:id="rId39"/>
    <p:sldId id="302" r:id="rId40"/>
    <p:sldId id="303" r:id="rId41"/>
    <p:sldId id="304" r:id="rId42"/>
    <p:sldId id="338" r:id="rId43"/>
    <p:sldId id="305" r:id="rId44"/>
    <p:sldId id="306" r:id="rId45"/>
    <p:sldId id="307" r:id="rId46"/>
    <p:sldId id="337" r:id="rId47"/>
    <p:sldId id="34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xur" initials="D" lastIdx="4" clrIdx="0">
    <p:extLst>
      <p:ext uri="{19B8F6BF-5375-455C-9EA6-DF929625EA0E}">
        <p15:presenceInfo xmlns:p15="http://schemas.microsoft.com/office/powerpoint/2012/main" userId="Dax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37" autoAdjust="0"/>
    <p:restoredTop sz="74307" autoAdjust="0"/>
  </p:normalViewPr>
  <p:slideViewPr>
    <p:cSldViewPr snapToGrid="0">
      <p:cViewPr varScale="1">
        <p:scale>
          <a:sx n="68" d="100"/>
          <a:sy n="68" d="100"/>
        </p:scale>
        <p:origin x="15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xur\Dropbox\TESIS\Fresadora\Control%20estad&#237;stic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xur\Dropbox\TESIS\Fresadora\Control%20estad&#237;stic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axur\Dropbox\TESIS\Fresadora\Control%20estad&#237;stic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axur\Dropbox\TESIS\Fresadora\Control%20estad&#237;stic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axur\Dropbox\TESIS\Fresadora\Control%20estad&#237;stic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axur\Dropbox\TESIS\Fresadora\Control%20estad&#237;stico.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Gráfico R</a:t>
            </a:r>
            <a:r>
              <a:rPr lang="en-US" baseline="0"/>
              <a:t> - E</a:t>
            </a:r>
            <a:r>
              <a:rPr lang="en-US"/>
              <a:t>je X</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R</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'EJE X'!$H$4:$H$15</c:f>
              <c:numCache>
                <c:formatCode>0.0000</c:formatCode>
                <c:ptCount val="12"/>
                <c:pt idx="0">
                  <c:v>0.16999999999999815</c:v>
                </c:pt>
                <c:pt idx="1">
                  <c:v>0.10999999999999943</c:v>
                </c:pt>
                <c:pt idx="2">
                  <c:v>0.15000000000000213</c:v>
                </c:pt>
                <c:pt idx="3">
                  <c:v>7.9999999999998295E-2</c:v>
                </c:pt>
                <c:pt idx="4">
                  <c:v>5.9999999999998721E-2</c:v>
                </c:pt>
                <c:pt idx="5">
                  <c:v>0.10000000000000142</c:v>
                </c:pt>
                <c:pt idx="6">
                  <c:v>0.14000000000000057</c:v>
                </c:pt>
                <c:pt idx="7">
                  <c:v>0.16000000000000014</c:v>
                </c:pt>
                <c:pt idx="8">
                  <c:v>0.16000000000000014</c:v>
                </c:pt>
                <c:pt idx="9">
                  <c:v>0.14999999999999858</c:v>
                </c:pt>
                <c:pt idx="10">
                  <c:v>7.9999999999998295E-2</c:v>
                </c:pt>
                <c:pt idx="11">
                  <c:v>6.9999999999996732E-2</c:v>
                </c:pt>
              </c:numCache>
            </c:numRef>
          </c:val>
          <c:smooth val="0"/>
          <c:extLst>
            <c:ext xmlns:c16="http://schemas.microsoft.com/office/drawing/2014/chart" uri="{C3380CC4-5D6E-409C-BE32-E72D297353CC}">
              <c16:uniqueId val="{00000000-E74A-4CF5-A2FD-E8B87E35D24F}"/>
            </c:ext>
          </c:extLst>
        </c:ser>
        <c:ser>
          <c:idx val="1"/>
          <c:order val="1"/>
          <c:tx>
            <c:v>UCL</c:v>
          </c:tx>
          <c:spPr>
            <a:ln w="28575" cap="rnd">
              <a:solidFill>
                <a:schemeClr val="accent2"/>
              </a:solidFill>
              <a:round/>
            </a:ln>
            <a:effectLst/>
          </c:spPr>
          <c:marker>
            <c:symbol val="none"/>
          </c:marker>
          <c:val>
            <c:numRef>
              <c:f>'EJE X'!$I$4:$I$15</c:f>
              <c:numCache>
                <c:formatCode>General</c:formatCode>
                <c:ptCount val="12"/>
                <c:pt idx="0">
                  <c:v>0.27193833333333189</c:v>
                </c:pt>
                <c:pt idx="1">
                  <c:v>0.27193833333333189</c:v>
                </c:pt>
                <c:pt idx="2">
                  <c:v>0.27193833333333189</c:v>
                </c:pt>
                <c:pt idx="3">
                  <c:v>0.27193833333333189</c:v>
                </c:pt>
                <c:pt idx="4">
                  <c:v>0.27193833333333189</c:v>
                </c:pt>
                <c:pt idx="5">
                  <c:v>0.27193833333333189</c:v>
                </c:pt>
                <c:pt idx="6">
                  <c:v>0.27193833333333189</c:v>
                </c:pt>
                <c:pt idx="7">
                  <c:v>0.27193833333333189</c:v>
                </c:pt>
                <c:pt idx="8">
                  <c:v>0.27193833333333189</c:v>
                </c:pt>
                <c:pt idx="9">
                  <c:v>0.27193833333333189</c:v>
                </c:pt>
                <c:pt idx="10">
                  <c:v>0.27193833333333189</c:v>
                </c:pt>
                <c:pt idx="11">
                  <c:v>0.27193833333333189</c:v>
                </c:pt>
              </c:numCache>
            </c:numRef>
          </c:val>
          <c:smooth val="0"/>
          <c:extLst>
            <c:ext xmlns:c16="http://schemas.microsoft.com/office/drawing/2014/chart" uri="{C3380CC4-5D6E-409C-BE32-E72D297353CC}">
              <c16:uniqueId val="{00000001-E74A-4CF5-A2FD-E8B87E35D24F}"/>
            </c:ext>
          </c:extLst>
        </c:ser>
        <c:ser>
          <c:idx val="2"/>
          <c:order val="2"/>
          <c:tx>
            <c:v>LCL</c:v>
          </c:tx>
          <c:spPr>
            <a:ln w="28575" cap="flat" cmpd="sng" algn="ctr">
              <a:solidFill>
                <a:schemeClr val="accent6"/>
              </a:solidFill>
              <a:prstDash val="solid"/>
              <a:miter lim="800000"/>
            </a:ln>
            <a:effectLst/>
          </c:spPr>
          <c:marker>
            <c:symbol val="none"/>
          </c:marker>
          <c:val>
            <c:numRef>
              <c:f>'EJE X'!$J$4:$J$15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2-E74A-4CF5-A2FD-E8B87E35D24F}"/>
            </c:ext>
          </c:extLst>
        </c:ser>
        <c:ser>
          <c:idx val="3"/>
          <c:order val="3"/>
          <c:tx>
            <c:v>R barra</c:v>
          </c:tx>
          <c:spPr>
            <a:ln w="28575" cap="rnd">
              <a:solidFill>
                <a:schemeClr val="accent4"/>
              </a:solidFill>
              <a:round/>
            </a:ln>
            <a:effectLst/>
          </c:spPr>
          <c:marker>
            <c:symbol val="none"/>
          </c:marker>
          <c:val>
            <c:numRef>
              <c:f>'EJE X'!$N$4:$N$15</c:f>
              <c:numCache>
                <c:formatCode>0.0000</c:formatCode>
                <c:ptCount val="12"/>
                <c:pt idx="0">
                  <c:v>0.11916666666666605</c:v>
                </c:pt>
                <c:pt idx="1">
                  <c:v>0.11916666666666605</c:v>
                </c:pt>
                <c:pt idx="2">
                  <c:v>0.11916666666666605</c:v>
                </c:pt>
                <c:pt idx="3">
                  <c:v>0.11916666666666605</c:v>
                </c:pt>
                <c:pt idx="4">
                  <c:v>0.11916666666666605</c:v>
                </c:pt>
                <c:pt idx="5">
                  <c:v>0.11916666666666605</c:v>
                </c:pt>
                <c:pt idx="6">
                  <c:v>0.11916666666666605</c:v>
                </c:pt>
                <c:pt idx="7">
                  <c:v>0.11916666666666605</c:v>
                </c:pt>
                <c:pt idx="8">
                  <c:v>0.11916666666666605</c:v>
                </c:pt>
                <c:pt idx="9">
                  <c:v>0.11916666666666605</c:v>
                </c:pt>
                <c:pt idx="10">
                  <c:v>0.11916666666666605</c:v>
                </c:pt>
                <c:pt idx="11">
                  <c:v>0.11916666666666605</c:v>
                </c:pt>
              </c:numCache>
            </c:numRef>
          </c:val>
          <c:smooth val="0"/>
          <c:extLst>
            <c:ext xmlns:c16="http://schemas.microsoft.com/office/drawing/2014/chart" uri="{C3380CC4-5D6E-409C-BE32-E72D297353CC}">
              <c16:uniqueId val="{00000003-E74A-4CF5-A2FD-E8B87E35D24F}"/>
            </c:ext>
          </c:extLst>
        </c:ser>
        <c:dLbls>
          <c:showLegendKey val="0"/>
          <c:showVal val="0"/>
          <c:showCatName val="0"/>
          <c:showSerName val="0"/>
          <c:showPercent val="0"/>
          <c:showBubbleSize val="0"/>
        </c:dLbls>
        <c:marker val="1"/>
        <c:smooth val="0"/>
        <c:axId val="238732368"/>
        <c:axId val="500306928"/>
      </c:lineChart>
      <c:catAx>
        <c:axId val="238732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06928"/>
        <c:crosses val="autoZero"/>
        <c:auto val="1"/>
        <c:lblAlgn val="ctr"/>
        <c:lblOffset val="100"/>
        <c:noMultiLvlLbl val="0"/>
      </c:catAx>
      <c:valAx>
        <c:axId val="50030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Rango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73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Gráfico x doble barra - Eje X</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x barra</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'EJE X'!$G$4:$G$15</c:f>
              <c:numCache>
                <c:formatCode>0.0000</c:formatCode>
                <c:ptCount val="12"/>
                <c:pt idx="0">
                  <c:v>20.977499999999999</c:v>
                </c:pt>
                <c:pt idx="1">
                  <c:v>20.900000000000002</c:v>
                </c:pt>
                <c:pt idx="2">
                  <c:v>20.96</c:v>
                </c:pt>
                <c:pt idx="3">
                  <c:v>20.914999999999999</c:v>
                </c:pt>
                <c:pt idx="4">
                  <c:v>20.924999999999997</c:v>
                </c:pt>
                <c:pt idx="5">
                  <c:v>20.94</c:v>
                </c:pt>
                <c:pt idx="6">
                  <c:v>20.935000000000002</c:v>
                </c:pt>
                <c:pt idx="7">
                  <c:v>20.932500000000001</c:v>
                </c:pt>
                <c:pt idx="8">
                  <c:v>20.909999999999997</c:v>
                </c:pt>
                <c:pt idx="9">
                  <c:v>20.88</c:v>
                </c:pt>
                <c:pt idx="10">
                  <c:v>20.897500000000001</c:v>
                </c:pt>
                <c:pt idx="11">
                  <c:v>20.95</c:v>
                </c:pt>
              </c:numCache>
            </c:numRef>
          </c:val>
          <c:smooth val="0"/>
          <c:extLst>
            <c:ext xmlns:c16="http://schemas.microsoft.com/office/drawing/2014/chart" uri="{C3380CC4-5D6E-409C-BE32-E72D297353CC}">
              <c16:uniqueId val="{00000000-B6DD-4915-AD8B-D643CAE9DD15}"/>
            </c:ext>
          </c:extLst>
        </c:ser>
        <c:ser>
          <c:idx val="1"/>
          <c:order val="1"/>
          <c:tx>
            <c:v>UCL</c:v>
          </c:tx>
          <c:spPr>
            <a:ln w="28575" cap="rnd">
              <a:solidFill>
                <a:schemeClr val="accent2"/>
              </a:solidFill>
              <a:round/>
            </a:ln>
            <a:effectLst/>
          </c:spPr>
          <c:marker>
            <c:symbol val="none"/>
          </c:marker>
          <c:val>
            <c:numRef>
              <c:f>'EJE X'!$K$4:$K$15</c:f>
              <c:numCache>
                <c:formatCode>General</c:formatCode>
                <c:ptCount val="12"/>
                <c:pt idx="0">
                  <c:v>21.013747499999997</c:v>
                </c:pt>
                <c:pt idx="1">
                  <c:v>21.013747499999997</c:v>
                </c:pt>
                <c:pt idx="2">
                  <c:v>21.013747499999997</c:v>
                </c:pt>
                <c:pt idx="3">
                  <c:v>21.013747499999997</c:v>
                </c:pt>
                <c:pt idx="4">
                  <c:v>21.013747499999997</c:v>
                </c:pt>
                <c:pt idx="5">
                  <c:v>21.013747499999997</c:v>
                </c:pt>
                <c:pt idx="6">
                  <c:v>21.013747499999997</c:v>
                </c:pt>
                <c:pt idx="7">
                  <c:v>21.013747499999997</c:v>
                </c:pt>
                <c:pt idx="8">
                  <c:v>21.013747499999997</c:v>
                </c:pt>
                <c:pt idx="9">
                  <c:v>21.013747499999997</c:v>
                </c:pt>
                <c:pt idx="10">
                  <c:v>21.013747499999997</c:v>
                </c:pt>
                <c:pt idx="11">
                  <c:v>21.013747499999997</c:v>
                </c:pt>
              </c:numCache>
            </c:numRef>
          </c:val>
          <c:smooth val="0"/>
          <c:extLst>
            <c:ext xmlns:c16="http://schemas.microsoft.com/office/drawing/2014/chart" uri="{C3380CC4-5D6E-409C-BE32-E72D297353CC}">
              <c16:uniqueId val="{00000001-B6DD-4915-AD8B-D643CAE9DD15}"/>
            </c:ext>
          </c:extLst>
        </c:ser>
        <c:ser>
          <c:idx val="2"/>
          <c:order val="2"/>
          <c:tx>
            <c:v>LCL</c:v>
          </c:tx>
          <c:spPr>
            <a:ln w="28575" cap="flat" cmpd="sng" algn="ctr">
              <a:solidFill>
                <a:schemeClr val="accent6"/>
              </a:solidFill>
              <a:prstDash val="solid"/>
              <a:miter lim="800000"/>
            </a:ln>
            <a:effectLst/>
          </c:spPr>
          <c:marker>
            <c:symbol val="none"/>
          </c:marker>
          <c:val>
            <c:numRef>
              <c:f>'EJE X'!$L$4:$L$15</c:f>
              <c:numCache>
                <c:formatCode>General</c:formatCode>
                <c:ptCount val="12"/>
                <c:pt idx="0">
                  <c:v>20.840002500000001</c:v>
                </c:pt>
                <c:pt idx="1">
                  <c:v>20.840002500000001</c:v>
                </c:pt>
                <c:pt idx="2">
                  <c:v>20.840002500000001</c:v>
                </c:pt>
                <c:pt idx="3">
                  <c:v>20.840002500000001</c:v>
                </c:pt>
                <c:pt idx="4">
                  <c:v>20.840002500000001</c:v>
                </c:pt>
                <c:pt idx="5">
                  <c:v>20.840002500000001</c:v>
                </c:pt>
                <c:pt idx="6">
                  <c:v>20.840002500000001</c:v>
                </c:pt>
                <c:pt idx="7">
                  <c:v>20.840002500000001</c:v>
                </c:pt>
                <c:pt idx="8">
                  <c:v>20.840002500000001</c:v>
                </c:pt>
                <c:pt idx="9">
                  <c:v>20.840002500000001</c:v>
                </c:pt>
                <c:pt idx="10">
                  <c:v>20.840002500000001</c:v>
                </c:pt>
                <c:pt idx="11">
                  <c:v>20.840002500000001</c:v>
                </c:pt>
              </c:numCache>
            </c:numRef>
          </c:val>
          <c:smooth val="0"/>
          <c:extLst>
            <c:ext xmlns:c16="http://schemas.microsoft.com/office/drawing/2014/chart" uri="{C3380CC4-5D6E-409C-BE32-E72D297353CC}">
              <c16:uniqueId val="{00000002-B6DD-4915-AD8B-D643CAE9DD15}"/>
            </c:ext>
          </c:extLst>
        </c:ser>
        <c:ser>
          <c:idx val="3"/>
          <c:order val="3"/>
          <c:tx>
            <c:v>x doble barra</c:v>
          </c:tx>
          <c:spPr>
            <a:ln w="28575" cap="rnd">
              <a:solidFill>
                <a:schemeClr val="accent4"/>
              </a:solidFill>
              <a:round/>
            </a:ln>
            <a:effectLst/>
          </c:spPr>
          <c:marker>
            <c:symbol val="none"/>
          </c:marker>
          <c:val>
            <c:numRef>
              <c:f>'EJE X'!$M$4:$M$15</c:f>
              <c:numCache>
                <c:formatCode>0.0000</c:formatCode>
                <c:ptCount val="12"/>
                <c:pt idx="0">
                  <c:v>20.926874999999999</c:v>
                </c:pt>
                <c:pt idx="1">
                  <c:v>20.926874999999999</c:v>
                </c:pt>
                <c:pt idx="2">
                  <c:v>20.926874999999999</c:v>
                </c:pt>
                <c:pt idx="3">
                  <c:v>20.926874999999999</c:v>
                </c:pt>
                <c:pt idx="4">
                  <c:v>20.926874999999999</c:v>
                </c:pt>
                <c:pt idx="5">
                  <c:v>20.926874999999999</c:v>
                </c:pt>
                <c:pt idx="6">
                  <c:v>20.926874999999999</c:v>
                </c:pt>
                <c:pt idx="7">
                  <c:v>20.926874999999999</c:v>
                </c:pt>
                <c:pt idx="8">
                  <c:v>20.926874999999999</c:v>
                </c:pt>
                <c:pt idx="9">
                  <c:v>20.926874999999999</c:v>
                </c:pt>
                <c:pt idx="10">
                  <c:v>20.926874999999999</c:v>
                </c:pt>
                <c:pt idx="11">
                  <c:v>20.926874999999999</c:v>
                </c:pt>
              </c:numCache>
            </c:numRef>
          </c:val>
          <c:smooth val="0"/>
          <c:extLst>
            <c:ext xmlns:c16="http://schemas.microsoft.com/office/drawing/2014/chart" uri="{C3380CC4-5D6E-409C-BE32-E72D297353CC}">
              <c16:uniqueId val="{00000003-B6DD-4915-AD8B-D643CAE9DD15}"/>
            </c:ext>
          </c:extLst>
        </c:ser>
        <c:dLbls>
          <c:showLegendKey val="0"/>
          <c:showVal val="0"/>
          <c:showCatName val="0"/>
          <c:showSerName val="0"/>
          <c:showPercent val="0"/>
          <c:showBubbleSize val="0"/>
        </c:dLbls>
        <c:marker val="1"/>
        <c:smooth val="0"/>
        <c:axId val="238732368"/>
        <c:axId val="500306928"/>
      </c:lineChart>
      <c:catAx>
        <c:axId val="238732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06928"/>
        <c:crosses val="autoZero"/>
        <c:auto val="1"/>
        <c:lblAlgn val="ctr"/>
        <c:lblOffset val="100"/>
        <c:noMultiLvlLbl val="0"/>
      </c:catAx>
      <c:valAx>
        <c:axId val="500306928"/>
        <c:scaling>
          <c:orientation val="minMax"/>
          <c:min val="2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Rango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73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Gráfico R - Eje 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R</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'EJE Y'!$H$4:$H$15</c:f>
              <c:numCache>
                <c:formatCode>0.0000</c:formatCode>
                <c:ptCount val="12"/>
                <c:pt idx="0">
                  <c:v>0.13999999999999879</c:v>
                </c:pt>
                <c:pt idx="1">
                  <c:v>4.9999999999998934E-2</c:v>
                </c:pt>
                <c:pt idx="2">
                  <c:v>0.19999999999999929</c:v>
                </c:pt>
                <c:pt idx="3">
                  <c:v>6.0000000000000497E-2</c:v>
                </c:pt>
                <c:pt idx="4">
                  <c:v>0.16999999999999993</c:v>
                </c:pt>
                <c:pt idx="5">
                  <c:v>5.0000000000000711E-2</c:v>
                </c:pt>
                <c:pt idx="6">
                  <c:v>0.13999999999999879</c:v>
                </c:pt>
                <c:pt idx="7">
                  <c:v>0.12999999999999901</c:v>
                </c:pt>
                <c:pt idx="8">
                  <c:v>5.9999999999998721E-2</c:v>
                </c:pt>
                <c:pt idx="9">
                  <c:v>0.20999999999999908</c:v>
                </c:pt>
                <c:pt idx="10">
                  <c:v>0.11000000000000121</c:v>
                </c:pt>
                <c:pt idx="11">
                  <c:v>0.16000000000000014</c:v>
                </c:pt>
              </c:numCache>
            </c:numRef>
          </c:val>
          <c:smooth val="0"/>
          <c:extLst>
            <c:ext xmlns:c16="http://schemas.microsoft.com/office/drawing/2014/chart" uri="{C3380CC4-5D6E-409C-BE32-E72D297353CC}">
              <c16:uniqueId val="{00000000-C2A8-4434-855F-DBB9F5D4C3D2}"/>
            </c:ext>
          </c:extLst>
        </c:ser>
        <c:ser>
          <c:idx val="1"/>
          <c:order val="1"/>
          <c:tx>
            <c:v>UCL</c:v>
          </c:tx>
          <c:spPr>
            <a:ln w="28575" cap="rnd">
              <a:solidFill>
                <a:schemeClr val="accent2"/>
              </a:solidFill>
              <a:round/>
            </a:ln>
            <a:effectLst/>
          </c:spPr>
          <c:marker>
            <c:symbol val="none"/>
          </c:marker>
          <c:val>
            <c:numRef>
              <c:f>'EJE Y'!$I$4:$I$15</c:f>
              <c:numCache>
                <c:formatCode>General</c:formatCode>
                <c:ptCount val="12"/>
                <c:pt idx="0">
                  <c:v>0.28144666666666573</c:v>
                </c:pt>
                <c:pt idx="1">
                  <c:v>0.28144666666666573</c:v>
                </c:pt>
                <c:pt idx="2">
                  <c:v>0.28144666666666573</c:v>
                </c:pt>
                <c:pt idx="3">
                  <c:v>0.28144666666666573</c:v>
                </c:pt>
                <c:pt idx="4">
                  <c:v>0.28144666666666573</c:v>
                </c:pt>
                <c:pt idx="5">
                  <c:v>0.28144666666666573</c:v>
                </c:pt>
                <c:pt idx="6">
                  <c:v>0.28144666666666573</c:v>
                </c:pt>
                <c:pt idx="7">
                  <c:v>0.28144666666666573</c:v>
                </c:pt>
                <c:pt idx="8">
                  <c:v>0.28144666666666573</c:v>
                </c:pt>
                <c:pt idx="9">
                  <c:v>0.28144666666666573</c:v>
                </c:pt>
                <c:pt idx="10">
                  <c:v>0.28144666666666573</c:v>
                </c:pt>
                <c:pt idx="11">
                  <c:v>0.28144666666666573</c:v>
                </c:pt>
              </c:numCache>
            </c:numRef>
          </c:val>
          <c:smooth val="0"/>
          <c:extLst>
            <c:ext xmlns:c16="http://schemas.microsoft.com/office/drawing/2014/chart" uri="{C3380CC4-5D6E-409C-BE32-E72D297353CC}">
              <c16:uniqueId val="{00000001-C2A8-4434-855F-DBB9F5D4C3D2}"/>
            </c:ext>
          </c:extLst>
        </c:ser>
        <c:ser>
          <c:idx val="2"/>
          <c:order val="2"/>
          <c:tx>
            <c:v>LCL</c:v>
          </c:tx>
          <c:spPr>
            <a:ln w="57150" cap="flat" cmpd="sng" algn="ctr">
              <a:solidFill>
                <a:schemeClr val="accent6"/>
              </a:solidFill>
              <a:prstDash val="solid"/>
              <a:miter lim="800000"/>
            </a:ln>
            <a:effectLst/>
          </c:spPr>
          <c:marker>
            <c:symbol val="none"/>
          </c:marker>
          <c:val>
            <c:numRef>
              <c:f>'EJE Y'!$J$4:$J$15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2-C2A8-4434-855F-DBB9F5D4C3D2}"/>
            </c:ext>
          </c:extLst>
        </c:ser>
        <c:ser>
          <c:idx val="3"/>
          <c:order val="3"/>
          <c:tx>
            <c:v>R barra</c:v>
          </c:tx>
          <c:spPr>
            <a:ln w="28575" cap="rnd">
              <a:solidFill>
                <a:schemeClr val="accent4"/>
              </a:solidFill>
              <a:round/>
            </a:ln>
            <a:effectLst/>
          </c:spPr>
          <c:marker>
            <c:symbol val="none"/>
          </c:marker>
          <c:val>
            <c:numRef>
              <c:f>'EJE Y'!$N$4:$N$15</c:f>
              <c:numCache>
                <c:formatCode>0.0000</c:formatCode>
                <c:ptCount val="12"/>
                <c:pt idx="0">
                  <c:v>0.12333333333333292</c:v>
                </c:pt>
                <c:pt idx="1">
                  <c:v>0.12333333333333292</c:v>
                </c:pt>
                <c:pt idx="2">
                  <c:v>0.12333333333333292</c:v>
                </c:pt>
                <c:pt idx="3">
                  <c:v>0.12333333333333292</c:v>
                </c:pt>
                <c:pt idx="4">
                  <c:v>0.12333333333333292</c:v>
                </c:pt>
                <c:pt idx="5">
                  <c:v>0.12333333333333292</c:v>
                </c:pt>
                <c:pt idx="6">
                  <c:v>0.12333333333333292</c:v>
                </c:pt>
                <c:pt idx="7">
                  <c:v>0.12333333333333292</c:v>
                </c:pt>
                <c:pt idx="8">
                  <c:v>0.12333333333333292</c:v>
                </c:pt>
                <c:pt idx="9">
                  <c:v>0.12333333333333292</c:v>
                </c:pt>
                <c:pt idx="10">
                  <c:v>0.12333333333333292</c:v>
                </c:pt>
                <c:pt idx="11">
                  <c:v>0.12333333333333292</c:v>
                </c:pt>
              </c:numCache>
            </c:numRef>
          </c:val>
          <c:smooth val="0"/>
          <c:extLst>
            <c:ext xmlns:c16="http://schemas.microsoft.com/office/drawing/2014/chart" uri="{C3380CC4-5D6E-409C-BE32-E72D297353CC}">
              <c16:uniqueId val="{00000003-C2A8-4434-855F-DBB9F5D4C3D2}"/>
            </c:ext>
          </c:extLst>
        </c:ser>
        <c:dLbls>
          <c:showLegendKey val="0"/>
          <c:showVal val="0"/>
          <c:showCatName val="0"/>
          <c:showSerName val="0"/>
          <c:showPercent val="0"/>
          <c:showBubbleSize val="0"/>
        </c:dLbls>
        <c:marker val="1"/>
        <c:smooth val="0"/>
        <c:axId val="238732368"/>
        <c:axId val="500306928"/>
      </c:lineChart>
      <c:catAx>
        <c:axId val="238732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06928"/>
        <c:crosses val="autoZero"/>
        <c:auto val="1"/>
        <c:lblAlgn val="ctr"/>
        <c:lblOffset val="100"/>
        <c:noMultiLvlLbl val="0"/>
      </c:catAx>
      <c:valAx>
        <c:axId val="50030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Rango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73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Gráfico x doble barra - Eje 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y barra</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'EJE Y'!$G$4:$G$15</c:f>
              <c:numCache>
                <c:formatCode>0.0000</c:formatCode>
                <c:ptCount val="12"/>
                <c:pt idx="0">
                  <c:v>8.9675000000000011</c:v>
                </c:pt>
                <c:pt idx="1">
                  <c:v>8.9250000000000007</c:v>
                </c:pt>
                <c:pt idx="2">
                  <c:v>8.9625000000000004</c:v>
                </c:pt>
                <c:pt idx="3">
                  <c:v>8.93</c:v>
                </c:pt>
                <c:pt idx="4">
                  <c:v>8.9849999999999994</c:v>
                </c:pt>
                <c:pt idx="5">
                  <c:v>9.0474999999999994</c:v>
                </c:pt>
                <c:pt idx="6">
                  <c:v>9.0299999999999994</c:v>
                </c:pt>
                <c:pt idx="7">
                  <c:v>9.0449999999999999</c:v>
                </c:pt>
                <c:pt idx="8">
                  <c:v>8.9150000000000009</c:v>
                </c:pt>
                <c:pt idx="9">
                  <c:v>8.9474999999999998</c:v>
                </c:pt>
                <c:pt idx="10">
                  <c:v>8.8925000000000018</c:v>
                </c:pt>
                <c:pt idx="11">
                  <c:v>9.0075000000000003</c:v>
                </c:pt>
              </c:numCache>
            </c:numRef>
          </c:val>
          <c:smooth val="0"/>
          <c:extLst>
            <c:ext xmlns:c16="http://schemas.microsoft.com/office/drawing/2014/chart" uri="{C3380CC4-5D6E-409C-BE32-E72D297353CC}">
              <c16:uniqueId val="{00000000-2819-428B-84A5-492A9DD164F3}"/>
            </c:ext>
          </c:extLst>
        </c:ser>
        <c:ser>
          <c:idx val="1"/>
          <c:order val="1"/>
          <c:tx>
            <c:v>UCL</c:v>
          </c:tx>
          <c:spPr>
            <a:ln w="28575" cap="rnd">
              <a:solidFill>
                <a:schemeClr val="accent2"/>
              </a:solidFill>
              <a:round/>
            </a:ln>
            <a:effectLst/>
          </c:spPr>
          <c:marker>
            <c:symbol val="none"/>
          </c:marker>
          <c:val>
            <c:numRef>
              <c:f>'EJE Y'!$K$4:$K$15</c:f>
              <c:numCache>
                <c:formatCode>General</c:formatCode>
                <c:ptCount val="12"/>
                <c:pt idx="0">
                  <c:v>9.0611599999999992</c:v>
                </c:pt>
                <c:pt idx="1">
                  <c:v>9.0611599999999992</c:v>
                </c:pt>
                <c:pt idx="2">
                  <c:v>9.0611599999999992</c:v>
                </c:pt>
                <c:pt idx="3">
                  <c:v>9.0611599999999992</c:v>
                </c:pt>
                <c:pt idx="4">
                  <c:v>9.0611599999999992</c:v>
                </c:pt>
                <c:pt idx="5">
                  <c:v>9.0611599999999992</c:v>
                </c:pt>
                <c:pt idx="6">
                  <c:v>9.0611599999999992</c:v>
                </c:pt>
                <c:pt idx="7">
                  <c:v>9.0611599999999992</c:v>
                </c:pt>
                <c:pt idx="8">
                  <c:v>9.0611599999999992</c:v>
                </c:pt>
                <c:pt idx="9">
                  <c:v>9.0611599999999992</c:v>
                </c:pt>
                <c:pt idx="10">
                  <c:v>9.0611599999999992</c:v>
                </c:pt>
                <c:pt idx="11">
                  <c:v>9.0611599999999992</c:v>
                </c:pt>
              </c:numCache>
            </c:numRef>
          </c:val>
          <c:smooth val="0"/>
          <c:extLst>
            <c:ext xmlns:c16="http://schemas.microsoft.com/office/drawing/2014/chart" uri="{C3380CC4-5D6E-409C-BE32-E72D297353CC}">
              <c16:uniqueId val="{00000001-2819-428B-84A5-492A9DD164F3}"/>
            </c:ext>
          </c:extLst>
        </c:ser>
        <c:ser>
          <c:idx val="2"/>
          <c:order val="2"/>
          <c:tx>
            <c:v>LCL</c:v>
          </c:tx>
          <c:spPr>
            <a:ln w="28575" cap="flat" cmpd="sng" algn="ctr">
              <a:solidFill>
                <a:schemeClr val="accent6"/>
              </a:solidFill>
              <a:prstDash val="solid"/>
              <a:miter lim="800000"/>
            </a:ln>
            <a:effectLst/>
          </c:spPr>
          <c:marker>
            <c:symbol val="none"/>
          </c:marker>
          <c:val>
            <c:numRef>
              <c:f>'EJE Y'!$L$4:$L$15</c:f>
              <c:numCache>
                <c:formatCode>General</c:formatCode>
                <c:ptCount val="12"/>
                <c:pt idx="0">
                  <c:v>8.8813399999999998</c:v>
                </c:pt>
                <c:pt idx="1">
                  <c:v>8.8813399999999998</c:v>
                </c:pt>
                <c:pt idx="2">
                  <c:v>8.8813399999999998</c:v>
                </c:pt>
                <c:pt idx="3">
                  <c:v>8.8813399999999998</c:v>
                </c:pt>
                <c:pt idx="4">
                  <c:v>8.8813399999999998</c:v>
                </c:pt>
                <c:pt idx="5">
                  <c:v>8.8813399999999998</c:v>
                </c:pt>
                <c:pt idx="6">
                  <c:v>8.8813399999999998</c:v>
                </c:pt>
                <c:pt idx="7">
                  <c:v>8.8813399999999998</c:v>
                </c:pt>
                <c:pt idx="8">
                  <c:v>8.8813399999999998</c:v>
                </c:pt>
                <c:pt idx="9">
                  <c:v>8.8813399999999998</c:v>
                </c:pt>
                <c:pt idx="10">
                  <c:v>8.8813399999999998</c:v>
                </c:pt>
                <c:pt idx="11">
                  <c:v>8.8813399999999998</c:v>
                </c:pt>
              </c:numCache>
            </c:numRef>
          </c:val>
          <c:smooth val="0"/>
          <c:extLst>
            <c:ext xmlns:c16="http://schemas.microsoft.com/office/drawing/2014/chart" uri="{C3380CC4-5D6E-409C-BE32-E72D297353CC}">
              <c16:uniqueId val="{00000002-2819-428B-84A5-492A9DD164F3}"/>
            </c:ext>
          </c:extLst>
        </c:ser>
        <c:ser>
          <c:idx val="3"/>
          <c:order val="3"/>
          <c:tx>
            <c:v>y doble barra</c:v>
          </c:tx>
          <c:spPr>
            <a:ln w="28575" cap="rnd">
              <a:solidFill>
                <a:schemeClr val="accent4"/>
              </a:solidFill>
              <a:round/>
            </a:ln>
            <a:effectLst/>
          </c:spPr>
          <c:marker>
            <c:symbol val="none"/>
          </c:marker>
          <c:val>
            <c:numRef>
              <c:f>'EJE Y'!$M$4:$M$15</c:f>
              <c:numCache>
                <c:formatCode>0.0000</c:formatCode>
                <c:ptCount val="12"/>
                <c:pt idx="0">
                  <c:v>8.9712499999999995</c:v>
                </c:pt>
                <c:pt idx="1">
                  <c:v>8.9712499999999995</c:v>
                </c:pt>
                <c:pt idx="2">
                  <c:v>8.9712499999999995</c:v>
                </c:pt>
                <c:pt idx="3">
                  <c:v>8.9712499999999995</c:v>
                </c:pt>
                <c:pt idx="4">
                  <c:v>8.9712499999999995</c:v>
                </c:pt>
                <c:pt idx="5">
                  <c:v>8.9712499999999995</c:v>
                </c:pt>
                <c:pt idx="6">
                  <c:v>8.9712499999999995</c:v>
                </c:pt>
                <c:pt idx="7">
                  <c:v>8.9712499999999995</c:v>
                </c:pt>
                <c:pt idx="8">
                  <c:v>8.9712499999999995</c:v>
                </c:pt>
                <c:pt idx="9">
                  <c:v>8.9712499999999995</c:v>
                </c:pt>
                <c:pt idx="10">
                  <c:v>8.9712499999999995</c:v>
                </c:pt>
                <c:pt idx="11">
                  <c:v>8.9712499999999995</c:v>
                </c:pt>
              </c:numCache>
            </c:numRef>
          </c:val>
          <c:smooth val="0"/>
          <c:extLst>
            <c:ext xmlns:c16="http://schemas.microsoft.com/office/drawing/2014/chart" uri="{C3380CC4-5D6E-409C-BE32-E72D297353CC}">
              <c16:uniqueId val="{00000003-2819-428B-84A5-492A9DD164F3}"/>
            </c:ext>
          </c:extLst>
        </c:ser>
        <c:dLbls>
          <c:showLegendKey val="0"/>
          <c:showVal val="0"/>
          <c:showCatName val="0"/>
          <c:showSerName val="0"/>
          <c:showPercent val="0"/>
          <c:showBubbleSize val="0"/>
        </c:dLbls>
        <c:marker val="1"/>
        <c:smooth val="0"/>
        <c:axId val="238732368"/>
        <c:axId val="500306928"/>
      </c:lineChart>
      <c:catAx>
        <c:axId val="238732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06928"/>
        <c:crosses val="autoZero"/>
        <c:auto val="1"/>
        <c:lblAlgn val="ctr"/>
        <c:lblOffset val="100"/>
        <c:noMultiLvlLbl val="0"/>
      </c:catAx>
      <c:valAx>
        <c:axId val="500306928"/>
        <c:scaling>
          <c:orientation val="minMax"/>
          <c:min val="8.85000000000000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Rango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73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Gráfico R - Eje Z</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R</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'EJE Z'!$H$4:$H$15</c:f>
              <c:numCache>
                <c:formatCode>0.0000</c:formatCode>
                <c:ptCount val="12"/>
                <c:pt idx="0">
                  <c:v>0.2799999999999998</c:v>
                </c:pt>
                <c:pt idx="1">
                  <c:v>0.21999999999999975</c:v>
                </c:pt>
                <c:pt idx="2">
                  <c:v>0.3100000000000005</c:v>
                </c:pt>
                <c:pt idx="3">
                  <c:v>0.34999999999999964</c:v>
                </c:pt>
                <c:pt idx="4">
                  <c:v>0.24000000000000021</c:v>
                </c:pt>
                <c:pt idx="5">
                  <c:v>0.18999999999999995</c:v>
                </c:pt>
                <c:pt idx="6">
                  <c:v>0.23000000000000043</c:v>
                </c:pt>
                <c:pt idx="7">
                  <c:v>0.29000000000000004</c:v>
                </c:pt>
                <c:pt idx="8">
                  <c:v>0.24000000000000021</c:v>
                </c:pt>
                <c:pt idx="9">
                  <c:v>0.49000000000000021</c:v>
                </c:pt>
                <c:pt idx="10">
                  <c:v>0.32999999999999963</c:v>
                </c:pt>
                <c:pt idx="11">
                  <c:v>0.48</c:v>
                </c:pt>
              </c:numCache>
            </c:numRef>
          </c:val>
          <c:smooth val="0"/>
          <c:extLst>
            <c:ext xmlns:c16="http://schemas.microsoft.com/office/drawing/2014/chart" uri="{C3380CC4-5D6E-409C-BE32-E72D297353CC}">
              <c16:uniqueId val="{00000000-CE44-4FBA-8616-5B272EC31F2D}"/>
            </c:ext>
          </c:extLst>
        </c:ser>
        <c:ser>
          <c:idx val="1"/>
          <c:order val="1"/>
          <c:tx>
            <c:v>UCL</c:v>
          </c:tx>
          <c:spPr>
            <a:ln w="28575" cap="rnd">
              <a:solidFill>
                <a:schemeClr val="accent2"/>
              </a:solidFill>
              <a:round/>
            </a:ln>
            <a:effectLst/>
          </c:spPr>
          <c:marker>
            <c:symbol val="none"/>
          </c:marker>
          <c:val>
            <c:numRef>
              <c:f>'EJE Z'!$I$4:$I$15</c:f>
              <c:numCache>
                <c:formatCode>General</c:formatCode>
                <c:ptCount val="12"/>
                <c:pt idx="0">
                  <c:v>0.69410833333333344</c:v>
                </c:pt>
                <c:pt idx="1">
                  <c:v>0.69410833333333344</c:v>
                </c:pt>
                <c:pt idx="2">
                  <c:v>0.69410833333333344</c:v>
                </c:pt>
                <c:pt idx="3">
                  <c:v>0.69410833333333344</c:v>
                </c:pt>
                <c:pt idx="4">
                  <c:v>0.69410833333333344</c:v>
                </c:pt>
                <c:pt idx="5">
                  <c:v>0.69410833333333344</c:v>
                </c:pt>
                <c:pt idx="6">
                  <c:v>0.69410833333333344</c:v>
                </c:pt>
                <c:pt idx="7">
                  <c:v>0.69410833333333344</c:v>
                </c:pt>
                <c:pt idx="8">
                  <c:v>0.69410833333333344</c:v>
                </c:pt>
                <c:pt idx="9">
                  <c:v>0.69410833333333344</c:v>
                </c:pt>
                <c:pt idx="10">
                  <c:v>0.69410833333333344</c:v>
                </c:pt>
                <c:pt idx="11">
                  <c:v>0.69410833333333344</c:v>
                </c:pt>
              </c:numCache>
            </c:numRef>
          </c:val>
          <c:smooth val="0"/>
          <c:extLst>
            <c:ext xmlns:c16="http://schemas.microsoft.com/office/drawing/2014/chart" uri="{C3380CC4-5D6E-409C-BE32-E72D297353CC}">
              <c16:uniqueId val="{00000001-CE44-4FBA-8616-5B272EC31F2D}"/>
            </c:ext>
          </c:extLst>
        </c:ser>
        <c:ser>
          <c:idx val="2"/>
          <c:order val="2"/>
          <c:tx>
            <c:v>LCL</c:v>
          </c:tx>
          <c:spPr>
            <a:ln w="57150" cap="flat" cmpd="sng" algn="ctr">
              <a:solidFill>
                <a:schemeClr val="accent6"/>
              </a:solidFill>
              <a:prstDash val="solid"/>
              <a:miter lim="800000"/>
            </a:ln>
            <a:effectLst/>
          </c:spPr>
          <c:marker>
            <c:symbol val="none"/>
          </c:marker>
          <c:val>
            <c:numRef>
              <c:f>'EJE Z'!$J$4:$J$15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2-CE44-4FBA-8616-5B272EC31F2D}"/>
            </c:ext>
          </c:extLst>
        </c:ser>
        <c:ser>
          <c:idx val="3"/>
          <c:order val="3"/>
          <c:tx>
            <c:v>R barra</c:v>
          </c:tx>
          <c:spPr>
            <a:ln w="28575" cap="rnd">
              <a:solidFill>
                <a:schemeClr val="accent4"/>
              </a:solidFill>
              <a:round/>
            </a:ln>
            <a:effectLst/>
          </c:spPr>
          <c:marker>
            <c:symbol val="none"/>
          </c:marker>
          <c:val>
            <c:numRef>
              <c:f>'EJE Z'!$N$4:$N$15</c:f>
              <c:numCache>
                <c:formatCode>0.0000</c:formatCode>
                <c:ptCount val="12"/>
                <c:pt idx="0">
                  <c:v>0.3041666666666667</c:v>
                </c:pt>
                <c:pt idx="1">
                  <c:v>0.3041666666666667</c:v>
                </c:pt>
                <c:pt idx="2">
                  <c:v>0.3041666666666667</c:v>
                </c:pt>
                <c:pt idx="3">
                  <c:v>0.3041666666666667</c:v>
                </c:pt>
                <c:pt idx="4">
                  <c:v>0.3041666666666667</c:v>
                </c:pt>
                <c:pt idx="5">
                  <c:v>0.3041666666666667</c:v>
                </c:pt>
                <c:pt idx="6">
                  <c:v>0.3041666666666667</c:v>
                </c:pt>
                <c:pt idx="7">
                  <c:v>0.3041666666666667</c:v>
                </c:pt>
                <c:pt idx="8">
                  <c:v>0.3041666666666667</c:v>
                </c:pt>
                <c:pt idx="9">
                  <c:v>0.3041666666666667</c:v>
                </c:pt>
                <c:pt idx="10">
                  <c:v>0.3041666666666667</c:v>
                </c:pt>
                <c:pt idx="11">
                  <c:v>0.3041666666666667</c:v>
                </c:pt>
              </c:numCache>
            </c:numRef>
          </c:val>
          <c:smooth val="0"/>
          <c:extLst>
            <c:ext xmlns:c16="http://schemas.microsoft.com/office/drawing/2014/chart" uri="{C3380CC4-5D6E-409C-BE32-E72D297353CC}">
              <c16:uniqueId val="{00000003-CE44-4FBA-8616-5B272EC31F2D}"/>
            </c:ext>
          </c:extLst>
        </c:ser>
        <c:dLbls>
          <c:showLegendKey val="0"/>
          <c:showVal val="0"/>
          <c:showCatName val="0"/>
          <c:showSerName val="0"/>
          <c:showPercent val="0"/>
          <c:showBubbleSize val="0"/>
        </c:dLbls>
        <c:marker val="1"/>
        <c:smooth val="0"/>
        <c:axId val="238732368"/>
        <c:axId val="500306928"/>
      </c:lineChart>
      <c:catAx>
        <c:axId val="238732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06928"/>
        <c:crosses val="autoZero"/>
        <c:auto val="1"/>
        <c:lblAlgn val="ctr"/>
        <c:lblOffset val="100"/>
        <c:noMultiLvlLbl val="0"/>
      </c:catAx>
      <c:valAx>
        <c:axId val="50030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Rango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73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Gráfico x doble barra - Eje Z</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z barra</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'EJE Z'!$G$4:$G$15</c:f>
              <c:numCache>
                <c:formatCode>0.0000</c:formatCode>
                <c:ptCount val="12"/>
                <c:pt idx="0">
                  <c:v>3.7725</c:v>
                </c:pt>
                <c:pt idx="1">
                  <c:v>3.8975</c:v>
                </c:pt>
                <c:pt idx="2">
                  <c:v>3.9775</c:v>
                </c:pt>
                <c:pt idx="3">
                  <c:v>3.9074999999999998</c:v>
                </c:pt>
                <c:pt idx="4">
                  <c:v>4.1050000000000004</c:v>
                </c:pt>
                <c:pt idx="5">
                  <c:v>4.0374999999999996</c:v>
                </c:pt>
                <c:pt idx="6">
                  <c:v>4.1500000000000004</c:v>
                </c:pt>
                <c:pt idx="7">
                  <c:v>3.9675000000000002</c:v>
                </c:pt>
                <c:pt idx="8">
                  <c:v>4.0199999999999996</c:v>
                </c:pt>
                <c:pt idx="9">
                  <c:v>3.9024999999999999</c:v>
                </c:pt>
                <c:pt idx="10">
                  <c:v>3.8325</c:v>
                </c:pt>
                <c:pt idx="11">
                  <c:v>3.8999999999999995</c:v>
                </c:pt>
              </c:numCache>
            </c:numRef>
          </c:val>
          <c:smooth val="0"/>
          <c:extLst>
            <c:ext xmlns:c16="http://schemas.microsoft.com/office/drawing/2014/chart" uri="{C3380CC4-5D6E-409C-BE32-E72D297353CC}">
              <c16:uniqueId val="{00000000-8AEB-448A-AB11-7C88620AB27A}"/>
            </c:ext>
          </c:extLst>
        </c:ser>
        <c:ser>
          <c:idx val="1"/>
          <c:order val="1"/>
          <c:tx>
            <c:v>UCL</c:v>
          </c:tx>
          <c:spPr>
            <a:ln w="28575" cap="rnd">
              <a:solidFill>
                <a:schemeClr val="accent2"/>
              </a:solidFill>
              <a:round/>
            </a:ln>
            <a:effectLst/>
          </c:spPr>
          <c:marker>
            <c:symbol val="none"/>
          </c:marker>
          <c:val>
            <c:numRef>
              <c:f>'EJE Z'!$K$4:$K$15</c:f>
              <c:numCache>
                <c:formatCode>General</c:formatCode>
                <c:ptCount val="12"/>
                <c:pt idx="0">
                  <c:v>4.1775708333333332</c:v>
                </c:pt>
                <c:pt idx="1">
                  <c:v>4.1775708333333332</c:v>
                </c:pt>
                <c:pt idx="2">
                  <c:v>4.1775708333333332</c:v>
                </c:pt>
                <c:pt idx="3">
                  <c:v>4.1775708333333332</c:v>
                </c:pt>
                <c:pt idx="4">
                  <c:v>4.1775708333333332</c:v>
                </c:pt>
                <c:pt idx="5">
                  <c:v>4.1775708333333332</c:v>
                </c:pt>
                <c:pt idx="6">
                  <c:v>4.1775708333333332</c:v>
                </c:pt>
                <c:pt idx="7">
                  <c:v>4.1775708333333332</c:v>
                </c:pt>
                <c:pt idx="8">
                  <c:v>4.1775708333333332</c:v>
                </c:pt>
                <c:pt idx="9">
                  <c:v>4.1775708333333332</c:v>
                </c:pt>
                <c:pt idx="10">
                  <c:v>4.1775708333333332</c:v>
                </c:pt>
                <c:pt idx="11">
                  <c:v>4.1775708333333332</c:v>
                </c:pt>
              </c:numCache>
            </c:numRef>
          </c:val>
          <c:smooth val="0"/>
          <c:extLst>
            <c:ext xmlns:c16="http://schemas.microsoft.com/office/drawing/2014/chart" uri="{C3380CC4-5D6E-409C-BE32-E72D297353CC}">
              <c16:uniqueId val="{00000001-8AEB-448A-AB11-7C88620AB27A}"/>
            </c:ext>
          </c:extLst>
        </c:ser>
        <c:ser>
          <c:idx val="2"/>
          <c:order val="2"/>
          <c:tx>
            <c:v>LCL</c:v>
          </c:tx>
          <c:spPr>
            <a:ln w="28575" cap="flat" cmpd="sng" algn="ctr">
              <a:solidFill>
                <a:schemeClr val="accent6"/>
              </a:solidFill>
              <a:prstDash val="solid"/>
              <a:miter lim="800000"/>
            </a:ln>
            <a:effectLst/>
          </c:spPr>
          <c:marker>
            <c:symbol val="none"/>
          </c:marker>
          <c:val>
            <c:numRef>
              <c:f>'EJE Z'!$L$4:$L$15</c:f>
              <c:numCache>
                <c:formatCode>General</c:formatCode>
                <c:ptCount val="12"/>
                <c:pt idx="0">
                  <c:v>3.7340958333333329</c:v>
                </c:pt>
                <c:pt idx="1">
                  <c:v>3.7340958333333329</c:v>
                </c:pt>
                <c:pt idx="2">
                  <c:v>3.7340958333333329</c:v>
                </c:pt>
                <c:pt idx="3">
                  <c:v>3.7340958333333329</c:v>
                </c:pt>
                <c:pt idx="4">
                  <c:v>3.7340958333333329</c:v>
                </c:pt>
                <c:pt idx="5">
                  <c:v>3.7340958333333329</c:v>
                </c:pt>
                <c:pt idx="6">
                  <c:v>3.7340958333333329</c:v>
                </c:pt>
                <c:pt idx="7">
                  <c:v>3.7340958333333329</c:v>
                </c:pt>
                <c:pt idx="8">
                  <c:v>3.7340958333333329</c:v>
                </c:pt>
                <c:pt idx="9">
                  <c:v>3.7340958333333329</c:v>
                </c:pt>
                <c:pt idx="10">
                  <c:v>3.7340958333333329</c:v>
                </c:pt>
                <c:pt idx="11">
                  <c:v>3.7340958333333329</c:v>
                </c:pt>
              </c:numCache>
            </c:numRef>
          </c:val>
          <c:smooth val="0"/>
          <c:extLst>
            <c:ext xmlns:c16="http://schemas.microsoft.com/office/drawing/2014/chart" uri="{C3380CC4-5D6E-409C-BE32-E72D297353CC}">
              <c16:uniqueId val="{00000002-8AEB-448A-AB11-7C88620AB27A}"/>
            </c:ext>
          </c:extLst>
        </c:ser>
        <c:ser>
          <c:idx val="3"/>
          <c:order val="3"/>
          <c:tx>
            <c:v>z doble barra</c:v>
          </c:tx>
          <c:spPr>
            <a:ln w="28575" cap="rnd">
              <a:solidFill>
                <a:schemeClr val="accent4"/>
              </a:solidFill>
              <a:round/>
            </a:ln>
            <a:effectLst/>
          </c:spPr>
          <c:marker>
            <c:symbol val="none"/>
          </c:marker>
          <c:val>
            <c:numRef>
              <c:f>'EJE Z'!$M$4:$M$15</c:f>
              <c:numCache>
                <c:formatCode>0.0000</c:formatCode>
                <c:ptCount val="12"/>
                <c:pt idx="0">
                  <c:v>3.9558333333333331</c:v>
                </c:pt>
                <c:pt idx="1">
                  <c:v>3.9558333333333331</c:v>
                </c:pt>
                <c:pt idx="2">
                  <c:v>3.9558333333333331</c:v>
                </c:pt>
                <c:pt idx="3">
                  <c:v>3.9558333333333331</c:v>
                </c:pt>
                <c:pt idx="4">
                  <c:v>3.9558333333333331</c:v>
                </c:pt>
                <c:pt idx="5">
                  <c:v>3.9558333333333331</c:v>
                </c:pt>
                <c:pt idx="6">
                  <c:v>3.9558333333333331</c:v>
                </c:pt>
                <c:pt idx="7">
                  <c:v>3.9558333333333331</c:v>
                </c:pt>
                <c:pt idx="8">
                  <c:v>3.9558333333333331</c:v>
                </c:pt>
                <c:pt idx="9">
                  <c:v>3.9558333333333331</c:v>
                </c:pt>
                <c:pt idx="10">
                  <c:v>3.9558333333333331</c:v>
                </c:pt>
                <c:pt idx="11">
                  <c:v>3.9558333333333331</c:v>
                </c:pt>
              </c:numCache>
            </c:numRef>
          </c:val>
          <c:smooth val="0"/>
          <c:extLst>
            <c:ext xmlns:c16="http://schemas.microsoft.com/office/drawing/2014/chart" uri="{C3380CC4-5D6E-409C-BE32-E72D297353CC}">
              <c16:uniqueId val="{00000003-8AEB-448A-AB11-7C88620AB27A}"/>
            </c:ext>
          </c:extLst>
        </c:ser>
        <c:dLbls>
          <c:showLegendKey val="0"/>
          <c:showVal val="0"/>
          <c:showCatName val="0"/>
          <c:showSerName val="0"/>
          <c:showPercent val="0"/>
          <c:showBubbleSize val="0"/>
        </c:dLbls>
        <c:marker val="1"/>
        <c:smooth val="0"/>
        <c:axId val="238732368"/>
        <c:axId val="500306928"/>
      </c:lineChart>
      <c:catAx>
        <c:axId val="2387323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Muestras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06928"/>
        <c:crosses val="autoZero"/>
        <c:auto val="1"/>
        <c:lblAlgn val="ctr"/>
        <c:lblOffset val="100"/>
        <c:noMultiLvlLbl val="0"/>
      </c:catAx>
      <c:valAx>
        <c:axId val="500306928"/>
        <c:scaling>
          <c:orientation val="minMax"/>
          <c:max val="4.2"/>
          <c:min val="3.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Rango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873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0-20T12:44:50.995" idx="2">
    <p:pos x="10" y="10"/>
    <p:text>Resumir</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 authorId="1" dt="2019-10-20T18:19:47.654" idx="4">
    <p:pos x="10" y="106"/>
    <p:text>INVESTIGAR DE LINUXCNC</p:text>
    <p:extLst>
      <p:ext uri="{C676402C-5697-4E1C-873F-D02D1690AC5C}">
        <p15:threadingInfo xmlns:p15="http://schemas.microsoft.com/office/powerpoint/2012/main" timeZoneBias="300">
          <p15:parentCm authorId="1"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10-20T15:48:48.203" idx="3">
    <p:pos x="10" y="10"/>
    <p:text>Revisar</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13462-A175-4314-95FE-9B0EDDD7BEC2}" type="datetimeFigureOut">
              <a:rPr lang="en-US" smtClean="0"/>
              <a:t>11/4/2020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DFE5D-C009-4661-8572-006197FAFD5D}" type="slidenum">
              <a:rPr lang="en-US" smtClean="0"/>
              <a:t>‹Nº›</a:t>
            </a:fld>
            <a:endParaRPr lang="en-US"/>
          </a:p>
        </p:txBody>
      </p:sp>
    </p:spTree>
    <p:extLst>
      <p:ext uri="{BB962C8B-B14F-4D97-AF65-F5344CB8AC3E}">
        <p14:creationId xmlns:p14="http://schemas.microsoft.com/office/powerpoint/2010/main" val="132576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1</a:t>
            </a:fld>
            <a:endParaRPr lang="en-US"/>
          </a:p>
        </p:txBody>
      </p:sp>
    </p:spTree>
    <p:extLst>
      <p:ext uri="{BB962C8B-B14F-4D97-AF65-F5344CB8AC3E}">
        <p14:creationId xmlns:p14="http://schemas.microsoft.com/office/powerpoint/2010/main" val="689542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10</a:t>
            </a:fld>
            <a:endParaRPr lang="en-US"/>
          </a:p>
        </p:txBody>
      </p:sp>
    </p:spTree>
    <p:extLst>
      <p:ext uri="{BB962C8B-B14F-4D97-AF65-F5344CB8AC3E}">
        <p14:creationId xmlns:p14="http://schemas.microsoft.com/office/powerpoint/2010/main" val="340262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La máquina requieren de mantenimiento, debido a que, por más de 3 años no ha sido utilizada. </a:t>
            </a: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11</a:t>
            </a:fld>
            <a:endParaRPr lang="en-US"/>
          </a:p>
        </p:txBody>
      </p:sp>
    </p:spTree>
    <p:extLst>
      <p:ext uri="{BB962C8B-B14F-4D97-AF65-F5344CB8AC3E}">
        <p14:creationId xmlns:p14="http://schemas.microsoft.com/office/powerpoint/2010/main" val="1867997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Luego de determinar los cambios que necesitaría la máquina, se hizo un análisis rápido de los mismos, en conjunto con los requerimientos planteados inicialmente para la mejora y se determinaron los módulos mediante los cuales se daría solución a la modernización.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Explicar</a:t>
            </a:r>
            <a:r>
              <a:rPr lang="en-US" sz="1200" b="0" i="0" u="none" strike="noStrike" kern="1200" baseline="0" dirty="0">
                <a:solidFill>
                  <a:schemeClr val="tx1"/>
                </a:solidFill>
                <a:latin typeface="+mn-lt"/>
                <a:ea typeface="+mn-ea"/>
                <a:cs typeface="+mn-cs"/>
              </a:rPr>
              <a:t> un </a:t>
            </a:r>
            <a:r>
              <a:rPr lang="en-US" sz="1200" b="0" i="0" u="none" strike="noStrike" kern="1200" baseline="0" dirty="0" err="1">
                <a:solidFill>
                  <a:schemeClr val="tx1"/>
                </a:solidFill>
                <a:latin typeface="+mn-lt"/>
                <a:ea typeface="+mn-ea"/>
                <a:cs typeface="+mn-cs"/>
              </a:rPr>
              <a:t>poco</a:t>
            </a:r>
            <a:r>
              <a:rPr lang="en-US" sz="1200" b="0" i="0" u="none" strike="noStrike" kern="1200" baseline="0" dirty="0">
                <a:solidFill>
                  <a:schemeClr val="tx1"/>
                </a:solidFill>
                <a:latin typeface="+mn-lt"/>
                <a:ea typeface="+mn-ea"/>
                <a:cs typeface="+mn-cs"/>
              </a:rPr>
              <a:t> el </a:t>
            </a:r>
            <a:r>
              <a:rPr lang="en-US" sz="1200" b="0" i="0" u="none" strike="noStrike" kern="1200" baseline="0" dirty="0" err="1">
                <a:solidFill>
                  <a:schemeClr val="tx1"/>
                </a:solidFill>
                <a:latin typeface="+mn-lt"/>
                <a:ea typeface="+mn-ea"/>
                <a:cs typeface="+mn-cs"/>
              </a:rPr>
              <a:t>diagrama</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nivel</a:t>
            </a:r>
            <a:r>
              <a:rPr lang="en-US" sz="1200" b="0" i="0" u="none" strike="noStrike" kern="1200" baseline="0" dirty="0">
                <a:solidFill>
                  <a:schemeClr val="tx1"/>
                </a:solidFill>
                <a:latin typeface="+mn-lt"/>
                <a:ea typeface="+mn-ea"/>
                <a:cs typeface="+mn-cs"/>
              </a:rPr>
              <a:t> 1</a:t>
            </a:r>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12</a:t>
            </a:fld>
            <a:endParaRPr lang="en-US"/>
          </a:p>
        </p:txBody>
      </p:sp>
    </p:spTree>
    <p:extLst>
      <p:ext uri="{BB962C8B-B14F-4D97-AF65-F5344CB8AC3E}">
        <p14:creationId xmlns:p14="http://schemas.microsoft.com/office/powerpoint/2010/main" val="29098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MÓDULO “MOVILIDAD” </a:t>
            </a:r>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Este módulo se compone de los elementos que generan el movimiento de la fresadora, tanto lineal como rotacionalmente; es decir los motores que generan el desplazamiento de la mesa de trabajo sobre los ejes coordenados (XYZ) y el motor que hace girar la herramienta de corte. </a:t>
            </a: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dirty="0">
                <a:solidFill>
                  <a:schemeClr val="tx1"/>
                </a:solidFill>
                <a:effectLst/>
                <a:latin typeface="+mn-lt"/>
                <a:ea typeface="+mn-ea"/>
                <a:cs typeface="+mn-cs"/>
              </a:rPr>
              <a:t>Los motores paso a paso son dispositivos electromecánicos que transforman una serie de pulsos eléctricos en desplazamientos angulares; esto quiere decir que pueden girar una cantidad de grados dependiendo de sus entradas de control.</a:t>
            </a:r>
            <a:endParaRPr lang="en-US" sz="1200" b="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Son motores diseñados para trabajar con corriente alterna trifásica. Estos son ampliamente usados en la industria por su sencillez, robustez y fácil mantenimiento.</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13</a:t>
            </a:fld>
            <a:endParaRPr lang="en-US"/>
          </a:p>
        </p:txBody>
      </p:sp>
    </p:spTree>
    <p:extLst>
      <p:ext uri="{BB962C8B-B14F-4D97-AF65-F5344CB8AC3E}">
        <p14:creationId xmlns:p14="http://schemas.microsoft.com/office/powerpoint/2010/main" val="509747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Se realizó la evaluación de las alternativas de acuerdo a las tablas de criterios ponderados.</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14</a:t>
            </a:fld>
            <a:endParaRPr lang="en-US"/>
          </a:p>
        </p:txBody>
      </p:sp>
    </p:spTree>
    <p:extLst>
      <p:ext uri="{BB962C8B-B14F-4D97-AF65-F5344CB8AC3E}">
        <p14:creationId xmlns:p14="http://schemas.microsoft.com/office/powerpoint/2010/main" val="3958729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sz="1200" i="0" kern="1200" dirty="0">
                    <a:solidFill>
                      <a:schemeClr val="tx1"/>
                    </a:solidFill>
                    <a:effectLst/>
                    <a:latin typeface="+mn-lt"/>
                    <a:ea typeface="+mn-ea"/>
                    <a:cs typeface="+mn-cs"/>
                  </a:rPr>
                  <a:t>Con el resultado obtenido de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𝑃</m:t>
                        </m:r>
                      </m:e>
                      <m:sub>
                        <m:r>
                          <a:rPr lang="es-ES" sz="1200" i="1" kern="1200">
                            <a:solidFill>
                              <a:schemeClr val="tx1"/>
                            </a:solidFill>
                            <a:effectLst/>
                            <a:latin typeface="Cambria Math" panose="02040503050406030204" pitchFamily="18" charset="0"/>
                            <a:ea typeface="+mn-ea"/>
                            <a:cs typeface="+mn-cs"/>
                          </a:rPr>
                          <m:t>𝑐</m:t>
                        </m:r>
                      </m:sub>
                    </m:sSub>
                  </m:oMath>
                </a14:m>
                <a:r>
                  <a:rPr lang="es-ES" sz="1200" i="0" kern="1200" dirty="0">
                    <a:solidFill>
                      <a:schemeClr val="tx1"/>
                    </a:solidFill>
                    <a:effectLst/>
                    <a:latin typeface="+mn-lt"/>
                    <a:ea typeface="+mn-ea"/>
                    <a:cs typeface="+mn-cs"/>
                  </a:rPr>
                  <a:t> se decidió que el nuevo motor a instalar sería de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1 </m:t>
                    </m:r>
                    <m:r>
                      <a:rPr lang="es-ES" sz="1200" i="1" kern="1200">
                        <a:solidFill>
                          <a:schemeClr val="tx1"/>
                        </a:solidFill>
                        <a:effectLst/>
                        <a:latin typeface="Cambria Math" panose="02040503050406030204" pitchFamily="18" charset="0"/>
                        <a:ea typeface="+mn-ea"/>
                        <a:cs typeface="+mn-cs"/>
                      </a:rPr>
                      <m:t>𝐻𝑃</m:t>
                    </m:r>
                  </m:oMath>
                </a14:m>
                <a:r>
                  <a:rPr lang="es-ES" sz="1200" i="0" kern="1200" dirty="0">
                    <a:solidFill>
                      <a:schemeClr val="tx1"/>
                    </a:solidFill>
                    <a:effectLst/>
                    <a:latin typeface="+mn-lt"/>
                    <a:ea typeface="+mn-ea"/>
                    <a:cs typeface="+mn-cs"/>
                  </a:rPr>
                  <a:t>, debido a que es un valor de potencia que se encuentra fácilmente en el mercado y adicionalmente el costo de un motor de estas características está dentro del presupuesto planteado para la realización del proyecto.</a:t>
                </a:r>
                <a:endParaRPr lang="en-US" sz="1200" i="1"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Se decidió mantener la protección del disyuntor trifásico y un contactor NA</a:t>
                </a: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Después de realizar el cálculo del diámetro, se decidió emplear un eje de diámetro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38.1 </m:t>
                    </m:r>
                    <m:r>
                      <a:rPr lang="es-ES" sz="1200" i="1" kern="1200">
                        <a:solidFill>
                          <a:schemeClr val="tx1"/>
                        </a:solidFill>
                        <a:effectLst/>
                        <a:latin typeface="Cambria Math" panose="02040503050406030204" pitchFamily="18" charset="0"/>
                        <a:ea typeface="+mn-ea"/>
                        <a:cs typeface="+mn-cs"/>
                      </a:rPr>
                      <m:t>𝑚𝑚</m:t>
                    </m:r>
                    <m:r>
                      <a:rPr lang="es-ES" sz="1200" i="1" kern="1200">
                        <a:solidFill>
                          <a:schemeClr val="tx1"/>
                        </a:solidFill>
                        <a:effectLst/>
                        <a:latin typeface="Cambria Math" panose="02040503050406030204" pitchFamily="18" charset="0"/>
                        <a:ea typeface="+mn-ea"/>
                        <a:cs typeface="+mn-cs"/>
                      </a:rPr>
                      <m:t> (1½")</m:t>
                    </m:r>
                  </m:oMath>
                </a14:m>
                <a:r>
                  <a:rPr lang="es-ES" sz="1200" kern="1200" dirty="0">
                    <a:solidFill>
                      <a:schemeClr val="tx1"/>
                    </a:solidFill>
                    <a:effectLst/>
                    <a:latin typeface="+mn-lt"/>
                    <a:ea typeface="+mn-ea"/>
                    <a:cs typeface="+mn-cs"/>
                  </a:rPr>
                  <a:t>, debido a que el eje del motor tiene un diámetro de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19 </m:t>
                    </m:r>
                    <m:r>
                      <a:rPr lang="es-ES" sz="1200" i="1" kern="1200">
                        <a:solidFill>
                          <a:schemeClr val="tx1"/>
                        </a:solidFill>
                        <a:effectLst/>
                        <a:latin typeface="Cambria Math" panose="02040503050406030204" pitchFamily="18" charset="0"/>
                        <a:ea typeface="+mn-ea"/>
                        <a:cs typeface="+mn-cs"/>
                      </a:rPr>
                      <m:t>𝑚𝑚</m:t>
                    </m:r>
                  </m:oMath>
                </a14:m>
                <a:r>
                  <a:rPr lang="es-ES" sz="1200" kern="1200" dirty="0">
                    <a:solidFill>
                      <a:schemeClr val="tx1"/>
                    </a:solidFill>
                    <a:effectLst/>
                    <a:latin typeface="+mn-lt"/>
                    <a:ea typeface="+mn-ea"/>
                    <a:cs typeface="+mn-cs"/>
                  </a:rPr>
                  <a:t> y el diámetro del eje del husillo es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20 </m:t>
                    </m:r>
                    <m:r>
                      <a:rPr lang="es-ES" sz="1200" i="1" kern="1200">
                        <a:solidFill>
                          <a:schemeClr val="tx1"/>
                        </a:solidFill>
                        <a:effectLst/>
                        <a:latin typeface="Cambria Math" panose="02040503050406030204" pitchFamily="18" charset="0"/>
                        <a:ea typeface="+mn-ea"/>
                        <a:cs typeface="+mn-cs"/>
                      </a:rPr>
                      <m:t>𝑚𝑚</m:t>
                    </m:r>
                  </m:oMath>
                </a14:m>
                <a:r>
                  <a:rPr lang="es-ES" sz="1200" kern="1200" dirty="0">
                    <a:solidFill>
                      <a:schemeClr val="tx1"/>
                    </a:solidFill>
                    <a:effectLst/>
                    <a:latin typeface="+mn-lt"/>
                    <a:ea typeface="+mn-ea"/>
                    <a:cs typeface="+mn-cs"/>
                  </a:rPr>
                  <a:t>, adicionalmente se emplearán acoples directos (</a:t>
                </a:r>
                <a:r>
                  <a:rPr lang="es-ES" sz="1200" kern="1200" dirty="0" err="1">
                    <a:solidFill>
                      <a:schemeClr val="tx1"/>
                    </a:solidFill>
                    <a:effectLst/>
                    <a:latin typeface="+mn-lt"/>
                    <a:ea typeface="+mn-ea"/>
                    <a:cs typeface="+mn-cs"/>
                  </a:rPr>
                  <a:t>Lovejoy</a:t>
                </a:r>
                <a:r>
                  <a:rPr lang="es-ES" sz="1200" kern="1200" dirty="0">
                    <a:solidFill>
                      <a:schemeClr val="tx1"/>
                    </a:solidFill>
                    <a:effectLst/>
                    <a:latin typeface="+mn-lt"/>
                    <a:ea typeface="+mn-ea"/>
                    <a:cs typeface="+mn-cs"/>
                  </a:rPr>
                  <a:t>) tipo L075, para unir el eje diseñado con los ejes del motor y del husillo. El eje será escalonado para la colocación de los acoples por lo que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𝐷</m:t>
                    </m:r>
                    <m:r>
                      <a:rPr lang="es-ES" sz="1200" i="1" kern="1200">
                        <a:solidFill>
                          <a:schemeClr val="tx1"/>
                        </a:solidFill>
                        <a:effectLst/>
                        <a:latin typeface="Cambria Math" panose="02040503050406030204" pitchFamily="18" charset="0"/>
                        <a:ea typeface="+mn-ea"/>
                        <a:cs typeface="+mn-cs"/>
                      </a:rPr>
                      <m:t>=38.1 </m:t>
                    </m:r>
                    <m:r>
                      <a:rPr lang="es-ES" sz="1200" i="1" kern="1200">
                        <a:solidFill>
                          <a:schemeClr val="tx1"/>
                        </a:solidFill>
                        <a:effectLst/>
                        <a:latin typeface="Cambria Math" panose="02040503050406030204" pitchFamily="18" charset="0"/>
                        <a:ea typeface="+mn-ea"/>
                        <a:cs typeface="+mn-cs"/>
                      </a:rPr>
                      <m:t>𝑚𝑚</m:t>
                    </m:r>
                  </m:oMath>
                </a14:m>
                <a:r>
                  <a:rPr lang="es-ES" sz="1200" kern="1200" dirty="0">
                    <a:solidFill>
                      <a:schemeClr val="tx1"/>
                    </a:solidFill>
                    <a:effectLst/>
                    <a:latin typeface="+mn-lt"/>
                    <a:ea typeface="+mn-ea"/>
                    <a:cs typeface="+mn-cs"/>
                  </a:rPr>
                  <a:t>,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𝑑</m:t>
                    </m:r>
                    <m:r>
                      <a:rPr lang="es-ES" sz="1200" i="1" kern="1200">
                        <a:solidFill>
                          <a:schemeClr val="tx1"/>
                        </a:solidFill>
                        <a:effectLst/>
                        <a:latin typeface="Cambria Math" panose="02040503050406030204" pitchFamily="18" charset="0"/>
                        <a:ea typeface="+mn-ea"/>
                        <a:cs typeface="+mn-cs"/>
                      </a:rPr>
                      <m:t>=22 </m:t>
                    </m:r>
                    <m:r>
                      <a:rPr lang="es-ES" sz="1200" i="1" kern="1200">
                        <a:solidFill>
                          <a:schemeClr val="tx1"/>
                        </a:solidFill>
                        <a:effectLst/>
                        <a:latin typeface="Cambria Math" panose="02040503050406030204" pitchFamily="18" charset="0"/>
                        <a:ea typeface="+mn-ea"/>
                        <a:cs typeface="+mn-cs"/>
                      </a:rPr>
                      <m:t>𝑚𝑚</m:t>
                    </m:r>
                  </m:oMath>
                </a14:m>
                <a:r>
                  <a:rPr lang="es-ES" sz="1200" kern="1200" dirty="0">
                    <a:solidFill>
                      <a:schemeClr val="tx1"/>
                    </a:solidFill>
                    <a:effectLst/>
                    <a:latin typeface="+mn-lt"/>
                    <a:ea typeface="+mn-ea"/>
                    <a:cs typeface="+mn-cs"/>
                  </a:rPr>
                  <a:t> y se empleará un filete de hombro agudo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𝑟</m:t>
                    </m:r>
                    <m:r>
                      <a:rPr lang="es-ES" sz="1200" i="1" kern="1200">
                        <a:solidFill>
                          <a:schemeClr val="tx1"/>
                        </a:solidFill>
                        <a:effectLst/>
                        <a:latin typeface="Cambria Math" panose="02040503050406030204" pitchFamily="18" charset="0"/>
                        <a:ea typeface="+mn-ea"/>
                        <a:cs typeface="+mn-cs"/>
                      </a:rPr>
                      <m:t>/</m:t>
                    </m:r>
                    <m:r>
                      <a:rPr lang="es-ES" sz="1200" i="1" kern="1200">
                        <a:solidFill>
                          <a:schemeClr val="tx1"/>
                        </a:solidFill>
                        <a:effectLst/>
                        <a:latin typeface="Cambria Math" panose="02040503050406030204" pitchFamily="18" charset="0"/>
                        <a:ea typeface="+mn-ea"/>
                        <a:cs typeface="+mn-cs"/>
                      </a:rPr>
                      <m:t>𝑑</m:t>
                    </m:r>
                    <m:r>
                      <a:rPr lang="es-ES" sz="1200" i="1" kern="1200">
                        <a:solidFill>
                          <a:schemeClr val="tx1"/>
                        </a:solidFill>
                        <a:effectLst/>
                        <a:latin typeface="Cambria Math" panose="02040503050406030204" pitchFamily="18" charset="0"/>
                        <a:ea typeface="+mn-ea"/>
                        <a:cs typeface="+mn-cs"/>
                      </a:rPr>
                      <m:t>=0.02</m:t>
                    </m:r>
                  </m:oMath>
                </a14:m>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mc:Choice>
        <mc:Fallback xmlns="">
          <p:sp>
            <p:nvSpPr>
              <p:cNvPr id="3" name="Marcador de notas 2"/>
              <p:cNvSpPr>
                <a:spLocks noGrp="1"/>
              </p:cNvSpPr>
              <p:nvPr>
                <p:ph type="body" idx="1"/>
              </p:nvPr>
            </p:nvSpPr>
            <p:spPr/>
            <p:txBody>
              <a:bodyPr/>
              <a:lstStyle/>
              <a:p>
                <a:r>
                  <a:rPr lang="es-ES" sz="1200" i="0" kern="1200" dirty="0">
                    <a:solidFill>
                      <a:schemeClr val="tx1"/>
                    </a:solidFill>
                    <a:effectLst/>
                    <a:latin typeface="+mn-lt"/>
                    <a:ea typeface="+mn-ea"/>
                    <a:cs typeface="+mn-cs"/>
                  </a:rPr>
                  <a:t>Con el resultado obtenido de </a:t>
                </a:r>
                <a:r>
                  <a:rPr lang="es-ES" sz="1200" i="0" kern="1200">
                    <a:solidFill>
                      <a:schemeClr val="tx1"/>
                    </a:solidFill>
                    <a:effectLst/>
                    <a:latin typeface="+mn-lt"/>
                    <a:ea typeface="+mn-ea"/>
                    <a:cs typeface="+mn-cs"/>
                  </a:rPr>
                  <a:t>𝑃</a:t>
                </a:r>
                <a:r>
                  <a:rPr lang="en-US" sz="1200" i="0" kern="1200">
                    <a:solidFill>
                      <a:schemeClr val="tx1"/>
                    </a:solidFill>
                    <a:effectLst/>
                    <a:latin typeface="+mn-lt"/>
                    <a:ea typeface="+mn-ea"/>
                    <a:cs typeface="+mn-cs"/>
                  </a:rPr>
                  <a:t>_</a:t>
                </a:r>
                <a:r>
                  <a:rPr lang="es-ES" sz="1200" i="0" kern="1200">
                    <a:solidFill>
                      <a:schemeClr val="tx1"/>
                    </a:solidFill>
                    <a:effectLst/>
                    <a:latin typeface="+mn-lt"/>
                    <a:ea typeface="+mn-ea"/>
                    <a:cs typeface="+mn-cs"/>
                  </a:rPr>
                  <a:t>𝑐</a:t>
                </a:r>
                <a:r>
                  <a:rPr lang="es-ES" sz="1200" i="0" kern="1200" dirty="0">
                    <a:solidFill>
                      <a:schemeClr val="tx1"/>
                    </a:solidFill>
                    <a:effectLst/>
                    <a:latin typeface="+mn-lt"/>
                    <a:ea typeface="+mn-ea"/>
                    <a:cs typeface="+mn-cs"/>
                  </a:rPr>
                  <a:t> se decidió que el nuevo motor a instalar sería de </a:t>
                </a:r>
                <a:r>
                  <a:rPr lang="es-ES" sz="1200" i="0" kern="1200">
                    <a:solidFill>
                      <a:schemeClr val="tx1"/>
                    </a:solidFill>
                    <a:effectLst/>
                    <a:latin typeface="+mn-lt"/>
                    <a:ea typeface="+mn-ea"/>
                    <a:cs typeface="+mn-cs"/>
                  </a:rPr>
                  <a:t>1 𝐻𝑃</a:t>
                </a:r>
                <a:r>
                  <a:rPr lang="es-ES" sz="1200" i="0" kern="1200" dirty="0">
                    <a:solidFill>
                      <a:schemeClr val="tx1"/>
                    </a:solidFill>
                    <a:effectLst/>
                    <a:latin typeface="+mn-lt"/>
                    <a:ea typeface="+mn-ea"/>
                    <a:cs typeface="+mn-cs"/>
                  </a:rPr>
                  <a:t> (ver figura 25), debido a que es un valor de potencia que se encuentra fácilmente en el mercado y adicionalmente el costo de un motor de estas características está dentro del presupuesto planteado para la realización del proyecto.</a:t>
                </a:r>
                <a:endParaRPr lang="en-US" sz="1200" i="1"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Después de realizar el cálculo del diámetro, se decidió emplear un eje de diámetro </a:t>
                </a:r>
                <a:r>
                  <a:rPr lang="es-ES" sz="1200" i="0" kern="1200">
                    <a:solidFill>
                      <a:schemeClr val="tx1"/>
                    </a:solidFill>
                    <a:effectLst/>
                    <a:latin typeface="+mn-lt"/>
                    <a:ea typeface="+mn-ea"/>
                    <a:cs typeface="+mn-cs"/>
                  </a:rPr>
                  <a:t>38.1 𝑚𝑚 (1½")</a:t>
                </a:r>
                <a:r>
                  <a:rPr lang="es-ES" sz="1200" kern="1200" dirty="0">
                    <a:solidFill>
                      <a:schemeClr val="tx1"/>
                    </a:solidFill>
                    <a:effectLst/>
                    <a:latin typeface="+mn-lt"/>
                    <a:ea typeface="+mn-ea"/>
                    <a:cs typeface="+mn-cs"/>
                  </a:rPr>
                  <a:t>, debido a que el eje del motor tiene un diámetro de </a:t>
                </a:r>
                <a:r>
                  <a:rPr lang="es-ES" sz="1200" i="0" kern="1200">
                    <a:solidFill>
                      <a:schemeClr val="tx1"/>
                    </a:solidFill>
                    <a:effectLst/>
                    <a:latin typeface="+mn-lt"/>
                    <a:ea typeface="+mn-ea"/>
                    <a:cs typeface="+mn-cs"/>
                  </a:rPr>
                  <a:t>19 𝑚𝑚</a:t>
                </a:r>
                <a:r>
                  <a:rPr lang="es-ES" sz="1200" kern="1200" dirty="0">
                    <a:solidFill>
                      <a:schemeClr val="tx1"/>
                    </a:solidFill>
                    <a:effectLst/>
                    <a:latin typeface="+mn-lt"/>
                    <a:ea typeface="+mn-ea"/>
                    <a:cs typeface="+mn-cs"/>
                  </a:rPr>
                  <a:t> y el diámetro del eje del husillo es </a:t>
                </a:r>
                <a:r>
                  <a:rPr lang="es-ES" sz="1200" i="0" kern="1200">
                    <a:solidFill>
                      <a:schemeClr val="tx1"/>
                    </a:solidFill>
                    <a:effectLst/>
                    <a:latin typeface="+mn-lt"/>
                    <a:ea typeface="+mn-ea"/>
                    <a:cs typeface="+mn-cs"/>
                  </a:rPr>
                  <a:t>20 𝑚𝑚</a:t>
                </a:r>
                <a:r>
                  <a:rPr lang="es-ES" sz="1200" kern="1200" dirty="0">
                    <a:solidFill>
                      <a:schemeClr val="tx1"/>
                    </a:solidFill>
                    <a:effectLst/>
                    <a:latin typeface="+mn-lt"/>
                    <a:ea typeface="+mn-ea"/>
                    <a:cs typeface="+mn-cs"/>
                  </a:rPr>
                  <a:t>, adicionalmente se emplearán acoples directos (</a:t>
                </a:r>
                <a:r>
                  <a:rPr lang="es-ES" sz="1200" kern="1200" dirty="0" err="1">
                    <a:solidFill>
                      <a:schemeClr val="tx1"/>
                    </a:solidFill>
                    <a:effectLst/>
                    <a:latin typeface="+mn-lt"/>
                    <a:ea typeface="+mn-ea"/>
                    <a:cs typeface="+mn-cs"/>
                  </a:rPr>
                  <a:t>Lovejoy</a:t>
                </a:r>
                <a:r>
                  <a:rPr lang="es-ES" sz="1200" kern="1200" dirty="0">
                    <a:solidFill>
                      <a:schemeClr val="tx1"/>
                    </a:solidFill>
                    <a:effectLst/>
                    <a:latin typeface="+mn-lt"/>
                    <a:ea typeface="+mn-ea"/>
                    <a:cs typeface="+mn-cs"/>
                  </a:rPr>
                  <a:t>) tipo L075, para unir el eje diseñado con los ejes del motor y del husillo. El eje será escalonado para la colocación de los acoples por lo que </a:t>
                </a:r>
                <a:r>
                  <a:rPr lang="es-ES" sz="1200" i="0" kern="1200">
                    <a:solidFill>
                      <a:schemeClr val="tx1"/>
                    </a:solidFill>
                    <a:effectLst/>
                    <a:latin typeface="+mn-lt"/>
                    <a:ea typeface="+mn-ea"/>
                    <a:cs typeface="+mn-cs"/>
                  </a:rPr>
                  <a:t>𝐷=38.1 𝑚𝑚</a:t>
                </a:r>
                <a:r>
                  <a:rPr lang="es-ES" sz="1200" kern="1200" dirty="0">
                    <a:solidFill>
                      <a:schemeClr val="tx1"/>
                    </a:solidFill>
                    <a:effectLst/>
                    <a:latin typeface="+mn-lt"/>
                    <a:ea typeface="+mn-ea"/>
                    <a:cs typeface="+mn-cs"/>
                  </a:rPr>
                  <a:t>, </a:t>
                </a:r>
                <a:r>
                  <a:rPr lang="es-ES" sz="1200" i="0" kern="1200">
                    <a:solidFill>
                      <a:schemeClr val="tx1"/>
                    </a:solidFill>
                    <a:effectLst/>
                    <a:latin typeface="+mn-lt"/>
                    <a:ea typeface="+mn-ea"/>
                    <a:cs typeface="+mn-cs"/>
                  </a:rPr>
                  <a:t>𝑑=22 𝑚𝑚</a:t>
                </a:r>
                <a:r>
                  <a:rPr lang="es-ES" sz="1200" kern="1200" dirty="0">
                    <a:solidFill>
                      <a:schemeClr val="tx1"/>
                    </a:solidFill>
                    <a:effectLst/>
                    <a:latin typeface="+mn-lt"/>
                    <a:ea typeface="+mn-ea"/>
                    <a:cs typeface="+mn-cs"/>
                  </a:rPr>
                  <a:t> y se empleará un filete de hombro agudo </a:t>
                </a:r>
                <a:r>
                  <a:rPr lang="es-ES" sz="1200" i="0" kern="1200">
                    <a:solidFill>
                      <a:schemeClr val="tx1"/>
                    </a:solidFill>
                    <a:effectLst/>
                    <a:latin typeface="+mn-lt"/>
                    <a:ea typeface="+mn-ea"/>
                    <a:cs typeface="+mn-cs"/>
                  </a:rPr>
                  <a:t>𝑟/𝑑=0.02</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mc:Fallback>
      </mc:AlternateContent>
      <p:sp>
        <p:nvSpPr>
          <p:cNvPr id="4" name="Marcador de número de diapositiva 3"/>
          <p:cNvSpPr>
            <a:spLocks noGrp="1"/>
          </p:cNvSpPr>
          <p:nvPr>
            <p:ph type="sldNum" sz="quarter" idx="5"/>
          </p:nvPr>
        </p:nvSpPr>
        <p:spPr/>
        <p:txBody>
          <a:bodyPr/>
          <a:lstStyle/>
          <a:p>
            <a:fld id="{923DFE5D-C009-4661-8572-006197FAFD5D}" type="slidenum">
              <a:rPr lang="en-US" smtClean="0"/>
              <a:t>15</a:t>
            </a:fld>
            <a:endParaRPr lang="en-US"/>
          </a:p>
        </p:txBody>
      </p:sp>
    </p:spTree>
    <p:extLst>
      <p:ext uri="{BB962C8B-B14F-4D97-AF65-F5344CB8AC3E}">
        <p14:creationId xmlns:p14="http://schemas.microsoft.com/office/powerpoint/2010/main" val="4020959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máquina luego de haber pasado casi 3 años sin funcionar, requiere de mantenimiento en todos sus componentes mecánicos. Uno de los requerimientos planteados por el cliente es realizar el cambio del motor del husillo, por lo que resulta imperativo que el mismo sea sujetado de forma que no genere vibraciones al momento de su activación. En la tabla 16 se pueden observar las comparaciones de las alternativas para la sujeción del motor del husillo.</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0" kern="1200" dirty="0">
                <a:solidFill>
                  <a:schemeClr val="tx1"/>
                </a:solidFill>
                <a:effectLst/>
                <a:latin typeface="+mn-lt"/>
                <a:ea typeface="+mn-ea"/>
                <a:cs typeface="+mn-cs"/>
              </a:rPr>
              <a:t>La sujeción del motor orientado de forma horizontal quiere decir que el eje del motor se encuentra de forma perpendicular al eje del husillo.</a:t>
            </a:r>
            <a:endParaRPr lang="en-US" sz="1200" b="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kern="1200" dirty="0">
                <a:solidFill>
                  <a:schemeClr val="tx1"/>
                </a:solidFill>
                <a:effectLst/>
                <a:latin typeface="+mn-lt"/>
                <a:ea typeface="+mn-ea"/>
                <a:cs typeface="+mn-cs"/>
              </a:rPr>
              <a:t>La sujeción vertical implica que el eje del motor será paralelo y concéntrico al eje del husillo, para realizar esto se requiere de una brida sobre la cual se apoya el motor.</a:t>
            </a:r>
            <a:endParaRPr lang="en-US" sz="1200" b="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16</a:t>
            </a:fld>
            <a:endParaRPr lang="en-US"/>
          </a:p>
        </p:txBody>
      </p:sp>
    </p:spTree>
    <p:extLst>
      <p:ext uri="{BB962C8B-B14F-4D97-AF65-F5344CB8AC3E}">
        <p14:creationId xmlns:p14="http://schemas.microsoft.com/office/powerpoint/2010/main" val="637456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Una vez realizado el análisis se llegó a la conclusión de que la mejor solución es ubicar el motor verticalmente porque facilitaría la transmisión de potencia del eje del motor hacia el eje del husillo.</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17</a:t>
            </a:fld>
            <a:endParaRPr lang="en-US"/>
          </a:p>
        </p:txBody>
      </p:sp>
    </p:spTree>
    <p:extLst>
      <p:ext uri="{BB962C8B-B14F-4D97-AF65-F5344CB8AC3E}">
        <p14:creationId xmlns:p14="http://schemas.microsoft.com/office/powerpoint/2010/main" val="3965516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ES" sz="1200" b="1" kern="1200" dirty="0">
                <a:solidFill>
                  <a:schemeClr val="tx1"/>
                </a:solidFill>
                <a:effectLst/>
                <a:latin typeface="+mn-lt"/>
                <a:ea typeface="+mn-ea"/>
                <a:cs typeface="+mn-cs"/>
              </a:rPr>
              <a:t>MÓDULO “PROTECCIÓN”</a:t>
            </a:r>
            <a:endParaRPr lang="en-US" sz="1200" b="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este módulo se establecen medidas para la seguridad tanto del operario como de la máquina.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realizo la corrección del funcionamiento y conexión del paro de emergencia.</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kern="1200" dirty="0">
                <a:solidFill>
                  <a:schemeClr val="tx1"/>
                </a:solidFill>
                <a:effectLst/>
                <a:latin typeface="+mn-lt"/>
                <a:ea typeface="+mn-ea"/>
                <a:cs typeface="+mn-cs"/>
              </a:rPr>
              <a:t>Los interruptores de final de carrera son dispositivos electromecánicos que poseen un contacto normalmente abierto (NO), un contacto normalmente cerrado (NC) y un común (C).</a:t>
            </a:r>
          </a:p>
          <a:p>
            <a:endParaRPr lang="es-E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sensores de proximidad son módulos que se emplean para detectar la presencia de objetos cercanos sin necesidad de contacto físico. (Arrow, s.f.)</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18</a:t>
            </a:fld>
            <a:endParaRPr lang="en-US"/>
          </a:p>
        </p:txBody>
      </p:sp>
    </p:spTree>
    <p:extLst>
      <p:ext uri="{BB962C8B-B14F-4D97-AF65-F5344CB8AC3E}">
        <p14:creationId xmlns:p14="http://schemas.microsoft.com/office/powerpoint/2010/main" val="312665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19</a:t>
            </a:fld>
            <a:endParaRPr lang="en-US"/>
          </a:p>
        </p:txBody>
      </p:sp>
    </p:spTree>
    <p:extLst>
      <p:ext uri="{BB962C8B-B14F-4D97-AF65-F5344CB8AC3E}">
        <p14:creationId xmlns:p14="http://schemas.microsoft.com/office/powerpoint/2010/main" val="61328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Justificación</a:t>
            </a:r>
            <a:r>
              <a:rPr lang="en-US" dirty="0"/>
              <a:t>: </a:t>
            </a:r>
            <a:r>
              <a:rPr lang="en-US" dirty="0" err="1"/>
              <a:t>porque</a:t>
            </a:r>
            <a:r>
              <a:rPr lang="en-US" dirty="0"/>
              <a:t> es </a:t>
            </a:r>
            <a:r>
              <a:rPr lang="en-US" dirty="0" err="1"/>
              <a:t>importante</a:t>
            </a:r>
            <a:r>
              <a:rPr lang="en-US" dirty="0"/>
              <a:t> el Proyecto (</a:t>
            </a:r>
            <a:r>
              <a:rPr lang="en-US" dirty="0" err="1"/>
              <a:t>beneficios</a:t>
            </a:r>
            <a:r>
              <a:rPr lang="en-US" dirty="0"/>
              <a:t> </a:t>
            </a:r>
            <a:r>
              <a:rPr lang="en-US" dirty="0" err="1"/>
              <a:t>directos</a:t>
            </a:r>
            <a:r>
              <a:rPr lang="en-US" dirty="0"/>
              <a:t> e </a:t>
            </a:r>
            <a:r>
              <a:rPr lang="en-US" dirty="0" err="1"/>
              <a:t>indirectos</a:t>
            </a:r>
            <a:r>
              <a:rPr lang="en-US" dirty="0"/>
              <a:t>).</a:t>
            </a:r>
          </a:p>
          <a:p>
            <a:r>
              <a:rPr lang="en-US" dirty="0" err="1"/>
              <a:t>Objetivos</a:t>
            </a:r>
            <a:r>
              <a:rPr lang="en-US" dirty="0"/>
              <a:t>: lo que se </a:t>
            </a:r>
            <a:r>
              <a:rPr lang="en-US" dirty="0" err="1"/>
              <a:t>espera</a:t>
            </a:r>
            <a:r>
              <a:rPr lang="en-US" dirty="0"/>
              <a:t> </a:t>
            </a:r>
            <a:r>
              <a:rPr lang="en-US" dirty="0" err="1"/>
              <a:t>lograr</a:t>
            </a:r>
            <a:r>
              <a:rPr lang="en-US" dirty="0"/>
              <a:t> al realizer el Proyecto.</a:t>
            </a:r>
          </a:p>
          <a:p>
            <a:r>
              <a:rPr lang="en-US" dirty="0" err="1"/>
              <a:t>Alcance</a:t>
            </a:r>
            <a:r>
              <a:rPr lang="en-US" dirty="0"/>
              <a:t>: </a:t>
            </a:r>
            <a:r>
              <a:rPr lang="en-US" dirty="0" err="1"/>
              <a:t>delimitación</a:t>
            </a:r>
            <a:r>
              <a:rPr lang="en-US" dirty="0"/>
              <a:t> de hasta </a:t>
            </a:r>
            <a:r>
              <a:rPr lang="en-US" dirty="0" err="1"/>
              <a:t>donde</a:t>
            </a:r>
            <a:r>
              <a:rPr lang="en-US" dirty="0"/>
              <a:t> se </a:t>
            </a:r>
            <a:r>
              <a:rPr lang="en-US" dirty="0" err="1"/>
              <a:t>desea</a:t>
            </a:r>
            <a:r>
              <a:rPr lang="en-US" dirty="0"/>
              <a:t> </a:t>
            </a:r>
            <a:r>
              <a:rPr lang="en-US" dirty="0" err="1"/>
              <a:t>llegar</a:t>
            </a:r>
            <a:r>
              <a:rPr lang="en-US" dirty="0"/>
              <a:t>.</a:t>
            </a:r>
          </a:p>
          <a:p>
            <a:r>
              <a:rPr lang="en-US" dirty="0"/>
              <a:t>Marco </a:t>
            </a:r>
            <a:r>
              <a:rPr lang="en-US" dirty="0" err="1"/>
              <a:t>teórico</a:t>
            </a:r>
            <a:r>
              <a:rPr lang="en-US" dirty="0"/>
              <a:t>: </a:t>
            </a:r>
            <a:r>
              <a:rPr lang="en-US" dirty="0" err="1"/>
              <a:t>sustento</a:t>
            </a:r>
            <a:r>
              <a:rPr lang="en-US" dirty="0"/>
              <a:t> </a:t>
            </a:r>
            <a:r>
              <a:rPr lang="en-US" dirty="0" err="1"/>
              <a:t>bibliografico</a:t>
            </a:r>
            <a:r>
              <a:rPr lang="en-US" dirty="0"/>
              <a:t> para </a:t>
            </a:r>
            <a:r>
              <a:rPr lang="en-US" dirty="0" err="1"/>
              <a:t>lograr</a:t>
            </a:r>
            <a:r>
              <a:rPr lang="en-US" dirty="0"/>
              <a:t> </a:t>
            </a:r>
            <a:r>
              <a:rPr lang="en-US" dirty="0" err="1"/>
              <a:t>metas</a:t>
            </a:r>
            <a:r>
              <a:rPr lang="en-US" dirty="0"/>
              <a:t> </a:t>
            </a:r>
            <a:r>
              <a:rPr lang="en-US" dirty="0" err="1"/>
              <a:t>en</a:t>
            </a:r>
            <a:r>
              <a:rPr lang="en-US" dirty="0"/>
              <a:t> el Proyecto.</a:t>
            </a:r>
          </a:p>
          <a:p>
            <a:r>
              <a:rPr lang="en-US" dirty="0"/>
              <a:t>Estado </a:t>
            </a:r>
            <a:r>
              <a:rPr lang="en-US" dirty="0" err="1"/>
              <a:t>inicial</a:t>
            </a:r>
            <a:r>
              <a:rPr lang="en-US" dirty="0"/>
              <a:t>: describe el </a:t>
            </a:r>
            <a:r>
              <a:rPr lang="en-US" dirty="0" err="1"/>
              <a:t>estado</a:t>
            </a:r>
            <a:r>
              <a:rPr lang="en-US" dirty="0"/>
              <a:t> de la </a:t>
            </a:r>
            <a:r>
              <a:rPr lang="en-US" dirty="0" err="1"/>
              <a:t>máquina</a:t>
            </a:r>
            <a:r>
              <a:rPr lang="en-US" dirty="0"/>
              <a:t> </a:t>
            </a:r>
            <a:r>
              <a:rPr lang="en-US" dirty="0" err="1"/>
              <a:t>cuando</a:t>
            </a:r>
            <a:r>
              <a:rPr lang="en-US" dirty="0"/>
              <a:t> se </a:t>
            </a:r>
            <a:r>
              <a:rPr lang="en-US" dirty="0" err="1"/>
              <a:t>inicio</a:t>
            </a:r>
            <a:r>
              <a:rPr lang="en-US" dirty="0"/>
              <a:t> el </a:t>
            </a:r>
            <a:r>
              <a:rPr lang="en-US" dirty="0" err="1"/>
              <a:t>proceso</a:t>
            </a:r>
            <a:r>
              <a:rPr lang="en-US" dirty="0"/>
              <a:t>.</a:t>
            </a:r>
          </a:p>
          <a:p>
            <a:r>
              <a:rPr lang="en-US" dirty="0" err="1"/>
              <a:t>Diseño</a:t>
            </a:r>
            <a:r>
              <a:rPr lang="en-US" dirty="0"/>
              <a:t> y </a:t>
            </a:r>
            <a:r>
              <a:rPr lang="en-US" dirty="0" err="1"/>
              <a:t>implementación</a:t>
            </a:r>
            <a:r>
              <a:rPr lang="en-US" dirty="0"/>
              <a:t>: </a:t>
            </a:r>
            <a:r>
              <a:rPr lang="en-US" dirty="0" err="1"/>
              <a:t>criterios</a:t>
            </a:r>
            <a:r>
              <a:rPr lang="en-US" dirty="0"/>
              <a:t> para </a:t>
            </a:r>
            <a:r>
              <a:rPr lang="en-US" dirty="0" err="1"/>
              <a:t>llevar</a:t>
            </a:r>
            <a:r>
              <a:rPr lang="en-US" dirty="0"/>
              <a:t> a </a:t>
            </a:r>
            <a:r>
              <a:rPr lang="en-US" dirty="0" err="1"/>
              <a:t>cado</a:t>
            </a:r>
            <a:r>
              <a:rPr lang="en-US" dirty="0"/>
              <a:t> el </a:t>
            </a:r>
            <a:r>
              <a:rPr lang="en-US" dirty="0" err="1"/>
              <a:t>mejoramiento</a:t>
            </a:r>
            <a:r>
              <a:rPr lang="en-US" dirty="0"/>
              <a:t> de la </a:t>
            </a:r>
            <a:r>
              <a:rPr lang="en-US" dirty="0" err="1"/>
              <a:t>máquina</a:t>
            </a:r>
            <a:r>
              <a:rPr lang="en-US" dirty="0"/>
              <a:t>.</a:t>
            </a:r>
          </a:p>
          <a:p>
            <a:r>
              <a:rPr lang="en-US" dirty="0" err="1"/>
              <a:t>Pruebas</a:t>
            </a:r>
            <a:r>
              <a:rPr lang="en-US" dirty="0"/>
              <a:t> y </a:t>
            </a:r>
            <a:r>
              <a:rPr lang="en-US" dirty="0" err="1"/>
              <a:t>resultados</a:t>
            </a:r>
            <a:r>
              <a:rPr lang="en-US" dirty="0"/>
              <a:t>: </a:t>
            </a:r>
            <a:r>
              <a:rPr lang="en-US" dirty="0" err="1"/>
              <a:t>analisis</a:t>
            </a:r>
            <a:r>
              <a:rPr lang="en-US" dirty="0"/>
              <a:t> de </a:t>
            </a:r>
            <a:r>
              <a:rPr lang="en-US" dirty="0" err="1"/>
              <a:t>funcionamiento</a:t>
            </a:r>
            <a:r>
              <a:rPr lang="en-US" dirty="0"/>
              <a:t> de la </a:t>
            </a:r>
            <a:r>
              <a:rPr lang="en-US" dirty="0" err="1"/>
              <a:t>máquina</a:t>
            </a:r>
            <a:r>
              <a:rPr lang="en-US" dirty="0"/>
              <a:t>.</a:t>
            </a:r>
          </a:p>
          <a:p>
            <a:r>
              <a:rPr lang="en-US" dirty="0" err="1"/>
              <a:t>Conclusiones</a:t>
            </a:r>
            <a:r>
              <a:rPr lang="en-US" dirty="0"/>
              <a:t> y </a:t>
            </a:r>
            <a:r>
              <a:rPr lang="en-US" dirty="0" err="1"/>
              <a:t>recomendaciones</a:t>
            </a:r>
            <a:r>
              <a:rPr lang="en-US" dirty="0"/>
              <a:t>.</a:t>
            </a:r>
            <a:endParaRPr lang="es-ES" dirty="0"/>
          </a:p>
        </p:txBody>
      </p:sp>
      <p:sp>
        <p:nvSpPr>
          <p:cNvPr id="4" name="Marcador de número de diapositiva 3"/>
          <p:cNvSpPr>
            <a:spLocks noGrp="1"/>
          </p:cNvSpPr>
          <p:nvPr>
            <p:ph type="sldNum" sz="quarter" idx="5"/>
          </p:nvPr>
        </p:nvSpPr>
        <p:spPr/>
        <p:txBody>
          <a:bodyPr/>
          <a:lstStyle/>
          <a:p>
            <a:fld id="{923DFE5D-C009-4661-8572-006197FAFD5D}" type="slidenum">
              <a:rPr lang="en-US" smtClean="0"/>
              <a:t>2</a:t>
            </a:fld>
            <a:endParaRPr lang="en-US"/>
          </a:p>
        </p:txBody>
      </p:sp>
    </p:spTree>
    <p:extLst>
      <p:ext uri="{BB962C8B-B14F-4D97-AF65-F5344CB8AC3E}">
        <p14:creationId xmlns:p14="http://schemas.microsoft.com/office/powerpoint/2010/main" val="587033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Dentro de este módulo se encuentran las alternativas para el control de velocidad del husillo y el control general de la máquina a través de la nueva HMI.</a:t>
            </a: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CONTROL DE VELOCIDAD</a:t>
            </a:r>
            <a:endParaRPr lang="en-US" sz="1200" b="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Como ya se mencionó antes el motor del husillo no funciona y adicionalmente a esto, con la información que se recuperó durante el análisis del estado inicial, se constató que dicho motor no está siendo controlado con el software, sino que posee una perilla para su encendido/apagado y también era usada para cambiar la velocidad del mismo entre 2 velocidades establecidas. En la tabla 18 se pueden observar las comparaciones de las alternativas para Control de Velocidad de Motor del Husillo.</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Un variador de frecuencia es un regulador industrial que se encuentra entre la alimentación energética y el motor.</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variadores mecánicos son capaces de modificar las velocidades al momento de ser accionados, sin alterar la del elemento motriz.</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20</a:t>
            </a:fld>
            <a:endParaRPr lang="en-US"/>
          </a:p>
        </p:txBody>
      </p:sp>
    </p:spTree>
    <p:extLst>
      <p:ext uri="{BB962C8B-B14F-4D97-AF65-F5344CB8AC3E}">
        <p14:creationId xmlns:p14="http://schemas.microsoft.com/office/powerpoint/2010/main" val="4252186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El análisis concluyo que la solución para controlar la velocidad de velocidad del husillo es el variador de frecuencia, debido a que de esta forma todo el sistema será controlado por la computadora.</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21</a:t>
            </a:fld>
            <a:endParaRPr lang="en-US"/>
          </a:p>
        </p:txBody>
      </p:sp>
    </p:spTree>
    <p:extLst>
      <p:ext uri="{BB962C8B-B14F-4D97-AF65-F5344CB8AC3E}">
        <p14:creationId xmlns:p14="http://schemas.microsoft.com/office/powerpoint/2010/main" val="118023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 sz="1200" b="1" kern="1200" dirty="0">
                <a:solidFill>
                  <a:schemeClr val="tx1"/>
                </a:solidFill>
                <a:effectLst/>
                <a:latin typeface="+mn-lt"/>
                <a:ea typeface="+mn-ea"/>
                <a:cs typeface="+mn-cs"/>
              </a:rPr>
              <a:t>CAMBIO DE SOFTWARE Y MEJORA DE HMI</a:t>
            </a:r>
            <a:endParaRPr lang="en-US" sz="1200" b="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software que usa la máquina es un programa licenciado, y no está configurado apropiadamente. En la tabla 19 se pueden observar las comparaciones de las alternativas para Software de Control.</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Mach4 es el predecesor de Mach3, pero casi toda su programación es nueva.</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Previamente conocido como EMC2. Software libre para realizar el control de máquinas CNC.</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Este software de control de máquina proporcionado por </a:t>
            </a:r>
            <a:r>
              <a:rPr lang="es-ES" sz="1200" kern="1200" dirty="0" err="1">
                <a:solidFill>
                  <a:schemeClr val="tx1"/>
                </a:solidFill>
                <a:effectLst/>
                <a:latin typeface="+mn-lt"/>
                <a:ea typeface="+mn-ea"/>
                <a:cs typeface="+mn-cs"/>
              </a:rPr>
              <a:t>Dak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Engineering</a:t>
            </a:r>
            <a:r>
              <a:rPr lang="es-ES" sz="1200" kern="1200" dirty="0">
                <a:solidFill>
                  <a:schemeClr val="tx1"/>
                </a:solidFill>
                <a:effectLst/>
                <a:latin typeface="+mn-lt"/>
                <a:ea typeface="+mn-ea"/>
                <a:cs typeface="+mn-cs"/>
              </a:rPr>
              <a:t> se ejecuta bajo DOS.</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22</a:t>
            </a:fld>
            <a:endParaRPr lang="en-US"/>
          </a:p>
        </p:txBody>
      </p:sp>
    </p:spTree>
    <p:extLst>
      <p:ext uri="{BB962C8B-B14F-4D97-AF65-F5344CB8AC3E}">
        <p14:creationId xmlns:p14="http://schemas.microsoft.com/office/powerpoint/2010/main" val="1201487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Después de analizar 3 opciones se llegó a la conclusión de emplear el programa </a:t>
            </a:r>
            <a:r>
              <a:rPr lang="es-ES" sz="1200" kern="1200" dirty="0" err="1">
                <a:solidFill>
                  <a:schemeClr val="tx1"/>
                </a:solidFill>
                <a:effectLst/>
                <a:latin typeface="+mn-lt"/>
                <a:ea typeface="+mn-ea"/>
                <a:cs typeface="+mn-cs"/>
              </a:rPr>
              <a:t>LinuxCNC</a:t>
            </a:r>
            <a:r>
              <a:rPr lang="es-ES" sz="1200" kern="1200" dirty="0">
                <a:solidFill>
                  <a:schemeClr val="tx1"/>
                </a:solidFill>
                <a:effectLst/>
                <a:latin typeface="+mn-lt"/>
                <a:ea typeface="+mn-ea"/>
                <a:cs typeface="+mn-cs"/>
              </a:rPr>
              <a:t>, que es un software libre, por el que no es necesario pagar licencia, y adicionalmente es lo suficientemente robusto para ser empleado en el laboratorio.</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r>
              <a:rPr lang="en-US" sz="1200" b="0" i="0" kern="1200" dirty="0">
                <a:solidFill>
                  <a:schemeClr val="tx1"/>
                </a:solidFill>
                <a:effectLst/>
                <a:latin typeface="+mn-lt"/>
                <a:ea typeface="+mn-ea"/>
                <a:cs typeface="+mn-cs"/>
              </a:rPr>
              <a:t>Es compatible con </a:t>
            </a:r>
            <a:r>
              <a:rPr lang="en-US" sz="1200" b="0" i="0" kern="1200" dirty="0" err="1">
                <a:solidFill>
                  <a:schemeClr val="tx1"/>
                </a:solidFill>
                <a:effectLst/>
                <a:latin typeface="+mn-lt"/>
                <a:ea typeface="+mn-ea"/>
                <a:cs typeface="+mn-cs"/>
              </a:rPr>
              <a:t>diferentes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marcas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Se </a:t>
            </a:r>
            <a:r>
              <a:rPr lang="en-US" sz="1200" b="0" i="0" kern="1200" dirty="0" err="1">
                <a:solidFill>
                  <a:schemeClr val="tx1"/>
                </a:solidFill>
                <a:effectLst/>
                <a:latin typeface="+mn-lt"/>
                <a:ea typeface="+mn-ea"/>
                <a:cs typeface="+mn-cs"/>
              </a:rPr>
              <a:t>puede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usar</a:t>
            </a:r>
            <a:r>
              <a:rPr lang="en-US" sz="1200" b="0" i="0" kern="1200" dirty="0">
                <a:solidFill>
                  <a:schemeClr val="tx1"/>
                </a:solidFill>
                <a:effectLst/>
                <a:latin typeface="+mn-lt"/>
                <a:ea typeface="+mn-ea"/>
                <a:cs typeface="+mn-cs"/>
              </a:rPr>
              <a:t> para </a:t>
            </a:r>
            <a:r>
              <a:rPr lang="en-US" sz="1200" b="0" i="0" kern="1200" dirty="0" err="1">
                <a:solidFill>
                  <a:schemeClr val="tx1"/>
                </a:solidFill>
                <a:effectLst/>
                <a:latin typeface="+mn-lt"/>
                <a:ea typeface="+mn-ea"/>
                <a:cs typeface="+mn-cs"/>
              </a:rPr>
              <a:t>maquians</a:t>
            </a:r>
            <a:r>
              <a:rPr lang="en-US" sz="1200" b="0" i="0" kern="1200" dirty="0">
                <a:solidFill>
                  <a:schemeClr val="tx1"/>
                </a:solidFill>
                <a:effectLst/>
                <a:latin typeface="+mn-lt"/>
                <a:ea typeface="+mn-ea"/>
                <a:cs typeface="+mn-cs"/>
              </a:rPr>
              <a:t> de hasta 9 </a:t>
            </a:r>
            <a:r>
              <a:rPr lang="en-US" sz="1200" b="0" i="0" kern="1200" dirty="0" err="1">
                <a:solidFill>
                  <a:schemeClr val="tx1"/>
                </a:solidFill>
                <a:effectLst/>
                <a:latin typeface="+mn-lt"/>
                <a:ea typeface="+mn-ea"/>
                <a:cs typeface="+mn-cs"/>
              </a:rPr>
              <a:t>ejes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movimiento</a:t>
            </a:r>
            <a:r>
              <a:rPr lang="en-US" sz="1200" b="0" i="0" kern="1200" dirty="0">
                <a:solidFill>
                  <a:schemeClr val="tx1"/>
                </a:solidFill>
                <a:effectLst/>
                <a:latin typeface="+mn-lt"/>
                <a:ea typeface="+mn-ea"/>
                <a:cs typeface="+mn-cs"/>
              </a:rPr>
              <a:t>.</a:t>
            </a: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23</a:t>
            </a:fld>
            <a:endParaRPr lang="en-US"/>
          </a:p>
        </p:txBody>
      </p:sp>
    </p:spTree>
    <p:extLst>
      <p:ext uri="{BB962C8B-B14F-4D97-AF65-F5344CB8AC3E}">
        <p14:creationId xmlns:p14="http://schemas.microsoft.com/office/powerpoint/2010/main" val="1656530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OPCIONES SELECCIONADAS APRA DAR SOLUCION A CADA UNO DE LOS MODULOS</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24</a:t>
            </a:fld>
            <a:endParaRPr lang="en-US"/>
          </a:p>
        </p:txBody>
      </p:sp>
    </p:spTree>
    <p:extLst>
      <p:ext uri="{BB962C8B-B14F-4D97-AF65-F5344CB8AC3E}">
        <p14:creationId xmlns:p14="http://schemas.microsoft.com/office/powerpoint/2010/main" val="3088997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DESMANTELAMIENTO DE LA MÁQUINA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FABRICACION DE BASE PARA MOTOR HUSILLO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MAQUINADO PARA SUJECION DE FINES DE CARRERA Y ACTIVADORES</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25</a:t>
            </a:fld>
            <a:endParaRPr lang="en-US"/>
          </a:p>
        </p:txBody>
      </p:sp>
    </p:spTree>
    <p:extLst>
      <p:ext uri="{BB962C8B-B14F-4D97-AF65-F5344CB8AC3E}">
        <p14:creationId xmlns:p14="http://schemas.microsoft.com/office/powerpoint/2010/main" val="3722842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DESMANTELAMIENTO DE ANTIGUO MOTOR</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FABRICACION DE PLACA PARA SUJECTAR BRIDA (MOTOR)</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DISEÑO PARA IMPRESIÓN 3d DE ACTIVADORES DE FINES DE CARRERA</a:t>
            </a: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26</a:t>
            </a:fld>
            <a:endParaRPr lang="en-US"/>
          </a:p>
        </p:txBody>
      </p:sp>
    </p:spTree>
    <p:extLst>
      <p:ext uri="{BB962C8B-B14F-4D97-AF65-F5344CB8AC3E}">
        <p14:creationId xmlns:p14="http://schemas.microsoft.com/office/powerpoint/2010/main" val="2374584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REUBICACION DE COMPONENTE ELECTRONICOS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CONEXIÓN DE VARIADOR DE FRECUENCIA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INSTALACION DE NUEVO SO Y NUEVO SOFTWARE DE CONTROL</a:t>
            </a:r>
          </a:p>
          <a:p>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27</a:t>
            </a:fld>
            <a:endParaRPr lang="en-US"/>
          </a:p>
        </p:txBody>
      </p:sp>
    </p:spTree>
    <p:extLst>
      <p:ext uri="{BB962C8B-B14F-4D97-AF65-F5344CB8AC3E}">
        <p14:creationId xmlns:p14="http://schemas.microsoft.com/office/powerpoint/2010/main" val="3382980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MONTAJE DE NUEVO MOTOR, EJE, MATRIMONIOS Y CORRECCION DE DESVIACION</a:t>
            </a:r>
            <a:endParaRPr lang="en-US" sz="1200" kern="1200" dirty="0">
              <a:solidFill>
                <a:schemeClr val="tx1"/>
              </a:solidFill>
              <a:effectLst/>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28</a:t>
            </a:fld>
            <a:endParaRPr lang="en-US"/>
          </a:p>
        </p:txBody>
      </p:sp>
    </p:spTree>
    <p:extLst>
      <p:ext uri="{BB962C8B-B14F-4D97-AF65-F5344CB8AC3E}">
        <p14:creationId xmlns:p14="http://schemas.microsoft.com/office/powerpoint/2010/main" val="1699377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Control estadístico de procesos</a:t>
            </a:r>
            <a:endParaRPr lang="en-US" sz="1200" kern="1200" dirty="0">
              <a:solidFill>
                <a:schemeClr val="tx1"/>
              </a:solidFill>
              <a:effectLst/>
              <a:latin typeface="+mn-lt"/>
              <a:ea typeface="+mn-ea"/>
              <a:cs typeface="+mn-cs"/>
            </a:endParaRPr>
          </a:p>
          <a:p>
            <a:r>
              <a:rPr lang="es-ES" sz="1200" b="0" i="0" u="none" strike="noStrike" kern="1200" baseline="0" dirty="0">
                <a:solidFill>
                  <a:schemeClr val="tx1"/>
                </a:solidFill>
                <a:latin typeface="+mn-lt"/>
                <a:ea typeface="+mn-ea"/>
                <a:cs typeface="+mn-cs"/>
              </a:rPr>
              <a:t> SE EMPLEARÁN GRÁFICAS r Y x PARA VERIFICAR SI LA MÁQUINA CUMPLE CON CARACTERISTICAS DE UN PROCESO CONTROLADO</a:t>
            </a:r>
          </a:p>
        </p:txBody>
      </p:sp>
      <p:sp>
        <p:nvSpPr>
          <p:cNvPr id="4" name="Marcador de número de diapositiva 3"/>
          <p:cNvSpPr>
            <a:spLocks noGrp="1"/>
          </p:cNvSpPr>
          <p:nvPr>
            <p:ph type="sldNum" sz="quarter" idx="5"/>
          </p:nvPr>
        </p:nvSpPr>
        <p:spPr/>
        <p:txBody>
          <a:bodyPr/>
          <a:lstStyle/>
          <a:p>
            <a:fld id="{923DFE5D-C009-4661-8572-006197FAFD5D}" type="slidenum">
              <a:rPr lang="en-US" smtClean="0"/>
              <a:t>29</a:t>
            </a:fld>
            <a:endParaRPr lang="en-US"/>
          </a:p>
        </p:txBody>
      </p:sp>
    </p:spTree>
    <p:extLst>
      <p:ext uri="{BB962C8B-B14F-4D97-AF65-F5344CB8AC3E}">
        <p14:creationId xmlns:p14="http://schemas.microsoft.com/office/powerpoint/2010/main" val="282540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Con la adquisición de equipos didácticos se busca facilitar el aprendizaje de los estudiantes, pero debido a los avances tecnológicos es necesario mejorar dichos equipos para que de esta forma puedan mantener el mismo nivel de utilidad para las siguientes generaciones, es por eso que se busca modernizar la fresadora CNC Terco LA-20.</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En Ecuador se nota una mejora en el desempeño industrial debido a la necesidad de las empresas por ser más competitivas. Pero muchas empresas e industrias de diferentes áreas, no están dispuestas a invertir en maquinaria nueva debido a los altos costos que esto significaría; pero al mismo tiempo cuentan con equipos en los que los costos de mantenimiento e incluso los de operación llegan a superar la relación de costo-beneficio. Por esto se plantea la modernización como una buena solución si el objetivo principal de las empresas es mantener un nivel de competitividad alto y abaratar costos.</a:t>
            </a:r>
          </a:p>
        </p:txBody>
      </p:sp>
      <p:sp>
        <p:nvSpPr>
          <p:cNvPr id="4" name="Marcador de número de diapositiva 3"/>
          <p:cNvSpPr>
            <a:spLocks noGrp="1"/>
          </p:cNvSpPr>
          <p:nvPr>
            <p:ph type="sldNum" sz="quarter" idx="5"/>
          </p:nvPr>
        </p:nvSpPr>
        <p:spPr/>
        <p:txBody>
          <a:bodyPr/>
          <a:lstStyle/>
          <a:p>
            <a:fld id="{923DFE5D-C009-4661-8572-006197FAFD5D}" type="slidenum">
              <a:rPr lang="en-US" smtClean="0"/>
              <a:t>3</a:t>
            </a:fld>
            <a:endParaRPr lang="en-US"/>
          </a:p>
        </p:txBody>
      </p:sp>
    </p:spTree>
    <p:extLst>
      <p:ext uri="{BB962C8B-B14F-4D97-AF65-F5344CB8AC3E}">
        <p14:creationId xmlns:p14="http://schemas.microsoft.com/office/powerpoint/2010/main" val="1335958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30</a:t>
            </a:fld>
            <a:endParaRPr lang="en-US"/>
          </a:p>
        </p:txBody>
      </p:sp>
    </p:spTree>
    <p:extLst>
      <p:ext uri="{BB962C8B-B14F-4D97-AF65-F5344CB8AC3E}">
        <p14:creationId xmlns:p14="http://schemas.microsoft.com/office/powerpoint/2010/main" val="2731455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Como se observa en la figura los valores de rango se encuentran dentro de los límites calculados, lo que demuestra que la variabilidad del proceso está bajo control.</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figura 45 se observan las muestras de </a:t>
                </a:r>
                <a14:m>
                  <m:oMath xmlns:m="http://schemas.openxmlformats.org/officeDocument/2006/math">
                    <m:acc>
                      <m:accPr>
                        <m:chr m:val="̅"/>
                        <m:ctrlPr>
                          <a:rPr lang="en-US" sz="1200" i="1" kern="1200">
                            <a:solidFill>
                              <a:schemeClr val="tx1"/>
                            </a:solidFill>
                            <a:effectLst/>
                            <a:latin typeface="Cambria Math" panose="02040503050406030204" pitchFamily="18" charset="0"/>
                            <a:ea typeface="+mn-ea"/>
                            <a:cs typeface="+mn-cs"/>
                          </a:rPr>
                        </m:ctrlPr>
                      </m:accPr>
                      <m:e>
                        <m:r>
                          <a:rPr lang="es-ES" sz="1200" i="1" kern="1200">
                            <a:solidFill>
                              <a:schemeClr val="tx1"/>
                            </a:solidFill>
                            <a:effectLst/>
                            <a:latin typeface="Cambria Math" panose="02040503050406030204" pitchFamily="18" charset="0"/>
                            <a:ea typeface="+mn-ea"/>
                            <a:cs typeface="+mn-cs"/>
                          </a:rPr>
                          <m:t>𝑥</m:t>
                        </m:r>
                      </m:e>
                    </m:acc>
                  </m:oMath>
                </a14:m>
                <a:r>
                  <a:rPr lang="es-ES" sz="1200" kern="1200" dirty="0">
                    <a:solidFill>
                      <a:schemeClr val="tx1"/>
                    </a:solidFill>
                    <a:effectLst/>
                    <a:latin typeface="+mn-lt"/>
                    <a:ea typeface="+mn-ea"/>
                    <a:cs typeface="+mn-cs"/>
                  </a:rPr>
                  <a:t>, dentro de los límites, por lo que se concluye que el recorrido en X de la mesa de trabajo cumple los requerimientos de precisión, y se encuentran dentro los límites las tolerancias permitidas.</a:t>
                </a:r>
                <a:endParaRPr lang="en-US" sz="1200" kern="1200" dirty="0">
                  <a:solidFill>
                    <a:schemeClr val="tx1"/>
                  </a:solidFill>
                  <a:effectLst/>
                  <a:latin typeface="+mn-lt"/>
                  <a:ea typeface="+mn-ea"/>
                  <a:cs typeface="+mn-cs"/>
                </a:endParaRPr>
              </a:p>
              <a:p>
                <a:endParaRPr lang="en-U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Como se observa en la figura los valores de rango se encuentran dentro de los límites calculados, lo que demuestra que la variabilidad del proceso está bajo control.</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figura 45 se observan las muestras de </a:t>
                </a:r>
                <a:r>
                  <a:rPr lang="es-ES" sz="1200" i="0" kern="1200">
                    <a:solidFill>
                      <a:schemeClr val="tx1"/>
                    </a:solidFill>
                    <a:effectLst/>
                    <a:latin typeface="+mn-lt"/>
                    <a:ea typeface="+mn-ea"/>
                    <a:cs typeface="+mn-cs"/>
                  </a:rPr>
                  <a:t>𝑥</a:t>
                </a:r>
                <a:r>
                  <a:rPr lang="en-US" sz="1200" i="0" kern="1200">
                    <a:solidFill>
                      <a:schemeClr val="tx1"/>
                    </a:solidFill>
                    <a:effectLst/>
                    <a:latin typeface="+mn-lt"/>
                    <a:ea typeface="+mn-ea"/>
                    <a:cs typeface="+mn-cs"/>
                  </a:rPr>
                  <a:t> ̅</a:t>
                </a:r>
                <a:r>
                  <a:rPr lang="es-ES" sz="1200" kern="1200" dirty="0">
                    <a:solidFill>
                      <a:schemeClr val="tx1"/>
                    </a:solidFill>
                    <a:effectLst/>
                    <a:latin typeface="+mn-lt"/>
                    <a:ea typeface="+mn-ea"/>
                    <a:cs typeface="+mn-cs"/>
                  </a:rPr>
                  <a:t>, dentro de los límites, por lo que se concluye que el recorrido en X de la mesa de trabajo cumple los requerimientos de precisión, y se encuentran dentro los límites las tolerancias permitidas.</a:t>
                </a:r>
                <a:endParaRPr lang="en-US" sz="1200" kern="1200" dirty="0">
                  <a:solidFill>
                    <a:schemeClr val="tx1"/>
                  </a:solidFill>
                  <a:effectLst/>
                  <a:latin typeface="+mn-lt"/>
                  <a:ea typeface="+mn-ea"/>
                  <a:cs typeface="+mn-cs"/>
                </a:endParaRPr>
              </a:p>
              <a:p>
                <a:endParaRPr lang="en-US" dirty="0"/>
              </a:p>
            </p:txBody>
          </p:sp>
        </mc:Fallback>
      </mc:AlternateContent>
      <p:sp>
        <p:nvSpPr>
          <p:cNvPr id="4" name="Marcador de número de diapositiva 3"/>
          <p:cNvSpPr>
            <a:spLocks noGrp="1"/>
          </p:cNvSpPr>
          <p:nvPr>
            <p:ph type="sldNum" sz="quarter" idx="5"/>
          </p:nvPr>
        </p:nvSpPr>
        <p:spPr/>
        <p:txBody>
          <a:bodyPr/>
          <a:lstStyle/>
          <a:p>
            <a:fld id="{923DFE5D-C009-4661-8572-006197FAFD5D}" type="slidenum">
              <a:rPr lang="en-US" smtClean="0"/>
              <a:t>31</a:t>
            </a:fld>
            <a:endParaRPr lang="en-US"/>
          </a:p>
        </p:txBody>
      </p:sp>
    </p:spTree>
    <p:extLst>
      <p:ext uri="{BB962C8B-B14F-4D97-AF65-F5344CB8AC3E}">
        <p14:creationId xmlns:p14="http://schemas.microsoft.com/office/powerpoint/2010/main" val="3822735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32</a:t>
            </a:fld>
            <a:endParaRPr lang="en-US"/>
          </a:p>
        </p:txBody>
      </p:sp>
    </p:spTree>
    <p:extLst>
      <p:ext uri="{BB962C8B-B14F-4D97-AF65-F5344CB8AC3E}">
        <p14:creationId xmlns:p14="http://schemas.microsoft.com/office/powerpoint/2010/main" val="3384767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33</a:t>
            </a:fld>
            <a:endParaRPr lang="en-US"/>
          </a:p>
        </p:txBody>
      </p:sp>
    </p:spTree>
    <p:extLst>
      <p:ext uri="{BB962C8B-B14F-4D97-AF65-F5344CB8AC3E}">
        <p14:creationId xmlns:p14="http://schemas.microsoft.com/office/powerpoint/2010/main" val="471738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34</a:t>
            </a:fld>
            <a:endParaRPr lang="en-US"/>
          </a:p>
        </p:txBody>
      </p:sp>
    </p:spTree>
    <p:extLst>
      <p:ext uri="{BB962C8B-B14F-4D97-AF65-F5344CB8AC3E}">
        <p14:creationId xmlns:p14="http://schemas.microsoft.com/office/powerpoint/2010/main" val="199868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23DFE5D-C009-4661-8572-006197FAFD5D}" type="slidenum">
              <a:rPr lang="en-US" smtClean="0"/>
              <a:t>35</a:t>
            </a:fld>
            <a:endParaRPr lang="en-US"/>
          </a:p>
        </p:txBody>
      </p:sp>
    </p:spTree>
    <p:extLst>
      <p:ext uri="{BB962C8B-B14F-4D97-AF65-F5344CB8AC3E}">
        <p14:creationId xmlns:p14="http://schemas.microsoft.com/office/powerpoint/2010/main" val="1227642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36</a:t>
            </a:fld>
            <a:endParaRPr lang="en-US"/>
          </a:p>
        </p:txBody>
      </p:sp>
    </p:spTree>
    <p:extLst>
      <p:ext uri="{BB962C8B-B14F-4D97-AF65-F5344CB8AC3E}">
        <p14:creationId xmlns:p14="http://schemas.microsoft.com/office/powerpoint/2010/main" val="1659482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23DFE5D-C009-4661-8572-006197FAFD5D}" type="slidenum">
              <a:rPr lang="en-US" smtClean="0"/>
              <a:t>37</a:t>
            </a:fld>
            <a:endParaRPr lang="en-US"/>
          </a:p>
        </p:txBody>
      </p:sp>
    </p:spTree>
    <p:extLst>
      <p:ext uri="{BB962C8B-B14F-4D97-AF65-F5344CB8AC3E}">
        <p14:creationId xmlns:p14="http://schemas.microsoft.com/office/powerpoint/2010/main" val="2292934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38</a:t>
            </a:fld>
            <a:endParaRPr lang="en-US"/>
          </a:p>
        </p:txBody>
      </p:sp>
    </p:spTree>
    <p:extLst>
      <p:ext uri="{BB962C8B-B14F-4D97-AF65-F5344CB8AC3E}">
        <p14:creationId xmlns:p14="http://schemas.microsoft.com/office/powerpoint/2010/main" val="1310553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39</a:t>
            </a:fld>
            <a:endParaRPr lang="en-US"/>
          </a:p>
        </p:txBody>
      </p:sp>
    </p:spTree>
    <p:extLst>
      <p:ext uri="{BB962C8B-B14F-4D97-AF65-F5344CB8AC3E}">
        <p14:creationId xmlns:p14="http://schemas.microsoft.com/office/powerpoint/2010/main" val="348828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4</a:t>
            </a:fld>
            <a:endParaRPr lang="en-US"/>
          </a:p>
        </p:txBody>
      </p:sp>
    </p:spTree>
    <p:extLst>
      <p:ext uri="{BB962C8B-B14F-4D97-AF65-F5344CB8AC3E}">
        <p14:creationId xmlns:p14="http://schemas.microsoft.com/office/powerpoint/2010/main" val="2143340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40</a:t>
            </a:fld>
            <a:endParaRPr lang="en-US"/>
          </a:p>
        </p:txBody>
      </p:sp>
    </p:spTree>
    <p:extLst>
      <p:ext uri="{BB962C8B-B14F-4D97-AF65-F5344CB8AC3E}">
        <p14:creationId xmlns:p14="http://schemas.microsoft.com/office/powerpoint/2010/main" val="2275552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41</a:t>
            </a:fld>
            <a:endParaRPr lang="en-US"/>
          </a:p>
        </p:txBody>
      </p:sp>
    </p:spTree>
    <p:extLst>
      <p:ext uri="{BB962C8B-B14F-4D97-AF65-F5344CB8AC3E}">
        <p14:creationId xmlns:p14="http://schemas.microsoft.com/office/powerpoint/2010/main" val="1151399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42</a:t>
            </a:fld>
            <a:endParaRPr lang="en-US"/>
          </a:p>
        </p:txBody>
      </p:sp>
    </p:spTree>
    <p:extLst>
      <p:ext uri="{BB962C8B-B14F-4D97-AF65-F5344CB8AC3E}">
        <p14:creationId xmlns:p14="http://schemas.microsoft.com/office/powerpoint/2010/main" val="3814279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43</a:t>
            </a:fld>
            <a:endParaRPr lang="en-US"/>
          </a:p>
        </p:txBody>
      </p:sp>
    </p:spTree>
    <p:extLst>
      <p:ext uri="{BB962C8B-B14F-4D97-AF65-F5344CB8AC3E}">
        <p14:creationId xmlns:p14="http://schemas.microsoft.com/office/powerpoint/2010/main" val="1212746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44</a:t>
            </a:fld>
            <a:endParaRPr lang="en-US"/>
          </a:p>
        </p:txBody>
      </p:sp>
    </p:spTree>
    <p:extLst>
      <p:ext uri="{BB962C8B-B14F-4D97-AF65-F5344CB8AC3E}">
        <p14:creationId xmlns:p14="http://schemas.microsoft.com/office/powerpoint/2010/main" val="4047884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45</a:t>
            </a:fld>
            <a:endParaRPr lang="en-US"/>
          </a:p>
        </p:txBody>
      </p:sp>
    </p:spTree>
    <p:extLst>
      <p:ext uri="{BB962C8B-B14F-4D97-AF65-F5344CB8AC3E}">
        <p14:creationId xmlns:p14="http://schemas.microsoft.com/office/powerpoint/2010/main" val="321577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923DFE5D-C009-4661-8572-006197FAFD5D}" type="slidenum">
              <a:rPr lang="en-US" smtClean="0"/>
              <a:t>46</a:t>
            </a:fld>
            <a:endParaRPr lang="en-US"/>
          </a:p>
        </p:txBody>
      </p:sp>
    </p:spTree>
    <p:extLst>
      <p:ext uri="{BB962C8B-B14F-4D97-AF65-F5344CB8AC3E}">
        <p14:creationId xmlns:p14="http://schemas.microsoft.com/office/powerpoint/2010/main" val="384892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5</a:t>
            </a:fld>
            <a:endParaRPr lang="en-US"/>
          </a:p>
        </p:txBody>
      </p:sp>
    </p:spTree>
    <p:extLst>
      <p:ext uri="{BB962C8B-B14F-4D97-AF65-F5344CB8AC3E}">
        <p14:creationId xmlns:p14="http://schemas.microsoft.com/office/powerpoint/2010/main" val="353020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Tanto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la </a:t>
            </a:r>
            <a:r>
              <a:rPr lang="en-US" sz="1200" b="0" i="0" u="none" strike="noStrike" kern="1200" baseline="0" dirty="0" err="1">
                <a:solidFill>
                  <a:schemeClr val="tx1"/>
                </a:solidFill>
                <a:latin typeface="+mn-lt"/>
                <a:ea typeface="+mn-ea"/>
                <a:cs typeface="+mn-cs"/>
              </a:rPr>
              <a:t>parte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mecánica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como</a:t>
            </a:r>
            <a:r>
              <a:rPr lang="en-US" sz="1200" b="0" i="0" u="none" strike="noStrike" kern="1200" baseline="0" dirty="0">
                <a:solidFill>
                  <a:schemeClr val="tx1"/>
                </a:solidFill>
                <a:latin typeface="+mn-lt"/>
                <a:ea typeface="+mn-ea"/>
                <a:cs typeface="+mn-cs"/>
              </a:rPr>
              <a:t> electronica </a:t>
            </a:r>
            <a:r>
              <a:rPr lang="en-US" sz="1200" b="0" i="0" u="none" strike="noStrike" kern="1200" baseline="0" dirty="0" err="1">
                <a:solidFill>
                  <a:schemeClr val="tx1"/>
                </a:solidFill>
                <a:latin typeface="+mn-lt"/>
                <a:ea typeface="+mn-ea"/>
                <a:cs typeface="+mn-cs"/>
              </a:rPr>
              <a:t>existen</a:t>
            </a:r>
            <a:r>
              <a:rPr lang="en-US" sz="1200" b="0" i="0" u="none" strike="noStrike" kern="1200" baseline="0" dirty="0">
                <a:solidFill>
                  <a:schemeClr val="tx1"/>
                </a:solidFill>
                <a:latin typeface="+mn-lt"/>
                <a:ea typeface="+mn-ea"/>
                <a:cs typeface="+mn-cs"/>
              </a:rPr>
              <a:t> components que </a:t>
            </a:r>
            <a:r>
              <a:rPr lang="en-US" sz="1200" b="0" i="0" u="none" strike="noStrike" kern="1200" baseline="0" dirty="0" err="1">
                <a:solidFill>
                  <a:schemeClr val="tx1"/>
                </a:solidFill>
                <a:latin typeface="+mn-lt"/>
                <a:ea typeface="+mn-ea"/>
                <a:cs typeface="+mn-cs"/>
              </a:rPr>
              <a:t>deben</a:t>
            </a:r>
            <a:r>
              <a:rPr lang="en-US" sz="1200" b="0" i="0" u="none" strike="noStrike" kern="1200" baseline="0" dirty="0">
                <a:solidFill>
                  <a:schemeClr val="tx1"/>
                </a:solidFill>
                <a:latin typeface="+mn-lt"/>
                <a:ea typeface="+mn-ea"/>
                <a:cs typeface="+mn-cs"/>
              </a:rPr>
              <a:t> ser </a:t>
            </a:r>
            <a:r>
              <a:rPr lang="en-US" sz="1200" b="0" i="0" u="none" strike="noStrike" kern="1200" baseline="0" dirty="0" err="1">
                <a:solidFill>
                  <a:schemeClr val="tx1"/>
                </a:solidFill>
                <a:latin typeface="+mn-lt"/>
                <a:ea typeface="+mn-ea"/>
                <a:cs typeface="+mn-cs"/>
              </a:rPr>
              <a:t>reemplazados</a:t>
            </a:r>
            <a:r>
              <a:rPr lang="en-US" sz="1200" b="0" i="0" u="none" strike="noStrike" kern="1200" baseline="0" dirty="0">
                <a:solidFill>
                  <a:schemeClr val="tx1"/>
                </a:solidFill>
                <a:latin typeface="+mn-lt"/>
                <a:ea typeface="+mn-ea"/>
                <a:cs typeface="+mn-cs"/>
              </a:rPr>
              <a:t> o </a:t>
            </a:r>
            <a:r>
              <a:rPr lang="en-US" sz="1200" b="0" i="0" u="none" strike="noStrike" kern="1200" baseline="0" dirty="0" err="1">
                <a:solidFill>
                  <a:schemeClr val="tx1"/>
                </a:solidFill>
                <a:latin typeface="+mn-lt"/>
                <a:ea typeface="+mn-ea"/>
                <a:cs typeface="+mn-cs"/>
              </a:rPr>
              <a:t>reparados</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DISEÑO MECÁNICO </a:t>
            </a:r>
          </a:p>
          <a:p>
            <a:r>
              <a:rPr lang="es-ES" sz="1200" b="0" i="0" u="none" strike="noStrike" kern="1200" baseline="0" dirty="0">
                <a:solidFill>
                  <a:schemeClr val="tx1"/>
                </a:solidFill>
                <a:latin typeface="+mn-lt"/>
                <a:ea typeface="+mn-ea"/>
                <a:cs typeface="+mn-cs"/>
              </a:rPr>
              <a:t>• Se diseñará y construirá una estructura que se encargará de sujetar el motor del husillo al cabezal de la fresadora. Para sujetar dicha estructura se realizarán modificaciones a la estructura de seguridad. </a:t>
            </a:r>
          </a:p>
          <a:p>
            <a:r>
              <a:rPr lang="es-ES" sz="1200" b="0" i="0" u="none" strike="noStrike" kern="1200" baseline="0" dirty="0">
                <a:solidFill>
                  <a:schemeClr val="tx1"/>
                </a:solidFill>
                <a:latin typeface="+mn-lt"/>
                <a:ea typeface="+mn-ea"/>
                <a:cs typeface="+mn-cs"/>
              </a:rPr>
              <a:t>• Durante el proceso se planea evaluar todos los subsistemas y partes, y realizar el mantenimiento de todos los elementos evaluados.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DISEÑO ELECTRÓNICO Y ELÉCTRICO </a:t>
            </a:r>
          </a:p>
          <a:p>
            <a:r>
              <a:rPr lang="es-ES" sz="1200" b="0" i="0" u="none" strike="noStrike" kern="1200" baseline="0" dirty="0">
                <a:solidFill>
                  <a:schemeClr val="tx1"/>
                </a:solidFill>
                <a:latin typeface="+mn-lt"/>
                <a:ea typeface="+mn-ea"/>
                <a:cs typeface="+mn-cs"/>
              </a:rPr>
              <a:t>• Se seleccionarán los sensores que se acoplen de mejor manera a las operaciones de la máquina. </a:t>
            </a:r>
          </a:p>
          <a:p>
            <a:r>
              <a:rPr lang="es-ES" sz="1200" b="0" i="0" u="none" strike="noStrike" kern="1200" baseline="0" dirty="0">
                <a:solidFill>
                  <a:schemeClr val="tx1"/>
                </a:solidFill>
                <a:latin typeface="+mn-lt"/>
                <a:ea typeface="+mn-ea"/>
                <a:cs typeface="+mn-cs"/>
              </a:rPr>
              <a:t>• Se etiquetarán los cables y los elementos que se encuentran dentro del gabinete de control. </a:t>
            </a:r>
          </a:p>
          <a:p>
            <a:r>
              <a:rPr lang="es-ES" sz="1200" b="0" i="0" u="none" strike="noStrike" kern="1200" baseline="0" dirty="0">
                <a:solidFill>
                  <a:schemeClr val="tx1"/>
                </a:solidFill>
                <a:latin typeface="+mn-lt"/>
                <a:ea typeface="+mn-ea"/>
                <a:cs typeface="+mn-cs"/>
              </a:rPr>
              <a:t>• Se seleccionará el motor ideal para el movimiento del husillo, para lo cual se implementará un circuito para acoplar la parte de electrónica de potencia y de control. </a:t>
            </a:r>
          </a:p>
          <a:p>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DISEÑO DEL SISTEMA DE CONTROL </a:t>
            </a:r>
          </a:p>
          <a:p>
            <a:r>
              <a:rPr lang="es-ES" sz="1200" b="0" i="0" u="none" strike="noStrike" kern="1200" baseline="0" dirty="0">
                <a:solidFill>
                  <a:schemeClr val="tx1"/>
                </a:solidFill>
                <a:latin typeface="+mn-lt"/>
                <a:ea typeface="+mn-ea"/>
                <a:cs typeface="+mn-cs"/>
              </a:rPr>
              <a:t>• Se realizará el control de velocidad del motor del husillo. </a:t>
            </a:r>
          </a:p>
          <a:p>
            <a:r>
              <a:rPr lang="es-ES" sz="1200" b="0" i="0" u="none" strike="noStrike" kern="1200" baseline="0" dirty="0">
                <a:solidFill>
                  <a:schemeClr val="tx1"/>
                </a:solidFill>
                <a:latin typeface="+mn-lt"/>
                <a:ea typeface="+mn-ea"/>
                <a:cs typeface="+mn-cs"/>
              </a:rPr>
              <a:t>• Se realizará/instalará una nueva HMI, por medio de la cual se realizará el control de la fresadora.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a:solidFill>
                  <a:schemeClr val="tx1"/>
                </a:solidFill>
                <a:latin typeface="+mn-lt"/>
                <a:ea typeface="+mn-ea"/>
                <a:cs typeface="+mn-cs"/>
              </a:rPr>
              <a:t>• Se realizará el control de posición (cero de máquina) de la máquina para evitar que sufra colisiones dentro de la estructura de seguridad. </a:t>
            </a:r>
          </a:p>
          <a:p>
            <a:endParaRPr lang="es-E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6</a:t>
            </a:fld>
            <a:endParaRPr lang="en-US"/>
          </a:p>
        </p:txBody>
      </p:sp>
    </p:spTree>
    <p:extLst>
      <p:ext uri="{BB962C8B-B14F-4D97-AF65-F5344CB8AC3E}">
        <p14:creationId xmlns:p14="http://schemas.microsoft.com/office/powerpoint/2010/main" val="55994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CONTROL NUMÉRICO POR COMPUTADORA (CNC)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Los sistemas CNC son los encargados de controlar por medio de una computadora la posición y velocidad de los motores que proporcionan el movimiento de la máquina (mesa y husillo).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Las CNC pueden realizar movimientos simultáneos en todos sus ejes, permitiendo de esta forma trazar trayectorias tridimensionales.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u="none" strike="noStrike" kern="1200" baseline="0" dirty="0">
                <a:solidFill>
                  <a:schemeClr val="tx1"/>
                </a:solidFill>
                <a:latin typeface="+mn-lt"/>
                <a:ea typeface="+mn-ea"/>
                <a:cs typeface="+mn-cs"/>
              </a:rPr>
              <a:t>Pueden realizar movimientos complejos y simultáneos, que no pueden ser realizados por operarios, estos movimientos son angulares, circulares y lineales.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Se pueden obtener piezas sumamente similares a su modelo CAD.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Una vez cargado el código G, la computadora ejecuta todas las operaciones por sí sola, sin necesidad de intervención del operador, esto permite optimizar el tiempo del personal para que sea más productivo.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Las máquinas CNC son productos típicamente mecatrónicos</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Mecánica: la estructura de la fresadora y sistemas de transmisión de movimiento.</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Electrónica: drivers, tarjeta de control y motores que dan movimiento a la mesa de trabajo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Control: control de movimientos y velocidades de la máquina.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Existen máquinas CNC con más de 3 ejes de movimiento, para crear piezas mucho más complejas.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Los movimientos pueden ser realizados por la mesa de trabajo, o por la herramienta de corte.</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los parámetros como la velocidad del husillo y velocidad de avance son programables, y por tal motivo se pueden realizar una estimación del tiempo que llevaría realizar una serie de piezas.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Cuando se realiza un maquinado que requiera el uso de refrigerante o lubricante para enfriar la superficie de trabajo de la pieza, los sistemas CNC se encargan de abastecer o detener el sistema de refrigeración.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Las CNC son más precisas y para justificar su alto costo inicial se debe realizar producciones en serie; razón por la cual se tiene que usar las máquinas por periodos de tiempo más extensos.</a:t>
            </a:r>
          </a:p>
          <a:p>
            <a:pPr marL="171450" indent="-171450">
              <a:buFont typeface="Arial" panose="020B0604020202020204" pitchFamily="34" charset="0"/>
              <a:buChar char="•"/>
            </a:pPr>
            <a:endParaRPr lang="es-E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s-ES" sz="1200" b="0" i="0" u="none" strike="noStrike" kern="1200" baseline="0" dirty="0">
                <a:solidFill>
                  <a:schemeClr val="tx1"/>
                </a:solidFill>
                <a:latin typeface="+mn-lt"/>
                <a:ea typeface="+mn-ea"/>
                <a:cs typeface="+mn-cs"/>
              </a:rPr>
              <a:t>Tipos de operación:</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Manual: Los razonamientos son transcritos o colocados por un operador. Esta programación es la fuente que permite la mecanización automática de toda la maquinaria. Se realiza cuando el maquinado es simple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Automático</a:t>
            </a:r>
            <a:r>
              <a:rPr lang="es-ES" sz="1200" b="1" i="0" u="none" strike="noStrike" kern="1200" baseline="0" dirty="0">
                <a:solidFill>
                  <a:schemeClr val="tx1"/>
                </a:solidFill>
                <a:latin typeface="+mn-lt"/>
                <a:ea typeface="+mn-ea"/>
                <a:cs typeface="+mn-cs"/>
              </a:rPr>
              <a:t>: </a:t>
            </a:r>
            <a:r>
              <a:rPr lang="es-ES" sz="1200" b="0" i="0" u="none" strike="noStrike" kern="1200" baseline="0" dirty="0">
                <a:solidFill>
                  <a:schemeClr val="tx1"/>
                </a:solidFill>
                <a:latin typeface="+mn-lt"/>
                <a:ea typeface="+mn-ea"/>
                <a:cs typeface="+mn-cs"/>
              </a:rPr>
              <a:t>Se realiza el diseño de la pieza con la ayuda de un software CAD, posteriormente se emplea un software CAM para calcular los desplazamientos de los ejes, las velocidades de avance y las velocidades de giro; y todo esto lo convierte en código G. Finalmente, el software de control recibe el código G y ejecuta las órdenes de desplazamiento de las partes móviles de la fresadora. </a:t>
            </a:r>
          </a:p>
          <a:p>
            <a:r>
              <a:rPr lang="es-E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CÓDIGOS DE PROGRAMACIÓN </a:t>
            </a:r>
          </a:p>
          <a:p>
            <a:r>
              <a:rPr lang="es-ES" sz="1200" b="0" i="0" u="none" strike="noStrike" kern="1200" baseline="0" dirty="0">
                <a:solidFill>
                  <a:schemeClr val="tx1"/>
                </a:solidFill>
                <a:latin typeface="+mn-lt"/>
                <a:ea typeface="+mn-ea"/>
                <a:cs typeface="+mn-cs"/>
              </a:rPr>
              <a:t>Se consideró la necesidad de englobar la programación de dichas máquinas en un lenguaje de programación estándar: el código ISO-6983, más comúnmente conocido como Código G.</a:t>
            </a:r>
          </a:p>
          <a:p>
            <a:endParaRPr lang="es-E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PARÁMETROS DE CORTE </a:t>
            </a:r>
          </a:p>
          <a:p>
            <a:r>
              <a:rPr lang="es-ES" sz="1200" b="0" i="0" u="none" strike="noStrike" kern="1200" baseline="0" dirty="0">
                <a:solidFill>
                  <a:schemeClr val="tx1"/>
                </a:solidFill>
                <a:latin typeface="+mn-lt"/>
                <a:ea typeface="+mn-ea"/>
                <a:cs typeface="+mn-cs"/>
              </a:rPr>
              <a:t>Estos no varían sin importar si se trata de una fresadora normal o una fresadora CNC</a:t>
            </a:r>
          </a:p>
          <a:p>
            <a:r>
              <a:rPr lang="es-ES" sz="1200" b="0" i="0" u="none" strike="noStrike" kern="1200" baseline="0" dirty="0">
                <a:solidFill>
                  <a:schemeClr val="tx1"/>
                </a:solidFill>
                <a:latin typeface="+mn-lt"/>
                <a:ea typeface="+mn-ea"/>
                <a:cs typeface="+mn-cs"/>
              </a:rPr>
              <a:t>Son importantes para optimizar los tiempos de producción. Por ejemplo. Si la velocidad de avance es muy pequeña, se desperdiciará tiempo de producción, pero si es demasiado alta, los dientes de la fresa se pueden romper. </a:t>
            </a:r>
          </a:p>
          <a:p>
            <a:r>
              <a:rPr lang="es-ES" sz="1200" b="0" i="0" u="none" strike="noStrike" kern="1200" baseline="0" dirty="0">
                <a:solidFill>
                  <a:schemeClr val="tx1"/>
                </a:solidFill>
                <a:latin typeface="+mn-lt"/>
                <a:ea typeface="+mn-ea"/>
                <a:cs typeface="+mn-cs"/>
              </a:rPr>
              <a:t>Existen una serie de parámetros que deben ser tomados en cuenta para las operaciones de fresado, como los son </a:t>
            </a:r>
          </a:p>
          <a:p>
            <a:r>
              <a:rPr lang="es-ES" sz="1200" b="0" i="0" u="none" strike="noStrike" kern="1200" baseline="0" dirty="0">
                <a:solidFill>
                  <a:schemeClr val="tx1"/>
                </a:solidFill>
                <a:latin typeface="+mn-lt"/>
                <a:ea typeface="+mn-ea"/>
                <a:cs typeface="+mn-cs"/>
              </a:rPr>
              <a:t>velocidad de corte sirve para determinar las RPM (tablas)</a:t>
            </a:r>
          </a:p>
          <a:p>
            <a:r>
              <a:rPr lang="es-ES" sz="1200" b="0" i="0" u="none" strike="noStrike" kern="1200" baseline="0" dirty="0">
                <a:solidFill>
                  <a:schemeClr val="tx1"/>
                </a:solidFill>
                <a:latin typeface="+mn-lt"/>
                <a:ea typeface="+mn-ea"/>
                <a:cs typeface="+mn-cs"/>
              </a:rPr>
              <a:t>el avance (tablas)</a:t>
            </a:r>
          </a:p>
          <a:p>
            <a:r>
              <a:rPr lang="es-ES" sz="1200" b="0" i="0" u="none" strike="noStrike" kern="1200" baseline="0" dirty="0">
                <a:solidFill>
                  <a:schemeClr val="tx1"/>
                </a:solidFill>
                <a:latin typeface="+mn-lt"/>
                <a:ea typeface="+mn-ea"/>
                <a:cs typeface="+mn-cs"/>
              </a:rPr>
              <a:t>profundidad de corte (recomendación de acuerdo al material. Min 0.4)</a:t>
            </a:r>
          </a:p>
        </p:txBody>
      </p:sp>
      <p:sp>
        <p:nvSpPr>
          <p:cNvPr id="4" name="Marcador de número de diapositiva 3"/>
          <p:cNvSpPr>
            <a:spLocks noGrp="1"/>
          </p:cNvSpPr>
          <p:nvPr>
            <p:ph type="sldNum" sz="quarter" idx="5"/>
          </p:nvPr>
        </p:nvSpPr>
        <p:spPr/>
        <p:txBody>
          <a:bodyPr/>
          <a:lstStyle/>
          <a:p>
            <a:fld id="{923DFE5D-C009-4661-8572-006197FAFD5D}" type="slidenum">
              <a:rPr lang="en-US" smtClean="0"/>
              <a:t>7</a:t>
            </a:fld>
            <a:endParaRPr lang="en-US"/>
          </a:p>
        </p:txBody>
      </p:sp>
    </p:spTree>
    <p:extLst>
      <p:ext uri="{BB962C8B-B14F-4D97-AF65-F5344CB8AC3E}">
        <p14:creationId xmlns:p14="http://schemas.microsoft.com/office/powerpoint/2010/main" val="228015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SOFTWARE PARA CNC </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Son los encargados de comunicar los motores de la máquina con la computadora.</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Se ha incrementado el uso de este tipo de softwares que pueden ser usados para controlar estas máquinas; estos programas pueden ser licenciados o libres. </a:t>
            </a:r>
          </a:p>
          <a:p>
            <a:r>
              <a:rPr lang="es-ES" sz="1200" b="0" i="0" u="none" strike="noStrike" kern="1200" baseline="0" dirty="0">
                <a:solidFill>
                  <a:schemeClr val="tx1"/>
                </a:solidFill>
                <a:latin typeface="+mn-lt"/>
                <a:ea typeface="+mn-ea"/>
                <a:cs typeface="+mn-cs"/>
              </a:rPr>
              <a:t>Softwares de control:</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El software de control integrado que brinda una solución completa de hardware y software.</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El software basado en computadora que tienen un controlador externo; es decir se puede convertir a un computador en el controlador de la máquina. </a:t>
            </a: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8</a:t>
            </a:fld>
            <a:endParaRPr lang="en-US"/>
          </a:p>
        </p:txBody>
      </p:sp>
    </p:spTree>
    <p:extLst>
      <p:ext uri="{BB962C8B-B14F-4D97-AF65-F5344CB8AC3E}">
        <p14:creationId xmlns:p14="http://schemas.microsoft.com/office/powerpoint/2010/main" val="2286836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Para el reconocimiento inicial, primero se realizó una inspección general de los principales componentes de la máquina con el fin de obtener especificaciones técnicas, debido a que no existe documentación del fabricante, porque la máquina se dejó de fabricar hace más de 30 años. </a:t>
            </a:r>
          </a:p>
          <a:p>
            <a:endParaRPr lang="es-ES" sz="1200" b="0" i="0" u="none" strike="noStrike" kern="1200" baseline="0" dirty="0">
              <a:solidFill>
                <a:schemeClr val="tx1"/>
              </a:solidFill>
              <a:latin typeface="+mn-lt"/>
              <a:ea typeface="+mn-ea"/>
              <a:cs typeface="+mn-cs"/>
            </a:endParaRPr>
          </a:p>
          <a:p>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923DFE5D-C009-4661-8572-006197FAFD5D}" type="slidenum">
              <a:rPr lang="en-US" smtClean="0"/>
              <a:t>9</a:t>
            </a:fld>
            <a:endParaRPr lang="en-US"/>
          </a:p>
        </p:txBody>
      </p:sp>
    </p:spTree>
    <p:extLst>
      <p:ext uri="{BB962C8B-B14F-4D97-AF65-F5344CB8AC3E}">
        <p14:creationId xmlns:p14="http://schemas.microsoft.com/office/powerpoint/2010/main" val="402239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37688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839568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7503124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3648548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760832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1092672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6477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72459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8374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E5059C3-6A89-4494-99FF-5A4D6FFD50EB}" type="datetimeFigureOut">
              <a:rPr lang="en-US" smtClean="0"/>
              <a:t>11/4/2020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7126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11/4/2020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34303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11/4/2020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7728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11/4/2020</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78929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11/4/2020</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432902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7D525BB-DA17-4BA0-B3C8-3AC3ABC827E6}" type="datetimeFigureOut">
              <a:rPr lang="en-US" smtClean="0"/>
              <a:t>11/4/2020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951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16C4C9A-3960-41CF-A4E9-2A8FB932454B}" type="datetimeFigureOut">
              <a:rPr lang="en-US" smtClean="0"/>
              <a:t>11/4/2020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29621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BC1C18-307B-4F68-A007-B5B542270E8D}" type="datetimeFigureOut">
              <a:rPr lang="en-US" smtClean="0"/>
              <a:t>11/4/2020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8060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comments" Target="../comments/comment11.xml"/><Relationship Id="rId5" Type="http://schemas.openxmlformats.org/officeDocument/2006/relationships/image" Target="../media/image26.png"/><Relationship Id="rId10" Type="http://schemas.openxmlformats.org/officeDocument/2006/relationships/image" Target="../media/image31.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omments" Target="../comments/comment1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1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publicdomainpictures.net/view-image.php?image=42199&amp;picture=letterhead-silhouette"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1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17.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18.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omments" Target="../comments/comment19.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comments" Target="../comments/comment20.xml"/><Relationship Id="rId4" Type="http://schemas.openxmlformats.org/officeDocument/2006/relationships/image" Target="../media/image39.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2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comments" Target="../comments/comment22.xml"/><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2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2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omments" Target="../comments/comment25.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comments" Target="../comments/comment26.xml"/><Relationship Id="rId5"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1.jp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F53F6C-9663-41D3-982A-2BEFF311DCC8}"/>
              </a:ext>
            </a:extLst>
          </p:cNvPr>
          <p:cNvSpPr>
            <a:spLocks noGrp="1"/>
          </p:cNvSpPr>
          <p:nvPr>
            <p:ph type="ctrTitle"/>
          </p:nvPr>
        </p:nvSpPr>
        <p:spPr>
          <a:xfrm>
            <a:off x="1552821" y="2005445"/>
            <a:ext cx="7766936" cy="4229099"/>
          </a:xfrm>
        </p:spPr>
        <p:txBody>
          <a:bodyPr/>
          <a:lstStyle/>
          <a:p>
            <a:pPr algn="ctr"/>
            <a:r>
              <a:rPr lang="es-ES" sz="2100" dirty="0">
                <a:solidFill>
                  <a:schemeClr val="tx1"/>
                </a:solidFill>
                <a:latin typeface="3ds" panose="02000503020000020004" pitchFamily="2" charset="0"/>
              </a:rPr>
              <a:t>DEPARTAMENTO DE CIENCIAS DE LA ENERGÍA Y MECÁNICA</a:t>
            </a:r>
            <a:br>
              <a:rPr lang="es-ES" sz="2100" dirty="0">
                <a:solidFill>
                  <a:schemeClr val="tx1"/>
                </a:solidFill>
                <a:latin typeface="3ds" panose="02000503020000020004" pitchFamily="2" charset="0"/>
              </a:rPr>
            </a:br>
            <a:br>
              <a:rPr lang="es-ES" sz="2100" dirty="0">
                <a:solidFill>
                  <a:schemeClr val="tx1"/>
                </a:solidFill>
                <a:latin typeface="3ds" panose="02000503020000020004" pitchFamily="2" charset="0"/>
              </a:rPr>
            </a:br>
            <a:r>
              <a:rPr lang="es-ES" sz="2100" dirty="0">
                <a:solidFill>
                  <a:schemeClr val="tx1"/>
                </a:solidFill>
                <a:latin typeface="3ds" panose="02000503020000020004" pitchFamily="2" charset="0"/>
              </a:rPr>
              <a:t>CARRERA DE INGENIERÍA EN MECATRÓNICA</a:t>
            </a:r>
            <a:br>
              <a:rPr lang="es-ES" sz="2100" dirty="0">
                <a:solidFill>
                  <a:schemeClr val="tx1"/>
                </a:solidFill>
                <a:latin typeface="3ds" panose="02000503020000020004" pitchFamily="2" charset="0"/>
              </a:rPr>
            </a:br>
            <a:br>
              <a:rPr lang="es-ES" sz="2100" dirty="0">
                <a:solidFill>
                  <a:schemeClr val="tx1"/>
                </a:solidFill>
                <a:latin typeface="3ds" panose="02000503020000020004" pitchFamily="2" charset="0"/>
              </a:rPr>
            </a:br>
            <a:r>
              <a:rPr lang="es-ES" sz="2100" dirty="0">
                <a:solidFill>
                  <a:schemeClr val="tx1"/>
                </a:solidFill>
                <a:latin typeface="3ds" panose="02000503020000020004" pitchFamily="2" charset="0"/>
              </a:rPr>
              <a:t>“REHABILITACIÓN Y MODERNIZACIÓN DEL</a:t>
            </a:r>
            <a:br>
              <a:rPr lang="es-ES" sz="2100" dirty="0">
                <a:solidFill>
                  <a:schemeClr val="tx1"/>
                </a:solidFill>
                <a:latin typeface="3ds" panose="02000503020000020004" pitchFamily="2" charset="0"/>
              </a:rPr>
            </a:br>
            <a:r>
              <a:rPr lang="es-ES" sz="2100" dirty="0">
                <a:solidFill>
                  <a:schemeClr val="tx1"/>
                </a:solidFill>
                <a:latin typeface="3ds" panose="02000503020000020004" pitchFamily="2" charset="0"/>
              </a:rPr>
              <a:t>TALADRO/FRESADOR CNC TERCO LA-20 DEL</a:t>
            </a:r>
            <a:br>
              <a:rPr lang="es-ES" sz="2100" dirty="0">
                <a:solidFill>
                  <a:schemeClr val="tx1"/>
                </a:solidFill>
                <a:latin typeface="3ds" panose="02000503020000020004" pitchFamily="2" charset="0"/>
              </a:rPr>
            </a:br>
            <a:r>
              <a:rPr lang="es-ES" sz="2100" dirty="0">
                <a:solidFill>
                  <a:schemeClr val="tx1"/>
                </a:solidFill>
                <a:latin typeface="3ds" panose="02000503020000020004" pitchFamily="2" charset="0"/>
              </a:rPr>
              <a:t>LABORATORIO DE PROCESOS DE MANUFACTURA DE LA</a:t>
            </a:r>
            <a:br>
              <a:rPr lang="es-ES" sz="2100" dirty="0">
                <a:solidFill>
                  <a:schemeClr val="tx1"/>
                </a:solidFill>
                <a:latin typeface="3ds" panose="02000503020000020004" pitchFamily="2" charset="0"/>
              </a:rPr>
            </a:br>
            <a:r>
              <a:rPr lang="es-ES" sz="2100" dirty="0">
                <a:solidFill>
                  <a:schemeClr val="tx1"/>
                </a:solidFill>
                <a:latin typeface="3ds" panose="02000503020000020004" pitchFamily="2" charset="0"/>
              </a:rPr>
              <a:t>UNIVERSIDAD DE LAS FUERZAS ARMADAS-ESPE”</a:t>
            </a:r>
            <a:br>
              <a:rPr lang="es-ES" sz="2100" dirty="0">
                <a:solidFill>
                  <a:schemeClr val="tx1"/>
                </a:solidFill>
                <a:latin typeface="3ds" panose="02000503020000020004" pitchFamily="2" charset="0"/>
              </a:rPr>
            </a:br>
            <a:br>
              <a:rPr lang="es-ES" sz="2100" dirty="0">
                <a:solidFill>
                  <a:schemeClr val="tx1"/>
                </a:solidFill>
                <a:latin typeface="3ds" panose="02000503020000020004" pitchFamily="2" charset="0"/>
              </a:rPr>
            </a:br>
            <a:r>
              <a:rPr lang="es-ES" sz="2100" dirty="0">
                <a:solidFill>
                  <a:schemeClr val="tx1"/>
                </a:solidFill>
                <a:latin typeface="3ds" panose="02000503020000020004" pitchFamily="2" charset="0"/>
              </a:rPr>
              <a:t>AUTOR:</a:t>
            </a:r>
            <a:br>
              <a:rPr lang="es-ES" sz="2100" dirty="0">
                <a:solidFill>
                  <a:schemeClr val="tx1"/>
                </a:solidFill>
                <a:latin typeface="3ds" panose="02000503020000020004" pitchFamily="2" charset="0"/>
              </a:rPr>
            </a:br>
            <a:r>
              <a:rPr lang="es-ES" sz="2100" dirty="0">
                <a:solidFill>
                  <a:schemeClr val="tx1"/>
                </a:solidFill>
                <a:latin typeface="3ds" panose="02000503020000020004" pitchFamily="2" charset="0"/>
              </a:rPr>
              <a:t>FREDDY GABRIEL GARCÍA CASTRO</a:t>
            </a:r>
            <a:br>
              <a:rPr lang="es-ES" sz="2100" dirty="0">
                <a:solidFill>
                  <a:schemeClr val="tx1"/>
                </a:solidFill>
                <a:latin typeface="3ds" panose="02000503020000020004" pitchFamily="2" charset="0"/>
              </a:rPr>
            </a:br>
            <a:br>
              <a:rPr lang="es-ES" sz="2100" dirty="0">
                <a:solidFill>
                  <a:schemeClr val="tx1"/>
                </a:solidFill>
                <a:latin typeface="3ds" panose="02000503020000020004" pitchFamily="2" charset="0"/>
              </a:rPr>
            </a:br>
            <a:r>
              <a:rPr lang="es-ES" sz="2100" dirty="0">
                <a:solidFill>
                  <a:schemeClr val="tx1"/>
                </a:solidFill>
                <a:latin typeface="3ds" panose="02000503020000020004" pitchFamily="2" charset="0"/>
              </a:rPr>
              <a:t>SANGOLQUÍ 2019</a:t>
            </a:r>
            <a:endParaRPr lang="en-US" sz="2100" dirty="0">
              <a:solidFill>
                <a:schemeClr val="tx1"/>
              </a:solidFill>
              <a:latin typeface="3ds" panose="02000503020000020004" pitchFamily="2" charset="0"/>
            </a:endParaRPr>
          </a:p>
        </p:txBody>
      </p:sp>
      <p:pic>
        <p:nvPicPr>
          <p:cNvPr id="4" name="Picture 2" descr="http://blogs.espe.edu.ec/wp-content/uploads/2013/09/LOGO-PRINCIPAL7.png">
            <a:extLst>
              <a:ext uri="{FF2B5EF4-FFF2-40B4-BE49-F238E27FC236}">
                <a16:creationId xmlns:a16="http://schemas.microsoft.com/office/drawing/2014/main" id="{1AEC6D5F-34CB-4308-AD5E-9BDEB2DC3ACC}"/>
              </a:ext>
            </a:extLst>
          </p:cNvPr>
          <p:cNvPicPr>
            <a:picLocks noChangeAspect="1" noChangeArrowheads="1"/>
          </p:cNvPicPr>
          <p:nvPr/>
        </p:nvPicPr>
        <p:blipFill>
          <a:blip r:embed="rId3" cstate="print"/>
          <a:srcRect/>
          <a:stretch>
            <a:fillRect/>
          </a:stretch>
        </p:blipFill>
        <p:spPr bwMode="auto">
          <a:xfrm>
            <a:off x="2601416" y="256078"/>
            <a:ext cx="5669747" cy="1464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969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ESTADO INICIAL</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a:extLst>
              <a:ext uri="{FF2B5EF4-FFF2-40B4-BE49-F238E27FC236}">
                <a16:creationId xmlns:a16="http://schemas.microsoft.com/office/drawing/2014/main" id="{79900144-7105-4A0C-8EEC-6B661C292FAE}"/>
              </a:ext>
            </a:extLst>
          </p:cNvPr>
          <p:cNvGraphicFramePr>
            <a:graphicFrameLocks noGrp="1"/>
          </p:cNvGraphicFramePr>
          <p:nvPr>
            <p:extLst>
              <p:ext uri="{D42A27DB-BD31-4B8C-83A1-F6EECF244321}">
                <p14:modId xmlns:p14="http://schemas.microsoft.com/office/powerpoint/2010/main" val="344995465"/>
              </p:ext>
            </p:extLst>
          </p:nvPr>
        </p:nvGraphicFramePr>
        <p:xfrm>
          <a:off x="3165229" y="1984653"/>
          <a:ext cx="4473528" cy="4472418"/>
        </p:xfrm>
        <a:graphic>
          <a:graphicData uri="http://schemas.openxmlformats.org/drawingml/2006/table">
            <a:tbl>
              <a:tblPr firstRow="1" firstCol="1" bandRow="1">
                <a:tableStyleId>{5C22544A-7EE6-4342-B048-85BDC9FD1C3A}</a:tableStyleId>
              </a:tblPr>
              <a:tblGrid>
                <a:gridCol w="2426849">
                  <a:extLst>
                    <a:ext uri="{9D8B030D-6E8A-4147-A177-3AD203B41FA5}">
                      <a16:colId xmlns:a16="http://schemas.microsoft.com/office/drawing/2014/main" val="1413507396"/>
                    </a:ext>
                  </a:extLst>
                </a:gridCol>
                <a:gridCol w="1058202">
                  <a:extLst>
                    <a:ext uri="{9D8B030D-6E8A-4147-A177-3AD203B41FA5}">
                      <a16:colId xmlns:a16="http://schemas.microsoft.com/office/drawing/2014/main" val="3522825782"/>
                    </a:ext>
                  </a:extLst>
                </a:gridCol>
                <a:gridCol w="875368">
                  <a:extLst>
                    <a:ext uri="{9D8B030D-6E8A-4147-A177-3AD203B41FA5}">
                      <a16:colId xmlns:a16="http://schemas.microsoft.com/office/drawing/2014/main" val="532524551"/>
                    </a:ext>
                  </a:extLst>
                </a:gridCol>
                <a:gridCol w="113109">
                  <a:extLst>
                    <a:ext uri="{9D8B030D-6E8A-4147-A177-3AD203B41FA5}">
                      <a16:colId xmlns:a16="http://schemas.microsoft.com/office/drawing/2014/main" val="2146806372"/>
                    </a:ext>
                  </a:extLst>
                </a:gridCol>
              </a:tblGrid>
              <a:tr h="284337">
                <a:tc>
                  <a:txBody>
                    <a:bodyPr/>
                    <a:lstStyle/>
                    <a:p>
                      <a:pPr>
                        <a:lnSpc>
                          <a:spcPct val="115000"/>
                        </a:lnSpc>
                        <a:spcAft>
                          <a:spcPts val="0"/>
                        </a:spcAft>
                      </a:pPr>
                      <a:r>
                        <a:rPr lang="es-ES" sz="1000" dirty="0">
                          <a:effectLst/>
                        </a:rPr>
                        <a:t>Componente</a:t>
                      </a:r>
                      <a:endParaRPr lang="en-US" sz="10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Parámetro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Unidades</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746613371"/>
                  </a:ext>
                </a:extLst>
              </a:tr>
              <a:tr h="189658">
                <a:tc gridSpan="4">
                  <a:txBody>
                    <a:bodyPr/>
                    <a:lstStyle/>
                    <a:p>
                      <a:pPr algn="ctr">
                        <a:lnSpc>
                          <a:spcPct val="115000"/>
                        </a:lnSpc>
                        <a:spcAft>
                          <a:spcPts val="0"/>
                        </a:spcAft>
                      </a:pPr>
                      <a:r>
                        <a:rPr lang="es-ES" sz="1000">
                          <a:effectLst/>
                        </a:rPr>
                        <a:t>DIMENSIONES DE LA MÁQUINA</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56907695"/>
                  </a:ext>
                </a:extLst>
              </a:tr>
              <a:tr h="284337">
                <a:tc>
                  <a:txBody>
                    <a:bodyPr/>
                    <a:lstStyle/>
                    <a:p>
                      <a:pPr>
                        <a:lnSpc>
                          <a:spcPct val="115000"/>
                        </a:lnSpc>
                        <a:spcAft>
                          <a:spcPts val="0"/>
                        </a:spcAft>
                      </a:pPr>
                      <a:r>
                        <a:rPr lang="es-ES" sz="1000">
                          <a:effectLst/>
                        </a:rPr>
                        <a:t>Altura</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880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722095525"/>
                  </a:ext>
                </a:extLst>
              </a:tr>
              <a:tr h="284337">
                <a:tc>
                  <a:txBody>
                    <a:bodyPr/>
                    <a:lstStyle/>
                    <a:p>
                      <a:pPr>
                        <a:lnSpc>
                          <a:spcPct val="115000"/>
                        </a:lnSpc>
                        <a:spcAft>
                          <a:spcPts val="0"/>
                        </a:spcAft>
                      </a:pPr>
                      <a:r>
                        <a:rPr lang="es-ES" sz="1000">
                          <a:effectLst/>
                        </a:rPr>
                        <a:t>Ancho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570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145911059"/>
                  </a:ext>
                </a:extLst>
              </a:tr>
              <a:tr h="284337">
                <a:tc>
                  <a:txBody>
                    <a:bodyPr/>
                    <a:lstStyle/>
                    <a:p>
                      <a:pPr>
                        <a:lnSpc>
                          <a:spcPct val="115000"/>
                        </a:lnSpc>
                        <a:spcAft>
                          <a:spcPts val="0"/>
                        </a:spcAft>
                      </a:pPr>
                      <a:r>
                        <a:rPr lang="es-ES" sz="1000">
                          <a:effectLst/>
                        </a:rPr>
                        <a:t>Largo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710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4147766223"/>
                  </a:ext>
                </a:extLst>
              </a:tr>
              <a:tr h="396721">
                <a:tc>
                  <a:txBody>
                    <a:bodyPr/>
                    <a:lstStyle/>
                    <a:p>
                      <a:pPr>
                        <a:lnSpc>
                          <a:spcPct val="115000"/>
                        </a:lnSpc>
                        <a:spcAft>
                          <a:spcPts val="0"/>
                        </a:spcAft>
                      </a:pPr>
                      <a:r>
                        <a:rPr lang="es-ES" sz="1000">
                          <a:effectLst/>
                        </a:rPr>
                        <a:t>Dimensión de la mesa de trabajo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360x150x25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2871474466"/>
                  </a:ext>
                </a:extLst>
              </a:tr>
              <a:tr h="284337">
                <a:tc>
                  <a:txBody>
                    <a:bodyPr/>
                    <a:lstStyle/>
                    <a:p>
                      <a:pPr>
                        <a:lnSpc>
                          <a:spcPct val="115000"/>
                        </a:lnSpc>
                        <a:spcAft>
                          <a:spcPts val="0"/>
                        </a:spcAft>
                      </a:pPr>
                      <a:r>
                        <a:rPr lang="es-ES" sz="1000">
                          <a:effectLst/>
                        </a:rPr>
                        <a:t>Diámetro máximo de fresa</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14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96518147"/>
                  </a:ext>
                </a:extLst>
              </a:tr>
              <a:tr h="284337">
                <a:tc>
                  <a:txBody>
                    <a:bodyPr/>
                    <a:lstStyle/>
                    <a:p>
                      <a:pPr>
                        <a:lnSpc>
                          <a:spcPct val="115000"/>
                        </a:lnSpc>
                        <a:spcAft>
                          <a:spcPts val="0"/>
                        </a:spcAft>
                      </a:pPr>
                      <a:r>
                        <a:rPr lang="es-ES" sz="1000">
                          <a:effectLst/>
                        </a:rPr>
                        <a:t>Movimiento longitudinal</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180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1057842475"/>
                  </a:ext>
                </a:extLst>
              </a:tr>
              <a:tr h="284337">
                <a:tc>
                  <a:txBody>
                    <a:bodyPr/>
                    <a:lstStyle/>
                    <a:p>
                      <a:pPr>
                        <a:lnSpc>
                          <a:spcPct val="115000"/>
                        </a:lnSpc>
                        <a:spcAft>
                          <a:spcPts val="0"/>
                        </a:spcAft>
                      </a:pPr>
                      <a:r>
                        <a:rPr lang="es-ES" sz="1000">
                          <a:effectLst/>
                        </a:rPr>
                        <a:t>Movimiento transversal</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80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2088507423"/>
                  </a:ext>
                </a:extLst>
              </a:tr>
              <a:tr h="284337">
                <a:tc>
                  <a:txBody>
                    <a:bodyPr/>
                    <a:lstStyle/>
                    <a:p>
                      <a:pPr>
                        <a:lnSpc>
                          <a:spcPct val="115000"/>
                        </a:lnSpc>
                        <a:spcAft>
                          <a:spcPts val="0"/>
                        </a:spcAft>
                      </a:pPr>
                      <a:r>
                        <a:rPr lang="es-ES" sz="1000">
                          <a:effectLst/>
                        </a:rPr>
                        <a:t>Movimiento vertical</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40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56900784"/>
                  </a:ext>
                </a:extLst>
              </a:tr>
              <a:tr h="189658">
                <a:tc gridSpan="4">
                  <a:txBody>
                    <a:bodyPr/>
                    <a:lstStyle/>
                    <a:p>
                      <a:pPr algn="ctr">
                        <a:lnSpc>
                          <a:spcPct val="115000"/>
                        </a:lnSpc>
                        <a:spcAft>
                          <a:spcPts val="0"/>
                        </a:spcAft>
                      </a:pPr>
                      <a:r>
                        <a:rPr lang="es-ES" sz="1000">
                          <a:effectLst/>
                        </a:rPr>
                        <a:t>MOTOR DEL HUSILLO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8913192"/>
                  </a:ext>
                </a:extLst>
              </a:tr>
              <a:tr h="284337">
                <a:tc>
                  <a:txBody>
                    <a:bodyPr/>
                    <a:lstStyle/>
                    <a:p>
                      <a:pPr>
                        <a:lnSpc>
                          <a:spcPct val="115000"/>
                        </a:lnSpc>
                        <a:spcAft>
                          <a:spcPts val="0"/>
                        </a:spcAft>
                      </a:pPr>
                      <a:r>
                        <a:rPr lang="es-ES" sz="1000">
                          <a:effectLst/>
                        </a:rPr>
                        <a:t>Velocidad del husillo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1380 / 2660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RPM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535624082"/>
                  </a:ext>
                </a:extLst>
              </a:tr>
              <a:tr h="284337">
                <a:tc>
                  <a:txBody>
                    <a:bodyPr/>
                    <a:lstStyle/>
                    <a:p>
                      <a:pPr>
                        <a:lnSpc>
                          <a:spcPct val="115000"/>
                        </a:lnSpc>
                        <a:spcAft>
                          <a:spcPts val="0"/>
                        </a:spcAft>
                      </a:pPr>
                      <a:r>
                        <a:rPr lang="es-ES" sz="1000">
                          <a:effectLst/>
                        </a:rPr>
                        <a:t>Potencia del motor</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186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W</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12678289"/>
                  </a:ext>
                </a:extLst>
              </a:tr>
              <a:tr h="284337">
                <a:tc>
                  <a:txBody>
                    <a:bodyPr/>
                    <a:lstStyle/>
                    <a:p>
                      <a:pPr>
                        <a:lnSpc>
                          <a:spcPct val="115000"/>
                        </a:lnSpc>
                        <a:spcAft>
                          <a:spcPts val="0"/>
                        </a:spcAft>
                      </a:pPr>
                      <a:r>
                        <a:rPr lang="es-ES" sz="1000">
                          <a:effectLst/>
                        </a:rPr>
                        <a:t>Voltaje de alimentación motor</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380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V</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926507719"/>
                  </a:ext>
                </a:extLst>
              </a:tr>
              <a:tr h="284337">
                <a:tc gridSpan="3">
                  <a:txBody>
                    <a:bodyPr/>
                    <a:lstStyle/>
                    <a:p>
                      <a:pPr algn="ctr">
                        <a:lnSpc>
                          <a:spcPct val="115000"/>
                        </a:lnSpc>
                        <a:spcAft>
                          <a:spcPts val="0"/>
                        </a:spcAft>
                      </a:pPr>
                      <a:r>
                        <a:rPr lang="es-ES" sz="1000">
                          <a:effectLst/>
                        </a:rPr>
                        <a:t>OTROS</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indent="252095" algn="just">
                        <a:lnSpc>
                          <a:spcPct val="150000"/>
                        </a:lnSpc>
                        <a:spcAft>
                          <a:spcPts val="0"/>
                        </a:spcAft>
                      </a:pPr>
                      <a:r>
                        <a:rPr lang="en-US" sz="1200">
                          <a:effectLst/>
                        </a:rPr>
                        <a:t> </a:t>
                      </a:r>
                      <a:endParaRPr lang="en-US" sz="120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263798700"/>
                  </a:ext>
                </a:extLst>
              </a:tr>
              <a:tr h="284337">
                <a:tc>
                  <a:txBody>
                    <a:bodyPr/>
                    <a:lstStyle/>
                    <a:p>
                      <a:pPr>
                        <a:lnSpc>
                          <a:spcPct val="115000"/>
                        </a:lnSpc>
                        <a:spcAft>
                          <a:spcPts val="0"/>
                        </a:spcAft>
                      </a:pPr>
                      <a:r>
                        <a:rPr lang="es-ES" sz="1000">
                          <a:effectLst/>
                        </a:rPr>
                        <a:t>Peso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65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kg</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indent="252095" algn="just">
                        <a:lnSpc>
                          <a:spcPct val="150000"/>
                        </a:lnSpc>
                        <a:spcAft>
                          <a:spcPts val="0"/>
                        </a:spcAft>
                      </a:pPr>
                      <a:r>
                        <a:rPr lang="en-US" sz="1200" dirty="0">
                          <a:effectLst/>
                        </a:rPr>
                        <a:t> </a:t>
                      </a:r>
                      <a:endParaRPr lang="en-US" sz="1200" dirty="0">
                        <a:effectLst/>
                        <a:latin typeface="Arial" panose="020B060402020202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468464934"/>
                  </a:ext>
                </a:extLst>
              </a:tr>
            </a:tbl>
          </a:graphicData>
        </a:graphic>
      </p:graphicFrame>
      <p:pic>
        <p:nvPicPr>
          <p:cNvPr id="5" name="Picture 2" descr="Resultado de imagen para inicio">
            <a:extLst>
              <a:ext uri="{FF2B5EF4-FFF2-40B4-BE49-F238E27FC236}">
                <a16:creationId xmlns:a16="http://schemas.microsoft.com/office/drawing/2014/main" id="{19823CFE-2C6A-4B76-B026-B4D8C5FF9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141" y="3036929"/>
            <a:ext cx="1822398" cy="1890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70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ESTADO INICIAL</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79E7507-9301-49E8-B941-B5B0CA024F88}"/>
              </a:ext>
            </a:extLst>
          </p:cNvPr>
          <p:cNvPicPr>
            <a:picLocks noChangeAspect="1"/>
          </p:cNvPicPr>
          <p:nvPr/>
        </p:nvPicPr>
        <p:blipFill>
          <a:blip r:embed="rId4"/>
          <a:stretch>
            <a:fillRect/>
          </a:stretch>
        </p:blipFill>
        <p:spPr>
          <a:xfrm>
            <a:off x="3871458" y="3282344"/>
            <a:ext cx="2224542" cy="2966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a:extLst>
              <a:ext uri="{FF2B5EF4-FFF2-40B4-BE49-F238E27FC236}">
                <a16:creationId xmlns:a16="http://schemas.microsoft.com/office/drawing/2014/main" id="{3DB7BC51-FED9-438F-9A59-9000D1D4EDD9}"/>
              </a:ext>
            </a:extLst>
          </p:cNvPr>
          <p:cNvPicPr>
            <a:picLocks noChangeAspect="1"/>
          </p:cNvPicPr>
          <p:nvPr/>
        </p:nvPicPr>
        <p:blipFill>
          <a:blip r:embed="rId5"/>
          <a:stretch>
            <a:fillRect/>
          </a:stretch>
        </p:blipFill>
        <p:spPr>
          <a:xfrm>
            <a:off x="6912453" y="1930400"/>
            <a:ext cx="1731232" cy="2308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2" name="Picture 4">
            <a:extLst>
              <a:ext uri="{FF2B5EF4-FFF2-40B4-BE49-F238E27FC236}">
                <a16:creationId xmlns:a16="http://schemas.microsoft.com/office/drawing/2014/main" id="{0D1AB913-540B-459E-B08A-5AC54E32B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018" y="1930400"/>
            <a:ext cx="2989262" cy="2308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ángulo 9">
            <a:extLst>
              <a:ext uri="{FF2B5EF4-FFF2-40B4-BE49-F238E27FC236}">
                <a16:creationId xmlns:a16="http://schemas.microsoft.com/office/drawing/2014/main" id="{987FCA66-A257-41DA-B590-837C45B1EFBA}"/>
              </a:ext>
            </a:extLst>
          </p:cNvPr>
          <p:cNvSpPr/>
          <p:nvPr/>
        </p:nvSpPr>
        <p:spPr>
          <a:xfrm>
            <a:off x="4165889" y="2684445"/>
            <a:ext cx="2227317" cy="400110"/>
          </a:xfrm>
          <a:prstGeom prst="rect">
            <a:avLst/>
          </a:prstGeom>
        </p:spPr>
        <p:txBody>
          <a:bodyPr wrap="square">
            <a:spAutoFit/>
          </a:bodyPr>
          <a:lstStyle/>
          <a:p>
            <a:pPr algn="just"/>
            <a:r>
              <a:rPr lang="es-ES" sz="2000" i="1" dirty="0"/>
              <a:t>DIAGNÓSTICO</a:t>
            </a:r>
            <a:endParaRPr lang="en-US" sz="2000" i="1" dirty="0"/>
          </a:p>
        </p:txBody>
      </p:sp>
    </p:spTree>
    <p:extLst>
      <p:ext uri="{BB962C8B-B14F-4D97-AF65-F5344CB8AC3E}">
        <p14:creationId xmlns:p14="http://schemas.microsoft.com/office/powerpoint/2010/main" val="377148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DISEÑO MODULAR</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04A3BBBA-65BC-48BC-B659-AD2D6F615EA4}"/>
              </a:ext>
            </a:extLst>
          </p:cNvPr>
          <p:cNvPicPr>
            <a:picLocks noChangeAspect="1"/>
          </p:cNvPicPr>
          <p:nvPr/>
        </p:nvPicPr>
        <p:blipFill>
          <a:blip r:embed="rId4"/>
          <a:stretch>
            <a:fillRect/>
          </a:stretch>
        </p:blipFill>
        <p:spPr>
          <a:xfrm>
            <a:off x="625380" y="2320332"/>
            <a:ext cx="8766001" cy="2898782"/>
          </a:xfrm>
          <a:prstGeom prst="rect">
            <a:avLst/>
          </a:prstGeom>
        </p:spPr>
      </p:pic>
    </p:spTree>
    <p:extLst>
      <p:ext uri="{BB962C8B-B14F-4D97-AF65-F5344CB8AC3E}">
        <p14:creationId xmlns:p14="http://schemas.microsoft.com/office/powerpoint/2010/main" val="2161456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fontScale="90000"/>
          </a:bodyPr>
          <a:lstStyle/>
          <a:p>
            <a:pPr algn="ctr"/>
            <a:r>
              <a:rPr lang="es-ES" sz="6000" b="1" dirty="0">
                <a:solidFill>
                  <a:schemeClr val="tx1"/>
                </a:solidFill>
              </a:rPr>
              <a:t>MÓDULO 1: MOVILIDAD</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4F0A0F5B-F9A9-4C75-B5FD-DB2C9F46E035}"/>
              </a:ext>
            </a:extLst>
          </p:cNvPr>
          <p:cNvPicPr>
            <a:picLocks noChangeAspect="1"/>
          </p:cNvPicPr>
          <p:nvPr/>
        </p:nvPicPr>
        <p:blipFill>
          <a:blip r:embed="rId4"/>
          <a:stretch>
            <a:fillRect/>
          </a:stretch>
        </p:blipFill>
        <p:spPr>
          <a:xfrm>
            <a:off x="1304471" y="1930400"/>
            <a:ext cx="7696200" cy="3914775"/>
          </a:xfrm>
          <a:prstGeom prst="rect">
            <a:avLst/>
          </a:prstGeom>
        </p:spPr>
      </p:pic>
    </p:spTree>
    <p:extLst>
      <p:ext uri="{BB962C8B-B14F-4D97-AF65-F5344CB8AC3E}">
        <p14:creationId xmlns:p14="http://schemas.microsoft.com/office/powerpoint/2010/main" val="2888411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fontScale="90000"/>
          </a:bodyPr>
          <a:lstStyle/>
          <a:p>
            <a:pPr algn="ctr"/>
            <a:r>
              <a:rPr lang="es-ES" sz="6000" b="1" dirty="0">
                <a:solidFill>
                  <a:schemeClr val="tx1"/>
                </a:solidFill>
              </a:rPr>
              <a:t>MÓDULO 1: MOVILIDAD</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A4E39914-1E16-4925-ACBA-3F924F8A1CB6}"/>
              </a:ext>
            </a:extLst>
          </p:cNvPr>
          <p:cNvSpPr/>
          <p:nvPr/>
        </p:nvSpPr>
        <p:spPr>
          <a:xfrm>
            <a:off x="1561552" y="1906380"/>
            <a:ext cx="6096000" cy="872034"/>
          </a:xfrm>
          <a:prstGeom prst="rect">
            <a:avLst/>
          </a:prstGeom>
        </p:spPr>
        <p:txBody>
          <a:bodyPr>
            <a:spAutoFit/>
          </a:bodyPr>
          <a:lstStyle/>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1 = Motor paso a paso	</a:t>
            </a:r>
            <a:endParaRPr lang="en-US" dirty="0">
              <a:latin typeface="Arial" panose="020B0604020202020204" pitchFamily="34" charset="0"/>
              <a:ea typeface="Calibri" panose="020F0502020204030204" pitchFamily="34" charset="0"/>
            </a:endParaRPr>
          </a:p>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2 = Motor Trifásico</a:t>
            </a:r>
            <a:endParaRPr lang="en-US" dirty="0">
              <a:latin typeface="Arial" panose="020B0604020202020204" pitchFamily="34" charset="0"/>
              <a:ea typeface="Calibri" panose="020F0502020204030204" pitchFamily="34" charset="0"/>
            </a:endParaRPr>
          </a:p>
        </p:txBody>
      </p:sp>
      <p:pic>
        <p:nvPicPr>
          <p:cNvPr id="4" name="Imagen 3">
            <a:extLst>
              <a:ext uri="{FF2B5EF4-FFF2-40B4-BE49-F238E27FC236}">
                <a16:creationId xmlns:a16="http://schemas.microsoft.com/office/drawing/2014/main" id="{7B74480C-C23C-4529-859F-0774E79D6002}"/>
              </a:ext>
            </a:extLst>
          </p:cNvPr>
          <p:cNvPicPr>
            <a:picLocks noChangeAspect="1"/>
          </p:cNvPicPr>
          <p:nvPr/>
        </p:nvPicPr>
        <p:blipFill>
          <a:blip r:embed="rId4"/>
          <a:stretch>
            <a:fillRect/>
          </a:stretch>
        </p:blipFill>
        <p:spPr>
          <a:xfrm>
            <a:off x="1561552" y="3056659"/>
            <a:ext cx="6896100" cy="1320800"/>
          </a:xfrm>
          <a:prstGeom prst="rect">
            <a:avLst/>
          </a:prstGeom>
        </p:spPr>
      </p:pic>
    </p:spTree>
    <p:extLst>
      <p:ext uri="{BB962C8B-B14F-4D97-AF65-F5344CB8AC3E}">
        <p14:creationId xmlns:p14="http://schemas.microsoft.com/office/powerpoint/2010/main" val="3006989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fontScale="90000"/>
          </a:bodyPr>
          <a:lstStyle/>
          <a:p>
            <a:pPr algn="ctr"/>
            <a:r>
              <a:rPr lang="es-ES" sz="6000" b="1" dirty="0">
                <a:solidFill>
                  <a:schemeClr val="tx1"/>
                </a:solidFill>
              </a:rPr>
              <a:t>MÓDULO 1: MOVILIDAD</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F5A9931D-E823-4538-9517-4E398C0625F9}"/>
                  </a:ext>
                </a:extLst>
              </p:cNvPr>
              <p:cNvSpPr/>
              <p:nvPr/>
            </p:nvSpPr>
            <p:spPr>
              <a:xfrm>
                <a:off x="1745674" y="2832443"/>
                <a:ext cx="26489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𝑐</m:t>
                          </m:r>
                        </m:sub>
                      </m:sSub>
                      <m:r>
                        <a:rPr lang="en-US" i="0">
                          <a:latin typeface="Cambria Math" panose="02040503050406030204" pitchFamily="18" charset="0"/>
                        </a:rPr>
                        <m:t>=0.42 </m:t>
                      </m:r>
                      <m:r>
                        <a:rPr lang="en-US" i="1">
                          <a:latin typeface="Cambria Math" panose="02040503050406030204" pitchFamily="18" charset="0"/>
                        </a:rPr>
                        <m:t>𝐾𝑊</m:t>
                      </m:r>
                      <m:r>
                        <a:rPr lang="en-US" i="0">
                          <a:latin typeface="Cambria Math" panose="02040503050406030204" pitchFamily="18" charset="0"/>
                        </a:rPr>
                        <m:t> ≈0.6 </m:t>
                      </m:r>
                      <m:r>
                        <a:rPr lang="en-US" i="1">
                          <a:latin typeface="Cambria Math" panose="02040503050406030204" pitchFamily="18" charset="0"/>
                        </a:rPr>
                        <m:t>𝐻𝑃</m:t>
                      </m:r>
                    </m:oMath>
                  </m:oMathPara>
                </a14:m>
                <a:endParaRPr lang="en-US" dirty="0"/>
              </a:p>
            </p:txBody>
          </p:sp>
        </mc:Choice>
        <mc:Fallback xmlns="">
          <p:sp>
            <p:nvSpPr>
              <p:cNvPr id="6" name="Rectángulo 5">
                <a:extLst>
                  <a:ext uri="{FF2B5EF4-FFF2-40B4-BE49-F238E27FC236}">
                    <a16:creationId xmlns:a16="http://schemas.microsoft.com/office/drawing/2014/main" id="{F5A9931D-E823-4538-9517-4E398C0625F9}"/>
                  </a:ext>
                </a:extLst>
              </p:cNvPr>
              <p:cNvSpPr>
                <a:spLocks noRot="1" noChangeAspect="1" noMove="1" noResize="1" noEditPoints="1" noAdjustHandles="1" noChangeArrowheads="1" noChangeShapeType="1" noTextEdit="1"/>
              </p:cNvSpPr>
              <p:nvPr/>
            </p:nvSpPr>
            <p:spPr>
              <a:xfrm>
                <a:off x="1745674" y="2832443"/>
                <a:ext cx="264899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A606DD7B-90EE-4B12-A576-CCBF29F067FD}"/>
                  </a:ext>
                </a:extLst>
              </p:cNvPr>
              <p:cNvSpPr/>
              <p:nvPr/>
            </p:nvSpPr>
            <p:spPr>
              <a:xfrm>
                <a:off x="1745674" y="2212356"/>
                <a:ext cx="2247345" cy="626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𝑐</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𝑒</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𝑝</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𝑓</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𝑐</m:t>
                              </m:r>
                            </m:sub>
                          </m:sSub>
                          <m:r>
                            <a:rPr lang="en-US" i="0">
                              <a:latin typeface="Cambria Math" panose="02040503050406030204" pitchFamily="18" charset="0"/>
                            </a:rPr>
                            <m:t> </m:t>
                          </m:r>
                        </m:num>
                        <m:den>
                          <m:r>
                            <a:rPr lang="en-US" i="0">
                              <a:latin typeface="Cambria Math" panose="02040503050406030204" pitchFamily="18" charset="0"/>
                            </a:rPr>
                            <m:t>60∗</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6</m:t>
                              </m:r>
                            </m:sup>
                          </m:sSup>
                        </m:den>
                      </m:f>
                    </m:oMath>
                  </m:oMathPara>
                </a14:m>
                <a:endParaRPr lang="en-US" dirty="0"/>
              </a:p>
            </p:txBody>
          </p:sp>
        </mc:Choice>
        <mc:Fallback xmlns="">
          <p:sp>
            <p:nvSpPr>
              <p:cNvPr id="8" name="Rectángulo 7">
                <a:extLst>
                  <a:ext uri="{FF2B5EF4-FFF2-40B4-BE49-F238E27FC236}">
                    <a16:creationId xmlns:a16="http://schemas.microsoft.com/office/drawing/2014/main" id="{A606DD7B-90EE-4B12-A576-CCBF29F067FD}"/>
                  </a:ext>
                </a:extLst>
              </p:cNvPr>
              <p:cNvSpPr>
                <a:spLocks noRot="1" noChangeAspect="1" noMove="1" noResize="1" noEditPoints="1" noAdjustHandles="1" noChangeArrowheads="1" noChangeShapeType="1" noTextEdit="1"/>
              </p:cNvSpPr>
              <p:nvPr/>
            </p:nvSpPr>
            <p:spPr>
              <a:xfrm>
                <a:off x="1745674" y="2212356"/>
                <a:ext cx="2247345" cy="6261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38019074-D901-490E-B330-E0B9870C0FD8}"/>
                  </a:ext>
                </a:extLst>
              </p:cNvPr>
              <p:cNvSpPr/>
              <p:nvPr/>
            </p:nvSpPr>
            <p:spPr>
              <a:xfrm>
                <a:off x="5673356" y="2906457"/>
                <a:ext cx="15301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𝑁</m:t>
                          </m:r>
                        </m:sub>
                      </m:sSub>
                      <m:r>
                        <a:rPr lang="en-US" i="0">
                          <a:latin typeface="Cambria Math" panose="02040503050406030204" pitchFamily="18" charset="0"/>
                        </a:rPr>
                        <m:t>=3.178 </m:t>
                      </m:r>
                      <m:r>
                        <a:rPr lang="en-US" i="1">
                          <a:latin typeface="Cambria Math" panose="02040503050406030204" pitchFamily="18" charset="0"/>
                        </a:rPr>
                        <m:t>𝐴</m:t>
                      </m:r>
                    </m:oMath>
                  </m:oMathPara>
                </a14:m>
                <a:endParaRPr lang="en-US" dirty="0"/>
              </a:p>
            </p:txBody>
          </p:sp>
        </mc:Choice>
        <mc:Fallback xmlns="">
          <p:sp>
            <p:nvSpPr>
              <p:cNvPr id="10" name="Rectángulo 9">
                <a:extLst>
                  <a:ext uri="{FF2B5EF4-FFF2-40B4-BE49-F238E27FC236}">
                    <a16:creationId xmlns:a16="http://schemas.microsoft.com/office/drawing/2014/main" id="{38019074-D901-490E-B330-E0B9870C0FD8}"/>
                  </a:ext>
                </a:extLst>
              </p:cNvPr>
              <p:cNvSpPr>
                <a:spLocks noRot="1" noChangeAspect="1" noMove="1" noResize="1" noEditPoints="1" noAdjustHandles="1" noChangeArrowheads="1" noChangeShapeType="1" noTextEdit="1"/>
              </p:cNvSpPr>
              <p:nvPr/>
            </p:nvSpPr>
            <p:spPr>
              <a:xfrm>
                <a:off x="5673356" y="2906457"/>
                <a:ext cx="1530162" cy="369332"/>
              </a:xfrm>
              <a:prstGeom prst="rect">
                <a:avLst/>
              </a:prstGeom>
              <a:blipFill>
                <a:blip r:embed="rId7"/>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CBC81ECD-5E88-4DF9-AD01-0C40F0BB5CE9}"/>
                  </a:ext>
                </a:extLst>
              </p:cNvPr>
              <p:cNvSpPr/>
              <p:nvPr/>
            </p:nvSpPr>
            <p:spPr>
              <a:xfrm>
                <a:off x="5673356" y="2212356"/>
                <a:ext cx="2123978" cy="6941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𝑁</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𝐻</m:t>
                          </m:r>
                          <m:r>
                            <a:rPr lang="en-US" i="0">
                              <a:latin typeface="Cambria Math" panose="02040503050406030204" pitchFamily="18" charset="0"/>
                            </a:rPr>
                            <m:t> ∙ 0.746</m:t>
                          </m:r>
                        </m:num>
                        <m:den>
                          <m:rad>
                            <m:radPr>
                              <m:degHide m:val="on"/>
                              <m:ctrlPr>
                                <a:rPr lang="en-US" i="1">
                                  <a:latin typeface="Cambria Math" panose="02040503050406030204" pitchFamily="18" charset="0"/>
                                </a:rPr>
                              </m:ctrlPr>
                            </m:radPr>
                            <m:deg/>
                            <m:e>
                              <m:r>
                                <a:rPr lang="en-US" i="0">
                                  <a:latin typeface="Cambria Math" panose="02040503050406030204" pitchFamily="18" charset="0"/>
                                </a:rPr>
                                <m:t>3</m:t>
                              </m:r>
                            </m:e>
                          </m:rad>
                          <m:r>
                            <a:rPr lang="en-US" i="0">
                              <a:latin typeface="Cambria Math" panose="02040503050406030204" pitchFamily="18" charset="0"/>
                            </a:rPr>
                            <m:t>∙</m:t>
                          </m:r>
                          <m:r>
                            <a:rPr lang="en-US" i="1">
                              <a:latin typeface="Cambria Math" panose="02040503050406030204" pitchFamily="18" charset="0"/>
                            </a:rPr>
                            <m:t>𝑉</m:t>
                          </m:r>
                          <m:r>
                            <a:rPr lang="en-US" i="0">
                              <a:latin typeface="Cambria Math" panose="02040503050406030204" pitchFamily="18" charset="0"/>
                            </a:rPr>
                            <m:t>∙</m:t>
                          </m:r>
                          <m:r>
                            <a:rPr lang="en-US" i="1">
                              <a:latin typeface="Cambria Math" panose="02040503050406030204" pitchFamily="18" charset="0"/>
                            </a:rPr>
                            <m:t>𝜂</m:t>
                          </m:r>
                          <m:r>
                            <a:rPr lang="en-US" i="0">
                              <a:latin typeface="Cambria Math" panose="02040503050406030204" pitchFamily="18" charset="0"/>
                            </a:rPr>
                            <m:t>∙</m:t>
                          </m:r>
                          <m:r>
                            <a:rPr lang="en-US" i="1">
                              <a:latin typeface="Cambria Math" panose="02040503050406030204" pitchFamily="18" charset="0"/>
                            </a:rPr>
                            <m:t>𝐹𝑃</m:t>
                          </m:r>
                        </m:den>
                      </m:f>
                    </m:oMath>
                  </m:oMathPara>
                </a14:m>
                <a:endParaRPr lang="en-US" dirty="0"/>
              </a:p>
            </p:txBody>
          </p:sp>
        </mc:Choice>
        <mc:Fallback xmlns="">
          <p:sp>
            <p:nvSpPr>
              <p:cNvPr id="11" name="Rectángulo 10">
                <a:extLst>
                  <a:ext uri="{FF2B5EF4-FFF2-40B4-BE49-F238E27FC236}">
                    <a16:creationId xmlns:a16="http://schemas.microsoft.com/office/drawing/2014/main" id="{CBC81ECD-5E88-4DF9-AD01-0C40F0BB5CE9}"/>
                  </a:ext>
                </a:extLst>
              </p:cNvPr>
              <p:cNvSpPr>
                <a:spLocks noRot="1" noChangeAspect="1" noMove="1" noResize="1" noEditPoints="1" noAdjustHandles="1" noChangeArrowheads="1" noChangeShapeType="1" noTextEdit="1"/>
              </p:cNvSpPr>
              <p:nvPr/>
            </p:nvSpPr>
            <p:spPr>
              <a:xfrm>
                <a:off x="5673356" y="2212356"/>
                <a:ext cx="2123978" cy="69410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26CB36A6-29AB-4D5D-BD7D-A4240246381F}"/>
                  </a:ext>
                </a:extLst>
              </p:cNvPr>
              <p:cNvSpPr/>
              <p:nvPr/>
            </p:nvSpPr>
            <p:spPr>
              <a:xfrm>
                <a:off x="1724302" y="4160050"/>
                <a:ext cx="3851054" cy="9681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16∙</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𝑓</m:t>
                                      </m:r>
                                    </m:sub>
                                  </m:sSub>
                                </m:num>
                                <m:den>
                                  <m:r>
                                    <a:rPr lang="en-US" i="1">
                                      <a:latin typeface="Cambria Math" panose="02040503050406030204" pitchFamily="18" charset="0"/>
                                    </a:rPr>
                                    <m:t>𝜋</m:t>
                                  </m:r>
                                </m:den>
                              </m:f>
                              <m:r>
                                <a:rPr lang="en-US" i="0">
                                  <a:latin typeface="Cambria Math" panose="02040503050406030204" pitchFamily="18" charset="0"/>
                                </a:rPr>
                                <m:t> </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𝑢𝑡</m:t>
                                          </m:r>
                                        </m:sub>
                                      </m:sSub>
                                    </m:den>
                                  </m:f>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0">
                                              <a:latin typeface="Cambria Math" panose="02040503050406030204" pitchFamily="18" charset="0"/>
                                            </a:rPr>
                                            <m:t>3</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𝑓𝑠</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𝑚</m:t>
                                                      </m:r>
                                                    </m:sub>
                                                  </m:sSub>
                                                </m:e>
                                              </m:d>
                                            </m:e>
                                            <m:sup>
                                              <m:r>
                                                <a:rPr lang="en-US" i="0">
                                                  <a:latin typeface="Cambria Math" panose="02040503050406030204" pitchFamily="18" charset="0"/>
                                                </a:rPr>
                                                <m:t>2</m:t>
                                              </m:r>
                                            </m:sup>
                                          </m:sSup>
                                        </m:e>
                                      </m:d>
                                    </m:e>
                                    <m:sup>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p>
                                  </m:sSup>
                                </m:e>
                              </m:d>
                            </m:e>
                          </m:d>
                        </m:e>
                        <m:sup>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3</m:t>
                              </m:r>
                            </m:den>
                          </m:f>
                        </m:sup>
                      </m:sSup>
                    </m:oMath>
                  </m:oMathPara>
                </a14:m>
                <a:endParaRPr lang="en-US" dirty="0"/>
              </a:p>
            </p:txBody>
          </p:sp>
        </mc:Choice>
        <mc:Fallback xmlns="">
          <p:sp>
            <p:nvSpPr>
              <p:cNvPr id="12" name="Rectángulo 11">
                <a:extLst>
                  <a:ext uri="{FF2B5EF4-FFF2-40B4-BE49-F238E27FC236}">
                    <a16:creationId xmlns:a16="http://schemas.microsoft.com/office/drawing/2014/main" id="{26CB36A6-29AB-4D5D-BD7D-A4240246381F}"/>
                  </a:ext>
                </a:extLst>
              </p:cNvPr>
              <p:cNvSpPr>
                <a:spLocks noRot="1" noChangeAspect="1" noMove="1" noResize="1" noEditPoints="1" noAdjustHandles="1" noChangeArrowheads="1" noChangeShapeType="1" noTextEdit="1"/>
              </p:cNvSpPr>
              <p:nvPr/>
            </p:nvSpPr>
            <p:spPr>
              <a:xfrm>
                <a:off x="1724302" y="4160050"/>
                <a:ext cx="3851054" cy="9681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0764FCA5-F3BD-442E-8FEF-BA6CD14A2B4B}"/>
                  </a:ext>
                </a:extLst>
              </p:cNvPr>
              <p:cNvSpPr/>
              <p:nvPr/>
            </p:nvSpPr>
            <p:spPr>
              <a:xfrm>
                <a:off x="1724302" y="5128200"/>
                <a:ext cx="3559756" cy="372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0">
                          <a:latin typeface="Cambria Math" panose="02040503050406030204" pitchFamily="18" charset="0"/>
                        </a:rPr>
                        <m:t>=7.0205∗</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−5</m:t>
                          </m:r>
                        </m:sup>
                      </m:sSup>
                      <m:r>
                        <a:rPr lang="en-US" i="0">
                          <a:latin typeface="Cambria Math" panose="02040503050406030204" pitchFamily="18" charset="0"/>
                        </a:rPr>
                        <m:t> </m:t>
                      </m:r>
                      <m:r>
                        <a:rPr lang="en-US" i="1">
                          <a:latin typeface="Cambria Math" panose="02040503050406030204" pitchFamily="18" charset="0"/>
                        </a:rPr>
                        <m:t>𝑚</m:t>
                      </m:r>
                      <m:r>
                        <a:rPr lang="en-US" i="0">
                          <a:latin typeface="Cambria Math" panose="02040503050406030204" pitchFamily="18" charset="0"/>
                        </a:rPr>
                        <m:t> ≈7.02 </m:t>
                      </m:r>
                      <m:r>
                        <a:rPr lang="en-US" i="1">
                          <a:latin typeface="Cambria Math" panose="02040503050406030204" pitchFamily="18" charset="0"/>
                        </a:rPr>
                        <m:t>𝑚𝑚</m:t>
                      </m:r>
                    </m:oMath>
                  </m:oMathPara>
                </a14:m>
                <a:endParaRPr lang="en-US" dirty="0"/>
              </a:p>
            </p:txBody>
          </p:sp>
        </mc:Choice>
        <mc:Fallback xmlns="">
          <p:sp>
            <p:nvSpPr>
              <p:cNvPr id="13" name="Rectángulo 12">
                <a:extLst>
                  <a:ext uri="{FF2B5EF4-FFF2-40B4-BE49-F238E27FC236}">
                    <a16:creationId xmlns:a16="http://schemas.microsoft.com/office/drawing/2014/main" id="{0764FCA5-F3BD-442E-8FEF-BA6CD14A2B4B}"/>
                  </a:ext>
                </a:extLst>
              </p:cNvPr>
              <p:cNvSpPr>
                <a:spLocks noRot="1" noChangeAspect="1" noMove="1" noResize="1" noEditPoints="1" noAdjustHandles="1" noChangeArrowheads="1" noChangeShapeType="1" noTextEdit="1"/>
              </p:cNvSpPr>
              <p:nvPr/>
            </p:nvSpPr>
            <p:spPr>
              <a:xfrm>
                <a:off x="1724302" y="5128200"/>
                <a:ext cx="3559756" cy="372410"/>
              </a:xfrm>
              <a:prstGeom prst="rect">
                <a:avLst/>
              </a:prstGeom>
              <a:blipFill>
                <a:blip r:embed="rId10"/>
                <a:stretch>
                  <a:fillRect/>
                </a:stretch>
              </a:blipFill>
            </p:spPr>
            <p:txBody>
              <a:bodyPr/>
              <a:lstStyle/>
              <a:p>
                <a:r>
                  <a:rPr lang="en-US">
                    <a:noFill/>
                  </a:rPr>
                  <a:t> </a:t>
                </a:r>
              </a:p>
            </p:txBody>
          </p:sp>
        </mc:Fallback>
      </mc:AlternateContent>
      <p:sp>
        <p:nvSpPr>
          <p:cNvPr id="15" name="Rectángulo 14">
            <a:extLst>
              <a:ext uri="{FF2B5EF4-FFF2-40B4-BE49-F238E27FC236}">
                <a16:creationId xmlns:a16="http://schemas.microsoft.com/office/drawing/2014/main" id="{585B9BB6-1A96-4F07-B67B-207A58FA2BB8}"/>
              </a:ext>
            </a:extLst>
          </p:cNvPr>
          <p:cNvSpPr/>
          <p:nvPr/>
        </p:nvSpPr>
        <p:spPr>
          <a:xfrm>
            <a:off x="1561552" y="1788182"/>
            <a:ext cx="3416848" cy="496996"/>
          </a:xfrm>
          <a:prstGeom prst="rect">
            <a:avLst/>
          </a:prstGeom>
        </p:spPr>
        <p:txBody>
          <a:bodyPr wrap="square">
            <a:spAutoFit/>
          </a:bodyPr>
          <a:lstStyle/>
          <a:p>
            <a:pPr indent="252095" algn="just">
              <a:lnSpc>
                <a:spcPct val="150000"/>
              </a:lnSpc>
              <a:spcAft>
                <a:spcPts val="0"/>
              </a:spcAft>
            </a:pPr>
            <a:r>
              <a:rPr lang="es-ES" sz="2000" b="1" dirty="0">
                <a:latin typeface="Arial" panose="020B0604020202020204" pitchFamily="34" charset="0"/>
                <a:ea typeface="Calibri" panose="020F0502020204030204" pitchFamily="34" charset="0"/>
              </a:rPr>
              <a:t>Potencia de motor</a:t>
            </a:r>
            <a:endParaRPr lang="en-US" sz="2000" b="1" dirty="0">
              <a:latin typeface="Arial" panose="020B0604020202020204" pitchFamily="34" charset="0"/>
              <a:ea typeface="Calibri" panose="020F0502020204030204" pitchFamily="34" charset="0"/>
            </a:endParaRPr>
          </a:p>
        </p:txBody>
      </p:sp>
      <p:sp>
        <p:nvSpPr>
          <p:cNvPr id="16" name="Rectángulo 15">
            <a:extLst>
              <a:ext uri="{FF2B5EF4-FFF2-40B4-BE49-F238E27FC236}">
                <a16:creationId xmlns:a16="http://schemas.microsoft.com/office/drawing/2014/main" id="{ED0F70E1-6C00-42F7-B985-AE4C856F3977}"/>
              </a:ext>
            </a:extLst>
          </p:cNvPr>
          <p:cNvSpPr/>
          <p:nvPr/>
        </p:nvSpPr>
        <p:spPr>
          <a:xfrm>
            <a:off x="5417777" y="1742837"/>
            <a:ext cx="3416848" cy="496996"/>
          </a:xfrm>
          <a:prstGeom prst="rect">
            <a:avLst/>
          </a:prstGeom>
        </p:spPr>
        <p:txBody>
          <a:bodyPr wrap="square">
            <a:spAutoFit/>
          </a:bodyPr>
          <a:lstStyle/>
          <a:p>
            <a:pPr indent="252095" algn="just">
              <a:lnSpc>
                <a:spcPct val="150000"/>
              </a:lnSpc>
              <a:spcAft>
                <a:spcPts val="0"/>
              </a:spcAft>
            </a:pPr>
            <a:r>
              <a:rPr lang="es-ES" sz="2000" b="1" dirty="0">
                <a:latin typeface="Arial" panose="020B0604020202020204" pitchFamily="34" charset="0"/>
                <a:ea typeface="Calibri" panose="020F0502020204030204" pitchFamily="34" charset="0"/>
              </a:rPr>
              <a:t>Protección eléctrica</a:t>
            </a:r>
            <a:endParaRPr lang="en-US" sz="2000" b="1" dirty="0">
              <a:latin typeface="Arial" panose="020B0604020202020204" pitchFamily="34" charset="0"/>
              <a:ea typeface="Calibri" panose="020F0502020204030204" pitchFamily="34" charset="0"/>
            </a:endParaRPr>
          </a:p>
        </p:txBody>
      </p:sp>
      <p:sp>
        <p:nvSpPr>
          <p:cNvPr id="17" name="Rectángulo 16">
            <a:extLst>
              <a:ext uri="{FF2B5EF4-FFF2-40B4-BE49-F238E27FC236}">
                <a16:creationId xmlns:a16="http://schemas.microsoft.com/office/drawing/2014/main" id="{C129E7C3-1D20-4627-9820-CC792A29FF3C}"/>
              </a:ext>
            </a:extLst>
          </p:cNvPr>
          <p:cNvSpPr/>
          <p:nvPr/>
        </p:nvSpPr>
        <p:spPr>
          <a:xfrm>
            <a:off x="1561552" y="3711459"/>
            <a:ext cx="4111804" cy="496996"/>
          </a:xfrm>
          <a:prstGeom prst="rect">
            <a:avLst/>
          </a:prstGeom>
        </p:spPr>
        <p:txBody>
          <a:bodyPr wrap="square">
            <a:spAutoFit/>
          </a:bodyPr>
          <a:lstStyle/>
          <a:p>
            <a:pPr indent="252095" algn="just">
              <a:lnSpc>
                <a:spcPct val="150000"/>
              </a:lnSpc>
              <a:spcAft>
                <a:spcPts val="0"/>
              </a:spcAft>
            </a:pPr>
            <a:r>
              <a:rPr lang="es-ES" sz="2000" b="1" dirty="0">
                <a:latin typeface="Arial" panose="020B0604020202020204" pitchFamily="34" charset="0"/>
                <a:ea typeface="Calibri" panose="020F0502020204030204" pitchFamily="34" charset="0"/>
              </a:rPr>
              <a:t>Diámetro eje Motor-Husillo</a:t>
            </a:r>
            <a:endParaRPr lang="en-US" sz="2000" b="1" dirty="0">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520216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fontScale="90000"/>
          </a:bodyPr>
          <a:lstStyle/>
          <a:p>
            <a:pPr algn="ctr"/>
            <a:r>
              <a:rPr lang="es-ES" sz="6000" b="1" dirty="0">
                <a:solidFill>
                  <a:schemeClr val="tx1"/>
                </a:solidFill>
              </a:rPr>
              <a:t>MÓDULO 2: MECÁNICA</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EB425DB-44B9-4937-B76D-D7731972789F}"/>
              </a:ext>
            </a:extLst>
          </p:cNvPr>
          <p:cNvPicPr>
            <a:picLocks noChangeAspect="1"/>
          </p:cNvPicPr>
          <p:nvPr/>
        </p:nvPicPr>
        <p:blipFill>
          <a:blip r:embed="rId4"/>
          <a:stretch>
            <a:fillRect/>
          </a:stretch>
        </p:blipFill>
        <p:spPr>
          <a:xfrm>
            <a:off x="1561552" y="2043565"/>
            <a:ext cx="7534275" cy="4048125"/>
          </a:xfrm>
          <a:prstGeom prst="rect">
            <a:avLst/>
          </a:prstGeom>
        </p:spPr>
      </p:pic>
    </p:spTree>
    <p:extLst>
      <p:ext uri="{BB962C8B-B14F-4D97-AF65-F5344CB8AC3E}">
        <p14:creationId xmlns:p14="http://schemas.microsoft.com/office/powerpoint/2010/main" val="76036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fontScale="90000"/>
          </a:bodyPr>
          <a:lstStyle/>
          <a:p>
            <a:pPr algn="ctr"/>
            <a:r>
              <a:rPr lang="es-ES" sz="6000" b="1" dirty="0">
                <a:solidFill>
                  <a:schemeClr val="tx1"/>
                </a:solidFill>
              </a:rPr>
              <a:t>MÓDULO 2: MECÁNICA</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A4B7DB7-757F-45F1-B281-9CA25D69D228}"/>
              </a:ext>
            </a:extLst>
          </p:cNvPr>
          <p:cNvSpPr/>
          <p:nvPr/>
        </p:nvSpPr>
        <p:spPr>
          <a:xfrm>
            <a:off x="1561552" y="2104560"/>
            <a:ext cx="6096000" cy="872034"/>
          </a:xfrm>
          <a:prstGeom prst="rect">
            <a:avLst/>
          </a:prstGeom>
        </p:spPr>
        <p:txBody>
          <a:bodyPr>
            <a:spAutoFit/>
          </a:bodyPr>
          <a:lstStyle/>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1 = Sujeción orientada Horizontalmente</a:t>
            </a:r>
            <a:endParaRPr lang="en-US" dirty="0">
              <a:latin typeface="Arial" panose="020B0604020202020204" pitchFamily="34" charset="0"/>
              <a:ea typeface="Calibri" panose="020F0502020204030204" pitchFamily="34" charset="0"/>
            </a:endParaRPr>
          </a:p>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2 = Sujeción orientada Verticalmente</a:t>
            </a:r>
            <a:endParaRPr lang="en-US" dirty="0">
              <a:latin typeface="Arial" panose="020B0604020202020204" pitchFamily="34" charset="0"/>
              <a:ea typeface="Calibri" panose="020F0502020204030204" pitchFamily="34" charset="0"/>
            </a:endParaRPr>
          </a:p>
        </p:txBody>
      </p:sp>
      <p:pic>
        <p:nvPicPr>
          <p:cNvPr id="5" name="Imagen 4">
            <a:extLst>
              <a:ext uri="{FF2B5EF4-FFF2-40B4-BE49-F238E27FC236}">
                <a16:creationId xmlns:a16="http://schemas.microsoft.com/office/drawing/2014/main" id="{4D247D6D-4401-4592-BBC9-8CE8B8BBE09A}"/>
              </a:ext>
            </a:extLst>
          </p:cNvPr>
          <p:cNvPicPr>
            <a:picLocks noChangeAspect="1"/>
          </p:cNvPicPr>
          <p:nvPr/>
        </p:nvPicPr>
        <p:blipFill>
          <a:blip r:embed="rId4"/>
          <a:stretch>
            <a:fillRect/>
          </a:stretch>
        </p:blipFill>
        <p:spPr>
          <a:xfrm>
            <a:off x="1561552" y="3428999"/>
            <a:ext cx="6924675" cy="1320800"/>
          </a:xfrm>
          <a:prstGeom prst="rect">
            <a:avLst/>
          </a:prstGeom>
        </p:spPr>
      </p:pic>
    </p:spTree>
    <p:extLst>
      <p:ext uri="{BB962C8B-B14F-4D97-AF65-F5344CB8AC3E}">
        <p14:creationId xmlns:p14="http://schemas.microsoft.com/office/powerpoint/2010/main" val="2904034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4800" b="1" dirty="0">
                <a:solidFill>
                  <a:schemeClr val="tx1"/>
                </a:solidFill>
              </a:rPr>
              <a:t>MÓDULO 3: PROTECCIÓN</a:t>
            </a:r>
            <a:endParaRPr lang="en-US" sz="48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D9A7E5FA-D226-41F7-B431-B3EE884C88E5}"/>
              </a:ext>
            </a:extLst>
          </p:cNvPr>
          <p:cNvPicPr>
            <a:picLocks noChangeAspect="1"/>
          </p:cNvPicPr>
          <p:nvPr/>
        </p:nvPicPr>
        <p:blipFill>
          <a:blip r:embed="rId4"/>
          <a:stretch>
            <a:fillRect/>
          </a:stretch>
        </p:blipFill>
        <p:spPr>
          <a:xfrm>
            <a:off x="1561552" y="1990725"/>
            <a:ext cx="7581900" cy="4257675"/>
          </a:xfrm>
          <a:prstGeom prst="rect">
            <a:avLst/>
          </a:prstGeom>
        </p:spPr>
      </p:pic>
    </p:spTree>
    <p:extLst>
      <p:ext uri="{BB962C8B-B14F-4D97-AF65-F5344CB8AC3E}">
        <p14:creationId xmlns:p14="http://schemas.microsoft.com/office/powerpoint/2010/main" val="3582227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4800" b="1" dirty="0">
                <a:solidFill>
                  <a:schemeClr val="tx1"/>
                </a:solidFill>
              </a:rPr>
              <a:t>MÓDULO 3: PROTECCIÓN</a:t>
            </a:r>
            <a:endParaRPr lang="en-US" sz="48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50446BC-74EA-405E-BAD0-0F1ED123D77B}"/>
              </a:ext>
            </a:extLst>
          </p:cNvPr>
          <p:cNvSpPr/>
          <p:nvPr/>
        </p:nvSpPr>
        <p:spPr>
          <a:xfrm>
            <a:off x="1561552" y="1930400"/>
            <a:ext cx="6096000" cy="872034"/>
          </a:xfrm>
          <a:prstGeom prst="rect">
            <a:avLst/>
          </a:prstGeom>
        </p:spPr>
        <p:txBody>
          <a:bodyPr>
            <a:spAutoFit/>
          </a:bodyPr>
          <a:lstStyle/>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1 = Fines de Carrera</a:t>
            </a:r>
            <a:endParaRPr lang="en-US" dirty="0">
              <a:latin typeface="Arial" panose="020B0604020202020204" pitchFamily="34" charset="0"/>
              <a:ea typeface="Calibri" panose="020F0502020204030204" pitchFamily="34" charset="0"/>
            </a:endParaRPr>
          </a:p>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2 = Sensores de Proximidad</a:t>
            </a:r>
            <a:endParaRPr lang="en-US" dirty="0">
              <a:latin typeface="Arial" panose="020B0604020202020204" pitchFamily="34" charset="0"/>
              <a:ea typeface="Calibri" panose="020F0502020204030204" pitchFamily="34" charset="0"/>
            </a:endParaRPr>
          </a:p>
        </p:txBody>
      </p:sp>
      <p:pic>
        <p:nvPicPr>
          <p:cNvPr id="6" name="Imagen 5">
            <a:extLst>
              <a:ext uri="{FF2B5EF4-FFF2-40B4-BE49-F238E27FC236}">
                <a16:creationId xmlns:a16="http://schemas.microsoft.com/office/drawing/2014/main" id="{EFEC362F-F925-4A77-B268-BFC9D853790D}"/>
              </a:ext>
            </a:extLst>
          </p:cNvPr>
          <p:cNvPicPr>
            <a:picLocks noChangeAspect="1"/>
          </p:cNvPicPr>
          <p:nvPr/>
        </p:nvPicPr>
        <p:blipFill>
          <a:blip r:embed="rId4"/>
          <a:stretch>
            <a:fillRect/>
          </a:stretch>
        </p:blipFill>
        <p:spPr>
          <a:xfrm>
            <a:off x="1561552" y="3080678"/>
            <a:ext cx="5324475" cy="1042555"/>
          </a:xfrm>
          <a:prstGeom prst="rect">
            <a:avLst/>
          </a:prstGeom>
        </p:spPr>
      </p:pic>
    </p:spTree>
    <p:extLst>
      <p:ext uri="{BB962C8B-B14F-4D97-AF65-F5344CB8AC3E}">
        <p14:creationId xmlns:p14="http://schemas.microsoft.com/office/powerpoint/2010/main" val="200558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CONTENIDO</a:t>
            </a:r>
            <a:endParaRPr lang="en-US" sz="6000" b="1" dirty="0">
              <a:solidFill>
                <a:schemeClr val="tx1"/>
              </a:solidFill>
            </a:endParaRPr>
          </a:p>
        </p:txBody>
      </p:sp>
      <p:sp>
        <p:nvSpPr>
          <p:cNvPr id="3" name="Marcador de contenido 2">
            <a:extLst>
              <a:ext uri="{FF2B5EF4-FFF2-40B4-BE49-F238E27FC236}">
                <a16:creationId xmlns:a16="http://schemas.microsoft.com/office/drawing/2014/main" id="{FFA386BA-FBB2-4FEA-9401-FF49EAFCBA63}"/>
              </a:ext>
            </a:extLst>
          </p:cNvPr>
          <p:cNvSpPr>
            <a:spLocks noGrp="1"/>
          </p:cNvSpPr>
          <p:nvPr>
            <p:ph idx="1"/>
          </p:nvPr>
        </p:nvSpPr>
        <p:spPr>
          <a:xfrm>
            <a:off x="3366654" y="2160589"/>
            <a:ext cx="5907347" cy="3880773"/>
          </a:xfrm>
        </p:spPr>
        <p:txBody>
          <a:bodyPr>
            <a:normAutofit fontScale="32500" lnSpcReduction="20000"/>
          </a:bodyPr>
          <a:lstStyle/>
          <a:p>
            <a:pPr marL="0" indent="0">
              <a:buNone/>
            </a:pPr>
            <a:r>
              <a:rPr lang="es-ES" sz="8000" b="1" dirty="0">
                <a:solidFill>
                  <a:schemeClr val="tx1"/>
                </a:solidFill>
              </a:rPr>
              <a:t>JUSTIFICACIÓN</a:t>
            </a:r>
          </a:p>
          <a:p>
            <a:pPr marL="0" indent="0">
              <a:buNone/>
            </a:pPr>
            <a:r>
              <a:rPr lang="es-ES" sz="8000" b="1" dirty="0">
                <a:solidFill>
                  <a:schemeClr val="tx1"/>
                </a:solidFill>
              </a:rPr>
              <a:t>OBJETIVOS</a:t>
            </a:r>
          </a:p>
          <a:p>
            <a:pPr marL="0" indent="0">
              <a:buNone/>
            </a:pPr>
            <a:r>
              <a:rPr lang="es-ES" sz="8000" b="1" dirty="0">
                <a:solidFill>
                  <a:schemeClr val="tx1"/>
                </a:solidFill>
              </a:rPr>
              <a:t>ALCANCE</a:t>
            </a:r>
          </a:p>
          <a:p>
            <a:pPr marL="0" indent="0">
              <a:buNone/>
            </a:pPr>
            <a:r>
              <a:rPr lang="es-ES" sz="8000" b="1" dirty="0">
                <a:solidFill>
                  <a:schemeClr val="tx1"/>
                </a:solidFill>
              </a:rPr>
              <a:t>MARCO TEÓRICO</a:t>
            </a:r>
          </a:p>
          <a:p>
            <a:pPr marL="0" indent="0">
              <a:buNone/>
            </a:pPr>
            <a:r>
              <a:rPr lang="es-ES" sz="8000" b="1" dirty="0">
                <a:solidFill>
                  <a:schemeClr val="tx1"/>
                </a:solidFill>
              </a:rPr>
              <a:t>ESTADO INICIAL</a:t>
            </a:r>
          </a:p>
          <a:p>
            <a:pPr marL="0" indent="0">
              <a:buNone/>
            </a:pPr>
            <a:r>
              <a:rPr lang="es-ES" sz="8000" b="1" dirty="0">
                <a:solidFill>
                  <a:schemeClr val="tx1"/>
                </a:solidFill>
              </a:rPr>
              <a:t>DISEÑO E IMPLEMENTACIÓN</a:t>
            </a:r>
          </a:p>
          <a:p>
            <a:pPr marL="0" indent="0">
              <a:buNone/>
            </a:pPr>
            <a:r>
              <a:rPr lang="es-ES" sz="8000" b="1" dirty="0">
                <a:solidFill>
                  <a:schemeClr val="tx1"/>
                </a:solidFill>
              </a:rPr>
              <a:t>PRUEBAS Y RESULTADOS</a:t>
            </a:r>
          </a:p>
          <a:p>
            <a:pPr marL="0" indent="0">
              <a:buNone/>
            </a:pPr>
            <a:r>
              <a:rPr lang="es-ES" sz="8000" b="1" dirty="0">
                <a:solidFill>
                  <a:schemeClr val="tx1"/>
                </a:solidFill>
              </a:rPr>
              <a:t>CONCLUSIONES Y RECOMENDACIONES</a:t>
            </a:r>
          </a:p>
          <a:p>
            <a:pPr marL="0" indent="0" algn="ctr">
              <a:buNone/>
            </a:pPr>
            <a:endParaRPr lang="es-ES" sz="8000" dirty="0">
              <a:solidFill>
                <a:schemeClr val="tx1"/>
              </a:solidFill>
            </a:endParaRPr>
          </a:p>
          <a:p>
            <a:pPr marL="0" indent="0" algn="ctr">
              <a:buNone/>
            </a:pPr>
            <a:endParaRPr lang="es-ES" sz="8000" dirty="0">
              <a:solidFill>
                <a:schemeClr val="tx1"/>
              </a:solidFill>
            </a:endParaRPr>
          </a:p>
          <a:p>
            <a:pPr marL="0" indent="0" algn="ctr">
              <a:buNone/>
            </a:pPr>
            <a:endParaRPr lang="es-ES" sz="8000" dirty="0">
              <a:solidFill>
                <a:schemeClr val="tx1"/>
              </a:solidFill>
            </a:endParaRPr>
          </a:p>
          <a:p>
            <a:pPr marL="0" indent="0" algn="ctr">
              <a:buNone/>
            </a:pPr>
            <a:endParaRPr lang="es-ES" sz="8000" dirty="0">
              <a:solidFill>
                <a:schemeClr val="tx1"/>
              </a:solidFill>
            </a:endParaRPr>
          </a:p>
          <a:p>
            <a:pPr marL="0" indent="0" algn="ctr">
              <a:buNone/>
            </a:pPr>
            <a:endParaRPr lang="en-US" sz="8000"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642E883-0AC9-40D6-ADA6-F4B7E2C5A3D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09255" y="2795155"/>
            <a:ext cx="1475507" cy="1662545"/>
          </a:xfrm>
          <a:prstGeom prst="rect">
            <a:avLst/>
          </a:prstGeom>
        </p:spPr>
      </p:pic>
    </p:spTree>
    <p:extLst>
      <p:ext uri="{BB962C8B-B14F-4D97-AF65-F5344CB8AC3E}">
        <p14:creationId xmlns:p14="http://schemas.microsoft.com/office/powerpoint/2010/main" val="2056510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MÓDULO 4: CONTROL</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8FE8F0C6-BF8F-42C1-80DC-1CC75301D0CB}"/>
              </a:ext>
            </a:extLst>
          </p:cNvPr>
          <p:cNvPicPr>
            <a:picLocks noChangeAspect="1"/>
          </p:cNvPicPr>
          <p:nvPr/>
        </p:nvPicPr>
        <p:blipFill>
          <a:blip r:embed="rId4"/>
          <a:stretch>
            <a:fillRect/>
          </a:stretch>
        </p:blipFill>
        <p:spPr>
          <a:xfrm>
            <a:off x="1561552" y="1930400"/>
            <a:ext cx="7600950" cy="4486275"/>
          </a:xfrm>
          <a:prstGeom prst="rect">
            <a:avLst/>
          </a:prstGeom>
        </p:spPr>
      </p:pic>
    </p:spTree>
    <p:extLst>
      <p:ext uri="{BB962C8B-B14F-4D97-AF65-F5344CB8AC3E}">
        <p14:creationId xmlns:p14="http://schemas.microsoft.com/office/powerpoint/2010/main" val="3429757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MÓDULO 4: CONTROL</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10BE447-D6FE-49B6-A7BB-C45FCC9F3246}"/>
              </a:ext>
            </a:extLst>
          </p:cNvPr>
          <p:cNvSpPr/>
          <p:nvPr/>
        </p:nvSpPr>
        <p:spPr>
          <a:xfrm>
            <a:off x="1561552" y="1930400"/>
            <a:ext cx="6096000" cy="872034"/>
          </a:xfrm>
          <a:prstGeom prst="rect">
            <a:avLst/>
          </a:prstGeom>
        </p:spPr>
        <p:txBody>
          <a:bodyPr>
            <a:spAutoFit/>
          </a:bodyPr>
          <a:lstStyle/>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1 = Variador de Frecuencia</a:t>
            </a:r>
            <a:endParaRPr lang="en-US" dirty="0">
              <a:latin typeface="Arial" panose="020B0604020202020204" pitchFamily="34" charset="0"/>
              <a:ea typeface="Calibri" panose="020F0502020204030204" pitchFamily="34" charset="0"/>
            </a:endParaRPr>
          </a:p>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2 = Control De Forma Mecánica</a:t>
            </a:r>
            <a:endParaRPr lang="en-US" dirty="0">
              <a:latin typeface="Arial" panose="020B0604020202020204" pitchFamily="34" charset="0"/>
              <a:ea typeface="Calibri" panose="020F0502020204030204" pitchFamily="34" charset="0"/>
            </a:endParaRPr>
          </a:p>
        </p:txBody>
      </p:sp>
      <p:pic>
        <p:nvPicPr>
          <p:cNvPr id="5" name="Imagen 4">
            <a:extLst>
              <a:ext uri="{FF2B5EF4-FFF2-40B4-BE49-F238E27FC236}">
                <a16:creationId xmlns:a16="http://schemas.microsoft.com/office/drawing/2014/main" id="{D9FADE4E-627E-4DF0-9236-E08666F263FB}"/>
              </a:ext>
            </a:extLst>
          </p:cNvPr>
          <p:cNvPicPr>
            <a:picLocks noChangeAspect="1"/>
          </p:cNvPicPr>
          <p:nvPr/>
        </p:nvPicPr>
        <p:blipFill>
          <a:blip r:embed="rId4"/>
          <a:stretch>
            <a:fillRect/>
          </a:stretch>
        </p:blipFill>
        <p:spPr>
          <a:xfrm>
            <a:off x="1561552" y="3085009"/>
            <a:ext cx="7000875" cy="1320800"/>
          </a:xfrm>
          <a:prstGeom prst="rect">
            <a:avLst/>
          </a:prstGeom>
        </p:spPr>
      </p:pic>
    </p:spTree>
    <p:extLst>
      <p:ext uri="{BB962C8B-B14F-4D97-AF65-F5344CB8AC3E}">
        <p14:creationId xmlns:p14="http://schemas.microsoft.com/office/powerpoint/2010/main" val="662037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MÓDULO 4: CONTROL</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4235EB4A-FD77-411F-9EE1-7D269FFD453D}"/>
              </a:ext>
            </a:extLst>
          </p:cNvPr>
          <p:cNvPicPr>
            <a:picLocks noChangeAspect="1"/>
          </p:cNvPicPr>
          <p:nvPr/>
        </p:nvPicPr>
        <p:blipFill>
          <a:blip r:embed="rId4"/>
          <a:stretch>
            <a:fillRect/>
          </a:stretch>
        </p:blipFill>
        <p:spPr>
          <a:xfrm>
            <a:off x="1745673" y="1652155"/>
            <a:ext cx="6493877" cy="4596245"/>
          </a:xfrm>
          <a:prstGeom prst="rect">
            <a:avLst/>
          </a:prstGeom>
        </p:spPr>
      </p:pic>
    </p:spTree>
    <p:extLst>
      <p:ext uri="{BB962C8B-B14F-4D97-AF65-F5344CB8AC3E}">
        <p14:creationId xmlns:p14="http://schemas.microsoft.com/office/powerpoint/2010/main" val="183295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MÓDULO 4: CONTROL</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36E85657-AE47-4966-B7B5-646797361089}"/>
              </a:ext>
            </a:extLst>
          </p:cNvPr>
          <p:cNvSpPr/>
          <p:nvPr/>
        </p:nvSpPr>
        <p:spPr>
          <a:xfrm>
            <a:off x="1745673" y="1930400"/>
            <a:ext cx="6096000" cy="1287532"/>
          </a:xfrm>
          <a:prstGeom prst="rect">
            <a:avLst/>
          </a:prstGeom>
        </p:spPr>
        <p:txBody>
          <a:bodyPr>
            <a:spAutoFit/>
          </a:bodyPr>
          <a:lstStyle/>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1 = Mach4</a:t>
            </a:r>
            <a:endParaRPr lang="en-US" dirty="0">
              <a:latin typeface="Arial" panose="020B0604020202020204" pitchFamily="34" charset="0"/>
              <a:ea typeface="Calibri" panose="020F0502020204030204" pitchFamily="34" charset="0"/>
            </a:endParaRPr>
          </a:p>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2 = </a:t>
            </a:r>
            <a:r>
              <a:rPr lang="es-ES" dirty="0" err="1">
                <a:latin typeface="Arial" panose="020B0604020202020204" pitchFamily="34" charset="0"/>
                <a:ea typeface="Calibri" panose="020F0502020204030204" pitchFamily="34" charset="0"/>
              </a:rPr>
              <a:t>LinuxCNC</a:t>
            </a:r>
            <a:endParaRPr lang="en-US" dirty="0">
              <a:latin typeface="Arial" panose="020B0604020202020204" pitchFamily="34" charset="0"/>
              <a:ea typeface="Calibri" panose="020F0502020204030204" pitchFamily="34" charset="0"/>
            </a:endParaRPr>
          </a:p>
          <a:p>
            <a:pPr indent="252095" algn="just">
              <a:lnSpc>
                <a:spcPct val="150000"/>
              </a:lnSpc>
              <a:spcAft>
                <a:spcPts val="0"/>
              </a:spcAft>
            </a:pPr>
            <a:r>
              <a:rPr lang="es-ES" dirty="0">
                <a:latin typeface="Arial" panose="020B0604020202020204" pitchFamily="34" charset="0"/>
                <a:ea typeface="Calibri" panose="020F0502020204030204" pitchFamily="34" charset="0"/>
              </a:rPr>
              <a:t>Alternativa 3 = </a:t>
            </a:r>
            <a:r>
              <a:rPr lang="es-ES" dirty="0" err="1">
                <a:latin typeface="Arial" panose="020B0604020202020204" pitchFamily="34" charset="0"/>
                <a:ea typeface="Calibri" panose="020F0502020204030204" pitchFamily="34" charset="0"/>
              </a:rPr>
              <a:t>TurboCNC</a:t>
            </a:r>
            <a:endParaRPr lang="en-US" dirty="0">
              <a:latin typeface="Arial" panose="020B0604020202020204" pitchFamily="34" charset="0"/>
              <a:ea typeface="Calibri" panose="020F0502020204030204" pitchFamily="34" charset="0"/>
            </a:endParaRPr>
          </a:p>
        </p:txBody>
      </p:sp>
      <p:pic>
        <p:nvPicPr>
          <p:cNvPr id="5" name="Imagen 4">
            <a:extLst>
              <a:ext uri="{FF2B5EF4-FFF2-40B4-BE49-F238E27FC236}">
                <a16:creationId xmlns:a16="http://schemas.microsoft.com/office/drawing/2014/main" id="{FA942309-B5E0-4FDE-8958-226F3D8F7778}"/>
              </a:ext>
            </a:extLst>
          </p:cNvPr>
          <p:cNvPicPr>
            <a:picLocks noChangeAspect="1"/>
          </p:cNvPicPr>
          <p:nvPr/>
        </p:nvPicPr>
        <p:blipFill>
          <a:blip r:embed="rId4"/>
          <a:stretch>
            <a:fillRect/>
          </a:stretch>
        </p:blipFill>
        <p:spPr>
          <a:xfrm>
            <a:off x="1745673" y="3429000"/>
            <a:ext cx="6686550" cy="1320800"/>
          </a:xfrm>
          <a:prstGeom prst="rect">
            <a:avLst/>
          </a:prstGeom>
        </p:spPr>
      </p:pic>
    </p:spTree>
    <p:extLst>
      <p:ext uri="{BB962C8B-B14F-4D97-AF65-F5344CB8AC3E}">
        <p14:creationId xmlns:p14="http://schemas.microsoft.com/office/powerpoint/2010/main" val="2015214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DEFINICIÓN DE DISEÑO</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AB4FABC-2810-4B71-BBDD-51981BCEABFD}"/>
              </a:ext>
            </a:extLst>
          </p:cNvPr>
          <p:cNvPicPr>
            <a:picLocks noChangeAspect="1"/>
          </p:cNvPicPr>
          <p:nvPr/>
        </p:nvPicPr>
        <p:blipFill>
          <a:blip r:embed="rId4"/>
          <a:stretch>
            <a:fillRect/>
          </a:stretch>
        </p:blipFill>
        <p:spPr>
          <a:xfrm>
            <a:off x="1745673" y="1735803"/>
            <a:ext cx="5713867" cy="1867127"/>
          </a:xfrm>
          <a:prstGeom prst="rect">
            <a:avLst/>
          </a:prstGeom>
        </p:spPr>
      </p:pic>
      <p:pic>
        <p:nvPicPr>
          <p:cNvPr id="20487" name="Picture 7" descr="Resultado de imagen para cfw 100 weg">
            <a:extLst>
              <a:ext uri="{FF2B5EF4-FFF2-40B4-BE49-F238E27FC236}">
                <a16:creationId xmlns:a16="http://schemas.microsoft.com/office/drawing/2014/main" id="{90271624-3FCA-46FE-996C-C76716C4F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490" y="3686578"/>
            <a:ext cx="1604159" cy="1604159"/>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1">
            <a:extLst>
              <a:ext uri="{FF2B5EF4-FFF2-40B4-BE49-F238E27FC236}">
                <a16:creationId xmlns:a16="http://schemas.microsoft.com/office/drawing/2014/main" id="{806450D6-F7B5-4EC0-8DC9-A72BA7B7D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1524" y="3687492"/>
            <a:ext cx="1604158" cy="1604158"/>
          </a:xfrm>
          <a:prstGeom prst="rect">
            <a:avLst/>
          </a:prstGeom>
          <a:noFill/>
          <a:extLst>
            <a:ext uri="{909E8E84-426E-40DD-AFC4-6F175D3DCCD1}">
              <a14:hiddenFill xmlns:a14="http://schemas.microsoft.com/office/drawing/2010/main">
                <a:solidFill>
                  <a:srgbClr val="FFFFFF"/>
                </a:solidFill>
              </a14:hiddenFill>
            </a:ext>
          </a:extLst>
        </p:spPr>
      </p:pic>
      <p:pic>
        <p:nvPicPr>
          <p:cNvPr id="20493" name="Picture 13" descr="Resultado de imagen para fines de carrera">
            <a:extLst>
              <a:ext uri="{FF2B5EF4-FFF2-40B4-BE49-F238E27FC236}">
                <a16:creationId xmlns:a16="http://schemas.microsoft.com/office/drawing/2014/main" id="{C35034D0-28C1-43BE-BB9F-09ED562BA2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525" y="5322138"/>
            <a:ext cx="1604159" cy="1206328"/>
          </a:xfrm>
          <a:prstGeom prst="rect">
            <a:avLst/>
          </a:prstGeom>
          <a:noFill/>
          <a:extLst>
            <a:ext uri="{909E8E84-426E-40DD-AFC4-6F175D3DCCD1}">
              <a14:hiddenFill xmlns:a14="http://schemas.microsoft.com/office/drawing/2010/main">
                <a:solidFill>
                  <a:srgbClr val="FFFFFF"/>
                </a:solidFill>
              </a14:hiddenFill>
            </a:ext>
          </a:extLst>
        </p:spPr>
      </p:pic>
      <p:pic>
        <p:nvPicPr>
          <p:cNvPr id="20495" name="Picture 15" descr="Resultado de imagen para linuxcnc axis">
            <a:extLst>
              <a:ext uri="{FF2B5EF4-FFF2-40B4-BE49-F238E27FC236}">
                <a16:creationId xmlns:a16="http://schemas.microsoft.com/office/drawing/2014/main" id="{478F7769-2ED3-4E6F-BA71-48713F8699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9865" y="3899793"/>
            <a:ext cx="2688773" cy="2423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97" name="Picture 17" descr="Resultado de imagen para brida motor weg">
            <a:extLst>
              <a:ext uri="{FF2B5EF4-FFF2-40B4-BE49-F238E27FC236}">
                <a16:creationId xmlns:a16="http://schemas.microsoft.com/office/drawing/2014/main" id="{025C698E-B20D-4391-A0BF-6E8676A323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7715" y="5294075"/>
            <a:ext cx="1137968" cy="1038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547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IMPLEMENTACIÓN</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33928B3C-2841-4705-92DC-F543A38C034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33875" y="1857783"/>
            <a:ext cx="4839335" cy="2153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914661D8-0D46-4D64-907D-F4F06458072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6170" y="4164148"/>
            <a:ext cx="4257675" cy="2541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FED160E2-9A60-4390-B211-39F9F9C7F22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296" y="4319088"/>
            <a:ext cx="3315970" cy="2231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4573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IMPLEMENTACIÓN</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1F75AE91-D384-4E41-864D-5058A4EBC0D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1751" y="1972414"/>
            <a:ext cx="4135120" cy="1633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0E20CC31-2B8E-4864-84E7-5B58BFDCF5E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11856" y="4923088"/>
            <a:ext cx="3165973" cy="132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937950B6-6E1C-4CCC-B2D3-F6C5DFD8FDB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398" y="3825013"/>
            <a:ext cx="5213350" cy="2701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a:extLst>
              <a:ext uri="{FF2B5EF4-FFF2-40B4-BE49-F238E27FC236}">
                <a16:creationId xmlns:a16="http://schemas.microsoft.com/office/drawing/2014/main" id="{E4EC2A24-AA10-4015-A9EE-4467B251C1EA}"/>
              </a:ext>
            </a:extLst>
          </p:cNvPr>
          <p:cNvPicPr>
            <a:picLocks noChangeAspect="1"/>
          </p:cNvPicPr>
          <p:nvPr/>
        </p:nvPicPr>
        <p:blipFill>
          <a:blip r:embed="rId7"/>
          <a:stretch>
            <a:fillRect/>
          </a:stretch>
        </p:blipFill>
        <p:spPr>
          <a:xfrm>
            <a:off x="858911" y="1994725"/>
            <a:ext cx="4135120" cy="1616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2482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IMPLEMENTACIÓN</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112F2B2E-6F32-4163-A34D-2F3D2456C32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6822" y="4576944"/>
            <a:ext cx="5213350" cy="2005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6CB2BFAC-A500-4E2B-8E70-23CB5BBDB4E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152" y="2063160"/>
            <a:ext cx="4284345" cy="2279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CE9C039C-2224-4591-A33E-AC93A307C23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1751" y="2322081"/>
            <a:ext cx="3962400" cy="1979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821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IMPLEMENTACIÓN</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870183B5-1896-4D0D-B747-16B1C2A1231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9777" y="2002516"/>
            <a:ext cx="2510790" cy="1882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E85734BB-0203-4102-8BBB-C435B2A9935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027" y="4064861"/>
            <a:ext cx="1812290" cy="2414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a:extLst>
              <a:ext uri="{FF2B5EF4-FFF2-40B4-BE49-F238E27FC236}">
                <a16:creationId xmlns:a16="http://schemas.microsoft.com/office/drawing/2014/main" id="{B5562CDD-5CC4-4FF6-BA4B-A43BB262D897}"/>
              </a:ext>
            </a:extLst>
          </p:cNvPr>
          <p:cNvPicPr>
            <a:picLocks noChangeAspect="1"/>
          </p:cNvPicPr>
          <p:nvPr/>
        </p:nvPicPr>
        <p:blipFill>
          <a:blip r:embed="rId6"/>
          <a:stretch>
            <a:fillRect/>
          </a:stretch>
        </p:blipFill>
        <p:spPr>
          <a:xfrm>
            <a:off x="1745673" y="2002516"/>
            <a:ext cx="3271157" cy="4361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3260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PRUEBAS Y ANÁLISIS DE RESULTADOS</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9053E8F-C8B0-4950-982E-9D1BA68C3BC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931" y="2457450"/>
            <a:ext cx="5700653" cy="3790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34726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JUSTIFICACIÓN</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7464BFE3-779D-4D8E-B59B-F965611F7863}"/>
              </a:ext>
            </a:extLst>
          </p:cNvPr>
          <p:cNvPicPr>
            <a:picLocks noChangeAspect="1"/>
          </p:cNvPicPr>
          <p:nvPr/>
        </p:nvPicPr>
        <p:blipFill>
          <a:blip r:embed="rId4"/>
          <a:stretch>
            <a:fillRect/>
          </a:stretch>
        </p:blipFill>
        <p:spPr>
          <a:xfrm>
            <a:off x="1745674" y="1756038"/>
            <a:ext cx="3195638" cy="2033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Resultado de imagen para fresadora industrial ecuador">
            <a:extLst>
              <a:ext uri="{FF2B5EF4-FFF2-40B4-BE49-F238E27FC236}">
                <a16:creationId xmlns:a16="http://schemas.microsoft.com/office/drawing/2014/main" id="{336F0664-A7E1-40BB-9D5F-FF19DA9679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287" y="1916206"/>
            <a:ext cx="2515066" cy="3351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esquinas redondeadas 6">
            <a:extLst>
              <a:ext uri="{FF2B5EF4-FFF2-40B4-BE49-F238E27FC236}">
                <a16:creationId xmlns:a16="http://schemas.microsoft.com/office/drawing/2014/main" id="{7CB3E177-5DB4-4D9C-8A00-378BC6FC0BC2}"/>
              </a:ext>
            </a:extLst>
          </p:cNvPr>
          <p:cNvSpPr/>
          <p:nvPr/>
        </p:nvSpPr>
        <p:spPr>
          <a:xfrm>
            <a:off x="1745674" y="3529067"/>
            <a:ext cx="3195638" cy="52111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Equipos didácticos</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ángulo: esquinas redondeadas 11">
            <a:extLst>
              <a:ext uri="{FF2B5EF4-FFF2-40B4-BE49-F238E27FC236}">
                <a16:creationId xmlns:a16="http://schemas.microsoft.com/office/drawing/2014/main" id="{31F29421-1E38-4665-81FB-A9400D128793}"/>
              </a:ext>
            </a:extLst>
          </p:cNvPr>
          <p:cNvSpPr/>
          <p:nvPr/>
        </p:nvSpPr>
        <p:spPr>
          <a:xfrm>
            <a:off x="6386287" y="5007281"/>
            <a:ext cx="2515066" cy="52111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Competitividad</a:t>
            </a:r>
            <a:endPar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032" name="Picture 8" descr="Resultado de imagen para fresado">
            <a:extLst>
              <a:ext uri="{FF2B5EF4-FFF2-40B4-BE49-F238E27FC236}">
                <a16:creationId xmlns:a16="http://schemas.microsoft.com/office/drawing/2014/main" id="{142ADD16-B23D-4DE1-BE2F-60019F3DD4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674" y="4247154"/>
            <a:ext cx="3195638" cy="1917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ángulo: esquinas redondeadas 10">
            <a:extLst>
              <a:ext uri="{FF2B5EF4-FFF2-40B4-BE49-F238E27FC236}">
                <a16:creationId xmlns:a16="http://schemas.microsoft.com/office/drawing/2014/main" id="{FCBA3B40-6F52-435E-9828-ED92416BB4F1}"/>
              </a:ext>
            </a:extLst>
          </p:cNvPr>
          <p:cNvSpPr/>
          <p:nvPr/>
        </p:nvSpPr>
        <p:spPr>
          <a:xfrm>
            <a:off x="1745674" y="5903977"/>
            <a:ext cx="3195638" cy="52111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dirty="0">
                <a:ln w="0"/>
                <a:solidFill>
                  <a:schemeClr val="tx1"/>
                </a:solidFill>
                <a:effectLst>
                  <a:outerShdw blurRad="38100" dist="19050" dir="2700000" algn="tl" rotWithShape="0">
                    <a:schemeClr val="dk1">
                      <a:alpha val="40000"/>
                    </a:schemeClr>
                  </a:outerShdw>
                </a:effectLst>
              </a:rPr>
              <a:t>Modernización</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endPar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82816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732156" cy="1320800"/>
          </a:xfrm>
        </p:spPr>
        <p:txBody>
          <a:bodyPr>
            <a:noAutofit/>
          </a:bodyPr>
          <a:lstStyle/>
          <a:p>
            <a:pPr algn="ctr"/>
            <a:r>
              <a:rPr lang="es-ES" sz="5400" b="1" dirty="0">
                <a:solidFill>
                  <a:schemeClr val="tx1"/>
                </a:solidFill>
              </a:rPr>
              <a:t>PRUEBAS Y ANÁLISIS DE RESULTADOS</a:t>
            </a:r>
            <a:endParaRPr lang="en-US" sz="54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a:extLst>
              <a:ext uri="{FF2B5EF4-FFF2-40B4-BE49-F238E27FC236}">
                <a16:creationId xmlns:a16="http://schemas.microsoft.com/office/drawing/2014/main" id="{F8E20376-456F-4804-A442-856E0323E0BE}"/>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Marcador de contenido 2">
            <a:extLst>
              <a:ext uri="{FF2B5EF4-FFF2-40B4-BE49-F238E27FC236}">
                <a16:creationId xmlns:a16="http://schemas.microsoft.com/office/drawing/2014/main" id="{89A5CBC0-9C24-4B89-8A1B-6331FFBAC55A}"/>
              </a:ext>
            </a:extLst>
          </p:cNvPr>
          <p:cNvSpPr>
            <a:spLocks noGrp="1"/>
          </p:cNvSpPr>
          <p:nvPr>
            <p:ph idx="1"/>
          </p:nvPr>
        </p:nvSpPr>
        <p:spPr>
          <a:xfrm>
            <a:off x="677334" y="2160590"/>
            <a:ext cx="8596668" cy="626230"/>
          </a:xfrm>
        </p:spPr>
        <p:txBody>
          <a:bodyPr>
            <a:normAutofit/>
          </a:bodyPr>
          <a:lstStyle/>
          <a:p>
            <a:pPr marL="0" indent="0">
              <a:buNone/>
            </a:pPr>
            <a:r>
              <a:rPr lang="es-ES" sz="3000" dirty="0"/>
              <a:t>EJE X</a:t>
            </a:r>
          </a:p>
        </p:txBody>
      </p:sp>
      <mc:AlternateContent xmlns:mc="http://schemas.openxmlformats.org/markup-compatibility/2006" xmlns:a14="http://schemas.microsoft.com/office/drawing/2010/main">
        <mc:Choice Requires="a14">
          <p:graphicFrame>
            <p:nvGraphicFramePr>
              <p:cNvPr id="7" name="Tabla 6">
                <a:extLst>
                  <a:ext uri="{FF2B5EF4-FFF2-40B4-BE49-F238E27FC236}">
                    <a16:creationId xmlns:a16="http://schemas.microsoft.com/office/drawing/2014/main" id="{0467F9E2-33E7-4B18-A404-984F7FF54642}"/>
                  </a:ext>
                </a:extLst>
              </p:cNvPr>
              <p:cNvGraphicFramePr>
                <a:graphicFrameLocks noGrp="1"/>
              </p:cNvGraphicFramePr>
              <p:nvPr>
                <p:extLst>
                  <p:ext uri="{D42A27DB-BD31-4B8C-83A1-F6EECF244321}">
                    <p14:modId xmlns:p14="http://schemas.microsoft.com/office/powerpoint/2010/main" val="3693923904"/>
                  </p:ext>
                </p:extLst>
              </p:nvPr>
            </p:nvGraphicFramePr>
            <p:xfrm>
              <a:off x="1745674" y="2838450"/>
              <a:ext cx="5912424" cy="3580080"/>
            </p:xfrm>
            <a:graphic>
              <a:graphicData uri="http://schemas.openxmlformats.org/drawingml/2006/table">
                <a:tbl>
                  <a:tblPr firstRow="1" firstCol="1" bandRow="1">
                    <a:tableStyleId>{5C22544A-7EE6-4342-B048-85BDC9FD1C3A}</a:tableStyleId>
                  </a:tblPr>
                  <a:tblGrid>
                    <a:gridCol w="844632">
                      <a:extLst>
                        <a:ext uri="{9D8B030D-6E8A-4147-A177-3AD203B41FA5}">
                          <a16:colId xmlns:a16="http://schemas.microsoft.com/office/drawing/2014/main" val="1557837861"/>
                        </a:ext>
                      </a:extLst>
                    </a:gridCol>
                    <a:gridCol w="844632">
                      <a:extLst>
                        <a:ext uri="{9D8B030D-6E8A-4147-A177-3AD203B41FA5}">
                          <a16:colId xmlns:a16="http://schemas.microsoft.com/office/drawing/2014/main" val="734950407"/>
                        </a:ext>
                      </a:extLst>
                    </a:gridCol>
                    <a:gridCol w="844632">
                      <a:extLst>
                        <a:ext uri="{9D8B030D-6E8A-4147-A177-3AD203B41FA5}">
                          <a16:colId xmlns:a16="http://schemas.microsoft.com/office/drawing/2014/main" val="1365046640"/>
                        </a:ext>
                      </a:extLst>
                    </a:gridCol>
                    <a:gridCol w="844632">
                      <a:extLst>
                        <a:ext uri="{9D8B030D-6E8A-4147-A177-3AD203B41FA5}">
                          <a16:colId xmlns:a16="http://schemas.microsoft.com/office/drawing/2014/main" val="2351022847"/>
                        </a:ext>
                      </a:extLst>
                    </a:gridCol>
                    <a:gridCol w="844632">
                      <a:extLst>
                        <a:ext uri="{9D8B030D-6E8A-4147-A177-3AD203B41FA5}">
                          <a16:colId xmlns:a16="http://schemas.microsoft.com/office/drawing/2014/main" val="2986991828"/>
                        </a:ext>
                      </a:extLst>
                    </a:gridCol>
                    <a:gridCol w="844632">
                      <a:extLst>
                        <a:ext uri="{9D8B030D-6E8A-4147-A177-3AD203B41FA5}">
                          <a16:colId xmlns:a16="http://schemas.microsoft.com/office/drawing/2014/main" val="1354958434"/>
                        </a:ext>
                      </a:extLst>
                    </a:gridCol>
                    <a:gridCol w="844632">
                      <a:extLst>
                        <a:ext uri="{9D8B030D-6E8A-4147-A177-3AD203B41FA5}">
                          <a16:colId xmlns:a16="http://schemas.microsoft.com/office/drawing/2014/main" val="1895762128"/>
                        </a:ext>
                      </a:extLst>
                    </a:gridCol>
                  </a:tblGrid>
                  <a:tr h="255720">
                    <a:tc>
                      <a:txBody>
                        <a:bodyPr/>
                        <a:lstStyle/>
                        <a:p>
                          <a:endParaRPr lang="en-US" sz="1100" dirty="0">
                            <a:effectLst/>
                            <a:latin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𝟏</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𝟐</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𝟑</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𝟒</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𝒙</m:t>
                                    </m:r>
                                  </m:e>
                                </m:acc>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𝑹</m:t>
                                </m:r>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70957228"/>
                      </a:ext>
                    </a:extLst>
                  </a:tr>
                  <a:tr h="255720">
                    <a:tc>
                      <a:txBody>
                        <a:bodyPr/>
                        <a:lstStyle/>
                        <a:p>
                          <a:pPr>
                            <a:lnSpc>
                              <a:spcPct val="115000"/>
                            </a:lnSpc>
                            <a:spcAft>
                              <a:spcPts val="0"/>
                            </a:spcAft>
                          </a:pPr>
                          <a:r>
                            <a:rPr lang="en-US" sz="1000">
                              <a:effectLst/>
                            </a:rPr>
                            <a:t>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20.9775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0.1700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51288403"/>
                      </a:ext>
                    </a:extLst>
                  </a:tr>
                  <a:tr h="255720">
                    <a:tc>
                      <a:txBody>
                        <a:bodyPr/>
                        <a:lstStyle/>
                        <a:p>
                          <a:pPr>
                            <a:lnSpc>
                              <a:spcPct val="115000"/>
                            </a:lnSpc>
                            <a:spcAft>
                              <a:spcPts val="0"/>
                            </a:spcAft>
                          </a:pPr>
                          <a:r>
                            <a:rPr lang="en-US" sz="1000">
                              <a:effectLst/>
                            </a:rPr>
                            <a:t>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20.9000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918012152"/>
                      </a:ext>
                    </a:extLst>
                  </a:tr>
                  <a:tr h="255720">
                    <a:tc>
                      <a:txBody>
                        <a:bodyPr/>
                        <a:lstStyle/>
                        <a:p>
                          <a:pPr>
                            <a:lnSpc>
                              <a:spcPct val="115000"/>
                            </a:lnSpc>
                            <a:spcAft>
                              <a:spcPts val="0"/>
                            </a:spcAft>
                          </a:pPr>
                          <a:r>
                            <a:rPr lang="en-US" sz="1000">
                              <a:effectLst/>
                            </a:rPr>
                            <a:t>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94130264"/>
                      </a:ext>
                    </a:extLst>
                  </a:tr>
                  <a:tr h="255720">
                    <a:tc>
                      <a:txBody>
                        <a:bodyPr/>
                        <a:lstStyle/>
                        <a:p>
                          <a:pPr>
                            <a:lnSpc>
                              <a:spcPct val="115000"/>
                            </a:lnSpc>
                            <a:spcAft>
                              <a:spcPts val="0"/>
                            </a:spcAft>
                          </a:pPr>
                          <a:r>
                            <a:rPr lang="en-US" sz="1000">
                              <a:effectLst/>
                            </a:rPr>
                            <a:t>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39683840"/>
                      </a:ext>
                    </a:extLst>
                  </a:tr>
                  <a:tr h="255720">
                    <a:tc>
                      <a:txBody>
                        <a:bodyPr/>
                        <a:lstStyle/>
                        <a:p>
                          <a:pPr>
                            <a:lnSpc>
                              <a:spcPct val="115000"/>
                            </a:lnSpc>
                            <a:spcAft>
                              <a:spcPts val="0"/>
                            </a:spcAft>
                          </a:pPr>
                          <a:r>
                            <a:rPr lang="en-US" sz="1000">
                              <a:effectLst/>
                            </a:rPr>
                            <a:t>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dirty="0">
                              <a:effectLst/>
                            </a:rPr>
                            <a:t>20.89</a:t>
                          </a:r>
                          <a:endParaRPr lang="en-US" sz="10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094150692"/>
                      </a:ext>
                    </a:extLst>
                  </a:tr>
                  <a:tr h="255720">
                    <a:tc>
                      <a:txBody>
                        <a:bodyPr/>
                        <a:lstStyle/>
                        <a:p>
                          <a:pPr>
                            <a:lnSpc>
                              <a:spcPct val="115000"/>
                            </a:lnSpc>
                            <a:spcAft>
                              <a:spcPts val="0"/>
                            </a:spcAft>
                          </a:pPr>
                          <a:r>
                            <a:rPr lang="en-US" sz="1000">
                              <a:effectLst/>
                            </a:rPr>
                            <a:t>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0.1000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78680104"/>
                      </a:ext>
                    </a:extLst>
                  </a:tr>
                  <a:tr h="255720">
                    <a:tc>
                      <a:txBody>
                        <a:bodyPr/>
                        <a:lstStyle/>
                        <a:p>
                          <a:pPr>
                            <a:lnSpc>
                              <a:spcPct val="115000"/>
                            </a:lnSpc>
                            <a:spcAft>
                              <a:spcPts val="0"/>
                            </a:spcAft>
                          </a:pPr>
                          <a:r>
                            <a:rPr lang="en-US" sz="1000">
                              <a:effectLst/>
                            </a:rPr>
                            <a:t>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653045969"/>
                      </a:ext>
                    </a:extLst>
                  </a:tr>
                  <a:tr h="255720">
                    <a:tc>
                      <a:txBody>
                        <a:bodyPr/>
                        <a:lstStyle/>
                        <a:p>
                          <a:pPr>
                            <a:lnSpc>
                              <a:spcPct val="115000"/>
                            </a:lnSpc>
                            <a:spcAft>
                              <a:spcPts val="0"/>
                            </a:spcAft>
                          </a:pPr>
                          <a:r>
                            <a:rPr lang="en-US" sz="1000">
                              <a:effectLst/>
                            </a:rPr>
                            <a:t>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70109467"/>
                      </a:ext>
                    </a:extLst>
                  </a:tr>
                  <a:tr h="255720">
                    <a:tc>
                      <a:txBody>
                        <a:bodyPr/>
                        <a:lstStyle/>
                        <a:p>
                          <a:pPr>
                            <a:lnSpc>
                              <a:spcPct val="115000"/>
                            </a:lnSpc>
                            <a:spcAft>
                              <a:spcPts val="0"/>
                            </a:spcAft>
                          </a:pPr>
                          <a:r>
                            <a:rPr lang="en-US" sz="1000">
                              <a:effectLst/>
                            </a:rPr>
                            <a:t>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875690693"/>
                      </a:ext>
                    </a:extLst>
                  </a:tr>
                  <a:tr h="255720">
                    <a:tc>
                      <a:txBody>
                        <a:bodyPr/>
                        <a:lstStyle/>
                        <a:p>
                          <a:pPr>
                            <a:lnSpc>
                              <a:spcPct val="115000"/>
                            </a:lnSpc>
                            <a:spcAft>
                              <a:spcPts val="0"/>
                            </a:spcAft>
                          </a:pPr>
                          <a:r>
                            <a:rPr lang="en-US" sz="1000">
                              <a:effectLst/>
                            </a:rPr>
                            <a:t>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880928175"/>
                      </a:ext>
                    </a:extLst>
                  </a:tr>
                  <a:tr h="255720">
                    <a:tc>
                      <a:txBody>
                        <a:bodyPr/>
                        <a:lstStyle/>
                        <a:p>
                          <a:pPr>
                            <a:lnSpc>
                              <a:spcPct val="115000"/>
                            </a:lnSpc>
                            <a:spcAft>
                              <a:spcPts val="0"/>
                            </a:spcAft>
                          </a:pPr>
                          <a:r>
                            <a:rPr lang="en-US" sz="1000">
                              <a:effectLst/>
                            </a:rPr>
                            <a:t>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14059735"/>
                      </a:ext>
                    </a:extLst>
                  </a:tr>
                  <a:tr h="255720">
                    <a:tc>
                      <a:txBody>
                        <a:bodyPr/>
                        <a:lstStyle/>
                        <a:p>
                          <a:pPr>
                            <a:lnSpc>
                              <a:spcPct val="115000"/>
                            </a:lnSpc>
                            <a:spcAft>
                              <a:spcPts val="0"/>
                            </a:spcAft>
                          </a:pPr>
                          <a:r>
                            <a:rPr lang="en-US" sz="1000">
                              <a:effectLst/>
                            </a:rPr>
                            <a:t>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0.0700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096778586"/>
                      </a:ext>
                    </a:extLst>
                  </a:tr>
                  <a:tr h="255720">
                    <a:tc gridSpan="5">
                      <a:txBody>
                        <a:bodyPr/>
                        <a:lstStyle/>
                        <a:p>
                          <a:pPr>
                            <a:lnSpc>
                              <a:spcPct val="115000"/>
                            </a:lnSpc>
                            <a:spcAft>
                              <a:spcPts val="0"/>
                            </a:spcAft>
                          </a:pPr>
                          <a:r>
                            <a:rPr lang="es-ES" sz="1000">
                              <a:effectLst/>
                            </a:rPr>
                            <a:t>Promedio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𝑥</m:t>
                                    </m:r>
                                  </m:e>
                                </m:acc>
                                <m:r>
                                  <a:rPr lang="en-US" sz="1000">
                                    <a:effectLst/>
                                    <a:latin typeface="Cambria Math" panose="02040503050406030204" pitchFamily="18" charset="0"/>
                                  </a:rPr>
                                  <m:t>=20.9269</m:t>
                                </m:r>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𝑅</m:t>
                                    </m:r>
                                  </m:e>
                                </m:acc>
                                <m:r>
                                  <a:rPr lang="en-US" sz="1000">
                                    <a:effectLst/>
                                    <a:latin typeface="Cambria Math" panose="02040503050406030204" pitchFamily="18" charset="0"/>
                                  </a:rPr>
                                  <m:t>=0.1192</m:t>
                                </m:r>
                              </m:oMath>
                            </m:oMathPara>
                          </a14:m>
                          <a:endParaRPr lang="en-US" sz="1000" dirty="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68227389"/>
                      </a:ext>
                    </a:extLst>
                  </a:tr>
                </a:tbl>
              </a:graphicData>
            </a:graphic>
          </p:graphicFrame>
        </mc:Choice>
        <mc:Fallback xmlns="">
          <p:graphicFrame>
            <p:nvGraphicFramePr>
              <p:cNvPr id="7" name="Tabla 6">
                <a:extLst>
                  <a:ext uri="{FF2B5EF4-FFF2-40B4-BE49-F238E27FC236}">
                    <a16:creationId xmlns:a16="http://schemas.microsoft.com/office/drawing/2014/main" id="{0467F9E2-33E7-4B18-A404-984F7FF54642}"/>
                  </a:ext>
                </a:extLst>
              </p:cNvPr>
              <p:cNvGraphicFramePr>
                <a:graphicFrameLocks noGrp="1"/>
              </p:cNvGraphicFramePr>
              <p:nvPr>
                <p:extLst>
                  <p:ext uri="{D42A27DB-BD31-4B8C-83A1-F6EECF244321}">
                    <p14:modId xmlns:p14="http://schemas.microsoft.com/office/powerpoint/2010/main" val="3693923904"/>
                  </p:ext>
                </p:extLst>
              </p:nvPr>
            </p:nvGraphicFramePr>
            <p:xfrm>
              <a:off x="1745674" y="2838450"/>
              <a:ext cx="5912424" cy="3580080"/>
            </p:xfrm>
            <a:graphic>
              <a:graphicData uri="http://schemas.openxmlformats.org/drawingml/2006/table">
                <a:tbl>
                  <a:tblPr firstRow="1" firstCol="1" bandRow="1">
                    <a:tableStyleId>{5C22544A-7EE6-4342-B048-85BDC9FD1C3A}</a:tableStyleId>
                  </a:tblPr>
                  <a:tblGrid>
                    <a:gridCol w="844632">
                      <a:extLst>
                        <a:ext uri="{9D8B030D-6E8A-4147-A177-3AD203B41FA5}">
                          <a16:colId xmlns:a16="http://schemas.microsoft.com/office/drawing/2014/main" val="1557837861"/>
                        </a:ext>
                      </a:extLst>
                    </a:gridCol>
                    <a:gridCol w="844632">
                      <a:extLst>
                        <a:ext uri="{9D8B030D-6E8A-4147-A177-3AD203B41FA5}">
                          <a16:colId xmlns:a16="http://schemas.microsoft.com/office/drawing/2014/main" val="734950407"/>
                        </a:ext>
                      </a:extLst>
                    </a:gridCol>
                    <a:gridCol w="844632">
                      <a:extLst>
                        <a:ext uri="{9D8B030D-6E8A-4147-A177-3AD203B41FA5}">
                          <a16:colId xmlns:a16="http://schemas.microsoft.com/office/drawing/2014/main" val="1365046640"/>
                        </a:ext>
                      </a:extLst>
                    </a:gridCol>
                    <a:gridCol w="844632">
                      <a:extLst>
                        <a:ext uri="{9D8B030D-6E8A-4147-A177-3AD203B41FA5}">
                          <a16:colId xmlns:a16="http://schemas.microsoft.com/office/drawing/2014/main" val="2351022847"/>
                        </a:ext>
                      </a:extLst>
                    </a:gridCol>
                    <a:gridCol w="844632">
                      <a:extLst>
                        <a:ext uri="{9D8B030D-6E8A-4147-A177-3AD203B41FA5}">
                          <a16:colId xmlns:a16="http://schemas.microsoft.com/office/drawing/2014/main" val="2986991828"/>
                        </a:ext>
                      </a:extLst>
                    </a:gridCol>
                    <a:gridCol w="844632">
                      <a:extLst>
                        <a:ext uri="{9D8B030D-6E8A-4147-A177-3AD203B41FA5}">
                          <a16:colId xmlns:a16="http://schemas.microsoft.com/office/drawing/2014/main" val="1354958434"/>
                        </a:ext>
                      </a:extLst>
                    </a:gridCol>
                    <a:gridCol w="844632">
                      <a:extLst>
                        <a:ext uri="{9D8B030D-6E8A-4147-A177-3AD203B41FA5}">
                          <a16:colId xmlns:a16="http://schemas.microsoft.com/office/drawing/2014/main" val="1895762128"/>
                        </a:ext>
                      </a:extLst>
                    </a:gridCol>
                  </a:tblGrid>
                  <a:tr h="255720">
                    <a:tc>
                      <a:txBody>
                        <a:bodyPr/>
                        <a:lstStyle/>
                        <a:p>
                          <a:endParaRPr lang="en-US" sz="1100" dirty="0">
                            <a:effectLst/>
                            <a:latin typeface="Calibri" panose="020F0502020204030204" pitchFamily="34" charset="0"/>
                          </a:endParaRPr>
                        </a:p>
                      </a:txBody>
                      <a:tcPr marL="68580" marR="68580" marT="0" marB="0" anchor="ctr"/>
                    </a:tc>
                    <a:tc>
                      <a:txBody>
                        <a:bodyPr/>
                        <a:lstStyle/>
                        <a:p>
                          <a:endParaRPr lang="en-US"/>
                        </a:p>
                      </a:txBody>
                      <a:tcPr marL="68580" marR="68580" marT="0" marB="0" anchor="ctr">
                        <a:blipFill>
                          <a:blip r:embed="rId5"/>
                          <a:stretch>
                            <a:fillRect l="-101449" t="-2381" r="-505797" b="-1314286"/>
                          </a:stretch>
                        </a:blipFill>
                      </a:tcPr>
                    </a:tc>
                    <a:tc>
                      <a:txBody>
                        <a:bodyPr/>
                        <a:lstStyle/>
                        <a:p>
                          <a:endParaRPr lang="en-US"/>
                        </a:p>
                      </a:txBody>
                      <a:tcPr marL="68580" marR="68580" marT="0" marB="0" anchor="ctr">
                        <a:blipFill>
                          <a:blip r:embed="rId5"/>
                          <a:stretch>
                            <a:fillRect l="-200000" t="-2381" r="-402158" b="-1314286"/>
                          </a:stretch>
                        </a:blipFill>
                      </a:tcPr>
                    </a:tc>
                    <a:tc>
                      <a:txBody>
                        <a:bodyPr/>
                        <a:lstStyle/>
                        <a:p>
                          <a:endParaRPr lang="en-US"/>
                        </a:p>
                      </a:txBody>
                      <a:tcPr marL="68580" marR="68580" marT="0" marB="0" anchor="ctr">
                        <a:blipFill>
                          <a:blip r:embed="rId5"/>
                          <a:stretch>
                            <a:fillRect l="-300000" t="-2381" r="-302158" b="-1314286"/>
                          </a:stretch>
                        </a:blipFill>
                      </a:tcPr>
                    </a:tc>
                    <a:tc>
                      <a:txBody>
                        <a:bodyPr/>
                        <a:lstStyle/>
                        <a:p>
                          <a:endParaRPr lang="en-US"/>
                        </a:p>
                      </a:txBody>
                      <a:tcPr marL="68580" marR="68580" marT="0" marB="0" anchor="ctr">
                        <a:blipFill>
                          <a:blip r:embed="rId5"/>
                          <a:stretch>
                            <a:fillRect l="-400000" t="-2381" r="-202158" b="-1314286"/>
                          </a:stretch>
                        </a:blipFill>
                      </a:tcPr>
                    </a:tc>
                    <a:tc>
                      <a:txBody>
                        <a:bodyPr/>
                        <a:lstStyle/>
                        <a:p>
                          <a:endParaRPr lang="en-US"/>
                        </a:p>
                      </a:txBody>
                      <a:tcPr marL="68580" marR="68580" marT="0" marB="0" anchor="ctr">
                        <a:blipFill>
                          <a:blip r:embed="rId5"/>
                          <a:stretch>
                            <a:fillRect l="-503623" t="-2381" r="-103623" b="-1314286"/>
                          </a:stretch>
                        </a:blipFill>
                      </a:tcPr>
                    </a:tc>
                    <a:tc>
                      <a:txBody>
                        <a:bodyPr/>
                        <a:lstStyle/>
                        <a:p>
                          <a:endParaRPr lang="en-US"/>
                        </a:p>
                      </a:txBody>
                      <a:tcPr marL="68580" marR="68580" marT="0" marB="0" anchor="ctr">
                        <a:blipFill>
                          <a:blip r:embed="rId5"/>
                          <a:stretch>
                            <a:fillRect l="-599281" t="-2381" r="-2878" b="-1314286"/>
                          </a:stretch>
                        </a:blipFill>
                      </a:tcPr>
                    </a:tc>
                    <a:extLst>
                      <a:ext uri="{0D108BD9-81ED-4DB2-BD59-A6C34878D82A}">
                        <a16:rowId xmlns:a16="http://schemas.microsoft.com/office/drawing/2014/main" val="2670957228"/>
                      </a:ext>
                    </a:extLst>
                  </a:tr>
                  <a:tr h="255720">
                    <a:tc>
                      <a:txBody>
                        <a:bodyPr/>
                        <a:lstStyle/>
                        <a:p>
                          <a:pPr>
                            <a:lnSpc>
                              <a:spcPct val="115000"/>
                            </a:lnSpc>
                            <a:spcAft>
                              <a:spcPts val="0"/>
                            </a:spcAft>
                          </a:pPr>
                          <a:r>
                            <a:rPr lang="en-US" sz="1000">
                              <a:effectLst/>
                            </a:rPr>
                            <a:t>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20.9775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0.1700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51288403"/>
                      </a:ext>
                    </a:extLst>
                  </a:tr>
                  <a:tr h="255720">
                    <a:tc>
                      <a:txBody>
                        <a:bodyPr/>
                        <a:lstStyle/>
                        <a:p>
                          <a:pPr>
                            <a:lnSpc>
                              <a:spcPct val="115000"/>
                            </a:lnSpc>
                            <a:spcAft>
                              <a:spcPts val="0"/>
                            </a:spcAft>
                          </a:pPr>
                          <a:r>
                            <a:rPr lang="en-US" sz="1000">
                              <a:effectLst/>
                            </a:rPr>
                            <a:t>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20.9000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918012152"/>
                      </a:ext>
                    </a:extLst>
                  </a:tr>
                  <a:tr h="255720">
                    <a:tc>
                      <a:txBody>
                        <a:bodyPr/>
                        <a:lstStyle/>
                        <a:p>
                          <a:pPr>
                            <a:lnSpc>
                              <a:spcPct val="115000"/>
                            </a:lnSpc>
                            <a:spcAft>
                              <a:spcPts val="0"/>
                            </a:spcAft>
                          </a:pPr>
                          <a:r>
                            <a:rPr lang="en-US" sz="1000">
                              <a:effectLst/>
                            </a:rPr>
                            <a:t>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94130264"/>
                      </a:ext>
                    </a:extLst>
                  </a:tr>
                  <a:tr h="255720">
                    <a:tc>
                      <a:txBody>
                        <a:bodyPr/>
                        <a:lstStyle/>
                        <a:p>
                          <a:pPr>
                            <a:lnSpc>
                              <a:spcPct val="115000"/>
                            </a:lnSpc>
                            <a:spcAft>
                              <a:spcPts val="0"/>
                            </a:spcAft>
                          </a:pPr>
                          <a:r>
                            <a:rPr lang="en-US" sz="1000">
                              <a:effectLst/>
                            </a:rPr>
                            <a:t>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39683840"/>
                      </a:ext>
                    </a:extLst>
                  </a:tr>
                  <a:tr h="255720">
                    <a:tc>
                      <a:txBody>
                        <a:bodyPr/>
                        <a:lstStyle/>
                        <a:p>
                          <a:pPr>
                            <a:lnSpc>
                              <a:spcPct val="115000"/>
                            </a:lnSpc>
                            <a:spcAft>
                              <a:spcPts val="0"/>
                            </a:spcAft>
                          </a:pPr>
                          <a:r>
                            <a:rPr lang="en-US" sz="1000">
                              <a:effectLst/>
                            </a:rPr>
                            <a:t>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dirty="0">
                              <a:effectLst/>
                            </a:rPr>
                            <a:t>20.89</a:t>
                          </a:r>
                          <a:endParaRPr lang="en-US" sz="10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094150692"/>
                      </a:ext>
                    </a:extLst>
                  </a:tr>
                  <a:tr h="255720">
                    <a:tc>
                      <a:txBody>
                        <a:bodyPr/>
                        <a:lstStyle/>
                        <a:p>
                          <a:pPr>
                            <a:lnSpc>
                              <a:spcPct val="115000"/>
                            </a:lnSpc>
                            <a:spcAft>
                              <a:spcPts val="0"/>
                            </a:spcAft>
                          </a:pPr>
                          <a:r>
                            <a:rPr lang="en-US" sz="1000">
                              <a:effectLst/>
                            </a:rPr>
                            <a:t>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0.1000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78680104"/>
                      </a:ext>
                    </a:extLst>
                  </a:tr>
                  <a:tr h="255720">
                    <a:tc>
                      <a:txBody>
                        <a:bodyPr/>
                        <a:lstStyle/>
                        <a:p>
                          <a:pPr>
                            <a:lnSpc>
                              <a:spcPct val="115000"/>
                            </a:lnSpc>
                            <a:spcAft>
                              <a:spcPts val="0"/>
                            </a:spcAft>
                          </a:pPr>
                          <a:r>
                            <a:rPr lang="en-US" sz="1000">
                              <a:effectLst/>
                            </a:rPr>
                            <a:t>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653045969"/>
                      </a:ext>
                    </a:extLst>
                  </a:tr>
                  <a:tr h="255720">
                    <a:tc>
                      <a:txBody>
                        <a:bodyPr/>
                        <a:lstStyle/>
                        <a:p>
                          <a:pPr>
                            <a:lnSpc>
                              <a:spcPct val="115000"/>
                            </a:lnSpc>
                            <a:spcAft>
                              <a:spcPts val="0"/>
                            </a:spcAft>
                          </a:pPr>
                          <a:r>
                            <a:rPr lang="en-US" sz="1000">
                              <a:effectLst/>
                            </a:rPr>
                            <a:t>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21.03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70109467"/>
                      </a:ext>
                    </a:extLst>
                  </a:tr>
                  <a:tr h="255720">
                    <a:tc>
                      <a:txBody>
                        <a:bodyPr/>
                        <a:lstStyle/>
                        <a:p>
                          <a:pPr>
                            <a:lnSpc>
                              <a:spcPct val="115000"/>
                            </a:lnSpc>
                            <a:spcAft>
                              <a:spcPts val="0"/>
                            </a:spcAft>
                          </a:pPr>
                          <a:r>
                            <a:rPr lang="en-US" sz="1000">
                              <a:effectLst/>
                            </a:rPr>
                            <a:t>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875690693"/>
                      </a:ext>
                    </a:extLst>
                  </a:tr>
                  <a:tr h="255720">
                    <a:tc>
                      <a:txBody>
                        <a:bodyPr/>
                        <a:lstStyle/>
                        <a:p>
                          <a:pPr>
                            <a:lnSpc>
                              <a:spcPct val="115000"/>
                            </a:lnSpc>
                            <a:spcAft>
                              <a:spcPts val="0"/>
                            </a:spcAft>
                          </a:pPr>
                          <a:r>
                            <a:rPr lang="en-US" sz="1000">
                              <a:effectLst/>
                            </a:rPr>
                            <a:t>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880928175"/>
                      </a:ext>
                    </a:extLst>
                  </a:tr>
                  <a:tr h="255720">
                    <a:tc>
                      <a:txBody>
                        <a:bodyPr/>
                        <a:lstStyle/>
                        <a:p>
                          <a:pPr>
                            <a:lnSpc>
                              <a:spcPct val="115000"/>
                            </a:lnSpc>
                            <a:spcAft>
                              <a:spcPts val="0"/>
                            </a:spcAft>
                          </a:pPr>
                          <a:r>
                            <a:rPr lang="en-US" sz="1000">
                              <a:effectLst/>
                            </a:rPr>
                            <a:t>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20.8975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14059735"/>
                      </a:ext>
                    </a:extLst>
                  </a:tr>
                  <a:tr h="255720">
                    <a:tc>
                      <a:txBody>
                        <a:bodyPr/>
                        <a:lstStyle/>
                        <a:p>
                          <a:pPr>
                            <a:lnSpc>
                              <a:spcPct val="115000"/>
                            </a:lnSpc>
                            <a:spcAft>
                              <a:spcPts val="0"/>
                            </a:spcAft>
                          </a:pPr>
                          <a:r>
                            <a:rPr lang="en-US" sz="1000">
                              <a:effectLst/>
                            </a:rPr>
                            <a:t>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20.9500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0.0700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096778586"/>
                      </a:ext>
                    </a:extLst>
                  </a:tr>
                  <a:tr h="255720">
                    <a:tc gridSpan="5">
                      <a:txBody>
                        <a:bodyPr/>
                        <a:lstStyle/>
                        <a:p>
                          <a:pPr>
                            <a:lnSpc>
                              <a:spcPct val="115000"/>
                            </a:lnSpc>
                            <a:spcAft>
                              <a:spcPts val="0"/>
                            </a:spcAft>
                          </a:pPr>
                          <a:r>
                            <a:rPr lang="es-ES" sz="1000">
                              <a:effectLst/>
                            </a:rPr>
                            <a:t>Promedio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a:p>
                      </a:txBody>
                      <a:tcPr marL="68580" marR="68580" marT="0" marB="0" anchor="ctr">
                        <a:blipFill>
                          <a:blip r:embed="rId5"/>
                          <a:stretch>
                            <a:fillRect l="-503623" t="-1302381" r="-103623" b="-14286"/>
                          </a:stretch>
                        </a:blipFill>
                      </a:tcPr>
                    </a:tc>
                    <a:tc>
                      <a:txBody>
                        <a:bodyPr/>
                        <a:lstStyle/>
                        <a:p>
                          <a:endParaRPr lang="en-US"/>
                        </a:p>
                      </a:txBody>
                      <a:tcPr marL="68580" marR="68580" marT="0" marB="0" anchor="ctr">
                        <a:blipFill>
                          <a:blip r:embed="rId5"/>
                          <a:stretch>
                            <a:fillRect l="-599281" t="-1302381" r="-2878" b="-14286"/>
                          </a:stretch>
                        </a:blipFill>
                      </a:tcPr>
                    </a:tc>
                    <a:extLst>
                      <a:ext uri="{0D108BD9-81ED-4DB2-BD59-A6C34878D82A}">
                        <a16:rowId xmlns:a16="http://schemas.microsoft.com/office/drawing/2014/main" val="4268227389"/>
                      </a:ext>
                    </a:extLst>
                  </a:tr>
                </a:tbl>
              </a:graphicData>
            </a:graphic>
          </p:graphicFrame>
        </mc:Fallback>
      </mc:AlternateContent>
    </p:spTree>
    <p:extLst>
      <p:ext uri="{BB962C8B-B14F-4D97-AF65-F5344CB8AC3E}">
        <p14:creationId xmlns:p14="http://schemas.microsoft.com/office/powerpoint/2010/main" val="2720324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978897" cy="1320800"/>
          </a:xfrm>
        </p:spPr>
        <p:txBody>
          <a:bodyPr>
            <a:noAutofit/>
          </a:bodyPr>
          <a:lstStyle/>
          <a:p>
            <a:pPr algn="ctr"/>
            <a:r>
              <a:rPr lang="es-ES" sz="5400" b="1" dirty="0">
                <a:solidFill>
                  <a:schemeClr val="tx1"/>
                </a:solidFill>
              </a:rPr>
              <a:t>PRUEBAS Y ANÁLISIS DE RESULTADOS</a:t>
            </a:r>
            <a:endParaRPr lang="en-US" sz="5400" b="1"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626230"/>
          </a:xfrm>
        </p:spPr>
        <p:txBody>
          <a:bodyPr>
            <a:normAutofit/>
          </a:bodyPr>
          <a:lstStyle/>
          <a:p>
            <a:pPr marL="0" indent="0">
              <a:buNone/>
            </a:pPr>
            <a:r>
              <a:rPr lang="es-ES" sz="3000" dirty="0"/>
              <a:t>EJE X</a:t>
            </a:r>
          </a:p>
        </p:txBody>
      </p:sp>
      <p:graphicFrame>
        <p:nvGraphicFramePr>
          <p:cNvPr id="9" name="Gráfico 8">
            <a:extLst>
              <a:ext uri="{FF2B5EF4-FFF2-40B4-BE49-F238E27FC236}">
                <a16:creationId xmlns:a16="http://schemas.microsoft.com/office/drawing/2014/main" id="{4CF1E2FF-94A8-416C-8F5B-F2F37F713352}"/>
              </a:ext>
            </a:extLst>
          </p:cNvPr>
          <p:cNvGraphicFramePr/>
          <p:nvPr>
            <p:extLst>
              <p:ext uri="{D42A27DB-BD31-4B8C-83A1-F6EECF244321}">
                <p14:modId xmlns:p14="http://schemas.microsoft.com/office/powerpoint/2010/main" val="4055544655"/>
              </p:ext>
            </p:extLst>
          </p:nvPr>
        </p:nvGraphicFramePr>
        <p:xfrm>
          <a:off x="430847" y="2838450"/>
          <a:ext cx="4319905" cy="2519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ADA49082-F2D5-4A58-B06C-4C60D400F19B}"/>
              </a:ext>
            </a:extLst>
          </p:cNvPr>
          <p:cNvGraphicFramePr/>
          <p:nvPr>
            <p:extLst>
              <p:ext uri="{D42A27DB-BD31-4B8C-83A1-F6EECF244321}">
                <p14:modId xmlns:p14="http://schemas.microsoft.com/office/powerpoint/2010/main" val="2169142233"/>
              </p:ext>
            </p:extLst>
          </p:nvPr>
        </p:nvGraphicFramePr>
        <p:xfrm>
          <a:off x="5200584" y="3738245"/>
          <a:ext cx="4319905" cy="2519680"/>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2">
            <a:extLst>
              <a:ext uri="{FF2B5EF4-FFF2-40B4-BE49-F238E27FC236}">
                <a16:creationId xmlns:a16="http://schemas.microsoft.com/office/drawing/2014/main" id="{BFCCA8CD-2B14-426C-BC05-360B371EF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47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964383" cy="1320800"/>
          </a:xfrm>
        </p:spPr>
        <p:txBody>
          <a:bodyPr>
            <a:noAutofit/>
          </a:bodyPr>
          <a:lstStyle/>
          <a:p>
            <a:pPr algn="ctr"/>
            <a:r>
              <a:rPr lang="es-ES" sz="5400" b="1" dirty="0">
                <a:solidFill>
                  <a:schemeClr val="tx1"/>
                </a:solidFill>
              </a:rPr>
              <a:t>PRUEBAS Y ANÁLISIS DE RESULTADOS</a:t>
            </a:r>
            <a:endParaRPr lang="en-US" sz="5400" b="1"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626230"/>
          </a:xfrm>
        </p:spPr>
        <p:txBody>
          <a:bodyPr>
            <a:normAutofit/>
          </a:bodyPr>
          <a:lstStyle/>
          <a:p>
            <a:pPr marL="0" indent="0">
              <a:buNone/>
            </a:pPr>
            <a:r>
              <a:rPr lang="es-ES" sz="3000" dirty="0"/>
              <a:t>EJE Y</a:t>
            </a:r>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899E96BE-319A-4422-B3CC-3130CEE47A6E}"/>
                  </a:ext>
                </a:extLst>
              </p:cNvPr>
              <p:cNvGraphicFramePr>
                <a:graphicFrameLocks noGrp="1"/>
              </p:cNvGraphicFramePr>
              <p:nvPr>
                <p:extLst>
                  <p:ext uri="{D42A27DB-BD31-4B8C-83A1-F6EECF244321}">
                    <p14:modId xmlns:p14="http://schemas.microsoft.com/office/powerpoint/2010/main" val="3743426981"/>
                  </p:ext>
                </p:extLst>
              </p:nvPr>
            </p:nvGraphicFramePr>
            <p:xfrm>
              <a:off x="1200150" y="2763045"/>
              <a:ext cx="6553197" cy="3866352"/>
            </p:xfrm>
            <a:graphic>
              <a:graphicData uri="http://schemas.openxmlformats.org/drawingml/2006/table">
                <a:tbl>
                  <a:tblPr firstRow="1" firstCol="1" bandRow="1">
                    <a:tableStyleId>{5C22544A-7EE6-4342-B048-85BDC9FD1C3A}</a:tableStyleId>
                  </a:tblPr>
                  <a:tblGrid>
                    <a:gridCol w="936171">
                      <a:extLst>
                        <a:ext uri="{9D8B030D-6E8A-4147-A177-3AD203B41FA5}">
                          <a16:colId xmlns:a16="http://schemas.microsoft.com/office/drawing/2014/main" val="1528880116"/>
                        </a:ext>
                      </a:extLst>
                    </a:gridCol>
                    <a:gridCol w="936171">
                      <a:extLst>
                        <a:ext uri="{9D8B030D-6E8A-4147-A177-3AD203B41FA5}">
                          <a16:colId xmlns:a16="http://schemas.microsoft.com/office/drawing/2014/main" val="1020720414"/>
                        </a:ext>
                      </a:extLst>
                    </a:gridCol>
                    <a:gridCol w="936171">
                      <a:extLst>
                        <a:ext uri="{9D8B030D-6E8A-4147-A177-3AD203B41FA5}">
                          <a16:colId xmlns:a16="http://schemas.microsoft.com/office/drawing/2014/main" val="3170516878"/>
                        </a:ext>
                      </a:extLst>
                    </a:gridCol>
                    <a:gridCol w="936171">
                      <a:extLst>
                        <a:ext uri="{9D8B030D-6E8A-4147-A177-3AD203B41FA5}">
                          <a16:colId xmlns:a16="http://schemas.microsoft.com/office/drawing/2014/main" val="1832584127"/>
                        </a:ext>
                      </a:extLst>
                    </a:gridCol>
                    <a:gridCol w="936171">
                      <a:extLst>
                        <a:ext uri="{9D8B030D-6E8A-4147-A177-3AD203B41FA5}">
                          <a16:colId xmlns:a16="http://schemas.microsoft.com/office/drawing/2014/main" val="580338834"/>
                        </a:ext>
                      </a:extLst>
                    </a:gridCol>
                    <a:gridCol w="936171">
                      <a:extLst>
                        <a:ext uri="{9D8B030D-6E8A-4147-A177-3AD203B41FA5}">
                          <a16:colId xmlns:a16="http://schemas.microsoft.com/office/drawing/2014/main" val="2597932824"/>
                        </a:ext>
                      </a:extLst>
                    </a:gridCol>
                    <a:gridCol w="936171">
                      <a:extLst>
                        <a:ext uri="{9D8B030D-6E8A-4147-A177-3AD203B41FA5}">
                          <a16:colId xmlns:a16="http://schemas.microsoft.com/office/drawing/2014/main" val="4269419560"/>
                        </a:ext>
                      </a:extLst>
                    </a:gridCol>
                  </a:tblGrid>
                  <a:tr h="276168">
                    <a:tc>
                      <a:txBody>
                        <a:bodyPr/>
                        <a:lstStyle/>
                        <a:p>
                          <a:endParaRPr lang="en-US" sz="1100">
                            <a:effectLst/>
                            <a:latin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𝟏</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𝟐</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𝟑</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𝟒</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𝒚</m:t>
                                    </m:r>
                                  </m:e>
                                </m:acc>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𝑹</m:t>
                                </m:r>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19871744"/>
                      </a:ext>
                    </a:extLst>
                  </a:tr>
                  <a:tr h="276168">
                    <a:tc>
                      <a:txBody>
                        <a:bodyPr/>
                        <a:lstStyle/>
                        <a:p>
                          <a:pPr>
                            <a:lnSpc>
                              <a:spcPct val="115000"/>
                            </a:lnSpc>
                            <a:spcAft>
                              <a:spcPts val="0"/>
                            </a:spcAft>
                          </a:pPr>
                          <a:r>
                            <a:rPr lang="en-US" sz="1000">
                              <a:effectLst/>
                            </a:rPr>
                            <a:t>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209069488"/>
                      </a:ext>
                    </a:extLst>
                  </a:tr>
                  <a:tr h="276168">
                    <a:tc>
                      <a:txBody>
                        <a:bodyPr/>
                        <a:lstStyle/>
                        <a:p>
                          <a:pPr>
                            <a:lnSpc>
                              <a:spcPct val="115000"/>
                            </a:lnSpc>
                            <a:spcAft>
                              <a:spcPts val="0"/>
                            </a:spcAft>
                          </a:pPr>
                          <a:r>
                            <a:rPr lang="en-US" sz="1000">
                              <a:effectLst/>
                            </a:rPr>
                            <a:t>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8.9250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89630610"/>
                      </a:ext>
                    </a:extLst>
                  </a:tr>
                  <a:tr h="276168">
                    <a:tc>
                      <a:txBody>
                        <a:bodyPr/>
                        <a:lstStyle/>
                        <a:p>
                          <a:pPr>
                            <a:lnSpc>
                              <a:spcPct val="115000"/>
                            </a:lnSpc>
                            <a:spcAft>
                              <a:spcPts val="0"/>
                            </a:spcAft>
                          </a:pPr>
                          <a:r>
                            <a:rPr lang="en-US" sz="1000">
                              <a:effectLst/>
                            </a:rPr>
                            <a:t>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0.2000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113352129"/>
                      </a:ext>
                    </a:extLst>
                  </a:tr>
                  <a:tr h="276168">
                    <a:tc>
                      <a:txBody>
                        <a:bodyPr/>
                        <a:lstStyle/>
                        <a:p>
                          <a:pPr>
                            <a:lnSpc>
                              <a:spcPct val="115000"/>
                            </a:lnSpc>
                            <a:spcAft>
                              <a:spcPts val="0"/>
                            </a:spcAft>
                          </a:pPr>
                          <a:r>
                            <a:rPr lang="en-US" sz="1000">
                              <a:effectLst/>
                            </a:rPr>
                            <a:t>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88388468"/>
                      </a:ext>
                    </a:extLst>
                  </a:tr>
                  <a:tr h="276168">
                    <a:tc>
                      <a:txBody>
                        <a:bodyPr/>
                        <a:lstStyle/>
                        <a:p>
                          <a:pPr>
                            <a:lnSpc>
                              <a:spcPct val="115000"/>
                            </a:lnSpc>
                            <a:spcAft>
                              <a:spcPts val="0"/>
                            </a:spcAft>
                          </a:pPr>
                          <a:r>
                            <a:rPr lang="en-US" sz="1000">
                              <a:effectLst/>
                            </a:rPr>
                            <a:t>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8.9850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0.1700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24117310"/>
                      </a:ext>
                    </a:extLst>
                  </a:tr>
                  <a:tr h="276168">
                    <a:tc>
                      <a:txBody>
                        <a:bodyPr/>
                        <a:lstStyle/>
                        <a:p>
                          <a:pPr>
                            <a:lnSpc>
                              <a:spcPct val="115000"/>
                            </a:lnSpc>
                            <a:spcAft>
                              <a:spcPts val="0"/>
                            </a:spcAft>
                          </a:pPr>
                          <a:r>
                            <a:rPr lang="en-US" sz="1000">
                              <a:effectLst/>
                            </a:rPr>
                            <a:t>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97945873"/>
                      </a:ext>
                    </a:extLst>
                  </a:tr>
                  <a:tr h="276168">
                    <a:tc>
                      <a:txBody>
                        <a:bodyPr/>
                        <a:lstStyle/>
                        <a:p>
                          <a:pPr>
                            <a:lnSpc>
                              <a:spcPct val="115000"/>
                            </a:lnSpc>
                            <a:spcAft>
                              <a:spcPts val="0"/>
                            </a:spcAft>
                          </a:pPr>
                          <a:r>
                            <a:rPr lang="en-US" sz="1000">
                              <a:effectLst/>
                            </a:rPr>
                            <a:t>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502416243"/>
                      </a:ext>
                    </a:extLst>
                  </a:tr>
                  <a:tr h="276168">
                    <a:tc>
                      <a:txBody>
                        <a:bodyPr/>
                        <a:lstStyle/>
                        <a:p>
                          <a:pPr>
                            <a:lnSpc>
                              <a:spcPct val="115000"/>
                            </a:lnSpc>
                            <a:spcAft>
                              <a:spcPts val="0"/>
                            </a:spcAft>
                          </a:pPr>
                          <a:r>
                            <a:rPr lang="en-US" sz="1000">
                              <a:effectLst/>
                            </a:rPr>
                            <a:t>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18531586"/>
                      </a:ext>
                    </a:extLst>
                  </a:tr>
                  <a:tr h="276168">
                    <a:tc>
                      <a:txBody>
                        <a:bodyPr/>
                        <a:lstStyle/>
                        <a:p>
                          <a:pPr>
                            <a:lnSpc>
                              <a:spcPct val="115000"/>
                            </a:lnSpc>
                            <a:spcAft>
                              <a:spcPts val="0"/>
                            </a:spcAft>
                          </a:pPr>
                          <a:r>
                            <a:rPr lang="en-US" sz="1000">
                              <a:effectLst/>
                            </a:rPr>
                            <a:t>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8.9150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446650570"/>
                      </a:ext>
                    </a:extLst>
                  </a:tr>
                  <a:tr h="276168">
                    <a:tc>
                      <a:txBody>
                        <a:bodyPr/>
                        <a:lstStyle/>
                        <a:p>
                          <a:pPr>
                            <a:lnSpc>
                              <a:spcPct val="115000"/>
                            </a:lnSpc>
                            <a:spcAft>
                              <a:spcPts val="0"/>
                            </a:spcAft>
                          </a:pPr>
                          <a:r>
                            <a:rPr lang="en-US" sz="1000">
                              <a:effectLst/>
                            </a:rPr>
                            <a:t>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8.9475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0.2100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251810685"/>
                      </a:ext>
                    </a:extLst>
                  </a:tr>
                  <a:tr h="276168">
                    <a:tc>
                      <a:txBody>
                        <a:bodyPr/>
                        <a:lstStyle/>
                        <a:p>
                          <a:pPr>
                            <a:lnSpc>
                              <a:spcPct val="115000"/>
                            </a:lnSpc>
                            <a:spcAft>
                              <a:spcPts val="0"/>
                            </a:spcAft>
                          </a:pPr>
                          <a:r>
                            <a:rPr lang="en-US" sz="1000">
                              <a:effectLst/>
                            </a:rPr>
                            <a:t>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8.8925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2059452"/>
                      </a:ext>
                    </a:extLst>
                  </a:tr>
                  <a:tr h="276168">
                    <a:tc>
                      <a:txBody>
                        <a:bodyPr/>
                        <a:lstStyle/>
                        <a:p>
                          <a:pPr>
                            <a:lnSpc>
                              <a:spcPct val="115000"/>
                            </a:lnSpc>
                            <a:spcAft>
                              <a:spcPts val="0"/>
                            </a:spcAft>
                          </a:pPr>
                          <a:r>
                            <a:rPr lang="en-US" sz="1000">
                              <a:effectLst/>
                            </a:rPr>
                            <a:t>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9.0075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112945935"/>
                      </a:ext>
                    </a:extLst>
                  </a:tr>
                  <a:tr h="276168">
                    <a:tc gridSpan="5">
                      <a:txBody>
                        <a:bodyPr/>
                        <a:lstStyle/>
                        <a:p>
                          <a:pPr>
                            <a:lnSpc>
                              <a:spcPct val="115000"/>
                            </a:lnSpc>
                            <a:spcAft>
                              <a:spcPts val="0"/>
                            </a:spcAft>
                          </a:pPr>
                          <a:r>
                            <a:rPr lang="es-ES" sz="1000">
                              <a:effectLst/>
                            </a:rPr>
                            <a:t>Promedio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𝑦</m:t>
                                    </m:r>
                                  </m:e>
                                </m:acc>
                                <m:r>
                                  <a:rPr lang="en-US" sz="1000">
                                    <a:effectLst/>
                                    <a:latin typeface="Cambria Math" panose="02040503050406030204" pitchFamily="18" charset="0"/>
                                  </a:rPr>
                                  <m:t>=8.9713</m:t>
                                </m:r>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𝑅</m:t>
                                    </m:r>
                                  </m:e>
                                </m:acc>
                                <m:r>
                                  <a:rPr lang="en-US" sz="1000">
                                    <a:effectLst/>
                                    <a:latin typeface="Cambria Math" panose="02040503050406030204" pitchFamily="18" charset="0"/>
                                  </a:rPr>
                                  <m:t>=0.1233</m:t>
                                </m:r>
                              </m:oMath>
                            </m:oMathPara>
                          </a14:m>
                          <a:endParaRPr lang="en-US" sz="1000" dirty="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58949893"/>
                      </a:ext>
                    </a:extLst>
                  </a:tr>
                </a:tbl>
              </a:graphicData>
            </a:graphic>
          </p:graphicFrame>
        </mc:Choice>
        <mc:Fallback xmlns="">
          <p:graphicFrame>
            <p:nvGraphicFramePr>
              <p:cNvPr id="5" name="Tabla 4">
                <a:extLst>
                  <a:ext uri="{FF2B5EF4-FFF2-40B4-BE49-F238E27FC236}">
                    <a16:creationId xmlns:a16="http://schemas.microsoft.com/office/drawing/2014/main" id="{899E96BE-319A-4422-B3CC-3130CEE47A6E}"/>
                  </a:ext>
                </a:extLst>
              </p:cNvPr>
              <p:cNvGraphicFramePr>
                <a:graphicFrameLocks noGrp="1"/>
              </p:cNvGraphicFramePr>
              <p:nvPr>
                <p:extLst>
                  <p:ext uri="{D42A27DB-BD31-4B8C-83A1-F6EECF244321}">
                    <p14:modId xmlns:p14="http://schemas.microsoft.com/office/powerpoint/2010/main" val="3743426981"/>
                  </p:ext>
                </p:extLst>
              </p:nvPr>
            </p:nvGraphicFramePr>
            <p:xfrm>
              <a:off x="1200150" y="2763045"/>
              <a:ext cx="6553197" cy="3866352"/>
            </p:xfrm>
            <a:graphic>
              <a:graphicData uri="http://schemas.openxmlformats.org/drawingml/2006/table">
                <a:tbl>
                  <a:tblPr firstRow="1" firstCol="1" bandRow="1">
                    <a:tableStyleId>{5C22544A-7EE6-4342-B048-85BDC9FD1C3A}</a:tableStyleId>
                  </a:tblPr>
                  <a:tblGrid>
                    <a:gridCol w="936171">
                      <a:extLst>
                        <a:ext uri="{9D8B030D-6E8A-4147-A177-3AD203B41FA5}">
                          <a16:colId xmlns:a16="http://schemas.microsoft.com/office/drawing/2014/main" val="1528880116"/>
                        </a:ext>
                      </a:extLst>
                    </a:gridCol>
                    <a:gridCol w="936171">
                      <a:extLst>
                        <a:ext uri="{9D8B030D-6E8A-4147-A177-3AD203B41FA5}">
                          <a16:colId xmlns:a16="http://schemas.microsoft.com/office/drawing/2014/main" val="1020720414"/>
                        </a:ext>
                      </a:extLst>
                    </a:gridCol>
                    <a:gridCol w="936171">
                      <a:extLst>
                        <a:ext uri="{9D8B030D-6E8A-4147-A177-3AD203B41FA5}">
                          <a16:colId xmlns:a16="http://schemas.microsoft.com/office/drawing/2014/main" val="3170516878"/>
                        </a:ext>
                      </a:extLst>
                    </a:gridCol>
                    <a:gridCol w="936171">
                      <a:extLst>
                        <a:ext uri="{9D8B030D-6E8A-4147-A177-3AD203B41FA5}">
                          <a16:colId xmlns:a16="http://schemas.microsoft.com/office/drawing/2014/main" val="1832584127"/>
                        </a:ext>
                      </a:extLst>
                    </a:gridCol>
                    <a:gridCol w="936171">
                      <a:extLst>
                        <a:ext uri="{9D8B030D-6E8A-4147-A177-3AD203B41FA5}">
                          <a16:colId xmlns:a16="http://schemas.microsoft.com/office/drawing/2014/main" val="580338834"/>
                        </a:ext>
                      </a:extLst>
                    </a:gridCol>
                    <a:gridCol w="936171">
                      <a:extLst>
                        <a:ext uri="{9D8B030D-6E8A-4147-A177-3AD203B41FA5}">
                          <a16:colId xmlns:a16="http://schemas.microsoft.com/office/drawing/2014/main" val="2597932824"/>
                        </a:ext>
                      </a:extLst>
                    </a:gridCol>
                    <a:gridCol w="936171">
                      <a:extLst>
                        <a:ext uri="{9D8B030D-6E8A-4147-A177-3AD203B41FA5}">
                          <a16:colId xmlns:a16="http://schemas.microsoft.com/office/drawing/2014/main" val="4269419560"/>
                        </a:ext>
                      </a:extLst>
                    </a:gridCol>
                  </a:tblGrid>
                  <a:tr h="276168">
                    <a:tc>
                      <a:txBody>
                        <a:bodyPr/>
                        <a:lstStyle/>
                        <a:p>
                          <a:endParaRPr lang="en-US" sz="1100">
                            <a:effectLst/>
                            <a:latin typeface="Calibri" panose="020F0502020204030204" pitchFamily="34" charset="0"/>
                          </a:endParaRPr>
                        </a:p>
                      </a:txBody>
                      <a:tcPr marL="68580" marR="68580" marT="0" marB="0" anchor="ctr"/>
                    </a:tc>
                    <a:tc>
                      <a:txBody>
                        <a:bodyPr/>
                        <a:lstStyle/>
                        <a:p>
                          <a:endParaRPr lang="en-US"/>
                        </a:p>
                      </a:txBody>
                      <a:tcPr marL="68580" marR="68580" marT="0" marB="0" anchor="ctr">
                        <a:blipFill>
                          <a:blip r:embed="rId3"/>
                          <a:stretch>
                            <a:fillRect l="-101307" t="-2222" r="-505882" b="-1320000"/>
                          </a:stretch>
                        </a:blipFill>
                      </a:tcPr>
                    </a:tc>
                    <a:tc>
                      <a:txBody>
                        <a:bodyPr/>
                        <a:lstStyle/>
                        <a:p>
                          <a:endParaRPr lang="en-US"/>
                        </a:p>
                      </a:txBody>
                      <a:tcPr marL="68580" marR="68580" marT="0" marB="0" anchor="ctr">
                        <a:blipFill>
                          <a:blip r:embed="rId3"/>
                          <a:stretch>
                            <a:fillRect l="-200000" t="-2222" r="-402597" b="-1320000"/>
                          </a:stretch>
                        </a:blipFill>
                      </a:tcPr>
                    </a:tc>
                    <a:tc>
                      <a:txBody>
                        <a:bodyPr/>
                        <a:lstStyle/>
                        <a:p>
                          <a:endParaRPr lang="en-US"/>
                        </a:p>
                      </a:txBody>
                      <a:tcPr marL="68580" marR="68580" marT="0" marB="0" anchor="ctr">
                        <a:blipFill>
                          <a:blip r:embed="rId3"/>
                          <a:stretch>
                            <a:fillRect l="-300000" t="-2222" r="-302597" b="-1320000"/>
                          </a:stretch>
                        </a:blipFill>
                      </a:tcPr>
                    </a:tc>
                    <a:tc>
                      <a:txBody>
                        <a:bodyPr/>
                        <a:lstStyle/>
                        <a:p>
                          <a:endParaRPr lang="en-US"/>
                        </a:p>
                      </a:txBody>
                      <a:tcPr marL="68580" marR="68580" marT="0" marB="0" anchor="ctr">
                        <a:blipFill>
                          <a:blip r:embed="rId3"/>
                          <a:stretch>
                            <a:fillRect l="-400000" t="-2222" r="-202597" b="-1320000"/>
                          </a:stretch>
                        </a:blipFill>
                      </a:tcPr>
                    </a:tc>
                    <a:tc>
                      <a:txBody>
                        <a:bodyPr/>
                        <a:lstStyle/>
                        <a:p>
                          <a:endParaRPr lang="en-US"/>
                        </a:p>
                      </a:txBody>
                      <a:tcPr marL="68580" marR="68580" marT="0" marB="0" anchor="ctr">
                        <a:blipFill>
                          <a:blip r:embed="rId3"/>
                          <a:stretch>
                            <a:fillRect l="-503268" t="-2222" r="-103922" b="-1320000"/>
                          </a:stretch>
                        </a:blipFill>
                      </a:tcPr>
                    </a:tc>
                    <a:tc>
                      <a:txBody>
                        <a:bodyPr/>
                        <a:lstStyle/>
                        <a:p>
                          <a:endParaRPr lang="en-US"/>
                        </a:p>
                      </a:txBody>
                      <a:tcPr marL="68580" marR="68580" marT="0" marB="0" anchor="ctr">
                        <a:blipFill>
                          <a:blip r:embed="rId3"/>
                          <a:stretch>
                            <a:fillRect l="-599351" t="-2222" r="-3247" b="-1320000"/>
                          </a:stretch>
                        </a:blipFill>
                      </a:tcPr>
                    </a:tc>
                    <a:extLst>
                      <a:ext uri="{0D108BD9-81ED-4DB2-BD59-A6C34878D82A}">
                        <a16:rowId xmlns:a16="http://schemas.microsoft.com/office/drawing/2014/main" val="2319871744"/>
                      </a:ext>
                    </a:extLst>
                  </a:tr>
                  <a:tr h="276168">
                    <a:tc>
                      <a:txBody>
                        <a:bodyPr/>
                        <a:lstStyle/>
                        <a:p>
                          <a:pPr>
                            <a:lnSpc>
                              <a:spcPct val="115000"/>
                            </a:lnSpc>
                            <a:spcAft>
                              <a:spcPts val="0"/>
                            </a:spcAft>
                          </a:pPr>
                          <a:r>
                            <a:rPr lang="en-US" sz="1000">
                              <a:effectLst/>
                            </a:rPr>
                            <a:t>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209069488"/>
                      </a:ext>
                    </a:extLst>
                  </a:tr>
                  <a:tr h="276168">
                    <a:tc>
                      <a:txBody>
                        <a:bodyPr/>
                        <a:lstStyle/>
                        <a:p>
                          <a:pPr>
                            <a:lnSpc>
                              <a:spcPct val="115000"/>
                            </a:lnSpc>
                            <a:spcAft>
                              <a:spcPts val="0"/>
                            </a:spcAft>
                          </a:pPr>
                          <a:r>
                            <a:rPr lang="en-US" sz="1000">
                              <a:effectLst/>
                            </a:rPr>
                            <a:t>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8.9250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89630610"/>
                      </a:ext>
                    </a:extLst>
                  </a:tr>
                  <a:tr h="276168">
                    <a:tc>
                      <a:txBody>
                        <a:bodyPr/>
                        <a:lstStyle/>
                        <a:p>
                          <a:pPr>
                            <a:lnSpc>
                              <a:spcPct val="115000"/>
                            </a:lnSpc>
                            <a:spcAft>
                              <a:spcPts val="0"/>
                            </a:spcAft>
                          </a:pPr>
                          <a:r>
                            <a:rPr lang="en-US" sz="1000">
                              <a:effectLst/>
                            </a:rPr>
                            <a:t>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0.2000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113352129"/>
                      </a:ext>
                    </a:extLst>
                  </a:tr>
                  <a:tr h="276168">
                    <a:tc>
                      <a:txBody>
                        <a:bodyPr/>
                        <a:lstStyle/>
                        <a:p>
                          <a:pPr>
                            <a:lnSpc>
                              <a:spcPct val="115000"/>
                            </a:lnSpc>
                            <a:spcAft>
                              <a:spcPts val="0"/>
                            </a:spcAft>
                          </a:pPr>
                          <a:r>
                            <a:rPr lang="en-US" sz="1000">
                              <a:effectLst/>
                            </a:rPr>
                            <a:t>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88388468"/>
                      </a:ext>
                    </a:extLst>
                  </a:tr>
                  <a:tr h="276168">
                    <a:tc>
                      <a:txBody>
                        <a:bodyPr/>
                        <a:lstStyle/>
                        <a:p>
                          <a:pPr>
                            <a:lnSpc>
                              <a:spcPct val="115000"/>
                            </a:lnSpc>
                            <a:spcAft>
                              <a:spcPts val="0"/>
                            </a:spcAft>
                          </a:pPr>
                          <a:r>
                            <a:rPr lang="en-US" sz="1000">
                              <a:effectLst/>
                            </a:rPr>
                            <a:t>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8.9850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0.1700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24117310"/>
                      </a:ext>
                    </a:extLst>
                  </a:tr>
                  <a:tr h="276168">
                    <a:tc>
                      <a:txBody>
                        <a:bodyPr/>
                        <a:lstStyle/>
                        <a:p>
                          <a:pPr>
                            <a:lnSpc>
                              <a:spcPct val="115000"/>
                            </a:lnSpc>
                            <a:spcAft>
                              <a:spcPts val="0"/>
                            </a:spcAft>
                          </a:pPr>
                          <a:r>
                            <a:rPr lang="en-US" sz="1000">
                              <a:effectLst/>
                            </a:rPr>
                            <a:t>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97945873"/>
                      </a:ext>
                    </a:extLst>
                  </a:tr>
                  <a:tr h="276168">
                    <a:tc>
                      <a:txBody>
                        <a:bodyPr/>
                        <a:lstStyle/>
                        <a:p>
                          <a:pPr>
                            <a:lnSpc>
                              <a:spcPct val="115000"/>
                            </a:lnSpc>
                            <a:spcAft>
                              <a:spcPts val="0"/>
                            </a:spcAft>
                          </a:pPr>
                          <a:r>
                            <a:rPr lang="en-US" sz="1000">
                              <a:effectLst/>
                            </a:rPr>
                            <a:t>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502416243"/>
                      </a:ext>
                    </a:extLst>
                  </a:tr>
                  <a:tr h="276168">
                    <a:tc>
                      <a:txBody>
                        <a:bodyPr/>
                        <a:lstStyle/>
                        <a:p>
                          <a:pPr>
                            <a:lnSpc>
                              <a:spcPct val="115000"/>
                            </a:lnSpc>
                            <a:spcAft>
                              <a:spcPts val="0"/>
                            </a:spcAft>
                          </a:pPr>
                          <a:r>
                            <a:rPr lang="en-US" sz="1000">
                              <a:effectLst/>
                            </a:rPr>
                            <a:t>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18531586"/>
                      </a:ext>
                    </a:extLst>
                  </a:tr>
                  <a:tr h="276168">
                    <a:tc>
                      <a:txBody>
                        <a:bodyPr/>
                        <a:lstStyle/>
                        <a:p>
                          <a:pPr>
                            <a:lnSpc>
                              <a:spcPct val="115000"/>
                            </a:lnSpc>
                            <a:spcAft>
                              <a:spcPts val="0"/>
                            </a:spcAft>
                          </a:pPr>
                          <a:r>
                            <a:rPr lang="en-US" sz="1000">
                              <a:effectLst/>
                            </a:rPr>
                            <a:t>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8.9150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0.0600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446650570"/>
                      </a:ext>
                    </a:extLst>
                  </a:tr>
                  <a:tr h="276168">
                    <a:tc>
                      <a:txBody>
                        <a:bodyPr/>
                        <a:lstStyle/>
                        <a:p>
                          <a:pPr>
                            <a:lnSpc>
                              <a:spcPct val="115000"/>
                            </a:lnSpc>
                            <a:spcAft>
                              <a:spcPts val="0"/>
                            </a:spcAft>
                          </a:pPr>
                          <a:r>
                            <a:rPr lang="en-US" sz="1000">
                              <a:effectLst/>
                            </a:rPr>
                            <a:t>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8.9475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0.2100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251810685"/>
                      </a:ext>
                    </a:extLst>
                  </a:tr>
                  <a:tr h="276168">
                    <a:tc>
                      <a:txBody>
                        <a:bodyPr/>
                        <a:lstStyle/>
                        <a:p>
                          <a:pPr>
                            <a:lnSpc>
                              <a:spcPct val="115000"/>
                            </a:lnSpc>
                            <a:spcAft>
                              <a:spcPts val="0"/>
                            </a:spcAft>
                          </a:pPr>
                          <a:r>
                            <a:rPr lang="en-US" sz="1000">
                              <a:effectLst/>
                            </a:rPr>
                            <a:t>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8.8925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2059452"/>
                      </a:ext>
                    </a:extLst>
                  </a:tr>
                  <a:tr h="276168">
                    <a:tc>
                      <a:txBody>
                        <a:bodyPr/>
                        <a:lstStyle/>
                        <a:p>
                          <a:pPr>
                            <a:lnSpc>
                              <a:spcPct val="115000"/>
                            </a:lnSpc>
                            <a:spcAft>
                              <a:spcPts val="0"/>
                            </a:spcAft>
                          </a:pPr>
                          <a:r>
                            <a:rPr lang="en-US" sz="1000">
                              <a:effectLst/>
                            </a:rPr>
                            <a:t>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8.97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9.0075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n-US" sz="1000">
                              <a:effectLst/>
                            </a:rPr>
                            <a:t>0.1600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112945935"/>
                      </a:ext>
                    </a:extLst>
                  </a:tr>
                  <a:tr h="276168">
                    <a:tc gridSpan="5">
                      <a:txBody>
                        <a:bodyPr/>
                        <a:lstStyle/>
                        <a:p>
                          <a:pPr>
                            <a:lnSpc>
                              <a:spcPct val="115000"/>
                            </a:lnSpc>
                            <a:spcAft>
                              <a:spcPts val="0"/>
                            </a:spcAft>
                          </a:pPr>
                          <a:r>
                            <a:rPr lang="es-ES" sz="1000">
                              <a:effectLst/>
                            </a:rPr>
                            <a:t>Promedio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a:p>
                      </a:txBody>
                      <a:tcPr marL="68580" marR="68580" marT="0" marB="0" anchor="ctr">
                        <a:blipFill>
                          <a:blip r:embed="rId3"/>
                          <a:stretch>
                            <a:fillRect l="-503268" t="-1313333" r="-103922" b="-8889"/>
                          </a:stretch>
                        </a:blipFill>
                      </a:tcPr>
                    </a:tc>
                    <a:tc>
                      <a:txBody>
                        <a:bodyPr/>
                        <a:lstStyle/>
                        <a:p>
                          <a:endParaRPr lang="en-US"/>
                        </a:p>
                      </a:txBody>
                      <a:tcPr marL="68580" marR="68580" marT="0" marB="0" anchor="ctr">
                        <a:blipFill>
                          <a:blip r:embed="rId3"/>
                          <a:stretch>
                            <a:fillRect l="-599351" t="-1313333" r="-3247" b="-8889"/>
                          </a:stretch>
                        </a:blipFill>
                      </a:tcPr>
                    </a:tc>
                    <a:extLst>
                      <a:ext uri="{0D108BD9-81ED-4DB2-BD59-A6C34878D82A}">
                        <a16:rowId xmlns:a16="http://schemas.microsoft.com/office/drawing/2014/main" val="2658949893"/>
                      </a:ext>
                    </a:extLst>
                  </a:tr>
                </a:tbl>
              </a:graphicData>
            </a:graphic>
          </p:graphicFrame>
        </mc:Fallback>
      </mc:AlternateContent>
      <p:pic>
        <p:nvPicPr>
          <p:cNvPr id="9" name="Picture 2">
            <a:extLst>
              <a:ext uri="{FF2B5EF4-FFF2-40B4-BE49-F238E27FC236}">
                <a16:creationId xmlns:a16="http://schemas.microsoft.com/office/drawing/2014/main" id="{B91D6625-1930-4BFE-92FD-43FEFE8BB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940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8036955" cy="1320800"/>
          </a:xfrm>
        </p:spPr>
        <p:txBody>
          <a:bodyPr>
            <a:noAutofit/>
          </a:bodyPr>
          <a:lstStyle/>
          <a:p>
            <a:pPr algn="ctr"/>
            <a:r>
              <a:rPr lang="es-ES" sz="5400" b="1" dirty="0">
                <a:solidFill>
                  <a:schemeClr val="tx1"/>
                </a:solidFill>
              </a:rPr>
              <a:t>PRUEBAS Y ANÁLISIS DE RESULTADOS</a:t>
            </a:r>
            <a:endParaRPr lang="en-US" sz="5400" b="1"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626230"/>
          </a:xfrm>
        </p:spPr>
        <p:txBody>
          <a:bodyPr>
            <a:normAutofit/>
          </a:bodyPr>
          <a:lstStyle/>
          <a:p>
            <a:pPr marL="0" indent="0">
              <a:buNone/>
            </a:pPr>
            <a:r>
              <a:rPr lang="es-ES" sz="3000" dirty="0"/>
              <a:t>EJE Y</a:t>
            </a:r>
          </a:p>
        </p:txBody>
      </p:sp>
      <p:graphicFrame>
        <p:nvGraphicFramePr>
          <p:cNvPr id="9" name="Gráfico 8">
            <a:extLst>
              <a:ext uri="{FF2B5EF4-FFF2-40B4-BE49-F238E27FC236}">
                <a16:creationId xmlns:a16="http://schemas.microsoft.com/office/drawing/2014/main" id="{5C29F9F2-1FC9-489E-96C6-DFE945155550}"/>
              </a:ext>
            </a:extLst>
          </p:cNvPr>
          <p:cNvGraphicFramePr/>
          <p:nvPr>
            <p:extLst>
              <p:ext uri="{D42A27DB-BD31-4B8C-83A1-F6EECF244321}">
                <p14:modId xmlns:p14="http://schemas.microsoft.com/office/powerpoint/2010/main" val="1540087394"/>
              </p:ext>
            </p:extLst>
          </p:nvPr>
        </p:nvGraphicFramePr>
        <p:xfrm>
          <a:off x="373697" y="2786820"/>
          <a:ext cx="4319905" cy="2519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813EBFEA-7459-45A6-8E9A-90FD33D82DC7}"/>
              </a:ext>
            </a:extLst>
          </p:cNvPr>
          <p:cNvGraphicFramePr/>
          <p:nvPr>
            <p:extLst>
              <p:ext uri="{D42A27DB-BD31-4B8C-83A1-F6EECF244321}">
                <p14:modId xmlns:p14="http://schemas.microsoft.com/office/powerpoint/2010/main" val="4120814167"/>
              </p:ext>
            </p:extLst>
          </p:nvPr>
        </p:nvGraphicFramePr>
        <p:xfrm>
          <a:off x="4693602" y="3814445"/>
          <a:ext cx="4319905" cy="2519680"/>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2">
            <a:extLst>
              <a:ext uri="{FF2B5EF4-FFF2-40B4-BE49-F238E27FC236}">
                <a16:creationId xmlns:a16="http://schemas.microsoft.com/office/drawing/2014/main" id="{F9203838-22C0-4FDE-9AB5-5ADB32F00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28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978897" cy="1320800"/>
          </a:xfrm>
        </p:spPr>
        <p:txBody>
          <a:bodyPr>
            <a:noAutofit/>
          </a:bodyPr>
          <a:lstStyle/>
          <a:p>
            <a:pPr algn="ctr"/>
            <a:r>
              <a:rPr lang="es-ES" sz="5400" b="1" dirty="0">
                <a:solidFill>
                  <a:schemeClr val="tx1"/>
                </a:solidFill>
              </a:rPr>
              <a:t>PRUEBAS Y ANÁLISIS DE RESULTADOS</a:t>
            </a:r>
            <a:endParaRPr lang="en-US" sz="5400" b="1"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626230"/>
          </a:xfrm>
        </p:spPr>
        <p:txBody>
          <a:bodyPr>
            <a:normAutofit/>
          </a:bodyPr>
          <a:lstStyle/>
          <a:p>
            <a:pPr marL="0" indent="0">
              <a:buNone/>
            </a:pPr>
            <a:r>
              <a:rPr lang="es-ES" sz="3000" dirty="0"/>
              <a:t>EJE Z</a:t>
            </a:r>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27E50525-F55D-4EDC-A7ED-0B1ACD070825}"/>
                  </a:ext>
                </a:extLst>
              </p:cNvPr>
              <p:cNvGraphicFramePr>
                <a:graphicFrameLocks noGrp="1"/>
              </p:cNvGraphicFramePr>
              <p:nvPr>
                <p:extLst>
                  <p:ext uri="{D42A27DB-BD31-4B8C-83A1-F6EECF244321}">
                    <p14:modId xmlns:p14="http://schemas.microsoft.com/office/powerpoint/2010/main" val="2567667098"/>
                  </p:ext>
                </p:extLst>
              </p:nvPr>
            </p:nvGraphicFramePr>
            <p:xfrm>
              <a:off x="677334" y="2763044"/>
              <a:ext cx="7628467" cy="3866366"/>
            </p:xfrm>
            <a:graphic>
              <a:graphicData uri="http://schemas.openxmlformats.org/drawingml/2006/table">
                <a:tbl>
                  <a:tblPr firstRow="1" firstCol="1" bandRow="1">
                    <a:tableStyleId>{5C22544A-7EE6-4342-B048-85BDC9FD1C3A}</a:tableStyleId>
                  </a:tblPr>
                  <a:tblGrid>
                    <a:gridCol w="1089781">
                      <a:extLst>
                        <a:ext uri="{9D8B030D-6E8A-4147-A177-3AD203B41FA5}">
                          <a16:colId xmlns:a16="http://schemas.microsoft.com/office/drawing/2014/main" val="3175455212"/>
                        </a:ext>
                      </a:extLst>
                    </a:gridCol>
                    <a:gridCol w="1089781">
                      <a:extLst>
                        <a:ext uri="{9D8B030D-6E8A-4147-A177-3AD203B41FA5}">
                          <a16:colId xmlns:a16="http://schemas.microsoft.com/office/drawing/2014/main" val="3732289969"/>
                        </a:ext>
                      </a:extLst>
                    </a:gridCol>
                    <a:gridCol w="1089781">
                      <a:extLst>
                        <a:ext uri="{9D8B030D-6E8A-4147-A177-3AD203B41FA5}">
                          <a16:colId xmlns:a16="http://schemas.microsoft.com/office/drawing/2014/main" val="1365787213"/>
                        </a:ext>
                      </a:extLst>
                    </a:gridCol>
                    <a:gridCol w="1089781">
                      <a:extLst>
                        <a:ext uri="{9D8B030D-6E8A-4147-A177-3AD203B41FA5}">
                          <a16:colId xmlns:a16="http://schemas.microsoft.com/office/drawing/2014/main" val="2534487217"/>
                        </a:ext>
                      </a:extLst>
                    </a:gridCol>
                    <a:gridCol w="1089781">
                      <a:extLst>
                        <a:ext uri="{9D8B030D-6E8A-4147-A177-3AD203B41FA5}">
                          <a16:colId xmlns:a16="http://schemas.microsoft.com/office/drawing/2014/main" val="3701151301"/>
                        </a:ext>
                      </a:extLst>
                    </a:gridCol>
                    <a:gridCol w="1089781">
                      <a:extLst>
                        <a:ext uri="{9D8B030D-6E8A-4147-A177-3AD203B41FA5}">
                          <a16:colId xmlns:a16="http://schemas.microsoft.com/office/drawing/2014/main" val="229195976"/>
                        </a:ext>
                      </a:extLst>
                    </a:gridCol>
                    <a:gridCol w="1089781">
                      <a:extLst>
                        <a:ext uri="{9D8B030D-6E8A-4147-A177-3AD203B41FA5}">
                          <a16:colId xmlns:a16="http://schemas.microsoft.com/office/drawing/2014/main" val="4154394934"/>
                        </a:ext>
                      </a:extLst>
                    </a:gridCol>
                  </a:tblGrid>
                  <a:tr h="276169">
                    <a:tc>
                      <a:txBody>
                        <a:bodyPr/>
                        <a:lstStyle/>
                        <a:p>
                          <a:endParaRPr lang="en-US" sz="1100">
                            <a:effectLst/>
                            <a:latin typeface="Calibri" panose="020F0502020204030204" pitchFamily="34"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𝟏</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𝟐</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𝟑</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𝑷</m:t>
                                    </m:r>
                                  </m:e>
                                  <m:sub>
                                    <m:r>
                                      <a:rPr lang="en-US" sz="1000">
                                        <a:effectLst/>
                                        <a:latin typeface="Cambria Math" panose="02040503050406030204" pitchFamily="18" charset="0"/>
                                      </a:rPr>
                                      <m:t>𝟒</m:t>
                                    </m:r>
                                  </m:sub>
                                </m:sSub>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𝒛</m:t>
                                    </m:r>
                                  </m:e>
                                </m:acc>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𝑹</m:t>
                                </m:r>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746865949"/>
                      </a:ext>
                    </a:extLst>
                  </a:tr>
                  <a:tr h="276169">
                    <a:tc>
                      <a:txBody>
                        <a:bodyPr/>
                        <a:lstStyle/>
                        <a:p>
                          <a:pPr>
                            <a:lnSpc>
                              <a:spcPct val="115000"/>
                            </a:lnSpc>
                            <a:spcAft>
                              <a:spcPts val="0"/>
                            </a:spcAft>
                          </a:pPr>
                          <a:r>
                            <a:rPr lang="en-US" sz="1000">
                              <a:effectLst/>
                            </a:rPr>
                            <a:t>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3.64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3.7725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840835149"/>
                      </a:ext>
                    </a:extLst>
                  </a:tr>
                  <a:tr h="276169">
                    <a:tc>
                      <a:txBody>
                        <a:bodyPr/>
                        <a:lstStyle/>
                        <a:p>
                          <a:pPr>
                            <a:lnSpc>
                              <a:spcPct val="115000"/>
                            </a:lnSpc>
                            <a:spcAft>
                              <a:spcPts val="0"/>
                            </a:spcAft>
                          </a:pPr>
                          <a:r>
                            <a:rPr lang="en-US" sz="1000">
                              <a:effectLst/>
                            </a:rPr>
                            <a:t>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3.8975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0.2200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783117177"/>
                      </a:ext>
                    </a:extLst>
                  </a:tr>
                  <a:tr h="276169">
                    <a:tc>
                      <a:txBody>
                        <a:bodyPr/>
                        <a:lstStyle/>
                        <a:p>
                          <a:pPr>
                            <a:lnSpc>
                              <a:spcPct val="115000"/>
                            </a:lnSpc>
                            <a:spcAft>
                              <a:spcPts val="0"/>
                            </a:spcAft>
                          </a:pPr>
                          <a:r>
                            <a:rPr lang="en-US" sz="1000">
                              <a:effectLst/>
                            </a:rPr>
                            <a:t>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3.9775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0.3100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4128953849"/>
                      </a:ext>
                    </a:extLst>
                  </a:tr>
                  <a:tr h="276169">
                    <a:tc>
                      <a:txBody>
                        <a:bodyPr/>
                        <a:lstStyle/>
                        <a:p>
                          <a:pPr>
                            <a:lnSpc>
                              <a:spcPct val="115000"/>
                            </a:lnSpc>
                            <a:spcAft>
                              <a:spcPts val="0"/>
                            </a:spcAft>
                          </a:pPr>
                          <a:r>
                            <a:rPr lang="en-US" sz="1000">
                              <a:effectLst/>
                            </a:rPr>
                            <a:t>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3.9075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0.3500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656874549"/>
                      </a:ext>
                    </a:extLst>
                  </a:tr>
                  <a:tr h="276169">
                    <a:tc>
                      <a:txBody>
                        <a:bodyPr/>
                        <a:lstStyle/>
                        <a:p>
                          <a:pPr>
                            <a:lnSpc>
                              <a:spcPct val="115000"/>
                            </a:lnSpc>
                            <a:spcAft>
                              <a:spcPts val="0"/>
                            </a:spcAft>
                          </a:pPr>
                          <a:r>
                            <a:rPr lang="en-US" sz="1000">
                              <a:effectLst/>
                            </a:rPr>
                            <a:t>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4.1050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798586503"/>
                      </a:ext>
                    </a:extLst>
                  </a:tr>
                  <a:tr h="276169">
                    <a:tc>
                      <a:txBody>
                        <a:bodyPr/>
                        <a:lstStyle/>
                        <a:p>
                          <a:pPr>
                            <a:lnSpc>
                              <a:spcPct val="115000"/>
                            </a:lnSpc>
                            <a:spcAft>
                              <a:spcPts val="0"/>
                            </a:spcAft>
                          </a:pPr>
                          <a:r>
                            <a:rPr lang="en-US" sz="1000">
                              <a:effectLst/>
                            </a:rPr>
                            <a:t>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4.0375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0.1900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487336589"/>
                      </a:ext>
                    </a:extLst>
                  </a:tr>
                  <a:tr h="276169">
                    <a:tc>
                      <a:txBody>
                        <a:bodyPr/>
                        <a:lstStyle/>
                        <a:p>
                          <a:pPr>
                            <a:lnSpc>
                              <a:spcPct val="115000"/>
                            </a:lnSpc>
                            <a:spcAft>
                              <a:spcPts val="0"/>
                            </a:spcAft>
                          </a:pPr>
                          <a:r>
                            <a:rPr lang="en-US" sz="1000">
                              <a:effectLst/>
                            </a:rPr>
                            <a:t>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4.28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106084396"/>
                      </a:ext>
                    </a:extLst>
                  </a:tr>
                  <a:tr h="276169">
                    <a:tc>
                      <a:txBody>
                        <a:bodyPr/>
                        <a:lstStyle/>
                        <a:p>
                          <a:pPr>
                            <a:lnSpc>
                              <a:spcPct val="115000"/>
                            </a:lnSpc>
                            <a:spcAft>
                              <a:spcPts val="0"/>
                            </a:spcAft>
                          </a:pPr>
                          <a:r>
                            <a:rPr lang="en-US" sz="1000">
                              <a:effectLst/>
                            </a:rPr>
                            <a:t>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3.9675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4218337288"/>
                      </a:ext>
                    </a:extLst>
                  </a:tr>
                  <a:tr h="276169">
                    <a:tc>
                      <a:txBody>
                        <a:bodyPr/>
                        <a:lstStyle/>
                        <a:p>
                          <a:pPr>
                            <a:lnSpc>
                              <a:spcPct val="115000"/>
                            </a:lnSpc>
                            <a:spcAft>
                              <a:spcPts val="0"/>
                            </a:spcAft>
                          </a:pPr>
                          <a:r>
                            <a:rPr lang="en-US" sz="1000">
                              <a:effectLst/>
                            </a:rPr>
                            <a:t>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4.0200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816073072"/>
                      </a:ext>
                    </a:extLst>
                  </a:tr>
                  <a:tr h="276169">
                    <a:tc>
                      <a:txBody>
                        <a:bodyPr/>
                        <a:lstStyle/>
                        <a:p>
                          <a:pPr>
                            <a:lnSpc>
                              <a:spcPct val="115000"/>
                            </a:lnSpc>
                            <a:spcAft>
                              <a:spcPts val="0"/>
                            </a:spcAft>
                          </a:pPr>
                          <a:r>
                            <a:rPr lang="en-US" sz="1000">
                              <a:effectLst/>
                            </a:rPr>
                            <a:t>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3.67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3.9025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0.4900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060041561"/>
                      </a:ext>
                    </a:extLst>
                  </a:tr>
                  <a:tr h="276169">
                    <a:tc>
                      <a:txBody>
                        <a:bodyPr/>
                        <a:lstStyle/>
                        <a:p>
                          <a:pPr>
                            <a:lnSpc>
                              <a:spcPct val="115000"/>
                            </a:lnSpc>
                            <a:spcAft>
                              <a:spcPts val="0"/>
                            </a:spcAft>
                          </a:pPr>
                          <a:r>
                            <a:rPr lang="en-US" sz="1000">
                              <a:effectLst/>
                            </a:rPr>
                            <a:t>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3.68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3.8325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0.3300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342024702"/>
                      </a:ext>
                    </a:extLst>
                  </a:tr>
                  <a:tr h="276169">
                    <a:tc>
                      <a:txBody>
                        <a:bodyPr/>
                        <a:lstStyle/>
                        <a:p>
                          <a:pPr>
                            <a:lnSpc>
                              <a:spcPct val="115000"/>
                            </a:lnSpc>
                            <a:spcAft>
                              <a:spcPts val="0"/>
                            </a:spcAft>
                          </a:pPr>
                          <a:r>
                            <a:rPr lang="en-US" sz="1000">
                              <a:effectLst/>
                            </a:rPr>
                            <a:t>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3.65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3.9000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0.4800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419747804"/>
                      </a:ext>
                    </a:extLst>
                  </a:tr>
                  <a:tr h="276169">
                    <a:tc gridSpan="5">
                      <a:txBody>
                        <a:bodyPr/>
                        <a:lstStyle/>
                        <a:p>
                          <a:pPr>
                            <a:lnSpc>
                              <a:spcPct val="115000"/>
                            </a:lnSpc>
                            <a:spcAft>
                              <a:spcPts val="0"/>
                            </a:spcAft>
                          </a:pPr>
                          <a:r>
                            <a:rPr lang="es-ES" sz="1000">
                              <a:effectLst/>
                            </a:rPr>
                            <a:t>Promedio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𝑧</m:t>
                                    </m:r>
                                  </m:e>
                                </m:acc>
                                <m:r>
                                  <a:rPr lang="en-US" sz="1000">
                                    <a:effectLst/>
                                    <a:latin typeface="Cambria Math" panose="02040503050406030204" pitchFamily="18" charset="0"/>
                                  </a:rPr>
                                  <m:t>=3.9558</m:t>
                                </m:r>
                              </m:oMath>
                            </m:oMathPara>
                          </a14:m>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n-US" sz="1000" i="1">
                                        <a:effectLst/>
                                        <a:latin typeface="Cambria Math" panose="02040503050406030204" pitchFamily="18" charset="0"/>
                                      </a:rPr>
                                    </m:ctrlPr>
                                  </m:accPr>
                                  <m:e>
                                    <m:r>
                                      <a:rPr lang="en-US" sz="1000">
                                        <a:effectLst/>
                                        <a:latin typeface="Cambria Math" panose="02040503050406030204" pitchFamily="18" charset="0"/>
                                      </a:rPr>
                                      <m:t>𝑅</m:t>
                                    </m:r>
                                  </m:e>
                                </m:acc>
                                <m:r>
                                  <a:rPr lang="en-US" sz="1000">
                                    <a:effectLst/>
                                    <a:latin typeface="Cambria Math" panose="02040503050406030204" pitchFamily="18" charset="0"/>
                                  </a:rPr>
                                  <m:t>=0.3042</m:t>
                                </m:r>
                              </m:oMath>
                            </m:oMathPara>
                          </a14:m>
                          <a:endParaRPr lang="en-US" sz="1000" dirty="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548325687"/>
                      </a:ext>
                    </a:extLst>
                  </a:tr>
                </a:tbl>
              </a:graphicData>
            </a:graphic>
          </p:graphicFrame>
        </mc:Choice>
        <mc:Fallback xmlns="">
          <p:graphicFrame>
            <p:nvGraphicFramePr>
              <p:cNvPr id="3" name="Tabla 2">
                <a:extLst>
                  <a:ext uri="{FF2B5EF4-FFF2-40B4-BE49-F238E27FC236}">
                    <a16:creationId xmlns:a16="http://schemas.microsoft.com/office/drawing/2014/main" id="{27E50525-F55D-4EDC-A7ED-0B1ACD070825}"/>
                  </a:ext>
                </a:extLst>
              </p:cNvPr>
              <p:cNvGraphicFramePr>
                <a:graphicFrameLocks noGrp="1"/>
              </p:cNvGraphicFramePr>
              <p:nvPr>
                <p:extLst>
                  <p:ext uri="{D42A27DB-BD31-4B8C-83A1-F6EECF244321}">
                    <p14:modId xmlns:p14="http://schemas.microsoft.com/office/powerpoint/2010/main" val="2567667098"/>
                  </p:ext>
                </p:extLst>
              </p:nvPr>
            </p:nvGraphicFramePr>
            <p:xfrm>
              <a:off x="677334" y="2763044"/>
              <a:ext cx="7628467" cy="3866366"/>
            </p:xfrm>
            <a:graphic>
              <a:graphicData uri="http://schemas.openxmlformats.org/drawingml/2006/table">
                <a:tbl>
                  <a:tblPr firstRow="1" firstCol="1" bandRow="1">
                    <a:tableStyleId>{5C22544A-7EE6-4342-B048-85BDC9FD1C3A}</a:tableStyleId>
                  </a:tblPr>
                  <a:tblGrid>
                    <a:gridCol w="1089781">
                      <a:extLst>
                        <a:ext uri="{9D8B030D-6E8A-4147-A177-3AD203B41FA5}">
                          <a16:colId xmlns:a16="http://schemas.microsoft.com/office/drawing/2014/main" val="3175455212"/>
                        </a:ext>
                      </a:extLst>
                    </a:gridCol>
                    <a:gridCol w="1089781">
                      <a:extLst>
                        <a:ext uri="{9D8B030D-6E8A-4147-A177-3AD203B41FA5}">
                          <a16:colId xmlns:a16="http://schemas.microsoft.com/office/drawing/2014/main" val="3732289969"/>
                        </a:ext>
                      </a:extLst>
                    </a:gridCol>
                    <a:gridCol w="1089781">
                      <a:extLst>
                        <a:ext uri="{9D8B030D-6E8A-4147-A177-3AD203B41FA5}">
                          <a16:colId xmlns:a16="http://schemas.microsoft.com/office/drawing/2014/main" val="1365787213"/>
                        </a:ext>
                      </a:extLst>
                    </a:gridCol>
                    <a:gridCol w="1089781">
                      <a:extLst>
                        <a:ext uri="{9D8B030D-6E8A-4147-A177-3AD203B41FA5}">
                          <a16:colId xmlns:a16="http://schemas.microsoft.com/office/drawing/2014/main" val="2534487217"/>
                        </a:ext>
                      </a:extLst>
                    </a:gridCol>
                    <a:gridCol w="1089781">
                      <a:extLst>
                        <a:ext uri="{9D8B030D-6E8A-4147-A177-3AD203B41FA5}">
                          <a16:colId xmlns:a16="http://schemas.microsoft.com/office/drawing/2014/main" val="3701151301"/>
                        </a:ext>
                      </a:extLst>
                    </a:gridCol>
                    <a:gridCol w="1089781">
                      <a:extLst>
                        <a:ext uri="{9D8B030D-6E8A-4147-A177-3AD203B41FA5}">
                          <a16:colId xmlns:a16="http://schemas.microsoft.com/office/drawing/2014/main" val="229195976"/>
                        </a:ext>
                      </a:extLst>
                    </a:gridCol>
                    <a:gridCol w="1089781">
                      <a:extLst>
                        <a:ext uri="{9D8B030D-6E8A-4147-A177-3AD203B41FA5}">
                          <a16:colId xmlns:a16="http://schemas.microsoft.com/office/drawing/2014/main" val="4154394934"/>
                        </a:ext>
                      </a:extLst>
                    </a:gridCol>
                  </a:tblGrid>
                  <a:tr h="276169">
                    <a:tc>
                      <a:txBody>
                        <a:bodyPr/>
                        <a:lstStyle/>
                        <a:p>
                          <a:endParaRPr lang="en-US" sz="1100">
                            <a:effectLst/>
                            <a:latin typeface="Calibri" panose="020F0502020204030204" pitchFamily="34" charset="0"/>
                          </a:endParaRPr>
                        </a:p>
                      </a:txBody>
                      <a:tcPr marL="68580" marR="68580" marT="0" marB="0"/>
                    </a:tc>
                    <a:tc>
                      <a:txBody>
                        <a:bodyPr/>
                        <a:lstStyle/>
                        <a:p>
                          <a:endParaRPr lang="en-US"/>
                        </a:p>
                      </a:txBody>
                      <a:tcPr marL="68580" marR="68580" marT="0" marB="0">
                        <a:blipFill>
                          <a:blip r:embed="rId3"/>
                          <a:stretch>
                            <a:fillRect l="-100559" t="-2222" r="-501676" b="-1315556"/>
                          </a:stretch>
                        </a:blipFill>
                      </a:tcPr>
                    </a:tc>
                    <a:tc>
                      <a:txBody>
                        <a:bodyPr/>
                        <a:lstStyle/>
                        <a:p>
                          <a:endParaRPr lang="en-US"/>
                        </a:p>
                      </a:txBody>
                      <a:tcPr marL="68580" marR="68580" marT="0" marB="0">
                        <a:blipFill>
                          <a:blip r:embed="rId3"/>
                          <a:stretch>
                            <a:fillRect l="-200559" t="-2222" r="-401676" b="-1315556"/>
                          </a:stretch>
                        </a:blipFill>
                      </a:tcPr>
                    </a:tc>
                    <a:tc>
                      <a:txBody>
                        <a:bodyPr/>
                        <a:lstStyle/>
                        <a:p>
                          <a:endParaRPr lang="en-US"/>
                        </a:p>
                      </a:txBody>
                      <a:tcPr marL="68580" marR="68580" marT="0" marB="0">
                        <a:blipFill>
                          <a:blip r:embed="rId3"/>
                          <a:stretch>
                            <a:fillRect l="-302247" t="-2222" r="-303933" b="-1315556"/>
                          </a:stretch>
                        </a:blipFill>
                      </a:tcPr>
                    </a:tc>
                    <a:tc>
                      <a:txBody>
                        <a:bodyPr/>
                        <a:lstStyle/>
                        <a:p>
                          <a:endParaRPr lang="en-US"/>
                        </a:p>
                      </a:txBody>
                      <a:tcPr marL="68580" marR="68580" marT="0" marB="0">
                        <a:blipFill>
                          <a:blip r:embed="rId3"/>
                          <a:stretch>
                            <a:fillRect l="-400000" t="-2222" r="-202235" b="-1315556"/>
                          </a:stretch>
                        </a:blipFill>
                      </a:tcPr>
                    </a:tc>
                    <a:tc>
                      <a:txBody>
                        <a:bodyPr/>
                        <a:lstStyle/>
                        <a:p>
                          <a:endParaRPr lang="en-US"/>
                        </a:p>
                      </a:txBody>
                      <a:tcPr marL="68580" marR="68580" marT="0" marB="0">
                        <a:blipFill>
                          <a:blip r:embed="rId3"/>
                          <a:stretch>
                            <a:fillRect l="-500000" t="-2222" r="-102235" b="-1315556"/>
                          </a:stretch>
                        </a:blipFill>
                      </a:tcPr>
                    </a:tc>
                    <a:tc>
                      <a:txBody>
                        <a:bodyPr/>
                        <a:lstStyle/>
                        <a:p>
                          <a:endParaRPr lang="en-US"/>
                        </a:p>
                      </a:txBody>
                      <a:tcPr marL="68580" marR="68580" marT="0" marB="0">
                        <a:blipFill>
                          <a:blip r:embed="rId3"/>
                          <a:stretch>
                            <a:fillRect l="-600000" t="-2222" r="-2235" b="-1315556"/>
                          </a:stretch>
                        </a:blipFill>
                      </a:tcPr>
                    </a:tc>
                    <a:extLst>
                      <a:ext uri="{0D108BD9-81ED-4DB2-BD59-A6C34878D82A}">
                        <a16:rowId xmlns:a16="http://schemas.microsoft.com/office/drawing/2014/main" val="746865949"/>
                      </a:ext>
                    </a:extLst>
                  </a:tr>
                  <a:tr h="276169">
                    <a:tc>
                      <a:txBody>
                        <a:bodyPr/>
                        <a:lstStyle/>
                        <a:p>
                          <a:pPr>
                            <a:lnSpc>
                              <a:spcPct val="115000"/>
                            </a:lnSpc>
                            <a:spcAft>
                              <a:spcPts val="0"/>
                            </a:spcAft>
                          </a:pPr>
                          <a:r>
                            <a:rPr lang="en-US" sz="1000">
                              <a:effectLst/>
                            </a:rPr>
                            <a:t>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3.64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3.7725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840835149"/>
                      </a:ext>
                    </a:extLst>
                  </a:tr>
                  <a:tr h="276169">
                    <a:tc>
                      <a:txBody>
                        <a:bodyPr/>
                        <a:lstStyle/>
                        <a:p>
                          <a:pPr>
                            <a:lnSpc>
                              <a:spcPct val="115000"/>
                            </a:lnSpc>
                            <a:spcAft>
                              <a:spcPts val="0"/>
                            </a:spcAft>
                          </a:pPr>
                          <a:r>
                            <a:rPr lang="en-US" sz="1000">
                              <a:effectLst/>
                            </a:rPr>
                            <a:t>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3.8975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0.2200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783117177"/>
                      </a:ext>
                    </a:extLst>
                  </a:tr>
                  <a:tr h="276169">
                    <a:tc>
                      <a:txBody>
                        <a:bodyPr/>
                        <a:lstStyle/>
                        <a:p>
                          <a:pPr>
                            <a:lnSpc>
                              <a:spcPct val="115000"/>
                            </a:lnSpc>
                            <a:spcAft>
                              <a:spcPts val="0"/>
                            </a:spcAft>
                          </a:pPr>
                          <a:r>
                            <a:rPr lang="en-US" sz="1000">
                              <a:effectLst/>
                            </a:rPr>
                            <a:t>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3.9775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0.3100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4128953849"/>
                      </a:ext>
                    </a:extLst>
                  </a:tr>
                  <a:tr h="276169">
                    <a:tc>
                      <a:txBody>
                        <a:bodyPr/>
                        <a:lstStyle/>
                        <a:p>
                          <a:pPr>
                            <a:lnSpc>
                              <a:spcPct val="115000"/>
                            </a:lnSpc>
                            <a:spcAft>
                              <a:spcPts val="0"/>
                            </a:spcAft>
                          </a:pPr>
                          <a:r>
                            <a:rPr lang="en-US" sz="1000">
                              <a:effectLst/>
                            </a:rPr>
                            <a:t>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3.9075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0.3500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656874549"/>
                      </a:ext>
                    </a:extLst>
                  </a:tr>
                  <a:tr h="276169">
                    <a:tc>
                      <a:txBody>
                        <a:bodyPr/>
                        <a:lstStyle/>
                        <a:p>
                          <a:pPr>
                            <a:lnSpc>
                              <a:spcPct val="115000"/>
                            </a:lnSpc>
                            <a:spcAft>
                              <a:spcPts val="0"/>
                            </a:spcAft>
                          </a:pPr>
                          <a:r>
                            <a:rPr lang="en-US" sz="1000">
                              <a:effectLst/>
                            </a:rPr>
                            <a:t>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4.1050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798586503"/>
                      </a:ext>
                    </a:extLst>
                  </a:tr>
                  <a:tr h="276169">
                    <a:tc>
                      <a:txBody>
                        <a:bodyPr/>
                        <a:lstStyle/>
                        <a:p>
                          <a:pPr>
                            <a:lnSpc>
                              <a:spcPct val="115000"/>
                            </a:lnSpc>
                            <a:spcAft>
                              <a:spcPts val="0"/>
                            </a:spcAft>
                          </a:pPr>
                          <a:r>
                            <a:rPr lang="en-US" sz="1000">
                              <a:effectLst/>
                            </a:rPr>
                            <a:t>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4.0375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0.1900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487336589"/>
                      </a:ext>
                    </a:extLst>
                  </a:tr>
                  <a:tr h="276169">
                    <a:tc>
                      <a:txBody>
                        <a:bodyPr/>
                        <a:lstStyle/>
                        <a:p>
                          <a:pPr>
                            <a:lnSpc>
                              <a:spcPct val="115000"/>
                            </a:lnSpc>
                            <a:spcAft>
                              <a:spcPts val="0"/>
                            </a:spcAft>
                          </a:pPr>
                          <a:r>
                            <a:rPr lang="en-US" sz="1000">
                              <a:effectLst/>
                            </a:rPr>
                            <a:t>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4.28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4.1500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106084396"/>
                      </a:ext>
                    </a:extLst>
                  </a:tr>
                  <a:tr h="276169">
                    <a:tc>
                      <a:txBody>
                        <a:bodyPr/>
                        <a:lstStyle/>
                        <a:p>
                          <a:pPr>
                            <a:lnSpc>
                              <a:spcPct val="115000"/>
                            </a:lnSpc>
                            <a:spcAft>
                              <a:spcPts val="0"/>
                            </a:spcAft>
                          </a:pPr>
                          <a:r>
                            <a:rPr lang="en-US" sz="1000">
                              <a:effectLst/>
                            </a:rPr>
                            <a:t>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3.9675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4218337288"/>
                      </a:ext>
                    </a:extLst>
                  </a:tr>
                  <a:tr h="276169">
                    <a:tc>
                      <a:txBody>
                        <a:bodyPr/>
                        <a:lstStyle/>
                        <a:p>
                          <a:pPr>
                            <a:lnSpc>
                              <a:spcPct val="115000"/>
                            </a:lnSpc>
                            <a:spcAft>
                              <a:spcPts val="0"/>
                            </a:spcAft>
                          </a:pPr>
                          <a:r>
                            <a:rPr lang="en-US" sz="1000">
                              <a:effectLst/>
                            </a:rPr>
                            <a:t>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4.0200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0.2400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816073072"/>
                      </a:ext>
                    </a:extLst>
                  </a:tr>
                  <a:tr h="276169">
                    <a:tc>
                      <a:txBody>
                        <a:bodyPr/>
                        <a:lstStyle/>
                        <a:p>
                          <a:pPr>
                            <a:lnSpc>
                              <a:spcPct val="115000"/>
                            </a:lnSpc>
                            <a:spcAft>
                              <a:spcPts val="0"/>
                            </a:spcAft>
                          </a:pPr>
                          <a:r>
                            <a:rPr lang="en-US" sz="1000">
                              <a:effectLst/>
                            </a:rPr>
                            <a:t>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3.78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3.67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3.9025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0.4900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060041561"/>
                      </a:ext>
                    </a:extLst>
                  </a:tr>
                  <a:tr h="276169">
                    <a:tc>
                      <a:txBody>
                        <a:bodyPr/>
                        <a:lstStyle/>
                        <a:p>
                          <a:pPr>
                            <a:lnSpc>
                              <a:spcPct val="115000"/>
                            </a:lnSpc>
                            <a:spcAft>
                              <a:spcPts val="0"/>
                            </a:spcAft>
                          </a:pPr>
                          <a:r>
                            <a:rPr lang="en-US" sz="1000">
                              <a:effectLst/>
                            </a:rPr>
                            <a:t>11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3.68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4.01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3.8325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0.3300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342024702"/>
                      </a:ext>
                    </a:extLst>
                  </a:tr>
                  <a:tr h="276169">
                    <a:tc>
                      <a:txBody>
                        <a:bodyPr/>
                        <a:lstStyle/>
                        <a:p>
                          <a:pPr>
                            <a:lnSpc>
                              <a:spcPct val="115000"/>
                            </a:lnSpc>
                            <a:spcAft>
                              <a:spcPts val="0"/>
                            </a:spcAft>
                          </a:pPr>
                          <a:r>
                            <a:rPr lang="en-US" sz="1000">
                              <a:effectLst/>
                            </a:rPr>
                            <a:t>12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3.65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3.86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4.13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3.9000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nSpc>
                              <a:spcPct val="115000"/>
                            </a:lnSpc>
                            <a:spcAft>
                              <a:spcPts val="0"/>
                            </a:spcAft>
                          </a:pPr>
                          <a:r>
                            <a:rPr lang="en-US" sz="1000">
                              <a:effectLst/>
                            </a:rPr>
                            <a:t>0.4800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419747804"/>
                      </a:ext>
                    </a:extLst>
                  </a:tr>
                  <a:tr h="276169">
                    <a:tc gridSpan="5">
                      <a:txBody>
                        <a:bodyPr/>
                        <a:lstStyle/>
                        <a:p>
                          <a:pPr>
                            <a:lnSpc>
                              <a:spcPct val="115000"/>
                            </a:lnSpc>
                            <a:spcAft>
                              <a:spcPts val="0"/>
                            </a:spcAft>
                          </a:pPr>
                          <a:r>
                            <a:rPr lang="es-ES" sz="1000">
                              <a:effectLst/>
                            </a:rPr>
                            <a:t>Promedio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a:p>
                      </a:txBody>
                      <a:tcPr marL="68580" marR="68580" marT="0" marB="0">
                        <a:blipFill>
                          <a:blip r:embed="rId3"/>
                          <a:stretch>
                            <a:fillRect l="-500000" t="-1313333" r="-102235" b="-4444"/>
                          </a:stretch>
                        </a:blipFill>
                      </a:tcPr>
                    </a:tc>
                    <a:tc>
                      <a:txBody>
                        <a:bodyPr/>
                        <a:lstStyle/>
                        <a:p>
                          <a:endParaRPr lang="en-US"/>
                        </a:p>
                      </a:txBody>
                      <a:tcPr marL="68580" marR="68580" marT="0" marB="0">
                        <a:blipFill>
                          <a:blip r:embed="rId3"/>
                          <a:stretch>
                            <a:fillRect l="-600000" t="-1313333" r="-2235" b="-4444"/>
                          </a:stretch>
                        </a:blipFill>
                      </a:tcPr>
                    </a:tc>
                    <a:extLst>
                      <a:ext uri="{0D108BD9-81ED-4DB2-BD59-A6C34878D82A}">
                        <a16:rowId xmlns:a16="http://schemas.microsoft.com/office/drawing/2014/main" val="3548325687"/>
                      </a:ext>
                    </a:extLst>
                  </a:tr>
                </a:tbl>
              </a:graphicData>
            </a:graphic>
          </p:graphicFrame>
        </mc:Fallback>
      </mc:AlternateContent>
      <p:pic>
        <p:nvPicPr>
          <p:cNvPr id="9" name="Picture 2">
            <a:extLst>
              <a:ext uri="{FF2B5EF4-FFF2-40B4-BE49-F238E27FC236}">
                <a16:creationId xmlns:a16="http://schemas.microsoft.com/office/drawing/2014/main" id="{4682AF2C-FD8E-42E2-8238-083A15BB3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9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8051469" cy="1320800"/>
          </a:xfrm>
        </p:spPr>
        <p:txBody>
          <a:bodyPr>
            <a:noAutofit/>
          </a:bodyPr>
          <a:lstStyle/>
          <a:p>
            <a:pPr algn="ctr"/>
            <a:r>
              <a:rPr lang="es-ES" sz="5400" b="1" dirty="0">
                <a:solidFill>
                  <a:schemeClr val="tx1"/>
                </a:solidFill>
              </a:rPr>
              <a:t>PRUEBAS Y ANÁLISIS DE RESULTADOS</a:t>
            </a:r>
            <a:endParaRPr lang="en-US" sz="5400" b="1"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626230"/>
          </a:xfrm>
        </p:spPr>
        <p:txBody>
          <a:bodyPr>
            <a:normAutofit/>
          </a:bodyPr>
          <a:lstStyle/>
          <a:p>
            <a:pPr marL="0" indent="0">
              <a:buNone/>
            </a:pPr>
            <a:r>
              <a:rPr lang="es-ES" sz="3000" dirty="0"/>
              <a:t>EJE Z</a:t>
            </a:r>
          </a:p>
        </p:txBody>
      </p:sp>
      <p:graphicFrame>
        <p:nvGraphicFramePr>
          <p:cNvPr id="9" name="Gráfico 8">
            <a:extLst>
              <a:ext uri="{FF2B5EF4-FFF2-40B4-BE49-F238E27FC236}">
                <a16:creationId xmlns:a16="http://schemas.microsoft.com/office/drawing/2014/main" id="{6F7B303F-8D4B-4B23-B040-12059CF719D7}"/>
              </a:ext>
            </a:extLst>
          </p:cNvPr>
          <p:cNvGraphicFramePr/>
          <p:nvPr>
            <p:extLst>
              <p:ext uri="{D42A27DB-BD31-4B8C-83A1-F6EECF244321}">
                <p14:modId xmlns:p14="http://schemas.microsoft.com/office/powerpoint/2010/main" val="2302493681"/>
              </p:ext>
            </p:extLst>
          </p:nvPr>
        </p:nvGraphicFramePr>
        <p:xfrm>
          <a:off x="411797" y="2650371"/>
          <a:ext cx="4319905" cy="2519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F25FC75A-D804-4F5C-8FE7-D9E90C57A253}"/>
              </a:ext>
            </a:extLst>
          </p:cNvPr>
          <p:cNvGraphicFramePr/>
          <p:nvPr>
            <p:extLst>
              <p:ext uri="{D42A27DB-BD31-4B8C-83A1-F6EECF244321}">
                <p14:modId xmlns:p14="http://schemas.microsoft.com/office/powerpoint/2010/main" val="3478073398"/>
              </p:ext>
            </p:extLst>
          </p:nvPr>
        </p:nvGraphicFramePr>
        <p:xfrm>
          <a:off x="5088572" y="3862586"/>
          <a:ext cx="4319905" cy="2519680"/>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2">
            <a:extLst>
              <a:ext uri="{FF2B5EF4-FFF2-40B4-BE49-F238E27FC236}">
                <a16:creationId xmlns:a16="http://schemas.microsoft.com/office/drawing/2014/main" id="{4F0305A5-D71E-4E0A-9D18-811030FF8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47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3" y="609600"/>
            <a:ext cx="7978897" cy="1320800"/>
          </a:xfrm>
        </p:spPr>
        <p:txBody>
          <a:bodyPr>
            <a:noAutofit/>
          </a:bodyPr>
          <a:lstStyle/>
          <a:p>
            <a:pPr algn="ctr"/>
            <a:r>
              <a:rPr lang="es-ES" sz="5400" b="1" dirty="0">
                <a:solidFill>
                  <a:schemeClr val="tx1"/>
                </a:solidFill>
              </a:rPr>
              <a:t>PRUEBAS Y ANÁLISIS DE RESULTADOS</a:t>
            </a:r>
            <a:endParaRPr lang="en-US" sz="5400" b="1"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626230"/>
          </a:xfrm>
        </p:spPr>
        <p:txBody>
          <a:bodyPr>
            <a:normAutofit/>
          </a:bodyPr>
          <a:lstStyle/>
          <a:p>
            <a:pPr marL="0" indent="0">
              <a:buNone/>
            </a:pPr>
            <a:r>
              <a:rPr lang="es-ES" sz="3000" dirty="0"/>
              <a:t>PRUEBAS FUNCIONALES</a:t>
            </a:r>
          </a:p>
        </p:txBody>
      </p:sp>
      <p:graphicFrame>
        <p:nvGraphicFramePr>
          <p:cNvPr id="3" name="Tabla 2">
            <a:extLst>
              <a:ext uri="{FF2B5EF4-FFF2-40B4-BE49-F238E27FC236}">
                <a16:creationId xmlns:a16="http://schemas.microsoft.com/office/drawing/2014/main" id="{341B7132-F668-40BC-A0AB-3EAB0264F5E3}"/>
              </a:ext>
            </a:extLst>
          </p:cNvPr>
          <p:cNvGraphicFramePr>
            <a:graphicFrameLocks noGrp="1"/>
          </p:cNvGraphicFramePr>
          <p:nvPr>
            <p:extLst>
              <p:ext uri="{D42A27DB-BD31-4B8C-83A1-F6EECF244321}">
                <p14:modId xmlns:p14="http://schemas.microsoft.com/office/powerpoint/2010/main" val="4182587290"/>
              </p:ext>
            </p:extLst>
          </p:nvPr>
        </p:nvGraphicFramePr>
        <p:xfrm>
          <a:off x="1423556" y="2838450"/>
          <a:ext cx="7129896" cy="3751453"/>
        </p:xfrm>
        <a:graphic>
          <a:graphicData uri="http://schemas.openxmlformats.org/drawingml/2006/table">
            <a:tbl>
              <a:tblPr firstRow="1" firstCol="1" bandRow="1">
                <a:tableStyleId>{5C22544A-7EE6-4342-B048-85BDC9FD1C3A}</a:tableStyleId>
              </a:tblPr>
              <a:tblGrid>
                <a:gridCol w="891237">
                  <a:extLst>
                    <a:ext uri="{9D8B030D-6E8A-4147-A177-3AD203B41FA5}">
                      <a16:colId xmlns:a16="http://schemas.microsoft.com/office/drawing/2014/main" val="848901193"/>
                    </a:ext>
                  </a:extLst>
                </a:gridCol>
                <a:gridCol w="891237">
                  <a:extLst>
                    <a:ext uri="{9D8B030D-6E8A-4147-A177-3AD203B41FA5}">
                      <a16:colId xmlns:a16="http://schemas.microsoft.com/office/drawing/2014/main" val="117855712"/>
                    </a:ext>
                  </a:extLst>
                </a:gridCol>
                <a:gridCol w="891237">
                  <a:extLst>
                    <a:ext uri="{9D8B030D-6E8A-4147-A177-3AD203B41FA5}">
                      <a16:colId xmlns:a16="http://schemas.microsoft.com/office/drawing/2014/main" val="1211476862"/>
                    </a:ext>
                  </a:extLst>
                </a:gridCol>
                <a:gridCol w="891237">
                  <a:extLst>
                    <a:ext uri="{9D8B030D-6E8A-4147-A177-3AD203B41FA5}">
                      <a16:colId xmlns:a16="http://schemas.microsoft.com/office/drawing/2014/main" val="3558851345"/>
                    </a:ext>
                  </a:extLst>
                </a:gridCol>
                <a:gridCol w="891237">
                  <a:extLst>
                    <a:ext uri="{9D8B030D-6E8A-4147-A177-3AD203B41FA5}">
                      <a16:colId xmlns:a16="http://schemas.microsoft.com/office/drawing/2014/main" val="536149471"/>
                    </a:ext>
                  </a:extLst>
                </a:gridCol>
                <a:gridCol w="891237">
                  <a:extLst>
                    <a:ext uri="{9D8B030D-6E8A-4147-A177-3AD203B41FA5}">
                      <a16:colId xmlns:a16="http://schemas.microsoft.com/office/drawing/2014/main" val="1453530610"/>
                    </a:ext>
                  </a:extLst>
                </a:gridCol>
                <a:gridCol w="891237">
                  <a:extLst>
                    <a:ext uri="{9D8B030D-6E8A-4147-A177-3AD203B41FA5}">
                      <a16:colId xmlns:a16="http://schemas.microsoft.com/office/drawing/2014/main" val="1590825150"/>
                    </a:ext>
                  </a:extLst>
                </a:gridCol>
                <a:gridCol w="891237">
                  <a:extLst>
                    <a:ext uri="{9D8B030D-6E8A-4147-A177-3AD203B41FA5}">
                      <a16:colId xmlns:a16="http://schemas.microsoft.com/office/drawing/2014/main" val="1883019121"/>
                    </a:ext>
                  </a:extLst>
                </a:gridCol>
              </a:tblGrid>
              <a:tr h="360045">
                <a:tc>
                  <a:txBody>
                    <a:bodyPr/>
                    <a:lstStyle/>
                    <a:p>
                      <a:pPr>
                        <a:lnSpc>
                          <a:spcPct val="115000"/>
                        </a:lnSpc>
                        <a:spcAft>
                          <a:spcPts val="0"/>
                        </a:spcAft>
                      </a:pPr>
                      <a:r>
                        <a:rPr lang="es-ES" sz="1000">
                          <a:effectLst/>
                        </a:rPr>
                        <a:t>Velocidad Nominal (mm/min)</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Tol. (mm/min)</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Dist. (mm)</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Tiempo (s)</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Velocidad Calculada (mm/min)</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Velocidad Promedio (mm/min)</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Error</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Resultado</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634372215"/>
                  </a:ext>
                </a:extLst>
              </a:tr>
              <a:tr h="360045">
                <a:tc rowSpan="3">
                  <a:txBody>
                    <a:bodyPr/>
                    <a:lstStyle/>
                    <a:p>
                      <a:pPr>
                        <a:lnSpc>
                          <a:spcPct val="115000"/>
                        </a:lnSpc>
                        <a:spcAft>
                          <a:spcPts val="0"/>
                        </a:spcAft>
                      </a:pPr>
                      <a:r>
                        <a:rPr lang="es-ES" sz="1000">
                          <a:effectLst/>
                        </a:rPr>
                        <a:t>24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0.24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125.51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23.90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23.90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0.10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Ok</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006560695"/>
                  </a:ext>
                </a:extLst>
              </a:tr>
              <a:tr h="360045">
                <a:tc vMerge="1">
                  <a:txBody>
                    <a:bodyPr/>
                    <a:lstStyle/>
                    <a:p>
                      <a:endParaRPr lang="en-US"/>
                    </a:p>
                  </a:txBody>
                  <a:tcPr/>
                </a:tc>
                <a:tc vMerge="1">
                  <a:txBody>
                    <a:bodyPr/>
                    <a:lstStyle/>
                    <a:p>
                      <a:endParaRPr lang="en-US"/>
                    </a:p>
                  </a:txBody>
                  <a:tcPr/>
                </a:tc>
                <a:tc>
                  <a:txBody>
                    <a:bodyPr/>
                    <a:lstStyle/>
                    <a:p>
                      <a:pPr>
                        <a:lnSpc>
                          <a:spcPct val="115000"/>
                        </a:lnSpc>
                        <a:spcAft>
                          <a:spcPts val="0"/>
                        </a:spcAft>
                      </a:pPr>
                      <a:r>
                        <a:rPr lang="es-ES" sz="1000">
                          <a:effectLst/>
                        </a:rPr>
                        <a:t>40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100.45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23.89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41879132"/>
                  </a:ext>
                </a:extLst>
              </a:tr>
              <a:tr h="360045">
                <a:tc vMerge="1">
                  <a:txBody>
                    <a:bodyPr/>
                    <a:lstStyle/>
                    <a:p>
                      <a:endParaRPr lang="en-US"/>
                    </a:p>
                  </a:txBody>
                  <a:tcPr/>
                </a:tc>
                <a:tc vMerge="1">
                  <a:txBody>
                    <a:bodyPr/>
                    <a:lstStyle/>
                    <a:p>
                      <a:endParaRPr lang="en-US"/>
                    </a:p>
                  </a:txBody>
                  <a:tcPr/>
                </a:tc>
                <a:tc>
                  <a:txBody>
                    <a:bodyPr/>
                    <a:lstStyle/>
                    <a:p>
                      <a:pPr>
                        <a:lnSpc>
                          <a:spcPct val="115000"/>
                        </a:lnSpc>
                        <a:spcAft>
                          <a:spcPts val="0"/>
                        </a:spcAft>
                      </a:pPr>
                      <a:r>
                        <a:rPr lang="es-ES" sz="1000">
                          <a:effectLst/>
                        </a:rPr>
                        <a:t>30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75.28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23.91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9339885"/>
                  </a:ext>
                </a:extLst>
              </a:tr>
              <a:tr h="360045">
                <a:tc rowSpan="3">
                  <a:txBody>
                    <a:bodyPr/>
                    <a:lstStyle/>
                    <a:p>
                      <a:pPr>
                        <a:lnSpc>
                          <a:spcPct val="115000"/>
                        </a:lnSpc>
                        <a:spcAft>
                          <a:spcPts val="0"/>
                        </a:spcAft>
                      </a:pPr>
                      <a:r>
                        <a:rPr lang="es-ES" sz="1000">
                          <a:effectLst/>
                        </a:rPr>
                        <a:t>48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0.48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62.18</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48.25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47.66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0.34</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Ok</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4986"/>
                  </a:ext>
                </a:extLst>
              </a:tr>
              <a:tr h="360045">
                <a:tc vMerge="1">
                  <a:txBody>
                    <a:bodyPr/>
                    <a:lstStyle/>
                    <a:p>
                      <a:endParaRPr lang="en-US"/>
                    </a:p>
                  </a:txBody>
                  <a:tcPr/>
                </a:tc>
                <a:tc vMerge="1">
                  <a:txBody>
                    <a:bodyPr/>
                    <a:lstStyle/>
                    <a:p>
                      <a:endParaRPr lang="en-US"/>
                    </a:p>
                  </a:txBody>
                  <a:tcPr/>
                </a:tc>
                <a:tc>
                  <a:txBody>
                    <a:bodyPr/>
                    <a:lstStyle/>
                    <a:p>
                      <a:pPr>
                        <a:lnSpc>
                          <a:spcPct val="115000"/>
                        </a:lnSpc>
                        <a:spcAft>
                          <a:spcPts val="0"/>
                        </a:spcAft>
                      </a:pPr>
                      <a:r>
                        <a:rPr lang="es-ES" sz="1000">
                          <a:effectLst/>
                        </a:rPr>
                        <a:t>40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50.46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47.56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66711629"/>
                  </a:ext>
                </a:extLst>
              </a:tr>
              <a:tr h="360045">
                <a:tc vMerge="1">
                  <a:txBody>
                    <a:bodyPr/>
                    <a:lstStyle/>
                    <a:p>
                      <a:endParaRPr lang="en-US"/>
                    </a:p>
                  </a:txBody>
                  <a:tcPr/>
                </a:tc>
                <a:tc vMerge="1">
                  <a:txBody>
                    <a:bodyPr/>
                    <a:lstStyle/>
                    <a:p>
                      <a:endParaRPr lang="en-US"/>
                    </a:p>
                  </a:txBody>
                  <a:tcPr/>
                </a:tc>
                <a:tc>
                  <a:txBody>
                    <a:bodyPr/>
                    <a:lstStyle/>
                    <a:p>
                      <a:pPr>
                        <a:lnSpc>
                          <a:spcPct val="115000"/>
                        </a:lnSpc>
                        <a:spcAft>
                          <a:spcPts val="0"/>
                        </a:spcAft>
                      </a:pPr>
                      <a:r>
                        <a:rPr lang="es-ES" sz="1000">
                          <a:effectLst/>
                        </a:rPr>
                        <a:t>30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38.16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47.17</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10052581"/>
                  </a:ext>
                </a:extLst>
              </a:tr>
              <a:tr h="360045">
                <a:tc rowSpan="3">
                  <a:txBody>
                    <a:bodyPr/>
                    <a:lstStyle/>
                    <a:p>
                      <a:pPr>
                        <a:lnSpc>
                          <a:spcPct val="115000"/>
                        </a:lnSpc>
                        <a:spcAft>
                          <a:spcPts val="0"/>
                        </a:spcAft>
                      </a:pPr>
                      <a:r>
                        <a:rPr lang="es-ES" sz="1000">
                          <a:effectLst/>
                        </a:rPr>
                        <a:t>60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0.6</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50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49.83</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60.20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60.35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0.35</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rowSpan="3">
                  <a:txBody>
                    <a:bodyPr/>
                    <a:lstStyle/>
                    <a:p>
                      <a:pPr>
                        <a:lnSpc>
                          <a:spcPct val="115000"/>
                        </a:lnSpc>
                        <a:spcAft>
                          <a:spcPts val="0"/>
                        </a:spcAft>
                      </a:pPr>
                      <a:r>
                        <a:rPr lang="es-ES" sz="1000">
                          <a:effectLst/>
                        </a:rPr>
                        <a:t>Ok</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06018521"/>
                  </a:ext>
                </a:extLst>
              </a:tr>
              <a:tr h="360045">
                <a:tc vMerge="1">
                  <a:txBody>
                    <a:bodyPr/>
                    <a:lstStyle/>
                    <a:p>
                      <a:endParaRPr lang="en-US"/>
                    </a:p>
                  </a:txBody>
                  <a:tcPr/>
                </a:tc>
                <a:tc vMerge="1">
                  <a:txBody>
                    <a:bodyPr/>
                    <a:lstStyle/>
                    <a:p>
                      <a:endParaRPr lang="en-US"/>
                    </a:p>
                  </a:txBody>
                  <a:tcPr/>
                </a:tc>
                <a:tc>
                  <a:txBody>
                    <a:bodyPr/>
                    <a:lstStyle/>
                    <a:p>
                      <a:pPr>
                        <a:lnSpc>
                          <a:spcPct val="115000"/>
                        </a:lnSpc>
                        <a:spcAft>
                          <a:spcPts val="0"/>
                        </a:spcAft>
                      </a:pPr>
                      <a:r>
                        <a:rPr lang="es-ES" sz="1000">
                          <a:effectLst/>
                        </a:rPr>
                        <a:t>40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39.81</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60.29</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64689612"/>
                  </a:ext>
                </a:extLst>
              </a:tr>
              <a:tr h="360045">
                <a:tc vMerge="1">
                  <a:txBody>
                    <a:bodyPr/>
                    <a:lstStyle/>
                    <a:p>
                      <a:endParaRPr lang="en-US"/>
                    </a:p>
                  </a:txBody>
                  <a:tcPr/>
                </a:tc>
                <a:tc vMerge="1">
                  <a:txBody>
                    <a:bodyPr/>
                    <a:lstStyle/>
                    <a:p>
                      <a:endParaRPr lang="en-US"/>
                    </a:p>
                  </a:txBody>
                  <a:tcPr/>
                </a:tc>
                <a:tc>
                  <a:txBody>
                    <a:bodyPr/>
                    <a:lstStyle/>
                    <a:p>
                      <a:pPr>
                        <a:lnSpc>
                          <a:spcPct val="115000"/>
                        </a:lnSpc>
                        <a:spcAft>
                          <a:spcPts val="0"/>
                        </a:spcAft>
                      </a:pPr>
                      <a:r>
                        <a:rPr lang="es-ES" sz="1000">
                          <a:effectLst/>
                        </a:rPr>
                        <a:t>30</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a:effectLst/>
                        </a:rPr>
                        <a:t>29.72</a:t>
                      </a:r>
                      <a:endParaRPr lang="en-US" sz="10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nSpc>
                          <a:spcPct val="115000"/>
                        </a:lnSpc>
                        <a:spcAft>
                          <a:spcPts val="0"/>
                        </a:spcAft>
                      </a:pPr>
                      <a:r>
                        <a:rPr lang="es-ES" sz="1000" dirty="0">
                          <a:effectLst/>
                        </a:rPr>
                        <a:t>60.57</a:t>
                      </a:r>
                      <a:endParaRPr lang="en-US" sz="10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08594711"/>
                  </a:ext>
                </a:extLst>
              </a:tr>
            </a:tbl>
          </a:graphicData>
        </a:graphic>
      </p:graphicFrame>
      <p:pic>
        <p:nvPicPr>
          <p:cNvPr id="9" name="Picture 2">
            <a:extLst>
              <a:ext uri="{FF2B5EF4-FFF2-40B4-BE49-F238E27FC236}">
                <a16:creationId xmlns:a16="http://schemas.microsoft.com/office/drawing/2014/main" id="{2F72333B-A2E3-46C7-AAF8-92FC704BA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008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5400" b="1" dirty="0">
                <a:solidFill>
                  <a:schemeClr val="tx1"/>
                </a:solidFill>
              </a:rPr>
              <a:t>CONCLUSIONES</a:t>
            </a:r>
            <a:endParaRPr lang="en-US" sz="5400" b="1"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4278310"/>
          </a:xfrm>
        </p:spPr>
        <p:txBody>
          <a:bodyPr>
            <a:normAutofit/>
          </a:bodyPr>
          <a:lstStyle/>
          <a:p>
            <a:pPr lvl="0" algn="just"/>
            <a:r>
              <a:rPr lang="es-ES" sz="2000" dirty="0"/>
              <a:t>Se determinó que era necesario reemplazar el motor del husillo por un motor de mayor potencia, por lo que se instaló un motor trifásico de 1 HP; para realizar dicho cambio se modificó la estructura de seguridad, para sujetar en ella una base para el nuevo motor, esta base fue fabricada en una plancha de acero de 2.5 mm, y también fue diseñada con la intención de disminuir las vibraciones que se generan cuando se enciende el husillo. Se realizaron varios maquinados en la fresadora para colocar fines de carrera, que servirán para controlar la posición de la mesa de trabajo. También se realizó un mantenimiento de todos los componentes de la máquina, entre los cuales se destacan la limpieza y engrasado de las cajas reductoras, mediante las cuales se transmite el movimiento de los motores a pasos hacia cada eje de movimiento.</a:t>
            </a:r>
            <a:endParaRPr lang="en-US" sz="2000" dirty="0"/>
          </a:p>
        </p:txBody>
      </p:sp>
      <p:pic>
        <p:nvPicPr>
          <p:cNvPr id="7" name="Picture 2">
            <a:extLst>
              <a:ext uri="{FF2B5EF4-FFF2-40B4-BE49-F238E27FC236}">
                <a16:creationId xmlns:a16="http://schemas.microsoft.com/office/drawing/2014/main" id="{0DCC98D4-FDDA-45EC-9712-4781D4431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36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7000" dirty="0">
                <a:solidFill>
                  <a:schemeClr val="tx1"/>
                </a:solidFill>
              </a:rPr>
              <a:t>CONCLUSIONES</a:t>
            </a:r>
            <a:endParaRPr lang="en-US" sz="7000"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4" y="609600"/>
            <a:ext cx="746221" cy="83101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4278310"/>
          </a:xfrm>
        </p:spPr>
        <p:txBody>
          <a:bodyPr>
            <a:normAutofit/>
          </a:bodyPr>
          <a:lstStyle/>
          <a:p>
            <a:pPr lvl="0" algn="just"/>
            <a:r>
              <a:rPr lang="es-ES" sz="2000" dirty="0"/>
              <a:t>•	Se implementó el filtro mostrado en la figura 29, con el fin de acondicionar la señal por medio de la cual se realiza el control de velocidad de giro del husillo. Se reemplazó el gabinete electrónico por uno de mayor tamaño, debido a que se integrarían más elementos a la máquina y se reorganizaron las conexiones previamente hechas. Para identificar todas las conexiones remitirse al anexo B.</a:t>
            </a:r>
            <a:endParaRPr lang="en-US" sz="2000" dirty="0"/>
          </a:p>
        </p:txBody>
      </p:sp>
    </p:spTree>
    <p:extLst>
      <p:ext uri="{BB962C8B-B14F-4D97-AF65-F5344CB8AC3E}">
        <p14:creationId xmlns:p14="http://schemas.microsoft.com/office/powerpoint/2010/main" val="4265812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7000" dirty="0">
                <a:solidFill>
                  <a:schemeClr val="tx1"/>
                </a:solidFill>
              </a:rPr>
              <a:t>CONCLUSIONES</a:t>
            </a:r>
            <a:endParaRPr lang="en-US" sz="7000"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4278310"/>
          </a:xfrm>
        </p:spPr>
        <p:txBody>
          <a:bodyPr>
            <a:normAutofit/>
          </a:bodyPr>
          <a:lstStyle/>
          <a:p>
            <a:pPr algn="just"/>
            <a:r>
              <a:rPr lang="es-ES" sz="2000" dirty="0"/>
              <a:t>•	Las pruebas realizadas con la máquina fresadora siguiendo un estándar establecido por la ASTM E2587 (Práctica para el uso de gráficos de control en el control estadístico de procesos), establecieron que tanto la variabilidad como la precisión de la máquina se encuentran correctamente controlados. Pruebas funcionales de la máquina en todos sus ejes de movimiento (X, Y, Z), también determinaron un funcionamiento con una tolerancia de ±0.1mm. La repetibilidad de la máquina depende de la ubicación de la pieza de trabajo para su posterior “encerado”.</a:t>
            </a:r>
            <a:endParaRPr lang="en-US" sz="2000" dirty="0"/>
          </a:p>
        </p:txBody>
      </p:sp>
      <p:pic>
        <p:nvPicPr>
          <p:cNvPr id="7" name="Picture 2">
            <a:extLst>
              <a:ext uri="{FF2B5EF4-FFF2-40B4-BE49-F238E27FC236}">
                <a16:creationId xmlns:a16="http://schemas.microsoft.com/office/drawing/2014/main" id="{10B67312-C1D1-4574-8746-21F4A277E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603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OBJETIVOS</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938B53EF-8803-4D15-AE1F-AA703FD23103}"/>
              </a:ext>
            </a:extLst>
          </p:cNvPr>
          <p:cNvSpPr/>
          <p:nvPr/>
        </p:nvSpPr>
        <p:spPr>
          <a:xfrm>
            <a:off x="3439886" y="2967335"/>
            <a:ext cx="6168570" cy="1323439"/>
          </a:xfrm>
          <a:prstGeom prst="rect">
            <a:avLst/>
          </a:prstGeom>
        </p:spPr>
        <p:txBody>
          <a:bodyPr wrap="square">
            <a:spAutoFit/>
          </a:bodyPr>
          <a:lstStyle/>
          <a:p>
            <a:pPr algn="just"/>
            <a:r>
              <a:rPr lang="es-ES" sz="2000" i="1" dirty="0"/>
              <a:t>Rehabilitar y modernizar el taladro/fresador CNC TERCO LA-20 del Laboratorio de Procesos de Manufactura de la Universidad de las Fuerzas </a:t>
            </a:r>
            <a:r>
              <a:rPr lang="en-US" sz="2000" i="1" dirty="0"/>
              <a:t>Armadas-ESPE.</a:t>
            </a:r>
            <a:endParaRPr lang="en-US" sz="2000" b="1" i="1" dirty="0"/>
          </a:p>
        </p:txBody>
      </p:sp>
      <p:pic>
        <p:nvPicPr>
          <p:cNvPr id="13" name="Imagen 12">
            <a:extLst>
              <a:ext uri="{FF2B5EF4-FFF2-40B4-BE49-F238E27FC236}">
                <a16:creationId xmlns:a16="http://schemas.microsoft.com/office/drawing/2014/main" id="{7869B0CF-74FB-4D97-819D-5EBA611B4736}"/>
              </a:ext>
            </a:extLst>
          </p:cNvPr>
          <p:cNvPicPr>
            <a:picLocks noChangeAspect="1"/>
          </p:cNvPicPr>
          <p:nvPr/>
        </p:nvPicPr>
        <p:blipFill>
          <a:blip r:embed="rId4"/>
          <a:stretch>
            <a:fillRect/>
          </a:stretch>
        </p:blipFill>
        <p:spPr>
          <a:xfrm>
            <a:off x="481523" y="2083221"/>
            <a:ext cx="2789634" cy="3448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1365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fontScale="90000"/>
          </a:bodyPr>
          <a:lstStyle/>
          <a:p>
            <a:pPr algn="ctr"/>
            <a:r>
              <a:rPr lang="es-ES" sz="7000" dirty="0">
                <a:solidFill>
                  <a:schemeClr val="tx1"/>
                </a:solidFill>
              </a:rPr>
              <a:t>RECOMENDACIONES</a:t>
            </a:r>
            <a:endParaRPr lang="en-US" sz="7000"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4278310"/>
          </a:xfrm>
        </p:spPr>
        <p:txBody>
          <a:bodyPr>
            <a:normAutofit/>
          </a:bodyPr>
          <a:lstStyle/>
          <a:p>
            <a:pPr lvl="0" algn="just"/>
            <a:r>
              <a:rPr lang="es-ES" sz="2000" dirty="0"/>
              <a:t>•	Modificar el sistema de sujeción del motor del husillo para de esta forma aumentar la distancia entre la herramienta y la mesa de trabajo, esto permitirá trabajos con herramientas más largas. Posteriormente se puede aprovechar dicha modificación para agregar un eje de movimiento o incluso para realizar un sistema de cambio de herramienta automático.</a:t>
            </a:r>
          </a:p>
          <a:p>
            <a:pPr lvl="0" algn="just"/>
            <a:r>
              <a:rPr lang="es-ES" sz="2000" dirty="0"/>
              <a:t>•	Se puede realizar el reemplazo de los fines de carrera por sensores que permitan que el procedimiento de “Home” se realice de forma más rápida.</a:t>
            </a:r>
          </a:p>
        </p:txBody>
      </p:sp>
      <p:pic>
        <p:nvPicPr>
          <p:cNvPr id="7" name="Picture 2">
            <a:extLst>
              <a:ext uri="{FF2B5EF4-FFF2-40B4-BE49-F238E27FC236}">
                <a16:creationId xmlns:a16="http://schemas.microsoft.com/office/drawing/2014/main" id="{836DEE68-9CAC-40FD-A337-54DE1582A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969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fontScale="90000"/>
          </a:bodyPr>
          <a:lstStyle/>
          <a:p>
            <a:pPr algn="ctr"/>
            <a:r>
              <a:rPr lang="es-ES" sz="7000" dirty="0">
                <a:solidFill>
                  <a:schemeClr val="tx1"/>
                </a:solidFill>
              </a:rPr>
              <a:t>RECOMENDACIONES</a:t>
            </a:r>
            <a:endParaRPr lang="en-US" sz="7000"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4278310"/>
          </a:xfrm>
        </p:spPr>
        <p:txBody>
          <a:bodyPr>
            <a:noAutofit/>
          </a:bodyPr>
          <a:lstStyle/>
          <a:p>
            <a:pPr lvl="0"/>
            <a:r>
              <a:rPr lang="es-ES" sz="2000" dirty="0"/>
              <a:t>•	Se propone emplear el software de control en otros equipos de laboratorio en los que se empleen softwares licenciados, debido a que </a:t>
            </a:r>
            <a:r>
              <a:rPr lang="es-ES" sz="2000" dirty="0" err="1"/>
              <a:t>LinuxCNC</a:t>
            </a:r>
            <a:r>
              <a:rPr lang="es-ES" sz="2000" dirty="0"/>
              <a:t> permite controlar otro tipo de máquinas como tornos o robots cartesianos.</a:t>
            </a:r>
          </a:p>
          <a:p>
            <a:pPr lvl="0"/>
            <a:r>
              <a:rPr lang="es-ES" sz="2000" dirty="0"/>
              <a:t>•	Cambiar la relación de transmisión de las cajas reductoras o cambiar los motores de los 3 ejes de movimiento para aumentar la velocidad de avance de la mesa de trabajo, para esto verificar que, el torque sea suficiente para lograr el movimiento de la mesa de trabajo.</a:t>
            </a:r>
          </a:p>
        </p:txBody>
      </p:sp>
      <p:pic>
        <p:nvPicPr>
          <p:cNvPr id="7" name="Picture 2">
            <a:extLst>
              <a:ext uri="{FF2B5EF4-FFF2-40B4-BE49-F238E27FC236}">
                <a16:creationId xmlns:a16="http://schemas.microsoft.com/office/drawing/2014/main" id="{309110AA-4D41-4A8F-8054-91B957073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251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fontScale="90000"/>
          </a:bodyPr>
          <a:lstStyle/>
          <a:p>
            <a:pPr algn="ctr"/>
            <a:r>
              <a:rPr lang="es-ES" sz="7000" dirty="0">
                <a:solidFill>
                  <a:schemeClr val="tx1"/>
                </a:solidFill>
              </a:rPr>
              <a:t>RECOMENDACIONES</a:t>
            </a:r>
            <a:endParaRPr lang="en-US" sz="7000"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sp>
        <p:nvSpPr>
          <p:cNvPr id="10" name="Marcador de contenido 2">
            <a:extLst>
              <a:ext uri="{FF2B5EF4-FFF2-40B4-BE49-F238E27FC236}">
                <a16:creationId xmlns:a16="http://schemas.microsoft.com/office/drawing/2014/main" id="{61C6EB99-4EDE-4EAC-827A-3D7DCC6E167E}"/>
              </a:ext>
            </a:extLst>
          </p:cNvPr>
          <p:cNvSpPr>
            <a:spLocks noGrp="1"/>
          </p:cNvSpPr>
          <p:nvPr>
            <p:ph idx="1"/>
          </p:nvPr>
        </p:nvSpPr>
        <p:spPr>
          <a:xfrm>
            <a:off x="677334" y="2160590"/>
            <a:ext cx="8596668" cy="4278310"/>
          </a:xfrm>
        </p:spPr>
        <p:txBody>
          <a:bodyPr>
            <a:noAutofit/>
          </a:bodyPr>
          <a:lstStyle/>
          <a:p>
            <a:pPr lvl="0"/>
            <a:r>
              <a:rPr lang="es-ES" sz="2000" dirty="0"/>
              <a:t>•	Implementar un sistema de refrigeración para evitar que la herramienta de corte se sobrecaliente, y así lograr que su tiempo de vida se prolongue.</a:t>
            </a:r>
          </a:p>
          <a:p>
            <a:pPr lvl="0"/>
            <a:r>
              <a:rPr lang="es-ES" sz="2000" dirty="0"/>
              <a:t>•	Si se presenta algún problema con la máquina, remitirse al manual de usuario, que posee información necesaria para dar solución a problemas comunes tanto en la parte mecánica como electrónica.</a:t>
            </a:r>
          </a:p>
        </p:txBody>
      </p:sp>
      <p:pic>
        <p:nvPicPr>
          <p:cNvPr id="7" name="Picture 2">
            <a:extLst>
              <a:ext uri="{FF2B5EF4-FFF2-40B4-BE49-F238E27FC236}">
                <a16:creationId xmlns:a16="http://schemas.microsoft.com/office/drawing/2014/main" id="{309110AA-4D41-4A8F-8054-91B957073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85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7000" dirty="0">
                <a:solidFill>
                  <a:schemeClr val="tx1"/>
                </a:solidFill>
              </a:rPr>
              <a:t>MAQUINADO</a:t>
            </a:r>
            <a:endParaRPr lang="en-US" sz="7000"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pic>
        <p:nvPicPr>
          <p:cNvPr id="7" name="Imagen 6">
            <a:extLst>
              <a:ext uri="{FF2B5EF4-FFF2-40B4-BE49-F238E27FC236}">
                <a16:creationId xmlns:a16="http://schemas.microsoft.com/office/drawing/2014/main" id="{3A426E0C-7FB5-467F-B472-1C4577BCA99C}"/>
              </a:ext>
            </a:extLst>
          </p:cNvPr>
          <p:cNvPicPr>
            <a:picLocks noChangeAspect="1"/>
          </p:cNvPicPr>
          <p:nvPr/>
        </p:nvPicPr>
        <p:blipFill>
          <a:blip r:embed="rId3"/>
          <a:stretch>
            <a:fillRect/>
          </a:stretch>
        </p:blipFill>
        <p:spPr>
          <a:xfrm>
            <a:off x="4631844" y="1716969"/>
            <a:ext cx="1992666" cy="3985331"/>
          </a:xfrm>
          <a:prstGeom prst="rect">
            <a:avLst/>
          </a:prstGeom>
        </p:spPr>
      </p:pic>
      <p:pic>
        <p:nvPicPr>
          <p:cNvPr id="23" name="Imagen 22">
            <a:extLst>
              <a:ext uri="{FF2B5EF4-FFF2-40B4-BE49-F238E27FC236}">
                <a16:creationId xmlns:a16="http://schemas.microsoft.com/office/drawing/2014/main" id="{73007248-5C2D-410D-8B66-A2DF9C96DAD1}"/>
              </a:ext>
            </a:extLst>
          </p:cNvPr>
          <p:cNvPicPr>
            <a:picLocks noChangeAspect="1"/>
          </p:cNvPicPr>
          <p:nvPr/>
        </p:nvPicPr>
        <p:blipFill>
          <a:blip r:embed="rId4"/>
          <a:stretch>
            <a:fillRect/>
          </a:stretch>
        </p:blipFill>
        <p:spPr>
          <a:xfrm>
            <a:off x="1050444" y="1716969"/>
            <a:ext cx="3581400" cy="2686050"/>
          </a:xfrm>
          <a:prstGeom prst="rect">
            <a:avLst/>
          </a:prstGeom>
        </p:spPr>
      </p:pic>
      <p:pic>
        <p:nvPicPr>
          <p:cNvPr id="9" name="Picture 2">
            <a:extLst>
              <a:ext uri="{FF2B5EF4-FFF2-40B4-BE49-F238E27FC236}">
                <a16:creationId xmlns:a16="http://schemas.microsoft.com/office/drawing/2014/main" id="{72B54C77-9AC3-4143-A4F4-5A2533009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55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7000" dirty="0">
                <a:solidFill>
                  <a:schemeClr val="tx1"/>
                </a:solidFill>
              </a:rPr>
              <a:t>MAQUINADO</a:t>
            </a:r>
            <a:endParaRPr lang="en-US" sz="7000"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pic>
        <p:nvPicPr>
          <p:cNvPr id="17" name="Imagen 16">
            <a:extLst>
              <a:ext uri="{FF2B5EF4-FFF2-40B4-BE49-F238E27FC236}">
                <a16:creationId xmlns:a16="http://schemas.microsoft.com/office/drawing/2014/main" id="{87CE721D-ACCA-4E86-86FA-905D7CFBD1C6}"/>
              </a:ext>
            </a:extLst>
          </p:cNvPr>
          <p:cNvPicPr>
            <a:picLocks noChangeAspect="1"/>
          </p:cNvPicPr>
          <p:nvPr/>
        </p:nvPicPr>
        <p:blipFill>
          <a:blip r:embed="rId3"/>
          <a:stretch>
            <a:fillRect/>
          </a:stretch>
        </p:blipFill>
        <p:spPr>
          <a:xfrm>
            <a:off x="5417606" y="1859756"/>
            <a:ext cx="4367164" cy="3275373"/>
          </a:xfrm>
          <a:prstGeom prst="rect">
            <a:avLst/>
          </a:prstGeom>
        </p:spPr>
      </p:pic>
      <p:pic>
        <p:nvPicPr>
          <p:cNvPr id="25" name="Imagen 24">
            <a:extLst>
              <a:ext uri="{FF2B5EF4-FFF2-40B4-BE49-F238E27FC236}">
                <a16:creationId xmlns:a16="http://schemas.microsoft.com/office/drawing/2014/main" id="{A69D98B2-8CD1-474D-9547-C4637D3E7B2A}"/>
              </a:ext>
            </a:extLst>
          </p:cNvPr>
          <p:cNvPicPr>
            <a:picLocks noChangeAspect="1"/>
          </p:cNvPicPr>
          <p:nvPr/>
        </p:nvPicPr>
        <p:blipFill>
          <a:blip r:embed="rId4"/>
          <a:stretch>
            <a:fillRect/>
          </a:stretch>
        </p:blipFill>
        <p:spPr>
          <a:xfrm>
            <a:off x="1050443" y="1859756"/>
            <a:ext cx="4367163" cy="3275372"/>
          </a:xfrm>
          <a:prstGeom prst="rect">
            <a:avLst/>
          </a:prstGeom>
        </p:spPr>
      </p:pic>
      <p:pic>
        <p:nvPicPr>
          <p:cNvPr id="9" name="Picture 2">
            <a:extLst>
              <a:ext uri="{FF2B5EF4-FFF2-40B4-BE49-F238E27FC236}">
                <a16:creationId xmlns:a16="http://schemas.microsoft.com/office/drawing/2014/main" id="{3F3AF77B-42EB-4676-A375-082FC9382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771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7000" dirty="0">
                <a:solidFill>
                  <a:schemeClr val="tx1"/>
                </a:solidFill>
              </a:rPr>
              <a:t>MAQUINADO</a:t>
            </a:r>
            <a:endParaRPr lang="en-US" sz="7000" dirty="0">
              <a:solidFill>
                <a:schemeClr val="tx1"/>
              </a:solidFill>
            </a:endParaRPr>
          </a:p>
        </p:txBody>
      </p:sp>
      <p:sp>
        <p:nvSpPr>
          <p:cNvPr id="4" name="AutoShape 2">
            <a:extLst>
              <a:ext uri="{FF2B5EF4-FFF2-40B4-BE49-F238E27FC236}">
                <a16:creationId xmlns:a16="http://schemas.microsoft.com/office/drawing/2014/main" id="{A9822AFE-E8B0-4782-9C58-A440D01986F6}"/>
              </a:ext>
            </a:extLst>
          </p:cNvPr>
          <p:cNvSpPr>
            <a:spLocks noChangeAspect="1" noChangeArrowheads="1"/>
          </p:cNvSpPr>
          <p:nvPr/>
        </p:nvSpPr>
        <p:spPr bwMode="auto">
          <a:xfrm>
            <a:off x="5943600" y="3276600"/>
            <a:ext cx="2609850" cy="260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arcador de contenido 2">
            <a:extLst>
              <a:ext uri="{FF2B5EF4-FFF2-40B4-BE49-F238E27FC236}">
                <a16:creationId xmlns:a16="http://schemas.microsoft.com/office/drawing/2014/main" id="{0A7507D8-2021-47B4-BFB6-2687D941F142}"/>
              </a:ext>
            </a:extLst>
          </p:cNvPr>
          <p:cNvSpPr txBox="1">
            <a:spLocks/>
          </p:cNvSpPr>
          <p:nvPr/>
        </p:nvSpPr>
        <p:spPr>
          <a:xfrm>
            <a:off x="677334" y="2838450"/>
            <a:ext cx="8596668" cy="37909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s-ES" sz="2000" dirty="0"/>
          </a:p>
        </p:txBody>
      </p:sp>
      <p:pic>
        <p:nvPicPr>
          <p:cNvPr id="5" name="Imagen 4">
            <a:extLst>
              <a:ext uri="{FF2B5EF4-FFF2-40B4-BE49-F238E27FC236}">
                <a16:creationId xmlns:a16="http://schemas.microsoft.com/office/drawing/2014/main" id="{63FCD947-AC0C-459D-A94F-3A881CA2AA85}"/>
              </a:ext>
            </a:extLst>
          </p:cNvPr>
          <p:cNvPicPr>
            <a:picLocks noChangeAspect="1"/>
          </p:cNvPicPr>
          <p:nvPr/>
        </p:nvPicPr>
        <p:blipFill>
          <a:blip r:embed="rId3"/>
          <a:stretch>
            <a:fillRect/>
          </a:stretch>
        </p:blipFill>
        <p:spPr>
          <a:xfrm>
            <a:off x="4749800" y="3486150"/>
            <a:ext cx="4191000" cy="3143250"/>
          </a:xfrm>
          <a:prstGeom prst="rect">
            <a:avLst/>
          </a:prstGeom>
        </p:spPr>
      </p:pic>
      <p:pic>
        <p:nvPicPr>
          <p:cNvPr id="7" name="Imagen 6">
            <a:extLst>
              <a:ext uri="{FF2B5EF4-FFF2-40B4-BE49-F238E27FC236}">
                <a16:creationId xmlns:a16="http://schemas.microsoft.com/office/drawing/2014/main" id="{009A9F29-DD99-446A-A403-9561E1D9FE62}"/>
              </a:ext>
            </a:extLst>
          </p:cNvPr>
          <p:cNvPicPr>
            <a:picLocks noChangeAspect="1"/>
          </p:cNvPicPr>
          <p:nvPr/>
        </p:nvPicPr>
        <p:blipFill>
          <a:blip r:embed="rId4"/>
          <a:stretch>
            <a:fillRect/>
          </a:stretch>
        </p:blipFill>
        <p:spPr>
          <a:xfrm>
            <a:off x="419415" y="1805105"/>
            <a:ext cx="4330385" cy="3247789"/>
          </a:xfrm>
          <a:prstGeom prst="rect">
            <a:avLst/>
          </a:prstGeom>
        </p:spPr>
      </p:pic>
      <p:pic>
        <p:nvPicPr>
          <p:cNvPr id="9" name="Picture 2">
            <a:extLst>
              <a:ext uri="{FF2B5EF4-FFF2-40B4-BE49-F238E27FC236}">
                <a16:creationId xmlns:a16="http://schemas.microsoft.com/office/drawing/2014/main" id="{C892856C-F9BD-46D1-9CA8-E402F766D2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328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EB5403-CBEF-461B-95F6-4A3B5FFC369F}"/>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81017FDF-EAA4-4F11-B210-1E9CB51312BB}"/>
              </a:ext>
            </a:extLst>
          </p:cNvPr>
          <p:cNvSpPr>
            <a:spLocks noGrp="1"/>
          </p:cNvSpPr>
          <p:nvPr>
            <p:ph idx="1"/>
          </p:nvPr>
        </p:nvSpPr>
        <p:spPr/>
        <p:txBody>
          <a:bodyPr>
            <a:normAutofit/>
          </a:bodyPr>
          <a:lstStyle/>
          <a:p>
            <a:pPr marL="0" indent="0" algn="ctr">
              <a:buNone/>
            </a:pPr>
            <a:endParaRPr lang="es-ES" sz="6000" dirty="0"/>
          </a:p>
          <a:p>
            <a:pPr marL="0" indent="0" algn="ctr">
              <a:buNone/>
            </a:pPr>
            <a:r>
              <a:rPr lang="es-ES" sz="6000" dirty="0"/>
              <a:t>GRACIAS</a:t>
            </a:r>
            <a:endParaRPr lang="en-US" sz="6000" dirty="0"/>
          </a:p>
        </p:txBody>
      </p:sp>
    </p:spTree>
    <p:extLst>
      <p:ext uri="{BB962C8B-B14F-4D97-AF65-F5344CB8AC3E}">
        <p14:creationId xmlns:p14="http://schemas.microsoft.com/office/powerpoint/2010/main" val="2355514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513EF6-4B67-4C8F-BEA8-AC4421F6CF02}"/>
              </a:ext>
            </a:extLst>
          </p:cNvPr>
          <p:cNvSpPr>
            <a:spLocks noGrp="1"/>
          </p:cNvSpPr>
          <p:nvPr>
            <p:ph type="title"/>
          </p:nvPr>
        </p:nvSpPr>
        <p:spPr/>
        <p:txBody>
          <a:bodyPr/>
          <a:lstStyle/>
          <a:p>
            <a:endParaRPr lang="en-US"/>
          </a:p>
        </p:txBody>
      </p:sp>
      <p:pic>
        <p:nvPicPr>
          <p:cNvPr id="6" name="Marcador de contenido 5">
            <a:extLst>
              <a:ext uri="{FF2B5EF4-FFF2-40B4-BE49-F238E27FC236}">
                <a16:creationId xmlns:a16="http://schemas.microsoft.com/office/drawing/2014/main" id="{7A9F1C56-6981-4F75-8019-91871A3BA8B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7911" y="2160588"/>
            <a:ext cx="6636215" cy="3881437"/>
          </a:xfrm>
          <a:prstGeom prst="rect">
            <a:avLst/>
          </a:prstGeom>
          <a:noFill/>
          <a:ln>
            <a:noFill/>
          </a:ln>
        </p:spPr>
      </p:pic>
    </p:spTree>
    <p:extLst>
      <p:ext uri="{BB962C8B-B14F-4D97-AF65-F5344CB8AC3E}">
        <p14:creationId xmlns:p14="http://schemas.microsoft.com/office/powerpoint/2010/main" val="3587486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OBJETIVOS</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938B53EF-8803-4D15-AE1F-AA703FD23103}"/>
              </a:ext>
            </a:extLst>
          </p:cNvPr>
          <p:cNvSpPr/>
          <p:nvPr/>
        </p:nvSpPr>
        <p:spPr>
          <a:xfrm>
            <a:off x="2939769" y="1930400"/>
            <a:ext cx="6683202" cy="3785652"/>
          </a:xfrm>
          <a:prstGeom prst="rect">
            <a:avLst/>
          </a:prstGeom>
        </p:spPr>
        <p:txBody>
          <a:bodyPr wrap="square">
            <a:spAutoFit/>
          </a:bodyPr>
          <a:lstStyle/>
          <a:p>
            <a:pPr marL="342900" indent="-342900" algn="just">
              <a:buFont typeface="Wingdings" panose="05000000000000000000" pitchFamily="2" charset="2"/>
              <a:buChar char="Ø"/>
            </a:pPr>
            <a:r>
              <a:rPr lang="es-ES" sz="2000" dirty="0"/>
              <a:t>Identificar todos los problemas existentes en los sistemas que componen la máquina fresadora y especificar detalladamente los cambios en el sistema mecánico y en sus componentes, necesarios para mejorar la máquina, respaldado en planos, cálculos y simulaciones para su posterior construcción.</a:t>
            </a:r>
          </a:p>
          <a:p>
            <a:pPr marL="342900" indent="-342900" algn="just">
              <a:buFont typeface="Wingdings" panose="05000000000000000000" pitchFamily="2" charset="2"/>
              <a:buChar char="Ø"/>
            </a:pPr>
            <a:r>
              <a:rPr lang="es-ES" sz="2000" dirty="0"/>
              <a:t>Reparar e implementar el sistema electrónico de control y de potencia de la máquina necesarios para su correcto funcionamiento tomando en cuenta parámetros de entrada.</a:t>
            </a:r>
          </a:p>
          <a:p>
            <a:pPr marL="342900" indent="-342900" algn="just">
              <a:buFont typeface="Wingdings" panose="05000000000000000000" pitchFamily="2" charset="2"/>
              <a:buChar char="Ø"/>
            </a:pPr>
            <a:r>
              <a:rPr lang="es-ES" sz="2000" dirty="0"/>
              <a:t>Realizar pruebas de funcionamiento para la calibración de la máquina.</a:t>
            </a:r>
            <a:endParaRPr lang="en-US" sz="2000" i="1" dirty="0"/>
          </a:p>
        </p:txBody>
      </p:sp>
      <p:pic>
        <p:nvPicPr>
          <p:cNvPr id="2050" name="Picture 2" descr="Resultado de imagen para objetivos">
            <a:extLst>
              <a:ext uri="{FF2B5EF4-FFF2-40B4-BE49-F238E27FC236}">
                <a16:creationId xmlns:a16="http://schemas.microsoft.com/office/drawing/2014/main" id="{774DEE63-05D3-40C2-A65B-30C7E5C03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23" y="2635238"/>
            <a:ext cx="2648857" cy="1655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57844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ALCANCE</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DA9B37F3-9990-44FB-8F86-096E75393D94}"/>
              </a:ext>
            </a:extLst>
          </p:cNvPr>
          <p:cNvPicPr>
            <a:picLocks noChangeAspect="1"/>
          </p:cNvPicPr>
          <p:nvPr/>
        </p:nvPicPr>
        <p:blipFill>
          <a:blip r:embed="rId4"/>
          <a:stretch>
            <a:fillRect/>
          </a:stretch>
        </p:blipFill>
        <p:spPr>
          <a:xfrm>
            <a:off x="3959235" y="1747459"/>
            <a:ext cx="2942677" cy="132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a:extLst>
              <a:ext uri="{FF2B5EF4-FFF2-40B4-BE49-F238E27FC236}">
                <a16:creationId xmlns:a16="http://schemas.microsoft.com/office/drawing/2014/main" id="{C2D0492C-8EF8-4F7E-92E3-57631410DE09}"/>
              </a:ext>
            </a:extLst>
          </p:cNvPr>
          <p:cNvPicPr>
            <a:picLocks noChangeAspect="1"/>
          </p:cNvPicPr>
          <p:nvPr/>
        </p:nvPicPr>
        <p:blipFill>
          <a:blip r:embed="rId5"/>
          <a:stretch>
            <a:fillRect/>
          </a:stretch>
        </p:blipFill>
        <p:spPr>
          <a:xfrm>
            <a:off x="1499548" y="3502162"/>
            <a:ext cx="2538951" cy="1949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Resultado de imagen para linuxcnc axis">
            <a:extLst>
              <a:ext uri="{FF2B5EF4-FFF2-40B4-BE49-F238E27FC236}">
                <a16:creationId xmlns:a16="http://schemas.microsoft.com/office/drawing/2014/main" id="{C92B5AE8-CCA9-4B21-8AF3-FCA070935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2650" y="3332862"/>
            <a:ext cx="2538952" cy="2288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Flecha: a la izquierda, derecha y arriba 8">
            <a:extLst>
              <a:ext uri="{FF2B5EF4-FFF2-40B4-BE49-F238E27FC236}">
                <a16:creationId xmlns:a16="http://schemas.microsoft.com/office/drawing/2014/main" id="{A5F15640-6EED-4F86-87CE-795E19FDCA4B}"/>
              </a:ext>
            </a:extLst>
          </p:cNvPr>
          <p:cNvSpPr/>
          <p:nvPr/>
        </p:nvSpPr>
        <p:spPr>
          <a:xfrm>
            <a:off x="4161099" y="3502162"/>
            <a:ext cx="2538951" cy="1479276"/>
          </a:xfrm>
          <a:prstGeom prst="leftRightUpArrow">
            <a:avLst/>
          </a:prstGeom>
          <a:solidFill>
            <a:srgbClr val="0070C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ángulo: esquinas redondeadas 12">
            <a:extLst>
              <a:ext uri="{FF2B5EF4-FFF2-40B4-BE49-F238E27FC236}">
                <a16:creationId xmlns:a16="http://schemas.microsoft.com/office/drawing/2014/main" id="{734E028B-185A-4E7A-B3AD-91D84020DCD7}"/>
              </a:ext>
            </a:extLst>
          </p:cNvPr>
          <p:cNvSpPr/>
          <p:nvPr/>
        </p:nvSpPr>
        <p:spPr>
          <a:xfrm>
            <a:off x="1499548" y="5191587"/>
            <a:ext cx="2538951" cy="52111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Electrónico</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ángulo: esquinas redondeadas 13">
            <a:extLst>
              <a:ext uri="{FF2B5EF4-FFF2-40B4-BE49-F238E27FC236}">
                <a16:creationId xmlns:a16="http://schemas.microsoft.com/office/drawing/2014/main" id="{E748D1B5-6CD3-418A-9AF8-C58385EF3F7C}"/>
              </a:ext>
            </a:extLst>
          </p:cNvPr>
          <p:cNvSpPr/>
          <p:nvPr/>
        </p:nvSpPr>
        <p:spPr>
          <a:xfrm>
            <a:off x="3959235" y="2818177"/>
            <a:ext cx="2942677" cy="52111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Mecánico</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ángulo: esquinas redondeadas 14">
            <a:extLst>
              <a:ext uri="{FF2B5EF4-FFF2-40B4-BE49-F238E27FC236}">
                <a16:creationId xmlns:a16="http://schemas.microsoft.com/office/drawing/2014/main" id="{1A7857BF-47EB-496F-888F-5727440A8AB3}"/>
              </a:ext>
            </a:extLst>
          </p:cNvPr>
          <p:cNvSpPr/>
          <p:nvPr/>
        </p:nvSpPr>
        <p:spPr>
          <a:xfrm>
            <a:off x="6822651" y="5364931"/>
            <a:ext cx="2538951" cy="52111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Control</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60094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MARCO TEÓRICO</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sultado de imagen para G code">
            <a:extLst>
              <a:ext uri="{FF2B5EF4-FFF2-40B4-BE49-F238E27FC236}">
                <a16:creationId xmlns:a16="http://schemas.microsoft.com/office/drawing/2014/main" id="{7F42CF73-09A4-4CFC-BF1C-F595AD6FD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674" y="2891290"/>
            <a:ext cx="314325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90608C19-A9A7-4E1F-9452-F7AF4697D385}"/>
              </a:ext>
            </a:extLst>
          </p:cNvPr>
          <p:cNvPicPr>
            <a:picLocks noChangeAspect="1"/>
          </p:cNvPicPr>
          <p:nvPr/>
        </p:nvPicPr>
        <p:blipFill>
          <a:blip r:embed="rId5"/>
          <a:stretch>
            <a:fillRect/>
          </a:stretch>
        </p:blipFill>
        <p:spPr>
          <a:xfrm>
            <a:off x="6400800" y="2752931"/>
            <a:ext cx="2342857" cy="1685714"/>
          </a:xfrm>
          <a:prstGeom prst="rect">
            <a:avLst/>
          </a:prstGeom>
        </p:spPr>
      </p:pic>
      <p:sp>
        <p:nvSpPr>
          <p:cNvPr id="16" name="Rectángulo: esquinas redondeadas 15">
            <a:extLst>
              <a:ext uri="{FF2B5EF4-FFF2-40B4-BE49-F238E27FC236}">
                <a16:creationId xmlns:a16="http://schemas.microsoft.com/office/drawing/2014/main" id="{66CC9FDF-33CA-4E62-9DFF-D2B5D88D05D7}"/>
              </a:ext>
            </a:extLst>
          </p:cNvPr>
          <p:cNvSpPr/>
          <p:nvPr/>
        </p:nvSpPr>
        <p:spPr>
          <a:xfrm>
            <a:off x="1561552" y="4113248"/>
            <a:ext cx="3327372" cy="52111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CNC</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ángulo: esquinas redondeadas 16">
            <a:extLst>
              <a:ext uri="{FF2B5EF4-FFF2-40B4-BE49-F238E27FC236}">
                <a16:creationId xmlns:a16="http://schemas.microsoft.com/office/drawing/2014/main" id="{9F956C6A-1B63-4E7E-88E7-779DD8A05070}"/>
              </a:ext>
            </a:extLst>
          </p:cNvPr>
          <p:cNvSpPr/>
          <p:nvPr/>
        </p:nvSpPr>
        <p:spPr>
          <a:xfrm>
            <a:off x="5979249" y="2492372"/>
            <a:ext cx="2647657" cy="52111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Parámetros de Corte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68889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MARCO TEÓRICO</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esquinas redondeadas 16">
            <a:extLst>
              <a:ext uri="{FF2B5EF4-FFF2-40B4-BE49-F238E27FC236}">
                <a16:creationId xmlns:a16="http://schemas.microsoft.com/office/drawing/2014/main" id="{9F956C6A-1B63-4E7E-88E7-779DD8A05070}"/>
              </a:ext>
            </a:extLst>
          </p:cNvPr>
          <p:cNvSpPr/>
          <p:nvPr/>
        </p:nvSpPr>
        <p:spPr>
          <a:xfrm>
            <a:off x="4428242" y="4960997"/>
            <a:ext cx="2647657" cy="52111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Software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146" name="Picture 2" descr="Resultado de imagen para mach 3 software">
            <a:extLst>
              <a:ext uri="{FF2B5EF4-FFF2-40B4-BE49-F238E27FC236}">
                <a16:creationId xmlns:a16="http://schemas.microsoft.com/office/drawing/2014/main" id="{9A6FF562-3C4F-4FED-A5B1-D5EF40595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345" y="4194715"/>
            <a:ext cx="2466539" cy="2053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descr="Resultado de imagen para linuxcnc logo">
            <a:extLst>
              <a:ext uri="{FF2B5EF4-FFF2-40B4-BE49-F238E27FC236}">
                <a16:creationId xmlns:a16="http://schemas.microsoft.com/office/drawing/2014/main" id="{E89D51D9-11DB-45F6-B92E-AAFDCEBDFF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044" y="3988285"/>
            <a:ext cx="2466539" cy="2466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0" name="Picture 6" descr="Resultado de imagen para cnc control software">
            <a:extLst>
              <a:ext uri="{FF2B5EF4-FFF2-40B4-BE49-F238E27FC236}">
                <a16:creationId xmlns:a16="http://schemas.microsoft.com/office/drawing/2014/main" id="{9A2F47E2-83BE-4885-94ED-DD2F30E2F2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863" y="1694165"/>
            <a:ext cx="3070413" cy="2294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6576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5184E-7087-4225-B6D4-A9EE2A0F5A66}"/>
              </a:ext>
            </a:extLst>
          </p:cNvPr>
          <p:cNvSpPr>
            <a:spLocks noGrp="1"/>
          </p:cNvSpPr>
          <p:nvPr>
            <p:ph type="title"/>
          </p:nvPr>
        </p:nvSpPr>
        <p:spPr>
          <a:xfrm>
            <a:off x="1745674" y="609600"/>
            <a:ext cx="7528328" cy="1320800"/>
          </a:xfrm>
        </p:spPr>
        <p:txBody>
          <a:bodyPr>
            <a:normAutofit/>
          </a:bodyPr>
          <a:lstStyle/>
          <a:p>
            <a:pPr algn="ctr"/>
            <a:r>
              <a:rPr lang="es-ES" sz="6000" b="1" dirty="0">
                <a:solidFill>
                  <a:schemeClr val="tx1"/>
                </a:solidFill>
              </a:rPr>
              <a:t>ESTADO INICIAL</a:t>
            </a:r>
            <a:endParaRPr lang="en-US" sz="6000" b="1" dirty="0">
              <a:solidFill>
                <a:schemeClr val="tx1"/>
              </a:solidFill>
            </a:endParaRPr>
          </a:p>
        </p:txBody>
      </p:sp>
      <p:pic>
        <p:nvPicPr>
          <p:cNvPr id="1026" name="Picture 2">
            <a:extLst>
              <a:ext uri="{FF2B5EF4-FFF2-40B4-BE49-F238E27FC236}">
                <a16:creationId xmlns:a16="http://schemas.microsoft.com/office/drawing/2014/main" id="{EC511BFF-938E-4AFA-8A09-7E868B6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80" y="609600"/>
            <a:ext cx="936172" cy="104255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B51B313-28F1-4E6B-B2D0-539E1F8D672F}"/>
              </a:ext>
            </a:extLst>
          </p:cNvPr>
          <p:cNvPicPr>
            <a:picLocks noChangeAspect="1"/>
          </p:cNvPicPr>
          <p:nvPr/>
        </p:nvPicPr>
        <p:blipFill>
          <a:blip r:embed="rId4"/>
          <a:stretch>
            <a:fillRect/>
          </a:stretch>
        </p:blipFill>
        <p:spPr>
          <a:xfrm>
            <a:off x="2181102" y="1652155"/>
            <a:ext cx="3116612" cy="4155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ángulo 8">
            <a:extLst>
              <a:ext uri="{FF2B5EF4-FFF2-40B4-BE49-F238E27FC236}">
                <a16:creationId xmlns:a16="http://schemas.microsoft.com/office/drawing/2014/main" id="{C463C899-DEB2-44B9-9E25-B86A716ADD15}"/>
              </a:ext>
            </a:extLst>
          </p:cNvPr>
          <p:cNvSpPr/>
          <p:nvPr/>
        </p:nvSpPr>
        <p:spPr>
          <a:xfrm>
            <a:off x="5509838" y="3329786"/>
            <a:ext cx="2227317" cy="400110"/>
          </a:xfrm>
          <a:prstGeom prst="rect">
            <a:avLst/>
          </a:prstGeom>
        </p:spPr>
        <p:txBody>
          <a:bodyPr wrap="square">
            <a:spAutoFit/>
          </a:bodyPr>
          <a:lstStyle/>
          <a:p>
            <a:pPr algn="just"/>
            <a:r>
              <a:rPr lang="es-ES" sz="2000" i="1" dirty="0"/>
              <a:t>RECONOCIMIENTO</a:t>
            </a:r>
            <a:endParaRPr lang="en-US" sz="2000" i="1" dirty="0"/>
          </a:p>
        </p:txBody>
      </p:sp>
    </p:spTree>
    <p:extLst>
      <p:ext uri="{BB962C8B-B14F-4D97-AF65-F5344CB8AC3E}">
        <p14:creationId xmlns:p14="http://schemas.microsoft.com/office/powerpoint/2010/main" val="2840000269"/>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TM02900688[[fn=Faceta]]</Template>
  <TotalTime>1559</TotalTime>
  <Words>3891</Words>
  <Application>Microsoft Office PowerPoint</Application>
  <PresentationFormat>Panorámica</PresentationFormat>
  <Paragraphs>699</Paragraphs>
  <Slides>47</Slides>
  <Notes>46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3ds</vt:lpstr>
      <vt:lpstr>Arial</vt:lpstr>
      <vt:lpstr>Calibri</vt:lpstr>
      <vt:lpstr>Cambria Math</vt:lpstr>
      <vt:lpstr>Trebuchet MS</vt:lpstr>
      <vt:lpstr>Wingdings</vt:lpstr>
      <vt:lpstr>Wingdings 3</vt:lpstr>
      <vt:lpstr>Faceta</vt:lpstr>
      <vt:lpstr>DEPARTAMENTO DE CIENCIAS DE LA ENERGÍA Y MECÁNICA  CARRERA DE INGENIERÍA EN MECATRÓNICA  “REHABILITACIÓN Y MODERNIZACIÓN DEL TALADRO/FRESADOR CNC TERCO LA-20 DEL LABORATORIO DE PROCESOS DE MANUFACTURA DE LA UNIVERSIDAD DE LAS FUERZAS ARMADAS-ESPE”  AUTOR: FREDDY GABRIEL GARCÍA CASTRO  SANGOLQUÍ 2019</vt:lpstr>
      <vt:lpstr>CONTENIDO</vt:lpstr>
      <vt:lpstr>JUSTIFICACIÓN</vt:lpstr>
      <vt:lpstr>OBJETIVOS</vt:lpstr>
      <vt:lpstr>OBJETIVOS</vt:lpstr>
      <vt:lpstr>ALCANCE</vt:lpstr>
      <vt:lpstr>MARCO TEÓRICO</vt:lpstr>
      <vt:lpstr>MARCO TEÓRICO</vt:lpstr>
      <vt:lpstr>ESTADO INICIAL</vt:lpstr>
      <vt:lpstr>ESTADO INICIAL</vt:lpstr>
      <vt:lpstr>ESTADO INICIAL</vt:lpstr>
      <vt:lpstr>DISEÑO MODULAR</vt:lpstr>
      <vt:lpstr>MÓDULO 1: MOVILIDAD</vt:lpstr>
      <vt:lpstr>MÓDULO 1: MOVILIDAD</vt:lpstr>
      <vt:lpstr>MÓDULO 1: MOVILIDAD</vt:lpstr>
      <vt:lpstr>MÓDULO 2: MECÁNICA</vt:lpstr>
      <vt:lpstr>MÓDULO 2: MECÁNICA</vt:lpstr>
      <vt:lpstr>MÓDULO 3: PROTECCIÓN</vt:lpstr>
      <vt:lpstr>MÓDULO 3: PROTECCIÓN</vt:lpstr>
      <vt:lpstr>MÓDULO 4: CONTROL</vt:lpstr>
      <vt:lpstr>MÓDULO 4: CONTROL</vt:lpstr>
      <vt:lpstr>MÓDULO 4: CONTROL</vt:lpstr>
      <vt:lpstr>MÓDULO 4: CONTROL</vt:lpstr>
      <vt:lpstr>DEFINICIÓN DE DISEÑO</vt:lpstr>
      <vt:lpstr>IMPLEMENTACIÓN</vt:lpstr>
      <vt:lpstr>IMPLEMENTACIÓN</vt:lpstr>
      <vt:lpstr>IMPLEMENTACIÓN</vt:lpstr>
      <vt:lpstr>IMPLEMENTACIÓN</vt:lpstr>
      <vt:lpstr>PRUEBAS Y ANÁLISIS DE RESULTADOS</vt:lpstr>
      <vt:lpstr>PRUEBAS Y ANÁLISIS DE RESULTADOS</vt:lpstr>
      <vt:lpstr>PRUEBAS Y ANÁLISIS DE RESULTADOS</vt:lpstr>
      <vt:lpstr>PRUEBAS Y ANÁLISIS DE RESULTADOS</vt:lpstr>
      <vt:lpstr>PRUEBAS Y ANÁLISIS DE RESULTADOS</vt:lpstr>
      <vt:lpstr>PRUEBAS Y ANÁLISIS DE RESULTADOS</vt:lpstr>
      <vt:lpstr>PRUEBAS Y ANÁLISIS DE RESULTADOS</vt:lpstr>
      <vt:lpstr>PRUEBAS Y ANÁLISIS DE RESULTADOS</vt:lpstr>
      <vt:lpstr>CONCLUSIONES</vt:lpstr>
      <vt:lpstr>CONCLUSIONES</vt:lpstr>
      <vt:lpstr>CONCLUSIONES</vt:lpstr>
      <vt:lpstr>RECOMENDACIONES</vt:lpstr>
      <vt:lpstr>RECOMENDACIONES</vt:lpstr>
      <vt:lpstr>RECOMENDACIONES</vt:lpstr>
      <vt:lpstr>MAQUINADO</vt:lpstr>
      <vt:lpstr>MAQUINADO</vt:lpstr>
      <vt:lpstr>MAQUINADO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MECATRÓNICA  “DISEÑO E IMPLEMENTACIÓN DE UN SISTEMA AUTOMÁTICO PARA LA REPOTENCIACIÓN DE UNA MÁQUINA INYECTORA DE PLÁSTICO MARCA BJC EN LA EMPRESA ISISTEM”  AUTORES: FERNANDO M. JÁCOME R. HAROLD D. VILLACÍS J.</dc:title>
  <dc:creator>Daxur</dc:creator>
  <cp:lastModifiedBy>FREDDY FERNANDO GARCÍA SALTOS</cp:lastModifiedBy>
  <cp:revision>105</cp:revision>
  <dcterms:created xsi:type="dcterms:W3CDTF">2019-09-29T15:16:37Z</dcterms:created>
  <dcterms:modified xsi:type="dcterms:W3CDTF">2020-11-04T16:43:18Z</dcterms:modified>
</cp:coreProperties>
</file>