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  <p:sldId id="284" r:id="rId26"/>
    <p:sldId id="285" r:id="rId27"/>
    <p:sldId id="286" r:id="rId28"/>
    <p:sldId id="287" r:id="rId29"/>
    <p:sldId id="279" r:id="rId30"/>
    <p:sldId id="280" r:id="rId31"/>
    <p:sldId id="281" r:id="rId32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2476" cy="6851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87540" y="9144"/>
            <a:ext cx="2110740" cy="85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092695" y="114300"/>
            <a:ext cx="1900427" cy="64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148839" y="67056"/>
            <a:ext cx="4053840" cy="492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5351" y="42671"/>
            <a:ext cx="3482340" cy="618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96083" y="94488"/>
            <a:ext cx="3959352" cy="397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196083" y="94488"/>
            <a:ext cx="3959860" cy="398145"/>
          </a:xfrm>
          <a:custGeom>
            <a:avLst/>
            <a:gdLst/>
            <a:ahLst/>
            <a:cxnLst/>
            <a:rect l="l" t="t" r="r" b="b"/>
            <a:pathLst>
              <a:path w="3959860" h="398145">
                <a:moveTo>
                  <a:pt x="0" y="66293"/>
                </a:moveTo>
                <a:lnTo>
                  <a:pt x="5214" y="40505"/>
                </a:lnTo>
                <a:lnTo>
                  <a:pt x="19431" y="19430"/>
                </a:lnTo>
                <a:lnTo>
                  <a:pt x="40505" y="5214"/>
                </a:lnTo>
                <a:lnTo>
                  <a:pt x="66293" y="0"/>
                </a:lnTo>
                <a:lnTo>
                  <a:pt x="3893057" y="0"/>
                </a:lnTo>
                <a:lnTo>
                  <a:pt x="3918846" y="5214"/>
                </a:lnTo>
                <a:lnTo>
                  <a:pt x="3939921" y="19430"/>
                </a:lnTo>
                <a:lnTo>
                  <a:pt x="3954137" y="40505"/>
                </a:lnTo>
                <a:lnTo>
                  <a:pt x="3959352" y="66293"/>
                </a:lnTo>
                <a:lnTo>
                  <a:pt x="3959352" y="331469"/>
                </a:lnTo>
                <a:lnTo>
                  <a:pt x="3954137" y="357258"/>
                </a:lnTo>
                <a:lnTo>
                  <a:pt x="3939921" y="378332"/>
                </a:lnTo>
                <a:lnTo>
                  <a:pt x="3918846" y="392549"/>
                </a:lnTo>
                <a:lnTo>
                  <a:pt x="3893057" y="397763"/>
                </a:lnTo>
                <a:lnTo>
                  <a:pt x="66293" y="397763"/>
                </a:lnTo>
                <a:lnTo>
                  <a:pt x="40505" y="392549"/>
                </a:lnTo>
                <a:lnTo>
                  <a:pt x="19431" y="378332"/>
                </a:lnTo>
                <a:lnTo>
                  <a:pt x="5214" y="357258"/>
                </a:lnTo>
                <a:lnTo>
                  <a:pt x="0" y="331469"/>
                </a:lnTo>
                <a:lnTo>
                  <a:pt x="0" y="66293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2476" cy="68519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87540" y="9144"/>
            <a:ext cx="2110740" cy="8595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092695" y="114300"/>
            <a:ext cx="1900427" cy="649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7579" y="75692"/>
            <a:ext cx="468884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2096" y="1672209"/>
            <a:ext cx="3975734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jpe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6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image" Target="../media/image78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80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8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jpg"/><Relationship Id="rId15" Type="http://schemas.openxmlformats.org/officeDocument/2006/relationships/image" Target="../media/image130.png"/><Relationship Id="rId10" Type="http://schemas.openxmlformats.org/officeDocument/2006/relationships/image" Target="../media/image116.png"/><Relationship Id="rId19" Type="http://schemas.openxmlformats.org/officeDocument/2006/relationships/image" Target="../media/image134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g"/><Relationship Id="rId3" Type="http://schemas.openxmlformats.org/officeDocument/2006/relationships/image" Target="../media/image5.png"/><Relationship Id="rId7" Type="http://schemas.openxmlformats.org/officeDocument/2006/relationships/image" Target="../media/image1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g"/><Relationship Id="rId3" Type="http://schemas.openxmlformats.org/officeDocument/2006/relationships/image" Target="../media/image5.png"/><Relationship Id="rId7" Type="http://schemas.openxmlformats.org/officeDocument/2006/relationships/image" Target="../media/image1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g"/><Relationship Id="rId5" Type="http://schemas.openxmlformats.org/officeDocument/2006/relationships/image" Target="../media/image143.png"/><Relationship Id="rId10" Type="http://schemas.openxmlformats.org/officeDocument/2006/relationships/image" Target="../media/image148.jp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5.png"/><Relationship Id="rId7" Type="http://schemas.openxmlformats.org/officeDocument/2006/relationships/image" Target="../media/image1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5.png"/><Relationship Id="rId7" Type="http://schemas.openxmlformats.org/officeDocument/2006/relationships/image" Target="../media/image1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5.png"/><Relationship Id="rId7" Type="http://schemas.openxmlformats.org/officeDocument/2006/relationships/image" Target="../media/image1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5.jpg"/><Relationship Id="rId4" Type="http://schemas.openxmlformats.org/officeDocument/2006/relationships/image" Target="../media/image1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3.jpg"/><Relationship Id="rId4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26" Type="http://schemas.openxmlformats.org/officeDocument/2006/relationships/image" Target="../media/image209.png"/><Relationship Id="rId3" Type="http://schemas.openxmlformats.org/officeDocument/2006/relationships/image" Target="../media/image186.png"/><Relationship Id="rId21" Type="http://schemas.openxmlformats.org/officeDocument/2006/relationships/image" Target="../media/image204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5" Type="http://schemas.openxmlformats.org/officeDocument/2006/relationships/image" Target="../media/image208.png"/><Relationship Id="rId2" Type="http://schemas.openxmlformats.org/officeDocument/2006/relationships/image" Target="../media/image185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29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24" Type="http://schemas.openxmlformats.org/officeDocument/2006/relationships/image" Target="../media/image207.png"/><Relationship Id="rId5" Type="http://schemas.openxmlformats.org/officeDocument/2006/relationships/image" Target="../media/image188.png"/><Relationship Id="rId15" Type="http://schemas.openxmlformats.org/officeDocument/2006/relationships/image" Target="../media/image198.png"/><Relationship Id="rId23" Type="http://schemas.openxmlformats.org/officeDocument/2006/relationships/image" Target="../media/image206.png"/><Relationship Id="rId28" Type="http://schemas.openxmlformats.org/officeDocument/2006/relationships/image" Target="../media/image211.png"/><Relationship Id="rId10" Type="http://schemas.openxmlformats.org/officeDocument/2006/relationships/image" Target="../media/image193.png"/><Relationship Id="rId19" Type="http://schemas.openxmlformats.org/officeDocument/2006/relationships/image" Target="../media/image202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Relationship Id="rId27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3" Type="http://schemas.openxmlformats.org/officeDocument/2006/relationships/image" Target="../media/image213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187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jp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40" y="3810000"/>
            <a:ext cx="8302752" cy="1252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" y="3707891"/>
            <a:ext cx="7793735" cy="1533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384" y="3837432"/>
            <a:ext cx="8357616" cy="1158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3810" algn="ctr">
              <a:lnSpc>
                <a:spcPct val="100000"/>
              </a:lnSpc>
              <a:spcBef>
                <a:spcPct val="0"/>
              </a:spcBef>
            </a:pPr>
            <a:r>
              <a:rPr lang="es-EC" dirty="0">
                <a:latin typeface="+mj-lt"/>
                <a:ea typeface="+mj-ea"/>
                <a:cs typeface="+mj-cs"/>
              </a:rPr>
              <a:t>TEMA:</a:t>
            </a:r>
          </a:p>
          <a:p>
            <a:pPr marL="12065" marR="5080" algn="ctr">
              <a:lnSpc>
                <a:spcPct val="100000"/>
              </a:lnSpc>
              <a:spcBef>
                <a:spcPct val="0"/>
              </a:spcBef>
            </a:pPr>
            <a:r>
              <a:rPr lang="es-EC" dirty="0" smtClean="0">
                <a:latin typeface="+mj-lt"/>
                <a:ea typeface="+mj-ea"/>
                <a:cs typeface="+mj-cs"/>
              </a:rPr>
              <a:t>“La respiración unilateral y bilateral en el rendimiento físico  técnico de la prueba 200 metros crol del curso de  perfeccionamiento de soldados de la ESCART</a:t>
            </a:r>
            <a:r>
              <a:rPr lang="es-EC" dirty="0">
                <a:latin typeface="+mj-lt"/>
                <a:ea typeface="+mj-ea"/>
                <a:cs typeface="+mj-cs"/>
              </a:rPr>
              <a:t>”</a:t>
            </a:r>
          </a:p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01139" y="5122164"/>
            <a:ext cx="6502908" cy="912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3896" y="5079491"/>
            <a:ext cx="5945124" cy="10911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8383" y="5149596"/>
            <a:ext cx="6408420" cy="818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855980">
              <a:lnSpc>
                <a:spcPct val="150000"/>
              </a:lnSpc>
              <a:spcBef>
                <a:spcPct val="0"/>
              </a:spcBef>
            </a:pPr>
            <a:r>
              <a:rPr lang="es-EC" b="1" dirty="0" smtClean="0">
                <a:latin typeface="+mj-lt"/>
                <a:ea typeface="+mj-ea"/>
                <a:cs typeface="+mj-cs"/>
              </a:rPr>
              <a:t>AUTOR: </a:t>
            </a:r>
            <a:r>
              <a:rPr lang="es-EC" dirty="0" err="1" smtClean="0">
                <a:latin typeface="+mj-lt"/>
                <a:ea typeface="+mj-ea"/>
                <a:cs typeface="+mj-cs"/>
              </a:rPr>
              <a:t>Pilatasig</a:t>
            </a:r>
            <a:r>
              <a:rPr lang="es-EC" dirty="0" smtClean="0">
                <a:latin typeface="+mj-lt"/>
                <a:ea typeface="+mj-ea"/>
                <a:cs typeface="+mj-cs"/>
              </a:rPr>
              <a:t> </a:t>
            </a:r>
            <a:r>
              <a:rPr lang="es-EC" dirty="0" err="1" smtClean="0">
                <a:latin typeface="+mj-lt"/>
                <a:ea typeface="+mj-ea"/>
                <a:cs typeface="+mj-cs"/>
              </a:rPr>
              <a:t>Toapanta</a:t>
            </a:r>
            <a:r>
              <a:rPr lang="es-EC" dirty="0" smtClean="0">
                <a:latin typeface="+mj-lt"/>
                <a:ea typeface="+mj-ea"/>
                <a:cs typeface="+mj-cs"/>
              </a:rPr>
              <a:t>, David </a:t>
            </a:r>
            <a:r>
              <a:rPr lang="es-EC" smtClean="0">
                <a:latin typeface="+mj-lt"/>
                <a:ea typeface="+mj-ea"/>
                <a:cs typeface="+mj-cs"/>
              </a:rPr>
              <a:t>Neptalí</a:t>
            </a:r>
            <a:endParaRPr lang="es-EC" dirty="0">
              <a:latin typeface="+mj-lt"/>
              <a:ea typeface="+mj-ea"/>
              <a:cs typeface="+mj-cs"/>
            </a:endParaRPr>
          </a:p>
          <a:p>
            <a:pPr marL="855980">
              <a:lnSpc>
                <a:spcPct val="150000"/>
              </a:lnSpc>
              <a:spcBef>
                <a:spcPct val="0"/>
              </a:spcBef>
            </a:pPr>
            <a:r>
              <a:rPr lang="es-EC" b="1" dirty="0" smtClean="0">
                <a:latin typeface="+mj-lt"/>
                <a:ea typeface="+mj-ea"/>
                <a:cs typeface="+mj-cs"/>
              </a:rPr>
              <a:t>DIRECTOR: </a:t>
            </a:r>
            <a:r>
              <a:rPr lang="es-EC" dirty="0" smtClean="0">
                <a:latin typeface="+mj-lt"/>
                <a:ea typeface="+mj-ea"/>
                <a:cs typeface="+mj-cs"/>
              </a:rPr>
              <a:t>MSc</a:t>
            </a:r>
            <a:r>
              <a:rPr lang="es-EC" dirty="0">
                <a:latin typeface="+mj-lt"/>
                <a:ea typeface="+mj-ea"/>
                <a:cs typeface="+mj-cs"/>
              </a:rPr>
              <a:t>. </a:t>
            </a:r>
            <a:r>
              <a:rPr lang="es-EC" dirty="0" smtClean="0">
                <a:latin typeface="+mj-lt"/>
                <a:ea typeface="+mj-ea"/>
                <a:cs typeface="+mj-cs"/>
              </a:rPr>
              <a:t>Vaca </a:t>
            </a:r>
            <a:r>
              <a:rPr lang="es-EC" dirty="0">
                <a:latin typeface="+mj-lt"/>
                <a:ea typeface="+mj-ea"/>
                <a:cs typeface="+mj-cs"/>
              </a:rPr>
              <a:t>G</a:t>
            </a:r>
            <a:r>
              <a:rPr lang="es-EC" dirty="0" smtClean="0">
                <a:latin typeface="+mj-lt"/>
                <a:ea typeface="+mj-ea"/>
                <a:cs typeface="+mj-cs"/>
              </a:rPr>
              <a:t>arcía, </a:t>
            </a:r>
            <a:r>
              <a:rPr lang="es-EC" dirty="0">
                <a:latin typeface="+mj-lt"/>
                <a:ea typeface="+mj-ea"/>
                <a:cs typeface="+mj-cs"/>
              </a:rPr>
              <a:t>M</a:t>
            </a:r>
            <a:r>
              <a:rPr lang="es-EC" dirty="0" smtClean="0">
                <a:latin typeface="+mj-lt"/>
                <a:ea typeface="+mj-ea"/>
                <a:cs typeface="+mj-cs"/>
              </a:rPr>
              <a:t>ario René</a:t>
            </a:r>
            <a:endParaRPr lang="es-EC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48383" y="5149596"/>
            <a:ext cx="6408420" cy="818515"/>
          </a:xfrm>
          <a:custGeom>
            <a:avLst/>
            <a:gdLst/>
            <a:ahLst/>
            <a:cxnLst/>
            <a:rect l="l" t="t" r="r" b="b"/>
            <a:pathLst>
              <a:path w="6408420" h="818514">
                <a:moveTo>
                  <a:pt x="0" y="136397"/>
                </a:moveTo>
                <a:lnTo>
                  <a:pt x="6955" y="93293"/>
                </a:lnTo>
                <a:lnTo>
                  <a:pt x="26322" y="55851"/>
                </a:lnTo>
                <a:lnTo>
                  <a:pt x="55851" y="26322"/>
                </a:lnTo>
                <a:lnTo>
                  <a:pt x="93293" y="6955"/>
                </a:lnTo>
                <a:lnTo>
                  <a:pt x="136397" y="0"/>
                </a:lnTo>
                <a:lnTo>
                  <a:pt x="6272021" y="0"/>
                </a:lnTo>
                <a:lnTo>
                  <a:pt x="6315126" y="6955"/>
                </a:lnTo>
                <a:lnTo>
                  <a:pt x="6352568" y="26322"/>
                </a:lnTo>
                <a:lnTo>
                  <a:pt x="6382097" y="55851"/>
                </a:lnTo>
                <a:lnTo>
                  <a:pt x="6401464" y="93293"/>
                </a:lnTo>
                <a:lnTo>
                  <a:pt x="6408420" y="136397"/>
                </a:lnTo>
                <a:lnTo>
                  <a:pt x="6408420" y="681989"/>
                </a:lnTo>
                <a:lnTo>
                  <a:pt x="6401464" y="725099"/>
                </a:lnTo>
                <a:lnTo>
                  <a:pt x="6382097" y="762541"/>
                </a:lnTo>
                <a:lnTo>
                  <a:pt x="6352568" y="792069"/>
                </a:lnTo>
                <a:lnTo>
                  <a:pt x="6315126" y="811433"/>
                </a:lnTo>
                <a:lnTo>
                  <a:pt x="6272021" y="818387"/>
                </a:lnTo>
                <a:lnTo>
                  <a:pt x="136397" y="818387"/>
                </a:lnTo>
                <a:lnTo>
                  <a:pt x="93293" y="811433"/>
                </a:lnTo>
                <a:lnTo>
                  <a:pt x="55851" y="792069"/>
                </a:lnTo>
                <a:lnTo>
                  <a:pt x="26322" y="762541"/>
                </a:lnTo>
                <a:lnTo>
                  <a:pt x="6955" y="725099"/>
                </a:lnTo>
                <a:lnTo>
                  <a:pt x="0" y="681989"/>
                </a:lnTo>
                <a:lnTo>
                  <a:pt x="0" y="13639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6311" y="6163055"/>
            <a:ext cx="4026408" cy="492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3323" y="6094474"/>
            <a:ext cx="3072383" cy="725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43555" y="6190488"/>
            <a:ext cx="3931920" cy="3977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3555" y="6190488"/>
            <a:ext cx="3931920" cy="398145"/>
          </a:xfrm>
          <a:custGeom>
            <a:avLst/>
            <a:gdLst/>
            <a:ahLst/>
            <a:cxnLst/>
            <a:rect l="l" t="t" r="r" b="b"/>
            <a:pathLst>
              <a:path w="3931920" h="398145">
                <a:moveTo>
                  <a:pt x="0" y="66293"/>
                </a:moveTo>
                <a:lnTo>
                  <a:pt x="5214" y="40488"/>
                </a:lnTo>
                <a:lnTo>
                  <a:pt x="19431" y="19416"/>
                </a:lnTo>
                <a:lnTo>
                  <a:pt x="40505" y="5209"/>
                </a:lnTo>
                <a:lnTo>
                  <a:pt x="66293" y="0"/>
                </a:lnTo>
                <a:lnTo>
                  <a:pt x="3865626" y="0"/>
                </a:lnTo>
                <a:lnTo>
                  <a:pt x="3891414" y="5209"/>
                </a:lnTo>
                <a:lnTo>
                  <a:pt x="3912489" y="19416"/>
                </a:lnTo>
                <a:lnTo>
                  <a:pt x="3926705" y="40488"/>
                </a:lnTo>
                <a:lnTo>
                  <a:pt x="3931920" y="66293"/>
                </a:lnTo>
                <a:lnTo>
                  <a:pt x="3931920" y="331470"/>
                </a:lnTo>
                <a:lnTo>
                  <a:pt x="3926705" y="357275"/>
                </a:lnTo>
                <a:lnTo>
                  <a:pt x="3912489" y="378347"/>
                </a:lnTo>
                <a:lnTo>
                  <a:pt x="3891414" y="392554"/>
                </a:lnTo>
                <a:lnTo>
                  <a:pt x="3865626" y="397764"/>
                </a:lnTo>
                <a:lnTo>
                  <a:pt x="66293" y="397764"/>
                </a:lnTo>
                <a:lnTo>
                  <a:pt x="40505" y="392554"/>
                </a:lnTo>
                <a:lnTo>
                  <a:pt x="19431" y="378347"/>
                </a:lnTo>
                <a:lnTo>
                  <a:pt x="5214" y="357275"/>
                </a:lnTo>
                <a:lnTo>
                  <a:pt x="0" y="331470"/>
                </a:lnTo>
                <a:lnTo>
                  <a:pt x="0" y="66293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pPr marL="1905" algn="ctr">
              <a:lnSpc>
                <a:spcPct val="100000"/>
              </a:lnSpc>
              <a:spcBef>
                <a:spcPct val="0"/>
              </a:spcBef>
            </a:pPr>
            <a:r>
              <a:rPr lang="es-EC" sz="2800" b="1" dirty="0" err="1">
                <a:latin typeface="+mj-lt"/>
                <a:ea typeface="+mj-ea"/>
                <a:cs typeface="+mj-cs"/>
              </a:rPr>
              <a:t>Sangolquí</a:t>
            </a:r>
            <a:r>
              <a:rPr lang="es-EC" sz="2800" b="1" dirty="0">
                <a:latin typeface="+mj-lt"/>
                <a:ea typeface="+mj-ea"/>
                <a:cs typeface="+mj-cs"/>
              </a:rPr>
              <a:t> – Ecuador</a:t>
            </a:r>
          </a:p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27469" y="2555280"/>
            <a:ext cx="7947659" cy="104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C" dirty="0" smtClean="0">
                <a:latin typeface="+mj-lt"/>
                <a:ea typeface="+mj-ea"/>
                <a:cs typeface="+mj-cs"/>
              </a:rPr>
              <a:t>Trabajo de titulación previo a la obtención del titulo de  Licenciado en Ciencias de la Actividad </a:t>
            </a:r>
            <a:r>
              <a:rPr lang="es-EC" dirty="0">
                <a:latin typeface="+mj-lt"/>
                <a:ea typeface="+mj-ea"/>
                <a:cs typeface="+mj-cs"/>
              </a:rPr>
              <a:t>F</a:t>
            </a:r>
            <a:r>
              <a:rPr lang="es-EC" dirty="0" smtClean="0">
                <a:latin typeface="+mj-lt"/>
                <a:ea typeface="+mj-ea"/>
                <a:cs typeface="+mj-cs"/>
              </a:rPr>
              <a:t>ísica </a:t>
            </a:r>
            <a:r>
              <a:rPr lang="es-EC" dirty="0">
                <a:latin typeface="+mj-lt"/>
                <a:ea typeface="+mj-ea"/>
                <a:cs typeface="+mj-cs"/>
              </a:rPr>
              <a:t>D</a:t>
            </a:r>
            <a:r>
              <a:rPr lang="es-EC" dirty="0" smtClean="0">
                <a:latin typeface="+mj-lt"/>
                <a:ea typeface="+mj-ea"/>
                <a:cs typeface="+mj-cs"/>
              </a:rPr>
              <a:t>eportes y  Recreación</a:t>
            </a:r>
            <a:endParaRPr lang="es-EC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31264" y="71627"/>
            <a:ext cx="5507736" cy="15773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6420" y="176784"/>
            <a:ext cx="5297424" cy="13670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6275" y="1859279"/>
            <a:ext cx="5841491" cy="6187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2542" y="1772812"/>
            <a:ext cx="7178039" cy="6995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C" sz="2400" dirty="0">
                <a:latin typeface="+mj-lt"/>
                <a:ea typeface="+mj-ea"/>
                <a:cs typeface="+mj-cs"/>
              </a:rPr>
              <a:t>DEPARTAMENTO DE CIENCIAS HUMANAS Y SOCIALES</a:t>
            </a:r>
          </a:p>
          <a:p>
            <a:pPr algn="ctr"/>
            <a:endParaRPr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 rot="20501545">
            <a:off x="2342548" y="3171707"/>
            <a:ext cx="4572000" cy="6795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Flecha curvada hacia arriba"/>
          <p:cNvSpPr/>
          <p:nvPr/>
        </p:nvSpPr>
        <p:spPr>
          <a:xfrm rot="20366310">
            <a:off x="2438701" y="4360353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12 Flecha curvada hacia arriba"/>
          <p:cNvSpPr/>
          <p:nvPr/>
        </p:nvSpPr>
        <p:spPr>
          <a:xfrm rot="9588988">
            <a:off x="1360767" y="1626894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0823" y="67056"/>
            <a:ext cx="5119116" cy="643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8151" y="25907"/>
            <a:ext cx="5202936" cy="832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8067" y="94488"/>
            <a:ext cx="5024628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8067" y="94488"/>
            <a:ext cx="5024755" cy="548640"/>
          </a:xfrm>
          <a:custGeom>
            <a:avLst/>
            <a:gdLst/>
            <a:ahLst/>
            <a:cxnLst/>
            <a:rect l="l" t="t" r="r" b="b"/>
            <a:pathLst>
              <a:path w="5024755" h="548640">
                <a:moveTo>
                  <a:pt x="0" y="91439"/>
                </a:moveTo>
                <a:lnTo>
                  <a:pt x="7179" y="55828"/>
                </a:lnTo>
                <a:lnTo>
                  <a:pt x="26765" y="26765"/>
                </a:lnTo>
                <a:lnTo>
                  <a:pt x="55828" y="7179"/>
                </a:lnTo>
                <a:lnTo>
                  <a:pt x="91439" y="0"/>
                </a:lnTo>
                <a:lnTo>
                  <a:pt x="4933187" y="0"/>
                </a:lnTo>
                <a:lnTo>
                  <a:pt x="4968799" y="7179"/>
                </a:lnTo>
                <a:lnTo>
                  <a:pt x="4997862" y="26765"/>
                </a:lnTo>
                <a:lnTo>
                  <a:pt x="5017448" y="55828"/>
                </a:lnTo>
                <a:lnTo>
                  <a:pt x="5024628" y="91439"/>
                </a:lnTo>
                <a:lnTo>
                  <a:pt x="5024628" y="457199"/>
                </a:lnTo>
                <a:lnTo>
                  <a:pt x="5017448" y="492811"/>
                </a:lnTo>
                <a:lnTo>
                  <a:pt x="4997862" y="521874"/>
                </a:lnTo>
                <a:lnTo>
                  <a:pt x="4968799" y="541460"/>
                </a:lnTo>
                <a:lnTo>
                  <a:pt x="4933187" y="548639"/>
                </a:lnTo>
                <a:lnTo>
                  <a:pt x="91439" y="548639"/>
                </a:lnTo>
                <a:lnTo>
                  <a:pt x="55828" y="541460"/>
                </a:lnTo>
                <a:lnTo>
                  <a:pt x="26765" y="521874"/>
                </a:lnTo>
                <a:lnTo>
                  <a:pt x="7179" y="492811"/>
                </a:lnTo>
                <a:lnTo>
                  <a:pt x="0" y="457199"/>
                </a:lnTo>
                <a:lnTo>
                  <a:pt x="0" y="91439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2373" y="119887"/>
            <a:ext cx="4717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Metodología </a:t>
            </a:r>
            <a:r>
              <a:rPr spc="-165" dirty="0"/>
              <a:t>de </a:t>
            </a:r>
            <a:r>
              <a:rPr spc="-130" dirty="0"/>
              <a:t>la</a:t>
            </a:r>
            <a:r>
              <a:rPr spc="-390" dirty="0"/>
              <a:t> </a:t>
            </a:r>
            <a:r>
              <a:rPr spc="-150" dirty="0"/>
              <a:t>Investigación</a:t>
            </a:r>
          </a:p>
        </p:txBody>
      </p:sp>
      <p:sp>
        <p:nvSpPr>
          <p:cNvPr id="7" name="object 7"/>
          <p:cNvSpPr/>
          <p:nvPr/>
        </p:nvSpPr>
        <p:spPr>
          <a:xfrm>
            <a:off x="2023872" y="1383791"/>
            <a:ext cx="618744" cy="516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847" y="835152"/>
            <a:ext cx="4126991" cy="643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295" y="885444"/>
            <a:ext cx="3816096" cy="618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091" y="862583"/>
            <a:ext cx="4032504" cy="548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091" y="862583"/>
            <a:ext cx="4032885" cy="548640"/>
          </a:xfrm>
          <a:custGeom>
            <a:avLst/>
            <a:gdLst/>
            <a:ahLst/>
            <a:cxnLst/>
            <a:rect l="l" t="t" r="r" b="b"/>
            <a:pathLst>
              <a:path w="4032885" h="548640">
                <a:moveTo>
                  <a:pt x="0" y="91439"/>
                </a:moveTo>
                <a:lnTo>
                  <a:pt x="7186" y="55828"/>
                </a:lnTo>
                <a:lnTo>
                  <a:pt x="26784" y="26765"/>
                </a:lnTo>
                <a:lnTo>
                  <a:pt x="55849" y="7179"/>
                </a:lnTo>
                <a:lnTo>
                  <a:pt x="91439" y="0"/>
                </a:lnTo>
                <a:lnTo>
                  <a:pt x="3941064" y="0"/>
                </a:lnTo>
                <a:lnTo>
                  <a:pt x="3976675" y="7179"/>
                </a:lnTo>
                <a:lnTo>
                  <a:pt x="4005738" y="26765"/>
                </a:lnTo>
                <a:lnTo>
                  <a:pt x="4025324" y="55828"/>
                </a:lnTo>
                <a:lnTo>
                  <a:pt x="4032504" y="91439"/>
                </a:lnTo>
                <a:lnTo>
                  <a:pt x="4032504" y="457200"/>
                </a:lnTo>
                <a:lnTo>
                  <a:pt x="4025324" y="492811"/>
                </a:lnTo>
                <a:lnTo>
                  <a:pt x="4005738" y="521874"/>
                </a:lnTo>
                <a:lnTo>
                  <a:pt x="3976675" y="541460"/>
                </a:lnTo>
                <a:lnTo>
                  <a:pt x="3941064" y="548639"/>
                </a:lnTo>
                <a:lnTo>
                  <a:pt x="91439" y="548639"/>
                </a:lnTo>
                <a:lnTo>
                  <a:pt x="55849" y="541460"/>
                </a:lnTo>
                <a:lnTo>
                  <a:pt x="26784" y="521874"/>
                </a:lnTo>
                <a:lnTo>
                  <a:pt x="7186" y="492811"/>
                </a:lnTo>
                <a:lnTo>
                  <a:pt x="0" y="457200"/>
                </a:lnTo>
                <a:lnTo>
                  <a:pt x="0" y="91439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5058" y="955294"/>
            <a:ext cx="3451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5" dirty="0">
                <a:latin typeface="Trebuchet MS"/>
                <a:cs typeface="Trebuchet MS"/>
              </a:rPr>
              <a:t>Investigación </a:t>
            </a:r>
            <a:r>
              <a:rPr sz="2000" b="1" spc="-110" dirty="0">
                <a:latin typeface="Trebuchet MS"/>
                <a:cs typeface="Trebuchet MS"/>
              </a:rPr>
              <a:t>cuasi</a:t>
            </a:r>
            <a:r>
              <a:rPr sz="2000" b="1" spc="-265" dirty="0">
                <a:latin typeface="Trebuchet MS"/>
                <a:cs typeface="Trebuchet MS"/>
              </a:rPr>
              <a:t> </a:t>
            </a:r>
            <a:r>
              <a:rPr sz="2000" b="1" spc="-130" dirty="0">
                <a:latin typeface="Trebuchet MS"/>
                <a:cs typeface="Trebuchet MS"/>
              </a:rPr>
              <a:t>experimental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9372" y="1828800"/>
            <a:ext cx="4047744" cy="2189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891" y="1865376"/>
            <a:ext cx="4108704" cy="2211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615" y="1856232"/>
            <a:ext cx="3953256" cy="20954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615" y="1856232"/>
            <a:ext cx="3953510" cy="2095500"/>
          </a:xfrm>
          <a:custGeom>
            <a:avLst/>
            <a:gdLst/>
            <a:ahLst/>
            <a:cxnLst/>
            <a:rect l="l" t="t" r="r" b="b"/>
            <a:pathLst>
              <a:path w="3953510" h="2095500">
                <a:moveTo>
                  <a:pt x="0" y="349250"/>
                </a:moveTo>
                <a:lnTo>
                  <a:pt x="3188" y="301853"/>
                </a:lnTo>
                <a:lnTo>
                  <a:pt x="12475" y="256395"/>
                </a:lnTo>
                <a:lnTo>
                  <a:pt x="27445" y="213294"/>
                </a:lnTo>
                <a:lnTo>
                  <a:pt x="47682" y="172964"/>
                </a:lnTo>
                <a:lnTo>
                  <a:pt x="72769" y="135822"/>
                </a:lnTo>
                <a:lnTo>
                  <a:pt x="102292" y="102282"/>
                </a:lnTo>
                <a:lnTo>
                  <a:pt x="135832" y="72762"/>
                </a:lnTo>
                <a:lnTo>
                  <a:pt x="172975" y="47676"/>
                </a:lnTo>
                <a:lnTo>
                  <a:pt x="213305" y="27441"/>
                </a:lnTo>
                <a:lnTo>
                  <a:pt x="256404" y="12473"/>
                </a:lnTo>
                <a:lnTo>
                  <a:pt x="301858" y="3187"/>
                </a:lnTo>
                <a:lnTo>
                  <a:pt x="349250" y="0"/>
                </a:lnTo>
                <a:lnTo>
                  <a:pt x="3604006" y="0"/>
                </a:lnTo>
                <a:lnTo>
                  <a:pt x="3651402" y="3187"/>
                </a:lnTo>
                <a:lnTo>
                  <a:pt x="3696860" y="12473"/>
                </a:lnTo>
                <a:lnTo>
                  <a:pt x="3739961" y="27441"/>
                </a:lnTo>
                <a:lnTo>
                  <a:pt x="3780291" y="47676"/>
                </a:lnTo>
                <a:lnTo>
                  <a:pt x="3817433" y="72762"/>
                </a:lnTo>
                <a:lnTo>
                  <a:pt x="3850973" y="102282"/>
                </a:lnTo>
                <a:lnTo>
                  <a:pt x="3880493" y="135822"/>
                </a:lnTo>
                <a:lnTo>
                  <a:pt x="3905579" y="172964"/>
                </a:lnTo>
                <a:lnTo>
                  <a:pt x="3925814" y="213294"/>
                </a:lnTo>
                <a:lnTo>
                  <a:pt x="3940782" y="256395"/>
                </a:lnTo>
                <a:lnTo>
                  <a:pt x="3950068" y="301853"/>
                </a:lnTo>
                <a:lnTo>
                  <a:pt x="3953256" y="349250"/>
                </a:lnTo>
                <a:lnTo>
                  <a:pt x="3953256" y="1746250"/>
                </a:lnTo>
                <a:lnTo>
                  <a:pt x="3950068" y="1793646"/>
                </a:lnTo>
                <a:lnTo>
                  <a:pt x="3940782" y="1839104"/>
                </a:lnTo>
                <a:lnTo>
                  <a:pt x="3925814" y="1882205"/>
                </a:lnTo>
                <a:lnTo>
                  <a:pt x="3905579" y="1922535"/>
                </a:lnTo>
                <a:lnTo>
                  <a:pt x="3880493" y="1959677"/>
                </a:lnTo>
                <a:lnTo>
                  <a:pt x="3850973" y="1993217"/>
                </a:lnTo>
                <a:lnTo>
                  <a:pt x="3817433" y="2022737"/>
                </a:lnTo>
                <a:lnTo>
                  <a:pt x="3780291" y="2047823"/>
                </a:lnTo>
                <a:lnTo>
                  <a:pt x="3739961" y="2068058"/>
                </a:lnTo>
                <a:lnTo>
                  <a:pt x="3696860" y="2083026"/>
                </a:lnTo>
                <a:lnTo>
                  <a:pt x="3651402" y="2092312"/>
                </a:lnTo>
                <a:lnTo>
                  <a:pt x="3604006" y="2095499"/>
                </a:lnTo>
                <a:lnTo>
                  <a:pt x="349250" y="2095499"/>
                </a:lnTo>
                <a:lnTo>
                  <a:pt x="301858" y="2092312"/>
                </a:lnTo>
                <a:lnTo>
                  <a:pt x="256404" y="2083026"/>
                </a:lnTo>
                <a:lnTo>
                  <a:pt x="213305" y="2068058"/>
                </a:lnTo>
                <a:lnTo>
                  <a:pt x="172975" y="2047823"/>
                </a:lnTo>
                <a:lnTo>
                  <a:pt x="135832" y="2022737"/>
                </a:lnTo>
                <a:lnTo>
                  <a:pt x="102292" y="1993217"/>
                </a:lnTo>
                <a:lnTo>
                  <a:pt x="72769" y="1959677"/>
                </a:lnTo>
                <a:lnTo>
                  <a:pt x="47682" y="1922535"/>
                </a:lnTo>
                <a:lnTo>
                  <a:pt x="27445" y="1882205"/>
                </a:lnTo>
                <a:lnTo>
                  <a:pt x="12475" y="1839104"/>
                </a:lnTo>
                <a:lnTo>
                  <a:pt x="3188" y="1793646"/>
                </a:lnTo>
                <a:lnTo>
                  <a:pt x="0" y="1746250"/>
                </a:lnTo>
                <a:lnTo>
                  <a:pt x="0" y="34925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5414" y="1931034"/>
            <a:ext cx="377634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Identificar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tipo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respiración </a:t>
            </a:r>
            <a:r>
              <a:rPr sz="1800" spc="-20" dirty="0">
                <a:latin typeface="Arial"/>
                <a:cs typeface="Arial"/>
              </a:rPr>
              <a:t>optimo  </a:t>
            </a:r>
            <a:r>
              <a:rPr sz="1800" spc="-80" dirty="0">
                <a:latin typeface="Arial"/>
                <a:cs typeface="Arial"/>
              </a:rPr>
              <a:t>en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75" dirty="0">
                <a:latin typeface="Arial"/>
                <a:cs typeface="Arial"/>
              </a:rPr>
              <a:t>técnica </a:t>
            </a:r>
            <a:r>
              <a:rPr sz="1800" spc="-80" dirty="0">
                <a:latin typeface="Arial"/>
                <a:cs typeface="Arial"/>
              </a:rPr>
              <a:t>de </a:t>
            </a:r>
            <a:r>
              <a:rPr sz="1800" spc="-50" dirty="0">
                <a:latin typeface="Arial"/>
                <a:cs typeface="Arial"/>
              </a:rPr>
              <a:t>crol </a:t>
            </a:r>
            <a:r>
              <a:rPr sz="1800" spc="-75" dirty="0">
                <a:latin typeface="Arial"/>
                <a:cs typeface="Arial"/>
              </a:rPr>
              <a:t>que </a:t>
            </a:r>
            <a:r>
              <a:rPr sz="1800" spc="-45" dirty="0">
                <a:latin typeface="Arial"/>
                <a:cs typeface="Arial"/>
              </a:rPr>
              <a:t>utilizan </a:t>
            </a:r>
            <a:r>
              <a:rPr sz="1800" spc="-85" dirty="0">
                <a:latin typeface="Arial"/>
                <a:cs typeface="Arial"/>
              </a:rPr>
              <a:t>los  </a:t>
            </a:r>
            <a:r>
              <a:rPr sz="1800" spc="-95" dirty="0">
                <a:latin typeface="Arial"/>
                <a:cs typeface="Arial"/>
              </a:rPr>
              <a:t>soldados </a:t>
            </a:r>
            <a:r>
              <a:rPr sz="1800" spc="-80" dirty="0">
                <a:latin typeface="Arial"/>
                <a:cs typeface="Arial"/>
              </a:rPr>
              <a:t>en </a:t>
            </a:r>
            <a:r>
              <a:rPr sz="1800" spc="-70" dirty="0">
                <a:latin typeface="Arial"/>
                <a:cs typeface="Arial"/>
              </a:rPr>
              <a:t>la prueba </a:t>
            </a:r>
            <a:r>
              <a:rPr sz="1800" spc="-90" dirty="0">
                <a:latin typeface="Arial"/>
                <a:cs typeface="Arial"/>
              </a:rPr>
              <a:t>física </a:t>
            </a:r>
            <a:r>
              <a:rPr sz="1800" spc="-80" dirty="0">
                <a:latin typeface="Arial"/>
                <a:cs typeface="Arial"/>
              </a:rPr>
              <a:t>de </a:t>
            </a:r>
            <a:r>
              <a:rPr sz="1800" spc="-90" dirty="0">
                <a:latin typeface="Arial"/>
                <a:cs typeface="Arial"/>
              </a:rPr>
              <a:t>200  </a:t>
            </a:r>
            <a:r>
              <a:rPr sz="1800" spc="-55" dirty="0">
                <a:latin typeface="Arial"/>
                <a:cs typeface="Arial"/>
              </a:rPr>
              <a:t>metros </a:t>
            </a:r>
            <a:r>
              <a:rPr sz="1800" spc="-90" dirty="0">
                <a:latin typeface="Arial"/>
                <a:cs typeface="Arial"/>
              </a:rPr>
              <a:t>para </a:t>
            </a:r>
            <a:r>
              <a:rPr sz="1800" spc="-75" dirty="0">
                <a:latin typeface="Arial"/>
                <a:cs typeface="Arial"/>
              </a:rPr>
              <a:t>luego </a:t>
            </a:r>
            <a:r>
              <a:rPr sz="1800" spc="-65" dirty="0">
                <a:latin typeface="Arial"/>
                <a:cs typeface="Arial"/>
              </a:rPr>
              <a:t>aplicar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80" dirty="0">
                <a:latin typeface="Arial"/>
                <a:cs typeface="Arial"/>
              </a:rPr>
              <a:t>serie </a:t>
            </a:r>
            <a:r>
              <a:rPr sz="1800" spc="-85" dirty="0">
                <a:latin typeface="Arial"/>
                <a:cs typeface="Arial"/>
              </a:rPr>
              <a:t>de  </a:t>
            </a:r>
            <a:r>
              <a:rPr sz="1800" spc="-75" dirty="0">
                <a:latin typeface="Arial"/>
                <a:cs typeface="Arial"/>
              </a:rPr>
              <a:t>ejercicios </a:t>
            </a:r>
            <a:r>
              <a:rPr sz="1800" spc="-80" dirty="0">
                <a:latin typeface="Arial"/>
                <a:cs typeface="Arial"/>
              </a:rPr>
              <a:t>técnicos </a:t>
            </a:r>
            <a:r>
              <a:rPr sz="1800" spc="-90" dirty="0">
                <a:latin typeface="Arial"/>
                <a:cs typeface="Arial"/>
              </a:rPr>
              <a:t>para </a:t>
            </a:r>
            <a:r>
              <a:rPr sz="1800" spc="-50" dirty="0">
                <a:latin typeface="Arial"/>
                <a:cs typeface="Arial"/>
              </a:rPr>
              <a:t>mejorar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10" dirty="0">
                <a:latin typeface="Arial"/>
                <a:cs typeface="Arial"/>
              </a:rPr>
              <a:t>fase 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respiración </a:t>
            </a:r>
            <a:r>
              <a:rPr sz="1800" spc="-150" dirty="0">
                <a:latin typeface="Arial"/>
                <a:cs typeface="Arial"/>
              </a:rPr>
              <a:t>sea </a:t>
            </a:r>
            <a:r>
              <a:rPr sz="1800" spc="-100" dirty="0">
                <a:latin typeface="Arial"/>
                <a:cs typeface="Arial"/>
              </a:rPr>
              <a:t>esta </a:t>
            </a:r>
            <a:r>
              <a:rPr sz="1800" spc="-45" dirty="0">
                <a:latin typeface="Arial"/>
                <a:cs typeface="Arial"/>
              </a:rPr>
              <a:t>unilateral </a:t>
            </a:r>
            <a:r>
              <a:rPr sz="1800" spc="-55" dirty="0">
                <a:latin typeface="Arial"/>
                <a:cs typeface="Arial"/>
              </a:rPr>
              <a:t>o  </a:t>
            </a:r>
            <a:r>
              <a:rPr sz="1800" spc="-45" dirty="0">
                <a:latin typeface="Arial"/>
                <a:cs typeface="Arial"/>
              </a:rPr>
              <a:t>bilateral.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80403" y="1427988"/>
            <a:ext cx="618744" cy="472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6279" y="888491"/>
            <a:ext cx="4126991" cy="5928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26379" y="914400"/>
            <a:ext cx="2526792" cy="618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3523" y="915924"/>
            <a:ext cx="4032504" cy="4983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3523" y="915924"/>
            <a:ext cx="4032885" cy="498475"/>
          </a:xfrm>
          <a:custGeom>
            <a:avLst/>
            <a:gdLst/>
            <a:ahLst/>
            <a:cxnLst/>
            <a:rect l="l" t="t" r="r" b="b"/>
            <a:pathLst>
              <a:path w="4032884" h="498475">
                <a:moveTo>
                  <a:pt x="0" y="83058"/>
                </a:moveTo>
                <a:lnTo>
                  <a:pt x="6530" y="50738"/>
                </a:lnTo>
                <a:lnTo>
                  <a:pt x="24336" y="24336"/>
                </a:lnTo>
                <a:lnTo>
                  <a:pt x="50738" y="6530"/>
                </a:lnTo>
                <a:lnTo>
                  <a:pt x="83058" y="0"/>
                </a:lnTo>
                <a:lnTo>
                  <a:pt x="3949446" y="0"/>
                </a:lnTo>
                <a:lnTo>
                  <a:pt x="3981765" y="6530"/>
                </a:lnTo>
                <a:lnTo>
                  <a:pt x="4008167" y="24336"/>
                </a:lnTo>
                <a:lnTo>
                  <a:pt x="4025973" y="50738"/>
                </a:lnTo>
                <a:lnTo>
                  <a:pt x="4032504" y="83058"/>
                </a:lnTo>
                <a:lnTo>
                  <a:pt x="4032504" y="415289"/>
                </a:lnTo>
                <a:lnTo>
                  <a:pt x="4025973" y="447609"/>
                </a:lnTo>
                <a:lnTo>
                  <a:pt x="4008167" y="474011"/>
                </a:lnTo>
                <a:lnTo>
                  <a:pt x="3981765" y="491817"/>
                </a:lnTo>
                <a:lnTo>
                  <a:pt x="3949446" y="498348"/>
                </a:lnTo>
                <a:lnTo>
                  <a:pt x="83058" y="498348"/>
                </a:lnTo>
                <a:lnTo>
                  <a:pt x="50738" y="491817"/>
                </a:lnTo>
                <a:lnTo>
                  <a:pt x="24336" y="474011"/>
                </a:lnTo>
                <a:lnTo>
                  <a:pt x="6530" y="447609"/>
                </a:lnTo>
                <a:lnTo>
                  <a:pt x="0" y="415289"/>
                </a:lnTo>
                <a:lnTo>
                  <a:pt x="0" y="83058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510276" y="983741"/>
            <a:ext cx="2167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0" dirty="0">
                <a:latin typeface="Trebuchet MS"/>
                <a:cs typeface="Trebuchet MS"/>
              </a:rPr>
              <a:t>Población </a:t>
            </a:r>
            <a:r>
              <a:rPr sz="2000" b="1" spc="-120" dirty="0">
                <a:latin typeface="Trebuchet MS"/>
                <a:cs typeface="Trebuchet MS"/>
              </a:rPr>
              <a:t>y</a:t>
            </a:r>
            <a:r>
              <a:rPr sz="2000" b="1" spc="-285" dirty="0">
                <a:latin typeface="Trebuchet MS"/>
                <a:cs typeface="Trebuchet MS"/>
              </a:rPr>
              <a:t> </a:t>
            </a:r>
            <a:r>
              <a:rPr sz="2000" b="1" spc="-114" dirty="0">
                <a:latin typeface="Trebuchet MS"/>
                <a:cs typeface="Trebuchet MS"/>
              </a:rPr>
              <a:t>muestra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24755" y="1859279"/>
            <a:ext cx="4146804" cy="30434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5423" y="1938527"/>
            <a:ext cx="4123944" cy="30342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0" y="1886711"/>
            <a:ext cx="4052316" cy="29489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1886711"/>
            <a:ext cx="4052570" cy="2948940"/>
          </a:xfrm>
          <a:custGeom>
            <a:avLst/>
            <a:gdLst/>
            <a:ahLst/>
            <a:cxnLst/>
            <a:rect l="l" t="t" r="r" b="b"/>
            <a:pathLst>
              <a:path w="4052570" h="2948940">
                <a:moveTo>
                  <a:pt x="0" y="491489"/>
                </a:moveTo>
                <a:lnTo>
                  <a:pt x="2250" y="444163"/>
                </a:lnTo>
                <a:lnTo>
                  <a:pt x="8863" y="398107"/>
                </a:lnTo>
                <a:lnTo>
                  <a:pt x="19634" y="353529"/>
                </a:lnTo>
                <a:lnTo>
                  <a:pt x="34356" y="310634"/>
                </a:lnTo>
                <a:lnTo>
                  <a:pt x="52822" y="269629"/>
                </a:lnTo>
                <a:lnTo>
                  <a:pt x="74827" y="230720"/>
                </a:lnTo>
                <a:lnTo>
                  <a:pt x="100165" y="194113"/>
                </a:lnTo>
                <a:lnTo>
                  <a:pt x="128630" y="160014"/>
                </a:lnTo>
                <a:lnTo>
                  <a:pt x="160014" y="128630"/>
                </a:lnTo>
                <a:lnTo>
                  <a:pt x="194113" y="100165"/>
                </a:lnTo>
                <a:lnTo>
                  <a:pt x="230720" y="74827"/>
                </a:lnTo>
                <a:lnTo>
                  <a:pt x="269629" y="52822"/>
                </a:lnTo>
                <a:lnTo>
                  <a:pt x="310634" y="34356"/>
                </a:lnTo>
                <a:lnTo>
                  <a:pt x="353529" y="19634"/>
                </a:lnTo>
                <a:lnTo>
                  <a:pt x="398107" y="8863"/>
                </a:lnTo>
                <a:lnTo>
                  <a:pt x="444163" y="2250"/>
                </a:lnTo>
                <a:lnTo>
                  <a:pt x="491489" y="0"/>
                </a:lnTo>
                <a:lnTo>
                  <a:pt x="3560826" y="0"/>
                </a:lnTo>
                <a:lnTo>
                  <a:pt x="3608152" y="2250"/>
                </a:lnTo>
                <a:lnTo>
                  <a:pt x="3654208" y="8863"/>
                </a:lnTo>
                <a:lnTo>
                  <a:pt x="3698786" y="19634"/>
                </a:lnTo>
                <a:lnTo>
                  <a:pt x="3741681" y="34356"/>
                </a:lnTo>
                <a:lnTo>
                  <a:pt x="3782686" y="52822"/>
                </a:lnTo>
                <a:lnTo>
                  <a:pt x="3821595" y="74827"/>
                </a:lnTo>
                <a:lnTo>
                  <a:pt x="3858202" y="100165"/>
                </a:lnTo>
                <a:lnTo>
                  <a:pt x="3892301" y="128630"/>
                </a:lnTo>
                <a:lnTo>
                  <a:pt x="3923685" y="160014"/>
                </a:lnTo>
                <a:lnTo>
                  <a:pt x="3952150" y="194113"/>
                </a:lnTo>
                <a:lnTo>
                  <a:pt x="3977488" y="230720"/>
                </a:lnTo>
                <a:lnTo>
                  <a:pt x="3999493" y="269629"/>
                </a:lnTo>
                <a:lnTo>
                  <a:pt x="4017959" y="310634"/>
                </a:lnTo>
                <a:lnTo>
                  <a:pt x="4032681" y="353529"/>
                </a:lnTo>
                <a:lnTo>
                  <a:pt x="4043452" y="398107"/>
                </a:lnTo>
                <a:lnTo>
                  <a:pt x="4050065" y="444163"/>
                </a:lnTo>
                <a:lnTo>
                  <a:pt x="4052316" y="491489"/>
                </a:lnTo>
                <a:lnTo>
                  <a:pt x="4052316" y="2457450"/>
                </a:lnTo>
                <a:lnTo>
                  <a:pt x="4050065" y="2504776"/>
                </a:lnTo>
                <a:lnTo>
                  <a:pt x="4043452" y="2550832"/>
                </a:lnTo>
                <a:lnTo>
                  <a:pt x="4032681" y="2595410"/>
                </a:lnTo>
                <a:lnTo>
                  <a:pt x="4017959" y="2638305"/>
                </a:lnTo>
                <a:lnTo>
                  <a:pt x="3999493" y="2679310"/>
                </a:lnTo>
                <a:lnTo>
                  <a:pt x="3977488" y="2718219"/>
                </a:lnTo>
                <a:lnTo>
                  <a:pt x="3952150" y="2754826"/>
                </a:lnTo>
                <a:lnTo>
                  <a:pt x="3923685" y="2788925"/>
                </a:lnTo>
                <a:lnTo>
                  <a:pt x="3892301" y="2820309"/>
                </a:lnTo>
                <a:lnTo>
                  <a:pt x="3858202" y="2848774"/>
                </a:lnTo>
                <a:lnTo>
                  <a:pt x="3821595" y="2874112"/>
                </a:lnTo>
                <a:lnTo>
                  <a:pt x="3782686" y="2896117"/>
                </a:lnTo>
                <a:lnTo>
                  <a:pt x="3741681" y="2914583"/>
                </a:lnTo>
                <a:lnTo>
                  <a:pt x="3698786" y="2929305"/>
                </a:lnTo>
                <a:lnTo>
                  <a:pt x="3654208" y="2940076"/>
                </a:lnTo>
                <a:lnTo>
                  <a:pt x="3608152" y="2946689"/>
                </a:lnTo>
                <a:lnTo>
                  <a:pt x="3560826" y="2948940"/>
                </a:lnTo>
                <a:lnTo>
                  <a:pt x="491489" y="2948940"/>
                </a:lnTo>
                <a:lnTo>
                  <a:pt x="444163" y="2946689"/>
                </a:lnTo>
                <a:lnTo>
                  <a:pt x="398107" y="2940076"/>
                </a:lnTo>
                <a:lnTo>
                  <a:pt x="353529" y="2929305"/>
                </a:lnTo>
                <a:lnTo>
                  <a:pt x="310634" y="2914583"/>
                </a:lnTo>
                <a:lnTo>
                  <a:pt x="269629" y="2896117"/>
                </a:lnTo>
                <a:lnTo>
                  <a:pt x="230720" y="2874112"/>
                </a:lnTo>
                <a:lnTo>
                  <a:pt x="194113" y="2848774"/>
                </a:lnTo>
                <a:lnTo>
                  <a:pt x="160014" y="2820309"/>
                </a:lnTo>
                <a:lnTo>
                  <a:pt x="128630" y="2788925"/>
                </a:lnTo>
                <a:lnTo>
                  <a:pt x="100165" y="2754826"/>
                </a:lnTo>
                <a:lnTo>
                  <a:pt x="74827" y="2718219"/>
                </a:lnTo>
                <a:lnTo>
                  <a:pt x="52822" y="2679310"/>
                </a:lnTo>
                <a:lnTo>
                  <a:pt x="34356" y="2638305"/>
                </a:lnTo>
                <a:lnTo>
                  <a:pt x="19634" y="2595410"/>
                </a:lnTo>
                <a:lnTo>
                  <a:pt x="8863" y="2550832"/>
                </a:lnTo>
                <a:lnTo>
                  <a:pt x="2250" y="2504776"/>
                </a:lnTo>
                <a:lnTo>
                  <a:pt x="0" y="2457450"/>
                </a:lnTo>
                <a:lnTo>
                  <a:pt x="0" y="49148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03445" y="2003247"/>
            <a:ext cx="3790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Para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70" dirty="0">
                <a:latin typeface="Arial"/>
                <a:cs typeface="Arial"/>
              </a:rPr>
              <a:t>presente </a:t>
            </a:r>
            <a:r>
              <a:rPr sz="1800" spc="-40" dirty="0">
                <a:latin typeface="Arial"/>
                <a:cs typeface="Arial"/>
              </a:rPr>
              <a:t>trabajo </a:t>
            </a:r>
            <a:r>
              <a:rPr sz="1800" spc="-80" dirty="0">
                <a:latin typeface="Arial"/>
                <a:cs typeface="Arial"/>
              </a:rPr>
              <a:t>de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investigación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64630" y="2278126"/>
            <a:ext cx="192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2255" algn="l"/>
              </a:tabLst>
            </a:pPr>
            <a:r>
              <a:rPr sz="1800" spc="-160" dirty="0">
                <a:latin typeface="Arial"/>
                <a:cs typeface="Arial"/>
              </a:rPr>
              <a:t>c</a:t>
            </a:r>
            <a:r>
              <a:rPr sz="1800" spc="-110" dirty="0">
                <a:latin typeface="Arial"/>
                <a:cs typeface="Arial"/>
              </a:rPr>
              <a:t>on</a:t>
            </a:r>
            <a:r>
              <a:rPr sz="1800" spc="-95" dirty="0">
                <a:latin typeface="Arial"/>
                <a:cs typeface="Arial"/>
              </a:rPr>
              <a:t>s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90" dirty="0">
                <a:latin typeface="Arial"/>
                <a:cs typeface="Arial"/>
              </a:rPr>
              <a:t>d</a:t>
            </a:r>
            <a:r>
              <a:rPr sz="1800" spc="-8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114" dirty="0">
                <a:latin typeface="Arial"/>
                <a:cs typeface="Arial"/>
              </a:rPr>
              <a:t>ada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165" dirty="0">
                <a:latin typeface="Arial"/>
                <a:cs typeface="Arial"/>
              </a:rPr>
              <a:t>s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40" dirty="0">
                <a:latin typeface="Arial"/>
                <a:cs typeface="Arial"/>
              </a:rPr>
              <a:t>á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03445" y="2278126"/>
            <a:ext cx="20237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5785" algn="l"/>
                <a:tab pos="1485900" algn="l"/>
                <a:tab pos="1596390" algn="l"/>
              </a:tabLst>
            </a:pPr>
            <a:r>
              <a:rPr sz="1800" spc="-70" dirty="0">
                <a:latin typeface="Arial"/>
                <a:cs typeface="Arial"/>
              </a:rPr>
              <a:t>la	</a:t>
            </a:r>
            <a:r>
              <a:rPr sz="1800" spc="-60" dirty="0">
                <a:latin typeface="Arial"/>
                <a:cs typeface="Arial"/>
              </a:rPr>
              <a:t>población  </a:t>
            </a:r>
            <a:r>
              <a:rPr sz="1800" spc="-50" dirty="0">
                <a:latin typeface="Arial"/>
                <a:cs typeface="Arial"/>
              </a:rPr>
              <a:t>constituida	</a:t>
            </a:r>
            <a:r>
              <a:rPr sz="1800" spc="-30" dirty="0">
                <a:latin typeface="Arial"/>
                <a:cs typeface="Arial"/>
              </a:rPr>
              <a:t>por  </a:t>
            </a:r>
            <a:r>
              <a:rPr sz="1800" spc="-150" dirty="0">
                <a:latin typeface="Arial"/>
                <a:cs typeface="Arial"/>
              </a:rPr>
              <a:t>s</a:t>
            </a:r>
            <a:r>
              <a:rPr sz="1800" spc="-15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spc="-130" dirty="0">
                <a:latin typeface="Arial"/>
                <a:cs typeface="Arial"/>
              </a:rPr>
              <a:t>ec</a:t>
            </a:r>
            <a:r>
              <a:rPr sz="1800" spc="-135" dirty="0">
                <a:latin typeface="Arial"/>
                <a:cs typeface="Arial"/>
              </a:rPr>
              <a:t>c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90" dirty="0">
                <a:latin typeface="Arial"/>
                <a:cs typeface="Arial"/>
              </a:rPr>
              <a:t>on</a:t>
            </a:r>
            <a:r>
              <a:rPr sz="1800" spc="-75" dirty="0">
                <a:latin typeface="Arial"/>
                <a:cs typeface="Arial"/>
              </a:rPr>
              <a:t>a</a:t>
            </a:r>
            <a:r>
              <a:rPr sz="1800" spc="-110" dirty="0">
                <a:latin typeface="Arial"/>
                <a:cs typeface="Arial"/>
              </a:rPr>
              <a:t>do</a:t>
            </a:r>
            <a:r>
              <a:rPr sz="1800" spc="-9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	</a:t>
            </a:r>
            <a:r>
              <a:rPr sz="1800" spc="-70" dirty="0">
                <a:latin typeface="Arial"/>
                <a:cs typeface="Arial"/>
              </a:rPr>
              <a:t>pa</a:t>
            </a:r>
            <a:r>
              <a:rPr sz="1800" spc="-80" dirty="0">
                <a:latin typeface="Arial"/>
                <a:cs typeface="Arial"/>
              </a:rPr>
              <a:t>r</a:t>
            </a:r>
            <a:r>
              <a:rPr sz="1800" spc="-140" dirty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39533" y="2552446"/>
            <a:ext cx="1552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  <a:tabLst>
                <a:tab pos="514984" algn="l"/>
                <a:tab pos="716280" algn="l"/>
                <a:tab pos="1304925" algn="l"/>
              </a:tabLst>
            </a:pPr>
            <a:r>
              <a:rPr sz="1800" spc="5" dirty="0">
                <a:latin typeface="Arial"/>
                <a:cs typeface="Arial"/>
              </a:rPr>
              <a:t>l</a:t>
            </a:r>
            <a:r>
              <a:rPr sz="1800" spc="-1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	</a:t>
            </a:r>
            <a:r>
              <a:rPr sz="1800" spc="-19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l</a:t>
            </a:r>
            <a:r>
              <a:rPr sz="1800" spc="-90" dirty="0">
                <a:latin typeface="Arial"/>
                <a:cs typeface="Arial"/>
              </a:rPr>
              <a:t>da</a:t>
            </a:r>
            <a:r>
              <a:rPr sz="1800" spc="-85" dirty="0">
                <a:latin typeface="Arial"/>
                <a:cs typeface="Arial"/>
              </a:rPr>
              <a:t>d</a:t>
            </a:r>
            <a:r>
              <a:rPr sz="1800" spc="-100" dirty="0">
                <a:latin typeface="Arial"/>
                <a:cs typeface="Arial"/>
              </a:rPr>
              <a:t>os  </a:t>
            </a:r>
            <a:r>
              <a:rPr sz="1800" spc="-50" dirty="0">
                <a:latin typeface="Arial"/>
                <a:cs typeface="Arial"/>
              </a:rPr>
              <a:t>el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35" dirty="0">
                <a:latin typeface="Arial"/>
                <a:cs typeface="Arial"/>
              </a:rPr>
              <a:t>c</a:t>
            </a:r>
            <a:r>
              <a:rPr sz="1800" spc="-25" dirty="0">
                <a:latin typeface="Arial"/>
                <a:cs typeface="Arial"/>
              </a:rPr>
              <a:t>u</a:t>
            </a:r>
            <a:r>
              <a:rPr sz="1800" spc="-55" dirty="0">
                <a:latin typeface="Arial"/>
                <a:cs typeface="Arial"/>
              </a:rPr>
              <a:t>r</a:t>
            </a:r>
            <a:r>
              <a:rPr sz="1800" spc="-125" dirty="0">
                <a:latin typeface="Arial"/>
                <a:cs typeface="Arial"/>
              </a:rPr>
              <a:t>s</a:t>
            </a:r>
            <a:r>
              <a:rPr sz="1800" spc="-13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8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03445" y="3101085"/>
            <a:ext cx="1833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perfeccionamiento.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03445" y="3375101"/>
            <a:ext cx="1660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5445" algn="l"/>
                <a:tab pos="1409700" algn="l"/>
              </a:tabLst>
            </a:pPr>
            <a:r>
              <a:rPr sz="1800" spc="-200" dirty="0">
                <a:latin typeface="Arial"/>
                <a:cs typeface="Arial"/>
              </a:rPr>
              <a:t>L</a:t>
            </a:r>
            <a:r>
              <a:rPr sz="1800" spc="-19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50" dirty="0">
                <a:latin typeface="Arial"/>
                <a:cs typeface="Arial"/>
              </a:rPr>
              <a:t>s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80" dirty="0">
                <a:latin typeface="Arial"/>
                <a:cs typeface="Arial"/>
              </a:rPr>
              <a:t>ecci</a:t>
            </a:r>
            <a:r>
              <a:rPr sz="1800" spc="-110" dirty="0">
                <a:latin typeface="Arial"/>
                <a:cs typeface="Arial"/>
              </a:rPr>
              <a:t>ó</a:t>
            </a:r>
            <a:r>
              <a:rPr sz="1800" spc="-5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70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05193" y="3375101"/>
            <a:ext cx="4102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165" dirty="0">
                <a:latin typeface="Arial"/>
                <a:cs typeface="Arial"/>
              </a:rPr>
              <a:t>s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4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35318" y="3650107"/>
            <a:ext cx="129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  <a:tab pos="1024255" algn="l"/>
              </a:tabLst>
            </a:pPr>
            <a:r>
              <a:rPr sz="1800" spc="-75" dirty="0">
                <a:latin typeface="Arial"/>
                <a:cs typeface="Arial"/>
              </a:rPr>
              <a:t>que	</a:t>
            </a:r>
            <a:r>
              <a:rPr sz="1800" spc="-155" dirty="0">
                <a:latin typeface="Arial"/>
                <a:cs typeface="Arial"/>
              </a:rPr>
              <a:t>es	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spc="-130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03445" y="3650107"/>
            <a:ext cx="182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0835" algn="l"/>
              </a:tabLst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65" dirty="0">
                <a:latin typeface="Arial"/>
                <a:cs typeface="Arial"/>
              </a:rPr>
              <a:t>n</a:t>
            </a:r>
            <a:r>
              <a:rPr sz="1800" spc="-60" dirty="0">
                <a:latin typeface="Arial"/>
                <a:cs typeface="Arial"/>
              </a:rPr>
              <a:t>d</a:t>
            </a:r>
            <a:r>
              <a:rPr sz="1800" spc="-110" dirty="0">
                <a:latin typeface="Arial"/>
                <a:cs typeface="Arial"/>
              </a:rPr>
              <a:t>am</a:t>
            </a:r>
            <a:r>
              <a:rPr sz="1800" spc="-85" dirty="0">
                <a:latin typeface="Arial"/>
                <a:cs typeface="Arial"/>
              </a:rPr>
              <a:t>e</a:t>
            </a:r>
            <a:r>
              <a:rPr sz="1800" spc="-70" dirty="0">
                <a:latin typeface="Arial"/>
                <a:cs typeface="Arial"/>
              </a:rPr>
              <a:t>n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14" dirty="0">
                <a:latin typeface="Arial"/>
                <a:cs typeface="Arial"/>
              </a:rPr>
              <a:t>ada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ya  </a:t>
            </a:r>
            <a:r>
              <a:rPr sz="1800" spc="-85" dirty="0">
                <a:latin typeface="Arial"/>
                <a:cs typeface="Arial"/>
              </a:rPr>
              <a:t>aspirantes	</a:t>
            </a:r>
            <a:r>
              <a:rPr sz="1800" spc="-65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91933" y="3924427"/>
            <a:ext cx="527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c</a:t>
            </a:r>
            <a:r>
              <a:rPr sz="1800" spc="-25" dirty="0">
                <a:latin typeface="Arial"/>
                <a:cs typeface="Arial"/>
              </a:rPr>
              <a:t>u</a:t>
            </a:r>
            <a:r>
              <a:rPr sz="1800" spc="-55" dirty="0">
                <a:latin typeface="Arial"/>
                <a:cs typeface="Arial"/>
              </a:rPr>
              <a:t>r</a:t>
            </a:r>
            <a:r>
              <a:rPr sz="1800" spc="-130" dirty="0">
                <a:latin typeface="Arial"/>
                <a:cs typeface="Arial"/>
              </a:rPr>
              <a:t>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56881" y="3375101"/>
            <a:ext cx="143573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025525" algn="l"/>
              </a:tabLst>
            </a:pPr>
            <a:r>
              <a:rPr sz="1800" spc="-160" dirty="0">
                <a:latin typeface="Arial"/>
                <a:cs typeface="Arial"/>
              </a:rPr>
              <a:t>c</a:t>
            </a:r>
            <a:r>
              <a:rPr sz="1800" spc="-155" dirty="0">
                <a:latin typeface="Arial"/>
                <a:cs typeface="Arial"/>
              </a:rPr>
              <a:t>a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-140" dirty="0">
                <a:latin typeface="Arial"/>
                <a:cs typeface="Arial"/>
              </a:rPr>
              <a:t>g</a:t>
            </a:r>
            <a:r>
              <a:rPr sz="1800" spc="-20" dirty="0">
                <a:latin typeface="Arial"/>
                <a:cs typeface="Arial"/>
              </a:rPr>
              <a:t>or</a:t>
            </a:r>
            <a:r>
              <a:rPr sz="1800" spc="-100" dirty="0">
                <a:latin typeface="Arial"/>
                <a:cs typeface="Arial"/>
              </a:rPr>
              <a:t>í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165" dirty="0">
                <a:latin typeface="Arial"/>
                <a:cs typeface="Arial"/>
              </a:rPr>
              <a:t>s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40" dirty="0">
                <a:latin typeface="Arial"/>
                <a:cs typeface="Arial"/>
              </a:rPr>
              <a:t>á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spc="-95" dirty="0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95109" y="4198746"/>
            <a:ext cx="1894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5445" algn="l"/>
                <a:tab pos="1347470" algn="l"/>
                <a:tab pos="1720850" algn="l"/>
              </a:tabLst>
            </a:pPr>
            <a:r>
              <a:rPr sz="1800" spc="-85" dirty="0">
                <a:latin typeface="Arial"/>
                <a:cs typeface="Arial"/>
              </a:rPr>
              <a:t>de	</a:t>
            </a:r>
            <a:r>
              <a:rPr sz="1800" spc="-100" dirty="0">
                <a:latin typeface="Arial"/>
                <a:cs typeface="Arial"/>
              </a:rPr>
              <a:t>soldado</a:t>
            </a:r>
            <a:r>
              <a:rPr sz="1800" spc="-9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75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03445" y="4198746"/>
            <a:ext cx="177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p</a:t>
            </a:r>
            <a:r>
              <a:rPr sz="1800" spc="-85" dirty="0">
                <a:latin typeface="Arial"/>
                <a:cs typeface="Arial"/>
              </a:rPr>
              <a:t>e</a:t>
            </a:r>
            <a:r>
              <a:rPr sz="1800" spc="4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f</a:t>
            </a:r>
            <a:r>
              <a:rPr sz="1800" spc="-65" dirty="0">
                <a:latin typeface="Arial"/>
                <a:cs typeface="Arial"/>
              </a:rPr>
              <a:t>eccionamien</a:t>
            </a:r>
            <a:r>
              <a:rPr sz="1800" spc="-45" dirty="0">
                <a:latin typeface="Arial"/>
                <a:cs typeface="Arial"/>
              </a:rPr>
              <a:t>t</a:t>
            </a:r>
            <a:r>
              <a:rPr sz="1800" spc="-35" dirty="0">
                <a:latin typeface="Arial"/>
                <a:cs typeface="Arial"/>
              </a:rPr>
              <a:t>o  </a:t>
            </a:r>
            <a:r>
              <a:rPr sz="1800" spc="-300" dirty="0">
                <a:latin typeface="Arial"/>
                <a:cs typeface="Arial"/>
              </a:rPr>
              <a:t>ESCART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18754" r="19556" b="31555"/>
          <a:stretch/>
        </p:blipFill>
        <p:spPr>
          <a:xfrm>
            <a:off x="596959" y="4348606"/>
            <a:ext cx="3861887" cy="201667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0823" y="67056"/>
            <a:ext cx="5119116" cy="643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8923" y="25907"/>
            <a:ext cx="5041391" cy="832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8067" y="94488"/>
            <a:ext cx="5024628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8067" y="94488"/>
            <a:ext cx="5024755" cy="548640"/>
          </a:xfrm>
          <a:custGeom>
            <a:avLst/>
            <a:gdLst/>
            <a:ahLst/>
            <a:cxnLst/>
            <a:rect l="l" t="t" r="r" b="b"/>
            <a:pathLst>
              <a:path w="5024755" h="548640">
                <a:moveTo>
                  <a:pt x="0" y="91439"/>
                </a:moveTo>
                <a:lnTo>
                  <a:pt x="7179" y="55828"/>
                </a:lnTo>
                <a:lnTo>
                  <a:pt x="26765" y="26765"/>
                </a:lnTo>
                <a:lnTo>
                  <a:pt x="55828" y="7179"/>
                </a:lnTo>
                <a:lnTo>
                  <a:pt x="91439" y="0"/>
                </a:lnTo>
                <a:lnTo>
                  <a:pt x="4933187" y="0"/>
                </a:lnTo>
                <a:lnTo>
                  <a:pt x="4968799" y="7179"/>
                </a:lnTo>
                <a:lnTo>
                  <a:pt x="4997862" y="26765"/>
                </a:lnTo>
                <a:lnTo>
                  <a:pt x="5017448" y="55828"/>
                </a:lnTo>
                <a:lnTo>
                  <a:pt x="5024628" y="91439"/>
                </a:lnTo>
                <a:lnTo>
                  <a:pt x="5024628" y="457199"/>
                </a:lnTo>
                <a:lnTo>
                  <a:pt x="5017448" y="492811"/>
                </a:lnTo>
                <a:lnTo>
                  <a:pt x="4997862" y="521874"/>
                </a:lnTo>
                <a:lnTo>
                  <a:pt x="4968799" y="541460"/>
                </a:lnTo>
                <a:lnTo>
                  <a:pt x="4933187" y="548639"/>
                </a:lnTo>
                <a:lnTo>
                  <a:pt x="91439" y="548639"/>
                </a:lnTo>
                <a:lnTo>
                  <a:pt x="55828" y="541460"/>
                </a:lnTo>
                <a:lnTo>
                  <a:pt x="26765" y="521874"/>
                </a:lnTo>
                <a:lnTo>
                  <a:pt x="7179" y="492811"/>
                </a:lnTo>
                <a:lnTo>
                  <a:pt x="0" y="457199"/>
                </a:lnTo>
                <a:lnTo>
                  <a:pt x="0" y="91439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3145" y="119887"/>
            <a:ext cx="4556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Recopilación de </a:t>
            </a:r>
            <a:r>
              <a:rPr spc="-130" dirty="0"/>
              <a:t>la</a:t>
            </a:r>
            <a:r>
              <a:rPr spc="-295" dirty="0"/>
              <a:t> </a:t>
            </a:r>
            <a:r>
              <a:rPr spc="-155" dirty="0"/>
              <a:t>información</a:t>
            </a:r>
          </a:p>
        </p:txBody>
      </p:sp>
      <p:sp>
        <p:nvSpPr>
          <p:cNvPr id="7" name="object 7"/>
          <p:cNvSpPr/>
          <p:nvPr/>
        </p:nvSpPr>
        <p:spPr>
          <a:xfrm>
            <a:off x="2023872" y="1470660"/>
            <a:ext cx="618744" cy="585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8616" y="810768"/>
            <a:ext cx="2337816" cy="57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4375" y="826008"/>
            <a:ext cx="1603248" cy="618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5860" y="838200"/>
            <a:ext cx="2243328" cy="477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5860" y="838200"/>
            <a:ext cx="2243455" cy="477520"/>
          </a:xfrm>
          <a:custGeom>
            <a:avLst/>
            <a:gdLst/>
            <a:ahLst/>
            <a:cxnLst/>
            <a:rect l="l" t="t" r="r" b="b"/>
            <a:pathLst>
              <a:path w="2243454" h="477519">
                <a:moveTo>
                  <a:pt x="0" y="79501"/>
                </a:moveTo>
                <a:lnTo>
                  <a:pt x="6248" y="48541"/>
                </a:lnTo>
                <a:lnTo>
                  <a:pt x="23287" y="23272"/>
                </a:lnTo>
                <a:lnTo>
                  <a:pt x="48557" y="6242"/>
                </a:lnTo>
                <a:lnTo>
                  <a:pt x="79502" y="0"/>
                </a:lnTo>
                <a:lnTo>
                  <a:pt x="2163826" y="0"/>
                </a:lnTo>
                <a:lnTo>
                  <a:pt x="2194786" y="6242"/>
                </a:lnTo>
                <a:lnTo>
                  <a:pt x="2220055" y="23272"/>
                </a:lnTo>
                <a:lnTo>
                  <a:pt x="2237085" y="48541"/>
                </a:lnTo>
                <a:lnTo>
                  <a:pt x="2243328" y="79501"/>
                </a:lnTo>
                <a:lnTo>
                  <a:pt x="2243328" y="397510"/>
                </a:lnTo>
                <a:lnTo>
                  <a:pt x="2237085" y="428470"/>
                </a:lnTo>
                <a:lnTo>
                  <a:pt x="2220055" y="453739"/>
                </a:lnTo>
                <a:lnTo>
                  <a:pt x="2194786" y="470769"/>
                </a:lnTo>
                <a:lnTo>
                  <a:pt x="2163826" y="477012"/>
                </a:lnTo>
                <a:lnTo>
                  <a:pt x="79502" y="477012"/>
                </a:lnTo>
                <a:lnTo>
                  <a:pt x="48557" y="470769"/>
                </a:lnTo>
                <a:lnTo>
                  <a:pt x="23287" y="453739"/>
                </a:lnTo>
                <a:lnTo>
                  <a:pt x="6248" y="428470"/>
                </a:lnTo>
                <a:lnTo>
                  <a:pt x="0" y="397510"/>
                </a:lnTo>
                <a:lnTo>
                  <a:pt x="0" y="79501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67382" y="894969"/>
            <a:ext cx="1239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14" dirty="0">
                <a:latin typeface="Trebuchet MS"/>
                <a:cs typeface="Trebuchet MS"/>
              </a:rPr>
              <a:t>Parámetros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9372" y="1987295"/>
            <a:ext cx="4047744" cy="3380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756" y="2077211"/>
            <a:ext cx="3994404" cy="3313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615" y="2014727"/>
            <a:ext cx="3953256" cy="3285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615" y="2014727"/>
            <a:ext cx="3953510" cy="3286125"/>
          </a:xfrm>
          <a:custGeom>
            <a:avLst/>
            <a:gdLst/>
            <a:ahLst/>
            <a:cxnLst/>
            <a:rect l="l" t="t" r="r" b="b"/>
            <a:pathLst>
              <a:path w="3953510" h="3286125">
                <a:moveTo>
                  <a:pt x="0" y="547624"/>
                </a:moveTo>
                <a:lnTo>
                  <a:pt x="2010" y="500381"/>
                </a:lnTo>
                <a:lnTo>
                  <a:pt x="7931" y="454252"/>
                </a:lnTo>
                <a:lnTo>
                  <a:pt x="17598" y="409402"/>
                </a:lnTo>
                <a:lnTo>
                  <a:pt x="30847" y="365996"/>
                </a:lnTo>
                <a:lnTo>
                  <a:pt x="47514" y="324198"/>
                </a:lnTo>
                <a:lnTo>
                  <a:pt x="67434" y="284172"/>
                </a:lnTo>
                <a:lnTo>
                  <a:pt x="90442" y="246084"/>
                </a:lnTo>
                <a:lnTo>
                  <a:pt x="116376" y="210097"/>
                </a:lnTo>
                <a:lnTo>
                  <a:pt x="145069" y="176376"/>
                </a:lnTo>
                <a:lnTo>
                  <a:pt x="176357" y="145085"/>
                </a:lnTo>
                <a:lnTo>
                  <a:pt x="210078" y="116390"/>
                </a:lnTo>
                <a:lnTo>
                  <a:pt x="246064" y="90455"/>
                </a:lnTo>
                <a:lnTo>
                  <a:pt x="284154" y="67444"/>
                </a:lnTo>
                <a:lnTo>
                  <a:pt x="324181" y="47521"/>
                </a:lnTo>
                <a:lnTo>
                  <a:pt x="365982" y="30852"/>
                </a:lnTo>
                <a:lnTo>
                  <a:pt x="409393" y="17601"/>
                </a:lnTo>
                <a:lnTo>
                  <a:pt x="454248" y="7932"/>
                </a:lnTo>
                <a:lnTo>
                  <a:pt x="500384" y="2010"/>
                </a:lnTo>
                <a:lnTo>
                  <a:pt x="547636" y="0"/>
                </a:lnTo>
                <a:lnTo>
                  <a:pt x="3405632" y="0"/>
                </a:lnTo>
                <a:lnTo>
                  <a:pt x="3452874" y="2010"/>
                </a:lnTo>
                <a:lnTo>
                  <a:pt x="3499003" y="7932"/>
                </a:lnTo>
                <a:lnTo>
                  <a:pt x="3543853" y="17601"/>
                </a:lnTo>
                <a:lnTo>
                  <a:pt x="3587259" y="30852"/>
                </a:lnTo>
                <a:lnTo>
                  <a:pt x="3629057" y="47521"/>
                </a:lnTo>
                <a:lnTo>
                  <a:pt x="3669083" y="67444"/>
                </a:lnTo>
                <a:lnTo>
                  <a:pt x="3707171" y="90455"/>
                </a:lnTo>
                <a:lnTo>
                  <a:pt x="3743158" y="116390"/>
                </a:lnTo>
                <a:lnTo>
                  <a:pt x="3776879" y="145085"/>
                </a:lnTo>
                <a:lnTo>
                  <a:pt x="3808170" y="176376"/>
                </a:lnTo>
                <a:lnTo>
                  <a:pt x="3836865" y="210097"/>
                </a:lnTo>
                <a:lnTo>
                  <a:pt x="3862800" y="246084"/>
                </a:lnTo>
                <a:lnTo>
                  <a:pt x="3885811" y="284172"/>
                </a:lnTo>
                <a:lnTo>
                  <a:pt x="3905734" y="324198"/>
                </a:lnTo>
                <a:lnTo>
                  <a:pt x="3922403" y="365996"/>
                </a:lnTo>
                <a:lnTo>
                  <a:pt x="3935654" y="409402"/>
                </a:lnTo>
                <a:lnTo>
                  <a:pt x="3945323" y="454252"/>
                </a:lnTo>
                <a:lnTo>
                  <a:pt x="3951245" y="500381"/>
                </a:lnTo>
                <a:lnTo>
                  <a:pt x="3953256" y="547624"/>
                </a:lnTo>
                <a:lnTo>
                  <a:pt x="3953256" y="2738120"/>
                </a:lnTo>
                <a:lnTo>
                  <a:pt x="3951245" y="2785362"/>
                </a:lnTo>
                <a:lnTo>
                  <a:pt x="3945323" y="2831491"/>
                </a:lnTo>
                <a:lnTo>
                  <a:pt x="3935654" y="2876341"/>
                </a:lnTo>
                <a:lnTo>
                  <a:pt x="3922403" y="2919747"/>
                </a:lnTo>
                <a:lnTo>
                  <a:pt x="3905734" y="2961545"/>
                </a:lnTo>
                <a:lnTo>
                  <a:pt x="3885811" y="3001571"/>
                </a:lnTo>
                <a:lnTo>
                  <a:pt x="3862800" y="3039659"/>
                </a:lnTo>
                <a:lnTo>
                  <a:pt x="3836865" y="3075646"/>
                </a:lnTo>
                <a:lnTo>
                  <a:pt x="3808170" y="3109367"/>
                </a:lnTo>
                <a:lnTo>
                  <a:pt x="3776879" y="3140658"/>
                </a:lnTo>
                <a:lnTo>
                  <a:pt x="3743158" y="3169353"/>
                </a:lnTo>
                <a:lnTo>
                  <a:pt x="3707171" y="3195288"/>
                </a:lnTo>
                <a:lnTo>
                  <a:pt x="3669083" y="3218299"/>
                </a:lnTo>
                <a:lnTo>
                  <a:pt x="3629057" y="3238222"/>
                </a:lnTo>
                <a:lnTo>
                  <a:pt x="3587259" y="3254891"/>
                </a:lnTo>
                <a:lnTo>
                  <a:pt x="3543853" y="3268142"/>
                </a:lnTo>
                <a:lnTo>
                  <a:pt x="3499003" y="3277811"/>
                </a:lnTo>
                <a:lnTo>
                  <a:pt x="3452874" y="3283733"/>
                </a:lnTo>
                <a:lnTo>
                  <a:pt x="3405632" y="3285744"/>
                </a:lnTo>
                <a:lnTo>
                  <a:pt x="547636" y="3285744"/>
                </a:lnTo>
                <a:lnTo>
                  <a:pt x="500384" y="3283733"/>
                </a:lnTo>
                <a:lnTo>
                  <a:pt x="454248" y="3277811"/>
                </a:lnTo>
                <a:lnTo>
                  <a:pt x="409393" y="3268142"/>
                </a:lnTo>
                <a:lnTo>
                  <a:pt x="365982" y="3254891"/>
                </a:lnTo>
                <a:lnTo>
                  <a:pt x="324181" y="3238222"/>
                </a:lnTo>
                <a:lnTo>
                  <a:pt x="284154" y="3218299"/>
                </a:lnTo>
                <a:lnTo>
                  <a:pt x="246064" y="3195288"/>
                </a:lnTo>
                <a:lnTo>
                  <a:pt x="210078" y="3169353"/>
                </a:lnTo>
                <a:lnTo>
                  <a:pt x="176357" y="3140658"/>
                </a:lnTo>
                <a:lnTo>
                  <a:pt x="145069" y="3109367"/>
                </a:lnTo>
                <a:lnTo>
                  <a:pt x="116376" y="3075646"/>
                </a:lnTo>
                <a:lnTo>
                  <a:pt x="90442" y="3039659"/>
                </a:lnTo>
                <a:lnTo>
                  <a:pt x="67434" y="3001571"/>
                </a:lnTo>
                <a:lnTo>
                  <a:pt x="47514" y="2961545"/>
                </a:lnTo>
                <a:lnTo>
                  <a:pt x="30847" y="2919747"/>
                </a:lnTo>
                <a:lnTo>
                  <a:pt x="17598" y="2876341"/>
                </a:lnTo>
                <a:lnTo>
                  <a:pt x="7931" y="2831491"/>
                </a:lnTo>
                <a:lnTo>
                  <a:pt x="2010" y="2785362"/>
                </a:lnTo>
                <a:lnTo>
                  <a:pt x="0" y="2738120"/>
                </a:lnTo>
                <a:lnTo>
                  <a:pt x="0" y="547624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3631" y="2147061"/>
            <a:ext cx="139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1144905" algn="l"/>
              </a:tabLst>
            </a:pPr>
            <a:r>
              <a:rPr sz="1800" spc="-70" dirty="0">
                <a:latin typeface="Arial"/>
                <a:cs typeface="Arial"/>
              </a:rPr>
              <a:t>1.	</a:t>
            </a:r>
            <a:r>
              <a:rPr sz="1800" spc="-190" dirty="0">
                <a:latin typeface="Arial"/>
                <a:cs typeface="Arial"/>
              </a:rPr>
              <a:t>G</a:t>
            </a:r>
            <a:r>
              <a:rPr sz="1800" spc="-130" dirty="0">
                <a:latin typeface="Arial"/>
                <a:cs typeface="Arial"/>
              </a:rPr>
              <a:t>u</a:t>
            </a:r>
            <a:r>
              <a:rPr sz="1800" spc="-95" dirty="0">
                <a:latin typeface="Arial"/>
                <a:cs typeface="Arial"/>
              </a:rPr>
              <a:t>í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8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3676" y="2147061"/>
            <a:ext cx="192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9870" algn="l"/>
              </a:tabLst>
            </a:pPr>
            <a:r>
              <a:rPr sz="1800" spc="-45" dirty="0">
                <a:latin typeface="Arial"/>
                <a:cs typeface="Arial"/>
              </a:rPr>
              <a:t>o</a:t>
            </a:r>
            <a:r>
              <a:rPr sz="1800" spc="-70" dirty="0">
                <a:latin typeface="Arial"/>
                <a:cs typeface="Arial"/>
              </a:rPr>
              <a:t>b</a:t>
            </a:r>
            <a:r>
              <a:rPr sz="1800" spc="-195" dirty="0">
                <a:latin typeface="Arial"/>
                <a:cs typeface="Arial"/>
              </a:rPr>
              <a:t>s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30" dirty="0">
                <a:latin typeface="Arial"/>
                <a:cs typeface="Arial"/>
              </a:rPr>
              <a:t>r</a:t>
            </a:r>
            <a:r>
              <a:rPr sz="1800" spc="-110" dirty="0">
                <a:latin typeface="Arial"/>
                <a:cs typeface="Arial"/>
              </a:rPr>
              <a:t>v</a:t>
            </a:r>
            <a:r>
              <a:rPr sz="1800" spc="-75" dirty="0">
                <a:latin typeface="Arial"/>
                <a:cs typeface="Arial"/>
              </a:rPr>
              <a:t>ación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0" dirty="0">
                <a:latin typeface="Arial"/>
                <a:cs typeface="Arial"/>
              </a:rPr>
              <a:t>p</a:t>
            </a:r>
            <a:r>
              <a:rPr sz="1800" spc="-7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r</a:t>
            </a:r>
            <a:r>
              <a:rPr sz="1800" spc="-14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6836" y="2421382"/>
            <a:ext cx="3315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determinar el </a:t>
            </a:r>
            <a:r>
              <a:rPr sz="1800" spc="-45" dirty="0">
                <a:latin typeface="Arial"/>
                <a:cs typeface="Arial"/>
              </a:rPr>
              <a:t>nivel </a:t>
            </a:r>
            <a:r>
              <a:rPr sz="1800" spc="-60" dirty="0">
                <a:latin typeface="Arial"/>
                <a:cs typeface="Arial"/>
              </a:rPr>
              <a:t>técnico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los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90" dirty="0">
                <a:latin typeface="Arial"/>
                <a:cs typeface="Arial"/>
              </a:rPr>
              <a:t>soldados.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3631" y="2970403"/>
            <a:ext cx="36601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2. </a:t>
            </a:r>
            <a:r>
              <a:rPr sz="1800" spc="-20" dirty="0">
                <a:latin typeface="Arial"/>
                <a:cs typeface="Arial"/>
              </a:rPr>
              <a:t>Medir </a:t>
            </a:r>
            <a:r>
              <a:rPr sz="1800" spc="-50" dirty="0">
                <a:latin typeface="Arial"/>
                <a:cs typeface="Arial"/>
              </a:rPr>
              <a:t>el nivel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40" dirty="0">
                <a:latin typeface="Arial"/>
                <a:cs typeface="Arial"/>
              </a:rPr>
              <a:t>rendimiento  </a:t>
            </a:r>
            <a:r>
              <a:rPr sz="1800" spc="-80" dirty="0">
                <a:latin typeface="Arial"/>
                <a:cs typeface="Arial"/>
              </a:rPr>
              <a:t>físico </a:t>
            </a:r>
            <a:r>
              <a:rPr sz="1800" spc="-60" dirty="0">
                <a:latin typeface="Arial"/>
                <a:cs typeface="Arial"/>
              </a:rPr>
              <a:t>técnico </a:t>
            </a:r>
            <a:r>
              <a:rPr sz="1800" spc="-50" dirty="0">
                <a:latin typeface="Arial"/>
                <a:cs typeface="Arial"/>
              </a:rPr>
              <a:t>durante </a:t>
            </a:r>
            <a:r>
              <a:rPr sz="1800" spc="-70" dirty="0">
                <a:latin typeface="Arial"/>
                <a:cs typeface="Arial"/>
              </a:rPr>
              <a:t>la prueba </a:t>
            </a:r>
            <a:r>
              <a:rPr sz="1800" spc="-85" dirty="0">
                <a:latin typeface="Arial"/>
                <a:cs typeface="Arial"/>
              </a:rPr>
              <a:t>de  </a:t>
            </a:r>
            <a:r>
              <a:rPr sz="1800" spc="-95" dirty="0">
                <a:latin typeface="Arial"/>
                <a:cs typeface="Arial"/>
              </a:rPr>
              <a:t>200 </a:t>
            </a:r>
            <a:r>
              <a:rPr sz="1800" spc="-60" dirty="0">
                <a:latin typeface="Arial"/>
                <a:cs typeface="Arial"/>
              </a:rPr>
              <a:t>metros </a:t>
            </a:r>
            <a:r>
              <a:rPr sz="1800" spc="-50" dirty="0">
                <a:latin typeface="Arial"/>
                <a:cs typeface="Arial"/>
              </a:rPr>
              <a:t>crol </a:t>
            </a:r>
            <a:r>
              <a:rPr sz="1800" spc="-95" dirty="0">
                <a:latin typeface="Arial"/>
                <a:cs typeface="Arial"/>
              </a:rPr>
              <a:t>evaluados </a:t>
            </a:r>
            <a:r>
              <a:rPr sz="1800" spc="-65" dirty="0">
                <a:latin typeface="Arial"/>
                <a:cs typeface="Arial"/>
              </a:rPr>
              <a:t>al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inicio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2310" y="3793363"/>
            <a:ext cx="2492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9040" algn="l"/>
              </a:tabLst>
            </a:pPr>
            <a:r>
              <a:rPr sz="1800" u="sng" spc="-95" dirty="0">
                <a:uFill>
                  <a:solidFill>
                    <a:srgbClr val="F69240"/>
                  </a:solidFill>
                </a:uFill>
                <a:latin typeface="Arial"/>
                <a:cs typeface="Arial"/>
              </a:rPr>
              <a:t> 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6836" y="3793363"/>
            <a:ext cx="3315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95" dirty="0">
                <a:latin typeface="Arial"/>
                <a:cs typeface="Arial"/>
              </a:rPr>
              <a:t>curso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75" dirty="0">
                <a:latin typeface="Arial"/>
                <a:cs typeface="Arial"/>
              </a:rPr>
              <a:t>luego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80" dirty="0">
                <a:latin typeface="Arial"/>
                <a:cs typeface="Arial"/>
              </a:rPr>
              <a:t>aplicara  </a:t>
            </a:r>
            <a:r>
              <a:rPr sz="1800" spc="-75" dirty="0">
                <a:latin typeface="Arial"/>
                <a:cs typeface="Arial"/>
              </a:rPr>
              <a:t>ejercicios </a:t>
            </a:r>
            <a:r>
              <a:rPr sz="1800" spc="-80" dirty="0">
                <a:latin typeface="Arial"/>
                <a:cs typeface="Arial"/>
              </a:rPr>
              <a:t>técnicos </a:t>
            </a:r>
            <a:r>
              <a:rPr sz="1800" spc="-90" dirty="0">
                <a:latin typeface="Arial"/>
                <a:cs typeface="Arial"/>
              </a:rPr>
              <a:t>para </a:t>
            </a:r>
            <a:r>
              <a:rPr sz="1800" spc="-45" dirty="0">
                <a:latin typeface="Arial"/>
                <a:cs typeface="Arial"/>
              </a:rPr>
              <a:t>mejorar </a:t>
            </a:r>
            <a:r>
              <a:rPr sz="1800" spc="-75" dirty="0">
                <a:latin typeface="Arial"/>
                <a:cs typeface="Arial"/>
              </a:rPr>
              <a:t>la  </a:t>
            </a:r>
            <a:r>
              <a:rPr sz="1800" spc="-70" dirty="0">
                <a:latin typeface="Arial"/>
                <a:cs typeface="Arial"/>
              </a:rPr>
              <a:t>respiración </a:t>
            </a:r>
            <a:r>
              <a:rPr sz="1800" spc="-40" dirty="0">
                <a:latin typeface="Arial"/>
                <a:cs typeface="Arial"/>
              </a:rPr>
              <a:t>bilateral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65" dirty="0">
                <a:latin typeface="Arial"/>
                <a:cs typeface="Arial"/>
              </a:rPr>
              <a:t>al </a:t>
            </a:r>
            <a:r>
              <a:rPr sz="1800" spc="-25" dirty="0">
                <a:latin typeface="Arial"/>
                <a:cs typeface="Arial"/>
              </a:rPr>
              <a:t>final </a:t>
            </a:r>
            <a:r>
              <a:rPr sz="1800" spc="-150" dirty="0">
                <a:latin typeface="Arial"/>
                <a:cs typeface="Arial"/>
              </a:rPr>
              <a:t>se  </a:t>
            </a:r>
            <a:r>
              <a:rPr sz="1800" spc="-75" dirty="0">
                <a:latin typeface="Arial"/>
                <a:cs typeface="Arial"/>
              </a:rPr>
              <a:t>volverá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35" dirty="0">
                <a:latin typeface="Arial"/>
                <a:cs typeface="Arial"/>
              </a:rPr>
              <a:t>tomar </a:t>
            </a:r>
            <a:r>
              <a:rPr sz="1800" spc="-70" dirty="0">
                <a:latin typeface="Arial"/>
                <a:cs typeface="Arial"/>
              </a:rPr>
              <a:t>la prueba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90" dirty="0">
                <a:latin typeface="Arial"/>
                <a:cs typeface="Arial"/>
              </a:rPr>
              <a:t>200  </a:t>
            </a:r>
            <a:r>
              <a:rPr sz="1800" spc="-60" dirty="0">
                <a:latin typeface="Arial"/>
                <a:cs typeface="Arial"/>
              </a:rPr>
              <a:t>metros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crol.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80403" y="1427988"/>
            <a:ext cx="618744" cy="472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83708" y="769619"/>
            <a:ext cx="2613660" cy="5913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1244" y="794004"/>
            <a:ext cx="2417063" cy="6187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0952" y="797051"/>
            <a:ext cx="2519172" cy="4968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0952" y="797051"/>
            <a:ext cx="2519680" cy="497205"/>
          </a:xfrm>
          <a:custGeom>
            <a:avLst/>
            <a:gdLst/>
            <a:ahLst/>
            <a:cxnLst/>
            <a:rect l="l" t="t" r="r" b="b"/>
            <a:pathLst>
              <a:path w="2519679" h="497205">
                <a:moveTo>
                  <a:pt x="0" y="82803"/>
                </a:moveTo>
                <a:lnTo>
                  <a:pt x="6508" y="50577"/>
                </a:lnTo>
                <a:lnTo>
                  <a:pt x="24256" y="24257"/>
                </a:lnTo>
                <a:lnTo>
                  <a:pt x="50577" y="6508"/>
                </a:lnTo>
                <a:lnTo>
                  <a:pt x="82803" y="0"/>
                </a:lnTo>
                <a:lnTo>
                  <a:pt x="2436368" y="0"/>
                </a:lnTo>
                <a:lnTo>
                  <a:pt x="2468594" y="6508"/>
                </a:lnTo>
                <a:lnTo>
                  <a:pt x="2494915" y="24256"/>
                </a:lnTo>
                <a:lnTo>
                  <a:pt x="2512663" y="50577"/>
                </a:lnTo>
                <a:lnTo>
                  <a:pt x="2519172" y="82803"/>
                </a:lnTo>
                <a:lnTo>
                  <a:pt x="2519172" y="414020"/>
                </a:lnTo>
                <a:lnTo>
                  <a:pt x="2512663" y="446246"/>
                </a:lnTo>
                <a:lnTo>
                  <a:pt x="2494914" y="472566"/>
                </a:lnTo>
                <a:lnTo>
                  <a:pt x="2468594" y="490315"/>
                </a:lnTo>
                <a:lnTo>
                  <a:pt x="2436368" y="496824"/>
                </a:lnTo>
                <a:lnTo>
                  <a:pt x="82803" y="496824"/>
                </a:lnTo>
                <a:lnTo>
                  <a:pt x="50577" y="490315"/>
                </a:lnTo>
                <a:lnTo>
                  <a:pt x="24257" y="472567"/>
                </a:lnTo>
                <a:lnTo>
                  <a:pt x="6508" y="446246"/>
                </a:lnTo>
                <a:lnTo>
                  <a:pt x="0" y="414020"/>
                </a:lnTo>
                <a:lnTo>
                  <a:pt x="0" y="82803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65140" y="863853"/>
            <a:ext cx="20510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14" dirty="0">
                <a:latin typeface="Trebuchet MS"/>
                <a:cs typeface="Trebuchet MS"/>
              </a:rPr>
              <a:t>Elementos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-125" dirty="0">
                <a:latin typeface="Trebuchet MS"/>
                <a:cs typeface="Trebuchet MS"/>
              </a:rPr>
              <a:t>técnicos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06467" y="1961388"/>
            <a:ext cx="4146803" cy="13914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4840" y="1955292"/>
            <a:ext cx="3784091" cy="13959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53711" y="1988820"/>
            <a:ext cx="4052316" cy="12969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3711" y="1988820"/>
            <a:ext cx="4052570" cy="1297305"/>
          </a:xfrm>
          <a:custGeom>
            <a:avLst/>
            <a:gdLst/>
            <a:ahLst/>
            <a:cxnLst/>
            <a:rect l="l" t="t" r="r" b="b"/>
            <a:pathLst>
              <a:path w="4052570" h="1297304">
                <a:moveTo>
                  <a:pt x="0" y="216153"/>
                </a:moveTo>
                <a:lnTo>
                  <a:pt x="5708" y="166591"/>
                </a:lnTo>
                <a:lnTo>
                  <a:pt x="21969" y="121094"/>
                </a:lnTo>
                <a:lnTo>
                  <a:pt x="47486" y="80960"/>
                </a:lnTo>
                <a:lnTo>
                  <a:pt x="80960" y="47486"/>
                </a:lnTo>
                <a:lnTo>
                  <a:pt x="121094" y="21969"/>
                </a:lnTo>
                <a:lnTo>
                  <a:pt x="166591" y="5708"/>
                </a:lnTo>
                <a:lnTo>
                  <a:pt x="216153" y="0"/>
                </a:lnTo>
                <a:lnTo>
                  <a:pt x="3836162" y="0"/>
                </a:lnTo>
                <a:lnTo>
                  <a:pt x="3885724" y="5708"/>
                </a:lnTo>
                <a:lnTo>
                  <a:pt x="3931221" y="21969"/>
                </a:lnTo>
                <a:lnTo>
                  <a:pt x="3971355" y="47486"/>
                </a:lnTo>
                <a:lnTo>
                  <a:pt x="4004829" y="80960"/>
                </a:lnTo>
                <a:lnTo>
                  <a:pt x="4030346" y="121094"/>
                </a:lnTo>
                <a:lnTo>
                  <a:pt x="4046607" y="166591"/>
                </a:lnTo>
                <a:lnTo>
                  <a:pt x="4052316" y="216153"/>
                </a:lnTo>
                <a:lnTo>
                  <a:pt x="4052316" y="1080769"/>
                </a:lnTo>
                <a:lnTo>
                  <a:pt x="4046607" y="1130332"/>
                </a:lnTo>
                <a:lnTo>
                  <a:pt x="4030346" y="1175829"/>
                </a:lnTo>
                <a:lnTo>
                  <a:pt x="4004829" y="1215963"/>
                </a:lnTo>
                <a:lnTo>
                  <a:pt x="3971355" y="1249437"/>
                </a:lnTo>
                <a:lnTo>
                  <a:pt x="3931221" y="1274954"/>
                </a:lnTo>
                <a:lnTo>
                  <a:pt x="3885724" y="1291215"/>
                </a:lnTo>
                <a:lnTo>
                  <a:pt x="3836162" y="1296924"/>
                </a:lnTo>
                <a:lnTo>
                  <a:pt x="216153" y="1296924"/>
                </a:lnTo>
                <a:lnTo>
                  <a:pt x="166591" y="1291215"/>
                </a:lnTo>
                <a:lnTo>
                  <a:pt x="121094" y="1274954"/>
                </a:lnTo>
                <a:lnTo>
                  <a:pt x="80960" y="1249437"/>
                </a:lnTo>
                <a:lnTo>
                  <a:pt x="47486" y="1215963"/>
                </a:lnTo>
                <a:lnTo>
                  <a:pt x="21969" y="1175829"/>
                </a:lnTo>
                <a:lnTo>
                  <a:pt x="5708" y="1130332"/>
                </a:lnTo>
                <a:lnTo>
                  <a:pt x="0" y="1080769"/>
                </a:lnTo>
                <a:lnTo>
                  <a:pt x="0" y="21615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604384" y="2024253"/>
            <a:ext cx="339471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110" dirty="0">
                <a:latin typeface="Arial"/>
                <a:cs typeface="Arial"/>
              </a:rPr>
              <a:t>fase </a:t>
            </a:r>
            <a:r>
              <a:rPr sz="1800" spc="-70" dirty="0">
                <a:latin typeface="Arial"/>
                <a:cs typeface="Arial"/>
              </a:rPr>
              <a:t>posición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spc="-2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cuerpo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110" dirty="0">
                <a:latin typeface="Arial"/>
                <a:cs typeface="Arial"/>
              </a:rPr>
              <a:t>fase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patada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110" dirty="0">
                <a:latin typeface="Arial"/>
                <a:cs typeface="Arial"/>
              </a:rPr>
              <a:t>fase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brazada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110" dirty="0">
                <a:latin typeface="Arial"/>
                <a:cs typeface="Arial"/>
              </a:rPr>
              <a:t>fase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40" dirty="0">
                <a:latin typeface="Arial"/>
                <a:cs typeface="Arial"/>
              </a:rPr>
              <a:t>movimiento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completo</a:t>
            </a:r>
            <a:endParaRPr sz="1800">
              <a:latin typeface="Arial"/>
              <a:cs typeface="Arial"/>
            </a:endParaRPr>
          </a:p>
          <a:p>
            <a:pPr marL="670560">
              <a:lnSpc>
                <a:spcPct val="100000"/>
              </a:lnSpc>
              <a:spcBef>
                <a:spcPts val="970"/>
              </a:spcBef>
              <a:tabLst>
                <a:tab pos="3136900" algn="l"/>
              </a:tabLst>
            </a:pPr>
            <a:r>
              <a:rPr sz="1800" u="sng" spc="-95" dirty="0">
                <a:uFill>
                  <a:solidFill>
                    <a:srgbClr val="F69240"/>
                  </a:solidFill>
                </a:uFill>
                <a:latin typeface="Arial"/>
                <a:cs typeface="Arial"/>
              </a:rPr>
              <a:t> 	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73723" y="4180332"/>
            <a:ext cx="620268" cy="4724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77028" y="3520440"/>
            <a:ext cx="2613660" cy="5928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32120" y="3546347"/>
            <a:ext cx="1900427" cy="6187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4271" y="3547871"/>
            <a:ext cx="2519172" cy="4983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16270" y="3615944"/>
            <a:ext cx="15354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20" dirty="0">
                <a:latin typeface="Trebuchet MS"/>
                <a:cs typeface="Trebuchet MS"/>
              </a:rPr>
              <a:t>Interpretación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99788" y="4712208"/>
            <a:ext cx="4146804" cy="19613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58640" y="4738115"/>
            <a:ext cx="4230623" cy="19370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47032" y="4739640"/>
            <a:ext cx="4052316" cy="18669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47032" y="4739640"/>
            <a:ext cx="4052570" cy="1866900"/>
          </a:xfrm>
          <a:custGeom>
            <a:avLst/>
            <a:gdLst/>
            <a:ahLst/>
            <a:cxnLst/>
            <a:rect l="l" t="t" r="r" b="b"/>
            <a:pathLst>
              <a:path w="4052570" h="1866900">
                <a:moveTo>
                  <a:pt x="0" y="311150"/>
                </a:moveTo>
                <a:lnTo>
                  <a:pt x="3373" y="265173"/>
                </a:lnTo>
                <a:lnTo>
                  <a:pt x="13174" y="221290"/>
                </a:lnTo>
                <a:lnTo>
                  <a:pt x="28921" y="179982"/>
                </a:lnTo>
                <a:lnTo>
                  <a:pt x="50131" y="141731"/>
                </a:lnTo>
                <a:lnTo>
                  <a:pt x="76324" y="107017"/>
                </a:lnTo>
                <a:lnTo>
                  <a:pt x="107017" y="76324"/>
                </a:lnTo>
                <a:lnTo>
                  <a:pt x="141731" y="50131"/>
                </a:lnTo>
                <a:lnTo>
                  <a:pt x="179982" y="28921"/>
                </a:lnTo>
                <a:lnTo>
                  <a:pt x="221290" y="13174"/>
                </a:lnTo>
                <a:lnTo>
                  <a:pt x="265173" y="3373"/>
                </a:lnTo>
                <a:lnTo>
                  <a:pt x="311150" y="0"/>
                </a:lnTo>
                <a:lnTo>
                  <a:pt x="3741166" y="0"/>
                </a:lnTo>
                <a:lnTo>
                  <a:pt x="3787142" y="3373"/>
                </a:lnTo>
                <a:lnTo>
                  <a:pt x="3831025" y="13174"/>
                </a:lnTo>
                <a:lnTo>
                  <a:pt x="3872333" y="28921"/>
                </a:lnTo>
                <a:lnTo>
                  <a:pt x="3910584" y="50131"/>
                </a:lnTo>
                <a:lnTo>
                  <a:pt x="3945298" y="76324"/>
                </a:lnTo>
                <a:lnTo>
                  <a:pt x="3975991" y="107017"/>
                </a:lnTo>
                <a:lnTo>
                  <a:pt x="4002184" y="141731"/>
                </a:lnTo>
                <a:lnTo>
                  <a:pt x="4023394" y="179982"/>
                </a:lnTo>
                <a:lnTo>
                  <a:pt x="4039141" y="221290"/>
                </a:lnTo>
                <a:lnTo>
                  <a:pt x="4048942" y="265173"/>
                </a:lnTo>
                <a:lnTo>
                  <a:pt x="4052316" y="311150"/>
                </a:lnTo>
                <a:lnTo>
                  <a:pt x="4052316" y="1555737"/>
                </a:lnTo>
                <a:lnTo>
                  <a:pt x="4048942" y="1601719"/>
                </a:lnTo>
                <a:lnTo>
                  <a:pt x="4039141" y="1645607"/>
                </a:lnTo>
                <a:lnTo>
                  <a:pt x="4023394" y="1686918"/>
                </a:lnTo>
                <a:lnTo>
                  <a:pt x="4002184" y="1725171"/>
                </a:lnTo>
                <a:lnTo>
                  <a:pt x="3975991" y="1759885"/>
                </a:lnTo>
                <a:lnTo>
                  <a:pt x="3945298" y="1790579"/>
                </a:lnTo>
                <a:lnTo>
                  <a:pt x="3910584" y="1816771"/>
                </a:lnTo>
                <a:lnTo>
                  <a:pt x="3872333" y="1837980"/>
                </a:lnTo>
                <a:lnTo>
                  <a:pt x="3831025" y="1853726"/>
                </a:lnTo>
                <a:lnTo>
                  <a:pt x="3787142" y="1863526"/>
                </a:lnTo>
                <a:lnTo>
                  <a:pt x="3741166" y="1866900"/>
                </a:lnTo>
                <a:lnTo>
                  <a:pt x="311150" y="1866900"/>
                </a:lnTo>
                <a:lnTo>
                  <a:pt x="265173" y="1863526"/>
                </a:lnTo>
                <a:lnTo>
                  <a:pt x="221290" y="1853726"/>
                </a:lnTo>
                <a:lnTo>
                  <a:pt x="179982" y="1837980"/>
                </a:lnTo>
                <a:lnTo>
                  <a:pt x="141731" y="1816771"/>
                </a:lnTo>
                <a:lnTo>
                  <a:pt x="107017" y="1790579"/>
                </a:lnTo>
                <a:lnTo>
                  <a:pt x="76324" y="1759885"/>
                </a:lnTo>
                <a:lnTo>
                  <a:pt x="50131" y="1725171"/>
                </a:lnTo>
                <a:lnTo>
                  <a:pt x="28921" y="1686918"/>
                </a:lnTo>
                <a:lnTo>
                  <a:pt x="13174" y="1645607"/>
                </a:lnTo>
                <a:lnTo>
                  <a:pt x="3373" y="1601719"/>
                </a:lnTo>
                <a:lnTo>
                  <a:pt x="0" y="1555737"/>
                </a:lnTo>
                <a:lnTo>
                  <a:pt x="0" y="31115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525771" y="4804409"/>
            <a:ext cx="3895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309" algn="l"/>
                <a:tab pos="1091565" algn="l"/>
                <a:tab pos="2193925" algn="l"/>
                <a:tab pos="3256279" algn="l"/>
                <a:tab pos="3620135" algn="l"/>
              </a:tabLst>
            </a:pPr>
            <a:r>
              <a:rPr sz="1800" spc="-175" dirty="0">
                <a:latin typeface="Arial"/>
                <a:cs typeface="Arial"/>
              </a:rPr>
              <a:t>Lo</a:t>
            </a:r>
            <a:r>
              <a:rPr sz="1800" spc="-15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5" dirty="0">
                <a:latin typeface="Arial"/>
                <a:cs typeface="Arial"/>
              </a:rPr>
              <a:t>d</a:t>
            </a:r>
            <a:r>
              <a:rPr sz="1800" spc="-110" dirty="0">
                <a:latin typeface="Arial"/>
                <a:cs typeface="Arial"/>
              </a:rPr>
              <a:t>a</a:t>
            </a:r>
            <a:r>
              <a:rPr sz="1800" spc="85" dirty="0">
                <a:latin typeface="Arial"/>
                <a:cs typeface="Arial"/>
              </a:rPr>
              <a:t>t</a:t>
            </a:r>
            <a:r>
              <a:rPr sz="1800" spc="-1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65" dirty="0">
                <a:latin typeface="Arial"/>
                <a:cs typeface="Arial"/>
              </a:rPr>
              <a:t>n</a:t>
            </a:r>
            <a:r>
              <a:rPr sz="1800" spc="-60" dirty="0">
                <a:latin typeface="Arial"/>
                <a:cs typeface="Arial"/>
              </a:rPr>
              <a:t>u</a:t>
            </a:r>
            <a:r>
              <a:rPr sz="1800" spc="-80" dirty="0">
                <a:latin typeface="Arial"/>
                <a:cs typeface="Arial"/>
              </a:rPr>
              <a:t>m</a:t>
            </a:r>
            <a:r>
              <a:rPr sz="1800" spc="-30" dirty="0">
                <a:latin typeface="Arial"/>
                <a:cs typeface="Arial"/>
              </a:rPr>
              <a:t>ér</a:t>
            </a: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160" dirty="0">
                <a:latin typeface="Arial"/>
                <a:cs typeface="Arial"/>
              </a:rPr>
              <a:t>c</a:t>
            </a:r>
            <a:r>
              <a:rPr sz="1800" spc="-1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ob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85" dirty="0">
                <a:latin typeface="Arial"/>
                <a:cs typeface="Arial"/>
              </a:rPr>
              <a:t>e</a:t>
            </a:r>
            <a:r>
              <a:rPr sz="1800" spc="-8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d</a:t>
            </a:r>
            <a:r>
              <a:rPr sz="1800" spc="-45" dirty="0">
                <a:latin typeface="Arial"/>
                <a:cs typeface="Arial"/>
              </a:rPr>
              <a:t>o</a:t>
            </a:r>
            <a:r>
              <a:rPr sz="1800" spc="-20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spc="-130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66917" y="5352999"/>
            <a:ext cx="2469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9140" algn="l"/>
                <a:tab pos="2221230" algn="l"/>
              </a:tabLst>
            </a:pPr>
            <a:r>
              <a:rPr sz="1800" spc="-150" dirty="0">
                <a:latin typeface="Arial"/>
                <a:cs typeface="Arial"/>
              </a:rPr>
              <a:t>s</a:t>
            </a:r>
            <a:r>
              <a:rPr sz="1800" spc="-15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100" dirty="0">
                <a:latin typeface="Arial"/>
                <a:cs typeface="Arial"/>
              </a:rPr>
              <a:t>án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70" dirty="0">
                <a:latin typeface="Arial"/>
                <a:cs typeface="Arial"/>
              </a:rPr>
              <a:t>n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50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rp</a:t>
            </a:r>
            <a:r>
              <a:rPr sz="1800" spc="-45" dirty="0">
                <a:latin typeface="Arial"/>
                <a:cs typeface="Arial"/>
              </a:rPr>
              <a:t>r</a:t>
            </a:r>
            <a:r>
              <a:rPr sz="1800" spc="-120" dirty="0">
                <a:latin typeface="Arial"/>
                <a:cs typeface="Arial"/>
              </a:rPr>
              <a:t>e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14" dirty="0">
                <a:latin typeface="Arial"/>
                <a:cs typeface="Arial"/>
              </a:rPr>
              <a:t>ados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85" dirty="0"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37378" y="5627319"/>
            <a:ext cx="261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 algn="l"/>
                <a:tab pos="1202690" algn="l"/>
                <a:tab pos="1774189" algn="l"/>
              </a:tabLst>
            </a:pPr>
            <a:r>
              <a:rPr sz="1800" spc="-85" dirty="0">
                <a:latin typeface="Arial"/>
                <a:cs typeface="Arial"/>
              </a:rPr>
              <a:t>de	</a:t>
            </a:r>
            <a:r>
              <a:rPr sz="1800" spc="-100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n</a:t>
            </a:r>
            <a:r>
              <a:rPr sz="1800" spc="-45" dirty="0">
                <a:latin typeface="Arial"/>
                <a:cs typeface="Arial"/>
              </a:rPr>
              <a:t>ál</a:t>
            </a:r>
            <a:r>
              <a:rPr sz="1800" spc="-40" dirty="0">
                <a:latin typeface="Arial"/>
                <a:cs typeface="Arial"/>
              </a:rPr>
              <a:t>i</a:t>
            </a:r>
            <a:r>
              <a:rPr sz="1800" spc="-120" dirty="0">
                <a:latin typeface="Arial"/>
                <a:cs typeface="Arial"/>
              </a:rPr>
              <a:t>si</a:t>
            </a:r>
            <a:r>
              <a:rPr sz="1800" spc="-15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355" dirty="0">
                <a:latin typeface="Arial"/>
                <a:cs typeface="Arial"/>
              </a:rPr>
              <a:t>SPS</a:t>
            </a:r>
            <a:r>
              <a:rPr sz="1800" spc="-35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0" dirty="0">
                <a:latin typeface="Arial"/>
                <a:cs typeface="Arial"/>
              </a:rPr>
              <a:t>S</a:t>
            </a:r>
            <a:r>
              <a:rPr sz="1800" spc="-110" dirty="0">
                <a:latin typeface="Arial"/>
                <a:cs typeface="Arial"/>
              </a:rPr>
              <a:t>t</a:t>
            </a:r>
            <a:r>
              <a:rPr sz="1800" spc="-155" dirty="0">
                <a:latin typeface="Arial"/>
                <a:cs typeface="Arial"/>
              </a:rPr>
              <a:t>a</a:t>
            </a:r>
            <a:r>
              <a:rPr sz="1800" spc="6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i</a:t>
            </a:r>
            <a:r>
              <a:rPr sz="1800" spc="-150" dirty="0">
                <a:latin typeface="Arial"/>
                <a:cs typeface="Arial"/>
              </a:rPr>
              <a:t>c</a:t>
            </a:r>
            <a:r>
              <a:rPr sz="1800" spc="6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i</a:t>
            </a:r>
            <a:r>
              <a:rPr sz="1800" spc="-175" dirty="0">
                <a:latin typeface="Arial"/>
                <a:cs typeface="Arial"/>
              </a:rPr>
              <a:t>sc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25771" y="5352999"/>
            <a:ext cx="847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soldados  </a:t>
            </a:r>
            <a:r>
              <a:rPr sz="1800" spc="-70" dirty="0">
                <a:latin typeface="Arial"/>
                <a:cs typeface="Arial"/>
              </a:rPr>
              <a:t>paquete  </a:t>
            </a:r>
            <a:r>
              <a:rPr sz="1800" spc="-90" dirty="0">
                <a:latin typeface="Arial"/>
                <a:cs typeface="Arial"/>
              </a:rPr>
              <a:t>análisis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28234" y="5901638"/>
            <a:ext cx="2529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2380" algn="l"/>
                <a:tab pos="1594485" algn="l"/>
              </a:tabLst>
            </a:pPr>
            <a:r>
              <a:rPr sz="1800" spc="-55" dirty="0">
                <a:latin typeface="Arial"/>
                <a:cs typeface="Arial"/>
              </a:rPr>
              <a:t>descriptivo	</a:t>
            </a:r>
            <a:r>
              <a:rPr sz="1800" spc="-90" dirty="0">
                <a:latin typeface="Arial"/>
                <a:cs typeface="Arial"/>
              </a:rPr>
              <a:t>y	</a:t>
            </a:r>
            <a:r>
              <a:rPr sz="1800" spc="-60" dirty="0">
                <a:latin typeface="Arial"/>
                <a:cs typeface="Arial"/>
              </a:rPr>
              <a:t>diferencia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25771" y="5078729"/>
            <a:ext cx="389762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4425" algn="l"/>
                <a:tab pos="1484630" algn="l"/>
                <a:tab pos="1884045" algn="l"/>
                <a:tab pos="2370455" algn="l"/>
                <a:tab pos="3376295" algn="l"/>
                <a:tab pos="3622040" algn="l"/>
              </a:tabLst>
            </a:pP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14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ul</a:t>
            </a:r>
            <a:r>
              <a:rPr sz="1800" spc="-20" dirty="0">
                <a:latin typeface="Arial"/>
                <a:cs typeface="Arial"/>
              </a:rPr>
              <a:t>t</a:t>
            </a:r>
            <a:r>
              <a:rPr sz="1800" spc="-114" dirty="0">
                <a:latin typeface="Arial"/>
                <a:cs typeface="Arial"/>
              </a:rPr>
              <a:t>ados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10" dirty="0">
                <a:latin typeface="Arial"/>
                <a:cs typeface="Arial"/>
              </a:rPr>
              <a:t>l</a:t>
            </a:r>
            <a:r>
              <a:rPr sz="1800" spc="-1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165" dirty="0">
                <a:latin typeface="Arial"/>
                <a:cs typeface="Arial"/>
              </a:rPr>
              <a:t>s</a:t>
            </a:r>
            <a:r>
              <a:rPr sz="1800" spc="10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0" dirty="0">
                <a:latin typeface="Arial"/>
                <a:cs typeface="Arial"/>
              </a:rPr>
              <a:t>apl</a:t>
            </a:r>
            <a:r>
              <a:rPr sz="1800" spc="-35" dirty="0">
                <a:latin typeface="Arial"/>
                <a:cs typeface="Arial"/>
              </a:rPr>
              <a:t>i</a:t>
            </a:r>
            <a:r>
              <a:rPr sz="1800" spc="-160" dirty="0">
                <a:latin typeface="Arial"/>
                <a:cs typeface="Arial"/>
              </a:rPr>
              <a:t>c</a:t>
            </a:r>
            <a:r>
              <a:rPr sz="1800" spc="-100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d</a:t>
            </a:r>
            <a:r>
              <a:rPr sz="1800" spc="-140" dirty="0">
                <a:latin typeface="Arial"/>
                <a:cs typeface="Arial"/>
              </a:rPr>
              <a:t>o</a:t>
            </a:r>
            <a:r>
              <a:rPr sz="1800" spc="-12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spc="-130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  <a:p>
            <a:pPr marL="3650615" marR="5080" indent="65405" algn="r">
              <a:lnSpc>
                <a:spcPct val="100000"/>
              </a:lnSpc>
            </a:pPr>
            <a:r>
              <a:rPr sz="1800" spc="-35" dirty="0">
                <a:latin typeface="Arial"/>
                <a:cs typeface="Arial"/>
              </a:rPr>
              <a:t>el  </a:t>
            </a:r>
            <a:r>
              <a:rPr sz="1800" spc="-95" dirty="0"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25771" y="6175654"/>
            <a:ext cx="1901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medias </a:t>
            </a:r>
            <a:r>
              <a:rPr sz="1800" spc="-80" dirty="0">
                <a:latin typeface="Arial"/>
                <a:cs typeface="Arial"/>
              </a:rPr>
              <a:t>de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wilcoxon.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0823" y="67056"/>
            <a:ext cx="5119116" cy="981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7964" y="0"/>
            <a:ext cx="5244084" cy="1240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8067" y="94488"/>
            <a:ext cx="5024628" cy="886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8067" y="94488"/>
            <a:ext cx="5024755" cy="887094"/>
          </a:xfrm>
          <a:custGeom>
            <a:avLst/>
            <a:gdLst/>
            <a:ahLst/>
            <a:cxnLst/>
            <a:rect l="l" t="t" r="r" b="b"/>
            <a:pathLst>
              <a:path w="5024755" h="887094">
                <a:moveTo>
                  <a:pt x="0" y="147827"/>
                </a:moveTo>
                <a:lnTo>
                  <a:pt x="7534" y="101096"/>
                </a:lnTo>
                <a:lnTo>
                  <a:pt x="28517" y="60514"/>
                </a:lnTo>
                <a:lnTo>
                  <a:pt x="60514" y="28517"/>
                </a:lnTo>
                <a:lnTo>
                  <a:pt x="101096" y="7534"/>
                </a:lnTo>
                <a:lnTo>
                  <a:pt x="147827" y="0"/>
                </a:lnTo>
                <a:lnTo>
                  <a:pt x="4876800" y="0"/>
                </a:lnTo>
                <a:lnTo>
                  <a:pt x="4923531" y="7534"/>
                </a:lnTo>
                <a:lnTo>
                  <a:pt x="4964113" y="28517"/>
                </a:lnTo>
                <a:lnTo>
                  <a:pt x="4996110" y="60514"/>
                </a:lnTo>
                <a:lnTo>
                  <a:pt x="5017093" y="101096"/>
                </a:lnTo>
                <a:lnTo>
                  <a:pt x="5024628" y="147827"/>
                </a:lnTo>
                <a:lnTo>
                  <a:pt x="5024628" y="739139"/>
                </a:lnTo>
                <a:lnTo>
                  <a:pt x="5017093" y="785871"/>
                </a:lnTo>
                <a:lnTo>
                  <a:pt x="4996110" y="826453"/>
                </a:lnTo>
                <a:lnTo>
                  <a:pt x="4964113" y="858450"/>
                </a:lnTo>
                <a:lnTo>
                  <a:pt x="4923531" y="879433"/>
                </a:lnTo>
                <a:lnTo>
                  <a:pt x="4876800" y="886967"/>
                </a:lnTo>
                <a:lnTo>
                  <a:pt x="147827" y="886967"/>
                </a:lnTo>
                <a:lnTo>
                  <a:pt x="101096" y="879433"/>
                </a:lnTo>
                <a:lnTo>
                  <a:pt x="60514" y="858450"/>
                </a:lnTo>
                <a:lnTo>
                  <a:pt x="28517" y="826453"/>
                </a:lnTo>
                <a:lnTo>
                  <a:pt x="7534" y="785871"/>
                </a:lnTo>
                <a:lnTo>
                  <a:pt x="0" y="739139"/>
                </a:lnTo>
                <a:lnTo>
                  <a:pt x="0" y="147827"/>
                </a:lnTo>
                <a:close/>
              </a:path>
            </a:pathLst>
          </a:custGeom>
          <a:ln w="9143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0" marR="5080" indent="-1338580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Ejercicios </a:t>
            </a:r>
            <a:r>
              <a:rPr spc="-180" dirty="0"/>
              <a:t>técnicos </a:t>
            </a:r>
            <a:r>
              <a:rPr spc="-155" dirty="0"/>
              <a:t>para</a:t>
            </a:r>
            <a:r>
              <a:rPr spc="-270" dirty="0"/>
              <a:t> </a:t>
            </a:r>
            <a:r>
              <a:rPr spc="-190" dirty="0"/>
              <a:t>mejorar  </a:t>
            </a:r>
            <a:r>
              <a:rPr spc="-130" dirty="0"/>
              <a:t>la</a:t>
            </a:r>
            <a:r>
              <a:rPr spc="-210" dirty="0"/>
              <a:t> </a:t>
            </a:r>
            <a:r>
              <a:rPr spc="-170" dirty="0"/>
              <a:t>respiración</a:t>
            </a:r>
          </a:p>
        </p:txBody>
      </p:sp>
      <p:sp>
        <p:nvSpPr>
          <p:cNvPr id="7" name="object 7"/>
          <p:cNvSpPr/>
          <p:nvPr/>
        </p:nvSpPr>
        <p:spPr>
          <a:xfrm>
            <a:off x="396240" y="2487167"/>
            <a:ext cx="4113276" cy="2525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431" y="1138427"/>
            <a:ext cx="4148328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231" y="1127760"/>
            <a:ext cx="4300728" cy="1388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676" y="1165860"/>
            <a:ext cx="4053840" cy="1136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6" y="1165860"/>
            <a:ext cx="4053840" cy="1137285"/>
          </a:xfrm>
          <a:custGeom>
            <a:avLst/>
            <a:gdLst/>
            <a:ahLst/>
            <a:cxnLst/>
            <a:rect l="l" t="t" r="r" b="b"/>
            <a:pathLst>
              <a:path w="4053840" h="1137285">
                <a:moveTo>
                  <a:pt x="0" y="189484"/>
                </a:moveTo>
                <a:lnTo>
                  <a:pt x="6768" y="139112"/>
                </a:lnTo>
                <a:lnTo>
                  <a:pt x="25870" y="93848"/>
                </a:lnTo>
                <a:lnTo>
                  <a:pt x="55498" y="55499"/>
                </a:lnTo>
                <a:lnTo>
                  <a:pt x="93848" y="25870"/>
                </a:lnTo>
                <a:lnTo>
                  <a:pt x="139112" y="6768"/>
                </a:lnTo>
                <a:lnTo>
                  <a:pt x="189483" y="0"/>
                </a:lnTo>
                <a:lnTo>
                  <a:pt x="3864356" y="0"/>
                </a:lnTo>
                <a:lnTo>
                  <a:pt x="3914727" y="6768"/>
                </a:lnTo>
                <a:lnTo>
                  <a:pt x="3959991" y="25870"/>
                </a:lnTo>
                <a:lnTo>
                  <a:pt x="3998341" y="55499"/>
                </a:lnTo>
                <a:lnTo>
                  <a:pt x="4027969" y="93848"/>
                </a:lnTo>
                <a:lnTo>
                  <a:pt x="4047071" y="139112"/>
                </a:lnTo>
                <a:lnTo>
                  <a:pt x="4053840" y="189484"/>
                </a:lnTo>
                <a:lnTo>
                  <a:pt x="4053840" y="947419"/>
                </a:lnTo>
                <a:lnTo>
                  <a:pt x="4047071" y="997791"/>
                </a:lnTo>
                <a:lnTo>
                  <a:pt x="4027969" y="1043055"/>
                </a:lnTo>
                <a:lnTo>
                  <a:pt x="3998341" y="1081404"/>
                </a:lnTo>
                <a:lnTo>
                  <a:pt x="3959991" y="1111033"/>
                </a:lnTo>
                <a:lnTo>
                  <a:pt x="3914727" y="1130135"/>
                </a:lnTo>
                <a:lnTo>
                  <a:pt x="3864356" y="1136903"/>
                </a:lnTo>
                <a:lnTo>
                  <a:pt x="189483" y="1136903"/>
                </a:lnTo>
                <a:lnTo>
                  <a:pt x="139112" y="1130135"/>
                </a:lnTo>
                <a:lnTo>
                  <a:pt x="93848" y="1111033"/>
                </a:lnTo>
                <a:lnTo>
                  <a:pt x="55499" y="1081404"/>
                </a:lnTo>
                <a:lnTo>
                  <a:pt x="25870" y="1043055"/>
                </a:lnTo>
                <a:lnTo>
                  <a:pt x="6768" y="997791"/>
                </a:lnTo>
                <a:lnTo>
                  <a:pt x="0" y="947419"/>
                </a:lnTo>
                <a:lnTo>
                  <a:pt x="0" y="189484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9059" y="1193114"/>
            <a:ext cx="39700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Utilizando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50" dirty="0">
                <a:latin typeface="Arial"/>
                <a:cs typeface="Arial"/>
              </a:rPr>
              <a:t>tabla </a:t>
            </a:r>
            <a:r>
              <a:rPr sz="1800" spc="-85" dirty="0">
                <a:latin typeface="Arial"/>
                <a:cs typeface="Arial"/>
              </a:rPr>
              <a:t>y </a:t>
            </a:r>
            <a:r>
              <a:rPr sz="1800" spc="-30" dirty="0">
                <a:latin typeface="Arial"/>
                <a:cs typeface="Arial"/>
              </a:rPr>
              <a:t>totalmente  </a:t>
            </a:r>
            <a:r>
              <a:rPr sz="1800" spc="-60" dirty="0">
                <a:latin typeface="Arial"/>
                <a:cs typeface="Arial"/>
              </a:rPr>
              <a:t>extendido </a:t>
            </a:r>
            <a:r>
              <a:rPr sz="1800" spc="-85" dirty="0">
                <a:latin typeface="Arial"/>
                <a:cs typeface="Arial"/>
              </a:rPr>
              <a:t>agarrando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110" dirty="0">
                <a:latin typeface="Arial"/>
                <a:cs typeface="Arial"/>
              </a:rPr>
              <a:t>las </a:t>
            </a:r>
            <a:r>
              <a:rPr sz="1800" spc="-100" dirty="0">
                <a:latin typeface="Arial"/>
                <a:cs typeface="Arial"/>
              </a:rPr>
              <a:t>dos </a:t>
            </a:r>
            <a:r>
              <a:rPr sz="1800" spc="-105" dirty="0">
                <a:latin typeface="Arial"/>
                <a:cs typeface="Arial"/>
              </a:rPr>
              <a:t>manos </a:t>
            </a:r>
            <a:r>
              <a:rPr sz="1800" spc="-65" dirty="0">
                <a:latin typeface="Arial"/>
                <a:cs typeface="Arial"/>
              </a:rPr>
              <a:t>al  </a:t>
            </a:r>
            <a:r>
              <a:rPr sz="1800" spc="-30" dirty="0">
                <a:latin typeface="Arial"/>
                <a:cs typeface="Arial"/>
              </a:rPr>
              <a:t>frente </a:t>
            </a:r>
            <a:r>
              <a:rPr sz="1800" spc="-90" dirty="0">
                <a:latin typeface="Arial"/>
                <a:cs typeface="Arial"/>
              </a:rPr>
              <a:t>realizamos </a:t>
            </a:r>
            <a:r>
              <a:rPr sz="1800" spc="-80" dirty="0">
                <a:latin typeface="Arial"/>
                <a:cs typeface="Arial"/>
              </a:rPr>
              <a:t>patada </a:t>
            </a:r>
            <a:r>
              <a:rPr sz="1800" spc="-85" dirty="0">
                <a:latin typeface="Arial"/>
                <a:cs typeface="Arial"/>
              </a:rPr>
              <a:t>observado los  </a:t>
            </a:r>
            <a:r>
              <a:rPr sz="1800" spc="-65" dirty="0">
                <a:latin typeface="Arial"/>
                <a:cs typeface="Arial"/>
              </a:rPr>
              <a:t>errores </a:t>
            </a:r>
            <a:r>
              <a:rPr sz="1800" spc="-135" dirty="0">
                <a:latin typeface="Arial"/>
                <a:cs typeface="Arial"/>
              </a:rPr>
              <a:t>más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comunes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7259" y="1107947"/>
            <a:ext cx="4148328" cy="1967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6111" y="1133855"/>
            <a:ext cx="4230624" cy="1937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4503" y="1135380"/>
            <a:ext cx="4053840" cy="1872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4503" y="1135380"/>
            <a:ext cx="4053840" cy="1873250"/>
          </a:xfrm>
          <a:custGeom>
            <a:avLst/>
            <a:gdLst/>
            <a:ahLst/>
            <a:cxnLst/>
            <a:rect l="l" t="t" r="r" b="b"/>
            <a:pathLst>
              <a:path w="4053840" h="1873250">
                <a:moveTo>
                  <a:pt x="0" y="312166"/>
                </a:moveTo>
                <a:lnTo>
                  <a:pt x="3386" y="266051"/>
                </a:lnTo>
                <a:lnTo>
                  <a:pt x="13222" y="222032"/>
                </a:lnTo>
                <a:lnTo>
                  <a:pt x="29024" y="180593"/>
                </a:lnTo>
                <a:lnTo>
                  <a:pt x="50308" y="142217"/>
                </a:lnTo>
                <a:lnTo>
                  <a:pt x="76591" y="107388"/>
                </a:lnTo>
                <a:lnTo>
                  <a:pt x="107388" y="76591"/>
                </a:lnTo>
                <a:lnTo>
                  <a:pt x="142217" y="50308"/>
                </a:lnTo>
                <a:lnTo>
                  <a:pt x="180593" y="29024"/>
                </a:lnTo>
                <a:lnTo>
                  <a:pt x="222032" y="13222"/>
                </a:lnTo>
                <a:lnTo>
                  <a:pt x="266051" y="3386"/>
                </a:lnTo>
                <a:lnTo>
                  <a:pt x="312166" y="0"/>
                </a:lnTo>
                <a:lnTo>
                  <a:pt x="3741674" y="0"/>
                </a:lnTo>
                <a:lnTo>
                  <a:pt x="3787788" y="3386"/>
                </a:lnTo>
                <a:lnTo>
                  <a:pt x="3831807" y="13222"/>
                </a:lnTo>
                <a:lnTo>
                  <a:pt x="3873246" y="29024"/>
                </a:lnTo>
                <a:lnTo>
                  <a:pt x="3911622" y="50308"/>
                </a:lnTo>
                <a:lnTo>
                  <a:pt x="3946451" y="76591"/>
                </a:lnTo>
                <a:lnTo>
                  <a:pt x="3977248" y="107388"/>
                </a:lnTo>
                <a:lnTo>
                  <a:pt x="4003531" y="142217"/>
                </a:lnTo>
                <a:lnTo>
                  <a:pt x="4024815" y="180593"/>
                </a:lnTo>
                <a:lnTo>
                  <a:pt x="4040617" y="222032"/>
                </a:lnTo>
                <a:lnTo>
                  <a:pt x="4050453" y="266051"/>
                </a:lnTo>
                <a:lnTo>
                  <a:pt x="4053840" y="312166"/>
                </a:lnTo>
                <a:lnTo>
                  <a:pt x="4053840" y="1560830"/>
                </a:lnTo>
                <a:lnTo>
                  <a:pt x="4050453" y="1606944"/>
                </a:lnTo>
                <a:lnTo>
                  <a:pt x="4040617" y="1650963"/>
                </a:lnTo>
                <a:lnTo>
                  <a:pt x="4024815" y="1692402"/>
                </a:lnTo>
                <a:lnTo>
                  <a:pt x="4003531" y="1730778"/>
                </a:lnTo>
                <a:lnTo>
                  <a:pt x="3977248" y="1765607"/>
                </a:lnTo>
                <a:lnTo>
                  <a:pt x="3946451" y="1796404"/>
                </a:lnTo>
                <a:lnTo>
                  <a:pt x="3911622" y="1822687"/>
                </a:lnTo>
                <a:lnTo>
                  <a:pt x="3873246" y="1843971"/>
                </a:lnTo>
                <a:lnTo>
                  <a:pt x="3831807" y="1859773"/>
                </a:lnTo>
                <a:lnTo>
                  <a:pt x="3787788" y="1869609"/>
                </a:lnTo>
                <a:lnTo>
                  <a:pt x="3741674" y="1872996"/>
                </a:lnTo>
                <a:lnTo>
                  <a:pt x="312166" y="1872996"/>
                </a:lnTo>
                <a:lnTo>
                  <a:pt x="266051" y="1869609"/>
                </a:lnTo>
                <a:lnTo>
                  <a:pt x="222032" y="1859773"/>
                </a:lnTo>
                <a:lnTo>
                  <a:pt x="180593" y="1843971"/>
                </a:lnTo>
                <a:lnTo>
                  <a:pt x="142217" y="1822687"/>
                </a:lnTo>
                <a:lnTo>
                  <a:pt x="107388" y="1796404"/>
                </a:lnTo>
                <a:lnTo>
                  <a:pt x="76591" y="1765607"/>
                </a:lnTo>
                <a:lnTo>
                  <a:pt x="50308" y="1730778"/>
                </a:lnTo>
                <a:lnTo>
                  <a:pt x="29024" y="1692402"/>
                </a:lnTo>
                <a:lnTo>
                  <a:pt x="13222" y="1650963"/>
                </a:lnTo>
                <a:lnTo>
                  <a:pt x="3386" y="1606944"/>
                </a:lnTo>
                <a:lnTo>
                  <a:pt x="0" y="1560830"/>
                </a:lnTo>
                <a:lnTo>
                  <a:pt x="0" y="312166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73878" y="1199515"/>
            <a:ext cx="259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640" algn="l"/>
                <a:tab pos="963294" algn="l"/>
                <a:tab pos="1647825" algn="l"/>
              </a:tabLst>
            </a:pPr>
            <a:r>
              <a:rPr sz="1800" spc="-165" dirty="0">
                <a:latin typeface="Arial"/>
                <a:cs typeface="Arial"/>
              </a:rPr>
              <a:t>Co</a:t>
            </a:r>
            <a:r>
              <a:rPr sz="1800" spc="-14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60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b</a:t>
            </a:r>
            <a:r>
              <a:rPr sz="1800" spc="-55" dirty="0">
                <a:latin typeface="Arial"/>
                <a:cs typeface="Arial"/>
              </a:rPr>
              <a:t>r</a:t>
            </a:r>
            <a:r>
              <a:rPr sz="1800" spc="-175" dirty="0">
                <a:latin typeface="Arial"/>
                <a:cs typeface="Arial"/>
              </a:rPr>
              <a:t>a</a:t>
            </a:r>
            <a:r>
              <a:rPr sz="1800" spc="-200" dirty="0">
                <a:latin typeface="Arial"/>
                <a:cs typeface="Arial"/>
              </a:rPr>
              <a:t>z</a:t>
            </a:r>
            <a:r>
              <a:rPr sz="1800" spc="-5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spc="-40" dirty="0">
                <a:latin typeface="Arial"/>
                <a:cs typeface="Arial"/>
              </a:rPr>
              <a:t>t</a:t>
            </a:r>
            <a:r>
              <a:rPr sz="1800" spc="-85" dirty="0">
                <a:latin typeface="Arial"/>
                <a:cs typeface="Arial"/>
              </a:rPr>
              <a:t>e</a:t>
            </a:r>
            <a:r>
              <a:rPr sz="1800" spc="-80" dirty="0">
                <a:latin typeface="Arial"/>
                <a:cs typeface="Arial"/>
              </a:rPr>
              <a:t>n</a:t>
            </a:r>
            <a:r>
              <a:rPr sz="1800" spc="-5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15808" y="1199515"/>
            <a:ext cx="1151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195" algn="l"/>
                <a:tab pos="628650" algn="l"/>
              </a:tabLst>
            </a:pPr>
            <a:r>
              <a:rPr sz="1800" spc="-90" dirty="0">
                <a:latin typeface="Arial"/>
                <a:cs typeface="Arial"/>
              </a:rPr>
              <a:t>y	</a:t>
            </a:r>
            <a:r>
              <a:rPr sz="1800" spc="-50" dirty="0">
                <a:latin typeface="Arial"/>
                <a:cs typeface="Arial"/>
              </a:rPr>
              <a:t>el	</a:t>
            </a:r>
            <a:r>
              <a:rPr sz="1800" spc="-25" dirty="0">
                <a:latin typeface="Arial"/>
                <a:cs typeface="Arial"/>
              </a:rPr>
              <a:t>b</a:t>
            </a:r>
            <a:r>
              <a:rPr sz="1800" spc="-55" dirty="0">
                <a:latin typeface="Arial"/>
                <a:cs typeface="Arial"/>
              </a:rPr>
              <a:t>r</a:t>
            </a:r>
            <a:r>
              <a:rPr sz="1800" spc="-175" dirty="0">
                <a:latin typeface="Arial"/>
                <a:cs typeface="Arial"/>
              </a:rPr>
              <a:t>a</a:t>
            </a:r>
            <a:r>
              <a:rPr sz="1800" spc="-200" dirty="0">
                <a:latin typeface="Arial"/>
                <a:cs typeface="Arial"/>
              </a:rPr>
              <a:t>z</a:t>
            </a:r>
            <a:r>
              <a:rPr sz="1800" spc="-5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7020" y="1473834"/>
            <a:ext cx="1019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0" dirty="0">
                <a:latin typeface="Arial"/>
                <a:cs typeface="Arial"/>
              </a:rPr>
              <a:t>ea</a:t>
            </a:r>
            <a:r>
              <a:rPr sz="1800" spc="-35" dirty="0">
                <a:latin typeface="Arial"/>
                <a:cs typeface="Arial"/>
              </a:rPr>
              <a:t>l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220" dirty="0">
                <a:latin typeface="Arial"/>
                <a:cs typeface="Arial"/>
              </a:rPr>
              <a:t>z</a:t>
            </a:r>
            <a:r>
              <a:rPr sz="1800" spc="-114" dirty="0">
                <a:latin typeface="Arial"/>
                <a:cs typeface="Arial"/>
              </a:rPr>
              <a:t>amos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82406" y="1473834"/>
            <a:ext cx="186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3878" y="1473834"/>
            <a:ext cx="2837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38225" algn="l"/>
                <a:tab pos="1408430" algn="l"/>
                <a:tab pos="1452880" algn="l"/>
                <a:tab pos="1800225" algn="l"/>
              </a:tabLst>
            </a:pPr>
            <a:r>
              <a:rPr sz="1800" spc="-40" dirty="0">
                <a:latin typeface="Arial"/>
                <a:cs typeface="Arial"/>
              </a:rPr>
              <a:t>contrario	</a:t>
            </a:r>
            <a:r>
              <a:rPr sz="1800" spc="-85" dirty="0">
                <a:latin typeface="Arial"/>
                <a:cs typeface="Arial"/>
              </a:rPr>
              <a:t>en		</a:t>
            </a:r>
            <a:r>
              <a:rPr sz="1800" spc="-40" dirty="0">
                <a:latin typeface="Arial"/>
                <a:cs typeface="Arial"/>
              </a:rPr>
              <a:t>el	</a:t>
            </a:r>
            <a:r>
              <a:rPr sz="1800" spc="-75" dirty="0">
                <a:latin typeface="Arial"/>
                <a:cs typeface="Arial"/>
              </a:rPr>
              <a:t>muslo  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14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pi</a:t>
            </a:r>
            <a:r>
              <a:rPr sz="1800" spc="-50" dirty="0">
                <a:latin typeface="Arial"/>
                <a:cs typeface="Arial"/>
              </a:rPr>
              <a:t>r</a:t>
            </a:r>
            <a:r>
              <a:rPr sz="1800" spc="-110" dirty="0">
                <a:latin typeface="Arial"/>
                <a:cs typeface="Arial"/>
              </a:rPr>
              <a:t>ac</a:t>
            </a:r>
            <a:r>
              <a:rPr sz="1800" spc="-60" dirty="0">
                <a:latin typeface="Arial"/>
                <a:cs typeface="Arial"/>
              </a:rPr>
              <a:t>ió</a:t>
            </a:r>
            <a:r>
              <a:rPr sz="1800" spc="-5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		</a:t>
            </a:r>
            <a:r>
              <a:rPr sz="1800" spc="-150" dirty="0">
                <a:latin typeface="Arial"/>
                <a:cs typeface="Arial"/>
              </a:rPr>
              <a:t>c</a:t>
            </a:r>
            <a:r>
              <a:rPr sz="1800" spc="-40" dirty="0">
                <a:latin typeface="Arial"/>
                <a:cs typeface="Arial"/>
              </a:rPr>
              <a:t>onju</a:t>
            </a:r>
            <a:r>
              <a:rPr sz="1800" spc="-70" dirty="0">
                <a:latin typeface="Arial"/>
                <a:cs typeface="Arial"/>
              </a:rPr>
              <a:t>n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10" dirty="0">
                <a:latin typeface="Arial"/>
                <a:cs typeface="Arial"/>
              </a:rPr>
              <a:t>am</a:t>
            </a:r>
            <a:r>
              <a:rPr sz="1800" spc="-85" dirty="0">
                <a:latin typeface="Arial"/>
                <a:cs typeface="Arial"/>
              </a:rPr>
              <a:t>e</a:t>
            </a:r>
            <a:r>
              <a:rPr sz="1800" spc="-70" dirty="0">
                <a:latin typeface="Arial"/>
                <a:cs typeface="Arial"/>
              </a:rPr>
              <a:t>n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1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56626" y="1748154"/>
            <a:ext cx="712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cuando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73878" y="2022475"/>
            <a:ext cx="38957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hacemos </a:t>
            </a:r>
            <a:r>
              <a:rPr sz="1800" spc="-50" dirty="0">
                <a:latin typeface="Arial"/>
                <a:cs typeface="Arial"/>
              </a:rPr>
              <a:t>el giro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65" dirty="0">
                <a:latin typeface="Arial"/>
                <a:cs typeface="Arial"/>
              </a:rPr>
              <a:t>eje </a:t>
            </a:r>
            <a:r>
              <a:rPr sz="1800" spc="-35" dirty="0">
                <a:latin typeface="Arial"/>
                <a:cs typeface="Arial"/>
              </a:rPr>
              <a:t>longitudinal  </a:t>
            </a:r>
            <a:r>
              <a:rPr sz="1800" spc="-70" dirty="0">
                <a:latin typeface="Arial"/>
                <a:cs typeface="Arial"/>
              </a:rPr>
              <a:t>manteniéndose girado </a:t>
            </a:r>
            <a:r>
              <a:rPr sz="1800" spc="-55" dirty="0">
                <a:latin typeface="Arial"/>
                <a:cs typeface="Arial"/>
              </a:rPr>
              <a:t>durante </a:t>
            </a:r>
            <a:r>
              <a:rPr sz="1800" spc="-90" dirty="0">
                <a:latin typeface="Arial"/>
                <a:cs typeface="Arial"/>
              </a:rPr>
              <a:t>3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5  </a:t>
            </a:r>
            <a:r>
              <a:rPr sz="1800" spc="-105" dirty="0">
                <a:latin typeface="Arial"/>
                <a:cs typeface="Arial"/>
              </a:rPr>
              <a:t>segundos.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47259" y="3166872"/>
            <a:ext cx="4148328" cy="13213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4108" y="3160776"/>
            <a:ext cx="4291584" cy="13883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94503" y="3194304"/>
            <a:ext cx="4053840" cy="12268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94503" y="3194304"/>
            <a:ext cx="4053840" cy="1226820"/>
          </a:xfrm>
          <a:custGeom>
            <a:avLst/>
            <a:gdLst/>
            <a:ahLst/>
            <a:cxnLst/>
            <a:rect l="l" t="t" r="r" b="b"/>
            <a:pathLst>
              <a:path w="4053840" h="1226820">
                <a:moveTo>
                  <a:pt x="0" y="204470"/>
                </a:moveTo>
                <a:lnTo>
                  <a:pt x="5401" y="157594"/>
                </a:lnTo>
                <a:lnTo>
                  <a:pt x="20786" y="114559"/>
                </a:lnTo>
                <a:lnTo>
                  <a:pt x="44926" y="76593"/>
                </a:lnTo>
                <a:lnTo>
                  <a:pt x="76593" y="44926"/>
                </a:lnTo>
                <a:lnTo>
                  <a:pt x="114559" y="20786"/>
                </a:lnTo>
                <a:lnTo>
                  <a:pt x="157594" y="5401"/>
                </a:lnTo>
                <a:lnTo>
                  <a:pt x="204470" y="0"/>
                </a:lnTo>
                <a:lnTo>
                  <a:pt x="3849370" y="0"/>
                </a:lnTo>
                <a:lnTo>
                  <a:pt x="3896245" y="5401"/>
                </a:lnTo>
                <a:lnTo>
                  <a:pt x="3939280" y="20786"/>
                </a:lnTo>
                <a:lnTo>
                  <a:pt x="3977246" y="44926"/>
                </a:lnTo>
                <a:lnTo>
                  <a:pt x="4008913" y="76593"/>
                </a:lnTo>
                <a:lnTo>
                  <a:pt x="4033053" y="114559"/>
                </a:lnTo>
                <a:lnTo>
                  <a:pt x="4048438" y="157594"/>
                </a:lnTo>
                <a:lnTo>
                  <a:pt x="4053840" y="204470"/>
                </a:lnTo>
                <a:lnTo>
                  <a:pt x="4053840" y="1022350"/>
                </a:lnTo>
                <a:lnTo>
                  <a:pt x="4048438" y="1069225"/>
                </a:lnTo>
                <a:lnTo>
                  <a:pt x="4033053" y="1112260"/>
                </a:lnTo>
                <a:lnTo>
                  <a:pt x="4008913" y="1150226"/>
                </a:lnTo>
                <a:lnTo>
                  <a:pt x="3977246" y="1181893"/>
                </a:lnTo>
                <a:lnTo>
                  <a:pt x="3939280" y="1206033"/>
                </a:lnTo>
                <a:lnTo>
                  <a:pt x="3896245" y="1221418"/>
                </a:lnTo>
                <a:lnTo>
                  <a:pt x="3849370" y="1226820"/>
                </a:lnTo>
                <a:lnTo>
                  <a:pt x="204470" y="1226820"/>
                </a:lnTo>
                <a:lnTo>
                  <a:pt x="157594" y="1221418"/>
                </a:lnTo>
                <a:lnTo>
                  <a:pt x="114559" y="1206033"/>
                </a:lnTo>
                <a:lnTo>
                  <a:pt x="76593" y="1181893"/>
                </a:lnTo>
                <a:lnTo>
                  <a:pt x="44926" y="1150226"/>
                </a:lnTo>
                <a:lnTo>
                  <a:pt x="20786" y="1112260"/>
                </a:lnTo>
                <a:lnTo>
                  <a:pt x="5401" y="1069225"/>
                </a:lnTo>
                <a:lnTo>
                  <a:pt x="0" y="1022350"/>
                </a:lnTo>
                <a:lnTo>
                  <a:pt x="0" y="20447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42128" y="3226689"/>
            <a:ext cx="39585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En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posición </a:t>
            </a:r>
            <a:r>
              <a:rPr sz="1800" spc="-65" dirty="0">
                <a:latin typeface="Arial"/>
                <a:cs typeface="Arial"/>
              </a:rPr>
              <a:t>flecha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85" dirty="0">
                <a:latin typeface="Arial"/>
                <a:cs typeface="Arial"/>
              </a:rPr>
              <a:t>los </a:t>
            </a:r>
            <a:r>
              <a:rPr sz="1800" spc="-120" dirty="0">
                <a:latin typeface="Arial"/>
                <a:cs typeface="Arial"/>
              </a:rPr>
              <a:t>brazos  </a:t>
            </a:r>
            <a:r>
              <a:rPr sz="1800" spc="-70" dirty="0">
                <a:latin typeface="Arial"/>
                <a:cs typeface="Arial"/>
              </a:rPr>
              <a:t>extendidos </a:t>
            </a:r>
            <a:r>
              <a:rPr sz="1800" spc="-85" dirty="0">
                <a:latin typeface="Arial"/>
                <a:cs typeface="Arial"/>
              </a:rPr>
              <a:t>sobre una </a:t>
            </a:r>
            <a:r>
              <a:rPr sz="1800" spc="-50" dirty="0">
                <a:latin typeface="Arial"/>
                <a:cs typeface="Arial"/>
              </a:rPr>
              <a:t>tabla </a:t>
            </a:r>
            <a:r>
              <a:rPr sz="1800" spc="-75" dirty="0">
                <a:latin typeface="Arial"/>
                <a:cs typeface="Arial"/>
              </a:rPr>
              <a:t>ejecutamos la  </a:t>
            </a:r>
            <a:r>
              <a:rPr sz="1800" spc="-110" dirty="0">
                <a:latin typeface="Arial"/>
                <a:cs typeface="Arial"/>
              </a:rPr>
              <a:t>brazada </a:t>
            </a:r>
            <a:r>
              <a:rPr sz="1800" spc="-105" dirty="0">
                <a:latin typeface="Arial"/>
                <a:cs typeface="Arial"/>
              </a:rPr>
              <a:t>sub </a:t>
            </a:r>
            <a:r>
              <a:rPr sz="1800" spc="-85" dirty="0">
                <a:latin typeface="Arial"/>
                <a:cs typeface="Arial"/>
              </a:rPr>
              <a:t>acuática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80" dirty="0">
                <a:latin typeface="Arial"/>
                <a:cs typeface="Arial"/>
              </a:rPr>
              <a:t>solo </a:t>
            </a:r>
            <a:r>
              <a:rPr sz="1800" spc="-95" dirty="0">
                <a:latin typeface="Arial"/>
                <a:cs typeface="Arial"/>
              </a:rPr>
              <a:t>brazo,  </a:t>
            </a:r>
            <a:r>
              <a:rPr sz="1800" spc="-75" dirty="0">
                <a:latin typeface="Arial"/>
                <a:cs typeface="Arial"/>
              </a:rPr>
              <a:t>luego </a:t>
            </a:r>
            <a:r>
              <a:rPr sz="1800" spc="-90" dirty="0">
                <a:latin typeface="Arial"/>
                <a:cs typeface="Arial"/>
              </a:rPr>
              <a:t>realizamos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5" dirty="0">
                <a:latin typeface="Arial"/>
                <a:cs typeface="Arial"/>
              </a:rPr>
              <a:t>otro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brazo.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47259" y="4579618"/>
            <a:ext cx="4148328" cy="21518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15255" y="4614670"/>
            <a:ext cx="4210811" cy="22113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94503" y="4607052"/>
            <a:ext cx="4053840" cy="2057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4503" y="4607052"/>
            <a:ext cx="4053840" cy="2057400"/>
          </a:xfrm>
          <a:custGeom>
            <a:avLst/>
            <a:gdLst/>
            <a:ahLst/>
            <a:cxnLst/>
            <a:rect l="l" t="t" r="r" b="b"/>
            <a:pathLst>
              <a:path w="4053840" h="20574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710940" y="0"/>
                </a:lnTo>
                <a:lnTo>
                  <a:pt x="3757464" y="3130"/>
                </a:lnTo>
                <a:lnTo>
                  <a:pt x="3802088" y="12250"/>
                </a:lnTo>
                <a:lnTo>
                  <a:pt x="3844403" y="26949"/>
                </a:lnTo>
                <a:lnTo>
                  <a:pt x="3883998" y="46820"/>
                </a:lnTo>
                <a:lnTo>
                  <a:pt x="3920466" y="71454"/>
                </a:lnTo>
                <a:lnTo>
                  <a:pt x="3953398" y="100441"/>
                </a:lnTo>
                <a:lnTo>
                  <a:pt x="3982385" y="133373"/>
                </a:lnTo>
                <a:lnTo>
                  <a:pt x="4007019" y="169841"/>
                </a:lnTo>
                <a:lnTo>
                  <a:pt x="4026890" y="209436"/>
                </a:lnTo>
                <a:lnTo>
                  <a:pt x="4041589" y="251751"/>
                </a:lnTo>
                <a:lnTo>
                  <a:pt x="4050709" y="296375"/>
                </a:lnTo>
                <a:lnTo>
                  <a:pt x="4053840" y="342900"/>
                </a:lnTo>
                <a:lnTo>
                  <a:pt x="4053840" y="1714500"/>
                </a:lnTo>
                <a:lnTo>
                  <a:pt x="4050709" y="1761030"/>
                </a:lnTo>
                <a:lnTo>
                  <a:pt x="4041589" y="1805657"/>
                </a:lnTo>
                <a:lnTo>
                  <a:pt x="4026890" y="1847973"/>
                </a:lnTo>
                <a:lnTo>
                  <a:pt x="4007019" y="1887569"/>
                </a:lnTo>
                <a:lnTo>
                  <a:pt x="3982385" y="1924037"/>
                </a:lnTo>
                <a:lnTo>
                  <a:pt x="3953398" y="1956968"/>
                </a:lnTo>
                <a:lnTo>
                  <a:pt x="3920466" y="1985953"/>
                </a:lnTo>
                <a:lnTo>
                  <a:pt x="3883998" y="2010584"/>
                </a:lnTo>
                <a:lnTo>
                  <a:pt x="3844403" y="2030453"/>
                </a:lnTo>
                <a:lnTo>
                  <a:pt x="3802088" y="2045151"/>
                </a:lnTo>
                <a:lnTo>
                  <a:pt x="3757464" y="2054269"/>
                </a:lnTo>
                <a:lnTo>
                  <a:pt x="3710940" y="2057400"/>
                </a:lnTo>
                <a:lnTo>
                  <a:pt x="342900" y="2057400"/>
                </a:lnTo>
                <a:lnTo>
                  <a:pt x="296375" y="2054269"/>
                </a:lnTo>
                <a:lnTo>
                  <a:pt x="251751" y="2045151"/>
                </a:lnTo>
                <a:lnTo>
                  <a:pt x="209436" y="2030453"/>
                </a:lnTo>
                <a:lnTo>
                  <a:pt x="169841" y="2010584"/>
                </a:lnTo>
                <a:lnTo>
                  <a:pt x="133373" y="1985953"/>
                </a:lnTo>
                <a:lnTo>
                  <a:pt x="100441" y="1956968"/>
                </a:lnTo>
                <a:lnTo>
                  <a:pt x="71454" y="1924037"/>
                </a:lnTo>
                <a:lnTo>
                  <a:pt x="46820" y="1887569"/>
                </a:lnTo>
                <a:lnTo>
                  <a:pt x="26949" y="1847973"/>
                </a:lnTo>
                <a:lnTo>
                  <a:pt x="12250" y="1805657"/>
                </a:lnTo>
                <a:lnTo>
                  <a:pt x="3130" y="1761030"/>
                </a:lnTo>
                <a:lnTo>
                  <a:pt x="0" y="171450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883022" y="4680966"/>
            <a:ext cx="38766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Con </a:t>
            </a:r>
            <a:r>
              <a:rPr sz="1800" spc="-50" dirty="0">
                <a:latin typeface="Arial"/>
                <a:cs typeface="Arial"/>
              </a:rPr>
              <a:t>tabla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70" dirty="0">
                <a:latin typeface="Arial"/>
                <a:cs typeface="Arial"/>
              </a:rPr>
              <a:t>posición flecha </a:t>
            </a:r>
            <a:r>
              <a:rPr sz="1800" spc="-90" dirty="0">
                <a:latin typeface="Arial"/>
                <a:cs typeface="Arial"/>
              </a:rPr>
              <a:t>realizamos  </a:t>
            </a:r>
            <a:r>
              <a:rPr sz="1800" spc="-80" dirty="0">
                <a:latin typeface="Arial"/>
                <a:cs typeface="Arial"/>
              </a:rPr>
              <a:t>solo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10" dirty="0">
                <a:latin typeface="Arial"/>
                <a:cs typeface="Arial"/>
              </a:rPr>
              <a:t>fase </a:t>
            </a:r>
            <a:r>
              <a:rPr sz="1800" spc="-85" dirty="0">
                <a:latin typeface="Arial"/>
                <a:cs typeface="Arial"/>
              </a:rPr>
              <a:t>de agarre, como </a:t>
            </a:r>
            <a:r>
              <a:rPr sz="1800" spc="-60" dirty="0">
                <a:latin typeface="Arial"/>
                <a:cs typeface="Arial"/>
              </a:rPr>
              <a:t>variante  </a:t>
            </a:r>
            <a:r>
              <a:rPr sz="1800" spc="-85" dirty="0">
                <a:latin typeface="Arial"/>
                <a:cs typeface="Arial"/>
              </a:rPr>
              <a:t>podemos </a:t>
            </a:r>
            <a:r>
              <a:rPr sz="1800" spc="-70" dirty="0">
                <a:latin typeface="Arial"/>
                <a:cs typeface="Arial"/>
              </a:rPr>
              <a:t>realizar </a:t>
            </a:r>
            <a:r>
              <a:rPr sz="1800" spc="-80" dirty="0">
                <a:latin typeface="Arial"/>
                <a:cs typeface="Arial"/>
              </a:rPr>
              <a:t>solo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100" dirty="0">
                <a:latin typeface="Arial"/>
                <a:cs typeface="Arial"/>
              </a:rPr>
              <a:t>brazo </a:t>
            </a:r>
            <a:r>
              <a:rPr sz="1800" spc="-90" dirty="0">
                <a:latin typeface="Arial"/>
                <a:cs typeface="Arial"/>
              </a:rPr>
              <a:t>para  </a:t>
            </a:r>
            <a:r>
              <a:rPr sz="1800" spc="-75" dirty="0">
                <a:latin typeface="Arial"/>
                <a:cs typeface="Arial"/>
              </a:rPr>
              <a:t>luego </a:t>
            </a:r>
            <a:r>
              <a:rPr sz="1800" spc="-70" dirty="0">
                <a:latin typeface="Arial"/>
                <a:cs typeface="Arial"/>
              </a:rPr>
              <a:t>realizar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5" dirty="0">
                <a:latin typeface="Arial"/>
                <a:cs typeface="Arial"/>
              </a:rPr>
              <a:t>otro </a:t>
            </a:r>
            <a:r>
              <a:rPr sz="1800" spc="-100" dirty="0">
                <a:latin typeface="Arial"/>
                <a:cs typeface="Arial"/>
              </a:rPr>
              <a:t>brazo,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luego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83022" y="5778500"/>
            <a:ext cx="38773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alternado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65" dirty="0">
                <a:latin typeface="Arial"/>
                <a:cs typeface="Arial"/>
              </a:rPr>
              <a:t>cuanto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5" dirty="0">
                <a:latin typeface="Arial"/>
                <a:cs typeface="Arial"/>
              </a:rPr>
              <a:t>número </a:t>
            </a:r>
            <a:r>
              <a:rPr sz="1800" spc="-85" dirty="0">
                <a:latin typeface="Arial"/>
                <a:cs typeface="Arial"/>
              </a:rPr>
              <a:t>de  </a:t>
            </a:r>
            <a:r>
              <a:rPr sz="1800" spc="-40" dirty="0">
                <a:latin typeface="Arial"/>
                <a:cs typeface="Arial"/>
              </a:rPr>
              <a:t>intentos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50" dirty="0">
                <a:latin typeface="Arial"/>
                <a:cs typeface="Arial"/>
              </a:rPr>
              <a:t>también </a:t>
            </a:r>
            <a:r>
              <a:rPr sz="1800" spc="-85" dirty="0">
                <a:latin typeface="Arial"/>
                <a:cs typeface="Arial"/>
              </a:rPr>
              <a:t>podemos </a:t>
            </a:r>
            <a:r>
              <a:rPr sz="1800" spc="-70" dirty="0">
                <a:latin typeface="Arial"/>
                <a:cs typeface="Arial"/>
              </a:rPr>
              <a:t>realizar </a:t>
            </a:r>
            <a:r>
              <a:rPr sz="1800" spc="-65" dirty="0">
                <a:latin typeface="Arial"/>
                <a:cs typeface="Arial"/>
              </a:rPr>
              <a:t>al  </a:t>
            </a:r>
            <a:r>
              <a:rPr sz="1800" spc="-30" dirty="0">
                <a:latin typeface="Arial"/>
                <a:cs typeface="Arial"/>
              </a:rPr>
              <a:t>final </a:t>
            </a:r>
            <a:r>
              <a:rPr sz="1800" spc="-85" dirty="0">
                <a:latin typeface="Arial"/>
                <a:cs typeface="Arial"/>
              </a:rPr>
              <a:t>sin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tabla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9288" y="5158740"/>
            <a:ext cx="4146804" cy="15285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6804" y="5163310"/>
            <a:ext cx="4273296" cy="16626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6531" y="5186171"/>
            <a:ext cx="4052316" cy="14340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531" y="5186171"/>
            <a:ext cx="4052570" cy="1434465"/>
          </a:xfrm>
          <a:custGeom>
            <a:avLst/>
            <a:gdLst/>
            <a:ahLst/>
            <a:cxnLst/>
            <a:rect l="l" t="t" r="r" b="b"/>
            <a:pathLst>
              <a:path w="4052570" h="1434465">
                <a:moveTo>
                  <a:pt x="0" y="239013"/>
                </a:moveTo>
                <a:lnTo>
                  <a:pt x="4855" y="190858"/>
                </a:lnTo>
                <a:lnTo>
                  <a:pt x="18782" y="146000"/>
                </a:lnTo>
                <a:lnTo>
                  <a:pt x="40819" y="105401"/>
                </a:lnTo>
                <a:lnTo>
                  <a:pt x="70005" y="70024"/>
                </a:lnTo>
                <a:lnTo>
                  <a:pt x="105378" y="40833"/>
                </a:lnTo>
                <a:lnTo>
                  <a:pt x="145978" y="18790"/>
                </a:lnTo>
                <a:lnTo>
                  <a:pt x="190844" y="4857"/>
                </a:lnTo>
                <a:lnTo>
                  <a:pt x="239014" y="0"/>
                </a:lnTo>
                <a:lnTo>
                  <a:pt x="3813302" y="0"/>
                </a:lnTo>
                <a:lnTo>
                  <a:pt x="3861457" y="4857"/>
                </a:lnTo>
                <a:lnTo>
                  <a:pt x="3906315" y="18790"/>
                </a:lnTo>
                <a:lnTo>
                  <a:pt x="3946914" y="40833"/>
                </a:lnTo>
                <a:lnTo>
                  <a:pt x="3982291" y="70024"/>
                </a:lnTo>
                <a:lnTo>
                  <a:pt x="4011482" y="105401"/>
                </a:lnTo>
                <a:lnTo>
                  <a:pt x="4033525" y="146000"/>
                </a:lnTo>
                <a:lnTo>
                  <a:pt x="4047458" y="190858"/>
                </a:lnTo>
                <a:lnTo>
                  <a:pt x="4052316" y="239013"/>
                </a:lnTo>
                <a:lnTo>
                  <a:pt x="4052316" y="1195070"/>
                </a:lnTo>
                <a:lnTo>
                  <a:pt x="4047458" y="1243239"/>
                </a:lnTo>
                <a:lnTo>
                  <a:pt x="4033525" y="1288105"/>
                </a:lnTo>
                <a:lnTo>
                  <a:pt x="4011482" y="1328705"/>
                </a:lnTo>
                <a:lnTo>
                  <a:pt x="3982291" y="1364078"/>
                </a:lnTo>
                <a:lnTo>
                  <a:pt x="3946914" y="1393264"/>
                </a:lnTo>
                <a:lnTo>
                  <a:pt x="3906315" y="1415301"/>
                </a:lnTo>
                <a:lnTo>
                  <a:pt x="3861457" y="1429228"/>
                </a:lnTo>
                <a:lnTo>
                  <a:pt x="3813302" y="1434083"/>
                </a:lnTo>
                <a:lnTo>
                  <a:pt x="239014" y="1434083"/>
                </a:lnTo>
                <a:lnTo>
                  <a:pt x="190844" y="1429228"/>
                </a:lnTo>
                <a:lnTo>
                  <a:pt x="145978" y="1415301"/>
                </a:lnTo>
                <a:lnTo>
                  <a:pt x="105378" y="1393264"/>
                </a:lnTo>
                <a:lnTo>
                  <a:pt x="70005" y="1364078"/>
                </a:lnTo>
                <a:lnTo>
                  <a:pt x="40819" y="1328705"/>
                </a:lnTo>
                <a:lnTo>
                  <a:pt x="18782" y="1288105"/>
                </a:lnTo>
                <a:lnTo>
                  <a:pt x="4855" y="1243239"/>
                </a:lnTo>
                <a:lnTo>
                  <a:pt x="0" y="1195070"/>
                </a:lnTo>
                <a:lnTo>
                  <a:pt x="0" y="23901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03326" y="5229859"/>
            <a:ext cx="39382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En </a:t>
            </a:r>
            <a:r>
              <a:rPr sz="1800" spc="-70" dirty="0">
                <a:latin typeface="Arial"/>
                <a:cs typeface="Arial"/>
              </a:rPr>
              <a:t>posición </a:t>
            </a:r>
            <a:r>
              <a:rPr sz="1800" spc="-65" dirty="0">
                <a:latin typeface="Arial"/>
                <a:cs typeface="Arial"/>
              </a:rPr>
              <a:t>flecha </a:t>
            </a:r>
            <a:r>
              <a:rPr sz="1800" spc="-90" dirty="0">
                <a:latin typeface="Arial"/>
                <a:cs typeface="Arial"/>
              </a:rPr>
              <a:t>agarrado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50" dirty="0">
                <a:latin typeface="Arial"/>
                <a:cs typeface="Arial"/>
              </a:rPr>
              <a:t>tabla </a:t>
            </a:r>
            <a:r>
              <a:rPr sz="1800" spc="-90" dirty="0">
                <a:latin typeface="Arial"/>
                <a:cs typeface="Arial"/>
              </a:rPr>
              <a:t>con  </a:t>
            </a:r>
            <a:r>
              <a:rPr sz="1800" spc="-105" dirty="0">
                <a:latin typeface="Arial"/>
                <a:cs typeface="Arial"/>
              </a:rPr>
              <a:t>dos manos </a:t>
            </a:r>
            <a:r>
              <a:rPr sz="1800" spc="-90" dirty="0">
                <a:latin typeface="Arial"/>
                <a:cs typeface="Arial"/>
              </a:rPr>
              <a:t>realizamos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60" dirty="0">
                <a:latin typeface="Arial"/>
                <a:cs typeface="Arial"/>
              </a:rPr>
              <a:t>recobro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60" dirty="0">
                <a:latin typeface="Arial"/>
                <a:cs typeface="Arial"/>
              </a:rPr>
              <a:t>un  </a:t>
            </a:r>
            <a:r>
              <a:rPr sz="1800" spc="-100" dirty="0">
                <a:latin typeface="Arial"/>
                <a:cs typeface="Arial"/>
              </a:rPr>
              <a:t>brazo </a:t>
            </a:r>
            <a:r>
              <a:rPr sz="1800" spc="-65" dirty="0">
                <a:latin typeface="Arial"/>
                <a:cs typeface="Arial"/>
              </a:rPr>
              <a:t>topándonos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90" dirty="0">
                <a:latin typeface="Arial"/>
                <a:cs typeface="Arial"/>
              </a:rPr>
              <a:t>costado </a:t>
            </a:r>
            <a:r>
              <a:rPr sz="1800" spc="-80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cuerpo  </a:t>
            </a:r>
            <a:r>
              <a:rPr sz="1800" spc="-95" dirty="0">
                <a:latin typeface="Arial"/>
                <a:cs typeface="Arial"/>
              </a:rPr>
              <a:t>con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70" dirty="0">
                <a:latin typeface="Arial"/>
                <a:cs typeface="Arial"/>
              </a:rPr>
              <a:t>dedo pulgar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25" dirty="0">
                <a:latin typeface="Arial"/>
                <a:cs typeface="Arial"/>
              </a:rPr>
              <a:t>todo </a:t>
            </a:r>
            <a:r>
              <a:rPr sz="1800" spc="-45" dirty="0">
                <a:latin typeface="Arial"/>
                <a:cs typeface="Arial"/>
              </a:rPr>
              <a:t>el recorrido,  </a:t>
            </a:r>
            <a:r>
              <a:rPr sz="1800" spc="-75" dirty="0">
                <a:latin typeface="Arial"/>
                <a:cs typeface="Arial"/>
              </a:rPr>
              <a:t>luego </a:t>
            </a:r>
            <a:r>
              <a:rPr sz="1800" spc="-90" dirty="0">
                <a:latin typeface="Arial"/>
                <a:cs typeface="Arial"/>
              </a:rPr>
              <a:t>realizamos con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5" dirty="0">
                <a:latin typeface="Arial"/>
                <a:cs typeface="Arial"/>
              </a:rPr>
              <a:t>otro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brazo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 rot="20501545">
            <a:off x="2342548" y="3171707"/>
            <a:ext cx="4572000" cy="6795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Estadístico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Flecha curvada hacia arriba"/>
          <p:cNvSpPr/>
          <p:nvPr/>
        </p:nvSpPr>
        <p:spPr>
          <a:xfrm rot="20366310">
            <a:off x="2438701" y="4360353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12 Flecha curvada hacia arriba"/>
          <p:cNvSpPr/>
          <p:nvPr/>
        </p:nvSpPr>
        <p:spPr>
          <a:xfrm rot="9588988">
            <a:off x="1360767" y="1626894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48839" y="67056"/>
            <a:ext cx="4053840" cy="492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5351" y="42671"/>
            <a:ext cx="3482340" cy="618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94488"/>
            <a:ext cx="3959352" cy="397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6083" y="94488"/>
            <a:ext cx="3959860" cy="398145"/>
          </a:xfrm>
          <a:custGeom>
            <a:avLst/>
            <a:gdLst/>
            <a:ahLst/>
            <a:cxnLst/>
            <a:rect l="l" t="t" r="r" b="b"/>
            <a:pathLst>
              <a:path w="3959860" h="398145">
                <a:moveTo>
                  <a:pt x="0" y="66293"/>
                </a:moveTo>
                <a:lnTo>
                  <a:pt x="5214" y="40505"/>
                </a:lnTo>
                <a:lnTo>
                  <a:pt x="19431" y="19430"/>
                </a:lnTo>
                <a:lnTo>
                  <a:pt x="40505" y="5214"/>
                </a:lnTo>
                <a:lnTo>
                  <a:pt x="66293" y="0"/>
                </a:lnTo>
                <a:lnTo>
                  <a:pt x="3893057" y="0"/>
                </a:lnTo>
                <a:lnTo>
                  <a:pt x="3918846" y="5214"/>
                </a:lnTo>
                <a:lnTo>
                  <a:pt x="3939921" y="19430"/>
                </a:lnTo>
                <a:lnTo>
                  <a:pt x="3954137" y="40505"/>
                </a:lnTo>
                <a:lnTo>
                  <a:pt x="3959352" y="66293"/>
                </a:lnTo>
                <a:lnTo>
                  <a:pt x="3959352" y="331469"/>
                </a:lnTo>
                <a:lnTo>
                  <a:pt x="3954137" y="357258"/>
                </a:lnTo>
                <a:lnTo>
                  <a:pt x="3939921" y="378332"/>
                </a:lnTo>
                <a:lnTo>
                  <a:pt x="3918846" y="392549"/>
                </a:lnTo>
                <a:lnTo>
                  <a:pt x="3893057" y="397763"/>
                </a:lnTo>
                <a:lnTo>
                  <a:pt x="66293" y="397763"/>
                </a:lnTo>
                <a:lnTo>
                  <a:pt x="40505" y="392549"/>
                </a:lnTo>
                <a:lnTo>
                  <a:pt x="19431" y="378332"/>
                </a:lnTo>
                <a:lnTo>
                  <a:pt x="5214" y="357258"/>
                </a:lnTo>
                <a:lnTo>
                  <a:pt x="0" y="331469"/>
                </a:lnTo>
                <a:lnTo>
                  <a:pt x="0" y="66293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17723" y="112268"/>
            <a:ext cx="311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/>
              <a:t>Análisis </a:t>
            </a:r>
            <a:r>
              <a:rPr sz="2000" spc="-114" dirty="0"/>
              <a:t>de </a:t>
            </a:r>
            <a:r>
              <a:rPr sz="2000" spc="-95" dirty="0"/>
              <a:t>la </a:t>
            </a:r>
            <a:r>
              <a:rPr sz="2000" spc="-135" dirty="0"/>
              <a:t>técnica </a:t>
            </a:r>
            <a:r>
              <a:rPr sz="2000" spc="-114" dirty="0"/>
              <a:t>de</a:t>
            </a:r>
            <a:r>
              <a:rPr sz="2000" spc="-430" dirty="0"/>
              <a:t> </a:t>
            </a:r>
            <a:r>
              <a:rPr sz="2000" spc="-85" dirty="0"/>
              <a:t>nado</a:t>
            </a:r>
            <a:endParaRPr sz="2000" dirty="0"/>
          </a:p>
        </p:txBody>
      </p:sp>
      <p:sp>
        <p:nvSpPr>
          <p:cNvPr id="9" name="object 9"/>
          <p:cNvSpPr txBox="1"/>
          <p:nvPr/>
        </p:nvSpPr>
        <p:spPr>
          <a:xfrm>
            <a:off x="152400" y="722198"/>
            <a:ext cx="471068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Características técnicas y criterios de</a:t>
            </a:r>
            <a:r>
              <a:rPr sz="1400" b="1" i="1" spc="-1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observación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posición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corporal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0227" y="3200400"/>
            <a:ext cx="4111752" cy="1258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5840" y="2564892"/>
            <a:ext cx="4088891" cy="2065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140" y="5276088"/>
            <a:ext cx="4053840" cy="1261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5840" y="4698490"/>
            <a:ext cx="4088891" cy="2069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31336" r="40309" b="47646"/>
          <a:stretch/>
        </p:blipFill>
        <p:spPr bwMode="auto">
          <a:xfrm>
            <a:off x="152400" y="1447800"/>
            <a:ext cx="4495800" cy="1323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56482" r="43646" b="12908"/>
          <a:stretch/>
        </p:blipFill>
        <p:spPr bwMode="auto">
          <a:xfrm>
            <a:off x="4863083" y="568682"/>
            <a:ext cx="3976117" cy="192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39" y="67056"/>
            <a:ext cx="4053840" cy="492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5351" y="42671"/>
            <a:ext cx="3482340" cy="618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6083" y="94488"/>
            <a:ext cx="3959352" cy="397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94488"/>
            <a:ext cx="3959860" cy="398145"/>
          </a:xfrm>
          <a:custGeom>
            <a:avLst/>
            <a:gdLst/>
            <a:ahLst/>
            <a:cxnLst/>
            <a:rect l="l" t="t" r="r" b="b"/>
            <a:pathLst>
              <a:path w="3959860" h="398145">
                <a:moveTo>
                  <a:pt x="0" y="66293"/>
                </a:moveTo>
                <a:lnTo>
                  <a:pt x="5214" y="40505"/>
                </a:lnTo>
                <a:lnTo>
                  <a:pt x="19431" y="19430"/>
                </a:lnTo>
                <a:lnTo>
                  <a:pt x="40505" y="5214"/>
                </a:lnTo>
                <a:lnTo>
                  <a:pt x="66293" y="0"/>
                </a:lnTo>
                <a:lnTo>
                  <a:pt x="3893057" y="0"/>
                </a:lnTo>
                <a:lnTo>
                  <a:pt x="3918846" y="5214"/>
                </a:lnTo>
                <a:lnTo>
                  <a:pt x="3939921" y="19430"/>
                </a:lnTo>
                <a:lnTo>
                  <a:pt x="3954137" y="40505"/>
                </a:lnTo>
                <a:lnTo>
                  <a:pt x="3959352" y="66293"/>
                </a:lnTo>
                <a:lnTo>
                  <a:pt x="3959352" y="331469"/>
                </a:lnTo>
                <a:lnTo>
                  <a:pt x="3954137" y="357258"/>
                </a:lnTo>
                <a:lnTo>
                  <a:pt x="3939921" y="378332"/>
                </a:lnTo>
                <a:lnTo>
                  <a:pt x="3918846" y="392549"/>
                </a:lnTo>
                <a:lnTo>
                  <a:pt x="3893057" y="397763"/>
                </a:lnTo>
                <a:lnTo>
                  <a:pt x="66293" y="397763"/>
                </a:lnTo>
                <a:lnTo>
                  <a:pt x="40505" y="392549"/>
                </a:lnTo>
                <a:lnTo>
                  <a:pt x="19431" y="378332"/>
                </a:lnTo>
                <a:lnTo>
                  <a:pt x="5214" y="357258"/>
                </a:lnTo>
                <a:lnTo>
                  <a:pt x="0" y="331469"/>
                </a:lnTo>
                <a:lnTo>
                  <a:pt x="0" y="66293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7723" y="112268"/>
            <a:ext cx="311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/>
              <a:t>Análisis </a:t>
            </a:r>
            <a:r>
              <a:rPr sz="2000" spc="-114" dirty="0"/>
              <a:t>de </a:t>
            </a:r>
            <a:r>
              <a:rPr sz="2000" spc="-95" dirty="0"/>
              <a:t>la </a:t>
            </a:r>
            <a:r>
              <a:rPr sz="2000" spc="-135" dirty="0"/>
              <a:t>técnica </a:t>
            </a:r>
            <a:r>
              <a:rPr sz="2000" spc="-114" dirty="0"/>
              <a:t>de</a:t>
            </a:r>
            <a:r>
              <a:rPr sz="2000" spc="-430" dirty="0"/>
              <a:t> </a:t>
            </a:r>
            <a:r>
              <a:rPr sz="2000" spc="-85" dirty="0"/>
              <a:t>nado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306323" y="1381994"/>
            <a:ext cx="4194047" cy="1173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3084" y="693419"/>
            <a:ext cx="3948684" cy="1862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871" y="2988564"/>
            <a:ext cx="4090499" cy="1354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0411" y="2699004"/>
            <a:ext cx="3991355" cy="1917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816" y="5105400"/>
            <a:ext cx="4067555" cy="1281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0411" y="4759450"/>
            <a:ext cx="3991355" cy="20619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 txBox="1"/>
          <p:nvPr/>
        </p:nvSpPr>
        <p:spPr>
          <a:xfrm>
            <a:off x="731926" y="722198"/>
            <a:ext cx="339788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Características técnicas o criterios de</a:t>
            </a:r>
            <a:r>
              <a:rPr sz="1400" b="1" i="1" spc="-185" dirty="0">
                <a:latin typeface="Arial"/>
                <a:cs typeface="Arial"/>
              </a:rPr>
              <a:t> </a:t>
            </a:r>
            <a:r>
              <a:rPr sz="1400" b="1" i="1" dirty="0" smtClean="0">
                <a:latin typeface="Arial"/>
                <a:cs typeface="Arial"/>
              </a:rPr>
              <a:t>observación</a:t>
            </a:r>
            <a:r>
              <a:rPr lang="es-EC" sz="1400" b="1" i="1" dirty="0" smtClean="0">
                <a:latin typeface="Arial"/>
                <a:cs typeface="Arial"/>
              </a:rPr>
              <a:t> </a:t>
            </a:r>
            <a:r>
              <a:rPr sz="1400" b="1" i="1" dirty="0" err="1" smtClean="0">
                <a:latin typeface="Arial"/>
                <a:cs typeface="Arial"/>
              </a:rPr>
              <a:t>patada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39" y="67056"/>
            <a:ext cx="4053840" cy="492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5351" y="42671"/>
            <a:ext cx="3482340" cy="618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6083" y="94488"/>
            <a:ext cx="3959352" cy="397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94488"/>
            <a:ext cx="3959860" cy="398145"/>
          </a:xfrm>
          <a:custGeom>
            <a:avLst/>
            <a:gdLst/>
            <a:ahLst/>
            <a:cxnLst/>
            <a:rect l="l" t="t" r="r" b="b"/>
            <a:pathLst>
              <a:path w="3959860" h="398145">
                <a:moveTo>
                  <a:pt x="0" y="66293"/>
                </a:moveTo>
                <a:lnTo>
                  <a:pt x="5214" y="40505"/>
                </a:lnTo>
                <a:lnTo>
                  <a:pt x="19431" y="19430"/>
                </a:lnTo>
                <a:lnTo>
                  <a:pt x="40505" y="5214"/>
                </a:lnTo>
                <a:lnTo>
                  <a:pt x="66293" y="0"/>
                </a:lnTo>
                <a:lnTo>
                  <a:pt x="3893057" y="0"/>
                </a:lnTo>
                <a:lnTo>
                  <a:pt x="3918846" y="5214"/>
                </a:lnTo>
                <a:lnTo>
                  <a:pt x="3939921" y="19430"/>
                </a:lnTo>
                <a:lnTo>
                  <a:pt x="3954137" y="40505"/>
                </a:lnTo>
                <a:lnTo>
                  <a:pt x="3959352" y="66293"/>
                </a:lnTo>
                <a:lnTo>
                  <a:pt x="3959352" y="331469"/>
                </a:lnTo>
                <a:lnTo>
                  <a:pt x="3954137" y="357258"/>
                </a:lnTo>
                <a:lnTo>
                  <a:pt x="3939921" y="378332"/>
                </a:lnTo>
                <a:lnTo>
                  <a:pt x="3918846" y="392549"/>
                </a:lnTo>
                <a:lnTo>
                  <a:pt x="3893057" y="397763"/>
                </a:lnTo>
                <a:lnTo>
                  <a:pt x="66293" y="397763"/>
                </a:lnTo>
                <a:lnTo>
                  <a:pt x="40505" y="392549"/>
                </a:lnTo>
                <a:lnTo>
                  <a:pt x="19431" y="378332"/>
                </a:lnTo>
                <a:lnTo>
                  <a:pt x="5214" y="357258"/>
                </a:lnTo>
                <a:lnTo>
                  <a:pt x="0" y="331469"/>
                </a:lnTo>
                <a:lnTo>
                  <a:pt x="0" y="66293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7723" y="112268"/>
            <a:ext cx="311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/>
              <a:t>Análisis </a:t>
            </a:r>
            <a:r>
              <a:rPr sz="2000" spc="-114" dirty="0"/>
              <a:t>de </a:t>
            </a:r>
            <a:r>
              <a:rPr sz="2000" spc="-95" dirty="0"/>
              <a:t>la </a:t>
            </a:r>
            <a:r>
              <a:rPr sz="2000" spc="-135" dirty="0"/>
              <a:t>técnica </a:t>
            </a:r>
            <a:r>
              <a:rPr sz="2000" spc="-114" dirty="0"/>
              <a:t>de</a:t>
            </a:r>
            <a:r>
              <a:rPr sz="2000" spc="-430" dirty="0"/>
              <a:t> </a:t>
            </a:r>
            <a:r>
              <a:rPr sz="2000" spc="-85" dirty="0"/>
              <a:t>nado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288036" y="1700783"/>
            <a:ext cx="4358640" cy="1152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8071" y="870203"/>
            <a:ext cx="3656076" cy="2122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830" y="4419600"/>
            <a:ext cx="4544569" cy="1412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48071" y="3733800"/>
            <a:ext cx="3709416" cy="21564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1926" y="722198"/>
            <a:ext cx="339788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Características técnicas o criterios de</a:t>
            </a:r>
            <a:r>
              <a:rPr sz="1400" b="1" i="1" spc="-185" dirty="0">
                <a:latin typeface="Arial"/>
                <a:cs typeface="Arial"/>
              </a:rPr>
              <a:t> </a:t>
            </a:r>
            <a:r>
              <a:rPr sz="1400" b="1" i="1" dirty="0" smtClean="0">
                <a:latin typeface="Arial"/>
                <a:cs typeface="Arial"/>
              </a:rPr>
              <a:t>observación</a:t>
            </a:r>
            <a:r>
              <a:rPr lang="es-EC" sz="1400" b="1" i="1" dirty="0" smtClean="0">
                <a:latin typeface="Arial"/>
                <a:cs typeface="Arial"/>
              </a:rPr>
              <a:t> </a:t>
            </a:r>
            <a:r>
              <a:rPr sz="1400" b="1" i="1" dirty="0" err="1" smtClean="0">
                <a:latin typeface="Arial"/>
                <a:cs typeface="Arial"/>
              </a:rPr>
              <a:t>patada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39" y="67056"/>
            <a:ext cx="4053840" cy="492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5351" y="42671"/>
            <a:ext cx="3482340" cy="618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6083" y="94488"/>
            <a:ext cx="3959352" cy="397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94488"/>
            <a:ext cx="3959860" cy="398145"/>
          </a:xfrm>
          <a:custGeom>
            <a:avLst/>
            <a:gdLst/>
            <a:ahLst/>
            <a:cxnLst/>
            <a:rect l="l" t="t" r="r" b="b"/>
            <a:pathLst>
              <a:path w="3959860" h="398145">
                <a:moveTo>
                  <a:pt x="0" y="66293"/>
                </a:moveTo>
                <a:lnTo>
                  <a:pt x="5214" y="40505"/>
                </a:lnTo>
                <a:lnTo>
                  <a:pt x="19431" y="19430"/>
                </a:lnTo>
                <a:lnTo>
                  <a:pt x="40505" y="5214"/>
                </a:lnTo>
                <a:lnTo>
                  <a:pt x="66293" y="0"/>
                </a:lnTo>
                <a:lnTo>
                  <a:pt x="3893057" y="0"/>
                </a:lnTo>
                <a:lnTo>
                  <a:pt x="3918846" y="5214"/>
                </a:lnTo>
                <a:lnTo>
                  <a:pt x="3939921" y="19430"/>
                </a:lnTo>
                <a:lnTo>
                  <a:pt x="3954137" y="40505"/>
                </a:lnTo>
                <a:lnTo>
                  <a:pt x="3959352" y="66293"/>
                </a:lnTo>
                <a:lnTo>
                  <a:pt x="3959352" y="331469"/>
                </a:lnTo>
                <a:lnTo>
                  <a:pt x="3954137" y="357258"/>
                </a:lnTo>
                <a:lnTo>
                  <a:pt x="3939921" y="378332"/>
                </a:lnTo>
                <a:lnTo>
                  <a:pt x="3918846" y="392549"/>
                </a:lnTo>
                <a:lnTo>
                  <a:pt x="3893057" y="397763"/>
                </a:lnTo>
                <a:lnTo>
                  <a:pt x="66293" y="397763"/>
                </a:lnTo>
                <a:lnTo>
                  <a:pt x="40505" y="392549"/>
                </a:lnTo>
                <a:lnTo>
                  <a:pt x="19431" y="378332"/>
                </a:lnTo>
                <a:lnTo>
                  <a:pt x="5214" y="357258"/>
                </a:lnTo>
                <a:lnTo>
                  <a:pt x="0" y="331469"/>
                </a:lnTo>
                <a:lnTo>
                  <a:pt x="0" y="66293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7723" y="112268"/>
            <a:ext cx="311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/>
              <a:t>Análisis </a:t>
            </a:r>
            <a:r>
              <a:rPr sz="2000" spc="-114" dirty="0"/>
              <a:t>de </a:t>
            </a:r>
            <a:r>
              <a:rPr sz="2000" spc="-95" dirty="0"/>
              <a:t>la </a:t>
            </a:r>
            <a:r>
              <a:rPr sz="2000" spc="-135" dirty="0"/>
              <a:t>técnica </a:t>
            </a:r>
            <a:r>
              <a:rPr sz="2000" spc="-114" dirty="0"/>
              <a:t>de</a:t>
            </a:r>
            <a:r>
              <a:rPr sz="2000" spc="-430" dirty="0"/>
              <a:t> </a:t>
            </a:r>
            <a:r>
              <a:rPr sz="2000" spc="-85" dirty="0"/>
              <a:t>nado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291085" y="717626"/>
            <a:ext cx="442417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Características técnicas o criterios de observación </a:t>
            </a:r>
            <a:r>
              <a:rPr sz="1400" b="1" i="1" dirty="0" err="1">
                <a:latin typeface="Arial"/>
                <a:cs typeface="Arial"/>
              </a:rPr>
              <a:t>brazada</a:t>
            </a:r>
            <a:r>
              <a:rPr sz="1400" b="1" i="1" dirty="0">
                <a:latin typeface="Arial"/>
                <a:cs typeface="Arial"/>
              </a:rPr>
              <a:t> </a:t>
            </a:r>
            <a:r>
              <a:rPr sz="1400" b="1" i="1" dirty="0" err="1" smtClean="0">
                <a:latin typeface="Arial"/>
                <a:cs typeface="Arial"/>
              </a:rPr>
              <a:t>fase</a:t>
            </a:r>
            <a:r>
              <a:rPr lang="es-EC" sz="1400" b="1" i="1" dirty="0" smtClean="0">
                <a:latin typeface="Arial"/>
                <a:cs typeface="Arial"/>
              </a:rPr>
              <a:t> </a:t>
            </a:r>
            <a:r>
              <a:rPr sz="1400" b="1" i="1" dirty="0" err="1" smtClean="0">
                <a:latin typeface="Arial"/>
                <a:cs typeface="Arial"/>
              </a:rPr>
              <a:t>aérea</a:t>
            </a:r>
            <a:endParaRPr sz="1400" b="1" i="1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1084" y="1854707"/>
            <a:ext cx="4424172" cy="1278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0347" y="1124711"/>
            <a:ext cx="3858767" cy="2176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084" y="4268723"/>
            <a:ext cx="4529328" cy="1319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0347" y="3674364"/>
            <a:ext cx="3884676" cy="2275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39" y="67056"/>
            <a:ext cx="4053840" cy="492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5351" y="42671"/>
            <a:ext cx="3482340" cy="618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6083" y="94488"/>
            <a:ext cx="3959352" cy="397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6083" y="94488"/>
            <a:ext cx="3959860" cy="398145"/>
          </a:xfrm>
          <a:custGeom>
            <a:avLst/>
            <a:gdLst/>
            <a:ahLst/>
            <a:cxnLst/>
            <a:rect l="l" t="t" r="r" b="b"/>
            <a:pathLst>
              <a:path w="3959860" h="398145">
                <a:moveTo>
                  <a:pt x="0" y="66293"/>
                </a:moveTo>
                <a:lnTo>
                  <a:pt x="5214" y="40505"/>
                </a:lnTo>
                <a:lnTo>
                  <a:pt x="19431" y="19430"/>
                </a:lnTo>
                <a:lnTo>
                  <a:pt x="40505" y="5214"/>
                </a:lnTo>
                <a:lnTo>
                  <a:pt x="66293" y="0"/>
                </a:lnTo>
                <a:lnTo>
                  <a:pt x="3893057" y="0"/>
                </a:lnTo>
                <a:lnTo>
                  <a:pt x="3918846" y="5214"/>
                </a:lnTo>
                <a:lnTo>
                  <a:pt x="3939921" y="19430"/>
                </a:lnTo>
                <a:lnTo>
                  <a:pt x="3954137" y="40505"/>
                </a:lnTo>
                <a:lnTo>
                  <a:pt x="3959352" y="66293"/>
                </a:lnTo>
                <a:lnTo>
                  <a:pt x="3959352" y="331469"/>
                </a:lnTo>
                <a:lnTo>
                  <a:pt x="3954137" y="357258"/>
                </a:lnTo>
                <a:lnTo>
                  <a:pt x="3939921" y="378332"/>
                </a:lnTo>
                <a:lnTo>
                  <a:pt x="3918846" y="392549"/>
                </a:lnTo>
                <a:lnTo>
                  <a:pt x="3893057" y="397763"/>
                </a:lnTo>
                <a:lnTo>
                  <a:pt x="66293" y="397763"/>
                </a:lnTo>
                <a:lnTo>
                  <a:pt x="40505" y="392549"/>
                </a:lnTo>
                <a:lnTo>
                  <a:pt x="19431" y="378332"/>
                </a:lnTo>
                <a:lnTo>
                  <a:pt x="5214" y="357258"/>
                </a:lnTo>
                <a:lnTo>
                  <a:pt x="0" y="331469"/>
                </a:lnTo>
                <a:lnTo>
                  <a:pt x="0" y="66293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7723" y="112268"/>
            <a:ext cx="311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/>
              <a:t>Análisis </a:t>
            </a:r>
            <a:r>
              <a:rPr sz="2000" spc="-114" dirty="0"/>
              <a:t>de </a:t>
            </a:r>
            <a:r>
              <a:rPr sz="2000" spc="-95" dirty="0"/>
              <a:t>la </a:t>
            </a:r>
            <a:r>
              <a:rPr sz="2000" spc="-135" dirty="0"/>
              <a:t>técnica </a:t>
            </a:r>
            <a:r>
              <a:rPr sz="2000" spc="-114" dirty="0"/>
              <a:t>de</a:t>
            </a:r>
            <a:r>
              <a:rPr sz="2000" spc="-430" dirty="0"/>
              <a:t> </a:t>
            </a:r>
            <a:r>
              <a:rPr sz="2000" spc="-85" dirty="0"/>
              <a:t>nado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336804" y="1676401"/>
            <a:ext cx="4616196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9679" y="1068324"/>
            <a:ext cx="3843528" cy="2301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085" y="4434840"/>
            <a:ext cx="4661915" cy="1725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9679" y="3910584"/>
            <a:ext cx="3843528" cy="2249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291085" y="717626"/>
            <a:ext cx="442417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Características técnicas o criterios de observación </a:t>
            </a:r>
            <a:r>
              <a:rPr sz="1400" b="1" i="1" dirty="0" err="1">
                <a:latin typeface="Arial"/>
                <a:cs typeface="Arial"/>
              </a:rPr>
              <a:t>brazada</a:t>
            </a:r>
            <a:r>
              <a:rPr sz="1400" b="1" i="1" dirty="0">
                <a:latin typeface="Arial"/>
                <a:cs typeface="Arial"/>
              </a:rPr>
              <a:t> </a:t>
            </a:r>
            <a:r>
              <a:rPr sz="1400" b="1" i="1" dirty="0" err="1" smtClean="0">
                <a:latin typeface="Arial"/>
                <a:cs typeface="Arial"/>
              </a:rPr>
              <a:t>fase</a:t>
            </a:r>
            <a:r>
              <a:rPr lang="es-EC" sz="1400" b="1" i="1" dirty="0" smtClean="0">
                <a:latin typeface="Arial"/>
                <a:cs typeface="Arial"/>
              </a:rPr>
              <a:t> </a:t>
            </a:r>
            <a:r>
              <a:rPr sz="1400" b="1" i="1" dirty="0" err="1" smtClean="0">
                <a:latin typeface="Arial"/>
                <a:cs typeface="Arial"/>
              </a:rPr>
              <a:t>aérea</a:t>
            </a:r>
            <a:endParaRPr sz="1400" b="1" i="1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077467" y="2318004"/>
            <a:ext cx="2941320" cy="938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5108" y="2506980"/>
            <a:ext cx="6205727" cy="560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74625">
              <a:lnSpc>
                <a:spcPct val="150000"/>
              </a:lnSpc>
              <a:spcBef>
                <a:spcPct val="0"/>
              </a:spcBef>
            </a:pPr>
            <a:r>
              <a:rPr lang="es-EC" sz="2400" b="1" dirty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Marco teórico</a:t>
            </a:r>
          </a:p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91183" y="3095244"/>
            <a:ext cx="2738628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1520" y="3256809"/>
            <a:ext cx="6190487" cy="560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74625">
              <a:lnSpc>
                <a:spcPct val="150000"/>
              </a:lnSpc>
              <a:spcBef>
                <a:spcPct val="0"/>
              </a:spcBef>
            </a:pPr>
            <a:r>
              <a:rPr lang="es-EC" sz="2400" b="1" dirty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Metodología</a:t>
            </a:r>
          </a:p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91183" y="3941064"/>
            <a:ext cx="4232148" cy="938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5108" y="4047745"/>
            <a:ext cx="6190487" cy="560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74625">
              <a:lnSpc>
                <a:spcPct val="150000"/>
              </a:lnSpc>
              <a:spcBef>
                <a:spcPct val="0"/>
              </a:spcBef>
            </a:pPr>
            <a:r>
              <a:rPr lang="es-EC" sz="2400" b="1" dirty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Análisis de resultados</a:t>
            </a:r>
            <a:endParaRPr sz="2400" b="1" dirty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45108" y="4976347"/>
            <a:ext cx="6190487" cy="5593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74625"/>
            <a:r>
              <a:rPr lang="es-EC" sz="2400" b="1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Conclusiones y </a:t>
            </a:r>
            <a:r>
              <a:rPr lang="es-EC" b="1" spc="-370" dirty="0" smtClean="0">
                <a:latin typeface="Trebuchet MS"/>
                <a:cs typeface="Trebuchet MS"/>
              </a:rPr>
              <a:t> </a:t>
            </a:r>
            <a:r>
              <a:rPr lang="es-EC" sz="2400" b="1" dirty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Recomendaciones</a:t>
            </a:r>
          </a:p>
          <a:p>
            <a:endParaRPr dirty="0"/>
          </a:p>
        </p:txBody>
      </p:sp>
      <p:sp>
        <p:nvSpPr>
          <p:cNvPr id="32" name="object 9"/>
          <p:cNvSpPr/>
          <p:nvPr/>
        </p:nvSpPr>
        <p:spPr>
          <a:xfrm>
            <a:off x="1269742" y="1652015"/>
            <a:ext cx="6205727" cy="560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74625">
              <a:lnSpc>
                <a:spcPct val="150000"/>
              </a:lnSpc>
              <a:spcBef>
                <a:spcPct val="0"/>
              </a:spcBef>
            </a:pPr>
            <a:r>
              <a:rPr lang="es-EC" sz="2400" b="1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Planteamiento del problema</a:t>
            </a:r>
            <a:endParaRPr lang="es-EC" sz="2400" b="1" dirty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  <a:p>
            <a:endParaRPr dirty="0"/>
          </a:p>
        </p:txBody>
      </p:sp>
      <p:sp>
        <p:nvSpPr>
          <p:cNvPr id="33" name="object 9"/>
          <p:cNvSpPr/>
          <p:nvPr/>
        </p:nvSpPr>
        <p:spPr>
          <a:xfrm>
            <a:off x="2460497" y="533400"/>
            <a:ext cx="3200400" cy="560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C" sz="2400" b="1" dirty="0">
                <a:solidFill>
                  <a:schemeClr val="dk1"/>
                </a:solidFill>
              </a:rPr>
              <a:t>SUMARIO</a:t>
            </a:r>
          </a:p>
          <a:p>
            <a:endParaRPr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723" y="112268"/>
            <a:ext cx="311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/>
              <a:t>Análisis </a:t>
            </a:r>
            <a:r>
              <a:rPr sz="2000" spc="-114" dirty="0"/>
              <a:t>de </a:t>
            </a:r>
            <a:r>
              <a:rPr sz="2000" spc="-95" dirty="0"/>
              <a:t>la </a:t>
            </a:r>
            <a:r>
              <a:rPr sz="2000" spc="-135" dirty="0"/>
              <a:t>técnica </a:t>
            </a:r>
            <a:r>
              <a:rPr sz="2000" spc="-114" dirty="0"/>
              <a:t>de</a:t>
            </a:r>
            <a:r>
              <a:rPr sz="2000" spc="-430" dirty="0"/>
              <a:t> </a:t>
            </a:r>
            <a:r>
              <a:rPr sz="2000" spc="-85" dirty="0"/>
              <a:t>nado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23722" y="943482"/>
            <a:ext cx="410067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Arial"/>
                <a:cs typeface="Arial"/>
              </a:rPr>
              <a:t>Características técnicas o </a:t>
            </a:r>
            <a:r>
              <a:rPr sz="1600" b="1" i="1" dirty="0" err="1">
                <a:latin typeface="Arial"/>
                <a:cs typeface="Arial"/>
              </a:rPr>
              <a:t>criterios</a:t>
            </a:r>
            <a:r>
              <a:rPr sz="1600" b="1" i="1" dirty="0">
                <a:latin typeface="Arial"/>
                <a:cs typeface="Arial"/>
              </a:rPr>
              <a:t> de</a:t>
            </a:r>
            <a:r>
              <a:rPr lang="es-EC" sz="1600" b="1" i="1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observación brazada sub  acuática</a:t>
            </a:r>
          </a:p>
        </p:txBody>
      </p:sp>
      <p:sp>
        <p:nvSpPr>
          <p:cNvPr id="4" name="object 4"/>
          <p:cNvSpPr/>
          <p:nvPr/>
        </p:nvSpPr>
        <p:spPr>
          <a:xfrm>
            <a:off x="217195" y="1927860"/>
            <a:ext cx="4756378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9679" y="1261872"/>
            <a:ext cx="3835908" cy="2471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998" y="4191001"/>
            <a:ext cx="4608575" cy="1764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0452" y="3886200"/>
            <a:ext cx="3749040" cy="2240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723" y="112268"/>
            <a:ext cx="311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/>
              <a:t>Análisis </a:t>
            </a:r>
            <a:r>
              <a:rPr sz="2000" spc="-114" dirty="0"/>
              <a:t>de </a:t>
            </a:r>
            <a:r>
              <a:rPr sz="2000" spc="-95" dirty="0"/>
              <a:t>la </a:t>
            </a:r>
            <a:r>
              <a:rPr sz="2000" spc="-135" dirty="0"/>
              <a:t>técnica </a:t>
            </a:r>
            <a:r>
              <a:rPr sz="2000" spc="-114" dirty="0"/>
              <a:t>de</a:t>
            </a:r>
            <a:r>
              <a:rPr sz="2000" spc="-430" dirty="0"/>
              <a:t> </a:t>
            </a:r>
            <a:r>
              <a:rPr sz="2000" spc="-85" dirty="0"/>
              <a:t>nado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152400" y="1924810"/>
            <a:ext cx="4690871" cy="1427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8908" y="1127760"/>
            <a:ext cx="3942588" cy="2292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4501895"/>
            <a:ext cx="4614671" cy="1566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3771" y="3889247"/>
            <a:ext cx="3887724" cy="2179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623722" y="943482"/>
            <a:ext cx="410067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Arial"/>
                <a:cs typeface="Arial"/>
              </a:rPr>
              <a:t>Características técnicas o </a:t>
            </a:r>
            <a:r>
              <a:rPr sz="1600" b="1" i="1" dirty="0" err="1">
                <a:latin typeface="Arial"/>
                <a:cs typeface="Arial"/>
              </a:rPr>
              <a:t>criterios</a:t>
            </a:r>
            <a:r>
              <a:rPr sz="1600" b="1" i="1" dirty="0">
                <a:latin typeface="Arial"/>
                <a:cs typeface="Arial"/>
              </a:rPr>
              <a:t> de</a:t>
            </a:r>
            <a:r>
              <a:rPr lang="es-EC" sz="1600" b="1" i="1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observación brazada sub  acuática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723" y="112268"/>
            <a:ext cx="311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/>
              <a:t>Análisis </a:t>
            </a:r>
            <a:r>
              <a:rPr sz="2000" spc="-114" dirty="0"/>
              <a:t>de </a:t>
            </a:r>
            <a:r>
              <a:rPr sz="2000" spc="-95" dirty="0"/>
              <a:t>la </a:t>
            </a:r>
            <a:r>
              <a:rPr sz="2000" spc="-135" dirty="0"/>
              <a:t>técnica </a:t>
            </a:r>
            <a:r>
              <a:rPr sz="2000" spc="-114" dirty="0"/>
              <a:t>de</a:t>
            </a:r>
            <a:r>
              <a:rPr sz="2000" spc="-430" dirty="0"/>
              <a:t> </a:t>
            </a:r>
            <a:r>
              <a:rPr sz="2000" spc="-85" dirty="0"/>
              <a:t>nado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304800" y="1905000"/>
            <a:ext cx="4507992" cy="1438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3771" y="1197863"/>
            <a:ext cx="3816096" cy="233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4389120"/>
            <a:ext cx="4507992" cy="1554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8908" y="3717035"/>
            <a:ext cx="3924299" cy="2391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623722" y="943482"/>
            <a:ext cx="410067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Arial"/>
                <a:cs typeface="Arial"/>
              </a:rPr>
              <a:t>Características técnicas o </a:t>
            </a:r>
            <a:r>
              <a:rPr sz="1600" b="1" i="1" dirty="0" err="1">
                <a:latin typeface="Arial"/>
                <a:cs typeface="Arial"/>
              </a:rPr>
              <a:t>criterios</a:t>
            </a:r>
            <a:r>
              <a:rPr sz="1600" b="1" i="1" dirty="0">
                <a:latin typeface="Arial"/>
                <a:cs typeface="Arial"/>
              </a:rPr>
              <a:t> de</a:t>
            </a:r>
            <a:r>
              <a:rPr lang="es-EC" sz="1600" b="1" i="1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observación brazada sub  acuática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723" y="112268"/>
            <a:ext cx="3117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/>
              <a:t>Análisis </a:t>
            </a:r>
            <a:r>
              <a:rPr sz="2000" spc="-114" dirty="0"/>
              <a:t>de </a:t>
            </a:r>
            <a:r>
              <a:rPr sz="2000" spc="-95" dirty="0"/>
              <a:t>la </a:t>
            </a:r>
            <a:r>
              <a:rPr sz="2000" spc="-135" dirty="0"/>
              <a:t>técnica </a:t>
            </a:r>
            <a:r>
              <a:rPr sz="2000" spc="-114" dirty="0"/>
              <a:t>de</a:t>
            </a:r>
            <a:r>
              <a:rPr sz="2000" spc="-430" dirty="0"/>
              <a:t> </a:t>
            </a:r>
            <a:r>
              <a:rPr sz="2000" spc="-85" dirty="0"/>
              <a:t>nado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23722" y="943482"/>
            <a:ext cx="362331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spcBef>
                <a:spcPts val="105"/>
              </a:spcBef>
            </a:pPr>
            <a:r>
              <a:rPr lang="es-EC" sz="1400" b="1" i="1" dirty="0">
                <a:latin typeface="Arial"/>
                <a:cs typeface="Arial"/>
              </a:rPr>
              <a:t>Características técnicas o criterios de observación movimiento completo</a:t>
            </a:r>
            <a:endParaRPr sz="1400" b="1" i="1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" y="1828800"/>
            <a:ext cx="447065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07" y="1191253"/>
            <a:ext cx="3886200" cy="22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4584192" cy="15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67" y="4011352"/>
            <a:ext cx="3886200" cy="210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148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12268"/>
            <a:ext cx="3657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85" dirty="0" err="1"/>
              <a:t>Análisis</a:t>
            </a:r>
            <a:r>
              <a:rPr sz="2000" spc="-85" dirty="0"/>
              <a:t> </a:t>
            </a:r>
            <a:r>
              <a:rPr lang="es-EC" sz="2000" spc="-114" dirty="0" smtClean="0"/>
              <a:t>de los 200 metros crol</a:t>
            </a:r>
            <a:endParaRPr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914400"/>
            <a:ext cx="7019925" cy="24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90" y="3581400"/>
            <a:ext cx="699487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09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12268"/>
            <a:ext cx="3657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85" dirty="0" err="1"/>
              <a:t>Análisis</a:t>
            </a:r>
            <a:r>
              <a:rPr sz="2000" spc="-85" dirty="0"/>
              <a:t> </a:t>
            </a:r>
            <a:r>
              <a:rPr lang="es-EC" sz="2000" spc="-114" dirty="0" smtClean="0"/>
              <a:t>de los 200 metros crol</a:t>
            </a:r>
            <a:endParaRPr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685801"/>
            <a:ext cx="7019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42" y="3200400"/>
            <a:ext cx="699487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28" y="4998928"/>
            <a:ext cx="69723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73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12268"/>
            <a:ext cx="3657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85" dirty="0" err="1"/>
              <a:t>Análisis</a:t>
            </a:r>
            <a:r>
              <a:rPr sz="2000" spc="-85" dirty="0"/>
              <a:t> </a:t>
            </a:r>
            <a:r>
              <a:rPr lang="es-EC" sz="2000" spc="-114" dirty="0" smtClean="0"/>
              <a:t>de los 200 metros crol</a:t>
            </a:r>
            <a:endParaRPr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15" y="609600"/>
            <a:ext cx="680228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68" y="3352800"/>
            <a:ext cx="683673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7436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12268"/>
            <a:ext cx="3657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85" dirty="0" err="1"/>
              <a:t>Análisis</a:t>
            </a:r>
            <a:r>
              <a:rPr sz="2000" spc="-85" dirty="0"/>
              <a:t> </a:t>
            </a:r>
            <a:r>
              <a:rPr lang="es-EC" sz="2000" spc="-114" dirty="0" smtClean="0"/>
              <a:t>de los 200 metros crol</a:t>
            </a:r>
            <a:endParaRPr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38200"/>
            <a:ext cx="6477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73" y="3276600"/>
            <a:ext cx="643152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366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 rot="20501545">
            <a:off x="2387635" y="3164441"/>
            <a:ext cx="4572000" cy="9665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Flecha curvada hacia arriba"/>
          <p:cNvSpPr/>
          <p:nvPr/>
        </p:nvSpPr>
        <p:spPr>
          <a:xfrm rot="20366310">
            <a:off x="2438701" y="4360353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12 Flecha curvada hacia arriba"/>
          <p:cNvSpPr/>
          <p:nvPr/>
        </p:nvSpPr>
        <p:spPr>
          <a:xfrm rot="9588988">
            <a:off x="1360767" y="1626894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487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1320" y="19811"/>
            <a:ext cx="3549396" cy="682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2171" y="44196"/>
            <a:ext cx="2106168" cy="72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8564" y="47244"/>
            <a:ext cx="3454908" cy="58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8564" y="47244"/>
            <a:ext cx="3455035" cy="588645"/>
          </a:xfrm>
          <a:custGeom>
            <a:avLst/>
            <a:gdLst/>
            <a:ahLst/>
            <a:cxnLst/>
            <a:rect l="l" t="t" r="r" b="b"/>
            <a:pathLst>
              <a:path w="3455035" h="588645">
                <a:moveTo>
                  <a:pt x="0" y="98044"/>
                </a:moveTo>
                <a:lnTo>
                  <a:pt x="7711" y="59900"/>
                </a:lnTo>
                <a:lnTo>
                  <a:pt x="28733" y="28733"/>
                </a:lnTo>
                <a:lnTo>
                  <a:pt x="59900" y="7711"/>
                </a:lnTo>
                <a:lnTo>
                  <a:pt x="98043" y="0"/>
                </a:lnTo>
                <a:lnTo>
                  <a:pt x="3356864" y="0"/>
                </a:lnTo>
                <a:lnTo>
                  <a:pt x="3395007" y="7711"/>
                </a:lnTo>
                <a:lnTo>
                  <a:pt x="3426174" y="28733"/>
                </a:lnTo>
                <a:lnTo>
                  <a:pt x="3447196" y="59900"/>
                </a:lnTo>
                <a:lnTo>
                  <a:pt x="3454908" y="98044"/>
                </a:lnTo>
                <a:lnTo>
                  <a:pt x="3454908" y="490219"/>
                </a:lnTo>
                <a:lnTo>
                  <a:pt x="3447196" y="528363"/>
                </a:lnTo>
                <a:lnTo>
                  <a:pt x="3426174" y="559530"/>
                </a:lnTo>
                <a:lnTo>
                  <a:pt x="3395007" y="580552"/>
                </a:lnTo>
                <a:lnTo>
                  <a:pt x="3356864" y="588263"/>
                </a:lnTo>
                <a:lnTo>
                  <a:pt x="98043" y="588263"/>
                </a:lnTo>
                <a:lnTo>
                  <a:pt x="59900" y="580552"/>
                </a:lnTo>
                <a:lnTo>
                  <a:pt x="28733" y="559530"/>
                </a:lnTo>
                <a:lnTo>
                  <a:pt x="7711" y="528363"/>
                </a:lnTo>
                <a:lnTo>
                  <a:pt x="0" y="490219"/>
                </a:lnTo>
                <a:lnTo>
                  <a:pt x="0" y="98044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75278" y="125984"/>
            <a:ext cx="1682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/>
              <a:t>Conclusiones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213103" y="780287"/>
            <a:ext cx="7850124" cy="1065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720851"/>
            <a:ext cx="7988808" cy="1243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0347" y="807719"/>
            <a:ext cx="7755635" cy="970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1100" y="1923288"/>
            <a:ext cx="7901940" cy="1098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519" y="1880616"/>
            <a:ext cx="8031480" cy="1243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8344" y="1950720"/>
            <a:ext cx="7807452" cy="1004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8344" y="1950720"/>
            <a:ext cx="7807959" cy="1004569"/>
          </a:xfrm>
          <a:custGeom>
            <a:avLst/>
            <a:gdLst/>
            <a:ahLst/>
            <a:cxnLst/>
            <a:rect l="l" t="t" r="r" b="b"/>
            <a:pathLst>
              <a:path w="7807959" h="1004569">
                <a:moveTo>
                  <a:pt x="0" y="167385"/>
                </a:moveTo>
                <a:lnTo>
                  <a:pt x="5978" y="122884"/>
                </a:lnTo>
                <a:lnTo>
                  <a:pt x="22850" y="82898"/>
                </a:lnTo>
                <a:lnTo>
                  <a:pt x="49021" y="49021"/>
                </a:lnTo>
                <a:lnTo>
                  <a:pt x="82898" y="22850"/>
                </a:lnTo>
                <a:lnTo>
                  <a:pt x="122884" y="5978"/>
                </a:lnTo>
                <a:lnTo>
                  <a:pt x="167386" y="0"/>
                </a:lnTo>
                <a:lnTo>
                  <a:pt x="7640065" y="0"/>
                </a:lnTo>
                <a:lnTo>
                  <a:pt x="7684567" y="5978"/>
                </a:lnTo>
                <a:lnTo>
                  <a:pt x="7724553" y="22850"/>
                </a:lnTo>
                <a:lnTo>
                  <a:pt x="7758430" y="49022"/>
                </a:lnTo>
                <a:lnTo>
                  <a:pt x="7784601" y="82898"/>
                </a:lnTo>
                <a:lnTo>
                  <a:pt x="7801473" y="122884"/>
                </a:lnTo>
                <a:lnTo>
                  <a:pt x="7807452" y="167385"/>
                </a:lnTo>
                <a:lnTo>
                  <a:pt x="7807452" y="836929"/>
                </a:lnTo>
                <a:lnTo>
                  <a:pt x="7801473" y="881431"/>
                </a:lnTo>
                <a:lnTo>
                  <a:pt x="7784601" y="921417"/>
                </a:lnTo>
                <a:lnTo>
                  <a:pt x="7758430" y="955294"/>
                </a:lnTo>
                <a:lnTo>
                  <a:pt x="7724553" y="981465"/>
                </a:lnTo>
                <a:lnTo>
                  <a:pt x="7684567" y="998337"/>
                </a:lnTo>
                <a:lnTo>
                  <a:pt x="7640065" y="1004315"/>
                </a:lnTo>
                <a:lnTo>
                  <a:pt x="167386" y="1004315"/>
                </a:lnTo>
                <a:lnTo>
                  <a:pt x="122884" y="998337"/>
                </a:lnTo>
                <a:lnTo>
                  <a:pt x="82898" y="981465"/>
                </a:lnTo>
                <a:lnTo>
                  <a:pt x="49022" y="955293"/>
                </a:lnTo>
                <a:lnTo>
                  <a:pt x="22850" y="921417"/>
                </a:lnTo>
                <a:lnTo>
                  <a:pt x="5978" y="881431"/>
                </a:lnTo>
                <a:lnTo>
                  <a:pt x="0" y="836929"/>
                </a:lnTo>
                <a:lnTo>
                  <a:pt x="0" y="167385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1100" y="3110483"/>
            <a:ext cx="7901940" cy="9220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3375" y="3102864"/>
            <a:ext cx="8040624" cy="9997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8344" y="3137916"/>
            <a:ext cx="7807452" cy="8275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8344" y="3137916"/>
            <a:ext cx="7807959" cy="828040"/>
          </a:xfrm>
          <a:custGeom>
            <a:avLst/>
            <a:gdLst/>
            <a:ahLst/>
            <a:cxnLst/>
            <a:rect l="l" t="t" r="r" b="b"/>
            <a:pathLst>
              <a:path w="7807959" h="828039">
                <a:moveTo>
                  <a:pt x="0" y="137922"/>
                </a:moveTo>
                <a:lnTo>
                  <a:pt x="7028" y="94317"/>
                </a:lnTo>
                <a:lnTo>
                  <a:pt x="26602" y="56455"/>
                </a:lnTo>
                <a:lnTo>
                  <a:pt x="56455" y="26602"/>
                </a:lnTo>
                <a:lnTo>
                  <a:pt x="94317" y="7028"/>
                </a:lnTo>
                <a:lnTo>
                  <a:pt x="137922" y="0"/>
                </a:lnTo>
                <a:lnTo>
                  <a:pt x="7669530" y="0"/>
                </a:lnTo>
                <a:lnTo>
                  <a:pt x="7713134" y="7028"/>
                </a:lnTo>
                <a:lnTo>
                  <a:pt x="7750996" y="26602"/>
                </a:lnTo>
                <a:lnTo>
                  <a:pt x="7780849" y="56455"/>
                </a:lnTo>
                <a:lnTo>
                  <a:pt x="7800423" y="94317"/>
                </a:lnTo>
                <a:lnTo>
                  <a:pt x="7807452" y="137922"/>
                </a:lnTo>
                <a:lnTo>
                  <a:pt x="7807452" y="689610"/>
                </a:lnTo>
                <a:lnTo>
                  <a:pt x="7800423" y="733214"/>
                </a:lnTo>
                <a:lnTo>
                  <a:pt x="7780849" y="771076"/>
                </a:lnTo>
                <a:lnTo>
                  <a:pt x="7750996" y="800929"/>
                </a:lnTo>
                <a:lnTo>
                  <a:pt x="7713134" y="820503"/>
                </a:lnTo>
                <a:lnTo>
                  <a:pt x="7669530" y="827532"/>
                </a:lnTo>
                <a:lnTo>
                  <a:pt x="137922" y="827532"/>
                </a:lnTo>
                <a:lnTo>
                  <a:pt x="94317" y="820503"/>
                </a:lnTo>
                <a:lnTo>
                  <a:pt x="56455" y="800929"/>
                </a:lnTo>
                <a:lnTo>
                  <a:pt x="26602" y="771076"/>
                </a:lnTo>
                <a:lnTo>
                  <a:pt x="7028" y="733214"/>
                </a:lnTo>
                <a:lnTo>
                  <a:pt x="0" y="689610"/>
                </a:lnTo>
                <a:lnTo>
                  <a:pt x="0" y="137922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1100" y="4120896"/>
            <a:ext cx="7868411" cy="972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6424" y="4137659"/>
            <a:ext cx="8017764" cy="9997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8344" y="4148328"/>
            <a:ext cx="7773924" cy="8778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8344" y="4148328"/>
            <a:ext cx="7774305" cy="878205"/>
          </a:xfrm>
          <a:custGeom>
            <a:avLst/>
            <a:gdLst/>
            <a:ahLst/>
            <a:cxnLst/>
            <a:rect l="l" t="t" r="r" b="b"/>
            <a:pathLst>
              <a:path w="7774305" h="878204">
                <a:moveTo>
                  <a:pt x="0" y="146304"/>
                </a:moveTo>
                <a:lnTo>
                  <a:pt x="7461" y="100071"/>
                </a:lnTo>
                <a:lnTo>
                  <a:pt x="28236" y="59911"/>
                </a:lnTo>
                <a:lnTo>
                  <a:pt x="59911" y="28236"/>
                </a:lnTo>
                <a:lnTo>
                  <a:pt x="100071" y="7461"/>
                </a:lnTo>
                <a:lnTo>
                  <a:pt x="146303" y="0"/>
                </a:lnTo>
                <a:lnTo>
                  <a:pt x="7627620" y="0"/>
                </a:lnTo>
                <a:lnTo>
                  <a:pt x="7673852" y="7461"/>
                </a:lnTo>
                <a:lnTo>
                  <a:pt x="7714012" y="28236"/>
                </a:lnTo>
                <a:lnTo>
                  <a:pt x="7745687" y="59911"/>
                </a:lnTo>
                <a:lnTo>
                  <a:pt x="7766462" y="100071"/>
                </a:lnTo>
                <a:lnTo>
                  <a:pt x="7773924" y="146304"/>
                </a:lnTo>
                <a:lnTo>
                  <a:pt x="7773924" y="731520"/>
                </a:lnTo>
                <a:lnTo>
                  <a:pt x="7766462" y="777752"/>
                </a:lnTo>
                <a:lnTo>
                  <a:pt x="7745687" y="817912"/>
                </a:lnTo>
                <a:lnTo>
                  <a:pt x="7714012" y="849587"/>
                </a:lnTo>
                <a:lnTo>
                  <a:pt x="7673852" y="870362"/>
                </a:lnTo>
                <a:lnTo>
                  <a:pt x="7627620" y="877824"/>
                </a:lnTo>
                <a:lnTo>
                  <a:pt x="146303" y="877824"/>
                </a:lnTo>
                <a:lnTo>
                  <a:pt x="100071" y="870362"/>
                </a:lnTo>
                <a:lnTo>
                  <a:pt x="59911" y="849587"/>
                </a:lnTo>
                <a:lnTo>
                  <a:pt x="28236" y="817912"/>
                </a:lnTo>
                <a:lnTo>
                  <a:pt x="7461" y="777752"/>
                </a:lnTo>
                <a:lnTo>
                  <a:pt x="0" y="731520"/>
                </a:lnTo>
                <a:lnTo>
                  <a:pt x="0" y="1463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395" y="897636"/>
            <a:ext cx="986028" cy="9113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736" y="925067"/>
            <a:ext cx="883919" cy="8168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3736" y="925067"/>
            <a:ext cx="883919" cy="817244"/>
          </a:xfrm>
          <a:custGeom>
            <a:avLst/>
            <a:gdLst/>
            <a:ahLst/>
            <a:cxnLst/>
            <a:rect l="l" t="t" r="r" b="b"/>
            <a:pathLst>
              <a:path w="883919" h="817244">
                <a:moveTo>
                  <a:pt x="0" y="0"/>
                </a:moveTo>
                <a:lnTo>
                  <a:pt x="475488" y="0"/>
                </a:lnTo>
                <a:lnTo>
                  <a:pt x="883919" y="408432"/>
                </a:lnTo>
                <a:lnTo>
                  <a:pt x="475488" y="816864"/>
                </a:lnTo>
                <a:lnTo>
                  <a:pt x="0" y="816864"/>
                </a:lnTo>
                <a:lnTo>
                  <a:pt x="408432" y="40843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020" y="2031492"/>
            <a:ext cx="984504" cy="9479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3359" y="2058923"/>
            <a:ext cx="882396" cy="8534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3359" y="2058923"/>
            <a:ext cx="882650" cy="853440"/>
          </a:xfrm>
          <a:custGeom>
            <a:avLst/>
            <a:gdLst/>
            <a:ahLst/>
            <a:cxnLst/>
            <a:rect l="l" t="t" r="r" b="b"/>
            <a:pathLst>
              <a:path w="882650" h="853439">
                <a:moveTo>
                  <a:pt x="0" y="0"/>
                </a:moveTo>
                <a:lnTo>
                  <a:pt x="455675" y="0"/>
                </a:lnTo>
                <a:lnTo>
                  <a:pt x="882396" y="426720"/>
                </a:lnTo>
                <a:lnTo>
                  <a:pt x="455675" y="853439"/>
                </a:lnTo>
                <a:lnTo>
                  <a:pt x="0" y="853439"/>
                </a:lnTo>
                <a:lnTo>
                  <a:pt x="426719" y="4267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495" y="3093720"/>
            <a:ext cx="986028" cy="9037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1836" y="3121151"/>
            <a:ext cx="883919" cy="8092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1836" y="3121151"/>
            <a:ext cx="883919" cy="809625"/>
          </a:xfrm>
          <a:custGeom>
            <a:avLst/>
            <a:gdLst/>
            <a:ahLst/>
            <a:cxnLst/>
            <a:rect l="l" t="t" r="r" b="b"/>
            <a:pathLst>
              <a:path w="883919" h="809625">
                <a:moveTo>
                  <a:pt x="0" y="0"/>
                </a:moveTo>
                <a:lnTo>
                  <a:pt x="479298" y="0"/>
                </a:lnTo>
                <a:lnTo>
                  <a:pt x="883919" y="404622"/>
                </a:lnTo>
                <a:lnTo>
                  <a:pt x="479298" y="809244"/>
                </a:lnTo>
                <a:lnTo>
                  <a:pt x="0" y="809244"/>
                </a:lnTo>
                <a:lnTo>
                  <a:pt x="404622" y="4046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9268" y="4166615"/>
            <a:ext cx="986028" cy="8412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2608" y="4194047"/>
            <a:ext cx="883919" cy="7467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608" y="4194047"/>
            <a:ext cx="883919" cy="746760"/>
          </a:xfrm>
          <a:custGeom>
            <a:avLst/>
            <a:gdLst/>
            <a:ahLst/>
            <a:cxnLst/>
            <a:rect l="l" t="t" r="r" b="b"/>
            <a:pathLst>
              <a:path w="883919" h="746760">
                <a:moveTo>
                  <a:pt x="0" y="0"/>
                </a:moveTo>
                <a:lnTo>
                  <a:pt x="510540" y="0"/>
                </a:lnTo>
                <a:lnTo>
                  <a:pt x="883919" y="373379"/>
                </a:lnTo>
                <a:lnTo>
                  <a:pt x="510540" y="746759"/>
                </a:lnTo>
                <a:lnTo>
                  <a:pt x="0" y="746759"/>
                </a:lnTo>
                <a:lnTo>
                  <a:pt x="373380" y="37337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3772" y="5221223"/>
            <a:ext cx="7869935" cy="9707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0619" y="5237988"/>
            <a:ext cx="7993380" cy="9997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1016" y="5248655"/>
            <a:ext cx="7775448" cy="876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71016" y="5248655"/>
            <a:ext cx="7775575" cy="876300"/>
          </a:xfrm>
          <a:custGeom>
            <a:avLst/>
            <a:gdLst/>
            <a:ahLst/>
            <a:cxnLst/>
            <a:rect l="l" t="t" r="r" b="b"/>
            <a:pathLst>
              <a:path w="7775575" h="876300">
                <a:moveTo>
                  <a:pt x="0" y="146050"/>
                </a:moveTo>
                <a:lnTo>
                  <a:pt x="7447" y="99893"/>
                </a:lnTo>
                <a:lnTo>
                  <a:pt x="28183" y="59801"/>
                </a:lnTo>
                <a:lnTo>
                  <a:pt x="59801" y="28183"/>
                </a:lnTo>
                <a:lnTo>
                  <a:pt x="99893" y="7447"/>
                </a:lnTo>
                <a:lnTo>
                  <a:pt x="146050" y="0"/>
                </a:lnTo>
                <a:lnTo>
                  <a:pt x="7629398" y="0"/>
                </a:lnTo>
                <a:lnTo>
                  <a:pt x="7675554" y="7447"/>
                </a:lnTo>
                <a:lnTo>
                  <a:pt x="7715646" y="28183"/>
                </a:lnTo>
                <a:lnTo>
                  <a:pt x="7747264" y="59801"/>
                </a:lnTo>
                <a:lnTo>
                  <a:pt x="7768000" y="99893"/>
                </a:lnTo>
                <a:lnTo>
                  <a:pt x="7775448" y="146050"/>
                </a:lnTo>
                <a:lnTo>
                  <a:pt x="7775448" y="730250"/>
                </a:lnTo>
                <a:lnTo>
                  <a:pt x="7768000" y="776411"/>
                </a:lnTo>
                <a:lnTo>
                  <a:pt x="7747264" y="816503"/>
                </a:lnTo>
                <a:lnTo>
                  <a:pt x="7715646" y="848119"/>
                </a:lnTo>
                <a:lnTo>
                  <a:pt x="7675554" y="868853"/>
                </a:lnTo>
                <a:lnTo>
                  <a:pt x="7629398" y="876300"/>
                </a:lnTo>
                <a:lnTo>
                  <a:pt x="146050" y="876300"/>
                </a:lnTo>
                <a:lnTo>
                  <a:pt x="99893" y="868853"/>
                </a:lnTo>
                <a:lnTo>
                  <a:pt x="59801" y="848119"/>
                </a:lnTo>
                <a:lnTo>
                  <a:pt x="28183" y="816503"/>
                </a:lnTo>
                <a:lnTo>
                  <a:pt x="7447" y="776411"/>
                </a:lnTo>
                <a:lnTo>
                  <a:pt x="0" y="730250"/>
                </a:lnTo>
                <a:lnTo>
                  <a:pt x="0" y="14605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56182" y="780668"/>
            <a:ext cx="7761605" cy="5273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0640" algn="just">
              <a:lnSpc>
                <a:spcPct val="100000"/>
              </a:lnSpc>
              <a:spcBef>
                <a:spcPts val="95"/>
              </a:spcBef>
              <a:tabLst>
                <a:tab pos="7640955" algn="l"/>
              </a:tabLst>
            </a:pPr>
            <a:r>
              <a:rPr sz="1600" spc="-175" dirty="0">
                <a:latin typeface="Arial"/>
                <a:cs typeface="Arial"/>
              </a:rPr>
              <a:t>La </a:t>
            </a:r>
            <a:r>
              <a:rPr sz="1600" spc="-125" dirty="0">
                <a:latin typeface="Arial"/>
                <a:cs typeface="Arial"/>
              </a:rPr>
              <a:t>Escuela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artillería </a:t>
            </a:r>
            <a:r>
              <a:rPr sz="1600" spc="-215" dirty="0">
                <a:latin typeface="Arial"/>
                <a:cs typeface="Arial"/>
              </a:rPr>
              <a:t>(ESCART) </a:t>
            </a:r>
            <a:r>
              <a:rPr sz="1600" spc="-135" dirty="0">
                <a:latin typeface="Arial"/>
                <a:cs typeface="Arial"/>
              </a:rPr>
              <a:t>es </a:t>
            </a:r>
            <a:r>
              <a:rPr sz="1600" spc="-45" dirty="0">
                <a:latin typeface="Arial"/>
                <a:cs typeface="Arial"/>
              </a:rPr>
              <a:t>el </a:t>
            </a:r>
            <a:r>
              <a:rPr sz="1600" spc="-40" dirty="0">
                <a:latin typeface="Arial"/>
                <a:cs typeface="Arial"/>
              </a:rPr>
              <a:t>centro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45" dirty="0">
                <a:latin typeface="Arial"/>
                <a:cs typeface="Arial"/>
              </a:rPr>
              <a:t>formación </a:t>
            </a:r>
            <a:r>
              <a:rPr sz="1600" spc="-80" dirty="0">
                <a:latin typeface="Arial"/>
                <a:cs typeface="Arial"/>
              </a:rPr>
              <a:t>para </a:t>
            </a:r>
            <a:r>
              <a:rPr sz="1600" spc="-50" dirty="0">
                <a:latin typeface="Arial"/>
                <a:cs typeface="Arial"/>
              </a:rPr>
              <a:t>perfeccionamiento </a:t>
            </a:r>
            <a:r>
              <a:rPr sz="1600" spc="-55" dirty="0">
                <a:latin typeface="Arial"/>
                <a:cs typeface="Arial"/>
              </a:rPr>
              <a:t>del  </a:t>
            </a:r>
            <a:r>
              <a:rPr sz="1600" spc="-75" dirty="0">
                <a:latin typeface="Arial"/>
                <a:cs typeface="Arial"/>
              </a:rPr>
              <a:t>personal de </a:t>
            </a:r>
            <a:r>
              <a:rPr sz="1600" spc="-60" dirty="0">
                <a:latin typeface="Arial"/>
                <a:cs typeface="Arial"/>
              </a:rPr>
              <a:t>oficiales </a:t>
            </a:r>
            <a:r>
              <a:rPr sz="1600" spc="-80" dirty="0">
                <a:latin typeface="Arial"/>
                <a:cs typeface="Arial"/>
              </a:rPr>
              <a:t>y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35" dirty="0">
                <a:latin typeface="Arial"/>
                <a:cs typeface="Arial"/>
              </a:rPr>
              <a:t>tropa </a:t>
            </a:r>
            <a:r>
              <a:rPr sz="1600" spc="-50" dirty="0">
                <a:latin typeface="Arial"/>
                <a:cs typeface="Arial"/>
              </a:rPr>
              <a:t>del </a:t>
            </a:r>
            <a:r>
              <a:rPr sz="1600" spc="-35" dirty="0">
                <a:latin typeface="Arial"/>
                <a:cs typeface="Arial"/>
              </a:rPr>
              <a:t>ejército </a:t>
            </a:r>
            <a:r>
              <a:rPr sz="1600" spc="-55" dirty="0">
                <a:latin typeface="Arial"/>
                <a:cs typeface="Arial"/>
              </a:rPr>
              <a:t>ecuatoriano </a:t>
            </a:r>
            <a:r>
              <a:rPr sz="1600" spc="-105" dirty="0">
                <a:latin typeface="Arial"/>
                <a:cs typeface="Arial"/>
              </a:rPr>
              <a:t>cuya </a:t>
            </a:r>
            <a:r>
              <a:rPr sz="1600" spc="-60" dirty="0">
                <a:latin typeface="Arial"/>
                <a:cs typeface="Arial"/>
              </a:rPr>
              <a:t>misión </a:t>
            </a:r>
            <a:r>
              <a:rPr sz="1600" spc="-140" dirty="0">
                <a:latin typeface="Arial"/>
                <a:cs typeface="Arial"/>
              </a:rPr>
              <a:t>es </a:t>
            </a:r>
            <a:r>
              <a:rPr sz="1600" spc="-85" dirty="0">
                <a:latin typeface="Arial"/>
                <a:cs typeface="Arial"/>
              </a:rPr>
              <a:t>Perfeccionar,  </a:t>
            </a:r>
            <a:r>
              <a:rPr sz="1600" spc="-80" dirty="0">
                <a:latin typeface="Arial"/>
                <a:cs typeface="Arial"/>
              </a:rPr>
              <a:t>especializar y </a:t>
            </a:r>
            <a:r>
              <a:rPr sz="1600" spc="-75" dirty="0">
                <a:latin typeface="Arial"/>
                <a:cs typeface="Arial"/>
              </a:rPr>
              <a:t>apoyar </a:t>
            </a:r>
            <a:r>
              <a:rPr sz="1600" spc="-80" dirty="0">
                <a:latin typeface="Arial"/>
                <a:cs typeface="Arial"/>
              </a:rPr>
              <a:t>en </a:t>
            </a:r>
            <a:r>
              <a:rPr sz="1600" spc="-55" dirty="0">
                <a:latin typeface="Arial"/>
                <a:cs typeface="Arial"/>
              </a:rPr>
              <a:t>la </a:t>
            </a:r>
            <a:r>
              <a:rPr sz="1600" spc="-45" dirty="0">
                <a:latin typeface="Arial"/>
                <a:cs typeface="Arial"/>
              </a:rPr>
              <a:t>formación </a:t>
            </a:r>
            <a:r>
              <a:rPr sz="1600" spc="-60" dirty="0">
                <a:latin typeface="Arial"/>
                <a:cs typeface="Arial"/>
              </a:rPr>
              <a:t>al </a:t>
            </a:r>
            <a:r>
              <a:rPr sz="1600" spc="-75" dirty="0">
                <a:latin typeface="Arial"/>
                <a:cs typeface="Arial"/>
              </a:rPr>
              <a:t>personal </a:t>
            </a:r>
            <a:r>
              <a:rPr sz="1600" spc="-50" dirty="0">
                <a:latin typeface="Arial"/>
                <a:cs typeface="Arial"/>
              </a:rPr>
              <a:t>del </a:t>
            </a:r>
            <a:r>
              <a:rPr sz="1600" spc="-75" dirty="0">
                <a:latin typeface="Arial"/>
                <a:cs typeface="Arial"/>
              </a:rPr>
              <a:t>arma de </a:t>
            </a:r>
            <a:r>
              <a:rPr sz="1600" spc="-30" dirty="0">
                <a:latin typeface="Arial"/>
                <a:cs typeface="Arial"/>
              </a:rPr>
              <a:t>artillería, </a:t>
            </a:r>
            <a:r>
              <a:rPr sz="1600" spc="-70" dirty="0">
                <a:latin typeface="Arial"/>
                <a:cs typeface="Arial"/>
              </a:rPr>
              <a:t>(Oficiales, </a:t>
            </a:r>
            <a:r>
              <a:rPr sz="1600" spc="-110" dirty="0">
                <a:latin typeface="Arial"/>
                <a:cs typeface="Arial"/>
              </a:rPr>
              <a:t>Cadetes,  </a:t>
            </a:r>
            <a:r>
              <a:rPr sz="1600" spc="-60" dirty="0">
                <a:latin typeface="Arial"/>
                <a:cs typeface="Arial"/>
              </a:rPr>
              <a:t>V</a:t>
            </a:r>
            <a:r>
              <a:rPr sz="1600" u="sng" spc="-60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oluntarios </a:t>
            </a:r>
            <a:r>
              <a:rPr sz="1600" u="sng" spc="-80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y Aspirantes </a:t>
            </a:r>
            <a:r>
              <a:rPr sz="1600" u="sng" spc="-130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a </a:t>
            </a:r>
            <a:r>
              <a:rPr sz="1600" u="sng" spc="-100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Soldados) </a:t>
            </a:r>
            <a:r>
              <a:rPr sz="1600" u="sng" spc="-85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con </a:t>
            </a:r>
            <a:r>
              <a:rPr sz="1600" u="sng" spc="-90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estándares </a:t>
            </a:r>
            <a:r>
              <a:rPr sz="1600" u="sng" spc="-75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de </a:t>
            </a:r>
            <a:r>
              <a:rPr sz="1600" u="sng" spc="-70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calidad </a:t>
            </a:r>
            <a:r>
              <a:rPr sz="1600" u="sng" spc="-80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y</a:t>
            </a:r>
            <a:r>
              <a:rPr sz="1600" u="sng" spc="25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85" dirty="0">
                <a:uFill>
                  <a:solidFill>
                    <a:srgbClr val="97B853"/>
                  </a:solidFill>
                </a:uFill>
                <a:latin typeface="Arial"/>
                <a:cs typeface="Arial"/>
              </a:rPr>
              <a:t>excelencia.	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20955" marR="27940">
              <a:lnSpc>
                <a:spcPct val="100000"/>
              </a:lnSpc>
            </a:pPr>
            <a:r>
              <a:rPr sz="1600" spc="-145" dirty="0">
                <a:latin typeface="Arial"/>
                <a:cs typeface="Arial"/>
              </a:rPr>
              <a:t>El </a:t>
            </a:r>
            <a:r>
              <a:rPr sz="1600" spc="-75" dirty="0">
                <a:latin typeface="Arial"/>
                <a:cs typeface="Arial"/>
              </a:rPr>
              <a:t>personal </a:t>
            </a:r>
            <a:r>
              <a:rPr sz="1600" spc="-10" dirty="0">
                <a:latin typeface="Arial"/>
                <a:cs typeface="Arial"/>
              </a:rPr>
              <a:t>militar </a:t>
            </a:r>
            <a:r>
              <a:rPr sz="1600" spc="-70" dirty="0">
                <a:latin typeface="Arial"/>
                <a:cs typeface="Arial"/>
              </a:rPr>
              <a:t>que </a:t>
            </a:r>
            <a:r>
              <a:rPr sz="1600" spc="-85" dirty="0">
                <a:latin typeface="Arial"/>
                <a:cs typeface="Arial"/>
              </a:rPr>
              <a:t>ingresa </a:t>
            </a:r>
            <a:r>
              <a:rPr sz="1600" spc="-130" dirty="0">
                <a:latin typeface="Arial"/>
                <a:cs typeface="Arial"/>
              </a:rPr>
              <a:t>a </a:t>
            </a:r>
            <a:r>
              <a:rPr sz="1600" spc="-55" dirty="0">
                <a:latin typeface="Arial"/>
                <a:cs typeface="Arial"/>
              </a:rPr>
              <a:t>la </a:t>
            </a:r>
            <a:r>
              <a:rPr sz="1600" spc="-265" dirty="0">
                <a:latin typeface="Arial"/>
                <a:cs typeface="Arial"/>
              </a:rPr>
              <a:t>ESCART, </a:t>
            </a:r>
            <a:r>
              <a:rPr sz="1600" spc="-140" dirty="0">
                <a:latin typeface="Arial"/>
                <a:cs typeface="Arial"/>
              </a:rPr>
              <a:t>es </a:t>
            </a:r>
            <a:r>
              <a:rPr sz="1600" spc="-80" dirty="0">
                <a:latin typeface="Arial"/>
                <a:cs typeface="Arial"/>
              </a:rPr>
              <a:t>seleccionado </a:t>
            </a:r>
            <a:r>
              <a:rPr sz="1600" spc="-55" dirty="0">
                <a:latin typeface="Arial"/>
                <a:cs typeface="Arial"/>
              </a:rPr>
              <a:t>mediante </a:t>
            </a:r>
            <a:r>
              <a:rPr sz="1600" spc="-85" dirty="0">
                <a:latin typeface="Arial"/>
                <a:cs typeface="Arial"/>
              </a:rPr>
              <a:t>varias </a:t>
            </a:r>
            <a:r>
              <a:rPr sz="1600" spc="-80" dirty="0">
                <a:latin typeface="Arial"/>
                <a:cs typeface="Arial"/>
              </a:rPr>
              <a:t>pruebas </a:t>
            </a:r>
            <a:r>
              <a:rPr sz="1600" spc="-35" dirty="0">
                <a:latin typeface="Arial"/>
                <a:cs typeface="Arial"/>
              </a:rPr>
              <a:t>entre </a:t>
            </a:r>
            <a:r>
              <a:rPr sz="1600" spc="-60" dirty="0">
                <a:latin typeface="Arial"/>
                <a:cs typeface="Arial"/>
              </a:rPr>
              <a:t>la  </a:t>
            </a:r>
            <a:r>
              <a:rPr sz="1600" spc="-95" dirty="0">
                <a:latin typeface="Arial"/>
                <a:cs typeface="Arial"/>
              </a:rPr>
              <a:t>cuales </a:t>
            </a:r>
            <a:r>
              <a:rPr sz="1600" spc="-140" dirty="0">
                <a:latin typeface="Arial"/>
                <a:cs typeface="Arial"/>
              </a:rPr>
              <a:t>se </a:t>
            </a:r>
            <a:r>
              <a:rPr sz="1600" spc="-65" dirty="0">
                <a:latin typeface="Arial"/>
                <a:cs typeface="Arial"/>
              </a:rPr>
              <a:t>encuentra </a:t>
            </a:r>
            <a:r>
              <a:rPr sz="1600" spc="-100" dirty="0">
                <a:latin typeface="Arial"/>
                <a:cs typeface="Arial"/>
              </a:rPr>
              <a:t>las </a:t>
            </a:r>
            <a:r>
              <a:rPr sz="1600" spc="-80" dirty="0">
                <a:latin typeface="Arial"/>
                <a:cs typeface="Arial"/>
              </a:rPr>
              <a:t>de </a:t>
            </a:r>
            <a:r>
              <a:rPr sz="1600" spc="-60" dirty="0">
                <a:latin typeface="Arial"/>
                <a:cs typeface="Arial"/>
              </a:rPr>
              <a:t>la condición </a:t>
            </a:r>
            <a:r>
              <a:rPr sz="1600" spc="-80" dirty="0">
                <a:latin typeface="Arial"/>
                <a:cs typeface="Arial"/>
              </a:rPr>
              <a:t>física </a:t>
            </a:r>
            <a:r>
              <a:rPr sz="1600" spc="-60" dirty="0">
                <a:latin typeface="Arial"/>
                <a:cs typeface="Arial"/>
              </a:rPr>
              <a:t>encontrando </a:t>
            </a:r>
            <a:r>
              <a:rPr sz="1600" spc="-70" dirty="0">
                <a:latin typeface="Arial"/>
                <a:cs typeface="Arial"/>
              </a:rPr>
              <a:t>que </a:t>
            </a:r>
            <a:r>
              <a:rPr sz="1600" spc="-55" dirty="0">
                <a:latin typeface="Arial"/>
                <a:cs typeface="Arial"/>
              </a:rPr>
              <a:t>la </a:t>
            </a:r>
            <a:r>
              <a:rPr sz="1600" spc="-70" dirty="0">
                <a:latin typeface="Arial"/>
                <a:cs typeface="Arial"/>
              </a:rPr>
              <a:t>que </a:t>
            </a:r>
            <a:r>
              <a:rPr sz="1600" spc="-120" dirty="0">
                <a:latin typeface="Arial"/>
                <a:cs typeface="Arial"/>
              </a:rPr>
              <a:t>más </a:t>
            </a:r>
            <a:r>
              <a:rPr sz="1600" spc="-35" dirty="0">
                <a:latin typeface="Arial"/>
                <a:cs typeface="Arial"/>
              </a:rPr>
              <a:t>tienen </a:t>
            </a:r>
            <a:r>
              <a:rPr sz="1600" spc="-30" dirty="0">
                <a:latin typeface="Arial"/>
                <a:cs typeface="Arial"/>
              </a:rPr>
              <a:t>dificultad </a:t>
            </a:r>
            <a:r>
              <a:rPr sz="1600" spc="-75" dirty="0">
                <a:latin typeface="Arial"/>
                <a:cs typeface="Arial"/>
              </a:rPr>
              <a:t>los  aspirantes </a:t>
            </a:r>
            <a:r>
              <a:rPr sz="1600" spc="-80" dirty="0">
                <a:latin typeface="Arial"/>
                <a:cs typeface="Arial"/>
              </a:rPr>
              <a:t>y </a:t>
            </a:r>
            <a:r>
              <a:rPr sz="1600" spc="-75" dirty="0">
                <a:latin typeface="Arial"/>
                <a:cs typeface="Arial"/>
              </a:rPr>
              <a:t>los </a:t>
            </a:r>
            <a:r>
              <a:rPr sz="1600" spc="-120" dirty="0">
                <a:latin typeface="Arial"/>
                <a:cs typeface="Arial"/>
              </a:rPr>
              <a:t>ya </a:t>
            </a:r>
            <a:r>
              <a:rPr sz="1600" spc="-140" dirty="0">
                <a:latin typeface="Arial"/>
                <a:cs typeface="Arial"/>
              </a:rPr>
              <a:t>se </a:t>
            </a:r>
            <a:r>
              <a:rPr sz="1600" spc="-60" dirty="0">
                <a:latin typeface="Arial"/>
                <a:cs typeface="Arial"/>
              </a:rPr>
              <a:t>encuentran </a:t>
            </a:r>
            <a:r>
              <a:rPr sz="1600" spc="-35" dirty="0">
                <a:latin typeface="Arial"/>
                <a:cs typeface="Arial"/>
              </a:rPr>
              <a:t>dentro </a:t>
            </a:r>
            <a:r>
              <a:rPr sz="1600" spc="-140" dirty="0">
                <a:latin typeface="Arial"/>
                <a:cs typeface="Arial"/>
              </a:rPr>
              <a:t>es </a:t>
            </a:r>
            <a:r>
              <a:rPr sz="1600" spc="-60" dirty="0">
                <a:latin typeface="Arial"/>
                <a:cs typeface="Arial"/>
              </a:rPr>
              <a:t>la </a:t>
            </a:r>
            <a:r>
              <a:rPr sz="1600" spc="-65" dirty="0">
                <a:latin typeface="Arial"/>
                <a:cs typeface="Arial"/>
              </a:rPr>
              <a:t>prueba </a:t>
            </a:r>
            <a:r>
              <a:rPr sz="1600" spc="-80" dirty="0">
                <a:latin typeface="Arial"/>
                <a:cs typeface="Arial"/>
              </a:rPr>
              <a:t>de </a:t>
            </a:r>
            <a:r>
              <a:rPr sz="1600" spc="-90" dirty="0">
                <a:latin typeface="Arial"/>
                <a:cs typeface="Arial"/>
              </a:rPr>
              <a:t>200 </a:t>
            </a:r>
            <a:r>
              <a:rPr sz="1600" spc="-55" dirty="0">
                <a:latin typeface="Arial"/>
                <a:cs typeface="Arial"/>
              </a:rPr>
              <a:t>metros </a:t>
            </a:r>
            <a:r>
              <a:rPr sz="1600" spc="-60" dirty="0">
                <a:latin typeface="Arial"/>
                <a:cs typeface="Arial"/>
              </a:rPr>
              <a:t>natación </a:t>
            </a:r>
            <a:r>
              <a:rPr sz="1600" spc="-75" dirty="0">
                <a:latin typeface="Arial"/>
                <a:cs typeface="Arial"/>
              </a:rPr>
              <a:t>en </a:t>
            </a:r>
            <a:r>
              <a:rPr sz="1600" spc="-65" dirty="0">
                <a:latin typeface="Arial"/>
                <a:cs typeface="Arial"/>
              </a:rPr>
              <a:t>donde  </a:t>
            </a:r>
            <a:r>
              <a:rPr sz="1600" spc="-75" dirty="0">
                <a:latin typeface="Arial"/>
                <a:cs typeface="Arial"/>
              </a:rPr>
              <a:t>deberán </a:t>
            </a:r>
            <a:r>
              <a:rPr sz="1600" spc="-35" dirty="0">
                <a:latin typeface="Arial"/>
                <a:cs typeface="Arial"/>
              </a:rPr>
              <a:t>cumplir </a:t>
            </a:r>
            <a:r>
              <a:rPr sz="1600" spc="-85" dirty="0">
                <a:latin typeface="Arial"/>
                <a:cs typeface="Arial"/>
              </a:rPr>
              <a:t>con </a:t>
            </a:r>
            <a:r>
              <a:rPr sz="1600" spc="-55" dirty="0">
                <a:latin typeface="Arial"/>
                <a:cs typeface="Arial"/>
              </a:rPr>
              <a:t>un </a:t>
            </a:r>
            <a:r>
              <a:rPr sz="1600" spc="-30" dirty="0">
                <a:latin typeface="Arial"/>
                <a:cs typeface="Arial"/>
              </a:rPr>
              <a:t>tiempo </a:t>
            </a:r>
            <a:r>
              <a:rPr sz="1600" spc="-65" dirty="0">
                <a:latin typeface="Arial"/>
                <a:cs typeface="Arial"/>
              </a:rPr>
              <a:t>establecido </a:t>
            </a:r>
            <a:r>
              <a:rPr sz="1600" spc="-85" dirty="0">
                <a:latin typeface="Arial"/>
                <a:cs typeface="Arial"/>
              </a:rPr>
              <a:t>para </a:t>
            </a:r>
            <a:r>
              <a:rPr sz="1600" spc="-50" dirty="0">
                <a:latin typeface="Arial"/>
                <a:cs typeface="Arial"/>
              </a:rPr>
              <a:t>lograr </a:t>
            </a:r>
            <a:r>
              <a:rPr sz="1600" spc="-80" dirty="0">
                <a:latin typeface="Arial"/>
                <a:cs typeface="Arial"/>
              </a:rPr>
              <a:t>una </a:t>
            </a:r>
            <a:r>
              <a:rPr sz="1600" spc="-75" dirty="0">
                <a:latin typeface="Arial"/>
                <a:cs typeface="Arial"/>
              </a:rPr>
              <a:t>excelente</a:t>
            </a:r>
            <a:r>
              <a:rPr sz="1600" spc="-27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calificación.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2065" algn="just">
              <a:lnSpc>
                <a:spcPct val="100000"/>
              </a:lnSpc>
            </a:pPr>
            <a:r>
              <a:rPr sz="1600" spc="-140" dirty="0">
                <a:latin typeface="Arial"/>
                <a:cs typeface="Arial"/>
              </a:rPr>
              <a:t>El </a:t>
            </a:r>
            <a:r>
              <a:rPr sz="1600" spc="-60" dirty="0">
                <a:latin typeface="Arial"/>
                <a:cs typeface="Arial"/>
              </a:rPr>
              <a:t>problema </a:t>
            </a:r>
            <a:r>
              <a:rPr sz="1600" spc="-70" dirty="0">
                <a:latin typeface="Arial"/>
                <a:cs typeface="Arial"/>
              </a:rPr>
              <a:t>que </a:t>
            </a:r>
            <a:r>
              <a:rPr sz="1600" spc="-140" dirty="0">
                <a:latin typeface="Arial"/>
                <a:cs typeface="Arial"/>
              </a:rPr>
              <a:t>se </a:t>
            </a:r>
            <a:r>
              <a:rPr sz="1600" spc="-25" dirty="0">
                <a:latin typeface="Arial"/>
                <a:cs typeface="Arial"/>
              </a:rPr>
              <a:t>formuló </a:t>
            </a:r>
            <a:r>
              <a:rPr sz="1600" spc="-75" dirty="0">
                <a:latin typeface="Arial"/>
                <a:cs typeface="Arial"/>
              </a:rPr>
              <a:t>en </a:t>
            </a:r>
            <a:r>
              <a:rPr sz="1600" spc="-85" dirty="0">
                <a:latin typeface="Arial"/>
                <a:cs typeface="Arial"/>
              </a:rPr>
              <a:t>esta </a:t>
            </a:r>
            <a:r>
              <a:rPr sz="1600" spc="-70" dirty="0">
                <a:latin typeface="Arial"/>
                <a:cs typeface="Arial"/>
              </a:rPr>
              <a:t>investigación </a:t>
            </a:r>
            <a:r>
              <a:rPr sz="1600" spc="-140" dirty="0">
                <a:latin typeface="Arial"/>
                <a:cs typeface="Arial"/>
              </a:rPr>
              <a:t>es </a:t>
            </a:r>
            <a:r>
              <a:rPr sz="1600" spc="-85" dirty="0">
                <a:latin typeface="Arial"/>
                <a:cs typeface="Arial"/>
              </a:rPr>
              <a:t>si </a:t>
            </a:r>
            <a:r>
              <a:rPr sz="1600" spc="-65" dirty="0">
                <a:latin typeface="Arial"/>
                <a:cs typeface="Arial"/>
              </a:rPr>
              <a:t>la respiración </a:t>
            </a:r>
            <a:r>
              <a:rPr sz="1600" spc="-40" dirty="0">
                <a:latin typeface="Arial"/>
                <a:cs typeface="Arial"/>
              </a:rPr>
              <a:t>unilateral </a:t>
            </a:r>
            <a:r>
              <a:rPr sz="1600" spc="-80" dirty="0">
                <a:latin typeface="Arial"/>
                <a:cs typeface="Arial"/>
              </a:rPr>
              <a:t>y </a:t>
            </a:r>
            <a:r>
              <a:rPr sz="1600" spc="-40" dirty="0">
                <a:latin typeface="Arial"/>
                <a:cs typeface="Arial"/>
              </a:rPr>
              <a:t>bilateral  </a:t>
            </a:r>
            <a:r>
              <a:rPr sz="1600" spc="-55" dirty="0">
                <a:latin typeface="Arial"/>
                <a:cs typeface="Arial"/>
              </a:rPr>
              <a:t>incide </a:t>
            </a:r>
            <a:r>
              <a:rPr sz="1600" spc="-80" dirty="0">
                <a:latin typeface="Arial"/>
                <a:cs typeface="Arial"/>
              </a:rPr>
              <a:t>en </a:t>
            </a:r>
            <a:r>
              <a:rPr sz="1600" spc="-45" dirty="0">
                <a:latin typeface="Arial"/>
                <a:cs typeface="Arial"/>
              </a:rPr>
              <a:t>el </a:t>
            </a:r>
            <a:r>
              <a:rPr sz="1600" spc="-35" dirty="0">
                <a:latin typeface="Arial"/>
                <a:cs typeface="Arial"/>
              </a:rPr>
              <a:t>rendimiento </a:t>
            </a:r>
            <a:r>
              <a:rPr sz="1600" spc="-70" dirty="0">
                <a:latin typeface="Arial"/>
                <a:cs typeface="Arial"/>
              </a:rPr>
              <a:t>físico  </a:t>
            </a:r>
            <a:r>
              <a:rPr sz="1600" spc="-55" dirty="0">
                <a:latin typeface="Arial"/>
                <a:cs typeface="Arial"/>
              </a:rPr>
              <a:t>técnico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55" dirty="0">
                <a:latin typeface="Arial"/>
                <a:cs typeface="Arial"/>
              </a:rPr>
              <a:t>la </a:t>
            </a:r>
            <a:r>
              <a:rPr sz="1600" spc="-60" dirty="0">
                <a:latin typeface="Arial"/>
                <a:cs typeface="Arial"/>
              </a:rPr>
              <a:t>prueba </a:t>
            </a:r>
            <a:r>
              <a:rPr sz="1600" spc="-80" dirty="0">
                <a:latin typeface="Arial"/>
                <a:cs typeface="Arial"/>
              </a:rPr>
              <a:t>200 </a:t>
            </a:r>
            <a:r>
              <a:rPr sz="1600" spc="-50" dirty="0">
                <a:latin typeface="Arial"/>
                <a:cs typeface="Arial"/>
              </a:rPr>
              <a:t>metros </a:t>
            </a:r>
            <a:r>
              <a:rPr sz="1600" spc="-45" dirty="0">
                <a:latin typeface="Arial"/>
                <a:cs typeface="Arial"/>
              </a:rPr>
              <a:t>crol del </a:t>
            </a:r>
            <a:r>
              <a:rPr sz="1600" spc="-85" dirty="0">
                <a:latin typeface="Arial"/>
                <a:cs typeface="Arial"/>
              </a:rPr>
              <a:t>curso </a:t>
            </a:r>
            <a:r>
              <a:rPr sz="1600" spc="-75" dirty="0">
                <a:latin typeface="Arial"/>
                <a:cs typeface="Arial"/>
              </a:rPr>
              <a:t>de  </a:t>
            </a:r>
            <a:r>
              <a:rPr sz="1600" spc="-55" dirty="0">
                <a:latin typeface="Arial"/>
                <a:cs typeface="Arial"/>
              </a:rPr>
              <a:t>perfeccionamiento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90" dirty="0">
                <a:latin typeface="Arial"/>
                <a:cs typeface="Arial"/>
              </a:rPr>
              <a:t>soldados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55" dirty="0">
                <a:latin typeface="Arial"/>
                <a:cs typeface="Arial"/>
              </a:rPr>
              <a:t>la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260" dirty="0">
                <a:latin typeface="Arial"/>
                <a:cs typeface="Arial"/>
              </a:rPr>
              <a:t>ESCART.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4604" marR="46990" algn="just">
              <a:lnSpc>
                <a:spcPct val="100000"/>
              </a:lnSpc>
            </a:pPr>
            <a:r>
              <a:rPr sz="1600" spc="-100" dirty="0">
                <a:latin typeface="Arial"/>
                <a:cs typeface="Arial"/>
              </a:rPr>
              <a:t>Por </a:t>
            </a:r>
            <a:r>
              <a:rPr sz="1600" spc="-55" dirty="0">
                <a:latin typeface="Arial"/>
                <a:cs typeface="Arial"/>
              </a:rPr>
              <a:t>la </a:t>
            </a:r>
            <a:r>
              <a:rPr sz="1600" spc="-40" dirty="0">
                <a:latin typeface="Arial"/>
                <a:cs typeface="Arial"/>
              </a:rPr>
              <a:t>parte </a:t>
            </a:r>
            <a:r>
              <a:rPr sz="1600" spc="-15" dirty="0">
                <a:latin typeface="Arial"/>
                <a:cs typeface="Arial"/>
              </a:rPr>
              <a:t>militar </a:t>
            </a:r>
            <a:r>
              <a:rPr sz="1600" spc="-75" dirty="0">
                <a:latin typeface="Arial"/>
                <a:cs typeface="Arial"/>
              </a:rPr>
              <a:t>una </a:t>
            </a:r>
            <a:r>
              <a:rPr sz="1600" spc="-55" dirty="0">
                <a:latin typeface="Arial"/>
                <a:cs typeface="Arial"/>
              </a:rPr>
              <a:t>correcta </a:t>
            </a:r>
            <a:r>
              <a:rPr sz="1600" spc="-40" dirty="0">
                <a:latin typeface="Arial"/>
                <a:cs typeface="Arial"/>
              </a:rPr>
              <a:t>eficiente </a:t>
            </a:r>
            <a:r>
              <a:rPr sz="1600" spc="-70" dirty="0">
                <a:latin typeface="Arial"/>
                <a:cs typeface="Arial"/>
              </a:rPr>
              <a:t>técnica </a:t>
            </a:r>
            <a:r>
              <a:rPr sz="1600" spc="-75" dirty="0">
                <a:latin typeface="Arial"/>
                <a:cs typeface="Arial"/>
              </a:rPr>
              <a:t>nado </a:t>
            </a:r>
            <a:r>
              <a:rPr sz="1600" spc="-140" dirty="0">
                <a:latin typeface="Arial"/>
                <a:cs typeface="Arial"/>
              </a:rPr>
              <a:t>es </a:t>
            </a:r>
            <a:r>
              <a:rPr sz="1600" spc="-75" dirty="0">
                <a:latin typeface="Arial"/>
                <a:cs typeface="Arial"/>
              </a:rPr>
              <a:t>sin </a:t>
            </a:r>
            <a:r>
              <a:rPr sz="1600" spc="-70" dirty="0">
                <a:latin typeface="Arial"/>
                <a:cs typeface="Arial"/>
              </a:rPr>
              <a:t>duda </a:t>
            </a:r>
            <a:r>
              <a:rPr sz="1600" spc="-55" dirty="0">
                <a:latin typeface="Arial"/>
                <a:cs typeface="Arial"/>
              </a:rPr>
              <a:t>un </a:t>
            </a:r>
            <a:r>
              <a:rPr sz="1600" spc="-90" dirty="0">
                <a:latin typeface="Arial"/>
                <a:cs typeface="Arial"/>
              </a:rPr>
              <a:t>seguro </a:t>
            </a:r>
            <a:r>
              <a:rPr sz="1600" spc="-70" dirty="0">
                <a:latin typeface="Arial"/>
                <a:cs typeface="Arial"/>
              </a:rPr>
              <a:t>de </a:t>
            </a:r>
            <a:r>
              <a:rPr sz="1600" spc="-65" dirty="0">
                <a:latin typeface="Arial"/>
                <a:cs typeface="Arial"/>
              </a:rPr>
              <a:t>vida </a:t>
            </a:r>
            <a:r>
              <a:rPr sz="1600" spc="-85" dirty="0">
                <a:latin typeface="Arial"/>
                <a:cs typeface="Arial"/>
              </a:rPr>
              <a:t>para </a:t>
            </a:r>
            <a:r>
              <a:rPr sz="1600" spc="-50" dirty="0">
                <a:latin typeface="Arial"/>
                <a:cs typeface="Arial"/>
              </a:rPr>
              <a:t>el  </a:t>
            </a:r>
            <a:r>
              <a:rPr sz="1600" spc="-75" dirty="0">
                <a:latin typeface="Arial"/>
                <a:cs typeface="Arial"/>
              </a:rPr>
              <a:t>soldado </a:t>
            </a:r>
            <a:r>
              <a:rPr sz="1600" spc="-120" dirty="0">
                <a:latin typeface="Arial"/>
                <a:cs typeface="Arial"/>
              </a:rPr>
              <a:t>ya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que </a:t>
            </a:r>
            <a:r>
              <a:rPr sz="1600" spc="-75" dirty="0">
                <a:latin typeface="Arial"/>
                <a:cs typeface="Arial"/>
              </a:rPr>
              <a:t>este </a:t>
            </a:r>
            <a:r>
              <a:rPr sz="1600" spc="-80" dirty="0">
                <a:latin typeface="Arial"/>
                <a:cs typeface="Arial"/>
              </a:rPr>
              <a:t>debe </a:t>
            </a:r>
            <a:r>
              <a:rPr sz="1600" spc="-65" dirty="0">
                <a:latin typeface="Arial"/>
                <a:cs typeface="Arial"/>
              </a:rPr>
              <a:t>realizar </a:t>
            </a:r>
            <a:r>
              <a:rPr sz="1600" spc="-80" dirty="0">
                <a:latin typeface="Arial"/>
                <a:cs typeface="Arial"/>
              </a:rPr>
              <a:t>tareas en este </a:t>
            </a:r>
            <a:r>
              <a:rPr sz="1600" spc="-50" dirty="0">
                <a:latin typeface="Arial"/>
                <a:cs typeface="Arial"/>
              </a:rPr>
              <a:t>medio </a:t>
            </a:r>
            <a:r>
              <a:rPr sz="1600" spc="-40" dirty="0">
                <a:latin typeface="Arial"/>
                <a:cs typeface="Arial"/>
              </a:rPr>
              <a:t>teniendo </a:t>
            </a:r>
            <a:r>
              <a:rPr sz="1600" spc="-70" dirty="0">
                <a:latin typeface="Arial"/>
                <a:cs typeface="Arial"/>
              </a:rPr>
              <a:t>que </a:t>
            </a:r>
            <a:r>
              <a:rPr sz="1600" spc="-35" dirty="0">
                <a:latin typeface="Arial"/>
                <a:cs typeface="Arial"/>
              </a:rPr>
              <a:t>enfrentar </a:t>
            </a:r>
            <a:r>
              <a:rPr sz="1600" spc="-80" dirty="0">
                <a:latin typeface="Arial"/>
                <a:cs typeface="Arial"/>
              </a:rPr>
              <a:t>en </a:t>
            </a:r>
            <a:r>
              <a:rPr sz="1600" spc="-105" dirty="0">
                <a:latin typeface="Arial"/>
                <a:cs typeface="Arial"/>
              </a:rPr>
              <a:t>su  </a:t>
            </a:r>
            <a:r>
              <a:rPr sz="1600" spc="-45" dirty="0">
                <a:latin typeface="Arial"/>
                <a:cs typeface="Arial"/>
              </a:rPr>
              <a:t>trayectoria </a:t>
            </a:r>
            <a:r>
              <a:rPr sz="1600" spc="-10" dirty="0">
                <a:latin typeface="Arial"/>
                <a:cs typeface="Arial"/>
              </a:rPr>
              <a:t>militar </a:t>
            </a:r>
            <a:r>
              <a:rPr sz="1600" spc="-70" dirty="0">
                <a:latin typeface="Arial"/>
                <a:cs typeface="Arial"/>
              </a:rPr>
              <a:t>ríos, </a:t>
            </a:r>
            <a:r>
              <a:rPr sz="1600" spc="-100" dirty="0">
                <a:latin typeface="Arial"/>
                <a:cs typeface="Arial"/>
              </a:rPr>
              <a:t>lagos </a:t>
            </a:r>
            <a:r>
              <a:rPr sz="1600" spc="-80" dirty="0">
                <a:latin typeface="Arial"/>
                <a:cs typeface="Arial"/>
              </a:rPr>
              <a:t>y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mares.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7785" marR="5080" algn="just">
              <a:lnSpc>
                <a:spcPct val="100000"/>
              </a:lnSpc>
              <a:spcBef>
                <a:spcPts val="1065"/>
              </a:spcBef>
            </a:pPr>
            <a:r>
              <a:rPr sz="1600" spc="-140" dirty="0">
                <a:latin typeface="Arial"/>
                <a:cs typeface="Arial"/>
              </a:rPr>
              <a:t>El </a:t>
            </a:r>
            <a:r>
              <a:rPr sz="1600" spc="-30" dirty="0">
                <a:latin typeface="Arial"/>
                <a:cs typeface="Arial"/>
              </a:rPr>
              <a:t>objetivo </a:t>
            </a:r>
            <a:r>
              <a:rPr sz="1600" spc="-75" dirty="0">
                <a:latin typeface="Arial"/>
                <a:cs typeface="Arial"/>
              </a:rPr>
              <a:t>general de </a:t>
            </a:r>
            <a:r>
              <a:rPr sz="1600" spc="-90" dirty="0">
                <a:latin typeface="Arial"/>
                <a:cs typeface="Arial"/>
              </a:rPr>
              <a:t>esta </a:t>
            </a:r>
            <a:r>
              <a:rPr sz="1600" spc="-70" dirty="0">
                <a:latin typeface="Arial"/>
                <a:cs typeface="Arial"/>
              </a:rPr>
              <a:t>investigación </a:t>
            </a:r>
            <a:r>
              <a:rPr sz="1600" spc="-140" dirty="0">
                <a:latin typeface="Arial"/>
                <a:cs typeface="Arial"/>
              </a:rPr>
              <a:t>es </a:t>
            </a:r>
            <a:r>
              <a:rPr sz="1600" spc="-35" dirty="0">
                <a:latin typeface="Arial"/>
                <a:cs typeface="Arial"/>
              </a:rPr>
              <a:t>determinar </a:t>
            </a:r>
            <a:r>
              <a:rPr sz="1600" spc="-55" dirty="0">
                <a:latin typeface="Arial"/>
                <a:cs typeface="Arial"/>
              </a:rPr>
              <a:t>la efectividad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55" dirty="0">
                <a:latin typeface="Arial"/>
                <a:cs typeface="Arial"/>
              </a:rPr>
              <a:t>la </a:t>
            </a:r>
            <a:r>
              <a:rPr sz="1600" spc="-60" dirty="0">
                <a:latin typeface="Arial"/>
                <a:cs typeface="Arial"/>
              </a:rPr>
              <a:t>respiración  </a:t>
            </a:r>
            <a:r>
              <a:rPr sz="1600" spc="-40" dirty="0">
                <a:latin typeface="Arial"/>
                <a:cs typeface="Arial"/>
              </a:rPr>
              <a:t>unilateral </a:t>
            </a:r>
            <a:r>
              <a:rPr sz="1600" spc="-80" dirty="0">
                <a:latin typeface="Arial"/>
                <a:cs typeface="Arial"/>
              </a:rPr>
              <a:t>y </a:t>
            </a:r>
            <a:r>
              <a:rPr sz="1600" spc="-40" dirty="0">
                <a:latin typeface="Arial"/>
                <a:cs typeface="Arial"/>
              </a:rPr>
              <a:t>bilateral </a:t>
            </a:r>
            <a:r>
              <a:rPr sz="1600" spc="-75" dirty="0">
                <a:latin typeface="Arial"/>
                <a:cs typeface="Arial"/>
              </a:rPr>
              <a:t>en </a:t>
            </a:r>
            <a:r>
              <a:rPr sz="1600" spc="-45" dirty="0">
                <a:latin typeface="Arial"/>
                <a:cs typeface="Arial"/>
              </a:rPr>
              <a:t>el </a:t>
            </a:r>
            <a:r>
              <a:rPr sz="1600" spc="-35" dirty="0">
                <a:latin typeface="Arial"/>
                <a:cs typeface="Arial"/>
              </a:rPr>
              <a:t>rendimiento </a:t>
            </a:r>
            <a:r>
              <a:rPr sz="1600" spc="-70" dirty="0">
                <a:latin typeface="Arial"/>
                <a:cs typeface="Arial"/>
              </a:rPr>
              <a:t>físico </a:t>
            </a:r>
            <a:r>
              <a:rPr sz="1600" spc="-55" dirty="0">
                <a:latin typeface="Arial"/>
                <a:cs typeface="Arial"/>
              </a:rPr>
              <a:t>técnico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55" dirty="0">
                <a:latin typeface="Arial"/>
                <a:cs typeface="Arial"/>
              </a:rPr>
              <a:t>la </a:t>
            </a:r>
            <a:r>
              <a:rPr sz="1600" spc="-60" dirty="0">
                <a:latin typeface="Arial"/>
                <a:cs typeface="Arial"/>
              </a:rPr>
              <a:t>prueba </a:t>
            </a:r>
            <a:r>
              <a:rPr sz="1600" spc="-85" dirty="0">
                <a:latin typeface="Arial"/>
                <a:cs typeface="Arial"/>
              </a:rPr>
              <a:t>200 </a:t>
            </a:r>
            <a:r>
              <a:rPr sz="1600" spc="-50" dirty="0">
                <a:latin typeface="Arial"/>
                <a:cs typeface="Arial"/>
              </a:rPr>
              <a:t>metros </a:t>
            </a:r>
            <a:r>
              <a:rPr sz="1600" spc="-40" dirty="0">
                <a:latin typeface="Arial"/>
                <a:cs typeface="Arial"/>
              </a:rPr>
              <a:t>crol </a:t>
            </a:r>
            <a:r>
              <a:rPr sz="1600" spc="-50" dirty="0">
                <a:latin typeface="Arial"/>
                <a:cs typeface="Arial"/>
              </a:rPr>
              <a:t>del </a:t>
            </a:r>
            <a:r>
              <a:rPr sz="1600" spc="-80" dirty="0">
                <a:latin typeface="Arial"/>
                <a:cs typeface="Arial"/>
              </a:rPr>
              <a:t>curso 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55" dirty="0">
                <a:latin typeface="Arial"/>
                <a:cs typeface="Arial"/>
              </a:rPr>
              <a:t>perfeccionamiento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90" dirty="0">
                <a:latin typeface="Arial"/>
                <a:cs typeface="Arial"/>
              </a:rPr>
              <a:t>soldados </a:t>
            </a:r>
            <a:r>
              <a:rPr sz="1600" spc="-75" dirty="0">
                <a:latin typeface="Arial"/>
                <a:cs typeface="Arial"/>
              </a:rPr>
              <a:t>de </a:t>
            </a:r>
            <a:r>
              <a:rPr sz="1600" spc="-55" dirty="0">
                <a:latin typeface="Arial"/>
                <a:cs typeface="Arial"/>
              </a:rPr>
              <a:t>la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260" dirty="0">
                <a:latin typeface="Arial"/>
                <a:cs typeface="Arial"/>
              </a:rPr>
              <a:t>ESCART.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4320" y="5266944"/>
            <a:ext cx="986028" cy="9250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7659" y="5294376"/>
            <a:ext cx="883920" cy="8305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7659" y="5294376"/>
            <a:ext cx="883919" cy="830580"/>
          </a:xfrm>
          <a:custGeom>
            <a:avLst/>
            <a:gdLst/>
            <a:ahLst/>
            <a:cxnLst/>
            <a:rect l="l" t="t" r="r" b="b"/>
            <a:pathLst>
              <a:path w="883919" h="830579">
                <a:moveTo>
                  <a:pt x="0" y="0"/>
                </a:moveTo>
                <a:lnTo>
                  <a:pt x="468630" y="0"/>
                </a:lnTo>
                <a:lnTo>
                  <a:pt x="883920" y="415290"/>
                </a:lnTo>
                <a:lnTo>
                  <a:pt x="468630" y="830580"/>
                </a:lnTo>
                <a:lnTo>
                  <a:pt x="0" y="830580"/>
                </a:lnTo>
                <a:lnTo>
                  <a:pt x="415290" y="41529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 rot="20501545">
            <a:off x="2330966" y="3099840"/>
            <a:ext cx="5029585" cy="6795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Flecha curvada hacia arriba"/>
          <p:cNvSpPr/>
          <p:nvPr/>
        </p:nvSpPr>
        <p:spPr>
          <a:xfrm rot="20366310">
            <a:off x="2438701" y="4360353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14 Flecha curvada hacia arriba"/>
          <p:cNvSpPr/>
          <p:nvPr/>
        </p:nvSpPr>
        <p:spPr>
          <a:xfrm rot="9588988">
            <a:off x="1360767" y="1626894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9355" y="62484"/>
            <a:ext cx="3549396" cy="682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8644" y="86868"/>
            <a:ext cx="2749296" cy="725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89915"/>
            <a:ext cx="3454907" cy="58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6600" y="89915"/>
            <a:ext cx="3455035" cy="588645"/>
          </a:xfrm>
          <a:custGeom>
            <a:avLst/>
            <a:gdLst/>
            <a:ahLst/>
            <a:cxnLst/>
            <a:rect l="l" t="t" r="r" b="b"/>
            <a:pathLst>
              <a:path w="3455034" h="588645">
                <a:moveTo>
                  <a:pt x="0" y="98043"/>
                </a:moveTo>
                <a:lnTo>
                  <a:pt x="7711" y="59900"/>
                </a:lnTo>
                <a:lnTo>
                  <a:pt x="28733" y="28733"/>
                </a:lnTo>
                <a:lnTo>
                  <a:pt x="59900" y="7711"/>
                </a:lnTo>
                <a:lnTo>
                  <a:pt x="98044" y="0"/>
                </a:lnTo>
                <a:lnTo>
                  <a:pt x="3356864" y="0"/>
                </a:lnTo>
                <a:lnTo>
                  <a:pt x="3395007" y="7711"/>
                </a:lnTo>
                <a:lnTo>
                  <a:pt x="3426174" y="28733"/>
                </a:lnTo>
                <a:lnTo>
                  <a:pt x="3447196" y="59900"/>
                </a:lnTo>
                <a:lnTo>
                  <a:pt x="3454907" y="98043"/>
                </a:lnTo>
                <a:lnTo>
                  <a:pt x="3454907" y="490219"/>
                </a:lnTo>
                <a:lnTo>
                  <a:pt x="3447196" y="528363"/>
                </a:lnTo>
                <a:lnTo>
                  <a:pt x="3426174" y="559530"/>
                </a:lnTo>
                <a:lnTo>
                  <a:pt x="3395007" y="580552"/>
                </a:lnTo>
                <a:lnTo>
                  <a:pt x="3356864" y="588263"/>
                </a:lnTo>
                <a:lnTo>
                  <a:pt x="98044" y="588263"/>
                </a:lnTo>
                <a:lnTo>
                  <a:pt x="59900" y="580552"/>
                </a:lnTo>
                <a:lnTo>
                  <a:pt x="28733" y="559530"/>
                </a:lnTo>
                <a:lnTo>
                  <a:pt x="7711" y="528363"/>
                </a:lnTo>
                <a:lnTo>
                  <a:pt x="0" y="490219"/>
                </a:lnTo>
                <a:lnTo>
                  <a:pt x="0" y="98043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1750" y="168909"/>
            <a:ext cx="2324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/>
              <a:t>Recomendaciones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75843" y="928116"/>
            <a:ext cx="8703564" cy="89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79" y="848867"/>
            <a:ext cx="8891016" cy="1114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088" y="955547"/>
            <a:ext cx="8609076" cy="795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088" y="955547"/>
            <a:ext cx="8609330" cy="795655"/>
          </a:xfrm>
          <a:custGeom>
            <a:avLst/>
            <a:gdLst/>
            <a:ahLst/>
            <a:cxnLst/>
            <a:rect l="l" t="t" r="r" b="b"/>
            <a:pathLst>
              <a:path w="8609330" h="795655">
                <a:moveTo>
                  <a:pt x="0" y="132587"/>
                </a:moveTo>
                <a:lnTo>
                  <a:pt x="6759" y="90659"/>
                </a:lnTo>
                <a:lnTo>
                  <a:pt x="25581" y="54260"/>
                </a:lnTo>
                <a:lnTo>
                  <a:pt x="54282" y="25566"/>
                </a:lnTo>
                <a:lnTo>
                  <a:pt x="90679" y="6754"/>
                </a:lnTo>
                <a:lnTo>
                  <a:pt x="132588" y="0"/>
                </a:lnTo>
                <a:lnTo>
                  <a:pt x="8476488" y="0"/>
                </a:lnTo>
                <a:lnTo>
                  <a:pt x="8518416" y="6754"/>
                </a:lnTo>
                <a:lnTo>
                  <a:pt x="8554815" y="25566"/>
                </a:lnTo>
                <a:lnTo>
                  <a:pt x="8583509" y="54260"/>
                </a:lnTo>
                <a:lnTo>
                  <a:pt x="8602321" y="90659"/>
                </a:lnTo>
                <a:lnTo>
                  <a:pt x="8609076" y="132587"/>
                </a:lnTo>
                <a:lnTo>
                  <a:pt x="8609076" y="662939"/>
                </a:lnTo>
                <a:lnTo>
                  <a:pt x="8602321" y="704868"/>
                </a:lnTo>
                <a:lnTo>
                  <a:pt x="8583509" y="741267"/>
                </a:lnTo>
                <a:lnTo>
                  <a:pt x="8554815" y="769961"/>
                </a:lnTo>
                <a:lnTo>
                  <a:pt x="8518416" y="788773"/>
                </a:lnTo>
                <a:lnTo>
                  <a:pt x="8476488" y="795527"/>
                </a:lnTo>
                <a:lnTo>
                  <a:pt x="132588" y="795527"/>
                </a:lnTo>
                <a:lnTo>
                  <a:pt x="90679" y="788773"/>
                </a:lnTo>
                <a:lnTo>
                  <a:pt x="54282" y="769961"/>
                </a:lnTo>
                <a:lnTo>
                  <a:pt x="25581" y="741267"/>
                </a:lnTo>
                <a:lnTo>
                  <a:pt x="6759" y="704868"/>
                </a:lnTo>
                <a:lnTo>
                  <a:pt x="0" y="662939"/>
                </a:lnTo>
                <a:lnTo>
                  <a:pt x="0" y="132587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9408" y="2037588"/>
            <a:ext cx="3809999" cy="2727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4835" y="2191511"/>
            <a:ext cx="3817619" cy="2485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6652" y="2065020"/>
            <a:ext cx="3715512" cy="2633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6652" y="2065020"/>
            <a:ext cx="3716020" cy="2633980"/>
          </a:xfrm>
          <a:custGeom>
            <a:avLst/>
            <a:gdLst/>
            <a:ahLst/>
            <a:cxnLst/>
            <a:rect l="l" t="t" r="r" b="b"/>
            <a:pathLst>
              <a:path w="3716020" h="2633979">
                <a:moveTo>
                  <a:pt x="0" y="438912"/>
                </a:moveTo>
                <a:lnTo>
                  <a:pt x="2574" y="391080"/>
                </a:lnTo>
                <a:lnTo>
                  <a:pt x="10121" y="344743"/>
                </a:lnTo>
                <a:lnTo>
                  <a:pt x="22372" y="300167"/>
                </a:lnTo>
                <a:lnTo>
                  <a:pt x="39059" y="257619"/>
                </a:lnTo>
                <a:lnTo>
                  <a:pt x="59915" y="217367"/>
                </a:lnTo>
                <a:lnTo>
                  <a:pt x="84673" y="179679"/>
                </a:lnTo>
                <a:lnTo>
                  <a:pt x="113064" y="144822"/>
                </a:lnTo>
                <a:lnTo>
                  <a:pt x="144822" y="113064"/>
                </a:lnTo>
                <a:lnTo>
                  <a:pt x="179679" y="84673"/>
                </a:lnTo>
                <a:lnTo>
                  <a:pt x="217367" y="59915"/>
                </a:lnTo>
                <a:lnTo>
                  <a:pt x="257619" y="39059"/>
                </a:lnTo>
                <a:lnTo>
                  <a:pt x="300167" y="22372"/>
                </a:lnTo>
                <a:lnTo>
                  <a:pt x="344743" y="10121"/>
                </a:lnTo>
                <a:lnTo>
                  <a:pt x="391080" y="2574"/>
                </a:lnTo>
                <a:lnTo>
                  <a:pt x="438912" y="0"/>
                </a:lnTo>
                <a:lnTo>
                  <a:pt x="3276600" y="0"/>
                </a:lnTo>
                <a:lnTo>
                  <a:pt x="3324431" y="2574"/>
                </a:lnTo>
                <a:lnTo>
                  <a:pt x="3370768" y="10121"/>
                </a:lnTo>
                <a:lnTo>
                  <a:pt x="3415344" y="22372"/>
                </a:lnTo>
                <a:lnTo>
                  <a:pt x="3457892" y="39059"/>
                </a:lnTo>
                <a:lnTo>
                  <a:pt x="3498144" y="59915"/>
                </a:lnTo>
                <a:lnTo>
                  <a:pt x="3535832" y="84673"/>
                </a:lnTo>
                <a:lnTo>
                  <a:pt x="3570689" y="113064"/>
                </a:lnTo>
                <a:lnTo>
                  <a:pt x="3602447" y="144822"/>
                </a:lnTo>
                <a:lnTo>
                  <a:pt x="3630838" y="179679"/>
                </a:lnTo>
                <a:lnTo>
                  <a:pt x="3655596" y="217367"/>
                </a:lnTo>
                <a:lnTo>
                  <a:pt x="3676452" y="257619"/>
                </a:lnTo>
                <a:lnTo>
                  <a:pt x="3693139" y="300167"/>
                </a:lnTo>
                <a:lnTo>
                  <a:pt x="3705390" y="344743"/>
                </a:lnTo>
                <a:lnTo>
                  <a:pt x="3712937" y="391080"/>
                </a:lnTo>
                <a:lnTo>
                  <a:pt x="3715512" y="438912"/>
                </a:lnTo>
                <a:lnTo>
                  <a:pt x="3715512" y="2194560"/>
                </a:lnTo>
                <a:lnTo>
                  <a:pt x="3712937" y="2242391"/>
                </a:lnTo>
                <a:lnTo>
                  <a:pt x="3705390" y="2288728"/>
                </a:lnTo>
                <a:lnTo>
                  <a:pt x="3693139" y="2333304"/>
                </a:lnTo>
                <a:lnTo>
                  <a:pt x="3676452" y="2375852"/>
                </a:lnTo>
                <a:lnTo>
                  <a:pt x="3655596" y="2416104"/>
                </a:lnTo>
                <a:lnTo>
                  <a:pt x="3630838" y="2453792"/>
                </a:lnTo>
                <a:lnTo>
                  <a:pt x="3602447" y="2488649"/>
                </a:lnTo>
                <a:lnTo>
                  <a:pt x="3570689" y="2520407"/>
                </a:lnTo>
                <a:lnTo>
                  <a:pt x="3535832" y="2548798"/>
                </a:lnTo>
                <a:lnTo>
                  <a:pt x="3498144" y="2573556"/>
                </a:lnTo>
                <a:lnTo>
                  <a:pt x="3457892" y="2594412"/>
                </a:lnTo>
                <a:lnTo>
                  <a:pt x="3415344" y="2611099"/>
                </a:lnTo>
                <a:lnTo>
                  <a:pt x="3370768" y="2623350"/>
                </a:lnTo>
                <a:lnTo>
                  <a:pt x="3324431" y="2630897"/>
                </a:lnTo>
                <a:lnTo>
                  <a:pt x="3276600" y="2633472"/>
                </a:lnTo>
                <a:lnTo>
                  <a:pt x="438912" y="2633472"/>
                </a:lnTo>
                <a:lnTo>
                  <a:pt x="391080" y="2630897"/>
                </a:lnTo>
                <a:lnTo>
                  <a:pt x="344743" y="2623350"/>
                </a:lnTo>
                <a:lnTo>
                  <a:pt x="300167" y="2611099"/>
                </a:lnTo>
                <a:lnTo>
                  <a:pt x="257619" y="2594412"/>
                </a:lnTo>
                <a:lnTo>
                  <a:pt x="217367" y="2573556"/>
                </a:lnTo>
                <a:lnTo>
                  <a:pt x="179679" y="2548798"/>
                </a:lnTo>
                <a:lnTo>
                  <a:pt x="144822" y="2520407"/>
                </a:lnTo>
                <a:lnTo>
                  <a:pt x="113064" y="2488649"/>
                </a:lnTo>
                <a:lnTo>
                  <a:pt x="84673" y="2453792"/>
                </a:lnTo>
                <a:lnTo>
                  <a:pt x="59915" y="2416104"/>
                </a:lnTo>
                <a:lnTo>
                  <a:pt x="39059" y="2375852"/>
                </a:lnTo>
                <a:lnTo>
                  <a:pt x="22372" y="2333304"/>
                </a:lnTo>
                <a:lnTo>
                  <a:pt x="10121" y="2288728"/>
                </a:lnTo>
                <a:lnTo>
                  <a:pt x="2574" y="2242391"/>
                </a:lnTo>
                <a:lnTo>
                  <a:pt x="0" y="2194560"/>
                </a:lnTo>
                <a:lnTo>
                  <a:pt x="0" y="438912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9707" y="913333"/>
            <a:ext cx="8557260" cy="3564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Los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instructores </a:t>
            </a:r>
            <a:r>
              <a:rPr sz="1800" spc="-75" dirty="0">
                <a:latin typeface="Arial"/>
                <a:cs typeface="Arial"/>
              </a:rPr>
              <a:t>deben </a:t>
            </a:r>
            <a:r>
              <a:rPr sz="1800" spc="-65" dirty="0">
                <a:latin typeface="Arial"/>
                <a:cs typeface="Arial"/>
              </a:rPr>
              <a:t>aplicar </a:t>
            </a:r>
            <a:r>
              <a:rPr sz="1800" spc="-80" dirty="0">
                <a:latin typeface="Arial"/>
                <a:cs typeface="Arial"/>
              </a:rPr>
              <a:t>en de </a:t>
            </a:r>
            <a:r>
              <a:rPr sz="1800" spc="-40" dirty="0">
                <a:latin typeface="Arial"/>
                <a:cs typeface="Arial"/>
              </a:rPr>
              <a:t>entrenamiento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20" dirty="0">
                <a:latin typeface="Arial"/>
                <a:cs typeface="Arial"/>
              </a:rPr>
              <a:t>enseñanza  </a:t>
            </a:r>
            <a:r>
              <a:rPr sz="1800" spc="-85" dirty="0">
                <a:latin typeface="Arial"/>
                <a:cs typeface="Arial"/>
              </a:rPr>
              <a:t>y </a:t>
            </a:r>
            <a:r>
              <a:rPr sz="1800" spc="-70" dirty="0">
                <a:latin typeface="Arial"/>
                <a:cs typeface="Arial"/>
              </a:rPr>
              <a:t>práctica </a:t>
            </a:r>
            <a:r>
              <a:rPr sz="1800" spc="-8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la  </a:t>
            </a:r>
            <a:r>
              <a:rPr sz="1800" spc="-70" dirty="0">
                <a:latin typeface="Arial"/>
                <a:cs typeface="Arial"/>
              </a:rPr>
              <a:t>respiración </a:t>
            </a:r>
            <a:r>
              <a:rPr sz="1800" spc="-40" dirty="0">
                <a:latin typeface="Arial"/>
                <a:cs typeface="Arial"/>
              </a:rPr>
              <a:t>bilateral </a:t>
            </a:r>
            <a:r>
              <a:rPr sz="1800" spc="-70" dirty="0">
                <a:latin typeface="Arial"/>
                <a:cs typeface="Arial"/>
              </a:rPr>
              <a:t>puesto </a:t>
            </a:r>
            <a:r>
              <a:rPr sz="1800" spc="-75" dirty="0">
                <a:latin typeface="Arial"/>
                <a:cs typeface="Arial"/>
              </a:rPr>
              <a:t>que </a:t>
            </a:r>
            <a:r>
              <a:rPr sz="1800" spc="-105" dirty="0">
                <a:latin typeface="Arial"/>
                <a:cs typeface="Arial"/>
              </a:rPr>
              <a:t>son esenciales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45" dirty="0">
                <a:latin typeface="Arial"/>
                <a:cs typeface="Arial"/>
              </a:rPr>
              <a:t>mejoramiento </a:t>
            </a:r>
            <a:r>
              <a:rPr sz="1800" spc="-65" dirty="0">
                <a:latin typeface="Arial"/>
                <a:cs typeface="Arial"/>
              </a:rPr>
              <a:t>técnico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80" dirty="0">
                <a:latin typeface="Arial"/>
                <a:cs typeface="Arial"/>
              </a:rPr>
              <a:t>personal  </a:t>
            </a:r>
            <a:r>
              <a:rPr sz="1800" spc="-40" dirty="0">
                <a:latin typeface="Arial"/>
                <a:cs typeface="Arial"/>
              </a:rPr>
              <a:t>militar.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4996180" marR="92710" algn="just">
              <a:lnSpc>
                <a:spcPct val="100000"/>
              </a:lnSpc>
              <a:spcBef>
                <a:spcPts val="5"/>
              </a:spcBef>
            </a:pPr>
            <a:r>
              <a:rPr sz="1800" spc="-170" dirty="0">
                <a:latin typeface="Arial"/>
                <a:cs typeface="Arial"/>
              </a:rPr>
              <a:t>Los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ejercicios propuestos </a:t>
            </a:r>
            <a:r>
              <a:rPr sz="1800" spc="-105" dirty="0">
                <a:latin typeface="Arial"/>
                <a:cs typeface="Arial"/>
              </a:rPr>
              <a:t>son </a:t>
            </a:r>
            <a:r>
              <a:rPr sz="1800" spc="-85" dirty="0">
                <a:latin typeface="Arial"/>
                <a:cs typeface="Arial"/>
              </a:rPr>
              <a:t>una  </a:t>
            </a:r>
            <a:r>
              <a:rPr sz="1800" spc="-65" dirty="0">
                <a:latin typeface="Arial"/>
                <a:cs typeface="Arial"/>
              </a:rPr>
              <a:t>metodología efectiva </a:t>
            </a:r>
            <a:r>
              <a:rPr sz="1800" spc="-90" dirty="0">
                <a:latin typeface="Arial"/>
                <a:cs typeface="Arial"/>
              </a:rPr>
              <a:t>para </a:t>
            </a:r>
            <a:r>
              <a:rPr sz="1800" spc="-50" dirty="0">
                <a:latin typeface="Arial"/>
                <a:cs typeface="Arial"/>
              </a:rPr>
              <a:t>el  </a:t>
            </a:r>
            <a:r>
              <a:rPr sz="1800" spc="-45" dirty="0">
                <a:latin typeface="Arial"/>
                <a:cs typeface="Arial"/>
              </a:rPr>
              <a:t>mejoramiento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75" dirty="0">
                <a:latin typeface="Arial"/>
                <a:cs typeface="Arial"/>
              </a:rPr>
              <a:t>técnica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nado  en </a:t>
            </a:r>
            <a:r>
              <a:rPr sz="1800" spc="-70" dirty="0">
                <a:latin typeface="Arial"/>
                <a:cs typeface="Arial"/>
              </a:rPr>
              <a:t>la prueba </a:t>
            </a:r>
            <a:r>
              <a:rPr sz="1800" spc="-75" dirty="0">
                <a:latin typeface="Arial"/>
                <a:cs typeface="Arial"/>
              </a:rPr>
              <a:t>de </a:t>
            </a:r>
            <a:r>
              <a:rPr sz="1800" spc="-95" dirty="0">
                <a:latin typeface="Arial"/>
                <a:cs typeface="Arial"/>
              </a:rPr>
              <a:t>200 </a:t>
            </a:r>
            <a:r>
              <a:rPr sz="1800" spc="-55" dirty="0">
                <a:latin typeface="Arial"/>
                <a:cs typeface="Arial"/>
              </a:rPr>
              <a:t>metros </a:t>
            </a:r>
            <a:r>
              <a:rPr sz="1800" spc="-30" dirty="0">
                <a:latin typeface="Arial"/>
                <a:cs typeface="Arial"/>
              </a:rPr>
              <a:t>libre  </a:t>
            </a:r>
            <a:r>
              <a:rPr sz="1800" spc="-90" dirty="0">
                <a:latin typeface="Arial"/>
                <a:cs typeface="Arial"/>
              </a:rPr>
              <a:t>misma </a:t>
            </a:r>
            <a:r>
              <a:rPr sz="1800" spc="-75" dirty="0">
                <a:latin typeface="Arial"/>
                <a:cs typeface="Arial"/>
              </a:rPr>
              <a:t>que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75" dirty="0">
                <a:latin typeface="Arial"/>
                <a:cs typeface="Arial"/>
              </a:rPr>
              <a:t>recomienda </a:t>
            </a:r>
            <a:r>
              <a:rPr sz="1800" spc="-95" dirty="0">
                <a:latin typeface="Arial"/>
                <a:cs typeface="Arial"/>
              </a:rPr>
              <a:t>ser  </a:t>
            </a:r>
            <a:r>
              <a:rPr sz="1800" spc="-85" dirty="0">
                <a:latin typeface="Arial"/>
                <a:cs typeface="Arial"/>
              </a:rPr>
              <a:t>aplicada </a:t>
            </a:r>
            <a:r>
              <a:rPr sz="1800" spc="-55" dirty="0">
                <a:latin typeface="Arial"/>
                <a:cs typeface="Arial"/>
              </a:rPr>
              <a:t>no </a:t>
            </a:r>
            <a:r>
              <a:rPr sz="1800" spc="-75" dirty="0">
                <a:latin typeface="Arial"/>
                <a:cs typeface="Arial"/>
              </a:rPr>
              <a:t>solo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100" dirty="0">
                <a:latin typeface="Arial"/>
                <a:cs typeface="Arial"/>
              </a:rPr>
              <a:t>esta </a:t>
            </a:r>
            <a:r>
              <a:rPr sz="1800" spc="-70" dirty="0">
                <a:latin typeface="Arial"/>
                <a:cs typeface="Arial"/>
              </a:rPr>
              <a:t>muestra  </a:t>
            </a:r>
            <a:r>
              <a:rPr sz="1800" spc="-80" dirty="0">
                <a:latin typeface="Arial"/>
                <a:cs typeface="Arial"/>
              </a:rPr>
              <a:t>sino </a:t>
            </a:r>
            <a:r>
              <a:rPr sz="1800" spc="-75" dirty="0">
                <a:latin typeface="Arial"/>
                <a:cs typeface="Arial"/>
              </a:rPr>
              <a:t>que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25" dirty="0">
                <a:latin typeface="Arial"/>
                <a:cs typeface="Arial"/>
              </a:rPr>
              <a:t>todo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80" dirty="0">
                <a:latin typeface="Arial"/>
                <a:cs typeface="Arial"/>
              </a:rPr>
              <a:t>personal </a:t>
            </a:r>
            <a:r>
              <a:rPr sz="1800" spc="-10" dirty="0">
                <a:latin typeface="Arial"/>
                <a:cs typeface="Arial"/>
              </a:rPr>
              <a:t>militar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en  </a:t>
            </a:r>
            <a:r>
              <a:rPr sz="1800" spc="-60" dirty="0">
                <a:latin typeface="Arial"/>
                <a:cs typeface="Arial"/>
              </a:rPr>
              <a:t>todos </a:t>
            </a:r>
            <a:r>
              <a:rPr sz="1800" spc="-150" dirty="0">
                <a:latin typeface="Arial"/>
                <a:cs typeface="Arial"/>
              </a:rPr>
              <a:t>sus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niveles.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5843" y="5103876"/>
            <a:ext cx="8703564" cy="8336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831" y="5132832"/>
            <a:ext cx="8895588" cy="8397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088" y="5131308"/>
            <a:ext cx="8609076" cy="739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088" y="5131308"/>
            <a:ext cx="8609330" cy="739140"/>
          </a:xfrm>
          <a:custGeom>
            <a:avLst/>
            <a:gdLst/>
            <a:ahLst/>
            <a:cxnLst/>
            <a:rect l="l" t="t" r="r" b="b"/>
            <a:pathLst>
              <a:path w="8609330" h="739139">
                <a:moveTo>
                  <a:pt x="0" y="123190"/>
                </a:moveTo>
                <a:lnTo>
                  <a:pt x="9681" y="75223"/>
                </a:lnTo>
                <a:lnTo>
                  <a:pt x="36082" y="36068"/>
                </a:lnTo>
                <a:lnTo>
                  <a:pt x="75239" y="9675"/>
                </a:lnTo>
                <a:lnTo>
                  <a:pt x="123189" y="0"/>
                </a:lnTo>
                <a:lnTo>
                  <a:pt x="8485886" y="0"/>
                </a:lnTo>
                <a:lnTo>
                  <a:pt x="8533852" y="9675"/>
                </a:lnTo>
                <a:lnTo>
                  <a:pt x="8573008" y="36068"/>
                </a:lnTo>
                <a:lnTo>
                  <a:pt x="8599400" y="75223"/>
                </a:lnTo>
                <a:lnTo>
                  <a:pt x="8609076" y="123190"/>
                </a:lnTo>
                <a:lnTo>
                  <a:pt x="8609076" y="615937"/>
                </a:lnTo>
                <a:lnTo>
                  <a:pt x="8599400" y="663894"/>
                </a:lnTo>
                <a:lnTo>
                  <a:pt x="8573008" y="703056"/>
                </a:lnTo>
                <a:lnTo>
                  <a:pt x="8533852" y="729458"/>
                </a:lnTo>
                <a:lnTo>
                  <a:pt x="8485886" y="739140"/>
                </a:lnTo>
                <a:lnTo>
                  <a:pt x="123189" y="739140"/>
                </a:lnTo>
                <a:lnTo>
                  <a:pt x="75239" y="729458"/>
                </a:lnTo>
                <a:lnTo>
                  <a:pt x="36082" y="703056"/>
                </a:lnTo>
                <a:lnTo>
                  <a:pt x="9681" y="663894"/>
                </a:lnTo>
                <a:lnTo>
                  <a:pt x="0" y="615937"/>
                </a:lnTo>
                <a:lnTo>
                  <a:pt x="0" y="12319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6963" y="5198821"/>
            <a:ext cx="8561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Socializar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65" dirty="0">
                <a:latin typeface="Arial"/>
                <a:cs typeface="Arial"/>
              </a:rPr>
              <a:t>metodología </a:t>
            </a:r>
            <a:r>
              <a:rPr sz="1800" spc="-85" dirty="0">
                <a:latin typeface="Arial"/>
                <a:cs typeface="Arial"/>
              </a:rPr>
              <a:t>y los </a:t>
            </a:r>
            <a:r>
              <a:rPr sz="1800" spc="-75" dirty="0">
                <a:latin typeface="Arial"/>
                <a:cs typeface="Arial"/>
              </a:rPr>
              <a:t>resultados </a:t>
            </a:r>
            <a:r>
              <a:rPr sz="1800" spc="-80" dirty="0">
                <a:latin typeface="Arial"/>
                <a:cs typeface="Arial"/>
              </a:rPr>
              <a:t>en </a:t>
            </a:r>
            <a:r>
              <a:rPr sz="1800" spc="-60" dirty="0">
                <a:latin typeface="Arial"/>
                <a:cs typeface="Arial"/>
              </a:rPr>
              <a:t>talleres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85" dirty="0">
                <a:latin typeface="Arial"/>
                <a:cs typeface="Arial"/>
              </a:rPr>
              <a:t>los </a:t>
            </a:r>
            <a:r>
              <a:rPr sz="1800" spc="-55" dirty="0">
                <a:latin typeface="Arial"/>
                <a:cs typeface="Arial"/>
              </a:rPr>
              <a:t>instructores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fin </a:t>
            </a:r>
            <a:r>
              <a:rPr sz="1800" spc="-80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que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80" dirty="0">
                <a:latin typeface="Arial"/>
                <a:cs typeface="Arial"/>
              </a:rPr>
              <a:t>puedan </a:t>
            </a:r>
            <a:r>
              <a:rPr sz="1800" spc="-50" dirty="0">
                <a:latin typeface="Arial"/>
                <a:cs typeface="Arial"/>
              </a:rPr>
              <a:t>poner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70" dirty="0">
                <a:latin typeface="Arial"/>
                <a:cs typeface="Arial"/>
              </a:rPr>
              <a:t>práctica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80" dirty="0">
                <a:latin typeface="Arial"/>
                <a:cs typeface="Arial"/>
              </a:rPr>
              <a:t>personal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militar.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" y="1886079"/>
            <a:ext cx="4500562" cy="309650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0" y="2785872"/>
            <a:ext cx="2918460" cy="150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7015" y="3141091"/>
            <a:ext cx="2031364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30"/>
              </a:lnSpc>
            </a:pPr>
            <a:r>
              <a:rPr sz="5400" spc="-500" dirty="0">
                <a:latin typeface="Arial"/>
                <a:cs typeface="Arial"/>
              </a:rPr>
              <a:t>G</a:t>
            </a:r>
            <a:r>
              <a:rPr sz="5400" spc="-325" dirty="0">
                <a:latin typeface="Arial"/>
                <a:cs typeface="Arial"/>
              </a:rPr>
              <a:t>r</a:t>
            </a:r>
            <a:r>
              <a:rPr sz="5400" spc="-360" dirty="0">
                <a:latin typeface="Arial"/>
                <a:cs typeface="Arial"/>
              </a:rPr>
              <a:t>acias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2476" cy="6851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87540" y="9144"/>
            <a:ext cx="2110740" cy="859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2695" y="114300"/>
            <a:ext cx="1900427" cy="649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6 Rectángulo redondeado"/>
          <p:cNvSpPr/>
          <p:nvPr/>
        </p:nvSpPr>
        <p:spPr>
          <a:xfrm rot="20501545">
            <a:off x="2387635" y="3164441"/>
            <a:ext cx="4572000" cy="9665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Flecha curvada hacia arriba"/>
          <p:cNvSpPr/>
          <p:nvPr/>
        </p:nvSpPr>
        <p:spPr>
          <a:xfrm rot="20366310">
            <a:off x="2438701" y="4360353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Flecha curvada hacia arriba"/>
          <p:cNvSpPr/>
          <p:nvPr/>
        </p:nvSpPr>
        <p:spPr>
          <a:xfrm rot="9588988">
            <a:off x="1360767" y="1626894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10" y="312421"/>
            <a:ext cx="5095931" cy="3487674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/>
          <p:cNvSpPr/>
          <p:nvPr/>
        </p:nvSpPr>
        <p:spPr>
          <a:xfrm>
            <a:off x="3500628" y="722376"/>
            <a:ext cx="2299716" cy="641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3508" y="681227"/>
            <a:ext cx="1933956" cy="83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7871" y="749808"/>
            <a:ext cx="2205228" cy="547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EC" sz="2800" b="1" spc="-40" dirty="0">
                <a:latin typeface="Arial"/>
                <a:cs typeface="Arial"/>
              </a:rPr>
              <a:t>Problema</a:t>
            </a:r>
            <a:endParaRPr sz="2800" b="1" spc="-4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7387" y="2209800"/>
            <a:ext cx="2220468" cy="1487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1188" y="5932932"/>
            <a:ext cx="2615184" cy="641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5300" y="5891784"/>
            <a:ext cx="2346960" cy="832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8431" y="5960364"/>
            <a:ext cx="2520696" cy="5471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8431" y="5960364"/>
            <a:ext cx="2520950" cy="547370"/>
          </a:xfrm>
          <a:custGeom>
            <a:avLst/>
            <a:gdLst/>
            <a:ahLst/>
            <a:cxnLst/>
            <a:rect l="l" t="t" r="r" b="b"/>
            <a:pathLst>
              <a:path w="2520950" h="547370">
                <a:moveTo>
                  <a:pt x="0" y="91186"/>
                </a:moveTo>
                <a:lnTo>
                  <a:pt x="7166" y="55694"/>
                </a:lnTo>
                <a:lnTo>
                  <a:pt x="26709" y="26709"/>
                </a:lnTo>
                <a:lnTo>
                  <a:pt x="55694" y="7166"/>
                </a:lnTo>
                <a:lnTo>
                  <a:pt x="91186" y="0"/>
                </a:lnTo>
                <a:lnTo>
                  <a:pt x="2429510" y="0"/>
                </a:lnTo>
                <a:lnTo>
                  <a:pt x="2465028" y="7166"/>
                </a:lnTo>
                <a:lnTo>
                  <a:pt x="2494010" y="26709"/>
                </a:lnTo>
                <a:lnTo>
                  <a:pt x="2513538" y="55694"/>
                </a:lnTo>
                <a:lnTo>
                  <a:pt x="2520696" y="91186"/>
                </a:lnTo>
                <a:lnTo>
                  <a:pt x="2520696" y="455930"/>
                </a:lnTo>
                <a:lnTo>
                  <a:pt x="2513538" y="491421"/>
                </a:lnTo>
                <a:lnTo>
                  <a:pt x="2494010" y="520406"/>
                </a:lnTo>
                <a:lnTo>
                  <a:pt x="2465028" y="539949"/>
                </a:lnTo>
                <a:lnTo>
                  <a:pt x="2429510" y="547116"/>
                </a:lnTo>
                <a:lnTo>
                  <a:pt x="91186" y="547116"/>
                </a:lnTo>
                <a:lnTo>
                  <a:pt x="55694" y="539949"/>
                </a:lnTo>
                <a:lnTo>
                  <a:pt x="26709" y="520406"/>
                </a:lnTo>
                <a:lnTo>
                  <a:pt x="7166" y="491421"/>
                </a:lnTo>
                <a:lnTo>
                  <a:pt x="0" y="455930"/>
                </a:lnTo>
                <a:lnTo>
                  <a:pt x="0" y="91186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38631" y="5986373"/>
            <a:ext cx="1861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95" dirty="0">
                <a:latin typeface="Trebuchet MS"/>
                <a:cs typeface="Trebuchet MS"/>
              </a:rPr>
              <a:t>F</a:t>
            </a:r>
            <a:r>
              <a:rPr sz="2800" b="1" spc="-150" dirty="0">
                <a:latin typeface="Trebuchet MS"/>
                <a:cs typeface="Trebuchet MS"/>
              </a:rPr>
              <a:t>ormulación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09365" y="5676900"/>
            <a:ext cx="5555742" cy="987298"/>
          </a:xfrm>
          <a:custGeom>
            <a:avLst/>
            <a:gdLst/>
            <a:ahLst/>
            <a:cxnLst/>
            <a:rect l="l" t="t" r="r" b="b"/>
            <a:pathLst>
              <a:path w="5363209" h="858520">
                <a:moveTo>
                  <a:pt x="0" y="143002"/>
                </a:moveTo>
                <a:lnTo>
                  <a:pt x="7288" y="97800"/>
                </a:lnTo>
                <a:lnTo>
                  <a:pt x="27586" y="58545"/>
                </a:lnTo>
                <a:lnTo>
                  <a:pt x="58539" y="27590"/>
                </a:lnTo>
                <a:lnTo>
                  <a:pt x="97796" y="7290"/>
                </a:lnTo>
                <a:lnTo>
                  <a:pt x="143001" y="0"/>
                </a:lnTo>
                <a:lnTo>
                  <a:pt x="5219954" y="0"/>
                </a:lnTo>
                <a:lnTo>
                  <a:pt x="5265159" y="7290"/>
                </a:lnTo>
                <a:lnTo>
                  <a:pt x="5304416" y="27590"/>
                </a:lnTo>
                <a:lnTo>
                  <a:pt x="5335369" y="58545"/>
                </a:lnTo>
                <a:lnTo>
                  <a:pt x="5355667" y="97800"/>
                </a:lnTo>
                <a:lnTo>
                  <a:pt x="5362956" y="143002"/>
                </a:lnTo>
                <a:lnTo>
                  <a:pt x="5362956" y="715010"/>
                </a:lnTo>
                <a:lnTo>
                  <a:pt x="5355667" y="760211"/>
                </a:lnTo>
                <a:lnTo>
                  <a:pt x="5335369" y="799466"/>
                </a:lnTo>
                <a:lnTo>
                  <a:pt x="5304416" y="830421"/>
                </a:lnTo>
                <a:lnTo>
                  <a:pt x="5265159" y="850721"/>
                </a:lnTo>
                <a:lnTo>
                  <a:pt x="5219954" y="858012"/>
                </a:lnTo>
                <a:lnTo>
                  <a:pt x="143001" y="858012"/>
                </a:lnTo>
                <a:lnTo>
                  <a:pt x="97796" y="850721"/>
                </a:lnTo>
                <a:lnTo>
                  <a:pt x="58539" y="830421"/>
                </a:lnTo>
                <a:lnTo>
                  <a:pt x="27586" y="799466"/>
                </a:lnTo>
                <a:lnTo>
                  <a:pt x="7288" y="760211"/>
                </a:lnTo>
                <a:lnTo>
                  <a:pt x="0" y="715010"/>
                </a:lnTo>
                <a:lnTo>
                  <a:pt x="0" y="143002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EC" dirty="0"/>
              <a:t>La respiración unilateral y bilateral incide en el rendimiento  físico técnico de la prueba 200 metros crol del curso de  perfeccionamiento de soldados de la ESCART</a:t>
            </a:r>
            <a:r>
              <a:rPr lang="es-EC" dirty="0" smtClean="0"/>
              <a:t>?</a:t>
            </a:r>
            <a:endParaRPr lang="es-EC" dirty="0"/>
          </a:p>
        </p:txBody>
      </p:sp>
      <p:sp>
        <p:nvSpPr>
          <p:cNvPr id="41" name="object 41"/>
          <p:cNvSpPr/>
          <p:nvPr/>
        </p:nvSpPr>
        <p:spPr>
          <a:xfrm>
            <a:off x="2460498" y="4367021"/>
            <a:ext cx="3456940" cy="810895"/>
          </a:xfrm>
          <a:custGeom>
            <a:avLst/>
            <a:gdLst/>
            <a:ahLst/>
            <a:cxnLst/>
            <a:rect l="l" t="t" r="r" b="b"/>
            <a:pathLst>
              <a:path w="3456940" h="810895">
                <a:moveTo>
                  <a:pt x="0" y="405383"/>
                </a:moveTo>
                <a:lnTo>
                  <a:pt x="13466" y="354530"/>
                </a:lnTo>
                <a:lnTo>
                  <a:pt x="36906" y="321652"/>
                </a:lnTo>
                <a:lnTo>
                  <a:pt x="71356" y="289725"/>
                </a:lnTo>
                <a:lnTo>
                  <a:pt x="116336" y="258861"/>
                </a:lnTo>
                <a:lnTo>
                  <a:pt x="171366" y="229173"/>
                </a:lnTo>
                <a:lnTo>
                  <a:pt x="235966" y="200772"/>
                </a:lnTo>
                <a:lnTo>
                  <a:pt x="271704" y="187091"/>
                </a:lnTo>
                <a:lnTo>
                  <a:pt x="309655" y="173773"/>
                </a:lnTo>
                <a:lnTo>
                  <a:pt x="349759" y="160834"/>
                </a:lnTo>
                <a:lnTo>
                  <a:pt x="391955" y="148287"/>
                </a:lnTo>
                <a:lnTo>
                  <a:pt x="436183" y="136146"/>
                </a:lnTo>
                <a:lnTo>
                  <a:pt x="482384" y="124426"/>
                </a:lnTo>
                <a:lnTo>
                  <a:pt x="530498" y="113141"/>
                </a:lnTo>
                <a:lnTo>
                  <a:pt x="580463" y="102305"/>
                </a:lnTo>
                <a:lnTo>
                  <a:pt x="632222" y="91931"/>
                </a:lnTo>
                <a:lnTo>
                  <a:pt x="685713" y="82033"/>
                </a:lnTo>
                <a:lnTo>
                  <a:pt x="740876" y="72627"/>
                </a:lnTo>
                <a:lnTo>
                  <a:pt x="797651" y="63726"/>
                </a:lnTo>
                <a:lnTo>
                  <a:pt x="855979" y="55343"/>
                </a:lnTo>
                <a:lnTo>
                  <a:pt x="915800" y="47494"/>
                </a:lnTo>
                <a:lnTo>
                  <a:pt x="977053" y="40192"/>
                </a:lnTo>
                <a:lnTo>
                  <a:pt x="1039678" y="33451"/>
                </a:lnTo>
                <a:lnTo>
                  <a:pt x="1103616" y="27285"/>
                </a:lnTo>
                <a:lnTo>
                  <a:pt x="1168806" y="21708"/>
                </a:lnTo>
                <a:lnTo>
                  <a:pt x="1235189" y="16735"/>
                </a:lnTo>
                <a:lnTo>
                  <a:pt x="1302704" y="12379"/>
                </a:lnTo>
                <a:lnTo>
                  <a:pt x="1371292" y="8655"/>
                </a:lnTo>
                <a:lnTo>
                  <a:pt x="1440892" y="5577"/>
                </a:lnTo>
                <a:lnTo>
                  <a:pt x="1511444" y="3158"/>
                </a:lnTo>
                <a:lnTo>
                  <a:pt x="1582889" y="1413"/>
                </a:lnTo>
                <a:lnTo>
                  <a:pt x="1655166" y="355"/>
                </a:lnTo>
                <a:lnTo>
                  <a:pt x="1728215" y="0"/>
                </a:lnTo>
                <a:lnTo>
                  <a:pt x="1801265" y="355"/>
                </a:lnTo>
                <a:lnTo>
                  <a:pt x="1873542" y="1413"/>
                </a:lnTo>
                <a:lnTo>
                  <a:pt x="1944987" y="3158"/>
                </a:lnTo>
                <a:lnTo>
                  <a:pt x="2015539" y="5577"/>
                </a:lnTo>
                <a:lnTo>
                  <a:pt x="2085139" y="8655"/>
                </a:lnTo>
                <a:lnTo>
                  <a:pt x="2153727" y="12379"/>
                </a:lnTo>
                <a:lnTo>
                  <a:pt x="2221242" y="16735"/>
                </a:lnTo>
                <a:lnTo>
                  <a:pt x="2287625" y="21708"/>
                </a:lnTo>
                <a:lnTo>
                  <a:pt x="2352815" y="27285"/>
                </a:lnTo>
                <a:lnTo>
                  <a:pt x="2416753" y="33451"/>
                </a:lnTo>
                <a:lnTo>
                  <a:pt x="2479378" y="40192"/>
                </a:lnTo>
                <a:lnTo>
                  <a:pt x="2540631" y="47494"/>
                </a:lnTo>
                <a:lnTo>
                  <a:pt x="2600452" y="55343"/>
                </a:lnTo>
                <a:lnTo>
                  <a:pt x="2658780" y="63726"/>
                </a:lnTo>
                <a:lnTo>
                  <a:pt x="2715555" y="72627"/>
                </a:lnTo>
                <a:lnTo>
                  <a:pt x="2770718" y="82033"/>
                </a:lnTo>
                <a:lnTo>
                  <a:pt x="2824209" y="91931"/>
                </a:lnTo>
                <a:lnTo>
                  <a:pt x="2875968" y="102305"/>
                </a:lnTo>
                <a:lnTo>
                  <a:pt x="2925933" y="113141"/>
                </a:lnTo>
                <a:lnTo>
                  <a:pt x="2974047" y="124426"/>
                </a:lnTo>
                <a:lnTo>
                  <a:pt x="3020248" y="136146"/>
                </a:lnTo>
                <a:lnTo>
                  <a:pt x="3064476" y="148287"/>
                </a:lnTo>
                <a:lnTo>
                  <a:pt x="3106672" y="160834"/>
                </a:lnTo>
                <a:lnTo>
                  <a:pt x="3146776" y="173773"/>
                </a:lnTo>
                <a:lnTo>
                  <a:pt x="3184727" y="187091"/>
                </a:lnTo>
                <a:lnTo>
                  <a:pt x="3220466" y="200772"/>
                </a:lnTo>
                <a:lnTo>
                  <a:pt x="3285065" y="229173"/>
                </a:lnTo>
                <a:lnTo>
                  <a:pt x="3340095" y="258861"/>
                </a:lnTo>
                <a:lnTo>
                  <a:pt x="3385075" y="289725"/>
                </a:lnTo>
                <a:lnTo>
                  <a:pt x="3419525" y="321652"/>
                </a:lnTo>
                <a:lnTo>
                  <a:pt x="3442965" y="354530"/>
                </a:lnTo>
                <a:lnTo>
                  <a:pt x="3456431" y="405383"/>
                </a:lnTo>
                <a:lnTo>
                  <a:pt x="3454915" y="422521"/>
                </a:lnTo>
                <a:lnTo>
                  <a:pt x="3432651" y="472787"/>
                </a:lnTo>
                <a:lnTo>
                  <a:pt x="3403646" y="505204"/>
                </a:lnTo>
                <a:lnTo>
                  <a:pt x="3363871" y="536614"/>
                </a:lnTo>
                <a:lnTo>
                  <a:pt x="3313807" y="566904"/>
                </a:lnTo>
                <a:lnTo>
                  <a:pt x="3253932" y="595963"/>
                </a:lnTo>
                <a:lnTo>
                  <a:pt x="3184727" y="623676"/>
                </a:lnTo>
                <a:lnTo>
                  <a:pt x="3146776" y="636994"/>
                </a:lnTo>
                <a:lnTo>
                  <a:pt x="3106672" y="649933"/>
                </a:lnTo>
                <a:lnTo>
                  <a:pt x="3064476" y="662480"/>
                </a:lnTo>
                <a:lnTo>
                  <a:pt x="3020248" y="674621"/>
                </a:lnTo>
                <a:lnTo>
                  <a:pt x="2974047" y="686341"/>
                </a:lnTo>
                <a:lnTo>
                  <a:pt x="2925933" y="697626"/>
                </a:lnTo>
                <a:lnTo>
                  <a:pt x="2875968" y="708462"/>
                </a:lnTo>
                <a:lnTo>
                  <a:pt x="2824209" y="718836"/>
                </a:lnTo>
                <a:lnTo>
                  <a:pt x="2770718" y="728734"/>
                </a:lnTo>
                <a:lnTo>
                  <a:pt x="2715555" y="738140"/>
                </a:lnTo>
                <a:lnTo>
                  <a:pt x="2658780" y="747041"/>
                </a:lnTo>
                <a:lnTo>
                  <a:pt x="2600452" y="755424"/>
                </a:lnTo>
                <a:lnTo>
                  <a:pt x="2540631" y="763273"/>
                </a:lnTo>
                <a:lnTo>
                  <a:pt x="2479378" y="770575"/>
                </a:lnTo>
                <a:lnTo>
                  <a:pt x="2416753" y="777316"/>
                </a:lnTo>
                <a:lnTo>
                  <a:pt x="2352815" y="783482"/>
                </a:lnTo>
                <a:lnTo>
                  <a:pt x="2287625" y="789059"/>
                </a:lnTo>
                <a:lnTo>
                  <a:pt x="2221242" y="794032"/>
                </a:lnTo>
                <a:lnTo>
                  <a:pt x="2153727" y="798388"/>
                </a:lnTo>
                <a:lnTo>
                  <a:pt x="2085139" y="802112"/>
                </a:lnTo>
                <a:lnTo>
                  <a:pt x="2015539" y="805190"/>
                </a:lnTo>
                <a:lnTo>
                  <a:pt x="1944987" y="807609"/>
                </a:lnTo>
                <a:lnTo>
                  <a:pt x="1873542" y="809354"/>
                </a:lnTo>
                <a:lnTo>
                  <a:pt x="1801265" y="810412"/>
                </a:lnTo>
                <a:lnTo>
                  <a:pt x="1728215" y="810767"/>
                </a:lnTo>
                <a:lnTo>
                  <a:pt x="1655166" y="810412"/>
                </a:lnTo>
                <a:lnTo>
                  <a:pt x="1582889" y="809354"/>
                </a:lnTo>
                <a:lnTo>
                  <a:pt x="1511444" y="807609"/>
                </a:lnTo>
                <a:lnTo>
                  <a:pt x="1440892" y="805190"/>
                </a:lnTo>
                <a:lnTo>
                  <a:pt x="1371292" y="802112"/>
                </a:lnTo>
                <a:lnTo>
                  <a:pt x="1302704" y="798388"/>
                </a:lnTo>
                <a:lnTo>
                  <a:pt x="1235189" y="794032"/>
                </a:lnTo>
                <a:lnTo>
                  <a:pt x="1168806" y="789059"/>
                </a:lnTo>
                <a:lnTo>
                  <a:pt x="1103616" y="783482"/>
                </a:lnTo>
                <a:lnTo>
                  <a:pt x="1039678" y="777316"/>
                </a:lnTo>
                <a:lnTo>
                  <a:pt x="977053" y="770575"/>
                </a:lnTo>
                <a:lnTo>
                  <a:pt x="915800" y="763273"/>
                </a:lnTo>
                <a:lnTo>
                  <a:pt x="855979" y="755424"/>
                </a:lnTo>
                <a:lnTo>
                  <a:pt x="797651" y="747041"/>
                </a:lnTo>
                <a:lnTo>
                  <a:pt x="740876" y="738140"/>
                </a:lnTo>
                <a:lnTo>
                  <a:pt x="685713" y="728734"/>
                </a:lnTo>
                <a:lnTo>
                  <a:pt x="632222" y="718836"/>
                </a:lnTo>
                <a:lnTo>
                  <a:pt x="580463" y="708462"/>
                </a:lnTo>
                <a:lnTo>
                  <a:pt x="530498" y="697626"/>
                </a:lnTo>
                <a:lnTo>
                  <a:pt x="482384" y="686341"/>
                </a:lnTo>
                <a:lnTo>
                  <a:pt x="436183" y="674621"/>
                </a:lnTo>
                <a:lnTo>
                  <a:pt x="391955" y="662480"/>
                </a:lnTo>
                <a:lnTo>
                  <a:pt x="349759" y="649933"/>
                </a:lnTo>
                <a:lnTo>
                  <a:pt x="309655" y="636994"/>
                </a:lnTo>
                <a:lnTo>
                  <a:pt x="271704" y="623676"/>
                </a:lnTo>
                <a:lnTo>
                  <a:pt x="235965" y="609995"/>
                </a:lnTo>
                <a:lnTo>
                  <a:pt x="171366" y="581594"/>
                </a:lnTo>
                <a:lnTo>
                  <a:pt x="116336" y="551906"/>
                </a:lnTo>
                <a:lnTo>
                  <a:pt x="71356" y="521042"/>
                </a:lnTo>
                <a:lnTo>
                  <a:pt x="36906" y="489115"/>
                </a:lnTo>
                <a:lnTo>
                  <a:pt x="13466" y="456237"/>
                </a:lnTo>
                <a:lnTo>
                  <a:pt x="0" y="40538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71216" y="4885944"/>
            <a:ext cx="2615184" cy="641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81883" y="4844796"/>
            <a:ext cx="2756916" cy="832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18460" y="4913376"/>
            <a:ext cx="2520695" cy="5471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s-EC" sz="3200" b="1" dirty="0" smtClean="0"/>
              <a:t>Que se espera</a:t>
            </a:r>
          </a:p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918460" y="4913376"/>
            <a:ext cx="2520950" cy="547370"/>
          </a:xfrm>
          <a:custGeom>
            <a:avLst/>
            <a:gdLst/>
            <a:ahLst/>
            <a:cxnLst/>
            <a:rect l="l" t="t" r="r" b="b"/>
            <a:pathLst>
              <a:path w="2520950" h="547370">
                <a:moveTo>
                  <a:pt x="0" y="91186"/>
                </a:moveTo>
                <a:lnTo>
                  <a:pt x="7157" y="55667"/>
                </a:lnTo>
                <a:lnTo>
                  <a:pt x="26685" y="26685"/>
                </a:lnTo>
                <a:lnTo>
                  <a:pt x="55667" y="7157"/>
                </a:lnTo>
                <a:lnTo>
                  <a:pt x="91185" y="0"/>
                </a:lnTo>
                <a:lnTo>
                  <a:pt x="2429510" y="0"/>
                </a:lnTo>
                <a:lnTo>
                  <a:pt x="2465028" y="7157"/>
                </a:lnTo>
                <a:lnTo>
                  <a:pt x="2494010" y="26685"/>
                </a:lnTo>
                <a:lnTo>
                  <a:pt x="2513538" y="55667"/>
                </a:lnTo>
                <a:lnTo>
                  <a:pt x="2520695" y="91186"/>
                </a:lnTo>
                <a:lnTo>
                  <a:pt x="2520695" y="455930"/>
                </a:lnTo>
                <a:lnTo>
                  <a:pt x="2513538" y="491448"/>
                </a:lnTo>
                <a:lnTo>
                  <a:pt x="2494010" y="520430"/>
                </a:lnTo>
                <a:lnTo>
                  <a:pt x="2465028" y="539958"/>
                </a:lnTo>
                <a:lnTo>
                  <a:pt x="2429510" y="547116"/>
                </a:lnTo>
                <a:lnTo>
                  <a:pt x="91185" y="547116"/>
                </a:lnTo>
                <a:lnTo>
                  <a:pt x="55667" y="539958"/>
                </a:lnTo>
                <a:lnTo>
                  <a:pt x="26685" y="520430"/>
                </a:lnTo>
                <a:lnTo>
                  <a:pt x="7157" y="491448"/>
                </a:lnTo>
                <a:lnTo>
                  <a:pt x="0" y="455930"/>
                </a:lnTo>
                <a:lnTo>
                  <a:pt x="0" y="91186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81883" y="3667442"/>
            <a:ext cx="2772410" cy="894715"/>
          </a:xfrm>
          <a:custGeom>
            <a:avLst/>
            <a:gdLst/>
            <a:ahLst/>
            <a:cxnLst/>
            <a:rect l="l" t="t" r="r" b="b"/>
            <a:pathLst>
              <a:path w="2772410" h="894714">
                <a:moveTo>
                  <a:pt x="2623058" y="0"/>
                </a:moveTo>
                <a:lnTo>
                  <a:pt x="149097" y="0"/>
                </a:lnTo>
                <a:lnTo>
                  <a:pt x="101990" y="7605"/>
                </a:lnTo>
                <a:lnTo>
                  <a:pt x="61063" y="28781"/>
                </a:lnTo>
                <a:lnTo>
                  <a:pt x="28781" y="61063"/>
                </a:lnTo>
                <a:lnTo>
                  <a:pt x="7605" y="101990"/>
                </a:lnTo>
                <a:lnTo>
                  <a:pt x="0" y="149097"/>
                </a:lnTo>
                <a:lnTo>
                  <a:pt x="0" y="745489"/>
                </a:lnTo>
                <a:lnTo>
                  <a:pt x="7605" y="792597"/>
                </a:lnTo>
                <a:lnTo>
                  <a:pt x="28781" y="833524"/>
                </a:lnTo>
                <a:lnTo>
                  <a:pt x="61063" y="865806"/>
                </a:lnTo>
                <a:lnTo>
                  <a:pt x="101990" y="886982"/>
                </a:lnTo>
                <a:lnTo>
                  <a:pt x="149097" y="894587"/>
                </a:lnTo>
                <a:lnTo>
                  <a:pt x="2623058" y="894587"/>
                </a:lnTo>
                <a:lnTo>
                  <a:pt x="2670165" y="886982"/>
                </a:lnTo>
                <a:lnTo>
                  <a:pt x="2711092" y="865806"/>
                </a:lnTo>
                <a:lnTo>
                  <a:pt x="2743374" y="833524"/>
                </a:lnTo>
                <a:lnTo>
                  <a:pt x="2764550" y="792597"/>
                </a:lnTo>
                <a:lnTo>
                  <a:pt x="2772156" y="745489"/>
                </a:lnTo>
                <a:lnTo>
                  <a:pt x="2772156" y="149097"/>
                </a:lnTo>
                <a:lnTo>
                  <a:pt x="2764550" y="101990"/>
                </a:lnTo>
                <a:lnTo>
                  <a:pt x="2743374" y="61063"/>
                </a:lnTo>
                <a:lnTo>
                  <a:pt x="2711092" y="28781"/>
                </a:lnTo>
                <a:lnTo>
                  <a:pt x="2670165" y="7605"/>
                </a:lnTo>
                <a:lnTo>
                  <a:pt x="2623058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es-EC" dirty="0"/>
              <a:t>Prestarles una mejor  estructuración y planificación  a los ejercicios técnicos</a:t>
            </a:r>
          </a:p>
          <a:p>
            <a:pPr algn="ctr"/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753099" y="4269547"/>
            <a:ext cx="3208020" cy="11909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Poder determinar el tipo de  respiración más efectiva para el  aspirante sea unilateral o bilateral</a:t>
            </a:r>
          </a:p>
          <a:p>
            <a:pPr algn="ctr"/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819911" y="4495800"/>
            <a:ext cx="1627632" cy="7559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6363" y="4555235"/>
            <a:ext cx="1972056" cy="6119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EC" dirty="0"/>
              <a:t>Para mejorar </a:t>
            </a:r>
            <a:r>
              <a:rPr lang="es-EC" dirty="0" smtClean="0"/>
              <a:t>la respiración</a:t>
            </a:r>
            <a:endParaRPr dirty="0"/>
          </a:p>
        </p:txBody>
      </p:sp>
      <p:sp>
        <p:nvSpPr>
          <p:cNvPr id="60" name="59 Elipse"/>
          <p:cNvSpPr/>
          <p:nvPr/>
        </p:nvSpPr>
        <p:spPr>
          <a:xfrm>
            <a:off x="3187238" y="2487954"/>
            <a:ext cx="2329434" cy="10613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spc="-105" dirty="0">
                <a:latin typeface="Trebuchet MS"/>
                <a:cs typeface="Trebuchet MS"/>
              </a:rPr>
              <a:t>Prueba de</a:t>
            </a:r>
            <a:r>
              <a:rPr lang="es-EC" b="1" spc="-250" dirty="0">
                <a:latin typeface="Trebuchet MS"/>
                <a:cs typeface="Trebuchet MS"/>
              </a:rPr>
              <a:t> </a:t>
            </a:r>
            <a:r>
              <a:rPr lang="es-EC" b="1" spc="-100" dirty="0">
                <a:latin typeface="Trebuchet MS"/>
                <a:cs typeface="Trebuchet MS"/>
              </a:rPr>
              <a:t>natación  </a:t>
            </a:r>
            <a:r>
              <a:rPr lang="es-EC" b="1" spc="-145" dirty="0">
                <a:latin typeface="Trebuchet MS"/>
                <a:cs typeface="Trebuchet MS"/>
              </a:rPr>
              <a:t>200 </a:t>
            </a:r>
            <a:r>
              <a:rPr lang="es-EC" b="1" spc="-100" dirty="0">
                <a:latin typeface="Trebuchet MS"/>
                <a:cs typeface="Trebuchet MS"/>
              </a:rPr>
              <a:t>metros</a:t>
            </a:r>
            <a:r>
              <a:rPr lang="es-EC" b="1" spc="-160" dirty="0">
                <a:latin typeface="Trebuchet MS"/>
                <a:cs typeface="Trebuchet MS"/>
              </a:rPr>
              <a:t> </a:t>
            </a:r>
            <a:r>
              <a:rPr lang="es-EC" b="1" spc="-120" dirty="0" smtClean="0">
                <a:latin typeface="Trebuchet MS"/>
                <a:cs typeface="Trebuchet MS"/>
              </a:rPr>
              <a:t>crol</a:t>
            </a:r>
            <a:endParaRPr lang="es-EC" dirty="0">
              <a:latin typeface="Trebuchet MS"/>
              <a:cs typeface="Trebuchet MS"/>
            </a:endParaRPr>
          </a:p>
        </p:txBody>
      </p:sp>
      <p:sp>
        <p:nvSpPr>
          <p:cNvPr id="61" name="60 Elipse"/>
          <p:cNvSpPr/>
          <p:nvPr/>
        </p:nvSpPr>
        <p:spPr>
          <a:xfrm>
            <a:off x="121031" y="32893"/>
            <a:ext cx="3322320" cy="17959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Curso de perfeccionamiento  de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Sldo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Cbos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no cumplen  con los tiempos  establecidos para lograr una  excelente calificación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5959972" y="500763"/>
            <a:ext cx="3035934" cy="13280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Aspirantes obtienen un  porcentaje bajo lo que  incide en la pérdida de  curso.</a:t>
            </a:r>
          </a:p>
        </p:txBody>
      </p:sp>
      <p:sp>
        <p:nvSpPr>
          <p:cNvPr id="59" name="58 Elipse"/>
          <p:cNvSpPr/>
          <p:nvPr/>
        </p:nvSpPr>
        <p:spPr>
          <a:xfrm>
            <a:off x="20666" y="2317813"/>
            <a:ext cx="3035934" cy="15683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Técnica efectiva  (crol) es un aspecto  determinante en la  ejecución de las  técnicas de nado.</a:t>
            </a:r>
          </a:p>
        </p:txBody>
      </p:sp>
      <p:sp>
        <p:nvSpPr>
          <p:cNvPr id="62" name="61 Elipse"/>
          <p:cNvSpPr/>
          <p:nvPr/>
        </p:nvSpPr>
        <p:spPr>
          <a:xfrm>
            <a:off x="6108066" y="2017634"/>
            <a:ext cx="3035934" cy="15683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C" sz="1600" spc="-220" dirty="0">
                <a:latin typeface="Arial"/>
                <a:cs typeface="Arial"/>
              </a:rPr>
              <a:t>Se </a:t>
            </a:r>
            <a:r>
              <a:rPr lang="es-EC" sz="1600" spc="-90" dirty="0">
                <a:latin typeface="Arial"/>
                <a:cs typeface="Arial"/>
              </a:rPr>
              <a:t>observa </a:t>
            </a:r>
            <a:r>
              <a:rPr lang="es-EC" sz="1600" spc="-75" dirty="0">
                <a:latin typeface="Arial"/>
                <a:cs typeface="Arial"/>
              </a:rPr>
              <a:t>en </a:t>
            </a:r>
            <a:r>
              <a:rPr lang="es-EC" sz="1600" spc="-50" dirty="0">
                <a:latin typeface="Arial"/>
                <a:cs typeface="Arial"/>
              </a:rPr>
              <a:t>diferentes  </a:t>
            </a:r>
            <a:r>
              <a:rPr lang="es-EC" sz="1600" spc="-55" dirty="0">
                <a:latin typeface="Arial"/>
                <a:cs typeface="Arial"/>
              </a:rPr>
              <a:t>entrenamientos </a:t>
            </a:r>
            <a:r>
              <a:rPr lang="es-EC" sz="1600" spc="-80" dirty="0">
                <a:latin typeface="Arial"/>
                <a:cs typeface="Arial"/>
              </a:rPr>
              <a:t>y pruebas,  una </a:t>
            </a:r>
            <a:r>
              <a:rPr lang="es-EC" sz="1600" spc="-45" dirty="0">
                <a:latin typeface="Arial"/>
                <a:cs typeface="Arial"/>
              </a:rPr>
              <a:t>deficiente </a:t>
            </a:r>
            <a:r>
              <a:rPr lang="es-EC" sz="1600" spc="-70" dirty="0">
                <a:latin typeface="Arial"/>
                <a:cs typeface="Arial"/>
              </a:rPr>
              <a:t>ejecución  </a:t>
            </a:r>
            <a:r>
              <a:rPr lang="es-EC" sz="1600" spc="-75" dirty="0">
                <a:latin typeface="Arial"/>
                <a:cs typeface="Arial"/>
              </a:rPr>
              <a:t>en </a:t>
            </a:r>
            <a:r>
              <a:rPr lang="es-EC" sz="1600" spc="-60" dirty="0">
                <a:latin typeface="Arial"/>
                <a:cs typeface="Arial"/>
              </a:rPr>
              <a:t>la </a:t>
            </a:r>
            <a:r>
              <a:rPr lang="es-EC" sz="1600" spc="-100" dirty="0">
                <a:latin typeface="Arial"/>
                <a:cs typeface="Arial"/>
              </a:rPr>
              <a:t>fase </a:t>
            </a:r>
            <a:r>
              <a:rPr lang="es-EC" sz="1600" spc="-80" dirty="0">
                <a:latin typeface="Arial"/>
                <a:cs typeface="Arial"/>
              </a:rPr>
              <a:t>de </a:t>
            </a:r>
            <a:r>
              <a:rPr lang="es-EC" sz="1600" spc="-60" dirty="0">
                <a:latin typeface="Arial"/>
                <a:cs typeface="Arial"/>
              </a:rPr>
              <a:t>inspiración </a:t>
            </a:r>
            <a:r>
              <a:rPr lang="es-EC" sz="1600" spc="-80" dirty="0">
                <a:latin typeface="Arial"/>
                <a:cs typeface="Arial"/>
              </a:rPr>
              <a:t>y  </a:t>
            </a:r>
            <a:r>
              <a:rPr lang="es-EC" sz="1600" spc="-70" dirty="0" smtClean="0">
                <a:latin typeface="Arial"/>
                <a:cs typeface="Arial"/>
              </a:rPr>
              <a:t>expiración</a:t>
            </a:r>
            <a:endParaRPr lang="es-EC" sz="16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012948" y="237743"/>
            <a:ext cx="3421379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6455" y="94488"/>
            <a:ext cx="3433572" cy="938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0192" y="265175"/>
            <a:ext cx="3326892" cy="431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0192" y="265175"/>
            <a:ext cx="3327400" cy="431800"/>
          </a:xfrm>
          <a:custGeom>
            <a:avLst/>
            <a:gdLst/>
            <a:ahLst/>
            <a:cxnLst/>
            <a:rect l="l" t="t" r="r" b="b"/>
            <a:pathLst>
              <a:path w="3327400" h="431800">
                <a:moveTo>
                  <a:pt x="0" y="71881"/>
                </a:moveTo>
                <a:lnTo>
                  <a:pt x="5641" y="43880"/>
                </a:lnTo>
                <a:lnTo>
                  <a:pt x="21034" y="21034"/>
                </a:lnTo>
                <a:lnTo>
                  <a:pt x="43880" y="5641"/>
                </a:lnTo>
                <a:lnTo>
                  <a:pt x="71881" y="0"/>
                </a:lnTo>
                <a:lnTo>
                  <a:pt x="3255009" y="0"/>
                </a:lnTo>
                <a:lnTo>
                  <a:pt x="3283011" y="5641"/>
                </a:lnTo>
                <a:lnTo>
                  <a:pt x="3305857" y="21034"/>
                </a:lnTo>
                <a:lnTo>
                  <a:pt x="3321250" y="43880"/>
                </a:lnTo>
                <a:lnTo>
                  <a:pt x="3326892" y="71881"/>
                </a:lnTo>
                <a:lnTo>
                  <a:pt x="3326892" y="359410"/>
                </a:lnTo>
                <a:lnTo>
                  <a:pt x="3321250" y="387411"/>
                </a:lnTo>
                <a:lnTo>
                  <a:pt x="3305857" y="410257"/>
                </a:lnTo>
                <a:lnTo>
                  <a:pt x="3283011" y="425650"/>
                </a:lnTo>
                <a:lnTo>
                  <a:pt x="3255009" y="431291"/>
                </a:lnTo>
                <a:lnTo>
                  <a:pt x="71881" y="431291"/>
                </a:lnTo>
                <a:lnTo>
                  <a:pt x="43880" y="425650"/>
                </a:lnTo>
                <a:lnTo>
                  <a:pt x="21034" y="410257"/>
                </a:lnTo>
                <a:lnTo>
                  <a:pt x="5641" y="387411"/>
                </a:lnTo>
                <a:lnTo>
                  <a:pt x="0" y="359410"/>
                </a:lnTo>
                <a:lnTo>
                  <a:pt x="0" y="71881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60267" y="198196"/>
            <a:ext cx="28860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85" dirty="0"/>
              <a:t>Objetivo</a:t>
            </a:r>
            <a:r>
              <a:rPr sz="3200" spc="-310" dirty="0"/>
              <a:t> </a:t>
            </a:r>
            <a:r>
              <a:rPr sz="3200" spc="-195" dirty="0"/>
              <a:t>General</a:t>
            </a:r>
            <a:endParaRPr sz="3200"/>
          </a:p>
        </p:txBody>
      </p:sp>
      <p:sp>
        <p:nvSpPr>
          <p:cNvPr id="38" name="37 Rectángulo redondeado"/>
          <p:cNvSpPr/>
          <p:nvPr/>
        </p:nvSpPr>
        <p:spPr>
          <a:xfrm>
            <a:off x="1343405" y="5510781"/>
            <a:ext cx="7400290" cy="8061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pc="-105" dirty="0">
                <a:latin typeface="Arial"/>
                <a:cs typeface="Arial"/>
              </a:rPr>
              <a:t>Diseñar y aplicar un programa de ejercicios físico técnicos orientados hacia los tipos de respiración.</a:t>
            </a:r>
            <a:endParaRPr lang="es-EC" dirty="0"/>
          </a:p>
        </p:txBody>
      </p:sp>
      <p:sp>
        <p:nvSpPr>
          <p:cNvPr id="39" name="38 Cheurón"/>
          <p:cNvSpPr/>
          <p:nvPr/>
        </p:nvSpPr>
        <p:spPr>
          <a:xfrm>
            <a:off x="470152" y="5654801"/>
            <a:ext cx="529591" cy="518159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1249448" y="4110227"/>
            <a:ext cx="7448295" cy="103022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pc="-60" dirty="0">
                <a:latin typeface="Arial"/>
                <a:cs typeface="Arial"/>
              </a:rPr>
              <a:t>Determinar </a:t>
            </a:r>
            <a:r>
              <a:rPr lang="es-EC" spc="-65" dirty="0">
                <a:latin typeface="Arial"/>
                <a:cs typeface="Arial"/>
              </a:rPr>
              <a:t>pre </a:t>
            </a:r>
            <a:r>
              <a:rPr lang="es-EC" spc="-95" dirty="0">
                <a:latin typeface="Arial"/>
                <a:cs typeface="Arial"/>
              </a:rPr>
              <a:t>y </a:t>
            </a:r>
            <a:r>
              <a:rPr lang="es-EC" spc="-114" dirty="0">
                <a:latin typeface="Arial"/>
                <a:cs typeface="Arial"/>
              </a:rPr>
              <a:t>pos </a:t>
            </a:r>
            <a:r>
              <a:rPr lang="es-EC" spc="-40" dirty="0">
                <a:latin typeface="Arial"/>
                <a:cs typeface="Arial"/>
              </a:rPr>
              <a:t>test </a:t>
            </a:r>
            <a:r>
              <a:rPr lang="es-EC" spc="-75" dirty="0">
                <a:latin typeface="Arial"/>
                <a:cs typeface="Arial"/>
              </a:rPr>
              <a:t>la </a:t>
            </a:r>
            <a:r>
              <a:rPr lang="es-EC" spc="-60" dirty="0">
                <a:latin typeface="Arial"/>
                <a:cs typeface="Arial"/>
              </a:rPr>
              <a:t>efectividad </a:t>
            </a:r>
            <a:r>
              <a:rPr lang="es-EC" spc="-80" dirty="0">
                <a:latin typeface="Arial"/>
                <a:cs typeface="Arial"/>
              </a:rPr>
              <a:t>físico técnica </a:t>
            </a:r>
            <a:r>
              <a:rPr lang="es-EC" spc="-90" dirty="0">
                <a:latin typeface="Arial"/>
                <a:cs typeface="Arial"/>
              </a:rPr>
              <a:t>de </a:t>
            </a:r>
            <a:r>
              <a:rPr lang="es-EC" spc="-80" dirty="0">
                <a:latin typeface="Arial"/>
                <a:cs typeface="Arial"/>
              </a:rPr>
              <a:t>la </a:t>
            </a:r>
            <a:r>
              <a:rPr lang="es-EC" spc="-75" dirty="0">
                <a:latin typeface="Arial"/>
                <a:cs typeface="Arial"/>
              </a:rPr>
              <a:t>respiración  </a:t>
            </a:r>
            <a:r>
              <a:rPr lang="es-EC" spc="-95" dirty="0">
                <a:latin typeface="Arial"/>
                <a:cs typeface="Arial"/>
              </a:rPr>
              <a:t>empleada </a:t>
            </a:r>
            <a:r>
              <a:rPr lang="es-EC" spc="-90" dirty="0">
                <a:latin typeface="Arial"/>
                <a:cs typeface="Arial"/>
              </a:rPr>
              <a:t>en </a:t>
            </a:r>
            <a:r>
              <a:rPr lang="es-EC" spc="-75" dirty="0">
                <a:latin typeface="Arial"/>
                <a:cs typeface="Arial"/>
              </a:rPr>
              <a:t>prueba </a:t>
            </a:r>
            <a:r>
              <a:rPr lang="es-EC" spc="-100" dirty="0">
                <a:latin typeface="Arial"/>
                <a:cs typeface="Arial"/>
              </a:rPr>
              <a:t>200 </a:t>
            </a:r>
            <a:r>
              <a:rPr lang="es-EC" spc="-65" dirty="0">
                <a:latin typeface="Arial"/>
                <a:cs typeface="Arial"/>
              </a:rPr>
              <a:t>metros </a:t>
            </a:r>
            <a:r>
              <a:rPr lang="es-EC" spc="-55" dirty="0">
                <a:latin typeface="Arial"/>
                <a:cs typeface="Arial"/>
              </a:rPr>
              <a:t>crol </a:t>
            </a:r>
            <a:r>
              <a:rPr lang="es-EC" spc="-60" dirty="0">
                <a:latin typeface="Arial"/>
                <a:cs typeface="Arial"/>
              </a:rPr>
              <a:t>del </a:t>
            </a:r>
            <a:r>
              <a:rPr lang="es-EC" spc="-100" dirty="0">
                <a:latin typeface="Arial"/>
                <a:cs typeface="Arial"/>
              </a:rPr>
              <a:t>curso </a:t>
            </a:r>
            <a:r>
              <a:rPr lang="es-EC" spc="-85" dirty="0">
                <a:latin typeface="Arial"/>
                <a:cs typeface="Arial"/>
              </a:rPr>
              <a:t>de </a:t>
            </a:r>
            <a:r>
              <a:rPr lang="es-EC" spc="-65" dirty="0" smtClean="0">
                <a:latin typeface="Arial"/>
                <a:cs typeface="Arial"/>
              </a:rPr>
              <a:t>perfeccionamiento </a:t>
            </a:r>
            <a:r>
              <a:rPr lang="es-EC" spc="-90" dirty="0" smtClean="0">
                <a:latin typeface="Arial"/>
                <a:cs typeface="Arial"/>
              </a:rPr>
              <a:t>de </a:t>
            </a:r>
            <a:r>
              <a:rPr lang="es-EC" spc="-105" dirty="0">
                <a:latin typeface="Arial"/>
                <a:cs typeface="Arial"/>
              </a:rPr>
              <a:t>soldados </a:t>
            </a:r>
            <a:r>
              <a:rPr lang="es-EC" spc="-90" dirty="0">
                <a:latin typeface="Arial"/>
                <a:cs typeface="Arial"/>
              </a:rPr>
              <a:t>de </a:t>
            </a:r>
            <a:r>
              <a:rPr lang="es-EC" spc="-75" dirty="0">
                <a:latin typeface="Arial"/>
                <a:cs typeface="Arial"/>
              </a:rPr>
              <a:t>la</a:t>
            </a:r>
            <a:r>
              <a:rPr lang="es-EC" spc="-155" dirty="0">
                <a:latin typeface="Arial"/>
                <a:cs typeface="Arial"/>
              </a:rPr>
              <a:t> </a:t>
            </a:r>
            <a:r>
              <a:rPr lang="es-EC" spc="-320" dirty="0">
                <a:latin typeface="Arial"/>
                <a:cs typeface="Arial"/>
              </a:rPr>
              <a:t>ESCART</a:t>
            </a:r>
            <a:r>
              <a:rPr lang="es-EC" spc="-320" dirty="0" smtClean="0">
                <a:latin typeface="Arial"/>
                <a:cs typeface="Arial"/>
              </a:rPr>
              <a:t>.</a:t>
            </a:r>
            <a:endParaRPr lang="es-EC" dirty="0">
              <a:latin typeface="Arial"/>
              <a:cs typeface="Arial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1249448" y="3089511"/>
            <a:ext cx="7361152" cy="8285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pc="-60" dirty="0" smtClean="0">
                <a:solidFill>
                  <a:schemeClr val="tx1"/>
                </a:solidFill>
                <a:latin typeface="Arial"/>
                <a:cs typeface="Arial"/>
              </a:rPr>
              <a:t>Determinar pre y pos test el rendimiento físico técnico de las prueba 200 metros crol del curso de perfeccionamiento de soldados de la ESCART</a:t>
            </a:r>
            <a:r>
              <a:rPr lang="es-EC" spc="-6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5" name="44 Cheurón"/>
          <p:cNvSpPr/>
          <p:nvPr/>
        </p:nvSpPr>
        <p:spPr>
          <a:xfrm>
            <a:off x="515112" y="3321620"/>
            <a:ext cx="529591" cy="518159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6" name="45 Cheurón"/>
          <p:cNvSpPr/>
          <p:nvPr/>
        </p:nvSpPr>
        <p:spPr>
          <a:xfrm>
            <a:off x="500247" y="4495800"/>
            <a:ext cx="529591" cy="518159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3012948" y="2438400"/>
            <a:ext cx="3645408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Objetivos </a:t>
            </a:r>
            <a:r>
              <a:rPr lang="es-EC" sz="2800" b="1" dirty="0" smtClean="0"/>
              <a:t>específicos</a:t>
            </a:r>
            <a:endParaRPr lang="es-EC" sz="2800" b="1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1524000" y="1133855"/>
            <a:ext cx="6934200" cy="999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pc="-60" dirty="0">
                <a:latin typeface="Arial"/>
                <a:cs typeface="Arial"/>
              </a:rPr>
              <a:t>Determinar </a:t>
            </a:r>
            <a:r>
              <a:rPr lang="es-EC" spc="-75" dirty="0">
                <a:latin typeface="Arial"/>
                <a:cs typeface="Arial"/>
              </a:rPr>
              <a:t>la </a:t>
            </a:r>
            <a:r>
              <a:rPr lang="es-EC" spc="-60" dirty="0">
                <a:latin typeface="Arial"/>
                <a:cs typeface="Arial"/>
              </a:rPr>
              <a:t>efectividad </a:t>
            </a:r>
            <a:r>
              <a:rPr lang="es-EC" spc="-90" dirty="0">
                <a:latin typeface="Arial"/>
                <a:cs typeface="Arial"/>
              </a:rPr>
              <a:t>de </a:t>
            </a:r>
            <a:r>
              <a:rPr lang="es-EC" spc="-75" dirty="0">
                <a:latin typeface="Arial"/>
                <a:cs typeface="Arial"/>
              </a:rPr>
              <a:t>la respiración </a:t>
            </a:r>
            <a:r>
              <a:rPr lang="es-EC" spc="-45" dirty="0">
                <a:latin typeface="Arial"/>
                <a:cs typeface="Arial"/>
              </a:rPr>
              <a:t>unilateral </a:t>
            </a:r>
            <a:r>
              <a:rPr lang="es-EC" spc="-95" dirty="0">
                <a:latin typeface="Arial"/>
                <a:cs typeface="Arial"/>
              </a:rPr>
              <a:t>y </a:t>
            </a:r>
            <a:r>
              <a:rPr lang="es-EC" spc="-45" dirty="0">
                <a:latin typeface="Arial"/>
                <a:cs typeface="Arial"/>
              </a:rPr>
              <a:t>bilateral </a:t>
            </a:r>
            <a:r>
              <a:rPr lang="es-EC" spc="-90" dirty="0">
                <a:latin typeface="Arial"/>
                <a:cs typeface="Arial"/>
              </a:rPr>
              <a:t>en </a:t>
            </a:r>
            <a:r>
              <a:rPr lang="es-EC" spc="-40" dirty="0">
                <a:latin typeface="Arial"/>
                <a:cs typeface="Arial"/>
              </a:rPr>
              <a:t>el  rendimiento </a:t>
            </a:r>
            <a:r>
              <a:rPr lang="es-EC" spc="-80" dirty="0">
                <a:latin typeface="Arial"/>
                <a:cs typeface="Arial"/>
              </a:rPr>
              <a:t>físico </a:t>
            </a:r>
            <a:r>
              <a:rPr lang="es-EC" spc="-65" dirty="0">
                <a:latin typeface="Arial"/>
                <a:cs typeface="Arial"/>
              </a:rPr>
              <a:t>técnico </a:t>
            </a:r>
            <a:r>
              <a:rPr lang="es-EC" spc="-95" dirty="0">
                <a:latin typeface="Arial"/>
                <a:cs typeface="Arial"/>
              </a:rPr>
              <a:t>de </a:t>
            </a:r>
            <a:r>
              <a:rPr lang="es-EC" spc="-75" dirty="0">
                <a:latin typeface="Arial"/>
                <a:cs typeface="Arial"/>
              </a:rPr>
              <a:t>la prueba </a:t>
            </a:r>
            <a:r>
              <a:rPr lang="es-EC" spc="-105" dirty="0">
                <a:latin typeface="Arial"/>
                <a:cs typeface="Arial"/>
              </a:rPr>
              <a:t>200 </a:t>
            </a:r>
            <a:r>
              <a:rPr lang="es-EC" spc="-65" dirty="0">
                <a:latin typeface="Arial"/>
                <a:cs typeface="Arial"/>
              </a:rPr>
              <a:t>metros </a:t>
            </a:r>
            <a:r>
              <a:rPr lang="es-EC" spc="-55" dirty="0">
                <a:latin typeface="Arial"/>
                <a:cs typeface="Arial"/>
              </a:rPr>
              <a:t>crol </a:t>
            </a:r>
            <a:r>
              <a:rPr lang="es-EC" spc="-60" dirty="0">
                <a:latin typeface="Arial"/>
                <a:cs typeface="Arial"/>
              </a:rPr>
              <a:t>del </a:t>
            </a:r>
            <a:r>
              <a:rPr lang="es-EC" spc="-100" dirty="0">
                <a:latin typeface="Arial"/>
                <a:cs typeface="Arial"/>
              </a:rPr>
              <a:t>curso </a:t>
            </a:r>
            <a:r>
              <a:rPr lang="es-EC" spc="-90" dirty="0">
                <a:latin typeface="Arial"/>
                <a:cs typeface="Arial"/>
              </a:rPr>
              <a:t>de  </a:t>
            </a:r>
            <a:r>
              <a:rPr lang="es-EC" spc="-65" dirty="0">
                <a:latin typeface="Arial"/>
                <a:cs typeface="Arial"/>
              </a:rPr>
              <a:t>perfeccionamiento </a:t>
            </a:r>
            <a:r>
              <a:rPr lang="es-EC" spc="-90" dirty="0">
                <a:latin typeface="Arial"/>
                <a:cs typeface="Arial"/>
              </a:rPr>
              <a:t>de </a:t>
            </a:r>
            <a:r>
              <a:rPr lang="es-EC" spc="-105" dirty="0">
                <a:latin typeface="Arial"/>
                <a:cs typeface="Arial"/>
              </a:rPr>
              <a:t>soldados </a:t>
            </a:r>
            <a:r>
              <a:rPr lang="es-EC" spc="-90" dirty="0">
                <a:latin typeface="Arial"/>
                <a:cs typeface="Arial"/>
              </a:rPr>
              <a:t>de </a:t>
            </a:r>
            <a:r>
              <a:rPr lang="es-EC" spc="-75" dirty="0">
                <a:latin typeface="Arial"/>
                <a:cs typeface="Arial"/>
              </a:rPr>
              <a:t>la</a:t>
            </a:r>
            <a:r>
              <a:rPr lang="es-EC" spc="-185" dirty="0">
                <a:latin typeface="Arial"/>
                <a:cs typeface="Arial"/>
              </a:rPr>
              <a:t> </a:t>
            </a:r>
            <a:r>
              <a:rPr lang="es-EC" spc="-320" dirty="0">
                <a:latin typeface="Arial"/>
                <a:cs typeface="Arial"/>
              </a:rPr>
              <a:t>ESCART</a:t>
            </a:r>
            <a:r>
              <a:rPr lang="es-EC" spc="-320" dirty="0" smtClean="0">
                <a:latin typeface="Arial"/>
                <a:cs typeface="Arial"/>
              </a:rPr>
              <a:t>.</a:t>
            </a:r>
            <a:endParaRPr lang="es-EC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11426" r="17924" b="13535"/>
          <a:stretch/>
        </p:blipFill>
        <p:spPr bwMode="auto">
          <a:xfrm>
            <a:off x="2895600" y="2971799"/>
            <a:ext cx="3346449" cy="21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0"/>
          <p:cNvSpPr/>
          <p:nvPr/>
        </p:nvSpPr>
        <p:spPr>
          <a:xfrm>
            <a:off x="3012948" y="262127"/>
            <a:ext cx="3421379" cy="525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3759" y="118871"/>
            <a:ext cx="2621280" cy="938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0192" y="289559"/>
            <a:ext cx="3326892" cy="431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60192" y="289559"/>
            <a:ext cx="3327400" cy="431800"/>
          </a:xfrm>
          <a:custGeom>
            <a:avLst/>
            <a:gdLst/>
            <a:ahLst/>
            <a:cxnLst/>
            <a:rect l="l" t="t" r="r" b="b"/>
            <a:pathLst>
              <a:path w="3327400" h="431800">
                <a:moveTo>
                  <a:pt x="0" y="71882"/>
                </a:moveTo>
                <a:lnTo>
                  <a:pt x="5641" y="43880"/>
                </a:lnTo>
                <a:lnTo>
                  <a:pt x="21034" y="21034"/>
                </a:lnTo>
                <a:lnTo>
                  <a:pt x="43880" y="5641"/>
                </a:lnTo>
                <a:lnTo>
                  <a:pt x="71881" y="0"/>
                </a:lnTo>
                <a:lnTo>
                  <a:pt x="3255009" y="0"/>
                </a:lnTo>
                <a:lnTo>
                  <a:pt x="3283011" y="5641"/>
                </a:lnTo>
                <a:lnTo>
                  <a:pt x="3305857" y="21034"/>
                </a:lnTo>
                <a:lnTo>
                  <a:pt x="3321250" y="43880"/>
                </a:lnTo>
                <a:lnTo>
                  <a:pt x="3326892" y="71882"/>
                </a:lnTo>
                <a:lnTo>
                  <a:pt x="3326892" y="359410"/>
                </a:lnTo>
                <a:lnTo>
                  <a:pt x="3321250" y="387411"/>
                </a:lnTo>
                <a:lnTo>
                  <a:pt x="3305857" y="410257"/>
                </a:lnTo>
                <a:lnTo>
                  <a:pt x="3283011" y="425650"/>
                </a:lnTo>
                <a:lnTo>
                  <a:pt x="3255009" y="431292"/>
                </a:lnTo>
                <a:lnTo>
                  <a:pt x="71881" y="431292"/>
                </a:lnTo>
                <a:lnTo>
                  <a:pt x="43880" y="425650"/>
                </a:lnTo>
                <a:lnTo>
                  <a:pt x="21034" y="410257"/>
                </a:lnTo>
                <a:lnTo>
                  <a:pt x="5641" y="387411"/>
                </a:lnTo>
                <a:lnTo>
                  <a:pt x="0" y="359410"/>
                </a:lnTo>
                <a:lnTo>
                  <a:pt x="0" y="71882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687826" y="223265"/>
            <a:ext cx="207581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0" dirty="0"/>
              <a:t>Importancia</a:t>
            </a:r>
            <a:endParaRPr sz="3200" dirty="0"/>
          </a:p>
        </p:txBody>
      </p:sp>
      <p:sp>
        <p:nvSpPr>
          <p:cNvPr id="33" name="object 33"/>
          <p:cNvSpPr/>
          <p:nvPr/>
        </p:nvSpPr>
        <p:spPr>
          <a:xfrm>
            <a:off x="4800600" y="4965189"/>
            <a:ext cx="3806952" cy="17236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39888" y="2825051"/>
            <a:ext cx="975359" cy="992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35039" y="2753868"/>
            <a:ext cx="990600" cy="969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59507" y="4312920"/>
            <a:ext cx="987552" cy="964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54852" y="4315967"/>
            <a:ext cx="984504" cy="9616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5 Rectángulo redondeado"/>
          <p:cNvSpPr/>
          <p:nvPr/>
        </p:nvSpPr>
        <p:spPr>
          <a:xfrm>
            <a:off x="411829" y="1375726"/>
            <a:ext cx="3687729" cy="14493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Saber	nadar	con	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una eficiente 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técnica hace que la natación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sea uno de los deportes más practicados y completos que existen.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5317312" y="1375726"/>
            <a:ext cx="3444088" cy="1407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Dentro	del	perfil	de formación del  militar es  saber  nadar como una	destreza militar que es tomada como prueba física.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533649" y="5354350"/>
            <a:ext cx="3444088" cy="13232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Hay que vencer al medio acuático, la práctica de este deporte incrementa muy efectivamente la flexibilidad.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391530" y="5134353"/>
            <a:ext cx="3523869" cy="1543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Una correcta eficiente técnica de nado es sin duda un seguro de vida para el soldado ya que este debe realizar tareas en ríos lagos y mares.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012948" y="262127"/>
            <a:ext cx="3421379" cy="525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6076" y="118871"/>
            <a:ext cx="2135124" cy="938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0192" y="289559"/>
            <a:ext cx="3326892" cy="431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0192" y="289559"/>
            <a:ext cx="3327400" cy="431800"/>
          </a:xfrm>
          <a:custGeom>
            <a:avLst/>
            <a:gdLst/>
            <a:ahLst/>
            <a:cxnLst/>
            <a:rect l="l" t="t" r="r" b="b"/>
            <a:pathLst>
              <a:path w="3327400" h="431800">
                <a:moveTo>
                  <a:pt x="0" y="71882"/>
                </a:moveTo>
                <a:lnTo>
                  <a:pt x="5641" y="43880"/>
                </a:lnTo>
                <a:lnTo>
                  <a:pt x="21034" y="21034"/>
                </a:lnTo>
                <a:lnTo>
                  <a:pt x="43880" y="5641"/>
                </a:lnTo>
                <a:lnTo>
                  <a:pt x="71881" y="0"/>
                </a:lnTo>
                <a:lnTo>
                  <a:pt x="3255009" y="0"/>
                </a:lnTo>
                <a:lnTo>
                  <a:pt x="3283011" y="5641"/>
                </a:lnTo>
                <a:lnTo>
                  <a:pt x="3305857" y="21034"/>
                </a:lnTo>
                <a:lnTo>
                  <a:pt x="3321250" y="43880"/>
                </a:lnTo>
                <a:lnTo>
                  <a:pt x="3326892" y="71882"/>
                </a:lnTo>
                <a:lnTo>
                  <a:pt x="3326892" y="359410"/>
                </a:lnTo>
                <a:lnTo>
                  <a:pt x="3321250" y="387411"/>
                </a:lnTo>
                <a:lnTo>
                  <a:pt x="3305857" y="410257"/>
                </a:lnTo>
                <a:lnTo>
                  <a:pt x="3283011" y="425650"/>
                </a:lnTo>
                <a:lnTo>
                  <a:pt x="3255009" y="431292"/>
                </a:lnTo>
                <a:lnTo>
                  <a:pt x="71881" y="431292"/>
                </a:lnTo>
                <a:lnTo>
                  <a:pt x="43880" y="425650"/>
                </a:lnTo>
                <a:lnTo>
                  <a:pt x="21034" y="410257"/>
                </a:lnTo>
                <a:lnTo>
                  <a:pt x="5641" y="387411"/>
                </a:lnTo>
                <a:lnTo>
                  <a:pt x="0" y="359410"/>
                </a:lnTo>
                <a:lnTo>
                  <a:pt x="0" y="71882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30141" y="223265"/>
            <a:ext cx="1584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5" dirty="0"/>
              <a:t>Hipó</a:t>
            </a:r>
            <a:r>
              <a:rPr sz="3200" spc="-150" dirty="0"/>
              <a:t>t</a:t>
            </a:r>
            <a:r>
              <a:rPr sz="3200" spc="-155" dirty="0"/>
              <a:t>esis</a:t>
            </a:r>
            <a:endParaRPr sz="3200"/>
          </a:p>
        </p:txBody>
      </p:sp>
      <p:sp>
        <p:nvSpPr>
          <p:cNvPr id="21" name="object 21"/>
          <p:cNvSpPr/>
          <p:nvPr/>
        </p:nvSpPr>
        <p:spPr>
          <a:xfrm>
            <a:off x="705612" y="2328672"/>
            <a:ext cx="923544" cy="1604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6675" y="3977640"/>
            <a:ext cx="923544" cy="1400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9075" y="5440678"/>
            <a:ext cx="618744" cy="1328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43 Rectángulo redondeado"/>
          <p:cNvSpPr/>
          <p:nvPr/>
        </p:nvSpPr>
        <p:spPr>
          <a:xfrm rot="16200000">
            <a:off x="562699" y="1285937"/>
            <a:ext cx="1262031" cy="936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 rot="16200000">
            <a:off x="502560" y="2793852"/>
            <a:ext cx="1342642" cy="936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operacional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 rot="16200000">
            <a:off x="533401" y="4261466"/>
            <a:ext cx="1212308" cy="936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nula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 rot="16200000">
            <a:off x="579922" y="5612169"/>
            <a:ext cx="1119260" cy="936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3"/>
          <p:cNvSpPr txBox="1"/>
          <p:nvPr/>
        </p:nvSpPr>
        <p:spPr>
          <a:xfrm>
            <a:off x="5105400" y="1312796"/>
            <a:ext cx="6362065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2133600" y="1256248"/>
            <a:ext cx="6705600" cy="1072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Al determinar el tipo de respiración óptimo se puede mejorar  el rendimiento físico técnico de la prueba 200 metros crol del  curso de perfeccionamiento de soldados de la ESCART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2133600" y="2711256"/>
            <a:ext cx="6705600" cy="1072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Al determinar el tipo de respiración óptimo se puede  desmejorar el rendimiento físico técnico de la prueba 200  metros crol del curso de perfeccionamiento de soldados de  la ESCART.</a:t>
            </a:r>
          </a:p>
        </p:txBody>
      </p:sp>
      <p:sp>
        <p:nvSpPr>
          <p:cNvPr id="51" name="50 Rectángulo redondeado"/>
          <p:cNvSpPr/>
          <p:nvPr/>
        </p:nvSpPr>
        <p:spPr>
          <a:xfrm>
            <a:off x="2166282" y="4141706"/>
            <a:ext cx="6705600" cy="1072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determinar el tipo de respiración óptimo no incide el  rendimiento físico técnico de la prueba 200 metros crol del  curso de perfeccionamiento de soldados de la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ESCART.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2166282" y="5475713"/>
            <a:ext cx="2979587" cy="1072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Respiración.  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físico técnico.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 rot="20501545">
            <a:off x="2342548" y="3171707"/>
            <a:ext cx="4572000" cy="6795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Flecha curvada hacia arriba"/>
          <p:cNvSpPr/>
          <p:nvPr/>
        </p:nvSpPr>
        <p:spPr>
          <a:xfrm rot="20366310">
            <a:off x="2438701" y="4360353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14 Flecha curvada hacia arriba"/>
          <p:cNvSpPr/>
          <p:nvPr/>
        </p:nvSpPr>
        <p:spPr>
          <a:xfrm rot="9588988">
            <a:off x="1360767" y="1626894"/>
            <a:ext cx="5253366" cy="1449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748" y="2414016"/>
            <a:ext cx="3721608" cy="262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7755" y="746759"/>
            <a:ext cx="1094232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412" y="68580"/>
            <a:ext cx="3550920" cy="731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0703" y="163068"/>
            <a:ext cx="2688336" cy="618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655" y="96011"/>
            <a:ext cx="3456431" cy="637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96011"/>
            <a:ext cx="3456940" cy="637540"/>
          </a:xfrm>
          <a:custGeom>
            <a:avLst/>
            <a:gdLst/>
            <a:ahLst/>
            <a:cxnLst/>
            <a:rect l="l" t="t" r="r" b="b"/>
            <a:pathLst>
              <a:path w="3456940" h="637540">
                <a:moveTo>
                  <a:pt x="0" y="106172"/>
                </a:moveTo>
                <a:lnTo>
                  <a:pt x="8343" y="64829"/>
                </a:lnTo>
                <a:lnTo>
                  <a:pt x="31097" y="31083"/>
                </a:lnTo>
                <a:lnTo>
                  <a:pt x="64845" y="8338"/>
                </a:lnTo>
                <a:lnTo>
                  <a:pt x="106172" y="0"/>
                </a:lnTo>
                <a:lnTo>
                  <a:pt x="3350259" y="0"/>
                </a:lnTo>
                <a:lnTo>
                  <a:pt x="3391602" y="8338"/>
                </a:lnTo>
                <a:lnTo>
                  <a:pt x="3425348" y="31083"/>
                </a:lnTo>
                <a:lnTo>
                  <a:pt x="3448093" y="64829"/>
                </a:lnTo>
                <a:lnTo>
                  <a:pt x="3456431" y="106172"/>
                </a:lnTo>
                <a:lnTo>
                  <a:pt x="3456431" y="530860"/>
                </a:lnTo>
                <a:lnTo>
                  <a:pt x="3448093" y="572202"/>
                </a:lnTo>
                <a:lnTo>
                  <a:pt x="3425348" y="605948"/>
                </a:lnTo>
                <a:lnTo>
                  <a:pt x="3391602" y="628693"/>
                </a:lnTo>
                <a:lnTo>
                  <a:pt x="3350259" y="637032"/>
                </a:lnTo>
                <a:lnTo>
                  <a:pt x="106172" y="637032"/>
                </a:lnTo>
                <a:lnTo>
                  <a:pt x="64845" y="628693"/>
                </a:lnTo>
                <a:lnTo>
                  <a:pt x="31097" y="605948"/>
                </a:lnTo>
                <a:lnTo>
                  <a:pt x="8343" y="572202"/>
                </a:lnTo>
                <a:lnTo>
                  <a:pt x="0" y="530860"/>
                </a:lnTo>
                <a:lnTo>
                  <a:pt x="0" y="106172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43075" y="232918"/>
            <a:ext cx="2325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latin typeface="Trebuchet MS"/>
                <a:cs typeface="Trebuchet MS"/>
              </a:rPr>
              <a:t>Respiración</a:t>
            </a:r>
            <a:r>
              <a:rPr sz="2000" b="1" spc="-225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adecuada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4215" y="1266444"/>
            <a:ext cx="4291584" cy="2229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260" y="1306067"/>
            <a:ext cx="4347972" cy="2211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59" y="1293875"/>
            <a:ext cx="4197095" cy="21351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59" y="1293875"/>
            <a:ext cx="4197350" cy="2135505"/>
          </a:xfrm>
          <a:custGeom>
            <a:avLst/>
            <a:gdLst/>
            <a:ahLst/>
            <a:cxnLst/>
            <a:rect l="l" t="t" r="r" b="b"/>
            <a:pathLst>
              <a:path w="4197350" h="2135504">
                <a:moveTo>
                  <a:pt x="0" y="355853"/>
                </a:moveTo>
                <a:lnTo>
                  <a:pt x="3248" y="307580"/>
                </a:lnTo>
                <a:lnTo>
                  <a:pt x="12711" y="261276"/>
                </a:lnTo>
                <a:lnTo>
                  <a:pt x="27965" y="217366"/>
                </a:lnTo>
                <a:lnTo>
                  <a:pt x="48585" y="176275"/>
                </a:lnTo>
                <a:lnTo>
                  <a:pt x="74147" y="138429"/>
                </a:lnTo>
                <a:lnTo>
                  <a:pt x="104228" y="104251"/>
                </a:lnTo>
                <a:lnTo>
                  <a:pt x="138404" y="74166"/>
                </a:lnTo>
                <a:lnTo>
                  <a:pt x="176251" y="48598"/>
                </a:lnTo>
                <a:lnTo>
                  <a:pt x="217345" y="27973"/>
                </a:lnTo>
                <a:lnTo>
                  <a:pt x="261261" y="12715"/>
                </a:lnTo>
                <a:lnTo>
                  <a:pt x="307576" y="3249"/>
                </a:lnTo>
                <a:lnTo>
                  <a:pt x="355866" y="0"/>
                </a:lnTo>
                <a:lnTo>
                  <a:pt x="3841241" y="0"/>
                </a:lnTo>
                <a:lnTo>
                  <a:pt x="3889515" y="3249"/>
                </a:lnTo>
                <a:lnTo>
                  <a:pt x="3935819" y="12715"/>
                </a:lnTo>
                <a:lnTo>
                  <a:pt x="3979729" y="27973"/>
                </a:lnTo>
                <a:lnTo>
                  <a:pt x="4020820" y="48598"/>
                </a:lnTo>
                <a:lnTo>
                  <a:pt x="4058666" y="74166"/>
                </a:lnTo>
                <a:lnTo>
                  <a:pt x="4092844" y="104251"/>
                </a:lnTo>
                <a:lnTo>
                  <a:pt x="4122929" y="138429"/>
                </a:lnTo>
                <a:lnTo>
                  <a:pt x="4148497" y="176276"/>
                </a:lnTo>
                <a:lnTo>
                  <a:pt x="4169122" y="217366"/>
                </a:lnTo>
                <a:lnTo>
                  <a:pt x="4184380" y="261276"/>
                </a:lnTo>
                <a:lnTo>
                  <a:pt x="4193846" y="307580"/>
                </a:lnTo>
                <a:lnTo>
                  <a:pt x="4197095" y="355853"/>
                </a:lnTo>
                <a:lnTo>
                  <a:pt x="4197095" y="1779270"/>
                </a:lnTo>
                <a:lnTo>
                  <a:pt x="4193846" y="1827543"/>
                </a:lnTo>
                <a:lnTo>
                  <a:pt x="4184380" y="1873847"/>
                </a:lnTo>
                <a:lnTo>
                  <a:pt x="4169122" y="1917757"/>
                </a:lnTo>
                <a:lnTo>
                  <a:pt x="4148497" y="1958848"/>
                </a:lnTo>
                <a:lnTo>
                  <a:pt x="4122929" y="1996694"/>
                </a:lnTo>
                <a:lnTo>
                  <a:pt x="4092844" y="2030872"/>
                </a:lnTo>
                <a:lnTo>
                  <a:pt x="4058666" y="2060957"/>
                </a:lnTo>
                <a:lnTo>
                  <a:pt x="4020819" y="2086525"/>
                </a:lnTo>
                <a:lnTo>
                  <a:pt x="3979729" y="2107150"/>
                </a:lnTo>
                <a:lnTo>
                  <a:pt x="3935819" y="2122408"/>
                </a:lnTo>
                <a:lnTo>
                  <a:pt x="3889515" y="2131874"/>
                </a:lnTo>
                <a:lnTo>
                  <a:pt x="3841241" y="2135124"/>
                </a:lnTo>
                <a:lnTo>
                  <a:pt x="355866" y="2135124"/>
                </a:lnTo>
                <a:lnTo>
                  <a:pt x="307576" y="2131874"/>
                </a:lnTo>
                <a:lnTo>
                  <a:pt x="261261" y="2122408"/>
                </a:lnTo>
                <a:lnTo>
                  <a:pt x="217345" y="2107150"/>
                </a:lnTo>
                <a:lnTo>
                  <a:pt x="176251" y="2086525"/>
                </a:lnTo>
                <a:lnTo>
                  <a:pt x="138404" y="2060957"/>
                </a:lnTo>
                <a:lnTo>
                  <a:pt x="104228" y="2030872"/>
                </a:lnTo>
                <a:lnTo>
                  <a:pt x="74147" y="1996694"/>
                </a:lnTo>
                <a:lnTo>
                  <a:pt x="48585" y="1958847"/>
                </a:lnTo>
                <a:lnTo>
                  <a:pt x="27965" y="1917757"/>
                </a:lnTo>
                <a:lnTo>
                  <a:pt x="12711" y="1873847"/>
                </a:lnTo>
                <a:lnTo>
                  <a:pt x="3248" y="1827543"/>
                </a:lnTo>
                <a:lnTo>
                  <a:pt x="0" y="1779270"/>
                </a:lnTo>
                <a:lnTo>
                  <a:pt x="0" y="35585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3001" y="1370533"/>
            <a:ext cx="401447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Al </a:t>
            </a:r>
            <a:r>
              <a:rPr sz="1800" spc="-30" dirty="0">
                <a:latin typeface="Arial"/>
                <a:cs typeface="Arial"/>
              </a:rPr>
              <a:t>tomar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60" dirty="0">
                <a:latin typeface="Arial"/>
                <a:cs typeface="Arial"/>
              </a:rPr>
              <a:t>aire </a:t>
            </a:r>
            <a:r>
              <a:rPr sz="1800" spc="-30" dirty="0">
                <a:latin typeface="Arial"/>
                <a:cs typeface="Arial"/>
              </a:rPr>
              <a:t>por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05" dirty="0">
                <a:latin typeface="Arial"/>
                <a:cs typeface="Arial"/>
              </a:rPr>
              <a:t>boca </a:t>
            </a:r>
            <a:r>
              <a:rPr sz="1800" spc="-75" dirty="0">
                <a:latin typeface="Arial"/>
                <a:cs typeface="Arial"/>
              </a:rPr>
              <a:t>esto </a:t>
            </a:r>
            <a:r>
              <a:rPr sz="1800" spc="-90" dirty="0">
                <a:latin typeface="Arial"/>
                <a:cs typeface="Arial"/>
              </a:rPr>
              <a:t>garantiza  </a:t>
            </a:r>
            <a:r>
              <a:rPr sz="1800" spc="-35" dirty="0">
                <a:latin typeface="Arial"/>
                <a:cs typeface="Arial"/>
              </a:rPr>
              <a:t>tomar </a:t>
            </a:r>
            <a:r>
              <a:rPr sz="1800" spc="-135" dirty="0">
                <a:latin typeface="Arial"/>
                <a:cs typeface="Arial"/>
              </a:rPr>
              <a:t>más </a:t>
            </a:r>
            <a:r>
              <a:rPr sz="1800" spc="-50" dirty="0">
                <a:latin typeface="Arial"/>
                <a:cs typeface="Arial"/>
              </a:rPr>
              <a:t>rápido </a:t>
            </a:r>
            <a:r>
              <a:rPr sz="1800" spc="-75" dirty="0">
                <a:latin typeface="Arial"/>
                <a:cs typeface="Arial"/>
              </a:rPr>
              <a:t>mayor </a:t>
            </a:r>
            <a:r>
              <a:rPr sz="1800" spc="-65" dirty="0">
                <a:latin typeface="Arial"/>
                <a:cs typeface="Arial"/>
              </a:rPr>
              <a:t>cantidad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60" dirty="0">
                <a:latin typeface="Arial"/>
                <a:cs typeface="Arial"/>
              </a:rPr>
              <a:t>aire, 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30" dirty="0">
                <a:latin typeface="Arial"/>
                <a:cs typeface="Arial"/>
              </a:rPr>
              <a:t>tomar por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75" dirty="0">
                <a:latin typeface="Arial"/>
                <a:cs typeface="Arial"/>
              </a:rPr>
              <a:t>nariz esto </a:t>
            </a:r>
            <a:r>
              <a:rPr sz="1800" spc="-80" dirty="0">
                <a:latin typeface="Arial"/>
                <a:cs typeface="Arial"/>
              </a:rPr>
              <a:t>provocara </a:t>
            </a:r>
            <a:r>
              <a:rPr sz="1800" spc="-75" dirty="0">
                <a:latin typeface="Arial"/>
                <a:cs typeface="Arial"/>
              </a:rPr>
              <a:t>que  </a:t>
            </a:r>
            <a:r>
              <a:rPr sz="1800" spc="-55" dirty="0">
                <a:latin typeface="Arial"/>
                <a:cs typeface="Arial"/>
              </a:rPr>
              <a:t>no </a:t>
            </a:r>
            <a:r>
              <a:rPr sz="1800" spc="-155" dirty="0">
                <a:latin typeface="Arial"/>
                <a:cs typeface="Arial"/>
              </a:rPr>
              <a:t>se </a:t>
            </a:r>
            <a:r>
              <a:rPr sz="1800" spc="-40" dirty="0">
                <a:latin typeface="Arial"/>
                <a:cs typeface="Arial"/>
              </a:rPr>
              <a:t>tome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55" dirty="0">
                <a:latin typeface="Arial"/>
                <a:cs typeface="Arial"/>
              </a:rPr>
              <a:t>suficiente </a:t>
            </a:r>
            <a:r>
              <a:rPr sz="1800" spc="-60" dirty="0">
                <a:latin typeface="Arial"/>
                <a:cs typeface="Arial"/>
              </a:rPr>
              <a:t>aire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80" dirty="0">
                <a:latin typeface="Arial"/>
                <a:cs typeface="Arial"/>
              </a:rPr>
              <a:t>provocaría  </a:t>
            </a:r>
            <a:r>
              <a:rPr sz="1800" spc="-85" dirty="0">
                <a:latin typeface="Arial"/>
                <a:cs typeface="Arial"/>
              </a:rPr>
              <a:t>una </a:t>
            </a:r>
            <a:r>
              <a:rPr sz="1800" spc="-70" dirty="0">
                <a:latin typeface="Arial"/>
                <a:cs typeface="Arial"/>
              </a:rPr>
              <a:t>hipoxia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40" dirty="0">
                <a:latin typeface="Arial"/>
                <a:cs typeface="Arial"/>
              </a:rPr>
              <a:t>falta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100" dirty="0">
                <a:latin typeface="Arial"/>
                <a:cs typeface="Arial"/>
              </a:rPr>
              <a:t>oxígeno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70" dirty="0">
                <a:latin typeface="Arial"/>
                <a:cs typeface="Arial"/>
              </a:rPr>
              <a:t>muy  </a:t>
            </a:r>
            <a:r>
              <a:rPr sz="1800" spc="-85" dirty="0">
                <a:latin typeface="Arial"/>
                <a:cs typeface="Arial"/>
              </a:rPr>
              <a:t>poco </a:t>
            </a:r>
            <a:r>
              <a:rPr sz="1800" spc="-30" dirty="0">
                <a:latin typeface="Arial"/>
                <a:cs typeface="Arial"/>
              </a:rPr>
              <a:t>tiempo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75" dirty="0">
                <a:latin typeface="Arial"/>
                <a:cs typeface="Arial"/>
              </a:rPr>
              <a:t>que </a:t>
            </a:r>
            <a:r>
              <a:rPr sz="1800" spc="-50" dirty="0">
                <a:latin typeface="Arial"/>
                <a:cs typeface="Arial"/>
              </a:rPr>
              <a:t>incidiría </a:t>
            </a:r>
            <a:r>
              <a:rPr sz="1800" spc="-80" dirty="0">
                <a:latin typeface="Arial"/>
                <a:cs typeface="Arial"/>
              </a:rPr>
              <a:t>en </a:t>
            </a:r>
            <a:r>
              <a:rPr sz="1800" spc="-50" dirty="0">
                <a:latin typeface="Arial"/>
                <a:cs typeface="Arial"/>
              </a:rPr>
              <a:t>el  </a:t>
            </a:r>
            <a:r>
              <a:rPr sz="1800" spc="-60" dirty="0">
                <a:latin typeface="Arial"/>
                <a:cs typeface="Arial"/>
              </a:rPr>
              <a:t>resultado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prueba.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4215" y="4416552"/>
            <a:ext cx="4181855" cy="2176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736" y="4451603"/>
            <a:ext cx="4242816" cy="2211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59" y="4443984"/>
            <a:ext cx="4087367" cy="20817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459" y="4443984"/>
            <a:ext cx="4087495" cy="2082164"/>
          </a:xfrm>
          <a:custGeom>
            <a:avLst/>
            <a:gdLst/>
            <a:ahLst/>
            <a:cxnLst/>
            <a:rect l="l" t="t" r="r" b="b"/>
            <a:pathLst>
              <a:path w="4087495" h="2082165">
                <a:moveTo>
                  <a:pt x="0" y="346964"/>
                </a:moveTo>
                <a:lnTo>
                  <a:pt x="3167" y="299878"/>
                </a:lnTo>
                <a:lnTo>
                  <a:pt x="12394" y="254720"/>
                </a:lnTo>
                <a:lnTo>
                  <a:pt x="27266" y="211901"/>
                </a:lnTo>
                <a:lnTo>
                  <a:pt x="47371" y="171835"/>
                </a:lnTo>
                <a:lnTo>
                  <a:pt x="72295" y="134936"/>
                </a:lnTo>
                <a:lnTo>
                  <a:pt x="101625" y="101615"/>
                </a:lnTo>
                <a:lnTo>
                  <a:pt x="134946" y="72288"/>
                </a:lnTo>
                <a:lnTo>
                  <a:pt x="171846" y="47366"/>
                </a:lnTo>
                <a:lnTo>
                  <a:pt x="211912" y="27263"/>
                </a:lnTo>
                <a:lnTo>
                  <a:pt x="254729" y="12392"/>
                </a:lnTo>
                <a:lnTo>
                  <a:pt x="299884" y="3166"/>
                </a:lnTo>
                <a:lnTo>
                  <a:pt x="346963" y="0"/>
                </a:lnTo>
                <a:lnTo>
                  <a:pt x="3740404" y="0"/>
                </a:lnTo>
                <a:lnTo>
                  <a:pt x="3787489" y="3166"/>
                </a:lnTo>
                <a:lnTo>
                  <a:pt x="3832647" y="12392"/>
                </a:lnTo>
                <a:lnTo>
                  <a:pt x="3875466" y="27263"/>
                </a:lnTo>
                <a:lnTo>
                  <a:pt x="3915532" y="47366"/>
                </a:lnTo>
                <a:lnTo>
                  <a:pt x="3952431" y="72288"/>
                </a:lnTo>
                <a:lnTo>
                  <a:pt x="3985752" y="101615"/>
                </a:lnTo>
                <a:lnTo>
                  <a:pt x="4015079" y="134936"/>
                </a:lnTo>
                <a:lnTo>
                  <a:pt x="4040001" y="171835"/>
                </a:lnTo>
                <a:lnTo>
                  <a:pt x="4060104" y="211901"/>
                </a:lnTo>
                <a:lnTo>
                  <a:pt x="4074975" y="254720"/>
                </a:lnTo>
                <a:lnTo>
                  <a:pt x="4084201" y="299878"/>
                </a:lnTo>
                <a:lnTo>
                  <a:pt x="4087367" y="346964"/>
                </a:lnTo>
                <a:lnTo>
                  <a:pt x="4087367" y="1734807"/>
                </a:lnTo>
                <a:lnTo>
                  <a:pt x="4084201" y="1781890"/>
                </a:lnTo>
                <a:lnTo>
                  <a:pt x="4074975" y="1827047"/>
                </a:lnTo>
                <a:lnTo>
                  <a:pt x="4060104" y="1869866"/>
                </a:lnTo>
                <a:lnTo>
                  <a:pt x="4040001" y="1909933"/>
                </a:lnTo>
                <a:lnTo>
                  <a:pt x="4015079" y="1946834"/>
                </a:lnTo>
                <a:lnTo>
                  <a:pt x="3985752" y="1980157"/>
                </a:lnTo>
                <a:lnTo>
                  <a:pt x="3952431" y="2009487"/>
                </a:lnTo>
                <a:lnTo>
                  <a:pt x="3915532" y="2034411"/>
                </a:lnTo>
                <a:lnTo>
                  <a:pt x="3875466" y="2054516"/>
                </a:lnTo>
                <a:lnTo>
                  <a:pt x="3832647" y="2069389"/>
                </a:lnTo>
                <a:lnTo>
                  <a:pt x="3787489" y="2078616"/>
                </a:lnTo>
                <a:lnTo>
                  <a:pt x="3740404" y="2081784"/>
                </a:lnTo>
                <a:lnTo>
                  <a:pt x="346963" y="2081784"/>
                </a:lnTo>
                <a:lnTo>
                  <a:pt x="299884" y="2078616"/>
                </a:lnTo>
                <a:lnTo>
                  <a:pt x="254729" y="2069389"/>
                </a:lnTo>
                <a:lnTo>
                  <a:pt x="211912" y="2054516"/>
                </a:lnTo>
                <a:lnTo>
                  <a:pt x="171846" y="2034411"/>
                </a:lnTo>
                <a:lnTo>
                  <a:pt x="134946" y="2009487"/>
                </a:lnTo>
                <a:lnTo>
                  <a:pt x="101625" y="1980157"/>
                </a:lnTo>
                <a:lnTo>
                  <a:pt x="72295" y="1946834"/>
                </a:lnTo>
                <a:lnTo>
                  <a:pt x="47371" y="1909933"/>
                </a:lnTo>
                <a:lnTo>
                  <a:pt x="27266" y="1869866"/>
                </a:lnTo>
                <a:lnTo>
                  <a:pt x="12394" y="1827047"/>
                </a:lnTo>
                <a:lnTo>
                  <a:pt x="3167" y="1781890"/>
                </a:lnTo>
                <a:lnTo>
                  <a:pt x="0" y="1734807"/>
                </a:lnTo>
                <a:lnTo>
                  <a:pt x="0" y="3469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0563" y="4518152"/>
            <a:ext cx="3909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Arial"/>
                <a:cs typeface="Arial"/>
              </a:rPr>
              <a:t>El </a:t>
            </a:r>
            <a:r>
              <a:rPr sz="1800" spc="-60" dirty="0">
                <a:latin typeface="Arial"/>
                <a:cs typeface="Arial"/>
              </a:rPr>
              <a:t>respirar </a:t>
            </a:r>
            <a:r>
              <a:rPr sz="1800" spc="-125" dirty="0">
                <a:latin typeface="Arial"/>
                <a:cs typeface="Arial"/>
              </a:rPr>
              <a:t>cada </a:t>
            </a:r>
            <a:r>
              <a:rPr sz="1800" spc="-110" dirty="0">
                <a:latin typeface="Arial"/>
                <a:cs typeface="Arial"/>
              </a:rPr>
              <a:t>brazada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80" dirty="0">
                <a:latin typeface="Arial"/>
                <a:cs typeface="Arial"/>
              </a:rPr>
              <a:t>una </a:t>
            </a:r>
            <a:r>
              <a:rPr sz="1800" spc="-70" dirty="0">
                <a:latin typeface="Arial"/>
                <a:cs typeface="Arial"/>
              </a:rPr>
              <a:t>prueba 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95" dirty="0">
                <a:latin typeface="Arial"/>
                <a:cs typeface="Arial"/>
              </a:rPr>
              <a:t>200 </a:t>
            </a:r>
            <a:r>
              <a:rPr sz="1800" spc="-60" dirty="0">
                <a:latin typeface="Arial"/>
                <a:cs typeface="Arial"/>
              </a:rPr>
              <a:t>metros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135" dirty="0">
                <a:latin typeface="Arial"/>
                <a:cs typeface="Arial"/>
              </a:rPr>
              <a:t>más </a:t>
            </a:r>
            <a:r>
              <a:rPr sz="1800" spc="-85" dirty="0">
                <a:latin typeface="Arial"/>
                <a:cs typeface="Arial"/>
              </a:rPr>
              <a:t>provoca </a:t>
            </a:r>
            <a:r>
              <a:rPr sz="1800" spc="-95" dirty="0">
                <a:latin typeface="Arial"/>
                <a:cs typeface="Arial"/>
              </a:rPr>
              <a:t>mareos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0563" y="5066791"/>
            <a:ext cx="3907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7660" algn="l"/>
                <a:tab pos="2121535" algn="l"/>
                <a:tab pos="2492375" algn="l"/>
                <a:tab pos="3542665" algn="l"/>
              </a:tabLst>
            </a:pPr>
            <a:r>
              <a:rPr sz="1800" spc="-90" dirty="0">
                <a:latin typeface="Arial"/>
                <a:cs typeface="Arial"/>
              </a:rPr>
              <a:t>d</a:t>
            </a:r>
            <a:r>
              <a:rPr sz="1800" spc="-85" dirty="0">
                <a:latin typeface="Arial"/>
                <a:cs typeface="Arial"/>
              </a:rPr>
              <a:t>e</a:t>
            </a:r>
            <a:r>
              <a:rPr sz="1800" spc="-65" dirty="0">
                <a:latin typeface="Arial"/>
                <a:cs typeface="Arial"/>
              </a:rPr>
              <a:t>sor</a:t>
            </a:r>
            <a:r>
              <a:rPr sz="1800" spc="-40" dirty="0">
                <a:latin typeface="Arial"/>
                <a:cs typeface="Arial"/>
              </a:rPr>
              <a:t>i</a:t>
            </a:r>
            <a:r>
              <a:rPr sz="1800" spc="-85" dirty="0">
                <a:latin typeface="Arial"/>
                <a:cs typeface="Arial"/>
              </a:rPr>
              <a:t>e</a:t>
            </a:r>
            <a:r>
              <a:rPr sz="1800" spc="-90" dirty="0">
                <a:latin typeface="Arial"/>
                <a:cs typeface="Arial"/>
              </a:rPr>
              <a:t>n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10" dirty="0">
                <a:latin typeface="Arial"/>
                <a:cs typeface="Arial"/>
              </a:rPr>
              <a:t>ac</a:t>
            </a:r>
            <a:r>
              <a:rPr sz="1800" spc="-60" dirty="0">
                <a:latin typeface="Arial"/>
                <a:cs typeface="Arial"/>
              </a:rPr>
              <a:t>ió</a:t>
            </a:r>
            <a:r>
              <a:rPr sz="1800" spc="-5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0" dirty="0">
                <a:latin typeface="Arial"/>
                <a:cs typeface="Arial"/>
              </a:rPr>
              <a:t>po</a:t>
            </a:r>
            <a:r>
              <a:rPr sz="1800" spc="-2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0" dirty="0">
                <a:latin typeface="Arial"/>
                <a:cs typeface="Arial"/>
              </a:rPr>
              <a:t>el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60" dirty="0">
                <a:latin typeface="Arial"/>
                <a:cs typeface="Arial"/>
              </a:rPr>
              <a:t>c</a:t>
            </a:r>
            <a:r>
              <a:rPr sz="1800" spc="-60" dirty="0">
                <a:latin typeface="Arial"/>
                <a:cs typeface="Arial"/>
              </a:rPr>
              <a:t>o</a:t>
            </a:r>
            <a:r>
              <a:rPr sz="1800" spc="-65" dirty="0">
                <a:latin typeface="Arial"/>
                <a:cs typeface="Arial"/>
              </a:rPr>
              <a:t>n</a:t>
            </a:r>
            <a:r>
              <a:rPr sz="1800" spc="105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40" dirty="0">
                <a:latin typeface="Arial"/>
                <a:cs typeface="Arial"/>
              </a:rPr>
              <a:t>ar</a:t>
            </a:r>
            <a:r>
              <a:rPr sz="1800" spc="-30" dirty="0">
                <a:latin typeface="Arial"/>
                <a:cs typeface="Arial"/>
              </a:rPr>
              <a:t>i</a:t>
            </a:r>
            <a:r>
              <a:rPr sz="1800" spc="-5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0" dirty="0">
                <a:latin typeface="Arial"/>
                <a:cs typeface="Arial"/>
              </a:rPr>
              <a:t>u</a:t>
            </a:r>
            <a:r>
              <a:rPr sz="1800" spc="-105" dirty="0">
                <a:latin typeface="Arial"/>
                <a:cs typeface="Arial"/>
              </a:rPr>
              <a:t>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0563" y="5341111"/>
            <a:ext cx="3907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7455" algn="l"/>
                <a:tab pos="2481580" algn="l"/>
                <a:tab pos="3053080" algn="l"/>
                <a:tab pos="3476625" algn="l"/>
              </a:tabLst>
            </a:pPr>
            <a:r>
              <a:rPr sz="1800" spc="-70" dirty="0">
                <a:latin typeface="Arial"/>
                <a:cs typeface="Arial"/>
              </a:rPr>
              <a:t>respiración	</a:t>
            </a:r>
            <a:r>
              <a:rPr sz="1800" spc="-85" dirty="0">
                <a:latin typeface="Arial"/>
                <a:cs typeface="Arial"/>
              </a:rPr>
              <a:t>excediendo	</a:t>
            </a:r>
            <a:r>
              <a:rPr sz="1800" spc="-135" dirty="0">
                <a:latin typeface="Arial"/>
                <a:cs typeface="Arial"/>
              </a:rPr>
              <a:t>mas	</a:t>
            </a:r>
            <a:r>
              <a:rPr sz="1800" spc="-85" dirty="0">
                <a:latin typeface="Arial"/>
                <a:cs typeface="Arial"/>
              </a:rPr>
              <a:t>de	</a:t>
            </a:r>
            <a:r>
              <a:rPr sz="1800" spc="-70" dirty="0">
                <a:latin typeface="Arial"/>
                <a:cs typeface="Arial"/>
              </a:rPr>
              <a:t>ciclo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0563" y="5615432"/>
            <a:ext cx="39090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provoca </a:t>
            </a:r>
            <a:r>
              <a:rPr sz="1800" spc="-40" dirty="0">
                <a:latin typeface="Arial"/>
                <a:cs typeface="Arial"/>
              </a:rPr>
              <a:t>falta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60" dirty="0">
                <a:latin typeface="Arial"/>
                <a:cs typeface="Arial"/>
              </a:rPr>
              <a:t>aire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65" dirty="0">
                <a:latin typeface="Arial"/>
                <a:cs typeface="Arial"/>
              </a:rPr>
              <a:t>hipoxia, </a:t>
            </a:r>
            <a:r>
              <a:rPr sz="1800" spc="-90" dirty="0">
                <a:latin typeface="Arial"/>
                <a:cs typeface="Arial"/>
              </a:rPr>
              <a:t>para </a:t>
            </a:r>
            <a:r>
              <a:rPr sz="1800" spc="-35" dirty="0">
                <a:latin typeface="Arial"/>
                <a:cs typeface="Arial"/>
              </a:rPr>
              <a:t>ello  </a:t>
            </a:r>
            <a:r>
              <a:rPr sz="1800" spc="-150" dirty="0">
                <a:latin typeface="Arial"/>
                <a:cs typeface="Arial"/>
              </a:rPr>
              <a:t>se </a:t>
            </a:r>
            <a:r>
              <a:rPr sz="1800" spc="-75" dirty="0">
                <a:latin typeface="Arial"/>
                <a:cs typeface="Arial"/>
              </a:rPr>
              <a:t>recomienda </a:t>
            </a:r>
            <a:r>
              <a:rPr sz="1800" spc="-70" dirty="0">
                <a:latin typeface="Arial"/>
                <a:cs typeface="Arial"/>
              </a:rPr>
              <a:t>realizar </a:t>
            </a:r>
            <a:r>
              <a:rPr sz="1800" spc="-30" dirty="0">
                <a:latin typeface="Arial"/>
                <a:cs typeface="Arial"/>
              </a:rPr>
              <a:t>por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spc="-95" dirty="0">
                <a:latin typeface="Arial"/>
                <a:cs typeface="Arial"/>
              </a:rPr>
              <a:t>menos </a:t>
            </a:r>
            <a:r>
              <a:rPr sz="1800" spc="-125" dirty="0">
                <a:latin typeface="Arial"/>
                <a:cs typeface="Arial"/>
              </a:rPr>
              <a:t>cada  </a:t>
            </a:r>
            <a:r>
              <a:rPr sz="1800" spc="-105" dirty="0">
                <a:latin typeface="Arial"/>
                <a:cs typeface="Arial"/>
              </a:rPr>
              <a:t>dos </a:t>
            </a:r>
            <a:r>
              <a:rPr sz="1800" spc="-70" dirty="0">
                <a:latin typeface="Arial"/>
                <a:cs typeface="Arial"/>
              </a:rPr>
              <a:t>ciclo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70" dirty="0">
                <a:latin typeface="Arial"/>
                <a:cs typeface="Arial"/>
              </a:rPr>
              <a:t>respiración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bilateral.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02892" y="3715511"/>
            <a:ext cx="1094232" cy="5958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6800" y="54864"/>
            <a:ext cx="3550920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00244" y="0"/>
            <a:ext cx="3360420" cy="9204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4044" y="82296"/>
            <a:ext cx="3456431" cy="6370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24044" y="82296"/>
            <a:ext cx="3456940" cy="637540"/>
          </a:xfrm>
          <a:custGeom>
            <a:avLst/>
            <a:gdLst/>
            <a:ahLst/>
            <a:cxnLst/>
            <a:rect l="l" t="t" r="r" b="b"/>
            <a:pathLst>
              <a:path w="3456940" h="637540">
                <a:moveTo>
                  <a:pt x="0" y="106172"/>
                </a:moveTo>
                <a:lnTo>
                  <a:pt x="8338" y="64829"/>
                </a:lnTo>
                <a:lnTo>
                  <a:pt x="31083" y="31083"/>
                </a:lnTo>
                <a:lnTo>
                  <a:pt x="64829" y="8338"/>
                </a:lnTo>
                <a:lnTo>
                  <a:pt x="106171" y="0"/>
                </a:lnTo>
                <a:lnTo>
                  <a:pt x="3350259" y="0"/>
                </a:lnTo>
                <a:lnTo>
                  <a:pt x="3391602" y="8338"/>
                </a:lnTo>
                <a:lnTo>
                  <a:pt x="3425348" y="31083"/>
                </a:lnTo>
                <a:lnTo>
                  <a:pt x="3448093" y="64829"/>
                </a:lnTo>
                <a:lnTo>
                  <a:pt x="3456431" y="106172"/>
                </a:lnTo>
                <a:lnTo>
                  <a:pt x="3456431" y="530859"/>
                </a:lnTo>
                <a:lnTo>
                  <a:pt x="3448093" y="572202"/>
                </a:lnTo>
                <a:lnTo>
                  <a:pt x="3425348" y="605948"/>
                </a:lnTo>
                <a:lnTo>
                  <a:pt x="3391602" y="628693"/>
                </a:lnTo>
                <a:lnTo>
                  <a:pt x="3350259" y="637031"/>
                </a:lnTo>
                <a:lnTo>
                  <a:pt x="106171" y="637031"/>
                </a:lnTo>
                <a:lnTo>
                  <a:pt x="64829" y="628693"/>
                </a:lnTo>
                <a:lnTo>
                  <a:pt x="31083" y="605948"/>
                </a:lnTo>
                <a:lnTo>
                  <a:pt x="8338" y="572202"/>
                </a:lnTo>
                <a:lnTo>
                  <a:pt x="0" y="530859"/>
                </a:lnTo>
                <a:lnTo>
                  <a:pt x="0" y="106172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183885" y="65607"/>
            <a:ext cx="293941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20" dirty="0"/>
              <a:t>Respiración </a:t>
            </a:r>
            <a:r>
              <a:rPr sz="2000" spc="-125" dirty="0"/>
              <a:t>en </a:t>
            </a:r>
            <a:r>
              <a:rPr sz="2000" spc="-90" dirty="0"/>
              <a:t>la </a:t>
            </a:r>
            <a:r>
              <a:rPr sz="2000" spc="-140" dirty="0"/>
              <a:t>técnica</a:t>
            </a:r>
            <a:r>
              <a:rPr sz="2000" spc="-325" dirty="0"/>
              <a:t> </a:t>
            </a:r>
            <a:r>
              <a:rPr sz="2000" spc="-114" dirty="0"/>
              <a:t>de</a:t>
            </a:r>
            <a:endParaRPr sz="20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130" dirty="0"/>
              <a:t>crol</a:t>
            </a:r>
            <a:endParaRPr sz="2000"/>
          </a:p>
        </p:txBody>
      </p:sp>
      <p:sp>
        <p:nvSpPr>
          <p:cNvPr id="28" name="object 28"/>
          <p:cNvSpPr/>
          <p:nvPr/>
        </p:nvSpPr>
        <p:spPr>
          <a:xfrm>
            <a:off x="4696967" y="1296924"/>
            <a:ext cx="4242816" cy="21503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63440" y="1331975"/>
            <a:ext cx="4308348" cy="22113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44211" y="1324355"/>
            <a:ext cx="4148328" cy="20558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44211" y="1324355"/>
            <a:ext cx="4148454" cy="2056130"/>
          </a:xfrm>
          <a:custGeom>
            <a:avLst/>
            <a:gdLst/>
            <a:ahLst/>
            <a:cxnLst/>
            <a:rect l="l" t="t" r="r" b="b"/>
            <a:pathLst>
              <a:path w="4148454" h="2056129">
                <a:moveTo>
                  <a:pt x="0" y="342646"/>
                </a:moveTo>
                <a:lnTo>
                  <a:pt x="3128" y="296152"/>
                </a:lnTo>
                <a:lnTo>
                  <a:pt x="12240" y="251559"/>
                </a:lnTo>
                <a:lnTo>
                  <a:pt x="26927" y="209276"/>
                </a:lnTo>
                <a:lnTo>
                  <a:pt x="46783" y="169709"/>
                </a:lnTo>
                <a:lnTo>
                  <a:pt x="71397" y="133268"/>
                </a:lnTo>
                <a:lnTo>
                  <a:pt x="100361" y="100361"/>
                </a:lnTo>
                <a:lnTo>
                  <a:pt x="133268" y="71397"/>
                </a:lnTo>
                <a:lnTo>
                  <a:pt x="169709" y="46783"/>
                </a:lnTo>
                <a:lnTo>
                  <a:pt x="209276" y="26927"/>
                </a:lnTo>
                <a:lnTo>
                  <a:pt x="251559" y="12240"/>
                </a:lnTo>
                <a:lnTo>
                  <a:pt x="296152" y="3128"/>
                </a:lnTo>
                <a:lnTo>
                  <a:pt x="342646" y="0"/>
                </a:lnTo>
                <a:lnTo>
                  <a:pt x="3805682" y="0"/>
                </a:lnTo>
                <a:lnTo>
                  <a:pt x="3852175" y="3128"/>
                </a:lnTo>
                <a:lnTo>
                  <a:pt x="3896768" y="12240"/>
                </a:lnTo>
                <a:lnTo>
                  <a:pt x="3939051" y="26927"/>
                </a:lnTo>
                <a:lnTo>
                  <a:pt x="3978618" y="46783"/>
                </a:lnTo>
                <a:lnTo>
                  <a:pt x="4015059" y="71397"/>
                </a:lnTo>
                <a:lnTo>
                  <a:pt x="4047966" y="100361"/>
                </a:lnTo>
                <a:lnTo>
                  <a:pt x="4076930" y="133268"/>
                </a:lnTo>
                <a:lnTo>
                  <a:pt x="4101544" y="169709"/>
                </a:lnTo>
                <a:lnTo>
                  <a:pt x="4121400" y="209276"/>
                </a:lnTo>
                <a:lnTo>
                  <a:pt x="4136087" y="251559"/>
                </a:lnTo>
                <a:lnTo>
                  <a:pt x="4145199" y="296152"/>
                </a:lnTo>
                <a:lnTo>
                  <a:pt x="4148328" y="342646"/>
                </a:lnTo>
                <a:lnTo>
                  <a:pt x="4148328" y="1713230"/>
                </a:lnTo>
                <a:lnTo>
                  <a:pt x="4145199" y="1759723"/>
                </a:lnTo>
                <a:lnTo>
                  <a:pt x="4136087" y="1804316"/>
                </a:lnTo>
                <a:lnTo>
                  <a:pt x="4121400" y="1846599"/>
                </a:lnTo>
                <a:lnTo>
                  <a:pt x="4101544" y="1886166"/>
                </a:lnTo>
                <a:lnTo>
                  <a:pt x="4076930" y="1922607"/>
                </a:lnTo>
                <a:lnTo>
                  <a:pt x="4047966" y="1955514"/>
                </a:lnTo>
                <a:lnTo>
                  <a:pt x="4015059" y="1984478"/>
                </a:lnTo>
                <a:lnTo>
                  <a:pt x="3978618" y="2009092"/>
                </a:lnTo>
                <a:lnTo>
                  <a:pt x="3939051" y="2028948"/>
                </a:lnTo>
                <a:lnTo>
                  <a:pt x="3896768" y="2043635"/>
                </a:lnTo>
                <a:lnTo>
                  <a:pt x="3852175" y="2052747"/>
                </a:lnTo>
                <a:lnTo>
                  <a:pt x="3805682" y="2055876"/>
                </a:lnTo>
                <a:lnTo>
                  <a:pt x="342646" y="2055876"/>
                </a:lnTo>
                <a:lnTo>
                  <a:pt x="296152" y="2052747"/>
                </a:lnTo>
                <a:lnTo>
                  <a:pt x="251559" y="2043635"/>
                </a:lnTo>
                <a:lnTo>
                  <a:pt x="209276" y="2028948"/>
                </a:lnTo>
                <a:lnTo>
                  <a:pt x="169709" y="2009092"/>
                </a:lnTo>
                <a:lnTo>
                  <a:pt x="133268" y="1984478"/>
                </a:lnTo>
                <a:lnTo>
                  <a:pt x="100361" y="1955514"/>
                </a:lnTo>
                <a:lnTo>
                  <a:pt x="71397" y="1922607"/>
                </a:lnTo>
                <a:lnTo>
                  <a:pt x="46783" y="1886166"/>
                </a:lnTo>
                <a:lnTo>
                  <a:pt x="26927" y="1846599"/>
                </a:lnTo>
                <a:lnTo>
                  <a:pt x="12240" y="1804316"/>
                </a:lnTo>
                <a:lnTo>
                  <a:pt x="3128" y="1759723"/>
                </a:lnTo>
                <a:lnTo>
                  <a:pt x="0" y="1713230"/>
                </a:lnTo>
                <a:lnTo>
                  <a:pt x="0" y="34264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32096" y="1397889"/>
            <a:ext cx="397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La </a:t>
            </a:r>
            <a:r>
              <a:rPr sz="1800" spc="-70" dirty="0">
                <a:latin typeface="Arial"/>
                <a:cs typeface="Arial"/>
              </a:rPr>
              <a:t>respiración </a:t>
            </a:r>
            <a:r>
              <a:rPr sz="1800" spc="-15" dirty="0">
                <a:latin typeface="Arial"/>
                <a:cs typeface="Arial"/>
              </a:rPr>
              <a:t>tanto </a:t>
            </a:r>
            <a:r>
              <a:rPr sz="1800" spc="-90" dirty="0">
                <a:latin typeface="Arial"/>
                <a:cs typeface="Arial"/>
              </a:rPr>
              <a:t>para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60" dirty="0">
                <a:latin typeface="Arial"/>
                <a:cs typeface="Arial"/>
              </a:rPr>
              <a:t>lado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derecho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así </a:t>
            </a:r>
            <a:r>
              <a:rPr spc="-85" dirty="0"/>
              <a:t>como </a:t>
            </a:r>
            <a:r>
              <a:rPr spc="-90" dirty="0"/>
              <a:t>para </a:t>
            </a:r>
            <a:r>
              <a:rPr spc="-50" dirty="0"/>
              <a:t>el </a:t>
            </a:r>
            <a:r>
              <a:rPr spc="-60" dirty="0"/>
              <a:t>lado </a:t>
            </a:r>
            <a:r>
              <a:rPr spc="-65" dirty="0"/>
              <a:t>izquierdo, </a:t>
            </a:r>
            <a:r>
              <a:rPr spc="-75" dirty="0"/>
              <a:t>la  </a:t>
            </a:r>
            <a:r>
              <a:rPr spc="-65" dirty="0"/>
              <a:t>inspiración </a:t>
            </a:r>
            <a:r>
              <a:rPr spc="-55" dirty="0"/>
              <a:t>o </a:t>
            </a:r>
            <a:r>
              <a:rPr spc="-60" dirty="0"/>
              <a:t>entrada </a:t>
            </a:r>
            <a:r>
              <a:rPr spc="-85" dirty="0"/>
              <a:t>de </a:t>
            </a:r>
            <a:r>
              <a:rPr spc="-60" dirty="0"/>
              <a:t>aire </a:t>
            </a:r>
            <a:r>
              <a:rPr spc="-85" dirty="0"/>
              <a:t>en </a:t>
            </a:r>
            <a:r>
              <a:rPr spc="-50" dirty="0"/>
              <a:t>el </a:t>
            </a:r>
            <a:r>
              <a:rPr spc="-70" dirty="0"/>
              <a:t>cuerpo  </a:t>
            </a:r>
            <a:r>
              <a:rPr spc="-85" dirty="0"/>
              <a:t>debe </a:t>
            </a:r>
            <a:r>
              <a:rPr spc="-95" dirty="0"/>
              <a:t>ser </a:t>
            </a:r>
            <a:r>
              <a:rPr spc="-85" dirty="0"/>
              <a:t>realizada </a:t>
            </a:r>
            <a:r>
              <a:rPr spc="-30" dirty="0"/>
              <a:t>por </a:t>
            </a:r>
            <a:r>
              <a:rPr spc="-70" dirty="0"/>
              <a:t>la </a:t>
            </a:r>
            <a:r>
              <a:rPr spc="-100" dirty="0"/>
              <a:t>boca </a:t>
            </a:r>
            <a:r>
              <a:rPr spc="-85" dirty="0"/>
              <a:t>cuando  </a:t>
            </a:r>
            <a:r>
              <a:rPr spc="-40" dirty="0"/>
              <a:t>termina </a:t>
            </a:r>
            <a:r>
              <a:rPr spc="-50" dirty="0"/>
              <a:t>el </a:t>
            </a:r>
            <a:r>
              <a:rPr spc="-60" dirty="0"/>
              <a:t>empuje </a:t>
            </a:r>
            <a:r>
              <a:rPr spc="-30" dirty="0"/>
              <a:t>final </a:t>
            </a:r>
            <a:r>
              <a:rPr spc="-80" dirty="0"/>
              <a:t>de </a:t>
            </a:r>
            <a:r>
              <a:rPr spc="-70" dirty="0"/>
              <a:t>la </a:t>
            </a:r>
            <a:r>
              <a:rPr spc="-110" dirty="0"/>
              <a:t>brazada </a:t>
            </a:r>
            <a:r>
              <a:rPr spc="-50" dirty="0"/>
              <a:t>del  </a:t>
            </a:r>
            <a:r>
              <a:rPr spc="-100" dirty="0"/>
              <a:t>brazo </a:t>
            </a:r>
            <a:r>
              <a:rPr spc="-75" dirty="0"/>
              <a:t>derecho </a:t>
            </a:r>
            <a:r>
              <a:rPr spc="-90" dirty="0"/>
              <a:t>y cuando </a:t>
            </a:r>
            <a:r>
              <a:rPr spc="-50" dirty="0"/>
              <a:t>el </a:t>
            </a:r>
            <a:r>
              <a:rPr spc="-5" dirty="0"/>
              <a:t>otro </a:t>
            </a:r>
            <a:r>
              <a:rPr spc="-100" dirty="0"/>
              <a:t>brazo </a:t>
            </a:r>
            <a:r>
              <a:rPr spc="-90" dirty="0"/>
              <a:t>este  </a:t>
            </a:r>
            <a:r>
              <a:rPr spc="-75" dirty="0"/>
              <a:t>realizando </a:t>
            </a:r>
            <a:r>
              <a:rPr spc="-70" dirty="0"/>
              <a:t>la </a:t>
            </a:r>
            <a:r>
              <a:rPr spc="-60" dirty="0"/>
              <a:t>entrada </a:t>
            </a:r>
            <a:r>
              <a:rPr spc="-65" dirty="0"/>
              <a:t>al</a:t>
            </a:r>
            <a:r>
              <a:rPr spc="-145" dirty="0"/>
              <a:t> </a:t>
            </a:r>
            <a:r>
              <a:rPr spc="-110" dirty="0"/>
              <a:t>agua.</a:t>
            </a:r>
          </a:p>
        </p:txBody>
      </p:sp>
      <p:sp>
        <p:nvSpPr>
          <p:cNvPr id="34" name="object 34"/>
          <p:cNvSpPr/>
          <p:nvPr/>
        </p:nvSpPr>
        <p:spPr>
          <a:xfrm>
            <a:off x="4680203" y="4261103"/>
            <a:ext cx="4428744" cy="16017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20767" y="4270247"/>
            <a:ext cx="4523232" cy="16626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27447" y="4288535"/>
            <a:ext cx="4334256" cy="15072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27447" y="4288535"/>
            <a:ext cx="4334510" cy="1507490"/>
          </a:xfrm>
          <a:custGeom>
            <a:avLst/>
            <a:gdLst/>
            <a:ahLst/>
            <a:cxnLst/>
            <a:rect l="l" t="t" r="r" b="b"/>
            <a:pathLst>
              <a:path w="4334509" h="1507489">
                <a:moveTo>
                  <a:pt x="0" y="251206"/>
                </a:moveTo>
                <a:lnTo>
                  <a:pt x="4049" y="206065"/>
                </a:lnTo>
                <a:lnTo>
                  <a:pt x="15722" y="163573"/>
                </a:lnTo>
                <a:lnTo>
                  <a:pt x="34308" y="124441"/>
                </a:lnTo>
                <a:lnTo>
                  <a:pt x="59098" y="89379"/>
                </a:lnTo>
                <a:lnTo>
                  <a:pt x="89379" y="59098"/>
                </a:lnTo>
                <a:lnTo>
                  <a:pt x="124441" y="34308"/>
                </a:lnTo>
                <a:lnTo>
                  <a:pt x="163573" y="15722"/>
                </a:lnTo>
                <a:lnTo>
                  <a:pt x="206065" y="4049"/>
                </a:lnTo>
                <a:lnTo>
                  <a:pt x="251205" y="0"/>
                </a:lnTo>
                <a:lnTo>
                  <a:pt x="4083050" y="0"/>
                </a:lnTo>
                <a:lnTo>
                  <a:pt x="4128190" y="4049"/>
                </a:lnTo>
                <a:lnTo>
                  <a:pt x="4170682" y="15722"/>
                </a:lnTo>
                <a:lnTo>
                  <a:pt x="4209814" y="34308"/>
                </a:lnTo>
                <a:lnTo>
                  <a:pt x="4244876" y="59098"/>
                </a:lnTo>
                <a:lnTo>
                  <a:pt x="4275157" y="89379"/>
                </a:lnTo>
                <a:lnTo>
                  <a:pt x="4299947" y="124441"/>
                </a:lnTo>
                <a:lnTo>
                  <a:pt x="4318533" y="163573"/>
                </a:lnTo>
                <a:lnTo>
                  <a:pt x="4330206" y="206065"/>
                </a:lnTo>
                <a:lnTo>
                  <a:pt x="4334256" y="251206"/>
                </a:lnTo>
                <a:lnTo>
                  <a:pt x="4334256" y="1256030"/>
                </a:lnTo>
                <a:lnTo>
                  <a:pt x="4330206" y="1301183"/>
                </a:lnTo>
                <a:lnTo>
                  <a:pt x="4318533" y="1343682"/>
                </a:lnTo>
                <a:lnTo>
                  <a:pt x="4299947" y="1382817"/>
                </a:lnTo>
                <a:lnTo>
                  <a:pt x="4275157" y="1417877"/>
                </a:lnTo>
                <a:lnTo>
                  <a:pt x="4244876" y="1448154"/>
                </a:lnTo>
                <a:lnTo>
                  <a:pt x="4209814" y="1472938"/>
                </a:lnTo>
                <a:lnTo>
                  <a:pt x="4170682" y="1491519"/>
                </a:lnTo>
                <a:lnTo>
                  <a:pt x="4128190" y="1503188"/>
                </a:lnTo>
                <a:lnTo>
                  <a:pt x="4083050" y="1507236"/>
                </a:lnTo>
                <a:lnTo>
                  <a:pt x="251205" y="1507236"/>
                </a:lnTo>
                <a:lnTo>
                  <a:pt x="206065" y="1503188"/>
                </a:lnTo>
                <a:lnTo>
                  <a:pt x="163573" y="1491519"/>
                </a:lnTo>
                <a:lnTo>
                  <a:pt x="124441" y="1472938"/>
                </a:lnTo>
                <a:lnTo>
                  <a:pt x="89379" y="1448154"/>
                </a:lnTo>
                <a:lnTo>
                  <a:pt x="59098" y="1417877"/>
                </a:lnTo>
                <a:lnTo>
                  <a:pt x="34308" y="1382817"/>
                </a:lnTo>
                <a:lnTo>
                  <a:pt x="15722" y="1343682"/>
                </a:lnTo>
                <a:lnTo>
                  <a:pt x="4049" y="1301183"/>
                </a:lnTo>
                <a:lnTo>
                  <a:pt x="0" y="1256030"/>
                </a:lnTo>
                <a:lnTo>
                  <a:pt x="0" y="25120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89423" y="4335907"/>
            <a:ext cx="42125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"/>
                <a:cs typeface="Arial"/>
              </a:rPr>
              <a:t>Realizamos </a:t>
            </a:r>
            <a:r>
              <a:rPr sz="1800" spc="-60" dirty="0">
                <a:latin typeface="Arial"/>
                <a:cs typeface="Arial"/>
              </a:rPr>
              <a:t>un </a:t>
            </a:r>
            <a:r>
              <a:rPr sz="1800" spc="-50" dirty="0">
                <a:latin typeface="Arial"/>
                <a:cs typeface="Arial"/>
              </a:rPr>
              <a:t>giro </a:t>
            </a:r>
            <a:r>
              <a:rPr sz="1800" spc="-85" dirty="0">
                <a:latin typeface="Arial"/>
                <a:cs typeface="Arial"/>
              </a:rPr>
              <a:t>en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65" dirty="0">
                <a:latin typeface="Arial"/>
                <a:cs typeface="Arial"/>
              </a:rPr>
              <a:t>eje </a:t>
            </a:r>
            <a:r>
              <a:rPr sz="1800" spc="-35" dirty="0">
                <a:latin typeface="Arial"/>
                <a:cs typeface="Arial"/>
              </a:rPr>
              <a:t>longitudinal </a:t>
            </a:r>
            <a:r>
              <a:rPr sz="1800" spc="-155" dirty="0">
                <a:latin typeface="Arial"/>
                <a:cs typeface="Arial"/>
              </a:rPr>
              <a:t>es  </a:t>
            </a:r>
            <a:r>
              <a:rPr sz="1800" spc="-95" dirty="0">
                <a:latin typeface="Arial"/>
                <a:cs typeface="Arial"/>
              </a:rPr>
              <a:t>ahí </a:t>
            </a:r>
            <a:r>
              <a:rPr sz="1800" spc="-75" dirty="0">
                <a:latin typeface="Arial"/>
                <a:cs typeface="Arial"/>
              </a:rPr>
              <a:t>que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00" dirty="0">
                <a:latin typeface="Arial"/>
                <a:cs typeface="Arial"/>
              </a:rPr>
              <a:t>boca </a:t>
            </a:r>
            <a:r>
              <a:rPr sz="1800" spc="-110" dirty="0">
                <a:latin typeface="Arial"/>
                <a:cs typeface="Arial"/>
              </a:rPr>
              <a:t>sale </a:t>
            </a:r>
            <a:r>
              <a:rPr sz="1800" spc="-50" dirty="0">
                <a:latin typeface="Arial"/>
                <a:cs typeface="Arial"/>
              </a:rPr>
              <a:t>del </a:t>
            </a:r>
            <a:r>
              <a:rPr sz="1800" spc="-125" dirty="0">
                <a:latin typeface="Arial"/>
                <a:cs typeface="Arial"/>
              </a:rPr>
              <a:t>agua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85" dirty="0">
                <a:latin typeface="Arial"/>
                <a:cs typeface="Arial"/>
              </a:rPr>
              <a:t>podemos  </a:t>
            </a:r>
            <a:r>
              <a:rPr sz="1800" spc="-70" dirty="0">
                <a:latin typeface="Arial"/>
                <a:cs typeface="Arial"/>
              </a:rPr>
              <a:t>realizar la </a:t>
            </a:r>
            <a:r>
              <a:rPr sz="1800" spc="-65" dirty="0">
                <a:latin typeface="Arial"/>
                <a:cs typeface="Arial"/>
              </a:rPr>
              <a:t>inspiración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60" dirty="0">
                <a:latin typeface="Arial"/>
                <a:cs typeface="Arial"/>
              </a:rPr>
              <a:t>entrada </a:t>
            </a:r>
            <a:r>
              <a:rPr sz="1800" spc="-80" dirty="0">
                <a:latin typeface="Arial"/>
                <a:cs typeface="Arial"/>
              </a:rPr>
              <a:t>de </a:t>
            </a:r>
            <a:r>
              <a:rPr sz="1800" spc="-60" dirty="0">
                <a:latin typeface="Arial"/>
                <a:cs typeface="Arial"/>
              </a:rPr>
              <a:t>aire  </a:t>
            </a:r>
            <a:r>
              <a:rPr sz="1800" spc="-85" dirty="0">
                <a:latin typeface="Arial"/>
                <a:cs typeface="Arial"/>
              </a:rPr>
              <a:t>podemos </a:t>
            </a:r>
            <a:r>
              <a:rPr sz="1800" spc="-70" dirty="0">
                <a:latin typeface="Arial"/>
                <a:cs typeface="Arial"/>
              </a:rPr>
              <a:t>realizar </a:t>
            </a:r>
            <a:r>
              <a:rPr sz="1800" spc="-5" dirty="0">
                <a:latin typeface="Arial"/>
                <a:cs typeface="Arial"/>
              </a:rPr>
              <a:t>otro </a:t>
            </a:r>
            <a:r>
              <a:rPr sz="1800" spc="-65" dirty="0">
                <a:latin typeface="Arial"/>
                <a:cs typeface="Arial"/>
              </a:rPr>
              <a:t>ciclo </a:t>
            </a:r>
            <a:r>
              <a:rPr sz="1800" spc="-85" dirty="0">
                <a:latin typeface="Arial"/>
                <a:cs typeface="Arial"/>
              </a:rPr>
              <a:t>para </a:t>
            </a:r>
            <a:r>
              <a:rPr sz="1800" spc="-70" dirty="0">
                <a:latin typeface="Arial"/>
                <a:cs typeface="Arial"/>
              </a:rPr>
              <a:t>realizar </a:t>
            </a:r>
            <a:r>
              <a:rPr sz="1800" spc="-30" dirty="0">
                <a:latin typeface="Arial"/>
                <a:cs typeface="Arial"/>
              </a:rPr>
              <a:t>lo  </a:t>
            </a:r>
            <a:r>
              <a:rPr sz="1800" spc="-75" dirty="0">
                <a:latin typeface="Arial"/>
                <a:cs typeface="Arial"/>
              </a:rPr>
              <a:t>mismo </a:t>
            </a:r>
            <a:r>
              <a:rPr sz="1800" spc="-30" dirty="0">
                <a:latin typeface="Arial"/>
                <a:cs typeface="Arial"/>
              </a:rPr>
              <a:t>por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60" dirty="0">
                <a:latin typeface="Arial"/>
                <a:cs typeface="Arial"/>
              </a:rPr>
              <a:t>lado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contrario.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71259" y="3680459"/>
            <a:ext cx="1094232" cy="502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05144" y="737616"/>
            <a:ext cx="1094231" cy="6004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1319</Words>
  <Application>Microsoft Office PowerPoint</Application>
  <PresentationFormat>Presentación en pantalla (4:3)</PresentationFormat>
  <Paragraphs>166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Objetivo General</vt:lpstr>
      <vt:lpstr>Importancia</vt:lpstr>
      <vt:lpstr>Hipótesis</vt:lpstr>
      <vt:lpstr>Presentación de PowerPoint</vt:lpstr>
      <vt:lpstr>Respiración en la técnica de crol</vt:lpstr>
      <vt:lpstr>Presentación de PowerPoint</vt:lpstr>
      <vt:lpstr>Metodología de la Investigación</vt:lpstr>
      <vt:lpstr>Recopilación de la información</vt:lpstr>
      <vt:lpstr>Ejercicios técnicos para mejorar  la respiración</vt:lpstr>
      <vt:lpstr>Presentación de PowerPoint</vt:lpstr>
      <vt:lpstr>Análisis de la técnica de nado</vt:lpstr>
      <vt:lpstr>Análisis de la técnica de nado</vt:lpstr>
      <vt:lpstr>Análisis de la técnica de nado</vt:lpstr>
      <vt:lpstr>Análisis de la técnica de nado</vt:lpstr>
      <vt:lpstr>Análisis de la técnica de nado</vt:lpstr>
      <vt:lpstr>Análisis de la técnica de nado</vt:lpstr>
      <vt:lpstr>Análisis de la técnica de nado</vt:lpstr>
      <vt:lpstr>Análisis de la técnica de nado</vt:lpstr>
      <vt:lpstr>Análisis de la técnica de nado</vt:lpstr>
      <vt:lpstr>Análisis de los 200 metros crol</vt:lpstr>
      <vt:lpstr>Análisis de los 200 metros crol</vt:lpstr>
      <vt:lpstr>Análisis de los 200 metros crol</vt:lpstr>
      <vt:lpstr>Análisis de los 200 metros crol</vt:lpstr>
      <vt:lpstr>Presentación de PowerPoint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cms_66</dc:creator>
  <cp:lastModifiedBy>Home</cp:lastModifiedBy>
  <cp:revision>35</cp:revision>
  <dcterms:created xsi:type="dcterms:W3CDTF">2019-12-03T01:50:15Z</dcterms:created>
  <dcterms:modified xsi:type="dcterms:W3CDTF">2021-02-20T15:03:06Z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2019-12-03T00:00:00Z</vt:filetime>
  </property>
</Properties>
</file>