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72" r:id="rId1"/>
  </p:sldMasterIdLst>
  <p:notesMasterIdLst>
    <p:notesMasterId r:id="rId31"/>
  </p:notesMasterIdLst>
  <p:sldIdLst>
    <p:sldId id="256" r:id="rId2"/>
    <p:sldId id="257" r:id="rId3"/>
    <p:sldId id="258" r:id="rId4"/>
    <p:sldId id="259" r:id="rId5"/>
    <p:sldId id="260" r:id="rId6"/>
    <p:sldId id="295" r:id="rId7"/>
    <p:sldId id="269" r:id="rId8"/>
    <p:sldId id="296" r:id="rId9"/>
    <p:sldId id="297" r:id="rId10"/>
    <p:sldId id="274" r:id="rId11"/>
    <p:sldId id="301" r:id="rId12"/>
    <p:sldId id="303" r:id="rId13"/>
    <p:sldId id="302" r:id="rId14"/>
    <p:sldId id="304" r:id="rId15"/>
    <p:sldId id="305" r:id="rId16"/>
    <p:sldId id="306" r:id="rId17"/>
    <p:sldId id="307" r:id="rId18"/>
    <p:sldId id="308" r:id="rId19"/>
    <p:sldId id="309" r:id="rId20"/>
    <p:sldId id="310" r:id="rId21"/>
    <p:sldId id="311" r:id="rId22"/>
    <p:sldId id="312" r:id="rId23"/>
    <p:sldId id="313" r:id="rId24"/>
    <p:sldId id="314" r:id="rId25"/>
    <p:sldId id="316" r:id="rId26"/>
    <p:sldId id="315" r:id="rId27"/>
    <p:sldId id="317" r:id="rId28"/>
    <p:sldId id="318" r:id="rId29"/>
    <p:sldId id="294"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4A875-DD4E-4352-883B-2E060FE4FCCA}" type="doc">
      <dgm:prSet loTypeId="urn:microsoft.com/office/officeart/2005/8/layout/pyramid2" loCatId="pyramid" qsTypeId="urn:microsoft.com/office/officeart/2005/8/quickstyle/simple1" qsCatId="simple" csTypeId="urn:microsoft.com/office/officeart/2005/8/colors/colorful1" csCatId="colorful" phldr="1"/>
      <dgm:spPr/>
    </dgm:pt>
    <dgm:pt modelId="{37DC817D-EF83-4949-85F5-EA502F9531C3}">
      <dgm:prSet phldrT="[Texto]"/>
      <dgm:spPr/>
      <dgm:t>
        <a:bodyPr/>
        <a:lstStyle/>
        <a:p>
          <a:r>
            <a:rPr lang="es-ES" b="1" dirty="0">
              <a:solidFill>
                <a:schemeClr val="bg2">
                  <a:lumMod val="10000"/>
                </a:schemeClr>
              </a:solidFill>
            </a:rPr>
            <a:t>Enfoque de Investigación:  </a:t>
          </a:r>
        </a:p>
        <a:p>
          <a:r>
            <a:rPr lang="es-ES" b="0" dirty="0">
              <a:solidFill>
                <a:schemeClr val="bg2">
                  <a:lumMod val="10000"/>
                </a:schemeClr>
              </a:solidFill>
            </a:rPr>
            <a:t>Mixto</a:t>
          </a:r>
        </a:p>
      </dgm:t>
    </dgm:pt>
    <dgm:pt modelId="{E34CFC18-569B-4F52-A4A5-AAA8A5C7AEF8}" type="parTrans" cxnId="{1104FC13-418A-4E95-BF56-A2D73621F2AB}">
      <dgm:prSet/>
      <dgm:spPr/>
      <dgm:t>
        <a:bodyPr/>
        <a:lstStyle/>
        <a:p>
          <a:endParaRPr lang="es-ES"/>
        </a:p>
      </dgm:t>
    </dgm:pt>
    <dgm:pt modelId="{B786E930-D164-4000-995D-2196A680D5E1}" type="sibTrans" cxnId="{1104FC13-418A-4E95-BF56-A2D73621F2AB}">
      <dgm:prSet/>
      <dgm:spPr/>
      <dgm:t>
        <a:bodyPr/>
        <a:lstStyle/>
        <a:p>
          <a:endParaRPr lang="es-ES"/>
        </a:p>
      </dgm:t>
    </dgm:pt>
    <dgm:pt modelId="{D24F0051-A6B5-47AA-9A1E-26A1B1F07089}">
      <dgm:prSet phldrT="[Texto]"/>
      <dgm:spPr/>
      <dgm:t>
        <a:bodyPr/>
        <a:lstStyle/>
        <a:p>
          <a:r>
            <a:rPr lang="es-ES" b="1" dirty="0">
              <a:solidFill>
                <a:schemeClr val="bg2">
                  <a:lumMod val="10000"/>
                </a:schemeClr>
              </a:solidFill>
            </a:rPr>
            <a:t>Alcance:</a:t>
          </a:r>
        </a:p>
        <a:p>
          <a:r>
            <a:rPr lang="es-ES" b="0" dirty="0">
              <a:solidFill>
                <a:schemeClr val="bg2">
                  <a:lumMod val="10000"/>
                </a:schemeClr>
              </a:solidFill>
            </a:rPr>
            <a:t>Correlacional</a:t>
          </a:r>
        </a:p>
      </dgm:t>
    </dgm:pt>
    <dgm:pt modelId="{F04AEA36-7665-4B0E-872C-A8575C0FF26E}" type="parTrans" cxnId="{628993BB-F59A-4024-989D-08142A7237E1}">
      <dgm:prSet/>
      <dgm:spPr/>
      <dgm:t>
        <a:bodyPr/>
        <a:lstStyle/>
        <a:p>
          <a:endParaRPr lang="es-ES"/>
        </a:p>
      </dgm:t>
    </dgm:pt>
    <dgm:pt modelId="{C7A163C4-2A50-4BF3-A388-2093CD1F38C8}" type="sibTrans" cxnId="{628993BB-F59A-4024-989D-08142A7237E1}">
      <dgm:prSet/>
      <dgm:spPr/>
      <dgm:t>
        <a:bodyPr/>
        <a:lstStyle/>
        <a:p>
          <a:endParaRPr lang="es-ES"/>
        </a:p>
      </dgm:t>
    </dgm:pt>
    <dgm:pt modelId="{FC0E717C-F8D4-430F-AFAF-1A77963B62AE}">
      <dgm:prSet phldrT="[Texto]"/>
      <dgm:spPr/>
      <dgm:t>
        <a:bodyPr/>
        <a:lstStyle/>
        <a:p>
          <a:r>
            <a:rPr lang="es-ES" b="1" dirty="0">
              <a:solidFill>
                <a:schemeClr val="bg2">
                  <a:lumMod val="10000"/>
                </a:schemeClr>
              </a:solidFill>
            </a:rPr>
            <a:t>Control de Variables:</a:t>
          </a:r>
        </a:p>
        <a:p>
          <a:r>
            <a:rPr lang="es-ES" b="0" dirty="0">
              <a:solidFill>
                <a:schemeClr val="bg2">
                  <a:lumMod val="10000"/>
                </a:schemeClr>
              </a:solidFill>
            </a:rPr>
            <a:t>No experimental</a:t>
          </a:r>
        </a:p>
      </dgm:t>
    </dgm:pt>
    <dgm:pt modelId="{4466066E-0748-407E-BB63-724A27957C78}" type="parTrans" cxnId="{C64A7347-0559-4728-AEE3-B068CCB2845E}">
      <dgm:prSet/>
      <dgm:spPr/>
      <dgm:t>
        <a:bodyPr/>
        <a:lstStyle/>
        <a:p>
          <a:endParaRPr lang="es-ES"/>
        </a:p>
      </dgm:t>
    </dgm:pt>
    <dgm:pt modelId="{3143208B-F840-4D15-A2FC-3ED0E2C43ED7}" type="sibTrans" cxnId="{C64A7347-0559-4728-AEE3-B068CCB2845E}">
      <dgm:prSet/>
      <dgm:spPr/>
      <dgm:t>
        <a:bodyPr/>
        <a:lstStyle/>
        <a:p>
          <a:endParaRPr lang="es-ES"/>
        </a:p>
      </dgm:t>
    </dgm:pt>
    <dgm:pt modelId="{9A989E95-295F-4091-B796-20F34DFAB85A}" type="pres">
      <dgm:prSet presAssocID="{F844A875-DD4E-4352-883B-2E060FE4FCCA}" presName="compositeShape" presStyleCnt="0">
        <dgm:presLayoutVars>
          <dgm:dir/>
          <dgm:resizeHandles/>
        </dgm:presLayoutVars>
      </dgm:prSet>
      <dgm:spPr/>
    </dgm:pt>
    <dgm:pt modelId="{88D0ACB2-000D-4ECE-B889-BF530515DF40}" type="pres">
      <dgm:prSet presAssocID="{F844A875-DD4E-4352-883B-2E060FE4FCCA}" presName="pyramid" presStyleLbl="node1" presStyleIdx="0" presStyleCnt="1"/>
      <dgm:spPr/>
    </dgm:pt>
    <dgm:pt modelId="{30370315-0F4F-47A2-A5EB-E1307B8DCA09}" type="pres">
      <dgm:prSet presAssocID="{F844A875-DD4E-4352-883B-2E060FE4FCCA}" presName="theList" presStyleCnt="0"/>
      <dgm:spPr/>
    </dgm:pt>
    <dgm:pt modelId="{FFADD8FE-A5B4-42DD-8C22-24910FE01773}" type="pres">
      <dgm:prSet presAssocID="{37DC817D-EF83-4949-85F5-EA502F9531C3}" presName="aNode" presStyleLbl="fgAcc1" presStyleIdx="0" presStyleCnt="3" custLinFactNeighborX="-74664" custLinFactNeighborY="39563">
        <dgm:presLayoutVars>
          <dgm:bulletEnabled val="1"/>
        </dgm:presLayoutVars>
      </dgm:prSet>
      <dgm:spPr/>
    </dgm:pt>
    <dgm:pt modelId="{F539E6F3-BB78-4666-A594-ADDDC4B75914}" type="pres">
      <dgm:prSet presAssocID="{37DC817D-EF83-4949-85F5-EA502F9531C3}" presName="aSpace" presStyleCnt="0"/>
      <dgm:spPr/>
    </dgm:pt>
    <dgm:pt modelId="{27AEDEFF-0206-41BE-99CA-F769E99B34D8}" type="pres">
      <dgm:prSet presAssocID="{D24F0051-A6B5-47AA-9A1E-26A1B1F07089}" presName="aNode" presStyleLbl="fgAcc1" presStyleIdx="1" presStyleCnt="3">
        <dgm:presLayoutVars>
          <dgm:bulletEnabled val="1"/>
        </dgm:presLayoutVars>
      </dgm:prSet>
      <dgm:spPr/>
    </dgm:pt>
    <dgm:pt modelId="{FBFAD999-5414-4D21-A5A0-9F65CB9B56B4}" type="pres">
      <dgm:prSet presAssocID="{D24F0051-A6B5-47AA-9A1E-26A1B1F07089}" presName="aSpace" presStyleCnt="0"/>
      <dgm:spPr/>
    </dgm:pt>
    <dgm:pt modelId="{58C6E8DE-E8BB-422D-94FF-DFE04DA77B1C}" type="pres">
      <dgm:prSet presAssocID="{FC0E717C-F8D4-430F-AFAF-1A77963B62AE}" presName="aNode" presStyleLbl="fgAcc1" presStyleIdx="2" presStyleCnt="3" custLinFactNeighborX="-76823" custLinFactNeighborY="-9591">
        <dgm:presLayoutVars>
          <dgm:bulletEnabled val="1"/>
        </dgm:presLayoutVars>
      </dgm:prSet>
      <dgm:spPr/>
    </dgm:pt>
    <dgm:pt modelId="{25341C45-8906-478D-8FBB-1C8ACCD540DF}" type="pres">
      <dgm:prSet presAssocID="{FC0E717C-F8D4-430F-AFAF-1A77963B62AE}" presName="aSpace" presStyleCnt="0"/>
      <dgm:spPr/>
    </dgm:pt>
  </dgm:ptLst>
  <dgm:cxnLst>
    <dgm:cxn modelId="{1104FC13-418A-4E95-BF56-A2D73621F2AB}" srcId="{F844A875-DD4E-4352-883B-2E060FE4FCCA}" destId="{37DC817D-EF83-4949-85F5-EA502F9531C3}" srcOrd="0" destOrd="0" parTransId="{E34CFC18-569B-4F52-A4A5-AAA8A5C7AEF8}" sibTransId="{B786E930-D164-4000-995D-2196A680D5E1}"/>
    <dgm:cxn modelId="{3E79913C-2EE0-4AEA-8E73-318F64C5422B}" type="presOf" srcId="{37DC817D-EF83-4949-85F5-EA502F9531C3}" destId="{FFADD8FE-A5B4-42DD-8C22-24910FE01773}" srcOrd="0" destOrd="0" presId="urn:microsoft.com/office/officeart/2005/8/layout/pyramid2"/>
    <dgm:cxn modelId="{C64A7347-0559-4728-AEE3-B068CCB2845E}" srcId="{F844A875-DD4E-4352-883B-2E060FE4FCCA}" destId="{FC0E717C-F8D4-430F-AFAF-1A77963B62AE}" srcOrd="2" destOrd="0" parTransId="{4466066E-0748-407E-BB63-724A27957C78}" sibTransId="{3143208B-F840-4D15-A2FC-3ED0E2C43ED7}"/>
    <dgm:cxn modelId="{CE297DA0-A2E1-46E4-B704-A3CB12B5D7B2}" type="presOf" srcId="{FC0E717C-F8D4-430F-AFAF-1A77963B62AE}" destId="{58C6E8DE-E8BB-422D-94FF-DFE04DA77B1C}" srcOrd="0" destOrd="0" presId="urn:microsoft.com/office/officeart/2005/8/layout/pyramid2"/>
    <dgm:cxn modelId="{0E61AAA3-D032-47A0-A35F-B2B41B189BCC}" type="presOf" srcId="{D24F0051-A6B5-47AA-9A1E-26A1B1F07089}" destId="{27AEDEFF-0206-41BE-99CA-F769E99B34D8}" srcOrd="0" destOrd="0" presId="urn:microsoft.com/office/officeart/2005/8/layout/pyramid2"/>
    <dgm:cxn modelId="{628993BB-F59A-4024-989D-08142A7237E1}" srcId="{F844A875-DD4E-4352-883B-2E060FE4FCCA}" destId="{D24F0051-A6B5-47AA-9A1E-26A1B1F07089}" srcOrd="1" destOrd="0" parTransId="{F04AEA36-7665-4B0E-872C-A8575C0FF26E}" sibTransId="{C7A163C4-2A50-4BF3-A388-2093CD1F38C8}"/>
    <dgm:cxn modelId="{5538B1DF-3892-4428-B0DE-5D4BB75DA13E}" type="presOf" srcId="{F844A875-DD4E-4352-883B-2E060FE4FCCA}" destId="{9A989E95-295F-4091-B796-20F34DFAB85A}" srcOrd="0" destOrd="0" presId="urn:microsoft.com/office/officeart/2005/8/layout/pyramid2"/>
    <dgm:cxn modelId="{48199D07-2674-47B6-AC54-47B057FDCE13}" type="presParOf" srcId="{9A989E95-295F-4091-B796-20F34DFAB85A}" destId="{88D0ACB2-000D-4ECE-B889-BF530515DF40}" srcOrd="0" destOrd="0" presId="urn:microsoft.com/office/officeart/2005/8/layout/pyramid2"/>
    <dgm:cxn modelId="{E59D85B9-D1AC-4EAE-950E-C7A34B652FA9}" type="presParOf" srcId="{9A989E95-295F-4091-B796-20F34DFAB85A}" destId="{30370315-0F4F-47A2-A5EB-E1307B8DCA09}" srcOrd="1" destOrd="0" presId="urn:microsoft.com/office/officeart/2005/8/layout/pyramid2"/>
    <dgm:cxn modelId="{3074FE46-CEA0-4BC9-ABD4-F79DBFFB93A8}" type="presParOf" srcId="{30370315-0F4F-47A2-A5EB-E1307B8DCA09}" destId="{FFADD8FE-A5B4-42DD-8C22-24910FE01773}" srcOrd="0" destOrd="0" presId="urn:microsoft.com/office/officeart/2005/8/layout/pyramid2"/>
    <dgm:cxn modelId="{2F7F78CD-DDA4-4CFD-9A56-0F772DA665E2}" type="presParOf" srcId="{30370315-0F4F-47A2-A5EB-E1307B8DCA09}" destId="{F539E6F3-BB78-4666-A594-ADDDC4B75914}" srcOrd="1" destOrd="0" presId="urn:microsoft.com/office/officeart/2005/8/layout/pyramid2"/>
    <dgm:cxn modelId="{455C7A98-1F25-4E04-B142-82F4C56D0926}" type="presParOf" srcId="{30370315-0F4F-47A2-A5EB-E1307B8DCA09}" destId="{27AEDEFF-0206-41BE-99CA-F769E99B34D8}" srcOrd="2" destOrd="0" presId="urn:microsoft.com/office/officeart/2005/8/layout/pyramid2"/>
    <dgm:cxn modelId="{C5B6A832-4DB9-4DA6-8CED-83E04F7DF409}" type="presParOf" srcId="{30370315-0F4F-47A2-A5EB-E1307B8DCA09}" destId="{FBFAD999-5414-4D21-A5A0-9F65CB9B56B4}" srcOrd="3" destOrd="0" presId="urn:microsoft.com/office/officeart/2005/8/layout/pyramid2"/>
    <dgm:cxn modelId="{71EEE273-C917-455A-B506-8DBFF1A88881}" type="presParOf" srcId="{30370315-0F4F-47A2-A5EB-E1307B8DCA09}" destId="{58C6E8DE-E8BB-422D-94FF-DFE04DA77B1C}" srcOrd="4" destOrd="0" presId="urn:microsoft.com/office/officeart/2005/8/layout/pyramid2"/>
    <dgm:cxn modelId="{2B414CD4-36A5-4514-93F6-688E4B915A54}" type="presParOf" srcId="{30370315-0F4F-47A2-A5EB-E1307B8DCA09}" destId="{25341C45-8906-478D-8FBB-1C8ACCD540D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ACB2-000D-4ECE-B889-BF530515DF40}">
      <dsp:nvSpPr>
        <dsp:cNvPr id="0" name=""/>
        <dsp:cNvSpPr/>
      </dsp:nvSpPr>
      <dsp:spPr>
        <a:xfrm>
          <a:off x="0" y="0"/>
          <a:ext cx="3569092" cy="4064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DD8FE-A5B4-42DD-8C22-24910FE01773}">
      <dsp:nvSpPr>
        <dsp:cNvPr id="0" name=""/>
        <dsp:cNvSpPr/>
      </dsp:nvSpPr>
      <dsp:spPr>
        <a:xfrm>
          <a:off x="52408" y="456158"/>
          <a:ext cx="2319909" cy="96202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2">
                  <a:lumMod val="10000"/>
                </a:schemeClr>
              </a:solidFill>
            </a:rPr>
            <a:t>Enfoque de Investigación:  </a:t>
          </a:r>
        </a:p>
        <a:p>
          <a:pPr marL="0" lvl="0" indent="0" algn="ctr" defTabSz="711200">
            <a:lnSpc>
              <a:spcPct val="90000"/>
            </a:lnSpc>
            <a:spcBef>
              <a:spcPct val="0"/>
            </a:spcBef>
            <a:spcAft>
              <a:spcPct val="35000"/>
            </a:spcAft>
            <a:buNone/>
          </a:pPr>
          <a:r>
            <a:rPr lang="es-ES" sz="1600" b="0" kern="1200" dirty="0">
              <a:solidFill>
                <a:schemeClr val="bg2">
                  <a:lumMod val="10000"/>
                </a:schemeClr>
              </a:solidFill>
            </a:rPr>
            <a:t>Mixto</a:t>
          </a:r>
        </a:p>
      </dsp:txBody>
      <dsp:txXfrm>
        <a:off x="99370" y="503120"/>
        <a:ext cx="2225985" cy="868101"/>
      </dsp:txXfrm>
    </dsp:sp>
    <dsp:sp modelId="{27AEDEFF-0206-41BE-99CA-F769E99B34D8}">
      <dsp:nvSpPr>
        <dsp:cNvPr id="0" name=""/>
        <dsp:cNvSpPr/>
      </dsp:nvSpPr>
      <dsp:spPr>
        <a:xfrm>
          <a:off x="1784546" y="1490860"/>
          <a:ext cx="2319909" cy="96202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2">
                  <a:lumMod val="10000"/>
                </a:schemeClr>
              </a:solidFill>
            </a:rPr>
            <a:t>Alcance:</a:t>
          </a:r>
        </a:p>
        <a:p>
          <a:pPr marL="0" lvl="0" indent="0" algn="ctr" defTabSz="711200">
            <a:lnSpc>
              <a:spcPct val="90000"/>
            </a:lnSpc>
            <a:spcBef>
              <a:spcPct val="0"/>
            </a:spcBef>
            <a:spcAft>
              <a:spcPct val="35000"/>
            </a:spcAft>
            <a:buNone/>
          </a:pPr>
          <a:r>
            <a:rPr lang="es-ES" sz="1600" b="0" kern="1200" dirty="0">
              <a:solidFill>
                <a:schemeClr val="bg2">
                  <a:lumMod val="10000"/>
                </a:schemeClr>
              </a:solidFill>
            </a:rPr>
            <a:t>Correlacional</a:t>
          </a:r>
        </a:p>
      </dsp:txBody>
      <dsp:txXfrm>
        <a:off x="1831508" y="1537822"/>
        <a:ext cx="2225985" cy="868101"/>
      </dsp:txXfrm>
    </dsp:sp>
    <dsp:sp modelId="{58C6E8DE-E8BB-422D-94FF-DFE04DA77B1C}">
      <dsp:nvSpPr>
        <dsp:cNvPr id="0" name=""/>
        <dsp:cNvSpPr/>
      </dsp:nvSpPr>
      <dsp:spPr>
        <a:xfrm>
          <a:off x="2321" y="2561605"/>
          <a:ext cx="2319909" cy="962025"/>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2">
                  <a:lumMod val="10000"/>
                </a:schemeClr>
              </a:solidFill>
            </a:rPr>
            <a:t>Control de Variables:</a:t>
          </a:r>
        </a:p>
        <a:p>
          <a:pPr marL="0" lvl="0" indent="0" algn="ctr" defTabSz="711200">
            <a:lnSpc>
              <a:spcPct val="90000"/>
            </a:lnSpc>
            <a:spcBef>
              <a:spcPct val="0"/>
            </a:spcBef>
            <a:spcAft>
              <a:spcPct val="35000"/>
            </a:spcAft>
            <a:buNone/>
          </a:pPr>
          <a:r>
            <a:rPr lang="es-ES" sz="1600" b="0" kern="1200" dirty="0">
              <a:solidFill>
                <a:schemeClr val="bg2">
                  <a:lumMod val="10000"/>
                </a:schemeClr>
              </a:solidFill>
            </a:rPr>
            <a:t>No experimental</a:t>
          </a:r>
        </a:p>
      </dsp:txBody>
      <dsp:txXfrm>
        <a:off x="49283" y="2608567"/>
        <a:ext cx="2225985"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02ACB-959B-4304-8A55-E31083AF1141}" type="datetimeFigureOut">
              <a:rPr lang="es-ES" smtClean="0"/>
              <a:t>21/02/2021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9A7B0-E80E-406D-9FF0-99C58B4F0EF2}" type="slidenum">
              <a:rPr lang="es-ES" smtClean="0"/>
              <a:t>‹Nº›</a:t>
            </a:fld>
            <a:endParaRPr lang="es-ES"/>
          </a:p>
        </p:txBody>
      </p:sp>
    </p:spTree>
    <p:extLst>
      <p:ext uri="{BB962C8B-B14F-4D97-AF65-F5344CB8AC3E}">
        <p14:creationId xmlns:p14="http://schemas.microsoft.com/office/powerpoint/2010/main" val="360466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a:t>
            </a:fld>
            <a:endParaRPr lang="es-EC">
              <a:solidFill>
                <a:prstClr val="black"/>
              </a:solidFill>
            </a:endParaRPr>
          </a:p>
        </p:txBody>
      </p:sp>
    </p:spTree>
    <p:extLst>
      <p:ext uri="{BB962C8B-B14F-4D97-AF65-F5344CB8AC3E}">
        <p14:creationId xmlns:p14="http://schemas.microsoft.com/office/powerpoint/2010/main" val="104277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17</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18</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19</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20</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21</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22</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23</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24</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25</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26</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9</a:t>
            </a:fld>
            <a:endParaRPr lang="es-EC" dirty="0">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27</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28</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10</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11</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12</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13</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14</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15</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solidFill>
                  <a:prstClr val="black"/>
                </a:solidFill>
              </a:rPr>
              <a:pPr/>
              <a:t>16</a:t>
            </a:fld>
            <a:endParaRPr lang="es-EC">
              <a:solidFill>
                <a:prstClr val="black"/>
              </a:solidFill>
            </a:endParaRPr>
          </a:p>
        </p:txBody>
      </p:sp>
    </p:spTree>
    <p:extLst>
      <p:ext uri="{BB962C8B-B14F-4D97-AF65-F5344CB8AC3E}">
        <p14:creationId xmlns:p14="http://schemas.microsoft.com/office/powerpoint/2010/main" val="382616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2"/>
            <a:ext cx="792162" cy="792163"/>
          </a:xfrm>
          <a:prstGeom prst="ellipse">
            <a:avLst/>
          </a:prstGeom>
          <a:solidFill>
            <a:schemeClr val="bg1"/>
          </a:solidFill>
          <a:ln w="9525">
            <a:noFill/>
            <a:round/>
            <a:headEnd/>
            <a:tailEnd/>
          </a:ln>
          <a:effectLst/>
        </p:spPr>
        <p:txBody>
          <a:bodyPr wrap="none" anchor="ctr"/>
          <a:lstStyle/>
          <a:p>
            <a:endParaRPr lang="es-ES" dirty="0">
              <a:solidFill>
                <a:srgbClr val="95A5A6"/>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1261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1306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1" y="274639"/>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37170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67544" y="1556793"/>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32349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4406902"/>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4"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728743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1"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455141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7890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725656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127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471040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36851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5" name="Rectangle 21"/>
          <p:cNvSpPr>
            <a:spLocks noChangeArrowheads="1"/>
          </p:cNvSpPr>
          <p:nvPr/>
        </p:nvSpPr>
        <p:spPr bwMode="auto">
          <a:xfrm rot="10800000">
            <a:off x="1"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95A5A6"/>
              </a:solidFill>
            </a:endParaRPr>
          </a:p>
        </p:txBody>
      </p:sp>
      <p:sp>
        <p:nvSpPr>
          <p:cNvPr id="1047" name="Line 23"/>
          <p:cNvSpPr>
            <a:spLocks noChangeShapeType="1"/>
          </p:cNvSpPr>
          <p:nvPr/>
        </p:nvSpPr>
        <p:spPr bwMode="auto">
          <a:xfrm rot="10800000" flipH="1">
            <a:off x="25401" y="6296025"/>
            <a:ext cx="6659563" cy="0"/>
          </a:xfrm>
          <a:prstGeom prst="line">
            <a:avLst/>
          </a:prstGeom>
          <a:noFill/>
          <a:ln w="38100">
            <a:solidFill>
              <a:srgbClr val="FF0000"/>
            </a:solidFill>
            <a:round/>
            <a:headEnd/>
            <a:tailEnd/>
          </a:ln>
          <a:effectLst/>
        </p:spPr>
        <p:txBody>
          <a:bodyPr/>
          <a:lstStyle/>
          <a:p>
            <a:endParaRPr lang="es-ES" dirty="0">
              <a:solidFill>
                <a:srgbClr val="95A5A6"/>
              </a:solidFill>
            </a:endParaRPr>
          </a:p>
        </p:txBody>
      </p:sp>
      <p:sp>
        <p:nvSpPr>
          <p:cNvPr id="1048" name="Line 24"/>
          <p:cNvSpPr>
            <a:spLocks noChangeShapeType="1"/>
          </p:cNvSpPr>
          <p:nvPr/>
        </p:nvSpPr>
        <p:spPr bwMode="auto">
          <a:xfrm rot="10800000" flipH="1">
            <a:off x="25401" y="6245225"/>
            <a:ext cx="6659563" cy="0"/>
          </a:xfrm>
          <a:prstGeom prst="line">
            <a:avLst/>
          </a:prstGeom>
          <a:noFill/>
          <a:ln w="38100">
            <a:solidFill>
              <a:srgbClr val="006600"/>
            </a:solidFill>
            <a:round/>
            <a:headEnd/>
            <a:tailEnd/>
          </a:ln>
          <a:effectLst/>
        </p:spPr>
        <p:txBody>
          <a:bodyPr/>
          <a:lstStyle/>
          <a:p>
            <a:endParaRPr lang="es-ES" dirty="0">
              <a:solidFill>
                <a:srgbClr val="95A5A6"/>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3"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5283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emf"/><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8.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10.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10.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10.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VISTA CIENCIA | Universidad de las Fuerzas Armadas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 y="17609"/>
            <a:ext cx="9136926" cy="1899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79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solidFill>
                <a:srgbClr val="95A5A6"/>
              </a:solidFill>
              <a:cs typeface="Arial" pitchFamily="34" charset="0"/>
            </a:endParaRPr>
          </a:p>
        </p:txBody>
      </p:sp>
      <p:sp>
        <p:nvSpPr>
          <p:cNvPr id="7" name="2 Subtítulo"/>
          <p:cNvSpPr txBox="1">
            <a:spLocks/>
          </p:cNvSpPr>
          <p:nvPr/>
        </p:nvSpPr>
        <p:spPr>
          <a:xfrm>
            <a:off x="323528" y="1556792"/>
            <a:ext cx="8532948" cy="468052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FontTx/>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INGENIERA EN FINANZAS, CONTADORA PUBLICA - AUDITORA</a:t>
            </a:r>
          </a:p>
          <a:p>
            <a:pPr marL="0" indent="0" algn="ctr">
              <a:buFontTx/>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AUTORA:</a:t>
            </a: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ASCENCIO LINDAO MONICA CECILIA </a:t>
            </a:r>
          </a:p>
          <a:p>
            <a:pPr marL="0" indent="0" algn="ctr">
              <a:buFontTx/>
              <a:buNone/>
            </a:pPr>
            <a:br>
              <a:rPr lang="es-EC" sz="1800" b="1" dirty="0">
                <a:solidFill>
                  <a:srgbClr val="000000"/>
                </a:solidFill>
                <a:latin typeface="Times New Roman" panose="02020603050405020304" pitchFamily="18" charset="0"/>
                <a:cs typeface="Times New Roman" panose="02020603050405020304" pitchFamily="18" charset="0"/>
              </a:rPr>
            </a:br>
            <a:r>
              <a:rPr lang="es-EC" sz="1800" b="1" dirty="0">
                <a:solidFill>
                  <a:srgbClr val="000000"/>
                </a:solidFill>
                <a:latin typeface="Times New Roman" panose="02020603050405020304" pitchFamily="18" charset="0"/>
                <a:cs typeface="Times New Roman" panose="02020603050405020304" pitchFamily="18" charset="0"/>
              </a:rPr>
              <a:t>“</a:t>
            </a:r>
            <a:r>
              <a:rPr lang="es-ES" sz="1800" b="1" dirty="0">
                <a:solidFill>
                  <a:srgbClr val="000000"/>
                </a:solidFill>
                <a:latin typeface="Times New Roman" panose="02020603050405020304" pitchFamily="18" charset="0"/>
                <a:cs typeface="Times New Roman" panose="02020603050405020304" pitchFamily="18" charset="0"/>
              </a:rPr>
              <a:t>EL FINANCIAMIENTO Y SU INCIDENCIA EN LA RENTABILIDAD DE LAS PYMES DEL CANTÓN LA LIBERTAD - PROVINCIA DE SANTA ELENA EN EL  AÑO 2019</a:t>
            </a:r>
            <a:r>
              <a:rPr lang="es-EC" sz="1800" b="1" dirty="0">
                <a:solidFill>
                  <a:srgbClr val="000000"/>
                </a:solidFill>
                <a:latin typeface="Times New Roman" panose="02020603050405020304" pitchFamily="18" charset="0"/>
                <a:cs typeface="Times New Roman" panose="02020603050405020304" pitchFamily="18" charset="0"/>
              </a:rPr>
              <a:t>”</a:t>
            </a:r>
          </a:p>
          <a:p>
            <a:pPr marL="0" indent="0" algn="ctr">
              <a:buFontTx/>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ECON. PEREZ CADENA JAIME OSWALDO MGS.</a:t>
            </a:r>
          </a:p>
          <a:p>
            <a:pPr marL="0" indent="0" algn="ctr">
              <a:buFontTx/>
              <a:buNone/>
            </a:pPr>
            <a:r>
              <a:rPr lang="es-EC" sz="1800" b="1" dirty="0">
                <a:solidFill>
                  <a:srgbClr val="000000"/>
                </a:solidFill>
                <a:latin typeface="Times New Roman" panose="02020603050405020304" pitchFamily="18" charset="0"/>
                <a:cs typeface="Times New Roman" panose="02020603050405020304" pitchFamily="18" charset="0"/>
              </a:rPr>
              <a:t>DIRECTOR</a:t>
            </a:r>
          </a:p>
          <a:p>
            <a:pPr marL="0" indent="0" algn="ctr">
              <a:buFontTx/>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FontTx/>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873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10 Rectángulo"/>
          <p:cNvSpPr/>
          <p:nvPr/>
        </p:nvSpPr>
        <p:spPr>
          <a:xfrm>
            <a:off x="755576" y="1321604"/>
            <a:ext cx="2449072" cy="523220"/>
          </a:xfrm>
          <a:prstGeom prst="rect">
            <a:avLst/>
          </a:prstGeom>
        </p:spPr>
        <p:txBody>
          <a:bodyPr wrap="square">
            <a:spAutoFit/>
          </a:bodyPr>
          <a:lstStyle/>
          <a:p>
            <a:r>
              <a:rPr lang="es-ES" sz="1400" b="1" dirty="0">
                <a:solidFill>
                  <a:schemeClr val="tx2"/>
                </a:solidFill>
              </a:rPr>
              <a:t>¿A qué sector económico pertenece su empresa?</a:t>
            </a:r>
            <a:endParaRPr lang="es-ES" sz="14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12" y="1926050"/>
            <a:ext cx="2497736" cy="214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14 Rectángulo"/>
          <p:cNvSpPr/>
          <p:nvPr/>
        </p:nvSpPr>
        <p:spPr>
          <a:xfrm>
            <a:off x="6215786" y="2627620"/>
            <a:ext cx="2689092" cy="738664"/>
          </a:xfrm>
          <a:prstGeom prst="rect">
            <a:avLst/>
          </a:prstGeom>
        </p:spPr>
        <p:txBody>
          <a:bodyPr wrap="square">
            <a:spAutoFit/>
          </a:bodyPr>
          <a:lstStyle/>
          <a:p>
            <a:pPr algn="ctr"/>
            <a:r>
              <a:rPr lang="es-ES" sz="1400" b="1" dirty="0">
                <a:solidFill>
                  <a:schemeClr val="tx2"/>
                </a:solidFill>
              </a:rPr>
              <a:t>¿Usted lleva un control de ingresos y gastos en su negocio?</a:t>
            </a:r>
            <a:endParaRPr lang="es-ES" sz="1400" dirty="0">
              <a:solidFill>
                <a:schemeClr val="tx2"/>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915" y="2996952"/>
            <a:ext cx="2518237" cy="214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17 Rectángulo"/>
          <p:cNvSpPr/>
          <p:nvPr/>
        </p:nvSpPr>
        <p:spPr>
          <a:xfrm>
            <a:off x="3347064" y="2420888"/>
            <a:ext cx="2519036" cy="523220"/>
          </a:xfrm>
          <a:prstGeom prst="rect">
            <a:avLst/>
          </a:prstGeom>
        </p:spPr>
        <p:txBody>
          <a:bodyPr wrap="square">
            <a:spAutoFit/>
          </a:bodyPr>
          <a:lstStyle/>
          <a:p>
            <a:pPr algn="ctr"/>
            <a:r>
              <a:rPr lang="es-ES" sz="1400" b="1" dirty="0">
                <a:solidFill>
                  <a:schemeClr val="tx2"/>
                </a:solidFill>
              </a:rPr>
              <a:t>¿Cuánto tiempo lleva en el mercado?</a:t>
            </a:r>
            <a:endParaRPr lang="es-ES" sz="1400" dirty="0">
              <a:solidFill>
                <a:schemeClr val="tx2"/>
              </a:solidFill>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573016"/>
            <a:ext cx="2664296" cy="214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2" name="Imagen 20">
            <a:extLst>
              <a:ext uri="{FF2B5EF4-FFF2-40B4-BE49-F238E27FC236}">
                <a16:creationId xmlns:a16="http://schemas.microsoft.com/office/drawing/2014/main" id="{3B1C9961-29BB-43AF-AC13-621B0B020248}"/>
              </a:ext>
            </a:extLst>
          </p:cNvPr>
          <p:cNvPicPr>
            <a:picLocks noChangeAspect="1"/>
          </p:cNvPicPr>
          <p:nvPr/>
        </p:nvPicPr>
        <p:blipFill rotWithShape="1">
          <a:blip r:embed="rId7"/>
          <a:srcRect l="10600" t="5386" r="10940" b="6334"/>
          <a:stretch/>
        </p:blipFill>
        <p:spPr>
          <a:xfrm>
            <a:off x="1205748" y="4643918"/>
            <a:ext cx="1296144" cy="1003650"/>
          </a:xfrm>
          <a:prstGeom prst="rect">
            <a:avLst/>
          </a:prstGeom>
        </p:spPr>
      </p:pic>
    </p:spTree>
    <p:extLst>
      <p:ext uri="{BB962C8B-B14F-4D97-AF65-F5344CB8AC3E}">
        <p14:creationId xmlns:p14="http://schemas.microsoft.com/office/powerpoint/2010/main" val="3983920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10 Rectángulo"/>
          <p:cNvSpPr/>
          <p:nvPr/>
        </p:nvSpPr>
        <p:spPr>
          <a:xfrm>
            <a:off x="682768" y="1321604"/>
            <a:ext cx="2521880" cy="954107"/>
          </a:xfrm>
          <a:prstGeom prst="rect">
            <a:avLst/>
          </a:prstGeom>
        </p:spPr>
        <p:txBody>
          <a:bodyPr wrap="square">
            <a:spAutoFit/>
          </a:bodyPr>
          <a:lstStyle/>
          <a:p>
            <a:pPr algn="ctr"/>
            <a:r>
              <a:rPr lang="es-ES" sz="1400" b="1" dirty="0">
                <a:solidFill>
                  <a:schemeClr val="tx2"/>
                </a:solidFill>
              </a:rPr>
              <a:t>¿Ha obtenido financiamiento para invertir en el funcionamiento de su negocio?</a:t>
            </a:r>
            <a:endParaRPr lang="es-ES" sz="1400" dirty="0">
              <a:solidFill>
                <a:schemeClr val="tx2"/>
              </a:solidFill>
            </a:endParaRPr>
          </a:p>
        </p:txBody>
      </p:sp>
      <p:sp>
        <p:nvSpPr>
          <p:cNvPr id="15" name="14 Rectángulo"/>
          <p:cNvSpPr/>
          <p:nvPr/>
        </p:nvSpPr>
        <p:spPr>
          <a:xfrm>
            <a:off x="6199049" y="2967073"/>
            <a:ext cx="2689092" cy="523220"/>
          </a:xfrm>
          <a:prstGeom prst="rect">
            <a:avLst/>
          </a:prstGeom>
        </p:spPr>
        <p:txBody>
          <a:bodyPr wrap="square">
            <a:spAutoFit/>
          </a:bodyPr>
          <a:lstStyle/>
          <a:p>
            <a:pPr algn="ctr"/>
            <a:r>
              <a:rPr lang="es-ES" sz="1400" b="1" dirty="0">
                <a:solidFill>
                  <a:schemeClr val="tx2"/>
                </a:solidFill>
              </a:rPr>
              <a:t>¿Cuál fue el valor del crédito?</a:t>
            </a:r>
            <a:endParaRPr lang="es-ES" sz="1400" dirty="0">
              <a:solidFill>
                <a:schemeClr val="tx2"/>
              </a:solidFill>
            </a:endParaRPr>
          </a:p>
        </p:txBody>
      </p:sp>
      <p:sp>
        <p:nvSpPr>
          <p:cNvPr id="18" name="17 Rectángulo"/>
          <p:cNvSpPr/>
          <p:nvPr/>
        </p:nvSpPr>
        <p:spPr>
          <a:xfrm>
            <a:off x="3347064" y="2420888"/>
            <a:ext cx="2519036" cy="523220"/>
          </a:xfrm>
          <a:prstGeom prst="rect">
            <a:avLst/>
          </a:prstGeom>
        </p:spPr>
        <p:txBody>
          <a:bodyPr wrap="square">
            <a:spAutoFit/>
          </a:bodyPr>
          <a:lstStyle/>
          <a:p>
            <a:pPr algn="ctr"/>
            <a:r>
              <a:rPr lang="es-ES" sz="1400" b="1" dirty="0">
                <a:solidFill>
                  <a:schemeClr val="tx2"/>
                </a:solidFill>
              </a:rPr>
              <a:t>¿Cuál ha sido la fuente de financiamiento utilizada?</a:t>
            </a:r>
            <a:endParaRPr lang="es-ES" sz="1400" dirty="0">
              <a:solidFill>
                <a:schemeClr val="tx2"/>
              </a:solidFill>
            </a:endParaRPr>
          </a:p>
        </p:txBody>
      </p:sp>
      <p:pic>
        <p:nvPicPr>
          <p:cNvPr id="22" name="Imagen 20">
            <a:extLst>
              <a:ext uri="{FF2B5EF4-FFF2-40B4-BE49-F238E27FC236}">
                <a16:creationId xmlns:a16="http://schemas.microsoft.com/office/drawing/2014/main" id="{3B1C9961-29BB-43AF-AC13-621B0B020248}"/>
              </a:ext>
            </a:extLst>
          </p:cNvPr>
          <p:cNvPicPr>
            <a:picLocks noChangeAspect="1"/>
          </p:cNvPicPr>
          <p:nvPr/>
        </p:nvPicPr>
        <p:blipFill rotWithShape="1">
          <a:blip r:embed="rId4"/>
          <a:srcRect l="10600" t="5386" r="10940" b="6334"/>
          <a:stretch/>
        </p:blipFill>
        <p:spPr>
          <a:xfrm>
            <a:off x="1205748" y="4643918"/>
            <a:ext cx="1296144" cy="1003650"/>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76" y="2284982"/>
            <a:ext cx="2593088" cy="2162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925" y="2996952"/>
            <a:ext cx="2612235" cy="2162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45" y="3490293"/>
            <a:ext cx="2665096" cy="2215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1138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10 Rectángulo"/>
          <p:cNvSpPr/>
          <p:nvPr/>
        </p:nvSpPr>
        <p:spPr>
          <a:xfrm>
            <a:off x="465944" y="1321604"/>
            <a:ext cx="2521880" cy="738664"/>
          </a:xfrm>
          <a:prstGeom prst="rect">
            <a:avLst/>
          </a:prstGeom>
        </p:spPr>
        <p:txBody>
          <a:bodyPr wrap="square">
            <a:spAutoFit/>
          </a:bodyPr>
          <a:lstStyle/>
          <a:p>
            <a:pPr algn="ctr"/>
            <a:r>
              <a:rPr lang="es-ES" sz="1400" b="1" dirty="0">
                <a:solidFill>
                  <a:schemeClr val="tx2"/>
                </a:solidFill>
              </a:rPr>
              <a:t>¿Cuál fue el destino del monto de crédito obtenido?</a:t>
            </a:r>
            <a:endParaRPr lang="es-ES" sz="1400" dirty="0">
              <a:solidFill>
                <a:schemeClr val="tx2"/>
              </a:solidFill>
            </a:endParaRPr>
          </a:p>
        </p:txBody>
      </p:sp>
      <p:sp>
        <p:nvSpPr>
          <p:cNvPr id="15" name="14 Rectángulo"/>
          <p:cNvSpPr/>
          <p:nvPr/>
        </p:nvSpPr>
        <p:spPr>
          <a:xfrm>
            <a:off x="6199049" y="2967073"/>
            <a:ext cx="2689092" cy="523220"/>
          </a:xfrm>
          <a:prstGeom prst="rect">
            <a:avLst/>
          </a:prstGeom>
        </p:spPr>
        <p:txBody>
          <a:bodyPr wrap="square">
            <a:spAutoFit/>
          </a:bodyPr>
          <a:lstStyle/>
          <a:p>
            <a:pPr algn="ctr"/>
            <a:r>
              <a:rPr lang="es-ES" sz="1400" b="1" dirty="0">
                <a:solidFill>
                  <a:schemeClr val="tx2"/>
                </a:solidFill>
              </a:rPr>
              <a:t>¿En qué tiempo pago su crédito?</a:t>
            </a:r>
            <a:endParaRPr lang="es-ES" sz="1400" dirty="0">
              <a:solidFill>
                <a:schemeClr val="tx2"/>
              </a:solidFill>
            </a:endParaRPr>
          </a:p>
        </p:txBody>
      </p:sp>
      <p:sp>
        <p:nvSpPr>
          <p:cNvPr id="18" name="17 Rectángulo"/>
          <p:cNvSpPr/>
          <p:nvPr/>
        </p:nvSpPr>
        <p:spPr>
          <a:xfrm>
            <a:off x="3421116" y="1943834"/>
            <a:ext cx="2519036" cy="954107"/>
          </a:xfrm>
          <a:prstGeom prst="rect">
            <a:avLst/>
          </a:prstGeom>
        </p:spPr>
        <p:txBody>
          <a:bodyPr wrap="square">
            <a:spAutoFit/>
          </a:bodyPr>
          <a:lstStyle/>
          <a:p>
            <a:pPr algn="ctr"/>
            <a:r>
              <a:rPr lang="es-ES" sz="1400" b="1" dirty="0">
                <a:solidFill>
                  <a:schemeClr val="tx2"/>
                </a:solidFill>
              </a:rPr>
              <a:t>¿Cuál fue el porcentaje destinado por rubro mencionado en la pregunta anterior?</a:t>
            </a:r>
            <a:endParaRPr lang="es-ES" sz="1400" dirty="0">
              <a:solidFill>
                <a:schemeClr val="tx2"/>
              </a:solidFill>
            </a:endParaRPr>
          </a:p>
        </p:txBody>
      </p:sp>
      <p:pic>
        <p:nvPicPr>
          <p:cNvPr id="22" name="Imagen 20">
            <a:extLst>
              <a:ext uri="{FF2B5EF4-FFF2-40B4-BE49-F238E27FC236}">
                <a16:creationId xmlns:a16="http://schemas.microsoft.com/office/drawing/2014/main" id="{3B1C9961-29BB-43AF-AC13-621B0B020248}"/>
              </a:ext>
            </a:extLst>
          </p:cNvPr>
          <p:cNvPicPr>
            <a:picLocks noChangeAspect="1"/>
          </p:cNvPicPr>
          <p:nvPr/>
        </p:nvPicPr>
        <p:blipFill rotWithShape="1">
          <a:blip r:embed="rId4"/>
          <a:srcRect l="10600" t="5386" r="10940" b="6334"/>
          <a:stretch/>
        </p:blipFill>
        <p:spPr>
          <a:xfrm>
            <a:off x="1205748" y="4643918"/>
            <a:ext cx="1296144" cy="1003650"/>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060269"/>
            <a:ext cx="2662831" cy="2448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967073"/>
            <a:ext cx="2714828" cy="245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457679"/>
            <a:ext cx="2749643" cy="245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8327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10 Rectángulo"/>
          <p:cNvSpPr/>
          <p:nvPr/>
        </p:nvSpPr>
        <p:spPr>
          <a:xfrm>
            <a:off x="465944" y="1321604"/>
            <a:ext cx="2521880" cy="954107"/>
          </a:xfrm>
          <a:prstGeom prst="rect">
            <a:avLst/>
          </a:prstGeom>
        </p:spPr>
        <p:txBody>
          <a:bodyPr wrap="square">
            <a:spAutoFit/>
          </a:bodyPr>
          <a:lstStyle/>
          <a:p>
            <a:pPr algn="ctr"/>
            <a:r>
              <a:rPr lang="es-ES" sz="1400" b="1" dirty="0">
                <a:solidFill>
                  <a:schemeClr val="tx2"/>
                </a:solidFill>
              </a:rPr>
              <a:t>¿Considera usted que el financiamiento obtenido le ha permitido incrementar su rentabilidad?</a:t>
            </a:r>
            <a:endParaRPr lang="es-ES" sz="1400" dirty="0">
              <a:solidFill>
                <a:schemeClr val="tx2"/>
              </a:solidFill>
            </a:endParaRPr>
          </a:p>
        </p:txBody>
      </p:sp>
      <p:sp>
        <p:nvSpPr>
          <p:cNvPr id="15" name="14 Rectángulo"/>
          <p:cNvSpPr/>
          <p:nvPr/>
        </p:nvSpPr>
        <p:spPr>
          <a:xfrm>
            <a:off x="6186451" y="2420887"/>
            <a:ext cx="2689092" cy="954107"/>
          </a:xfrm>
          <a:prstGeom prst="rect">
            <a:avLst/>
          </a:prstGeom>
        </p:spPr>
        <p:txBody>
          <a:bodyPr wrap="square">
            <a:spAutoFit/>
          </a:bodyPr>
          <a:lstStyle/>
          <a:p>
            <a:pPr algn="ctr"/>
            <a:r>
              <a:rPr lang="es-ES" sz="1400" b="1" dirty="0">
                <a:solidFill>
                  <a:schemeClr val="tx2"/>
                </a:solidFill>
              </a:rPr>
              <a:t>¿Cuáles son los inconvenientes que ha encontrado al obtener financiamiento?</a:t>
            </a:r>
            <a:endParaRPr lang="es-ES" sz="1400" dirty="0">
              <a:solidFill>
                <a:schemeClr val="tx2"/>
              </a:solidFill>
            </a:endParaRPr>
          </a:p>
        </p:txBody>
      </p:sp>
      <p:sp>
        <p:nvSpPr>
          <p:cNvPr id="18" name="17 Rectángulo"/>
          <p:cNvSpPr/>
          <p:nvPr/>
        </p:nvSpPr>
        <p:spPr>
          <a:xfrm>
            <a:off x="3421116" y="1943834"/>
            <a:ext cx="2519036" cy="954107"/>
          </a:xfrm>
          <a:prstGeom prst="rect">
            <a:avLst/>
          </a:prstGeom>
        </p:spPr>
        <p:txBody>
          <a:bodyPr wrap="square">
            <a:spAutoFit/>
          </a:bodyPr>
          <a:lstStyle/>
          <a:p>
            <a:pPr algn="ctr"/>
            <a:r>
              <a:rPr lang="es-ES" sz="1400" b="1" dirty="0">
                <a:solidFill>
                  <a:schemeClr val="tx2"/>
                </a:solidFill>
              </a:rPr>
              <a:t>¿Considera usted que el financiamiento obtenido ha permitido que el negocio crezca?</a:t>
            </a:r>
            <a:endParaRPr lang="es-ES" sz="1400" dirty="0">
              <a:solidFill>
                <a:schemeClr val="tx2"/>
              </a:solidFill>
            </a:endParaRPr>
          </a:p>
        </p:txBody>
      </p:sp>
      <p:pic>
        <p:nvPicPr>
          <p:cNvPr id="22" name="Imagen 20">
            <a:extLst>
              <a:ext uri="{FF2B5EF4-FFF2-40B4-BE49-F238E27FC236}">
                <a16:creationId xmlns:a16="http://schemas.microsoft.com/office/drawing/2014/main" id="{3B1C9961-29BB-43AF-AC13-621B0B020248}"/>
              </a:ext>
            </a:extLst>
          </p:cNvPr>
          <p:cNvPicPr>
            <a:picLocks noChangeAspect="1"/>
          </p:cNvPicPr>
          <p:nvPr/>
        </p:nvPicPr>
        <p:blipFill rotWithShape="1">
          <a:blip r:embed="rId4"/>
          <a:srcRect l="10600" t="5386" r="10940" b="6334"/>
          <a:stretch/>
        </p:blipFill>
        <p:spPr>
          <a:xfrm>
            <a:off x="1078879" y="5420295"/>
            <a:ext cx="1296144" cy="1003650"/>
          </a:xfrm>
          <a:prstGeom prst="rect">
            <a:avLst/>
          </a:prstGeom>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07" y="2366358"/>
            <a:ext cx="2593888" cy="2502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983129"/>
            <a:ext cx="2664296" cy="231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6451" y="3429001"/>
            <a:ext cx="2737643" cy="2297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2718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10 Rectángulo"/>
          <p:cNvSpPr/>
          <p:nvPr/>
        </p:nvSpPr>
        <p:spPr>
          <a:xfrm>
            <a:off x="2699792" y="1772816"/>
            <a:ext cx="4213268" cy="307777"/>
          </a:xfrm>
          <a:prstGeom prst="rect">
            <a:avLst/>
          </a:prstGeom>
        </p:spPr>
        <p:txBody>
          <a:bodyPr wrap="square">
            <a:spAutoFit/>
          </a:bodyPr>
          <a:lstStyle/>
          <a:p>
            <a:pPr algn="ctr"/>
            <a:r>
              <a:rPr lang="es-ES" sz="1400" b="1" dirty="0">
                <a:solidFill>
                  <a:schemeClr val="tx2"/>
                </a:solidFill>
              </a:rPr>
              <a:t>¿Aspira a mantener el negocio actual?</a:t>
            </a:r>
            <a:endParaRPr lang="es-ES" sz="1400" dirty="0">
              <a:solidFill>
                <a:schemeClr val="tx2"/>
              </a:solidFill>
            </a:endParaRPr>
          </a:p>
        </p:txBody>
      </p:sp>
      <p:pic>
        <p:nvPicPr>
          <p:cNvPr id="22" name="Imagen 20">
            <a:extLst>
              <a:ext uri="{FF2B5EF4-FFF2-40B4-BE49-F238E27FC236}">
                <a16:creationId xmlns:a16="http://schemas.microsoft.com/office/drawing/2014/main" id="{3B1C9961-29BB-43AF-AC13-621B0B020248}"/>
              </a:ext>
            </a:extLst>
          </p:cNvPr>
          <p:cNvPicPr>
            <a:picLocks noChangeAspect="1"/>
          </p:cNvPicPr>
          <p:nvPr/>
        </p:nvPicPr>
        <p:blipFill rotWithShape="1">
          <a:blip r:embed="rId4"/>
          <a:srcRect l="10600" t="5386" r="10940" b="6334"/>
          <a:stretch/>
        </p:blipFill>
        <p:spPr>
          <a:xfrm>
            <a:off x="827584" y="4966263"/>
            <a:ext cx="1296144" cy="1003650"/>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348880"/>
            <a:ext cx="4572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1566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Shape 5982">
            <a:extLst>
              <a:ext uri="{FF2B5EF4-FFF2-40B4-BE49-F238E27FC236}">
                <a16:creationId xmlns:a16="http://schemas.microsoft.com/office/drawing/2014/main" id="{C1FEF29D-1EC9-41E4-969B-E860D3A84547}"/>
              </a:ext>
            </a:extLst>
          </p:cNvPr>
          <p:cNvSpPr/>
          <p:nvPr/>
        </p:nvSpPr>
        <p:spPr>
          <a:xfrm>
            <a:off x="1112748" y="1293623"/>
            <a:ext cx="6915636" cy="346247"/>
          </a:xfrm>
          <a:prstGeom prst="rect">
            <a:avLst/>
          </a:prstGeom>
          <a:ln/>
          <a:extLst>
            <a:ext uri="{C572A759-6A51-4108-AA02-DFA0A04FC94B}">
              <ma14:wrappingTextBoxFlag xmlns=""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34289" tIns="34289" rIns="34289" bIns="34289" numCol="1" anchor="t">
            <a:spAutoFit/>
          </a:bodyPr>
          <a:lstStyle/>
          <a:p>
            <a:pPr algn="ctr"/>
            <a:r>
              <a:rPr lang="es-ES" b="1" dirty="0">
                <a:solidFill>
                  <a:srgbClr val="2C3E50"/>
                </a:solidFill>
                <a:latin typeface="Times New Roman" panose="02020603050405020304" pitchFamily="18" charset="0"/>
                <a:cs typeface="Times New Roman" panose="02020603050405020304" pitchFamily="18" charset="0"/>
              </a:rPr>
              <a:t>Estructura y Análisis de Estado de Resultados Consolidados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00" y="2057400"/>
            <a:ext cx="381528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557408" y="5085184"/>
            <a:ext cx="3870576" cy="646331"/>
          </a:xfrm>
          <a:prstGeom prst="rect">
            <a:avLst/>
          </a:prstGeom>
        </p:spPr>
        <p:txBody>
          <a:bodyPr wrap="square">
            <a:spAutoFit/>
          </a:bodyPr>
          <a:lstStyle/>
          <a:p>
            <a:pPr algn="ctr"/>
            <a:r>
              <a:rPr lang="es-EC" b="1" dirty="0">
                <a:solidFill>
                  <a:srgbClr val="002060"/>
                </a:solidFill>
              </a:rPr>
              <a:t>Estados de Resultados 2019 según Valor de Activos</a:t>
            </a:r>
            <a:endParaRPr lang="es-ES" b="1" dirty="0">
              <a:solidFill>
                <a:srgbClr val="002060"/>
              </a:solidFill>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057400"/>
            <a:ext cx="396044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13 Rectángulo"/>
          <p:cNvSpPr/>
          <p:nvPr/>
        </p:nvSpPr>
        <p:spPr>
          <a:xfrm>
            <a:off x="4805880" y="5085184"/>
            <a:ext cx="3870576" cy="646331"/>
          </a:xfrm>
          <a:prstGeom prst="rect">
            <a:avLst/>
          </a:prstGeom>
        </p:spPr>
        <p:txBody>
          <a:bodyPr wrap="square">
            <a:spAutoFit/>
          </a:bodyPr>
          <a:lstStyle/>
          <a:p>
            <a:pPr algn="ctr"/>
            <a:r>
              <a:rPr lang="es-EC" b="1" dirty="0">
                <a:solidFill>
                  <a:srgbClr val="002060"/>
                </a:solidFill>
              </a:rPr>
              <a:t>Estados de Resultados 2019 según Valor de Ventas</a:t>
            </a:r>
            <a:endParaRPr lang="es-ES" b="1" dirty="0">
              <a:solidFill>
                <a:srgbClr val="002060"/>
              </a:solidFill>
            </a:endParaRPr>
          </a:p>
        </p:txBody>
      </p:sp>
    </p:spTree>
    <p:extLst>
      <p:ext uri="{BB962C8B-B14F-4D97-AF65-F5344CB8AC3E}">
        <p14:creationId xmlns:p14="http://schemas.microsoft.com/office/powerpoint/2010/main" val="1291952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Shape 5982">
            <a:extLst>
              <a:ext uri="{FF2B5EF4-FFF2-40B4-BE49-F238E27FC236}">
                <a16:creationId xmlns:a16="http://schemas.microsoft.com/office/drawing/2014/main" id="{C1FEF29D-1EC9-41E4-969B-E860D3A84547}"/>
              </a:ext>
            </a:extLst>
          </p:cNvPr>
          <p:cNvSpPr/>
          <p:nvPr/>
        </p:nvSpPr>
        <p:spPr>
          <a:xfrm>
            <a:off x="1112748" y="1293623"/>
            <a:ext cx="6915636" cy="346247"/>
          </a:xfrm>
          <a:prstGeom prst="rect">
            <a:avLst/>
          </a:prstGeom>
          <a:ln/>
          <a:extLst>
            <a:ext uri="{C572A759-6A51-4108-AA02-DFA0A04FC94B}">
              <ma14:wrappingTextBoxFlag xmlns=""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34289" tIns="34289" rIns="34289" bIns="34289" numCol="1" anchor="t">
            <a:spAutoFit/>
          </a:bodyPr>
          <a:lstStyle/>
          <a:p>
            <a:pPr algn="ctr"/>
            <a:r>
              <a:rPr lang="es-ES" b="1" dirty="0">
                <a:solidFill>
                  <a:srgbClr val="2C3E50"/>
                </a:solidFill>
                <a:latin typeface="Times New Roman" panose="02020603050405020304" pitchFamily="18" charset="0"/>
                <a:cs typeface="Times New Roman" panose="02020603050405020304" pitchFamily="18" charset="0"/>
              </a:rPr>
              <a:t>Estructura y Análisis de Estado de Resultados Consolidados</a:t>
            </a:r>
          </a:p>
        </p:txBody>
      </p:sp>
      <p:sp>
        <p:nvSpPr>
          <p:cNvPr id="2" name="1 Rectángulo"/>
          <p:cNvSpPr/>
          <p:nvPr/>
        </p:nvSpPr>
        <p:spPr>
          <a:xfrm>
            <a:off x="557408" y="5085184"/>
            <a:ext cx="3870576" cy="646331"/>
          </a:xfrm>
          <a:prstGeom prst="rect">
            <a:avLst/>
          </a:prstGeom>
        </p:spPr>
        <p:txBody>
          <a:bodyPr wrap="square">
            <a:spAutoFit/>
          </a:bodyPr>
          <a:lstStyle/>
          <a:p>
            <a:pPr algn="ctr"/>
            <a:r>
              <a:rPr lang="es-EC" b="1" dirty="0">
                <a:solidFill>
                  <a:srgbClr val="002060"/>
                </a:solidFill>
              </a:rPr>
              <a:t>Estados de Situación Financiera 2019 según Valor de Activos</a:t>
            </a:r>
            <a:endParaRPr lang="es-ES" b="1" dirty="0">
              <a:solidFill>
                <a:srgbClr val="002060"/>
              </a:solidFill>
            </a:endParaRPr>
          </a:p>
        </p:txBody>
      </p:sp>
      <p:sp>
        <p:nvSpPr>
          <p:cNvPr id="14" name="13 Rectángulo"/>
          <p:cNvSpPr/>
          <p:nvPr/>
        </p:nvSpPr>
        <p:spPr>
          <a:xfrm>
            <a:off x="4805880" y="5085184"/>
            <a:ext cx="3870576" cy="646331"/>
          </a:xfrm>
          <a:prstGeom prst="rect">
            <a:avLst/>
          </a:prstGeom>
        </p:spPr>
        <p:txBody>
          <a:bodyPr wrap="square">
            <a:spAutoFit/>
          </a:bodyPr>
          <a:lstStyle/>
          <a:p>
            <a:pPr algn="ctr"/>
            <a:r>
              <a:rPr lang="es-EC" b="1" dirty="0">
                <a:solidFill>
                  <a:srgbClr val="002060"/>
                </a:solidFill>
              </a:rPr>
              <a:t>Estados de Situación Financiera 2019 según Valor de Ventas</a:t>
            </a:r>
            <a:endParaRPr lang="es-ES" b="1" dirty="0">
              <a:solidFill>
                <a:srgbClr val="00206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02" y="2109143"/>
            <a:ext cx="3976317" cy="2725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292" y="2077420"/>
            <a:ext cx="397775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0802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FINANCIERO</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ángulo 1">
            <a:extLst>
              <a:ext uri="{FF2B5EF4-FFF2-40B4-BE49-F238E27FC236}">
                <a16:creationId xmlns:a16="http://schemas.microsoft.com/office/drawing/2014/main" id="{A166D661-DD2E-4B62-AD1E-13B46070847A}"/>
              </a:ext>
            </a:extLst>
          </p:cNvPr>
          <p:cNvSpPr/>
          <p:nvPr/>
        </p:nvSpPr>
        <p:spPr>
          <a:xfrm>
            <a:off x="646887" y="1412776"/>
            <a:ext cx="4021165" cy="733663"/>
          </a:xfrm>
          <a:prstGeom prst="wave">
            <a:avLst/>
          </a:prstGeom>
          <a:ln w="38100"/>
        </p:spPr>
        <p:style>
          <a:lnRef idx="1">
            <a:schemeClr val="accent1"/>
          </a:lnRef>
          <a:fillRef idx="2">
            <a:schemeClr val="accent1"/>
          </a:fillRef>
          <a:effectRef idx="1">
            <a:schemeClr val="accent1"/>
          </a:effectRef>
          <a:fontRef idx="minor">
            <a:schemeClr val="dk1"/>
          </a:fontRef>
        </p:style>
        <p:txBody>
          <a:bodyPr wrap="none">
            <a:spAutoFit/>
          </a:bodyPr>
          <a:lstStyle/>
          <a:p>
            <a:r>
              <a:rPr lang="es-ES" b="1" dirty="0">
                <a:solidFill>
                  <a:srgbClr val="F2F2F2">
                    <a:lumMod val="10000"/>
                  </a:srgbClr>
                </a:solidFill>
                <a:cs typeface="Times New Roman" panose="02020603050405020304" pitchFamily="18" charset="0"/>
              </a:rPr>
              <a:t>ROA=(Utilidad neta )/(Activo Total )</a:t>
            </a:r>
          </a:p>
        </p:txBody>
      </p:sp>
      <p:sp>
        <p:nvSpPr>
          <p:cNvPr id="11" name="Rectángulo 3">
            <a:extLst>
              <a:ext uri="{FF2B5EF4-FFF2-40B4-BE49-F238E27FC236}">
                <a16:creationId xmlns:a16="http://schemas.microsoft.com/office/drawing/2014/main" id="{75030E96-A1E5-4749-9DF9-4E83D36182C8}"/>
              </a:ext>
            </a:extLst>
          </p:cNvPr>
          <p:cNvSpPr/>
          <p:nvPr/>
        </p:nvSpPr>
        <p:spPr>
          <a:xfrm>
            <a:off x="4909445" y="2198072"/>
            <a:ext cx="3692036" cy="733663"/>
          </a:xfrm>
          <a:prstGeom prst="wave">
            <a:avLst/>
          </a:prstGeom>
          <a:ln w="38100"/>
        </p:spPr>
        <p:style>
          <a:lnRef idx="1">
            <a:schemeClr val="accent1"/>
          </a:lnRef>
          <a:fillRef idx="2">
            <a:schemeClr val="accent1"/>
          </a:fillRef>
          <a:effectRef idx="1">
            <a:schemeClr val="accent1"/>
          </a:effectRef>
          <a:fontRef idx="minor">
            <a:schemeClr val="dk1"/>
          </a:fontRef>
        </p:style>
        <p:txBody>
          <a:bodyPr wrap="none">
            <a:spAutoFit/>
          </a:bodyPr>
          <a:lstStyle/>
          <a:p>
            <a:r>
              <a:rPr lang="es-ES" b="1" dirty="0">
                <a:solidFill>
                  <a:srgbClr val="F2F2F2">
                    <a:lumMod val="10000"/>
                  </a:srgbClr>
                </a:solidFill>
                <a:cs typeface="Times New Roman" panose="02020603050405020304" pitchFamily="18" charset="0"/>
              </a:rPr>
              <a:t>ROE=(Utilidad neta )/Patrimonio</a:t>
            </a:r>
          </a:p>
        </p:txBody>
      </p:sp>
      <p:sp>
        <p:nvSpPr>
          <p:cNvPr id="12" name="Rectángulo 5">
            <a:extLst>
              <a:ext uri="{FF2B5EF4-FFF2-40B4-BE49-F238E27FC236}">
                <a16:creationId xmlns:a16="http://schemas.microsoft.com/office/drawing/2014/main" id="{0200BA59-739B-433F-8037-C45A97A5DAD7}"/>
              </a:ext>
            </a:extLst>
          </p:cNvPr>
          <p:cNvSpPr/>
          <p:nvPr/>
        </p:nvSpPr>
        <p:spPr>
          <a:xfrm>
            <a:off x="629050" y="3125525"/>
            <a:ext cx="5068439" cy="733663"/>
          </a:xfrm>
          <a:prstGeom prst="wave">
            <a:avLst/>
          </a:prstGeom>
          <a:ln w="38100"/>
        </p:spPr>
        <p:style>
          <a:lnRef idx="1">
            <a:schemeClr val="accent1"/>
          </a:lnRef>
          <a:fillRef idx="2">
            <a:schemeClr val="accent1"/>
          </a:fillRef>
          <a:effectRef idx="1">
            <a:schemeClr val="accent1"/>
          </a:effectRef>
          <a:fontRef idx="minor">
            <a:schemeClr val="dk1"/>
          </a:fontRef>
        </p:style>
        <p:txBody>
          <a:bodyPr wrap="none">
            <a:spAutoFit/>
          </a:bodyPr>
          <a:lstStyle/>
          <a:p>
            <a:r>
              <a:rPr lang="es-ES" b="1" dirty="0">
                <a:solidFill>
                  <a:srgbClr val="F2F2F2">
                    <a:lumMod val="10000"/>
                  </a:srgbClr>
                </a:solidFill>
                <a:cs typeface="Times New Roman" panose="02020603050405020304" pitchFamily="18" charset="0"/>
              </a:rPr>
              <a:t>Endeudamiento=(Pasivo Total)/(Activo Total)</a:t>
            </a:r>
          </a:p>
        </p:txBody>
      </p:sp>
      <mc:AlternateContent xmlns:mc="http://schemas.openxmlformats.org/markup-compatibility/2006" xmlns:a14="http://schemas.microsoft.com/office/drawing/2010/main">
        <mc:Choice Requires="a14">
          <p:sp>
            <p:nvSpPr>
              <p:cNvPr id="15" name="Rectángulo 6">
                <a:extLst>
                  <a:ext uri="{FF2B5EF4-FFF2-40B4-BE49-F238E27FC236}">
                    <a16:creationId xmlns:a16="http://schemas.microsoft.com/office/drawing/2014/main" id="{0D01EF4B-F7E3-4998-8786-2ED5BD2B8C71}"/>
                  </a:ext>
                </a:extLst>
              </p:cNvPr>
              <p:cNvSpPr/>
              <p:nvPr/>
            </p:nvSpPr>
            <p:spPr>
              <a:xfrm>
                <a:off x="3976535" y="4216719"/>
                <a:ext cx="4572085" cy="1228505"/>
              </a:xfrm>
              <a:prstGeom prst="wave">
                <a:avLst/>
              </a:prstGeom>
              <a:ln w="38100"/>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b="1" i="0">
                          <a:solidFill>
                            <a:srgbClr val="F2F2F2">
                              <a:lumMod val="10000"/>
                            </a:srgbClr>
                          </a:solidFill>
                          <a:latin typeface="Cambria Math" panose="02040503050406030204" pitchFamily="18" charset="0"/>
                        </a:rPr>
                        <m:t>𝐌𝐚𝐫𝐠𝐞𝐧</m:t>
                      </m:r>
                      <m:r>
                        <a:rPr lang="es-ES" b="1" i="0">
                          <a:solidFill>
                            <a:srgbClr val="F2F2F2">
                              <a:lumMod val="10000"/>
                            </a:srgbClr>
                          </a:solidFill>
                          <a:latin typeface="Cambria Math" panose="02040503050406030204" pitchFamily="18" charset="0"/>
                        </a:rPr>
                        <m:t> </m:t>
                      </m:r>
                      <m:r>
                        <a:rPr lang="es-ES" b="1" i="0">
                          <a:solidFill>
                            <a:srgbClr val="F2F2F2">
                              <a:lumMod val="10000"/>
                            </a:srgbClr>
                          </a:solidFill>
                          <a:latin typeface="Cambria Math" panose="02040503050406030204" pitchFamily="18" charset="0"/>
                        </a:rPr>
                        <m:t>𝐧𝐞𝐭𝐨</m:t>
                      </m:r>
                      <m:r>
                        <a:rPr lang="es-ES" b="1" i="0">
                          <a:solidFill>
                            <a:srgbClr val="F2F2F2">
                              <a:lumMod val="10000"/>
                            </a:srgbClr>
                          </a:solidFill>
                          <a:latin typeface="Cambria Math" panose="02040503050406030204" pitchFamily="18" charset="0"/>
                        </a:rPr>
                        <m:t> </m:t>
                      </m:r>
                      <m:r>
                        <a:rPr lang="es-ES" b="1" i="0">
                          <a:solidFill>
                            <a:srgbClr val="F2F2F2">
                              <a:lumMod val="10000"/>
                            </a:srgbClr>
                          </a:solidFill>
                          <a:latin typeface="Cambria Math" panose="02040503050406030204" pitchFamily="18" charset="0"/>
                        </a:rPr>
                        <m:t>𝐝𝐞</m:t>
                      </m:r>
                      <m:r>
                        <a:rPr lang="es-ES" b="1" i="0">
                          <a:solidFill>
                            <a:srgbClr val="F2F2F2">
                              <a:lumMod val="10000"/>
                            </a:srgbClr>
                          </a:solidFill>
                          <a:latin typeface="Cambria Math" panose="02040503050406030204" pitchFamily="18" charset="0"/>
                        </a:rPr>
                        <m:t> </m:t>
                      </m:r>
                      <m:r>
                        <a:rPr lang="es-ES" b="1" i="0">
                          <a:solidFill>
                            <a:srgbClr val="F2F2F2">
                              <a:lumMod val="10000"/>
                            </a:srgbClr>
                          </a:solidFill>
                          <a:latin typeface="Cambria Math" panose="02040503050406030204" pitchFamily="18" charset="0"/>
                        </a:rPr>
                        <m:t>𝐮𝐭𝐢𝐥𝐢𝐝𝐚𝐝</m:t>
                      </m:r>
                      <m:r>
                        <a:rPr lang="es-ES" b="1" i="0">
                          <a:solidFill>
                            <a:srgbClr val="F2F2F2">
                              <a:lumMod val="10000"/>
                            </a:srgbClr>
                          </a:solidFill>
                          <a:latin typeface="Cambria Math" panose="02040503050406030204" pitchFamily="18" charset="0"/>
                        </a:rPr>
                        <m:t>=</m:t>
                      </m:r>
                      <m:f>
                        <m:fPr>
                          <m:ctrlPr>
                            <a:rPr lang="es-ES" b="1" i="1">
                              <a:solidFill>
                                <a:srgbClr val="F2F2F2">
                                  <a:lumMod val="10000"/>
                                </a:srgbClr>
                              </a:solidFill>
                              <a:latin typeface="Cambria Math" panose="02040503050406030204" pitchFamily="18" charset="0"/>
                            </a:rPr>
                          </m:ctrlPr>
                        </m:fPr>
                        <m:num>
                          <m:r>
                            <a:rPr lang="es-ES" b="1" i="0">
                              <a:solidFill>
                                <a:srgbClr val="F2F2F2">
                                  <a:lumMod val="10000"/>
                                </a:srgbClr>
                              </a:solidFill>
                              <a:latin typeface="Cambria Math" panose="02040503050406030204" pitchFamily="18" charset="0"/>
                            </a:rPr>
                            <m:t>𝐔𝐭𝐢𝐥𝐢𝐝𝐚𝐝</m:t>
                          </m:r>
                          <m:r>
                            <a:rPr lang="es-ES" b="1" i="0">
                              <a:solidFill>
                                <a:srgbClr val="F2F2F2">
                                  <a:lumMod val="10000"/>
                                </a:srgbClr>
                              </a:solidFill>
                              <a:latin typeface="Cambria Math" panose="02040503050406030204" pitchFamily="18" charset="0"/>
                            </a:rPr>
                            <m:t> </m:t>
                          </m:r>
                          <m:r>
                            <a:rPr lang="es-ES" b="1" i="0">
                              <a:solidFill>
                                <a:srgbClr val="F2F2F2">
                                  <a:lumMod val="10000"/>
                                </a:srgbClr>
                              </a:solidFill>
                              <a:latin typeface="Cambria Math" panose="02040503050406030204" pitchFamily="18" charset="0"/>
                            </a:rPr>
                            <m:t>𝐧𝐞𝐭𝐚</m:t>
                          </m:r>
                        </m:num>
                        <m:den>
                          <m:r>
                            <a:rPr lang="es-ES" b="1" i="0">
                              <a:solidFill>
                                <a:srgbClr val="F2F2F2">
                                  <a:lumMod val="10000"/>
                                </a:srgbClr>
                              </a:solidFill>
                              <a:latin typeface="Cambria Math" panose="02040503050406030204" pitchFamily="18" charset="0"/>
                            </a:rPr>
                            <m:t>𝐕𝐞𝐧𝐭𝐚𝐬</m:t>
                          </m:r>
                          <m:r>
                            <a:rPr lang="es-ES" b="1" i="0">
                              <a:solidFill>
                                <a:srgbClr val="F2F2F2">
                                  <a:lumMod val="10000"/>
                                </a:srgbClr>
                              </a:solidFill>
                              <a:latin typeface="Cambria Math" panose="02040503050406030204" pitchFamily="18" charset="0"/>
                            </a:rPr>
                            <m:t> </m:t>
                          </m:r>
                          <m:r>
                            <a:rPr lang="es-ES" b="1" i="0">
                              <a:solidFill>
                                <a:srgbClr val="F2F2F2">
                                  <a:lumMod val="10000"/>
                                </a:srgbClr>
                              </a:solidFill>
                              <a:latin typeface="Cambria Math" panose="02040503050406030204" pitchFamily="18" charset="0"/>
                            </a:rPr>
                            <m:t>𝐧𝐞𝐭𝐚𝐬</m:t>
                          </m:r>
                        </m:den>
                      </m:f>
                    </m:oMath>
                  </m:oMathPara>
                </a14:m>
                <a:endParaRPr lang="es-ES" b="1" dirty="0">
                  <a:solidFill>
                    <a:srgbClr val="F2F2F2">
                      <a:lumMod val="10000"/>
                    </a:srgbClr>
                  </a:solidFill>
                  <a:cs typeface="Times New Roman" panose="02020603050405020304" pitchFamily="18" charset="0"/>
                </a:endParaRPr>
              </a:p>
            </p:txBody>
          </p:sp>
        </mc:Choice>
        <mc:Fallback xmlns="">
          <p:sp>
            <p:nvSpPr>
              <p:cNvPr id="15" name="Rectángulo 6">
                <a:extLst>
                  <a:ext uri="{FF2B5EF4-FFF2-40B4-BE49-F238E27FC236}">
                    <a16:creationId xmlns="" xmlns:a16="http://schemas.microsoft.com/office/drawing/2014/main" xmlns:a14="http://schemas.microsoft.com/office/drawing/2010/main" id="{0D01EF4B-F7E3-4998-8786-2ED5BD2B8C71}"/>
                  </a:ext>
                </a:extLst>
              </p:cNvPr>
              <p:cNvSpPr>
                <a:spLocks noRot="1" noChangeAspect="1" noMove="1" noResize="1" noEditPoints="1" noAdjustHandles="1" noChangeArrowheads="1" noChangeShapeType="1" noTextEdit="1"/>
              </p:cNvSpPr>
              <p:nvPr/>
            </p:nvSpPr>
            <p:spPr>
              <a:xfrm>
                <a:off x="3976535" y="4216719"/>
                <a:ext cx="4572085" cy="1228505"/>
              </a:xfrm>
              <a:prstGeom prst="wave">
                <a:avLst/>
              </a:prstGeom>
              <a:blipFill rotWithShape="1">
                <a:blip r:embed="rId4"/>
                <a:stretch>
                  <a:fillRect/>
                </a:stretch>
              </a:blipFill>
              <a:ln w="38100"/>
            </p:spPr>
            <p:txBody>
              <a:bodyPr/>
              <a:lstStyle/>
              <a:p>
                <a:r>
                  <a:rPr lang="es-ES">
                    <a:noFill/>
                  </a:rPr>
                  <a:t> </a:t>
                </a:r>
              </a:p>
            </p:txBody>
          </p:sp>
        </mc:Fallback>
      </mc:AlternateContent>
      <p:pic>
        <p:nvPicPr>
          <p:cNvPr id="17" name="Imagen 4"/>
          <p:cNvPicPr>
            <a:picLocks noChangeAspect="1"/>
          </p:cNvPicPr>
          <p:nvPr/>
        </p:nvPicPr>
        <p:blipFill rotWithShape="1">
          <a:blip r:embed="rId5"/>
          <a:srcRect l="9446" r="14715"/>
          <a:stretch/>
        </p:blipFill>
        <p:spPr>
          <a:xfrm>
            <a:off x="1124224" y="4437112"/>
            <a:ext cx="1863600" cy="1226999"/>
          </a:xfrm>
          <a:prstGeom prst="rect">
            <a:avLst/>
          </a:prstGeom>
        </p:spPr>
      </p:pic>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3084" y="634685"/>
            <a:ext cx="1647642" cy="15821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6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FINANCIERO</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Imagen 4"/>
          <p:cNvPicPr>
            <a:picLocks noChangeAspect="1"/>
          </p:cNvPicPr>
          <p:nvPr/>
        </p:nvPicPr>
        <p:blipFill rotWithShape="1">
          <a:blip r:embed="rId4"/>
          <a:srcRect l="9446" r="14715"/>
          <a:stretch/>
        </p:blipFill>
        <p:spPr>
          <a:xfrm>
            <a:off x="6876256" y="1172319"/>
            <a:ext cx="1863600" cy="1226999"/>
          </a:xfrm>
          <a:prstGeom prst="rect">
            <a:avLst/>
          </a:prstGeom>
        </p:spPr>
      </p:pic>
      <p:pic>
        <p:nvPicPr>
          <p:cNvPr id="921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769" y="2162175"/>
            <a:ext cx="7633648" cy="335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403" y="994761"/>
            <a:ext cx="1647642" cy="158211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908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1 Rectángulo"/>
          <p:cNvSpPr/>
          <p:nvPr/>
        </p:nvSpPr>
        <p:spPr>
          <a:xfrm>
            <a:off x="432048" y="1660654"/>
            <a:ext cx="3131840" cy="2031325"/>
          </a:xfrm>
          <a:prstGeom prst="rect">
            <a:avLst/>
          </a:prstGeom>
        </p:spPr>
        <p:txBody>
          <a:bodyPr wrap="square">
            <a:spAutoFit/>
          </a:bodyPr>
          <a:lstStyle/>
          <a:p>
            <a:pPr algn="ctr"/>
            <a:r>
              <a:rPr lang="es-ES" dirty="0">
                <a:solidFill>
                  <a:srgbClr val="002060"/>
                </a:solidFill>
              </a:rPr>
              <a:t>El coeficiente de correlación Pearson mide la relación lineal entre la variable X y la variable Y; nos muestra la dirección y la fuerza de esta relación clasificada en rangos</a:t>
            </a:r>
          </a:p>
        </p:txBody>
      </p:sp>
      <p:pic>
        <p:nvPicPr>
          <p:cNvPr id="8" name="Picture 6" descr="Imagen relacionada">
            <a:extLst>
              <a:ext uri="{FF2B5EF4-FFF2-40B4-BE49-F238E27FC236}">
                <a16:creationId xmlns:a16="http://schemas.microsoft.com/office/drawing/2014/main" id="{4ABA1658-6155-41FB-A026-548410B04A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033474"/>
            <a:ext cx="2232247" cy="18736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4250924196"/>
              </p:ext>
            </p:extLst>
          </p:nvPr>
        </p:nvGraphicFramePr>
        <p:xfrm>
          <a:off x="3995936" y="1108799"/>
          <a:ext cx="4824536" cy="4721336"/>
        </p:xfrm>
        <a:graphic>
          <a:graphicData uri="http://schemas.openxmlformats.org/drawingml/2006/table">
            <a:tbl>
              <a:tblPr firstRow="1" firstCol="1" bandRow="1">
                <a:tableStyleId>{72833802-FEF1-4C79-8D5D-14CF1EAF98D9}</a:tableStyleId>
              </a:tblPr>
              <a:tblGrid>
                <a:gridCol w="1063859">
                  <a:extLst>
                    <a:ext uri="{9D8B030D-6E8A-4147-A177-3AD203B41FA5}">
                      <a16:colId xmlns:a16="http://schemas.microsoft.com/office/drawing/2014/main" val="20000"/>
                    </a:ext>
                  </a:extLst>
                </a:gridCol>
                <a:gridCol w="1035660">
                  <a:extLst>
                    <a:ext uri="{9D8B030D-6E8A-4147-A177-3AD203B41FA5}">
                      <a16:colId xmlns:a16="http://schemas.microsoft.com/office/drawing/2014/main" val="20001"/>
                    </a:ext>
                  </a:extLst>
                </a:gridCol>
                <a:gridCol w="2725017">
                  <a:extLst>
                    <a:ext uri="{9D8B030D-6E8A-4147-A177-3AD203B41FA5}">
                      <a16:colId xmlns:a16="http://schemas.microsoft.com/office/drawing/2014/main" val="20002"/>
                    </a:ext>
                  </a:extLst>
                </a:gridCol>
              </a:tblGrid>
              <a:tr h="334240">
                <a:tc gridSpan="3">
                  <a:txBody>
                    <a:bodyPr/>
                    <a:lstStyle/>
                    <a:p>
                      <a:pPr algn="l">
                        <a:lnSpc>
                          <a:spcPct val="200000"/>
                        </a:lnSpc>
                        <a:spcAft>
                          <a:spcPts val="0"/>
                        </a:spcAft>
                      </a:pPr>
                      <a:r>
                        <a:rPr lang="es-EC" sz="1200" b="1" dirty="0">
                          <a:solidFill>
                            <a:srgbClr val="002060"/>
                          </a:solidFill>
                          <a:effectLst/>
                        </a:rPr>
                        <a:t>Interpretación de los Resultados del Coeficiente de Correlación</a:t>
                      </a:r>
                      <a:endParaRPr lang="es-ES" sz="1200" b="1" dirty="0">
                        <a:solidFill>
                          <a:srgbClr val="002060"/>
                        </a:solidFill>
                        <a:effectLst/>
                        <a:latin typeface="Times New Roman"/>
                        <a:ea typeface="Calibri"/>
                        <a:cs typeface="Times New Roman"/>
                      </a:endParaRPr>
                    </a:p>
                  </a:txBody>
                  <a:tcPr marL="35486" marR="35486" marT="0" marB="0" anchor="ctr">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37996">
                <a:tc>
                  <a:txBody>
                    <a:bodyPr/>
                    <a:lstStyle/>
                    <a:p>
                      <a:pPr algn="ctr">
                        <a:lnSpc>
                          <a:spcPct val="200000"/>
                        </a:lnSpc>
                        <a:spcAft>
                          <a:spcPts val="0"/>
                        </a:spcAft>
                      </a:pPr>
                      <a:r>
                        <a:rPr lang="es-ES" sz="1050" b="1">
                          <a:solidFill>
                            <a:srgbClr val="002060"/>
                          </a:solidFill>
                          <a:effectLst/>
                        </a:rPr>
                        <a:t>RANGO DE VALORES</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050" b="1" dirty="0">
                          <a:solidFill>
                            <a:srgbClr val="002060"/>
                          </a:solidFill>
                          <a:effectLst/>
                        </a:rPr>
                        <a:t>DIRECCION</a:t>
                      </a:r>
                      <a:endParaRPr lang="es-ES" sz="1050" b="1" dirty="0">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050" b="1" dirty="0">
                          <a:solidFill>
                            <a:srgbClr val="002060"/>
                          </a:solidFill>
                          <a:effectLst/>
                        </a:rPr>
                        <a:t>TIPO DE CORRELACION</a:t>
                      </a:r>
                      <a:endParaRPr lang="es-ES" sz="1050" b="1" dirty="0">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1998">
                <a:tc>
                  <a:txBody>
                    <a:bodyPr/>
                    <a:lstStyle/>
                    <a:p>
                      <a:pPr algn="ctr">
                        <a:lnSpc>
                          <a:spcPct val="200000"/>
                        </a:lnSpc>
                        <a:spcAft>
                          <a:spcPts val="0"/>
                        </a:spcAft>
                      </a:pPr>
                      <a:r>
                        <a:rPr lang="es-ES" sz="1050" b="1">
                          <a:solidFill>
                            <a:srgbClr val="002060"/>
                          </a:solidFill>
                          <a:effectLst/>
                        </a:rPr>
                        <a:t>-1</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algn="ctr">
                        <a:lnSpc>
                          <a:spcPct val="200000"/>
                        </a:lnSpc>
                        <a:spcAft>
                          <a:spcPts val="0"/>
                        </a:spcAft>
                      </a:pPr>
                      <a:r>
                        <a:rPr lang="es-ES" sz="1050" b="1" dirty="0">
                          <a:solidFill>
                            <a:srgbClr val="002060"/>
                          </a:solidFill>
                          <a:effectLst/>
                        </a:rPr>
                        <a:t>NEGATIVA</a:t>
                      </a:r>
                      <a:endParaRPr lang="es-ES" sz="1050" b="1" dirty="0">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200000"/>
                        </a:lnSpc>
                        <a:spcAft>
                          <a:spcPts val="0"/>
                        </a:spcAft>
                      </a:pPr>
                      <a:r>
                        <a:rPr lang="es-ES" sz="1050" b="1">
                          <a:solidFill>
                            <a:srgbClr val="002060"/>
                          </a:solidFill>
                          <a:effectLst/>
                        </a:rPr>
                        <a:t>Correlación  grande y perfecta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91998">
                <a:tc>
                  <a:txBody>
                    <a:bodyPr/>
                    <a:lstStyle/>
                    <a:p>
                      <a:pPr algn="ctr">
                        <a:lnSpc>
                          <a:spcPct val="200000"/>
                        </a:lnSpc>
                        <a:spcAft>
                          <a:spcPts val="0"/>
                        </a:spcAft>
                      </a:pPr>
                      <a:r>
                        <a:rPr lang="es-ES" sz="1050" b="1">
                          <a:solidFill>
                            <a:srgbClr val="002060"/>
                          </a:solidFill>
                          <a:effectLst/>
                        </a:rPr>
                        <a:t>-0,9 a -0,99</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tcP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muy alta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91998">
                <a:tc>
                  <a:txBody>
                    <a:bodyPr/>
                    <a:lstStyle/>
                    <a:p>
                      <a:pPr algn="ctr">
                        <a:lnSpc>
                          <a:spcPct val="200000"/>
                        </a:lnSpc>
                        <a:spcAft>
                          <a:spcPts val="0"/>
                        </a:spcAft>
                      </a:pPr>
                      <a:r>
                        <a:rPr lang="es-ES" sz="1050" b="1">
                          <a:solidFill>
                            <a:srgbClr val="002060"/>
                          </a:solidFill>
                          <a:effectLst/>
                        </a:rPr>
                        <a:t>-0,7 a -0,89</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tcP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alta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91998">
                <a:tc>
                  <a:txBody>
                    <a:bodyPr/>
                    <a:lstStyle/>
                    <a:p>
                      <a:pPr algn="ctr">
                        <a:lnSpc>
                          <a:spcPct val="200000"/>
                        </a:lnSpc>
                        <a:spcAft>
                          <a:spcPts val="0"/>
                        </a:spcAft>
                      </a:pPr>
                      <a:r>
                        <a:rPr lang="es-ES" sz="1050" b="1">
                          <a:solidFill>
                            <a:srgbClr val="002060"/>
                          </a:solidFill>
                          <a:effectLst/>
                        </a:rPr>
                        <a:t>-0,4 a -0,69</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tcP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moderada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91998">
                <a:tc>
                  <a:txBody>
                    <a:bodyPr/>
                    <a:lstStyle/>
                    <a:p>
                      <a:pPr algn="ctr">
                        <a:lnSpc>
                          <a:spcPct val="200000"/>
                        </a:lnSpc>
                        <a:spcAft>
                          <a:spcPts val="0"/>
                        </a:spcAft>
                      </a:pPr>
                      <a:r>
                        <a:rPr lang="es-ES" sz="1050" b="1">
                          <a:solidFill>
                            <a:srgbClr val="002060"/>
                          </a:solidFill>
                          <a:effectLst/>
                        </a:rPr>
                        <a:t>-0,2 a -0,39</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tcP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baja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91998">
                <a:tc>
                  <a:txBody>
                    <a:bodyPr/>
                    <a:lstStyle/>
                    <a:p>
                      <a:pPr algn="ctr">
                        <a:lnSpc>
                          <a:spcPct val="200000"/>
                        </a:lnSpc>
                        <a:spcAft>
                          <a:spcPts val="0"/>
                        </a:spcAft>
                      </a:pPr>
                      <a:r>
                        <a:rPr lang="es-ES" sz="1050" b="1">
                          <a:solidFill>
                            <a:srgbClr val="002060"/>
                          </a:solidFill>
                          <a:effectLst/>
                        </a:rPr>
                        <a:t>-0,01 a -0,19</a:t>
                      </a:r>
                      <a:endParaRPr lang="es-ES" sz="1050" b="1">
                        <a:solidFill>
                          <a:srgbClr val="002060"/>
                        </a:solidFill>
                        <a:effectLst/>
                        <a:latin typeface="Times New Roman"/>
                        <a:ea typeface="Calibri"/>
                        <a:cs typeface="Times New Roman"/>
                      </a:endParaRPr>
                    </a:p>
                  </a:txBody>
                  <a:tcPr marL="35486" marR="35486" marT="0" marB="0" anchor="ctr">
                    <a:lnR w="12700" cap="flat" cmpd="sng" algn="ctr">
                      <a:solidFill>
                        <a:schemeClr val="tx1"/>
                      </a:solidFill>
                      <a:prstDash val="solid"/>
                      <a:round/>
                      <a:headEnd type="none" w="med" len="med"/>
                      <a:tailEnd type="none" w="med" len="med"/>
                    </a:lnR>
                  </a:tcP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muy baja</a:t>
                      </a:r>
                      <a:endParaRPr lang="es-ES" sz="1050" b="1">
                        <a:solidFill>
                          <a:srgbClr val="002060"/>
                        </a:solidFill>
                        <a:effectLst/>
                        <a:latin typeface="Times New Roman"/>
                        <a:ea typeface="Calibri"/>
                        <a:cs typeface="Times New Roman"/>
                      </a:endParaRPr>
                    </a:p>
                  </a:txBody>
                  <a:tcPr marL="35486" marR="35486"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91998">
                <a:tc>
                  <a:txBody>
                    <a:bodyPr/>
                    <a:lstStyle/>
                    <a:p>
                      <a:pPr algn="ctr">
                        <a:lnSpc>
                          <a:spcPct val="200000"/>
                        </a:lnSpc>
                        <a:spcAft>
                          <a:spcPts val="0"/>
                        </a:spcAft>
                      </a:pPr>
                      <a:r>
                        <a:rPr lang="es-ES" sz="1050" b="1">
                          <a:solidFill>
                            <a:srgbClr val="002060"/>
                          </a:solidFill>
                          <a:effectLst/>
                        </a:rPr>
                        <a:t>0</a:t>
                      </a:r>
                      <a:endParaRPr lang="es-ES" sz="1050" b="1">
                        <a:solidFill>
                          <a:srgbClr val="002060"/>
                        </a:solidFill>
                        <a:effectLst/>
                        <a:latin typeface="Times New Roman"/>
                        <a:ea typeface="Calibri"/>
                        <a:cs typeface="Times New Roman"/>
                      </a:endParaRPr>
                    </a:p>
                  </a:txBody>
                  <a:tcPr marL="35486" marR="35486" marT="0" marB="0" anchor="ctr"/>
                </a:tc>
                <a:tc>
                  <a:txBody>
                    <a:bodyPr/>
                    <a:lstStyle/>
                    <a:p>
                      <a:pPr algn="l">
                        <a:lnSpc>
                          <a:spcPct val="200000"/>
                        </a:lnSpc>
                        <a:spcAft>
                          <a:spcPts val="0"/>
                        </a:spcAft>
                      </a:pPr>
                      <a:r>
                        <a:rPr lang="es-ES" sz="1050" b="1">
                          <a:solidFill>
                            <a:srgbClr val="002060"/>
                          </a:solidFill>
                          <a:effectLst/>
                        </a:rPr>
                        <a:t> </a:t>
                      </a:r>
                      <a:endParaRPr lang="es-ES" sz="1050" b="1">
                        <a:solidFill>
                          <a:srgbClr val="002060"/>
                        </a:solidFill>
                        <a:effectLst/>
                        <a:latin typeface="Times New Roman"/>
                        <a:ea typeface="Calibri"/>
                        <a:cs typeface="Times New Roman"/>
                      </a:endParaRPr>
                    </a:p>
                  </a:txBody>
                  <a:tcPr marL="35486" marR="35486" marT="0" marB="0" anchor="b">
                    <a:lnT w="12700" cap="flat" cmpd="sng" algn="ctr">
                      <a:solidFill>
                        <a:schemeClr val="tx1"/>
                      </a:solidFill>
                      <a:prstDash val="solid"/>
                      <a:round/>
                      <a:headEnd type="none" w="med" len="med"/>
                      <a:tailEnd type="none" w="med" len="med"/>
                    </a:lnT>
                  </a:tcPr>
                </a:tc>
                <a:tc>
                  <a:txBody>
                    <a:bodyPr/>
                    <a:lstStyle/>
                    <a:p>
                      <a:pPr algn="just">
                        <a:lnSpc>
                          <a:spcPct val="200000"/>
                        </a:lnSpc>
                        <a:spcAft>
                          <a:spcPts val="0"/>
                        </a:spcAft>
                      </a:pPr>
                      <a:r>
                        <a:rPr lang="es-ES" sz="1050" b="1">
                          <a:solidFill>
                            <a:srgbClr val="002060"/>
                          </a:solidFill>
                          <a:effectLst/>
                        </a:rPr>
                        <a:t>Correlación nula</a:t>
                      </a:r>
                      <a:endParaRPr lang="es-ES" sz="1050" b="1">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08"/>
                  </a:ext>
                </a:extLst>
              </a:tr>
              <a:tr h="291998">
                <a:tc>
                  <a:txBody>
                    <a:bodyPr/>
                    <a:lstStyle/>
                    <a:p>
                      <a:pPr algn="ctr">
                        <a:lnSpc>
                          <a:spcPct val="200000"/>
                        </a:lnSpc>
                        <a:spcAft>
                          <a:spcPts val="0"/>
                        </a:spcAft>
                      </a:pPr>
                      <a:r>
                        <a:rPr lang="es-ES" sz="1050" b="1">
                          <a:solidFill>
                            <a:srgbClr val="002060"/>
                          </a:solidFill>
                          <a:effectLst/>
                        </a:rPr>
                        <a:t>0,01 a 0,19</a:t>
                      </a:r>
                      <a:endParaRPr lang="es-ES" sz="1050" b="1">
                        <a:solidFill>
                          <a:srgbClr val="002060"/>
                        </a:solidFill>
                        <a:effectLst/>
                        <a:latin typeface="Times New Roman"/>
                        <a:ea typeface="Calibri"/>
                        <a:cs typeface="Times New Roman"/>
                      </a:endParaRPr>
                    </a:p>
                  </a:txBody>
                  <a:tcPr marL="35486" marR="35486" marT="0" marB="0" anchor="ctr"/>
                </a:tc>
                <a:tc rowSpan="6">
                  <a:txBody>
                    <a:bodyPr/>
                    <a:lstStyle/>
                    <a:p>
                      <a:pPr algn="ctr">
                        <a:lnSpc>
                          <a:spcPct val="200000"/>
                        </a:lnSpc>
                        <a:spcAft>
                          <a:spcPts val="0"/>
                        </a:spcAft>
                      </a:pPr>
                      <a:r>
                        <a:rPr lang="es-ES" sz="1050" b="1">
                          <a:solidFill>
                            <a:srgbClr val="002060"/>
                          </a:solidFill>
                          <a:effectLst/>
                        </a:rPr>
                        <a:t>POSITIVA</a:t>
                      </a:r>
                      <a:endParaRPr lang="es-ES" sz="1050" b="1">
                        <a:solidFill>
                          <a:srgbClr val="002060"/>
                        </a:solidFill>
                        <a:effectLst/>
                        <a:latin typeface="Times New Roman"/>
                        <a:ea typeface="Calibri"/>
                        <a:cs typeface="Times New Roman"/>
                      </a:endParaRPr>
                    </a:p>
                  </a:txBody>
                  <a:tcPr marL="35486" marR="35486" marT="0" marB="0" anchor="ctr"/>
                </a:tc>
                <a:tc>
                  <a:txBody>
                    <a:bodyPr/>
                    <a:lstStyle/>
                    <a:p>
                      <a:pPr algn="just">
                        <a:lnSpc>
                          <a:spcPct val="200000"/>
                        </a:lnSpc>
                        <a:spcAft>
                          <a:spcPts val="0"/>
                        </a:spcAft>
                      </a:pPr>
                      <a:r>
                        <a:rPr lang="es-ES" sz="1050" b="1">
                          <a:solidFill>
                            <a:srgbClr val="002060"/>
                          </a:solidFill>
                          <a:effectLst/>
                        </a:rPr>
                        <a:t>Correlación muy baja</a:t>
                      </a:r>
                      <a:endParaRPr lang="es-ES" sz="1050" b="1">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09"/>
                  </a:ext>
                </a:extLst>
              </a:tr>
              <a:tr h="291998">
                <a:tc>
                  <a:txBody>
                    <a:bodyPr/>
                    <a:lstStyle/>
                    <a:p>
                      <a:pPr algn="ctr">
                        <a:lnSpc>
                          <a:spcPct val="200000"/>
                        </a:lnSpc>
                        <a:spcAft>
                          <a:spcPts val="0"/>
                        </a:spcAft>
                      </a:pPr>
                      <a:r>
                        <a:rPr lang="es-ES" sz="1050" b="1">
                          <a:solidFill>
                            <a:srgbClr val="002060"/>
                          </a:solidFill>
                          <a:effectLst/>
                        </a:rPr>
                        <a:t>0,2 a 0,39</a:t>
                      </a:r>
                      <a:endParaRPr lang="es-ES" sz="1050" b="1">
                        <a:solidFill>
                          <a:srgbClr val="002060"/>
                        </a:solidFill>
                        <a:effectLst/>
                        <a:latin typeface="Times New Roman"/>
                        <a:ea typeface="Calibri"/>
                        <a:cs typeface="Times New Roman"/>
                      </a:endParaRPr>
                    </a:p>
                  </a:txBody>
                  <a:tcPr marL="35486" marR="35486" marT="0" marB="0" anchor="ct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baja</a:t>
                      </a:r>
                      <a:endParaRPr lang="es-ES" sz="1050" b="1">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10"/>
                  </a:ext>
                </a:extLst>
              </a:tr>
              <a:tr h="291998">
                <a:tc>
                  <a:txBody>
                    <a:bodyPr/>
                    <a:lstStyle/>
                    <a:p>
                      <a:pPr algn="ctr">
                        <a:lnSpc>
                          <a:spcPct val="200000"/>
                        </a:lnSpc>
                        <a:spcAft>
                          <a:spcPts val="0"/>
                        </a:spcAft>
                      </a:pPr>
                      <a:r>
                        <a:rPr lang="es-ES" sz="1050" b="1">
                          <a:solidFill>
                            <a:srgbClr val="002060"/>
                          </a:solidFill>
                          <a:effectLst/>
                        </a:rPr>
                        <a:t>0,4 a 0,69</a:t>
                      </a:r>
                      <a:endParaRPr lang="es-ES" sz="1050" b="1">
                        <a:solidFill>
                          <a:srgbClr val="002060"/>
                        </a:solidFill>
                        <a:effectLst/>
                        <a:latin typeface="Times New Roman"/>
                        <a:ea typeface="Calibri"/>
                        <a:cs typeface="Times New Roman"/>
                      </a:endParaRPr>
                    </a:p>
                  </a:txBody>
                  <a:tcPr marL="35486" marR="35486" marT="0" marB="0" anchor="ct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moderada</a:t>
                      </a:r>
                      <a:endParaRPr lang="es-ES" sz="1050" b="1">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11"/>
                  </a:ext>
                </a:extLst>
              </a:tr>
              <a:tr h="291998">
                <a:tc>
                  <a:txBody>
                    <a:bodyPr/>
                    <a:lstStyle/>
                    <a:p>
                      <a:pPr algn="ctr">
                        <a:lnSpc>
                          <a:spcPct val="200000"/>
                        </a:lnSpc>
                        <a:spcAft>
                          <a:spcPts val="0"/>
                        </a:spcAft>
                      </a:pPr>
                      <a:r>
                        <a:rPr lang="es-ES" sz="1050" b="1">
                          <a:solidFill>
                            <a:srgbClr val="002060"/>
                          </a:solidFill>
                          <a:effectLst/>
                        </a:rPr>
                        <a:t>0,7 a 0,89</a:t>
                      </a:r>
                      <a:endParaRPr lang="es-ES" sz="1050" b="1">
                        <a:solidFill>
                          <a:srgbClr val="002060"/>
                        </a:solidFill>
                        <a:effectLst/>
                        <a:latin typeface="Times New Roman"/>
                        <a:ea typeface="Calibri"/>
                        <a:cs typeface="Times New Roman"/>
                      </a:endParaRPr>
                    </a:p>
                  </a:txBody>
                  <a:tcPr marL="35486" marR="35486" marT="0" marB="0" anchor="ctr"/>
                </a:tc>
                <a:tc vMerge="1">
                  <a:txBody>
                    <a:bodyPr/>
                    <a:lstStyle/>
                    <a:p>
                      <a:endParaRPr lang="es-ES"/>
                    </a:p>
                  </a:txBody>
                  <a:tcPr/>
                </a:tc>
                <a:tc>
                  <a:txBody>
                    <a:bodyPr/>
                    <a:lstStyle/>
                    <a:p>
                      <a:pPr algn="just">
                        <a:lnSpc>
                          <a:spcPct val="200000"/>
                        </a:lnSpc>
                        <a:spcAft>
                          <a:spcPts val="0"/>
                        </a:spcAft>
                      </a:pPr>
                      <a:r>
                        <a:rPr lang="es-ES" sz="1050" b="1">
                          <a:solidFill>
                            <a:srgbClr val="002060"/>
                          </a:solidFill>
                          <a:effectLst/>
                        </a:rPr>
                        <a:t>Correlación alta</a:t>
                      </a:r>
                      <a:endParaRPr lang="es-ES" sz="1050" b="1">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12"/>
                  </a:ext>
                </a:extLst>
              </a:tr>
              <a:tr h="291998">
                <a:tc>
                  <a:txBody>
                    <a:bodyPr/>
                    <a:lstStyle/>
                    <a:p>
                      <a:pPr algn="ctr">
                        <a:lnSpc>
                          <a:spcPct val="200000"/>
                        </a:lnSpc>
                        <a:spcAft>
                          <a:spcPts val="0"/>
                        </a:spcAft>
                      </a:pPr>
                      <a:r>
                        <a:rPr lang="es-ES" sz="1050" b="1">
                          <a:solidFill>
                            <a:srgbClr val="002060"/>
                          </a:solidFill>
                          <a:effectLst/>
                        </a:rPr>
                        <a:t>0,9 a 0,99</a:t>
                      </a:r>
                      <a:endParaRPr lang="es-ES" sz="1050" b="1">
                        <a:solidFill>
                          <a:srgbClr val="002060"/>
                        </a:solidFill>
                        <a:effectLst/>
                        <a:latin typeface="Times New Roman"/>
                        <a:ea typeface="Calibri"/>
                        <a:cs typeface="Times New Roman"/>
                      </a:endParaRPr>
                    </a:p>
                  </a:txBody>
                  <a:tcPr marL="35486" marR="35486" marT="0" marB="0" anchor="ctr"/>
                </a:tc>
                <a:tc vMerge="1">
                  <a:txBody>
                    <a:bodyPr/>
                    <a:lstStyle/>
                    <a:p>
                      <a:endParaRPr lang="es-ES"/>
                    </a:p>
                  </a:txBody>
                  <a:tcPr/>
                </a:tc>
                <a:tc>
                  <a:txBody>
                    <a:bodyPr/>
                    <a:lstStyle/>
                    <a:p>
                      <a:pPr algn="just">
                        <a:lnSpc>
                          <a:spcPct val="200000"/>
                        </a:lnSpc>
                        <a:spcAft>
                          <a:spcPts val="0"/>
                        </a:spcAft>
                      </a:pPr>
                      <a:r>
                        <a:rPr lang="es-ES" sz="1050" b="1" dirty="0">
                          <a:solidFill>
                            <a:srgbClr val="002060"/>
                          </a:solidFill>
                          <a:effectLst/>
                        </a:rPr>
                        <a:t>Correlación muy alta</a:t>
                      </a:r>
                      <a:endParaRPr lang="es-ES" sz="1050" b="1" dirty="0">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13"/>
                  </a:ext>
                </a:extLst>
              </a:tr>
              <a:tr h="291998">
                <a:tc>
                  <a:txBody>
                    <a:bodyPr/>
                    <a:lstStyle/>
                    <a:p>
                      <a:pPr algn="ctr">
                        <a:lnSpc>
                          <a:spcPct val="200000"/>
                        </a:lnSpc>
                        <a:spcAft>
                          <a:spcPts val="0"/>
                        </a:spcAft>
                      </a:pPr>
                      <a:r>
                        <a:rPr lang="es-ES" sz="1050" b="1">
                          <a:solidFill>
                            <a:srgbClr val="002060"/>
                          </a:solidFill>
                          <a:effectLst/>
                        </a:rPr>
                        <a:t>1</a:t>
                      </a:r>
                      <a:endParaRPr lang="es-ES" sz="1050" b="1">
                        <a:solidFill>
                          <a:srgbClr val="002060"/>
                        </a:solidFill>
                        <a:effectLst/>
                        <a:latin typeface="Times New Roman"/>
                        <a:ea typeface="Calibri"/>
                        <a:cs typeface="Times New Roman"/>
                      </a:endParaRPr>
                    </a:p>
                  </a:txBody>
                  <a:tcPr marL="35486" marR="35486" marT="0" marB="0" anchor="ctr"/>
                </a:tc>
                <a:tc vMerge="1">
                  <a:txBody>
                    <a:bodyPr/>
                    <a:lstStyle/>
                    <a:p>
                      <a:endParaRPr lang="es-ES"/>
                    </a:p>
                  </a:txBody>
                  <a:tcPr/>
                </a:tc>
                <a:tc>
                  <a:txBody>
                    <a:bodyPr/>
                    <a:lstStyle/>
                    <a:p>
                      <a:pPr algn="just">
                        <a:lnSpc>
                          <a:spcPct val="200000"/>
                        </a:lnSpc>
                        <a:spcAft>
                          <a:spcPts val="0"/>
                        </a:spcAft>
                      </a:pPr>
                      <a:r>
                        <a:rPr lang="es-ES" sz="1050" b="1" dirty="0">
                          <a:solidFill>
                            <a:srgbClr val="002060"/>
                          </a:solidFill>
                          <a:effectLst/>
                        </a:rPr>
                        <a:t>Correlación grande y perfecta</a:t>
                      </a:r>
                      <a:endParaRPr lang="es-ES" sz="1050" b="1" dirty="0">
                        <a:solidFill>
                          <a:srgbClr val="002060"/>
                        </a:solidFill>
                        <a:effectLst/>
                        <a:latin typeface="Times New Roman"/>
                        <a:ea typeface="Calibri"/>
                        <a:cs typeface="Times New Roman"/>
                      </a:endParaRPr>
                    </a:p>
                  </a:txBody>
                  <a:tcPr marL="35486" marR="35486"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62447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5101" y="1772816"/>
            <a:ext cx="7507811" cy="2862322"/>
          </a:xfrm>
          <a:prstGeom prst="rect">
            <a:avLst/>
          </a:prstGeom>
        </p:spPr>
        <p:txBody>
          <a:bodyPr wrap="square">
            <a:spAutoFit/>
          </a:bodyPr>
          <a:lstStyle/>
          <a:p>
            <a:pPr algn="just">
              <a:lnSpc>
                <a:spcPct val="200000"/>
              </a:lnSpc>
            </a:pPr>
            <a:r>
              <a:rPr lang="es-ES" dirty="0">
                <a:solidFill>
                  <a:srgbClr val="171B1B"/>
                </a:solidFill>
                <a:latin typeface="Times New Roman" panose="02020603050405020304" pitchFamily="18" charset="0"/>
                <a:ea typeface="Times New Roman" panose="02020603050405020304" pitchFamily="18" charset="0"/>
              </a:rPr>
              <a:t>El financiamiento es una herramienta importante dentro de la gestión de las PYMES ya que mediante un préstamo pueden obtener los recursos necesarios para invertir en la ampliación de sus negocios; estos recursos deben ser administrados de forma correcta para que la rentabilidad se incremente en niveles aceptables lo cual refleja el buen desempeño financiero de las empresas.</a:t>
            </a:r>
            <a:endParaRPr lang="es-EC" dirty="0">
              <a:solidFill>
                <a:srgbClr val="171B1B"/>
              </a:solidFill>
            </a:endParaRPr>
          </a:p>
        </p:txBody>
      </p:sp>
    </p:spTree>
    <p:extLst>
      <p:ext uri="{BB962C8B-B14F-4D97-AF65-F5344CB8AC3E}">
        <p14:creationId xmlns:p14="http://schemas.microsoft.com/office/powerpoint/2010/main" val="34277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Ventas </a:t>
            </a:r>
          </a:p>
        </p:txBody>
      </p:sp>
      <p:pic>
        <p:nvPicPr>
          <p:cNvPr id="133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769" y="1995767"/>
            <a:ext cx="482533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12"/>
          <p:cNvSpPr/>
          <p:nvPr/>
        </p:nvSpPr>
        <p:spPr>
          <a:xfrm>
            <a:off x="5406248" y="2348880"/>
            <a:ext cx="3423777" cy="210329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ventas 0.48 significa que existe una correlación moderada entre las variables</a:t>
            </a:r>
          </a:p>
        </p:txBody>
      </p:sp>
      <p:sp>
        <p:nvSpPr>
          <p:cNvPr id="11" name="8 Rectángulo"/>
          <p:cNvSpPr/>
          <p:nvPr/>
        </p:nvSpPr>
        <p:spPr>
          <a:xfrm>
            <a:off x="5406247" y="4858807"/>
            <a:ext cx="3423777"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inciden en las ventas de las PYMES del Cantón La Libertad</a:t>
            </a:r>
            <a:endParaRPr lang="es-EC" sz="2000" dirty="0">
              <a:solidFill>
                <a:srgbClr val="001F3E"/>
              </a:solidFill>
            </a:endParaRPr>
          </a:p>
        </p:txBody>
      </p:sp>
      <p:pic>
        <p:nvPicPr>
          <p:cNvPr id="13" name="Picture 4" descr="Resultado de imagen para visto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703749"/>
            <a:ext cx="1199359" cy="132577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6"/>
          <a:stretch>
            <a:fillRect/>
          </a:stretch>
        </p:blipFill>
        <p:spPr>
          <a:xfrm>
            <a:off x="1475656" y="4912272"/>
            <a:ext cx="1943816" cy="1278948"/>
          </a:xfrm>
          <a:prstGeom prst="rect">
            <a:avLst/>
          </a:prstGeom>
        </p:spPr>
      </p:pic>
    </p:spTree>
    <p:extLst>
      <p:ext uri="{BB962C8B-B14F-4D97-AF65-F5344CB8AC3E}">
        <p14:creationId xmlns:p14="http://schemas.microsoft.com/office/powerpoint/2010/main" val="5794702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Activos </a:t>
            </a:r>
          </a:p>
        </p:txBody>
      </p:sp>
      <p:sp>
        <p:nvSpPr>
          <p:cNvPr id="10" name="Rectángulo 12"/>
          <p:cNvSpPr/>
          <p:nvPr/>
        </p:nvSpPr>
        <p:spPr>
          <a:xfrm>
            <a:off x="5406248" y="2348880"/>
            <a:ext cx="3423777" cy="210329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activos 0.99 significa que existe una correlación muy alta entre las variables</a:t>
            </a:r>
          </a:p>
        </p:txBody>
      </p:sp>
      <p:sp>
        <p:nvSpPr>
          <p:cNvPr id="11" name="8 Rectángulo"/>
          <p:cNvSpPr/>
          <p:nvPr/>
        </p:nvSpPr>
        <p:spPr>
          <a:xfrm>
            <a:off x="5171679" y="4858807"/>
            <a:ext cx="3658345"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inciden en el incremento de los activos de las PYMES del Cantón La Libertad</a:t>
            </a:r>
            <a:endParaRPr lang="es-EC" sz="2000" dirty="0">
              <a:solidFill>
                <a:srgbClr val="001F3E"/>
              </a:solidFill>
            </a:endParaRPr>
          </a:p>
        </p:txBody>
      </p:sp>
      <p:pic>
        <p:nvPicPr>
          <p:cNvPr id="13" name="Picture 4" descr="Resultado de imagen para visto ico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0884" y="4687369"/>
            <a:ext cx="1199359" cy="132577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5"/>
          <a:stretch>
            <a:fillRect/>
          </a:stretch>
        </p:blipFill>
        <p:spPr>
          <a:xfrm>
            <a:off x="1475656" y="4912272"/>
            <a:ext cx="1943816" cy="1278948"/>
          </a:xfrm>
          <a:prstGeom prst="rect">
            <a:avLst/>
          </a:prstGeom>
        </p:spPr>
      </p:pic>
      <p:pic>
        <p:nvPicPr>
          <p:cNvPr id="14337"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1988840"/>
            <a:ext cx="5838825" cy="301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611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ROA </a:t>
            </a:r>
          </a:p>
        </p:txBody>
      </p:sp>
      <p:sp>
        <p:nvSpPr>
          <p:cNvPr id="10" name="Rectángulo 12"/>
          <p:cNvSpPr/>
          <p:nvPr/>
        </p:nvSpPr>
        <p:spPr>
          <a:xfrm>
            <a:off x="5406248" y="2204864"/>
            <a:ext cx="3423777" cy="224731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ROA 0.03 significa que existe una correlación muy débil, casi nula  entre las variables</a:t>
            </a:r>
          </a:p>
        </p:txBody>
      </p:sp>
      <p:sp>
        <p:nvSpPr>
          <p:cNvPr id="11" name="8 Rectángulo"/>
          <p:cNvSpPr/>
          <p:nvPr/>
        </p:nvSpPr>
        <p:spPr>
          <a:xfrm>
            <a:off x="5406247" y="4858807"/>
            <a:ext cx="3423777"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no inciden en ROA de las PYMES del Cantón La Libertad</a:t>
            </a:r>
            <a:endParaRPr lang="es-EC" sz="2000" dirty="0">
              <a:solidFill>
                <a:srgbClr val="001F3E"/>
              </a:solidFill>
            </a:endParaRPr>
          </a:p>
        </p:txBody>
      </p:sp>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4"/>
          <a:stretch>
            <a:fillRect/>
          </a:stretch>
        </p:blipFill>
        <p:spPr>
          <a:xfrm>
            <a:off x="1475656" y="4912272"/>
            <a:ext cx="1943816" cy="1278948"/>
          </a:xfrm>
          <a:prstGeom prst="rect">
            <a:avLst/>
          </a:prstGeom>
        </p:spPr>
      </p:pic>
      <p:pic>
        <p:nvPicPr>
          <p:cNvPr id="2150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60" y="2305050"/>
            <a:ext cx="6232180" cy="306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ultiplicar"/>
          <p:cNvSpPr/>
          <p:nvPr/>
        </p:nvSpPr>
        <p:spPr>
          <a:xfrm>
            <a:off x="4283969" y="4858807"/>
            <a:ext cx="1122278" cy="1234489"/>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27645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ROE </a:t>
            </a:r>
          </a:p>
        </p:txBody>
      </p:sp>
      <p:sp>
        <p:nvSpPr>
          <p:cNvPr id="10" name="Rectángulo 12"/>
          <p:cNvSpPr/>
          <p:nvPr/>
        </p:nvSpPr>
        <p:spPr>
          <a:xfrm>
            <a:off x="5406248" y="2132856"/>
            <a:ext cx="3423777" cy="23193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ROA 0.25 significa que existe una correlación muy débil, entre las variables</a:t>
            </a:r>
          </a:p>
        </p:txBody>
      </p:sp>
      <p:sp>
        <p:nvSpPr>
          <p:cNvPr id="11" name="8 Rectángulo"/>
          <p:cNvSpPr/>
          <p:nvPr/>
        </p:nvSpPr>
        <p:spPr>
          <a:xfrm>
            <a:off x="5406247" y="4858807"/>
            <a:ext cx="3423777"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no inciden en ROE de las PYMES del Cantón La Libertad</a:t>
            </a:r>
            <a:endParaRPr lang="es-EC" sz="2000" dirty="0">
              <a:solidFill>
                <a:srgbClr val="001F3E"/>
              </a:solidFill>
            </a:endParaRPr>
          </a:p>
        </p:txBody>
      </p:sp>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4"/>
          <a:stretch>
            <a:fillRect/>
          </a:stretch>
        </p:blipFill>
        <p:spPr>
          <a:xfrm>
            <a:off x="1475656" y="4912272"/>
            <a:ext cx="1943816" cy="1278948"/>
          </a:xfrm>
          <a:prstGeom prst="rect">
            <a:avLst/>
          </a:prstGeom>
        </p:spPr>
      </p:pic>
      <p:sp>
        <p:nvSpPr>
          <p:cNvPr id="3" name="2 Multiplicar"/>
          <p:cNvSpPr/>
          <p:nvPr/>
        </p:nvSpPr>
        <p:spPr>
          <a:xfrm>
            <a:off x="4283969" y="4858807"/>
            <a:ext cx="1122278" cy="1234489"/>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2252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59" y="2132856"/>
            <a:ext cx="5838825" cy="341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877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Endeudamiento </a:t>
            </a:r>
          </a:p>
        </p:txBody>
      </p:sp>
      <p:sp>
        <p:nvSpPr>
          <p:cNvPr id="10" name="Rectángulo 12"/>
          <p:cNvSpPr/>
          <p:nvPr/>
        </p:nvSpPr>
        <p:spPr>
          <a:xfrm>
            <a:off x="5406248" y="2348880"/>
            <a:ext cx="3423777" cy="210329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el endeudamiento  0.87 significa que existe una correlación alta entre las variables</a:t>
            </a:r>
          </a:p>
        </p:txBody>
      </p:sp>
      <p:sp>
        <p:nvSpPr>
          <p:cNvPr id="11" name="8 Rectángulo"/>
          <p:cNvSpPr/>
          <p:nvPr/>
        </p:nvSpPr>
        <p:spPr>
          <a:xfrm>
            <a:off x="5004049" y="4858807"/>
            <a:ext cx="3825976"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inciden en el nivel de endeudamiento de las PYMES del Cantón La Libertad</a:t>
            </a:r>
            <a:endParaRPr lang="es-EC" sz="2000" dirty="0">
              <a:solidFill>
                <a:srgbClr val="001F3E"/>
              </a:solidFill>
            </a:endParaRPr>
          </a:p>
        </p:txBody>
      </p:sp>
      <p:pic>
        <p:nvPicPr>
          <p:cNvPr id="13" name="Picture 4" descr="Resultado de imagen para visto ico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435" y="4839691"/>
            <a:ext cx="1199359" cy="132577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5"/>
          <a:stretch>
            <a:fillRect/>
          </a:stretch>
        </p:blipFill>
        <p:spPr>
          <a:xfrm>
            <a:off x="685994" y="4912272"/>
            <a:ext cx="1943816" cy="1278948"/>
          </a:xfrm>
          <a:prstGeom prst="rect">
            <a:avLst/>
          </a:prstGeom>
        </p:spPr>
      </p:pic>
      <p:pic>
        <p:nvPicPr>
          <p:cNvPr id="23553"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351" y="2060848"/>
            <a:ext cx="5838825" cy="330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663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CORRELACIONAL</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ángulo 10"/>
          <p:cNvSpPr/>
          <p:nvPr/>
        </p:nvSpPr>
        <p:spPr>
          <a:xfrm>
            <a:off x="2267744" y="1083762"/>
            <a:ext cx="4985640" cy="68905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Pasivos  -  Margen Neto de Utilidad </a:t>
            </a:r>
          </a:p>
        </p:txBody>
      </p:sp>
      <p:sp>
        <p:nvSpPr>
          <p:cNvPr id="10" name="Rectángulo 12"/>
          <p:cNvSpPr/>
          <p:nvPr/>
        </p:nvSpPr>
        <p:spPr>
          <a:xfrm>
            <a:off x="5406248" y="2204865"/>
            <a:ext cx="3423777" cy="22322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solidFill>
                  <a:schemeClr val="bg2">
                    <a:lumMod val="10000"/>
                  </a:schemeClr>
                </a:solidFill>
                <a:latin typeface="Times New Roman" panose="02020603050405020304" pitchFamily="18" charset="0"/>
                <a:cs typeface="Times New Roman" panose="02020603050405020304" pitchFamily="18" charset="0"/>
              </a:rPr>
              <a:t>Se aprecia el grado de correlación entre los pasivos y el endeudamiento  0.94 significa que existe una correlación alta entre las variables</a:t>
            </a:r>
          </a:p>
        </p:txBody>
      </p:sp>
      <p:sp>
        <p:nvSpPr>
          <p:cNvPr id="11" name="8 Rectángulo"/>
          <p:cNvSpPr/>
          <p:nvPr/>
        </p:nvSpPr>
        <p:spPr>
          <a:xfrm>
            <a:off x="5004049" y="4858807"/>
            <a:ext cx="3825976" cy="1015663"/>
          </a:xfrm>
          <a:prstGeom prst="rect">
            <a:avLst/>
          </a:prstGeom>
        </p:spPr>
        <p:txBody>
          <a:bodyPr wrap="square">
            <a:spAutoFit/>
          </a:bodyPr>
          <a:lstStyle/>
          <a:p>
            <a:pPr algn="ctr"/>
            <a:r>
              <a:rPr lang="es-ES" sz="2000" dirty="0">
                <a:solidFill>
                  <a:schemeClr val="bg2">
                    <a:lumMod val="10000"/>
                  </a:schemeClr>
                </a:solidFill>
                <a:latin typeface="Times New Roman" panose="02020603050405020304" pitchFamily="18" charset="0"/>
                <a:cs typeface="Times New Roman" panose="02020603050405020304" pitchFamily="18" charset="0"/>
              </a:rPr>
              <a:t>Los pasivos inciden en el margen neto de utilidad de las PYMES del Cantón La Libertad</a:t>
            </a:r>
            <a:endParaRPr lang="es-EC" sz="2000" dirty="0">
              <a:solidFill>
                <a:srgbClr val="001F3E"/>
              </a:solidFill>
            </a:endParaRPr>
          </a:p>
        </p:txBody>
      </p:sp>
      <p:pic>
        <p:nvPicPr>
          <p:cNvPr id="13" name="Picture 4" descr="Resultado de imagen para visto ico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435" y="4839691"/>
            <a:ext cx="1199359" cy="132577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4">
            <a:extLst>
              <a:ext uri="{FF2B5EF4-FFF2-40B4-BE49-F238E27FC236}">
                <a16:creationId xmlns:a16="http://schemas.microsoft.com/office/drawing/2014/main" id="{3C301BBE-176A-4D1B-B631-19BA6C2A69AB}"/>
              </a:ext>
            </a:extLst>
          </p:cNvPr>
          <p:cNvPicPr>
            <a:picLocks noChangeAspect="1"/>
          </p:cNvPicPr>
          <p:nvPr/>
        </p:nvPicPr>
        <p:blipFill>
          <a:blip r:embed="rId5"/>
          <a:stretch>
            <a:fillRect/>
          </a:stretch>
        </p:blipFill>
        <p:spPr>
          <a:xfrm>
            <a:off x="685994" y="4912272"/>
            <a:ext cx="1943816" cy="1278948"/>
          </a:xfrm>
          <a:prstGeom prst="rect">
            <a:avLst/>
          </a:prstGeom>
        </p:spPr>
      </p:pic>
      <p:pic>
        <p:nvPicPr>
          <p:cNvPr id="256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179544"/>
            <a:ext cx="6192688" cy="30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208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5</a:t>
            </a:r>
          </a:p>
          <a:p>
            <a:pPr algn="ctr"/>
            <a:r>
              <a:rPr lang="es-EC" b="1" dirty="0">
                <a:solidFill>
                  <a:srgbClr val="2C3E50"/>
                </a:solidFill>
                <a:latin typeface="Times New Roman" panose="02020603050405020304" pitchFamily="18" charset="0"/>
                <a:cs typeface="Times New Roman" panose="02020603050405020304" pitchFamily="18" charset="0"/>
              </a:rPr>
              <a:t>        CONCLUSIONES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1 Rectángulo"/>
          <p:cNvSpPr/>
          <p:nvPr/>
        </p:nvSpPr>
        <p:spPr>
          <a:xfrm>
            <a:off x="605279" y="1628800"/>
            <a:ext cx="7408216" cy="3970318"/>
          </a:xfrm>
          <a:prstGeom prst="rect">
            <a:avLst/>
          </a:prstGeom>
        </p:spPr>
        <p:txBody>
          <a:bodyPr wrap="square">
            <a:spAutoFit/>
          </a:bodyPr>
          <a:lstStyle/>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La mayoría de los propietarios de las PYMES del Cantón La Libertad </a:t>
            </a:r>
            <a:r>
              <a:rPr lang="es-EC" dirty="0">
                <a:solidFill>
                  <a:schemeClr val="bg2">
                    <a:lumMod val="10000"/>
                  </a:schemeClr>
                </a:solidFill>
                <a:latin typeface="Times New Roman" pitchFamily="18" charset="0"/>
                <a:cs typeface="Times New Roman" pitchFamily="18" charset="0"/>
              </a:rPr>
              <a:t>cuenta con estudios superiores. dedicándose en gran parte a actividades comerciales con más de 5 años en el mercado.</a:t>
            </a:r>
          </a:p>
          <a:p>
            <a:pPr lvl="0">
              <a:buClr>
                <a:schemeClr val="accent3">
                  <a:lumMod val="50000"/>
                </a:schemeClr>
              </a:buClr>
            </a:pPr>
            <a:endParaRPr lang="es-EC" dirty="0">
              <a:solidFill>
                <a:schemeClr val="bg2">
                  <a:lumMod val="10000"/>
                </a:schemeClr>
              </a:solidFill>
              <a:latin typeface="Times New Roman" pitchFamily="18" charset="0"/>
              <a:cs typeface="Times New Roman" pitchFamily="18" charset="0"/>
            </a:endParaRPr>
          </a:p>
          <a:p>
            <a:pPr lvl="0">
              <a:buClr>
                <a:schemeClr val="accent3">
                  <a:lumMod val="50000"/>
                </a:schemeClr>
              </a:buClr>
            </a:pPr>
            <a:endParaRPr lang="es-EC"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El 85% de los empresarios encuestados ha logrado tener acceso a un crédito, la mayoría en bancos privados con montos que van de $10000 a $20000, estos préstamos fueron cancelados en el lapso de 1 a 5 años.</a:t>
            </a:r>
          </a:p>
          <a:p>
            <a:pPr marL="285750" lvl="0" indent="-285750">
              <a:buClr>
                <a:schemeClr val="accent3">
                  <a:lumMod val="50000"/>
                </a:schemeClr>
              </a:buClr>
              <a:buFont typeface="Wingdings" pitchFamily="2" charset="2"/>
              <a:buChar char="ü"/>
            </a:pPr>
            <a:endParaRPr lang="es-ES" dirty="0">
              <a:solidFill>
                <a:schemeClr val="bg2">
                  <a:lumMod val="10000"/>
                </a:schemeClr>
              </a:solidFill>
              <a:latin typeface="Times New Roman" pitchFamily="18" charset="0"/>
              <a:cs typeface="Times New Roman" pitchFamily="18" charset="0"/>
            </a:endParaRPr>
          </a:p>
          <a:p>
            <a:pPr lvl="0">
              <a:buClr>
                <a:schemeClr val="accent3">
                  <a:lumMod val="50000"/>
                </a:schemeClr>
              </a:buClr>
            </a:pPr>
            <a:endParaRPr lang="es-ES"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Los empresarios consideran que el financiamiento incide en la rentabilidad y permite que el negocio crezca; sin embargo también consideran que el financiamiento si no es administrado de forma correcta puede poner en riesgo el negocio.</a:t>
            </a:r>
          </a:p>
        </p:txBody>
      </p:sp>
      <p:pic>
        <p:nvPicPr>
          <p:cNvPr id="16" name="Imagen 6"/>
          <p:cNvPicPr>
            <a:picLocks noChangeAspect="1"/>
          </p:cNvPicPr>
          <p:nvPr/>
        </p:nvPicPr>
        <p:blipFill>
          <a:blip r:embed="rId4"/>
          <a:stretch>
            <a:fillRect/>
          </a:stretch>
        </p:blipFill>
        <p:spPr>
          <a:xfrm>
            <a:off x="7467188" y="634685"/>
            <a:ext cx="1092614" cy="1087336"/>
          </a:xfrm>
          <a:prstGeom prst="rect">
            <a:avLst/>
          </a:prstGeom>
        </p:spPr>
      </p:pic>
    </p:spTree>
    <p:extLst>
      <p:ext uri="{BB962C8B-B14F-4D97-AF65-F5344CB8AC3E}">
        <p14:creationId xmlns:p14="http://schemas.microsoft.com/office/powerpoint/2010/main" val="3058620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5</a:t>
            </a:r>
          </a:p>
          <a:p>
            <a:pPr algn="ctr"/>
            <a:r>
              <a:rPr lang="es-EC" b="1" dirty="0">
                <a:solidFill>
                  <a:srgbClr val="2C3E50"/>
                </a:solidFill>
                <a:latin typeface="Times New Roman" panose="02020603050405020304" pitchFamily="18" charset="0"/>
                <a:cs typeface="Times New Roman" panose="02020603050405020304" pitchFamily="18" charset="0"/>
              </a:rPr>
              <a:t>        CONCLUSIONES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1 Rectángulo"/>
          <p:cNvSpPr/>
          <p:nvPr/>
        </p:nvSpPr>
        <p:spPr>
          <a:xfrm>
            <a:off x="615864" y="1844824"/>
            <a:ext cx="7408216" cy="3416320"/>
          </a:xfrm>
          <a:prstGeom prst="rect">
            <a:avLst/>
          </a:prstGeom>
        </p:spPr>
        <p:txBody>
          <a:bodyPr wrap="square">
            <a:spAutoFit/>
          </a:bodyPr>
          <a:lstStyle/>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El financiamiento incide en el desarrollo de las PYMES del cantón La Libertad ya que aunque se eleva el nivel de endeudamiento permite a la empresa adquirir activos para el funcionamiento del negocio, lo que eleva las ventas y el margen neto de utilidad.</a:t>
            </a:r>
          </a:p>
          <a:p>
            <a:pPr lvl="0">
              <a:buClr>
                <a:schemeClr val="accent3">
                  <a:lumMod val="50000"/>
                </a:schemeClr>
              </a:buClr>
            </a:pPr>
            <a:endParaRPr lang="es-ES"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Los pasivos y las variables ROA Y ROE presentan un grado de correlación muy bajo en valores de 0,03 por lo cual se concluye que el financiamiento no incide en la rentabilidad de las PYMES del cantón La Libertad.</a:t>
            </a:r>
          </a:p>
          <a:p>
            <a:pPr lvl="0">
              <a:buClr>
                <a:schemeClr val="accent3">
                  <a:lumMod val="50000"/>
                </a:schemeClr>
              </a:buClr>
            </a:pPr>
            <a:endParaRPr lang="es-ES"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S" dirty="0">
                <a:solidFill>
                  <a:schemeClr val="bg2">
                    <a:lumMod val="10000"/>
                  </a:schemeClr>
                </a:solidFill>
                <a:latin typeface="Times New Roman" pitchFamily="18" charset="0"/>
                <a:cs typeface="Times New Roman" pitchFamily="18" charset="0"/>
              </a:rPr>
              <a:t>El nivel de utilidades de las PYMES peninsulares es bajo debido al gasto excesivo que presentan, la mayoría de estas empresas aspiran a mantener el  negocio ya que son empresas familiares y crean fuentes de trabajo. </a:t>
            </a:r>
          </a:p>
        </p:txBody>
      </p:sp>
      <p:pic>
        <p:nvPicPr>
          <p:cNvPr id="7" name="Imagen 6"/>
          <p:cNvPicPr>
            <a:picLocks noChangeAspect="1"/>
          </p:cNvPicPr>
          <p:nvPr/>
        </p:nvPicPr>
        <p:blipFill>
          <a:blip r:embed="rId4"/>
          <a:stretch>
            <a:fillRect/>
          </a:stretch>
        </p:blipFill>
        <p:spPr>
          <a:xfrm>
            <a:off x="7380312" y="620590"/>
            <a:ext cx="1092614" cy="1087336"/>
          </a:xfrm>
          <a:prstGeom prst="rect">
            <a:avLst/>
          </a:prstGeom>
        </p:spPr>
      </p:pic>
    </p:spTree>
    <p:extLst>
      <p:ext uri="{BB962C8B-B14F-4D97-AF65-F5344CB8AC3E}">
        <p14:creationId xmlns:p14="http://schemas.microsoft.com/office/powerpoint/2010/main" val="3227916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5</a:t>
            </a:r>
          </a:p>
          <a:p>
            <a:pPr algn="ctr"/>
            <a:r>
              <a:rPr lang="es-EC" b="1" dirty="0">
                <a:solidFill>
                  <a:srgbClr val="2C3E50"/>
                </a:solidFill>
                <a:latin typeface="Times New Roman" panose="02020603050405020304" pitchFamily="18" charset="0"/>
                <a:cs typeface="Times New Roman" panose="02020603050405020304" pitchFamily="18" charset="0"/>
              </a:rPr>
              <a:t>       RECOMENDACIONES</a:t>
            </a:r>
          </a:p>
        </p:txBody>
      </p:sp>
      <p:sp>
        <p:nvSpPr>
          <p:cNvPr id="24" name="23 Rectángulo redondeado"/>
          <p:cNvSpPr/>
          <p:nvPr/>
        </p:nvSpPr>
        <p:spPr>
          <a:xfrm>
            <a:off x="107504" y="242459"/>
            <a:ext cx="1016720" cy="784452"/>
          </a:xfrm>
          <a:prstGeom prst="roundRect">
            <a:avLst>
              <a:gd name="adj" fmla="val 10000"/>
            </a:avLst>
          </a:prstGeom>
          <a:blipFill rotWithShape="1">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1 Rectángulo"/>
          <p:cNvSpPr/>
          <p:nvPr/>
        </p:nvSpPr>
        <p:spPr>
          <a:xfrm>
            <a:off x="2558155" y="1556792"/>
            <a:ext cx="6192688" cy="4524315"/>
          </a:xfrm>
          <a:prstGeom prst="rect">
            <a:avLst/>
          </a:prstGeom>
        </p:spPr>
        <p:txBody>
          <a:bodyPr wrap="square">
            <a:spAutoFit/>
          </a:bodyPr>
          <a:lstStyle/>
          <a:p>
            <a:pPr marL="285750" lvl="0" indent="-285750">
              <a:buClr>
                <a:schemeClr val="accent3">
                  <a:lumMod val="50000"/>
                </a:schemeClr>
              </a:buClr>
              <a:buFont typeface="Wingdings" pitchFamily="2" charset="2"/>
              <a:buChar char="ü"/>
            </a:pPr>
            <a:r>
              <a:rPr lang="es-EC" sz="1600" dirty="0">
                <a:solidFill>
                  <a:schemeClr val="bg2">
                    <a:lumMod val="10000"/>
                  </a:schemeClr>
                </a:solidFill>
                <a:latin typeface="Times New Roman" pitchFamily="18" charset="0"/>
                <a:cs typeface="Times New Roman" pitchFamily="18" charset="0"/>
              </a:rPr>
              <a:t>Priorizar la administración financiera sobre la administración comercial dentro de sus empresas, creando planes estratégicos que le permitan un manejo adecuado de los recursos.</a:t>
            </a:r>
          </a:p>
          <a:p>
            <a:pPr marL="285750" lvl="0" indent="-285750">
              <a:buClr>
                <a:schemeClr val="accent3">
                  <a:lumMod val="50000"/>
                </a:schemeClr>
              </a:buClr>
              <a:buFont typeface="Wingdings" pitchFamily="2" charset="2"/>
              <a:buChar char="ü"/>
            </a:pPr>
            <a:endParaRPr lang="es-ES" sz="1600"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C" sz="1600" dirty="0">
                <a:solidFill>
                  <a:schemeClr val="bg2">
                    <a:lumMod val="10000"/>
                  </a:schemeClr>
                </a:solidFill>
                <a:latin typeface="Times New Roman" pitchFamily="18" charset="0"/>
                <a:cs typeface="Times New Roman" pitchFamily="18" charset="0"/>
              </a:rPr>
              <a:t>En cumplimiento de la responsabilidad social empresarial pueden incluir talleres que permitan a los propietarios/administradores de la PYMES conocer las productos crediticios ofertados y las ventajas y desventajas que implica cada uno de ellos.</a:t>
            </a:r>
          </a:p>
          <a:p>
            <a:pPr marL="285750" lvl="0" indent="-285750">
              <a:buClr>
                <a:schemeClr val="accent3">
                  <a:lumMod val="50000"/>
                </a:schemeClr>
              </a:buClr>
              <a:buFont typeface="Wingdings" pitchFamily="2" charset="2"/>
              <a:buChar char="ü"/>
            </a:pPr>
            <a:endParaRPr lang="es-ES" sz="1600"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C" sz="1600" dirty="0">
                <a:solidFill>
                  <a:schemeClr val="bg2">
                    <a:lumMod val="10000"/>
                  </a:schemeClr>
                </a:solidFill>
                <a:latin typeface="Times New Roman" pitchFamily="18" charset="0"/>
                <a:cs typeface="Times New Roman" pitchFamily="18" charset="0"/>
              </a:rPr>
              <a:t>Organizar foros y reuniones con líderes empresariales o expertos financieros que impartan a los empresarios lineamientos de educación financiera, que contribuya al bienestar económico de las PYMES del sector.</a:t>
            </a:r>
          </a:p>
          <a:p>
            <a:pPr marL="285750" lvl="0" indent="-285750">
              <a:buClr>
                <a:schemeClr val="accent3">
                  <a:lumMod val="50000"/>
                </a:schemeClr>
              </a:buClr>
              <a:buFont typeface="Wingdings" pitchFamily="2" charset="2"/>
              <a:buChar char="ü"/>
            </a:pPr>
            <a:endParaRPr lang="es-ES" sz="1600" dirty="0">
              <a:solidFill>
                <a:schemeClr val="bg2">
                  <a:lumMod val="10000"/>
                </a:schemeClr>
              </a:solidFill>
              <a:latin typeface="Times New Roman" pitchFamily="18" charset="0"/>
              <a:cs typeface="Times New Roman" pitchFamily="18" charset="0"/>
            </a:endParaRPr>
          </a:p>
          <a:p>
            <a:pPr marL="285750" lvl="0" indent="-285750">
              <a:buClr>
                <a:schemeClr val="accent3">
                  <a:lumMod val="50000"/>
                </a:schemeClr>
              </a:buClr>
              <a:buFont typeface="Wingdings" pitchFamily="2" charset="2"/>
              <a:buChar char="ü"/>
            </a:pPr>
            <a:r>
              <a:rPr lang="es-EC" sz="1600" dirty="0">
                <a:solidFill>
                  <a:schemeClr val="bg2">
                    <a:lumMod val="10000"/>
                  </a:schemeClr>
                </a:solidFill>
                <a:latin typeface="Times New Roman" pitchFamily="18" charset="0"/>
                <a:cs typeface="Times New Roman" pitchFamily="18" charset="0"/>
              </a:rPr>
              <a:t> Realizar programas de vinculación que permitan conocer las necesidades de los microempresarios y aportar con información relevante que permita el desarrollo de proyectos por parte de la empresa pública o privada.</a:t>
            </a:r>
            <a:endParaRPr lang="es-ES" sz="1600" dirty="0">
              <a:solidFill>
                <a:schemeClr val="bg2">
                  <a:lumMod val="10000"/>
                </a:schemeClr>
              </a:solidFill>
              <a:latin typeface="Times New Roman" pitchFamily="18" charset="0"/>
              <a:cs typeface="Times New Roman" pitchFamily="18" charset="0"/>
            </a:endParaRPr>
          </a:p>
        </p:txBody>
      </p:sp>
      <p:sp>
        <p:nvSpPr>
          <p:cNvPr id="6" name="Rectángulo 1">
            <a:extLst>
              <a:ext uri="{FF2B5EF4-FFF2-40B4-BE49-F238E27FC236}">
                <a16:creationId xmlns:a16="http://schemas.microsoft.com/office/drawing/2014/main" id="{A166D661-DD2E-4B62-AD1E-13B46070847A}"/>
              </a:ext>
            </a:extLst>
          </p:cNvPr>
          <p:cNvSpPr/>
          <p:nvPr/>
        </p:nvSpPr>
        <p:spPr>
          <a:xfrm>
            <a:off x="718895" y="1381532"/>
            <a:ext cx="2052905" cy="1039356"/>
          </a:xfrm>
          <a:prstGeom prst="wave">
            <a:avLst/>
          </a:prstGeom>
          <a:ln w="38100"/>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b="1" dirty="0">
                <a:solidFill>
                  <a:srgbClr val="F2F2F2">
                    <a:lumMod val="10000"/>
                  </a:srgbClr>
                </a:solidFill>
                <a:cs typeface="Times New Roman" panose="02020603050405020304" pitchFamily="18" charset="0"/>
              </a:rPr>
              <a:t>Administradores PYMES</a:t>
            </a:r>
          </a:p>
        </p:txBody>
      </p:sp>
      <p:sp>
        <p:nvSpPr>
          <p:cNvPr id="8" name="Rectángulo 1">
            <a:extLst>
              <a:ext uri="{FF2B5EF4-FFF2-40B4-BE49-F238E27FC236}">
                <a16:creationId xmlns:a16="http://schemas.microsoft.com/office/drawing/2014/main" id="{A166D661-DD2E-4B62-AD1E-13B46070847A}"/>
              </a:ext>
            </a:extLst>
          </p:cNvPr>
          <p:cNvSpPr/>
          <p:nvPr/>
        </p:nvSpPr>
        <p:spPr>
          <a:xfrm>
            <a:off x="718895" y="2492896"/>
            <a:ext cx="2052905" cy="1039356"/>
          </a:xfrm>
          <a:prstGeom prst="wave">
            <a:avLst/>
          </a:prstGeom>
          <a:ln w="38100"/>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b="1" dirty="0">
                <a:solidFill>
                  <a:srgbClr val="F2F2F2">
                    <a:lumMod val="10000"/>
                  </a:srgbClr>
                </a:solidFill>
                <a:cs typeface="Times New Roman" panose="02020603050405020304" pitchFamily="18" charset="0"/>
              </a:rPr>
              <a:t>Instituciones financieras</a:t>
            </a:r>
          </a:p>
        </p:txBody>
      </p:sp>
      <p:sp>
        <p:nvSpPr>
          <p:cNvPr id="9" name="Rectángulo 1">
            <a:extLst>
              <a:ext uri="{FF2B5EF4-FFF2-40B4-BE49-F238E27FC236}">
                <a16:creationId xmlns:a16="http://schemas.microsoft.com/office/drawing/2014/main" id="{A166D661-DD2E-4B62-AD1E-13B46070847A}"/>
              </a:ext>
            </a:extLst>
          </p:cNvPr>
          <p:cNvSpPr/>
          <p:nvPr/>
        </p:nvSpPr>
        <p:spPr>
          <a:xfrm>
            <a:off x="718895" y="3789040"/>
            <a:ext cx="2052905" cy="611386"/>
          </a:xfrm>
          <a:prstGeom prst="wave">
            <a:avLst/>
          </a:prstGeom>
          <a:ln w="38100"/>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b="1" dirty="0">
                <a:solidFill>
                  <a:srgbClr val="F2F2F2">
                    <a:lumMod val="10000"/>
                  </a:srgbClr>
                </a:solidFill>
                <a:cs typeface="Times New Roman" panose="02020603050405020304" pitchFamily="18" charset="0"/>
              </a:rPr>
              <a:t>Cámara de Comercio</a:t>
            </a:r>
          </a:p>
        </p:txBody>
      </p:sp>
      <p:sp>
        <p:nvSpPr>
          <p:cNvPr id="10" name="Rectángulo 1">
            <a:extLst>
              <a:ext uri="{FF2B5EF4-FFF2-40B4-BE49-F238E27FC236}">
                <a16:creationId xmlns:a16="http://schemas.microsoft.com/office/drawing/2014/main" id="{A166D661-DD2E-4B62-AD1E-13B46070847A}"/>
              </a:ext>
            </a:extLst>
          </p:cNvPr>
          <p:cNvSpPr/>
          <p:nvPr/>
        </p:nvSpPr>
        <p:spPr>
          <a:xfrm>
            <a:off x="755576" y="4869160"/>
            <a:ext cx="2052905" cy="1039356"/>
          </a:xfrm>
          <a:prstGeom prst="wave">
            <a:avLst/>
          </a:prstGeom>
          <a:ln w="38100"/>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b="1" dirty="0">
                <a:solidFill>
                  <a:srgbClr val="F2F2F2">
                    <a:lumMod val="10000"/>
                  </a:srgbClr>
                </a:solidFill>
                <a:cs typeface="Times New Roman" panose="02020603050405020304" pitchFamily="18" charset="0"/>
              </a:rPr>
              <a:t>Universidades Peninsulares</a:t>
            </a:r>
          </a:p>
        </p:txBody>
      </p:sp>
    </p:spTree>
    <p:extLst>
      <p:ext uri="{BB962C8B-B14F-4D97-AF65-F5344CB8AC3E}">
        <p14:creationId xmlns:p14="http://schemas.microsoft.com/office/powerpoint/2010/main" val="3415487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o existe inversión más rentable que el conocimiento (Benjamin Franklin) |  Benjamin franklin, Mejor persona, Frases maravillos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4581" name="Picture 5" descr="gracias – Ruta por la His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09120"/>
            <a:ext cx="454722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24744"/>
            <a:ext cx="4392488" cy="3540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39149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99713" y="1399504"/>
            <a:ext cx="7627814" cy="4320481"/>
            <a:chOff x="627525" y="1780936"/>
            <a:chExt cx="7859315" cy="3519203"/>
          </a:xfrm>
        </p:grpSpPr>
        <p:cxnSp>
          <p:nvCxnSpPr>
            <p:cNvPr id="16" name="Straight Connector 25"/>
            <p:cNvCxnSpPr/>
            <p:nvPr/>
          </p:nvCxnSpPr>
          <p:spPr>
            <a:xfrm flipV="1">
              <a:off x="1814495" y="1780936"/>
              <a:ext cx="6642500" cy="10811"/>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26"/>
            <p:cNvCxnSpPr/>
            <p:nvPr/>
          </p:nvCxnSpPr>
          <p:spPr>
            <a:xfrm>
              <a:off x="4581276" y="3924077"/>
              <a:ext cx="3836432" cy="0"/>
            </a:xfrm>
            <a:prstGeom prst="line">
              <a:avLst/>
            </a:prstGeom>
            <a:ln w="3175">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32"/>
            <p:cNvCxnSpPr/>
            <p:nvPr/>
          </p:nvCxnSpPr>
          <p:spPr>
            <a:xfrm flipH="1" flipV="1">
              <a:off x="627525" y="5300138"/>
              <a:ext cx="5119221" cy="1"/>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5"/>
            <p:cNvSpPr txBox="1"/>
            <p:nvPr/>
          </p:nvSpPr>
          <p:spPr>
            <a:xfrm>
              <a:off x="5155811" y="2178919"/>
              <a:ext cx="3331029" cy="376044"/>
            </a:xfrm>
            <a:prstGeom prst="rect">
              <a:avLst/>
            </a:prstGeom>
            <a:noFill/>
          </p:spPr>
          <p:txBody>
            <a:bodyPr wrap="square" rtlCol="0">
              <a:spAutoFit/>
            </a:bodyPr>
            <a:lstStyle/>
            <a:p>
              <a:pPr algn="just"/>
              <a:endParaRPr lang="en-US" sz="2400" b="1" dirty="0">
                <a:solidFill>
                  <a:srgbClr val="16A085">
                    <a:lumMod val="75000"/>
                  </a:srgbClr>
                </a:solidFill>
                <a:latin typeface="Times New Roman" panose="02020603050405020304" pitchFamily="18" charset="0"/>
                <a:cs typeface="Times New Roman" panose="02020603050405020304" pitchFamily="18" charset="0"/>
              </a:endParaRPr>
            </a:p>
          </p:txBody>
        </p:sp>
        <p:sp>
          <p:nvSpPr>
            <p:cNvPr id="34" name="TextBox 60"/>
            <p:cNvSpPr txBox="1"/>
            <p:nvPr/>
          </p:nvSpPr>
          <p:spPr>
            <a:xfrm>
              <a:off x="733862" y="2233129"/>
              <a:ext cx="3331028" cy="3008355"/>
            </a:xfrm>
            <a:prstGeom prst="rect">
              <a:avLst/>
            </a:prstGeom>
            <a:noFill/>
          </p:spPr>
          <p:txBody>
            <a:bodyPr wrap="square" rtlCol="0">
              <a:spAutoFit/>
            </a:bodyPr>
            <a:lstStyle/>
            <a:p>
              <a:pPr algn="ctr"/>
              <a:r>
                <a:rPr lang="es-ES" dirty="0">
                  <a:solidFill>
                    <a:srgbClr val="F2F2F2">
                      <a:lumMod val="10000"/>
                    </a:srgbClr>
                  </a:solidFill>
                  <a:latin typeface="Times New Roman" panose="02020603050405020304" pitchFamily="18" charset="0"/>
                  <a:cs typeface="Times New Roman" panose="02020603050405020304" pitchFamily="18" charset="0"/>
                </a:rPr>
                <a:t>El cantón La Libertad es considerado el centro más importante de la provincia ya que concentra la mayoría de las actividades  productivas a nivel provincial, sean estas comerciales, pesqueras, portuarias, bancarias, turísticas, agrícolas; las cuales generan un desarrollo económico y comercial para esta ciudad que es considerada la capital económica de Santa Elena </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26" name="Shape 2554"/>
            <p:cNvSpPr/>
            <p:nvPr/>
          </p:nvSpPr>
          <p:spPr>
            <a:xfrm>
              <a:off x="4442228" y="4893937"/>
              <a:ext cx="278094" cy="25281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imes New Roman" panose="02020603050405020304" pitchFamily="18" charset="0"/>
                <a:ea typeface="Gill Sans"/>
                <a:cs typeface="Times New Roman" panose="02020603050405020304" pitchFamily="18" charset="0"/>
                <a:sym typeface="Gill Sans"/>
              </a:endParaRPr>
            </a:p>
          </p:txBody>
        </p:sp>
        <p:sp>
          <p:nvSpPr>
            <p:cNvPr id="29" name="Shape 2604"/>
            <p:cNvSpPr/>
            <p:nvPr/>
          </p:nvSpPr>
          <p:spPr>
            <a:xfrm>
              <a:off x="4467981" y="4195327"/>
              <a:ext cx="226589" cy="18539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imes New Roman" panose="02020603050405020304" pitchFamily="18" charset="0"/>
                <a:ea typeface="Gill Sans"/>
                <a:cs typeface="Times New Roman" panose="02020603050405020304" pitchFamily="18" charset="0"/>
                <a:sym typeface="Gill Sans"/>
              </a:endParaRPr>
            </a:p>
          </p:txBody>
        </p:sp>
      </p:grpSp>
      <p:sp>
        <p:nvSpPr>
          <p:cNvPr id="3" name="Rectángulo 2"/>
          <p:cNvSpPr/>
          <p:nvPr/>
        </p:nvSpPr>
        <p:spPr>
          <a:xfrm>
            <a:off x="1043210" y="524864"/>
            <a:ext cx="4607408"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1    </a:t>
            </a:r>
          </a:p>
          <a:p>
            <a:pPr algn="ctr"/>
            <a:r>
              <a:rPr lang="es-EC" b="1" dirty="0">
                <a:solidFill>
                  <a:srgbClr val="2C3E50"/>
                </a:solidFill>
                <a:latin typeface="Times New Roman" panose="02020603050405020304" pitchFamily="18" charset="0"/>
                <a:cs typeface="Times New Roman" panose="02020603050405020304" pitchFamily="18" charset="0"/>
              </a:rPr>
              <a:t>ASPECTOS GENERALES </a:t>
            </a:r>
          </a:p>
        </p:txBody>
      </p:sp>
      <p:pic>
        <p:nvPicPr>
          <p:cNvPr id="43" name="Imagen 9"/>
          <p:cNvPicPr>
            <a:picLocks noChangeAspect="1"/>
          </p:cNvPicPr>
          <p:nvPr/>
        </p:nvPicPr>
        <p:blipFill rotWithShape="1">
          <a:blip r:embed="rId2"/>
          <a:srcRect l="23730" t="22722" r="29568"/>
          <a:stretch/>
        </p:blipFill>
        <p:spPr>
          <a:xfrm>
            <a:off x="827584" y="378116"/>
            <a:ext cx="1080120" cy="1034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13 Rectángulo"/>
          <p:cNvSpPr/>
          <p:nvPr/>
        </p:nvSpPr>
        <p:spPr>
          <a:xfrm>
            <a:off x="4932040" y="1484784"/>
            <a:ext cx="3528392" cy="2308324"/>
          </a:xfrm>
          <a:prstGeom prst="rect">
            <a:avLst/>
          </a:prstGeom>
        </p:spPr>
        <p:txBody>
          <a:bodyPr wrap="square">
            <a:spAutoFit/>
          </a:bodyPr>
          <a:lstStyle/>
          <a:p>
            <a:pPr algn="ctr"/>
            <a:r>
              <a:rPr lang="es-ES" dirty="0">
                <a:solidFill>
                  <a:srgbClr val="F2F2F2">
                    <a:lumMod val="10000"/>
                  </a:srgbClr>
                </a:solidFill>
                <a:latin typeface="Times New Roman" panose="02020603050405020304" pitchFamily="18" charset="0"/>
                <a:cs typeface="Times New Roman" panose="02020603050405020304" pitchFamily="18" charset="0"/>
              </a:rPr>
              <a:t>Las mayoría de PYMES libertenses presentan un gasto excesivo por lo que recurren a nuevos financiamientos, por este motivo gran parte de sus ingresos son destinados a la cancelación de créditos, dando como resultado una baja rentabilidad para la reinversión</a:t>
            </a:r>
          </a:p>
        </p:txBody>
      </p:sp>
      <p:pic>
        <p:nvPicPr>
          <p:cNvPr id="48" name="Picture 2" descr="Resultado de imagen para liquid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14" r="34566"/>
          <a:stretch/>
        </p:blipFill>
        <p:spPr bwMode="auto">
          <a:xfrm>
            <a:off x="5650618" y="4158946"/>
            <a:ext cx="2449774" cy="1489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49" name="Straight Connector 32"/>
          <p:cNvCxnSpPr/>
          <p:nvPr/>
        </p:nvCxnSpPr>
        <p:spPr>
          <a:xfrm>
            <a:off x="4737004" y="1412777"/>
            <a:ext cx="0" cy="4307207"/>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2212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35">
            <a:extLst>
              <a:ext uri="{FF2B5EF4-FFF2-40B4-BE49-F238E27FC236}">
                <a16:creationId xmlns:a16="http://schemas.microsoft.com/office/drawing/2014/main" id="{DE323198-CD1F-4EE8-8058-D400714A0CF7}"/>
              </a:ext>
            </a:extLst>
          </p:cNvPr>
          <p:cNvSpPr/>
          <p:nvPr/>
        </p:nvSpPr>
        <p:spPr>
          <a:xfrm>
            <a:off x="1300423" y="1147986"/>
            <a:ext cx="6510151" cy="6423794"/>
          </a:xfrm>
          <a:prstGeom prst="arc">
            <a:avLst>
              <a:gd name="adj1" fmla="val 10389823"/>
              <a:gd name="adj2" fmla="val 0"/>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95A5A6"/>
              </a:solidFill>
            </a:endParaRPr>
          </a:p>
        </p:txBody>
      </p:sp>
      <p:cxnSp>
        <p:nvCxnSpPr>
          <p:cNvPr id="7" name="Straight Connector 37">
            <a:extLst>
              <a:ext uri="{FF2B5EF4-FFF2-40B4-BE49-F238E27FC236}">
                <a16:creationId xmlns:a16="http://schemas.microsoft.com/office/drawing/2014/main" id="{FE7FED4E-0130-4141-B5A7-A773BD3013C4}"/>
              </a:ext>
            </a:extLst>
          </p:cNvPr>
          <p:cNvCxnSpPr>
            <a:endCxn id="16" idx="5"/>
          </p:cNvCxnSpPr>
          <p:nvPr/>
        </p:nvCxnSpPr>
        <p:spPr>
          <a:xfrm flipH="1" flipV="1">
            <a:off x="3165123" y="2682863"/>
            <a:ext cx="641972" cy="76283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407D6C43-CCBF-4A43-B5F3-1FB19F960BFF}"/>
              </a:ext>
            </a:extLst>
          </p:cNvPr>
          <p:cNvCxnSpPr>
            <a:endCxn id="13" idx="3"/>
          </p:cNvCxnSpPr>
          <p:nvPr/>
        </p:nvCxnSpPr>
        <p:spPr>
          <a:xfrm flipV="1">
            <a:off x="5662108" y="2579140"/>
            <a:ext cx="643816" cy="127784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41">
            <a:extLst>
              <a:ext uri="{FF2B5EF4-FFF2-40B4-BE49-F238E27FC236}">
                <a16:creationId xmlns:a16="http://schemas.microsoft.com/office/drawing/2014/main" id="{15B1DB1A-A91E-4F62-B11A-F1D8D031194A}"/>
              </a:ext>
            </a:extLst>
          </p:cNvPr>
          <p:cNvCxnSpPr/>
          <p:nvPr/>
        </p:nvCxnSpPr>
        <p:spPr>
          <a:xfrm flipV="1">
            <a:off x="4529264" y="2358561"/>
            <a:ext cx="837" cy="96720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43">
            <a:extLst>
              <a:ext uri="{FF2B5EF4-FFF2-40B4-BE49-F238E27FC236}">
                <a16:creationId xmlns:a16="http://schemas.microsoft.com/office/drawing/2014/main" id="{9E907C50-3D3A-4B5D-A372-B45278AD4E86}"/>
              </a:ext>
            </a:extLst>
          </p:cNvPr>
          <p:cNvCxnSpPr>
            <a:endCxn id="15" idx="6"/>
          </p:cNvCxnSpPr>
          <p:nvPr/>
        </p:nvCxnSpPr>
        <p:spPr>
          <a:xfrm flipH="1">
            <a:off x="2092147" y="4923975"/>
            <a:ext cx="808453"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45">
            <a:extLst>
              <a:ext uri="{FF2B5EF4-FFF2-40B4-BE49-F238E27FC236}">
                <a16:creationId xmlns:a16="http://schemas.microsoft.com/office/drawing/2014/main" id="{F04EA2DB-6D15-42AD-BFC5-2B1A13954020}"/>
              </a:ext>
            </a:extLst>
          </p:cNvPr>
          <p:cNvCxnSpPr>
            <a:endCxn id="14" idx="2"/>
          </p:cNvCxnSpPr>
          <p:nvPr/>
        </p:nvCxnSpPr>
        <p:spPr>
          <a:xfrm>
            <a:off x="6157929" y="4923975"/>
            <a:ext cx="718327" cy="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Oval 8">
            <a:extLst>
              <a:ext uri="{FF2B5EF4-FFF2-40B4-BE49-F238E27FC236}">
                <a16:creationId xmlns:a16="http://schemas.microsoft.com/office/drawing/2014/main" id="{0EFF13C7-8E83-4BF7-8500-920F7F5A01F6}"/>
              </a:ext>
            </a:extLst>
          </p:cNvPr>
          <p:cNvSpPr>
            <a:spLocks noChangeArrowheads="1"/>
          </p:cNvSpPr>
          <p:nvPr/>
        </p:nvSpPr>
        <p:spPr bwMode="auto">
          <a:xfrm>
            <a:off x="6041078" y="1046127"/>
            <a:ext cx="1808480" cy="1796037"/>
          </a:xfrm>
          <a:prstGeom prst="ellipse">
            <a:avLst/>
          </a:prstGeom>
          <a:ln w="38100">
            <a:solidFill>
              <a:schemeClr val="accent6">
                <a:lumMod val="50000"/>
              </a:schemeClr>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rgbClr val="95A5A6"/>
              </a:solidFill>
              <a:latin typeface="Times New Roman" panose="02020603050405020304" pitchFamily="18" charset="0"/>
              <a:cs typeface="Times New Roman" panose="02020603050405020304" pitchFamily="18" charset="0"/>
            </a:endParaRPr>
          </a:p>
        </p:txBody>
      </p:sp>
      <p:sp>
        <p:nvSpPr>
          <p:cNvPr id="14" name="Oval 11">
            <a:extLst>
              <a:ext uri="{FF2B5EF4-FFF2-40B4-BE49-F238E27FC236}">
                <a16:creationId xmlns:a16="http://schemas.microsoft.com/office/drawing/2014/main" id="{73BB1C9B-C0C3-42C2-8547-A5E1D00E70C8}"/>
              </a:ext>
            </a:extLst>
          </p:cNvPr>
          <p:cNvSpPr>
            <a:spLocks noChangeArrowheads="1"/>
          </p:cNvSpPr>
          <p:nvPr/>
        </p:nvSpPr>
        <p:spPr bwMode="auto">
          <a:xfrm>
            <a:off x="6876256" y="4030905"/>
            <a:ext cx="2088232" cy="1786141"/>
          </a:xfrm>
          <a:prstGeom prst="ellipse">
            <a:avLst/>
          </a:prstGeom>
          <a:ln w="38100">
            <a:solidFill>
              <a:schemeClr val="accent6">
                <a:lumMod val="50000"/>
              </a:schemeClr>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rgbClr val="95A5A6"/>
              </a:solidFill>
              <a:latin typeface="Times New Roman" panose="02020603050405020304" pitchFamily="18" charset="0"/>
              <a:cs typeface="Times New Roman" panose="02020603050405020304" pitchFamily="18" charset="0"/>
            </a:endParaRPr>
          </a:p>
        </p:txBody>
      </p:sp>
      <p:sp>
        <p:nvSpPr>
          <p:cNvPr id="15" name="Oval 20">
            <a:extLst>
              <a:ext uri="{FF2B5EF4-FFF2-40B4-BE49-F238E27FC236}">
                <a16:creationId xmlns:a16="http://schemas.microsoft.com/office/drawing/2014/main" id="{2A968826-BD5E-450F-A9CA-0E41B538C33A}"/>
              </a:ext>
            </a:extLst>
          </p:cNvPr>
          <p:cNvSpPr>
            <a:spLocks noChangeArrowheads="1"/>
          </p:cNvSpPr>
          <p:nvPr/>
        </p:nvSpPr>
        <p:spPr bwMode="auto">
          <a:xfrm>
            <a:off x="271965" y="4030905"/>
            <a:ext cx="1820182" cy="1786141"/>
          </a:xfrm>
          <a:prstGeom prst="ellipse">
            <a:avLst/>
          </a:prstGeom>
          <a:ln w="38100">
            <a:solidFill>
              <a:schemeClr val="accent6">
                <a:lumMod val="50000"/>
              </a:schemeClr>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rgbClr val="95A5A6"/>
              </a:solidFill>
              <a:latin typeface="Times New Roman" panose="02020603050405020304" pitchFamily="18" charset="0"/>
              <a:cs typeface="Times New Roman" panose="02020603050405020304" pitchFamily="18" charset="0"/>
            </a:endParaRPr>
          </a:p>
        </p:txBody>
      </p:sp>
      <p:sp>
        <p:nvSpPr>
          <p:cNvPr id="16" name="Oval 23">
            <a:extLst>
              <a:ext uri="{FF2B5EF4-FFF2-40B4-BE49-F238E27FC236}">
                <a16:creationId xmlns:a16="http://schemas.microsoft.com/office/drawing/2014/main" id="{F0C5A18A-E4BA-492E-9099-8149AEE07232}"/>
              </a:ext>
            </a:extLst>
          </p:cNvPr>
          <p:cNvSpPr>
            <a:spLocks noChangeArrowheads="1"/>
          </p:cNvSpPr>
          <p:nvPr/>
        </p:nvSpPr>
        <p:spPr bwMode="auto">
          <a:xfrm>
            <a:off x="1336480" y="1046127"/>
            <a:ext cx="2142389" cy="1917556"/>
          </a:xfrm>
          <a:prstGeom prst="ellipse">
            <a:avLst/>
          </a:prstGeom>
          <a:ln w="38100">
            <a:solidFill>
              <a:schemeClr val="accent6">
                <a:lumMod val="50000"/>
              </a:schemeClr>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2000" dirty="0">
                <a:solidFill>
                  <a:srgbClr val="000000"/>
                </a:solidFill>
                <a:latin typeface="Times New Roman" panose="02020603050405020304" pitchFamily="18" charset="0"/>
                <a:cs typeface="Times New Roman" panose="02020603050405020304" pitchFamily="18" charset="0"/>
              </a:rPr>
              <a:t>Realizar un diagnostico en base a la metodologia planteada</a:t>
            </a:r>
          </a:p>
        </p:txBody>
      </p:sp>
      <p:sp>
        <p:nvSpPr>
          <p:cNvPr id="17" name="Freeform: Shape 47">
            <a:extLst>
              <a:ext uri="{FF2B5EF4-FFF2-40B4-BE49-F238E27FC236}">
                <a16:creationId xmlns:a16="http://schemas.microsoft.com/office/drawing/2014/main" id="{2CA0C6C2-FC90-4093-8016-0B2E55CAE0D8}"/>
              </a:ext>
            </a:extLst>
          </p:cNvPr>
          <p:cNvSpPr>
            <a:spLocks noChangeArrowheads="1"/>
          </p:cNvSpPr>
          <p:nvPr/>
        </p:nvSpPr>
        <p:spPr bwMode="auto">
          <a:xfrm>
            <a:off x="2900599" y="3325766"/>
            <a:ext cx="3257330" cy="2911546"/>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chemeClr val="accent1">
              <a:lumMod val="60000"/>
              <a:lumOff val="40000"/>
            </a:schemeClr>
          </a:solidFill>
          <a:ln w="38100">
            <a:solidFill>
              <a:schemeClr val="accent6">
                <a:lumMod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ln>
                <a:solidFill>
                  <a:sysClr val="windowText" lastClr="000000"/>
                </a:solidFill>
              </a:ln>
              <a:solidFill>
                <a:srgbClr val="000099"/>
              </a:solidFill>
            </a:endParaRPr>
          </a:p>
        </p:txBody>
      </p:sp>
      <p:sp>
        <p:nvSpPr>
          <p:cNvPr id="18" name="TextBox 16">
            <a:extLst>
              <a:ext uri="{FF2B5EF4-FFF2-40B4-BE49-F238E27FC236}">
                <a16:creationId xmlns:a16="http://schemas.microsoft.com/office/drawing/2014/main" id="{83F8926C-E576-4258-9BB3-354D19830615}"/>
              </a:ext>
            </a:extLst>
          </p:cNvPr>
          <p:cNvSpPr txBox="1"/>
          <p:nvPr/>
        </p:nvSpPr>
        <p:spPr>
          <a:xfrm>
            <a:off x="3224187" y="3856980"/>
            <a:ext cx="2662620" cy="2308324"/>
          </a:xfrm>
          <a:prstGeom prst="rect">
            <a:avLst/>
          </a:prstGeom>
          <a:noFill/>
        </p:spPr>
        <p:txBody>
          <a:bodyPr wrap="square" rtlCol="0" anchor="ctr">
            <a:spAutoFit/>
          </a:bodyPr>
          <a:lstStyle/>
          <a:p>
            <a:pPr algn="ctr"/>
            <a:r>
              <a:rPr lang="es-E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Determinar el impacto del financiamiento en la rentabilidad de las PYMES del cantón La Libertad </a:t>
            </a:r>
            <a:endParaRPr lang="es-EC"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9000CC4-48E0-4720-AA2F-6351FD56F70F}"/>
              </a:ext>
            </a:extLst>
          </p:cNvPr>
          <p:cNvSpPr txBox="1"/>
          <p:nvPr/>
        </p:nvSpPr>
        <p:spPr>
          <a:xfrm>
            <a:off x="385608" y="4108368"/>
            <a:ext cx="1548823" cy="1631216"/>
          </a:xfrm>
          <a:prstGeom prst="rect">
            <a:avLst/>
          </a:prstGeom>
          <a:noFill/>
        </p:spPr>
        <p:txBody>
          <a:bodyPr wrap="square" rtlCol="0" anchor="ctr">
            <a:spAutoFit/>
          </a:bodyPr>
          <a:lstStyle/>
          <a:p>
            <a:pPr algn="ctr"/>
            <a:r>
              <a:rPr lang="es-EC" sz="2000" dirty="0">
                <a:solidFill>
                  <a:srgbClr val="000000"/>
                </a:solidFill>
                <a:latin typeface="Times New Roman" panose="02020603050405020304" pitchFamily="18" charset="0"/>
                <a:cs typeface="Times New Roman" panose="02020603050405020304" pitchFamily="18" charset="0"/>
              </a:rPr>
              <a:t>Definir teóricamente los conceptos de soporte </a:t>
            </a:r>
          </a:p>
        </p:txBody>
      </p:sp>
      <p:sp>
        <p:nvSpPr>
          <p:cNvPr id="22" name="TextBox 21">
            <a:extLst>
              <a:ext uri="{FF2B5EF4-FFF2-40B4-BE49-F238E27FC236}">
                <a16:creationId xmlns:a16="http://schemas.microsoft.com/office/drawing/2014/main" id="{ACE52007-28EB-4660-926C-5DF20F748718}"/>
              </a:ext>
            </a:extLst>
          </p:cNvPr>
          <p:cNvSpPr txBox="1"/>
          <p:nvPr/>
        </p:nvSpPr>
        <p:spPr>
          <a:xfrm>
            <a:off x="6945318" y="4365106"/>
            <a:ext cx="2019170" cy="1015663"/>
          </a:xfrm>
          <a:prstGeom prst="rect">
            <a:avLst/>
          </a:prstGeom>
          <a:noFill/>
        </p:spPr>
        <p:txBody>
          <a:bodyPr wrap="square" rtlCol="0" anchor="ctr">
            <a:spAutoFit/>
          </a:bodyPr>
          <a:lstStyle/>
          <a:p>
            <a:pPr algn="ctr"/>
            <a:r>
              <a:rPr lang="es-EC" sz="2000" dirty="0">
                <a:solidFill>
                  <a:srgbClr val="000000"/>
                </a:solidFill>
                <a:latin typeface="Times New Roman" panose="02020603050405020304" pitchFamily="18" charset="0"/>
                <a:cs typeface="Times New Roman" panose="02020603050405020304" pitchFamily="18" charset="0"/>
              </a:rPr>
              <a:t>Formular conclusiones y recomendaciones</a:t>
            </a:r>
          </a:p>
        </p:txBody>
      </p:sp>
      <p:sp>
        <p:nvSpPr>
          <p:cNvPr id="26" name="TextBox 25">
            <a:extLst>
              <a:ext uri="{FF2B5EF4-FFF2-40B4-BE49-F238E27FC236}">
                <a16:creationId xmlns:a16="http://schemas.microsoft.com/office/drawing/2014/main" id="{2A57874E-5DFC-4DE8-B100-1CA67A980B06}"/>
              </a:ext>
            </a:extLst>
          </p:cNvPr>
          <p:cNvSpPr txBox="1"/>
          <p:nvPr/>
        </p:nvSpPr>
        <p:spPr>
          <a:xfrm>
            <a:off x="6157929" y="1448338"/>
            <a:ext cx="1736859" cy="1015663"/>
          </a:xfrm>
          <a:prstGeom prst="rect">
            <a:avLst/>
          </a:prstGeom>
          <a:noFill/>
        </p:spPr>
        <p:txBody>
          <a:bodyPr wrap="square" rtlCol="0" anchor="ctr">
            <a:spAutoFit/>
          </a:bodyPr>
          <a:lstStyle/>
          <a:p>
            <a:pPr algn="ctr"/>
            <a:r>
              <a:rPr lang="es-EC" sz="2000" dirty="0">
                <a:solidFill>
                  <a:srgbClr val="000000"/>
                </a:solidFill>
                <a:latin typeface="Times New Roman" panose="02020603050405020304" pitchFamily="18" charset="0"/>
                <a:cs typeface="Times New Roman" panose="02020603050405020304" pitchFamily="18" charset="0"/>
              </a:rPr>
              <a:t>Establecer la relación entre las variables</a:t>
            </a:r>
          </a:p>
        </p:txBody>
      </p:sp>
      <p:sp>
        <p:nvSpPr>
          <p:cNvPr id="2" name="Rectángulo redondeado 1"/>
          <p:cNvSpPr/>
          <p:nvPr/>
        </p:nvSpPr>
        <p:spPr>
          <a:xfrm>
            <a:off x="3695160" y="2341024"/>
            <a:ext cx="2028968" cy="771105"/>
          </a:xfrm>
          <a:prstGeom prst="roundRect">
            <a:avLst/>
          </a:prstGeom>
          <a:ln w="28575">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OBJETIVOS </a:t>
            </a:r>
          </a:p>
        </p:txBody>
      </p:sp>
    </p:spTree>
    <p:extLst>
      <p:ext uri="{BB962C8B-B14F-4D97-AF65-F5344CB8AC3E}">
        <p14:creationId xmlns:p14="http://schemas.microsoft.com/office/powerpoint/2010/main" val="220247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p:bldP spid="20"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469CE5B2-6BD3-45D9-BAE0-F3CD23C1E079}"/>
              </a:ext>
            </a:extLst>
          </p:cNvPr>
          <p:cNvGrpSpPr/>
          <p:nvPr/>
        </p:nvGrpSpPr>
        <p:grpSpPr>
          <a:xfrm>
            <a:off x="621482" y="1484784"/>
            <a:ext cx="8086184" cy="4672536"/>
            <a:chOff x="469141" y="1626974"/>
            <a:chExt cx="8056102" cy="4292515"/>
          </a:xfrm>
        </p:grpSpPr>
        <p:sp>
          <p:nvSpPr>
            <p:cNvPr id="17" name="Shape 5974">
              <a:extLst>
                <a:ext uri="{FF2B5EF4-FFF2-40B4-BE49-F238E27FC236}">
                  <a16:creationId xmlns:a16="http://schemas.microsoft.com/office/drawing/2014/main" id="{0BF06CD1-199B-4B81-B28F-7253C492F266}"/>
                </a:ext>
              </a:extLst>
            </p:cNvPr>
            <p:cNvSpPr/>
            <p:nvPr/>
          </p:nvSpPr>
          <p:spPr>
            <a:xfrm>
              <a:off x="2324499" y="4074581"/>
              <a:ext cx="2797865"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S" dirty="0">
                  <a:solidFill>
                    <a:srgbClr val="F2F2F2">
                      <a:lumMod val="10000"/>
                    </a:srgbClr>
                  </a:solidFill>
                  <a:latin typeface="Times New Roman" panose="02020603050405020304" pitchFamily="18" charset="0"/>
                  <a:cs typeface="Times New Roman" panose="02020603050405020304" pitchFamily="18" charset="0"/>
                </a:rPr>
                <a:t>Conflictos de propiedad entre accionistas y administradores cuando existen bajos niveles de endeudamiento; los administradores no aceptan riesgos importantes por invertir de forma insuficiente.</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21" name="Shape 5982">
              <a:extLst>
                <a:ext uri="{FF2B5EF4-FFF2-40B4-BE49-F238E27FC236}">
                  <a16:creationId xmlns:a16="http://schemas.microsoft.com/office/drawing/2014/main" id="{EB0428DD-4CB4-4B51-90E2-0A8BCAAD931F}"/>
                </a:ext>
              </a:extLst>
            </p:cNvPr>
            <p:cNvSpPr/>
            <p:nvPr/>
          </p:nvSpPr>
          <p:spPr>
            <a:xfrm>
              <a:off x="2645927" y="3743823"/>
              <a:ext cx="2117736"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just"/>
              <a:r>
                <a:rPr lang="es-EC" b="1" dirty="0">
                  <a:solidFill>
                    <a:srgbClr val="F2F2F2">
                      <a:lumMod val="10000"/>
                    </a:srgbClr>
                  </a:solidFill>
                  <a:latin typeface="Times New Roman" panose="02020603050405020304" pitchFamily="18" charset="0"/>
                  <a:cs typeface="Times New Roman" panose="02020603050405020304" pitchFamily="18" charset="0"/>
                </a:rPr>
                <a:t>Teoría de la Agencia </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25" name="Shape 2525">
              <a:extLst>
                <a:ext uri="{FF2B5EF4-FFF2-40B4-BE49-F238E27FC236}">
                  <a16:creationId xmlns:a16="http://schemas.microsoft.com/office/drawing/2014/main" id="{9E432A7C-5F24-4BB7-B41C-15F6FB4C4312}"/>
                </a:ext>
              </a:extLst>
            </p:cNvPr>
            <p:cNvSpPr/>
            <p:nvPr/>
          </p:nvSpPr>
          <p:spPr>
            <a:xfrm>
              <a:off x="7823341" y="1672394"/>
              <a:ext cx="701902" cy="684712"/>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imes New Roman" panose="02020603050405020304" pitchFamily="18" charset="0"/>
                <a:ea typeface="Gill Sans"/>
                <a:cs typeface="Times New Roman" panose="02020603050405020304" pitchFamily="18" charset="0"/>
                <a:sym typeface="Gill Sans"/>
              </a:endParaRPr>
            </a:p>
          </p:txBody>
        </p:sp>
        <p:sp>
          <p:nvSpPr>
            <p:cNvPr id="29" name="Shape 5982">
              <a:extLst>
                <a:ext uri="{FF2B5EF4-FFF2-40B4-BE49-F238E27FC236}">
                  <a16:creationId xmlns:a16="http://schemas.microsoft.com/office/drawing/2014/main" id="{A5EA4976-CF06-42D7-BCDA-E403E3255915}"/>
                </a:ext>
              </a:extLst>
            </p:cNvPr>
            <p:cNvSpPr/>
            <p:nvPr/>
          </p:nvSpPr>
          <p:spPr>
            <a:xfrm>
              <a:off x="469141" y="1626974"/>
              <a:ext cx="2641501" cy="3180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r>
                <a:rPr lang="es-EC" b="1" dirty="0">
                  <a:solidFill>
                    <a:srgbClr val="F2F2F2">
                      <a:lumMod val="10000"/>
                    </a:srgbClr>
                  </a:solidFill>
                  <a:latin typeface="Times New Roman" panose="02020603050405020304" pitchFamily="18" charset="0"/>
                  <a:cs typeface="Times New Roman" panose="02020603050405020304" pitchFamily="18" charset="0"/>
                </a:rPr>
                <a:t>Teoría del Financiamiento</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0" name="Shape 5974">
              <a:extLst>
                <a:ext uri="{FF2B5EF4-FFF2-40B4-BE49-F238E27FC236}">
                  <a16:creationId xmlns:a16="http://schemas.microsoft.com/office/drawing/2014/main" id="{6581D435-EFFC-41E6-81CE-23C72B8E13A5}"/>
                </a:ext>
              </a:extLst>
            </p:cNvPr>
            <p:cNvSpPr/>
            <p:nvPr/>
          </p:nvSpPr>
          <p:spPr>
            <a:xfrm>
              <a:off x="472398" y="1957732"/>
              <a:ext cx="2638243" cy="18449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just"/>
              <a:r>
                <a:rPr lang="es-ES" dirty="0">
                  <a:solidFill>
                    <a:srgbClr val="F2F2F2">
                      <a:lumMod val="10000"/>
                    </a:srgbClr>
                  </a:solidFill>
                  <a:latin typeface="Times New Roman" panose="02020603050405020304" pitchFamily="18" charset="0"/>
                  <a:cs typeface="Times New Roman" panose="02020603050405020304" pitchFamily="18" charset="0"/>
                </a:rPr>
                <a:t>Proceso de inversión que consiste en asignar recursos económicos a fines productivos, con el propósito de recuperar con creces los recursos asignados.</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3" name="Shape 5974">
              <a:extLst>
                <a:ext uri="{FF2B5EF4-FFF2-40B4-BE49-F238E27FC236}">
                  <a16:creationId xmlns:a16="http://schemas.microsoft.com/office/drawing/2014/main" id="{0B3769CE-F920-4961-B7A5-C5DF7175808A}"/>
                </a:ext>
              </a:extLst>
            </p:cNvPr>
            <p:cNvSpPr/>
            <p:nvPr/>
          </p:nvSpPr>
          <p:spPr>
            <a:xfrm>
              <a:off x="5468344" y="3942279"/>
              <a:ext cx="3056899"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S" dirty="0">
                  <a:solidFill>
                    <a:srgbClr val="F2F2F2">
                      <a:lumMod val="10000"/>
                    </a:srgbClr>
                  </a:solidFill>
                  <a:latin typeface="Times New Roman" panose="02020603050405020304" pitchFamily="18" charset="0"/>
                  <a:cs typeface="Times New Roman" panose="02020603050405020304" pitchFamily="18" charset="0"/>
                </a:rPr>
                <a:t>En decisiones financieras, se debe analizar el riesgo que se asume pues a mayor riesgo mayor rentabilidad, considerando que esa rentabilidad se la va a recibir y que el riesgo no es mayor a esta.</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4" name="Shape 5982">
              <a:extLst>
                <a:ext uri="{FF2B5EF4-FFF2-40B4-BE49-F238E27FC236}">
                  <a16:creationId xmlns:a16="http://schemas.microsoft.com/office/drawing/2014/main" id="{B8DBEEB4-6006-44DE-9526-ECC06395865E}"/>
                </a:ext>
              </a:extLst>
            </p:cNvPr>
            <p:cNvSpPr/>
            <p:nvPr/>
          </p:nvSpPr>
          <p:spPr>
            <a:xfrm>
              <a:off x="5680169" y="3624192"/>
              <a:ext cx="2383540"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s-EC" b="1" dirty="0">
                  <a:solidFill>
                    <a:srgbClr val="F2F2F2">
                      <a:lumMod val="10000"/>
                    </a:srgbClr>
                  </a:solidFill>
                  <a:latin typeface="Times New Roman" panose="02020603050405020304" pitchFamily="18" charset="0"/>
                  <a:cs typeface="Times New Roman" panose="02020603050405020304" pitchFamily="18" charset="0"/>
                </a:rPr>
                <a:t>Teoría del Riesgo</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8" name="Shape 5968">
              <a:extLst>
                <a:ext uri="{FF2B5EF4-FFF2-40B4-BE49-F238E27FC236}">
                  <a16:creationId xmlns:a16="http://schemas.microsoft.com/office/drawing/2014/main" id="{1DD55FA0-0CE6-475D-885C-523D71B7446B}"/>
                </a:ext>
              </a:extLst>
            </p:cNvPr>
            <p:cNvSpPr/>
            <p:nvPr/>
          </p:nvSpPr>
          <p:spPr>
            <a:xfrm flipV="1">
              <a:off x="5468344" y="2895101"/>
              <a:ext cx="2" cy="531318"/>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dirty="0">
                <a:solidFill>
                  <a:srgbClr val="95A5A6"/>
                </a:solidFill>
                <a:latin typeface="Times New Roman" panose="02020603050405020304" pitchFamily="18" charset="0"/>
                <a:ea typeface="Helvetica"/>
                <a:cs typeface="Times New Roman" panose="02020603050405020304" pitchFamily="18" charset="0"/>
                <a:sym typeface="Helvetica"/>
              </a:endParaRPr>
            </a:p>
          </p:txBody>
        </p:sp>
        <p:sp>
          <p:nvSpPr>
            <p:cNvPr id="42" name="Shape 5974">
              <a:extLst>
                <a:ext uri="{FF2B5EF4-FFF2-40B4-BE49-F238E27FC236}">
                  <a16:creationId xmlns:a16="http://schemas.microsoft.com/office/drawing/2014/main" id="{BDFB22C2-5A77-4BD8-8F37-C32F822577DA}"/>
                </a:ext>
              </a:extLst>
            </p:cNvPr>
            <p:cNvSpPr/>
            <p:nvPr/>
          </p:nvSpPr>
          <p:spPr>
            <a:xfrm>
              <a:off x="3462657" y="1891580"/>
              <a:ext cx="2735808"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just"/>
              <a:r>
                <a:rPr lang="es-ES" dirty="0">
                  <a:solidFill>
                    <a:srgbClr val="F2F2F2">
                      <a:lumMod val="10000"/>
                    </a:srgbClr>
                  </a:solidFill>
                  <a:latin typeface="Times New Roman" panose="02020603050405020304" pitchFamily="18" charset="0"/>
                  <a:cs typeface="Times New Roman" panose="02020603050405020304" pitchFamily="18" charset="0"/>
                </a:rPr>
                <a:t>Es la relación entre la ganancia y la inversión necesaria para lograrla, mide la efectividad de la gerencia, demostrada por las utilidades de las ventas y el uso de las inversiones</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43" name="Shape 5982">
              <a:extLst>
                <a:ext uri="{FF2B5EF4-FFF2-40B4-BE49-F238E27FC236}">
                  <a16:creationId xmlns:a16="http://schemas.microsoft.com/office/drawing/2014/main" id="{1C3DAC63-51CE-4604-93F7-5CBB1515C495}"/>
                </a:ext>
              </a:extLst>
            </p:cNvPr>
            <p:cNvSpPr/>
            <p:nvPr/>
          </p:nvSpPr>
          <p:spPr>
            <a:xfrm>
              <a:off x="3392609" y="1626974"/>
              <a:ext cx="2927135"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C" b="1" dirty="0">
                  <a:solidFill>
                    <a:srgbClr val="F2F2F2">
                      <a:lumMod val="10000"/>
                    </a:srgbClr>
                  </a:solidFill>
                  <a:latin typeface="Times New Roman" panose="02020603050405020304" pitchFamily="18" charset="0"/>
                  <a:cs typeface="Times New Roman" panose="02020603050405020304" pitchFamily="18" charset="0"/>
                </a:rPr>
                <a:t>Teoría de la Rentabilidad </a:t>
              </a:r>
              <a:endParaRPr lang="es-ES" dirty="0">
                <a:solidFill>
                  <a:srgbClr val="F2F2F2">
                    <a:lumMod val="10000"/>
                  </a:srgbClr>
                </a:solidFill>
                <a:latin typeface="Times New Roman" panose="02020603050405020304" pitchFamily="18" charset="0"/>
                <a:cs typeface="Times New Roman" panose="02020603050405020304" pitchFamily="18" charset="0"/>
              </a:endParaRPr>
            </a:p>
          </p:txBody>
        </p:sp>
      </p:grpSp>
      <p:sp>
        <p:nvSpPr>
          <p:cNvPr id="46" name="Rectángulo 2"/>
          <p:cNvSpPr/>
          <p:nvPr/>
        </p:nvSpPr>
        <p:spPr>
          <a:xfrm>
            <a:off x="1043210" y="524864"/>
            <a:ext cx="4607408"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2   </a:t>
            </a:r>
          </a:p>
          <a:p>
            <a:pPr algn="ctr"/>
            <a:r>
              <a:rPr lang="es-EC" b="1" dirty="0">
                <a:solidFill>
                  <a:srgbClr val="2C3E50"/>
                </a:solidFill>
                <a:latin typeface="Times New Roman" panose="02020603050405020304" pitchFamily="18" charset="0"/>
                <a:cs typeface="Times New Roman" panose="02020603050405020304" pitchFamily="18" charset="0"/>
              </a:rPr>
              <a:t>TEORIAS DE SOPORTE </a:t>
            </a:r>
          </a:p>
        </p:txBody>
      </p:sp>
      <p:pic>
        <p:nvPicPr>
          <p:cNvPr id="48" name="Imagen 9"/>
          <p:cNvPicPr>
            <a:picLocks noChangeAspect="1"/>
          </p:cNvPicPr>
          <p:nvPr/>
        </p:nvPicPr>
        <p:blipFill rotWithShape="1">
          <a:blip r:embed="rId2"/>
          <a:srcRect l="23730" t="22722" r="29568"/>
          <a:stretch/>
        </p:blipFill>
        <p:spPr>
          <a:xfrm>
            <a:off x="827584" y="378116"/>
            <a:ext cx="1080120" cy="1034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9" name="Imagen 40" descr="Imagen relacionada"/>
          <p:cNvPicPr/>
          <p:nvPr/>
        </p:nvPicPr>
        <p:blipFill rotWithShape="1">
          <a:blip r:embed="rId3" cstate="print">
            <a:extLst>
              <a:ext uri="{28A0092B-C50C-407E-A947-70E740481C1C}">
                <a14:useLocalDpi xmlns:a14="http://schemas.microsoft.com/office/drawing/2010/main" val="0"/>
              </a:ext>
            </a:extLst>
          </a:blip>
          <a:srcRect l="65589" t="1773" r="2338" b="65346"/>
          <a:stretch/>
        </p:blipFill>
        <p:spPr bwMode="auto">
          <a:xfrm>
            <a:off x="6605422" y="1628800"/>
            <a:ext cx="1999025" cy="1536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50" name="Imagen 44" descr="Resultado de imagen para iconos de finanzas"/>
          <p:cNvPicPr/>
          <p:nvPr/>
        </p:nvPicPr>
        <p:blipFill rotWithShape="1">
          <a:blip r:embed="rId4" cstate="print">
            <a:extLst>
              <a:ext uri="{28A0092B-C50C-407E-A947-70E740481C1C}">
                <a14:useLocalDpi xmlns:a14="http://schemas.microsoft.com/office/drawing/2010/main" val="0"/>
              </a:ext>
            </a:extLst>
          </a:blip>
          <a:srcRect l="1969" t="69169" r="66918" b="3539"/>
          <a:stretch/>
        </p:blipFill>
        <p:spPr bwMode="auto">
          <a:xfrm>
            <a:off x="683568" y="4149080"/>
            <a:ext cx="1584176" cy="1512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52667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469CE5B2-6BD3-45D9-BAE0-F3CD23C1E079}"/>
              </a:ext>
            </a:extLst>
          </p:cNvPr>
          <p:cNvGrpSpPr/>
          <p:nvPr/>
        </p:nvGrpSpPr>
        <p:grpSpPr>
          <a:xfrm>
            <a:off x="378458" y="1293586"/>
            <a:ext cx="8514022" cy="4719721"/>
            <a:chOff x="227022" y="1451325"/>
            <a:chExt cx="8482349" cy="4335861"/>
          </a:xfrm>
        </p:grpSpPr>
        <p:sp>
          <p:nvSpPr>
            <p:cNvPr id="17" name="Shape 5974">
              <a:extLst>
                <a:ext uri="{FF2B5EF4-FFF2-40B4-BE49-F238E27FC236}">
                  <a16:creationId xmlns:a16="http://schemas.microsoft.com/office/drawing/2014/main" id="{0BF06CD1-199B-4B81-B28F-7253C492F266}"/>
                </a:ext>
              </a:extLst>
            </p:cNvPr>
            <p:cNvSpPr/>
            <p:nvPr/>
          </p:nvSpPr>
          <p:spPr>
            <a:xfrm>
              <a:off x="315777" y="3942278"/>
              <a:ext cx="2797865"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S" dirty="0">
                  <a:solidFill>
                    <a:srgbClr val="F2F2F2">
                      <a:lumMod val="10000"/>
                    </a:srgbClr>
                  </a:solidFill>
                  <a:latin typeface="Times New Roman" panose="02020603050405020304" pitchFamily="18" charset="0"/>
                  <a:cs typeface="Times New Roman" panose="02020603050405020304" pitchFamily="18" charset="0"/>
                </a:rPr>
                <a:t>Planear, obtener y utilizar los fondos para maximizar el valor de la empresa, lo cual implica que la compañía alcance sus metas, y a que compita con mayor éxito en el mercado.</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21" name="Shape 5982">
              <a:extLst>
                <a:ext uri="{FF2B5EF4-FFF2-40B4-BE49-F238E27FC236}">
                  <a16:creationId xmlns:a16="http://schemas.microsoft.com/office/drawing/2014/main" id="{EB0428DD-4CB4-4B51-90E2-0A8BCAAD931F}"/>
                </a:ext>
              </a:extLst>
            </p:cNvPr>
            <p:cNvSpPr/>
            <p:nvPr/>
          </p:nvSpPr>
          <p:spPr>
            <a:xfrm>
              <a:off x="227022" y="3611520"/>
              <a:ext cx="2720076"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pPr algn="just"/>
              <a:r>
                <a:rPr lang="es-EC" b="1" dirty="0">
                  <a:solidFill>
                    <a:srgbClr val="F2F2F2">
                      <a:lumMod val="10000"/>
                    </a:srgbClr>
                  </a:solidFill>
                  <a:latin typeface="Times New Roman" panose="02020603050405020304" pitchFamily="18" charset="0"/>
                  <a:cs typeface="Times New Roman" panose="02020603050405020304" pitchFamily="18" charset="0"/>
                </a:rPr>
                <a:t>Administración Financiera</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29" name="Shape 5982">
              <a:extLst>
                <a:ext uri="{FF2B5EF4-FFF2-40B4-BE49-F238E27FC236}">
                  <a16:creationId xmlns:a16="http://schemas.microsoft.com/office/drawing/2014/main" id="{A5EA4976-CF06-42D7-BCDA-E403E3255915}"/>
                </a:ext>
              </a:extLst>
            </p:cNvPr>
            <p:cNvSpPr/>
            <p:nvPr/>
          </p:nvSpPr>
          <p:spPr>
            <a:xfrm>
              <a:off x="469141" y="1626974"/>
              <a:ext cx="1738535"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anchor="t">
              <a:spAutoFit/>
            </a:bodyPr>
            <a:lstStyle/>
            <a:p>
              <a:r>
                <a:rPr lang="es-EC" b="1" dirty="0">
                  <a:solidFill>
                    <a:srgbClr val="F2F2F2">
                      <a:lumMod val="10000"/>
                    </a:srgbClr>
                  </a:solidFill>
                  <a:latin typeface="Times New Roman" panose="02020603050405020304" pitchFamily="18" charset="0"/>
                  <a:cs typeface="Times New Roman" panose="02020603050405020304" pitchFamily="18" charset="0"/>
                </a:rPr>
                <a:t>Emprendimiento</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0" name="Shape 5974">
              <a:extLst>
                <a:ext uri="{FF2B5EF4-FFF2-40B4-BE49-F238E27FC236}">
                  <a16:creationId xmlns:a16="http://schemas.microsoft.com/office/drawing/2014/main" id="{6581D435-EFFC-41E6-81CE-23C72B8E13A5}"/>
                </a:ext>
              </a:extLst>
            </p:cNvPr>
            <p:cNvSpPr/>
            <p:nvPr/>
          </p:nvSpPr>
          <p:spPr>
            <a:xfrm>
              <a:off x="472398" y="1957732"/>
              <a:ext cx="2638243" cy="15904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just"/>
              <a:r>
                <a:rPr lang="es-ES" dirty="0">
                  <a:solidFill>
                    <a:srgbClr val="F2F2F2">
                      <a:lumMod val="10000"/>
                    </a:srgbClr>
                  </a:solidFill>
                  <a:latin typeface="Times New Roman" panose="02020603050405020304" pitchFamily="18" charset="0"/>
                  <a:cs typeface="Times New Roman" panose="02020603050405020304" pitchFamily="18" charset="0"/>
                </a:rPr>
                <a:t>El emprendimiento nace de la creatividad de las personas que deciden hacer realidad una idea de negocio creando de esta forma una nueva empresa.</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3" name="Shape 5974">
              <a:extLst>
                <a:ext uri="{FF2B5EF4-FFF2-40B4-BE49-F238E27FC236}">
                  <a16:creationId xmlns:a16="http://schemas.microsoft.com/office/drawing/2014/main" id="{0B3769CE-F920-4961-B7A5-C5DF7175808A}"/>
                </a:ext>
              </a:extLst>
            </p:cNvPr>
            <p:cNvSpPr/>
            <p:nvPr/>
          </p:nvSpPr>
          <p:spPr>
            <a:xfrm>
              <a:off x="6304875" y="1957730"/>
              <a:ext cx="2404496"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S" dirty="0">
                  <a:solidFill>
                    <a:srgbClr val="F2F2F2">
                      <a:lumMod val="10000"/>
                    </a:srgbClr>
                  </a:solidFill>
                  <a:latin typeface="Times New Roman" panose="02020603050405020304" pitchFamily="18" charset="0"/>
                  <a:cs typeface="Times New Roman" panose="02020603050405020304" pitchFamily="18" charset="0"/>
                </a:rPr>
                <a:t>Las personas deben saber administrar sus recursos , la educación financiera es una oportunidad de mejora , para desarrollar negocios y generar recursos propios.</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4" name="Shape 5982">
              <a:extLst>
                <a:ext uri="{FF2B5EF4-FFF2-40B4-BE49-F238E27FC236}">
                  <a16:creationId xmlns:a16="http://schemas.microsoft.com/office/drawing/2014/main" id="{B8DBEEB4-6006-44DE-9526-ECC06395865E}"/>
                </a:ext>
              </a:extLst>
            </p:cNvPr>
            <p:cNvSpPr/>
            <p:nvPr/>
          </p:nvSpPr>
          <p:spPr>
            <a:xfrm>
              <a:off x="6198466" y="1451325"/>
              <a:ext cx="2383540" cy="5725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ctr"/>
              <a:r>
                <a:rPr lang="es-EC" b="1" dirty="0">
                  <a:solidFill>
                    <a:srgbClr val="F2F2F2">
                      <a:lumMod val="10000"/>
                    </a:srgbClr>
                  </a:solidFill>
                  <a:latin typeface="Times New Roman" panose="02020603050405020304" pitchFamily="18" charset="0"/>
                  <a:cs typeface="Times New Roman" panose="02020603050405020304" pitchFamily="18" charset="0"/>
                </a:rPr>
                <a:t>Conocimientos Financieros</a:t>
              </a:r>
              <a:endParaRPr lang="es-ES" b="1"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38" name="Shape 5968">
              <a:extLst>
                <a:ext uri="{FF2B5EF4-FFF2-40B4-BE49-F238E27FC236}">
                  <a16:creationId xmlns:a16="http://schemas.microsoft.com/office/drawing/2014/main" id="{1DD55FA0-0CE6-475D-885C-523D71B7446B}"/>
                </a:ext>
              </a:extLst>
            </p:cNvPr>
            <p:cNvSpPr/>
            <p:nvPr/>
          </p:nvSpPr>
          <p:spPr>
            <a:xfrm flipV="1">
              <a:off x="5468344" y="2895101"/>
              <a:ext cx="2" cy="531318"/>
            </a:xfrm>
            <a:prstGeom prst="line">
              <a:avLst/>
            </a:prstGeom>
            <a:ln w="6350">
              <a:solidFill>
                <a:srgbClr val="A6A6A6"/>
              </a:solidFill>
              <a:miter lim="400000"/>
              <a:tailEnd type="triangle"/>
            </a:ln>
          </p:spPr>
          <p:txBody>
            <a:bodyPr lIns="0" tIns="0" rIns="0" bIns="0"/>
            <a:lstStyle/>
            <a:p>
              <a:pPr defTabSz="342900">
                <a:defRPr sz="1200">
                  <a:latin typeface="Helvetica"/>
                  <a:ea typeface="Helvetica"/>
                  <a:cs typeface="Helvetica"/>
                  <a:sym typeface="Helvetica"/>
                </a:defRPr>
              </a:pPr>
              <a:endParaRPr sz="900" dirty="0">
                <a:solidFill>
                  <a:srgbClr val="95A5A6"/>
                </a:solidFill>
                <a:latin typeface="Times New Roman" panose="02020603050405020304" pitchFamily="18" charset="0"/>
                <a:ea typeface="Helvetica"/>
                <a:cs typeface="Times New Roman" panose="02020603050405020304" pitchFamily="18" charset="0"/>
                <a:sym typeface="Helvetica"/>
              </a:endParaRPr>
            </a:p>
          </p:txBody>
        </p:sp>
        <p:sp>
          <p:nvSpPr>
            <p:cNvPr id="42" name="Shape 5974">
              <a:extLst>
                <a:ext uri="{FF2B5EF4-FFF2-40B4-BE49-F238E27FC236}">
                  <a16:creationId xmlns:a16="http://schemas.microsoft.com/office/drawing/2014/main" id="{BDFB22C2-5A77-4BD8-8F37-C32F822577DA}"/>
                </a:ext>
              </a:extLst>
            </p:cNvPr>
            <p:cNvSpPr/>
            <p:nvPr/>
          </p:nvSpPr>
          <p:spPr>
            <a:xfrm>
              <a:off x="3319177" y="1891580"/>
              <a:ext cx="2735808" cy="18449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pPr algn="just"/>
              <a:r>
                <a:rPr lang="es-ES" dirty="0">
                  <a:solidFill>
                    <a:srgbClr val="F2F2F2">
                      <a:lumMod val="10000"/>
                    </a:srgbClr>
                  </a:solidFill>
                  <a:latin typeface="Times New Roman" panose="02020603050405020304" pitchFamily="18" charset="0"/>
                  <a:cs typeface="Times New Roman" panose="02020603050405020304" pitchFamily="18" charset="0"/>
                </a:rPr>
                <a:t>Se consideran a las pequeñas, medianas A y medianas B y se clasifican tomando en cuenta el volumen de ventas anual y el número de personas ocupadas</a:t>
              </a:r>
              <a:endParaRPr lang="en-US" dirty="0">
                <a:solidFill>
                  <a:srgbClr val="F2F2F2">
                    <a:lumMod val="10000"/>
                  </a:srgbClr>
                </a:solidFill>
                <a:latin typeface="Times New Roman" panose="02020603050405020304" pitchFamily="18" charset="0"/>
                <a:cs typeface="Times New Roman" panose="02020603050405020304" pitchFamily="18" charset="0"/>
              </a:endParaRPr>
            </a:p>
          </p:txBody>
        </p:sp>
        <p:sp>
          <p:nvSpPr>
            <p:cNvPr id="43" name="Shape 5982">
              <a:extLst>
                <a:ext uri="{FF2B5EF4-FFF2-40B4-BE49-F238E27FC236}">
                  <a16:creationId xmlns:a16="http://schemas.microsoft.com/office/drawing/2014/main" id="{1C3DAC63-51CE-4604-93F7-5CBB1515C495}"/>
                </a:ext>
              </a:extLst>
            </p:cNvPr>
            <p:cNvSpPr/>
            <p:nvPr/>
          </p:nvSpPr>
          <p:spPr>
            <a:xfrm>
              <a:off x="3392609" y="1626974"/>
              <a:ext cx="2927135" cy="3180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p>
              <a:r>
                <a:rPr lang="es-ES" b="1" dirty="0">
                  <a:solidFill>
                    <a:srgbClr val="F2F2F2">
                      <a:lumMod val="10000"/>
                    </a:srgbClr>
                  </a:solidFill>
                  <a:latin typeface="Times New Roman" panose="02020603050405020304" pitchFamily="18" charset="0"/>
                  <a:cs typeface="Times New Roman" panose="02020603050405020304" pitchFamily="18" charset="0"/>
                </a:rPr>
                <a:t>PYME</a:t>
              </a:r>
            </a:p>
          </p:txBody>
        </p:sp>
      </p:grpSp>
      <p:sp>
        <p:nvSpPr>
          <p:cNvPr id="46" name="Rectángulo 2"/>
          <p:cNvSpPr/>
          <p:nvPr/>
        </p:nvSpPr>
        <p:spPr>
          <a:xfrm>
            <a:off x="1764792" y="537110"/>
            <a:ext cx="4607408"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2   </a:t>
            </a:r>
          </a:p>
          <a:p>
            <a:pPr algn="ctr"/>
            <a:r>
              <a:rPr lang="es-EC" b="1" dirty="0">
                <a:solidFill>
                  <a:srgbClr val="2C3E50"/>
                </a:solidFill>
                <a:latin typeface="Times New Roman" panose="02020603050405020304" pitchFamily="18" charset="0"/>
                <a:cs typeface="Times New Roman" panose="02020603050405020304" pitchFamily="18" charset="0"/>
              </a:rPr>
              <a:t>FUNDAMENTACION TEORICA</a:t>
            </a:r>
          </a:p>
        </p:txBody>
      </p:sp>
      <p:pic>
        <p:nvPicPr>
          <p:cNvPr id="48" name="Imagen 9"/>
          <p:cNvPicPr>
            <a:picLocks noChangeAspect="1"/>
          </p:cNvPicPr>
          <p:nvPr/>
        </p:nvPicPr>
        <p:blipFill rotWithShape="1">
          <a:blip r:embed="rId2"/>
          <a:srcRect l="23730" t="22722" r="29568"/>
          <a:stretch/>
        </p:blipFill>
        <p:spPr>
          <a:xfrm>
            <a:off x="827584" y="378116"/>
            <a:ext cx="1080120" cy="1034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22" name="10 Tabla"/>
          <p:cNvGraphicFramePr>
            <a:graphicFrameLocks noGrp="1"/>
          </p:cNvGraphicFramePr>
          <p:nvPr>
            <p:extLst>
              <p:ext uri="{D42A27DB-BD31-4B8C-83A1-F6EECF244321}">
                <p14:modId xmlns:p14="http://schemas.microsoft.com/office/powerpoint/2010/main" val="503802404"/>
              </p:ext>
            </p:extLst>
          </p:nvPr>
        </p:nvGraphicFramePr>
        <p:xfrm>
          <a:off x="3482159" y="3881937"/>
          <a:ext cx="4762249" cy="1944215"/>
        </p:xfrm>
        <a:graphic>
          <a:graphicData uri="http://schemas.openxmlformats.org/drawingml/2006/table">
            <a:tbl>
              <a:tblPr firstRow="1" firstCol="1" bandRow="1">
                <a:tableStyleId>{69012ECD-51FC-41F1-AA8D-1B2483CD663E}</a:tableStyleId>
              </a:tblPr>
              <a:tblGrid>
                <a:gridCol w="1339160">
                  <a:extLst>
                    <a:ext uri="{9D8B030D-6E8A-4147-A177-3AD203B41FA5}">
                      <a16:colId xmlns:a16="http://schemas.microsoft.com/office/drawing/2014/main" val="20000"/>
                    </a:ext>
                  </a:extLst>
                </a:gridCol>
                <a:gridCol w="2475968">
                  <a:extLst>
                    <a:ext uri="{9D8B030D-6E8A-4147-A177-3AD203B41FA5}">
                      <a16:colId xmlns:a16="http://schemas.microsoft.com/office/drawing/2014/main" val="20001"/>
                    </a:ext>
                  </a:extLst>
                </a:gridCol>
                <a:gridCol w="947121">
                  <a:extLst>
                    <a:ext uri="{9D8B030D-6E8A-4147-A177-3AD203B41FA5}">
                      <a16:colId xmlns:a16="http://schemas.microsoft.com/office/drawing/2014/main" val="20002"/>
                    </a:ext>
                  </a:extLst>
                </a:gridCol>
              </a:tblGrid>
              <a:tr h="555490">
                <a:tc>
                  <a:txBody>
                    <a:bodyPr/>
                    <a:lstStyle/>
                    <a:p>
                      <a:pPr indent="180340" algn="ctr">
                        <a:lnSpc>
                          <a:spcPct val="150000"/>
                        </a:lnSpc>
                        <a:spcBef>
                          <a:spcPts val="600"/>
                        </a:spcBef>
                        <a:spcAft>
                          <a:spcPts val="0"/>
                        </a:spcAft>
                      </a:pPr>
                      <a:r>
                        <a:rPr lang="es-ES_tradnl" sz="1200" dirty="0">
                          <a:effectLst/>
                          <a:latin typeface="Times New Roman" panose="02020603050405020304" pitchFamily="18" charset="0"/>
                          <a:cs typeface="Times New Roman" panose="02020603050405020304" pitchFamily="18" charset="0"/>
                        </a:rPr>
                        <a:t>Tamaño de la empresa</a:t>
                      </a:r>
                      <a:endParaRPr lang="es-EC" sz="1200" dirty="0">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indent="18034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Valor Bruto de las Ventas Anuales</a:t>
                      </a:r>
                      <a:endParaRPr lang="es-EC" sz="1200" dirty="0">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indent="180340" algn="ctr">
                        <a:lnSpc>
                          <a:spcPct val="150000"/>
                        </a:lnSpc>
                        <a:spcBef>
                          <a:spcPts val="600"/>
                        </a:spcBef>
                        <a:spcAft>
                          <a:spcPts val="0"/>
                        </a:spcAft>
                      </a:pPr>
                      <a:r>
                        <a:rPr lang="es-EC" sz="1200" dirty="0">
                          <a:effectLst/>
                          <a:latin typeface="Times New Roman" panose="02020603050405020304" pitchFamily="18" charset="0"/>
                          <a:cs typeface="Times New Roman" panose="02020603050405020304" pitchFamily="18" charset="0"/>
                        </a:rPr>
                        <a:t>Personal ocupado</a:t>
                      </a:r>
                      <a:endParaRPr lang="es-EC" sz="1200" dirty="0">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77745">
                <a:tc>
                  <a:txBody>
                    <a:bodyPr/>
                    <a:lstStyle/>
                    <a:p>
                      <a:pPr indent="180340" algn="l">
                        <a:lnSpc>
                          <a:spcPct val="150000"/>
                        </a:lnSpc>
                        <a:spcBef>
                          <a:spcPts val="600"/>
                        </a:spcBef>
                        <a:spcAft>
                          <a:spcPts val="0"/>
                        </a:spcAft>
                      </a:pPr>
                      <a:r>
                        <a:rPr lang="es-EC" sz="1200" dirty="0">
                          <a:solidFill>
                            <a:srgbClr val="000000"/>
                          </a:solidFill>
                          <a:effectLst/>
                          <a:latin typeface="Times New Roman" panose="02020603050405020304" pitchFamily="18" charset="0"/>
                          <a:cs typeface="Times New Roman" panose="02020603050405020304" pitchFamily="18" charset="0"/>
                        </a:rPr>
                        <a:t>Grande</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$ 5.000.001,00 en adelante</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+ 200</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7745">
                <a:tc>
                  <a:txBody>
                    <a:bodyPr/>
                    <a:lstStyle/>
                    <a:p>
                      <a:pPr indent="180340" algn="l">
                        <a:lnSpc>
                          <a:spcPct val="150000"/>
                        </a:lnSpc>
                        <a:spcBef>
                          <a:spcPts val="600"/>
                        </a:spcBef>
                        <a:spcAft>
                          <a:spcPts val="0"/>
                        </a:spcAft>
                      </a:pPr>
                      <a:r>
                        <a:rPr lang="es-EC" sz="1200" dirty="0">
                          <a:solidFill>
                            <a:srgbClr val="000000"/>
                          </a:solidFill>
                          <a:effectLst/>
                          <a:latin typeface="Times New Roman" panose="02020603050405020304" pitchFamily="18" charset="0"/>
                          <a:cs typeface="Times New Roman" panose="02020603050405020304" pitchFamily="18" charset="0"/>
                        </a:rPr>
                        <a:t>Mediana B</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$ 2.000.001,00 – $ 5.000.000,00</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100 - 199</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7745">
                <a:tc>
                  <a:txBody>
                    <a:bodyPr/>
                    <a:lstStyle/>
                    <a:p>
                      <a:pPr indent="180340" algn="l">
                        <a:lnSpc>
                          <a:spcPct val="150000"/>
                        </a:lnSpc>
                        <a:spcBef>
                          <a:spcPts val="600"/>
                        </a:spcBef>
                        <a:spcAft>
                          <a:spcPts val="0"/>
                        </a:spcAft>
                      </a:pPr>
                      <a:r>
                        <a:rPr lang="es-EC" sz="1200" dirty="0">
                          <a:solidFill>
                            <a:srgbClr val="000000"/>
                          </a:solidFill>
                          <a:effectLst/>
                          <a:latin typeface="Times New Roman" panose="02020603050405020304" pitchFamily="18" charset="0"/>
                          <a:cs typeface="Times New Roman" panose="02020603050405020304" pitchFamily="18" charset="0"/>
                        </a:rPr>
                        <a:t>Mediana A</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$ 1.000.001,00 – $ 2.000.000,00</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50 – 99</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7745">
                <a:tc>
                  <a:txBody>
                    <a:bodyPr/>
                    <a:lstStyle/>
                    <a:p>
                      <a:pPr indent="180340" algn="l">
                        <a:lnSpc>
                          <a:spcPct val="150000"/>
                        </a:lnSpc>
                        <a:spcBef>
                          <a:spcPts val="600"/>
                        </a:spcBef>
                        <a:spcAft>
                          <a:spcPts val="0"/>
                        </a:spcAft>
                      </a:pPr>
                      <a:r>
                        <a:rPr lang="es-EC" sz="1200" dirty="0">
                          <a:solidFill>
                            <a:srgbClr val="000000"/>
                          </a:solidFill>
                          <a:effectLst/>
                          <a:latin typeface="Times New Roman" panose="02020603050405020304" pitchFamily="18" charset="0"/>
                          <a:cs typeface="Times New Roman" panose="02020603050405020304" pitchFamily="18" charset="0"/>
                        </a:rPr>
                        <a:t>Pequeña </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$ 100.00,00 – $ 1.000.000,00</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10 - 49</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7745">
                <a:tc>
                  <a:txBody>
                    <a:bodyPr/>
                    <a:lstStyle/>
                    <a:p>
                      <a:pPr indent="180340" algn="l">
                        <a:lnSpc>
                          <a:spcPct val="150000"/>
                        </a:lnSpc>
                        <a:spcBef>
                          <a:spcPts val="600"/>
                        </a:spcBef>
                        <a:spcAft>
                          <a:spcPts val="0"/>
                        </a:spcAft>
                      </a:pPr>
                      <a:r>
                        <a:rPr lang="es-EC" sz="1200" dirty="0">
                          <a:solidFill>
                            <a:srgbClr val="000000"/>
                          </a:solidFill>
                          <a:effectLst/>
                          <a:latin typeface="Times New Roman" panose="02020603050405020304" pitchFamily="18" charset="0"/>
                          <a:cs typeface="Times New Roman" panose="02020603050405020304" pitchFamily="18" charset="0"/>
                        </a:rPr>
                        <a:t>Microempresa</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 $ 100.000,00</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80340" algn="ctr">
                        <a:lnSpc>
                          <a:spcPct val="150000"/>
                        </a:lnSpc>
                        <a:spcBef>
                          <a:spcPts val="600"/>
                        </a:spcBef>
                        <a:spcAft>
                          <a:spcPts val="0"/>
                        </a:spcAft>
                      </a:pPr>
                      <a:r>
                        <a:rPr lang="es-ES_tradnl" sz="1200" dirty="0">
                          <a:solidFill>
                            <a:srgbClr val="000000"/>
                          </a:solidFill>
                          <a:effectLst/>
                          <a:latin typeface="Times New Roman" panose="02020603050405020304" pitchFamily="18" charset="0"/>
                          <a:cs typeface="Times New Roman" panose="02020603050405020304" pitchFamily="18" charset="0"/>
                        </a:rPr>
                        <a:t>1 – 9</a:t>
                      </a:r>
                      <a:endParaRPr lang="es-EC" sz="1200" dirty="0">
                        <a:solidFill>
                          <a:srgbClr val="000000"/>
                        </a:solidFill>
                        <a:effectLst/>
                        <a:latin typeface="Times New Roman" panose="02020603050405020304" pitchFamily="18" charset="0"/>
                        <a:ea typeface="Calibri"/>
                        <a:cs typeface="Times New Roman" panose="02020603050405020304" pitchFamily="18" charset="0"/>
                      </a:endParaRPr>
                    </a:p>
                  </a:txBody>
                  <a:tcPr marL="51442" marR="514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4119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reeform: Shape 5">
            <a:extLst>
              <a:ext uri="{FF2B5EF4-FFF2-40B4-BE49-F238E27FC236}">
                <a16:creationId xmlns:a16="http://schemas.microsoft.com/office/drawing/2014/main" id="{723E857F-FBD5-4F77-ABB4-248B8FCC58C6}"/>
              </a:ext>
            </a:extLst>
          </p:cNvPr>
          <p:cNvSpPr>
            <a:spLocks/>
          </p:cNvSpPr>
          <p:nvPr/>
        </p:nvSpPr>
        <p:spPr bwMode="auto">
          <a:xfrm>
            <a:off x="5536843" y="1386508"/>
            <a:ext cx="2182761" cy="1656184"/>
          </a:xfrm>
          <a:prstGeom prst="horizontalScroll">
            <a:avLst/>
          </a:prstGeom>
          <a:ln>
            <a:solidFill>
              <a:schemeClr val="accent3">
                <a:lumMod val="50000"/>
              </a:schemeClr>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lvl="1" algn="ctr"/>
            <a:endParaRPr lang="es-EC" b="1" dirty="0">
              <a:solidFill>
                <a:srgbClr val="000000"/>
              </a:solidFill>
              <a:latin typeface="Times New Roman" panose="02020603050405020304" pitchFamily="18" charset="0"/>
              <a:cs typeface="Times New Roman" panose="02020603050405020304" pitchFamily="18" charset="0"/>
            </a:endParaRPr>
          </a:p>
        </p:txBody>
      </p:sp>
      <p:sp>
        <p:nvSpPr>
          <p:cNvPr id="144" name="Freeform: Shape 8">
            <a:extLst>
              <a:ext uri="{FF2B5EF4-FFF2-40B4-BE49-F238E27FC236}">
                <a16:creationId xmlns:a16="http://schemas.microsoft.com/office/drawing/2014/main" id="{B9E65F5C-7FA4-4C65-88D4-7855AACE471C}"/>
              </a:ext>
            </a:extLst>
          </p:cNvPr>
          <p:cNvSpPr>
            <a:spLocks/>
          </p:cNvSpPr>
          <p:nvPr/>
        </p:nvSpPr>
        <p:spPr bwMode="auto">
          <a:xfrm>
            <a:off x="4740641" y="3546919"/>
            <a:ext cx="1856508" cy="883002"/>
          </a:xfrm>
          <a:prstGeom prst="horizontalScroll">
            <a:avLst/>
          </a:prstGeom>
          <a:ln>
            <a:solidFill>
              <a:schemeClr val="accent3">
                <a:lumMod val="50000"/>
              </a:schemeClr>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pPr algn="ctr"/>
            <a:endParaRPr lang="en-US" dirty="0">
              <a:solidFill>
                <a:srgbClr val="95A5A6"/>
              </a:solidFill>
              <a:latin typeface="Times New Roman" panose="02020603050405020304" pitchFamily="18" charset="0"/>
              <a:cs typeface="Times New Roman" panose="02020603050405020304" pitchFamily="18" charset="0"/>
            </a:endParaRPr>
          </a:p>
        </p:txBody>
      </p:sp>
      <p:sp>
        <p:nvSpPr>
          <p:cNvPr id="145" name="Freeform: Shape 8">
            <a:extLst>
              <a:ext uri="{FF2B5EF4-FFF2-40B4-BE49-F238E27FC236}">
                <a16:creationId xmlns:a16="http://schemas.microsoft.com/office/drawing/2014/main" id="{B9E65F5C-7FA4-4C65-88D4-7855AACE471C}"/>
              </a:ext>
            </a:extLst>
          </p:cNvPr>
          <p:cNvSpPr>
            <a:spLocks/>
          </p:cNvSpPr>
          <p:nvPr/>
        </p:nvSpPr>
        <p:spPr bwMode="auto">
          <a:xfrm>
            <a:off x="7019059" y="3536833"/>
            <a:ext cx="1856508" cy="883002"/>
          </a:xfrm>
          <a:prstGeom prst="horizontalScroll">
            <a:avLst/>
          </a:prstGeom>
          <a:ln>
            <a:solidFill>
              <a:schemeClr val="accent3">
                <a:lumMod val="50000"/>
              </a:schemeClr>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pPr lvl="2"/>
            <a:endParaRPr lang="es-EC" b="1" dirty="0">
              <a:solidFill>
                <a:srgbClr val="95A5A6"/>
              </a:solidFill>
              <a:latin typeface="Times New Roman" panose="02020603050405020304" pitchFamily="18" charset="0"/>
              <a:cs typeface="Times New Roman" panose="02020603050405020304" pitchFamily="18" charset="0"/>
            </a:endParaRPr>
          </a:p>
        </p:txBody>
      </p:sp>
      <p:sp>
        <p:nvSpPr>
          <p:cNvPr id="146" name="52 CuadroTexto"/>
          <p:cNvSpPr txBox="1"/>
          <p:nvPr/>
        </p:nvSpPr>
        <p:spPr>
          <a:xfrm>
            <a:off x="4974943" y="3852674"/>
            <a:ext cx="1425149" cy="369332"/>
          </a:xfrm>
          <a:prstGeom prst="rect">
            <a:avLst/>
          </a:prstGeom>
          <a:noFill/>
        </p:spPr>
        <p:txBody>
          <a:bodyPr wrap="square" rtlCol="0">
            <a:spAutoFit/>
          </a:bodyPr>
          <a:lstStyle/>
          <a:p>
            <a:pPr algn="ctr"/>
            <a:r>
              <a:rPr lang="es-EC" dirty="0">
                <a:solidFill>
                  <a:srgbClr val="000000"/>
                </a:solidFill>
                <a:latin typeface="Times New Roman" panose="02020603050405020304" pitchFamily="18" charset="0"/>
                <a:cs typeface="Times New Roman" panose="02020603050405020304" pitchFamily="18" charset="0"/>
              </a:rPr>
              <a:t>Encuesta</a:t>
            </a:r>
          </a:p>
        </p:txBody>
      </p:sp>
      <p:sp>
        <p:nvSpPr>
          <p:cNvPr id="147" name="53 CuadroTexto"/>
          <p:cNvSpPr txBox="1"/>
          <p:nvPr/>
        </p:nvSpPr>
        <p:spPr>
          <a:xfrm>
            <a:off x="7174009" y="3793668"/>
            <a:ext cx="1701558" cy="369332"/>
          </a:xfrm>
          <a:prstGeom prst="rect">
            <a:avLst/>
          </a:prstGeom>
          <a:noFill/>
        </p:spPr>
        <p:txBody>
          <a:bodyPr wrap="square" rtlCol="0">
            <a:spAutoFit/>
          </a:bodyPr>
          <a:lstStyle/>
          <a:p>
            <a:pPr algn="ctr"/>
            <a:r>
              <a:rPr lang="es-EC" dirty="0">
                <a:solidFill>
                  <a:srgbClr val="000000"/>
                </a:solidFill>
                <a:latin typeface="Times New Roman" panose="02020603050405020304" pitchFamily="18" charset="0"/>
                <a:cs typeface="Times New Roman" panose="02020603050405020304" pitchFamily="18" charset="0"/>
              </a:rPr>
              <a:t>Bases de Datos</a:t>
            </a:r>
          </a:p>
        </p:txBody>
      </p:sp>
      <p:sp>
        <p:nvSpPr>
          <p:cNvPr id="148" name="55 CuadroTexto"/>
          <p:cNvSpPr txBox="1"/>
          <p:nvPr/>
        </p:nvSpPr>
        <p:spPr>
          <a:xfrm>
            <a:off x="5771920" y="1717598"/>
            <a:ext cx="1836443" cy="1015663"/>
          </a:xfrm>
          <a:prstGeom prst="rect">
            <a:avLst/>
          </a:prstGeom>
          <a:noFill/>
        </p:spPr>
        <p:txBody>
          <a:bodyPr wrap="square" rtlCol="0">
            <a:spAutoFit/>
          </a:bodyPr>
          <a:lstStyle/>
          <a:p>
            <a:pPr algn="ctr"/>
            <a:r>
              <a:rPr lang="es-EC" sz="2000" b="1" dirty="0">
                <a:solidFill>
                  <a:srgbClr val="000000"/>
                </a:solidFill>
                <a:latin typeface="Times New Roman" panose="02020603050405020304" pitchFamily="18" charset="0"/>
                <a:cs typeface="Times New Roman" panose="02020603050405020304" pitchFamily="18" charset="0"/>
              </a:rPr>
              <a:t>Instrumentos de recolección de información</a:t>
            </a:r>
          </a:p>
        </p:txBody>
      </p:sp>
      <p:sp>
        <p:nvSpPr>
          <p:cNvPr id="39" name="Rectángulo 2"/>
          <p:cNvSpPr/>
          <p:nvPr/>
        </p:nvSpPr>
        <p:spPr>
          <a:xfrm>
            <a:off x="682768" y="308115"/>
            <a:ext cx="3882132"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3  </a:t>
            </a:r>
          </a:p>
          <a:p>
            <a:pPr algn="ctr"/>
            <a:r>
              <a:rPr lang="es-EC" b="1" dirty="0">
                <a:solidFill>
                  <a:srgbClr val="2C3E50"/>
                </a:solidFill>
                <a:latin typeface="Times New Roman" panose="02020603050405020304" pitchFamily="18" charset="0"/>
                <a:cs typeface="Times New Roman" panose="02020603050405020304" pitchFamily="18" charset="0"/>
              </a:rPr>
              <a:t>        MARCO METODOLOGICO</a:t>
            </a:r>
          </a:p>
        </p:txBody>
      </p:sp>
      <p:sp>
        <p:nvSpPr>
          <p:cNvPr id="41" name="40 Rectángulo redondeado"/>
          <p:cNvSpPr/>
          <p:nvPr/>
        </p:nvSpPr>
        <p:spPr>
          <a:xfrm>
            <a:off x="107504" y="242459"/>
            <a:ext cx="1016720" cy="784452"/>
          </a:xfrm>
          <a:prstGeom prst="roundRect">
            <a:avLst>
              <a:gd name="adj" fmla="val 10000"/>
            </a:avLst>
          </a:prstGeom>
          <a:blipFill rotWithShape="1">
            <a:blip r:embed="rId2"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3" name="2 Diagrama"/>
          <p:cNvGraphicFramePr/>
          <p:nvPr>
            <p:extLst>
              <p:ext uri="{D42A27DB-BD31-4B8C-83A1-F6EECF244321}">
                <p14:modId xmlns:p14="http://schemas.microsoft.com/office/powerpoint/2010/main" val="28184787"/>
              </p:ext>
            </p:extLst>
          </p:nvPr>
        </p:nvGraphicFramePr>
        <p:xfrm>
          <a:off x="251520" y="1397000"/>
          <a:ext cx="4104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19503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barn(inVertical)">
                                      <p:cBhvr>
                                        <p:cTn id="10" dur="5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barn(inVertical)">
                                      <p:cBhvr>
                                        <p:cTn id="15" dur="500"/>
                                        <p:tgtEl>
                                          <p:spTgt spid="14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barn(inVertical)">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7"/>
                                        </p:tgtEl>
                                        <p:attrNameLst>
                                          <p:attrName>style.visibility</p:attrName>
                                        </p:attrNameLst>
                                      </p:cBhvr>
                                      <p:to>
                                        <p:strVal val="visible"/>
                                      </p:to>
                                    </p:set>
                                    <p:animEffect transition="in" filter="barn(inVertical)">
                                      <p:cBhvr>
                                        <p:cTn id="23" dur="500"/>
                                        <p:tgtEl>
                                          <p:spTgt spid="14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barn(inVertical)">
                                      <p:cBhvr>
                                        <p:cTn id="2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P spid="146" grpId="0"/>
      <p:bldP spid="147" grpId="0"/>
      <p:bldP spid="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8">
            <a:extLst>
              <a:ext uri="{FF2B5EF4-FFF2-40B4-BE49-F238E27FC236}">
                <a16:creationId xmlns:a16="http://schemas.microsoft.com/office/drawing/2014/main" id="{B9E65F5C-7FA4-4C65-88D4-7855AACE471C}"/>
              </a:ext>
            </a:extLst>
          </p:cNvPr>
          <p:cNvSpPr>
            <a:spLocks/>
          </p:cNvSpPr>
          <p:nvPr/>
        </p:nvSpPr>
        <p:spPr bwMode="auto">
          <a:xfrm>
            <a:off x="5580112" y="1124744"/>
            <a:ext cx="2871712" cy="883002"/>
          </a:xfrm>
          <a:prstGeom prst="ribbon">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algn="ctr"/>
            <a:endParaRPr lang="en-US" b="1" dirty="0">
              <a:solidFill>
                <a:srgbClr val="95A5A6"/>
              </a:solidFill>
              <a:latin typeface="Times New Roman" panose="02020603050405020304" pitchFamily="18" charset="0"/>
              <a:cs typeface="Times New Roman" panose="02020603050405020304" pitchFamily="18" charset="0"/>
            </a:endParaRPr>
          </a:p>
        </p:txBody>
      </p:sp>
      <p:sp>
        <p:nvSpPr>
          <p:cNvPr id="144" name="Freeform: Shape 8">
            <a:extLst>
              <a:ext uri="{FF2B5EF4-FFF2-40B4-BE49-F238E27FC236}">
                <a16:creationId xmlns:a16="http://schemas.microsoft.com/office/drawing/2014/main" id="{B9E65F5C-7FA4-4C65-88D4-7855AACE471C}"/>
              </a:ext>
            </a:extLst>
          </p:cNvPr>
          <p:cNvSpPr>
            <a:spLocks/>
          </p:cNvSpPr>
          <p:nvPr/>
        </p:nvSpPr>
        <p:spPr bwMode="auto">
          <a:xfrm>
            <a:off x="1124224" y="1196752"/>
            <a:ext cx="2871712" cy="883002"/>
          </a:xfrm>
          <a:prstGeom prst="ribbon">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algn="ctr"/>
            <a:endParaRPr lang="en-US" dirty="0">
              <a:solidFill>
                <a:srgbClr val="95A5A6"/>
              </a:solidFill>
              <a:latin typeface="Times New Roman" panose="02020603050405020304" pitchFamily="18" charset="0"/>
              <a:cs typeface="Times New Roman" panose="02020603050405020304" pitchFamily="18" charset="0"/>
            </a:endParaRPr>
          </a:p>
        </p:txBody>
      </p:sp>
      <p:sp>
        <p:nvSpPr>
          <p:cNvPr id="146" name="52 CuadroTexto"/>
          <p:cNvSpPr txBox="1"/>
          <p:nvPr/>
        </p:nvSpPr>
        <p:spPr>
          <a:xfrm>
            <a:off x="1850707" y="1547500"/>
            <a:ext cx="1425149" cy="369332"/>
          </a:xfrm>
          <a:prstGeom prst="rect">
            <a:avLst/>
          </a:prstGeom>
          <a:noFill/>
        </p:spPr>
        <p:txBody>
          <a:bodyPr wrap="square" rtlCol="0">
            <a:spAutoFit/>
          </a:bodyPr>
          <a:lstStyle/>
          <a:p>
            <a:pPr algn="ctr"/>
            <a:r>
              <a:rPr lang="es-EC" b="1" dirty="0">
                <a:solidFill>
                  <a:srgbClr val="000000"/>
                </a:solidFill>
                <a:latin typeface="Times New Roman" panose="02020603050405020304" pitchFamily="18" charset="0"/>
                <a:cs typeface="Times New Roman" panose="02020603050405020304" pitchFamily="18" charset="0"/>
              </a:rPr>
              <a:t>Población</a:t>
            </a:r>
          </a:p>
        </p:txBody>
      </p:sp>
      <p:sp>
        <p:nvSpPr>
          <p:cNvPr id="147" name="53 CuadroTexto"/>
          <p:cNvSpPr txBox="1"/>
          <p:nvPr/>
        </p:nvSpPr>
        <p:spPr>
          <a:xfrm>
            <a:off x="6167110" y="1465094"/>
            <a:ext cx="1701558" cy="369332"/>
          </a:xfrm>
          <a:prstGeom prst="rect">
            <a:avLst/>
          </a:prstGeom>
          <a:noFill/>
        </p:spPr>
        <p:txBody>
          <a:bodyPr wrap="square" rtlCol="0">
            <a:spAutoFit/>
          </a:bodyPr>
          <a:lstStyle/>
          <a:p>
            <a:pPr algn="ctr"/>
            <a:r>
              <a:rPr lang="es-EC" b="1" dirty="0">
                <a:solidFill>
                  <a:srgbClr val="000000"/>
                </a:solidFill>
                <a:latin typeface="Times New Roman" panose="02020603050405020304" pitchFamily="18" charset="0"/>
                <a:cs typeface="Times New Roman" panose="02020603050405020304" pitchFamily="18" charset="0"/>
              </a:rPr>
              <a:t>Muestra</a:t>
            </a:r>
          </a:p>
        </p:txBody>
      </p:sp>
      <p:sp>
        <p:nvSpPr>
          <p:cNvPr id="39" name="Rectángulo 2"/>
          <p:cNvSpPr/>
          <p:nvPr/>
        </p:nvSpPr>
        <p:spPr>
          <a:xfrm>
            <a:off x="682768" y="308115"/>
            <a:ext cx="3882132"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3  </a:t>
            </a:r>
          </a:p>
          <a:p>
            <a:pPr algn="ctr"/>
            <a:r>
              <a:rPr lang="es-EC" b="1" dirty="0">
                <a:solidFill>
                  <a:srgbClr val="2C3E50"/>
                </a:solidFill>
                <a:latin typeface="Times New Roman" panose="02020603050405020304" pitchFamily="18" charset="0"/>
                <a:cs typeface="Times New Roman" panose="02020603050405020304" pitchFamily="18" charset="0"/>
              </a:rPr>
              <a:t>        MARCO METODOLOGICO</a:t>
            </a:r>
          </a:p>
        </p:txBody>
      </p:sp>
      <p:sp>
        <p:nvSpPr>
          <p:cNvPr id="41" name="40 Rectángulo redondeado"/>
          <p:cNvSpPr/>
          <p:nvPr/>
        </p:nvSpPr>
        <p:spPr>
          <a:xfrm>
            <a:off x="107504" y="242459"/>
            <a:ext cx="1016720" cy="784452"/>
          </a:xfrm>
          <a:prstGeom prst="roundRect">
            <a:avLst>
              <a:gd name="adj" fmla="val 10000"/>
            </a:avLst>
          </a:prstGeom>
          <a:blipFill rotWithShape="1">
            <a:blip r:embed="rId2"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1" name="Imagen 4">
            <a:extLst>
              <a:ext uri="{FF2B5EF4-FFF2-40B4-BE49-F238E27FC236}">
                <a16:creationId xmlns:a16="http://schemas.microsoft.com/office/drawing/2014/main" id="{3C301BBE-176A-4D1B-B631-19BA6C2A69AB}"/>
              </a:ext>
            </a:extLst>
          </p:cNvPr>
          <p:cNvPicPr>
            <a:picLocks noChangeAspect="1"/>
          </p:cNvPicPr>
          <p:nvPr/>
        </p:nvPicPr>
        <p:blipFill>
          <a:blip r:embed="rId3"/>
          <a:stretch>
            <a:fillRect/>
          </a:stretch>
        </p:blipFill>
        <p:spPr>
          <a:xfrm>
            <a:off x="682768" y="4653136"/>
            <a:ext cx="1491885" cy="11373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1 Tabla"/>
          <p:cNvGraphicFramePr>
            <a:graphicFrameLocks noGrp="1"/>
          </p:cNvGraphicFramePr>
          <p:nvPr>
            <p:extLst>
              <p:ext uri="{D42A27DB-BD31-4B8C-83A1-F6EECF244321}">
                <p14:modId xmlns:p14="http://schemas.microsoft.com/office/powerpoint/2010/main" val="3371973728"/>
              </p:ext>
            </p:extLst>
          </p:nvPr>
        </p:nvGraphicFramePr>
        <p:xfrm>
          <a:off x="896951" y="2843768"/>
          <a:ext cx="3453765" cy="1442675"/>
        </p:xfrm>
        <a:graphic>
          <a:graphicData uri="http://schemas.openxmlformats.org/drawingml/2006/table">
            <a:tbl>
              <a:tblPr firstRow="1" firstCol="1" bandRow="1">
                <a:tableStyleId>{69012ECD-51FC-41F1-AA8D-1B2483CD663E}</a:tableStyleId>
              </a:tblPr>
              <a:tblGrid>
                <a:gridCol w="2234889">
                  <a:extLst>
                    <a:ext uri="{9D8B030D-6E8A-4147-A177-3AD203B41FA5}">
                      <a16:colId xmlns:a16="http://schemas.microsoft.com/office/drawing/2014/main" val="20000"/>
                    </a:ext>
                  </a:extLst>
                </a:gridCol>
                <a:gridCol w="1218876">
                  <a:extLst>
                    <a:ext uri="{9D8B030D-6E8A-4147-A177-3AD203B41FA5}">
                      <a16:colId xmlns:a16="http://schemas.microsoft.com/office/drawing/2014/main" val="20001"/>
                    </a:ext>
                  </a:extLst>
                </a:gridCol>
              </a:tblGrid>
              <a:tr h="513224">
                <a:tc>
                  <a:txBody>
                    <a:bodyPr/>
                    <a:lstStyle/>
                    <a:p>
                      <a:pPr algn="ctr">
                        <a:lnSpc>
                          <a:spcPct val="200000"/>
                        </a:lnSpc>
                        <a:spcAft>
                          <a:spcPts val="0"/>
                        </a:spcAft>
                      </a:pPr>
                      <a:r>
                        <a:rPr lang="es-EC" sz="1400" b="1" dirty="0">
                          <a:solidFill>
                            <a:schemeClr val="accent1">
                              <a:lumMod val="50000"/>
                            </a:schemeClr>
                          </a:solidFill>
                          <a:effectLst/>
                        </a:rPr>
                        <a:t>Tamaño de Empresas</a:t>
                      </a:r>
                      <a:endParaRPr lang="es-ES" sz="14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400" b="1" dirty="0">
                          <a:solidFill>
                            <a:schemeClr val="accent1">
                              <a:lumMod val="50000"/>
                            </a:schemeClr>
                          </a:solidFill>
                          <a:effectLst/>
                        </a:rPr>
                        <a:t> Año 2019</a:t>
                      </a:r>
                      <a:endParaRPr lang="es-ES" sz="14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5745">
                <a:tc>
                  <a:txBody>
                    <a:bodyPr/>
                    <a:lstStyle/>
                    <a:p>
                      <a:pPr algn="ctr">
                        <a:lnSpc>
                          <a:spcPct val="200000"/>
                        </a:lnSpc>
                        <a:spcAft>
                          <a:spcPts val="0"/>
                        </a:spcAft>
                      </a:pPr>
                      <a:r>
                        <a:rPr lang="es-ES" sz="1200" b="1" dirty="0">
                          <a:solidFill>
                            <a:schemeClr val="accent1">
                              <a:lumMod val="50000"/>
                            </a:schemeClr>
                          </a:solidFill>
                          <a:effectLst/>
                        </a:rPr>
                        <a:t>Pequeña empresa</a:t>
                      </a:r>
                      <a:endParaRPr lang="es-ES" sz="12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200" b="1" dirty="0">
                          <a:solidFill>
                            <a:schemeClr val="accent1">
                              <a:lumMod val="50000"/>
                            </a:schemeClr>
                          </a:solidFill>
                          <a:effectLst/>
                        </a:rPr>
                        <a:t>498</a:t>
                      </a:r>
                      <a:endParaRPr lang="es-ES" sz="12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745">
                <a:tc>
                  <a:txBody>
                    <a:bodyPr/>
                    <a:lstStyle/>
                    <a:p>
                      <a:pPr algn="ctr">
                        <a:lnSpc>
                          <a:spcPct val="200000"/>
                        </a:lnSpc>
                        <a:spcAft>
                          <a:spcPts val="0"/>
                        </a:spcAft>
                      </a:pPr>
                      <a:r>
                        <a:rPr lang="es-ES" sz="1200" b="1" dirty="0">
                          <a:solidFill>
                            <a:schemeClr val="accent1">
                              <a:lumMod val="50000"/>
                            </a:schemeClr>
                          </a:solidFill>
                          <a:effectLst/>
                        </a:rPr>
                        <a:t>Mediana empresa</a:t>
                      </a:r>
                      <a:endParaRPr lang="es-ES" sz="12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200" b="1">
                          <a:solidFill>
                            <a:schemeClr val="accent1">
                              <a:lumMod val="50000"/>
                            </a:schemeClr>
                          </a:solidFill>
                          <a:effectLst/>
                        </a:rPr>
                        <a:t>122</a:t>
                      </a:r>
                      <a:endParaRPr lang="es-ES" sz="1200" b="1">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5745">
                <a:tc>
                  <a:txBody>
                    <a:bodyPr/>
                    <a:lstStyle/>
                    <a:p>
                      <a:pPr algn="ctr">
                        <a:lnSpc>
                          <a:spcPct val="200000"/>
                        </a:lnSpc>
                        <a:spcAft>
                          <a:spcPts val="0"/>
                        </a:spcAft>
                      </a:pPr>
                      <a:r>
                        <a:rPr lang="es-ES" sz="1200" b="1" dirty="0">
                          <a:solidFill>
                            <a:schemeClr val="accent1">
                              <a:lumMod val="50000"/>
                            </a:schemeClr>
                          </a:solidFill>
                          <a:effectLst/>
                        </a:rPr>
                        <a:t>TOTAL</a:t>
                      </a:r>
                      <a:endParaRPr lang="es-ES" sz="12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200" b="1" dirty="0">
                          <a:solidFill>
                            <a:schemeClr val="accent1">
                              <a:lumMod val="50000"/>
                            </a:schemeClr>
                          </a:solidFill>
                          <a:effectLst/>
                        </a:rPr>
                        <a:t>620</a:t>
                      </a:r>
                      <a:endParaRPr lang="es-ES" sz="1200" b="1"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36512" y="2276872"/>
            <a:ext cx="5040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s-ES" b="1" u="none" strike="noStrike" cap="none" normalizeH="0" baseline="0" dirty="0" bmk="_Toc13129165">
                <a:ln>
                  <a:noFill/>
                </a:ln>
                <a:solidFill>
                  <a:schemeClr val="tx2">
                    <a:lumMod val="50000"/>
                  </a:schemeClr>
                </a:solidFill>
                <a:effectLst/>
                <a:latin typeface="Times New Roman" pitchFamily="18" charset="0"/>
                <a:ea typeface="Calibri" pitchFamily="34" charset="0"/>
                <a:cs typeface="Times New Roman" pitchFamily="18" charset="0"/>
              </a:rPr>
              <a:t>PYMES del Cantón La Libertad por tamaño</a:t>
            </a:r>
            <a:endParaRPr kumimoji="0" lang="es-ES" b="1" u="none" strike="noStrike" cap="none" normalizeH="0" baseline="0" dirty="0">
              <a:ln>
                <a:noFill/>
              </a:ln>
              <a:solidFill>
                <a:schemeClr val="tx2">
                  <a:lumMod val="50000"/>
                </a:schemeClr>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5" name="2 CuadroTexto"/>
              <p:cNvSpPr txBox="1"/>
              <p:nvPr/>
            </p:nvSpPr>
            <p:spPr>
              <a:xfrm>
                <a:off x="5693134" y="2106144"/>
                <a:ext cx="2845127" cy="10801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14:m>
                  <m:oMath xmlns:m="http://schemas.openxmlformats.org/officeDocument/2006/math">
                    <m:r>
                      <a:rPr lang="es-EC" sz="2400" i="1">
                        <a:solidFill>
                          <a:srgbClr val="000000"/>
                        </a:solidFill>
                        <a:latin typeface="Cambria Math" panose="02040503050406030204" pitchFamily="18" charset="0"/>
                        <a:ea typeface="Times New Roman" panose="02020603050405020304" pitchFamily="18" charset="0"/>
                      </a:rPr>
                      <m:t>=</m:t>
                    </m:r>
                    <m:f>
                      <m:fPr>
                        <m:ctrlPr>
                          <a:rPr lang="es-ES" sz="2400" i="1">
                            <a:solidFill>
                              <a:srgbClr val="000000"/>
                            </a:solidFill>
                            <a:latin typeface="Cambria Math" panose="02040503050406030204" pitchFamily="18" charset="0"/>
                            <a:ea typeface="Times New Roman" panose="02020603050405020304" pitchFamily="18" charset="0"/>
                          </a:rPr>
                        </m:ctrlPr>
                      </m:fPr>
                      <m:num>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𝐾</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𝑝</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𝑞</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𝑁</m:t>
                        </m:r>
                      </m:num>
                      <m:den>
                        <m:d>
                          <m:dPr>
                            <m:ctrlPr>
                              <a:rPr lang="es-ES" sz="2400" i="1">
                                <a:solidFill>
                                  <a:srgbClr val="000000"/>
                                </a:solidFill>
                                <a:latin typeface="Cambria Math" panose="02040503050406030204" pitchFamily="18" charset="0"/>
                                <a:ea typeface="Times New Roman" panose="02020603050405020304" pitchFamily="18" charset="0"/>
                              </a:rPr>
                            </m:ctrlPr>
                          </m:dPr>
                          <m:e>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𝑒</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d>
                              <m:dPr>
                                <m:ctrlPr>
                                  <a:rPr lang="es-ES" sz="2400" i="1">
                                    <a:solidFill>
                                      <a:srgbClr val="000000"/>
                                    </a:solidFill>
                                    <a:latin typeface="Cambria Math" panose="02040503050406030204" pitchFamily="18" charset="0"/>
                                    <a:ea typeface="Times New Roman" panose="02020603050405020304" pitchFamily="18" charset="0"/>
                                  </a:rPr>
                                </m:ctrlPr>
                              </m:dPr>
                              <m:e>
                                <m:r>
                                  <a:rPr lang="es-EC" sz="2400" i="1">
                                    <a:solidFill>
                                      <a:srgbClr val="000000"/>
                                    </a:solidFill>
                                    <a:latin typeface="Cambria Math" panose="02040503050406030204" pitchFamily="18" charset="0"/>
                                    <a:ea typeface="Times New Roman" panose="02020603050405020304" pitchFamily="18" charset="0"/>
                                  </a:rPr>
                                  <m:t>𝑁</m:t>
                                </m:r>
                                <m:r>
                                  <a:rPr lang="es-EC" sz="2400" i="1">
                                    <a:solidFill>
                                      <a:srgbClr val="000000"/>
                                    </a:solidFill>
                                    <a:latin typeface="Cambria Math" panose="02040503050406030204" pitchFamily="18" charset="0"/>
                                    <a:ea typeface="Times New Roman" panose="02020603050405020304" pitchFamily="18" charset="0"/>
                                  </a:rPr>
                                  <m:t>−1</m:t>
                                </m:r>
                              </m:e>
                            </m:d>
                          </m:e>
                        </m:d>
                        <m:r>
                          <a:rPr lang="es-EC" sz="2400" i="1">
                            <a:solidFill>
                              <a:srgbClr val="000000"/>
                            </a:solidFill>
                            <a:latin typeface="Cambria Math" panose="02040503050406030204" pitchFamily="18" charset="0"/>
                            <a:ea typeface="Times New Roman" panose="02020603050405020304" pitchFamily="18" charset="0"/>
                          </a:rPr>
                          <m:t>+</m:t>
                        </m:r>
                        <m:sSup>
                          <m:sSupPr>
                            <m:ctrlPr>
                              <a:rPr lang="es-ES" sz="2400" i="1">
                                <a:solidFill>
                                  <a:srgbClr val="000000"/>
                                </a:solidFill>
                                <a:latin typeface="Cambria Math" panose="02040503050406030204" pitchFamily="18" charset="0"/>
                                <a:ea typeface="Times New Roman" panose="02020603050405020304" pitchFamily="18" charset="0"/>
                              </a:rPr>
                            </m:ctrlPr>
                          </m:sSupPr>
                          <m:e>
                            <m:r>
                              <a:rPr lang="es-EC" sz="2400" i="1">
                                <a:solidFill>
                                  <a:srgbClr val="000000"/>
                                </a:solidFill>
                                <a:latin typeface="Cambria Math" panose="02040503050406030204" pitchFamily="18" charset="0"/>
                                <a:ea typeface="Times New Roman" panose="02020603050405020304" pitchFamily="18" charset="0"/>
                              </a:rPr>
                              <m:t>𝑘</m:t>
                            </m:r>
                          </m:e>
                          <m:sup>
                            <m:r>
                              <a:rPr lang="es-EC" sz="2400" i="1">
                                <a:solidFill>
                                  <a:srgbClr val="000000"/>
                                </a:solidFill>
                                <a:latin typeface="Cambria Math" panose="02040503050406030204" pitchFamily="18" charset="0"/>
                                <a:ea typeface="Times New Roman" panose="02020603050405020304" pitchFamily="18" charset="0"/>
                              </a:rPr>
                              <m:t>2</m:t>
                            </m:r>
                          </m:sup>
                        </m:sSup>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𝑝</m:t>
                        </m:r>
                        <m:r>
                          <a:rPr lang="es-EC" sz="2400" i="1">
                            <a:solidFill>
                              <a:srgbClr val="000000"/>
                            </a:solidFill>
                            <a:latin typeface="Cambria Math" panose="02040503050406030204" pitchFamily="18" charset="0"/>
                            <a:ea typeface="Times New Roman" panose="02020603050405020304" pitchFamily="18" charset="0"/>
                          </a:rPr>
                          <m:t>∗</m:t>
                        </m:r>
                        <m:r>
                          <a:rPr lang="es-EC" sz="2400" i="1">
                            <a:solidFill>
                              <a:srgbClr val="000000"/>
                            </a:solidFill>
                            <a:latin typeface="Cambria Math" panose="02040503050406030204" pitchFamily="18" charset="0"/>
                            <a:ea typeface="Times New Roman" panose="02020603050405020304" pitchFamily="18" charset="0"/>
                          </a:rPr>
                          <m:t>𝑞</m:t>
                        </m:r>
                      </m:den>
                    </m:f>
                  </m:oMath>
                </a14:m>
                <a:endParaRPr lang="es-ES" sz="2000" dirty="0">
                  <a:solidFill>
                    <a:srgbClr val="95A5A6"/>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5" name="2 CuadroTexto"/>
              <p:cNvSpPr txBox="1">
                <a:spLocks noRot="1" noChangeAspect="1" noMove="1" noResize="1" noEditPoints="1" noAdjustHandles="1" noChangeArrowheads="1" noChangeShapeType="1" noTextEdit="1"/>
              </p:cNvSpPr>
              <p:nvPr/>
            </p:nvSpPr>
            <p:spPr>
              <a:xfrm>
                <a:off x="5693134" y="2106144"/>
                <a:ext cx="2845127" cy="1080120"/>
              </a:xfrm>
              <a:prstGeom prst="rect">
                <a:avLst/>
              </a:prstGeom>
              <a:blipFill rotWithShape="1">
                <a:blip r:embed="rId4"/>
                <a:stretch>
                  <a:fillRect l="-642"/>
                </a:stretch>
              </a:blipFill>
            </p:spPr>
            <p:txBody>
              <a:bodyPr/>
              <a:lstStyle/>
              <a:p>
                <a:r>
                  <a:rPr lang="es-ES">
                    <a:noFill/>
                  </a:rPr>
                  <a:t> </a:t>
                </a:r>
              </a:p>
            </p:txBody>
          </p:sp>
        </mc:Fallback>
      </mc:AlternateContent>
      <p:sp>
        <p:nvSpPr>
          <p:cNvPr id="26" name="Rectángulo 12"/>
          <p:cNvSpPr/>
          <p:nvPr/>
        </p:nvSpPr>
        <p:spPr>
          <a:xfrm>
            <a:off x="5920440" y="2991016"/>
            <a:ext cx="2808678" cy="2446824"/>
          </a:xfrm>
          <a:prstGeom prst="rect">
            <a:avLst/>
          </a:prstGeom>
        </p:spPr>
        <p:txBody>
          <a:bodyPr wrap="square">
            <a:spAutoFit/>
          </a:bodyPr>
          <a:lstStyle/>
          <a:p>
            <a:pPr algn="just">
              <a:lnSpc>
                <a:spcPct val="150000"/>
              </a:lnSpc>
            </a:pPr>
            <a:r>
              <a:rPr lang="es-EC" b="1" dirty="0">
                <a:solidFill>
                  <a:srgbClr val="F2F2F2">
                    <a:lumMod val="10000"/>
                  </a:srgbClr>
                </a:solidFill>
                <a:latin typeface="Times New Roman" panose="02020603050405020304" pitchFamily="18" charset="0"/>
                <a:ea typeface="Times New Roman" panose="02020603050405020304" pitchFamily="18" charset="0"/>
              </a:rPr>
              <a:t>K=</a:t>
            </a:r>
            <a:r>
              <a:rPr lang="es-EC" dirty="0">
                <a:solidFill>
                  <a:srgbClr val="F2F2F2">
                    <a:lumMod val="10000"/>
                  </a:srgbClr>
                </a:solidFill>
                <a:latin typeface="Times New Roman" panose="02020603050405020304" pitchFamily="18" charset="0"/>
                <a:ea typeface="Times New Roman" panose="02020603050405020304" pitchFamily="18" charset="0"/>
              </a:rPr>
              <a:t> 1,96 (Nivel de confianza del 95%) </a:t>
            </a:r>
          </a:p>
          <a:p>
            <a:pPr algn="just">
              <a:lnSpc>
                <a:spcPct val="150000"/>
              </a:lnSpc>
            </a:pPr>
            <a:r>
              <a:rPr lang="es-EC" b="1" dirty="0">
                <a:solidFill>
                  <a:srgbClr val="F2F2F2">
                    <a:lumMod val="10000"/>
                  </a:srgbClr>
                </a:solidFill>
                <a:latin typeface="Times New Roman" panose="02020603050405020304" pitchFamily="18" charset="0"/>
                <a:ea typeface="Times New Roman" panose="02020603050405020304" pitchFamily="18" charset="0"/>
              </a:rPr>
              <a:t>p=</a:t>
            </a:r>
            <a:r>
              <a:rPr lang="es-EC" dirty="0">
                <a:solidFill>
                  <a:srgbClr val="F2F2F2">
                    <a:lumMod val="10000"/>
                  </a:srgbClr>
                </a:solidFill>
                <a:latin typeface="Times New Roman" panose="02020603050405020304" pitchFamily="18" charset="0"/>
                <a:ea typeface="Times New Roman" panose="02020603050405020304" pitchFamily="18" charset="0"/>
              </a:rPr>
              <a:t> 0,5</a:t>
            </a:r>
          </a:p>
          <a:p>
            <a:pPr algn="just">
              <a:lnSpc>
                <a:spcPct val="150000"/>
              </a:lnSpc>
            </a:pPr>
            <a:r>
              <a:rPr lang="es-EC" b="1" dirty="0">
                <a:solidFill>
                  <a:srgbClr val="F2F2F2">
                    <a:lumMod val="10000"/>
                  </a:srgbClr>
                </a:solidFill>
                <a:latin typeface="Times New Roman" panose="02020603050405020304" pitchFamily="18" charset="0"/>
                <a:ea typeface="Times New Roman" panose="02020603050405020304" pitchFamily="18" charset="0"/>
              </a:rPr>
              <a:t>q=</a:t>
            </a:r>
            <a:r>
              <a:rPr lang="es-EC" dirty="0">
                <a:solidFill>
                  <a:srgbClr val="F2F2F2">
                    <a:lumMod val="10000"/>
                  </a:srgbClr>
                </a:solidFill>
                <a:latin typeface="Times New Roman" panose="02020603050405020304" pitchFamily="18" charset="0"/>
                <a:ea typeface="Times New Roman" panose="02020603050405020304" pitchFamily="18" charset="0"/>
              </a:rPr>
              <a:t> 0,5</a:t>
            </a:r>
          </a:p>
          <a:p>
            <a:pPr algn="just">
              <a:lnSpc>
                <a:spcPct val="150000"/>
              </a:lnSpc>
            </a:pPr>
            <a:r>
              <a:rPr lang="es-EC" b="1" dirty="0">
                <a:solidFill>
                  <a:srgbClr val="F2F2F2">
                    <a:lumMod val="10000"/>
                  </a:srgbClr>
                </a:solidFill>
                <a:latin typeface="Times New Roman" panose="02020603050405020304" pitchFamily="18" charset="0"/>
                <a:ea typeface="Times New Roman" panose="02020603050405020304" pitchFamily="18" charset="0"/>
              </a:rPr>
              <a:t>e=</a:t>
            </a:r>
            <a:r>
              <a:rPr lang="es-EC" dirty="0">
                <a:solidFill>
                  <a:srgbClr val="F2F2F2">
                    <a:lumMod val="10000"/>
                  </a:srgbClr>
                </a:solidFill>
                <a:latin typeface="Times New Roman" panose="02020603050405020304" pitchFamily="18" charset="0"/>
                <a:ea typeface="Times New Roman" panose="02020603050405020304" pitchFamily="18" charset="0"/>
              </a:rPr>
              <a:t> 0,05</a:t>
            </a:r>
          </a:p>
          <a:p>
            <a:r>
              <a:rPr lang="es-EC" b="1" dirty="0">
                <a:solidFill>
                  <a:srgbClr val="F2F2F2">
                    <a:lumMod val="10000"/>
                  </a:srgbClr>
                </a:solidFill>
                <a:latin typeface="Times New Roman" panose="02020603050405020304" pitchFamily="18" charset="0"/>
                <a:ea typeface="Times New Roman" panose="02020603050405020304" pitchFamily="18" charset="0"/>
              </a:rPr>
              <a:t>N=</a:t>
            </a:r>
            <a:r>
              <a:rPr lang="es-EC" dirty="0">
                <a:solidFill>
                  <a:srgbClr val="F2F2F2">
                    <a:lumMod val="10000"/>
                  </a:srgbClr>
                </a:solidFill>
                <a:latin typeface="Times New Roman" panose="02020603050405020304" pitchFamily="18" charset="0"/>
                <a:ea typeface="Times New Roman" panose="02020603050405020304" pitchFamily="18" charset="0"/>
              </a:rPr>
              <a:t> 620</a:t>
            </a:r>
            <a:endParaRPr lang="es-EC" dirty="0">
              <a:solidFill>
                <a:srgbClr val="F2F2F2">
                  <a:lumMod val="10000"/>
                </a:srgbClr>
              </a:solidFill>
            </a:endParaRPr>
          </a:p>
        </p:txBody>
      </p:sp>
      <p:sp>
        <p:nvSpPr>
          <p:cNvPr id="27" name="1 CuadroTexto"/>
          <p:cNvSpPr txBox="1"/>
          <p:nvPr/>
        </p:nvSpPr>
        <p:spPr>
          <a:xfrm>
            <a:off x="3046907" y="5647781"/>
            <a:ext cx="3035985" cy="432048"/>
          </a:xfrm>
          <a:prstGeom prst="rect">
            <a:avLst/>
          </a:prstGeom>
          <a:ln/>
        </p:spPr>
        <p:style>
          <a:lnRef idx="2">
            <a:schemeClr val="dk1"/>
          </a:lnRef>
          <a:fillRef idx="1">
            <a:schemeClr val="lt1"/>
          </a:fillRef>
          <a:effectRef idx="0">
            <a:schemeClr val="dk1"/>
          </a:effectRef>
          <a:fontRef idx="minor">
            <a:schemeClr val="dk1"/>
          </a:fontRef>
        </p:style>
        <p:txBody>
          <a:bodyPr wrap="square" rtlCol="0" anchor="t">
            <a:noAutofit/>
          </a:bodyPr>
          <a:lstStyle/>
          <a:p>
            <a:pPr algn="ctr"/>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 237</a:t>
            </a:r>
            <a:r>
              <a:rPr lang="es-EC" sz="2000" dirty="0">
                <a:solidFill>
                  <a:srgbClr val="000000"/>
                </a:solidFill>
                <a:latin typeface="Times New Roman" panose="02020603050405020304" pitchFamily="18" charset="0"/>
                <a:ea typeface="Times New Roman"/>
                <a:cs typeface="Times New Roman" panose="02020603050405020304" pitchFamily="18" charset="0"/>
              </a:rPr>
              <a:t> Microempresarios</a:t>
            </a:r>
            <a:endParaRPr lang="es-EC" sz="2000" dirty="0">
              <a:solidFill>
                <a:srgbClr val="95A5A6"/>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661674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barn(inVertical)">
                                      <p:cBhvr>
                                        <p:cTn id="10" dur="500"/>
                                        <p:tgtEl>
                                          <p:spTgt spid="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barn(inVertical)">
                                      <p:cBhvr>
                                        <p:cTn id="15" dur="500"/>
                                        <p:tgtEl>
                                          <p:spTgt spid="1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4" grpId="0" animBg="1"/>
      <p:bldP spid="146" grpId="0"/>
      <p:bldP spid="147"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143" y="2923208"/>
            <a:ext cx="2736304" cy="2811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Shape 736"/>
          <p:cNvSpPr/>
          <p:nvPr/>
        </p:nvSpPr>
        <p:spPr>
          <a:xfrm flipH="1">
            <a:off x="3468619" y="1340768"/>
            <a:ext cx="5589048" cy="86409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4289" tIns="34289" rIns="34289" bIns="34289" numCol="1" anchor="ctr">
            <a:noAutofit/>
          </a:bodyPr>
          <a:lstStyle/>
          <a:p>
            <a:pPr algn="ctr"/>
            <a:r>
              <a:rPr lang="es-ES" sz="2400" b="1" dirty="0">
                <a:solidFill>
                  <a:schemeClr val="tx2"/>
                </a:solidFill>
                <a:latin typeface="Times New Roman" panose="02020603050405020304" pitchFamily="18" charset="0"/>
                <a:cs typeface="Times New Roman" panose="02020603050405020304" pitchFamily="18" charset="0"/>
              </a:rPr>
              <a:t>Caracterización de la muestra</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3" name="Rectángulo 2"/>
          <p:cNvSpPr/>
          <p:nvPr/>
        </p:nvSpPr>
        <p:spPr>
          <a:xfrm>
            <a:off x="682768" y="308115"/>
            <a:ext cx="4321280" cy="692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rgbClr val="2C3E50"/>
                </a:solidFill>
                <a:latin typeface="Times New Roman" panose="02020603050405020304" pitchFamily="18" charset="0"/>
                <a:cs typeface="Times New Roman" panose="02020603050405020304" pitchFamily="18" charset="0"/>
              </a:rPr>
              <a:t>CAPITULO 4 </a:t>
            </a:r>
          </a:p>
          <a:p>
            <a:pPr algn="ctr"/>
            <a:r>
              <a:rPr lang="es-EC" b="1" dirty="0">
                <a:solidFill>
                  <a:srgbClr val="2C3E50"/>
                </a:solidFill>
                <a:latin typeface="Times New Roman" panose="02020603050405020304" pitchFamily="18" charset="0"/>
                <a:cs typeface="Times New Roman" panose="02020603050405020304" pitchFamily="18" charset="0"/>
              </a:rPr>
              <a:t>        ANALISIS DE LOS RESULTADOS</a:t>
            </a:r>
          </a:p>
        </p:txBody>
      </p:sp>
      <p:sp>
        <p:nvSpPr>
          <p:cNvPr id="24" name="23 Rectángulo redondeado"/>
          <p:cNvSpPr/>
          <p:nvPr/>
        </p:nvSpPr>
        <p:spPr>
          <a:xfrm>
            <a:off x="107504" y="242459"/>
            <a:ext cx="1016720" cy="784452"/>
          </a:xfrm>
          <a:prstGeom prst="roundRect">
            <a:avLst>
              <a:gd name="adj" fmla="val 10000"/>
            </a:avLst>
          </a:prstGeom>
          <a:blipFill rotWithShape="1">
            <a:blip r:embed="rId4"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1" y="1841353"/>
            <a:ext cx="2573960" cy="216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10 Rectángulo"/>
          <p:cNvSpPr/>
          <p:nvPr/>
        </p:nvSpPr>
        <p:spPr>
          <a:xfrm>
            <a:off x="682768" y="1397030"/>
            <a:ext cx="992579" cy="369332"/>
          </a:xfrm>
          <a:prstGeom prst="rect">
            <a:avLst/>
          </a:prstGeom>
        </p:spPr>
        <p:txBody>
          <a:bodyPr wrap="none">
            <a:spAutoFit/>
          </a:bodyPr>
          <a:lstStyle/>
          <a:p>
            <a:r>
              <a:rPr lang="es-EC" b="1" dirty="0">
                <a:solidFill>
                  <a:schemeClr val="tx2"/>
                </a:solidFill>
              </a:rPr>
              <a:t>Genero</a:t>
            </a:r>
            <a:endParaRPr lang="es-ES" dirty="0">
              <a:solidFill>
                <a:schemeClr val="tx2"/>
              </a:solidFill>
            </a:endParaRPr>
          </a:p>
        </p:txBody>
      </p:sp>
      <p:sp>
        <p:nvSpPr>
          <p:cNvPr id="29" name="28 Rectángulo"/>
          <p:cNvSpPr/>
          <p:nvPr/>
        </p:nvSpPr>
        <p:spPr>
          <a:xfrm>
            <a:off x="3995936" y="3013837"/>
            <a:ext cx="748923" cy="369332"/>
          </a:xfrm>
          <a:prstGeom prst="rect">
            <a:avLst/>
          </a:prstGeom>
        </p:spPr>
        <p:txBody>
          <a:bodyPr wrap="none">
            <a:spAutoFit/>
          </a:bodyPr>
          <a:lstStyle/>
          <a:p>
            <a:r>
              <a:rPr lang="es-EC" b="1" dirty="0">
                <a:solidFill>
                  <a:schemeClr val="tx2"/>
                </a:solidFill>
              </a:rPr>
              <a:t>Edad</a:t>
            </a:r>
            <a:endParaRPr lang="es-ES" dirty="0">
              <a:solidFill>
                <a:schemeClr val="tx2"/>
              </a:solidFill>
            </a:endParaRP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679" y="3501008"/>
            <a:ext cx="2981818" cy="2714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5" name="34 Rectángulo"/>
          <p:cNvSpPr/>
          <p:nvPr/>
        </p:nvSpPr>
        <p:spPr>
          <a:xfrm>
            <a:off x="6694900" y="2458027"/>
            <a:ext cx="2096798" cy="369332"/>
          </a:xfrm>
          <a:prstGeom prst="rect">
            <a:avLst/>
          </a:prstGeom>
        </p:spPr>
        <p:txBody>
          <a:bodyPr wrap="square">
            <a:spAutoFit/>
          </a:bodyPr>
          <a:lstStyle/>
          <a:p>
            <a:r>
              <a:rPr lang="es-EC" b="1" dirty="0">
                <a:solidFill>
                  <a:schemeClr val="tx2"/>
                </a:solidFill>
              </a:rPr>
              <a:t>Nivel de Estudios</a:t>
            </a:r>
            <a:endParaRPr lang="es-ES" dirty="0">
              <a:solidFill>
                <a:schemeClr val="tx2"/>
              </a:solidFill>
            </a:endParaRPr>
          </a:p>
        </p:txBody>
      </p:sp>
    </p:spTree>
    <p:extLst>
      <p:ext uri="{BB962C8B-B14F-4D97-AF65-F5344CB8AC3E}">
        <p14:creationId xmlns:p14="http://schemas.microsoft.com/office/powerpoint/2010/main" val="25543627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TotalTime>
  <Words>1786</Words>
  <Application>Microsoft Office PowerPoint</Application>
  <PresentationFormat>Presentación en pantalla (4:3)</PresentationFormat>
  <Paragraphs>254</Paragraphs>
  <Slides>29</Slides>
  <Notes>21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6" baseType="lpstr">
      <vt:lpstr>Arial</vt:lpstr>
      <vt:lpstr>Calibri</vt:lpstr>
      <vt:lpstr>Cambria Math</vt:lpstr>
      <vt:lpstr>Times New Roman</vt:lpstr>
      <vt:lpstr>Wingdings</vt:lpstr>
      <vt:lpstr>1_Tema8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Monica</cp:lastModifiedBy>
  <cp:revision>104</cp:revision>
  <dcterms:created xsi:type="dcterms:W3CDTF">2020-09-13T22:27:11Z</dcterms:created>
  <dcterms:modified xsi:type="dcterms:W3CDTF">2021-02-21T22:54:48Z</dcterms:modified>
</cp:coreProperties>
</file>