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72" r:id="rId1"/>
  </p:sldMasterIdLst>
  <p:notesMasterIdLst>
    <p:notesMasterId r:id="rId34"/>
  </p:notesMasterIdLst>
  <p:sldIdLst>
    <p:sldId id="267" r:id="rId2"/>
    <p:sldId id="754" r:id="rId3"/>
    <p:sldId id="447" r:id="rId4"/>
    <p:sldId id="503" r:id="rId5"/>
    <p:sldId id="753" r:id="rId6"/>
    <p:sldId id="458" r:id="rId7"/>
    <p:sldId id="449" r:id="rId8"/>
    <p:sldId id="454" r:id="rId9"/>
    <p:sldId id="755" r:id="rId10"/>
    <p:sldId id="487" r:id="rId11"/>
    <p:sldId id="489" r:id="rId12"/>
    <p:sldId id="726" r:id="rId13"/>
    <p:sldId id="491" r:id="rId14"/>
    <p:sldId id="546" r:id="rId15"/>
    <p:sldId id="731" r:id="rId16"/>
    <p:sldId id="710" r:id="rId17"/>
    <p:sldId id="732" r:id="rId18"/>
    <p:sldId id="733" r:id="rId19"/>
    <p:sldId id="670" r:id="rId20"/>
    <p:sldId id="741" r:id="rId21"/>
    <p:sldId id="743" r:id="rId22"/>
    <p:sldId id="744" r:id="rId23"/>
    <p:sldId id="650" r:id="rId24"/>
    <p:sldId id="655" r:id="rId25"/>
    <p:sldId id="738" r:id="rId26"/>
    <p:sldId id="740" r:id="rId27"/>
    <p:sldId id="747" r:id="rId28"/>
    <p:sldId id="748" r:id="rId29"/>
    <p:sldId id="751" r:id="rId30"/>
    <p:sldId id="749" r:id="rId31"/>
    <p:sldId id="750" r:id="rId32"/>
    <p:sldId id="752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PE" initials="E" lastIdx="16" clrIdx="0">
    <p:extLst>
      <p:ext uri="{19B8F6BF-5375-455C-9EA6-DF929625EA0E}">
        <p15:presenceInfo xmlns:p15="http://schemas.microsoft.com/office/powerpoint/2012/main" xmlns="" userId="ESPE" providerId="None"/>
      </p:ext>
    </p:extLst>
  </p:cmAuthor>
  <p:cmAuthor id="2" name="CrisBen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3DF41"/>
    <a:srgbClr val="0099FF"/>
    <a:srgbClr val="80AD57"/>
    <a:srgbClr val="8CB567"/>
    <a:srgbClr val="BCE292"/>
    <a:srgbClr val="A7D971"/>
    <a:srgbClr val="BBE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1" autoAdjust="0"/>
    <p:restoredTop sz="96975" autoAdjust="0"/>
  </p:normalViewPr>
  <p:slideViewPr>
    <p:cSldViewPr>
      <p:cViewPr>
        <p:scale>
          <a:sx n="70" d="100"/>
          <a:sy n="70" d="100"/>
        </p:scale>
        <p:origin x="-157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Ben\Desktop\tesis\medui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Ben\Desktop\tesis\medui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 smtClean="0">
                <a:effectLst/>
              </a:rPr>
              <a:t>Comparación</a:t>
            </a:r>
            <a:r>
              <a:rPr lang="en-US" sz="1800" b="1" i="0" baseline="0" dirty="0" smtClean="0">
                <a:effectLst/>
              </a:rPr>
              <a:t> entre media </a:t>
            </a:r>
            <a:r>
              <a:rPr lang="es-EC" sz="1800" b="1" i="0" baseline="0" dirty="0" smtClean="0">
                <a:effectLst/>
              </a:rPr>
              <a:t>para </a:t>
            </a:r>
            <a:r>
              <a:rPr lang="es-EC" sz="1800" b="1" i="1" baseline="0" dirty="0" err="1" smtClean="0">
                <a:effectLst/>
              </a:rPr>
              <a:t>S.aureus</a:t>
            </a:r>
            <a:endParaRPr lang="es-EC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2"/>
              <c:layout>
                <c:manualLayout>
                  <c:x val="0"/>
                  <c:y val="2.109652960046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Hoja1!$I$6:$N$6</c:f>
              <c:strCache>
                <c:ptCount val="6"/>
                <c:pt idx="0">
                  <c:v>A_AgNPs_12mM_0,06%_FOS</c:v>
                </c:pt>
                <c:pt idx="1">
                  <c:v>A_AgNPs_12mM_0,12%_FOS</c:v>
                </c:pt>
                <c:pt idx="2">
                  <c:v>A_AgNPs_12mM_0,25%_FOS</c:v>
                </c:pt>
                <c:pt idx="3">
                  <c:v>A_AgNPs_0,5%_FOS</c:v>
                </c:pt>
                <c:pt idx="4">
                  <c:v>A_Erthapenem_12mM</c:v>
                </c:pt>
                <c:pt idx="5">
                  <c:v>A_Agua_destilada_12mM</c:v>
                </c:pt>
              </c:strCache>
            </c:strRef>
          </c:cat>
          <c:val>
            <c:numRef>
              <c:f>Hoja1!$I$7:$N$7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4.25</c:v>
                </c:pt>
                <c:pt idx="3">
                  <c:v>6</c:v>
                </c:pt>
                <c:pt idx="4">
                  <c:v>29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9256448"/>
        <c:axId val="105213888"/>
      </c:barChart>
      <c:catAx>
        <c:axId val="16925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213888"/>
        <c:crosses val="autoZero"/>
        <c:auto val="1"/>
        <c:lblAlgn val="ctr"/>
        <c:lblOffset val="100"/>
        <c:noMultiLvlLbl val="0"/>
      </c:catAx>
      <c:valAx>
        <c:axId val="105213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925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Comparación</a:t>
            </a:r>
            <a:r>
              <a:rPr lang="en-US" baseline="0" dirty="0"/>
              <a:t> entr</a:t>
            </a:r>
            <a:r>
              <a:rPr lang="en-US" dirty="0"/>
              <a:t>e media </a:t>
            </a:r>
            <a:r>
              <a:rPr lang="es-EC" sz="1800" b="1" i="0" baseline="0" dirty="0">
                <a:effectLst/>
              </a:rPr>
              <a:t>para </a:t>
            </a:r>
            <a:r>
              <a:rPr lang="es-EC" sz="1800" b="1" i="1" baseline="0" dirty="0" err="1">
                <a:effectLst/>
              </a:rPr>
              <a:t>E.coli</a:t>
            </a:r>
            <a:endParaRPr lang="es-EC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Hoja2!$E$7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Hoja2!$D$8:$D$13</c:f>
              <c:strCache>
                <c:ptCount val="6"/>
                <c:pt idx="0">
                  <c:v>E_AgNPs_12mM_0,06%_FOS</c:v>
                </c:pt>
                <c:pt idx="1">
                  <c:v>E_AgNPs_12mM_0,12%_FOS</c:v>
                </c:pt>
                <c:pt idx="2">
                  <c:v>E_AgNPs_12mM_0,25%_FOS</c:v>
                </c:pt>
                <c:pt idx="3">
                  <c:v>E_AgNPs_0,5%_FOS</c:v>
                </c:pt>
                <c:pt idx="4">
                  <c:v>E_Erthapenem_12mM</c:v>
                </c:pt>
                <c:pt idx="5">
                  <c:v>E_Agua_destilada_12mM</c:v>
                </c:pt>
              </c:strCache>
            </c:strRef>
          </c:cat>
          <c:val>
            <c:numRef>
              <c:f>Hoja2!$E$8:$E$13</c:f>
              <c:numCache>
                <c:formatCode>General</c:formatCode>
                <c:ptCount val="6"/>
                <c:pt idx="0">
                  <c:v>8.75</c:v>
                </c:pt>
                <c:pt idx="1">
                  <c:v>14</c:v>
                </c:pt>
                <c:pt idx="2">
                  <c:v>18.375</c:v>
                </c:pt>
                <c:pt idx="3">
                  <c:v>24.5</c:v>
                </c:pt>
                <c:pt idx="4">
                  <c:v>30.75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9256960"/>
        <c:axId val="105216192"/>
      </c:barChart>
      <c:catAx>
        <c:axId val="169256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216192"/>
        <c:crosses val="autoZero"/>
        <c:auto val="1"/>
        <c:lblAlgn val="ctr"/>
        <c:lblOffset val="100"/>
        <c:noMultiLvlLbl val="0"/>
      </c:catAx>
      <c:valAx>
        <c:axId val="10521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25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400" b="1" i="0" u="none" strike="noStrike" baseline="0" dirty="0">
                <a:effectLst/>
              </a:rPr>
              <a:t>Sensibilidad de las sustancias para </a:t>
            </a:r>
            <a:r>
              <a:rPr lang="es-EC" sz="1400" b="1" i="1" u="none" strike="noStrike" baseline="0" dirty="0" err="1">
                <a:effectLst/>
              </a:rPr>
              <a:t>E.coli</a:t>
            </a:r>
            <a:endParaRPr lang="es-EC" sz="1400" i="1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Hoja1!$C$42</c:f>
              <c:strCache>
                <c:ptCount val="1"/>
                <c:pt idx="0">
                  <c:v>Nula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Hoja1!$D$41:$I$41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Hoja1!$D$42:$I$42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Hoja1!$C$43</c:f>
              <c:strCache>
                <c:ptCount val="1"/>
                <c:pt idx="0">
                  <c:v>Sensibilidad limite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Hoja1!$D$41:$I$41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Hoja1!$D$43:$I$43</c:f>
              <c:numCache>
                <c:formatCode>General</c:formatCode>
                <c:ptCount val="6"/>
                <c:pt idx="0">
                  <c:v>80</c:v>
                </c:pt>
                <c:pt idx="1">
                  <c:v>60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Hoja1!$C$44</c:f>
              <c:strCache>
                <c:ptCount val="1"/>
                <c:pt idx="0">
                  <c:v>Sensibilidad media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Hoja1!$D$41:$I$41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Hoja1!$D$44:$I$44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Hoja1!$C$45</c:f>
              <c:strCache>
                <c:ptCount val="1"/>
                <c:pt idx="0">
                  <c:v>Sumamente sensible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Hoja1!$D$41:$I$41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Hoja1!$D$45:$I$45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80</c:v>
                </c:pt>
                <c:pt idx="4">
                  <c:v>100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0432000"/>
        <c:axId val="123995840"/>
        <c:axId val="0"/>
      </c:bar3DChart>
      <c:catAx>
        <c:axId val="170432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995840"/>
        <c:crosses val="autoZero"/>
        <c:auto val="1"/>
        <c:lblAlgn val="ctr"/>
        <c:lblOffset val="100"/>
        <c:noMultiLvlLbl val="0"/>
      </c:catAx>
      <c:valAx>
        <c:axId val="12399584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70432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400" b="1" i="0" baseline="0" dirty="0">
                <a:effectLst/>
              </a:rPr>
              <a:t>Sensibilidad de las sustancias para S. aureus</a:t>
            </a:r>
            <a:endParaRPr lang="es-EC" sz="14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Hoja3!$C$7</c:f>
              <c:strCache>
                <c:ptCount val="1"/>
                <c:pt idx="0">
                  <c:v>Nula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Hoja3!$D$6:$I$6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Hoja3!$D$7:$I$7</c:f>
              <c:numCache>
                <c:formatCode>General</c:formatCode>
                <c:ptCount val="6"/>
                <c:pt idx="0">
                  <c:v>100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Hoja3!$C$8</c:f>
              <c:strCache>
                <c:ptCount val="1"/>
                <c:pt idx="0">
                  <c:v>Sensibilidad tope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Hoja3!$D$6:$I$6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Hoja3!$D$8:$I$8</c:f>
              <c:numCache>
                <c:formatCode>General</c:formatCode>
                <c:ptCount val="6"/>
                <c:pt idx="0">
                  <c:v>0</c:v>
                </c:pt>
                <c:pt idx="1">
                  <c:v>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Hoja3!$C$9</c:f>
              <c:strCache>
                <c:ptCount val="1"/>
                <c:pt idx="0">
                  <c:v>Sensibilidad central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Hoja3!$D$6:$I$6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Hoja3!$D$9:$I$9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Hoja3!$C$10</c:f>
              <c:strCache>
                <c:ptCount val="1"/>
                <c:pt idx="0">
                  <c:v>extremadamente sensible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Hoja3!$D$6:$I$6</c:f>
              <c:strCache>
                <c:ptCount val="6"/>
                <c:pt idx="0">
                  <c:v>0,06%_FOS</c:v>
                </c:pt>
                <c:pt idx="1">
                  <c:v>0,12%_FOS</c:v>
                </c:pt>
                <c:pt idx="2">
                  <c:v>0,25%_FOS</c:v>
                </c:pt>
                <c:pt idx="3">
                  <c:v>0,5%_FOS</c:v>
                </c:pt>
                <c:pt idx="4">
                  <c:v>Erthapenem</c:v>
                </c:pt>
                <c:pt idx="5">
                  <c:v>Agua destilada</c:v>
                </c:pt>
              </c:strCache>
            </c:strRef>
          </c:cat>
          <c:val>
            <c:numRef>
              <c:f>Hoja3!$D$10:$I$10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25</c:v>
                </c:pt>
                <c:pt idx="4">
                  <c:v>100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0433024"/>
        <c:axId val="143548416"/>
      </c:barChart>
      <c:catAx>
        <c:axId val="170433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548416"/>
        <c:crosses val="autoZero"/>
        <c:auto val="1"/>
        <c:lblAlgn val="ctr"/>
        <c:lblOffset val="100"/>
        <c:noMultiLvlLbl val="0"/>
      </c:catAx>
      <c:valAx>
        <c:axId val="143548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70433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74B90-91A1-4898-BA1B-975F94214D5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A3FA3E4-5D2A-45EB-B1EA-859550B19A56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cs typeface="Times New Roman" panose="02020603050405020304" pitchFamily="18" charset="0"/>
            </a:rPr>
            <a:t>Alternativas</a:t>
          </a:r>
          <a:endParaRPr lang="es-EC" sz="1800" dirty="0">
            <a:latin typeface="+mj-lt"/>
            <a:cs typeface="Times New Roman" panose="02020603050405020304" pitchFamily="18" charset="0"/>
          </a:endParaRPr>
        </a:p>
      </dgm:t>
    </dgm:pt>
    <dgm:pt modelId="{55D05A5E-B363-4994-857E-4019062E4811}" type="parTrans" cxnId="{38E0CF98-B785-4B0A-8C27-D1F2E07EA56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58A88-85AA-44F2-87FB-622BD97DCB80}" type="sibTrans" cxnId="{38E0CF98-B785-4B0A-8C27-D1F2E07EA56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65E38-612C-439F-9A7C-BC85C6A31FC8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cs typeface="Times New Roman" panose="02020603050405020304" pitchFamily="18" charset="0"/>
            </a:rPr>
            <a:t>Pollos de engorde genéticamente adecuados </a:t>
          </a:r>
          <a:endParaRPr lang="es-EC" sz="1800" dirty="0">
            <a:latin typeface="+mj-lt"/>
            <a:cs typeface="Times New Roman" panose="02020603050405020304" pitchFamily="18" charset="0"/>
          </a:endParaRPr>
        </a:p>
      </dgm:t>
    </dgm:pt>
    <dgm:pt modelId="{9AF1400C-7B45-4EF8-B58C-BF1692B55096}" type="parTrans" cxnId="{DE19D260-50A4-4EA3-B0D7-4AFC8BBC7F48}">
      <dgm:prSet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482BC-5DDB-417B-982B-3CFE6EA4CCF0}" type="sibTrans" cxnId="{DE19D260-50A4-4EA3-B0D7-4AFC8BBC7F4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09CA5-7CC1-4C78-860A-B7BAD03005EA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cs typeface="Times New Roman" panose="02020603050405020304" pitchFamily="18" charset="0"/>
            </a:rPr>
            <a:t>Mejoramiento del alimento balanceado</a:t>
          </a:r>
          <a:endParaRPr lang="es-EC" sz="1800" dirty="0">
            <a:latin typeface="+mj-lt"/>
            <a:cs typeface="Times New Roman" panose="02020603050405020304" pitchFamily="18" charset="0"/>
          </a:endParaRPr>
        </a:p>
      </dgm:t>
    </dgm:pt>
    <dgm:pt modelId="{A67C48F2-4FDC-4AFE-9D32-C925F1CD4616}" type="parTrans" cxnId="{00484B64-7B92-4BD6-AF71-9AC696F0392E}">
      <dgm:prSet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F0C2D-E0F7-4C11-A6DD-EBD7169FE7FB}" type="sibTrans" cxnId="{00484B64-7B92-4BD6-AF71-9AC696F0392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75ACF-2A14-4DCE-9898-0B6CE5548579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cs typeface="Times New Roman" panose="02020603050405020304" pitchFamily="18" charset="0"/>
            </a:rPr>
            <a:t>Utilización de programas lineales</a:t>
          </a:r>
          <a:endParaRPr lang="es-EC" sz="1800" dirty="0">
            <a:latin typeface="+mj-lt"/>
            <a:cs typeface="Times New Roman" panose="02020603050405020304" pitchFamily="18" charset="0"/>
          </a:endParaRPr>
        </a:p>
      </dgm:t>
    </dgm:pt>
    <dgm:pt modelId="{E3DB4756-1810-4937-9BEE-72683F6647AF}" type="parTrans" cxnId="{139F2508-9D34-4A68-9443-E961BE108FF9}">
      <dgm:prSet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D223E-4F43-4BE5-82C3-0118FC7B1680}" type="sibTrans" cxnId="{139F2508-9D34-4A68-9443-E961BE108FF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E9A37-01A9-44E9-8D6D-CFE299CFDA1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CC0000"/>
          </a:solidFill>
        </a:ln>
      </dgm:spPr>
      <dgm:t>
        <a:bodyPr/>
        <a:lstStyle/>
        <a:p>
          <a:r>
            <a:rPr lang="es-EC" sz="1800" dirty="0" smtClean="0">
              <a:latin typeface="+mj-lt"/>
              <a:cs typeface="Times New Roman" panose="02020603050405020304" pitchFamily="18" charset="0"/>
            </a:rPr>
            <a:t>Incorporación de aditivos</a:t>
          </a:r>
          <a:endParaRPr lang="es-EC" sz="1800" dirty="0">
            <a:latin typeface="+mj-lt"/>
            <a:cs typeface="Times New Roman" panose="02020603050405020304" pitchFamily="18" charset="0"/>
          </a:endParaRPr>
        </a:p>
      </dgm:t>
    </dgm:pt>
    <dgm:pt modelId="{A68CAB99-ADB7-4DCA-A579-56560856C341}" type="parTrans" cxnId="{1BD7A22A-085F-4E07-B3CB-C81713A3F8C2}">
      <dgm:prSet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C9770-C0AC-43A1-A4FE-5ECF6E748B9A}" type="sibTrans" cxnId="{1BD7A22A-085F-4E07-B3CB-C81713A3F8C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0BFDA-FA2E-49A5-B830-250856DBEA1F}" type="pres">
      <dgm:prSet presAssocID="{8FF74B90-91A1-4898-BA1B-975F94214D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DC905D-F9B6-42F0-A264-BC0B7E1A532C}" type="pres">
      <dgm:prSet presAssocID="{DA3FA3E4-5D2A-45EB-B1EA-859550B19A56}" presName="root1" presStyleCnt="0"/>
      <dgm:spPr/>
    </dgm:pt>
    <dgm:pt modelId="{4C90F855-3ED0-4A29-80A1-3C213FE5C1B8}" type="pres">
      <dgm:prSet presAssocID="{DA3FA3E4-5D2A-45EB-B1EA-859550B19A56}" presName="LevelOneTextNode" presStyleLbl="node0" presStyleIdx="0" presStyleCnt="1" custScaleX="876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293F88-9601-4190-815F-44A176F5995E}" type="pres">
      <dgm:prSet presAssocID="{DA3FA3E4-5D2A-45EB-B1EA-859550B19A56}" presName="level2hierChild" presStyleCnt="0"/>
      <dgm:spPr/>
    </dgm:pt>
    <dgm:pt modelId="{719F1E58-A14D-4BD0-B61C-527200C5B46E}" type="pres">
      <dgm:prSet presAssocID="{9AF1400C-7B45-4EF8-B58C-BF1692B5509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01B06223-721F-474B-90C6-AEB966680DA0}" type="pres">
      <dgm:prSet presAssocID="{9AF1400C-7B45-4EF8-B58C-BF1692B5509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D85AB29D-62EB-4FE1-9AA4-6097D496F7EF}" type="pres">
      <dgm:prSet presAssocID="{47E65E38-612C-439F-9A7C-BC85C6A31FC8}" presName="root2" presStyleCnt="0"/>
      <dgm:spPr/>
    </dgm:pt>
    <dgm:pt modelId="{00A0E628-31EA-4BF6-AA00-4C440B0847A5}" type="pres">
      <dgm:prSet presAssocID="{47E65E38-612C-439F-9A7C-BC85C6A31FC8}" presName="LevelTwoTextNode" presStyleLbl="node2" presStyleIdx="0" presStyleCnt="2" custScaleX="154389" custLinFactNeighborX="4961" custLinFactNeighborY="121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835B3C-6BEA-4ECC-9139-447ED5515D4A}" type="pres">
      <dgm:prSet presAssocID="{47E65E38-612C-439F-9A7C-BC85C6A31FC8}" presName="level3hierChild" presStyleCnt="0"/>
      <dgm:spPr/>
    </dgm:pt>
    <dgm:pt modelId="{DC7DB6DD-9704-472B-92A4-68151AD19D45}" type="pres">
      <dgm:prSet presAssocID="{A67C48F2-4FDC-4AFE-9D32-C925F1CD461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7BE9A07-60EA-4A42-B1A1-A4D13A7B9AA1}" type="pres">
      <dgm:prSet presAssocID="{A67C48F2-4FDC-4AFE-9D32-C925F1CD461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D1EC373F-14BE-4D93-BD44-AAE2FA635A54}" type="pres">
      <dgm:prSet presAssocID="{C4509CA5-7CC1-4C78-860A-B7BAD03005EA}" presName="root2" presStyleCnt="0"/>
      <dgm:spPr/>
    </dgm:pt>
    <dgm:pt modelId="{A9CC421B-5E8F-488A-B7A5-F722235E514F}" type="pres">
      <dgm:prSet presAssocID="{C4509CA5-7CC1-4C78-860A-B7BAD03005EA}" presName="LevelTwoTextNode" presStyleLbl="node2" presStyleIdx="1" presStyleCnt="2" custScaleX="155207" custLinFactNeighborX="3188" custLinFactNeighborY="44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AD1B98-8550-44F8-85E4-6CE5C4E7ACA4}" type="pres">
      <dgm:prSet presAssocID="{C4509CA5-7CC1-4C78-860A-B7BAD03005EA}" presName="level3hierChild" presStyleCnt="0"/>
      <dgm:spPr/>
    </dgm:pt>
    <dgm:pt modelId="{4CFB6EA3-5245-4481-978E-A4EB866DDD18}" type="pres">
      <dgm:prSet presAssocID="{E3DB4756-1810-4937-9BEE-72683F6647AF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F293495D-5C57-48A6-B8AA-EFC56CB864F3}" type="pres">
      <dgm:prSet presAssocID="{E3DB4756-1810-4937-9BEE-72683F6647AF}" presName="connTx" presStyleLbl="parChTrans1D3" presStyleIdx="0" presStyleCnt="2"/>
      <dgm:spPr/>
      <dgm:t>
        <a:bodyPr/>
        <a:lstStyle/>
        <a:p>
          <a:endParaRPr lang="es-EC"/>
        </a:p>
      </dgm:t>
    </dgm:pt>
    <dgm:pt modelId="{C701459D-B3C4-42F1-B5CF-234D40C8FB0E}" type="pres">
      <dgm:prSet presAssocID="{8F875ACF-2A14-4DCE-9898-0B6CE5548579}" presName="root2" presStyleCnt="0"/>
      <dgm:spPr/>
    </dgm:pt>
    <dgm:pt modelId="{D10954AD-CD20-46A3-B37C-EB37711DFA2B}" type="pres">
      <dgm:prSet presAssocID="{8F875ACF-2A14-4DCE-9898-0B6CE5548579}" presName="LevelTwoTextNode" presStyleLbl="node3" presStyleIdx="0" presStyleCnt="2" custLinFactNeighborX="-8009" custLinFactNeighborY="-193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DA35EC-BD19-4A39-81AC-35094182693C}" type="pres">
      <dgm:prSet presAssocID="{8F875ACF-2A14-4DCE-9898-0B6CE5548579}" presName="level3hierChild" presStyleCnt="0"/>
      <dgm:spPr/>
    </dgm:pt>
    <dgm:pt modelId="{14BA0249-AF02-471E-A169-A71A32C0C5AD}" type="pres">
      <dgm:prSet presAssocID="{A68CAB99-ADB7-4DCA-A579-56560856C341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3759F4F6-ED32-47D8-89DA-283107A55061}" type="pres">
      <dgm:prSet presAssocID="{A68CAB99-ADB7-4DCA-A579-56560856C341}" presName="connTx" presStyleLbl="parChTrans1D3" presStyleIdx="1" presStyleCnt="2"/>
      <dgm:spPr/>
      <dgm:t>
        <a:bodyPr/>
        <a:lstStyle/>
        <a:p>
          <a:endParaRPr lang="es-EC"/>
        </a:p>
      </dgm:t>
    </dgm:pt>
    <dgm:pt modelId="{B0B56BE6-F3ED-400D-B493-D274DC06620D}" type="pres">
      <dgm:prSet presAssocID="{18EE9A37-01A9-44E9-8D6D-CFE299CFDA1F}" presName="root2" presStyleCnt="0"/>
      <dgm:spPr/>
    </dgm:pt>
    <dgm:pt modelId="{A2E47C19-496C-4246-B8C8-2CBF63D31174}" type="pres">
      <dgm:prSet presAssocID="{18EE9A37-01A9-44E9-8D6D-CFE299CFDA1F}" presName="LevelTwoTextNode" presStyleLbl="node3" presStyleIdx="1" presStyleCnt="2" custLinFactNeighborX="-8009" custLinFactNeighborY="-203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1C4B8E-7D9B-406E-9533-0D4DB292F7F3}" type="pres">
      <dgm:prSet presAssocID="{18EE9A37-01A9-44E9-8D6D-CFE299CFDA1F}" presName="level3hierChild" presStyleCnt="0"/>
      <dgm:spPr/>
    </dgm:pt>
  </dgm:ptLst>
  <dgm:cxnLst>
    <dgm:cxn modelId="{0B57F975-03A5-4C8E-AEBF-2F9D59B77541}" type="presOf" srcId="{E3DB4756-1810-4937-9BEE-72683F6647AF}" destId="{F293495D-5C57-48A6-B8AA-EFC56CB864F3}" srcOrd="1" destOrd="0" presId="urn:microsoft.com/office/officeart/2005/8/layout/hierarchy2"/>
    <dgm:cxn modelId="{26B49CD0-E58E-435A-8C28-D437E3D8E64C}" type="presOf" srcId="{8F875ACF-2A14-4DCE-9898-0B6CE5548579}" destId="{D10954AD-CD20-46A3-B37C-EB37711DFA2B}" srcOrd="0" destOrd="0" presId="urn:microsoft.com/office/officeart/2005/8/layout/hierarchy2"/>
    <dgm:cxn modelId="{38E0CF98-B785-4B0A-8C27-D1F2E07EA565}" srcId="{8FF74B90-91A1-4898-BA1B-975F94214D58}" destId="{DA3FA3E4-5D2A-45EB-B1EA-859550B19A56}" srcOrd="0" destOrd="0" parTransId="{55D05A5E-B363-4994-857E-4019062E4811}" sibTransId="{42158A88-85AA-44F2-87FB-622BD97DCB80}"/>
    <dgm:cxn modelId="{616A85CE-0AED-4E6C-9798-05662BB7C955}" type="presOf" srcId="{DA3FA3E4-5D2A-45EB-B1EA-859550B19A56}" destId="{4C90F855-3ED0-4A29-80A1-3C213FE5C1B8}" srcOrd="0" destOrd="0" presId="urn:microsoft.com/office/officeart/2005/8/layout/hierarchy2"/>
    <dgm:cxn modelId="{1BD7A22A-085F-4E07-B3CB-C81713A3F8C2}" srcId="{C4509CA5-7CC1-4C78-860A-B7BAD03005EA}" destId="{18EE9A37-01A9-44E9-8D6D-CFE299CFDA1F}" srcOrd="1" destOrd="0" parTransId="{A68CAB99-ADB7-4DCA-A579-56560856C341}" sibTransId="{38CC9770-C0AC-43A1-A4FE-5ECF6E748B9A}"/>
    <dgm:cxn modelId="{47034BD2-6FB1-4917-B935-8AFB592EAC0B}" type="presOf" srcId="{8FF74B90-91A1-4898-BA1B-975F94214D58}" destId="{7C60BFDA-FA2E-49A5-B830-250856DBEA1F}" srcOrd="0" destOrd="0" presId="urn:microsoft.com/office/officeart/2005/8/layout/hierarchy2"/>
    <dgm:cxn modelId="{D740E70C-0685-4906-9BA8-1BDFED034779}" type="presOf" srcId="{47E65E38-612C-439F-9A7C-BC85C6A31FC8}" destId="{00A0E628-31EA-4BF6-AA00-4C440B0847A5}" srcOrd="0" destOrd="0" presId="urn:microsoft.com/office/officeart/2005/8/layout/hierarchy2"/>
    <dgm:cxn modelId="{DE19D260-50A4-4EA3-B0D7-4AFC8BBC7F48}" srcId="{DA3FA3E4-5D2A-45EB-B1EA-859550B19A56}" destId="{47E65E38-612C-439F-9A7C-BC85C6A31FC8}" srcOrd="0" destOrd="0" parTransId="{9AF1400C-7B45-4EF8-B58C-BF1692B55096}" sibTransId="{27D482BC-5DDB-417B-982B-3CFE6EA4CCF0}"/>
    <dgm:cxn modelId="{00484B64-7B92-4BD6-AF71-9AC696F0392E}" srcId="{DA3FA3E4-5D2A-45EB-B1EA-859550B19A56}" destId="{C4509CA5-7CC1-4C78-860A-B7BAD03005EA}" srcOrd="1" destOrd="0" parTransId="{A67C48F2-4FDC-4AFE-9D32-C925F1CD4616}" sibTransId="{C26F0C2D-E0F7-4C11-A6DD-EBD7169FE7FB}"/>
    <dgm:cxn modelId="{3B7B1EC2-6848-406E-89B1-3BFC22CA44F7}" type="presOf" srcId="{A67C48F2-4FDC-4AFE-9D32-C925F1CD4616}" destId="{37BE9A07-60EA-4A42-B1A1-A4D13A7B9AA1}" srcOrd="1" destOrd="0" presId="urn:microsoft.com/office/officeart/2005/8/layout/hierarchy2"/>
    <dgm:cxn modelId="{D4F44D28-E07A-4D70-9E50-714B3DB3C578}" type="presOf" srcId="{E3DB4756-1810-4937-9BEE-72683F6647AF}" destId="{4CFB6EA3-5245-4481-978E-A4EB866DDD18}" srcOrd="0" destOrd="0" presId="urn:microsoft.com/office/officeart/2005/8/layout/hierarchy2"/>
    <dgm:cxn modelId="{AC845D48-22EB-45A4-BF4D-6867C5973486}" type="presOf" srcId="{A67C48F2-4FDC-4AFE-9D32-C925F1CD4616}" destId="{DC7DB6DD-9704-472B-92A4-68151AD19D45}" srcOrd="0" destOrd="0" presId="urn:microsoft.com/office/officeart/2005/8/layout/hierarchy2"/>
    <dgm:cxn modelId="{CCAA0C91-89F2-4BB7-9759-A8CE2985A107}" type="presOf" srcId="{18EE9A37-01A9-44E9-8D6D-CFE299CFDA1F}" destId="{A2E47C19-496C-4246-B8C8-2CBF63D31174}" srcOrd="0" destOrd="0" presId="urn:microsoft.com/office/officeart/2005/8/layout/hierarchy2"/>
    <dgm:cxn modelId="{139F2508-9D34-4A68-9443-E961BE108FF9}" srcId="{C4509CA5-7CC1-4C78-860A-B7BAD03005EA}" destId="{8F875ACF-2A14-4DCE-9898-0B6CE5548579}" srcOrd="0" destOrd="0" parTransId="{E3DB4756-1810-4937-9BEE-72683F6647AF}" sibTransId="{37FD223E-4F43-4BE5-82C3-0118FC7B1680}"/>
    <dgm:cxn modelId="{9FE15C1F-80E6-4C30-A361-46174CCBF616}" type="presOf" srcId="{C4509CA5-7CC1-4C78-860A-B7BAD03005EA}" destId="{A9CC421B-5E8F-488A-B7A5-F722235E514F}" srcOrd="0" destOrd="0" presId="urn:microsoft.com/office/officeart/2005/8/layout/hierarchy2"/>
    <dgm:cxn modelId="{717E2E36-5049-4C5E-A4E4-EF4593C39D06}" type="presOf" srcId="{9AF1400C-7B45-4EF8-B58C-BF1692B55096}" destId="{01B06223-721F-474B-90C6-AEB966680DA0}" srcOrd="1" destOrd="0" presId="urn:microsoft.com/office/officeart/2005/8/layout/hierarchy2"/>
    <dgm:cxn modelId="{69AF91A9-F73F-46CB-A8B9-9F47A0FCD7D4}" type="presOf" srcId="{A68CAB99-ADB7-4DCA-A579-56560856C341}" destId="{3759F4F6-ED32-47D8-89DA-283107A55061}" srcOrd="1" destOrd="0" presId="urn:microsoft.com/office/officeart/2005/8/layout/hierarchy2"/>
    <dgm:cxn modelId="{27CDA9AC-0CF1-475F-8545-A4C26A50F2AF}" type="presOf" srcId="{9AF1400C-7B45-4EF8-B58C-BF1692B55096}" destId="{719F1E58-A14D-4BD0-B61C-527200C5B46E}" srcOrd="0" destOrd="0" presId="urn:microsoft.com/office/officeart/2005/8/layout/hierarchy2"/>
    <dgm:cxn modelId="{6C3AE8EB-BF38-4CC7-8793-20C16A0BBC4A}" type="presOf" srcId="{A68CAB99-ADB7-4DCA-A579-56560856C341}" destId="{14BA0249-AF02-471E-A169-A71A32C0C5AD}" srcOrd="0" destOrd="0" presId="urn:microsoft.com/office/officeart/2005/8/layout/hierarchy2"/>
    <dgm:cxn modelId="{1F3C3B66-D562-4F4B-B3A2-1B008414F192}" type="presParOf" srcId="{7C60BFDA-FA2E-49A5-B830-250856DBEA1F}" destId="{63DC905D-F9B6-42F0-A264-BC0B7E1A532C}" srcOrd="0" destOrd="0" presId="urn:microsoft.com/office/officeart/2005/8/layout/hierarchy2"/>
    <dgm:cxn modelId="{7C8A8675-813A-4049-8242-E22DE1397889}" type="presParOf" srcId="{63DC905D-F9B6-42F0-A264-BC0B7E1A532C}" destId="{4C90F855-3ED0-4A29-80A1-3C213FE5C1B8}" srcOrd="0" destOrd="0" presId="urn:microsoft.com/office/officeart/2005/8/layout/hierarchy2"/>
    <dgm:cxn modelId="{673522A5-076C-4BAE-942E-0C3EC58B4136}" type="presParOf" srcId="{63DC905D-F9B6-42F0-A264-BC0B7E1A532C}" destId="{69293F88-9601-4190-815F-44A176F5995E}" srcOrd="1" destOrd="0" presId="urn:microsoft.com/office/officeart/2005/8/layout/hierarchy2"/>
    <dgm:cxn modelId="{22F7440F-7279-4856-AE6B-F5A300E242CE}" type="presParOf" srcId="{69293F88-9601-4190-815F-44A176F5995E}" destId="{719F1E58-A14D-4BD0-B61C-527200C5B46E}" srcOrd="0" destOrd="0" presId="urn:microsoft.com/office/officeart/2005/8/layout/hierarchy2"/>
    <dgm:cxn modelId="{8D9D81F5-C2C4-464A-AADF-B6D8C406A63F}" type="presParOf" srcId="{719F1E58-A14D-4BD0-B61C-527200C5B46E}" destId="{01B06223-721F-474B-90C6-AEB966680DA0}" srcOrd="0" destOrd="0" presId="urn:microsoft.com/office/officeart/2005/8/layout/hierarchy2"/>
    <dgm:cxn modelId="{7387D440-7F06-4591-8362-8ED7492D2D83}" type="presParOf" srcId="{69293F88-9601-4190-815F-44A176F5995E}" destId="{D85AB29D-62EB-4FE1-9AA4-6097D496F7EF}" srcOrd="1" destOrd="0" presId="urn:microsoft.com/office/officeart/2005/8/layout/hierarchy2"/>
    <dgm:cxn modelId="{46A842DD-4F6A-402A-95D6-8761D00A8FE7}" type="presParOf" srcId="{D85AB29D-62EB-4FE1-9AA4-6097D496F7EF}" destId="{00A0E628-31EA-4BF6-AA00-4C440B0847A5}" srcOrd="0" destOrd="0" presId="urn:microsoft.com/office/officeart/2005/8/layout/hierarchy2"/>
    <dgm:cxn modelId="{12E18C5C-EC76-4F26-A711-B95D65DDE194}" type="presParOf" srcId="{D85AB29D-62EB-4FE1-9AA4-6097D496F7EF}" destId="{71835B3C-6BEA-4ECC-9139-447ED5515D4A}" srcOrd="1" destOrd="0" presId="urn:microsoft.com/office/officeart/2005/8/layout/hierarchy2"/>
    <dgm:cxn modelId="{B3BA186D-A896-4FB2-9C38-54CE4DD08114}" type="presParOf" srcId="{69293F88-9601-4190-815F-44A176F5995E}" destId="{DC7DB6DD-9704-472B-92A4-68151AD19D45}" srcOrd="2" destOrd="0" presId="urn:microsoft.com/office/officeart/2005/8/layout/hierarchy2"/>
    <dgm:cxn modelId="{86419A90-7B24-41FF-B52A-A5021AA3498F}" type="presParOf" srcId="{DC7DB6DD-9704-472B-92A4-68151AD19D45}" destId="{37BE9A07-60EA-4A42-B1A1-A4D13A7B9AA1}" srcOrd="0" destOrd="0" presId="urn:microsoft.com/office/officeart/2005/8/layout/hierarchy2"/>
    <dgm:cxn modelId="{4E5B0693-7F99-4B7F-9249-0542152C677A}" type="presParOf" srcId="{69293F88-9601-4190-815F-44A176F5995E}" destId="{D1EC373F-14BE-4D93-BD44-AAE2FA635A54}" srcOrd="3" destOrd="0" presId="urn:microsoft.com/office/officeart/2005/8/layout/hierarchy2"/>
    <dgm:cxn modelId="{AD1ED41C-A6E1-41E4-8F11-BA34F46491C1}" type="presParOf" srcId="{D1EC373F-14BE-4D93-BD44-AAE2FA635A54}" destId="{A9CC421B-5E8F-488A-B7A5-F722235E514F}" srcOrd="0" destOrd="0" presId="urn:microsoft.com/office/officeart/2005/8/layout/hierarchy2"/>
    <dgm:cxn modelId="{E7AE15A1-0077-4471-8D98-D88F1F8ACB8B}" type="presParOf" srcId="{D1EC373F-14BE-4D93-BD44-AAE2FA635A54}" destId="{85AD1B98-8550-44F8-85E4-6CE5C4E7ACA4}" srcOrd="1" destOrd="0" presId="urn:microsoft.com/office/officeart/2005/8/layout/hierarchy2"/>
    <dgm:cxn modelId="{B8985068-BCE0-42FA-A1FE-3491130FFB36}" type="presParOf" srcId="{85AD1B98-8550-44F8-85E4-6CE5C4E7ACA4}" destId="{4CFB6EA3-5245-4481-978E-A4EB866DDD18}" srcOrd="0" destOrd="0" presId="urn:microsoft.com/office/officeart/2005/8/layout/hierarchy2"/>
    <dgm:cxn modelId="{88E4F7AD-DC8E-4270-8B31-233F3359FC96}" type="presParOf" srcId="{4CFB6EA3-5245-4481-978E-A4EB866DDD18}" destId="{F293495D-5C57-48A6-B8AA-EFC56CB864F3}" srcOrd="0" destOrd="0" presId="urn:microsoft.com/office/officeart/2005/8/layout/hierarchy2"/>
    <dgm:cxn modelId="{9CC1FEA8-9570-4BC5-95D8-A46D6BBD2081}" type="presParOf" srcId="{85AD1B98-8550-44F8-85E4-6CE5C4E7ACA4}" destId="{C701459D-B3C4-42F1-B5CF-234D40C8FB0E}" srcOrd="1" destOrd="0" presId="urn:microsoft.com/office/officeart/2005/8/layout/hierarchy2"/>
    <dgm:cxn modelId="{61E86E58-6BCF-43E0-9C95-DE698217C250}" type="presParOf" srcId="{C701459D-B3C4-42F1-B5CF-234D40C8FB0E}" destId="{D10954AD-CD20-46A3-B37C-EB37711DFA2B}" srcOrd="0" destOrd="0" presId="urn:microsoft.com/office/officeart/2005/8/layout/hierarchy2"/>
    <dgm:cxn modelId="{F79C8CDB-38AD-481B-B5B3-695326CF1710}" type="presParOf" srcId="{C701459D-B3C4-42F1-B5CF-234D40C8FB0E}" destId="{B1DA35EC-BD19-4A39-81AC-35094182693C}" srcOrd="1" destOrd="0" presId="urn:microsoft.com/office/officeart/2005/8/layout/hierarchy2"/>
    <dgm:cxn modelId="{0115FF11-F957-4FD8-928D-7FE533301CC1}" type="presParOf" srcId="{85AD1B98-8550-44F8-85E4-6CE5C4E7ACA4}" destId="{14BA0249-AF02-471E-A169-A71A32C0C5AD}" srcOrd="2" destOrd="0" presId="urn:microsoft.com/office/officeart/2005/8/layout/hierarchy2"/>
    <dgm:cxn modelId="{C26898D1-712A-402B-BD36-D7A801281498}" type="presParOf" srcId="{14BA0249-AF02-471E-A169-A71A32C0C5AD}" destId="{3759F4F6-ED32-47D8-89DA-283107A55061}" srcOrd="0" destOrd="0" presId="urn:microsoft.com/office/officeart/2005/8/layout/hierarchy2"/>
    <dgm:cxn modelId="{75EB970E-2F3B-40AE-A9E8-02AA1126D322}" type="presParOf" srcId="{85AD1B98-8550-44F8-85E4-6CE5C4E7ACA4}" destId="{B0B56BE6-F3ED-400D-B493-D274DC06620D}" srcOrd="3" destOrd="0" presId="urn:microsoft.com/office/officeart/2005/8/layout/hierarchy2"/>
    <dgm:cxn modelId="{03BDA1E4-EB5B-4854-B90D-B8A1BB0CEF60}" type="presParOf" srcId="{B0B56BE6-F3ED-400D-B493-D274DC06620D}" destId="{A2E47C19-496C-4246-B8C8-2CBF63D31174}" srcOrd="0" destOrd="0" presId="urn:microsoft.com/office/officeart/2005/8/layout/hierarchy2"/>
    <dgm:cxn modelId="{918BB2CB-E6B3-437D-B2B5-54B0B74F9D22}" type="presParOf" srcId="{B0B56BE6-F3ED-400D-B493-D274DC06620D}" destId="{3A1C4B8E-7D9B-406E-9533-0D4DB292F7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AC14C-422B-4D1C-84BD-EE0CE859DA95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</dgm:pt>
    <dgm:pt modelId="{DFFFC446-E66D-4EEC-AE8E-BC5F206FD738}">
      <dgm:prSet phldrT="[Texto]" custT="1"/>
      <dgm:spPr/>
      <dgm:t>
        <a:bodyPr/>
        <a:lstStyle/>
        <a:p>
          <a:r>
            <a:rPr lang="es-ES" sz="1100" dirty="0" err="1" smtClean="0"/>
            <a:t>FOS+AgNPs</a:t>
          </a:r>
          <a:endParaRPr lang="es-ES" sz="600" dirty="0"/>
        </a:p>
      </dgm:t>
    </dgm:pt>
    <dgm:pt modelId="{E27F5973-371C-4F40-AB80-F9B979C4A7C5}" type="parTrans" cxnId="{50BD99AA-CBD0-4E27-8FE4-C13573D2E5DF}">
      <dgm:prSet/>
      <dgm:spPr/>
      <dgm:t>
        <a:bodyPr/>
        <a:lstStyle/>
        <a:p>
          <a:endParaRPr lang="es-ES" sz="2800"/>
        </a:p>
      </dgm:t>
    </dgm:pt>
    <dgm:pt modelId="{921DBF8D-1972-403C-AF65-7B1A5F1C7359}" type="sibTrans" cxnId="{50BD99AA-CBD0-4E27-8FE4-C13573D2E5DF}">
      <dgm:prSet/>
      <dgm:spPr/>
      <dgm:t>
        <a:bodyPr/>
        <a:lstStyle/>
        <a:p>
          <a:endParaRPr lang="es-ES" sz="2800"/>
        </a:p>
      </dgm:t>
    </dgm:pt>
    <dgm:pt modelId="{5DE083B7-42F3-4A4E-A564-666E8085ABF4}">
      <dgm:prSet phldrT="[Texto]" custT="1"/>
      <dgm:spPr/>
      <dgm:t>
        <a:bodyPr/>
        <a:lstStyle/>
        <a:p>
          <a:r>
            <a:rPr lang="es-ES" sz="1100" dirty="0" smtClean="0"/>
            <a:t>Mezcla homogénea</a:t>
          </a:r>
          <a:endParaRPr lang="es-ES" sz="1100" dirty="0"/>
        </a:p>
      </dgm:t>
    </dgm:pt>
    <dgm:pt modelId="{856BBD84-AA21-442F-9A7B-9D325FF9EEAA}" type="parTrans" cxnId="{BA206F43-D76D-4007-891B-A5A8E6BEC2EC}">
      <dgm:prSet/>
      <dgm:spPr/>
      <dgm:t>
        <a:bodyPr/>
        <a:lstStyle/>
        <a:p>
          <a:endParaRPr lang="es-ES"/>
        </a:p>
      </dgm:t>
    </dgm:pt>
    <dgm:pt modelId="{5EC0B355-7C57-4055-8DCD-E3330521CF8D}" type="sibTrans" cxnId="{BA206F43-D76D-4007-891B-A5A8E6BEC2EC}">
      <dgm:prSet/>
      <dgm:spPr/>
      <dgm:t>
        <a:bodyPr/>
        <a:lstStyle/>
        <a:p>
          <a:endParaRPr lang="es-ES"/>
        </a:p>
      </dgm:t>
    </dgm:pt>
    <dgm:pt modelId="{D1286FB4-06A6-4B69-B61E-50566F314224}">
      <dgm:prSet phldrT="[Texto]" custT="1"/>
      <dgm:spPr/>
      <dgm:t>
        <a:bodyPr/>
        <a:lstStyle/>
        <a:p>
          <a:pPr algn="ctr"/>
          <a:endParaRPr lang="es-ES" sz="1100" dirty="0"/>
        </a:p>
      </dgm:t>
    </dgm:pt>
    <dgm:pt modelId="{20E3486A-1027-4F4C-B3D3-CD1ADF3BAB5E}" type="parTrans" cxnId="{41BF80FA-A2CA-4A1F-A4C8-DC42990E8F30}">
      <dgm:prSet/>
      <dgm:spPr/>
      <dgm:t>
        <a:bodyPr/>
        <a:lstStyle/>
        <a:p>
          <a:endParaRPr lang="es-ES"/>
        </a:p>
      </dgm:t>
    </dgm:pt>
    <dgm:pt modelId="{180017BB-5BDA-4AA7-9775-2484F1E2FF73}" type="sibTrans" cxnId="{41BF80FA-A2CA-4A1F-A4C8-DC42990E8F30}">
      <dgm:prSet/>
      <dgm:spPr/>
      <dgm:t>
        <a:bodyPr/>
        <a:lstStyle/>
        <a:p>
          <a:endParaRPr lang="es-ES"/>
        </a:p>
      </dgm:t>
    </dgm:pt>
    <dgm:pt modelId="{DB8A55C1-4710-4C98-8C48-C3033B483DA4}">
      <dgm:prSet phldrT="[Texto]" custT="1"/>
      <dgm:spPr/>
      <dgm:t>
        <a:bodyPr/>
        <a:lstStyle/>
        <a:p>
          <a:pPr algn="ctr"/>
          <a:r>
            <a:rPr lang="es-ES" sz="1100" dirty="0" smtClean="0"/>
            <a:t>Sonic ador</a:t>
          </a:r>
          <a:endParaRPr lang="es-ES" sz="1100" dirty="0"/>
        </a:p>
      </dgm:t>
    </dgm:pt>
    <dgm:pt modelId="{83FDD1B7-E95A-495B-A273-1C66C759B0F7}" type="parTrans" cxnId="{F21DABCB-3E1D-4287-9935-9FC91CDF2F1A}">
      <dgm:prSet/>
      <dgm:spPr/>
      <dgm:t>
        <a:bodyPr/>
        <a:lstStyle/>
        <a:p>
          <a:endParaRPr lang="es-EC"/>
        </a:p>
      </dgm:t>
    </dgm:pt>
    <dgm:pt modelId="{29DAA14E-14BA-4653-9FB2-0B8C4087F772}" type="sibTrans" cxnId="{F21DABCB-3E1D-4287-9935-9FC91CDF2F1A}">
      <dgm:prSet/>
      <dgm:spPr/>
      <dgm:t>
        <a:bodyPr/>
        <a:lstStyle/>
        <a:p>
          <a:endParaRPr lang="es-EC"/>
        </a:p>
      </dgm:t>
    </dgm:pt>
    <dgm:pt modelId="{3E8DB65F-B1F3-4936-B945-FF81A02431DC}" type="pres">
      <dgm:prSet presAssocID="{CDCAC14C-422B-4D1C-84BD-EE0CE859DA95}" presName="Name0" presStyleCnt="0">
        <dgm:presLayoutVars>
          <dgm:dir/>
          <dgm:animLvl val="lvl"/>
          <dgm:resizeHandles val="exact"/>
        </dgm:presLayoutVars>
      </dgm:prSet>
      <dgm:spPr/>
    </dgm:pt>
    <dgm:pt modelId="{596A40EF-956D-44C0-9886-84EF0E20E60F}" type="pres">
      <dgm:prSet presAssocID="{DFFFC446-E66D-4EEC-AE8E-BC5F206FD738}" presName="composite" presStyleCnt="0"/>
      <dgm:spPr/>
    </dgm:pt>
    <dgm:pt modelId="{10F412C4-347D-4161-9E5B-2A610D7622CE}" type="pres">
      <dgm:prSet presAssocID="{DFFFC446-E66D-4EEC-AE8E-BC5F206FD738}" presName="parTx" presStyleLbl="node1" presStyleIdx="0" presStyleCnt="2" custLinFactNeighborX="-968" custLinFactNeighborY="-36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E0AC6-48C4-4411-904F-6936C15EF6BD}" type="pres">
      <dgm:prSet presAssocID="{DFFFC446-E66D-4EEC-AE8E-BC5F206FD738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E01EE-26D8-4292-AB3D-E94C1AE60CF7}" type="pres">
      <dgm:prSet presAssocID="{921DBF8D-1972-403C-AF65-7B1A5F1C7359}" presName="space" presStyleCnt="0"/>
      <dgm:spPr/>
    </dgm:pt>
    <dgm:pt modelId="{1F7068B3-142B-4582-9BDC-D62EBA201453}" type="pres">
      <dgm:prSet presAssocID="{5DE083B7-42F3-4A4E-A564-666E8085ABF4}" presName="composite" presStyleCnt="0"/>
      <dgm:spPr/>
    </dgm:pt>
    <dgm:pt modelId="{56A135DC-183C-4233-896D-BBD6D71D9658}" type="pres">
      <dgm:prSet presAssocID="{5DE083B7-42F3-4A4E-A564-666E8085ABF4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8B8656-0055-4CE2-B78A-41582E5AA24F}" type="pres">
      <dgm:prSet presAssocID="{5DE083B7-42F3-4A4E-A564-666E8085ABF4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54BC05-381E-40FF-AE28-69B602E4CCC8}" type="presOf" srcId="{D1286FB4-06A6-4B69-B61E-50566F314224}" destId="{8B8E0AC6-48C4-4411-904F-6936C15EF6BD}" srcOrd="0" destOrd="0" presId="urn:microsoft.com/office/officeart/2005/8/layout/chevron1"/>
    <dgm:cxn modelId="{DF11FE78-1C20-4AEB-AD87-FE6FE1B6A8BA}" type="presOf" srcId="{DFFFC446-E66D-4EEC-AE8E-BC5F206FD738}" destId="{10F412C4-347D-4161-9E5B-2A610D7622CE}" srcOrd="0" destOrd="0" presId="urn:microsoft.com/office/officeart/2005/8/layout/chevron1"/>
    <dgm:cxn modelId="{5C7302F6-8598-456F-AE78-C1C5171D47A0}" type="presOf" srcId="{DB8A55C1-4710-4C98-8C48-C3033B483DA4}" destId="{C38B8656-0055-4CE2-B78A-41582E5AA24F}" srcOrd="0" destOrd="0" presId="urn:microsoft.com/office/officeart/2005/8/layout/chevron1"/>
    <dgm:cxn modelId="{010FFACB-E141-4233-948C-69EAE5D6EE25}" type="presOf" srcId="{5DE083B7-42F3-4A4E-A564-666E8085ABF4}" destId="{56A135DC-183C-4233-896D-BBD6D71D9658}" srcOrd="0" destOrd="0" presId="urn:microsoft.com/office/officeart/2005/8/layout/chevron1"/>
    <dgm:cxn modelId="{F21DABCB-3E1D-4287-9935-9FC91CDF2F1A}" srcId="{5DE083B7-42F3-4A4E-A564-666E8085ABF4}" destId="{DB8A55C1-4710-4C98-8C48-C3033B483DA4}" srcOrd="0" destOrd="0" parTransId="{83FDD1B7-E95A-495B-A273-1C66C759B0F7}" sibTransId="{29DAA14E-14BA-4653-9FB2-0B8C4087F772}"/>
    <dgm:cxn modelId="{41BF80FA-A2CA-4A1F-A4C8-DC42990E8F30}" srcId="{DFFFC446-E66D-4EEC-AE8E-BC5F206FD738}" destId="{D1286FB4-06A6-4B69-B61E-50566F314224}" srcOrd="0" destOrd="0" parTransId="{20E3486A-1027-4F4C-B3D3-CD1ADF3BAB5E}" sibTransId="{180017BB-5BDA-4AA7-9775-2484F1E2FF73}"/>
    <dgm:cxn modelId="{50BD99AA-CBD0-4E27-8FE4-C13573D2E5DF}" srcId="{CDCAC14C-422B-4D1C-84BD-EE0CE859DA95}" destId="{DFFFC446-E66D-4EEC-AE8E-BC5F206FD738}" srcOrd="0" destOrd="0" parTransId="{E27F5973-371C-4F40-AB80-F9B979C4A7C5}" sibTransId="{921DBF8D-1972-403C-AF65-7B1A5F1C7359}"/>
    <dgm:cxn modelId="{BA206F43-D76D-4007-891B-A5A8E6BEC2EC}" srcId="{CDCAC14C-422B-4D1C-84BD-EE0CE859DA95}" destId="{5DE083B7-42F3-4A4E-A564-666E8085ABF4}" srcOrd="1" destOrd="0" parTransId="{856BBD84-AA21-442F-9A7B-9D325FF9EEAA}" sibTransId="{5EC0B355-7C57-4055-8DCD-E3330521CF8D}"/>
    <dgm:cxn modelId="{A6CBDAAC-C6AF-4468-B151-87C58A31BFC8}" type="presOf" srcId="{CDCAC14C-422B-4D1C-84BD-EE0CE859DA95}" destId="{3E8DB65F-B1F3-4936-B945-FF81A02431DC}" srcOrd="0" destOrd="0" presId="urn:microsoft.com/office/officeart/2005/8/layout/chevron1"/>
    <dgm:cxn modelId="{BB721D27-8AA7-4DB3-B808-34DBCA703BED}" type="presParOf" srcId="{3E8DB65F-B1F3-4936-B945-FF81A02431DC}" destId="{596A40EF-956D-44C0-9886-84EF0E20E60F}" srcOrd="0" destOrd="0" presId="urn:microsoft.com/office/officeart/2005/8/layout/chevron1"/>
    <dgm:cxn modelId="{5540A22B-D177-48BE-9E85-C539CD167FB8}" type="presParOf" srcId="{596A40EF-956D-44C0-9886-84EF0E20E60F}" destId="{10F412C4-347D-4161-9E5B-2A610D7622CE}" srcOrd="0" destOrd="0" presId="urn:microsoft.com/office/officeart/2005/8/layout/chevron1"/>
    <dgm:cxn modelId="{175409A0-7A75-4AC3-A819-49775EEDD311}" type="presParOf" srcId="{596A40EF-956D-44C0-9886-84EF0E20E60F}" destId="{8B8E0AC6-48C4-4411-904F-6936C15EF6BD}" srcOrd="1" destOrd="0" presId="urn:microsoft.com/office/officeart/2005/8/layout/chevron1"/>
    <dgm:cxn modelId="{9585B79C-377B-44E0-A609-B859D97E2CCA}" type="presParOf" srcId="{3E8DB65F-B1F3-4936-B945-FF81A02431DC}" destId="{E11E01EE-26D8-4292-AB3D-E94C1AE60CF7}" srcOrd="1" destOrd="0" presId="urn:microsoft.com/office/officeart/2005/8/layout/chevron1"/>
    <dgm:cxn modelId="{CCA01BEC-6C37-4ACE-8B94-DEEDC0085148}" type="presParOf" srcId="{3E8DB65F-B1F3-4936-B945-FF81A02431DC}" destId="{1F7068B3-142B-4582-9BDC-D62EBA201453}" srcOrd="2" destOrd="0" presId="urn:microsoft.com/office/officeart/2005/8/layout/chevron1"/>
    <dgm:cxn modelId="{55C089F0-4585-43FC-9D2D-5DEB83B8372A}" type="presParOf" srcId="{1F7068B3-142B-4582-9BDC-D62EBA201453}" destId="{56A135DC-183C-4233-896D-BBD6D71D9658}" srcOrd="0" destOrd="0" presId="urn:microsoft.com/office/officeart/2005/8/layout/chevron1"/>
    <dgm:cxn modelId="{DFC617F9-D14D-4539-BE63-A3DF94E9AF0E}" type="presParOf" srcId="{1F7068B3-142B-4582-9BDC-D62EBA201453}" destId="{C38B8656-0055-4CE2-B78A-41582E5AA24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E268C-1D2C-4E74-A182-2FBD6B0075C5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31D35C8-881E-4E4B-967E-A25241372ED6}">
      <dgm:prSet phldrT="[Texto]" custT="1"/>
      <dgm:spPr/>
      <dgm:t>
        <a:bodyPr/>
        <a:lstStyle/>
        <a:p>
          <a:r>
            <a:rPr lang="es-EC" sz="2400" b="1" dirty="0" smtClean="0">
              <a:latin typeface="+mj-lt"/>
              <a:cs typeface="Times New Roman" panose="02020603050405020304" pitchFamily="18" charset="0"/>
            </a:rPr>
            <a:t>Formación y  estabilidad</a:t>
          </a:r>
          <a:endParaRPr lang="es-ES" sz="2400" b="1" dirty="0">
            <a:latin typeface="+mj-lt"/>
            <a:cs typeface="Times New Roman" panose="02020603050405020304" pitchFamily="18" charset="0"/>
          </a:endParaRPr>
        </a:p>
      </dgm:t>
    </dgm:pt>
    <dgm:pt modelId="{E2883F29-1FA7-44D3-8372-425154ABBD79}" type="parTrans" cxnId="{05E858E1-A4C9-4C82-9286-3D6D96F75954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9917B23C-CD4A-45CB-8E63-2D29B6F08C6C}" type="sibTrans" cxnId="{05E858E1-A4C9-4C82-9286-3D6D96F75954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F0FB464-0784-4FEC-B8B4-74140FE89666}">
      <dgm:prSet phldrT="[Texto]" custT="1"/>
      <dgm:spPr/>
      <dgm:t>
        <a:bodyPr/>
        <a:lstStyle/>
        <a:p>
          <a:r>
            <a:rPr lang="es-EC" sz="1400" dirty="0" smtClean="0">
              <a:latin typeface="+mj-lt"/>
              <a:cs typeface="Times New Roman" panose="02020603050405020304" pitchFamily="18" charset="0"/>
            </a:rPr>
            <a:t>Espectrofotómetro UV-VIS SPECORD S600 de </a:t>
          </a:r>
          <a:r>
            <a:rPr lang="es-EC" sz="1400" dirty="0" err="1" smtClean="0">
              <a:latin typeface="+mj-lt"/>
              <a:cs typeface="Times New Roman" panose="02020603050405020304" pitchFamily="18" charset="0"/>
            </a:rPr>
            <a:t>Analityk</a:t>
          </a:r>
          <a:r>
            <a:rPr lang="es-EC" sz="14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C" sz="1400" dirty="0" err="1" smtClean="0">
              <a:latin typeface="+mj-lt"/>
              <a:cs typeface="Times New Roman" panose="02020603050405020304" pitchFamily="18" charset="0"/>
            </a:rPr>
            <a:t>jena</a:t>
          </a:r>
          <a:endParaRPr lang="es-ES" sz="1400" dirty="0">
            <a:latin typeface="+mj-lt"/>
            <a:cs typeface="Times New Roman" panose="02020603050405020304" pitchFamily="18" charset="0"/>
          </a:endParaRPr>
        </a:p>
      </dgm:t>
    </dgm:pt>
    <dgm:pt modelId="{62CA5E18-33A3-42B0-B5A5-A7948B5005C5}" type="parTrans" cxnId="{0A837B3D-4D1C-42B4-951E-A23E4AE85E6E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AC7AD7C-E168-4EB3-A0EE-25E9893B7370}" type="sibTrans" cxnId="{0A837B3D-4D1C-42B4-951E-A23E4AE85E6E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224824B-C3EB-48FF-97FA-241A78463FDD}">
      <dgm:prSet phldrT="[Texto]" custT="1"/>
      <dgm:spPr/>
      <dgm:t>
        <a:bodyPr/>
        <a:lstStyle/>
        <a:p>
          <a:r>
            <a:rPr lang="es-ES" sz="1800" b="1" dirty="0" smtClean="0">
              <a:latin typeface="+mj-lt"/>
              <a:cs typeface="Times New Roman" panose="02020603050405020304" pitchFamily="18" charset="0"/>
            </a:rPr>
            <a:t>Tamaño y Forma</a:t>
          </a:r>
          <a:endParaRPr lang="es-ES" sz="1800" b="1" dirty="0">
            <a:latin typeface="+mj-lt"/>
            <a:cs typeface="Times New Roman" panose="02020603050405020304" pitchFamily="18" charset="0"/>
          </a:endParaRPr>
        </a:p>
      </dgm:t>
    </dgm:pt>
    <dgm:pt modelId="{5530530D-E31C-4D4C-8F55-6ADD700C8A0D}" type="parTrans" cxnId="{A4367FBC-FA5E-4EF3-8CD7-41A38686B710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6D094D9F-2FF1-4704-8EE4-313DF6B252F8}" type="sibTrans" cxnId="{A4367FBC-FA5E-4EF3-8CD7-41A38686B710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4771D40-E652-4617-9C63-417CFA5A3C99}">
      <dgm:prSet phldrT="[Texto]" custT="1"/>
      <dgm:spPr/>
      <dgm:t>
        <a:bodyPr/>
        <a:lstStyle/>
        <a:p>
          <a:r>
            <a:rPr lang="es-EC" sz="1400" dirty="0" smtClean="0">
              <a:latin typeface="+mj-lt"/>
              <a:cs typeface="Times New Roman" panose="02020603050405020304" pitchFamily="18" charset="0"/>
            </a:rPr>
            <a:t>Por dispersión de luz dinámica (DLS)</a:t>
          </a:r>
          <a:endParaRPr lang="es-ES" sz="1400" dirty="0">
            <a:latin typeface="+mj-lt"/>
            <a:cs typeface="Times New Roman" panose="02020603050405020304" pitchFamily="18" charset="0"/>
          </a:endParaRPr>
        </a:p>
      </dgm:t>
    </dgm:pt>
    <dgm:pt modelId="{13E0EA01-DB28-443A-809A-C4DD86F3002E}" type="parTrans" cxnId="{ED530D5D-9143-4D5F-A1F0-417322CF06FC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55F200D-F4E4-41C9-9C51-32E1E054AC39}" type="sibTrans" cxnId="{ED530D5D-9143-4D5F-A1F0-417322CF06FC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08472DB6-BDD7-4E48-AE40-5E5218101E04}">
      <dgm:prSet phldrT="[Texto]" custT="1"/>
      <dgm:spPr/>
      <dgm:t>
        <a:bodyPr/>
        <a:lstStyle/>
        <a:p>
          <a:r>
            <a:rPr lang="es-EC" sz="1400" dirty="0" smtClean="0">
              <a:latin typeface="+mj-lt"/>
              <a:cs typeface="Times New Roman" panose="02020603050405020304" pitchFamily="18" charset="0"/>
            </a:rPr>
            <a:t>Microscopio electrónico de barrido y transmisión (STEM).</a:t>
          </a:r>
          <a:endParaRPr lang="es-ES" sz="1400" dirty="0">
            <a:latin typeface="+mj-lt"/>
            <a:cs typeface="Times New Roman" panose="02020603050405020304" pitchFamily="18" charset="0"/>
          </a:endParaRPr>
        </a:p>
      </dgm:t>
    </dgm:pt>
    <dgm:pt modelId="{905D605A-1E1A-4E71-B426-096870B54F61}" type="parTrans" cxnId="{5BCED127-489C-467F-8494-1761B84900B0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CF8EA68-F0CA-4DF5-BF97-791D2350C827}" type="sibTrans" cxnId="{5BCED127-489C-467F-8494-1761B84900B0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FED4035D-56AB-4D5B-A2DA-841D7724F030}">
      <dgm:prSet phldrT="[Texto]" custT="1"/>
      <dgm:spPr/>
      <dgm:t>
        <a:bodyPr/>
        <a:lstStyle/>
        <a:p>
          <a:r>
            <a:rPr lang="es-ES" sz="1600" b="1" dirty="0" smtClean="0">
              <a:latin typeface="+mj-lt"/>
              <a:cs typeface="Times New Roman" panose="02020603050405020304" pitchFamily="18" charset="0"/>
            </a:rPr>
            <a:t>Comportamiento Redox</a:t>
          </a:r>
          <a:r>
            <a:rPr lang="es-ES" sz="1600" dirty="0" smtClean="0">
              <a:latin typeface="+mj-lt"/>
              <a:cs typeface="Times New Roman" panose="02020603050405020304" pitchFamily="18" charset="0"/>
            </a:rPr>
            <a:t>.</a:t>
          </a:r>
          <a:endParaRPr lang="es-ES" sz="1600" dirty="0">
            <a:latin typeface="+mj-lt"/>
            <a:cs typeface="Times New Roman" panose="02020603050405020304" pitchFamily="18" charset="0"/>
          </a:endParaRPr>
        </a:p>
      </dgm:t>
    </dgm:pt>
    <dgm:pt modelId="{E7785DDE-AB94-43FE-BA92-36A2C0B81375}" type="parTrans" cxnId="{B278FD16-1704-44C5-B661-89C9744A0397}">
      <dgm:prSet/>
      <dgm:spPr/>
      <dgm:t>
        <a:bodyPr/>
        <a:lstStyle/>
        <a:p>
          <a:endParaRPr lang="es-EC"/>
        </a:p>
      </dgm:t>
    </dgm:pt>
    <dgm:pt modelId="{CA797139-9F41-4B8F-8E15-B9A6F4229E34}" type="sibTrans" cxnId="{B278FD16-1704-44C5-B661-89C9744A0397}">
      <dgm:prSet/>
      <dgm:spPr/>
      <dgm:t>
        <a:bodyPr/>
        <a:lstStyle/>
        <a:p>
          <a:endParaRPr lang="es-EC"/>
        </a:p>
      </dgm:t>
    </dgm:pt>
    <dgm:pt modelId="{709F2A38-A9B6-4DFD-8A40-08E384E2178E}">
      <dgm:prSet phldrT="[Texto]" custT="1"/>
      <dgm:spPr/>
      <dgm:t>
        <a:bodyPr/>
        <a:lstStyle/>
        <a:p>
          <a:pPr algn="just"/>
          <a:r>
            <a:rPr lang="es-EC" sz="1400" b="0" i="0" u="none" dirty="0" smtClean="0">
              <a:solidFill>
                <a:schemeClr val="tx1"/>
              </a:solidFill>
            </a:rPr>
            <a:t>Potenciostato </a:t>
          </a:r>
          <a:r>
            <a:rPr lang="es-EC" sz="1400" b="0" i="0" u="none" dirty="0" err="1" smtClean="0">
              <a:solidFill>
                <a:schemeClr val="tx1"/>
              </a:solidFill>
            </a:rPr>
            <a:t>galvanostato</a:t>
          </a:r>
          <a:r>
            <a:rPr lang="es-EC" sz="1400" b="0" i="0" u="none" dirty="0" smtClean="0">
              <a:solidFill>
                <a:schemeClr val="tx1"/>
              </a:solidFill>
            </a:rPr>
            <a:t> AUTOLAB</a:t>
          </a:r>
          <a:r>
            <a:rPr lang="es-ES" sz="1400" dirty="0" smtClean="0"/>
            <a:t>.</a:t>
          </a:r>
          <a:endParaRPr lang="es-ES" sz="1400" dirty="0">
            <a:latin typeface="+mj-lt"/>
            <a:cs typeface="Times New Roman" panose="02020603050405020304" pitchFamily="18" charset="0"/>
          </a:endParaRPr>
        </a:p>
      </dgm:t>
    </dgm:pt>
    <dgm:pt modelId="{8B93D8B0-BEE7-456C-8775-7F024B1F6119}" type="parTrans" cxnId="{FBE57218-A29C-4117-940A-21E6BC331743}">
      <dgm:prSet/>
      <dgm:spPr/>
      <dgm:t>
        <a:bodyPr/>
        <a:lstStyle/>
        <a:p>
          <a:endParaRPr lang="es-EC"/>
        </a:p>
      </dgm:t>
    </dgm:pt>
    <dgm:pt modelId="{16F5E2EF-6860-4A16-AACD-A13FE49E9FEB}" type="sibTrans" cxnId="{FBE57218-A29C-4117-940A-21E6BC331743}">
      <dgm:prSet/>
      <dgm:spPr/>
      <dgm:t>
        <a:bodyPr/>
        <a:lstStyle/>
        <a:p>
          <a:endParaRPr lang="es-EC"/>
        </a:p>
      </dgm:t>
    </dgm:pt>
    <dgm:pt modelId="{3FF35DF6-BDEB-4A61-A3F9-1AC7B5C2EACA}">
      <dgm:prSet phldrT="[Texto]" custT="1"/>
      <dgm:spPr/>
      <dgm:t>
        <a:bodyPr/>
        <a:lstStyle/>
        <a:p>
          <a:pPr algn="ctr"/>
          <a:r>
            <a:rPr lang="es-EC" sz="1600" b="1" dirty="0" smtClean="0"/>
            <a:t>Actividad antimicrobiana</a:t>
          </a:r>
          <a:r>
            <a:rPr lang="es-EC" sz="1400" dirty="0" smtClean="0"/>
            <a:t>.</a:t>
          </a:r>
          <a:endParaRPr lang="es-ES" sz="1400" dirty="0">
            <a:latin typeface="+mj-lt"/>
            <a:cs typeface="Times New Roman" panose="02020603050405020304" pitchFamily="18" charset="0"/>
          </a:endParaRPr>
        </a:p>
      </dgm:t>
    </dgm:pt>
    <dgm:pt modelId="{25CA7D9E-5E50-41B8-85DF-59EA0DE8BB87}" type="parTrans" cxnId="{82DFC235-818C-4101-B971-E174192AA7C9}">
      <dgm:prSet/>
      <dgm:spPr/>
      <dgm:t>
        <a:bodyPr/>
        <a:lstStyle/>
        <a:p>
          <a:endParaRPr lang="es-EC"/>
        </a:p>
      </dgm:t>
    </dgm:pt>
    <dgm:pt modelId="{07D8FCEA-FEB7-45D7-B6E3-3382ACE0424A}" type="sibTrans" cxnId="{82DFC235-818C-4101-B971-E174192AA7C9}">
      <dgm:prSet/>
      <dgm:spPr/>
      <dgm:t>
        <a:bodyPr/>
        <a:lstStyle/>
        <a:p>
          <a:endParaRPr lang="es-EC"/>
        </a:p>
      </dgm:t>
    </dgm:pt>
    <dgm:pt modelId="{4F5BA505-48F2-4E05-96D0-243F091212B0}">
      <dgm:prSet phldrT="[Texto]" custT="1"/>
      <dgm:spPr/>
      <dgm:t>
        <a:bodyPr/>
        <a:lstStyle/>
        <a:p>
          <a:pPr algn="just"/>
          <a:r>
            <a:rPr lang="es-EC" sz="1400" b="0" i="0" dirty="0" smtClean="0"/>
            <a:t>Cámara de flujo laminar clase 2, </a:t>
          </a:r>
          <a:r>
            <a:rPr lang="es-EC" sz="1400" b="0" i="0" dirty="0" err="1" smtClean="0"/>
            <a:t>Purair</a:t>
          </a:r>
          <a:r>
            <a:rPr lang="es-EC" sz="1400" b="0" i="0" dirty="0" smtClean="0"/>
            <a:t> LF series</a:t>
          </a:r>
          <a:endParaRPr lang="es-ES" sz="1400" dirty="0">
            <a:latin typeface="+mj-lt"/>
            <a:cs typeface="Times New Roman" panose="02020603050405020304" pitchFamily="18" charset="0"/>
          </a:endParaRPr>
        </a:p>
      </dgm:t>
    </dgm:pt>
    <dgm:pt modelId="{4D7BAD79-01D4-44D0-82A6-40244530725C}" type="parTrans" cxnId="{D9940F20-FF7C-44CD-8DBB-DCF5CA09DF88}">
      <dgm:prSet/>
      <dgm:spPr/>
      <dgm:t>
        <a:bodyPr/>
        <a:lstStyle/>
        <a:p>
          <a:endParaRPr lang="es-EC"/>
        </a:p>
      </dgm:t>
    </dgm:pt>
    <dgm:pt modelId="{3C788BF9-6557-4DEA-850D-FA20C0016CF1}" type="sibTrans" cxnId="{D9940F20-FF7C-44CD-8DBB-DCF5CA09DF88}">
      <dgm:prSet/>
      <dgm:spPr/>
      <dgm:t>
        <a:bodyPr/>
        <a:lstStyle/>
        <a:p>
          <a:endParaRPr lang="es-EC"/>
        </a:p>
      </dgm:t>
    </dgm:pt>
    <dgm:pt modelId="{EFBE7F20-D113-4AD7-8DC3-7C8E58A930A6}">
      <dgm:prSet phldrT="[Texto]" custT="1"/>
      <dgm:spPr/>
      <dgm:t>
        <a:bodyPr/>
        <a:lstStyle/>
        <a:p>
          <a:r>
            <a:rPr lang="es-ES" sz="1800" b="1" dirty="0" smtClean="0">
              <a:latin typeface="+mj-lt"/>
              <a:cs typeface="Times New Roman" panose="02020603050405020304" pitchFamily="18" charset="0"/>
            </a:rPr>
            <a:t>Presencia de  AgNPs y FOS.</a:t>
          </a:r>
          <a:endParaRPr lang="es-ES" sz="1800" b="1" dirty="0">
            <a:latin typeface="+mj-lt"/>
            <a:cs typeface="Times New Roman" panose="02020603050405020304" pitchFamily="18" charset="0"/>
          </a:endParaRPr>
        </a:p>
      </dgm:t>
    </dgm:pt>
    <dgm:pt modelId="{1793C8EE-2CD3-474D-A781-820808B69861}" type="parTrans" cxnId="{93270BC4-2820-4DD1-878B-752075D6E63E}">
      <dgm:prSet/>
      <dgm:spPr/>
      <dgm:t>
        <a:bodyPr/>
        <a:lstStyle/>
        <a:p>
          <a:endParaRPr lang="es-EC"/>
        </a:p>
      </dgm:t>
    </dgm:pt>
    <dgm:pt modelId="{A922A6F0-3B57-476D-B833-6E368A3418BD}" type="sibTrans" cxnId="{93270BC4-2820-4DD1-878B-752075D6E63E}">
      <dgm:prSet/>
      <dgm:spPr/>
      <dgm:t>
        <a:bodyPr/>
        <a:lstStyle/>
        <a:p>
          <a:endParaRPr lang="es-EC"/>
        </a:p>
      </dgm:t>
    </dgm:pt>
    <dgm:pt modelId="{936ED020-D788-4B26-8FFF-8887FE54B0B3}">
      <dgm:prSet phldrT="[Texto]" custT="1"/>
      <dgm:spPr/>
      <dgm:t>
        <a:bodyPr/>
        <a:lstStyle/>
        <a:p>
          <a:r>
            <a:rPr lang="es-ES" sz="1600" dirty="0" smtClean="0"/>
            <a:t>Difractometro de marca </a:t>
          </a:r>
          <a:r>
            <a:rPr lang="es-ES" sz="1600" dirty="0" err="1" smtClean="0"/>
            <a:t>PANalytical</a:t>
          </a:r>
          <a:r>
            <a:rPr lang="es-ES" sz="1600" dirty="0" smtClean="0"/>
            <a:t> EMPYREAN</a:t>
          </a:r>
          <a:endParaRPr lang="es-ES" sz="1600" b="0" dirty="0">
            <a:latin typeface="+mj-lt"/>
            <a:cs typeface="Times New Roman" panose="02020603050405020304" pitchFamily="18" charset="0"/>
          </a:endParaRPr>
        </a:p>
      </dgm:t>
    </dgm:pt>
    <dgm:pt modelId="{25993305-D802-4170-9241-DE97FC250D00}" type="parTrans" cxnId="{49BD6809-7C6F-4A73-9A96-973461F83C90}">
      <dgm:prSet/>
      <dgm:spPr/>
      <dgm:t>
        <a:bodyPr/>
        <a:lstStyle/>
        <a:p>
          <a:endParaRPr lang="es-EC"/>
        </a:p>
      </dgm:t>
    </dgm:pt>
    <dgm:pt modelId="{C8EB417A-3773-4853-8001-9AB16825D03C}" type="sibTrans" cxnId="{49BD6809-7C6F-4A73-9A96-973461F83C90}">
      <dgm:prSet/>
      <dgm:spPr/>
      <dgm:t>
        <a:bodyPr/>
        <a:lstStyle/>
        <a:p>
          <a:endParaRPr lang="es-EC"/>
        </a:p>
      </dgm:t>
    </dgm:pt>
    <dgm:pt modelId="{E84B7574-7B22-40CB-8E1E-A4FE6367C15C}" type="pres">
      <dgm:prSet presAssocID="{BA9E268C-1D2C-4E74-A182-2FBD6B007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F9CDE4-A3E7-4010-BA04-729D9F886F5B}" type="pres">
      <dgm:prSet presAssocID="{B31D35C8-881E-4E4B-967E-A25241372ED6}" presName="linNode" presStyleCnt="0"/>
      <dgm:spPr/>
      <dgm:t>
        <a:bodyPr/>
        <a:lstStyle/>
        <a:p>
          <a:endParaRPr lang="es-EC"/>
        </a:p>
      </dgm:t>
    </dgm:pt>
    <dgm:pt modelId="{6F126FC4-AE59-4AC4-9334-E3F29ED87BA4}" type="pres">
      <dgm:prSet presAssocID="{B31D35C8-881E-4E4B-967E-A25241372ED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8BD74B-E2A9-45A4-8AF6-4F86A6F048A1}" type="pres">
      <dgm:prSet presAssocID="{B31D35C8-881E-4E4B-967E-A25241372ED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C86C42-2ADC-4D51-B994-B1A2A4468A9B}" type="pres">
      <dgm:prSet presAssocID="{9917B23C-CD4A-45CB-8E63-2D29B6F08C6C}" presName="sp" presStyleCnt="0"/>
      <dgm:spPr/>
      <dgm:t>
        <a:bodyPr/>
        <a:lstStyle/>
        <a:p>
          <a:endParaRPr lang="es-EC"/>
        </a:p>
      </dgm:t>
    </dgm:pt>
    <dgm:pt modelId="{E38F86A1-7EAF-41B1-80DF-5A3436F2BD8E}" type="pres">
      <dgm:prSet presAssocID="{EFBE7F20-D113-4AD7-8DC3-7C8E58A930A6}" presName="linNode" presStyleCnt="0"/>
      <dgm:spPr/>
    </dgm:pt>
    <dgm:pt modelId="{F25A8162-8214-437A-988D-E6469B25839E}" type="pres">
      <dgm:prSet presAssocID="{EFBE7F20-D113-4AD7-8DC3-7C8E58A930A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F49999-409B-4E1B-9FCA-99316B944288}" type="pres">
      <dgm:prSet presAssocID="{EFBE7F20-D113-4AD7-8DC3-7C8E58A930A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E98C78-DA32-4F23-8094-50839882078B}" type="pres">
      <dgm:prSet presAssocID="{A922A6F0-3B57-476D-B833-6E368A3418BD}" presName="sp" presStyleCnt="0"/>
      <dgm:spPr/>
    </dgm:pt>
    <dgm:pt modelId="{63052D41-9221-4701-A1FB-A19EC5B494AB}" type="pres">
      <dgm:prSet presAssocID="{4224824B-C3EB-48FF-97FA-241A78463FDD}" presName="linNode" presStyleCnt="0"/>
      <dgm:spPr/>
      <dgm:t>
        <a:bodyPr/>
        <a:lstStyle/>
        <a:p>
          <a:endParaRPr lang="es-EC"/>
        </a:p>
      </dgm:t>
    </dgm:pt>
    <dgm:pt modelId="{4302AC2D-5936-425A-BF4F-F64B87D7284F}" type="pres">
      <dgm:prSet presAssocID="{4224824B-C3EB-48FF-97FA-241A78463FD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FCA529-6752-488D-8790-DB1A743225CB}" type="pres">
      <dgm:prSet presAssocID="{4224824B-C3EB-48FF-97FA-241A78463FD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D02684-195D-47D7-B1FF-96A1573E3BD3}" type="pres">
      <dgm:prSet presAssocID="{6D094D9F-2FF1-4704-8EE4-313DF6B252F8}" presName="sp" presStyleCnt="0"/>
      <dgm:spPr/>
    </dgm:pt>
    <dgm:pt modelId="{00277245-A6C1-446C-885C-FDF2B9C63BFD}" type="pres">
      <dgm:prSet presAssocID="{FED4035D-56AB-4D5B-A2DA-841D7724F030}" presName="linNode" presStyleCnt="0"/>
      <dgm:spPr/>
    </dgm:pt>
    <dgm:pt modelId="{6869565B-FD74-49DA-BB24-D20AB9C68DC9}" type="pres">
      <dgm:prSet presAssocID="{FED4035D-56AB-4D5B-A2DA-841D7724F03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3E3C45-0E90-4B31-B601-55571B96F0E7}" type="pres">
      <dgm:prSet presAssocID="{FED4035D-56AB-4D5B-A2DA-841D7724F03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952513-DCD2-42FA-AF4F-3A753E239F0B}" type="pres">
      <dgm:prSet presAssocID="{CA797139-9F41-4B8F-8E15-B9A6F4229E34}" presName="sp" presStyleCnt="0"/>
      <dgm:spPr/>
    </dgm:pt>
    <dgm:pt modelId="{C95C8EFB-27A6-4879-B0A7-4405D3216186}" type="pres">
      <dgm:prSet presAssocID="{3FF35DF6-BDEB-4A61-A3F9-1AC7B5C2EACA}" presName="linNode" presStyleCnt="0"/>
      <dgm:spPr/>
    </dgm:pt>
    <dgm:pt modelId="{3798D472-5F19-4651-B8E1-7B4F3FE98523}" type="pres">
      <dgm:prSet presAssocID="{3FF35DF6-BDEB-4A61-A3F9-1AC7B5C2EAC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47C982-DEA7-4C98-BF6E-017BDBB99E60}" type="pres">
      <dgm:prSet presAssocID="{3FF35DF6-BDEB-4A61-A3F9-1AC7B5C2EAC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78FD16-1704-44C5-B661-89C9744A0397}" srcId="{BA9E268C-1D2C-4E74-A182-2FBD6B0075C5}" destId="{FED4035D-56AB-4D5B-A2DA-841D7724F030}" srcOrd="3" destOrd="0" parTransId="{E7785DDE-AB94-43FE-BA92-36A2C0B81375}" sibTransId="{CA797139-9F41-4B8F-8E15-B9A6F4229E34}"/>
    <dgm:cxn modelId="{0A837B3D-4D1C-42B4-951E-A23E4AE85E6E}" srcId="{B31D35C8-881E-4E4B-967E-A25241372ED6}" destId="{1F0FB464-0784-4FEC-B8B4-74140FE89666}" srcOrd="0" destOrd="0" parTransId="{62CA5E18-33A3-42B0-B5A5-A7948B5005C5}" sibTransId="{2AC7AD7C-E168-4EB3-A0EE-25E9893B7370}"/>
    <dgm:cxn modelId="{D9940F20-FF7C-44CD-8DBB-DCF5CA09DF88}" srcId="{3FF35DF6-BDEB-4A61-A3F9-1AC7B5C2EACA}" destId="{4F5BA505-48F2-4E05-96D0-243F091212B0}" srcOrd="0" destOrd="0" parTransId="{4D7BAD79-01D4-44D0-82A6-40244530725C}" sibTransId="{3C788BF9-6557-4DEA-850D-FA20C0016CF1}"/>
    <dgm:cxn modelId="{FBE57218-A29C-4117-940A-21E6BC331743}" srcId="{FED4035D-56AB-4D5B-A2DA-841D7724F030}" destId="{709F2A38-A9B6-4DFD-8A40-08E384E2178E}" srcOrd="0" destOrd="0" parTransId="{8B93D8B0-BEE7-456C-8775-7F024B1F6119}" sibTransId="{16F5E2EF-6860-4A16-AACD-A13FE49E9FEB}"/>
    <dgm:cxn modelId="{93270BC4-2820-4DD1-878B-752075D6E63E}" srcId="{BA9E268C-1D2C-4E74-A182-2FBD6B0075C5}" destId="{EFBE7F20-D113-4AD7-8DC3-7C8E58A930A6}" srcOrd="1" destOrd="0" parTransId="{1793C8EE-2CD3-474D-A781-820808B69861}" sibTransId="{A922A6F0-3B57-476D-B833-6E368A3418BD}"/>
    <dgm:cxn modelId="{5BCED127-489C-467F-8494-1761B84900B0}" srcId="{4224824B-C3EB-48FF-97FA-241A78463FDD}" destId="{08472DB6-BDD7-4E48-AE40-5E5218101E04}" srcOrd="1" destOrd="0" parTransId="{905D605A-1E1A-4E71-B426-096870B54F61}" sibTransId="{1CF8EA68-F0CA-4DF5-BF97-791D2350C827}"/>
    <dgm:cxn modelId="{0679DD5E-502E-42E0-B535-164D5EFE92D9}" type="presOf" srcId="{EFBE7F20-D113-4AD7-8DC3-7C8E58A930A6}" destId="{F25A8162-8214-437A-988D-E6469B25839E}" srcOrd="0" destOrd="0" presId="urn:microsoft.com/office/officeart/2005/8/layout/vList5"/>
    <dgm:cxn modelId="{ED530D5D-9143-4D5F-A1F0-417322CF06FC}" srcId="{4224824B-C3EB-48FF-97FA-241A78463FDD}" destId="{A4771D40-E652-4617-9C63-417CFA5A3C99}" srcOrd="0" destOrd="0" parTransId="{13E0EA01-DB28-443A-809A-C4DD86F3002E}" sibTransId="{755F200D-F4E4-41C9-9C51-32E1E054AC39}"/>
    <dgm:cxn modelId="{D82F77C7-452B-4D0A-AEEE-5D4AFCFBFCA6}" type="presOf" srcId="{709F2A38-A9B6-4DFD-8A40-08E384E2178E}" destId="{683E3C45-0E90-4B31-B601-55571B96F0E7}" srcOrd="0" destOrd="0" presId="urn:microsoft.com/office/officeart/2005/8/layout/vList5"/>
    <dgm:cxn modelId="{05E858E1-A4C9-4C82-9286-3D6D96F75954}" srcId="{BA9E268C-1D2C-4E74-A182-2FBD6B0075C5}" destId="{B31D35C8-881E-4E4B-967E-A25241372ED6}" srcOrd="0" destOrd="0" parTransId="{E2883F29-1FA7-44D3-8372-425154ABBD79}" sibTransId="{9917B23C-CD4A-45CB-8E63-2D29B6F08C6C}"/>
    <dgm:cxn modelId="{00904687-EE31-47CB-A558-478242C383C8}" type="presOf" srcId="{08472DB6-BDD7-4E48-AE40-5E5218101E04}" destId="{66FCA529-6752-488D-8790-DB1A743225CB}" srcOrd="0" destOrd="1" presId="urn:microsoft.com/office/officeart/2005/8/layout/vList5"/>
    <dgm:cxn modelId="{3219C43B-9EA1-4F1E-940F-56B9950A94C2}" type="presOf" srcId="{FED4035D-56AB-4D5B-A2DA-841D7724F030}" destId="{6869565B-FD74-49DA-BB24-D20AB9C68DC9}" srcOrd="0" destOrd="0" presId="urn:microsoft.com/office/officeart/2005/8/layout/vList5"/>
    <dgm:cxn modelId="{C1F6CD5E-6FC7-4983-BA65-1E65912D8EF0}" type="presOf" srcId="{936ED020-D788-4B26-8FFF-8887FE54B0B3}" destId="{68F49999-409B-4E1B-9FCA-99316B944288}" srcOrd="0" destOrd="0" presId="urn:microsoft.com/office/officeart/2005/8/layout/vList5"/>
    <dgm:cxn modelId="{B1332494-CF3A-47E4-881F-79497F9C9C1E}" type="presOf" srcId="{4F5BA505-48F2-4E05-96D0-243F091212B0}" destId="{3747C982-DEA7-4C98-BF6E-017BDBB99E60}" srcOrd="0" destOrd="0" presId="urn:microsoft.com/office/officeart/2005/8/layout/vList5"/>
    <dgm:cxn modelId="{6CD07DD4-7783-4ADC-B188-2451B94E7CDB}" type="presOf" srcId="{3FF35DF6-BDEB-4A61-A3F9-1AC7B5C2EACA}" destId="{3798D472-5F19-4651-B8E1-7B4F3FE98523}" srcOrd="0" destOrd="0" presId="urn:microsoft.com/office/officeart/2005/8/layout/vList5"/>
    <dgm:cxn modelId="{49BD6809-7C6F-4A73-9A96-973461F83C90}" srcId="{EFBE7F20-D113-4AD7-8DC3-7C8E58A930A6}" destId="{936ED020-D788-4B26-8FFF-8887FE54B0B3}" srcOrd="0" destOrd="0" parTransId="{25993305-D802-4170-9241-DE97FC250D00}" sibTransId="{C8EB417A-3773-4853-8001-9AB16825D03C}"/>
    <dgm:cxn modelId="{79BB0C33-3DBF-4E27-AE62-CB0A56302CBC}" type="presOf" srcId="{A4771D40-E652-4617-9C63-417CFA5A3C99}" destId="{66FCA529-6752-488D-8790-DB1A743225CB}" srcOrd="0" destOrd="0" presId="urn:microsoft.com/office/officeart/2005/8/layout/vList5"/>
    <dgm:cxn modelId="{CC786E65-1A0D-437F-BF7C-31A53CB4DADE}" type="presOf" srcId="{4224824B-C3EB-48FF-97FA-241A78463FDD}" destId="{4302AC2D-5936-425A-BF4F-F64B87D7284F}" srcOrd="0" destOrd="0" presId="urn:microsoft.com/office/officeart/2005/8/layout/vList5"/>
    <dgm:cxn modelId="{FC99C3A7-D563-4004-99FF-633DDAF458D0}" type="presOf" srcId="{1F0FB464-0784-4FEC-B8B4-74140FE89666}" destId="{4F8BD74B-E2A9-45A4-8AF6-4F86A6F048A1}" srcOrd="0" destOrd="0" presId="urn:microsoft.com/office/officeart/2005/8/layout/vList5"/>
    <dgm:cxn modelId="{A4367FBC-FA5E-4EF3-8CD7-41A38686B710}" srcId="{BA9E268C-1D2C-4E74-A182-2FBD6B0075C5}" destId="{4224824B-C3EB-48FF-97FA-241A78463FDD}" srcOrd="2" destOrd="0" parTransId="{5530530D-E31C-4D4C-8F55-6ADD700C8A0D}" sibTransId="{6D094D9F-2FF1-4704-8EE4-313DF6B252F8}"/>
    <dgm:cxn modelId="{82DFC235-818C-4101-B971-E174192AA7C9}" srcId="{BA9E268C-1D2C-4E74-A182-2FBD6B0075C5}" destId="{3FF35DF6-BDEB-4A61-A3F9-1AC7B5C2EACA}" srcOrd="4" destOrd="0" parTransId="{25CA7D9E-5E50-41B8-85DF-59EA0DE8BB87}" sibTransId="{07D8FCEA-FEB7-45D7-B6E3-3382ACE0424A}"/>
    <dgm:cxn modelId="{57B51186-2CA4-4124-9CE3-7277BD34DCCE}" type="presOf" srcId="{BA9E268C-1D2C-4E74-A182-2FBD6B0075C5}" destId="{E84B7574-7B22-40CB-8E1E-A4FE6367C15C}" srcOrd="0" destOrd="0" presId="urn:microsoft.com/office/officeart/2005/8/layout/vList5"/>
    <dgm:cxn modelId="{187142FF-A1BB-496E-A42C-8B5E9795AF51}" type="presOf" srcId="{B31D35C8-881E-4E4B-967E-A25241372ED6}" destId="{6F126FC4-AE59-4AC4-9334-E3F29ED87BA4}" srcOrd="0" destOrd="0" presId="urn:microsoft.com/office/officeart/2005/8/layout/vList5"/>
    <dgm:cxn modelId="{8483CFEA-4019-4DA5-8CEB-BA8EAB7EC608}" type="presParOf" srcId="{E84B7574-7B22-40CB-8E1E-A4FE6367C15C}" destId="{CAF9CDE4-A3E7-4010-BA04-729D9F886F5B}" srcOrd="0" destOrd="0" presId="urn:microsoft.com/office/officeart/2005/8/layout/vList5"/>
    <dgm:cxn modelId="{C7FD5FAA-0D69-4B4C-BAAE-7733B7FBA2DD}" type="presParOf" srcId="{CAF9CDE4-A3E7-4010-BA04-729D9F886F5B}" destId="{6F126FC4-AE59-4AC4-9334-E3F29ED87BA4}" srcOrd="0" destOrd="0" presId="urn:microsoft.com/office/officeart/2005/8/layout/vList5"/>
    <dgm:cxn modelId="{6559AB0D-CF0E-4A54-ADFB-88CCEFEB6C1F}" type="presParOf" srcId="{CAF9CDE4-A3E7-4010-BA04-729D9F886F5B}" destId="{4F8BD74B-E2A9-45A4-8AF6-4F86A6F048A1}" srcOrd="1" destOrd="0" presId="urn:microsoft.com/office/officeart/2005/8/layout/vList5"/>
    <dgm:cxn modelId="{DD128622-8395-4BCD-AB21-B76D23560486}" type="presParOf" srcId="{E84B7574-7B22-40CB-8E1E-A4FE6367C15C}" destId="{C1C86C42-2ADC-4D51-B994-B1A2A4468A9B}" srcOrd="1" destOrd="0" presId="urn:microsoft.com/office/officeart/2005/8/layout/vList5"/>
    <dgm:cxn modelId="{72CC9363-974E-4C9D-800F-80CB146BFF07}" type="presParOf" srcId="{E84B7574-7B22-40CB-8E1E-A4FE6367C15C}" destId="{E38F86A1-7EAF-41B1-80DF-5A3436F2BD8E}" srcOrd="2" destOrd="0" presId="urn:microsoft.com/office/officeart/2005/8/layout/vList5"/>
    <dgm:cxn modelId="{C26418D2-4512-4828-B9EF-AEE8E949BA98}" type="presParOf" srcId="{E38F86A1-7EAF-41B1-80DF-5A3436F2BD8E}" destId="{F25A8162-8214-437A-988D-E6469B25839E}" srcOrd="0" destOrd="0" presId="urn:microsoft.com/office/officeart/2005/8/layout/vList5"/>
    <dgm:cxn modelId="{445466E2-053A-4074-B626-F24D77ECAE3F}" type="presParOf" srcId="{E38F86A1-7EAF-41B1-80DF-5A3436F2BD8E}" destId="{68F49999-409B-4E1B-9FCA-99316B944288}" srcOrd="1" destOrd="0" presId="urn:microsoft.com/office/officeart/2005/8/layout/vList5"/>
    <dgm:cxn modelId="{41FDB576-26A5-45C5-BDC6-FA5621A79001}" type="presParOf" srcId="{E84B7574-7B22-40CB-8E1E-A4FE6367C15C}" destId="{5CE98C78-DA32-4F23-8094-50839882078B}" srcOrd="3" destOrd="0" presId="urn:microsoft.com/office/officeart/2005/8/layout/vList5"/>
    <dgm:cxn modelId="{252EEA09-8B4F-4218-B440-D221D3C5A443}" type="presParOf" srcId="{E84B7574-7B22-40CB-8E1E-A4FE6367C15C}" destId="{63052D41-9221-4701-A1FB-A19EC5B494AB}" srcOrd="4" destOrd="0" presId="urn:microsoft.com/office/officeart/2005/8/layout/vList5"/>
    <dgm:cxn modelId="{1B0E84D6-C0AC-4B37-89D5-841C72E4D3E8}" type="presParOf" srcId="{63052D41-9221-4701-A1FB-A19EC5B494AB}" destId="{4302AC2D-5936-425A-BF4F-F64B87D7284F}" srcOrd="0" destOrd="0" presId="urn:microsoft.com/office/officeart/2005/8/layout/vList5"/>
    <dgm:cxn modelId="{35C53715-6C87-4CB4-B235-A2195F13A76D}" type="presParOf" srcId="{63052D41-9221-4701-A1FB-A19EC5B494AB}" destId="{66FCA529-6752-488D-8790-DB1A743225CB}" srcOrd="1" destOrd="0" presId="urn:microsoft.com/office/officeart/2005/8/layout/vList5"/>
    <dgm:cxn modelId="{8B193AE7-BF66-4804-999F-71D0296410BB}" type="presParOf" srcId="{E84B7574-7B22-40CB-8E1E-A4FE6367C15C}" destId="{A9D02684-195D-47D7-B1FF-96A1573E3BD3}" srcOrd="5" destOrd="0" presId="urn:microsoft.com/office/officeart/2005/8/layout/vList5"/>
    <dgm:cxn modelId="{C487451E-9B3E-41DF-BCC9-3706C140F612}" type="presParOf" srcId="{E84B7574-7B22-40CB-8E1E-A4FE6367C15C}" destId="{00277245-A6C1-446C-885C-FDF2B9C63BFD}" srcOrd="6" destOrd="0" presId="urn:microsoft.com/office/officeart/2005/8/layout/vList5"/>
    <dgm:cxn modelId="{B5AE5B01-2CDC-4395-A23D-EF26E26E9012}" type="presParOf" srcId="{00277245-A6C1-446C-885C-FDF2B9C63BFD}" destId="{6869565B-FD74-49DA-BB24-D20AB9C68DC9}" srcOrd="0" destOrd="0" presId="urn:microsoft.com/office/officeart/2005/8/layout/vList5"/>
    <dgm:cxn modelId="{E17A8137-53B0-4F0A-8BA0-3D413E2E8E59}" type="presParOf" srcId="{00277245-A6C1-446C-885C-FDF2B9C63BFD}" destId="{683E3C45-0E90-4B31-B601-55571B96F0E7}" srcOrd="1" destOrd="0" presId="urn:microsoft.com/office/officeart/2005/8/layout/vList5"/>
    <dgm:cxn modelId="{9ED8F6D0-6A43-4824-8187-C2C67EBE1DB5}" type="presParOf" srcId="{E84B7574-7B22-40CB-8E1E-A4FE6367C15C}" destId="{F6952513-DCD2-42FA-AF4F-3A753E239F0B}" srcOrd="7" destOrd="0" presId="urn:microsoft.com/office/officeart/2005/8/layout/vList5"/>
    <dgm:cxn modelId="{2590726E-6E55-41E9-A8ED-505B3415E991}" type="presParOf" srcId="{E84B7574-7B22-40CB-8E1E-A4FE6367C15C}" destId="{C95C8EFB-27A6-4879-B0A7-4405D3216186}" srcOrd="8" destOrd="0" presId="urn:microsoft.com/office/officeart/2005/8/layout/vList5"/>
    <dgm:cxn modelId="{CE730A4C-427E-439A-8705-DE492F8C07EA}" type="presParOf" srcId="{C95C8EFB-27A6-4879-B0A7-4405D3216186}" destId="{3798D472-5F19-4651-B8E1-7B4F3FE98523}" srcOrd="0" destOrd="0" presId="urn:microsoft.com/office/officeart/2005/8/layout/vList5"/>
    <dgm:cxn modelId="{B511B757-A7FB-46C5-B6C3-BD3E2D92A81E}" type="presParOf" srcId="{C95C8EFB-27A6-4879-B0A7-4405D3216186}" destId="{3747C982-DEA7-4C98-BF6E-017BDBB99E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0F855-3ED0-4A29-80A1-3C213FE5C1B8}">
      <dsp:nvSpPr>
        <dsp:cNvPr id="0" name=""/>
        <dsp:cNvSpPr/>
      </dsp:nvSpPr>
      <dsp:spPr>
        <a:xfrm>
          <a:off x="5999" y="692741"/>
          <a:ext cx="1437960" cy="820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Times New Roman" panose="02020603050405020304" pitchFamily="18" charset="0"/>
            </a:rPr>
            <a:t>Alternativas</a:t>
          </a:r>
          <a:endParaRPr lang="es-EC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30020" y="716762"/>
        <a:ext cx="1389918" cy="772093"/>
      </dsp:txXfrm>
    </dsp:sp>
    <dsp:sp modelId="{719F1E58-A14D-4BD0-B61C-527200C5B46E}">
      <dsp:nvSpPr>
        <dsp:cNvPr id="0" name=""/>
        <dsp:cNvSpPr/>
      </dsp:nvSpPr>
      <dsp:spPr>
        <a:xfrm rot="19993367">
          <a:off x="1399668" y="889158"/>
          <a:ext cx="826065" cy="55141"/>
        </a:xfrm>
        <a:custGeom>
          <a:avLst/>
          <a:gdLst/>
          <a:ahLst/>
          <a:cxnLst/>
          <a:rect l="0" t="0" r="0" b="0"/>
          <a:pathLst>
            <a:path>
              <a:moveTo>
                <a:pt x="0" y="27570"/>
              </a:moveTo>
              <a:lnTo>
                <a:pt x="826065" y="275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2049" y="896077"/>
        <a:ext cx="41303" cy="41303"/>
      </dsp:txXfrm>
    </dsp:sp>
    <dsp:sp modelId="{00A0E628-31EA-4BF6-AA00-4C440B0847A5}">
      <dsp:nvSpPr>
        <dsp:cNvPr id="0" name=""/>
        <dsp:cNvSpPr/>
      </dsp:nvSpPr>
      <dsp:spPr>
        <a:xfrm>
          <a:off x="2181442" y="320580"/>
          <a:ext cx="2532398" cy="820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Times New Roman" panose="02020603050405020304" pitchFamily="18" charset="0"/>
            </a:rPr>
            <a:t>Pollos de engorde genéticamente adecuados </a:t>
          </a:r>
          <a:endParaRPr lang="es-EC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2205463" y="344601"/>
        <a:ext cx="2484356" cy="772093"/>
      </dsp:txXfrm>
    </dsp:sp>
    <dsp:sp modelId="{DC7DB6DD-9704-472B-92A4-68151AD19D45}">
      <dsp:nvSpPr>
        <dsp:cNvPr id="0" name=""/>
        <dsp:cNvSpPr/>
      </dsp:nvSpPr>
      <dsp:spPr>
        <a:xfrm rot="2137759">
          <a:off x="1362383" y="1329095"/>
          <a:ext cx="871552" cy="55141"/>
        </a:xfrm>
        <a:custGeom>
          <a:avLst/>
          <a:gdLst/>
          <a:ahLst/>
          <a:cxnLst/>
          <a:rect l="0" t="0" r="0" b="0"/>
          <a:pathLst>
            <a:path>
              <a:moveTo>
                <a:pt x="0" y="27570"/>
              </a:moveTo>
              <a:lnTo>
                <a:pt x="871552" y="275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371" y="1334877"/>
        <a:ext cx="43577" cy="43577"/>
      </dsp:txXfrm>
    </dsp:sp>
    <dsp:sp modelId="{A9CC421B-5E8F-488A-B7A5-F722235E514F}">
      <dsp:nvSpPr>
        <dsp:cNvPr id="0" name=""/>
        <dsp:cNvSpPr/>
      </dsp:nvSpPr>
      <dsp:spPr>
        <a:xfrm>
          <a:off x="2152360" y="1200454"/>
          <a:ext cx="2545815" cy="820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Times New Roman" panose="02020603050405020304" pitchFamily="18" charset="0"/>
            </a:rPr>
            <a:t>Mejoramiento del alimento balanceado</a:t>
          </a:r>
          <a:endParaRPr lang="es-EC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2176381" y="1224475"/>
        <a:ext cx="2497773" cy="772093"/>
      </dsp:txXfrm>
    </dsp:sp>
    <dsp:sp modelId="{4CFB6EA3-5245-4481-978E-A4EB866DDD18}">
      <dsp:nvSpPr>
        <dsp:cNvPr id="0" name=""/>
        <dsp:cNvSpPr/>
      </dsp:nvSpPr>
      <dsp:spPr>
        <a:xfrm rot="18319453">
          <a:off x="4525851" y="1249620"/>
          <a:ext cx="817096" cy="55141"/>
        </a:xfrm>
        <a:custGeom>
          <a:avLst/>
          <a:gdLst/>
          <a:ahLst/>
          <a:cxnLst/>
          <a:rect l="0" t="0" r="0" b="0"/>
          <a:pathLst>
            <a:path>
              <a:moveTo>
                <a:pt x="0" y="27570"/>
              </a:moveTo>
              <a:lnTo>
                <a:pt x="817096" y="275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3972" y="1256763"/>
        <a:ext cx="40854" cy="40854"/>
      </dsp:txXfrm>
    </dsp:sp>
    <dsp:sp modelId="{D10954AD-CD20-46A3-B37C-EB37711DFA2B}">
      <dsp:nvSpPr>
        <dsp:cNvPr id="0" name=""/>
        <dsp:cNvSpPr/>
      </dsp:nvSpPr>
      <dsp:spPr>
        <a:xfrm>
          <a:off x="5170623" y="533791"/>
          <a:ext cx="1640271" cy="820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Times New Roman" panose="02020603050405020304" pitchFamily="18" charset="0"/>
            </a:rPr>
            <a:t>Utilización de programas lineales</a:t>
          </a:r>
          <a:endParaRPr lang="es-EC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5194644" y="557812"/>
        <a:ext cx="1592229" cy="772093"/>
      </dsp:txXfrm>
    </dsp:sp>
    <dsp:sp modelId="{14BA0249-AF02-471E-A169-A71A32C0C5AD}">
      <dsp:nvSpPr>
        <dsp:cNvPr id="0" name=""/>
        <dsp:cNvSpPr/>
      </dsp:nvSpPr>
      <dsp:spPr>
        <a:xfrm rot="1776327">
          <a:off x="4662706" y="1717175"/>
          <a:ext cx="543387" cy="55141"/>
        </a:xfrm>
        <a:custGeom>
          <a:avLst/>
          <a:gdLst/>
          <a:ahLst/>
          <a:cxnLst/>
          <a:rect l="0" t="0" r="0" b="0"/>
          <a:pathLst>
            <a:path>
              <a:moveTo>
                <a:pt x="0" y="27570"/>
              </a:moveTo>
              <a:lnTo>
                <a:pt x="543387" y="275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0815" y="1731161"/>
        <a:ext cx="27169" cy="27169"/>
      </dsp:txXfrm>
    </dsp:sp>
    <dsp:sp modelId="{A2E47C19-496C-4246-B8C8-2CBF63D31174}">
      <dsp:nvSpPr>
        <dsp:cNvPr id="0" name=""/>
        <dsp:cNvSpPr/>
      </dsp:nvSpPr>
      <dsp:spPr>
        <a:xfrm>
          <a:off x="5170623" y="1468901"/>
          <a:ext cx="1640271" cy="82013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rgbClr val="CC0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Times New Roman" panose="02020603050405020304" pitchFamily="18" charset="0"/>
            </a:rPr>
            <a:t>Incorporación de aditivos</a:t>
          </a:r>
          <a:endParaRPr lang="es-EC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5194644" y="1492922"/>
        <a:ext cx="1592229" cy="772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412C4-347D-4161-9E5B-2A610D7622CE}">
      <dsp:nvSpPr>
        <dsp:cNvPr id="0" name=""/>
        <dsp:cNvSpPr/>
      </dsp:nvSpPr>
      <dsp:spPr>
        <a:xfrm>
          <a:off x="0" y="0"/>
          <a:ext cx="2618702" cy="486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FOS+AgNPs</a:t>
          </a:r>
          <a:endParaRPr lang="es-ES" sz="600" kern="1200" dirty="0"/>
        </a:p>
      </dsp:txBody>
      <dsp:txXfrm>
        <a:off x="243000" y="0"/>
        <a:ext cx="2132702" cy="486000"/>
      </dsp:txXfrm>
    </dsp:sp>
    <dsp:sp modelId="{8B8E0AC6-48C4-4411-904F-6936C15EF6BD}">
      <dsp:nvSpPr>
        <dsp:cNvPr id="0" name=""/>
        <dsp:cNvSpPr/>
      </dsp:nvSpPr>
      <dsp:spPr>
        <a:xfrm>
          <a:off x="4824" y="575868"/>
          <a:ext cx="2094961" cy="1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</dsp:txBody>
      <dsp:txXfrm>
        <a:off x="4824" y="575868"/>
        <a:ext cx="2094961" cy="162000"/>
      </dsp:txXfrm>
    </dsp:sp>
    <dsp:sp modelId="{56A135DC-183C-4233-896D-BBD6D71D9658}">
      <dsp:nvSpPr>
        <dsp:cNvPr id="0" name=""/>
        <dsp:cNvSpPr/>
      </dsp:nvSpPr>
      <dsp:spPr>
        <a:xfrm>
          <a:off x="2407526" y="29118"/>
          <a:ext cx="2618702" cy="486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Mezcla homogénea</a:t>
          </a:r>
          <a:endParaRPr lang="es-ES" sz="1100" kern="1200" dirty="0"/>
        </a:p>
      </dsp:txBody>
      <dsp:txXfrm>
        <a:off x="2650526" y="29118"/>
        <a:ext cx="2132702" cy="486000"/>
      </dsp:txXfrm>
    </dsp:sp>
    <dsp:sp modelId="{C38B8656-0055-4CE2-B78A-41582E5AA24F}">
      <dsp:nvSpPr>
        <dsp:cNvPr id="0" name=""/>
        <dsp:cNvSpPr/>
      </dsp:nvSpPr>
      <dsp:spPr>
        <a:xfrm>
          <a:off x="2407526" y="575868"/>
          <a:ext cx="2094961" cy="1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Sonic ador</a:t>
          </a:r>
          <a:endParaRPr lang="es-ES" sz="1100" kern="1200" dirty="0"/>
        </a:p>
      </dsp:txBody>
      <dsp:txXfrm>
        <a:off x="2407526" y="575868"/>
        <a:ext cx="2094961" cy="16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BD74B-E2A9-45A4-8AF6-4F86A6F048A1}">
      <dsp:nvSpPr>
        <dsp:cNvPr id="0" name=""/>
        <dsp:cNvSpPr/>
      </dsp:nvSpPr>
      <dsp:spPr>
        <a:xfrm rot="5400000">
          <a:off x="3959461" y="-1550431"/>
          <a:ext cx="796926" cy="410157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j-lt"/>
              <a:cs typeface="Times New Roman" panose="02020603050405020304" pitchFamily="18" charset="0"/>
            </a:rPr>
            <a:t>Espectrofotómetro UV-VIS SPECORD S600 de </a:t>
          </a:r>
          <a:r>
            <a:rPr lang="es-EC" sz="1400" kern="1200" dirty="0" err="1" smtClean="0">
              <a:latin typeface="+mj-lt"/>
              <a:cs typeface="Times New Roman" panose="02020603050405020304" pitchFamily="18" charset="0"/>
            </a:rPr>
            <a:t>Analityk</a:t>
          </a:r>
          <a:r>
            <a:rPr lang="es-EC" sz="14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C" sz="1400" kern="1200" dirty="0" err="1" smtClean="0">
              <a:latin typeface="+mj-lt"/>
              <a:cs typeface="Times New Roman" panose="02020603050405020304" pitchFamily="18" charset="0"/>
            </a:rPr>
            <a:t>jena</a:t>
          </a:r>
          <a:endParaRPr lang="es-ES" sz="1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307137" y="140796"/>
        <a:ext cx="4062673" cy="719120"/>
      </dsp:txXfrm>
    </dsp:sp>
    <dsp:sp modelId="{6F126FC4-AE59-4AC4-9334-E3F29ED87BA4}">
      <dsp:nvSpPr>
        <dsp:cNvPr id="0" name=""/>
        <dsp:cNvSpPr/>
      </dsp:nvSpPr>
      <dsp:spPr>
        <a:xfrm>
          <a:off x="0" y="2278"/>
          <a:ext cx="2307136" cy="9961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+mj-lt"/>
              <a:cs typeface="Times New Roman" panose="02020603050405020304" pitchFamily="18" charset="0"/>
            </a:rPr>
            <a:t>Formación y  estabilidad</a:t>
          </a:r>
          <a:endParaRPr lang="es-ES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48628" y="50906"/>
        <a:ext cx="2209880" cy="898901"/>
      </dsp:txXfrm>
    </dsp:sp>
    <dsp:sp modelId="{68F49999-409B-4E1B-9FCA-99316B944288}">
      <dsp:nvSpPr>
        <dsp:cNvPr id="0" name=""/>
        <dsp:cNvSpPr/>
      </dsp:nvSpPr>
      <dsp:spPr>
        <a:xfrm rot="5400000">
          <a:off x="3959461" y="-504465"/>
          <a:ext cx="796926" cy="410157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Difractometro de marca </a:t>
          </a:r>
          <a:r>
            <a:rPr lang="es-ES" sz="1600" kern="1200" dirty="0" err="1" smtClean="0"/>
            <a:t>PANalytical</a:t>
          </a:r>
          <a:r>
            <a:rPr lang="es-ES" sz="1600" kern="1200" dirty="0" smtClean="0"/>
            <a:t> EMPYREAN</a:t>
          </a:r>
          <a:endParaRPr lang="es-ES" sz="1600" b="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307137" y="1186762"/>
        <a:ext cx="4062673" cy="719120"/>
      </dsp:txXfrm>
    </dsp:sp>
    <dsp:sp modelId="{F25A8162-8214-437A-988D-E6469B25839E}">
      <dsp:nvSpPr>
        <dsp:cNvPr id="0" name=""/>
        <dsp:cNvSpPr/>
      </dsp:nvSpPr>
      <dsp:spPr>
        <a:xfrm>
          <a:off x="0" y="1048243"/>
          <a:ext cx="2307136" cy="9961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+mj-lt"/>
              <a:cs typeface="Times New Roman" panose="02020603050405020304" pitchFamily="18" charset="0"/>
            </a:rPr>
            <a:t>Presencia de  AgNPs y FOS.</a:t>
          </a:r>
          <a:endParaRPr lang="es-ES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48628" y="1096871"/>
        <a:ext cx="2209880" cy="898901"/>
      </dsp:txXfrm>
    </dsp:sp>
    <dsp:sp modelId="{66FCA529-6752-488D-8790-DB1A743225CB}">
      <dsp:nvSpPr>
        <dsp:cNvPr id="0" name=""/>
        <dsp:cNvSpPr/>
      </dsp:nvSpPr>
      <dsp:spPr>
        <a:xfrm rot="5400000">
          <a:off x="3959461" y="541499"/>
          <a:ext cx="796926" cy="410157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j-lt"/>
              <a:cs typeface="Times New Roman" panose="02020603050405020304" pitchFamily="18" charset="0"/>
            </a:rPr>
            <a:t>Por dispersión de luz dinámica (DLS)</a:t>
          </a:r>
          <a:endParaRPr lang="es-ES" sz="1400" kern="1200" dirty="0">
            <a:latin typeface="+mj-lt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j-lt"/>
              <a:cs typeface="Times New Roman" panose="02020603050405020304" pitchFamily="18" charset="0"/>
            </a:rPr>
            <a:t>Microscopio electrónico de barrido y transmisión (STEM).</a:t>
          </a:r>
          <a:endParaRPr lang="es-ES" sz="1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307137" y="2232727"/>
        <a:ext cx="4062673" cy="719120"/>
      </dsp:txXfrm>
    </dsp:sp>
    <dsp:sp modelId="{4302AC2D-5936-425A-BF4F-F64B87D7284F}">
      <dsp:nvSpPr>
        <dsp:cNvPr id="0" name=""/>
        <dsp:cNvSpPr/>
      </dsp:nvSpPr>
      <dsp:spPr>
        <a:xfrm>
          <a:off x="0" y="2094209"/>
          <a:ext cx="2307136" cy="9961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+mj-lt"/>
              <a:cs typeface="Times New Roman" panose="02020603050405020304" pitchFamily="18" charset="0"/>
            </a:rPr>
            <a:t>Tamaño y Forma</a:t>
          </a:r>
          <a:endParaRPr lang="es-ES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48628" y="2142837"/>
        <a:ext cx="2209880" cy="898901"/>
      </dsp:txXfrm>
    </dsp:sp>
    <dsp:sp modelId="{683E3C45-0E90-4B31-B601-55571B96F0E7}">
      <dsp:nvSpPr>
        <dsp:cNvPr id="0" name=""/>
        <dsp:cNvSpPr/>
      </dsp:nvSpPr>
      <dsp:spPr>
        <a:xfrm rot="5400000">
          <a:off x="3959461" y="1587465"/>
          <a:ext cx="796926" cy="410157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u="none" kern="1200" dirty="0" smtClean="0">
              <a:solidFill>
                <a:schemeClr val="tx1"/>
              </a:solidFill>
            </a:rPr>
            <a:t>Potenciostato </a:t>
          </a:r>
          <a:r>
            <a:rPr lang="es-EC" sz="1400" b="0" i="0" u="none" kern="1200" dirty="0" err="1" smtClean="0">
              <a:solidFill>
                <a:schemeClr val="tx1"/>
              </a:solidFill>
            </a:rPr>
            <a:t>galvanostato</a:t>
          </a:r>
          <a:r>
            <a:rPr lang="es-EC" sz="1400" b="0" i="0" u="none" kern="1200" dirty="0" smtClean="0">
              <a:solidFill>
                <a:schemeClr val="tx1"/>
              </a:solidFill>
            </a:rPr>
            <a:t> AUTOLAB</a:t>
          </a:r>
          <a:r>
            <a:rPr lang="es-ES" sz="1400" kern="1200" dirty="0" smtClean="0"/>
            <a:t>.</a:t>
          </a:r>
          <a:endParaRPr lang="es-ES" sz="1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307137" y="3278693"/>
        <a:ext cx="4062673" cy="719120"/>
      </dsp:txXfrm>
    </dsp:sp>
    <dsp:sp modelId="{6869565B-FD74-49DA-BB24-D20AB9C68DC9}">
      <dsp:nvSpPr>
        <dsp:cNvPr id="0" name=""/>
        <dsp:cNvSpPr/>
      </dsp:nvSpPr>
      <dsp:spPr>
        <a:xfrm>
          <a:off x="0" y="3140174"/>
          <a:ext cx="2307136" cy="9961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Times New Roman" panose="02020603050405020304" pitchFamily="18" charset="0"/>
            </a:rPr>
            <a:t>Comportamiento Redox</a:t>
          </a:r>
          <a:r>
            <a:rPr lang="es-ES" sz="1600" kern="1200" dirty="0" smtClean="0">
              <a:latin typeface="+mj-lt"/>
              <a:cs typeface="Times New Roman" panose="02020603050405020304" pitchFamily="18" charset="0"/>
            </a:rPr>
            <a:t>.</a:t>
          </a:r>
          <a:endParaRPr lang="es-ES" sz="1600" kern="1200" dirty="0">
            <a:latin typeface="+mj-lt"/>
            <a:cs typeface="Times New Roman" panose="02020603050405020304" pitchFamily="18" charset="0"/>
          </a:endParaRPr>
        </a:p>
      </dsp:txBody>
      <dsp:txXfrm>
        <a:off x="48628" y="3188802"/>
        <a:ext cx="2209880" cy="898901"/>
      </dsp:txXfrm>
    </dsp:sp>
    <dsp:sp modelId="{3747C982-DEA7-4C98-BF6E-017BDBB99E60}">
      <dsp:nvSpPr>
        <dsp:cNvPr id="0" name=""/>
        <dsp:cNvSpPr/>
      </dsp:nvSpPr>
      <dsp:spPr>
        <a:xfrm rot="5400000">
          <a:off x="3959461" y="2633430"/>
          <a:ext cx="796926" cy="410157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/>
            <a:t>Cámara de flujo laminar clase 2, </a:t>
          </a:r>
          <a:r>
            <a:rPr lang="es-EC" sz="1400" b="0" i="0" kern="1200" dirty="0" err="1" smtClean="0"/>
            <a:t>Purair</a:t>
          </a:r>
          <a:r>
            <a:rPr lang="es-EC" sz="1400" b="0" i="0" kern="1200" dirty="0" smtClean="0"/>
            <a:t> LF series</a:t>
          </a:r>
          <a:endParaRPr lang="es-ES" sz="1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307137" y="4324658"/>
        <a:ext cx="4062673" cy="719120"/>
      </dsp:txXfrm>
    </dsp:sp>
    <dsp:sp modelId="{3798D472-5F19-4651-B8E1-7B4F3FE98523}">
      <dsp:nvSpPr>
        <dsp:cNvPr id="0" name=""/>
        <dsp:cNvSpPr/>
      </dsp:nvSpPr>
      <dsp:spPr>
        <a:xfrm>
          <a:off x="0" y="4186140"/>
          <a:ext cx="2307136" cy="9961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Actividad antimicrobiana</a:t>
          </a:r>
          <a:r>
            <a:rPr lang="es-EC" sz="1400" kern="1200" dirty="0" smtClean="0"/>
            <a:t>.</a:t>
          </a:r>
          <a:endParaRPr lang="es-ES" sz="1400" kern="1200" dirty="0">
            <a:latin typeface="+mj-lt"/>
            <a:cs typeface="Times New Roman" panose="02020603050405020304" pitchFamily="18" charset="0"/>
          </a:endParaRPr>
        </a:p>
      </dsp:txBody>
      <dsp:txXfrm>
        <a:off x="48628" y="4234768"/>
        <a:ext cx="2209880" cy="89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940E-131B-4C7F-9F3E-969D4D19D09E}" type="datetimeFigureOut">
              <a:rPr lang="es-EC" smtClean="0"/>
              <a:t>10/02/2021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4C61-EE73-4030-B6C8-4E37F90934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2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690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1Precursor metálico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2Agente reductor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3Agente estabilizante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rgbClr val="000000"/>
                </a:solidFill>
              </a:rPr>
              <a:t>Se </a:t>
            </a:r>
            <a:r>
              <a:rPr lang="es-EC" dirty="0" err="1" smtClean="0">
                <a:solidFill>
                  <a:srgbClr val="000000"/>
                </a:solidFill>
              </a:rPr>
              <a:t>requeiren</a:t>
            </a:r>
            <a:r>
              <a:rPr lang="es-EC" dirty="0" smtClean="0">
                <a:solidFill>
                  <a:srgbClr val="000000"/>
                </a:solidFill>
              </a:rPr>
              <a:t> factores de luz, pH, Temperatura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rgbClr val="000000"/>
                </a:solidFill>
              </a:rPr>
              <a:t>Pueden</a:t>
            </a:r>
            <a:r>
              <a:rPr lang="es-EC" baseline="0" dirty="0" smtClean="0">
                <a:solidFill>
                  <a:srgbClr val="000000"/>
                </a:solidFill>
              </a:rPr>
              <a:t> precipitar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684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86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491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990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Escala</a:t>
            </a:r>
            <a:r>
              <a:rPr lang="es-EC" baseline="0" dirty="0" smtClean="0"/>
              <a:t> y tabla, hablar de morfología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82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31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1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8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8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04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9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58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2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0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0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1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microsoft.com/office/2007/relationships/diagramDrawing" Target="../diagrams/drawing2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wmf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6.wmf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250825" y="155575"/>
            <a:ext cx="3162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28367" y="836712"/>
            <a:ext cx="70600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/>
            <a:r>
              <a:rPr lang="es-ES" sz="1600" b="1" dirty="0" smtClean="0">
                <a:latin typeface="+mj-lt"/>
                <a:cs typeface="Times New Roman" panose="02020603050405020304" pitchFamily="18" charset="0"/>
              </a:rPr>
              <a:t>CARRERA DE INGENIERÍA EN BIOTECNOLOGÍA</a:t>
            </a:r>
          </a:p>
          <a:p>
            <a:pPr algn="ctr"/>
            <a:endParaRPr lang="es-ES" sz="20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anose="02020603050405020304" pitchFamily="18" charset="0"/>
              </a:rPr>
              <a:t>PROYECTO DE TITULACIÓN PREVIO A LA OBTENCION DEL TÍTULO DE INGENIERO EN BIOTECNOLOGÍA</a:t>
            </a:r>
          </a:p>
          <a:p>
            <a:pPr algn="ctr"/>
            <a:endParaRPr lang="es-ES" sz="20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2000" b="1" i="1" dirty="0" smtClean="0">
                <a:latin typeface="+mj-lt"/>
                <a:cs typeface="Times New Roman" panose="02020603050405020304" pitchFamily="18" charset="0"/>
              </a:rPr>
              <a:t>“</a:t>
            </a:r>
            <a:r>
              <a:rPr lang="es-EC" sz="2000" b="1" dirty="0"/>
              <a:t>E</a:t>
            </a:r>
            <a:r>
              <a:rPr lang="es-EC" sz="2000" b="1" dirty="0" smtClean="0"/>
              <a:t>valuación </a:t>
            </a:r>
            <a:r>
              <a:rPr lang="es-EC" sz="2000" b="1" i="1" dirty="0" smtClean="0"/>
              <a:t>in vitro </a:t>
            </a:r>
            <a:r>
              <a:rPr lang="es-EC" sz="2000" b="1" dirty="0" smtClean="0"/>
              <a:t>del efecto antibacteriano de un nuevo aditivo hibrido en formulación líquida para aves de corral utilizando nanotecnología</a:t>
            </a:r>
            <a:r>
              <a:rPr lang="es-ES" sz="2000" b="1" dirty="0" smtClean="0">
                <a:latin typeface="+mj-lt"/>
                <a:cs typeface="Times New Roman" panose="02020603050405020304" pitchFamily="18" charset="0"/>
              </a:rPr>
              <a:t>”</a:t>
            </a:r>
          </a:p>
          <a:p>
            <a:endParaRPr lang="es-ES" sz="2000" i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s-ES" sz="2000" b="1" dirty="0" smtClean="0">
                <a:latin typeface="+mj-lt"/>
                <a:cs typeface="Times New Roman" panose="02020603050405020304" pitchFamily="18" charset="0"/>
              </a:rPr>
              <a:t>		   </a:t>
            </a:r>
          </a:p>
          <a:p>
            <a:endParaRPr lang="es-ES" sz="2000" b="1" dirty="0">
              <a:latin typeface="+mj-lt"/>
              <a:cs typeface="Times New Roman" panose="02020603050405020304" pitchFamily="18" charset="0"/>
            </a:endParaRPr>
          </a:p>
          <a:p>
            <a:endParaRPr lang="es-EC" sz="2000" b="1" dirty="0" smtClean="0">
              <a:latin typeface="+mj-lt"/>
              <a:cs typeface="Times New Roman" panose="02020603050405020304" pitchFamily="18" charset="0"/>
            </a:endParaRPr>
          </a:p>
          <a:p>
            <a:endParaRPr lang="es-EC" sz="2000" b="1" dirty="0" smtClean="0">
              <a:latin typeface="+mj-lt"/>
              <a:cs typeface="Times New Roman" panose="02020603050405020304" pitchFamily="18" charset="0"/>
            </a:endParaRPr>
          </a:p>
          <a:p>
            <a:endParaRPr lang="es-EC" sz="2000" dirty="0">
              <a:latin typeface="+mj-lt"/>
              <a:cs typeface="Times New Roman" panose="02020603050405020304" pitchFamily="18" charset="0"/>
            </a:endParaRPr>
          </a:p>
          <a:p>
            <a:endParaRPr lang="es-ES" sz="2000" dirty="0" smtClean="0">
              <a:latin typeface="+mj-lt"/>
              <a:cs typeface="Times New Roman" pitchFamily="18" charset="0"/>
            </a:endParaRPr>
          </a:p>
          <a:p>
            <a:r>
              <a:rPr lang="es-ES" sz="2000" dirty="0">
                <a:latin typeface="+mj-lt"/>
                <a:cs typeface="Times New Roman" pitchFamily="18" charset="0"/>
              </a:rPr>
              <a:t>		</a:t>
            </a:r>
            <a:endParaRPr lang="es-ES" sz="2000" dirty="0" smtClean="0">
              <a:latin typeface="+mj-lt"/>
              <a:cs typeface="Times New Roman" pitchFamily="18" charset="0"/>
            </a:endParaRPr>
          </a:p>
          <a:p>
            <a:r>
              <a:rPr lang="es-ES" sz="2000" dirty="0">
                <a:latin typeface="+mj-lt"/>
                <a:cs typeface="Times New Roman" pitchFamily="18" charset="0"/>
              </a:rPr>
              <a:t>	</a:t>
            </a:r>
            <a:r>
              <a:rPr lang="es-ES" sz="2000" dirty="0" smtClean="0">
                <a:latin typeface="+mj-lt"/>
                <a:cs typeface="Times New Roman" pitchFamily="18" charset="0"/>
              </a:rPr>
              <a:t>	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601"/>
            <a:ext cx="978938" cy="1012694"/>
          </a:xfrm>
          <a:prstGeom prst="rect">
            <a:avLst/>
          </a:prstGeom>
        </p:spPr>
      </p:pic>
      <p:sp>
        <p:nvSpPr>
          <p:cNvPr id="7" name="CuadroTexto 3"/>
          <p:cNvSpPr txBox="1"/>
          <p:nvPr/>
        </p:nvSpPr>
        <p:spPr>
          <a:xfrm>
            <a:off x="539552" y="414277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Elaborado por</a:t>
            </a:r>
          </a:p>
          <a:p>
            <a:pPr algn="ctr"/>
            <a:r>
              <a:rPr lang="es-EC" sz="1600" dirty="0" smtClean="0"/>
              <a:t>Cristian Roberto Benalcázar López</a:t>
            </a:r>
            <a:endParaRPr lang="es-EC" sz="1600" dirty="0"/>
          </a:p>
        </p:txBody>
      </p:sp>
      <p:sp>
        <p:nvSpPr>
          <p:cNvPr id="8" name="Rectángulo 8"/>
          <p:cNvSpPr/>
          <p:nvPr/>
        </p:nvSpPr>
        <p:spPr>
          <a:xfrm>
            <a:off x="3808747" y="4934906"/>
            <a:ext cx="167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 smtClean="0"/>
              <a:t>Directora</a:t>
            </a:r>
            <a:endParaRPr lang="es-EC" sz="1200" b="1" dirty="0"/>
          </a:p>
          <a:p>
            <a:pPr algn="ctr"/>
            <a:r>
              <a:rPr lang="es-EC" sz="1200" dirty="0">
                <a:cs typeface="Times New Roman" panose="02020603050405020304" pitchFamily="18" charset="0"/>
              </a:rPr>
              <a:t>Yolanda Angulo, PhD</a:t>
            </a:r>
            <a:r>
              <a:rPr lang="es-EC" sz="1200" dirty="0" smtClean="0"/>
              <a:t>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9496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4288" b="13919"/>
          <a:stretch/>
        </p:blipFill>
        <p:spPr bwMode="auto">
          <a:xfrm>
            <a:off x="3851920" y="843641"/>
            <a:ext cx="2664296" cy="2009296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 rot="16200000">
            <a:off x="-465568" y="1472451"/>
            <a:ext cx="165949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</a:rPr>
              <a:t>Síntesis Verde</a:t>
            </a:r>
            <a:endParaRPr lang="es-EC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0019" y="39791"/>
            <a:ext cx="521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ELABORACIÓN DEL ADITIVO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1250" name="Picture 2" descr="C:\Users\CrisBen\Downloads\118360950_309423416790327_362642669956959019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8" y="793090"/>
            <a:ext cx="2746461" cy="20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1" name="Picture 3" descr="C:\Users\CrisBen\Downloads\118729625_1253512254842638_671648231298891824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512" y="3218950"/>
            <a:ext cx="2700192" cy="20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C:\Users\CrisBen\Downloads\118280268_1043782069358278_5412230437821155157_n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69" y="3218950"/>
            <a:ext cx="2513270" cy="18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a 12"/>
          <p:cNvGraphicFramePr/>
          <p:nvPr>
            <p:extLst>
              <p:ext uri="{D42A27DB-BD31-4B8C-83A1-F6EECF244321}">
                <p14:modId xmlns:p14="http://schemas.microsoft.com/office/powerpoint/2010/main" val="3698711948"/>
              </p:ext>
            </p:extLst>
          </p:nvPr>
        </p:nvGraphicFramePr>
        <p:xfrm>
          <a:off x="298903" y="5424970"/>
          <a:ext cx="5031053" cy="76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Picture 7" descr="C:\Users\CrisBen\Downloads\118307905_2692133977782557_4111127680724916014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22" y="843640"/>
            <a:ext cx="1782417" cy="20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CrisBen\Downloads\118395363_439073637006509_4502032197973161124_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6" b="27975"/>
          <a:stretch/>
        </p:blipFill>
        <p:spPr bwMode="auto">
          <a:xfrm rot="5400000">
            <a:off x="5919422" y="3747307"/>
            <a:ext cx="2614666" cy="10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23732" y="11663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Caracterización del aditivo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88488334"/>
              </p:ext>
            </p:extLst>
          </p:nvPr>
        </p:nvGraphicFramePr>
        <p:xfrm>
          <a:off x="23277" y="836712"/>
          <a:ext cx="640871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0" name="Picture 2" descr="Resultado de imagen para UV-VIS SPECORD S6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1" b="17070"/>
          <a:stretch/>
        </p:blipFill>
        <p:spPr bwMode="auto">
          <a:xfrm>
            <a:off x="6827407" y="665042"/>
            <a:ext cx="21321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1080" y="3086294"/>
            <a:ext cx="1951067" cy="14795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20" y="1621019"/>
            <a:ext cx="2485789" cy="139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54" y="4476677"/>
            <a:ext cx="1553629" cy="155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8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latin typeface="+mj-lt"/>
                <a:cs typeface="Times New Roman" panose="02020603050405020304" pitchFamily="18" charset="0"/>
              </a:rPr>
              <a:t>RESULTADOS Y DISCUSIÓN</a:t>
            </a:r>
            <a:endParaRPr lang="es-EC" sz="3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20845" y="2924944"/>
            <a:ext cx="6458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dirty="0" smtClean="0">
                <a:cs typeface="Times New Roman" panose="02020603050405020304" pitchFamily="18" charset="0"/>
              </a:rPr>
              <a:t>Síntesis y caracterización</a:t>
            </a:r>
          </a:p>
          <a:p>
            <a:pPr algn="ctr"/>
            <a:r>
              <a:rPr lang="es-EC" sz="4000" b="1" dirty="0">
                <a:cs typeface="Times New Roman" panose="02020603050405020304" pitchFamily="18" charset="0"/>
              </a:rPr>
              <a:t>d</a:t>
            </a:r>
            <a:r>
              <a:rPr lang="es-EC" sz="4000" b="1" dirty="0" smtClean="0">
                <a:cs typeface="Times New Roman" panose="02020603050405020304" pitchFamily="18" charset="0"/>
              </a:rPr>
              <a:t>el aditivo</a:t>
            </a:r>
            <a:endParaRPr lang="es-EC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2267744" y="19915"/>
            <a:ext cx="474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002060"/>
                </a:solidFill>
              </a:rPr>
              <a:t>Estabilidad en el tiempo</a:t>
            </a:r>
            <a:endParaRPr lang="es-EC" sz="2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32734"/>
              </p:ext>
            </p:extLst>
          </p:nvPr>
        </p:nvGraphicFramePr>
        <p:xfrm>
          <a:off x="246264" y="530425"/>
          <a:ext cx="4037704" cy="314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6" name="Graph" r:id="rId4" imgW="3719520" imgH="2895480" progId="Origin50.Graph">
                  <p:embed/>
                </p:oleObj>
              </mc:Choice>
              <mc:Fallback>
                <p:oleObj name="Graph" r:id="rId4" imgW="371952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264" y="530425"/>
                        <a:ext cx="4037704" cy="314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11"/>
          <p:cNvSpPr/>
          <p:nvPr/>
        </p:nvSpPr>
        <p:spPr>
          <a:xfrm>
            <a:off x="323529" y="5908630"/>
            <a:ext cx="547260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Espectroscopia ultravioleta visible (</a:t>
            </a:r>
            <a:r>
              <a:rPr lang="es-EC" sz="1400" dirty="0" smtClean="0"/>
              <a:t>UV-VIS)</a:t>
            </a:r>
            <a:endParaRPr lang="es-EC" sz="1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65069"/>
              </p:ext>
            </p:extLst>
          </p:nvPr>
        </p:nvGraphicFramePr>
        <p:xfrm>
          <a:off x="5076056" y="554479"/>
          <a:ext cx="3600400" cy="280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7" name="Graph" r:id="rId6" imgW="3719520" imgH="2895480" progId="Origin50.Graph">
                  <p:embed/>
                </p:oleObj>
              </mc:Choice>
              <mc:Fallback>
                <p:oleObj name="Graph" r:id="rId6" imgW="3719520" imgH="2895480" progId="Origin50.Graph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54479"/>
                        <a:ext cx="3600400" cy="2801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430612"/>
              </p:ext>
            </p:extLst>
          </p:nvPr>
        </p:nvGraphicFramePr>
        <p:xfrm>
          <a:off x="0" y="3314290"/>
          <a:ext cx="4032448" cy="274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8" name="Graph" r:id="rId8" imgW="3718440" imgH="2895480" progId="Origin50.Graph">
                  <p:embed/>
                </p:oleObj>
              </mc:Choice>
              <mc:Fallback>
                <p:oleObj name="Graph" r:id="rId8" imgW="3718440" imgH="2895480" progId="Origin50.Graph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14290"/>
                        <a:ext cx="4032448" cy="274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4322"/>
              </p:ext>
            </p:extLst>
          </p:nvPr>
        </p:nvGraphicFramePr>
        <p:xfrm>
          <a:off x="4982265" y="3085956"/>
          <a:ext cx="4070350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9" name="Graph" r:id="rId10" imgW="3718440" imgH="2895480" progId="Origin50.Graph">
                  <p:embed/>
                </p:oleObj>
              </mc:Choice>
              <mc:Fallback>
                <p:oleObj name="Graph" r:id="rId10" imgW="3718440" imgH="2895480" progId="Origin50.Graph">
                  <p:embed/>
                  <p:pic>
                    <p:nvPicPr>
                      <p:cNvPr id="0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265" y="3085956"/>
                        <a:ext cx="4070350" cy="297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8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9064" y="88923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Pruebas a diferentes métodos de homogenización tomando como solvente FOS y</a:t>
            </a:r>
            <a:r>
              <a:rPr lang="es-EC" b="1" dirty="0" smtClean="0"/>
              <a:t> </a:t>
            </a:r>
            <a:r>
              <a:rPr lang="es-EC" b="1" dirty="0"/>
              <a:t>soluto las nanopartículas de plata. </a:t>
            </a:r>
            <a:endParaRPr lang="es-EC" dirty="0"/>
          </a:p>
          <a:p>
            <a:pPr algn="just"/>
            <a:r>
              <a:rPr lang="es-EC" b="1" dirty="0"/>
              <a:t>Matriz: </a:t>
            </a:r>
            <a:r>
              <a:rPr lang="es-EC" dirty="0"/>
              <a:t>FOS al </a:t>
            </a:r>
            <a:r>
              <a:rPr lang="es-EC" dirty="0" smtClean="0"/>
              <a:t>%. </a:t>
            </a:r>
            <a:endParaRPr lang="es-EC" dirty="0"/>
          </a:p>
          <a:p>
            <a:pPr algn="just"/>
            <a:r>
              <a:rPr lang="es-EC" b="1" dirty="0"/>
              <a:t>Soluto: </a:t>
            </a:r>
            <a:r>
              <a:rPr lang="es-EC" dirty="0"/>
              <a:t>AgNPs.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0173"/>
              </p:ext>
            </p:extLst>
          </p:nvPr>
        </p:nvGraphicFramePr>
        <p:xfrm>
          <a:off x="-252536" y="1988840"/>
          <a:ext cx="3728634" cy="274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7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1988840"/>
                        <a:ext cx="3728634" cy="2746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100" y="0"/>
            <a:ext cx="9011344" cy="1143000"/>
          </a:xfrm>
        </p:spPr>
        <p:txBody>
          <a:bodyPr/>
          <a:lstStyle/>
          <a:p>
            <a:pPr algn="ctr"/>
            <a:r>
              <a:rPr lang="es-EC" sz="2800" dirty="0">
                <a:solidFill>
                  <a:srgbClr val="002060"/>
                </a:solidFill>
              </a:rPr>
              <a:t>Estabilidad en el tiempo</a:t>
            </a:r>
            <a:endParaRPr lang="es-EC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10120"/>
              </p:ext>
            </p:extLst>
          </p:nvPr>
        </p:nvGraphicFramePr>
        <p:xfrm>
          <a:off x="2558229" y="1916832"/>
          <a:ext cx="4027541" cy="2871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8" name="Graph" r:id="rId5" imgW="3937680" imgH="3023280" progId="Origin50.Graph">
                  <p:embed/>
                </p:oleObj>
              </mc:Choice>
              <mc:Fallback>
                <p:oleObj name="Graph" r:id="rId5" imgW="3937680" imgH="3023280" progId="Origin50.Graph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29" y="1916832"/>
                        <a:ext cx="4027541" cy="2871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45707"/>
              </p:ext>
            </p:extLst>
          </p:nvPr>
        </p:nvGraphicFramePr>
        <p:xfrm>
          <a:off x="5745671" y="1980354"/>
          <a:ext cx="3578857" cy="266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9" name="Graph" r:id="rId7" imgW="3718440" imgH="2895480" progId="Origin50.Graph">
                  <p:embed/>
                </p:oleObj>
              </mc:Choice>
              <mc:Fallback>
                <p:oleObj name="Graph" r:id="rId7" imgW="3718440" imgH="2895480" progId="Origin50.Graph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671" y="1980354"/>
                        <a:ext cx="3578857" cy="2664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11"/>
          <p:cNvSpPr/>
          <p:nvPr/>
        </p:nvSpPr>
        <p:spPr>
          <a:xfrm>
            <a:off x="173466" y="5880484"/>
            <a:ext cx="547260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Espectroscopia ultravioleta visible (</a:t>
            </a:r>
            <a:r>
              <a:rPr lang="es-EC" sz="1400" dirty="0" smtClean="0"/>
              <a:t>UV-VIS)</a:t>
            </a:r>
            <a:endParaRPr lang="es-EC" sz="1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454688" y="97468"/>
            <a:ext cx="825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b="1" dirty="0"/>
              <a:t>Determinación de la morfología y tamaño de las AgNPs</a:t>
            </a:r>
            <a:endParaRPr lang="es-EC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899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30650" r="59283" b="19977"/>
          <a:stretch>
            <a:fillRect/>
          </a:stretch>
        </p:blipFill>
        <p:spPr bwMode="auto">
          <a:xfrm>
            <a:off x="129111" y="1206556"/>
            <a:ext cx="2179203" cy="19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96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4"/>
          <a:stretch>
            <a:fillRect/>
          </a:stretch>
        </p:blipFill>
        <p:spPr bwMode="auto">
          <a:xfrm>
            <a:off x="2381689" y="1052624"/>
            <a:ext cx="2389816" cy="22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69002" name="Imagen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1912" r="66170" b="40726"/>
          <a:stretch>
            <a:fillRect/>
          </a:stretch>
        </p:blipFill>
        <p:spPr bwMode="auto">
          <a:xfrm>
            <a:off x="129111" y="3347689"/>
            <a:ext cx="2133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001" name="Imagen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r="25404" b="2194"/>
          <a:stretch>
            <a:fillRect/>
          </a:stretch>
        </p:blipFill>
        <p:spPr bwMode="auto">
          <a:xfrm>
            <a:off x="2381689" y="3519487"/>
            <a:ext cx="243812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69007" name="Picture 4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r="12236" b="19010"/>
          <a:stretch/>
        </p:blipFill>
        <p:spPr bwMode="auto">
          <a:xfrm>
            <a:off x="4819816" y="1280601"/>
            <a:ext cx="4270846" cy="223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5004048" y="3588009"/>
            <a:ext cx="3706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/>
              <a:t>Resumen del tamaño promedio DLS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074253" y="946692"/>
            <a:ext cx="3866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/>
              <a:t>Resumen del tamaño promedio STEM</a:t>
            </a:r>
          </a:p>
        </p:txBody>
      </p:sp>
      <p:pic>
        <p:nvPicPr>
          <p:cNvPr id="169012" name="Picture 5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5" b="8812"/>
          <a:stretch/>
        </p:blipFill>
        <p:spPr bwMode="auto">
          <a:xfrm>
            <a:off x="4819816" y="3954078"/>
            <a:ext cx="4216625" cy="22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95911" y="1280601"/>
            <a:ext cx="1421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/>
              <a:t>76% </a:t>
            </a:r>
            <a:r>
              <a:rPr lang="es-EC" sz="1100" b="1" dirty="0" smtClean="0"/>
              <a:t>esféricas</a:t>
            </a:r>
          </a:p>
          <a:p>
            <a:r>
              <a:rPr lang="es-EC" sz="1100" b="1" dirty="0" smtClean="0"/>
              <a:t>24</a:t>
            </a:r>
            <a:r>
              <a:rPr lang="es-EC" sz="1100" b="1" dirty="0"/>
              <a:t>% asimétricas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0463" y="3131095"/>
            <a:ext cx="1930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400" dirty="0" smtClean="0">
                <a:solidFill>
                  <a:srgbClr val="3B3B3B"/>
                </a:solidFill>
                <a:latin typeface="Arial" pitchFamily="34" charset="0"/>
                <a:ea typeface="Constantia" pitchFamily="18" charset="0"/>
                <a:cs typeface="Arial" pitchFamily="34" charset="0"/>
              </a:rPr>
              <a:t>Escala: 500nm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53072" y="5628583"/>
            <a:ext cx="487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Dispersión </a:t>
            </a:r>
            <a:r>
              <a:rPr lang="es-EC" sz="1600" dirty="0"/>
              <a:t>dinámica de la luz (DLS</a:t>
            </a:r>
            <a:r>
              <a:rPr lang="es-EC" sz="1600" dirty="0" smtClean="0"/>
              <a:t>) y </a:t>
            </a:r>
            <a:r>
              <a:rPr lang="es-EC" sz="1600" dirty="0"/>
              <a:t>Microscopio electrónico de barrido y transmisión (STEM</a:t>
            </a:r>
            <a:r>
              <a:rPr lang="es-EC" sz="1600" dirty="0" smtClean="0"/>
              <a:t>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8744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56208" y="7707"/>
            <a:ext cx="857632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rgbClr val="002060"/>
                </a:solidFill>
                <a:effectLst/>
              </a:rPr>
              <a:t> </a:t>
            </a:r>
            <a:r>
              <a:rPr lang="es-ES" dirty="0" smtClean="0">
                <a:solidFill>
                  <a:srgbClr val="002060"/>
                </a:solidFill>
                <a:effectLst/>
              </a:rPr>
              <a:t>Voltametría cíclica (CD) y diferencial (VD)  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" name="Rectangle 1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20675"/>
              </p:ext>
            </p:extLst>
          </p:nvPr>
        </p:nvGraphicFramePr>
        <p:xfrm>
          <a:off x="181845" y="369021"/>
          <a:ext cx="4822203" cy="374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2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45" y="369021"/>
                        <a:ext cx="4822203" cy="3747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19502"/>
              </p:ext>
            </p:extLst>
          </p:nvPr>
        </p:nvGraphicFramePr>
        <p:xfrm>
          <a:off x="5253038" y="490538"/>
          <a:ext cx="3482975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3" name="Graph" r:id="rId5" imgW="3718440" imgH="2895480" progId="Origin50.Graph">
                  <p:embed/>
                </p:oleObj>
              </mc:Choice>
              <mc:Fallback>
                <p:oleObj name="Graph" r:id="rId5" imgW="3718440" imgH="289548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490538"/>
                        <a:ext cx="3482975" cy="274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28919"/>
              </p:ext>
            </p:extLst>
          </p:nvPr>
        </p:nvGraphicFramePr>
        <p:xfrm>
          <a:off x="5303838" y="3192463"/>
          <a:ext cx="3540125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4" name="Graph" r:id="rId7" imgW="3718440" imgH="2895480" progId="Origin50.Graph">
                  <p:embed/>
                </p:oleObj>
              </mc:Choice>
              <mc:Fallback>
                <p:oleObj name="Graph" r:id="rId7" imgW="3718440" imgH="289548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192463"/>
                        <a:ext cx="3540125" cy="277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14 Imagen"/>
          <p:cNvPicPr/>
          <p:nvPr/>
        </p:nvPicPr>
        <p:blipFill rotWithShape="1">
          <a:blip r:embed="rId9"/>
          <a:srcRect l="36616" t="21350" r="9178" b="19309"/>
          <a:stretch/>
        </p:blipFill>
        <p:spPr bwMode="auto">
          <a:xfrm>
            <a:off x="456208" y="3900376"/>
            <a:ext cx="4763864" cy="2336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35627" y="4941168"/>
            <a:ext cx="5051896" cy="60673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77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56208" y="7707"/>
            <a:ext cx="857632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rgbClr val="002060"/>
                </a:solidFill>
                <a:effectLst/>
              </a:rPr>
              <a:t> </a:t>
            </a:r>
            <a:r>
              <a:rPr lang="es-ES" dirty="0" smtClean="0">
                <a:solidFill>
                  <a:srgbClr val="002060"/>
                </a:solidFill>
                <a:effectLst/>
              </a:rPr>
              <a:t>Voltametría cíclica (CD) y diferencial (VD)  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" name="Rectangle 1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38565"/>
              </p:ext>
            </p:extLst>
          </p:nvPr>
        </p:nvGraphicFramePr>
        <p:xfrm>
          <a:off x="551755" y="404664"/>
          <a:ext cx="4608512" cy="359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4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55" y="404664"/>
                        <a:ext cx="4608512" cy="3593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24857"/>
              </p:ext>
            </p:extLst>
          </p:nvPr>
        </p:nvGraphicFramePr>
        <p:xfrm>
          <a:off x="5381625" y="496888"/>
          <a:ext cx="359410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5" name="Graph" r:id="rId5" imgW="3718440" imgH="2895480" progId="Origin50.Graph">
                  <p:embed/>
                </p:oleObj>
              </mc:Choice>
              <mc:Fallback>
                <p:oleObj name="Graph" r:id="rId5" imgW="3718440" imgH="289548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96888"/>
                        <a:ext cx="3594100" cy="283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48838"/>
              </p:ext>
            </p:extLst>
          </p:nvPr>
        </p:nvGraphicFramePr>
        <p:xfrm>
          <a:off x="5856288" y="3427413"/>
          <a:ext cx="3262312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6" name="Graph" r:id="rId7" imgW="3718440" imgH="2895480" progId="Origin50.Graph">
                  <p:embed/>
                </p:oleObj>
              </mc:Choice>
              <mc:Fallback>
                <p:oleObj name="Graph" r:id="rId7" imgW="3718440" imgH="289548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3427413"/>
                        <a:ext cx="3262312" cy="256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0" y="3817956"/>
            <a:ext cx="4756785" cy="235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0140" y="5229200"/>
            <a:ext cx="5051896" cy="94519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5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115615" y="1341"/>
            <a:ext cx="7396265" cy="76470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1" algn="ctr"/>
            <a:r>
              <a:rPr lang="es-EC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Análisis de difracción de rayos X</a:t>
            </a:r>
            <a:r>
              <a:rPr lang="es-EC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 </a:t>
            </a:r>
          </a:p>
        </p:txBody>
      </p:sp>
      <p:pic>
        <p:nvPicPr>
          <p:cNvPr id="135228" name="5 Obj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60" y="974829"/>
            <a:ext cx="4777216" cy="38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29" name="Picture 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719906" cy="30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30" name="1 Obje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59" y="3038685"/>
            <a:ext cx="4017222" cy="31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36712"/>
            <a:ext cx="493204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s-MX" sz="2000" dirty="0">
                <a:latin typeface="+mn-lt"/>
              </a:rPr>
              <a:t>Introducción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000" dirty="0" smtClean="0">
                <a:latin typeface="+mn-lt"/>
              </a:rPr>
              <a:t>Formulación del problema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000" dirty="0" err="1"/>
              <a:t>F</a:t>
            </a:r>
            <a:r>
              <a:rPr lang="es-MX" sz="2000" dirty="0" err="1" smtClean="0"/>
              <a:t>ructooligosacárido</a:t>
            </a:r>
            <a:r>
              <a:rPr lang="es-MX" sz="2000" dirty="0" smtClean="0"/>
              <a:t> </a:t>
            </a:r>
            <a:r>
              <a:rPr lang="es-MX" sz="2000" dirty="0"/>
              <a:t>(FOS</a:t>
            </a:r>
            <a:r>
              <a:rPr lang="es-MX" sz="2000" dirty="0" smtClean="0"/>
              <a:t>)</a:t>
            </a:r>
          </a:p>
          <a:p>
            <a:pPr marL="914400" lvl="1" indent="-457200" algn="just" eaLnBrk="1" hangingPunct="1">
              <a:buFont typeface="+mj-lt"/>
              <a:buAutoNum type="alphaLcParenR"/>
            </a:pPr>
            <a:r>
              <a:rPr lang="es-MX" sz="2000" dirty="0" smtClean="0">
                <a:latin typeface="+mn-lt"/>
              </a:rPr>
              <a:t>Nanopartículas de plata (AgNPs)</a:t>
            </a:r>
          </a:p>
          <a:p>
            <a:pPr algn="just" eaLnBrk="1" hangingPunct="1">
              <a:buFontTx/>
              <a:buAutoNum type="arabicPeriod"/>
            </a:pPr>
            <a:endParaRPr lang="es-MX" sz="20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ES" sz="2000" dirty="0">
                <a:latin typeface="+mn-lt"/>
              </a:rPr>
              <a:t>Objetivos</a:t>
            </a:r>
          </a:p>
          <a:p>
            <a:pPr algn="just" eaLnBrk="1" hangingPunct="1">
              <a:buFontTx/>
              <a:buAutoNum type="arabicPeriod"/>
            </a:pPr>
            <a:endParaRPr lang="es-ES" sz="20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000" dirty="0">
                <a:latin typeface="+mn-lt"/>
              </a:rPr>
              <a:t>M</a:t>
            </a:r>
            <a:r>
              <a:rPr lang="es-MX" sz="2000" dirty="0" smtClean="0">
                <a:latin typeface="+mn-lt"/>
              </a:rPr>
              <a:t>ateriales y métodos</a:t>
            </a:r>
          </a:p>
          <a:p>
            <a:pPr algn="just" eaLnBrk="1" hangingPunct="1">
              <a:buFontTx/>
              <a:buAutoNum type="arabicPeriod"/>
            </a:pPr>
            <a:endParaRPr lang="es-MX" sz="20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000" dirty="0">
                <a:latin typeface="+mn-lt"/>
              </a:rPr>
              <a:t>Resultados y discusión</a:t>
            </a:r>
          </a:p>
          <a:p>
            <a:pPr algn="just" eaLnBrk="1" hangingPunct="1">
              <a:buFontTx/>
              <a:buAutoNum type="arabicPeriod"/>
            </a:pPr>
            <a:endParaRPr lang="es-MX" sz="20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000" dirty="0">
                <a:latin typeface="+mn-lt"/>
              </a:rPr>
              <a:t>Conclusiones</a:t>
            </a:r>
          </a:p>
          <a:p>
            <a:pPr algn="just" eaLnBrk="1" hangingPunct="1">
              <a:buFontTx/>
              <a:buAutoNum type="arabicPeriod"/>
            </a:pPr>
            <a:endParaRPr lang="es-MX" sz="20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000" dirty="0">
                <a:latin typeface="+mn-lt"/>
              </a:rPr>
              <a:t>Recomendaciones</a:t>
            </a:r>
            <a:endParaRPr lang="es-ES" sz="2000" dirty="0"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0404B4B-B9D3-46F8-B058-F32B9565CE58}"/>
              </a:ext>
            </a:extLst>
          </p:cNvPr>
          <p:cNvSpPr txBox="1"/>
          <p:nvPr/>
        </p:nvSpPr>
        <p:spPr>
          <a:xfrm>
            <a:off x="8388424" y="123110"/>
            <a:ext cx="44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/>
              <a:t>3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8049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70609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Análisis microbiológico </a:t>
            </a:r>
            <a:endParaRPr lang="es-EC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4930" name="Picture 2" descr="C:\Users\CrisBen\Downloads\118275047_2175009562631044_649412583032513995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828"/>
            <a:ext cx="3039329" cy="40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 descr="C:\Users\CrisBen\Downloads\118280268_1043782069358278_541223043782115515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56" y="1142119"/>
            <a:ext cx="3113583" cy="23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 descr="C:\Users\CrisBen\Downloads\118307905_2692133977782557_411112768072491601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05" y="1522536"/>
            <a:ext cx="2853950" cy="3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 descr="C:\Users\CrisBen\Downloads\118395363_439073637006509_4502032197973161124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6" b="27975"/>
          <a:stretch/>
        </p:blipFill>
        <p:spPr bwMode="auto">
          <a:xfrm>
            <a:off x="1906049" y="4725144"/>
            <a:ext cx="4318312" cy="14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2631" y="3132579"/>
            <a:ext cx="125476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2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12" y="3107359"/>
            <a:ext cx="2030343" cy="31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77323"/>
            <a:ext cx="2278340" cy="305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89" y="701319"/>
            <a:ext cx="2889992" cy="312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5682"/>
            <a:ext cx="2222269" cy="301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67544" y="0"/>
            <a:ext cx="7931224" cy="70609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Análisis microbiológico </a:t>
            </a:r>
            <a:endParaRPr lang="es-EC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40"/>
            <a:ext cx="356388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 descr="C:\Users\CrisBen\Downloads\118580175_1014240812329398_781197786361233852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2952"/>
            <a:ext cx="2976330" cy="39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risBen\Downloads\118599098_733606147420999_201722917700404311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04" y="731438"/>
            <a:ext cx="2954996" cy="36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7544" y="0"/>
            <a:ext cx="7931224" cy="70609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Análisis microbiológico </a:t>
            </a:r>
            <a:endParaRPr lang="es-EC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1177" y="-28575"/>
            <a:ext cx="4968552" cy="432048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Pruebas de normalidad</a:t>
            </a:r>
            <a:endParaRPr lang="es-EC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8745" y="5419649"/>
            <a:ext cx="8594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/>
              <a:t>Las </a:t>
            </a:r>
            <a:r>
              <a:rPr lang="es-EC" sz="1200" dirty="0"/>
              <a:t>muestras NO surgen de poblaciones con distribución normal, por tanto para la comparación de grupos se ejecuta pruebas no paramétricas: </a:t>
            </a:r>
            <a:r>
              <a:rPr lang="es-EC" sz="1200" dirty="0" err="1"/>
              <a:t>Kruskal</a:t>
            </a:r>
            <a:r>
              <a:rPr lang="es-EC" sz="1200" dirty="0"/>
              <a:t> Wallis.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32750"/>
              </p:ext>
            </p:extLst>
          </p:nvPr>
        </p:nvGraphicFramePr>
        <p:xfrm>
          <a:off x="1547664" y="692695"/>
          <a:ext cx="5616624" cy="4451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6277"/>
                <a:gridCol w="1248139"/>
                <a:gridCol w="468052"/>
                <a:gridCol w="1404156"/>
              </a:tblGrid>
              <a:tr h="166814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Pruebas de normalidad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8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Shapiro-Wilk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8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Estadístico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gl</a:t>
                      </a:r>
                      <a:endParaRPr lang="es-EC" sz="1100" dirty="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E_AgNPs_12mM_0,06%_FOS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0,546</a:t>
                      </a:r>
                      <a:endParaRPr lang="es-EC" sz="1100" dirty="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0,000</a:t>
                      </a:r>
                      <a:endParaRPr lang="es-EC" sz="1100" dirty="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E_AgNPs_12mM_0,12%_FOS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0,723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0,000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E_AgNPs_12mM_0,25%_FOS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0,777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0,001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E_AgNPs_0,5%_FOS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0,808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0,003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E_Erthapenem_12mM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0,823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E_Agua_destilada_12mM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A_AgNPs_12mM_0,06%_FOS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0,546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0,000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A_AgNPs_12mM_0,12%_FOS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0,730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0,000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A_AgNPs_12mM_0,25%_FOS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0,773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0,001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A_AgNPs_0,5%_FOS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0,639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0,000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A_Erthapenem_12mM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0,723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0,000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26873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A_Agua_destilada_12mM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.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166814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AgNPs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0,868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0,025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166814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AgNPs_80ppm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0,868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0,025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</a:tr>
              <a:tr h="166814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*. Esto es un límite inferior de la significación verdadera.</a:t>
                      </a:r>
                      <a:endParaRPr lang="es-EC" sz="110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814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a. Corrección de significación de </a:t>
                      </a:r>
                      <a:r>
                        <a:rPr lang="es-EC" sz="1000" dirty="0" err="1">
                          <a:effectLst/>
                        </a:rPr>
                        <a:t>Lilliefors</a:t>
                      </a:r>
                      <a:endParaRPr lang="es-EC" sz="1100" dirty="0">
                        <a:solidFill>
                          <a:srgbClr val="566348"/>
                        </a:solidFill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394" marR="6439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6156176" y="1196752"/>
            <a:ext cx="1115616" cy="3672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51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0911"/>
              </p:ext>
            </p:extLst>
          </p:nvPr>
        </p:nvGraphicFramePr>
        <p:xfrm>
          <a:off x="251520" y="1844824"/>
          <a:ext cx="44644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25677"/>
              </p:ext>
            </p:extLst>
          </p:nvPr>
        </p:nvGraphicFramePr>
        <p:xfrm>
          <a:off x="4538844" y="1916832"/>
          <a:ext cx="4572000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539552" y="94937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Comparación entre todas las muestras a las 24 horas.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lvl="0" algn="ctr"/>
            <a:r>
              <a:rPr lang="es-EC" sz="2800" dirty="0">
                <a:solidFill>
                  <a:srgbClr val="002060"/>
                </a:solidFill>
                <a:effectLst/>
              </a:rPr>
              <a:t>Análisis por tiempo de </a:t>
            </a:r>
            <a:r>
              <a:rPr lang="es-EC" sz="2800" dirty="0" smtClean="0">
                <a:solidFill>
                  <a:srgbClr val="002060"/>
                </a:solidFill>
                <a:effectLst/>
              </a:rPr>
              <a:t>incubación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2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es-EC" sz="2800" dirty="0">
                <a:solidFill>
                  <a:srgbClr val="002060"/>
                </a:solidFill>
                <a:effectLst/>
              </a:rPr>
              <a:t>C</a:t>
            </a:r>
            <a:r>
              <a:rPr lang="es-EC" sz="2800" dirty="0" smtClean="0">
                <a:solidFill>
                  <a:srgbClr val="002060"/>
                </a:solidFill>
                <a:effectLst/>
              </a:rPr>
              <a:t>oncentración del aditivo</a:t>
            </a:r>
            <a:endParaRPr lang="es-EC" sz="2800" dirty="0">
              <a:solidFill>
                <a:srgbClr val="00206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4" t="13513" r="10467" b="19123"/>
          <a:stretch/>
        </p:blipFill>
        <p:spPr bwMode="auto">
          <a:xfrm>
            <a:off x="0" y="1124744"/>
            <a:ext cx="4427984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4" t="12500" r="10848" b="20476"/>
          <a:stretch/>
        </p:blipFill>
        <p:spPr bwMode="auto">
          <a:xfrm>
            <a:off x="5076056" y="1124744"/>
            <a:ext cx="388843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021"/>
            <a:ext cx="8229600" cy="778098"/>
          </a:xfrm>
        </p:spPr>
        <p:txBody>
          <a:bodyPr/>
          <a:lstStyle/>
          <a:p>
            <a:pPr lvl="2" algn="ctr"/>
            <a:r>
              <a:rPr lang="es-EC" dirty="0">
                <a:solidFill>
                  <a:srgbClr val="002060"/>
                </a:solidFill>
                <a:effectLst/>
              </a:rPr>
              <a:t>Medición de los halos de inhibición</a:t>
            </a:r>
            <a:endParaRPr lang="es-EC" sz="36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223197"/>
              </p:ext>
            </p:extLst>
          </p:nvPr>
        </p:nvGraphicFramePr>
        <p:xfrm>
          <a:off x="4535488" y="2564904"/>
          <a:ext cx="46085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10797"/>
              </p:ext>
            </p:extLst>
          </p:nvPr>
        </p:nvGraphicFramePr>
        <p:xfrm>
          <a:off x="27820" y="764704"/>
          <a:ext cx="50405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63751"/>
              </p:ext>
            </p:extLst>
          </p:nvPr>
        </p:nvGraphicFramePr>
        <p:xfrm>
          <a:off x="467544" y="3573016"/>
          <a:ext cx="4032448" cy="231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850"/>
                <a:gridCol w="1344299"/>
                <a:gridCol w="1344299"/>
              </a:tblGrid>
              <a:tr h="557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Sensibilidad</a:t>
                      </a:r>
                      <a:endParaRPr lang="es-EC" sz="105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Escherichia coli</a:t>
                      </a:r>
                      <a:endParaRPr lang="es-EC" sz="105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err="1">
                          <a:effectLst/>
                        </a:rPr>
                        <a:t>Staphylococcus</a:t>
                      </a:r>
                      <a:r>
                        <a:rPr lang="es-EC" sz="1050" dirty="0">
                          <a:effectLst/>
                        </a:rPr>
                        <a:t> aureus</a:t>
                      </a:r>
                      <a:endParaRPr lang="es-EC" sz="105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Nula</a:t>
                      </a:r>
                      <a:endParaRPr lang="es-EC" sz="120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20%</a:t>
                      </a:r>
                      <a:endParaRPr lang="es-EC" sz="120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6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Sensibilidad media</a:t>
                      </a:r>
                      <a:endParaRPr lang="es-EC" sz="120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50%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6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sumamente sensible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80%</a:t>
                      </a:r>
                      <a:endParaRPr lang="es-EC" sz="120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25%</a:t>
                      </a:r>
                      <a:endParaRPr lang="es-EC" sz="1200" dirty="0">
                        <a:effectLst/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9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608" y="24928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cs typeface="Times New Roman" panose="02020603050405020304" pitchFamily="18" charset="0"/>
              </a:rPr>
              <a:t>CONCLUSIONES  Y RECOMENDACIONES </a:t>
            </a:r>
            <a:endParaRPr lang="es-EC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960" y="1124744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C" dirty="0"/>
              <a:t>El estudio permitió la utilización </a:t>
            </a:r>
            <a:r>
              <a:rPr lang="es-EC" dirty="0" smtClean="0"/>
              <a:t>del </a:t>
            </a:r>
            <a:r>
              <a:rPr lang="es-EC" dirty="0" err="1" smtClean="0"/>
              <a:t>fructooligosacárido</a:t>
            </a:r>
            <a:r>
              <a:rPr lang="es-EC" dirty="0" smtClean="0"/>
              <a:t> </a:t>
            </a:r>
            <a:r>
              <a:rPr lang="es-EC" dirty="0"/>
              <a:t>(FOS) a cuatro porcentajes y dos concentraciones diferentes de AgNO3 para la formación de las nanopartículas de plata (AgNPs) para obtener una preparación liquida presentando una banda de absorción característica de las AgNO3 entre 450 a 550 </a:t>
            </a:r>
            <a:r>
              <a:rPr lang="es-EC" dirty="0" err="1"/>
              <a:t>nm</a:t>
            </a:r>
            <a:r>
              <a:rPr lang="es-EC" dirty="0"/>
              <a:t>, lo cual nos indica que el aditivo conservó sus propiedades fisicoquímicas en la inclusión con el efecto prebiótico del FOS.</a:t>
            </a:r>
          </a:p>
          <a:p>
            <a:r>
              <a:rPr lang="es-EC" sz="1600" dirty="0"/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39600" y="97468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Conclusiones</a:t>
            </a:r>
            <a:endParaRPr lang="es-EC" sz="32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908218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C" dirty="0"/>
              <a:t>El ensayo con DLS mostró el </a:t>
            </a:r>
            <a:r>
              <a:rPr lang="es-EC" dirty="0" smtClean="0"/>
              <a:t>doble </a:t>
            </a:r>
            <a:r>
              <a:rPr lang="es-EC" dirty="0"/>
              <a:t>de tamaño promedio del nuevo aditivo hibrido en formulación liquida a concentraciones de (0,8 y1,2) Mm de nitrato de plata (AgNO3) en comparación a los registrados con la técnica STEM </a:t>
            </a:r>
            <a:r>
              <a:rPr lang="es-EC" dirty="0" smtClean="0"/>
              <a:t>, lo cual demostró </a:t>
            </a:r>
            <a:r>
              <a:rPr lang="es-EC" dirty="0"/>
              <a:t>una buena homogeneidad y dispersión.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C" dirty="0"/>
              <a:t>El resultado electroquímico del aditivo estudiado está influenciado por la naturaleza química de sus componentes, por lo cual un análisis detallado de las formas y alturas de los picos aporta información sobre el comportamiento oxido reducción.</a:t>
            </a:r>
          </a:p>
          <a:p>
            <a:r>
              <a:rPr lang="es-EC" sz="1600" dirty="0"/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39600" y="97468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Conclusiones</a:t>
            </a:r>
            <a:endParaRPr lang="es-EC" sz="32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cs typeface="Times New Roman" panose="02020603050405020304" pitchFamily="18" charset="0"/>
              </a:rPr>
              <a:t>INTRODUCCIÓN</a:t>
            </a:r>
            <a:endParaRPr lang="es-EC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1960" y="64180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El aditivo hibrido en formulación liquida </a:t>
            </a:r>
            <a:r>
              <a:rPr lang="es-EC" dirty="0" smtClean="0"/>
              <a:t>a concentración de 0,8mM de AgNO3 la </a:t>
            </a:r>
            <a:r>
              <a:rPr lang="es-EC" dirty="0"/>
              <a:t>sensibilidad tanto de </a:t>
            </a:r>
            <a:r>
              <a:rPr lang="es-EC" i="1" dirty="0" err="1"/>
              <a:t>Escherichia</a:t>
            </a:r>
            <a:r>
              <a:rPr lang="es-EC" i="1" dirty="0"/>
              <a:t> </a:t>
            </a:r>
            <a:r>
              <a:rPr lang="es-EC" i="1" dirty="0" err="1"/>
              <a:t>coli</a:t>
            </a:r>
            <a:r>
              <a:rPr lang="es-EC" i="1" dirty="0"/>
              <a:t> </a:t>
            </a:r>
            <a:r>
              <a:rPr lang="es-EC" dirty="0"/>
              <a:t>y </a:t>
            </a:r>
            <a:r>
              <a:rPr lang="es-EC" i="1" dirty="0" err="1" smtClean="0"/>
              <a:t>Staphylococcus</a:t>
            </a:r>
            <a:r>
              <a:rPr lang="es-EC" i="1" dirty="0" smtClean="0"/>
              <a:t> </a:t>
            </a:r>
            <a:r>
              <a:rPr lang="es-EC" i="1" dirty="0"/>
              <a:t>aureus </a:t>
            </a:r>
            <a:r>
              <a:rPr lang="es-EC" dirty="0"/>
              <a:t>fue totalmente nula, en cambio el aditivo con 1,2 mM de AgNO3 mostró mayor actividad antimicrobiana con el 0,5% FOS  </a:t>
            </a:r>
            <a:r>
              <a:rPr lang="es-EC" dirty="0" smtClean="0"/>
              <a:t>presentando </a:t>
            </a:r>
            <a:r>
              <a:rPr lang="es-EC" dirty="0"/>
              <a:t>medias de 24,5 ±3,9 mm para </a:t>
            </a:r>
            <a:r>
              <a:rPr lang="es-EC" i="1" dirty="0"/>
              <a:t>E. </a:t>
            </a:r>
            <a:r>
              <a:rPr lang="es-EC" i="1" dirty="0" err="1"/>
              <a:t>coli</a:t>
            </a:r>
            <a:r>
              <a:rPr lang="es-EC" dirty="0"/>
              <a:t> y  19,275 ±12,08 mm  para </a:t>
            </a:r>
            <a:r>
              <a:rPr lang="es-EC" i="1" dirty="0"/>
              <a:t>S. aureus</a:t>
            </a:r>
            <a:r>
              <a:rPr lang="es-EC" dirty="0"/>
              <a:t>, existiendo diferencia significativa respecto el erthapenem según la escala de </a:t>
            </a:r>
            <a:r>
              <a:rPr lang="es-EC" dirty="0" err="1"/>
              <a:t>Durafford</a:t>
            </a:r>
            <a:r>
              <a:rPr lang="es-EC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Presentó una </a:t>
            </a:r>
            <a:r>
              <a:rPr lang="es-EC" dirty="0" smtClean="0"/>
              <a:t>sensibilidad nula </a:t>
            </a:r>
            <a:r>
              <a:rPr lang="es-EC" dirty="0"/>
              <a:t>para </a:t>
            </a:r>
            <a:r>
              <a:rPr lang="es-EC" i="1" dirty="0" err="1"/>
              <a:t>Escherichia</a:t>
            </a:r>
            <a:r>
              <a:rPr lang="es-EC" i="1" dirty="0"/>
              <a:t> </a:t>
            </a:r>
            <a:r>
              <a:rPr lang="es-EC" i="1" dirty="0" err="1"/>
              <a:t>coli</a:t>
            </a:r>
            <a:r>
              <a:rPr lang="es-EC" i="1" dirty="0"/>
              <a:t>  </a:t>
            </a:r>
            <a:r>
              <a:rPr lang="es-EC" dirty="0"/>
              <a:t>de (20%) </a:t>
            </a:r>
            <a:r>
              <a:rPr lang="es-EC" dirty="0" smtClean="0"/>
              <a:t>y </a:t>
            </a:r>
            <a:r>
              <a:rPr lang="es-EC" dirty="0"/>
              <a:t>un (80%) sumamente </a:t>
            </a:r>
            <a:r>
              <a:rPr lang="es-EC" dirty="0" smtClean="0"/>
              <a:t>sensible, </a:t>
            </a:r>
            <a:r>
              <a:rPr lang="es-EC" dirty="0"/>
              <a:t>mientras </a:t>
            </a:r>
            <a:r>
              <a:rPr lang="es-EC" i="1" dirty="0" err="1"/>
              <a:t>Staphylococcus</a:t>
            </a:r>
            <a:r>
              <a:rPr lang="es-EC" i="1" dirty="0"/>
              <a:t> </a:t>
            </a:r>
            <a:r>
              <a:rPr lang="es-EC" i="1" dirty="0" smtClean="0"/>
              <a:t>aureus </a:t>
            </a:r>
            <a:r>
              <a:rPr lang="es-EC" dirty="0" smtClean="0"/>
              <a:t>con </a:t>
            </a:r>
            <a:r>
              <a:rPr lang="es-EC" dirty="0"/>
              <a:t>un (25%) de </a:t>
            </a:r>
            <a:r>
              <a:rPr lang="es-EC" dirty="0" smtClean="0"/>
              <a:t>sensibilidad </a:t>
            </a:r>
            <a:r>
              <a:rPr lang="es-EC" dirty="0"/>
              <a:t>nula, (50%) de sensibilidad media y un (25%) resultando ser sumamente sensible.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03106" y="97468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Conclusiones</a:t>
            </a:r>
            <a:endParaRPr lang="es-EC" sz="28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1155130"/>
            <a:ext cx="83164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Realizar pruebas a máximas concentraciones de </a:t>
            </a:r>
            <a:r>
              <a:rPr lang="es-EC" dirty="0" smtClean="0"/>
              <a:t>AgNPs </a:t>
            </a:r>
            <a:r>
              <a:rPr lang="es-EC" dirty="0"/>
              <a:t>para definir su efecto antimicrobiano consiguiendo de esta forma un alto impacto </a:t>
            </a:r>
            <a:r>
              <a:rPr lang="es-EC" dirty="0" smtClean="0"/>
              <a:t>inhibitorio sin afectar la salud del animal. </a:t>
            </a:r>
            <a:endParaRPr lang="es-EC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Ejecutar análisis toxicológicos del aditivo a nivel celular tanto</a:t>
            </a:r>
            <a:r>
              <a:rPr lang="es-EC" i="1" dirty="0"/>
              <a:t> </a:t>
            </a:r>
            <a:r>
              <a:rPr lang="es-EC" i="1" dirty="0" err="1" smtClean="0"/>
              <a:t>invitro</a:t>
            </a:r>
            <a:r>
              <a:rPr lang="es-EC" i="1" dirty="0" smtClean="0"/>
              <a:t> </a:t>
            </a:r>
            <a:r>
              <a:rPr lang="es-EC" dirty="0"/>
              <a:t>como in vivo.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Probar </a:t>
            </a:r>
            <a:r>
              <a:rPr lang="es-EC" dirty="0"/>
              <a:t>en otras especies como </a:t>
            </a:r>
            <a:r>
              <a:rPr lang="es-EC" dirty="0" smtClean="0"/>
              <a:t>en el camarón </a:t>
            </a:r>
            <a:r>
              <a:rPr lang="es-EC" dirty="0"/>
              <a:t>el cual se afecta también por diferentes enfermedades bacterianas.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Al ser un producto </a:t>
            </a:r>
            <a:r>
              <a:rPr lang="es-EC" dirty="0" smtClean="0"/>
              <a:t>novedoso que </a:t>
            </a:r>
            <a:r>
              <a:rPr lang="es-EC" dirty="0"/>
              <a:t>no existente en el país se recomienda su protección industrial.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92741" y="97468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Recomendaciones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n para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51960"/>
            <a:ext cx="3135169" cy="19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4122" y="620688"/>
            <a:ext cx="38418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4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Yolanda Angulo, PhD.</a:t>
            </a:r>
          </a:p>
          <a:p>
            <a:pPr algn="ctr"/>
            <a:r>
              <a:rPr lang="es-EC" sz="2400" dirty="0"/>
              <a:t> </a:t>
            </a:r>
            <a:r>
              <a:rPr lang="es-ES" sz="2400" dirty="0"/>
              <a:t>Dr. Luis E. Trujillo</a:t>
            </a:r>
            <a:endParaRPr lang="es-EC" sz="24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Dr. </a:t>
            </a:r>
            <a:r>
              <a:rPr lang="es-EC" sz="2400" dirty="0" err="1" smtClean="0">
                <a:latin typeface="+mj-lt"/>
                <a:cs typeface="Times New Roman" panose="02020603050405020304" pitchFamily="18" charset="0"/>
              </a:rPr>
              <a:t>Calvopiña</a:t>
            </a:r>
            <a:endParaRPr lang="es-EC" sz="24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Alexis Debut, PhD.</a:t>
            </a:r>
          </a:p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Ing. </a:t>
            </a:r>
            <a:r>
              <a:rPr lang="es-EC" sz="2400" dirty="0" err="1" smtClean="0">
                <a:latin typeface="+mj-lt"/>
                <a:cs typeface="Times New Roman" panose="02020603050405020304" pitchFamily="18" charset="0"/>
              </a:rPr>
              <a:t>Geovana</a:t>
            </a:r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 Arroyo</a:t>
            </a:r>
          </a:p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Ing. </a:t>
            </a:r>
            <a:r>
              <a:rPr lang="es-EC" sz="2400" dirty="0" err="1" smtClean="0">
                <a:latin typeface="+mj-lt"/>
                <a:cs typeface="Times New Roman" panose="02020603050405020304" pitchFamily="18" charset="0"/>
              </a:rPr>
              <a:t>Karlita</a:t>
            </a:r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2400" dirty="0" err="1" smtClean="0">
                <a:latin typeface="+mj-lt"/>
                <a:cs typeface="Times New Roman" panose="02020603050405020304" pitchFamily="18" charset="0"/>
              </a:rPr>
              <a:t>Vizuete</a:t>
            </a:r>
            <a:endParaRPr lang="es-EC" sz="24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C" sz="2400" dirty="0">
              <a:latin typeface="+mj-lt"/>
            </a:endParaRPr>
          </a:p>
        </p:txBody>
      </p:sp>
      <p:pic>
        <p:nvPicPr>
          <p:cNvPr id="6" name="Picture 16" descr="Resultado de imagen para cencinat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88" y="2780928"/>
            <a:ext cx="3567526" cy="131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6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0" y="907915"/>
            <a:ext cx="1648005" cy="17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993238" y="97468"/>
            <a:ext cx="310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  <a:cs typeface="Times New Roman" panose="02020603050405020304" pitchFamily="18" charset="0"/>
              </a:rPr>
              <a:t>Agradecimientos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AutoShape 2" descr="Hospital de Especialidades Fuerzas Armadas No.1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Hospital de Especialidades Fuerzas Armadas No.1 -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7375"/>
            <a:ext cx="1829869" cy="18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5"/>
          <p:cNvSpPr txBox="1"/>
          <p:nvPr/>
        </p:nvSpPr>
        <p:spPr>
          <a:xfrm>
            <a:off x="1619941" y="44624"/>
            <a:ext cx="594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cs typeface="Arial" pitchFamily="34" charset="0"/>
              </a:rPr>
              <a:t>FORMULACIÓN DEL PROBLEMA</a:t>
            </a:r>
            <a:endParaRPr lang="es-EC" sz="2800" b="1" dirty="0">
              <a:latin typeface="+mj-lt"/>
              <a:cs typeface="Arial" pitchFamily="34" charset="0"/>
            </a:endParaRPr>
          </a:p>
        </p:txBody>
      </p:sp>
      <p:sp>
        <p:nvSpPr>
          <p:cNvPr id="52" name="AutoShape 8" descr="Nanopartículas De Plata Para Depurar El Agua ( Español ) 2017 ..."/>
          <p:cNvSpPr>
            <a:spLocks noChangeAspect="1" noChangeArrowheads="1"/>
          </p:cNvSpPr>
          <p:nvPr/>
        </p:nvSpPr>
        <p:spPr bwMode="auto">
          <a:xfrm>
            <a:off x="460642" y="13442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3" name="AutoShape 10" descr="Nanopartículas De Plata Para Depurar El Agua ( Español ) 2017 ..."/>
          <p:cNvSpPr>
            <a:spLocks noChangeAspect="1" noChangeArrowheads="1"/>
          </p:cNvSpPr>
          <p:nvPr/>
        </p:nvSpPr>
        <p:spPr bwMode="auto">
          <a:xfrm>
            <a:off x="613042" y="14966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9" name="58 CuadroTexto"/>
          <p:cNvSpPr txBox="1"/>
          <p:nvPr/>
        </p:nvSpPr>
        <p:spPr>
          <a:xfrm>
            <a:off x="243195" y="3577921"/>
            <a:ext cx="2947008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dirty="0" smtClean="0"/>
              <a:t>40´s utilizar </a:t>
            </a:r>
            <a:r>
              <a:rPr lang="es-EC" dirty="0"/>
              <a:t>antibióticos</a:t>
            </a:r>
            <a:endParaRPr lang="es-EC" dirty="0">
              <a:latin typeface="+mj-lt"/>
              <a:cs typeface="Arial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212639" y="4607696"/>
            <a:ext cx="2977564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dirty="0"/>
              <a:t>resistencia microbiana</a:t>
            </a:r>
            <a:endParaRPr lang="es-EC" dirty="0">
              <a:latin typeface="+mj-lt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243195" y="4101141"/>
            <a:ext cx="2947008" cy="35394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sz="1700" b="1" dirty="0"/>
              <a:t>incrementar</a:t>
            </a:r>
            <a:r>
              <a:rPr lang="es-EC" sz="1700" dirty="0"/>
              <a:t> la producción</a:t>
            </a:r>
            <a:endParaRPr lang="es-EC" sz="1700" dirty="0">
              <a:latin typeface="+mj-lt"/>
              <a:cs typeface="Arial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66483" y="636359"/>
            <a:ext cx="997918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sz="2000" dirty="0">
                <a:cs typeface="Times New Roman" panose="02020603050405020304" pitchFamily="18" charset="0"/>
              </a:rPr>
              <a:t>Sector </a:t>
            </a:r>
            <a:r>
              <a:rPr lang="es-EC" sz="2000" dirty="0" smtClean="0">
                <a:cs typeface="Times New Roman" panose="02020603050405020304" pitchFamily="18" charset="0"/>
              </a:rPr>
              <a:t>avícola</a:t>
            </a:r>
            <a:endParaRPr lang="es-EC" sz="20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1619941" y="636359"/>
            <a:ext cx="2027554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C" sz="2000" dirty="0">
                <a:latin typeface="+mj-lt"/>
                <a:cs typeface="Times New Roman" panose="02020603050405020304" pitchFamily="18" charset="0"/>
              </a:rPr>
              <a:t>más competitivo dentro mercado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3868159" y="644068"/>
            <a:ext cx="1450448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C" sz="2000" dirty="0">
                <a:latin typeface="Arial" pitchFamily="34" charset="0"/>
                <a:cs typeface="Arial" pitchFamily="34" charset="0"/>
              </a:rPr>
              <a:t>costos en producción 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5485055" y="644068"/>
            <a:ext cx="98396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72%, 18%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612485" y="567844"/>
            <a:ext cx="2445558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cs typeface="Times New Roman" panose="02020603050405020304" pitchFamily="18" charset="0"/>
              </a:rPr>
              <a:t>- Disminuir los costos de producción </a:t>
            </a:r>
          </a:p>
          <a:p>
            <a:pPr lvl="0" algn="just"/>
            <a:r>
              <a:rPr lang="es-EC" dirty="0">
                <a:cs typeface="Times New Roman" panose="02020603050405020304" pitchFamily="18" charset="0"/>
              </a:rPr>
              <a:t>- Aumentar los índices de producción</a:t>
            </a:r>
          </a:p>
        </p:txBody>
      </p:sp>
      <p:graphicFrame>
        <p:nvGraphicFramePr>
          <p:cNvPr id="71" name="Diagrama 3"/>
          <p:cNvGraphicFramePr/>
          <p:nvPr>
            <p:extLst>
              <p:ext uri="{D42A27DB-BD31-4B8C-83A1-F6EECF244321}">
                <p14:modId xmlns:p14="http://schemas.microsoft.com/office/powerpoint/2010/main" val="3534496419"/>
              </p:ext>
            </p:extLst>
          </p:nvPr>
        </p:nvGraphicFramePr>
        <p:xfrm>
          <a:off x="0" y="1351954"/>
          <a:ext cx="6948264" cy="267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" name="76 CuadroTexto"/>
          <p:cNvSpPr txBox="1"/>
          <p:nvPr/>
        </p:nvSpPr>
        <p:spPr>
          <a:xfrm>
            <a:off x="4297332" y="4095893"/>
            <a:ext cx="1021275" cy="3407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AgNPs</a:t>
            </a:r>
          </a:p>
        </p:txBody>
      </p:sp>
      <p:sp>
        <p:nvSpPr>
          <p:cNvPr id="86" name="Título 1"/>
          <p:cNvSpPr txBox="1">
            <a:spLocks/>
          </p:cNvSpPr>
          <p:nvPr/>
        </p:nvSpPr>
        <p:spPr>
          <a:xfrm>
            <a:off x="6799589" y="3971877"/>
            <a:ext cx="1255479" cy="3864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 </a:t>
            </a:r>
          </a:p>
        </p:txBody>
      </p:sp>
      <p:pic>
        <p:nvPicPr>
          <p:cNvPr id="89" name="Picture 2" descr="Resultado de imagen para alimento balancea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19" y="4662907"/>
            <a:ext cx="2389828" cy="1467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 descr="Prebióticos como aditivo en dietas avícolas ¿Limitan el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1" r="31042"/>
          <a:stretch/>
        </p:blipFill>
        <p:spPr bwMode="auto">
          <a:xfrm>
            <a:off x="6495524" y="4436656"/>
            <a:ext cx="1706866" cy="15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LA MASIVA UTILIZACION DE ANTIBIÓTICOS EN EL GANADO PORCINO EN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01" y="5020609"/>
            <a:ext cx="1786426" cy="12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0" y="5037857"/>
            <a:ext cx="1472636" cy="123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87 Rectángulo"/>
          <p:cNvSpPr/>
          <p:nvPr/>
        </p:nvSpPr>
        <p:spPr>
          <a:xfrm>
            <a:off x="94670" y="307133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Ardoino</a:t>
            </a:r>
            <a:r>
              <a:rPr lang="es-EC" dirty="0"/>
              <a:t> (2017) </a:t>
            </a:r>
          </a:p>
        </p:txBody>
      </p:sp>
    </p:spTree>
    <p:extLst>
      <p:ext uri="{BB962C8B-B14F-4D97-AF65-F5344CB8AC3E}">
        <p14:creationId xmlns:p14="http://schemas.microsoft.com/office/powerpoint/2010/main" val="13882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499176" cy="706090"/>
          </a:xfrm>
        </p:spPr>
        <p:txBody>
          <a:bodyPr/>
          <a:lstStyle/>
          <a:p>
            <a:pPr algn="ctr"/>
            <a:r>
              <a:rPr lang="es-EC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fructooligosacárido</a:t>
            </a:r>
            <a:r>
              <a:rPr lang="es-EC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s-EC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(FOS)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365756" y="990236"/>
            <a:ext cx="1750680" cy="646331"/>
          </a:xfrm>
          <a:prstGeom prst="rect">
            <a:avLst/>
          </a:prstGeom>
          <a:ln w="38100">
            <a:solidFill>
              <a:srgbClr val="63DF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Los prebiótico</a:t>
            </a:r>
            <a:endParaRPr lang="es-EC" b="1" dirty="0"/>
          </a:p>
        </p:txBody>
      </p:sp>
      <p:pic>
        <p:nvPicPr>
          <p:cNvPr id="181254" name="Picture 6" descr="https://upload.wikimedia.org/wikipedia/commons/thumb/1/1a/FOS.svg/340px-FO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4536"/>
            <a:ext cx="2915816" cy="29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3" y="779599"/>
            <a:ext cx="2754708" cy="1945320"/>
          </a:xfrm>
          <a:prstGeom prst="rect">
            <a:avLst/>
          </a:prstGeom>
          <a:noFill/>
          <a:ln w="38100">
            <a:solidFill>
              <a:srgbClr val="63DF4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1" name="Picture 5" descr="PREBIOTICO Aves y animales de jardín Productos para masco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" y="779599"/>
            <a:ext cx="4390004" cy="1945320"/>
          </a:xfrm>
          <a:prstGeom prst="rect">
            <a:avLst/>
          </a:prstGeom>
          <a:noFill/>
          <a:ln w="38100">
            <a:solidFill>
              <a:srgbClr val="63DF4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3" name="Picture 7" descr="Flora intestinal, prebióticos y probiótic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12118" r="11506" b="19551"/>
          <a:stretch/>
        </p:blipFill>
        <p:spPr bwMode="auto">
          <a:xfrm>
            <a:off x="49644" y="2854537"/>
            <a:ext cx="3622601" cy="19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304205"/>
            <a:ext cx="5843997" cy="1509818"/>
          </a:xfrm>
          <a:prstGeom prst="rect">
            <a:avLst/>
          </a:prstGeom>
          <a:ln w="38100" cap="sq">
            <a:solidFill>
              <a:srgbClr val="63DF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802262" y="121915"/>
            <a:ext cx="575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Nanopartículas de plata (</a:t>
            </a:r>
            <a:r>
              <a:rPr lang="es-EC" sz="2800" b="1" dirty="0" err="1" smtClean="0">
                <a:latin typeface="+mj-lt"/>
                <a:cs typeface="Times New Roman" panose="02020603050405020304" pitchFamily="18" charset="0"/>
              </a:rPr>
              <a:t>AgNPs</a:t>
            </a:r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3731" y="908720"/>
            <a:ext cx="862704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Buena </a:t>
            </a: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conductividad, estabilidad química, actividad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catalítica, </a:t>
            </a:r>
            <a:r>
              <a:rPr lang="es-EC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antibacteriana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y </a:t>
            </a:r>
            <a:r>
              <a:rPr lang="es-EC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baja toxicidad </a:t>
            </a:r>
            <a:endParaRPr lang="es-EC" u="sng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166307" y="2735949"/>
            <a:ext cx="1509820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dirty="0" smtClean="0">
                <a:latin typeface="+mj-lt"/>
                <a:ea typeface="Times New Roman" panose="02020603050405020304" pitchFamily="18" charset="0"/>
                <a:cs typeface="Arial" pitchFamily="34" charset="0"/>
              </a:rPr>
              <a:t>Síntesis verde</a:t>
            </a:r>
            <a:endParaRPr lang="es-EC" dirty="0">
              <a:latin typeface="+mj-lt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159496" y="5751349"/>
            <a:ext cx="3245891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C" sz="1600" dirty="0" smtClean="0"/>
              <a:t>Extractos </a:t>
            </a:r>
            <a:r>
              <a:rPr lang="es-EC" sz="1600" dirty="0"/>
              <a:t>de pigmentos naturales</a:t>
            </a:r>
            <a:endParaRPr lang="es-ES" sz="1600" dirty="0">
              <a:latin typeface="+mj-lt"/>
            </a:endParaRPr>
          </a:p>
        </p:txBody>
      </p:sp>
      <p:sp>
        <p:nvSpPr>
          <p:cNvPr id="14" name="Rectángulo 5"/>
          <p:cNvSpPr/>
          <p:nvPr/>
        </p:nvSpPr>
        <p:spPr>
          <a:xfrm>
            <a:off x="6405387" y="4024898"/>
            <a:ext cx="2011454" cy="307777"/>
          </a:xfrm>
          <a:prstGeom prst="rect">
            <a:avLst/>
          </a:prstGeom>
          <a:ln w="28575">
            <a:solidFill>
              <a:srgbClr val="63DF4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Precursor </a:t>
            </a:r>
            <a:r>
              <a:rPr lang="es-EC" sz="1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metálico</a:t>
            </a:r>
            <a:endParaRPr lang="en-US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5" name="Imagen 1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86" b="87377" l="11692" r="87574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7" t="2113" r="2941" b="3149"/>
          <a:stretch/>
        </p:blipFill>
        <p:spPr bwMode="auto">
          <a:xfrm>
            <a:off x="3445198" y="4456741"/>
            <a:ext cx="1939217" cy="129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 descr="Resultado de imagen para silver nitr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16" y="4361866"/>
            <a:ext cx="2320637" cy="1179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20"/>
          <p:cNvSpPr/>
          <p:nvPr/>
        </p:nvSpPr>
        <p:spPr>
          <a:xfrm>
            <a:off x="6792345" y="5657493"/>
            <a:ext cx="840265" cy="276999"/>
          </a:xfrm>
          <a:prstGeom prst="rect">
            <a:avLst/>
          </a:prstGeom>
          <a:ln w="28575">
            <a:solidFill>
              <a:srgbClr val="0099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(AgNO3)</a:t>
            </a:r>
            <a:endParaRPr lang="es-EC" sz="1200" dirty="0">
              <a:latin typeface="+mj-lt"/>
            </a:endParaRPr>
          </a:p>
        </p:txBody>
      </p:sp>
      <p:sp>
        <p:nvSpPr>
          <p:cNvPr id="18" name="Rectángulo 23"/>
          <p:cNvSpPr/>
          <p:nvPr/>
        </p:nvSpPr>
        <p:spPr>
          <a:xfrm>
            <a:off x="3469964" y="4024900"/>
            <a:ext cx="1889687" cy="307777"/>
          </a:xfrm>
          <a:prstGeom prst="rect">
            <a:avLst/>
          </a:prstGeom>
          <a:ln w="28575">
            <a:solidFill>
              <a:srgbClr val="63DF4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Agente reductor</a:t>
            </a:r>
            <a:endParaRPr lang="en-US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9" name="Picture 2" descr="PROCESO DE SÍNTESIS VERDE DE NANOPARTÍCULAS DE PLATA COMBINADAS CON  THELYPTERIS GLANDULOSOLANOSA (RAQUI-RAQUI) PARA TRATAMIENTO NEOPLÁSICO Y  PRODUCTO FINAL - Red ID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6" y="4131272"/>
            <a:ext cx="2709361" cy="180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26828" y="3543054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/>
              <a:t>reducción de iones de plata </a:t>
            </a:r>
          </a:p>
        </p:txBody>
      </p:sp>
    </p:spTree>
    <p:extLst>
      <p:ext uri="{BB962C8B-B14F-4D97-AF65-F5344CB8AC3E}">
        <p14:creationId xmlns:p14="http://schemas.microsoft.com/office/powerpoint/2010/main" val="18378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>
                <a:cs typeface="Times New Roman" panose="02020603050405020304" pitchFamily="18" charset="0"/>
              </a:rPr>
              <a:t>OBJETIVOS</a:t>
            </a:r>
            <a:endParaRPr lang="es-EC" sz="3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4988"/>
            <a:ext cx="91440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17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sz="1700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general:</a:t>
            </a:r>
            <a:endParaRPr lang="en-US" sz="1700" b="1" i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C" dirty="0"/>
              <a:t> </a:t>
            </a:r>
            <a:r>
              <a:rPr lang="es-EC" dirty="0" smtClean="0"/>
              <a:t>Evaluar </a:t>
            </a:r>
            <a:r>
              <a:rPr lang="es-EC" i="1" dirty="0"/>
              <a:t>in vitro </a:t>
            </a:r>
            <a:r>
              <a:rPr lang="es-EC" dirty="0"/>
              <a:t>el efecto antibacteriano de </a:t>
            </a:r>
            <a:r>
              <a:rPr lang="es-EC" dirty="0" smtClean="0"/>
              <a:t>nanopartículas </a:t>
            </a:r>
            <a:r>
              <a:rPr lang="es-EC" dirty="0"/>
              <a:t>de </a:t>
            </a:r>
            <a:r>
              <a:rPr lang="es-EC" dirty="0" smtClean="0"/>
              <a:t>plata </a:t>
            </a:r>
            <a:r>
              <a:rPr lang="es-EC" dirty="0"/>
              <a:t>en un nuevo aditivo hibrido en formulación líquida para aves de corral. </a:t>
            </a:r>
            <a:r>
              <a:rPr lang="es-EC" dirty="0" smtClean="0"/>
              <a:t> </a:t>
            </a:r>
            <a:endParaRPr lang="es-EC" b="1" i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C" sz="1700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específicos:</a:t>
            </a:r>
            <a:endParaRPr lang="en-US" sz="1700" b="1" i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Evaluar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 caracterizar el efecto de la interacción entre las nanopartículas de plata (AgNPs) y Fructooligosacáridos (FOS) mediante </a:t>
            </a: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técnicas de </a:t>
            </a:r>
            <a:r>
              <a:rPr lang="es-EC" sz="1700" dirty="0"/>
              <a:t>Espectroscopia ultravioleta visible (</a:t>
            </a:r>
            <a:r>
              <a:rPr lang="es-EC" sz="1700" dirty="0" smtClean="0"/>
              <a:t>UV-VIS), </a:t>
            </a:r>
            <a:r>
              <a:rPr lang="es-EC" sz="1700" dirty="0"/>
              <a:t>Dispersión dinámica de la luz (DLS</a:t>
            </a:r>
            <a:r>
              <a:rPr lang="es-EC" sz="1700" dirty="0" smtClean="0"/>
              <a:t>), </a:t>
            </a:r>
            <a:r>
              <a:rPr lang="es-EC" sz="1700" dirty="0"/>
              <a:t>Difracción de Rayos X (</a:t>
            </a:r>
            <a:r>
              <a:rPr lang="es-EC" sz="1700" dirty="0" smtClean="0"/>
              <a:t>DRX)</a:t>
            </a:r>
            <a:r>
              <a:rPr lang="es-EC" sz="1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Microscopio electrónico de barrido y transmisión (</a:t>
            </a: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STEM), Voltametría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cíclica y </a:t>
            </a: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diferencial</a:t>
            </a:r>
          </a:p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Evaluar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la capacidad antibacteriana </a:t>
            </a: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del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nuevo </a:t>
            </a:r>
            <a:r>
              <a:rPr lang="es-EC" sz="1700" dirty="0" smtClea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aditivo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en cepas de </a:t>
            </a:r>
            <a:r>
              <a:rPr lang="es-EC" sz="1700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S. aureus 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(ATCC 25923) y </a:t>
            </a:r>
            <a:r>
              <a:rPr lang="es-EC" sz="1700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E. </a:t>
            </a:r>
            <a:r>
              <a:rPr lang="es-EC" sz="1700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coli</a:t>
            </a:r>
            <a:r>
              <a:rPr lang="es-EC" sz="1700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s-EC" sz="17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ATCC 25922</a:t>
            </a:r>
            <a:r>
              <a:rPr lang="es-EC" sz="1700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7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Comparar </a:t>
            </a:r>
            <a:r>
              <a:rPr lang="es-EC" sz="17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el efecto FOS: AgNPs con un antibiótico tradicional.</a:t>
            </a:r>
          </a:p>
        </p:txBody>
      </p:sp>
    </p:spTree>
    <p:extLst>
      <p:ext uri="{BB962C8B-B14F-4D97-AF65-F5344CB8AC3E}">
        <p14:creationId xmlns:p14="http://schemas.microsoft.com/office/powerpoint/2010/main" val="9210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latin typeface="+mj-lt"/>
                <a:cs typeface="Times New Roman" panose="02020603050405020304" pitchFamily="18" charset="0"/>
              </a:rPr>
              <a:t>MATERIALES Y MÉTODOS</a:t>
            </a:r>
            <a:endParaRPr lang="es-EC" sz="3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40014</TotalTime>
  <Words>1152</Words>
  <Application>Microsoft Office PowerPoint</Application>
  <PresentationFormat>Presentación en pantalla (4:3)</PresentationFormat>
  <Paragraphs>239</Paragraphs>
  <Slides>32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1_Diseño predeterminado</vt:lpstr>
      <vt:lpstr>CorelDRAW</vt:lpstr>
      <vt:lpstr>Graph</vt:lpstr>
      <vt:lpstr>Presentación de PowerPoint</vt:lpstr>
      <vt:lpstr>Presentación de PowerPoint</vt:lpstr>
      <vt:lpstr>Presentación de PowerPoint</vt:lpstr>
      <vt:lpstr>Presentación de PowerPoint</vt:lpstr>
      <vt:lpstr>fructooligosacárido (FOS)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Estabilidad en el tiempo</vt:lpstr>
      <vt:lpstr>Presentación de PowerPoint</vt:lpstr>
      <vt:lpstr>Presentación de PowerPoint</vt:lpstr>
      <vt:lpstr>Presentación de PowerPoint</vt:lpstr>
      <vt:lpstr>Presentación de PowerPoint</vt:lpstr>
      <vt:lpstr>Análisis microbiológico </vt:lpstr>
      <vt:lpstr>Presentación de PowerPoint</vt:lpstr>
      <vt:lpstr>Presentación de PowerPoint</vt:lpstr>
      <vt:lpstr>Pruebas de normalidad</vt:lpstr>
      <vt:lpstr>Análisis por tiempo de incubación</vt:lpstr>
      <vt:lpstr>Concentración del aditivo</vt:lpstr>
      <vt:lpstr>Medición de los halos de inhibición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CrisBen</cp:lastModifiedBy>
  <cp:revision>1222</cp:revision>
  <dcterms:created xsi:type="dcterms:W3CDTF">2015-04-23T21:31:36Z</dcterms:created>
  <dcterms:modified xsi:type="dcterms:W3CDTF">2021-02-10T16:53:52Z</dcterms:modified>
</cp:coreProperties>
</file>