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420" r:id="rId4"/>
    <p:sldId id="455" r:id="rId5"/>
    <p:sldId id="424" r:id="rId6"/>
    <p:sldId id="425" r:id="rId7"/>
    <p:sldId id="428" r:id="rId8"/>
    <p:sldId id="434" r:id="rId9"/>
    <p:sldId id="435" r:id="rId10"/>
    <p:sldId id="388" r:id="rId11"/>
    <p:sldId id="418" r:id="rId12"/>
    <p:sldId id="419" r:id="rId13"/>
    <p:sldId id="394" r:id="rId14"/>
    <p:sldId id="392" r:id="rId15"/>
    <p:sldId id="396" r:id="rId16"/>
    <p:sldId id="436" r:id="rId17"/>
    <p:sldId id="439" r:id="rId18"/>
    <p:sldId id="438" r:id="rId19"/>
    <p:sldId id="402" r:id="rId20"/>
    <p:sldId id="441" r:id="rId21"/>
    <p:sldId id="442" r:id="rId22"/>
    <p:sldId id="440" r:id="rId23"/>
    <p:sldId id="443" r:id="rId24"/>
    <p:sldId id="444" r:id="rId25"/>
    <p:sldId id="450" r:id="rId26"/>
    <p:sldId id="446" r:id="rId27"/>
    <p:sldId id="451" r:id="rId28"/>
    <p:sldId id="448" r:id="rId29"/>
    <p:sldId id="452" r:id="rId30"/>
    <p:sldId id="449" r:id="rId31"/>
    <p:sldId id="414" r:id="rId32"/>
    <p:sldId id="432" r:id="rId33"/>
    <p:sldId id="415" r:id="rId34"/>
    <p:sldId id="371" r:id="rId3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66"/>
    <a:srgbClr val="008080"/>
    <a:srgbClr val="00CC00"/>
    <a:srgbClr val="99FF33"/>
    <a:srgbClr val="D7D200"/>
    <a:srgbClr val="D5D505"/>
    <a:srgbClr val="FFCC00"/>
    <a:srgbClr val="00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3066" autoAdjust="0"/>
  </p:normalViewPr>
  <p:slideViewPr>
    <p:cSldViewPr>
      <p:cViewPr varScale="1">
        <p:scale>
          <a:sx n="72" d="100"/>
          <a:sy n="72" d="100"/>
        </p:scale>
        <p:origin x="3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\tabla%20para%20info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F:\para%20diapositiva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F:\para%20diapositiva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F:\para%20diapositiva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dell\AppData\Roaming\Microsoft\Excel\para%20diapositivas%20(version%201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5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dell\AppData\Roaming\Microsoft\Excel\para%20diapositivas%20(version%201).xlsb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dell\AppData\Roaming\Microsoft\Excel\para%20diapositivas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\tabla%20para%20infos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sis\&#193;CIDO%20SALIC&#205;LIC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F:\para%20diapositiva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800" dirty="0"/>
              <a:t>VARIABLE</a:t>
            </a:r>
            <a:r>
              <a:rPr lang="es-CO" sz="1800" baseline="0" dirty="0"/>
              <a:t> CONTAMINACIÓN</a:t>
            </a:r>
            <a:endParaRPr lang="es-CO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'RESULTADOS DESINFENCCIÓN'!$J$4:$J$5</c:f>
              <c:strCache>
                <c:ptCount val="2"/>
                <c:pt idx="0">
                  <c:v>7 DÍAS</c:v>
                </c:pt>
                <c:pt idx="1">
                  <c:v>CONTAMINACIÓN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DESINFENCCIÓN'!$J$6:$J$15</c:f>
              <c:numCache>
                <c:formatCode>0.000</c:formatCode>
                <c:ptCount val="10"/>
                <c:pt idx="0">
                  <c:v>8.3333333333333339</c:v>
                </c:pt>
                <c:pt idx="1">
                  <c:v>21.666666666666668</c:v>
                </c:pt>
                <c:pt idx="2">
                  <c:v>5</c:v>
                </c:pt>
                <c:pt idx="3">
                  <c:v>6.666666666666667</c:v>
                </c:pt>
                <c:pt idx="4">
                  <c:v>0</c:v>
                </c:pt>
                <c:pt idx="5">
                  <c:v>6.666666666666667</c:v>
                </c:pt>
                <c:pt idx="6">
                  <c:v>0</c:v>
                </c:pt>
                <c:pt idx="7">
                  <c:v>1.6666666666666667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7-4D01-9ADE-F88521E766E4}"/>
            </c:ext>
          </c:extLst>
        </c:ser>
        <c:ser>
          <c:idx val="1"/>
          <c:order val="1"/>
          <c:tx>
            <c:strRef>
              <c:f>'RESULTADOS DESINFENCCIÓN'!$L$4:$L$5</c:f>
              <c:strCache>
                <c:ptCount val="2"/>
                <c:pt idx="0">
                  <c:v>14 DÍAS</c:v>
                </c:pt>
                <c:pt idx="1">
                  <c:v>CONTAMINACIÓN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DESINFENCCIÓN'!$L$6:$L$15</c:f>
              <c:numCache>
                <c:formatCode>0.000</c:formatCode>
                <c:ptCount val="10"/>
                <c:pt idx="0">
                  <c:v>13.333333333333334</c:v>
                </c:pt>
                <c:pt idx="1">
                  <c:v>36.666666666666664</c:v>
                </c:pt>
                <c:pt idx="2">
                  <c:v>20</c:v>
                </c:pt>
                <c:pt idx="3">
                  <c:v>13.333333333333334</c:v>
                </c:pt>
                <c:pt idx="4">
                  <c:v>1.6666666666666667</c:v>
                </c:pt>
                <c:pt idx="5">
                  <c:v>15</c:v>
                </c:pt>
                <c:pt idx="6">
                  <c:v>0</c:v>
                </c:pt>
                <c:pt idx="7">
                  <c:v>1.6666666666666667</c:v>
                </c:pt>
                <c:pt idx="8">
                  <c:v>13.333333333333334</c:v>
                </c:pt>
                <c:pt idx="9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7-4D01-9ADE-F88521E766E4}"/>
            </c:ext>
          </c:extLst>
        </c:ser>
        <c:ser>
          <c:idx val="2"/>
          <c:order val="2"/>
          <c:tx>
            <c:strRef>
              <c:f>'RESULTADOS DESINFENCCIÓN'!$N$4:$N$5</c:f>
              <c:strCache>
                <c:ptCount val="2"/>
                <c:pt idx="0">
                  <c:v>21 DÍAS</c:v>
                </c:pt>
                <c:pt idx="1">
                  <c:v>CONTAMINACIÓN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DESINFENCCIÓN'!$N$6:$N$15</c:f>
              <c:numCache>
                <c:formatCode>0.000</c:formatCode>
                <c:ptCount val="10"/>
                <c:pt idx="0">
                  <c:v>21.666666666666668</c:v>
                </c:pt>
                <c:pt idx="1">
                  <c:v>36.666666666666664</c:v>
                </c:pt>
                <c:pt idx="2">
                  <c:v>20</c:v>
                </c:pt>
                <c:pt idx="3">
                  <c:v>13.333333333333334</c:v>
                </c:pt>
                <c:pt idx="4">
                  <c:v>1.6666666666666667</c:v>
                </c:pt>
                <c:pt idx="5">
                  <c:v>15</c:v>
                </c:pt>
                <c:pt idx="6">
                  <c:v>0</c:v>
                </c:pt>
                <c:pt idx="7">
                  <c:v>1.6666666666666667</c:v>
                </c:pt>
                <c:pt idx="8">
                  <c:v>13.333333333333334</c:v>
                </c:pt>
                <c:pt idx="9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7-4D01-9ADE-F88521E76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8427311"/>
        <c:axId val="686664543"/>
        <c:axId val="0"/>
      </c:bar3DChart>
      <c:catAx>
        <c:axId val="50842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86664543"/>
        <c:crosses val="autoZero"/>
        <c:auto val="1"/>
        <c:lblAlgn val="ctr"/>
        <c:lblOffset val="100"/>
        <c:noMultiLvlLbl val="0"/>
      </c:catAx>
      <c:valAx>
        <c:axId val="68666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0842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773000107206484E-2"/>
          <c:y val="0.82993189223416908"/>
          <c:w val="0.89074535006932287"/>
          <c:h val="0.14632262937857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Hoja2!$B$23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9FB-4D1A-87F7-A93EF5D730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9FB-4D1A-87F7-A93EF5D730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9FB-4D1A-87F7-A93EF5D730D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9FB-4D1A-87F7-A93EF5D730D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9FB-4D1A-87F7-A93EF5D730D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9FB-4D1A-87F7-A93EF5D730D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9FB-4D1A-87F7-A93EF5D730D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9FB-4D1A-87F7-A93EF5D730D3}"/>
              </c:ext>
            </c:extLst>
          </c:dPt>
          <c:dLbls>
            <c:dLbl>
              <c:idx val="7"/>
              <c:layout>
                <c:manualLayout>
                  <c:x val="1.8648018648018648E-2"/>
                  <c:y val="1.0709504685408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FB-4D1A-87F7-A93EF5D730D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Hoja2!$A$24:$A$26</c:f>
              <c:strCache>
                <c:ptCount val="3"/>
                <c:pt idx="0">
                  <c:v>MS</c:v>
                </c:pt>
                <c:pt idx="1">
                  <c:v>Schenk y Hildebrant</c:v>
                </c:pt>
                <c:pt idx="2">
                  <c:v>B5</c:v>
                </c:pt>
              </c:strCache>
            </c:strRef>
          </c:cat>
          <c:val>
            <c:numRef>
              <c:f>Hoja2!$B$24:$B$26</c:f>
              <c:numCache>
                <c:formatCode>General</c:formatCode>
                <c:ptCount val="3"/>
                <c:pt idx="0">
                  <c:v>81.25</c:v>
                </c:pt>
                <c:pt idx="1">
                  <c:v>6.25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FB-4D1A-87F7-A93EF5D730D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Hoja2!$B$28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AB8-45BA-8883-C96AE4AC184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AB8-45BA-8883-C96AE4AC184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AB8-45BA-8883-C96AE4AC184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AB8-45BA-8883-C96AE4AC184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AB8-45BA-8883-C96AE4AC184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AB8-45BA-8883-C96AE4AC184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AB8-45BA-8883-C96AE4AC184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3AB8-45BA-8883-C96AE4AC184C}"/>
              </c:ext>
            </c:extLst>
          </c:dPt>
          <c:dLbls>
            <c:dLbl>
              <c:idx val="2"/>
              <c:layout>
                <c:manualLayout>
                  <c:x val="0.1515054405821252"/>
                  <c:y val="-7.7851214528753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8-45BA-8883-C96AE4AC184C}"/>
                </c:ext>
              </c:extLst>
            </c:dLbl>
            <c:dLbl>
              <c:idx val="7"/>
              <c:layout>
                <c:manualLayout>
                  <c:x val="1.8648018648018648E-2"/>
                  <c:y val="1.0709504685408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B8-45BA-8883-C96AE4AC184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Hoja2!$A$29:$A$33</c:f>
              <c:strCache>
                <c:ptCount val="5"/>
                <c:pt idx="0">
                  <c:v>5 µM</c:v>
                </c:pt>
                <c:pt idx="1">
                  <c:v>50 µM</c:v>
                </c:pt>
                <c:pt idx="2">
                  <c:v>100 µM</c:v>
                </c:pt>
                <c:pt idx="3">
                  <c:v>200 µM</c:v>
                </c:pt>
                <c:pt idx="4">
                  <c:v>&gt;200 µM</c:v>
                </c:pt>
              </c:strCache>
            </c:strRef>
          </c:cat>
          <c:val>
            <c:numRef>
              <c:f>Hoja2!$B$29:$B$33</c:f>
              <c:numCache>
                <c:formatCode>General</c:formatCode>
                <c:ptCount val="5"/>
                <c:pt idx="0">
                  <c:v>6.25</c:v>
                </c:pt>
                <c:pt idx="1">
                  <c:v>18.75</c:v>
                </c:pt>
                <c:pt idx="2">
                  <c:v>18.75</c:v>
                </c:pt>
                <c:pt idx="3">
                  <c:v>18.75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AB8-45BA-8883-C96AE4AC184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Hoja2!$B$35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B91-4D70-9958-DEA4239F0A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B91-4D70-9958-DEA4239F0A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B91-4D70-9958-DEA4239F0A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B91-4D70-9958-DEA4239F0A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B91-4D70-9958-DEA4239F0A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B91-4D70-9958-DEA4239F0A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B91-4D70-9958-DEA4239F0A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B91-4D70-9958-DEA4239F0A02}"/>
              </c:ext>
            </c:extLst>
          </c:dPt>
          <c:dLbls>
            <c:dLbl>
              <c:idx val="7"/>
              <c:layout>
                <c:manualLayout>
                  <c:x val="1.8648018648018648E-2"/>
                  <c:y val="1.0709504685408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91-4D70-9958-DEA4239F0A0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Hoja2!$A$36:$A$37</c:f>
              <c:strCache>
                <c:ptCount val="2"/>
                <c:pt idx="0">
                  <c:v>2,4-D</c:v>
                </c:pt>
                <c:pt idx="1">
                  <c:v>ANA</c:v>
                </c:pt>
              </c:strCache>
            </c:strRef>
          </c:cat>
          <c:val>
            <c:numRef>
              <c:f>Hoja2!$B$36:$B$37</c:f>
              <c:numCache>
                <c:formatCode>General</c:formatCode>
                <c:ptCount val="2"/>
                <c:pt idx="0">
                  <c:v>37.5</c:v>
                </c:pt>
                <c:pt idx="1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91-4D70-9958-DEA4239F0A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39450723778"/>
          <c:y val="0.11915019110661189"/>
          <c:w val="0.64179657953847002"/>
          <c:h val="0.5340714971881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'[para diapositivas.xlsx]Hoja2'!$B$39:$B$40</c:f>
              <c:strCache>
                <c:ptCount val="2"/>
                <c:pt idx="0">
                  <c:v>Concentración de Fenoles Totales (mg EAG/mg PS)</c:v>
                </c:pt>
                <c:pt idx="1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'[para diapositivas.xlsx]Hoja2'!$A$41:$A$52</c:f>
              <c:strCache>
                <c:ptCount val="12"/>
                <c:pt idx="0">
                  <c:v>Hypericum perforatum</c:v>
                </c:pt>
                <c:pt idx="1">
                  <c:v>Thevetia peruviana</c:v>
                </c:pt>
                <c:pt idx="2">
                  <c:v>Stevia rebaudiana</c:v>
                </c:pt>
                <c:pt idx="3">
                  <c:v>Ajuga integrifolia</c:v>
                </c:pt>
                <c:pt idx="4">
                  <c:v>Taxus baccata</c:v>
                </c:pt>
                <c:pt idx="5">
                  <c:v>Momordica dioica</c:v>
                </c:pt>
                <c:pt idx="6">
                  <c:v>Fagonia indica</c:v>
                </c:pt>
                <c:pt idx="7">
                  <c:v>Zingiber officinale Rosc.</c:v>
                </c:pt>
                <c:pt idx="8">
                  <c:v>Polygonum multiflorum</c:v>
                </c:pt>
                <c:pt idx="9">
                  <c:v>Carthamus tinctorius</c:v>
                </c:pt>
                <c:pt idx="10">
                  <c:v>Phyllanthus pulcher</c:v>
                </c:pt>
                <c:pt idx="11">
                  <c:v>Linum ussitatsimum</c:v>
                </c:pt>
              </c:strCache>
            </c:strRef>
          </c:cat>
          <c:val>
            <c:numRef>
              <c:f>'[para diapositivas.xlsx]Hoja2'!$B$41:$B$52</c:f>
              <c:numCache>
                <c:formatCode>General</c:formatCode>
                <c:ptCount val="12"/>
                <c:pt idx="0">
                  <c:v>0.8</c:v>
                </c:pt>
                <c:pt idx="1">
                  <c:v>3.91</c:v>
                </c:pt>
                <c:pt idx="2">
                  <c:v>0.51800000000000002</c:v>
                </c:pt>
                <c:pt idx="3">
                  <c:v>10.210000000000001</c:v>
                </c:pt>
                <c:pt idx="4">
                  <c:v>45.43</c:v>
                </c:pt>
                <c:pt idx="5">
                  <c:v>12.52</c:v>
                </c:pt>
                <c:pt idx="6">
                  <c:v>10.5</c:v>
                </c:pt>
                <c:pt idx="7">
                  <c:v>33.33</c:v>
                </c:pt>
                <c:pt idx="8">
                  <c:v>6.04</c:v>
                </c:pt>
                <c:pt idx="9">
                  <c:v>14.87</c:v>
                </c:pt>
                <c:pt idx="10">
                  <c:v>1.36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24F-8CBA-8952A07E8241}"/>
            </c:ext>
          </c:extLst>
        </c:ser>
        <c:ser>
          <c:idx val="1"/>
          <c:order val="1"/>
          <c:tx>
            <c:strRef>
              <c:f>'[para diapositivas.xlsx]Hoja2'!$C$39:$C$40</c:f>
              <c:strCache>
                <c:ptCount val="2"/>
                <c:pt idx="0">
                  <c:v>Concentración de Fenoles Totales (mg EAG/mg PS)</c:v>
                </c:pt>
                <c:pt idx="1">
                  <c:v>Con Elicitor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'[para diapositivas.xlsx]Hoja2'!$A$41:$A$52</c:f>
              <c:strCache>
                <c:ptCount val="12"/>
                <c:pt idx="0">
                  <c:v>Hypericum perforatum</c:v>
                </c:pt>
                <c:pt idx="1">
                  <c:v>Thevetia peruviana</c:v>
                </c:pt>
                <c:pt idx="2">
                  <c:v>Stevia rebaudiana</c:v>
                </c:pt>
                <c:pt idx="3">
                  <c:v>Ajuga integrifolia</c:v>
                </c:pt>
                <c:pt idx="4">
                  <c:v>Taxus baccata</c:v>
                </c:pt>
                <c:pt idx="5">
                  <c:v>Momordica dioica</c:v>
                </c:pt>
                <c:pt idx="6">
                  <c:v>Fagonia indica</c:v>
                </c:pt>
                <c:pt idx="7">
                  <c:v>Zingiber officinale Rosc.</c:v>
                </c:pt>
                <c:pt idx="8">
                  <c:v>Polygonum multiflorum</c:v>
                </c:pt>
                <c:pt idx="9">
                  <c:v>Carthamus tinctorius</c:v>
                </c:pt>
                <c:pt idx="10">
                  <c:v>Phyllanthus pulcher</c:v>
                </c:pt>
                <c:pt idx="11">
                  <c:v>Linum ussitatsimum</c:v>
                </c:pt>
              </c:strCache>
            </c:strRef>
          </c:cat>
          <c:val>
            <c:numRef>
              <c:f>'[para diapositivas.xlsx]Hoja2'!$C$41:$C$52</c:f>
              <c:numCache>
                <c:formatCode>General</c:formatCode>
                <c:ptCount val="12"/>
                <c:pt idx="0">
                  <c:v>1.5</c:v>
                </c:pt>
                <c:pt idx="1">
                  <c:v>5.6</c:v>
                </c:pt>
                <c:pt idx="2">
                  <c:v>0.65</c:v>
                </c:pt>
                <c:pt idx="3">
                  <c:v>11.14</c:v>
                </c:pt>
                <c:pt idx="4">
                  <c:v>49.71</c:v>
                </c:pt>
                <c:pt idx="5">
                  <c:v>14.26</c:v>
                </c:pt>
                <c:pt idx="6">
                  <c:v>12.4</c:v>
                </c:pt>
                <c:pt idx="7">
                  <c:v>44.67</c:v>
                </c:pt>
                <c:pt idx="8">
                  <c:v>12.19</c:v>
                </c:pt>
                <c:pt idx="9">
                  <c:v>26.67</c:v>
                </c:pt>
                <c:pt idx="10">
                  <c:v>2.5539999999999998</c:v>
                </c:pt>
                <c:pt idx="1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F-424F-8CBA-8952A07E8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0874832"/>
        <c:axId val="1660877328"/>
      </c:barChart>
      <c:catAx>
        <c:axId val="166087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77328"/>
        <c:crosses val="autoZero"/>
        <c:auto val="1"/>
        <c:lblAlgn val="ctr"/>
        <c:lblOffset val="100"/>
        <c:noMultiLvlLbl val="0"/>
      </c:catAx>
      <c:valAx>
        <c:axId val="166087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1400" b="0" i="0" baseline="0" dirty="0">
                    <a:effectLst/>
                  </a:rPr>
                  <a:t>mg EAG/g PS</a:t>
                </a:r>
                <a:endParaRPr lang="es-EC" sz="9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7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20958982797525"/>
          <c:y val="0.43635735640189982"/>
          <c:w val="0.23988700307773522"/>
          <c:h val="0.2673821132618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Concentración de fenoles totales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'Cambio en el Tiempo Fenoles'!$B$11</c:f>
              <c:strCache>
                <c:ptCount val="1"/>
                <c:pt idx="0">
                  <c:v>Thevetia peruviana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'Cambio en el Tiempo Fenoles'!$C$10:$E$10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Fenoles'!$C$11:$E$11</c:f>
              <c:numCache>
                <c:formatCode>General</c:formatCode>
                <c:ptCount val="3"/>
                <c:pt idx="0">
                  <c:v>4.43</c:v>
                </c:pt>
                <c:pt idx="1">
                  <c:v>5.6</c:v>
                </c:pt>
                <c:pt idx="2">
                  <c:v>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0-4B56-883E-DBF95752DBCF}"/>
            </c:ext>
          </c:extLst>
        </c:ser>
        <c:ser>
          <c:idx val="1"/>
          <c:order val="1"/>
          <c:tx>
            <c:strRef>
              <c:f>'Cambio en el Tiempo Fenoles'!$B$12</c:f>
              <c:strCache>
                <c:ptCount val="1"/>
                <c:pt idx="0">
                  <c:v>Fagonia indica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'Cambio en el Tiempo Fenoles'!$C$10:$E$10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Fenoles'!$C$12:$E$12</c:f>
              <c:numCache>
                <c:formatCode>General</c:formatCode>
                <c:ptCount val="3"/>
                <c:pt idx="0">
                  <c:v>9.1</c:v>
                </c:pt>
                <c:pt idx="1">
                  <c:v>12.4</c:v>
                </c:pt>
                <c:pt idx="2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00-4B56-883E-DBF95752DBCF}"/>
            </c:ext>
          </c:extLst>
        </c:ser>
        <c:ser>
          <c:idx val="2"/>
          <c:order val="2"/>
          <c:tx>
            <c:strRef>
              <c:f>'Cambio en el Tiempo Fenoles'!$B$13</c:f>
              <c:strCache>
                <c:ptCount val="1"/>
                <c:pt idx="0">
                  <c:v>Linum ussitatsimum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'Cambio en el Tiempo Fenoles'!$C$10:$E$10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Fenoles'!$C$13:$E$13</c:f>
              <c:numCache>
                <c:formatCode>General</c:formatCode>
                <c:ptCount val="3"/>
                <c:pt idx="0">
                  <c:v>27.75</c:v>
                </c:pt>
                <c:pt idx="1">
                  <c:v>37.5</c:v>
                </c:pt>
                <c:pt idx="2">
                  <c:v>32.25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00-4B56-883E-DBF95752D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238447"/>
        <c:axId val="766781759"/>
      </c:lineChart>
      <c:catAx>
        <c:axId val="89923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66781759"/>
        <c:crosses val="autoZero"/>
        <c:auto val="1"/>
        <c:lblAlgn val="ctr"/>
        <c:lblOffset val="100"/>
        <c:noMultiLvlLbl val="0"/>
      </c:catAx>
      <c:valAx>
        <c:axId val="76678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cap="none" dirty="0"/>
                  <a:t>mg</a:t>
                </a:r>
                <a:r>
                  <a:rPr lang="es-EC" dirty="0"/>
                  <a:t> EAG/</a:t>
                </a:r>
                <a:r>
                  <a:rPr lang="es-EC" cap="none" dirty="0"/>
                  <a:t>g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89923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25624291426394"/>
          <c:y val="4.2215258534462702E-2"/>
          <c:w val="0.62227511812818903"/>
          <c:h val="0.57260389879216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Hoja2!$B$55:$B$56</c:f>
              <c:strCache>
                <c:ptCount val="2"/>
                <c:pt idx="0">
                  <c:v>Concentración de Flavonoides Totales</c:v>
                </c:pt>
                <c:pt idx="1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Hoja2!$A$57:$A$69</c:f>
              <c:strCache>
                <c:ptCount val="13"/>
                <c:pt idx="0">
                  <c:v>Hypericum perforatum</c:v>
                </c:pt>
                <c:pt idx="1">
                  <c:v>Thevetia peruviana</c:v>
                </c:pt>
                <c:pt idx="2">
                  <c:v>Stevia rebaudiana</c:v>
                </c:pt>
                <c:pt idx="3">
                  <c:v>Ajuga integrifolia</c:v>
                </c:pt>
                <c:pt idx="4">
                  <c:v>Taxus baccata</c:v>
                </c:pt>
                <c:pt idx="5">
                  <c:v>Momordica dioica</c:v>
                </c:pt>
                <c:pt idx="6">
                  <c:v>Fagonia indica</c:v>
                </c:pt>
                <c:pt idx="7">
                  <c:v>Zingiber officinale Rosc.</c:v>
                </c:pt>
                <c:pt idx="8">
                  <c:v>Polygonum multiflorum</c:v>
                </c:pt>
                <c:pt idx="9">
                  <c:v>Carthamus tinctorius</c:v>
                </c:pt>
                <c:pt idx="10">
                  <c:v>Phyllanthus pulcher</c:v>
                </c:pt>
                <c:pt idx="11">
                  <c:v>Ruta graveolens</c:v>
                </c:pt>
                <c:pt idx="12">
                  <c:v>Linum ussitatsimum</c:v>
                </c:pt>
              </c:strCache>
            </c:strRef>
          </c:cat>
          <c:val>
            <c:numRef>
              <c:f>Hoja2!$B$57:$B$69</c:f>
              <c:numCache>
                <c:formatCode>General</c:formatCode>
                <c:ptCount val="13"/>
                <c:pt idx="0">
                  <c:v>0.16700000000000001</c:v>
                </c:pt>
                <c:pt idx="1">
                  <c:v>2.94</c:v>
                </c:pt>
                <c:pt idx="2">
                  <c:v>0.2</c:v>
                </c:pt>
                <c:pt idx="3">
                  <c:v>1.33</c:v>
                </c:pt>
                <c:pt idx="4">
                  <c:v>16.71</c:v>
                </c:pt>
                <c:pt idx="5">
                  <c:v>1.8</c:v>
                </c:pt>
                <c:pt idx="6">
                  <c:v>2</c:v>
                </c:pt>
                <c:pt idx="7">
                  <c:v>6.9000000000000006E-2</c:v>
                </c:pt>
                <c:pt idx="8">
                  <c:v>12.6</c:v>
                </c:pt>
                <c:pt idx="9">
                  <c:v>1.34</c:v>
                </c:pt>
                <c:pt idx="10">
                  <c:v>2.335</c:v>
                </c:pt>
                <c:pt idx="11">
                  <c:v>23.75</c:v>
                </c:pt>
                <c:pt idx="12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C-422E-91F7-21694DAE4BF8}"/>
            </c:ext>
          </c:extLst>
        </c:ser>
        <c:ser>
          <c:idx val="1"/>
          <c:order val="1"/>
          <c:tx>
            <c:strRef>
              <c:f>Hoja2!$C$55:$C$56</c:f>
              <c:strCache>
                <c:ptCount val="2"/>
                <c:pt idx="0">
                  <c:v>Concentración de Flavonoides Totales</c:v>
                </c:pt>
                <c:pt idx="1">
                  <c:v>Con Elicitor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Hoja2!$A$57:$A$69</c:f>
              <c:strCache>
                <c:ptCount val="13"/>
                <c:pt idx="0">
                  <c:v>Hypericum perforatum</c:v>
                </c:pt>
                <c:pt idx="1">
                  <c:v>Thevetia peruviana</c:v>
                </c:pt>
                <c:pt idx="2">
                  <c:v>Stevia rebaudiana</c:v>
                </c:pt>
                <c:pt idx="3">
                  <c:v>Ajuga integrifolia</c:v>
                </c:pt>
                <c:pt idx="4">
                  <c:v>Taxus baccata</c:v>
                </c:pt>
                <c:pt idx="5">
                  <c:v>Momordica dioica</c:v>
                </c:pt>
                <c:pt idx="6">
                  <c:v>Fagonia indica</c:v>
                </c:pt>
                <c:pt idx="7">
                  <c:v>Zingiber officinale Rosc.</c:v>
                </c:pt>
                <c:pt idx="8">
                  <c:v>Polygonum multiflorum</c:v>
                </c:pt>
                <c:pt idx="9">
                  <c:v>Carthamus tinctorius</c:v>
                </c:pt>
                <c:pt idx="10">
                  <c:v>Phyllanthus pulcher</c:v>
                </c:pt>
                <c:pt idx="11">
                  <c:v>Ruta graveolens</c:v>
                </c:pt>
                <c:pt idx="12">
                  <c:v>Linum ussitatsimum</c:v>
                </c:pt>
              </c:strCache>
            </c:strRef>
          </c:cat>
          <c:val>
            <c:numRef>
              <c:f>Hoja2!$C$57:$C$69</c:f>
              <c:numCache>
                <c:formatCode>General</c:formatCode>
                <c:ptCount val="13"/>
                <c:pt idx="0">
                  <c:v>0.83</c:v>
                </c:pt>
                <c:pt idx="1">
                  <c:v>4.7</c:v>
                </c:pt>
                <c:pt idx="2">
                  <c:v>0.32500000000000001</c:v>
                </c:pt>
                <c:pt idx="3">
                  <c:v>1.79</c:v>
                </c:pt>
                <c:pt idx="4">
                  <c:v>17.79</c:v>
                </c:pt>
                <c:pt idx="5">
                  <c:v>2.2749999999999999</c:v>
                </c:pt>
                <c:pt idx="6">
                  <c:v>2.9</c:v>
                </c:pt>
                <c:pt idx="7">
                  <c:v>0.14299999999999999</c:v>
                </c:pt>
                <c:pt idx="8">
                  <c:v>18.8</c:v>
                </c:pt>
                <c:pt idx="9">
                  <c:v>3.54</c:v>
                </c:pt>
                <c:pt idx="10">
                  <c:v>4.8239999999999998</c:v>
                </c:pt>
                <c:pt idx="11">
                  <c:v>8.32</c:v>
                </c:pt>
                <c:pt idx="12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C-422E-91F7-21694DAE4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451600"/>
        <c:axId val="1810453264"/>
      </c:barChart>
      <c:catAx>
        <c:axId val="181045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10453264"/>
        <c:crosses val="autoZero"/>
        <c:auto val="1"/>
        <c:lblAlgn val="ctr"/>
        <c:lblOffset val="100"/>
        <c:noMultiLvlLbl val="0"/>
      </c:catAx>
      <c:valAx>
        <c:axId val="181045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/>
                  <a:t>mg/g</a:t>
                </a:r>
                <a:r>
                  <a:rPr lang="es-EC" baseline="0" dirty="0"/>
                  <a:t> PS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1045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41223466333838"/>
          <c:y val="0.44743040935672512"/>
          <c:w val="0.25298914511942283"/>
          <c:h val="0.1923497076023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fLAVONOIDES tOTALES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'Cambio en el Tiempo de Flavonoi'!$B$9</c:f>
              <c:strCache>
                <c:ptCount val="1"/>
                <c:pt idx="0">
                  <c:v>Thevetia peruviana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'Cambio en el Tiempo de Flavonoi'!$C$8:$E$8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de Flavonoi'!$C$9:$E$9</c:f>
              <c:numCache>
                <c:formatCode>General</c:formatCode>
                <c:ptCount val="3"/>
                <c:pt idx="0">
                  <c:v>4.59</c:v>
                </c:pt>
                <c:pt idx="1">
                  <c:v>4.7</c:v>
                </c:pt>
                <c:pt idx="2">
                  <c:v>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05-49B2-AFB4-B23551F46B67}"/>
            </c:ext>
          </c:extLst>
        </c:ser>
        <c:ser>
          <c:idx val="1"/>
          <c:order val="1"/>
          <c:tx>
            <c:strRef>
              <c:f>'Cambio en el Tiempo de Flavonoi'!$B$10</c:f>
              <c:strCache>
                <c:ptCount val="1"/>
                <c:pt idx="0">
                  <c:v>Fagonia indica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'Cambio en el Tiempo de Flavonoi'!$C$8:$E$8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de Flavonoi'!$C$10:$E$10</c:f>
              <c:numCache>
                <c:formatCode>General</c:formatCode>
                <c:ptCount val="3"/>
                <c:pt idx="0">
                  <c:v>0.9</c:v>
                </c:pt>
                <c:pt idx="1">
                  <c:v>2.9</c:v>
                </c:pt>
                <c:pt idx="2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05-49B2-AFB4-B23551F46B67}"/>
            </c:ext>
          </c:extLst>
        </c:ser>
        <c:ser>
          <c:idx val="2"/>
          <c:order val="2"/>
          <c:tx>
            <c:strRef>
              <c:f>'Cambio en el Tiempo de Flavonoi'!$B$11</c:f>
              <c:strCache>
                <c:ptCount val="1"/>
                <c:pt idx="0">
                  <c:v>Linum ussitatsimum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'Cambio en el Tiempo de Flavonoi'!$C$8:$E$8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'Cambio en el Tiempo de Flavonoi'!$C$11:$E$11</c:f>
              <c:numCache>
                <c:formatCode>General</c:formatCode>
                <c:ptCount val="3"/>
                <c:pt idx="0">
                  <c:v>5.22</c:v>
                </c:pt>
                <c:pt idx="1">
                  <c:v>4.33</c:v>
                </c:pt>
                <c:pt idx="2">
                  <c:v>3.76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805-49B2-AFB4-B23551F46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840927"/>
        <c:axId val="756641327"/>
      </c:lineChart>
      <c:catAx>
        <c:axId val="75584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56641327"/>
        <c:crosses val="autoZero"/>
        <c:auto val="1"/>
        <c:lblAlgn val="ctr"/>
        <c:lblOffset val="100"/>
        <c:noMultiLvlLbl val="0"/>
      </c:catAx>
      <c:valAx>
        <c:axId val="75664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cap="none" dirty="0"/>
                  <a:t>mg</a:t>
                </a:r>
                <a:r>
                  <a:rPr lang="es-EC" dirty="0"/>
                  <a:t> EQE/</a:t>
                </a:r>
                <a:r>
                  <a:rPr lang="es-EC" cap="none" dirty="0"/>
                  <a:t>g</a:t>
                </a:r>
                <a:r>
                  <a:rPr lang="es-EC" dirty="0"/>
                  <a:t> </a:t>
                </a:r>
                <a:r>
                  <a:rPr lang="es-EC" dirty="0" err="1"/>
                  <a:t>ps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5584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Hoja2!$B$72:$B$73</c:f>
              <c:strCache>
                <c:ptCount val="2"/>
                <c:pt idx="0">
                  <c:v>Concentración (mg/g PS)</c:v>
                </c:pt>
                <c:pt idx="1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Hoja2!$A$74:$A$76</c:f>
              <c:strCache>
                <c:ptCount val="3"/>
                <c:pt idx="0">
                  <c:v>7-Metilxantina</c:v>
                </c:pt>
                <c:pt idx="1">
                  <c:v>Teobromina</c:v>
                </c:pt>
                <c:pt idx="2">
                  <c:v>Teofilina</c:v>
                </c:pt>
              </c:strCache>
            </c:strRef>
          </c:cat>
          <c:val>
            <c:numRef>
              <c:f>Hoja2!$B$74:$B$76</c:f>
              <c:numCache>
                <c:formatCode>General</c:formatCode>
                <c:ptCount val="3"/>
                <c:pt idx="0">
                  <c:v>0.13</c:v>
                </c:pt>
                <c:pt idx="1">
                  <c:v>0.37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4-4378-8F9E-06C92A9225DC}"/>
            </c:ext>
          </c:extLst>
        </c:ser>
        <c:ser>
          <c:idx val="1"/>
          <c:order val="1"/>
          <c:tx>
            <c:strRef>
              <c:f>Hoja2!$C$72:$C$73</c:f>
              <c:strCache>
                <c:ptCount val="2"/>
                <c:pt idx="0">
                  <c:v>Concentración (mg/g PS)</c:v>
                </c:pt>
                <c:pt idx="1">
                  <c:v>Con Elicitor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Hoja2!$A$74:$A$76</c:f>
              <c:strCache>
                <c:ptCount val="3"/>
                <c:pt idx="0">
                  <c:v>7-Metilxantina</c:v>
                </c:pt>
                <c:pt idx="1">
                  <c:v>Teobromina</c:v>
                </c:pt>
                <c:pt idx="2">
                  <c:v>Teofilina</c:v>
                </c:pt>
              </c:strCache>
            </c:strRef>
          </c:cat>
          <c:val>
            <c:numRef>
              <c:f>Hoja2!$C$74:$C$76</c:f>
              <c:numCache>
                <c:formatCode>General</c:formatCode>
                <c:ptCount val="3"/>
                <c:pt idx="0">
                  <c:v>0.09</c:v>
                </c:pt>
                <c:pt idx="1">
                  <c:v>0.42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4-4378-8F9E-06C92A922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450768"/>
        <c:axId val="1810448272"/>
      </c:barChart>
      <c:catAx>
        <c:axId val="18104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448272"/>
        <c:crosses val="autoZero"/>
        <c:auto val="1"/>
        <c:lblAlgn val="ctr"/>
        <c:lblOffset val="100"/>
        <c:noMultiLvlLbl val="0"/>
      </c:catAx>
      <c:valAx>
        <c:axId val="18104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mg/g 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104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Hoja2!$B$79:$B$80</c:f>
              <c:strCache>
                <c:ptCount val="2"/>
                <c:pt idx="0">
                  <c:v>Concentración (mg/g PS)</c:v>
                </c:pt>
                <c:pt idx="1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Hoja2!$A$81</c:f>
              <c:strCache>
                <c:ptCount val="1"/>
                <c:pt idx="0">
                  <c:v>Cafeína</c:v>
                </c:pt>
              </c:strCache>
            </c:strRef>
          </c:cat>
          <c:val>
            <c:numRef>
              <c:f>Hoja2!$B$81</c:f>
              <c:numCache>
                <c:formatCode>General</c:formatCode>
                <c:ptCount val="1"/>
                <c:pt idx="0">
                  <c:v>13.06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0-4C0B-BF1E-BFC350506512}"/>
            </c:ext>
          </c:extLst>
        </c:ser>
        <c:ser>
          <c:idx val="1"/>
          <c:order val="1"/>
          <c:tx>
            <c:strRef>
              <c:f>Hoja2!$C$79:$C$80</c:f>
              <c:strCache>
                <c:ptCount val="2"/>
                <c:pt idx="0">
                  <c:v>Concentración (mg/g PS)</c:v>
                </c:pt>
                <c:pt idx="1">
                  <c:v>Con Elicitor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Hoja2!$A$81</c:f>
              <c:strCache>
                <c:ptCount val="1"/>
                <c:pt idx="0">
                  <c:v>Cafeína</c:v>
                </c:pt>
              </c:strCache>
            </c:strRef>
          </c:cat>
          <c:val>
            <c:numRef>
              <c:f>Hoja2!$C$81</c:f>
              <c:numCache>
                <c:formatCode>General</c:formatCode>
                <c:ptCount val="1"/>
                <c:pt idx="0">
                  <c:v>18.57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0-4C0B-BF1E-BFC350506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0878160"/>
        <c:axId val="1660886896"/>
      </c:barChart>
      <c:catAx>
        <c:axId val="166087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0886896"/>
        <c:crosses val="autoZero"/>
        <c:auto val="1"/>
        <c:lblAlgn val="ctr"/>
        <c:lblOffset val="100"/>
        <c:noMultiLvlLbl val="0"/>
      </c:catAx>
      <c:valAx>
        <c:axId val="166088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mg/g 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6087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76121431849831E-2"/>
          <c:y val="0.78575050761002174"/>
          <c:w val="0.96730826961164751"/>
          <c:h val="0.18355726175357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800"/>
              <a:t>VARIABLE OXIDACIÓN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'RESULTADOS DESINFENCCIÓN'!$K$4:$K$5</c:f>
              <c:strCache>
                <c:ptCount val="2"/>
                <c:pt idx="0">
                  <c:v>7 DÍAS</c:v>
                </c:pt>
                <c:pt idx="1">
                  <c:v>OXIDACIÓN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DESINFENCCIÓN'!$K$6:$K$15</c:f>
              <c:numCache>
                <c:formatCode>0.000</c:formatCode>
                <c:ptCount val="10"/>
                <c:pt idx="0">
                  <c:v>1.6666666666666667</c:v>
                </c:pt>
                <c:pt idx="1">
                  <c:v>26.666666666666668</c:v>
                </c:pt>
                <c:pt idx="2">
                  <c:v>20</c:v>
                </c:pt>
                <c:pt idx="3">
                  <c:v>16.666666666666668</c:v>
                </c:pt>
                <c:pt idx="4">
                  <c:v>0</c:v>
                </c:pt>
                <c:pt idx="5">
                  <c:v>3.3333333333333335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D-4903-A8A5-34A1E2812853}"/>
            </c:ext>
          </c:extLst>
        </c:ser>
        <c:ser>
          <c:idx val="1"/>
          <c:order val="1"/>
          <c:tx>
            <c:strRef>
              <c:f>'RESULTADOS DESINFENCCIÓN'!$M$4:$M$5</c:f>
              <c:strCache>
                <c:ptCount val="2"/>
                <c:pt idx="0">
                  <c:v>14 DÍAS</c:v>
                </c:pt>
                <c:pt idx="1">
                  <c:v>OXIDACIÓN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DESINFENCCIÓN'!$M$6:$M$15</c:f>
              <c:numCache>
                <c:formatCode>0.000</c:formatCode>
                <c:ptCount val="10"/>
                <c:pt idx="0">
                  <c:v>1.6666666666666667</c:v>
                </c:pt>
                <c:pt idx="1">
                  <c:v>33.333333333333336</c:v>
                </c:pt>
                <c:pt idx="2">
                  <c:v>31.666666666666668</c:v>
                </c:pt>
                <c:pt idx="3">
                  <c:v>21.666666666666668</c:v>
                </c:pt>
                <c:pt idx="4">
                  <c:v>1.6666666666666667</c:v>
                </c:pt>
                <c:pt idx="5">
                  <c:v>13.333333333333334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D-4903-A8A5-34A1E2812853}"/>
            </c:ext>
          </c:extLst>
        </c:ser>
        <c:ser>
          <c:idx val="2"/>
          <c:order val="2"/>
          <c:tx>
            <c:strRef>
              <c:f>'RESULTADOS DESINFENCCIÓN'!$O$4:$O$5</c:f>
              <c:strCache>
                <c:ptCount val="2"/>
                <c:pt idx="0">
                  <c:v>21 DÍAS</c:v>
                </c:pt>
                <c:pt idx="1">
                  <c:v>OXIDACIÓN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'RESULTADOS DESINFENCCIÓN'!$I$6:$I$15</c:f>
              <c:strCache>
                <c:ptCount val="10"/>
                <c:pt idx="0">
                  <c:v>CG1</c:v>
                </c:pt>
                <c:pt idx="1">
                  <c:v>CG2</c:v>
                </c:pt>
                <c:pt idx="2">
                  <c:v>CG3</c:v>
                </c:pt>
                <c:pt idx="3">
                  <c:v>CG4</c:v>
                </c:pt>
                <c:pt idx="4">
                  <c:v>CG5</c:v>
                </c:pt>
                <c:pt idx="5">
                  <c:v>CG6</c:v>
                </c:pt>
                <c:pt idx="6">
                  <c:v>CG7</c:v>
                </c:pt>
                <c:pt idx="7">
                  <c:v>CG8</c:v>
                </c:pt>
                <c:pt idx="8">
                  <c:v>CG9</c:v>
                </c:pt>
                <c:pt idx="9">
                  <c:v>CG10</c:v>
                </c:pt>
              </c:strCache>
            </c:strRef>
          </c:cat>
          <c:val>
            <c:numRef>
              <c:f>'RESULTADOS DESINFENCCIÓN'!$O$6:$O$15</c:f>
              <c:numCache>
                <c:formatCode>0.000</c:formatCode>
                <c:ptCount val="10"/>
                <c:pt idx="0">
                  <c:v>25</c:v>
                </c:pt>
                <c:pt idx="1">
                  <c:v>33.333333333333336</c:v>
                </c:pt>
                <c:pt idx="2">
                  <c:v>35</c:v>
                </c:pt>
                <c:pt idx="3">
                  <c:v>21.666666666666668</c:v>
                </c:pt>
                <c:pt idx="4">
                  <c:v>1.6666666666666667</c:v>
                </c:pt>
                <c:pt idx="5">
                  <c:v>13.333333333333334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D-4903-A8A5-34A1E2812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7552703"/>
        <c:axId val="686574271"/>
        <c:axId val="0"/>
      </c:bar3DChart>
      <c:catAx>
        <c:axId val="78755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686574271"/>
        <c:crosses val="autoZero"/>
        <c:auto val="1"/>
        <c:lblAlgn val="ctr"/>
        <c:lblOffset val="100"/>
        <c:noMultiLvlLbl val="0"/>
      </c:catAx>
      <c:valAx>
        <c:axId val="68657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78755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800"/>
              <a:t>Tratamientos en medio de cultivo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CG1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Hoja1!$B$1:$E$1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Hoja1!$B$2:$E$2</c:f>
              <c:numCache>
                <c:formatCode>General</c:formatCode>
                <c:ptCount val="4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4-47D8-96A5-3379D6A0548F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CG2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Hoja1!$B$1:$E$1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Hoja1!$B$3:$E$3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4-47D8-96A5-3379D6A0548F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CG3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Hoja1!$B$1:$E$1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Hoja1!$B$4:$E$4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4-47D8-96A5-3379D6A0548F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CG4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Hoja1!$B$1:$E$1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Hoja1!$B$5:$E$5</c:f>
              <c:numCache>
                <c:formatCode>General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4-47D8-96A5-3379D6A0548F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CG5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4-47D8-96A5-3379D6A05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54884176"/>
        <c:axId val="1654893744"/>
      </c:barChart>
      <c:catAx>
        <c:axId val="1654884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Clasificación Visual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54893744"/>
        <c:crosses val="autoZero"/>
        <c:auto val="1"/>
        <c:lblAlgn val="ctr"/>
        <c:lblOffset val="100"/>
        <c:noMultiLvlLbl val="0"/>
      </c:catAx>
      <c:valAx>
        <c:axId val="165489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Número de explantes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5488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800" dirty="0"/>
              <a:t>Tratamientos en medio de cultivo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Hoja1!$A$16</c:f>
              <c:strCache>
                <c:ptCount val="1"/>
                <c:pt idx="0">
                  <c:v>CG1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Hoja1!$B$16:$E$16</c:f>
              <c:numCache>
                <c:formatCode>General</c:formatCode>
                <c:ptCount val="4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A-4686-85CF-8BD3DBDCCE09}"/>
            </c:ext>
          </c:extLst>
        </c:ser>
        <c:ser>
          <c:idx val="1"/>
          <c:order val="1"/>
          <c:tx>
            <c:strRef>
              <c:f>Hoja1!$A$17</c:f>
              <c:strCache>
                <c:ptCount val="1"/>
                <c:pt idx="0">
                  <c:v>CG2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Hoja1!$B$17:$E$17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A-4686-85CF-8BD3DBDCCE09}"/>
            </c:ext>
          </c:extLst>
        </c:ser>
        <c:ser>
          <c:idx val="2"/>
          <c:order val="2"/>
          <c:tx>
            <c:strRef>
              <c:f>Hoja1!$A$18</c:f>
              <c:strCache>
                <c:ptCount val="1"/>
                <c:pt idx="0">
                  <c:v>CG3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Hoja1!$B$18:$E$18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A-4686-85CF-8BD3DBDCCE09}"/>
            </c:ext>
          </c:extLst>
        </c:ser>
        <c:ser>
          <c:idx val="3"/>
          <c:order val="3"/>
          <c:tx>
            <c:strRef>
              <c:f>Hoja1!$A$19</c:f>
              <c:strCache>
                <c:ptCount val="1"/>
                <c:pt idx="0">
                  <c:v>CG4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Hoja1!$B$19:$E$19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A-4686-85CF-8BD3DBDCCE09}"/>
            </c:ext>
          </c:extLst>
        </c:ser>
        <c:ser>
          <c:idx val="4"/>
          <c:order val="4"/>
          <c:tx>
            <c:strRef>
              <c:f>Hoja1!$A$20</c:f>
              <c:strCache>
                <c:ptCount val="1"/>
                <c:pt idx="0">
                  <c:v>CG5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Hoja1!$B$15:$E$15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Hoja1!$B$20:$E$20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CA-4686-85CF-8BD3DBDCC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0902288"/>
        <c:axId val="1660900624"/>
      </c:barChart>
      <c:catAx>
        <c:axId val="166090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Clasificación Visual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900624"/>
        <c:crosses val="autoZero"/>
        <c:auto val="1"/>
        <c:lblAlgn val="ctr"/>
        <c:lblOffset val="100"/>
        <c:noMultiLvlLbl val="0"/>
      </c:catAx>
      <c:valAx>
        <c:axId val="16609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Número de explantes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90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800" dirty="0"/>
              <a:t>Tratamientos en medio de cultivo 1/4 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CG6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Hoja1!$B$9:$E$9</c:f>
              <c:numCache>
                <c:formatCode>General</c:formatCode>
                <c:ptCount val="4"/>
                <c:pt idx="0">
                  <c:v>8</c:v>
                </c:pt>
                <c:pt idx="1">
                  <c:v>31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A-4923-BB27-82A16ADB5836}"/>
            </c:ext>
          </c:extLst>
        </c:ser>
        <c:ser>
          <c:idx val="1"/>
          <c:order val="1"/>
          <c:tx>
            <c:strRef>
              <c:f>Hoja1!$A$10</c:f>
              <c:strCache>
                <c:ptCount val="1"/>
                <c:pt idx="0">
                  <c:v>CG7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Hoja1!$B$10:$E$10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A-4923-BB27-82A16ADB5836}"/>
            </c:ext>
          </c:extLst>
        </c:ser>
        <c:ser>
          <c:idx val="2"/>
          <c:order val="2"/>
          <c:tx>
            <c:strRef>
              <c:f>Hoja1!$A$11</c:f>
              <c:strCache>
                <c:ptCount val="1"/>
                <c:pt idx="0">
                  <c:v>CG8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Hoja1!$B$11:$E$11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A-4923-BB27-82A16ADB5836}"/>
            </c:ext>
          </c:extLst>
        </c:ser>
        <c:ser>
          <c:idx val="3"/>
          <c:order val="3"/>
          <c:tx>
            <c:strRef>
              <c:f>Hoja1!$A$12</c:f>
              <c:strCache>
                <c:ptCount val="1"/>
                <c:pt idx="0">
                  <c:v>CG9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Hoja1!$B$12:$E$12</c:f>
              <c:numCache>
                <c:formatCode>General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A-4923-BB27-82A16ADB5836}"/>
            </c:ext>
          </c:extLst>
        </c:ser>
        <c:ser>
          <c:idx val="4"/>
          <c:order val="4"/>
          <c:tx>
            <c:strRef>
              <c:f>Hoja1!$A$13</c:f>
              <c:strCache>
                <c:ptCount val="1"/>
                <c:pt idx="0">
                  <c:v>CG10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Hoja1!$B$8:$E$8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Hoja1!$B$13:$E$13</c:f>
              <c:numCache>
                <c:formatCode>General</c:formatCode>
                <c:ptCount val="4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A-4923-BB27-82A16ADB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0878992"/>
        <c:axId val="1660880240"/>
      </c:barChart>
      <c:catAx>
        <c:axId val="166087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Clasificacion Visual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80240"/>
        <c:crosses val="autoZero"/>
        <c:auto val="1"/>
        <c:lblAlgn val="ctr"/>
        <c:lblOffset val="100"/>
        <c:noMultiLvlLbl val="0"/>
      </c:catAx>
      <c:valAx>
        <c:axId val="166088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Número de explantes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7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800" dirty="0"/>
              <a:t>Tratamientos en medio de cultivo 1/4 MS</a:t>
            </a:r>
          </a:p>
        </c:rich>
      </c:tx>
      <c:layout>
        <c:manualLayout>
          <c:xMode val="edge"/>
          <c:yMode val="edge"/>
          <c:x val="8.0930446194225722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Hoja1!$A$23</c:f>
              <c:strCache>
                <c:ptCount val="1"/>
                <c:pt idx="0">
                  <c:v>CG6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Hoja1!$B$22:$E$22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Hoja1!$B$23:$E$23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F9C-8ABF-E7D2BA524FF5}"/>
            </c:ext>
          </c:extLst>
        </c:ser>
        <c:ser>
          <c:idx val="1"/>
          <c:order val="1"/>
          <c:tx>
            <c:strRef>
              <c:f>Hoja1!$A$24</c:f>
              <c:strCache>
                <c:ptCount val="1"/>
                <c:pt idx="0">
                  <c:v>CG7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Hoja1!$B$22:$E$22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Hoja1!$B$24:$E$24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E-4F9C-8ABF-E7D2BA524FF5}"/>
            </c:ext>
          </c:extLst>
        </c:ser>
        <c:ser>
          <c:idx val="2"/>
          <c:order val="2"/>
          <c:tx>
            <c:strRef>
              <c:f>Hoja1!$A$25</c:f>
              <c:strCache>
                <c:ptCount val="1"/>
                <c:pt idx="0">
                  <c:v>CG8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Hoja1!$B$22:$E$22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Hoja1!$B$25:$E$25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E-4F9C-8ABF-E7D2BA524FF5}"/>
            </c:ext>
          </c:extLst>
        </c:ser>
        <c:ser>
          <c:idx val="3"/>
          <c:order val="3"/>
          <c:tx>
            <c:strRef>
              <c:f>Hoja1!$A$26</c:f>
              <c:strCache>
                <c:ptCount val="1"/>
                <c:pt idx="0">
                  <c:v>CG9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Hoja1!$B$22:$E$22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Hoja1!$B$26:$E$26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E-4F9C-8ABF-E7D2BA524FF5}"/>
            </c:ext>
          </c:extLst>
        </c:ser>
        <c:ser>
          <c:idx val="4"/>
          <c:order val="4"/>
          <c:tx>
            <c:strRef>
              <c:f>Hoja1!$A$27</c:f>
              <c:strCache>
                <c:ptCount val="1"/>
                <c:pt idx="0">
                  <c:v>CG10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Hoja1!$B$22:$E$22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Hoja1!$B$27:$E$27</c:f>
              <c:numCache>
                <c:formatCode>General</c:formatCode>
                <c:ptCount val="4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AE-4F9C-8ABF-E7D2BA524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60871920"/>
        <c:axId val="1660881904"/>
      </c:barChart>
      <c:catAx>
        <c:axId val="166087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Clasificación Visual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81904"/>
        <c:crosses val="autoZero"/>
        <c:auto val="1"/>
        <c:lblAlgn val="ctr"/>
        <c:lblOffset val="100"/>
        <c:noMultiLvlLbl val="0"/>
      </c:catAx>
      <c:valAx>
        <c:axId val="16608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Nümero de explantes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6608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45 días de Cultivo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Hoja2!$A$49</c:f>
              <c:strCache>
                <c:ptCount val="1"/>
                <c:pt idx="0">
                  <c:v>CG5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Hoja2!$B$48:$E$48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Hoja2!$B$49:$E$49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7-42AD-8FD7-858F6BAD5AC4}"/>
            </c:ext>
          </c:extLst>
        </c:ser>
        <c:ser>
          <c:idx val="1"/>
          <c:order val="1"/>
          <c:tx>
            <c:strRef>
              <c:f>Hoja2!$A$50</c:f>
              <c:strCache>
                <c:ptCount val="1"/>
                <c:pt idx="0">
                  <c:v>CG5+AS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Hoja2!$B$48:$E$48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Hoja2!$B$50:$E$50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7-42AD-8FD7-858F6BAD5A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0844240"/>
        <c:axId val="401709264"/>
        <c:axId val="395399488"/>
      </c:bar3DChart>
      <c:catAx>
        <c:axId val="40084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b="1" dirty="0"/>
                  <a:t>Clasificación Visual de Explantes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01709264"/>
        <c:crosses val="autoZero"/>
        <c:auto val="1"/>
        <c:lblAlgn val="ctr"/>
        <c:lblOffset val="100"/>
        <c:noMultiLvlLbl val="0"/>
      </c:catAx>
      <c:valAx>
        <c:axId val="40170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b="1" dirty="0"/>
                  <a:t>Número</a:t>
                </a:r>
                <a:r>
                  <a:rPr lang="es-EC" b="1" baseline="0" dirty="0"/>
                  <a:t> de explantes</a:t>
                </a:r>
                <a:endParaRPr lang="es-EC" b="1" dirty="0"/>
              </a:p>
            </c:rich>
          </c:tx>
          <c:layout>
            <c:manualLayout>
              <c:xMode val="edge"/>
              <c:yMode val="edge"/>
              <c:x val="2.5659306710954916E-2"/>
              <c:y val="0.27400936369440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400844240"/>
        <c:crosses val="autoZero"/>
        <c:crossBetween val="between"/>
      </c:valAx>
      <c:serAx>
        <c:axId val="395399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4017092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D6D-4FCF-9387-F4778D9448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D6D-4FCF-9387-F4778D94482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D6D-4FCF-9387-F4778D94482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D6D-4FCF-9387-F4778D94482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D6D-4FCF-9387-F4778D94482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D6D-4FCF-9387-F4778D94482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D6D-4FCF-9387-F4778D94482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AD6D-4FCF-9387-F4778D94482E}"/>
              </c:ext>
            </c:extLst>
          </c:dPt>
          <c:dLbls>
            <c:dLbl>
              <c:idx val="7"/>
              <c:layout>
                <c:manualLayout>
                  <c:x val="1.8648018648018648E-2"/>
                  <c:y val="1.0709504685408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6D-4FCF-9387-F4778D9448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Hoja5!$A$2:$A$9</c:f>
              <c:strCache>
                <c:ptCount val="8"/>
                <c:pt idx="0">
                  <c:v>Colombia</c:v>
                </c:pt>
                <c:pt idx="1">
                  <c:v>Pakistán</c:v>
                </c:pt>
                <c:pt idx="2">
                  <c:v>Irán</c:v>
                </c:pt>
                <c:pt idx="3">
                  <c:v>Sudán</c:v>
                </c:pt>
                <c:pt idx="4">
                  <c:v>Korea</c:v>
                </c:pt>
                <c:pt idx="5">
                  <c:v>Egipto</c:v>
                </c:pt>
                <c:pt idx="6">
                  <c:v>China</c:v>
                </c:pt>
                <c:pt idx="7">
                  <c:v>Francia</c:v>
                </c:pt>
              </c:strCache>
            </c:strRef>
          </c:cat>
          <c:val>
            <c:numRef>
              <c:f>Hoja5!$B$2:$B$9</c:f>
              <c:numCache>
                <c:formatCode>General</c:formatCode>
                <c:ptCount val="8"/>
                <c:pt idx="0">
                  <c:v>6.25</c:v>
                </c:pt>
                <c:pt idx="1">
                  <c:v>18.75</c:v>
                </c:pt>
                <c:pt idx="2">
                  <c:v>31.25</c:v>
                </c:pt>
                <c:pt idx="3">
                  <c:v>6.25</c:v>
                </c:pt>
                <c:pt idx="4">
                  <c:v>12.5</c:v>
                </c:pt>
                <c:pt idx="5">
                  <c:v>6.25</c:v>
                </c:pt>
                <c:pt idx="6">
                  <c:v>12.5</c:v>
                </c:pt>
                <c:pt idx="7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6D-4FCF-9387-F4778D94482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98F8D-AE80-4F0A-A645-2DCC92DE660D}" type="doc">
      <dgm:prSet loTypeId="urn:microsoft.com/office/officeart/2005/8/layout/vList2" loCatId="list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41D13458-A2C3-400B-91FA-9C9FFDFB1C7B}">
      <dgm:prSet custT="1"/>
      <dgm:spPr>
        <a:xfrm>
          <a:off x="378438" y="245243"/>
          <a:ext cx="10055663" cy="490270"/>
        </a:xfrm>
      </dgm:spPr>
      <dgm:t>
        <a:bodyPr/>
        <a:lstStyle/>
        <a:p>
          <a:pPr algn="l" rtl="0"/>
          <a:r>
            <a:rPr lang="es-EC" sz="28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Justificación</a:t>
          </a:r>
          <a:endParaRPr lang="es-EC" sz="2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D59A064-9D95-4AA6-8E4E-C8BB4924BF3F}" type="parTrans" cxnId="{E7B18AB5-6695-4DF5-B671-5A650B140737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4F61E-14B6-437F-9824-AF92973BF6EC}" type="sibTrans" cxnId="{E7B18AB5-6695-4DF5-B671-5A650B140737}">
      <dgm:prSet/>
      <dgm:spPr>
        <a:xfrm>
          <a:off x="-6095687" y="-933289"/>
          <a:ext cx="7261284" cy="7261284"/>
        </a:xfrm>
        <a:prstGeom prst="blockArc">
          <a:avLst>
            <a:gd name="adj1" fmla="val 18900000"/>
            <a:gd name="adj2" fmla="val 2700000"/>
            <a:gd name="adj3" fmla="val 297"/>
          </a:avLst>
        </a:prstGeom>
      </dgm:spPr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A91D0-625F-4DED-A275-16E627BD879A}">
      <dgm:prSet custT="1"/>
      <dgm:spPr>
        <a:xfrm>
          <a:off x="822422" y="981081"/>
          <a:ext cx="9611678" cy="490270"/>
        </a:xfrm>
      </dgm:spPr>
      <dgm:t>
        <a:bodyPr/>
        <a:lstStyle/>
        <a:p>
          <a:pPr algn="l" rtl="0"/>
          <a:r>
            <a:rPr lang="es-EC" sz="28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Objetivos</a:t>
          </a:r>
          <a:endParaRPr lang="es-EC" sz="2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DEFA80-BEA0-4EBF-B8C7-997426E0F99A}" type="parTrans" cxnId="{86DF5245-1DBF-489C-9620-88CB56F44971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E8198-3855-4A9D-8E97-DB36CD86A4F6}" type="sibTrans" cxnId="{86DF5245-1DBF-489C-9620-88CB56F44971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69A7F2-A9ED-4AC6-B484-DC0BB6DAFE08}">
      <dgm:prSet custT="1"/>
      <dgm:spPr>
        <a:xfrm>
          <a:off x="1065724" y="1716379"/>
          <a:ext cx="9368377" cy="490270"/>
        </a:xfrm>
      </dgm:spPr>
      <dgm:t>
        <a:bodyPr/>
        <a:lstStyle/>
        <a:p>
          <a:pPr algn="l"/>
          <a:r>
            <a:rPr lang="es-EC" sz="28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Materiales y métodos</a:t>
          </a:r>
          <a:endParaRPr lang="es-EC" sz="2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104E3F-FBD4-4C34-B003-A39ED5E698A4}" type="parTrans" cxnId="{630BC46B-05F2-43F6-B08C-F8B0C4FB1E5E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A59CE-A99F-4ED5-9D65-2DEB789F577C}" type="sibTrans" cxnId="{630BC46B-05F2-43F6-B08C-F8B0C4FB1E5E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54169-F1AF-495C-AFB6-5F17F022125A}">
      <dgm:prSet custT="1"/>
      <dgm:spPr>
        <a:xfrm>
          <a:off x="1065724" y="3188055"/>
          <a:ext cx="9368377" cy="490270"/>
        </a:xfrm>
      </dgm:spPr>
      <dgm:t>
        <a:bodyPr/>
        <a:lstStyle/>
        <a:p>
          <a:pPr algn="l" rtl="0"/>
          <a:r>
            <a:rPr lang="es-EC" sz="28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Resultados y discusión</a:t>
          </a:r>
          <a:endParaRPr lang="es-EC" sz="2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E611B4-3FF8-4F0F-859B-388E35D22373}" type="parTrans" cxnId="{BA8F8A00-D204-4AFD-8295-8B4469B940D6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44290-7F58-46AB-A3EF-A6419663206D}" type="sibTrans" cxnId="{BA8F8A00-D204-4AFD-8295-8B4469B940D6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9E70D-E481-40E7-9091-CCD742323F6D}">
      <dgm:prSet custT="1"/>
      <dgm:spPr>
        <a:xfrm>
          <a:off x="822422" y="3923353"/>
          <a:ext cx="9611678" cy="490270"/>
        </a:xfrm>
      </dgm:spPr>
      <dgm:t>
        <a:bodyPr/>
        <a:lstStyle/>
        <a:p>
          <a:pPr algn="l" rtl="0"/>
          <a:r>
            <a:rPr lang="es-EC" sz="28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Conclusiones y recomendaciones</a:t>
          </a:r>
          <a:endParaRPr lang="es-EC" sz="28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FC3E1A8-8C8D-4C19-9EDD-E97B953598F9}" type="parTrans" cxnId="{DE08DEFF-8617-47A5-AD3F-5C3F0D48477C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136D8-5E10-41EB-90BC-AF48EDF74A5D}" type="sibTrans" cxnId="{DE08DEFF-8617-47A5-AD3F-5C3F0D48477C}">
      <dgm:prSet/>
      <dgm:spPr/>
      <dgm:t>
        <a:bodyPr/>
        <a:lstStyle/>
        <a:p>
          <a:pPr algn="l"/>
          <a:endParaRPr lang="es-EC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07F2B-43D0-4BAD-BE7C-1D430806C075}">
      <dgm:prSet custT="1"/>
      <dgm:spPr>
        <a:xfrm>
          <a:off x="378438" y="245243"/>
          <a:ext cx="10055663" cy="490270"/>
        </a:xfrm>
      </dgm:spPr>
      <dgm:t>
        <a:bodyPr/>
        <a:lstStyle/>
        <a:p>
          <a:pPr algn="l" rtl="0"/>
          <a:r>
            <a:rPr lang="es-EC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Introducción</a:t>
          </a:r>
        </a:p>
      </dgm:t>
    </dgm:pt>
    <dgm:pt modelId="{9786FE5B-70FB-48EB-8C80-2020FE2E26D6}" type="parTrans" cxnId="{08BF8C91-8578-429C-9B4E-9C778C071FC8}">
      <dgm:prSet/>
      <dgm:spPr/>
      <dgm:t>
        <a:bodyPr/>
        <a:lstStyle/>
        <a:p>
          <a:pPr algn="l"/>
          <a:endParaRPr lang="es-E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89B5D-BB70-410B-A998-80ADA41B71FD}" type="sibTrans" cxnId="{08BF8C91-8578-429C-9B4E-9C778C071FC8}">
      <dgm:prSet/>
      <dgm:spPr/>
      <dgm:t>
        <a:bodyPr/>
        <a:lstStyle/>
        <a:p>
          <a:pPr algn="l"/>
          <a:endParaRPr lang="es-ES" sz="2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2F4F5-82CD-4209-B1A6-DF054E2CF92F}" type="pres">
      <dgm:prSet presAssocID="{2F698F8D-AE80-4F0A-A645-2DCC92DE660D}" presName="linear" presStyleCnt="0">
        <dgm:presLayoutVars>
          <dgm:animLvl val="lvl"/>
          <dgm:resizeHandles val="exact"/>
        </dgm:presLayoutVars>
      </dgm:prSet>
      <dgm:spPr/>
    </dgm:pt>
    <dgm:pt modelId="{982265ED-9BE0-4551-8E5D-6B10ACD63FB4}" type="pres">
      <dgm:prSet presAssocID="{30107F2B-43D0-4BAD-BE7C-1D430806C0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A2AF13-CF4A-4380-922F-37B682E69DAB}" type="pres">
      <dgm:prSet presAssocID="{67689B5D-BB70-410B-A998-80ADA41B71FD}" presName="spacer" presStyleCnt="0"/>
      <dgm:spPr/>
    </dgm:pt>
    <dgm:pt modelId="{98A73F2D-7E77-4279-BB82-E05E497B2E9A}" type="pres">
      <dgm:prSet presAssocID="{41D13458-A2C3-400B-91FA-9C9FFDFB1C7B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232C8C73-2FF6-4C93-A351-E69CD7562737}" type="pres">
      <dgm:prSet presAssocID="{F0C4F61E-14B6-437F-9824-AF92973BF6EC}" presName="spacer" presStyleCnt="0"/>
      <dgm:spPr/>
    </dgm:pt>
    <dgm:pt modelId="{89A73F2C-DE0F-45D5-B121-3D98F3B097CD}" type="pres">
      <dgm:prSet presAssocID="{1F5A91D0-625F-4DED-A275-16E627BD879A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808BD9A0-4543-4413-B6A7-5CE0F5078D3B}" type="pres">
      <dgm:prSet presAssocID="{F7BE8198-3855-4A9D-8E97-DB36CD86A4F6}" presName="spacer" presStyleCnt="0"/>
      <dgm:spPr/>
    </dgm:pt>
    <dgm:pt modelId="{64AA1FAB-5ED1-4D02-825F-5754DE48010D}" type="pres">
      <dgm:prSet presAssocID="{3C69A7F2-A9ED-4AC6-B484-DC0BB6DAFE0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DBF584-DAC0-48AF-B0D7-0EF506B2963E}" type="pres">
      <dgm:prSet presAssocID="{17FA59CE-A99F-4ED5-9D65-2DEB789F577C}" presName="spacer" presStyleCnt="0"/>
      <dgm:spPr/>
    </dgm:pt>
    <dgm:pt modelId="{3620EBC5-301F-4C80-9B21-016B68F4875E}" type="pres">
      <dgm:prSet presAssocID="{5AB54169-F1AF-495C-AFB6-5F17F022125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A49D8E-9A88-499B-907C-92AE5CA866E3}" type="pres">
      <dgm:prSet presAssocID="{09044290-7F58-46AB-A3EF-A6419663206D}" presName="spacer" presStyleCnt="0"/>
      <dgm:spPr/>
    </dgm:pt>
    <dgm:pt modelId="{55DFFFCE-5611-4025-B7AE-167FF4641409}" type="pres">
      <dgm:prSet presAssocID="{00C9E70D-E481-40E7-9091-CCD742323F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A8F8A00-D204-4AFD-8295-8B4469B940D6}" srcId="{2F698F8D-AE80-4F0A-A645-2DCC92DE660D}" destId="{5AB54169-F1AF-495C-AFB6-5F17F022125A}" srcOrd="4" destOrd="0" parTransId="{28E611B4-3FF8-4F0F-859B-388E35D22373}" sibTransId="{09044290-7F58-46AB-A3EF-A6419663206D}"/>
    <dgm:cxn modelId="{85789816-C9E2-475E-B3BC-AA268D962B12}" type="presOf" srcId="{41D13458-A2C3-400B-91FA-9C9FFDFB1C7B}" destId="{98A73F2D-7E77-4279-BB82-E05E497B2E9A}" srcOrd="0" destOrd="0" presId="urn:microsoft.com/office/officeart/2005/8/layout/vList2"/>
    <dgm:cxn modelId="{86DF5245-1DBF-489C-9620-88CB56F44971}" srcId="{2F698F8D-AE80-4F0A-A645-2DCC92DE660D}" destId="{1F5A91D0-625F-4DED-A275-16E627BD879A}" srcOrd="2" destOrd="0" parTransId="{1EDEFA80-BEA0-4EBF-B8C7-997426E0F99A}" sibTransId="{F7BE8198-3855-4A9D-8E97-DB36CD86A4F6}"/>
    <dgm:cxn modelId="{630BC46B-05F2-43F6-B08C-F8B0C4FB1E5E}" srcId="{2F698F8D-AE80-4F0A-A645-2DCC92DE660D}" destId="{3C69A7F2-A9ED-4AC6-B484-DC0BB6DAFE08}" srcOrd="3" destOrd="0" parTransId="{64104E3F-FBD4-4C34-B003-A39ED5E698A4}" sibTransId="{17FA59CE-A99F-4ED5-9D65-2DEB789F577C}"/>
    <dgm:cxn modelId="{5CCFB477-3DF4-45E3-8042-97166CD6750A}" type="presOf" srcId="{3C69A7F2-A9ED-4AC6-B484-DC0BB6DAFE08}" destId="{64AA1FAB-5ED1-4D02-825F-5754DE48010D}" srcOrd="0" destOrd="0" presId="urn:microsoft.com/office/officeart/2005/8/layout/vList2"/>
    <dgm:cxn modelId="{E5CC1883-1738-4755-AB03-E6CA039B6335}" type="presOf" srcId="{30107F2B-43D0-4BAD-BE7C-1D430806C075}" destId="{982265ED-9BE0-4551-8E5D-6B10ACD63FB4}" srcOrd="0" destOrd="0" presId="urn:microsoft.com/office/officeart/2005/8/layout/vList2"/>
    <dgm:cxn modelId="{08BF8C91-8578-429C-9B4E-9C778C071FC8}" srcId="{2F698F8D-AE80-4F0A-A645-2DCC92DE660D}" destId="{30107F2B-43D0-4BAD-BE7C-1D430806C075}" srcOrd="0" destOrd="0" parTransId="{9786FE5B-70FB-48EB-8C80-2020FE2E26D6}" sibTransId="{67689B5D-BB70-410B-A998-80ADA41B71FD}"/>
    <dgm:cxn modelId="{16B21396-F7E4-4630-A7A0-C810D474E7DF}" type="presOf" srcId="{00C9E70D-E481-40E7-9091-CCD742323F6D}" destId="{55DFFFCE-5611-4025-B7AE-167FF4641409}" srcOrd="0" destOrd="0" presId="urn:microsoft.com/office/officeart/2005/8/layout/vList2"/>
    <dgm:cxn modelId="{E4757B9E-E7E0-4377-ACCE-EF5892143CB5}" type="presOf" srcId="{5AB54169-F1AF-495C-AFB6-5F17F022125A}" destId="{3620EBC5-301F-4C80-9B21-016B68F4875E}" srcOrd="0" destOrd="0" presId="urn:microsoft.com/office/officeart/2005/8/layout/vList2"/>
    <dgm:cxn modelId="{E7B18AB5-6695-4DF5-B671-5A650B140737}" srcId="{2F698F8D-AE80-4F0A-A645-2DCC92DE660D}" destId="{41D13458-A2C3-400B-91FA-9C9FFDFB1C7B}" srcOrd="1" destOrd="0" parTransId="{8D59A064-9D95-4AA6-8E4E-C8BB4924BF3F}" sibTransId="{F0C4F61E-14B6-437F-9824-AF92973BF6EC}"/>
    <dgm:cxn modelId="{2ADFD1C1-9662-43AA-8008-603ACF116C5F}" type="presOf" srcId="{2F698F8D-AE80-4F0A-A645-2DCC92DE660D}" destId="{5A42F4F5-82CD-4209-B1A6-DF054E2CF92F}" srcOrd="0" destOrd="0" presId="urn:microsoft.com/office/officeart/2005/8/layout/vList2"/>
    <dgm:cxn modelId="{3DEF44ED-8020-4A4C-AF28-67A011023FA2}" type="presOf" srcId="{1F5A91D0-625F-4DED-A275-16E627BD879A}" destId="{89A73F2C-DE0F-45D5-B121-3D98F3B097CD}" srcOrd="0" destOrd="0" presId="urn:microsoft.com/office/officeart/2005/8/layout/vList2"/>
    <dgm:cxn modelId="{DE08DEFF-8617-47A5-AD3F-5C3F0D48477C}" srcId="{2F698F8D-AE80-4F0A-A645-2DCC92DE660D}" destId="{00C9E70D-E481-40E7-9091-CCD742323F6D}" srcOrd="5" destOrd="0" parTransId="{5FC3E1A8-8C8D-4C19-9EDD-E97B953598F9}" sibTransId="{D98136D8-5E10-41EB-90BC-AF48EDF74A5D}"/>
    <dgm:cxn modelId="{A9113BF4-504F-4D65-B188-9B34440ABD2B}" type="presParOf" srcId="{5A42F4F5-82CD-4209-B1A6-DF054E2CF92F}" destId="{982265ED-9BE0-4551-8E5D-6B10ACD63FB4}" srcOrd="0" destOrd="0" presId="urn:microsoft.com/office/officeart/2005/8/layout/vList2"/>
    <dgm:cxn modelId="{2BFE07F3-A266-4C78-87FA-0430B4839ADC}" type="presParOf" srcId="{5A42F4F5-82CD-4209-B1A6-DF054E2CF92F}" destId="{0FA2AF13-CF4A-4380-922F-37B682E69DAB}" srcOrd="1" destOrd="0" presId="urn:microsoft.com/office/officeart/2005/8/layout/vList2"/>
    <dgm:cxn modelId="{3CF3ACEB-658C-4D9A-BA5B-D9681BC8A89E}" type="presParOf" srcId="{5A42F4F5-82CD-4209-B1A6-DF054E2CF92F}" destId="{98A73F2D-7E77-4279-BB82-E05E497B2E9A}" srcOrd="2" destOrd="0" presId="urn:microsoft.com/office/officeart/2005/8/layout/vList2"/>
    <dgm:cxn modelId="{14261EA0-750B-49E9-B29E-D7BEAEAA4EDF}" type="presParOf" srcId="{5A42F4F5-82CD-4209-B1A6-DF054E2CF92F}" destId="{232C8C73-2FF6-4C93-A351-E69CD7562737}" srcOrd="3" destOrd="0" presId="urn:microsoft.com/office/officeart/2005/8/layout/vList2"/>
    <dgm:cxn modelId="{24584C0A-4E81-4D4C-A423-9A4ED1177EEE}" type="presParOf" srcId="{5A42F4F5-82CD-4209-B1A6-DF054E2CF92F}" destId="{89A73F2C-DE0F-45D5-B121-3D98F3B097CD}" srcOrd="4" destOrd="0" presId="urn:microsoft.com/office/officeart/2005/8/layout/vList2"/>
    <dgm:cxn modelId="{5C5F7304-C86E-47F9-AB09-F363BCFB060E}" type="presParOf" srcId="{5A42F4F5-82CD-4209-B1A6-DF054E2CF92F}" destId="{808BD9A0-4543-4413-B6A7-5CE0F5078D3B}" srcOrd="5" destOrd="0" presId="urn:microsoft.com/office/officeart/2005/8/layout/vList2"/>
    <dgm:cxn modelId="{D3D09F35-F31A-45A5-A37F-D0D566B0A8DA}" type="presParOf" srcId="{5A42F4F5-82CD-4209-B1A6-DF054E2CF92F}" destId="{64AA1FAB-5ED1-4D02-825F-5754DE48010D}" srcOrd="6" destOrd="0" presId="urn:microsoft.com/office/officeart/2005/8/layout/vList2"/>
    <dgm:cxn modelId="{628A585F-4B01-4A57-BA67-F05C535E2DB6}" type="presParOf" srcId="{5A42F4F5-82CD-4209-B1A6-DF054E2CF92F}" destId="{2FDBF584-DAC0-48AF-B0D7-0EF506B2963E}" srcOrd="7" destOrd="0" presId="urn:microsoft.com/office/officeart/2005/8/layout/vList2"/>
    <dgm:cxn modelId="{B95BF80B-0A98-4005-9920-C710CF875491}" type="presParOf" srcId="{5A42F4F5-82CD-4209-B1A6-DF054E2CF92F}" destId="{3620EBC5-301F-4C80-9B21-016B68F4875E}" srcOrd="8" destOrd="0" presId="urn:microsoft.com/office/officeart/2005/8/layout/vList2"/>
    <dgm:cxn modelId="{5BF50ECA-96AF-492B-86FF-E3FEAAF5D8B2}" type="presParOf" srcId="{5A42F4F5-82CD-4209-B1A6-DF054E2CF92F}" destId="{4CA49D8E-9A88-499B-907C-92AE5CA866E3}" srcOrd="9" destOrd="0" presId="urn:microsoft.com/office/officeart/2005/8/layout/vList2"/>
    <dgm:cxn modelId="{F0AAFAA2-92C6-4F78-AF38-605AE106D5D6}" type="presParOf" srcId="{5A42F4F5-82CD-4209-B1A6-DF054E2CF92F}" destId="{55DFFFCE-5611-4025-B7AE-167FF46414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4FDAE-1B78-4992-BDCB-46BDFF4DD39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B4EBA1-C4C6-41AF-92C7-E52E168E2F79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Tipos de callo</a:t>
          </a:r>
        </a:p>
      </dgm:t>
    </dgm:pt>
    <dgm:pt modelId="{FA04674D-D914-4739-8B96-3D2A1A35B852}" type="parTrans" cxnId="{AAC3EC44-4FB3-4F51-A41A-2865C7E06C90}">
      <dgm:prSet/>
      <dgm:spPr/>
      <dgm:t>
        <a:bodyPr/>
        <a:lstStyle/>
        <a:p>
          <a:endParaRPr lang="es-ES"/>
        </a:p>
      </dgm:t>
    </dgm:pt>
    <dgm:pt modelId="{A5704B5F-AABB-4A7E-A954-969BA11A49B2}" type="sibTrans" cxnId="{AAC3EC44-4FB3-4F51-A41A-2865C7E06C90}">
      <dgm:prSet/>
      <dgm:spPr/>
      <dgm:t>
        <a:bodyPr/>
        <a:lstStyle/>
        <a:p>
          <a:endParaRPr lang="es-ES"/>
        </a:p>
      </dgm:t>
    </dgm:pt>
    <dgm:pt modelId="{F7261C12-8891-49BB-9854-7F0C1EDAC2EA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Callos sin regeneración de órganos</a:t>
          </a:r>
        </a:p>
      </dgm:t>
    </dgm:pt>
    <dgm:pt modelId="{482A5F79-A34C-47C2-9867-E8AE2CAB9D83}" type="parTrans" cxnId="{217F825F-0E64-4ED6-BF44-7076075282E6}">
      <dgm:prSet/>
      <dgm:spPr/>
      <dgm:t>
        <a:bodyPr/>
        <a:lstStyle/>
        <a:p>
          <a:endParaRPr lang="es-ES"/>
        </a:p>
      </dgm:t>
    </dgm:pt>
    <dgm:pt modelId="{EA42182E-66CB-4E7E-9C5E-42A450D652DC}" type="sibTrans" cxnId="{217F825F-0E64-4ED6-BF44-7076075282E6}">
      <dgm:prSet/>
      <dgm:spPr/>
      <dgm:t>
        <a:bodyPr/>
        <a:lstStyle/>
        <a:p>
          <a:endParaRPr lang="es-ES"/>
        </a:p>
      </dgm:t>
    </dgm:pt>
    <dgm:pt modelId="{A2481B13-4E58-434E-B035-4FA2E7AFA85A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Callos con formación parcial de órganos</a:t>
          </a:r>
        </a:p>
      </dgm:t>
    </dgm:pt>
    <dgm:pt modelId="{1ACC45D8-34E9-49F0-AF28-906D8D8A4FFA}" type="parTrans" cxnId="{E5336115-E5BC-4F13-96FB-01CD6B17EC4E}">
      <dgm:prSet/>
      <dgm:spPr/>
      <dgm:t>
        <a:bodyPr/>
        <a:lstStyle/>
        <a:p>
          <a:endParaRPr lang="es-ES"/>
        </a:p>
      </dgm:t>
    </dgm:pt>
    <dgm:pt modelId="{A055B209-4EF8-4B62-8034-DB9520AB546E}" type="sibTrans" cxnId="{E5336115-E5BC-4F13-96FB-01CD6B17EC4E}">
      <dgm:prSet/>
      <dgm:spPr/>
      <dgm:t>
        <a:bodyPr/>
        <a:lstStyle/>
        <a:p>
          <a:endParaRPr lang="es-ES"/>
        </a:p>
      </dgm:t>
    </dgm:pt>
    <dgm:pt modelId="{371B6F0C-EE52-4F3C-92CC-BB637CDF021F}" type="pres">
      <dgm:prSet presAssocID="{7674FDAE-1B78-4992-BDCB-46BDFF4DD39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3CEC95-E50C-4251-96D7-4D360729446C}" type="pres">
      <dgm:prSet presAssocID="{B6B4EBA1-C4C6-41AF-92C7-E52E168E2F79}" presName="hierRoot1" presStyleCnt="0">
        <dgm:presLayoutVars>
          <dgm:hierBranch val="init"/>
        </dgm:presLayoutVars>
      </dgm:prSet>
      <dgm:spPr/>
    </dgm:pt>
    <dgm:pt modelId="{721BA208-970D-4F8D-AF79-07A7BBA1B275}" type="pres">
      <dgm:prSet presAssocID="{B6B4EBA1-C4C6-41AF-92C7-E52E168E2F79}" presName="rootComposite1" presStyleCnt="0"/>
      <dgm:spPr/>
    </dgm:pt>
    <dgm:pt modelId="{1928263A-DDEB-472C-B731-59DF63928800}" type="pres">
      <dgm:prSet presAssocID="{B6B4EBA1-C4C6-41AF-92C7-E52E168E2F79}" presName="rootText1" presStyleLbl="alignAcc1" presStyleIdx="0" presStyleCnt="0" custScaleX="182990">
        <dgm:presLayoutVars>
          <dgm:chPref val="3"/>
        </dgm:presLayoutVars>
      </dgm:prSet>
      <dgm:spPr/>
    </dgm:pt>
    <dgm:pt modelId="{609D6F6C-4190-4E39-A9F1-DEDACC216DD9}" type="pres">
      <dgm:prSet presAssocID="{B6B4EBA1-C4C6-41AF-92C7-E52E168E2F79}" presName="topArc1" presStyleLbl="parChTrans1D1" presStyleIdx="0" presStyleCnt="6"/>
      <dgm:spPr/>
    </dgm:pt>
    <dgm:pt modelId="{440751E0-0028-4185-B018-7613C1862422}" type="pres">
      <dgm:prSet presAssocID="{B6B4EBA1-C4C6-41AF-92C7-E52E168E2F79}" presName="bottomArc1" presStyleLbl="parChTrans1D1" presStyleIdx="1" presStyleCnt="6"/>
      <dgm:spPr/>
    </dgm:pt>
    <dgm:pt modelId="{F2B1150C-DF11-481C-9624-B8764CB21C35}" type="pres">
      <dgm:prSet presAssocID="{B6B4EBA1-C4C6-41AF-92C7-E52E168E2F79}" presName="topConnNode1" presStyleLbl="node1" presStyleIdx="0" presStyleCnt="0"/>
      <dgm:spPr/>
    </dgm:pt>
    <dgm:pt modelId="{FED52310-340B-4B92-BBBC-D17420BDC8EF}" type="pres">
      <dgm:prSet presAssocID="{B6B4EBA1-C4C6-41AF-92C7-E52E168E2F79}" presName="hierChild2" presStyleCnt="0"/>
      <dgm:spPr/>
    </dgm:pt>
    <dgm:pt modelId="{B7D36286-7576-4F37-A084-B255400BCD1A}" type="pres">
      <dgm:prSet presAssocID="{482A5F79-A34C-47C2-9867-E8AE2CAB9D83}" presName="Name28" presStyleLbl="parChTrans1D2" presStyleIdx="0" presStyleCnt="2"/>
      <dgm:spPr/>
    </dgm:pt>
    <dgm:pt modelId="{523CCD7B-FBA1-4E72-98C8-42547C1E0BA2}" type="pres">
      <dgm:prSet presAssocID="{F7261C12-8891-49BB-9854-7F0C1EDAC2EA}" presName="hierRoot2" presStyleCnt="0">
        <dgm:presLayoutVars>
          <dgm:hierBranch val="init"/>
        </dgm:presLayoutVars>
      </dgm:prSet>
      <dgm:spPr/>
    </dgm:pt>
    <dgm:pt modelId="{CDD95B04-E6B8-44FB-AA5A-262949082BB2}" type="pres">
      <dgm:prSet presAssocID="{F7261C12-8891-49BB-9854-7F0C1EDAC2EA}" presName="rootComposite2" presStyleCnt="0"/>
      <dgm:spPr/>
    </dgm:pt>
    <dgm:pt modelId="{68DD705C-F135-4CD3-AA3E-6A8979394EAA}" type="pres">
      <dgm:prSet presAssocID="{F7261C12-8891-49BB-9854-7F0C1EDAC2EA}" presName="rootText2" presStyleLbl="alignAcc1" presStyleIdx="0" presStyleCnt="0" custScaleX="193864">
        <dgm:presLayoutVars>
          <dgm:chPref val="3"/>
        </dgm:presLayoutVars>
      </dgm:prSet>
      <dgm:spPr/>
    </dgm:pt>
    <dgm:pt modelId="{E2D9A910-0C03-48AC-9A98-684CA0ED7BEC}" type="pres">
      <dgm:prSet presAssocID="{F7261C12-8891-49BB-9854-7F0C1EDAC2EA}" presName="topArc2" presStyleLbl="parChTrans1D1" presStyleIdx="2" presStyleCnt="6"/>
      <dgm:spPr/>
    </dgm:pt>
    <dgm:pt modelId="{0759CDC4-7258-4186-989C-4AB0EF15E4E0}" type="pres">
      <dgm:prSet presAssocID="{F7261C12-8891-49BB-9854-7F0C1EDAC2EA}" presName="bottomArc2" presStyleLbl="parChTrans1D1" presStyleIdx="3" presStyleCnt="6"/>
      <dgm:spPr/>
    </dgm:pt>
    <dgm:pt modelId="{A386B677-A8CD-4486-BCE4-49351A9C5E56}" type="pres">
      <dgm:prSet presAssocID="{F7261C12-8891-49BB-9854-7F0C1EDAC2EA}" presName="topConnNode2" presStyleLbl="node2" presStyleIdx="0" presStyleCnt="0"/>
      <dgm:spPr/>
    </dgm:pt>
    <dgm:pt modelId="{61C6D0DF-669A-4093-B72E-321C3822ACBD}" type="pres">
      <dgm:prSet presAssocID="{F7261C12-8891-49BB-9854-7F0C1EDAC2EA}" presName="hierChild4" presStyleCnt="0"/>
      <dgm:spPr/>
    </dgm:pt>
    <dgm:pt modelId="{21446113-3B38-4467-A01D-9256F5032BCB}" type="pres">
      <dgm:prSet presAssocID="{F7261C12-8891-49BB-9854-7F0C1EDAC2EA}" presName="hierChild5" presStyleCnt="0"/>
      <dgm:spPr/>
    </dgm:pt>
    <dgm:pt modelId="{D5CF9F72-278C-456F-B6BF-C2BD03FAA8AD}" type="pres">
      <dgm:prSet presAssocID="{1ACC45D8-34E9-49F0-AF28-906D8D8A4FFA}" presName="Name28" presStyleLbl="parChTrans1D2" presStyleIdx="1" presStyleCnt="2"/>
      <dgm:spPr/>
    </dgm:pt>
    <dgm:pt modelId="{0E21B454-5884-4364-ACA3-A32AE58EAAC3}" type="pres">
      <dgm:prSet presAssocID="{A2481B13-4E58-434E-B035-4FA2E7AFA85A}" presName="hierRoot2" presStyleCnt="0">
        <dgm:presLayoutVars>
          <dgm:hierBranch val="init"/>
        </dgm:presLayoutVars>
      </dgm:prSet>
      <dgm:spPr/>
    </dgm:pt>
    <dgm:pt modelId="{146E16DE-58C6-4795-BD15-0F1401EFDE29}" type="pres">
      <dgm:prSet presAssocID="{A2481B13-4E58-434E-B035-4FA2E7AFA85A}" presName="rootComposite2" presStyleCnt="0"/>
      <dgm:spPr/>
    </dgm:pt>
    <dgm:pt modelId="{38E515C8-6A2F-47ED-B975-44CEBF5D2FF1}" type="pres">
      <dgm:prSet presAssocID="{A2481B13-4E58-434E-B035-4FA2E7AFA85A}" presName="rootText2" presStyleLbl="alignAcc1" presStyleIdx="0" presStyleCnt="0" custScaleX="178755" custLinFactNeighborX="39052" custLinFactNeighborY="1760">
        <dgm:presLayoutVars>
          <dgm:chPref val="3"/>
        </dgm:presLayoutVars>
      </dgm:prSet>
      <dgm:spPr/>
    </dgm:pt>
    <dgm:pt modelId="{BDC68FD0-EF22-4D6C-B0BB-0BF83C070427}" type="pres">
      <dgm:prSet presAssocID="{A2481B13-4E58-434E-B035-4FA2E7AFA85A}" presName="topArc2" presStyleLbl="parChTrans1D1" presStyleIdx="4" presStyleCnt="6"/>
      <dgm:spPr/>
    </dgm:pt>
    <dgm:pt modelId="{BC5C5730-E279-4E81-B9D9-A2A99A49C0D5}" type="pres">
      <dgm:prSet presAssocID="{A2481B13-4E58-434E-B035-4FA2E7AFA85A}" presName="bottomArc2" presStyleLbl="parChTrans1D1" presStyleIdx="5" presStyleCnt="6"/>
      <dgm:spPr/>
    </dgm:pt>
    <dgm:pt modelId="{3A6E08FD-EE53-461D-8DC1-197EFA649D56}" type="pres">
      <dgm:prSet presAssocID="{A2481B13-4E58-434E-B035-4FA2E7AFA85A}" presName="topConnNode2" presStyleLbl="node2" presStyleIdx="0" presStyleCnt="0"/>
      <dgm:spPr/>
    </dgm:pt>
    <dgm:pt modelId="{8957B58A-5EF3-4C8D-8189-F1BB431FF025}" type="pres">
      <dgm:prSet presAssocID="{A2481B13-4E58-434E-B035-4FA2E7AFA85A}" presName="hierChild4" presStyleCnt="0"/>
      <dgm:spPr/>
    </dgm:pt>
    <dgm:pt modelId="{16710024-A373-4D5A-9AF1-21D036507318}" type="pres">
      <dgm:prSet presAssocID="{A2481B13-4E58-434E-B035-4FA2E7AFA85A}" presName="hierChild5" presStyleCnt="0"/>
      <dgm:spPr/>
    </dgm:pt>
    <dgm:pt modelId="{9C09ADEE-7CEE-4F6F-90E2-FA1915187A28}" type="pres">
      <dgm:prSet presAssocID="{B6B4EBA1-C4C6-41AF-92C7-E52E168E2F79}" presName="hierChild3" presStyleCnt="0"/>
      <dgm:spPr/>
    </dgm:pt>
  </dgm:ptLst>
  <dgm:cxnLst>
    <dgm:cxn modelId="{D6016015-1F62-4F00-BF34-311A6A39C4F3}" type="presOf" srcId="{482A5F79-A34C-47C2-9867-E8AE2CAB9D83}" destId="{B7D36286-7576-4F37-A084-B255400BCD1A}" srcOrd="0" destOrd="0" presId="urn:microsoft.com/office/officeart/2008/layout/HalfCircleOrganizationChart"/>
    <dgm:cxn modelId="{E5336115-E5BC-4F13-96FB-01CD6B17EC4E}" srcId="{B6B4EBA1-C4C6-41AF-92C7-E52E168E2F79}" destId="{A2481B13-4E58-434E-B035-4FA2E7AFA85A}" srcOrd="1" destOrd="0" parTransId="{1ACC45D8-34E9-49F0-AF28-906D8D8A4FFA}" sibTransId="{A055B209-4EF8-4B62-8034-DB9520AB546E}"/>
    <dgm:cxn modelId="{217F825F-0E64-4ED6-BF44-7076075282E6}" srcId="{B6B4EBA1-C4C6-41AF-92C7-E52E168E2F79}" destId="{F7261C12-8891-49BB-9854-7F0C1EDAC2EA}" srcOrd="0" destOrd="0" parTransId="{482A5F79-A34C-47C2-9867-E8AE2CAB9D83}" sibTransId="{EA42182E-66CB-4E7E-9C5E-42A450D652DC}"/>
    <dgm:cxn modelId="{DFCD3C41-A3BA-455F-B43C-70D28FBBDC0C}" type="presOf" srcId="{1ACC45D8-34E9-49F0-AF28-906D8D8A4FFA}" destId="{D5CF9F72-278C-456F-B6BF-C2BD03FAA8AD}" srcOrd="0" destOrd="0" presId="urn:microsoft.com/office/officeart/2008/layout/HalfCircleOrganizationChart"/>
    <dgm:cxn modelId="{AAC3EC44-4FB3-4F51-A41A-2865C7E06C90}" srcId="{7674FDAE-1B78-4992-BDCB-46BDFF4DD398}" destId="{B6B4EBA1-C4C6-41AF-92C7-E52E168E2F79}" srcOrd="0" destOrd="0" parTransId="{FA04674D-D914-4739-8B96-3D2A1A35B852}" sibTransId="{A5704B5F-AABB-4A7E-A954-969BA11A49B2}"/>
    <dgm:cxn modelId="{8DAEEB51-35A9-4488-8C4A-6BE3CD80DAE4}" type="presOf" srcId="{B6B4EBA1-C4C6-41AF-92C7-E52E168E2F79}" destId="{1928263A-DDEB-472C-B731-59DF63928800}" srcOrd="0" destOrd="0" presId="urn:microsoft.com/office/officeart/2008/layout/HalfCircleOrganizationChart"/>
    <dgm:cxn modelId="{CDB4DA72-8984-4645-B466-704D7FB99C85}" type="presOf" srcId="{B6B4EBA1-C4C6-41AF-92C7-E52E168E2F79}" destId="{F2B1150C-DF11-481C-9624-B8764CB21C35}" srcOrd="1" destOrd="0" presId="urn:microsoft.com/office/officeart/2008/layout/HalfCircleOrganizationChart"/>
    <dgm:cxn modelId="{DDC59086-6E1B-4510-8A4A-6D7D4D0D0095}" type="presOf" srcId="{F7261C12-8891-49BB-9854-7F0C1EDAC2EA}" destId="{A386B677-A8CD-4486-BCE4-49351A9C5E56}" srcOrd="1" destOrd="0" presId="urn:microsoft.com/office/officeart/2008/layout/HalfCircleOrganizationChart"/>
    <dgm:cxn modelId="{49A513BD-266F-4C7F-8C5A-52A2F21237C5}" type="presOf" srcId="{F7261C12-8891-49BB-9854-7F0C1EDAC2EA}" destId="{68DD705C-F135-4CD3-AA3E-6A8979394EAA}" srcOrd="0" destOrd="0" presId="urn:microsoft.com/office/officeart/2008/layout/HalfCircleOrganizationChart"/>
    <dgm:cxn modelId="{DD6A7DDA-0B3A-4C07-BEFB-8F6E3C1095A1}" type="presOf" srcId="{A2481B13-4E58-434E-B035-4FA2E7AFA85A}" destId="{38E515C8-6A2F-47ED-B975-44CEBF5D2FF1}" srcOrd="0" destOrd="0" presId="urn:microsoft.com/office/officeart/2008/layout/HalfCircleOrganizationChart"/>
    <dgm:cxn modelId="{18A402DE-0E96-495E-A4E3-A5BD47ABE846}" type="presOf" srcId="{7674FDAE-1B78-4992-BDCB-46BDFF4DD398}" destId="{371B6F0C-EE52-4F3C-92CC-BB637CDF021F}" srcOrd="0" destOrd="0" presId="urn:microsoft.com/office/officeart/2008/layout/HalfCircleOrganizationChart"/>
    <dgm:cxn modelId="{18CBB7E8-9E11-4F51-9187-2B705BC65778}" type="presOf" srcId="{A2481B13-4E58-434E-B035-4FA2E7AFA85A}" destId="{3A6E08FD-EE53-461D-8DC1-197EFA649D56}" srcOrd="1" destOrd="0" presId="urn:microsoft.com/office/officeart/2008/layout/HalfCircleOrganizationChart"/>
    <dgm:cxn modelId="{C7D39128-9BA3-4122-A53E-A44DF033F459}" type="presParOf" srcId="{371B6F0C-EE52-4F3C-92CC-BB637CDF021F}" destId="{233CEC95-E50C-4251-96D7-4D360729446C}" srcOrd="0" destOrd="0" presId="urn:microsoft.com/office/officeart/2008/layout/HalfCircleOrganizationChart"/>
    <dgm:cxn modelId="{2E3A7A76-1A54-432C-A769-62DE6F080B2F}" type="presParOf" srcId="{233CEC95-E50C-4251-96D7-4D360729446C}" destId="{721BA208-970D-4F8D-AF79-07A7BBA1B275}" srcOrd="0" destOrd="0" presId="urn:microsoft.com/office/officeart/2008/layout/HalfCircleOrganizationChart"/>
    <dgm:cxn modelId="{A005C39C-D8F5-4734-A0DA-3DE47EF7FBB0}" type="presParOf" srcId="{721BA208-970D-4F8D-AF79-07A7BBA1B275}" destId="{1928263A-DDEB-472C-B731-59DF63928800}" srcOrd="0" destOrd="0" presId="urn:microsoft.com/office/officeart/2008/layout/HalfCircleOrganizationChart"/>
    <dgm:cxn modelId="{B55D2A2C-1C5B-4771-9B94-83DFD4185784}" type="presParOf" srcId="{721BA208-970D-4F8D-AF79-07A7BBA1B275}" destId="{609D6F6C-4190-4E39-A9F1-DEDACC216DD9}" srcOrd="1" destOrd="0" presId="urn:microsoft.com/office/officeart/2008/layout/HalfCircleOrganizationChart"/>
    <dgm:cxn modelId="{5B106CA7-474A-4A3A-9AC5-D6F84CC88BAA}" type="presParOf" srcId="{721BA208-970D-4F8D-AF79-07A7BBA1B275}" destId="{440751E0-0028-4185-B018-7613C1862422}" srcOrd="2" destOrd="0" presId="urn:microsoft.com/office/officeart/2008/layout/HalfCircleOrganizationChart"/>
    <dgm:cxn modelId="{F5C56279-C23D-43FB-AA00-EDF42C7CED93}" type="presParOf" srcId="{721BA208-970D-4F8D-AF79-07A7BBA1B275}" destId="{F2B1150C-DF11-481C-9624-B8764CB21C35}" srcOrd="3" destOrd="0" presId="urn:microsoft.com/office/officeart/2008/layout/HalfCircleOrganizationChart"/>
    <dgm:cxn modelId="{9EA5EEC9-81DD-455B-954C-360541FA3A33}" type="presParOf" srcId="{233CEC95-E50C-4251-96D7-4D360729446C}" destId="{FED52310-340B-4B92-BBBC-D17420BDC8EF}" srcOrd="1" destOrd="0" presId="urn:microsoft.com/office/officeart/2008/layout/HalfCircleOrganizationChart"/>
    <dgm:cxn modelId="{F877DECB-AB97-4169-B9AB-6C302805FF4D}" type="presParOf" srcId="{FED52310-340B-4B92-BBBC-D17420BDC8EF}" destId="{B7D36286-7576-4F37-A084-B255400BCD1A}" srcOrd="0" destOrd="0" presId="urn:microsoft.com/office/officeart/2008/layout/HalfCircleOrganizationChart"/>
    <dgm:cxn modelId="{86F5450C-0530-459F-976A-EBC500604F54}" type="presParOf" srcId="{FED52310-340B-4B92-BBBC-D17420BDC8EF}" destId="{523CCD7B-FBA1-4E72-98C8-42547C1E0BA2}" srcOrd="1" destOrd="0" presId="urn:microsoft.com/office/officeart/2008/layout/HalfCircleOrganizationChart"/>
    <dgm:cxn modelId="{AFD4DD1F-A772-4637-9DEF-C83ACB4A4938}" type="presParOf" srcId="{523CCD7B-FBA1-4E72-98C8-42547C1E0BA2}" destId="{CDD95B04-E6B8-44FB-AA5A-262949082BB2}" srcOrd="0" destOrd="0" presId="urn:microsoft.com/office/officeart/2008/layout/HalfCircleOrganizationChart"/>
    <dgm:cxn modelId="{956EF671-0214-498D-93FD-CD4025A0B1CD}" type="presParOf" srcId="{CDD95B04-E6B8-44FB-AA5A-262949082BB2}" destId="{68DD705C-F135-4CD3-AA3E-6A8979394EAA}" srcOrd="0" destOrd="0" presId="urn:microsoft.com/office/officeart/2008/layout/HalfCircleOrganizationChart"/>
    <dgm:cxn modelId="{1AB48ADB-F5E4-45CF-8FE4-43293740FE61}" type="presParOf" srcId="{CDD95B04-E6B8-44FB-AA5A-262949082BB2}" destId="{E2D9A910-0C03-48AC-9A98-684CA0ED7BEC}" srcOrd="1" destOrd="0" presId="urn:microsoft.com/office/officeart/2008/layout/HalfCircleOrganizationChart"/>
    <dgm:cxn modelId="{1FB1A20E-249A-4A59-AD08-F2C782023917}" type="presParOf" srcId="{CDD95B04-E6B8-44FB-AA5A-262949082BB2}" destId="{0759CDC4-7258-4186-989C-4AB0EF15E4E0}" srcOrd="2" destOrd="0" presId="urn:microsoft.com/office/officeart/2008/layout/HalfCircleOrganizationChart"/>
    <dgm:cxn modelId="{97385138-BBD5-44C4-8904-D87D9CCA27B9}" type="presParOf" srcId="{CDD95B04-E6B8-44FB-AA5A-262949082BB2}" destId="{A386B677-A8CD-4486-BCE4-49351A9C5E56}" srcOrd="3" destOrd="0" presId="urn:microsoft.com/office/officeart/2008/layout/HalfCircleOrganizationChart"/>
    <dgm:cxn modelId="{869A37BD-65A8-47DE-9304-1842545068FA}" type="presParOf" srcId="{523CCD7B-FBA1-4E72-98C8-42547C1E0BA2}" destId="{61C6D0DF-669A-4093-B72E-321C3822ACBD}" srcOrd="1" destOrd="0" presId="urn:microsoft.com/office/officeart/2008/layout/HalfCircleOrganizationChart"/>
    <dgm:cxn modelId="{3903DBBB-C9A3-462D-9516-7A5AFEEB2569}" type="presParOf" srcId="{523CCD7B-FBA1-4E72-98C8-42547C1E0BA2}" destId="{21446113-3B38-4467-A01D-9256F5032BCB}" srcOrd="2" destOrd="0" presId="urn:microsoft.com/office/officeart/2008/layout/HalfCircleOrganizationChart"/>
    <dgm:cxn modelId="{381DBF89-7085-4B6E-9E04-2B90098AEFCF}" type="presParOf" srcId="{FED52310-340B-4B92-BBBC-D17420BDC8EF}" destId="{D5CF9F72-278C-456F-B6BF-C2BD03FAA8AD}" srcOrd="2" destOrd="0" presId="urn:microsoft.com/office/officeart/2008/layout/HalfCircleOrganizationChart"/>
    <dgm:cxn modelId="{9E35DFC1-47A8-4998-B2A7-908FD569F30B}" type="presParOf" srcId="{FED52310-340B-4B92-BBBC-D17420BDC8EF}" destId="{0E21B454-5884-4364-ACA3-A32AE58EAAC3}" srcOrd="3" destOrd="0" presId="urn:microsoft.com/office/officeart/2008/layout/HalfCircleOrganizationChart"/>
    <dgm:cxn modelId="{5EAE894A-923B-499A-B77C-CBF797F70D11}" type="presParOf" srcId="{0E21B454-5884-4364-ACA3-A32AE58EAAC3}" destId="{146E16DE-58C6-4795-BD15-0F1401EFDE29}" srcOrd="0" destOrd="0" presId="urn:microsoft.com/office/officeart/2008/layout/HalfCircleOrganizationChart"/>
    <dgm:cxn modelId="{73CA6F78-FA00-41FF-80CA-A8FCC4B1E8A3}" type="presParOf" srcId="{146E16DE-58C6-4795-BD15-0F1401EFDE29}" destId="{38E515C8-6A2F-47ED-B975-44CEBF5D2FF1}" srcOrd="0" destOrd="0" presId="urn:microsoft.com/office/officeart/2008/layout/HalfCircleOrganizationChart"/>
    <dgm:cxn modelId="{01DB318C-B799-4E6F-AF3A-B00C26402F59}" type="presParOf" srcId="{146E16DE-58C6-4795-BD15-0F1401EFDE29}" destId="{BDC68FD0-EF22-4D6C-B0BB-0BF83C070427}" srcOrd="1" destOrd="0" presId="urn:microsoft.com/office/officeart/2008/layout/HalfCircleOrganizationChart"/>
    <dgm:cxn modelId="{8261673A-AAF1-49B4-8686-FEA4D8276D83}" type="presParOf" srcId="{146E16DE-58C6-4795-BD15-0F1401EFDE29}" destId="{BC5C5730-E279-4E81-B9D9-A2A99A49C0D5}" srcOrd="2" destOrd="0" presId="urn:microsoft.com/office/officeart/2008/layout/HalfCircleOrganizationChart"/>
    <dgm:cxn modelId="{3E3A91A4-A263-46A9-88F4-F3E6F5516816}" type="presParOf" srcId="{146E16DE-58C6-4795-BD15-0F1401EFDE29}" destId="{3A6E08FD-EE53-461D-8DC1-197EFA649D56}" srcOrd="3" destOrd="0" presId="urn:microsoft.com/office/officeart/2008/layout/HalfCircleOrganizationChart"/>
    <dgm:cxn modelId="{7FFD4C0A-9293-4E9B-A565-AA000DDD1FFB}" type="presParOf" srcId="{0E21B454-5884-4364-ACA3-A32AE58EAAC3}" destId="{8957B58A-5EF3-4C8D-8189-F1BB431FF025}" srcOrd="1" destOrd="0" presId="urn:microsoft.com/office/officeart/2008/layout/HalfCircleOrganizationChart"/>
    <dgm:cxn modelId="{EDE2128E-8F2A-4B8A-BD4B-1F032DE98249}" type="presParOf" srcId="{0E21B454-5884-4364-ACA3-A32AE58EAAC3}" destId="{16710024-A373-4D5A-9AF1-21D036507318}" srcOrd="2" destOrd="0" presId="urn:microsoft.com/office/officeart/2008/layout/HalfCircleOrganizationChart"/>
    <dgm:cxn modelId="{6B08461A-BECC-4B23-B2DE-864B47DEB838}" type="presParOf" srcId="{233CEC95-E50C-4251-96D7-4D360729446C}" destId="{9C09ADEE-7CEE-4F6F-90E2-FA1915187A2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265ED-9BE0-4551-8E5D-6B10ACD63FB4}">
      <dsp:nvSpPr>
        <dsp:cNvPr id="0" name=""/>
        <dsp:cNvSpPr/>
      </dsp:nvSpPr>
      <dsp:spPr>
        <a:xfrm>
          <a:off x="0" y="42169"/>
          <a:ext cx="8073531" cy="73008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Introducción</a:t>
          </a:r>
        </a:p>
      </dsp:txBody>
      <dsp:txXfrm>
        <a:off x="35640" y="77809"/>
        <a:ext cx="8002251" cy="658800"/>
      </dsp:txXfrm>
    </dsp:sp>
    <dsp:sp modelId="{98A73F2D-7E77-4279-BB82-E05E497B2E9A}">
      <dsp:nvSpPr>
        <dsp:cNvPr id="0" name=""/>
        <dsp:cNvSpPr/>
      </dsp:nvSpPr>
      <dsp:spPr>
        <a:xfrm>
          <a:off x="0" y="884569"/>
          <a:ext cx="8073531" cy="730080"/>
        </a:xfrm>
        <a:prstGeom prst="roundRect">
          <a:avLst/>
        </a:prstGeom>
        <a:solidFill>
          <a:schemeClr val="accent5">
            <a:shade val="50000"/>
            <a:hueOff val="3239"/>
            <a:satOff val="9804"/>
            <a:lumOff val="95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Justificación</a:t>
          </a:r>
          <a:endParaRPr lang="es-EC" sz="2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640" y="920209"/>
        <a:ext cx="8002251" cy="658800"/>
      </dsp:txXfrm>
    </dsp:sp>
    <dsp:sp modelId="{89A73F2C-DE0F-45D5-B121-3D98F3B097CD}">
      <dsp:nvSpPr>
        <dsp:cNvPr id="0" name=""/>
        <dsp:cNvSpPr/>
      </dsp:nvSpPr>
      <dsp:spPr>
        <a:xfrm>
          <a:off x="0" y="1726969"/>
          <a:ext cx="8073531" cy="730080"/>
        </a:xfrm>
        <a:prstGeom prst="roundRect">
          <a:avLst/>
        </a:prstGeom>
        <a:solidFill>
          <a:schemeClr val="accent5">
            <a:shade val="50000"/>
            <a:hueOff val="6478"/>
            <a:satOff val="19609"/>
            <a:lumOff val="191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Objetivos</a:t>
          </a:r>
          <a:endParaRPr lang="es-EC" sz="2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640" y="1762609"/>
        <a:ext cx="8002251" cy="658800"/>
      </dsp:txXfrm>
    </dsp:sp>
    <dsp:sp modelId="{64AA1FAB-5ED1-4D02-825F-5754DE48010D}">
      <dsp:nvSpPr>
        <dsp:cNvPr id="0" name=""/>
        <dsp:cNvSpPr/>
      </dsp:nvSpPr>
      <dsp:spPr>
        <a:xfrm>
          <a:off x="0" y="2569369"/>
          <a:ext cx="8073531" cy="730080"/>
        </a:xfrm>
        <a:prstGeom prst="roundRect">
          <a:avLst/>
        </a:prstGeom>
        <a:solidFill>
          <a:schemeClr val="accent5">
            <a:shade val="50000"/>
            <a:hueOff val="9716"/>
            <a:satOff val="29413"/>
            <a:lumOff val="287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Materiales y métodos</a:t>
          </a:r>
          <a:endParaRPr lang="es-EC" sz="2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640" y="2605009"/>
        <a:ext cx="8002251" cy="658800"/>
      </dsp:txXfrm>
    </dsp:sp>
    <dsp:sp modelId="{3620EBC5-301F-4C80-9B21-016B68F4875E}">
      <dsp:nvSpPr>
        <dsp:cNvPr id="0" name=""/>
        <dsp:cNvSpPr/>
      </dsp:nvSpPr>
      <dsp:spPr>
        <a:xfrm>
          <a:off x="0" y="3411769"/>
          <a:ext cx="8073531" cy="730080"/>
        </a:xfrm>
        <a:prstGeom prst="roundRect">
          <a:avLst/>
        </a:prstGeom>
        <a:solidFill>
          <a:schemeClr val="accent5">
            <a:shade val="50000"/>
            <a:hueOff val="6478"/>
            <a:satOff val="19609"/>
            <a:lumOff val="191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Resultados y discusión</a:t>
          </a:r>
          <a:endParaRPr lang="es-EC" sz="2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640" y="3447409"/>
        <a:ext cx="8002251" cy="658800"/>
      </dsp:txXfrm>
    </dsp:sp>
    <dsp:sp modelId="{55DFFFCE-5611-4025-B7AE-167FF4641409}">
      <dsp:nvSpPr>
        <dsp:cNvPr id="0" name=""/>
        <dsp:cNvSpPr/>
      </dsp:nvSpPr>
      <dsp:spPr>
        <a:xfrm>
          <a:off x="0" y="4254169"/>
          <a:ext cx="8073531" cy="730080"/>
        </a:xfrm>
        <a:prstGeom prst="roundRect">
          <a:avLst/>
        </a:prstGeom>
        <a:solidFill>
          <a:schemeClr val="accent5">
            <a:shade val="50000"/>
            <a:hueOff val="3239"/>
            <a:satOff val="9804"/>
            <a:lumOff val="95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6. Conclusiones y recomendaciones</a:t>
          </a:r>
          <a:endParaRPr lang="es-EC" sz="28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640" y="4289809"/>
        <a:ext cx="8002251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F9F72-278C-456F-B6BF-C2BD03FAA8AD}">
      <dsp:nvSpPr>
        <dsp:cNvPr id="0" name=""/>
        <dsp:cNvSpPr/>
      </dsp:nvSpPr>
      <dsp:spPr>
        <a:xfrm>
          <a:off x="2736304" y="649538"/>
          <a:ext cx="1576476" cy="27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64"/>
              </a:lnTo>
              <a:lnTo>
                <a:pt x="1576476" y="143564"/>
              </a:lnTo>
              <a:lnTo>
                <a:pt x="1576476" y="27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6286-7576-4F37-A084-B255400BCD1A}">
      <dsp:nvSpPr>
        <dsp:cNvPr id="0" name=""/>
        <dsp:cNvSpPr/>
      </dsp:nvSpPr>
      <dsp:spPr>
        <a:xfrm>
          <a:off x="1440220" y="649538"/>
          <a:ext cx="1296084" cy="272511"/>
        </a:xfrm>
        <a:custGeom>
          <a:avLst/>
          <a:gdLst/>
          <a:ahLst/>
          <a:cxnLst/>
          <a:rect l="0" t="0" r="0" b="0"/>
          <a:pathLst>
            <a:path>
              <a:moveTo>
                <a:pt x="1296084" y="0"/>
              </a:moveTo>
              <a:lnTo>
                <a:pt x="1296084" y="136255"/>
              </a:lnTo>
              <a:lnTo>
                <a:pt x="0" y="136255"/>
              </a:lnTo>
              <a:lnTo>
                <a:pt x="0" y="272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D6F6C-4190-4E39-A9F1-DEDACC216DD9}">
      <dsp:nvSpPr>
        <dsp:cNvPr id="0" name=""/>
        <dsp:cNvSpPr/>
      </dsp:nvSpPr>
      <dsp:spPr>
        <a:xfrm>
          <a:off x="2142651" y="701"/>
          <a:ext cx="1187306" cy="6488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751E0-0028-4185-B018-7613C1862422}">
      <dsp:nvSpPr>
        <dsp:cNvPr id="0" name=""/>
        <dsp:cNvSpPr/>
      </dsp:nvSpPr>
      <dsp:spPr>
        <a:xfrm>
          <a:off x="2142651" y="701"/>
          <a:ext cx="1187306" cy="6488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8263A-DDEB-472C-B731-59DF63928800}">
      <dsp:nvSpPr>
        <dsp:cNvPr id="0" name=""/>
        <dsp:cNvSpPr/>
      </dsp:nvSpPr>
      <dsp:spPr>
        <a:xfrm>
          <a:off x="1548997" y="117492"/>
          <a:ext cx="2374613" cy="4152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Tipos de callo</a:t>
          </a:r>
        </a:p>
      </dsp:txBody>
      <dsp:txXfrm>
        <a:off x="1548997" y="117492"/>
        <a:ext cx="2374613" cy="415255"/>
      </dsp:txXfrm>
    </dsp:sp>
    <dsp:sp modelId="{E2D9A910-0C03-48AC-9A98-684CA0ED7BEC}">
      <dsp:nvSpPr>
        <dsp:cNvPr id="0" name=""/>
        <dsp:cNvSpPr/>
      </dsp:nvSpPr>
      <dsp:spPr>
        <a:xfrm>
          <a:off x="811289" y="922050"/>
          <a:ext cx="1257861" cy="6488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9CDC4-7258-4186-989C-4AB0EF15E4E0}">
      <dsp:nvSpPr>
        <dsp:cNvPr id="0" name=""/>
        <dsp:cNvSpPr/>
      </dsp:nvSpPr>
      <dsp:spPr>
        <a:xfrm>
          <a:off x="811289" y="922050"/>
          <a:ext cx="1257861" cy="6488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D705C-F135-4CD3-AA3E-6A8979394EAA}">
      <dsp:nvSpPr>
        <dsp:cNvPr id="0" name=""/>
        <dsp:cNvSpPr/>
      </dsp:nvSpPr>
      <dsp:spPr>
        <a:xfrm>
          <a:off x="182359" y="1038840"/>
          <a:ext cx="2515722" cy="4152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Callos sin regeneración de órganos</a:t>
          </a:r>
        </a:p>
      </dsp:txBody>
      <dsp:txXfrm>
        <a:off x="182359" y="1038840"/>
        <a:ext cx="2515722" cy="415255"/>
      </dsp:txXfrm>
    </dsp:sp>
    <dsp:sp modelId="{BDC68FD0-EF22-4D6C-B0BB-0BF83C070427}">
      <dsp:nvSpPr>
        <dsp:cNvPr id="0" name=""/>
        <dsp:cNvSpPr/>
      </dsp:nvSpPr>
      <dsp:spPr>
        <a:xfrm>
          <a:off x="3732866" y="929358"/>
          <a:ext cx="1159828" cy="64883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C5730-E279-4E81-B9D9-A2A99A49C0D5}">
      <dsp:nvSpPr>
        <dsp:cNvPr id="0" name=""/>
        <dsp:cNvSpPr/>
      </dsp:nvSpPr>
      <dsp:spPr>
        <a:xfrm>
          <a:off x="3732866" y="929358"/>
          <a:ext cx="1159828" cy="64883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515C8-6A2F-47ED-B975-44CEBF5D2FF1}">
      <dsp:nvSpPr>
        <dsp:cNvPr id="0" name=""/>
        <dsp:cNvSpPr/>
      </dsp:nvSpPr>
      <dsp:spPr>
        <a:xfrm>
          <a:off x="3152952" y="1046149"/>
          <a:ext cx="2319656" cy="4152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Callos con formación parcial de órganos</a:t>
          </a:r>
        </a:p>
      </dsp:txBody>
      <dsp:txXfrm>
        <a:off x="3152952" y="1046149"/>
        <a:ext cx="2319656" cy="41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distribuye….. Y comprende </a:t>
            </a:r>
          </a:p>
          <a:p>
            <a:r>
              <a:rPr lang="es-EC" dirty="0"/>
              <a:t>Localizado</a:t>
            </a:r>
            <a:r>
              <a:rPr lang="es-EC" baseline="0" dirty="0"/>
              <a:t> en …….conformado por </a:t>
            </a:r>
          </a:p>
          <a:p>
            <a:r>
              <a:rPr lang="es-EC" baseline="0" dirty="0"/>
              <a:t>Se halla….. </a:t>
            </a:r>
          </a:p>
          <a:p>
            <a:r>
              <a:rPr lang="es-EC" baseline="0" dirty="0"/>
              <a:t>Se sitúa en…… contiene 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2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29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3568" y="942619"/>
            <a:ext cx="8554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</a:t>
            </a: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TÍTULO DE INGENIERO EN BIOTECNOLOGÍA</a:t>
            </a: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>
                <a:latin typeface="Arial" panose="020B0604020202020204" pitchFamily="34" charset="0"/>
                <a:cs typeface="Arial" panose="020B0604020202020204" pitchFamily="34" charset="0"/>
              </a:rPr>
              <a:t>“Efecto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del ácido salicílico, como elicitor, sobre la producción de metabolitos secundarios en callo </a:t>
            </a:r>
            <a:r>
              <a:rPr lang="es-EC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 obtenido a partir de hojas de guayusa (</a:t>
            </a:r>
            <a:r>
              <a:rPr lang="es-EC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Loes)</a:t>
            </a:r>
            <a:r>
              <a:rPr lang="es-C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7744" y="3655180"/>
            <a:ext cx="474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Elaborado por</a:t>
            </a:r>
          </a:p>
          <a:p>
            <a:pPr algn="ctr"/>
            <a:r>
              <a:rPr lang="es-EC" sz="1600" cap="all" dirty="0">
                <a:latin typeface="Arial" panose="020B0604020202020204" pitchFamily="34" charset="0"/>
                <a:cs typeface="Arial" panose="020B0604020202020204" pitchFamily="34" charset="0"/>
              </a:rPr>
              <a:t>Saraguro </a:t>
            </a:r>
            <a:r>
              <a:rPr lang="es-EC" sz="1600" cap="all" dirty="0" err="1">
                <a:latin typeface="Arial" panose="020B0604020202020204" pitchFamily="34" charset="0"/>
                <a:cs typeface="Arial" panose="020B0604020202020204" pitchFamily="34" charset="0"/>
              </a:rPr>
              <a:t>olalla</a:t>
            </a:r>
            <a:r>
              <a:rPr lang="es-EC" sz="1600" cap="all" dirty="0">
                <a:latin typeface="Arial" panose="020B0604020202020204" pitchFamily="34" charset="0"/>
                <a:cs typeface="Arial" panose="020B0604020202020204" pitchFamily="34" charset="0"/>
              </a:rPr>
              <a:t>, francisco </a:t>
            </a:r>
            <a:r>
              <a:rPr lang="es-EC" sz="1600" cap="all" dirty="0" err="1">
                <a:latin typeface="Arial" panose="020B0604020202020204" pitchFamily="34" charset="0"/>
                <a:cs typeface="Arial" panose="020B0604020202020204" pitchFamily="34" charset="0"/>
              </a:rPr>
              <a:t>javier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89330" y="4262731"/>
            <a:ext cx="4497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r>
              <a:rPr lang="es-EC" sz="1600" cap="all" dirty="0">
                <a:latin typeface="Arial" panose="020B0604020202020204" pitchFamily="34" charset="0"/>
                <a:cs typeface="Arial" panose="020B0604020202020204" pitchFamily="34" charset="0"/>
              </a:rPr>
              <a:t>JADÁN GUERRERO, MÓNICA BEATRIZ, P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s-EC" sz="1600" cap="all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50131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SANGOLQUÍ </a:t>
            </a:r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93736" y="41564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JUSTIFICACIÓN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041541" y="604845"/>
            <a:ext cx="392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Propiedades y beneficios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237312"/>
            <a:ext cx="3029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2010; Calva y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Perez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2005)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B965C31-9D34-4E3A-BCD6-C6BED6022D9B}"/>
              </a:ext>
            </a:extLst>
          </p:cNvPr>
          <p:cNvGrpSpPr/>
          <p:nvPr/>
        </p:nvGrpSpPr>
        <p:grpSpPr>
          <a:xfrm>
            <a:off x="1124617" y="1340768"/>
            <a:ext cx="6894766" cy="4319397"/>
            <a:chOff x="193647" y="1179018"/>
            <a:chExt cx="8628219" cy="4976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51033">
              <a:off x="3444309" y="1555534"/>
              <a:ext cx="2075870" cy="4224262"/>
            </a:xfrm>
            <a:prstGeom prst="rect">
              <a:avLst/>
            </a:prstGeom>
          </p:spPr>
        </p:pic>
        <p:pic>
          <p:nvPicPr>
            <p:cNvPr id="18" name="Picture 2" descr="GUAYUSA TEA. WHAT IS IT? - ▷PACHA ANCIENT ENERG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79018"/>
              <a:ext cx="1656183" cy="1660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647" y="2839393"/>
              <a:ext cx="1640975" cy="1656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Imagen 20"/>
            <p:cNvPicPr/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9000"/>
                      </a14:imgEffect>
                      <a14:imgEffect>
                        <a14:brightnessContrast bright="11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55" y="4499768"/>
              <a:ext cx="1656184" cy="1656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4" descr="Mitos y verdades de la hormiga arriera en plantaciones forestales -  Forestal Maderero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3"/>
            <a:stretch/>
          </p:blipFill>
          <p:spPr bwMode="auto">
            <a:xfrm>
              <a:off x="5832649" y="1183393"/>
              <a:ext cx="1619671" cy="165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9866" y="2844245"/>
              <a:ext cx="1692000" cy="165114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807" r="-6818"/>
            <a:stretch/>
          </p:blipFill>
          <p:spPr>
            <a:xfrm>
              <a:off x="5832649" y="4504620"/>
              <a:ext cx="1686576" cy="1570265"/>
            </a:xfrm>
            <a:prstGeom prst="ellipse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1530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52120" y="14469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Objetivos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22201" y="2104980"/>
            <a:ext cx="445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2201" y="2708920"/>
            <a:ext cx="74168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el efecto del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Ácido Salicílico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sobre la producción 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metabolitos secundarios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callo </a:t>
            </a:r>
            <a:r>
              <a:rPr lang="es-EC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obtenido a partir de hojas 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guayusa (</a:t>
            </a:r>
            <a:r>
              <a:rPr lang="es-EC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guayusa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 Loes)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543600" y="44624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Objetivos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83568" y="1047005"/>
            <a:ext cx="445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2" y="1844824"/>
            <a:ext cx="7992888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450850" algn="just"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 las concentraciones de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fitorreguladores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necesarios para la inducción a </a:t>
            </a:r>
            <a:r>
              <a:rPr lang="es-CO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CO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hojas de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guayusa (</a:t>
            </a:r>
            <a:r>
              <a:rPr lang="es-CO" sz="2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CO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Loes)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900113" indent="-450850" algn="just">
              <a:lnSpc>
                <a:spcPct val="150000"/>
              </a:lnSpc>
              <a:spcAft>
                <a:spcPts val="1000"/>
              </a:spcAft>
            </a:pP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113" indent="-450850" algn="just">
              <a:lnSpc>
                <a:spcPct val="150000"/>
              </a:lnSpc>
              <a:spcAft>
                <a:spcPts val="1000"/>
              </a:spcAft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•	Analizar el contenido de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cafeína, fenoles y flavonoides totales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callo </a:t>
            </a:r>
            <a:r>
              <a:rPr lang="es-CO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vitro,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inducido por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ácido salicílico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0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25215" y="57528"/>
            <a:ext cx="470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176599" y="558843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campo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3323" y="1039641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1. Obtención del material vegetal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103042" y="5113381"/>
            <a:ext cx="3300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4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Figura 7.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Plantas de guayusa en el invernadero de la Universidad de las Fuerzas Armadas ESPE</a:t>
            </a:r>
            <a:endParaRPr lang="es-EC" sz="10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95262" y="1772816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40896" y="5113381"/>
            <a:ext cx="3484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Figura 6.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Ubicación del sitio de recolección de plantas de guayusa</a:t>
            </a:r>
            <a:endParaRPr lang="es-EC" sz="10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0" y="98072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322" y="1585381"/>
            <a:ext cx="3214102" cy="3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echa derecha 20"/>
          <p:cNvSpPr/>
          <p:nvPr/>
        </p:nvSpPr>
        <p:spPr>
          <a:xfrm>
            <a:off x="4344732" y="3133937"/>
            <a:ext cx="54535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Napo">
            <a:extLst>
              <a:ext uri="{FF2B5EF4-FFF2-40B4-BE49-F238E27FC236}">
                <a16:creationId xmlns:a16="http://schemas.microsoft.com/office/drawing/2014/main" id="{58E87F7C-E24A-44CB-82AA-990B8FF8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089" y="1585382"/>
            <a:ext cx="3249708" cy="33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0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28865" y="52828"/>
            <a:ext cx="47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1354" y="1157123"/>
            <a:ext cx="816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2. Tratamiento fitosanitario y recolección de las muestras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00972" y="5053215"/>
            <a:ext cx="2935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Figura 8.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Hojas de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Loes de 7 cm de largo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11961" y="576048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campo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884" y="2120845"/>
            <a:ext cx="2880322" cy="28956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89261"/>
              </p:ext>
            </p:extLst>
          </p:nvPr>
        </p:nvGraphicFramePr>
        <p:xfrm>
          <a:off x="440922" y="2676673"/>
          <a:ext cx="4041322" cy="237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661">
                  <a:extLst>
                    <a:ext uri="{9D8B030D-6E8A-4147-A177-3AD203B41FA5}">
                      <a16:colId xmlns:a16="http://schemas.microsoft.com/office/drawing/2014/main" val="707140628"/>
                    </a:ext>
                  </a:extLst>
                </a:gridCol>
                <a:gridCol w="2020661">
                  <a:extLst>
                    <a:ext uri="{9D8B030D-6E8A-4147-A177-3AD203B41FA5}">
                      <a16:colId xmlns:a16="http://schemas.microsoft.com/office/drawing/2014/main" val="3581031585"/>
                    </a:ext>
                  </a:extLst>
                </a:gridCol>
              </a:tblGrid>
              <a:tr h="548191"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720298"/>
                  </a:ext>
                </a:extLst>
              </a:tr>
              <a:tr h="54819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Fungicida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Mancozeb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® 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2,5 % (p/v)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576224"/>
                  </a:ext>
                </a:extLst>
              </a:tr>
              <a:tr h="54819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Ácido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Giberélico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mg/L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543003"/>
                  </a:ext>
                </a:extLst>
              </a:tr>
              <a:tr h="548191">
                <a:tc>
                  <a:txBody>
                    <a:bodyPr/>
                    <a:lstStyle/>
                    <a:p>
                      <a:pPr algn="ctr"/>
                      <a:r>
                        <a:rPr lang="es-CO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Bioestimulante</a:t>
                      </a:r>
                      <a:r>
                        <a:rPr lang="es-CO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Germo-BR02 ®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0,1 % (v/v)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92880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381354" y="1959904"/>
            <a:ext cx="4100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Tabla 2.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Tratamiento fitosanitario aplicado a las plantas de </a:t>
            </a:r>
            <a:r>
              <a:rPr lang="es-EC" sz="1400" i="1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Ilex</a:t>
            </a:r>
            <a:r>
              <a:rPr lang="es-EC" sz="1400" i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guayusa 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Loes</a:t>
            </a:r>
            <a:endParaRPr lang="es-EC" sz="1000" i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Flecha derecha 20">
            <a:extLst>
              <a:ext uri="{FF2B5EF4-FFF2-40B4-BE49-F238E27FC236}">
                <a16:creationId xmlns:a16="http://schemas.microsoft.com/office/drawing/2014/main" id="{5111E2FA-E8C7-4AED-A79A-466DE5C7406A}"/>
              </a:ext>
            </a:extLst>
          </p:cNvPr>
          <p:cNvSpPr/>
          <p:nvPr/>
        </p:nvSpPr>
        <p:spPr>
          <a:xfrm>
            <a:off x="4746385" y="3434057"/>
            <a:ext cx="545358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03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28865" y="47044"/>
            <a:ext cx="47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3126" y="1216799"/>
            <a:ext cx="899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1. Desinfección de hojas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11961" y="59016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laboratorio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4338722"/>
            <a:ext cx="5975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9.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Inmersión de explantes en soluciones desinfectantes: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Detergente 2 % (p/v)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Fungicida SKUL ® 0,5 % (v/v)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Hipoclorito de sodio 3 % (v/v)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DD3CFAC-0415-4F7A-85A2-F8539AB0F209}"/>
              </a:ext>
            </a:extLst>
          </p:cNvPr>
          <p:cNvGrpSpPr/>
          <p:nvPr/>
        </p:nvGrpSpPr>
        <p:grpSpPr>
          <a:xfrm>
            <a:off x="395536" y="2294221"/>
            <a:ext cx="5823086" cy="1941118"/>
            <a:chOff x="243126" y="2426582"/>
            <a:chExt cx="5823086" cy="1941118"/>
          </a:xfrm>
        </p:grpSpPr>
        <p:sp>
          <p:nvSpPr>
            <p:cNvPr id="15" name="CuadroTexto 14"/>
            <p:cNvSpPr txBox="1"/>
            <p:nvPr/>
          </p:nvSpPr>
          <p:spPr>
            <a:xfrm>
              <a:off x="2082980" y="2446026"/>
              <a:ext cx="3600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142" y="2443219"/>
              <a:ext cx="1625439" cy="1924481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2401271" y="2443219"/>
              <a:ext cx="1787249" cy="1922400"/>
              <a:chOff x="3383608" y="2045051"/>
              <a:chExt cx="2262061" cy="2563384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3608" y="2045051"/>
                <a:ext cx="2262061" cy="2320651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3608" y="4292954"/>
                <a:ext cx="2262061" cy="315481"/>
              </a:xfrm>
              <a:prstGeom prst="rect">
                <a:avLst/>
              </a:prstGeom>
            </p:spPr>
          </p:pic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0139" y="2426582"/>
              <a:ext cx="1696073" cy="1939037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122204" y="2446026"/>
              <a:ext cx="3600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43126" y="2446026"/>
              <a:ext cx="3600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62459"/>
              </p:ext>
            </p:extLst>
          </p:nvPr>
        </p:nvGraphicFramePr>
        <p:xfrm>
          <a:off x="6463177" y="2294221"/>
          <a:ext cx="2418493" cy="124429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41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Variables</a:t>
                      </a:r>
                      <a:r>
                        <a:rPr lang="es-EC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respuesta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A1B9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Contaminación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Oxidación</a:t>
                      </a:r>
                      <a:endParaRPr lang="es-EC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60EB64C-98FC-4F1C-B8E8-E79A4126F310}"/>
              </a:ext>
            </a:extLst>
          </p:cNvPr>
          <p:cNvSpPr/>
          <p:nvPr/>
        </p:nvSpPr>
        <p:spPr>
          <a:xfrm>
            <a:off x="0" y="6237312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(Pico, 2017)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3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28865" y="47044"/>
            <a:ext cx="47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8496" y="1179018"/>
            <a:ext cx="899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2. Inducción a callogénesis 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de explantes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11961" y="59016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laboratorio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4128" y="1849959"/>
            <a:ext cx="419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3.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Combinaciones de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fitorreguladores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el medio de cultivo MS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84645"/>
              </p:ext>
            </p:extLst>
          </p:nvPr>
        </p:nvGraphicFramePr>
        <p:xfrm>
          <a:off x="395536" y="2458713"/>
          <a:ext cx="4086708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677">
                  <a:extLst>
                    <a:ext uri="{9D8B030D-6E8A-4147-A177-3AD203B41FA5}">
                      <a16:colId xmlns:a16="http://schemas.microsoft.com/office/drawing/2014/main" val="1355299061"/>
                    </a:ext>
                  </a:extLst>
                </a:gridCol>
                <a:gridCol w="1021677">
                  <a:extLst>
                    <a:ext uri="{9D8B030D-6E8A-4147-A177-3AD203B41FA5}">
                      <a16:colId xmlns:a16="http://schemas.microsoft.com/office/drawing/2014/main" val="1108403602"/>
                    </a:ext>
                  </a:extLst>
                </a:gridCol>
                <a:gridCol w="1021677">
                  <a:extLst>
                    <a:ext uri="{9D8B030D-6E8A-4147-A177-3AD203B41FA5}">
                      <a16:colId xmlns:a16="http://schemas.microsoft.com/office/drawing/2014/main" val="3942826337"/>
                    </a:ext>
                  </a:extLst>
                </a:gridCol>
                <a:gridCol w="1021677">
                  <a:extLst>
                    <a:ext uri="{9D8B030D-6E8A-4147-A177-3AD203B41FA5}">
                      <a16:colId xmlns:a16="http://schemas.microsoft.com/office/drawing/2014/main" val="3774933341"/>
                    </a:ext>
                  </a:extLst>
                </a:gridCol>
              </a:tblGrid>
              <a:tr h="243877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Fitorreguladores</a:t>
                      </a: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15398"/>
                  </a:ext>
                </a:extLst>
              </a:tr>
              <a:tr h="792602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Zeatina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2,4-Diclorofenoxiacético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Ácido </a:t>
                      </a:r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Naftalenacético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569397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945629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656121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028777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490439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455754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8048EB32-AE7F-414E-A487-05F47BA948F0}"/>
              </a:ext>
            </a:extLst>
          </p:cNvPr>
          <p:cNvSpPr/>
          <p:nvPr/>
        </p:nvSpPr>
        <p:spPr>
          <a:xfrm>
            <a:off x="288496" y="5321645"/>
            <a:ext cx="4193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s-EC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= Tratamiento</a:t>
            </a:r>
            <a:endParaRPr lang="es-EC" sz="9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05402" y="1849959"/>
            <a:ext cx="41937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4.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Combinaciones de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fitorreguladores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el medio de cultivo ¼ MS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63364"/>
              </p:ext>
            </p:extLst>
          </p:nvPr>
        </p:nvGraphicFramePr>
        <p:xfrm>
          <a:off x="395536" y="2458712"/>
          <a:ext cx="4098812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703">
                  <a:extLst>
                    <a:ext uri="{9D8B030D-6E8A-4147-A177-3AD203B41FA5}">
                      <a16:colId xmlns:a16="http://schemas.microsoft.com/office/drawing/2014/main" val="1355299061"/>
                    </a:ext>
                  </a:extLst>
                </a:gridCol>
                <a:gridCol w="1024703">
                  <a:extLst>
                    <a:ext uri="{9D8B030D-6E8A-4147-A177-3AD203B41FA5}">
                      <a16:colId xmlns:a16="http://schemas.microsoft.com/office/drawing/2014/main" val="1108403602"/>
                    </a:ext>
                  </a:extLst>
                </a:gridCol>
                <a:gridCol w="1024703">
                  <a:extLst>
                    <a:ext uri="{9D8B030D-6E8A-4147-A177-3AD203B41FA5}">
                      <a16:colId xmlns:a16="http://schemas.microsoft.com/office/drawing/2014/main" val="3942826337"/>
                    </a:ext>
                  </a:extLst>
                </a:gridCol>
                <a:gridCol w="1024703">
                  <a:extLst>
                    <a:ext uri="{9D8B030D-6E8A-4147-A177-3AD203B41FA5}">
                      <a16:colId xmlns:a16="http://schemas.microsoft.com/office/drawing/2014/main" val="3774933341"/>
                    </a:ext>
                  </a:extLst>
                </a:gridCol>
              </a:tblGrid>
              <a:tr h="243877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Fitorreguladores</a:t>
                      </a:r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(mg/L)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15398"/>
                  </a:ext>
                </a:extLst>
              </a:tr>
              <a:tr h="792602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Zeatina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2,4-Diclorofenoxiacético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Ácido </a:t>
                      </a:r>
                      <a:r>
                        <a:rPr lang="es-CO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Naftalenacético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69397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45629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56121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28777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90439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5575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EEAFF82-B993-4389-BA86-0052C768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53853"/>
              </p:ext>
            </p:extLst>
          </p:nvPr>
        </p:nvGraphicFramePr>
        <p:xfrm>
          <a:off x="5364088" y="2458712"/>
          <a:ext cx="3239760" cy="2633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038">
                  <a:extLst>
                    <a:ext uri="{9D8B030D-6E8A-4147-A177-3AD203B41FA5}">
                      <a16:colId xmlns:a16="http://schemas.microsoft.com/office/drawing/2014/main" val="692952184"/>
                    </a:ext>
                  </a:extLst>
                </a:gridCol>
                <a:gridCol w="2621722">
                  <a:extLst>
                    <a:ext uri="{9D8B030D-6E8A-4147-A177-3AD203B41FA5}">
                      <a16:colId xmlns:a16="http://schemas.microsoft.com/office/drawing/2014/main" val="3612400629"/>
                    </a:ext>
                  </a:extLst>
                </a:gridCol>
              </a:tblGrid>
              <a:tr h="493921">
                <a:tc gridSpan="2"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r>
                        <a:rPr lang="es-CO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Visual de callo </a:t>
                      </a:r>
                      <a:r>
                        <a:rPr lang="es-CO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vitro</a:t>
                      </a:r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2410"/>
                  </a:ext>
                </a:extLst>
              </a:tr>
              <a:tr h="28224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hay cambio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789419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de encorvamiento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052308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parcial de callo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294587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Proliferación de callo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741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75225" y="14807"/>
            <a:ext cx="47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11961" y="592319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laboratorio</a:t>
            </a:r>
          </a:p>
        </p:txBody>
      </p:sp>
      <p:sp>
        <p:nvSpPr>
          <p:cNvPr id="24" name="Flecha derecha 23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251520" y="1173436"/>
            <a:ext cx="899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3. Aplicación de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86335"/>
              </p:ext>
            </p:extLst>
          </p:nvPr>
        </p:nvGraphicFramePr>
        <p:xfrm>
          <a:off x="6110066" y="1951855"/>
          <a:ext cx="2642266" cy="2960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692952184"/>
                    </a:ext>
                  </a:extLst>
                </a:gridCol>
                <a:gridCol w="2138210">
                  <a:extLst>
                    <a:ext uri="{9D8B030D-6E8A-4147-A177-3AD203B41FA5}">
                      <a16:colId xmlns:a16="http://schemas.microsoft.com/office/drawing/2014/main" val="3612400629"/>
                    </a:ext>
                  </a:extLst>
                </a:gridCol>
              </a:tblGrid>
              <a:tr h="400275">
                <a:tc gridSpan="2"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r>
                        <a:rPr lang="es-CO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Visual de callo </a:t>
                      </a:r>
                      <a:r>
                        <a:rPr lang="es-CO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vitro</a:t>
                      </a:r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2410"/>
                  </a:ext>
                </a:extLst>
              </a:tr>
              <a:tr h="400275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hay cambio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789419"/>
                  </a:ext>
                </a:extLst>
              </a:tr>
              <a:tr h="400275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de encorvamiento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052308"/>
                  </a:ext>
                </a:extLst>
              </a:tr>
              <a:tr h="400275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parcial de callo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294587"/>
                  </a:ext>
                </a:extLst>
              </a:tr>
              <a:tr h="400275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Proliferación de callo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741044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1E30E5A-0DCD-468E-8B2B-A83121FF39C0}"/>
              </a:ext>
            </a:extLst>
          </p:cNvPr>
          <p:cNvGrpSpPr/>
          <p:nvPr/>
        </p:nvGrpSpPr>
        <p:grpSpPr>
          <a:xfrm>
            <a:off x="361783" y="1916832"/>
            <a:ext cx="5252083" cy="3520936"/>
            <a:chOff x="539552" y="1916832"/>
            <a:chExt cx="5252083" cy="3520936"/>
          </a:xfrm>
        </p:grpSpPr>
        <p:sp>
          <p:nvSpPr>
            <p:cNvPr id="32" name="CuadroTexto 31"/>
            <p:cNvSpPr txBox="1"/>
            <p:nvPr/>
          </p:nvSpPr>
          <p:spPr>
            <a:xfrm>
              <a:off x="674615" y="4141103"/>
              <a:ext cx="24013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Medio MS + Fitorreguladores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EC" b="1" dirty="0">
                  <a:latin typeface="Arial" panose="020B0604020202020204" pitchFamily="34" charset="0"/>
                  <a:cs typeface="Arial" panose="020B0604020202020204" pitchFamily="34" charset="0"/>
                </a:rPr>
                <a:t>0,02 mg/L </a:t>
              </a: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de Ácido Salicílico</a:t>
              </a: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539552" y="1916832"/>
              <a:ext cx="2526765" cy="3520936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209792" y="1916832"/>
              <a:ext cx="2576078" cy="3520936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013" y="2661084"/>
              <a:ext cx="944160" cy="114359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3219473" y="3982307"/>
              <a:ext cx="25721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Formación de callo a los 30, 45, 60 y 75 días de cultivo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Coloración y textura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7B454C3-E39B-4EEE-BBC8-E921C9734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18" y="2713560"/>
            <a:ext cx="1152784" cy="9198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EDFFB-C3C8-4020-BFBC-A0DCD0968D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302192"/>
            <a:ext cx="1479064" cy="17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28865" y="47044"/>
            <a:ext cx="47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0986" y="1110311"/>
            <a:ext cx="8225751" cy="76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principios activos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11961" y="59016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Fase de laboratorio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redondeado 3"/>
          <p:cNvSpPr/>
          <p:nvPr/>
        </p:nvSpPr>
        <p:spPr>
          <a:xfrm>
            <a:off x="6223369" y="2128574"/>
            <a:ext cx="2579645" cy="338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Criterio de búsqueda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6222175" y="2855461"/>
            <a:ext cx="28803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Palabras clave: “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Salicylic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Phenolic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culture”, “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Elicitation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” y “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Callus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Año 2015-2020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CFD3E9-E529-42B9-964D-AC564FF97108}"/>
              </a:ext>
            </a:extLst>
          </p:cNvPr>
          <p:cNvGrpSpPr/>
          <p:nvPr/>
        </p:nvGrpSpPr>
        <p:grpSpPr>
          <a:xfrm>
            <a:off x="395535" y="2171715"/>
            <a:ext cx="5293863" cy="1790045"/>
            <a:chOff x="3792096" y="1337143"/>
            <a:chExt cx="4242200" cy="1847368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DC0899A-FF24-4B1E-A210-EC061F387D82}"/>
                </a:ext>
              </a:extLst>
            </p:cNvPr>
            <p:cNvSpPr/>
            <p:nvPr/>
          </p:nvSpPr>
          <p:spPr>
            <a:xfrm>
              <a:off x="3792096" y="2084347"/>
              <a:ext cx="1152123" cy="31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419" sz="12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PubMed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F606B73-BB11-497E-A00A-A5E235478CF5}"/>
                </a:ext>
              </a:extLst>
            </p:cNvPr>
            <p:cNvSpPr/>
            <p:nvPr/>
          </p:nvSpPr>
          <p:spPr>
            <a:xfrm>
              <a:off x="5300662" y="2084347"/>
              <a:ext cx="1189204" cy="31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419" sz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Science</a:t>
              </a:r>
              <a:r>
                <a:rPr lang="es-419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419" sz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DIrect</a:t>
              </a:r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E29F64C-900F-42D8-916A-7D271BF6FF0F}"/>
                </a:ext>
              </a:extLst>
            </p:cNvPr>
            <p:cNvSpPr/>
            <p:nvPr/>
          </p:nvSpPr>
          <p:spPr>
            <a:xfrm>
              <a:off x="3792096" y="2831547"/>
              <a:ext cx="1152123" cy="352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419" sz="12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419" sz="120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 documentos</a:t>
              </a:r>
              <a:endPara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419" sz="12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EE14629-455C-4CFC-9C67-98AAF9B35DE8}"/>
                </a:ext>
              </a:extLst>
            </p:cNvPr>
            <p:cNvSpPr/>
            <p:nvPr/>
          </p:nvSpPr>
          <p:spPr>
            <a:xfrm>
              <a:off x="5300662" y="2831548"/>
              <a:ext cx="1189204" cy="351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419" sz="12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17 documentos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5CCED6EC-E3B7-485B-9727-AD63C4FAFCDD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4368157" y="2401843"/>
              <a:ext cx="0" cy="42970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58253373-21D0-4F15-89FC-DC37BEB87C03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>
              <a:off x="5895264" y="2401843"/>
              <a:ext cx="0" cy="429705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11CBF7-6738-48A2-9F90-F9381A24D285}"/>
                </a:ext>
              </a:extLst>
            </p:cNvPr>
            <p:cNvSpPr/>
            <p:nvPr/>
          </p:nvSpPr>
          <p:spPr>
            <a:xfrm>
              <a:off x="3792096" y="1337143"/>
              <a:ext cx="4242200" cy="31087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419" sz="12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Revisión de literatura (2015 - 2020)</a:t>
              </a:r>
              <a:endPara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6E9703-BC4E-4960-A1AD-C87484637220}"/>
              </a:ext>
            </a:extLst>
          </p:cNvPr>
          <p:cNvSpPr/>
          <p:nvPr/>
        </p:nvSpPr>
        <p:spPr>
          <a:xfrm>
            <a:off x="4188976" y="2866035"/>
            <a:ext cx="1508838" cy="31432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419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</a:t>
            </a:r>
            <a:r>
              <a:rPr lang="es-419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Scholar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366507-AE46-4302-9FB1-E2C5B4E75C7C}"/>
              </a:ext>
            </a:extLst>
          </p:cNvPr>
          <p:cNvSpPr/>
          <p:nvPr/>
        </p:nvSpPr>
        <p:spPr>
          <a:xfrm>
            <a:off x="4188976" y="3605768"/>
            <a:ext cx="1508838" cy="3484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documentos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325238E-7282-47EE-BCCF-6C87C47F9AA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4943394" y="3180358"/>
            <a:ext cx="0" cy="42541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2B8FF5-AA9F-4020-9F74-0ABA982B2FD9}"/>
              </a:ext>
            </a:extLst>
          </p:cNvPr>
          <p:cNvSpPr/>
          <p:nvPr/>
        </p:nvSpPr>
        <p:spPr>
          <a:xfrm>
            <a:off x="2216041" y="4469327"/>
            <a:ext cx="1508838" cy="3484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</a:t>
            </a:r>
            <a:r>
              <a:rPr lang="es-419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artículos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BEC4BFFE-D33C-4A63-B400-4D840E6F4C4E}"/>
              </a:ext>
            </a:extLst>
          </p:cNvPr>
          <p:cNvCxnSpPr>
            <a:cxnSpLocks/>
            <a:stCxn id="36" idx="2"/>
            <a:endCxn id="29" idx="0"/>
          </p:cNvCxnSpPr>
          <p:nvPr/>
        </p:nvCxnSpPr>
        <p:spPr>
          <a:xfrm rot="5400000">
            <a:off x="1867042" y="1720308"/>
            <a:ext cx="422790" cy="1928062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7257247C-1CC2-4520-878F-662799BAC8DA}"/>
              </a:ext>
            </a:extLst>
          </p:cNvPr>
          <p:cNvCxnSpPr>
            <a:cxnSpLocks/>
            <a:stCxn id="36" idx="2"/>
            <a:endCxn id="11" idx="0"/>
          </p:cNvCxnSpPr>
          <p:nvPr/>
        </p:nvCxnSpPr>
        <p:spPr>
          <a:xfrm rot="16200000" flipH="1">
            <a:off x="3796386" y="1719025"/>
            <a:ext cx="393091" cy="190092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D2862A4-F633-4CAB-AAB6-8580EE8EAA2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042467" y="2472944"/>
            <a:ext cx="1" cy="38936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E1C4F7BF-75D0-4868-B16C-253366B79119}"/>
              </a:ext>
            </a:extLst>
          </p:cNvPr>
          <p:cNvCxnSpPr>
            <a:cxnSpLocks/>
            <a:stCxn id="32" idx="2"/>
            <a:endCxn id="15" idx="0"/>
          </p:cNvCxnSpPr>
          <p:nvPr/>
        </p:nvCxnSpPr>
        <p:spPr>
          <a:xfrm rot="16200000" flipH="1">
            <a:off x="1788649" y="3287515"/>
            <a:ext cx="507567" cy="1856055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2D079ACE-08A5-4583-B278-D9CBD6645973}"/>
              </a:ext>
            </a:extLst>
          </p:cNvPr>
          <p:cNvCxnSpPr>
            <a:cxnSpLocks/>
          </p:cNvCxnSpPr>
          <p:nvPr/>
        </p:nvCxnSpPr>
        <p:spPr>
          <a:xfrm rot="5400000">
            <a:off x="3693139" y="3239301"/>
            <a:ext cx="515082" cy="1972934"/>
          </a:xfrm>
          <a:prstGeom prst="bentConnector3">
            <a:avLst>
              <a:gd name="adj1" fmla="val 48886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2B0637-48B3-4E98-966F-24918F253776}"/>
              </a:ext>
            </a:extLst>
          </p:cNvPr>
          <p:cNvSpPr txBox="1"/>
          <p:nvPr/>
        </p:nvSpPr>
        <p:spPr>
          <a:xfrm>
            <a:off x="3741435" y="4805349"/>
            <a:ext cx="2403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Exclusión por el título y resumen (20)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A3BB6D5-008E-41AD-A8DD-1C2B8CE3F357}"/>
              </a:ext>
            </a:extLst>
          </p:cNvPr>
          <p:cNvSpPr/>
          <p:nvPr/>
        </p:nvSpPr>
        <p:spPr>
          <a:xfrm>
            <a:off x="2216041" y="5071069"/>
            <a:ext cx="1508838" cy="3484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</a:t>
            </a:r>
            <a:r>
              <a:rPr lang="es-419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artículos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66166A-FEA2-414E-BD9E-29B9CE198C1C}"/>
              </a:ext>
            </a:extLst>
          </p:cNvPr>
          <p:cNvSpPr txBox="1"/>
          <p:nvPr/>
        </p:nvSpPr>
        <p:spPr>
          <a:xfrm>
            <a:off x="3761095" y="5406693"/>
            <a:ext cx="2367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Exclusión por contenido (13)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479E555-2B34-4036-BA27-D4445B87DD5B}"/>
              </a:ext>
            </a:extLst>
          </p:cNvPr>
          <p:cNvSpPr/>
          <p:nvPr/>
        </p:nvSpPr>
        <p:spPr>
          <a:xfrm>
            <a:off x="2190446" y="5672811"/>
            <a:ext cx="1507347" cy="3484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sz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es-419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artículos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41230BA-AF54-4183-997D-E675EBFBBA9C}"/>
              </a:ext>
            </a:extLst>
          </p:cNvPr>
          <p:cNvCxnSpPr>
            <a:stCxn id="15" idx="2"/>
            <a:endCxn id="23" idx="0"/>
          </p:cNvCxnSpPr>
          <p:nvPr/>
        </p:nvCxnSpPr>
        <p:spPr>
          <a:xfrm>
            <a:off x="2970460" y="4817805"/>
            <a:ext cx="0" cy="25326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41CF5BF-3CAD-42BB-913F-7D4D78A8E071}"/>
              </a:ext>
            </a:extLst>
          </p:cNvPr>
          <p:cNvCxnSpPr>
            <a:stCxn id="23" idx="2"/>
          </p:cNvCxnSpPr>
          <p:nvPr/>
        </p:nvCxnSpPr>
        <p:spPr>
          <a:xfrm flipH="1">
            <a:off x="2970459" y="5419547"/>
            <a:ext cx="1" cy="25326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0697FA0-4FA5-4BC1-A892-0F4EC14F8BF5}"/>
              </a:ext>
            </a:extLst>
          </p:cNvPr>
          <p:cNvSpPr txBox="1"/>
          <p:nvPr/>
        </p:nvSpPr>
        <p:spPr>
          <a:xfrm>
            <a:off x="3757257" y="4283176"/>
            <a:ext cx="2253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50" dirty="0">
                <a:latin typeface="Arial" panose="020B0604020202020204" pitchFamily="34" charset="0"/>
                <a:cs typeface="Arial" panose="020B0604020202020204" pitchFamily="34" charset="0"/>
              </a:rPr>
              <a:t>Exclusión por duplicidad (8)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8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79462" y="691545"/>
            <a:ext cx="8999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1. Desinfección de hojas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F5F094D-8B57-43E8-AE63-04514B474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754666"/>
              </p:ext>
            </p:extLst>
          </p:nvPr>
        </p:nvGraphicFramePr>
        <p:xfrm>
          <a:off x="69299" y="1772816"/>
          <a:ext cx="4981042" cy="320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ángulo 22"/>
          <p:cNvSpPr/>
          <p:nvPr/>
        </p:nvSpPr>
        <p:spPr>
          <a:xfrm>
            <a:off x="279462" y="4981848"/>
            <a:ext cx="4868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10.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Porcentajes de contaminación de explantes a los 7, 14 y 21 días de cultivo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278879" y="4981848"/>
            <a:ext cx="3708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11.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Contaminación de tipo fúngica a los 21 días de cultivo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590285" y="2668240"/>
            <a:ext cx="2278400" cy="16625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9882" y="15742368"/>
            <a:ext cx="7227780" cy="62772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68" y="1873624"/>
            <a:ext cx="3430741" cy="299997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08856" y="6381328"/>
            <a:ext cx="3269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(Jones y Thomas, 2011;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Gantait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35960" y="97468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51639105"/>
              </p:ext>
            </p:extLst>
          </p:nvPr>
        </p:nvGraphicFramePr>
        <p:xfrm>
          <a:off x="602925" y="706837"/>
          <a:ext cx="8073531" cy="502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38000" y="601020"/>
            <a:ext cx="9033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1. Desinfección de hojas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83AA6A2-5A3E-4C6A-80A3-191E1C263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509905"/>
              </p:ext>
            </p:extLst>
          </p:nvPr>
        </p:nvGraphicFramePr>
        <p:xfrm>
          <a:off x="160240" y="1802224"/>
          <a:ext cx="5095328" cy="320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16" y="1824853"/>
            <a:ext cx="3522811" cy="313202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23529" y="5033147"/>
            <a:ext cx="4662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12.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Porcentajes de oxidación de explantes a los 7, 14 y 21 días de cultivo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55568" y="5033147"/>
            <a:ext cx="3708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13.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Oxidación de los explantes a los 21 días de cultivo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707295" y="3015526"/>
            <a:ext cx="2278400" cy="166253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208856" y="6381328"/>
            <a:ext cx="3524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Roussos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Pontikis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Tabiyeh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2006)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6377" y="617905"/>
            <a:ext cx="9090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2. Inducción a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callogénesis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explantes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352862"/>
            <a:ext cx="2736304" cy="31830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387116"/>
            <a:ext cx="2808312" cy="31830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712" y="1387440"/>
            <a:ext cx="2752563" cy="3182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79511" y="1352882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59711" y="137795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56173" y="138689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156173" y="1386894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79510" y="4655728"/>
            <a:ext cx="896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14.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Cambios morfológicos en los explantes: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Inicio de encorvamiento o ensanchamiento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Formación parcial de callo,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Fase de proliferación de callo.</a:t>
            </a:r>
            <a:endParaRPr lang="es-EC" sz="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785735" y="5264512"/>
            <a:ext cx="1468031" cy="4102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Textura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648935" y="5264512"/>
            <a:ext cx="1468031" cy="4102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Coloración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8856" y="6381328"/>
            <a:ext cx="3903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Paneque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otros, 2003;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Chacon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otros, 2014)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0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08856" y="644281"/>
            <a:ext cx="9090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2. Inducción a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callogénesis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explantes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797123"/>
              </p:ext>
            </p:extLst>
          </p:nvPr>
        </p:nvGraphicFramePr>
        <p:xfrm>
          <a:off x="270033" y="1603838"/>
          <a:ext cx="7676347" cy="340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7265725" y="2634824"/>
            <a:ext cx="522324" cy="16561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377788" y="5329438"/>
            <a:ext cx="7508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15.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Resultados de inducción a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explantes de </a:t>
            </a:r>
            <a:r>
              <a:rPr lang="es-EC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Loes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18396"/>
              </p:ext>
            </p:extLst>
          </p:nvPr>
        </p:nvGraphicFramePr>
        <p:xfrm>
          <a:off x="230714" y="1661299"/>
          <a:ext cx="7676347" cy="340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ángulo redondeado 23"/>
          <p:cNvSpPr/>
          <p:nvPr/>
        </p:nvSpPr>
        <p:spPr>
          <a:xfrm>
            <a:off x="7315569" y="2533007"/>
            <a:ext cx="522324" cy="16561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182929" y="6294222"/>
            <a:ext cx="5074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Kandasamy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otros, 2011,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Bonfill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2002;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Grunennvaldt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3" grpId="0">
        <p:bldAsOne/>
      </p:bldGraphic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97394"/>
              </p:ext>
            </p:extLst>
          </p:nvPr>
        </p:nvGraphicFramePr>
        <p:xfrm>
          <a:off x="377787" y="1649892"/>
          <a:ext cx="756019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33772" y="620688"/>
            <a:ext cx="9090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2. Inducción a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callogénesis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explantes de </a:t>
            </a:r>
            <a:r>
              <a:rPr lang="es-EC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200" i="1" dirty="0">
                <a:latin typeface="Arial" panose="020B0604020202020204" pitchFamily="34" charset="0"/>
                <a:cs typeface="Arial" panose="020B0604020202020204" pitchFamily="34" charset="0"/>
              </a:rPr>
              <a:t> guayusa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371041" y="4834081"/>
            <a:ext cx="7966942" cy="5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16.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inducción a </a:t>
            </a:r>
            <a:r>
              <a:rPr lang="es-CO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explantes de </a:t>
            </a:r>
            <a:r>
              <a:rPr lang="es-CO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CO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Loes</a:t>
            </a:r>
          </a:p>
          <a:p>
            <a:pPr>
              <a:spcAft>
                <a:spcPts val="1000"/>
              </a:spcAft>
            </a:pP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626932"/>
              </p:ext>
            </p:extLst>
          </p:nvPr>
        </p:nvGraphicFramePr>
        <p:xfrm>
          <a:off x="371041" y="1659201"/>
          <a:ext cx="7560197" cy="307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5292080" y="3256899"/>
            <a:ext cx="504056" cy="68194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213574" y="6275030"/>
            <a:ext cx="1954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(Dunlap y otros, 2017)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40723" y="597413"/>
            <a:ext cx="9090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3. Aplicación de ácido salicílico como agente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6B8111D-73E7-4090-BDF2-EE45A1753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337605"/>
              </p:ext>
            </p:extLst>
          </p:nvPr>
        </p:nvGraphicFramePr>
        <p:xfrm>
          <a:off x="179512" y="1844824"/>
          <a:ext cx="504056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4838223" y="2780928"/>
            <a:ext cx="648072" cy="1521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derecha 12"/>
          <p:cNvSpPr/>
          <p:nvPr/>
        </p:nvSpPr>
        <p:spPr>
          <a:xfrm>
            <a:off x="4812699" y="3639840"/>
            <a:ext cx="648072" cy="15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5486295" y="3552831"/>
            <a:ext cx="131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34 explantes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486295" y="2703115"/>
            <a:ext cx="131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47 explantes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722" y="2045281"/>
            <a:ext cx="3306091" cy="293081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08856" y="5012824"/>
            <a:ext cx="505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17.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Resultados de inducción a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explantes de </a:t>
            </a:r>
            <a:r>
              <a:rPr lang="es-EC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Loes</a:t>
            </a:r>
            <a:endParaRPr lang="es-EC" sz="1000" i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460771" y="5044854"/>
            <a:ext cx="350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18.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Inducción a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hojas de </a:t>
            </a:r>
            <a:r>
              <a:rPr lang="es-EC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Loes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08856" y="6381328"/>
            <a:ext cx="2707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(Azofeifa, 2008;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Tabiyeh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2006)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7" grpId="0"/>
      <p:bldP spid="17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65411" y="499319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principios activos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7" name="Gráfico 26"/>
          <p:cNvGraphicFramePr/>
          <p:nvPr/>
        </p:nvGraphicFramePr>
        <p:xfrm>
          <a:off x="4577444" y="2274788"/>
          <a:ext cx="3960440" cy="263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ángulo 31"/>
          <p:cNvSpPr/>
          <p:nvPr/>
        </p:nvSpPr>
        <p:spPr>
          <a:xfrm>
            <a:off x="265411" y="4925101"/>
            <a:ext cx="8483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19.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Países enfocados en la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elicitación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principios activos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Medios de cultivo utilizados para la inducción a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callogénesis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Concentración de ácido salicílico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Concentración de auxinas </a:t>
            </a:r>
            <a:endParaRPr lang="es-EC" sz="10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C21CD99-3AE1-4AC7-90E1-B29F77F7B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100851"/>
              </p:ext>
            </p:extLst>
          </p:nvPr>
        </p:nvGraphicFramePr>
        <p:xfrm>
          <a:off x="406828" y="2022374"/>
          <a:ext cx="4197445" cy="277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28042" y="1904442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687301383"/>
              </p:ext>
            </p:extLst>
          </p:nvPr>
        </p:nvGraphicFramePr>
        <p:xfrm>
          <a:off x="5122082" y="1964283"/>
          <a:ext cx="3960440" cy="277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604273" y="1903806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8856" y="6381328"/>
            <a:ext cx="2438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Efferth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2015)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F878CCA3-79F8-4AEB-BA69-25085049C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941224"/>
              </p:ext>
            </p:extLst>
          </p:nvPr>
        </p:nvGraphicFramePr>
        <p:xfrm>
          <a:off x="291445" y="1887944"/>
          <a:ext cx="4312828" cy="291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1778217-1BDF-487D-B592-372813E2B4C4}"/>
              </a:ext>
            </a:extLst>
          </p:cNvPr>
          <p:cNvSpPr txBox="1"/>
          <p:nvPr/>
        </p:nvSpPr>
        <p:spPr>
          <a:xfrm>
            <a:off x="302291" y="1887944"/>
            <a:ext cx="356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98CDB500-62AE-4371-8313-536B37390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519789"/>
              </p:ext>
            </p:extLst>
          </p:nvPr>
        </p:nvGraphicFramePr>
        <p:xfrm>
          <a:off x="4545308" y="1806299"/>
          <a:ext cx="4356000" cy="294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4AD2EE37-5604-46F4-A5AD-92C1F8EDB6BF}"/>
              </a:ext>
            </a:extLst>
          </p:cNvPr>
          <p:cNvSpPr txBox="1"/>
          <p:nvPr/>
        </p:nvSpPr>
        <p:spPr>
          <a:xfrm>
            <a:off x="4663238" y="188540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037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 animBg="1"/>
      <p:bldGraphic spid="24" grpId="0">
        <p:bldAsOne/>
      </p:bldGraphic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95536" y="473424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Fenoles totales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283890162"/>
              </p:ext>
            </p:extLst>
          </p:nvPr>
        </p:nvGraphicFramePr>
        <p:xfrm>
          <a:off x="475007" y="1399773"/>
          <a:ext cx="8014474" cy="367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505658" y="5043019"/>
            <a:ext cx="7983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19.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Concentración de Fenoles totales en muestras de callo seco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elicitadas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con ácido salicílico con un a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umento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promedio de 1,463 veces.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760893" y="3140968"/>
            <a:ext cx="474367" cy="68407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/>
          <p:cNvSpPr/>
          <p:nvPr/>
        </p:nvSpPr>
        <p:spPr>
          <a:xfrm>
            <a:off x="3017512" y="2060849"/>
            <a:ext cx="474367" cy="17236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179512" y="6260288"/>
            <a:ext cx="1324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Efferth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95536" y="473424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Fenoles totales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B462DAD-3239-4116-AC25-4B278A184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233895"/>
              </p:ext>
            </p:extLst>
          </p:nvPr>
        </p:nvGraphicFramePr>
        <p:xfrm>
          <a:off x="395536" y="1655476"/>
          <a:ext cx="7128792" cy="31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539552" y="4836983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20.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Cambios de la concentración de Fenoles totales en el tiempo</a:t>
            </a:r>
            <a:endParaRPr lang="es-EC" sz="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04" y="6230687"/>
            <a:ext cx="4052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(Mendoza, Khan y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Nadeem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2018; Muñoz, 2017)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9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23528" y="472351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Flavonoides totales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884200"/>
              </p:ext>
            </p:extLst>
          </p:nvPr>
        </p:nvGraphicFramePr>
        <p:xfrm>
          <a:off x="467544" y="1722205"/>
          <a:ext cx="7745611" cy="330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41240" y="5138028"/>
            <a:ext cx="8227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20.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Concentración de Flavonoides totales en muestras de callo seco </a:t>
            </a:r>
            <a:r>
              <a:rPr lang="es-CO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elicitadas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ácido salicílico con un aumento promedio de 1,524 veces.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665543" y="3118754"/>
            <a:ext cx="355909" cy="69264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/>
          <p:cNvSpPr/>
          <p:nvPr/>
        </p:nvSpPr>
        <p:spPr>
          <a:xfrm>
            <a:off x="5364088" y="1815749"/>
            <a:ext cx="355909" cy="195955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208856" y="6381328"/>
            <a:ext cx="1317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Golkar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23528" y="472351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Flavonoides totales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C60FC50-AFEC-4971-AFA0-5B147DC8F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822443"/>
              </p:ext>
            </p:extLst>
          </p:nvPr>
        </p:nvGraphicFramePr>
        <p:xfrm>
          <a:off x="330243" y="1635322"/>
          <a:ext cx="7559606" cy="317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323528" y="4883810"/>
            <a:ext cx="7786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21.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Cambios de la concentración de Flavonoides totales en el tiempo</a:t>
            </a:r>
            <a:endParaRPr lang="es-EC" sz="800" i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8856" y="6381328"/>
            <a:ext cx="1317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Golkar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9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93736" y="69693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538" y="606583"/>
            <a:ext cx="638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Género </a:t>
            </a:r>
            <a:r>
              <a:rPr lang="es-EC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Ilex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238641"/>
            <a:ext cx="4161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Cuénoud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2000; Manen, Barriera, y </a:t>
            </a:r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Naciri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376943" y="5079639"/>
            <a:ext cx="8344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Distribución mundial del género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pa de cooperación contra el hambre – Manuel Crespo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943" y="1349881"/>
            <a:ext cx="6838001" cy="36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2298700" y="2609850"/>
            <a:ext cx="1778000" cy="1841500"/>
          </a:xfrm>
          <a:custGeom>
            <a:avLst/>
            <a:gdLst>
              <a:gd name="connsiteX0" fmla="*/ 0 w 1778000"/>
              <a:gd name="connsiteY0" fmla="*/ 317500 h 1841500"/>
              <a:gd name="connsiteX1" fmla="*/ 107950 w 1778000"/>
              <a:gd name="connsiteY1" fmla="*/ 139700 h 1841500"/>
              <a:gd name="connsiteX2" fmla="*/ 285750 w 1778000"/>
              <a:gd name="connsiteY2" fmla="*/ 228600 h 1841500"/>
              <a:gd name="connsiteX3" fmla="*/ 495300 w 1778000"/>
              <a:gd name="connsiteY3" fmla="*/ 0 h 1841500"/>
              <a:gd name="connsiteX4" fmla="*/ 1130300 w 1778000"/>
              <a:gd name="connsiteY4" fmla="*/ 171450 h 1841500"/>
              <a:gd name="connsiteX5" fmla="*/ 1003300 w 1778000"/>
              <a:gd name="connsiteY5" fmla="*/ 501650 h 1841500"/>
              <a:gd name="connsiteX6" fmla="*/ 1778000 w 1778000"/>
              <a:gd name="connsiteY6" fmla="*/ 1174750 h 1841500"/>
              <a:gd name="connsiteX7" fmla="*/ 1358900 w 1778000"/>
              <a:gd name="connsiteY7" fmla="*/ 1841500 h 1841500"/>
              <a:gd name="connsiteX8" fmla="*/ 1117600 w 1778000"/>
              <a:gd name="connsiteY8" fmla="*/ 1657350 h 1841500"/>
              <a:gd name="connsiteX9" fmla="*/ 1047750 w 1778000"/>
              <a:gd name="connsiteY9" fmla="*/ 1371600 h 1841500"/>
              <a:gd name="connsiteX10" fmla="*/ 958850 w 1778000"/>
              <a:gd name="connsiteY10" fmla="*/ 1327150 h 1841500"/>
              <a:gd name="connsiteX11" fmla="*/ 850900 w 1778000"/>
              <a:gd name="connsiteY11" fmla="*/ 1181100 h 1841500"/>
              <a:gd name="connsiteX12" fmla="*/ 825500 w 1778000"/>
              <a:gd name="connsiteY12" fmla="*/ 1073150 h 1841500"/>
              <a:gd name="connsiteX13" fmla="*/ 857250 w 1778000"/>
              <a:gd name="connsiteY13" fmla="*/ 1009650 h 1841500"/>
              <a:gd name="connsiteX14" fmla="*/ 920750 w 1778000"/>
              <a:gd name="connsiteY14" fmla="*/ 889000 h 1841500"/>
              <a:gd name="connsiteX15" fmla="*/ 0 w 1778000"/>
              <a:gd name="connsiteY15" fmla="*/ 317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8000" h="1841500">
                <a:moveTo>
                  <a:pt x="0" y="317500"/>
                </a:moveTo>
                <a:lnTo>
                  <a:pt x="107950" y="139700"/>
                </a:lnTo>
                <a:lnTo>
                  <a:pt x="285750" y="228600"/>
                </a:lnTo>
                <a:lnTo>
                  <a:pt x="495300" y="0"/>
                </a:lnTo>
                <a:lnTo>
                  <a:pt x="1130300" y="171450"/>
                </a:lnTo>
                <a:lnTo>
                  <a:pt x="1003300" y="501650"/>
                </a:lnTo>
                <a:lnTo>
                  <a:pt x="1778000" y="1174750"/>
                </a:lnTo>
                <a:lnTo>
                  <a:pt x="1358900" y="1841500"/>
                </a:lnTo>
                <a:lnTo>
                  <a:pt x="1117600" y="1657350"/>
                </a:lnTo>
                <a:lnTo>
                  <a:pt x="1047750" y="1371600"/>
                </a:lnTo>
                <a:lnTo>
                  <a:pt x="958850" y="1327150"/>
                </a:lnTo>
                <a:lnTo>
                  <a:pt x="850900" y="1181100"/>
                </a:lnTo>
                <a:lnTo>
                  <a:pt x="825500" y="1073150"/>
                </a:lnTo>
                <a:lnTo>
                  <a:pt x="857250" y="1009650"/>
                </a:lnTo>
                <a:lnTo>
                  <a:pt x="920750" y="889000"/>
                </a:lnTo>
                <a:lnTo>
                  <a:pt x="0" y="31750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4642210" y="3648048"/>
            <a:ext cx="891401" cy="762495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orma libre 10"/>
          <p:cNvSpPr/>
          <p:nvPr/>
        </p:nvSpPr>
        <p:spPr>
          <a:xfrm>
            <a:off x="4295775" y="2085975"/>
            <a:ext cx="1562100" cy="828675"/>
          </a:xfrm>
          <a:custGeom>
            <a:avLst/>
            <a:gdLst>
              <a:gd name="connsiteX0" fmla="*/ 0 w 1562100"/>
              <a:gd name="connsiteY0" fmla="*/ 171450 h 828675"/>
              <a:gd name="connsiteX1" fmla="*/ 200025 w 1562100"/>
              <a:gd name="connsiteY1" fmla="*/ 828675 h 828675"/>
              <a:gd name="connsiteX2" fmla="*/ 762000 w 1562100"/>
              <a:gd name="connsiteY2" fmla="*/ 581025 h 828675"/>
              <a:gd name="connsiteX3" fmla="*/ 1562100 w 1562100"/>
              <a:gd name="connsiteY3" fmla="*/ 600075 h 828675"/>
              <a:gd name="connsiteX4" fmla="*/ 1562100 w 1562100"/>
              <a:gd name="connsiteY4" fmla="*/ 438150 h 828675"/>
              <a:gd name="connsiteX5" fmla="*/ 1000125 w 1562100"/>
              <a:gd name="connsiteY5" fmla="*/ 285750 h 828675"/>
              <a:gd name="connsiteX6" fmla="*/ 866775 w 1562100"/>
              <a:gd name="connsiteY6" fmla="*/ 371475 h 828675"/>
              <a:gd name="connsiteX7" fmla="*/ 619125 w 1562100"/>
              <a:gd name="connsiteY7" fmla="*/ 323850 h 828675"/>
              <a:gd name="connsiteX8" fmla="*/ 495300 w 1562100"/>
              <a:gd name="connsiteY8" fmla="*/ 0 h 828675"/>
              <a:gd name="connsiteX9" fmla="*/ 0 w 1562100"/>
              <a:gd name="connsiteY9" fmla="*/ 17145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100" h="828675">
                <a:moveTo>
                  <a:pt x="0" y="171450"/>
                </a:moveTo>
                <a:lnTo>
                  <a:pt x="200025" y="828675"/>
                </a:lnTo>
                <a:lnTo>
                  <a:pt x="762000" y="581025"/>
                </a:lnTo>
                <a:lnTo>
                  <a:pt x="1562100" y="600075"/>
                </a:lnTo>
                <a:lnTo>
                  <a:pt x="1562100" y="438150"/>
                </a:lnTo>
                <a:lnTo>
                  <a:pt x="1000125" y="285750"/>
                </a:lnTo>
                <a:lnTo>
                  <a:pt x="866775" y="371475"/>
                </a:lnTo>
                <a:lnTo>
                  <a:pt x="619125" y="323850"/>
                </a:lnTo>
                <a:lnTo>
                  <a:pt x="495300" y="0"/>
                </a:lnTo>
                <a:lnTo>
                  <a:pt x="0" y="17145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orma libre 14"/>
          <p:cNvSpPr/>
          <p:nvPr/>
        </p:nvSpPr>
        <p:spPr>
          <a:xfrm>
            <a:off x="5854700" y="2311400"/>
            <a:ext cx="2038350" cy="1790700"/>
          </a:xfrm>
          <a:custGeom>
            <a:avLst/>
            <a:gdLst>
              <a:gd name="connsiteX0" fmla="*/ 0 w 2038350"/>
              <a:gd name="connsiteY0" fmla="*/ 781050 h 1790700"/>
              <a:gd name="connsiteX1" fmla="*/ 241300 w 2038350"/>
              <a:gd name="connsiteY1" fmla="*/ 781050 h 1790700"/>
              <a:gd name="connsiteX2" fmla="*/ 381000 w 2038350"/>
              <a:gd name="connsiteY2" fmla="*/ 920750 h 1790700"/>
              <a:gd name="connsiteX3" fmla="*/ 488950 w 2038350"/>
              <a:gd name="connsiteY3" fmla="*/ 831850 h 1790700"/>
              <a:gd name="connsiteX4" fmla="*/ 101600 w 2038350"/>
              <a:gd name="connsiteY4" fmla="*/ 558800 h 1790700"/>
              <a:gd name="connsiteX5" fmla="*/ 146050 w 2038350"/>
              <a:gd name="connsiteY5" fmla="*/ 476250 h 1790700"/>
              <a:gd name="connsiteX6" fmla="*/ 450850 w 2038350"/>
              <a:gd name="connsiteY6" fmla="*/ 685800 h 1790700"/>
              <a:gd name="connsiteX7" fmla="*/ 673100 w 2038350"/>
              <a:gd name="connsiteY7" fmla="*/ 692150 h 1790700"/>
              <a:gd name="connsiteX8" fmla="*/ 1003300 w 2038350"/>
              <a:gd name="connsiteY8" fmla="*/ 215900 h 1790700"/>
              <a:gd name="connsiteX9" fmla="*/ 1358900 w 2038350"/>
              <a:gd name="connsiteY9" fmla="*/ 0 h 1790700"/>
              <a:gd name="connsiteX10" fmla="*/ 1600200 w 2038350"/>
              <a:gd name="connsiteY10" fmla="*/ 57150 h 1790700"/>
              <a:gd name="connsiteX11" fmla="*/ 1555750 w 2038350"/>
              <a:gd name="connsiteY11" fmla="*/ 330200 h 1790700"/>
              <a:gd name="connsiteX12" fmla="*/ 1225550 w 2038350"/>
              <a:gd name="connsiteY12" fmla="*/ 1123950 h 1790700"/>
              <a:gd name="connsiteX13" fmla="*/ 1752600 w 2038350"/>
              <a:gd name="connsiteY13" fmla="*/ 1460500 h 1790700"/>
              <a:gd name="connsiteX14" fmla="*/ 2038350 w 2038350"/>
              <a:gd name="connsiteY14" fmla="*/ 1638300 h 1790700"/>
              <a:gd name="connsiteX15" fmla="*/ 2000250 w 2038350"/>
              <a:gd name="connsiteY15" fmla="*/ 1790700 h 1790700"/>
              <a:gd name="connsiteX16" fmla="*/ 1073150 w 2038350"/>
              <a:gd name="connsiteY16" fmla="*/ 1612900 h 1790700"/>
              <a:gd name="connsiteX17" fmla="*/ 908050 w 2038350"/>
              <a:gd name="connsiteY17" fmla="*/ 1504950 h 1790700"/>
              <a:gd name="connsiteX18" fmla="*/ 749300 w 2038350"/>
              <a:gd name="connsiteY18" fmla="*/ 1543050 h 1790700"/>
              <a:gd name="connsiteX19" fmla="*/ 590550 w 2038350"/>
              <a:gd name="connsiteY19" fmla="*/ 1460500 h 1790700"/>
              <a:gd name="connsiteX20" fmla="*/ 0 w 2038350"/>
              <a:gd name="connsiteY20" fmla="*/ 7810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8350" h="1790700">
                <a:moveTo>
                  <a:pt x="0" y="781050"/>
                </a:moveTo>
                <a:lnTo>
                  <a:pt x="241300" y="781050"/>
                </a:lnTo>
                <a:lnTo>
                  <a:pt x="381000" y="920750"/>
                </a:lnTo>
                <a:lnTo>
                  <a:pt x="488950" y="831850"/>
                </a:lnTo>
                <a:lnTo>
                  <a:pt x="101600" y="558800"/>
                </a:lnTo>
                <a:lnTo>
                  <a:pt x="146050" y="476250"/>
                </a:lnTo>
                <a:lnTo>
                  <a:pt x="450850" y="685800"/>
                </a:lnTo>
                <a:lnTo>
                  <a:pt x="673100" y="692150"/>
                </a:lnTo>
                <a:lnTo>
                  <a:pt x="1003300" y="215900"/>
                </a:lnTo>
                <a:lnTo>
                  <a:pt x="1358900" y="0"/>
                </a:lnTo>
                <a:lnTo>
                  <a:pt x="1600200" y="57150"/>
                </a:lnTo>
                <a:lnTo>
                  <a:pt x="1555750" y="330200"/>
                </a:lnTo>
                <a:lnTo>
                  <a:pt x="1225550" y="1123950"/>
                </a:lnTo>
                <a:lnTo>
                  <a:pt x="1752600" y="1460500"/>
                </a:lnTo>
                <a:lnTo>
                  <a:pt x="2038350" y="1638300"/>
                </a:lnTo>
                <a:lnTo>
                  <a:pt x="2000250" y="1790700"/>
                </a:lnTo>
                <a:lnTo>
                  <a:pt x="1073150" y="1612900"/>
                </a:lnTo>
                <a:lnTo>
                  <a:pt x="908050" y="1504950"/>
                </a:lnTo>
                <a:lnTo>
                  <a:pt x="749300" y="1543050"/>
                </a:lnTo>
                <a:lnTo>
                  <a:pt x="590550" y="1460500"/>
                </a:lnTo>
                <a:lnTo>
                  <a:pt x="0" y="78105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2746785" y="262896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250840" y="3628502"/>
            <a:ext cx="60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570399" y="23114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941068" y="377530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516216" y="2868196"/>
            <a:ext cx="63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0" name="Flecha curvada hacia arriba 39"/>
          <p:cNvSpPr/>
          <p:nvPr/>
        </p:nvSpPr>
        <p:spPr>
          <a:xfrm rot="10800000">
            <a:off x="2411759" y="1607778"/>
            <a:ext cx="4736391" cy="1033140"/>
          </a:xfrm>
          <a:prstGeom prst="curvedUp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1" name="Flecha curvada hacia abajo 40"/>
          <p:cNvSpPr/>
          <p:nvPr/>
        </p:nvSpPr>
        <p:spPr>
          <a:xfrm rot="9492181">
            <a:off x="3358194" y="3506187"/>
            <a:ext cx="4326865" cy="1081288"/>
          </a:xfrm>
          <a:prstGeom prst="curved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3" name="Flecha curvada hacia la derecha 42"/>
          <p:cNvSpPr/>
          <p:nvPr/>
        </p:nvSpPr>
        <p:spPr>
          <a:xfrm rot="19635954">
            <a:off x="2238499" y="2713670"/>
            <a:ext cx="633642" cy="1773778"/>
          </a:xfrm>
          <a:prstGeom prst="curved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6" name="Flecha curvada hacia arriba 55"/>
          <p:cNvSpPr/>
          <p:nvPr/>
        </p:nvSpPr>
        <p:spPr>
          <a:xfrm rot="10800000">
            <a:off x="4928524" y="1913302"/>
            <a:ext cx="2395043" cy="720850"/>
          </a:xfrm>
          <a:prstGeom prst="curvedUp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18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40834" y="60813"/>
            <a:ext cx="50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16418" y="499319"/>
            <a:ext cx="909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4. Análisis sobre la producción de Cafeína influenciado por ácido salicílico como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elicitor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0" y="1157990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472000"/>
              </p:ext>
            </p:extLst>
          </p:nvPr>
        </p:nvGraphicFramePr>
        <p:xfrm>
          <a:off x="66135" y="1842717"/>
          <a:ext cx="4571999" cy="298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4217"/>
              </p:ext>
            </p:extLst>
          </p:nvPr>
        </p:nvGraphicFramePr>
        <p:xfrm>
          <a:off x="4654484" y="1952625"/>
          <a:ext cx="4320481" cy="298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97490" y="4941168"/>
            <a:ext cx="4345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22.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Concentración de alcaloides en muestras de callo seco </a:t>
            </a:r>
            <a:r>
              <a:rPr lang="es-CO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elicitadas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ácido salicílico (1,14)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15739" y="4939604"/>
            <a:ext cx="4177018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23.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Concentración de cafeína en muestras de callo seco </a:t>
            </a:r>
            <a:r>
              <a:rPr lang="es-CO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elicitadas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ácido salicílico (1,42)</a:t>
            </a:r>
          </a:p>
          <a:p>
            <a:pPr>
              <a:spcAft>
                <a:spcPts val="1000"/>
              </a:spcAft>
            </a:pP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O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08856" y="6381328"/>
            <a:ext cx="214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Giridhar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2015)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43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12840" y="44624"/>
            <a:ext cx="509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r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9552" y="83671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la combinación del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tratamiento fitosanitario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(ácido </a:t>
            </a: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giberélico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3mg/L, </a:t>
            </a: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bioestimulante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Germo-BR02® 0,1% y fungicida </a:t>
            </a: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Mancozeb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 2,5%) y el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protocolo de desinfección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(detergente 2%, fungicida SKULL® 0,5% e hipoclorito de sodio 3%) se logra mantener la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contaminación y oxidación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los explantes a un porcentaje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 del 15%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 definieron las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concentraciones de </a:t>
            </a:r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fitorreguladores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necesarios para la inducción a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callogénesis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 A los 75 días de cultivo, se determinó que el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tratamiento CG5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(1 mg/L de Zeatina y 4 mg/L de ANA) presentó la mayor cantidad de explantes en fase de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proliferación de callo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(34 explantes) en comparación con el resto de tratamientos.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1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12840" y="44624"/>
            <a:ext cx="509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r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764704"/>
            <a:ext cx="8424936" cy="386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aplicación de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0,02 mg/L de ácido salicílico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medio de cultivo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aumentó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cantidad de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explantes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fase de proliferación de callo después de los 75 días de cultivo (47 explantes).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aplicación de diferentes concentraciones de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ácido salicílico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determinó un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promedio de la concentración de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Fenoles Totales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1,463 veces,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Flavonoides Totales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1,524 veces y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Cafeína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1,42 veces en comparación con los ensayos de control.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89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12840" y="44624"/>
            <a:ext cx="509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r"/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9552" y="83671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los principios activos en hojas de guayusa (</a:t>
            </a:r>
            <a:r>
              <a:rPr lang="es-CO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CO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Loes.) </a:t>
            </a:r>
            <a:r>
              <a:rPr lang="es-CO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 a la elección de la planta madre.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estudios acerca de la respuesta de los explantes a diferentes dosis de ácido salicílico aplicado en el medio de cultivo.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Establecer las suspensiones celulares de explantes de guayusa con la finalidad de examinar otras formas de aplicación de ácido salicílico como </a:t>
            </a: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elicitor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debe continuar con el análisis de principios activos en callo </a:t>
            </a:r>
            <a:r>
              <a:rPr lang="es-CO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guayusa.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2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44008" y="65675"/>
            <a:ext cx="4906888" cy="511156"/>
          </a:xfrm>
        </p:spPr>
        <p:txBody>
          <a:bodyPr/>
          <a:lstStyle/>
          <a:p>
            <a:pPr algn="ctr"/>
            <a:r>
              <a:rPr lang="es-419" sz="28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S" sz="2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iotecnologia.espe.edu.ec/laboratorios-investigacion/wp-content/uploads/2014/07/logo-es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1954"/>
            <a:ext cx="4248431" cy="1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256" y="836710"/>
            <a:ext cx="1512168" cy="1564311"/>
          </a:xfrm>
          <a:prstGeom prst="rect">
            <a:avLst/>
          </a:prstGeom>
        </p:spPr>
      </p:pic>
      <p:sp>
        <p:nvSpPr>
          <p:cNvPr id="6" name="CuadroTexto 6"/>
          <p:cNvSpPr txBox="1"/>
          <p:nvPr/>
        </p:nvSpPr>
        <p:spPr>
          <a:xfrm>
            <a:off x="3837032" y="2535779"/>
            <a:ext cx="5718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Mónica </a:t>
            </a:r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Jadán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Directora del Proyecto de Investigación</a:t>
            </a: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Dra. Blanca Naranjo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Co-directora del Proyecto de Investigación</a:t>
            </a: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Tesistas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 y pasantes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Laboratorio de cultivo de tejidos vegetales </a:t>
            </a: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Amigas y Amigos</a:t>
            </a: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content.fuio1-1.fna.fbcdn.net/v/t1.0-9/1936504_10153549256408101_2487657702842983267_n.jpg?oh=9e8baae1d133c063e64ae88672ca40b6&amp;oe=58B1917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701954"/>
            <a:ext cx="2268442" cy="18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286612"/>
            <a:ext cx="3311482" cy="37254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549599" y="64157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259753" y="573922"/>
            <a:ext cx="770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Ilex guayusa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170" y="5234428"/>
            <a:ext cx="347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2.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Zonas de distribución de guayusa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81851" y="5234428"/>
            <a:ext cx="3260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3.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Características morfológicas de guayusa. 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37618" y="9517404"/>
            <a:ext cx="3204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(Dueñas, 2016;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Collahuazo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2012).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0" y="107318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7" y="1573680"/>
            <a:ext cx="4180020" cy="347353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6268595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Chankuap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83A88E6-1FAD-4F35-9D85-C9B615DF6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838" y="1614127"/>
            <a:ext cx="3168000" cy="34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6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598288" y="84270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5616" y="651289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Cultivo de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Ilex guayusa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7507" y="6277640"/>
            <a:ext cx="3232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Chankuap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2014; Alvarado, 2016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Flecha derecha 23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645" y="1781118"/>
            <a:ext cx="3204000" cy="249738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230459" y="1780099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27594" y="4366740"/>
            <a:ext cx="87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4.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Propagación vegetativa por medio de estacas b) Densidad de siembra c) Hormiga arriera en cultivos de </a:t>
            </a:r>
            <a:r>
              <a:rPr lang="es-EC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Ilex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guayusa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Loes</a:t>
            </a:r>
            <a:endParaRPr lang="es-EC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6433" y="1774711"/>
            <a:ext cx="2664296" cy="24984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264692" y="1774711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264692" y="178111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074" name="Picture 2" descr="Guayusa: comercio orgánico, comercio justo | CA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485" y="1784718"/>
            <a:ext cx="2819329" cy="24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204485" y="1781118"/>
            <a:ext cx="3600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58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76698" y="39750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5616" y="606583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Inducción a callogénes o células madre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85" y="6272083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Ikeuchi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s-EC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Sugimoto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 </a:t>
            </a:r>
            <a:r>
              <a:rPr lang="es-EC" sz="14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Iwase</a:t>
            </a:r>
            <a:r>
              <a:rPr lang="es-EC" sz="1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2013)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28579211"/>
              </p:ext>
            </p:extLst>
          </p:nvPr>
        </p:nvGraphicFramePr>
        <p:xfrm>
          <a:off x="3491880" y="1222883"/>
          <a:ext cx="5472609" cy="157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ector recto 3"/>
          <p:cNvSpPr/>
          <p:nvPr/>
        </p:nvSpPr>
        <p:spPr>
          <a:xfrm>
            <a:off x="4752522" y="2785290"/>
            <a:ext cx="288032" cy="216024"/>
          </a:xfrm>
          <a:prstGeom prst="downArrow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cto 3"/>
          <p:cNvSpPr/>
          <p:nvPr/>
        </p:nvSpPr>
        <p:spPr>
          <a:xfrm>
            <a:off x="7653251" y="2794578"/>
            <a:ext cx="288032" cy="216024"/>
          </a:xfrm>
          <a:prstGeom prst="downArrow">
            <a:avLst/>
          </a:pr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398" y="3073460"/>
            <a:ext cx="861563" cy="8402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457" y="4288731"/>
            <a:ext cx="879311" cy="85981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401351" y="5150743"/>
            <a:ext cx="919522" cy="37379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Compacto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448106" y="3957693"/>
            <a:ext cx="694804" cy="28803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Friable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89" y="3087107"/>
            <a:ext cx="967052" cy="84839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92" y="3087107"/>
            <a:ext cx="900577" cy="87780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192" y="4319229"/>
            <a:ext cx="1086300" cy="708189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203287" y="4003186"/>
            <a:ext cx="1293055" cy="19100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Embriogénico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941283" y="3996665"/>
            <a:ext cx="1040691" cy="24906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Rizogénico</a:t>
            </a:r>
            <a:endParaRPr lang="es-E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774741" y="5262946"/>
            <a:ext cx="1734906" cy="18497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Callo con formación de brotes</a:t>
            </a:r>
            <a:endParaRPr lang="es-E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88" y="1171922"/>
            <a:ext cx="1512168" cy="196485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06" y="3695496"/>
            <a:ext cx="887158" cy="498698"/>
          </a:xfrm>
          <a:prstGeom prst="rect">
            <a:avLst/>
          </a:prstGeom>
        </p:spPr>
      </p:pic>
      <p:sp>
        <p:nvSpPr>
          <p:cNvPr id="36" name="Flecha izquierda y arriba 35"/>
          <p:cNvSpPr/>
          <p:nvPr/>
        </p:nvSpPr>
        <p:spPr>
          <a:xfrm rot="13495598">
            <a:off x="1328198" y="3195515"/>
            <a:ext cx="590408" cy="5919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9" y="4446937"/>
            <a:ext cx="772415" cy="11714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42" y="3698870"/>
            <a:ext cx="441879" cy="183672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EEA8963-376D-4BFE-97F9-691C87E97A52}"/>
              </a:ext>
            </a:extLst>
          </p:cNvPr>
          <p:cNvSpPr/>
          <p:nvPr/>
        </p:nvSpPr>
        <p:spPr>
          <a:xfrm>
            <a:off x="1328164" y="1268760"/>
            <a:ext cx="250036" cy="2611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4C789DA-36CB-44C6-928C-6FCB9EF7D337}"/>
              </a:ext>
            </a:extLst>
          </p:cNvPr>
          <p:cNvSpPr/>
          <p:nvPr/>
        </p:nvSpPr>
        <p:spPr>
          <a:xfrm>
            <a:off x="1441644" y="1732120"/>
            <a:ext cx="250036" cy="2477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3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93736" y="86946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5616" y="617696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Metabolitos secundarios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1270" y="6243821"/>
            <a:ext cx="5931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Murashige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et al., 1972; Kim, Lee, Park y Lee, 2005; Villacís et al., 2017)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4" name="Grupo 23"/>
          <p:cNvGrpSpPr/>
          <p:nvPr/>
        </p:nvGrpSpPr>
        <p:grpSpPr>
          <a:xfrm>
            <a:off x="270093" y="2014071"/>
            <a:ext cx="3349103" cy="3324321"/>
            <a:chOff x="82823" y="1614370"/>
            <a:chExt cx="3349103" cy="3324321"/>
          </a:xfrm>
        </p:grpSpPr>
        <p:sp>
          <p:nvSpPr>
            <p:cNvPr id="18" name="Flecha curvada hacia la derecha 17"/>
            <p:cNvSpPr/>
            <p:nvPr/>
          </p:nvSpPr>
          <p:spPr>
            <a:xfrm>
              <a:off x="82823" y="3378699"/>
              <a:ext cx="501989" cy="1224136"/>
            </a:xfrm>
            <a:prstGeom prst="curv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5" name="Flecha curvada hacia la derecha 4"/>
            <p:cNvSpPr/>
            <p:nvPr/>
          </p:nvSpPr>
          <p:spPr>
            <a:xfrm>
              <a:off x="82823" y="2045313"/>
              <a:ext cx="501989" cy="1224136"/>
            </a:xfrm>
            <a:prstGeom prst="curv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74790" y="1614370"/>
              <a:ext cx="3057136" cy="3324321"/>
              <a:chOff x="374790" y="1614370"/>
              <a:chExt cx="3057136" cy="3324321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395536" y="1614370"/>
                <a:ext cx="3036390" cy="838673"/>
                <a:chOff x="1307" y="1120530"/>
                <a:chExt cx="2203333" cy="838673"/>
              </a:xfrm>
            </p:grpSpPr>
            <p:sp>
              <p:nvSpPr>
                <p:cNvPr id="8" name="Rectángulo redondeado 7"/>
                <p:cNvSpPr/>
                <p:nvPr/>
              </p:nvSpPr>
              <p:spPr>
                <a:xfrm>
                  <a:off x="1307" y="1120530"/>
                  <a:ext cx="2203333" cy="838673"/>
                </a:xfrm>
                <a:prstGeom prst="roundRect">
                  <a:avLst>
                    <a:gd name="adj" fmla="val 16670"/>
                  </a:avLst>
                </a:prstGeom>
              </p:spPr>
              <p:style>
                <a:lnRef idx="2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" name="CuadroTexto 8"/>
                <p:cNvSpPr txBox="1"/>
                <p:nvPr/>
              </p:nvSpPr>
              <p:spPr>
                <a:xfrm>
                  <a:off x="42255" y="1161478"/>
                  <a:ext cx="2121437" cy="756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Pueden generarse independientemente de factores externos (composición del suelo, clima, etc.).</a:t>
                  </a:r>
                </a:p>
              </p:txBody>
            </p:sp>
          </p:grpSp>
          <p:grpSp>
            <p:nvGrpSpPr>
              <p:cNvPr id="10" name="Grupo 9"/>
              <p:cNvGrpSpPr/>
              <p:nvPr/>
            </p:nvGrpSpPr>
            <p:grpSpPr>
              <a:xfrm>
                <a:off x="374790" y="2856440"/>
                <a:ext cx="3057136" cy="838673"/>
                <a:chOff x="0" y="2179397"/>
                <a:chExt cx="2200792" cy="838673"/>
              </a:xfrm>
            </p:grpSpPr>
            <p:sp>
              <p:nvSpPr>
                <p:cNvPr id="11" name="Rectángulo redondeado 10"/>
                <p:cNvSpPr/>
                <p:nvPr/>
              </p:nvSpPr>
              <p:spPr>
                <a:xfrm>
                  <a:off x="0" y="2179397"/>
                  <a:ext cx="2200792" cy="838673"/>
                </a:xfrm>
                <a:prstGeom prst="roundRect">
                  <a:avLst>
                    <a:gd name="adj" fmla="val 16670"/>
                  </a:avLst>
                </a:prstGeom>
              </p:spPr>
              <p:style>
                <a:lnRef idx="2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CuadroTexto 11"/>
                <p:cNvSpPr txBox="1"/>
                <p:nvPr/>
              </p:nvSpPr>
              <p:spPr>
                <a:xfrm>
                  <a:off x="40948" y="2220345"/>
                  <a:ext cx="2118896" cy="756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kern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Las células cultivadas no se encuentran bajo amenaza por microorganismos o insectos</a:t>
                  </a:r>
                </a:p>
              </p:txBody>
            </p:sp>
          </p:grpSp>
          <p:grpSp>
            <p:nvGrpSpPr>
              <p:cNvPr id="14" name="Grupo 13"/>
              <p:cNvGrpSpPr/>
              <p:nvPr/>
            </p:nvGrpSpPr>
            <p:grpSpPr>
              <a:xfrm>
                <a:off x="374790" y="4100018"/>
                <a:ext cx="3057136" cy="838673"/>
                <a:chOff x="102490" y="3235085"/>
                <a:chExt cx="2039161" cy="838673"/>
              </a:xfrm>
            </p:grpSpPr>
            <p:sp>
              <p:nvSpPr>
                <p:cNvPr id="15" name="Rectángulo redondeado 14"/>
                <p:cNvSpPr/>
                <p:nvPr/>
              </p:nvSpPr>
              <p:spPr>
                <a:xfrm>
                  <a:off x="102490" y="3235085"/>
                  <a:ext cx="2039161" cy="838673"/>
                </a:xfrm>
                <a:prstGeom prst="roundRect">
                  <a:avLst>
                    <a:gd name="adj" fmla="val 16670"/>
                  </a:avLst>
                </a:prstGeom>
              </p:spPr>
              <p:style>
                <a:lnRef idx="2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CuadroTexto 15"/>
                <p:cNvSpPr txBox="1"/>
                <p:nvPr/>
              </p:nvSpPr>
              <p:spPr>
                <a:xfrm>
                  <a:off x="143438" y="3276033"/>
                  <a:ext cx="1957265" cy="7567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kern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Sistemas de regulación para la producción de metabolitos secundarios, mejorando la productividad</a:t>
                  </a:r>
                </a:p>
              </p:txBody>
            </p:sp>
          </p:grpSp>
        </p:grpSp>
      </p:grpSp>
      <p:sp>
        <p:nvSpPr>
          <p:cNvPr id="19" name="CuadroTexto 18"/>
          <p:cNvSpPr txBox="1"/>
          <p:nvPr/>
        </p:nvSpPr>
        <p:spPr>
          <a:xfrm>
            <a:off x="3710154" y="2388660"/>
            <a:ext cx="1152128" cy="46895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Alcaloides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815611" y="4604500"/>
            <a:ext cx="941214" cy="46895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Fenoles</a:t>
            </a:r>
          </a:p>
        </p:txBody>
      </p:sp>
      <p:pic>
        <p:nvPicPr>
          <p:cNvPr id="22" name="Imagen 21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923" y="1242229"/>
            <a:ext cx="1439464" cy="1235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1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923" y="2654791"/>
            <a:ext cx="1439464" cy="1125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6858202" y="216147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Cafeína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Teobromina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Teofilina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858202" y="4053866"/>
            <a:ext cx="201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Quercetina-3-O-Hexosa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Ácidos clorogénicos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402" y="4133882"/>
            <a:ext cx="1807391" cy="13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93736" y="86946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5616" y="617696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Metabolitos secundarios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Ilex guayusa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Loes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59699"/>
              </p:ext>
            </p:extLst>
          </p:nvPr>
        </p:nvGraphicFramePr>
        <p:xfrm>
          <a:off x="223083" y="2190752"/>
          <a:ext cx="4946630" cy="34856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83228">
                  <a:extLst>
                    <a:ext uri="{9D8B030D-6E8A-4147-A177-3AD203B41FA5}">
                      <a16:colId xmlns:a16="http://schemas.microsoft.com/office/drawing/2014/main" val="1368902666"/>
                    </a:ext>
                  </a:extLst>
                </a:gridCol>
                <a:gridCol w="1683228">
                  <a:extLst>
                    <a:ext uri="{9D8B030D-6E8A-4147-A177-3AD203B41FA5}">
                      <a16:colId xmlns:a16="http://schemas.microsoft.com/office/drawing/2014/main" val="2310726114"/>
                    </a:ext>
                  </a:extLst>
                </a:gridCol>
                <a:gridCol w="1580174">
                  <a:extLst>
                    <a:ext uri="{9D8B030D-6E8A-4147-A177-3AD203B41FA5}">
                      <a16:colId xmlns:a16="http://schemas.microsoft.com/office/drawing/2014/main" val="1425360707"/>
                    </a:ext>
                  </a:extLst>
                </a:gridCol>
              </a:tblGrid>
              <a:tr h="3327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Principio Activo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8423115"/>
                  </a:ext>
                </a:extLst>
              </a:tr>
              <a:tr h="332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(Melo, 2015)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Cafeína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16,638 mg/g PS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131686"/>
                  </a:ext>
                </a:extLst>
              </a:tr>
              <a:tr h="3327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Teobromina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0,428 mg/g PS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6047162"/>
                  </a:ext>
                </a:extLst>
              </a:tr>
              <a:tr h="48338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(Cadena, Tramontin, Cruz, Bella, &amp; Muller, 2019)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Fenoles Totales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22,33 mg EAG/g PS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659608"/>
                  </a:ext>
                </a:extLst>
              </a:tr>
              <a:tr h="3327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Cafeína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12,20 mg/g PS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654898"/>
                  </a:ext>
                </a:extLst>
              </a:tr>
              <a:tr h="2683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Escualeno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mg/g PS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788320"/>
                  </a:ext>
                </a:extLst>
              </a:tr>
              <a:tr h="4833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Sequeda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Modesti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Celis, Gamboa, &amp; </a:t>
                      </a:r>
                      <a:r>
                        <a:rPr lang="es-CO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Gutierrez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2016)</a:t>
                      </a:r>
                      <a:b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Fenoles Totales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 mg EAG/g PF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7334421"/>
                  </a:ext>
                </a:extLst>
              </a:tr>
              <a:tr h="9196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Flavonoides Totales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1,71 mg EQE/g PF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7677840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41256" y="1591812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Tabla 1.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Concentración de metabolitos secundarios en hoja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uayusa: La planta amazónica con más antioxidantes que el té | Planeta  Futuro | EL PAÍ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737" y="1477425"/>
            <a:ext cx="1470552" cy="14973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budo De Decantación 】 Que Es, Uso, Capacidad, Dibujo 2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385" y="2720488"/>
            <a:ext cx="1470552" cy="14808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189" y="3904575"/>
            <a:ext cx="1488100" cy="1476000"/>
          </a:xfrm>
          <a:prstGeom prst="ellipse">
            <a:avLst/>
          </a:prstGeom>
        </p:spPr>
      </p:pic>
      <p:sp>
        <p:nvSpPr>
          <p:cNvPr id="9" name="Flecha doblada 8"/>
          <p:cNvSpPr/>
          <p:nvPr/>
        </p:nvSpPr>
        <p:spPr>
          <a:xfrm rot="10800000">
            <a:off x="7414218" y="4300993"/>
            <a:ext cx="505799" cy="5909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0" name="Flecha doblada 19"/>
          <p:cNvSpPr/>
          <p:nvPr/>
        </p:nvSpPr>
        <p:spPr>
          <a:xfrm rot="5400000">
            <a:off x="7371664" y="2072479"/>
            <a:ext cx="505799" cy="5909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C6D272F-E96B-4638-97D9-4C0A41E127A4}"/>
              </a:ext>
            </a:extLst>
          </p:cNvPr>
          <p:cNvSpPr/>
          <p:nvPr/>
        </p:nvSpPr>
        <p:spPr>
          <a:xfrm>
            <a:off x="223083" y="5676382"/>
            <a:ext cx="41937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1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*PS</a:t>
            </a: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Muestra seca, </a:t>
            </a:r>
            <a:r>
              <a:rPr lang="es-EC" sz="11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PF=</a:t>
            </a: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fresca</a:t>
            </a:r>
            <a:endParaRPr lang="es-EC" sz="11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693736" y="86946"/>
            <a:ext cx="327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INTRODUCCIÓN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5616" y="617696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Elicitores</a:t>
            </a:r>
            <a:endParaRPr lang="es-EC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9571" y="6381328"/>
            <a:ext cx="4873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(Wang et al., 2017;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Weathers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y Towler, 2010; Ferrari, 2010)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0" y="1068248"/>
            <a:ext cx="8964489" cy="11077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179018"/>
            <a:ext cx="6912768" cy="4732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971600" y="5678982"/>
            <a:ext cx="4250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5.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Respuesta celular frente a un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elicitor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C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900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69200</TotalTime>
  <Words>2166</Words>
  <Application>Microsoft Office PowerPoint</Application>
  <PresentationFormat>Presentación en pantalla (4:3)</PresentationFormat>
  <Paragraphs>376</Paragraphs>
  <Slides>34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Candara</vt:lpstr>
      <vt:lpstr>Symbol</vt:lpstr>
      <vt:lpstr>Times New Roman</vt:lpstr>
      <vt:lpstr>Wingdings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AGRADECIMIENTOS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Usuario</cp:lastModifiedBy>
  <cp:revision>1235</cp:revision>
  <dcterms:created xsi:type="dcterms:W3CDTF">2008-08-08T13:28:34Z</dcterms:created>
  <dcterms:modified xsi:type="dcterms:W3CDTF">2021-02-23T15:42:36Z</dcterms:modified>
</cp:coreProperties>
</file>