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8" r:id="rId18"/>
    <p:sldId id="279" r:id="rId19"/>
    <p:sldId id="280" r:id="rId20"/>
    <p:sldId id="281" r:id="rId21"/>
    <p:sldId id="282" r:id="rId22"/>
    <p:sldId id="283" r:id="rId23"/>
    <p:sldId id="272" r:id="rId24"/>
    <p:sldId id="274" r:id="rId25"/>
    <p:sldId id="284" r:id="rId26"/>
    <p:sldId id="285" r:id="rId27"/>
    <p:sldId id="286" r:id="rId28"/>
    <p:sldId id="287" r:id="rId29"/>
    <p:sldId id="288" r:id="rId30"/>
    <p:sldId id="311" r:id="rId31"/>
    <p:sldId id="273" r:id="rId32"/>
    <p:sldId id="275" r:id="rId33"/>
    <p:sldId id="289" r:id="rId34"/>
    <p:sldId id="290" r:id="rId35"/>
    <p:sldId id="291" r:id="rId36"/>
    <p:sldId id="292" r:id="rId37"/>
    <p:sldId id="293" r:id="rId38"/>
    <p:sldId id="294" r:id="rId39"/>
    <p:sldId id="295" r:id="rId40"/>
    <p:sldId id="296" r:id="rId41"/>
    <p:sldId id="297" r:id="rId42"/>
    <p:sldId id="276" r:id="rId43"/>
    <p:sldId id="298" r:id="rId44"/>
    <p:sldId id="300" r:id="rId45"/>
    <p:sldId id="302" r:id="rId46"/>
    <p:sldId id="304" r:id="rId47"/>
    <p:sldId id="306" r:id="rId48"/>
    <p:sldId id="307" r:id="rId49"/>
    <p:sldId id="308" r:id="rId50"/>
    <p:sldId id="309" r:id="rId51"/>
    <p:sldId id="31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35B"/>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23" autoAdjust="0"/>
    <p:restoredTop sz="95596" autoAdjust="0"/>
  </p:normalViewPr>
  <p:slideViewPr>
    <p:cSldViewPr>
      <p:cViewPr varScale="1">
        <p:scale>
          <a:sx n="69" d="100"/>
          <a:sy n="69" d="100"/>
        </p:scale>
        <p:origin x="152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file:///D:\Documentos\Tesis\TESIS%20DOCUMENTO\Tablas%20resultado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ocumentos\Tesis\TESIS%20DOCUMENTO\Tablas%20resultado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os\Tesis\TESIS%20DOCUMENTO\Tablas%20resultado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os\Tesis\TESIS%20DOCUMENTO\Tablas%20resultado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os\Tesis\TESIS%20DOCUMENTO\TAblas%20resultados%20Hapticos%20-%20energeticos%20-%20interne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cumentos\Tesis\TESIS%20DOCUMENTO\TAblas%20resultados%20Hapticos%20-%20energeticos%20-%20interne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Documentos\Tesis\TESIS%20DOCUMENTO\TAblas%20resultados%20Hapticos%20-%20energeticos%20-%20intern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Documentos\Tesis\TESIS%20DOCUMENTO\TAblas%20resultados%20Hapticos%20-%20energeticos%20-%20interne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es-ES"/>
              <a:t>Comparativa entre diferentes condiciones de prueba</a:t>
            </a:r>
            <a:r>
              <a:rPr lang="es-ES" baseline="0"/>
              <a:t> - Escenario 1</a:t>
            </a:r>
            <a:endParaRPr lang="es-ES"/>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'Escenar 1'!$J$32:$K$32</c:f>
              <c:strCache>
                <c:ptCount val="2"/>
                <c:pt idx="0">
                  <c:v>Sin Lente</c:v>
                </c:pt>
                <c:pt idx="1">
                  <c:v>Luz Natural</c:v>
                </c:pt>
              </c:strCache>
            </c:strRef>
          </c:tx>
          <c:spPr>
            <a:solidFill>
              <a:schemeClr val="accent1"/>
            </a:solidFill>
            <a:ln>
              <a:noFill/>
            </a:ln>
            <a:effectLst/>
          </c:spPr>
          <c:invertIfNegative val="0"/>
          <c:cat>
            <c:strRef>
              <c:f>'Escenar 1'!$L$30:$P$31</c:f>
              <c:strCache>
                <c:ptCount val="5"/>
                <c:pt idx="0">
                  <c:v>De frente</c:v>
                </c:pt>
                <c:pt idx="1">
                  <c:v>45°</c:v>
                </c:pt>
                <c:pt idx="2">
                  <c:v>-45°</c:v>
                </c:pt>
                <c:pt idx="3">
                  <c:v>Perfil derecho</c:v>
                </c:pt>
                <c:pt idx="4">
                  <c:v>Perfil izquierdo</c:v>
                </c:pt>
              </c:strCache>
            </c:strRef>
          </c:cat>
          <c:val>
            <c:numRef>
              <c:f>'Escenar 1'!$L$32:$P$32</c:f>
              <c:numCache>
                <c:formatCode>General</c:formatCode>
                <c:ptCount val="5"/>
                <c:pt idx="0">
                  <c:v>100</c:v>
                </c:pt>
                <c:pt idx="1">
                  <c:v>76</c:v>
                </c:pt>
                <c:pt idx="2">
                  <c:v>56</c:v>
                </c:pt>
                <c:pt idx="3">
                  <c:v>0</c:v>
                </c:pt>
                <c:pt idx="4">
                  <c:v>0</c:v>
                </c:pt>
              </c:numCache>
            </c:numRef>
          </c:val>
          <c:extLst>
            <c:ext xmlns:c16="http://schemas.microsoft.com/office/drawing/2014/chart" uri="{C3380CC4-5D6E-409C-BE32-E72D297353CC}">
              <c16:uniqueId val="{00000000-C739-43C2-B8D1-23EE11DE7AF0}"/>
            </c:ext>
          </c:extLst>
        </c:ser>
        <c:ser>
          <c:idx val="1"/>
          <c:order val="1"/>
          <c:tx>
            <c:strRef>
              <c:f>'Escenar 1'!$J$33:$K$33</c:f>
              <c:strCache>
                <c:ptCount val="2"/>
                <c:pt idx="0">
                  <c:v>Sin Lente</c:v>
                </c:pt>
                <c:pt idx="1">
                  <c:v>Luz externa</c:v>
                </c:pt>
              </c:strCache>
            </c:strRef>
          </c:tx>
          <c:spPr>
            <a:solidFill>
              <a:schemeClr val="accent2"/>
            </a:solidFill>
            <a:ln>
              <a:noFill/>
            </a:ln>
            <a:effectLst/>
          </c:spPr>
          <c:invertIfNegative val="0"/>
          <c:cat>
            <c:strRef>
              <c:f>'Escenar 1'!$L$30:$P$31</c:f>
              <c:strCache>
                <c:ptCount val="5"/>
                <c:pt idx="0">
                  <c:v>De frente</c:v>
                </c:pt>
                <c:pt idx="1">
                  <c:v>45°</c:v>
                </c:pt>
                <c:pt idx="2">
                  <c:v>-45°</c:v>
                </c:pt>
                <c:pt idx="3">
                  <c:v>Perfil derecho</c:v>
                </c:pt>
                <c:pt idx="4">
                  <c:v>Perfil izquierdo</c:v>
                </c:pt>
              </c:strCache>
            </c:strRef>
          </c:cat>
          <c:val>
            <c:numRef>
              <c:f>'Escenar 1'!$L$33:$P$33</c:f>
              <c:numCache>
                <c:formatCode>General</c:formatCode>
                <c:ptCount val="5"/>
                <c:pt idx="0">
                  <c:v>100</c:v>
                </c:pt>
                <c:pt idx="1">
                  <c:v>72</c:v>
                </c:pt>
                <c:pt idx="2">
                  <c:v>40</c:v>
                </c:pt>
                <c:pt idx="3">
                  <c:v>0</c:v>
                </c:pt>
                <c:pt idx="4">
                  <c:v>0</c:v>
                </c:pt>
              </c:numCache>
            </c:numRef>
          </c:val>
          <c:extLst>
            <c:ext xmlns:c16="http://schemas.microsoft.com/office/drawing/2014/chart" uri="{C3380CC4-5D6E-409C-BE32-E72D297353CC}">
              <c16:uniqueId val="{00000001-C739-43C2-B8D1-23EE11DE7AF0}"/>
            </c:ext>
          </c:extLst>
        </c:ser>
        <c:ser>
          <c:idx val="2"/>
          <c:order val="2"/>
          <c:tx>
            <c:strRef>
              <c:f>'Escenar 1'!$J$34:$K$34</c:f>
              <c:strCache>
                <c:ptCount val="2"/>
                <c:pt idx="0">
                  <c:v>Con lente</c:v>
                </c:pt>
                <c:pt idx="1">
                  <c:v>Luz Natural</c:v>
                </c:pt>
              </c:strCache>
            </c:strRef>
          </c:tx>
          <c:spPr>
            <a:solidFill>
              <a:schemeClr val="accent3"/>
            </a:solidFill>
            <a:ln>
              <a:noFill/>
            </a:ln>
            <a:effectLst/>
          </c:spPr>
          <c:invertIfNegative val="0"/>
          <c:cat>
            <c:strRef>
              <c:f>'Escenar 1'!$L$30:$P$31</c:f>
              <c:strCache>
                <c:ptCount val="5"/>
                <c:pt idx="0">
                  <c:v>De frente</c:v>
                </c:pt>
                <c:pt idx="1">
                  <c:v>45°</c:v>
                </c:pt>
                <c:pt idx="2">
                  <c:v>-45°</c:v>
                </c:pt>
                <c:pt idx="3">
                  <c:v>Perfil derecho</c:v>
                </c:pt>
                <c:pt idx="4">
                  <c:v>Perfil izquierdo</c:v>
                </c:pt>
              </c:strCache>
            </c:strRef>
          </c:cat>
          <c:val>
            <c:numRef>
              <c:f>'Escenar 1'!$L$34:$P$34</c:f>
              <c:numCache>
                <c:formatCode>General</c:formatCode>
                <c:ptCount val="5"/>
                <c:pt idx="0">
                  <c:v>96</c:v>
                </c:pt>
                <c:pt idx="1">
                  <c:v>76</c:v>
                </c:pt>
                <c:pt idx="2">
                  <c:v>20</c:v>
                </c:pt>
                <c:pt idx="3">
                  <c:v>0</c:v>
                </c:pt>
                <c:pt idx="4">
                  <c:v>0</c:v>
                </c:pt>
              </c:numCache>
            </c:numRef>
          </c:val>
          <c:extLst>
            <c:ext xmlns:c16="http://schemas.microsoft.com/office/drawing/2014/chart" uri="{C3380CC4-5D6E-409C-BE32-E72D297353CC}">
              <c16:uniqueId val="{00000002-C739-43C2-B8D1-23EE11DE7AF0}"/>
            </c:ext>
          </c:extLst>
        </c:ser>
        <c:ser>
          <c:idx val="3"/>
          <c:order val="3"/>
          <c:tx>
            <c:strRef>
              <c:f>'Escenar 1'!$J$35:$K$35</c:f>
              <c:strCache>
                <c:ptCount val="2"/>
                <c:pt idx="0">
                  <c:v>Con lente</c:v>
                </c:pt>
                <c:pt idx="1">
                  <c:v>Luz externa</c:v>
                </c:pt>
              </c:strCache>
            </c:strRef>
          </c:tx>
          <c:spPr>
            <a:solidFill>
              <a:schemeClr val="accent4"/>
            </a:solidFill>
            <a:ln>
              <a:noFill/>
            </a:ln>
            <a:effectLst/>
          </c:spPr>
          <c:invertIfNegative val="0"/>
          <c:cat>
            <c:strRef>
              <c:f>'Escenar 1'!$L$30:$P$31</c:f>
              <c:strCache>
                <c:ptCount val="5"/>
                <c:pt idx="0">
                  <c:v>De frente</c:v>
                </c:pt>
                <c:pt idx="1">
                  <c:v>45°</c:v>
                </c:pt>
                <c:pt idx="2">
                  <c:v>-45°</c:v>
                </c:pt>
                <c:pt idx="3">
                  <c:v>Perfil derecho</c:v>
                </c:pt>
                <c:pt idx="4">
                  <c:v>Perfil izquierdo</c:v>
                </c:pt>
              </c:strCache>
            </c:strRef>
          </c:cat>
          <c:val>
            <c:numRef>
              <c:f>'Escenar 1'!$L$35:$P$35</c:f>
              <c:numCache>
                <c:formatCode>General</c:formatCode>
                <c:ptCount val="5"/>
                <c:pt idx="0">
                  <c:v>100</c:v>
                </c:pt>
                <c:pt idx="1">
                  <c:v>88</c:v>
                </c:pt>
                <c:pt idx="2">
                  <c:v>32</c:v>
                </c:pt>
                <c:pt idx="3">
                  <c:v>0</c:v>
                </c:pt>
                <c:pt idx="4">
                  <c:v>0</c:v>
                </c:pt>
              </c:numCache>
            </c:numRef>
          </c:val>
          <c:extLst>
            <c:ext xmlns:c16="http://schemas.microsoft.com/office/drawing/2014/chart" uri="{C3380CC4-5D6E-409C-BE32-E72D297353CC}">
              <c16:uniqueId val="{00000003-C739-43C2-B8D1-23EE11DE7AF0}"/>
            </c:ext>
          </c:extLst>
        </c:ser>
        <c:dLbls>
          <c:showLegendKey val="0"/>
          <c:showVal val="0"/>
          <c:showCatName val="0"/>
          <c:showSerName val="0"/>
          <c:showPercent val="0"/>
          <c:showBubbleSize val="0"/>
        </c:dLbls>
        <c:gapWidth val="219"/>
        <c:overlap val="-27"/>
        <c:axId val="1212020432"/>
        <c:axId val="1415552912"/>
      </c:barChart>
      <c:catAx>
        <c:axId val="1212020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Ángulos</a:t>
                </a:r>
                <a:r>
                  <a:rPr lang="es-ES" baseline="0"/>
                  <a:t> de visión</a:t>
                </a:r>
                <a:endParaRPr lang="es-ES"/>
              </a:p>
            </c:rich>
          </c:tx>
          <c:layout>
            <c:manualLayout>
              <c:xMode val="edge"/>
              <c:yMode val="edge"/>
              <c:x val="9.0648100419538385E-2"/>
              <c:y val="0.87615477513163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5552912"/>
        <c:crosses val="autoZero"/>
        <c:auto val="1"/>
        <c:lblAlgn val="ctr"/>
        <c:lblOffset val="100"/>
        <c:noMultiLvlLbl val="0"/>
      </c:catAx>
      <c:valAx>
        <c:axId val="141555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Porcentaje</a:t>
                </a:r>
                <a:r>
                  <a:rPr lang="es-ES" baseline="0"/>
                  <a:t> %</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2020432"/>
        <c:crosses val="autoZero"/>
        <c:crossBetween val="between"/>
      </c:valAx>
      <c:spPr>
        <a:noFill/>
        <a:ln>
          <a:noFill/>
        </a:ln>
        <a:effectLst/>
      </c:spPr>
    </c:plotArea>
    <c:legend>
      <c:legendPos val="b"/>
      <c:layout>
        <c:manualLayout>
          <c:xMode val="edge"/>
          <c:yMode val="edge"/>
          <c:x val="0.23571516522864397"/>
          <c:y val="0.83452934640838605"/>
          <c:w val="0.5117628914551845"/>
          <c:h val="0.165470683532439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Comparativa entre diferentes condiciones de prueba</a:t>
            </a:r>
            <a:r>
              <a:rPr lang="es-ES" baseline="0"/>
              <a:t> - Escenario 2</a:t>
            </a:r>
            <a:endParaRPr lang="es-ES"/>
          </a:p>
        </c:rich>
      </c:tx>
      <c:layout>
        <c:manualLayout>
          <c:xMode val="edge"/>
          <c:yMode val="edge"/>
          <c:x val="0.12127319257837491"/>
          <c:y val="2.58397932816537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'Escenario 2'!$K$30:$L$30</c:f>
              <c:strCache>
                <c:ptCount val="2"/>
                <c:pt idx="0">
                  <c:v>Sin Lente</c:v>
                </c:pt>
                <c:pt idx="1">
                  <c:v>Luz Natural</c:v>
                </c:pt>
              </c:strCache>
            </c:strRef>
          </c:tx>
          <c:spPr>
            <a:solidFill>
              <a:schemeClr val="accent1"/>
            </a:solidFill>
            <a:ln>
              <a:noFill/>
            </a:ln>
            <a:effectLst/>
          </c:spPr>
          <c:invertIfNegative val="0"/>
          <c:cat>
            <c:strRef>
              <c:f>'Escenario 2'!$M$28:$Q$29</c:f>
              <c:strCache>
                <c:ptCount val="5"/>
                <c:pt idx="0">
                  <c:v>De frente</c:v>
                </c:pt>
                <c:pt idx="1">
                  <c:v>45°</c:v>
                </c:pt>
                <c:pt idx="2">
                  <c:v>-45°</c:v>
                </c:pt>
                <c:pt idx="3">
                  <c:v>Perfil derecho</c:v>
                </c:pt>
                <c:pt idx="4">
                  <c:v>Perfil izquierdo</c:v>
                </c:pt>
              </c:strCache>
            </c:strRef>
          </c:cat>
          <c:val>
            <c:numRef>
              <c:f>'Escenario 2'!$M$30:$Q$30</c:f>
              <c:numCache>
                <c:formatCode>General</c:formatCode>
                <c:ptCount val="5"/>
                <c:pt idx="0">
                  <c:v>83.333333333333329</c:v>
                </c:pt>
                <c:pt idx="1">
                  <c:v>83.333333333333329</c:v>
                </c:pt>
                <c:pt idx="2">
                  <c:v>83.333333333333329</c:v>
                </c:pt>
                <c:pt idx="3">
                  <c:v>16.666666666666668</c:v>
                </c:pt>
                <c:pt idx="4">
                  <c:v>16.666666666666668</c:v>
                </c:pt>
              </c:numCache>
            </c:numRef>
          </c:val>
          <c:extLst>
            <c:ext xmlns:c16="http://schemas.microsoft.com/office/drawing/2014/chart" uri="{C3380CC4-5D6E-409C-BE32-E72D297353CC}">
              <c16:uniqueId val="{00000000-67BC-4C12-9437-BFB26DE2EA23}"/>
            </c:ext>
          </c:extLst>
        </c:ser>
        <c:ser>
          <c:idx val="1"/>
          <c:order val="1"/>
          <c:tx>
            <c:strRef>
              <c:f>'Escenario 2'!$K$31:$L$31</c:f>
              <c:strCache>
                <c:ptCount val="2"/>
                <c:pt idx="0">
                  <c:v>Sin Lente</c:v>
                </c:pt>
                <c:pt idx="1">
                  <c:v>Luz externa</c:v>
                </c:pt>
              </c:strCache>
            </c:strRef>
          </c:tx>
          <c:spPr>
            <a:solidFill>
              <a:schemeClr val="accent2"/>
            </a:solidFill>
            <a:ln>
              <a:noFill/>
            </a:ln>
            <a:effectLst/>
          </c:spPr>
          <c:invertIfNegative val="0"/>
          <c:cat>
            <c:strRef>
              <c:f>'Escenario 2'!$M$28:$Q$29</c:f>
              <c:strCache>
                <c:ptCount val="5"/>
                <c:pt idx="0">
                  <c:v>De frente</c:v>
                </c:pt>
                <c:pt idx="1">
                  <c:v>45°</c:v>
                </c:pt>
                <c:pt idx="2">
                  <c:v>-45°</c:v>
                </c:pt>
                <c:pt idx="3">
                  <c:v>Perfil derecho</c:v>
                </c:pt>
                <c:pt idx="4">
                  <c:v>Perfil izquierdo</c:v>
                </c:pt>
              </c:strCache>
            </c:strRef>
          </c:cat>
          <c:val>
            <c:numRef>
              <c:f>'Escenario 2'!$M$31:$Q$31</c:f>
              <c:numCache>
                <c:formatCode>General</c:formatCode>
                <c:ptCount val="5"/>
                <c:pt idx="0">
                  <c:v>100</c:v>
                </c:pt>
                <c:pt idx="1">
                  <c:v>100</c:v>
                </c:pt>
                <c:pt idx="2">
                  <c:v>100</c:v>
                </c:pt>
                <c:pt idx="3">
                  <c:v>40</c:v>
                </c:pt>
                <c:pt idx="4">
                  <c:v>12</c:v>
                </c:pt>
              </c:numCache>
            </c:numRef>
          </c:val>
          <c:extLst>
            <c:ext xmlns:c16="http://schemas.microsoft.com/office/drawing/2014/chart" uri="{C3380CC4-5D6E-409C-BE32-E72D297353CC}">
              <c16:uniqueId val="{00000001-67BC-4C12-9437-BFB26DE2EA23}"/>
            </c:ext>
          </c:extLst>
        </c:ser>
        <c:ser>
          <c:idx val="2"/>
          <c:order val="2"/>
          <c:tx>
            <c:strRef>
              <c:f>'Escenario 2'!$K$32:$L$32</c:f>
              <c:strCache>
                <c:ptCount val="2"/>
                <c:pt idx="0">
                  <c:v>Con lente</c:v>
                </c:pt>
                <c:pt idx="1">
                  <c:v>Luz Natural</c:v>
                </c:pt>
              </c:strCache>
            </c:strRef>
          </c:tx>
          <c:spPr>
            <a:solidFill>
              <a:schemeClr val="accent3"/>
            </a:solidFill>
            <a:ln>
              <a:noFill/>
            </a:ln>
            <a:effectLst/>
          </c:spPr>
          <c:invertIfNegative val="0"/>
          <c:cat>
            <c:strRef>
              <c:f>'Escenario 2'!$M$28:$Q$29</c:f>
              <c:strCache>
                <c:ptCount val="5"/>
                <c:pt idx="0">
                  <c:v>De frente</c:v>
                </c:pt>
                <c:pt idx="1">
                  <c:v>45°</c:v>
                </c:pt>
                <c:pt idx="2">
                  <c:v>-45°</c:v>
                </c:pt>
                <c:pt idx="3">
                  <c:v>Perfil derecho</c:v>
                </c:pt>
                <c:pt idx="4">
                  <c:v>Perfil izquierdo</c:v>
                </c:pt>
              </c:strCache>
            </c:strRef>
          </c:cat>
          <c:val>
            <c:numRef>
              <c:f>'Escenario 2'!$M$32:$Q$32</c:f>
              <c:numCache>
                <c:formatCode>General</c:formatCode>
                <c:ptCount val="5"/>
                <c:pt idx="0">
                  <c:v>80</c:v>
                </c:pt>
                <c:pt idx="1">
                  <c:v>53.333333333333336</c:v>
                </c:pt>
                <c:pt idx="2">
                  <c:v>40</c:v>
                </c:pt>
                <c:pt idx="3">
                  <c:v>0</c:v>
                </c:pt>
                <c:pt idx="4">
                  <c:v>0</c:v>
                </c:pt>
              </c:numCache>
            </c:numRef>
          </c:val>
          <c:extLst>
            <c:ext xmlns:c16="http://schemas.microsoft.com/office/drawing/2014/chart" uri="{C3380CC4-5D6E-409C-BE32-E72D297353CC}">
              <c16:uniqueId val="{00000002-67BC-4C12-9437-BFB26DE2EA23}"/>
            </c:ext>
          </c:extLst>
        </c:ser>
        <c:ser>
          <c:idx val="3"/>
          <c:order val="3"/>
          <c:tx>
            <c:strRef>
              <c:f>'Escenario 2'!$K$33:$L$33</c:f>
              <c:strCache>
                <c:ptCount val="2"/>
                <c:pt idx="0">
                  <c:v>Con lente</c:v>
                </c:pt>
                <c:pt idx="1">
                  <c:v>Luz externa</c:v>
                </c:pt>
              </c:strCache>
            </c:strRef>
          </c:tx>
          <c:spPr>
            <a:solidFill>
              <a:schemeClr val="accent4"/>
            </a:solidFill>
            <a:ln>
              <a:noFill/>
            </a:ln>
            <a:effectLst/>
          </c:spPr>
          <c:invertIfNegative val="0"/>
          <c:cat>
            <c:strRef>
              <c:f>'Escenario 2'!$M$28:$Q$29</c:f>
              <c:strCache>
                <c:ptCount val="5"/>
                <c:pt idx="0">
                  <c:v>De frente</c:v>
                </c:pt>
                <c:pt idx="1">
                  <c:v>45°</c:v>
                </c:pt>
                <c:pt idx="2">
                  <c:v>-45°</c:v>
                </c:pt>
                <c:pt idx="3">
                  <c:v>Perfil derecho</c:v>
                </c:pt>
                <c:pt idx="4">
                  <c:v>Perfil izquierdo</c:v>
                </c:pt>
              </c:strCache>
            </c:strRef>
          </c:cat>
          <c:val>
            <c:numRef>
              <c:f>'Escenario 2'!$M$33:$Q$33</c:f>
              <c:numCache>
                <c:formatCode>General</c:formatCode>
                <c:ptCount val="5"/>
                <c:pt idx="0">
                  <c:v>80</c:v>
                </c:pt>
                <c:pt idx="1">
                  <c:v>80</c:v>
                </c:pt>
                <c:pt idx="2">
                  <c:v>60</c:v>
                </c:pt>
                <c:pt idx="3">
                  <c:v>32</c:v>
                </c:pt>
                <c:pt idx="4">
                  <c:v>8</c:v>
                </c:pt>
              </c:numCache>
            </c:numRef>
          </c:val>
          <c:extLst>
            <c:ext xmlns:c16="http://schemas.microsoft.com/office/drawing/2014/chart" uri="{C3380CC4-5D6E-409C-BE32-E72D297353CC}">
              <c16:uniqueId val="{00000003-67BC-4C12-9437-BFB26DE2EA23}"/>
            </c:ext>
          </c:extLst>
        </c:ser>
        <c:dLbls>
          <c:showLegendKey val="0"/>
          <c:showVal val="0"/>
          <c:showCatName val="0"/>
          <c:showSerName val="0"/>
          <c:showPercent val="0"/>
          <c:showBubbleSize val="0"/>
        </c:dLbls>
        <c:gapWidth val="219"/>
        <c:overlap val="-27"/>
        <c:axId val="1212020432"/>
        <c:axId val="1415552912"/>
      </c:barChart>
      <c:catAx>
        <c:axId val="1212020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Ángulos</a:t>
                </a:r>
                <a:r>
                  <a:rPr lang="es-ES" baseline="0"/>
                  <a:t> de visión</a:t>
                </a:r>
                <a:endParaRPr lang="es-ES"/>
              </a:p>
            </c:rich>
          </c:tx>
          <c:layout>
            <c:manualLayout>
              <c:xMode val="edge"/>
              <c:yMode val="edge"/>
              <c:x val="0.37667423578551462"/>
              <c:y val="0.8617539249311627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5552912"/>
        <c:crosses val="autoZero"/>
        <c:auto val="1"/>
        <c:lblAlgn val="ctr"/>
        <c:lblOffset val="100"/>
        <c:noMultiLvlLbl val="0"/>
      </c:catAx>
      <c:valAx>
        <c:axId val="141555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Porcentaje</a:t>
                </a:r>
                <a:r>
                  <a:rPr lang="es-ES" baseline="0"/>
                  <a:t> %</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202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Promedio total de reconocimiento - Escenario 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spPr>
            <a:solidFill>
              <a:schemeClr val="accent1"/>
            </a:solidFill>
            <a:ln>
              <a:noFill/>
            </a:ln>
            <a:effectLst/>
          </c:spPr>
          <c:invertIfNegative val="0"/>
          <c:cat>
            <c:multiLvlStrRef>
              <c:f>'Escenario 3'!$K$11:$O$12</c:f>
              <c:multiLvlStrCache>
                <c:ptCount val="5"/>
                <c:lvl>
                  <c:pt idx="0">
                    <c:v>De frente</c:v>
                  </c:pt>
                  <c:pt idx="1">
                    <c:v>45°</c:v>
                  </c:pt>
                  <c:pt idx="2">
                    <c:v>-45°</c:v>
                  </c:pt>
                  <c:pt idx="3">
                    <c:v>Perfil derecho</c:v>
                  </c:pt>
                  <c:pt idx="4">
                    <c:v>Perfil izquierdo</c:v>
                  </c:pt>
                </c:lvl>
                <c:lvl>
                  <c:pt idx="0">
                    <c:v>Promedio total de reconocimiento Escenario 3 (%)</c:v>
                  </c:pt>
                </c:lvl>
              </c:multiLvlStrCache>
            </c:multiLvlStrRef>
          </c:cat>
          <c:val>
            <c:numRef>
              <c:f>'Escenario 3'!$K$13:$O$13</c:f>
              <c:numCache>
                <c:formatCode>General</c:formatCode>
                <c:ptCount val="5"/>
                <c:pt idx="0">
                  <c:v>100</c:v>
                </c:pt>
                <c:pt idx="1">
                  <c:v>96</c:v>
                </c:pt>
                <c:pt idx="2">
                  <c:v>96</c:v>
                </c:pt>
                <c:pt idx="3">
                  <c:v>4</c:v>
                </c:pt>
                <c:pt idx="4">
                  <c:v>0</c:v>
                </c:pt>
              </c:numCache>
            </c:numRef>
          </c:val>
          <c:extLst>
            <c:ext xmlns:c16="http://schemas.microsoft.com/office/drawing/2014/chart" uri="{C3380CC4-5D6E-409C-BE32-E72D297353CC}">
              <c16:uniqueId val="{00000000-F7E8-498A-9268-160EBA251623}"/>
            </c:ext>
          </c:extLst>
        </c:ser>
        <c:dLbls>
          <c:showLegendKey val="0"/>
          <c:showVal val="0"/>
          <c:showCatName val="0"/>
          <c:showSerName val="0"/>
          <c:showPercent val="0"/>
          <c:showBubbleSize val="0"/>
        </c:dLbls>
        <c:gapWidth val="219"/>
        <c:overlap val="-27"/>
        <c:axId val="1212020432"/>
        <c:axId val="1415552912"/>
      </c:barChart>
      <c:catAx>
        <c:axId val="1212020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Ángulos</a:t>
                </a:r>
                <a:r>
                  <a:rPr lang="es-ES" baseline="0"/>
                  <a:t> de visión</a:t>
                </a:r>
                <a:endParaRPr lang="es-ES"/>
              </a:p>
            </c:rich>
          </c:tx>
          <c:layout>
            <c:manualLayout>
              <c:xMode val="edge"/>
              <c:yMode val="edge"/>
              <c:x val="0.41020129591843263"/>
              <c:y val="0.9455792473793536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5552912"/>
        <c:crosses val="autoZero"/>
        <c:auto val="1"/>
        <c:lblAlgn val="ctr"/>
        <c:lblOffset val="100"/>
        <c:noMultiLvlLbl val="0"/>
      </c:catAx>
      <c:valAx>
        <c:axId val="14155529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Porcentaje</a:t>
                </a:r>
                <a:r>
                  <a:rPr lang="es-ES" baseline="0"/>
                  <a:t> %</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2120204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a:t>Promedio total de reconocimiento</a:t>
            </a:r>
          </a:p>
        </c:rich>
      </c:tx>
      <c:layout>
        <c:manualLayout>
          <c:xMode val="edge"/>
          <c:yMode val="edge"/>
          <c:x val="0.19269444444444445"/>
          <c:y val="3.7037037037037035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'Porcentaje final'!$B$13:$F$13</c:f>
              <c:strCache>
                <c:ptCount val="5"/>
                <c:pt idx="0">
                  <c:v>De frente</c:v>
                </c:pt>
                <c:pt idx="1">
                  <c:v>45°</c:v>
                </c:pt>
                <c:pt idx="2">
                  <c:v>-45°</c:v>
                </c:pt>
                <c:pt idx="3">
                  <c:v>Perfil derecho</c:v>
                </c:pt>
                <c:pt idx="4">
                  <c:v>Perfil izquierdo</c:v>
                </c:pt>
              </c:strCache>
            </c:strRef>
          </c:cat>
          <c:val>
            <c:numRef>
              <c:f>'Porcentaje final'!$B$14:$F$14</c:f>
              <c:numCache>
                <c:formatCode>General</c:formatCode>
                <c:ptCount val="5"/>
                <c:pt idx="0">
                  <c:v>94.944443333333325</c:v>
                </c:pt>
                <c:pt idx="1">
                  <c:v>84.388890000000004</c:v>
                </c:pt>
                <c:pt idx="2">
                  <c:v>67.944443333333325</c:v>
                </c:pt>
                <c:pt idx="3">
                  <c:v>8.7222233333333339</c:v>
                </c:pt>
                <c:pt idx="4">
                  <c:v>3.0555556666666668</c:v>
                </c:pt>
              </c:numCache>
            </c:numRef>
          </c:val>
          <c:extLst>
            <c:ext xmlns:c16="http://schemas.microsoft.com/office/drawing/2014/chart" uri="{C3380CC4-5D6E-409C-BE32-E72D297353CC}">
              <c16:uniqueId val="{00000000-A888-461C-B2A2-90DDE9FBDC51}"/>
            </c:ext>
          </c:extLst>
        </c:ser>
        <c:dLbls>
          <c:showLegendKey val="0"/>
          <c:showVal val="0"/>
          <c:showCatName val="0"/>
          <c:showSerName val="0"/>
          <c:showPercent val="0"/>
          <c:showBubbleSize val="0"/>
        </c:dLbls>
        <c:gapWidth val="150"/>
        <c:overlap val="100"/>
        <c:axId val="620653104"/>
        <c:axId val="414464176"/>
      </c:barChart>
      <c:catAx>
        <c:axId val="620653104"/>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Ángulos de visión</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14464176"/>
        <c:crosses val="autoZero"/>
        <c:auto val="1"/>
        <c:lblAlgn val="ctr"/>
        <c:lblOffset val="100"/>
        <c:noMultiLvlLbl val="0"/>
      </c:catAx>
      <c:valAx>
        <c:axId val="414464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Porcentaje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206531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ES"/>
              <a:t>Porcentaje de acierto Sistema Háptico</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multiLvlStrRef>
              <c:f>Haptico!$C$18:$F$19</c:f>
              <c:multiLvlStrCache>
                <c:ptCount val="4"/>
                <c:lvl>
                  <c:pt idx="0">
                    <c:v>Izquierda</c:v>
                  </c:pt>
                  <c:pt idx="1">
                    <c:v>Derecha</c:v>
                  </c:pt>
                  <c:pt idx="2">
                    <c:v>Centro</c:v>
                  </c:pt>
                  <c:pt idx="3">
                    <c:v>Nadie en cámara</c:v>
                  </c:pt>
                </c:lvl>
                <c:lvl>
                  <c:pt idx="0">
                    <c:v>Posicionamiento Rostro de la persona a la cámara</c:v>
                  </c:pt>
                </c:lvl>
              </c:multiLvlStrCache>
            </c:multiLvlStrRef>
          </c:cat>
          <c:val>
            <c:numRef>
              <c:f>Haptico!$C$20:$F$20</c:f>
              <c:numCache>
                <c:formatCode>General</c:formatCode>
                <c:ptCount val="4"/>
                <c:pt idx="0">
                  <c:v>100</c:v>
                </c:pt>
                <c:pt idx="1">
                  <c:v>100</c:v>
                </c:pt>
                <c:pt idx="2">
                  <c:v>92</c:v>
                </c:pt>
                <c:pt idx="3">
                  <c:v>100</c:v>
                </c:pt>
              </c:numCache>
            </c:numRef>
          </c:val>
          <c:extLst>
            <c:ext xmlns:c16="http://schemas.microsoft.com/office/drawing/2014/chart" uri="{C3380CC4-5D6E-409C-BE32-E72D297353CC}">
              <c16:uniqueId val="{00000000-D49E-47AE-8E2D-465FCE3AE8F7}"/>
            </c:ext>
          </c:extLst>
        </c:ser>
        <c:dLbls>
          <c:showLegendKey val="0"/>
          <c:showVal val="0"/>
          <c:showCatName val="0"/>
          <c:showSerName val="0"/>
          <c:showPercent val="0"/>
          <c:showBubbleSize val="0"/>
        </c:dLbls>
        <c:gapWidth val="100"/>
        <c:overlap val="-24"/>
        <c:axId val="2024904368"/>
        <c:axId val="1918793056"/>
      </c:barChart>
      <c:catAx>
        <c:axId val="2024904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918793056"/>
        <c:crosses val="autoZero"/>
        <c:auto val="1"/>
        <c:lblAlgn val="ctr"/>
        <c:lblOffset val="100"/>
        <c:noMultiLvlLbl val="0"/>
      </c:catAx>
      <c:valAx>
        <c:axId val="191879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s-ES"/>
                  <a:t>Porcentaje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24904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Velocidad del internet vs Duración de Prueba</a:t>
            </a:r>
          </a:p>
          <a:p>
            <a:pPr>
              <a:defRPr/>
            </a:pPr>
            <a:r>
              <a:rPr lang="es-ES"/>
              <a:t>Escenario</a:t>
            </a:r>
            <a:r>
              <a:rPr lang="es-ES" baseline="0"/>
              <a:t> 1</a:t>
            </a:r>
          </a:p>
          <a:p>
            <a:pPr>
              <a:defRPr/>
            </a:pPr>
            <a:endParaRPr lang="es-ES" baseline="0"/>
          </a:p>
        </c:rich>
      </c:tx>
      <c:layout>
        <c:manualLayout>
          <c:xMode val="edge"/>
          <c:yMode val="edge"/>
          <c:x val="0.16737239037780827"/>
          <c:y val="2.42274930357631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5.8640082833682487E-2"/>
          <c:y val="0.21378323108384453"/>
          <c:w val="0.91444860218160806"/>
          <c:h val="0.59777756308068863"/>
        </c:manualLayout>
      </c:layout>
      <c:lineChart>
        <c:grouping val="standard"/>
        <c:varyColors val="0"/>
        <c:ser>
          <c:idx val="0"/>
          <c:order val="0"/>
          <c:tx>
            <c:strRef>
              <c:f>'Interet vs tiempo'!$C$4</c:f>
              <c:strCache>
                <c:ptCount val="1"/>
                <c:pt idx="0">
                  <c:v>Velocidad de internet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'Interet vs tiempo'!$C$5:$C$9</c:f>
              <c:numCache>
                <c:formatCode>General</c:formatCode>
                <c:ptCount val="5"/>
                <c:pt idx="0">
                  <c:v>42</c:v>
                </c:pt>
                <c:pt idx="1">
                  <c:v>40</c:v>
                </c:pt>
                <c:pt idx="2">
                  <c:v>39</c:v>
                </c:pt>
                <c:pt idx="3">
                  <c:v>36</c:v>
                </c:pt>
                <c:pt idx="4">
                  <c:v>37</c:v>
                </c:pt>
              </c:numCache>
            </c:numRef>
          </c:val>
          <c:smooth val="0"/>
          <c:extLst>
            <c:ext xmlns:c16="http://schemas.microsoft.com/office/drawing/2014/chart" uri="{C3380CC4-5D6E-409C-BE32-E72D297353CC}">
              <c16:uniqueId val="{00000000-0F54-49E0-AF9E-E63FB548728F}"/>
            </c:ext>
          </c:extLst>
        </c:ser>
        <c:ser>
          <c:idx val="1"/>
          <c:order val="1"/>
          <c:tx>
            <c:strRef>
              <c:f>'Interet vs tiempo'!$D$4</c:f>
              <c:strCache>
                <c:ptCount val="1"/>
                <c:pt idx="0">
                  <c:v>Duración prueba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'Interet vs tiempo'!$D$5:$D$9</c:f>
              <c:numCache>
                <c:formatCode>General</c:formatCode>
                <c:ptCount val="5"/>
                <c:pt idx="0">
                  <c:v>15</c:v>
                </c:pt>
                <c:pt idx="1">
                  <c:v>8</c:v>
                </c:pt>
                <c:pt idx="2">
                  <c:v>7</c:v>
                </c:pt>
                <c:pt idx="3">
                  <c:v>9</c:v>
                </c:pt>
                <c:pt idx="4">
                  <c:v>7</c:v>
                </c:pt>
              </c:numCache>
            </c:numRef>
          </c:val>
          <c:smooth val="0"/>
          <c:extLst>
            <c:ext xmlns:c16="http://schemas.microsoft.com/office/drawing/2014/chart" uri="{C3380CC4-5D6E-409C-BE32-E72D297353CC}">
              <c16:uniqueId val="{00000001-0F54-49E0-AF9E-E63FB548728F}"/>
            </c:ext>
          </c:extLst>
        </c:ser>
        <c:dLbls>
          <c:showLegendKey val="0"/>
          <c:showVal val="0"/>
          <c:showCatName val="0"/>
          <c:showSerName val="0"/>
          <c:showPercent val="0"/>
          <c:showBubbleSize val="0"/>
        </c:dLbls>
        <c:marker val="1"/>
        <c:smooth val="0"/>
        <c:axId val="899487232"/>
        <c:axId val="1058354144"/>
      </c:lineChart>
      <c:catAx>
        <c:axId val="8994872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58354144"/>
        <c:crosses val="autoZero"/>
        <c:auto val="1"/>
        <c:lblAlgn val="ctr"/>
        <c:lblOffset val="100"/>
        <c:noMultiLvlLbl val="0"/>
      </c:catAx>
      <c:valAx>
        <c:axId val="105835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9487232"/>
        <c:crosses val="autoZero"/>
        <c:crossBetween val="between"/>
      </c:valAx>
      <c:spPr>
        <a:noFill/>
        <a:ln>
          <a:noFill/>
        </a:ln>
        <a:effectLst/>
      </c:spPr>
    </c:plotArea>
    <c:legend>
      <c:legendPos val="b"/>
      <c:layout>
        <c:manualLayout>
          <c:xMode val="edge"/>
          <c:yMode val="edge"/>
          <c:x val="0.10877950347949626"/>
          <c:y val="0.88599133697244903"/>
          <c:w val="0.77510135086325216"/>
          <c:h val="8.946878572693749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Velocidad del internet vs Duración de Prueba</a:t>
            </a:r>
          </a:p>
          <a:p>
            <a:pPr>
              <a:defRPr/>
            </a:pPr>
            <a:r>
              <a:rPr lang="es-ES"/>
              <a:t>Escenario</a:t>
            </a:r>
            <a:r>
              <a:rPr lang="es-ES" baseline="0"/>
              <a:t> 2</a:t>
            </a:r>
          </a:p>
          <a:p>
            <a:pPr>
              <a:defRPr/>
            </a:pPr>
            <a:endParaRPr lang="es-ES" baseline="0"/>
          </a:p>
        </c:rich>
      </c:tx>
      <c:layout>
        <c:manualLayout>
          <c:xMode val="edge"/>
          <c:yMode val="edge"/>
          <c:x val="0.14535411198600176"/>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'Interet vs tiempo'!$C$25</c:f>
              <c:strCache>
                <c:ptCount val="1"/>
                <c:pt idx="0">
                  <c:v>Velocidad de internet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'Interet vs tiempo'!$C$26:$C$31</c:f>
              <c:numCache>
                <c:formatCode>General</c:formatCode>
                <c:ptCount val="6"/>
                <c:pt idx="0">
                  <c:v>40</c:v>
                </c:pt>
                <c:pt idx="1">
                  <c:v>9.4</c:v>
                </c:pt>
                <c:pt idx="2">
                  <c:v>50.54</c:v>
                </c:pt>
                <c:pt idx="3">
                  <c:v>20</c:v>
                </c:pt>
                <c:pt idx="4">
                  <c:v>20</c:v>
                </c:pt>
                <c:pt idx="5">
                  <c:v>24</c:v>
                </c:pt>
              </c:numCache>
            </c:numRef>
          </c:val>
          <c:smooth val="0"/>
          <c:extLst>
            <c:ext xmlns:c16="http://schemas.microsoft.com/office/drawing/2014/chart" uri="{C3380CC4-5D6E-409C-BE32-E72D297353CC}">
              <c16:uniqueId val="{00000000-075A-40A9-85CF-DF2D8BFB74CC}"/>
            </c:ext>
          </c:extLst>
        </c:ser>
        <c:ser>
          <c:idx val="1"/>
          <c:order val="1"/>
          <c:tx>
            <c:strRef>
              <c:f>'Interet vs tiempo'!$D$25</c:f>
              <c:strCache>
                <c:ptCount val="1"/>
                <c:pt idx="0">
                  <c:v>Duración prueba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'Interet vs tiempo'!$D$26:$D$31</c:f>
              <c:numCache>
                <c:formatCode>General</c:formatCode>
                <c:ptCount val="6"/>
                <c:pt idx="0">
                  <c:v>17</c:v>
                </c:pt>
                <c:pt idx="1">
                  <c:v>23</c:v>
                </c:pt>
                <c:pt idx="2">
                  <c:v>14</c:v>
                </c:pt>
                <c:pt idx="3">
                  <c:v>12</c:v>
                </c:pt>
                <c:pt idx="4">
                  <c:v>10</c:v>
                </c:pt>
                <c:pt idx="5">
                  <c:v>33</c:v>
                </c:pt>
              </c:numCache>
            </c:numRef>
          </c:val>
          <c:smooth val="0"/>
          <c:extLst>
            <c:ext xmlns:c16="http://schemas.microsoft.com/office/drawing/2014/chart" uri="{C3380CC4-5D6E-409C-BE32-E72D297353CC}">
              <c16:uniqueId val="{00000001-075A-40A9-85CF-DF2D8BFB74CC}"/>
            </c:ext>
          </c:extLst>
        </c:ser>
        <c:dLbls>
          <c:showLegendKey val="0"/>
          <c:showVal val="0"/>
          <c:showCatName val="0"/>
          <c:showSerName val="0"/>
          <c:showPercent val="0"/>
          <c:showBubbleSize val="0"/>
        </c:dLbls>
        <c:marker val="1"/>
        <c:smooth val="0"/>
        <c:axId val="899487232"/>
        <c:axId val="1058354144"/>
      </c:lineChart>
      <c:catAx>
        <c:axId val="8994872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58354144"/>
        <c:crosses val="autoZero"/>
        <c:auto val="1"/>
        <c:lblAlgn val="ctr"/>
        <c:lblOffset val="100"/>
        <c:noMultiLvlLbl val="0"/>
      </c:catAx>
      <c:valAx>
        <c:axId val="105835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948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Velocidad del internet vs Duración de Prueba</a:t>
            </a:r>
          </a:p>
          <a:p>
            <a:pPr>
              <a:defRPr/>
            </a:pPr>
            <a:r>
              <a:rPr lang="es-ES"/>
              <a:t>Escenario</a:t>
            </a:r>
            <a:r>
              <a:rPr lang="es-ES" baseline="0"/>
              <a:t> 3</a:t>
            </a:r>
          </a:p>
          <a:p>
            <a:pPr>
              <a:defRPr/>
            </a:pPr>
            <a:endParaRPr lang="es-ES" baseline="0"/>
          </a:p>
        </c:rich>
      </c:tx>
      <c:layout>
        <c:manualLayout>
          <c:xMode val="edge"/>
          <c:yMode val="edge"/>
          <c:x val="0.14535411198600176"/>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lineChart>
        <c:grouping val="standard"/>
        <c:varyColors val="0"/>
        <c:ser>
          <c:idx val="0"/>
          <c:order val="0"/>
          <c:tx>
            <c:strRef>
              <c:f>'Interet vs tiempo'!$C$36</c:f>
              <c:strCache>
                <c:ptCount val="1"/>
                <c:pt idx="0">
                  <c:v>Velocidad de internet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'Interet vs tiempo'!$C$37:$C$41</c:f>
              <c:numCache>
                <c:formatCode>General</c:formatCode>
                <c:ptCount val="5"/>
                <c:pt idx="0">
                  <c:v>40</c:v>
                </c:pt>
                <c:pt idx="1">
                  <c:v>40</c:v>
                </c:pt>
                <c:pt idx="2">
                  <c:v>40</c:v>
                </c:pt>
                <c:pt idx="3">
                  <c:v>40</c:v>
                </c:pt>
                <c:pt idx="4">
                  <c:v>40</c:v>
                </c:pt>
              </c:numCache>
            </c:numRef>
          </c:val>
          <c:smooth val="0"/>
          <c:extLst>
            <c:ext xmlns:c16="http://schemas.microsoft.com/office/drawing/2014/chart" uri="{C3380CC4-5D6E-409C-BE32-E72D297353CC}">
              <c16:uniqueId val="{00000000-A33A-4087-8827-95902B4FE1B1}"/>
            </c:ext>
          </c:extLst>
        </c:ser>
        <c:ser>
          <c:idx val="1"/>
          <c:order val="1"/>
          <c:tx>
            <c:strRef>
              <c:f>'Interet vs tiempo'!$D$36</c:f>
              <c:strCache>
                <c:ptCount val="1"/>
                <c:pt idx="0">
                  <c:v>Duración prueba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'Interet vs tiempo'!$D$37:$D$41</c:f>
              <c:numCache>
                <c:formatCode>General</c:formatCode>
                <c:ptCount val="5"/>
                <c:pt idx="0">
                  <c:v>11</c:v>
                </c:pt>
                <c:pt idx="1">
                  <c:v>4</c:v>
                </c:pt>
                <c:pt idx="2">
                  <c:v>4</c:v>
                </c:pt>
                <c:pt idx="3">
                  <c:v>4</c:v>
                </c:pt>
                <c:pt idx="4">
                  <c:v>4</c:v>
                </c:pt>
              </c:numCache>
            </c:numRef>
          </c:val>
          <c:smooth val="0"/>
          <c:extLst>
            <c:ext xmlns:c16="http://schemas.microsoft.com/office/drawing/2014/chart" uri="{C3380CC4-5D6E-409C-BE32-E72D297353CC}">
              <c16:uniqueId val="{00000001-A33A-4087-8827-95902B4FE1B1}"/>
            </c:ext>
          </c:extLst>
        </c:ser>
        <c:dLbls>
          <c:showLegendKey val="0"/>
          <c:showVal val="0"/>
          <c:showCatName val="0"/>
          <c:showSerName val="0"/>
          <c:showPercent val="0"/>
          <c:showBubbleSize val="0"/>
        </c:dLbls>
        <c:marker val="1"/>
        <c:smooth val="0"/>
        <c:axId val="899487232"/>
        <c:axId val="1058354144"/>
      </c:lineChart>
      <c:catAx>
        <c:axId val="8994872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58354144"/>
        <c:crosses val="autoZero"/>
        <c:auto val="1"/>
        <c:lblAlgn val="ctr"/>
        <c:lblOffset val="100"/>
        <c:noMultiLvlLbl val="0"/>
      </c:catAx>
      <c:valAx>
        <c:axId val="105835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899487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B8D8A-2A8C-411A-98D2-B1903A08BED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94C8AA0C-84FA-448E-B63C-D5CC0B9B1862}">
      <dgm:prSet phldrT="[Texto]"/>
      <dgm:spPr/>
      <dgm:t>
        <a:bodyPr/>
        <a:lstStyle/>
        <a:p>
          <a:r>
            <a:rPr lang="es-EC" dirty="0"/>
            <a:t>1960</a:t>
          </a:r>
        </a:p>
        <a:p>
          <a:r>
            <a:rPr lang="es-EC" dirty="0"/>
            <a:t>Woodrow </a:t>
          </a:r>
          <a:r>
            <a:rPr lang="es-EC" dirty="0" err="1"/>
            <a:t>Bledsoe</a:t>
          </a:r>
          <a:endParaRPr lang="es-EC" dirty="0"/>
        </a:p>
      </dgm:t>
    </dgm:pt>
    <dgm:pt modelId="{B62F39BA-24B9-48B5-9DDE-FB222CB3899E}" type="parTrans" cxnId="{87AE3FFB-12E4-415E-8781-22A6718ACDF7}">
      <dgm:prSet/>
      <dgm:spPr/>
      <dgm:t>
        <a:bodyPr/>
        <a:lstStyle/>
        <a:p>
          <a:endParaRPr lang="es-EC"/>
        </a:p>
      </dgm:t>
    </dgm:pt>
    <dgm:pt modelId="{5BF7BF10-DAD9-4E10-B7DB-22CC76E99C20}" type="sibTrans" cxnId="{87AE3FFB-12E4-415E-8781-22A6718ACDF7}">
      <dgm:prSet/>
      <dgm:spPr/>
      <dgm:t>
        <a:bodyPr/>
        <a:lstStyle/>
        <a:p>
          <a:endParaRPr lang="es-EC"/>
        </a:p>
      </dgm:t>
    </dgm:pt>
    <dgm:pt modelId="{43511D36-EE21-4338-8C9C-6BF72FD9A54A}">
      <dgm:prSet phldrT="[Texto]"/>
      <dgm:spPr/>
      <dgm:t>
        <a:bodyPr/>
        <a:lstStyle/>
        <a:p>
          <a:r>
            <a:rPr lang="es-EC" dirty="0"/>
            <a:t>1987</a:t>
          </a:r>
        </a:p>
        <a:p>
          <a:r>
            <a:rPr lang="es-EC" dirty="0" err="1"/>
            <a:t>Sirovich</a:t>
          </a:r>
          <a:r>
            <a:rPr lang="es-EC" dirty="0"/>
            <a:t> y </a:t>
          </a:r>
          <a:r>
            <a:rPr lang="es-EC" dirty="0" err="1"/>
            <a:t>Kirby</a:t>
          </a:r>
          <a:endParaRPr lang="es-EC" dirty="0"/>
        </a:p>
      </dgm:t>
    </dgm:pt>
    <dgm:pt modelId="{F9E76AD4-F09F-486E-A4A8-1215E49885C4}" type="parTrans" cxnId="{00CF4C1A-E879-4497-B101-DD7802AAA18F}">
      <dgm:prSet/>
      <dgm:spPr/>
      <dgm:t>
        <a:bodyPr/>
        <a:lstStyle/>
        <a:p>
          <a:endParaRPr lang="es-EC"/>
        </a:p>
      </dgm:t>
    </dgm:pt>
    <dgm:pt modelId="{42E0B1B6-6310-4E38-8C06-D4AC7461F2E0}" type="sibTrans" cxnId="{00CF4C1A-E879-4497-B101-DD7802AAA18F}">
      <dgm:prSet/>
      <dgm:spPr/>
      <dgm:t>
        <a:bodyPr/>
        <a:lstStyle/>
        <a:p>
          <a:endParaRPr lang="es-EC"/>
        </a:p>
      </dgm:t>
    </dgm:pt>
    <dgm:pt modelId="{D947FF15-E71D-400F-9F05-D91EF4B5ED19}">
      <dgm:prSet phldrT="[Texto]"/>
      <dgm:spPr/>
      <dgm:t>
        <a:bodyPr/>
        <a:lstStyle/>
        <a:p>
          <a:r>
            <a:rPr lang="es-EC" dirty="0"/>
            <a:t>1991</a:t>
          </a:r>
        </a:p>
        <a:p>
          <a:r>
            <a:rPr lang="es-EC" dirty="0" err="1"/>
            <a:t>Turk</a:t>
          </a:r>
          <a:r>
            <a:rPr lang="es-EC" dirty="0"/>
            <a:t> y Pentland</a:t>
          </a:r>
        </a:p>
      </dgm:t>
    </dgm:pt>
    <dgm:pt modelId="{FF69F46D-D709-482F-8A31-3253A2A5D5EB}" type="parTrans" cxnId="{3B204380-B6C2-4BC6-839C-F19165AB3C07}">
      <dgm:prSet/>
      <dgm:spPr/>
      <dgm:t>
        <a:bodyPr/>
        <a:lstStyle/>
        <a:p>
          <a:endParaRPr lang="es-EC"/>
        </a:p>
      </dgm:t>
    </dgm:pt>
    <dgm:pt modelId="{6770FA0F-50C3-44CB-B706-EE3072D61BD1}" type="sibTrans" cxnId="{3B204380-B6C2-4BC6-839C-F19165AB3C07}">
      <dgm:prSet/>
      <dgm:spPr/>
      <dgm:t>
        <a:bodyPr/>
        <a:lstStyle/>
        <a:p>
          <a:endParaRPr lang="es-EC"/>
        </a:p>
      </dgm:t>
    </dgm:pt>
    <dgm:pt modelId="{09C0B6CE-4019-48D4-89EE-CFDD8FD3A274}">
      <dgm:prSet phldrT="[Texto]"/>
      <dgm:spPr/>
      <dgm:t>
        <a:bodyPr/>
        <a:lstStyle/>
        <a:p>
          <a:r>
            <a:rPr lang="es-EC" dirty="0"/>
            <a:t>1970</a:t>
          </a:r>
        </a:p>
        <a:p>
          <a:r>
            <a:rPr lang="es-EC" dirty="0"/>
            <a:t>Goldstein, </a:t>
          </a:r>
          <a:r>
            <a:rPr lang="es-EC" dirty="0" err="1"/>
            <a:t>Harmor</a:t>
          </a:r>
          <a:r>
            <a:rPr lang="es-EC" dirty="0"/>
            <a:t> y </a:t>
          </a:r>
          <a:r>
            <a:rPr lang="es-EC" dirty="0" err="1"/>
            <a:t>Lesk</a:t>
          </a:r>
          <a:endParaRPr lang="es-EC" dirty="0"/>
        </a:p>
      </dgm:t>
    </dgm:pt>
    <dgm:pt modelId="{8611F396-9A24-4BDF-80DB-63656F36C870}" type="parTrans" cxnId="{91E29B48-EFAC-4828-AD53-D4482EADBDA1}">
      <dgm:prSet/>
      <dgm:spPr/>
      <dgm:t>
        <a:bodyPr/>
        <a:lstStyle/>
        <a:p>
          <a:endParaRPr lang="es-EC"/>
        </a:p>
      </dgm:t>
    </dgm:pt>
    <dgm:pt modelId="{9A9FB36A-DE72-4CF4-B61C-AD964405D925}" type="sibTrans" cxnId="{91E29B48-EFAC-4828-AD53-D4482EADBDA1}">
      <dgm:prSet/>
      <dgm:spPr/>
      <dgm:t>
        <a:bodyPr/>
        <a:lstStyle/>
        <a:p>
          <a:endParaRPr lang="es-EC"/>
        </a:p>
      </dgm:t>
    </dgm:pt>
    <dgm:pt modelId="{D16DB200-B50E-4B62-99EB-55B9CC50C19F}" type="pres">
      <dgm:prSet presAssocID="{E3AB8D8A-2A8C-411A-98D2-B1903A08BEDA}" presName="rootnode" presStyleCnt="0">
        <dgm:presLayoutVars>
          <dgm:chMax/>
          <dgm:chPref/>
          <dgm:dir/>
          <dgm:animLvl val="lvl"/>
        </dgm:presLayoutVars>
      </dgm:prSet>
      <dgm:spPr/>
      <dgm:t>
        <a:bodyPr/>
        <a:lstStyle/>
        <a:p>
          <a:endParaRPr lang="es-ES"/>
        </a:p>
      </dgm:t>
    </dgm:pt>
    <dgm:pt modelId="{3E265CF1-825E-4CDD-8520-B6CF7EA2F50B}" type="pres">
      <dgm:prSet presAssocID="{94C8AA0C-84FA-448E-B63C-D5CC0B9B1862}" presName="composite" presStyleCnt="0"/>
      <dgm:spPr/>
    </dgm:pt>
    <dgm:pt modelId="{EB2CAF9F-8532-40B9-BDBD-57730A961D34}" type="pres">
      <dgm:prSet presAssocID="{94C8AA0C-84FA-448E-B63C-D5CC0B9B1862}" presName="LShape" presStyleLbl="alignNode1" presStyleIdx="0" presStyleCnt="7"/>
      <dgm:spPr/>
    </dgm:pt>
    <dgm:pt modelId="{F7053B61-F71E-41E4-A858-8BE69D050E30}" type="pres">
      <dgm:prSet presAssocID="{94C8AA0C-84FA-448E-B63C-D5CC0B9B1862}" presName="ParentText" presStyleLbl="revTx" presStyleIdx="0" presStyleCnt="4">
        <dgm:presLayoutVars>
          <dgm:chMax val="0"/>
          <dgm:chPref val="0"/>
          <dgm:bulletEnabled val="1"/>
        </dgm:presLayoutVars>
      </dgm:prSet>
      <dgm:spPr/>
      <dgm:t>
        <a:bodyPr/>
        <a:lstStyle/>
        <a:p>
          <a:endParaRPr lang="es-ES"/>
        </a:p>
      </dgm:t>
    </dgm:pt>
    <dgm:pt modelId="{C77FF760-7A33-436B-9B32-05FF85EEAD04}" type="pres">
      <dgm:prSet presAssocID="{94C8AA0C-84FA-448E-B63C-D5CC0B9B1862}" presName="Triangle" presStyleLbl="alignNode1" presStyleIdx="1" presStyleCnt="7"/>
      <dgm:spPr/>
    </dgm:pt>
    <dgm:pt modelId="{F17EED5A-8432-4570-BBFD-639FCBA57BE5}" type="pres">
      <dgm:prSet presAssocID="{5BF7BF10-DAD9-4E10-B7DB-22CC76E99C20}" presName="sibTrans" presStyleCnt="0"/>
      <dgm:spPr/>
    </dgm:pt>
    <dgm:pt modelId="{EFBFC6C1-2E54-42D0-BB6A-0391E87AAF36}" type="pres">
      <dgm:prSet presAssocID="{5BF7BF10-DAD9-4E10-B7DB-22CC76E99C20}" presName="space" presStyleCnt="0"/>
      <dgm:spPr/>
    </dgm:pt>
    <dgm:pt modelId="{F0319CF8-DA24-4D83-B48E-649AAA2E6476}" type="pres">
      <dgm:prSet presAssocID="{09C0B6CE-4019-48D4-89EE-CFDD8FD3A274}" presName="composite" presStyleCnt="0"/>
      <dgm:spPr/>
    </dgm:pt>
    <dgm:pt modelId="{D1A1D273-8A73-4AAE-9BC6-9D20D5680862}" type="pres">
      <dgm:prSet presAssocID="{09C0B6CE-4019-48D4-89EE-CFDD8FD3A274}" presName="LShape" presStyleLbl="alignNode1" presStyleIdx="2" presStyleCnt="7"/>
      <dgm:spPr/>
    </dgm:pt>
    <dgm:pt modelId="{01EACDB6-CDC1-484E-B047-09D96B38BB13}" type="pres">
      <dgm:prSet presAssocID="{09C0B6CE-4019-48D4-89EE-CFDD8FD3A274}" presName="ParentText" presStyleLbl="revTx" presStyleIdx="1" presStyleCnt="4">
        <dgm:presLayoutVars>
          <dgm:chMax val="0"/>
          <dgm:chPref val="0"/>
          <dgm:bulletEnabled val="1"/>
        </dgm:presLayoutVars>
      </dgm:prSet>
      <dgm:spPr/>
      <dgm:t>
        <a:bodyPr/>
        <a:lstStyle/>
        <a:p>
          <a:endParaRPr lang="es-ES"/>
        </a:p>
      </dgm:t>
    </dgm:pt>
    <dgm:pt modelId="{21D89D19-8670-4D2C-B247-8CDDCF9CFDDA}" type="pres">
      <dgm:prSet presAssocID="{09C0B6CE-4019-48D4-89EE-CFDD8FD3A274}" presName="Triangle" presStyleLbl="alignNode1" presStyleIdx="3" presStyleCnt="7"/>
      <dgm:spPr/>
    </dgm:pt>
    <dgm:pt modelId="{52F480E1-E151-42A6-9E3B-E180FEA18D16}" type="pres">
      <dgm:prSet presAssocID="{9A9FB36A-DE72-4CF4-B61C-AD964405D925}" presName="sibTrans" presStyleCnt="0"/>
      <dgm:spPr/>
    </dgm:pt>
    <dgm:pt modelId="{876673B3-9B3D-4E94-9D2F-098625EA8BB9}" type="pres">
      <dgm:prSet presAssocID="{9A9FB36A-DE72-4CF4-B61C-AD964405D925}" presName="space" presStyleCnt="0"/>
      <dgm:spPr/>
    </dgm:pt>
    <dgm:pt modelId="{D8BEA340-BE46-4CE6-9591-390B7549AA4B}" type="pres">
      <dgm:prSet presAssocID="{43511D36-EE21-4338-8C9C-6BF72FD9A54A}" presName="composite" presStyleCnt="0"/>
      <dgm:spPr/>
    </dgm:pt>
    <dgm:pt modelId="{63A4DD1D-DF50-40BE-A9E8-3FCA0B6ACB5C}" type="pres">
      <dgm:prSet presAssocID="{43511D36-EE21-4338-8C9C-6BF72FD9A54A}" presName="LShape" presStyleLbl="alignNode1" presStyleIdx="4" presStyleCnt="7"/>
      <dgm:spPr/>
    </dgm:pt>
    <dgm:pt modelId="{EE811AA2-828C-4616-B535-CDF4A06E9416}" type="pres">
      <dgm:prSet presAssocID="{43511D36-EE21-4338-8C9C-6BF72FD9A54A}" presName="ParentText" presStyleLbl="revTx" presStyleIdx="2" presStyleCnt="4">
        <dgm:presLayoutVars>
          <dgm:chMax val="0"/>
          <dgm:chPref val="0"/>
          <dgm:bulletEnabled val="1"/>
        </dgm:presLayoutVars>
      </dgm:prSet>
      <dgm:spPr/>
      <dgm:t>
        <a:bodyPr/>
        <a:lstStyle/>
        <a:p>
          <a:endParaRPr lang="es-ES"/>
        </a:p>
      </dgm:t>
    </dgm:pt>
    <dgm:pt modelId="{03BC8F4A-D553-4351-861B-0208647E3CE1}" type="pres">
      <dgm:prSet presAssocID="{43511D36-EE21-4338-8C9C-6BF72FD9A54A}" presName="Triangle" presStyleLbl="alignNode1" presStyleIdx="5" presStyleCnt="7"/>
      <dgm:spPr/>
    </dgm:pt>
    <dgm:pt modelId="{8DA63FCE-33DD-44BD-ADAF-36A3C692D511}" type="pres">
      <dgm:prSet presAssocID="{42E0B1B6-6310-4E38-8C06-D4AC7461F2E0}" presName="sibTrans" presStyleCnt="0"/>
      <dgm:spPr/>
    </dgm:pt>
    <dgm:pt modelId="{92E48ACF-63B8-4F93-80AA-11D864C15E72}" type="pres">
      <dgm:prSet presAssocID="{42E0B1B6-6310-4E38-8C06-D4AC7461F2E0}" presName="space" presStyleCnt="0"/>
      <dgm:spPr/>
    </dgm:pt>
    <dgm:pt modelId="{B4710D00-2EBA-49A3-8760-3DD57472CA87}" type="pres">
      <dgm:prSet presAssocID="{D947FF15-E71D-400F-9F05-D91EF4B5ED19}" presName="composite" presStyleCnt="0"/>
      <dgm:spPr/>
    </dgm:pt>
    <dgm:pt modelId="{B7ADD13F-47AD-4453-9944-B4FAB65D7438}" type="pres">
      <dgm:prSet presAssocID="{D947FF15-E71D-400F-9F05-D91EF4B5ED19}" presName="LShape" presStyleLbl="alignNode1" presStyleIdx="6" presStyleCnt="7"/>
      <dgm:spPr/>
    </dgm:pt>
    <dgm:pt modelId="{A489DF3B-58A0-4C93-B557-2689E66D62C3}" type="pres">
      <dgm:prSet presAssocID="{D947FF15-E71D-400F-9F05-D91EF4B5ED19}" presName="ParentText" presStyleLbl="revTx" presStyleIdx="3" presStyleCnt="4">
        <dgm:presLayoutVars>
          <dgm:chMax val="0"/>
          <dgm:chPref val="0"/>
          <dgm:bulletEnabled val="1"/>
        </dgm:presLayoutVars>
      </dgm:prSet>
      <dgm:spPr/>
      <dgm:t>
        <a:bodyPr/>
        <a:lstStyle/>
        <a:p>
          <a:endParaRPr lang="es-ES"/>
        </a:p>
      </dgm:t>
    </dgm:pt>
  </dgm:ptLst>
  <dgm:cxnLst>
    <dgm:cxn modelId="{00CF4C1A-E879-4497-B101-DD7802AAA18F}" srcId="{E3AB8D8A-2A8C-411A-98D2-B1903A08BEDA}" destId="{43511D36-EE21-4338-8C9C-6BF72FD9A54A}" srcOrd="2" destOrd="0" parTransId="{F9E76AD4-F09F-486E-A4A8-1215E49885C4}" sibTransId="{42E0B1B6-6310-4E38-8C06-D4AC7461F2E0}"/>
    <dgm:cxn modelId="{0518DF6C-AD89-40BE-826E-3EFB846BFBDD}" type="presOf" srcId="{43511D36-EE21-4338-8C9C-6BF72FD9A54A}" destId="{EE811AA2-828C-4616-B535-CDF4A06E9416}" srcOrd="0" destOrd="0" presId="urn:microsoft.com/office/officeart/2009/3/layout/StepUpProcess"/>
    <dgm:cxn modelId="{91E29B48-EFAC-4828-AD53-D4482EADBDA1}" srcId="{E3AB8D8A-2A8C-411A-98D2-B1903A08BEDA}" destId="{09C0B6CE-4019-48D4-89EE-CFDD8FD3A274}" srcOrd="1" destOrd="0" parTransId="{8611F396-9A24-4BDF-80DB-63656F36C870}" sibTransId="{9A9FB36A-DE72-4CF4-B61C-AD964405D925}"/>
    <dgm:cxn modelId="{A617C921-73DC-4A73-8B06-6E353C61B5E6}" type="presOf" srcId="{94C8AA0C-84FA-448E-B63C-D5CC0B9B1862}" destId="{F7053B61-F71E-41E4-A858-8BE69D050E30}" srcOrd="0" destOrd="0" presId="urn:microsoft.com/office/officeart/2009/3/layout/StepUpProcess"/>
    <dgm:cxn modelId="{FE913C38-9134-47F4-ACE7-526BD759B10D}" type="presOf" srcId="{D947FF15-E71D-400F-9F05-D91EF4B5ED19}" destId="{A489DF3B-58A0-4C93-B557-2689E66D62C3}" srcOrd="0" destOrd="0" presId="urn:microsoft.com/office/officeart/2009/3/layout/StepUpProcess"/>
    <dgm:cxn modelId="{3B204380-B6C2-4BC6-839C-F19165AB3C07}" srcId="{E3AB8D8A-2A8C-411A-98D2-B1903A08BEDA}" destId="{D947FF15-E71D-400F-9F05-D91EF4B5ED19}" srcOrd="3" destOrd="0" parTransId="{FF69F46D-D709-482F-8A31-3253A2A5D5EB}" sibTransId="{6770FA0F-50C3-44CB-B706-EE3072D61BD1}"/>
    <dgm:cxn modelId="{F95E18C5-6727-4D6C-8B71-C4AEA2025393}" type="presOf" srcId="{09C0B6CE-4019-48D4-89EE-CFDD8FD3A274}" destId="{01EACDB6-CDC1-484E-B047-09D96B38BB13}" srcOrd="0" destOrd="0" presId="urn:microsoft.com/office/officeart/2009/3/layout/StepUpProcess"/>
    <dgm:cxn modelId="{F86ACA18-B321-4F81-9ABF-B53357D9B77E}" type="presOf" srcId="{E3AB8D8A-2A8C-411A-98D2-B1903A08BEDA}" destId="{D16DB200-B50E-4B62-99EB-55B9CC50C19F}" srcOrd="0" destOrd="0" presId="urn:microsoft.com/office/officeart/2009/3/layout/StepUpProcess"/>
    <dgm:cxn modelId="{87AE3FFB-12E4-415E-8781-22A6718ACDF7}" srcId="{E3AB8D8A-2A8C-411A-98D2-B1903A08BEDA}" destId="{94C8AA0C-84FA-448E-B63C-D5CC0B9B1862}" srcOrd="0" destOrd="0" parTransId="{B62F39BA-24B9-48B5-9DDE-FB222CB3899E}" sibTransId="{5BF7BF10-DAD9-4E10-B7DB-22CC76E99C20}"/>
    <dgm:cxn modelId="{8CE982F7-CB51-430B-AFEC-624E3586F70C}" type="presParOf" srcId="{D16DB200-B50E-4B62-99EB-55B9CC50C19F}" destId="{3E265CF1-825E-4CDD-8520-B6CF7EA2F50B}" srcOrd="0" destOrd="0" presId="urn:microsoft.com/office/officeart/2009/3/layout/StepUpProcess"/>
    <dgm:cxn modelId="{28A2375A-840D-4296-8385-75CE173798AA}" type="presParOf" srcId="{3E265CF1-825E-4CDD-8520-B6CF7EA2F50B}" destId="{EB2CAF9F-8532-40B9-BDBD-57730A961D34}" srcOrd="0" destOrd="0" presId="urn:microsoft.com/office/officeart/2009/3/layout/StepUpProcess"/>
    <dgm:cxn modelId="{F5C82855-30D7-4CFB-AEA1-7CEF4B59BF57}" type="presParOf" srcId="{3E265CF1-825E-4CDD-8520-B6CF7EA2F50B}" destId="{F7053B61-F71E-41E4-A858-8BE69D050E30}" srcOrd="1" destOrd="0" presId="urn:microsoft.com/office/officeart/2009/3/layout/StepUpProcess"/>
    <dgm:cxn modelId="{954FCA8D-E4BE-4FA4-B518-E28830B58AD9}" type="presParOf" srcId="{3E265CF1-825E-4CDD-8520-B6CF7EA2F50B}" destId="{C77FF760-7A33-436B-9B32-05FF85EEAD04}" srcOrd="2" destOrd="0" presId="urn:microsoft.com/office/officeart/2009/3/layout/StepUpProcess"/>
    <dgm:cxn modelId="{B4676C15-E17A-4D8A-9978-776FDBB71753}" type="presParOf" srcId="{D16DB200-B50E-4B62-99EB-55B9CC50C19F}" destId="{F17EED5A-8432-4570-BBFD-639FCBA57BE5}" srcOrd="1" destOrd="0" presId="urn:microsoft.com/office/officeart/2009/3/layout/StepUpProcess"/>
    <dgm:cxn modelId="{6606407B-6F86-4E9C-92DB-2D5265BD3EA7}" type="presParOf" srcId="{F17EED5A-8432-4570-BBFD-639FCBA57BE5}" destId="{EFBFC6C1-2E54-42D0-BB6A-0391E87AAF36}" srcOrd="0" destOrd="0" presId="urn:microsoft.com/office/officeart/2009/3/layout/StepUpProcess"/>
    <dgm:cxn modelId="{18480B0F-1B26-4A67-A326-970018A9EDD6}" type="presParOf" srcId="{D16DB200-B50E-4B62-99EB-55B9CC50C19F}" destId="{F0319CF8-DA24-4D83-B48E-649AAA2E6476}" srcOrd="2" destOrd="0" presId="urn:microsoft.com/office/officeart/2009/3/layout/StepUpProcess"/>
    <dgm:cxn modelId="{911D35CE-4617-4473-BF56-1C6306ED5A71}" type="presParOf" srcId="{F0319CF8-DA24-4D83-B48E-649AAA2E6476}" destId="{D1A1D273-8A73-4AAE-9BC6-9D20D5680862}" srcOrd="0" destOrd="0" presId="urn:microsoft.com/office/officeart/2009/3/layout/StepUpProcess"/>
    <dgm:cxn modelId="{93114F6F-566C-4800-9A3F-F53776082FBD}" type="presParOf" srcId="{F0319CF8-DA24-4D83-B48E-649AAA2E6476}" destId="{01EACDB6-CDC1-484E-B047-09D96B38BB13}" srcOrd="1" destOrd="0" presId="urn:microsoft.com/office/officeart/2009/3/layout/StepUpProcess"/>
    <dgm:cxn modelId="{F70D863E-C568-486D-941B-D3E98A05934F}" type="presParOf" srcId="{F0319CF8-DA24-4D83-B48E-649AAA2E6476}" destId="{21D89D19-8670-4D2C-B247-8CDDCF9CFDDA}" srcOrd="2" destOrd="0" presId="urn:microsoft.com/office/officeart/2009/3/layout/StepUpProcess"/>
    <dgm:cxn modelId="{33AD2128-22AC-4038-9BBA-289F2DE22440}" type="presParOf" srcId="{D16DB200-B50E-4B62-99EB-55B9CC50C19F}" destId="{52F480E1-E151-42A6-9E3B-E180FEA18D16}" srcOrd="3" destOrd="0" presId="urn:microsoft.com/office/officeart/2009/3/layout/StepUpProcess"/>
    <dgm:cxn modelId="{9951AF43-4708-492A-AFD4-D62D002092FD}" type="presParOf" srcId="{52F480E1-E151-42A6-9E3B-E180FEA18D16}" destId="{876673B3-9B3D-4E94-9D2F-098625EA8BB9}" srcOrd="0" destOrd="0" presId="urn:microsoft.com/office/officeart/2009/3/layout/StepUpProcess"/>
    <dgm:cxn modelId="{16A1392E-D8B7-4A8C-9B23-0F1E5B161445}" type="presParOf" srcId="{D16DB200-B50E-4B62-99EB-55B9CC50C19F}" destId="{D8BEA340-BE46-4CE6-9591-390B7549AA4B}" srcOrd="4" destOrd="0" presId="urn:microsoft.com/office/officeart/2009/3/layout/StepUpProcess"/>
    <dgm:cxn modelId="{FB65DC67-94C7-49B9-8356-943E51A13020}" type="presParOf" srcId="{D8BEA340-BE46-4CE6-9591-390B7549AA4B}" destId="{63A4DD1D-DF50-40BE-A9E8-3FCA0B6ACB5C}" srcOrd="0" destOrd="0" presId="urn:microsoft.com/office/officeart/2009/3/layout/StepUpProcess"/>
    <dgm:cxn modelId="{3CEB4F30-51E6-49F8-BB5E-26A91EAE5C99}" type="presParOf" srcId="{D8BEA340-BE46-4CE6-9591-390B7549AA4B}" destId="{EE811AA2-828C-4616-B535-CDF4A06E9416}" srcOrd="1" destOrd="0" presId="urn:microsoft.com/office/officeart/2009/3/layout/StepUpProcess"/>
    <dgm:cxn modelId="{2DC89CD7-5E28-4E44-8B7D-5D14AF506AFA}" type="presParOf" srcId="{D8BEA340-BE46-4CE6-9591-390B7549AA4B}" destId="{03BC8F4A-D553-4351-861B-0208647E3CE1}" srcOrd="2" destOrd="0" presId="urn:microsoft.com/office/officeart/2009/3/layout/StepUpProcess"/>
    <dgm:cxn modelId="{443F1C8E-73B5-4134-9BFC-42B00242109E}" type="presParOf" srcId="{D16DB200-B50E-4B62-99EB-55B9CC50C19F}" destId="{8DA63FCE-33DD-44BD-ADAF-36A3C692D511}" srcOrd="5" destOrd="0" presId="urn:microsoft.com/office/officeart/2009/3/layout/StepUpProcess"/>
    <dgm:cxn modelId="{652943CF-3712-4A81-A401-81387D8CC2DB}" type="presParOf" srcId="{8DA63FCE-33DD-44BD-ADAF-36A3C692D511}" destId="{92E48ACF-63B8-4F93-80AA-11D864C15E72}" srcOrd="0" destOrd="0" presId="urn:microsoft.com/office/officeart/2009/3/layout/StepUpProcess"/>
    <dgm:cxn modelId="{4D25AE83-E709-4E28-8CC5-ACC3B18EA811}" type="presParOf" srcId="{D16DB200-B50E-4B62-99EB-55B9CC50C19F}" destId="{B4710D00-2EBA-49A3-8760-3DD57472CA87}" srcOrd="6" destOrd="0" presId="urn:microsoft.com/office/officeart/2009/3/layout/StepUpProcess"/>
    <dgm:cxn modelId="{1AF649D7-F4A1-42CD-A35E-41942C9B7C52}" type="presParOf" srcId="{B4710D00-2EBA-49A3-8760-3DD57472CA87}" destId="{B7ADD13F-47AD-4453-9944-B4FAB65D7438}" srcOrd="0" destOrd="0" presId="urn:microsoft.com/office/officeart/2009/3/layout/StepUpProcess"/>
    <dgm:cxn modelId="{2144E61C-EBCC-4F8F-85F2-1F68235CCDE7}" type="presParOf" srcId="{B4710D00-2EBA-49A3-8760-3DD57472CA87}" destId="{A489DF3B-58A0-4C93-B557-2689E66D62C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CAF9F-8532-40B9-BDBD-57730A961D34}">
      <dsp:nvSpPr>
        <dsp:cNvPr id="0" name=""/>
        <dsp:cNvSpPr/>
      </dsp:nvSpPr>
      <dsp:spPr>
        <a:xfrm rot="5400000">
          <a:off x="340535" y="1395167"/>
          <a:ext cx="1013215" cy="168596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53B61-F71E-41E4-A858-8BE69D050E30}">
      <dsp:nvSpPr>
        <dsp:cNvPr id="0" name=""/>
        <dsp:cNvSpPr/>
      </dsp:nvSpPr>
      <dsp:spPr>
        <a:xfrm>
          <a:off x="171405" y="1898908"/>
          <a:ext cx="1522101" cy="133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t>1960</a:t>
          </a:r>
        </a:p>
        <a:p>
          <a:pPr lvl="0" algn="l" defTabSz="889000">
            <a:lnSpc>
              <a:spcPct val="90000"/>
            </a:lnSpc>
            <a:spcBef>
              <a:spcPct val="0"/>
            </a:spcBef>
            <a:spcAft>
              <a:spcPct val="35000"/>
            </a:spcAft>
          </a:pPr>
          <a:r>
            <a:rPr lang="es-EC" sz="2000" kern="1200" dirty="0"/>
            <a:t>Woodrow </a:t>
          </a:r>
          <a:r>
            <a:rPr lang="es-EC" sz="2000" kern="1200" dirty="0" err="1"/>
            <a:t>Bledsoe</a:t>
          </a:r>
          <a:endParaRPr lang="es-EC" sz="2000" kern="1200" dirty="0"/>
        </a:p>
      </dsp:txBody>
      <dsp:txXfrm>
        <a:off x="171405" y="1898908"/>
        <a:ext cx="1522101" cy="1334211"/>
      </dsp:txXfrm>
    </dsp:sp>
    <dsp:sp modelId="{C77FF760-7A33-436B-9B32-05FF85EEAD04}">
      <dsp:nvSpPr>
        <dsp:cNvPr id="0" name=""/>
        <dsp:cNvSpPr/>
      </dsp:nvSpPr>
      <dsp:spPr>
        <a:xfrm>
          <a:off x="1406317" y="1271044"/>
          <a:ext cx="287189" cy="287189"/>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1D273-8A73-4AAE-9BC6-9D20D5680862}">
      <dsp:nvSpPr>
        <dsp:cNvPr id="0" name=""/>
        <dsp:cNvSpPr/>
      </dsp:nvSpPr>
      <dsp:spPr>
        <a:xfrm rot="5400000">
          <a:off x="2203885" y="934079"/>
          <a:ext cx="1013215" cy="168596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ACDB6-CDC1-484E-B047-09D96B38BB13}">
      <dsp:nvSpPr>
        <dsp:cNvPr id="0" name=""/>
        <dsp:cNvSpPr/>
      </dsp:nvSpPr>
      <dsp:spPr>
        <a:xfrm>
          <a:off x="2034754" y="1437820"/>
          <a:ext cx="1522101" cy="133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t>1970</a:t>
          </a:r>
        </a:p>
        <a:p>
          <a:pPr lvl="0" algn="l" defTabSz="889000">
            <a:lnSpc>
              <a:spcPct val="90000"/>
            </a:lnSpc>
            <a:spcBef>
              <a:spcPct val="0"/>
            </a:spcBef>
            <a:spcAft>
              <a:spcPct val="35000"/>
            </a:spcAft>
          </a:pPr>
          <a:r>
            <a:rPr lang="es-EC" sz="2000" kern="1200" dirty="0"/>
            <a:t>Goldstein, </a:t>
          </a:r>
          <a:r>
            <a:rPr lang="es-EC" sz="2000" kern="1200" dirty="0" err="1"/>
            <a:t>Harmor</a:t>
          </a:r>
          <a:r>
            <a:rPr lang="es-EC" sz="2000" kern="1200" dirty="0"/>
            <a:t> y </a:t>
          </a:r>
          <a:r>
            <a:rPr lang="es-EC" sz="2000" kern="1200" dirty="0" err="1"/>
            <a:t>Lesk</a:t>
          </a:r>
          <a:endParaRPr lang="es-EC" sz="2000" kern="1200" dirty="0"/>
        </a:p>
      </dsp:txBody>
      <dsp:txXfrm>
        <a:off x="2034754" y="1437820"/>
        <a:ext cx="1522101" cy="1334211"/>
      </dsp:txXfrm>
    </dsp:sp>
    <dsp:sp modelId="{21D89D19-8670-4D2C-B247-8CDDCF9CFDDA}">
      <dsp:nvSpPr>
        <dsp:cNvPr id="0" name=""/>
        <dsp:cNvSpPr/>
      </dsp:nvSpPr>
      <dsp:spPr>
        <a:xfrm>
          <a:off x="3269667" y="809956"/>
          <a:ext cx="287189" cy="287189"/>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4DD1D-DF50-40BE-A9E8-3FCA0B6ACB5C}">
      <dsp:nvSpPr>
        <dsp:cNvPr id="0" name=""/>
        <dsp:cNvSpPr/>
      </dsp:nvSpPr>
      <dsp:spPr>
        <a:xfrm rot="5400000">
          <a:off x="4067235" y="472991"/>
          <a:ext cx="1013215" cy="168596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811AA2-828C-4616-B535-CDF4A06E9416}">
      <dsp:nvSpPr>
        <dsp:cNvPr id="0" name=""/>
        <dsp:cNvSpPr/>
      </dsp:nvSpPr>
      <dsp:spPr>
        <a:xfrm>
          <a:off x="3898104" y="976732"/>
          <a:ext cx="1522101" cy="133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t>1987</a:t>
          </a:r>
        </a:p>
        <a:p>
          <a:pPr lvl="0" algn="l" defTabSz="889000">
            <a:lnSpc>
              <a:spcPct val="90000"/>
            </a:lnSpc>
            <a:spcBef>
              <a:spcPct val="0"/>
            </a:spcBef>
            <a:spcAft>
              <a:spcPct val="35000"/>
            </a:spcAft>
          </a:pPr>
          <a:r>
            <a:rPr lang="es-EC" sz="2000" kern="1200" dirty="0" err="1"/>
            <a:t>Sirovich</a:t>
          </a:r>
          <a:r>
            <a:rPr lang="es-EC" sz="2000" kern="1200" dirty="0"/>
            <a:t> y </a:t>
          </a:r>
          <a:r>
            <a:rPr lang="es-EC" sz="2000" kern="1200" dirty="0" err="1"/>
            <a:t>Kirby</a:t>
          </a:r>
          <a:endParaRPr lang="es-EC" sz="2000" kern="1200" dirty="0"/>
        </a:p>
      </dsp:txBody>
      <dsp:txXfrm>
        <a:off x="3898104" y="976732"/>
        <a:ext cx="1522101" cy="1334211"/>
      </dsp:txXfrm>
    </dsp:sp>
    <dsp:sp modelId="{03BC8F4A-D553-4351-861B-0208647E3CE1}">
      <dsp:nvSpPr>
        <dsp:cNvPr id="0" name=""/>
        <dsp:cNvSpPr/>
      </dsp:nvSpPr>
      <dsp:spPr>
        <a:xfrm>
          <a:off x="5133017" y="348868"/>
          <a:ext cx="287189" cy="287189"/>
        </a:xfrm>
        <a:prstGeom prst="triangle">
          <a:avLst>
            <a:gd name="adj" fmla="val 10000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3F-47AD-4453-9944-B4FAB65D7438}">
      <dsp:nvSpPr>
        <dsp:cNvPr id="0" name=""/>
        <dsp:cNvSpPr/>
      </dsp:nvSpPr>
      <dsp:spPr>
        <a:xfrm rot="5400000">
          <a:off x="5930585" y="11903"/>
          <a:ext cx="1013215" cy="1685968"/>
        </a:xfrm>
        <a:prstGeom prst="corner">
          <a:avLst>
            <a:gd name="adj1" fmla="val 16120"/>
            <a:gd name="adj2" fmla="val 16110"/>
          </a:avLst>
        </a:prstGeom>
        <a:solidFill>
          <a:schemeClr val="accent1">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89DF3B-58A0-4C93-B557-2689E66D62C3}">
      <dsp:nvSpPr>
        <dsp:cNvPr id="0" name=""/>
        <dsp:cNvSpPr/>
      </dsp:nvSpPr>
      <dsp:spPr>
        <a:xfrm>
          <a:off x="5761454" y="515645"/>
          <a:ext cx="1522101" cy="1334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C" sz="2000" kern="1200" dirty="0"/>
            <a:t>1991</a:t>
          </a:r>
        </a:p>
        <a:p>
          <a:pPr lvl="0" algn="l" defTabSz="889000">
            <a:lnSpc>
              <a:spcPct val="90000"/>
            </a:lnSpc>
            <a:spcBef>
              <a:spcPct val="0"/>
            </a:spcBef>
            <a:spcAft>
              <a:spcPct val="35000"/>
            </a:spcAft>
          </a:pPr>
          <a:r>
            <a:rPr lang="es-EC" sz="2000" kern="1200" dirty="0" err="1"/>
            <a:t>Turk</a:t>
          </a:r>
          <a:r>
            <a:rPr lang="es-EC" sz="2000" kern="1200" dirty="0"/>
            <a:t> y Pentland</a:t>
          </a:r>
        </a:p>
      </dsp:txBody>
      <dsp:txXfrm>
        <a:off x="5761454" y="515645"/>
        <a:ext cx="1522101" cy="1334211"/>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C96807E-5C98-4D19-ABEC-889BE82079F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EC"/>
          </a:p>
        </p:txBody>
      </p:sp>
      <p:sp>
        <p:nvSpPr>
          <p:cNvPr id="81923" name="Rectangle 3">
            <a:extLst>
              <a:ext uri="{FF2B5EF4-FFF2-40B4-BE49-F238E27FC236}">
                <a16:creationId xmlns:a16="http://schemas.microsoft.com/office/drawing/2014/main" id="{C91E6EAA-9631-4A09-8202-AD537814AB5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EC"/>
          </a:p>
        </p:txBody>
      </p:sp>
      <p:sp>
        <p:nvSpPr>
          <p:cNvPr id="81924" name="Rectangle 4">
            <a:extLst>
              <a:ext uri="{FF2B5EF4-FFF2-40B4-BE49-F238E27FC236}">
                <a16:creationId xmlns:a16="http://schemas.microsoft.com/office/drawing/2014/main" id="{EA7B5AA9-2316-420D-A297-6D8DC9CC82A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F1AC9ABC-C995-4FC8-8254-FA581EC13DB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EC"/>
              <a:t>Click to edit Master text styles</a:t>
            </a:r>
          </a:p>
          <a:p>
            <a:pPr lvl="1"/>
            <a:r>
              <a:rPr lang="en-US" altLang="es-EC"/>
              <a:t>Second level</a:t>
            </a:r>
          </a:p>
          <a:p>
            <a:pPr lvl="2"/>
            <a:r>
              <a:rPr lang="en-US" altLang="es-EC"/>
              <a:t>Third level</a:t>
            </a:r>
          </a:p>
          <a:p>
            <a:pPr lvl="3"/>
            <a:r>
              <a:rPr lang="en-US" altLang="es-EC"/>
              <a:t>Fourth level</a:t>
            </a:r>
          </a:p>
          <a:p>
            <a:pPr lvl="4"/>
            <a:r>
              <a:rPr lang="en-US" altLang="es-EC"/>
              <a:t>Fifth level</a:t>
            </a:r>
          </a:p>
        </p:txBody>
      </p:sp>
      <p:sp>
        <p:nvSpPr>
          <p:cNvPr id="81926" name="Rectangle 6">
            <a:extLst>
              <a:ext uri="{FF2B5EF4-FFF2-40B4-BE49-F238E27FC236}">
                <a16:creationId xmlns:a16="http://schemas.microsoft.com/office/drawing/2014/main" id="{A0746E45-4DF3-4FD2-9BF6-23A3C9E21DCE}"/>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EC"/>
          </a:p>
        </p:txBody>
      </p:sp>
      <p:sp>
        <p:nvSpPr>
          <p:cNvPr id="81927" name="Rectangle 7">
            <a:extLst>
              <a:ext uri="{FF2B5EF4-FFF2-40B4-BE49-F238E27FC236}">
                <a16:creationId xmlns:a16="http://schemas.microsoft.com/office/drawing/2014/main" id="{7D4BE056-AB16-429B-A8F6-D48BF30FB41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6E59279-F75C-4C25-BD9B-8E2D193213A8}" type="slidenum">
              <a:rPr lang="en-US" altLang="es-EC"/>
              <a:pPr/>
              <a:t>‹Nº›</a:t>
            </a:fld>
            <a:endParaRPr lang="en-US" altLang="es-EC"/>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52A7F9-F11E-42C3-9272-1B05EBE66007}"/>
              </a:ext>
            </a:extLst>
          </p:cNvPr>
          <p:cNvSpPr>
            <a:spLocks noGrp="1" noChangeArrowheads="1"/>
          </p:cNvSpPr>
          <p:nvPr>
            <p:ph type="sldNum" sz="quarter" idx="5"/>
          </p:nvPr>
        </p:nvSpPr>
        <p:spPr>
          <a:ln/>
        </p:spPr>
        <p:txBody>
          <a:bodyPr/>
          <a:lstStyle/>
          <a:p>
            <a:fld id="{7EAB4D53-85DC-4884-BEC5-6900BC227277}" type="slidenum">
              <a:rPr lang="en-US" altLang="es-EC"/>
              <a:pPr/>
              <a:t>1</a:t>
            </a:fld>
            <a:endParaRPr lang="en-US" altLang="es-EC"/>
          </a:p>
        </p:txBody>
      </p:sp>
      <p:sp>
        <p:nvSpPr>
          <p:cNvPr id="107522" name="Rectangle 2">
            <a:extLst>
              <a:ext uri="{FF2B5EF4-FFF2-40B4-BE49-F238E27FC236}">
                <a16:creationId xmlns:a16="http://schemas.microsoft.com/office/drawing/2014/main" id="{33AC8FD5-BDCE-40C1-A3D4-8A51AD0E69B2}"/>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9B53D3D3-C6A8-49F8-9908-B7FB8F367703}"/>
              </a:ext>
            </a:extLst>
          </p:cNvPr>
          <p:cNvSpPr>
            <a:spLocks noGrp="1" noChangeArrowheads="1"/>
          </p:cNvSpPr>
          <p:nvPr>
            <p:ph type="body" idx="1"/>
          </p:nvPr>
        </p:nvSpPr>
        <p:spPr/>
        <p:txBody>
          <a:bodyPr/>
          <a:lstStyle/>
          <a:p>
            <a:endParaRPr lang="ru-RU" alt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2</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8</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extLst>
      <p:ext uri="{BB962C8B-B14F-4D97-AF65-F5344CB8AC3E}">
        <p14:creationId xmlns:p14="http://schemas.microsoft.com/office/powerpoint/2010/main" val="31637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9</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extLst>
      <p:ext uri="{BB962C8B-B14F-4D97-AF65-F5344CB8AC3E}">
        <p14:creationId xmlns:p14="http://schemas.microsoft.com/office/powerpoint/2010/main" val="2010717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15</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extLst>
      <p:ext uri="{BB962C8B-B14F-4D97-AF65-F5344CB8AC3E}">
        <p14:creationId xmlns:p14="http://schemas.microsoft.com/office/powerpoint/2010/main" val="21756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23</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extLst>
      <p:ext uri="{BB962C8B-B14F-4D97-AF65-F5344CB8AC3E}">
        <p14:creationId xmlns:p14="http://schemas.microsoft.com/office/powerpoint/2010/main" val="2782207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31</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extLst>
      <p:ext uri="{BB962C8B-B14F-4D97-AF65-F5344CB8AC3E}">
        <p14:creationId xmlns:p14="http://schemas.microsoft.com/office/powerpoint/2010/main" val="1493361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4B54EF-A513-401A-9ABB-D934B9F01027}"/>
              </a:ext>
            </a:extLst>
          </p:cNvPr>
          <p:cNvSpPr>
            <a:spLocks noGrp="1" noChangeArrowheads="1"/>
          </p:cNvSpPr>
          <p:nvPr>
            <p:ph type="sldNum" sz="quarter" idx="5"/>
          </p:nvPr>
        </p:nvSpPr>
        <p:spPr>
          <a:ln/>
        </p:spPr>
        <p:txBody>
          <a:bodyPr/>
          <a:lstStyle/>
          <a:p>
            <a:fld id="{53C55F8A-D4DD-4C15-816C-61D35DC0D546}" type="slidenum">
              <a:rPr lang="en-US" altLang="es-EC"/>
              <a:pPr/>
              <a:t>42</a:t>
            </a:fld>
            <a:endParaRPr lang="en-US" altLang="es-EC"/>
          </a:p>
        </p:txBody>
      </p:sp>
      <p:sp>
        <p:nvSpPr>
          <p:cNvPr id="112642" name="Rectangle 2">
            <a:extLst>
              <a:ext uri="{FF2B5EF4-FFF2-40B4-BE49-F238E27FC236}">
                <a16:creationId xmlns:a16="http://schemas.microsoft.com/office/drawing/2014/main" id="{D32D9340-B2C4-4F26-AEA1-06104EF44397}"/>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36EEBF3E-AF6B-4E4A-A981-9E853B209422}"/>
              </a:ext>
            </a:extLst>
          </p:cNvPr>
          <p:cNvSpPr>
            <a:spLocks noGrp="1" noChangeArrowheads="1"/>
          </p:cNvSpPr>
          <p:nvPr>
            <p:ph type="body" idx="1"/>
          </p:nvPr>
        </p:nvSpPr>
        <p:spPr/>
        <p:txBody>
          <a:bodyPr/>
          <a:lstStyle/>
          <a:p>
            <a:endParaRPr lang="ru-RU" altLang="es-EC"/>
          </a:p>
        </p:txBody>
      </p:sp>
    </p:spTree>
    <p:extLst>
      <p:ext uri="{BB962C8B-B14F-4D97-AF65-F5344CB8AC3E}">
        <p14:creationId xmlns:p14="http://schemas.microsoft.com/office/powerpoint/2010/main" val="84200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87DE6118-2437-4B30-8E3C-4D2BE6020583}" type="datetimeFigureOut">
              <a:rPr lang="en-US" dirty="0"/>
              <a:pPr/>
              <a:t>2/26/2021</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9E57DC2-970A-4B3E-BB1C-7A09969E49DF}" type="slidenum">
              <a:rPr lang="en-US" dirty="0"/>
              <a:pPr/>
              <a:t>‹Nº›</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367577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245561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19099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52769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87DE6118-2437-4B30-8E3C-4D2BE6020583}" type="datetimeFigureOut">
              <a:rPr lang="en-US" dirty="0"/>
              <a:pPr/>
              <a:t>2/26/2021</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323701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4179401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146932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326261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‹Nº›</a:t>
            </a:fld>
            <a:endParaRPr lang="en-US" dirty="0"/>
          </a:p>
        </p:txBody>
      </p:sp>
    </p:spTree>
    <p:extLst>
      <p:ext uri="{BB962C8B-B14F-4D97-AF65-F5344CB8AC3E}">
        <p14:creationId xmlns:p14="http://schemas.microsoft.com/office/powerpoint/2010/main" val="144797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2/26/2021</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69027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87DE6118-2437-4B30-8E3C-4D2BE6020583}" type="datetimeFigureOut">
              <a:rPr lang="en-US" dirty="0"/>
              <a:pPr/>
              <a:t>2/26/2021</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9E57DC2-970A-4B3E-BB1C-7A09969E49DF}" type="slidenum">
              <a:rPr lang="en-US" dirty="0"/>
              <a:pPr/>
              <a:t>‹Nº›</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312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87DE6118-2437-4B30-8E3C-4D2BE6020583}" type="datetimeFigureOut">
              <a:rPr lang="en-US" dirty="0"/>
              <a:pPr/>
              <a:t>2/26/2021</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9E57DC2-970A-4B3E-BB1C-7A09969E49DF}" type="slidenum">
              <a:rPr lang="en-US" dirty="0"/>
              <a:pPr/>
              <a:t>‹Nº›</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10424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a:extLst>
              <a:ext uri="{FF2B5EF4-FFF2-40B4-BE49-F238E27FC236}">
                <a16:creationId xmlns:a16="http://schemas.microsoft.com/office/drawing/2014/main" id="{09BDBBE3-1E08-4FE5-A963-7C9759E9757D}"/>
              </a:ext>
            </a:extLst>
          </p:cNvPr>
          <p:cNvSpPr>
            <a:spLocks noGrp="1" noChangeArrowheads="1"/>
          </p:cNvSpPr>
          <p:nvPr>
            <p:ph type="ctrTitle"/>
          </p:nvPr>
        </p:nvSpPr>
        <p:spPr>
          <a:xfrm>
            <a:off x="947217" y="2971800"/>
            <a:ext cx="7235118" cy="91440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gn="ctr">
              <a:lnSpc>
                <a:spcPct val="107000"/>
              </a:lnSpc>
              <a:spcAft>
                <a:spcPts val="800"/>
              </a:spcAft>
            </a:pPr>
            <a:r>
              <a:rPr lang="es-EC" sz="1800" b="1" dirty="0" smtClean="0">
                <a:effectLst/>
                <a:latin typeface="Arial" panose="020B0604020202020204" pitchFamily="34" charset="0"/>
                <a:ea typeface="Calibri" panose="020F0502020204030204" pitchFamily="34" charset="0"/>
                <a:cs typeface="Times New Roman" panose="02020603050405020304" pitchFamily="18" charset="0"/>
              </a:rPr>
              <a:t>“</a:t>
            </a:r>
            <a:r>
              <a:rPr lang="es-EC" sz="1800" b="1" i="1" cap="none" dirty="0" smtClean="0">
                <a:effectLst/>
                <a:latin typeface="Arial" panose="020B0604020202020204" pitchFamily="34" charset="0"/>
                <a:ea typeface="Calibri" panose="020F0502020204030204" pitchFamily="34" charset="0"/>
                <a:cs typeface="Times New Roman" panose="02020603050405020304" pitchFamily="18" charset="0"/>
              </a:rPr>
              <a:t>Desarrollo de sistema de identificación de personas basado en aprendizaje automático y gafas inteligentes para aplicaciones de seguridad</a:t>
            </a:r>
            <a:r>
              <a:rPr lang="es-EC" sz="1800"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52" name="Rectangle 4">
            <a:extLst>
              <a:ext uri="{FF2B5EF4-FFF2-40B4-BE49-F238E27FC236}">
                <a16:creationId xmlns:a16="http://schemas.microsoft.com/office/drawing/2014/main" id="{E26A2C5C-9531-4A68-A00E-DED2B0616F69}"/>
              </a:ext>
            </a:extLst>
          </p:cNvPr>
          <p:cNvSpPr>
            <a:spLocks noGrp="1" noChangeArrowheads="1"/>
          </p:cNvSpPr>
          <p:nvPr>
            <p:ph type="subTitle" idx="1"/>
          </p:nvPr>
        </p:nvSpPr>
        <p:spPr>
          <a:xfrm>
            <a:off x="947217" y="4327949"/>
            <a:ext cx="3672408" cy="1080120"/>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normAutofit/>
          </a:bodyPr>
          <a:lstStyle/>
          <a:p>
            <a:r>
              <a:rPr lang="en-US" altLang="es-EC" sz="1700" dirty="0" err="1"/>
              <a:t>Responsables</a:t>
            </a:r>
            <a:r>
              <a:rPr lang="en-US" altLang="es-EC" sz="1700" dirty="0"/>
              <a:t>: </a:t>
            </a:r>
          </a:p>
          <a:p>
            <a:r>
              <a:rPr lang="en-US" altLang="es-EC" sz="1700" dirty="0"/>
              <a:t>Sr. </a:t>
            </a:r>
            <a:r>
              <a:rPr lang="en-US" altLang="es-EC" sz="1700" dirty="0" err="1"/>
              <a:t>Neptaly</a:t>
            </a:r>
            <a:r>
              <a:rPr lang="en-US" altLang="es-EC" sz="1700" dirty="0"/>
              <a:t> Alexander </a:t>
            </a:r>
            <a:r>
              <a:rPr lang="en-US" altLang="es-EC" sz="1700" dirty="0" err="1"/>
              <a:t>Lascano</a:t>
            </a:r>
            <a:r>
              <a:rPr lang="en-US" altLang="es-EC" sz="1700" dirty="0"/>
              <a:t> </a:t>
            </a:r>
            <a:r>
              <a:rPr lang="en-US" altLang="es-EC" sz="1700" dirty="0" err="1"/>
              <a:t>Endara</a:t>
            </a:r>
            <a:endParaRPr lang="en-US" altLang="es-EC" sz="1700" dirty="0"/>
          </a:p>
          <a:p>
            <a:r>
              <a:rPr lang="en-US" altLang="es-EC" sz="1700" dirty="0"/>
              <a:t>Sr. Pedro Andres Pico Benitez</a:t>
            </a:r>
          </a:p>
        </p:txBody>
      </p:sp>
      <p:pic>
        <p:nvPicPr>
          <p:cNvPr id="4" name="image1.png">
            <a:extLst>
              <a:ext uri="{FF2B5EF4-FFF2-40B4-BE49-F238E27FC236}">
                <a16:creationId xmlns:a16="http://schemas.microsoft.com/office/drawing/2014/main" id="{D6FE1691-D67D-4245-9711-22DFEE8147C2}"/>
              </a:ext>
            </a:extLst>
          </p:cNvPr>
          <p:cNvPicPr/>
          <p:nvPr/>
        </p:nvPicPr>
        <p:blipFill>
          <a:blip r:embed="rId3" cstate="print"/>
          <a:stretch>
            <a:fillRect/>
          </a:stretch>
        </p:blipFill>
        <p:spPr>
          <a:xfrm>
            <a:off x="4815025" y="291619"/>
            <a:ext cx="3942437" cy="907673"/>
          </a:xfrm>
          <a:prstGeom prst="rect">
            <a:avLst/>
          </a:prstGeom>
        </p:spPr>
      </p:pic>
      <p:sp>
        <p:nvSpPr>
          <p:cNvPr id="5" name="Rectangle 4">
            <a:extLst>
              <a:ext uri="{FF2B5EF4-FFF2-40B4-BE49-F238E27FC236}">
                <a16:creationId xmlns:a16="http://schemas.microsoft.com/office/drawing/2014/main" id="{9BAFB1CB-3C30-417C-9004-C340696B0AF7}"/>
              </a:ext>
            </a:extLst>
          </p:cNvPr>
          <p:cNvSpPr txBox="1">
            <a:spLocks noChangeArrowheads="1"/>
          </p:cNvSpPr>
          <p:nvPr/>
        </p:nvSpPr>
        <p:spPr bwMode="auto">
          <a:xfrm>
            <a:off x="5040305" y="4316885"/>
            <a:ext cx="349187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s-EC" sz="1700" dirty="0">
                <a:solidFill>
                  <a:schemeClr val="tx1"/>
                </a:solidFill>
              </a:rPr>
              <a:t>Director: </a:t>
            </a:r>
          </a:p>
          <a:p>
            <a:r>
              <a:rPr lang="en-US" altLang="es-EC" sz="1700" dirty="0">
                <a:solidFill>
                  <a:schemeClr val="tx1"/>
                </a:solidFill>
              </a:rPr>
              <a:t>PhD Wilbert </a:t>
            </a:r>
            <a:r>
              <a:rPr lang="en-US" altLang="es-EC" sz="1700" dirty="0" err="1">
                <a:solidFill>
                  <a:schemeClr val="tx1"/>
                </a:solidFill>
              </a:rPr>
              <a:t>Geovanny</a:t>
            </a:r>
            <a:r>
              <a:rPr lang="en-US" altLang="es-EC" sz="1700" dirty="0">
                <a:solidFill>
                  <a:schemeClr val="tx1"/>
                </a:solidFill>
              </a:rPr>
              <a:t> Aguilar Castillo</a:t>
            </a:r>
          </a:p>
        </p:txBody>
      </p:sp>
      <p:sp>
        <p:nvSpPr>
          <p:cNvPr id="6" name="Rectangle 5">
            <a:extLst>
              <a:ext uri="{FF2B5EF4-FFF2-40B4-BE49-F238E27FC236}">
                <a16:creationId xmlns:a16="http://schemas.microsoft.com/office/drawing/2014/main" id="{B0525AFC-D1AC-467E-9403-A851EF75CAC2}"/>
              </a:ext>
            </a:extLst>
          </p:cNvPr>
          <p:cNvSpPr txBox="1">
            <a:spLocks noChangeArrowheads="1"/>
          </p:cNvSpPr>
          <p:nvPr/>
        </p:nvSpPr>
        <p:spPr>
          <a:xfrm>
            <a:off x="1056915" y="1404676"/>
            <a:ext cx="7125419" cy="1070130"/>
          </a:xfrm>
          <a:prstGeom prst="rect">
            <a:avLst/>
          </a:prstGeom>
          <a:extLst>
            <a:ext uri="{AF507438-7753-43E0-B8FC-AC1667EBCBE1}">
              <a14:hiddenEffects xmlns:a14="http://schemas.microsoft.com/office/drawing/2010/main">
                <a:effectLst>
                  <a:outerShdw dist="17961" dir="2700000" algn="ctr" rotWithShape="0">
                    <a:schemeClr val="bg2"/>
                  </a:outerShdw>
                </a:effectLst>
              </a14:hiddenEffects>
            </a:ext>
          </a:extLst>
        </p:spPr>
        <p:txBody>
          <a:bodyPr vert="horz" lIns="91440" tIns="45720" rIns="91440" bIns="45720" rtlCol="0" anchor="b">
            <a:noAutofit/>
          </a:bodyPr>
          <a:lstStyle>
            <a:lvl1pPr algn="ctr" defTabSz="685800" rtl="0" eaLnBrk="1" latinLnBrk="0" hangingPunct="1">
              <a:lnSpc>
                <a:spcPct val="89000"/>
              </a:lnSpc>
              <a:spcBef>
                <a:spcPct val="0"/>
              </a:spcBef>
              <a:buNone/>
              <a:defRPr sz="6000" kern="1200" cap="all" baseline="0">
                <a:solidFill>
                  <a:schemeClr val="tx2"/>
                </a:solidFill>
                <a:latin typeface="+mj-lt"/>
                <a:ea typeface="+mj-ea"/>
                <a:cs typeface="+mj-cs"/>
              </a:defRPr>
            </a:lvl1pPr>
          </a:lstStyle>
          <a:p>
            <a:pPr algn="ctr"/>
            <a:r>
              <a:rPr lang="es-MX" sz="1800" b="1" cap="none" dirty="0" smtClean="0">
                <a:solidFill>
                  <a:schemeClr val="tx1"/>
                </a:solidFill>
                <a:latin typeface="Arial" panose="020B0604020202020204" pitchFamily="34" charset="0"/>
                <a:cs typeface="Arial" panose="020B0604020202020204" pitchFamily="34" charset="0"/>
              </a:rPr>
              <a:t>Departamento de Eléctrica, Electrónica y Telecomunicaciones</a:t>
            </a:r>
          </a:p>
          <a:p>
            <a:pPr algn="ctr"/>
            <a:endParaRPr lang="es-MX" sz="1800" b="1" cap="none" dirty="0" smtClean="0">
              <a:solidFill>
                <a:schemeClr val="tx1"/>
              </a:solidFill>
              <a:latin typeface="Arial" panose="020B0604020202020204" pitchFamily="34" charset="0"/>
              <a:cs typeface="Arial" panose="020B0604020202020204" pitchFamily="34" charset="0"/>
            </a:endParaRPr>
          </a:p>
          <a:p>
            <a:pPr algn="ctr"/>
            <a:endParaRPr lang="es-MX" sz="1800" b="1" cap="none" dirty="0" smtClean="0">
              <a:solidFill>
                <a:schemeClr val="tx1"/>
              </a:solidFill>
              <a:latin typeface="Arial" panose="020B0604020202020204" pitchFamily="34" charset="0"/>
              <a:cs typeface="Arial" panose="020B0604020202020204" pitchFamily="34" charset="0"/>
            </a:endParaRPr>
          </a:p>
          <a:p>
            <a:pPr algn="ctr"/>
            <a:r>
              <a:rPr lang="es-MX" sz="1800" b="1" cap="none" dirty="0" smtClean="0">
                <a:solidFill>
                  <a:schemeClr val="tx1"/>
                </a:solidFill>
                <a:latin typeface="Arial" panose="020B0604020202020204" pitchFamily="34" charset="0"/>
                <a:cs typeface="Arial" panose="020B0604020202020204" pitchFamily="34" charset="0"/>
              </a:rPr>
              <a:t>Carrera de Ingeniería en Electrónica, Automatización y Control</a:t>
            </a:r>
            <a:endParaRPr lang="es-MX" sz="1800" b="1" cap="none"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EDEE2-632F-4C7A-A097-C47980CAA183}"/>
              </a:ext>
            </a:extLst>
          </p:cNvPr>
          <p:cNvSpPr>
            <a:spLocks noGrp="1"/>
          </p:cNvSpPr>
          <p:nvPr>
            <p:ph type="title"/>
          </p:nvPr>
        </p:nvSpPr>
        <p:spPr/>
        <p:txBody>
          <a:bodyPr/>
          <a:lstStyle/>
          <a:p>
            <a:r>
              <a:rPr lang="en-US" altLang="es-EC" sz="4400" dirty="0">
                <a:solidFill>
                  <a:schemeClr val="tx1"/>
                </a:solidFill>
              </a:rPr>
              <a:t>Hardware de </a:t>
            </a:r>
            <a:r>
              <a:rPr lang="en-US" altLang="es-EC" sz="4400" dirty="0" err="1">
                <a:solidFill>
                  <a:schemeClr val="tx1"/>
                </a:solidFill>
              </a:rPr>
              <a:t>gafas</a:t>
            </a:r>
            <a:r>
              <a:rPr lang="en-US" altLang="es-EC" sz="4400" dirty="0">
                <a:solidFill>
                  <a:schemeClr val="tx1"/>
                </a:solidFill>
              </a:rPr>
              <a:t> </a:t>
            </a:r>
            <a:r>
              <a:rPr lang="en-US" altLang="es-EC" sz="4400" dirty="0" err="1">
                <a:solidFill>
                  <a:schemeClr val="tx1"/>
                </a:solidFill>
              </a:rPr>
              <a:t>espías</a:t>
            </a:r>
            <a:r>
              <a:rPr lang="en-US" altLang="es-EC" sz="4400" dirty="0">
                <a:solidFill>
                  <a:schemeClr val="tx1"/>
                </a:solidFill>
              </a:rPr>
              <a:t/>
            </a:r>
            <a:br>
              <a:rPr lang="en-US" altLang="es-EC" sz="4400" dirty="0">
                <a:solidFill>
                  <a:schemeClr val="tx1"/>
                </a:solidFill>
              </a:rPr>
            </a:br>
            <a:endParaRPr lang="es-EC" dirty="0"/>
          </a:p>
        </p:txBody>
      </p:sp>
      <p:sp>
        <p:nvSpPr>
          <p:cNvPr id="4" name="Marcador de texto 3">
            <a:extLst>
              <a:ext uri="{FF2B5EF4-FFF2-40B4-BE49-F238E27FC236}">
                <a16:creationId xmlns:a16="http://schemas.microsoft.com/office/drawing/2014/main" id="{370CC56A-E281-4AF4-83D8-A5B7D61A5767}"/>
              </a:ext>
            </a:extLst>
          </p:cNvPr>
          <p:cNvSpPr>
            <a:spLocks noGrp="1"/>
          </p:cNvSpPr>
          <p:nvPr>
            <p:ph type="body" sz="half" idx="2"/>
          </p:nvPr>
        </p:nvSpPr>
        <p:spPr/>
        <p:txBody>
          <a:bodyPr>
            <a:normAutofit/>
          </a:bodyPr>
          <a:lstStyle/>
          <a:p>
            <a:r>
              <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ESP32-CAM</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Marcador de contenido 4">
            <a:extLst>
              <a:ext uri="{FF2B5EF4-FFF2-40B4-BE49-F238E27FC236}">
                <a16:creationId xmlns:a16="http://schemas.microsoft.com/office/drawing/2014/main" id="{42E4E0DD-D409-4E85-B7AF-1D857D1C69D0}"/>
              </a:ext>
            </a:extLst>
          </p:cNvPr>
          <p:cNvPicPr>
            <a:picLocks noGrp="1"/>
          </p:cNvPicPr>
          <p:nvPr>
            <p:ph idx="1"/>
          </p:nvPr>
        </p:nvPicPr>
        <p:blipFill>
          <a:blip r:embed="rId2"/>
          <a:stretch>
            <a:fillRect/>
          </a:stretch>
        </p:blipFill>
        <p:spPr>
          <a:xfrm>
            <a:off x="4284281" y="2267852"/>
            <a:ext cx="4824536" cy="2059518"/>
          </a:xfrm>
          <a:prstGeom prst="rect">
            <a:avLst/>
          </a:prstGeom>
        </p:spPr>
      </p:pic>
    </p:spTree>
    <p:extLst>
      <p:ext uri="{BB962C8B-B14F-4D97-AF65-F5344CB8AC3E}">
        <p14:creationId xmlns:p14="http://schemas.microsoft.com/office/powerpoint/2010/main" val="284870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EDEE2-632F-4C7A-A097-C47980CAA183}"/>
              </a:ext>
            </a:extLst>
          </p:cNvPr>
          <p:cNvSpPr>
            <a:spLocks noGrp="1"/>
          </p:cNvSpPr>
          <p:nvPr>
            <p:ph type="title"/>
          </p:nvPr>
        </p:nvSpPr>
        <p:spPr/>
        <p:txBody>
          <a:bodyPr/>
          <a:lstStyle/>
          <a:p>
            <a:r>
              <a:rPr lang="en-US" altLang="es-EC" sz="4400" dirty="0">
                <a:solidFill>
                  <a:schemeClr val="tx1"/>
                </a:solidFill>
              </a:rPr>
              <a:t>Hardware de </a:t>
            </a:r>
            <a:r>
              <a:rPr lang="en-US" altLang="es-EC" sz="4400" dirty="0" err="1">
                <a:solidFill>
                  <a:schemeClr val="tx1"/>
                </a:solidFill>
              </a:rPr>
              <a:t>gafas</a:t>
            </a:r>
            <a:r>
              <a:rPr lang="en-US" altLang="es-EC" sz="4400" dirty="0">
                <a:solidFill>
                  <a:schemeClr val="tx1"/>
                </a:solidFill>
              </a:rPr>
              <a:t> </a:t>
            </a:r>
            <a:r>
              <a:rPr lang="en-US" altLang="es-EC" sz="4400" dirty="0" err="1">
                <a:solidFill>
                  <a:schemeClr val="tx1"/>
                </a:solidFill>
              </a:rPr>
              <a:t>espías</a:t>
            </a:r>
            <a:r>
              <a:rPr lang="en-US" altLang="es-EC" sz="4400" dirty="0">
                <a:solidFill>
                  <a:schemeClr val="tx1"/>
                </a:solidFill>
              </a:rPr>
              <a:t/>
            </a:r>
            <a:br>
              <a:rPr lang="en-US" altLang="es-EC" sz="4400" dirty="0">
                <a:solidFill>
                  <a:schemeClr val="tx1"/>
                </a:solidFill>
              </a:rPr>
            </a:br>
            <a:endParaRPr lang="es-EC" dirty="0"/>
          </a:p>
        </p:txBody>
      </p:sp>
      <p:sp>
        <p:nvSpPr>
          <p:cNvPr id="4" name="Marcador de texto 3">
            <a:extLst>
              <a:ext uri="{FF2B5EF4-FFF2-40B4-BE49-F238E27FC236}">
                <a16:creationId xmlns:a16="http://schemas.microsoft.com/office/drawing/2014/main" id="{370CC56A-E281-4AF4-83D8-A5B7D61A5767}"/>
              </a:ext>
            </a:extLst>
          </p:cNvPr>
          <p:cNvSpPr>
            <a:spLocks noGrp="1"/>
          </p:cNvSpPr>
          <p:nvPr>
            <p:ph type="body" sz="half" idx="2"/>
          </p:nvPr>
        </p:nvSpPr>
        <p:spPr/>
        <p:txBody>
          <a:bodyPr>
            <a:normAutofit/>
          </a:bodyPr>
          <a:lstStyle/>
          <a:p>
            <a:pPr algn="just">
              <a:lnSpc>
                <a:spcPct val="200000"/>
              </a:lnSpc>
              <a:spcBef>
                <a:spcPts val="200"/>
              </a:spcBef>
            </a:pPr>
            <a:r>
              <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Módulo </a:t>
            </a:r>
          </a:p>
          <a:p>
            <a:pPr algn="just">
              <a:lnSpc>
                <a:spcPct val="200000"/>
              </a:lnSpc>
              <a:spcBef>
                <a:spcPts val="200"/>
              </a:spcBef>
            </a:pPr>
            <a:r>
              <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FTDI FT232RS</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7" name="Marcador de contenido 6">
            <a:extLst>
              <a:ext uri="{FF2B5EF4-FFF2-40B4-BE49-F238E27FC236}">
                <a16:creationId xmlns:a16="http://schemas.microsoft.com/office/drawing/2014/main" id="{5153E683-34E6-42BF-80AF-72F6FA08FB9C}"/>
              </a:ext>
            </a:extLst>
          </p:cNvPr>
          <p:cNvPicPr>
            <a:picLocks noGrp="1"/>
          </p:cNvPicPr>
          <p:nvPr>
            <p:ph idx="1"/>
          </p:nvPr>
        </p:nvPicPr>
        <p:blipFill>
          <a:blip r:embed="rId2"/>
          <a:stretch>
            <a:fillRect/>
          </a:stretch>
        </p:blipFill>
        <p:spPr>
          <a:xfrm>
            <a:off x="4283968" y="2377676"/>
            <a:ext cx="4752528" cy="2275460"/>
          </a:xfrm>
          <a:prstGeom prst="rect">
            <a:avLst/>
          </a:prstGeom>
        </p:spPr>
      </p:pic>
    </p:spTree>
    <p:extLst>
      <p:ext uri="{BB962C8B-B14F-4D97-AF65-F5344CB8AC3E}">
        <p14:creationId xmlns:p14="http://schemas.microsoft.com/office/powerpoint/2010/main" val="195450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EDEE2-632F-4C7A-A097-C47980CAA183}"/>
              </a:ext>
            </a:extLst>
          </p:cNvPr>
          <p:cNvSpPr>
            <a:spLocks noGrp="1"/>
          </p:cNvSpPr>
          <p:nvPr>
            <p:ph type="title"/>
          </p:nvPr>
        </p:nvSpPr>
        <p:spPr/>
        <p:txBody>
          <a:bodyPr/>
          <a:lstStyle/>
          <a:p>
            <a:r>
              <a:rPr lang="en-US" altLang="es-EC" sz="4400" dirty="0">
                <a:solidFill>
                  <a:schemeClr val="tx1"/>
                </a:solidFill>
              </a:rPr>
              <a:t>Hardware de </a:t>
            </a:r>
            <a:r>
              <a:rPr lang="en-US" altLang="es-EC" sz="4400" dirty="0" err="1">
                <a:solidFill>
                  <a:schemeClr val="tx1"/>
                </a:solidFill>
              </a:rPr>
              <a:t>gafas</a:t>
            </a:r>
            <a:r>
              <a:rPr lang="en-US" altLang="es-EC" sz="4400" dirty="0">
                <a:solidFill>
                  <a:schemeClr val="tx1"/>
                </a:solidFill>
              </a:rPr>
              <a:t> </a:t>
            </a:r>
            <a:r>
              <a:rPr lang="en-US" altLang="es-EC" sz="4400" dirty="0" err="1">
                <a:solidFill>
                  <a:schemeClr val="tx1"/>
                </a:solidFill>
              </a:rPr>
              <a:t>espías</a:t>
            </a:r>
            <a:r>
              <a:rPr lang="en-US" altLang="es-EC" sz="4400" dirty="0">
                <a:solidFill>
                  <a:schemeClr val="tx1"/>
                </a:solidFill>
              </a:rPr>
              <a:t/>
            </a:r>
            <a:br>
              <a:rPr lang="en-US" altLang="es-EC" sz="4400" dirty="0">
                <a:solidFill>
                  <a:schemeClr val="tx1"/>
                </a:solidFill>
              </a:rPr>
            </a:br>
            <a:endParaRPr lang="es-EC" dirty="0"/>
          </a:p>
        </p:txBody>
      </p:sp>
      <p:sp>
        <p:nvSpPr>
          <p:cNvPr id="4" name="Marcador de texto 3">
            <a:extLst>
              <a:ext uri="{FF2B5EF4-FFF2-40B4-BE49-F238E27FC236}">
                <a16:creationId xmlns:a16="http://schemas.microsoft.com/office/drawing/2014/main" id="{370CC56A-E281-4AF4-83D8-A5B7D61A5767}"/>
              </a:ext>
            </a:extLst>
          </p:cNvPr>
          <p:cNvSpPr>
            <a:spLocks noGrp="1"/>
          </p:cNvSpPr>
          <p:nvPr>
            <p:ph type="body" sz="half" idx="2"/>
          </p:nvPr>
        </p:nvSpPr>
        <p:spPr>
          <a:xfrm>
            <a:off x="542924" y="2856344"/>
            <a:ext cx="3236987" cy="2275460"/>
          </a:xfrm>
        </p:spPr>
        <p:txBody>
          <a:bodyPr>
            <a:normAutofit/>
          </a:bodyPr>
          <a:lstStyle/>
          <a:p>
            <a:pPr algn="just">
              <a:lnSpc>
                <a:spcPct val="200000"/>
              </a:lnSpc>
              <a:spcBef>
                <a:spcPts val="200"/>
              </a:spcBef>
            </a:pPr>
            <a:r>
              <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Cámara OV2640 </a:t>
            </a:r>
          </a:p>
          <a:p>
            <a:pPr algn="just">
              <a:lnSpc>
                <a:spcPct val="200000"/>
              </a:lnSpc>
              <a:spcBef>
                <a:spcPts val="200"/>
              </a:spcBef>
            </a:pPr>
            <a:r>
              <a:rPr lang="es-EC" sz="2400" b="1" i="1"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Micromotor Vibrador</a:t>
            </a:r>
            <a:endPar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66914" name="Picture 2" descr="Resultado de imagen de ov2640">
            <a:extLst>
              <a:ext uri="{FF2B5EF4-FFF2-40B4-BE49-F238E27FC236}">
                <a16:creationId xmlns:a16="http://schemas.microsoft.com/office/drawing/2014/main" id="{13903E31-D059-4482-A4CC-386B26252254}"/>
              </a:ext>
            </a:extLst>
          </p:cNvPr>
          <p:cNvPicPr>
            <a:picLocks noGrp="1" noChangeAspect="1" noChangeArrowheads="1"/>
          </p:cNvPicPr>
          <p:nvPr>
            <p:ph idx="1"/>
          </p:nvPr>
        </p:nvPicPr>
        <p:blipFill>
          <a:blip r:embed="rId2" cstate="hqprint">
            <a:extLst>
              <a:ext uri="{28A0092B-C50C-407E-A947-70E740481C1C}">
                <a14:useLocalDpi xmlns:a14="http://schemas.microsoft.com/office/drawing/2010/main" val="0"/>
              </a:ext>
            </a:extLst>
          </a:blip>
          <a:srcRect/>
          <a:stretch>
            <a:fillRect/>
          </a:stretch>
        </p:blipFill>
        <p:spPr bwMode="auto">
          <a:xfrm>
            <a:off x="5508104" y="433152"/>
            <a:ext cx="2543646" cy="2543646"/>
          </a:xfrm>
          <a:prstGeom prst="rect">
            <a:avLst/>
          </a:prstGeom>
          <a:noFill/>
          <a:extLst>
            <a:ext uri="{909E8E84-426E-40DD-AFC4-6F175D3DCCD1}">
              <a14:hiddenFill xmlns:a14="http://schemas.microsoft.com/office/drawing/2010/main">
                <a:solidFill>
                  <a:srgbClr val="FFFFFF"/>
                </a:solidFill>
              </a14:hiddenFill>
            </a:ext>
          </a:extLst>
        </p:spPr>
      </p:pic>
      <p:pic>
        <p:nvPicPr>
          <p:cNvPr id="166916" name="Picture 4" descr="Resultado de imagen de micromotor vibrador de celular">
            <a:extLst>
              <a:ext uri="{FF2B5EF4-FFF2-40B4-BE49-F238E27FC236}">
                <a16:creationId xmlns:a16="http://schemas.microsoft.com/office/drawing/2014/main" id="{458AC2B4-7B77-4006-BCB4-A22AEF8177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429000"/>
            <a:ext cx="2543646" cy="259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060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EDEE2-632F-4C7A-A097-C47980CAA183}"/>
              </a:ext>
            </a:extLst>
          </p:cNvPr>
          <p:cNvSpPr>
            <a:spLocks noGrp="1"/>
          </p:cNvSpPr>
          <p:nvPr>
            <p:ph type="title"/>
          </p:nvPr>
        </p:nvSpPr>
        <p:spPr>
          <a:xfrm>
            <a:off x="542925" y="685800"/>
            <a:ext cx="3236986" cy="2157884"/>
          </a:xfrm>
        </p:spPr>
        <p:txBody>
          <a:bodyPr/>
          <a:lstStyle/>
          <a:p>
            <a:r>
              <a:rPr lang="en-US" altLang="es-EC" sz="3600" dirty="0" err="1">
                <a:solidFill>
                  <a:schemeClr val="tx1"/>
                </a:solidFill>
              </a:rPr>
              <a:t>Algoritmo</a:t>
            </a:r>
            <a:r>
              <a:rPr lang="en-US" altLang="es-EC" sz="3600" dirty="0">
                <a:solidFill>
                  <a:schemeClr val="tx1"/>
                </a:solidFill>
              </a:rPr>
              <a:t> de </a:t>
            </a:r>
            <a:r>
              <a:rPr lang="en-US" altLang="es-EC" sz="3600" dirty="0" err="1">
                <a:solidFill>
                  <a:schemeClr val="tx1"/>
                </a:solidFill>
              </a:rPr>
              <a:t>reconocimiento</a:t>
            </a:r>
            <a:r>
              <a:rPr lang="en-US" altLang="es-EC" sz="3600" dirty="0">
                <a:solidFill>
                  <a:schemeClr val="tx1"/>
                </a:solidFill>
              </a:rPr>
              <a:t> facial</a:t>
            </a:r>
            <a:r>
              <a:rPr lang="en-US" altLang="es-EC" sz="4400" dirty="0">
                <a:solidFill>
                  <a:schemeClr val="tx1"/>
                </a:solidFill>
              </a:rPr>
              <a:t/>
            </a:r>
            <a:br>
              <a:rPr lang="en-US" altLang="es-EC" sz="4400" dirty="0">
                <a:solidFill>
                  <a:schemeClr val="tx1"/>
                </a:solidFill>
              </a:rPr>
            </a:br>
            <a:endParaRPr lang="es-EC" dirty="0"/>
          </a:p>
        </p:txBody>
      </p:sp>
      <p:sp>
        <p:nvSpPr>
          <p:cNvPr id="4" name="Marcador de texto 3">
            <a:extLst>
              <a:ext uri="{FF2B5EF4-FFF2-40B4-BE49-F238E27FC236}">
                <a16:creationId xmlns:a16="http://schemas.microsoft.com/office/drawing/2014/main" id="{370CC56A-E281-4AF4-83D8-A5B7D61A5767}"/>
              </a:ext>
            </a:extLst>
          </p:cNvPr>
          <p:cNvSpPr>
            <a:spLocks noGrp="1"/>
          </p:cNvSpPr>
          <p:nvPr>
            <p:ph type="body" sz="half" idx="2"/>
          </p:nvPr>
        </p:nvSpPr>
        <p:spPr>
          <a:xfrm>
            <a:off x="542924" y="2856344"/>
            <a:ext cx="3236987" cy="2275460"/>
          </a:xfrm>
        </p:spPr>
        <p:txBody>
          <a:bodyPr>
            <a:normAutofit/>
          </a:bodyPr>
          <a:lstStyle/>
          <a:p>
            <a:pPr algn="just">
              <a:lnSpc>
                <a:spcPct val="200000"/>
              </a:lnSpc>
              <a:spcBef>
                <a:spcPts val="200"/>
              </a:spcBef>
            </a:pPr>
            <a:r>
              <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Inteligencia artificial (IA)</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200000"/>
              </a:lnSpc>
              <a:spcBef>
                <a:spcPts val="200"/>
              </a:spcBef>
            </a:pPr>
            <a:endPar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E99FE37-038E-4082-8C3E-969CA60903E3}"/>
              </a:ext>
            </a:extLst>
          </p:cNvPr>
          <p:cNvSpPr>
            <a:spLocks noGrp="1"/>
          </p:cNvSpPr>
          <p:nvPr>
            <p:ph idx="1"/>
          </p:nvPr>
        </p:nvSpPr>
        <p:spPr>
          <a:xfrm>
            <a:off x="4692015" y="2237420"/>
            <a:ext cx="3909060" cy="2383159"/>
          </a:xfrm>
        </p:spPr>
        <p:txBody>
          <a:bodyPr/>
          <a:lstStyle/>
          <a:p>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Reconocimiento Facial</a:t>
            </a:r>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Redes Neuronales</a:t>
            </a:r>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lvl="1"/>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Redes Neuronales Convolucionales (CNN)</a:t>
            </a:r>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JavaScript y </a:t>
            </a:r>
            <a:r>
              <a:rPr lang="es-EC" sz="2000" b="1" i="1" dirty="0" err="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TensorFlow</a:t>
            </a:r>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135784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1EDEE2-632F-4C7A-A097-C47980CAA183}"/>
              </a:ext>
            </a:extLst>
          </p:cNvPr>
          <p:cNvSpPr>
            <a:spLocks noGrp="1"/>
          </p:cNvSpPr>
          <p:nvPr>
            <p:ph type="title"/>
          </p:nvPr>
        </p:nvSpPr>
        <p:spPr>
          <a:xfrm>
            <a:off x="542925" y="685800"/>
            <a:ext cx="3236986" cy="2157884"/>
          </a:xfrm>
        </p:spPr>
        <p:txBody>
          <a:bodyPr/>
          <a:lstStyle/>
          <a:p>
            <a:r>
              <a:rPr lang="en-US" altLang="es-EC" sz="3600" dirty="0" err="1">
                <a:solidFill>
                  <a:schemeClr val="tx1"/>
                </a:solidFill>
              </a:rPr>
              <a:t>Algoritmo</a:t>
            </a:r>
            <a:r>
              <a:rPr lang="en-US" altLang="es-EC" sz="3600" dirty="0">
                <a:solidFill>
                  <a:schemeClr val="tx1"/>
                </a:solidFill>
              </a:rPr>
              <a:t> de </a:t>
            </a:r>
            <a:r>
              <a:rPr lang="en-US" altLang="es-EC" sz="3600" dirty="0" err="1">
                <a:solidFill>
                  <a:schemeClr val="tx1"/>
                </a:solidFill>
              </a:rPr>
              <a:t>reconocimiento</a:t>
            </a:r>
            <a:r>
              <a:rPr lang="en-US" altLang="es-EC" sz="3600" dirty="0">
                <a:solidFill>
                  <a:schemeClr val="tx1"/>
                </a:solidFill>
              </a:rPr>
              <a:t> facial</a:t>
            </a:r>
            <a:r>
              <a:rPr lang="en-US" altLang="es-EC" sz="4400" dirty="0">
                <a:solidFill>
                  <a:schemeClr val="tx1"/>
                </a:solidFill>
              </a:rPr>
              <a:t/>
            </a:r>
            <a:br>
              <a:rPr lang="en-US" altLang="es-EC" sz="4400" dirty="0">
                <a:solidFill>
                  <a:schemeClr val="tx1"/>
                </a:solidFill>
              </a:rPr>
            </a:br>
            <a:endParaRPr lang="es-EC" dirty="0"/>
          </a:p>
        </p:txBody>
      </p:sp>
      <p:sp>
        <p:nvSpPr>
          <p:cNvPr id="4" name="Marcador de texto 3">
            <a:extLst>
              <a:ext uri="{FF2B5EF4-FFF2-40B4-BE49-F238E27FC236}">
                <a16:creationId xmlns:a16="http://schemas.microsoft.com/office/drawing/2014/main" id="{370CC56A-E281-4AF4-83D8-A5B7D61A5767}"/>
              </a:ext>
            </a:extLst>
          </p:cNvPr>
          <p:cNvSpPr>
            <a:spLocks noGrp="1"/>
          </p:cNvSpPr>
          <p:nvPr>
            <p:ph type="body" sz="half" idx="2"/>
          </p:nvPr>
        </p:nvSpPr>
        <p:spPr>
          <a:xfrm>
            <a:off x="542924" y="2856344"/>
            <a:ext cx="3236987" cy="2275460"/>
          </a:xfrm>
        </p:spPr>
        <p:txBody>
          <a:bodyPr>
            <a:normAutofit/>
          </a:bodyPr>
          <a:lstStyle/>
          <a:p>
            <a:pPr algn="just">
              <a:lnSpc>
                <a:spcPct val="200000"/>
              </a:lnSpc>
              <a:spcBef>
                <a:spcPts val="200"/>
              </a:spcBef>
            </a:pPr>
            <a:r>
              <a:rPr lang="es-EC" sz="2400" b="1" i="1" dirty="0" err="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Face</a:t>
            </a:r>
            <a:r>
              <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a:t>
            </a:r>
            <a:r>
              <a:rPr lang="es-EC" sz="2400" b="1" i="1"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api</a:t>
            </a:r>
            <a:endParaRPr lang="es-EC" sz="2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200000"/>
              </a:lnSpc>
              <a:spcBef>
                <a:spcPts val="200"/>
              </a:spcBef>
            </a:pPr>
            <a:endParaRPr lang="es-EC" sz="24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7E99FE37-038E-4082-8C3E-969CA60903E3}"/>
              </a:ext>
            </a:extLst>
          </p:cNvPr>
          <p:cNvSpPr>
            <a:spLocks noGrp="1"/>
          </p:cNvSpPr>
          <p:nvPr>
            <p:ph idx="1"/>
          </p:nvPr>
        </p:nvSpPr>
        <p:spPr>
          <a:xfrm>
            <a:off x="4692015" y="2237420"/>
            <a:ext cx="3909060" cy="3063788"/>
          </a:xfrm>
        </p:spPr>
        <p:txBody>
          <a:bodyPr/>
          <a:lstStyle/>
          <a:p>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Single </a:t>
            </a:r>
            <a:r>
              <a:rPr lang="es-EC" sz="2000" b="1" i="1" dirty="0" err="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Shot</a:t>
            </a:r>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 </a:t>
            </a:r>
            <a:r>
              <a:rPr lang="es-EC" sz="2000" b="1" i="1" dirty="0" err="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Multibox</a:t>
            </a:r>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 Detector (SSD)</a:t>
            </a:r>
          </a:p>
          <a:p>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MobileNetV1</a:t>
            </a:r>
          </a:p>
          <a:p>
            <a:r>
              <a:rPr lang="es-EC" sz="2000" b="1" i="1"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Redes Residuales (</a:t>
            </a:r>
            <a:r>
              <a:rPr lang="es-EC" sz="2000" b="1" i="1" dirty="0" err="1">
                <a:solidFill>
                  <a:srgbClr val="1F3763"/>
                </a:solidFill>
                <a:latin typeface="Arial" panose="020B0604020202020204" pitchFamily="34" charset="0"/>
                <a:ea typeface="Times New Roman" panose="02020603050405020304" pitchFamily="18" charset="0"/>
                <a:cs typeface="Times New Roman" panose="02020603050405020304" pitchFamily="18" charset="0"/>
              </a:rPr>
              <a:t>ResNet</a:t>
            </a:r>
            <a:r>
              <a:rPr lang="es-EC" sz="2000" b="1" i="1" dirty="0">
                <a:solidFill>
                  <a:srgbClr val="1F3763"/>
                </a:solidFill>
                <a:latin typeface="Arial" panose="020B0604020202020204" pitchFamily="34" charset="0"/>
                <a:ea typeface="Times New Roman" panose="02020603050405020304" pitchFamily="18" charset="0"/>
                <a:cs typeface="Times New Roman" panose="02020603050405020304" pitchFamily="18" charset="0"/>
              </a:rPr>
              <a:t>)</a:t>
            </a:r>
          </a:p>
          <a:p>
            <a:r>
              <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MongoDB</a:t>
            </a:r>
          </a:p>
          <a:p>
            <a:r>
              <a:rPr lang="es-EC" sz="2000" b="1" i="1" dirty="0" err="1">
                <a:solidFill>
                  <a:srgbClr val="1F3763"/>
                </a:solidFill>
                <a:latin typeface="Arial" panose="020B0604020202020204" pitchFamily="34" charset="0"/>
                <a:ea typeface="Times New Roman" panose="02020603050405020304" pitchFamily="18" charset="0"/>
                <a:cs typeface="Times New Roman" panose="02020603050405020304" pitchFamily="18" charset="0"/>
              </a:rPr>
              <a:t>Firebase</a:t>
            </a:r>
            <a:endParaRPr lang="es-EC" sz="2000" b="1" i="1" dirty="0">
              <a:solidFill>
                <a:srgbClr val="1F3763"/>
              </a:solidFill>
              <a:latin typeface="Arial" panose="020B0604020202020204" pitchFamily="34" charset="0"/>
              <a:ea typeface="Times New Roman" panose="02020603050405020304" pitchFamily="18" charset="0"/>
              <a:cs typeface="Times New Roman" panose="02020603050405020304" pitchFamily="18" charset="0"/>
            </a:endParaRPr>
          </a:p>
          <a:p>
            <a:r>
              <a:rPr lang="es-EC" sz="2000" b="1" i="1" dirty="0" err="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rPr>
              <a:t>React</a:t>
            </a:r>
            <a:endParaRPr lang="es-EC" sz="2000" b="1" i="1" dirty="0">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s-EC"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3437264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p:txBody>
          <a:bodyPr/>
          <a:lstStyle/>
          <a:p>
            <a:r>
              <a:rPr lang="en-US" altLang="es-EC" sz="4000" dirty="0">
                <a:solidFill>
                  <a:schemeClr val="tx1"/>
                </a:solidFill>
              </a:rPr>
              <a:t>Desarrollo de las </a:t>
            </a:r>
            <a:r>
              <a:rPr lang="en-US" altLang="es-EC" sz="4000" dirty="0" err="1">
                <a:solidFill>
                  <a:schemeClr val="tx1"/>
                </a:solidFill>
              </a:rPr>
              <a:t>gafas</a:t>
            </a:r>
            <a:r>
              <a:rPr lang="en-US" altLang="es-EC" sz="4000" dirty="0">
                <a:solidFill>
                  <a:schemeClr val="tx1"/>
                </a:solidFill>
              </a:rPr>
              <a:t> </a:t>
            </a:r>
            <a:r>
              <a:rPr lang="en-US" altLang="es-EC" sz="4000" dirty="0" err="1">
                <a:solidFill>
                  <a:schemeClr val="tx1"/>
                </a:solidFill>
              </a:rPr>
              <a:t>espía</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p:txBody>
          <a:bodyPr/>
          <a:lstStyle/>
          <a:p>
            <a:pPr>
              <a:lnSpc>
                <a:spcPct val="80000"/>
              </a:lnSpc>
            </a:pPr>
            <a:r>
              <a:rPr lang="en-US" altLang="es-EC" sz="2500" dirty="0" err="1">
                <a:solidFill>
                  <a:schemeClr val="tx1"/>
                </a:solidFill>
              </a:rPr>
              <a:t>Diseño</a:t>
            </a:r>
            <a:r>
              <a:rPr lang="en-US" altLang="es-EC" sz="2500" dirty="0">
                <a:solidFill>
                  <a:schemeClr val="tx1"/>
                </a:solidFill>
              </a:rPr>
              <a:t> de hardware</a:t>
            </a:r>
          </a:p>
          <a:p>
            <a:pPr>
              <a:lnSpc>
                <a:spcPct val="80000"/>
              </a:lnSpc>
            </a:pPr>
            <a:r>
              <a:rPr lang="en-US" altLang="es-EC" sz="2500" dirty="0" err="1">
                <a:solidFill>
                  <a:schemeClr val="tx1"/>
                </a:solidFill>
              </a:rPr>
              <a:t>Gasto</a:t>
            </a:r>
            <a:r>
              <a:rPr lang="en-US" altLang="es-EC" sz="2500" dirty="0">
                <a:solidFill>
                  <a:schemeClr val="tx1"/>
                </a:solidFill>
              </a:rPr>
              <a:t> </a:t>
            </a:r>
            <a:r>
              <a:rPr lang="en-US" altLang="es-EC" sz="2500" dirty="0" err="1">
                <a:solidFill>
                  <a:schemeClr val="tx1"/>
                </a:solidFill>
              </a:rPr>
              <a:t>energético</a:t>
            </a:r>
            <a:endParaRPr lang="en-US" altLang="es-EC" sz="2500" dirty="0">
              <a:solidFill>
                <a:schemeClr val="tx1"/>
              </a:solidFill>
            </a:endParaRPr>
          </a:p>
          <a:p>
            <a:pPr>
              <a:lnSpc>
                <a:spcPct val="80000"/>
              </a:lnSpc>
            </a:pPr>
            <a:r>
              <a:rPr lang="en-US" altLang="es-EC" sz="2500" dirty="0" err="1">
                <a:solidFill>
                  <a:schemeClr val="tx1"/>
                </a:solidFill>
              </a:rPr>
              <a:t>Configuración</a:t>
            </a:r>
            <a:r>
              <a:rPr lang="en-US" altLang="es-EC" sz="2500" dirty="0">
                <a:solidFill>
                  <a:schemeClr val="tx1"/>
                </a:solidFill>
              </a:rPr>
              <a:t> de enlace entre </a:t>
            </a:r>
            <a:r>
              <a:rPr lang="en-US" altLang="es-EC" sz="2500" dirty="0" err="1">
                <a:solidFill>
                  <a:schemeClr val="tx1"/>
                </a:solidFill>
              </a:rPr>
              <a:t>dispositivos</a:t>
            </a:r>
            <a:endParaRPr lang="en-US" altLang="es-EC" sz="2500" dirty="0">
              <a:solidFill>
                <a:schemeClr val="tx1"/>
              </a:solidFill>
            </a:endParaRPr>
          </a:p>
          <a:p>
            <a:pPr>
              <a:lnSpc>
                <a:spcPct val="80000"/>
              </a:lnSpc>
            </a:pPr>
            <a:r>
              <a:rPr lang="en-US" altLang="es-EC" sz="2500" dirty="0" err="1">
                <a:solidFill>
                  <a:schemeClr val="tx1"/>
                </a:solidFill>
              </a:rPr>
              <a:t>Especificaciones</a:t>
            </a:r>
            <a:r>
              <a:rPr lang="en-US" altLang="es-EC" sz="2500" dirty="0">
                <a:solidFill>
                  <a:schemeClr val="tx1"/>
                </a:solidFill>
              </a:rPr>
              <a:t> del </a:t>
            </a:r>
            <a:r>
              <a:rPr lang="en-US" altLang="es-EC" sz="2500" dirty="0" err="1">
                <a:solidFill>
                  <a:schemeClr val="tx1"/>
                </a:solidFill>
              </a:rPr>
              <a:t>servidor</a:t>
            </a:r>
            <a:endParaRPr lang="en-US" altLang="es-EC" sz="2500" dirty="0">
              <a:solidFill>
                <a:schemeClr val="tx1"/>
              </a:solidFill>
            </a:endParaRPr>
          </a:p>
          <a:p>
            <a:pPr marL="0" indent="0">
              <a:lnSpc>
                <a:spcPct val="80000"/>
              </a:lnSpc>
              <a:buNone/>
            </a:pPr>
            <a:endParaRPr lang="ru-RU" altLang="es-EC" sz="1800" dirty="0"/>
          </a:p>
          <a:p>
            <a:pPr>
              <a:lnSpc>
                <a:spcPct val="80000"/>
              </a:lnSpc>
            </a:pPr>
            <a:endParaRPr lang="ru-RU" altLang="es-EC" sz="1800" dirty="0"/>
          </a:p>
        </p:txBody>
      </p:sp>
    </p:spTree>
    <p:extLst>
      <p:ext uri="{BB962C8B-B14F-4D97-AF65-F5344CB8AC3E}">
        <p14:creationId xmlns:p14="http://schemas.microsoft.com/office/powerpoint/2010/main" val="254067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lstStyle/>
          <a:p>
            <a:r>
              <a:rPr lang="es-EC" dirty="0"/>
              <a:t>Diseño del Hardware</a:t>
            </a:r>
          </a:p>
        </p:txBody>
      </p:sp>
      <p:pic>
        <p:nvPicPr>
          <p:cNvPr id="5" name="Marcador de contenido 4">
            <a:extLst>
              <a:ext uri="{FF2B5EF4-FFF2-40B4-BE49-F238E27FC236}">
                <a16:creationId xmlns:a16="http://schemas.microsoft.com/office/drawing/2014/main" id="{4C3A5C86-0437-4817-A8E6-6CCACE16021A}"/>
              </a:ext>
            </a:extLst>
          </p:cNvPr>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271066" y="2171700"/>
            <a:ext cx="7200900" cy="1916324"/>
          </a:xfrm>
          <a:prstGeom prst="rect">
            <a:avLst/>
          </a:prstGeom>
          <a:noFill/>
          <a:ln>
            <a:noFill/>
          </a:ln>
        </p:spPr>
      </p:pic>
      <p:pic>
        <p:nvPicPr>
          <p:cNvPr id="9" name="Marcador de contenido 6">
            <a:extLst>
              <a:ext uri="{FF2B5EF4-FFF2-40B4-BE49-F238E27FC236}">
                <a16:creationId xmlns:a16="http://schemas.microsoft.com/office/drawing/2014/main" id="{8478AB17-9B57-4B11-9B64-16DE13FDC5DF}"/>
              </a:ext>
            </a:extLst>
          </p:cNvPr>
          <p:cNvPicPr>
            <a:picLocks noGrp="1"/>
          </p:cNvPicPr>
          <p:nvPr>
            <p:ph sz="half" idx="2"/>
          </p:nvPr>
        </p:nvPicPr>
        <p:blipFill>
          <a:blip r:embed="rId3"/>
          <a:stretch>
            <a:fillRect/>
          </a:stretch>
        </p:blipFill>
        <p:spPr>
          <a:xfrm>
            <a:off x="2437370" y="4474332"/>
            <a:ext cx="4269259" cy="1807096"/>
          </a:xfrm>
          <a:prstGeom prst="rect">
            <a:avLst/>
          </a:prstGeom>
        </p:spPr>
      </p:pic>
    </p:spTree>
    <p:extLst>
      <p:ext uri="{BB962C8B-B14F-4D97-AF65-F5344CB8AC3E}">
        <p14:creationId xmlns:p14="http://schemas.microsoft.com/office/powerpoint/2010/main" val="1240982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lstStyle/>
          <a:p>
            <a:r>
              <a:rPr lang="es-EC" dirty="0"/>
              <a:t>Diseño del Hardware</a:t>
            </a:r>
          </a:p>
        </p:txBody>
      </p:sp>
      <p:pic>
        <p:nvPicPr>
          <p:cNvPr id="10" name="Marcador de contenido 9">
            <a:extLst>
              <a:ext uri="{FF2B5EF4-FFF2-40B4-BE49-F238E27FC236}">
                <a16:creationId xmlns:a16="http://schemas.microsoft.com/office/drawing/2014/main" id="{BF2C65B3-BA54-4624-80F9-9CD0CDA79588}"/>
              </a:ext>
            </a:extLst>
          </p:cNvPr>
          <p:cNvPicPr>
            <a:picLocks noGrp="1"/>
          </p:cNvPicPr>
          <p:nvPr>
            <p:ph sz="half" idx="2"/>
          </p:nvPr>
        </p:nvPicPr>
        <p:blipFill>
          <a:blip r:embed="rId2"/>
          <a:stretch>
            <a:fillRect/>
          </a:stretch>
        </p:blipFill>
        <p:spPr>
          <a:xfrm>
            <a:off x="2411760" y="4372000"/>
            <a:ext cx="5044591" cy="2160240"/>
          </a:xfrm>
          <a:prstGeom prst="rect">
            <a:avLst/>
          </a:prstGeom>
        </p:spPr>
      </p:pic>
      <p:pic>
        <p:nvPicPr>
          <p:cNvPr id="14" name="Marcador de contenido 5">
            <a:extLst>
              <a:ext uri="{FF2B5EF4-FFF2-40B4-BE49-F238E27FC236}">
                <a16:creationId xmlns:a16="http://schemas.microsoft.com/office/drawing/2014/main" id="{8D7212AB-24B5-4E56-A63F-8DD92B32B34F}"/>
              </a:ext>
            </a:extLst>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0177" y="2166463"/>
            <a:ext cx="7647756" cy="2011426"/>
          </a:xfrm>
          <a:prstGeom prst="rect">
            <a:avLst/>
          </a:prstGeom>
          <a:noFill/>
          <a:ln>
            <a:noFill/>
          </a:ln>
        </p:spPr>
      </p:pic>
    </p:spTree>
    <p:extLst>
      <p:ext uri="{BB962C8B-B14F-4D97-AF65-F5344CB8AC3E}">
        <p14:creationId xmlns:p14="http://schemas.microsoft.com/office/powerpoint/2010/main" val="289401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lstStyle/>
          <a:p>
            <a:r>
              <a:rPr lang="es-EC" dirty="0"/>
              <a:t>Construcción</a:t>
            </a:r>
          </a:p>
        </p:txBody>
      </p:sp>
      <p:pic>
        <p:nvPicPr>
          <p:cNvPr id="7" name="Marcador de contenido 6">
            <a:extLst>
              <a:ext uri="{FF2B5EF4-FFF2-40B4-BE49-F238E27FC236}">
                <a16:creationId xmlns:a16="http://schemas.microsoft.com/office/drawing/2014/main" id="{2299E0B2-EBEA-4762-8D71-84751D2B993B}"/>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28700" y="2363842"/>
            <a:ext cx="4767436" cy="3581400"/>
          </a:xfrm>
          <a:prstGeom prst="rect">
            <a:avLst/>
          </a:prstGeom>
          <a:noFill/>
          <a:ln>
            <a:noFill/>
          </a:ln>
        </p:spPr>
      </p:pic>
      <p:pic>
        <p:nvPicPr>
          <p:cNvPr id="11" name="Marcador de contenido 10">
            <a:extLst>
              <a:ext uri="{FF2B5EF4-FFF2-40B4-BE49-F238E27FC236}">
                <a16:creationId xmlns:a16="http://schemas.microsoft.com/office/drawing/2014/main" id="{9D7C6A74-4292-4960-BAAF-D02973087559}"/>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l="9306" r="18806" b="18845"/>
          <a:stretch/>
        </p:blipFill>
        <p:spPr bwMode="auto">
          <a:xfrm>
            <a:off x="6156176" y="2367880"/>
            <a:ext cx="2379332" cy="3581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396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lstStyle/>
          <a:p>
            <a:r>
              <a:rPr lang="es-EC" dirty="0"/>
              <a:t>Construcción</a:t>
            </a:r>
          </a:p>
        </p:txBody>
      </p:sp>
      <p:pic>
        <p:nvPicPr>
          <p:cNvPr id="8" name="Marcador de contenido 7">
            <a:extLst>
              <a:ext uri="{FF2B5EF4-FFF2-40B4-BE49-F238E27FC236}">
                <a16:creationId xmlns:a16="http://schemas.microsoft.com/office/drawing/2014/main" id="{78F710E1-5EE8-44BA-B4A4-432C723BF23F}"/>
              </a:ext>
            </a:extLst>
          </p:cNvPr>
          <p:cNvPicPr>
            <a:picLocks noGrp="1"/>
          </p:cNvPicPr>
          <p:nvPr>
            <p:ph sz="half" idx="1"/>
          </p:nvPr>
        </p:nvPicPr>
        <p:blipFill rotWithShape="1">
          <a:blip r:embed="rId2">
            <a:extLst>
              <a:ext uri="{28A0092B-C50C-407E-A947-70E740481C1C}">
                <a14:useLocalDpi xmlns:a14="http://schemas.microsoft.com/office/drawing/2010/main" val="0"/>
              </a:ext>
            </a:extLst>
          </a:blip>
          <a:srcRect l="8042" t="24079" r="12936" b="15912"/>
          <a:stretch/>
        </p:blipFill>
        <p:spPr bwMode="auto">
          <a:xfrm>
            <a:off x="2582553" y="4149080"/>
            <a:ext cx="4623420" cy="2318340"/>
          </a:xfrm>
          <a:prstGeom prst="rect">
            <a:avLst/>
          </a:prstGeom>
          <a:noFill/>
          <a:ln>
            <a:noFill/>
          </a:ln>
          <a:extLst>
            <a:ext uri="{53640926-AAD7-44D8-BBD7-CCE9431645EC}">
              <a14:shadowObscured xmlns:a14="http://schemas.microsoft.com/office/drawing/2010/main"/>
            </a:ext>
          </a:extLst>
        </p:spPr>
      </p:pic>
      <p:pic>
        <p:nvPicPr>
          <p:cNvPr id="10" name="Marcador de contenido 9">
            <a:extLst>
              <a:ext uri="{FF2B5EF4-FFF2-40B4-BE49-F238E27FC236}">
                <a16:creationId xmlns:a16="http://schemas.microsoft.com/office/drawing/2014/main" id="{BF235A9E-D0F3-487B-A5C6-937849DC95FF}"/>
              </a:ext>
            </a:extLst>
          </p:cNvPr>
          <p:cNvPicPr>
            <a:picLocks noGrp="1"/>
          </p:cNvPicPr>
          <p:nvPr>
            <p:ph sz="half" idx="2"/>
          </p:nvPr>
        </p:nvPicPr>
        <p:blipFill rotWithShape="1">
          <a:blip r:embed="rId3" cstate="print">
            <a:extLst>
              <a:ext uri="{28A0092B-C50C-407E-A947-70E740481C1C}">
                <a14:useLocalDpi xmlns:a14="http://schemas.microsoft.com/office/drawing/2010/main" val="0"/>
              </a:ext>
            </a:extLst>
          </a:blip>
          <a:srcRect l="19491" t="32956" r="4520" b="19963"/>
          <a:stretch/>
        </p:blipFill>
        <p:spPr bwMode="auto">
          <a:xfrm>
            <a:off x="2582553" y="1892456"/>
            <a:ext cx="4623420" cy="20714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9050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p:txBody>
          <a:bodyPr/>
          <a:lstStyle/>
          <a:p>
            <a:r>
              <a:rPr lang="en-US" altLang="es-EC" sz="4000" dirty="0" err="1">
                <a:solidFill>
                  <a:schemeClr val="tx1"/>
                </a:solidFill>
              </a:rPr>
              <a:t>Introducción</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p:txBody>
          <a:bodyPr/>
          <a:lstStyle/>
          <a:p>
            <a:pPr>
              <a:lnSpc>
                <a:spcPct val="80000"/>
              </a:lnSpc>
            </a:pPr>
            <a:r>
              <a:rPr lang="en-US" altLang="es-EC" sz="2500" dirty="0" err="1">
                <a:solidFill>
                  <a:schemeClr val="tx1"/>
                </a:solidFill>
              </a:rPr>
              <a:t>Antecedentes</a:t>
            </a:r>
            <a:endParaRPr lang="en-US" altLang="es-EC" sz="2500" dirty="0">
              <a:solidFill>
                <a:schemeClr val="tx1"/>
              </a:solidFill>
            </a:endParaRPr>
          </a:p>
          <a:p>
            <a:pPr>
              <a:lnSpc>
                <a:spcPct val="80000"/>
              </a:lnSpc>
            </a:pPr>
            <a:r>
              <a:rPr lang="en-US" altLang="es-EC" sz="2500" dirty="0" err="1">
                <a:solidFill>
                  <a:schemeClr val="tx1"/>
                </a:solidFill>
              </a:rPr>
              <a:t>Justificación</a:t>
            </a:r>
            <a:r>
              <a:rPr lang="en-US" altLang="es-EC" sz="2500" dirty="0">
                <a:solidFill>
                  <a:schemeClr val="tx1"/>
                </a:solidFill>
              </a:rPr>
              <a:t> e </a:t>
            </a:r>
            <a:r>
              <a:rPr lang="en-US" altLang="es-EC" sz="2500" dirty="0" err="1">
                <a:solidFill>
                  <a:schemeClr val="tx1"/>
                </a:solidFill>
              </a:rPr>
              <a:t>Importancia</a:t>
            </a:r>
            <a:endParaRPr lang="en-US" altLang="es-EC" sz="2500" dirty="0">
              <a:solidFill>
                <a:schemeClr val="tx1"/>
              </a:solidFill>
            </a:endParaRPr>
          </a:p>
          <a:p>
            <a:pPr>
              <a:lnSpc>
                <a:spcPct val="80000"/>
              </a:lnSpc>
            </a:pPr>
            <a:r>
              <a:rPr lang="en-US" altLang="es-EC" sz="2500" dirty="0" err="1">
                <a:solidFill>
                  <a:schemeClr val="tx1"/>
                </a:solidFill>
              </a:rPr>
              <a:t>Alcance</a:t>
            </a:r>
            <a:endParaRPr lang="en-US" altLang="es-EC" sz="2500" dirty="0">
              <a:solidFill>
                <a:schemeClr val="tx1"/>
              </a:solidFill>
            </a:endParaRPr>
          </a:p>
          <a:p>
            <a:pPr>
              <a:lnSpc>
                <a:spcPct val="80000"/>
              </a:lnSpc>
            </a:pPr>
            <a:r>
              <a:rPr lang="en-US" altLang="es-EC" sz="2500" dirty="0" err="1">
                <a:solidFill>
                  <a:schemeClr val="tx1"/>
                </a:solidFill>
              </a:rPr>
              <a:t>Objetivos</a:t>
            </a:r>
            <a:endParaRPr lang="en-US" altLang="es-EC" sz="2500" dirty="0">
              <a:solidFill>
                <a:schemeClr val="tx1"/>
              </a:solidFill>
            </a:endParaRPr>
          </a:p>
          <a:p>
            <a:pPr lvl="1">
              <a:lnSpc>
                <a:spcPct val="80000"/>
              </a:lnSpc>
            </a:pPr>
            <a:r>
              <a:rPr lang="en-US" altLang="es-EC" sz="2500" dirty="0" err="1">
                <a:solidFill>
                  <a:schemeClr val="tx1"/>
                </a:solidFill>
              </a:rPr>
              <a:t>Objetivo</a:t>
            </a:r>
            <a:r>
              <a:rPr lang="en-US" altLang="es-EC" sz="2500" dirty="0">
                <a:solidFill>
                  <a:schemeClr val="tx1"/>
                </a:solidFill>
              </a:rPr>
              <a:t> General</a:t>
            </a:r>
          </a:p>
          <a:p>
            <a:pPr lvl="1">
              <a:lnSpc>
                <a:spcPct val="80000"/>
              </a:lnSpc>
            </a:pPr>
            <a:r>
              <a:rPr lang="en-US" altLang="es-EC" sz="2500" dirty="0" err="1">
                <a:solidFill>
                  <a:schemeClr val="tx1"/>
                </a:solidFill>
              </a:rPr>
              <a:t>Objetivos</a:t>
            </a:r>
            <a:r>
              <a:rPr lang="en-US" altLang="es-EC" sz="2500" dirty="0">
                <a:solidFill>
                  <a:schemeClr val="tx1"/>
                </a:solidFill>
              </a:rPr>
              <a:t> </a:t>
            </a:r>
            <a:r>
              <a:rPr lang="en-US" altLang="es-EC" sz="2500" dirty="0" err="1">
                <a:solidFill>
                  <a:schemeClr val="tx1"/>
                </a:solidFill>
              </a:rPr>
              <a:t>Especificos</a:t>
            </a:r>
            <a:endParaRPr lang="en-US" altLang="es-EC" sz="2500" dirty="0">
              <a:solidFill>
                <a:schemeClr val="tx1"/>
              </a:solidFill>
            </a:endParaRPr>
          </a:p>
          <a:p>
            <a:pPr marL="0" indent="0">
              <a:lnSpc>
                <a:spcPct val="80000"/>
              </a:lnSpc>
              <a:buNone/>
            </a:pPr>
            <a:endParaRPr lang="ru-RU" altLang="es-EC" sz="1800" dirty="0"/>
          </a:p>
          <a:p>
            <a:pPr>
              <a:lnSpc>
                <a:spcPct val="80000"/>
              </a:lnSpc>
            </a:pPr>
            <a:endParaRPr lang="ru-RU" altLang="es-EC"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lstStyle/>
          <a:p>
            <a:r>
              <a:rPr lang="es-EC" dirty="0"/>
              <a:t>Gasto energético</a:t>
            </a:r>
          </a:p>
        </p:txBody>
      </p:sp>
      <mc:AlternateContent xmlns:mc="http://schemas.openxmlformats.org/markup-compatibility/2006" xmlns:a14="http://schemas.microsoft.com/office/drawing/2010/main">
        <mc:Choice Requires="a14">
          <p:graphicFrame>
            <p:nvGraphicFramePr>
              <p:cNvPr id="7" name="Marcador de contenido 6">
                <a:extLst>
                  <a:ext uri="{FF2B5EF4-FFF2-40B4-BE49-F238E27FC236}">
                    <a16:creationId xmlns:a16="http://schemas.microsoft.com/office/drawing/2014/main" id="{9765EBCE-6199-438A-AFA7-855F8703B931}"/>
                  </a:ext>
                </a:extLst>
              </p:cNvPr>
              <p:cNvGraphicFramePr>
                <a:graphicFrameLocks noGrp="1"/>
              </p:cNvGraphicFramePr>
              <p:nvPr>
                <p:ph sz="half" idx="2"/>
                <p:extLst>
                  <p:ext uri="{D42A27DB-BD31-4B8C-83A1-F6EECF244321}">
                    <p14:modId xmlns:p14="http://schemas.microsoft.com/office/powerpoint/2010/main" val="3708897041"/>
                  </p:ext>
                </p:extLst>
              </p:nvPr>
            </p:nvGraphicFramePr>
            <p:xfrm>
              <a:off x="1504206" y="1988840"/>
              <a:ext cx="6249888" cy="4389120"/>
            </p:xfrm>
            <a:graphic>
              <a:graphicData uri="http://schemas.openxmlformats.org/drawingml/2006/table">
                <a:tbl>
                  <a:tblPr firstRow="1" firstCol="1" bandRow="1">
                    <a:tableStyleId>{5C22544A-7EE6-4342-B048-85BDC9FD1C3A}</a:tableStyleId>
                  </a:tblPr>
                  <a:tblGrid>
                    <a:gridCol w="3124944">
                      <a:extLst>
                        <a:ext uri="{9D8B030D-6E8A-4147-A177-3AD203B41FA5}">
                          <a16:colId xmlns:a16="http://schemas.microsoft.com/office/drawing/2014/main" val="4238260971"/>
                        </a:ext>
                      </a:extLst>
                    </a:gridCol>
                    <a:gridCol w="3124944">
                      <a:extLst>
                        <a:ext uri="{9D8B030D-6E8A-4147-A177-3AD203B41FA5}">
                          <a16:colId xmlns:a16="http://schemas.microsoft.com/office/drawing/2014/main" val="4188725268"/>
                        </a:ext>
                      </a:extLst>
                    </a:gridCol>
                  </a:tblGrid>
                  <a:tr h="362687">
                    <a:tc>
                      <a:txBody>
                        <a:bodyPr/>
                        <a:lstStyle/>
                        <a:p>
                          <a:pPr>
                            <a:lnSpc>
                              <a:spcPct val="200000"/>
                            </a:lnSpc>
                            <a:spcAft>
                              <a:spcPts val="800"/>
                            </a:spcAft>
                            <a:tabLst>
                              <a:tab pos="1260475" algn="l"/>
                            </a:tabLst>
                          </a:pPr>
                          <a:r>
                            <a:rPr lang="es-EC" sz="1800" dirty="0">
                              <a:effectLst/>
                            </a:rPr>
                            <a:t>Modelo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nSpc>
                              <a:spcPct val="200000"/>
                            </a:lnSpc>
                            <a:spcAft>
                              <a:spcPts val="800"/>
                            </a:spcAft>
                            <a:tabLst>
                              <a:tab pos="1260475" algn="l"/>
                            </a:tabLst>
                          </a:pPr>
                          <a:r>
                            <a:rPr lang="es-EC" sz="1800">
                              <a:effectLst/>
                            </a:rPr>
                            <a:t>402770042770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2414425932"/>
                      </a:ext>
                    </a:extLst>
                  </a:tr>
                  <a:tr h="362687">
                    <a:tc>
                      <a:txBody>
                        <a:bodyPr/>
                        <a:lstStyle/>
                        <a:p>
                          <a:pPr algn="just">
                            <a:lnSpc>
                              <a:spcPct val="200000"/>
                            </a:lnSpc>
                            <a:spcAft>
                              <a:spcPts val="800"/>
                            </a:spcAft>
                            <a:tabLst>
                              <a:tab pos="1260475" algn="l"/>
                            </a:tabLst>
                          </a:pPr>
                          <a:r>
                            <a:rPr lang="es-EC" sz="1800">
                              <a:effectLst/>
                            </a:rPr>
                            <a:t>Capacidad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a:effectLst/>
                            </a:rPr>
                            <a:t>900mAh</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3030578381"/>
                      </a:ext>
                    </a:extLst>
                  </a:tr>
                  <a:tr h="362687">
                    <a:tc>
                      <a:txBody>
                        <a:bodyPr/>
                        <a:lstStyle/>
                        <a:p>
                          <a:pPr algn="just">
                            <a:lnSpc>
                              <a:spcPct val="200000"/>
                            </a:lnSpc>
                            <a:spcAft>
                              <a:spcPts val="800"/>
                            </a:spcAft>
                            <a:tabLst>
                              <a:tab pos="1260475" algn="l"/>
                            </a:tabLst>
                          </a:pPr>
                          <a:r>
                            <a:rPr lang="es-EC" sz="1800">
                              <a:effectLst/>
                            </a:rPr>
                            <a:t>Tensión nominal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a:effectLst/>
                            </a:rPr>
                            <a:t>3.7 V</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2135814015"/>
                      </a:ext>
                    </a:extLst>
                  </a:tr>
                  <a:tr h="362687">
                    <a:tc>
                      <a:txBody>
                        <a:bodyPr/>
                        <a:lstStyle/>
                        <a:p>
                          <a:pPr algn="just">
                            <a:lnSpc>
                              <a:spcPct val="200000"/>
                            </a:lnSpc>
                            <a:spcAft>
                              <a:spcPts val="800"/>
                            </a:spcAft>
                            <a:tabLst>
                              <a:tab pos="1260475" algn="l"/>
                            </a:tabLst>
                          </a:pPr>
                          <a:r>
                            <a:rPr lang="es-EC" sz="1800">
                              <a:effectLst/>
                            </a:rPr>
                            <a:t>Voltaje de Carga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a:effectLst/>
                            </a:rPr>
                            <a:t>4.2 V</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1596710717"/>
                      </a:ext>
                    </a:extLst>
                  </a:tr>
                  <a:tr h="786004">
                    <a:tc>
                      <a:txBody>
                        <a:bodyPr/>
                        <a:lstStyle/>
                        <a:p>
                          <a:pPr algn="just">
                            <a:lnSpc>
                              <a:spcPct val="200000"/>
                            </a:lnSpc>
                            <a:spcAft>
                              <a:spcPts val="800"/>
                            </a:spcAft>
                            <a:tabLst>
                              <a:tab pos="1260475" algn="l"/>
                            </a:tabLst>
                          </a:pPr>
                          <a:r>
                            <a:rPr lang="es-EC" sz="1800">
                              <a:effectLst/>
                            </a:rPr>
                            <a:t>Voltaje de protección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nSpc>
                              <a:spcPct val="200000"/>
                            </a:lnSpc>
                            <a:spcAft>
                              <a:spcPts val="800"/>
                            </a:spcAft>
                            <a:tabLst>
                              <a:tab pos="1260475" algn="l"/>
                            </a:tabLst>
                          </a:pPr>
                          <a:r>
                            <a:rPr lang="es-EC" sz="1800">
                              <a:effectLst/>
                            </a:rPr>
                            <a:t>Sobrecarga: </a:t>
                          </a:r>
                          <a14:m>
                            <m:oMath xmlns:m="http://schemas.openxmlformats.org/officeDocument/2006/math">
                              <m:r>
                                <a:rPr lang="es-EC" sz="1800">
                                  <a:effectLst/>
                                  <a:latin typeface="Cambria Math" panose="02040503050406030204" pitchFamily="18" charset="0"/>
                                </a:rPr>
                                <m:t>4.2±0.05</m:t>
                              </m:r>
                            </m:oMath>
                          </a14:m>
                          <a:r>
                            <a:rPr lang="es-EC" sz="1800">
                              <a:effectLst/>
                            </a:rPr>
                            <a:t/>
                          </a:r>
                          <a:br>
                            <a:rPr lang="es-EC" sz="1800">
                              <a:effectLst/>
                            </a:rPr>
                          </a:br>
                          <a:r>
                            <a:rPr lang="es-EC" sz="1800">
                              <a:effectLst/>
                            </a:rPr>
                            <a:t>Sobredescarga: 2.7</a:t>
                          </a:r>
                          <a14:m>
                            <m:oMath xmlns:m="http://schemas.openxmlformats.org/officeDocument/2006/math">
                              <m:r>
                                <a:rPr lang="es-EC" sz="1800">
                                  <a:effectLst/>
                                  <a:latin typeface="Cambria Math" panose="02040503050406030204" pitchFamily="18" charset="0"/>
                                </a:rPr>
                                <m:t>±0.1</m:t>
                              </m:r>
                            </m:oMath>
                          </a14:m>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505376022"/>
                      </a:ext>
                    </a:extLst>
                  </a:tr>
                  <a:tr h="362687">
                    <a:tc>
                      <a:txBody>
                        <a:bodyPr/>
                        <a:lstStyle/>
                        <a:p>
                          <a:pPr algn="just">
                            <a:lnSpc>
                              <a:spcPct val="200000"/>
                            </a:lnSpc>
                            <a:spcAft>
                              <a:spcPts val="800"/>
                            </a:spcAft>
                            <a:tabLst>
                              <a:tab pos="1260475" algn="l"/>
                            </a:tabLst>
                          </a:pPr>
                          <a:r>
                            <a:rPr lang="es-EC" sz="1800">
                              <a:effectLst/>
                            </a:rPr>
                            <a:t>Temperatura de Funcionamiento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dirty="0">
                              <a:effectLst/>
                            </a:rPr>
                            <a:t>-20°C a 60 °C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1849538595"/>
                      </a:ext>
                    </a:extLst>
                  </a:tr>
                </a:tbl>
              </a:graphicData>
            </a:graphic>
          </p:graphicFrame>
        </mc:Choice>
        <mc:Fallback xmlns="">
          <p:graphicFrame>
            <p:nvGraphicFramePr>
              <p:cNvPr id="7" name="Marcador de contenido 6">
                <a:extLst>
                  <a:ext uri="{FF2B5EF4-FFF2-40B4-BE49-F238E27FC236}">
                    <a16:creationId xmlns:a16="http://schemas.microsoft.com/office/drawing/2014/main" id="{9765EBCE-6199-438A-AFA7-855F8703B931}"/>
                  </a:ext>
                </a:extLst>
              </p:cNvPr>
              <p:cNvGraphicFramePr>
                <a:graphicFrameLocks noGrp="1"/>
              </p:cNvGraphicFramePr>
              <p:nvPr>
                <p:ph sz="half" idx="2"/>
                <p:extLst>
                  <p:ext uri="{D42A27DB-BD31-4B8C-83A1-F6EECF244321}">
                    <p14:modId xmlns:p14="http://schemas.microsoft.com/office/powerpoint/2010/main" val="3708897041"/>
                  </p:ext>
                </p:extLst>
              </p:nvPr>
            </p:nvGraphicFramePr>
            <p:xfrm>
              <a:off x="1504206" y="1988840"/>
              <a:ext cx="6249888" cy="3918204"/>
            </p:xfrm>
            <a:graphic>
              <a:graphicData uri="http://schemas.openxmlformats.org/drawingml/2006/table">
                <a:tbl>
                  <a:tblPr firstRow="1" firstCol="1" bandRow="1">
                    <a:tableStyleId>{5C22544A-7EE6-4342-B048-85BDC9FD1C3A}</a:tableStyleId>
                  </a:tblPr>
                  <a:tblGrid>
                    <a:gridCol w="3124944">
                      <a:extLst>
                        <a:ext uri="{9D8B030D-6E8A-4147-A177-3AD203B41FA5}">
                          <a16:colId xmlns:a16="http://schemas.microsoft.com/office/drawing/2014/main" val="4238260971"/>
                        </a:ext>
                      </a:extLst>
                    </a:gridCol>
                    <a:gridCol w="3124944">
                      <a:extLst>
                        <a:ext uri="{9D8B030D-6E8A-4147-A177-3AD203B41FA5}">
                          <a16:colId xmlns:a16="http://schemas.microsoft.com/office/drawing/2014/main" val="4188725268"/>
                        </a:ext>
                      </a:extLst>
                    </a:gridCol>
                  </a:tblGrid>
                  <a:tr h="470154">
                    <a:tc>
                      <a:txBody>
                        <a:bodyPr/>
                        <a:lstStyle/>
                        <a:p>
                          <a:pPr>
                            <a:lnSpc>
                              <a:spcPct val="200000"/>
                            </a:lnSpc>
                            <a:spcAft>
                              <a:spcPts val="800"/>
                            </a:spcAft>
                            <a:tabLst>
                              <a:tab pos="1260475" algn="l"/>
                            </a:tabLst>
                          </a:pPr>
                          <a:r>
                            <a:rPr lang="es-EC" sz="1800" dirty="0">
                              <a:effectLst/>
                            </a:rPr>
                            <a:t>Modelo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nSpc>
                              <a:spcPct val="200000"/>
                            </a:lnSpc>
                            <a:spcAft>
                              <a:spcPts val="800"/>
                            </a:spcAft>
                            <a:tabLst>
                              <a:tab pos="1260475" algn="l"/>
                            </a:tabLst>
                          </a:pPr>
                          <a:r>
                            <a:rPr lang="es-EC" sz="1800">
                              <a:effectLst/>
                            </a:rPr>
                            <a:t>402770042770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2414425932"/>
                      </a:ext>
                    </a:extLst>
                  </a:tr>
                  <a:tr h="470154">
                    <a:tc>
                      <a:txBody>
                        <a:bodyPr/>
                        <a:lstStyle/>
                        <a:p>
                          <a:pPr algn="just">
                            <a:lnSpc>
                              <a:spcPct val="200000"/>
                            </a:lnSpc>
                            <a:spcAft>
                              <a:spcPts val="800"/>
                            </a:spcAft>
                            <a:tabLst>
                              <a:tab pos="1260475" algn="l"/>
                            </a:tabLst>
                          </a:pPr>
                          <a:r>
                            <a:rPr lang="es-EC" sz="1800">
                              <a:effectLst/>
                            </a:rPr>
                            <a:t>Capacidad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a:effectLst/>
                            </a:rPr>
                            <a:t>900mAh</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3030578381"/>
                      </a:ext>
                    </a:extLst>
                  </a:tr>
                  <a:tr h="470154">
                    <a:tc>
                      <a:txBody>
                        <a:bodyPr/>
                        <a:lstStyle/>
                        <a:p>
                          <a:pPr algn="just">
                            <a:lnSpc>
                              <a:spcPct val="200000"/>
                            </a:lnSpc>
                            <a:spcAft>
                              <a:spcPts val="800"/>
                            </a:spcAft>
                            <a:tabLst>
                              <a:tab pos="1260475" algn="l"/>
                            </a:tabLst>
                          </a:pPr>
                          <a:r>
                            <a:rPr lang="es-EC" sz="1800">
                              <a:effectLst/>
                            </a:rPr>
                            <a:t>Tensión nominal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a:effectLst/>
                            </a:rPr>
                            <a:t>3.7 V</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2135814015"/>
                      </a:ext>
                    </a:extLst>
                  </a:tr>
                  <a:tr h="470154">
                    <a:tc>
                      <a:txBody>
                        <a:bodyPr/>
                        <a:lstStyle/>
                        <a:p>
                          <a:pPr algn="just">
                            <a:lnSpc>
                              <a:spcPct val="200000"/>
                            </a:lnSpc>
                            <a:spcAft>
                              <a:spcPts val="800"/>
                            </a:spcAft>
                            <a:tabLst>
                              <a:tab pos="1260475" algn="l"/>
                            </a:tabLst>
                          </a:pPr>
                          <a:r>
                            <a:rPr lang="es-EC" sz="1800">
                              <a:effectLst/>
                            </a:rPr>
                            <a:t>Voltaje de Carga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a:effectLst/>
                            </a:rPr>
                            <a:t>4.2 V</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1596710717"/>
                      </a:ext>
                    </a:extLst>
                  </a:tr>
                  <a:tr h="1018794">
                    <a:tc>
                      <a:txBody>
                        <a:bodyPr/>
                        <a:lstStyle/>
                        <a:p>
                          <a:pPr algn="just">
                            <a:lnSpc>
                              <a:spcPct val="200000"/>
                            </a:lnSpc>
                            <a:spcAft>
                              <a:spcPts val="800"/>
                            </a:spcAft>
                            <a:tabLst>
                              <a:tab pos="1260475" algn="l"/>
                            </a:tabLst>
                          </a:pPr>
                          <a:r>
                            <a:rPr lang="es-EC" sz="1800">
                              <a:effectLst/>
                            </a:rPr>
                            <a:t>Voltaje de protección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endParaRPr lang="es-EC"/>
                        </a:p>
                      </a:txBody>
                      <a:tcPr marL="42408" marR="42408" marT="0" marB="0">
                        <a:blipFill>
                          <a:blip r:embed="rId2"/>
                          <a:stretch>
                            <a:fillRect l="-100195" t="-184524" r="-975" b="-112500"/>
                          </a:stretch>
                        </a:blipFill>
                      </a:tcPr>
                    </a:tc>
                    <a:extLst>
                      <a:ext uri="{0D108BD9-81ED-4DB2-BD59-A6C34878D82A}">
                        <a16:rowId xmlns:a16="http://schemas.microsoft.com/office/drawing/2014/main" val="505376022"/>
                      </a:ext>
                    </a:extLst>
                  </a:tr>
                  <a:tr h="1018794">
                    <a:tc>
                      <a:txBody>
                        <a:bodyPr/>
                        <a:lstStyle/>
                        <a:p>
                          <a:pPr algn="just">
                            <a:lnSpc>
                              <a:spcPct val="200000"/>
                            </a:lnSpc>
                            <a:spcAft>
                              <a:spcPts val="800"/>
                            </a:spcAft>
                            <a:tabLst>
                              <a:tab pos="1260475" algn="l"/>
                            </a:tabLst>
                          </a:pPr>
                          <a:r>
                            <a:rPr lang="es-EC" sz="1800">
                              <a:effectLst/>
                            </a:rPr>
                            <a:t>Temperatura de Funcionamiento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tc>
                      <a:txBody>
                        <a:bodyPr/>
                        <a:lstStyle/>
                        <a:p>
                          <a:pPr algn="just">
                            <a:lnSpc>
                              <a:spcPct val="200000"/>
                            </a:lnSpc>
                            <a:spcAft>
                              <a:spcPts val="800"/>
                            </a:spcAft>
                            <a:tabLst>
                              <a:tab pos="1260475" algn="l"/>
                            </a:tabLst>
                          </a:pPr>
                          <a:r>
                            <a:rPr lang="es-EC" sz="1800" dirty="0">
                              <a:effectLst/>
                            </a:rPr>
                            <a:t>-20°C a 60 °C</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408" marR="42408" marT="0" marB="0"/>
                    </a:tc>
                    <a:extLst>
                      <a:ext uri="{0D108BD9-81ED-4DB2-BD59-A6C34878D82A}">
                        <a16:rowId xmlns:a16="http://schemas.microsoft.com/office/drawing/2014/main" val="1849538595"/>
                      </a:ext>
                    </a:extLst>
                  </a:tr>
                </a:tbl>
              </a:graphicData>
            </a:graphic>
          </p:graphicFrame>
        </mc:Fallback>
      </mc:AlternateContent>
    </p:spTree>
    <p:extLst>
      <p:ext uri="{BB962C8B-B14F-4D97-AF65-F5344CB8AC3E}">
        <p14:creationId xmlns:p14="http://schemas.microsoft.com/office/powerpoint/2010/main" val="3371280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lstStyle/>
          <a:p>
            <a:r>
              <a:rPr lang="es-EC" dirty="0"/>
              <a:t>Enlace entre dispositivos</a:t>
            </a:r>
          </a:p>
        </p:txBody>
      </p:sp>
      <p:sp>
        <p:nvSpPr>
          <p:cNvPr id="5" name="Marcador de contenido 4">
            <a:extLst>
              <a:ext uri="{FF2B5EF4-FFF2-40B4-BE49-F238E27FC236}">
                <a16:creationId xmlns:a16="http://schemas.microsoft.com/office/drawing/2014/main" id="{3838B4AF-B88F-44FC-87A8-E6F4BE7CBCD2}"/>
              </a:ext>
            </a:extLst>
          </p:cNvPr>
          <p:cNvSpPr>
            <a:spLocks noGrp="1"/>
          </p:cNvSpPr>
          <p:nvPr>
            <p:ph idx="1"/>
          </p:nvPr>
        </p:nvSpPr>
        <p:spPr/>
        <p:txBody>
          <a:bodyPr/>
          <a:lstStyle/>
          <a:p>
            <a:r>
              <a:rPr lang="es-EC" dirty="0" err="1"/>
              <a:t>Wi</a:t>
            </a:r>
            <a:r>
              <a:rPr lang="es-EC" dirty="0"/>
              <a:t>-Fi a 2,4 GHz</a:t>
            </a:r>
          </a:p>
          <a:p>
            <a:r>
              <a:rPr lang="es-EC" dirty="0"/>
              <a:t>IDE de Arduino</a:t>
            </a:r>
          </a:p>
          <a:p>
            <a:r>
              <a:rPr lang="es-EC" dirty="0"/>
              <a:t>Librerías </a:t>
            </a:r>
            <a:r>
              <a:rPr lang="es-EC" dirty="0" err="1"/>
              <a:t>Wifi.h</a:t>
            </a:r>
            <a:r>
              <a:rPr lang="es-EC" dirty="0"/>
              <a:t> y </a:t>
            </a:r>
            <a:r>
              <a:rPr lang="es-EC" dirty="0" err="1"/>
              <a:t>soc</a:t>
            </a:r>
            <a:r>
              <a:rPr lang="es-EC" dirty="0"/>
              <a:t>/</a:t>
            </a:r>
            <a:r>
              <a:rPr lang="es-EC" dirty="0" err="1"/>
              <a:t>soc.h</a:t>
            </a:r>
            <a:endParaRPr lang="es-EC" dirty="0"/>
          </a:p>
          <a:p>
            <a:r>
              <a:rPr lang="es-EC" dirty="0"/>
              <a:t>HTTP POST/GET</a:t>
            </a:r>
          </a:p>
        </p:txBody>
      </p:sp>
    </p:spTree>
    <p:extLst>
      <p:ext uri="{BB962C8B-B14F-4D97-AF65-F5344CB8AC3E}">
        <p14:creationId xmlns:p14="http://schemas.microsoft.com/office/powerpoint/2010/main" val="7381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a:xfrm>
            <a:off x="1028700" y="685800"/>
            <a:ext cx="7200900" cy="726976"/>
          </a:xfrm>
        </p:spPr>
        <p:txBody>
          <a:bodyPr/>
          <a:lstStyle/>
          <a:p>
            <a:r>
              <a:rPr lang="es-EC" dirty="0"/>
              <a:t>Especificaciones del servidor</a:t>
            </a:r>
          </a:p>
        </p:txBody>
      </p:sp>
      <p:graphicFrame>
        <p:nvGraphicFramePr>
          <p:cNvPr id="3" name="Marcador de contenido 2">
            <a:extLst>
              <a:ext uri="{FF2B5EF4-FFF2-40B4-BE49-F238E27FC236}">
                <a16:creationId xmlns:a16="http://schemas.microsoft.com/office/drawing/2014/main" id="{DBD40CBD-12C0-4E70-879C-A33CB20F05CA}"/>
              </a:ext>
            </a:extLst>
          </p:cNvPr>
          <p:cNvGraphicFramePr>
            <a:graphicFrameLocks noGrp="1"/>
          </p:cNvGraphicFramePr>
          <p:nvPr>
            <p:ph idx="1"/>
            <p:extLst>
              <p:ext uri="{D42A27DB-BD31-4B8C-83A1-F6EECF244321}">
                <p14:modId xmlns:p14="http://schemas.microsoft.com/office/powerpoint/2010/main" val="4182278295"/>
              </p:ext>
            </p:extLst>
          </p:nvPr>
        </p:nvGraphicFramePr>
        <p:xfrm>
          <a:off x="2108870" y="1427288"/>
          <a:ext cx="5040560" cy="5371999"/>
        </p:xfrm>
        <a:graphic>
          <a:graphicData uri="http://schemas.openxmlformats.org/drawingml/2006/table">
            <a:tbl>
              <a:tblPr firstRow="1" firstCol="1" bandRow="1">
                <a:tableStyleId>{5C22544A-7EE6-4342-B048-85BDC9FD1C3A}</a:tableStyleId>
              </a:tblPr>
              <a:tblGrid>
                <a:gridCol w="2520280">
                  <a:extLst>
                    <a:ext uri="{9D8B030D-6E8A-4147-A177-3AD203B41FA5}">
                      <a16:colId xmlns:a16="http://schemas.microsoft.com/office/drawing/2014/main" val="3135191217"/>
                    </a:ext>
                  </a:extLst>
                </a:gridCol>
                <a:gridCol w="2520280">
                  <a:extLst>
                    <a:ext uri="{9D8B030D-6E8A-4147-A177-3AD203B41FA5}">
                      <a16:colId xmlns:a16="http://schemas.microsoft.com/office/drawing/2014/main" val="3395712701"/>
                    </a:ext>
                  </a:extLst>
                </a:gridCol>
              </a:tblGrid>
              <a:tr h="186797">
                <a:tc gridSpan="2">
                  <a:txBody>
                    <a:bodyPr/>
                    <a:lstStyle/>
                    <a:p>
                      <a:pPr algn="ctr">
                        <a:lnSpc>
                          <a:spcPct val="107000"/>
                        </a:lnSpc>
                        <a:spcAft>
                          <a:spcPts val="800"/>
                        </a:spcAft>
                      </a:pPr>
                      <a:r>
                        <a:rPr lang="es-EC" sz="1200">
                          <a:effectLst/>
                        </a:rPr>
                        <a:t>GE62VR 7RF Apache Pro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nchor="b"/>
                </a:tc>
                <a:tc hMerge="1">
                  <a:txBody>
                    <a:bodyPr/>
                    <a:lstStyle/>
                    <a:p>
                      <a:endParaRPr lang="es-EC"/>
                    </a:p>
                  </a:txBody>
                  <a:tcPr/>
                </a:tc>
                <a:extLst>
                  <a:ext uri="{0D108BD9-81ED-4DB2-BD59-A6C34878D82A}">
                    <a16:rowId xmlns:a16="http://schemas.microsoft.com/office/drawing/2014/main" val="3419980311"/>
                  </a:ext>
                </a:extLst>
              </a:tr>
              <a:tr h="161032">
                <a:tc>
                  <a:txBody>
                    <a:bodyPr/>
                    <a:lstStyle/>
                    <a:p>
                      <a:pPr indent="152400" algn="ctr">
                        <a:lnSpc>
                          <a:spcPct val="107000"/>
                        </a:lnSpc>
                        <a:spcAft>
                          <a:spcPts val="800"/>
                        </a:spcAft>
                      </a:pPr>
                      <a:r>
                        <a:rPr lang="es-EC" sz="1200">
                          <a:effectLst/>
                        </a:rPr>
                        <a:t>SO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ct val="107000"/>
                        </a:lnSpc>
                        <a:spcAft>
                          <a:spcPts val="800"/>
                        </a:spcAft>
                      </a:pPr>
                      <a:r>
                        <a:rPr lang="es-EC" sz="1200">
                          <a:effectLst/>
                        </a:rPr>
                        <a:t>Windows 10 Home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600850807"/>
                  </a:ext>
                </a:extLst>
              </a:tr>
              <a:tr h="239458">
                <a:tc rowSpan="2">
                  <a:txBody>
                    <a:bodyPr/>
                    <a:lstStyle/>
                    <a:p>
                      <a:pPr indent="152400" algn="ctr">
                        <a:lnSpc>
                          <a:spcPts val="1800"/>
                        </a:lnSpc>
                        <a:spcAft>
                          <a:spcPts val="800"/>
                        </a:spcAft>
                      </a:pPr>
                      <a:r>
                        <a:rPr lang="es-EC" sz="1200">
                          <a:effectLst/>
                        </a:rPr>
                        <a:t>PANTALLA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a:effectLst/>
                        </a:rPr>
                        <a:t>15.6" FHD (1920x1080), IPS-Level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975189964"/>
                  </a:ext>
                </a:extLst>
              </a:tr>
              <a:tr h="157114">
                <a:tc vMerge="1">
                  <a:txBody>
                    <a:bodyPr/>
                    <a:lstStyle/>
                    <a:p>
                      <a:endParaRPr lang="es-EC"/>
                    </a:p>
                  </a:txBody>
                  <a:tcPr/>
                </a:tc>
                <a:tc>
                  <a:txBody>
                    <a:bodyPr/>
                    <a:lstStyle/>
                    <a:p>
                      <a:pPr indent="152400" algn="ctr">
                        <a:lnSpc>
                          <a:spcPct val="107000"/>
                        </a:lnSpc>
                        <a:spcAft>
                          <a:spcPts val="800"/>
                        </a:spcAft>
                      </a:pPr>
                      <a:r>
                        <a:rPr lang="es-EC" sz="1200">
                          <a:effectLst/>
                        </a:rPr>
                        <a:t>15.6" UHD (3840x2160), IPS-Level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362435800"/>
                  </a:ext>
                </a:extLst>
              </a:tr>
              <a:tr h="516553">
                <a:tc>
                  <a:txBody>
                    <a:bodyPr/>
                    <a:lstStyle/>
                    <a:p>
                      <a:pPr indent="152400" algn="ctr">
                        <a:lnSpc>
                          <a:spcPts val="1800"/>
                        </a:lnSpc>
                        <a:spcAft>
                          <a:spcPts val="800"/>
                        </a:spcAft>
                      </a:pPr>
                      <a:r>
                        <a:rPr lang="es-EC" sz="1200">
                          <a:effectLst/>
                        </a:rPr>
                        <a:t>PROCESADOR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n-US" sz="1200">
                          <a:effectLst/>
                        </a:rPr>
                        <a:t>Intel i7-7700HQ 2,8 Ghz( Turbobost 3,8 Ghz)</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141431843"/>
                  </a:ext>
                </a:extLst>
              </a:tr>
              <a:tr h="239458">
                <a:tc>
                  <a:txBody>
                    <a:bodyPr/>
                    <a:lstStyle/>
                    <a:p>
                      <a:pPr indent="152400" algn="ctr">
                        <a:lnSpc>
                          <a:spcPts val="1800"/>
                        </a:lnSpc>
                        <a:spcAft>
                          <a:spcPts val="800"/>
                        </a:spcAft>
                      </a:pPr>
                      <a:r>
                        <a:rPr lang="es-EC" sz="1200">
                          <a:effectLst/>
                        </a:rPr>
                        <a:t>GRAFICOS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algn="ctr">
                        <a:lnSpc>
                          <a:spcPts val="1800"/>
                        </a:lnSpc>
                        <a:spcAft>
                          <a:spcPts val="800"/>
                        </a:spcAft>
                      </a:pPr>
                      <a:r>
                        <a:rPr lang="en-US" sz="1200">
                          <a:effectLst/>
                        </a:rPr>
                        <a:t>GeForce® GTX 1060 with 6GB GDDR5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nchor="ctr"/>
                </a:tc>
                <a:extLst>
                  <a:ext uri="{0D108BD9-81ED-4DB2-BD59-A6C34878D82A}">
                    <a16:rowId xmlns:a16="http://schemas.microsoft.com/office/drawing/2014/main" val="2668501444"/>
                  </a:ext>
                </a:extLst>
              </a:tr>
              <a:tr h="239458">
                <a:tc>
                  <a:txBody>
                    <a:bodyPr/>
                    <a:lstStyle/>
                    <a:p>
                      <a:pPr indent="152400" algn="ctr">
                        <a:lnSpc>
                          <a:spcPts val="1800"/>
                        </a:lnSpc>
                        <a:spcAft>
                          <a:spcPts val="800"/>
                        </a:spcAft>
                      </a:pPr>
                      <a:r>
                        <a:rPr lang="es-EC" sz="1200">
                          <a:effectLst/>
                        </a:rPr>
                        <a:t>MEMORIA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a:effectLst/>
                        </a:rPr>
                        <a:t>DDR4-2400, 2 Slots, Max 32GB,</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442867919"/>
                  </a:ext>
                </a:extLst>
              </a:tr>
              <a:tr h="564418">
                <a:tc>
                  <a:txBody>
                    <a:bodyPr/>
                    <a:lstStyle/>
                    <a:p>
                      <a:pPr indent="152400" algn="ctr">
                        <a:lnSpc>
                          <a:spcPts val="1800"/>
                        </a:lnSpc>
                        <a:spcAft>
                          <a:spcPts val="800"/>
                        </a:spcAft>
                      </a:pPr>
                      <a:r>
                        <a:rPr lang="es-EC" sz="1200">
                          <a:effectLst/>
                        </a:rPr>
                        <a:t>ALMACENAMIENTO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a:effectLst/>
                        </a:rPr>
                        <a:t>128 GB x M.2 SSD Combo (NVMe PCIe Gen3 / SATA ) SSD 1 TB x 2.5" SATA HDD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3587586194"/>
                  </a:ext>
                </a:extLst>
              </a:tr>
              <a:tr h="239458">
                <a:tc>
                  <a:txBody>
                    <a:bodyPr/>
                    <a:lstStyle/>
                    <a:p>
                      <a:pPr indent="152400" algn="ctr">
                        <a:lnSpc>
                          <a:spcPts val="1800"/>
                        </a:lnSpc>
                        <a:spcAft>
                          <a:spcPts val="800"/>
                        </a:spcAft>
                      </a:pPr>
                      <a:r>
                        <a:rPr lang="es-EC" sz="1200">
                          <a:effectLst/>
                        </a:rPr>
                        <a:t>UNIDAD OPTICA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a:effectLst/>
                        </a:rPr>
                        <a:t>DVD Super Multi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4052588402"/>
                  </a:ext>
                </a:extLst>
              </a:tr>
              <a:tr h="239458">
                <a:tc>
                  <a:txBody>
                    <a:bodyPr/>
                    <a:lstStyle/>
                    <a:p>
                      <a:pPr indent="152400" algn="ctr">
                        <a:lnSpc>
                          <a:spcPts val="1800"/>
                        </a:lnSpc>
                        <a:spcAft>
                          <a:spcPts val="800"/>
                        </a:spcAft>
                      </a:pPr>
                      <a:r>
                        <a:rPr lang="es-EC" sz="1200">
                          <a:effectLst/>
                        </a:rPr>
                        <a:t>WEBCAM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a:effectLst/>
                        </a:rPr>
                        <a:t>HD type (30fps@720p)</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3995589780"/>
                  </a:ext>
                </a:extLst>
              </a:tr>
              <a:tr h="239458">
                <a:tc rowSpan="2">
                  <a:txBody>
                    <a:bodyPr/>
                    <a:lstStyle/>
                    <a:p>
                      <a:pPr algn="ctr">
                        <a:lnSpc>
                          <a:spcPts val="1800"/>
                        </a:lnSpc>
                        <a:spcAft>
                          <a:spcPts val="800"/>
                        </a:spcAft>
                      </a:pPr>
                      <a:r>
                        <a:rPr lang="es-EC" sz="1200">
                          <a:effectLst/>
                        </a:rPr>
                        <a:t>COMMUNICATION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nchor="ctr"/>
                </a:tc>
                <a:tc>
                  <a:txBody>
                    <a:bodyPr/>
                    <a:lstStyle/>
                    <a:p>
                      <a:pPr indent="152400" algn="ctr">
                        <a:lnSpc>
                          <a:spcPts val="1800"/>
                        </a:lnSpc>
                        <a:spcAft>
                          <a:spcPts val="800"/>
                        </a:spcAft>
                      </a:pPr>
                      <a:r>
                        <a:rPr lang="es-EC" sz="1200">
                          <a:effectLst/>
                        </a:rPr>
                        <a:t>Killer Gb LAN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536411110"/>
                  </a:ext>
                </a:extLst>
              </a:tr>
              <a:tr h="157114">
                <a:tc vMerge="1">
                  <a:txBody>
                    <a:bodyPr/>
                    <a:lstStyle/>
                    <a:p>
                      <a:endParaRPr lang="es-EC"/>
                    </a:p>
                  </a:txBody>
                  <a:tcPr/>
                </a:tc>
                <a:tc>
                  <a:txBody>
                    <a:bodyPr/>
                    <a:lstStyle/>
                    <a:p>
                      <a:pPr indent="152400" algn="ctr">
                        <a:lnSpc>
                          <a:spcPct val="107000"/>
                        </a:lnSpc>
                        <a:spcAft>
                          <a:spcPts val="800"/>
                        </a:spcAft>
                      </a:pPr>
                      <a:r>
                        <a:rPr lang="en-US" sz="1200">
                          <a:effectLst/>
                        </a:rPr>
                        <a:t>802.11 ac Wi-Fi + Bluetooth v4.2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3979579996"/>
                  </a:ext>
                </a:extLst>
              </a:tr>
              <a:tr h="328506">
                <a:tc>
                  <a:txBody>
                    <a:bodyPr/>
                    <a:lstStyle/>
                    <a:p>
                      <a:pPr indent="152400" algn="ctr">
                        <a:lnSpc>
                          <a:spcPts val="1800"/>
                        </a:lnSpc>
                        <a:spcAft>
                          <a:spcPts val="800"/>
                        </a:spcAft>
                      </a:pPr>
                      <a:r>
                        <a:rPr lang="es-EC" sz="1200">
                          <a:effectLst/>
                        </a:rPr>
                        <a:t>I/O PORTS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n-US" sz="1200">
                          <a:effectLst/>
                        </a:rPr>
                        <a:t>1x Type-C USB3.1 Gen2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217773452"/>
                  </a:ext>
                </a:extLst>
              </a:tr>
              <a:tr h="157114">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ct val="107000"/>
                        </a:lnSpc>
                        <a:spcAft>
                          <a:spcPts val="800"/>
                        </a:spcAft>
                      </a:pPr>
                      <a:r>
                        <a:rPr lang="es-EC" sz="1200">
                          <a:effectLst/>
                        </a:rPr>
                        <a:t>1x Type-A USB2.0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1506789535"/>
                  </a:ext>
                </a:extLst>
              </a:tr>
              <a:tr h="157114">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ct val="107000"/>
                        </a:lnSpc>
                        <a:spcAft>
                          <a:spcPts val="800"/>
                        </a:spcAft>
                      </a:pPr>
                      <a:r>
                        <a:rPr lang="es-EC" sz="1200">
                          <a:effectLst/>
                        </a:rPr>
                        <a:t>1x RJ45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3753675103"/>
                  </a:ext>
                </a:extLst>
              </a:tr>
              <a:tr h="219004">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ct val="107000"/>
                        </a:lnSpc>
                        <a:spcAft>
                          <a:spcPts val="800"/>
                        </a:spcAft>
                      </a:pPr>
                      <a:r>
                        <a:rPr lang="es-EC" sz="1200">
                          <a:effectLst/>
                        </a:rPr>
                        <a:t>1x SD (XC/HC)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3619242447"/>
                  </a:ext>
                </a:extLst>
              </a:tr>
              <a:tr h="219004">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ct val="107000"/>
                        </a:lnSpc>
                        <a:spcAft>
                          <a:spcPts val="800"/>
                        </a:spcAft>
                      </a:pPr>
                      <a:r>
                        <a:rPr lang="es-EC" sz="1200">
                          <a:effectLst/>
                        </a:rPr>
                        <a:t>1x (4K @ 30Hz) HDMI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4293454725"/>
                  </a:ext>
                </a:extLst>
              </a:tr>
              <a:tr h="157114">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ct val="107000"/>
                        </a:lnSpc>
                        <a:spcAft>
                          <a:spcPts val="800"/>
                        </a:spcAft>
                      </a:pPr>
                      <a:r>
                        <a:rPr lang="es-EC" sz="1200">
                          <a:effectLst/>
                        </a:rPr>
                        <a:t>1x Mini-DisplayPort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4043101301"/>
                  </a:ext>
                </a:extLst>
              </a:tr>
              <a:tr h="239458">
                <a:tc>
                  <a:txBody>
                    <a:bodyPr/>
                    <a:lstStyle/>
                    <a:p>
                      <a:pPr indent="152400" algn="ctr">
                        <a:lnSpc>
                          <a:spcPts val="1800"/>
                        </a:lnSpc>
                        <a:spcAft>
                          <a:spcPts val="800"/>
                        </a:spcAft>
                      </a:pPr>
                      <a:r>
                        <a:rPr lang="es-EC" sz="1200">
                          <a:effectLst/>
                        </a:rPr>
                        <a:t>BATERIA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a:effectLst/>
                        </a:rPr>
                        <a:t>51 Whr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2688216691"/>
                  </a:ext>
                </a:extLst>
              </a:tr>
              <a:tr h="239458">
                <a:tc>
                  <a:txBody>
                    <a:bodyPr/>
                    <a:lstStyle/>
                    <a:p>
                      <a:pPr indent="152400" algn="ctr">
                        <a:lnSpc>
                          <a:spcPts val="1800"/>
                        </a:lnSpc>
                        <a:spcAft>
                          <a:spcPts val="800"/>
                        </a:spcAft>
                      </a:pPr>
                      <a:r>
                        <a:rPr lang="es-EC" sz="1200">
                          <a:effectLst/>
                        </a:rPr>
                        <a:t>CARGADOR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tc>
                  <a:txBody>
                    <a:bodyPr/>
                    <a:lstStyle/>
                    <a:p>
                      <a:pPr indent="152400" algn="ctr">
                        <a:lnSpc>
                          <a:spcPts val="1800"/>
                        </a:lnSpc>
                        <a:spcAft>
                          <a:spcPts val="800"/>
                        </a:spcAft>
                      </a:pPr>
                      <a:r>
                        <a:rPr lang="es-EC" sz="1200" dirty="0">
                          <a:effectLst/>
                        </a:rPr>
                        <a:t>180W </a:t>
                      </a:r>
                      <a:r>
                        <a:rPr lang="es-EC" sz="1200" dirty="0" err="1">
                          <a:effectLst/>
                        </a:rPr>
                        <a:t>adapter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998" marR="30998" marT="0" marB="0"/>
                </a:tc>
                <a:extLst>
                  <a:ext uri="{0D108BD9-81ED-4DB2-BD59-A6C34878D82A}">
                    <a16:rowId xmlns:a16="http://schemas.microsoft.com/office/drawing/2014/main" val="3519510451"/>
                  </a:ext>
                </a:extLst>
              </a:tr>
            </a:tbl>
          </a:graphicData>
        </a:graphic>
      </p:graphicFrame>
    </p:spTree>
    <p:extLst>
      <p:ext uri="{BB962C8B-B14F-4D97-AF65-F5344CB8AC3E}">
        <p14:creationId xmlns:p14="http://schemas.microsoft.com/office/powerpoint/2010/main" val="400704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p:txBody>
          <a:bodyPr/>
          <a:lstStyle/>
          <a:p>
            <a:r>
              <a:rPr lang="en-US" altLang="es-EC" sz="4000" dirty="0">
                <a:solidFill>
                  <a:schemeClr val="tx1"/>
                </a:solidFill>
              </a:rPr>
              <a:t>Desarrollo del </a:t>
            </a:r>
            <a:r>
              <a:rPr lang="en-US" altLang="es-EC" sz="4000" dirty="0" err="1">
                <a:solidFill>
                  <a:schemeClr val="tx1"/>
                </a:solidFill>
              </a:rPr>
              <a:t>algoritmo</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p:txBody>
          <a:bodyPr/>
          <a:lstStyle/>
          <a:p>
            <a:pPr>
              <a:lnSpc>
                <a:spcPct val="80000"/>
              </a:lnSpc>
            </a:pPr>
            <a:r>
              <a:rPr lang="en-US" altLang="es-EC" sz="2500" dirty="0" err="1">
                <a:solidFill>
                  <a:schemeClr val="tx1"/>
                </a:solidFill>
              </a:rPr>
              <a:t>Diseño</a:t>
            </a:r>
            <a:r>
              <a:rPr lang="en-US" altLang="es-EC" sz="2500" dirty="0">
                <a:solidFill>
                  <a:schemeClr val="tx1"/>
                </a:solidFill>
              </a:rPr>
              <a:t> e </a:t>
            </a:r>
            <a:r>
              <a:rPr lang="en-US" altLang="es-EC" sz="2500" dirty="0" err="1">
                <a:solidFill>
                  <a:schemeClr val="tx1"/>
                </a:solidFill>
              </a:rPr>
              <a:t>integración</a:t>
            </a:r>
            <a:r>
              <a:rPr lang="en-US" altLang="es-EC" sz="2500" dirty="0">
                <a:solidFill>
                  <a:schemeClr val="tx1"/>
                </a:solidFill>
              </a:rPr>
              <a:t> con la base de </a:t>
            </a:r>
            <a:r>
              <a:rPr lang="en-US" altLang="es-EC" sz="2500" dirty="0" err="1">
                <a:solidFill>
                  <a:schemeClr val="tx1"/>
                </a:solidFill>
              </a:rPr>
              <a:t>datos</a:t>
            </a:r>
            <a:endParaRPr lang="en-US" altLang="es-EC" sz="2500" dirty="0">
              <a:solidFill>
                <a:schemeClr val="tx1"/>
              </a:solidFill>
            </a:endParaRPr>
          </a:p>
          <a:p>
            <a:pPr>
              <a:lnSpc>
                <a:spcPct val="80000"/>
              </a:lnSpc>
            </a:pPr>
            <a:r>
              <a:rPr lang="en-US" altLang="es-EC" sz="2500" dirty="0">
                <a:solidFill>
                  <a:schemeClr val="tx1"/>
                </a:solidFill>
              </a:rPr>
              <a:t>Desarrollo del </a:t>
            </a:r>
            <a:r>
              <a:rPr lang="en-US" altLang="es-EC" sz="2500" dirty="0" err="1">
                <a:solidFill>
                  <a:schemeClr val="tx1"/>
                </a:solidFill>
              </a:rPr>
              <a:t>algoritmo</a:t>
            </a:r>
            <a:r>
              <a:rPr lang="en-US" altLang="es-EC" sz="2500" dirty="0">
                <a:solidFill>
                  <a:schemeClr val="tx1"/>
                </a:solidFill>
              </a:rPr>
              <a:t> de </a:t>
            </a:r>
            <a:r>
              <a:rPr lang="en-US" altLang="es-EC" sz="2500" dirty="0" err="1">
                <a:solidFill>
                  <a:schemeClr val="tx1"/>
                </a:solidFill>
              </a:rPr>
              <a:t>clasificación</a:t>
            </a:r>
            <a:endParaRPr lang="en-US" altLang="es-EC" sz="2500" dirty="0">
              <a:solidFill>
                <a:schemeClr val="tx1"/>
              </a:solidFill>
            </a:endParaRPr>
          </a:p>
          <a:p>
            <a:pPr>
              <a:lnSpc>
                <a:spcPct val="80000"/>
              </a:lnSpc>
            </a:pPr>
            <a:r>
              <a:rPr lang="en-US" altLang="es-EC" sz="2500" dirty="0">
                <a:solidFill>
                  <a:schemeClr val="tx1"/>
                </a:solidFill>
              </a:rPr>
              <a:t> </a:t>
            </a:r>
            <a:r>
              <a:rPr lang="en-US" altLang="es-EC" sz="2500" dirty="0" err="1">
                <a:solidFill>
                  <a:schemeClr val="tx1"/>
                </a:solidFill>
              </a:rPr>
              <a:t>Integración</a:t>
            </a:r>
            <a:r>
              <a:rPr lang="en-US" altLang="es-EC" sz="2500" dirty="0">
                <a:solidFill>
                  <a:schemeClr val="tx1"/>
                </a:solidFill>
              </a:rPr>
              <a:t> del </a:t>
            </a:r>
            <a:r>
              <a:rPr lang="en-US" altLang="es-EC" sz="2500" dirty="0" err="1">
                <a:solidFill>
                  <a:schemeClr val="tx1"/>
                </a:solidFill>
              </a:rPr>
              <a:t>algoritmo</a:t>
            </a:r>
            <a:r>
              <a:rPr lang="en-US" altLang="es-EC" sz="2500" dirty="0">
                <a:solidFill>
                  <a:schemeClr val="tx1"/>
                </a:solidFill>
              </a:rPr>
              <a:t> con el envoi de </a:t>
            </a:r>
            <a:r>
              <a:rPr lang="en-US" altLang="es-EC" sz="2500" dirty="0" err="1">
                <a:solidFill>
                  <a:schemeClr val="tx1"/>
                </a:solidFill>
              </a:rPr>
              <a:t>datos</a:t>
            </a:r>
            <a:endParaRPr lang="en-US" altLang="es-EC" sz="2500" dirty="0">
              <a:solidFill>
                <a:schemeClr val="tx1"/>
              </a:solidFill>
            </a:endParaRPr>
          </a:p>
          <a:p>
            <a:pPr>
              <a:lnSpc>
                <a:spcPct val="80000"/>
              </a:lnSpc>
            </a:pPr>
            <a:r>
              <a:rPr lang="en-US" altLang="es-EC" sz="2500" dirty="0" err="1">
                <a:solidFill>
                  <a:schemeClr val="tx1"/>
                </a:solidFill>
              </a:rPr>
              <a:t>Interfaz</a:t>
            </a:r>
            <a:r>
              <a:rPr lang="en-US" altLang="es-EC" sz="2500" dirty="0">
                <a:solidFill>
                  <a:schemeClr val="tx1"/>
                </a:solidFill>
              </a:rPr>
              <a:t> de </a:t>
            </a:r>
            <a:r>
              <a:rPr lang="en-US" altLang="es-EC" sz="2500" dirty="0" err="1">
                <a:solidFill>
                  <a:schemeClr val="tx1"/>
                </a:solidFill>
              </a:rPr>
              <a:t>usuario</a:t>
            </a:r>
            <a:endParaRPr lang="en-US" altLang="es-EC" sz="2500" dirty="0">
              <a:solidFill>
                <a:schemeClr val="tx1"/>
              </a:solidFill>
            </a:endParaRPr>
          </a:p>
          <a:p>
            <a:pPr>
              <a:lnSpc>
                <a:spcPct val="80000"/>
              </a:lnSpc>
            </a:pPr>
            <a:r>
              <a:rPr lang="en-US" altLang="es-EC" sz="2500" dirty="0" err="1">
                <a:solidFill>
                  <a:schemeClr val="tx1"/>
                </a:solidFill>
              </a:rPr>
              <a:t>Integración</a:t>
            </a:r>
            <a:r>
              <a:rPr lang="en-US" altLang="es-EC" sz="2500" dirty="0">
                <a:solidFill>
                  <a:schemeClr val="tx1"/>
                </a:solidFill>
              </a:rPr>
              <a:t> total</a:t>
            </a:r>
          </a:p>
          <a:p>
            <a:pPr>
              <a:lnSpc>
                <a:spcPct val="80000"/>
              </a:lnSpc>
            </a:pPr>
            <a:r>
              <a:rPr lang="en-US" altLang="es-EC" sz="2500" dirty="0" err="1">
                <a:solidFill>
                  <a:schemeClr val="tx1"/>
                </a:solidFill>
              </a:rPr>
              <a:t>Costos</a:t>
            </a:r>
            <a:endParaRPr lang="en-US" altLang="es-EC" sz="2500" dirty="0">
              <a:solidFill>
                <a:schemeClr val="tx1"/>
              </a:solidFill>
            </a:endParaRPr>
          </a:p>
          <a:p>
            <a:pPr marL="0" indent="0">
              <a:lnSpc>
                <a:spcPct val="80000"/>
              </a:lnSpc>
              <a:buNone/>
            </a:pPr>
            <a:endParaRPr lang="ru-RU" altLang="es-EC" sz="1800" dirty="0"/>
          </a:p>
          <a:p>
            <a:pPr>
              <a:lnSpc>
                <a:spcPct val="80000"/>
              </a:lnSpc>
            </a:pPr>
            <a:endParaRPr lang="ru-RU" altLang="es-EC" sz="1800" dirty="0"/>
          </a:p>
        </p:txBody>
      </p:sp>
    </p:spTree>
    <p:extLst>
      <p:ext uri="{BB962C8B-B14F-4D97-AF65-F5344CB8AC3E}">
        <p14:creationId xmlns:p14="http://schemas.microsoft.com/office/powerpoint/2010/main" val="939860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fontScale="90000"/>
          </a:bodyPr>
          <a:lstStyle/>
          <a:p>
            <a:r>
              <a:rPr lang="es-EC" dirty="0"/>
              <a:t>Diseño e integración de la base de datos con el algoritmo</a:t>
            </a:r>
          </a:p>
        </p:txBody>
      </p:sp>
      <p:pic>
        <p:nvPicPr>
          <p:cNvPr id="5" name="Marcador de contenido 4">
            <a:extLst>
              <a:ext uri="{FF2B5EF4-FFF2-40B4-BE49-F238E27FC236}">
                <a16:creationId xmlns:a16="http://schemas.microsoft.com/office/drawing/2014/main" id="{649C9E99-ACCE-4C4D-BCA1-967215645636}"/>
              </a:ext>
            </a:extLst>
          </p:cNvPr>
          <p:cNvPicPr>
            <a:picLocks noGrp="1"/>
          </p:cNvPicPr>
          <p:nvPr>
            <p:ph sz="half" idx="2"/>
          </p:nvPr>
        </p:nvPicPr>
        <p:blipFill>
          <a:blip r:embed="rId2"/>
          <a:stretch>
            <a:fillRect/>
          </a:stretch>
        </p:blipFill>
        <p:spPr>
          <a:xfrm>
            <a:off x="1447056" y="2791744"/>
            <a:ext cx="6249888" cy="2249710"/>
          </a:xfrm>
          <a:prstGeom prst="rect">
            <a:avLst/>
          </a:prstGeom>
        </p:spPr>
      </p:pic>
    </p:spTree>
    <p:extLst>
      <p:ext uri="{BB962C8B-B14F-4D97-AF65-F5344CB8AC3E}">
        <p14:creationId xmlns:p14="http://schemas.microsoft.com/office/powerpoint/2010/main" val="2180159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4400" dirty="0">
                <a:solidFill>
                  <a:schemeClr val="tx1"/>
                </a:solidFill>
              </a:rPr>
              <a:t>Desarrollo del </a:t>
            </a:r>
            <a:r>
              <a:rPr lang="en-US" altLang="es-EC" sz="4400" dirty="0" err="1">
                <a:solidFill>
                  <a:schemeClr val="tx1"/>
                </a:solidFill>
              </a:rPr>
              <a:t>algoritmo</a:t>
            </a:r>
            <a:r>
              <a:rPr lang="en-US" altLang="es-EC" sz="4400" dirty="0">
                <a:solidFill>
                  <a:schemeClr val="tx1"/>
                </a:solidFill>
              </a:rPr>
              <a:t> de </a:t>
            </a:r>
            <a:r>
              <a:rPr lang="en-US" altLang="es-EC" sz="4400" dirty="0" err="1">
                <a:solidFill>
                  <a:schemeClr val="tx1"/>
                </a:solidFill>
              </a:rPr>
              <a:t>clasificación</a:t>
            </a:r>
            <a:endParaRPr lang="en-US" altLang="es-EC" sz="4400" dirty="0">
              <a:solidFill>
                <a:schemeClr val="tx1"/>
              </a:solidFill>
            </a:endParaRPr>
          </a:p>
        </p:txBody>
      </p:sp>
      <p:sp>
        <p:nvSpPr>
          <p:cNvPr id="8" name="Marcador de texto 7">
            <a:extLst>
              <a:ext uri="{FF2B5EF4-FFF2-40B4-BE49-F238E27FC236}">
                <a16:creationId xmlns:a16="http://schemas.microsoft.com/office/drawing/2014/main" id="{41828C27-97B9-4EA8-9E89-736A0300BED5}"/>
              </a:ext>
            </a:extLst>
          </p:cNvPr>
          <p:cNvSpPr>
            <a:spLocks noGrp="1"/>
          </p:cNvSpPr>
          <p:nvPr>
            <p:ph type="body" idx="1"/>
          </p:nvPr>
        </p:nvSpPr>
        <p:spPr/>
        <p:txBody>
          <a:bodyPr/>
          <a:lstStyle/>
          <a:p>
            <a:r>
              <a:rPr lang="es-EC" dirty="0"/>
              <a:t>FACEAPI</a:t>
            </a:r>
          </a:p>
        </p:txBody>
      </p:sp>
      <p:sp>
        <p:nvSpPr>
          <p:cNvPr id="9" name="Marcador de contenido 8">
            <a:extLst>
              <a:ext uri="{FF2B5EF4-FFF2-40B4-BE49-F238E27FC236}">
                <a16:creationId xmlns:a16="http://schemas.microsoft.com/office/drawing/2014/main" id="{8EA60CF7-F5C7-4833-A6AA-170E9637C36A}"/>
              </a:ext>
            </a:extLst>
          </p:cNvPr>
          <p:cNvSpPr>
            <a:spLocks noGrp="1"/>
          </p:cNvSpPr>
          <p:nvPr>
            <p:ph sz="half" idx="2"/>
          </p:nvPr>
        </p:nvSpPr>
        <p:spPr/>
        <p:txBody>
          <a:bodyPr/>
          <a:lstStyle/>
          <a:p>
            <a:r>
              <a:rPr lang="es-EC" sz="1800" dirty="0" err="1">
                <a:effectLst/>
                <a:latin typeface="Arial" panose="020B0604020202020204" pitchFamily="34" charset="0"/>
                <a:ea typeface="Calibri" panose="020F0502020204030204" pitchFamily="34" charset="0"/>
              </a:rPr>
              <a:t>tiny_face_detector</a:t>
            </a:r>
            <a:endParaRPr lang="es-EC" sz="1800" dirty="0">
              <a:effectLst/>
              <a:latin typeface="Arial" panose="020B0604020202020204" pitchFamily="34" charset="0"/>
              <a:ea typeface="Calibri" panose="020F0502020204030204" pitchFamily="34" charset="0"/>
            </a:endParaRPr>
          </a:p>
          <a:p>
            <a:r>
              <a:rPr lang="es-EC" sz="1800" dirty="0" err="1">
                <a:effectLst/>
                <a:latin typeface="Arial" panose="020B0604020202020204" pitchFamily="34" charset="0"/>
                <a:ea typeface="Calibri" panose="020F0502020204030204" pitchFamily="34" charset="0"/>
              </a:rPr>
              <a:t>ssd_mobilet</a:t>
            </a:r>
            <a:endParaRPr lang="es-EC" sz="1800" dirty="0">
              <a:effectLst/>
              <a:latin typeface="Arial" panose="020B0604020202020204" pitchFamily="34" charset="0"/>
              <a:ea typeface="Calibri" panose="020F0502020204030204" pitchFamily="34" charset="0"/>
            </a:endParaRPr>
          </a:p>
          <a:p>
            <a:r>
              <a:rPr lang="es-EC" sz="1800" dirty="0">
                <a:effectLst/>
                <a:latin typeface="Arial" panose="020B0604020202020204" pitchFamily="34" charset="0"/>
                <a:ea typeface="Calibri" panose="020F0502020204030204" pitchFamily="34" charset="0"/>
              </a:rPr>
              <a:t>v1 y </a:t>
            </a:r>
            <a:r>
              <a:rPr lang="es-EC" sz="1800" dirty="0" err="1">
                <a:effectLst/>
                <a:latin typeface="Arial" panose="020B0604020202020204" pitchFamily="34" charset="0"/>
                <a:ea typeface="Calibri" panose="020F0502020204030204" pitchFamily="34" charset="0"/>
              </a:rPr>
              <a:t>mtcnn</a:t>
            </a:r>
            <a:r>
              <a:rPr lang="es-EC" sz="1800" dirty="0">
                <a:effectLst/>
                <a:latin typeface="Arial" panose="020B0604020202020204" pitchFamily="34" charset="0"/>
                <a:ea typeface="Calibri" panose="020F0502020204030204" pitchFamily="34" charset="0"/>
              </a:rPr>
              <a:t> </a:t>
            </a:r>
          </a:p>
          <a:p>
            <a:r>
              <a:rPr lang="es-EC" sz="1800" dirty="0" err="1">
                <a:effectLst/>
                <a:latin typeface="Arial" panose="020B0604020202020204" pitchFamily="34" charset="0"/>
                <a:ea typeface="Calibri" panose="020F0502020204030204" pitchFamily="34" charset="0"/>
              </a:rPr>
              <a:t>face_recognition</a:t>
            </a:r>
            <a:r>
              <a:rPr lang="es-EC" sz="1800" dirty="0">
                <a:effectLst/>
                <a:latin typeface="Arial" panose="020B0604020202020204" pitchFamily="34" charset="0"/>
                <a:ea typeface="Calibri" panose="020F0502020204030204" pitchFamily="34" charset="0"/>
              </a:rPr>
              <a:t> </a:t>
            </a:r>
            <a:endParaRPr lang="es-EC" sz="1800" dirty="0">
              <a:latin typeface="Arial" panose="020B0604020202020204" pitchFamily="34" charset="0"/>
              <a:ea typeface="Calibri" panose="020F0502020204030204" pitchFamily="34" charset="0"/>
            </a:endParaRPr>
          </a:p>
          <a:p>
            <a:r>
              <a:rPr lang="es-EC" sz="1800" dirty="0">
                <a:effectLst/>
                <a:latin typeface="Arial" panose="020B0604020202020204" pitchFamily="34" charset="0"/>
                <a:ea typeface="Calibri" panose="020F0502020204030204" pitchFamily="34" charset="0"/>
              </a:rPr>
              <a:t>face_landmark_68 </a:t>
            </a:r>
            <a:endParaRPr lang="es-EC" dirty="0"/>
          </a:p>
        </p:txBody>
      </p:sp>
      <p:sp>
        <p:nvSpPr>
          <p:cNvPr id="10" name="Marcador de texto 9">
            <a:extLst>
              <a:ext uri="{FF2B5EF4-FFF2-40B4-BE49-F238E27FC236}">
                <a16:creationId xmlns:a16="http://schemas.microsoft.com/office/drawing/2014/main" id="{FF7F2EE7-9DB1-4ED0-AA10-3E46E72DDA1D}"/>
              </a:ext>
            </a:extLst>
          </p:cNvPr>
          <p:cNvSpPr>
            <a:spLocks noGrp="1"/>
          </p:cNvSpPr>
          <p:nvPr>
            <p:ph type="body" sz="quarter" idx="3"/>
          </p:nvPr>
        </p:nvSpPr>
        <p:spPr/>
        <p:txBody>
          <a:bodyPr/>
          <a:lstStyle/>
          <a:p>
            <a:r>
              <a:rPr lang="es-EC" dirty="0"/>
              <a:t>Algoritmo</a:t>
            </a:r>
          </a:p>
        </p:txBody>
      </p:sp>
      <p:sp>
        <p:nvSpPr>
          <p:cNvPr id="11" name="Marcador de contenido 10">
            <a:extLst>
              <a:ext uri="{FF2B5EF4-FFF2-40B4-BE49-F238E27FC236}">
                <a16:creationId xmlns:a16="http://schemas.microsoft.com/office/drawing/2014/main" id="{207EDD4C-ADFC-432A-9A95-019FE3A4C09A}"/>
              </a:ext>
            </a:extLst>
          </p:cNvPr>
          <p:cNvSpPr>
            <a:spLocks noGrp="1"/>
          </p:cNvSpPr>
          <p:nvPr>
            <p:ph sz="quarter" idx="4"/>
          </p:nvPr>
        </p:nvSpPr>
        <p:spPr>
          <a:xfrm>
            <a:off x="4893760" y="3305208"/>
            <a:ext cx="3422656" cy="2562193"/>
          </a:xfrm>
        </p:spPr>
        <p:txBody>
          <a:bodyPr/>
          <a:lstStyle/>
          <a:p>
            <a:r>
              <a:rPr lang="es-EC" sz="1800" dirty="0">
                <a:effectLst/>
                <a:latin typeface="Arial" panose="020B0604020202020204" pitchFamily="34" charset="0"/>
                <a:ea typeface="Calibri" panose="020F0502020204030204" pitchFamily="34" charset="0"/>
              </a:rPr>
              <a:t>app.js</a:t>
            </a:r>
          </a:p>
          <a:p>
            <a:r>
              <a:rPr lang="es-EC" sz="1800" dirty="0">
                <a:effectLst/>
                <a:latin typeface="Arial" panose="020B0604020202020204" pitchFamily="34" charset="0"/>
                <a:ea typeface="Calibri" panose="020F0502020204030204" pitchFamily="34" charset="0"/>
              </a:rPr>
              <a:t>function.js</a:t>
            </a:r>
            <a:endParaRPr lang="es-EC" sz="1800" dirty="0">
              <a:latin typeface="Arial" panose="020B0604020202020204" pitchFamily="34" charset="0"/>
              <a:ea typeface="Calibri" panose="020F0502020204030204" pitchFamily="34" charset="0"/>
            </a:endParaRPr>
          </a:p>
          <a:p>
            <a:r>
              <a:rPr lang="es-EC" sz="1800" dirty="0">
                <a:effectLst/>
                <a:latin typeface="Arial" panose="020B0604020202020204" pitchFamily="34" charset="0"/>
                <a:ea typeface="Calibri" panose="020F0502020204030204" pitchFamily="34" charset="0"/>
              </a:rPr>
              <a:t>faceRecognition.js</a:t>
            </a:r>
          </a:p>
          <a:p>
            <a:r>
              <a:rPr lang="es-EC" sz="1800" dirty="0">
                <a:effectLst/>
                <a:latin typeface="Arial" panose="020B0604020202020204" pitchFamily="34" charset="0"/>
                <a:ea typeface="Calibri" panose="020F0502020204030204" pitchFamily="34" charset="0"/>
              </a:rPr>
              <a:t>faceDescriptor.js</a:t>
            </a:r>
            <a:endParaRPr lang="es-EC" sz="1800" dirty="0">
              <a:latin typeface="Arial" panose="020B0604020202020204" pitchFamily="34" charset="0"/>
              <a:ea typeface="Calibri" panose="020F0502020204030204" pitchFamily="34" charset="0"/>
            </a:endParaRPr>
          </a:p>
          <a:p>
            <a:r>
              <a:rPr lang="es-EC" sz="1800" dirty="0">
                <a:effectLst/>
                <a:latin typeface="Arial" panose="020B0604020202020204" pitchFamily="34" charset="0"/>
                <a:ea typeface="Calibri" panose="020F0502020204030204" pitchFamily="34" charset="0"/>
              </a:rPr>
              <a:t>faceRecognitionController.js</a:t>
            </a:r>
            <a:endParaRPr lang="es-EC" dirty="0"/>
          </a:p>
        </p:txBody>
      </p:sp>
    </p:spTree>
    <p:extLst>
      <p:ext uri="{BB962C8B-B14F-4D97-AF65-F5344CB8AC3E}">
        <p14:creationId xmlns:p14="http://schemas.microsoft.com/office/powerpoint/2010/main" val="192607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4400" dirty="0" err="1">
                <a:solidFill>
                  <a:schemeClr val="tx1"/>
                </a:solidFill>
              </a:rPr>
              <a:t>Integración</a:t>
            </a:r>
            <a:r>
              <a:rPr lang="en-US" altLang="es-EC" sz="4400" dirty="0">
                <a:solidFill>
                  <a:schemeClr val="tx1"/>
                </a:solidFill>
              </a:rPr>
              <a:t> del </a:t>
            </a:r>
            <a:r>
              <a:rPr lang="en-US" altLang="es-EC" sz="4400" dirty="0" err="1">
                <a:solidFill>
                  <a:schemeClr val="tx1"/>
                </a:solidFill>
              </a:rPr>
              <a:t>algoritmo</a:t>
            </a:r>
            <a:r>
              <a:rPr lang="en-US" altLang="es-EC" sz="4400" dirty="0">
                <a:solidFill>
                  <a:schemeClr val="tx1"/>
                </a:solidFill>
              </a:rPr>
              <a:t> con el envoi de </a:t>
            </a:r>
            <a:r>
              <a:rPr lang="en-US" altLang="es-EC" sz="4400" dirty="0" err="1">
                <a:solidFill>
                  <a:schemeClr val="tx1"/>
                </a:solidFill>
              </a:rPr>
              <a:t>datos</a:t>
            </a:r>
            <a:endParaRPr lang="en-US" altLang="es-EC" sz="4400" dirty="0">
              <a:solidFill>
                <a:schemeClr val="tx1"/>
              </a:solidFill>
            </a:endParaRPr>
          </a:p>
        </p:txBody>
      </p:sp>
      <p:pic>
        <p:nvPicPr>
          <p:cNvPr id="13" name="Marcador de contenido 12">
            <a:extLst>
              <a:ext uri="{FF2B5EF4-FFF2-40B4-BE49-F238E27FC236}">
                <a16:creationId xmlns:a16="http://schemas.microsoft.com/office/drawing/2014/main" id="{969E5D0F-7BF9-4927-85D5-9B498DA8EAEA}"/>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763688" y="2780928"/>
            <a:ext cx="6135588" cy="2338977"/>
          </a:xfrm>
          <a:prstGeom prst="rect">
            <a:avLst/>
          </a:prstGeom>
          <a:noFill/>
          <a:ln>
            <a:noFill/>
          </a:ln>
        </p:spPr>
      </p:pic>
    </p:spTree>
    <p:extLst>
      <p:ext uri="{BB962C8B-B14F-4D97-AF65-F5344CB8AC3E}">
        <p14:creationId xmlns:p14="http://schemas.microsoft.com/office/powerpoint/2010/main" val="1987682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4400" dirty="0" err="1">
                <a:solidFill>
                  <a:schemeClr val="tx1"/>
                </a:solidFill>
              </a:rPr>
              <a:t>Interfaz</a:t>
            </a:r>
            <a:r>
              <a:rPr lang="en-US" altLang="es-EC" sz="4400" dirty="0">
                <a:solidFill>
                  <a:schemeClr val="tx1"/>
                </a:solidFill>
              </a:rPr>
              <a:t> de </a:t>
            </a:r>
            <a:r>
              <a:rPr lang="en-US" altLang="es-EC" sz="4400" dirty="0" err="1">
                <a:solidFill>
                  <a:schemeClr val="tx1"/>
                </a:solidFill>
              </a:rPr>
              <a:t>usuario</a:t>
            </a:r>
            <a:endParaRPr lang="en-US" altLang="es-EC" sz="4400" dirty="0">
              <a:solidFill>
                <a:schemeClr val="tx1"/>
              </a:solidFill>
            </a:endParaRPr>
          </a:p>
        </p:txBody>
      </p:sp>
      <p:pic>
        <p:nvPicPr>
          <p:cNvPr id="6" name="Marcador de contenido 5">
            <a:extLst>
              <a:ext uri="{FF2B5EF4-FFF2-40B4-BE49-F238E27FC236}">
                <a16:creationId xmlns:a16="http://schemas.microsoft.com/office/drawing/2014/main" id="{67B2F77A-BC2E-4C7E-8D71-C798C1AAB2D0}"/>
              </a:ext>
            </a:extLst>
          </p:cNvPr>
          <p:cNvPicPr>
            <a:picLocks noGrp="1"/>
          </p:cNvPicPr>
          <p:nvPr>
            <p:ph sz="half" idx="2"/>
          </p:nvPr>
        </p:nvPicPr>
        <p:blipFill>
          <a:blip r:embed="rId2"/>
          <a:stretch>
            <a:fillRect/>
          </a:stretch>
        </p:blipFill>
        <p:spPr>
          <a:xfrm>
            <a:off x="2640671" y="1988841"/>
            <a:ext cx="3862658" cy="4183359"/>
          </a:xfrm>
          <a:prstGeom prst="rect">
            <a:avLst/>
          </a:prstGeom>
        </p:spPr>
      </p:pic>
    </p:spTree>
    <p:extLst>
      <p:ext uri="{BB962C8B-B14F-4D97-AF65-F5344CB8AC3E}">
        <p14:creationId xmlns:p14="http://schemas.microsoft.com/office/powerpoint/2010/main" val="355188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4400" dirty="0" err="1">
                <a:solidFill>
                  <a:schemeClr val="tx1"/>
                </a:solidFill>
              </a:rPr>
              <a:t>Integración</a:t>
            </a:r>
            <a:r>
              <a:rPr lang="en-US" altLang="es-EC" sz="4400" dirty="0">
                <a:solidFill>
                  <a:schemeClr val="tx1"/>
                </a:solidFill>
              </a:rPr>
              <a:t> total</a:t>
            </a:r>
          </a:p>
        </p:txBody>
      </p:sp>
      <p:pic>
        <p:nvPicPr>
          <p:cNvPr id="185346" name="Picture 2">
            <a:extLst>
              <a:ext uri="{FF2B5EF4-FFF2-40B4-BE49-F238E27FC236}">
                <a16:creationId xmlns:a16="http://schemas.microsoft.com/office/drawing/2014/main" id="{E6282A57-52E0-4942-92FA-DCB05FA07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894" y="1556792"/>
            <a:ext cx="3084512"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87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4400" dirty="0" err="1">
                <a:solidFill>
                  <a:schemeClr val="tx1"/>
                </a:solidFill>
              </a:rPr>
              <a:t>Integración</a:t>
            </a:r>
            <a:r>
              <a:rPr lang="en-US" altLang="es-EC" sz="4400" dirty="0">
                <a:solidFill>
                  <a:schemeClr val="tx1"/>
                </a:solidFill>
              </a:rPr>
              <a:t> total</a:t>
            </a:r>
          </a:p>
        </p:txBody>
      </p:sp>
      <p:pic>
        <p:nvPicPr>
          <p:cNvPr id="7" name="Marcador de contenido 6">
            <a:extLst>
              <a:ext uri="{FF2B5EF4-FFF2-40B4-BE49-F238E27FC236}">
                <a16:creationId xmlns:a16="http://schemas.microsoft.com/office/drawing/2014/main" id="{897BE4AF-55D4-4801-AE46-5656A30C36AB}"/>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872095" y="1772816"/>
            <a:ext cx="5399809" cy="4238600"/>
          </a:xfrm>
          <a:prstGeom prst="rect">
            <a:avLst/>
          </a:prstGeom>
          <a:noFill/>
          <a:ln>
            <a:noFill/>
          </a:ln>
        </p:spPr>
      </p:pic>
    </p:spTree>
    <p:extLst>
      <p:ext uri="{BB962C8B-B14F-4D97-AF65-F5344CB8AC3E}">
        <p14:creationId xmlns:p14="http://schemas.microsoft.com/office/powerpoint/2010/main" val="1617818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0F7A9-5536-4BFA-BCC2-8E21FDDFA5CF}"/>
              </a:ext>
            </a:extLst>
          </p:cNvPr>
          <p:cNvSpPr>
            <a:spLocks noGrp="1"/>
          </p:cNvSpPr>
          <p:nvPr>
            <p:ph type="title"/>
          </p:nvPr>
        </p:nvSpPr>
        <p:spPr/>
        <p:txBody>
          <a:bodyPr/>
          <a:lstStyle/>
          <a:p>
            <a:r>
              <a:rPr lang="es-EC" dirty="0"/>
              <a:t>Antecedentes</a:t>
            </a:r>
          </a:p>
        </p:txBody>
      </p:sp>
      <p:graphicFrame>
        <p:nvGraphicFramePr>
          <p:cNvPr id="5" name="Marcador de contenido 4">
            <a:extLst>
              <a:ext uri="{FF2B5EF4-FFF2-40B4-BE49-F238E27FC236}">
                <a16:creationId xmlns:a16="http://schemas.microsoft.com/office/drawing/2014/main" id="{277B7DEF-BBEA-4A6D-88DB-87117A0128B1}"/>
              </a:ext>
            </a:extLst>
          </p:cNvPr>
          <p:cNvGraphicFramePr>
            <a:graphicFrameLocks noGrp="1"/>
          </p:cNvGraphicFramePr>
          <p:nvPr>
            <p:ph sz="half" idx="1"/>
            <p:extLst>
              <p:ext uri="{D42A27DB-BD31-4B8C-83A1-F6EECF244321}">
                <p14:modId xmlns:p14="http://schemas.microsoft.com/office/powerpoint/2010/main" val="4169526800"/>
              </p:ext>
            </p:extLst>
          </p:nvPr>
        </p:nvGraphicFramePr>
        <p:xfrm>
          <a:off x="1028700" y="2286000"/>
          <a:ext cx="7287716"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5620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4400" dirty="0" err="1">
                <a:solidFill>
                  <a:schemeClr val="tx1"/>
                </a:solidFill>
              </a:rPr>
              <a:t>Costos</a:t>
            </a:r>
            <a:endParaRPr lang="en-US" altLang="es-EC" sz="4400" dirty="0">
              <a:solidFill>
                <a:schemeClr val="tx1"/>
              </a:solidFill>
            </a:endParaRPr>
          </a:p>
        </p:txBody>
      </p:sp>
      <p:graphicFrame>
        <p:nvGraphicFramePr>
          <p:cNvPr id="5" name="Marcador de contenido 4">
            <a:extLst>
              <a:ext uri="{FF2B5EF4-FFF2-40B4-BE49-F238E27FC236}">
                <a16:creationId xmlns:a16="http://schemas.microsoft.com/office/drawing/2014/main" id="{C6233F3B-E5E7-4E1E-B5B5-C6D1FE487211}"/>
              </a:ext>
            </a:extLst>
          </p:cNvPr>
          <p:cNvGraphicFramePr>
            <a:graphicFrameLocks noGrp="1"/>
          </p:cNvGraphicFramePr>
          <p:nvPr>
            <p:ph sz="half" idx="2"/>
            <p:extLst>
              <p:ext uri="{D42A27DB-BD31-4B8C-83A1-F6EECF244321}">
                <p14:modId xmlns:p14="http://schemas.microsoft.com/office/powerpoint/2010/main" val="3617961343"/>
              </p:ext>
            </p:extLst>
          </p:nvPr>
        </p:nvGraphicFramePr>
        <p:xfrm>
          <a:off x="1883810" y="1988840"/>
          <a:ext cx="5376379" cy="3878563"/>
        </p:xfrm>
        <a:graphic>
          <a:graphicData uri="http://schemas.openxmlformats.org/drawingml/2006/table">
            <a:tbl>
              <a:tblPr firstRow="1" firstCol="1" bandRow="1">
                <a:tableStyleId>{5C22544A-7EE6-4342-B048-85BDC9FD1C3A}</a:tableStyleId>
              </a:tblPr>
              <a:tblGrid>
                <a:gridCol w="4095199">
                  <a:extLst>
                    <a:ext uri="{9D8B030D-6E8A-4147-A177-3AD203B41FA5}">
                      <a16:colId xmlns:a16="http://schemas.microsoft.com/office/drawing/2014/main" val="4083429582"/>
                    </a:ext>
                  </a:extLst>
                </a:gridCol>
                <a:gridCol w="1281180">
                  <a:extLst>
                    <a:ext uri="{9D8B030D-6E8A-4147-A177-3AD203B41FA5}">
                      <a16:colId xmlns:a16="http://schemas.microsoft.com/office/drawing/2014/main" val="1128079493"/>
                    </a:ext>
                  </a:extLst>
                </a:gridCol>
              </a:tblGrid>
              <a:tr h="298351">
                <a:tc>
                  <a:txBody>
                    <a:bodyPr/>
                    <a:lstStyle/>
                    <a:p>
                      <a:pPr algn="ctr">
                        <a:lnSpc>
                          <a:spcPct val="107000"/>
                        </a:lnSpc>
                        <a:spcAft>
                          <a:spcPts val="800"/>
                        </a:spcAft>
                      </a:pPr>
                      <a:r>
                        <a:rPr lang="es-EC" sz="1800">
                          <a:effectLst/>
                        </a:rPr>
                        <a:t>Elemento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Costo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3518985766"/>
                  </a:ext>
                </a:extLst>
              </a:tr>
              <a:tr h="298351">
                <a:tc>
                  <a:txBody>
                    <a:bodyPr/>
                    <a:lstStyle/>
                    <a:p>
                      <a:pPr algn="ctr">
                        <a:lnSpc>
                          <a:spcPct val="107000"/>
                        </a:lnSpc>
                        <a:spcAft>
                          <a:spcPts val="800"/>
                        </a:spcAft>
                      </a:pPr>
                      <a:r>
                        <a:rPr lang="es-EC" sz="1800">
                          <a:effectLst/>
                        </a:rPr>
                        <a:t>Armazón de Gafas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647116465"/>
                  </a:ext>
                </a:extLst>
              </a:tr>
              <a:tr h="298351">
                <a:tc>
                  <a:txBody>
                    <a:bodyPr/>
                    <a:lstStyle/>
                    <a:p>
                      <a:pPr algn="ctr">
                        <a:lnSpc>
                          <a:spcPct val="107000"/>
                        </a:lnSpc>
                        <a:spcAft>
                          <a:spcPts val="800"/>
                        </a:spcAft>
                      </a:pPr>
                      <a:r>
                        <a:rPr lang="es-EC" sz="1800">
                          <a:effectLst/>
                        </a:rPr>
                        <a:t>Esp32-cam</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1993417409"/>
                  </a:ext>
                </a:extLst>
              </a:tr>
              <a:tr h="298351">
                <a:tc>
                  <a:txBody>
                    <a:bodyPr/>
                    <a:lstStyle/>
                    <a:p>
                      <a:pPr algn="ctr">
                        <a:lnSpc>
                          <a:spcPct val="107000"/>
                        </a:lnSpc>
                        <a:spcAft>
                          <a:spcPts val="800"/>
                        </a:spcAft>
                      </a:pPr>
                      <a:r>
                        <a:rPr lang="es-EC" sz="1800">
                          <a:effectLst/>
                        </a:rPr>
                        <a:t>Programador FTDI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349004128"/>
                  </a:ext>
                </a:extLst>
              </a:tr>
              <a:tr h="298351">
                <a:tc>
                  <a:txBody>
                    <a:bodyPr/>
                    <a:lstStyle/>
                    <a:p>
                      <a:pPr algn="ctr">
                        <a:lnSpc>
                          <a:spcPct val="107000"/>
                        </a:lnSpc>
                        <a:spcAft>
                          <a:spcPts val="800"/>
                        </a:spcAft>
                      </a:pPr>
                      <a:r>
                        <a:rPr lang="es-EC" sz="1800">
                          <a:effectLst/>
                        </a:rPr>
                        <a:t>Cable conexión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2313578417"/>
                  </a:ext>
                </a:extLst>
              </a:tr>
              <a:tr h="298351">
                <a:tc>
                  <a:txBody>
                    <a:bodyPr/>
                    <a:lstStyle/>
                    <a:p>
                      <a:pPr algn="ctr">
                        <a:lnSpc>
                          <a:spcPct val="107000"/>
                        </a:lnSpc>
                        <a:spcAft>
                          <a:spcPts val="800"/>
                        </a:spcAft>
                      </a:pPr>
                      <a:r>
                        <a:rPr lang="es-EC" sz="1800">
                          <a:effectLst/>
                        </a:rPr>
                        <a:t>Soldadura de pines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458556449"/>
                  </a:ext>
                </a:extLst>
              </a:tr>
              <a:tr h="298351">
                <a:tc>
                  <a:txBody>
                    <a:bodyPr/>
                    <a:lstStyle/>
                    <a:p>
                      <a:pPr algn="ctr">
                        <a:lnSpc>
                          <a:spcPct val="107000"/>
                        </a:lnSpc>
                        <a:spcAft>
                          <a:spcPts val="800"/>
                        </a:spcAft>
                      </a:pPr>
                      <a:r>
                        <a:rPr lang="es-EC" sz="1800">
                          <a:effectLst/>
                        </a:rPr>
                        <a:t>Interruptor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0,3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124830482"/>
                  </a:ext>
                </a:extLst>
              </a:tr>
              <a:tr h="298351">
                <a:tc>
                  <a:txBody>
                    <a:bodyPr/>
                    <a:lstStyle/>
                    <a:p>
                      <a:pPr algn="ctr">
                        <a:lnSpc>
                          <a:spcPct val="107000"/>
                        </a:lnSpc>
                        <a:spcAft>
                          <a:spcPts val="800"/>
                        </a:spcAft>
                      </a:pPr>
                      <a:r>
                        <a:rPr lang="es-EC" sz="1800">
                          <a:effectLst/>
                        </a:rPr>
                        <a:t>Módulo cargador de batería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4013442551"/>
                  </a:ext>
                </a:extLst>
              </a:tr>
              <a:tr h="298351">
                <a:tc>
                  <a:txBody>
                    <a:bodyPr/>
                    <a:lstStyle/>
                    <a:p>
                      <a:pPr algn="ctr">
                        <a:lnSpc>
                          <a:spcPct val="107000"/>
                        </a:lnSpc>
                        <a:spcAft>
                          <a:spcPts val="800"/>
                        </a:spcAft>
                      </a:pPr>
                      <a:r>
                        <a:rPr lang="es-EC" sz="1800">
                          <a:effectLst/>
                        </a:rPr>
                        <a:t>Cables conexión para batería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3,6</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4237227860"/>
                  </a:ext>
                </a:extLst>
              </a:tr>
              <a:tr h="298351">
                <a:tc>
                  <a:txBody>
                    <a:bodyPr/>
                    <a:lstStyle/>
                    <a:p>
                      <a:pPr algn="ctr">
                        <a:lnSpc>
                          <a:spcPct val="107000"/>
                        </a:lnSpc>
                        <a:spcAft>
                          <a:spcPts val="800"/>
                        </a:spcAft>
                      </a:pPr>
                      <a:r>
                        <a:rPr lang="es-EC" sz="1800">
                          <a:effectLst/>
                        </a:rPr>
                        <a:t>Micro motor vibrador</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4</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680619977"/>
                  </a:ext>
                </a:extLst>
              </a:tr>
              <a:tr h="298351">
                <a:tc>
                  <a:txBody>
                    <a:bodyPr/>
                    <a:lstStyle/>
                    <a:p>
                      <a:pPr algn="ctr">
                        <a:lnSpc>
                          <a:spcPct val="107000"/>
                        </a:lnSpc>
                        <a:spcAft>
                          <a:spcPts val="800"/>
                        </a:spcAft>
                      </a:pPr>
                      <a:r>
                        <a:rPr lang="es-EC" sz="1800">
                          <a:effectLst/>
                        </a:rPr>
                        <a:t>Batería 3,7 V 900 mA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10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1741169409"/>
                  </a:ext>
                </a:extLst>
              </a:tr>
              <a:tr h="298351">
                <a:tc>
                  <a:txBody>
                    <a:bodyPr/>
                    <a:lstStyle/>
                    <a:p>
                      <a:pPr algn="ctr">
                        <a:lnSpc>
                          <a:spcPct val="107000"/>
                        </a:lnSpc>
                        <a:spcAft>
                          <a:spcPts val="800"/>
                        </a:spcAft>
                      </a:pPr>
                      <a:r>
                        <a:rPr lang="es-EC" sz="1800">
                          <a:effectLst/>
                        </a:rPr>
                        <a:t>Cables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4068704791"/>
                  </a:ext>
                </a:extLst>
              </a:tr>
              <a:tr h="298351">
                <a:tc>
                  <a:txBody>
                    <a:bodyPr/>
                    <a:lstStyle/>
                    <a:p>
                      <a:pPr algn="ctr">
                        <a:lnSpc>
                          <a:spcPct val="107000"/>
                        </a:lnSpc>
                        <a:spcAft>
                          <a:spcPts val="800"/>
                        </a:spcAft>
                      </a:pPr>
                      <a:r>
                        <a:rPr lang="es-EC" sz="18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tc>
                  <a:txBody>
                    <a:bodyPr/>
                    <a:lstStyle/>
                    <a:p>
                      <a:pPr algn="ctr">
                        <a:lnSpc>
                          <a:spcPct val="107000"/>
                        </a:lnSpc>
                        <a:spcAft>
                          <a:spcPts val="800"/>
                        </a:spcAft>
                      </a:pPr>
                      <a:r>
                        <a:rPr lang="es-EC" sz="1800" dirty="0">
                          <a:effectLst/>
                        </a:rPr>
                        <a:t>84,4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220" marR="44220" marT="0" marB="0" anchor="b"/>
                </a:tc>
                <a:extLst>
                  <a:ext uri="{0D108BD9-81ED-4DB2-BD59-A6C34878D82A}">
                    <a16:rowId xmlns:a16="http://schemas.microsoft.com/office/drawing/2014/main" val="4105777572"/>
                  </a:ext>
                </a:extLst>
              </a:tr>
            </a:tbl>
          </a:graphicData>
        </a:graphic>
      </p:graphicFrame>
    </p:spTree>
    <p:extLst>
      <p:ext uri="{BB962C8B-B14F-4D97-AF65-F5344CB8AC3E}">
        <p14:creationId xmlns:p14="http://schemas.microsoft.com/office/powerpoint/2010/main" val="2821865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p:txBody>
          <a:bodyPr/>
          <a:lstStyle/>
          <a:p>
            <a:r>
              <a:rPr lang="en-US" altLang="es-EC" sz="4000" dirty="0" err="1">
                <a:solidFill>
                  <a:schemeClr val="tx1"/>
                </a:solidFill>
              </a:rPr>
              <a:t>Validación</a:t>
            </a:r>
            <a:r>
              <a:rPr lang="en-US" altLang="es-EC" sz="4000" dirty="0">
                <a:solidFill>
                  <a:schemeClr val="tx1"/>
                </a:solidFill>
              </a:rPr>
              <a:t>, </a:t>
            </a:r>
            <a:r>
              <a:rPr lang="en-US" altLang="es-EC" sz="4000" dirty="0" err="1">
                <a:solidFill>
                  <a:schemeClr val="tx1"/>
                </a:solidFill>
              </a:rPr>
              <a:t>pruebas</a:t>
            </a:r>
            <a:r>
              <a:rPr lang="en-US" altLang="es-EC" sz="4000" dirty="0">
                <a:solidFill>
                  <a:schemeClr val="tx1"/>
                </a:solidFill>
              </a:rPr>
              <a:t> y </a:t>
            </a:r>
            <a:r>
              <a:rPr lang="en-US" altLang="es-EC" sz="4000" dirty="0" err="1">
                <a:solidFill>
                  <a:schemeClr val="tx1"/>
                </a:solidFill>
              </a:rPr>
              <a:t>resultados</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p:txBody>
          <a:bodyPr/>
          <a:lstStyle/>
          <a:p>
            <a:pPr>
              <a:lnSpc>
                <a:spcPct val="80000"/>
              </a:lnSpc>
            </a:pPr>
            <a:r>
              <a:rPr lang="en-US" altLang="es-EC" sz="2500" dirty="0" err="1">
                <a:solidFill>
                  <a:schemeClr val="tx1"/>
                </a:solidFill>
              </a:rPr>
              <a:t>Protocolo</a:t>
            </a:r>
            <a:r>
              <a:rPr lang="en-US" altLang="es-EC" sz="2500" dirty="0">
                <a:solidFill>
                  <a:schemeClr val="tx1"/>
                </a:solidFill>
              </a:rPr>
              <a:t> </a:t>
            </a:r>
            <a:r>
              <a:rPr lang="en-US" altLang="es-EC" sz="2500" dirty="0" err="1">
                <a:solidFill>
                  <a:schemeClr val="tx1"/>
                </a:solidFill>
              </a:rPr>
              <a:t>previo</a:t>
            </a:r>
            <a:r>
              <a:rPr lang="en-US" altLang="es-EC" sz="2500" dirty="0">
                <a:solidFill>
                  <a:schemeClr val="tx1"/>
                </a:solidFill>
              </a:rPr>
              <a:t> a las </a:t>
            </a:r>
            <a:r>
              <a:rPr lang="en-US" altLang="es-EC" sz="2500" dirty="0" err="1">
                <a:solidFill>
                  <a:schemeClr val="tx1"/>
                </a:solidFill>
              </a:rPr>
              <a:t>pruebas</a:t>
            </a:r>
            <a:endParaRPr lang="en-US" altLang="es-EC" sz="2500" dirty="0">
              <a:solidFill>
                <a:schemeClr val="tx1"/>
              </a:solidFill>
            </a:endParaRPr>
          </a:p>
          <a:p>
            <a:pPr>
              <a:lnSpc>
                <a:spcPct val="80000"/>
              </a:lnSpc>
            </a:pPr>
            <a:r>
              <a:rPr lang="en-US" altLang="es-EC" sz="2500" dirty="0" err="1">
                <a:solidFill>
                  <a:schemeClr val="tx1"/>
                </a:solidFill>
              </a:rPr>
              <a:t>Pruebas</a:t>
            </a:r>
            <a:r>
              <a:rPr lang="en-US" altLang="es-EC" sz="2500" dirty="0">
                <a:solidFill>
                  <a:schemeClr val="tx1"/>
                </a:solidFill>
              </a:rPr>
              <a:t> de </a:t>
            </a:r>
            <a:r>
              <a:rPr lang="en-US" altLang="es-EC" sz="2500" dirty="0" err="1">
                <a:solidFill>
                  <a:schemeClr val="tx1"/>
                </a:solidFill>
              </a:rPr>
              <a:t>reconocimiento</a:t>
            </a:r>
            <a:r>
              <a:rPr lang="en-US" altLang="es-EC" sz="2500" dirty="0">
                <a:solidFill>
                  <a:schemeClr val="tx1"/>
                </a:solidFill>
              </a:rPr>
              <a:t> de personas</a:t>
            </a:r>
          </a:p>
          <a:p>
            <a:pPr>
              <a:lnSpc>
                <a:spcPct val="80000"/>
              </a:lnSpc>
            </a:pPr>
            <a:r>
              <a:rPr lang="en-US" altLang="es-EC" sz="2500" dirty="0" err="1">
                <a:solidFill>
                  <a:schemeClr val="tx1"/>
                </a:solidFill>
              </a:rPr>
              <a:t>Pruebas</a:t>
            </a:r>
            <a:r>
              <a:rPr lang="en-US" altLang="es-EC" sz="2500" dirty="0">
                <a:solidFill>
                  <a:schemeClr val="tx1"/>
                </a:solidFill>
              </a:rPr>
              <a:t> del Sistema </a:t>
            </a:r>
            <a:r>
              <a:rPr lang="en-US" altLang="es-EC" sz="2500" dirty="0" err="1">
                <a:solidFill>
                  <a:schemeClr val="tx1"/>
                </a:solidFill>
              </a:rPr>
              <a:t>háptico</a:t>
            </a:r>
            <a:endParaRPr lang="en-US" altLang="es-EC" sz="2500" dirty="0">
              <a:solidFill>
                <a:schemeClr val="tx1"/>
              </a:solidFill>
            </a:endParaRPr>
          </a:p>
          <a:p>
            <a:pPr>
              <a:lnSpc>
                <a:spcPct val="80000"/>
              </a:lnSpc>
            </a:pPr>
            <a:r>
              <a:rPr lang="en-US" altLang="es-EC" sz="2500" dirty="0" err="1">
                <a:solidFill>
                  <a:schemeClr val="tx1"/>
                </a:solidFill>
              </a:rPr>
              <a:t>Pruebas</a:t>
            </a:r>
            <a:r>
              <a:rPr lang="en-US" altLang="es-EC" sz="2500" dirty="0">
                <a:solidFill>
                  <a:schemeClr val="tx1"/>
                </a:solidFill>
              </a:rPr>
              <a:t> de carga </a:t>
            </a:r>
            <a:r>
              <a:rPr lang="en-US" altLang="es-EC" sz="2500" dirty="0" err="1">
                <a:solidFill>
                  <a:schemeClr val="tx1"/>
                </a:solidFill>
              </a:rPr>
              <a:t>energética</a:t>
            </a:r>
            <a:endParaRPr lang="en-US" altLang="es-EC" sz="2500" dirty="0">
              <a:solidFill>
                <a:schemeClr val="tx1"/>
              </a:solidFill>
            </a:endParaRPr>
          </a:p>
          <a:p>
            <a:pPr>
              <a:lnSpc>
                <a:spcPct val="80000"/>
              </a:lnSpc>
            </a:pPr>
            <a:r>
              <a:rPr lang="en-US" altLang="es-EC" sz="2500" dirty="0" err="1">
                <a:solidFill>
                  <a:schemeClr val="tx1"/>
                </a:solidFill>
              </a:rPr>
              <a:t>Duración</a:t>
            </a:r>
            <a:r>
              <a:rPr lang="en-US" altLang="es-EC" sz="2500" dirty="0">
                <a:solidFill>
                  <a:schemeClr val="tx1"/>
                </a:solidFill>
              </a:rPr>
              <a:t> de </a:t>
            </a:r>
            <a:r>
              <a:rPr lang="en-US" altLang="es-EC" sz="2500" dirty="0" err="1">
                <a:solidFill>
                  <a:schemeClr val="tx1"/>
                </a:solidFill>
              </a:rPr>
              <a:t>pruebas</a:t>
            </a:r>
            <a:r>
              <a:rPr lang="en-US" altLang="es-EC" sz="2500" dirty="0">
                <a:solidFill>
                  <a:schemeClr val="tx1"/>
                </a:solidFill>
              </a:rPr>
              <a:t> </a:t>
            </a:r>
            <a:r>
              <a:rPr lang="en-US" altLang="es-EC" sz="2500" dirty="0" err="1">
                <a:solidFill>
                  <a:schemeClr val="tx1"/>
                </a:solidFill>
              </a:rPr>
              <a:t>en</a:t>
            </a:r>
            <a:r>
              <a:rPr lang="en-US" altLang="es-EC" sz="2500" dirty="0">
                <a:solidFill>
                  <a:schemeClr val="tx1"/>
                </a:solidFill>
              </a:rPr>
              <a:t> base a la </a:t>
            </a:r>
            <a:r>
              <a:rPr lang="en-US" altLang="es-EC" sz="2500" dirty="0" err="1">
                <a:solidFill>
                  <a:schemeClr val="tx1"/>
                </a:solidFill>
              </a:rPr>
              <a:t>velocidad</a:t>
            </a:r>
            <a:r>
              <a:rPr lang="en-US" altLang="es-EC" sz="2500" dirty="0">
                <a:solidFill>
                  <a:schemeClr val="tx1"/>
                </a:solidFill>
              </a:rPr>
              <a:t> del internet</a:t>
            </a:r>
          </a:p>
          <a:p>
            <a:pPr marL="0" indent="0">
              <a:lnSpc>
                <a:spcPct val="80000"/>
              </a:lnSpc>
              <a:buNone/>
            </a:pPr>
            <a:endParaRPr lang="ru-RU" altLang="es-EC" sz="1800" dirty="0"/>
          </a:p>
          <a:p>
            <a:pPr>
              <a:lnSpc>
                <a:spcPct val="80000"/>
              </a:lnSpc>
            </a:pPr>
            <a:endParaRPr lang="ru-RU" altLang="es-EC" sz="1800" dirty="0"/>
          </a:p>
        </p:txBody>
      </p:sp>
    </p:spTree>
    <p:extLst>
      <p:ext uri="{BB962C8B-B14F-4D97-AF65-F5344CB8AC3E}">
        <p14:creationId xmlns:p14="http://schemas.microsoft.com/office/powerpoint/2010/main" val="3890568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r>
              <a:rPr lang="en-US" altLang="es-EC" sz="4400" dirty="0" err="1">
                <a:solidFill>
                  <a:schemeClr val="tx1"/>
                </a:solidFill>
              </a:rPr>
              <a:t>Protocolo</a:t>
            </a:r>
            <a:r>
              <a:rPr lang="en-US" altLang="es-EC" sz="4400" dirty="0">
                <a:solidFill>
                  <a:schemeClr val="tx1"/>
                </a:solidFill>
              </a:rPr>
              <a:t> </a:t>
            </a:r>
            <a:r>
              <a:rPr lang="en-US" altLang="es-EC" sz="4400" dirty="0" err="1">
                <a:solidFill>
                  <a:schemeClr val="tx1"/>
                </a:solidFill>
              </a:rPr>
              <a:t>previo</a:t>
            </a:r>
            <a:r>
              <a:rPr lang="en-US" altLang="es-EC" sz="4400" dirty="0">
                <a:solidFill>
                  <a:schemeClr val="tx1"/>
                </a:solidFill>
              </a:rPr>
              <a:t> a las </a:t>
            </a:r>
            <a:r>
              <a:rPr lang="en-US" altLang="es-EC" sz="4400" dirty="0" err="1">
                <a:solidFill>
                  <a:schemeClr val="tx1"/>
                </a:solidFill>
              </a:rPr>
              <a:t>pruebas</a:t>
            </a:r>
            <a:endParaRPr lang="es-EC" dirty="0"/>
          </a:p>
        </p:txBody>
      </p:sp>
      <p:pic>
        <p:nvPicPr>
          <p:cNvPr id="5" name="Marcador de contenido 4">
            <a:extLst>
              <a:ext uri="{FF2B5EF4-FFF2-40B4-BE49-F238E27FC236}">
                <a16:creationId xmlns:a16="http://schemas.microsoft.com/office/drawing/2014/main" id="{2246D79A-19A3-4EDB-8FDD-C434506855A9}"/>
              </a:ext>
            </a:extLst>
          </p:cNvPr>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2131132" y="2708920"/>
            <a:ext cx="4881736" cy="3346251"/>
          </a:xfrm>
          <a:prstGeom prst="rect">
            <a:avLst/>
          </a:prstGeom>
          <a:noFill/>
          <a:ln>
            <a:noFill/>
          </a:ln>
        </p:spPr>
      </p:pic>
    </p:spTree>
    <p:extLst>
      <p:ext uri="{BB962C8B-B14F-4D97-AF65-F5344CB8AC3E}">
        <p14:creationId xmlns:p14="http://schemas.microsoft.com/office/powerpoint/2010/main" val="3767441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Pruebas</a:t>
            </a:r>
            <a:r>
              <a:rPr lang="en-US" altLang="es-EC" sz="3200" dirty="0">
                <a:solidFill>
                  <a:schemeClr val="tx1"/>
                </a:solidFill>
              </a:rPr>
              <a:t> de </a:t>
            </a:r>
            <a:r>
              <a:rPr lang="en-US" altLang="es-EC" sz="3200" dirty="0" err="1">
                <a:solidFill>
                  <a:schemeClr val="tx1"/>
                </a:solidFill>
              </a:rPr>
              <a:t>reconocimiento</a:t>
            </a:r>
            <a:r>
              <a:rPr lang="en-US" altLang="es-EC" sz="3200" dirty="0">
                <a:solidFill>
                  <a:schemeClr val="tx1"/>
                </a:solidFill>
              </a:rPr>
              <a:t> de personas</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Escenario 1</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7" name="Marcador de contenido 6">
            <a:extLst>
              <a:ext uri="{FF2B5EF4-FFF2-40B4-BE49-F238E27FC236}">
                <a16:creationId xmlns:a16="http://schemas.microsoft.com/office/drawing/2014/main" id="{97B4E707-B69E-4D43-B297-4C26B5B0F07C}"/>
              </a:ext>
            </a:extLst>
          </p:cNvPr>
          <p:cNvGraphicFramePr>
            <a:graphicFrameLocks noGrp="1"/>
          </p:cNvGraphicFramePr>
          <p:nvPr>
            <p:ph idx="1"/>
            <p:extLst>
              <p:ext uri="{D42A27DB-BD31-4B8C-83A1-F6EECF244321}">
                <p14:modId xmlns:p14="http://schemas.microsoft.com/office/powerpoint/2010/main" val="1063117244"/>
              </p:ext>
            </p:extLst>
          </p:nvPr>
        </p:nvGraphicFramePr>
        <p:xfrm>
          <a:off x="4692650" y="685800"/>
          <a:ext cx="4271838"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2176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Pruebas</a:t>
            </a:r>
            <a:r>
              <a:rPr lang="en-US" altLang="es-EC" sz="3200" dirty="0">
                <a:solidFill>
                  <a:schemeClr val="tx1"/>
                </a:solidFill>
              </a:rPr>
              <a:t> de </a:t>
            </a:r>
            <a:r>
              <a:rPr lang="en-US" altLang="es-EC" sz="3200" dirty="0" err="1">
                <a:solidFill>
                  <a:schemeClr val="tx1"/>
                </a:solidFill>
              </a:rPr>
              <a:t>reconocimiento</a:t>
            </a:r>
            <a:r>
              <a:rPr lang="en-US" altLang="es-EC" sz="3200" dirty="0">
                <a:solidFill>
                  <a:schemeClr val="tx1"/>
                </a:solidFill>
              </a:rPr>
              <a:t> de personas</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Escenario 2</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8" name="Marcador de contenido 7">
            <a:extLst>
              <a:ext uri="{FF2B5EF4-FFF2-40B4-BE49-F238E27FC236}">
                <a16:creationId xmlns:a16="http://schemas.microsoft.com/office/drawing/2014/main" id="{9F6DB7E5-02E9-43EF-A6DC-76236B532ED3}"/>
              </a:ext>
            </a:extLst>
          </p:cNvPr>
          <p:cNvGraphicFramePr>
            <a:graphicFrameLocks noGrp="1"/>
          </p:cNvGraphicFramePr>
          <p:nvPr>
            <p:ph idx="1"/>
            <p:extLst>
              <p:ext uri="{D42A27DB-BD31-4B8C-83A1-F6EECF244321}">
                <p14:modId xmlns:p14="http://schemas.microsoft.com/office/powerpoint/2010/main" val="857082932"/>
              </p:ext>
            </p:extLst>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0565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Pruebas</a:t>
            </a:r>
            <a:r>
              <a:rPr lang="en-US" altLang="es-EC" sz="3200" dirty="0">
                <a:solidFill>
                  <a:schemeClr val="tx1"/>
                </a:solidFill>
              </a:rPr>
              <a:t> de </a:t>
            </a:r>
            <a:r>
              <a:rPr lang="en-US" altLang="es-EC" sz="3200" dirty="0" err="1">
                <a:solidFill>
                  <a:schemeClr val="tx1"/>
                </a:solidFill>
              </a:rPr>
              <a:t>reconocimiento</a:t>
            </a:r>
            <a:r>
              <a:rPr lang="en-US" altLang="es-EC" sz="3200" dirty="0">
                <a:solidFill>
                  <a:schemeClr val="tx1"/>
                </a:solidFill>
              </a:rPr>
              <a:t> de personas</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Escenario 3</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8" name="Marcador de contenido 7">
            <a:extLst>
              <a:ext uri="{FF2B5EF4-FFF2-40B4-BE49-F238E27FC236}">
                <a16:creationId xmlns:a16="http://schemas.microsoft.com/office/drawing/2014/main" id="{FA6BE48B-525C-416F-8E0A-C25E5080F966}"/>
              </a:ext>
            </a:extLst>
          </p:cNvPr>
          <p:cNvGraphicFramePr>
            <a:graphicFrameLocks noGrp="1"/>
          </p:cNvGraphicFramePr>
          <p:nvPr>
            <p:ph idx="1"/>
            <p:extLst>
              <p:ext uri="{D42A27DB-BD31-4B8C-83A1-F6EECF244321}">
                <p14:modId xmlns:p14="http://schemas.microsoft.com/office/powerpoint/2010/main" val="2104286758"/>
              </p:ext>
            </p:extLst>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081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Pruebas</a:t>
            </a:r>
            <a:r>
              <a:rPr lang="en-US" altLang="es-EC" sz="3200" dirty="0">
                <a:solidFill>
                  <a:schemeClr val="tx1"/>
                </a:solidFill>
              </a:rPr>
              <a:t> de </a:t>
            </a:r>
            <a:r>
              <a:rPr lang="en-US" altLang="es-EC" sz="3200" dirty="0" err="1">
                <a:solidFill>
                  <a:schemeClr val="tx1"/>
                </a:solidFill>
              </a:rPr>
              <a:t>reconocimiento</a:t>
            </a:r>
            <a:r>
              <a:rPr lang="en-US" altLang="es-EC" sz="3200" dirty="0">
                <a:solidFill>
                  <a:schemeClr val="tx1"/>
                </a:solidFill>
              </a:rPr>
              <a:t> de personas</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totales</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7" name="Marcador de contenido 6">
            <a:extLst>
              <a:ext uri="{FF2B5EF4-FFF2-40B4-BE49-F238E27FC236}">
                <a16:creationId xmlns:a16="http://schemas.microsoft.com/office/drawing/2014/main" id="{C238B37B-3A6E-40E8-ABAA-AB18F45CCEA3}"/>
              </a:ext>
            </a:extLst>
          </p:cNvPr>
          <p:cNvGraphicFramePr>
            <a:graphicFrameLocks noGrp="1"/>
          </p:cNvGraphicFramePr>
          <p:nvPr>
            <p:ph idx="1"/>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9946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Pruebas</a:t>
            </a:r>
            <a:r>
              <a:rPr lang="en-US" altLang="es-EC" sz="3200" dirty="0">
                <a:solidFill>
                  <a:schemeClr val="tx1"/>
                </a:solidFill>
              </a:rPr>
              <a:t> del Sistema </a:t>
            </a:r>
            <a:r>
              <a:rPr lang="en-US" altLang="es-EC" sz="3200" dirty="0" err="1">
                <a:solidFill>
                  <a:schemeClr val="tx1"/>
                </a:solidFill>
              </a:rPr>
              <a:t>Háptico</a:t>
            </a:r>
            <a:endParaRPr lang="en-US" altLang="es-EC" sz="3200" dirty="0">
              <a:solidFill>
                <a:schemeClr val="tx1"/>
              </a:solidFill>
            </a:endParaRP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totales</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8" name="Marcador de contenido 7">
            <a:extLst>
              <a:ext uri="{FF2B5EF4-FFF2-40B4-BE49-F238E27FC236}">
                <a16:creationId xmlns:a16="http://schemas.microsoft.com/office/drawing/2014/main" id="{737E6DE4-627F-4539-87C3-1AE5B88ED7F0}"/>
              </a:ext>
            </a:extLst>
          </p:cNvPr>
          <p:cNvGraphicFramePr>
            <a:graphicFrameLocks noGrp="1"/>
          </p:cNvGraphicFramePr>
          <p:nvPr>
            <p:ph idx="1"/>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3733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03F6E-F399-4758-B731-3E5BA6F222C6}"/>
              </a:ext>
            </a:extLst>
          </p:cNvPr>
          <p:cNvSpPr>
            <a:spLocks noGrp="1"/>
          </p:cNvSpPr>
          <p:nvPr>
            <p:ph type="title"/>
          </p:nvPr>
        </p:nvSpPr>
        <p:spPr/>
        <p:txBody>
          <a:bodyPr/>
          <a:lstStyle/>
          <a:p>
            <a:r>
              <a:rPr lang="es-EC" dirty="0"/>
              <a:t>Pruebas de carga energética</a:t>
            </a:r>
          </a:p>
        </p:txBody>
      </p:sp>
      <p:graphicFrame>
        <p:nvGraphicFramePr>
          <p:cNvPr id="4" name="Marcador de contenido 3">
            <a:extLst>
              <a:ext uri="{FF2B5EF4-FFF2-40B4-BE49-F238E27FC236}">
                <a16:creationId xmlns:a16="http://schemas.microsoft.com/office/drawing/2014/main" id="{76EAC5A9-9E76-4434-A9EE-B8D05495AA11}"/>
              </a:ext>
            </a:extLst>
          </p:cNvPr>
          <p:cNvGraphicFramePr>
            <a:graphicFrameLocks noGrp="1"/>
          </p:cNvGraphicFramePr>
          <p:nvPr>
            <p:ph idx="1"/>
            <p:extLst>
              <p:ext uri="{D42A27DB-BD31-4B8C-83A1-F6EECF244321}">
                <p14:modId xmlns:p14="http://schemas.microsoft.com/office/powerpoint/2010/main" val="3768055308"/>
              </p:ext>
            </p:extLst>
          </p:nvPr>
        </p:nvGraphicFramePr>
        <p:xfrm>
          <a:off x="1259632" y="2348880"/>
          <a:ext cx="3689095" cy="3581408"/>
        </p:xfrm>
        <a:graphic>
          <a:graphicData uri="http://schemas.openxmlformats.org/drawingml/2006/table">
            <a:tbl>
              <a:tblPr firstRow="1" firstCol="1" bandRow="1">
                <a:tableStyleId>{5C22544A-7EE6-4342-B048-85BDC9FD1C3A}</a:tableStyleId>
              </a:tblPr>
              <a:tblGrid>
                <a:gridCol w="737819">
                  <a:extLst>
                    <a:ext uri="{9D8B030D-6E8A-4147-A177-3AD203B41FA5}">
                      <a16:colId xmlns:a16="http://schemas.microsoft.com/office/drawing/2014/main" val="2963846076"/>
                    </a:ext>
                  </a:extLst>
                </a:gridCol>
                <a:gridCol w="737819">
                  <a:extLst>
                    <a:ext uri="{9D8B030D-6E8A-4147-A177-3AD203B41FA5}">
                      <a16:colId xmlns:a16="http://schemas.microsoft.com/office/drawing/2014/main" val="3850011678"/>
                    </a:ext>
                  </a:extLst>
                </a:gridCol>
                <a:gridCol w="737819">
                  <a:extLst>
                    <a:ext uri="{9D8B030D-6E8A-4147-A177-3AD203B41FA5}">
                      <a16:colId xmlns:a16="http://schemas.microsoft.com/office/drawing/2014/main" val="3794078143"/>
                    </a:ext>
                  </a:extLst>
                </a:gridCol>
                <a:gridCol w="737819">
                  <a:extLst>
                    <a:ext uri="{9D8B030D-6E8A-4147-A177-3AD203B41FA5}">
                      <a16:colId xmlns:a16="http://schemas.microsoft.com/office/drawing/2014/main" val="287721573"/>
                    </a:ext>
                  </a:extLst>
                </a:gridCol>
                <a:gridCol w="737819">
                  <a:extLst>
                    <a:ext uri="{9D8B030D-6E8A-4147-A177-3AD203B41FA5}">
                      <a16:colId xmlns:a16="http://schemas.microsoft.com/office/drawing/2014/main" val="265803975"/>
                    </a:ext>
                  </a:extLst>
                </a:gridCol>
              </a:tblGrid>
              <a:tr h="496838">
                <a:tc>
                  <a:txBody>
                    <a:bodyPr/>
                    <a:lstStyle/>
                    <a:p>
                      <a:pPr algn="ctr">
                        <a:lnSpc>
                          <a:spcPct val="107000"/>
                        </a:lnSpc>
                        <a:spcAft>
                          <a:spcPts val="800"/>
                        </a:spcAft>
                      </a:pPr>
                      <a:r>
                        <a:rPr lang="es-EC" sz="1000">
                          <a:effectLst/>
                        </a:rPr>
                        <a:t>Prueba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Tiempo de prueba (min)</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Voltaje Inicio (V)</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Voltaje Final (V)</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Consumo energético (V)</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684570688"/>
                  </a:ext>
                </a:extLst>
              </a:tr>
              <a:tr h="171365">
                <a:tc>
                  <a:txBody>
                    <a:bodyPr/>
                    <a:lstStyle/>
                    <a:p>
                      <a:pPr algn="ctr">
                        <a:lnSpc>
                          <a:spcPct val="107000"/>
                        </a:lnSpc>
                        <a:spcAft>
                          <a:spcPts val="800"/>
                        </a:spcAft>
                      </a:pPr>
                      <a:r>
                        <a:rPr lang="es-EC" sz="1000">
                          <a:effectLst/>
                        </a:rPr>
                        <a:t>1 - 5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0:51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3,78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3637603103"/>
                  </a:ext>
                </a:extLst>
              </a:tr>
              <a:tr h="171365">
                <a:tc>
                  <a:txBody>
                    <a:bodyPr/>
                    <a:lstStyle/>
                    <a:p>
                      <a:pPr algn="ctr">
                        <a:lnSpc>
                          <a:spcPct val="107000"/>
                        </a:lnSpc>
                        <a:spcAft>
                          <a:spcPts val="800"/>
                        </a:spcAft>
                      </a:pPr>
                      <a:r>
                        <a:rPr lang="es-EC" sz="1000">
                          <a:effectLst/>
                        </a:rPr>
                        <a:t>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2194499924"/>
                  </a:ext>
                </a:extLst>
              </a:tr>
              <a:tr h="171365">
                <a:tc>
                  <a:txBody>
                    <a:bodyPr/>
                    <a:lstStyle/>
                    <a:p>
                      <a:pPr algn="ctr">
                        <a:lnSpc>
                          <a:spcPct val="107000"/>
                        </a:lnSpc>
                        <a:spcAft>
                          <a:spcPts val="800"/>
                        </a:spcAft>
                      </a:pPr>
                      <a:r>
                        <a:rPr lang="es-EC" sz="1000">
                          <a:effectLst/>
                        </a:rPr>
                        <a:t>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0:23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3020549987"/>
                  </a:ext>
                </a:extLst>
              </a:tr>
              <a:tr h="171365">
                <a:tc>
                  <a:txBody>
                    <a:bodyPr/>
                    <a:lstStyle/>
                    <a:p>
                      <a:pPr algn="ctr">
                        <a:lnSpc>
                          <a:spcPct val="107000"/>
                        </a:lnSpc>
                        <a:spcAft>
                          <a:spcPts val="800"/>
                        </a:spcAft>
                      </a:pPr>
                      <a:r>
                        <a:rPr lang="es-EC" sz="1000">
                          <a:effectLst/>
                        </a:rPr>
                        <a:t>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2694740937"/>
                  </a:ext>
                </a:extLst>
              </a:tr>
              <a:tr h="171365">
                <a:tc>
                  <a:txBody>
                    <a:bodyPr/>
                    <a:lstStyle/>
                    <a:p>
                      <a:pPr algn="ctr">
                        <a:lnSpc>
                          <a:spcPct val="107000"/>
                        </a:lnSpc>
                        <a:spcAft>
                          <a:spcPts val="800"/>
                        </a:spcAft>
                      </a:pPr>
                      <a:r>
                        <a:rPr lang="es-EC" sz="10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1898533048"/>
                  </a:ext>
                </a:extLst>
              </a:tr>
              <a:tr h="171365">
                <a:tc>
                  <a:txBody>
                    <a:bodyPr/>
                    <a:lstStyle/>
                    <a:p>
                      <a:pPr algn="ctr">
                        <a:lnSpc>
                          <a:spcPct val="107000"/>
                        </a:lnSpc>
                        <a:spcAft>
                          <a:spcPts val="800"/>
                        </a:spcAft>
                      </a:pPr>
                      <a:r>
                        <a:rPr lang="es-EC" sz="1000">
                          <a:effectLst/>
                        </a:rPr>
                        <a:t>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105989919"/>
                  </a:ext>
                </a:extLst>
              </a:tr>
              <a:tr h="171365">
                <a:tc>
                  <a:txBody>
                    <a:bodyPr/>
                    <a:lstStyle/>
                    <a:p>
                      <a:pPr algn="ctr">
                        <a:lnSpc>
                          <a:spcPct val="107000"/>
                        </a:lnSpc>
                        <a:spcAft>
                          <a:spcPts val="800"/>
                        </a:spcAft>
                      </a:pPr>
                      <a:r>
                        <a:rPr lang="es-EC" sz="1000">
                          <a:effectLst/>
                        </a:rPr>
                        <a:t>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0:33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3,576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0,044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4264207959"/>
                  </a:ext>
                </a:extLst>
              </a:tr>
              <a:tr h="171365">
                <a:tc>
                  <a:txBody>
                    <a:bodyPr/>
                    <a:lstStyle/>
                    <a:p>
                      <a:pPr algn="ctr">
                        <a:lnSpc>
                          <a:spcPct val="107000"/>
                        </a:lnSpc>
                        <a:spcAft>
                          <a:spcPts val="800"/>
                        </a:spcAft>
                      </a:pPr>
                      <a:r>
                        <a:rPr lang="es-EC" sz="1000">
                          <a:effectLst/>
                        </a:rPr>
                        <a:t>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2067758744"/>
                  </a:ext>
                </a:extLst>
              </a:tr>
              <a:tr h="171365">
                <a:tc>
                  <a:txBody>
                    <a:bodyPr/>
                    <a:lstStyle/>
                    <a:p>
                      <a:pPr algn="ctr">
                        <a:lnSpc>
                          <a:spcPct val="107000"/>
                        </a:lnSpc>
                        <a:spcAft>
                          <a:spcPts val="800"/>
                        </a:spcAft>
                      </a:pPr>
                      <a:r>
                        <a:rPr lang="es-EC" sz="1000">
                          <a:effectLst/>
                        </a:rPr>
                        <a:t>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3,545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648929483"/>
                  </a:ext>
                </a:extLst>
              </a:tr>
              <a:tr h="171365">
                <a:tc>
                  <a:txBody>
                    <a:bodyPr/>
                    <a:lstStyle/>
                    <a:p>
                      <a:pPr algn="ctr">
                        <a:lnSpc>
                          <a:spcPct val="107000"/>
                        </a:lnSpc>
                        <a:spcAft>
                          <a:spcPts val="800"/>
                        </a:spcAft>
                      </a:pPr>
                      <a:r>
                        <a:rPr lang="es-EC" sz="1000">
                          <a:effectLst/>
                        </a:rPr>
                        <a:t>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3,545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403655313"/>
                  </a:ext>
                </a:extLst>
              </a:tr>
              <a:tr h="171365">
                <a:tc>
                  <a:txBody>
                    <a:bodyPr/>
                    <a:lstStyle/>
                    <a:p>
                      <a:pPr algn="ctr">
                        <a:lnSpc>
                          <a:spcPct val="107000"/>
                        </a:lnSpc>
                        <a:spcAft>
                          <a:spcPts val="800"/>
                        </a:spcAft>
                      </a:pPr>
                      <a:r>
                        <a:rPr lang="es-EC" sz="10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3,538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3,536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600340317"/>
                  </a:ext>
                </a:extLst>
              </a:tr>
              <a:tr h="171365">
                <a:tc>
                  <a:txBody>
                    <a:bodyPr/>
                    <a:lstStyle/>
                    <a:p>
                      <a:pPr algn="ctr">
                        <a:lnSpc>
                          <a:spcPct val="107000"/>
                        </a:lnSpc>
                        <a:spcAft>
                          <a:spcPts val="800"/>
                        </a:spcAft>
                      </a:pPr>
                      <a:r>
                        <a:rPr lang="es-EC" sz="1000">
                          <a:effectLst/>
                        </a:rPr>
                        <a:t>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3,536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3,533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0,003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3482215414"/>
                  </a:ext>
                </a:extLst>
              </a:tr>
              <a:tr h="171365">
                <a:tc>
                  <a:txBody>
                    <a:bodyPr/>
                    <a:lstStyle/>
                    <a:p>
                      <a:pPr algn="ctr">
                        <a:lnSpc>
                          <a:spcPct val="107000"/>
                        </a:lnSpc>
                        <a:spcAft>
                          <a:spcPts val="800"/>
                        </a:spcAft>
                      </a:pPr>
                      <a:r>
                        <a:rPr lang="es-EC" sz="1000">
                          <a:effectLst/>
                        </a:rPr>
                        <a:t>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3,533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198662483"/>
                  </a:ext>
                </a:extLst>
              </a:tr>
              <a:tr h="171365">
                <a:tc>
                  <a:txBody>
                    <a:bodyPr/>
                    <a:lstStyle/>
                    <a:p>
                      <a:pPr algn="ctr">
                        <a:lnSpc>
                          <a:spcPct val="107000"/>
                        </a:lnSpc>
                        <a:spcAft>
                          <a:spcPts val="800"/>
                        </a:spcAft>
                      </a:pPr>
                      <a:r>
                        <a:rPr lang="es-EC" sz="1000">
                          <a:effectLst/>
                        </a:rPr>
                        <a:t>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325650106"/>
                  </a:ext>
                </a:extLst>
              </a:tr>
              <a:tr h="171365">
                <a:tc>
                  <a:txBody>
                    <a:bodyPr/>
                    <a:lstStyle/>
                    <a:p>
                      <a:pPr algn="ctr">
                        <a:lnSpc>
                          <a:spcPct val="107000"/>
                        </a:lnSpc>
                        <a:spcAft>
                          <a:spcPts val="800"/>
                        </a:spcAft>
                      </a:pPr>
                      <a:r>
                        <a:rPr lang="es-EC" sz="1000">
                          <a:effectLst/>
                        </a:rPr>
                        <a:t>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3,508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3,493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2387285883"/>
                  </a:ext>
                </a:extLst>
              </a:tr>
              <a:tr h="171365">
                <a:tc>
                  <a:txBody>
                    <a:bodyPr/>
                    <a:lstStyle/>
                    <a:p>
                      <a:pPr algn="ctr">
                        <a:lnSpc>
                          <a:spcPct val="107000"/>
                        </a:lnSpc>
                        <a:spcAft>
                          <a:spcPts val="800"/>
                        </a:spcAft>
                      </a:pPr>
                      <a:r>
                        <a:rPr lang="es-EC" sz="1000">
                          <a:effectLst/>
                        </a:rPr>
                        <a:t>20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3,493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3,491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2351540198"/>
                  </a:ext>
                </a:extLst>
              </a:tr>
              <a:tr h="171365">
                <a:tc>
                  <a:txBody>
                    <a:bodyPr/>
                    <a:lstStyle/>
                    <a:p>
                      <a:pPr algn="ctr">
                        <a:lnSpc>
                          <a:spcPct val="107000"/>
                        </a:lnSpc>
                        <a:spcAft>
                          <a:spcPts val="800"/>
                        </a:spcAft>
                      </a:pPr>
                      <a:r>
                        <a:rPr lang="es-EC" sz="1000">
                          <a:effectLst/>
                        </a:rPr>
                        <a:t>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3,491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3,488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0,003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1033588954"/>
                  </a:ext>
                </a:extLst>
              </a:tr>
              <a:tr h="171365">
                <a:tc>
                  <a:txBody>
                    <a:bodyPr/>
                    <a:lstStyle/>
                    <a:p>
                      <a:pPr algn="ctr">
                        <a:lnSpc>
                          <a:spcPct val="107000"/>
                        </a:lnSpc>
                        <a:spcAft>
                          <a:spcPts val="800"/>
                        </a:spcAft>
                      </a:pPr>
                      <a:r>
                        <a:rPr lang="es-EC" sz="1000">
                          <a:effectLst/>
                        </a:rPr>
                        <a:t>Total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a:effectLst/>
                        </a:rPr>
                        <a:t>3:32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tc>
                  <a:txBody>
                    <a:bodyPr/>
                    <a:lstStyle/>
                    <a:p>
                      <a:pPr>
                        <a:lnSpc>
                          <a:spcPct val="107000"/>
                        </a:lnSpc>
                      </a:pPr>
                      <a:endParaRPr lang="es-EC" sz="1000">
                        <a:effectLst/>
                        <a:latin typeface="Calibri" panose="020F0502020204030204" pitchFamily="34" charset="0"/>
                        <a:cs typeface="Times New Roman" panose="02020603050405020304" pitchFamily="18" charset="0"/>
                      </a:endParaRPr>
                    </a:p>
                  </a:txBody>
                  <a:tcPr marL="41651" marR="41651" marT="0" marB="0" anchor="b"/>
                </a:tc>
                <a:tc>
                  <a:txBody>
                    <a:bodyPr/>
                    <a:lstStyle/>
                    <a:p>
                      <a:pPr>
                        <a:lnSpc>
                          <a:spcPct val="107000"/>
                        </a:lnSpc>
                      </a:pPr>
                      <a:endParaRPr lang="es-EC" sz="1000">
                        <a:effectLst/>
                        <a:latin typeface="Calibri" panose="020F0502020204030204" pitchFamily="34" charset="0"/>
                        <a:cs typeface="Times New Roman" panose="02020603050405020304" pitchFamily="18" charset="0"/>
                      </a:endParaRPr>
                    </a:p>
                  </a:txBody>
                  <a:tcPr marL="41651" marR="41651" marT="0" marB="0" anchor="b"/>
                </a:tc>
                <a:tc>
                  <a:txBody>
                    <a:bodyPr/>
                    <a:lstStyle/>
                    <a:p>
                      <a:pPr algn="ctr">
                        <a:lnSpc>
                          <a:spcPct val="107000"/>
                        </a:lnSpc>
                        <a:spcAft>
                          <a:spcPts val="800"/>
                        </a:spcAft>
                      </a:pPr>
                      <a:r>
                        <a:rPr lang="es-EC" sz="1000" dirty="0">
                          <a:effectLst/>
                        </a:rPr>
                        <a:t>0,294</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1651" marR="41651" marT="0" marB="0" anchor="b"/>
                </a:tc>
                <a:extLst>
                  <a:ext uri="{0D108BD9-81ED-4DB2-BD59-A6C34878D82A}">
                    <a16:rowId xmlns:a16="http://schemas.microsoft.com/office/drawing/2014/main" val="4248579550"/>
                  </a:ext>
                </a:extLst>
              </a:tr>
            </a:tbl>
          </a:graphicData>
        </a:graphic>
      </p:graphicFrame>
      <mc:AlternateContent xmlns:mc="http://schemas.openxmlformats.org/markup-compatibility/2006" xmlns:a14="http://schemas.microsoft.com/office/drawing/2010/main">
        <mc:Choice Requires="a14">
          <p:sp>
            <p:nvSpPr>
              <p:cNvPr id="5" name="Marcador de texto 2">
                <a:extLst>
                  <a:ext uri="{FF2B5EF4-FFF2-40B4-BE49-F238E27FC236}">
                    <a16:creationId xmlns:a16="http://schemas.microsoft.com/office/drawing/2014/main" id="{09A5E16D-65E8-458E-A225-6C49B59F4C27}"/>
                  </a:ext>
                </a:extLst>
              </p:cNvPr>
              <p:cNvSpPr txBox="1">
                <a:spLocks/>
              </p:cNvSpPr>
              <p:nvPr/>
            </p:nvSpPr>
            <p:spPr>
              <a:xfrm>
                <a:off x="5148064" y="3096897"/>
                <a:ext cx="3689095" cy="2085374"/>
              </a:xfrm>
              <a:prstGeom prst="rect">
                <a:avLst/>
              </a:prstGeom>
            </p:spPr>
            <p:txBody>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f>
                        <m:fPr>
                          <m:ctrlPr>
                            <a:rPr lang="es-EC" sz="1800" i="1" smtClean="0">
                              <a:effectLst/>
                              <a:latin typeface="Cambria Math" panose="02040503050406030204" pitchFamily="18" charset="0"/>
                              <a:ea typeface="Calibri" panose="020F0502020204030204" pitchFamily="34" charset="0"/>
                              <a:cs typeface="Arial" panose="020B0604020202020204" pitchFamily="34" charset="0"/>
                            </a:rPr>
                          </m:ctrlPr>
                        </m:fPr>
                        <m:num>
                          <m:r>
                            <a:rPr lang="es-EC" sz="1800" i="1">
                              <a:effectLst/>
                              <a:latin typeface="Cambria Math" panose="02040503050406030204" pitchFamily="18" charset="0"/>
                              <a:ea typeface="Calibri" panose="020F0502020204030204" pitchFamily="34" charset="0"/>
                              <a:cs typeface="Arial" panose="020B0604020202020204" pitchFamily="34" charset="0"/>
                            </a:rPr>
                            <m:t>𝐺𝑎𝑠𝑡𝑜</m:t>
                          </m:r>
                          <m:r>
                            <a:rPr lang="es-EC" sz="1800" i="1">
                              <a:effectLst/>
                              <a:latin typeface="Cambria Math" panose="02040503050406030204" pitchFamily="18" charset="0"/>
                              <a:ea typeface="Calibri" panose="020F0502020204030204" pitchFamily="34" charset="0"/>
                              <a:cs typeface="Arial" panose="020B0604020202020204" pitchFamily="34" charset="0"/>
                            </a:rPr>
                            <m:t> </m:t>
                          </m:r>
                          <m:r>
                            <a:rPr lang="es-EC" sz="1800" i="1">
                              <a:effectLst/>
                              <a:latin typeface="Cambria Math" panose="02040503050406030204" pitchFamily="18" charset="0"/>
                              <a:ea typeface="Calibri" panose="020F0502020204030204" pitchFamily="34" charset="0"/>
                              <a:cs typeface="Arial" panose="020B0604020202020204" pitchFamily="34" charset="0"/>
                            </a:rPr>
                            <m:t>𝑒𝑛𝑒𝑟𝑔</m:t>
                          </m:r>
                          <m:r>
                            <a:rPr lang="es-EC" sz="1800" i="1">
                              <a:effectLst/>
                              <a:latin typeface="Cambria Math" panose="02040503050406030204" pitchFamily="18" charset="0"/>
                              <a:ea typeface="Calibri" panose="020F0502020204030204" pitchFamily="34" charset="0"/>
                              <a:cs typeface="Arial" panose="020B0604020202020204" pitchFamily="34" charset="0"/>
                            </a:rPr>
                            <m:t>é</m:t>
                          </m:r>
                          <m:r>
                            <a:rPr lang="es-EC" sz="1800" i="1">
                              <a:effectLst/>
                              <a:latin typeface="Cambria Math" panose="02040503050406030204" pitchFamily="18" charset="0"/>
                              <a:ea typeface="Calibri" panose="020F0502020204030204" pitchFamily="34" charset="0"/>
                              <a:cs typeface="Arial" panose="020B0604020202020204" pitchFamily="34" charset="0"/>
                            </a:rPr>
                            <m:t>𝑡𝑖𝑐𝑜</m:t>
                          </m:r>
                        </m:num>
                        <m:den>
                          <m:r>
                            <a:rPr lang="es-EC" sz="1800" i="1">
                              <a:effectLst/>
                              <a:latin typeface="Cambria Math" panose="02040503050406030204" pitchFamily="18" charset="0"/>
                              <a:ea typeface="Calibri" panose="020F0502020204030204" pitchFamily="34" charset="0"/>
                              <a:cs typeface="Arial" panose="020B0604020202020204" pitchFamily="34" charset="0"/>
                            </a:rPr>
                            <m:t>𝑚𝑖𝑛𝑢𝑡𝑜</m:t>
                          </m:r>
                        </m:den>
                      </m:f>
                      <m:r>
                        <a:rPr lang="es-EC" sz="1800" i="1">
                          <a:effectLst/>
                          <a:latin typeface="Cambria Math" panose="02040503050406030204" pitchFamily="18" charset="0"/>
                          <a:ea typeface="Calibri" panose="020F0502020204030204" pitchFamily="34" charset="0"/>
                          <a:cs typeface="Arial" panose="020B0604020202020204" pitchFamily="34" charset="0"/>
                        </a:rPr>
                        <m:t>=0.00138679 </m:t>
                      </m:r>
                      <m:r>
                        <a:rPr lang="es-EC" sz="1800" i="1">
                          <a:effectLst/>
                          <a:latin typeface="Cambria Math" panose="02040503050406030204" pitchFamily="18" charset="0"/>
                          <a:ea typeface="Calibri" panose="020F0502020204030204" pitchFamily="34" charset="0"/>
                          <a:cs typeface="Arial" panose="020B0604020202020204" pitchFamily="34" charset="0"/>
                        </a:rPr>
                        <m:t>𝑉</m:t>
                      </m:r>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dirty="0">
                  <a:solidFill>
                    <a:schemeClr val="tx1"/>
                  </a:solidFill>
                </a:endParaRPr>
              </a:p>
              <a:p>
                <a:pPr marL="0" indent="0">
                  <a:buNone/>
                </a:pPr>
                <a:endParaRPr lang="es-EC"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s-EC" sz="1800" i="1" smtClean="0">
                          <a:effectLst/>
                          <a:latin typeface="Cambria Math" panose="02040503050406030204" pitchFamily="18" charset="0"/>
                          <a:ea typeface="Calibri" panose="020F0502020204030204" pitchFamily="34" charset="0"/>
                          <a:cs typeface="Arial" panose="020B0604020202020204" pitchFamily="34" charset="0"/>
                        </a:rPr>
                        <m:t>𝑇𝑖𝑒𝑚𝑝𝑜</m:t>
                      </m:r>
                      <m:r>
                        <a:rPr lang="es-EC" sz="1800" i="1" smtClean="0">
                          <a:effectLst/>
                          <a:latin typeface="Cambria Math" panose="02040503050406030204" pitchFamily="18" charset="0"/>
                          <a:ea typeface="Calibri" panose="020F0502020204030204" pitchFamily="34" charset="0"/>
                          <a:cs typeface="Arial" panose="020B0604020202020204" pitchFamily="34" charset="0"/>
                        </a:rPr>
                        <m:t> </m:t>
                      </m:r>
                      <m:r>
                        <a:rPr lang="es-EC" sz="1800" i="1" smtClean="0">
                          <a:effectLst/>
                          <a:latin typeface="Cambria Math" panose="02040503050406030204" pitchFamily="18" charset="0"/>
                          <a:ea typeface="Calibri" panose="020F0502020204030204" pitchFamily="34" charset="0"/>
                          <a:cs typeface="Arial" panose="020B0604020202020204" pitchFamily="34" charset="0"/>
                        </a:rPr>
                        <m:t>𝑑𝑒</m:t>
                      </m:r>
                      <m:r>
                        <a:rPr lang="es-EC" sz="1800" i="1" smtClean="0">
                          <a:effectLst/>
                          <a:latin typeface="Cambria Math" panose="02040503050406030204" pitchFamily="18" charset="0"/>
                          <a:ea typeface="Calibri" panose="020F0502020204030204" pitchFamily="34" charset="0"/>
                          <a:cs typeface="Arial" panose="020B0604020202020204" pitchFamily="34" charset="0"/>
                        </a:rPr>
                        <m:t> </m:t>
                      </m:r>
                      <m:r>
                        <a:rPr lang="es-EC" sz="1800" i="1" smtClean="0">
                          <a:effectLst/>
                          <a:latin typeface="Cambria Math" panose="02040503050406030204" pitchFamily="18" charset="0"/>
                          <a:ea typeface="Calibri" panose="020F0502020204030204" pitchFamily="34" charset="0"/>
                          <a:cs typeface="Arial" panose="020B0604020202020204" pitchFamily="34" charset="0"/>
                        </a:rPr>
                        <m:t>𝑢𝑠𝑜</m:t>
                      </m:r>
                      <m:r>
                        <a:rPr lang="es-EC" sz="1800" i="1" smtClean="0">
                          <a:effectLst/>
                          <a:latin typeface="Cambria Math" panose="02040503050406030204" pitchFamily="18" charset="0"/>
                          <a:ea typeface="Calibri" panose="020F0502020204030204" pitchFamily="34" charset="0"/>
                          <a:cs typeface="Arial" panose="020B0604020202020204" pitchFamily="34" charset="0"/>
                        </a:rPr>
                        <m:t> =346.12</m:t>
                      </m:r>
                      <m:func>
                        <m:funcPr>
                          <m:ctrlPr>
                            <a:rPr lang="es-EC" sz="1800" i="1">
                              <a:effectLst/>
                              <a:latin typeface="Cambria Math" panose="02040503050406030204" pitchFamily="18" charset="0"/>
                              <a:ea typeface="Calibri" panose="020F0502020204030204" pitchFamily="34" charset="0"/>
                              <a:cs typeface="Arial" panose="020B0604020202020204" pitchFamily="34" charset="0"/>
                            </a:rPr>
                          </m:ctrlPr>
                        </m:funcPr>
                        <m:fName>
                          <m:r>
                            <m:rPr>
                              <m:sty m:val="p"/>
                            </m:rPr>
                            <a:rPr lang="es-EC" sz="1800">
                              <a:effectLst/>
                              <a:latin typeface="Cambria Math" panose="02040503050406030204" pitchFamily="18" charset="0"/>
                              <a:ea typeface="Calibri" panose="020F0502020204030204" pitchFamily="34" charset="0"/>
                              <a:cs typeface="Arial" panose="020B0604020202020204" pitchFamily="34" charset="0"/>
                            </a:rPr>
                            <m:t>min</m:t>
                          </m:r>
                        </m:fName>
                        <m:e>
                          <m:r>
                            <a:rPr lang="es-EC" sz="1800" i="1">
                              <a:effectLst/>
                              <a:latin typeface="Cambria Math" panose="02040503050406030204" pitchFamily="18" charset="0"/>
                              <a:ea typeface="Calibri" panose="020F0502020204030204" pitchFamily="34" charset="0"/>
                              <a:cs typeface="Arial" panose="020B0604020202020204" pitchFamily="34" charset="0"/>
                            </a:rPr>
                            <m:t>≅5.46 </m:t>
                          </m:r>
                          <m:r>
                            <a:rPr lang="es-EC" sz="1800" i="1">
                              <a:effectLst/>
                              <a:latin typeface="Cambria Math" panose="02040503050406030204" pitchFamily="18" charset="0"/>
                              <a:ea typeface="Calibri" panose="020F0502020204030204" pitchFamily="34" charset="0"/>
                              <a:cs typeface="Arial" panose="020B0604020202020204" pitchFamily="34" charset="0"/>
                            </a:rPr>
                            <m:t>h𝑜𝑟𝑎𝑠</m:t>
                          </m:r>
                        </m:e>
                      </m:func>
                    </m:oMath>
                  </m:oMathPara>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EC" dirty="0">
                  <a:solidFill>
                    <a:schemeClr val="tx1"/>
                  </a:solidFill>
                </a:endParaRPr>
              </a:p>
            </p:txBody>
          </p:sp>
        </mc:Choice>
        <mc:Fallback xmlns="">
          <p:sp>
            <p:nvSpPr>
              <p:cNvPr id="5" name="Marcador de texto 2">
                <a:extLst>
                  <a:ext uri="{FF2B5EF4-FFF2-40B4-BE49-F238E27FC236}">
                    <a16:creationId xmlns:a16="http://schemas.microsoft.com/office/drawing/2014/main" id="{09A5E16D-65E8-458E-A225-6C49B59F4C27}"/>
                  </a:ext>
                </a:extLst>
              </p:cNvPr>
              <p:cNvSpPr txBox="1">
                <a:spLocks noRot="1" noChangeAspect="1" noMove="1" noResize="1" noEditPoints="1" noAdjustHandles="1" noChangeArrowheads="1" noChangeShapeType="1" noTextEdit="1"/>
              </p:cNvSpPr>
              <p:nvPr/>
            </p:nvSpPr>
            <p:spPr>
              <a:xfrm>
                <a:off x="5148064" y="3096897"/>
                <a:ext cx="3689095" cy="2085374"/>
              </a:xfrm>
              <a:prstGeom prst="rect">
                <a:avLst/>
              </a:prstGeom>
              <a:blipFill>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183572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Duración</a:t>
            </a:r>
            <a:r>
              <a:rPr lang="en-US" altLang="es-EC" sz="3200" dirty="0">
                <a:solidFill>
                  <a:schemeClr val="tx1"/>
                </a:solidFill>
              </a:rPr>
              <a:t> de </a:t>
            </a:r>
            <a:r>
              <a:rPr lang="en-US" altLang="es-EC" sz="3200" dirty="0" err="1">
                <a:solidFill>
                  <a:schemeClr val="tx1"/>
                </a:solidFill>
              </a:rPr>
              <a:t>pruebas</a:t>
            </a:r>
            <a:r>
              <a:rPr lang="en-US" altLang="es-EC" sz="3200" dirty="0">
                <a:solidFill>
                  <a:schemeClr val="tx1"/>
                </a:solidFill>
              </a:rPr>
              <a:t> </a:t>
            </a:r>
            <a:r>
              <a:rPr lang="en-US" altLang="es-EC" sz="3200" dirty="0" err="1">
                <a:solidFill>
                  <a:schemeClr val="tx1"/>
                </a:solidFill>
              </a:rPr>
              <a:t>en</a:t>
            </a:r>
            <a:r>
              <a:rPr lang="en-US" altLang="es-EC" sz="3200" dirty="0">
                <a:solidFill>
                  <a:schemeClr val="tx1"/>
                </a:solidFill>
              </a:rPr>
              <a:t> base a la </a:t>
            </a:r>
            <a:r>
              <a:rPr lang="en-US" altLang="es-EC" sz="3200" dirty="0" err="1">
                <a:solidFill>
                  <a:schemeClr val="tx1"/>
                </a:solidFill>
              </a:rPr>
              <a:t>velocidad</a:t>
            </a:r>
            <a:r>
              <a:rPr lang="en-US" altLang="es-EC" sz="3200" dirty="0">
                <a:solidFill>
                  <a:schemeClr val="tx1"/>
                </a:solidFill>
              </a:rPr>
              <a:t> del internet</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Escenario 1</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7" name="Marcador de contenido 6">
            <a:extLst>
              <a:ext uri="{FF2B5EF4-FFF2-40B4-BE49-F238E27FC236}">
                <a16:creationId xmlns:a16="http://schemas.microsoft.com/office/drawing/2014/main" id="{BF8DF552-D845-489F-AB42-8E6F331A0FFB}"/>
              </a:ext>
            </a:extLst>
          </p:cNvPr>
          <p:cNvGraphicFramePr>
            <a:graphicFrameLocks noGrp="1"/>
          </p:cNvGraphicFramePr>
          <p:nvPr>
            <p:ph idx="1"/>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180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0F7A9-5536-4BFA-BCC2-8E21FDDFA5CF}"/>
              </a:ext>
            </a:extLst>
          </p:cNvPr>
          <p:cNvSpPr>
            <a:spLocks noGrp="1"/>
          </p:cNvSpPr>
          <p:nvPr>
            <p:ph type="title"/>
          </p:nvPr>
        </p:nvSpPr>
        <p:spPr/>
        <p:txBody>
          <a:bodyPr/>
          <a:lstStyle/>
          <a:p>
            <a:r>
              <a:rPr lang="es-EC" dirty="0"/>
              <a:t>Antecedentes</a:t>
            </a:r>
          </a:p>
        </p:txBody>
      </p:sp>
      <p:sp>
        <p:nvSpPr>
          <p:cNvPr id="10" name="Marcador de contenido 9">
            <a:extLst>
              <a:ext uri="{FF2B5EF4-FFF2-40B4-BE49-F238E27FC236}">
                <a16:creationId xmlns:a16="http://schemas.microsoft.com/office/drawing/2014/main" id="{33EDEC98-D674-4677-9D49-8A0071489DF6}"/>
              </a:ext>
            </a:extLst>
          </p:cNvPr>
          <p:cNvSpPr>
            <a:spLocks noGrp="1"/>
          </p:cNvSpPr>
          <p:nvPr>
            <p:ph sz="half" idx="1"/>
          </p:nvPr>
        </p:nvSpPr>
        <p:spPr/>
        <p:txBody>
          <a:bodyPr/>
          <a:lstStyle/>
          <a:p>
            <a:r>
              <a:rPr lang="es-EC" sz="1800" dirty="0">
                <a:effectLst/>
                <a:latin typeface="Arial" panose="020B0604020202020204" pitchFamily="34" charset="0"/>
                <a:ea typeface="Calibri" panose="020F0502020204030204" pitchFamily="34" charset="0"/>
              </a:rPr>
              <a:t>FACEFIRST </a:t>
            </a:r>
          </a:p>
          <a:p>
            <a:r>
              <a:rPr lang="es-EC" sz="1800" dirty="0">
                <a:effectLst/>
                <a:latin typeface="Arial" panose="020B0604020202020204" pitchFamily="34" charset="0"/>
                <a:ea typeface="Calibri" panose="020F0502020204030204" pitchFamily="34" charset="0"/>
              </a:rPr>
              <a:t>FACE2GENE </a:t>
            </a:r>
            <a:endParaRPr lang="es-EC" sz="1800" dirty="0">
              <a:latin typeface="Arial" panose="020B0604020202020204" pitchFamily="34" charset="0"/>
              <a:ea typeface="Calibri" panose="020F0502020204030204" pitchFamily="34" charset="0"/>
            </a:endParaRPr>
          </a:p>
          <a:p>
            <a:r>
              <a:rPr lang="es-EC" sz="1800" dirty="0">
                <a:effectLst/>
                <a:latin typeface="Arial" panose="020B0604020202020204" pitchFamily="34" charset="0"/>
                <a:ea typeface="Calibri" panose="020F0502020204030204" pitchFamily="34" charset="0"/>
              </a:rPr>
              <a:t>FACE PHI </a:t>
            </a:r>
          </a:p>
          <a:p>
            <a:r>
              <a:rPr lang="es-EC" sz="1800" dirty="0">
                <a:effectLst/>
                <a:latin typeface="Arial" panose="020B0604020202020204" pitchFamily="34" charset="0"/>
                <a:ea typeface="Calibri" panose="020F0502020204030204" pitchFamily="34" charset="0"/>
              </a:rPr>
              <a:t>OASIS FACE, VISIDON APPLOCK PLUS o FACE LOCK PRO </a:t>
            </a:r>
            <a:endParaRPr lang="es-EC" dirty="0"/>
          </a:p>
        </p:txBody>
      </p:sp>
      <p:graphicFrame>
        <p:nvGraphicFramePr>
          <p:cNvPr id="12" name="Marcador de contenido 11">
            <a:extLst>
              <a:ext uri="{FF2B5EF4-FFF2-40B4-BE49-F238E27FC236}">
                <a16:creationId xmlns:a16="http://schemas.microsoft.com/office/drawing/2014/main" id="{BD4D73F4-6F4D-46F8-8B3A-3B4AD36DDFBC}"/>
              </a:ext>
            </a:extLst>
          </p:cNvPr>
          <p:cNvGraphicFramePr>
            <a:graphicFrameLocks noGrp="1"/>
          </p:cNvGraphicFramePr>
          <p:nvPr>
            <p:ph sz="half" idx="2"/>
          </p:nvPr>
        </p:nvGraphicFramePr>
        <p:xfrm>
          <a:off x="4894263" y="2391885"/>
          <a:ext cx="3335337" cy="3369945"/>
        </p:xfrm>
        <a:graphic>
          <a:graphicData uri="http://schemas.openxmlformats.org/drawingml/2006/table">
            <a:tbl>
              <a:tblPr firstRow="1" firstCol="1" bandRow="1">
                <a:tableStyleId>{5C22544A-7EE6-4342-B048-85BDC9FD1C3A}</a:tableStyleId>
              </a:tblPr>
              <a:tblGrid>
                <a:gridCol w="1503647">
                  <a:extLst>
                    <a:ext uri="{9D8B030D-6E8A-4147-A177-3AD203B41FA5}">
                      <a16:colId xmlns:a16="http://schemas.microsoft.com/office/drawing/2014/main" val="124623256"/>
                    </a:ext>
                  </a:extLst>
                </a:gridCol>
                <a:gridCol w="1831690">
                  <a:extLst>
                    <a:ext uri="{9D8B030D-6E8A-4147-A177-3AD203B41FA5}">
                      <a16:colId xmlns:a16="http://schemas.microsoft.com/office/drawing/2014/main" val="652483660"/>
                    </a:ext>
                  </a:extLst>
                </a:gridCol>
              </a:tblGrid>
              <a:tr h="227693">
                <a:tc>
                  <a:txBody>
                    <a:bodyPr/>
                    <a:lstStyle/>
                    <a:p>
                      <a:pPr algn="ctr">
                        <a:lnSpc>
                          <a:spcPct val="200000"/>
                        </a:lnSpc>
                        <a:spcAft>
                          <a:spcPts val="800"/>
                        </a:spcAft>
                      </a:pPr>
                      <a:r>
                        <a:rPr lang="es-EC" sz="900">
                          <a:effectLst/>
                        </a:rPr>
                        <a:t>Área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tc>
                  <a:txBody>
                    <a:bodyPr/>
                    <a:lstStyle/>
                    <a:p>
                      <a:pPr algn="ctr">
                        <a:lnSpc>
                          <a:spcPct val="200000"/>
                        </a:lnSpc>
                        <a:spcAft>
                          <a:spcPts val="800"/>
                        </a:spcAft>
                      </a:pPr>
                      <a:r>
                        <a:rPr lang="es-EC" sz="900">
                          <a:effectLst/>
                        </a:rPr>
                        <a:t>Aplicación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extLst>
                  <a:ext uri="{0D108BD9-81ED-4DB2-BD59-A6C34878D82A}">
                    <a16:rowId xmlns:a16="http://schemas.microsoft.com/office/drawing/2014/main" val="4018608540"/>
                  </a:ext>
                </a:extLst>
              </a:tr>
              <a:tr h="759206">
                <a:tc>
                  <a:txBody>
                    <a:bodyPr/>
                    <a:lstStyle/>
                    <a:p>
                      <a:pPr algn="ctr">
                        <a:lnSpc>
                          <a:spcPct val="200000"/>
                        </a:lnSpc>
                        <a:spcAft>
                          <a:spcPts val="800"/>
                        </a:spcAft>
                      </a:pPr>
                      <a:r>
                        <a:rPr lang="es-EC" sz="900">
                          <a:effectLst/>
                        </a:rPr>
                        <a:t>Entretenimiento</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tc>
                  <a:txBody>
                    <a:bodyPr/>
                    <a:lstStyle/>
                    <a:p>
                      <a:pPr algn="ctr">
                        <a:lnSpc>
                          <a:spcPct val="200000"/>
                        </a:lnSpc>
                        <a:spcAft>
                          <a:spcPts val="800"/>
                        </a:spcAft>
                      </a:pPr>
                      <a:r>
                        <a:rPr lang="es-EC" sz="900">
                          <a:effectLst/>
                        </a:rPr>
                        <a:t>Videojuegos, realidad virtual, interacción Humano-Robot y Humano-Computador.</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extLst>
                  <a:ext uri="{0D108BD9-81ED-4DB2-BD59-A6C34878D82A}">
                    <a16:rowId xmlns:a16="http://schemas.microsoft.com/office/drawing/2014/main" val="2123474950"/>
                  </a:ext>
                </a:extLst>
              </a:tr>
              <a:tr h="493449">
                <a:tc>
                  <a:txBody>
                    <a:bodyPr/>
                    <a:lstStyle/>
                    <a:p>
                      <a:pPr algn="ctr">
                        <a:lnSpc>
                          <a:spcPct val="200000"/>
                        </a:lnSpc>
                        <a:spcAft>
                          <a:spcPts val="800"/>
                        </a:spcAft>
                      </a:pPr>
                      <a:r>
                        <a:rPr lang="es-EC" sz="900">
                          <a:effectLst/>
                        </a:rPr>
                        <a:t>Tarjetas Inteligentes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tc>
                  <a:txBody>
                    <a:bodyPr/>
                    <a:lstStyle/>
                    <a:p>
                      <a:pPr algn="ctr">
                        <a:lnSpc>
                          <a:spcPct val="200000"/>
                        </a:lnSpc>
                        <a:spcAft>
                          <a:spcPts val="800"/>
                        </a:spcAft>
                      </a:pPr>
                      <a:r>
                        <a:rPr lang="es-EC" sz="900">
                          <a:effectLst/>
                        </a:rPr>
                        <a:t>Licencias de conducir, ID’s, pasaportes, inmigración.</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extLst>
                  <a:ext uri="{0D108BD9-81ED-4DB2-BD59-A6C34878D82A}">
                    <a16:rowId xmlns:a16="http://schemas.microsoft.com/office/drawing/2014/main" val="1794404658"/>
                  </a:ext>
                </a:extLst>
              </a:tr>
              <a:tr h="1024962">
                <a:tc>
                  <a:txBody>
                    <a:bodyPr/>
                    <a:lstStyle/>
                    <a:p>
                      <a:pPr algn="ctr">
                        <a:lnSpc>
                          <a:spcPct val="200000"/>
                        </a:lnSpc>
                        <a:spcAft>
                          <a:spcPts val="800"/>
                        </a:spcAft>
                      </a:pPr>
                      <a:r>
                        <a:rPr lang="es-EC" sz="900">
                          <a:effectLst/>
                        </a:rPr>
                        <a:t>Seguridad</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tc>
                  <a:txBody>
                    <a:bodyPr/>
                    <a:lstStyle/>
                    <a:p>
                      <a:pPr algn="ctr">
                        <a:lnSpc>
                          <a:spcPct val="200000"/>
                        </a:lnSpc>
                        <a:spcAft>
                          <a:spcPts val="800"/>
                        </a:spcAft>
                      </a:pPr>
                      <a:r>
                        <a:rPr lang="es-EC" sz="900">
                          <a:effectLst/>
                        </a:rPr>
                        <a:t>Inicio de sesión o desbloqueo de dispositivos personales, encriptamiento de archivos, base de datos.</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extLst>
                  <a:ext uri="{0D108BD9-81ED-4DB2-BD59-A6C34878D82A}">
                    <a16:rowId xmlns:a16="http://schemas.microsoft.com/office/drawing/2014/main" val="4212573851"/>
                  </a:ext>
                </a:extLst>
              </a:tr>
              <a:tr h="759206">
                <a:tc>
                  <a:txBody>
                    <a:bodyPr/>
                    <a:lstStyle/>
                    <a:p>
                      <a:pPr algn="ctr">
                        <a:lnSpc>
                          <a:spcPct val="200000"/>
                        </a:lnSpc>
                        <a:spcAft>
                          <a:spcPts val="800"/>
                        </a:spcAft>
                      </a:pPr>
                      <a:r>
                        <a:rPr lang="es-EC" sz="900">
                          <a:effectLst/>
                        </a:rPr>
                        <a:t>Cumplimiento de la ley y vigilancia</a:t>
                      </a:r>
                      <a:endParaRPr lang="es-EC" sz="80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tc>
                  <a:txBody>
                    <a:bodyPr/>
                    <a:lstStyle/>
                    <a:p>
                      <a:pPr algn="ctr">
                        <a:lnSpc>
                          <a:spcPct val="200000"/>
                        </a:lnSpc>
                        <a:spcAft>
                          <a:spcPts val="800"/>
                        </a:spcAft>
                      </a:pPr>
                      <a:r>
                        <a:rPr lang="es-EC" sz="900" dirty="0">
                          <a:effectLst/>
                        </a:rPr>
                        <a:t>Video-vigilancia avanzada, control de circuitos cerrados, control de accesos.</a:t>
                      </a:r>
                      <a:endParaRPr lang="es-EC"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9829" marR="49829" marT="0" marB="0"/>
                </a:tc>
                <a:extLst>
                  <a:ext uri="{0D108BD9-81ED-4DB2-BD59-A6C34878D82A}">
                    <a16:rowId xmlns:a16="http://schemas.microsoft.com/office/drawing/2014/main" val="3006392131"/>
                  </a:ext>
                </a:extLst>
              </a:tr>
            </a:tbl>
          </a:graphicData>
        </a:graphic>
      </p:graphicFrame>
    </p:spTree>
    <p:extLst>
      <p:ext uri="{BB962C8B-B14F-4D97-AF65-F5344CB8AC3E}">
        <p14:creationId xmlns:p14="http://schemas.microsoft.com/office/powerpoint/2010/main" val="3831178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Duración</a:t>
            </a:r>
            <a:r>
              <a:rPr lang="en-US" altLang="es-EC" sz="3200" dirty="0">
                <a:solidFill>
                  <a:schemeClr val="tx1"/>
                </a:solidFill>
              </a:rPr>
              <a:t> de </a:t>
            </a:r>
            <a:r>
              <a:rPr lang="en-US" altLang="es-EC" sz="3200" dirty="0" err="1">
                <a:solidFill>
                  <a:schemeClr val="tx1"/>
                </a:solidFill>
              </a:rPr>
              <a:t>pruebas</a:t>
            </a:r>
            <a:r>
              <a:rPr lang="en-US" altLang="es-EC" sz="3200" dirty="0">
                <a:solidFill>
                  <a:schemeClr val="tx1"/>
                </a:solidFill>
              </a:rPr>
              <a:t> </a:t>
            </a:r>
            <a:r>
              <a:rPr lang="en-US" altLang="es-EC" sz="3200" dirty="0" err="1">
                <a:solidFill>
                  <a:schemeClr val="tx1"/>
                </a:solidFill>
              </a:rPr>
              <a:t>en</a:t>
            </a:r>
            <a:r>
              <a:rPr lang="en-US" altLang="es-EC" sz="3200" dirty="0">
                <a:solidFill>
                  <a:schemeClr val="tx1"/>
                </a:solidFill>
              </a:rPr>
              <a:t> base a la </a:t>
            </a:r>
            <a:r>
              <a:rPr lang="en-US" altLang="es-EC" sz="3200" dirty="0" err="1">
                <a:solidFill>
                  <a:schemeClr val="tx1"/>
                </a:solidFill>
              </a:rPr>
              <a:t>velocidad</a:t>
            </a:r>
            <a:r>
              <a:rPr lang="en-US" altLang="es-EC" sz="3200" dirty="0">
                <a:solidFill>
                  <a:schemeClr val="tx1"/>
                </a:solidFill>
              </a:rPr>
              <a:t> del internet</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Escenario 2</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8" name="Marcador de contenido 7">
            <a:extLst>
              <a:ext uri="{FF2B5EF4-FFF2-40B4-BE49-F238E27FC236}">
                <a16:creationId xmlns:a16="http://schemas.microsoft.com/office/drawing/2014/main" id="{FCBA2586-1295-4826-B598-57CCF7981337}"/>
              </a:ext>
            </a:extLst>
          </p:cNvPr>
          <p:cNvGraphicFramePr>
            <a:graphicFrameLocks noGrp="1"/>
          </p:cNvGraphicFramePr>
          <p:nvPr>
            <p:ph idx="1"/>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6741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238E2-02C0-483B-8CFC-ADE6656B858C}"/>
              </a:ext>
            </a:extLst>
          </p:cNvPr>
          <p:cNvSpPr>
            <a:spLocks noGrp="1"/>
          </p:cNvSpPr>
          <p:nvPr>
            <p:ph type="title"/>
          </p:nvPr>
        </p:nvSpPr>
        <p:spPr/>
        <p:txBody>
          <a:bodyPr>
            <a:normAutofit/>
          </a:bodyPr>
          <a:lstStyle/>
          <a:p>
            <a:pPr>
              <a:lnSpc>
                <a:spcPct val="80000"/>
              </a:lnSpc>
            </a:pPr>
            <a:r>
              <a:rPr lang="en-US" altLang="es-EC" sz="3200" dirty="0" err="1">
                <a:solidFill>
                  <a:schemeClr val="tx1"/>
                </a:solidFill>
              </a:rPr>
              <a:t>Duración</a:t>
            </a:r>
            <a:r>
              <a:rPr lang="en-US" altLang="es-EC" sz="3200" dirty="0">
                <a:solidFill>
                  <a:schemeClr val="tx1"/>
                </a:solidFill>
              </a:rPr>
              <a:t> de </a:t>
            </a:r>
            <a:r>
              <a:rPr lang="en-US" altLang="es-EC" sz="3200" dirty="0" err="1">
                <a:solidFill>
                  <a:schemeClr val="tx1"/>
                </a:solidFill>
              </a:rPr>
              <a:t>pruebas</a:t>
            </a:r>
            <a:r>
              <a:rPr lang="en-US" altLang="es-EC" sz="3200" dirty="0">
                <a:solidFill>
                  <a:schemeClr val="tx1"/>
                </a:solidFill>
              </a:rPr>
              <a:t> </a:t>
            </a:r>
            <a:r>
              <a:rPr lang="en-US" altLang="es-EC" sz="3200" dirty="0" err="1">
                <a:solidFill>
                  <a:schemeClr val="tx1"/>
                </a:solidFill>
              </a:rPr>
              <a:t>en</a:t>
            </a:r>
            <a:r>
              <a:rPr lang="en-US" altLang="es-EC" sz="3200" dirty="0">
                <a:solidFill>
                  <a:schemeClr val="tx1"/>
                </a:solidFill>
              </a:rPr>
              <a:t> base a la </a:t>
            </a:r>
            <a:r>
              <a:rPr lang="en-US" altLang="es-EC" sz="3200" dirty="0" err="1">
                <a:solidFill>
                  <a:schemeClr val="tx1"/>
                </a:solidFill>
              </a:rPr>
              <a:t>velocidad</a:t>
            </a:r>
            <a:r>
              <a:rPr lang="en-US" altLang="es-EC" sz="3200" dirty="0">
                <a:solidFill>
                  <a:schemeClr val="tx1"/>
                </a:solidFill>
              </a:rPr>
              <a:t> del internet</a:t>
            </a:r>
          </a:p>
        </p:txBody>
      </p:sp>
      <p:sp>
        <p:nvSpPr>
          <p:cNvPr id="3" name="Marcador de texto 2">
            <a:extLst>
              <a:ext uri="{FF2B5EF4-FFF2-40B4-BE49-F238E27FC236}">
                <a16:creationId xmlns:a16="http://schemas.microsoft.com/office/drawing/2014/main" id="{3E0F9EEC-19CC-4D9B-BFF6-763BA40D9583}"/>
              </a:ext>
            </a:extLst>
          </p:cNvPr>
          <p:cNvSpPr>
            <a:spLocks noGrp="1"/>
          </p:cNvSpPr>
          <p:nvPr>
            <p:ph type="body" sz="half" idx="2"/>
          </p:nvPr>
        </p:nvSpPr>
        <p:spPr/>
        <p:txBody>
          <a:bodyPr/>
          <a:lstStyle/>
          <a:p>
            <a:r>
              <a:rPr lang="es-EC" sz="1800" i="1" dirty="0">
                <a:solidFill>
                  <a:srgbClr val="44546A"/>
                </a:solidFill>
                <a:effectLst/>
                <a:latin typeface="Arial" panose="020B0604020202020204" pitchFamily="34" charset="0"/>
                <a:ea typeface="Calibri" panose="020F0502020204030204" pitchFamily="34" charset="0"/>
                <a:cs typeface="Times New Roman" panose="02020603050405020304" pitchFamily="18" charset="0"/>
              </a:rPr>
              <a:t>Gráfica de resultados Escenario 3</a:t>
            </a:r>
            <a:endParaRPr lang="es-EC"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graphicFrame>
        <p:nvGraphicFramePr>
          <p:cNvPr id="7" name="Marcador de contenido 6">
            <a:extLst>
              <a:ext uri="{FF2B5EF4-FFF2-40B4-BE49-F238E27FC236}">
                <a16:creationId xmlns:a16="http://schemas.microsoft.com/office/drawing/2014/main" id="{85A4F7C9-F95A-46BF-B99B-0A937E0D3C77}"/>
              </a:ext>
            </a:extLst>
          </p:cNvPr>
          <p:cNvGraphicFramePr>
            <a:graphicFrameLocks noGrp="1"/>
          </p:cNvGraphicFramePr>
          <p:nvPr>
            <p:ph idx="1"/>
          </p:nvPr>
        </p:nvGraphicFramePr>
        <p:xfrm>
          <a:off x="4692650" y="685800"/>
          <a:ext cx="3908425" cy="51752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5792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p:txBody>
          <a:bodyPr/>
          <a:lstStyle/>
          <a:p>
            <a:r>
              <a:rPr lang="en-US" altLang="es-EC" sz="4000" dirty="0" err="1">
                <a:solidFill>
                  <a:schemeClr val="tx1"/>
                </a:solidFill>
              </a:rPr>
              <a:t>Conclusiones</a:t>
            </a:r>
            <a:r>
              <a:rPr lang="en-US" altLang="es-EC" sz="4000" dirty="0">
                <a:solidFill>
                  <a:schemeClr val="tx1"/>
                </a:solidFill>
              </a:rPr>
              <a:t> y </a:t>
            </a:r>
            <a:r>
              <a:rPr lang="en-US" altLang="es-EC" sz="4000" dirty="0" err="1">
                <a:solidFill>
                  <a:schemeClr val="tx1"/>
                </a:solidFill>
              </a:rPr>
              <a:t>recomendaciones</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p:txBody>
          <a:bodyPr/>
          <a:lstStyle/>
          <a:p>
            <a:pPr>
              <a:lnSpc>
                <a:spcPct val="80000"/>
              </a:lnSpc>
            </a:pPr>
            <a:r>
              <a:rPr lang="en-US" altLang="es-EC" sz="2500" dirty="0" err="1">
                <a:solidFill>
                  <a:schemeClr val="tx1"/>
                </a:solidFill>
              </a:rPr>
              <a:t>Conclusiones</a:t>
            </a:r>
            <a:endParaRPr lang="en-US" altLang="es-EC" sz="2500" dirty="0">
              <a:solidFill>
                <a:schemeClr val="tx1"/>
              </a:solidFill>
            </a:endParaRPr>
          </a:p>
          <a:p>
            <a:pPr>
              <a:lnSpc>
                <a:spcPct val="80000"/>
              </a:lnSpc>
            </a:pPr>
            <a:r>
              <a:rPr lang="en-US" altLang="es-EC" sz="2500" dirty="0" err="1">
                <a:solidFill>
                  <a:schemeClr val="tx1"/>
                </a:solidFill>
              </a:rPr>
              <a:t>Recomendaciones</a:t>
            </a:r>
            <a:endParaRPr lang="en-US" altLang="es-EC" sz="2500" dirty="0">
              <a:solidFill>
                <a:schemeClr val="tx1"/>
              </a:solidFill>
            </a:endParaRPr>
          </a:p>
          <a:p>
            <a:pPr marL="0" indent="0">
              <a:lnSpc>
                <a:spcPct val="80000"/>
              </a:lnSpc>
              <a:buNone/>
            </a:pPr>
            <a:endParaRPr lang="ru-RU" altLang="es-EC" sz="1800" dirty="0"/>
          </a:p>
          <a:p>
            <a:pPr>
              <a:lnSpc>
                <a:spcPct val="80000"/>
              </a:lnSpc>
            </a:pPr>
            <a:endParaRPr lang="ru-RU" altLang="es-EC" sz="1800" dirty="0"/>
          </a:p>
        </p:txBody>
      </p:sp>
    </p:spTree>
    <p:extLst>
      <p:ext uri="{BB962C8B-B14F-4D97-AF65-F5344CB8AC3E}">
        <p14:creationId xmlns:p14="http://schemas.microsoft.com/office/powerpoint/2010/main" val="23702686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lnSpcReduction="10000"/>
          </a:bodyPr>
          <a:lstStyle/>
          <a:p>
            <a:r>
              <a:rPr lang="es-EC" sz="1800" dirty="0">
                <a:effectLst/>
                <a:latin typeface="Arial" panose="020B0604020202020204" pitchFamily="34" charset="0"/>
                <a:ea typeface="Calibri" panose="020F0502020204030204" pitchFamily="34" charset="0"/>
                <a:cs typeface="Times New Roman" panose="02020603050405020304" pitchFamily="18" charset="0"/>
              </a:rPr>
              <a:t>Se desarrolló e implementó un sistema de reconocimiento facial portátil para la detección y reconocimiento de personas en entornos distintos, y diferentes ángulos de visión. De manera que ofrece al usuario un método ergonómico y discreto de identificación de personas, por medio de una respuesta visual y física, con un sistema basado en detección de facciones del rostro, para un aplicativo de seguridad.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cs typeface="Arial" panose="020B0604020202020204" pitchFamily="34" charset="0"/>
              </a:rPr>
              <a:t>El sistema de reconocimiento facial por medio de la librería </a:t>
            </a:r>
            <a:r>
              <a:rPr lang="es-EC" sz="1800" dirty="0" err="1">
                <a:effectLst/>
                <a:latin typeface="Arial" panose="020B0604020202020204" pitchFamily="34" charset="0"/>
                <a:ea typeface="Calibri" panose="020F0502020204030204" pitchFamily="34" charset="0"/>
                <a:cs typeface="Arial" panose="020B0604020202020204" pitchFamily="34" charset="0"/>
              </a:rPr>
              <a:t>Face</a:t>
            </a:r>
            <a:r>
              <a:rPr lang="es-EC" sz="1800" dirty="0">
                <a:effectLst/>
                <a:latin typeface="Arial" panose="020B0604020202020204" pitchFamily="34" charset="0"/>
                <a:ea typeface="Calibri" panose="020F0502020204030204" pitchFamily="34" charset="0"/>
                <a:cs typeface="Arial" panose="020B0604020202020204" pitchFamily="34" charset="0"/>
              </a:rPr>
              <a:t>-api ofrece resultados óptimos acorde a nuestro aplicativo, posee un alto grado de aciertos dependiendo del ángulo de visibilidad que disponga hacia el rostro del objetivo a identificar, puesto que el algoritmo basa su identificación en puntos de referencia tales como la boca, nariz, ojos y cejas. </a:t>
            </a:r>
          </a:p>
          <a:p>
            <a:endParaRPr lang="es-EC" dirty="0"/>
          </a:p>
        </p:txBody>
      </p:sp>
    </p:spTree>
    <p:extLst>
      <p:ext uri="{BB962C8B-B14F-4D97-AF65-F5344CB8AC3E}">
        <p14:creationId xmlns:p14="http://schemas.microsoft.com/office/powerpoint/2010/main" val="819454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a:bodyPr>
          <a:lstStyle/>
          <a:p>
            <a:r>
              <a:rPr lang="es-EC" dirty="0"/>
              <a:t>El reconocimiento entregado por el prototipo es de gran confiabilidad, entregando entre las 260 pruebas realizadas un porcentaje de reconocimiento del 94.94 % en ángulo frontal. Se infiere que el sistema funciona correctamente y tiene una probabilidad de 1,15% de fallo o de entregar falsos positivos como respuesta de identificación.</a:t>
            </a:r>
          </a:p>
          <a:p>
            <a:r>
              <a:rPr lang="es-EC" dirty="0"/>
              <a:t>El sistema de centrado de imagen se lo implementó por medio de un sistema háptico, el cual fue colocado en cada lado de las gafas, y dirige al usuario hacia el rostro identificado. Este sistema tiene una efectividad del 98 %.</a:t>
            </a:r>
          </a:p>
          <a:p>
            <a:endParaRPr lang="es-EC" dirty="0"/>
          </a:p>
        </p:txBody>
      </p:sp>
    </p:spTree>
    <p:extLst>
      <p:ext uri="{BB962C8B-B14F-4D97-AF65-F5344CB8AC3E}">
        <p14:creationId xmlns:p14="http://schemas.microsoft.com/office/powerpoint/2010/main" val="4121491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a:bodyPr>
          <a:lstStyle/>
          <a:p>
            <a:r>
              <a:rPr lang="es-EC" dirty="0">
                <a:latin typeface="Arial" panose="020B0604020202020204" pitchFamily="34" charset="0"/>
                <a:cs typeface="Arial" panose="020B0604020202020204" pitchFamily="34" charset="0"/>
              </a:rPr>
              <a:t>Se implementó el algoritmo de reconocimiento dentro de un servidor local el cual tiene una conexión directa con el módulo ESP32-CAM, este último envía las imágenes capturadas a través de una cámara y que son procesadas para entregar la respuesta de la identificación a los diferentes sistemas implementados. </a:t>
            </a:r>
          </a:p>
          <a:p>
            <a:r>
              <a:rPr lang="es-EC" sz="2000" dirty="0">
                <a:effectLst/>
                <a:latin typeface="Arial" panose="020B0604020202020204" pitchFamily="34" charset="0"/>
                <a:ea typeface="Calibri" panose="020F0502020204030204" pitchFamily="34" charset="0"/>
                <a:cs typeface="Arial" panose="020B0604020202020204" pitchFamily="34" charset="0"/>
              </a:rPr>
              <a:t>Los costos totales del sistema se encuentran por debajo de los 100$, y estos pueden variar dependiendo en su mayoría del armazón en el cual se implementará, por lo que hay que considerar que el prototipo que se ha desarrollado tiene un considerable bajo costo.</a:t>
            </a:r>
            <a:endParaRPr lang="es-EC"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791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fontScale="70000" lnSpcReduction="20000"/>
          </a:bodyPr>
          <a:lstStyle/>
          <a:p>
            <a:pPr algn="just">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sistema posee una estabilidad con respecto al tiempo de duración en el que se realizaron las pruebas en cada escenario. Se puede concluir que la primera conexión, será la que más tiempo tarda en entregar una respuesta con respecto a los datos subsecuentes. </a:t>
            </a:r>
          </a:p>
          <a:p>
            <a:pPr algn="just">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Se especuló que el sistema tenga una duración de funcionamiento próxima al tiempo de gafas con características similares, es decir, un promedio de 8 horas. Debido a que cada uno de los elementos posee un consumo de energía mínimo y en conjunto no supera los 500 mA, el gasto energético es de 0.00138679 V, por lo tanto, se puede trabajar aproximadamente 5.46 horas continuas, con la batería de 3.7 V y 900 mAh.</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275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fontScale="77500" lnSpcReduction="20000"/>
          </a:bodyPr>
          <a:lstStyle/>
          <a:p>
            <a:pPr algn="just">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Se recomienda iniciar el sistema un tiempo antes de empezar a utilizarlo, esto debido a que los primeros datos a ser procesados demoran un poco más en enviarse que los subsecuentes.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s-EC" sz="1800" dirty="0">
                <a:effectLst/>
                <a:latin typeface="Arial" panose="020B0604020202020204" pitchFamily="34" charset="0"/>
                <a:ea typeface="Calibri" panose="020F0502020204030204" pitchFamily="34" charset="0"/>
                <a:cs typeface="Times New Roman" panose="02020603050405020304" pitchFamily="18" charset="0"/>
              </a:rPr>
              <a:t>El sistema háptico tiene como requerimiento un posicionamiento correcto de la lente de la cámara, en caso de querer recolocar la misma en una nueva posición es necesario realizar una recalibración de las condiciones para el sistema háptico para su correcto funcionamiento. Ya que esta es la que enviará las coordenadas al algoritmo y puede dirigir a la persona a un lugar erróneo por dicho problema.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736014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fontScale="92500" lnSpcReduction="20000"/>
          </a:bodyPr>
          <a:lstStyle/>
          <a:p>
            <a:pPr marL="0" indent="0" algn="just">
              <a:lnSpc>
                <a:spcPct val="200000"/>
              </a:lnSpc>
              <a:spcAft>
                <a:spcPts val="800"/>
              </a:spcAft>
              <a:buNone/>
            </a:pPr>
            <a:r>
              <a:rPr lang="es-EC" sz="1800" dirty="0">
                <a:effectLst/>
                <a:latin typeface="Arial" panose="020B0604020202020204" pitchFamily="34" charset="0"/>
                <a:ea typeface="Calibri" panose="020F0502020204030204" pitchFamily="34" charset="0"/>
                <a:cs typeface="Times New Roman" panose="02020603050405020304" pitchFamily="18" charset="0"/>
              </a:rPr>
              <a:t>Se recomienda realizar una medida constante del voltaje disponible en la batería, ya que el mínimo voltaje de funcionamiento de los elementos es de 3.3 voltios, y si la batería disminuye de este límite, puede existir percances en el funcionamiento de cada uno de los elementos. Otra opción viable es realizar la electrónica adecuada para que se regule la energía de entrada al voltaje que se desea y en el caso de disminuir de un valor umbral, que esta se apague.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4198529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fontScale="85000" lnSpcReduction="10000"/>
          </a:bodyPr>
          <a:lstStyle/>
          <a:p>
            <a:pPr marL="0" indent="0" algn="just">
              <a:lnSpc>
                <a:spcPct val="200000"/>
              </a:lnSpc>
              <a:spcAft>
                <a:spcPts val="800"/>
              </a:spcAft>
              <a:buNone/>
            </a:pPr>
            <a:r>
              <a:rPr lang="es-EC" sz="1800" dirty="0">
                <a:effectLst/>
                <a:latin typeface="Arial" panose="020B0604020202020204" pitchFamily="34" charset="0"/>
                <a:ea typeface="Calibri" panose="020F0502020204030204" pitchFamily="34" charset="0"/>
                <a:cs typeface="Times New Roman" panose="02020603050405020304" pitchFamily="18" charset="0"/>
              </a:rPr>
              <a:t>Existen varias librerías que poseen mejores características de identificación que la de </a:t>
            </a:r>
            <a:r>
              <a:rPr lang="es-EC" sz="1800" dirty="0" err="1">
                <a:effectLst/>
                <a:latin typeface="Arial" panose="020B0604020202020204" pitchFamily="34" charset="0"/>
                <a:ea typeface="Calibri" panose="020F0502020204030204" pitchFamily="34" charset="0"/>
                <a:cs typeface="Times New Roman" panose="02020603050405020304" pitchFamily="18" charset="0"/>
              </a:rPr>
              <a:t>face</a:t>
            </a:r>
            <a:r>
              <a:rPr lang="es-EC" sz="1800" dirty="0">
                <a:effectLst/>
                <a:latin typeface="Arial" panose="020B0604020202020204" pitchFamily="34" charset="0"/>
                <a:ea typeface="Calibri" panose="020F0502020204030204" pitchFamily="34" charset="0"/>
                <a:cs typeface="Times New Roman" panose="02020603050405020304" pitchFamily="18" charset="0"/>
              </a:rPr>
              <a:t>-api, pero tienen un costo después de un cierto número de iteraciones, muchas de estas librerías poseen una mayor exactitud y si se tiene los recursos es recomendable tomar en cuenta estas opciones. Inclusive existen algunos dispositivos que realizan la identificación facial por medio de sensores que identifican los rasgos faciales, en el caso de tener este recurso al alcance se puede apreciar como otra opción.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71560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0F7A9-5536-4BFA-BCC2-8E21FDDFA5CF}"/>
              </a:ext>
            </a:extLst>
          </p:cNvPr>
          <p:cNvSpPr>
            <a:spLocks noGrp="1"/>
          </p:cNvSpPr>
          <p:nvPr>
            <p:ph type="title"/>
          </p:nvPr>
        </p:nvSpPr>
        <p:spPr/>
        <p:txBody>
          <a:bodyPr/>
          <a:lstStyle/>
          <a:p>
            <a:r>
              <a:rPr lang="es-EC" dirty="0"/>
              <a:t>Justificación e Importancia</a:t>
            </a:r>
          </a:p>
        </p:txBody>
      </p:sp>
      <p:pic>
        <p:nvPicPr>
          <p:cNvPr id="12" name="Marcador de contenido 11">
            <a:extLst>
              <a:ext uri="{FF2B5EF4-FFF2-40B4-BE49-F238E27FC236}">
                <a16:creationId xmlns:a16="http://schemas.microsoft.com/office/drawing/2014/main" id="{7186C285-A5B6-43BD-9234-B96E1756B3A0}"/>
              </a:ext>
            </a:extLst>
          </p:cNvPr>
          <p:cNvPicPr>
            <a:picLocks noGrp="1"/>
          </p:cNvPicPr>
          <p:nvPr>
            <p:ph sz="half" idx="1"/>
          </p:nvPr>
        </p:nvPicPr>
        <p:blipFill>
          <a:blip r:embed="rId2"/>
          <a:stretch>
            <a:fillRect/>
          </a:stretch>
        </p:blipFill>
        <p:spPr>
          <a:xfrm>
            <a:off x="1336955" y="2286000"/>
            <a:ext cx="2718827" cy="3581400"/>
          </a:xfrm>
          <a:prstGeom prst="rect">
            <a:avLst/>
          </a:prstGeom>
        </p:spPr>
      </p:pic>
      <p:pic>
        <p:nvPicPr>
          <p:cNvPr id="13" name="Marcador de contenido 12">
            <a:extLst>
              <a:ext uri="{FF2B5EF4-FFF2-40B4-BE49-F238E27FC236}">
                <a16:creationId xmlns:a16="http://schemas.microsoft.com/office/drawing/2014/main" id="{5F7CFBE4-DAE0-4C0C-BBD3-4D27964F62C0}"/>
              </a:ext>
            </a:extLst>
          </p:cNvPr>
          <p:cNvPicPr>
            <a:picLocks noGrp="1"/>
          </p:cNvPicPr>
          <p:nvPr>
            <p:ph sz="half" idx="2"/>
          </p:nvPr>
        </p:nvPicPr>
        <p:blipFill>
          <a:blip r:embed="rId3"/>
          <a:stretch>
            <a:fillRect/>
          </a:stretch>
        </p:blipFill>
        <p:spPr>
          <a:xfrm>
            <a:off x="4894263" y="3573414"/>
            <a:ext cx="3335337" cy="1006572"/>
          </a:xfrm>
          <a:prstGeom prst="rect">
            <a:avLst/>
          </a:prstGeom>
        </p:spPr>
      </p:pic>
    </p:spTree>
    <p:extLst>
      <p:ext uri="{BB962C8B-B14F-4D97-AF65-F5344CB8AC3E}">
        <p14:creationId xmlns:p14="http://schemas.microsoft.com/office/powerpoint/2010/main" val="2464192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4DC75-A8BC-456B-B6D4-62FA8573306A}"/>
              </a:ext>
            </a:extLst>
          </p:cNvPr>
          <p:cNvSpPr>
            <a:spLocks noGrp="1"/>
          </p:cNvSpPr>
          <p:nvPr>
            <p:ph type="title"/>
          </p:nvPr>
        </p:nvSpPr>
        <p:spPr/>
        <p:txBody>
          <a:bodyPr/>
          <a:lstStyle/>
          <a:p>
            <a:r>
              <a:rPr lang="es-EC" dirty="0"/>
              <a:t>Recomendaciones</a:t>
            </a:r>
          </a:p>
        </p:txBody>
      </p:sp>
      <p:sp>
        <p:nvSpPr>
          <p:cNvPr id="3" name="Marcador de contenido 2">
            <a:extLst>
              <a:ext uri="{FF2B5EF4-FFF2-40B4-BE49-F238E27FC236}">
                <a16:creationId xmlns:a16="http://schemas.microsoft.com/office/drawing/2014/main" id="{7680FD3B-5CEA-4C80-A5EC-3B42B8D55827}"/>
              </a:ext>
            </a:extLst>
          </p:cNvPr>
          <p:cNvSpPr>
            <a:spLocks noGrp="1"/>
          </p:cNvSpPr>
          <p:nvPr>
            <p:ph idx="1"/>
          </p:nvPr>
        </p:nvSpPr>
        <p:spPr/>
        <p:txBody>
          <a:bodyPr>
            <a:normAutofit/>
          </a:bodyPr>
          <a:lstStyle/>
          <a:p>
            <a:pPr marL="0" indent="0" algn="just">
              <a:lnSpc>
                <a:spcPct val="200000"/>
              </a:lnSpc>
              <a:spcAft>
                <a:spcPts val="800"/>
              </a:spcAft>
              <a:buNone/>
            </a:pPr>
            <a:r>
              <a:rPr lang="es-EC" sz="1800" dirty="0">
                <a:effectLst/>
                <a:latin typeface="Arial" panose="020B0604020202020204" pitchFamily="34" charset="0"/>
                <a:ea typeface="Calibri" panose="020F0502020204030204" pitchFamily="34" charset="0"/>
                <a:cs typeface="Times New Roman" panose="02020603050405020304" pitchFamily="18" charset="0"/>
              </a:rPr>
              <a:t>En cuanto a la ergonomía del sistema completo, se recomienda construir un armazón completo desde el principio, ya que se puede ir añadiendo buses que permitan la entrada de cables de alimentación y de datos. Esto puede aumentar la comodidad y mejorar la experiencia del usuario. En general esto se recomienda diseñarlo y realizar una impresión 3d.</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C" dirty="0"/>
          </a:p>
        </p:txBody>
      </p:sp>
    </p:spTree>
    <p:extLst>
      <p:ext uri="{BB962C8B-B14F-4D97-AF65-F5344CB8AC3E}">
        <p14:creationId xmlns:p14="http://schemas.microsoft.com/office/powerpoint/2010/main" val="260651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819083-9C2C-4DFE-A003-93479EE67BC1}"/>
              </a:ext>
            </a:extLst>
          </p:cNvPr>
          <p:cNvSpPr>
            <a:spLocks noGrp="1"/>
          </p:cNvSpPr>
          <p:nvPr>
            <p:ph type="title"/>
          </p:nvPr>
        </p:nvSpPr>
        <p:spPr/>
        <p:txBody>
          <a:bodyPr/>
          <a:lstStyle/>
          <a:p>
            <a:r>
              <a:rPr lang="es-EC" dirty="0"/>
              <a:t>Muchas gracias</a:t>
            </a:r>
          </a:p>
        </p:txBody>
      </p:sp>
    </p:spTree>
    <p:extLst>
      <p:ext uri="{BB962C8B-B14F-4D97-AF65-F5344CB8AC3E}">
        <p14:creationId xmlns:p14="http://schemas.microsoft.com/office/powerpoint/2010/main" val="1980563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0F7A9-5536-4BFA-BCC2-8E21FDDFA5CF}"/>
              </a:ext>
            </a:extLst>
          </p:cNvPr>
          <p:cNvSpPr>
            <a:spLocks noGrp="1"/>
          </p:cNvSpPr>
          <p:nvPr>
            <p:ph type="title"/>
          </p:nvPr>
        </p:nvSpPr>
        <p:spPr/>
        <p:txBody>
          <a:bodyPr/>
          <a:lstStyle/>
          <a:p>
            <a:r>
              <a:rPr lang="es-EC" dirty="0"/>
              <a:t>Alcance</a:t>
            </a:r>
          </a:p>
        </p:txBody>
      </p:sp>
      <p:pic>
        <p:nvPicPr>
          <p:cNvPr id="8" name="Marcador de contenido 7">
            <a:extLst>
              <a:ext uri="{FF2B5EF4-FFF2-40B4-BE49-F238E27FC236}">
                <a16:creationId xmlns:a16="http://schemas.microsoft.com/office/drawing/2014/main" id="{65F3CFC0-DD05-48ED-95DD-2F3458C37997}"/>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5616" y="2554774"/>
            <a:ext cx="7503740" cy="1748452"/>
          </a:xfrm>
          <a:prstGeom prst="rect">
            <a:avLst/>
          </a:prstGeom>
          <a:noFill/>
          <a:ln>
            <a:noFill/>
          </a:ln>
        </p:spPr>
      </p:pic>
    </p:spTree>
    <p:extLst>
      <p:ext uri="{BB962C8B-B14F-4D97-AF65-F5344CB8AC3E}">
        <p14:creationId xmlns:p14="http://schemas.microsoft.com/office/powerpoint/2010/main" val="2102965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10F7A9-5536-4BFA-BCC2-8E21FDDFA5CF}"/>
              </a:ext>
            </a:extLst>
          </p:cNvPr>
          <p:cNvSpPr>
            <a:spLocks noGrp="1"/>
          </p:cNvSpPr>
          <p:nvPr>
            <p:ph type="title"/>
          </p:nvPr>
        </p:nvSpPr>
        <p:spPr/>
        <p:txBody>
          <a:bodyPr/>
          <a:lstStyle/>
          <a:p>
            <a:r>
              <a:rPr lang="es-EC" dirty="0"/>
              <a:t>Alcance</a:t>
            </a:r>
          </a:p>
        </p:txBody>
      </p:sp>
      <p:pic>
        <p:nvPicPr>
          <p:cNvPr id="11" name="Marcador de contenido 10">
            <a:extLst>
              <a:ext uri="{FF2B5EF4-FFF2-40B4-BE49-F238E27FC236}">
                <a16:creationId xmlns:a16="http://schemas.microsoft.com/office/drawing/2014/main" id="{47E46016-6E6A-4A9A-8B79-28FD569DC0D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555776" y="1700808"/>
            <a:ext cx="4248472" cy="4608512"/>
          </a:xfrm>
          <a:prstGeom prst="rect">
            <a:avLst/>
          </a:prstGeom>
          <a:noFill/>
          <a:ln>
            <a:noFill/>
          </a:ln>
        </p:spPr>
      </p:pic>
    </p:spTree>
    <p:extLst>
      <p:ext uri="{BB962C8B-B14F-4D97-AF65-F5344CB8AC3E}">
        <p14:creationId xmlns:p14="http://schemas.microsoft.com/office/powerpoint/2010/main" val="687655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a:xfrm>
            <a:off x="1028700" y="685800"/>
            <a:ext cx="7200900" cy="654968"/>
          </a:xfrm>
        </p:spPr>
        <p:txBody>
          <a:bodyPr/>
          <a:lstStyle/>
          <a:p>
            <a:r>
              <a:rPr lang="en-US" altLang="es-EC" sz="4000" dirty="0" err="1">
                <a:solidFill>
                  <a:schemeClr val="tx1"/>
                </a:solidFill>
              </a:rPr>
              <a:t>Objetivos</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a:xfrm>
            <a:off x="1028700" y="1556792"/>
            <a:ext cx="7200900" cy="4310608"/>
          </a:xfrm>
        </p:spPr>
        <p:txBody>
          <a:bodyPr>
            <a:normAutofit fontScale="62500" lnSpcReduction="20000"/>
          </a:bodyPr>
          <a:lstStyle/>
          <a:p>
            <a:pPr>
              <a:lnSpc>
                <a:spcPct val="80000"/>
              </a:lnSpc>
            </a:pPr>
            <a:r>
              <a:rPr lang="en-US" altLang="es-EC" sz="2500" dirty="0" err="1">
                <a:solidFill>
                  <a:schemeClr val="tx1"/>
                </a:solidFill>
              </a:rPr>
              <a:t>Objetivo</a:t>
            </a:r>
            <a:r>
              <a:rPr lang="en-US" altLang="es-EC" sz="2500" dirty="0">
                <a:solidFill>
                  <a:schemeClr val="tx1"/>
                </a:solidFill>
              </a:rPr>
              <a:t> General</a:t>
            </a:r>
          </a:p>
          <a:p>
            <a:pPr marL="530352" lvl="1" indent="0">
              <a:lnSpc>
                <a:spcPct val="170000"/>
              </a:lnSpc>
              <a:buNone/>
            </a:pPr>
            <a:r>
              <a:rPr lang="es-EC" sz="1800" dirty="0">
                <a:effectLst/>
                <a:latin typeface="Franklin Gothic Book (Cuerpo)"/>
                <a:ea typeface="Calibri" panose="020F0502020204030204" pitchFamily="34" charset="0"/>
                <a:cs typeface="Times New Roman" panose="02020603050405020304" pitchFamily="18" charset="0"/>
              </a:rPr>
              <a:t>Desarrollar un sistema de reconocimiento facial mediante el uso de gafas espías y algoritmos de aprendizaje automático, para aplicaciones de seguridad tales como identificación de delincuentes o de reconocimiento de personal en tiempo cercano al real.</a:t>
            </a:r>
            <a:endParaRPr lang="en-US" altLang="es-EC" sz="2500" dirty="0">
              <a:solidFill>
                <a:schemeClr val="tx1"/>
              </a:solidFill>
              <a:latin typeface="Franklin Gothic Book (Cuerpo)"/>
            </a:endParaRPr>
          </a:p>
          <a:p>
            <a:pPr>
              <a:lnSpc>
                <a:spcPct val="80000"/>
              </a:lnSpc>
            </a:pPr>
            <a:r>
              <a:rPr lang="en-US" altLang="es-EC" sz="2500" dirty="0" err="1">
                <a:solidFill>
                  <a:schemeClr val="tx1"/>
                </a:solidFill>
              </a:rPr>
              <a:t>Objetivos</a:t>
            </a:r>
            <a:r>
              <a:rPr lang="en-US" altLang="es-EC" sz="2500" dirty="0">
                <a:solidFill>
                  <a:schemeClr val="tx1"/>
                </a:solidFill>
              </a:rPr>
              <a:t> </a:t>
            </a:r>
            <a:r>
              <a:rPr lang="en-US" altLang="es-EC" sz="2500" dirty="0" err="1">
                <a:solidFill>
                  <a:schemeClr val="tx1"/>
                </a:solidFill>
              </a:rPr>
              <a:t>Específicos</a:t>
            </a:r>
            <a:endParaRPr lang="en-US" altLang="es-EC" sz="2500" dirty="0">
              <a:solidFill>
                <a:schemeClr val="tx1"/>
              </a:solidFill>
            </a:endParaRPr>
          </a:p>
          <a:p>
            <a:pPr marL="530352" lvl="1" indent="0" algn="just">
              <a:lnSpc>
                <a:spcPct val="170000"/>
              </a:lnSpc>
              <a:buNone/>
            </a:pPr>
            <a:r>
              <a:rPr lang="es-EC" sz="1900" dirty="0">
                <a:solidFill>
                  <a:srgbClr val="00000A"/>
                </a:solidFill>
                <a:effectLst/>
                <a:latin typeface="Franklin Gothic Book (Cuerpo)"/>
                <a:ea typeface="Times New Roman" panose="02020603050405020304" pitchFamily="18" charset="0"/>
                <a:cs typeface="Times New Roman" panose="02020603050405020304" pitchFamily="18" charset="0"/>
              </a:rPr>
              <a:t>Analizar el estado del arte relativo a sistemas de gafas espía, algoritmos de detección de rostros y reconocimiento de personas por medio de rasgos faciales.</a:t>
            </a:r>
          </a:p>
          <a:p>
            <a:pPr marL="530352" lvl="1" indent="0" algn="just">
              <a:lnSpc>
                <a:spcPct val="170000"/>
              </a:lnSpc>
              <a:buNone/>
            </a:pPr>
            <a:r>
              <a:rPr lang="es-EC" sz="1900" dirty="0">
                <a:solidFill>
                  <a:srgbClr val="00000A"/>
                </a:solidFill>
                <a:effectLst/>
                <a:latin typeface="Franklin Gothic Book (Cuerpo)"/>
                <a:ea typeface="Times New Roman" panose="02020603050405020304" pitchFamily="18" charset="0"/>
                <a:cs typeface="Times New Roman" panose="02020603050405020304" pitchFamily="18" charset="0"/>
              </a:rPr>
              <a:t>Diseñar un hardware electrónico para gafas espía que incluya una respuesta háptica, permitiendo centrar el rostro de la persona que se desea identificar.</a:t>
            </a:r>
          </a:p>
          <a:p>
            <a:pPr marL="530352" lvl="1" indent="0" algn="just">
              <a:lnSpc>
                <a:spcPct val="170000"/>
              </a:lnSpc>
              <a:buNone/>
            </a:pPr>
            <a:r>
              <a:rPr lang="es-EC" sz="1900" dirty="0">
                <a:solidFill>
                  <a:srgbClr val="00000A"/>
                </a:solidFill>
                <a:effectLst/>
                <a:latin typeface="Franklin Gothic Book (Cuerpo)"/>
                <a:ea typeface="Times New Roman" panose="02020603050405020304" pitchFamily="18" charset="0"/>
                <a:cs typeface="Times New Roman" panose="02020603050405020304" pitchFamily="18" charset="0"/>
              </a:rPr>
              <a:t>Implementar un algoritmo de reconocimiento facial que sea robusto y que genere una respuesta cercana al tiempo real en el hardware diseñado.</a:t>
            </a:r>
          </a:p>
          <a:p>
            <a:pPr marL="530352" lvl="1" indent="0" algn="just">
              <a:lnSpc>
                <a:spcPct val="170000"/>
              </a:lnSpc>
              <a:spcAft>
                <a:spcPts val="800"/>
              </a:spcAft>
              <a:buNone/>
            </a:pPr>
            <a:r>
              <a:rPr lang="es-EC" sz="1900" dirty="0">
                <a:solidFill>
                  <a:srgbClr val="00000A"/>
                </a:solidFill>
                <a:effectLst/>
                <a:latin typeface="Franklin Gothic Book (Cuerpo)"/>
                <a:ea typeface="Times New Roman" panose="02020603050405020304" pitchFamily="18" charset="0"/>
                <a:cs typeface="Times New Roman" panose="02020603050405020304" pitchFamily="18" charset="0"/>
              </a:rPr>
              <a:t>Realizar la evaluación de desempeño del sistema en diferentes entornos.</a:t>
            </a:r>
          </a:p>
          <a:p>
            <a:pPr lvl="2">
              <a:lnSpc>
                <a:spcPct val="80000"/>
              </a:lnSpc>
            </a:pPr>
            <a:endParaRPr lang="en-US" altLang="es-EC" sz="2300" dirty="0">
              <a:solidFill>
                <a:schemeClr val="tx1"/>
              </a:solidFill>
            </a:endParaRPr>
          </a:p>
          <a:p>
            <a:pPr marL="0" indent="0">
              <a:lnSpc>
                <a:spcPct val="80000"/>
              </a:lnSpc>
              <a:buNone/>
            </a:pPr>
            <a:endParaRPr lang="ru-RU" altLang="es-EC" sz="1800" dirty="0"/>
          </a:p>
          <a:p>
            <a:pPr>
              <a:lnSpc>
                <a:spcPct val="80000"/>
              </a:lnSpc>
            </a:pPr>
            <a:endParaRPr lang="ru-RU" altLang="es-EC" sz="1800" dirty="0"/>
          </a:p>
        </p:txBody>
      </p:sp>
    </p:spTree>
    <p:extLst>
      <p:ext uri="{BB962C8B-B14F-4D97-AF65-F5344CB8AC3E}">
        <p14:creationId xmlns:p14="http://schemas.microsoft.com/office/powerpoint/2010/main" val="272229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a:extLst>
              <a:ext uri="{FF2B5EF4-FFF2-40B4-BE49-F238E27FC236}">
                <a16:creationId xmlns:a16="http://schemas.microsoft.com/office/drawing/2014/main" id="{9F58BD73-BB23-4594-9813-53B050828C8D}"/>
              </a:ext>
            </a:extLst>
          </p:cNvPr>
          <p:cNvSpPr>
            <a:spLocks noGrp="1" noChangeArrowheads="1"/>
          </p:cNvSpPr>
          <p:nvPr>
            <p:ph type="title"/>
          </p:nvPr>
        </p:nvSpPr>
        <p:spPr/>
        <p:txBody>
          <a:bodyPr/>
          <a:lstStyle/>
          <a:p>
            <a:r>
              <a:rPr lang="en-US" altLang="es-EC" sz="4000" dirty="0" err="1">
                <a:solidFill>
                  <a:schemeClr val="tx1"/>
                </a:solidFill>
              </a:rPr>
              <a:t>Fundamentación</a:t>
            </a:r>
            <a:r>
              <a:rPr lang="en-US" altLang="es-EC" sz="4000" dirty="0">
                <a:solidFill>
                  <a:schemeClr val="tx1"/>
                </a:solidFill>
              </a:rPr>
              <a:t> </a:t>
            </a:r>
            <a:r>
              <a:rPr lang="en-US" altLang="es-EC" sz="4000" dirty="0" err="1">
                <a:solidFill>
                  <a:schemeClr val="tx1"/>
                </a:solidFill>
              </a:rPr>
              <a:t>teórica</a:t>
            </a:r>
            <a:endParaRPr lang="ru-RU" altLang="es-EC" sz="4000" dirty="0"/>
          </a:p>
        </p:txBody>
      </p:sp>
      <p:sp>
        <p:nvSpPr>
          <p:cNvPr id="17415" name="Rectangle 7">
            <a:extLst>
              <a:ext uri="{FF2B5EF4-FFF2-40B4-BE49-F238E27FC236}">
                <a16:creationId xmlns:a16="http://schemas.microsoft.com/office/drawing/2014/main" id="{12DE6DFC-7BE5-47E1-AF18-BC493201B27F}"/>
              </a:ext>
            </a:extLst>
          </p:cNvPr>
          <p:cNvSpPr>
            <a:spLocks noGrp="1" noChangeArrowheads="1"/>
          </p:cNvSpPr>
          <p:nvPr>
            <p:ph idx="1"/>
          </p:nvPr>
        </p:nvSpPr>
        <p:spPr/>
        <p:txBody>
          <a:bodyPr/>
          <a:lstStyle/>
          <a:p>
            <a:pPr>
              <a:lnSpc>
                <a:spcPct val="80000"/>
              </a:lnSpc>
            </a:pPr>
            <a:r>
              <a:rPr lang="en-US" altLang="es-EC" sz="2500" dirty="0">
                <a:solidFill>
                  <a:schemeClr val="tx1"/>
                </a:solidFill>
              </a:rPr>
              <a:t>Hardware de </a:t>
            </a:r>
            <a:r>
              <a:rPr lang="en-US" altLang="es-EC" sz="2500" dirty="0" err="1">
                <a:solidFill>
                  <a:schemeClr val="tx1"/>
                </a:solidFill>
              </a:rPr>
              <a:t>gafas</a:t>
            </a:r>
            <a:r>
              <a:rPr lang="en-US" altLang="es-EC" sz="2500" dirty="0">
                <a:solidFill>
                  <a:schemeClr val="tx1"/>
                </a:solidFill>
              </a:rPr>
              <a:t> </a:t>
            </a:r>
            <a:r>
              <a:rPr lang="en-US" altLang="es-EC" sz="2500" dirty="0" err="1">
                <a:solidFill>
                  <a:schemeClr val="tx1"/>
                </a:solidFill>
              </a:rPr>
              <a:t>espías</a:t>
            </a:r>
            <a:endParaRPr lang="en-US" altLang="es-EC" sz="2500" dirty="0">
              <a:solidFill>
                <a:schemeClr val="tx1"/>
              </a:solidFill>
            </a:endParaRPr>
          </a:p>
          <a:p>
            <a:pPr>
              <a:lnSpc>
                <a:spcPct val="80000"/>
              </a:lnSpc>
            </a:pPr>
            <a:r>
              <a:rPr lang="en-US" altLang="es-EC" sz="2500" dirty="0" err="1">
                <a:solidFill>
                  <a:schemeClr val="tx1"/>
                </a:solidFill>
              </a:rPr>
              <a:t>Algoritmo</a:t>
            </a:r>
            <a:r>
              <a:rPr lang="en-US" altLang="es-EC" sz="2500" dirty="0">
                <a:solidFill>
                  <a:schemeClr val="tx1"/>
                </a:solidFill>
              </a:rPr>
              <a:t> de </a:t>
            </a:r>
            <a:r>
              <a:rPr lang="en-US" altLang="es-EC" sz="2500" dirty="0" err="1">
                <a:solidFill>
                  <a:schemeClr val="tx1"/>
                </a:solidFill>
              </a:rPr>
              <a:t>reconocimiento</a:t>
            </a:r>
            <a:r>
              <a:rPr lang="en-US" altLang="es-EC" sz="2500" dirty="0">
                <a:solidFill>
                  <a:schemeClr val="tx1"/>
                </a:solidFill>
              </a:rPr>
              <a:t> facial</a:t>
            </a:r>
          </a:p>
          <a:p>
            <a:pPr marL="0" indent="0">
              <a:lnSpc>
                <a:spcPct val="80000"/>
              </a:lnSpc>
              <a:buNone/>
            </a:pPr>
            <a:endParaRPr lang="ru-RU" altLang="es-EC" sz="1800" dirty="0"/>
          </a:p>
          <a:p>
            <a:pPr>
              <a:lnSpc>
                <a:spcPct val="80000"/>
              </a:lnSpc>
            </a:pPr>
            <a:endParaRPr lang="ru-RU" altLang="es-EC" sz="1800" dirty="0"/>
          </a:p>
        </p:txBody>
      </p:sp>
    </p:spTree>
    <p:extLst>
      <p:ext uri="{BB962C8B-B14F-4D97-AF65-F5344CB8AC3E}">
        <p14:creationId xmlns:p14="http://schemas.microsoft.com/office/powerpoint/2010/main" val="2663902165"/>
      </p:ext>
    </p:extLst>
  </p:cSld>
  <p:clrMapOvr>
    <a:masterClrMapping/>
  </p:clrMapOvr>
</p:sld>
</file>

<file path=ppt/theme/theme1.xml><?xml version="1.0" encoding="utf-8"?>
<a:theme xmlns:a="http://schemas.openxmlformats.org/drawingml/2006/main" name="Recorte">
  <a:themeElements>
    <a:clrScheme name="Recort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ecorte">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cort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Recorte</Template>
  <TotalTime>156</TotalTime>
  <Words>1830</Words>
  <Application>Microsoft Office PowerPoint</Application>
  <PresentationFormat>Presentación en pantalla (4:3)</PresentationFormat>
  <Paragraphs>364</Paragraphs>
  <Slides>51</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51</vt:i4>
      </vt:variant>
    </vt:vector>
  </HeadingPairs>
  <TitlesOfParts>
    <vt:vector size="59" baseType="lpstr">
      <vt:lpstr>Arial</vt:lpstr>
      <vt:lpstr>Calibri</vt:lpstr>
      <vt:lpstr>Calibri Light</vt:lpstr>
      <vt:lpstr>Cambria Math</vt:lpstr>
      <vt:lpstr>Franklin Gothic Book</vt:lpstr>
      <vt:lpstr>Franklin Gothic Book (Cuerpo)</vt:lpstr>
      <vt:lpstr>Times New Roman</vt:lpstr>
      <vt:lpstr>Recorte</vt:lpstr>
      <vt:lpstr>“Desarrollo de sistema de identificación de personas basado en aprendizaje automático y gafas inteligentes para aplicaciones de seguridad”</vt:lpstr>
      <vt:lpstr>Introducción</vt:lpstr>
      <vt:lpstr>Antecedentes</vt:lpstr>
      <vt:lpstr>Antecedentes</vt:lpstr>
      <vt:lpstr>Justificación e Importancia</vt:lpstr>
      <vt:lpstr>Alcance</vt:lpstr>
      <vt:lpstr>Alcance</vt:lpstr>
      <vt:lpstr>Objetivos</vt:lpstr>
      <vt:lpstr>Fundamentación teórica</vt:lpstr>
      <vt:lpstr>Hardware de gafas espías </vt:lpstr>
      <vt:lpstr>Hardware de gafas espías </vt:lpstr>
      <vt:lpstr>Hardware de gafas espías </vt:lpstr>
      <vt:lpstr>Algoritmo de reconocimiento facial </vt:lpstr>
      <vt:lpstr>Algoritmo de reconocimiento facial </vt:lpstr>
      <vt:lpstr>Desarrollo de las gafas espía</vt:lpstr>
      <vt:lpstr>Diseño del Hardware</vt:lpstr>
      <vt:lpstr>Diseño del Hardware</vt:lpstr>
      <vt:lpstr>Construcción</vt:lpstr>
      <vt:lpstr>Construcción</vt:lpstr>
      <vt:lpstr>Gasto energético</vt:lpstr>
      <vt:lpstr>Enlace entre dispositivos</vt:lpstr>
      <vt:lpstr>Especificaciones del servidor</vt:lpstr>
      <vt:lpstr>Desarrollo del algoritmo</vt:lpstr>
      <vt:lpstr>Diseño e integración de la base de datos con el algoritmo</vt:lpstr>
      <vt:lpstr>Desarrollo del algoritmo de clasificación</vt:lpstr>
      <vt:lpstr>Integración del algoritmo con el envoi de datos</vt:lpstr>
      <vt:lpstr>Interfaz de usuario</vt:lpstr>
      <vt:lpstr>Integración total</vt:lpstr>
      <vt:lpstr>Integración total</vt:lpstr>
      <vt:lpstr>Costos</vt:lpstr>
      <vt:lpstr>Validación, pruebas y resultados</vt:lpstr>
      <vt:lpstr>Protocolo previo a las pruebas</vt:lpstr>
      <vt:lpstr>Pruebas de reconocimiento de personas</vt:lpstr>
      <vt:lpstr>Pruebas de reconocimiento de personas</vt:lpstr>
      <vt:lpstr>Pruebas de reconocimiento de personas</vt:lpstr>
      <vt:lpstr>Pruebas de reconocimiento de personas</vt:lpstr>
      <vt:lpstr>Pruebas del Sistema Háptico</vt:lpstr>
      <vt:lpstr>Pruebas de carga energética</vt:lpstr>
      <vt:lpstr>Duración de pruebas en base a la velocidad del internet</vt:lpstr>
      <vt:lpstr>Duración de pruebas en base a la velocidad del internet</vt:lpstr>
      <vt:lpstr>Duración de pruebas en base a la velocidad del internet</vt:lpstr>
      <vt:lpstr>Conclusiones y recomendaciones</vt:lpstr>
      <vt:lpstr>Conclusiones</vt:lpstr>
      <vt:lpstr>Conclusiones</vt:lpstr>
      <vt:lpstr>Conclusiones</vt:lpstr>
      <vt:lpstr>Conclusiones</vt:lpstr>
      <vt:lpstr>Recomendaciones</vt:lpstr>
      <vt:lpstr>Recomendaciones</vt:lpstr>
      <vt:lpstr>Recomendaciones</vt:lpstr>
      <vt:lpstr>Recomendaciones</vt:lpstr>
      <vt:lpstr>Muchas gracias</vt:lpstr>
    </vt:vector>
  </TitlesOfParts>
  <Company>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SISTEMA DE IDENTIFICACIÓN DE PERSONAS BASADO EN APRENDIZAJE AUTOMÁTICO Y GAFAS INTELIGENTES PARA APLICACIONES DE SEGURIDAD</dc:title>
  <dc:creator>Pedro A. Pico</dc:creator>
  <cp:lastModifiedBy>Pedro</cp:lastModifiedBy>
  <cp:revision>20</cp:revision>
  <dcterms:created xsi:type="dcterms:W3CDTF">2021-02-17T04:33:43Z</dcterms:created>
  <dcterms:modified xsi:type="dcterms:W3CDTF">2021-02-26T17:36:38Z</dcterms:modified>
</cp:coreProperties>
</file>