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8" r:id="rId4"/>
  </p:sldMasterIdLst>
  <p:notesMasterIdLst>
    <p:notesMasterId r:id="rId84"/>
  </p:notesMasterIdLst>
  <p:handoutMasterIdLst>
    <p:handoutMasterId r:id="rId85"/>
  </p:handoutMasterIdLst>
  <p:sldIdLst>
    <p:sldId id="257" r:id="rId5"/>
    <p:sldId id="515" r:id="rId6"/>
    <p:sldId id="522" r:id="rId7"/>
    <p:sldId id="492" r:id="rId8"/>
    <p:sldId id="562" r:id="rId9"/>
    <p:sldId id="567" r:id="rId10"/>
    <p:sldId id="597" r:id="rId11"/>
    <p:sldId id="599" r:id="rId12"/>
    <p:sldId id="600" r:id="rId13"/>
    <p:sldId id="551" r:id="rId14"/>
    <p:sldId id="550" r:id="rId15"/>
    <p:sldId id="601" r:id="rId16"/>
    <p:sldId id="607" r:id="rId17"/>
    <p:sldId id="557" r:id="rId18"/>
    <p:sldId id="495" r:id="rId19"/>
    <p:sldId id="527" r:id="rId20"/>
    <p:sldId id="556" r:id="rId21"/>
    <p:sldId id="574" r:id="rId22"/>
    <p:sldId id="602" r:id="rId23"/>
    <p:sldId id="603" r:id="rId24"/>
    <p:sldId id="604" r:id="rId25"/>
    <p:sldId id="605" r:id="rId26"/>
    <p:sldId id="606" r:id="rId27"/>
    <p:sldId id="608" r:id="rId28"/>
    <p:sldId id="609" r:id="rId29"/>
    <p:sldId id="611" r:id="rId30"/>
    <p:sldId id="656" r:id="rId31"/>
    <p:sldId id="663" r:id="rId32"/>
    <p:sldId id="659" r:id="rId33"/>
    <p:sldId id="662" r:id="rId34"/>
    <p:sldId id="657" r:id="rId35"/>
    <p:sldId id="612" r:id="rId36"/>
    <p:sldId id="658" r:id="rId37"/>
    <p:sldId id="613" r:id="rId38"/>
    <p:sldId id="614" r:id="rId39"/>
    <p:sldId id="664" r:id="rId40"/>
    <p:sldId id="666" r:id="rId41"/>
    <p:sldId id="665" r:id="rId42"/>
    <p:sldId id="667" r:id="rId43"/>
    <p:sldId id="615" r:id="rId44"/>
    <p:sldId id="669" r:id="rId45"/>
    <p:sldId id="668" r:id="rId46"/>
    <p:sldId id="616" r:id="rId47"/>
    <p:sldId id="617" r:id="rId48"/>
    <p:sldId id="618" r:id="rId49"/>
    <p:sldId id="670" r:id="rId50"/>
    <p:sldId id="619" r:id="rId51"/>
    <p:sldId id="671" r:id="rId52"/>
    <p:sldId id="621" r:id="rId53"/>
    <p:sldId id="676" r:id="rId54"/>
    <p:sldId id="672" r:id="rId55"/>
    <p:sldId id="673" r:id="rId56"/>
    <p:sldId id="674" r:id="rId57"/>
    <p:sldId id="675" r:id="rId58"/>
    <p:sldId id="677" r:id="rId59"/>
    <p:sldId id="678" r:id="rId60"/>
    <p:sldId id="679" r:id="rId61"/>
    <p:sldId id="630" r:id="rId62"/>
    <p:sldId id="633" r:id="rId63"/>
    <p:sldId id="682" r:id="rId64"/>
    <p:sldId id="680" r:id="rId65"/>
    <p:sldId id="681" r:id="rId66"/>
    <p:sldId id="683" r:id="rId67"/>
    <p:sldId id="610" r:id="rId68"/>
    <p:sldId id="641" r:id="rId69"/>
    <p:sldId id="559" r:id="rId70"/>
    <p:sldId id="643" r:id="rId71"/>
    <p:sldId id="644" r:id="rId72"/>
    <p:sldId id="645" r:id="rId73"/>
    <p:sldId id="646" r:id="rId74"/>
    <p:sldId id="647" r:id="rId75"/>
    <p:sldId id="648" r:id="rId76"/>
    <p:sldId id="649" r:id="rId77"/>
    <p:sldId id="485" r:id="rId78"/>
    <p:sldId id="650" r:id="rId79"/>
    <p:sldId id="651" r:id="rId80"/>
    <p:sldId id="652" r:id="rId81"/>
    <p:sldId id="653" r:id="rId82"/>
    <p:sldId id="486" r:id="rId83"/>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D"/>
    <a:srgbClr val="C1C1FB"/>
    <a:srgbClr val="66FF99"/>
    <a:srgbClr val="0065B0"/>
    <a:srgbClr val="5940EC"/>
    <a:srgbClr val="FF8001"/>
    <a:srgbClr val="E3DE00"/>
    <a:srgbClr val="FFC000"/>
    <a:srgbClr val="DA0000"/>
    <a:srgbClr val="FF6D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7696" autoAdjust="0"/>
  </p:normalViewPr>
  <p:slideViewPr>
    <p:cSldViewPr snapToGrid="0" snapToObjects="1">
      <p:cViewPr varScale="1">
        <p:scale>
          <a:sx n="66" d="100"/>
          <a:sy n="66" d="100"/>
        </p:scale>
        <p:origin x="486" y="72"/>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1/3/2021</a:t>
            </a:fld>
            <a:endParaRPr lang="es-EC"/>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01/03/2021</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302156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65</a:t>
            </a:fld>
            <a:endParaRPr lang="es-ES" dirty="0"/>
          </a:p>
        </p:txBody>
      </p:sp>
    </p:spTree>
    <p:extLst>
      <p:ext uri="{BB962C8B-B14F-4D97-AF65-F5344CB8AC3E}">
        <p14:creationId xmlns:p14="http://schemas.microsoft.com/office/powerpoint/2010/main" val="417430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73</a:t>
            </a:fld>
            <a:endParaRPr lang="es-ES" dirty="0"/>
          </a:p>
        </p:txBody>
      </p:sp>
    </p:spTree>
    <p:extLst>
      <p:ext uri="{BB962C8B-B14F-4D97-AF65-F5344CB8AC3E}">
        <p14:creationId xmlns:p14="http://schemas.microsoft.com/office/powerpoint/2010/main" val="408486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3</a:t>
            </a:fld>
            <a:endParaRPr lang="es-ES" dirty="0"/>
          </a:p>
        </p:txBody>
      </p:sp>
    </p:spTree>
    <p:extLst>
      <p:ext uri="{BB962C8B-B14F-4D97-AF65-F5344CB8AC3E}">
        <p14:creationId xmlns:p14="http://schemas.microsoft.com/office/powerpoint/2010/main" val="428220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10</a:t>
            </a:fld>
            <a:endParaRPr lang="es-ES" dirty="0"/>
          </a:p>
        </p:txBody>
      </p:sp>
    </p:spTree>
    <p:extLst>
      <p:ext uri="{BB962C8B-B14F-4D97-AF65-F5344CB8AC3E}">
        <p14:creationId xmlns:p14="http://schemas.microsoft.com/office/powerpoint/2010/main" val="318310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11</a:t>
            </a:fld>
            <a:endParaRPr lang="es-ES" dirty="0"/>
          </a:p>
        </p:txBody>
      </p:sp>
    </p:spTree>
    <p:extLst>
      <p:ext uri="{BB962C8B-B14F-4D97-AF65-F5344CB8AC3E}">
        <p14:creationId xmlns:p14="http://schemas.microsoft.com/office/powerpoint/2010/main" val="427605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12</a:t>
            </a:fld>
            <a:endParaRPr lang="es-ES" dirty="0"/>
          </a:p>
        </p:txBody>
      </p:sp>
    </p:spTree>
    <p:extLst>
      <p:ext uri="{BB962C8B-B14F-4D97-AF65-F5344CB8AC3E}">
        <p14:creationId xmlns:p14="http://schemas.microsoft.com/office/powerpoint/2010/main" val="266893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13</a:t>
            </a:fld>
            <a:endParaRPr lang="es-ES" dirty="0"/>
          </a:p>
        </p:txBody>
      </p:sp>
    </p:spTree>
    <p:extLst>
      <p:ext uri="{BB962C8B-B14F-4D97-AF65-F5344CB8AC3E}">
        <p14:creationId xmlns:p14="http://schemas.microsoft.com/office/powerpoint/2010/main" val="203788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14</a:t>
            </a:fld>
            <a:endParaRPr lang="es-ES" dirty="0"/>
          </a:p>
        </p:txBody>
      </p:sp>
    </p:spTree>
    <p:extLst>
      <p:ext uri="{BB962C8B-B14F-4D97-AF65-F5344CB8AC3E}">
        <p14:creationId xmlns:p14="http://schemas.microsoft.com/office/powerpoint/2010/main" val="374515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17</a:t>
            </a:fld>
            <a:endParaRPr lang="es-ES" dirty="0"/>
          </a:p>
        </p:txBody>
      </p:sp>
    </p:spTree>
    <p:extLst>
      <p:ext uri="{BB962C8B-B14F-4D97-AF65-F5344CB8AC3E}">
        <p14:creationId xmlns:p14="http://schemas.microsoft.com/office/powerpoint/2010/main" val="3297642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25</a:t>
            </a:fld>
            <a:endParaRPr lang="es-ES" dirty="0"/>
          </a:p>
        </p:txBody>
      </p:sp>
    </p:spTree>
    <p:extLst>
      <p:ext uri="{BB962C8B-B14F-4D97-AF65-F5344CB8AC3E}">
        <p14:creationId xmlns:p14="http://schemas.microsoft.com/office/powerpoint/2010/main" val="391439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818"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841"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744"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1/3/2021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1/3/2021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1/3/2021</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1/3/2021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1/3/2021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3.png"/></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5.png"/></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09.png"/></Relationships>
</file>

<file path=ppt/slides/_rels/slide5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11.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7.png"/><Relationship Id="rId1" Type="http://schemas.openxmlformats.org/officeDocument/2006/relationships/slideLayout" Target="../slideLayouts/slideLayout14.xml"/><Relationship Id="rId5" Type="http://schemas.openxmlformats.org/officeDocument/2006/relationships/image" Target="../media/image114.png"/><Relationship Id="rId4" Type="http://schemas.openxmlformats.org/officeDocument/2006/relationships/image" Target="../media/image113.png"/></Relationships>
</file>

<file path=ppt/slides/_rels/slide5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24.png"/></Relationships>
</file>

<file path=ppt/slides/_rels/slide6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26.png"/></Relationships>
</file>

<file path=ppt/slides/_rels/slide6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28.png"/></Relationships>
</file>

<file path=ppt/slides/_rels/slide6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7.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2"/>
          <a:srcRect l="6454" t="35651" r="48363" b="40483"/>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xmlns="" id="{E245B1C1-36A4-4621-9848-DC04456C7160}"/>
              </a:ext>
            </a:extLst>
          </p:cNvPr>
          <p:cNvSpPr txBox="1"/>
          <p:nvPr/>
        </p:nvSpPr>
        <p:spPr>
          <a:xfrm>
            <a:off x="1016076" y="691896"/>
            <a:ext cx="7748045" cy="57861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sym typeface="Arial"/>
              <a:rtl val="0"/>
            </a:endParaRPr>
          </a:p>
          <a:p>
            <a:pPr algn="ctr"/>
            <a:endParaRPr lang="es-ES" b="1" dirty="0" smtClean="0"/>
          </a:p>
          <a:p>
            <a:pPr algn="ctr"/>
            <a:r>
              <a:rPr lang="es-ES" b="1" dirty="0" smtClean="0"/>
              <a:t>Diseño </a:t>
            </a:r>
            <a:r>
              <a:rPr lang="es-ES" b="1" dirty="0"/>
              <a:t>de un Sistema SCADA como Herramienta de Gestión y Control de Mantenimiento de los Equipos Electromecánicos para el Área ELPO de la Empresa </a:t>
            </a:r>
            <a:r>
              <a:rPr lang="es-ES" b="1" dirty="0" err="1"/>
              <a:t>Aymesa</a:t>
            </a:r>
            <a:endParaRPr lang="es-ES" dirty="0"/>
          </a:p>
          <a:p>
            <a:pPr algn="ctr"/>
            <a:r>
              <a:rPr lang="es-ES" b="1" dirty="0"/>
              <a:t> </a:t>
            </a:r>
            <a:r>
              <a:rPr lang="es-EC" b="1" dirty="0"/>
              <a:t> </a:t>
            </a:r>
            <a:endParaRPr lang="es-ES" dirty="0"/>
          </a:p>
          <a:p>
            <a:pPr algn="ctr"/>
            <a:r>
              <a:rPr lang="es-ES" dirty="0"/>
              <a:t>Jaramillo Laverde, Andrés </a:t>
            </a:r>
            <a:r>
              <a:rPr lang="es-ES" dirty="0" smtClean="0"/>
              <a:t>Alexander</a:t>
            </a:r>
          </a:p>
          <a:p>
            <a:pPr algn="ctr"/>
            <a:endParaRPr lang="es-ES" dirty="0"/>
          </a:p>
          <a:p>
            <a:pPr algn="ctr"/>
            <a:r>
              <a:rPr lang="es-ES" dirty="0"/>
              <a:t>Departamento de Eléctrica, Electrónica y </a:t>
            </a:r>
            <a:r>
              <a:rPr lang="es-ES" dirty="0" smtClean="0"/>
              <a:t>Telecomunicaciones</a:t>
            </a:r>
          </a:p>
          <a:p>
            <a:pPr algn="ctr"/>
            <a:endParaRPr lang="es-ES" dirty="0"/>
          </a:p>
          <a:p>
            <a:pPr algn="ctr"/>
            <a:r>
              <a:rPr lang="es-ES" dirty="0"/>
              <a:t>Carrera de Ingeniería en Electrónica, Automatización y </a:t>
            </a:r>
            <a:r>
              <a:rPr lang="es-ES" dirty="0" smtClean="0"/>
              <a:t>Control</a:t>
            </a:r>
          </a:p>
          <a:p>
            <a:pPr algn="ctr"/>
            <a:endParaRPr lang="es-ES" dirty="0"/>
          </a:p>
          <a:p>
            <a:pPr algn="ctr"/>
            <a:r>
              <a:rPr lang="es-ES" dirty="0"/>
              <a:t>Trabajo de titulación, previo a la obtención del título </a:t>
            </a:r>
            <a:r>
              <a:rPr lang="es-ES"/>
              <a:t>de </a:t>
            </a:r>
            <a:r>
              <a:rPr lang="es-ES" smtClean="0"/>
              <a:t>Ingeniero </a:t>
            </a:r>
            <a:r>
              <a:rPr lang="es-ES" dirty="0"/>
              <a:t>en Electrónica, Automatización y </a:t>
            </a:r>
            <a:r>
              <a:rPr lang="es-ES" dirty="0" smtClean="0"/>
              <a:t>Control</a:t>
            </a:r>
          </a:p>
          <a:p>
            <a:pPr algn="ctr"/>
            <a:endParaRPr lang="es-ES" dirty="0"/>
          </a:p>
          <a:p>
            <a:pPr algn="ctr"/>
            <a:r>
              <a:rPr lang="es-ES" dirty="0"/>
              <a:t>Ing. Proaño Rosero, Víctor Gonzalo </a:t>
            </a:r>
            <a:r>
              <a:rPr lang="es-ES" dirty="0" err="1"/>
              <a:t>MSc</a:t>
            </a:r>
            <a:r>
              <a:rPr lang="es-ES" dirty="0" smtClean="0"/>
              <a:t>.</a:t>
            </a:r>
          </a:p>
          <a:p>
            <a:pPr algn="ctr"/>
            <a:endParaRPr lang="es-E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err="1" smtClean="0">
                <a:sym typeface="Arial"/>
              </a:rPr>
              <a:t>Sangolquí</a:t>
            </a:r>
            <a:r>
              <a:rPr lang="es-EC" dirty="0">
                <a:sym typeface="Arial"/>
              </a:rPr>
              <a:t>, 2021</a:t>
            </a:r>
            <a:endParaRPr lang="en-US" dirty="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77" y="54316"/>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Introducción</a:t>
            </a:r>
          </a:p>
        </p:txBody>
      </p:sp>
      <p:sp>
        <p:nvSpPr>
          <p:cNvPr id="16" name="Rectángulo 15"/>
          <p:cNvSpPr/>
          <p:nvPr/>
        </p:nvSpPr>
        <p:spPr>
          <a:xfrm>
            <a:off x="2528883" y="1824037"/>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b="1" dirty="0" smtClean="0">
                <a:solidFill>
                  <a:srgbClr val="5940EC"/>
                </a:solidFill>
              </a:rPr>
              <a:t>Justificación y Alcance</a:t>
            </a:r>
            <a:endParaRPr lang="es-EC" b="1" dirty="0">
              <a:solidFill>
                <a:srgbClr val="5940EC"/>
              </a:solidFill>
            </a:endParaRP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2528884" y="2390772"/>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Objetivos</a:t>
            </a:r>
          </a:p>
        </p:txBody>
      </p:sp>
      <p:sp>
        <p:nvSpPr>
          <p:cNvPr id="23" name="Rectángulo 22"/>
          <p:cNvSpPr/>
          <p:nvPr/>
        </p:nvSpPr>
        <p:spPr>
          <a:xfrm>
            <a:off x="2528882" y="3422914"/>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Diseño del sistema SCADA</a:t>
            </a:r>
            <a:endParaRPr lang="es-EC" dirty="0">
              <a:solidFill>
                <a:schemeClr val="bg1">
                  <a:lumMod val="50000"/>
                </a:schemeClr>
              </a:solidFill>
            </a:endParaRPr>
          </a:p>
        </p:txBody>
      </p:sp>
      <p:sp>
        <p:nvSpPr>
          <p:cNvPr id="28" name="Rectángulo 27"/>
          <p:cNvSpPr/>
          <p:nvPr/>
        </p:nvSpPr>
        <p:spPr>
          <a:xfrm>
            <a:off x="2547929" y="3958965"/>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Conclusiones</a:t>
            </a:r>
          </a:p>
        </p:txBody>
      </p:sp>
      <p:sp>
        <p:nvSpPr>
          <p:cNvPr id="31" name="Rectángulo 30"/>
          <p:cNvSpPr/>
          <p:nvPr/>
        </p:nvSpPr>
        <p:spPr>
          <a:xfrm>
            <a:off x="2547928" y="453998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Recomendaciones</a:t>
            </a:r>
          </a:p>
        </p:txBody>
      </p:sp>
      <p:sp>
        <p:nvSpPr>
          <p:cNvPr id="32" name="Elipse 31"/>
          <p:cNvSpPr/>
          <p:nvPr/>
        </p:nvSpPr>
        <p:spPr>
          <a:xfrm>
            <a:off x="2185979" y="2381263"/>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3" name="Elipse 32"/>
          <p:cNvSpPr/>
          <p:nvPr/>
        </p:nvSpPr>
        <p:spPr>
          <a:xfrm>
            <a:off x="2185984" y="3452004"/>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4" name="Elipse 33"/>
          <p:cNvSpPr/>
          <p:nvPr/>
        </p:nvSpPr>
        <p:spPr>
          <a:xfrm>
            <a:off x="2185979" y="3963742"/>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5" name="Elipse 34"/>
          <p:cNvSpPr/>
          <p:nvPr/>
        </p:nvSpPr>
        <p:spPr>
          <a:xfrm>
            <a:off x="2185979" y="4539988"/>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6" name="Rectángulo 35"/>
          <p:cNvSpPr/>
          <p:nvPr/>
        </p:nvSpPr>
        <p:spPr>
          <a:xfrm>
            <a:off x="2528889" y="292071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Base de datos</a:t>
            </a:r>
            <a:endParaRPr lang="es-EC" dirty="0">
              <a:solidFill>
                <a:schemeClr val="bg1">
                  <a:lumMod val="50000"/>
                </a:schemeClr>
              </a:solidFill>
            </a:endParaRPr>
          </a:p>
        </p:txBody>
      </p:sp>
      <p:sp>
        <p:nvSpPr>
          <p:cNvPr id="37" name="Elipse 36"/>
          <p:cNvSpPr/>
          <p:nvPr/>
        </p:nvSpPr>
        <p:spPr>
          <a:xfrm>
            <a:off x="2185984" y="2911209"/>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Tree>
    <p:extLst>
      <p:ext uri="{BB962C8B-B14F-4D97-AF65-F5344CB8AC3E}">
        <p14:creationId xmlns:p14="http://schemas.microsoft.com/office/powerpoint/2010/main" val="219075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9"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605366"/>
          </a:xfrm>
        </p:spPr>
        <p:txBody>
          <a:bodyPr/>
          <a:lstStyle/>
          <a:p>
            <a:r>
              <a:rPr lang="es-ES" sz="1600" i="0" dirty="0">
                <a:solidFill>
                  <a:schemeClr val="tx1"/>
                </a:solidFill>
                <a:effectLst/>
              </a:rPr>
              <a:t>Justificación</a:t>
            </a:r>
            <a:endParaRPr lang="es-EC" sz="1600" i="0" dirty="0">
              <a:solidFill>
                <a:schemeClr val="tx1"/>
              </a:solidFill>
              <a:effectLst/>
            </a:endParaRPr>
          </a:p>
        </p:txBody>
      </p:sp>
      <p:pic>
        <p:nvPicPr>
          <p:cNvPr id="2" name="Imagen 1"/>
          <p:cNvPicPr>
            <a:picLocks noChangeAspect="1"/>
          </p:cNvPicPr>
          <p:nvPr/>
        </p:nvPicPr>
        <p:blipFill>
          <a:blip r:embed="rId4"/>
          <a:stretch>
            <a:fillRect/>
          </a:stretch>
        </p:blipFill>
        <p:spPr>
          <a:xfrm>
            <a:off x="5291651" y="1582593"/>
            <a:ext cx="2794444" cy="3550645"/>
          </a:xfrm>
          <a:prstGeom prst="rect">
            <a:avLst/>
          </a:prstGeom>
        </p:spPr>
      </p:pic>
      <p:pic>
        <p:nvPicPr>
          <p:cNvPr id="14" name="Imagen 13"/>
          <p:cNvPicPr/>
          <p:nvPr/>
        </p:nvPicPr>
        <p:blipFill rotWithShape="1">
          <a:blip r:embed="rId5"/>
          <a:srcRect l="24892" t="19635" r="38460" b="40420"/>
          <a:stretch/>
        </p:blipFill>
        <p:spPr bwMode="auto">
          <a:xfrm>
            <a:off x="457280" y="1603767"/>
            <a:ext cx="3990115" cy="2624459"/>
          </a:xfrm>
          <a:prstGeom prst="rect">
            <a:avLst/>
          </a:prstGeom>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xmlns="" id="{288780F4-A167-4FA0-AB56-0CABE28D1A4C}"/>
              </a:ext>
            </a:extLst>
          </p:cNvPr>
          <p:cNvSpPr txBox="1"/>
          <p:nvPr/>
        </p:nvSpPr>
        <p:spPr>
          <a:xfrm>
            <a:off x="118533" y="642936"/>
            <a:ext cx="2612638" cy="369332"/>
          </a:xfrm>
          <a:prstGeom prst="rect">
            <a:avLst/>
          </a:prstGeom>
          <a:noFill/>
        </p:spPr>
        <p:txBody>
          <a:bodyPr wrap="none" rtlCol="0">
            <a:spAutoFit/>
          </a:bodyPr>
          <a:lstStyle/>
          <a:p>
            <a:r>
              <a:rPr lang="es-EC" b="1" i="1" dirty="0" smtClean="0"/>
              <a:t>Empresa </a:t>
            </a:r>
            <a:r>
              <a:rPr lang="es-EC" b="1" i="1" dirty="0" err="1" smtClean="0"/>
              <a:t>Aymesa</a:t>
            </a:r>
            <a:r>
              <a:rPr lang="es-EC" b="1" i="1" dirty="0" smtClean="0"/>
              <a:t> S.A.</a:t>
            </a:r>
            <a:endParaRPr lang="es-EC" b="1" i="1" dirty="0"/>
          </a:p>
        </p:txBody>
      </p:sp>
      <p:pic>
        <p:nvPicPr>
          <p:cNvPr id="4" name="Imagen 3"/>
          <p:cNvPicPr>
            <a:picLocks noChangeAspect="1"/>
          </p:cNvPicPr>
          <p:nvPr/>
        </p:nvPicPr>
        <p:blipFill>
          <a:blip r:embed="rId6"/>
          <a:stretch>
            <a:fillRect/>
          </a:stretch>
        </p:blipFill>
        <p:spPr>
          <a:xfrm>
            <a:off x="1424852" y="1240661"/>
            <a:ext cx="1809750" cy="295275"/>
          </a:xfrm>
          <a:prstGeom prst="rect">
            <a:avLst/>
          </a:prstGeom>
        </p:spPr>
      </p:pic>
      <p:pic>
        <p:nvPicPr>
          <p:cNvPr id="3" name="Imagen 2"/>
          <p:cNvPicPr>
            <a:picLocks noChangeAspect="1"/>
          </p:cNvPicPr>
          <p:nvPr/>
        </p:nvPicPr>
        <p:blipFill>
          <a:blip r:embed="rId7"/>
          <a:stretch>
            <a:fillRect/>
          </a:stretch>
        </p:blipFill>
        <p:spPr>
          <a:xfrm>
            <a:off x="5431587" y="1164720"/>
            <a:ext cx="2310629" cy="371216"/>
          </a:xfrm>
          <a:prstGeom prst="rect">
            <a:avLst/>
          </a:prstGeom>
        </p:spPr>
      </p:pic>
    </p:spTree>
    <p:extLst>
      <p:ext uri="{BB962C8B-B14F-4D97-AF65-F5344CB8AC3E}">
        <p14:creationId xmlns:p14="http://schemas.microsoft.com/office/powerpoint/2010/main" val="3677744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9"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605366"/>
          </a:xfrm>
        </p:spPr>
        <p:txBody>
          <a:bodyPr/>
          <a:lstStyle/>
          <a:p>
            <a:r>
              <a:rPr lang="es-ES" sz="1600" i="0" dirty="0">
                <a:solidFill>
                  <a:schemeClr val="tx1"/>
                </a:solidFill>
                <a:effectLst/>
              </a:rPr>
              <a:t>Justificación</a:t>
            </a:r>
            <a:endParaRPr lang="es-EC" sz="1600" i="0" dirty="0">
              <a:solidFill>
                <a:schemeClr val="tx1"/>
              </a:solidFill>
              <a:effectLst/>
            </a:endParaRPr>
          </a:p>
        </p:txBody>
      </p:sp>
      <p:sp>
        <p:nvSpPr>
          <p:cNvPr id="3" name="Rectángulo 2"/>
          <p:cNvSpPr/>
          <p:nvPr/>
        </p:nvSpPr>
        <p:spPr>
          <a:xfrm>
            <a:off x="3019140" y="811572"/>
            <a:ext cx="2469932" cy="104578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Adecuada Gestión de Mantenimiento.</a:t>
            </a:r>
            <a:endParaRPr lang="es-ES" dirty="0">
              <a:solidFill>
                <a:schemeClr val="tx2"/>
              </a:solidFill>
            </a:endParaRPr>
          </a:p>
        </p:txBody>
      </p:sp>
      <p:sp>
        <p:nvSpPr>
          <p:cNvPr id="11" name="Rectángulo 10"/>
          <p:cNvSpPr/>
          <p:nvPr/>
        </p:nvSpPr>
        <p:spPr>
          <a:xfrm>
            <a:off x="3019140" y="2140523"/>
            <a:ext cx="2469932" cy="68414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2"/>
                </a:solidFill>
              </a:rPr>
              <a:t>Generación de órdenes de trabajo </a:t>
            </a:r>
          </a:p>
        </p:txBody>
      </p:sp>
      <p:sp>
        <p:nvSpPr>
          <p:cNvPr id="12" name="Rectángulo 11"/>
          <p:cNvSpPr/>
          <p:nvPr/>
        </p:nvSpPr>
        <p:spPr>
          <a:xfrm>
            <a:off x="278607" y="3397600"/>
            <a:ext cx="2469932" cy="1393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Incorporando </a:t>
            </a:r>
            <a:r>
              <a:rPr lang="es-ES" dirty="0">
                <a:solidFill>
                  <a:schemeClr val="tx2"/>
                </a:solidFill>
              </a:rPr>
              <a:t>un sistema de información veraz referente a equipos y </a:t>
            </a:r>
            <a:r>
              <a:rPr lang="es-ES" dirty="0" smtClean="0">
                <a:solidFill>
                  <a:schemeClr val="tx2"/>
                </a:solidFill>
              </a:rPr>
              <a:t>repuestos.</a:t>
            </a:r>
            <a:endParaRPr lang="es-ES" dirty="0">
              <a:solidFill>
                <a:schemeClr val="tx2"/>
              </a:solidFill>
            </a:endParaRPr>
          </a:p>
        </p:txBody>
      </p:sp>
      <p:sp>
        <p:nvSpPr>
          <p:cNvPr id="13" name="Rectángulo 12"/>
          <p:cNvSpPr/>
          <p:nvPr/>
        </p:nvSpPr>
        <p:spPr>
          <a:xfrm>
            <a:off x="3019140" y="2961768"/>
            <a:ext cx="2469932" cy="598193"/>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2"/>
                </a:solidFill>
              </a:rPr>
              <a:t>Solicitudes de materiales a bodega </a:t>
            </a:r>
          </a:p>
        </p:txBody>
      </p:sp>
      <p:pic>
        <p:nvPicPr>
          <p:cNvPr id="14" name="Imagen 13"/>
          <p:cNvPicPr/>
          <p:nvPr/>
        </p:nvPicPr>
        <p:blipFill rotWithShape="1">
          <a:blip r:embed="rId4"/>
          <a:srcRect b="3153"/>
          <a:stretch/>
        </p:blipFill>
        <p:spPr bwMode="auto">
          <a:xfrm>
            <a:off x="5688199" y="2824672"/>
            <a:ext cx="3264532" cy="2061065"/>
          </a:xfrm>
          <a:prstGeom prst="rect">
            <a:avLst/>
          </a:prstGeom>
          <a:ln>
            <a:noFill/>
          </a:ln>
          <a:extLst>
            <a:ext uri="{53640926-AAD7-44D8-BBD7-CCE9431645EC}">
              <a14:shadowObscured xmlns:a14="http://schemas.microsoft.com/office/drawing/2010/main"/>
            </a:ext>
          </a:extLst>
        </p:spPr>
      </p:pic>
      <p:sp>
        <p:nvSpPr>
          <p:cNvPr id="15" name="Rectángulo 14"/>
          <p:cNvSpPr/>
          <p:nvPr/>
        </p:nvSpPr>
        <p:spPr>
          <a:xfrm>
            <a:off x="3019140" y="3697058"/>
            <a:ext cx="2469932" cy="491215"/>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2"/>
                </a:solidFill>
              </a:rPr>
              <a:t>Control de inventario </a:t>
            </a:r>
          </a:p>
        </p:txBody>
      </p:sp>
      <p:sp>
        <p:nvSpPr>
          <p:cNvPr id="16" name="Rectángulo 15"/>
          <p:cNvSpPr/>
          <p:nvPr/>
        </p:nvSpPr>
        <p:spPr>
          <a:xfrm>
            <a:off x="3019140" y="4340673"/>
            <a:ext cx="2469932" cy="65964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2"/>
                </a:solidFill>
              </a:rPr>
              <a:t>Actividades de mantenimiento </a:t>
            </a:r>
          </a:p>
        </p:txBody>
      </p:sp>
      <p:sp>
        <p:nvSpPr>
          <p:cNvPr id="17" name="Rectángulo 16"/>
          <p:cNvSpPr/>
          <p:nvPr/>
        </p:nvSpPr>
        <p:spPr>
          <a:xfrm>
            <a:off x="3019140" y="5152712"/>
            <a:ext cx="2469932" cy="95379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2"/>
                </a:solidFill>
              </a:rPr>
              <a:t>Actividades pendientes mediante notificaciones Email. </a:t>
            </a:r>
          </a:p>
        </p:txBody>
      </p:sp>
      <p:cxnSp>
        <p:nvCxnSpPr>
          <p:cNvPr id="5" name="Conector recto de flecha 4"/>
          <p:cNvCxnSpPr>
            <a:stCxn id="12" idx="3"/>
            <a:endCxn id="11" idx="1"/>
          </p:cNvCxnSpPr>
          <p:nvPr/>
        </p:nvCxnSpPr>
        <p:spPr>
          <a:xfrm flipV="1">
            <a:off x="2748539" y="2482598"/>
            <a:ext cx="270601" cy="1611770"/>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ector recto de flecha 19"/>
          <p:cNvCxnSpPr>
            <a:stCxn id="12" idx="3"/>
            <a:endCxn id="13" idx="1"/>
          </p:cNvCxnSpPr>
          <p:nvPr/>
        </p:nvCxnSpPr>
        <p:spPr>
          <a:xfrm flipV="1">
            <a:off x="2748539" y="3260865"/>
            <a:ext cx="270601" cy="833503"/>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1" name="Conector recto de flecha 20"/>
          <p:cNvCxnSpPr>
            <a:stCxn id="12" idx="3"/>
            <a:endCxn id="15" idx="1"/>
          </p:cNvCxnSpPr>
          <p:nvPr/>
        </p:nvCxnSpPr>
        <p:spPr>
          <a:xfrm flipV="1">
            <a:off x="2748539" y="3942666"/>
            <a:ext cx="270601" cy="151702"/>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a:stCxn id="12" idx="3"/>
            <a:endCxn id="16" idx="1"/>
          </p:cNvCxnSpPr>
          <p:nvPr/>
        </p:nvCxnSpPr>
        <p:spPr>
          <a:xfrm>
            <a:off x="2748539" y="4094368"/>
            <a:ext cx="270601" cy="576125"/>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6" name="Conector recto de flecha 25"/>
          <p:cNvCxnSpPr>
            <a:stCxn id="12" idx="3"/>
            <a:endCxn id="17" idx="1"/>
          </p:cNvCxnSpPr>
          <p:nvPr/>
        </p:nvCxnSpPr>
        <p:spPr>
          <a:xfrm>
            <a:off x="2748539" y="4094368"/>
            <a:ext cx="270601" cy="1535243"/>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33" name="CuadroTexto 32">
            <a:extLst>
              <a:ext uri="{FF2B5EF4-FFF2-40B4-BE49-F238E27FC236}">
                <a16:creationId xmlns:a16="http://schemas.microsoft.com/office/drawing/2014/main" xmlns="" id="{288780F4-A167-4FA0-AB56-0CABE28D1A4C}"/>
              </a:ext>
            </a:extLst>
          </p:cNvPr>
          <p:cNvSpPr txBox="1"/>
          <p:nvPr/>
        </p:nvSpPr>
        <p:spPr>
          <a:xfrm>
            <a:off x="118533" y="642936"/>
            <a:ext cx="2612638" cy="369332"/>
          </a:xfrm>
          <a:prstGeom prst="rect">
            <a:avLst/>
          </a:prstGeom>
          <a:noFill/>
        </p:spPr>
        <p:txBody>
          <a:bodyPr wrap="none" rtlCol="0">
            <a:spAutoFit/>
          </a:bodyPr>
          <a:lstStyle/>
          <a:p>
            <a:r>
              <a:rPr lang="es-EC" b="1" i="1" dirty="0" smtClean="0"/>
              <a:t>Empresa </a:t>
            </a:r>
            <a:r>
              <a:rPr lang="es-EC" b="1" i="1" dirty="0" err="1" smtClean="0"/>
              <a:t>Aymesa</a:t>
            </a:r>
            <a:r>
              <a:rPr lang="es-EC" b="1" i="1" dirty="0" smtClean="0"/>
              <a:t> S.A.</a:t>
            </a:r>
            <a:endParaRPr lang="es-EC" b="1" i="1" dirty="0"/>
          </a:p>
        </p:txBody>
      </p:sp>
    </p:spTree>
    <p:extLst>
      <p:ext uri="{BB962C8B-B14F-4D97-AF65-F5344CB8AC3E}">
        <p14:creationId xmlns:p14="http://schemas.microsoft.com/office/powerpoint/2010/main" val="1143487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9"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605366"/>
          </a:xfrm>
        </p:spPr>
        <p:txBody>
          <a:bodyPr/>
          <a:lstStyle/>
          <a:p>
            <a:r>
              <a:rPr lang="es-ES" sz="1600" i="0" dirty="0" smtClean="0">
                <a:solidFill>
                  <a:schemeClr val="tx1"/>
                </a:solidFill>
                <a:effectLst/>
              </a:rPr>
              <a:t>Alcance</a:t>
            </a:r>
            <a:endParaRPr lang="es-EC" sz="1600" i="0" dirty="0">
              <a:solidFill>
                <a:schemeClr val="tx1"/>
              </a:solidFill>
              <a:effectLst/>
            </a:endParaRPr>
          </a:p>
        </p:txBody>
      </p:sp>
      <p:sp>
        <p:nvSpPr>
          <p:cNvPr id="11" name="Rectángulo 10"/>
          <p:cNvSpPr/>
          <p:nvPr/>
        </p:nvSpPr>
        <p:spPr>
          <a:xfrm>
            <a:off x="3167104" y="1375898"/>
            <a:ext cx="5561334" cy="856945"/>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Desarrollo de un interfaz HMI en Software </a:t>
            </a:r>
            <a:r>
              <a:rPr lang="es-ES" dirty="0" err="1">
                <a:solidFill>
                  <a:schemeClr val="tx2"/>
                </a:solidFill>
              </a:rPr>
              <a:t>Ignition</a:t>
            </a:r>
            <a:r>
              <a:rPr lang="es-ES" dirty="0">
                <a:solidFill>
                  <a:schemeClr val="tx2"/>
                </a:solidFill>
              </a:rPr>
              <a:t>.</a:t>
            </a:r>
          </a:p>
        </p:txBody>
      </p:sp>
      <p:sp>
        <p:nvSpPr>
          <p:cNvPr id="33" name="CuadroTexto 32">
            <a:extLst>
              <a:ext uri="{FF2B5EF4-FFF2-40B4-BE49-F238E27FC236}">
                <a16:creationId xmlns:a16="http://schemas.microsoft.com/office/drawing/2014/main" xmlns="" id="{288780F4-A167-4FA0-AB56-0CABE28D1A4C}"/>
              </a:ext>
            </a:extLst>
          </p:cNvPr>
          <p:cNvSpPr txBox="1"/>
          <p:nvPr/>
        </p:nvSpPr>
        <p:spPr>
          <a:xfrm>
            <a:off x="118533" y="642936"/>
            <a:ext cx="2612638" cy="369332"/>
          </a:xfrm>
          <a:prstGeom prst="rect">
            <a:avLst/>
          </a:prstGeom>
          <a:noFill/>
        </p:spPr>
        <p:txBody>
          <a:bodyPr wrap="none" rtlCol="0">
            <a:spAutoFit/>
          </a:bodyPr>
          <a:lstStyle/>
          <a:p>
            <a:r>
              <a:rPr lang="es-EC" b="1" i="1" dirty="0" smtClean="0"/>
              <a:t>Empresa </a:t>
            </a:r>
            <a:r>
              <a:rPr lang="es-EC" b="1" i="1" dirty="0" err="1" smtClean="0"/>
              <a:t>Aymesa</a:t>
            </a:r>
            <a:r>
              <a:rPr lang="es-EC" b="1" i="1" dirty="0" smtClean="0"/>
              <a:t> S.A.</a:t>
            </a:r>
            <a:endParaRPr lang="es-EC" b="1" i="1" dirty="0"/>
          </a:p>
        </p:txBody>
      </p:sp>
      <p:sp>
        <p:nvSpPr>
          <p:cNvPr id="22" name="Rectángulo 21"/>
          <p:cNvSpPr/>
          <p:nvPr/>
        </p:nvSpPr>
        <p:spPr>
          <a:xfrm>
            <a:off x="3167104" y="2370779"/>
            <a:ext cx="5561334" cy="872161"/>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Desarrollo de una base de datos SQL para almacenar toda la información.</a:t>
            </a:r>
          </a:p>
        </p:txBody>
      </p:sp>
      <p:sp>
        <p:nvSpPr>
          <p:cNvPr id="24" name="Rectángulo 23"/>
          <p:cNvSpPr/>
          <p:nvPr/>
        </p:nvSpPr>
        <p:spPr>
          <a:xfrm>
            <a:off x="3167104" y="3407215"/>
            <a:ext cx="5561334" cy="872161"/>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Generación de reportes de solicitudes, órdenes e inventario.</a:t>
            </a:r>
          </a:p>
        </p:txBody>
      </p:sp>
      <p:sp>
        <p:nvSpPr>
          <p:cNvPr id="25" name="Rectángulo 24"/>
          <p:cNvSpPr/>
          <p:nvPr/>
        </p:nvSpPr>
        <p:spPr>
          <a:xfrm>
            <a:off x="3167104" y="4459844"/>
            <a:ext cx="5561334" cy="872161"/>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Sistema de notificación que permita enviar Mails de los reportes generados.</a:t>
            </a:r>
          </a:p>
        </p:txBody>
      </p:sp>
      <p:sp>
        <p:nvSpPr>
          <p:cNvPr id="27" name="Rectángulo 26"/>
          <p:cNvSpPr/>
          <p:nvPr/>
        </p:nvSpPr>
        <p:spPr>
          <a:xfrm>
            <a:off x="511525" y="2806859"/>
            <a:ext cx="1826654" cy="96808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2"/>
                </a:solidFill>
              </a:rPr>
              <a:t>Ensambladora de Autos</a:t>
            </a:r>
          </a:p>
        </p:txBody>
      </p:sp>
      <p:cxnSp>
        <p:nvCxnSpPr>
          <p:cNvPr id="28" name="Conector recto de flecha 27"/>
          <p:cNvCxnSpPr>
            <a:stCxn id="27" idx="3"/>
            <a:endCxn id="11" idx="1"/>
          </p:cNvCxnSpPr>
          <p:nvPr/>
        </p:nvCxnSpPr>
        <p:spPr>
          <a:xfrm flipV="1">
            <a:off x="2338179" y="1804371"/>
            <a:ext cx="828925" cy="1486531"/>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ector recto de flecha 28"/>
          <p:cNvCxnSpPr>
            <a:stCxn id="27" idx="3"/>
            <a:endCxn id="22" idx="1"/>
          </p:cNvCxnSpPr>
          <p:nvPr/>
        </p:nvCxnSpPr>
        <p:spPr>
          <a:xfrm flipV="1">
            <a:off x="2338179" y="2806860"/>
            <a:ext cx="828925" cy="484042"/>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30" name="Conector recto de flecha 29"/>
          <p:cNvCxnSpPr>
            <a:stCxn id="27" idx="3"/>
            <a:endCxn id="24" idx="1"/>
          </p:cNvCxnSpPr>
          <p:nvPr/>
        </p:nvCxnSpPr>
        <p:spPr>
          <a:xfrm>
            <a:off x="2338179" y="3290902"/>
            <a:ext cx="828925" cy="552394"/>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31" name="Conector recto de flecha 30"/>
          <p:cNvCxnSpPr>
            <a:stCxn id="27" idx="3"/>
            <a:endCxn id="25" idx="1"/>
          </p:cNvCxnSpPr>
          <p:nvPr/>
        </p:nvCxnSpPr>
        <p:spPr>
          <a:xfrm>
            <a:off x="2338179" y="3290902"/>
            <a:ext cx="828925" cy="1605023"/>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589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Introducción</a:t>
            </a:r>
          </a:p>
        </p:txBody>
      </p:sp>
      <p:sp>
        <p:nvSpPr>
          <p:cNvPr id="16" name="Rectángulo 15"/>
          <p:cNvSpPr/>
          <p:nvPr/>
        </p:nvSpPr>
        <p:spPr>
          <a:xfrm>
            <a:off x="2528883" y="1824037"/>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Justificación y Alcance</a:t>
            </a:r>
            <a:endParaRPr lang="es-EC" dirty="0">
              <a:solidFill>
                <a:schemeClr val="bg1">
                  <a:lumMod val="50000"/>
                </a:schemeClr>
              </a:solidFill>
            </a:endParaRPr>
          </a:p>
        </p:txBody>
      </p:sp>
      <p:sp>
        <p:nvSpPr>
          <p:cNvPr id="18" name="Rectángulo 17"/>
          <p:cNvSpPr/>
          <p:nvPr/>
        </p:nvSpPr>
        <p:spPr>
          <a:xfrm>
            <a:off x="2528884" y="2390772"/>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b="1" dirty="0">
                <a:solidFill>
                  <a:srgbClr val="5940EC"/>
                </a:solidFill>
              </a:rPr>
              <a:t>Objetivos</a:t>
            </a: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6" name="Elipse 25"/>
          <p:cNvSpPr/>
          <p:nvPr/>
        </p:nvSpPr>
        <p:spPr>
          <a:xfrm>
            <a:off x="2185979" y="2381263"/>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2528882" y="3422914"/>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Diseño del sistema SCADA</a:t>
            </a:r>
            <a:endParaRPr lang="es-EC" dirty="0">
              <a:solidFill>
                <a:schemeClr val="bg1">
                  <a:lumMod val="50000"/>
                </a:schemeClr>
              </a:solidFill>
            </a:endParaRPr>
          </a:p>
        </p:txBody>
      </p:sp>
      <p:sp>
        <p:nvSpPr>
          <p:cNvPr id="23" name="Rectángulo 22"/>
          <p:cNvSpPr/>
          <p:nvPr/>
        </p:nvSpPr>
        <p:spPr>
          <a:xfrm>
            <a:off x="2547929" y="3958965"/>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Conclusiones</a:t>
            </a:r>
          </a:p>
        </p:txBody>
      </p:sp>
      <p:sp>
        <p:nvSpPr>
          <p:cNvPr id="28" name="Rectángulo 27"/>
          <p:cNvSpPr/>
          <p:nvPr/>
        </p:nvSpPr>
        <p:spPr>
          <a:xfrm>
            <a:off x="2547928" y="453998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Recomendaciones</a:t>
            </a:r>
          </a:p>
        </p:txBody>
      </p:sp>
      <p:sp>
        <p:nvSpPr>
          <p:cNvPr id="31" name="Elipse 30"/>
          <p:cNvSpPr/>
          <p:nvPr/>
        </p:nvSpPr>
        <p:spPr>
          <a:xfrm>
            <a:off x="2185984" y="3452004"/>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2" name="Elipse 31"/>
          <p:cNvSpPr/>
          <p:nvPr/>
        </p:nvSpPr>
        <p:spPr>
          <a:xfrm>
            <a:off x="2185979" y="3963742"/>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3" name="Elipse 32"/>
          <p:cNvSpPr/>
          <p:nvPr/>
        </p:nvSpPr>
        <p:spPr>
          <a:xfrm>
            <a:off x="2185979" y="4539988"/>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4" name="Rectángulo 33"/>
          <p:cNvSpPr/>
          <p:nvPr/>
        </p:nvSpPr>
        <p:spPr>
          <a:xfrm>
            <a:off x="2528889" y="292071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Base de datos</a:t>
            </a:r>
            <a:endParaRPr lang="es-EC" dirty="0">
              <a:solidFill>
                <a:schemeClr val="bg1">
                  <a:lumMod val="50000"/>
                </a:schemeClr>
              </a:solidFill>
            </a:endParaRPr>
          </a:p>
        </p:txBody>
      </p:sp>
      <p:sp>
        <p:nvSpPr>
          <p:cNvPr id="35" name="Elipse 34"/>
          <p:cNvSpPr/>
          <p:nvPr/>
        </p:nvSpPr>
        <p:spPr>
          <a:xfrm>
            <a:off x="2185984" y="2911209"/>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Tree>
    <p:extLst>
      <p:ext uri="{BB962C8B-B14F-4D97-AF65-F5344CB8AC3E}">
        <p14:creationId xmlns:p14="http://schemas.microsoft.com/office/powerpoint/2010/main" val="502438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694268"/>
            <a:ext cx="8231029" cy="5431898"/>
          </a:xfrm>
        </p:spPr>
        <p:txBody>
          <a:bodyPr/>
          <a:lstStyle/>
          <a:p>
            <a:pPr marL="0" indent="0" algn="ctr">
              <a:buNone/>
            </a:pPr>
            <a:endParaRPr lang="es-EC" b="1" dirty="0">
              <a:solidFill>
                <a:schemeClr val="tx1"/>
              </a:solidFill>
            </a:endParaRPr>
          </a:p>
          <a:p>
            <a:pPr marL="0" indent="0" algn="ctr">
              <a:buNone/>
            </a:pPr>
            <a:endParaRPr lang="es-EC" b="1" dirty="0">
              <a:solidFill>
                <a:schemeClr val="tx1"/>
              </a:solidFill>
            </a:endParaRPr>
          </a:p>
          <a:p>
            <a:pPr marL="0" indent="0" algn="just">
              <a:buNone/>
            </a:pPr>
            <a:endParaRPr lang="es-EC" sz="2000" dirty="0">
              <a:solidFill>
                <a:schemeClr val="tx1"/>
              </a:solidFill>
            </a:endParaRPr>
          </a:p>
          <a:p>
            <a:pPr marL="0" indent="0" algn="just">
              <a:buNone/>
            </a:pPr>
            <a:endParaRPr lang="es-EC" sz="2000" dirty="0" smtClean="0">
              <a:solidFill>
                <a:schemeClr val="tx1"/>
              </a:solidFill>
            </a:endParaRPr>
          </a:p>
          <a:p>
            <a:pPr marL="0" indent="0" algn="just">
              <a:buNone/>
            </a:pPr>
            <a:endParaRPr lang="es-EC" sz="2000"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Objetivos</a:t>
            </a:r>
            <a:endParaRPr lang="es-EC" sz="1600" i="0" kern="0" dirty="0">
              <a:solidFill>
                <a:schemeClr val="tx1"/>
              </a:solidFill>
              <a:effectLst/>
            </a:endParaRPr>
          </a:p>
        </p:txBody>
      </p:sp>
      <p:sp>
        <p:nvSpPr>
          <p:cNvPr id="5" name="Rectángulo 4"/>
          <p:cNvSpPr/>
          <p:nvPr/>
        </p:nvSpPr>
        <p:spPr>
          <a:xfrm>
            <a:off x="2919218" y="1275568"/>
            <a:ext cx="3337461" cy="96808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OBJETIVO GENERAL</a:t>
            </a:r>
          </a:p>
        </p:txBody>
      </p:sp>
      <p:sp>
        <p:nvSpPr>
          <p:cNvPr id="7" name="Rectángulo 6"/>
          <p:cNvSpPr/>
          <p:nvPr/>
        </p:nvSpPr>
        <p:spPr>
          <a:xfrm>
            <a:off x="595424" y="2803711"/>
            <a:ext cx="7985050" cy="1660321"/>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ES" dirty="0">
              <a:solidFill>
                <a:schemeClr val="tx2"/>
              </a:solidFill>
            </a:endParaRPr>
          </a:p>
          <a:p>
            <a:pPr marL="285750" indent="-285750" algn="just">
              <a:buFont typeface="Arial" panose="020B0604020202020204" pitchFamily="34" charset="0"/>
              <a:buChar char="•"/>
            </a:pPr>
            <a:r>
              <a:rPr lang="es-ES" dirty="0">
                <a:solidFill>
                  <a:schemeClr val="tx1"/>
                </a:solidFill>
              </a:rPr>
              <a:t>Desarrollar un Sistema de Supervisión Control y Adquisición de Datos (SCADA), mediante el Software </a:t>
            </a:r>
            <a:r>
              <a:rPr lang="es-ES" dirty="0" err="1">
                <a:solidFill>
                  <a:schemeClr val="tx1"/>
                </a:solidFill>
              </a:rPr>
              <a:t>Ignition</a:t>
            </a:r>
            <a:r>
              <a:rPr lang="es-ES" dirty="0">
                <a:solidFill>
                  <a:schemeClr val="tx1"/>
                </a:solidFill>
              </a:rPr>
              <a:t> como herramienta de gestión y control de alarmas para el Mantenimiento de los Equipos Electromecánicos en el Área ELPO.</a:t>
            </a:r>
            <a:endParaRPr lang="es-EC" dirty="0">
              <a:solidFill>
                <a:schemeClr val="tx1"/>
              </a:solidFill>
            </a:endParaRPr>
          </a:p>
          <a:p>
            <a:pPr marL="285750" indent="-285750">
              <a:buFont typeface="Arial" panose="020B0604020202020204" pitchFamily="34" charset="0"/>
              <a:buChar char="•"/>
            </a:pPr>
            <a:endParaRPr lang="es-ES" dirty="0">
              <a:solidFill>
                <a:schemeClr val="tx2"/>
              </a:solidFill>
            </a:endParaRPr>
          </a:p>
        </p:txBody>
      </p:sp>
    </p:spTree>
    <p:extLst>
      <p:ext uri="{BB962C8B-B14F-4D97-AF65-F5344CB8AC3E}">
        <p14:creationId xmlns:p14="http://schemas.microsoft.com/office/powerpoint/2010/main" val="3579470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694268"/>
            <a:ext cx="8231029" cy="5431898"/>
          </a:xfrm>
        </p:spPr>
        <p:txBody>
          <a:bodyPr/>
          <a:lstStyle/>
          <a:p>
            <a:pPr marL="0" indent="0" algn="ctr">
              <a:buNone/>
            </a:pPr>
            <a:endParaRPr lang="es-EC" sz="900" b="1" dirty="0">
              <a:solidFill>
                <a:schemeClr val="tx1"/>
              </a:solidFill>
            </a:endParaRPr>
          </a:p>
          <a:p>
            <a:pPr marL="0" indent="0" algn="just">
              <a:buNone/>
            </a:pPr>
            <a:endParaRPr lang="es-EC" sz="1400" b="1"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Objetivos</a:t>
            </a:r>
            <a:endParaRPr lang="es-EC" sz="1600" i="0" kern="0" dirty="0">
              <a:solidFill>
                <a:schemeClr val="tx1"/>
              </a:solidFill>
              <a:effectLst/>
            </a:endParaRPr>
          </a:p>
        </p:txBody>
      </p:sp>
      <p:sp>
        <p:nvSpPr>
          <p:cNvPr id="5" name="Rectángulo 4"/>
          <p:cNvSpPr/>
          <p:nvPr/>
        </p:nvSpPr>
        <p:spPr>
          <a:xfrm>
            <a:off x="2904063" y="628593"/>
            <a:ext cx="3337461" cy="50323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OBJETIVOS ESPECÍFICOS</a:t>
            </a:r>
          </a:p>
        </p:txBody>
      </p:sp>
      <p:sp>
        <p:nvSpPr>
          <p:cNvPr id="7" name="Rectángulo 6"/>
          <p:cNvSpPr/>
          <p:nvPr/>
        </p:nvSpPr>
        <p:spPr>
          <a:xfrm>
            <a:off x="580268" y="1243061"/>
            <a:ext cx="7985050" cy="1370538"/>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Crear una Base de Datos SQL, que contenga información de equipos existentes, repuestos más críticos de los equipos, así como toda la información detallada de las órdenes de mantenimiento y solicitudes de material a bodega del Área ELPO. </a:t>
            </a:r>
          </a:p>
          <a:p>
            <a:pPr marL="285750" indent="-285750">
              <a:buFont typeface="Arial" panose="020B0604020202020204" pitchFamily="34" charset="0"/>
              <a:buChar char="•"/>
            </a:pPr>
            <a:endParaRPr lang="es-ES" dirty="0">
              <a:solidFill>
                <a:schemeClr val="tx2"/>
              </a:solidFill>
            </a:endParaRPr>
          </a:p>
        </p:txBody>
      </p:sp>
      <p:sp>
        <p:nvSpPr>
          <p:cNvPr id="8" name="Rectángulo 7"/>
          <p:cNvSpPr/>
          <p:nvPr/>
        </p:nvSpPr>
        <p:spPr>
          <a:xfrm>
            <a:off x="580268" y="2758749"/>
            <a:ext cx="7985050" cy="909486"/>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1"/>
                </a:solidFill>
              </a:rPr>
              <a:t>Desarrollar un Sistema Gráfico HMI que permita a los usuarios (Personal Técnico), monitorear, controlar y gestionar el mantenimiento de los equipos del Área ELPO. </a:t>
            </a:r>
          </a:p>
        </p:txBody>
      </p:sp>
      <p:sp>
        <p:nvSpPr>
          <p:cNvPr id="9" name="Rectángulo 8"/>
          <p:cNvSpPr/>
          <p:nvPr/>
        </p:nvSpPr>
        <p:spPr>
          <a:xfrm>
            <a:off x="580269" y="3783583"/>
            <a:ext cx="7985050" cy="1022336"/>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1"/>
                </a:solidFill>
              </a:rPr>
              <a:t>Implementar un Sistema de notificación de alarmas, avisos o indicadores operacionales de mantenimiento, mediante envío de Mails o SMS, a los operarios y supervisores del Área ELPO. </a:t>
            </a:r>
          </a:p>
        </p:txBody>
      </p:sp>
      <p:sp>
        <p:nvSpPr>
          <p:cNvPr id="10" name="Rectángulo 9"/>
          <p:cNvSpPr/>
          <p:nvPr/>
        </p:nvSpPr>
        <p:spPr>
          <a:xfrm>
            <a:off x="580269" y="4923635"/>
            <a:ext cx="7985050" cy="956571"/>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1"/>
                </a:solidFill>
              </a:rPr>
              <a:t>Desarrollar una plantilla automatizada para la generación de órdenes de trabajo, solicitudes de materiales a bodega e inventario de repuestos existentes en el Área ELPO</a:t>
            </a:r>
            <a:r>
              <a:rPr lang="es-ES" dirty="0" smtClean="0">
                <a:solidFill>
                  <a:schemeClr val="tx1"/>
                </a:solidFill>
              </a:rPr>
              <a:t>.</a:t>
            </a:r>
            <a:endParaRPr lang="es-EC" dirty="0">
              <a:solidFill>
                <a:schemeClr val="tx1"/>
              </a:solidFill>
            </a:endParaRPr>
          </a:p>
        </p:txBody>
      </p:sp>
    </p:spTree>
    <p:extLst>
      <p:ext uri="{BB962C8B-B14F-4D97-AF65-F5344CB8AC3E}">
        <p14:creationId xmlns:p14="http://schemas.microsoft.com/office/powerpoint/2010/main" val="17773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Introducción</a:t>
            </a:r>
          </a:p>
        </p:txBody>
      </p:sp>
      <p:sp>
        <p:nvSpPr>
          <p:cNvPr id="16" name="Rectángulo 15"/>
          <p:cNvSpPr/>
          <p:nvPr/>
        </p:nvSpPr>
        <p:spPr>
          <a:xfrm>
            <a:off x="2528883" y="1824037"/>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Justificación y Alcance</a:t>
            </a:r>
            <a:endParaRPr lang="es-EC" dirty="0">
              <a:solidFill>
                <a:schemeClr val="bg1">
                  <a:lumMod val="50000"/>
                </a:schemeClr>
              </a:solidFill>
            </a:endParaRPr>
          </a:p>
        </p:txBody>
      </p:sp>
      <p:sp>
        <p:nvSpPr>
          <p:cNvPr id="18" name="Rectángulo 17"/>
          <p:cNvSpPr/>
          <p:nvPr/>
        </p:nvSpPr>
        <p:spPr>
          <a:xfrm>
            <a:off x="2528884" y="2390772"/>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Objetivos</a:t>
            </a:r>
          </a:p>
        </p:txBody>
      </p:sp>
      <p:sp>
        <p:nvSpPr>
          <p:cNvPr id="19" name="Rectángulo 18"/>
          <p:cNvSpPr/>
          <p:nvPr/>
        </p:nvSpPr>
        <p:spPr>
          <a:xfrm>
            <a:off x="2528882" y="2937460"/>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endParaRPr lang="es-EC" b="1" dirty="0" smtClean="0">
              <a:solidFill>
                <a:srgbClr val="5940EC"/>
              </a:solidFill>
            </a:endParaRPr>
          </a:p>
          <a:p>
            <a:pPr marL="357188"/>
            <a:r>
              <a:rPr lang="es-EC" b="1" dirty="0" smtClean="0">
                <a:solidFill>
                  <a:srgbClr val="5940EC"/>
                </a:solidFill>
              </a:rPr>
              <a:t>Base </a:t>
            </a:r>
            <a:r>
              <a:rPr lang="es-EC" b="1" dirty="0">
                <a:solidFill>
                  <a:srgbClr val="5940EC"/>
                </a:solidFill>
              </a:rPr>
              <a:t>de datos</a:t>
            </a:r>
          </a:p>
          <a:p>
            <a:pPr marL="357188"/>
            <a:endParaRPr lang="es-EC" b="1" dirty="0">
              <a:solidFill>
                <a:srgbClr val="5940EC"/>
              </a:solidFill>
            </a:endParaRP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6" name="Elipse 25"/>
          <p:cNvSpPr/>
          <p:nvPr/>
        </p:nvSpPr>
        <p:spPr>
          <a:xfrm>
            <a:off x="2185979" y="2381263"/>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7" name="Elipse 26"/>
          <p:cNvSpPr/>
          <p:nvPr/>
        </p:nvSpPr>
        <p:spPr>
          <a:xfrm>
            <a:off x="2185984" y="2952262"/>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2528882" y="3422914"/>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Diseño del sistema SCADA</a:t>
            </a:r>
            <a:endParaRPr lang="es-EC" dirty="0">
              <a:solidFill>
                <a:schemeClr val="bg1">
                  <a:lumMod val="50000"/>
                </a:schemeClr>
              </a:solidFill>
            </a:endParaRPr>
          </a:p>
        </p:txBody>
      </p:sp>
      <p:sp>
        <p:nvSpPr>
          <p:cNvPr id="23" name="Rectángulo 22"/>
          <p:cNvSpPr/>
          <p:nvPr/>
        </p:nvSpPr>
        <p:spPr>
          <a:xfrm>
            <a:off x="2547929" y="3958965"/>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Conclusiones</a:t>
            </a:r>
          </a:p>
        </p:txBody>
      </p:sp>
      <p:sp>
        <p:nvSpPr>
          <p:cNvPr id="28" name="Rectángulo 27"/>
          <p:cNvSpPr/>
          <p:nvPr/>
        </p:nvSpPr>
        <p:spPr>
          <a:xfrm>
            <a:off x="2547928" y="453998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Recomendaciones</a:t>
            </a:r>
          </a:p>
        </p:txBody>
      </p:sp>
      <p:sp>
        <p:nvSpPr>
          <p:cNvPr id="31" name="Elipse 30"/>
          <p:cNvSpPr/>
          <p:nvPr/>
        </p:nvSpPr>
        <p:spPr>
          <a:xfrm>
            <a:off x="2185984" y="3452004"/>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2" name="Elipse 31"/>
          <p:cNvSpPr/>
          <p:nvPr/>
        </p:nvSpPr>
        <p:spPr>
          <a:xfrm>
            <a:off x="2185979" y="3963742"/>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3" name="Elipse 32"/>
          <p:cNvSpPr/>
          <p:nvPr/>
        </p:nvSpPr>
        <p:spPr>
          <a:xfrm>
            <a:off x="2185979" y="4539988"/>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Tree>
    <p:extLst>
      <p:ext uri="{BB962C8B-B14F-4D97-AF65-F5344CB8AC3E}">
        <p14:creationId xmlns:p14="http://schemas.microsoft.com/office/powerpoint/2010/main" val="2041325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7"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sp>
        <p:nvSpPr>
          <p:cNvPr id="15" name="Rectángulo 14"/>
          <p:cNvSpPr/>
          <p:nvPr/>
        </p:nvSpPr>
        <p:spPr>
          <a:xfrm>
            <a:off x="3421201" y="885627"/>
            <a:ext cx="2469932" cy="7014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Base de Datos</a:t>
            </a:r>
          </a:p>
        </p:txBody>
      </p:sp>
      <p:sp>
        <p:nvSpPr>
          <p:cNvPr id="16" name="Rectángulo 15"/>
          <p:cNvSpPr/>
          <p:nvPr/>
        </p:nvSpPr>
        <p:spPr>
          <a:xfrm>
            <a:off x="3400181" y="2324886"/>
            <a:ext cx="2469932" cy="859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solidFill>
              </a:rPr>
              <a:t>Diseño de la base de datos </a:t>
            </a:r>
            <a:r>
              <a:rPr lang="es-ES" dirty="0" err="1" smtClean="0">
                <a:solidFill>
                  <a:schemeClr val="tx2"/>
                </a:solidFill>
              </a:rPr>
              <a:t>PostgreSQL</a:t>
            </a:r>
            <a:r>
              <a:rPr lang="es-ES" dirty="0" smtClean="0">
                <a:solidFill>
                  <a:schemeClr val="tx2"/>
                </a:solidFill>
              </a:rPr>
              <a:t>.</a:t>
            </a:r>
            <a:endParaRPr lang="es-ES" dirty="0">
              <a:solidFill>
                <a:schemeClr val="tx2"/>
              </a:solidFill>
            </a:endParaRPr>
          </a:p>
        </p:txBody>
      </p:sp>
      <p:sp>
        <p:nvSpPr>
          <p:cNvPr id="17" name="Rectángulo 16"/>
          <p:cNvSpPr/>
          <p:nvPr/>
        </p:nvSpPr>
        <p:spPr>
          <a:xfrm>
            <a:off x="762168" y="3921684"/>
            <a:ext cx="2093731" cy="68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Análisis de </a:t>
            </a:r>
            <a:r>
              <a:rPr lang="es-ES" b="1" dirty="0" smtClean="0">
                <a:solidFill>
                  <a:schemeClr val="tx2"/>
                </a:solidFill>
              </a:rPr>
              <a:t>Requerimientos</a:t>
            </a:r>
            <a:endParaRPr lang="es-ES" b="1" dirty="0">
              <a:solidFill>
                <a:schemeClr val="tx2"/>
              </a:solidFill>
            </a:endParaRPr>
          </a:p>
        </p:txBody>
      </p:sp>
      <p:sp>
        <p:nvSpPr>
          <p:cNvPr id="18" name="Rectángulo 17"/>
          <p:cNvSpPr/>
          <p:nvPr/>
        </p:nvSpPr>
        <p:spPr>
          <a:xfrm>
            <a:off x="3745522" y="3899305"/>
            <a:ext cx="1779249" cy="69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Diseño Conceptual </a:t>
            </a:r>
          </a:p>
        </p:txBody>
      </p:sp>
      <p:sp>
        <p:nvSpPr>
          <p:cNvPr id="19" name="Rectángulo 18"/>
          <p:cNvSpPr/>
          <p:nvPr/>
        </p:nvSpPr>
        <p:spPr>
          <a:xfrm>
            <a:off x="6132309" y="3914224"/>
            <a:ext cx="1921726" cy="681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solidFill>
              </a:rPr>
              <a:t>Diseño </a:t>
            </a:r>
            <a:r>
              <a:rPr lang="es-ES" b="1" dirty="0">
                <a:solidFill>
                  <a:schemeClr val="tx2"/>
                </a:solidFill>
              </a:rPr>
              <a:t>Físico </a:t>
            </a:r>
          </a:p>
        </p:txBody>
      </p:sp>
      <p:cxnSp>
        <p:nvCxnSpPr>
          <p:cNvPr id="21" name="Conector recto de flecha 20"/>
          <p:cNvCxnSpPr>
            <a:endCxn id="16" idx="0"/>
          </p:cNvCxnSpPr>
          <p:nvPr/>
        </p:nvCxnSpPr>
        <p:spPr>
          <a:xfrm>
            <a:off x="4635147" y="1587062"/>
            <a:ext cx="0" cy="737824"/>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6" name="Conector recto de flecha 25"/>
          <p:cNvCxnSpPr>
            <a:stCxn id="16" idx="2"/>
            <a:endCxn id="18" idx="0"/>
          </p:cNvCxnSpPr>
          <p:nvPr/>
        </p:nvCxnSpPr>
        <p:spPr>
          <a:xfrm>
            <a:off x="4635147" y="3184635"/>
            <a:ext cx="0" cy="714670"/>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25" name="Conector recto 24"/>
          <p:cNvCxnSpPr/>
          <p:nvPr/>
        </p:nvCxnSpPr>
        <p:spPr>
          <a:xfrm>
            <a:off x="1798524" y="3489434"/>
            <a:ext cx="527493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1798524" y="3489434"/>
            <a:ext cx="0" cy="43225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a:off x="7073462" y="3489434"/>
            <a:ext cx="0" cy="42479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486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7"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sp>
        <p:nvSpPr>
          <p:cNvPr id="17" name="Rectángulo 16"/>
          <p:cNvSpPr/>
          <p:nvPr/>
        </p:nvSpPr>
        <p:spPr>
          <a:xfrm>
            <a:off x="3414633" y="2901039"/>
            <a:ext cx="2225769" cy="99304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Análisis de Requerimientos</a:t>
            </a:r>
          </a:p>
        </p:txBody>
      </p:sp>
      <p:sp>
        <p:nvSpPr>
          <p:cNvPr id="10" name="Rectángulo 9"/>
          <p:cNvSpPr/>
          <p:nvPr/>
        </p:nvSpPr>
        <p:spPr>
          <a:xfrm>
            <a:off x="668641" y="3557318"/>
            <a:ext cx="2402829" cy="1311055"/>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Horas de funcionamiento de los equipos. </a:t>
            </a:r>
          </a:p>
        </p:txBody>
      </p:sp>
      <p:sp>
        <p:nvSpPr>
          <p:cNvPr id="13" name="Rectángulo 12"/>
          <p:cNvSpPr/>
          <p:nvPr/>
        </p:nvSpPr>
        <p:spPr>
          <a:xfrm>
            <a:off x="615168" y="1735411"/>
            <a:ext cx="2456302" cy="149790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s-ES" dirty="0">
              <a:solidFill>
                <a:schemeClr val="tx2"/>
              </a:solidFill>
            </a:endParaRPr>
          </a:p>
          <a:p>
            <a:pPr marL="285750" indent="-285750">
              <a:buFont typeface="Arial" panose="020B0604020202020204" pitchFamily="34" charset="0"/>
              <a:buChar char="•"/>
            </a:pPr>
            <a:r>
              <a:rPr lang="es-ES" dirty="0">
                <a:solidFill>
                  <a:schemeClr val="tx2"/>
                </a:solidFill>
              </a:rPr>
              <a:t>Inventario de repuestos. </a:t>
            </a:r>
          </a:p>
          <a:p>
            <a:pPr marL="285750" indent="-285750">
              <a:buFont typeface="Arial" panose="020B0604020202020204" pitchFamily="34" charset="0"/>
              <a:buChar char="•"/>
            </a:pPr>
            <a:endParaRPr lang="es-ES" dirty="0">
              <a:solidFill>
                <a:schemeClr val="tx2"/>
              </a:solidFill>
            </a:endParaRPr>
          </a:p>
        </p:txBody>
      </p:sp>
      <p:sp>
        <p:nvSpPr>
          <p:cNvPr id="21" name="Rectángulo 20"/>
          <p:cNvSpPr/>
          <p:nvPr/>
        </p:nvSpPr>
        <p:spPr>
          <a:xfrm>
            <a:off x="5987390" y="3557318"/>
            <a:ext cx="2517074" cy="1311055"/>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Órdenes de trabajo. </a:t>
            </a:r>
          </a:p>
        </p:txBody>
      </p:sp>
      <p:sp>
        <p:nvSpPr>
          <p:cNvPr id="22" name="Rectángulo 21"/>
          <p:cNvSpPr/>
          <p:nvPr/>
        </p:nvSpPr>
        <p:spPr>
          <a:xfrm>
            <a:off x="3414633" y="4415567"/>
            <a:ext cx="2225769" cy="1342643"/>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Cronogramas de mantenimiento.</a:t>
            </a:r>
          </a:p>
        </p:txBody>
      </p:sp>
      <p:sp>
        <p:nvSpPr>
          <p:cNvPr id="23" name="Rectángulo 22"/>
          <p:cNvSpPr/>
          <p:nvPr/>
        </p:nvSpPr>
        <p:spPr>
          <a:xfrm>
            <a:off x="3414633" y="880644"/>
            <a:ext cx="2225769" cy="1345378"/>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Especificaciones técnicas de los equipos. </a:t>
            </a:r>
          </a:p>
        </p:txBody>
      </p:sp>
      <p:sp>
        <p:nvSpPr>
          <p:cNvPr id="24" name="Rectángulo 23"/>
          <p:cNvSpPr/>
          <p:nvPr/>
        </p:nvSpPr>
        <p:spPr>
          <a:xfrm>
            <a:off x="5992565" y="1792055"/>
            <a:ext cx="2573684" cy="1391428"/>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2"/>
                </a:solidFill>
              </a:rPr>
              <a:t>Solicitudes de materiales a bodega como: ingreso, despacho y cambio. </a:t>
            </a:r>
          </a:p>
        </p:txBody>
      </p:sp>
      <p:cxnSp>
        <p:nvCxnSpPr>
          <p:cNvPr id="30" name="Conector recto de flecha 29"/>
          <p:cNvCxnSpPr>
            <a:stCxn id="17" idx="0"/>
            <a:endCxn id="23" idx="2"/>
          </p:cNvCxnSpPr>
          <p:nvPr/>
        </p:nvCxnSpPr>
        <p:spPr>
          <a:xfrm flipV="1">
            <a:off x="4527518" y="2226022"/>
            <a:ext cx="0" cy="675017"/>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31" name="Conector recto de flecha 30"/>
          <p:cNvCxnSpPr>
            <a:stCxn id="17" idx="2"/>
            <a:endCxn id="22" idx="0"/>
          </p:cNvCxnSpPr>
          <p:nvPr/>
        </p:nvCxnSpPr>
        <p:spPr>
          <a:xfrm>
            <a:off x="4527518" y="3894079"/>
            <a:ext cx="0" cy="521488"/>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32" name="Conector recto de flecha 31"/>
          <p:cNvCxnSpPr>
            <a:stCxn id="17" idx="1"/>
            <a:endCxn id="13" idx="3"/>
          </p:cNvCxnSpPr>
          <p:nvPr/>
        </p:nvCxnSpPr>
        <p:spPr>
          <a:xfrm flipH="1" flipV="1">
            <a:off x="3071470" y="2484361"/>
            <a:ext cx="343163" cy="913198"/>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34" name="Conector recto de flecha 33"/>
          <p:cNvCxnSpPr>
            <a:stCxn id="17" idx="1"/>
            <a:endCxn id="10" idx="3"/>
          </p:cNvCxnSpPr>
          <p:nvPr/>
        </p:nvCxnSpPr>
        <p:spPr>
          <a:xfrm flipH="1">
            <a:off x="3071470" y="3397559"/>
            <a:ext cx="343163" cy="815287"/>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37" name="Conector recto de flecha 36"/>
          <p:cNvCxnSpPr>
            <a:stCxn id="17" idx="3"/>
            <a:endCxn id="24" idx="1"/>
          </p:cNvCxnSpPr>
          <p:nvPr/>
        </p:nvCxnSpPr>
        <p:spPr>
          <a:xfrm flipV="1">
            <a:off x="5640402" y="2487769"/>
            <a:ext cx="352163" cy="909790"/>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cxnSp>
        <p:nvCxnSpPr>
          <p:cNvPr id="40" name="Conector recto de flecha 39"/>
          <p:cNvCxnSpPr>
            <a:stCxn id="17" idx="3"/>
            <a:endCxn id="21" idx="1"/>
          </p:cNvCxnSpPr>
          <p:nvPr/>
        </p:nvCxnSpPr>
        <p:spPr>
          <a:xfrm>
            <a:off x="5640402" y="3397559"/>
            <a:ext cx="346988" cy="815287"/>
          </a:xfrm>
          <a:prstGeom prst="straightConnector1">
            <a:avLst/>
          </a:prstGeom>
          <a:ln>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407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tx1"/>
                </a:solidFill>
              </a:rPr>
              <a:t>Introducción</a:t>
            </a:r>
          </a:p>
        </p:txBody>
      </p:sp>
      <p:sp>
        <p:nvSpPr>
          <p:cNvPr id="16" name="Rectángulo 15"/>
          <p:cNvSpPr/>
          <p:nvPr/>
        </p:nvSpPr>
        <p:spPr>
          <a:xfrm>
            <a:off x="2528883" y="1824037"/>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tx1"/>
                </a:solidFill>
              </a:rPr>
              <a:t>Justificación y Alcance</a:t>
            </a:r>
            <a:endParaRPr lang="es-EC" dirty="0">
              <a:solidFill>
                <a:schemeClr val="tx1"/>
              </a:solidFill>
            </a:endParaRPr>
          </a:p>
        </p:txBody>
      </p:sp>
      <p:sp>
        <p:nvSpPr>
          <p:cNvPr id="18" name="Rectángulo 17"/>
          <p:cNvSpPr/>
          <p:nvPr/>
        </p:nvSpPr>
        <p:spPr>
          <a:xfrm>
            <a:off x="2528884" y="2390772"/>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tx1"/>
                </a:solidFill>
              </a:rPr>
              <a:t>Objetivos</a:t>
            </a:r>
          </a:p>
        </p:txBody>
      </p:sp>
      <p:sp>
        <p:nvSpPr>
          <p:cNvPr id="19" name="Rectángulo 18"/>
          <p:cNvSpPr/>
          <p:nvPr/>
        </p:nvSpPr>
        <p:spPr>
          <a:xfrm>
            <a:off x="2528882" y="2905930"/>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tx1"/>
                </a:solidFill>
              </a:rPr>
              <a:t>Base de datos</a:t>
            </a:r>
          </a:p>
        </p:txBody>
      </p:sp>
      <p:sp>
        <p:nvSpPr>
          <p:cNvPr id="21" name="Rectángulo 20"/>
          <p:cNvSpPr/>
          <p:nvPr/>
        </p:nvSpPr>
        <p:spPr>
          <a:xfrm>
            <a:off x="2509834" y="3885228"/>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tx1"/>
                </a:solidFill>
              </a:rPr>
              <a:t>Conclusiones</a:t>
            </a:r>
          </a:p>
        </p:txBody>
      </p:sp>
      <p:sp>
        <p:nvSpPr>
          <p:cNvPr id="22" name="Rectángulo 21"/>
          <p:cNvSpPr/>
          <p:nvPr/>
        </p:nvSpPr>
        <p:spPr>
          <a:xfrm>
            <a:off x="2509834" y="4400414"/>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tx1"/>
                </a:solidFill>
              </a:rPr>
              <a:t>Recomendaciones</a:t>
            </a: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6" name="Elipse 25"/>
          <p:cNvSpPr/>
          <p:nvPr/>
        </p:nvSpPr>
        <p:spPr>
          <a:xfrm>
            <a:off x="2185979" y="2381263"/>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7" name="Elipse 26"/>
          <p:cNvSpPr/>
          <p:nvPr/>
        </p:nvSpPr>
        <p:spPr>
          <a:xfrm>
            <a:off x="2185984" y="2935020"/>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9" name="Elipse 28"/>
          <p:cNvSpPr/>
          <p:nvPr/>
        </p:nvSpPr>
        <p:spPr>
          <a:xfrm>
            <a:off x="2165452" y="4388409"/>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0" name="Elipse 29"/>
          <p:cNvSpPr/>
          <p:nvPr/>
        </p:nvSpPr>
        <p:spPr>
          <a:xfrm>
            <a:off x="2147884" y="3902857"/>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2509834" y="3381034"/>
            <a:ext cx="3557591" cy="399066"/>
          </a:xfrm>
          <a:prstGeom prst="rect">
            <a:avLst/>
          </a:prstGeom>
          <a:solidFill>
            <a:schemeClr val="accent3">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tx1"/>
                </a:solidFill>
              </a:rPr>
              <a:t>Diseño del Sistema SCADA </a:t>
            </a:r>
          </a:p>
        </p:txBody>
      </p:sp>
      <p:sp>
        <p:nvSpPr>
          <p:cNvPr id="23" name="Elipse 22"/>
          <p:cNvSpPr/>
          <p:nvPr/>
        </p:nvSpPr>
        <p:spPr>
          <a:xfrm>
            <a:off x="2166936" y="3410124"/>
            <a:ext cx="342900" cy="399066"/>
          </a:xfrm>
          <a:prstGeom prst="ellipse">
            <a:avLst/>
          </a:prstGeom>
          <a:solidFill>
            <a:schemeClr val="accent5">
              <a:lumMod val="90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30841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7"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pic>
        <p:nvPicPr>
          <p:cNvPr id="2" name="Imagen 1"/>
          <p:cNvPicPr>
            <a:picLocks noChangeAspect="1"/>
          </p:cNvPicPr>
          <p:nvPr/>
        </p:nvPicPr>
        <p:blipFill>
          <a:blip r:embed="rId3"/>
          <a:stretch>
            <a:fillRect/>
          </a:stretch>
        </p:blipFill>
        <p:spPr>
          <a:xfrm>
            <a:off x="798680" y="1453029"/>
            <a:ext cx="7548227" cy="4254327"/>
          </a:xfrm>
          <a:prstGeom prst="rect">
            <a:avLst/>
          </a:prstGeom>
        </p:spPr>
      </p:pic>
      <p:sp>
        <p:nvSpPr>
          <p:cNvPr id="19" name="CuadroTexto 18">
            <a:extLst>
              <a:ext uri="{FF2B5EF4-FFF2-40B4-BE49-F238E27FC236}">
                <a16:creationId xmlns:a16="http://schemas.microsoft.com/office/drawing/2014/main" xmlns="" id="{288780F4-A167-4FA0-AB56-0CABE28D1A4C}"/>
              </a:ext>
            </a:extLst>
          </p:cNvPr>
          <p:cNvSpPr txBox="1"/>
          <p:nvPr/>
        </p:nvSpPr>
        <p:spPr>
          <a:xfrm>
            <a:off x="301413" y="1065231"/>
            <a:ext cx="7541488" cy="369332"/>
          </a:xfrm>
          <a:prstGeom prst="rect">
            <a:avLst/>
          </a:prstGeom>
          <a:noFill/>
        </p:spPr>
        <p:txBody>
          <a:bodyPr wrap="none" rtlCol="0">
            <a:spAutoFit/>
          </a:bodyPr>
          <a:lstStyle/>
          <a:p>
            <a:r>
              <a:rPr lang="es-ES" b="1" dirty="0"/>
              <a:t>Diagramas de caso de uso UML (Lenguaje Unificado de Modelado) </a:t>
            </a:r>
            <a:endParaRPr lang="es-EC" b="1" i="1" dirty="0"/>
          </a:p>
        </p:txBody>
      </p:sp>
      <p:sp>
        <p:nvSpPr>
          <p:cNvPr id="25" name="CuadroTexto 24">
            <a:extLst>
              <a:ext uri="{FF2B5EF4-FFF2-40B4-BE49-F238E27FC236}">
                <a16:creationId xmlns:a16="http://schemas.microsoft.com/office/drawing/2014/main" xmlns="" id="{288780F4-A167-4FA0-AB56-0CABE28D1A4C}"/>
              </a:ext>
            </a:extLst>
          </p:cNvPr>
          <p:cNvSpPr txBox="1"/>
          <p:nvPr/>
        </p:nvSpPr>
        <p:spPr>
          <a:xfrm>
            <a:off x="118533" y="642936"/>
            <a:ext cx="3211135" cy="369332"/>
          </a:xfrm>
          <a:prstGeom prst="rect">
            <a:avLst/>
          </a:prstGeom>
          <a:solidFill>
            <a:schemeClr val="accent1">
              <a:lumMod val="90000"/>
            </a:schemeClr>
          </a:solidFill>
          <a:ln w="6350"/>
        </p:spPr>
        <p:style>
          <a:lnRef idx="2">
            <a:schemeClr val="dk1"/>
          </a:lnRef>
          <a:fillRef idx="1">
            <a:schemeClr val="lt1"/>
          </a:fillRef>
          <a:effectRef idx="0">
            <a:schemeClr val="dk1"/>
          </a:effectRef>
          <a:fontRef idx="minor">
            <a:schemeClr val="dk1"/>
          </a:fontRef>
        </p:style>
        <p:txBody>
          <a:bodyPr wrap="none" rtlCol="0">
            <a:spAutoFit/>
          </a:bodyPr>
          <a:lstStyle/>
          <a:p>
            <a:r>
              <a:rPr lang="es-EC" b="1" i="1" dirty="0" smtClean="0"/>
              <a:t>Análisis de Requerimientos</a:t>
            </a:r>
            <a:endParaRPr lang="es-EC" b="1" i="1" dirty="0"/>
          </a:p>
        </p:txBody>
      </p:sp>
    </p:spTree>
    <p:extLst>
      <p:ext uri="{BB962C8B-B14F-4D97-AF65-F5344CB8AC3E}">
        <p14:creationId xmlns:p14="http://schemas.microsoft.com/office/powerpoint/2010/main" val="1414242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43928" y="1281775"/>
            <a:ext cx="6657732" cy="4360191"/>
          </a:xfrm>
          <a:prstGeom prst="rect">
            <a:avLst/>
          </a:prstGeom>
        </p:spPr>
      </p:pic>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sp>
        <p:nvSpPr>
          <p:cNvPr id="7" name="CuadroTexto 6">
            <a:extLst>
              <a:ext uri="{FF2B5EF4-FFF2-40B4-BE49-F238E27FC236}">
                <a16:creationId xmlns:a16="http://schemas.microsoft.com/office/drawing/2014/main" xmlns="" id="{288780F4-A167-4FA0-AB56-0CABE28D1A4C}"/>
              </a:ext>
            </a:extLst>
          </p:cNvPr>
          <p:cNvSpPr txBox="1"/>
          <p:nvPr/>
        </p:nvSpPr>
        <p:spPr>
          <a:xfrm>
            <a:off x="118533" y="642936"/>
            <a:ext cx="3211135" cy="369332"/>
          </a:xfrm>
          <a:prstGeom prst="rect">
            <a:avLst/>
          </a:prstGeom>
          <a:solidFill>
            <a:schemeClr val="accent1">
              <a:lumMod val="90000"/>
            </a:schemeClr>
          </a:solidFill>
          <a:ln w="6350"/>
        </p:spPr>
        <p:style>
          <a:lnRef idx="2">
            <a:schemeClr val="dk1"/>
          </a:lnRef>
          <a:fillRef idx="1">
            <a:schemeClr val="lt1"/>
          </a:fillRef>
          <a:effectRef idx="0">
            <a:schemeClr val="dk1"/>
          </a:effectRef>
          <a:fontRef idx="minor">
            <a:schemeClr val="dk1"/>
          </a:fontRef>
        </p:style>
        <p:txBody>
          <a:bodyPr wrap="none" rtlCol="0">
            <a:spAutoFit/>
          </a:bodyPr>
          <a:lstStyle/>
          <a:p>
            <a:r>
              <a:rPr lang="es-EC" b="1" i="1" dirty="0" smtClean="0"/>
              <a:t>Análisis de Requerimientos</a:t>
            </a:r>
            <a:endParaRPr lang="es-EC" b="1" i="1" dirty="0"/>
          </a:p>
        </p:txBody>
      </p:sp>
      <p:pic>
        <p:nvPicPr>
          <p:cNvPr id="8"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Tree>
    <p:extLst>
      <p:ext uri="{BB962C8B-B14F-4D97-AF65-F5344CB8AC3E}">
        <p14:creationId xmlns:p14="http://schemas.microsoft.com/office/powerpoint/2010/main" val="2820880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sp>
        <p:nvSpPr>
          <p:cNvPr id="6" name="Rectángulo 5"/>
          <p:cNvSpPr/>
          <p:nvPr/>
        </p:nvSpPr>
        <p:spPr>
          <a:xfrm>
            <a:off x="3635546" y="660117"/>
            <a:ext cx="1874495" cy="69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Diseño Conceptual </a:t>
            </a:r>
          </a:p>
        </p:txBody>
      </p:sp>
      <p:sp>
        <p:nvSpPr>
          <p:cNvPr id="4" name="Rectángulo 3"/>
          <p:cNvSpPr/>
          <p:nvPr/>
        </p:nvSpPr>
        <p:spPr>
          <a:xfrm>
            <a:off x="6248698" y="2805816"/>
            <a:ext cx="1989741" cy="906115"/>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Restricciones </a:t>
            </a:r>
            <a:r>
              <a:rPr lang="es-ES" dirty="0">
                <a:solidFill>
                  <a:schemeClr val="tx1"/>
                </a:solidFill>
              </a:rPr>
              <a:t>de los </a:t>
            </a:r>
            <a:r>
              <a:rPr lang="es-ES" dirty="0" smtClean="0">
                <a:solidFill>
                  <a:schemeClr val="tx1"/>
                </a:solidFill>
              </a:rPr>
              <a:t>datos.</a:t>
            </a:r>
            <a:endParaRPr lang="es-ES" dirty="0">
              <a:solidFill>
                <a:schemeClr val="tx1"/>
              </a:solidFill>
            </a:endParaRPr>
          </a:p>
        </p:txBody>
      </p:sp>
      <p:sp>
        <p:nvSpPr>
          <p:cNvPr id="7" name="Rectángulo 6"/>
          <p:cNvSpPr/>
          <p:nvPr/>
        </p:nvSpPr>
        <p:spPr>
          <a:xfrm>
            <a:off x="875288" y="2783767"/>
            <a:ext cx="1874495" cy="92188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Estructura </a:t>
            </a:r>
            <a:r>
              <a:rPr lang="es-ES" dirty="0">
                <a:solidFill>
                  <a:schemeClr val="tx1"/>
                </a:solidFill>
              </a:rPr>
              <a:t>de cada </a:t>
            </a:r>
            <a:r>
              <a:rPr lang="es-ES" dirty="0" smtClean="0">
                <a:solidFill>
                  <a:schemeClr val="tx1"/>
                </a:solidFill>
              </a:rPr>
              <a:t>entidad.</a:t>
            </a:r>
            <a:endParaRPr lang="es-ES" dirty="0">
              <a:solidFill>
                <a:schemeClr val="tx1"/>
              </a:solidFill>
            </a:endParaRPr>
          </a:p>
        </p:txBody>
      </p:sp>
      <p:sp>
        <p:nvSpPr>
          <p:cNvPr id="8" name="Rectángulo 7"/>
          <p:cNvSpPr/>
          <p:nvPr/>
        </p:nvSpPr>
        <p:spPr>
          <a:xfrm>
            <a:off x="3646474" y="2783766"/>
            <a:ext cx="1874495" cy="906115"/>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Tipos </a:t>
            </a:r>
            <a:r>
              <a:rPr lang="es-ES" dirty="0">
                <a:solidFill>
                  <a:schemeClr val="tx1"/>
                </a:solidFill>
              </a:rPr>
              <a:t>de datos</a:t>
            </a: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0" name="Rectángulo 9"/>
          <p:cNvSpPr/>
          <p:nvPr/>
        </p:nvSpPr>
        <p:spPr>
          <a:xfrm>
            <a:off x="2622783" y="1540720"/>
            <a:ext cx="3913794" cy="92188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Elementos que componen la base de datos.</a:t>
            </a:r>
            <a:endParaRPr lang="es-ES" dirty="0">
              <a:solidFill>
                <a:schemeClr val="tx1"/>
              </a:solidFill>
            </a:endParaRPr>
          </a:p>
        </p:txBody>
      </p:sp>
      <p:pic>
        <p:nvPicPr>
          <p:cNvPr id="2" name="Imagen 1"/>
          <p:cNvPicPr>
            <a:picLocks noChangeAspect="1"/>
          </p:cNvPicPr>
          <p:nvPr/>
        </p:nvPicPr>
        <p:blipFill>
          <a:blip r:embed="rId3"/>
          <a:stretch>
            <a:fillRect/>
          </a:stretch>
        </p:blipFill>
        <p:spPr>
          <a:xfrm>
            <a:off x="1489577" y="3965172"/>
            <a:ext cx="6076950" cy="1981200"/>
          </a:xfrm>
          <a:prstGeom prst="rect">
            <a:avLst/>
          </a:prstGeom>
        </p:spPr>
      </p:pic>
      <p:cxnSp>
        <p:nvCxnSpPr>
          <p:cNvPr id="11" name="Conector recto de flecha 10"/>
          <p:cNvCxnSpPr>
            <a:stCxn id="6" idx="2"/>
            <a:endCxn id="10" idx="0"/>
          </p:cNvCxnSpPr>
          <p:nvPr/>
        </p:nvCxnSpPr>
        <p:spPr>
          <a:xfrm>
            <a:off x="4572794" y="1356885"/>
            <a:ext cx="6886" cy="18383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10" idx="2"/>
            <a:endCxn id="8" idx="0"/>
          </p:cNvCxnSpPr>
          <p:nvPr/>
        </p:nvCxnSpPr>
        <p:spPr>
          <a:xfrm>
            <a:off x="4579680" y="2462600"/>
            <a:ext cx="4042" cy="3211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812536" y="2616200"/>
            <a:ext cx="54310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7243569" y="2616200"/>
            <a:ext cx="0" cy="1896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7" idx="0"/>
          </p:cNvCxnSpPr>
          <p:nvPr/>
        </p:nvCxnSpPr>
        <p:spPr>
          <a:xfrm>
            <a:off x="1812536" y="2616200"/>
            <a:ext cx="0" cy="16756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973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sp>
        <p:nvSpPr>
          <p:cNvPr id="6" name="Rectángulo 5"/>
          <p:cNvSpPr/>
          <p:nvPr/>
        </p:nvSpPr>
        <p:spPr>
          <a:xfrm>
            <a:off x="3635546" y="660117"/>
            <a:ext cx="1874495" cy="69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Diseño </a:t>
            </a:r>
            <a:r>
              <a:rPr lang="es-ES" b="1" dirty="0" smtClean="0">
                <a:solidFill>
                  <a:schemeClr val="tx2"/>
                </a:solidFill>
              </a:rPr>
              <a:t>Físico </a:t>
            </a:r>
            <a:endParaRPr lang="es-ES" b="1" dirty="0">
              <a:solidFill>
                <a:schemeClr val="tx2"/>
              </a:solidFill>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5" name="Rectángulo 14"/>
          <p:cNvSpPr/>
          <p:nvPr/>
        </p:nvSpPr>
        <p:spPr>
          <a:xfrm>
            <a:off x="2473921" y="1612486"/>
            <a:ext cx="4213952" cy="92188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1"/>
                </a:solidFill>
              </a:rPr>
              <a:t>Se presenta un diccionario de </a:t>
            </a:r>
            <a:r>
              <a:rPr lang="es-ES" dirty="0" smtClean="0">
                <a:solidFill>
                  <a:schemeClr val="tx1"/>
                </a:solidFill>
              </a:rPr>
              <a:t>datos</a:t>
            </a:r>
            <a:endParaRPr lang="es-ES" dirty="0">
              <a:solidFill>
                <a:schemeClr val="tx1"/>
              </a:solidFill>
            </a:endParaRPr>
          </a:p>
        </p:txBody>
      </p:sp>
      <p:sp>
        <p:nvSpPr>
          <p:cNvPr id="16" name="Rectángulo 15"/>
          <p:cNvSpPr/>
          <p:nvPr/>
        </p:nvSpPr>
        <p:spPr>
          <a:xfrm>
            <a:off x="882587" y="2896097"/>
            <a:ext cx="2126427" cy="750272"/>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1"/>
                </a:solidFill>
              </a:rPr>
              <a:t>N</a:t>
            </a:r>
            <a:r>
              <a:rPr lang="es-ES" dirty="0" smtClean="0">
                <a:solidFill>
                  <a:schemeClr val="tx1"/>
                </a:solidFill>
              </a:rPr>
              <a:t>ombre </a:t>
            </a:r>
            <a:r>
              <a:rPr lang="es-ES" dirty="0">
                <a:solidFill>
                  <a:schemeClr val="tx1"/>
                </a:solidFill>
              </a:rPr>
              <a:t>de la </a:t>
            </a:r>
            <a:r>
              <a:rPr lang="es-ES" dirty="0" smtClean="0">
                <a:solidFill>
                  <a:schemeClr val="tx1"/>
                </a:solidFill>
              </a:rPr>
              <a:t>entidad.</a:t>
            </a:r>
            <a:endParaRPr lang="es-ES" dirty="0">
              <a:solidFill>
                <a:schemeClr val="tx1"/>
              </a:solidFill>
            </a:endParaRPr>
          </a:p>
        </p:txBody>
      </p:sp>
      <p:sp>
        <p:nvSpPr>
          <p:cNvPr id="20" name="Rectángulo 19"/>
          <p:cNvSpPr/>
          <p:nvPr/>
        </p:nvSpPr>
        <p:spPr>
          <a:xfrm>
            <a:off x="3540643" y="2896097"/>
            <a:ext cx="2083982" cy="766122"/>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Atributos y tipo </a:t>
            </a:r>
            <a:r>
              <a:rPr lang="es-ES" dirty="0">
                <a:solidFill>
                  <a:schemeClr val="tx1"/>
                </a:solidFill>
              </a:rPr>
              <a:t>de dato</a:t>
            </a:r>
            <a:r>
              <a:rPr lang="es-ES" dirty="0" smtClean="0">
                <a:solidFill>
                  <a:schemeClr val="tx1"/>
                </a:solidFill>
              </a:rPr>
              <a:t>.</a:t>
            </a:r>
            <a:endParaRPr lang="es-ES" dirty="0">
              <a:solidFill>
                <a:schemeClr val="tx1"/>
              </a:solidFill>
            </a:endParaRPr>
          </a:p>
        </p:txBody>
      </p:sp>
      <p:sp>
        <p:nvSpPr>
          <p:cNvPr id="21" name="Rectángulo 20"/>
          <p:cNvSpPr/>
          <p:nvPr/>
        </p:nvSpPr>
        <p:spPr>
          <a:xfrm>
            <a:off x="6018137" y="2896097"/>
            <a:ext cx="2218838" cy="766122"/>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Descripción uso </a:t>
            </a:r>
            <a:r>
              <a:rPr lang="es-ES" dirty="0">
                <a:solidFill>
                  <a:schemeClr val="tx1"/>
                </a:solidFill>
              </a:rPr>
              <a:t>del atributo.</a:t>
            </a:r>
          </a:p>
        </p:txBody>
      </p:sp>
      <p:cxnSp>
        <p:nvCxnSpPr>
          <p:cNvPr id="10" name="Conector recto de flecha 9"/>
          <p:cNvCxnSpPr>
            <a:stCxn id="15" idx="2"/>
            <a:endCxn id="20" idx="0"/>
          </p:cNvCxnSpPr>
          <p:nvPr/>
        </p:nvCxnSpPr>
        <p:spPr>
          <a:xfrm>
            <a:off x="4580897" y="2534366"/>
            <a:ext cx="1737" cy="3617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6" idx="2"/>
            <a:endCxn id="15" idx="0"/>
          </p:cNvCxnSpPr>
          <p:nvPr/>
        </p:nvCxnSpPr>
        <p:spPr>
          <a:xfrm>
            <a:off x="4572794" y="1356885"/>
            <a:ext cx="8103" cy="2556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945801" y="2701260"/>
            <a:ext cx="518175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endCxn id="16" idx="0"/>
          </p:cNvCxnSpPr>
          <p:nvPr/>
        </p:nvCxnSpPr>
        <p:spPr>
          <a:xfrm>
            <a:off x="1945801" y="2701260"/>
            <a:ext cx="0" cy="1948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21" idx="0"/>
          </p:cNvCxnSpPr>
          <p:nvPr/>
        </p:nvCxnSpPr>
        <p:spPr>
          <a:xfrm>
            <a:off x="7127556" y="2701260"/>
            <a:ext cx="0" cy="1948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9" name="Imagen 28"/>
          <p:cNvPicPr>
            <a:picLocks noChangeAspect="1"/>
          </p:cNvPicPr>
          <p:nvPr/>
        </p:nvPicPr>
        <p:blipFill rotWithShape="1">
          <a:blip r:embed="rId3"/>
          <a:srcRect l="33776" r="34305"/>
          <a:stretch/>
        </p:blipFill>
        <p:spPr>
          <a:xfrm>
            <a:off x="3636334" y="4956778"/>
            <a:ext cx="1924493" cy="1209675"/>
          </a:xfrm>
          <a:prstGeom prst="rect">
            <a:avLst/>
          </a:prstGeom>
        </p:spPr>
      </p:pic>
      <p:pic>
        <p:nvPicPr>
          <p:cNvPr id="30" name="Imagen 29"/>
          <p:cNvPicPr>
            <a:picLocks noChangeAspect="1"/>
          </p:cNvPicPr>
          <p:nvPr/>
        </p:nvPicPr>
        <p:blipFill rotWithShape="1">
          <a:blip r:embed="rId3"/>
          <a:srcRect l="65329" r="2223"/>
          <a:stretch/>
        </p:blipFill>
        <p:spPr>
          <a:xfrm>
            <a:off x="6148869" y="3817977"/>
            <a:ext cx="1956390" cy="1209675"/>
          </a:xfrm>
          <a:prstGeom prst="rect">
            <a:avLst/>
          </a:prstGeom>
        </p:spPr>
      </p:pic>
      <p:pic>
        <p:nvPicPr>
          <p:cNvPr id="31" name="Imagen 30"/>
          <p:cNvPicPr>
            <a:picLocks noChangeAspect="1"/>
          </p:cNvPicPr>
          <p:nvPr/>
        </p:nvPicPr>
        <p:blipFill rotWithShape="1">
          <a:blip r:embed="rId3"/>
          <a:srcRect l="1668" r="65531"/>
          <a:stretch/>
        </p:blipFill>
        <p:spPr>
          <a:xfrm>
            <a:off x="3595871" y="3817977"/>
            <a:ext cx="1977656" cy="1209675"/>
          </a:xfrm>
          <a:prstGeom prst="rect">
            <a:avLst/>
          </a:prstGeom>
        </p:spPr>
      </p:pic>
      <p:sp>
        <p:nvSpPr>
          <p:cNvPr id="32" name="Rectángulo 31"/>
          <p:cNvSpPr/>
          <p:nvPr/>
        </p:nvSpPr>
        <p:spPr>
          <a:xfrm>
            <a:off x="882586" y="3841205"/>
            <a:ext cx="2126427" cy="750272"/>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r>
              <a:rPr lang="es-ES" dirty="0" smtClean="0">
                <a:solidFill>
                  <a:schemeClr val="tx1"/>
                </a:solidFill>
              </a:rPr>
              <a:t>Alarmas activadas</a:t>
            </a:r>
            <a:endParaRPr lang="es-ES" dirty="0">
              <a:solidFill>
                <a:schemeClr val="tx1"/>
              </a:solidFill>
            </a:endParaRPr>
          </a:p>
        </p:txBody>
      </p:sp>
      <p:cxnSp>
        <p:nvCxnSpPr>
          <p:cNvPr id="33" name="Conector recto de flecha 32"/>
          <p:cNvCxnSpPr>
            <a:stCxn id="16" idx="2"/>
            <a:endCxn id="32" idx="0"/>
          </p:cNvCxnSpPr>
          <p:nvPr/>
        </p:nvCxnSpPr>
        <p:spPr>
          <a:xfrm flipH="1">
            <a:off x="1945800" y="3646369"/>
            <a:ext cx="1" cy="19483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20" idx="2"/>
            <a:endCxn id="31" idx="0"/>
          </p:cNvCxnSpPr>
          <p:nvPr/>
        </p:nvCxnSpPr>
        <p:spPr>
          <a:xfrm>
            <a:off x="4582634" y="3662219"/>
            <a:ext cx="2065" cy="1557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21" idx="2"/>
            <a:endCxn id="30" idx="0"/>
          </p:cNvCxnSpPr>
          <p:nvPr/>
        </p:nvCxnSpPr>
        <p:spPr>
          <a:xfrm flipH="1">
            <a:off x="7127064" y="3662219"/>
            <a:ext cx="492" cy="1557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a:off x="4611280" y="4918678"/>
            <a:ext cx="0" cy="1224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82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719957" y="54504"/>
            <a:ext cx="8231029" cy="434594"/>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Base de Datos</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5" name="Imagen 24"/>
          <p:cNvPicPr/>
          <p:nvPr/>
        </p:nvPicPr>
        <p:blipFill>
          <a:blip r:embed="rId3">
            <a:extLst>
              <a:ext uri="{28A0092B-C50C-407E-A947-70E740481C1C}">
                <a14:useLocalDpi xmlns:a14="http://schemas.microsoft.com/office/drawing/2010/main" val="0"/>
              </a:ext>
            </a:extLst>
          </a:blip>
          <a:srcRect/>
          <a:stretch>
            <a:fillRect/>
          </a:stretch>
        </p:blipFill>
        <p:spPr bwMode="auto">
          <a:xfrm>
            <a:off x="2196255" y="54504"/>
            <a:ext cx="5001986" cy="6631720"/>
          </a:xfrm>
          <a:prstGeom prst="rect">
            <a:avLst/>
          </a:prstGeom>
          <a:noFill/>
          <a:ln>
            <a:noFill/>
          </a:ln>
        </p:spPr>
      </p:pic>
      <p:sp>
        <p:nvSpPr>
          <p:cNvPr id="26" name="Rectángulo 25"/>
          <p:cNvSpPr/>
          <p:nvPr/>
        </p:nvSpPr>
        <p:spPr>
          <a:xfrm>
            <a:off x="211863" y="278794"/>
            <a:ext cx="1874495" cy="69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Modelo Entidad Relación. </a:t>
            </a:r>
            <a:endParaRPr lang="es-ES" b="1" dirty="0">
              <a:solidFill>
                <a:schemeClr val="tx1"/>
              </a:solidFill>
            </a:endParaRPr>
          </a:p>
        </p:txBody>
      </p:sp>
    </p:spTree>
    <p:extLst>
      <p:ext uri="{BB962C8B-B14F-4D97-AF65-F5344CB8AC3E}">
        <p14:creationId xmlns:p14="http://schemas.microsoft.com/office/powerpoint/2010/main" val="519274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Introducción</a:t>
            </a:r>
          </a:p>
        </p:txBody>
      </p:sp>
      <p:sp>
        <p:nvSpPr>
          <p:cNvPr id="16" name="Rectángulo 15"/>
          <p:cNvSpPr/>
          <p:nvPr/>
        </p:nvSpPr>
        <p:spPr>
          <a:xfrm>
            <a:off x="2528883" y="1824037"/>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Justificación y Alcance</a:t>
            </a:r>
            <a:endParaRPr lang="es-EC" dirty="0">
              <a:solidFill>
                <a:schemeClr val="bg1">
                  <a:lumMod val="50000"/>
                </a:schemeClr>
              </a:solidFill>
            </a:endParaRPr>
          </a:p>
        </p:txBody>
      </p:sp>
      <p:sp>
        <p:nvSpPr>
          <p:cNvPr id="18" name="Rectángulo 17"/>
          <p:cNvSpPr/>
          <p:nvPr/>
        </p:nvSpPr>
        <p:spPr>
          <a:xfrm>
            <a:off x="2528884" y="2390772"/>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Objetivos</a:t>
            </a:r>
          </a:p>
        </p:txBody>
      </p:sp>
      <p:sp>
        <p:nvSpPr>
          <p:cNvPr id="19" name="Rectángulo 18"/>
          <p:cNvSpPr/>
          <p:nvPr/>
        </p:nvSpPr>
        <p:spPr>
          <a:xfrm>
            <a:off x="2528884" y="3453364"/>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endParaRPr lang="es-EC" b="1" dirty="0" smtClean="0">
              <a:solidFill>
                <a:srgbClr val="5940EC"/>
              </a:solidFill>
            </a:endParaRPr>
          </a:p>
          <a:p>
            <a:pPr marL="357188"/>
            <a:endParaRPr lang="es-EC" b="1" dirty="0" smtClean="0">
              <a:solidFill>
                <a:srgbClr val="5940EC"/>
              </a:solidFill>
            </a:endParaRPr>
          </a:p>
          <a:p>
            <a:pPr marL="357188"/>
            <a:r>
              <a:rPr lang="es-EC" b="1" dirty="0" smtClean="0">
                <a:solidFill>
                  <a:srgbClr val="5940EC"/>
                </a:solidFill>
              </a:rPr>
              <a:t>Diseño </a:t>
            </a:r>
            <a:r>
              <a:rPr lang="es-EC" b="1" dirty="0">
                <a:solidFill>
                  <a:srgbClr val="5940EC"/>
                </a:solidFill>
              </a:rPr>
              <a:t>del sistema SCADA</a:t>
            </a:r>
          </a:p>
          <a:p>
            <a:pPr marL="357188"/>
            <a:endParaRPr lang="es-EC" b="1" dirty="0">
              <a:solidFill>
                <a:srgbClr val="5940EC"/>
              </a:solidFill>
            </a:endParaRPr>
          </a:p>
          <a:p>
            <a:pPr marL="357188"/>
            <a:endParaRPr lang="es-EC" b="1" dirty="0">
              <a:solidFill>
                <a:srgbClr val="5940EC"/>
              </a:solidFill>
            </a:endParaRP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6" name="Elipse 25"/>
          <p:cNvSpPr/>
          <p:nvPr/>
        </p:nvSpPr>
        <p:spPr>
          <a:xfrm>
            <a:off x="2185986" y="237437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7" name="Elipse 26"/>
          <p:cNvSpPr/>
          <p:nvPr/>
        </p:nvSpPr>
        <p:spPr>
          <a:xfrm>
            <a:off x="2185986" y="3462353"/>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2528877" y="2907523"/>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Base de datos</a:t>
            </a:r>
            <a:endParaRPr lang="es-EC" dirty="0">
              <a:solidFill>
                <a:schemeClr val="bg1">
                  <a:lumMod val="50000"/>
                </a:schemeClr>
              </a:solidFill>
            </a:endParaRPr>
          </a:p>
        </p:txBody>
      </p:sp>
      <p:sp>
        <p:nvSpPr>
          <p:cNvPr id="23" name="Rectángulo 22"/>
          <p:cNvSpPr/>
          <p:nvPr/>
        </p:nvSpPr>
        <p:spPr>
          <a:xfrm>
            <a:off x="2528877" y="3975104"/>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Conclusiones</a:t>
            </a:r>
          </a:p>
        </p:txBody>
      </p:sp>
      <p:sp>
        <p:nvSpPr>
          <p:cNvPr id="28" name="Rectángulo 27"/>
          <p:cNvSpPr/>
          <p:nvPr/>
        </p:nvSpPr>
        <p:spPr>
          <a:xfrm>
            <a:off x="2528876" y="4487855"/>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Recomendaciones</a:t>
            </a:r>
          </a:p>
        </p:txBody>
      </p:sp>
      <p:sp>
        <p:nvSpPr>
          <p:cNvPr id="31" name="Elipse 30"/>
          <p:cNvSpPr/>
          <p:nvPr/>
        </p:nvSpPr>
        <p:spPr>
          <a:xfrm>
            <a:off x="2185979" y="2936613"/>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32" name="Elipse 31"/>
          <p:cNvSpPr/>
          <p:nvPr/>
        </p:nvSpPr>
        <p:spPr>
          <a:xfrm>
            <a:off x="2166927" y="3979881"/>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3" name="Elipse 32"/>
          <p:cNvSpPr/>
          <p:nvPr/>
        </p:nvSpPr>
        <p:spPr>
          <a:xfrm>
            <a:off x="2166927" y="4487855"/>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Tree>
    <p:extLst>
      <p:ext uri="{BB962C8B-B14F-4D97-AF65-F5344CB8AC3E}">
        <p14:creationId xmlns:p14="http://schemas.microsoft.com/office/powerpoint/2010/main" val="574968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1" name="Rectángulo 10"/>
          <p:cNvSpPr/>
          <p:nvPr/>
        </p:nvSpPr>
        <p:spPr>
          <a:xfrm>
            <a:off x="3206058" y="739508"/>
            <a:ext cx="2733472" cy="1225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Inicio del proceso de Gestión de Mantenimiento. </a:t>
            </a:r>
          </a:p>
        </p:txBody>
      </p:sp>
      <p:sp>
        <p:nvSpPr>
          <p:cNvPr id="2" name="Rectángulo 1"/>
          <p:cNvSpPr/>
          <p:nvPr/>
        </p:nvSpPr>
        <p:spPr>
          <a:xfrm>
            <a:off x="2862403" y="2210970"/>
            <a:ext cx="3423684" cy="1254642"/>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Permite al </a:t>
            </a:r>
            <a:r>
              <a:rPr lang="es-ES" dirty="0" smtClean="0">
                <a:solidFill>
                  <a:schemeClr val="tx1"/>
                </a:solidFill>
              </a:rPr>
              <a:t>operario visualizar</a:t>
            </a:r>
            <a:endParaRPr lang="es-ES" dirty="0">
              <a:solidFill>
                <a:schemeClr val="tx1"/>
              </a:solidFill>
            </a:endParaRPr>
          </a:p>
        </p:txBody>
      </p:sp>
      <p:sp>
        <p:nvSpPr>
          <p:cNvPr id="7" name="Rectángulo 6"/>
          <p:cNvSpPr/>
          <p:nvPr/>
        </p:nvSpPr>
        <p:spPr>
          <a:xfrm>
            <a:off x="132367" y="3773395"/>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Repuestos</a:t>
            </a:r>
            <a:endParaRPr lang="es-ES" b="1" dirty="0">
              <a:solidFill>
                <a:schemeClr val="tx1"/>
              </a:solidFill>
            </a:endParaRPr>
          </a:p>
        </p:txBody>
      </p:sp>
      <p:sp>
        <p:nvSpPr>
          <p:cNvPr id="8" name="Rectángulo 7"/>
          <p:cNvSpPr/>
          <p:nvPr/>
        </p:nvSpPr>
        <p:spPr>
          <a:xfrm>
            <a:off x="2125469" y="3765048"/>
            <a:ext cx="1995593"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sp>
        <p:nvSpPr>
          <p:cNvPr id="12" name="Rectángulo 11"/>
          <p:cNvSpPr/>
          <p:nvPr/>
        </p:nvSpPr>
        <p:spPr>
          <a:xfrm>
            <a:off x="4342574" y="3773395"/>
            <a:ext cx="2244328"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Funcionamiento</a:t>
            </a:r>
          </a:p>
        </p:txBody>
      </p:sp>
      <p:sp>
        <p:nvSpPr>
          <p:cNvPr id="13" name="Rectángulo 12"/>
          <p:cNvSpPr/>
          <p:nvPr/>
        </p:nvSpPr>
        <p:spPr>
          <a:xfrm>
            <a:off x="6776515" y="3773395"/>
            <a:ext cx="2244328"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Historial Trabajo</a:t>
            </a:r>
          </a:p>
        </p:txBody>
      </p:sp>
      <p:cxnSp>
        <p:nvCxnSpPr>
          <p:cNvPr id="14" name="Conector recto de flecha 13"/>
          <p:cNvCxnSpPr>
            <a:stCxn id="11" idx="2"/>
            <a:endCxn id="2" idx="0"/>
          </p:cNvCxnSpPr>
          <p:nvPr/>
        </p:nvCxnSpPr>
        <p:spPr>
          <a:xfrm>
            <a:off x="4572794" y="1964699"/>
            <a:ext cx="1451" cy="2462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018162" y="3594395"/>
            <a:ext cx="6880517"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7" idx="0"/>
          </p:cNvCxnSpPr>
          <p:nvPr/>
        </p:nvCxnSpPr>
        <p:spPr>
          <a:xfrm>
            <a:off x="1018162" y="3594396"/>
            <a:ext cx="0" cy="17899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endCxn id="8" idx="0"/>
          </p:cNvCxnSpPr>
          <p:nvPr/>
        </p:nvCxnSpPr>
        <p:spPr>
          <a:xfrm flipH="1">
            <a:off x="3123266" y="3594396"/>
            <a:ext cx="934" cy="1706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endCxn id="12" idx="0"/>
          </p:cNvCxnSpPr>
          <p:nvPr/>
        </p:nvCxnSpPr>
        <p:spPr>
          <a:xfrm>
            <a:off x="5464738" y="3594396"/>
            <a:ext cx="0" cy="17899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endCxn id="13" idx="0"/>
          </p:cNvCxnSpPr>
          <p:nvPr/>
        </p:nvCxnSpPr>
        <p:spPr>
          <a:xfrm>
            <a:off x="7898679" y="3594396"/>
            <a:ext cx="0" cy="17899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35"/>
          <p:cNvCxnSpPr>
            <a:stCxn id="2" idx="2"/>
          </p:cNvCxnSpPr>
          <p:nvPr/>
        </p:nvCxnSpPr>
        <p:spPr>
          <a:xfrm>
            <a:off x="4574245" y="3465612"/>
            <a:ext cx="0" cy="1287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76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1073741" y="680146"/>
            <a:ext cx="6696075" cy="5305425"/>
          </a:xfrm>
          <a:prstGeom prst="rect">
            <a:avLst/>
          </a:prstGeom>
        </p:spPr>
      </p:pic>
      <p:sp>
        <p:nvSpPr>
          <p:cNvPr id="6" name="Rectángulo 5"/>
          <p:cNvSpPr/>
          <p:nvPr/>
        </p:nvSpPr>
        <p:spPr>
          <a:xfrm>
            <a:off x="0" y="1"/>
            <a:ext cx="5698156"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Inicio del proceso de Gestión de Mantenimiento. </a:t>
            </a:r>
          </a:p>
        </p:txBody>
      </p:sp>
    </p:spTree>
    <p:extLst>
      <p:ext uri="{BB962C8B-B14F-4D97-AF65-F5344CB8AC3E}">
        <p14:creationId xmlns:p14="http://schemas.microsoft.com/office/powerpoint/2010/main" val="1954701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0" y="1"/>
            <a:ext cx="5698156"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Inicio del proceso de Gestión de Mantenimiento. </a:t>
            </a:r>
          </a:p>
        </p:txBody>
      </p:sp>
      <p:pic>
        <p:nvPicPr>
          <p:cNvPr id="2" name="Imagen 1"/>
          <p:cNvPicPr>
            <a:picLocks noChangeAspect="1"/>
          </p:cNvPicPr>
          <p:nvPr/>
        </p:nvPicPr>
        <p:blipFill>
          <a:blip r:embed="rId3"/>
          <a:stretch>
            <a:fillRect/>
          </a:stretch>
        </p:blipFill>
        <p:spPr>
          <a:xfrm>
            <a:off x="734219" y="1594662"/>
            <a:ext cx="7677150" cy="2647950"/>
          </a:xfrm>
          <a:prstGeom prst="rect">
            <a:avLst/>
          </a:prstGeom>
        </p:spPr>
      </p:pic>
    </p:spTree>
    <p:extLst>
      <p:ext uri="{BB962C8B-B14F-4D97-AF65-F5344CB8AC3E}">
        <p14:creationId xmlns:p14="http://schemas.microsoft.com/office/powerpoint/2010/main" val="485333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0" y="1"/>
            <a:ext cx="5698156"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Inicio del proceso de Gestión de Mantenimiento. </a:t>
            </a:r>
          </a:p>
        </p:txBody>
      </p:sp>
      <p:pic>
        <p:nvPicPr>
          <p:cNvPr id="3" name="Imagen 2"/>
          <p:cNvPicPr>
            <a:picLocks noChangeAspect="1"/>
          </p:cNvPicPr>
          <p:nvPr/>
        </p:nvPicPr>
        <p:blipFill>
          <a:blip r:embed="rId3"/>
          <a:stretch>
            <a:fillRect/>
          </a:stretch>
        </p:blipFill>
        <p:spPr>
          <a:xfrm>
            <a:off x="2784835" y="751262"/>
            <a:ext cx="4212469" cy="5195110"/>
          </a:xfrm>
          <a:prstGeom prst="rect">
            <a:avLst/>
          </a:prstGeom>
        </p:spPr>
      </p:pic>
    </p:spTree>
    <p:extLst>
      <p:ext uri="{BB962C8B-B14F-4D97-AF65-F5344CB8AC3E}">
        <p14:creationId xmlns:p14="http://schemas.microsoft.com/office/powerpoint/2010/main" val="2804311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b="1" dirty="0">
                <a:solidFill>
                  <a:srgbClr val="5940EC"/>
                </a:solidFill>
              </a:rPr>
              <a:t>Introducción</a:t>
            </a:r>
          </a:p>
        </p:txBody>
      </p:sp>
      <p:sp>
        <p:nvSpPr>
          <p:cNvPr id="16" name="Rectángulo 15"/>
          <p:cNvSpPr/>
          <p:nvPr/>
        </p:nvSpPr>
        <p:spPr>
          <a:xfrm>
            <a:off x="2528883" y="1824037"/>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Justificación y Alcance</a:t>
            </a:r>
            <a:endParaRPr lang="es-EC" dirty="0">
              <a:solidFill>
                <a:schemeClr val="bg1">
                  <a:lumMod val="50000"/>
                </a:schemeClr>
              </a:solidFill>
            </a:endParaRPr>
          </a:p>
        </p:txBody>
      </p:sp>
      <p:sp>
        <p:nvSpPr>
          <p:cNvPr id="18" name="Rectángulo 17"/>
          <p:cNvSpPr/>
          <p:nvPr/>
        </p:nvSpPr>
        <p:spPr>
          <a:xfrm>
            <a:off x="2528884" y="2390772"/>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Objetivos</a:t>
            </a:r>
          </a:p>
        </p:txBody>
      </p:sp>
      <p:sp>
        <p:nvSpPr>
          <p:cNvPr id="19" name="Rectángulo 18"/>
          <p:cNvSpPr/>
          <p:nvPr/>
        </p:nvSpPr>
        <p:spPr>
          <a:xfrm>
            <a:off x="2528882" y="3422914"/>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Diseño del sistema SCADA</a:t>
            </a:r>
            <a:endParaRPr lang="es-EC" dirty="0">
              <a:solidFill>
                <a:schemeClr val="bg1">
                  <a:lumMod val="50000"/>
                </a:schemeClr>
              </a:solidFill>
            </a:endParaRPr>
          </a:p>
        </p:txBody>
      </p:sp>
      <p:sp>
        <p:nvSpPr>
          <p:cNvPr id="21" name="Rectángulo 20"/>
          <p:cNvSpPr/>
          <p:nvPr/>
        </p:nvSpPr>
        <p:spPr>
          <a:xfrm>
            <a:off x="2547929" y="3958965"/>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Conclusiones</a:t>
            </a:r>
          </a:p>
        </p:txBody>
      </p:sp>
      <p:sp>
        <p:nvSpPr>
          <p:cNvPr id="22" name="Rectángulo 21"/>
          <p:cNvSpPr/>
          <p:nvPr/>
        </p:nvSpPr>
        <p:spPr>
          <a:xfrm>
            <a:off x="2547928" y="453998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Recomendaciones</a:t>
            </a: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6" name="Elipse 25"/>
          <p:cNvSpPr/>
          <p:nvPr/>
        </p:nvSpPr>
        <p:spPr>
          <a:xfrm>
            <a:off x="2185979" y="2381263"/>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7" name="Elipse 26"/>
          <p:cNvSpPr/>
          <p:nvPr/>
        </p:nvSpPr>
        <p:spPr>
          <a:xfrm>
            <a:off x="2185984" y="3452004"/>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9" name="Elipse 28"/>
          <p:cNvSpPr/>
          <p:nvPr/>
        </p:nvSpPr>
        <p:spPr>
          <a:xfrm>
            <a:off x="2185979" y="3963742"/>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30" name="Elipse 29"/>
          <p:cNvSpPr/>
          <p:nvPr/>
        </p:nvSpPr>
        <p:spPr>
          <a:xfrm>
            <a:off x="2185979" y="4539988"/>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0" name="Rectángulo 19"/>
          <p:cNvSpPr/>
          <p:nvPr/>
        </p:nvSpPr>
        <p:spPr>
          <a:xfrm>
            <a:off x="2528889" y="2920718"/>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Base de datos</a:t>
            </a:r>
            <a:endParaRPr lang="es-EC" dirty="0">
              <a:solidFill>
                <a:schemeClr val="bg1">
                  <a:lumMod val="50000"/>
                </a:schemeClr>
              </a:solidFill>
            </a:endParaRPr>
          </a:p>
        </p:txBody>
      </p:sp>
      <p:sp>
        <p:nvSpPr>
          <p:cNvPr id="23" name="Elipse 22"/>
          <p:cNvSpPr/>
          <p:nvPr/>
        </p:nvSpPr>
        <p:spPr>
          <a:xfrm>
            <a:off x="2185984" y="2911209"/>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Tree>
    <p:extLst>
      <p:ext uri="{BB962C8B-B14F-4D97-AF65-F5344CB8AC3E}">
        <p14:creationId xmlns:p14="http://schemas.microsoft.com/office/powerpoint/2010/main" val="1724026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0" y="1"/>
            <a:ext cx="5698156"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Inicio del proceso de Gestión de Mantenimiento. </a:t>
            </a:r>
          </a:p>
        </p:txBody>
      </p:sp>
      <p:pic>
        <p:nvPicPr>
          <p:cNvPr id="3" name="Imagen 2"/>
          <p:cNvPicPr>
            <a:picLocks noChangeAspect="1"/>
          </p:cNvPicPr>
          <p:nvPr/>
        </p:nvPicPr>
        <p:blipFill>
          <a:blip r:embed="rId3"/>
          <a:stretch>
            <a:fillRect/>
          </a:stretch>
        </p:blipFill>
        <p:spPr>
          <a:xfrm>
            <a:off x="2288788" y="1035014"/>
            <a:ext cx="4972050" cy="2257425"/>
          </a:xfrm>
          <a:prstGeom prst="rect">
            <a:avLst/>
          </a:prstGeom>
        </p:spPr>
      </p:pic>
      <p:pic>
        <p:nvPicPr>
          <p:cNvPr id="4" name="Imagen 3"/>
          <p:cNvPicPr>
            <a:picLocks noChangeAspect="1"/>
          </p:cNvPicPr>
          <p:nvPr/>
        </p:nvPicPr>
        <p:blipFill>
          <a:blip r:embed="rId4"/>
          <a:stretch>
            <a:fillRect/>
          </a:stretch>
        </p:blipFill>
        <p:spPr>
          <a:xfrm>
            <a:off x="2807342" y="3701810"/>
            <a:ext cx="3086100" cy="1857375"/>
          </a:xfrm>
          <a:prstGeom prst="rect">
            <a:avLst/>
          </a:prstGeom>
        </p:spPr>
      </p:pic>
    </p:spTree>
    <p:extLst>
      <p:ext uri="{BB962C8B-B14F-4D97-AF65-F5344CB8AC3E}">
        <p14:creationId xmlns:p14="http://schemas.microsoft.com/office/powerpoint/2010/main" val="438570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110220" y="929580"/>
            <a:ext cx="6038850" cy="4076700"/>
          </a:xfrm>
          <a:prstGeom prst="rect">
            <a:avLst/>
          </a:prstGeom>
        </p:spPr>
      </p:pic>
      <p:pic>
        <p:nvPicPr>
          <p:cNvPr id="4" name="Imagen 3"/>
          <p:cNvPicPr>
            <a:picLocks noChangeAspect="1"/>
          </p:cNvPicPr>
          <p:nvPr/>
        </p:nvPicPr>
        <p:blipFill>
          <a:blip r:embed="rId4"/>
          <a:stretch>
            <a:fillRect/>
          </a:stretch>
        </p:blipFill>
        <p:spPr>
          <a:xfrm>
            <a:off x="6149070" y="1038608"/>
            <a:ext cx="2240018" cy="2259329"/>
          </a:xfrm>
          <a:prstGeom prst="rect">
            <a:avLst/>
          </a:prstGeom>
        </p:spPr>
      </p:pic>
      <p:pic>
        <p:nvPicPr>
          <p:cNvPr id="6" name="Imagen 5"/>
          <p:cNvPicPr>
            <a:picLocks noChangeAspect="1"/>
          </p:cNvPicPr>
          <p:nvPr/>
        </p:nvPicPr>
        <p:blipFill>
          <a:blip r:embed="rId5"/>
          <a:stretch>
            <a:fillRect/>
          </a:stretch>
        </p:blipFill>
        <p:spPr>
          <a:xfrm>
            <a:off x="210787" y="710505"/>
            <a:ext cx="3733892" cy="238554"/>
          </a:xfrm>
          <a:prstGeom prst="rect">
            <a:avLst/>
          </a:prstGeom>
        </p:spPr>
      </p:pic>
      <p:pic>
        <p:nvPicPr>
          <p:cNvPr id="7" name="Imagen 6"/>
          <p:cNvPicPr>
            <a:picLocks noChangeAspect="1"/>
          </p:cNvPicPr>
          <p:nvPr/>
        </p:nvPicPr>
        <p:blipFill>
          <a:blip r:embed="rId6"/>
          <a:stretch>
            <a:fillRect/>
          </a:stretch>
        </p:blipFill>
        <p:spPr>
          <a:xfrm>
            <a:off x="5999460" y="725089"/>
            <a:ext cx="2539239" cy="295015"/>
          </a:xfrm>
          <a:prstGeom prst="rect">
            <a:avLst/>
          </a:prstGeom>
        </p:spPr>
      </p:pic>
      <p:sp>
        <p:nvSpPr>
          <p:cNvPr id="8" name="Rectángulo 7"/>
          <p:cNvSpPr/>
          <p:nvPr/>
        </p:nvSpPr>
        <p:spPr>
          <a:xfrm>
            <a:off x="0" y="1"/>
            <a:ext cx="5698156"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2"/>
                </a:solidFill>
              </a:rPr>
              <a:t>Inicio del proceso de Gestión de Mantenimiento. </a:t>
            </a:r>
          </a:p>
        </p:txBody>
      </p:sp>
    </p:spTree>
    <p:extLst>
      <p:ext uri="{BB962C8B-B14F-4D97-AF65-F5344CB8AC3E}">
        <p14:creationId xmlns:p14="http://schemas.microsoft.com/office/powerpoint/2010/main" val="76617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914559" y="95599"/>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86292" y="737409"/>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Repuestos</a:t>
            </a:r>
            <a:endParaRPr lang="es-ES" b="1" dirty="0">
              <a:solidFill>
                <a:schemeClr val="tx1"/>
              </a:solidFill>
            </a:endParaRPr>
          </a:p>
        </p:txBody>
      </p:sp>
      <p:sp>
        <p:nvSpPr>
          <p:cNvPr id="10" name="Rectángulo 9"/>
          <p:cNvSpPr/>
          <p:nvPr/>
        </p:nvSpPr>
        <p:spPr>
          <a:xfrm>
            <a:off x="2371854" y="923009"/>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Accede </a:t>
            </a:r>
            <a:r>
              <a:rPr lang="es-ES" dirty="0">
                <a:solidFill>
                  <a:schemeClr val="tx1"/>
                </a:solidFill>
              </a:rPr>
              <a:t>a la información de los datos </a:t>
            </a:r>
            <a:r>
              <a:rPr lang="es-ES" dirty="0" smtClean="0">
                <a:solidFill>
                  <a:schemeClr val="tx1"/>
                </a:solidFill>
              </a:rPr>
              <a:t>técnicos del equipo y repuestos.</a:t>
            </a:r>
            <a:endParaRPr lang="es-ES" b="1" dirty="0">
              <a:solidFill>
                <a:schemeClr val="tx1"/>
              </a:solidFill>
            </a:endParaRPr>
          </a:p>
        </p:txBody>
      </p:sp>
      <p:sp>
        <p:nvSpPr>
          <p:cNvPr id="13" name="Rectángulo 12"/>
          <p:cNvSpPr/>
          <p:nvPr/>
        </p:nvSpPr>
        <p:spPr>
          <a:xfrm>
            <a:off x="2373305" y="2375553"/>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Genera solicitudes de material a bodega. </a:t>
            </a:r>
            <a:endParaRPr lang="es-ES" b="1" dirty="0">
              <a:solidFill>
                <a:schemeClr val="tx1"/>
              </a:solidFill>
            </a:endParaRPr>
          </a:p>
        </p:txBody>
      </p:sp>
      <p:sp>
        <p:nvSpPr>
          <p:cNvPr id="14" name="Rectángulo 13"/>
          <p:cNvSpPr/>
          <p:nvPr/>
        </p:nvSpPr>
        <p:spPr>
          <a:xfrm>
            <a:off x="2373305" y="3838720"/>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Envía por correo electrónico el reporte generado.</a:t>
            </a:r>
            <a:endParaRPr lang="es-ES" b="1" dirty="0">
              <a:solidFill>
                <a:schemeClr val="tx1"/>
              </a:solidFill>
            </a:endParaRPr>
          </a:p>
        </p:txBody>
      </p:sp>
      <p:sp>
        <p:nvSpPr>
          <p:cNvPr id="16" name="Rectángulo 15"/>
          <p:cNvSpPr/>
          <p:nvPr/>
        </p:nvSpPr>
        <p:spPr>
          <a:xfrm>
            <a:off x="86292" y="2388759"/>
            <a:ext cx="1771590" cy="84976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Operario</a:t>
            </a:r>
            <a:endParaRPr lang="es-ES" b="1" dirty="0">
              <a:solidFill>
                <a:schemeClr val="tx1"/>
              </a:solidFill>
            </a:endParaRPr>
          </a:p>
        </p:txBody>
      </p:sp>
      <p:sp>
        <p:nvSpPr>
          <p:cNvPr id="17" name="Rectángulo 16"/>
          <p:cNvSpPr/>
          <p:nvPr/>
        </p:nvSpPr>
        <p:spPr>
          <a:xfrm>
            <a:off x="7050635" y="1931910"/>
            <a:ext cx="1402248" cy="440296"/>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Ingreso</a:t>
            </a:r>
            <a:endParaRPr lang="es-ES" b="1" dirty="0">
              <a:solidFill>
                <a:schemeClr val="tx1"/>
              </a:solidFill>
            </a:endParaRPr>
          </a:p>
        </p:txBody>
      </p:sp>
      <p:sp>
        <p:nvSpPr>
          <p:cNvPr id="18" name="Rectángulo 17"/>
          <p:cNvSpPr/>
          <p:nvPr/>
        </p:nvSpPr>
        <p:spPr>
          <a:xfrm>
            <a:off x="7050634" y="2524606"/>
            <a:ext cx="1402249" cy="463143"/>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Despacho</a:t>
            </a:r>
            <a:endParaRPr lang="es-ES" b="1" dirty="0">
              <a:solidFill>
                <a:schemeClr val="tx1"/>
              </a:solidFill>
            </a:endParaRPr>
          </a:p>
        </p:txBody>
      </p:sp>
      <p:sp>
        <p:nvSpPr>
          <p:cNvPr id="19" name="Rectángulo 18"/>
          <p:cNvSpPr/>
          <p:nvPr/>
        </p:nvSpPr>
        <p:spPr>
          <a:xfrm>
            <a:off x="7068691" y="3148671"/>
            <a:ext cx="1402249" cy="38549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Cambio</a:t>
            </a:r>
            <a:endParaRPr lang="es-ES" b="1" dirty="0">
              <a:solidFill>
                <a:schemeClr val="tx1"/>
              </a:solidFill>
            </a:endParaRPr>
          </a:p>
        </p:txBody>
      </p:sp>
      <p:cxnSp>
        <p:nvCxnSpPr>
          <p:cNvPr id="20" name="Conector recto de flecha 19"/>
          <p:cNvCxnSpPr>
            <a:stCxn id="16" idx="3"/>
            <a:endCxn id="10" idx="1"/>
          </p:cNvCxnSpPr>
          <p:nvPr/>
        </p:nvCxnSpPr>
        <p:spPr>
          <a:xfrm flipV="1">
            <a:off x="1857882" y="1374729"/>
            <a:ext cx="513972" cy="143891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6" idx="3"/>
            <a:endCxn id="13" idx="1"/>
          </p:cNvCxnSpPr>
          <p:nvPr/>
        </p:nvCxnSpPr>
        <p:spPr>
          <a:xfrm>
            <a:off x="1857882" y="2813639"/>
            <a:ext cx="515423" cy="136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6" idx="3"/>
            <a:endCxn id="14" idx="1"/>
          </p:cNvCxnSpPr>
          <p:nvPr/>
        </p:nvCxnSpPr>
        <p:spPr>
          <a:xfrm>
            <a:off x="1857882" y="2813639"/>
            <a:ext cx="515423" cy="14768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13" idx="3"/>
            <a:endCxn id="17" idx="1"/>
          </p:cNvCxnSpPr>
          <p:nvPr/>
        </p:nvCxnSpPr>
        <p:spPr>
          <a:xfrm flipV="1">
            <a:off x="6227104" y="2152058"/>
            <a:ext cx="823531" cy="67521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13" idx="3"/>
            <a:endCxn id="18" idx="1"/>
          </p:cNvCxnSpPr>
          <p:nvPr/>
        </p:nvCxnSpPr>
        <p:spPr>
          <a:xfrm flipV="1">
            <a:off x="6227104" y="2756178"/>
            <a:ext cx="823530" cy="710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a:stCxn id="13" idx="3"/>
            <a:endCxn id="19" idx="1"/>
          </p:cNvCxnSpPr>
          <p:nvPr/>
        </p:nvCxnSpPr>
        <p:spPr>
          <a:xfrm>
            <a:off x="6227104" y="2827273"/>
            <a:ext cx="841587" cy="5141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27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914559" y="95599"/>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8764" y="0"/>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Repuestos</a:t>
            </a:r>
          </a:p>
        </p:txBody>
      </p:sp>
      <p:pic>
        <p:nvPicPr>
          <p:cNvPr id="2" name="Imagen 1"/>
          <p:cNvPicPr>
            <a:picLocks noChangeAspect="1"/>
          </p:cNvPicPr>
          <p:nvPr/>
        </p:nvPicPr>
        <p:blipFill>
          <a:blip r:embed="rId3"/>
          <a:stretch>
            <a:fillRect/>
          </a:stretch>
        </p:blipFill>
        <p:spPr>
          <a:xfrm>
            <a:off x="1800354" y="1288641"/>
            <a:ext cx="5333357" cy="5383593"/>
          </a:xfrm>
          <a:prstGeom prst="rect">
            <a:avLst/>
          </a:prstGeom>
        </p:spPr>
      </p:pic>
      <p:pic>
        <p:nvPicPr>
          <p:cNvPr id="7" name="Imagen 6"/>
          <p:cNvPicPr>
            <a:picLocks noChangeAspect="1"/>
          </p:cNvPicPr>
          <p:nvPr/>
        </p:nvPicPr>
        <p:blipFill>
          <a:blip r:embed="rId4"/>
          <a:stretch>
            <a:fillRect/>
          </a:stretch>
        </p:blipFill>
        <p:spPr>
          <a:xfrm>
            <a:off x="1069724" y="945360"/>
            <a:ext cx="6794616" cy="343282"/>
          </a:xfrm>
          <a:prstGeom prst="rect">
            <a:avLst/>
          </a:prstGeom>
        </p:spPr>
      </p:pic>
    </p:spTree>
    <p:extLst>
      <p:ext uri="{BB962C8B-B14F-4D97-AF65-F5344CB8AC3E}">
        <p14:creationId xmlns:p14="http://schemas.microsoft.com/office/powerpoint/2010/main" val="4089559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927757" y="1197504"/>
            <a:ext cx="7290073" cy="5000958"/>
          </a:xfrm>
          <a:prstGeom prst="rect">
            <a:avLst/>
          </a:prstGeom>
        </p:spPr>
      </p:pic>
      <p:pic>
        <p:nvPicPr>
          <p:cNvPr id="8" name="Imagen 7"/>
          <p:cNvPicPr>
            <a:picLocks noChangeAspect="1"/>
          </p:cNvPicPr>
          <p:nvPr/>
        </p:nvPicPr>
        <p:blipFill>
          <a:blip r:embed="rId4"/>
          <a:stretch>
            <a:fillRect/>
          </a:stretch>
        </p:blipFill>
        <p:spPr>
          <a:xfrm>
            <a:off x="2061514" y="709742"/>
            <a:ext cx="5179183" cy="402037"/>
          </a:xfrm>
          <a:prstGeom prst="rect">
            <a:avLst/>
          </a:prstGeom>
        </p:spPr>
      </p:pic>
      <p:sp>
        <p:nvSpPr>
          <p:cNvPr id="10" name="Rectángulo 9"/>
          <p:cNvSpPr/>
          <p:nvPr/>
        </p:nvSpPr>
        <p:spPr>
          <a:xfrm>
            <a:off x="28764" y="0"/>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Repuestos</a:t>
            </a:r>
          </a:p>
        </p:txBody>
      </p:sp>
    </p:spTree>
    <p:extLst>
      <p:ext uri="{BB962C8B-B14F-4D97-AF65-F5344CB8AC3E}">
        <p14:creationId xmlns:p14="http://schemas.microsoft.com/office/powerpoint/2010/main" val="3459982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8764" y="0"/>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Repuestos</a:t>
            </a:r>
          </a:p>
        </p:txBody>
      </p:sp>
      <p:pic>
        <p:nvPicPr>
          <p:cNvPr id="2" name="Imagen 1"/>
          <p:cNvPicPr>
            <a:picLocks noChangeAspect="1"/>
          </p:cNvPicPr>
          <p:nvPr/>
        </p:nvPicPr>
        <p:blipFill>
          <a:blip r:embed="rId3"/>
          <a:stretch>
            <a:fillRect/>
          </a:stretch>
        </p:blipFill>
        <p:spPr>
          <a:xfrm>
            <a:off x="1577562" y="1311759"/>
            <a:ext cx="6508424" cy="5546241"/>
          </a:xfrm>
          <a:prstGeom prst="rect">
            <a:avLst/>
          </a:prstGeom>
        </p:spPr>
      </p:pic>
      <p:pic>
        <p:nvPicPr>
          <p:cNvPr id="3" name="Imagen 2"/>
          <p:cNvPicPr>
            <a:picLocks noChangeAspect="1"/>
          </p:cNvPicPr>
          <p:nvPr/>
        </p:nvPicPr>
        <p:blipFill>
          <a:blip r:embed="rId4"/>
          <a:stretch>
            <a:fillRect/>
          </a:stretch>
        </p:blipFill>
        <p:spPr>
          <a:xfrm>
            <a:off x="1941790" y="715396"/>
            <a:ext cx="5609849" cy="509360"/>
          </a:xfrm>
          <a:prstGeom prst="rect">
            <a:avLst/>
          </a:prstGeom>
        </p:spPr>
      </p:pic>
    </p:spTree>
    <p:extLst>
      <p:ext uri="{BB962C8B-B14F-4D97-AF65-F5344CB8AC3E}">
        <p14:creationId xmlns:p14="http://schemas.microsoft.com/office/powerpoint/2010/main" val="2990858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8764" y="0"/>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Repuestos</a:t>
            </a:r>
          </a:p>
        </p:txBody>
      </p:sp>
      <p:pic>
        <p:nvPicPr>
          <p:cNvPr id="4" name="Imagen 3"/>
          <p:cNvPicPr>
            <a:picLocks noChangeAspect="1"/>
          </p:cNvPicPr>
          <p:nvPr/>
        </p:nvPicPr>
        <p:blipFill>
          <a:blip r:embed="rId3"/>
          <a:stretch>
            <a:fillRect/>
          </a:stretch>
        </p:blipFill>
        <p:spPr>
          <a:xfrm>
            <a:off x="368288" y="1076779"/>
            <a:ext cx="8409012" cy="4990319"/>
          </a:xfrm>
          <a:prstGeom prst="rect">
            <a:avLst/>
          </a:prstGeom>
        </p:spPr>
      </p:pic>
      <p:pic>
        <p:nvPicPr>
          <p:cNvPr id="7" name="Imagen 6"/>
          <p:cNvPicPr>
            <a:picLocks noChangeAspect="1"/>
          </p:cNvPicPr>
          <p:nvPr/>
        </p:nvPicPr>
        <p:blipFill>
          <a:blip r:embed="rId4"/>
          <a:stretch>
            <a:fillRect/>
          </a:stretch>
        </p:blipFill>
        <p:spPr>
          <a:xfrm>
            <a:off x="1981109" y="828715"/>
            <a:ext cx="4946470" cy="323666"/>
          </a:xfrm>
          <a:prstGeom prst="rect">
            <a:avLst/>
          </a:prstGeom>
        </p:spPr>
      </p:pic>
    </p:spTree>
    <p:extLst>
      <p:ext uri="{BB962C8B-B14F-4D97-AF65-F5344CB8AC3E}">
        <p14:creationId xmlns:p14="http://schemas.microsoft.com/office/powerpoint/2010/main" val="421072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8764" y="0"/>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Repuestos</a:t>
            </a:r>
          </a:p>
        </p:txBody>
      </p:sp>
      <p:pic>
        <p:nvPicPr>
          <p:cNvPr id="2" name="Imagen 1"/>
          <p:cNvPicPr>
            <a:picLocks noChangeAspect="1"/>
          </p:cNvPicPr>
          <p:nvPr/>
        </p:nvPicPr>
        <p:blipFill>
          <a:blip r:embed="rId3"/>
          <a:stretch>
            <a:fillRect/>
          </a:stretch>
        </p:blipFill>
        <p:spPr>
          <a:xfrm>
            <a:off x="436966" y="1197504"/>
            <a:ext cx="8251343" cy="4987514"/>
          </a:xfrm>
          <a:prstGeom prst="rect">
            <a:avLst/>
          </a:prstGeom>
        </p:spPr>
      </p:pic>
      <p:pic>
        <p:nvPicPr>
          <p:cNvPr id="3" name="Imagen 2"/>
          <p:cNvPicPr>
            <a:picLocks noChangeAspect="1"/>
          </p:cNvPicPr>
          <p:nvPr/>
        </p:nvPicPr>
        <p:blipFill>
          <a:blip r:embed="rId4"/>
          <a:stretch>
            <a:fillRect/>
          </a:stretch>
        </p:blipFill>
        <p:spPr>
          <a:xfrm>
            <a:off x="2228870" y="706086"/>
            <a:ext cx="3968139" cy="311226"/>
          </a:xfrm>
          <a:prstGeom prst="rect">
            <a:avLst/>
          </a:prstGeom>
        </p:spPr>
      </p:pic>
    </p:spTree>
    <p:extLst>
      <p:ext uri="{BB962C8B-B14F-4D97-AF65-F5344CB8AC3E}">
        <p14:creationId xmlns:p14="http://schemas.microsoft.com/office/powerpoint/2010/main" val="2266038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8764" y="0"/>
            <a:ext cx="1771590"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Repuestos</a:t>
            </a:r>
          </a:p>
        </p:txBody>
      </p:sp>
      <p:pic>
        <p:nvPicPr>
          <p:cNvPr id="7" name="Imagen 6"/>
          <p:cNvPicPr/>
          <p:nvPr/>
        </p:nvPicPr>
        <p:blipFill rotWithShape="1">
          <a:blip r:embed="rId3"/>
          <a:srcRect l="33749" t="14762" r="17333" b="4943"/>
          <a:stretch/>
        </p:blipFill>
        <p:spPr bwMode="auto">
          <a:xfrm>
            <a:off x="134832" y="1124606"/>
            <a:ext cx="5489791" cy="4894664"/>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4"/>
          <a:stretch>
            <a:fillRect/>
          </a:stretch>
        </p:blipFill>
        <p:spPr>
          <a:xfrm>
            <a:off x="5733855" y="1175801"/>
            <a:ext cx="3218876" cy="1621724"/>
          </a:xfrm>
          <a:prstGeom prst="rect">
            <a:avLst/>
          </a:prstGeom>
        </p:spPr>
      </p:pic>
      <p:pic>
        <p:nvPicPr>
          <p:cNvPr id="8" name="Imagen 7"/>
          <p:cNvPicPr>
            <a:picLocks noChangeAspect="1"/>
          </p:cNvPicPr>
          <p:nvPr/>
        </p:nvPicPr>
        <p:blipFill>
          <a:blip r:embed="rId5"/>
          <a:stretch>
            <a:fillRect/>
          </a:stretch>
        </p:blipFill>
        <p:spPr>
          <a:xfrm>
            <a:off x="5733855" y="3118974"/>
            <a:ext cx="3278387" cy="1599695"/>
          </a:xfrm>
          <a:prstGeom prst="rect">
            <a:avLst/>
          </a:prstGeom>
        </p:spPr>
      </p:pic>
    </p:spTree>
    <p:extLst>
      <p:ext uri="{BB962C8B-B14F-4D97-AF65-F5344CB8AC3E}">
        <p14:creationId xmlns:p14="http://schemas.microsoft.com/office/powerpoint/2010/main" val="924922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914559" y="95599"/>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171829" y="724063"/>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sp>
        <p:nvSpPr>
          <p:cNvPr id="10" name="Rectángulo 9"/>
          <p:cNvSpPr/>
          <p:nvPr/>
        </p:nvSpPr>
        <p:spPr>
          <a:xfrm>
            <a:off x="3339417" y="1039968"/>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Genera órdenes de trabajo de las alarmas de falla del proceso.</a:t>
            </a:r>
            <a:endParaRPr lang="es-ES" b="1" dirty="0">
              <a:solidFill>
                <a:schemeClr val="tx1"/>
              </a:solidFill>
            </a:endParaRPr>
          </a:p>
        </p:txBody>
      </p:sp>
      <p:sp>
        <p:nvSpPr>
          <p:cNvPr id="13" name="Rectángulo 12"/>
          <p:cNvSpPr/>
          <p:nvPr/>
        </p:nvSpPr>
        <p:spPr>
          <a:xfrm>
            <a:off x="3340868" y="2492512"/>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Edita las órdenes con una observación al finalizar el trabajo.</a:t>
            </a:r>
            <a:endParaRPr lang="es-ES" b="1" dirty="0">
              <a:solidFill>
                <a:schemeClr val="tx1"/>
              </a:solidFill>
            </a:endParaRPr>
          </a:p>
        </p:txBody>
      </p:sp>
      <p:sp>
        <p:nvSpPr>
          <p:cNvPr id="14" name="Rectángulo 13"/>
          <p:cNvSpPr/>
          <p:nvPr/>
        </p:nvSpPr>
        <p:spPr>
          <a:xfrm>
            <a:off x="3340868" y="3955679"/>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Envía por correo electrónico el reporte generado.</a:t>
            </a:r>
            <a:endParaRPr lang="es-ES" b="1" dirty="0">
              <a:solidFill>
                <a:schemeClr val="tx1"/>
              </a:solidFill>
            </a:endParaRPr>
          </a:p>
        </p:txBody>
      </p:sp>
      <p:sp>
        <p:nvSpPr>
          <p:cNvPr id="16" name="Rectángulo 15"/>
          <p:cNvSpPr/>
          <p:nvPr/>
        </p:nvSpPr>
        <p:spPr>
          <a:xfrm>
            <a:off x="1053855" y="2505718"/>
            <a:ext cx="1771590" cy="84976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Operario</a:t>
            </a:r>
            <a:endParaRPr lang="es-ES" b="1" dirty="0">
              <a:solidFill>
                <a:schemeClr val="tx1"/>
              </a:solidFill>
            </a:endParaRPr>
          </a:p>
        </p:txBody>
      </p:sp>
      <p:cxnSp>
        <p:nvCxnSpPr>
          <p:cNvPr id="20" name="Conector recto de flecha 19"/>
          <p:cNvCxnSpPr>
            <a:stCxn id="16" idx="3"/>
            <a:endCxn id="10" idx="1"/>
          </p:cNvCxnSpPr>
          <p:nvPr/>
        </p:nvCxnSpPr>
        <p:spPr>
          <a:xfrm flipV="1">
            <a:off x="2825445" y="1491688"/>
            <a:ext cx="513972" cy="143891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6" idx="3"/>
            <a:endCxn id="13" idx="1"/>
          </p:cNvCxnSpPr>
          <p:nvPr/>
        </p:nvCxnSpPr>
        <p:spPr>
          <a:xfrm>
            <a:off x="2825445" y="2930598"/>
            <a:ext cx="515423" cy="136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6" idx="3"/>
            <a:endCxn id="14" idx="1"/>
          </p:cNvCxnSpPr>
          <p:nvPr/>
        </p:nvCxnSpPr>
        <p:spPr>
          <a:xfrm>
            <a:off x="2825445" y="2930598"/>
            <a:ext cx="515423" cy="14768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2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r>
              <a:rPr lang="es-ES" sz="1600" i="0" dirty="0">
                <a:solidFill>
                  <a:schemeClr val="tx1"/>
                </a:solidFill>
                <a:effectLst/>
              </a:rPr>
              <a:t>Introducción</a:t>
            </a:r>
            <a:endParaRPr lang="es-EC" sz="2000" i="0" dirty="0">
              <a:solidFill>
                <a:schemeClr val="tx1"/>
              </a:solidFill>
              <a:effectLst/>
            </a:endParaRPr>
          </a:p>
        </p:txBody>
      </p:sp>
      <p:sp>
        <p:nvSpPr>
          <p:cNvPr id="7" name="CuadroTexto 6">
            <a:extLst>
              <a:ext uri="{FF2B5EF4-FFF2-40B4-BE49-F238E27FC236}">
                <a16:creationId xmlns:a16="http://schemas.microsoft.com/office/drawing/2014/main" xmlns="" id="{288780F4-A167-4FA0-AB56-0CABE28D1A4C}"/>
              </a:ext>
            </a:extLst>
          </p:cNvPr>
          <p:cNvSpPr txBox="1"/>
          <p:nvPr/>
        </p:nvSpPr>
        <p:spPr>
          <a:xfrm>
            <a:off x="118533" y="642936"/>
            <a:ext cx="1390124" cy="369332"/>
          </a:xfrm>
          <a:prstGeom prst="rect">
            <a:avLst/>
          </a:prstGeom>
          <a:noFill/>
        </p:spPr>
        <p:txBody>
          <a:bodyPr wrap="none" rtlCol="0">
            <a:spAutoFit/>
          </a:bodyPr>
          <a:lstStyle/>
          <a:p>
            <a:r>
              <a:rPr lang="es-EC" b="1" i="1" dirty="0" smtClean="0"/>
              <a:t>Área ELPO</a:t>
            </a:r>
            <a:endParaRPr lang="es-EC" b="1" i="1" dirty="0"/>
          </a:p>
        </p:txBody>
      </p:sp>
      <p:sp>
        <p:nvSpPr>
          <p:cNvPr id="4" name="Rectángulo 3"/>
          <p:cNvSpPr/>
          <p:nvPr/>
        </p:nvSpPr>
        <p:spPr>
          <a:xfrm>
            <a:off x="599179" y="1030166"/>
            <a:ext cx="3731083" cy="369332"/>
          </a:xfrm>
          <a:prstGeom prst="rect">
            <a:avLst/>
          </a:prstGeom>
        </p:spPr>
        <p:txBody>
          <a:bodyPr wrap="square">
            <a:spAutoFit/>
          </a:bodyPr>
          <a:lstStyle/>
          <a:p>
            <a:r>
              <a:rPr lang="es-ES" dirty="0">
                <a:solidFill>
                  <a:srgbClr val="000000"/>
                </a:solidFill>
                <a:latin typeface="Times New Roman" panose="02020603050405020304" pitchFamily="18" charset="0"/>
              </a:rPr>
              <a:t>La etapa de pretratamiento o </a:t>
            </a:r>
            <a:r>
              <a:rPr lang="es-ES" dirty="0" smtClean="0">
                <a:solidFill>
                  <a:srgbClr val="000000"/>
                </a:solidFill>
                <a:latin typeface="Times New Roman" panose="02020603050405020304" pitchFamily="18" charset="0"/>
              </a:rPr>
              <a:t>fosfatado</a:t>
            </a:r>
            <a:endParaRPr lang="es-ES" dirty="0"/>
          </a:p>
        </p:txBody>
      </p:sp>
      <p:pic>
        <p:nvPicPr>
          <p:cNvPr id="9" name="Imagen 8"/>
          <p:cNvPicPr>
            <a:picLocks noChangeAspect="1"/>
          </p:cNvPicPr>
          <p:nvPr/>
        </p:nvPicPr>
        <p:blipFill>
          <a:blip r:embed="rId3"/>
          <a:stretch>
            <a:fillRect/>
          </a:stretch>
        </p:blipFill>
        <p:spPr>
          <a:xfrm>
            <a:off x="175368" y="1792514"/>
            <a:ext cx="2527658" cy="1391192"/>
          </a:xfrm>
          <a:prstGeom prst="rect">
            <a:avLst/>
          </a:prstGeom>
        </p:spPr>
      </p:pic>
      <p:pic>
        <p:nvPicPr>
          <p:cNvPr id="11" name="Imagen 10"/>
          <p:cNvPicPr>
            <a:picLocks noChangeAspect="1"/>
          </p:cNvPicPr>
          <p:nvPr/>
        </p:nvPicPr>
        <p:blipFill>
          <a:blip r:embed="rId4"/>
          <a:stretch>
            <a:fillRect/>
          </a:stretch>
        </p:blipFill>
        <p:spPr>
          <a:xfrm>
            <a:off x="3210036" y="1927947"/>
            <a:ext cx="2725515" cy="1181237"/>
          </a:xfrm>
          <a:prstGeom prst="rect">
            <a:avLst/>
          </a:prstGeom>
        </p:spPr>
      </p:pic>
      <p:pic>
        <p:nvPicPr>
          <p:cNvPr id="12" name="Imagen 11"/>
          <p:cNvPicPr>
            <a:picLocks noChangeAspect="1"/>
          </p:cNvPicPr>
          <p:nvPr/>
        </p:nvPicPr>
        <p:blipFill>
          <a:blip r:embed="rId5"/>
          <a:stretch>
            <a:fillRect/>
          </a:stretch>
        </p:blipFill>
        <p:spPr>
          <a:xfrm>
            <a:off x="6437470" y="1908017"/>
            <a:ext cx="2301766" cy="1431509"/>
          </a:xfrm>
          <a:prstGeom prst="rect">
            <a:avLst/>
          </a:prstGeom>
        </p:spPr>
      </p:pic>
      <p:pic>
        <p:nvPicPr>
          <p:cNvPr id="14" name="Imagen 13"/>
          <p:cNvPicPr>
            <a:picLocks noChangeAspect="1"/>
          </p:cNvPicPr>
          <p:nvPr/>
        </p:nvPicPr>
        <p:blipFill>
          <a:blip r:embed="rId6"/>
          <a:stretch>
            <a:fillRect/>
          </a:stretch>
        </p:blipFill>
        <p:spPr>
          <a:xfrm>
            <a:off x="345171" y="3649972"/>
            <a:ext cx="2379369" cy="1207441"/>
          </a:xfrm>
          <a:prstGeom prst="rect">
            <a:avLst/>
          </a:prstGeom>
        </p:spPr>
      </p:pic>
      <p:pic>
        <p:nvPicPr>
          <p:cNvPr id="15" name="Imagen 14"/>
          <p:cNvPicPr>
            <a:picLocks noChangeAspect="1"/>
          </p:cNvPicPr>
          <p:nvPr/>
        </p:nvPicPr>
        <p:blipFill>
          <a:blip r:embed="rId7"/>
          <a:stretch>
            <a:fillRect/>
          </a:stretch>
        </p:blipFill>
        <p:spPr>
          <a:xfrm>
            <a:off x="3242568" y="3669939"/>
            <a:ext cx="2768131" cy="1380526"/>
          </a:xfrm>
          <a:prstGeom prst="rect">
            <a:avLst/>
          </a:prstGeom>
        </p:spPr>
      </p:pic>
      <p:pic>
        <p:nvPicPr>
          <p:cNvPr id="16" name="Imagen 15"/>
          <p:cNvPicPr>
            <a:picLocks noChangeAspect="1"/>
          </p:cNvPicPr>
          <p:nvPr/>
        </p:nvPicPr>
        <p:blipFill>
          <a:blip r:embed="rId8"/>
          <a:stretch>
            <a:fillRect/>
          </a:stretch>
        </p:blipFill>
        <p:spPr>
          <a:xfrm>
            <a:off x="6503974" y="3600744"/>
            <a:ext cx="2002905" cy="1541668"/>
          </a:xfrm>
          <a:prstGeom prst="rect">
            <a:avLst/>
          </a:prstGeom>
        </p:spPr>
      </p:pic>
      <p:pic>
        <p:nvPicPr>
          <p:cNvPr id="5" name="Imagen 4"/>
          <p:cNvPicPr>
            <a:picLocks noChangeAspect="1"/>
          </p:cNvPicPr>
          <p:nvPr/>
        </p:nvPicPr>
        <p:blipFill>
          <a:blip r:embed="rId9"/>
          <a:stretch>
            <a:fillRect/>
          </a:stretch>
        </p:blipFill>
        <p:spPr>
          <a:xfrm>
            <a:off x="289457" y="1590520"/>
            <a:ext cx="2543175" cy="285750"/>
          </a:xfrm>
          <a:prstGeom prst="rect">
            <a:avLst/>
          </a:prstGeom>
        </p:spPr>
      </p:pic>
      <p:pic>
        <p:nvPicPr>
          <p:cNvPr id="6" name="Imagen 5"/>
          <p:cNvPicPr>
            <a:picLocks noChangeAspect="1"/>
          </p:cNvPicPr>
          <p:nvPr/>
        </p:nvPicPr>
        <p:blipFill>
          <a:blip r:embed="rId10"/>
          <a:stretch>
            <a:fillRect/>
          </a:stretch>
        </p:blipFill>
        <p:spPr>
          <a:xfrm>
            <a:off x="3079734" y="1590520"/>
            <a:ext cx="3067050" cy="295275"/>
          </a:xfrm>
          <a:prstGeom prst="rect">
            <a:avLst/>
          </a:prstGeom>
        </p:spPr>
      </p:pic>
      <p:pic>
        <p:nvPicPr>
          <p:cNvPr id="8" name="Imagen 7"/>
          <p:cNvPicPr>
            <a:picLocks noChangeAspect="1"/>
          </p:cNvPicPr>
          <p:nvPr/>
        </p:nvPicPr>
        <p:blipFill>
          <a:blip r:embed="rId11"/>
          <a:stretch>
            <a:fillRect/>
          </a:stretch>
        </p:blipFill>
        <p:spPr>
          <a:xfrm>
            <a:off x="6614840" y="1631205"/>
            <a:ext cx="1676400" cy="266700"/>
          </a:xfrm>
          <a:prstGeom prst="rect">
            <a:avLst/>
          </a:prstGeom>
        </p:spPr>
      </p:pic>
      <p:pic>
        <p:nvPicPr>
          <p:cNvPr id="13" name="Imagen 12"/>
          <p:cNvPicPr>
            <a:picLocks noChangeAspect="1"/>
          </p:cNvPicPr>
          <p:nvPr/>
        </p:nvPicPr>
        <p:blipFill>
          <a:blip r:embed="rId12"/>
          <a:stretch>
            <a:fillRect/>
          </a:stretch>
        </p:blipFill>
        <p:spPr>
          <a:xfrm>
            <a:off x="289457" y="3353094"/>
            <a:ext cx="2438400" cy="247650"/>
          </a:xfrm>
          <a:prstGeom prst="rect">
            <a:avLst/>
          </a:prstGeom>
        </p:spPr>
      </p:pic>
      <p:pic>
        <p:nvPicPr>
          <p:cNvPr id="17" name="Imagen 16"/>
          <p:cNvPicPr>
            <a:picLocks noChangeAspect="1"/>
          </p:cNvPicPr>
          <p:nvPr/>
        </p:nvPicPr>
        <p:blipFill>
          <a:blip r:embed="rId13"/>
          <a:stretch>
            <a:fillRect/>
          </a:stretch>
        </p:blipFill>
        <p:spPr>
          <a:xfrm>
            <a:off x="3470397" y="3373747"/>
            <a:ext cx="2162175" cy="276225"/>
          </a:xfrm>
          <a:prstGeom prst="rect">
            <a:avLst/>
          </a:prstGeom>
        </p:spPr>
      </p:pic>
      <p:pic>
        <p:nvPicPr>
          <p:cNvPr id="18" name="Imagen 17"/>
          <p:cNvPicPr>
            <a:picLocks noChangeAspect="1"/>
          </p:cNvPicPr>
          <p:nvPr/>
        </p:nvPicPr>
        <p:blipFill>
          <a:blip r:embed="rId14"/>
          <a:stretch>
            <a:fillRect/>
          </a:stretch>
        </p:blipFill>
        <p:spPr>
          <a:xfrm>
            <a:off x="6725704" y="3400475"/>
            <a:ext cx="1781175" cy="257175"/>
          </a:xfrm>
          <a:prstGeom prst="rect">
            <a:avLst/>
          </a:prstGeom>
        </p:spPr>
      </p:pic>
    </p:spTree>
    <p:extLst>
      <p:ext uri="{BB962C8B-B14F-4D97-AF65-F5344CB8AC3E}">
        <p14:creationId xmlns:p14="http://schemas.microsoft.com/office/powerpoint/2010/main" val="3862686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8" name="Rectángulo 7"/>
          <p:cNvSpPr/>
          <p:nvPr/>
        </p:nvSpPr>
        <p:spPr>
          <a:xfrm>
            <a:off x="86291" y="54504"/>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pic>
        <p:nvPicPr>
          <p:cNvPr id="3" name="Imagen 2"/>
          <p:cNvPicPr>
            <a:picLocks noChangeAspect="1"/>
          </p:cNvPicPr>
          <p:nvPr/>
        </p:nvPicPr>
        <p:blipFill>
          <a:blip r:embed="rId3"/>
          <a:stretch>
            <a:fillRect/>
          </a:stretch>
        </p:blipFill>
        <p:spPr>
          <a:xfrm>
            <a:off x="1274463" y="972954"/>
            <a:ext cx="6596660" cy="280336"/>
          </a:xfrm>
          <a:prstGeom prst="rect">
            <a:avLst/>
          </a:prstGeom>
        </p:spPr>
      </p:pic>
      <p:pic>
        <p:nvPicPr>
          <p:cNvPr id="4" name="Imagen 3"/>
          <p:cNvPicPr>
            <a:picLocks noChangeAspect="1"/>
          </p:cNvPicPr>
          <p:nvPr/>
        </p:nvPicPr>
        <p:blipFill>
          <a:blip r:embed="rId4"/>
          <a:stretch>
            <a:fillRect/>
          </a:stretch>
        </p:blipFill>
        <p:spPr>
          <a:xfrm>
            <a:off x="536077" y="1279593"/>
            <a:ext cx="8152232" cy="4722565"/>
          </a:xfrm>
          <a:prstGeom prst="rect">
            <a:avLst/>
          </a:prstGeom>
        </p:spPr>
      </p:pic>
    </p:spTree>
    <p:extLst>
      <p:ext uri="{BB962C8B-B14F-4D97-AF65-F5344CB8AC3E}">
        <p14:creationId xmlns:p14="http://schemas.microsoft.com/office/powerpoint/2010/main" val="1632674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8" name="Rectángulo 7"/>
          <p:cNvSpPr/>
          <p:nvPr/>
        </p:nvSpPr>
        <p:spPr>
          <a:xfrm>
            <a:off x="86291" y="54504"/>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pic>
        <p:nvPicPr>
          <p:cNvPr id="2" name="Imagen 1"/>
          <p:cNvPicPr>
            <a:picLocks noChangeAspect="1"/>
          </p:cNvPicPr>
          <p:nvPr/>
        </p:nvPicPr>
        <p:blipFill>
          <a:blip r:embed="rId3"/>
          <a:stretch>
            <a:fillRect/>
          </a:stretch>
        </p:blipFill>
        <p:spPr>
          <a:xfrm>
            <a:off x="924387" y="1840125"/>
            <a:ext cx="7381875" cy="3943350"/>
          </a:xfrm>
          <a:prstGeom prst="rect">
            <a:avLst/>
          </a:prstGeom>
        </p:spPr>
      </p:pic>
      <p:pic>
        <p:nvPicPr>
          <p:cNvPr id="6" name="Imagen 5"/>
          <p:cNvPicPr>
            <a:picLocks noChangeAspect="1"/>
          </p:cNvPicPr>
          <p:nvPr/>
        </p:nvPicPr>
        <p:blipFill>
          <a:blip r:embed="rId4"/>
          <a:stretch>
            <a:fillRect/>
          </a:stretch>
        </p:blipFill>
        <p:spPr>
          <a:xfrm>
            <a:off x="1895889" y="1120461"/>
            <a:ext cx="5164129" cy="503467"/>
          </a:xfrm>
          <a:prstGeom prst="rect">
            <a:avLst/>
          </a:prstGeom>
        </p:spPr>
      </p:pic>
    </p:spTree>
    <p:extLst>
      <p:ext uri="{BB962C8B-B14F-4D97-AF65-F5344CB8AC3E}">
        <p14:creationId xmlns:p14="http://schemas.microsoft.com/office/powerpoint/2010/main" val="1110756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8" name="Rectángulo 7"/>
          <p:cNvSpPr/>
          <p:nvPr/>
        </p:nvSpPr>
        <p:spPr>
          <a:xfrm>
            <a:off x="86291" y="54504"/>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pic>
        <p:nvPicPr>
          <p:cNvPr id="2" name="Imagen 1"/>
          <p:cNvPicPr>
            <a:picLocks noChangeAspect="1"/>
          </p:cNvPicPr>
          <p:nvPr/>
        </p:nvPicPr>
        <p:blipFill>
          <a:blip r:embed="rId3"/>
          <a:stretch>
            <a:fillRect/>
          </a:stretch>
        </p:blipFill>
        <p:spPr>
          <a:xfrm>
            <a:off x="728903" y="1357429"/>
            <a:ext cx="7219950" cy="5286375"/>
          </a:xfrm>
          <a:prstGeom prst="rect">
            <a:avLst/>
          </a:prstGeom>
        </p:spPr>
      </p:pic>
      <p:pic>
        <p:nvPicPr>
          <p:cNvPr id="6" name="Imagen 5"/>
          <p:cNvPicPr>
            <a:picLocks noChangeAspect="1"/>
          </p:cNvPicPr>
          <p:nvPr/>
        </p:nvPicPr>
        <p:blipFill>
          <a:blip r:embed="rId4"/>
          <a:stretch>
            <a:fillRect/>
          </a:stretch>
        </p:blipFill>
        <p:spPr>
          <a:xfrm>
            <a:off x="1242102" y="977929"/>
            <a:ext cx="5945507" cy="379500"/>
          </a:xfrm>
          <a:prstGeom prst="rect">
            <a:avLst/>
          </a:prstGeom>
        </p:spPr>
      </p:pic>
    </p:spTree>
    <p:extLst>
      <p:ext uri="{BB962C8B-B14F-4D97-AF65-F5344CB8AC3E}">
        <p14:creationId xmlns:p14="http://schemas.microsoft.com/office/powerpoint/2010/main" val="29539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7" name="Rectángulo 6"/>
          <p:cNvSpPr/>
          <p:nvPr/>
        </p:nvSpPr>
        <p:spPr>
          <a:xfrm>
            <a:off x="86291" y="47327"/>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pic>
        <p:nvPicPr>
          <p:cNvPr id="3" name="Imagen 2"/>
          <p:cNvPicPr>
            <a:picLocks noChangeAspect="1"/>
          </p:cNvPicPr>
          <p:nvPr/>
        </p:nvPicPr>
        <p:blipFill>
          <a:blip r:embed="rId3"/>
          <a:stretch>
            <a:fillRect/>
          </a:stretch>
        </p:blipFill>
        <p:spPr>
          <a:xfrm>
            <a:off x="2242319" y="795107"/>
            <a:ext cx="4594416" cy="327628"/>
          </a:xfrm>
          <a:prstGeom prst="rect">
            <a:avLst/>
          </a:prstGeom>
        </p:spPr>
      </p:pic>
      <p:pic>
        <p:nvPicPr>
          <p:cNvPr id="4" name="Imagen 3"/>
          <p:cNvPicPr>
            <a:picLocks noChangeAspect="1"/>
          </p:cNvPicPr>
          <p:nvPr/>
        </p:nvPicPr>
        <p:blipFill>
          <a:blip r:embed="rId4"/>
          <a:stretch>
            <a:fillRect/>
          </a:stretch>
        </p:blipFill>
        <p:spPr>
          <a:xfrm>
            <a:off x="662228" y="1221307"/>
            <a:ext cx="7431111" cy="4725065"/>
          </a:xfrm>
          <a:prstGeom prst="rect">
            <a:avLst/>
          </a:prstGeom>
        </p:spPr>
      </p:pic>
    </p:spTree>
    <p:extLst>
      <p:ext uri="{BB962C8B-B14F-4D97-AF65-F5344CB8AC3E}">
        <p14:creationId xmlns:p14="http://schemas.microsoft.com/office/powerpoint/2010/main" val="402002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457280" y="1378257"/>
            <a:ext cx="7760580" cy="4762500"/>
          </a:xfrm>
          <a:prstGeom prst="rect">
            <a:avLst/>
          </a:prstGeom>
        </p:spPr>
      </p:pic>
      <p:sp>
        <p:nvSpPr>
          <p:cNvPr id="10" name="Rectángulo 9"/>
          <p:cNvSpPr/>
          <p:nvPr/>
        </p:nvSpPr>
        <p:spPr>
          <a:xfrm>
            <a:off x="86291" y="47327"/>
            <a:ext cx="1955159" cy="754306"/>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pic>
        <p:nvPicPr>
          <p:cNvPr id="4" name="Imagen 3"/>
          <p:cNvPicPr>
            <a:picLocks noChangeAspect="1"/>
          </p:cNvPicPr>
          <p:nvPr/>
        </p:nvPicPr>
        <p:blipFill>
          <a:blip r:embed="rId4"/>
          <a:stretch>
            <a:fillRect/>
          </a:stretch>
        </p:blipFill>
        <p:spPr>
          <a:xfrm>
            <a:off x="1676061" y="982386"/>
            <a:ext cx="5174162" cy="250788"/>
          </a:xfrm>
          <a:prstGeom prst="rect">
            <a:avLst/>
          </a:prstGeom>
        </p:spPr>
      </p:pic>
    </p:spTree>
    <p:extLst>
      <p:ext uri="{BB962C8B-B14F-4D97-AF65-F5344CB8AC3E}">
        <p14:creationId xmlns:p14="http://schemas.microsoft.com/office/powerpoint/2010/main" val="238940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914559"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93961" y="626004"/>
            <a:ext cx="7075395" cy="2191614"/>
          </a:xfrm>
          <a:prstGeom prst="rect">
            <a:avLst/>
          </a:prstGeom>
        </p:spPr>
      </p:pic>
      <p:pic>
        <p:nvPicPr>
          <p:cNvPr id="3" name="Imagen 2"/>
          <p:cNvPicPr>
            <a:picLocks noChangeAspect="1"/>
          </p:cNvPicPr>
          <p:nvPr/>
        </p:nvPicPr>
        <p:blipFill rotWithShape="1">
          <a:blip r:embed="rId4"/>
          <a:srcRect b="1268"/>
          <a:stretch/>
        </p:blipFill>
        <p:spPr>
          <a:xfrm>
            <a:off x="93961" y="2716286"/>
            <a:ext cx="6301555" cy="4141714"/>
          </a:xfrm>
          <a:prstGeom prst="rect">
            <a:avLst/>
          </a:prstGeom>
        </p:spPr>
      </p:pic>
      <p:pic>
        <p:nvPicPr>
          <p:cNvPr id="4" name="Imagen 3"/>
          <p:cNvPicPr>
            <a:picLocks noChangeAspect="1"/>
          </p:cNvPicPr>
          <p:nvPr/>
        </p:nvPicPr>
        <p:blipFill>
          <a:blip r:embed="rId5"/>
          <a:stretch>
            <a:fillRect/>
          </a:stretch>
        </p:blipFill>
        <p:spPr>
          <a:xfrm>
            <a:off x="5085397" y="2817618"/>
            <a:ext cx="3394079" cy="1242902"/>
          </a:xfrm>
          <a:prstGeom prst="rect">
            <a:avLst/>
          </a:prstGeom>
        </p:spPr>
      </p:pic>
      <p:pic>
        <p:nvPicPr>
          <p:cNvPr id="6" name="Imagen 5"/>
          <p:cNvPicPr>
            <a:picLocks noChangeAspect="1"/>
          </p:cNvPicPr>
          <p:nvPr/>
        </p:nvPicPr>
        <p:blipFill rotWithShape="1">
          <a:blip r:embed="rId6"/>
          <a:srcRect r="21112"/>
          <a:stretch/>
        </p:blipFill>
        <p:spPr>
          <a:xfrm>
            <a:off x="5114711" y="4207278"/>
            <a:ext cx="3440650" cy="1592336"/>
          </a:xfrm>
          <a:prstGeom prst="rect">
            <a:avLst/>
          </a:prstGeom>
        </p:spPr>
      </p:pic>
      <p:sp>
        <p:nvSpPr>
          <p:cNvPr id="12" name="Rectángulo 11"/>
          <p:cNvSpPr/>
          <p:nvPr/>
        </p:nvSpPr>
        <p:spPr>
          <a:xfrm>
            <a:off x="86291" y="47327"/>
            <a:ext cx="1955159" cy="578677"/>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spTree>
    <p:extLst>
      <p:ext uri="{BB962C8B-B14F-4D97-AF65-F5344CB8AC3E}">
        <p14:creationId xmlns:p14="http://schemas.microsoft.com/office/powerpoint/2010/main" val="3912883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914559" y="95599"/>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35146" y="692183"/>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Funcionamiento</a:t>
            </a:r>
            <a:endParaRPr lang="es-ES" b="1" dirty="0">
              <a:solidFill>
                <a:schemeClr val="tx1"/>
              </a:solidFill>
            </a:endParaRPr>
          </a:p>
        </p:txBody>
      </p:sp>
      <p:sp>
        <p:nvSpPr>
          <p:cNvPr id="10" name="Rectángulo 9"/>
          <p:cNvSpPr/>
          <p:nvPr/>
        </p:nvSpPr>
        <p:spPr>
          <a:xfrm>
            <a:off x="3073605" y="923009"/>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Control de las horas de funcionamiento del equipo.</a:t>
            </a:r>
            <a:endParaRPr lang="es-ES" b="1" dirty="0">
              <a:solidFill>
                <a:schemeClr val="tx1"/>
              </a:solidFill>
            </a:endParaRPr>
          </a:p>
        </p:txBody>
      </p:sp>
      <p:sp>
        <p:nvSpPr>
          <p:cNvPr id="13" name="Rectángulo 12"/>
          <p:cNvSpPr/>
          <p:nvPr/>
        </p:nvSpPr>
        <p:spPr>
          <a:xfrm>
            <a:off x="3075056" y="2375553"/>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Genera </a:t>
            </a:r>
            <a:r>
              <a:rPr lang="es-ES" dirty="0">
                <a:solidFill>
                  <a:schemeClr val="tx1"/>
                </a:solidFill>
              </a:rPr>
              <a:t>ó</a:t>
            </a:r>
            <a:r>
              <a:rPr lang="es-ES" dirty="0" smtClean="0">
                <a:solidFill>
                  <a:schemeClr val="tx1"/>
                </a:solidFill>
              </a:rPr>
              <a:t>rdenes de mantenimientos si tiene el permiso del supervisor.</a:t>
            </a:r>
            <a:endParaRPr lang="es-ES" dirty="0">
              <a:solidFill>
                <a:schemeClr val="tx1"/>
              </a:solidFill>
            </a:endParaRPr>
          </a:p>
        </p:txBody>
      </p:sp>
      <p:sp>
        <p:nvSpPr>
          <p:cNvPr id="14" name="Rectángulo 13"/>
          <p:cNvSpPr/>
          <p:nvPr/>
        </p:nvSpPr>
        <p:spPr>
          <a:xfrm>
            <a:off x="3075056" y="3838720"/>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Envía por correo electrónico el reporte generado.</a:t>
            </a:r>
            <a:endParaRPr lang="es-ES" b="1" dirty="0">
              <a:solidFill>
                <a:schemeClr val="tx1"/>
              </a:solidFill>
            </a:endParaRPr>
          </a:p>
        </p:txBody>
      </p:sp>
      <p:sp>
        <p:nvSpPr>
          <p:cNvPr id="16" name="Rectángulo 15"/>
          <p:cNvSpPr/>
          <p:nvPr/>
        </p:nvSpPr>
        <p:spPr>
          <a:xfrm>
            <a:off x="788043" y="2388759"/>
            <a:ext cx="1771590" cy="84976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Operario</a:t>
            </a:r>
            <a:endParaRPr lang="es-ES" b="1" dirty="0">
              <a:solidFill>
                <a:schemeClr val="tx1"/>
              </a:solidFill>
            </a:endParaRPr>
          </a:p>
        </p:txBody>
      </p:sp>
      <p:cxnSp>
        <p:nvCxnSpPr>
          <p:cNvPr id="20" name="Conector recto de flecha 19"/>
          <p:cNvCxnSpPr>
            <a:stCxn id="16" idx="3"/>
            <a:endCxn id="10" idx="1"/>
          </p:cNvCxnSpPr>
          <p:nvPr/>
        </p:nvCxnSpPr>
        <p:spPr>
          <a:xfrm flipV="1">
            <a:off x="2559633" y="1374729"/>
            <a:ext cx="513972" cy="143891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6" idx="3"/>
            <a:endCxn id="13" idx="1"/>
          </p:cNvCxnSpPr>
          <p:nvPr/>
        </p:nvCxnSpPr>
        <p:spPr>
          <a:xfrm>
            <a:off x="2559633" y="2813639"/>
            <a:ext cx="515423" cy="136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6" idx="3"/>
            <a:endCxn id="14" idx="1"/>
          </p:cNvCxnSpPr>
          <p:nvPr/>
        </p:nvCxnSpPr>
        <p:spPr>
          <a:xfrm>
            <a:off x="2559633" y="2813639"/>
            <a:ext cx="515423" cy="147680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366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86291" y="54504"/>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Funcionamiento</a:t>
            </a:r>
            <a:endParaRPr lang="es-ES" b="1" dirty="0">
              <a:solidFill>
                <a:schemeClr val="tx1"/>
              </a:solidFill>
            </a:endParaRPr>
          </a:p>
        </p:txBody>
      </p:sp>
      <p:pic>
        <p:nvPicPr>
          <p:cNvPr id="4" name="Imagen 3"/>
          <p:cNvPicPr>
            <a:picLocks noChangeAspect="1"/>
          </p:cNvPicPr>
          <p:nvPr/>
        </p:nvPicPr>
        <p:blipFill>
          <a:blip r:embed="rId3"/>
          <a:stretch>
            <a:fillRect/>
          </a:stretch>
        </p:blipFill>
        <p:spPr>
          <a:xfrm>
            <a:off x="1063870" y="1286978"/>
            <a:ext cx="7225324" cy="4879237"/>
          </a:xfrm>
          <a:prstGeom prst="rect">
            <a:avLst/>
          </a:prstGeom>
        </p:spPr>
      </p:pic>
      <p:pic>
        <p:nvPicPr>
          <p:cNvPr id="7" name="Imagen 6"/>
          <p:cNvPicPr>
            <a:picLocks noChangeAspect="1"/>
          </p:cNvPicPr>
          <p:nvPr/>
        </p:nvPicPr>
        <p:blipFill>
          <a:blip r:embed="rId4"/>
          <a:stretch>
            <a:fillRect/>
          </a:stretch>
        </p:blipFill>
        <p:spPr>
          <a:xfrm>
            <a:off x="2241116" y="1011698"/>
            <a:ext cx="4663355" cy="371611"/>
          </a:xfrm>
          <a:prstGeom prst="rect">
            <a:avLst/>
          </a:prstGeom>
        </p:spPr>
      </p:pic>
    </p:spTree>
    <p:extLst>
      <p:ext uri="{BB962C8B-B14F-4D97-AF65-F5344CB8AC3E}">
        <p14:creationId xmlns:p14="http://schemas.microsoft.com/office/powerpoint/2010/main" val="1396509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914559" y="95599"/>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347488" y="769519"/>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Historial de Trabajo</a:t>
            </a:r>
            <a:endParaRPr lang="es-ES" b="1" dirty="0">
              <a:solidFill>
                <a:schemeClr val="tx1"/>
              </a:solidFill>
            </a:endParaRPr>
          </a:p>
        </p:txBody>
      </p:sp>
      <p:sp>
        <p:nvSpPr>
          <p:cNvPr id="10" name="Rectángulo 9"/>
          <p:cNvSpPr/>
          <p:nvPr/>
        </p:nvSpPr>
        <p:spPr>
          <a:xfrm>
            <a:off x="3073605" y="1167560"/>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Actividades del mantenimiento del equipo electromecánico.</a:t>
            </a:r>
            <a:endParaRPr lang="es-ES" b="1" dirty="0">
              <a:solidFill>
                <a:schemeClr val="tx1"/>
              </a:solidFill>
            </a:endParaRPr>
          </a:p>
        </p:txBody>
      </p:sp>
      <p:sp>
        <p:nvSpPr>
          <p:cNvPr id="13" name="Rectángulo 12"/>
          <p:cNvSpPr/>
          <p:nvPr/>
        </p:nvSpPr>
        <p:spPr>
          <a:xfrm>
            <a:off x="3075056" y="3607295"/>
            <a:ext cx="3853799" cy="903439"/>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Actividades diarias que no son referentes a los equipos electromecánicos.</a:t>
            </a:r>
            <a:endParaRPr lang="es-ES" dirty="0">
              <a:solidFill>
                <a:schemeClr val="tx1"/>
              </a:solidFill>
            </a:endParaRPr>
          </a:p>
        </p:txBody>
      </p:sp>
      <p:sp>
        <p:nvSpPr>
          <p:cNvPr id="16" name="Rectángulo 15"/>
          <p:cNvSpPr/>
          <p:nvPr/>
        </p:nvSpPr>
        <p:spPr>
          <a:xfrm>
            <a:off x="788043" y="2633310"/>
            <a:ext cx="1771590" cy="849760"/>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Operario</a:t>
            </a:r>
            <a:endParaRPr lang="es-ES" b="1" dirty="0">
              <a:solidFill>
                <a:schemeClr val="tx1"/>
              </a:solidFill>
            </a:endParaRPr>
          </a:p>
        </p:txBody>
      </p:sp>
      <p:cxnSp>
        <p:nvCxnSpPr>
          <p:cNvPr id="20" name="Conector recto de flecha 19"/>
          <p:cNvCxnSpPr>
            <a:stCxn id="16" idx="3"/>
            <a:endCxn id="10" idx="1"/>
          </p:cNvCxnSpPr>
          <p:nvPr/>
        </p:nvCxnSpPr>
        <p:spPr>
          <a:xfrm flipV="1">
            <a:off x="2559633" y="1619280"/>
            <a:ext cx="513972" cy="143891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6" idx="3"/>
            <a:endCxn id="13" idx="1"/>
          </p:cNvCxnSpPr>
          <p:nvPr/>
        </p:nvCxnSpPr>
        <p:spPr>
          <a:xfrm>
            <a:off x="2559633" y="3058190"/>
            <a:ext cx="515423" cy="10008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236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699432" y="1025601"/>
            <a:ext cx="7746723" cy="4920771"/>
          </a:xfrm>
          <a:prstGeom prst="rect">
            <a:avLst/>
          </a:prstGeom>
        </p:spPr>
      </p:pic>
      <p:pic>
        <p:nvPicPr>
          <p:cNvPr id="3" name="Imagen 2"/>
          <p:cNvPicPr>
            <a:picLocks noChangeAspect="1"/>
          </p:cNvPicPr>
          <p:nvPr/>
        </p:nvPicPr>
        <p:blipFill>
          <a:blip r:embed="rId4"/>
          <a:stretch>
            <a:fillRect/>
          </a:stretch>
        </p:blipFill>
        <p:spPr>
          <a:xfrm>
            <a:off x="2376728" y="626004"/>
            <a:ext cx="4838700" cy="342900"/>
          </a:xfrm>
          <a:prstGeom prst="rect">
            <a:avLst/>
          </a:prstGeom>
        </p:spPr>
      </p:pic>
      <p:sp>
        <p:nvSpPr>
          <p:cNvPr id="8" name="Rectángulo 7"/>
          <p:cNvSpPr/>
          <p:nvPr/>
        </p:nvSpPr>
        <p:spPr>
          <a:xfrm>
            <a:off x="38923" y="73249"/>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Historial de Trabajo</a:t>
            </a:r>
            <a:endParaRPr lang="es-ES" b="1" dirty="0">
              <a:solidFill>
                <a:schemeClr val="tx1"/>
              </a:solidFill>
            </a:endParaRPr>
          </a:p>
        </p:txBody>
      </p:sp>
    </p:spTree>
    <p:extLst>
      <p:ext uri="{BB962C8B-B14F-4D97-AF65-F5344CB8AC3E}">
        <p14:creationId xmlns:p14="http://schemas.microsoft.com/office/powerpoint/2010/main" val="138913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r>
              <a:rPr lang="es-ES" sz="1600" i="0" dirty="0">
                <a:solidFill>
                  <a:schemeClr val="tx1"/>
                </a:solidFill>
                <a:effectLst/>
              </a:rPr>
              <a:t>Introducción</a:t>
            </a:r>
            <a:endParaRPr lang="es-EC" sz="2000" i="0" dirty="0">
              <a:solidFill>
                <a:schemeClr val="tx1"/>
              </a:solidFill>
              <a:effectLst/>
            </a:endParaRP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a:blip r:embed="rId3"/>
          <a:stretch>
            <a:fillRect/>
          </a:stretch>
        </p:blipFill>
        <p:spPr>
          <a:xfrm>
            <a:off x="488193" y="1833378"/>
            <a:ext cx="3065846" cy="1382773"/>
          </a:xfrm>
          <a:prstGeom prst="rect">
            <a:avLst/>
          </a:prstGeom>
        </p:spPr>
      </p:pic>
      <p:sp>
        <p:nvSpPr>
          <p:cNvPr id="13" name="CuadroTexto 12">
            <a:extLst>
              <a:ext uri="{FF2B5EF4-FFF2-40B4-BE49-F238E27FC236}">
                <a16:creationId xmlns:a16="http://schemas.microsoft.com/office/drawing/2014/main" xmlns="" id="{288780F4-A167-4FA0-AB56-0CABE28D1A4C}"/>
              </a:ext>
            </a:extLst>
          </p:cNvPr>
          <p:cNvSpPr txBox="1"/>
          <p:nvPr/>
        </p:nvSpPr>
        <p:spPr>
          <a:xfrm>
            <a:off x="118533" y="642936"/>
            <a:ext cx="1390124" cy="369332"/>
          </a:xfrm>
          <a:prstGeom prst="rect">
            <a:avLst/>
          </a:prstGeom>
          <a:noFill/>
        </p:spPr>
        <p:txBody>
          <a:bodyPr wrap="none" rtlCol="0">
            <a:spAutoFit/>
          </a:bodyPr>
          <a:lstStyle/>
          <a:p>
            <a:r>
              <a:rPr lang="es-EC" b="1" i="1" dirty="0" smtClean="0"/>
              <a:t>Área ELPO</a:t>
            </a:r>
            <a:endParaRPr lang="es-EC" b="1" i="1" dirty="0"/>
          </a:p>
        </p:txBody>
      </p:sp>
      <p:sp>
        <p:nvSpPr>
          <p:cNvPr id="14" name="Rectángulo 13"/>
          <p:cNvSpPr/>
          <p:nvPr/>
        </p:nvSpPr>
        <p:spPr>
          <a:xfrm>
            <a:off x="599179" y="1030166"/>
            <a:ext cx="3731083" cy="369332"/>
          </a:xfrm>
          <a:prstGeom prst="rect">
            <a:avLst/>
          </a:prstGeom>
        </p:spPr>
        <p:txBody>
          <a:bodyPr wrap="square">
            <a:spAutoFit/>
          </a:bodyPr>
          <a:lstStyle/>
          <a:p>
            <a:r>
              <a:rPr lang="es-ES" dirty="0">
                <a:solidFill>
                  <a:srgbClr val="000000"/>
                </a:solidFill>
                <a:latin typeface="Times New Roman" panose="02020603050405020304" pitchFamily="18" charset="0"/>
              </a:rPr>
              <a:t>La etapa de pretratamiento o </a:t>
            </a:r>
            <a:r>
              <a:rPr lang="es-ES" dirty="0" smtClean="0">
                <a:solidFill>
                  <a:srgbClr val="000000"/>
                </a:solidFill>
                <a:latin typeface="Times New Roman" panose="02020603050405020304" pitchFamily="18" charset="0"/>
              </a:rPr>
              <a:t>fosfatado</a:t>
            </a:r>
            <a:endParaRPr lang="es-ES" dirty="0"/>
          </a:p>
        </p:txBody>
      </p:sp>
      <p:pic>
        <p:nvPicPr>
          <p:cNvPr id="8" name="Imagen 7"/>
          <p:cNvPicPr>
            <a:picLocks noChangeAspect="1"/>
          </p:cNvPicPr>
          <p:nvPr/>
        </p:nvPicPr>
        <p:blipFill>
          <a:blip r:embed="rId4"/>
          <a:stretch>
            <a:fillRect/>
          </a:stretch>
        </p:blipFill>
        <p:spPr>
          <a:xfrm>
            <a:off x="5547091" y="1768867"/>
            <a:ext cx="2191396" cy="1609419"/>
          </a:xfrm>
          <a:prstGeom prst="rect">
            <a:avLst/>
          </a:prstGeom>
        </p:spPr>
      </p:pic>
      <p:pic>
        <p:nvPicPr>
          <p:cNvPr id="9" name="Imagen 8"/>
          <p:cNvPicPr>
            <a:picLocks noChangeAspect="1"/>
          </p:cNvPicPr>
          <p:nvPr/>
        </p:nvPicPr>
        <p:blipFill>
          <a:blip r:embed="rId5"/>
          <a:stretch>
            <a:fillRect/>
          </a:stretch>
        </p:blipFill>
        <p:spPr>
          <a:xfrm>
            <a:off x="3124994" y="4079886"/>
            <a:ext cx="2895600" cy="1828800"/>
          </a:xfrm>
          <a:prstGeom prst="rect">
            <a:avLst/>
          </a:prstGeom>
        </p:spPr>
      </p:pic>
      <p:sp>
        <p:nvSpPr>
          <p:cNvPr id="17" name="Rectángulo 16"/>
          <p:cNvSpPr/>
          <p:nvPr/>
        </p:nvSpPr>
        <p:spPr>
          <a:xfrm>
            <a:off x="155575" y="3224283"/>
            <a:ext cx="3731083" cy="369332"/>
          </a:xfrm>
          <a:prstGeom prst="rect">
            <a:avLst/>
          </a:prstGeom>
        </p:spPr>
        <p:txBody>
          <a:bodyPr wrap="square">
            <a:spAutoFit/>
          </a:bodyPr>
          <a:lstStyle/>
          <a:p>
            <a:r>
              <a:rPr lang="es-ES" dirty="0">
                <a:solidFill>
                  <a:srgbClr val="000000"/>
                </a:solidFill>
                <a:latin typeface="Times New Roman" panose="02020603050405020304" pitchFamily="18" charset="0"/>
              </a:rPr>
              <a:t>La etapa de pretratamiento o </a:t>
            </a:r>
            <a:r>
              <a:rPr lang="es-ES" dirty="0" smtClean="0">
                <a:solidFill>
                  <a:srgbClr val="000000"/>
                </a:solidFill>
                <a:latin typeface="Times New Roman" panose="02020603050405020304" pitchFamily="18" charset="0"/>
              </a:rPr>
              <a:t>fosfatado</a:t>
            </a:r>
            <a:endParaRPr lang="es-ES" dirty="0"/>
          </a:p>
        </p:txBody>
      </p:sp>
      <p:pic>
        <p:nvPicPr>
          <p:cNvPr id="5" name="Imagen 4"/>
          <p:cNvPicPr>
            <a:picLocks noChangeAspect="1"/>
          </p:cNvPicPr>
          <p:nvPr/>
        </p:nvPicPr>
        <p:blipFill>
          <a:blip r:embed="rId6"/>
          <a:stretch>
            <a:fillRect/>
          </a:stretch>
        </p:blipFill>
        <p:spPr>
          <a:xfrm>
            <a:off x="606090" y="1494866"/>
            <a:ext cx="1805134" cy="269598"/>
          </a:xfrm>
          <a:prstGeom prst="rect">
            <a:avLst/>
          </a:prstGeom>
        </p:spPr>
      </p:pic>
      <p:pic>
        <p:nvPicPr>
          <p:cNvPr id="7" name="Imagen 6"/>
          <p:cNvPicPr>
            <a:picLocks noChangeAspect="1"/>
          </p:cNvPicPr>
          <p:nvPr/>
        </p:nvPicPr>
        <p:blipFill>
          <a:blip r:embed="rId7"/>
          <a:stretch>
            <a:fillRect/>
          </a:stretch>
        </p:blipFill>
        <p:spPr>
          <a:xfrm>
            <a:off x="4960284" y="1503820"/>
            <a:ext cx="3407539" cy="304828"/>
          </a:xfrm>
          <a:prstGeom prst="rect">
            <a:avLst/>
          </a:prstGeom>
        </p:spPr>
      </p:pic>
      <p:pic>
        <p:nvPicPr>
          <p:cNvPr id="10" name="Imagen 9"/>
          <p:cNvPicPr>
            <a:picLocks noChangeAspect="1"/>
          </p:cNvPicPr>
          <p:nvPr/>
        </p:nvPicPr>
        <p:blipFill>
          <a:blip r:embed="rId8"/>
          <a:stretch>
            <a:fillRect/>
          </a:stretch>
        </p:blipFill>
        <p:spPr>
          <a:xfrm>
            <a:off x="2401602" y="3721791"/>
            <a:ext cx="4575054" cy="323601"/>
          </a:xfrm>
          <a:prstGeom prst="rect">
            <a:avLst/>
          </a:prstGeom>
        </p:spPr>
      </p:pic>
    </p:spTree>
    <p:extLst>
      <p:ext uri="{BB962C8B-B14F-4D97-AF65-F5344CB8AC3E}">
        <p14:creationId xmlns:p14="http://schemas.microsoft.com/office/powerpoint/2010/main" val="991446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8" name="Rectángulo 7"/>
          <p:cNvSpPr/>
          <p:nvPr/>
        </p:nvSpPr>
        <p:spPr>
          <a:xfrm>
            <a:off x="38923" y="73249"/>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Historial de Trabajo</a:t>
            </a:r>
            <a:endParaRPr lang="es-ES" b="1" dirty="0">
              <a:solidFill>
                <a:schemeClr val="tx1"/>
              </a:solidFill>
            </a:endParaRPr>
          </a:p>
        </p:txBody>
      </p:sp>
      <p:pic>
        <p:nvPicPr>
          <p:cNvPr id="4" name="Imagen 3"/>
          <p:cNvPicPr>
            <a:picLocks noChangeAspect="1"/>
          </p:cNvPicPr>
          <p:nvPr/>
        </p:nvPicPr>
        <p:blipFill>
          <a:blip r:embed="rId3"/>
          <a:stretch>
            <a:fillRect/>
          </a:stretch>
        </p:blipFill>
        <p:spPr>
          <a:xfrm>
            <a:off x="938622" y="1635929"/>
            <a:ext cx="7268343" cy="4565576"/>
          </a:xfrm>
          <a:prstGeom prst="rect">
            <a:avLst/>
          </a:prstGeom>
        </p:spPr>
      </p:pic>
      <p:pic>
        <p:nvPicPr>
          <p:cNvPr id="6" name="Imagen 5"/>
          <p:cNvPicPr>
            <a:picLocks noChangeAspect="1"/>
          </p:cNvPicPr>
          <p:nvPr/>
        </p:nvPicPr>
        <p:blipFill>
          <a:blip r:embed="rId4"/>
          <a:stretch>
            <a:fillRect/>
          </a:stretch>
        </p:blipFill>
        <p:spPr>
          <a:xfrm>
            <a:off x="1854103" y="941754"/>
            <a:ext cx="5098504" cy="562040"/>
          </a:xfrm>
          <a:prstGeom prst="rect">
            <a:avLst/>
          </a:prstGeom>
        </p:spPr>
      </p:pic>
    </p:spTree>
    <p:extLst>
      <p:ext uri="{BB962C8B-B14F-4D97-AF65-F5344CB8AC3E}">
        <p14:creationId xmlns:p14="http://schemas.microsoft.com/office/powerpoint/2010/main" val="145207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741016" y="1676400"/>
            <a:ext cx="7400925" cy="3505200"/>
          </a:xfrm>
          <a:prstGeom prst="rect">
            <a:avLst/>
          </a:prstGeom>
        </p:spPr>
      </p:pic>
      <p:sp>
        <p:nvSpPr>
          <p:cNvPr id="6" name="Rectángulo 5"/>
          <p:cNvSpPr/>
          <p:nvPr/>
        </p:nvSpPr>
        <p:spPr>
          <a:xfrm>
            <a:off x="38923" y="73249"/>
            <a:ext cx="1955159" cy="849760"/>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Historial de Trabajo</a:t>
            </a:r>
            <a:endParaRPr lang="es-ES" b="1" dirty="0">
              <a:solidFill>
                <a:schemeClr val="tx1"/>
              </a:solidFill>
            </a:endParaRPr>
          </a:p>
        </p:txBody>
      </p:sp>
      <p:pic>
        <p:nvPicPr>
          <p:cNvPr id="3" name="Imagen 2"/>
          <p:cNvPicPr>
            <a:picLocks noChangeAspect="1"/>
          </p:cNvPicPr>
          <p:nvPr/>
        </p:nvPicPr>
        <p:blipFill>
          <a:blip r:embed="rId4"/>
          <a:stretch>
            <a:fillRect/>
          </a:stretch>
        </p:blipFill>
        <p:spPr>
          <a:xfrm>
            <a:off x="872331" y="1071153"/>
            <a:ext cx="7269610" cy="457098"/>
          </a:xfrm>
          <a:prstGeom prst="rect">
            <a:avLst/>
          </a:prstGeom>
        </p:spPr>
      </p:pic>
    </p:spTree>
    <p:extLst>
      <p:ext uri="{BB962C8B-B14F-4D97-AF65-F5344CB8AC3E}">
        <p14:creationId xmlns:p14="http://schemas.microsoft.com/office/powerpoint/2010/main" val="3747481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Rectángulo 3"/>
          <p:cNvSpPr/>
          <p:nvPr/>
        </p:nvSpPr>
        <p:spPr>
          <a:xfrm>
            <a:off x="2674430" y="1617407"/>
            <a:ext cx="3614760" cy="1225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solidFill>
              </a:rPr>
              <a:t>Consultas Operario/Supervisor.</a:t>
            </a:r>
            <a:endParaRPr lang="es-ES" b="1" dirty="0">
              <a:solidFill>
                <a:schemeClr val="tx2"/>
              </a:solidFill>
            </a:endParaRPr>
          </a:p>
        </p:txBody>
      </p:sp>
      <p:sp>
        <p:nvSpPr>
          <p:cNvPr id="6" name="Rectángulo 5"/>
          <p:cNvSpPr/>
          <p:nvPr/>
        </p:nvSpPr>
        <p:spPr>
          <a:xfrm>
            <a:off x="284481" y="3352433"/>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Solicitudes</a:t>
            </a:r>
          </a:p>
        </p:txBody>
      </p:sp>
      <p:sp>
        <p:nvSpPr>
          <p:cNvPr id="7" name="Rectángulo 6"/>
          <p:cNvSpPr/>
          <p:nvPr/>
        </p:nvSpPr>
        <p:spPr>
          <a:xfrm>
            <a:off x="2574025" y="3352433"/>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Órdenes</a:t>
            </a:r>
          </a:p>
        </p:txBody>
      </p:sp>
      <p:sp>
        <p:nvSpPr>
          <p:cNvPr id="8" name="Rectángulo 7"/>
          <p:cNvSpPr/>
          <p:nvPr/>
        </p:nvSpPr>
        <p:spPr>
          <a:xfrm>
            <a:off x="4799612" y="3361537"/>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Inventario</a:t>
            </a:r>
          </a:p>
        </p:txBody>
      </p:sp>
      <p:sp>
        <p:nvSpPr>
          <p:cNvPr id="10" name="Rectángulo 9"/>
          <p:cNvSpPr/>
          <p:nvPr/>
        </p:nvSpPr>
        <p:spPr>
          <a:xfrm>
            <a:off x="7025199" y="3352433"/>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Alarmas</a:t>
            </a:r>
          </a:p>
        </p:txBody>
      </p:sp>
      <p:cxnSp>
        <p:nvCxnSpPr>
          <p:cNvPr id="12" name="Conector recto 11"/>
          <p:cNvCxnSpPr/>
          <p:nvPr/>
        </p:nvCxnSpPr>
        <p:spPr>
          <a:xfrm>
            <a:off x="1282819" y="3092962"/>
            <a:ext cx="674071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4" idx="2"/>
          </p:cNvCxnSpPr>
          <p:nvPr/>
        </p:nvCxnSpPr>
        <p:spPr>
          <a:xfrm>
            <a:off x="4481810" y="2842598"/>
            <a:ext cx="0" cy="2503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endCxn id="6" idx="0"/>
          </p:cNvCxnSpPr>
          <p:nvPr/>
        </p:nvCxnSpPr>
        <p:spPr>
          <a:xfrm>
            <a:off x="1282819" y="3092962"/>
            <a:ext cx="0" cy="2594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endCxn id="7" idx="0"/>
          </p:cNvCxnSpPr>
          <p:nvPr/>
        </p:nvCxnSpPr>
        <p:spPr>
          <a:xfrm>
            <a:off x="3572363" y="3092962"/>
            <a:ext cx="0" cy="2594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8" idx="0"/>
          </p:cNvCxnSpPr>
          <p:nvPr/>
        </p:nvCxnSpPr>
        <p:spPr>
          <a:xfrm>
            <a:off x="5797950" y="3092962"/>
            <a:ext cx="0" cy="2685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endCxn id="10" idx="0"/>
          </p:cNvCxnSpPr>
          <p:nvPr/>
        </p:nvCxnSpPr>
        <p:spPr>
          <a:xfrm>
            <a:off x="8023537" y="3092963"/>
            <a:ext cx="0" cy="25947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710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Rectángulo 3"/>
          <p:cNvSpPr/>
          <p:nvPr/>
        </p:nvSpPr>
        <p:spPr>
          <a:xfrm>
            <a:off x="0" y="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Solicitudes</a:t>
            </a:r>
          </a:p>
        </p:txBody>
      </p:sp>
      <p:pic>
        <p:nvPicPr>
          <p:cNvPr id="2" name="Imagen 1"/>
          <p:cNvPicPr>
            <a:picLocks noChangeAspect="1"/>
          </p:cNvPicPr>
          <p:nvPr/>
        </p:nvPicPr>
        <p:blipFill>
          <a:blip r:embed="rId3"/>
          <a:stretch>
            <a:fillRect/>
          </a:stretch>
        </p:blipFill>
        <p:spPr>
          <a:xfrm>
            <a:off x="829070" y="1023779"/>
            <a:ext cx="7487448" cy="5096318"/>
          </a:xfrm>
          <a:prstGeom prst="rect">
            <a:avLst/>
          </a:prstGeom>
        </p:spPr>
      </p:pic>
      <p:pic>
        <p:nvPicPr>
          <p:cNvPr id="3" name="Imagen 2"/>
          <p:cNvPicPr>
            <a:picLocks noChangeAspect="1"/>
          </p:cNvPicPr>
          <p:nvPr/>
        </p:nvPicPr>
        <p:blipFill>
          <a:blip r:embed="rId4"/>
          <a:stretch>
            <a:fillRect/>
          </a:stretch>
        </p:blipFill>
        <p:spPr>
          <a:xfrm>
            <a:off x="2066842" y="718448"/>
            <a:ext cx="5011904" cy="305331"/>
          </a:xfrm>
          <a:prstGeom prst="rect">
            <a:avLst/>
          </a:prstGeom>
        </p:spPr>
      </p:pic>
    </p:spTree>
    <p:extLst>
      <p:ext uri="{BB962C8B-B14F-4D97-AF65-F5344CB8AC3E}">
        <p14:creationId xmlns:p14="http://schemas.microsoft.com/office/powerpoint/2010/main" val="1631245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0" y="2055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Órdenes</a:t>
            </a:r>
          </a:p>
        </p:txBody>
      </p:sp>
      <p:pic>
        <p:nvPicPr>
          <p:cNvPr id="2" name="Imagen 1"/>
          <p:cNvPicPr>
            <a:picLocks noChangeAspect="1"/>
          </p:cNvPicPr>
          <p:nvPr/>
        </p:nvPicPr>
        <p:blipFill>
          <a:blip r:embed="rId3"/>
          <a:stretch>
            <a:fillRect/>
          </a:stretch>
        </p:blipFill>
        <p:spPr>
          <a:xfrm>
            <a:off x="600426" y="1115090"/>
            <a:ext cx="7757056" cy="5089122"/>
          </a:xfrm>
          <a:prstGeom prst="rect">
            <a:avLst/>
          </a:prstGeom>
        </p:spPr>
      </p:pic>
      <p:pic>
        <p:nvPicPr>
          <p:cNvPr id="3" name="Imagen 2"/>
          <p:cNvPicPr>
            <a:picLocks noChangeAspect="1"/>
          </p:cNvPicPr>
          <p:nvPr/>
        </p:nvPicPr>
        <p:blipFill>
          <a:blip r:embed="rId4"/>
          <a:stretch>
            <a:fillRect/>
          </a:stretch>
        </p:blipFill>
        <p:spPr>
          <a:xfrm>
            <a:off x="2172145" y="760496"/>
            <a:ext cx="4414757" cy="279992"/>
          </a:xfrm>
          <a:prstGeom prst="rect">
            <a:avLst/>
          </a:prstGeom>
        </p:spPr>
      </p:pic>
    </p:spTree>
    <p:extLst>
      <p:ext uri="{BB962C8B-B14F-4D97-AF65-F5344CB8AC3E}">
        <p14:creationId xmlns:p14="http://schemas.microsoft.com/office/powerpoint/2010/main" val="2488352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7" name="Rectángulo 6"/>
          <p:cNvSpPr/>
          <p:nvPr/>
        </p:nvSpPr>
        <p:spPr>
          <a:xfrm>
            <a:off x="0" y="2055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Inventario</a:t>
            </a:r>
          </a:p>
        </p:txBody>
      </p:sp>
      <p:pic>
        <p:nvPicPr>
          <p:cNvPr id="4" name="Imagen 3"/>
          <p:cNvPicPr>
            <a:picLocks noChangeAspect="1"/>
          </p:cNvPicPr>
          <p:nvPr/>
        </p:nvPicPr>
        <p:blipFill>
          <a:blip r:embed="rId3"/>
          <a:stretch>
            <a:fillRect/>
          </a:stretch>
        </p:blipFill>
        <p:spPr>
          <a:xfrm>
            <a:off x="998338" y="1036899"/>
            <a:ext cx="6961734" cy="4909473"/>
          </a:xfrm>
          <a:prstGeom prst="rect">
            <a:avLst/>
          </a:prstGeom>
        </p:spPr>
      </p:pic>
      <p:pic>
        <p:nvPicPr>
          <p:cNvPr id="8" name="Imagen 7"/>
          <p:cNvPicPr>
            <a:picLocks noChangeAspect="1"/>
          </p:cNvPicPr>
          <p:nvPr/>
        </p:nvPicPr>
        <p:blipFill>
          <a:blip r:embed="rId4"/>
          <a:stretch>
            <a:fillRect/>
          </a:stretch>
        </p:blipFill>
        <p:spPr>
          <a:xfrm>
            <a:off x="2893071" y="760816"/>
            <a:ext cx="3103691" cy="301943"/>
          </a:xfrm>
          <a:prstGeom prst="rect">
            <a:avLst/>
          </a:prstGeom>
        </p:spPr>
      </p:pic>
    </p:spTree>
    <p:extLst>
      <p:ext uri="{BB962C8B-B14F-4D97-AF65-F5344CB8AC3E}">
        <p14:creationId xmlns:p14="http://schemas.microsoft.com/office/powerpoint/2010/main" val="3246058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7" name="Rectángulo 6"/>
          <p:cNvSpPr/>
          <p:nvPr/>
        </p:nvSpPr>
        <p:spPr>
          <a:xfrm>
            <a:off x="0" y="2055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Inventario</a:t>
            </a:r>
          </a:p>
        </p:txBody>
      </p:sp>
      <p:pic>
        <p:nvPicPr>
          <p:cNvPr id="2" name="Imagen 1"/>
          <p:cNvPicPr>
            <a:picLocks noChangeAspect="1"/>
          </p:cNvPicPr>
          <p:nvPr/>
        </p:nvPicPr>
        <p:blipFill>
          <a:blip r:embed="rId3"/>
          <a:stretch>
            <a:fillRect/>
          </a:stretch>
        </p:blipFill>
        <p:spPr>
          <a:xfrm>
            <a:off x="1120932" y="1145977"/>
            <a:ext cx="7438278" cy="5372089"/>
          </a:xfrm>
          <a:prstGeom prst="rect">
            <a:avLst/>
          </a:prstGeom>
        </p:spPr>
      </p:pic>
      <p:pic>
        <p:nvPicPr>
          <p:cNvPr id="3" name="Imagen 2"/>
          <p:cNvPicPr>
            <a:picLocks noChangeAspect="1"/>
          </p:cNvPicPr>
          <p:nvPr/>
        </p:nvPicPr>
        <p:blipFill>
          <a:blip r:embed="rId4"/>
          <a:stretch>
            <a:fillRect/>
          </a:stretch>
        </p:blipFill>
        <p:spPr>
          <a:xfrm>
            <a:off x="1481953" y="714988"/>
            <a:ext cx="5886412" cy="342004"/>
          </a:xfrm>
          <a:prstGeom prst="rect">
            <a:avLst/>
          </a:prstGeom>
        </p:spPr>
      </p:pic>
    </p:spTree>
    <p:extLst>
      <p:ext uri="{BB962C8B-B14F-4D97-AF65-F5344CB8AC3E}">
        <p14:creationId xmlns:p14="http://schemas.microsoft.com/office/powerpoint/2010/main" val="2499851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7" name="Rectángulo 6"/>
          <p:cNvSpPr/>
          <p:nvPr/>
        </p:nvSpPr>
        <p:spPr>
          <a:xfrm>
            <a:off x="0" y="2055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Inventario</a:t>
            </a:r>
          </a:p>
        </p:txBody>
      </p:sp>
      <p:pic>
        <p:nvPicPr>
          <p:cNvPr id="4" name="Imagen 3"/>
          <p:cNvPicPr>
            <a:picLocks noChangeAspect="1"/>
          </p:cNvPicPr>
          <p:nvPr/>
        </p:nvPicPr>
        <p:blipFill>
          <a:blip r:embed="rId3"/>
          <a:stretch>
            <a:fillRect/>
          </a:stretch>
        </p:blipFill>
        <p:spPr>
          <a:xfrm>
            <a:off x="1745373" y="1197504"/>
            <a:ext cx="5654842" cy="3922109"/>
          </a:xfrm>
          <a:prstGeom prst="rect">
            <a:avLst/>
          </a:prstGeom>
        </p:spPr>
      </p:pic>
      <p:pic>
        <p:nvPicPr>
          <p:cNvPr id="6" name="Imagen 5"/>
          <p:cNvPicPr>
            <a:picLocks noChangeAspect="1"/>
          </p:cNvPicPr>
          <p:nvPr/>
        </p:nvPicPr>
        <p:blipFill>
          <a:blip r:embed="rId4"/>
          <a:stretch>
            <a:fillRect/>
          </a:stretch>
        </p:blipFill>
        <p:spPr>
          <a:xfrm>
            <a:off x="1905794" y="856328"/>
            <a:ext cx="4165397" cy="260337"/>
          </a:xfrm>
          <a:prstGeom prst="rect">
            <a:avLst/>
          </a:prstGeom>
        </p:spPr>
      </p:pic>
      <p:pic>
        <p:nvPicPr>
          <p:cNvPr id="10" name="Imagen 9"/>
          <p:cNvPicPr>
            <a:picLocks noChangeAspect="1"/>
          </p:cNvPicPr>
          <p:nvPr/>
        </p:nvPicPr>
        <p:blipFill>
          <a:blip r:embed="rId5"/>
          <a:stretch>
            <a:fillRect/>
          </a:stretch>
        </p:blipFill>
        <p:spPr>
          <a:xfrm>
            <a:off x="2075706" y="5077771"/>
            <a:ext cx="3867150" cy="1737201"/>
          </a:xfrm>
          <a:prstGeom prst="rect">
            <a:avLst/>
          </a:prstGeom>
        </p:spPr>
      </p:pic>
    </p:spTree>
    <p:extLst>
      <p:ext uri="{BB962C8B-B14F-4D97-AF65-F5344CB8AC3E}">
        <p14:creationId xmlns:p14="http://schemas.microsoft.com/office/powerpoint/2010/main" val="12944159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1551818" y="886914"/>
            <a:ext cx="5829300" cy="3200400"/>
          </a:xfrm>
          <a:prstGeom prst="rect">
            <a:avLst/>
          </a:prstGeom>
        </p:spPr>
      </p:pic>
      <p:pic>
        <p:nvPicPr>
          <p:cNvPr id="3" name="Imagen 2"/>
          <p:cNvPicPr>
            <a:picLocks noChangeAspect="1"/>
          </p:cNvPicPr>
          <p:nvPr/>
        </p:nvPicPr>
        <p:blipFill>
          <a:blip r:embed="rId4"/>
          <a:stretch>
            <a:fillRect/>
          </a:stretch>
        </p:blipFill>
        <p:spPr>
          <a:xfrm>
            <a:off x="1980443" y="4729665"/>
            <a:ext cx="5400675" cy="1076325"/>
          </a:xfrm>
          <a:prstGeom prst="rect">
            <a:avLst/>
          </a:prstGeom>
        </p:spPr>
      </p:pic>
      <p:pic>
        <p:nvPicPr>
          <p:cNvPr id="4" name="Imagen 3"/>
          <p:cNvPicPr>
            <a:picLocks noChangeAspect="1"/>
          </p:cNvPicPr>
          <p:nvPr/>
        </p:nvPicPr>
        <p:blipFill>
          <a:blip r:embed="rId5"/>
          <a:stretch>
            <a:fillRect/>
          </a:stretch>
        </p:blipFill>
        <p:spPr>
          <a:xfrm>
            <a:off x="2447833" y="626003"/>
            <a:ext cx="3867150" cy="295275"/>
          </a:xfrm>
          <a:prstGeom prst="rect">
            <a:avLst/>
          </a:prstGeom>
        </p:spPr>
      </p:pic>
      <p:pic>
        <p:nvPicPr>
          <p:cNvPr id="6" name="Imagen 5"/>
          <p:cNvPicPr>
            <a:picLocks noChangeAspect="1"/>
          </p:cNvPicPr>
          <p:nvPr/>
        </p:nvPicPr>
        <p:blipFill>
          <a:blip r:embed="rId6"/>
          <a:stretch>
            <a:fillRect/>
          </a:stretch>
        </p:blipFill>
        <p:spPr>
          <a:xfrm>
            <a:off x="2109030" y="4293783"/>
            <a:ext cx="4714875" cy="323850"/>
          </a:xfrm>
          <a:prstGeom prst="rect">
            <a:avLst/>
          </a:prstGeom>
        </p:spPr>
      </p:pic>
      <p:sp>
        <p:nvSpPr>
          <p:cNvPr id="8" name="Rectángulo 7"/>
          <p:cNvSpPr/>
          <p:nvPr/>
        </p:nvSpPr>
        <p:spPr>
          <a:xfrm>
            <a:off x="21187" y="2055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Alarmas</a:t>
            </a:r>
          </a:p>
        </p:txBody>
      </p:sp>
    </p:spTree>
    <p:extLst>
      <p:ext uri="{BB962C8B-B14F-4D97-AF65-F5344CB8AC3E}">
        <p14:creationId xmlns:p14="http://schemas.microsoft.com/office/powerpoint/2010/main" val="1219897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1829594" y="994551"/>
            <a:ext cx="5486400" cy="3305175"/>
          </a:xfrm>
          <a:prstGeom prst="rect">
            <a:avLst/>
          </a:prstGeom>
        </p:spPr>
      </p:pic>
      <p:pic>
        <p:nvPicPr>
          <p:cNvPr id="3" name="Imagen 2"/>
          <p:cNvPicPr>
            <a:picLocks noChangeAspect="1"/>
          </p:cNvPicPr>
          <p:nvPr/>
        </p:nvPicPr>
        <p:blipFill rotWithShape="1">
          <a:blip r:embed="rId4"/>
          <a:srcRect b="28479"/>
          <a:stretch/>
        </p:blipFill>
        <p:spPr>
          <a:xfrm>
            <a:off x="1733380" y="4461651"/>
            <a:ext cx="5678828" cy="2254896"/>
          </a:xfrm>
          <a:prstGeom prst="rect">
            <a:avLst/>
          </a:prstGeom>
        </p:spPr>
      </p:pic>
      <p:pic>
        <p:nvPicPr>
          <p:cNvPr id="4" name="Imagen 3"/>
          <p:cNvPicPr>
            <a:picLocks noChangeAspect="1"/>
          </p:cNvPicPr>
          <p:nvPr/>
        </p:nvPicPr>
        <p:blipFill>
          <a:blip r:embed="rId5"/>
          <a:stretch>
            <a:fillRect/>
          </a:stretch>
        </p:blipFill>
        <p:spPr>
          <a:xfrm>
            <a:off x="2172714" y="597099"/>
            <a:ext cx="4505325" cy="428625"/>
          </a:xfrm>
          <a:prstGeom prst="rect">
            <a:avLst/>
          </a:prstGeom>
        </p:spPr>
      </p:pic>
      <p:pic>
        <p:nvPicPr>
          <p:cNvPr id="6" name="Imagen 5"/>
          <p:cNvPicPr>
            <a:picLocks noChangeAspect="1"/>
          </p:cNvPicPr>
          <p:nvPr/>
        </p:nvPicPr>
        <p:blipFill>
          <a:blip r:embed="rId6"/>
          <a:stretch>
            <a:fillRect/>
          </a:stretch>
        </p:blipFill>
        <p:spPr>
          <a:xfrm>
            <a:off x="2787076" y="4299726"/>
            <a:ext cx="3276600" cy="323850"/>
          </a:xfrm>
          <a:prstGeom prst="rect">
            <a:avLst/>
          </a:prstGeom>
        </p:spPr>
      </p:pic>
      <p:sp>
        <p:nvSpPr>
          <p:cNvPr id="8" name="Rectángulo 7"/>
          <p:cNvSpPr/>
          <p:nvPr/>
        </p:nvSpPr>
        <p:spPr>
          <a:xfrm>
            <a:off x="21187" y="20550"/>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Alarmas</a:t>
            </a:r>
          </a:p>
        </p:txBody>
      </p:sp>
    </p:spTree>
    <p:extLst>
      <p:ext uri="{BB962C8B-B14F-4D97-AF65-F5344CB8AC3E}">
        <p14:creationId xmlns:p14="http://schemas.microsoft.com/office/powerpoint/2010/main" val="282461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r>
              <a:rPr lang="es-ES" sz="1600" i="0" dirty="0" smtClean="0">
                <a:solidFill>
                  <a:schemeClr val="tx1"/>
                </a:solidFill>
                <a:effectLst/>
              </a:rPr>
              <a:t>Introducción</a:t>
            </a:r>
            <a:endParaRPr lang="es-EC" sz="2000" i="0" dirty="0">
              <a:solidFill>
                <a:schemeClr val="tx1"/>
              </a:solidFill>
              <a:effectLst/>
            </a:endParaRPr>
          </a:p>
        </p:txBody>
      </p:sp>
      <p:sp>
        <p:nvSpPr>
          <p:cNvPr id="4" name="AutoShape 7"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 name="Imagen 4"/>
          <p:cNvPicPr>
            <a:picLocks noChangeAspect="1"/>
          </p:cNvPicPr>
          <p:nvPr/>
        </p:nvPicPr>
        <p:blipFill>
          <a:blip r:embed="rId3"/>
          <a:stretch>
            <a:fillRect/>
          </a:stretch>
        </p:blipFill>
        <p:spPr>
          <a:xfrm>
            <a:off x="2941837" y="4399333"/>
            <a:ext cx="3743043" cy="1257908"/>
          </a:xfrm>
          <a:prstGeom prst="rect">
            <a:avLst/>
          </a:prstGeom>
        </p:spPr>
      </p:pic>
      <p:pic>
        <p:nvPicPr>
          <p:cNvPr id="6" name="Imagen 5"/>
          <p:cNvPicPr>
            <a:picLocks noChangeAspect="1"/>
          </p:cNvPicPr>
          <p:nvPr/>
        </p:nvPicPr>
        <p:blipFill>
          <a:blip r:embed="rId4"/>
          <a:stretch>
            <a:fillRect/>
          </a:stretch>
        </p:blipFill>
        <p:spPr>
          <a:xfrm>
            <a:off x="3746716" y="1833540"/>
            <a:ext cx="2283729" cy="1534270"/>
          </a:xfrm>
          <a:prstGeom prst="rect">
            <a:avLst/>
          </a:prstGeom>
        </p:spPr>
      </p:pic>
      <p:sp>
        <p:nvSpPr>
          <p:cNvPr id="8" name="Rectángulo 7"/>
          <p:cNvSpPr/>
          <p:nvPr/>
        </p:nvSpPr>
        <p:spPr>
          <a:xfrm>
            <a:off x="457280" y="3434743"/>
            <a:ext cx="3621504" cy="369332"/>
          </a:xfrm>
          <a:prstGeom prst="rect">
            <a:avLst/>
          </a:prstGeom>
        </p:spPr>
        <p:txBody>
          <a:bodyPr wrap="none">
            <a:spAutoFit/>
          </a:bodyPr>
          <a:lstStyle/>
          <a:p>
            <a:r>
              <a:rPr lang="es-ES" dirty="0">
                <a:solidFill>
                  <a:srgbClr val="000000"/>
                </a:solidFill>
                <a:latin typeface="Times New Roman" panose="02020603050405020304" pitchFamily="18" charset="0"/>
              </a:rPr>
              <a:t>Enjuagues etapas Electrodeposición. </a:t>
            </a:r>
          </a:p>
        </p:txBody>
      </p:sp>
      <p:sp>
        <p:nvSpPr>
          <p:cNvPr id="13" name="CuadroTexto 12">
            <a:extLst>
              <a:ext uri="{FF2B5EF4-FFF2-40B4-BE49-F238E27FC236}">
                <a16:creationId xmlns:a16="http://schemas.microsoft.com/office/drawing/2014/main" xmlns="" id="{288780F4-A167-4FA0-AB56-0CABE28D1A4C}"/>
              </a:ext>
            </a:extLst>
          </p:cNvPr>
          <p:cNvSpPr txBox="1"/>
          <p:nvPr/>
        </p:nvSpPr>
        <p:spPr>
          <a:xfrm>
            <a:off x="118533" y="642936"/>
            <a:ext cx="1390124" cy="369332"/>
          </a:xfrm>
          <a:prstGeom prst="rect">
            <a:avLst/>
          </a:prstGeom>
          <a:noFill/>
        </p:spPr>
        <p:txBody>
          <a:bodyPr wrap="none" rtlCol="0">
            <a:spAutoFit/>
          </a:bodyPr>
          <a:lstStyle/>
          <a:p>
            <a:r>
              <a:rPr lang="es-EC" b="1" i="1" dirty="0" smtClean="0"/>
              <a:t>Área ELPO</a:t>
            </a:r>
            <a:endParaRPr lang="es-EC" b="1" i="1" dirty="0"/>
          </a:p>
        </p:txBody>
      </p:sp>
      <p:sp>
        <p:nvSpPr>
          <p:cNvPr id="9" name="Rectángulo 8"/>
          <p:cNvSpPr/>
          <p:nvPr/>
        </p:nvSpPr>
        <p:spPr>
          <a:xfrm>
            <a:off x="307975" y="1015447"/>
            <a:ext cx="6605751" cy="646331"/>
          </a:xfrm>
          <a:prstGeom prst="rect">
            <a:avLst/>
          </a:prstGeom>
        </p:spPr>
        <p:txBody>
          <a:bodyPr wrap="square">
            <a:spAutoFit/>
          </a:bodyPr>
          <a:lstStyle/>
          <a:p>
            <a:r>
              <a:rPr lang="es-ES" dirty="0">
                <a:solidFill>
                  <a:srgbClr val="000000"/>
                </a:solidFill>
                <a:latin typeface="Times New Roman" panose="02020603050405020304" pitchFamily="18" charset="0"/>
              </a:rPr>
              <a:t>Tanque de Inmersión (circulación) Sistema </a:t>
            </a:r>
            <a:r>
              <a:rPr lang="es-ES" dirty="0" err="1">
                <a:solidFill>
                  <a:srgbClr val="000000"/>
                </a:solidFill>
                <a:latin typeface="Times New Roman" panose="02020603050405020304" pitchFamily="18" charset="0"/>
              </a:rPr>
              <a:t>Anolito</a:t>
            </a:r>
            <a:r>
              <a:rPr lang="es-ES" dirty="0">
                <a:solidFill>
                  <a:srgbClr val="000000"/>
                </a:solidFill>
                <a:latin typeface="Times New Roman" panose="02020603050405020304" pitchFamily="18" charset="0"/>
              </a:rPr>
              <a:t> Electrodeposición. </a:t>
            </a:r>
          </a:p>
        </p:txBody>
      </p:sp>
      <p:pic>
        <p:nvPicPr>
          <p:cNvPr id="7" name="Imagen 6"/>
          <p:cNvPicPr>
            <a:picLocks noChangeAspect="1"/>
          </p:cNvPicPr>
          <p:nvPr/>
        </p:nvPicPr>
        <p:blipFill>
          <a:blip r:embed="rId5"/>
          <a:stretch>
            <a:fillRect/>
          </a:stretch>
        </p:blipFill>
        <p:spPr>
          <a:xfrm>
            <a:off x="2750450" y="1465283"/>
            <a:ext cx="4681707" cy="325586"/>
          </a:xfrm>
          <a:prstGeom prst="rect">
            <a:avLst/>
          </a:prstGeom>
        </p:spPr>
      </p:pic>
      <p:pic>
        <p:nvPicPr>
          <p:cNvPr id="10" name="Imagen 9"/>
          <p:cNvPicPr>
            <a:picLocks noChangeAspect="1"/>
          </p:cNvPicPr>
          <p:nvPr/>
        </p:nvPicPr>
        <p:blipFill>
          <a:blip r:embed="rId6"/>
          <a:stretch>
            <a:fillRect/>
          </a:stretch>
        </p:blipFill>
        <p:spPr>
          <a:xfrm>
            <a:off x="3362362" y="4033723"/>
            <a:ext cx="2804521" cy="288212"/>
          </a:xfrm>
          <a:prstGeom prst="rect">
            <a:avLst/>
          </a:prstGeom>
        </p:spPr>
      </p:pic>
    </p:spTree>
    <p:extLst>
      <p:ext uri="{BB962C8B-B14F-4D97-AF65-F5344CB8AC3E}">
        <p14:creationId xmlns:p14="http://schemas.microsoft.com/office/powerpoint/2010/main" val="311029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Rectángulo 3"/>
          <p:cNvSpPr/>
          <p:nvPr/>
        </p:nvSpPr>
        <p:spPr>
          <a:xfrm>
            <a:off x="2674430" y="1617407"/>
            <a:ext cx="3614760" cy="1225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2"/>
                </a:solidFill>
              </a:rPr>
              <a:t>Edición Supervisor.</a:t>
            </a:r>
            <a:endParaRPr lang="es-ES" b="1" dirty="0">
              <a:solidFill>
                <a:schemeClr val="tx2"/>
              </a:solidFill>
            </a:endParaRPr>
          </a:p>
        </p:txBody>
      </p:sp>
      <p:sp>
        <p:nvSpPr>
          <p:cNvPr id="6" name="Rectángulo 5"/>
          <p:cNvSpPr/>
          <p:nvPr/>
        </p:nvSpPr>
        <p:spPr>
          <a:xfrm>
            <a:off x="1198886" y="3352433"/>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Equipos</a:t>
            </a:r>
            <a:endParaRPr lang="es-ES" b="1" dirty="0">
              <a:solidFill>
                <a:schemeClr val="tx1"/>
              </a:solidFill>
            </a:endParaRPr>
          </a:p>
        </p:txBody>
      </p:sp>
      <p:sp>
        <p:nvSpPr>
          <p:cNvPr id="7" name="Rectángulo 6"/>
          <p:cNvSpPr/>
          <p:nvPr/>
        </p:nvSpPr>
        <p:spPr>
          <a:xfrm>
            <a:off x="3488430" y="3352433"/>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Repuestos</a:t>
            </a:r>
            <a:endParaRPr lang="es-ES" b="1" dirty="0">
              <a:solidFill>
                <a:schemeClr val="tx1"/>
              </a:solidFill>
            </a:endParaRPr>
          </a:p>
        </p:txBody>
      </p:sp>
      <p:sp>
        <p:nvSpPr>
          <p:cNvPr id="8" name="Rectángulo 7"/>
          <p:cNvSpPr/>
          <p:nvPr/>
        </p:nvSpPr>
        <p:spPr>
          <a:xfrm>
            <a:off x="5714017" y="3361537"/>
            <a:ext cx="1996676"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cxnSp>
        <p:nvCxnSpPr>
          <p:cNvPr id="12" name="Conector recto 11"/>
          <p:cNvCxnSpPr/>
          <p:nvPr/>
        </p:nvCxnSpPr>
        <p:spPr>
          <a:xfrm>
            <a:off x="2197224" y="3092962"/>
            <a:ext cx="451513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a:stCxn id="4" idx="2"/>
          </p:cNvCxnSpPr>
          <p:nvPr/>
        </p:nvCxnSpPr>
        <p:spPr>
          <a:xfrm>
            <a:off x="4481810" y="2842598"/>
            <a:ext cx="0" cy="2503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endCxn id="6" idx="0"/>
          </p:cNvCxnSpPr>
          <p:nvPr/>
        </p:nvCxnSpPr>
        <p:spPr>
          <a:xfrm>
            <a:off x="2197224" y="3092962"/>
            <a:ext cx="0" cy="2594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endCxn id="7" idx="0"/>
          </p:cNvCxnSpPr>
          <p:nvPr/>
        </p:nvCxnSpPr>
        <p:spPr>
          <a:xfrm>
            <a:off x="4486768" y="3092962"/>
            <a:ext cx="0" cy="25947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endCxn id="8" idx="0"/>
          </p:cNvCxnSpPr>
          <p:nvPr/>
        </p:nvCxnSpPr>
        <p:spPr>
          <a:xfrm>
            <a:off x="6712355" y="3092962"/>
            <a:ext cx="0" cy="2685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371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3"/>
          <a:stretch>
            <a:fillRect/>
          </a:stretch>
        </p:blipFill>
        <p:spPr>
          <a:xfrm>
            <a:off x="1019525" y="1093381"/>
            <a:ext cx="7008056" cy="4861144"/>
          </a:xfrm>
          <a:prstGeom prst="rect">
            <a:avLst/>
          </a:prstGeom>
        </p:spPr>
      </p:pic>
      <p:pic>
        <p:nvPicPr>
          <p:cNvPr id="3" name="Imagen 2"/>
          <p:cNvPicPr>
            <a:picLocks noChangeAspect="1"/>
          </p:cNvPicPr>
          <p:nvPr/>
        </p:nvPicPr>
        <p:blipFill>
          <a:blip r:embed="rId4"/>
          <a:stretch>
            <a:fillRect/>
          </a:stretch>
        </p:blipFill>
        <p:spPr>
          <a:xfrm>
            <a:off x="2456582" y="735418"/>
            <a:ext cx="3743325" cy="304800"/>
          </a:xfrm>
          <a:prstGeom prst="rect">
            <a:avLst/>
          </a:prstGeom>
        </p:spPr>
      </p:pic>
      <p:sp>
        <p:nvSpPr>
          <p:cNvPr id="6" name="Rectángulo 5"/>
          <p:cNvSpPr/>
          <p:nvPr/>
        </p:nvSpPr>
        <p:spPr>
          <a:xfrm>
            <a:off x="21187" y="20550"/>
            <a:ext cx="1541800"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Equipos</a:t>
            </a:r>
            <a:endParaRPr lang="es-ES" b="1" dirty="0">
              <a:solidFill>
                <a:schemeClr val="tx1"/>
              </a:solidFill>
            </a:endParaRPr>
          </a:p>
        </p:txBody>
      </p:sp>
    </p:spTree>
    <p:extLst>
      <p:ext uri="{BB962C8B-B14F-4D97-AF65-F5344CB8AC3E}">
        <p14:creationId xmlns:p14="http://schemas.microsoft.com/office/powerpoint/2010/main" val="8456989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1187" y="20550"/>
            <a:ext cx="1637492"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Repuestos</a:t>
            </a:r>
            <a:endParaRPr lang="es-ES" b="1" dirty="0">
              <a:solidFill>
                <a:schemeClr val="tx1"/>
              </a:solidFill>
            </a:endParaRPr>
          </a:p>
        </p:txBody>
      </p:sp>
      <p:pic>
        <p:nvPicPr>
          <p:cNvPr id="4" name="Imagen 3"/>
          <p:cNvPicPr>
            <a:picLocks noChangeAspect="1"/>
          </p:cNvPicPr>
          <p:nvPr/>
        </p:nvPicPr>
        <p:blipFill>
          <a:blip r:embed="rId3"/>
          <a:stretch>
            <a:fillRect/>
          </a:stretch>
        </p:blipFill>
        <p:spPr>
          <a:xfrm>
            <a:off x="600869" y="1231458"/>
            <a:ext cx="7943850" cy="4114800"/>
          </a:xfrm>
          <a:prstGeom prst="rect">
            <a:avLst/>
          </a:prstGeom>
        </p:spPr>
      </p:pic>
      <p:pic>
        <p:nvPicPr>
          <p:cNvPr id="7" name="Imagen 6"/>
          <p:cNvPicPr>
            <a:picLocks noChangeAspect="1"/>
          </p:cNvPicPr>
          <p:nvPr/>
        </p:nvPicPr>
        <p:blipFill>
          <a:blip r:embed="rId4"/>
          <a:stretch>
            <a:fillRect/>
          </a:stretch>
        </p:blipFill>
        <p:spPr>
          <a:xfrm>
            <a:off x="1989668" y="826030"/>
            <a:ext cx="4597234" cy="310732"/>
          </a:xfrm>
          <a:prstGeom prst="rect">
            <a:avLst/>
          </a:prstGeom>
        </p:spPr>
      </p:pic>
    </p:spTree>
    <p:extLst>
      <p:ext uri="{BB962C8B-B14F-4D97-AF65-F5344CB8AC3E}">
        <p14:creationId xmlns:p14="http://schemas.microsoft.com/office/powerpoint/2010/main" val="32557328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Rectángulo 5"/>
          <p:cNvSpPr/>
          <p:nvPr/>
        </p:nvSpPr>
        <p:spPr>
          <a:xfrm>
            <a:off x="21187" y="20550"/>
            <a:ext cx="2020264" cy="605454"/>
          </a:xfrm>
          <a:prstGeom prst="rect">
            <a:avLst/>
          </a:prstGeom>
          <a:solidFill>
            <a:srgbClr val="C1C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Mantenimiento</a:t>
            </a:r>
            <a:endParaRPr lang="es-ES" b="1" dirty="0">
              <a:solidFill>
                <a:schemeClr val="tx1"/>
              </a:solidFill>
            </a:endParaRPr>
          </a:p>
        </p:txBody>
      </p:sp>
      <p:pic>
        <p:nvPicPr>
          <p:cNvPr id="2" name="Imagen 1"/>
          <p:cNvPicPr>
            <a:picLocks noChangeAspect="1"/>
          </p:cNvPicPr>
          <p:nvPr/>
        </p:nvPicPr>
        <p:blipFill>
          <a:blip r:embed="rId3"/>
          <a:stretch>
            <a:fillRect/>
          </a:stretch>
        </p:blipFill>
        <p:spPr>
          <a:xfrm>
            <a:off x="572294" y="1197504"/>
            <a:ext cx="8001000" cy="4714875"/>
          </a:xfrm>
          <a:prstGeom prst="rect">
            <a:avLst/>
          </a:prstGeom>
        </p:spPr>
      </p:pic>
      <p:pic>
        <p:nvPicPr>
          <p:cNvPr id="3" name="Imagen 2"/>
          <p:cNvPicPr>
            <a:picLocks noChangeAspect="1"/>
          </p:cNvPicPr>
          <p:nvPr/>
        </p:nvPicPr>
        <p:blipFill>
          <a:blip r:embed="rId4"/>
          <a:stretch>
            <a:fillRect/>
          </a:stretch>
        </p:blipFill>
        <p:spPr>
          <a:xfrm>
            <a:off x="2041451" y="801561"/>
            <a:ext cx="4816863" cy="318886"/>
          </a:xfrm>
          <a:prstGeom prst="rect">
            <a:avLst/>
          </a:prstGeom>
        </p:spPr>
      </p:pic>
    </p:spTree>
    <p:extLst>
      <p:ext uri="{BB962C8B-B14F-4D97-AF65-F5344CB8AC3E}">
        <p14:creationId xmlns:p14="http://schemas.microsoft.com/office/powerpoint/2010/main" val="1624714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smtClean="0">
                <a:solidFill>
                  <a:schemeClr val="tx1"/>
                </a:solidFill>
                <a:effectLst/>
              </a:rPr>
              <a:t>Diseño del sistema SCADA</a:t>
            </a:r>
            <a:endParaRPr lang="es-EC" sz="1600" i="0" kern="0" dirty="0">
              <a:solidFill>
                <a:schemeClr val="tx1"/>
              </a:solidFill>
              <a:effectLst/>
            </a:endParaRPr>
          </a:p>
        </p:txBody>
      </p:sp>
      <p:pic>
        <p:nvPicPr>
          <p:cNvPr id="9"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2" name="Imagen 21"/>
          <p:cNvPicPr/>
          <p:nvPr/>
        </p:nvPicPr>
        <p:blipFill>
          <a:blip r:embed="rId3"/>
          <a:stretch>
            <a:fillRect/>
          </a:stretch>
        </p:blipFill>
        <p:spPr>
          <a:xfrm>
            <a:off x="2038725" y="1838376"/>
            <a:ext cx="5606084" cy="3903205"/>
          </a:xfrm>
          <a:prstGeom prst="rect">
            <a:avLst/>
          </a:prstGeom>
        </p:spPr>
      </p:pic>
      <p:sp>
        <p:nvSpPr>
          <p:cNvPr id="23" name="Rectángulo 22"/>
          <p:cNvSpPr/>
          <p:nvPr/>
        </p:nvSpPr>
        <p:spPr>
          <a:xfrm>
            <a:off x="1134311" y="976014"/>
            <a:ext cx="6635505" cy="69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Arquitectura actualizada de la red ELPO.</a:t>
            </a:r>
          </a:p>
        </p:txBody>
      </p:sp>
      <p:sp>
        <p:nvSpPr>
          <p:cNvPr id="2" name="Rectángulo 1"/>
          <p:cNvSpPr/>
          <p:nvPr/>
        </p:nvSpPr>
        <p:spPr>
          <a:xfrm>
            <a:off x="3944142" y="3956715"/>
            <a:ext cx="1531626" cy="276999"/>
          </a:xfrm>
          <a:prstGeom prst="rect">
            <a:avLst/>
          </a:prstGeom>
        </p:spPr>
        <p:txBody>
          <a:bodyPr wrap="square">
            <a:spAutoFit/>
          </a:bodyPr>
          <a:lstStyle/>
          <a:p>
            <a:r>
              <a:rPr lang="es-ES" sz="1200" dirty="0" smtClean="0">
                <a:solidFill>
                  <a:srgbClr val="000000"/>
                </a:solidFill>
              </a:rPr>
              <a:t>192.168.60. Host </a:t>
            </a:r>
            <a:endParaRPr lang="es-ES" sz="1200" dirty="0"/>
          </a:p>
        </p:txBody>
      </p:sp>
    </p:spTree>
    <p:extLst>
      <p:ext uri="{BB962C8B-B14F-4D97-AF65-F5344CB8AC3E}">
        <p14:creationId xmlns:p14="http://schemas.microsoft.com/office/powerpoint/2010/main" val="25996418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Introducción</a:t>
            </a:r>
          </a:p>
        </p:txBody>
      </p:sp>
      <p:sp>
        <p:nvSpPr>
          <p:cNvPr id="16" name="Rectángulo 15"/>
          <p:cNvSpPr/>
          <p:nvPr/>
        </p:nvSpPr>
        <p:spPr>
          <a:xfrm>
            <a:off x="2528883" y="1824037"/>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Justificación y Alcance</a:t>
            </a:r>
            <a:endParaRPr lang="es-EC" dirty="0">
              <a:solidFill>
                <a:schemeClr val="bg1">
                  <a:lumMod val="50000"/>
                </a:schemeClr>
              </a:solidFill>
            </a:endParaRPr>
          </a:p>
        </p:txBody>
      </p:sp>
      <p:sp>
        <p:nvSpPr>
          <p:cNvPr id="18" name="Rectángulo 17"/>
          <p:cNvSpPr/>
          <p:nvPr/>
        </p:nvSpPr>
        <p:spPr>
          <a:xfrm>
            <a:off x="2528884" y="2390772"/>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Objetivos</a:t>
            </a:r>
          </a:p>
        </p:txBody>
      </p:sp>
      <p:sp>
        <p:nvSpPr>
          <p:cNvPr id="19" name="Rectángulo 18"/>
          <p:cNvSpPr/>
          <p:nvPr/>
        </p:nvSpPr>
        <p:spPr>
          <a:xfrm>
            <a:off x="2547943" y="3966417"/>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endParaRPr lang="es-EC" b="1" dirty="0" smtClean="0">
              <a:solidFill>
                <a:srgbClr val="5940EC"/>
              </a:solidFill>
            </a:endParaRPr>
          </a:p>
          <a:p>
            <a:pPr marL="357188"/>
            <a:endParaRPr lang="es-EC" b="1" dirty="0">
              <a:solidFill>
                <a:srgbClr val="5940EC"/>
              </a:solidFill>
            </a:endParaRPr>
          </a:p>
          <a:p>
            <a:pPr marL="357188"/>
            <a:endParaRPr lang="es-EC" b="1" dirty="0" smtClean="0">
              <a:solidFill>
                <a:srgbClr val="5940EC"/>
              </a:solidFill>
            </a:endParaRPr>
          </a:p>
          <a:p>
            <a:pPr marL="357188"/>
            <a:r>
              <a:rPr lang="es-EC" b="1" dirty="0" smtClean="0">
                <a:solidFill>
                  <a:srgbClr val="5940EC"/>
                </a:solidFill>
              </a:rPr>
              <a:t>Conclusiones</a:t>
            </a:r>
            <a:endParaRPr lang="es-EC" b="1" dirty="0">
              <a:solidFill>
                <a:srgbClr val="5940EC"/>
              </a:solidFill>
            </a:endParaRPr>
          </a:p>
          <a:p>
            <a:pPr marL="357188"/>
            <a:endParaRPr lang="es-EC" b="1" dirty="0">
              <a:solidFill>
                <a:srgbClr val="5940EC"/>
              </a:solidFill>
            </a:endParaRPr>
          </a:p>
          <a:p>
            <a:pPr marL="357188"/>
            <a:endParaRPr lang="es-EC" b="1" dirty="0">
              <a:solidFill>
                <a:srgbClr val="5940EC"/>
              </a:solidFill>
            </a:endParaRPr>
          </a:p>
          <a:p>
            <a:pPr marL="357188"/>
            <a:endParaRPr lang="es-EC" b="1" dirty="0">
              <a:solidFill>
                <a:srgbClr val="5940EC"/>
              </a:solidFill>
            </a:endParaRP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6" name="Elipse 25"/>
          <p:cNvSpPr/>
          <p:nvPr/>
        </p:nvSpPr>
        <p:spPr>
          <a:xfrm>
            <a:off x="2185986" y="237437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7" name="Elipse 26"/>
          <p:cNvSpPr/>
          <p:nvPr/>
        </p:nvSpPr>
        <p:spPr>
          <a:xfrm>
            <a:off x="2205045" y="3975406"/>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0" name="Rectángulo 19"/>
          <p:cNvSpPr/>
          <p:nvPr/>
        </p:nvSpPr>
        <p:spPr>
          <a:xfrm>
            <a:off x="2528877" y="2907523"/>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Base de datos</a:t>
            </a:r>
            <a:endParaRPr lang="es-EC" dirty="0">
              <a:solidFill>
                <a:schemeClr val="bg1">
                  <a:lumMod val="50000"/>
                </a:schemeClr>
              </a:solidFill>
            </a:endParaRPr>
          </a:p>
        </p:txBody>
      </p:sp>
      <p:sp>
        <p:nvSpPr>
          <p:cNvPr id="23" name="Rectángulo 22"/>
          <p:cNvSpPr/>
          <p:nvPr/>
        </p:nvSpPr>
        <p:spPr>
          <a:xfrm>
            <a:off x="2547936" y="4488157"/>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Recomendaciones</a:t>
            </a:r>
            <a:endParaRPr lang="es-EC" dirty="0">
              <a:solidFill>
                <a:schemeClr val="bg1">
                  <a:lumMod val="50000"/>
                </a:schemeClr>
              </a:solidFill>
            </a:endParaRPr>
          </a:p>
        </p:txBody>
      </p:sp>
      <p:sp>
        <p:nvSpPr>
          <p:cNvPr id="31" name="Elipse 30"/>
          <p:cNvSpPr/>
          <p:nvPr/>
        </p:nvSpPr>
        <p:spPr>
          <a:xfrm>
            <a:off x="2185979" y="2936613"/>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32" name="Elipse 31"/>
          <p:cNvSpPr/>
          <p:nvPr/>
        </p:nvSpPr>
        <p:spPr>
          <a:xfrm>
            <a:off x="2185986" y="4492934"/>
            <a:ext cx="342900" cy="399066"/>
          </a:xfrm>
          <a:prstGeom prst="ellipse">
            <a:avLst/>
          </a:prstGeom>
          <a:no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9" name="Rectángulo 28"/>
          <p:cNvSpPr/>
          <p:nvPr/>
        </p:nvSpPr>
        <p:spPr>
          <a:xfrm>
            <a:off x="2528877" y="3432653"/>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endParaRPr lang="es-EC" dirty="0">
              <a:solidFill>
                <a:schemeClr val="bg1">
                  <a:lumMod val="50000"/>
                </a:schemeClr>
              </a:solidFill>
            </a:endParaRPr>
          </a:p>
          <a:p>
            <a:pPr marL="357188"/>
            <a:r>
              <a:rPr lang="es-EC" dirty="0" smtClean="0">
                <a:solidFill>
                  <a:schemeClr val="bg1">
                    <a:lumMod val="50000"/>
                  </a:schemeClr>
                </a:solidFill>
              </a:rPr>
              <a:t>Diseño </a:t>
            </a:r>
            <a:r>
              <a:rPr lang="es-EC" dirty="0">
                <a:solidFill>
                  <a:schemeClr val="bg1">
                    <a:lumMod val="50000"/>
                  </a:schemeClr>
                </a:solidFill>
              </a:rPr>
              <a:t>del sistema SCADA</a:t>
            </a:r>
          </a:p>
          <a:p>
            <a:pPr marL="357188"/>
            <a:endParaRPr lang="es-EC" dirty="0">
              <a:solidFill>
                <a:schemeClr val="bg1">
                  <a:lumMod val="50000"/>
                </a:schemeClr>
              </a:solidFill>
            </a:endParaRPr>
          </a:p>
        </p:txBody>
      </p:sp>
      <p:sp>
        <p:nvSpPr>
          <p:cNvPr id="30" name="Elipse 29"/>
          <p:cNvSpPr/>
          <p:nvPr/>
        </p:nvSpPr>
        <p:spPr>
          <a:xfrm>
            <a:off x="2185979" y="3461743"/>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2880232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5" name="Rectángulo 4"/>
          <p:cNvSpPr/>
          <p:nvPr/>
        </p:nvSpPr>
        <p:spPr>
          <a:xfrm>
            <a:off x="276527" y="1339973"/>
            <a:ext cx="8524887" cy="3434046"/>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Se ha desarrollado un Sistema de Supervisión Control y Adquisición de Datos (SCADA), mediante el Software </a:t>
            </a:r>
            <a:r>
              <a:rPr lang="es-ES" dirty="0" err="1">
                <a:solidFill>
                  <a:schemeClr val="tx1"/>
                </a:solidFill>
              </a:rPr>
              <a:t>Ignition</a:t>
            </a:r>
            <a:r>
              <a:rPr lang="es-ES" dirty="0">
                <a:solidFill>
                  <a:schemeClr val="tx1"/>
                </a:solidFill>
              </a:rPr>
              <a:t> como herramienta de gestión y control de alarmas para el Mantenimiento de los Equipos Electromecánicos en el Área ELPO de la empresa </a:t>
            </a:r>
            <a:r>
              <a:rPr lang="es-ES" dirty="0" err="1">
                <a:solidFill>
                  <a:schemeClr val="tx1"/>
                </a:solidFill>
              </a:rPr>
              <a:t>Aymesa</a:t>
            </a:r>
            <a:r>
              <a:rPr lang="es-ES" dirty="0">
                <a:solidFill>
                  <a:schemeClr val="tx1"/>
                </a:solidFill>
              </a:rPr>
              <a:t> S.A. La configuración de ingreso de acceso de usuarios se logró mediante la página web (Web Page) de </a:t>
            </a:r>
            <a:r>
              <a:rPr lang="es-ES" dirty="0" err="1">
                <a:solidFill>
                  <a:schemeClr val="tx1"/>
                </a:solidFill>
              </a:rPr>
              <a:t>Ignition</a:t>
            </a:r>
            <a:r>
              <a:rPr lang="es-ES" dirty="0">
                <a:solidFill>
                  <a:schemeClr val="tx1"/>
                </a:solidFill>
              </a:rPr>
              <a:t> en las listas de llamadas de correos electrónicos (</a:t>
            </a:r>
            <a:r>
              <a:rPr lang="es-ES" dirty="0" err="1">
                <a:solidFill>
                  <a:schemeClr val="tx1"/>
                </a:solidFill>
              </a:rPr>
              <a:t>On-Call</a:t>
            </a:r>
            <a:r>
              <a:rPr lang="es-ES" dirty="0">
                <a:solidFill>
                  <a:schemeClr val="tx1"/>
                </a:solidFill>
              </a:rPr>
              <a:t> Rosters) ya que se crearon diferentes usuarios con toda la información tales como: nombre de usuario, cargo que ocupa en la empresa y su respectivo correo electrónico.</a:t>
            </a:r>
          </a:p>
        </p:txBody>
      </p:sp>
    </p:spTree>
    <p:extLst>
      <p:ext uri="{BB962C8B-B14F-4D97-AF65-F5344CB8AC3E}">
        <p14:creationId xmlns:p14="http://schemas.microsoft.com/office/powerpoint/2010/main" val="4055516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5" name="Rectángulo 4"/>
          <p:cNvSpPr/>
          <p:nvPr/>
        </p:nvSpPr>
        <p:spPr>
          <a:xfrm>
            <a:off x="276527" y="1386502"/>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Se creó una Base de Datos SQL en el software </a:t>
            </a:r>
            <a:r>
              <a:rPr lang="es-ES" dirty="0" err="1">
                <a:solidFill>
                  <a:schemeClr val="tx1"/>
                </a:solidFill>
              </a:rPr>
              <a:t>PostgreSQL</a:t>
            </a:r>
            <a:r>
              <a:rPr lang="es-ES" dirty="0">
                <a:solidFill>
                  <a:schemeClr val="tx1"/>
                </a:solidFill>
              </a:rPr>
              <a:t>, que contiene información de equipos existentes, repuestos más críticos de los equipos, así como toda la información detallada de las órdenes de mantenimiento y solicitudes de material a bodega del Área ELPO. Se logró la comunicación con la base de datos </a:t>
            </a:r>
            <a:r>
              <a:rPr lang="es-ES" dirty="0" err="1">
                <a:solidFill>
                  <a:schemeClr val="tx1"/>
                </a:solidFill>
              </a:rPr>
              <a:t>PostgreSQL</a:t>
            </a:r>
            <a:r>
              <a:rPr lang="es-ES" dirty="0">
                <a:solidFill>
                  <a:schemeClr val="tx1"/>
                </a:solidFill>
              </a:rPr>
              <a:t> y Software </a:t>
            </a:r>
            <a:r>
              <a:rPr lang="es-ES" dirty="0" err="1">
                <a:solidFill>
                  <a:schemeClr val="tx1"/>
                </a:solidFill>
              </a:rPr>
              <a:t>Ignition</a:t>
            </a:r>
            <a:r>
              <a:rPr lang="es-ES" dirty="0">
                <a:solidFill>
                  <a:schemeClr val="tx1"/>
                </a:solidFill>
              </a:rPr>
              <a:t> de lectura y escritura de datos mediante la configuración de la página web (Web Page) de </a:t>
            </a:r>
            <a:r>
              <a:rPr lang="es-ES" dirty="0" err="1">
                <a:solidFill>
                  <a:schemeClr val="tx1"/>
                </a:solidFill>
              </a:rPr>
              <a:t>Ignition</a:t>
            </a:r>
            <a:r>
              <a:rPr lang="es-ES" dirty="0">
                <a:solidFill>
                  <a:schemeClr val="tx1"/>
                </a:solidFill>
              </a:rPr>
              <a:t>. Los comandos SQL de consulta permitirán ingresar a las entidades relacionadas y lograr hacer un filtro de información y mostrar en el documento .</a:t>
            </a:r>
            <a:r>
              <a:rPr lang="es-ES" dirty="0" err="1">
                <a:solidFill>
                  <a:schemeClr val="tx1"/>
                </a:solidFill>
              </a:rPr>
              <a:t>pdf</a:t>
            </a:r>
            <a:r>
              <a:rPr lang="es-ES" dirty="0">
                <a:solidFill>
                  <a:schemeClr val="tx1"/>
                </a:solidFill>
              </a:rPr>
              <a:t>. Las creaciones de etiquetas (</a:t>
            </a:r>
            <a:r>
              <a:rPr lang="es-ES" dirty="0" err="1">
                <a:solidFill>
                  <a:schemeClr val="tx1"/>
                </a:solidFill>
              </a:rPr>
              <a:t>tags</a:t>
            </a:r>
            <a:r>
              <a:rPr lang="es-ES" dirty="0">
                <a:solidFill>
                  <a:schemeClr val="tx1"/>
                </a:solidFill>
              </a:rPr>
              <a:t>) que se realizó son importantes porque permiten buscar los secuenciales (id llave primaria o llave foránea) en la consulta con el comando </a:t>
            </a:r>
            <a:r>
              <a:rPr lang="es-ES" dirty="0" err="1">
                <a:solidFill>
                  <a:schemeClr val="tx1"/>
                </a:solidFill>
              </a:rPr>
              <a:t>Inner</a:t>
            </a:r>
            <a:r>
              <a:rPr lang="es-ES" dirty="0">
                <a:solidFill>
                  <a:schemeClr val="tx1"/>
                </a:solidFill>
              </a:rPr>
              <a:t> </a:t>
            </a:r>
            <a:r>
              <a:rPr lang="es-ES" dirty="0" err="1">
                <a:solidFill>
                  <a:schemeClr val="tx1"/>
                </a:solidFill>
              </a:rPr>
              <a:t>Join</a:t>
            </a:r>
            <a:r>
              <a:rPr lang="es-ES" dirty="0">
                <a:solidFill>
                  <a:schemeClr val="tx1"/>
                </a:solidFill>
              </a:rPr>
              <a:t>.</a:t>
            </a:r>
          </a:p>
        </p:txBody>
      </p:sp>
    </p:spTree>
    <p:extLst>
      <p:ext uri="{BB962C8B-B14F-4D97-AF65-F5344CB8AC3E}">
        <p14:creationId xmlns:p14="http://schemas.microsoft.com/office/powerpoint/2010/main" val="1828431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5" name="Rectángulo 4"/>
          <p:cNvSpPr/>
          <p:nvPr/>
        </p:nvSpPr>
        <p:spPr>
          <a:xfrm>
            <a:off x="276527" y="1386502"/>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Se desarrolló un Sistema Gráfico HMI que permite a los usuarios (Personal Técnico), monitorear, controlar y gestionar el mantenimiento de los equipos del Área ELPO. El módulo de creación de reportes es importante ya que permitirá comunicarse exclusivamente con la base de datos asignada en la configuración de la página web (Web Page) de </a:t>
            </a:r>
            <a:r>
              <a:rPr lang="es-ES" dirty="0" err="1">
                <a:solidFill>
                  <a:schemeClr val="tx1"/>
                </a:solidFill>
              </a:rPr>
              <a:t>Ignition</a:t>
            </a:r>
            <a:r>
              <a:rPr lang="es-ES" dirty="0">
                <a:solidFill>
                  <a:schemeClr val="tx1"/>
                </a:solidFill>
              </a:rPr>
              <a:t>.</a:t>
            </a:r>
          </a:p>
        </p:txBody>
      </p:sp>
    </p:spTree>
    <p:extLst>
      <p:ext uri="{BB962C8B-B14F-4D97-AF65-F5344CB8AC3E}">
        <p14:creationId xmlns:p14="http://schemas.microsoft.com/office/powerpoint/2010/main" val="20685266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5" name="Rectángulo 4"/>
          <p:cNvSpPr/>
          <p:nvPr/>
        </p:nvSpPr>
        <p:spPr>
          <a:xfrm>
            <a:off x="276527" y="1386502"/>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Se implementó un Sistema de notificación de alarmas, avisos o indicadores operacionales de mantenimiento, mediante envío de Mails o SMS, a los operarios y supervisores del Área ELPO. Se creó un código de programación en </a:t>
            </a:r>
            <a:r>
              <a:rPr lang="es-ES" dirty="0" err="1">
                <a:solidFill>
                  <a:schemeClr val="tx1"/>
                </a:solidFill>
              </a:rPr>
              <a:t>Phyton</a:t>
            </a:r>
            <a:r>
              <a:rPr lang="es-ES" dirty="0">
                <a:solidFill>
                  <a:schemeClr val="tx1"/>
                </a:solidFill>
              </a:rPr>
              <a:t> y se fijó los cargos jerárquicos que necesita el supervisor para enviar la información de las alarmas generadas en el proceso de mantenimiento SCADA. La opción de envío de SMS no fue implementada debido a que el supervisor del área ELPO consideró que no era necesario.</a:t>
            </a:r>
          </a:p>
        </p:txBody>
      </p:sp>
    </p:spTree>
    <p:extLst>
      <p:ext uri="{BB962C8B-B14F-4D97-AF65-F5344CB8AC3E}">
        <p14:creationId xmlns:p14="http://schemas.microsoft.com/office/powerpoint/2010/main" val="311403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423457" y="2664450"/>
            <a:ext cx="2155469" cy="2839870"/>
          </a:xfrm>
          <a:prstGeom prst="rect">
            <a:avLst/>
          </a:prstGeom>
        </p:spPr>
      </p:pic>
      <p:sp>
        <p:nvSpPr>
          <p:cNvPr id="5"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r>
              <a:rPr lang="es-ES" sz="1600" i="0" dirty="0" smtClean="0">
                <a:solidFill>
                  <a:schemeClr val="tx1"/>
                </a:solidFill>
                <a:effectLst/>
              </a:rPr>
              <a:t>Introducción</a:t>
            </a:r>
            <a:endParaRPr lang="es-EC" sz="2000" i="0" dirty="0">
              <a:solidFill>
                <a:schemeClr val="tx1"/>
              </a:solidFill>
              <a:effectLst/>
            </a:endParaRPr>
          </a:p>
        </p:txBody>
      </p:sp>
      <p:sp>
        <p:nvSpPr>
          <p:cNvPr id="6" name="CuadroTexto 5">
            <a:extLst>
              <a:ext uri="{FF2B5EF4-FFF2-40B4-BE49-F238E27FC236}">
                <a16:creationId xmlns:a16="http://schemas.microsoft.com/office/drawing/2014/main" xmlns="" id="{288780F4-A167-4FA0-AB56-0CABE28D1A4C}"/>
              </a:ext>
            </a:extLst>
          </p:cNvPr>
          <p:cNvSpPr txBox="1"/>
          <p:nvPr/>
        </p:nvSpPr>
        <p:spPr>
          <a:xfrm>
            <a:off x="118533" y="642936"/>
            <a:ext cx="1390124" cy="369332"/>
          </a:xfrm>
          <a:prstGeom prst="rect">
            <a:avLst/>
          </a:prstGeom>
          <a:noFill/>
        </p:spPr>
        <p:txBody>
          <a:bodyPr wrap="none" rtlCol="0">
            <a:spAutoFit/>
          </a:bodyPr>
          <a:lstStyle/>
          <a:p>
            <a:r>
              <a:rPr lang="es-EC" b="1" i="1" dirty="0" smtClean="0"/>
              <a:t>Área ELPO</a:t>
            </a:r>
            <a:endParaRPr lang="es-EC" b="1" i="1" dirty="0"/>
          </a:p>
        </p:txBody>
      </p:sp>
      <p:pic>
        <p:nvPicPr>
          <p:cNvPr id="7" name="Imagen 6"/>
          <p:cNvPicPr>
            <a:picLocks noChangeAspect="1"/>
          </p:cNvPicPr>
          <p:nvPr/>
        </p:nvPicPr>
        <p:blipFill>
          <a:blip r:embed="rId3"/>
          <a:stretch>
            <a:fillRect/>
          </a:stretch>
        </p:blipFill>
        <p:spPr>
          <a:xfrm>
            <a:off x="2277922" y="1251995"/>
            <a:ext cx="4163767" cy="787180"/>
          </a:xfrm>
          <a:prstGeom prst="rect">
            <a:avLst/>
          </a:prstGeom>
        </p:spPr>
      </p:pic>
      <p:pic>
        <p:nvPicPr>
          <p:cNvPr id="9"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5"/>
          <a:stretch>
            <a:fillRect/>
          </a:stretch>
        </p:blipFill>
        <p:spPr>
          <a:xfrm>
            <a:off x="3621615" y="867562"/>
            <a:ext cx="1707796" cy="275451"/>
          </a:xfrm>
          <a:prstGeom prst="rect">
            <a:avLst/>
          </a:prstGeom>
        </p:spPr>
      </p:pic>
      <p:pic>
        <p:nvPicPr>
          <p:cNvPr id="3" name="Imagen 2"/>
          <p:cNvPicPr>
            <a:picLocks noChangeAspect="1"/>
          </p:cNvPicPr>
          <p:nvPr/>
        </p:nvPicPr>
        <p:blipFill>
          <a:blip r:embed="rId6"/>
          <a:stretch>
            <a:fillRect/>
          </a:stretch>
        </p:blipFill>
        <p:spPr>
          <a:xfrm>
            <a:off x="3048153" y="2347901"/>
            <a:ext cx="2906079" cy="267796"/>
          </a:xfrm>
          <a:prstGeom prst="rect">
            <a:avLst/>
          </a:prstGeom>
        </p:spPr>
      </p:pic>
    </p:spTree>
    <p:extLst>
      <p:ext uri="{BB962C8B-B14F-4D97-AF65-F5344CB8AC3E}">
        <p14:creationId xmlns:p14="http://schemas.microsoft.com/office/powerpoint/2010/main" val="30808014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5" name="Rectángulo 4"/>
          <p:cNvSpPr/>
          <p:nvPr/>
        </p:nvSpPr>
        <p:spPr>
          <a:xfrm>
            <a:off x="276527" y="1386502"/>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smtClean="0">
                <a:solidFill>
                  <a:schemeClr val="tx1"/>
                </a:solidFill>
              </a:rPr>
              <a:t>Se desarrolló </a:t>
            </a:r>
            <a:r>
              <a:rPr lang="es-ES" dirty="0">
                <a:solidFill>
                  <a:schemeClr val="tx1"/>
                </a:solidFill>
              </a:rPr>
              <a:t>una plantilla automatizada para la generación de órdenes de trabajo, solicitudes de materiales a bodega e inventario de repuestos existentes en el Área ELPO. Los reportes que se generó en el sistema SCADA de mantenimiento son enviados a los correos designados por el supervisor de Área ELPO.</a:t>
            </a:r>
          </a:p>
        </p:txBody>
      </p:sp>
    </p:spTree>
    <p:extLst>
      <p:ext uri="{BB962C8B-B14F-4D97-AF65-F5344CB8AC3E}">
        <p14:creationId xmlns:p14="http://schemas.microsoft.com/office/powerpoint/2010/main" val="15130695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7" name="Rectángulo 6"/>
          <p:cNvSpPr/>
          <p:nvPr/>
        </p:nvSpPr>
        <p:spPr>
          <a:xfrm>
            <a:off x="276527" y="1386502"/>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En el diseñador </a:t>
            </a:r>
            <a:r>
              <a:rPr lang="es-ES" dirty="0" err="1">
                <a:solidFill>
                  <a:schemeClr val="tx1"/>
                </a:solidFill>
              </a:rPr>
              <a:t>Ignition</a:t>
            </a:r>
            <a:r>
              <a:rPr lang="es-ES" dirty="0">
                <a:solidFill>
                  <a:schemeClr val="tx1"/>
                </a:solidFill>
              </a:rPr>
              <a:t> existe una plantilla para agregar más usuarios y cargos que le permitirá ingresar al supervisor del Área ELPO de dos formas tales como: código de programación y sistema SCADA por pantalla. Se logró desarrollar el código de programación en </a:t>
            </a:r>
            <a:r>
              <a:rPr lang="es-ES" dirty="0" err="1">
                <a:solidFill>
                  <a:schemeClr val="tx1"/>
                </a:solidFill>
              </a:rPr>
              <a:t>Jhyton</a:t>
            </a:r>
            <a:r>
              <a:rPr lang="es-ES" dirty="0">
                <a:solidFill>
                  <a:schemeClr val="tx1"/>
                </a:solidFill>
              </a:rPr>
              <a:t> y SQL con la ayuda del diagrama de flujo establecido con los requerimientos de la empresa </a:t>
            </a:r>
            <a:r>
              <a:rPr lang="es-ES" dirty="0" err="1">
                <a:solidFill>
                  <a:schemeClr val="tx1"/>
                </a:solidFill>
              </a:rPr>
              <a:t>Aymesa</a:t>
            </a:r>
            <a:r>
              <a:rPr lang="es-ES" dirty="0">
                <a:solidFill>
                  <a:schemeClr val="tx1"/>
                </a:solidFill>
              </a:rPr>
              <a:t> en un mismo </a:t>
            </a:r>
            <a:r>
              <a:rPr lang="es-ES" dirty="0" err="1">
                <a:solidFill>
                  <a:schemeClr val="tx1"/>
                </a:solidFill>
              </a:rPr>
              <a:t>guión</a:t>
            </a:r>
            <a:r>
              <a:rPr lang="es-ES" dirty="0">
                <a:solidFill>
                  <a:schemeClr val="tx1"/>
                </a:solidFill>
              </a:rPr>
              <a:t> (script) y definir cada elemento del diseñador </a:t>
            </a:r>
            <a:r>
              <a:rPr lang="es-ES" dirty="0" err="1">
                <a:solidFill>
                  <a:schemeClr val="tx1"/>
                </a:solidFill>
              </a:rPr>
              <a:t>Ignition</a:t>
            </a:r>
            <a:r>
              <a:rPr lang="es-ES" dirty="0">
                <a:solidFill>
                  <a:schemeClr val="tx1"/>
                </a:solidFill>
              </a:rPr>
              <a:t>. El valor deseado (set </a:t>
            </a:r>
            <a:r>
              <a:rPr lang="es-ES" dirty="0" err="1">
                <a:solidFill>
                  <a:schemeClr val="tx1"/>
                </a:solidFill>
              </a:rPr>
              <a:t>point</a:t>
            </a:r>
            <a:r>
              <a:rPr lang="es-ES" dirty="0">
                <a:solidFill>
                  <a:schemeClr val="tx1"/>
                </a:solidFill>
              </a:rPr>
              <a:t>) de las notificaciones de alarmas fueron creadas mediante etiquetas (</a:t>
            </a:r>
            <a:r>
              <a:rPr lang="es-ES" dirty="0" err="1">
                <a:solidFill>
                  <a:schemeClr val="tx1"/>
                </a:solidFill>
              </a:rPr>
              <a:t>tags</a:t>
            </a:r>
            <a:r>
              <a:rPr lang="es-ES" dirty="0">
                <a:solidFill>
                  <a:schemeClr val="tx1"/>
                </a:solidFill>
              </a:rPr>
              <a:t>) con los parámetros establecidos por el supervisor del Área ELPO y modificables </a:t>
            </a:r>
            <a:r>
              <a:rPr lang="es-ES" dirty="0" smtClean="0">
                <a:solidFill>
                  <a:schemeClr val="tx1"/>
                </a:solidFill>
              </a:rPr>
              <a:t>por pantalla.</a:t>
            </a:r>
            <a:endParaRPr lang="es-ES" dirty="0">
              <a:solidFill>
                <a:schemeClr val="tx1"/>
              </a:solidFill>
            </a:endParaRPr>
          </a:p>
        </p:txBody>
      </p:sp>
    </p:spTree>
    <p:extLst>
      <p:ext uri="{BB962C8B-B14F-4D97-AF65-F5344CB8AC3E}">
        <p14:creationId xmlns:p14="http://schemas.microsoft.com/office/powerpoint/2010/main" val="4120942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276527" y="626004"/>
            <a:ext cx="8231029" cy="5177899"/>
          </a:xfrm>
        </p:spPr>
        <p:txBody>
          <a:bodyPr/>
          <a:lstStyle/>
          <a:p>
            <a:pPr marL="0" indent="0" algn="ctr">
              <a:buNone/>
            </a:pPr>
            <a:r>
              <a:rPr lang="es-EC" sz="1800" b="1" dirty="0" smtClean="0">
                <a:solidFill>
                  <a:schemeClr val="tx1"/>
                </a:solidFill>
              </a:rPr>
              <a:t>CONCLUSIONES</a:t>
            </a:r>
          </a:p>
          <a:p>
            <a:pPr marL="0" indent="0" algn="ctr">
              <a:buNone/>
            </a:pPr>
            <a:endParaRPr lang="es-EC" sz="1800" b="1" dirty="0" smtClean="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Conclusiones</a:t>
            </a:r>
            <a:endParaRPr lang="es-EC" sz="1600" i="0" kern="0" dirty="0">
              <a:solidFill>
                <a:schemeClr val="tx1"/>
              </a:solidFill>
              <a:effectLst/>
            </a:endParaRPr>
          </a:p>
        </p:txBody>
      </p:sp>
      <p:sp>
        <p:nvSpPr>
          <p:cNvPr id="7" name="Rectángulo 6"/>
          <p:cNvSpPr/>
          <p:nvPr/>
        </p:nvSpPr>
        <p:spPr>
          <a:xfrm>
            <a:off x="276527" y="1386502"/>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El módulo que se utilizó fue Pipeline (canal de información de notificación de alarmas) estableciendo un control de información según el tipo de alarma generada tales como: estado alarmas mantenimiento y estado alarmas proceso. Este flujo de información es enviado según la alarma generada con los requerimientos como: ubicación, etapa y el trabajo que debe realizar el operario del Área ELPO.</a:t>
            </a:r>
          </a:p>
        </p:txBody>
      </p:sp>
    </p:spTree>
    <p:extLst>
      <p:ext uri="{BB962C8B-B14F-4D97-AF65-F5344CB8AC3E}">
        <p14:creationId xmlns:p14="http://schemas.microsoft.com/office/powerpoint/2010/main" val="35657120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13" name="Rectángulo 12"/>
          <p:cNvSpPr/>
          <p:nvPr/>
        </p:nvSpPr>
        <p:spPr>
          <a:xfrm>
            <a:off x="2528884" y="1271588"/>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Introducción</a:t>
            </a:r>
          </a:p>
        </p:txBody>
      </p:sp>
      <p:sp>
        <p:nvSpPr>
          <p:cNvPr id="16" name="Rectángulo 15"/>
          <p:cNvSpPr/>
          <p:nvPr/>
        </p:nvSpPr>
        <p:spPr>
          <a:xfrm>
            <a:off x="2528883" y="1824037"/>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Justificación y Alcance</a:t>
            </a:r>
            <a:endParaRPr lang="es-EC" dirty="0">
              <a:solidFill>
                <a:schemeClr val="bg1">
                  <a:lumMod val="50000"/>
                </a:schemeClr>
              </a:solidFill>
            </a:endParaRPr>
          </a:p>
        </p:txBody>
      </p:sp>
      <p:sp>
        <p:nvSpPr>
          <p:cNvPr id="18" name="Rectángulo 17"/>
          <p:cNvSpPr/>
          <p:nvPr/>
        </p:nvSpPr>
        <p:spPr>
          <a:xfrm>
            <a:off x="2528884" y="2390772"/>
            <a:ext cx="3557591" cy="399066"/>
          </a:xfrm>
          <a:prstGeom prst="rect">
            <a:avLst/>
          </a:prstGeom>
          <a:solidFill>
            <a:schemeClr val="bg1"/>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a:solidFill>
                  <a:schemeClr val="bg1">
                    <a:lumMod val="50000"/>
                  </a:schemeClr>
                </a:solidFill>
              </a:rPr>
              <a:t>Objetivos</a:t>
            </a:r>
          </a:p>
        </p:txBody>
      </p:sp>
      <p:sp>
        <p:nvSpPr>
          <p:cNvPr id="24" name="CuadroTexto 23">
            <a:extLst>
              <a:ext uri="{FF2B5EF4-FFF2-40B4-BE49-F238E27FC236}">
                <a16:creationId xmlns:a16="http://schemas.microsoft.com/office/drawing/2014/main" xmlns="" id="{288780F4-A167-4FA0-AB56-0CABE28D1A4C}"/>
              </a:ext>
            </a:extLst>
          </p:cNvPr>
          <p:cNvSpPr txBox="1"/>
          <p:nvPr/>
        </p:nvSpPr>
        <p:spPr>
          <a:xfrm>
            <a:off x="118533" y="642936"/>
            <a:ext cx="966931" cy="369332"/>
          </a:xfrm>
          <a:prstGeom prst="rect">
            <a:avLst/>
          </a:prstGeom>
          <a:noFill/>
        </p:spPr>
        <p:txBody>
          <a:bodyPr wrap="none" rtlCol="0">
            <a:spAutoFit/>
          </a:bodyPr>
          <a:lstStyle/>
          <a:p>
            <a:r>
              <a:rPr lang="es-EC" b="1" dirty="0"/>
              <a:t>ÍNDICE</a:t>
            </a:r>
          </a:p>
        </p:txBody>
      </p:sp>
      <p:sp>
        <p:nvSpPr>
          <p:cNvPr id="14" name="Elipse 13"/>
          <p:cNvSpPr/>
          <p:nvPr/>
        </p:nvSpPr>
        <p:spPr>
          <a:xfrm>
            <a:off x="2185980" y="1271588"/>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25" name="Elipse 24"/>
          <p:cNvSpPr/>
          <p:nvPr/>
        </p:nvSpPr>
        <p:spPr>
          <a:xfrm>
            <a:off x="2185979" y="182403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bg1">
                  <a:lumMod val="65000"/>
                </a:schemeClr>
              </a:solidFill>
            </a:endParaRPr>
          </a:p>
        </p:txBody>
      </p:sp>
      <p:sp>
        <p:nvSpPr>
          <p:cNvPr id="26" name="Elipse 25"/>
          <p:cNvSpPr/>
          <p:nvPr/>
        </p:nvSpPr>
        <p:spPr>
          <a:xfrm>
            <a:off x="2185986" y="2374377"/>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0" name="Rectángulo 19"/>
          <p:cNvSpPr/>
          <p:nvPr/>
        </p:nvSpPr>
        <p:spPr>
          <a:xfrm>
            <a:off x="2528877" y="2907523"/>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dirty="0" smtClean="0">
                <a:solidFill>
                  <a:schemeClr val="bg1">
                    <a:lumMod val="50000"/>
                  </a:schemeClr>
                </a:solidFill>
              </a:rPr>
              <a:t>Base de datos</a:t>
            </a:r>
            <a:endParaRPr lang="es-EC" dirty="0">
              <a:solidFill>
                <a:schemeClr val="bg1">
                  <a:lumMod val="50000"/>
                </a:schemeClr>
              </a:solidFill>
            </a:endParaRPr>
          </a:p>
        </p:txBody>
      </p:sp>
      <p:sp>
        <p:nvSpPr>
          <p:cNvPr id="31" name="Elipse 30"/>
          <p:cNvSpPr/>
          <p:nvPr/>
        </p:nvSpPr>
        <p:spPr>
          <a:xfrm>
            <a:off x="2185979" y="2936613"/>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9" name="Rectángulo 28"/>
          <p:cNvSpPr/>
          <p:nvPr/>
        </p:nvSpPr>
        <p:spPr>
          <a:xfrm>
            <a:off x="2528877" y="3432653"/>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endParaRPr lang="es-EC" dirty="0">
              <a:solidFill>
                <a:schemeClr val="bg1">
                  <a:lumMod val="50000"/>
                </a:schemeClr>
              </a:solidFill>
            </a:endParaRPr>
          </a:p>
          <a:p>
            <a:pPr marL="357188"/>
            <a:r>
              <a:rPr lang="es-EC" dirty="0" smtClean="0">
                <a:solidFill>
                  <a:schemeClr val="bg1">
                    <a:lumMod val="50000"/>
                  </a:schemeClr>
                </a:solidFill>
              </a:rPr>
              <a:t>Diseño </a:t>
            </a:r>
            <a:r>
              <a:rPr lang="es-EC" dirty="0">
                <a:solidFill>
                  <a:schemeClr val="bg1">
                    <a:lumMod val="50000"/>
                  </a:schemeClr>
                </a:solidFill>
              </a:rPr>
              <a:t>del sistema SCADA</a:t>
            </a:r>
          </a:p>
          <a:p>
            <a:pPr marL="357188"/>
            <a:endParaRPr lang="es-EC" dirty="0">
              <a:solidFill>
                <a:schemeClr val="bg1">
                  <a:lumMod val="50000"/>
                </a:schemeClr>
              </a:solidFill>
            </a:endParaRPr>
          </a:p>
        </p:txBody>
      </p:sp>
      <p:sp>
        <p:nvSpPr>
          <p:cNvPr id="30" name="Elipse 29"/>
          <p:cNvSpPr/>
          <p:nvPr/>
        </p:nvSpPr>
        <p:spPr>
          <a:xfrm>
            <a:off x="2185979" y="3461743"/>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1" name="Rectángulo 20"/>
          <p:cNvSpPr/>
          <p:nvPr/>
        </p:nvSpPr>
        <p:spPr>
          <a:xfrm>
            <a:off x="2547936" y="3956892"/>
            <a:ext cx="3557591" cy="399066"/>
          </a:xfrm>
          <a:prstGeom prst="rect">
            <a:avLst/>
          </a:prstGeom>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endParaRPr lang="es-EC" dirty="0">
              <a:solidFill>
                <a:schemeClr val="bg1">
                  <a:lumMod val="50000"/>
                </a:schemeClr>
              </a:solidFill>
            </a:endParaRPr>
          </a:p>
          <a:p>
            <a:pPr marL="357188"/>
            <a:r>
              <a:rPr lang="es-EC" dirty="0" smtClean="0">
                <a:solidFill>
                  <a:schemeClr val="bg1">
                    <a:lumMod val="50000"/>
                  </a:schemeClr>
                </a:solidFill>
              </a:rPr>
              <a:t>Conclusiones </a:t>
            </a:r>
            <a:endParaRPr lang="es-EC" dirty="0">
              <a:solidFill>
                <a:schemeClr val="bg1">
                  <a:lumMod val="50000"/>
                </a:schemeClr>
              </a:solidFill>
            </a:endParaRPr>
          </a:p>
          <a:p>
            <a:pPr marL="357188"/>
            <a:endParaRPr lang="es-EC" dirty="0">
              <a:solidFill>
                <a:schemeClr val="bg1">
                  <a:lumMod val="50000"/>
                </a:schemeClr>
              </a:solidFill>
            </a:endParaRPr>
          </a:p>
        </p:txBody>
      </p:sp>
      <p:sp>
        <p:nvSpPr>
          <p:cNvPr id="22" name="Elipse 21"/>
          <p:cNvSpPr/>
          <p:nvPr/>
        </p:nvSpPr>
        <p:spPr>
          <a:xfrm>
            <a:off x="2205038" y="3985982"/>
            <a:ext cx="342900" cy="399066"/>
          </a:xfrm>
          <a:prstGeom prst="ellipse">
            <a:avLst/>
          </a:prstGeom>
          <a:solidFill>
            <a:schemeClr val="bg1">
              <a:lumMod val="95000"/>
            </a:schemeClr>
          </a:solidFill>
          <a:ln>
            <a:solidFill>
              <a:schemeClr val="bg1">
                <a:lumMod val="9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28" name="Rectángulo 27"/>
          <p:cNvSpPr/>
          <p:nvPr/>
        </p:nvSpPr>
        <p:spPr>
          <a:xfrm>
            <a:off x="2547938" y="4515327"/>
            <a:ext cx="3557591" cy="399066"/>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57188"/>
            <a:r>
              <a:rPr lang="es-EC" b="1" dirty="0">
                <a:solidFill>
                  <a:srgbClr val="5940EC"/>
                </a:solidFill>
              </a:rPr>
              <a:t>Recomendaciones</a:t>
            </a:r>
          </a:p>
        </p:txBody>
      </p:sp>
      <p:sp>
        <p:nvSpPr>
          <p:cNvPr id="33" name="Elipse 32"/>
          <p:cNvSpPr/>
          <p:nvPr/>
        </p:nvSpPr>
        <p:spPr>
          <a:xfrm>
            <a:off x="2185989" y="4515327"/>
            <a:ext cx="342900" cy="399066"/>
          </a:xfrm>
          <a:prstGeom prst="ellipse">
            <a:avLst/>
          </a:prstGeom>
          <a:solidFill>
            <a:schemeClr val="accent5">
              <a:lumMod val="7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593862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1046693"/>
            <a:ext cx="8231029" cy="4148666"/>
          </a:xfrm>
        </p:spPr>
        <p:txBody>
          <a:bodyPr/>
          <a:lstStyle/>
          <a:p>
            <a:pPr marL="0" indent="0" algn="ctr">
              <a:buNone/>
            </a:pPr>
            <a:r>
              <a:rPr lang="es-EC" sz="1800" b="1" dirty="0">
                <a:solidFill>
                  <a:schemeClr val="tx1"/>
                </a:solidFill>
              </a:rPr>
              <a:t>RECOMENDACIONES</a:t>
            </a:r>
          </a:p>
          <a:p>
            <a:pPr marL="0" indent="0" algn="ctr">
              <a:buNone/>
            </a:pPr>
            <a:endParaRPr lang="es-EC" sz="1800" dirty="0">
              <a:solidFill>
                <a:schemeClr val="tx1"/>
              </a:solidFill>
            </a:endParaRPr>
          </a:p>
          <a:p>
            <a:pPr marL="0" indent="0" algn="just">
              <a:buNone/>
            </a:pPr>
            <a:endParaRPr lang="es-EC" sz="1800"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Recomendaciones</a:t>
            </a:r>
            <a:endParaRPr lang="es-EC" sz="1600" i="0" kern="0" dirty="0">
              <a:solidFill>
                <a:schemeClr val="tx1"/>
              </a:solidFill>
              <a:effectLst/>
            </a:endParaRPr>
          </a:p>
        </p:txBody>
      </p:sp>
      <p:sp>
        <p:nvSpPr>
          <p:cNvPr id="5" name="Rectángulo 4"/>
          <p:cNvSpPr/>
          <p:nvPr/>
        </p:nvSpPr>
        <p:spPr>
          <a:xfrm>
            <a:off x="276527" y="1666049"/>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Al momento de crear etiquetas (</a:t>
            </a:r>
            <a:r>
              <a:rPr lang="es-ES" dirty="0" err="1">
                <a:solidFill>
                  <a:schemeClr val="tx1"/>
                </a:solidFill>
              </a:rPr>
              <a:t>tags</a:t>
            </a:r>
            <a:r>
              <a:rPr lang="es-ES" dirty="0">
                <a:solidFill>
                  <a:schemeClr val="tx1"/>
                </a:solidFill>
              </a:rPr>
              <a:t>) es necesario crear una carpeta específica y llevar un orden ya que al cambiar un registro de información en la programación se dificulta encontrar en donde se ubica el destino de la etiqueta (</a:t>
            </a:r>
            <a:r>
              <a:rPr lang="es-ES" dirty="0" err="1">
                <a:solidFill>
                  <a:schemeClr val="tx1"/>
                </a:solidFill>
              </a:rPr>
              <a:t>tag</a:t>
            </a:r>
            <a:r>
              <a:rPr lang="es-ES" dirty="0">
                <a:solidFill>
                  <a:schemeClr val="tx1"/>
                </a:solidFill>
              </a:rPr>
              <a:t>).</a:t>
            </a:r>
          </a:p>
        </p:txBody>
      </p:sp>
    </p:spTree>
    <p:extLst>
      <p:ext uri="{BB962C8B-B14F-4D97-AF65-F5344CB8AC3E}">
        <p14:creationId xmlns:p14="http://schemas.microsoft.com/office/powerpoint/2010/main" val="17602537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1046693"/>
            <a:ext cx="8231029" cy="4148666"/>
          </a:xfrm>
        </p:spPr>
        <p:txBody>
          <a:bodyPr/>
          <a:lstStyle/>
          <a:p>
            <a:pPr marL="0" indent="0" algn="ctr">
              <a:buNone/>
            </a:pPr>
            <a:r>
              <a:rPr lang="es-EC" sz="1800" b="1" dirty="0">
                <a:solidFill>
                  <a:schemeClr val="tx1"/>
                </a:solidFill>
              </a:rPr>
              <a:t>RECOMENDACIONES</a:t>
            </a:r>
          </a:p>
          <a:p>
            <a:pPr marL="0" indent="0" algn="ctr">
              <a:buNone/>
            </a:pPr>
            <a:endParaRPr lang="es-EC" sz="1800" dirty="0">
              <a:solidFill>
                <a:schemeClr val="tx1"/>
              </a:solidFill>
            </a:endParaRPr>
          </a:p>
          <a:p>
            <a:pPr marL="0" indent="0" algn="just">
              <a:buNone/>
            </a:pPr>
            <a:endParaRPr lang="es-EC" sz="1800"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Recomendaciones</a:t>
            </a:r>
            <a:endParaRPr lang="es-EC" sz="1600" i="0" kern="0" dirty="0">
              <a:solidFill>
                <a:schemeClr val="tx1"/>
              </a:solidFill>
              <a:effectLst/>
            </a:endParaRPr>
          </a:p>
        </p:txBody>
      </p:sp>
      <p:sp>
        <p:nvSpPr>
          <p:cNvPr id="5" name="Rectángulo 4"/>
          <p:cNvSpPr/>
          <p:nvPr/>
        </p:nvSpPr>
        <p:spPr>
          <a:xfrm>
            <a:off x="276527" y="1666049"/>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Es necesario incorporar al sistema SCADA de mantenimiento las etiquetas (</a:t>
            </a:r>
            <a:r>
              <a:rPr lang="es-ES" dirty="0" err="1">
                <a:solidFill>
                  <a:schemeClr val="tx1"/>
                </a:solidFill>
              </a:rPr>
              <a:t>tags</a:t>
            </a:r>
            <a:r>
              <a:rPr lang="es-ES" dirty="0">
                <a:solidFill>
                  <a:schemeClr val="tx1"/>
                </a:solidFill>
              </a:rPr>
              <a:t>) del PLC de las variables del proceso general con la ayuda del diseño HMI de alto rendimiento para que el operario tenga dos pantallas para el desarrollo del proceso.</a:t>
            </a:r>
          </a:p>
        </p:txBody>
      </p:sp>
    </p:spTree>
    <p:extLst>
      <p:ext uri="{BB962C8B-B14F-4D97-AF65-F5344CB8AC3E}">
        <p14:creationId xmlns:p14="http://schemas.microsoft.com/office/powerpoint/2010/main" val="40642621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1046693"/>
            <a:ext cx="8231029" cy="4148666"/>
          </a:xfrm>
        </p:spPr>
        <p:txBody>
          <a:bodyPr/>
          <a:lstStyle/>
          <a:p>
            <a:pPr marL="0" indent="0" algn="ctr">
              <a:buNone/>
            </a:pPr>
            <a:r>
              <a:rPr lang="es-EC" sz="1800" b="1" dirty="0">
                <a:solidFill>
                  <a:schemeClr val="tx1"/>
                </a:solidFill>
              </a:rPr>
              <a:t>RECOMENDACIONES</a:t>
            </a:r>
          </a:p>
          <a:p>
            <a:pPr marL="0" indent="0" algn="ctr">
              <a:buNone/>
            </a:pPr>
            <a:endParaRPr lang="es-EC" sz="1800" dirty="0">
              <a:solidFill>
                <a:schemeClr val="tx1"/>
              </a:solidFill>
            </a:endParaRPr>
          </a:p>
          <a:p>
            <a:pPr marL="0" indent="0" algn="just">
              <a:buNone/>
            </a:pPr>
            <a:endParaRPr lang="es-EC" sz="1800"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Recomendaciones</a:t>
            </a:r>
            <a:endParaRPr lang="es-EC" sz="1600" i="0" kern="0" dirty="0">
              <a:solidFill>
                <a:schemeClr val="tx1"/>
              </a:solidFill>
              <a:effectLst/>
            </a:endParaRPr>
          </a:p>
        </p:txBody>
      </p:sp>
      <p:sp>
        <p:nvSpPr>
          <p:cNvPr id="5" name="Rectángulo 4"/>
          <p:cNvSpPr/>
          <p:nvPr/>
        </p:nvSpPr>
        <p:spPr>
          <a:xfrm>
            <a:off x="276527" y="1666049"/>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Hace falta implementar un sistema SCADA de mantenimiento con una base de datos en las otras áreas de la empresa </a:t>
            </a:r>
            <a:r>
              <a:rPr lang="es-ES" dirty="0" err="1">
                <a:solidFill>
                  <a:schemeClr val="tx1"/>
                </a:solidFill>
              </a:rPr>
              <a:t>Aymesa</a:t>
            </a:r>
            <a:r>
              <a:rPr lang="es-ES" dirty="0">
                <a:solidFill>
                  <a:schemeClr val="tx1"/>
                </a:solidFill>
              </a:rPr>
              <a:t> S.A. para facilitar las actividades diarias del personal de servicio.</a:t>
            </a:r>
          </a:p>
        </p:txBody>
      </p:sp>
    </p:spTree>
    <p:extLst>
      <p:ext uri="{BB962C8B-B14F-4D97-AF65-F5344CB8AC3E}">
        <p14:creationId xmlns:p14="http://schemas.microsoft.com/office/powerpoint/2010/main" val="444823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1046693"/>
            <a:ext cx="8231029" cy="4148666"/>
          </a:xfrm>
        </p:spPr>
        <p:txBody>
          <a:bodyPr/>
          <a:lstStyle/>
          <a:p>
            <a:pPr marL="0" indent="0" algn="ctr">
              <a:buNone/>
            </a:pPr>
            <a:r>
              <a:rPr lang="es-EC" sz="1800" b="1" dirty="0">
                <a:solidFill>
                  <a:schemeClr val="tx1"/>
                </a:solidFill>
              </a:rPr>
              <a:t>RECOMENDACIONES</a:t>
            </a:r>
          </a:p>
          <a:p>
            <a:pPr marL="0" indent="0" algn="ctr">
              <a:buNone/>
            </a:pPr>
            <a:endParaRPr lang="es-EC" sz="1800" dirty="0">
              <a:solidFill>
                <a:schemeClr val="tx1"/>
              </a:solidFill>
            </a:endParaRPr>
          </a:p>
          <a:p>
            <a:pPr marL="0" indent="0" algn="just">
              <a:buNone/>
            </a:pPr>
            <a:endParaRPr lang="es-EC" sz="1800"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Recomendaciones</a:t>
            </a:r>
            <a:endParaRPr lang="es-EC" sz="1600" i="0" kern="0" dirty="0">
              <a:solidFill>
                <a:schemeClr val="tx1"/>
              </a:solidFill>
              <a:effectLst/>
            </a:endParaRPr>
          </a:p>
        </p:txBody>
      </p:sp>
      <p:sp>
        <p:nvSpPr>
          <p:cNvPr id="5" name="Rectángulo 4"/>
          <p:cNvSpPr/>
          <p:nvPr/>
        </p:nvSpPr>
        <p:spPr>
          <a:xfrm>
            <a:off x="276527" y="1666049"/>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Es necesario capacitar a todo el personal del Área ELPO sobre el manejo de las herramientas del diseño y control del sistema SCADA de mantenimiento ya que implica la habilidad y destreza para manejar adecuadamente todas las actividades que realiza el sistema en el Área ELPO.</a:t>
            </a:r>
          </a:p>
        </p:txBody>
      </p:sp>
    </p:spTree>
    <p:extLst>
      <p:ext uri="{BB962C8B-B14F-4D97-AF65-F5344CB8AC3E}">
        <p14:creationId xmlns:p14="http://schemas.microsoft.com/office/powerpoint/2010/main" val="1786427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xmlns="" id="{919846FC-27FB-4F22-A18B-D61B383199A7}"/>
              </a:ext>
            </a:extLst>
          </p:cNvPr>
          <p:cNvSpPr>
            <a:spLocks noGrp="1"/>
          </p:cNvSpPr>
          <p:nvPr>
            <p:ph idx="1"/>
          </p:nvPr>
        </p:nvSpPr>
        <p:spPr>
          <a:xfrm>
            <a:off x="457280" y="1046693"/>
            <a:ext cx="8231029" cy="4148666"/>
          </a:xfrm>
        </p:spPr>
        <p:txBody>
          <a:bodyPr/>
          <a:lstStyle/>
          <a:p>
            <a:pPr marL="0" indent="0" algn="ctr">
              <a:buNone/>
            </a:pPr>
            <a:r>
              <a:rPr lang="es-EC" sz="1800" b="1" dirty="0">
                <a:solidFill>
                  <a:schemeClr val="tx1"/>
                </a:solidFill>
              </a:rPr>
              <a:t>RECOMENDACIONES</a:t>
            </a:r>
          </a:p>
          <a:p>
            <a:pPr marL="0" indent="0" algn="ctr">
              <a:buNone/>
            </a:pPr>
            <a:endParaRPr lang="es-EC" sz="1800" dirty="0">
              <a:solidFill>
                <a:schemeClr val="tx1"/>
              </a:solidFill>
            </a:endParaRPr>
          </a:p>
          <a:p>
            <a:pPr marL="0" indent="0" algn="just">
              <a:buNone/>
            </a:pPr>
            <a:endParaRPr lang="es-EC" sz="1800" dirty="0">
              <a:solidFill>
                <a:schemeClr val="tx1"/>
              </a:solidFill>
            </a:endParaRPr>
          </a:p>
        </p:txBody>
      </p:sp>
      <p:sp>
        <p:nvSpPr>
          <p:cNvPr id="6" name="Título 1">
            <a:extLst>
              <a:ext uri="{FF2B5EF4-FFF2-40B4-BE49-F238E27FC236}">
                <a16:creationId xmlns:a16="http://schemas.microsoft.com/office/drawing/2014/main" xmlns="" id="{595EB354-1F55-4FC7-AFF9-146CD23C5A8E}"/>
              </a:ext>
            </a:extLst>
          </p:cNvPr>
          <p:cNvSpPr txBox="1">
            <a:spLocks/>
          </p:cNvSpPr>
          <p:nvPr/>
        </p:nvSpPr>
        <p:spPr>
          <a:xfrm>
            <a:off x="457280" y="54504"/>
            <a:ext cx="8231029"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S" sz="1600" i="0" kern="0" dirty="0">
                <a:solidFill>
                  <a:schemeClr val="tx1"/>
                </a:solidFill>
                <a:effectLst/>
              </a:rPr>
              <a:t>Recomendaciones</a:t>
            </a:r>
            <a:endParaRPr lang="es-EC" sz="1600" i="0" kern="0" dirty="0">
              <a:solidFill>
                <a:schemeClr val="tx1"/>
              </a:solidFill>
              <a:effectLst/>
            </a:endParaRPr>
          </a:p>
        </p:txBody>
      </p:sp>
      <p:sp>
        <p:nvSpPr>
          <p:cNvPr id="5" name="Rectángulo 4"/>
          <p:cNvSpPr/>
          <p:nvPr/>
        </p:nvSpPr>
        <p:spPr>
          <a:xfrm>
            <a:off x="276527" y="1666049"/>
            <a:ext cx="8591026" cy="3692727"/>
          </a:xfrm>
          <a:prstGeom prst="rect">
            <a:avLst/>
          </a:prstGeom>
          <a:solidFill>
            <a:srgbClr val="E7E7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 dirty="0">
                <a:solidFill>
                  <a:schemeClr val="tx1"/>
                </a:solidFill>
              </a:rPr>
              <a:t>Es necesario la aplicación de este proyecto y diseño para mejorar el funcionamiento de los servicios que presta la empresa </a:t>
            </a:r>
            <a:r>
              <a:rPr lang="es-ES" dirty="0" err="1">
                <a:solidFill>
                  <a:schemeClr val="tx1"/>
                </a:solidFill>
              </a:rPr>
              <a:t>Aymesa</a:t>
            </a:r>
            <a:r>
              <a:rPr lang="es-ES" dirty="0">
                <a:solidFill>
                  <a:schemeClr val="tx1"/>
                </a:solidFill>
              </a:rPr>
              <a:t> S.A.</a:t>
            </a:r>
          </a:p>
        </p:txBody>
      </p:sp>
    </p:spTree>
    <p:extLst>
      <p:ext uri="{BB962C8B-B14F-4D97-AF65-F5344CB8AC3E}">
        <p14:creationId xmlns:p14="http://schemas.microsoft.com/office/powerpoint/2010/main" val="25894337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xmlns="" id="{BC241CEF-83DB-47FE-8583-8A41AEEC6D49}"/>
              </a:ext>
            </a:extLst>
          </p:cNvPr>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5" name="Rectángulo 4"/>
          <p:cNvSpPr/>
          <p:nvPr/>
        </p:nvSpPr>
        <p:spPr>
          <a:xfrm>
            <a:off x="818707" y="2305082"/>
            <a:ext cx="7581014" cy="1618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accent3"/>
                </a:solidFill>
              </a:rPr>
              <a:t>GRACIAS POR SU ATENCIÓN.</a:t>
            </a:r>
            <a:r>
              <a:rPr lang="es-ES" b="1" dirty="0" smtClean="0">
                <a:solidFill>
                  <a:schemeClr val="accent3"/>
                </a:solidFill>
              </a:rPr>
              <a:t> </a:t>
            </a:r>
            <a:endParaRPr lang="es-ES" b="1" dirty="0">
              <a:solidFill>
                <a:schemeClr val="accent3"/>
              </a:solidFill>
            </a:endParaRPr>
          </a:p>
        </p:txBody>
      </p:sp>
    </p:spTree>
    <p:extLst>
      <p:ext uri="{BB962C8B-B14F-4D97-AF65-F5344CB8AC3E}">
        <p14:creationId xmlns:p14="http://schemas.microsoft.com/office/powerpoint/2010/main" val="1063128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r>
              <a:rPr lang="es-ES" sz="1600" i="0" dirty="0" smtClean="0">
                <a:solidFill>
                  <a:schemeClr val="tx1"/>
                </a:solidFill>
                <a:effectLst/>
              </a:rPr>
              <a:t>Introducción</a:t>
            </a:r>
            <a:endParaRPr lang="es-EC" sz="2000" i="0" dirty="0">
              <a:solidFill>
                <a:schemeClr val="tx1"/>
              </a:solidFill>
              <a:effectLst/>
            </a:endParaRPr>
          </a:p>
        </p:txBody>
      </p:sp>
      <p:sp>
        <p:nvSpPr>
          <p:cNvPr id="6" name="CuadroTexto 5">
            <a:extLst>
              <a:ext uri="{FF2B5EF4-FFF2-40B4-BE49-F238E27FC236}">
                <a16:creationId xmlns:a16="http://schemas.microsoft.com/office/drawing/2014/main" xmlns="" id="{288780F4-A167-4FA0-AB56-0CABE28D1A4C}"/>
              </a:ext>
            </a:extLst>
          </p:cNvPr>
          <p:cNvSpPr txBox="1"/>
          <p:nvPr/>
        </p:nvSpPr>
        <p:spPr>
          <a:xfrm>
            <a:off x="118533" y="642936"/>
            <a:ext cx="1390124" cy="369332"/>
          </a:xfrm>
          <a:prstGeom prst="rect">
            <a:avLst/>
          </a:prstGeom>
          <a:noFill/>
        </p:spPr>
        <p:txBody>
          <a:bodyPr wrap="none" rtlCol="0">
            <a:spAutoFit/>
          </a:bodyPr>
          <a:lstStyle/>
          <a:p>
            <a:r>
              <a:rPr lang="es-EC" b="1" i="1" dirty="0" smtClean="0"/>
              <a:t>Área ELPO</a:t>
            </a:r>
            <a:endParaRPr lang="es-EC" b="1" i="1" dirty="0"/>
          </a:p>
        </p:txBody>
      </p:sp>
      <p:sp>
        <p:nvSpPr>
          <p:cNvPr id="2" name="Rectángulo 1"/>
          <p:cNvSpPr/>
          <p:nvPr/>
        </p:nvSpPr>
        <p:spPr>
          <a:xfrm>
            <a:off x="622625" y="1081073"/>
            <a:ext cx="4288353" cy="369332"/>
          </a:xfrm>
          <a:prstGeom prst="rect">
            <a:avLst/>
          </a:prstGeom>
        </p:spPr>
        <p:txBody>
          <a:bodyPr wrap="none">
            <a:spAutoFit/>
          </a:bodyPr>
          <a:lstStyle/>
          <a:p>
            <a:r>
              <a:rPr lang="es-ES" dirty="0">
                <a:solidFill>
                  <a:srgbClr val="000000"/>
                </a:solidFill>
                <a:latin typeface="Times New Roman" panose="02020603050405020304" pitchFamily="18" charset="0"/>
              </a:rPr>
              <a:t>Equipos</a:t>
            </a:r>
            <a:r>
              <a:rPr lang="es-ES" b="1" dirty="0">
                <a:solidFill>
                  <a:srgbClr val="000000"/>
                </a:solidFill>
                <a:latin typeface="Times New Roman" panose="02020603050405020304" pitchFamily="18" charset="0"/>
              </a:rPr>
              <a:t> </a:t>
            </a:r>
            <a:r>
              <a:rPr lang="es-ES" dirty="0">
                <a:solidFill>
                  <a:srgbClr val="000000"/>
                </a:solidFill>
                <a:latin typeface="Times New Roman" panose="02020603050405020304" pitchFamily="18" charset="0"/>
              </a:rPr>
              <a:t>Electromecánicos</a:t>
            </a:r>
            <a:r>
              <a:rPr lang="es-ES" b="1" dirty="0">
                <a:solidFill>
                  <a:srgbClr val="000000"/>
                </a:solidFill>
                <a:latin typeface="Times New Roman" panose="02020603050405020304" pitchFamily="18" charset="0"/>
              </a:rPr>
              <a:t> </a:t>
            </a:r>
            <a:r>
              <a:rPr lang="es-ES" dirty="0">
                <a:solidFill>
                  <a:srgbClr val="000000"/>
                </a:solidFill>
                <a:latin typeface="Times New Roman" panose="02020603050405020304" pitchFamily="18" charset="0"/>
              </a:rPr>
              <a:t>del Área ELPO. </a:t>
            </a:r>
          </a:p>
        </p:txBody>
      </p:sp>
      <p:sp>
        <p:nvSpPr>
          <p:cNvPr id="3" name="Rectángulo 2"/>
          <p:cNvSpPr/>
          <p:nvPr/>
        </p:nvSpPr>
        <p:spPr>
          <a:xfrm>
            <a:off x="2643419" y="656809"/>
            <a:ext cx="3858749" cy="369332"/>
          </a:xfrm>
          <a:prstGeom prst="rect">
            <a:avLst/>
          </a:prstGeom>
        </p:spPr>
        <p:txBody>
          <a:bodyPr wrap="none">
            <a:spAutoFit/>
          </a:bodyPr>
          <a:lstStyle/>
          <a:p>
            <a:r>
              <a:rPr lang="es-ES" b="1" dirty="0" smtClean="0">
                <a:solidFill>
                  <a:srgbClr val="000000"/>
                </a:solidFill>
                <a:latin typeface="Times New Roman" panose="02020603050405020304" pitchFamily="18" charset="0"/>
              </a:rPr>
              <a:t>Bombas industriales (</a:t>
            </a:r>
            <a:r>
              <a:rPr lang="es-ES" b="1" dirty="0">
                <a:solidFill>
                  <a:srgbClr val="000000"/>
                </a:solidFill>
                <a:latin typeface="Times New Roman" panose="02020603050405020304" pitchFamily="18" charset="0"/>
              </a:rPr>
              <a:t>Bomba/Motor) </a:t>
            </a:r>
            <a:endParaRPr lang="es-ES" dirty="0"/>
          </a:p>
        </p:txBody>
      </p:sp>
      <p:pic>
        <p:nvPicPr>
          <p:cNvPr id="9" name="Imagen 8"/>
          <p:cNvPicPr>
            <a:picLocks noChangeAspect="1"/>
          </p:cNvPicPr>
          <p:nvPr/>
        </p:nvPicPr>
        <p:blipFill>
          <a:blip r:embed="rId2"/>
          <a:stretch>
            <a:fillRect/>
          </a:stretch>
        </p:blipFill>
        <p:spPr>
          <a:xfrm>
            <a:off x="522388" y="4211353"/>
            <a:ext cx="1609725" cy="1314450"/>
          </a:xfrm>
          <a:prstGeom prst="rect">
            <a:avLst/>
          </a:prstGeom>
        </p:spPr>
      </p:pic>
      <p:pic>
        <p:nvPicPr>
          <p:cNvPr id="10" name="Imagen 9"/>
          <p:cNvPicPr>
            <a:picLocks noChangeAspect="1"/>
          </p:cNvPicPr>
          <p:nvPr/>
        </p:nvPicPr>
        <p:blipFill>
          <a:blip r:embed="rId3"/>
          <a:stretch>
            <a:fillRect/>
          </a:stretch>
        </p:blipFill>
        <p:spPr>
          <a:xfrm>
            <a:off x="2249433" y="4117785"/>
            <a:ext cx="1870623" cy="1476808"/>
          </a:xfrm>
          <a:prstGeom prst="rect">
            <a:avLst/>
          </a:prstGeom>
        </p:spPr>
      </p:pic>
      <p:pic>
        <p:nvPicPr>
          <p:cNvPr id="11" name="Imagen 10"/>
          <p:cNvPicPr>
            <a:picLocks noChangeAspect="1"/>
          </p:cNvPicPr>
          <p:nvPr/>
        </p:nvPicPr>
        <p:blipFill>
          <a:blip r:embed="rId4"/>
          <a:stretch>
            <a:fillRect/>
          </a:stretch>
        </p:blipFill>
        <p:spPr>
          <a:xfrm>
            <a:off x="4255009" y="4207444"/>
            <a:ext cx="1171575" cy="1200150"/>
          </a:xfrm>
          <a:prstGeom prst="rect">
            <a:avLst/>
          </a:prstGeom>
        </p:spPr>
      </p:pic>
      <p:pic>
        <p:nvPicPr>
          <p:cNvPr id="12" name="Imagen 11"/>
          <p:cNvPicPr>
            <a:picLocks noChangeAspect="1"/>
          </p:cNvPicPr>
          <p:nvPr/>
        </p:nvPicPr>
        <p:blipFill>
          <a:blip r:embed="rId5"/>
          <a:stretch>
            <a:fillRect/>
          </a:stretch>
        </p:blipFill>
        <p:spPr>
          <a:xfrm>
            <a:off x="5913441" y="4133827"/>
            <a:ext cx="2616881" cy="1478053"/>
          </a:xfrm>
          <a:prstGeom prst="rect">
            <a:avLst/>
          </a:prstGeom>
        </p:spPr>
      </p:pic>
      <p:pic>
        <p:nvPicPr>
          <p:cNvPr id="13" name="Imagen 12"/>
          <p:cNvPicPr>
            <a:picLocks noChangeAspect="1"/>
          </p:cNvPicPr>
          <p:nvPr/>
        </p:nvPicPr>
        <p:blipFill>
          <a:blip r:embed="rId6"/>
          <a:stretch>
            <a:fillRect/>
          </a:stretch>
        </p:blipFill>
        <p:spPr>
          <a:xfrm>
            <a:off x="3184744" y="1944630"/>
            <a:ext cx="2281162" cy="1748891"/>
          </a:xfrm>
          <a:prstGeom prst="rect">
            <a:avLst/>
          </a:prstGeom>
        </p:spPr>
      </p:pic>
      <p:pic>
        <p:nvPicPr>
          <p:cNvPr id="14" name="4 Imagen"/>
          <p:cNvPicPr>
            <a:picLocks noChangeAspect="1" noChangeArrowheads="1"/>
          </p:cNvPicPr>
          <p:nvPr/>
        </p:nvPicPr>
        <p:blipFill>
          <a:blip r:embed="rId7"/>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4" name="Imagen 3"/>
          <p:cNvPicPr>
            <a:picLocks noChangeAspect="1"/>
          </p:cNvPicPr>
          <p:nvPr/>
        </p:nvPicPr>
        <p:blipFill>
          <a:blip r:embed="rId8"/>
          <a:stretch>
            <a:fillRect/>
          </a:stretch>
        </p:blipFill>
        <p:spPr>
          <a:xfrm>
            <a:off x="2249433" y="1516869"/>
            <a:ext cx="4695825" cy="390525"/>
          </a:xfrm>
          <a:prstGeom prst="rect">
            <a:avLst/>
          </a:prstGeom>
        </p:spPr>
      </p:pic>
      <p:pic>
        <p:nvPicPr>
          <p:cNvPr id="7" name="Imagen 6"/>
          <p:cNvPicPr>
            <a:picLocks noChangeAspect="1"/>
          </p:cNvPicPr>
          <p:nvPr/>
        </p:nvPicPr>
        <p:blipFill>
          <a:blip r:embed="rId9"/>
          <a:stretch>
            <a:fillRect/>
          </a:stretch>
        </p:blipFill>
        <p:spPr>
          <a:xfrm>
            <a:off x="771606" y="3886178"/>
            <a:ext cx="1171575" cy="219075"/>
          </a:xfrm>
          <a:prstGeom prst="rect">
            <a:avLst/>
          </a:prstGeom>
        </p:spPr>
      </p:pic>
      <p:pic>
        <p:nvPicPr>
          <p:cNvPr id="8" name="Imagen 7"/>
          <p:cNvPicPr>
            <a:picLocks noChangeAspect="1"/>
          </p:cNvPicPr>
          <p:nvPr/>
        </p:nvPicPr>
        <p:blipFill>
          <a:blip r:embed="rId10"/>
          <a:stretch>
            <a:fillRect/>
          </a:stretch>
        </p:blipFill>
        <p:spPr>
          <a:xfrm>
            <a:off x="2466728" y="3870999"/>
            <a:ext cx="1295400" cy="209550"/>
          </a:xfrm>
          <a:prstGeom prst="rect">
            <a:avLst/>
          </a:prstGeom>
        </p:spPr>
      </p:pic>
      <p:pic>
        <p:nvPicPr>
          <p:cNvPr id="15" name="Imagen 14"/>
          <p:cNvPicPr>
            <a:picLocks noChangeAspect="1"/>
          </p:cNvPicPr>
          <p:nvPr/>
        </p:nvPicPr>
        <p:blipFill>
          <a:blip r:embed="rId11"/>
          <a:stretch>
            <a:fillRect/>
          </a:stretch>
        </p:blipFill>
        <p:spPr>
          <a:xfrm>
            <a:off x="4137450" y="3857602"/>
            <a:ext cx="1504950" cy="276225"/>
          </a:xfrm>
          <a:prstGeom prst="rect">
            <a:avLst/>
          </a:prstGeom>
        </p:spPr>
      </p:pic>
      <p:pic>
        <p:nvPicPr>
          <p:cNvPr id="16" name="Imagen 15"/>
          <p:cNvPicPr>
            <a:picLocks noChangeAspect="1"/>
          </p:cNvPicPr>
          <p:nvPr/>
        </p:nvPicPr>
        <p:blipFill>
          <a:blip r:embed="rId12"/>
          <a:stretch>
            <a:fillRect/>
          </a:stretch>
        </p:blipFill>
        <p:spPr>
          <a:xfrm>
            <a:off x="6064593" y="3886178"/>
            <a:ext cx="2314575" cy="238125"/>
          </a:xfrm>
          <a:prstGeom prst="rect">
            <a:avLst/>
          </a:prstGeom>
        </p:spPr>
      </p:pic>
    </p:spTree>
    <p:extLst>
      <p:ext uri="{BB962C8B-B14F-4D97-AF65-F5344CB8AC3E}">
        <p14:creationId xmlns:p14="http://schemas.microsoft.com/office/powerpoint/2010/main" val="3122696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95EB354-1F55-4FC7-AFF9-146CD23C5A8E}"/>
              </a:ext>
            </a:extLst>
          </p:cNvPr>
          <p:cNvSpPr>
            <a:spLocks noGrp="1"/>
          </p:cNvSpPr>
          <p:nvPr>
            <p:ph type="title"/>
          </p:nvPr>
        </p:nvSpPr>
        <p:spPr>
          <a:xfrm>
            <a:off x="457280" y="54504"/>
            <a:ext cx="8231029" cy="1143000"/>
          </a:xfrm>
        </p:spPr>
        <p:txBody>
          <a:bodyPr/>
          <a:lstStyle/>
          <a:p>
            <a:r>
              <a:rPr lang="es-ES" sz="1600" i="0" dirty="0" smtClean="0">
                <a:solidFill>
                  <a:schemeClr val="tx1"/>
                </a:solidFill>
                <a:effectLst/>
              </a:rPr>
              <a:t>Introducción</a:t>
            </a:r>
            <a:endParaRPr lang="es-EC" sz="2000" i="0" dirty="0">
              <a:solidFill>
                <a:schemeClr val="tx1"/>
              </a:solidFill>
              <a:effectLst/>
            </a:endParaRPr>
          </a:p>
        </p:txBody>
      </p:sp>
      <p:sp>
        <p:nvSpPr>
          <p:cNvPr id="14" name="CuadroTexto 13">
            <a:extLst>
              <a:ext uri="{FF2B5EF4-FFF2-40B4-BE49-F238E27FC236}">
                <a16:creationId xmlns:a16="http://schemas.microsoft.com/office/drawing/2014/main" xmlns="" id="{288780F4-A167-4FA0-AB56-0CABE28D1A4C}"/>
              </a:ext>
            </a:extLst>
          </p:cNvPr>
          <p:cNvSpPr txBox="1"/>
          <p:nvPr/>
        </p:nvSpPr>
        <p:spPr>
          <a:xfrm>
            <a:off x="118533" y="642936"/>
            <a:ext cx="1390124" cy="369332"/>
          </a:xfrm>
          <a:prstGeom prst="rect">
            <a:avLst/>
          </a:prstGeom>
          <a:noFill/>
        </p:spPr>
        <p:txBody>
          <a:bodyPr wrap="none" rtlCol="0">
            <a:spAutoFit/>
          </a:bodyPr>
          <a:lstStyle/>
          <a:p>
            <a:r>
              <a:rPr lang="es-EC" b="1" i="1" dirty="0" smtClean="0"/>
              <a:t>Área ELPO</a:t>
            </a:r>
            <a:endParaRPr lang="es-EC" b="1" i="1" dirty="0"/>
          </a:p>
        </p:txBody>
      </p:sp>
      <p:pic>
        <p:nvPicPr>
          <p:cNvPr id="4" name="Imagen 3"/>
          <p:cNvPicPr>
            <a:picLocks noChangeAspect="1"/>
          </p:cNvPicPr>
          <p:nvPr/>
        </p:nvPicPr>
        <p:blipFill>
          <a:blip r:embed="rId2"/>
          <a:stretch>
            <a:fillRect/>
          </a:stretch>
        </p:blipFill>
        <p:spPr>
          <a:xfrm>
            <a:off x="2989590" y="1487609"/>
            <a:ext cx="3395293" cy="2513183"/>
          </a:xfrm>
          <a:prstGeom prst="rect">
            <a:avLst/>
          </a:prstGeom>
        </p:spPr>
      </p:pic>
      <p:pic>
        <p:nvPicPr>
          <p:cNvPr id="7" name="Imagen 6"/>
          <p:cNvPicPr>
            <a:picLocks noChangeAspect="1"/>
          </p:cNvPicPr>
          <p:nvPr/>
        </p:nvPicPr>
        <p:blipFill>
          <a:blip r:embed="rId3"/>
          <a:stretch>
            <a:fillRect/>
          </a:stretch>
        </p:blipFill>
        <p:spPr>
          <a:xfrm>
            <a:off x="1034105" y="4341107"/>
            <a:ext cx="1841637" cy="1744389"/>
          </a:xfrm>
          <a:prstGeom prst="rect">
            <a:avLst/>
          </a:prstGeom>
        </p:spPr>
      </p:pic>
      <p:sp>
        <p:nvSpPr>
          <p:cNvPr id="8" name="Rectángulo 7"/>
          <p:cNvSpPr/>
          <p:nvPr/>
        </p:nvSpPr>
        <p:spPr>
          <a:xfrm>
            <a:off x="1954924" y="610267"/>
            <a:ext cx="6159062" cy="369332"/>
          </a:xfrm>
          <a:prstGeom prst="rect">
            <a:avLst/>
          </a:prstGeom>
        </p:spPr>
        <p:txBody>
          <a:bodyPr wrap="square">
            <a:spAutoFit/>
          </a:bodyPr>
          <a:lstStyle/>
          <a:p>
            <a:r>
              <a:rPr lang="es-ES" b="1" dirty="0">
                <a:solidFill>
                  <a:srgbClr val="000000"/>
                </a:solidFill>
                <a:latin typeface="Times New Roman" panose="02020603050405020304" pitchFamily="18" charset="0"/>
              </a:rPr>
              <a:t>Hardware de control equipos electromecánicos. </a:t>
            </a:r>
            <a:endParaRPr lang="es-ES" dirty="0"/>
          </a:p>
        </p:txBody>
      </p:sp>
      <p:pic>
        <p:nvPicPr>
          <p:cNvPr id="10" name="4 Imagen"/>
          <p:cNvPicPr>
            <a:picLocks noChangeAspect="1" noChangeArrowheads="1"/>
          </p:cNvPicPr>
          <p:nvPr/>
        </p:nvPicPr>
        <p:blipFill>
          <a:blip r:embed="rId4"/>
          <a:srcRect l="6454" t="35651" r="48363" b="40483"/>
          <a:stretch>
            <a:fillRect/>
          </a:stretch>
        </p:blipFill>
        <p:spPr bwMode="auto">
          <a:xfrm>
            <a:off x="6586902" y="5946372"/>
            <a:ext cx="2365829" cy="739852"/>
          </a:xfrm>
          <a:prstGeom prst="rect">
            <a:avLst/>
          </a:prstGeom>
          <a:noFill/>
          <a:ln w="9525">
            <a:noFill/>
            <a:miter lim="800000"/>
            <a:headEnd/>
            <a:tailEnd/>
          </a:ln>
        </p:spPr>
      </p:pic>
      <p:pic>
        <p:nvPicPr>
          <p:cNvPr id="2" name="Imagen 1"/>
          <p:cNvPicPr>
            <a:picLocks noChangeAspect="1"/>
          </p:cNvPicPr>
          <p:nvPr/>
        </p:nvPicPr>
        <p:blipFill>
          <a:blip r:embed="rId5"/>
          <a:stretch>
            <a:fillRect/>
          </a:stretch>
        </p:blipFill>
        <p:spPr>
          <a:xfrm>
            <a:off x="2993983" y="1229777"/>
            <a:ext cx="3390900" cy="190500"/>
          </a:xfrm>
          <a:prstGeom prst="rect">
            <a:avLst/>
          </a:prstGeom>
        </p:spPr>
      </p:pic>
      <p:pic>
        <p:nvPicPr>
          <p:cNvPr id="9" name="Imagen 8"/>
          <p:cNvPicPr>
            <a:picLocks noChangeAspect="1"/>
          </p:cNvPicPr>
          <p:nvPr/>
        </p:nvPicPr>
        <p:blipFill>
          <a:blip r:embed="rId6"/>
          <a:stretch>
            <a:fillRect/>
          </a:stretch>
        </p:blipFill>
        <p:spPr>
          <a:xfrm>
            <a:off x="5287884" y="4045745"/>
            <a:ext cx="3400425" cy="361950"/>
          </a:xfrm>
          <a:prstGeom prst="rect">
            <a:avLst/>
          </a:prstGeom>
        </p:spPr>
      </p:pic>
      <p:pic>
        <p:nvPicPr>
          <p:cNvPr id="11" name="Imagen 10"/>
          <p:cNvPicPr>
            <a:picLocks noChangeAspect="1"/>
          </p:cNvPicPr>
          <p:nvPr/>
        </p:nvPicPr>
        <p:blipFill>
          <a:blip r:embed="rId7"/>
          <a:stretch>
            <a:fillRect/>
          </a:stretch>
        </p:blipFill>
        <p:spPr>
          <a:xfrm>
            <a:off x="361587" y="4051887"/>
            <a:ext cx="4067175" cy="238125"/>
          </a:xfrm>
          <a:prstGeom prst="rect">
            <a:avLst/>
          </a:prstGeom>
        </p:spPr>
      </p:pic>
      <p:pic>
        <p:nvPicPr>
          <p:cNvPr id="12" name="Imagen 11"/>
          <p:cNvPicPr>
            <a:picLocks noChangeAspect="1"/>
          </p:cNvPicPr>
          <p:nvPr/>
        </p:nvPicPr>
        <p:blipFill>
          <a:blip r:embed="rId8"/>
          <a:stretch>
            <a:fillRect/>
          </a:stretch>
        </p:blipFill>
        <p:spPr>
          <a:xfrm>
            <a:off x="5949280" y="4341107"/>
            <a:ext cx="1916229" cy="1756067"/>
          </a:xfrm>
          <a:prstGeom prst="rect">
            <a:avLst/>
          </a:prstGeom>
        </p:spPr>
      </p:pic>
    </p:spTree>
    <p:extLst>
      <p:ext uri="{BB962C8B-B14F-4D97-AF65-F5344CB8AC3E}">
        <p14:creationId xmlns:p14="http://schemas.microsoft.com/office/powerpoint/2010/main" val="2604397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20714</TotalTime>
  <Words>1879</Words>
  <Application>Microsoft Office PowerPoint</Application>
  <PresentationFormat>Personalizado</PresentationFormat>
  <Paragraphs>334</Paragraphs>
  <Slides>79</Slides>
  <Notes>11</Notes>
  <HiddenSlides>0</HiddenSlides>
  <MMClips>0</MMClips>
  <ScaleCrop>false</ScaleCrop>
  <HeadingPairs>
    <vt:vector size="8" baseType="variant">
      <vt:variant>
        <vt:lpstr>Fuentes usadas</vt:lpstr>
      </vt:variant>
      <vt:variant>
        <vt:i4>5</vt:i4>
      </vt:variant>
      <vt:variant>
        <vt:lpstr>Tema</vt:lpstr>
      </vt:variant>
      <vt:variant>
        <vt:i4>4</vt:i4>
      </vt:variant>
      <vt:variant>
        <vt:lpstr>Servidores OLE incrustados</vt:lpstr>
      </vt:variant>
      <vt:variant>
        <vt:i4>1</vt:i4>
      </vt:variant>
      <vt:variant>
        <vt:lpstr>Títulos de diapositiva</vt:lpstr>
      </vt:variant>
      <vt:variant>
        <vt:i4>79</vt:i4>
      </vt:variant>
    </vt:vector>
  </HeadingPairs>
  <TitlesOfParts>
    <vt:vector size="89" baseType="lpstr">
      <vt:lpstr>Arial</vt:lpstr>
      <vt:lpstr>Calibri</vt:lpstr>
      <vt:lpstr>Calibri Light</vt:lpstr>
      <vt:lpstr>Times New Roman</vt:lpstr>
      <vt:lpstr>Trebuchet MS</vt:lpstr>
      <vt:lpstr>1_Tema de Office</vt:lpstr>
      <vt:lpstr>TemaESPE</vt:lpstr>
      <vt:lpstr>espe}</vt:lpstr>
      <vt:lpstr>Tema de Office</vt:lpstr>
      <vt:lpstr>CorelDRAW</vt:lpstr>
      <vt:lpstr>Presentación de PowerPoint</vt:lpstr>
      <vt:lpstr>Presentación de PowerPoint</vt:lpstr>
      <vt:lpstr>Presentación de PowerPoint</vt:lpstr>
      <vt:lpstr>Introducción</vt:lpstr>
      <vt:lpstr>Introducción</vt:lpstr>
      <vt:lpstr>Introducción</vt:lpstr>
      <vt:lpstr>Introducción</vt:lpstr>
      <vt:lpstr>Introducción</vt:lpstr>
      <vt:lpstr>Introducción</vt:lpstr>
      <vt:lpstr>Presentación de PowerPoint</vt:lpstr>
      <vt:lpstr>Justificación</vt:lpstr>
      <vt:lpstr>Justificación</vt:lpstr>
      <vt:lpstr>Alcance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Jaramillo</dc:creator>
  <cp:lastModifiedBy>Calderon Garcia Angel David</cp:lastModifiedBy>
  <cp:revision>925</cp:revision>
  <cp:lastPrinted>2017-09-14T21:27:46Z</cp:lastPrinted>
  <dcterms:created xsi:type="dcterms:W3CDTF">2015-11-03T05:21:31Z</dcterms:created>
  <dcterms:modified xsi:type="dcterms:W3CDTF">2021-03-01T19:51:49Z</dcterms:modified>
</cp:coreProperties>
</file>