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88" r:id="rId1"/>
  </p:sldMasterIdLst>
  <p:sldIdLst>
    <p:sldId id="256" r:id="rId2"/>
    <p:sldId id="282" r:id="rId3"/>
    <p:sldId id="261" r:id="rId4"/>
    <p:sldId id="262" r:id="rId5"/>
    <p:sldId id="263" r:id="rId6"/>
    <p:sldId id="264" r:id="rId7"/>
    <p:sldId id="265" r:id="rId8"/>
    <p:sldId id="267" r:id="rId9"/>
    <p:sldId id="269" r:id="rId10"/>
    <p:sldId id="285" r:id="rId11"/>
    <p:sldId id="287" r:id="rId12"/>
    <p:sldId id="294" r:id="rId13"/>
    <p:sldId id="297" r:id="rId14"/>
    <p:sldId id="286" r:id="rId15"/>
    <p:sldId id="298" r:id="rId16"/>
    <p:sldId id="295" r:id="rId17"/>
    <p:sldId id="288" r:id="rId18"/>
    <p:sldId id="290" r:id="rId19"/>
    <p:sldId id="291" r:id="rId20"/>
    <p:sldId id="279" r:id="rId21"/>
    <p:sldId id="292" r:id="rId22"/>
    <p:sldId id="293" r:id="rId23"/>
    <p:sldId id="280" r:id="rId24"/>
    <p:sldId id="272"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478"/>
    <a:srgbClr val="8BBD89"/>
    <a:srgbClr val="71AE6E"/>
    <a:srgbClr val="7FB67C"/>
    <a:srgbClr val="99C496"/>
    <a:srgbClr val="93C5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12" autoAdjust="0"/>
    <p:restoredTop sz="94660"/>
  </p:normalViewPr>
  <p:slideViewPr>
    <p:cSldViewPr snapToGrid="0">
      <p:cViewPr varScale="1">
        <p:scale>
          <a:sx n="72" d="100"/>
          <a:sy n="72" d="100"/>
        </p:scale>
        <p:origin x="33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evin\Desktop\Matriz%20Publicaciones%202015-202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Kevin\Desktop\Matriz%20Publicaciones%202015-2020.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Kevin\Downloads\Matriz%20Publicaciones%2090%20OSCAR%2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Kevin\Desktop\Matriz%20Publicaciones%202015-2020%20RESULT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dirty="0"/>
              <a:t>Producción científica </a:t>
            </a:r>
          </a:p>
          <a:p>
            <a:pPr>
              <a:defRPr/>
            </a:pPr>
            <a:r>
              <a:rPr lang="es-EC" dirty="0"/>
              <a:t>Docentes y Estudiantes </a:t>
            </a:r>
          </a:p>
          <a:p>
            <a:pPr>
              <a:defRPr/>
            </a:pPr>
            <a:r>
              <a:rPr lang="es-EC" dirty="0"/>
              <a:t> 2015 - 2019</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Hoja4!$I$2</c:f>
              <c:strCache>
                <c:ptCount val="1"/>
                <c:pt idx="0">
                  <c:v>Estudiantes</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Hoja4!$K$2</c:f>
              <c:numCache>
                <c:formatCode>0%</c:formatCode>
                <c:ptCount val="1"/>
                <c:pt idx="0">
                  <c:v>0.1911606180380884</c:v>
                </c:pt>
              </c:numCache>
            </c:numRef>
          </c:val>
          <c:extLst>
            <c:ext xmlns:c16="http://schemas.microsoft.com/office/drawing/2014/chart" uri="{C3380CC4-5D6E-409C-BE32-E72D297353CC}">
              <c16:uniqueId val="{00000000-EDC8-498C-93FB-AF891F6DC995}"/>
            </c:ext>
          </c:extLst>
        </c:ser>
        <c:ser>
          <c:idx val="1"/>
          <c:order val="1"/>
          <c:tx>
            <c:strRef>
              <c:f>Hoja4!$I$3</c:f>
              <c:strCache>
                <c:ptCount val="1"/>
                <c:pt idx="0">
                  <c:v>Docentes</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Hoja4!$K$3</c:f>
              <c:numCache>
                <c:formatCode>0%</c:formatCode>
                <c:ptCount val="1"/>
                <c:pt idx="0">
                  <c:v>0.80883938196191163</c:v>
                </c:pt>
              </c:numCache>
            </c:numRef>
          </c:val>
          <c:extLst>
            <c:ext xmlns:c16="http://schemas.microsoft.com/office/drawing/2014/chart" uri="{C3380CC4-5D6E-409C-BE32-E72D297353CC}">
              <c16:uniqueId val="{00000001-EDC8-498C-93FB-AF891F6DC995}"/>
            </c:ext>
          </c:extLst>
        </c:ser>
        <c:dLbls>
          <c:dLblPos val="inEnd"/>
          <c:showLegendKey val="0"/>
          <c:showVal val="1"/>
          <c:showCatName val="0"/>
          <c:showSerName val="0"/>
          <c:showPercent val="0"/>
          <c:showBubbleSize val="0"/>
        </c:dLbls>
        <c:gapWidth val="65"/>
        <c:axId val="284428464"/>
        <c:axId val="284422640"/>
      </c:barChart>
      <c:catAx>
        <c:axId val="284428464"/>
        <c:scaling>
          <c:orientation val="minMax"/>
        </c:scaling>
        <c:delete val="0"/>
        <c:axPos val="b"/>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284422640"/>
        <c:crosses val="autoZero"/>
        <c:auto val="1"/>
        <c:lblAlgn val="ctr"/>
        <c:lblOffset val="100"/>
        <c:noMultiLvlLbl val="0"/>
      </c:catAx>
      <c:valAx>
        <c:axId val="2844226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2844284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dirty="0"/>
              <a:t>Producción</a:t>
            </a:r>
            <a:r>
              <a:rPr lang="es-EC" baseline="0" dirty="0"/>
              <a:t> científica</a:t>
            </a:r>
          </a:p>
          <a:p>
            <a:pPr>
              <a:defRPr/>
            </a:pPr>
            <a:r>
              <a:rPr lang="es-EC" baseline="0" dirty="0"/>
              <a:t>2015 - 2019</a:t>
            </a:r>
            <a:endParaRPr lang="es-EC"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stacked"/>
        <c:varyColors val="0"/>
        <c:ser>
          <c:idx val="0"/>
          <c:order val="0"/>
          <c:tx>
            <c:strRef>
              <c:f>'T´PUB (2)'!$K$17</c:f>
              <c:strCache>
                <c:ptCount val="1"/>
                <c:pt idx="0">
                  <c:v>Publicaciones</c:v>
                </c:pt>
              </c:strCache>
            </c:strRef>
          </c:tx>
          <c:spPr>
            <a:solidFill>
              <a:schemeClr val="accent6">
                <a:alpha val="85000"/>
              </a:schemeClr>
            </a:solidFill>
            <a:ln w="9525" cap="flat" cmpd="sng" algn="ctr">
              <a:solidFill>
                <a:schemeClr val="lt1">
                  <a:alpha val="50000"/>
                </a:schemeClr>
              </a:solidFill>
              <a:round/>
            </a:ln>
            <a:effectLst/>
          </c:spPr>
          <c:invertIfNegative val="0"/>
          <c:dLbls>
            <c:dLbl>
              <c:idx val="0"/>
              <c:tx>
                <c:rich>
                  <a:bodyPr/>
                  <a:lstStyle/>
                  <a:p>
                    <a:r>
                      <a:rPr lang="en-US" dirty="0"/>
                      <a:t>181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39-4B03-8025-C276403F4677}"/>
                </c:ext>
              </c:extLst>
            </c:dLbl>
            <c:dLbl>
              <c:idx val="1"/>
              <c:tx>
                <c:rich>
                  <a:bodyPr/>
                  <a:lstStyle/>
                  <a:p>
                    <a:r>
                      <a:rPr lang="en-US" dirty="0"/>
                      <a:t>260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839-4B03-8025-C276403F4677}"/>
                </c:ext>
              </c:extLst>
            </c:dLbl>
            <c:dLbl>
              <c:idx val="2"/>
              <c:tx>
                <c:rich>
                  <a:bodyPr/>
                  <a:lstStyle/>
                  <a:p>
                    <a:r>
                      <a:rPr lang="en-US" dirty="0"/>
                      <a:t>325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839-4B03-8025-C276403F4677}"/>
                </c:ext>
              </c:extLst>
            </c:dLbl>
            <c:dLbl>
              <c:idx val="3"/>
              <c:tx>
                <c:rich>
                  <a:bodyPr/>
                  <a:lstStyle/>
                  <a:p>
                    <a:r>
                      <a:rPr lang="en-US" dirty="0"/>
                      <a:t>205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839-4B03-8025-C276403F4677}"/>
                </c:ext>
              </c:extLst>
            </c:dLbl>
            <c:dLbl>
              <c:idx val="4"/>
              <c:tx>
                <c:rich>
                  <a:bodyPr/>
                  <a:lstStyle/>
                  <a:p>
                    <a:r>
                      <a:rPr lang="en-US" dirty="0"/>
                      <a:t>176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839-4B03-8025-C276403F467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'T´PUB (2)'!$L$16:$P$16</c:f>
              <c:numCache>
                <c:formatCode>General</c:formatCode>
                <c:ptCount val="5"/>
                <c:pt idx="0">
                  <c:v>2015</c:v>
                </c:pt>
                <c:pt idx="1">
                  <c:v>2016</c:v>
                </c:pt>
                <c:pt idx="2">
                  <c:v>2017</c:v>
                </c:pt>
                <c:pt idx="3">
                  <c:v>2018</c:v>
                </c:pt>
                <c:pt idx="4">
                  <c:v>2019</c:v>
                </c:pt>
              </c:numCache>
            </c:numRef>
          </c:cat>
          <c:val>
            <c:numRef>
              <c:f>'T´PUB (2)'!$L$17:$P$17</c:f>
              <c:numCache>
                <c:formatCode>General</c:formatCode>
                <c:ptCount val="5"/>
                <c:pt idx="0">
                  <c:v>151</c:v>
                </c:pt>
                <c:pt idx="1">
                  <c:v>232</c:v>
                </c:pt>
                <c:pt idx="2">
                  <c:v>297</c:v>
                </c:pt>
                <c:pt idx="3">
                  <c:v>175</c:v>
                </c:pt>
                <c:pt idx="4">
                  <c:v>150</c:v>
                </c:pt>
              </c:numCache>
            </c:numRef>
          </c:val>
          <c:extLst>
            <c:ext xmlns:c16="http://schemas.microsoft.com/office/drawing/2014/chart" uri="{C3380CC4-5D6E-409C-BE32-E72D297353CC}">
              <c16:uniqueId val="{00000005-F839-4B03-8025-C276403F4677}"/>
            </c:ext>
          </c:extLst>
        </c:ser>
        <c:ser>
          <c:idx val="1"/>
          <c:order val="1"/>
          <c:tx>
            <c:strRef>
              <c:f>'T´PUB (2)'!$K$18</c:f>
              <c:strCache>
                <c:ptCount val="1"/>
                <c:pt idx="0">
                  <c:v>Congresos</c:v>
                </c:pt>
              </c:strCache>
            </c:strRef>
          </c:tx>
          <c:spPr>
            <a:solidFill>
              <a:schemeClr val="accent5">
                <a:alpha val="85000"/>
              </a:schemeClr>
            </a:solidFill>
            <a:ln w="9525" cap="flat" cmpd="sng" algn="ctr">
              <a:solidFill>
                <a:schemeClr val="lt1">
                  <a:alpha val="50000"/>
                </a:schemeClr>
              </a:solidFill>
              <a:round/>
            </a:ln>
            <a:effectLst/>
          </c:spPr>
          <c:invertIfNegative val="0"/>
          <c:dLbls>
            <c:dLbl>
              <c:idx val="0"/>
              <c:tx>
                <c:rich>
                  <a:bodyPr/>
                  <a:lstStyle/>
                  <a:p>
                    <a:r>
                      <a:rPr lang="en-US" dirty="0"/>
                      <a:t>121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839-4B03-8025-C276403F4677}"/>
                </c:ext>
              </c:extLst>
            </c:dLbl>
            <c:dLbl>
              <c:idx val="1"/>
              <c:tx>
                <c:rich>
                  <a:bodyPr/>
                  <a:lstStyle/>
                  <a:p>
                    <a:r>
                      <a:rPr lang="en-US" dirty="0"/>
                      <a:t>116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839-4B03-8025-C276403F4677}"/>
                </c:ext>
              </c:extLst>
            </c:dLbl>
            <c:dLbl>
              <c:idx val="2"/>
              <c:tx>
                <c:rich>
                  <a:bodyPr/>
                  <a:lstStyle/>
                  <a:p>
                    <a:r>
                      <a:rPr lang="en-US" dirty="0"/>
                      <a:t>115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839-4B03-8025-C276403F4677}"/>
                </c:ext>
              </c:extLst>
            </c:dLbl>
            <c:dLbl>
              <c:idx val="3"/>
              <c:tx>
                <c:rich>
                  <a:bodyPr/>
                  <a:lstStyle/>
                  <a:p>
                    <a:r>
                      <a:rPr lang="en-US" dirty="0"/>
                      <a:t>43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839-4B03-8025-C276403F467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'T´PUB (2)'!$L$16:$P$16</c:f>
              <c:numCache>
                <c:formatCode>General</c:formatCode>
                <c:ptCount val="5"/>
                <c:pt idx="0">
                  <c:v>2015</c:v>
                </c:pt>
                <c:pt idx="1">
                  <c:v>2016</c:v>
                </c:pt>
                <c:pt idx="2">
                  <c:v>2017</c:v>
                </c:pt>
                <c:pt idx="3">
                  <c:v>2018</c:v>
                </c:pt>
                <c:pt idx="4">
                  <c:v>2019</c:v>
                </c:pt>
              </c:numCache>
            </c:numRef>
          </c:cat>
          <c:val>
            <c:numRef>
              <c:f>'T´PUB (2)'!$L$18:$P$18</c:f>
              <c:numCache>
                <c:formatCode>General</c:formatCode>
                <c:ptCount val="5"/>
                <c:pt idx="0">
                  <c:v>104</c:v>
                </c:pt>
                <c:pt idx="1">
                  <c:v>99</c:v>
                </c:pt>
                <c:pt idx="2">
                  <c:v>98</c:v>
                </c:pt>
                <c:pt idx="3">
                  <c:v>30</c:v>
                </c:pt>
                <c:pt idx="4">
                  <c:v>3</c:v>
                </c:pt>
              </c:numCache>
            </c:numRef>
          </c:val>
          <c:extLst>
            <c:ext xmlns:c16="http://schemas.microsoft.com/office/drawing/2014/chart" uri="{C3380CC4-5D6E-409C-BE32-E72D297353CC}">
              <c16:uniqueId val="{0000000A-F839-4B03-8025-C276403F4677}"/>
            </c:ext>
          </c:extLst>
        </c:ser>
        <c:dLbls>
          <c:showLegendKey val="0"/>
          <c:showVal val="0"/>
          <c:showCatName val="0"/>
          <c:showSerName val="0"/>
          <c:showPercent val="0"/>
          <c:showBubbleSize val="0"/>
        </c:dLbls>
        <c:gapWidth val="55"/>
        <c:overlap val="100"/>
        <c:axId val="2038648368"/>
        <c:axId val="2038636720"/>
      </c:barChart>
      <c:catAx>
        <c:axId val="2038648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2038636720"/>
        <c:crosses val="autoZero"/>
        <c:auto val="1"/>
        <c:lblAlgn val="ctr"/>
        <c:lblOffset val="100"/>
        <c:noMultiLvlLbl val="0"/>
      </c:catAx>
      <c:valAx>
        <c:axId val="203863672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2038648368"/>
        <c:crosses val="autoZero"/>
        <c:crossBetween val="between"/>
      </c:valAx>
      <c:spPr>
        <a:noFill/>
        <a:ln>
          <a:noFill/>
        </a:ln>
        <a:effectLst/>
      </c:spPr>
    </c:plotArea>
    <c:legend>
      <c:legendPos val="r"/>
      <c:layout>
        <c:manualLayout>
          <c:xMode val="edge"/>
          <c:yMode val="edge"/>
          <c:x val="0.80392563429571318"/>
          <c:y val="0.42407334499854182"/>
          <c:w val="0.18218547681539807"/>
          <c:h val="0.156251093613298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a:t>Porcentaje publicaciones científicas docentes por departamento académico 2015 - 2019</a:t>
            </a:r>
          </a:p>
        </c:rich>
      </c:tx>
      <c:layout>
        <c:manualLayout>
          <c:xMode val="edge"/>
          <c:yMode val="edge"/>
          <c:x val="9.0569335083114613E-2"/>
          <c:y val="3.23232323232323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'[Matriz Publicaciones 90 OSCAR (3).xlsx]T´PUB'!$B$2</c:f>
              <c:strCache>
                <c:ptCount val="1"/>
                <c:pt idx="0">
                  <c:v>DEPARTAMENTO</c:v>
                </c:pt>
              </c:strCache>
            </c:strRef>
          </c:tx>
          <c:spPr>
            <a:solidFill>
              <a:schemeClr val="accent6">
                <a:tint val="77000"/>
              </a:schemeClr>
            </a:solidFill>
            <a:ln>
              <a:noFill/>
            </a:ln>
            <a:effectLst/>
          </c:spPr>
          <c:invertIfNegative val="0"/>
          <c:dLbls>
            <c:delete val="1"/>
          </c:dLbls>
          <c:cat>
            <c:strRef>
              <c:f>'[Matriz Publicaciones 90 OSCAR (3).xlsx]T´PUB'!$B$3:$B$11</c:f>
              <c:strCache>
                <c:ptCount val="9"/>
                <c:pt idx="0">
                  <c:v>CIENCIAS DE LA COMPUTACION</c:v>
                </c:pt>
                <c:pt idx="1">
                  <c:v>CIENCIAS DE LA ENERGIA Y MECANICA</c:v>
                </c:pt>
                <c:pt idx="2">
                  <c:v>CIENCIAS DE LA TIERRA Y CONSTRUCCION</c:v>
                </c:pt>
                <c:pt idx="3">
                  <c:v>CIENCIAS DE LA VIDA</c:v>
                </c:pt>
                <c:pt idx="4">
                  <c:v>CIENCIAS ECONOMICAS, ADMINISTRATIVAS Y DE COMERCIO</c:v>
                </c:pt>
                <c:pt idx="5">
                  <c:v>CIENCIAS EXACTAS</c:v>
                </c:pt>
                <c:pt idx="6">
                  <c:v>CIENCIAS HUMANAS Y SOCIALES</c:v>
                </c:pt>
                <c:pt idx="7">
                  <c:v>ELECTRICA Y ELECTRONICA</c:v>
                </c:pt>
                <c:pt idx="8">
                  <c:v>SEGURIDAD Y DEFENSA</c:v>
                </c:pt>
              </c:strCache>
            </c:strRef>
          </c:cat>
          <c:val>
            <c:numRef>
              <c:f>'[Matriz Publicaciones 90 OSCAR (3).xlsx]T´PUB'!$B$3:$B$11</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0-E109-484B-9EB9-F9D46F0E161A}"/>
            </c:ext>
          </c:extLst>
        </c:ser>
        <c:ser>
          <c:idx val="1"/>
          <c:order val="1"/>
          <c:tx>
            <c:strRef>
              <c:f>'[Matriz Publicaciones 90 OSCAR (3).xlsx]T´PUB'!$F$2</c:f>
              <c:strCache>
                <c:ptCount val="1"/>
                <c:pt idx="0">
                  <c:v>MUESTRA</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'[Matriz Publicaciones 90 OSCAR (3).xlsx]T´PUB'!$B$3:$B$11</c:f>
              <c:strCache>
                <c:ptCount val="9"/>
                <c:pt idx="0">
                  <c:v>CIENCIAS DE LA COMPUTACION</c:v>
                </c:pt>
                <c:pt idx="1">
                  <c:v>CIENCIAS DE LA ENERGIA Y MECANICA</c:v>
                </c:pt>
                <c:pt idx="2">
                  <c:v>CIENCIAS DE LA TIERRA Y CONSTRUCCION</c:v>
                </c:pt>
                <c:pt idx="3">
                  <c:v>CIENCIAS DE LA VIDA</c:v>
                </c:pt>
                <c:pt idx="4">
                  <c:v>CIENCIAS ECONOMICAS, ADMINISTRATIVAS Y DE COMERCIO</c:v>
                </c:pt>
                <c:pt idx="5">
                  <c:v>CIENCIAS EXACTAS</c:v>
                </c:pt>
                <c:pt idx="6">
                  <c:v>CIENCIAS HUMANAS Y SOCIALES</c:v>
                </c:pt>
                <c:pt idx="7">
                  <c:v>ELECTRICA Y ELECTRONICA</c:v>
                </c:pt>
                <c:pt idx="8">
                  <c:v>SEGURIDAD Y DEFENSA</c:v>
                </c:pt>
              </c:strCache>
            </c:strRef>
          </c:cat>
          <c:val>
            <c:numRef>
              <c:f>'[Matriz Publicaciones 90 OSCAR (3).xlsx]T´PUB'!$F$3:$F$11</c:f>
              <c:numCache>
                <c:formatCode>0.00%</c:formatCode>
                <c:ptCount val="9"/>
                <c:pt idx="0">
                  <c:v>0.11666666666666667</c:v>
                </c:pt>
                <c:pt idx="1">
                  <c:v>7.7777777777777779E-2</c:v>
                </c:pt>
                <c:pt idx="2">
                  <c:v>0.12222222222222222</c:v>
                </c:pt>
                <c:pt idx="3">
                  <c:v>0.15555555555555556</c:v>
                </c:pt>
                <c:pt idx="4">
                  <c:v>8.8888888888888892E-2</c:v>
                </c:pt>
                <c:pt idx="5">
                  <c:v>2.2222222222222223E-2</c:v>
                </c:pt>
                <c:pt idx="6">
                  <c:v>0.13333333333333333</c:v>
                </c:pt>
                <c:pt idx="7">
                  <c:v>0.2</c:v>
                </c:pt>
                <c:pt idx="8">
                  <c:v>8.3333333333333329E-2</c:v>
                </c:pt>
              </c:numCache>
            </c:numRef>
          </c:val>
          <c:extLst>
            <c:ext xmlns:c16="http://schemas.microsoft.com/office/drawing/2014/chart" uri="{C3380CC4-5D6E-409C-BE32-E72D297353CC}">
              <c16:uniqueId val="{00000001-E109-484B-9EB9-F9D46F0E161A}"/>
            </c:ext>
          </c:extLst>
        </c:ser>
        <c:dLbls>
          <c:dLblPos val="outEnd"/>
          <c:showLegendKey val="0"/>
          <c:showVal val="1"/>
          <c:showCatName val="0"/>
          <c:showSerName val="0"/>
          <c:showPercent val="0"/>
          <c:showBubbleSize val="0"/>
        </c:dLbls>
        <c:gapWidth val="219"/>
        <c:overlap val="-27"/>
        <c:axId val="1141191375"/>
        <c:axId val="1141192207"/>
      </c:barChart>
      <c:catAx>
        <c:axId val="114119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41192207"/>
        <c:crosses val="autoZero"/>
        <c:auto val="1"/>
        <c:lblAlgn val="ctr"/>
        <c:lblOffset val="100"/>
        <c:noMultiLvlLbl val="0"/>
      </c:catAx>
      <c:valAx>
        <c:axId val="1141192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41191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dirty="0"/>
              <a:t>Cuartil y comité organizador Publicaciones científicas  2015 - 2019</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clustered"/>
        <c:varyColors val="0"/>
        <c:ser>
          <c:idx val="0"/>
          <c:order val="0"/>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'Grfaicos resultados'!$B$3:$B$8</c:f>
              <c:strCache>
                <c:ptCount val="6"/>
                <c:pt idx="0">
                  <c:v>Q1</c:v>
                </c:pt>
                <c:pt idx="1">
                  <c:v>Q2</c:v>
                </c:pt>
                <c:pt idx="2">
                  <c:v>Q3</c:v>
                </c:pt>
                <c:pt idx="3">
                  <c:v>Q4</c:v>
                </c:pt>
                <c:pt idx="4">
                  <c:v>Comité organizador</c:v>
                </c:pt>
                <c:pt idx="5">
                  <c:v>N/D</c:v>
                </c:pt>
              </c:strCache>
            </c:strRef>
          </c:cat>
          <c:val>
            <c:numRef>
              <c:f>'Grfaicos resultados'!$D$3:$D$8</c:f>
              <c:numCache>
                <c:formatCode>0.00%</c:formatCode>
                <c:ptCount val="6"/>
                <c:pt idx="0">
                  <c:v>8.3333333333333329E-2</c:v>
                </c:pt>
                <c:pt idx="1">
                  <c:v>8.3333333333333329E-2</c:v>
                </c:pt>
                <c:pt idx="2">
                  <c:v>7.7777777777777779E-2</c:v>
                </c:pt>
                <c:pt idx="3">
                  <c:v>4.4444444444444446E-2</c:v>
                </c:pt>
                <c:pt idx="4">
                  <c:v>0.57222222222222219</c:v>
                </c:pt>
                <c:pt idx="5">
                  <c:v>0.1388888888888889</c:v>
                </c:pt>
              </c:numCache>
            </c:numRef>
          </c:val>
          <c:extLst>
            <c:ext xmlns:c16="http://schemas.microsoft.com/office/drawing/2014/chart" uri="{C3380CC4-5D6E-409C-BE32-E72D297353CC}">
              <c16:uniqueId val="{00000000-17D0-412A-8408-CB231C816680}"/>
            </c:ext>
          </c:extLst>
        </c:ser>
        <c:dLbls>
          <c:dLblPos val="inEnd"/>
          <c:showLegendKey val="0"/>
          <c:showVal val="1"/>
          <c:showCatName val="0"/>
          <c:showSerName val="0"/>
          <c:showPercent val="0"/>
          <c:showBubbleSize val="0"/>
        </c:dLbls>
        <c:gapWidth val="65"/>
        <c:axId val="1875659344"/>
        <c:axId val="1875661008"/>
      </c:barChart>
      <c:catAx>
        <c:axId val="18756593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875661008"/>
        <c:crosses val="autoZero"/>
        <c:auto val="1"/>
        <c:lblAlgn val="ctr"/>
        <c:lblOffset val="100"/>
        <c:noMultiLvlLbl val="0"/>
      </c:catAx>
      <c:valAx>
        <c:axId val="18756610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8756593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image" Target="../media/image26.jpeg"/></Relationships>
</file>

<file path=ppt/diagrams/_rels/data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image" Target="../media/image26.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DEC88-66B5-44A4-82B9-34550FF822E3}"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es-ES"/>
        </a:p>
      </dgm:t>
    </dgm:pt>
    <dgm:pt modelId="{3CE7EDA2-5A4B-4F9A-8CB6-B9BE886DCD73}">
      <dgm:prSet phldrT="[Texto]"/>
      <dgm:spPr/>
      <dgm:t>
        <a:bodyPr/>
        <a:lstStyle/>
        <a:p>
          <a:r>
            <a:rPr lang="es-ES" dirty="0"/>
            <a:t>UNESCO</a:t>
          </a:r>
        </a:p>
      </dgm:t>
    </dgm:pt>
    <dgm:pt modelId="{81F4E86C-E474-4711-B663-EF81618716F4}" type="parTrans" cxnId="{BBC48FAD-093E-4BB5-96D7-A735475A2F61}">
      <dgm:prSet/>
      <dgm:spPr/>
      <dgm:t>
        <a:bodyPr/>
        <a:lstStyle/>
        <a:p>
          <a:endParaRPr lang="es-ES"/>
        </a:p>
      </dgm:t>
    </dgm:pt>
    <dgm:pt modelId="{FE987C91-C916-4598-95D2-1D1A2CA7FBAB}" type="sibTrans" cxnId="{BBC48FAD-093E-4BB5-96D7-A735475A2F61}">
      <dgm:prSet/>
      <dgm:spPr/>
      <dgm:t>
        <a:bodyPr/>
        <a:lstStyle/>
        <a:p>
          <a:endParaRPr lang="es-ES"/>
        </a:p>
      </dgm:t>
    </dgm:pt>
    <dgm:pt modelId="{BE90F024-067C-47B1-9A94-9E91DC4C2E26}">
      <dgm:prSet phldrT="[Texto]" custT="1"/>
      <dgm:spPr/>
      <dgm:t>
        <a:bodyPr/>
        <a:lstStyle/>
        <a:p>
          <a:r>
            <a:rPr lang="es-ES" sz="2000" dirty="0"/>
            <a:t>Conocimiento</a:t>
          </a:r>
          <a:endParaRPr lang="es-ES" sz="2000" b="1" dirty="0"/>
        </a:p>
      </dgm:t>
    </dgm:pt>
    <dgm:pt modelId="{52E96CB3-21B8-4D0D-9886-F17F0F39E8EC}" type="parTrans" cxnId="{2D69BF51-C577-4A65-9EF0-7334F09CD041}">
      <dgm:prSet/>
      <dgm:spPr/>
      <dgm:t>
        <a:bodyPr/>
        <a:lstStyle/>
        <a:p>
          <a:endParaRPr lang="es-ES"/>
        </a:p>
      </dgm:t>
    </dgm:pt>
    <dgm:pt modelId="{8EB74345-3E9F-46B2-BD2E-8707C3D733C5}" type="sibTrans" cxnId="{2D69BF51-C577-4A65-9EF0-7334F09CD041}">
      <dgm:prSet/>
      <dgm:spPr/>
      <dgm:t>
        <a:bodyPr/>
        <a:lstStyle/>
        <a:p>
          <a:endParaRPr lang="es-ES"/>
        </a:p>
      </dgm:t>
    </dgm:pt>
    <dgm:pt modelId="{7C5D4B4D-3083-434A-8192-4338E12434CC}">
      <dgm:prSet phldrT="[Texto]" custT="1"/>
      <dgm:spPr/>
      <dgm:t>
        <a:bodyPr/>
        <a:lstStyle/>
        <a:p>
          <a:r>
            <a:rPr lang="es-ES" sz="3200" b="1" dirty="0"/>
            <a:t>IES</a:t>
          </a:r>
          <a:endParaRPr lang="es-ES" sz="2500" b="1" dirty="0"/>
        </a:p>
      </dgm:t>
    </dgm:pt>
    <dgm:pt modelId="{687B4682-93CE-4D85-AB95-794F44712448}" type="parTrans" cxnId="{4AEE61E0-03F8-44E1-A30F-AFF98FE56AEA}">
      <dgm:prSet/>
      <dgm:spPr/>
      <dgm:t>
        <a:bodyPr/>
        <a:lstStyle/>
        <a:p>
          <a:endParaRPr lang="es-ES"/>
        </a:p>
      </dgm:t>
    </dgm:pt>
    <dgm:pt modelId="{392FB4BB-8C3B-453D-98C5-AD320168FB27}" type="sibTrans" cxnId="{4AEE61E0-03F8-44E1-A30F-AFF98FE56AEA}">
      <dgm:prSet/>
      <dgm:spPr/>
      <dgm:t>
        <a:bodyPr/>
        <a:lstStyle/>
        <a:p>
          <a:endParaRPr lang="es-ES"/>
        </a:p>
      </dgm:t>
    </dgm:pt>
    <dgm:pt modelId="{EC47318C-1DC2-43E8-A585-DE22DAF9E9B0}">
      <dgm:prSet phldrT="[Texto]" custT="1"/>
      <dgm:spPr/>
      <dgm:t>
        <a:bodyPr/>
        <a:lstStyle/>
        <a:p>
          <a:r>
            <a:rPr lang="es-ES" sz="1600" dirty="0"/>
            <a:t>70 – Docencia (Ayala, 2015)</a:t>
          </a:r>
        </a:p>
        <a:p>
          <a:r>
            <a:rPr lang="es-ES" sz="1600" dirty="0"/>
            <a:t>2008 – LOES</a:t>
          </a:r>
        </a:p>
        <a:p>
          <a:r>
            <a:rPr lang="es-ES" sz="1600" dirty="0"/>
            <a:t>Reglamento de Carrera y Escalafón del Profesor e Investigador de la Educación Superior</a:t>
          </a:r>
        </a:p>
        <a:p>
          <a:endParaRPr lang="es-ES" sz="1600" dirty="0"/>
        </a:p>
      </dgm:t>
    </dgm:pt>
    <dgm:pt modelId="{E21BE84F-6C76-42E1-BF50-FCB1C6D6FBE8}" type="parTrans" cxnId="{1F7EC6F6-3C3E-4A91-A1EC-753BDC997D3A}">
      <dgm:prSet/>
      <dgm:spPr/>
      <dgm:t>
        <a:bodyPr/>
        <a:lstStyle/>
        <a:p>
          <a:endParaRPr lang="es-ES"/>
        </a:p>
      </dgm:t>
    </dgm:pt>
    <dgm:pt modelId="{E9122C61-5580-43FC-9C43-DC15C54148DF}" type="sibTrans" cxnId="{1F7EC6F6-3C3E-4A91-A1EC-753BDC997D3A}">
      <dgm:prSet/>
      <dgm:spPr/>
      <dgm:t>
        <a:bodyPr/>
        <a:lstStyle/>
        <a:p>
          <a:endParaRPr lang="es-ES"/>
        </a:p>
      </dgm:t>
    </dgm:pt>
    <dgm:pt modelId="{5158E031-5594-4E39-A6C5-B65F56B2E336}">
      <dgm:prSet phldrT="[Texto]" custT="1"/>
      <dgm:spPr/>
      <dgm:t>
        <a:bodyPr/>
        <a:lstStyle/>
        <a:p>
          <a:r>
            <a:rPr lang="es-ES" sz="2000" dirty="0"/>
            <a:t>Investigación</a:t>
          </a:r>
        </a:p>
      </dgm:t>
    </dgm:pt>
    <dgm:pt modelId="{01379AA7-EA55-4EF3-967C-0E8A8C9587F9}" type="parTrans" cxnId="{7278C766-B927-40E1-A9E2-5AFFCF98B65B}">
      <dgm:prSet/>
      <dgm:spPr/>
      <dgm:t>
        <a:bodyPr/>
        <a:lstStyle/>
        <a:p>
          <a:endParaRPr lang="es-ES"/>
        </a:p>
      </dgm:t>
    </dgm:pt>
    <dgm:pt modelId="{B7A5870D-D667-4A70-9737-4B71D1D9FF6B}" type="sibTrans" cxnId="{7278C766-B927-40E1-A9E2-5AFFCF98B65B}">
      <dgm:prSet/>
      <dgm:spPr/>
      <dgm:t>
        <a:bodyPr/>
        <a:lstStyle/>
        <a:p>
          <a:endParaRPr lang="es-ES"/>
        </a:p>
      </dgm:t>
    </dgm:pt>
    <dgm:pt modelId="{1592E7F0-4EEE-41E6-8CA6-BEDA013B424F}">
      <dgm:prSet phldrT="[Texto]" custT="1"/>
      <dgm:spPr/>
      <dgm:t>
        <a:bodyPr/>
        <a:lstStyle/>
        <a:p>
          <a:r>
            <a:rPr lang="es-ES" sz="2000" dirty="0"/>
            <a:t>Educación - aprendizaje</a:t>
          </a:r>
        </a:p>
      </dgm:t>
    </dgm:pt>
    <dgm:pt modelId="{5EB602B9-21CB-4ACD-A09A-1E3CAB7260EA}" type="parTrans" cxnId="{A3C20740-96F0-4424-8B75-1F987F7C0AD2}">
      <dgm:prSet/>
      <dgm:spPr/>
      <dgm:t>
        <a:bodyPr/>
        <a:lstStyle/>
        <a:p>
          <a:endParaRPr lang="es-ES"/>
        </a:p>
      </dgm:t>
    </dgm:pt>
    <dgm:pt modelId="{929D7904-33E9-415D-9006-88DDEE789599}" type="sibTrans" cxnId="{A3C20740-96F0-4424-8B75-1F987F7C0AD2}">
      <dgm:prSet/>
      <dgm:spPr/>
      <dgm:t>
        <a:bodyPr/>
        <a:lstStyle/>
        <a:p>
          <a:endParaRPr lang="es-ES"/>
        </a:p>
      </dgm:t>
    </dgm:pt>
    <dgm:pt modelId="{D5AF0CE2-D682-4EC9-B633-B4BAF68BE84D}">
      <dgm:prSet phldrT="[Texto]" custT="1"/>
      <dgm:spPr/>
      <dgm:t>
        <a:bodyPr/>
        <a:lstStyle/>
        <a:p>
          <a:r>
            <a:rPr lang="es-ES" sz="2000" dirty="0"/>
            <a:t>Informe Competitividad 2007</a:t>
          </a:r>
        </a:p>
      </dgm:t>
    </dgm:pt>
    <dgm:pt modelId="{F057AF34-559A-4FDE-8D1B-859B866342C5}" type="parTrans" cxnId="{EF227B6B-9DF2-454E-8DDC-F5561C48944B}">
      <dgm:prSet/>
      <dgm:spPr/>
      <dgm:t>
        <a:bodyPr/>
        <a:lstStyle/>
        <a:p>
          <a:endParaRPr lang="es-ES"/>
        </a:p>
      </dgm:t>
    </dgm:pt>
    <dgm:pt modelId="{5C3650B3-E692-41D3-BDE1-2749616A6BF0}" type="sibTrans" cxnId="{EF227B6B-9DF2-454E-8DDC-F5561C48944B}">
      <dgm:prSet/>
      <dgm:spPr/>
      <dgm:t>
        <a:bodyPr/>
        <a:lstStyle/>
        <a:p>
          <a:endParaRPr lang="es-ES"/>
        </a:p>
      </dgm:t>
    </dgm:pt>
    <dgm:pt modelId="{AA4F8FC2-3B88-4891-9728-E3EE81FBE72E}" type="pres">
      <dgm:prSet presAssocID="{D19DEC88-66B5-44A4-82B9-34550FF822E3}" presName="Name0" presStyleCnt="0">
        <dgm:presLayoutVars>
          <dgm:dir/>
          <dgm:animOne val="branch"/>
          <dgm:animLvl val="lvl"/>
        </dgm:presLayoutVars>
      </dgm:prSet>
      <dgm:spPr/>
    </dgm:pt>
    <dgm:pt modelId="{2E9A1A90-0C8F-48F9-AE3C-99FD779C026E}" type="pres">
      <dgm:prSet presAssocID="{3CE7EDA2-5A4B-4F9A-8CB6-B9BE886DCD73}" presName="chaos" presStyleCnt="0"/>
      <dgm:spPr/>
    </dgm:pt>
    <dgm:pt modelId="{D83602A3-2270-41E8-A362-5260FA9BD728}" type="pres">
      <dgm:prSet presAssocID="{3CE7EDA2-5A4B-4F9A-8CB6-B9BE886DCD73}" presName="parTx1" presStyleLbl="revTx" presStyleIdx="0" presStyleCnt="3"/>
      <dgm:spPr/>
    </dgm:pt>
    <dgm:pt modelId="{01C7203A-4213-42B1-893C-50BE5449D023}" type="pres">
      <dgm:prSet presAssocID="{3CE7EDA2-5A4B-4F9A-8CB6-B9BE886DCD73}" presName="desTx1" presStyleLbl="revTx" presStyleIdx="1" presStyleCnt="3" custScaleX="118376" custLinFactNeighborX="25392" custLinFactNeighborY="-1662">
        <dgm:presLayoutVars>
          <dgm:bulletEnabled val="1"/>
        </dgm:presLayoutVars>
      </dgm:prSet>
      <dgm:spPr/>
    </dgm:pt>
    <dgm:pt modelId="{A33B2ED0-6A17-4329-834E-B61BE77AB825}" type="pres">
      <dgm:prSet presAssocID="{3CE7EDA2-5A4B-4F9A-8CB6-B9BE886DCD73}" presName="c1" presStyleLbl="node1" presStyleIdx="0" presStyleCnt="19"/>
      <dgm:spPr/>
    </dgm:pt>
    <dgm:pt modelId="{EE0A5923-42DD-4A05-B368-E852F1A8D3BD}" type="pres">
      <dgm:prSet presAssocID="{3CE7EDA2-5A4B-4F9A-8CB6-B9BE886DCD73}" presName="c2" presStyleLbl="node1" presStyleIdx="1" presStyleCnt="19"/>
      <dgm:spPr/>
    </dgm:pt>
    <dgm:pt modelId="{2700A624-B24E-45AB-8572-7E3F9D84FCC5}" type="pres">
      <dgm:prSet presAssocID="{3CE7EDA2-5A4B-4F9A-8CB6-B9BE886DCD73}" presName="c3" presStyleLbl="node1" presStyleIdx="2" presStyleCnt="19"/>
      <dgm:spPr/>
    </dgm:pt>
    <dgm:pt modelId="{39BF8FC2-8D98-42EC-9BCC-AFC83F5DA807}" type="pres">
      <dgm:prSet presAssocID="{3CE7EDA2-5A4B-4F9A-8CB6-B9BE886DCD73}" presName="c4" presStyleLbl="node1" presStyleIdx="3" presStyleCnt="19"/>
      <dgm:spPr/>
    </dgm:pt>
    <dgm:pt modelId="{74CB14BB-13A2-46E9-8273-F0BE9F805054}" type="pres">
      <dgm:prSet presAssocID="{3CE7EDA2-5A4B-4F9A-8CB6-B9BE886DCD73}" presName="c5" presStyleLbl="node1" presStyleIdx="4" presStyleCnt="19"/>
      <dgm:spPr/>
    </dgm:pt>
    <dgm:pt modelId="{D0A3CA39-FF42-47BF-943E-3959C13A65AB}" type="pres">
      <dgm:prSet presAssocID="{3CE7EDA2-5A4B-4F9A-8CB6-B9BE886DCD73}" presName="c6" presStyleLbl="node1" presStyleIdx="5" presStyleCnt="19"/>
      <dgm:spPr/>
    </dgm:pt>
    <dgm:pt modelId="{29DBAE97-A830-4671-B774-E4618E2FB178}" type="pres">
      <dgm:prSet presAssocID="{3CE7EDA2-5A4B-4F9A-8CB6-B9BE886DCD73}" presName="c7" presStyleLbl="node1" presStyleIdx="6" presStyleCnt="19"/>
      <dgm:spPr/>
    </dgm:pt>
    <dgm:pt modelId="{25525461-801F-4570-B120-25B763295DCD}" type="pres">
      <dgm:prSet presAssocID="{3CE7EDA2-5A4B-4F9A-8CB6-B9BE886DCD73}" presName="c8" presStyleLbl="node1" presStyleIdx="7" presStyleCnt="19"/>
      <dgm:spPr/>
    </dgm:pt>
    <dgm:pt modelId="{FDCA7942-5F5E-4E46-AE23-EA8475A2AF61}" type="pres">
      <dgm:prSet presAssocID="{3CE7EDA2-5A4B-4F9A-8CB6-B9BE886DCD73}" presName="c9" presStyleLbl="node1" presStyleIdx="8" presStyleCnt="19"/>
      <dgm:spPr/>
    </dgm:pt>
    <dgm:pt modelId="{DC04D972-C465-445D-AD53-2C82BF43DF19}" type="pres">
      <dgm:prSet presAssocID="{3CE7EDA2-5A4B-4F9A-8CB6-B9BE886DCD73}" presName="c10" presStyleLbl="node1" presStyleIdx="9" presStyleCnt="19"/>
      <dgm:spPr/>
    </dgm:pt>
    <dgm:pt modelId="{DEC577AA-1E4B-49B9-902D-88CB5C6FD9E0}" type="pres">
      <dgm:prSet presAssocID="{3CE7EDA2-5A4B-4F9A-8CB6-B9BE886DCD73}" presName="c11" presStyleLbl="node1" presStyleIdx="10" presStyleCnt="19"/>
      <dgm:spPr/>
    </dgm:pt>
    <dgm:pt modelId="{2EDECDA4-9AAF-4A3E-A6C0-2C93B566C35A}" type="pres">
      <dgm:prSet presAssocID="{3CE7EDA2-5A4B-4F9A-8CB6-B9BE886DCD73}" presName="c12" presStyleLbl="node1" presStyleIdx="11" presStyleCnt="19"/>
      <dgm:spPr/>
    </dgm:pt>
    <dgm:pt modelId="{23618464-9B58-4F02-B5BA-B3E800E09BA8}" type="pres">
      <dgm:prSet presAssocID="{3CE7EDA2-5A4B-4F9A-8CB6-B9BE886DCD73}" presName="c13" presStyleLbl="node1" presStyleIdx="12" presStyleCnt="19"/>
      <dgm:spPr/>
    </dgm:pt>
    <dgm:pt modelId="{4923B4AC-60E3-4AD3-A7C8-5DEAF9AA67C2}" type="pres">
      <dgm:prSet presAssocID="{3CE7EDA2-5A4B-4F9A-8CB6-B9BE886DCD73}" presName="c14" presStyleLbl="node1" presStyleIdx="13" presStyleCnt="19" custLinFactNeighborY="42576"/>
      <dgm:spPr/>
    </dgm:pt>
    <dgm:pt modelId="{C1E340D3-26F0-42BA-94A9-CB3DAD022040}" type="pres">
      <dgm:prSet presAssocID="{3CE7EDA2-5A4B-4F9A-8CB6-B9BE886DCD73}" presName="c15" presStyleLbl="node1" presStyleIdx="14" presStyleCnt="19"/>
      <dgm:spPr/>
    </dgm:pt>
    <dgm:pt modelId="{3B9329F0-1274-4CA3-930A-819AF542A36E}" type="pres">
      <dgm:prSet presAssocID="{3CE7EDA2-5A4B-4F9A-8CB6-B9BE886DCD73}" presName="c16" presStyleLbl="node1" presStyleIdx="15" presStyleCnt="19"/>
      <dgm:spPr/>
    </dgm:pt>
    <dgm:pt modelId="{9F4C79FD-449E-4419-B9CF-C4D55B4EFA4A}" type="pres">
      <dgm:prSet presAssocID="{3CE7EDA2-5A4B-4F9A-8CB6-B9BE886DCD73}" presName="c17" presStyleLbl="node1" presStyleIdx="16" presStyleCnt="19"/>
      <dgm:spPr/>
    </dgm:pt>
    <dgm:pt modelId="{63ED5035-D4FA-4AB7-8C8A-4555C54FF41E}" type="pres">
      <dgm:prSet presAssocID="{3CE7EDA2-5A4B-4F9A-8CB6-B9BE886DCD73}" presName="c18" presStyleLbl="node1" presStyleIdx="17" presStyleCnt="19"/>
      <dgm:spPr/>
    </dgm:pt>
    <dgm:pt modelId="{F1B966E1-990C-43B9-A94C-8C192DE69483}" type="pres">
      <dgm:prSet presAssocID="{FE987C91-C916-4598-95D2-1D1A2CA7FBAB}" presName="chevronComposite1" presStyleCnt="0"/>
      <dgm:spPr/>
    </dgm:pt>
    <dgm:pt modelId="{68C83235-54C4-4816-925D-F864690687F8}" type="pres">
      <dgm:prSet presAssocID="{FE987C91-C916-4598-95D2-1D1A2CA7FBAB}" presName="chevron1" presStyleLbl="sibTrans2D1" presStyleIdx="0" presStyleCnt="2"/>
      <dgm:spPr/>
    </dgm:pt>
    <dgm:pt modelId="{6FAC4E65-0907-4F09-B8A1-A3E61948BE8D}" type="pres">
      <dgm:prSet presAssocID="{FE987C91-C916-4598-95D2-1D1A2CA7FBAB}" presName="spChevron1" presStyleCnt="0"/>
      <dgm:spPr/>
    </dgm:pt>
    <dgm:pt modelId="{D32DCED0-CD6B-4FE5-8374-397326FAC933}" type="pres">
      <dgm:prSet presAssocID="{FE987C91-C916-4598-95D2-1D1A2CA7FBAB}" presName="overlap" presStyleCnt="0"/>
      <dgm:spPr/>
    </dgm:pt>
    <dgm:pt modelId="{E3DD8A11-F9D7-40EE-A72D-6F8BFB514BA4}" type="pres">
      <dgm:prSet presAssocID="{FE987C91-C916-4598-95D2-1D1A2CA7FBAB}" presName="chevronComposite2" presStyleCnt="0"/>
      <dgm:spPr/>
    </dgm:pt>
    <dgm:pt modelId="{2A4510A2-8103-40BC-B1CD-EAA8BAA0E80B}" type="pres">
      <dgm:prSet presAssocID="{FE987C91-C916-4598-95D2-1D1A2CA7FBAB}" presName="chevron2" presStyleLbl="sibTrans2D1" presStyleIdx="1" presStyleCnt="2"/>
      <dgm:spPr/>
    </dgm:pt>
    <dgm:pt modelId="{BFC999CE-37E4-4776-8B84-5E3BB2A0179D}" type="pres">
      <dgm:prSet presAssocID="{FE987C91-C916-4598-95D2-1D1A2CA7FBAB}" presName="spChevron2" presStyleCnt="0"/>
      <dgm:spPr/>
    </dgm:pt>
    <dgm:pt modelId="{33DAC754-4B46-451A-8592-5FDF1FAB9702}" type="pres">
      <dgm:prSet presAssocID="{7C5D4B4D-3083-434A-8192-4338E12434CC}" presName="last" presStyleCnt="0"/>
      <dgm:spPr/>
    </dgm:pt>
    <dgm:pt modelId="{9A17E857-4A7B-4E32-9A34-7CC2187BFF5E}" type="pres">
      <dgm:prSet presAssocID="{7C5D4B4D-3083-434A-8192-4338E12434CC}" presName="circleTx" presStyleLbl="node1" presStyleIdx="18" presStyleCnt="19" custScaleX="149804"/>
      <dgm:spPr/>
    </dgm:pt>
    <dgm:pt modelId="{A18D845B-A2B4-4BA0-9F1D-C2C222017864}" type="pres">
      <dgm:prSet presAssocID="{7C5D4B4D-3083-434A-8192-4338E12434CC}" presName="desTxN" presStyleLbl="revTx" presStyleIdx="2" presStyleCnt="3" custScaleX="119120">
        <dgm:presLayoutVars>
          <dgm:bulletEnabled val="1"/>
        </dgm:presLayoutVars>
      </dgm:prSet>
      <dgm:spPr/>
    </dgm:pt>
    <dgm:pt modelId="{2EFA7B44-C51C-45D6-8856-5018E683C033}" type="pres">
      <dgm:prSet presAssocID="{7C5D4B4D-3083-434A-8192-4338E12434CC}" presName="spN" presStyleCnt="0"/>
      <dgm:spPr/>
    </dgm:pt>
  </dgm:ptLst>
  <dgm:cxnLst>
    <dgm:cxn modelId="{84936B03-C802-48A8-8084-8ECBCAE76D75}" type="presOf" srcId="{D5AF0CE2-D682-4EC9-B633-B4BAF68BE84D}" destId="{01C7203A-4213-42B1-893C-50BE5449D023}" srcOrd="0" destOrd="3" presId="urn:microsoft.com/office/officeart/2009/3/layout/RandomtoResultProcess"/>
    <dgm:cxn modelId="{A746863F-9B3E-4CF4-A6EB-A3F942B7317E}" type="presOf" srcId="{3CE7EDA2-5A4B-4F9A-8CB6-B9BE886DCD73}" destId="{D83602A3-2270-41E8-A362-5260FA9BD728}" srcOrd="0" destOrd="0" presId="urn:microsoft.com/office/officeart/2009/3/layout/RandomtoResultProcess"/>
    <dgm:cxn modelId="{A3C20740-96F0-4424-8B75-1F987F7C0AD2}" srcId="{3CE7EDA2-5A4B-4F9A-8CB6-B9BE886DCD73}" destId="{1592E7F0-4EEE-41E6-8CA6-BEDA013B424F}" srcOrd="2" destOrd="0" parTransId="{5EB602B9-21CB-4ACD-A09A-1E3CAB7260EA}" sibTransId="{929D7904-33E9-415D-9006-88DDEE789599}"/>
    <dgm:cxn modelId="{7278C766-B927-40E1-A9E2-5AFFCF98B65B}" srcId="{3CE7EDA2-5A4B-4F9A-8CB6-B9BE886DCD73}" destId="{5158E031-5594-4E39-A6C5-B65F56B2E336}" srcOrd="1" destOrd="0" parTransId="{01379AA7-EA55-4EF3-967C-0E8A8C9587F9}" sibTransId="{B7A5870D-D667-4A70-9737-4B71D1D9FF6B}"/>
    <dgm:cxn modelId="{EF227B6B-9DF2-454E-8DDC-F5561C48944B}" srcId="{3CE7EDA2-5A4B-4F9A-8CB6-B9BE886DCD73}" destId="{D5AF0CE2-D682-4EC9-B633-B4BAF68BE84D}" srcOrd="3" destOrd="0" parTransId="{F057AF34-559A-4FDE-8D1B-859B866342C5}" sibTransId="{5C3650B3-E692-41D3-BDE1-2749616A6BF0}"/>
    <dgm:cxn modelId="{2D69BF51-C577-4A65-9EF0-7334F09CD041}" srcId="{3CE7EDA2-5A4B-4F9A-8CB6-B9BE886DCD73}" destId="{BE90F024-067C-47B1-9A94-9E91DC4C2E26}" srcOrd="0" destOrd="0" parTransId="{52E96CB3-21B8-4D0D-9886-F17F0F39E8EC}" sibTransId="{8EB74345-3E9F-46B2-BD2E-8707C3D733C5}"/>
    <dgm:cxn modelId="{3BA9D571-4F38-4905-85E5-9F4AB0C66139}" type="presOf" srcId="{1592E7F0-4EEE-41E6-8CA6-BEDA013B424F}" destId="{01C7203A-4213-42B1-893C-50BE5449D023}" srcOrd="0" destOrd="2" presId="urn:microsoft.com/office/officeart/2009/3/layout/RandomtoResultProcess"/>
    <dgm:cxn modelId="{F149E877-4444-4FAA-82AB-42BC9DC0C6C0}" type="presOf" srcId="{BE90F024-067C-47B1-9A94-9E91DC4C2E26}" destId="{01C7203A-4213-42B1-893C-50BE5449D023}" srcOrd="0" destOrd="0" presId="urn:microsoft.com/office/officeart/2009/3/layout/RandomtoResultProcess"/>
    <dgm:cxn modelId="{F8C5617B-4931-462C-ADBB-818B8121C350}" type="presOf" srcId="{EC47318C-1DC2-43E8-A585-DE22DAF9E9B0}" destId="{A18D845B-A2B4-4BA0-9F1D-C2C222017864}" srcOrd="0" destOrd="0" presId="urn:microsoft.com/office/officeart/2009/3/layout/RandomtoResultProcess"/>
    <dgm:cxn modelId="{9C2E52A6-EAB0-4246-8C70-6FCED80E0CFD}" type="presOf" srcId="{5158E031-5594-4E39-A6C5-B65F56B2E336}" destId="{01C7203A-4213-42B1-893C-50BE5449D023}" srcOrd="0" destOrd="1" presId="urn:microsoft.com/office/officeart/2009/3/layout/RandomtoResultProcess"/>
    <dgm:cxn modelId="{BBC48FAD-093E-4BB5-96D7-A735475A2F61}" srcId="{D19DEC88-66B5-44A4-82B9-34550FF822E3}" destId="{3CE7EDA2-5A4B-4F9A-8CB6-B9BE886DCD73}" srcOrd="0" destOrd="0" parTransId="{81F4E86C-E474-4711-B663-EF81618716F4}" sibTransId="{FE987C91-C916-4598-95D2-1D1A2CA7FBAB}"/>
    <dgm:cxn modelId="{C8FFC6AE-54BF-4122-A3CF-98FF48A391CF}" type="presOf" srcId="{D19DEC88-66B5-44A4-82B9-34550FF822E3}" destId="{AA4F8FC2-3B88-4891-9728-E3EE81FBE72E}" srcOrd="0" destOrd="0" presId="urn:microsoft.com/office/officeart/2009/3/layout/RandomtoResultProcess"/>
    <dgm:cxn modelId="{7E5B68C3-5824-4B82-AF77-26414B6B677B}" type="presOf" srcId="{7C5D4B4D-3083-434A-8192-4338E12434CC}" destId="{9A17E857-4A7B-4E32-9A34-7CC2187BFF5E}" srcOrd="0" destOrd="0" presId="urn:microsoft.com/office/officeart/2009/3/layout/RandomtoResultProcess"/>
    <dgm:cxn modelId="{4AEE61E0-03F8-44E1-A30F-AFF98FE56AEA}" srcId="{D19DEC88-66B5-44A4-82B9-34550FF822E3}" destId="{7C5D4B4D-3083-434A-8192-4338E12434CC}" srcOrd="1" destOrd="0" parTransId="{687B4682-93CE-4D85-AB95-794F44712448}" sibTransId="{392FB4BB-8C3B-453D-98C5-AD320168FB27}"/>
    <dgm:cxn modelId="{1F7EC6F6-3C3E-4A91-A1EC-753BDC997D3A}" srcId="{7C5D4B4D-3083-434A-8192-4338E12434CC}" destId="{EC47318C-1DC2-43E8-A585-DE22DAF9E9B0}" srcOrd="0" destOrd="0" parTransId="{E21BE84F-6C76-42E1-BF50-FCB1C6D6FBE8}" sibTransId="{E9122C61-5580-43FC-9C43-DC15C54148DF}"/>
    <dgm:cxn modelId="{733FDEDF-2F4E-4013-AAB0-1224077E1453}" type="presParOf" srcId="{AA4F8FC2-3B88-4891-9728-E3EE81FBE72E}" destId="{2E9A1A90-0C8F-48F9-AE3C-99FD779C026E}" srcOrd="0" destOrd="0" presId="urn:microsoft.com/office/officeart/2009/3/layout/RandomtoResultProcess"/>
    <dgm:cxn modelId="{C164731F-DBD3-43B4-9293-A2C4ADD2845A}" type="presParOf" srcId="{2E9A1A90-0C8F-48F9-AE3C-99FD779C026E}" destId="{D83602A3-2270-41E8-A362-5260FA9BD728}" srcOrd="0" destOrd="0" presId="urn:microsoft.com/office/officeart/2009/3/layout/RandomtoResultProcess"/>
    <dgm:cxn modelId="{114E7D7A-50EB-4862-A79E-F129BB134A95}" type="presParOf" srcId="{2E9A1A90-0C8F-48F9-AE3C-99FD779C026E}" destId="{01C7203A-4213-42B1-893C-50BE5449D023}" srcOrd="1" destOrd="0" presId="urn:microsoft.com/office/officeart/2009/3/layout/RandomtoResultProcess"/>
    <dgm:cxn modelId="{D00D73E9-1057-4EDE-ABB7-14E6F69F0317}" type="presParOf" srcId="{2E9A1A90-0C8F-48F9-AE3C-99FD779C026E}" destId="{A33B2ED0-6A17-4329-834E-B61BE77AB825}" srcOrd="2" destOrd="0" presId="urn:microsoft.com/office/officeart/2009/3/layout/RandomtoResultProcess"/>
    <dgm:cxn modelId="{E0578305-0E57-4D32-A427-D4BF5094149B}" type="presParOf" srcId="{2E9A1A90-0C8F-48F9-AE3C-99FD779C026E}" destId="{EE0A5923-42DD-4A05-B368-E852F1A8D3BD}" srcOrd="3" destOrd="0" presId="urn:microsoft.com/office/officeart/2009/3/layout/RandomtoResultProcess"/>
    <dgm:cxn modelId="{0AABAF4F-6485-4934-BEFE-0F5464183312}" type="presParOf" srcId="{2E9A1A90-0C8F-48F9-AE3C-99FD779C026E}" destId="{2700A624-B24E-45AB-8572-7E3F9D84FCC5}" srcOrd="4" destOrd="0" presId="urn:microsoft.com/office/officeart/2009/3/layout/RandomtoResultProcess"/>
    <dgm:cxn modelId="{1405A9DE-5012-4F65-9FD9-3386B4749B8C}" type="presParOf" srcId="{2E9A1A90-0C8F-48F9-AE3C-99FD779C026E}" destId="{39BF8FC2-8D98-42EC-9BCC-AFC83F5DA807}" srcOrd="5" destOrd="0" presId="urn:microsoft.com/office/officeart/2009/3/layout/RandomtoResultProcess"/>
    <dgm:cxn modelId="{5C754732-6C59-4B0E-8E3D-8FA3389AB60F}" type="presParOf" srcId="{2E9A1A90-0C8F-48F9-AE3C-99FD779C026E}" destId="{74CB14BB-13A2-46E9-8273-F0BE9F805054}" srcOrd="6" destOrd="0" presId="urn:microsoft.com/office/officeart/2009/3/layout/RandomtoResultProcess"/>
    <dgm:cxn modelId="{C0F6539A-B521-41DE-95C8-BEAD45B07686}" type="presParOf" srcId="{2E9A1A90-0C8F-48F9-AE3C-99FD779C026E}" destId="{D0A3CA39-FF42-47BF-943E-3959C13A65AB}" srcOrd="7" destOrd="0" presId="urn:microsoft.com/office/officeart/2009/3/layout/RandomtoResultProcess"/>
    <dgm:cxn modelId="{8FF04C1F-4D87-4245-956E-F05D7C2F6FDC}" type="presParOf" srcId="{2E9A1A90-0C8F-48F9-AE3C-99FD779C026E}" destId="{29DBAE97-A830-4671-B774-E4618E2FB178}" srcOrd="8" destOrd="0" presId="urn:microsoft.com/office/officeart/2009/3/layout/RandomtoResultProcess"/>
    <dgm:cxn modelId="{C8561D71-E3C9-42A8-9703-CE3A33476497}" type="presParOf" srcId="{2E9A1A90-0C8F-48F9-AE3C-99FD779C026E}" destId="{25525461-801F-4570-B120-25B763295DCD}" srcOrd="9" destOrd="0" presId="urn:microsoft.com/office/officeart/2009/3/layout/RandomtoResultProcess"/>
    <dgm:cxn modelId="{BF9E1CE8-A202-4D73-AE8E-80A44D9B01D6}" type="presParOf" srcId="{2E9A1A90-0C8F-48F9-AE3C-99FD779C026E}" destId="{FDCA7942-5F5E-4E46-AE23-EA8475A2AF61}" srcOrd="10" destOrd="0" presId="urn:microsoft.com/office/officeart/2009/3/layout/RandomtoResultProcess"/>
    <dgm:cxn modelId="{CD38B89E-6E06-4D43-B138-61955578A3B7}" type="presParOf" srcId="{2E9A1A90-0C8F-48F9-AE3C-99FD779C026E}" destId="{DC04D972-C465-445D-AD53-2C82BF43DF19}" srcOrd="11" destOrd="0" presId="urn:microsoft.com/office/officeart/2009/3/layout/RandomtoResultProcess"/>
    <dgm:cxn modelId="{90E01A2A-3C3F-4DD5-8C71-DAD708D950B6}" type="presParOf" srcId="{2E9A1A90-0C8F-48F9-AE3C-99FD779C026E}" destId="{DEC577AA-1E4B-49B9-902D-88CB5C6FD9E0}" srcOrd="12" destOrd="0" presId="urn:microsoft.com/office/officeart/2009/3/layout/RandomtoResultProcess"/>
    <dgm:cxn modelId="{00732C0E-42A5-47B0-A3C9-DC0BC3BEA0F2}" type="presParOf" srcId="{2E9A1A90-0C8F-48F9-AE3C-99FD779C026E}" destId="{2EDECDA4-9AAF-4A3E-A6C0-2C93B566C35A}" srcOrd="13" destOrd="0" presId="urn:microsoft.com/office/officeart/2009/3/layout/RandomtoResultProcess"/>
    <dgm:cxn modelId="{775C3D62-E0A1-44A0-B589-EF616636A648}" type="presParOf" srcId="{2E9A1A90-0C8F-48F9-AE3C-99FD779C026E}" destId="{23618464-9B58-4F02-B5BA-B3E800E09BA8}" srcOrd="14" destOrd="0" presId="urn:microsoft.com/office/officeart/2009/3/layout/RandomtoResultProcess"/>
    <dgm:cxn modelId="{28986FCD-CA4B-4407-80E9-C1DDD52AB70E}" type="presParOf" srcId="{2E9A1A90-0C8F-48F9-AE3C-99FD779C026E}" destId="{4923B4AC-60E3-4AD3-A7C8-5DEAF9AA67C2}" srcOrd="15" destOrd="0" presId="urn:microsoft.com/office/officeart/2009/3/layout/RandomtoResultProcess"/>
    <dgm:cxn modelId="{A125B098-92A8-4F43-98E3-D3A767877C86}" type="presParOf" srcId="{2E9A1A90-0C8F-48F9-AE3C-99FD779C026E}" destId="{C1E340D3-26F0-42BA-94A9-CB3DAD022040}" srcOrd="16" destOrd="0" presId="urn:microsoft.com/office/officeart/2009/3/layout/RandomtoResultProcess"/>
    <dgm:cxn modelId="{A7DABEB6-C088-4B43-B589-14CC6A3290AE}" type="presParOf" srcId="{2E9A1A90-0C8F-48F9-AE3C-99FD779C026E}" destId="{3B9329F0-1274-4CA3-930A-819AF542A36E}" srcOrd="17" destOrd="0" presId="urn:microsoft.com/office/officeart/2009/3/layout/RandomtoResultProcess"/>
    <dgm:cxn modelId="{4547FD59-16D7-43DD-9E43-B0C7C26BF248}" type="presParOf" srcId="{2E9A1A90-0C8F-48F9-AE3C-99FD779C026E}" destId="{9F4C79FD-449E-4419-B9CF-C4D55B4EFA4A}" srcOrd="18" destOrd="0" presId="urn:microsoft.com/office/officeart/2009/3/layout/RandomtoResultProcess"/>
    <dgm:cxn modelId="{F4714A41-5DC3-45E5-B419-122B267EDD2F}" type="presParOf" srcId="{2E9A1A90-0C8F-48F9-AE3C-99FD779C026E}" destId="{63ED5035-D4FA-4AB7-8C8A-4555C54FF41E}" srcOrd="19" destOrd="0" presId="urn:microsoft.com/office/officeart/2009/3/layout/RandomtoResultProcess"/>
    <dgm:cxn modelId="{3BFD74CD-4015-48E0-B3F7-08F971E51F12}" type="presParOf" srcId="{AA4F8FC2-3B88-4891-9728-E3EE81FBE72E}" destId="{F1B966E1-990C-43B9-A94C-8C192DE69483}" srcOrd="1" destOrd="0" presId="urn:microsoft.com/office/officeart/2009/3/layout/RandomtoResultProcess"/>
    <dgm:cxn modelId="{8FC5C24F-B7B7-485D-87E1-8388B598EC9A}" type="presParOf" srcId="{F1B966E1-990C-43B9-A94C-8C192DE69483}" destId="{68C83235-54C4-4816-925D-F864690687F8}" srcOrd="0" destOrd="0" presId="urn:microsoft.com/office/officeart/2009/3/layout/RandomtoResultProcess"/>
    <dgm:cxn modelId="{085D3DBF-3A4D-43AA-B79F-F3C89EBEFDA6}" type="presParOf" srcId="{F1B966E1-990C-43B9-A94C-8C192DE69483}" destId="{6FAC4E65-0907-4F09-B8A1-A3E61948BE8D}" srcOrd="1" destOrd="0" presId="urn:microsoft.com/office/officeart/2009/3/layout/RandomtoResultProcess"/>
    <dgm:cxn modelId="{49D4102B-75CE-4816-B469-950CDB16A43C}" type="presParOf" srcId="{AA4F8FC2-3B88-4891-9728-E3EE81FBE72E}" destId="{D32DCED0-CD6B-4FE5-8374-397326FAC933}" srcOrd="2" destOrd="0" presId="urn:microsoft.com/office/officeart/2009/3/layout/RandomtoResultProcess"/>
    <dgm:cxn modelId="{0150101D-429D-42DC-88CE-7C20C8A45540}" type="presParOf" srcId="{AA4F8FC2-3B88-4891-9728-E3EE81FBE72E}" destId="{E3DD8A11-F9D7-40EE-A72D-6F8BFB514BA4}" srcOrd="3" destOrd="0" presId="urn:microsoft.com/office/officeart/2009/3/layout/RandomtoResultProcess"/>
    <dgm:cxn modelId="{919F3960-E5DA-490F-8DD9-483C6F3BB48C}" type="presParOf" srcId="{E3DD8A11-F9D7-40EE-A72D-6F8BFB514BA4}" destId="{2A4510A2-8103-40BC-B1CD-EAA8BAA0E80B}" srcOrd="0" destOrd="0" presId="urn:microsoft.com/office/officeart/2009/3/layout/RandomtoResultProcess"/>
    <dgm:cxn modelId="{33D08C4E-F2EF-4B36-853E-D0D176AB1A80}" type="presParOf" srcId="{E3DD8A11-F9D7-40EE-A72D-6F8BFB514BA4}" destId="{BFC999CE-37E4-4776-8B84-5E3BB2A0179D}" srcOrd="1" destOrd="0" presId="urn:microsoft.com/office/officeart/2009/3/layout/RandomtoResultProcess"/>
    <dgm:cxn modelId="{0256A4FB-39FB-4963-A1FC-510B45F72446}" type="presParOf" srcId="{AA4F8FC2-3B88-4891-9728-E3EE81FBE72E}" destId="{33DAC754-4B46-451A-8592-5FDF1FAB9702}" srcOrd="4" destOrd="0" presId="urn:microsoft.com/office/officeart/2009/3/layout/RandomtoResultProcess"/>
    <dgm:cxn modelId="{F7E38AAB-A6FC-4763-BF72-DEA60A637B97}" type="presParOf" srcId="{33DAC754-4B46-451A-8592-5FDF1FAB9702}" destId="{9A17E857-4A7B-4E32-9A34-7CC2187BFF5E}" srcOrd="0" destOrd="0" presId="urn:microsoft.com/office/officeart/2009/3/layout/RandomtoResultProcess"/>
    <dgm:cxn modelId="{27C61F1F-C501-4A40-BA93-BAFB3EEA7A01}" type="presParOf" srcId="{33DAC754-4B46-451A-8592-5FDF1FAB9702}" destId="{A18D845B-A2B4-4BA0-9F1D-C2C222017864}" srcOrd="1" destOrd="0" presId="urn:microsoft.com/office/officeart/2009/3/layout/RandomtoResultProcess"/>
    <dgm:cxn modelId="{4257AD60-5CDA-4AAB-B1EF-A697EB07CFD0}" type="presParOf" srcId="{33DAC754-4B46-451A-8592-5FDF1FAB9702}" destId="{2EFA7B44-C51C-45D6-8856-5018E683C033}"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14190D-44A9-4F11-8634-B56CC6641D69}" type="doc">
      <dgm:prSet loTypeId="urn:microsoft.com/office/officeart/2005/8/layout/process1" loCatId="process" qsTypeId="urn:microsoft.com/office/officeart/2005/8/quickstyle/simple3" qsCatId="simple" csTypeId="urn:microsoft.com/office/officeart/2005/8/colors/accent4_3" csCatId="accent4" phldr="1"/>
      <dgm:spPr/>
    </dgm:pt>
    <dgm:pt modelId="{D5DC9FFF-479E-4185-9A2A-50AA94548CF1}">
      <dgm:prSet phldrT="[Texto]"/>
      <dgm:spPr/>
      <dgm:t>
        <a:bodyPr/>
        <a:lstStyle/>
        <a:p>
          <a:r>
            <a:rPr lang="es-EC" dirty="0"/>
            <a:t>0,976 </a:t>
          </a:r>
        </a:p>
        <a:p>
          <a:r>
            <a:rPr lang="es-EC" dirty="0">
              <a:effectLst/>
              <a:latin typeface="Arial" panose="020B0604020202020204" pitchFamily="34" charset="0"/>
              <a:ea typeface="Calibri" panose="020F0502020204030204" pitchFamily="34" charset="0"/>
              <a:cs typeface="Times New Roman" panose="02020603050405020304" pitchFamily="18" charset="0"/>
            </a:rPr>
            <a:t>Existe una correlación positiva entre las variables de interés</a:t>
          </a:r>
          <a:endParaRPr lang="es-EC" dirty="0"/>
        </a:p>
      </dgm:t>
    </dgm:pt>
    <dgm:pt modelId="{890F297E-18B7-48AC-94A1-0E8B517BD9A1}" type="parTrans" cxnId="{808EB011-DD84-4E58-ADF6-D940BE50FDFE}">
      <dgm:prSet/>
      <dgm:spPr/>
      <dgm:t>
        <a:bodyPr/>
        <a:lstStyle/>
        <a:p>
          <a:endParaRPr lang="es-EC"/>
        </a:p>
      </dgm:t>
    </dgm:pt>
    <dgm:pt modelId="{E27A5ACD-852D-44EB-B8F1-23F9D5B03056}" type="sibTrans" cxnId="{808EB011-DD84-4E58-ADF6-D940BE50FDFE}">
      <dgm:prSet/>
      <dgm:spPr/>
      <dgm:t>
        <a:bodyPr/>
        <a:lstStyle/>
        <a:p>
          <a:endParaRPr lang="es-EC" dirty="0"/>
        </a:p>
      </dgm:t>
    </dgm:pt>
    <dgm:pt modelId="{F6FA7BA6-DCAA-46F3-910F-16EE63CEE6D9}">
      <dgm:prSet/>
      <dgm:spPr/>
      <dgm:t>
        <a:bodyPr/>
        <a:lstStyle/>
        <a:p>
          <a:r>
            <a:rPr lang="es-EC" dirty="0">
              <a:effectLst/>
              <a:latin typeface="Arial" panose="020B0604020202020204" pitchFamily="34" charset="0"/>
              <a:ea typeface="Calibri" panose="020F0502020204030204" pitchFamily="34" charset="0"/>
              <a:cs typeface="Times New Roman" panose="02020603050405020304" pitchFamily="18" charset="0"/>
            </a:rPr>
            <a:t>La variable independiente “pertinencia social” tiene relación con la variable dependiente “planificación estratégica”.</a:t>
          </a:r>
          <a:endParaRPr lang="es-EC" dirty="0"/>
        </a:p>
      </dgm:t>
    </dgm:pt>
    <dgm:pt modelId="{723A85D1-DEC4-4C2E-9263-E19F678F1B48}" type="parTrans" cxnId="{982CE2B8-9198-4796-AB2E-D4B491C10A73}">
      <dgm:prSet/>
      <dgm:spPr/>
      <dgm:t>
        <a:bodyPr/>
        <a:lstStyle/>
        <a:p>
          <a:endParaRPr lang="es-EC"/>
        </a:p>
      </dgm:t>
    </dgm:pt>
    <dgm:pt modelId="{B6D66BDC-6526-4245-928E-AE32E5F4467B}" type="sibTrans" cxnId="{982CE2B8-9198-4796-AB2E-D4B491C10A73}">
      <dgm:prSet/>
      <dgm:spPr/>
      <dgm:t>
        <a:bodyPr/>
        <a:lstStyle/>
        <a:p>
          <a:endParaRPr lang="es-EC"/>
        </a:p>
      </dgm:t>
    </dgm:pt>
    <dgm:pt modelId="{7E95B8E1-FEA4-4D93-A9D7-1EEB7648F402}" type="pres">
      <dgm:prSet presAssocID="{4A14190D-44A9-4F11-8634-B56CC6641D69}" presName="Name0" presStyleCnt="0">
        <dgm:presLayoutVars>
          <dgm:dir/>
          <dgm:resizeHandles val="exact"/>
        </dgm:presLayoutVars>
      </dgm:prSet>
      <dgm:spPr/>
    </dgm:pt>
    <dgm:pt modelId="{4B40EC42-DE2D-4321-B8BB-063B799B1C93}" type="pres">
      <dgm:prSet presAssocID="{D5DC9FFF-479E-4185-9A2A-50AA94548CF1}" presName="node" presStyleLbl="node1" presStyleIdx="0" presStyleCnt="2">
        <dgm:presLayoutVars>
          <dgm:bulletEnabled val="1"/>
        </dgm:presLayoutVars>
      </dgm:prSet>
      <dgm:spPr/>
    </dgm:pt>
    <dgm:pt modelId="{4DD197C3-6FF7-4F45-B597-AFAB9D18B01D}" type="pres">
      <dgm:prSet presAssocID="{E27A5ACD-852D-44EB-B8F1-23F9D5B03056}" presName="sibTrans" presStyleLbl="sibTrans2D1" presStyleIdx="0" presStyleCnt="1"/>
      <dgm:spPr/>
    </dgm:pt>
    <dgm:pt modelId="{57554969-245C-4C40-8E93-6819A5AE7E34}" type="pres">
      <dgm:prSet presAssocID="{E27A5ACD-852D-44EB-B8F1-23F9D5B03056}" presName="connectorText" presStyleLbl="sibTrans2D1" presStyleIdx="0" presStyleCnt="1"/>
      <dgm:spPr/>
    </dgm:pt>
    <dgm:pt modelId="{434B4073-4671-4A4D-ABC4-338A7D82B1A4}" type="pres">
      <dgm:prSet presAssocID="{F6FA7BA6-DCAA-46F3-910F-16EE63CEE6D9}" presName="node" presStyleLbl="node1" presStyleIdx="1" presStyleCnt="2">
        <dgm:presLayoutVars>
          <dgm:bulletEnabled val="1"/>
        </dgm:presLayoutVars>
      </dgm:prSet>
      <dgm:spPr/>
    </dgm:pt>
  </dgm:ptLst>
  <dgm:cxnLst>
    <dgm:cxn modelId="{808EB011-DD84-4E58-ADF6-D940BE50FDFE}" srcId="{4A14190D-44A9-4F11-8634-B56CC6641D69}" destId="{D5DC9FFF-479E-4185-9A2A-50AA94548CF1}" srcOrd="0" destOrd="0" parTransId="{890F297E-18B7-48AC-94A1-0E8B517BD9A1}" sibTransId="{E27A5ACD-852D-44EB-B8F1-23F9D5B03056}"/>
    <dgm:cxn modelId="{97981430-391D-454E-AFE8-F7DBB6280D80}" type="presOf" srcId="{D5DC9FFF-479E-4185-9A2A-50AA94548CF1}" destId="{4B40EC42-DE2D-4321-B8BB-063B799B1C93}" srcOrd="0" destOrd="0" presId="urn:microsoft.com/office/officeart/2005/8/layout/process1"/>
    <dgm:cxn modelId="{544CE560-F39E-4497-9970-D07082F5D373}" type="presOf" srcId="{F6FA7BA6-DCAA-46F3-910F-16EE63CEE6D9}" destId="{434B4073-4671-4A4D-ABC4-338A7D82B1A4}" srcOrd="0" destOrd="0" presId="urn:microsoft.com/office/officeart/2005/8/layout/process1"/>
    <dgm:cxn modelId="{2E441665-E762-4AF9-902E-C981B98FEDE8}" type="presOf" srcId="{E27A5ACD-852D-44EB-B8F1-23F9D5B03056}" destId="{4DD197C3-6FF7-4F45-B597-AFAB9D18B01D}" srcOrd="0" destOrd="0" presId="urn:microsoft.com/office/officeart/2005/8/layout/process1"/>
    <dgm:cxn modelId="{37F9AE80-6B52-4418-8148-AFDE2558E4BD}" type="presOf" srcId="{E27A5ACD-852D-44EB-B8F1-23F9D5B03056}" destId="{57554969-245C-4C40-8E93-6819A5AE7E34}" srcOrd="1" destOrd="0" presId="urn:microsoft.com/office/officeart/2005/8/layout/process1"/>
    <dgm:cxn modelId="{16BB1C90-63F2-488C-98F4-7D92BA8AEF6B}" type="presOf" srcId="{4A14190D-44A9-4F11-8634-B56CC6641D69}" destId="{7E95B8E1-FEA4-4D93-A9D7-1EEB7648F402}" srcOrd="0" destOrd="0" presId="urn:microsoft.com/office/officeart/2005/8/layout/process1"/>
    <dgm:cxn modelId="{982CE2B8-9198-4796-AB2E-D4B491C10A73}" srcId="{4A14190D-44A9-4F11-8634-B56CC6641D69}" destId="{F6FA7BA6-DCAA-46F3-910F-16EE63CEE6D9}" srcOrd="1" destOrd="0" parTransId="{723A85D1-DEC4-4C2E-9263-E19F678F1B48}" sibTransId="{B6D66BDC-6526-4245-928E-AE32E5F4467B}"/>
    <dgm:cxn modelId="{C9948ADF-A804-41C3-B3EC-FD09441355BE}" type="presParOf" srcId="{7E95B8E1-FEA4-4D93-A9D7-1EEB7648F402}" destId="{4B40EC42-DE2D-4321-B8BB-063B799B1C93}" srcOrd="0" destOrd="0" presId="urn:microsoft.com/office/officeart/2005/8/layout/process1"/>
    <dgm:cxn modelId="{E223E4B0-3BF1-440E-83B5-D0CAF28A31EC}" type="presParOf" srcId="{7E95B8E1-FEA4-4D93-A9D7-1EEB7648F402}" destId="{4DD197C3-6FF7-4F45-B597-AFAB9D18B01D}" srcOrd="1" destOrd="0" presId="urn:microsoft.com/office/officeart/2005/8/layout/process1"/>
    <dgm:cxn modelId="{D5981B9E-8BAA-4972-A322-7A663AE84B51}" type="presParOf" srcId="{4DD197C3-6FF7-4F45-B597-AFAB9D18B01D}" destId="{57554969-245C-4C40-8E93-6819A5AE7E34}" srcOrd="0" destOrd="0" presId="urn:microsoft.com/office/officeart/2005/8/layout/process1"/>
    <dgm:cxn modelId="{C42BBE19-442D-466E-B43A-7752E190FDCE}" type="presParOf" srcId="{7E95B8E1-FEA4-4D93-A9D7-1EEB7648F402}" destId="{434B4073-4671-4A4D-ABC4-338A7D82B1A4}"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7FDCA9-65D9-4717-AEB9-56924D1A76D4}"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926715DB-EB0C-48A0-95E0-B152EFCA2946}">
      <dgm:prSet phldrT="[Texto]" custT="1"/>
      <dgm:spPr/>
      <dgm:t>
        <a:bodyPr/>
        <a:lstStyle/>
        <a:p>
          <a:r>
            <a:rPr lang="es-EC" sz="2400" dirty="0"/>
            <a:t>CHI CUADRADO</a:t>
          </a:r>
        </a:p>
      </dgm:t>
    </dgm:pt>
    <dgm:pt modelId="{2B2DCEE8-F70F-4439-AED2-7C70531A1D3F}" type="parTrans" cxnId="{086FA69B-191F-4469-9A16-95F2554DDE1F}">
      <dgm:prSet/>
      <dgm:spPr/>
      <dgm:t>
        <a:bodyPr/>
        <a:lstStyle/>
        <a:p>
          <a:endParaRPr lang="es-EC"/>
        </a:p>
      </dgm:t>
    </dgm:pt>
    <dgm:pt modelId="{2531722D-AB7A-4C94-AA01-82245A3322CE}" type="sibTrans" cxnId="{086FA69B-191F-4469-9A16-95F2554DDE1F}">
      <dgm:prSet/>
      <dgm:spPr/>
      <dgm:t>
        <a:bodyPr/>
        <a:lstStyle/>
        <a:p>
          <a:endParaRPr lang="es-EC"/>
        </a:p>
      </dgm:t>
    </dgm:pt>
    <dgm:pt modelId="{BAD71F34-16B2-4F23-A027-3DB4B31DE472}">
      <dgm:prSet phldrT="[Texto]" custT="1"/>
      <dgm:spPr/>
      <dgm:t>
        <a:bodyPr/>
        <a:lstStyle/>
        <a:p>
          <a:r>
            <a:rPr lang="es-EC" sz="1600" dirty="0">
              <a:effectLst/>
              <a:latin typeface="Arial" panose="020B0604020202020204" pitchFamily="34" charset="0"/>
              <a:ea typeface="Calibri" panose="020F0502020204030204" pitchFamily="34" charset="0"/>
              <a:cs typeface="Times New Roman" panose="02020603050405020304" pitchFamily="18" charset="0"/>
            </a:rPr>
            <a:t>Nivel de significación es menor que 0,05 (0,00 &lt; que 0,0,05), </a:t>
          </a:r>
          <a:endParaRPr lang="es-EC" sz="1600" dirty="0"/>
        </a:p>
      </dgm:t>
    </dgm:pt>
    <dgm:pt modelId="{BA25F0DA-2998-441A-A26F-F5F5F0FA5B76}" type="parTrans" cxnId="{2858030B-E7A2-47CC-AD69-04013FF581CC}">
      <dgm:prSet/>
      <dgm:spPr/>
      <dgm:t>
        <a:bodyPr/>
        <a:lstStyle/>
        <a:p>
          <a:endParaRPr lang="es-EC"/>
        </a:p>
      </dgm:t>
    </dgm:pt>
    <dgm:pt modelId="{7334E884-2CC7-4C82-BF9F-77D45D25B375}" type="sibTrans" cxnId="{2858030B-E7A2-47CC-AD69-04013FF581CC}">
      <dgm:prSet/>
      <dgm:spPr/>
      <dgm:t>
        <a:bodyPr/>
        <a:lstStyle/>
        <a:p>
          <a:endParaRPr lang="es-EC"/>
        </a:p>
      </dgm:t>
    </dgm:pt>
    <dgm:pt modelId="{96C0C2AC-5F3A-43E4-A3C0-8D959E8FED31}">
      <dgm:prSet phldrT="[Texto]"/>
      <dgm:spPr/>
      <dgm:t>
        <a:bodyPr/>
        <a:lstStyle/>
        <a:p>
          <a:r>
            <a:rPr lang="es-EC" dirty="0">
              <a:effectLst/>
              <a:latin typeface="Arial" panose="020B0604020202020204" pitchFamily="34" charset="0"/>
              <a:ea typeface="Calibri" panose="020F0502020204030204" pitchFamily="34" charset="0"/>
              <a:cs typeface="Times New Roman" panose="02020603050405020304" pitchFamily="18" charset="0"/>
            </a:rPr>
            <a:t>Se rechaza la hipótesis nula (H0):</a:t>
          </a:r>
        </a:p>
        <a:p>
          <a:r>
            <a:rPr lang="es-EC" dirty="0">
              <a:effectLst/>
              <a:latin typeface="Arial" panose="020B0604020202020204" pitchFamily="34" charset="0"/>
              <a:ea typeface="Calibri" panose="020F0502020204030204" pitchFamily="34" charset="0"/>
              <a:cs typeface="Times New Roman" panose="02020603050405020304" pitchFamily="18" charset="0"/>
            </a:rPr>
            <a:t>“La pertinencia social de las publicaciones científicas de los departamentos académicos del campus matriz no tienen relación con el Plan Estratégico de la Universidad de las Fuerzas Armadas ESPE durante el 2014 al 2018”</a:t>
          </a:r>
        </a:p>
        <a:p>
          <a:endParaRPr lang="es-EC" dirty="0">
            <a:effectLst/>
            <a:latin typeface="Arial" panose="020B0604020202020204" pitchFamily="34" charset="0"/>
            <a:cs typeface="Times New Roman" panose="02020603050405020304" pitchFamily="18" charset="0"/>
          </a:endParaRPr>
        </a:p>
        <a:p>
          <a:r>
            <a:rPr lang="es-EC" dirty="0">
              <a:effectLst/>
              <a:latin typeface="Arial" panose="020B0604020202020204" pitchFamily="34" charset="0"/>
              <a:cs typeface="Times New Roman" panose="02020603050405020304" pitchFamily="18" charset="0"/>
            </a:rPr>
            <a:t>Se acepta H1.</a:t>
          </a:r>
          <a:endParaRPr lang="es-EC" dirty="0"/>
        </a:p>
      </dgm:t>
    </dgm:pt>
    <dgm:pt modelId="{A7B353F9-7C11-40C1-B0D1-AB089EE4ED90}" type="parTrans" cxnId="{2AEBD1CD-0CD4-47D3-B632-EDFA6F418D20}">
      <dgm:prSet/>
      <dgm:spPr/>
      <dgm:t>
        <a:bodyPr/>
        <a:lstStyle/>
        <a:p>
          <a:endParaRPr lang="es-EC"/>
        </a:p>
      </dgm:t>
    </dgm:pt>
    <dgm:pt modelId="{172FDF34-3978-45C7-AC12-968146AEBC23}" type="sibTrans" cxnId="{2AEBD1CD-0CD4-47D3-B632-EDFA6F418D20}">
      <dgm:prSet/>
      <dgm:spPr/>
      <dgm:t>
        <a:bodyPr/>
        <a:lstStyle/>
        <a:p>
          <a:endParaRPr lang="es-EC"/>
        </a:p>
      </dgm:t>
    </dgm:pt>
    <dgm:pt modelId="{1D1A5046-8B69-43EA-85F3-FA195058B8CD}" type="pres">
      <dgm:prSet presAssocID="{297FDCA9-65D9-4717-AEB9-56924D1A76D4}" presName="diagram" presStyleCnt="0">
        <dgm:presLayoutVars>
          <dgm:dir/>
          <dgm:resizeHandles val="exact"/>
        </dgm:presLayoutVars>
      </dgm:prSet>
      <dgm:spPr/>
    </dgm:pt>
    <dgm:pt modelId="{D513A437-728A-4C05-B57B-B163DAC5CB71}" type="pres">
      <dgm:prSet presAssocID="{926715DB-EB0C-48A0-95E0-B152EFCA2946}" presName="node" presStyleLbl="node1" presStyleIdx="0" presStyleCnt="3" custScaleY="46214">
        <dgm:presLayoutVars>
          <dgm:bulletEnabled val="1"/>
        </dgm:presLayoutVars>
      </dgm:prSet>
      <dgm:spPr/>
    </dgm:pt>
    <dgm:pt modelId="{6979770F-D572-4148-8FF4-94440FB5CCE5}" type="pres">
      <dgm:prSet presAssocID="{2531722D-AB7A-4C94-AA01-82245A3322CE}" presName="sibTrans" presStyleCnt="0"/>
      <dgm:spPr/>
    </dgm:pt>
    <dgm:pt modelId="{D9DEEFC2-7974-4459-B826-38D51D46A370}" type="pres">
      <dgm:prSet presAssocID="{BAD71F34-16B2-4F23-A027-3DB4B31DE472}" presName="node" presStyleLbl="node1" presStyleIdx="1" presStyleCnt="3" custScaleY="52347">
        <dgm:presLayoutVars>
          <dgm:bulletEnabled val="1"/>
        </dgm:presLayoutVars>
      </dgm:prSet>
      <dgm:spPr/>
    </dgm:pt>
    <dgm:pt modelId="{F2CDD7AE-CC9F-46FF-A514-9C8DE40B13CE}" type="pres">
      <dgm:prSet presAssocID="{7334E884-2CC7-4C82-BF9F-77D45D25B375}" presName="sibTrans" presStyleCnt="0"/>
      <dgm:spPr/>
    </dgm:pt>
    <dgm:pt modelId="{424A9580-7E9F-4EC2-ACAA-88D7038506A0}" type="pres">
      <dgm:prSet presAssocID="{96C0C2AC-5F3A-43E4-A3C0-8D959E8FED31}" presName="node" presStyleLbl="node1" presStyleIdx="2" presStyleCnt="3" custScaleX="137750" custScaleY="138422">
        <dgm:presLayoutVars>
          <dgm:bulletEnabled val="1"/>
        </dgm:presLayoutVars>
      </dgm:prSet>
      <dgm:spPr/>
    </dgm:pt>
  </dgm:ptLst>
  <dgm:cxnLst>
    <dgm:cxn modelId="{2858030B-E7A2-47CC-AD69-04013FF581CC}" srcId="{297FDCA9-65D9-4717-AEB9-56924D1A76D4}" destId="{BAD71F34-16B2-4F23-A027-3DB4B31DE472}" srcOrd="1" destOrd="0" parTransId="{BA25F0DA-2998-441A-A26F-F5F5F0FA5B76}" sibTransId="{7334E884-2CC7-4C82-BF9F-77D45D25B375}"/>
    <dgm:cxn modelId="{1BF1CF36-570D-4135-AB17-77CAE8651396}" type="presOf" srcId="{BAD71F34-16B2-4F23-A027-3DB4B31DE472}" destId="{D9DEEFC2-7974-4459-B826-38D51D46A370}" srcOrd="0" destOrd="0" presId="urn:microsoft.com/office/officeart/2005/8/layout/default"/>
    <dgm:cxn modelId="{7571076C-6A97-484F-B587-3FE90D98A120}" type="presOf" srcId="{926715DB-EB0C-48A0-95E0-B152EFCA2946}" destId="{D513A437-728A-4C05-B57B-B163DAC5CB71}" srcOrd="0" destOrd="0" presId="urn:microsoft.com/office/officeart/2005/8/layout/default"/>
    <dgm:cxn modelId="{E163054F-4188-4E10-BAC3-5F48E19DD183}" type="presOf" srcId="{297FDCA9-65D9-4717-AEB9-56924D1A76D4}" destId="{1D1A5046-8B69-43EA-85F3-FA195058B8CD}" srcOrd="0" destOrd="0" presId="urn:microsoft.com/office/officeart/2005/8/layout/default"/>
    <dgm:cxn modelId="{6917D697-782F-4EA9-BCFC-A775FC3B9749}" type="presOf" srcId="{96C0C2AC-5F3A-43E4-A3C0-8D959E8FED31}" destId="{424A9580-7E9F-4EC2-ACAA-88D7038506A0}" srcOrd="0" destOrd="0" presId="urn:microsoft.com/office/officeart/2005/8/layout/default"/>
    <dgm:cxn modelId="{086FA69B-191F-4469-9A16-95F2554DDE1F}" srcId="{297FDCA9-65D9-4717-AEB9-56924D1A76D4}" destId="{926715DB-EB0C-48A0-95E0-B152EFCA2946}" srcOrd="0" destOrd="0" parTransId="{2B2DCEE8-F70F-4439-AED2-7C70531A1D3F}" sibTransId="{2531722D-AB7A-4C94-AA01-82245A3322CE}"/>
    <dgm:cxn modelId="{2AEBD1CD-0CD4-47D3-B632-EDFA6F418D20}" srcId="{297FDCA9-65D9-4717-AEB9-56924D1A76D4}" destId="{96C0C2AC-5F3A-43E4-A3C0-8D959E8FED31}" srcOrd="2" destOrd="0" parTransId="{A7B353F9-7C11-40C1-B0D1-AB089EE4ED90}" sibTransId="{172FDF34-3978-45C7-AC12-968146AEBC23}"/>
    <dgm:cxn modelId="{994805D1-4255-4FC6-A6EF-647FEE02D215}" type="presParOf" srcId="{1D1A5046-8B69-43EA-85F3-FA195058B8CD}" destId="{D513A437-728A-4C05-B57B-B163DAC5CB71}" srcOrd="0" destOrd="0" presId="urn:microsoft.com/office/officeart/2005/8/layout/default"/>
    <dgm:cxn modelId="{631F1724-E045-403F-9789-F1997FB74C0D}" type="presParOf" srcId="{1D1A5046-8B69-43EA-85F3-FA195058B8CD}" destId="{6979770F-D572-4148-8FF4-94440FB5CCE5}" srcOrd="1" destOrd="0" presId="urn:microsoft.com/office/officeart/2005/8/layout/default"/>
    <dgm:cxn modelId="{04AE3CF1-D80E-4250-962D-9BAB293A6E12}" type="presParOf" srcId="{1D1A5046-8B69-43EA-85F3-FA195058B8CD}" destId="{D9DEEFC2-7974-4459-B826-38D51D46A370}" srcOrd="2" destOrd="0" presId="urn:microsoft.com/office/officeart/2005/8/layout/default"/>
    <dgm:cxn modelId="{1F3511C5-93A2-4754-9874-8F4F0589E0F2}" type="presParOf" srcId="{1D1A5046-8B69-43EA-85F3-FA195058B8CD}" destId="{F2CDD7AE-CC9F-46FF-A514-9C8DE40B13CE}" srcOrd="3" destOrd="0" presId="urn:microsoft.com/office/officeart/2005/8/layout/default"/>
    <dgm:cxn modelId="{411A018E-6C28-4E7A-A24B-29CD5CA31030}" type="presParOf" srcId="{1D1A5046-8B69-43EA-85F3-FA195058B8CD}" destId="{424A9580-7E9F-4EC2-ACAA-88D7038506A0}"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117B4E-425A-4C40-943B-E3E02FCF0BF7}"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s-EC"/>
        </a:p>
      </dgm:t>
    </dgm:pt>
    <dgm:pt modelId="{B0575313-D309-4B66-898A-4E6548660608}">
      <dgm:prSet phldrT="[Texto]"/>
      <dgm:spPr/>
      <dgm:t>
        <a:bodyPr/>
        <a:lstStyle/>
        <a:p>
          <a:r>
            <a:rPr lang="es-EC" dirty="0"/>
            <a:t>Objetivo General</a:t>
          </a:r>
        </a:p>
        <a:p>
          <a:r>
            <a:rPr lang="es-EC" dirty="0"/>
            <a:t>Medir la pertinencia social de las publicaciones científicas de los docentes del campus matriz de la Universidad de las Fuerzas Armadas ESPE, mediante el uso de indicadores para promover y dirigir estudios hacia la solución de problemas prioritarios de la sociedad y satisfacción de necesidades</a:t>
          </a:r>
        </a:p>
      </dgm:t>
    </dgm:pt>
    <dgm:pt modelId="{A1A3E000-74F8-45F5-9458-F8ECB226C4E0}" type="parTrans" cxnId="{C173542F-7167-479B-AF02-365C024C24DC}">
      <dgm:prSet/>
      <dgm:spPr/>
      <dgm:t>
        <a:bodyPr/>
        <a:lstStyle/>
        <a:p>
          <a:endParaRPr lang="es-EC"/>
        </a:p>
      </dgm:t>
    </dgm:pt>
    <dgm:pt modelId="{F2787849-A583-429B-B3F2-A4C774ED9EB8}" type="sibTrans" cxnId="{C173542F-7167-479B-AF02-365C024C24DC}">
      <dgm:prSet/>
      <dgm:spPr/>
      <dgm:t>
        <a:bodyPr/>
        <a:lstStyle/>
        <a:p>
          <a:endParaRPr lang="es-EC"/>
        </a:p>
      </dgm:t>
    </dgm:pt>
    <dgm:pt modelId="{BDF311DB-BA06-4F42-8EBD-751EEC9A1419}">
      <dgm:prSet phldrT="[Texto]"/>
      <dgm:spPr/>
      <dgm:t>
        <a:bodyPr/>
        <a:lstStyle/>
        <a:p>
          <a:pPr>
            <a:buFont typeface="Symbol" panose="05050102010706020507" pitchFamily="18" charset="2"/>
            <a:buChar char=""/>
          </a:pPr>
          <a:r>
            <a:rPr lang="es-EC" dirty="0"/>
            <a:t>OE 1 :</a:t>
          </a:r>
        </a:p>
        <a:p>
          <a:pPr>
            <a:buFont typeface="Symbol" panose="05050102010706020507" pitchFamily="18" charset="2"/>
            <a:buChar char=""/>
          </a:pPr>
          <a:r>
            <a:rPr lang="es-EC" dirty="0"/>
            <a:t>Establecer la definición que se usará para medir la pertinencia social.</a:t>
          </a:r>
        </a:p>
      </dgm:t>
    </dgm:pt>
    <dgm:pt modelId="{0A668D3D-86B2-4B8F-9F78-86224A509F9B}" type="parTrans" cxnId="{371533F9-D147-4FDD-BB93-50CC98642A0D}">
      <dgm:prSet/>
      <dgm:spPr/>
      <dgm:t>
        <a:bodyPr/>
        <a:lstStyle/>
        <a:p>
          <a:endParaRPr lang="es-EC"/>
        </a:p>
      </dgm:t>
    </dgm:pt>
    <dgm:pt modelId="{E9235937-53A0-44DC-92E4-5FA4C2C3CC51}" type="sibTrans" cxnId="{371533F9-D147-4FDD-BB93-50CC98642A0D}">
      <dgm:prSet/>
      <dgm:spPr/>
      <dgm:t>
        <a:bodyPr/>
        <a:lstStyle/>
        <a:p>
          <a:endParaRPr lang="es-EC"/>
        </a:p>
      </dgm:t>
    </dgm:pt>
    <dgm:pt modelId="{05A96DD7-13ED-4382-9DEA-0714516E063D}">
      <dgm:prSet phldrT="[Texto]"/>
      <dgm:spPr/>
      <dgm:t>
        <a:bodyPr/>
        <a:lstStyle/>
        <a:p>
          <a:r>
            <a:rPr lang="es-EC" dirty="0"/>
            <a:t>OE 2:</a:t>
          </a:r>
        </a:p>
        <a:p>
          <a:r>
            <a:rPr lang="es-EC" dirty="0"/>
            <a:t>Definir indicadores de medición</a:t>
          </a:r>
        </a:p>
      </dgm:t>
    </dgm:pt>
    <dgm:pt modelId="{85E4A04B-2DC9-497A-B246-2139F4B21CDC}" type="parTrans" cxnId="{538FD8B2-DC1B-4A22-85AE-127D059511A7}">
      <dgm:prSet/>
      <dgm:spPr/>
      <dgm:t>
        <a:bodyPr/>
        <a:lstStyle/>
        <a:p>
          <a:endParaRPr lang="es-EC"/>
        </a:p>
      </dgm:t>
    </dgm:pt>
    <dgm:pt modelId="{71FF3B55-B7D3-4180-9D63-FDDE3845498E}" type="sibTrans" cxnId="{538FD8B2-DC1B-4A22-85AE-127D059511A7}">
      <dgm:prSet/>
      <dgm:spPr/>
      <dgm:t>
        <a:bodyPr/>
        <a:lstStyle/>
        <a:p>
          <a:endParaRPr lang="es-EC"/>
        </a:p>
      </dgm:t>
    </dgm:pt>
    <dgm:pt modelId="{9249B6D5-32A1-46C6-8671-35408ADC183D}">
      <dgm:prSet phldrT="[Texto]"/>
      <dgm:spPr/>
      <dgm:t>
        <a:bodyPr/>
        <a:lstStyle/>
        <a:p>
          <a:pPr>
            <a:buFont typeface="Symbol" panose="05050102010706020507" pitchFamily="18" charset="2"/>
            <a:buChar char=""/>
          </a:pPr>
          <a:r>
            <a:rPr lang="es-EC" dirty="0"/>
            <a:t>OE 3:</a:t>
          </a:r>
        </a:p>
        <a:p>
          <a:pPr>
            <a:buFont typeface="Symbol" panose="05050102010706020507" pitchFamily="18" charset="2"/>
            <a:buChar char=""/>
          </a:pPr>
          <a:r>
            <a:rPr lang="es-EC" dirty="0"/>
            <a:t>Establecer la estructura del proceso de medición</a:t>
          </a:r>
        </a:p>
      </dgm:t>
    </dgm:pt>
    <dgm:pt modelId="{E6238339-9CD6-4E9B-90D9-CDEF957F54C2}" type="parTrans" cxnId="{76248D3E-C8F3-44AF-BD8B-247F3EA9796E}">
      <dgm:prSet/>
      <dgm:spPr/>
      <dgm:t>
        <a:bodyPr/>
        <a:lstStyle/>
        <a:p>
          <a:endParaRPr lang="es-EC"/>
        </a:p>
      </dgm:t>
    </dgm:pt>
    <dgm:pt modelId="{8281C594-B9C6-4221-B41E-BEE7CD49FBA2}" type="sibTrans" cxnId="{76248D3E-C8F3-44AF-BD8B-247F3EA9796E}">
      <dgm:prSet/>
      <dgm:spPr/>
      <dgm:t>
        <a:bodyPr/>
        <a:lstStyle/>
        <a:p>
          <a:endParaRPr lang="es-EC"/>
        </a:p>
      </dgm:t>
    </dgm:pt>
    <dgm:pt modelId="{CF8AF88D-D2FD-4EA6-97DF-2BE68899A8EB}" type="pres">
      <dgm:prSet presAssocID="{24117B4E-425A-4C40-943B-E3E02FCF0BF7}" presName="diagram" presStyleCnt="0">
        <dgm:presLayoutVars>
          <dgm:dir/>
          <dgm:resizeHandles val="exact"/>
        </dgm:presLayoutVars>
      </dgm:prSet>
      <dgm:spPr/>
    </dgm:pt>
    <dgm:pt modelId="{28C7EA58-414B-48FE-A406-1A80B282CE3C}" type="pres">
      <dgm:prSet presAssocID="{B0575313-D309-4B66-898A-4E6548660608}" presName="node" presStyleLbl="node1" presStyleIdx="0" presStyleCnt="4">
        <dgm:presLayoutVars>
          <dgm:bulletEnabled val="1"/>
        </dgm:presLayoutVars>
      </dgm:prSet>
      <dgm:spPr/>
    </dgm:pt>
    <dgm:pt modelId="{0672D142-6AF5-4242-A850-89534853C2A4}" type="pres">
      <dgm:prSet presAssocID="{F2787849-A583-429B-B3F2-A4C774ED9EB8}" presName="sibTrans" presStyleCnt="0"/>
      <dgm:spPr/>
    </dgm:pt>
    <dgm:pt modelId="{5BE15DA8-31BC-4B7F-BFDC-F0C9816307A6}" type="pres">
      <dgm:prSet presAssocID="{BDF311DB-BA06-4F42-8EBD-751EEC9A1419}" presName="node" presStyleLbl="node1" presStyleIdx="1" presStyleCnt="4">
        <dgm:presLayoutVars>
          <dgm:bulletEnabled val="1"/>
        </dgm:presLayoutVars>
      </dgm:prSet>
      <dgm:spPr/>
    </dgm:pt>
    <dgm:pt modelId="{40940ECA-45E6-422C-A1EB-727814FBDA4A}" type="pres">
      <dgm:prSet presAssocID="{E9235937-53A0-44DC-92E4-5FA4C2C3CC51}" presName="sibTrans" presStyleCnt="0"/>
      <dgm:spPr/>
    </dgm:pt>
    <dgm:pt modelId="{09BCD2B0-8C05-4F1F-99A6-A771D42A7B85}" type="pres">
      <dgm:prSet presAssocID="{05A96DD7-13ED-4382-9DEA-0714516E063D}" presName="node" presStyleLbl="node1" presStyleIdx="2" presStyleCnt="4">
        <dgm:presLayoutVars>
          <dgm:bulletEnabled val="1"/>
        </dgm:presLayoutVars>
      </dgm:prSet>
      <dgm:spPr/>
    </dgm:pt>
    <dgm:pt modelId="{B5B596E4-2F6A-44A3-A015-2502916F9AF4}" type="pres">
      <dgm:prSet presAssocID="{71FF3B55-B7D3-4180-9D63-FDDE3845498E}" presName="sibTrans" presStyleCnt="0"/>
      <dgm:spPr/>
    </dgm:pt>
    <dgm:pt modelId="{332EF495-7BCA-4B6C-B4A7-5AD2C146D0DB}" type="pres">
      <dgm:prSet presAssocID="{9249B6D5-32A1-46C6-8671-35408ADC183D}" presName="node" presStyleLbl="node1" presStyleIdx="3" presStyleCnt="4">
        <dgm:presLayoutVars>
          <dgm:bulletEnabled val="1"/>
        </dgm:presLayoutVars>
      </dgm:prSet>
      <dgm:spPr/>
    </dgm:pt>
  </dgm:ptLst>
  <dgm:cxnLst>
    <dgm:cxn modelId="{F8DACF18-85BB-44D7-9C41-BC1E73F7E77F}" type="presOf" srcId="{9249B6D5-32A1-46C6-8671-35408ADC183D}" destId="{332EF495-7BCA-4B6C-B4A7-5AD2C146D0DB}" srcOrd="0" destOrd="0" presId="urn:microsoft.com/office/officeart/2005/8/layout/default"/>
    <dgm:cxn modelId="{C173542F-7167-479B-AF02-365C024C24DC}" srcId="{24117B4E-425A-4C40-943B-E3E02FCF0BF7}" destId="{B0575313-D309-4B66-898A-4E6548660608}" srcOrd="0" destOrd="0" parTransId="{A1A3E000-74F8-45F5-9458-F8ECB226C4E0}" sibTransId="{F2787849-A583-429B-B3F2-A4C774ED9EB8}"/>
    <dgm:cxn modelId="{76248D3E-C8F3-44AF-BD8B-247F3EA9796E}" srcId="{24117B4E-425A-4C40-943B-E3E02FCF0BF7}" destId="{9249B6D5-32A1-46C6-8671-35408ADC183D}" srcOrd="3" destOrd="0" parTransId="{E6238339-9CD6-4E9B-90D9-CDEF957F54C2}" sibTransId="{8281C594-B9C6-4221-B41E-BEE7CD49FBA2}"/>
    <dgm:cxn modelId="{B52DE790-DD91-4CA7-8781-5AD4B1D8B7D7}" type="presOf" srcId="{BDF311DB-BA06-4F42-8EBD-751EEC9A1419}" destId="{5BE15DA8-31BC-4B7F-BFDC-F0C9816307A6}" srcOrd="0" destOrd="0" presId="urn:microsoft.com/office/officeart/2005/8/layout/default"/>
    <dgm:cxn modelId="{E2619AA2-1B8C-4736-932D-5BC8ED062049}" type="presOf" srcId="{B0575313-D309-4B66-898A-4E6548660608}" destId="{28C7EA58-414B-48FE-A406-1A80B282CE3C}" srcOrd="0" destOrd="0" presId="urn:microsoft.com/office/officeart/2005/8/layout/default"/>
    <dgm:cxn modelId="{3BCE0AA8-A65A-4B99-AE0E-F50A6744150D}" type="presOf" srcId="{24117B4E-425A-4C40-943B-E3E02FCF0BF7}" destId="{CF8AF88D-D2FD-4EA6-97DF-2BE68899A8EB}" srcOrd="0" destOrd="0" presId="urn:microsoft.com/office/officeart/2005/8/layout/default"/>
    <dgm:cxn modelId="{538FD8B2-DC1B-4A22-85AE-127D059511A7}" srcId="{24117B4E-425A-4C40-943B-E3E02FCF0BF7}" destId="{05A96DD7-13ED-4382-9DEA-0714516E063D}" srcOrd="2" destOrd="0" parTransId="{85E4A04B-2DC9-497A-B246-2139F4B21CDC}" sibTransId="{71FF3B55-B7D3-4180-9D63-FDDE3845498E}"/>
    <dgm:cxn modelId="{32A4ADE6-62C8-455F-B152-A14B310BF17F}" type="presOf" srcId="{05A96DD7-13ED-4382-9DEA-0714516E063D}" destId="{09BCD2B0-8C05-4F1F-99A6-A771D42A7B85}" srcOrd="0" destOrd="0" presId="urn:microsoft.com/office/officeart/2005/8/layout/default"/>
    <dgm:cxn modelId="{371533F9-D147-4FDD-BB93-50CC98642A0D}" srcId="{24117B4E-425A-4C40-943B-E3E02FCF0BF7}" destId="{BDF311DB-BA06-4F42-8EBD-751EEC9A1419}" srcOrd="1" destOrd="0" parTransId="{0A668D3D-86B2-4B8F-9F78-86224A509F9B}" sibTransId="{E9235937-53A0-44DC-92E4-5FA4C2C3CC51}"/>
    <dgm:cxn modelId="{225D7A2B-8EEF-4303-9BAE-874C6798C1E2}" type="presParOf" srcId="{CF8AF88D-D2FD-4EA6-97DF-2BE68899A8EB}" destId="{28C7EA58-414B-48FE-A406-1A80B282CE3C}" srcOrd="0" destOrd="0" presId="urn:microsoft.com/office/officeart/2005/8/layout/default"/>
    <dgm:cxn modelId="{EB8DAEB4-51BD-4609-A9B1-FB8C88B98F19}" type="presParOf" srcId="{CF8AF88D-D2FD-4EA6-97DF-2BE68899A8EB}" destId="{0672D142-6AF5-4242-A850-89534853C2A4}" srcOrd="1" destOrd="0" presId="urn:microsoft.com/office/officeart/2005/8/layout/default"/>
    <dgm:cxn modelId="{89812B27-F1F5-44B0-A1A2-763771335071}" type="presParOf" srcId="{CF8AF88D-D2FD-4EA6-97DF-2BE68899A8EB}" destId="{5BE15DA8-31BC-4B7F-BFDC-F0C9816307A6}" srcOrd="2" destOrd="0" presId="urn:microsoft.com/office/officeart/2005/8/layout/default"/>
    <dgm:cxn modelId="{5ABEAC54-2AEC-40A9-9CAF-262983EED4CE}" type="presParOf" srcId="{CF8AF88D-D2FD-4EA6-97DF-2BE68899A8EB}" destId="{40940ECA-45E6-422C-A1EB-727814FBDA4A}" srcOrd="3" destOrd="0" presId="urn:microsoft.com/office/officeart/2005/8/layout/default"/>
    <dgm:cxn modelId="{F0191010-B72C-4708-8B78-A4559AF9493E}" type="presParOf" srcId="{CF8AF88D-D2FD-4EA6-97DF-2BE68899A8EB}" destId="{09BCD2B0-8C05-4F1F-99A6-A771D42A7B85}" srcOrd="4" destOrd="0" presId="urn:microsoft.com/office/officeart/2005/8/layout/default"/>
    <dgm:cxn modelId="{3E59D92F-D723-4D6A-AF0C-7489B56FB77A}" type="presParOf" srcId="{CF8AF88D-D2FD-4EA6-97DF-2BE68899A8EB}" destId="{B5B596E4-2F6A-44A3-A015-2502916F9AF4}" srcOrd="5" destOrd="0" presId="urn:microsoft.com/office/officeart/2005/8/layout/default"/>
    <dgm:cxn modelId="{5BFD3D3C-AB47-44E9-BCDF-C8BEC15BAEF9}" type="presParOf" srcId="{CF8AF88D-D2FD-4EA6-97DF-2BE68899A8EB}" destId="{332EF495-7BCA-4B6C-B4A7-5AD2C146D0D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D8BB54-E1CB-4092-93A8-DABB894559A8}" type="doc">
      <dgm:prSet loTypeId="urn:microsoft.com/office/officeart/2005/8/layout/hProcess9" loCatId="process" qsTypeId="urn:microsoft.com/office/officeart/2005/8/quickstyle/simple1" qsCatId="simple" csTypeId="urn:microsoft.com/office/officeart/2005/8/colors/accent6_1" csCatId="accent6" phldr="1"/>
      <dgm:spPr/>
    </dgm:pt>
    <dgm:pt modelId="{62293566-95EB-4EEC-BEA4-452F8D5D272A}">
      <dgm:prSet phldrT="[Texto]" custT="1"/>
      <dgm:spPr/>
      <dgm:t>
        <a:bodyPr/>
        <a:lstStyle/>
        <a:p>
          <a:r>
            <a:rPr lang="es-EC" sz="2000" dirty="0"/>
            <a:t>IMPORTANCIA </a:t>
          </a:r>
        </a:p>
        <a:p>
          <a:r>
            <a:rPr lang="es-EC" sz="2000" dirty="0"/>
            <a:t>Y</a:t>
          </a:r>
        </a:p>
        <a:p>
          <a:r>
            <a:rPr lang="es-EC" sz="2000" dirty="0"/>
            <a:t> DEFINICION</a:t>
          </a:r>
        </a:p>
      </dgm:t>
    </dgm:pt>
    <dgm:pt modelId="{BF33A4B4-25FE-4478-948B-CE9A24CD105D}" type="parTrans" cxnId="{B94EDAA4-3AB7-47C1-92B6-3D112E6F876A}">
      <dgm:prSet/>
      <dgm:spPr/>
      <dgm:t>
        <a:bodyPr/>
        <a:lstStyle/>
        <a:p>
          <a:endParaRPr lang="es-EC"/>
        </a:p>
      </dgm:t>
    </dgm:pt>
    <dgm:pt modelId="{8DF19B7A-52EA-4787-9420-C9A7DE5BD6EA}" type="sibTrans" cxnId="{B94EDAA4-3AB7-47C1-92B6-3D112E6F876A}">
      <dgm:prSet/>
      <dgm:spPr/>
      <dgm:t>
        <a:bodyPr/>
        <a:lstStyle/>
        <a:p>
          <a:endParaRPr lang="es-EC"/>
        </a:p>
      </dgm:t>
    </dgm:pt>
    <dgm:pt modelId="{29C14AF4-211E-42C0-9380-B89D97926515}">
      <dgm:prSet phldrT="[Texto]"/>
      <dgm:spPr/>
      <dgm:t>
        <a:bodyPr/>
        <a:lstStyle/>
        <a:p>
          <a:r>
            <a:rPr lang="es-EC" dirty="0">
              <a:effectLst/>
              <a:latin typeface="Arial" panose="020B0604020202020204" pitchFamily="34" charset="0"/>
              <a:ea typeface="Calibri" panose="020F0502020204030204" pitchFamily="34" charset="0"/>
            </a:rPr>
            <a:t>Es “importante evaluar la pertinencia social de una investigación ya que radica en la necesidad de promover y dirigir los estudios hacia problemas prioritarios para satisfacer necesidades y generar beneficios a grupos mayoritarios” (Fidias, Cortés y Luna, 2018)</a:t>
          </a:r>
        </a:p>
        <a:p>
          <a:endParaRPr lang="es-EC" dirty="0">
            <a:effectLst/>
            <a:latin typeface="Arial" panose="020B0604020202020204" pitchFamily="34" charset="0"/>
            <a:ea typeface="Calibri" panose="020F0502020204030204" pitchFamily="34" charset="0"/>
          </a:endParaRPr>
        </a:p>
        <a:p>
          <a:endParaRPr lang="es-EC" dirty="0">
            <a:effectLst/>
            <a:latin typeface="Arial" panose="020B0604020202020204" pitchFamily="34" charset="0"/>
            <a:ea typeface="Calibri" panose="020F0502020204030204" pitchFamily="34" charset="0"/>
          </a:endParaRPr>
        </a:p>
        <a:p>
          <a:r>
            <a:rPr lang="es-EC" dirty="0">
              <a:effectLst/>
              <a:latin typeface="Arial" panose="020B0604020202020204" pitchFamily="34" charset="0"/>
              <a:ea typeface="Calibri" panose="020F0502020204030204" pitchFamily="34" charset="0"/>
            </a:rPr>
            <a:t>Pertinencia Social es el “grado de satisfacción que se genera por el impacto general en la sociedad o comunidad con intereses comunes y colectivos vinculado con la investigación universitaria que responde los requerimientos y solución de problemas sociales” (Fidias, Cortés, &amp; Luna, 2018). </a:t>
          </a:r>
          <a:endParaRPr lang="es-EC" dirty="0"/>
        </a:p>
      </dgm:t>
    </dgm:pt>
    <dgm:pt modelId="{A9E87927-CD0C-441F-89F4-305EF25C0B3F}" type="parTrans" cxnId="{D7BD80C5-FF22-4B66-ACFD-FE6250A02BD5}">
      <dgm:prSet/>
      <dgm:spPr/>
      <dgm:t>
        <a:bodyPr/>
        <a:lstStyle/>
        <a:p>
          <a:endParaRPr lang="es-EC"/>
        </a:p>
      </dgm:t>
    </dgm:pt>
    <dgm:pt modelId="{B7D4B513-4A3C-4A3D-BB2B-CD6EE68156B9}" type="sibTrans" cxnId="{D7BD80C5-FF22-4B66-ACFD-FE6250A02BD5}">
      <dgm:prSet/>
      <dgm:spPr/>
      <dgm:t>
        <a:bodyPr/>
        <a:lstStyle/>
        <a:p>
          <a:endParaRPr lang="es-EC"/>
        </a:p>
      </dgm:t>
    </dgm:pt>
    <dgm:pt modelId="{AC72D8CB-79DC-460A-8FE1-A02E84B21305}" type="pres">
      <dgm:prSet presAssocID="{A6D8BB54-E1CB-4092-93A8-DABB894559A8}" presName="CompostProcess" presStyleCnt="0">
        <dgm:presLayoutVars>
          <dgm:dir/>
          <dgm:resizeHandles val="exact"/>
        </dgm:presLayoutVars>
      </dgm:prSet>
      <dgm:spPr/>
    </dgm:pt>
    <dgm:pt modelId="{8ED62B98-2C2A-4FFE-B279-9D4AC80F7C75}" type="pres">
      <dgm:prSet presAssocID="{A6D8BB54-E1CB-4092-93A8-DABB894559A8}" presName="arrow" presStyleLbl="bgShp" presStyleIdx="0" presStyleCnt="1"/>
      <dgm:spPr/>
    </dgm:pt>
    <dgm:pt modelId="{B1973095-F9E6-4CC9-9806-1A9ACD7F37DD}" type="pres">
      <dgm:prSet presAssocID="{A6D8BB54-E1CB-4092-93A8-DABB894559A8}" presName="linearProcess" presStyleCnt="0"/>
      <dgm:spPr/>
    </dgm:pt>
    <dgm:pt modelId="{E82BF05B-BA1B-4E75-9BA8-EF3CDBB8B90A}" type="pres">
      <dgm:prSet presAssocID="{62293566-95EB-4EEC-BEA4-452F8D5D272A}" presName="textNode" presStyleLbl="node1" presStyleIdx="0" presStyleCnt="2" custScaleX="57080" custScaleY="59052">
        <dgm:presLayoutVars>
          <dgm:bulletEnabled val="1"/>
        </dgm:presLayoutVars>
      </dgm:prSet>
      <dgm:spPr/>
    </dgm:pt>
    <dgm:pt modelId="{A6EECB3B-C36B-480B-BDB6-540B46E49562}" type="pres">
      <dgm:prSet presAssocID="{8DF19B7A-52EA-4787-9420-C9A7DE5BD6EA}" presName="sibTrans" presStyleCnt="0"/>
      <dgm:spPr/>
    </dgm:pt>
    <dgm:pt modelId="{9C1CA57E-B37A-4EDE-A780-C4C9E74B499B}" type="pres">
      <dgm:prSet presAssocID="{29C14AF4-211E-42C0-9380-B89D97926515}" presName="textNode" presStyleLbl="node1" presStyleIdx="1" presStyleCnt="2" custScaleX="171361" custScaleY="143447">
        <dgm:presLayoutVars>
          <dgm:bulletEnabled val="1"/>
        </dgm:presLayoutVars>
      </dgm:prSet>
      <dgm:spPr/>
    </dgm:pt>
  </dgm:ptLst>
  <dgm:cxnLst>
    <dgm:cxn modelId="{73CB9107-85A3-430C-A193-6BF5C0880146}" type="presOf" srcId="{A6D8BB54-E1CB-4092-93A8-DABB894559A8}" destId="{AC72D8CB-79DC-460A-8FE1-A02E84B21305}" srcOrd="0" destOrd="0" presId="urn:microsoft.com/office/officeart/2005/8/layout/hProcess9"/>
    <dgm:cxn modelId="{279BED2F-B89A-41C1-8EDE-7514872E92FD}" type="presOf" srcId="{62293566-95EB-4EEC-BEA4-452F8D5D272A}" destId="{E82BF05B-BA1B-4E75-9BA8-EF3CDBB8B90A}" srcOrd="0" destOrd="0" presId="urn:microsoft.com/office/officeart/2005/8/layout/hProcess9"/>
    <dgm:cxn modelId="{C84FB16F-7144-4245-A3CD-AAF5999F7D4E}" type="presOf" srcId="{29C14AF4-211E-42C0-9380-B89D97926515}" destId="{9C1CA57E-B37A-4EDE-A780-C4C9E74B499B}" srcOrd="0" destOrd="0" presId="urn:microsoft.com/office/officeart/2005/8/layout/hProcess9"/>
    <dgm:cxn modelId="{B94EDAA4-3AB7-47C1-92B6-3D112E6F876A}" srcId="{A6D8BB54-E1CB-4092-93A8-DABB894559A8}" destId="{62293566-95EB-4EEC-BEA4-452F8D5D272A}" srcOrd="0" destOrd="0" parTransId="{BF33A4B4-25FE-4478-948B-CE9A24CD105D}" sibTransId="{8DF19B7A-52EA-4787-9420-C9A7DE5BD6EA}"/>
    <dgm:cxn modelId="{D7BD80C5-FF22-4B66-ACFD-FE6250A02BD5}" srcId="{A6D8BB54-E1CB-4092-93A8-DABB894559A8}" destId="{29C14AF4-211E-42C0-9380-B89D97926515}" srcOrd="1" destOrd="0" parTransId="{A9E87927-CD0C-441F-89F4-305EF25C0B3F}" sibTransId="{B7D4B513-4A3C-4A3D-BB2B-CD6EE68156B9}"/>
    <dgm:cxn modelId="{2B8B6024-775E-439C-A32B-D3E7D021564E}" type="presParOf" srcId="{AC72D8CB-79DC-460A-8FE1-A02E84B21305}" destId="{8ED62B98-2C2A-4FFE-B279-9D4AC80F7C75}" srcOrd="0" destOrd="0" presId="urn:microsoft.com/office/officeart/2005/8/layout/hProcess9"/>
    <dgm:cxn modelId="{E595969C-F8E2-43C0-9791-B4BB1A0EDFDA}" type="presParOf" srcId="{AC72D8CB-79DC-460A-8FE1-A02E84B21305}" destId="{B1973095-F9E6-4CC9-9806-1A9ACD7F37DD}" srcOrd="1" destOrd="0" presId="urn:microsoft.com/office/officeart/2005/8/layout/hProcess9"/>
    <dgm:cxn modelId="{066D346C-1D47-4E15-9388-A90F92806124}" type="presParOf" srcId="{B1973095-F9E6-4CC9-9806-1A9ACD7F37DD}" destId="{E82BF05B-BA1B-4E75-9BA8-EF3CDBB8B90A}" srcOrd="0" destOrd="0" presId="urn:microsoft.com/office/officeart/2005/8/layout/hProcess9"/>
    <dgm:cxn modelId="{548B2AB6-C6BD-4799-832C-7D3E8F0E6D5C}" type="presParOf" srcId="{B1973095-F9E6-4CC9-9806-1A9ACD7F37DD}" destId="{A6EECB3B-C36B-480B-BDB6-540B46E49562}" srcOrd="1" destOrd="0" presId="urn:microsoft.com/office/officeart/2005/8/layout/hProcess9"/>
    <dgm:cxn modelId="{7FF37D86-6D93-4CFC-B1CE-F6F6DFF8CE98}" type="presParOf" srcId="{B1973095-F9E6-4CC9-9806-1A9ACD7F37DD}" destId="{9C1CA57E-B37A-4EDE-A780-C4C9E74B499B}"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5A9EEA-2960-41A3-B340-91E10CE5F613}" type="doc">
      <dgm:prSet loTypeId="urn:microsoft.com/office/officeart/2005/8/layout/hList2" loCatId="relationship" qsTypeId="urn:microsoft.com/office/officeart/2005/8/quickstyle/simple1" qsCatId="simple" csTypeId="urn:microsoft.com/office/officeart/2005/8/colors/accent0_1" csCatId="mainScheme" phldr="1"/>
      <dgm:spPr/>
      <dgm:t>
        <a:bodyPr/>
        <a:lstStyle/>
        <a:p>
          <a:endParaRPr lang="es-ES"/>
        </a:p>
      </dgm:t>
    </dgm:pt>
    <dgm:pt modelId="{7FD1E367-391C-4798-A1F8-84CA76BE8DA6}">
      <dgm:prSet phldrT="[Texto]" custT="1"/>
      <dgm:spPr/>
      <dgm:t>
        <a:bodyPr/>
        <a:lstStyle/>
        <a:p>
          <a:r>
            <a:rPr lang="es-ES" sz="2800" dirty="0"/>
            <a:t>ENTRADA</a:t>
          </a:r>
        </a:p>
      </dgm:t>
    </dgm:pt>
    <dgm:pt modelId="{BAD9AEF1-C814-498B-8ACA-E9DA177DC41B}" type="parTrans" cxnId="{A807BBC6-CE34-4B78-8B5E-7E9345ABE87C}">
      <dgm:prSet/>
      <dgm:spPr/>
      <dgm:t>
        <a:bodyPr/>
        <a:lstStyle/>
        <a:p>
          <a:endParaRPr lang="es-ES" sz="2000"/>
        </a:p>
      </dgm:t>
    </dgm:pt>
    <dgm:pt modelId="{2922D03F-E2F0-4476-83EC-BF5AE56D188E}" type="sibTrans" cxnId="{A807BBC6-CE34-4B78-8B5E-7E9345ABE87C}">
      <dgm:prSet/>
      <dgm:spPr/>
      <dgm:t>
        <a:bodyPr/>
        <a:lstStyle/>
        <a:p>
          <a:endParaRPr lang="es-ES" sz="2000"/>
        </a:p>
      </dgm:t>
    </dgm:pt>
    <dgm:pt modelId="{25200585-9174-4BC6-88CB-2FABD445DBE9}">
      <dgm:prSet phldrT="[Texto]" custT="1"/>
      <dgm:spPr/>
      <dgm:t>
        <a:bodyPr/>
        <a:lstStyle/>
        <a:p>
          <a:r>
            <a:rPr lang="es-ES" sz="1400" dirty="0"/>
            <a:t>Intensión docente Publicación científica </a:t>
          </a:r>
        </a:p>
      </dgm:t>
    </dgm:pt>
    <dgm:pt modelId="{6906B679-33FC-46FB-A409-1C3415E72952}" type="parTrans" cxnId="{469C1EA9-E43D-4110-AAAC-7A046CC59A76}">
      <dgm:prSet/>
      <dgm:spPr/>
      <dgm:t>
        <a:bodyPr/>
        <a:lstStyle/>
        <a:p>
          <a:endParaRPr lang="es-ES" sz="2000"/>
        </a:p>
      </dgm:t>
    </dgm:pt>
    <dgm:pt modelId="{42DFAB77-D572-439F-9330-C79B10D576B7}" type="sibTrans" cxnId="{469C1EA9-E43D-4110-AAAC-7A046CC59A76}">
      <dgm:prSet/>
      <dgm:spPr/>
      <dgm:t>
        <a:bodyPr/>
        <a:lstStyle/>
        <a:p>
          <a:endParaRPr lang="es-ES" sz="2000"/>
        </a:p>
      </dgm:t>
    </dgm:pt>
    <dgm:pt modelId="{1FEFE3A0-00C6-4F60-BF3C-0BAAD0BD70A8}">
      <dgm:prSet phldrT="[Texto]" custT="1"/>
      <dgm:spPr/>
      <dgm:t>
        <a:bodyPr/>
        <a:lstStyle/>
        <a:p>
          <a:r>
            <a:rPr lang="es-ES" sz="2800" dirty="0"/>
            <a:t>PROCESO</a:t>
          </a:r>
        </a:p>
      </dgm:t>
    </dgm:pt>
    <dgm:pt modelId="{61214673-AA87-4203-B554-C752CBE54E91}" type="parTrans" cxnId="{0E5B03F9-6AA4-4AC0-9405-A58207E4A043}">
      <dgm:prSet/>
      <dgm:spPr/>
      <dgm:t>
        <a:bodyPr/>
        <a:lstStyle/>
        <a:p>
          <a:endParaRPr lang="es-ES" sz="2000"/>
        </a:p>
      </dgm:t>
    </dgm:pt>
    <dgm:pt modelId="{D3BE208F-A821-492C-BDFA-49FBF8FA1B2E}" type="sibTrans" cxnId="{0E5B03F9-6AA4-4AC0-9405-A58207E4A043}">
      <dgm:prSet/>
      <dgm:spPr/>
      <dgm:t>
        <a:bodyPr/>
        <a:lstStyle/>
        <a:p>
          <a:endParaRPr lang="es-ES" sz="2000"/>
        </a:p>
      </dgm:t>
    </dgm:pt>
    <dgm:pt modelId="{48CE22F1-5C61-45F9-AF24-39A433F2B72F}">
      <dgm:prSet phldrT="[Texto]" custT="1"/>
      <dgm:spPr/>
      <dgm:t>
        <a:bodyPr/>
        <a:lstStyle/>
        <a:p>
          <a:r>
            <a:rPr lang="es-ES" sz="1400" dirty="0"/>
            <a:t>Definición problema y difusión</a:t>
          </a:r>
        </a:p>
      </dgm:t>
    </dgm:pt>
    <dgm:pt modelId="{629EE39F-3494-4420-BD41-047A7FF7DBA6}" type="parTrans" cxnId="{7EF7706C-1331-43A7-B053-808405DE96A1}">
      <dgm:prSet/>
      <dgm:spPr/>
      <dgm:t>
        <a:bodyPr/>
        <a:lstStyle/>
        <a:p>
          <a:endParaRPr lang="es-ES" sz="2000"/>
        </a:p>
      </dgm:t>
    </dgm:pt>
    <dgm:pt modelId="{D3AF86E8-4B20-47E5-B985-15454F776607}" type="sibTrans" cxnId="{7EF7706C-1331-43A7-B053-808405DE96A1}">
      <dgm:prSet/>
      <dgm:spPr/>
      <dgm:t>
        <a:bodyPr/>
        <a:lstStyle/>
        <a:p>
          <a:endParaRPr lang="es-ES" sz="2000"/>
        </a:p>
      </dgm:t>
    </dgm:pt>
    <dgm:pt modelId="{57525BD0-0D08-47CD-ADCD-F35E9060CE61}">
      <dgm:prSet phldrT="[Texto]" custT="1"/>
      <dgm:spPr/>
      <dgm:t>
        <a:bodyPr/>
        <a:lstStyle/>
        <a:p>
          <a:r>
            <a:rPr lang="es-ES" sz="2800" dirty="0"/>
            <a:t>SALIDA</a:t>
          </a:r>
        </a:p>
      </dgm:t>
    </dgm:pt>
    <dgm:pt modelId="{A3DA58B4-BDE8-4439-BDDA-242AA9D9D34A}" type="parTrans" cxnId="{BB456BD1-7DCF-4443-BC70-33E437DB9392}">
      <dgm:prSet/>
      <dgm:spPr/>
      <dgm:t>
        <a:bodyPr/>
        <a:lstStyle/>
        <a:p>
          <a:endParaRPr lang="es-ES" sz="2000"/>
        </a:p>
      </dgm:t>
    </dgm:pt>
    <dgm:pt modelId="{8A6C20BF-D2F4-4744-9959-C98D8E0DC825}" type="sibTrans" cxnId="{BB456BD1-7DCF-4443-BC70-33E437DB9392}">
      <dgm:prSet/>
      <dgm:spPr/>
      <dgm:t>
        <a:bodyPr/>
        <a:lstStyle/>
        <a:p>
          <a:endParaRPr lang="es-ES" sz="2000"/>
        </a:p>
      </dgm:t>
    </dgm:pt>
    <dgm:pt modelId="{BC0D671A-BC3C-49B9-AB78-2BF504B97900}">
      <dgm:prSet phldrT="[Texto]" custT="1"/>
      <dgm:spPr/>
      <dgm:t>
        <a:bodyPr/>
        <a:lstStyle/>
        <a:p>
          <a:r>
            <a:rPr lang="es-ES" sz="1400" dirty="0"/>
            <a:t>Publicación científica con pertinencia social.</a:t>
          </a:r>
        </a:p>
      </dgm:t>
    </dgm:pt>
    <dgm:pt modelId="{6DDEB972-7E66-4BE3-B5AE-9ECC163445ED}" type="parTrans" cxnId="{2FB405E8-DA0D-400A-98E7-845345F9C3B4}">
      <dgm:prSet/>
      <dgm:spPr/>
      <dgm:t>
        <a:bodyPr/>
        <a:lstStyle/>
        <a:p>
          <a:endParaRPr lang="es-ES" sz="2000"/>
        </a:p>
      </dgm:t>
    </dgm:pt>
    <dgm:pt modelId="{4E0508CC-715E-46B7-B4FA-E2BA490A03EA}" type="sibTrans" cxnId="{2FB405E8-DA0D-400A-98E7-845345F9C3B4}">
      <dgm:prSet/>
      <dgm:spPr/>
      <dgm:t>
        <a:bodyPr/>
        <a:lstStyle/>
        <a:p>
          <a:endParaRPr lang="es-ES" sz="2000"/>
        </a:p>
      </dgm:t>
    </dgm:pt>
    <dgm:pt modelId="{8065655B-FD4D-4623-9FDB-DEF9BBD6902F}">
      <dgm:prSet phldrT="[Texto]" custT="1"/>
      <dgm:spPr/>
      <dgm:t>
        <a:bodyPr/>
        <a:lstStyle/>
        <a:p>
          <a:r>
            <a:rPr lang="es-ES" sz="1400" dirty="0"/>
            <a:t>Aprobación Consejo</a:t>
          </a:r>
        </a:p>
      </dgm:t>
    </dgm:pt>
    <dgm:pt modelId="{21413904-EF1F-47F0-94AC-8A34E20C13FC}" type="parTrans" cxnId="{C42B8898-590C-4C77-9B17-B229A88BCE8A}">
      <dgm:prSet/>
      <dgm:spPr/>
      <dgm:t>
        <a:bodyPr/>
        <a:lstStyle/>
        <a:p>
          <a:endParaRPr lang="es-ES" sz="2000"/>
        </a:p>
      </dgm:t>
    </dgm:pt>
    <dgm:pt modelId="{EEB1F40B-594F-49D7-9F92-1BD3D5771055}" type="sibTrans" cxnId="{C42B8898-590C-4C77-9B17-B229A88BCE8A}">
      <dgm:prSet/>
      <dgm:spPr/>
      <dgm:t>
        <a:bodyPr/>
        <a:lstStyle/>
        <a:p>
          <a:endParaRPr lang="es-ES" sz="2000"/>
        </a:p>
      </dgm:t>
    </dgm:pt>
    <dgm:pt modelId="{ECA03522-E7EF-4CF3-AE42-4906D81FD293}">
      <dgm:prSet phldrT="[Texto]" custT="1"/>
      <dgm:spPr/>
      <dgm:t>
        <a:bodyPr/>
        <a:lstStyle/>
        <a:p>
          <a:r>
            <a:rPr lang="es-ES" sz="1400" dirty="0"/>
            <a:t>Solución problemas sociales</a:t>
          </a:r>
        </a:p>
      </dgm:t>
    </dgm:pt>
    <dgm:pt modelId="{1319395B-1AF6-45AE-9CB4-F11250AD8E3E}" type="parTrans" cxnId="{1E24DE0F-653F-4ED4-99F4-694654684BD8}">
      <dgm:prSet/>
      <dgm:spPr/>
      <dgm:t>
        <a:bodyPr/>
        <a:lstStyle/>
        <a:p>
          <a:endParaRPr lang="es-ES" sz="2000"/>
        </a:p>
      </dgm:t>
    </dgm:pt>
    <dgm:pt modelId="{6B81E935-D71C-4288-A3D1-B901FBDA0158}" type="sibTrans" cxnId="{1E24DE0F-653F-4ED4-99F4-694654684BD8}">
      <dgm:prSet/>
      <dgm:spPr/>
      <dgm:t>
        <a:bodyPr/>
        <a:lstStyle/>
        <a:p>
          <a:endParaRPr lang="es-ES" sz="2000"/>
        </a:p>
      </dgm:t>
    </dgm:pt>
    <dgm:pt modelId="{579F7C7B-12FA-47AE-8145-CAAEB2D26DC9}">
      <dgm:prSet phldrT="[Texto]" custT="1"/>
      <dgm:spPr/>
      <dgm:t>
        <a:bodyPr/>
        <a:lstStyle/>
        <a:p>
          <a:r>
            <a:rPr lang="es-ES" sz="1400" dirty="0"/>
            <a:t>Registro UGI</a:t>
          </a:r>
        </a:p>
      </dgm:t>
    </dgm:pt>
    <dgm:pt modelId="{3C6EAD25-5148-4F2B-A74F-7F041AFC38B2}" type="parTrans" cxnId="{0B4AD99D-0CBA-4820-8285-41820E23F9DF}">
      <dgm:prSet/>
      <dgm:spPr/>
      <dgm:t>
        <a:bodyPr/>
        <a:lstStyle/>
        <a:p>
          <a:endParaRPr lang="es-ES" sz="2000"/>
        </a:p>
      </dgm:t>
    </dgm:pt>
    <dgm:pt modelId="{80DBE9DB-B47C-42C3-8A56-C35F32C4B4C7}" type="sibTrans" cxnId="{0B4AD99D-0CBA-4820-8285-41820E23F9DF}">
      <dgm:prSet/>
      <dgm:spPr/>
      <dgm:t>
        <a:bodyPr/>
        <a:lstStyle/>
        <a:p>
          <a:endParaRPr lang="es-ES" sz="2000"/>
        </a:p>
      </dgm:t>
    </dgm:pt>
    <dgm:pt modelId="{011461B4-4E55-4C04-9AF0-3DD7FF0D62DA}">
      <dgm:prSet phldrT="[Texto]" custT="1"/>
      <dgm:spPr/>
      <dgm:t>
        <a:bodyPr/>
        <a:lstStyle/>
        <a:p>
          <a:r>
            <a:rPr lang="es-ES" sz="1400" dirty="0">
              <a:highlight>
                <a:srgbClr val="FFFF00"/>
              </a:highlight>
            </a:rPr>
            <a:t>Evaluación pertinencia social</a:t>
          </a:r>
        </a:p>
      </dgm:t>
    </dgm:pt>
    <dgm:pt modelId="{BACEE1D1-9CE8-4762-92A6-06992D3E2B05}" type="parTrans" cxnId="{32C41DE5-B285-44AD-9987-DFF495D0F687}">
      <dgm:prSet/>
      <dgm:spPr/>
      <dgm:t>
        <a:bodyPr/>
        <a:lstStyle/>
        <a:p>
          <a:endParaRPr lang="es-ES" sz="2000"/>
        </a:p>
      </dgm:t>
    </dgm:pt>
    <dgm:pt modelId="{3F591664-1DBE-40D9-8FAF-864A4E667AC2}" type="sibTrans" cxnId="{32C41DE5-B285-44AD-9987-DFF495D0F687}">
      <dgm:prSet/>
      <dgm:spPr/>
      <dgm:t>
        <a:bodyPr/>
        <a:lstStyle/>
        <a:p>
          <a:endParaRPr lang="es-ES" sz="2000"/>
        </a:p>
      </dgm:t>
    </dgm:pt>
    <dgm:pt modelId="{5BEEFBB8-5396-4B4A-ABD7-D30FF59B3884}">
      <dgm:prSet phldrT="[Texto]" custT="1"/>
      <dgm:spPr/>
      <dgm:t>
        <a:bodyPr/>
        <a:lstStyle/>
        <a:p>
          <a:r>
            <a:rPr lang="es-ES" sz="1400" dirty="0">
              <a:highlight>
                <a:srgbClr val="FFFF00"/>
              </a:highlight>
            </a:rPr>
            <a:t>Medición pertinencia social</a:t>
          </a:r>
        </a:p>
      </dgm:t>
    </dgm:pt>
    <dgm:pt modelId="{3AA72097-6440-4C81-8D6C-889E4BBC5A5F}" type="parTrans" cxnId="{85EB03C1-5691-40F0-A9CC-C4380D447816}">
      <dgm:prSet/>
      <dgm:spPr/>
      <dgm:t>
        <a:bodyPr/>
        <a:lstStyle/>
        <a:p>
          <a:endParaRPr lang="es-ES" sz="2000"/>
        </a:p>
      </dgm:t>
    </dgm:pt>
    <dgm:pt modelId="{9A152106-8A54-47BD-BF94-05A7452BAC14}" type="sibTrans" cxnId="{85EB03C1-5691-40F0-A9CC-C4380D447816}">
      <dgm:prSet/>
      <dgm:spPr/>
      <dgm:t>
        <a:bodyPr/>
        <a:lstStyle/>
        <a:p>
          <a:endParaRPr lang="es-ES" sz="2000"/>
        </a:p>
      </dgm:t>
    </dgm:pt>
    <dgm:pt modelId="{8740A94F-FE8E-4A49-9905-7257325FD1F1}">
      <dgm:prSet phldrT="[Texto]" custT="1"/>
      <dgm:spPr/>
      <dgm:t>
        <a:bodyPr/>
        <a:lstStyle/>
        <a:p>
          <a:r>
            <a:rPr lang="es-ES" sz="1400" dirty="0"/>
            <a:t>Indicadores e información pertinencia social</a:t>
          </a:r>
        </a:p>
      </dgm:t>
    </dgm:pt>
    <dgm:pt modelId="{0B1492D3-35D1-47DA-B959-BF89D72AE3AF}" type="parTrans" cxnId="{2FBA20E2-BD89-4E79-BD53-69EFB60762ED}">
      <dgm:prSet/>
      <dgm:spPr/>
      <dgm:t>
        <a:bodyPr/>
        <a:lstStyle/>
        <a:p>
          <a:endParaRPr lang="es-ES" sz="2000"/>
        </a:p>
      </dgm:t>
    </dgm:pt>
    <dgm:pt modelId="{CF71F4E0-5CCB-4A19-AD00-A249201F4958}" type="sibTrans" cxnId="{2FBA20E2-BD89-4E79-BD53-69EFB60762ED}">
      <dgm:prSet/>
      <dgm:spPr/>
      <dgm:t>
        <a:bodyPr/>
        <a:lstStyle/>
        <a:p>
          <a:endParaRPr lang="es-ES" sz="2000"/>
        </a:p>
      </dgm:t>
    </dgm:pt>
    <dgm:pt modelId="{616E9529-5905-4D74-8051-7A4B271D9EF3}" type="pres">
      <dgm:prSet presAssocID="{E95A9EEA-2960-41A3-B340-91E10CE5F613}" presName="linearFlow" presStyleCnt="0">
        <dgm:presLayoutVars>
          <dgm:dir/>
          <dgm:animLvl val="lvl"/>
          <dgm:resizeHandles/>
        </dgm:presLayoutVars>
      </dgm:prSet>
      <dgm:spPr/>
    </dgm:pt>
    <dgm:pt modelId="{A25DF213-B19F-423D-A97B-440B24BBEF1A}" type="pres">
      <dgm:prSet presAssocID="{7FD1E367-391C-4798-A1F8-84CA76BE8DA6}" presName="compositeNode" presStyleCnt="0">
        <dgm:presLayoutVars>
          <dgm:bulletEnabled val="1"/>
        </dgm:presLayoutVars>
      </dgm:prSet>
      <dgm:spPr/>
    </dgm:pt>
    <dgm:pt modelId="{8E4AC03C-6EC3-4807-83E1-79C482AACF09}" type="pres">
      <dgm:prSet presAssocID="{7FD1E367-391C-4798-A1F8-84CA76BE8DA6}"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A2BB52F4-22B8-4986-838D-679541EE5A76}" type="pres">
      <dgm:prSet presAssocID="{7FD1E367-391C-4798-A1F8-84CA76BE8DA6}" presName="childNode" presStyleLbl="node1" presStyleIdx="0" presStyleCnt="3">
        <dgm:presLayoutVars>
          <dgm:bulletEnabled val="1"/>
        </dgm:presLayoutVars>
      </dgm:prSet>
      <dgm:spPr/>
    </dgm:pt>
    <dgm:pt modelId="{3807E4EF-18C1-487F-BD02-458DE93F5A31}" type="pres">
      <dgm:prSet presAssocID="{7FD1E367-391C-4798-A1F8-84CA76BE8DA6}" presName="parentNode" presStyleLbl="revTx" presStyleIdx="0" presStyleCnt="3">
        <dgm:presLayoutVars>
          <dgm:chMax val="0"/>
          <dgm:bulletEnabled val="1"/>
        </dgm:presLayoutVars>
      </dgm:prSet>
      <dgm:spPr/>
    </dgm:pt>
    <dgm:pt modelId="{72D9F52F-EEFF-4DBA-BC00-0D5E1D2D11A6}" type="pres">
      <dgm:prSet presAssocID="{2922D03F-E2F0-4476-83EC-BF5AE56D188E}" presName="sibTrans" presStyleCnt="0"/>
      <dgm:spPr/>
    </dgm:pt>
    <dgm:pt modelId="{73D3D25C-3F22-4745-BE15-8CE8AC12F900}" type="pres">
      <dgm:prSet presAssocID="{1FEFE3A0-00C6-4F60-BF3C-0BAAD0BD70A8}" presName="compositeNode" presStyleCnt="0">
        <dgm:presLayoutVars>
          <dgm:bulletEnabled val="1"/>
        </dgm:presLayoutVars>
      </dgm:prSet>
      <dgm:spPr/>
    </dgm:pt>
    <dgm:pt modelId="{D327528A-A0E0-4EC9-9B04-814FA97789A5}" type="pres">
      <dgm:prSet presAssocID="{1FEFE3A0-00C6-4F60-BF3C-0BAAD0BD70A8}"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6000" r="-46000"/>
          </a:stretch>
        </a:blipFill>
      </dgm:spPr>
    </dgm:pt>
    <dgm:pt modelId="{FEB90A4B-74B8-439A-B503-0484E692966F}" type="pres">
      <dgm:prSet presAssocID="{1FEFE3A0-00C6-4F60-BF3C-0BAAD0BD70A8}" presName="childNode" presStyleLbl="node1" presStyleIdx="1" presStyleCnt="3">
        <dgm:presLayoutVars>
          <dgm:bulletEnabled val="1"/>
        </dgm:presLayoutVars>
      </dgm:prSet>
      <dgm:spPr/>
    </dgm:pt>
    <dgm:pt modelId="{4926A3A5-EB9B-478A-9C57-202B1BD7C8CE}" type="pres">
      <dgm:prSet presAssocID="{1FEFE3A0-00C6-4F60-BF3C-0BAAD0BD70A8}" presName="parentNode" presStyleLbl="revTx" presStyleIdx="1" presStyleCnt="3">
        <dgm:presLayoutVars>
          <dgm:chMax val="0"/>
          <dgm:bulletEnabled val="1"/>
        </dgm:presLayoutVars>
      </dgm:prSet>
      <dgm:spPr/>
    </dgm:pt>
    <dgm:pt modelId="{EF343BB9-40C3-41FB-ABAF-66D973BCA566}" type="pres">
      <dgm:prSet presAssocID="{D3BE208F-A821-492C-BDFA-49FBF8FA1B2E}" presName="sibTrans" presStyleCnt="0"/>
      <dgm:spPr/>
    </dgm:pt>
    <dgm:pt modelId="{E57A0BFA-3AC2-4098-94A0-31D51130DA07}" type="pres">
      <dgm:prSet presAssocID="{57525BD0-0D08-47CD-ADCD-F35E9060CE61}" presName="compositeNode" presStyleCnt="0">
        <dgm:presLayoutVars>
          <dgm:bulletEnabled val="1"/>
        </dgm:presLayoutVars>
      </dgm:prSet>
      <dgm:spPr/>
    </dgm:pt>
    <dgm:pt modelId="{7751C561-3476-401E-B0EA-8F8676943389}" type="pres">
      <dgm:prSet presAssocID="{57525BD0-0D08-47CD-ADCD-F35E9060CE61}"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dgm:spPr>
    </dgm:pt>
    <dgm:pt modelId="{92F3FF34-09E3-4338-ABE8-E47BF9B39090}" type="pres">
      <dgm:prSet presAssocID="{57525BD0-0D08-47CD-ADCD-F35E9060CE61}" presName="childNode" presStyleLbl="node1" presStyleIdx="2" presStyleCnt="3">
        <dgm:presLayoutVars>
          <dgm:bulletEnabled val="1"/>
        </dgm:presLayoutVars>
      </dgm:prSet>
      <dgm:spPr/>
    </dgm:pt>
    <dgm:pt modelId="{07D227E6-8B1D-4D0F-9E05-4AA94EA32F80}" type="pres">
      <dgm:prSet presAssocID="{57525BD0-0D08-47CD-ADCD-F35E9060CE61}" presName="parentNode" presStyleLbl="revTx" presStyleIdx="2" presStyleCnt="3">
        <dgm:presLayoutVars>
          <dgm:chMax val="0"/>
          <dgm:bulletEnabled val="1"/>
        </dgm:presLayoutVars>
      </dgm:prSet>
      <dgm:spPr/>
    </dgm:pt>
  </dgm:ptLst>
  <dgm:cxnLst>
    <dgm:cxn modelId="{A6A5A303-EF3D-4B28-BDCA-A86866FF139B}" type="presOf" srcId="{ECA03522-E7EF-4CF3-AE42-4906D81FD293}" destId="{92F3FF34-09E3-4338-ABE8-E47BF9B39090}" srcOrd="0" destOrd="2" presId="urn:microsoft.com/office/officeart/2005/8/layout/hList2"/>
    <dgm:cxn modelId="{976ADE05-8A03-4C84-9D3A-3D9C3292EECA}" type="presOf" srcId="{48CE22F1-5C61-45F9-AF24-39A433F2B72F}" destId="{FEB90A4B-74B8-439A-B503-0484E692966F}" srcOrd="0" destOrd="0" presId="urn:microsoft.com/office/officeart/2005/8/layout/hList2"/>
    <dgm:cxn modelId="{7F2DE00D-9288-4553-95CB-7B9F56DEBF03}" type="presOf" srcId="{8065655B-FD4D-4623-9FDB-DEF9BBD6902F}" destId="{FEB90A4B-74B8-439A-B503-0484E692966F}" srcOrd="0" destOrd="2" presId="urn:microsoft.com/office/officeart/2005/8/layout/hList2"/>
    <dgm:cxn modelId="{1E24DE0F-653F-4ED4-99F4-694654684BD8}" srcId="{57525BD0-0D08-47CD-ADCD-F35E9060CE61}" destId="{ECA03522-E7EF-4CF3-AE42-4906D81FD293}" srcOrd="2" destOrd="0" parTransId="{1319395B-1AF6-45AE-9CB4-F11250AD8E3E}" sibTransId="{6B81E935-D71C-4288-A3D1-B901FBDA0158}"/>
    <dgm:cxn modelId="{335F8C22-7FFF-4882-87F4-474716210027}" type="presOf" srcId="{1FEFE3A0-00C6-4F60-BF3C-0BAAD0BD70A8}" destId="{4926A3A5-EB9B-478A-9C57-202B1BD7C8CE}" srcOrd="0" destOrd="0" presId="urn:microsoft.com/office/officeart/2005/8/layout/hList2"/>
    <dgm:cxn modelId="{BC722424-E297-46C2-9DC8-DEFCB9267560}" type="presOf" srcId="{BC0D671A-BC3C-49B9-AB78-2BF504B97900}" destId="{92F3FF34-09E3-4338-ABE8-E47BF9B39090}" srcOrd="0" destOrd="1" presId="urn:microsoft.com/office/officeart/2005/8/layout/hList2"/>
    <dgm:cxn modelId="{6D8BE03F-30F2-47C9-BF46-C0DAFDAED090}" type="presOf" srcId="{579F7C7B-12FA-47AE-8145-CAAEB2D26DC9}" destId="{FEB90A4B-74B8-439A-B503-0484E692966F}" srcOrd="0" destOrd="3" presId="urn:microsoft.com/office/officeart/2005/8/layout/hList2"/>
    <dgm:cxn modelId="{7EF7706C-1331-43A7-B053-808405DE96A1}" srcId="{1FEFE3A0-00C6-4F60-BF3C-0BAAD0BD70A8}" destId="{48CE22F1-5C61-45F9-AF24-39A433F2B72F}" srcOrd="0" destOrd="0" parTransId="{629EE39F-3494-4420-BD41-047A7FF7DBA6}" sibTransId="{D3AF86E8-4B20-47E5-B985-15454F776607}"/>
    <dgm:cxn modelId="{1EFEB552-3769-45BC-B636-4F2FDD6702AC}" type="presOf" srcId="{57525BD0-0D08-47CD-ADCD-F35E9060CE61}" destId="{07D227E6-8B1D-4D0F-9E05-4AA94EA32F80}" srcOrd="0" destOrd="0" presId="urn:microsoft.com/office/officeart/2005/8/layout/hList2"/>
    <dgm:cxn modelId="{78CDC874-BB25-41BE-8231-189B44F8928D}" type="presOf" srcId="{E95A9EEA-2960-41A3-B340-91E10CE5F613}" destId="{616E9529-5905-4D74-8051-7A4B271D9EF3}" srcOrd="0" destOrd="0" presId="urn:microsoft.com/office/officeart/2005/8/layout/hList2"/>
    <dgm:cxn modelId="{C42B8898-590C-4C77-9B17-B229A88BCE8A}" srcId="{1FEFE3A0-00C6-4F60-BF3C-0BAAD0BD70A8}" destId="{8065655B-FD4D-4623-9FDB-DEF9BBD6902F}" srcOrd="2" destOrd="0" parTransId="{21413904-EF1F-47F0-94AC-8A34E20C13FC}" sibTransId="{EEB1F40B-594F-49D7-9F92-1BD3D5771055}"/>
    <dgm:cxn modelId="{0B4AD99D-0CBA-4820-8285-41820E23F9DF}" srcId="{1FEFE3A0-00C6-4F60-BF3C-0BAAD0BD70A8}" destId="{579F7C7B-12FA-47AE-8145-CAAEB2D26DC9}" srcOrd="3" destOrd="0" parTransId="{3C6EAD25-5148-4F2B-A74F-7F041AFC38B2}" sibTransId="{80DBE9DB-B47C-42C3-8A56-C35F32C4B4C7}"/>
    <dgm:cxn modelId="{469C1EA9-E43D-4110-AAAC-7A046CC59A76}" srcId="{7FD1E367-391C-4798-A1F8-84CA76BE8DA6}" destId="{25200585-9174-4BC6-88CB-2FABD445DBE9}" srcOrd="0" destOrd="0" parTransId="{6906B679-33FC-46FB-A409-1C3415E72952}" sibTransId="{42DFAB77-D572-439F-9330-C79B10D576B7}"/>
    <dgm:cxn modelId="{89A53FC0-736A-4CE3-BECB-AB70E68661B4}" type="presOf" srcId="{011461B4-4E55-4C04-9AF0-3DD7FF0D62DA}" destId="{FEB90A4B-74B8-439A-B503-0484E692966F}" srcOrd="0" destOrd="4" presId="urn:microsoft.com/office/officeart/2005/8/layout/hList2"/>
    <dgm:cxn modelId="{85EB03C1-5691-40F0-A9CC-C4380D447816}" srcId="{1FEFE3A0-00C6-4F60-BF3C-0BAAD0BD70A8}" destId="{5BEEFBB8-5396-4B4A-ABD7-D30FF59B3884}" srcOrd="1" destOrd="0" parTransId="{3AA72097-6440-4C81-8D6C-889E4BBC5A5F}" sibTransId="{9A152106-8A54-47BD-BF94-05A7452BAC14}"/>
    <dgm:cxn modelId="{A807BBC6-CE34-4B78-8B5E-7E9345ABE87C}" srcId="{E95A9EEA-2960-41A3-B340-91E10CE5F613}" destId="{7FD1E367-391C-4798-A1F8-84CA76BE8DA6}" srcOrd="0" destOrd="0" parTransId="{BAD9AEF1-C814-498B-8ACA-E9DA177DC41B}" sibTransId="{2922D03F-E2F0-4476-83EC-BF5AE56D188E}"/>
    <dgm:cxn modelId="{BB456BD1-7DCF-4443-BC70-33E437DB9392}" srcId="{E95A9EEA-2960-41A3-B340-91E10CE5F613}" destId="{57525BD0-0D08-47CD-ADCD-F35E9060CE61}" srcOrd="2" destOrd="0" parTransId="{A3DA58B4-BDE8-4439-BDDA-242AA9D9D34A}" sibTransId="{8A6C20BF-D2F4-4744-9959-C98D8E0DC825}"/>
    <dgm:cxn modelId="{4D4E6CD7-20B4-4CCF-BA8C-B3ECEE813125}" type="presOf" srcId="{7FD1E367-391C-4798-A1F8-84CA76BE8DA6}" destId="{3807E4EF-18C1-487F-BD02-458DE93F5A31}" srcOrd="0" destOrd="0" presId="urn:microsoft.com/office/officeart/2005/8/layout/hList2"/>
    <dgm:cxn modelId="{2FBA20E2-BD89-4E79-BD53-69EFB60762ED}" srcId="{57525BD0-0D08-47CD-ADCD-F35E9060CE61}" destId="{8740A94F-FE8E-4A49-9905-7257325FD1F1}" srcOrd="0" destOrd="0" parTransId="{0B1492D3-35D1-47DA-B959-BF89D72AE3AF}" sibTransId="{CF71F4E0-5CCB-4A19-AD00-A249201F4958}"/>
    <dgm:cxn modelId="{32C41DE5-B285-44AD-9987-DFF495D0F687}" srcId="{1FEFE3A0-00C6-4F60-BF3C-0BAAD0BD70A8}" destId="{011461B4-4E55-4C04-9AF0-3DD7FF0D62DA}" srcOrd="4" destOrd="0" parTransId="{BACEE1D1-9CE8-4762-92A6-06992D3E2B05}" sibTransId="{3F591664-1DBE-40D9-8FAF-864A4E667AC2}"/>
    <dgm:cxn modelId="{2FB405E8-DA0D-400A-98E7-845345F9C3B4}" srcId="{57525BD0-0D08-47CD-ADCD-F35E9060CE61}" destId="{BC0D671A-BC3C-49B9-AB78-2BF504B97900}" srcOrd="1" destOrd="0" parTransId="{6DDEB972-7E66-4BE3-B5AE-9ECC163445ED}" sibTransId="{4E0508CC-715E-46B7-B4FA-E2BA490A03EA}"/>
    <dgm:cxn modelId="{D31CE6EA-78FD-4E69-A7EC-D1BCD09B7E8A}" type="presOf" srcId="{8740A94F-FE8E-4A49-9905-7257325FD1F1}" destId="{92F3FF34-09E3-4338-ABE8-E47BF9B39090}" srcOrd="0" destOrd="0" presId="urn:microsoft.com/office/officeart/2005/8/layout/hList2"/>
    <dgm:cxn modelId="{DB95B7F2-241E-4CEE-A816-E863B0AE4BB2}" type="presOf" srcId="{5BEEFBB8-5396-4B4A-ABD7-D30FF59B3884}" destId="{FEB90A4B-74B8-439A-B503-0484E692966F}" srcOrd="0" destOrd="1" presId="urn:microsoft.com/office/officeart/2005/8/layout/hList2"/>
    <dgm:cxn modelId="{72BA6EF3-3481-457F-8264-B240252D81EC}" type="presOf" srcId="{25200585-9174-4BC6-88CB-2FABD445DBE9}" destId="{A2BB52F4-22B8-4986-838D-679541EE5A76}" srcOrd="0" destOrd="0" presId="urn:microsoft.com/office/officeart/2005/8/layout/hList2"/>
    <dgm:cxn modelId="{0E5B03F9-6AA4-4AC0-9405-A58207E4A043}" srcId="{E95A9EEA-2960-41A3-B340-91E10CE5F613}" destId="{1FEFE3A0-00C6-4F60-BF3C-0BAAD0BD70A8}" srcOrd="1" destOrd="0" parTransId="{61214673-AA87-4203-B554-C752CBE54E91}" sibTransId="{D3BE208F-A821-492C-BDFA-49FBF8FA1B2E}"/>
    <dgm:cxn modelId="{17B0C8D4-0F2D-4ECF-9F0E-30F8DDEF2457}" type="presParOf" srcId="{616E9529-5905-4D74-8051-7A4B271D9EF3}" destId="{A25DF213-B19F-423D-A97B-440B24BBEF1A}" srcOrd="0" destOrd="0" presId="urn:microsoft.com/office/officeart/2005/8/layout/hList2"/>
    <dgm:cxn modelId="{892F3053-5EAC-4ED6-9893-7140BC6173EB}" type="presParOf" srcId="{A25DF213-B19F-423D-A97B-440B24BBEF1A}" destId="{8E4AC03C-6EC3-4807-83E1-79C482AACF09}" srcOrd="0" destOrd="0" presId="urn:microsoft.com/office/officeart/2005/8/layout/hList2"/>
    <dgm:cxn modelId="{F19A7F4B-7D12-4F0B-813A-593F9D75E8EE}" type="presParOf" srcId="{A25DF213-B19F-423D-A97B-440B24BBEF1A}" destId="{A2BB52F4-22B8-4986-838D-679541EE5A76}" srcOrd="1" destOrd="0" presId="urn:microsoft.com/office/officeart/2005/8/layout/hList2"/>
    <dgm:cxn modelId="{E083392A-8166-444C-AB46-17F5DF141C7C}" type="presParOf" srcId="{A25DF213-B19F-423D-A97B-440B24BBEF1A}" destId="{3807E4EF-18C1-487F-BD02-458DE93F5A31}" srcOrd="2" destOrd="0" presId="urn:microsoft.com/office/officeart/2005/8/layout/hList2"/>
    <dgm:cxn modelId="{F32BE2B1-866E-4B33-AD58-C71CAFD2AE60}" type="presParOf" srcId="{616E9529-5905-4D74-8051-7A4B271D9EF3}" destId="{72D9F52F-EEFF-4DBA-BC00-0D5E1D2D11A6}" srcOrd="1" destOrd="0" presId="urn:microsoft.com/office/officeart/2005/8/layout/hList2"/>
    <dgm:cxn modelId="{F1783E68-ECF8-42E3-844A-137026418D8D}" type="presParOf" srcId="{616E9529-5905-4D74-8051-7A4B271D9EF3}" destId="{73D3D25C-3F22-4745-BE15-8CE8AC12F900}" srcOrd="2" destOrd="0" presId="urn:microsoft.com/office/officeart/2005/8/layout/hList2"/>
    <dgm:cxn modelId="{8AEC425D-921D-4739-BC4F-8D019B6180AE}" type="presParOf" srcId="{73D3D25C-3F22-4745-BE15-8CE8AC12F900}" destId="{D327528A-A0E0-4EC9-9B04-814FA97789A5}" srcOrd="0" destOrd="0" presId="urn:microsoft.com/office/officeart/2005/8/layout/hList2"/>
    <dgm:cxn modelId="{2974C43E-BD39-4860-A782-BA9AEC51C9EB}" type="presParOf" srcId="{73D3D25C-3F22-4745-BE15-8CE8AC12F900}" destId="{FEB90A4B-74B8-439A-B503-0484E692966F}" srcOrd="1" destOrd="0" presId="urn:microsoft.com/office/officeart/2005/8/layout/hList2"/>
    <dgm:cxn modelId="{4C377497-9647-409E-AA8F-64AE64450CDE}" type="presParOf" srcId="{73D3D25C-3F22-4745-BE15-8CE8AC12F900}" destId="{4926A3A5-EB9B-478A-9C57-202B1BD7C8CE}" srcOrd="2" destOrd="0" presId="urn:microsoft.com/office/officeart/2005/8/layout/hList2"/>
    <dgm:cxn modelId="{152B2584-FF5C-4717-8D80-8EE419A287B3}" type="presParOf" srcId="{616E9529-5905-4D74-8051-7A4B271D9EF3}" destId="{EF343BB9-40C3-41FB-ABAF-66D973BCA566}" srcOrd="3" destOrd="0" presId="urn:microsoft.com/office/officeart/2005/8/layout/hList2"/>
    <dgm:cxn modelId="{83207E37-EF94-406C-A805-0D50F31DE9B2}" type="presParOf" srcId="{616E9529-5905-4D74-8051-7A4B271D9EF3}" destId="{E57A0BFA-3AC2-4098-94A0-31D51130DA07}" srcOrd="4" destOrd="0" presId="urn:microsoft.com/office/officeart/2005/8/layout/hList2"/>
    <dgm:cxn modelId="{58A3AD8A-3558-4DDA-BF44-B0D5076D8C9C}" type="presParOf" srcId="{E57A0BFA-3AC2-4098-94A0-31D51130DA07}" destId="{7751C561-3476-401E-B0EA-8F8676943389}" srcOrd="0" destOrd="0" presId="urn:microsoft.com/office/officeart/2005/8/layout/hList2"/>
    <dgm:cxn modelId="{B338FFE4-4BD9-406D-802B-DEF5A2CB7F4F}" type="presParOf" srcId="{E57A0BFA-3AC2-4098-94A0-31D51130DA07}" destId="{92F3FF34-09E3-4338-ABE8-E47BF9B39090}" srcOrd="1" destOrd="0" presId="urn:microsoft.com/office/officeart/2005/8/layout/hList2"/>
    <dgm:cxn modelId="{9650C4CE-21FD-433F-8899-5E05C5AEB754}" type="presParOf" srcId="{E57A0BFA-3AC2-4098-94A0-31D51130DA07}" destId="{07D227E6-8B1D-4D0F-9E05-4AA94EA32F80}"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818589-AFBF-480A-A2A8-79353ACFD70D}" type="doc">
      <dgm:prSet loTypeId="urn:microsoft.com/office/officeart/2005/8/layout/chevron1" loCatId="process" qsTypeId="urn:microsoft.com/office/officeart/2005/8/quickstyle/simple1" qsCatId="simple" csTypeId="urn:microsoft.com/office/officeart/2005/8/colors/accent2_1" csCatId="accent2" phldr="1"/>
      <dgm:spPr/>
    </dgm:pt>
    <dgm:pt modelId="{5774C61B-172D-4D01-A4ED-99D8A16C3117}">
      <dgm:prSet phldrT="[Texto]" custT="1"/>
      <dgm:spPr/>
      <dgm:t>
        <a:bodyPr/>
        <a:lstStyle/>
        <a:p>
          <a:r>
            <a:rPr lang="es-ES" sz="1400" dirty="0"/>
            <a:t>Transformación institucional</a:t>
          </a:r>
        </a:p>
      </dgm:t>
    </dgm:pt>
    <dgm:pt modelId="{B7D1CCE4-0BD3-4D10-BE78-841C1E6D93A4}" type="parTrans" cxnId="{4E688ABD-2CD4-4567-92C4-09E65FD17992}">
      <dgm:prSet/>
      <dgm:spPr/>
      <dgm:t>
        <a:bodyPr/>
        <a:lstStyle/>
        <a:p>
          <a:endParaRPr lang="es-ES" sz="4400"/>
        </a:p>
      </dgm:t>
    </dgm:pt>
    <dgm:pt modelId="{957B50FA-7A7D-48ED-9656-A4C3459336CA}" type="sibTrans" cxnId="{4E688ABD-2CD4-4567-92C4-09E65FD17992}">
      <dgm:prSet/>
      <dgm:spPr/>
      <dgm:t>
        <a:bodyPr/>
        <a:lstStyle/>
        <a:p>
          <a:endParaRPr lang="es-ES" sz="4400"/>
        </a:p>
      </dgm:t>
    </dgm:pt>
    <dgm:pt modelId="{D11CD772-5582-4A32-93DB-1B9D9485C1A3}">
      <dgm:prSet phldrT="[Texto]" custT="1"/>
      <dgm:spPr/>
      <dgm:t>
        <a:bodyPr/>
        <a:lstStyle/>
        <a:p>
          <a:r>
            <a:rPr lang="es-ES" sz="1400" dirty="0"/>
            <a:t>Participación actores internos y externos</a:t>
          </a:r>
        </a:p>
      </dgm:t>
    </dgm:pt>
    <dgm:pt modelId="{5D209F43-A442-4104-BD1E-38A5A5D9C710}" type="parTrans" cxnId="{F904BFE8-F063-4872-84B8-58E151B41C8F}">
      <dgm:prSet/>
      <dgm:spPr/>
      <dgm:t>
        <a:bodyPr/>
        <a:lstStyle/>
        <a:p>
          <a:endParaRPr lang="es-ES" sz="4400"/>
        </a:p>
      </dgm:t>
    </dgm:pt>
    <dgm:pt modelId="{846DC6C4-0A7E-4EA1-B6E5-CA66D506CCBB}" type="sibTrans" cxnId="{F904BFE8-F063-4872-84B8-58E151B41C8F}">
      <dgm:prSet/>
      <dgm:spPr/>
      <dgm:t>
        <a:bodyPr/>
        <a:lstStyle/>
        <a:p>
          <a:endParaRPr lang="es-ES" sz="4400"/>
        </a:p>
      </dgm:t>
    </dgm:pt>
    <dgm:pt modelId="{DB4AAF4B-532D-41BA-9CF6-E1C3F914CCE8}">
      <dgm:prSet phldrT="[Texto]" custT="1"/>
      <dgm:spPr/>
      <dgm:t>
        <a:bodyPr/>
        <a:lstStyle/>
        <a:p>
          <a:r>
            <a:rPr lang="es-ES" sz="1400" dirty="0"/>
            <a:t>Romper obstáculos estructurales e institucionales</a:t>
          </a:r>
        </a:p>
      </dgm:t>
    </dgm:pt>
    <dgm:pt modelId="{CF97D68F-8481-4386-AD82-AEBC2E7631C0}" type="parTrans" cxnId="{30B79E05-4172-44FE-9DA5-F92C4375D639}">
      <dgm:prSet/>
      <dgm:spPr/>
      <dgm:t>
        <a:bodyPr/>
        <a:lstStyle/>
        <a:p>
          <a:endParaRPr lang="es-ES" sz="4400"/>
        </a:p>
      </dgm:t>
    </dgm:pt>
    <dgm:pt modelId="{A6B26023-EAFF-4241-9526-13448468AD38}" type="sibTrans" cxnId="{30B79E05-4172-44FE-9DA5-F92C4375D639}">
      <dgm:prSet/>
      <dgm:spPr/>
      <dgm:t>
        <a:bodyPr/>
        <a:lstStyle/>
        <a:p>
          <a:endParaRPr lang="es-ES" sz="4400"/>
        </a:p>
      </dgm:t>
    </dgm:pt>
    <dgm:pt modelId="{0C76767D-92D5-4451-917B-9B408153B90B}">
      <dgm:prSet phldrT="[Texto]" custT="1"/>
      <dgm:spPr/>
      <dgm:t>
        <a:bodyPr/>
        <a:lstStyle/>
        <a:p>
          <a:r>
            <a:rPr lang="es-ES" sz="1400" dirty="0"/>
            <a:t>Relación entre universidad - entorno (Comunidad/Estado)</a:t>
          </a:r>
        </a:p>
      </dgm:t>
    </dgm:pt>
    <dgm:pt modelId="{CD33B729-AFBB-4FF1-B301-B47B697EF9C5}" type="parTrans" cxnId="{348F1C0F-D559-4183-B42A-C512DD0C0ACC}">
      <dgm:prSet/>
      <dgm:spPr/>
      <dgm:t>
        <a:bodyPr/>
        <a:lstStyle/>
        <a:p>
          <a:endParaRPr lang="es-ES" sz="4400"/>
        </a:p>
      </dgm:t>
    </dgm:pt>
    <dgm:pt modelId="{A3B1F293-6B91-453F-ACB9-93D6C6F08E36}" type="sibTrans" cxnId="{348F1C0F-D559-4183-B42A-C512DD0C0ACC}">
      <dgm:prSet/>
      <dgm:spPr/>
      <dgm:t>
        <a:bodyPr/>
        <a:lstStyle/>
        <a:p>
          <a:endParaRPr lang="es-ES" sz="4400"/>
        </a:p>
      </dgm:t>
    </dgm:pt>
    <dgm:pt modelId="{56A3A696-89A1-4055-AF18-6A6BAEBCA791}">
      <dgm:prSet phldrT="[Texto]" custT="1"/>
      <dgm:spPr/>
      <dgm:t>
        <a:bodyPr/>
        <a:lstStyle/>
        <a:p>
          <a:r>
            <a:rPr lang="es-ES" sz="1400" dirty="0"/>
            <a:t>Cambios académicos</a:t>
          </a:r>
        </a:p>
      </dgm:t>
    </dgm:pt>
    <dgm:pt modelId="{D346C86A-8866-45AA-BEA6-A898CD8CB8D8}" type="sibTrans" cxnId="{17EC1815-DB34-4DF1-AF32-E45A267CA71E}">
      <dgm:prSet/>
      <dgm:spPr/>
      <dgm:t>
        <a:bodyPr/>
        <a:lstStyle/>
        <a:p>
          <a:endParaRPr lang="es-ES" sz="4400"/>
        </a:p>
      </dgm:t>
    </dgm:pt>
    <dgm:pt modelId="{1C3819C3-58A6-4CFB-8047-94ECC07300BF}" type="parTrans" cxnId="{17EC1815-DB34-4DF1-AF32-E45A267CA71E}">
      <dgm:prSet/>
      <dgm:spPr/>
      <dgm:t>
        <a:bodyPr/>
        <a:lstStyle/>
        <a:p>
          <a:endParaRPr lang="es-ES" sz="4400"/>
        </a:p>
      </dgm:t>
    </dgm:pt>
    <dgm:pt modelId="{139E658B-7FA6-4BC8-A857-FD8FAB6308F7}" type="pres">
      <dgm:prSet presAssocID="{F2818589-AFBF-480A-A2A8-79353ACFD70D}" presName="Name0" presStyleCnt="0">
        <dgm:presLayoutVars>
          <dgm:dir/>
          <dgm:animLvl val="lvl"/>
          <dgm:resizeHandles val="exact"/>
        </dgm:presLayoutVars>
      </dgm:prSet>
      <dgm:spPr/>
    </dgm:pt>
    <dgm:pt modelId="{F96568E0-B8F1-46DD-A715-E1E6718FF443}" type="pres">
      <dgm:prSet presAssocID="{56A3A696-89A1-4055-AF18-6A6BAEBCA791}" presName="parTxOnly" presStyleLbl="node1" presStyleIdx="0" presStyleCnt="5" custScaleX="124188" custScaleY="161022">
        <dgm:presLayoutVars>
          <dgm:chMax val="0"/>
          <dgm:chPref val="0"/>
          <dgm:bulletEnabled val="1"/>
        </dgm:presLayoutVars>
      </dgm:prSet>
      <dgm:spPr/>
    </dgm:pt>
    <dgm:pt modelId="{7421DF91-7F7C-4B75-9A53-5E610BD6961C}" type="pres">
      <dgm:prSet presAssocID="{D346C86A-8866-45AA-BEA6-A898CD8CB8D8}" presName="parTxOnlySpace" presStyleCnt="0"/>
      <dgm:spPr/>
    </dgm:pt>
    <dgm:pt modelId="{BF8C95AA-992B-4C6F-8E2F-16671D65C008}" type="pres">
      <dgm:prSet presAssocID="{5774C61B-172D-4D01-A4ED-99D8A16C3117}" presName="parTxOnly" presStyleLbl="node1" presStyleIdx="1" presStyleCnt="5" custScaleX="146631" custScaleY="161022" custLinFactNeighborX="-58050">
        <dgm:presLayoutVars>
          <dgm:chMax val="0"/>
          <dgm:chPref val="0"/>
          <dgm:bulletEnabled val="1"/>
        </dgm:presLayoutVars>
      </dgm:prSet>
      <dgm:spPr/>
    </dgm:pt>
    <dgm:pt modelId="{5FFF692E-2CCE-4621-88AE-8F91B4A76DC7}" type="pres">
      <dgm:prSet presAssocID="{957B50FA-7A7D-48ED-9656-A4C3459336CA}" presName="parTxOnlySpace" presStyleCnt="0"/>
      <dgm:spPr/>
    </dgm:pt>
    <dgm:pt modelId="{53390A1F-47FF-4AE7-B226-2B86229C3D4B}" type="pres">
      <dgm:prSet presAssocID="{D11CD772-5582-4A32-93DB-1B9D9485C1A3}" presName="parTxOnly" presStyleLbl="node1" presStyleIdx="2" presStyleCnt="5" custScaleX="136624" custScaleY="161022" custLinFactNeighborX="-92065">
        <dgm:presLayoutVars>
          <dgm:chMax val="0"/>
          <dgm:chPref val="0"/>
          <dgm:bulletEnabled val="1"/>
        </dgm:presLayoutVars>
      </dgm:prSet>
      <dgm:spPr/>
    </dgm:pt>
    <dgm:pt modelId="{6676EF25-F804-4F30-88E3-6C0D08F36455}" type="pres">
      <dgm:prSet presAssocID="{846DC6C4-0A7E-4EA1-B6E5-CA66D506CCBB}" presName="parTxOnlySpace" presStyleCnt="0"/>
      <dgm:spPr/>
    </dgm:pt>
    <dgm:pt modelId="{3966F9E8-54CF-434B-ADCD-54E9B820509B}" type="pres">
      <dgm:prSet presAssocID="{0C76767D-92D5-4451-917B-9B408153B90B}" presName="parTxOnly" presStyleLbl="node1" presStyleIdx="3" presStyleCnt="5" custScaleX="139594" custScaleY="161022" custLinFactX="-7712" custLinFactNeighborX="-100000">
        <dgm:presLayoutVars>
          <dgm:chMax val="0"/>
          <dgm:chPref val="0"/>
          <dgm:bulletEnabled val="1"/>
        </dgm:presLayoutVars>
      </dgm:prSet>
      <dgm:spPr/>
    </dgm:pt>
    <dgm:pt modelId="{1748D6DB-1C85-47C2-8E63-94387D558F24}" type="pres">
      <dgm:prSet presAssocID="{A3B1F293-6B91-453F-ACB9-93D6C6F08E36}" presName="parTxOnlySpace" presStyleCnt="0"/>
      <dgm:spPr/>
    </dgm:pt>
    <dgm:pt modelId="{40E539FF-67D4-4486-AEF3-B25F36FF5284}" type="pres">
      <dgm:prSet presAssocID="{DB4AAF4B-532D-41BA-9CF6-E1C3F914CCE8}" presName="parTxOnly" presStyleLbl="node1" presStyleIdx="4" presStyleCnt="5" custScaleX="141281" custScaleY="161022" custLinFactX="-15948" custLinFactNeighborX="-100000">
        <dgm:presLayoutVars>
          <dgm:chMax val="0"/>
          <dgm:chPref val="0"/>
          <dgm:bulletEnabled val="1"/>
        </dgm:presLayoutVars>
      </dgm:prSet>
      <dgm:spPr/>
    </dgm:pt>
  </dgm:ptLst>
  <dgm:cxnLst>
    <dgm:cxn modelId="{30B79E05-4172-44FE-9DA5-F92C4375D639}" srcId="{F2818589-AFBF-480A-A2A8-79353ACFD70D}" destId="{DB4AAF4B-532D-41BA-9CF6-E1C3F914CCE8}" srcOrd="4" destOrd="0" parTransId="{CF97D68F-8481-4386-AD82-AEBC2E7631C0}" sibTransId="{A6B26023-EAFF-4241-9526-13448468AD38}"/>
    <dgm:cxn modelId="{348F1C0F-D559-4183-B42A-C512DD0C0ACC}" srcId="{F2818589-AFBF-480A-A2A8-79353ACFD70D}" destId="{0C76767D-92D5-4451-917B-9B408153B90B}" srcOrd="3" destOrd="0" parTransId="{CD33B729-AFBB-4FF1-B301-B47B697EF9C5}" sibTransId="{A3B1F293-6B91-453F-ACB9-93D6C6F08E36}"/>
    <dgm:cxn modelId="{BC0D1B12-4269-4DE5-B41F-696781A99455}" type="presOf" srcId="{56A3A696-89A1-4055-AF18-6A6BAEBCA791}" destId="{F96568E0-B8F1-46DD-A715-E1E6718FF443}" srcOrd="0" destOrd="0" presId="urn:microsoft.com/office/officeart/2005/8/layout/chevron1"/>
    <dgm:cxn modelId="{17EC1815-DB34-4DF1-AF32-E45A267CA71E}" srcId="{F2818589-AFBF-480A-A2A8-79353ACFD70D}" destId="{56A3A696-89A1-4055-AF18-6A6BAEBCA791}" srcOrd="0" destOrd="0" parTransId="{1C3819C3-58A6-4CFB-8047-94ECC07300BF}" sibTransId="{D346C86A-8866-45AA-BEA6-A898CD8CB8D8}"/>
    <dgm:cxn modelId="{9616DB3A-89AA-4C7C-A82D-108B7DFD415B}" type="presOf" srcId="{D11CD772-5582-4A32-93DB-1B9D9485C1A3}" destId="{53390A1F-47FF-4AE7-B226-2B86229C3D4B}" srcOrd="0" destOrd="0" presId="urn:microsoft.com/office/officeart/2005/8/layout/chevron1"/>
    <dgm:cxn modelId="{66D61866-164A-45DF-872F-CD4A791654F5}" type="presOf" srcId="{0C76767D-92D5-4451-917B-9B408153B90B}" destId="{3966F9E8-54CF-434B-ADCD-54E9B820509B}" srcOrd="0" destOrd="0" presId="urn:microsoft.com/office/officeart/2005/8/layout/chevron1"/>
    <dgm:cxn modelId="{FEED7D69-EF95-4A50-9C7B-452A71D4C99D}" type="presOf" srcId="{F2818589-AFBF-480A-A2A8-79353ACFD70D}" destId="{139E658B-7FA6-4BC8-A857-FD8FAB6308F7}" srcOrd="0" destOrd="0" presId="urn:microsoft.com/office/officeart/2005/8/layout/chevron1"/>
    <dgm:cxn modelId="{55BA7F4D-3072-4285-BD8D-CC062342430D}" type="presOf" srcId="{DB4AAF4B-532D-41BA-9CF6-E1C3F914CCE8}" destId="{40E539FF-67D4-4486-AEF3-B25F36FF5284}" srcOrd="0" destOrd="0" presId="urn:microsoft.com/office/officeart/2005/8/layout/chevron1"/>
    <dgm:cxn modelId="{14A40057-5113-4A20-99EA-30A935BC2E2E}" type="presOf" srcId="{5774C61B-172D-4D01-A4ED-99D8A16C3117}" destId="{BF8C95AA-992B-4C6F-8E2F-16671D65C008}" srcOrd="0" destOrd="0" presId="urn:microsoft.com/office/officeart/2005/8/layout/chevron1"/>
    <dgm:cxn modelId="{4E688ABD-2CD4-4567-92C4-09E65FD17992}" srcId="{F2818589-AFBF-480A-A2A8-79353ACFD70D}" destId="{5774C61B-172D-4D01-A4ED-99D8A16C3117}" srcOrd="1" destOrd="0" parTransId="{B7D1CCE4-0BD3-4D10-BE78-841C1E6D93A4}" sibTransId="{957B50FA-7A7D-48ED-9656-A4C3459336CA}"/>
    <dgm:cxn modelId="{F904BFE8-F063-4872-84B8-58E151B41C8F}" srcId="{F2818589-AFBF-480A-A2A8-79353ACFD70D}" destId="{D11CD772-5582-4A32-93DB-1B9D9485C1A3}" srcOrd="2" destOrd="0" parTransId="{5D209F43-A442-4104-BD1E-38A5A5D9C710}" sibTransId="{846DC6C4-0A7E-4EA1-B6E5-CA66D506CCBB}"/>
    <dgm:cxn modelId="{561CB12B-27AE-46F7-8275-E09B491885C6}" type="presParOf" srcId="{139E658B-7FA6-4BC8-A857-FD8FAB6308F7}" destId="{F96568E0-B8F1-46DD-A715-E1E6718FF443}" srcOrd="0" destOrd="0" presId="urn:microsoft.com/office/officeart/2005/8/layout/chevron1"/>
    <dgm:cxn modelId="{0715E40C-1C19-467C-B539-06E7EB2BD8BC}" type="presParOf" srcId="{139E658B-7FA6-4BC8-A857-FD8FAB6308F7}" destId="{7421DF91-7F7C-4B75-9A53-5E610BD6961C}" srcOrd="1" destOrd="0" presId="urn:microsoft.com/office/officeart/2005/8/layout/chevron1"/>
    <dgm:cxn modelId="{23EDEC6E-E0E9-45B2-8A91-895D8821F008}" type="presParOf" srcId="{139E658B-7FA6-4BC8-A857-FD8FAB6308F7}" destId="{BF8C95AA-992B-4C6F-8E2F-16671D65C008}" srcOrd="2" destOrd="0" presId="urn:microsoft.com/office/officeart/2005/8/layout/chevron1"/>
    <dgm:cxn modelId="{D69DCB5F-F729-4767-9DBF-3BB1217F1D45}" type="presParOf" srcId="{139E658B-7FA6-4BC8-A857-FD8FAB6308F7}" destId="{5FFF692E-2CCE-4621-88AE-8F91B4A76DC7}" srcOrd="3" destOrd="0" presId="urn:microsoft.com/office/officeart/2005/8/layout/chevron1"/>
    <dgm:cxn modelId="{1413E6D7-C7CD-4B8C-82FD-1FEB0C1AF8AF}" type="presParOf" srcId="{139E658B-7FA6-4BC8-A857-FD8FAB6308F7}" destId="{53390A1F-47FF-4AE7-B226-2B86229C3D4B}" srcOrd="4" destOrd="0" presId="urn:microsoft.com/office/officeart/2005/8/layout/chevron1"/>
    <dgm:cxn modelId="{031D009D-C6BA-41A2-91B9-7422C508ACC8}" type="presParOf" srcId="{139E658B-7FA6-4BC8-A857-FD8FAB6308F7}" destId="{6676EF25-F804-4F30-88E3-6C0D08F36455}" srcOrd="5" destOrd="0" presId="urn:microsoft.com/office/officeart/2005/8/layout/chevron1"/>
    <dgm:cxn modelId="{8D053958-14C1-4FBB-A973-FE3E4D9B68A8}" type="presParOf" srcId="{139E658B-7FA6-4BC8-A857-FD8FAB6308F7}" destId="{3966F9E8-54CF-434B-ADCD-54E9B820509B}" srcOrd="6" destOrd="0" presId="urn:microsoft.com/office/officeart/2005/8/layout/chevron1"/>
    <dgm:cxn modelId="{B416F3B3-F9FA-4ED8-A7FE-9CD551024069}" type="presParOf" srcId="{139E658B-7FA6-4BC8-A857-FD8FAB6308F7}" destId="{1748D6DB-1C85-47C2-8E63-94387D558F24}" srcOrd="7" destOrd="0" presId="urn:microsoft.com/office/officeart/2005/8/layout/chevron1"/>
    <dgm:cxn modelId="{048E799C-071F-4837-82E7-9554D3E30624}" type="presParOf" srcId="{139E658B-7FA6-4BC8-A857-FD8FAB6308F7}" destId="{40E539FF-67D4-4486-AEF3-B25F36FF5284}"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646EE18-0B70-4D11-A3F0-817468610D95}"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s-ES"/>
        </a:p>
      </dgm:t>
    </dgm:pt>
    <dgm:pt modelId="{64A80865-F7B0-4C81-88B7-2A98E15AFDEF}">
      <dgm:prSet phldrT="[Texto]" custT="1"/>
      <dgm:spPr/>
      <dgm:t>
        <a:bodyPr/>
        <a:lstStyle/>
        <a:p>
          <a:r>
            <a:rPr lang="es-ES" sz="1800" b="1" dirty="0"/>
            <a:t>CONCLUSIONES</a:t>
          </a:r>
        </a:p>
      </dgm:t>
    </dgm:pt>
    <dgm:pt modelId="{6267D31E-836A-4552-8517-35C4C7015122}" type="parTrans" cxnId="{C2D6C50C-5E49-49A8-87E7-18DF32BAD5E8}">
      <dgm:prSet/>
      <dgm:spPr/>
      <dgm:t>
        <a:bodyPr/>
        <a:lstStyle/>
        <a:p>
          <a:endParaRPr lang="es-ES" sz="1600"/>
        </a:p>
      </dgm:t>
    </dgm:pt>
    <dgm:pt modelId="{0B1FCDAB-E02D-401C-AB3C-75408B9F41BB}" type="sibTrans" cxnId="{C2D6C50C-5E49-49A8-87E7-18DF32BAD5E8}">
      <dgm:prSet/>
      <dgm:spPr/>
      <dgm:t>
        <a:bodyPr/>
        <a:lstStyle/>
        <a:p>
          <a:endParaRPr lang="es-ES" sz="1600"/>
        </a:p>
      </dgm:t>
    </dgm:pt>
    <dgm:pt modelId="{8EC0CBA5-B332-4A1B-84DB-85FA54238E45}">
      <dgm:prSet phldrT="[Texto]" custT="1"/>
      <dgm:spPr/>
      <dgm:t>
        <a:bodyPr/>
        <a:lstStyle/>
        <a:p>
          <a:r>
            <a:rPr lang="es-CO" sz="1600" dirty="0">
              <a:latin typeface="Arial" panose="020B0604020202020204" pitchFamily="34" charset="0"/>
              <a:ea typeface="Calibri" panose="020F0502020204030204" pitchFamily="34" charset="0"/>
              <a:cs typeface="Times New Roman" panose="02020603050405020304" pitchFamily="18" charset="0"/>
            </a:rPr>
            <a:t>1. L</a:t>
          </a:r>
          <a:r>
            <a:rPr lang="es-EC" sz="1600" dirty="0">
              <a:latin typeface="Arial" panose="020B0604020202020204" pitchFamily="34" charset="0"/>
              <a:cs typeface="Times New Roman" panose="02020603050405020304" pitchFamily="18" charset="0"/>
            </a:rPr>
            <a:t>a divulgación científica es vital pero debe estar integrada con criterios de pertinencia social ya que la producción científica da prestigio al investigador y a la universidad que lo patrocina.</a:t>
          </a:r>
        </a:p>
        <a:p>
          <a:endParaRPr lang="es-EC" sz="1600" dirty="0">
            <a:latin typeface="Arial" panose="020B0604020202020204" pitchFamily="34" charset="0"/>
            <a:cs typeface="Times New Roman" panose="02020603050405020304" pitchFamily="18" charset="0"/>
          </a:endParaRPr>
        </a:p>
        <a:p>
          <a:r>
            <a:rPr lang="es-EC" sz="1600" dirty="0">
              <a:latin typeface="Arial" panose="020B0604020202020204" pitchFamily="34" charset="0"/>
              <a:cs typeface="Times New Roman" panose="02020603050405020304" pitchFamily="18" charset="0"/>
            </a:rPr>
            <a:t>2. Tienen una interfaz para las dos modalidades de investigación básica y aplicada, que no permiten el desarrollo de actividades con mayor pertinencia social para que las respuestas gestadas desde la comunidad académica tengan una mayor relevancia en la sociedad.</a:t>
          </a:r>
        </a:p>
        <a:p>
          <a:endParaRPr lang="es-EC" sz="1600" dirty="0">
            <a:latin typeface="Arial" panose="020B0604020202020204" pitchFamily="34" charset="0"/>
            <a:cs typeface="Times New Roman" panose="02020603050405020304" pitchFamily="18" charset="0"/>
          </a:endParaRPr>
        </a:p>
        <a:p>
          <a:r>
            <a:rPr lang="es-EC" sz="1600" dirty="0">
              <a:latin typeface="Arial" panose="020B0604020202020204" pitchFamily="34" charset="0"/>
              <a:cs typeface="Times New Roman" panose="02020603050405020304" pitchFamily="18" charset="0"/>
            </a:rPr>
            <a:t>3. Las actividades investigativas del docente se ha visto afectada en los últimos años debido a la reducción de tiempo en la carga horaria.</a:t>
          </a:r>
        </a:p>
        <a:p>
          <a:endParaRPr lang="es-EC" sz="1600" dirty="0">
            <a:latin typeface="Arial" panose="020B0604020202020204" pitchFamily="34" charset="0"/>
            <a:cs typeface="Times New Roman" panose="02020603050405020304" pitchFamily="18" charset="0"/>
          </a:endParaRPr>
        </a:p>
        <a:p>
          <a:r>
            <a:rPr lang="es-EC" sz="1600" dirty="0">
              <a:latin typeface="Arial" panose="020B0604020202020204" pitchFamily="34" charset="0"/>
              <a:cs typeface="Times New Roman" panose="02020603050405020304" pitchFamily="18" charset="0"/>
            </a:rPr>
            <a:t>4. El presupuesto institucional debe permitir congruencia entre las expectativas sociales y las tareas de la universidad.</a:t>
          </a:r>
        </a:p>
        <a:p>
          <a:endParaRPr lang="es-EC" sz="1600" dirty="0">
            <a:latin typeface="Arial" panose="020B0604020202020204" pitchFamily="34" charset="0"/>
            <a:cs typeface="Times New Roman" panose="02020603050405020304" pitchFamily="18" charset="0"/>
          </a:endParaRPr>
        </a:p>
        <a:p>
          <a:r>
            <a:rPr lang="es-EC" sz="1600" dirty="0">
              <a:latin typeface="Arial" panose="020B0604020202020204" pitchFamily="34" charset="0"/>
              <a:cs typeface="Times New Roman" panose="02020603050405020304" pitchFamily="18" charset="0"/>
            </a:rPr>
            <a:t>5. No se dispone un sistema de indicadores para medir la pertinencia social, aun cuando existe una relación positiva de 0,976 de las variables de estudio, .</a:t>
          </a:r>
          <a:endParaRPr lang="es-ES" sz="1800" dirty="0"/>
        </a:p>
      </dgm:t>
    </dgm:pt>
    <dgm:pt modelId="{BC7B6B10-9EDD-4BD1-A1B1-C964246BAE2F}" type="parTrans" cxnId="{D4E077DF-8EE9-49C6-8C59-F364D183350A}">
      <dgm:prSet/>
      <dgm:spPr/>
      <dgm:t>
        <a:bodyPr/>
        <a:lstStyle/>
        <a:p>
          <a:endParaRPr lang="es-ES" sz="1600"/>
        </a:p>
      </dgm:t>
    </dgm:pt>
    <dgm:pt modelId="{DF3F3825-83B7-4CAC-9878-D10EA3CA7529}" type="sibTrans" cxnId="{D4E077DF-8EE9-49C6-8C59-F364D183350A}">
      <dgm:prSet/>
      <dgm:spPr/>
      <dgm:t>
        <a:bodyPr/>
        <a:lstStyle/>
        <a:p>
          <a:endParaRPr lang="es-ES" sz="1600"/>
        </a:p>
      </dgm:t>
    </dgm:pt>
    <dgm:pt modelId="{2E85B40D-69B5-4E94-9491-C9ED867F3901}">
      <dgm:prSet phldrT="[Texto]" custT="1"/>
      <dgm:spPr/>
      <dgm:t>
        <a:bodyPr/>
        <a:lstStyle/>
        <a:p>
          <a:r>
            <a:rPr lang="es-ES" sz="1800" b="1" dirty="0"/>
            <a:t>RECOMENDACIONES</a:t>
          </a:r>
        </a:p>
      </dgm:t>
    </dgm:pt>
    <dgm:pt modelId="{D7705807-21CA-4D3B-8344-CDEE2B3EA21C}" type="parTrans" cxnId="{F3907418-ED56-4C5E-A590-34D0040D38C3}">
      <dgm:prSet/>
      <dgm:spPr/>
      <dgm:t>
        <a:bodyPr/>
        <a:lstStyle/>
        <a:p>
          <a:endParaRPr lang="es-ES" sz="1600"/>
        </a:p>
      </dgm:t>
    </dgm:pt>
    <dgm:pt modelId="{E9618DDC-2CB4-444A-BB17-802093A038B1}" type="sibTrans" cxnId="{F3907418-ED56-4C5E-A590-34D0040D38C3}">
      <dgm:prSet/>
      <dgm:spPr/>
      <dgm:t>
        <a:bodyPr/>
        <a:lstStyle/>
        <a:p>
          <a:endParaRPr lang="es-ES" sz="1600"/>
        </a:p>
      </dgm:t>
    </dgm:pt>
    <dgm:pt modelId="{7226DE68-B92A-43C4-950D-FF4F00AEF560}">
      <dgm:prSet phldrT="[Texto]" custT="1"/>
      <dgm:spPr/>
      <dgm:t>
        <a:bodyPr/>
        <a:lstStyle/>
        <a:p>
          <a:r>
            <a:rPr lang="es-CO" sz="1600" kern="1200" dirty="0">
              <a:latin typeface="Arial" panose="020B0604020202020204" pitchFamily="34" charset="0"/>
              <a:ea typeface="Calibri" panose="020F0502020204030204" pitchFamily="34" charset="0"/>
              <a:cs typeface="Times New Roman" panose="02020603050405020304" pitchFamily="18" charset="0"/>
            </a:rPr>
            <a:t>1. </a:t>
          </a:r>
          <a:r>
            <a:rPr lang="es-EC" sz="1600" kern="1200" dirty="0">
              <a:latin typeface="Arial" panose="020B0604020202020204" pitchFamily="34" charset="0"/>
              <a:cs typeface="Times New Roman" panose="02020603050405020304" pitchFamily="18" charset="0"/>
            </a:rPr>
            <a:t>Disponer de información o una base de datos sobre la pertinencia social para realizar un mejoramiento continuo que permita comprometer a la comunidad científica con el entorno.</a:t>
          </a:r>
        </a:p>
        <a:p>
          <a:endParaRPr lang="es-EC" sz="1600" kern="1200" dirty="0">
            <a:latin typeface="Arial" panose="020B0604020202020204" pitchFamily="34" charset="0"/>
            <a:cs typeface="Times New Roman" panose="02020603050405020304" pitchFamily="18" charset="0"/>
          </a:endParaRPr>
        </a:p>
        <a:p>
          <a:r>
            <a:rPr lang="es-EC" sz="1600" kern="1200" dirty="0">
              <a:latin typeface="Arial" panose="020B0604020202020204" pitchFamily="34" charset="0"/>
              <a:cs typeface="Times New Roman" panose="02020603050405020304" pitchFamily="18" charset="0"/>
            </a:rPr>
            <a:t>2.</a:t>
          </a:r>
          <a:r>
            <a:rPr lang="es-EC" sz="1600" kern="1200" dirty="0"/>
            <a:t> </a:t>
          </a:r>
          <a:r>
            <a:rPr lang="es-EC" sz="1600" kern="1200" dirty="0">
              <a:solidFill>
                <a:prstClr val="black">
                  <a:hueOff val="0"/>
                  <a:satOff val="0"/>
                  <a:lumOff val="0"/>
                  <a:alphaOff val="0"/>
                </a:prstClr>
              </a:solidFill>
              <a:latin typeface="Arial" panose="020B0604020202020204" pitchFamily="34" charset="0"/>
              <a:ea typeface="+mn-ea"/>
              <a:cs typeface="Times New Roman" panose="02020603050405020304" pitchFamily="18" charset="0"/>
            </a:rPr>
            <a:t>Implementar una interfaz para las dos modalidades de investigación, básica y aplicada, con actividades de mayor pertinencia social para dar respuesta a las expectativas de la comunidad</a:t>
          </a:r>
          <a:r>
            <a:rPr lang="es-EC" sz="1600" kern="1200" dirty="0">
              <a:latin typeface="Arial" panose="020B0604020202020204" pitchFamily="34" charset="0"/>
              <a:cs typeface="Times New Roman" panose="02020603050405020304" pitchFamily="18" charset="0"/>
            </a:rPr>
            <a:t>.</a:t>
          </a:r>
        </a:p>
        <a:p>
          <a:endParaRPr lang="es-EC" sz="1600" kern="1200" dirty="0">
            <a:latin typeface="Arial" panose="020B0604020202020204" pitchFamily="34" charset="0"/>
            <a:cs typeface="Times New Roman" panose="02020603050405020304" pitchFamily="18" charset="0"/>
          </a:endParaRPr>
        </a:p>
        <a:p>
          <a:r>
            <a:rPr lang="es-EC" sz="1600" kern="1200" dirty="0">
              <a:latin typeface="Arial" panose="020B0604020202020204" pitchFamily="34" charset="0"/>
              <a:cs typeface="Times New Roman" panose="02020603050405020304" pitchFamily="18" charset="0"/>
            </a:rPr>
            <a:t>3. Fortalecer la investigación respetando el tiempo destinado para esta actividad. </a:t>
          </a:r>
        </a:p>
        <a:p>
          <a:endParaRPr lang="es-EC" sz="1600" kern="1200" dirty="0">
            <a:latin typeface="Arial" panose="020B0604020202020204" pitchFamily="34" charset="0"/>
            <a:cs typeface="Times New Roman" panose="02020603050405020304" pitchFamily="18" charset="0"/>
          </a:endParaRPr>
        </a:p>
        <a:p>
          <a:r>
            <a:rPr lang="es-EC" sz="1600" kern="1200" dirty="0">
              <a:latin typeface="Arial" panose="020B0604020202020204" pitchFamily="34" charset="0"/>
              <a:cs typeface="Times New Roman" panose="02020603050405020304" pitchFamily="18" charset="0"/>
            </a:rPr>
            <a:t>4. Establecer alianzas estratégicas o estrategias que permitan desarrollar la planificación de investigación sin inconvenientes financieros.</a:t>
          </a:r>
        </a:p>
        <a:p>
          <a:endParaRPr lang="es-EC" sz="1600" kern="1200" dirty="0">
            <a:latin typeface="Arial" panose="020B0604020202020204" pitchFamily="34" charset="0"/>
            <a:cs typeface="Times New Roman" panose="02020603050405020304" pitchFamily="18" charset="0"/>
          </a:endParaRPr>
        </a:p>
        <a:p>
          <a:r>
            <a:rPr lang="es-EC" sz="1600" kern="1200" dirty="0">
              <a:latin typeface="Arial" panose="020B0604020202020204" pitchFamily="34" charset="0"/>
              <a:cs typeface="Times New Roman" panose="02020603050405020304" pitchFamily="18" charset="0"/>
            </a:rPr>
            <a:t>5. Implementar la propuesta que consta de un sistema de indicadores sencillos de medir.</a:t>
          </a:r>
          <a:endParaRPr lang="es-ES" sz="1600" kern="1200" dirty="0"/>
        </a:p>
      </dgm:t>
    </dgm:pt>
    <dgm:pt modelId="{812C5250-0550-465A-ADB8-0694555900B4}" type="parTrans" cxnId="{4451AF5E-16E2-4C17-ABEA-F479315D9B09}">
      <dgm:prSet/>
      <dgm:spPr/>
      <dgm:t>
        <a:bodyPr/>
        <a:lstStyle/>
        <a:p>
          <a:endParaRPr lang="es-ES" sz="1600"/>
        </a:p>
      </dgm:t>
    </dgm:pt>
    <dgm:pt modelId="{72B5C9C0-281B-4192-A061-BA1FB95EF8BB}" type="sibTrans" cxnId="{4451AF5E-16E2-4C17-ABEA-F479315D9B09}">
      <dgm:prSet/>
      <dgm:spPr/>
      <dgm:t>
        <a:bodyPr/>
        <a:lstStyle/>
        <a:p>
          <a:endParaRPr lang="es-ES" sz="1600"/>
        </a:p>
      </dgm:t>
    </dgm:pt>
    <dgm:pt modelId="{0901C399-C6E3-4B14-B3FE-10AC94295709}" type="pres">
      <dgm:prSet presAssocID="{E646EE18-0B70-4D11-A3F0-817468610D95}" presName="Name0" presStyleCnt="0">
        <dgm:presLayoutVars>
          <dgm:dir/>
          <dgm:animLvl val="lvl"/>
          <dgm:resizeHandles val="exact"/>
        </dgm:presLayoutVars>
      </dgm:prSet>
      <dgm:spPr/>
    </dgm:pt>
    <dgm:pt modelId="{806590B3-5D0F-452C-AEEB-4DBA0C8197D6}" type="pres">
      <dgm:prSet presAssocID="{64A80865-F7B0-4C81-88B7-2A98E15AFDEF}" presName="vertFlow" presStyleCnt="0"/>
      <dgm:spPr/>
    </dgm:pt>
    <dgm:pt modelId="{2886EBD5-DF85-4157-9491-8D00E2230736}" type="pres">
      <dgm:prSet presAssocID="{64A80865-F7B0-4C81-88B7-2A98E15AFDEF}" presName="header" presStyleLbl="node1" presStyleIdx="0" presStyleCnt="2" custScaleY="58000" custLinFactNeighborX="-10465" custLinFactNeighborY="-55827"/>
      <dgm:spPr/>
    </dgm:pt>
    <dgm:pt modelId="{FAEFBBA3-8008-44D5-B4E5-22C2C8D03310}" type="pres">
      <dgm:prSet presAssocID="{BC7B6B10-9EDD-4BD1-A1B1-C964246BAE2F}" presName="parTrans" presStyleLbl="sibTrans2D1" presStyleIdx="0" presStyleCnt="2"/>
      <dgm:spPr/>
    </dgm:pt>
    <dgm:pt modelId="{D00D9B0E-FBE5-46A9-9F8C-B957EFB795FB}" type="pres">
      <dgm:prSet presAssocID="{8EC0CBA5-B332-4A1B-84DB-85FA54238E45}" presName="child" presStyleLbl="alignAccFollowNode1" presStyleIdx="0" presStyleCnt="2" custScaleX="180498" custScaleY="615862" custLinFactNeighborY="-7586">
        <dgm:presLayoutVars>
          <dgm:chMax val="0"/>
          <dgm:bulletEnabled val="1"/>
        </dgm:presLayoutVars>
      </dgm:prSet>
      <dgm:spPr/>
    </dgm:pt>
    <dgm:pt modelId="{198A3B86-A566-4BD6-8BBE-6BEACFD1D57F}" type="pres">
      <dgm:prSet presAssocID="{64A80865-F7B0-4C81-88B7-2A98E15AFDEF}" presName="hSp" presStyleCnt="0"/>
      <dgm:spPr/>
    </dgm:pt>
    <dgm:pt modelId="{43EB5416-C3ED-4AF7-815A-BB40398820A9}" type="pres">
      <dgm:prSet presAssocID="{2E85B40D-69B5-4E94-9491-C9ED867F3901}" presName="vertFlow" presStyleCnt="0"/>
      <dgm:spPr/>
    </dgm:pt>
    <dgm:pt modelId="{C91A8C40-9ADE-427A-AA3B-057122E8E113}" type="pres">
      <dgm:prSet presAssocID="{2E85B40D-69B5-4E94-9491-C9ED867F3901}" presName="header" presStyleLbl="node1" presStyleIdx="1" presStyleCnt="2" custScaleY="58000" custLinFactNeighborX="-9216" custLinFactNeighborY="-56698"/>
      <dgm:spPr/>
    </dgm:pt>
    <dgm:pt modelId="{27E003B4-C836-494C-BAC5-9185FB09DCE6}" type="pres">
      <dgm:prSet presAssocID="{812C5250-0550-465A-ADB8-0694555900B4}" presName="parTrans" presStyleLbl="sibTrans2D1" presStyleIdx="1" presStyleCnt="2"/>
      <dgm:spPr/>
    </dgm:pt>
    <dgm:pt modelId="{80BAD253-38E0-4AB6-9D84-D6A52F7D66C6}" type="pres">
      <dgm:prSet presAssocID="{7226DE68-B92A-43C4-950D-FF4F00AEF560}" presName="child" presStyleLbl="alignAccFollowNode1" presStyleIdx="1" presStyleCnt="2" custScaleX="153372" custScaleY="621959" custLinFactNeighborX="-2427" custLinFactNeighborY="-11200">
        <dgm:presLayoutVars>
          <dgm:chMax val="0"/>
          <dgm:bulletEnabled val="1"/>
        </dgm:presLayoutVars>
      </dgm:prSet>
      <dgm:spPr/>
    </dgm:pt>
  </dgm:ptLst>
  <dgm:cxnLst>
    <dgm:cxn modelId="{C2D6C50C-5E49-49A8-87E7-18DF32BAD5E8}" srcId="{E646EE18-0B70-4D11-A3F0-817468610D95}" destId="{64A80865-F7B0-4C81-88B7-2A98E15AFDEF}" srcOrd="0" destOrd="0" parTransId="{6267D31E-836A-4552-8517-35C4C7015122}" sibTransId="{0B1FCDAB-E02D-401C-AB3C-75408B9F41BB}"/>
    <dgm:cxn modelId="{F3907418-ED56-4C5E-A590-34D0040D38C3}" srcId="{E646EE18-0B70-4D11-A3F0-817468610D95}" destId="{2E85B40D-69B5-4E94-9491-C9ED867F3901}" srcOrd="1" destOrd="0" parTransId="{D7705807-21CA-4D3B-8344-CDEE2B3EA21C}" sibTransId="{E9618DDC-2CB4-444A-BB17-802093A038B1}"/>
    <dgm:cxn modelId="{4451AF5E-16E2-4C17-ABEA-F479315D9B09}" srcId="{2E85B40D-69B5-4E94-9491-C9ED867F3901}" destId="{7226DE68-B92A-43C4-950D-FF4F00AEF560}" srcOrd="0" destOrd="0" parTransId="{812C5250-0550-465A-ADB8-0694555900B4}" sibTransId="{72B5C9C0-281B-4192-A061-BA1FB95EF8BB}"/>
    <dgm:cxn modelId="{7BC1FC4C-30DB-493F-B720-8448490ADEAD}" type="presOf" srcId="{7226DE68-B92A-43C4-950D-FF4F00AEF560}" destId="{80BAD253-38E0-4AB6-9D84-D6A52F7D66C6}" srcOrd="0" destOrd="0" presId="urn:microsoft.com/office/officeart/2005/8/layout/lProcess1"/>
    <dgm:cxn modelId="{F05AAC53-9F4F-45B0-9A1C-C85E7323A41C}" type="presOf" srcId="{BC7B6B10-9EDD-4BD1-A1B1-C964246BAE2F}" destId="{FAEFBBA3-8008-44D5-B4E5-22C2C8D03310}" srcOrd="0" destOrd="0" presId="urn:microsoft.com/office/officeart/2005/8/layout/lProcess1"/>
    <dgm:cxn modelId="{A41E7895-737B-4227-9F48-42F9B1FE7572}" type="presOf" srcId="{8EC0CBA5-B332-4A1B-84DB-85FA54238E45}" destId="{D00D9B0E-FBE5-46A9-9F8C-B957EFB795FB}" srcOrd="0" destOrd="0" presId="urn:microsoft.com/office/officeart/2005/8/layout/lProcess1"/>
    <dgm:cxn modelId="{F4D45897-7373-4F27-87C0-A293E45BFB9F}" type="presOf" srcId="{64A80865-F7B0-4C81-88B7-2A98E15AFDEF}" destId="{2886EBD5-DF85-4157-9491-8D00E2230736}" srcOrd="0" destOrd="0" presId="urn:microsoft.com/office/officeart/2005/8/layout/lProcess1"/>
    <dgm:cxn modelId="{AB1D07A3-B5DA-4D95-BBD5-9A4C583ECB9E}" type="presOf" srcId="{E646EE18-0B70-4D11-A3F0-817468610D95}" destId="{0901C399-C6E3-4B14-B3FE-10AC94295709}" srcOrd="0" destOrd="0" presId="urn:microsoft.com/office/officeart/2005/8/layout/lProcess1"/>
    <dgm:cxn modelId="{641D37B8-5293-4D00-8F38-C19F8A1C688D}" type="presOf" srcId="{812C5250-0550-465A-ADB8-0694555900B4}" destId="{27E003B4-C836-494C-BAC5-9185FB09DCE6}" srcOrd="0" destOrd="0" presId="urn:microsoft.com/office/officeart/2005/8/layout/lProcess1"/>
    <dgm:cxn modelId="{A7D3A2D7-984C-4EF4-8547-929604D2E019}" type="presOf" srcId="{2E85B40D-69B5-4E94-9491-C9ED867F3901}" destId="{C91A8C40-9ADE-427A-AA3B-057122E8E113}" srcOrd="0" destOrd="0" presId="urn:microsoft.com/office/officeart/2005/8/layout/lProcess1"/>
    <dgm:cxn modelId="{D4E077DF-8EE9-49C6-8C59-F364D183350A}" srcId="{64A80865-F7B0-4C81-88B7-2A98E15AFDEF}" destId="{8EC0CBA5-B332-4A1B-84DB-85FA54238E45}" srcOrd="0" destOrd="0" parTransId="{BC7B6B10-9EDD-4BD1-A1B1-C964246BAE2F}" sibTransId="{DF3F3825-83B7-4CAC-9878-D10EA3CA7529}"/>
    <dgm:cxn modelId="{4829B471-6993-4F2B-A539-30785890747B}" type="presParOf" srcId="{0901C399-C6E3-4B14-B3FE-10AC94295709}" destId="{806590B3-5D0F-452C-AEEB-4DBA0C8197D6}" srcOrd="0" destOrd="0" presId="urn:microsoft.com/office/officeart/2005/8/layout/lProcess1"/>
    <dgm:cxn modelId="{6FB102CB-27DD-4E53-A012-F7D875DBD473}" type="presParOf" srcId="{806590B3-5D0F-452C-AEEB-4DBA0C8197D6}" destId="{2886EBD5-DF85-4157-9491-8D00E2230736}" srcOrd="0" destOrd="0" presId="urn:microsoft.com/office/officeart/2005/8/layout/lProcess1"/>
    <dgm:cxn modelId="{F6B4986B-FA71-4DA0-B2A8-CEEEC1F2DB39}" type="presParOf" srcId="{806590B3-5D0F-452C-AEEB-4DBA0C8197D6}" destId="{FAEFBBA3-8008-44D5-B4E5-22C2C8D03310}" srcOrd="1" destOrd="0" presId="urn:microsoft.com/office/officeart/2005/8/layout/lProcess1"/>
    <dgm:cxn modelId="{5FA3E937-B302-4210-8522-1DC54C908FF4}" type="presParOf" srcId="{806590B3-5D0F-452C-AEEB-4DBA0C8197D6}" destId="{D00D9B0E-FBE5-46A9-9F8C-B957EFB795FB}" srcOrd="2" destOrd="0" presId="urn:microsoft.com/office/officeart/2005/8/layout/lProcess1"/>
    <dgm:cxn modelId="{1768894B-B3C0-406B-87A0-E66EEE5878C8}" type="presParOf" srcId="{0901C399-C6E3-4B14-B3FE-10AC94295709}" destId="{198A3B86-A566-4BD6-8BBE-6BEACFD1D57F}" srcOrd="1" destOrd="0" presId="urn:microsoft.com/office/officeart/2005/8/layout/lProcess1"/>
    <dgm:cxn modelId="{202348DA-FFD1-467B-852C-3B5DB3621EF8}" type="presParOf" srcId="{0901C399-C6E3-4B14-B3FE-10AC94295709}" destId="{43EB5416-C3ED-4AF7-815A-BB40398820A9}" srcOrd="2" destOrd="0" presId="urn:microsoft.com/office/officeart/2005/8/layout/lProcess1"/>
    <dgm:cxn modelId="{4BD0CBA6-1F6B-4B29-AA76-C312B11591D7}" type="presParOf" srcId="{43EB5416-C3ED-4AF7-815A-BB40398820A9}" destId="{C91A8C40-9ADE-427A-AA3B-057122E8E113}" srcOrd="0" destOrd="0" presId="urn:microsoft.com/office/officeart/2005/8/layout/lProcess1"/>
    <dgm:cxn modelId="{08F6B6F5-C294-42EF-959F-1E6B6480C7B2}" type="presParOf" srcId="{43EB5416-C3ED-4AF7-815A-BB40398820A9}" destId="{27E003B4-C836-494C-BAC5-9185FB09DCE6}" srcOrd="1" destOrd="0" presId="urn:microsoft.com/office/officeart/2005/8/layout/lProcess1"/>
    <dgm:cxn modelId="{5DA6FB12-B9F4-4DBA-A3E5-0D2277F8DDA9}" type="presParOf" srcId="{43EB5416-C3ED-4AF7-815A-BB40398820A9}" destId="{80BAD253-38E0-4AB6-9D84-D6A52F7D66C6}"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F6DB7-7629-4353-A6F2-2DF8F6C371C1}" type="doc">
      <dgm:prSet loTypeId="urn:microsoft.com/office/officeart/2005/8/layout/chevron1" loCatId="process" qsTypeId="urn:microsoft.com/office/officeart/2005/8/quickstyle/simple1" qsCatId="simple" csTypeId="urn:microsoft.com/office/officeart/2005/8/colors/colorful4" csCatId="colorful" phldr="1"/>
      <dgm:spPr/>
    </dgm:pt>
    <dgm:pt modelId="{14814599-F96B-4B74-B2A5-56FAB03CA101}">
      <dgm:prSet phldrT="[Texto]" custT="1"/>
      <dgm:spPr/>
      <dgm:t>
        <a:bodyPr/>
        <a:lstStyle/>
        <a:p>
          <a:r>
            <a:rPr lang="es-ES" sz="1800" b="1" dirty="0"/>
            <a:t>Relación  de la pertinencia social de las publicaciones científicas  y el PEDI</a:t>
          </a:r>
        </a:p>
      </dgm:t>
    </dgm:pt>
    <dgm:pt modelId="{138016D2-066D-4783-897D-3D4276D6A421}" type="parTrans" cxnId="{870A3A3F-8CA6-4682-BA3E-6B711DB6E6B1}">
      <dgm:prSet/>
      <dgm:spPr/>
      <dgm:t>
        <a:bodyPr/>
        <a:lstStyle/>
        <a:p>
          <a:endParaRPr lang="es-ES" sz="1800"/>
        </a:p>
      </dgm:t>
    </dgm:pt>
    <dgm:pt modelId="{3801AA88-E8DA-443A-ACE3-940322DC6A14}" type="sibTrans" cxnId="{870A3A3F-8CA6-4682-BA3E-6B711DB6E6B1}">
      <dgm:prSet/>
      <dgm:spPr/>
      <dgm:t>
        <a:bodyPr/>
        <a:lstStyle/>
        <a:p>
          <a:endParaRPr lang="es-ES" sz="1800"/>
        </a:p>
      </dgm:t>
    </dgm:pt>
    <dgm:pt modelId="{70040CB1-5301-4EB4-BA70-C0261F6CEF69}">
      <dgm:prSet phldrT="[Texto]" custT="1"/>
      <dgm:spPr/>
      <dgm:t>
        <a:bodyPr/>
        <a:lstStyle/>
        <a:p>
          <a:r>
            <a:rPr lang="es-EC" sz="1600" b="0" dirty="0"/>
            <a:t>¿Tiene relación la pertinencia social de las publicaciones científicas del campus matriz con el plan estratégico de la Universidad de las Fuerzas Armadas ESPE durante los años 2014 al 2018?</a:t>
          </a:r>
          <a:endParaRPr lang="es-ES" sz="1600" b="0" dirty="0"/>
        </a:p>
      </dgm:t>
    </dgm:pt>
    <dgm:pt modelId="{95D63496-7AB2-4BDB-B9B6-2855BA81EC00}" type="parTrans" cxnId="{DE7AED45-3780-487B-994D-F244D66F36CE}">
      <dgm:prSet/>
      <dgm:spPr/>
      <dgm:t>
        <a:bodyPr/>
        <a:lstStyle/>
        <a:p>
          <a:endParaRPr lang="es-ES" sz="1800"/>
        </a:p>
      </dgm:t>
    </dgm:pt>
    <dgm:pt modelId="{5FF23B0B-D7E0-436E-98B7-755C116F94C0}" type="sibTrans" cxnId="{DE7AED45-3780-487B-994D-F244D66F36CE}">
      <dgm:prSet/>
      <dgm:spPr/>
      <dgm:t>
        <a:bodyPr/>
        <a:lstStyle/>
        <a:p>
          <a:endParaRPr lang="es-ES" sz="1800"/>
        </a:p>
      </dgm:t>
    </dgm:pt>
    <dgm:pt modelId="{5E906670-F404-4ECC-8F69-E0260E0B382C}" type="pres">
      <dgm:prSet presAssocID="{CFBF6DB7-7629-4353-A6F2-2DF8F6C371C1}" presName="Name0" presStyleCnt="0">
        <dgm:presLayoutVars>
          <dgm:dir/>
          <dgm:animLvl val="lvl"/>
          <dgm:resizeHandles val="exact"/>
        </dgm:presLayoutVars>
      </dgm:prSet>
      <dgm:spPr/>
    </dgm:pt>
    <dgm:pt modelId="{09C2F3D9-061B-4FD8-BCF2-D2982F5C5299}" type="pres">
      <dgm:prSet presAssocID="{14814599-F96B-4B74-B2A5-56FAB03CA101}" presName="parTxOnly" presStyleLbl="node1" presStyleIdx="0" presStyleCnt="2" custScaleX="89307" custScaleY="115742">
        <dgm:presLayoutVars>
          <dgm:chMax val="0"/>
          <dgm:chPref val="0"/>
          <dgm:bulletEnabled val="1"/>
        </dgm:presLayoutVars>
      </dgm:prSet>
      <dgm:spPr/>
    </dgm:pt>
    <dgm:pt modelId="{D143FDEF-7C56-4D27-8CF5-2B9A5AF0E794}" type="pres">
      <dgm:prSet presAssocID="{3801AA88-E8DA-443A-ACE3-940322DC6A14}" presName="parTxOnlySpace" presStyleCnt="0"/>
      <dgm:spPr/>
    </dgm:pt>
    <dgm:pt modelId="{BF870396-C653-4FA5-A236-0EAC8B1A7783}" type="pres">
      <dgm:prSet presAssocID="{70040CB1-5301-4EB4-BA70-C0261F6CEF69}" presName="parTxOnly" presStyleLbl="node1" presStyleIdx="1" presStyleCnt="2" custScaleY="115742">
        <dgm:presLayoutVars>
          <dgm:chMax val="0"/>
          <dgm:chPref val="0"/>
          <dgm:bulletEnabled val="1"/>
        </dgm:presLayoutVars>
      </dgm:prSet>
      <dgm:spPr/>
    </dgm:pt>
  </dgm:ptLst>
  <dgm:cxnLst>
    <dgm:cxn modelId="{4A05480F-81AE-4932-BD8C-BC91CA306B53}" type="presOf" srcId="{14814599-F96B-4B74-B2A5-56FAB03CA101}" destId="{09C2F3D9-061B-4FD8-BCF2-D2982F5C5299}" srcOrd="0" destOrd="0" presId="urn:microsoft.com/office/officeart/2005/8/layout/chevron1"/>
    <dgm:cxn modelId="{870A3A3F-8CA6-4682-BA3E-6B711DB6E6B1}" srcId="{CFBF6DB7-7629-4353-A6F2-2DF8F6C371C1}" destId="{14814599-F96B-4B74-B2A5-56FAB03CA101}" srcOrd="0" destOrd="0" parTransId="{138016D2-066D-4783-897D-3D4276D6A421}" sibTransId="{3801AA88-E8DA-443A-ACE3-940322DC6A14}"/>
    <dgm:cxn modelId="{BE2FF85C-8F4B-41A4-9146-3F3CD213B3BE}" type="presOf" srcId="{70040CB1-5301-4EB4-BA70-C0261F6CEF69}" destId="{BF870396-C653-4FA5-A236-0EAC8B1A7783}" srcOrd="0" destOrd="0" presId="urn:microsoft.com/office/officeart/2005/8/layout/chevron1"/>
    <dgm:cxn modelId="{DE7AED45-3780-487B-994D-F244D66F36CE}" srcId="{CFBF6DB7-7629-4353-A6F2-2DF8F6C371C1}" destId="{70040CB1-5301-4EB4-BA70-C0261F6CEF69}" srcOrd="1" destOrd="0" parTransId="{95D63496-7AB2-4BDB-B9B6-2855BA81EC00}" sibTransId="{5FF23B0B-D7E0-436E-98B7-755C116F94C0}"/>
    <dgm:cxn modelId="{A9F6DDD2-23B5-4CEA-818F-D7336B07D918}" type="presOf" srcId="{CFBF6DB7-7629-4353-A6F2-2DF8F6C371C1}" destId="{5E906670-F404-4ECC-8F69-E0260E0B382C}" srcOrd="0" destOrd="0" presId="urn:microsoft.com/office/officeart/2005/8/layout/chevron1"/>
    <dgm:cxn modelId="{F50D5812-C6CD-451C-AF75-90D8279956AA}" type="presParOf" srcId="{5E906670-F404-4ECC-8F69-E0260E0B382C}" destId="{09C2F3D9-061B-4FD8-BCF2-D2982F5C5299}" srcOrd="0" destOrd="0" presId="urn:microsoft.com/office/officeart/2005/8/layout/chevron1"/>
    <dgm:cxn modelId="{5A8CACC6-2AAF-47F3-A34D-B5464A95CA33}" type="presParOf" srcId="{5E906670-F404-4ECC-8F69-E0260E0B382C}" destId="{D143FDEF-7C56-4D27-8CF5-2B9A5AF0E794}" srcOrd="1" destOrd="0" presId="urn:microsoft.com/office/officeart/2005/8/layout/chevron1"/>
    <dgm:cxn modelId="{F6EDAC80-5A0A-4118-B56A-BDCCFFDF067B}" type="presParOf" srcId="{5E906670-F404-4ECC-8F69-E0260E0B382C}" destId="{BF870396-C653-4FA5-A236-0EAC8B1A7783}"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658E05-AF19-4785-ACE8-70724947EA8A}" type="doc">
      <dgm:prSet loTypeId="urn:microsoft.com/office/officeart/2005/8/layout/arrow5" loCatId="relationship" qsTypeId="urn:microsoft.com/office/officeart/2005/8/quickstyle/simple1" qsCatId="simple" csTypeId="urn:microsoft.com/office/officeart/2005/8/colors/accent0_1" csCatId="mainScheme" phldr="1"/>
      <dgm:spPr/>
      <dgm:t>
        <a:bodyPr/>
        <a:lstStyle/>
        <a:p>
          <a:endParaRPr lang="es-EC"/>
        </a:p>
      </dgm:t>
    </dgm:pt>
    <dgm:pt modelId="{4F7C5ACC-40A3-4957-99A9-808A794822DC}">
      <dgm:prSet phldrT="[Texto]"/>
      <dgm:spPr/>
      <dgm:t>
        <a:bodyPr/>
        <a:lstStyle/>
        <a:p>
          <a:r>
            <a:rPr lang="es-EC" b="1" dirty="0"/>
            <a:t>Variable Dependiente</a:t>
          </a:r>
        </a:p>
        <a:p>
          <a:r>
            <a:rPr lang="es-EC" dirty="0"/>
            <a:t>Planificación</a:t>
          </a:r>
        </a:p>
        <a:p>
          <a:r>
            <a:rPr lang="es-EC" dirty="0"/>
            <a:t>Estratégica </a:t>
          </a:r>
        </a:p>
      </dgm:t>
    </dgm:pt>
    <dgm:pt modelId="{F0125F09-7F1D-488A-A9BB-43B87A0AD459}" type="parTrans" cxnId="{4CC935CF-5002-499D-B6D9-27B5D8869D5A}">
      <dgm:prSet/>
      <dgm:spPr/>
      <dgm:t>
        <a:bodyPr/>
        <a:lstStyle/>
        <a:p>
          <a:endParaRPr lang="es-EC"/>
        </a:p>
      </dgm:t>
    </dgm:pt>
    <dgm:pt modelId="{8A65908C-D123-4F6C-BAFF-A3DB235A6176}" type="sibTrans" cxnId="{4CC935CF-5002-499D-B6D9-27B5D8869D5A}">
      <dgm:prSet/>
      <dgm:spPr/>
      <dgm:t>
        <a:bodyPr/>
        <a:lstStyle/>
        <a:p>
          <a:endParaRPr lang="es-EC"/>
        </a:p>
      </dgm:t>
    </dgm:pt>
    <dgm:pt modelId="{88CFDBF3-B210-4433-84DF-0D299C2FF62E}">
      <dgm:prSet phldrT="[Texto]"/>
      <dgm:spPr/>
      <dgm:t>
        <a:bodyPr/>
        <a:lstStyle/>
        <a:p>
          <a:r>
            <a:rPr lang="es-EC" b="1" dirty="0"/>
            <a:t>Variable Independiente</a:t>
          </a:r>
        </a:p>
        <a:p>
          <a:r>
            <a:rPr lang="es-EC" b="0" dirty="0"/>
            <a:t>Pertinencia social</a:t>
          </a:r>
        </a:p>
        <a:p>
          <a:r>
            <a:rPr lang="es-EC" b="0" dirty="0"/>
            <a:t>Publicaciones científicas</a:t>
          </a:r>
        </a:p>
      </dgm:t>
    </dgm:pt>
    <dgm:pt modelId="{4E945052-4DD9-473A-945E-08CC1C8FE199}" type="parTrans" cxnId="{DF116C8A-9A3D-4880-9F07-FE1B9B21F488}">
      <dgm:prSet/>
      <dgm:spPr/>
      <dgm:t>
        <a:bodyPr/>
        <a:lstStyle/>
        <a:p>
          <a:endParaRPr lang="es-EC"/>
        </a:p>
      </dgm:t>
    </dgm:pt>
    <dgm:pt modelId="{5729ED29-899B-433B-A353-9C882A631480}" type="sibTrans" cxnId="{DF116C8A-9A3D-4880-9F07-FE1B9B21F488}">
      <dgm:prSet/>
      <dgm:spPr/>
      <dgm:t>
        <a:bodyPr/>
        <a:lstStyle/>
        <a:p>
          <a:endParaRPr lang="es-EC"/>
        </a:p>
      </dgm:t>
    </dgm:pt>
    <dgm:pt modelId="{92C21C0F-AC35-46DA-B346-7A32BD3B4EFE}" type="pres">
      <dgm:prSet presAssocID="{D3658E05-AF19-4785-ACE8-70724947EA8A}" presName="diagram" presStyleCnt="0">
        <dgm:presLayoutVars>
          <dgm:dir/>
          <dgm:resizeHandles val="exact"/>
        </dgm:presLayoutVars>
      </dgm:prSet>
      <dgm:spPr/>
    </dgm:pt>
    <dgm:pt modelId="{901D15BA-962C-41FE-8D6D-1115A649EB24}" type="pres">
      <dgm:prSet presAssocID="{4F7C5ACC-40A3-4957-99A9-808A794822DC}" presName="arrow" presStyleLbl="node1" presStyleIdx="0" presStyleCnt="2" custRadScaleRad="102896" custRadScaleInc="-291">
        <dgm:presLayoutVars>
          <dgm:bulletEnabled val="1"/>
        </dgm:presLayoutVars>
      </dgm:prSet>
      <dgm:spPr/>
    </dgm:pt>
    <dgm:pt modelId="{3544BA8C-2BD8-414E-AD26-F9325EB84D6D}" type="pres">
      <dgm:prSet presAssocID="{88CFDBF3-B210-4433-84DF-0D299C2FF62E}" presName="arrow" presStyleLbl="node1" presStyleIdx="1" presStyleCnt="2" custRadScaleRad="95562" custRadScaleInc="1007">
        <dgm:presLayoutVars>
          <dgm:bulletEnabled val="1"/>
        </dgm:presLayoutVars>
      </dgm:prSet>
      <dgm:spPr/>
    </dgm:pt>
  </dgm:ptLst>
  <dgm:cxnLst>
    <dgm:cxn modelId="{AE2D2033-3D65-4FE0-9589-5E9D30B0A0C7}" type="presOf" srcId="{88CFDBF3-B210-4433-84DF-0D299C2FF62E}" destId="{3544BA8C-2BD8-414E-AD26-F9325EB84D6D}" srcOrd="0" destOrd="0" presId="urn:microsoft.com/office/officeart/2005/8/layout/arrow5"/>
    <dgm:cxn modelId="{DF116C8A-9A3D-4880-9F07-FE1B9B21F488}" srcId="{D3658E05-AF19-4785-ACE8-70724947EA8A}" destId="{88CFDBF3-B210-4433-84DF-0D299C2FF62E}" srcOrd="1" destOrd="0" parTransId="{4E945052-4DD9-473A-945E-08CC1C8FE199}" sibTransId="{5729ED29-899B-433B-A353-9C882A631480}"/>
    <dgm:cxn modelId="{9A2290BA-B071-4D0A-8064-B71E31CE3622}" type="presOf" srcId="{4F7C5ACC-40A3-4957-99A9-808A794822DC}" destId="{901D15BA-962C-41FE-8D6D-1115A649EB24}" srcOrd="0" destOrd="0" presId="urn:microsoft.com/office/officeart/2005/8/layout/arrow5"/>
    <dgm:cxn modelId="{4CC935CF-5002-499D-B6D9-27B5D8869D5A}" srcId="{D3658E05-AF19-4785-ACE8-70724947EA8A}" destId="{4F7C5ACC-40A3-4957-99A9-808A794822DC}" srcOrd="0" destOrd="0" parTransId="{F0125F09-7F1D-488A-A9BB-43B87A0AD459}" sibTransId="{8A65908C-D123-4F6C-BAFF-A3DB235A6176}"/>
    <dgm:cxn modelId="{B0D647FD-BBF3-4587-82F4-202C53AF9A28}" type="presOf" srcId="{D3658E05-AF19-4785-ACE8-70724947EA8A}" destId="{92C21C0F-AC35-46DA-B346-7A32BD3B4EFE}" srcOrd="0" destOrd="0" presId="urn:microsoft.com/office/officeart/2005/8/layout/arrow5"/>
    <dgm:cxn modelId="{864D6869-9A65-4513-9B38-3318A86BCAEA}" type="presParOf" srcId="{92C21C0F-AC35-46DA-B346-7A32BD3B4EFE}" destId="{901D15BA-962C-41FE-8D6D-1115A649EB24}" srcOrd="0" destOrd="0" presId="urn:microsoft.com/office/officeart/2005/8/layout/arrow5"/>
    <dgm:cxn modelId="{3C0590A9-A690-4002-B630-D15A99E32451}" type="presParOf" srcId="{92C21C0F-AC35-46DA-B346-7A32BD3B4EFE}" destId="{3544BA8C-2BD8-414E-AD26-F9325EB84D6D}" srcOrd="1"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6ADEE2-6014-455F-A506-F9F0573BB68F}"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ES"/>
        </a:p>
      </dgm:t>
    </dgm:pt>
    <dgm:pt modelId="{1AD9C73F-E322-4E6D-B77C-85BC3E0FFE7C}">
      <dgm:prSet phldrT="[Texto]" custT="1"/>
      <dgm:spPr/>
      <dgm:t>
        <a:bodyPr/>
        <a:lstStyle/>
        <a:p>
          <a:pPr algn="ctr"/>
          <a:r>
            <a:rPr lang="es-CO" sz="2200" b="1" u="sng" dirty="0"/>
            <a:t>Objetivo General:</a:t>
          </a:r>
        </a:p>
        <a:p>
          <a:pPr algn="ctr"/>
          <a:r>
            <a:rPr lang="es-EC" sz="2000" dirty="0"/>
            <a:t>Determinar la relación de la pertinencia social de las publicaciones científicas de los docentes del campus matriz con el Plan Estratégico de la Universidad de las Fuerzas Armadas ESPE, mediante un estudio correlacional, con la intención de proponer una guía metodológica. </a:t>
          </a:r>
          <a:endParaRPr lang="es-CO" sz="100" b="1" u="sng" dirty="0"/>
        </a:p>
        <a:p>
          <a:pPr algn="l"/>
          <a:endParaRPr lang="es-CO" sz="500" b="1" u="sng" dirty="0"/>
        </a:p>
      </dgm:t>
    </dgm:pt>
    <dgm:pt modelId="{2ABA8CC1-0C7B-4D2B-8F58-1FD21F5B2ED3}" type="parTrans" cxnId="{58CA2510-2977-4B8A-8258-A449FCBFCD6C}">
      <dgm:prSet/>
      <dgm:spPr/>
      <dgm:t>
        <a:bodyPr/>
        <a:lstStyle/>
        <a:p>
          <a:endParaRPr lang="es-ES" sz="2000"/>
        </a:p>
      </dgm:t>
    </dgm:pt>
    <dgm:pt modelId="{8289F5DD-1A70-4568-9135-654D8F110270}" type="sibTrans" cxnId="{58CA2510-2977-4B8A-8258-A449FCBFCD6C}">
      <dgm:prSet/>
      <dgm:spPr/>
      <dgm:t>
        <a:bodyPr/>
        <a:lstStyle/>
        <a:p>
          <a:endParaRPr lang="es-ES" sz="2000"/>
        </a:p>
      </dgm:t>
    </dgm:pt>
    <dgm:pt modelId="{8AE6AAE6-9385-4597-A617-CF840FDA7D23}">
      <dgm:prSet phldrT="[Texto]" custT="1"/>
      <dgm:spPr/>
      <dgm:t>
        <a:bodyPr/>
        <a:lstStyle/>
        <a:p>
          <a:r>
            <a:rPr lang="es-CO" sz="1800" b="1" u="sng" dirty="0"/>
            <a:t>OE 1:</a:t>
          </a:r>
          <a:r>
            <a:rPr lang="es-CO" sz="1800" dirty="0"/>
            <a:t> </a:t>
          </a:r>
        </a:p>
        <a:p>
          <a:r>
            <a:rPr lang="es-EC" sz="1800" dirty="0"/>
            <a:t>Analizar la pertinencia social de las publicaciones científicas de los departamentos académicos del campus matriz de la Universidad de las Fuerzas Armadas ESPE durante el 2014 al 2018.</a:t>
          </a:r>
          <a:endParaRPr lang="es-ES" sz="1800" dirty="0"/>
        </a:p>
      </dgm:t>
    </dgm:pt>
    <dgm:pt modelId="{7333358A-F03C-47D3-B2D8-EBEB21CB43F5}" type="parTrans" cxnId="{C030D19B-7AD2-4DDF-915A-4FC31C082282}">
      <dgm:prSet/>
      <dgm:spPr/>
      <dgm:t>
        <a:bodyPr/>
        <a:lstStyle/>
        <a:p>
          <a:endParaRPr lang="es-ES" sz="2000"/>
        </a:p>
      </dgm:t>
    </dgm:pt>
    <dgm:pt modelId="{71D400AF-7158-410C-9A8F-448E9416744C}" type="sibTrans" cxnId="{C030D19B-7AD2-4DDF-915A-4FC31C082282}">
      <dgm:prSet/>
      <dgm:spPr/>
      <dgm:t>
        <a:bodyPr/>
        <a:lstStyle/>
        <a:p>
          <a:endParaRPr lang="es-ES" sz="2000"/>
        </a:p>
      </dgm:t>
    </dgm:pt>
    <dgm:pt modelId="{A0B0F987-D598-47B7-8A06-88C6283DE971}">
      <dgm:prSet phldrT="[Texto]" custT="1"/>
      <dgm:spPr/>
      <dgm:t>
        <a:bodyPr/>
        <a:lstStyle/>
        <a:p>
          <a:r>
            <a:rPr lang="es-CO" sz="1800" b="1" u="sng" dirty="0"/>
            <a:t>OE 2:</a:t>
          </a:r>
          <a:r>
            <a:rPr lang="es-CO" sz="1800" dirty="0"/>
            <a:t> </a:t>
          </a:r>
        </a:p>
        <a:p>
          <a:r>
            <a:rPr lang="es-EC" sz="1800" dirty="0"/>
            <a:t>Determinar los procesos para medir la pertinencia social de las publicaciones científicas según los objetivos de investigación de la Universidad de las Fuerzas Armadas ESPE.</a:t>
          </a:r>
          <a:endParaRPr lang="es-ES" sz="1800" dirty="0"/>
        </a:p>
      </dgm:t>
    </dgm:pt>
    <dgm:pt modelId="{5472C1D5-E7D5-420C-B3E6-BD044DB3B7D5}" type="parTrans" cxnId="{24DDE0D1-D0BE-4D6E-9204-8E82EF251098}">
      <dgm:prSet/>
      <dgm:spPr/>
      <dgm:t>
        <a:bodyPr/>
        <a:lstStyle/>
        <a:p>
          <a:endParaRPr lang="es-ES" sz="2000"/>
        </a:p>
      </dgm:t>
    </dgm:pt>
    <dgm:pt modelId="{5B26090A-C3F4-4541-A327-8F9983E74A15}" type="sibTrans" cxnId="{24DDE0D1-D0BE-4D6E-9204-8E82EF251098}">
      <dgm:prSet/>
      <dgm:spPr/>
      <dgm:t>
        <a:bodyPr/>
        <a:lstStyle/>
        <a:p>
          <a:endParaRPr lang="es-ES" sz="2000"/>
        </a:p>
      </dgm:t>
    </dgm:pt>
    <dgm:pt modelId="{C5D79172-0FC5-40E5-AD2E-E824D1A968E8}">
      <dgm:prSet phldrT="[Texto]" custT="1"/>
      <dgm:spPr/>
      <dgm:t>
        <a:bodyPr/>
        <a:lstStyle/>
        <a:p>
          <a:r>
            <a:rPr lang="es-CO" sz="1800" b="1" u="sng" dirty="0"/>
            <a:t>OE 3:</a:t>
          </a:r>
        </a:p>
        <a:p>
          <a:r>
            <a:rPr lang="es-EC" sz="1800" dirty="0"/>
            <a:t>Establecer el nivel de incidencia de la pertinencia social de las publicaciones científicas y el Plan Estratégico de la Universidad durante los años 2014 a 2018.</a:t>
          </a:r>
          <a:endParaRPr lang="es-ES" sz="1800" dirty="0"/>
        </a:p>
      </dgm:t>
    </dgm:pt>
    <dgm:pt modelId="{8DFBA97F-B099-4479-A8CD-75B76EA5E1AE}" type="parTrans" cxnId="{E1BE68A4-D204-4B47-B017-7888D626E7F4}">
      <dgm:prSet/>
      <dgm:spPr/>
      <dgm:t>
        <a:bodyPr/>
        <a:lstStyle/>
        <a:p>
          <a:endParaRPr lang="es-ES" sz="2000"/>
        </a:p>
      </dgm:t>
    </dgm:pt>
    <dgm:pt modelId="{FEBD132D-D3DB-4E4B-A580-80CD557E8AAE}" type="sibTrans" cxnId="{E1BE68A4-D204-4B47-B017-7888D626E7F4}">
      <dgm:prSet/>
      <dgm:spPr/>
      <dgm:t>
        <a:bodyPr/>
        <a:lstStyle/>
        <a:p>
          <a:endParaRPr lang="es-ES" sz="2000"/>
        </a:p>
      </dgm:t>
    </dgm:pt>
    <dgm:pt modelId="{A17493F1-08CE-40AA-8892-BF06E6FEC827}">
      <dgm:prSet phldrT="[Texto]" custT="1"/>
      <dgm:spPr/>
      <dgm:t>
        <a:bodyPr/>
        <a:lstStyle/>
        <a:p>
          <a:r>
            <a:rPr lang="es-CO" sz="1800" b="1" u="sng" dirty="0"/>
            <a:t>OE 4:</a:t>
          </a:r>
          <a:br>
            <a:rPr lang="es-CO" sz="1800" dirty="0"/>
          </a:br>
          <a:r>
            <a:rPr lang="es-EC" sz="1800" dirty="0"/>
            <a:t>Elaborar una propuesta metodológica para la medición de pertinencia social de las publicaciones científicas de los docentes de la Universidad.</a:t>
          </a:r>
          <a:endParaRPr lang="es-ES" sz="1800" dirty="0"/>
        </a:p>
      </dgm:t>
    </dgm:pt>
    <dgm:pt modelId="{8C1C5711-D863-4BD6-9327-FA1066E3B1CE}" type="parTrans" cxnId="{60206C0C-6B2C-4E90-B617-D022FA0E2E35}">
      <dgm:prSet/>
      <dgm:spPr/>
      <dgm:t>
        <a:bodyPr/>
        <a:lstStyle/>
        <a:p>
          <a:endParaRPr lang="es-ES" sz="2000"/>
        </a:p>
      </dgm:t>
    </dgm:pt>
    <dgm:pt modelId="{AA2E3C23-31DC-488C-BFE5-679A594FEB46}" type="sibTrans" cxnId="{60206C0C-6B2C-4E90-B617-D022FA0E2E35}">
      <dgm:prSet/>
      <dgm:spPr/>
      <dgm:t>
        <a:bodyPr/>
        <a:lstStyle/>
        <a:p>
          <a:endParaRPr lang="es-ES" sz="2000"/>
        </a:p>
      </dgm:t>
    </dgm:pt>
    <dgm:pt modelId="{8D0EDAD8-994E-4375-B437-39AB69112141}" type="pres">
      <dgm:prSet presAssocID="{CA6ADEE2-6014-455F-A506-F9F0573BB68F}" presName="composite" presStyleCnt="0">
        <dgm:presLayoutVars>
          <dgm:chMax val="1"/>
          <dgm:dir/>
          <dgm:resizeHandles val="exact"/>
        </dgm:presLayoutVars>
      </dgm:prSet>
      <dgm:spPr/>
    </dgm:pt>
    <dgm:pt modelId="{5E2ADBAB-4DA2-4BC8-A1AE-F12B81139399}" type="pres">
      <dgm:prSet presAssocID="{1AD9C73F-E322-4E6D-B77C-85BC3E0FFE7C}" presName="roof" presStyleLbl="dkBgShp" presStyleIdx="0" presStyleCnt="2" custScaleY="121063" custLinFactNeighborY="-951"/>
      <dgm:spPr/>
    </dgm:pt>
    <dgm:pt modelId="{8ADD5055-85D2-4FE1-89F8-C538E22EB4FC}" type="pres">
      <dgm:prSet presAssocID="{1AD9C73F-E322-4E6D-B77C-85BC3E0FFE7C}" presName="pillars" presStyleCnt="0"/>
      <dgm:spPr/>
    </dgm:pt>
    <dgm:pt modelId="{338DEE25-C841-4399-9A80-2C50D0589633}" type="pres">
      <dgm:prSet presAssocID="{1AD9C73F-E322-4E6D-B77C-85BC3E0FFE7C}" presName="pillar1" presStyleLbl="node1" presStyleIdx="0" presStyleCnt="4" custScaleY="98268" custLinFactNeighborY="14463">
        <dgm:presLayoutVars>
          <dgm:bulletEnabled val="1"/>
        </dgm:presLayoutVars>
      </dgm:prSet>
      <dgm:spPr/>
    </dgm:pt>
    <dgm:pt modelId="{B002409B-CEDC-4546-BE6D-B92462E0C745}" type="pres">
      <dgm:prSet presAssocID="{A0B0F987-D598-47B7-8A06-88C6283DE971}" presName="pillarX" presStyleLbl="node1" presStyleIdx="1" presStyleCnt="4" custScaleY="98268" custLinFactNeighborY="14463">
        <dgm:presLayoutVars>
          <dgm:bulletEnabled val="1"/>
        </dgm:presLayoutVars>
      </dgm:prSet>
      <dgm:spPr/>
    </dgm:pt>
    <dgm:pt modelId="{EE4F6B80-47FB-4043-81E1-6EDEF8ABCF72}" type="pres">
      <dgm:prSet presAssocID="{C5D79172-0FC5-40E5-AD2E-E824D1A968E8}" presName="pillarX" presStyleLbl="node1" presStyleIdx="2" presStyleCnt="4" custScaleY="98268" custLinFactNeighborY="14463">
        <dgm:presLayoutVars>
          <dgm:bulletEnabled val="1"/>
        </dgm:presLayoutVars>
      </dgm:prSet>
      <dgm:spPr/>
    </dgm:pt>
    <dgm:pt modelId="{06BE4C87-C606-4FE9-8F78-B2E1A30308B4}" type="pres">
      <dgm:prSet presAssocID="{A17493F1-08CE-40AA-8892-BF06E6FEC827}" presName="pillarX" presStyleLbl="node1" presStyleIdx="3" presStyleCnt="4" custScaleY="98268" custLinFactNeighborY="14463">
        <dgm:presLayoutVars>
          <dgm:bulletEnabled val="1"/>
        </dgm:presLayoutVars>
      </dgm:prSet>
      <dgm:spPr/>
    </dgm:pt>
    <dgm:pt modelId="{8EE5713D-7089-4D51-B030-75F2A84EE785}" type="pres">
      <dgm:prSet presAssocID="{1AD9C73F-E322-4E6D-B77C-85BC3E0FFE7C}" presName="base" presStyleLbl="dkBgShp" presStyleIdx="1" presStyleCnt="2" custFlipVert="1" custScaleY="25830" custLinFactNeighborY="19470"/>
      <dgm:spPr/>
    </dgm:pt>
  </dgm:ptLst>
  <dgm:cxnLst>
    <dgm:cxn modelId="{60206C0C-6B2C-4E90-B617-D022FA0E2E35}" srcId="{1AD9C73F-E322-4E6D-B77C-85BC3E0FFE7C}" destId="{A17493F1-08CE-40AA-8892-BF06E6FEC827}" srcOrd="3" destOrd="0" parTransId="{8C1C5711-D863-4BD6-9327-FA1066E3B1CE}" sibTransId="{AA2E3C23-31DC-488C-BFE5-679A594FEB46}"/>
    <dgm:cxn modelId="{58CA2510-2977-4B8A-8258-A449FCBFCD6C}" srcId="{CA6ADEE2-6014-455F-A506-F9F0573BB68F}" destId="{1AD9C73F-E322-4E6D-B77C-85BC3E0FFE7C}" srcOrd="0" destOrd="0" parTransId="{2ABA8CC1-0C7B-4D2B-8F58-1FD21F5B2ED3}" sibTransId="{8289F5DD-1A70-4568-9135-654D8F110270}"/>
    <dgm:cxn modelId="{F2FC8D11-3019-40ED-A4F9-97ED09806EBB}" type="presOf" srcId="{1AD9C73F-E322-4E6D-B77C-85BC3E0FFE7C}" destId="{5E2ADBAB-4DA2-4BC8-A1AE-F12B81139399}" srcOrd="0" destOrd="0" presId="urn:microsoft.com/office/officeart/2005/8/layout/hList3"/>
    <dgm:cxn modelId="{37389627-9581-4B78-8996-2929A5D36111}" type="presOf" srcId="{C5D79172-0FC5-40E5-AD2E-E824D1A968E8}" destId="{EE4F6B80-47FB-4043-81E1-6EDEF8ABCF72}" srcOrd="0" destOrd="0" presId="urn:microsoft.com/office/officeart/2005/8/layout/hList3"/>
    <dgm:cxn modelId="{ADDCD864-5981-4FE7-A98F-F8068E27A13F}" type="presOf" srcId="{CA6ADEE2-6014-455F-A506-F9F0573BB68F}" destId="{8D0EDAD8-994E-4375-B437-39AB69112141}" srcOrd="0" destOrd="0" presId="urn:microsoft.com/office/officeart/2005/8/layout/hList3"/>
    <dgm:cxn modelId="{A3428849-81C4-4698-A03E-1E4926FF7295}" type="presOf" srcId="{A0B0F987-D598-47B7-8A06-88C6283DE971}" destId="{B002409B-CEDC-4546-BE6D-B92462E0C745}" srcOrd="0" destOrd="0" presId="urn:microsoft.com/office/officeart/2005/8/layout/hList3"/>
    <dgm:cxn modelId="{C030D19B-7AD2-4DDF-915A-4FC31C082282}" srcId="{1AD9C73F-E322-4E6D-B77C-85BC3E0FFE7C}" destId="{8AE6AAE6-9385-4597-A617-CF840FDA7D23}" srcOrd="0" destOrd="0" parTransId="{7333358A-F03C-47D3-B2D8-EBEB21CB43F5}" sibTransId="{71D400AF-7158-410C-9A8F-448E9416744C}"/>
    <dgm:cxn modelId="{E1BE68A4-D204-4B47-B017-7888D626E7F4}" srcId="{1AD9C73F-E322-4E6D-B77C-85BC3E0FFE7C}" destId="{C5D79172-0FC5-40E5-AD2E-E824D1A968E8}" srcOrd="2" destOrd="0" parTransId="{8DFBA97F-B099-4479-A8CD-75B76EA5E1AE}" sibTransId="{FEBD132D-D3DB-4E4B-A580-80CD557E8AAE}"/>
    <dgm:cxn modelId="{48F736BC-8132-4608-9A55-7F1C6D284907}" type="presOf" srcId="{A17493F1-08CE-40AA-8892-BF06E6FEC827}" destId="{06BE4C87-C606-4FE9-8F78-B2E1A30308B4}" srcOrd="0" destOrd="0" presId="urn:microsoft.com/office/officeart/2005/8/layout/hList3"/>
    <dgm:cxn modelId="{24DDE0D1-D0BE-4D6E-9204-8E82EF251098}" srcId="{1AD9C73F-E322-4E6D-B77C-85BC3E0FFE7C}" destId="{A0B0F987-D598-47B7-8A06-88C6283DE971}" srcOrd="1" destOrd="0" parTransId="{5472C1D5-E7D5-420C-B3E6-BD044DB3B7D5}" sibTransId="{5B26090A-C3F4-4541-A327-8F9983E74A15}"/>
    <dgm:cxn modelId="{4522DBF4-E0B6-45E9-8E09-30F66BE14C23}" type="presOf" srcId="{8AE6AAE6-9385-4597-A617-CF840FDA7D23}" destId="{338DEE25-C841-4399-9A80-2C50D0589633}" srcOrd="0" destOrd="0" presId="urn:microsoft.com/office/officeart/2005/8/layout/hList3"/>
    <dgm:cxn modelId="{BECAFDF9-5616-44D6-82F7-055DA5817CF0}" type="presParOf" srcId="{8D0EDAD8-994E-4375-B437-39AB69112141}" destId="{5E2ADBAB-4DA2-4BC8-A1AE-F12B81139399}" srcOrd="0" destOrd="0" presId="urn:microsoft.com/office/officeart/2005/8/layout/hList3"/>
    <dgm:cxn modelId="{6CC89889-2E0A-4BA2-8203-0DA4D2B76FFD}" type="presParOf" srcId="{8D0EDAD8-994E-4375-B437-39AB69112141}" destId="{8ADD5055-85D2-4FE1-89F8-C538E22EB4FC}" srcOrd="1" destOrd="0" presId="urn:microsoft.com/office/officeart/2005/8/layout/hList3"/>
    <dgm:cxn modelId="{459C336E-85FE-4710-A14E-2C255CDCDB59}" type="presParOf" srcId="{8ADD5055-85D2-4FE1-89F8-C538E22EB4FC}" destId="{338DEE25-C841-4399-9A80-2C50D0589633}" srcOrd="0" destOrd="0" presId="urn:microsoft.com/office/officeart/2005/8/layout/hList3"/>
    <dgm:cxn modelId="{CCCD4C11-A863-46A9-8F05-B9940BA8675D}" type="presParOf" srcId="{8ADD5055-85D2-4FE1-89F8-C538E22EB4FC}" destId="{B002409B-CEDC-4546-BE6D-B92462E0C745}" srcOrd="1" destOrd="0" presId="urn:microsoft.com/office/officeart/2005/8/layout/hList3"/>
    <dgm:cxn modelId="{16E90572-82BD-428F-88F0-AEB78ACE1C21}" type="presParOf" srcId="{8ADD5055-85D2-4FE1-89F8-C538E22EB4FC}" destId="{EE4F6B80-47FB-4043-81E1-6EDEF8ABCF72}" srcOrd="2" destOrd="0" presId="urn:microsoft.com/office/officeart/2005/8/layout/hList3"/>
    <dgm:cxn modelId="{445C54A9-D632-434F-9DBE-1E74C3A8B9A2}" type="presParOf" srcId="{8ADD5055-85D2-4FE1-89F8-C538E22EB4FC}" destId="{06BE4C87-C606-4FE9-8F78-B2E1A30308B4}" srcOrd="3" destOrd="0" presId="urn:microsoft.com/office/officeart/2005/8/layout/hList3"/>
    <dgm:cxn modelId="{8945765B-F984-4ED6-807A-7E200E974906}" type="presParOf" srcId="{8D0EDAD8-994E-4375-B437-39AB69112141}" destId="{8EE5713D-7089-4D51-B030-75F2A84EE78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6D2A73-2842-4145-B6BF-F0EE0EDDA61C}" type="doc">
      <dgm:prSet loTypeId="urn:microsoft.com/office/officeart/2005/8/layout/arrow2" loCatId="process" qsTypeId="urn:microsoft.com/office/officeart/2005/8/quickstyle/simple1" qsCatId="simple" csTypeId="urn:microsoft.com/office/officeart/2005/8/colors/accent0_1" csCatId="mainScheme" phldr="1"/>
      <dgm:spPr/>
      <dgm:t>
        <a:bodyPr/>
        <a:lstStyle/>
        <a:p>
          <a:endParaRPr lang="es-ES"/>
        </a:p>
      </dgm:t>
    </dgm:pt>
    <dgm:pt modelId="{C68698F5-5606-4249-9A90-A2507F051377}">
      <dgm:prSet phldrT="[Texto]" custT="1"/>
      <dgm:spPr/>
      <dgm:t>
        <a:bodyPr/>
        <a:lstStyle/>
        <a:p>
          <a:r>
            <a:rPr lang="es-ES" sz="2000" dirty="0"/>
            <a:t>UCV – Doctorado Arias, Cortés y Omar  2018</a:t>
          </a:r>
        </a:p>
        <a:p>
          <a:r>
            <a:rPr lang="es-ES" sz="2000" dirty="0"/>
            <a:t>Pertinencia Social</a:t>
          </a:r>
        </a:p>
        <a:p>
          <a:endParaRPr lang="es-ES" sz="2000" dirty="0"/>
        </a:p>
      </dgm:t>
    </dgm:pt>
    <dgm:pt modelId="{82E50874-F692-406F-A9DF-80BBE308AEE6}" type="parTrans" cxnId="{23AEE071-2967-44FA-9E77-42E7080F1E0C}">
      <dgm:prSet/>
      <dgm:spPr/>
      <dgm:t>
        <a:bodyPr/>
        <a:lstStyle/>
        <a:p>
          <a:endParaRPr lang="es-ES" sz="2000"/>
        </a:p>
      </dgm:t>
    </dgm:pt>
    <dgm:pt modelId="{7B2551FF-FAAE-4BDA-9B14-A8340684E6C2}" type="sibTrans" cxnId="{23AEE071-2967-44FA-9E77-42E7080F1E0C}">
      <dgm:prSet/>
      <dgm:spPr/>
      <dgm:t>
        <a:bodyPr/>
        <a:lstStyle/>
        <a:p>
          <a:endParaRPr lang="es-ES" sz="2000"/>
        </a:p>
      </dgm:t>
    </dgm:pt>
    <dgm:pt modelId="{A132990B-9E7E-4778-9D62-2635946B369D}">
      <dgm:prSet phldrT="[Texto]" custT="1"/>
      <dgm:spPr/>
      <dgm:t>
        <a:bodyPr/>
        <a:lstStyle/>
        <a:p>
          <a:r>
            <a:rPr lang="es-ES" sz="2000" dirty="0"/>
            <a:t>U Española</a:t>
          </a:r>
        </a:p>
        <a:p>
          <a:r>
            <a:rPr lang="es-ES" sz="2000" dirty="0"/>
            <a:t>Doctorado (Durán, 2016)</a:t>
          </a:r>
        </a:p>
        <a:p>
          <a:r>
            <a:rPr lang="es-ES" sz="2000" dirty="0"/>
            <a:t>Producción científica ATD</a:t>
          </a:r>
        </a:p>
      </dgm:t>
    </dgm:pt>
    <dgm:pt modelId="{FA4E9FEB-2CA4-46BB-BC72-F2CCDC033FB1}" type="parTrans" cxnId="{46B6BE12-01BF-4C86-AA7D-C13C383E4C07}">
      <dgm:prSet/>
      <dgm:spPr/>
      <dgm:t>
        <a:bodyPr/>
        <a:lstStyle/>
        <a:p>
          <a:endParaRPr lang="es-ES" sz="2000"/>
        </a:p>
      </dgm:t>
    </dgm:pt>
    <dgm:pt modelId="{0025D514-F991-41DA-83F4-632C035322B7}" type="sibTrans" cxnId="{46B6BE12-01BF-4C86-AA7D-C13C383E4C07}">
      <dgm:prSet/>
      <dgm:spPr/>
      <dgm:t>
        <a:bodyPr/>
        <a:lstStyle/>
        <a:p>
          <a:endParaRPr lang="es-ES" sz="2000"/>
        </a:p>
      </dgm:t>
    </dgm:pt>
    <dgm:pt modelId="{794C01F2-0A5A-416D-B33D-529524173BC1}">
      <dgm:prSet phldrT="[Texto]" custT="1"/>
      <dgm:spPr/>
      <dgm:t>
        <a:bodyPr/>
        <a:lstStyle/>
        <a:p>
          <a:r>
            <a:rPr lang="es-ES" sz="2000" dirty="0"/>
            <a:t>UT Ambato</a:t>
          </a:r>
        </a:p>
        <a:p>
          <a:r>
            <a:rPr lang="es-ES" sz="2000" dirty="0"/>
            <a:t>(Almeida, 2016)</a:t>
          </a:r>
        </a:p>
        <a:p>
          <a:r>
            <a:rPr lang="es-ES" sz="2000" dirty="0"/>
            <a:t>Pertinencia trabajos investigación y malla curricular</a:t>
          </a:r>
        </a:p>
      </dgm:t>
    </dgm:pt>
    <dgm:pt modelId="{9247EFE1-888A-43F5-B6E3-31D08BF215F0}" type="parTrans" cxnId="{8258FCCB-B408-4A73-9D59-FD05C59718A7}">
      <dgm:prSet/>
      <dgm:spPr/>
      <dgm:t>
        <a:bodyPr/>
        <a:lstStyle/>
        <a:p>
          <a:endParaRPr lang="es-ES" sz="2000"/>
        </a:p>
      </dgm:t>
    </dgm:pt>
    <dgm:pt modelId="{7A399D98-9995-47E3-B95A-EF5D0C9E95E3}" type="sibTrans" cxnId="{8258FCCB-B408-4A73-9D59-FD05C59718A7}">
      <dgm:prSet/>
      <dgm:spPr/>
      <dgm:t>
        <a:bodyPr/>
        <a:lstStyle/>
        <a:p>
          <a:endParaRPr lang="es-ES" sz="2000"/>
        </a:p>
      </dgm:t>
    </dgm:pt>
    <dgm:pt modelId="{CE807B23-ECB1-4397-BF00-2865EE0D5DF4}">
      <dgm:prSet phldrT="[Texto]" custT="1"/>
      <dgm:spPr/>
      <dgm:t>
        <a:bodyPr/>
        <a:lstStyle/>
        <a:p>
          <a:r>
            <a:rPr lang="es-ES" sz="2000" dirty="0"/>
            <a:t>Universidad México</a:t>
          </a:r>
        </a:p>
        <a:p>
          <a:r>
            <a:rPr lang="es-ES" sz="2000" dirty="0"/>
            <a:t>(Garrocho y Segura,  2011)</a:t>
          </a:r>
        </a:p>
        <a:p>
          <a:r>
            <a:rPr lang="es-ES" sz="2000" dirty="0"/>
            <a:t>Pertinencia social e investigación científica</a:t>
          </a:r>
        </a:p>
      </dgm:t>
    </dgm:pt>
    <dgm:pt modelId="{10E83579-DA3C-46AC-9D03-AF1D59732BB7}" type="parTrans" cxnId="{F55E6E94-AE7C-4DC0-BF32-533C54CD28FB}">
      <dgm:prSet/>
      <dgm:spPr/>
      <dgm:t>
        <a:bodyPr/>
        <a:lstStyle/>
        <a:p>
          <a:endParaRPr lang="es-ES" sz="2000"/>
        </a:p>
      </dgm:t>
    </dgm:pt>
    <dgm:pt modelId="{102CA9D9-529D-498A-A082-7C9C55B1B150}" type="sibTrans" cxnId="{F55E6E94-AE7C-4DC0-BF32-533C54CD28FB}">
      <dgm:prSet/>
      <dgm:spPr/>
      <dgm:t>
        <a:bodyPr/>
        <a:lstStyle/>
        <a:p>
          <a:endParaRPr lang="es-ES" sz="2000"/>
        </a:p>
      </dgm:t>
    </dgm:pt>
    <dgm:pt modelId="{FAB471FB-5893-4814-98D4-7FFB6B2EDAD5}">
      <dgm:prSet phldrT="[Texto]" custT="1"/>
      <dgm:spPr/>
      <dgm:t>
        <a:bodyPr/>
        <a:lstStyle/>
        <a:p>
          <a:r>
            <a:rPr lang="es-ES" sz="2000" dirty="0"/>
            <a:t>U. Andina Simón Bolívar</a:t>
          </a:r>
        </a:p>
        <a:p>
          <a:r>
            <a:rPr lang="es-ES" sz="2000" dirty="0"/>
            <a:t>Investigación científica universidades ecuatorianas</a:t>
          </a:r>
        </a:p>
        <a:p>
          <a:r>
            <a:rPr lang="es-ES" sz="2000" dirty="0"/>
            <a:t>(Ayala, 2015)</a:t>
          </a:r>
        </a:p>
      </dgm:t>
    </dgm:pt>
    <dgm:pt modelId="{6F9C7A68-37E7-4312-A4FC-B0D0A7A0374D}" type="parTrans" cxnId="{5FC3A775-FC01-4625-99A4-40321EA725CF}">
      <dgm:prSet/>
      <dgm:spPr/>
      <dgm:t>
        <a:bodyPr/>
        <a:lstStyle/>
        <a:p>
          <a:endParaRPr lang="es-ES" sz="2000"/>
        </a:p>
      </dgm:t>
    </dgm:pt>
    <dgm:pt modelId="{6FC6C1A6-31D8-41B3-981E-689929334EB9}" type="sibTrans" cxnId="{5FC3A775-FC01-4625-99A4-40321EA725CF}">
      <dgm:prSet/>
      <dgm:spPr/>
      <dgm:t>
        <a:bodyPr/>
        <a:lstStyle/>
        <a:p>
          <a:endParaRPr lang="es-ES" sz="2000"/>
        </a:p>
      </dgm:t>
    </dgm:pt>
    <dgm:pt modelId="{9B42ED74-5A8B-47E6-B5C9-30784A4F3C50}" type="pres">
      <dgm:prSet presAssocID="{ED6D2A73-2842-4145-B6BF-F0EE0EDDA61C}" presName="arrowDiagram" presStyleCnt="0">
        <dgm:presLayoutVars>
          <dgm:chMax val="5"/>
          <dgm:dir/>
          <dgm:resizeHandles val="exact"/>
        </dgm:presLayoutVars>
      </dgm:prSet>
      <dgm:spPr/>
    </dgm:pt>
    <dgm:pt modelId="{71C88358-8D26-4650-8526-B444EFF0BEAE}" type="pres">
      <dgm:prSet presAssocID="{ED6D2A73-2842-4145-B6BF-F0EE0EDDA61C}" presName="arrow" presStyleLbl="bgShp" presStyleIdx="0" presStyleCnt="1" custScaleX="139320" custLinFactNeighborX="171" custLinFactNeighborY="112"/>
      <dgm:spPr/>
    </dgm:pt>
    <dgm:pt modelId="{B4DAD019-C69B-4BE2-ACA1-02EE02C4C7A8}" type="pres">
      <dgm:prSet presAssocID="{ED6D2A73-2842-4145-B6BF-F0EE0EDDA61C}" presName="arrowDiagram5" presStyleCnt="0"/>
      <dgm:spPr/>
    </dgm:pt>
    <dgm:pt modelId="{C18F5C8A-8002-4D88-8A93-E07CEB7596E5}" type="pres">
      <dgm:prSet presAssocID="{C68698F5-5606-4249-9A90-A2507F051377}" presName="bullet5a" presStyleLbl="node1" presStyleIdx="0" presStyleCnt="5" custLinFactX="-500000" custLinFactY="148387" custLinFactNeighborX="-577510" custLinFactNeighborY="200000"/>
      <dgm:spPr/>
    </dgm:pt>
    <dgm:pt modelId="{D591274F-708C-41D6-97E5-0635D843FCAD}" type="pres">
      <dgm:prSet presAssocID="{C68698F5-5606-4249-9A90-A2507F051377}" presName="textBox5a" presStyleLbl="revTx" presStyleIdx="0" presStyleCnt="5" custScaleX="240860" custLinFactX="-98864" custLinFactNeighborX="-100000" custLinFactNeighborY="24243">
        <dgm:presLayoutVars>
          <dgm:bulletEnabled val="1"/>
        </dgm:presLayoutVars>
      </dgm:prSet>
      <dgm:spPr/>
    </dgm:pt>
    <dgm:pt modelId="{0FC40334-2E4B-4961-BB09-BBF7F60045E5}" type="pres">
      <dgm:prSet presAssocID="{A132990B-9E7E-4778-9D62-2635946B369D}" presName="bullet5b" presStyleLbl="node1" presStyleIdx="1" presStyleCnt="5" custLinFactX="-200000" custLinFactY="39424" custLinFactNeighborX="-296698" custLinFactNeighborY="100000"/>
      <dgm:spPr/>
    </dgm:pt>
    <dgm:pt modelId="{B282016C-B9E4-4B16-B890-847546401253}" type="pres">
      <dgm:prSet presAssocID="{A132990B-9E7E-4778-9D62-2635946B369D}" presName="textBox5b" presStyleLbl="revTx" presStyleIdx="1" presStyleCnt="5" custScaleX="169982" custScaleY="122441" custLinFactNeighborX="-85042" custLinFactNeighborY="-17365">
        <dgm:presLayoutVars>
          <dgm:bulletEnabled val="1"/>
        </dgm:presLayoutVars>
      </dgm:prSet>
      <dgm:spPr/>
    </dgm:pt>
    <dgm:pt modelId="{B70A3C20-9031-4DFE-9F5C-00AEA1DA6E83}" type="pres">
      <dgm:prSet presAssocID="{794C01F2-0A5A-416D-B33D-529524173BC1}" presName="bullet5c" presStyleLbl="node1" presStyleIdx="2" presStyleCnt="5" custLinFactX="-100000" custLinFactNeighborX="-128731" custLinFactNeighborY="58815"/>
      <dgm:spPr/>
    </dgm:pt>
    <dgm:pt modelId="{FF956A29-83D9-4963-AB79-E51FAE14D4A3}" type="pres">
      <dgm:prSet presAssocID="{794C01F2-0A5A-416D-B33D-529524173BC1}" presName="textBox5c" presStyleLbl="revTx" presStyleIdx="2" presStyleCnt="5" custScaleX="124079" custLinFactNeighborX="-39020" custLinFactNeighborY="-20547">
        <dgm:presLayoutVars>
          <dgm:bulletEnabled val="1"/>
        </dgm:presLayoutVars>
      </dgm:prSet>
      <dgm:spPr/>
    </dgm:pt>
    <dgm:pt modelId="{8CD21CAA-82B6-4064-A963-D43D9B580B37}" type="pres">
      <dgm:prSet presAssocID="{FAB471FB-5893-4814-98D4-7FFB6B2EDAD5}" presName="bullet5d" presStyleLbl="node1" presStyleIdx="3" presStyleCnt="5" custLinFactNeighborX="-50600" custLinFactNeighborY="15180"/>
      <dgm:spPr/>
    </dgm:pt>
    <dgm:pt modelId="{2CDB6C22-36B7-462B-9D66-D4BDD54E3013}" type="pres">
      <dgm:prSet presAssocID="{FAB471FB-5893-4814-98D4-7FFB6B2EDAD5}" presName="textBox5d" presStyleLbl="revTx" presStyleIdx="3" presStyleCnt="5" custScaleX="131360" custLinFactNeighborX="-3656" custLinFactNeighborY="-28385">
        <dgm:presLayoutVars>
          <dgm:bulletEnabled val="1"/>
        </dgm:presLayoutVars>
      </dgm:prSet>
      <dgm:spPr/>
    </dgm:pt>
    <dgm:pt modelId="{9DA029A7-1768-4117-9540-CA1946F2DFA5}" type="pres">
      <dgm:prSet presAssocID="{CE807B23-ECB1-4397-BF00-2865EE0D5DF4}" presName="bullet5e" presStyleLbl="node1" presStyleIdx="4" presStyleCnt="5" custLinFactNeighborX="67507" custLinFactNeighborY="3971"/>
      <dgm:spPr/>
    </dgm:pt>
    <dgm:pt modelId="{8DE6805E-9566-4159-817B-2DB3840C3782}" type="pres">
      <dgm:prSet presAssocID="{CE807B23-ECB1-4397-BF00-2865EE0D5DF4}" presName="textBox5e" presStyleLbl="revTx" presStyleIdx="4" presStyleCnt="5" custScaleX="150684" custScaleY="60804" custLinFactNeighborX="55432" custLinFactNeighborY="-46384">
        <dgm:presLayoutVars>
          <dgm:bulletEnabled val="1"/>
        </dgm:presLayoutVars>
      </dgm:prSet>
      <dgm:spPr/>
    </dgm:pt>
  </dgm:ptLst>
  <dgm:cxnLst>
    <dgm:cxn modelId="{46B6BE12-01BF-4C86-AA7D-C13C383E4C07}" srcId="{ED6D2A73-2842-4145-B6BF-F0EE0EDDA61C}" destId="{A132990B-9E7E-4778-9D62-2635946B369D}" srcOrd="1" destOrd="0" parTransId="{FA4E9FEB-2CA4-46BB-BC72-F2CCDC033FB1}" sibTransId="{0025D514-F991-41DA-83F4-632C035322B7}"/>
    <dgm:cxn modelId="{23AEE071-2967-44FA-9E77-42E7080F1E0C}" srcId="{ED6D2A73-2842-4145-B6BF-F0EE0EDDA61C}" destId="{C68698F5-5606-4249-9A90-A2507F051377}" srcOrd="0" destOrd="0" parTransId="{82E50874-F692-406F-A9DF-80BBE308AEE6}" sibTransId="{7B2551FF-FAAE-4BDA-9B14-A8340684E6C2}"/>
    <dgm:cxn modelId="{5FC3A775-FC01-4625-99A4-40321EA725CF}" srcId="{ED6D2A73-2842-4145-B6BF-F0EE0EDDA61C}" destId="{FAB471FB-5893-4814-98D4-7FFB6B2EDAD5}" srcOrd="3" destOrd="0" parTransId="{6F9C7A68-37E7-4312-A4FC-B0D0A7A0374D}" sibTransId="{6FC6C1A6-31D8-41B3-981E-689929334EB9}"/>
    <dgm:cxn modelId="{8A0A6A7C-BBA2-4CA8-A789-4389AD8759FD}" type="presOf" srcId="{794C01F2-0A5A-416D-B33D-529524173BC1}" destId="{FF956A29-83D9-4963-AB79-E51FAE14D4A3}" srcOrd="0" destOrd="0" presId="urn:microsoft.com/office/officeart/2005/8/layout/arrow2"/>
    <dgm:cxn modelId="{4DA6328D-41A9-4801-951B-F9B845CC5C08}" type="presOf" srcId="{C68698F5-5606-4249-9A90-A2507F051377}" destId="{D591274F-708C-41D6-97E5-0635D843FCAD}" srcOrd="0" destOrd="0" presId="urn:microsoft.com/office/officeart/2005/8/layout/arrow2"/>
    <dgm:cxn modelId="{F55E6E94-AE7C-4DC0-BF32-533C54CD28FB}" srcId="{ED6D2A73-2842-4145-B6BF-F0EE0EDDA61C}" destId="{CE807B23-ECB1-4397-BF00-2865EE0D5DF4}" srcOrd="4" destOrd="0" parTransId="{10E83579-DA3C-46AC-9D03-AF1D59732BB7}" sibTransId="{102CA9D9-529D-498A-A082-7C9C55B1B150}"/>
    <dgm:cxn modelId="{4F5A73AB-5055-415B-B79E-EEE7E83269CF}" type="presOf" srcId="{A132990B-9E7E-4778-9D62-2635946B369D}" destId="{B282016C-B9E4-4B16-B890-847546401253}" srcOrd="0" destOrd="0" presId="urn:microsoft.com/office/officeart/2005/8/layout/arrow2"/>
    <dgm:cxn modelId="{8258FCCB-B408-4A73-9D59-FD05C59718A7}" srcId="{ED6D2A73-2842-4145-B6BF-F0EE0EDDA61C}" destId="{794C01F2-0A5A-416D-B33D-529524173BC1}" srcOrd="2" destOrd="0" parTransId="{9247EFE1-888A-43F5-B6E3-31D08BF215F0}" sibTransId="{7A399D98-9995-47E3-B95A-EF5D0C9E95E3}"/>
    <dgm:cxn modelId="{3C4EDACD-5B95-42B5-9DA9-EE9F1D090BB0}" type="presOf" srcId="{FAB471FB-5893-4814-98D4-7FFB6B2EDAD5}" destId="{2CDB6C22-36B7-462B-9D66-D4BDD54E3013}" srcOrd="0" destOrd="0" presId="urn:microsoft.com/office/officeart/2005/8/layout/arrow2"/>
    <dgm:cxn modelId="{19C42DD9-B3D9-4396-A17C-CAB06202E62D}" type="presOf" srcId="{CE807B23-ECB1-4397-BF00-2865EE0D5DF4}" destId="{8DE6805E-9566-4159-817B-2DB3840C3782}" srcOrd="0" destOrd="0" presId="urn:microsoft.com/office/officeart/2005/8/layout/arrow2"/>
    <dgm:cxn modelId="{603513F9-D92D-4E3A-8977-08A6B990C9EA}" type="presOf" srcId="{ED6D2A73-2842-4145-B6BF-F0EE0EDDA61C}" destId="{9B42ED74-5A8B-47E6-B5C9-30784A4F3C50}" srcOrd="0" destOrd="0" presId="urn:microsoft.com/office/officeart/2005/8/layout/arrow2"/>
    <dgm:cxn modelId="{B0D1C88F-57B8-412D-B2C5-6DA28C11E2CC}" type="presParOf" srcId="{9B42ED74-5A8B-47E6-B5C9-30784A4F3C50}" destId="{71C88358-8D26-4650-8526-B444EFF0BEAE}" srcOrd="0" destOrd="0" presId="urn:microsoft.com/office/officeart/2005/8/layout/arrow2"/>
    <dgm:cxn modelId="{486D5960-4470-4F0F-8E84-3A7D9017DD4C}" type="presParOf" srcId="{9B42ED74-5A8B-47E6-B5C9-30784A4F3C50}" destId="{B4DAD019-C69B-4BE2-ACA1-02EE02C4C7A8}" srcOrd="1" destOrd="0" presId="urn:microsoft.com/office/officeart/2005/8/layout/arrow2"/>
    <dgm:cxn modelId="{D07D6D24-3B77-4D01-806A-07634C4F5B23}" type="presParOf" srcId="{B4DAD019-C69B-4BE2-ACA1-02EE02C4C7A8}" destId="{C18F5C8A-8002-4D88-8A93-E07CEB7596E5}" srcOrd="0" destOrd="0" presId="urn:microsoft.com/office/officeart/2005/8/layout/arrow2"/>
    <dgm:cxn modelId="{FDC7E70E-5F2D-4B05-B375-66CE3FF0ED7F}" type="presParOf" srcId="{B4DAD019-C69B-4BE2-ACA1-02EE02C4C7A8}" destId="{D591274F-708C-41D6-97E5-0635D843FCAD}" srcOrd="1" destOrd="0" presId="urn:microsoft.com/office/officeart/2005/8/layout/arrow2"/>
    <dgm:cxn modelId="{0B0C71F6-5E35-4333-A8D4-42537F33D456}" type="presParOf" srcId="{B4DAD019-C69B-4BE2-ACA1-02EE02C4C7A8}" destId="{0FC40334-2E4B-4961-BB09-BBF7F60045E5}" srcOrd="2" destOrd="0" presId="urn:microsoft.com/office/officeart/2005/8/layout/arrow2"/>
    <dgm:cxn modelId="{F9779D7C-757E-47D9-813B-FE5B1C34B2C4}" type="presParOf" srcId="{B4DAD019-C69B-4BE2-ACA1-02EE02C4C7A8}" destId="{B282016C-B9E4-4B16-B890-847546401253}" srcOrd="3" destOrd="0" presId="urn:microsoft.com/office/officeart/2005/8/layout/arrow2"/>
    <dgm:cxn modelId="{FD7D40D7-CCFC-405F-9DED-F659B39CBD1F}" type="presParOf" srcId="{B4DAD019-C69B-4BE2-ACA1-02EE02C4C7A8}" destId="{B70A3C20-9031-4DFE-9F5C-00AEA1DA6E83}" srcOrd="4" destOrd="0" presId="urn:microsoft.com/office/officeart/2005/8/layout/arrow2"/>
    <dgm:cxn modelId="{80224389-5EC2-4BB4-8656-D2A8555F7F74}" type="presParOf" srcId="{B4DAD019-C69B-4BE2-ACA1-02EE02C4C7A8}" destId="{FF956A29-83D9-4963-AB79-E51FAE14D4A3}" srcOrd="5" destOrd="0" presId="urn:microsoft.com/office/officeart/2005/8/layout/arrow2"/>
    <dgm:cxn modelId="{19195C66-20EF-410A-9CF0-1A0422091DFD}" type="presParOf" srcId="{B4DAD019-C69B-4BE2-ACA1-02EE02C4C7A8}" destId="{8CD21CAA-82B6-4064-A963-D43D9B580B37}" srcOrd="6" destOrd="0" presId="urn:microsoft.com/office/officeart/2005/8/layout/arrow2"/>
    <dgm:cxn modelId="{24622309-FC68-4AF4-BA27-9E8DB34700FE}" type="presParOf" srcId="{B4DAD019-C69B-4BE2-ACA1-02EE02C4C7A8}" destId="{2CDB6C22-36B7-462B-9D66-D4BDD54E3013}" srcOrd="7" destOrd="0" presId="urn:microsoft.com/office/officeart/2005/8/layout/arrow2"/>
    <dgm:cxn modelId="{9BE18894-0420-45F7-BAAD-9C1A69DE6B71}" type="presParOf" srcId="{B4DAD019-C69B-4BE2-ACA1-02EE02C4C7A8}" destId="{9DA029A7-1768-4117-9540-CA1946F2DFA5}" srcOrd="8" destOrd="0" presId="urn:microsoft.com/office/officeart/2005/8/layout/arrow2"/>
    <dgm:cxn modelId="{7C9A0891-2084-4D57-84C9-959FEF9BE1EC}" type="presParOf" srcId="{B4DAD019-C69B-4BE2-ACA1-02EE02C4C7A8}" destId="{8DE6805E-9566-4159-817B-2DB3840C3782}"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ABB94F-BF82-4496-B884-EF280EB4F558}" type="doc">
      <dgm:prSet loTypeId="urn:microsoft.com/office/officeart/2005/8/layout/chevron2" loCatId="process" qsTypeId="urn:microsoft.com/office/officeart/2005/8/quickstyle/simple1" qsCatId="simple" csTypeId="urn:microsoft.com/office/officeart/2005/8/colors/accent6_1" csCatId="accent6" phldr="1"/>
      <dgm:spPr/>
      <dgm:t>
        <a:bodyPr/>
        <a:lstStyle/>
        <a:p>
          <a:endParaRPr lang="es-ES"/>
        </a:p>
      </dgm:t>
    </dgm:pt>
    <dgm:pt modelId="{D1AA192D-8110-4886-B4DA-D8DF83B05BBE}">
      <dgm:prSet phldrT="[Texto]" custT="1"/>
      <dgm:spPr/>
      <dgm:t>
        <a:bodyPr/>
        <a:lstStyle/>
        <a:p>
          <a:r>
            <a:rPr lang="es-ES" sz="3200" b="1" dirty="0"/>
            <a:t>TIPO  INVESTIGAC.</a:t>
          </a:r>
          <a:endParaRPr lang="es-ES" sz="3200" dirty="0"/>
        </a:p>
      </dgm:t>
    </dgm:pt>
    <dgm:pt modelId="{D66D0D81-9F29-43EC-83A4-9D277362DED5}" type="parTrans" cxnId="{EE968C33-10E3-49EC-8F9B-3A7BFD66A822}">
      <dgm:prSet/>
      <dgm:spPr/>
      <dgm:t>
        <a:bodyPr/>
        <a:lstStyle/>
        <a:p>
          <a:endParaRPr lang="es-ES"/>
        </a:p>
      </dgm:t>
    </dgm:pt>
    <dgm:pt modelId="{45923577-D82B-4627-9C2B-C21482C3CB47}" type="sibTrans" cxnId="{EE968C33-10E3-49EC-8F9B-3A7BFD66A822}">
      <dgm:prSet/>
      <dgm:spPr/>
      <dgm:t>
        <a:bodyPr/>
        <a:lstStyle/>
        <a:p>
          <a:endParaRPr lang="es-ES"/>
        </a:p>
      </dgm:t>
    </dgm:pt>
    <dgm:pt modelId="{5F20ABB0-1468-4695-9F5C-01FE20AB4F0D}">
      <dgm:prSet phldrT="[Texto]" custT="1"/>
      <dgm:spPr/>
      <dgm:t>
        <a:bodyPr/>
        <a:lstStyle/>
        <a:p>
          <a:r>
            <a:rPr lang="es-ES" sz="2400" dirty="0"/>
            <a:t>Finalidad: Aplicada</a:t>
          </a:r>
        </a:p>
      </dgm:t>
    </dgm:pt>
    <dgm:pt modelId="{AACE407D-0B38-4499-ABC0-D528D51E9364}" type="parTrans" cxnId="{C5511EAA-78F5-4638-8849-973A7B072834}">
      <dgm:prSet/>
      <dgm:spPr/>
      <dgm:t>
        <a:bodyPr/>
        <a:lstStyle/>
        <a:p>
          <a:endParaRPr lang="es-ES"/>
        </a:p>
      </dgm:t>
    </dgm:pt>
    <dgm:pt modelId="{3565A4A1-0203-4A37-8FC2-516E64767F64}" type="sibTrans" cxnId="{C5511EAA-78F5-4638-8849-973A7B072834}">
      <dgm:prSet/>
      <dgm:spPr/>
      <dgm:t>
        <a:bodyPr/>
        <a:lstStyle/>
        <a:p>
          <a:endParaRPr lang="es-ES"/>
        </a:p>
      </dgm:t>
    </dgm:pt>
    <dgm:pt modelId="{EE47BF52-6049-4F54-8552-0ADC8A0D28B2}">
      <dgm:prSet phldrT="[Texto]" custT="1"/>
      <dgm:spPr/>
      <dgm:t>
        <a:bodyPr/>
        <a:lstStyle/>
        <a:p>
          <a:r>
            <a:rPr lang="es-ES" sz="2400" dirty="0"/>
            <a:t>Control variables: No                                                                            experimental</a:t>
          </a:r>
          <a:endParaRPr lang="es-ES" sz="2000" dirty="0"/>
        </a:p>
      </dgm:t>
    </dgm:pt>
    <dgm:pt modelId="{BE1FC13F-63B6-40A8-AA5F-DE896F322085}" type="parTrans" cxnId="{D4F843FF-7964-4095-A60B-F416D466D9DD}">
      <dgm:prSet/>
      <dgm:spPr/>
      <dgm:t>
        <a:bodyPr/>
        <a:lstStyle/>
        <a:p>
          <a:endParaRPr lang="es-EC"/>
        </a:p>
      </dgm:t>
    </dgm:pt>
    <dgm:pt modelId="{0BB1F048-906A-4E37-B4DE-E56DF66975BE}" type="sibTrans" cxnId="{D4F843FF-7964-4095-A60B-F416D466D9DD}">
      <dgm:prSet/>
      <dgm:spPr/>
      <dgm:t>
        <a:bodyPr/>
        <a:lstStyle/>
        <a:p>
          <a:endParaRPr lang="es-EC"/>
        </a:p>
      </dgm:t>
    </dgm:pt>
    <dgm:pt modelId="{16A96F3E-B81B-4CE7-8102-73A9763AA7B1}">
      <dgm:prSet phldrT="[Texto]" custT="1"/>
      <dgm:spPr/>
      <dgm:t>
        <a:bodyPr/>
        <a:lstStyle/>
        <a:p>
          <a:endParaRPr lang="es-ES" sz="2400" dirty="0"/>
        </a:p>
      </dgm:t>
    </dgm:pt>
    <dgm:pt modelId="{0CF304EA-200A-492D-8F57-613A75B92ED9}" type="parTrans" cxnId="{2F42BBE0-A963-44A2-8E76-B1EBB51766BA}">
      <dgm:prSet/>
      <dgm:spPr/>
      <dgm:t>
        <a:bodyPr/>
        <a:lstStyle/>
        <a:p>
          <a:endParaRPr lang="es-EC"/>
        </a:p>
      </dgm:t>
    </dgm:pt>
    <dgm:pt modelId="{1FFAF3A4-2406-4B71-B40C-42682A99430A}" type="sibTrans" cxnId="{2F42BBE0-A963-44A2-8E76-B1EBB51766BA}">
      <dgm:prSet/>
      <dgm:spPr/>
      <dgm:t>
        <a:bodyPr/>
        <a:lstStyle/>
        <a:p>
          <a:endParaRPr lang="es-EC"/>
        </a:p>
      </dgm:t>
    </dgm:pt>
    <dgm:pt modelId="{D05278E6-CA3C-4501-B62D-05EAC1E4A658}">
      <dgm:prSet phldrT="[Texto]" custT="1"/>
      <dgm:spPr/>
      <dgm:t>
        <a:bodyPr/>
        <a:lstStyle/>
        <a:p>
          <a:r>
            <a:rPr lang="es-ES" sz="2400" dirty="0"/>
            <a:t>Fuente información: Mixto</a:t>
          </a:r>
        </a:p>
      </dgm:t>
    </dgm:pt>
    <dgm:pt modelId="{A7A5AC63-03A8-4101-8144-469B18977D74}" type="parTrans" cxnId="{BA892D37-6DAE-48AB-B148-DDC3E8A0B1F6}">
      <dgm:prSet/>
      <dgm:spPr/>
      <dgm:t>
        <a:bodyPr/>
        <a:lstStyle/>
        <a:p>
          <a:endParaRPr lang="es-EC"/>
        </a:p>
      </dgm:t>
    </dgm:pt>
    <dgm:pt modelId="{FCA847E0-F884-493E-896D-542574D41BCD}" type="sibTrans" cxnId="{BA892D37-6DAE-48AB-B148-DDC3E8A0B1F6}">
      <dgm:prSet/>
      <dgm:spPr/>
      <dgm:t>
        <a:bodyPr/>
        <a:lstStyle/>
        <a:p>
          <a:endParaRPr lang="es-EC"/>
        </a:p>
      </dgm:t>
    </dgm:pt>
    <dgm:pt modelId="{B174EEAA-49CF-4685-92AC-F2A265107E13}">
      <dgm:prSet phldrT="[Texto]" custT="1"/>
      <dgm:spPr/>
      <dgm:t>
        <a:bodyPr/>
        <a:lstStyle/>
        <a:p>
          <a:r>
            <a:rPr lang="es-ES" sz="2400" dirty="0"/>
            <a:t>Alcance: Correlacional</a:t>
          </a:r>
        </a:p>
      </dgm:t>
    </dgm:pt>
    <dgm:pt modelId="{4484DBD3-6128-471B-98BB-99E9748F94BC}" type="parTrans" cxnId="{BC698A85-4A68-456F-B388-812497D63BD5}">
      <dgm:prSet/>
      <dgm:spPr/>
      <dgm:t>
        <a:bodyPr/>
        <a:lstStyle/>
        <a:p>
          <a:endParaRPr lang="es-EC"/>
        </a:p>
      </dgm:t>
    </dgm:pt>
    <dgm:pt modelId="{C5B60310-96AA-4D9C-92A2-2C7E4239B837}" type="sibTrans" cxnId="{BC698A85-4A68-456F-B388-812497D63BD5}">
      <dgm:prSet/>
      <dgm:spPr/>
      <dgm:t>
        <a:bodyPr/>
        <a:lstStyle/>
        <a:p>
          <a:endParaRPr lang="es-EC"/>
        </a:p>
      </dgm:t>
    </dgm:pt>
    <dgm:pt modelId="{248CA8F7-5677-4089-AA5F-A645FBB6F402}" type="pres">
      <dgm:prSet presAssocID="{89ABB94F-BF82-4496-B884-EF280EB4F558}" presName="linearFlow" presStyleCnt="0">
        <dgm:presLayoutVars>
          <dgm:dir/>
          <dgm:animLvl val="lvl"/>
          <dgm:resizeHandles val="exact"/>
        </dgm:presLayoutVars>
      </dgm:prSet>
      <dgm:spPr/>
    </dgm:pt>
    <dgm:pt modelId="{8E334073-5A0C-4DE3-96F5-AC992B24EBF1}" type="pres">
      <dgm:prSet presAssocID="{D1AA192D-8110-4886-B4DA-D8DF83B05BBE}" presName="composite" presStyleCnt="0"/>
      <dgm:spPr/>
    </dgm:pt>
    <dgm:pt modelId="{36F9776B-3CE7-4ED3-BEFB-01D28006BFCB}" type="pres">
      <dgm:prSet presAssocID="{D1AA192D-8110-4886-B4DA-D8DF83B05BBE}" presName="parentText" presStyleLbl="alignNode1" presStyleIdx="0" presStyleCnt="1" custScaleY="99839" custLinFactNeighborX="3453" custLinFactNeighborY="-11823">
        <dgm:presLayoutVars>
          <dgm:chMax val="1"/>
          <dgm:bulletEnabled val="1"/>
        </dgm:presLayoutVars>
      </dgm:prSet>
      <dgm:spPr/>
    </dgm:pt>
    <dgm:pt modelId="{2BEFB284-AEDB-46C8-A34B-D4105D7B80C2}" type="pres">
      <dgm:prSet presAssocID="{D1AA192D-8110-4886-B4DA-D8DF83B05BBE}" presName="descendantText" presStyleLbl="alignAcc1" presStyleIdx="0" presStyleCnt="1" custScaleX="69984" custScaleY="166327" custLinFactNeighborX="7861" custLinFactNeighborY="8594">
        <dgm:presLayoutVars>
          <dgm:bulletEnabled val="1"/>
        </dgm:presLayoutVars>
      </dgm:prSet>
      <dgm:spPr/>
    </dgm:pt>
  </dgm:ptLst>
  <dgm:cxnLst>
    <dgm:cxn modelId="{1EECCC03-FFC8-49EC-9023-6A9DDF20950F}" type="presOf" srcId="{D1AA192D-8110-4886-B4DA-D8DF83B05BBE}" destId="{36F9776B-3CE7-4ED3-BEFB-01D28006BFCB}" srcOrd="0" destOrd="0" presId="urn:microsoft.com/office/officeart/2005/8/layout/chevron2"/>
    <dgm:cxn modelId="{EE968C33-10E3-49EC-8F9B-3A7BFD66A822}" srcId="{89ABB94F-BF82-4496-B884-EF280EB4F558}" destId="{D1AA192D-8110-4886-B4DA-D8DF83B05BBE}" srcOrd="0" destOrd="0" parTransId="{D66D0D81-9F29-43EC-83A4-9D277362DED5}" sibTransId="{45923577-D82B-4627-9C2B-C21482C3CB47}"/>
    <dgm:cxn modelId="{BA892D37-6DAE-48AB-B148-DDC3E8A0B1F6}" srcId="{D1AA192D-8110-4886-B4DA-D8DF83B05BBE}" destId="{D05278E6-CA3C-4501-B62D-05EAC1E4A658}" srcOrd="1" destOrd="0" parTransId="{A7A5AC63-03A8-4101-8144-469B18977D74}" sibTransId="{FCA847E0-F884-493E-896D-542574D41BCD}"/>
    <dgm:cxn modelId="{A97FC35B-8588-4CD4-A9EF-31CE58154DDD}" type="presOf" srcId="{D05278E6-CA3C-4501-B62D-05EAC1E4A658}" destId="{2BEFB284-AEDB-46C8-A34B-D4105D7B80C2}" srcOrd="0" destOrd="1" presId="urn:microsoft.com/office/officeart/2005/8/layout/chevron2"/>
    <dgm:cxn modelId="{4EB7C97D-FF04-422E-8267-890246CBA015}" type="presOf" srcId="{5F20ABB0-1468-4695-9F5C-01FE20AB4F0D}" destId="{2BEFB284-AEDB-46C8-A34B-D4105D7B80C2}" srcOrd="0" destOrd="0" presId="urn:microsoft.com/office/officeart/2005/8/layout/chevron2"/>
    <dgm:cxn modelId="{3561CD82-6909-4718-B46C-258ADA9B6247}" type="presOf" srcId="{B174EEAA-49CF-4685-92AC-F2A265107E13}" destId="{2BEFB284-AEDB-46C8-A34B-D4105D7B80C2}" srcOrd="0" destOrd="2" presId="urn:microsoft.com/office/officeart/2005/8/layout/chevron2"/>
    <dgm:cxn modelId="{BC698A85-4A68-456F-B388-812497D63BD5}" srcId="{D1AA192D-8110-4886-B4DA-D8DF83B05BBE}" destId="{B174EEAA-49CF-4685-92AC-F2A265107E13}" srcOrd="2" destOrd="0" parTransId="{4484DBD3-6128-471B-98BB-99E9748F94BC}" sibTransId="{C5B60310-96AA-4D9C-92A2-2C7E4239B837}"/>
    <dgm:cxn modelId="{54F7BC9A-B845-442A-ACD4-0EB740EF5B79}" type="presOf" srcId="{16A96F3E-B81B-4CE7-8102-73A9763AA7B1}" destId="{2BEFB284-AEDB-46C8-A34B-D4105D7B80C2}" srcOrd="0" destOrd="3" presId="urn:microsoft.com/office/officeart/2005/8/layout/chevron2"/>
    <dgm:cxn modelId="{C5511EAA-78F5-4638-8849-973A7B072834}" srcId="{D1AA192D-8110-4886-B4DA-D8DF83B05BBE}" destId="{5F20ABB0-1468-4695-9F5C-01FE20AB4F0D}" srcOrd="0" destOrd="0" parTransId="{AACE407D-0B38-4499-ABC0-D528D51E9364}" sibTransId="{3565A4A1-0203-4A37-8FC2-516E64767F64}"/>
    <dgm:cxn modelId="{F75749B9-6B8A-412A-8FE3-C074A1F42793}" type="presOf" srcId="{89ABB94F-BF82-4496-B884-EF280EB4F558}" destId="{248CA8F7-5677-4089-AA5F-A645FBB6F402}" srcOrd="0" destOrd="0" presId="urn:microsoft.com/office/officeart/2005/8/layout/chevron2"/>
    <dgm:cxn modelId="{5E8FA2BC-CB6D-4115-9F36-F49685481CE7}" type="presOf" srcId="{EE47BF52-6049-4F54-8552-0ADC8A0D28B2}" destId="{2BEFB284-AEDB-46C8-A34B-D4105D7B80C2}" srcOrd="0" destOrd="4" presId="urn:microsoft.com/office/officeart/2005/8/layout/chevron2"/>
    <dgm:cxn modelId="{2F42BBE0-A963-44A2-8E76-B1EBB51766BA}" srcId="{D1AA192D-8110-4886-B4DA-D8DF83B05BBE}" destId="{16A96F3E-B81B-4CE7-8102-73A9763AA7B1}" srcOrd="3" destOrd="0" parTransId="{0CF304EA-200A-492D-8F57-613A75B92ED9}" sibTransId="{1FFAF3A4-2406-4B71-B40C-42682A99430A}"/>
    <dgm:cxn modelId="{D4F843FF-7964-4095-A60B-F416D466D9DD}" srcId="{D1AA192D-8110-4886-B4DA-D8DF83B05BBE}" destId="{EE47BF52-6049-4F54-8552-0ADC8A0D28B2}" srcOrd="4" destOrd="0" parTransId="{BE1FC13F-63B6-40A8-AA5F-DE896F322085}" sibTransId="{0BB1F048-906A-4E37-B4DE-E56DF66975BE}"/>
    <dgm:cxn modelId="{64AF3411-6F10-4A10-ABC3-D4DEBF1095A9}" type="presParOf" srcId="{248CA8F7-5677-4089-AA5F-A645FBB6F402}" destId="{8E334073-5A0C-4DE3-96F5-AC992B24EBF1}" srcOrd="0" destOrd="0" presId="urn:microsoft.com/office/officeart/2005/8/layout/chevron2"/>
    <dgm:cxn modelId="{CDC0A9BA-B136-4FFD-A714-11ABCB84A6F8}" type="presParOf" srcId="{8E334073-5A0C-4DE3-96F5-AC992B24EBF1}" destId="{36F9776B-3CE7-4ED3-BEFB-01D28006BFCB}" srcOrd="0" destOrd="0" presId="urn:microsoft.com/office/officeart/2005/8/layout/chevron2"/>
    <dgm:cxn modelId="{2685115A-3CD2-447A-973A-017ABB199051}" type="presParOf" srcId="{8E334073-5A0C-4DE3-96F5-AC992B24EBF1}" destId="{2BEFB284-AEDB-46C8-A34B-D4105D7B80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73AF0A-DBA2-4B2B-9E30-6DAD7D9936DB}" type="doc">
      <dgm:prSet loTypeId="urn:microsoft.com/office/officeart/2005/8/layout/equation2" loCatId="process" qsTypeId="urn:microsoft.com/office/officeart/2005/8/quickstyle/simple1" qsCatId="simple" csTypeId="urn:microsoft.com/office/officeart/2005/8/colors/colorful1" csCatId="colorful" phldr="1"/>
      <dgm:spPr/>
    </dgm:pt>
    <dgm:pt modelId="{DE022E2E-D045-4AA3-A461-44D8DE1B5986}">
      <dgm:prSet phldrT="[Texto]" custT="1"/>
      <dgm:spPr/>
      <dgm:t>
        <a:bodyPr/>
        <a:lstStyle/>
        <a:p>
          <a:r>
            <a:rPr lang="es-ES" sz="2000" b="1" u="none" dirty="0"/>
            <a:t>FICHA DE OBSERVACION</a:t>
          </a:r>
        </a:p>
      </dgm:t>
    </dgm:pt>
    <dgm:pt modelId="{22FAABDB-241A-4DC2-ACDD-8D275939A578}" type="parTrans" cxnId="{25FA730B-1EFE-4045-9203-5AC0A3875DD6}">
      <dgm:prSet/>
      <dgm:spPr/>
      <dgm:t>
        <a:bodyPr/>
        <a:lstStyle/>
        <a:p>
          <a:endParaRPr lang="es-ES" sz="2000"/>
        </a:p>
      </dgm:t>
    </dgm:pt>
    <dgm:pt modelId="{C841346B-B5D5-4DD9-A23E-E8A8E1DCE743}" type="sibTrans" cxnId="{25FA730B-1EFE-4045-9203-5AC0A3875DD6}">
      <dgm:prSet custT="1"/>
      <dgm:spPr/>
      <dgm:t>
        <a:bodyPr/>
        <a:lstStyle/>
        <a:p>
          <a:endParaRPr lang="es-ES" sz="900" dirty="0"/>
        </a:p>
      </dgm:t>
    </dgm:pt>
    <dgm:pt modelId="{74389325-0064-48BC-BC7B-59453496162A}">
      <dgm:prSet phldrT="[Texto]" custT="1"/>
      <dgm:spPr/>
      <dgm:t>
        <a:bodyPr/>
        <a:lstStyle/>
        <a:p>
          <a:r>
            <a:rPr lang="es-ES" sz="2000" b="1" u="none" dirty="0"/>
            <a:t>ENCUESTAS (76)</a:t>
          </a:r>
        </a:p>
        <a:p>
          <a:r>
            <a:rPr lang="es-ES" sz="2000" b="1" u="none" dirty="0"/>
            <a:t>ENTREVISTAS (13)</a:t>
          </a:r>
        </a:p>
      </dgm:t>
    </dgm:pt>
    <dgm:pt modelId="{936AD1DA-E9D1-4654-8C79-6BF47137C9D1}" type="parTrans" cxnId="{58D265BB-2946-487C-86FE-5E34DF383ACD}">
      <dgm:prSet/>
      <dgm:spPr/>
      <dgm:t>
        <a:bodyPr/>
        <a:lstStyle/>
        <a:p>
          <a:endParaRPr lang="es-ES" sz="2000"/>
        </a:p>
      </dgm:t>
    </dgm:pt>
    <dgm:pt modelId="{209F82AE-403B-497A-979F-8E9C9F291E2D}" type="sibTrans" cxnId="{58D265BB-2946-487C-86FE-5E34DF383ACD}">
      <dgm:prSet custT="1"/>
      <dgm:spPr/>
      <dgm:t>
        <a:bodyPr/>
        <a:lstStyle/>
        <a:p>
          <a:endParaRPr lang="es-ES" sz="2800" dirty="0"/>
        </a:p>
      </dgm:t>
    </dgm:pt>
    <dgm:pt modelId="{62B21FDE-EACC-4C41-BF24-DDD923F53C75}">
      <dgm:prSet phldrT="[Texto]" custT="1"/>
      <dgm:spPr/>
      <dgm:t>
        <a:bodyPr/>
        <a:lstStyle/>
        <a:p>
          <a:r>
            <a:rPr lang="es-ES" sz="2400" b="1" dirty="0"/>
            <a:t>PUBLICACION CIENTÍFICA</a:t>
          </a:r>
        </a:p>
      </dgm:t>
    </dgm:pt>
    <dgm:pt modelId="{8B001C2A-9A38-4790-856A-E270FDFAF1ED}" type="parTrans" cxnId="{2E327D5D-F71A-46AC-80F1-8F0A6D076BC1}">
      <dgm:prSet/>
      <dgm:spPr/>
      <dgm:t>
        <a:bodyPr/>
        <a:lstStyle/>
        <a:p>
          <a:endParaRPr lang="es-ES" sz="2000"/>
        </a:p>
      </dgm:t>
    </dgm:pt>
    <dgm:pt modelId="{CF6D0196-0E20-4203-AC56-20C734BD420A}" type="sibTrans" cxnId="{2E327D5D-F71A-46AC-80F1-8F0A6D076BC1}">
      <dgm:prSet/>
      <dgm:spPr/>
      <dgm:t>
        <a:bodyPr/>
        <a:lstStyle/>
        <a:p>
          <a:endParaRPr lang="es-ES" sz="2000"/>
        </a:p>
      </dgm:t>
    </dgm:pt>
    <dgm:pt modelId="{6ACD40E8-8261-4F52-8B10-41EBFD0C6FBF}" type="pres">
      <dgm:prSet presAssocID="{7F73AF0A-DBA2-4B2B-9E30-6DAD7D9936DB}" presName="Name0" presStyleCnt="0">
        <dgm:presLayoutVars>
          <dgm:dir/>
          <dgm:resizeHandles val="exact"/>
        </dgm:presLayoutVars>
      </dgm:prSet>
      <dgm:spPr/>
    </dgm:pt>
    <dgm:pt modelId="{E503EC9B-E93A-4AC0-BB90-88EAC9195303}" type="pres">
      <dgm:prSet presAssocID="{7F73AF0A-DBA2-4B2B-9E30-6DAD7D9936DB}" presName="vNodes" presStyleCnt="0"/>
      <dgm:spPr/>
    </dgm:pt>
    <dgm:pt modelId="{1CC64FF4-51B2-4C63-860D-8AC7C27397F6}" type="pres">
      <dgm:prSet presAssocID="{DE022E2E-D045-4AA3-A461-44D8DE1B5986}" presName="node" presStyleLbl="node1" presStyleIdx="0" presStyleCnt="3" custScaleX="206867" custScaleY="117208" custLinFactX="106499" custLinFactY="12795" custLinFactNeighborX="200000" custLinFactNeighborY="100000">
        <dgm:presLayoutVars>
          <dgm:bulletEnabled val="1"/>
        </dgm:presLayoutVars>
      </dgm:prSet>
      <dgm:spPr/>
    </dgm:pt>
    <dgm:pt modelId="{5B9B5C1D-F718-439E-B704-BCC70EDE9AB6}" type="pres">
      <dgm:prSet presAssocID="{C841346B-B5D5-4DD9-A23E-E8A8E1DCE743}" presName="spacerT" presStyleCnt="0"/>
      <dgm:spPr/>
    </dgm:pt>
    <dgm:pt modelId="{36C93923-D640-4B85-9F0F-0AD257B96A80}" type="pres">
      <dgm:prSet presAssocID="{C841346B-B5D5-4DD9-A23E-E8A8E1DCE743}" presName="sibTrans" presStyleLbl="sibTrans2D1" presStyleIdx="0" presStyleCnt="2" custScaleX="52043" custScaleY="56870" custLinFactX="200000" custLinFactY="6687" custLinFactNeighborX="272040" custLinFactNeighborY="100000"/>
      <dgm:spPr/>
    </dgm:pt>
    <dgm:pt modelId="{A788E2F9-7CF4-40BC-83A1-7C0083E94FA0}" type="pres">
      <dgm:prSet presAssocID="{C841346B-B5D5-4DD9-A23E-E8A8E1DCE743}" presName="spacerB" presStyleCnt="0"/>
      <dgm:spPr/>
    </dgm:pt>
    <dgm:pt modelId="{241AB9D3-D58C-4ABB-B64B-DA6212AA7960}" type="pres">
      <dgm:prSet presAssocID="{74389325-0064-48BC-BC7B-59453496162A}" presName="node" presStyleLbl="node1" presStyleIdx="1" presStyleCnt="3" custScaleX="206867" custScaleY="83470" custLinFactX="106355" custLinFactNeighborX="200000" custLinFactNeighborY="1926">
        <dgm:presLayoutVars>
          <dgm:bulletEnabled val="1"/>
        </dgm:presLayoutVars>
      </dgm:prSet>
      <dgm:spPr/>
    </dgm:pt>
    <dgm:pt modelId="{7FC85425-D5E2-4C3B-911B-C18968955648}" type="pres">
      <dgm:prSet presAssocID="{7F73AF0A-DBA2-4B2B-9E30-6DAD7D9936DB}" presName="sibTransLast" presStyleLbl="sibTrans2D1" presStyleIdx="1" presStyleCnt="2"/>
      <dgm:spPr/>
    </dgm:pt>
    <dgm:pt modelId="{3E43826D-798D-4F1E-8FC4-02ACF82F4C06}" type="pres">
      <dgm:prSet presAssocID="{7F73AF0A-DBA2-4B2B-9E30-6DAD7D9936DB}" presName="connectorText" presStyleLbl="sibTrans2D1" presStyleIdx="1" presStyleCnt="2"/>
      <dgm:spPr/>
    </dgm:pt>
    <dgm:pt modelId="{5C03E921-3FB5-4D4D-8358-CAD14663F369}" type="pres">
      <dgm:prSet presAssocID="{7F73AF0A-DBA2-4B2B-9E30-6DAD7D9936DB}" presName="lastNode" presStyleLbl="node1" presStyleIdx="2" presStyleCnt="3" custScaleX="93080" custScaleY="53965" custLinFactX="-87070" custLinFactNeighborX="-100000" custLinFactNeighborY="-5114">
        <dgm:presLayoutVars>
          <dgm:bulletEnabled val="1"/>
        </dgm:presLayoutVars>
      </dgm:prSet>
      <dgm:spPr/>
    </dgm:pt>
  </dgm:ptLst>
  <dgm:cxnLst>
    <dgm:cxn modelId="{25FA730B-1EFE-4045-9203-5AC0A3875DD6}" srcId="{7F73AF0A-DBA2-4B2B-9E30-6DAD7D9936DB}" destId="{DE022E2E-D045-4AA3-A461-44D8DE1B5986}" srcOrd="0" destOrd="0" parTransId="{22FAABDB-241A-4DC2-ACDD-8D275939A578}" sibTransId="{C841346B-B5D5-4DD9-A23E-E8A8E1DCE743}"/>
    <dgm:cxn modelId="{FA53D928-4F0C-4484-94D4-AD73B80B5939}" type="presOf" srcId="{DE022E2E-D045-4AA3-A461-44D8DE1B5986}" destId="{1CC64FF4-51B2-4C63-860D-8AC7C27397F6}" srcOrd="0" destOrd="0" presId="urn:microsoft.com/office/officeart/2005/8/layout/equation2"/>
    <dgm:cxn modelId="{BD427F3E-25DF-40D4-8B11-1A34B42702D0}" type="presOf" srcId="{7F73AF0A-DBA2-4B2B-9E30-6DAD7D9936DB}" destId="{6ACD40E8-8261-4F52-8B10-41EBFD0C6FBF}" srcOrd="0" destOrd="0" presId="urn:microsoft.com/office/officeart/2005/8/layout/equation2"/>
    <dgm:cxn modelId="{2E327D5D-F71A-46AC-80F1-8F0A6D076BC1}" srcId="{7F73AF0A-DBA2-4B2B-9E30-6DAD7D9936DB}" destId="{62B21FDE-EACC-4C41-BF24-DDD923F53C75}" srcOrd="2" destOrd="0" parTransId="{8B001C2A-9A38-4790-856A-E270FDFAF1ED}" sibTransId="{CF6D0196-0E20-4203-AC56-20C734BD420A}"/>
    <dgm:cxn modelId="{73725879-D5A7-476A-9F3B-EBA1E5349C64}" type="presOf" srcId="{74389325-0064-48BC-BC7B-59453496162A}" destId="{241AB9D3-D58C-4ABB-B64B-DA6212AA7960}" srcOrd="0" destOrd="0" presId="urn:microsoft.com/office/officeart/2005/8/layout/equation2"/>
    <dgm:cxn modelId="{3F00F788-3F21-42B8-A2B7-EAF1BFF6744D}" type="presOf" srcId="{209F82AE-403B-497A-979F-8E9C9F291E2D}" destId="{3E43826D-798D-4F1E-8FC4-02ACF82F4C06}" srcOrd="1" destOrd="0" presId="urn:microsoft.com/office/officeart/2005/8/layout/equation2"/>
    <dgm:cxn modelId="{E56BAB8E-CB3C-464D-8517-FC7400B632C0}" type="presOf" srcId="{62B21FDE-EACC-4C41-BF24-DDD923F53C75}" destId="{5C03E921-3FB5-4D4D-8358-CAD14663F369}" srcOrd="0" destOrd="0" presId="urn:microsoft.com/office/officeart/2005/8/layout/equation2"/>
    <dgm:cxn modelId="{46592CB6-AEC7-48FF-BAEC-BF1F396C3977}" type="presOf" srcId="{C841346B-B5D5-4DD9-A23E-E8A8E1DCE743}" destId="{36C93923-D640-4B85-9F0F-0AD257B96A80}" srcOrd="0" destOrd="0" presId="urn:microsoft.com/office/officeart/2005/8/layout/equation2"/>
    <dgm:cxn modelId="{58D265BB-2946-487C-86FE-5E34DF383ACD}" srcId="{7F73AF0A-DBA2-4B2B-9E30-6DAD7D9936DB}" destId="{74389325-0064-48BC-BC7B-59453496162A}" srcOrd="1" destOrd="0" parTransId="{936AD1DA-E9D1-4654-8C79-6BF47137C9D1}" sibTransId="{209F82AE-403B-497A-979F-8E9C9F291E2D}"/>
    <dgm:cxn modelId="{FC6958E9-FAF7-4D5F-854F-84E8FDCECC2B}" type="presOf" srcId="{209F82AE-403B-497A-979F-8E9C9F291E2D}" destId="{7FC85425-D5E2-4C3B-911B-C18968955648}" srcOrd="0" destOrd="0" presId="urn:microsoft.com/office/officeart/2005/8/layout/equation2"/>
    <dgm:cxn modelId="{1D77F9F7-2029-4591-8058-D1FB05085856}" type="presParOf" srcId="{6ACD40E8-8261-4F52-8B10-41EBFD0C6FBF}" destId="{E503EC9B-E93A-4AC0-BB90-88EAC9195303}" srcOrd="0" destOrd="0" presId="urn:microsoft.com/office/officeart/2005/8/layout/equation2"/>
    <dgm:cxn modelId="{466E1435-990B-4C5F-9486-6296154574A1}" type="presParOf" srcId="{E503EC9B-E93A-4AC0-BB90-88EAC9195303}" destId="{1CC64FF4-51B2-4C63-860D-8AC7C27397F6}" srcOrd="0" destOrd="0" presId="urn:microsoft.com/office/officeart/2005/8/layout/equation2"/>
    <dgm:cxn modelId="{AA45F755-6DD6-4785-8DF0-2DE927BEB07D}" type="presParOf" srcId="{E503EC9B-E93A-4AC0-BB90-88EAC9195303}" destId="{5B9B5C1D-F718-439E-B704-BCC70EDE9AB6}" srcOrd="1" destOrd="0" presId="urn:microsoft.com/office/officeart/2005/8/layout/equation2"/>
    <dgm:cxn modelId="{F6785A20-6C9F-41A3-8A2C-12B8F9683BEA}" type="presParOf" srcId="{E503EC9B-E93A-4AC0-BB90-88EAC9195303}" destId="{36C93923-D640-4B85-9F0F-0AD257B96A80}" srcOrd="2" destOrd="0" presId="urn:microsoft.com/office/officeart/2005/8/layout/equation2"/>
    <dgm:cxn modelId="{8701A700-9D4E-4756-8EBD-4D1392205AB5}" type="presParOf" srcId="{E503EC9B-E93A-4AC0-BB90-88EAC9195303}" destId="{A788E2F9-7CF4-40BC-83A1-7C0083E94FA0}" srcOrd="3" destOrd="0" presId="urn:microsoft.com/office/officeart/2005/8/layout/equation2"/>
    <dgm:cxn modelId="{C1006CAE-FEDF-4408-AFB1-CA9F34B52ABA}" type="presParOf" srcId="{E503EC9B-E93A-4AC0-BB90-88EAC9195303}" destId="{241AB9D3-D58C-4ABB-B64B-DA6212AA7960}" srcOrd="4" destOrd="0" presId="urn:microsoft.com/office/officeart/2005/8/layout/equation2"/>
    <dgm:cxn modelId="{B247F2BB-2C6D-4D30-9C41-66C707E2CD8A}" type="presParOf" srcId="{6ACD40E8-8261-4F52-8B10-41EBFD0C6FBF}" destId="{7FC85425-D5E2-4C3B-911B-C18968955648}" srcOrd="1" destOrd="0" presId="urn:microsoft.com/office/officeart/2005/8/layout/equation2"/>
    <dgm:cxn modelId="{A1F0C909-3F0C-4558-9006-848B6CA4A1AF}" type="presParOf" srcId="{7FC85425-D5E2-4C3B-911B-C18968955648}" destId="{3E43826D-798D-4F1E-8FC4-02ACF82F4C06}" srcOrd="0" destOrd="0" presId="urn:microsoft.com/office/officeart/2005/8/layout/equation2"/>
    <dgm:cxn modelId="{9643FD0A-5188-4987-BC48-B384A64F3587}" type="presParOf" srcId="{6ACD40E8-8261-4F52-8B10-41EBFD0C6FBF}" destId="{5C03E921-3FB5-4D4D-8358-CAD14663F36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69BCD0-78C6-465F-8E7B-B45B0C141DD7}"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s-ES"/>
        </a:p>
      </dgm:t>
    </dgm:pt>
    <dgm:pt modelId="{62665BBD-7EB5-4209-9737-FE74D98E133A}">
      <dgm:prSet phldrT="[Texto]" custT="1"/>
      <dgm:spPr/>
      <dgm:t>
        <a:bodyPr/>
        <a:lstStyle/>
        <a:p>
          <a:r>
            <a:rPr lang="es-ES" sz="2000" dirty="0"/>
            <a:t>CONFIABILIDAD Y FIABILIDAD</a:t>
          </a:r>
        </a:p>
      </dgm:t>
    </dgm:pt>
    <dgm:pt modelId="{030BDF23-E6A3-47EC-B8F5-AE23FD63641D}" type="parTrans" cxnId="{8CB8AB6C-CD2C-4B18-92C4-590F96DC2348}">
      <dgm:prSet/>
      <dgm:spPr/>
      <dgm:t>
        <a:bodyPr/>
        <a:lstStyle/>
        <a:p>
          <a:endParaRPr lang="es-ES" sz="2000"/>
        </a:p>
      </dgm:t>
    </dgm:pt>
    <dgm:pt modelId="{687EA643-8BB2-4121-A604-DE14021FC390}" type="sibTrans" cxnId="{8CB8AB6C-CD2C-4B18-92C4-590F96DC2348}">
      <dgm:prSet/>
      <dgm:spPr/>
      <dgm:t>
        <a:bodyPr/>
        <a:lstStyle/>
        <a:p>
          <a:endParaRPr lang="es-ES" sz="2000"/>
        </a:p>
      </dgm:t>
    </dgm:pt>
    <dgm:pt modelId="{9522367A-28B3-4724-A77C-FC28E441449D}">
      <dgm:prSet phldrT="[Texto]" custT="1"/>
      <dgm:spPr/>
      <dgm:t>
        <a:bodyPr/>
        <a:lstStyle/>
        <a:p>
          <a:r>
            <a:rPr lang="es-ES" sz="2000" dirty="0"/>
            <a:t>Grupo de Expertos</a:t>
          </a:r>
        </a:p>
      </dgm:t>
    </dgm:pt>
    <dgm:pt modelId="{C40F7833-E98F-4573-BB85-5E81FC9ABE80}" type="parTrans" cxnId="{0CDF4B44-B3AF-444F-8B67-08AD6E661B42}">
      <dgm:prSet/>
      <dgm:spPr/>
      <dgm:t>
        <a:bodyPr/>
        <a:lstStyle/>
        <a:p>
          <a:endParaRPr lang="es-ES" sz="2000"/>
        </a:p>
      </dgm:t>
    </dgm:pt>
    <dgm:pt modelId="{B5B99BEB-65B8-498F-BE91-D296BCF242A2}" type="sibTrans" cxnId="{0CDF4B44-B3AF-444F-8B67-08AD6E661B42}">
      <dgm:prSet/>
      <dgm:spPr/>
      <dgm:t>
        <a:bodyPr/>
        <a:lstStyle/>
        <a:p>
          <a:endParaRPr lang="es-ES" sz="2000"/>
        </a:p>
      </dgm:t>
    </dgm:pt>
    <dgm:pt modelId="{E9111D3C-5A46-4EB1-A4AC-3E2406C78BD3}">
      <dgm:prSet phldrT="[Texto]" custT="1"/>
      <dgm:spPr/>
      <dgm:t>
        <a:bodyPr/>
        <a:lstStyle/>
        <a:p>
          <a:r>
            <a:rPr lang="es-ES" sz="2000" dirty="0"/>
            <a:t>Alfa Cronbash</a:t>
          </a:r>
        </a:p>
        <a:p>
          <a:r>
            <a:rPr lang="es-ES" sz="2000" dirty="0"/>
            <a:t>0,8554586</a:t>
          </a:r>
        </a:p>
      </dgm:t>
    </dgm:pt>
    <dgm:pt modelId="{64C11FEB-C65B-4330-96BC-04E1AFAE4FBE}" type="parTrans" cxnId="{39CB5E3A-FDE5-4D68-B487-1DE05566743B}">
      <dgm:prSet/>
      <dgm:spPr/>
      <dgm:t>
        <a:bodyPr/>
        <a:lstStyle/>
        <a:p>
          <a:endParaRPr lang="es-ES" sz="2000"/>
        </a:p>
      </dgm:t>
    </dgm:pt>
    <dgm:pt modelId="{C72BE178-73A8-46AF-9536-7DB6B9FEE567}" type="sibTrans" cxnId="{39CB5E3A-FDE5-4D68-B487-1DE05566743B}">
      <dgm:prSet/>
      <dgm:spPr/>
      <dgm:t>
        <a:bodyPr/>
        <a:lstStyle/>
        <a:p>
          <a:endParaRPr lang="es-ES" sz="2000"/>
        </a:p>
      </dgm:t>
    </dgm:pt>
    <dgm:pt modelId="{A53B0CB5-CAEC-43CE-BC9B-96CBE66230EB}" type="pres">
      <dgm:prSet presAssocID="{3A69BCD0-78C6-465F-8E7B-B45B0C141DD7}" presName="Name0" presStyleCnt="0">
        <dgm:presLayoutVars>
          <dgm:dir/>
          <dgm:animLvl val="lvl"/>
          <dgm:resizeHandles val="exact"/>
        </dgm:presLayoutVars>
      </dgm:prSet>
      <dgm:spPr/>
    </dgm:pt>
    <dgm:pt modelId="{F41DD4F8-8209-408D-BEE1-EB8BC7633010}" type="pres">
      <dgm:prSet presAssocID="{62665BBD-7EB5-4209-9737-FE74D98E133A}" presName="vertFlow" presStyleCnt="0"/>
      <dgm:spPr/>
    </dgm:pt>
    <dgm:pt modelId="{50B9FEFF-6F78-4E22-8D5B-6E3FA17087A7}" type="pres">
      <dgm:prSet presAssocID="{62665BBD-7EB5-4209-9737-FE74D98E133A}" presName="header" presStyleLbl="node1" presStyleIdx="0" presStyleCnt="1"/>
      <dgm:spPr/>
    </dgm:pt>
    <dgm:pt modelId="{C7296B1A-164D-41BE-BAF0-7D811F66CA50}" type="pres">
      <dgm:prSet presAssocID="{C40F7833-E98F-4573-BB85-5E81FC9ABE80}" presName="parTrans" presStyleLbl="sibTrans2D1" presStyleIdx="0" presStyleCnt="2"/>
      <dgm:spPr/>
    </dgm:pt>
    <dgm:pt modelId="{6FD9BAB3-9D6D-4895-95F1-8101A9A18B81}" type="pres">
      <dgm:prSet presAssocID="{9522367A-28B3-4724-A77C-FC28E441449D}" presName="child" presStyleLbl="alignAccFollowNode1" presStyleIdx="0" presStyleCnt="2">
        <dgm:presLayoutVars>
          <dgm:chMax val="0"/>
          <dgm:bulletEnabled val="1"/>
        </dgm:presLayoutVars>
      </dgm:prSet>
      <dgm:spPr/>
    </dgm:pt>
    <dgm:pt modelId="{30F3300C-5EA4-438D-89C9-459DE754BF2E}" type="pres">
      <dgm:prSet presAssocID="{B5B99BEB-65B8-498F-BE91-D296BCF242A2}" presName="sibTrans" presStyleLbl="sibTrans2D1" presStyleIdx="1" presStyleCnt="2"/>
      <dgm:spPr/>
    </dgm:pt>
    <dgm:pt modelId="{5351B114-C042-4ACA-9AC7-6982458ABD0B}" type="pres">
      <dgm:prSet presAssocID="{E9111D3C-5A46-4EB1-A4AC-3E2406C78BD3}" presName="child" presStyleLbl="alignAccFollowNode1" presStyleIdx="1" presStyleCnt="2">
        <dgm:presLayoutVars>
          <dgm:chMax val="0"/>
          <dgm:bulletEnabled val="1"/>
        </dgm:presLayoutVars>
      </dgm:prSet>
      <dgm:spPr/>
    </dgm:pt>
  </dgm:ptLst>
  <dgm:cxnLst>
    <dgm:cxn modelId="{39CB5E3A-FDE5-4D68-B487-1DE05566743B}" srcId="{62665BBD-7EB5-4209-9737-FE74D98E133A}" destId="{E9111D3C-5A46-4EB1-A4AC-3E2406C78BD3}" srcOrd="1" destOrd="0" parTransId="{64C11FEB-C65B-4330-96BC-04E1AFAE4FBE}" sibTransId="{C72BE178-73A8-46AF-9536-7DB6B9FEE567}"/>
    <dgm:cxn modelId="{3174C240-803E-4DF2-A8CA-B0E69D82B589}" type="presOf" srcId="{62665BBD-7EB5-4209-9737-FE74D98E133A}" destId="{50B9FEFF-6F78-4E22-8D5B-6E3FA17087A7}" srcOrd="0" destOrd="0" presId="urn:microsoft.com/office/officeart/2005/8/layout/lProcess1"/>
    <dgm:cxn modelId="{983BFF42-5388-462E-8DBA-33D979DD2DD0}" type="presOf" srcId="{3A69BCD0-78C6-465F-8E7B-B45B0C141DD7}" destId="{A53B0CB5-CAEC-43CE-BC9B-96CBE66230EB}" srcOrd="0" destOrd="0" presId="urn:microsoft.com/office/officeart/2005/8/layout/lProcess1"/>
    <dgm:cxn modelId="{0CDF4B44-B3AF-444F-8B67-08AD6E661B42}" srcId="{62665BBD-7EB5-4209-9737-FE74D98E133A}" destId="{9522367A-28B3-4724-A77C-FC28E441449D}" srcOrd="0" destOrd="0" parTransId="{C40F7833-E98F-4573-BB85-5E81FC9ABE80}" sibTransId="{B5B99BEB-65B8-498F-BE91-D296BCF242A2}"/>
    <dgm:cxn modelId="{8CB8AB6C-CD2C-4B18-92C4-590F96DC2348}" srcId="{3A69BCD0-78C6-465F-8E7B-B45B0C141DD7}" destId="{62665BBD-7EB5-4209-9737-FE74D98E133A}" srcOrd="0" destOrd="0" parTransId="{030BDF23-E6A3-47EC-B8F5-AE23FD63641D}" sibTransId="{687EA643-8BB2-4121-A604-DE14021FC390}"/>
    <dgm:cxn modelId="{1DEB7A80-646A-4E15-9755-AFA2C28BEA1C}" type="presOf" srcId="{9522367A-28B3-4724-A77C-FC28E441449D}" destId="{6FD9BAB3-9D6D-4895-95F1-8101A9A18B81}" srcOrd="0" destOrd="0" presId="urn:microsoft.com/office/officeart/2005/8/layout/lProcess1"/>
    <dgm:cxn modelId="{60FC20B2-E209-481C-81B4-8B1183D323D5}" type="presOf" srcId="{B5B99BEB-65B8-498F-BE91-D296BCF242A2}" destId="{30F3300C-5EA4-438D-89C9-459DE754BF2E}" srcOrd="0" destOrd="0" presId="urn:microsoft.com/office/officeart/2005/8/layout/lProcess1"/>
    <dgm:cxn modelId="{A33AB9C8-0FB8-468A-B121-22E5384E95D8}" type="presOf" srcId="{E9111D3C-5A46-4EB1-A4AC-3E2406C78BD3}" destId="{5351B114-C042-4ACA-9AC7-6982458ABD0B}" srcOrd="0" destOrd="0" presId="urn:microsoft.com/office/officeart/2005/8/layout/lProcess1"/>
    <dgm:cxn modelId="{12960BD5-F430-45D5-A862-74C1D3D12363}" type="presOf" srcId="{C40F7833-E98F-4573-BB85-5E81FC9ABE80}" destId="{C7296B1A-164D-41BE-BAF0-7D811F66CA50}" srcOrd="0" destOrd="0" presId="urn:microsoft.com/office/officeart/2005/8/layout/lProcess1"/>
    <dgm:cxn modelId="{4B7958B5-B6E9-4FB5-A7B8-05BD70A5A24D}" type="presParOf" srcId="{A53B0CB5-CAEC-43CE-BC9B-96CBE66230EB}" destId="{F41DD4F8-8209-408D-BEE1-EB8BC7633010}" srcOrd="0" destOrd="0" presId="urn:microsoft.com/office/officeart/2005/8/layout/lProcess1"/>
    <dgm:cxn modelId="{05427E59-D292-4CA3-A28E-0D6B327189BC}" type="presParOf" srcId="{F41DD4F8-8209-408D-BEE1-EB8BC7633010}" destId="{50B9FEFF-6F78-4E22-8D5B-6E3FA17087A7}" srcOrd="0" destOrd="0" presId="urn:microsoft.com/office/officeart/2005/8/layout/lProcess1"/>
    <dgm:cxn modelId="{954230FF-1BE0-4641-9965-9AEDC22BD518}" type="presParOf" srcId="{F41DD4F8-8209-408D-BEE1-EB8BC7633010}" destId="{C7296B1A-164D-41BE-BAF0-7D811F66CA50}" srcOrd="1" destOrd="0" presId="urn:microsoft.com/office/officeart/2005/8/layout/lProcess1"/>
    <dgm:cxn modelId="{A413845E-6DB5-4032-A47E-67E01F660E87}" type="presParOf" srcId="{F41DD4F8-8209-408D-BEE1-EB8BC7633010}" destId="{6FD9BAB3-9D6D-4895-95F1-8101A9A18B81}" srcOrd="2" destOrd="0" presId="urn:microsoft.com/office/officeart/2005/8/layout/lProcess1"/>
    <dgm:cxn modelId="{63E70A26-1E7B-4B54-94F5-DC6A52F1A765}" type="presParOf" srcId="{F41DD4F8-8209-408D-BEE1-EB8BC7633010}" destId="{30F3300C-5EA4-438D-89C9-459DE754BF2E}" srcOrd="3" destOrd="0" presId="urn:microsoft.com/office/officeart/2005/8/layout/lProcess1"/>
    <dgm:cxn modelId="{8A5374DF-06A3-4885-9388-182651ECB686}" type="presParOf" srcId="{F41DD4F8-8209-408D-BEE1-EB8BC7633010}" destId="{5351B114-C042-4ACA-9AC7-6982458ABD0B}" srcOrd="4"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95D625-CD46-400B-9980-3EF47EE21A69}" type="doc">
      <dgm:prSet loTypeId="urn:microsoft.com/office/officeart/2005/8/layout/hProcess6" loCatId="process" qsTypeId="urn:microsoft.com/office/officeart/2005/8/quickstyle/simple1" qsCatId="simple" csTypeId="urn:microsoft.com/office/officeart/2005/8/colors/colorful4" csCatId="colorful" phldr="1"/>
      <dgm:spPr/>
      <dgm:t>
        <a:bodyPr/>
        <a:lstStyle/>
        <a:p>
          <a:endParaRPr lang="es-ES"/>
        </a:p>
      </dgm:t>
    </dgm:pt>
    <dgm:pt modelId="{0F18BFD2-A145-4C03-A016-2073E3395A56}">
      <dgm:prSet phldrT="[Texto]"/>
      <dgm:spPr/>
      <dgm:t>
        <a:bodyPr/>
        <a:lstStyle/>
        <a:p>
          <a:r>
            <a:rPr lang="es-ES" dirty="0"/>
            <a:t>PEDI</a:t>
          </a:r>
        </a:p>
      </dgm:t>
    </dgm:pt>
    <dgm:pt modelId="{52D82F5B-CF0C-4ABC-9C87-9DABDA3AB20E}" type="parTrans" cxnId="{8AD4D6D5-061D-480E-A510-36325F902B0F}">
      <dgm:prSet/>
      <dgm:spPr/>
      <dgm:t>
        <a:bodyPr/>
        <a:lstStyle/>
        <a:p>
          <a:endParaRPr lang="es-ES"/>
        </a:p>
      </dgm:t>
    </dgm:pt>
    <dgm:pt modelId="{BEFD5969-59D8-4440-9518-994CCDF2CAD1}" type="sibTrans" cxnId="{8AD4D6D5-061D-480E-A510-36325F902B0F}">
      <dgm:prSet/>
      <dgm:spPr/>
      <dgm:t>
        <a:bodyPr/>
        <a:lstStyle/>
        <a:p>
          <a:endParaRPr lang="es-ES"/>
        </a:p>
      </dgm:t>
    </dgm:pt>
    <dgm:pt modelId="{04DD253E-FDCA-4D7C-8142-9CBD521D2ADC}">
      <dgm:prSet phldrT="[Texto]"/>
      <dgm:spPr/>
      <dgm:t>
        <a:bodyPr/>
        <a:lstStyle/>
        <a:p>
          <a:r>
            <a:rPr lang="es-ES" dirty="0"/>
            <a:t>Objetivos</a:t>
          </a:r>
        </a:p>
      </dgm:t>
    </dgm:pt>
    <dgm:pt modelId="{FAED1B4F-61FC-46FC-B8AE-765519A4DB90}" type="parTrans" cxnId="{E75757EF-2BF8-490A-9167-68B2BE08C8C8}">
      <dgm:prSet/>
      <dgm:spPr/>
      <dgm:t>
        <a:bodyPr/>
        <a:lstStyle/>
        <a:p>
          <a:endParaRPr lang="es-ES"/>
        </a:p>
      </dgm:t>
    </dgm:pt>
    <dgm:pt modelId="{26D66630-6B26-4818-862F-C36C223BEB05}" type="sibTrans" cxnId="{E75757EF-2BF8-490A-9167-68B2BE08C8C8}">
      <dgm:prSet/>
      <dgm:spPr/>
      <dgm:t>
        <a:bodyPr/>
        <a:lstStyle/>
        <a:p>
          <a:endParaRPr lang="es-ES"/>
        </a:p>
      </dgm:t>
    </dgm:pt>
    <dgm:pt modelId="{8295B3BD-E914-4D67-8B0B-94759929E966}">
      <dgm:prSet phldrT="[Texto]"/>
      <dgm:spPr/>
      <dgm:t>
        <a:bodyPr/>
        <a:lstStyle/>
        <a:p>
          <a:r>
            <a:rPr lang="es-ES" dirty="0"/>
            <a:t>Metas</a:t>
          </a:r>
        </a:p>
      </dgm:t>
    </dgm:pt>
    <dgm:pt modelId="{E6091799-5C33-41CC-86BF-18A4A8C6C219}" type="parTrans" cxnId="{5D73BF9B-BFB0-4D82-AFA1-25928F162E83}">
      <dgm:prSet/>
      <dgm:spPr/>
      <dgm:t>
        <a:bodyPr/>
        <a:lstStyle/>
        <a:p>
          <a:endParaRPr lang="es-ES"/>
        </a:p>
      </dgm:t>
    </dgm:pt>
    <dgm:pt modelId="{D9C65C6F-985E-4D53-89D0-BB622CCDC18B}" type="sibTrans" cxnId="{5D73BF9B-BFB0-4D82-AFA1-25928F162E83}">
      <dgm:prSet/>
      <dgm:spPr/>
      <dgm:t>
        <a:bodyPr/>
        <a:lstStyle/>
        <a:p>
          <a:endParaRPr lang="es-ES"/>
        </a:p>
      </dgm:t>
    </dgm:pt>
    <dgm:pt modelId="{8DDAAFAD-82D2-48CF-9A41-F8E5A92A134B}">
      <dgm:prSet phldrT="[Texto]"/>
      <dgm:spPr>
        <a:blipFill rotWithShape="0">
          <a:blip xmlns:r="http://schemas.openxmlformats.org/officeDocument/2006/relationships" r:embed="rId1"/>
          <a:stretch>
            <a:fillRect/>
          </a:stretch>
        </a:blipFill>
      </dgm:spPr>
      <dgm:t>
        <a:bodyPr/>
        <a:lstStyle/>
        <a:p>
          <a:r>
            <a:rPr lang="es-ES" dirty="0"/>
            <a:t>.</a:t>
          </a:r>
        </a:p>
      </dgm:t>
    </dgm:pt>
    <dgm:pt modelId="{1C508D09-CF0A-4A5D-BB53-EB6A7D250738}" type="parTrans" cxnId="{3E79B842-26B3-4126-9965-2A055D65C400}">
      <dgm:prSet/>
      <dgm:spPr/>
      <dgm:t>
        <a:bodyPr/>
        <a:lstStyle/>
        <a:p>
          <a:endParaRPr lang="es-ES"/>
        </a:p>
      </dgm:t>
    </dgm:pt>
    <dgm:pt modelId="{7F7A90B9-FC01-4F6E-8048-497E2C50DE53}" type="sibTrans" cxnId="{3E79B842-26B3-4126-9965-2A055D65C400}">
      <dgm:prSet/>
      <dgm:spPr/>
      <dgm:t>
        <a:bodyPr/>
        <a:lstStyle/>
        <a:p>
          <a:endParaRPr lang="es-ES"/>
        </a:p>
      </dgm:t>
    </dgm:pt>
    <dgm:pt modelId="{B7FC8DE4-98D7-438C-8FB3-0B27AB840B17}">
      <dgm:prSet phldrT="[Texto]"/>
      <dgm:spPr>
        <a:blipFill rotWithShape="0">
          <a:blip xmlns:r="http://schemas.openxmlformats.org/officeDocument/2006/relationships" r:embed="rId2"/>
          <a:stretch>
            <a:fillRect/>
          </a:stretch>
        </a:blipFill>
      </dgm:spPr>
      <dgm:t>
        <a:bodyPr/>
        <a:lstStyle/>
        <a:p>
          <a:endParaRPr lang="es-ES" dirty="0"/>
        </a:p>
      </dgm:t>
    </dgm:pt>
    <dgm:pt modelId="{1010B380-9DE9-40EE-88B0-DC6BFAAE62F9}" type="parTrans" cxnId="{593A0431-A813-4510-A547-0CAF05F556F3}">
      <dgm:prSet/>
      <dgm:spPr/>
      <dgm:t>
        <a:bodyPr/>
        <a:lstStyle/>
        <a:p>
          <a:endParaRPr lang="es-ES"/>
        </a:p>
      </dgm:t>
    </dgm:pt>
    <dgm:pt modelId="{009F3B00-D05F-4C72-8E92-7139D3A7E596}" type="sibTrans" cxnId="{593A0431-A813-4510-A547-0CAF05F556F3}">
      <dgm:prSet/>
      <dgm:spPr/>
      <dgm:t>
        <a:bodyPr/>
        <a:lstStyle/>
        <a:p>
          <a:endParaRPr lang="es-ES"/>
        </a:p>
      </dgm:t>
    </dgm:pt>
    <dgm:pt modelId="{1825DBE2-CCE1-4ADD-931F-7A6C9C883F5A}">
      <dgm:prSet phldrT="[Texto]"/>
      <dgm:spPr/>
      <dgm:t>
        <a:bodyPr/>
        <a:lstStyle/>
        <a:p>
          <a:r>
            <a:rPr lang="es-ES" dirty="0"/>
            <a:t>POA</a:t>
          </a:r>
        </a:p>
      </dgm:t>
    </dgm:pt>
    <dgm:pt modelId="{8B234D99-4765-4435-B0D2-CB5467D038F8}" type="parTrans" cxnId="{3B4A1617-1216-40BA-87FC-DCD7222B351E}">
      <dgm:prSet/>
      <dgm:spPr/>
      <dgm:t>
        <a:bodyPr/>
        <a:lstStyle/>
        <a:p>
          <a:endParaRPr lang="es-ES"/>
        </a:p>
      </dgm:t>
    </dgm:pt>
    <dgm:pt modelId="{906EDD94-C1C0-457A-BEC2-8F5C0F718FE0}" type="sibTrans" cxnId="{3B4A1617-1216-40BA-87FC-DCD7222B351E}">
      <dgm:prSet/>
      <dgm:spPr/>
      <dgm:t>
        <a:bodyPr/>
        <a:lstStyle/>
        <a:p>
          <a:endParaRPr lang="es-ES"/>
        </a:p>
      </dgm:t>
    </dgm:pt>
    <dgm:pt modelId="{1DA87D58-9C56-4789-BB02-3EF3A30501F7}" type="pres">
      <dgm:prSet presAssocID="{2F95D625-CD46-400B-9980-3EF47EE21A69}" presName="theList" presStyleCnt="0">
        <dgm:presLayoutVars>
          <dgm:dir/>
          <dgm:animLvl val="lvl"/>
          <dgm:resizeHandles val="exact"/>
        </dgm:presLayoutVars>
      </dgm:prSet>
      <dgm:spPr/>
    </dgm:pt>
    <dgm:pt modelId="{E4354593-3437-42E2-8D45-BCF04DF00502}" type="pres">
      <dgm:prSet presAssocID="{0F18BFD2-A145-4C03-A016-2073E3395A56}" presName="compNode" presStyleCnt="0"/>
      <dgm:spPr/>
    </dgm:pt>
    <dgm:pt modelId="{8E35BB59-DEC3-4CCB-9165-A23995A950DC}" type="pres">
      <dgm:prSet presAssocID="{0F18BFD2-A145-4C03-A016-2073E3395A56}" presName="noGeometry" presStyleCnt="0"/>
      <dgm:spPr/>
    </dgm:pt>
    <dgm:pt modelId="{86DF57DC-4698-4168-AFDC-197F8EEDDC00}" type="pres">
      <dgm:prSet presAssocID="{0F18BFD2-A145-4C03-A016-2073E3395A56}" presName="childTextVisible" presStyleLbl="bgAccFollowNode1" presStyleIdx="0" presStyleCnt="2">
        <dgm:presLayoutVars>
          <dgm:bulletEnabled val="1"/>
        </dgm:presLayoutVars>
      </dgm:prSet>
      <dgm:spPr/>
    </dgm:pt>
    <dgm:pt modelId="{C3E11A8D-DB41-4EF7-92EA-75E2C8862206}" type="pres">
      <dgm:prSet presAssocID="{0F18BFD2-A145-4C03-A016-2073E3395A56}" presName="childTextHidden" presStyleLbl="bgAccFollowNode1" presStyleIdx="0" presStyleCnt="2"/>
      <dgm:spPr/>
    </dgm:pt>
    <dgm:pt modelId="{059E35F7-A65B-4EA7-AA25-91D5B571B4C2}" type="pres">
      <dgm:prSet presAssocID="{0F18BFD2-A145-4C03-A016-2073E3395A56}" presName="parentText" presStyleLbl="node1" presStyleIdx="0" presStyleCnt="2">
        <dgm:presLayoutVars>
          <dgm:chMax val="1"/>
          <dgm:bulletEnabled val="1"/>
        </dgm:presLayoutVars>
      </dgm:prSet>
      <dgm:spPr/>
    </dgm:pt>
    <dgm:pt modelId="{40F68D96-7F7F-4587-B59B-DFFAB47C4735}" type="pres">
      <dgm:prSet presAssocID="{0F18BFD2-A145-4C03-A016-2073E3395A56}" presName="aSpace" presStyleCnt="0"/>
      <dgm:spPr/>
    </dgm:pt>
    <dgm:pt modelId="{87A7769E-5CCF-4C8A-A3AC-1830F07B438F}" type="pres">
      <dgm:prSet presAssocID="{8DDAAFAD-82D2-48CF-9A41-F8E5A92A134B}" presName="compNode" presStyleCnt="0"/>
      <dgm:spPr/>
    </dgm:pt>
    <dgm:pt modelId="{C98DF61C-1E49-4863-B21B-7BCB9955CC93}" type="pres">
      <dgm:prSet presAssocID="{8DDAAFAD-82D2-48CF-9A41-F8E5A92A134B}" presName="noGeometry" presStyleCnt="0"/>
      <dgm:spPr/>
    </dgm:pt>
    <dgm:pt modelId="{D874F575-E9CC-4C4A-A963-D530DC997C47}" type="pres">
      <dgm:prSet presAssocID="{8DDAAFAD-82D2-48CF-9A41-F8E5A92A134B}" presName="childTextVisible" presStyleLbl="bgAccFollowNode1" presStyleIdx="1" presStyleCnt="2">
        <dgm:presLayoutVars>
          <dgm:bulletEnabled val="1"/>
        </dgm:presLayoutVars>
      </dgm:prSet>
      <dgm:spPr/>
    </dgm:pt>
    <dgm:pt modelId="{33542763-979F-438E-B2D7-5E4522775F1B}" type="pres">
      <dgm:prSet presAssocID="{8DDAAFAD-82D2-48CF-9A41-F8E5A92A134B}" presName="childTextHidden" presStyleLbl="bgAccFollowNode1" presStyleIdx="1" presStyleCnt="2"/>
      <dgm:spPr/>
    </dgm:pt>
    <dgm:pt modelId="{6E00BE64-DC0E-47F3-B41F-B984D485246E}" type="pres">
      <dgm:prSet presAssocID="{8DDAAFAD-82D2-48CF-9A41-F8E5A92A134B}" presName="parentText" presStyleLbl="node1" presStyleIdx="1" presStyleCnt="2">
        <dgm:presLayoutVars>
          <dgm:chMax val="1"/>
          <dgm:bulletEnabled val="1"/>
        </dgm:presLayoutVars>
      </dgm:prSet>
      <dgm:spPr/>
    </dgm:pt>
  </dgm:ptLst>
  <dgm:cxnLst>
    <dgm:cxn modelId="{67FF7A01-D210-43BC-929D-3905B9BFB9BD}" type="presOf" srcId="{04DD253E-FDCA-4D7C-8142-9CBD521D2ADC}" destId="{C3E11A8D-DB41-4EF7-92EA-75E2C8862206}" srcOrd="1" destOrd="0" presId="urn:microsoft.com/office/officeart/2005/8/layout/hProcess6"/>
    <dgm:cxn modelId="{92567E0E-1E52-4816-9FCC-D64C9594015C}" type="presOf" srcId="{1825DBE2-CCE1-4ADD-931F-7A6C9C883F5A}" destId="{86DF57DC-4698-4168-AFDC-197F8EEDDC00}" srcOrd="0" destOrd="2" presId="urn:microsoft.com/office/officeart/2005/8/layout/hProcess6"/>
    <dgm:cxn modelId="{3B4A1617-1216-40BA-87FC-DCD7222B351E}" srcId="{0F18BFD2-A145-4C03-A016-2073E3395A56}" destId="{1825DBE2-CCE1-4ADD-931F-7A6C9C883F5A}" srcOrd="2" destOrd="0" parTransId="{8B234D99-4765-4435-B0D2-CB5467D038F8}" sibTransId="{906EDD94-C1C0-457A-BEC2-8F5C0F718FE0}"/>
    <dgm:cxn modelId="{593A0431-A813-4510-A547-0CAF05F556F3}" srcId="{8DDAAFAD-82D2-48CF-9A41-F8E5A92A134B}" destId="{B7FC8DE4-98D7-438C-8FB3-0B27AB840B17}" srcOrd="0" destOrd="0" parTransId="{1010B380-9DE9-40EE-88B0-DC6BFAAE62F9}" sibTransId="{009F3B00-D05F-4C72-8E92-7139D3A7E596}"/>
    <dgm:cxn modelId="{0CAFFC3A-711B-4AC4-9AB5-2C8466876A9D}" type="presOf" srcId="{04DD253E-FDCA-4D7C-8142-9CBD521D2ADC}" destId="{86DF57DC-4698-4168-AFDC-197F8EEDDC00}" srcOrd="0" destOrd="0" presId="urn:microsoft.com/office/officeart/2005/8/layout/hProcess6"/>
    <dgm:cxn modelId="{3E79B842-26B3-4126-9965-2A055D65C400}" srcId="{2F95D625-CD46-400B-9980-3EF47EE21A69}" destId="{8DDAAFAD-82D2-48CF-9A41-F8E5A92A134B}" srcOrd="1" destOrd="0" parTransId="{1C508D09-CF0A-4A5D-BB53-EB6A7D250738}" sibTransId="{7F7A90B9-FC01-4F6E-8048-497E2C50DE53}"/>
    <dgm:cxn modelId="{09CF0744-5291-4001-827D-0F27616E8A4A}" type="presOf" srcId="{B7FC8DE4-98D7-438C-8FB3-0B27AB840B17}" destId="{33542763-979F-438E-B2D7-5E4522775F1B}" srcOrd="1" destOrd="0" presId="urn:microsoft.com/office/officeart/2005/8/layout/hProcess6"/>
    <dgm:cxn modelId="{EA0B4168-104F-43AA-B346-91A9ADFA5BED}" type="presOf" srcId="{2F95D625-CD46-400B-9980-3EF47EE21A69}" destId="{1DA87D58-9C56-4789-BB02-3EF3A30501F7}" srcOrd="0" destOrd="0" presId="urn:microsoft.com/office/officeart/2005/8/layout/hProcess6"/>
    <dgm:cxn modelId="{E7A57469-DD24-4311-9353-0ACADDCE8955}" type="presOf" srcId="{8DDAAFAD-82D2-48CF-9A41-F8E5A92A134B}" destId="{6E00BE64-DC0E-47F3-B41F-B984D485246E}" srcOrd="0" destOrd="0" presId="urn:microsoft.com/office/officeart/2005/8/layout/hProcess6"/>
    <dgm:cxn modelId="{2EB4F97A-AC99-4E73-9896-EEB9DA12C836}" type="presOf" srcId="{0F18BFD2-A145-4C03-A016-2073E3395A56}" destId="{059E35F7-A65B-4EA7-AA25-91D5B571B4C2}" srcOrd="0" destOrd="0" presId="urn:microsoft.com/office/officeart/2005/8/layout/hProcess6"/>
    <dgm:cxn modelId="{C5A3FC86-7368-4840-93CC-872EEA0A4BE7}" type="presOf" srcId="{8295B3BD-E914-4D67-8B0B-94759929E966}" destId="{86DF57DC-4698-4168-AFDC-197F8EEDDC00}" srcOrd="0" destOrd="1" presId="urn:microsoft.com/office/officeart/2005/8/layout/hProcess6"/>
    <dgm:cxn modelId="{5D73BF9B-BFB0-4D82-AFA1-25928F162E83}" srcId="{0F18BFD2-A145-4C03-A016-2073E3395A56}" destId="{8295B3BD-E914-4D67-8B0B-94759929E966}" srcOrd="1" destOrd="0" parTransId="{E6091799-5C33-41CC-86BF-18A4A8C6C219}" sibTransId="{D9C65C6F-985E-4D53-89D0-BB622CCDC18B}"/>
    <dgm:cxn modelId="{FC927EB6-DFCD-4420-9A2E-EA58A6D8AE28}" type="presOf" srcId="{8295B3BD-E914-4D67-8B0B-94759929E966}" destId="{C3E11A8D-DB41-4EF7-92EA-75E2C8862206}" srcOrd="1" destOrd="1" presId="urn:microsoft.com/office/officeart/2005/8/layout/hProcess6"/>
    <dgm:cxn modelId="{8AD4D6D5-061D-480E-A510-36325F902B0F}" srcId="{2F95D625-CD46-400B-9980-3EF47EE21A69}" destId="{0F18BFD2-A145-4C03-A016-2073E3395A56}" srcOrd="0" destOrd="0" parTransId="{52D82F5B-CF0C-4ABC-9C87-9DABDA3AB20E}" sibTransId="{BEFD5969-59D8-4440-9518-994CCDF2CAD1}"/>
    <dgm:cxn modelId="{89F9C8D8-E8C8-483F-A638-3D3EBEA7856B}" type="presOf" srcId="{1825DBE2-CCE1-4ADD-931F-7A6C9C883F5A}" destId="{C3E11A8D-DB41-4EF7-92EA-75E2C8862206}" srcOrd="1" destOrd="2" presId="urn:microsoft.com/office/officeart/2005/8/layout/hProcess6"/>
    <dgm:cxn modelId="{A919FDE7-9291-4DC0-B5FF-1BB1D13ECB32}" type="presOf" srcId="{B7FC8DE4-98D7-438C-8FB3-0B27AB840B17}" destId="{D874F575-E9CC-4C4A-A963-D530DC997C47}" srcOrd="0" destOrd="0" presId="urn:microsoft.com/office/officeart/2005/8/layout/hProcess6"/>
    <dgm:cxn modelId="{E75757EF-2BF8-490A-9167-68B2BE08C8C8}" srcId="{0F18BFD2-A145-4C03-A016-2073E3395A56}" destId="{04DD253E-FDCA-4D7C-8142-9CBD521D2ADC}" srcOrd="0" destOrd="0" parTransId="{FAED1B4F-61FC-46FC-B8AE-765519A4DB90}" sibTransId="{26D66630-6B26-4818-862F-C36C223BEB05}"/>
    <dgm:cxn modelId="{51CB94BB-99C8-459C-8007-B4C7D1A4F3DB}" type="presParOf" srcId="{1DA87D58-9C56-4789-BB02-3EF3A30501F7}" destId="{E4354593-3437-42E2-8D45-BCF04DF00502}" srcOrd="0" destOrd="0" presId="urn:microsoft.com/office/officeart/2005/8/layout/hProcess6"/>
    <dgm:cxn modelId="{A2410543-307E-41ED-AE4E-B37CDD93441A}" type="presParOf" srcId="{E4354593-3437-42E2-8D45-BCF04DF00502}" destId="{8E35BB59-DEC3-4CCB-9165-A23995A950DC}" srcOrd="0" destOrd="0" presId="urn:microsoft.com/office/officeart/2005/8/layout/hProcess6"/>
    <dgm:cxn modelId="{B8717E3C-1404-49D6-B7E2-05077F8EC6EE}" type="presParOf" srcId="{E4354593-3437-42E2-8D45-BCF04DF00502}" destId="{86DF57DC-4698-4168-AFDC-197F8EEDDC00}" srcOrd="1" destOrd="0" presId="urn:microsoft.com/office/officeart/2005/8/layout/hProcess6"/>
    <dgm:cxn modelId="{1667967F-6363-4325-9481-95A321A3B199}" type="presParOf" srcId="{E4354593-3437-42E2-8D45-BCF04DF00502}" destId="{C3E11A8D-DB41-4EF7-92EA-75E2C8862206}" srcOrd="2" destOrd="0" presId="urn:microsoft.com/office/officeart/2005/8/layout/hProcess6"/>
    <dgm:cxn modelId="{0467D6EB-B6D0-4F72-A2BE-799BB4753B2B}" type="presParOf" srcId="{E4354593-3437-42E2-8D45-BCF04DF00502}" destId="{059E35F7-A65B-4EA7-AA25-91D5B571B4C2}" srcOrd="3" destOrd="0" presId="urn:microsoft.com/office/officeart/2005/8/layout/hProcess6"/>
    <dgm:cxn modelId="{C41D2BAD-A515-421C-979A-5D206FA8CB31}" type="presParOf" srcId="{1DA87D58-9C56-4789-BB02-3EF3A30501F7}" destId="{40F68D96-7F7F-4587-B59B-DFFAB47C4735}" srcOrd="1" destOrd="0" presId="urn:microsoft.com/office/officeart/2005/8/layout/hProcess6"/>
    <dgm:cxn modelId="{F942BE21-5079-4DFE-9637-E5E514DA42D5}" type="presParOf" srcId="{1DA87D58-9C56-4789-BB02-3EF3A30501F7}" destId="{87A7769E-5CCF-4C8A-A3AC-1830F07B438F}" srcOrd="2" destOrd="0" presId="urn:microsoft.com/office/officeart/2005/8/layout/hProcess6"/>
    <dgm:cxn modelId="{F6CF0BC8-FE8C-4921-8836-0AE86F61522F}" type="presParOf" srcId="{87A7769E-5CCF-4C8A-A3AC-1830F07B438F}" destId="{C98DF61C-1E49-4863-B21B-7BCB9955CC93}" srcOrd="0" destOrd="0" presId="urn:microsoft.com/office/officeart/2005/8/layout/hProcess6"/>
    <dgm:cxn modelId="{794848F5-6A55-4F79-849C-69D21F11E5D8}" type="presParOf" srcId="{87A7769E-5CCF-4C8A-A3AC-1830F07B438F}" destId="{D874F575-E9CC-4C4A-A963-D530DC997C47}" srcOrd="1" destOrd="0" presId="urn:microsoft.com/office/officeart/2005/8/layout/hProcess6"/>
    <dgm:cxn modelId="{15E890C1-F5F0-4958-A43A-68061B9C07C8}" type="presParOf" srcId="{87A7769E-5CCF-4C8A-A3AC-1830F07B438F}" destId="{33542763-979F-438E-B2D7-5E4522775F1B}" srcOrd="2" destOrd="0" presId="urn:microsoft.com/office/officeart/2005/8/layout/hProcess6"/>
    <dgm:cxn modelId="{A021F119-1EDD-4100-853C-7035636B6300}" type="presParOf" srcId="{87A7769E-5CCF-4C8A-A3AC-1830F07B438F}" destId="{6E00BE64-DC0E-47F3-B41F-B984D485246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602A3-2270-41E8-A362-5260FA9BD728}">
      <dsp:nvSpPr>
        <dsp:cNvPr id="0" name=""/>
        <dsp:cNvSpPr/>
      </dsp:nvSpPr>
      <dsp:spPr>
        <a:xfrm>
          <a:off x="751263" y="882285"/>
          <a:ext cx="2475801" cy="815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s-ES" sz="4900" kern="1200" dirty="0"/>
            <a:t>UNESCO</a:t>
          </a:r>
        </a:p>
      </dsp:txBody>
      <dsp:txXfrm>
        <a:off x="751263" y="882285"/>
        <a:ext cx="2475801" cy="815889"/>
      </dsp:txXfrm>
    </dsp:sp>
    <dsp:sp modelId="{01C7203A-4213-42B1-893C-50BE5449D023}">
      <dsp:nvSpPr>
        <dsp:cNvPr id="0" name=""/>
        <dsp:cNvSpPr/>
      </dsp:nvSpPr>
      <dsp:spPr>
        <a:xfrm>
          <a:off x="1152442" y="2577310"/>
          <a:ext cx="2930755" cy="1528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Conocimiento</a:t>
          </a:r>
          <a:endParaRPr lang="es-ES" sz="2000" b="1" kern="1200" dirty="0"/>
        </a:p>
        <a:p>
          <a:pPr marL="228600" lvl="1" indent="-228600" algn="l" defTabSz="889000">
            <a:lnSpc>
              <a:spcPct val="90000"/>
            </a:lnSpc>
            <a:spcBef>
              <a:spcPct val="0"/>
            </a:spcBef>
            <a:spcAft>
              <a:spcPct val="15000"/>
            </a:spcAft>
            <a:buChar char="•"/>
          </a:pPr>
          <a:r>
            <a:rPr lang="es-ES" sz="2000" kern="1200" dirty="0"/>
            <a:t>Investigación</a:t>
          </a:r>
        </a:p>
        <a:p>
          <a:pPr marL="228600" lvl="1" indent="-228600" algn="l" defTabSz="889000">
            <a:lnSpc>
              <a:spcPct val="90000"/>
            </a:lnSpc>
            <a:spcBef>
              <a:spcPct val="0"/>
            </a:spcBef>
            <a:spcAft>
              <a:spcPct val="15000"/>
            </a:spcAft>
            <a:buChar char="•"/>
          </a:pPr>
          <a:r>
            <a:rPr lang="es-ES" sz="2000" kern="1200" dirty="0"/>
            <a:t>Educación - aprendizaje</a:t>
          </a:r>
        </a:p>
        <a:p>
          <a:pPr marL="228600" lvl="1" indent="-228600" algn="l" defTabSz="889000">
            <a:lnSpc>
              <a:spcPct val="90000"/>
            </a:lnSpc>
            <a:spcBef>
              <a:spcPct val="0"/>
            </a:spcBef>
            <a:spcAft>
              <a:spcPct val="15000"/>
            </a:spcAft>
            <a:buChar char="•"/>
          </a:pPr>
          <a:r>
            <a:rPr lang="es-ES" sz="2000" kern="1200" dirty="0"/>
            <a:t>Informe Competitividad 2007</a:t>
          </a:r>
        </a:p>
      </dsp:txBody>
      <dsp:txXfrm>
        <a:off x="1152442" y="2577310"/>
        <a:ext cx="2930755" cy="1528578"/>
      </dsp:txXfrm>
    </dsp:sp>
    <dsp:sp modelId="{A33B2ED0-6A17-4329-834E-B61BE77AB825}">
      <dsp:nvSpPr>
        <dsp:cNvPr id="0" name=""/>
        <dsp:cNvSpPr/>
      </dsp:nvSpPr>
      <dsp:spPr>
        <a:xfrm>
          <a:off x="748450" y="634142"/>
          <a:ext cx="196938" cy="19693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A5923-42DD-4A05-B368-E852F1A8D3BD}">
      <dsp:nvSpPr>
        <dsp:cNvPr id="0" name=""/>
        <dsp:cNvSpPr/>
      </dsp:nvSpPr>
      <dsp:spPr>
        <a:xfrm>
          <a:off x="886307" y="358428"/>
          <a:ext cx="196938" cy="196938"/>
        </a:xfrm>
        <a:prstGeom prst="ellipse">
          <a:avLst/>
        </a:prstGeom>
        <a:solidFill>
          <a:schemeClr val="accent5">
            <a:hueOff val="-408519"/>
            <a:satOff val="-568"/>
            <a:lumOff val="-2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0A624-B24E-45AB-8572-7E3F9D84FCC5}">
      <dsp:nvSpPr>
        <dsp:cNvPr id="0" name=""/>
        <dsp:cNvSpPr/>
      </dsp:nvSpPr>
      <dsp:spPr>
        <a:xfrm>
          <a:off x="1217164" y="413571"/>
          <a:ext cx="309475" cy="309475"/>
        </a:xfrm>
        <a:prstGeom prst="ellipse">
          <a:avLst/>
        </a:prstGeom>
        <a:solidFill>
          <a:schemeClr val="accent5">
            <a:hueOff val="-817038"/>
            <a:satOff val="-1136"/>
            <a:lumOff val="-4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F8FC2-8D98-42EC-9BCC-AFC83F5DA807}">
      <dsp:nvSpPr>
        <dsp:cNvPr id="0" name=""/>
        <dsp:cNvSpPr/>
      </dsp:nvSpPr>
      <dsp:spPr>
        <a:xfrm>
          <a:off x="1492878" y="110285"/>
          <a:ext cx="196938" cy="196938"/>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B14BB-13A2-46E9-8273-F0BE9F805054}">
      <dsp:nvSpPr>
        <dsp:cNvPr id="0" name=""/>
        <dsp:cNvSpPr/>
      </dsp:nvSpPr>
      <dsp:spPr>
        <a:xfrm>
          <a:off x="1851307" y="0"/>
          <a:ext cx="196938" cy="196938"/>
        </a:xfrm>
        <a:prstGeom prst="ellipse">
          <a:avLst/>
        </a:prstGeom>
        <a:solidFill>
          <a:schemeClr val="accent5">
            <a:hueOff val="-1634077"/>
            <a:satOff val="-2273"/>
            <a:lumOff val="-8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3CA39-FF42-47BF-943E-3959C13A65AB}">
      <dsp:nvSpPr>
        <dsp:cNvPr id="0" name=""/>
        <dsp:cNvSpPr/>
      </dsp:nvSpPr>
      <dsp:spPr>
        <a:xfrm>
          <a:off x="2292450" y="193000"/>
          <a:ext cx="196938" cy="196938"/>
        </a:xfrm>
        <a:prstGeom prst="ellipse">
          <a:avLst/>
        </a:prstGeom>
        <a:solidFill>
          <a:schemeClr val="accent5">
            <a:hueOff val="-2042596"/>
            <a:satOff val="-2841"/>
            <a:lumOff val="-10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BAE97-A830-4671-B774-E4618E2FB178}">
      <dsp:nvSpPr>
        <dsp:cNvPr id="0" name=""/>
        <dsp:cNvSpPr/>
      </dsp:nvSpPr>
      <dsp:spPr>
        <a:xfrm>
          <a:off x="2568164" y="330857"/>
          <a:ext cx="309475" cy="309475"/>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25461-801F-4570-B120-25B763295DCD}">
      <dsp:nvSpPr>
        <dsp:cNvPr id="0" name=""/>
        <dsp:cNvSpPr/>
      </dsp:nvSpPr>
      <dsp:spPr>
        <a:xfrm>
          <a:off x="2954164" y="634142"/>
          <a:ext cx="196938" cy="196938"/>
        </a:xfrm>
        <a:prstGeom prst="ellipse">
          <a:avLst/>
        </a:prstGeom>
        <a:solidFill>
          <a:schemeClr val="accent5">
            <a:hueOff val="-2859634"/>
            <a:satOff val="-3978"/>
            <a:lumOff val="-15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CA7942-5F5E-4E46-AE23-EA8475A2AF61}">
      <dsp:nvSpPr>
        <dsp:cNvPr id="0" name=""/>
        <dsp:cNvSpPr/>
      </dsp:nvSpPr>
      <dsp:spPr>
        <a:xfrm>
          <a:off x="3119593" y="937428"/>
          <a:ext cx="196938" cy="196938"/>
        </a:xfrm>
        <a:prstGeom prst="ellipse">
          <a:avLst/>
        </a:prstGeom>
        <a:solidFill>
          <a:schemeClr val="accent5">
            <a:hueOff val="-3268153"/>
            <a:satOff val="-4546"/>
            <a:lumOff val="-17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4D972-C465-445D-AD53-2C82BF43DF19}">
      <dsp:nvSpPr>
        <dsp:cNvPr id="0" name=""/>
        <dsp:cNvSpPr/>
      </dsp:nvSpPr>
      <dsp:spPr>
        <a:xfrm>
          <a:off x="1685878" y="358428"/>
          <a:ext cx="506414" cy="506414"/>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577AA-1E4B-49B9-902D-88CB5C6FD9E0}">
      <dsp:nvSpPr>
        <dsp:cNvPr id="0" name=""/>
        <dsp:cNvSpPr/>
      </dsp:nvSpPr>
      <dsp:spPr>
        <a:xfrm>
          <a:off x="610593" y="1406142"/>
          <a:ext cx="196938" cy="196938"/>
        </a:xfrm>
        <a:prstGeom prst="ellipse">
          <a:avLst/>
        </a:prstGeom>
        <a:solidFill>
          <a:schemeClr val="accent5">
            <a:hueOff val="-4085191"/>
            <a:satOff val="-5682"/>
            <a:lumOff val="-21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ECDA4-9AAF-4A3E-A6C0-2C93B566C35A}">
      <dsp:nvSpPr>
        <dsp:cNvPr id="0" name=""/>
        <dsp:cNvSpPr/>
      </dsp:nvSpPr>
      <dsp:spPr>
        <a:xfrm>
          <a:off x="776021" y="1654285"/>
          <a:ext cx="309475" cy="309475"/>
        </a:xfrm>
        <a:prstGeom prst="ellipse">
          <a:avLst/>
        </a:prstGeom>
        <a:solidFill>
          <a:schemeClr val="accent5">
            <a:hueOff val="-4493710"/>
            <a:satOff val="-6250"/>
            <a:lumOff val="-23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618464-9B58-4F02-B5BA-B3E800E09BA8}">
      <dsp:nvSpPr>
        <dsp:cNvPr id="0" name=""/>
        <dsp:cNvSpPr/>
      </dsp:nvSpPr>
      <dsp:spPr>
        <a:xfrm>
          <a:off x="1189593" y="1874857"/>
          <a:ext cx="450145" cy="450145"/>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3B4AC-60E3-4AD3-A7C8-5DEAF9AA67C2}">
      <dsp:nvSpPr>
        <dsp:cNvPr id="0" name=""/>
        <dsp:cNvSpPr/>
      </dsp:nvSpPr>
      <dsp:spPr>
        <a:xfrm>
          <a:off x="1768593" y="2317134"/>
          <a:ext cx="196938" cy="196938"/>
        </a:xfrm>
        <a:prstGeom prst="ellipse">
          <a:avLst/>
        </a:prstGeom>
        <a:solidFill>
          <a:schemeClr val="accent5">
            <a:hueOff val="-5310748"/>
            <a:satOff val="-7387"/>
            <a:lumOff val="-28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340D3-26F0-42BA-94A9-CB3DAD022040}">
      <dsp:nvSpPr>
        <dsp:cNvPr id="0" name=""/>
        <dsp:cNvSpPr/>
      </dsp:nvSpPr>
      <dsp:spPr>
        <a:xfrm>
          <a:off x="1878878" y="1874857"/>
          <a:ext cx="309475" cy="309475"/>
        </a:xfrm>
        <a:prstGeom prst="ellipse">
          <a:avLst/>
        </a:prstGeom>
        <a:solidFill>
          <a:schemeClr val="accent5">
            <a:hueOff val="-5719268"/>
            <a:satOff val="-7955"/>
            <a:lumOff val="-305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329F0-1274-4CA3-930A-819AF542A36E}">
      <dsp:nvSpPr>
        <dsp:cNvPr id="0" name=""/>
        <dsp:cNvSpPr/>
      </dsp:nvSpPr>
      <dsp:spPr>
        <a:xfrm>
          <a:off x="2154593" y="2260857"/>
          <a:ext cx="196938" cy="196938"/>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C79FD-449E-4419-B9CF-C4D55B4EFA4A}">
      <dsp:nvSpPr>
        <dsp:cNvPr id="0" name=""/>
        <dsp:cNvSpPr/>
      </dsp:nvSpPr>
      <dsp:spPr>
        <a:xfrm>
          <a:off x="2402736" y="1819714"/>
          <a:ext cx="450145" cy="450145"/>
        </a:xfrm>
        <a:prstGeom prst="ellipse">
          <a:avLst/>
        </a:prstGeom>
        <a:solidFill>
          <a:schemeClr val="accent5">
            <a:hueOff val="-6536306"/>
            <a:satOff val="-9092"/>
            <a:lumOff val="-34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D5035-D4FA-4AB7-8C8A-4555C54FF41E}">
      <dsp:nvSpPr>
        <dsp:cNvPr id="0" name=""/>
        <dsp:cNvSpPr/>
      </dsp:nvSpPr>
      <dsp:spPr>
        <a:xfrm>
          <a:off x="3009307" y="1709428"/>
          <a:ext cx="309475" cy="309475"/>
        </a:xfrm>
        <a:prstGeom prst="ellipse">
          <a:avLst/>
        </a:prstGeom>
        <a:solidFill>
          <a:schemeClr val="accent5">
            <a:hueOff val="-6944825"/>
            <a:satOff val="-9660"/>
            <a:lumOff val="-37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83235-54C4-4816-925D-F864690687F8}">
      <dsp:nvSpPr>
        <dsp:cNvPr id="0" name=""/>
        <dsp:cNvSpPr/>
      </dsp:nvSpPr>
      <dsp:spPr>
        <a:xfrm>
          <a:off x="3454542" y="413112"/>
          <a:ext cx="908884" cy="1735160"/>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4510A2-8103-40BC-B1CD-EAA8BAA0E80B}">
      <dsp:nvSpPr>
        <dsp:cNvPr id="0" name=""/>
        <dsp:cNvSpPr/>
      </dsp:nvSpPr>
      <dsp:spPr>
        <a:xfrm>
          <a:off x="4198175" y="413112"/>
          <a:ext cx="908884" cy="1735160"/>
        </a:xfrm>
        <a:prstGeom prst="chevron">
          <a:avLst>
            <a:gd name="adj" fmla="val 6231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7E857-4A7B-4E32-9A34-7CC2187BFF5E}">
      <dsp:nvSpPr>
        <dsp:cNvPr id="0" name=""/>
        <dsp:cNvSpPr/>
      </dsp:nvSpPr>
      <dsp:spPr>
        <a:xfrm>
          <a:off x="5107059" y="290016"/>
          <a:ext cx="3156310" cy="2106959"/>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s-ES" sz="3200" b="1" kern="1200" dirty="0"/>
            <a:t>IES</a:t>
          </a:r>
          <a:endParaRPr lang="es-ES" sz="2500" b="1" kern="1200" dirty="0"/>
        </a:p>
      </dsp:txBody>
      <dsp:txXfrm>
        <a:off x="5569290" y="598573"/>
        <a:ext cx="2231848" cy="1489845"/>
      </dsp:txXfrm>
    </dsp:sp>
    <dsp:sp modelId="{A18D845B-A2B4-4BA0-9F1D-C2C222017864}">
      <dsp:nvSpPr>
        <dsp:cNvPr id="0" name=""/>
        <dsp:cNvSpPr/>
      </dsp:nvSpPr>
      <dsp:spPr>
        <a:xfrm>
          <a:off x="5208855" y="2602715"/>
          <a:ext cx="2952718" cy="1528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70 – Docencia (Ayala, 2015)</a:t>
          </a:r>
        </a:p>
        <a:p>
          <a:pPr marL="0" lvl="0" indent="0" algn="ctr" defTabSz="711200">
            <a:lnSpc>
              <a:spcPct val="90000"/>
            </a:lnSpc>
            <a:spcBef>
              <a:spcPct val="0"/>
            </a:spcBef>
            <a:spcAft>
              <a:spcPct val="35000"/>
            </a:spcAft>
            <a:buNone/>
          </a:pPr>
          <a:r>
            <a:rPr lang="es-ES" sz="1600" kern="1200" dirty="0"/>
            <a:t>2008 – LOES</a:t>
          </a:r>
        </a:p>
        <a:p>
          <a:pPr marL="0" lvl="0" indent="0" algn="ctr" defTabSz="711200">
            <a:lnSpc>
              <a:spcPct val="90000"/>
            </a:lnSpc>
            <a:spcBef>
              <a:spcPct val="0"/>
            </a:spcBef>
            <a:spcAft>
              <a:spcPct val="35000"/>
            </a:spcAft>
            <a:buNone/>
          </a:pPr>
          <a:r>
            <a:rPr lang="es-ES" sz="1600" kern="1200" dirty="0"/>
            <a:t>Reglamento de Carrera y Escalafón del Profesor e Investigador de la Educación Superior</a:t>
          </a:r>
        </a:p>
        <a:p>
          <a:pPr marL="0" lvl="0" indent="0" algn="ctr" defTabSz="711200">
            <a:lnSpc>
              <a:spcPct val="90000"/>
            </a:lnSpc>
            <a:spcBef>
              <a:spcPct val="0"/>
            </a:spcBef>
            <a:spcAft>
              <a:spcPct val="35000"/>
            </a:spcAft>
            <a:buNone/>
          </a:pPr>
          <a:endParaRPr lang="es-ES" sz="1600" kern="1200" dirty="0"/>
        </a:p>
      </dsp:txBody>
      <dsp:txXfrm>
        <a:off x="5208855" y="2602715"/>
        <a:ext cx="2952718" cy="15285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0EC42-DE2D-4321-B8BB-063B799B1C93}">
      <dsp:nvSpPr>
        <dsp:cNvPr id="0" name=""/>
        <dsp:cNvSpPr/>
      </dsp:nvSpPr>
      <dsp:spPr>
        <a:xfrm>
          <a:off x="1052" y="108479"/>
          <a:ext cx="2243846" cy="1724956"/>
        </a:xfrm>
        <a:prstGeom prst="roundRect">
          <a:avLst>
            <a:gd name="adj" fmla="val 10000"/>
          </a:avLst>
        </a:prstGeom>
        <a:gradFill rotWithShape="0">
          <a:gsLst>
            <a:gs pos="0">
              <a:schemeClr val="accent4">
                <a:shade val="80000"/>
                <a:hueOff val="0"/>
                <a:satOff val="0"/>
                <a:lumOff val="0"/>
                <a:alphaOff val="0"/>
                <a:tint val="67000"/>
                <a:satMod val="105000"/>
                <a:lumMod val="110000"/>
              </a:schemeClr>
            </a:gs>
            <a:gs pos="50000">
              <a:schemeClr val="accent4">
                <a:shade val="80000"/>
                <a:hueOff val="0"/>
                <a:satOff val="0"/>
                <a:lumOff val="0"/>
                <a:alphaOff val="0"/>
                <a:tint val="73000"/>
                <a:satMod val="103000"/>
                <a:lumMod val="105000"/>
              </a:schemeClr>
            </a:gs>
            <a:gs pos="100000">
              <a:schemeClr val="accent4">
                <a:shade val="80000"/>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0,976 </a:t>
          </a:r>
        </a:p>
        <a:p>
          <a:pPr marL="0" lvl="0" indent="0" algn="ctr" defTabSz="711200">
            <a:lnSpc>
              <a:spcPct val="90000"/>
            </a:lnSpc>
            <a:spcBef>
              <a:spcPct val="0"/>
            </a:spcBef>
            <a:spcAft>
              <a:spcPct val="35000"/>
            </a:spcAft>
            <a:buNone/>
          </a:pPr>
          <a:r>
            <a:rPr lang="es-EC" sz="1600" kern="1200" dirty="0">
              <a:effectLst/>
              <a:latin typeface="Arial" panose="020B0604020202020204" pitchFamily="34" charset="0"/>
              <a:ea typeface="Calibri" panose="020F0502020204030204" pitchFamily="34" charset="0"/>
              <a:cs typeface="Times New Roman" panose="02020603050405020304" pitchFamily="18" charset="0"/>
            </a:rPr>
            <a:t>Existe una correlación positiva entre las variables de interés</a:t>
          </a:r>
          <a:endParaRPr lang="es-EC" sz="1600" kern="1200" dirty="0"/>
        </a:p>
      </dsp:txBody>
      <dsp:txXfrm>
        <a:off x="51574" y="159001"/>
        <a:ext cx="2142802" cy="1623912"/>
      </dsp:txXfrm>
    </dsp:sp>
    <dsp:sp modelId="{4DD197C3-6FF7-4F45-B597-AFAB9D18B01D}">
      <dsp:nvSpPr>
        <dsp:cNvPr id="0" name=""/>
        <dsp:cNvSpPr/>
      </dsp:nvSpPr>
      <dsp:spPr>
        <a:xfrm>
          <a:off x="2469283" y="692721"/>
          <a:ext cx="475695" cy="556473"/>
        </a:xfrm>
        <a:prstGeom prst="rightArrow">
          <a:avLst>
            <a:gd name="adj1" fmla="val 60000"/>
            <a:gd name="adj2" fmla="val 50000"/>
          </a:avLst>
        </a:prstGeom>
        <a:gradFill rotWithShape="0">
          <a:gsLst>
            <a:gs pos="0">
              <a:schemeClr val="accent4">
                <a:shade val="90000"/>
                <a:hueOff val="0"/>
                <a:satOff val="0"/>
                <a:lumOff val="0"/>
                <a:alphaOff val="0"/>
                <a:tint val="67000"/>
                <a:satMod val="105000"/>
                <a:lumMod val="110000"/>
              </a:schemeClr>
            </a:gs>
            <a:gs pos="50000">
              <a:schemeClr val="accent4">
                <a:shade val="90000"/>
                <a:hueOff val="0"/>
                <a:satOff val="0"/>
                <a:lumOff val="0"/>
                <a:alphaOff val="0"/>
                <a:tint val="73000"/>
                <a:satMod val="103000"/>
                <a:lumMod val="105000"/>
              </a:schemeClr>
            </a:gs>
            <a:gs pos="100000">
              <a:schemeClr val="accent4">
                <a:shade val="90000"/>
                <a:hueOff val="0"/>
                <a:satOff val="0"/>
                <a:lumOff val="0"/>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dirty="0"/>
        </a:p>
      </dsp:txBody>
      <dsp:txXfrm>
        <a:off x="2469283" y="804016"/>
        <a:ext cx="332987" cy="333883"/>
      </dsp:txXfrm>
    </dsp:sp>
    <dsp:sp modelId="{434B4073-4671-4A4D-ABC4-338A7D82B1A4}">
      <dsp:nvSpPr>
        <dsp:cNvPr id="0" name=""/>
        <dsp:cNvSpPr/>
      </dsp:nvSpPr>
      <dsp:spPr>
        <a:xfrm>
          <a:off x="3142437" y="108479"/>
          <a:ext cx="2243846" cy="1724956"/>
        </a:xfrm>
        <a:prstGeom prst="roundRect">
          <a:avLst>
            <a:gd name="adj" fmla="val 10000"/>
          </a:avLst>
        </a:prstGeom>
        <a:gradFill rotWithShape="0">
          <a:gsLst>
            <a:gs pos="0">
              <a:schemeClr val="accent4">
                <a:shade val="80000"/>
                <a:hueOff val="-513283"/>
                <a:satOff val="0"/>
                <a:lumOff val="33875"/>
                <a:alphaOff val="0"/>
                <a:tint val="67000"/>
                <a:satMod val="105000"/>
                <a:lumMod val="110000"/>
              </a:schemeClr>
            </a:gs>
            <a:gs pos="50000">
              <a:schemeClr val="accent4">
                <a:shade val="80000"/>
                <a:hueOff val="-513283"/>
                <a:satOff val="0"/>
                <a:lumOff val="33875"/>
                <a:alphaOff val="0"/>
                <a:tint val="73000"/>
                <a:satMod val="103000"/>
                <a:lumMod val="105000"/>
              </a:schemeClr>
            </a:gs>
            <a:gs pos="100000">
              <a:schemeClr val="accent4">
                <a:shade val="80000"/>
                <a:hueOff val="-513283"/>
                <a:satOff val="0"/>
                <a:lumOff val="3387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effectLst/>
              <a:latin typeface="Arial" panose="020B0604020202020204" pitchFamily="34" charset="0"/>
              <a:ea typeface="Calibri" panose="020F0502020204030204" pitchFamily="34" charset="0"/>
              <a:cs typeface="Times New Roman" panose="02020603050405020304" pitchFamily="18" charset="0"/>
            </a:rPr>
            <a:t>La variable independiente “pertinencia social” tiene relación con la variable dependiente “planificación estratégica”.</a:t>
          </a:r>
          <a:endParaRPr lang="es-EC" sz="1600" kern="1200" dirty="0"/>
        </a:p>
      </dsp:txBody>
      <dsp:txXfrm>
        <a:off x="3192959" y="159001"/>
        <a:ext cx="2142802" cy="16239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3A437-728A-4C05-B57B-B163DAC5CB71}">
      <dsp:nvSpPr>
        <dsp:cNvPr id="0" name=""/>
        <dsp:cNvSpPr/>
      </dsp:nvSpPr>
      <dsp:spPr>
        <a:xfrm>
          <a:off x="657" y="187624"/>
          <a:ext cx="2564771" cy="71117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kern="1200" dirty="0"/>
            <a:t>CHI CUADRADO</a:t>
          </a:r>
        </a:p>
      </dsp:txBody>
      <dsp:txXfrm>
        <a:off x="657" y="187624"/>
        <a:ext cx="2564771" cy="711170"/>
      </dsp:txXfrm>
    </dsp:sp>
    <dsp:sp modelId="{D9DEEFC2-7974-4459-B826-38D51D46A370}">
      <dsp:nvSpPr>
        <dsp:cNvPr id="0" name=""/>
        <dsp:cNvSpPr/>
      </dsp:nvSpPr>
      <dsp:spPr>
        <a:xfrm>
          <a:off x="2821906" y="140435"/>
          <a:ext cx="2564771" cy="80554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effectLst/>
              <a:latin typeface="Arial" panose="020B0604020202020204" pitchFamily="34" charset="0"/>
              <a:ea typeface="Calibri" panose="020F0502020204030204" pitchFamily="34" charset="0"/>
              <a:cs typeface="Times New Roman" panose="02020603050405020304" pitchFamily="18" charset="0"/>
            </a:rPr>
            <a:t>Nivel de significación es menor que 0,05 (0,00 &lt; que 0,0,05), </a:t>
          </a:r>
          <a:endParaRPr lang="es-EC" sz="1600" kern="1200" dirty="0"/>
        </a:p>
      </dsp:txBody>
      <dsp:txXfrm>
        <a:off x="2821906" y="140435"/>
        <a:ext cx="2564771" cy="805548"/>
      </dsp:txXfrm>
    </dsp:sp>
    <dsp:sp modelId="{424A9580-7E9F-4EC2-ACAA-88D7038506A0}">
      <dsp:nvSpPr>
        <dsp:cNvPr id="0" name=""/>
        <dsp:cNvSpPr/>
      </dsp:nvSpPr>
      <dsp:spPr>
        <a:xfrm>
          <a:off x="927181" y="1202460"/>
          <a:ext cx="3532973" cy="213012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Arial" panose="020B0604020202020204" pitchFamily="34" charset="0"/>
              <a:ea typeface="Calibri" panose="020F0502020204030204" pitchFamily="34" charset="0"/>
              <a:cs typeface="Times New Roman" panose="02020603050405020304" pitchFamily="18" charset="0"/>
            </a:rPr>
            <a:t>Se rechaza la hipótesis nula (H0):</a:t>
          </a:r>
        </a:p>
        <a:p>
          <a:pPr marL="0" lvl="0" indent="0" algn="ctr" defTabSz="622300">
            <a:lnSpc>
              <a:spcPct val="90000"/>
            </a:lnSpc>
            <a:spcBef>
              <a:spcPct val="0"/>
            </a:spcBef>
            <a:spcAft>
              <a:spcPct val="35000"/>
            </a:spcAft>
            <a:buNone/>
          </a:pPr>
          <a:r>
            <a:rPr lang="es-EC" sz="1400" kern="1200" dirty="0">
              <a:effectLst/>
              <a:latin typeface="Arial" panose="020B0604020202020204" pitchFamily="34" charset="0"/>
              <a:ea typeface="Calibri" panose="020F0502020204030204" pitchFamily="34" charset="0"/>
              <a:cs typeface="Times New Roman" panose="02020603050405020304" pitchFamily="18" charset="0"/>
            </a:rPr>
            <a:t>“La pertinencia social de las publicaciones científicas de los departamentos académicos del campus matriz no tienen relación con el Plan Estratégico de la Universidad de las Fuerzas Armadas ESPE durante el 2014 al 2018”</a:t>
          </a:r>
        </a:p>
        <a:p>
          <a:pPr marL="0" lvl="0" indent="0" algn="ctr" defTabSz="622300">
            <a:lnSpc>
              <a:spcPct val="90000"/>
            </a:lnSpc>
            <a:spcBef>
              <a:spcPct val="0"/>
            </a:spcBef>
            <a:spcAft>
              <a:spcPct val="35000"/>
            </a:spcAft>
            <a:buNone/>
          </a:pPr>
          <a:endParaRPr lang="es-EC" sz="1400" kern="1200" dirty="0">
            <a:effectLst/>
            <a:latin typeface="Arial" panose="020B0604020202020204" pitchFamily="34" charset="0"/>
            <a:cs typeface="Times New Roman" panose="02020603050405020304" pitchFamily="18" charset="0"/>
          </a:endParaRPr>
        </a:p>
        <a:p>
          <a:pPr marL="0" lvl="0" indent="0" algn="ctr" defTabSz="622300">
            <a:lnSpc>
              <a:spcPct val="90000"/>
            </a:lnSpc>
            <a:spcBef>
              <a:spcPct val="0"/>
            </a:spcBef>
            <a:spcAft>
              <a:spcPct val="35000"/>
            </a:spcAft>
            <a:buNone/>
          </a:pPr>
          <a:r>
            <a:rPr lang="es-EC" sz="1400" kern="1200" dirty="0">
              <a:effectLst/>
              <a:latin typeface="Arial" panose="020B0604020202020204" pitchFamily="34" charset="0"/>
              <a:cs typeface="Times New Roman" panose="02020603050405020304" pitchFamily="18" charset="0"/>
            </a:rPr>
            <a:t>Se acepta H1.</a:t>
          </a:r>
          <a:endParaRPr lang="es-EC" sz="1400" kern="1200" dirty="0"/>
        </a:p>
      </dsp:txBody>
      <dsp:txXfrm>
        <a:off x="927181" y="1202460"/>
        <a:ext cx="3532973" cy="21301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7EA58-414B-48FE-A406-1A80B282CE3C}">
      <dsp:nvSpPr>
        <dsp:cNvPr id="0" name=""/>
        <dsp:cNvSpPr/>
      </dsp:nvSpPr>
      <dsp:spPr>
        <a:xfrm>
          <a:off x="375604" y="615"/>
          <a:ext cx="3735057" cy="224103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Objetivo General</a:t>
          </a:r>
        </a:p>
        <a:p>
          <a:pPr marL="0" lvl="0" indent="0" algn="ctr" defTabSz="711200">
            <a:lnSpc>
              <a:spcPct val="90000"/>
            </a:lnSpc>
            <a:spcBef>
              <a:spcPct val="0"/>
            </a:spcBef>
            <a:spcAft>
              <a:spcPct val="35000"/>
            </a:spcAft>
            <a:buNone/>
          </a:pPr>
          <a:r>
            <a:rPr lang="es-EC" sz="1600" kern="1200" dirty="0"/>
            <a:t>Medir la pertinencia social de las publicaciones científicas de los docentes del campus matriz de la Universidad de las Fuerzas Armadas ESPE, mediante el uso de indicadores para promover y dirigir estudios hacia la solución de problemas prioritarios de la sociedad y satisfacción de necesidades</a:t>
          </a:r>
        </a:p>
      </dsp:txBody>
      <dsp:txXfrm>
        <a:off x="375604" y="615"/>
        <a:ext cx="3735057" cy="2241034"/>
      </dsp:txXfrm>
    </dsp:sp>
    <dsp:sp modelId="{5BE15DA8-31BC-4B7F-BFDC-F0C9816307A6}">
      <dsp:nvSpPr>
        <dsp:cNvPr id="0" name=""/>
        <dsp:cNvSpPr/>
      </dsp:nvSpPr>
      <dsp:spPr>
        <a:xfrm>
          <a:off x="4484166" y="615"/>
          <a:ext cx="3735057" cy="224103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dirty="0"/>
            <a:t>OE 1 :</a:t>
          </a:r>
        </a:p>
        <a:p>
          <a:pPr marL="0" lvl="0" indent="0" algn="ctr" defTabSz="711200">
            <a:lnSpc>
              <a:spcPct val="90000"/>
            </a:lnSpc>
            <a:spcBef>
              <a:spcPct val="0"/>
            </a:spcBef>
            <a:spcAft>
              <a:spcPct val="35000"/>
            </a:spcAft>
            <a:buFont typeface="Symbol" panose="05050102010706020507" pitchFamily="18" charset="2"/>
            <a:buNone/>
          </a:pPr>
          <a:r>
            <a:rPr lang="es-EC" sz="1600" kern="1200" dirty="0"/>
            <a:t>Establecer la definición que se usará para medir la pertinencia social.</a:t>
          </a:r>
        </a:p>
      </dsp:txBody>
      <dsp:txXfrm>
        <a:off x="4484166" y="615"/>
        <a:ext cx="3735057" cy="2241034"/>
      </dsp:txXfrm>
    </dsp:sp>
    <dsp:sp modelId="{09BCD2B0-8C05-4F1F-99A6-A771D42A7B85}">
      <dsp:nvSpPr>
        <dsp:cNvPr id="0" name=""/>
        <dsp:cNvSpPr/>
      </dsp:nvSpPr>
      <dsp:spPr>
        <a:xfrm>
          <a:off x="375604" y="2615155"/>
          <a:ext cx="3735057" cy="224103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OE 2:</a:t>
          </a:r>
        </a:p>
        <a:p>
          <a:pPr marL="0" lvl="0" indent="0" algn="ctr" defTabSz="711200">
            <a:lnSpc>
              <a:spcPct val="90000"/>
            </a:lnSpc>
            <a:spcBef>
              <a:spcPct val="0"/>
            </a:spcBef>
            <a:spcAft>
              <a:spcPct val="35000"/>
            </a:spcAft>
            <a:buNone/>
          </a:pPr>
          <a:r>
            <a:rPr lang="es-EC" sz="1600" kern="1200" dirty="0"/>
            <a:t>Definir indicadores de medición</a:t>
          </a:r>
        </a:p>
      </dsp:txBody>
      <dsp:txXfrm>
        <a:off x="375604" y="2615155"/>
        <a:ext cx="3735057" cy="2241034"/>
      </dsp:txXfrm>
    </dsp:sp>
    <dsp:sp modelId="{332EF495-7BCA-4B6C-B4A7-5AD2C146D0DB}">
      <dsp:nvSpPr>
        <dsp:cNvPr id="0" name=""/>
        <dsp:cNvSpPr/>
      </dsp:nvSpPr>
      <dsp:spPr>
        <a:xfrm>
          <a:off x="4484166" y="2615155"/>
          <a:ext cx="3735057" cy="224103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C" sz="1600" kern="1200" dirty="0"/>
            <a:t>OE 3:</a:t>
          </a:r>
        </a:p>
        <a:p>
          <a:pPr marL="0" lvl="0" indent="0" algn="ctr" defTabSz="711200">
            <a:lnSpc>
              <a:spcPct val="90000"/>
            </a:lnSpc>
            <a:spcBef>
              <a:spcPct val="0"/>
            </a:spcBef>
            <a:spcAft>
              <a:spcPct val="35000"/>
            </a:spcAft>
            <a:buFont typeface="Symbol" panose="05050102010706020507" pitchFamily="18" charset="2"/>
            <a:buNone/>
          </a:pPr>
          <a:r>
            <a:rPr lang="es-EC" sz="1600" kern="1200" dirty="0"/>
            <a:t>Establecer la estructura del proceso de medición</a:t>
          </a:r>
        </a:p>
      </dsp:txBody>
      <dsp:txXfrm>
        <a:off x="4484166" y="2615155"/>
        <a:ext cx="3735057" cy="22410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62B98-2C2A-4FFE-B279-9D4AC80F7C75}">
      <dsp:nvSpPr>
        <dsp:cNvPr id="0" name=""/>
        <dsp:cNvSpPr/>
      </dsp:nvSpPr>
      <dsp:spPr>
        <a:xfrm>
          <a:off x="831532" y="0"/>
          <a:ext cx="9424035" cy="5765936"/>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BF05B-BA1B-4E75-9BA8-EF3CDBB8B90A}">
      <dsp:nvSpPr>
        <dsp:cNvPr id="0" name=""/>
        <dsp:cNvSpPr/>
      </dsp:nvSpPr>
      <dsp:spPr>
        <a:xfrm>
          <a:off x="1955" y="2201987"/>
          <a:ext cx="2710014" cy="13619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IMPORTANCIA </a:t>
          </a:r>
        </a:p>
        <a:p>
          <a:pPr marL="0" lvl="0" indent="0" algn="ctr" defTabSz="889000">
            <a:lnSpc>
              <a:spcPct val="90000"/>
            </a:lnSpc>
            <a:spcBef>
              <a:spcPct val="0"/>
            </a:spcBef>
            <a:spcAft>
              <a:spcPct val="35000"/>
            </a:spcAft>
            <a:buNone/>
          </a:pPr>
          <a:r>
            <a:rPr lang="es-EC" sz="2000" kern="1200" dirty="0"/>
            <a:t>Y</a:t>
          </a:r>
        </a:p>
        <a:p>
          <a:pPr marL="0" lvl="0" indent="0" algn="ctr" defTabSz="889000">
            <a:lnSpc>
              <a:spcPct val="90000"/>
            </a:lnSpc>
            <a:spcBef>
              <a:spcPct val="0"/>
            </a:spcBef>
            <a:spcAft>
              <a:spcPct val="35000"/>
            </a:spcAft>
            <a:buNone/>
          </a:pPr>
          <a:r>
            <a:rPr lang="es-EC" sz="2000" kern="1200" dirty="0"/>
            <a:t> DEFINICION</a:t>
          </a:r>
        </a:p>
      </dsp:txBody>
      <dsp:txXfrm>
        <a:off x="68440" y="2268472"/>
        <a:ext cx="2577044" cy="1228990"/>
      </dsp:txXfrm>
    </dsp:sp>
    <dsp:sp modelId="{9C1CA57E-B37A-4EDE-A780-C4C9E74B499B}">
      <dsp:nvSpPr>
        <dsp:cNvPr id="0" name=""/>
        <dsp:cNvSpPr/>
      </dsp:nvSpPr>
      <dsp:spPr>
        <a:xfrm>
          <a:off x="2949357" y="1228755"/>
          <a:ext cx="8135787" cy="3308424"/>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effectLst/>
              <a:latin typeface="Arial" panose="020B0604020202020204" pitchFamily="34" charset="0"/>
              <a:ea typeface="Calibri" panose="020F0502020204030204" pitchFamily="34" charset="0"/>
            </a:rPr>
            <a:t>Es “importante evaluar la pertinencia social de una investigación ya que radica en la necesidad de promover y dirigir los estudios hacia problemas prioritarios para satisfacer necesidades y generar beneficios a grupos mayoritarios” (Fidias, Cortés y Luna, 2018)</a:t>
          </a:r>
        </a:p>
        <a:p>
          <a:pPr marL="0" lvl="0" indent="0" algn="ctr" defTabSz="755650">
            <a:lnSpc>
              <a:spcPct val="90000"/>
            </a:lnSpc>
            <a:spcBef>
              <a:spcPct val="0"/>
            </a:spcBef>
            <a:spcAft>
              <a:spcPct val="35000"/>
            </a:spcAft>
            <a:buNone/>
          </a:pPr>
          <a:endParaRPr lang="es-EC" sz="1700" kern="1200" dirty="0">
            <a:effectLst/>
            <a:latin typeface="Arial" panose="020B0604020202020204" pitchFamily="34" charset="0"/>
            <a:ea typeface="Calibri" panose="020F0502020204030204" pitchFamily="34" charset="0"/>
          </a:endParaRPr>
        </a:p>
        <a:p>
          <a:pPr marL="0" lvl="0" indent="0" algn="ctr" defTabSz="755650">
            <a:lnSpc>
              <a:spcPct val="90000"/>
            </a:lnSpc>
            <a:spcBef>
              <a:spcPct val="0"/>
            </a:spcBef>
            <a:spcAft>
              <a:spcPct val="35000"/>
            </a:spcAft>
            <a:buNone/>
          </a:pPr>
          <a:endParaRPr lang="es-EC" sz="1700" kern="1200" dirty="0">
            <a:effectLst/>
            <a:latin typeface="Arial" panose="020B0604020202020204" pitchFamily="34" charset="0"/>
            <a:ea typeface="Calibri" panose="020F0502020204030204" pitchFamily="34" charset="0"/>
          </a:endParaRPr>
        </a:p>
        <a:p>
          <a:pPr marL="0" lvl="0" indent="0" algn="ctr" defTabSz="755650">
            <a:lnSpc>
              <a:spcPct val="90000"/>
            </a:lnSpc>
            <a:spcBef>
              <a:spcPct val="0"/>
            </a:spcBef>
            <a:spcAft>
              <a:spcPct val="35000"/>
            </a:spcAft>
            <a:buNone/>
          </a:pPr>
          <a:r>
            <a:rPr lang="es-EC" sz="1700" kern="1200" dirty="0">
              <a:effectLst/>
              <a:latin typeface="Arial" panose="020B0604020202020204" pitchFamily="34" charset="0"/>
              <a:ea typeface="Calibri" panose="020F0502020204030204" pitchFamily="34" charset="0"/>
            </a:rPr>
            <a:t>Pertinencia Social es el “grado de satisfacción que se genera por el impacto general en la sociedad o comunidad con intereses comunes y colectivos vinculado con la investigación universitaria que responde los requerimientos y solución de problemas sociales” (Fidias, Cortés, &amp; Luna, 2018). </a:t>
          </a:r>
          <a:endParaRPr lang="es-EC" sz="1700" kern="1200" dirty="0"/>
        </a:p>
      </dsp:txBody>
      <dsp:txXfrm>
        <a:off x="3110861" y="1390259"/>
        <a:ext cx="7812779" cy="29854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7E4EF-18C1-487F-BD02-458DE93F5A31}">
      <dsp:nvSpPr>
        <dsp:cNvPr id="0" name=""/>
        <dsp:cNvSpPr/>
      </dsp:nvSpPr>
      <dsp:spPr>
        <a:xfrm rot="16200000">
          <a:off x="-770772" y="1408887"/>
          <a:ext cx="2089127" cy="43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4219" bIns="0" numCol="1" spcCol="1270" anchor="t" anchorCtr="0">
          <a:noAutofit/>
        </a:bodyPr>
        <a:lstStyle/>
        <a:p>
          <a:pPr marL="0" lvl="0" indent="0" algn="r" defTabSz="1244600">
            <a:lnSpc>
              <a:spcPct val="90000"/>
            </a:lnSpc>
            <a:spcBef>
              <a:spcPct val="0"/>
            </a:spcBef>
            <a:spcAft>
              <a:spcPct val="35000"/>
            </a:spcAft>
            <a:buNone/>
          </a:pPr>
          <a:r>
            <a:rPr lang="es-ES" sz="2800" kern="1200" dirty="0"/>
            <a:t>ENTRADA</a:t>
          </a:r>
        </a:p>
      </dsp:txBody>
      <dsp:txXfrm>
        <a:off x="-770772" y="1408887"/>
        <a:ext cx="2089127" cy="435649"/>
      </dsp:txXfrm>
    </dsp:sp>
    <dsp:sp modelId="{A2BB52F4-22B8-4986-838D-679541EE5A76}">
      <dsp:nvSpPr>
        <dsp:cNvPr id="0" name=""/>
        <dsp:cNvSpPr/>
      </dsp:nvSpPr>
      <dsp:spPr>
        <a:xfrm>
          <a:off x="491615" y="582149"/>
          <a:ext cx="2169997" cy="20891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84219"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a:t>Intensión docente Publicación científica </a:t>
          </a:r>
        </a:p>
      </dsp:txBody>
      <dsp:txXfrm>
        <a:off x="491615" y="582149"/>
        <a:ext cx="2169997" cy="2089127"/>
      </dsp:txXfrm>
    </dsp:sp>
    <dsp:sp modelId="{8E4AC03C-6EC3-4807-83E1-79C482AACF09}">
      <dsp:nvSpPr>
        <dsp:cNvPr id="0" name=""/>
        <dsp:cNvSpPr/>
      </dsp:nvSpPr>
      <dsp:spPr>
        <a:xfrm>
          <a:off x="55965" y="7091"/>
          <a:ext cx="871299" cy="87129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26A3A5-EB9B-478A-9C57-202B1BD7C8CE}">
      <dsp:nvSpPr>
        <dsp:cNvPr id="0" name=""/>
        <dsp:cNvSpPr/>
      </dsp:nvSpPr>
      <dsp:spPr>
        <a:xfrm rot="16200000">
          <a:off x="2422559" y="1408887"/>
          <a:ext cx="2089127" cy="43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4219" bIns="0" numCol="1" spcCol="1270" anchor="t" anchorCtr="0">
          <a:noAutofit/>
        </a:bodyPr>
        <a:lstStyle/>
        <a:p>
          <a:pPr marL="0" lvl="0" indent="0" algn="r" defTabSz="1244600">
            <a:lnSpc>
              <a:spcPct val="90000"/>
            </a:lnSpc>
            <a:spcBef>
              <a:spcPct val="0"/>
            </a:spcBef>
            <a:spcAft>
              <a:spcPct val="35000"/>
            </a:spcAft>
            <a:buNone/>
          </a:pPr>
          <a:r>
            <a:rPr lang="es-ES" sz="2800" kern="1200" dirty="0"/>
            <a:t>PROCESO</a:t>
          </a:r>
        </a:p>
      </dsp:txBody>
      <dsp:txXfrm>
        <a:off x="2422559" y="1408887"/>
        <a:ext cx="2089127" cy="435649"/>
      </dsp:txXfrm>
    </dsp:sp>
    <dsp:sp modelId="{FEB90A4B-74B8-439A-B503-0484E692966F}">
      <dsp:nvSpPr>
        <dsp:cNvPr id="0" name=""/>
        <dsp:cNvSpPr/>
      </dsp:nvSpPr>
      <dsp:spPr>
        <a:xfrm>
          <a:off x="3684948" y="582149"/>
          <a:ext cx="2169997" cy="20891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84219"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a:t>Definición problema y difusión</a:t>
          </a:r>
        </a:p>
        <a:p>
          <a:pPr marL="114300" lvl="1" indent="-114300" algn="l" defTabSz="622300">
            <a:lnSpc>
              <a:spcPct val="90000"/>
            </a:lnSpc>
            <a:spcBef>
              <a:spcPct val="0"/>
            </a:spcBef>
            <a:spcAft>
              <a:spcPct val="15000"/>
            </a:spcAft>
            <a:buChar char="•"/>
          </a:pPr>
          <a:r>
            <a:rPr lang="es-ES" sz="1400" kern="1200" dirty="0">
              <a:highlight>
                <a:srgbClr val="FFFF00"/>
              </a:highlight>
            </a:rPr>
            <a:t>Medición pertinencia social</a:t>
          </a:r>
        </a:p>
        <a:p>
          <a:pPr marL="114300" lvl="1" indent="-114300" algn="l" defTabSz="622300">
            <a:lnSpc>
              <a:spcPct val="90000"/>
            </a:lnSpc>
            <a:spcBef>
              <a:spcPct val="0"/>
            </a:spcBef>
            <a:spcAft>
              <a:spcPct val="15000"/>
            </a:spcAft>
            <a:buChar char="•"/>
          </a:pPr>
          <a:r>
            <a:rPr lang="es-ES" sz="1400" kern="1200" dirty="0"/>
            <a:t>Aprobación Consejo</a:t>
          </a:r>
        </a:p>
        <a:p>
          <a:pPr marL="114300" lvl="1" indent="-114300" algn="l" defTabSz="622300">
            <a:lnSpc>
              <a:spcPct val="90000"/>
            </a:lnSpc>
            <a:spcBef>
              <a:spcPct val="0"/>
            </a:spcBef>
            <a:spcAft>
              <a:spcPct val="15000"/>
            </a:spcAft>
            <a:buChar char="•"/>
          </a:pPr>
          <a:r>
            <a:rPr lang="es-ES" sz="1400" kern="1200" dirty="0"/>
            <a:t>Registro UGI</a:t>
          </a:r>
        </a:p>
        <a:p>
          <a:pPr marL="114300" lvl="1" indent="-114300" algn="l" defTabSz="622300">
            <a:lnSpc>
              <a:spcPct val="90000"/>
            </a:lnSpc>
            <a:spcBef>
              <a:spcPct val="0"/>
            </a:spcBef>
            <a:spcAft>
              <a:spcPct val="15000"/>
            </a:spcAft>
            <a:buChar char="•"/>
          </a:pPr>
          <a:r>
            <a:rPr lang="es-ES" sz="1400" kern="1200" dirty="0">
              <a:highlight>
                <a:srgbClr val="FFFF00"/>
              </a:highlight>
            </a:rPr>
            <a:t>Evaluación pertinencia social</a:t>
          </a:r>
        </a:p>
      </dsp:txBody>
      <dsp:txXfrm>
        <a:off x="3684948" y="582149"/>
        <a:ext cx="2169997" cy="2089127"/>
      </dsp:txXfrm>
    </dsp:sp>
    <dsp:sp modelId="{D327528A-A0E0-4EC9-9B04-814FA97789A5}">
      <dsp:nvSpPr>
        <dsp:cNvPr id="0" name=""/>
        <dsp:cNvSpPr/>
      </dsp:nvSpPr>
      <dsp:spPr>
        <a:xfrm>
          <a:off x="3249298" y="7091"/>
          <a:ext cx="871299" cy="87129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6000" r="-46000"/>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D227E6-8B1D-4D0F-9E05-4AA94EA32F80}">
      <dsp:nvSpPr>
        <dsp:cNvPr id="0" name=""/>
        <dsp:cNvSpPr/>
      </dsp:nvSpPr>
      <dsp:spPr>
        <a:xfrm rot="16200000">
          <a:off x="5615892" y="1408887"/>
          <a:ext cx="2089127" cy="43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4219" bIns="0" numCol="1" spcCol="1270" anchor="t" anchorCtr="0">
          <a:noAutofit/>
        </a:bodyPr>
        <a:lstStyle/>
        <a:p>
          <a:pPr marL="0" lvl="0" indent="0" algn="r" defTabSz="1244600">
            <a:lnSpc>
              <a:spcPct val="90000"/>
            </a:lnSpc>
            <a:spcBef>
              <a:spcPct val="0"/>
            </a:spcBef>
            <a:spcAft>
              <a:spcPct val="35000"/>
            </a:spcAft>
            <a:buNone/>
          </a:pPr>
          <a:r>
            <a:rPr lang="es-ES" sz="2800" kern="1200" dirty="0"/>
            <a:t>SALIDA</a:t>
          </a:r>
        </a:p>
      </dsp:txBody>
      <dsp:txXfrm>
        <a:off x="5615892" y="1408887"/>
        <a:ext cx="2089127" cy="435649"/>
      </dsp:txXfrm>
    </dsp:sp>
    <dsp:sp modelId="{92F3FF34-09E3-4338-ABE8-E47BF9B39090}">
      <dsp:nvSpPr>
        <dsp:cNvPr id="0" name=""/>
        <dsp:cNvSpPr/>
      </dsp:nvSpPr>
      <dsp:spPr>
        <a:xfrm>
          <a:off x="6878281" y="582149"/>
          <a:ext cx="2169997" cy="20891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84219"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a:t>Indicadores e información pertinencia social</a:t>
          </a:r>
        </a:p>
        <a:p>
          <a:pPr marL="114300" lvl="1" indent="-114300" algn="l" defTabSz="622300">
            <a:lnSpc>
              <a:spcPct val="90000"/>
            </a:lnSpc>
            <a:spcBef>
              <a:spcPct val="0"/>
            </a:spcBef>
            <a:spcAft>
              <a:spcPct val="15000"/>
            </a:spcAft>
            <a:buChar char="•"/>
          </a:pPr>
          <a:r>
            <a:rPr lang="es-ES" sz="1400" kern="1200" dirty="0"/>
            <a:t>Publicación científica con pertinencia social.</a:t>
          </a:r>
        </a:p>
        <a:p>
          <a:pPr marL="114300" lvl="1" indent="-114300" algn="l" defTabSz="622300">
            <a:lnSpc>
              <a:spcPct val="90000"/>
            </a:lnSpc>
            <a:spcBef>
              <a:spcPct val="0"/>
            </a:spcBef>
            <a:spcAft>
              <a:spcPct val="15000"/>
            </a:spcAft>
            <a:buChar char="•"/>
          </a:pPr>
          <a:r>
            <a:rPr lang="es-ES" sz="1400" kern="1200" dirty="0"/>
            <a:t>Solución problemas sociales</a:t>
          </a:r>
        </a:p>
      </dsp:txBody>
      <dsp:txXfrm>
        <a:off x="6878281" y="582149"/>
        <a:ext cx="2169997" cy="2089127"/>
      </dsp:txXfrm>
    </dsp:sp>
    <dsp:sp modelId="{7751C561-3476-401E-B0EA-8F8676943389}">
      <dsp:nvSpPr>
        <dsp:cNvPr id="0" name=""/>
        <dsp:cNvSpPr/>
      </dsp:nvSpPr>
      <dsp:spPr>
        <a:xfrm>
          <a:off x="6442631" y="7091"/>
          <a:ext cx="871299" cy="8712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568E0-B8F1-46DD-A715-E1E6718FF443}">
      <dsp:nvSpPr>
        <dsp:cNvPr id="0" name=""/>
        <dsp:cNvSpPr/>
      </dsp:nvSpPr>
      <dsp:spPr>
        <a:xfrm>
          <a:off x="6820" y="241909"/>
          <a:ext cx="2090424" cy="1084176"/>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kern="1200" dirty="0"/>
            <a:t>Cambios académicos</a:t>
          </a:r>
        </a:p>
      </dsp:txBody>
      <dsp:txXfrm>
        <a:off x="548908" y="241909"/>
        <a:ext cx="1006248" cy="1084176"/>
      </dsp:txXfrm>
    </dsp:sp>
    <dsp:sp modelId="{BF8C95AA-992B-4C6F-8E2F-16671D65C008}">
      <dsp:nvSpPr>
        <dsp:cNvPr id="0" name=""/>
        <dsp:cNvSpPr/>
      </dsp:nvSpPr>
      <dsp:spPr>
        <a:xfrm>
          <a:off x="1831203" y="241909"/>
          <a:ext cx="2468202" cy="1084176"/>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kern="1200" dirty="0"/>
            <a:t>Transformación institucional</a:t>
          </a:r>
        </a:p>
      </dsp:txBody>
      <dsp:txXfrm>
        <a:off x="2373291" y="241909"/>
        <a:ext cx="1384026" cy="1084176"/>
      </dsp:txXfrm>
    </dsp:sp>
    <dsp:sp modelId="{53390A1F-47FF-4AE7-B226-2B86229C3D4B}">
      <dsp:nvSpPr>
        <dsp:cNvPr id="0" name=""/>
        <dsp:cNvSpPr/>
      </dsp:nvSpPr>
      <dsp:spPr>
        <a:xfrm>
          <a:off x="4073821" y="241909"/>
          <a:ext cx="2299756" cy="1084176"/>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kern="1200" dirty="0"/>
            <a:t>Participación actores internos y externos</a:t>
          </a:r>
        </a:p>
      </dsp:txBody>
      <dsp:txXfrm>
        <a:off x="4615909" y="241909"/>
        <a:ext cx="1215580" cy="1084176"/>
      </dsp:txXfrm>
    </dsp:sp>
    <dsp:sp modelId="{3966F9E8-54CF-434B-ADCD-54E9B820509B}">
      <dsp:nvSpPr>
        <dsp:cNvPr id="0" name=""/>
        <dsp:cNvSpPr/>
      </dsp:nvSpPr>
      <dsp:spPr>
        <a:xfrm>
          <a:off x="6062080" y="241909"/>
          <a:ext cx="2349750" cy="1084176"/>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kern="1200" dirty="0"/>
            <a:t>Relación entre universidad - entorno (Comunidad/Estado)</a:t>
          </a:r>
        </a:p>
      </dsp:txBody>
      <dsp:txXfrm>
        <a:off x="6604168" y="241909"/>
        <a:ext cx="1265574" cy="1084176"/>
      </dsp:txXfrm>
    </dsp:sp>
    <dsp:sp modelId="{40E539FF-67D4-4486-AEF3-B25F36FF5284}">
      <dsp:nvSpPr>
        <dsp:cNvPr id="0" name=""/>
        <dsp:cNvSpPr/>
      </dsp:nvSpPr>
      <dsp:spPr>
        <a:xfrm>
          <a:off x="8104868" y="241909"/>
          <a:ext cx="2378146" cy="1084176"/>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kern="1200" dirty="0"/>
            <a:t>Romper obstáculos estructurales e institucionales</a:t>
          </a:r>
        </a:p>
      </dsp:txBody>
      <dsp:txXfrm>
        <a:off x="8646956" y="241909"/>
        <a:ext cx="1293970" cy="10841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6EBD5-DF85-4157-9491-8D00E2230736}">
      <dsp:nvSpPr>
        <dsp:cNvPr id="0" name=""/>
        <dsp:cNvSpPr/>
      </dsp:nvSpPr>
      <dsp:spPr>
        <a:xfrm>
          <a:off x="992766" y="159245"/>
          <a:ext cx="3332783" cy="48325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CONCLUSIONES</a:t>
          </a:r>
        </a:p>
      </dsp:txBody>
      <dsp:txXfrm>
        <a:off x="1006920" y="173399"/>
        <a:ext cx="3304475" cy="454945"/>
      </dsp:txXfrm>
    </dsp:sp>
    <dsp:sp modelId="{FAEFBBA3-8008-44D5-B4E5-22C2C8D03310}">
      <dsp:nvSpPr>
        <dsp:cNvPr id="0" name=""/>
        <dsp:cNvSpPr/>
      </dsp:nvSpPr>
      <dsp:spPr>
        <a:xfrm rot="5031311">
          <a:off x="2599743" y="785743"/>
          <a:ext cx="217398" cy="14580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0D9B0E-FBE5-46A9-9F8C-B957EFB795FB}">
      <dsp:nvSpPr>
        <dsp:cNvPr id="0" name=""/>
        <dsp:cNvSpPr/>
      </dsp:nvSpPr>
      <dsp:spPr>
        <a:xfrm>
          <a:off x="129" y="1074797"/>
          <a:ext cx="6015608" cy="513133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Calibri" panose="020F0502020204030204" pitchFamily="34" charset="0"/>
              <a:cs typeface="Times New Roman" panose="02020603050405020304" pitchFamily="18" charset="0"/>
            </a:rPr>
            <a:t>1. L</a:t>
          </a:r>
          <a:r>
            <a:rPr lang="es-EC" sz="1600" kern="1200" dirty="0">
              <a:latin typeface="Arial" panose="020B0604020202020204" pitchFamily="34" charset="0"/>
              <a:cs typeface="Times New Roman" panose="02020603050405020304" pitchFamily="18" charset="0"/>
            </a:rPr>
            <a:t>a divulgación científica es vital pero debe estar integrada con criterios de pertinencia social ya que la producción científica da prestigio al investigador y a la universidad que lo patrocina.</a:t>
          </a:r>
        </a:p>
        <a:p>
          <a:pPr marL="0" lvl="0" indent="0" algn="ctr" defTabSz="711200">
            <a:lnSpc>
              <a:spcPct val="90000"/>
            </a:lnSpc>
            <a:spcBef>
              <a:spcPct val="0"/>
            </a:spcBef>
            <a:spcAft>
              <a:spcPct val="35000"/>
            </a:spcAft>
            <a:buNone/>
          </a:pPr>
          <a:endParaRPr lang="es-EC" sz="1600" kern="1200" dirty="0">
            <a:latin typeface="Arial" panose="020B0604020202020204" pitchFamily="34" charset="0"/>
            <a:cs typeface="Times New Roman" panose="02020603050405020304" pitchFamily="18" charset="0"/>
          </a:endParaRPr>
        </a:p>
        <a:p>
          <a:pPr marL="0" lvl="0" indent="0" algn="ctr" defTabSz="711200">
            <a:lnSpc>
              <a:spcPct val="90000"/>
            </a:lnSpc>
            <a:spcBef>
              <a:spcPct val="0"/>
            </a:spcBef>
            <a:spcAft>
              <a:spcPct val="35000"/>
            </a:spcAft>
            <a:buNone/>
          </a:pPr>
          <a:r>
            <a:rPr lang="es-EC" sz="1600" kern="1200" dirty="0">
              <a:latin typeface="Arial" panose="020B0604020202020204" pitchFamily="34" charset="0"/>
              <a:cs typeface="Times New Roman" panose="02020603050405020304" pitchFamily="18" charset="0"/>
            </a:rPr>
            <a:t>2. Tienen una interfaz para las dos modalidades de investigación básica y aplicada, que no permiten el desarrollo de actividades con mayor pertinencia social para que las respuestas gestadas desde la comunidad académica tengan una mayor relevancia en la sociedad.</a:t>
          </a:r>
        </a:p>
        <a:p>
          <a:pPr marL="0" lvl="0" indent="0" algn="ctr" defTabSz="711200">
            <a:lnSpc>
              <a:spcPct val="90000"/>
            </a:lnSpc>
            <a:spcBef>
              <a:spcPct val="0"/>
            </a:spcBef>
            <a:spcAft>
              <a:spcPct val="35000"/>
            </a:spcAft>
            <a:buNone/>
          </a:pPr>
          <a:endParaRPr lang="es-EC" sz="1600" kern="1200" dirty="0">
            <a:latin typeface="Arial" panose="020B0604020202020204" pitchFamily="34" charset="0"/>
            <a:cs typeface="Times New Roman" panose="02020603050405020304" pitchFamily="18" charset="0"/>
          </a:endParaRPr>
        </a:p>
        <a:p>
          <a:pPr marL="0" lvl="0" indent="0" algn="ctr" defTabSz="711200">
            <a:lnSpc>
              <a:spcPct val="90000"/>
            </a:lnSpc>
            <a:spcBef>
              <a:spcPct val="0"/>
            </a:spcBef>
            <a:spcAft>
              <a:spcPct val="35000"/>
            </a:spcAft>
            <a:buNone/>
          </a:pPr>
          <a:r>
            <a:rPr lang="es-EC" sz="1600" kern="1200" dirty="0">
              <a:latin typeface="Arial" panose="020B0604020202020204" pitchFamily="34" charset="0"/>
              <a:cs typeface="Times New Roman" panose="02020603050405020304" pitchFamily="18" charset="0"/>
            </a:rPr>
            <a:t>3. Las actividades investigativas del docente se ha visto afectada en los últimos años debido a la reducción de tiempo en la carga horaria.</a:t>
          </a:r>
        </a:p>
        <a:p>
          <a:pPr marL="0" lvl="0" indent="0" algn="ctr" defTabSz="711200">
            <a:lnSpc>
              <a:spcPct val="90000"/>
            </a:lnSpc>
            <a:spcBef>
              <a:spcPct val="0"/>
            </a:spcBef>
            <a:spcAft>
              <a:spcPct val="35000"/>
            </a:spcAft>
            <a:buNone/>
          </a:pPr>
          <a:endParaRPr lang="es-EC" sz="1600" kern="1200" dirty="0">
            <a:latin typeface="Arial" panose="020B0604020202020204" pitchFamily="34" charset="0"/>
            <a:cs typeface="Times New Roman" panose="02020603050405020304" pitchFamily="18" charset="0"/>
          </a:endParaRPr>
        </a:p>
        <a:p>
          <a:pPr marL="0" lvl="0" indent="0" algn="ctr" defTabSz="711200">
            <a:lnSpc>
              <a:spcPct val="90000"/>
            </a:lnSpc>
            <a:spcBef>
              <a:spcPct val="0"/>
            </a:spcBef>
            <a:spcAft>
              <a:spcPct val="35000"/>
            </a:spcAft>
            <a:buNone/>
          </a:pPr>
          <a:r>
            <a:rPr lang="es-EC" sz="1600" kern="1200" dirty="0">
              <a:latin typeface="Arial" panose="020B0604020202020204" pitchFamily="34" charset="0"/>
              <a:cs typeface="Times New Roman" panose="02020603050405020304" pitchFamily="18" charset="0"/>
            </a:rPr>
            <a:t>4. El presupuesto institucional debe permitir congruencia entre las expectativas sociales y las tareas de la universidad.</a:t>
          </a:r>
        </a:p>
        <a:p>
          <a:pPr marL="0" lvl="0" indent="0" algn="ctr" defTabSz="711200">
            <a:lnSpc>
              <a:spcPct val="90000"/>
            </a:lnSpc>
            <a:spcBef>
              <a:spcPct val="0"/>
            </a:spcBef>
            <a:spcAft>
              <a:spcPct val="35000"/>
            </a:spcAft>
            <a:buNone/>
          </a:pPr>
          <a:endParaRPr lang="es-EC" sz="1600" kern="1200" dirty="0">
            <a:latin typeface="Arial" panose="020B0604020202020204" pitchFamily="34" charset="0"/>
            <a:cs typeface="Times New Roman" panose="02020603050405020304" pitchFamily="18" charset="0"/>
          </a:endParaRPr>
        </a:p>
        <a:p>
          <a:pPr marL="0" lvl="0" indent="0" algn="ctr" defTabSz="711200">
            <a:lnSpc>
              <a:spcPct val="90000"/>
            </a:lnSpc>
            <a:spcBef>
              <a:spcPct val="0"/>
            </a:spcBef>
            <a:spcAft>
              <a:spcPct val="35000"/>
            </a:spcAft>
            <a:buNone/>
          </a:pPr>
          <a:r>
            <a:rPr lang="es-EC" sz="1600" kern="1200" dirty="0">
              <a:latin typeface="Arial" panose="020B0604020202020204" pitchFamily="34" charset="0"/>
              <a:cs typeface="Times New Roman" panose="02020603050405020304" pitchFamily="18" charset="0"/>
            </a:rPr>
            <a:t>5. No se dispone un sistema de indicadores para medir la pertinencia social, aun cuando existe una relación positiva de 0,976 de las variables de estudio, .</a:t>
          </a:r>
          <a:endParaRPr lang="es-ES" sz="1800" kern="1200" dirty="0"/>
        </a:p>
      </dsp:txBody>
      <dsp:txXfrm>
        <a:off x="150421" y="1225089"/>
        <a:ext cx="5715024" cy="4830753"/>
      </dsp:txXfrm>
    </dsp:sp>
    <dsp:sp modelId="{C91A8C40-9ADE-427A-AA3B-057122E8E113}">
      <dsp:nvSpPr>
        <dsp:cNvPr id="0" name=""/>
        <dsp:cNvSpPr/>
      </dsp:nvSpPr>
      <dsp:spPr>
        <a:xfrm>
          <a:off x="7064565" y="156705"/>
          <a:ext cx="3332783" cy="48325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RECOMENDACIONES</a:t>
          </a:r>
        </a:p>
      </dsp:txBody>
      <dsp:txXfrm>
        <a:off x="7078719" y="170859"/>
        <a:ext cx="3304475" cy="454945"/>
      </dsp:txXfrm>
    </dsp:sp>
    <dsp:sp modelId="{27E003B4-C836-494C-BAC5-9185FB09DCE6}">
      <dsp:nvSpPr>
        <dsp:cNvPr id="0" name=""/>
        <dsp:cNvSpPr/>
      </dsp:nvSpPr>
      <dsp:spPr>
        <a:xfrm rot="5161564">
          <a:off x="8656150" y="779203"/>
          <a:ext cx="212660" cy="145809"/>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BAD253-38E0-4AB6-9D84-D6A52F7D66C6}">
      <dsp:nvSpPr>
        <dsp:cNvPr id="0" name=""/>
        <dsp:cNvSpPr/>
      </dsp:nvSpPr>
      <dsp:spPr>
        <a:xfrm>
          <a:off x="6401441" y="1064258"/>
          <a:ext cx="5111557" cy="518213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panose="020B0604020202020204" pitchFamily="34" charset="0"/>
              <a:ea typeface="Calibri" panose="020F0502020204030204" pitchFamily="34" charset="0"/>
              <a:cs typeface="Times New Roman" panose="02020603050405020304" pitchFamily="18" charset="0"/>
            </a:rPr>
            <a:t>1. </a:t>
          </a:r>
          <a:r>
            <a:rPr lang="es-EC" sz="1600" kern="1200" dirty="0">
              <a:latin typeface="Arial" panose="020B0604020202020204" pitchFamily="34" charset="0"/>
              <a:cs typeface="Times New Roman" panose="02020603050405020304" pitchFamily="18" charset="0"/>
            </a:rPr>
            <a:t>Disponer de información o una base de datos sobre la pertinencia social para realizar un mejoramiento continuo que permita comprometer a la comunidad científica con el entorno.</a:t>
          </a:r>
        </a:p>
        <a:p>
          <a:pPr marL="0" lvl="0" indent="0" algn="ctr" defTabSz="711200">
            <a:lnSpc>
              <a:spcPct val="90000"/>
            </a:lnSpc>
            <a:spcBef>
              <a:spcPct val="0"/>
            </a:spcBef>
            <a:spcAft>
              <a:spcPct val="35000"/>
            </a:spcAft>
            <a:buNone/>
          </a:pPr>
          <a:endParaRPr lang="es-EC" sz="1600" kern="1200" dirty="0">
            <a:latin typeface="Arial" panose="020B0604020202020204" pitchFamily="34" charset="0"/>
            <a:cs typeface="Times New Roman" panose="02020603050405020304" pitchFamily="18" charset="0"/>
          </a:endParaRPr>
        </a:p>
        <a:p>
          <a:pPr marL="0" lvl="0" indent="0" algn="ctr" defTabSz="711200">
            <a:lnSpc>
              <a:spcPct val="90000"/>
            </a:lnSpc>
            <a:spcBef>
              <a:spcPct val="0"/>
            </a:spcBef>
            <a:spcAft>
              <a:spcPct val="35000"/>
            </a:spcAft>
            <a:buNone/>
          </a:pPr>
          <a:r>
            <a:rPr lang="es-EC" sz="1600" kern="1200" dirty="0">
              <a:latin typeface="Arial" panose="020B0604020202020204" pitchFamily="34" charset="0"/>
              <a:cs typeface="Times New Roman" panose="02020603050405020304" pitchFamily="18" charset="0"/>
            </a:rPr>
            <a:t>2.</a:t>
          </a:r>
          <a:r>
            <a:rPr lang="es-EC" sz="1600" kern="1200" dirty="0"/>
            <a:t> </a:t>
          </a:r>
          <a:r>
            <a:rPr lang="es-EC" sz="1600" kern="1200" dirty="0">
              <a:solidFill>
                <a:prstClr val="black">
                  <a:hueOff val="0"/>
                  <a:satOff val="0"/>
                  <a:lumOff val="0"/>
                  <a:alphaOff val="0"/>
                </a:prstClr>
              </a:solidFill>
              <a:latin typeface="Arial" panose="020B0604020202020204" pitchFamily="34" charset="0"/>
              <a:ea typeface="+mn-ea"/>
              <a:cs typeface="Times New Roman" panose="02020603050405020304" pitchFamily="18" charset="0"/>
            </a:rPr>
            <a:t>Implementar una interfaz para las dos modalidades de investigación, básica y aplicada, con actividades de mayor pertinencia social para dar respuesta a las expectativas de la comunidad</a:t>
          </a:r>
          <a:r>
            <a:rPr lang="es-EC" sz="1600" kern="1200" dirty="0">
              <a:latin typeface="Arial" panose="020B0604020202020204" pitchFamily="34" charset="0"/>
              <a:cs typeface="Times New Roman" panose="02020603050405020304" pitchFamily="18" charset="0"/>
            </a:rPr>
            <a:t>.</a:t>
          </a:r>
        </a:p>
        <a:p>
          <a:pPr marL="0" lvl="0" indent="0" algn="ctr" defTabSz="711200">
            <a:lnSpc>
              <a:spcPct val="90000"/>
            </a:lnSpc>
            <a:spcBef>
              <a:spcPct val="0"/>
            </a:spcBef>
            <a:spcAft>
              <a:spcPct val="35000"/>
            </a:spcAft>
            <a:buNone/>
          </a:pPr>
          <a:endParaRPr lang="es-EC" sz="1600" kern="1200" dirty="0">
            <a:latin typeface="Arial" panose="020B0604020202020204" pitchFamily="34" charset="0"/>
            <a:cs typeface="Times New Roman" panose="02020603050405020304" pitchFamily="18" charset="0"/>
          </a:endParaRPr>
        </a:p>
        <a:p>
          <a:pPr marL="0" lvl="0" indent="0" algn="ctr" defTabSz="711200">
            <a:lnSpc>
              <a:spcPct val="90000"/>
            </a:lnSpc>
            <a:spcBef>
              <a:spcPct val="0"/>
            </a:spcBef>
            <a:spcAft>
              <a:spcPct val="35000"/>
            </a:spcAft>
            <a:buNone/>
          </a:pPr>
          <a:r>
            <a:rPr lang="es-EC" sz="1600" kern="1200" dirty="0">
              <a:latin typeface="Arial" panose="020B0604020202020204" pitchFamily="34" charset="0"/>
              <a:cs typeface="Times New Roman" panose="02020603050405020304" pitchFamily="18" charset="0"/>
            </a:rPr>
            <a:t>3. Fortalecer la investigación respetando el tiempo destinado para esta actividad. </a:t>
          </a:r>
        </a:p>
        <a:p>
          <a:pPr marL="0" lvl="0" indent="0" algn="ctr" defTabSz="711200">
            <a:lnSpc>
              <a:spcPct val="90000"/>
            </a:lnSpc>
            <a:spcBef>
              <a:spcPct val="0"/>
            </a:spcBef>
            <a:spcAft>
              <a:spcPct val="35000"/>
            </a:spcAft>
            <a:buNone/>
          </a:pPr>
          <a:endParaRPr lang="es-EC" sz="1600" kern="1200" dirty="0">
            <a:latin typeface="Arial" panose="020B0604020202020204" pitchFamily="34" charset="0"/>
            <a:cs typeface="Times New Roman" panose="02020603050405020304" pitchFamily="18" charset="0"/>
          </a:endParaRPr>
        </a:p>
        <a:p>
          <a:pPr marL="0" lvl="0" indent="0" algn="ctr" defTabSz="711200">
            <a:lnSpc>
              <a:spcPct val="90000"/>
            </a:lnSpc>
            <a:spcBef>
              <a:spcPct val="0"/>
            </a:spcBef>
            <a:spcAft>
              <a:spcPct val="35000"/>
            </a:spcAft>
            <a:buNone/>
          </a:pPr>
          <a:r>
            <a:rPr lang="es-EC" sz="1600" kern="1200" dirty="0">
              <a:latin typeface="Arial" panose="020B0604020202020204" pitchFamily="34" charset="0"/>
              <a:cs typeface="Times New Roman" panose="02020603050405020304" pitchFamily="18" charset="0"/>
            </a:rPr>
            <a:t>4. Establecer alianzas estratégicas o estrategias que permitan desarrollar la planificación de investigación sin inconvenientes financieros.</a:t>
          </a:r>
        </a:p>
        <a:p>
          <a:pPr marL="0" lvl="0" indent="0" algn="ctr" defTabSz="711200">
            <a:lnSpc>
              <a:spcPct val="90000"/>
            </a:lnSpc>
            <a:spcBef>
              <a:spcPct val="0"/>
            </a:spcBef>
            <a:spcAft>
              <a:spcPct val="35000"/>
            </a:spcAft>
            <a:buNone/>
          </a:pPr>
          <a:endParaRPr lang="es-EC" sz="1600" kern="1200" dirty="0">
            <a:latin typeface="Arial" panose="020B0604020202020204" pitchFamily="34" charset="0"/>
            <a:cs typeface="Times New Roman" panose="02020603050405020304" pitchFamily="18" charset="0"/>
          </a:endParaRPr>
        </a:p>
        <a:p>
          <a:pPr marL="0" lvl="0" indent="0" algn="ctr" defTabSz="711200">
            <a:lnSpc>
              <a:spcPct val="90000"/>
            </a:lnSpc>
            <a:spcBef>
              <a:spcPct val="0"/>
            </a:spcBef>
            <a:spcAft>
              <a:spcPct val="35000"/>
            </a:spcAft>
            <a:buNone/>
          </a:pPr>
          <a:r>
            <a:rPr lang="es-EC" sz="1600" kern="1200" dirty="0">
              <a:latin typeface="Arial" panose="020B0604020202020204" pitchFamily="34" charset="0"/>
              <a:cs typeface="Times New Roman" panose="02020603050405020304" pitchFamily="18" charset="0"/>
            </a:rPr>
            <a:t>5. Implementar la propuesta que consta de un sistema de indicadores sencillos de medir.</a:t>
          </a:r>
          <a:endParaRPr lang="es-ES" sz="1600" kern="1200" dirty="0"/>
        </a:p>
      </dsp:txBody>
      <dsp:txXfrm>
        <a:off x="6551153" y="1213970"/>
        <a:ext cx="4812133" cy="4882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2F3D9-061B-4FD8-BCF2-D2982F5C5299}">
      <dsp:nvSpPr>
        <dsp:cNvPr id="0" name=""/>
        <dsp:cNvSpPr/>
      </dsp:nvSpPr>
      <dsp:spPr>
        <a:xfrm>
          <a:off x="677" y="118389"/>
          <a:ext cx="4398141" cy="227999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 sz="1800" b="1" kern="1200" dirty="0"/>
            <a:t>Relación  de la pertinencia social de las publicaciones científicas  y el PEDI</a:t>
          </a:r>
        </a:p>
      </dsp:txBody>
      <dsp:txXfrm>
        <a:off x="1140676" y="118389"/>
        <a:ext cx="2118143" cy="2279998"/>
      </dsp:txXfrm>
    </dsp:sp>
    <dsp:sp modelId="{BF870396-C653-4FA5-A236-0EAC8B1A7783}">
      <dsp:nvSpPr>
        <dsp:cNvPr id="0" name=""/>
        <dsp:cNvSpPr/>
      </dsp:nvSpPr>
      <dsp:spPr>
        <a:xfrm>
          <a:off x="3906343" y="118389"/>
          <a:ext cx="4924743" cy="2279998"/>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C" sz="1600" b="0" kern="1200" dirty="0"/>
            <a:t>¿Tiene relación la pertinencia social de las publicaciones científicas del campus matriz con el plan estratégico de la Universidad de las Fuerzas Armadas ESPE durante los años 2014 al 2018?</a:t>
          </a:r>
          <a:endParaRPr lang="es-ES" sz="1600" b="0" kern="1200" dirty="0"/>
        </a:p>
      </dsp:txBody>
      <dsp:txXfrm>
        <a:off x="5046342" y="118389"/>
        <a:ext cx="2644745" cy="2279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D15BA-962C-41FE-8D6D-1115A649EB24}">
      <dsp:nvSpPr>
        <dsp:cNvPr id="0" name=""/>
        <dsp:cNvSpPr/>
      </dsp:nvSpPr>
      <dsp:spPr>
        <a:xfrm rot="16200000">
          <a:off x="0" y="40425"/>
          <a:ext cx="2614375" cy="2614375"/>
        </a:xfrm>
        <a:prstGeom prst="downArrow">
          <a:avLst>
            <a:gd name="adj1" fmla="val 50000"/>
            <a:gd name="adj2" fmla="val 3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b="1" kern="1200" dirty="0"/>
            <a:t>Variable Dependiente</a:t>
          </a:r>
        </a:p>
        <a:p>
          <a:pPr marL="0" lvl="0" indent="0" algn="ctr" defTabSz="666750">
            <a:lnSpc>
              <a:spcPct val="90000"/>
            </a:lnSpc>
            <a:spcBef>
              <a:spcPct val="0"/>
            </a:spcBef>
            <a:spcAft>
              <a:spcPct val="35000"/>
            </a:spcAft>
            <a:buNone/>
          </a:pPr>
          <a:r>
            <a:rPr lang="es-EC" sz="1500" kern="1200" dirty="0"/>
            <a:t>Planificación</a:t>
          </a:r>
        </a:p>
        <a:p>
          <a:pPr marL="0" lvl="0" indent="0" algn="ctr" defTabSz="666750">
            <a:lnSpc>
              <a:spcPct val="90000"/>
            </a:lnSpc>
            <a:spcBef>
              <a:spcPct val="0"/>
            </a:spcBef>
            <a:spcAft>
              <a:spcPct val="35000"/>
            </a:spcAft>
            <a:buNone/>
          </a:pPr>
          <a:r>
            <a:rPr lang="es-EC" sz="1500" kern="1200" dirty="0"/>
            <a:t>Estratégica </a:t>
          </a:r>
        </a:p>
      </dsp:txBody>
      <dsp:txXfrm rot="5400000">
        <a:off x="0" y="694019"/>
        <a:ext cx="2156859" cy="1307187"/>
      </dsp:txXfrm>
    </dsp:sp>
    <dsp:sp modelId="{3544BA8C-2BD8-414E-AD26-F9325EB84D6D}">
      <dsp:nvSpPr>
        <dsp:cNvPr id="0" name=""/>
        <dsp:cNvSpPr/>
      </dsp:nvSpPr>
      <dsp:spPr>
        <a:xfrm rot="5400000">
          <a:off x="2688396" y="54986"/>
          <a:ext cx="2614375" cy="2614375"/>
        </a:xfrm>
        <a:prstGeom prst="downArrow">
          <a:avLst>
            <a:gd name="adj1" fmla="val 50000"/>
            <a:gd name="adj2" fmla="val 3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C" sz="1500" b="1" kern="1200" dirty="0"/>
            <a:t>Variable Independiente</a:t>
          </a:r>
        </a:p>
        <a:p>
          <a:pPr marL="0" lvl="0" indent="0" algn="ctr" defTabSz="666750">
            <a:lnSpc>
              <a:spcPct val="90000"/>
            </a:lnSpc>
            <a:spcBef>
              <a:spcPct val="0"/>
            </a:spcBef>
            <a:spcAft>
              <a:spcPct val="35000"/>
            </a:spcAft>
            <a:buNone/>
          </a:pPr>
          <a:r>
            <a:rPr lang="es-EC" sz="1500" b="0" kern="1200" dirty="0"/>
            <a:t>Pertinencia social</a:t>
          </a:r>
        </a:p>
        <a:p>
          <a:pPr marL="0" lvl="0" indent="0" algn="ctr" defTabSz="666750">
            <a:lnSpc>
              <a:spcPct val="90000"/>
            </a:lnSpc>
            <a:spcBef>
              <a:spcPct val="0"/>
            </a:spcBef>
            <a:spcAft>
              <a:spcPct val="35000"/>
            </a:spcAft>
            <a:buNone/>
          </a:pPr>
          <a:r>
            <a:rPr lang="es-EC" sz="1500" b="0" kern="1200" dirty="0"/>
            <a:t>Publicaciones científicas</a:t>
          </a:r>
        </a:p>
      </dsp:txBody>
      <dsp:txXfrm rot="-5400000">
        <a:off x="3145912" y="708580"/>
        <a:ext cx="2156859" cy="1307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ADBAB-4DA2-4BC8-A1AE-F12B81139399}">
      <dsp:nvSpPr>
        <dsp:cNvPr id="0" name=""/>
        <dsp:cNvSpPr/>
      </dsp:nvSpPr>
      <dsp:spPr>
        <a:xfrm>
          <a:off x="0" y="-13086"/>
          <a:ext cx="9921798" cy="1686907"/>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O" sz="2200" b="1" u="sng" kern="1200" dirty="0"/>
            <a:t>Objetivo General:</a:t>
          </a:r>
        </a:p>
        <a:p>
          <a:pPr marL="0" lvl="0" indent="0" algn="ctr" defTabSz="977900">
            <a:lnSpc>
              <a:spcPct val="90000"/>
            </a:lnSpc>
            <a:spcBef>
              <a:spcPct val="0"/>
            </a:spcBef>
            <a:spcAft>
              <a:spcPct val="35000"/>
            </a:spcAft>
            <a:buNone/>
          </a:pPr>
          <a:r>
            <a:rPr lang="es-EC" sz="2000" kern="1200" dirty="0"/>
            <a:t>Determinar la relación de la pertinencia social de las publicaciones científicas de los docentes del campus matriz con el Plan Estratégico de la Universidad de las Fuerzas Armadas ESPE, mediante un estudio correlacional, con la intención de proponer una guía metodológica. </a:t>
          </a:r>
          <a:endParaRPr lang="es-CO" sz="100" b="1" u="sng" kern="1200" dirty="0"/>
        </a:p>
        <a:p>
          <a:pPr marL="0" lvl="0" indent="0" algn="l" defTabSz="977900">
            <a:lnSpc>
              <a:spcPct val="90000"/>
            </a:lnSpc>
            <a:spcBef>
              <a:spcPct val="0"/>
            </a:spcBef>
            <a:spcAft>
              <a:spcPct val="35000"/>
            </a:spcAft>
            <a:buNone/>
          </a:pPr>
          <a:endParaRPr lang="es-CO" sz="500" b="1" u="sng" kern="1200" dirty="0"/>
        </a:p>
      </dsp:txBody>
      <dsp:txXfrm>
        <a:off x="0" y="-13086"/>
        <a:ext cx="9921798" cy="1686907"/>
      </dsp:txXfrm>
    </dsp:sp>
    <dsp:sp modelId="{338DEE25-C841-4399-9A80-2C50D0589633}">
      <dsp:nvSpPr>
        <dsp:cNvPr id="0" name=""/>
        <dsp:cNvSpPr/>
      </dsp:nvSpPr>
      <dsp:spPr>
        <a:xfrm>
          <a:off x="0" y="1769224"/>
          <a:ext cx="2480449" cy="2875486"/>
        </a:xfrm>
        <a:prstGeom prst="rect">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u="sng" kern="1200" dirty="0"/>
            <a:t>OE 1:</a:t>
          </a:r>
          <a:r>
            <a:rPr lang="es-CO" sz="1800" kern="1200" dirty="0"/>
            <a:t> </a:t>
          </a:r>
        </a:p>
        <a:p>
          <a:pPr marL="0" lvl="0" indent="0" algn="ctr" defTabSz="800100">
            <a:lnSpc>
              <a:spcPct val="90000"/>
            </a:lnSpc>
            <a:spcBef>
              <a:spcPct val="0"/>
            </a:spcBef>
            <a:spcAft>
              <a:spcPct val="35000"/>
            </a:spcAft>
            <a:buNone/>
          </a:pPr>
          <a:r>
            <a:rPr lang="es-EC" sz="1800" kern="1200" dirty="0"/>
            <a:t>Analizar la pertinencia social de las publicaciones científicas de los departamentos académicos del campus matriz de la Universidad de las Fuerzas Armadas ESPE durante el 2014 al 2018.</a:t>
          </a:r>
          <a:endParaRPr lang="es-ES" sz="1800" kern="1200" dirty="0"/>
        </a:p>
      </dsp:txBody>
      <dsp:txXfrm>
        <a:off x="0" y="1769224"/>
        <a:ext cx="2480449" cy="2875486"/>
      </dsp:txXfrm>
    </dsp:sp>
    <dsp:sp modelId="{B002409B-CEDC-4546-BE6D-B92462E0C745}">
      <dsp:nvSpPr>
        <dsp:cNvPr id="0" name=""/>
        <dsp:cNvSpPr/>
      </dsp:nvSpPr>
      <dsp:spPr>
        <a:xfrm>
          <a:off x="2480449" y="1769224"/>
          <a:ext cx="2480449" cy="2875486"/>
        </a:xfrm>
        <a:prstGeom prst="rect">
          <a:avLst/>
        </a:prstGeom>
        <a:gradFill rotWithShape="0">
          <a:gsLst>
            <a:gs pos="0">
              <a:schemeClr val="accent4">
                <a:hueOff val="3465231"/>
                <a:satOff val="-15989"/>
                <a:lumOff val="588"/>
                <a:alphaOff val="0"/>
                <a:tint val="67000"/>
                <a:satMod val="105000"/>
                <a:lumMod val="110000"/>
              </a:schemeClr>
            </a:gs>
            <a:gs pos="50000">
              <a:schemeClr val="accent4">
                <a:hueOff val="3465231"/>
                <a:satOff val="-15989"/>
                <a:lumOff val="588"/>
                <a:alphaOff val="0"/>
                <a:tint val="73000"/>
                <a:satMod val="103000"/>
                <a:lumMod val="105000"/>
              </a:schemeClr>
            </a:gs>
            <a:gs pos="100000">
              <a:schemeClr val="accent4">
                <a:hueOff val="3465231"/>
                <a:satOff val="-15989"/>
                <a:lumOff val="588"/>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u="sng" kern="1200" dirty="0"/>
            <a:t>OE 2:</a:t>
          </a:r>
          <a:r>
            <a:rPr lang="es-CO" sz="1800" kern="1200" dirty="0"/>
            <a:t> </a:t>
          </a:r>
        </a:p>
        <a:p>
          <a:pPr marL="0" lvl="0" indent="0" algn="ctr" defTabSz="800100">
            <a:lnSpc>
              <a:spcPct val="90000"/>
            </a:lnSpc>
            <a:spcBef>
              <a:spcPct val="0"/>
            </a:spcBef>
            <a:spcAft>
              <a:spcPct val="35000"/>
            </a:spcAft>
            <a:buNone/>
          </a:pPr>
          <a:r>
            <a:rPr lang="es-EC" sz="1800" kern="1200" dirty="0"/>
            <a:t>Determinar los procesos para medir la pertinencia social de las publicaciones científicas según los objetivos de investigación de la Universidad de las Fuerzas Armadas ESPE.</a:t>
          </a:r>
          <a:endParaRPr lang="es-ES" sz="1800" kern="1200" dirty="0"/>
        </a:p>
      </dsp:txBody>
      <dsp:txXfrm>
        <a:off x="2480449" y="1769224"/>
        <a:ext cx="2480449" cy="2875486"/>
      </dsp:txXfrm>
    </dsp:sp>
    <dsp:sp modelId="{EE4F6B80-47FB-4043-81E1-6EDEF8ABCF72}">
      <dsp:nvSpPr>
        <dsp:cNvPr id="0" name=""/>
        <dsp:cNvSpPr/>
      </dsp:nvSpPr>
      <dsp:spPr>
        <a:xfrm>
          <a:off x="4960899" y="1769224"/>
          <a:ext cx="2480449" cy="2875486"/>
        </a:xfrm>
        <a:prstGeom prst="rect">
          <a:avLst/>
        </a:prstGeom>
        <a:gradFill rotWithShape="0">
          <a:gsLst>
            <a:gs pos="0">
              <a:schemeClr val="accent4">
                <a:hueOff val="6930461"/>
                <a:satOff val="-31979"/>
                <a:lumOff val="1177"/>
                <a:alphaOff val="0"/>
                <a:tint val="67000"/>
                <a:satMod val="105000"/>
                <a:lumMod val="110000"/>
              </a:schemeClr>
            </a:gs>
            <a:gs pos="50000">
              <a:schemeClr val="accent4">
                <a:hueOff val="6930461"/>
                <a:satOff val="-31979"/>
                <a:lumOff val="1177"/>
                <a:alphaOff val="0"/>
                <a:tint val="73000"/>
                <a:satMod val="103000"/>
                <a:lumMod val="105000"/>
              </a:schemeClr>
            </a:gs>
            <a:gs pos="100000">
              <a:schemeClr val="accent4">
                <a:hueOff val="6930461"/>
                <a:satOff val="-31979"/>
                <a:lumOff val="1177"/>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u="sng" kern="1200" dirty="0"/>
            <a:t>OE 3:</a:t>
          </a:r>
        </a:p>
        <a:p>
          <a:pPr marL="0" lvl="0" indent="0" algn="ctr" defTabSz="800100">
            <a:lnSpc>
              <a:spcPct val="90000"/>
            </a:lnSpc>
            <a:spcBef>
              <a:spcPct val="0"/>
            </a:spcBef>
            <a:spcAft>
              <a:spcPct val="35000"/>
            </a:spcAft>
            <a:buNone/>
          </a:pPr>
          <a:r>
            <a:rPr lang="es-EC" sz="1800" kern="1200" dirty="0"/>
            <a:t>Establecer el nivel de incidencia de la pertinencia social de las publicaciones científicas y el Plan Estratégico de la Universidad durante los años 2014 a 2018.</a:t>
          </a:r>
          <a:endParaRPr lang="es-ES" sz="1800" kern="1200" dirty="0"/>
        </a:p>
      </dsp:txBody>
      <dsp:txXfrm>
        <a:off x="4960899" y="1769224"/>
        <a:ext cx="2480449" cy="2875486"/>
      </dsp:txXfrm>
    </dsp:sp>
    <dsp:sp modelId="{06BE4C87-C606-4FE9-8F78-B2E1A30308B4}">
      <dsp:nvSpPr>
        <dsp:cNvPr id="0" name=""/>
        <dsp:cNvSpPr/>
      </dsp:nvSpPr>
      <dsp:spPr>
        <a:xfrm>
          <a:off x="7441348" y="1769224"/>
          <a:ext cx="2480449" cy="2875486"/>
        </a:xfrm>
        <a:prstGeom prst="rect">
          <a:avLst/>
        </a:prstGeom>
        <a:gradFill rotWithShape="0">
          <a:gsLst>
            <a:gs pos="0">
              <a:schemeClr val="accent4">
                <a:hueOff val="10395692"/>
                <a:satOff val="-47968"/>
                <a:lumOff val="1765"/>
                <a:alphaOff val="0"/>
                <a:tint val="67000"/>
                <a:satMod val="105000"/>
                <a:lumMod val="110000"/>
              </a:schemeClr>
            </a:gs>
            <a:gs pos="50000">
              <a:schemeClr val="accent4">
                <a:hueOff val="10395692"/>
                <a:satOff val="-47968"/>
                <a:lumOff val="1765"/>
                <a:alphaOff val="0"/>
                <a:tint val="73000"/>
                <a:satMod val="103000"/>
                <a:lumMod val="105000"/>
              </a:schemeClr>
            </a:gs>
            <a:gs pos="100000">
              <a:schemeClr val="accent4">
                <a:hueOff val="10395692"/>
                <a:satOff val="-47968"/>
                <a:lumOff val="1765"/>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u="sng" kern="1200" dirty="0"/>
            <a:t>OE 4:</a:t>
          </a:r>
          <a:br>
            <a:rPr lang="es-CO" sz="1800" kern="1200" dirty="0"/>
          </a:br>
          <a:r>
            <a:rPr lang="es-EC" sz="1800" kern="1200" dirty="0"/>
            <a:t>Elaborar una propuesta metodológica para la medición de pertinencia social de las publicaciones científicas de los docentes de la Universidad.</a:t>
          </a:r>
          <a:endParaRPr lang="es-ES" sz="1800" kern="1200" dirty="0"/>
        </a:p>
      </dsp:txBody>
      <dsp:txXfrm>
        <a:off x="7441348" y="1769224"/>
        <a:ext cx="2480449" cy="2875486"/>
      </dsp:txXfrm>
    </dsp:sp>
    <dsp:sp modelId="{8EE5713D-7089-4D51-B030-75F2A84EE785}">
      <dsp:nvSpPr>
        <dsp:cNvPr id="0" name=""/>
        <dsp:cNvSpPr/>
      </dsp:nvSpPr>
      <dsp:spPr>
        <a:xfrm flipV="1">
          <a:off x="0" y="4573816"/>
          <a:ext cx="9921798" cy="83981"/>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88358-8D26-4650-8526-B444EFF0BEAE}">
      <dsp:nvSpPr>
        <dsp:cNvPr id="0" name=""/>
        <dsp:cNvSpPr/>
      </dsp:nvSpPr>
      <dsp:spPr>
        <a:xfrm>
          <a:off x="-223064" y="-121024"/>
          <a:ext cx="12050691" cy="5406030"/>
        </a:xfrm>
        <a:prstGeom prst="swooshArrow">
          <a:avLst>
            <a:gd name="adj1" fmla="val 25000"/>
            <a:gd name="adj2" fmla="val 2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8F5C8A-8002-4D88-8A93-E07CEB7596E5}">
      <dsp:nvSpPr>
        <dsp:cNvPr id="0" name=""/>
        <dsp:cNvSpPr/>
      </dsp:nvSpPr>
      <dsp:spPr>
        <a:xfrm>
          <a:off x="185827" y="4585933"/>
          <a:ext cx="198941" cy="19894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1274F-708C-41D6-97E5-0635D843FCAD}">
      <dsp:nvSpPr>
        <dsp:cNvPr id="0" name=""/>
        <dsp:cNvSpPr/>
      </dsp:nvSpPr>
      <dsp:spPr>
        <a:xfrm>
          <a:off x="0" y="4119395"/>
          <a:ext cx="2729194" cy="128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15" tIns="0" rIns="0" bIns="0" numCol="1" spcCol="1270" anchor="t" anchorCtr="0">
          <a:noAutofit/>
        </a:bodyPr>
        <a:lstStyle/>
        <a:p>
          <a:pPr marL="0" lvl="0" indent="0" algn="l" defTabSz="889000">
            <a:lnSpc>
              <a:spcPct val="90000"/>
            </a:lnSpc>
            <a:spcBef>
              <a:spcPct val="0"/>
            </a:spcBef>
            <a:spcAft>
              <a:spcPct val="35000"/>
            </a:spcAft>
            <a:buNone/>
          </a:pPr>
          <a:r>
            <a:rPr lang="es-ES" sz="2000" kern="1200" dirty="0"/>
            <a:t>UCV – Doctorado Arias, Cortés y Omar  2018</a:t>
          </a:r>
        </a:p>
        <a:p>
          <a:pPr marL="0" lvl="0" indent="0" algn="l" defTabSz="889000">
            <a:lnSpc>
              <a:spcPct val="90000"/>
            </a:lnSpc>
            <a:spcBef>
              <a:spcPct val="0"/>
            </a:spcBef>
            <a:spcAft>
              <a:spcPct val="35000"/>
            </a:spcAft>
            <a:buNone/>
          </a:pPr>
          <a:r>
            <a:rPr lang="es-ES" sz="2000" kern="1200" dirty="0"/>
            <a:t>Pertinencia Social</a:t>
          </a:r>
        </a:p>
        <a:p>
          <a:pPr marL="0" lvl="0" indent="0" algn="l" defTabSz="889000">
            <a:lnSpc>
              <a:spcPct val="90000"/>
            </a:lnSpc>
            <a:spcBef>
              <a:spcPct val="0"/>
            </a:spcBef>
            <a:spcAft>
              <a:spcPct val="35000"/>
            </a:spcAft>
            <a:buNone/>
          </a:pPr>
          <a:endParaRPr lang="es-ES" sz="2000" kern="1200" dirty="0"/>
        </a:p>
      </dsp:txBody>
      <dsp:txXfrm>
        <a:off x="0" y="4119395"/>
        <a:ext cx="2729194" cy="1286635"/>
      </dsp:txXfrm>
    </dsp:sp>
    <dsp:sp modelId="{0FC40334-2E4B-4961-BB09-BBF7F60045E5}">
      <dsp:nvSpPr>
        <dsp:cNvPr id="0" name=""/>
        <dsp:cNvSpPr/>
      </dsp:nvSpPr>
      <dsp:spPr>
        <a:xfrm>
          <a:off x="1859673" y="3292279"/>
          <a:ext cx="311387" cy="31138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2016C-B9E4-4B16-B890-847546401253}">
      <dsp:nvSpPr>
        <dsp:cNvPr id="0" name=""/>
        <dsp:cNvSpPr/>
      </dsp:nvSpPr>
      <dsp:spPr>
        <a:xfrm>
          <a:off x="1838537" y="2366326"/>
          <a:ext cx="2440672" cy="277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998" tIns="0" rIns="0" bIns="0" numCol="1" spcCol="1270" anchor="t" anchorCtr="0">
          <a:noAutofit/>
        </a:bodyPr>
        <a:lstStyle/>
        <a:p>
          <a:pPr marL="0" lvl="0" indent="0" algn="l" defTabSz="889000">
            <a:lnSpc>
              <a:spcPct val="90000"/>
            </a:lnSpc>
            <a:spcBef>
              <a:spcPct val="0"/>
            </a:spcBef>
            <a:spcAft>
              <a:spcPct val="35000"/>
            </a:spcAft>
            <a:buNone/>
          </a:pPr>
          <a:r>
            <a:rPr lang="es-ES" sz="2000" kern="1200" dirty="0"/>
            <a:t>U Española</a:t>
          </a:r>
        </a:p>
        <a:p>
          <a:pPr marL="0" lvl="0" indent="0" algn="l" defTabSz="889000">
            <a:lnSpc>
              <a:spcPct val="90000"/>
            </a:lnSpc>
            <a:spcBef>
              <a:spcPct val="0"/>
            </a:spcBef>
            <a:spcAft>
              <a:spcPct val="35000"/>
            </a:spcAft>
            <a:buNone/>
          </a:pPr>
          <a:r>
            <a:rPr lang="es-ES" sz="2000" kern="1200" dirty="0"/>
            <a:t>Doctorado (Durán, 2016)</a:t>
          </a:r>
        </a:p>
        <a:p>
          <a:pPr marL="0" lvl="0" indent="0" algn="l" defTabSz="889000">
            <a:lnSpc>
              <a:spcPct val="90000"/>
            </a:lnSpc>
            <a:spcBef>
              <a:spcPct val="0"/>
            </a:spcBef>
            <a:spcAft>
              <a:spcPct val="35000"/>
            </a:spcAft>
            <a:buNone/>
          </a:pPr>
          <a:r>
            <a:rPr lang="es-ES" sz="2000" kern="1200" dirty="0"/>
            <a:t>Producción científica ATD</a:t>
          </a:r>
        </a:p>
      </dsp:txBody>
      <dsp:txXfrm>
        <a:off x="1838537" y="2366326"/>
        <a:ext cx="2440672" cy="2773444"/>
      </dsp:txXfrm>
    </dsp:sp>
    <dsp:sp modelId="{B70A3C20-9031-4DFE-9F5C-00AEA1DA6E83}">
      <dsp:nvSpPr>
        <dsp:cNvPr id="0" name=""/>
        <dsp:cNvSpPr/>
      </dsp:nvSpPr>
      <dsp:spPr>
        <a:xfrm>
          <a:off x="3840619" y="2277360"/>
          <a:ext cx="415183" cy="41518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956A29-83D9-4963-AB79-E51FAE14D4A3}">
      <dsp:nvSpPr>
        <dsp:cNvPr id="0" name=""/>
        <dsp:cNvSpPr/>
      </dsp:nvSpPr>
      <dsp:spPr>
        <a:xfrm>
          <a:off x="4145485" y="1616505"/>
          <a:ext cx="2071352" cy="3038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997" tIns="0" rIns="0" bIns="0" numCol="1" spcCol="1270" anchor="t" anchorCtr="0">
          <a:noAutofit/>
        </a:bodyPr>
        <a:lstStyle/>
        <a:p>
          <a:pPr marL="0" lvl="0" indent="0" algn="l" defTabSz="889000">
            <a:lnSpc>
              <a:spcPct val="90000"/>
            </a:lnSpc>
            <a:spcBef>
              <a:spcPct val="0"/>
            </a:spcBef>
            <a:spcAft>
              <a:spcPct val="35000"/>
            </a:spcAft>
            <a:buNone/>
          </a:pPr>
          <a:r>
            <a:rPr lang="es-ES" sz="2000" kern="1200" dirty="0"/>
            <a:t>UT Ambato</a:t>
          </a:r>
        </a:p>
        <a:p>
          <a:pPr marL="0" lvl="0" indent="0" algn="l" defTabSz="889000">
            <a:lnSpc>
              <a:spcPct val="90000"/>
            </a:lnSpc>
            <a:spcBef>
              <a:spcPct val="0"/>
            </a:spcBef>
            <a:spcAft>
              <a:spcPct val="35000"/>
            </a:spcAft>
            <a:buNone/>
          </a:pPr>
          <a:r>
            <a:rPr lang="es-ES" sz="2000" kern="1200" dirty="0"/>
            <a:t>(Almeida, 2016)</a:t>
          </a:r>
        </a:p>
        <a:p>
          <a:pPr marL="0" lvl="0" indent="0" algn="l" defTabSz="889000">
            <a:lnSpc>
              <a:spcPct val="90000"/>
            </a:lnSpc>
            <a:spcBef>
              <a:spcPct val="0"/>
            </a:spcBef>
            <a:spcAft>
              <a:spcPct val="35000"/>
            </a:spcAft>
            <a:buNone/>
          </a:pPr>
          <a:r>
            <a:rPr lang="es-ES" sz="2000" kern="1200" dirty="0"/>
            <a:t>Pertinencia trabajos investigación y malla curricular</a:t>
          </a:r>
        </a:p>
      </dsp:txBody>
      <dsp:txXfrm>
        <a:off x="4145485" y="1616505"/>
        <a:ext cx="2071352" cy="3038189"/>
      </dsp:txXfrm>
    </dsp:sp>
    <dsp:sp modelId="{8CD21CAA-82B6-4064-A963-D43D9B580B37}">
      <dsp:nvSpPr>
        <dsp:cNvPr id="0" name=""/>
        <dsp:cNvSpPr/>
      </dsp:nvSpPr>
      <dsp:spPr>
        <a:xfrm>
          <a:off x="6127750" y="1470178"/>
          <a:ext cx="536278" cy="53627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B6C22-36B7-462B-9D66-D4BDD54E3013}">
      <dsp:nvSpPr>
        <dsp:cNvPr id="0" name=""/>
        <dsp:cNvSpPr/>
      </dsp:nvSpPr>
      <dsp:spPr>
        <a:xfrm>
          <a:off x="6332746" y="628794"/>
          <a:ext cx="2272435" cy="362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163" tIns="0" rIns="0" bIns="0" numCol="1" spcCol="1270" anchor="t" anchorCtr="0">
          <a:noAutofit/>
        </a:bodyPr>
        <a:lstStyle/>
        <a:p>
          <a:pPr marL="0" lvl="0" indent="0" algn="l" defTabSz="889000">
            <a:lnSpc>
              <a:spcPct val="90000"/>
            </a:lnSpc>
            <a:spcBef>
              <a:spcPct val="0"/>
            </a:spcBef>
            <a:spcAft>
              <a:spcPct val="35000"/>
            </a:spcAft>
            <a:buNone/>
          </a:pPr>
          <a:r>
            <a:rPr lang="es-ES" sz="2000" kern="1200" dirty="0"/>
            <a:t>U. Andina Simón Bolívar</a:t>
          </a:r>
        </a:p>
        <a:p>
          <a:pPr marL="0" lvl="0" indent="0" algn="l" defTabSz="889000">
            <a:lnSpc>
              <a:spcPct val="90000"/>
            </a:lnSpc>
            <a:spcBef>
              <a:spcPct val="0"/>
            </a:spcBef>
            <a:spcAft>
              <a:spcPct val="35000"/>
            </a:spcAft>
            <a:buNone/>
          </a:pPr>
          <a:r>
            <a:rPr lang="es-ES" sz="2000" kern="1200" dirty="0"/>
            <a:t>Investigación científica universidades ecuatorianas</a:t>
          </a:r>
        </a:p>
        <a:p>
          <a:pPr marL="0" lvl="0" indent="0" algn="l" defTabSz="889000">
            <a:lnSpc>
              <a:spcPct val="90000"/>
            </a:lnSpc>
            <a:spcBef>
              <a:spcPct val="0"/>
            </a:spcBef>
            <a:spcAft>
              <a:spcPct val="35000"/>
            </a:spcAft>
            <a:buNone/>
          </a:pPr>
          <a:r>
            <a:rPr lang="es-ES" sz="2000" kern="1200" dirty="0"/>
            <a:t>(Ayala, 2015)</a:t>
          </a:r>
        </a:p>
      </dsp:txBody>
      <dsp:txXfrm>
        <a:off x="6332746" y="628794"/>
        <a:ext cx="2272435" cy="3622040"/>
      </dsp:txXfrm>
    </dsp:sp>
    <dsp:sp modelId="{9DA029A7-1768-4117-9540-CA1946F2DFA5}">
      <dsp:nvSpPr>
        <dsp:cNvPr id="0" name=""/>
        <dsp:cNvSpPr/>
      </dsp:nvSpPr>
      <dsp:spPr>
        <a:xfrm>
          <a:off x="8516805" y="985586"/>
          <a:ext cx="683322" cy="68332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E6805E-9566-4159-817B-2DB3840C3782}">
      <dsp:nvSpPr>
        <dsp:cNvPr id="0" name=""/>
        <dsp:cNvSpPr/>
      </dsp:nvSpPr>
      <dsp:spPr>
        <a:xfrm>
          <a:off x="8917711" y="234341"/>
          <a:ext cx="2606727" cy="2419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078" tIns="0" rIns="0" bIns="0" numCol="1" spcCol="1270" anchor="t" anchorCtr="0">
          <a:noAutofit/>
        </a:bodyPr>
        <a:lstStyle/>
        <a:p>
          <a:pPr marL="0" lvl="0" indent="0" algn="l" defTabSz="889000">
            <a:lnSpc>
              <a:spcPct val="90000"/>
            </a:lnSpc>
            <a:spcBef>
              <a:spcPct val="0"/>
            </a:spcBef>
            <a:spcAft>
              <a:spcPct val="35000"/>
            </a:spcAft>
            <a:buNone/>
          </a:pPr>
          <a:r>
            <a:rPr lang="es-ES" sz="2000" kern="1200" dirty="0"/>
            <a:t>Universidad México</a:t>
          </a:r>
        </a:p>
        <a:p>
          <a:pPr marL="0" lvl="0" indent="0" algn="l" defTabSz="889000">
            <a:lnSpc>
              <a:spcPct val="90000"/>
            </a:lnSpc>
            <a:spcBef>
              <a:spcPct val="0"/>
            </a:spcBef>
            <a:spcAft>
              <a:spcPct val="35000"/>
            </a:spcAft>
            <a:buNone/>
          </a:pPr>
          <a:r>
            <a:rPr lang="es-ES" sz="2000" kern="1200" dirty="0"/>
            <a:t>(Garrocho y Segura,  2011)</a:t>
          </a:r>
        </a:p>
        <a:p>
          <a:pPr marL="0" lvl="0" indent="0" algn="l" defTabSz="889000">
            <a:lnSpc>
              <a:spcPct val="90000"/>
            </a:lnSpc>
            <a:spcBef>
              <a:spcPct val="0"/>
            </a:spcBef>
            <a:spcAft>
              <a:spcPct val="35000"/>
            </a:spcAft>
            <a:buNone/>
          </a:pPr>
          <a:r>
            <a:rPr lang="es-ES" sz="2000" kern="1200" dirty="0"/>
            <a:t>Pertinencia social e investigación científica</a:t>
          </a:r>
        </a:p>
      </dsp:txBody>
      <dsp:txXfrm>
        <a:off x="8917711" y="234341"/>
        <a:ext cx="2606727" cy="2419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9776B-3CE7-4ED3-BEFB-01D28006BFCB}">
      <dsp:nvSpPr>
        <dsp:cNvPr id="0" name=""/>
        <dsp:cNvSpPr/>
      </dsp:nvSpPr>
      <dsp:spPr>
        <a:xfrm rot="5400000">
          <a:off x="37548" y="959227"/>
          <a:ext cx="3867437" cy="2711572"/>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ES" sz="3200" b="1" kern="1200" dirty="0"/>
            <a:t>TIPO  INVESTIGAC.</a:t>
          </a:r>
          <a:endParaRPr lang="es-ES" sz="3200" kern="1200" dirty="0"/>
        </a:p>
      </dsp:txBody>
      <dsp:txXfrm rot="-5400000">
        <a:off x="615481" y="1737080"/>
        <a:ext cx="2711572" cy="1155865"/>
      </dsp:txXfrm>
    </dsp:sp>
    <dsp:sp modelId="{2BEFB284-AEDB-46C8-A34B-D4105D7B80C2}">
      <dsp:nvSpPr>
        <dsp:cNvPr id="0" name=""/>
        <dsp:cNvSpPr/>
      </dsp:nvSpPr>
      <dsp:spPr>
        <a:xfrm rot="5400000">
          <a:off x="4932977" y="-8242"/>
          <a:ext cx="4187928" cy="4645707"/>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Finalidad: Aplicada</a:t>
          </a:r>
        </a:p>
        <a:p>
          <a:pPr marL="228600" lvl="1" indent="-228600" algn="l" defTabSz="1066800">
            <a:lnSpc>
              <a:spcPct val="90000"/>
            </a:lnSpc>
            <a:spcBef>
              <a:spcPct val="0"/>
            </a:spcBef>
            <a:spcAft>
              <a:spcPct val="15000"/>
            </a:spcAft>
            <a:buChar char="•"/>
          </a:pPr>
          <a:r>
            <a:rPr lang="es-ES" sz="2400" kern="1200" dirty="0"/>
            <a:t>Fuente información: Mixto</a:t>
          </a:r>
        </a:p>
        <a:p>
          <a:pPr marL="228600" lvl="1" indent="-228600" algn="l" defTabSz="1066800">
            <a:lnSpc>
              <a:spcPct val="90000"/>
            </a:lnSpc>
            <a:spcBef>
              <a:spcPct val="0"/>
            </a:spcBef>
            <a:spcAft>
              <a:spcPct val="15000"/>
            </a:spcAft>
            <a:buChar char="•"/>
          </a:pPr>
          <a:r>
            <a:rPr lang="es-ES" sz="2400" kern="1200" dirty="0"/>
            <a:t>Alcance: Correlacional</a:t>
          </a:r>
        </a:p>
        <a:p>
          <a:pPr marL="228600" lvl="1" indent="-228600" algn="l" defTabSz="1066800">
            <a:lnSpc>
              <a:spcPct val="90000"/>
            </a:lnSpc>
            <a:spcBef>
              <a:spcPct val="0"/>
            </a:spcBef>
            <a:spcAft>
              <a:spcPct val="15000"/>
            </a:spcAft>
            <a:buChar char="•"/>
          </a:pPr>
          <a:endParaRPr lang="es-ES" sz="2400" kern="1200" dirty="0"/>
        </a:p>
        <a:p>
          <a:pPr marL="228600" lvl="1" indent="-228600" algn="l" defTabSz="1066800">
            <a:lnSpc>
              <a:spcPct val="90000"/>
            </a:lnSpc>
            <a:spcBef>
              <a:spcPct val="0"/>
            </a:spcBef>
            <a:spcAft>
              <a:spcPct val="15000"/>
            </a:spcAft>
            <a:buChar char="•"/>
          </a:pPr>
          <a:r>
            <a:rPr lang="es-ES" sz="2400" kern="1200" dirty="0"/>
            <a:t>Control variables: No                                                                            experimental</a:t>
          </a:r>
          <a:endParaRPr lang="es-ES" sz="2000" kern="1200" dirty="0"/>
        </a:p>
      </dsp:txBody>
      <dsp:txXfrm rot="-5400000">
        <a:off x="4704088" y="425085"/>
        <a:ext cx="4441269" cy="37790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64FF4-51B2-4C63-860D-8AC7C27397F6}">
      <dsp:nvSpPr>
        <dsp:cNvPr id="0" name=""/>
        <dsp:cNvSpPr/>
      </dsp:nvSpPr>
      <dsp:spPr>
        <a:xfrm>
          <a:off x="4739277" y="332823"/>
          <a:ext cx="3280992" cy="185896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u="none" kern="1200" dirty="0"/>
            <a:t>FICHA DE OBSERVACION</a:t>
          </a:r>
        </a:p>
      </dsp:txBody>
      <dsp:txXfrm>
        <a:off x="5219767" y="605062"/>
        <a:ext cx="2320012" cy="1314487"/>
      </dsp:txXfrm>
    </dsp:sp>
    <dsp:sp modelId="{36C93923-D640-4B85-9F0F-0AD257B96A80}">
      <dsp:nvSpPr>
        <dsp:cNvPr id="0" name=""/>
        <dsp:cNvSpPr/>
      </dsp:nvSpPr>
      <dsp:spPr>
        <a:xfrm>
          <a:off x="6160975" y="2179155"/>
          <a:ext cx="478745" cy="52314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dirty="0"/>
        </a:p>
      </dsp:txBody>
      <dsp:txXfrm>
        <a:off x="6224433" y="2384429"/>
        <a:ext cx="351829" cy="112600"/>
      </dsp:txXfrm>
    </dsp:sp>
    <dsp:sp modelId="{241AB9D3-D58C-4ABB-B64B-DA6212AA7960}">
      <dsp:nvSpPr>
        <dsp:cNvPr id="0" name=""/>
        <dsp:cNvSpPr/>
      </dsp:nvSpPr>
      <dsp:spPr>
        <a:xfrm>
          <a:off x="4739277" y="2641894"/>
          <a:ext cx="3280992" cy="13238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u="none" kern="1200" dirty="0"/>
            <a:t>ENCUESTAS (76)</a:t>
          </a:r>
        </a:p>
        <a:p>
          <a:pPr marL="0" lvl="0" indent="0" algn="ctr" defTabSz="889000">
            <a:lnSpc>
              <a:spcPct val="90000"/>
            </a:lnSpc>
            <a:spcBef>
              <a:spcPct val="0"/>
            </a:spcBef>
            <a:spcAft>
              <a:spcPct val="35000"/>
            </a:spcAft>
            <a:buNone/>
          </a:pPr>
          <a:r>
            <a:rPr lang="es-ES" sz="2000" b="1" u="none" kern="1200" dirty="0"/>
            <a:t>ENTREVISTAS (13)</a:t>
          </a:r>
        </a:p>
      </dsp:txBody>
      <dsp:txXfrm>
        <a:off x="5219767" y="2835770"/>
        <a:ext cx="2320012" cy="936115"/>
      </dsp:txXfrm>
    </dsp:sp>
    <dsp:sp modelId="{7FC85425-D5E2-4C3B-911B-C18968955648}">
      <dsp:nvSpPr>
        <dsp:cNvPr id="0" name=""/>
        <dsp:cNvSpPr/>
      </dsp:nvSpPr>
      <dsp:spPr>
        <a:xfrm rot="427951">
          <a:off x="2503799" y="1597117"/>
          <a:ext cx="960323" cy="5900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s-ES" sz="2800" kern="1200" dirty="0"/>
        </a:p>
      </dsp:txBody>
      <dsp:txXfrm>
        <a:off x="2504484" y="1704129"/>
        <a:ext cx="783321" cy="354004"/>
      </dsp:txXfrm>
    </dsp:sp>
    <dsp:sp modelId="{5C03E921-3FB5-4D4D-8358-CAD14663F369}">
      <dsp:nvSpPr>
        <dsp:cNvPr id="0" name=""/>
        <dsp:cNvSpPr/>
      </dsp:nvSpPr>
      <dsp:spPr>
        <a:xfrm>
          <a:off x="936604" y="964754"/>
          <a:ext cx="2952571" cy="171181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t>PUBLICACION CIENTÍFICA</a:t>
          </a:r>
        </a:p>
      </dsp:txBody>
      <dsp:txXfrm>
        <a:off x="1368998" y="1215443"/>
        <a:ext cx="2087783" cy="1210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9FEFF-6F78-4E22-8D5B-6E3FA17087A7}">
      <dsp:nvSpPr>
        <dsp:cNvPr id="0" name=""/>
        <dsp:cNvSpPr/>
      </dsp:nvSpPr>
      <dsp:spPr>
        <a:xfrm>
          <a:off x="29507" y="1202"/>
          <a:ext cx="2799628" cy="69990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CONFIABILIDAD Y FIABILIDAD</a:t>
          </a:r>
        </a:p>
      </dsp:txBody>
      <dsp:txXfrm>
        <a:off x="50007" y="21702"/>
        <a:ext cx="2758628" cy="658907"/>
      </dsp:txXfrm>
    </dsp:sp>
    <dsp:sp modelId="{C7296B1A-164D-41BE-BAF0-7D811F66CA50}">
      <dsp:nvSpPr>
        <dsp:cNvPr id="0" name=""/>
        <dsp:cNvSpPr/>
      </dsp:nvSpPr>
      <dsp:spPr>
        <a:xfrm rot="5400000">
          <a:off x="1368079" y="762351"/>
          <a:ext cx="122483" cy="122483"/>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D9BAB3-9D6D-4895-95F1-8101A9A18B81}">
      <dsp:nvSpPr>
        <dsp:cNvPr id="0" name=""/>
        <dsp:cNvSpPr/>
      </dsp:nvSpPr>
      <dsp:spPr>
        <a:xfrm>
          <a:off x="29507" y="946076"/>
          <a:ext cx="2799628" cy="69990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Grupo de Expertos</a:t>
          </a:r>
        </a:p>
      </dsp:txBody>
      <dsp:txXfrm>
        <a:off x="50007" y="966576"/>
        <a:ext cx="2758628" cy="658907"/>
      </dsp:txXfrm>
    </dsp:sp>
    <dsp:sp modelId="{30F3300C-5EA4-438D-89C9-459DE754BF2E}">
      <dsp:nvSpPr>
        <dsp:cNvPr id="0" name=""/>
        <dsp:cNvSpPr/>
      </dsp:nvSpPr>
      <dsp:spPr>
        <a:xfrm rot="5400000">
          <a:off x="1368079" y="1707225"/>
          <a:ext cx="122483" cy="122483"/>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51B114-C042-4ACA-9AC7-6982458ABD0B}">
      <dsp:nvSpPr>
        <dsp:cNvPr id="0" name=""/>
        <dsp:cNvSpPr/>
      </dsp:nvSpPr>
      <dsp:spPr>
        <a:xfrm>
          <a:off x="29507" y="1890951"/>
          <a:ext cx="2799628" cy="699907"/>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Alfa Cronbash</a:t>
          </a:r>
        </a:p>
        <a:p>
          <a:pPr marL="0" lvl="0" indent="0" algn="ctr" defTabSz="889000">
            <a:lnSpc>
              <a:spcPct val="90000"/>
            </a:lnSpc>
            <a:spcBef>
              <a:spcPct val="0"/>
            </a:spcBef>
            <a:spcAft>
              <a:spcPct val="35000"/>
            </a:spcAft>
            <a:buNone/>
          </a:pPr>
          <a:r>
            <a:rPr lang="es-ES" sz="2000" kern="1200" dirty="0"/>
            <a:t>0,8554586</a:t>
          </a:r>
        </a:p>
      </dsp:txBody>
      <dsp:txXfrm>
        <a:off x="50007" y="1911451"/>
        <a:ext cx="2758628" cy="6589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F57DC-4698-4168-AFDC-197F8EEDDC00}">
      <dsp:nvSpPr>
        <dsp:cNvPr id="0" name=""/>
        <dsp:cNvSpPr/>
      </dsp:nvSpPr>
      <dsp:spPr>
        <a:xfrm>
          <a:off x="427567" y="0"/>
          <a:ext cx="1373176" cy="1200329"/>
        </a:xfrm>
        <a:prstGeom prst="rightArrow">
          <a:avLst>
            <a:gd name="adj1" fmla="val 70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s-ES" sz="1100" kern="1200" dirty="0"/>
            <a:t>Objetivos</a:t>
          </a:r>
        </a:p>
        <a:p>
          <a:pPr marL="57150" lvl="1" indent="-57150" algn="l" defTabSz="488950">
            <a:lnSpc>
              <a:spcPct val="90000"/>
            </a:lnSpc>
            <a:spcBef>
              <a:spcPct val="0"/>
            </a:spcBef>
            <a:spcAft>
              <a:spcPct val="15000"/>
            </a:spcAft>
            <a:buChar char="•"/>
          </a:pPr>
          <a:r>
            <a:rPr lang="es-ES" sz="1100" kern="1200" dirty="0"/>
            <a:t>Metas</a:t>
          </a:r>
        </a:p>
        <a:p>
          <a:pPr marL="57150" lvl="1" indent="-57150" algn="l" defTabSz="488950">
            <a:lnSpc>
              <a:spcPct val="90000"/>
            </a:lnSpc>
            <a:spcBef>
              <a:spcPct val="0"/>
            </a:spcBef>
            <a:spcAft>
              <a:spcPct val="15000"/>
            </a:spcAft>
            <a:buChar char="•"/>
          </a:pPr>
          <a:r>
            <a:rPr lang="es-ES" sz="1100" kern="1200" dirty="0"/>
            <a:t>POA</a:t>
          </a:r>
        </a:p>
      </dsp:txBody>
      <dsp:txXfrm>
        <a:off x="770861" y="180049"/>
        <a:ext cx="669423" cy="840231"/>
      </dsp:txXfrm>
    </dsp:sp>
    <dsp:sp modelId="{059E35F7-A65B-4EA7-AA25-91D5B571B4C2}">
      <dsp:nvSpPr>
        <dsp:cNvPr id="0" name=""/>
        <dsp:cNvSpPr/>
      </dsp:nvSpPr>
      <dsp:spPr>
        <a:xfrm>
          <a:off x="84273" y="256870"/>
          <a:ext cx="686588" cy="68658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PEDI</a:t>
          </a:r>
        </a:p>
      </dsp:txBody>
      <dsp:txXfrm>
        <a:off x="184821" y="357418"/>
        <a:ext cx="485492" cy="485492"/>
      </dsp:txXfrm>
    </dsp:sp>
    <dsp:sp modelId="{D874F575-E9CC-4C4A-A963-D530DC997C47}">
      <dsp:nvSpPr>
        <dsp:cNvPr id="0" name=""/>
        <dsp:cNvSpPr/>
      </dsp:nvSpPr>
      <dsp:spPr>
        <a:xfrm>
          <a:off x="2234072" y="0"/>
          <a:ext cx="1373176" cy="1200329"/>
        </a:xfrm>
        <a:prstGeom prst="rightArrow">
          <a:avLst>
            <a:gd name="adj1" fmla="val 70000"/>
            <a:gd name="adj2" fmla="val 50000"/>
          </a:avLst>
        </a:prstGeom>
        <a:blipFill rotWithShape="0">
          <a:blip xmlns:r="http://schemas.openxmlformats.org/officeDocument/2006/relationships" r:embed="rId1"/>
          <a:stretch>
            <a:fillRect/>
          </a:stretch>
        </a:blipFill>
        <a:ln w="127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endParaRPr lang="es-ES" sz="1100" kern="1200" dirty="0"/>
        </a:p>
      </dsp:txBody>
      <dsp:txXfrm>
        <a:off x="2577366" y="180049"/>
        <a:ext cx="669423" cy="840231"/>
      </dsp:txXfrm>
    </dsp:sp>
    <dsp:sp modelId="{6E00BE64-DC0E-47F3-B41F-B984D485246E}">
      <dsp:nvSpPr>
        <dsp:cNvPr id="0" name=""/>
        <dsp:cNvSpPr/>
      </dsp:nvSpPr>
      <dsp:spPr>
        <a:xfrm>
          <a:off x="1890778" y="256870"/>
          <a:ext cx="686588" cy="686588"/>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a:t>
          </a:r>
        </a:p>
      </dsp:txBody>
      <dsp:txXfrm>
        <a:off x="1991326" y="357418"/>
        <a:ext cx="485492" cy="485492"/>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7293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865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829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9216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8051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9841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08762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57683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0827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2627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71641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AAD347D-5ACD-4C99-B74B-A9C85AD731AF}" type="datetimeFigureOut">
              <a:rPr lang="en-US" smtClean="0"/>
              <a:t>11/18/2020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592705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22.emf"/><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25.pn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9.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3135307" y="267290"/>
            <a:ext cx="5486401" cy="1397726"/>
          </a:xfrm>
          <a:prstGeom prst="rect">
            <a:avLst/>
          </a:prstGeom>
          <a:ln>
            <a:noFill/>
          </a:ln>
          <a:effectLst>
            <a:softEdge rad="31750"/>
          </a:effectLst>
        </p:spPr>
      </p:pic>
      <p:sp>
        <p:nvSpPr>
          <p:cNvPr id="2" name="Título 1"/>
          <p:cNvSpPr>
            <a:spLocks noGrp="1"/>
          </p:cNvSpPr>
          <p:nvPr>
            <p:ph type="ctrTitle"/>
          </p:nvPr>
        </p:nvSpPr>
        <p:spPr>
          <a:xfrm>
            <a:off x="1551621" y="2167880"/>
            <a:ext cx="9440681" cy="1850147"/>
          </a:xfrm>
        </p:spPr>
        <p:txBody>
          <a:bodyPr>
            <a:noAutofit/>
          </a:bodyPr>
          <a:lstStyle/>
          <a:p>
            <a:r>
              <a:rPr lang="es-EC" sz="3200" b="1" dirty="0">
                <a:solidFill>
                  <a:schemeClr val="accent6">
                    <a:lumMod val="50000"/>
                  </a:schemeClr>
                </a:solidFill>
                <a:latin typeface="Eras Demi ITC" panose="020B0805030504020804" pitchFamily="34" charset="0"/>
              </a:rPr>
              <a:t>DEFENSA TESIS:</a:t>
            </a:r>
            <a:br>
              <a:rPr lang="es-EC" sz="3200" b="1" dirty="0">
                <a:solidFill>
                  <a:schemeClr val="accent6">
                    <a:lumMod val="50000"/>
                  </a:schemeClr>
                </a:solidFill>
                <a:latin typeface="Eras Demi ITC" panose="020B0805030504020804" pitchFamily="34" charset="0"/>
              </a:rPr>
            </a:br>
            <a:r>
              <a:rPr lang="es-EC" sz="1800" b="1" dirty="0"/>
              <a:t> </a:t>
            </a:r>
            <a:br>
              <a:rPr lang="en-US" sz="1800" dirty="0"/>
            </a:br>
            <a:r>
              <a:rPr lang="es-EC" sz="1800" b="1" dirty="0"/>
              <a:t>TEMA: </a:t>
            </a:r>
            <a:r>
              <a:rPr lang="es-EC" sz="2000" b="1" i="1" dirty="0">
                <a:latin typeface="Arial" panose="020B0604020202020204" pitchFamily="34" charset="0"/>
                <a:cs typeface="Arial" panose="020B0604020202020204" pitchFamily="34" charset="0"/>
              </a:rPr>
              <a:t>“EVALUACIÓN DE LA PERTINENCIA SOCIAL DE LAS PUBLICACIONES CIENTÍFICAS DEL CAMPUS MATRIZ SANGOLQUÍ Y LA RELACIÓN CON EL PLAN ESTRATÉGICO DE LA UNIVERSIDAD DE LAS FUERZAS ARMADAS ESPE DEL 2014 AL 2018”</a:t>
            </a:r>
            <a:br>
              <a:rPr lang="es-EC" sz="1800" b="1" dirty="0"/>
            </a:br>
            <a:endParaRPr lang="en-US" sz="1800" dirty="0"/>
          </a:p>
        </p:txBody>
      </p:sp>
      <p:sp>
        <p:nvSpPr>
          <p:cNvPr id="3" name="Subtítulo 2"/>
          <p:cNvSpPr>
            <a:spLocks noGrp="1"/>
          </p:cNvSpPr>
          <p:nvPr>
            <p:ph type="subTitle" idx="1"/>
          </p:nvPr>
        </p:nvSpPr>
        <p:spPr>
          <a:xfrm>
            <a:off x="166403" y="5399039"/>
            <a:ext cx="11907763" cy="504623"/>
          </a:xfrm>
        </p:spPr>
        <p:txBody>
          <a:bodyPr/>
          <a:lstStyle/>
          <a:p>
            <a:pPr algn="ctr"/>
            <a:r>
              <a:rPr lang="es-EC" b="1" dirty="0"/>
              <a:t>DIRECTORA: DRA. AIDA NOEMI BEDÓN BEDON</a:t>
            </a:r>
            <a:endParaRPr lang="en-US" dirty="0"/>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54893" y="6074016"/>
            <a:ext cx="1201927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54893" y="6008668"/>
            <a:ext cx="12019273"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sp>
        <p:nvSpPr>
          <p:cNvPr id="30" name="Título 1"/>
          <p:cNvSpPr txBox="1">
            <a:spLocks/>
          </p:cNvSpPr>
          <p:nvPr/>
        </p:nvSpPr>
        <p:spPr>
          <a:xfrm>
            <a:off x="166403" y="4347040"/>
            <a:ext cx="11943819" cy="7229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b="1" dirty="0"/>
              <a:t>AUTORES:</a:t>
            </a:r>
          </a:p>
          <a:p>
            <a:r>
              <a:rPr lang="es-EC" sz="2000" b="1" dirty="0"/>
              <a:t>Gloria N. Morales C.</a:t>
            </a:r>
          </a:p>
          <a:p>
            <a:r>
              <a:rPr lang="es-EC" sz="2000" b="1" dirty="0"/>
              <a:t>Oscar A. Álvarez L.</a:t>
            </a:r>
            <a:endParaRPr lang="en-US" sz="2000" b="1" dirty="0"/>
          </a:p>
        </p:txBody>
      </p:sp>
    </p:spTree>
    <p:extLst>
      <p:ext uri="{BB962C8B-B14F-4D97-AF65-F5344CB8AC3E}">
        <p14:creationId xmlns:p14="http://schemas.microsoft.com/office/powerpoint/2010/main" val="4282049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OBTENIDOS EN LA INVESTIGACIÓN DE CAMPO (OE 1)</a:t>
            </a: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14" name="Gráfico 13">
            <a:extLst>
              <a:ext uri="{FF2B5EF4-FFF2-40B4-BE49-F238E27FC236}">
                <a16:creationId xmlns:a16="http://schemas.microsoft.com/office/drawing/2014/main" id="{DC2CCEBD-678F-4722-ACA4-79B6554EABDB}"/>
              </a:ext>
            </a:extLst>
          </p:cNvPr>
          <p:cNvGraphicFramePr/>
          <p:nvPr>
            <p:extLst>
              <p:ext uri="{D42A27DB-BD31-4B8C-83A1-F6EECF244321}">
                <p14:modId xmlns:p14="http://schemas.microsoft.com/office/powerpoint/2010/main" val="3727468039"/>
              </p:ext>
            </p:extLst>
          </p:nvPr>
        </p:nvGraphicFramePr>
        <p:xfrm>
          <a:off x="530090" y="1491478"/>
          <a:ext cx="5565910" cy="4007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a:extLst>
              <a:ext uri="{FF2B5EF4-FFF2-40B4-BE49-F238E27FC236}">
                <a16:creationId xmlns:a16="http://schemas.microsoft.com/office/drawing/2014/main" id="{43872CB5-1C6E-4662-AF96-5A613BA38E4C}"/>
              </a:ext>
            </a:extLst>
          </p:cNvPr>
          <p:cNvGraphicFramePr/>
          <p:nvPr>
            <p:extLst>
              <p:ext uri="{D42A27DB-BD31-4B8C-83A1-F6EECF244321}">
                <p14:modId xmlns:p14="http://schemas.microsoft.com/office/powerpoint/2010/main" val="3104123127"/>
              </p:ext>
            </p:extLst>
          </p:nvPr>
        </p:nvGraphicFramePr>
        <p:xfrm>
          <a:off x="6546573" y="1516878"/>
          <a:ext cx="5115337" cy="3847039"/>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a:extLst>
              <a:ext uri="{FF2B5EF4-FFF2-40B4-BE49-F238E27FC236}">
                <a16:creationId xmlns:a16="http://schemas.microsoft.com/office/drawing/2014/main" id="{8DAA2F71-9096-4880-A73D-A85F0D430EE9}"/>
              </a:ext>
            </a:extLst>
          </p:cNvPr>
          <p:cNvSpPr txBox="1"/>
          <p:nvPr/>
        </p:nvSpPr>
        <p:spPr>
          <a:xfrm>
            <a:off x="2928729" y="810992"/>
            <a:ext cx="6175513" cy="523220"/>
          </a:xfrm>
          <a:prstGeom prst="rect">
            <a:avLst/>
          </a:prstGeom>
          <a:noFill/>
        </p:spPr>
        <p:txBody>
          <a:bodyPr wrap="square" rtlCol="0">
            <a:spAutoFit/>
          </a:bodyPr>
          <a:lstStyle/>
          <a:p>
            <a:pPr algn="ctr"/>
            <a:r>
              <a:rPr lang="es-EC" sz="2800" b="1" dirty="0"/>
              <a:t>FICHA DE OBSERVACION</a:t>
            </a:r>
          </a:p>
        </p:txBody>
      </p:sp>
    </p:spTree>
    <p:extLst>
      <p:ext uri="{BB962C8B-B14F-4D97-AF65-F5344CB8AC3E}">
        <p14:creationId xmlns:p14="http://schemas.microsoft.com/office/powerpoint/2010/main" val="269341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OBTENIDOS EN LA INVESTIGACIÓN DE CAMPO (OE 1)</a:t>
            </a: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7" name="Tabla 6">
            <a:extLst>
              <a:ext uri="{FF2B5EF4-FFF2-40B4-BE49-F238E27FC236}">
                <a16:creationId xmlns:a16="http://schemas.microsoft.com/office/drawing/2014/main" id="{97E90FA1-98D4-4D22-A63A-E713CD3180C6}"/>
              </a:ext>
            </a:extLst>
          </p:cNvPr>
          <p:cNvGraphicFramePr>
            <a:graphicFrameLocks noGrp="1"/>
          </p:cNvGraphicFramePr>
          <p:nvPr>
            <p:extLst>
              <p:ext uri="{D42A27DB-BD31-4B8C-83A1-F6EECF244321}">
                <p14:modId xmlns:p14="http://schemas.microsoft.com/office/powerpoint/2010/main" val="3991541"/>
              </p:ext>
            </p:extLst>
          </p:nvPr>
        </p:nvGraphicFramePr>
        <p:xfrm>
          <a:off x="5591598" y="1229310"/>
          <a:ext cx="2959100" cy="1115184"/>
        </p:xfrm>
        <a:graphic>
          <a:graphicData uri="http://schemas.openxmlformats.org/drawingml/2006/table">
            <a:tbl>
              <a:tblPr firstRow="1" firstCol="1" bandRow="1"/>
              <a:tblGrid>
                <a:gridCol w="762000">
                  <a:extLst>
                    <a:ext uri="{9D8B030D-6E8A-4147-A177-3AD203B41FA5}">
                      <a16:colId xmlns:a16="http://schemas.microsoft.com/office/drawing/2014/main" val="1307779526"/>
                    </a:ext>
                  </a:extLst>
                </a:gridCol>
                <a:gridCol w="762000">
                  <a:extLst>
                    <a:ext uri="{9D8B030D-6E8A-4147-A177-3AD203B41FA5}">
                      <a16:colId xmlns:a16="http://schemas.microsoft.com/office/drawing/2014/main" val="4087229397"/>
                    </a:ext>
                  </a:extLst>
                </a:gridCol>
                <a:gridCol w="762000">
                  <a:extLst>
                    <a:ext uri="{9D8B030D-6E8A-4147-A177-3AD203B41FA5}">
                      <a16:colId xmlns:a16="http://schemas.microsoft.com/office/drawing/2014/main" val="2531067436"/>
                    </a:ext>
                  </a:extLst>
                </a:gridCol>
                <a:gridCol w="673100">
                  <a:extLst>
                    <a:ext uri="{9D8B030D-6E8A-4147-A177-3AD203B41FA5}">
                      <a16:colId xmlns:a16="http://schemas.microsoft.com/office/drawing/2014/main" val="370977156"/>
                    </a:ext>
                  </a:extLst>
                </a:gridCol>
              </a:tblGrid>
              <a:tr h="185864">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Tipo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Publicación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Congreso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998097"/>
                  </a:ext>
                </a:extLst>
              </a:tr>
              <a:tr h="185864">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Público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68869087"/>
                  </a:ext>
                </a:extLst>
              </a:tr>
              <a:tr h="185864">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Privado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107918829"/>
                  </a:ext>
                </a:extLst>
              </a:tr>
              <a:tr h="185864">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Mixto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832850891"/>
                  </a:ext>
                </a:extLst>
              </a:tr>
              <a:tr h="185864">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Ninguna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108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419148540"/>
                  </a:ext>
                </a:extLst>
              </a:tr>
              <a:tr h="185864">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585466"/>
                  </a:ext>
                </a:extLst>
              </a:tr>
            </a:tbl>
          </a:graphicData>
        </a:graphic>
      </p:graphicFrame>
      <p:graphicFrame>
        <p:nvGraphicFramePr>
          <p:cNvPr id="12" name="Tabla 11">
            <a:extLst>
              <a:ext uri="{FF2B5EF4-FFF2-40B4-BE49-F238E27FC236}">
                <a16:creationId xmlns:a16="http://schemas.microsoft.com/office/drawing/2014/main" id="{022DBDE1-2714-4C90-9080-26F3ABB6621A}"/>
              </a:ext>
            </a:extLst>
          </p:cNvPr>
          <p:cNvGraphicFramePr>
            <a:graphicFrameLocks noGrp="1"/>
          </p:cNvGraphicFramePr>
          <p:nvPr>
            <p:extLst>
              <p:ext uri="{D42A27DB-BD31-4B8C-83A1-F6EECF244321}">
                <p14:modId xmlns:p14="http://schemas.microsoft.com/office/powerpoint/2010/main" val="2270125717"/>
              </p:ext>
            </p:extLst>
          </p:nvPr>
        </p:nvGraphicFramePr>
        <p:xfrm>
          <a:off x="5287632" y="3140418"/>
          <a:ext cx="4143375" cy="1218994"/>
        </p:xfrm>
        <a:graphic>
          <a:graphicData uri="http://schemas.openxmlformats.org/drawingml/2006/table">
            <a:tbl>
              <a:tblPr firstRow="1" firstCol="1" bandRow="1"/>
              <a:tblGrid>
                <a:gridCol w="1588668">
                  <a:extLst>
                    <a:ext uri="{9D8B030D-6E8A-4147-A177-3AD203B41FA5}">
                      <a16:colId xmlns:a16="http://schemas.microsoft.com/office/drawing/2014/main" val="3103736616"/>
                    </a:ext>
                  </a:extLst>
                </a:gridCol>
                <a:gridCol w="126466">
                  <a:extLst>
                    <a:ext uri="{9D8B030D-6E8A-4147-A177-3AD203B41FA5}">
                      <a16:colId xmlns:a16="http://schemas.microsoft.com/office/drawing/2014/main" val="2479056090"/>
                    </a:ext>
                  </a:extLst>
                </a:gridCol>
                <a:gridCol w="841678">
                  <a:extLst>
                    <a:ext uri="{9D8B030D-6E8A-4147-A177-3AD203B41FA5}">
                      <a16:colId xmlns:a16="http://schemas.microsoft.com/office/drawing/2014/main" val="483893694"/>
                    </a:ext>
                  </a:extLst>
                </a:gridCol>
                <a:gridCol w="841678">
                  <a:extLst>
                    <a:ext uri="{9D8B030D-6E8A-4147-A177-3AD203B41FA5}">
                      <a16:colId xmlns:a16="http://schemas.microsoft.com/office/drawing/2014/main" val="48384388"/>
                    </a:ext>
                  </a:extLst>
                </a:gridCol>
                <a:gridCol w="744885">
                  <a:extLst>
                    <a:ext uri="{9D8B030D-6E8A-4147-A177-3AD203B41FA5}">
                      <a16:colId xmlns:a16="http://schemas.microsoft.com/office/drawing/2014/main" val="2632451969"/>
                    </a:ext>
                  </a:extLst>
                </a:gridCol>
              </a:tblGrid>
              <a:tr h="174142">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Tamaño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Publicación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Congreso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756054"/>
                  </a:ext>
                </a:extLst>
              </a:tr>
              <a:tr h="174142">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Microempresas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19364038"/>
                  </a:ext>
                </a:extLst>
              </a:tr>
              <a:tr h="174142">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Pequeñas empresas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0,50%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847603703"/>
                  </a:ext>
                </a:extLst>
              </a:tr>
              <a:tr h="174142">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Medianas empresas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1,50%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811684415"/>
                  </a:ext>
                </a:extLst>
              </a:tr>
              <a:tr h="174142">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Grandes empresas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625492184"/>
                  </a:ext>
                </a:extLst>
              </a:tr>
              <a:tr h="174142">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Ninguna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108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948727812"/>
                  </a:ext>
                </a:extLst>
              </a:tr>
              <a:tr h="174142">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17050"/>
                  </a:ext>
                </a:extLst>
              </a:tr>
            </a:tbl>
          </a:graphicData>
        </a:graphic>
      </p:graphicFrame>
      <p:graphicFrame>
        <p:nvGraphicFramePr>
          <p:cNvPr id="2" name="Tabla 1">
            <a:extLst>
              <a:ext uri="{FF2B5EF4-FFF2-40B4-BE49-F238E27FC236}">
                <a16:creationId xmlns:a16="http://schemas.microsoft.com/office/drawing/2014/main" id="{674E20AC-34F5-433F-9563-D1FD39306752}"/>
              </a:ext>
            </a:extLst>
          </p:cNvPr>
          <p:cNvGraphicFramePr>
            <a:graphicFrameLocks noGrp="1"/>
          </p:cNvGraphicFramePr>
          <p:nvPr>
            <p:extLst>
              <p:ext uri="{D42A27DB-BD31-4B8C-83A1-F6EECF244321}">
                <p14:modId xmlns:p14="http://schemas.microsoft.com/office/powerpoint/2010/main" val="2135032196"/>
              </p:ext>
            </p:extLst>
          </p:nvPr>
        </p:nvGraphicFramePr>
        <p:xfrm>
          <a:off x="5591598" y="4998974"/>
          <a:ext cx="3467100" cy="762000"/>
        </p:xfrm>
        <a:graphic>
          <a:graphicData uri="http://schemas.openxmlformats.org/drawingml/2006/table">
            <a:tbl>
              <a:tblPr firstRow="1" firstCol="1" bandRow="1"/>
              <a:tblGrid>
                <a:gridCol w="1181100">
                  <a:extLst>
                    <a:ext uri="{9D8B030D-6E8A-4147-A177-3AD203B41FA5}">
                      <a16:colId xmlns:a16="http://schemas.microsoft.com/office/drawing/2014/main" val="1646063051"/>
                    </a:ext>
                  </a:extLst>
                </a:gridCol>
                <a:gridCol w="762000">
                  <a:extLst>
                    <a:ext uri="{9D8B030D-6E8A-4147-A177-3AD203B41FA5}">
                      <a16:colId xmlns:a16="http://schemas.microsoft.com/office/drawing/2014/main" val="3098408880"/>
                    </a:ext>
                  </a:extLst>
                </a:gridCol>
                <a:gridCol w="762000">
                  <a:extLst>
                    <a:ext uri="{9D8B030D-6E8A-4147-A177-3AD203B41FA5}">
                      <a16:colId xmlns:a16="http://schemas.microsoft.com/office/drawing/2014/main" val="549638950"/>
                    </a:ext>
                  </a:extLst>
                </a:gridCol>
                <a:gridCol w="762000">
                  <a:extLst>
                    <a:ext uri="{9D8B030D-6E8A-4147-A177-3AD203B41FA5}">
                      <a16:colId xmlns:a16="http://schemas.microsoft.com/office/drawing/2014/main" val="788965719"/>
                    </a:ext>
                  </a:extLst>
                </a:gridCol>
              </a:tblGrid>
              <a:tr h="190500">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Tipo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Publicación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Congreso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215527"/>
                  </a:ext>
                </a:extLst>
              </a:tr>
              <a:tr h="190500">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Aplicada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68%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5750464"/>
                  </a:ext>
                </a:extLst>
              </a:tr>
              <a:tr h="190500">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Básica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07179721"/>
                  </a:ext>
                </a:extLst>
              </a:tr>
              <a:tr h="190500">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384671"/>
                  </a:ext>
                </a:extLst>
              </a:tr>
            </a:tbl>
          </a:graphicData>
        </a:graphic>
      </p:graphicFrame>
      <p:sp>
        <p:nvSpPr>
          <p:cNvPr id="3" name="CuadroTexto 2">
            <a:extLst>
              <a:ext uri="{FF2B5EF4-FFF2-40B4-BE49-F238E27FC236}">
                <a16:creationId xmlns:a16="http://schemas.microsoft.com/office/drawing/2014/main" id="{CC8D4658-6984-408A-B97A-7002D637AF93}"/>
              </a:ext>
            </a:extLst>
          </p:cNvPr>
          <p:cNvSpPr txBox="1"/>
          <p:nvPr/>
        </p:nvSpPr>
        <p:spPr>
          <a:xfrm>
            <a:off x="9528406" y="2470330"/>
            <a:ext cx="2326549" cy="2893100"/>
          </a:xfrm>
          <a:prstGeom prst="rect">
            <a:avLst/>
          </a:prstGeom>
          <a:noFill/>
        </p:spPr>
        <p:txBody>
          <a:bodyPr wrap="square" rtlCol="0">
            <a:spAutoFit/>
          </a:bodyPr>
          <a:lstStyle/>
          <a:p>
            <a:pPr algn="just"/>
            <a:r>
              <a:rPr lang="es-EC" sz="1400" dirty="0">
                <a:solidFill>
                  <a:srgbClr val="000000"/>
                </a:solidFill>
                <a:effectLst/>
                <a:latin typeface="Arial" panose="020B0604020202020204" pitchFamily="34" charset="0"/>
                <a:ea typeface="Calibri" panose="020F0502020204030204" pitchFamily="34" charset="0"/>
              </a:rPr>
              <a:t>El 100% de publicaciones no disponen pertinencia social. La práctica investigativa de la universidad ha permitido generar un buen capital científico con una participación más notable para los saberes y no un aporte sustancial de solución de problemas en los sectores económicos del país. </a:t>
            </a:r>
            <a:endParaRPr lang="es-EC" sz="1400" dirty="0"/>
          </a:p>
        </p:txBody>
      </p:sp>
      <p:sp>
        <p:nvSpPr>
          <p:cNvPr id="11" name="CuadroTexto 10">
            <a:extLst>
              <a:ext uri="{FF2B5EF4-FFF2-40B4-BE49-F238E27FC236}">
                <a16:creationId xmlns:a16="http://schemas.microsoft.com/office/drawing/2014/main" id="{61F917FA-3F4B-4CF5-9DD5-B9AC7186C61D}"/>
              </a:ext>
            </a:extLst>
          </p:cNvPr>
          <p:cNvSpPr txBox="1"/>
          <p:nvPr/>
        </p:nvSpPr>
        <p:spPr>
          <a:xfrm>
            <a:off x="5591598" y="835485"/>
            <a:ext cx="3065606" cy="369332"/>
          </a:xfrm>
          <a:prstGeom prst="rect">
            <a:avLst/>
          </a:prstGeom>
          <a:noFill/>
        </p:spPr>
        <p:txBody>
          <a:bodyPr wrap="square" rtlCol="0">
            <a:spAutoFit/>
          </a:bodyPr>
          <a:lstStyle/>
          <a:p>
            <a:r>
              <a:rPr lang="es-EC" dirty="0"/>
              <a:t>APLICACIÓN TIPO DE EMPRESA</a:t>
            </a:r>
          </a:p>
        </p:txBody>
      </p:sp>
      <p:sp>
        <p:nvSpPr>
          <p:cNvPr id="14" name="CuadroTexto 13">
            <a:extLst>
              <a:ext uri="{FF2B5EF4-FFF2-40B4-BE49-F238E27FC236}">
                <a16:creationId xmlns:a16="http://schemas.microsoft.com/office/drawing/2014/main" id="{33867007-29DE-43E0-A16C-B6C27C9690B4}"/>
              </a:ext>
            </a:extLst>
          </p:cNvPr>
          <p:cNvSpPr txBox="1"/>
          <p:nvPr/>
        </p:nvSpPr>
        <p:spPr>
          <a:xfrm>
            <a:off x="5287632" y="2650364"/>
            <a:ext cx="4143375" cy="369332"/>
          </a:xfrm>
          <a:prstGeom prst="rect">
            <a:avLst/>
          </a:prstGeom>
          <a:noFill/>
        </p:spPr>
        <p:txBody>
          <a:bodyPr wrap="square" rtlCol="0">
            <a:spAutoFit/>
          </a:bodyPr>
          <a:lstStyle/>
          <a:p>
            <a:r>
              <a:rPr lang="es-EC" dirty="0"/>
              <a:t>APLICACIÓN SEGÚN TAMAÑO EMPRESA</a:t>
            </a:r>
          </a:p>
        </p:txBody>
      </p:sp>
      <p:sp>
        <p:nvSpPr>
          <p:cNvPr id="15" name="CuadroTexto 14">
            <a:extLst>
              <a:ext uri="{FF2B5EF4-FFF2-40B4-BE49-F238E27FC236}">
                <a16:creationId xmlns:a16="http://schemas.microsoft.com/office/drawing/2014/main" id="{76B537DC-2810-4879-B5ED-1C19650F9412}"/>
              </a:ext>
            </a:extLst>
          </p:cNvPr>
          <p:cNvSpPr txBox="1"/>
          <p:nvPr/>
        </p:nvSpPr>
        <p:spPr>
          <a:xfrm>
            <a:off x="5963907" y="4551009"/>
            <a:ext cx="2729948" cy="369332"/>
          </a:xfrm>
          <a:prstGeom prst="rect">
            <a:avLst/>
          </a:prstGeom>
          <a:noFill/>
        </p:spPr>
        <p:txBody>
          <a:bodyPr wrap="square" rtlCol="0">
            <a:spAutoFit/>
          </a:bodyPr>
          <a:lstStyle/>
          <a:p>
            <a:pPr algn="ctr"/>
            <a:r>
              <a:rPr lang="es-EC" dirty="0"/>
              <a:t>TIPO DE INVESTIGACION</a:t>
            </a:r>
          </a:p>
        </p:txBody>
      </p:sp>
      <p:sp>
        <p:nvSpPr>
          <p:cNvPr id="16" name="Rectángulo 15">
            <a:extLst>
              <a:ext uri="{FF2B5EF4-FFF2-40B4-BE49-F238E27FC236}">
                <a16:creationId xmlns:a16="http://schemas.microsoft.com/office/drawing/2014/main" id="{5E657CFF-6F35-45C4-AB2F-06279F846BEB}"/>
              </a:ext>
            </a:extLst>
          </p:cNvPr>
          <p:cNvSpPr/>
          <p:nvPr/>
        </p:nvSpPr>
        <p:spPr>
          <a:xfrm>
            <a:off x="8886162" y="1733097"/>
            <a:ext cx="3608680" cy="646331"/>
          </a:xfrm>
          <a:prstGeom prst="rect">
            <a:avLst/>
          </a:prstGeom>
          <a:noFill/>
        </p:spPr>
        <p:txBody>
          <a:bodyPr wrap="square" lIns="91440" tIns="45720" rIns="91440" bIns="45720">
            <a:spAutoFit/>
          </a:bodyPr>
          <a:lstStyle/>
          <a:p>
            <a:pPr algn="ctr"/>
            <a:r>
              <a:rPr lang="es-EC" sz="3600" b="0" cap="none" spc="0" dirty="0">
                <a:ln w="0"/>
                <a:gradFill>
                  <a:gsLst>
                    <a:gs pos="21000">
                      <a:srgbClr val="53575C"/>
                    </a:gs>
                    <a:gs pos="88000">
                      <a:srgbClr val="C5C7CA"/>
                    </a:gs>
                  </a:gsLst>
                  <a:lin ang="5400000"/>
                </a:gradFill>
                <a:effectLst/>
                <a:latin typeface="Arial" panose="020B0604020202020204" pitchFamily="34" charset="0"/>
                <a:ea typeface="Calibri" panose="020F0502020204030204" pitchFamily="34" charset="0"/>
              </a:rPr>
              <a:t>Conclusión</a:t>
            </a:r>
            <a:endParaRPr lang="es-EC" sz="3600" b="0" cap="none" spc="0" dirty="0">
              <a:ln w="0"/>
              <a:gradFill>
                <a:gsLst>
                  <a:gs pos="21000">
                    <a:srgbClr val="53575C"/>
                  </a:gs>
                  <a:gs pos="88000">
                    <a:srgbClr val="C5C7CA"/>
                  </a:gs>
                </a:gsLst>
                <a:lin ang="5400000"/>
              </a:gradFill>
              <a:effectLst/>
            </a:endParaRPr>
          </a:p>
        </p:txBody>
      </p:sp>
      <p:sp>
        <p:nvSpPr>
          <p:cNvPr id="17" name="CuadroTexto 16">
            <a:extLst>
              <a:ext uri="{FF2B5EF4-FFF2-40B4-BE49-F238E27FC236}">
                <a16:creationId xmlns:a16="http://schemas.microsoft.com/office/drawing/2014/main" id="{B3B32C8C-158D-41AD-BCCD-58B5C8746230}"/>
              </a:ext>
            </a:extLst>
          </p:cNvPr>
          <p:cNvSpPr txBox="1"/>
          <p:nvPr/>
        </p:nvSpPr>
        <p:spPr>
          <a:xfrm>
            <a:off x="1019041" y="706028"/>
            <a:ext cx="3065606" cy="369316"/>
          </a:xfrm>
          <a:prstGeom prst="rect">
            <a:avLst/>
          </a:prstGeom>
          <a:noFill/>
        </p:spPr>
        <p:txBody>
          <a:bodyPr wrap="square" rtlCol="0">
            <a:spAutoFit/>
          </a:bodyPr>
          <a:lstStyle/>
          <a:p>
            <a:pPr algn="ctr"/>
            <a:r>
              <a:rPr lang="es-EC" b="1" dirty="0"/>
              <a:t>FICHA DE OBSERVACION</a:t>
            </a:r>
          </a:p>
        </p:txBody>
      </p:sp>
      <p:pic>
        <p:nvPicPr>
          <p:cNvPr id="18" name="Imagen 17">
            <a:extLst>
              <a:ext uri="{FF2B5EF4-FFF2-40B4-BE49-F238E27FC236}">
                <a16:creationId xmlns:a16="http://schemas.microsoft.com/office/drawing/2014/main" id="{58A2BD45-590D-4876-9F85-E0389D366B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7046" y="1149462"/>
            <a:ext cx="4784844" cy="4607915"/>
          </a:xfrm>
          <a:prstGeom prst="rect">
            <a:avLst/>
          </a:prstGeom>
          <a:noFill/>
          <a:ln>
            <a:noFill/>
          </a:ln>
        </p:spPr>
      </p:pic>
    </p:spTree>
    <p:extLst>
      <p:ext uri="{BB962C8B-B14F-4D97-AF65-F5344CB8AC3E}">
        <p14:creationId xmlns:p14="http://schemas.microsoft.com/office/powerpoint/2010/main" val="124541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OBTENIDOS EN LA INVESTIGACIÓN DE CAMPO (OE 2)</a:t>
            </a: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a:cxnSpLocks/>
          </p:cNvCxnSpPr>
          <p:nvPr/>
        </p:nvCxnSpPr>
        <p:spPr>
          <a:xfrm>
            <a:off x="39519" y="5601167"/>
            <a:ext cx="9784825"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pic>
        <p:nvPicPr>
          <p:cNvPr id="17" name="Imagen 16">
            <a:extLst>
              <a:ext uri="{FF2B5EF4-FFF2-40B4-BE49-F238E27FC236}">
                <a16:creationId xmlns:a16="http://schemas.microsoft.com/office/drawing/2014/main" id="{65C0CB5F-FB19-4FF6-AE65-FC4D8F3FF6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80513" y="2022449"/>
            <a:ext cx="4988787" cy="3131270"/>
          </a:xfrm>
          <a:prstGeom prst="rect">
            <a:avLst/>
          </a:prstGeom>
          <a:noFill/>
        </p:spPr>
      </p:pic>
      <p:pic>
        <p:nvPicPr>
          <p:cNvPr id="18" name="Imagen 17">
            <a:extLst>
              <a:ext uri="{FF2B5EF4-FFF2-40B4-BE49-F238E27FC236}">
                <a16:creationId xmlns:a16="http://schemas.microsoft.com/office/drawing/2014/main" id="{C44281C1-D732-4032-973C-3F81A217742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81626" y="2043460"/>
            <a:ext cx="4709012" cy="3071529"/>
          </a:xfrm>
          <a:prstGeom prst="rect">
            <a:avLst/>
          </a:prstGeom>
          <a:noFill/>
        </p:spPr>
      </p:pic>
      <p:sp>
        <p:nvSpPr>
          <p:cNvPr id="21" name="Rectángulo 20">
            <a:extLst>
              <a:ext uri="{FF2B5EF4-FFF2-40B4-BE49-F238E27FC236}">
                <a16:creationId xmlns:a16="http://schemas.microsoft.com/office/drawing/2014/main" id="{13777AB1-8B82-469B-95A0-E69874EC4749}"/>
              </a:ext>
            </a:extLst>
          </p:cNvPr>
          <p:cNvSpPr/>
          <p:nvPr/>
        </p:nvSpPr>
        <p:spPr>
          <a:xfrm>
            <a:off x="260432" y="1089013"/>
            <a:ext cx="799168" cy="4524315"/>
          </a:xfrm>
          <a:prstGeom prst="rect">
            <a:avLst/>
          </a:prstGeom>
          <a:noFill/>
        </p:spPr>
        <p:txBody>
          <a:bodyPr wrap="square" lIns="91440" tIns="45720" rIns="91440" bIns="45720">
            <a:spAutoFit/>
          </a:bodyPr>
          <a:lstStyle/>
          <a:p>
            <a:pPr algn="ctr"/>
            <a:r>
              <a:rPr lang="es-ES" sz="3600" dirty="0">
                <a:ln w="0"/>
                <a:gradFill>
                  <a:gsLst>
                    <a:gs pos="21000">
                      <a:srgbClr val="53575C"/>
                    </a:gs>
                    <a:gs pos="88000">
                      <a:srgbClr val="C5C7CA"/>
                    </a:gs>
                  </a:gsLst>
                  <a:lin ang="5400000"/>
                </a:gradFill>
              </a:rPr>
              <a:t>E</a:t>
            </a:r>
          </a:p>
          <a:p>
            <a:pPr algn="ctr"/>
            <a:r>
              <a:rPr lang="es-ES" sz="3600" dirty="0">
                <a:ln w="0"/>
                <a:gradFill>
                  <a:gsLst>
                    <a:gs pos="21000">
                      <a:srgbClr val="53575C"/>
                    </a:gs>
                    <a:gs pos="88000">
                      <a:srgbClr val="C5C7CA"/>
                    </a:gs>
                  </a:gsLst>
                  <a:lin ang="5400000"/>
                </a:gradFill>
              </a:rPr>
              <a:t>N</a:t>
            </a:r>
          </a:p>
          <a:p>
            <a:pPr algn="ctr"/>
            <a:r>
              <a:rPr lang="es-ES" sz="3600" dirty="0">
                <a:ln w="0"/>
                <a:gradFill>
                  <a:gsLst>
                    <a:gs pos="21000">
                      <a:srgbClr val="53575C"/>
                    </a:gs>
                    <a:gs pos="88000">
                      <a:srgbClr val="C5C7CA"/>
                    </a:gs>
                  </a:gsLst>
                  <a:lin ang="5400000"/>
                </a:gradFill>
              </a:rPr>
              <a:t>C</a:t>
            </a:r>
          </a:p>
          <a:p>
            <a:pPr algn="ctr"/>
            <a:r>
              <a:rPr lang="es-ES" sz="3600" dirty="0">
                <a:ln w="0"/>
                <a:gradFill>
                  <a:gsLst>
                    <a:gs pos="21000">
                      <a:srgbClr val="53575C"/>
                    </a:gs>
                    <a:gs pos="88000">
                      <a:srgbClr val="C5C7CA"/>
                    </a:gs>
                  </a:gsLst>
                  <a:lin ang="5400000"/>
                </a:gradFill>
              </a:rPr>
              <a:t>U</a:t>
            </a:r>
          </a:p>
          <a:p>
            <a:pPr algn="ctr"/>
            <a:r>
              <a:rPr lang="es-ES" sz="3600" dirty="0">
                <a:ln w="0"/>
                <a:gradFill>
                  <a:gsLst>
                    <a:gs pos="21000">
                      <a:srgbClr val="53575C"/>
                    </a:gs>
                    <a:gs pos="88000">
                      <a:srgbClr val="C5C7CA"/>
                    </a:gs>
                  </a:gsLst>
                  <a:lin ang="5400000"/>
                </a:gradFill>
              </a:rPr>
              <a:t>E</a:t>
            </a:r>
          </a:p>
          <a:p>
            <a:pPr algn="ctr"/>
            <a:r>
              <a:rPr lang="es-ES" sz="3600" dirty="0">
                <a:ln w="0"/>
                <a:gradFill>
                  <a:gsLst>
                    <a:gs pos="21000">
                      <a:srgbClr val="53575C"/>
                    </a:gs>
                    <a:gs pos="88000">
                      <a:srgbClr val="C5C7CA"/>
                    </a:gs>
                  </a:gsLst>
                  <a:lin ang="5400000"/>
                </a:gradFill>
              </a:rPr>
              <a:t>S</a:t>
            </a:r>
          </a:p>
          <a:p>
            <a:pPr algn="ctr"/>
            <a:r>
              <a:rPr lang="es-ES" sz="3600" dirty="0">
                <a:ln w="0"/>
                <a:gradFill>
                  <a:gsLst>
                    <a:gs pos="21000">
                      <a:srgbClr val="53575C"/>
                    </a:gs>
                    <a:gs pos="88000">
                      <a:srgbClr val="C5C7CA"/>
                    </a:gs>
                  </a:gsLst>
                  <a:lin ang="5400000"/>
                </a:gradFill>
              </a:rPr>
              <a:t>T</a:t>
            </a:r>
          </a:p>
          <a:p>
            <a:pPr algn="ctr"/>
            <a:r>
              <a:rPr lang="es-ES" sz="3600" dirty="0">
                <a:ln w="0"/>
                <a:gradFill>
                  <a:gsLst>
                    <a:gs pos="21000">
                      <a:srgbClr val="53575C"/>
                    </a:gs>
                    <a:gs pos="88000">
                      <a:srgbClr val="C5C7CA"/>
                    </a:gs>
                  </a:gsLst>
                  <a:lin ang="5400000"/>
                </a:gradFill>
              </a:rPr>
              <a:t>A</a:t>
            </a:r>
            <a:endParaRPr lang="es-ES" sz="3600" b="0" cap="none" spc="0" dirty="0">
              <a:ln w="0"/>
              <a:gradFill>
                <a:gsLst>
                  <a:gs pos="21000">
                    <a:srgbClr val="53575C"/>
                  </a:gs>
                  <a:gs pos="88000">
                    <a:srgbClr val="C5C7CA"/>
                  </a:gs>
                </a:gsLst>
                <a:lin ang="5400000"/>
              </a:gradFill>
              <a:effectLst/>
            </a:endParaRPr>
          </a:p>
        </p:txBody>
      </p:sp>
      <p:sp>
        <p:nvSpPr>
          <p:cNvPr id="24" name="CuadroTexto 23">
            <a:extLst>
              <a:ext uri="{FF2B5EF4-FFF2-40B4-BE49-F238E27FC236}">
                <a16:creationId xmlns:a16="http://schemas.microsoft.com/office/drawing/2014/main" id="{1B92F3E9-302D-4FED-B458-2A3CD76C83E1}"/>
              </a:ext>
            </a:extLst>
          </p:cNvPr>
          <p:cNvSpPr txBox="1"/>
          <p:nvPr/>
        </p:nvSpPr>
        <p:spPr>
          <a:xfrm>
            <a:off x="7067172" y="1210383"/>
            <a:ext cx="4337920" cy="646331"/>
          </a:xfrm>
          <a:prstGeom prst="rect">
            <a:avLst/>
          </a:prstGeom>
          <a:noFill/>
        </p:spPr>
        <p:txBody>
          <a:bodyPr wrap="square">
            <a:spAutoFit/>
          </a:bodyPr>
          <a:lstStyle/>
          <a:p>
            <a:pPr algn="just">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Pregunta 2: ¿</a:t>
            </a:r>
            <a:r>
              <a:rPr lang="es-EC" sz="1800" b="1"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Ha publicado durante el 2014 y el 2018?</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1F36EFDE-EBB0-48F0-844C-187E865F52D2}"/>
              </a:ext>
            </a:extLst>
          </p:cNvPr>
          <p:cNvSpPr txBox="1"/>
          <p:nvPr/>
        </p:nvSpPr>
        <p:spPr>
          <a:xfrm>
            <a:off x="1758078" y="1231034"/>
            <a:ext cx="4337920" cy="369332"/>
          </a:xfrm>
          <a:prstGeom prst="rect">
            <a:avLst/>
          </a:prstGeom>
          <a:noFill/>
        </p:spPr>
        <p:txBody>
          <a:bodyPr wrap="square">
            <a:spAutoFit/>
          </a:bodyPr>
          <a:lstStyle/>
          <a:p>
            <a:pPr algn="just">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Género </a:t>
            </a:r>
            <a:r>
              <a:rPr lang="es-EC" b="1" dirty="0">
                <a:latin typeface="Arial" panose="020B0604020202020204" pitchFamily="34" charset="0"/>
                <a:ea typeface="Calibri" panose="020F0502020204030204" pitchFamily="34" charset="0"/>
                <a:cs typeface="Arial" panose="020B0604020202020204" pitchFamily="34" charset="0"/>
              </a:rPr>
              <a:t>Docentes Investigadores</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02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OBTENIDOS EN LA INVESTIGACIÓN DE CAMPO (OE 2)</a:t>
            </a: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a:cxnSpLocks/>
          </p:cNvCxnSpPr>
          <p:nvPr/>
        </p:nvCxnSpPr>
        <p:spPr>
          <a:xfrm>
            <a:off x="39519" y="5601167"/>
            <a:ext cx="9784825"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sp>
        <p:nvSpPr>
          <p:cNvPr id="21" name="Rectángulo 20">
            <a:extLst>
              <a:ext uri="{FF2B5EF4-FFF2-40B4-BE49-F238E27FC236}">
                <a16:creationId xmlns:a16="http://schemas.microsoft.com/office/drawing/2014/main" id="{13777AB1-8B82-469B-95A0-E69874EC4749}"/>
              </a:ext>
            </a:extLst>
          </p:cNvPr>
          <p:cNvSpPr/>
          <p:nvPr/>
        </p:nvSpPr>
        <p:spPr>
          <a:xfrm>
            <a:off x="260432" y="1089013"/>
            <a:ext cx="799168" cy="4524315"/>
          </a:xfrm>
          <a:prstGeom prst="rect">
            <a:avLst/>
          </a:prstGeom>
          <a:noFill/>
        </p:spPr>
        <p:txBody>
          <a:bodyPr wrap="square" lIns="91440" tIns="45720" rIns="91440" bIns="45720">
            <a:spAutoFit/>
          </a:bodyPr>
          <a:lstStyle/>
          <a:p>
            <a:pPr algn="ctr"/>
            <a:r>
              <a:rPr lang="es-ES" sz="3600" dirty="0">
                <a:ln w="0"/>
                <a:gradFill>
                  <a:gsLst>
                    <a:gs pos="21000">
                      <a:srgbClr val="53575C"/>
                    </a:gs>
                    <a:gs pos="88000">
                      <a:srgbClr val="C5C7CA"/>
                    </a:gs>
                  </a:gsLst>
                  <a:lin ang="5400000"/>
                </a:gradFill>
              </a:rPr>
              <a:t>E</a:t>
            </a:r>
          </a:p>
          <a:p>
            <a:pPr algn="ctr"/>
            <a:r>
              <a:rPr lang="es-ES" sz="3600" dirty="0">
                <a:ln w="0"/>
                <a:gradFill>
                  <a:gsLst>
                    <a:gs pos="21000">
                      <a:srgbClr val="53575C"/>
                    </a:gs>
                    <a:gs pos="88000">
                      <a:srgbClr val="C5C7CA"/>
                    </a:gs>
                  </a:gsLst>
                  <a:lin ang="5400000"/>
                </a:gradFill>
              </a:rPr>
              <a:t>N</a:t>
            </a:r>
          </a:p>
          <a:p>
            <a:pPr algn="ctr"/>
            <a:r>
              <a:rPr lang="es-ES" sz="3600" dirty="0">
                <a:ln w="0"/>
                <a:gradFill>
                  <a:gsLst>
                    <a:gs pos="21000">
                      <a:srgbClr val="53575C"/>
                    </a:gs>
                    <a:gs pos="88000">
                      <a:srgbClr val="C5C7CA"/>
                    </a:gs>
                  </a:gsLst>
                  <a:lin ang="5400000"/>
                </a:gradFill>
              </a:rPr>
              <a:t>C</a:t>
            </a:r>
          </a:p>
          <a:p>
            <a:pPr algn="ctr"/>
            <a:r>
              <a:rPr lang="es-ES" sz="3600" dirty="0">
                <a:ln w="0"/>
                <a:gradFill>
                  <a:gsLst>
                    <a:gs pos="21000">
                      <a:srgbClr val="53575C"/>
                    </a:gs>
                    <a:gs pos="88000">
                      <a:srgbClr val="C5C7CA"/>
                    </a:gs>
                  </a:gsLst>
                  <a:lin ang="5400000"/>
                </a:gradFill>
              </a:rPr>
              <a:t>U</a:t>
            </a:r>
          </a:p>
          <a:p>
            <a:pPr algn="ctr"/>
            <a:r>
              <a:rPr lang="es-ES" sz="3600" dirty="0">
                <a:ln w="0"/>
                <a:gradFill>
                  <a:gsLst>
                    <a:gs pos="21000">
                      <a:srgbClr val="53575C"/>
                    </a:gs>
                    <a:gs pos="88000">
                      <a:srgbClr val="C5C7CA"/>
                    </a:gs>
                  </a:gsLst>
                  <a:lin ang="5400000"/>
                </a:gradFill>
              </a:rPr>
              <a:t>E</a:t>
            </a:r>
          </a:p>
          <a:p>
            <a:pPr algn="ctr"/>
            <a:r>
              <a:rPr lang="es-ES" sz="3600" dirty="0">
                <a:ln w="0"/>
                <a:gradFill>
                  <a:gsLst>
                    <a:gs pos="21000">
                      <a:srgbClr val="53575C"/>
                    </a:gs>
                    <a:gs pos="88000">
                      <a:srgbClr val="C5C7CA"/>
                    </a:gs>
                  </a:gsLst>
                  <a:lin ang="5400000"/>
                </a:gradFill>
              </a:rPr>
              <a:t>S</a:t>
            </a:r>
          </a:p>
          <a:p>
            <a:pPr algn="ctr"/>
            <a:r>
              <a:rPr lang="es-ES" sz="3600" dirty="0">
                <a:ln w="0"/>
                <a:gradFill>
                  <a:gsLst>
                    <a:gs pos="21000">
                      <a:srgbClr val="53575C"/>
                    </a:gs>
                    <a:gs pos="88000">
                      <a:srgbClr val="C5C7CA"/>
                    </a:gs>
                  </a:gsLst>
                  <a:lin ang="5400000"/>
                </a:gradFill>
              </a:rPr>
              <a:t>T</a:t>
            </a:r>
          </a:p>
          <a:p>
            <a:pPr algn="ctr"/>
            <a:r>
              <a:rPr lang="es-ES" sz="3600" dirty="0">
                <a:ln w="0"/>
                <a:gradFill>
                  <a:gsLst>
                    <a:gs pos="21000">
                      <a:srgbClr val="53575C"/>
                    </a:gs>
                    <a:gs pos="88000">
                      <a:srgbClr val="C5C7CA"/>
                    </a:gs>
                  </a:gsLst>
                  <a:lin ang="5400000"/>
                </a:gradFill>
              </a:rPr>
              <a:t>A</a:t>
            </a:r>
            <a:endParaRPr lang="es-ES" sz="3600" b="0" cap="none" spc="0" dirty="0">
              <a:ln w="0"/>
              <a:gradFill>
                <a:gsLst>
                  <a:gs pos="21000">
                    <a:srgbClr val="53575C"/>
                  </a:gs>
                  <a:gs pos="88000">
                    <a:srgbClr val="C5C7CA"/>
                  </a:gs>
                </a:gsLst>
                <a:lin ang="5400000"/>
              </a:gradFill>
              <a:effectLst/>
            </a:endParaRPr>
          </a:p>
        </p:txBody>
      </p:sp>
      <p:sp>
        <p:nvSpPr>
          <p:cNvPr id="15" name="CuadroTexto 14">
            <a:extLst>
              <a:ext uri="{FF2B5EF4-FFF2-40B4-BE49-F238E27FC236}">
                <a16:creationId xmlns:a16="http://schemas.microsoft.com/office/drawing/2014/main" id="{31B7F22F-41D1-4D99-A848-5D898A636F8B}"/>
              </a:ext>
            </a:extLst>
          </p:cNvPr>
          <p:cNvSpPr txBox="1"/>
          <p:nvPr/>
        </p:nvSpPr>
        <p:spPr>
          <a:xfrm>
            <a:off x="1435359" y="1181862"/>
            <a:ext cx="4700270" cy="1200329"/>
          </a:xfrm>
          <a:prstGeom prst="rect">
            <a:avLst/>
          </a:prstGeom>
          <a:noFill/>
        </p:spPr>
        <p:txBody>
          <a:bodyPr wrap="square">
            <a:spAutoFit/>
          </a:bodyPr>
          <a:lstStyle/>
          <a:p>
            <a:pPr algn="just">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Pregunta 4:</a:t>
            </a:r>
            <a:r>
              <a:rPr lang="es-EC"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C" sz="1800" b="1"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¿Como autor, cuántas publicaciones ha realizado en el período 2014 - 2018? y Tiempo que trabaja en la institución</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6B38FB8E-E810-4317-9F3D-82664A10275D}"/>
              </a:ext>
            </a:extLst>
          </p:cNvPr>
          <p:cNvGraphicFramePr>
            <a:graphicFrameLocks noGrp="1"/>
          </p:cNvGraphicFramePr>
          <p:nvPr>
            <p:extLst>
              <p:ext uri="{D42A27DB-BD31-4B8C-83A1-F6EECF244321}">
                <p14:modId xmlns:p14="http://schemas.microsoft.com/office/powerpoint/2010/main" val="889232837"/>
              </p:ext>
            </p:extLst>
          </p:nvPr>
        </p:nvGraphicFramePr>
        <p:xfrm>
          <a:off x="1435359" y="2672875"/>
          <a:ext cx="5532119" cy="2714186"/>
        </p:xfrm>
        <a:graphic>
          <a:graphicData uri="http://schemas.openxmlformats.org/drawingml/2006/table">
            <a:tbl>
              <a:tblPr firstRow="1" firstCol="1" bandRow="1"/>
              <a:tblGrid>
                <a:gridCol w="1250426">
                  <a:extLst>
                    <a:ext uri="{9D8B030D-6E8A-4147-A177-3AD203B41FA5}">
                      <a16:colId xmlns:a16="http://schemas.microsoft.com/office/drawing/2014/main" val="916688670"/>
                    </a:ext>
                  </a:extLst>
                </a:gridCol>
                <a:gridCol w="608849">
                  <a:extLst>
                    <a:ext uri="{9D8B030D-6E8A-4147-A177-3AD203B41FA5}">
                      <a16:colId xmlns:a16="http://schemas.microsoft.com/office/drawing/2014/main" val="1914642537"/>
                    </a:ext>
                  </a:extLst>
                </a:gridCol>
                <a:gridCol w="684462">
                  <a:extLst>
                    <a:ext uri="{9D8B030D-6E8A-4147-A177-3AD203B41FA5}">
                      <a16:colId xmlns:a16="http://schemas.microsoft.com/office/drawing/2014/main" val="3849025449"/>
                    </a:ext>
                  </a:extLst>
                </a:gridCol>
                <a:gridCol w="797880">
                  <a:extLst>
                    <a:ext uri="{9D8B030D-6E8A-4147-A177-3AD203B41FA5}">
                      <a16:colId xmlns:a16="http://schemas.microsoft.com/office/drawing/2014/main" val="555564612"/>
                    </a:ext>
                  </a:extLst>
                </a:gridCol>
                <a:gridCol w="797880">
                  <a:extLst>
                    <a:ext uri="{9D8B030D-6E8A-4147-A177-3AD203B41FA5}">
                      <a16:colId xmlns:a16="http://schemas.microsoft.com/office/drawing/2014/main" val="3256387706"/>
                    </a:ext>
                  </a:extLst>
                </a:gridCol>
                <a:gridCol w="696311">
                  <a:extLst>
                    <a:ext uri="{9D8B030D-6E8A-4147-A177-3AD203B41FA5}">
                      <a16:colId xmlns:a16="http://schemas.microsoft.com/office/drawing/2014/main" val="3068074810"/>
                    </a:ext>
                  </a:extLst>
                </a:gridCol>
                <a:gridCol w="696311">
                  <a:extLst>
                    <a:ext uri="{9D8B030D-6E8A-4147-A177-3AD203B41FA5}">
                      <a16:colId xmlns:a16="http://schemas.microsoft.com/office/drawing/2014/main" val="3176494656"/>
                    </a:ext>
                  </a:extLst>
                </a:gridCol>
              </a:tblGrid>
              <a:tr h="289945">
                <a:tc rowSpan="2">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Número de publicaciones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Tiempo trabajo institución</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408432240"/>
                  </a:ext>
                </a:extLst>
              </a:tr>
              <a:tr h="342286">
                <a:tc vMerge="1">
                  <a:txBody>
                    <a:bodyPr/>
                    <a:lstStyle/>
                    <a:p>
                      <a:endParaRPr lang="es-EC"/>
                    </a:p>
                  </a:txBody>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4-8 años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9-13 años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14-18 años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Mas 19 años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Porcentaje</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545811"/>
                  </a:ext>
                </a:extLst>
              </a:tr>
              <a:tr h="289945">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De 1 a 3 publicaciones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17,11%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90128371"/>
                  </a:ext>
                </a:extLst>
              </a:tr>
              <a:tr h="289945">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De 4 a 5 publicaciones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10,53%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574548799"/>
                  </a:ext>
                </a:extLst>
              </a:tr>
              <a:tr h="289945">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De 6 a 8 publicaciones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22,37%</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478710049"/>
                  </a:ext>
                </a:extLst>
              </a:tr>
              <a:tr h="632230">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Más de 8 publicaciones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42,11%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332345133"/>
                  </a:ext>
                </a:extLst>
              </a:tr>
              <a:tr h="289945">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Otro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7,89%</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874543632"/>
                  </a:ext>
                </a:extLst>
              </a:tr>
              <a:tr h="289945">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200000"/>
                        </a:lnSpc>
                        <a:spcAft>
                          <a:spcPts val="800"/>
                        </a:spcAft>
                      </a:pPr>
                      <a:r>
                        <a:rPr lang="es-EC" sz="1000" b="1" dirty="0">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314832"/>
                  </a:ext>
                </a:extLst>
              </a:tr>
            </a:tbl>
          </a:graphicData>
        </a:graphic>
      </p:graphicFrame>
      <p:graphicFrame>
        <p:nvGraphicFramePr>
          <p:cNvPr id="20" name="Diagrama 19">
            <a:extLst>
              <a:ext uri="{FF2B5EF4-FFF2-40B4-BE49-F238E27FC236}">
                <a16:creationId xmlns:a16="http://schemas.microsoft.com/office/drawing/2014/main" id="{598484C4-6C2B-4E55-AB0A-BC1041491585}"/>
              </a:ext>
            </a:extLst>
          </p:cNvPr>
          <p:cNvGraphicFramePr/>
          <p:nvPr>
            <p:extLst>
              <p:ext uri="{D42A27DB-BD31-4B8C-83A1-F6EECF244321}">
                <p14:modId xmlns:p14="http://schemas.microsoft.com/office/powerpoint/2010/main" val="634957315"/>
              </p:ext>
            </p:extLst>
          </p:nvPr>
        </p:nvGraphicFramePr>
        <p:xfrm>
          <a:off x="7541494" y="1497480"/>
          <a:ext cx="3691522"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id="{955475EE-377F-43C0-A848-E055AE820A0C}"/>
              </a:ext>
            </a:extLst>
          </p:cNvPr>
          <p:cNvSpPr/>
          <p:nvPr/>
        </p:nvSpPr>
        <p:spPr>
          <a:xfrm>
            <a:off x="7211197" y="890750"/>
            <a:ext cx="4352117" cy="646331"/>
          </a:xfrm>
          <a:prstGeom prst="rect">
            <a:avLst/>
          </a:prstGeom>
          <a:noFill/>
        </p:spPr>
        <p:txBody>
          <a:bodyPr wrap="square" lIns="91440" tIns="45720" rIns="91440" bIns="45720">
            <a:spAutoFit/>
          </a:bodyPr>
          <a:lstStyle/>
          <a:p>
            <a:pPr algn="ctr"/>
            <a:r>
              <a:rPr lang="es-ES" sz="3600" dirty="0">
                <a:ln w="0"/>
                <a:gradFill>
                  <a:gsLst>
                    <a:gs pos="21000">
                      <a:srgbClr val="53575C"/>
                    </a:gs>
                    <a:gs pos="88000">
                      <a:srgbClr val="C5C7CA"/>
                    </a:gs>
                  </a:gsLst>
                  <a:lin ang="5400000"/>
                </a:gradFill>
              </a:rPr>
              <a:t>ENTREVISTA</a:t>
            </a:r>
            <a:endParaRPr lang="es-ES" sz="3600" b="0" cap="none" spc="0" dirty="0">
              <a:ln w="0"/>
              <a:gradFill>
                <a:gsLst>
                  <a:gs pos="21000">
                    <a:srgbClr val="53575C"/>
                  </a:gs>
                  <a:gs pos="88000">
                    <a:srgbClr val="C5C7CA"/>
                  </a:gs>
                </a:gsLst>
                <a:lin ang="5400000"/>
              </a:gradFill>
              <a:effectLst/>
            </a:endParaRPr>
          </a:p>
        </p:txBody>
      </p:sp>
      <p:sp>
        <p:nvSpPr>
          <p:cNvPr id="23" name="CuadroTexto 22">
            <a:extLst>
              <a:ext uri="{FF2B5EF4-FFF2-40B4-BE49-F238E27FC236}">
                <a16:creationId xmlns:a16="http://schemas.microsoft.com/office/drawing/2014/main" id="{B6249897-4F20-4AED-B52F-21C8E2AF1E7C}"/>
              </a:ext>
            </a:extLst>
          </p:cNvPr>
          <p:cNvSpPr txBox="1"/>
          <p:nvPr/>
        </p:nvSpPr>
        <p:spPr>
          <a:xfrm>
            <a:off x="7343237" y="3037700"/>
            <a:ext cx="4550375" cy="2349361"/>
          </a:xfrm>
          <a:prstGeom prst="rect">
            <a:avLst/>
          </a:prstGeom>
          <a:noFill/>
        </p:spPr>
        <p:txBody>
          <a:bodyPr wrap="square">
            <a:spAutoFit/>
          </a:bodyPr>
          <a:lstStyle/>
          <a:p>
            <a:pPr algn="just">
              <a:spcBef>
                <a:spcPts val="1200"/>
              </a:spcBef>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El Director de la UGI dijo existen un sistema de investigación (proceso) e indicadores de medición para cada objetivo estratégico, siendo el Objetivo No. 3 el que mide lo referente a Investigación.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EC" sz="1400" dirty="0">
                <a:latin typeface="Arial" panose="020B0604020202020204" pitchFamily="34" charset="0"/>
                <a:ea typeface="Calibri" panose="020F0502020204030204" pitchFamily="34" charset="0"/>
              </a:rPr>
              <a:t>L</a:t>
            </a:r>
            <a:r>
              <a:rPr lang="es-EC" sz="1400" dirty="0">
                <a:effectLst/>
                <a:latin typeface="Arial" panose="020B0604020202020204" pitchFamily="34" charset="0"/>
                <a:ea typeface="Calibri" panose="020F0502020204030204" pitchFamily="34" charset="0"/>
              </a:rPr>
              <a:t>a medición de la pertinencia social en publicaciones no se lo lleva a cabo, pero si se considera la pertinencia de forma general de las mismas para que estas propendan al cumplimiento de la finalidad de la universidad que es un ente público con más de 90 años de servicio a la sociedad.</a:t>
            </a:r>
            <a:endParaRPr lang="es-EC" sz="1400" dirty="0"/>
          </a:p>
        </p:txBody>
      </p:sp>
    </p:spTree>
    <p:extLst>
      <p:ext uri="{BB962C8B-B14F-4D97-AF65-F5344CB8AC3E}">
        <p14:creationId xmlns:p14="http://schemas.microsoft.com/office/powerpoint/2010/main" val="3011624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OBTENIDOS EN LA INVESTIGACIÓN DE CAMPO (OE 2)</a:t>
            </a: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pic>
        <p:nvPicPr>
          <p:cNvPr id="19" name="Imagen 18">
            <a:extLst>
              <a:ext uri="{FF2B5EF4-FFF2-40B4-BE49-F238E27FC236}">
                <a16:creationId xmlns:a16="http://schemas.microsoft.com/office/drawing/2014/main" id="{DD027135-35D3-48B5-902D-3DCE82EF9F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9600" y="2558465"/>
            <a:ext cx="4860759" cy="2622941"/>
          </a:xfrm>
          <a:prstGeom prst="rect">
            <a:avLst/>
          </a:prstGeom>
          <a:noFill/>
        </p:spPr>
      </p:pic>
      <p:pic>
        <p:nvPicPr>
          <p:cNvPr id="20" name="Imagen 19">
            <a:extLst>
              <a:ext uri="{FF2B5EF4-FFF2-40B4-BE49-F238E27FC236}">
                <a16:creationId xmlns:a16="http://schemas.microsoft.com/office/drawing/2014/main" id="{B832D3ED-5EEA-4CF7-9B55-0CE170134A3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00092" y="2359389"/>
            <a:ext cx="5640300" cy="2965005"/>
          </a:xfrm>
          <a:prstGeom prst="rect">
            <a:avLst/>
          </a:prstGeom>
          <a:noFill/>
        </p:spPr>
      </p:pic>
      <p:sp>
        <p:nvSpPr>
          <p:cNvPr id="21" name="Rectángulo 20">
            <a:extLst>
              <a:ext uri="{FF2B5EF4-FFF2-40B4-BE49-F238E27FC236}">
                <a16:creationId xmlns:a16="http://schemas.microsoft.com/office/drawing/2014/main" id="{13777AB1-8B82-469B-95A0-E69874EC4749}"/>
              </a:ext>
            </a:extLst>
          </p:cNvPr>
          <p:cNvSpPr/>
          <p:nvPr/>
        </p:nvSpPr>
        <p:spPr>
          <a:xfrm>
            <a:off x="260432" y="1089013"/>
            <a:ext cx="799168" cy="4524315"/>
          </a:xfrm>
          <a:prstGeom prst="rect">
            <a:avLst/>
          </a:prstGeom>
          <a:noFill/>
        </p:spPr>
        <p:txBody>
          <a:bodyPr wrap="square" lIns="91440" tIns="45720" rIns="91440" bIns="45720">
            <a:spAutoFit/>
          </a:bodyPr>
          <a:lstStyle/>
          <a:p>
            <a:pPr algn="ctr"/>
            <a:r>
              <a:rPr lang="es-ES" sz="3600" dirty="0">
                <a:ln w="0"/>
                <a:gradFill>
                  <a:gsLst>
                    <a:gs pos="21000">
                      <a:srgbClr val="53575C"/>
                    </a:gs>
                    <a:gs pos="88000">
                      <a:srgbClr val="C5C7CA"/>
                    </a:gs>
                  </a:gsLst>
                  <a:lin ang="5400000"/>
                </a:gradFill>
              </a:rPr>
              <a:t>E</a:t>
            </a:r>
          </a:p>
          <a:p>
            <a:pPr algn="ctr"/>
            <a:r>
              <a:rPr lang="es-ES" sz="3600" dirty="0">
                <a:ln w="0"/>
                <a:gradFill>
                  <a:gsLst>
                    <a:gs pos="21000">
                      <a:srgbClr val="53575C"/>
                    </a:gs>
                    <a:gs pos="88000">
                      <a:srgbClr val="C5C7CA"/>
                    </a:gs>
                  </a:gsLst>
                  <a:lin ang="5400000"/>
                </a:gradFill>
              </a:rPr>
              <a:t>N</a:t>
            </a:r>
          </a:p>
          <a:p>
            <a:pPr algn="ctr"/>
            <a:r>
              <a:rPr lang="es-ES" sz="3600" dirty="0">
                <a:ln w="0"/>
                <a:gradFill>
                  <a:gsLst>
                    <a:gs pos="21000">
                      <a:srgbClr val="53575C"/>
                    </a:gs>
                    <a:gs pos="88000">
                      <a:srgbClr val="C5C7CA"/>
                    </a:gs>
                  </a:gsLst>
                  <a:lin ang="5400000"/>
                </a:gradFill>
              </a:rPr>
              <a:t>C</a:t>
            </a:r>
          </a:p>
          <a:p>
            <a:pPr algn="ctr"/>
            <a:r>
              <a:rPr lang="es-ES" sz="3600" dirty="0">
                <a:ln w="0"/>
                <a:gradFill>
                  <a:gsLst>
                    <a:gs pos="21000">
                      <a:srgbClr val="53575C"/>
                    </a:gs>
                    <a:gs pos="88000">
                      <a:srgbClr val="C5C7CA"/>
                    </a:gs>
                  </a:gsLst>
                  <a:lin ang="5400000"/>
                </a:gradFill>
              </a:rPr>
              <a:t>U</a:t>
            </a:r>
          </a:p>
          <a:p>
            <a:pPr algn="ctr"/>
            <a:r>
              <a:rPr lang="es-ES" sz="3600" dirty="0">
                <a:ln w="0"/>
                <a:gradFill>
                  <a:gsLst>
                    <a:gs pos="21000">
                      <a:srgbClr val="53575C"/>
                    </a:gs>
                    <a:gs pos="88000">
                      <a:srgbClr val="C5C7CA"/>
                    </a:gs>
                  </a:gsLst>
                  <a:lin ang="5400000"/>
                </a:gradFill>
              </a:rPr>
              <a:t>E</a:t>
            </a:r>
          </a:p>
          <a:p>
            <a:pPr algn="ctr"/>
            <a:r>
              <a:rPr lang="es-ES" sz="3600" dirty="0">
                <a:ln w="0"/>
                <a:gradFill>
                  <a:gsLst>
                    <a:gs pos="21000">
                      <a:srgbClr val="53575C"/>
                    </a:gs>
                    <a:gs pos="88000">
                      <a:srgbClr val="C5C7CA"/>
                    </a:gs>
                  </a:gsLst>
                  <a:lin ang="5400000"/>
                </a:gradFill>
              </a:rPr>
              <a:t>S</a:t>
            </a:r>
          </a:p>
          <a:p>
            <a:pPr algn="ctr"/>
            <a:r>
              <a:rPr lang="es-ES" sz="3600" dirty="0">
                <a:ln w="0"/>
                <a:gradFill>
                  <a:gsLst>
                    <a:gs pos="21000">
                      <a:srgbClr val="53575C"/>
                    </a:gs>
                    <a:gs pos="88000">
                      <a:srgbClr val="C5C7CA"/>
                    </a:gs>
                  </a:gsLst>
                  <a:lin ang="5400000"/>
                </a:gradFill>
              </a:rPr>
              <a:t>T</a:t>
            </a:r>
          </a:p>
          <a:p>
            <a:pPr algn="ctr"/>
            <a:r>
              <a:rPr lang="es-ES" sz="3600" dirty="0">
                <a:ln w="0"/>
                <a:gradFill>
                  <a:gsLst>
                    <a:gs pos="21000">
                      <a:srgbClr val="53575C"/>
                    </a:gs>
                    <a:gs pos="88000">
                      <a:srgbClr val="C5C7CA"/>
                    </a:gs>
                  </a:gsLst>
                  <a:lin ang="5400000"/>
                </a:gradFill>
              </a:rPr>
              <a:t>A</a:t>
            </a:r>
            <a:endParaRPr lang="es-ES" sz="3600" b="0" cap="none" spc="0" dirty="0">
              <a:ln w="0"/>
              <a:gradFill>
                <a:gsLst>
                  <a:gs pos="21000">
                    <a:srgbClr val="53575C"/>
                  </a:gs>
                  <a:gs pos="88000">
                    <a:srgbClr val="C5C7CA"/>
                  </a:gs>
                </a:gsLst>
                <a:lin ang="5400000"/>
              </a:gradFill>
              <a:effectLst/>
            </a:endParaRPr>
          </a:p>
        </p:txBody>
      </p:sp>
      <p:sp>
        <p:nvSpPr>
          <p:cNvPr id="26" name="CuadroTexto 25">
            <a:extLst>
              <a:ext uri="{FF2B5EF4-FFF2-40B4-BE49-F238E27FC236}">
                <a16:creationId xmlns:a16="http://schemas.microsoft.com/office/drawing/2014/main" id="{A003ABCB-9094-4B42-9084-3E28F7C73AE9}"/>
              </a:ext>
            </a:extLst>
          </p:cNvPr>
          <p:cNvSpPr txBox="1"/>
          <p:nvPr/>
        </p:nvSpPr>
        <p:spPr>
          <a:xfrm>
            <a:off x="1245870" y="1399983"/>
            <a:ext cx="4081607" cy="646331"/>
          </a:xfrm>
          <a:prstGeom prst="rect">
            <a:avLst/>
          </a:prstGeom>
          <a:noFill/>
        </p:spPr>
        <p:txBody>
          <a:bodyPr wrap="square">
            <a:spAutoFit/>
          </a:bodyPr>
          <a:lstStyle/>
          <a:p>
            <a:pPr algn="just">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Pregunta 5: </a:t>
            </a:r>
            <a:r>
              <a:rPr lang="es-EC" sz="1800" b="1"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¿Qué lo motiva a realizar las publicaciones?</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42B00DDB-87A9-451B-8978-A7F097CBEAAC}"/>
              </a:ext>
            </a:extLst>
          </p:cNvPr>
          <p:cNvSpPr txBox="1"/>
          <p:nvPr/>
        </p:nvSpPr>
        <p:spPr>
          <a:xfrm>
            <a:off x="6864524" y="1080724"/>
            <a:ext cx="4839795" cy="923330"/>
          </a:xfrm>
          <a:prstGeom prst="rect">
            <a:avLst/>
          </a:prstGeom>
          <a:noFill/>
        </p:spPr>
        <p:txBody>
          <a:bodyPr wrap="square">
            <a:spAutoFit/>
          </a:bodyPr>
          <a:lstStyle/>
          <a:p>
            <a:pPr algn="just">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Pregunta 7: </a:t>
            </a:r>
            <a:r>
              <a:rPr lang="es-EC" sz="1800" b="1"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¿Ha realizado publicaciones que aporten en el ámbito social, indique en qué áreas?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935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OBTENIDOS EN LA INVESTIGACIÓN DE CAMPO (OE 2)</a:t>
            </a: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sp>
        <p:nvSpPr>
          <p:cNvPr id="21" name="Rectángulo 20">
            <a:extLst>
              <a:ext uri="{FF2B5EF4-FFF2-40B4-BE49-F238E27FC236}">
                <a16:creationId xmlns:a16="http://schemas.microsoft.com/office/drawing/2014/main" id="{13777AB1-8B82-469B-95A0-E69874EC4749}"/>
              </a:ext>
            </a:extLst>
          </p:cNvPr>
          <p:cNvSpPr/>
          <p:nvPr/>
        </p:nvSpPr>
        <p:spPr>
          <a:xfrm>
            <a:off x="260432" y="1089013"/>
            <a:ext cx="799168" cy="5016758"/>
          </a:xfrm>
          <a:prstGeom prst="rect">
            <a:avLst/>
          </a:prstGeom>
          <a:noFill/>
        </p:spPr>
        <p:txBody>
          <a:bodyPr wrap="square" lIns="91440" tIns="45720" rIns="91440" bIns="45720">
            <a:spAutoFit/>
          </a:bodyPr>
          <a:lstStyle/>
          <a:p>
            <a:pPr algn="ctr"/>
            <a:r>
              <a:rPr lang="es-ES" sz="3200" dirty="0">
                <a:ln w="0"/>
                <a:gradFill>
                  <a:gsLst>
                    <a:gs pos="21000">
                      <a:srgbClr val="53575C"/>
                    </a:gs>
                    <a:gs pos="88000">
                      <a:srgbClr val="C5C7CA"/>
                    </a:gs>
                  </a:gsLst>
                  <a:lin ang="5400000"/>
                </a:gradFill>
              </a:rPr>
              <a:t>E</a:t>
            </a:r>
          </a:p>
          <a:p>
            <a:pPr algn="ctr"/>
            <a:r>
              <a:rPr lang="es-ES" sz="3200" dirty="0">
                <a:ln w="0"/>
                <a:gradFill>
                  <a:gsLst>
                    <a:gs pos="21000">
                      <a:srgbClr val="53575C"/>
                    </a:gs>
                    <a:gs pos="88000">
                      <a:srgbClr val="C5C7CA"/>
                    </a:gs>
                  </a:gsLst>
                  <a:lin ang="5400000"/>
                </a:gradFill>
              </a:rPr>
              <a:t>N</a:t>
            </a:r>
          </a:p>
          <a:p>
            <a:pPr algn="ctr"/>
            <a:r>
              <a:rPr lang="es-ES" sz="3200" dirty="0">
                <a:ln w="0"/>
                <a:gradFill>
                  <a:gsLst>
                    <a:gs pos="21000">
                      <a:srgbClr val="53575C"/>
                    </a:gs>
                    <a:gs pos="88000">
                      <a:srgbClr val="C5C7CA"/>
                    </a:gs>
                  </a:gsLst>
                  <a:lin ang="5400000"/>
                </a:gradFill>
              </a:rPr>
              <a:t>T</a:t>
            </a:r>
          </a:p>
          <a:p>
            <a:pPr algn="ctr"/>
            <a:r>
              <a:rPr lang="es-ES" sz="3200" dirty="0">
                <a:ln w="0"/>
                <a:gradFill>
                  <a:gsLst>
                    <a:gs pos="21000">
                      <a:srgbClr val="53575C"/>
                    </a:gs>
                    <a:gs pos="88000">
                      <a:srgbClr val="C5C7CA"/>
                    </a:gs>
                  </a:gsLst>
                  <a:lin ang="5400000"/>
                </a:gradFill>
              </a:rPr>
              <a:t>R</a:t>
            </a:r>
          </a:p>
          <a:p>
            <a:pPr algn="ctr"/>
            <a:r>
              <a:rPr lang="es-ES" sz="3200" dirty="0">
                <a:ln w="0"/>
                <a:gradFill>
                  <a:gsLst>
                    <a:gs pos="21000">
                      <a:srgbClr val="53575C"/>
                    </a:gs>
                    <a:gs pos="88000">
                      <a:srgbClr val="C5C7CA"/>
                    </a:gs>
                  </a:gsLst>
                  <a:lin ang="5400000"/>
                </a:gradFill>
              </a:rPr>
              <a:t>E</a:t>
            </a:r>
          </a:p>
          <a:p>
            <a:pPr algn="ctr"/>
            <a:r>
              <a:rPr lang="es-ES" sz="3200" dirty="0">
                <a:ln w="0"/>
                <a:gradFill>
                  <a:gsLst>
                    <a:gs pos="21000">
                      <a:srgbClr val="53575C"/>
                    </a:gs>
                    <a:gs pos="88000">
                      <a:srgbClr val="C5C7CA"/>
                    </a:gs>
                  </a:gsLst>
                  <a:lin ang="5400000"/>
                </a:gradFill>
              </a:rPr>
              <a:t>V</a:t>
            </a:r>
          </a:p>
          <a:p>
            <a:pPr algn="ctr"/>
            <a:r>
              <a:rPr lang="es-ES" sz="3200" dirty="0">
                <a:ln w="0"/>
                <a:gradFill>
                  <a:gsLst>
                    <a:gs pos="21000">
                      <a:srgbClr val="53575C"/>
                    </a:gs>
                    <a:gs pos="88000">
                      <a:srgbClr val="C5C7CA"/>
                    </a:gs>
                  </a:gsLst>
                  <a:lin ang="5400000"/>
                </a:gradFill>
              </a:rPr>
              <a:t>I</a:t>
            </a:r>
          </a:p>
          <a:p>
            <a:pPr algn="ctr"/>
            <a:r>
              <a:rPr lang="es-ES" sz="3200" b="0" cap="none" spc="0" dirty="0">
                <a:ln w="0"/>
                <a:gradFill>
                  <a:gsLst>
                    <a:gs pos="21000">
                      <a:srgbClr val="53575C"/>
                    </a:gs>
                    <a:gs pos="88000">
                      <a:srgbClr val="C5C7CA"/>
                    </a:gs>
                  </a:gsLst>
                  <a:lin ang="5400000"/>
                </a:gradFill>
                <a:effectLst/>
              </a:rPr>
              <a:t>S</a:t>
            </a:r>
          </a:p>
          <a:p>
            <a:pPr algn="ctr"/>
            <a:r>
              <a:rPr lang="es-ES" sz="3200" dirty="0">
                <a:ln w="0"/>
                <a:gradFill>
                  <a:gsLst>
                    <a:gs pos="21000">
                      <a:srgbClr val="53575C"/>
                    </a:gs>
                    <a:gs pos="88000">
                      <a:srgbClr val="C5C7CA"/>
                    </a:gs>
                  </a:gsLst>
                  <a:lin ang="5400000"/>
                </a:gradFill>
              </a:rPr>
              <a:t>T</a:t>
            </a:r>
          </a:p>
          <a:p>
            <a:pPr algn="ctr"/>
            <a:r>
              <a:rPr lang="es-ES" sz="3200" b="0" cap="none" spc="0" dirty="0">
                <a:ln w="0"/>
                <a:gradFill>
                  <a:gsLst>
                    <a:gs pos="21000">
                      <a:srgbClr val="53575C"/>
                    </a:gs>
                    <a:gs pos="88000">
                      <a:srgbClr val="C5C7CA"/>
                    </a:gs>
                  </a:gsLst>
                  <a:lin ang="5400000"/>
                </a:gradFill>
                <a:effectLst/>
              </a:rPr>
              <a:t>A</a:t>
            </a:r>
          </a:p>
        </p:txBody>
      </p:sp>
      <p:sp>
        <p:nvSpPr>
          <p:cNvPr id="14" name="CuadroTexto 13">
            <a:extLst>
              <a:ext uri="{FF2B5EF4-FFF2-40B4-BE49-F238E27FC236}">
                <a16:creationId xmlns:a16="http://schemas.microsoft.com/office/drawing/2014/main" id="{00D4E71E-97B0-416C-89C6-0898BA3CD0FB}"/>
              </a:ext>
            </a:extLst>
          </p:cNvPr>
          <p:cNvSpPr txBox="1"/>
          <p:nvPr/>
        </p:nvSpPr>
        <p:spPr>
          <a:xfrm>
            <a:off x="1112234" y="2101676"/>
            <a:ext cx="4308875" cy="3621504"/>
          </a:xfrm>
          <a:prstGeom prst="rect">
            <a:avLst/>
          </a:prstGeom>
          <a:noFill/>
        </p:spPr>
        <p:txBody>
          <a:bodyPr wrap="square">
            <a:spAutoFit/>
          </a:bodyPr>
          <a:lstStyle/>
          <a:p>
            <a:pPr algn="just">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El Director de Talento Humano dijo el proceso de seguimiento y evaluación es compartido entre: </a:t>
            </a:r>
          </a:p>
          <a:p>
            <a:pPr marL="285750" indent="-285750" algn="just">
              <a:spcAft>
                <a:spcPts val="800"/>
              </a:spcAft>
              <a:buFont typeface="Arial" panose="020B0604020202020204" pitchFamily="34" charset="0"/>
              <a:buChar char="•"/>
            </a:pPr>
            <a:r>
              <a:rPr lang="es-EC" sz="1400" dirty="0">
                <a:effectLst/>
                <a:latin typeface="Arial" panose="020B0604020202020204" pitchFamily="34" charset="0"/>
                <a:ea typeface="Calibri" panose="020F0502020204030204" pitchFamily="34" charset="0"/>
                <a:cs typeface="Arial" panose="020B0604020202020204" pitchFamily="34" charset="0"/>
              </a:rPr>
              <a:t>Directores de los Departamentos Académicos</a:t>
            </a:r>
          </a:p>
          <a:p>
            <a:pPr marL="285750" indent="-285750" algn="just">
              <a:spcAft>
                <a:spcPts val="800"/>
              </a:spcAft>
              <a:buFont typeface="Arial" panose="020B0604020202020204" pitchFamily="34" charset="0"/>
              <a:buChar char="•"/>
            </a:pPr>
            <a:r>
              <a:rPr lang="es-EC" sz="1400" dirty="0">
                <a:effectLst/>
                <a:latin typeface="Arial" panose="020B0604020202020204" pitchFamily="34" charset="0"/>
                <a:ea typeface="Calibri" panose="020F0502020204030204" pitchFamily="34" charset="0"/>
                <a:cs typeface="Arial" panose="020B0604020202020204" pitchFamily="34" charset="0"/>
              </a:rPr>
              <a:t>Vicerrector de Investigación y Vinculación con la Colectividad</a:t>
            </a:r>
          </a:p>
          <a:p>
            <a:pPr marL="285750" indent="-285750" algn="just">
              <a:spcAft>
                <a:spcPts val="800"/>
              </a:spcAft>
              <a:buFont typeface="Arial" panose="020B0604020202020204" pitchFamily="34" charset="0"/>
              <a:buChar char="•"/>
            </a:pPr>
            <a:r>
              <a:rPr lang="es-EC" sz="1400" dirty="0">
                <a:effectLst/>
                <a:latin typeface="Arial" panose="020B0604020202020204" pitchFamily="34" charset="0"/>
                <a:ea typeface="Calibri" panose="020F0502020204030204" pitchFamily="34" charset="0"/>
                <a:cs typeface="Arial" panose="020B0604020202020204" pitchFamily="34" charset="0"/>
              </a:rPr>
              <a:t>Unidad de Desarrollo Institucional</a:t>
            </a:r>
          </a:p>
          <a:p>
            <a:pPr algn="just">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Por lo cual, el Consejo de Departamento realiza la revisión de cada trabajo de investigación de acuerdo con la normativa para la aprobación del Consejo Académico.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800"/>
              </a:spcAft>
            </a:pPr>
            <a:r>
              <a:rPr lang="es-EC" sz="1400" dirty="0">
                <a:effectLst/>
                <a:latin typeface="Arial" panose="020B0604020202020204" pitchFamily="34" charset="0"/>
                <a:ea typeface="Calibri" panose="020F0502020204030204" pitchFamily="34" charset="0"/>
                <a:cs typeface="Arial" panose="020B0604020202020204" pitchFamily="34" charset="0"/>
              </a:rPr>
              <a:t>Una vez aprobada la publicación es revisada de forma exhaustiva por los Pares Internos y la Comisión de Revisión, quienes dan el aval respectivo y garantizan la calidad de la publicación.</a:t>
            </a:r>
          </a:p>
        </p:txBody>
      </p:sp>
      <p:sp>
        <p:nvSpPr>
          <p:cNvPr id="18" name="CuadroTexto 17">
            <a:extLst>
              <a:ext uri="{FF2B5EF4-FFF2-40B4-BE49-F238E27FC236}">
                <a16:creationId xmlns:a16="http://schemas.microsoft.com/office/drawing/2014/main" id="{E8281A5B-7C2A-45EA-B637-302148CA9C6F}"/>
              </a:ext>
            </a:extLst>
          </p:cNvPr>
          <p:cNvSpPr txBox="1"/>
          <p:nvPr/>
        </p:nvSpPr>
        <p:spPr>
          <a:xfrm>
            <a:off x="5726525" y="4224418"/>
            <a:ext cx="6104238" cy="1169551"/>
          </a:xfrm>
          <a:prstGeom prst="rect">
            <a:avLst/>
          </a:prstGeom>
          <a:noFill/>
        </p:spPr>
        <p:txBody>
          <a:bodyPr wrap="square">
            <a:spAutoFit/>
          </a:bodyPr>
          <a:lstStyle/>
          <a:p>
            <a:pPr algn="just"/>
            <a:r>
              <a:rPr lang="es-EC" sz="1400" spc="10" dirty="0">
                <a:solidFill>
                  <a:srgbClr val="000000"/>
                </a:solidFill>
                <a:effectLst/>
                <a:latin typeface="Arial" panose="020B0604020202020204" pitchFamily="34" charset="0"/>
                <a:ea typeface="Calibri" panose="020F0502020204030204" pitchFamily="34" charset="0"/>
              </a:rPr>
              <a:t>El Director de Planificación </a:t>
            </a:r>
            <a:r>
              <a:rPr lang="es-EC" sz="1400" spc="10" dirty="0">
                <a:solidFill>
                  <a:srgbClr val="000000"/>
                </a:solidFill>
                <a:latin typeface="Arial" panose="020B0604020202020204" pitchFamily="34" charset="0"/>
                <a:ea typeface="Calibri" panose="020F0502020204030204" pitchFamily="34" charset="0"/>
              </a:rPr>
              <a:t>dijo se </a:t>
            </a:r>
            <a:r>
              <a:rPr lang="es-EC" sz="1400" spc="10" dirty="0">
                <a:solidFill>
                  <a:srgbClr val="000000"/>
                </a:solidFill>
                <a:effectLst/>
                <a:latin typeface="Arial" panose="020B0604020202020204" pitchFamily="34" charset="0"/>
                <a:ea typeface="Calibri" panose="020F0502020204030204" pitchFamily="34" charset="0"/>
              </a:rPr>
              <a:t>dispone de un sistema de Investigación normado por el reglamento de investigación, instructivo de grupos de investigación y reglamento de propiedad intelectual y publicaciones.  En el PEDI cada objetivo estratégico tiene indicadores y procesos para alcanzar su cumplimiento.</a:t>
            </a:r>
            <a:endParaRPr lang="es-EC" sz="1100" dirty="0"/>
          </a:p>
        </p:txBody>
      </p:sp>
      <p:sp>
        <p:nvSpPr>
          <p:cNvPr id="2" name="CuadroTexto 1">
            <a:extLst>
              <a:ext uri="{FF2B5EF4-FFF2-40B4-BE49-F238E27FC236}">
                <a16:creationId xmlns:a16="http://schemas.microsoft.com/office/drawing/2014/main" id="{56DAD7D9-1952-4B7F-9ABE-65079B1BFB09}"/>
              </a:ext>
            </a:extLst>
          </p:cNvPr>
          <p:cNvSpPr txBox="1"/>
          <p:nvPr/>
        </p:nvSpPr>
        <p:spPr>
          <a:xfrm>
            <a:off x="1225869" y="836268"/>
            <a:ext cx="4081607" cy="1077218"/>
          </a:xfrm>
          <a:prstGeom prst="rect">
            <a:avLst/>
          </a:prstGeom>
          <a:noFill/>
        </p:spPr>
        <p:txBody>
          <a:bodyPr wrap="square">
            <a:spAutoFit/>
          </a:bodyPr>
          <a:lstStyle/>
          <a:p>
            <a:pPr algn="just">
              <a:spcAft>
                <a:spcPts val="800"/>
              </a:spcAft>
            </a:pPr>
            <a:r>
              <a:rPr lang="es-EC" sz="1600" b="1" dirty="0">
                <a:effectLst/>
                <a:latin typeface="Arial" panose="020B0604020202020204" pitchFamily="34" charset="0"/>
                <a:ea typeface="Calibri" panose="020F0502020204030204" pitchFamily="34" charset="0"/>
                <a:cs typeface="Arial" panose="020B0604020202020204" pitchFamily="34" charset="0"/>
              </a:rPr>
              <a:t>Pregunta 5: </a:t>
            </a:r>
            <a:r>
              <a:rPr lang="es-EC" sz="1600" b="1"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¿Quién revisa que la publicación cumpla con lo que estipula la normativa interna en cuanto a pertinencia social?</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AA78470C-FAFC-4A64-BEB1-48AE58F5DB0D}"/>
              </a:ext>
            </a:extLst>
          </p:cNvPr>
          <p:cNvSpPr txBox="1"/>
          <p:nvPr/>
        </p:nvSpPr>
        <p:spPr>
          <a:xfrm>
            <a:off x="5726525" y="870639"/>
            <a:ext cx="5908884" cy="584775"/>
          </a:xfrm>
          <a:prstGeom prst="rect">
            <a:avLst/>
          </a:prstGeom>
          <a:noFill/>
        </p:spPr>
        <p:txBody>
          <a:bodyPr wrap="square">
            <a:spAutoFit/>
          </a:bodyPr>
          <a:lstStyle/>
          <a:p>
            <a:pPr algn="just">
              <a:spcAft>
                <a:spcPts val="800"/>
              </a:spcAft>
            </a:pPr>
            <a:r>
              <a:rPr lang="es-EC" sz="1600" b="1" dirty="0">
                <a:effectLst/>
                <a:latin typeface="Arial" panose="020B0604020202020204" pitchFamily="34" charset="0"/>
                <a:ea typeface="Calibri" panose="020F0502020204030204" pitchFamily="34" charset="0"/>
                <a:cs typeface="Arial" panose="020B0604020202020204" pitchFamily="34" charset="0"/>
              </a:rPr>
              <a:t>Pregunta 11: </a:t>
            </a:r>
            <a:r>
              <a:rPr lang="es-EC" sz="1600" b="1"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Describa cual es el proceso de investigación de la Universidad?</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C1D3A8A3-7FD5-46D1-A15A-BB71AC113AC5}"/>
              </a:ext>
            </a:extLst>
          </p:cNvPr>
          <p:cNvPicPr>
            <a:picLocks noChangeAspect="1"/>
          </p:cNvPicPr>
          <p:nvPr/>
        </p:nvPicPr>
        <p:blipFill>
          <a:blip r:embed="rId3"/>
          <a:stretch>
            <a:fillRect/>
          </a:stretch>
        </p:blipFill>
        <p:spPr>
          <a:xfrm>
            <a:off x="6745353" y="1434533"/>
            <a:ext cx="3697357" cy="2356750"/>
          </a:xfrm>
          <a:prstGeom prst="rect">
            <a:avLst/>
          </a:prstGeom>
          <a:ln>
            <a:noFill/>
          </a:ln>
          <a:effectLst>
            <a:softEdge rad="112500"/>
          </a:effectLst>
        </p:spPr>
      </p:pic>
    </p:spTree>
    <p:extLst>
      <p:ext uri="{BB962C8B-B14F-4D97-AF65-F5344CB8AC3E}">
        <p14:creationId xmlns:p14="http://schemas.microsoft.com/office/powerpoint/2010/main" val="328267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OBTENIDOS EN LA INVESTIGACIÓN DE CAMPO (OE 2)</a:t>
            </a: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pic>
        <p:nvPicPr>
          <p:cNvPr id="11" name="Imagen 10">
            <a:extLst>
              <a:ext uri="{FF2B5EF4-FFF2-40B4-BE49-F238E27FC236}">
                <a16:creationId xmlns:a16="http://schemas.microsoft.com/office/drawing/2014/main" id="{090D6EA9-6B5F-41B0-8370-67199867E9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6260" y="2154717"/>
            <a:ext cx="4578349" cy="3090667"/>
          </a:xfrm>
          <a:prstGeom prst="rect">
            <a:avLst/>
          </a:prstGeom>
          <a:noFill/>
        </p:spPr>
      </p:pic>
      <p:sp>
        <p:nvSpPr>
          <p:cNvPr id="14" name="CuadroTexto 13">
            <a:extLst>
              <a:ext uri="{FF2B5EF4-FFF2-40B4-BE49-F238E27FC236}">
                <a16:creationId xmlns:a16="http://schemas.microsoft.com/office/drawing/2014/main" id="{1D1667A5-3C07-452E-AC7B-2970BD248C82}"/>
              </a:ext>
            </a:extLst>
          </p:cNvPr>
          <p:cNvSpPr txBox="1"/>
          <p:nvPr/>
        </p:nvSpPr>
        <p:spPr>
          <a:xfrm>
            <a:off x="656260" y="1130922"/>
            <a:ext cx="4651606" cy="646331"/>
          </a:xfrm>
          <a:prstGeom prst="rect">
            <a:avLst/>
          </a:prstGeom>
          <a:noFill/>
        </p:spPr>
        <p:txBody>
          <a:bodyPr wrap="square">
            <a:spAutoFit/>
          </a:bodyPr>
          <a:lstStyle/>
          <a:p>
            <a:pPr algn="just">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Pregunta 10: ¿</a:t>
            </a:r>
            <a:r>
              <a:rPr lang="es-EC" sz="1800" b="1"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tipo de investigación de su publicación fue?</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03CA3558-2645-4F15-B3A0-61F68E28B553}"/>
              </a:ext>
            </a:extLst>
          </p:cNvPr>
          <p:cNvGraphicFramePr>
            <a:graphicFrameLocks noGrp="1"/>
          </p:cNvGraphicFramePr>
          <p:nvPr>
            <p:extLst>
              <p:ext uri="{D42A27DB-BD31-4B8C-83A1-F6EECF244321}">
                <p14:modId xmlns:p14="http://schemas.microsoft.com/office/powerpoint/2010/main" val="988929439"/>
              </p:ext>
            </p:extLst>
          </p:nvPr>
        </p:nvGraphicFramePr>
        <p:xfrm>
          <a:off x="6095998" y="946242"/>
          <a:ext cx="5537200" cy="1735852"/>
        </p:xfrm>
        <a:graphic>
          <a:graphicData uri="http://schemas.openxmlformats.org/drawingml/2006/table">
            <a:tbl>
              <a:tblPr firstRow="1" firstCol="1" bandRow="1"/>
              <a:tblGrid>
                <a:gridCol w="1143000">
                  <a:extLst>
                    <a:ext uri="{9D8B030D-6E8A-4147-A177-3AD203B41FA5}">
                      <a16:colId xmlns:a16="http://schemas.microsoft.com/office/drawing/2014/main" val="235877864"/>
                    </a:ext>
                  </a:extLst>
                </a:gridCol>
                <a:gridCol w="889000">
                  <a:extLst>
                    <a:ext uri="{9D8B030D-6E8A-4147-A177-3AD203B41FA5}">
                      <a16:colId xmlns:a16="http://schemas.microsoft.com/office/drawing/2014/main" val="2041705003"/>
                    </a:ext>
                  </a:extLst>
                </a:gridCol>
                <a:gridCol w="773430">
                  <a:extLst>
                    <a:ext uri="{9D8B030D-6E8A-4147-A177-3AD203B41FA5}">
                      <a16:colId xmlns:a16="http://schemas.microsoft.com/office/drawing/2014/main" val="2126845824"/>
                    </a:ext>
                  </a:extLst>
                </a:gridCol>
                <a:gridCol w="688975">
                  <a:extLst>
                    <a:ext uri="{9D8B030D-6E8A-4147-A177-3AD203B41FA5}">
                      <a16:colId xmlns:a16="http://schemas.microsoft.com/office/drawing/2014/main" val="3833581643"/>
                    </a:ext>
                  </a:extLst>
                </a:gridCol>
                <a:gridCol w="674370">
                  <a:extLst>
                    <a:ext uri="{9D8B030D-6E8A-4147-A177-3AD203B41FA5}">
                      <a16:colId xmlns:a16="http://schemas.microsoft.com/office/drawing/2014/main" val="2167263385"/>
                    </a:ext>
                  </a:extLst>
                </a:gridCol>
                <a:gridCol w="1368425">
                  <a:extLst>
                    <a:ext uri="{9D8B030D-6E8A-4147-A177-3AD203B41FA5}">
                      <a16:colId xmlns:a16="http://schemas.microsoft.com/office/drawing/2014/main" val="1551459314"/>
                    </a:ext>
                  </a:extLst>
                </a:gridCol>
              </a:tblGrid>
              <a:tr h="365901">
                <a:tc rowSpan="5">
                  <a:txBody>
                    <a:bodyPr/>
                    <a:lstStyle/>
                    <a:p>
                      <a:pPr algn="just">
                        <a:lnSpc>
                          <a:spcPct val="100000"/>
                        </a:lnSpc>
                        <a:spcAft>
                          <a:spcPts val="800"/>
                        </a:spcAft>
                      </a:pPr>
                      <a:r>
                        <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rPr>
                        <a:t>16. ¿Para la publicación de sus artículos, cumple con la normativa vigente?</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s-EC" sz="105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Totalmente de 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rgbClr val="92D050"/>
                    </a:solidFill>
                  </a:tcPr>
                </a:tc>
                <a:tc>
                  <a:txBody>
                    <a:bodyPr/>
                    <a:lstStyle/>
                    <a:p>
                      <a:pPr algn="ctr">
                        <a:lnSpc>
                          <a:spcPct val="100000"/>
                        </a:lnSpc>
                        <a:spcAft>
                          <a:spcPts val="800"/>
                        </a:spcAft>
                      </a:pPr>
                      <a:r>
                        <a:rPr lang="es-EC" sz="11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rgbClr val="92D050"/>
                    </a:solidFill>
                  </a:tcPr>
                </a:tc>
                <a:tc>
                  <a:txBody>
                    <a:bodyPr/>
                    <a:lstStyle/>
                    <a:p>
                      <a:pPr algn="just">
                        <a:lnSpc>
                          <a:spcPct val="100000"/>
                        </a:lnSpc>
                        <a:spcAft>
                          <a:spcPts val="80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rgbClr val="92D050"/>
                    </a:solidFill>
                  </a:tcPr>
                </a:tc>
                <a:tc>
                  <a:txBody>
                    <a:bodyPr/>
                    <a:lstStyle/>
                    <a:p>
                      <a:pPr algn="ctr">
                        <a:lnSpc>
                          <a:spcPct val="100000"/>
                        </a:lnSpc>
                        <a:spcAft>
                          <a:spcPts val="8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rgbClr val="92D050"/>
                    </a:solidFill>
                  </a:tcPr>
                </a:tc>
                <a:tc rowSpan="5">
                  <a:txBody>
                    <a:bodyPr/>
                    <a:lstStyle/>
                    <a:p>
                      <a:pPr algn="just">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El 51% de los docentes están totalmente de acuerdo con que la publicación de sus artículos cumple con la normativa vigente.</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77778"/>
                  </a:ext>
                </a:extLst>
              </a:tr>
              <a:tr h="231592">
                <a:tc vMerge="1">
                  <a:txBody>
                    <a:bodyPr/>
                    <a:lstStyle/>
                    <a:p>
                      <a:endParaRPr lang="es-EC"/>
                    </a:p>
                  </a:txBody>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De 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val="1253504530"/>
                  </a:ext>
                </a:extLst>
              </a:tr>
              <a:tr h="548852">
                <a:tc vMerge="1">
                  <a:txBody>
                    <a:bodyPr/>
                    <a:lstStyle/>
                    <a:p>
                      <a:endParaRPr lang="es-EC"/>
                    </a:p>
                  </a:txBody>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Ni en desacuerdo, ni de 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val="4250549778"/>
                  </a:ext>
                </a:extLst>
              </a:tr>
              <a:tr h="223606">
                <a:tc vMerge="1">
                  <a:txBody>
                    <a:bodyPr/>
                    <a:lstStyle/>
                    <a:p>
                      <a:endParaRPr lang="es-EC"/>
                    </a:p>
                  </a:txBody>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En desacuerdo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val="2310219168"/>
                  </a:ext>
                </a:extLst>
              </a:tr>
              <a:tr h="365901">
                <a:tc vMerge="1">
                  <a:txBody>
                    <a:bodyPr/>
                    <a:lstStyle/>
                    <a:p>
                      <a:endParaRPr lang="es-EC"/>
                    </a:p>
                  </a:txBody>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Totalmente en desacuerdo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1610533691"/>
                  </a:ext>
                </a:extLst>
              </a:tr>
            </a:tbl>
          </a:graphicData>
        </a:graphic>
      </p:graphicFrame>
      <p:graphicFrame>
        <p:nvGraphicFramePr>
          <p:cNvPr id="7" name="Tabla 6">
            <a:extLst>
              <a:ext uri="{FF2B5EF4-FFF2-40B4-BE49-F238E27FC236}">
                <a16:creationId xmlns:a16="http://schemas.microsoft.com/office/drawing/2014/main" id="{C9096593-EA8E-4793-B5EA-3D731EFC0B5A}"/>
              </a:ext>
            </a:extLst>
          </p:cNvPr>
          <p:cNvGraphicFramePr>
            <a:graphicFrameLocks noGrp="1"/>
          </p:cNvGraphicFramePr>
          <p:nvPr>
            <p:extLst>
              <p:ext uri="{D42A27DB-BD31-4B8C-83A1-F6EECF244321}">
                <p14:modId xmlns:p14="http://schemas.microsoft.com/office/powerpoint/2010/main" val="1422235037"/>
              </p:ext>
            </p:extLst>
          </p:nvPr>
        </p:nvGraphicFramePr>
        <p:xfrm>
          <a:off x="6095998" y="3164901"/>
          <a:ext cx="5537200" cy="1890557"/>
        </p:xfrm>
        <a:graphic>
          <a:graphicData uri="http://schemas.openxmlformats.org/drawingml/2006/table">
            <a:tbl>
              <a:tblPr firstRow="1" firstCol="1" bandRow="1"/>
              <a:tblGrid>
                <a:gridCol w="1143000">
                  <a:extLst>
                    <a:ext uri="{9D8B030D-6E8A-4147-A177-3AD203B41FA5}">
                      <a16:colId xmlns:a16="http://schemas.microsoft.com/office/drawing/2014/main" val="2733493279"/>
                    </a:ext>
                  </a:extLst>
                </a:gridCol>
                <a:gridCol w="889000">
                  <a:extLst>
                    <a:ext uri="{9D8B030D-6E8A-4147-A177-3AD203B41FA5}">
                      <a16:colId xmlns:a16="http://schemas.microsoft.com/office/drawing/2014/main" val="3277838583"/>
                    </a:ext>
                  </a:extLst>
                </a:gridCol>
                <a:gridCol w="773430">
                  <a:extLst>
                    <a:ext uri="{9D8B030D-6E8A-4147-A177-3AD203B41FA5}">
                      <a16:colId xmlns:a16="http://schemas.microsoft.com/office/drawing/2014/main" val="3362686472"/>
                    </a:ext>
                  </a:extLst>
                </a:gridCol>
                <a:gridCol w="688975">
                  <a:extLst>
                    <a:ext uri="{9D8B030D-6E8A-4147-A177-3AD203B41FA5}">
                      <a16:colId xmlns:a16="http://schemas.microsoft.com/office/drawing/2014/main" val="1536544706"/>
                    </a:ext>
                  </a:extLst>
                </a:gridCol>
                <a:gridCol w="674370">
                  <a:extLst>
                    <a:ext uri="{9D8B030D-6E8A-4147-A177-3AD203B41FA5}">
                      <a16:colId xmlns:a16="http://schemas.microsoft.com/office/drawing/2014/main" val="2438951316"/>
                    </a:ext>
                  </a:extLst>
                </a:gridCol>
                <a:gridCol w="1368425">
                  <a:extLst>
                    <a:ext uri="{9D8B030D-6E8A-4147-A177-3AD203B41FA5}">
                      <a16:colId xmlns:a16="http://schemas.microsoft.com/office/drawing/2014/main" val="2515467505"/>
                    </a:ext>
                  </a:extLst>
                </a:gridCol>
              </a:tblGrid>
              <a:tr h="353690">
                <a:tc rowSpan="5">
                  <a:txBody>
                    <a:bodyPr/>
                    <a:lstStyle/>
                    <a:p>
                      <a:pPr algn="just">
                        <a:lnSpc>
                          <a:spcPct val="100000"/>
                        </a:lnSpc>
                        <a:spcAft>
                          <a:spcPts val="800"/>
                        </a:spcAft>
                      </a:pPr>
                      <a:r>
                        <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rPr>
                        <a:t>21. ¿El nivel de contribución de la publicación ha sido óptima con la sociedad?</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Totalmente de 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rowSpan="5">
                  <a:txBody>
                    <a:bodyPr/>
                    <a:lstStyle/>
                    <a:p>
                      <a:pPr algn="just">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El 32% de los docentes están ni en desacuerdo, ni de acuerdo con que el nivel de contribución de la publicación ha sido óptima con la sociedad.</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715479"/>
                  </a:ext>
                </a:extLst>
              </a:tr>
              <a:tr h="326321">
                <a:tc vMerge="1">
                  <a:txBody>
                    <a:bodyPr/>
                    <a:lstStyle/>
                    <a:p>
                      <a:endParaRPr lang="es-EC"/>
                    </a:p>
                  </a:txBody>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De 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val="683547953"/>
                  </a:ext>
                </a:extLst>
              </a:tr>
              <a:tr h="530535">
                <a:tc vMerge="1">
                  <a:txBody>
                    <a:bodyPr/>
                    <a:lstStyle/>
                    <a:p>
                      <a:endParaRPr lang="es-EC"/>
                    </a:p>
                  </a:txBody>
                  <a:tcPr/>
                </a:tc>
                <a:tc>
                  <a:txBody>
                    <a:bodyPr/>
                    <a:lstStyle/>
                    <a:p>
                      <a:pPr algn="just">
                        <a:lnSpc>
                          <a:spcPct val="100000"/>
                        </a:lnSpc>
                        <a:spcAft>
                          <a:spcPts val="800"/>
                        </a:spcAft>
                      </a:pPr>
                      <a:r>
                        <a:rPr lang="es-EC" sz="105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Ni en desacuerdo, ni de 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92D050"/>
                    </a:solidFill>
                  </a:tcPr>
                </a:tc>
                <a:tc>
                  <a:txBody>
                    <a:bodyPr/>
                    <a:lstStyle/>
                    <a:p>
                      <a:pPr algn="ctr">
                        <a:lnSpc>
                          <a:spcPct val="100000"/>
                        </a:lnSpc>
                        <a:spcAft>
                          <a:spcPts val="800"/>
                        </a:spcAft>
                      </a:pPr>
                      <a:r>
                        <a:rPr lang="es-EC" sz="11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92D050"/>
                    </a:solidFill>
                  </a:tcPr>
                </a:tc>
                <a:tc>
                  <a:txBody>
                    <a:bodyPr/>
                    <a:lstStyle/>
                    <a:p>
                      <a:pPr algn="just">
                        <a:lnSpc>
                          <a:spcPct val="100000"/>
                        </a:lnSpc>
                        <a:spcAft>
                          <a:spcPts val="80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92D050"/>
                    </a:solidFill>
                  </a:tcPr>
                </a:tc>
                <a:tc>
                  <a:txBody>
                    <a:bodyPr/>
                    <a:lstStyle/>
                    <a:p>
                      <a:pPr algn="ctr">
                        <a:lnSpc>
                          <a:spcPct val="100000"/>
                        </a:lnSpc>
                        <a:spcAft>
                          <a:spcPts val="8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92D050"/>
                    </a:solidFill>
                  </a:tcPr>
                </a:tc>
                <a:tc vMerge="1">
                  <a:txBody>
                    <a:bodyPr/>
                    <a:lstStyle/>
                    <a:p>
                      <a:endParaRPr lang="es-EC"/>
                    </a:p>
                  </a:txBody>
                  <a:tcPr/>
                </a:tc>
                <a:extLst>
                  <a:ext uri="{0D108BD9-81ED-4DB2-BD59-A6C34878D82A}">
                    <a16:rowId xmlns:a16="http://schemas.microsoft.com/office/drawing/2014/main" val="3273078145"/>
                  </a:ext>
                </a:extLst>
              </a:tr>
              <a:tr h="326321">
                <a:tc vMerge="1">
                  <a:txBody>
                    <a:bodyPr/>
                    <a:lstStyle/>
                    <a:p>
                      <a:endParaRPr lang="es-EC"/>
                    </a:p>
                  </a:txBody>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En desacuerdo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val="1686714149"/>
                  </a:ext>
                </a:extLst>
              </a:tr>
              <a:tr h="353690">
                <a:tc vMerge="1">
                  <a:txBody>
                    <a:bodyPr/>
                    <a:lstStyle/>
                    <a:p>
                      <a:endParaRPr lang="es-EC"/>
                    </a:p>
                  </a:txBody>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Totalmente en desacuerdo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2655612085"/>
                  </a:ext>
                </a:extLst>
              </a:tr>
            </a:tbl>
          </a:graphicData>
        </a:graphic>
      </p:graphicFrame>
    </p:spTree>
    <p:extLst>
      <p:ext uri="{BB962C8B-B14F-4D97-AF65-F5344CB8AC3E}">
        <p14:creationId xmlns:p14="http://schemas.microsoft.com/office/powerpoint/2010/main" val="2266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OBTENIDOS EN LA INVESTIGACIÓN DE CAMPO (OE 2)</a:t>
            </a: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pic>
        <p:nvPicPr>
          <p:cNvPr id="12" name="Imagen 11">
            <a:extLst>
              <a:ext uri="{FF2B5EF4-FFF2-40B4-BE49-F238E27FC236}">
                <a16:creationId xmlns:a16="http://schemas.microsoft.com/office/drawing/2014/main" id="{0DB20B5A-FD77-4FD3-916F-88B5B2BB53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57392" y="2098249"/>
            <a:ext cx="4717773" cy="3090667"/>
          </a:xfrm>
          <a:prstGeom prst="rect">
            <a:avLst/>
          </a:prstGeom>
          <a:noFill/>
        </p:spPr>
      </p:pic>
      <p:graphicFrame>
        <p:nvGraphicFramePr>
          <p:cNvPr id="7" name="Tabla 6">
            <a:extLst>
              <a:ext uri="{FF2B5EF4-FFF2-40B4-BE49-F238E27FC236}">
                <a16:creationId xmlns:a16="http://schemas.microsoft.com/office/drawing/2014/main" id="{D6D2880E-DD14-41B2-B633-1292F9E9B10B}"/>
              </a:ext>
            </a:extLst>
          </p:cNvPr>
          <p:cNvGraphicFramePr>
            <a:graphicFrameLocks noGrp="1"/>
          </p:cNvGraphicFramePr>
          <p:nvPr>
            <p:extLst>
              <p:ext uri="{D42A27DB-BD31-4B8C-83A1-F6EECF244321}">
                <p14:modId xmlns:p14="http://schemas.microsoft.com/office/powerpoint/2010/main" val="3101694112"/>
              </p:ext>
            </p:extLst>
          </p:nvPr>
        </p:nvGraphicFramePr>
        <p:xfrm>
          <a:off x="911252" y="3445925"/>
          <a:ext cx="5537200" cy="1892592"/>
        </p:xfrm>
        <a:graphic>
          <a:graphicData uri="http://schemas.openxmlformats.org/drawingml/2006/table">
            <a:tbl>
              <a:tblPr firstRow="1" firstCol="1" bandRow="1"/>
              <a:tblGrid>
                <a:gridCol w="1143000">
                  <a:extLst>
                    <a:ext uri="{9D8B030D-6E8A-4147-A177-3AD203B41FA5}">
                      <a16:colId xmlns:a16="http://schemas.microsoft.com/office/drawing/2014/main" val="71352921"/>
                    </a:ext>
                  </a:extLst>
                </a:gridCol>
                <a:gridCol w="889000">
                  <a:extLst>
                    <a:ext uri="{9D8B030D-6E8A-4147-A177-3AD203B41FA5}">
                      <a16:colId xmlns:a16="http://schemas.microsoft.com/office/drawing/2014/main" val="3066909828"/>
                    </a:ext>
                  </a:extLst>
                </a:gridCol>
                <a:gridCol w="773430">
                  <a:extLst>
                    <a:ext uri="{9D8B030D-6E8A-4147-A177-3AD203B41FA5}">
                      <a16:colId xmlns:a16="http://schemas.microsoft.com/office/drawing/2014/main" val="3658872218"/>
                    </a:ext>
                  </a:extLst>
                </a:gridCol>
                <a:gridCol w="688975">
                  <a:extLst>
                    <a:ext uri="{9D8B030D-6E8A-4147-A177-3AD203B41FA5}">
                      <a16:colId xmlns:a16="http://schemas.microsoft.com/office/drawing/2014/main" val="2049151344"/>
                    </a:ext>
                  </a:extLst>
                </a:gridCol>
                <a:gridCol w="674370">
                  <a:extLst>
                    <a:ext uri="{9D8B030D-6E8A-4147-A177-3AD203B41FA5}">
                      <a16:colId xmlns:a16="http://schemas.microsoft.com/office/drawing/2014/main" val="1911090518"/>
                    </a:ext>
                  </a:extLst>
                </a:gridCol>
                <a:gridCol w="1368425">
                  <a:extLst>
                    <a:ext uri="{9D8B030D-6E8A-4147-A177-3AD203B41FA5}">
                      <a16:colId xmlns:a16="http://schemas.microsoft.com/office/drawing/2014/main" val="476151387"/>
                    </a:ext>
                  </a:extLst>
                </a:gridCol>
              </a:tblGrid>
              <a:tr h="354071">
                <a:tc rowSpan="5">
                  <a:txBody>
                    <a:bodyPr/>
                    <a:lstStyle/>
                    <a:p>
                      <a:pPr algn="just">
                        <a:lnSpc>
                          <a:spcPct val="100000"/>
                        </a:lnSpc>
                        <a:spcAft>
                          <a:spcPts val="800"/>
                        </a:spcAft>
                      </a:pPr>
                      <a:r>
                        <a:rPr lang="es-EC" sz="1100" b="1" dirty="0">
                          <a:effectLst/>
                          <a:latin typeface="Times New Roman" panose="02020603050405020304" pitchFamily="18" charset="0"/>
                          <a:ea typeface="Times New Roman" panose="02020603050405020304" pitchFamily="18" charset="0"/>
                          <a:cs typeface="Times New Roman" panose="02020603050405020304" pitchFamily="18" charset="0"/>
                        </a:rPr>
                        <a:t>23. ¿Las publicaciones en la Universidad se evalúan de acuerdo con la pertinencia establecida en la Ley?</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Totalmente de 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tcPr>
                </a:tc>
                <a:tc rowSpan="5">
                  <a:txBody>
                    <a:bodyPr/>
                    <a:lstStyle/>
                    <a:p>
                      <a:pPr algn="just">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El 49% de los docentes están ni en desacuerdo, ni de acuerdo con que las publicaciones en la Universidad se evalúan de acuerdo con la pertinencia establecida en la Ley.</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244829"/>
                  </a:ext>
                </a:extLst>
              </a:tr>
              <a:tr h="326672">
                <a:tc vMerge="1">
                  <a:txBody>
                    <a:bodyPr/>
                    <a:lstStyle/>
                    <a:p>
                      <a:endParaRPr lang="es-EC"/>
                    </a:p>
                  </a:txBody>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De 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val="3177448704"/>
                  </a:ext>
                </a:extLst>
              </a:tr>
              <a:tr h="531106">
                <a:tc vMerge="1">
                  <a:txBody>
                    <a:bodyPr/>
                    <a:lstStyle/>
                    <a:p>
                      <a:endParaRPr lang="es-EC"/>
                    </a:p>
                  </a:txBody>
                  <a:tcPr/>
                </a:tc>
                <a:tc>
                  <a:txBody>
                    <a:bodyPr/>
                    <a:lstStyle/>
                    <a:p>
                      <a:pPr algn="just">
                        <a:lnSpc>
                          <a:spcPct val="100000"/>
                        </a:lnSpc>
                        <a:spcAft>
                          <a:spcPts val="800"/>
                        </a:spcAft>
                      </a:pPr>
                      <a:r>
                        <a:rPr lang="es-EC" sz="105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Ni en desacuerdo, ni de 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92D050"/>
                    </a:solidFill>
                  </a:tcPr>
                </a:tc>
                <a:tc>
                  <a:txBody>
                    <a:bodyPr/>
                    <a:lstStyle/>
                    <a:p>
                      <a:pPr algn="ctr">
                        <a:lnSpc>
                          <a:spcPct val="100000"/>
                        </a:lnSpc>
                        <a:spcAft>
                          <a:spcPts val="800"/>
                        </a:spcAft>
                      </a:pPr>
                      <a:r>
                        <a:rPr lang="es-EC" sz="11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92D050"/>
                    </a:solidFill>
                  </a:tcPr>
                </a:tc>
                <a:tc>
                  <a:txBody>
                    <a:bodyPr/>
                    <a:lstStyle/>
                    <a:p>
                      <a:pPr algn="just">
                        <a:lnSpc>
                          <a:spcPct val="100000"/>
                        </a:lnSpc>
                        <a:spcAft>
                          <a:spcPts val="80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92D050"/>
                    </a:solidFill>
                  </a:tcPr>
                </a:tc>
                <a:tc>
                  <a:txBody>
                    <a:bodyPr/>
                    <a:lstStyle/>
                    <a:p>
                      <a:pPr algn="ctr">
                        <a:lnSpc>
                          <a:spcPct val="100000"/>
                        </a:lnSpc>
                        <a:spcAft>
                          <a:spcPts val="80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92D050"/>
                    </a:solidFill>
                  </a:tcPr>
                </a:tc>
                <a:tc vMerge="1">
                  <a:txBody>
                    <a:bodyPr/>
                    <a:lstStyle/>
                    <a:p>
                      <a:endParaRPr lang="es-EC"/>
                    </a:p>
                  </a:txBody>
                  <a:tcPr/>
                </a:tc>
                <a:extLst>
                  <a:ext uri="{0D108BD9-81ED-4DB2-BD59-A6C34878D82A}">
                    <a16:rowId xmlns:a16="http://schemas.microsoft.com/office/drawing/2014/main" val="491966390"/>
                  </a:ext>
                </a:extLst>
              </a:tr>
              <a:tr h="326672">
                <a:tc vMerge="1">
                  <a:txBody>
                    <a:bodyPr/>
                    <a:lstStyle/>
                    <a:p>
                      <a:endParaRPr lang="es-EC"/>
                    </a:p>
                  </a:txBody>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En desacuerdo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val="1052743031"/>
                  </a:ext>
                </a:extLst>
              </a:tr>
              <a:tr h="354071">
                <a:tc vMerge="1">
                  <a:txBody>
                    <a:bodyPr/>
                    <a:lstStyle/>
                    <a:p>
                      <a:endParaRPr lang="es-EC"/>
                    </a:p>
                  </a:txBody>
                  <a:tcPr/>
                </a:tc>
                <a:tc>
                  <a:txBody>
                    <a:bodyPr/>
                    <a:lstStyle/>
                    <a:p>
                      <a:pPr algn="just">
                        <a:lnSpc>
                          <a:spcPct val="100000"/>
                        </a:lnSpc>
                        <a:spcAft>
                          <a:spcPts val="800"/>
                        </a:spcAft>
                      </a:pPr>
                      <a:r>
                        <a:rPr lang="es-EC" sz="1050" dirty="0">
                          <a:effectLst/>
                          <a:latin typeface="Times New Roman" panose="02020603050405020304" pitchFamily="18" charset="0"/>
                          <a:ea typeface="Times New Roman" panose="02020603050405020304" pitchFamily="18" charset="0"/>
                          <a:cs typeface="Courier New" panose="02070309020205020404" pitchFamily="49" charset="0"/>
                        </a:rPr>
                        <a:t>Totalmente en desacuerdo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Courier New" panose="02070309020205020404" pitchFamily="49" charset="0"/>
                        </a:rPr>
                        <a:t>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s-EC" sz="11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1696292497"/>
                  </a:ext>
                </a:extLst>
              </a:tr>
            </a:tbl>
          </a:graphicData>
        </a:graphic>
      </p:graphicFrame>
      <p:sp>
        <p:nvSpPr>
          <p:cNvPr id="21" name="CuadroTexto 20">
            <a:extLst>
              <a:ext uri="{FF2B5EF4-FFF2-40B4-BE49-F238E27FC236}">
                <a16:creationId xmlns:a16="http://schemas.microsoft.com/office/drawing/2014/main" id="{097088AD-0A17-48FD-B168-A8BBBC0981D3}"/>
              </a:ext>
            </a:extLst>
          </p:cNvPr>
          <p:cNvSpPr txBox="1"/>
          <p:nvPr/>
        </p:nvSpPr>
        <p:spPr>
          <a:xfrm>
            <a:off x="6448452" y="930932"/>
            <a:ext cx="5226713" cy="923330"/>
          </a:xfrm>
          <a:prstGeom prst="rect">
            <a:avLst/>
          </a:prstGeom>
          <a:noFill/>
        </p:spPr>
        <p:txBody>
          <a:bodyPr wrap="square">
            <a:spAutoFit/>
          </a:bodyPr>
          <a:lstStyle/>
          <a:p>
            <a:pPr algn="just">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Pregunta</a:t>
            </a:r>
            <a:r>
              <a:rPr lang="es-EC" sz="1800" b="1"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Desde su criterio por favor ordene según el nivel de importancia las funciones sustantivas de la Universidad.</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892A5586-4543-4AFB-9A68-3317F90EB4D8}"/>
              </a:ext>
            </a:extLst>
          </p:cNvPr>
          <p:cNvPicPr>
            <a:picLocks noChangeAspect="1"/>
          </p:cNvPicPr>
          <p:nvPr/>
        </p:nvPicPr>
        <p:blipFill>
          <a:blip r:embed="rId4"/>
          <a:stretch>
            <a:fillRect/>
          </a:stretch>
        </p:blipFill>
        <p:spPr>
          <a:xfrm>
            <a:off x="2613052" y="1031449"/>
            <a:ext cx="2133600" cy="2133600"/>
          </a:xfrm>
          <a:prstGeom prst="rect">
            <a:avLst/>
          </a:prstGeom>
          <a:ln>
            <a:noFill/>
          </a:ln>
          <a:effectLst>
            <a:softEdge rad="112500"/>
          </a:effectLst>
        </p:spPr>
      </p:pic>
    </p:spTree>
    <p:extLst>
      <p:ext uri="{BB962C8B-B14F-4D97-AF65-F5344CB8AC3E}">
        <p14:creationId xmlns:p14="http://schemas.microsoft.com/office/powerpoint/2010/main" val="193351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(OE 3)</a:t>
            </a: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pic>
        <p:nvPicPr>
          <p:cNvPr id="7" name="Imagen 6">
            <a:extLst>
              <a:ext uri="{FF2B5EF4-FFF2-40B4-BE49-F238E27FC236}">
                <a16:creationId xmlns:a16="http://schemas.microsoft.com/office/drawing/2014/main" id="{485F0AF1-D1DA-48B9-A0C5-FC91F05F78E8}"/>
              </a:ext>
            </a:extLst>
          </p:cNvPr>
          <p:cNvPicPr>
            <a:picLocks noChangeAspect="1"/>
          </p:cNvPicPr>
          <p:nvPr/>
        </p:nvPicPr>
        <p:blipFill>
          <a:blip r:embed="rId3"/>
          <a:stretch>
            <a:fillRect/>
          </a:stretch>
        </p:blipFill>
        <p:spPr>
          <a:xfrm>
            <a:off x="582604" y="1374614"/>
            <a:ext cx="5760720" cy="2559688"/>
          </a:xfrm>
          <a:prstGeom prst="rect">
            <a:avLst/>
          </a:prstGeom>
        </p:spPr>
      </p:pic>
      <p:graphicFrame>
        <p:nvGraphicFramePr>
          <p:cNvPr id="18" name="Diagrama 17">
            <a:extLst>
              <a:ext uri="{FF2B5EF4-FFF2-40B4-BE49-F238E27FC236}">
                <a16:creationId xmlns:a16="http://schemas.microsoft.com/office/drawing/2014/main" id="{4F559C19-E08E-4FCF-872E-AE97289BCB4F}"/>
              </a:ext>
            </a:extLst>
          </p:cNvPr>
          <p:cNvGraphicFramePr/>
          <p:nvPr>
            <p:extLst>
              <p:ext uri="{D42A27DB-BD31-4B8C-83A1-F6EECF244321}">
                <p14:modId xmlns:p14="http://schemas.microsoft.com/office/powerpoint/2010/main" val="1640337136"/>
              </p:ext>
            </p:extLst>
          </p:nvPr>
        </p:nvGraphicFramePr>
        <p:xfrm>
          <a:off x="708662" y="3516193"/>
          <a:ext cx="5387336" cy="1941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47772990-879C-4C4F-99DB-C4E0BAF449D0}"/>
              </a:ext>
            </a:extLst>
          </p:cNvPr>
          <p:cNvGraphicFramePr/>
          <p:nvPr>
            <p:extLst>
              <p:ext uri="{D42A27DB-BD31-4B8C-83A1-F6EECF244321}">
                <p14:modId xmlns:p14="http://schemas.microsoft.com/office/powerpoint/2010/main" val="2983041228"/>
              </p:ext>
            </p:extLst>
          </p:nvPr>
        </p:nvGraphicFramePr>
        <p:xfrm>
          <a:off x="6653056" y="1755499"/>
          <a:ext cx="5387336" cy="34730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0" name="CuadroTexto 19">
            <a:extLst>
              <a:ext uri="{FF2B5EF4-FFF2-40B4-BE49-F238E27FC236}">
                <a16:creationId xmlns:a16="http://schemas.microsoft.com/office/drawing/2014/main" id="{B46C5365-A8F0-4CFB-A9A5-F7C80BC0396F}"/>
              </a:ext>
            </a:extLst>
          </p:cNvPr>
          <p:cNvSpPr txBox="1"/>
          <p:nvPr/>
        </p:nvSpPr>
        <p:spPr>
          <a:xfrm>
            <a:off x="2107094" y="800366"/>
            <a:ext cx="3988904" cy="369332"/>
          </a:xfrm>
          <a:prstGeom prst="rect">
            <a:avLst/>
          </a:prstGeom>
          <a:noFill/>
        </p:spPr>
        <p:txBody>
          <a:bodyPr wrap="square" rtlCol="0">
            <a:spAutoFit/>
          </a:bodyPr>
          <a:lstStyle/>
          <a:p>
            <a:r>
              <a:rPr lang="es-EC" b="1" dirty="0"/>
              <a:t>ANALISIS CORRELACION</a:t>
            </a:r>
          </a:p>
        </p:txBody>
      </p:sp>
      <p:sp>
        <p:nvSpPr>
          <p:cNvPr id="22" name="CuadroTexto 21">
            <a:extLst>
              <a:ext uri="{FF2B5EF4-FFF2-40B4-BE49-F238E27FC236}">
                <a16:creationId xmlns:a16="http://schemas.microsoft.com/office/drawing/2014/main" id="{FD73A9BF-ABF8-4774-A037-5C6B22731A5F}"/>
              </a:ext>
            </a:extLst>
          </p:cNvPr>
          <p:cNvSpPr txBox="1"/>
          <p:nvPr/>
        </p:nvSpPr>
        <p:spPr>
          <a:xfrm>
            <a:off x="8107483" y="1161635"/>
            <a:ext cx="3988904" cy="369332"/>
          </a:xfrm>
          <a:prstGeom prst="rect">
            <a:avLst/>
          </a:prstGeom>
          <a:noFill/>
        </p:spPr>
        <p:txBody>
          <a:bodyPr wrap="square" rtlCol="0">
            <a:spAutoFit/>
          </a:bodyPr>
          <a:lstStyle/>
          <a:p>
            <a:r>
              <a:rPr lang="es-EC" b="1" dirty="0"/>
              <a:t>PRUEBA DE HIPOTESIS</a:t>
            </a:r>
          </a:p>
        </p:txBody>
      </p:sp>
    </p:spTree>
    <p:extLst>
      <p:ext uri="{BB962C8B-B14F-4D97-AF65-F5344CB8AC3E}">
        <p14:creationId xmlns:p14="http://schemas.microsoft.com/office/powerpoint/2010/main" val="176326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OBTENIDOS EN LA INVESTIGACIÓN DE CAMPO</a:t>
            </a: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9" name="Tabla 8">
            <a:extLst>
              <a:ext uri="{FF2B5EF4-FFF2-40B4-BE49-F238E27FC236}">
                <a16:creationId xmlns:a16="http://schemas.microsoft.com/office/drawing/2014/main" id="{7A916591-5894-4B43-88D6-B562CFCB9737}"/>
              </a:ext>
            </a:extLst>
          </p:cNvPr>
          <p:cNvGraphicFramePr>
            <a:graphicFrameLocks noGrp="1"/>
          </p:cNvGraphicFramePr>
          <p:nvPr>
            <p:extLst>
              <p:ext uri="{D42A27DB-BD31-4B8C-83A1-F6EECF244321}">
                <p14:modId xmlns:p14="http://schemas.microsoft.com/office/powerpoint/2010/main" val="42929303"/>
              </p:ext>
            </p:extLst>
          </p:nvPr>
        </p:nvGraphicFramePr>
        <p:xfrm>
          <a:off x="1086679" y="1073436"/>
          <a:ext cx="9475303" cy="4632960"/>
        </p:xfrm>
        <a:graphic>
          <a:graphicData uri="http://schemas.openxmlformats.org/drawingml/2006/table">
            <a:tbl>
              <a:tblPr firstRow="1" firstCol="1" bandRow="1"/>
              <a:tblGrid>
                <a:gridCol w="1333731">
                  <a:extLst>
                    <a:ext uri="{9D8B030D-6E8A-4147-A177-3AD203B41FA5}">
                      <a16:colId xmlns:a16="http://schemas.microsoft.com/office/drawing/2014/main" val="1696216437"/>
                    </a:ext>
                  </a:extLst>
                </a:gridCol>
                <a:gridCol w="7059216">
                  <a:extLst>
                    <a:ext uri="{9D8B030D-6E8A-4147-A177-3AD203B41FA5}">
                      <a16:colId xmlns:a16="http://schemas.microsoft.com/office/drawing/2014/main" val="3705527034"/>
                    </a:ext>
                  </a:extLst>
                </a:gridCol>
                <a:gridCol w="592076">
                  <a:extLst>
                    <a:ext uri="{9D8B030D-6E8A-4147-A177-3AD203B41FA5}">
                      <a16:colId xmlns:a16="http://schemas.microsoft.com/office/drawing/2014/main" val="2407821135"/>
                    </a:ext>
                  </a:extLst>
                </a:gridCol>
                <a:gridCol w="490280">
                  <a:extLst>
                    <a:ext uri="{9D8B030D-6E8A-4147-A177-3AD203B41FA5}">
                      <a16:colId xmlns:a16="http://schemas.microsoft.com/office/drawing/2014/main" val="3192642295"/>
                    </a:ext>
                  </a:extLst>
                </a:gridCol>
              </a:tblGrid>
              <a:tr h="230465">
                <a:tc rowSpan="2">
                  <a:txBody>
                    <a:bodyPr/>
                    <a:lstStyle/>
                    <a:p>
                      <a:pPr algn="just"/>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Instrumento</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Hallazgo o Resultado</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Cumple </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3708341088"/>
                  </a:ext>
                </a:extLst>
              </a:tr>
              <a:tr h="230465">
                <a:tc vMerge="1">
                  <a:txBody>
                    <a:bodyPr/>
                    <a:lstStyle/>
                    <a:p>
                      <a:endParaRPr lang="es-EC"/>
                    </a:p>
                  </a:txBody>
                  <a:tcPr/>
                </a:tc>
                <a:tc vMerge="1">
                  <a:txBody>
                    <a:bodyPr/>
                    <a:lstStyle/>
                    <a:p>
                      <a:endParaRPr lang="es-EC"/>
                    </a:p>
                  </a:txBody>
                  <a:tcPr/>
                </a:tc>
                <a:tc>
                  <a:txBody>
                    <a:bodyPr/>
                    <a:lstStyle/>
                    <a:p>
                      <a:pPr algn="just"/>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H0</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r>
                        <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H1</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732341"/>
                  </a:ext>
                </a:extLst>
              </a:tr>
              <a:tr h="1152324">
                <a:tc>
                  <a:txBody>
                    <a:bodyPr/>
                    <a:lstStyle/>
                    <a:p>
                      <a:pPr algn="just"/>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Encuesta</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Los docentes efectúan sus publicaciones científicas acorde a la normativa interna vigente de la Universidad que se alinea a la normativa nacional LOES; pero indican no estar ni de acuerdo ni en desacuerdo que las publicaciones se evalúen de acuerdo con la pertinencia establecida en la Ley.  Es decir, cumplen un proceso para publicaciones que no mide pertinencia social. </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35919941"/>
                  </a:ext>
                </a:extLst>
              </a:tr>
              <a:tr h="1382790">
                <a:tc>
                  <a:txBody>
                    <a:bodyPr/>
                    <a:lstStyle/>
                    <a:p>
                      <a:pPr algn="just"/>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Entrevista</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 pertinencia de las publicaciones es un indicador que es considerado en el plan estratégico de desarrollo institucional de la universidad en el Objetivo No. 3, ya que la misión de la Universidad es contribuir con el desarrollo nacional y atender las necesidades de la sociedad y de las fuerzas armadas, sin embargo, no se mide la pertinencia social como un indicador individual, y si disponen de un sistema de investigación.</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82456972"/>
                  </a:ext>
                </a:extLst>
              </a:tr>
              <a:tr h="1382790">
                <a:tc>
                  <a:txBody>
                    <a:bodyPr/>
                    <a:lstStyle/>
                    <a:p>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Ficha de Observación</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Las publicaciones científicas de los docentes de la Universidad de las Fuerzas Armadas ESPE cumplen los requisitos internos como: línea de investigación, revista de alto impacto, congreso, otros, mismos que se originan en base al Plan Estratégico Institucional que es controlado por indicadores de gestión para establecer el cumplimiento y logro de los objetivos estratégicos que se vinculan con la misión y visión.</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r>
                        <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t>
                      </a:r>
                      <a:endParaRPr lang="es-EC"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122126"/>
                  </a:ext>
                </a:extLst>
              </a:tr>
            </a:tbl>
          </a:graphicData>
        </a:graphic>
      </p:graphicFrame>
    </p:spTree>
    <p:extLst>
      <p:ext uri="{BB962C8B-B14F-4D97-AF65-F5344CB8AC3E}">
        <p14:creationId xmlns:p14="http://schemas.microsoft.com/office/powerpoint/2010/main" val="71128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rases para poner en los objetivos del CV | Modelo Curriculum">
            <a:extLst>
              <a:ext uri="{FF2B5EF4-FFF2-40B4-BE49-F238E27FC236}">
                <a16:creationId xmlns:a16="http://schemas.microsoft.com/office/drawing/2014/main" id="{1575D7D9-91CA-408E-8750-5FB87473A0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82" r="16589"/>
          <a:stretch/>
        </p:blipFill>
        <p:spPr bwMode="auto">
          <a:xfrm>
            <a:off x="8282609" y="968259"/>
            <a:ext cx="3558033" cy="513115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CONTENIDO</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3">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sp>
        <p:nvSpPr>
          <p:cNvPr id="2" name="CuadroTexto 1"/>
          <p:cNvSpPr txBox="1"/>
          <p:nvPr/>
        </p:nvSpPr>
        <p:spPr>
          <a:xfrm>
            <a:off x="1943569" y="1103264"/>
            <a:ext cx="7396374" cy="4431983"/>
          </a:xfrm>
          <a:prstGeom prst="rect">
            <a:avLst/>
          </a:prstGeom>
          <a:noFill/>
        </p:spPr>
        <p:txBody>
          <a:bodyPr wrap="square" rtlCol="0">
            <a:spAutoFit/>
          </a:bodyPr>
          <a:lstStyle/>
          <a:p>
            <a:pPr marL="457200" indent="-457200">
              <a:buAutoNum type="arabicPeriod"/>
            </a:pPr>
            <a:r>
              <a:rPr lang="es-EC" sz="2400" dirty="0"/>
              <a:t>Introducción</a:t>
            </a:r>
          </a:p>
          <a:p>
            <a:pPr marL="457200" indent="-457200">
              <a:buAutoNum type="arabicPeriod"/>
            </a:pPr>
            <a:endParaRPr lang="es-EC" sz="1600" dirty="0"/>
          </a:p>
          <a:p>
            <a:r>
              <a:rPr lang="es-EC" sz="2400" dirty="0"/>
              <a:t>1.1. Planteamiento del problema</a:t>
            </a:r>
          </a:p>
          <a:p>
            <a:r>
              <a:rPr lang="es-EC" sz="2400" dirty="0"/>
              <a:t>1.2. Objetivos</a:t>
            </a:r>
          </a:p>
          <a:p>
            <a:endParaRPr lang="es-EC" sz="1600" dirty="0"/>
          </a:p>
          <a:p>
            <a:pPr marL="457200" indent="-457200">
              <a:buAutoNum type="arabicPeriod" startAt="2"/>
            </a:pPr>
            <a:r>
              <a:rPr lang="es-EC" sz="2400" dirty="0"/>
              <a:t>Marco Teórico</a:t>
            </a:r>
          </a:p>
          <a:p>
            <a:pPr marL="457200" indent="-457200">
              <a:buAutoNum type="arabicPeriod" startAt="2"/>
            </a:pPr>
            <a:endParaRPr lang="es-EC" sz="1400" dirty="0"/>
          </a:p>
          <a:p>
            <a:pPr marL="457200" indent="-457200">
              <a:buAutoNum type="arabicPeriod" startAt="3"/>
            </a:pPr>
            <a:r>
              <a:rPr lang="es-EC" sz="2400" dirty="0"/>
              <a:t>Metodología</a:t>
            </a:r>
          </a:p>
          <a:p>
            <a:pPr marL="457200" indent="-457200">
              <a:buAutoNum type="arabicPeriod" startAt="3"/>
            </a:pPr>
            <a:endParaRPr lang="es-EC" sz="1600" dirty="0"/>
          </a:p>
          <a:p>
            <a:pPr marL="457200" indent="-457200">
              <a:buAutoNum type="arabicPeriod" startAt="4"/>
            </a:pPr>
            <a:r>
              <a:rPr lang="es-EC" sz="2400" dirty="0"/>
              <a:t>Análisis resultados obtenidos investigación campo</a:t>
            </a:r>
          </a:p>
          <a:p>
            <a:pPr marL="457200" indent="-457200">
              <a:buAutoNum type="arabicPeriod" startAt="4"/>
            </a:pPr>
            <a:endParaRPr lang="es-EC" sz="1400" dirty="0"/>
          </a:p>
          <a:p>
            <a:pPr marL="457200" indent="-457200">
              <a:buAutoNum type="arabicPeriod" startAt="5"/>
            </a:pPr>
            <a:r>
              <a:rPr lang="es-EC" sz="2400" dirty="0"/>
              <a:t>Matriz de indicadores</a:t>
            </a:r>
          </a:p>
          <a:p>
            <a:pPr marL="457200" indent="-457200">
              <a:buAutoNum type="arabicPeriod" startAt="5"/>
            </a:pPr>
            <a:endParaRPr lang="es-EC" sz="1400" dirty="0"/>
          </a:p>
          <a:p>
            <a:r>
              <a:rPr lang="es-EC" sz="2400" dirty="0"/>
              <a:t>6.   Conclusiones y Recomendaciones</a:t>
            </a:r>
          </a:p>
        </p:txBody>
      </p:sp>
    </p:spTree>
    <p:extLst>
      <p:ext uri="{BB962C8B-B14F-4D97-AF65-F5344CB8AC3E}">
        <p14:creationId xmlns:p14="http://schemas.microsoft.com/office/powerpoint/2010/main" val="2074567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5. PROPUESTA: MATRIZ PARA LA MEDICION DE PERTINENCIA SOCIAL DE LA PRODUCCION CIENTIFICA DE LA UNIVERSIDAD DE LAS FUERZAS ARMADAS ESPE (OE 4)</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3" name="Diagrama 2">
            <a:extLst>
              <a:ext uri="{FF2B5EF4-FFF2-40B4-BE49-F238E27FC236}">
                <a16:creationId xmlns:a16="http://schemas.microsoft.com/office/drawing/2014/main" id="{DD0BA37F-3C11-4984-8188-E8E224B77B6C}"/>
              </a:ext>
            </a:extLst>
          </p:cNvPr>
          <p:cNvGraphicFramePr/>
          <p:nvPr>
            <p:extLst>
              <p:ext uri="{D42A27DB-BD31-4B8C-83A1-F6EECF244321}">
                <p14:modId xmlns:p14="http://schemas.microsoft.com/office/powerpoint/2010/main" val="1530771195"/>
              </p:ext>
            </p:extLst>
          </p:nvPr>
        </p:nvGraphicFramePr>
        <p:xfrm>
          <a:off x="3445564" y="968258"/>
          <a:ext cx="8594828" cy="4856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9B8D3C76-029F-4C2A-8E2A-CE54E9D99D3F}"/>
              </a:ext>
            </a:extLst>
          </p:cNvPr>
          <p:cNvPicPr>
            <a:picLocks noChangeAspect="1"/>
          </p:cNvPicPr>
          <p:nvPr/>
        </p:nvPicPr>
        <p:blipFill>
          <a:blip r:embed="rId8"/>
          <a:stretch>
            <a:fillRect/>
          </a:stretch>
        </p:blipFill>
        <p:spPr>
          <a:xfrm>
            <a:off x="535677" y="1595258"/>
            <a:ext cx="3002654" cy="3511824"/>
          </a:xfrm>
          <a:prstGeom prst="rect">
            <a:avLst/>
          </a:prstGeom>
          <a:ln>
            <a:noFill/>
          </a:ln>
          <a:effectLst>
            <a:softEdge rad="112500"/>
          </a:effectLst>
        </p:spPr>
      </p:pic>
    </p:spTree>
    <p:extLst>
      <p:ext uri="{BB962C8B-B14F-4D97-AF65-F5344CB8AC3E}">
        <p14:creationId xmlns:p14="http://schemas.microsoft.com/office/powerpoint/2010/main" val="353175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PROPUESTA: MATRIZ PARA LA MEDICION DE PERTINENCIA SOCIAL DE LA PRODUCCION CIENTIFICA DE LA UNIVERSIDAD DE LAS FUERZAS ARMADAS ESPE (OE 4)</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7" name="Diagrama 6">
            <a:extLst>
              <a:ext uri="{FF2B5EF4-FFF2-40B4-BE49-F238E27FC236}">
                <a16:creationId xmlns:a16="http://schemas.microsoft.com/office/drawing/2014/main" id="{CA66E614-9469-4C4B-B1A0-9212B459CC93}"/>
              </a:ext>
            </a:extLst>
          </p:cNvPr>
          <p:cNvGraphicFramePr/>
          <p:nvPr>
            <p:extLst>
              <p:ext uri="{D42A27DB-BD31-4B8C-83A1-F6EECF244321}">
                <p14:modId xmlns:p14="http://schemas.microsoft.com/office/powerpoint/2010/main" val="3695090130"/>
              </p:ext>
            </p:extLst>
          </p:nvPr>
        </p:nvGraphicFramePr>
        <p:xfrm>
          <a:off x="571500" y="783984"/>
          <a:ext cx="11087100" cy="5765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13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PROPUESTA: MATRIZ PARA LA MEDICION DE PERTINENCIA SOCIAL DE LA PRODUCCION CIENTIFICA DE LA UNIVERSIDAD DE LAS FUERZAS ARMADAS ESPE (OE 4)</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3" name="Tabla 2">
            <a:extLst>
              <a:ext uri="{FF2B5EF4-FFF2-40B4-BE49-F238E27FC236}">
                <a16:creationId xmlns:a16="http://schemas.microsoft.com/office/drawing/2014/main" id="{84EE845B-5C7A-497D-8FDF-D25B52D78F1C}"/>
              </a:ext>
            </a:extLst>
          </p:cNvPr>
          <p:cNvGraphicFramePr>
            <a:graphicFrameLocks noGrp="1"/>
          </p:cNvGraphicFramePr>
          <p:nvPr>
            <p:extLst>
              <p:ext uri="{D42A27DB-BD31-4B8C-83A1-F6EECF244321}">
                <p14:modId xmlns:p14="http://schemas.microsoft.com/office/powerpoint/2010/main" val="3210719230"/>
              </p:ext>
            </p:extLst>
          </p:nvPr>
        </p:nvGraphicFramePr>
        <p:xfrm>
          <a:off x="2668802" y="782713"/>
          <a:ext cx="9371590" cy="5207266"/>
        </p:xfrm>
        <a:graphic>
          <a:graphicData uri="http://schemas.openxmlformats.org/drawingml/2006/table">
            <a:tbl>
              <a:tblPr firstRow="1" firstCol="1" bandRow="1"/>
              <a:tblGrid>
                <a:gridCol w="1866044">
                  <a:extLst>
                    <a:ext uri="{9D8B030D-6E8A-4147-A177-3AD203B41FA5}">
                      <a16:colId xmlns:a16="http://schemas.microsoft.com/office/drawing/2014/main" val="1586506648"/>
                    </a:ext>
                  </a:extLst>
                </a:gridCol>
                <a:gridCol w="3687194">
                  <a:extLst>
                    <a:ext uri="{9D8B030D-6E8A-4147-A177-3AD203B41FA5}">
                      <a16:colId xmlns:a16="http://schemas.microsoft.com/office/drawing/2014/main" val="1179678178"/>
                    </a:ext>
                  </a:extLst>
                </a:gridCol>
                <a:gridCol w="3818352">
                  <a:extLst>
                    <a:ext uri="{9D8B030D-6E8A-4147-A177-3AD203B41FA5}">
                      <a16:colId xmlns:a16="http://schemas.microsoft.com/office/drawing/2014/main" val="2567191882"/>
                    </a:ext>
                  </a:extLst>
                </a:gridCol>
              </a:tblGrid>
              <a:tr h="176591">
                <a:tc>
                  <a:txBody>
                    <a:bodyPr/>
                    <a:lstStyle/>
                    <a:p>
                      <a:pPr>
                        <a:lnSpc>
                          <a:spcPct val="100000"/>
                        </a:lnSpc>
                      </a:pPr>
                      <a:r>
                        <a:rPr lang="es-EC"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Característica</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s-EC"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Indicador</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s-EC"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Descripción</a:t>
                      </a: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46353"/>
                  </a:ext>
                </a:extLst>
              </a:tr>
              <a:tr h="882954">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Investigación pertinente</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Grupos de investigación</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grupos investigación</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estudios con pertinencia social/Número de grupos de investigación</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docentes con estudios pertinentes </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683486"/>
                  </a:ext>
                </a:extLst>
              </a:tr>
              <a:tr h="1001026">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Competitividad</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Áreas prioritarias del país</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mejora de la calidad de vida de las comunidades</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empleo en los sectores económicos del país</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innovación en los sectores económicos del país</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No. sectores beneficiarios directos</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480838"/>
                  </a:ext>
                </a:extLst>
              </a:tr>
              <a:tr h="2295682">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Relación universidad sociedad</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Necesidades de la sociedad</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Ubicación geográfica</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Tipo de relación</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Colaboración investigación, desarrollo y tecnología</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Clúster</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sector empresarial regional, nacional o internacional</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alianzas estratégicas académicas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alianzas estratégicas sociales</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alianzas estratégicas emprendedoras</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de proyectos</a:t>
                      </a:r>
                    </a:p>
                    <a:p>
                      <a:pPr>
                        <a:lnSpc>
                          <a:spcPct val="100000"/>
                        </a:lnSpc>
                      </a:pPr>
                      <a:endPar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de convenios empresariales</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117686"/>
                  </a:ext>
                </a:extLst>
              </a:tr>
              <a:tr h="706363">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Vinculación</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Aporte innovador al proceso enseñanza- aprendizaje</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estudiantes con publicaciones científicas con pertinencia social</a:t>
                      </a:r>
                    </a:p>
                    <a:p>
                      <a:pPr>
                        <a:lnSpc>
                          <a:spcPct val="100000"/>
                        </a:lnSpc>
                      </a:pPr>
                      <a:r>
                        <a:rPr lang="es-EC"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31380" marR="31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802924"/>
                  </a:ext>
                </a:extLst>
              </a:tr>
            </a:tbl>
          </a:graphicData>
        </a:graphic>
      </p:graphicFrame>
      <p:pic>
        <p:nvPicPr>
          <p:cNvPr id="7" name="Imagen 6">
            <a:extLst>
              <a:ext uri="{FF2B5EF4-FFF2-40B4-BE49-F238E27FC236}">
                <a16:creationId xmlns:a16="http://schemas.microsoft.com/office/drawing/2014/main" id="{92986FB8-BB01-4708-BCBA-A56FB1EE04CC}"/>
              </a:ext>
            </a:extLst>
          </p:cNvPr>
          <p:cNvPicPr>
            <a:picLocks noChangeAspect="1"/>
          </p:cNvPicPr>
          <p:nvPr/>
        </p:nvPicPr>
        <p:blipFill rotWithShape="1">
          <a:blip r:embed="rId3"/>
          <a:srcRect r="44315"/>
          <a:stretch/>
        </p:blipFill>
        <p:spPr>
          <a:xfrm>
            <a:off x="366226" y="1362468"/>
            <a:ext cx="2302576" cy="4134671"/>
          </a:xfrm>
          <a:prstGeom prst="rect">
            <a:avLst/>
          </a:prstGeom>
          <a:ln>
            <a:noFill/>
          </a:ln>
          <a:effectLst>
            <a:softEdge rad="112500"/>
          </a:effectLst>
        </p:spPr>
      </p:pic>
    </p:spTree>
    <p:extLst>
      <p:ext uri="{BB962C8B-B14F-4D97-AF65-F5344CB8AC3E}">
        <p14:creationId xmlns:p14="http://schemas.microsoft.com/office/powerpoint/2010/main" val="1700834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PROCESO IMPLANTACIÓN MATRIZ INDICADORES (OE 4)</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pic>
        <p:nvPicPr>
          <p:cNvPr id="21506" name="Imagen 232"/>
          <p:cNvPicPr>
            <a:picLocks noChangeAspect="1" noChangeArrowheads="1"/>
          </p:cNvPicPr>
          <p:nvPr/>
        </p:nvPicPr>
        <p:blipFill>
          <a:blip r:embed="rId3">
            <a:extLst>
              <a:ext uri="{28A0092B-C50C-407E-A947-70E740481C1C}">
                <a14:useLocalDpi xmlns:a14="http://schemas.microsoft.com/office/drawing/2010/main" val="0"/>
              </a:ext>
            </a:extLst>
          </a:blip>
          <a:srcRect l="26675" t="5441" r="21738" b="20134"/>
          <a:stretch>
            <a:fillRect/>
          </a:stretch>
        </p:blipFill>
        <p:spPr bwMode="auto">
          <a:xfrm>
            <a:off x="0" y="0"/>
            <a:ext cx="695325" cy="495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a:extLst>
              <a:ext uri="{FF2B5EF4-FFF2-40B4-BE49-F238E27FC236}">
                <a16:creationId xmlns:a16="http://schemas.microsoft.com/office/drawing/2014/main" id="{2993C9D5-833F-4DDF-B0EE-BE81A18E7A73}"/>
              </a:ext>
            </a:extLst>
          </p:cNvPr>
          <p:cNvGraphicFramePr/>
          <p:nvPr>
            <p:extLst>
              <p:ext uri="{D42A27DB-BD31-4B8C-83A1-F6EECF244321}">
                <p14:modId xmlns:p14="http://schemas.microsoft.com/office/powerpoint/2010/main" val="5703996"/>
              </p:ext>
            </p:extLst>
          </p:nvPr>
        </p:nvGraphicFramePr>
        <p:xfrm>
          <a:off x="1152939" y="820238"/>
          <a:ext cx="9104244" cy="2678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a 13">
            <a:extLst>
              <a:ext uri="{FF2B5EF4-FFF2-40B4-BE49-F238E27FC236}">
                <a16:creationId xmlns:a16="http://schemas.microsoft.com/office/drawing/2014/main" id="{3295A371-B969-4A91-A515-DB5DCDB5308E}"/>
              </a:ext>
            </a:extLst>
          </p:cNvPr>
          <p:cNvGraphicFramePr/>
          <p:nvPr>
            <p:extLst>
              <p:ext uri="{D42A27DB-BD31-4B8C-83A1-F6EECF244321}">
                <p14:modId xmlns:p14="http://schemas.microsoft.com/office/powerpoint/2010/main" val="3137908236"/>
              </p:ext>
            </p:extLst>
          </p:nvPr>
        </p:nvGraphicFramePr>
        <p:xfrm>
          <a:off x="841318" y="4134678"/>
          <a:ext cx="10926612" cy="15679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CuadroTexto 2">
            <a:extLst>
              <a:ext uri="{FF2B5EF4-FFF2-40B4-BE49-F238E27FC236}">
                <a16:creationId xmlns:a16="http://schemas.microsoft.com/office/drawing/2014/main" id="{FA3E3C39-768A-4FF7-90AA-8638878860FC}"/>
              </a:ext>
            </a:extLst>
          </p:cNvPr>
          <p:cNvSpPr txBox="1"/>
          <p:nvPr/>
        </p:nvSpPr>
        <p:spPr>
          <a:xfrm>
            <a:off x="695325" y="3817620"/>
            <a:ext cx="2299335" cy="369332"/>
          </a:xfrm>
          <a:prstGeom prst="rect">
            <a:avLst/>
          </a:prstGeom>
          <a:noFill/>
        </p:spPr>
        <p:txBody>
          <a:bodyPr wrap="square" rtlCol="0">
            <a:spAutoFit/>
          </a:bodyPr>
          <a:lstStyle/>
          <a:p>
            <a:r>
              <a:rPr lang="es-EC" dirty="0"/>
              <a:t>CAMBIOS:</a:t>
            </a:r>
          </a:p>
        </p:txBody>
      </p:sp>
    </p:spTree>
    <p:extLst>
      <p:ext uri="{BB962C8B-B14F-4D97-AF65-F5344CB8AC3E}">
        <p14:creationId xmlns:p14="http://schemas.microsoft.com/office/powerpoint/2010/main" val="2708948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3" name="Diagrama 2"/>
          <p:cNvGraphicFramePr/>
          <p:nvPr>
            <p:extLst>
              <p:ext uri="{D42A27DB-BD31-4B8C-83A1-F6EECF244321}">
                <p14:modId xmlns:p14="http://schemas.microsoft.com/office/powerpoint/2010/main" val="1216317351"/>
              </p:ext>
            </p:extLst>
          </p:nvPr>
        </p:nvGraphicFramePr>
        <p:xfrm>
          <a:off x="312235" y="9246"/>
          <a:ext cx="11594015" cy="660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000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pic>
        <p:nvPicPr>
          <p:cNvPr id="3" name="Imagen 2"/>
          <p:cNvPicPr>
            <a:picLocks noChangeAspect="1"/>
          </p:cNvPicPr>
          <p:nvPr/>
        </p:nvPicPr>
        <p:blipFill>
          <a:blip r:embed="rId3"/>
          <a:stretch>
            <a:fillRect/>
          </a:stretch>
        </p:blipFill>
        <p:spPr>
          <a:xfrm>
            <a:off x="1230210" y="1538869"/>
            <a:ext cx="9929135" cy="3706516"/>
          </a:xfrm>
          <a:prstGeom prst="rect">
            <a:avLst/>
          </a:prstGeom>
        </p:spPr>
      </p:pic>
    </p:spTree>
    <p:extLst>
      <p:ext uri="{BB962C8B-B14F-4D97-AF65-F5344CB8AC3E}">
        <p14:creationId xmlns:p14="http://schemas.microsoft.com/office/powerpoint/2010/main" val="290800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1. INTRODUCCION</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191919" y="5891349"/>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10" name="Diagrama 9"/>
          <p:cNvGraphicFramePr/>
          <p:nvPr>
            <p:extLst>
              <p:ext uri="{D42A27DB-BD31-4B8C-83A1-F6EECF244321}">
                <p14:modId xmlns:p14="http://schemas.microsoft.com/office/powerpoint/2010/main" val="2398899931"/>
              </p:ext>
            </p:extLst>
          </p:nvPr>
        </p:nvGraphicFramePr>
        <p:xfrm>
          <a:off x="-44601" y="1232624"/>
          <a:ext cx="8787157" cy="4131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descr="Download Kmb Researcher - Investigacion Cientifica Dibujo Png - Full Size  PNG Image - PNGkit">
            <a:extLst>
              <a:ext uri="{FF2B5EF4-FFF2-40B4-BE49-F238E27FC236}">
                <a16:creationId xmlns:a16="http://schemas.microsoft.com/office/drawing/2014/main" id="{6366A342-49EA-4D09-B7B5-74AE96A993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2365" y="1338423"/>
            <a:ext cx="3604592" cy="3591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79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1.1. PLANTEAMIENTO DEL PROBLEMA</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9" name="Diagrama 8"/>
          <p:cNvGraphicFramePr/>
          <p:nvPr>
            <p:extLst>
              <p:ext uri="{D42A27DB-BD31-4B8C-83A1-F6EECF244321}">
                <p14:modId xmlns:p14="http://schemas.microsoft.com/office/powerpoint/2010/main" val="1948511187"/>
              </p:ext>
            </p:extLst>
          </p:nvPr>
        </p:nvGraphicFramePr>
        <p:xfrm>
          <a:off x="3010826" y="783983"/>
          <a:ext cx="8831765" cy="2516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Resultado de imagen para problem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14" y="2062855"/>
            <a:ext cx="3448594" cy="3448594"/>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579C8580-09DB-4398-94AC-376391A16199}"/>
              </a:ext>
            </a:extLst>
          </p:cNvPr>
          <p:cNvGraphicFramePr/>
          <p:nvPr>
            <p:extLst>
              <p:ext uri="{D42A27DB-BD31-4B8C-83A1-F6EECF244321}">
                <p14:modId xmlns:p14="http://schemas.microsoft.com/office/powerpoint/2010/main" val="566988920"/>
              </p:ext>
            </p:extLst>
          </p:nvPr>
        </p:nvGraphicFramePr>
        <p:xfrm>
          <a:off x="4708967" y="3155739"/>
          <a:ext cx="5364970" cy="26693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9877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1.2. OBJETIVOS</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9" name="Diagrama 8"/>
          <p:cNvGraphicFramePr/>
          <p:nvPr>
            <p:extLst>
              <p:ext uri="{D42A27DB-BD31-4B8C-83A1-F6EECF244321}">
                <p14:modId xmlns:p14="http://schemas.microsoft.com/office/powerpoint/2010/main" val="813248549"/>
              </p:ext>
            </p:extLst>
          </p:nvPr>
        </p:nvGraphicFramePr>
        <p:xfrm>
          <a:off x="351359" y="979614"/>
          <a:ext cx="9921798" cy="4644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descr="Tabla de Contenido | Aumentaty Community">
            <a:extLst>
              <a:ext uri="{FF2B5EF4-FFF2-40B4-BE49-F238E27FC236}">
                <a16:creationId xmlns:a16="http://schemas.microsoft.com/office/drawing/2014/main" id="{D0B3C7F3-5A47-4B41-973E-B446C6458FA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186" t="15759" r="37912" b="17105"/>
          <a:stretch/>
        </p:blipFill>
        <p:spPr bwMode="auto">
          <a:xfrm flipH="1">
            <a:off x="10273157" y="2729948"/>
            <a:ext cx="1918842" cy="2894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37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2. MARCO TEÓRICO</a:t>
            </a:r>
            <a:endParaRPr lang="en-US" sz="2400" b="1" dirty="0">
              <a:solidFill>
                <a:schemeClr val="accent6">
                  <a:lumMod val="50000"/>
                </a:schemeClr>
              </a:solidFill>
            </a:endParaRPr>
          </a:p>
        </p:txBody>
      </p:sp>
      <p:sp>
        <p:nvSpPr>
          <p:cNvPr id="6" name="Rectángulo 5"/>
          <p:cNvSpPr/>
          <p:nvPr/>
        </p:nvSpPr>
        <p:spPr>
          <a:xfrm rot="10800000">
            <a:off x="-47809" y="6112751"/>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2" name="Diagrama 1"/>
          <p:cNvGraphicFramePr/>
          <p:nvPr>
            <p:extLst>
              <p:ext uri="{D42A27DB-BD31-4B8C-83A1-F6EECF244321}">
                <p14:modId xmlns:p14="http://schemas.microsoft.com/office/powerpoint/2010/main" val="4199151832"/>
              </p:ext>
            </p:extLst>
          </p:nvPr>
        </p:nvGraphicFramePr>
        <p:xfrm>
          <a:off x="247804" y="789029"/>
          <a:ext cx="11604562" cy="5406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07. Construyendo el Marco Teórico ⚛️| Cómo utilizar las fuentes de  información? - YouTube">
            <a:extLst>
              <a:ext uri="{FF2B5EF4-FFF2-40B4-BE49-F238E27FC236}">
                <a16:creationId xmlns:a16="http://schemas.microsoft.com/office/drawing/2014/main" id="{52DBDE41-D4AB-4E0F-A69D-8C0FC40FE5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2537" y="3474937"/>
            <a:ext cx="3483155" cy="1950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4" name="Picture 10" descr="Marco Teórico">
            <a:extLst>
              <a:ext uri="{FF2B5EF4-FFF2-40B4-BE49-F238E27FC236}">
                <a16:creationId xmlns:a16="http://schemas.microsoft.com/office/drawing/2014/main" id="{DAAA63BF-9507-4D73-A022-B5142AFCF9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803" y="902010"/>
            <a:ext cx="3236801" cy="2312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370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3.  METODOLOGÍA UTILIZADA </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2" name="Diagrama 1"/>
          <p:cNvGraphicFramePr/>
          <p:nvPr>
            <p:extLst>
              <p:ext uri="{D42A27DB-BD31-4B8C-83A1-F6EECF244321}">
                <p14:modId xmlns:p14="http://schemas.microsoft.com/office/powerpoint/2010/main" val="4117011318"/>
              </p:ext>
            </p:extLst>
          </p:nvPr>
        </p:nvGraphicFramePr>
        <p:xfrm>
          <a:off x="39513" y="1115181"/>
          <a:ext cx="9349814" cy="4710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echa derecha 2"/>
          <p:cNvSpPr/>
          <p:nvPr/>
        </p:nvSpPr>
        <p:spPr>
          <a:xfrm>
            <a:off x="3722914" y="3157846"/>
            <a:ext cx="809897" cy="43368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Tipos De Investigación">
            <a:extLst>
              <a:ext uri="{FF2B5EF4-FFF2-40B4-BE49-F238E27FC236}">
                <a16:creationId xmlns:a16="http://schemas.microsoft.com/office/drawing/2014/main" id="{B7E0C75B-0BCE-4DC9-9CCF-A4C3981DEF9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006" t="10936" r="25493" b="17008"/>
          <a:stretch/>
        </p:blipFill>
        <p:spPr bwMode="auto">
          <a:xfrm flipH="1">
            <a:off x="9389327" y="1893826"/>
            <a:ext cx="2852730" cy="33515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2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POBLACIÓN E INSTRUMENTOS DE RECOLECCIÓN INFORMACIÓN</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4" y="6038515"/>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2" name="Diagrama 1"/>
          <p:cNvGraphicFramePr/>
          <p:nvPr>
            <p:extLst>
              <p:ext uri="{D42A27DB-BD31-4B8C-83A1-F6EECF244321}">
                <p14:modId xmlns:p14="http://schemas.microsoft.com/office/powerpoint/2010/main" val="178250041"/>
              </p:ext>
            </p:extLst>
          </p:nvPr>
        </p:nvGraphicFramePr>
        <p:xfrm>
          <a:off x="-247869" y="1433480"/>
          <a:ext cx="8020270" cy="396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extLst>
              <p:ext uri="{D42A27DB-BD31-4B8C-83A1-F6EECF244321}">
                <p14:modId xmlns:p14="http://schemas.microsoft.com/office/powerpoint/2010/main" val="783405858"/>
              </p:ext>
            </p:extLst>
          </p:nvPr>
        </p:nvGraphicFramePr>
        <p:xfrm>
          <a:off x="8644613" y="2827779"/>
          <a:ext cx="2858643" cy="25920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Flecha abajo 9"/>
          <p:cNvSpPr/>
          <p:nvPr/>
        </p:nvSpPr>
        <p:spPr>
          <a:xfrm>
            <a:off x="1108829" y="929071"/>
            <a:ext cx="1894114" cy="729912"/>
          </a:xfrm>
          <a:prstGeom prst="downArrow">
            <a:avLst>
              <a:gd name="adj1" fmla="val 8252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100" b="1" dirty="0"/>
          </a:p>
          <a:p>
            <a:pPr algn="ctr"/>
            <a:r>
              <a:rPr lang="es-EC" b="1" dirty="0"/>
              <a:t>POBLACIÓN</a:t>
            </a:r>
            <a:endParaRPr lang="en-US" b="1" dirty="0"/>
          </a:p>
        </p:txBody>
      </p:sp>
      <p:sp>
        <p:nvSpPr>
          <p:cNvPr id="11" name="Flecha abajo 10"/>
          <p:cNvSpPr/>
          <p:nvPr/>
        </p:nvSpPr>
        <p:spPr>
          <a:xfrm>
            <a:off x="5002746" y="953925"/>
            <a:ext cx="2220685" cy="623974"/>
          </a:xfrm>
          <a:prstGeom prst="downArrow">
            <a:avLst>
              <a:gd name="adj1" fmla="val 79384"/>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800" b="1" dirty="0"/>
          </a:p>
          <a:p>
            <a:pPr algn="ctr"/>
            <a:r>
              <a:rPr lang="es-EC" b="1" dirty="0"/>
              <a:t>INSTRUMENTOS</a:t>
            </a:r>
            <a:endParaRPr lang="en-US" b="1" dirty="0"/>
          </a:p>
        </p:txBody>
      </p:sp>
      <p:sp>
        <p:nvSpPr>
          <p:cNvPr id="14" name="Flecha derecha 13"/>
          <p:cNvSpPr/>
          <p:nvPr/>
        </p:nvSpPr>
        <p:spPr>
          <a:xfrm>
            <a:off x="7905751" y="3423150"/>
            <a:ext cx="695125" cy="33256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ángulo: esquinas redondeadas 6">
            <a:extLst>
              <a:ext uri="{FF2B5EF4-FFF2-40B4-BE49-F238E27FC236}">
                <a16:creationId xmlns:a16="http://schemas.microsoft.com/office/drawing/2014/main" id="{E8EEC9FE-EB88-4051-8EEC-A7A929A54E8D}"/>
              </a:ext>
            </a:extLst>
          </p:cNvPr>
          <p:cNvSpPr/>
          <p:nvPr/>
        </p:nvSpPr>
        <p:spPr>
          <a:xfrm>
            <a:off x="688744" y="4123810"/>
            <a:ext cx="3360419" cy="7299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Muestra = 180</a:t>
            </a:r>
            <a:r>
              <a:rPr lang="es-EC" sz="2400" dirty="0"/>
              <a:t>1</a:t>
            </a:r>
          </a:p>
        </p:txBody>
      </p:sp>
      <p:sp>
        <p:nvSpPr>
          <p:cNvPr id="9" name="Rectángulo: esquinas redondeadas 8">
            <a:extLst>
              <a:ext uri="{FF2B5EF4-FFF2-40B4-BE49-F238E27FC236}">
                <a16:creationId xmlns:a16="http://schemas.microsoft.com/office/drawing/2014/main" id="{34F5A497-9BB9-429F-B1F7-783BA9735E3C}"/>
              </a:ext>
            </a:extLst>
          </p:cNvPr>
          <p:cNvSpPr/>
          <p:nvPr/>
        </p:nvSpPr>
        <p:spPr>
          <a:xfrm>
            <a:off x="533945" y="1671719"/>
            <a:ext cx="3360419" cy="7299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1.545</a:t>
            </a:r>
            <a:r>
              <a:rPr lang="es-EC" sz="2400" dirty="0"/>
              <a:t>1</a:t>
            </a:r>
          </a:p>
        </p:txBody>
      </p:sp>
      <p:pic>
        <p:nvPicPr>
          <p:cNvPr id="6146" name="Picture 2" descr="Poblacion Imágenes Y Fotos - 123RF">
            <a:extLst>
              <a:ext uri="{FF2B5EF4-FFF2-40B4-BE49-F238E27FC236}">
                <a16:creationId xmlns:a16="http://schemas.microsoft.com/office/drawing/2014/main" id="{A9F8C229-2250-433D-83CB-0582CCDE5A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14" y="4684437"/>
            <a:ext cx="4388107" cy="13372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troducción a la Calidad de Datos: Definición, Control y Beneficios">
            <a:extLst>
              <a:ext uri="{FF2B5EF4-FFF2-40B4-BE49-F238E27FC236}">
                <a16:creationId xmlns:a16="http://schemas.microsoft.com/office/drawing/2014/main" id="{A4723365-6C61-4669-B915-522F9902D1C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28384" y="837481"/>
            <a:ext cx="3141706" cy="1924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2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9245"/>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EC" sz="2400" b="1" dirty="0">
                <a:solidFill>
                  <a:schemeClr val="accent6">
                    <a:lumMod val="50000"/>
                  </a:schemeClr>
                </a:solidFill>
              </a:rPr>
              <a:t>          4.  ANÁLISIS DE RESULTADOS OBTENIDOS EN LA INVESTIGACIÓN DE CAMPO  (OE 1)</a:t>
            </a:r>
          </a:p>
          <a:p>
            <a:r>
              <a:rPr lang="es-EC" sz="2400" b="1" dirty="0">
                <a:solidFill>
                  <a:schemeClr val="accent6">
                    <a:lumMod val="50000"/>
                  </a:schemeClr>
                </a:solidFill>
              </a:rPr>
              <a:t>                                                                                     </a:t>
            </a:r>
            <a:endParaRPr lang="en-US" sz="2400" b="1" dirty="0">
              <a:solidFill>
                <a:schemeClr val="accent6">
                  <a:lumMod val="50000"/>
                </a:schemeClr>
              </a:solidFill>
            </a:endParaRPr>
          </a:p>
        </p:txBody>
      </p:sp>
      <p:sp>
        <p:nvSpPr>
          <p:cNvPr id="6" name="Rectángulo 5"/>
          <p:cNvSpPr/>
          <p:nvPr/>
        </p:nvSpPr>
        <p:spPr>
          <a:xfrm rot="10800000">
            <a:off x="-2" y="6048616"/>
            <a:ext cx="12192001" cy="801747"/>
          </a:xfrm>
          <a:prstGeom prst="rect">
            <a:avLst/>
          </a:prstGeom>
          <a:gradFill flip="none" rotWithShape="1">
            <a:gsLst>
              <a:gs pos="0">
                <a:srgbClr val="7BB478"/>
              </a:gs>
              <a:gs pos="44000">
                <a:srgbClr val="93C571">
                  <a:tint val="44500"/>
                  <a:satMod val="160000"/>
                </a:srgbClr>
              </a:gs>
              <a:gs pos="49000">
                <a:srgbClr val="93C571">
                  <a:tint val="23500"/>
                  <a:satMod val="160000"/>
                </a:srgbClr>
              </a:gs>
            </a:gsLst>
            <a:path path="circle">
              <a:fillToRect l="100000" t="100000"/>
            </a:path>
            <a:tileRect r="-100000" b="-100000"/>
          </a:grad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8" name="Conector recto 7"/>
          <p:cNvCxnSpPr/>
          <p:nvPr/>
        </p:nvCxnSpPr>
        <p:spPr>
          <a:xfrm>
            <a:off x="39514" y="6074016"/>
            <a:ext cx="1092661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39519" y="6021731"/>
            <a:ext cx="10926612" cy="0"/>
          </a:xfrm>
          <a:prstGeom prst="line">
            <a:avLst/>
          </a:prstGeom>
          <a:ln w="57150">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4" name="Imagen 3" descr="Imagen relacionada"/>
          <p:cNvPicPr/>
          <p:nvPr/>
        </p:nvPicPr>
        <p:blipFill rotWithShape="1">
          <a:blip r:embed="rId2">
            <a:extLst>
              <a:ext uri="{28A0092B-C50C-407E-A947-70E740481C1C}">
                <a14:useLocalDpi xmlns:a14="http://schemas.microsoft.com/office/drawing/2010/main" val="0"/>
              </a:ext>
            </a:extLst>
          </a:blip>
          <a:srcRect l="616" t="633" r="705"/>
          <a:stretch/>
        </p:blipFill>
        <p:spPr bwMode="auto">
          <a:xfrm>
            <a:off x="8107483" y="5891349"/>
            <a:ext cx="3932909" cy="892767"/>
          </a:xfrm>
          <a:prstGeom prst="rect">
            <a:avLst/>
          </a:prstGeom>
          <a:ln>
            <a:noFill/>
          </a:ln>
          <a:effectLst>
            <a:softEdge rad="63500"/>
          </a:effectLst>
        </p:spPr>
      </p:pic>
      <p:graphicFrame>
        <p:nvGraphicFramePr>
          <p:cNvPr id="18" name="Gráfico 17">
            <a:extLst>
              <a:ext uri="{FF2B5EF4-FFF2-40B4-BE49-F238E27FC236}">
                <a16:creationId xmlns:a16="http://schemas.microsoft.com/office/drawing/2014/main" id="{0EC78DF8-7DD2-4714-972F-22B9AE0C6A0C}"/>
              </a:ext>
            </a:extLst>
          </p:cNvPr>
          <p:cNvGraphicFramePr/>
          <p:nvPr>
            <p:extLst>
              <p:ext uri="{D42A27DB-BD31-4B8C-83A1-F6EECF244321}">
                <p14:modId xmlns:p14="http://schemas.microsoft.com/office/powerpoint/2010/main" val="2067158137"/>
              </p:ext>
            </p:extLst>
          </p:nvPr>
        </p:nvGraphicFramePr>
        <p:xfrm>
          <a:off x="930820" y="1115253"/>
          <a:ext cx="4572000" cy="262503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E57C7B7D-DAE6-47C9-B7DC-003797322060}"/>
              </a:ext>
            </a:extLst>
          </p:cNvPr>
          <p:cNvSpPr txBox="1"/>
          <p:nvPr/>
        </p:nvSpPr>
        <p:spPr>
          <a:xfrm>
            <a:off x="930820" y="3804162"/>
            <a:ext cx="4572000" cy="2062103"/>
          </a:xfrm>
          <a:prstGeom prst="rect">
            <a:avLst/>
          </a:prstGeom>
          <a:noFill/>
        </p:spPr>
        <p:txBody>
          <a:bodyPr wrap="square" rtlCol="0">
            <a:spAutoFit/>
          </a:bodyPr>
          <a:lstStyle/>
          <a:p>
            <a:pPr algn="just"/>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EC" sz="1600" dirty="0">
                <a:effectLst/>
                <a:latin typeface="Arial" panose="020B0604020202020204" pitchFamily="34" charset="0"/>
                <a:ea typeface="Calibri" panose="020F0502020204030204" pitchFamily="34" charset="0"/>
                <a:cs typeface="Times New Roman" panose="02020603050405020304" pitchFamily="18" charset="0"/>
              </a:rPr>
              <a:t>Incide: OE 2: “Mejorar la calidad de la formación académica de la Universidad” (Dicente)</a:t>
            </a:r>
          </a:p>
          <a:p>
            <a:pPr algn="just"/>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EC" sz="1600" dirty="0">
                <a:effectLst/>
                <a:latin typeface="Arial" panose="020B0604020202020204" pitchFamily="34" charset="0"/>
                <a:ea typeface="Calibri" panose="020F0502020204030204" pitchFamily="34" charset="0"/>
                <a:cs typeface="Times New Roman" panose="02020603050405020304" pitchFamily="18" charset="0"/>
              </a:rPr>
              <a:t>OE 3: ”Incrementar la producción científica, académica y tecnológica de calidad, con énfasis en el ámbito de la seguridad y la defensa”. (Docente)</a:t>
            </a:r>
            <a:endParaRPr lang="es-EC" sz="1600" dirty="0"/>
          </a:p>
        </p:txBody>
      </p:sp>
      <p:graphicFrame>
        <p:nvGraphicFramePr>
          <p:cNvPr id="19" name="Gráfico 18">
            <a:extLst>
              <a:ext uri="{FF2B5EF4-FFF2-40B4-BE49-F238E27FC236}">
                <a16:creationId xmlns:a16="http://schemas.microsoft.com/office/drawing/2014/main" id="{0892F6A9-87DA-425D-A405-B32059A74F16}"/>
              </a:ext>
            </a:extLst>
          </p:cNvPr>
          <p:cNvGraphicFramePr/>
          <p:nvPr>
            <p:extLst>
              <p:ext uri="{D42A27DB-BD31-4B8C-83A1-F6EECF244321}">
                <p14:modId xmlns:p14="http://schemas.microsoft.com/office/powerpoint/2010/main" val="2269058963"/>
              </p:ext>
            </p:extLst>
          </p:nvPr>
        </p:nvGraphicFramePr>
        <p:xfrm>
          <a:off x="6394126" y="1140654"/>
          <a:ext cx="4572000" cy="2599638"/>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0A9E9B3D-2BEF-4ED7-A0D5-9F7C8EFDE66E}"/>
              </a:ext>
            </a:extLst>
          </p:cNvPr>
          <p:cNvSpPr txBox="1"/>
          <p:nvPr/>
        </p:nvSpPr>
        <p:spPr>
          <a:xfrm>
            <a:off x="6395783" y="4061534"/>
            <a:ext cx="4572000" cy="1600438"/>
          </a:xfrm>
          <a:prstGeom prst="rect">
            <a:avLst/>
          </a:prstGeom>
          <a:noFill/>
        </p:spPr>
        <p:txBody>
          <a:bodyPr wrap="square" rtlCol="0">
            <a:spAutoFit/>
          </a:bodyPr>
          <a:lstStyle/>
          <a:p>
            <a:pPr algn="just"/>
            <a:r>
              <a:rPr lang="es-EC" sz="1400" dirty="0">
                <a:solidFill>
                  <a:srgbClr val="000000"/>
                </a:solidFill>
                <a:effectLst/>
                <a:latin typeface="Arial" panose="020B0604020202020204" pitchFamily="34" charset="0"/>
                <a:ea typeface="Calibri" panose="020F0502020204030204" pitchFamily="34" charset="0"/>
              </a:rPr>
              <a:t>Los Directores de los departamentos académicos coinciden en que se otorga al docente entre 2 y 4 horas semanales, financiamiento para publicaciones en revistas indexadas y movilidad a congresos nacionales o internacionales, sin embargo, la investigación es un campo amplio y demanda mayor tiempo al asignado en el cronograma semestral. </a:t>
            </a:r>
            <a:endParaRPr lang="es-EC" sz="1400" dirty="0"/>
          </a:p>
        </p:txBody>
      </p:sp>
      <p:sp>
        <p:nvSpPr>
          <p:cNvPr id="10" name="CuadroTexto 9">
            <a:extLst>
              <a:ext uri="{FF2B5EF4-FFF2-40B4-BE49-F238E27FC236}">
                <a16:creationId xmlns:a16="http://schemas.microsoft.com/office/drawing/2014/main" id="{A4DDDC20-5B0A-4E00-B2C9-D94839AFC50A}"/>
              </a:ext>
            </a:extLst>
          </p:cNvPr>
          <p:cNvSpPr txBox="1"/>
          <p:nvPr/>
        </p:nvSpPr>
        <p:spPr>
          <a:xfrm>
            <a:off x="3087757" y="715143"/>
            <a:ext cx="5433391" cy="400110"/>
          </a:xfrm>
          <a:prstGeom prst="rect">
            <a:avLst/>
          </a:prstGeom>
          <a:noFill/>
        </p:spPr>
        <p:txBody>
          <a:bodyPr wrap="square" rtlCol="0">
            <a:spAutoFit/>
          </a:bodyPr>
          <a:lstStyle/>
          <a:p>
            <a:pPr algn="ctr"/>
            <a:r>
              <a:rPr lang="es-EC" sz="2000" b="1" dirty="0"/>
              <a:t>BASE DE DATOS - UGI</a:t>
            </a:r>
          </a:p>
        </p:txBody>
      </p:sp>
      <p:sp>
        <p:nvSpPr>
          <p:cNvPr id="2" name="Rectángulo 1">
            <a:extLst>
              <a:ext uri="{FF2B5EF4-FFF2-40B4-BE49-F238E27FC236}">
                <a16:creationId xmlns:a16="http://schemas.microsoft.com/office/drawing/2014/main" id="{EB7FAF70-9DE5-4285-95AD-202B451CE207}"/>
              </a:ext>
            </a:extLst>
          </p:cNvPr>
          <p:cNvSpPr/>
          <p:nvPr/>
        </p:nvSpPr>
        <p:spPr>
          <a:xfrm>
            <a:off x="5650345" y="3622556"/>
            <a:ext cx="670388" cy="2246769"/>
          </a:xfrm>
          <a:prstGeom prst="rect">
            <a:avLst/>
          </a:prstGeom>
          <a:noFill/>
        </p:spPr>
        <p:txBody>
          <a:bodyPr wrap="square" lIns="91440" tIns="45720" rIns="91440" bIns="45720">
            <a:spAutoFit/>
          </a:bodyPr>
          <a:lstStyle/>
          <a:p>
            <a:pPr algn="ctr"/>
            <a:r>
              <a:rPr lang="es-ES" sz="1400" b="1" dirty="0">
                <a:ln w="0"/>
              </a:rPr>
              <a:t>E</a:t>
            </a:r>
          </a:p>
          <a:p>
            <a:pPr algn="ctr"/>
            <a:r>
              <a:rPr lang="es-ES" sz="1400" b="1" dirty="0">
                <a:ln w="0"/>
              </a:rPr>
              <a:t>N</a:t>
            </a:r>
          </a:p>
          <a:p>
            <a:pPr algn="ctr"/>
            <a:r>
              <a:rPr lang="es-ES" sz="1400" b="1" dirty="0">
                <a:ln w="0"/>
              </a:rPr>
              <a:t>T</a:t>
            </a:r>
          </a:p>
          <a:p>
            <a:pPr algn="ctr"/>
            <a:r>
              <a:rPr lang="es-ES" sz="1400" b="1" dirty="0">
                <a:ln w="0"/>
              </a:rPr>
              <a:t>R</a:t>
            </a:r>
          </a:p>
          <a:p>
            <a:pPr algn="ctr"/>
            <a:r>
              <a:rPr lang="es-ES" sz="1400" b="1" dirty="0">
                <a:ln w="0"/>
              </a:rPr>
              <a:t>E</a:t>
            </a:r>
          </a:p>
          <a:p>
            <a:pPr algn="ctr"/>
            <a:r>
              <a:rPr lang="es-ES" sz="1400" b="1" dirty="0">
                <a:ln w="0"/>
              </a:rPr>
              <a:t>V</a:t>
            </a:r>
          </a:p>
          <a:p>
            <a:pPr algn="ctr"/>
            <a:r>
              <a:rPr lang="es-ES" sz="1400" b="1" dirty="0">
                <a:ln w="0"/>
              </a:rPr>
              <a:t>I</a:t>
            </a:r>
          </a:p>
          <a:p>
            <a:pPr algn="ctr"/>
            <a:r>
              <a:rPr lang="es-ES" sz="1400" b="1" cap="none" spc="0" dirty="0">
                <a:ln w="0"/>
                <a:effectLst/>
              </a:rPr>
              <a:t>S</a:t>
            </a:r>
          </a:p>
          <a:p>
            <a:pPr algn="ctr"/>
            <a:r>
              <a:rPr lang="es-ES" sz="1400" b="1" dirty="0">
                <a:ln w="0"/>
              </a:rPr>
              <a:t>T</a:t>
            </a:r>
          </a:p>
          <a:p>
            <a:pPr algn="ctr"/>
            <a:r>
              <a:rPr lang="es-ES" sz="1400" b="1" cap="none" spc="0" dirty="0">
                <a:ln w="0"/>
                <a:effectLst/>
              </a:rPr>
              <a:t>A</a:t>
            </a:r>
          </a:p>
        </p:txBody>
      </p:sp>
      <p:sp>
        <p:nvSpPr>
          <p:cNvPr id="3" name="Flecha: a la derecha 2">
            <a:extLst>
              <a:ext uri="{FF2B5EF4-FFF2-40B4-BE49-F238E27FC236}">
                <a16:creationId xmlns:a16="http://schemas.microsoft.com/office/drawing/2014/main" id="{BA11ECBE-0308-495E-A680-5B465AB43A24}"/>
              </a:ext>
            </a:extLst>
          </p:cNvPr>
          <p:cNvSpPr/>
          <p:nvPr/>
        </p:nvSpPr>
        <p:spPr>
          <a:xfrm>
            <a:off x="6095998" y="4704522"/>
            <a:ext cx="298128" cy="159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47041025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TM02900771[[fn=Segmento]]</Template>
  <TotalTime>15131</TotalTime>
  <Words>2793</Words>
  <Application>Microsoft Office PowerPoint</Application>
  <PresentationFormat>Panorámica</PresentationFormat>
  <Paragraphs>527</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Calibri Light</vt:lpstr>
      <vt:lpstr>Eras Demi ITC</vt:lpstr>
      <vt:lpstr>Symbol</vt:lpstr>
      <vt:lpstr>Times New Roman</vt:lpstr>
      <vt:lpstr>Wingdings 2</vt:lpstr>
      <vt:lpstr>HDOfficeLightV0</vt:lpstr>
      <vt:lpstr>DEFENSA TESIS:   TEMA: “EVALUACIÓN DE LA PERTINENCIA SOCIAL DE LAS PUBLICACIONES CIENTÍFICAS DEL CAMPUS MATRIZ SANGOLQUÍ Y LA RELACIÓN CON EL PLAN ESTRATÉGICO DE LA UNIVERSIDAD DE LAS FUERZAS ARMADAS ESPE DEL 2014 AL 2018”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Glorykev</cp:lastModifiedBy>
  <cp:revision>222</cp:revision>
  <dcterms:created xsi:type="dcterms:W3CDTF">2018-02-25T15:23:36Z</dcterms:created>
  <dcterms:modified xsi:type="dcterms:W3CDTF">2020-11-18T22:31:29Z</dcterms:modified>
</cp:coreProperties>
</file>