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5"/>
  </p:notesMasterIdLst>
  <p:sldIdLst>
    <p:sldId id="261" r:id="rId2"/>
    <p:sldId id="256" r:id="rId3"/>
    <p:sldId id="263" r:id="rId4"/>
    <p:sldId id="312" r:id="rId5"/>
    <p:sldId id="264" r:id="rId6"/>
    <p:sldId id="265" r:id="rId7"/>
    <p:sldId id="269" r:id="rId8"/>
    <p:sldId id="315" r:id="rId9"/>
    <p:sldId id="271"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281" r:id="rId26"/>
    <p:sldId id="317" r:id="rId27"/>
    <p:sldId id="333" r:id="rId28"/>
    <p:sldId id="334" r:id="rId29"/>
    <p:sldId id="335" r:id="rId30"/>
    <p:sldId id="282" r:id="rId31"/>
    <p:sldId id="336" r:id="rId32"/>
    <p:sldId id="337" r:id="rId33"/>
    <p:sldId id="338" r:id="rId34"/>
  </p:sldIdLst>
  <p:sldSz cx="9144000" cy="5143500" type="screen16x9"/>
  <p:notesSz cx="6858000" cy="9144000"/>
  <p:embeddedFontLst>
    <p:embeddedFont>
      <p:font typeface="Cambria Math" panose="02040503050406030204" pitchFamily="18" charset="0"/>
      <p:regular r:id="rId36"/>
    </p:embeddedFont>
    <p:embeddedFont>
      <p:font typeface="Poppins" panose="020B0604020202020204" charset="0"/>
      <p:regular r:id="rId37"/>
      <p:bold r:id="rId38"/>
      <p:italic r:id="rId39"/>
      <p:boldItalic r:id="rId40"/>
    </p:embeddedFont>
    <p:embeddedFont>
      <p:font typeface="Baskervville" panose="020B0604020202020204" charset="0"/>
      <p:regular r:id="rId41"/>
      <p:italic r:id="rId42"/>
    </p:embeddedFont>
    <p:embeddedFont>
      <p:font typeface="Quicksand" panose="020B0604020202020204" charset="0"/>
      <p:regular r:id="rId43"/>
      <p:bold r:id="rId44"/>
    </p:embeddedFont>
    <p:embeddedFont>
      <p:font typeface="Montserrat"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E8FE7F-837F-4C64-A3A3-8EC653BBBEF5}">
  <a:tblStyle styleId="{B3E8FE7F-837F-4C64-A3A3-8EC653BBBE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92" d="100"/>
          <a:sy n="92" d="100"/>
        </p:scale>
        <p:origin x="756" y="72"/>
      </p:cViewPr>
      <p:guideLst/>
    </p:cSldViewPr>
  </p:slideViewPr>
  <p:notesTextViewPr>
    <p:cViewPr>
      <p:scale>
        <a:sx n="1" d="1"/>
        <a:sy n="1" d="1"/>
      </p:scale>
      <p:origin x="0" y="0"/>
    </p:cViewPr>
  </p:notesTextViewPr>
  <p:sorterViewPr>
    <p:cViewPr>
      <p:scale>
        <a:sx n="100" d="100"/>
        <a:sy n="100" d="100"/>
      </p:scale>
      <p:origin x="0" y="-58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aura%20Isabel%20Morocho\Downloads\21._Export._o_Import._por_Subpartida,_Petroleras_y_No_Petroler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nyc\Desktop\2009\Cruc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nyc\Desktop\2009\Cruc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nyc\Documents\ESPE\Tesis\Documento\Hip&#243;tesi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1784164534329"/>
          <c:y val="3.9651674092899658E-2"/>
          <c:w val="0.52169365607827922"/>
          <c:h val="0.78216595708642933"/>
        </c:manualLayout>
      </c:layout>
      <c:pieChart>
        <c:varyColors val="1"/>
        <c:ser>
          <c:idx val="0"/>
          <c:order val="0"/>
          <c:tx>
            <c:strRef>
              <c:f>'Países Importadores'!$B$1</c:f>
              <c:strCache>
                <c:ptCount val="1"/>
                <c:pt idx="0">
                  <c:v>Porcentaje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E97C-4474-BE2E-FFCF2644685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E97C-4474-BE2E-FFCF2644685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E97C-4474-BE2E-FFCF2644685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E97C-4474-BE2E-FFCF2644685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E97C-4474-BE2E-FFCF2644685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E97C-4474-BE2E-FFCF264468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'Países Importadores'!$A$2:$A$7</c:f>
              <c:strCache>
                <c:ptCount val="6"/>
                <c:pt idx="0">
                  <c:v>Estados Unidos</c:v>
                </c:pt>
                <c:pt idx="1">
                  <c:v>Rusia</c:v>
                </c:pt>
                <c:pt idx="2">
                  <c:v>Holanda</c:v>
                </c:pt>
                <c:pt idx="3">
                  <c:v>Italia</c:v>
                </c:pt>
                <c:pt idx="4">
                  <c:v>España</c:v>
                </c:pt>
                <c:pt idx="5">
                  <c:v>Los demás</c:v>
                </c:pt>
              </c:strCache>
            </c:strRef>
          </c:cat>
          <c:val>
            <c:numRef>
              <c:f>'Países Importadores'!$B$2:$B$7</c:f>
              <c:numCache>
                <c:formatCode>0.00%</c:formatCode>
                <c:ptCount val="6"/>
                <c:pt idx="0">
                  <c:v>0.46010000000000001</c:v>
                </c:pt>
                <c:pt idx="1">
                  <c:v>0.1477</c:v>
                </c:pt>
                <c:pt idx="2">
                  <c:v>8.0500000000000002E-2</c:v>
                </c:pt>
                <c:pt idx="3">
                  <c:v>3.7100000000000001E-2</c:v>
                </c:pt>
                <c:pt idx="4">
                  <c:v>2.64E-2</c:v>
                </c:pt>
                <c:pt idx="5">
                  <c:v>0.24819999999999998</c:v>
                </c:pt>
              </c:numCache>
            </c:numRef>
          </c:val>
          <c:extLst>
            <c:ext xmlns:c16="http://schemas.microsoft.com/office/drawing/2014/chart" uri="{C3380CC4-5D6E-409C-BE32-E72D297353CC}">
              <c16:uniqueId val="{0000000C-E97C-4474-BE2E-FFCF264468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Hoja2!$E$2</c:f>
              <c:strCache>
                <c:ptCount val="1"/>
                <c:pt idx="0">
                  <c:v>Participación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E7CA-469D-A7F7-843B05D16BE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E7CA-469D-A7F7-843B05D16BE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E7CA-469D-A7F7-843B05D16BE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E7CA-469D-A7F7-843B05D16BE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E7CA-469D-A7F7-843B05D16BE0}"/>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E7CA-469D-A7F7-843B05D16BE0}"/>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E7CA-469D-A7F7-843B05D16BE0}"/>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E7CA-469D-A7F7-843B05D16BE0}"/>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9-E7CA-469D-A7F7-843B05D16B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Hoja2!$B$3:$B$7</c:f>
              <c:strCache>
                <c:ptCount val="5"/>
                <c:pt idx="0">
                  <c:v>Rosas</c:v>
                </c:pt>
                <c:pt idx="1">
                  <c:v>Claveles</c:v>
                </c:pt>
                <c:pt idx="2">
                  <c:v>Gypsophila</c:v>
                </c:pt>
                <c:pt idx="3">
                  <c:v>Flores de Adorno</c:v>
                </c:pt>
                <c:pt idx="4">
                  <c:v>Otros</c:v>
                </c:pt>
              </c:strCache>
            </c:strRef>
          </c:cat>
          <c:val>
            <c:numRef>
              <c:f>Hoja2!$E$3:$E$7</c:f>
              <c:numCache>
                <c:formatCode>0.00%</c:formatCode>
                <c:ptCount val="5"/>
                <c:pt idx="0">
                  <c:v>0.72718762096586098</c:v>
                </c:pt>
                <c:pt idx="1">
                  <c:v>2.1277282800897697E-2</c:v>
                </c:pt>
                <c:pt idx="2">
                  <c:v>8.4465039718776558E-2</c:v>
                </c:pt>
                <c:pt idx="3">
                  <c:v>0.14956713446102107</c:v>
                </c:pt>
                <c:pt idx="4">
                  <c:v>1.7502922053443695E-2</c:v>
                </c:pt>
              </c:numCache>
            </c:numRef>
          </c:val>
          <c:extLst>
            <c:ext xmlns:c16="http://schemas.microsoft.com/office/drawing/2014/chart" uri="{C3380CC4-5D6E-409C-BE32-E72D297353CC}">
              <c16:uniqueId val="{0000000A-E7CA-469D-A7F7-843B05D16BE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Hoja1!$B$1</c:f>
              <c:strCache>
                <c:ptCount val="1"/>
                <c:pt idx="0">
                  <c:v>Certificación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Hoja1!$A$2:$A$6</c:f>
              <c:numCache>
                <c:formatCode>General</c:formatCode>
                <c:ptCount val="5"/>
                <c:pt idx="0">
                  <c:v>2019</c:v>
                </c:pt>
                <c:pt idx="1">
                  <c:v>2018</c:v>
                </c:pt>
                <c:pt idx="2">
                  <c:v>2017</c:v>
                </c:pt>
                <c:pt idx="3">
                  <c:v>2016</c:v>
                </c:pt>
                <c:pt idx="4">
                  <c:v>2015</c:v>
                </c:pt>
              </c:numCache>
            </c:numRef>
          </c:xVal>
          <c:yVal>
            <c:numRef>
              <c:f>Hoja1!$B$2:$B$6</c:f>
              <c:numCache>
                <c:formatCode>General</c:formatCode>
                <c:ptCount val="5"/>
                <c:pt idx="0">
                  <c:v>82</c:v>
                </c:pt>
                <c:pt idx="1">
                  <c:v>73</c:v>
                </c:pt>
                <c:pt idx="2">
                  <c:v>62</c:v>
                </c:pt>
                <c:pt idx="3">
                  <c:v>42</c:v>
                </c:pt>
                <c:pt idx="4">
                  <c:v>40</c:v>
                </c:pt>
              </c:numCache>
            </c:numRef>
          </c:yVal>
          <c:smooth val="1"/>
          <c:extLst>
            <c:ext xmlns:c16="http://schemas.microsoft.com/office/drawing/2014/chart" uri="{C3380CC4-5D6E-409C-BE32-E72D297353CC}">
              <c16:uniqueId val="{00000000-CF34-4216-8B91-2B584A5AC661}"/>
            </c:ext>
          </c:extLst>
        </c:ser>
        <c:dLbls>
          <c:dLblPos val="r"/>
          <c:showLegendKey val="0"/>
          <c:showVal val="1"/>
          <c:showCatName val="1"/>
          <c:showSerName val="0"/>
          <c:showPercent val="0"/>
          <c:showBubbleSize val="0"/>
        </c:dLbls>
        <c:axId val="1444043248"/>
        <c:axId val="1444040752"/>
      </c:scatterChart>
      <c:valAx>
        <c:axId val="1444043248"/>
        <c:scaling>
          <c:orientation val="minMax"/>
          <c:max val="2020"/>
          <c:min val="2014"/>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4040752"/>
        <c:crosses val="autoZero"/>
        <c:crossBetween val="midCat"/>
      </c:valAx>
      <c:valAx>
        <c:axId val="1444040752"/>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40432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Paises!$G$4</c:f>
              <c:strCache>
                <c:ptCount val="1"/>
                <c:pt idx="0">
                  <c:v>NO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Paises!$F$5:$F$14</c:f>
              <c:strCache>
                <c:ptCount val="10"/>
                <c:pt idx="0">
                  <c:v>UNITED STATES</c:v>
                </c:pt>
                <c:pt idx="1">
                  <c:v>RUSSIAN FEDERATION</c:v>
                </c:pt>
                <c:pt idx="2">
                  <c:v>PAISES BAJOS</c:v>
                </c:pt>
                <c:pt idx="3">
                  <c:v>CHILE</c:v>
                </c:pt>
                <c:pt idx="4">
                  <c:v>ITALY</c:v>
                </c:pt>
                <c:pt idx="5">
                  <c:v>UKRAINE</c:v>
                </c:pt>
                <c:pt idx="6">
                  <c:v>GERMANY</c:v>
                </c:pt>
                <c:pt idx="7">
                  <c:v>CANADA</c:v>
                </c:pt>
                <c:pt idx="8">
                  <c:v>SPAIN</c:v>
                </c:pt>
                <c:pt idx="9">
                  <c:v>FRANCE</c:v>
                </c:pt>
              </c:strCache>
            </c:strRef>
          </c:cat>
          <c:val>
            <c:numRef>
              <c:f>Paises!$G$5:$G$14</c:f>
              <c:numCache>
                <c:formatCode>_("$"* #,##0.00_);_("$"* \(#,##0.00\);_("$"* "-"??_);_(@_)</c:formatCode>
                <c:ptCount val="10"/>
                <c:pt idx="0">
                  <c:v>600399484.64000118</c:v>
                </c:pt>
                <c:pt idx="1">
                  <c:v>215504967.22000211</c:v>
                </c:pt>
                <c:pt idx="2">
                  <c:v>81372369.049999446</c:v>
                </c:pt>
                <c:pt idx="3">
                  <c:v>47922245.589999564</c:v>
                </c:pt>
                <c:pt idx="4">
                  <c:v>45081414.019999474</c:v>
                </c:pt>
                <c:pt idx="5">
                  <c:v>38197873.949999779</c:v>
                </c:pt>
                <c:pt idx="6">
                  <c:v>36802924.129999958</c:v>
                </c:pt>
                <c:pt idx="7">
                  <c:v>35375938.849999674</c:v>
                </c:pt>
                <c:pt idx="8">
                  <c:v>29111817.680000186</c:v>
                </c:pt>
                <c:pt idx="9">
                  <c:v>28812111.920000102</c:v>
                </c:pt>
              </c:numCache>
            </c:numRef>
          </c:val>
          <c:extLst>
            <c:ext xmlns:c16="http://schemas.microsoft.com/office/drawing/2014/chart" uri="{C3380CC4-5D6E-409C-BE32-E72D297353CC}">
              <c16:uniqueId val="{00000000-7DBC-4865-85C8-5DC539A7E6F3}"/>
            </c:ext>
          </c:extLst>
        </c:ser>
        <c:ser>
          <c:idx val="1"/>
          <c:order val="1"/>
          <c:tx>
            <c:strRef>
              <c:f>Paises!$H$4</c:f>
              <c:strCache>
                <c:ptCount val="1"/>
                <c:pt idx="0">
                  <c:v>SÍ</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Paises!$F$5:$F$14</c:f>
              <c:strCache>
                <c:ptCount val="10"/>
                <c:pt idx="0">
                  <c:v>UNITED STATES</c:v>
                </c:pt>
                <c:pt idx="1">
                  <c:v>RUSSIAN FEDERATION</c:v>
                </c:pt>
                <c:pt idx="2">
                  <c:v>PAISES BAJOS</c:v>
                </c:pt>
                <c:pt idx="3">
                  <c:v>CHILE</c:v>
                </c:pt>
                <c:pt idx="4">
                  <c:v>ITALY</c:v>
                </c:pt>
                <c:pt idx="5">
                  <c:v>UKRAINE</c:v>
                </c:pt>
                <c:pt idx="6">
                  <c:v>GERMANY</c:v>
                </c:pt>
                <c:pt idx="7">
                  <c:v>CANADA</c:v>
                </c:pt>
                <c:pt idx="8">
                  <c:v>SPAIN</c:v>
                </c:pt>
                <c:pt idx="9">
                  <c:v>FRANCE</c:v>
                </c:pt>
              </c:strCache>
            </c:strRef>
          </c:cat>
          <c:val>
            <c:numRef>
              <c:f>Paises!$H$5:$H$14</c:f>
              <c:numCache>
                <c:formatCode>_("$"* #,##0.00_);_("$"* \(#,##0.00\);_("$"* "-"??_);_(@_)</c:formatCode>
                <c:ptCount val="10"/>
                <c:pt idx="0">
                  <c:v>35616455.159999996</c:v>
                </c:pt>
                <c:pt idx="1">
                  <c:v>63701555.040000275</c:v>
                </c:pt>
                <c:pt idx="2">
                  <c:v>37741210.680000007</c:v>
                </c:pt>
                <c:pt idx="3">
                  <c:v>5676709.3399999989</c:v>
                </c:pt>
                <c:pt idx="4">
                  <c:v>4849619.2799999975</c:v>
                </c:pt>
                <c:pt idx="5">
                  <c:v>10447039.279999977</c:v>
                </c:pt>
                <c:pt idx="6">
                  <c:v>14137640.079999916</c:v>
                </c:pt>
                <c:pt idx="7">
                  <c:v>6139557.8399999999</c:v>
                </c:pt>
                <c:pt idx="8">
                  <c:v>2219398.15</c:v>
                </c:pt>
                <c:pt idx="9">
                  <c:v>5329170.0500000119</c:v>
                </c:pt>
              </c:numCache>
            </c:numRef>
          </c:val>
          <c:extLst>
            <c:ext xmlns:c16="http://schemas.microsoft.com/office/drawing/2014/chart" uri="{C3380CC4-5D6E-409C-BE32-E72D297353CC}">
              <c16:uniqueId val="{00000001-7DBC-4865-85C8-5DC539A7E6F3}"/>
            </c:ext>
          </c:extLst>
        </c:ser>
        <c:dLbls>
          <c:showLegendKey val="0"/>
          <c:showVal val="1"/>
          <c:showCatName val="0"/>
          <c:showSerName val="0"/>
          <c:showPercent val="0"/>
          <c:showBubbleSize val="0"/>
        </c:dLbls>
        <c:gapWidth val="75"/>
        <c:overlap val="100"/>
        <c:axId val="1347279744"/>
        <c:axId val="1347284320"/>
      </c:barChart>
      <c:catAx>
        <c:axId val="1347279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47284320"/>
        <c:crosses val="autoZero"/>
        <c:auto val="1"/>
        <c:lblAlgn val="ctr"/>
        <c:lblOffset val="100"/>
        <c:noMultiLvlLbl val="0"/>
      </c:catAx>
      <c:valAx>
        <c:axId val="134728432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347279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'Precio Unitario'!$B$15</c:f>
              <c:strCache>
                <c:ptCount val="1"/>
                <c:pt idx="0">
                  <c:v>FLORÍCOLAS CONV</c:v>
                </c:pt>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'Precio Unitario'!$A$16:$A$25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'Precio Unitario'!$B$16:$B$25</c:f>
              <c:numCache>
                <c:formatCode>_("$"* #,##0.00_);_("$"* \(#,##0.00\);_("$"* "-"??_);_(@_)</c:formatCode>
                <c:ptCount val="10"/>
                <c:pt idx="0">
                  <c:v>6.2820117321963531</c:v>
                </c:pt>
                <c:pt idx="1">
                  <c:v>6.4331075349413709</c:v>
                </c:pt>
                <c:pt idx="2">
                  <c:v>6.8002557170590325</c:v>
                </c:pt>
                <c:pt idx="3">
                  <c:v>4.6134974171520255</c:v>
                </c:pt>
                <c:pt idx="4">
                  <c:v>13.5463432002686</c:v>
                </c:pt>
                <c:pt idx="5">
                  <c:v>7.1268638266481075</c:v>
                </c:pt>
                <c:pt idx="6">
                  <c:v>7.5333318158854476</c:v>
                </c:pt>
                <c:pt idx="7">
                  <c:v>6.6905652869051968</c:v>
                </c:pt>
                <c:pt idx="8">
                  <c:v>9.4959992883501823</c:v>
                </c:pt>
                <c:pt idx="9">
                  <c:v>9.4495298791386286</c:v>
                </c:pt>
              </c:numCache>
            </c:numRef>
          </c:yVal>
          <c:smooth val="1"/>
          <c:extLst>
            <c:ext xmlns:c16="http://schemas.microsoft.com/office/drawing/2014/chart" uri="{C3380CC4-5D6E-409C-BE32-E72D297353CC}">
              <c16:uniqueId val="{00000000-45FD-4CE4-94B4-4C7C1271495C}"/>
            </c:ext>
          </c:extLst>
        </c:ser>
        <c:ser>
          <c:idx val="1"/>
          <c:order val="1"/>
          <c:tx>
            <c:strRef>
              <c:f>'Precio Unitario'!$C$15</c:f>
              <c:strCache>
                <c:ptCount val="1"/>
                <c:pt idx="0">
                  <c:v>FLORÍCOLAS CJ</c:v>
                </c:pt>
              </c:strCache>
            </c:strRef>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f>'Precio Unitario'!$A$16:$A$25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'Precio Unitario'!$C$16:$C$25</c:f>
              <c:numCache>
                <c:formatCode>_("$"* #,##0.00_);_("$"* \(#,##0.00\);_("$"* "-"??_);_(@_)</c:formatCode>
                <c:ptCount val="10"/>
                <c:pt idx="0">
                  <c:v>7.5899754947221822</c:v>
                </c:pt>
                <c:pt idx="1">
                  <c:v>6.6389171513514125</c:v>
                </c:pt>
                <c:pt idx="2">
                  <c:v>7.5927864305166501</c:v>
                </c:pt>
                <c:pt idx="3">
                  <c:v>9.9557460288451871</c:v>
                </c:pt>
                <c:pt idx="4">
                  <c:v>15.152144822589907</c:v>
                </c:pt>
                <c:pt idx="5">
                  <c:v>15.458750264576747</c:v>
                </c:pt>
                <c:pt idx="6">
                  <c:v>14.756166904655679</c:v>
                </c:pt>
                <c:pt idx="7">
                  <c:v>8.0672270034024081</c:v>
                </c:pt>
                <c:pt idx="8">
                  <c:v>8.7194031859391981</c:v>
                </c:pt>
                <c:pt idx="9">
                  <c:v>9.9905325414894417</c:v>
                </c:pt>
              </c:numCache>
            </c:numRef>
          </c:yVal>
          <c:smooth val="1"/>
          <c:extLst>
            <c:ext xmlns:c16="http://schemas.microsoft.com/office/drawing/2014/chart" uri="{C3380CC4-5D6E-409C-BE32-E72D297353CC}">
              <c16:uniqueId val="{00000001-45FD-4CE4-94B4-4C7C1271495C}"/>
            </c:ext>
          </c:extLst>
        </c:ser>
        <c:ser>
          <c:idx val="2"/>
          <c:order val="2"/>
          <c:tx>
            <c:strRef>
              <c:f>'Precio Unitario'!$D$15</c:f>
              <c:strCache>
                <c:ptCount val="1"/>
                <c:pt idx="0">
                  <c:v>PRECIO GENERAL</c:v>
                </c:pt>
              </c:strCache>
            </c:strRef>
          </c:tx>
          <c:spPr>
            <a:ln w="22225" cap="rnd">
              <a:solidFill>
                <a:schemeClr val="accent3"/>
              </a:solid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xVal>
            <c:numRef>
              <c:f>'Precio Unitario'!$A$16:$A$25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'Precio Unitario'!$D$16:$D$25</c:f>
              <c:numCache>
                <c:formatCode>_("$"* #,##0.00_);_("$"* \(#,##0.00\);_("$"* "-"??_);_(@_)</c:formatCode>
                <c:ptCount val="10"/>
                <c:pt idx="0">
                  <c:v>6.4992130827307921</c:v>
                </c:pt>
                <c:pt idx="1">
                  <c:v>6.4600833639664339</c:v>
                </c:pt>
                <c:pt idx="2">
                  <c:v>6.8848328989291474</c:v>
                </c:pt>
                <c:pt idx="3">
                  <c:v>5.1622626664761277</c:v>
                </c:pt>
                <c:pt idx="4">
                  <c:v>16.060218528588596</c:v>
                </c:pt>
                <c:pt idx="5">
                  <c:v>7.9925946476418357</c:v>
                </c:pt>
                <c:pt idx="6">
                  <c:v>8.2077078767121172</c:v>
                </c:pt>
                <c:pt idx="7">
                  <c:v>6.8245382004738842</c:v>
                </c:pt>
                <c:pt idx="8">
                  <c:v>9.417723100369642</c:v>
                </c:pt>
                <c:pt idx="9">
                  <c:v>9.5056464563938654</c:v>
                </c:pt>
              </c:numCache>
            </c:numRef>
          </c:yVal>
          <c:smooth val="1"/>
          <c:extLst>
            <c:ext xmlns:c16="http://schemas.microsoft.com/office/drawing/2014/chart" uri="{C3380CC4-5D6E-409C-BE32-E72D297353CC}">
              <c16:uniqueId val="{00000002-45FD-4CE4-94B4-4C7C1271495C}"/>
            </c:ext>
          </c:extLst>
        </c:ser>
        <c:dLbls>
          <c:showLegendKey val="0"/>
          <c:showVal val="0"/>
          <c:showCatName val="0"/>
          <c:showSerName val="0"/>
          <c:showPercent val="0"/>
          <c:showBubbleSize val="0"/>
        </c:dLbls>
        <c:axId val="1375689808"/>
        <c:axId val="1375697712"/>
      </c:scatterChart>
      <c:valAx>
        <c:axId val="1375689808"/>
        <c:scaling>
          <c:orientation val="minMax"/>
        </c:scaling>
        <c:delete val="0"/>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75697712"/>
        <c:crosses val="autoZero"/>
        <c:crossBetween val="midCat"/>
      </c:valAx>
      <c:valAx>
        <c:axId val="1375697712"/>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_(&quot;$&quot;* #,##0.00_);_(&quot;$&quot;* \(#,##0.00\);_(&quot;$&quot;* &quot;-&quot;??_);_(@_)"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137568980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Hoja4!$E$1</c:f>
              <c:strCache>
                <c:ptCount val="1"/>
                <c:pt idx="0">
                  <c:v>Ventas FOB</c:v>
                </c:pt>
              </c:strCache>
            </c:strRef>
          </c:tx>
          <c:spPr>
            <a:ln w="25400" cap="rnd">
              <a:no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trendline>
            <c:spPr>
              <a:ln w="25400" cap="rnd">
                <a:solidFill>
                  <a:schemeClr val="accent1">
                    <a:alpha val="50000"/>
                  </a:schemeClr>
                </a:solidFill>
              </a:ln>
              <a:effectLst/>
            </c:spPr>
            <c:trendlineType val="linear"/>
            <c:dispRSqr val="1"/>
            <c:dispEq val="1"/>
            <c:trendlineLbl>
              <c:tx>
                <c:rich>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r>
                      <a:rPr lang="en-US"/>
                      <a:t>R² = 0,9283</a:t>
                    </a:r>
                  </a:p>
                </c:rich>
              </c:tx>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trendlineLbl>
          </c:trendline>
          <c:xVal>
            <c:numRef>
              <c:f>Hoja4!$C$2:$C$11</c:f>
              <c:numCache>
                <c:formatCode>_("$"* #,##0.00_);_("$"* \(#,##0.00\);_("$"* "-"??_);_(@_)</c:formatCode>
                <c:ptCount val="10"/>
                <c:pt idx="0">
                  <c:v>7.5899754947221822</c:v>
                </c:pt>
                <c:pt idx="1">
                  <c:v>6.6389171513514125</c:v>
                </c:pt>
                <c:pt idx="2">
                  <c:v>7.5927864305166501</c:v>
                </c:pt>
                <c:pt idx="3">
                  <c:v>9.9557460288451871</c:v>
                </c:pt>
                <c:pt idx="4">
                  <c:v>15.152144822589907</c:v>
                </c:pt>
                <c:pt idx="5">
                  <c:v>15.458750264576747</c:v>
                </c:pt>
                <c:pt idx="6">
                  <c:v>14.756166904655679</c:v>
                </c:pt>
                <c:pt idx="7">
                  <c:v>8.0672270034024081</c:v>
                </c:pt>
                <c:pt idx="8">
                  <c:v>8.7194031859391981</c:v>
                </c:pt>
                <c:pt idx="9">
                  <c:v>9.9905325414894417</c:v>
                </c:pt>
              </c:numCache>
            </c:numRef>
          </c:xVal>
          <c:yVal>
            <c:numRef>
              <c:f>Hoja4!$E$2:$E$11</c:f>
              <c:numCache>
                <c:formatCode>_("$"* #,##0.00_);_("$"* \(#,##0.00\);_("$"* "-"??_);_(@_)</c:formatCode>
                <c:ptCount val="10"/>
                <c:pt idx="0">
                  <c:v>22871355.190000046</c:v>
                </c:pt>
                <c:pt idx="1">
                  <c:v>18543884.910000004</c:v>
                </c:pt>
                <c:pt idx="2">
                  <c:v>16199512.050000001</c:v>
                </c:pt>
                <c:pt idx="3">
                  <c:v>25566560.990000062</c:v>
                </c:pt>
                <c:pt idx="4">
                  <c:v>45963114.160000376</c:v>
                </c:pt>
                <c:pt idx="5">
                  <c:v>48527348.090000317</c:v>
                </c:pt>
                <c:pt idx="6">
                  <c:v>41576182.520000301</c:v>
                </c:pt>
                <c:pt idx="7">
                  <c:v>20208860.659999929</c:v>
                </c:pt>
                <c:pt idx="8">
                  <c:v>17178703.679999955</c:v>
                </c:pt>
                <c:pt idx="9">
                  <c:v>21737045.900000006</c:v>
                </c:pt>
              </c:numCache>
            </c:numRef>
          </c:yVal>
          <c:smooth val="0"/>
          <c:extLst>
            <c:ext xmlns:c16="http://schemas.microsoft.com/office/drawing/2014/chart" uri="{C3380CC4-5D6E-409C-BE32-E72D297353CC}">
              <c16:uniqueId val="{00000000-CAB8-448D-B29A-D1EDC712A577}"/>
            </c:ext>
          </c:extLst>
        </c:ser>
        <c:dLbls>
          <c:showLegendKey val="0"/>
          <c:showVal val="0"/>
          <c:showCatName val="0"/>
          <c:showSerName val="0"/>
          <c:showPercent val="0"/>
          <c:showBubbleSize val="0"/>
        </c:dLbls>
        <c:axId val="292509855"/>
        <c:axId val="292517343"/>
      </c:scatterChart>
      <c:valAx>
        <c:axId val="292509855"/>
        <c:scaling>
          <c:orientation val="minMax"/>
          <c:min val="6"/>
        </c:scaling>
        <c:delete val="0"/>
        <c:axPos val="b"/>
        <c:majorGridlines>
          <c:spPr>
            <a:ln w="9525" cap="flat" cmpd="sng" algn="ctr">
              <a:solidFill>
                <a:schemeClr val="dk1">
                  <a:lumMod val="65000"/>
                  <a:lumOff val="35000"/>
                  <a:alpha val="75000"/>
                </a:schemeClr>
              </a:solidFill>
              <a:round/>
            </a:ln>
            <a:effectLst/>
          </c:spPr>
        </c:majorGridlines>
        <c:numFmt formatCode="_(&quot;$&quot;* #,##0.00_);_(&quot;$&quot;* \(#,##0.00\);_(&quot;$&quot;* &quot;-&quot;??_);_(@_)"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92517343"/>
        <c:crosses val="autoZero"/>
        <c:crossBetween val="midCat"/>
      </c:valAx>
      <c:valAx>
        <c:axId val="292517343"/>
        <c:scaling>
          <c:orientation val="minMax"/>
          <c:max val="50000000"/>
          <c:min val="10000000"/>
        </c:scaling>
        <c:delete val="1"/>
        <c:axPos val="l"/>
        <c:majorGridlines>
          <c:spPr>
            <a:ln w="9525" cap="flat" cmpd="sng" algn="ctr">
              <a:solidFill>
                <a:schemeClr val="dk1">
                  <a:lumMod val="65000"/>
                  <a:lumOff val="35000"/>
                  <a:alpha val="75000"/>
                </a:schemeClr>
              </a:solidFill>
              <a:round/>
            </a:ln>
            <a:effectLst/>
          </c:spPr>
        </c:majorGridlines>
        <c:numFmt formatCode="_(&quot;$&quot;* #,##0.00_);_(&quot;$&quot;* \(#,##0.00\);_(&quot;$&quot;* &quot;-&quot;??_);_(@_)" sourceLinked="1"/>
        <c:majorTickMark val="none"/>
        <c:minorTickMark val="none"/>
        <c:tickLblPos val="nextTo"/>
        <c:crossAx val="292509855"/>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a5f7bbbeb_0_24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ba5f7bbbeb_0_24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a5f7bbbeb_0_24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a5f7bbbeb_0_24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4998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bc6e83b5b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bc6e83b5b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9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d0bdab35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d0bdab35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78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a5f7bbbeb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a5f7bbbe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54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ba5f7bbbeb_0_24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ba5f7bbbeb_0_24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134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a5f7bbb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ba5f7bbb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359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a5f7bbbe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a5f7bbbe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55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a5f7bbbe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a5f7bbbe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67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ba5f7bbbe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ba5f7bbbe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40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a5f7bbbe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a5f7bbbe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72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a5f7bbbe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a5f7bbbe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3223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a5f7bbbe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a5f7bbbe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93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ba5f7bbbeb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ba5f7bbbe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257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ba5f7bbbe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ba5f7bbbe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18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ba5f7bbbeb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ba5f7bbbe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ba5f7bbbe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ba5f7bbbe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663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ba5f7bbbeb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ba5f7bbbe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d0f2f490a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d0f2f490a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5459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d0f2f490a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d0f2f490a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9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bd0bdab35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bd0bdab35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a5f7bbbeb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a5f7bbbe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a5f7bbbeb_0_24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a5f7bbbeb_0_24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bc6e83b5b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bc6e83b5b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a5f7bbbeb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a5f7bbbe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ba5f7bbbe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ba5f7bbbe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97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ba5f7bbb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ba5f7bbb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12" name="Google Shape;12;p2"/>
          <p:cNvSpPr txBox="1">
            <a:spLocks noGrp="1"/>
          </p:cNvSpPr>
          <p:nvPr>
            <p:ph type="ctrTitle"/>
          </p:nvPr>
        </p:nvSpPr>
        <p:spPr>
          <a:xfrm>
            <a:off x="1462325" y="1276875"/>
            <a:ext cx="6219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1885650" y="3329475"/>
            <a:ext cx="5372700" cy="5373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166"/>
        <p:cNvGrpSpPr/>
        <p:nvPr/>
      </p:nvGrpSpPr>
      <p:grpSpPr>
        <a:xfrm>
          <a:off x="0" y="0"/>
          <a:ext cx="0" cy="0"/>
          <a:chOff x="0" y="0"/>
          <a:chExt cx="0" cy="0"/>
        </a:xfrm>
      </p:grpSpPr>
      <p:sp>
        <p:nvSpPr>
          <p:cNvPr id="167" name="Google Shape;167;p20"/>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0"/>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170" name="Google Shape;170;p20"/>
          <p:cNvSpPr txBox="1">
            <a:spLocks noGrp="1"/>
          </p:cNvSpPr>
          <p:nvPr>
            <p:ph type="title"/>
          </p:nvPr>
        </p:nvSpPr>
        <p:spPr>
          <a:xfrm>
            <a:off x="4114250" y="1557450"/>
            <a:ext cx="4144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1" name="Google Shape;171;p20"/>
          <p:cNvSpPr txBox="1">
            <a:spLocks noGrp="1"/>
          </p:cNvSpPr>
          <p:nvPr>
            <p:ph type="subTitle" idx="1"/>
          </p:nvPr>
        </p:nvSpPr>
        <p:spPr>
          <a:xfrm>
            <a:off x="4114200" y="2130150"/>
            <a:ext cx="4144200" cy="1455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198"/>
        <p:cNvGrpSpPr/>
        <p:nvPr/>
      </p:nvGrpSpPr>
      <p:grpSpPr>
        <a:xfrm>
          <a:off x="0" y="0"/>
          <a:ext cx="0" cy="0"/>
          <a:chOff x="0" y="0"/>
          <a:chExt cx="0" cy="0"/>
        </a:xfrm>
      </p:grpSpPr>
      <p:sp>
        <p:nvSpPr>
          <p:cNvPr id="199" name="Google Shape;199;p24"/>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24"/>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202" name="Google Shape;202;p2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CUSTOM_3_1_1">
    <p:spTree>
      <p:nvGrpSpPr>
        <p:cNvPr id="1" name="Shape 217"/>
        <p:cNvGrpSpPr/>
        <p:nvPr/>
      </p:nvGrpSpPr>
      <p:grpSpPr>
        <a:xfrm>
          <a:off x="0" y="0"/>
          <a:ext cx="0" cy="0"/>
          <a:chOff x="0" y="0"/>
          <a:chExt cx="0" cy="0"/>
        </a:xfrm>
      </p:grpSpPr>
      <p:sp>
        <p:nvSpPr>
          <p:cNvPr id="218" name="Google Shape;218;p27"/>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27"/>
          <p:cNvPicPr preferRelativeResize="0"/>
          <p:nvPr/>
        </p:nvPicPr>
        <p:blipFill>
          <a:blip r:embed="rId2">
            <a:alphaModFix amt="30000"/>
          </a:blip>
          <a:stretch>
            <a:fillRect/>
          </a:stretch>
        </p:blipFill>
        <p:spPr>
          <a:xfrm>
            <a:off x="-226050" y="-236775"/>
            <a:ext cx="9900900" cy="5827400"/>
          </a:xfrm>
          <a:prstGeom prst="rect">
            <a:avLst/>
          </a:prstGeom>
          <a:noFill/>
          <a:ln>
            <a:noFill/>
          </a:ln>
        </p:spPr>
      </p:pic>
      <p:sp>
        <p:nvSpPr>
          <p:cNvPr id="221" name="Google Shape;221;p27"/>
          <p:cNvSpPr txBox="1">
            <a:spLocks noGrp="1"/>
          </p:cNvSpPr>
          <p:nvPr>
            <p:ph type="title"/>
          </p:nvPr>
        </p:nvSpPr>
        <p:spPr>
          <a:xfrm>
            <a:off x="1114800" y="1200246"/>
            <a:ext cx="6914400" cy="101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2" name="Google Shape;222;p27"/>
          <p:cNvSpPr txBox="1">
            <a:spLocks noGrp="1"/>
          </p:cNvSpPr>
          <p:nvPr>
            <p:ph type="title" idx="2" hasCustomPrompt="1"/>
          </p:nvPr>
        </p:nvSpPr>
        <p:spPr>
          <a:xfrm>
            <a:off x="3228750" y="2659351"/>
            <a:ext cx="2686500" cy="108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3" name="Google Shape;223;p27"/>
          <p:cNvSpPr txBox="1">
            <a:spLocks noGrp="1"/>
          </p:cNvSpPr>
          <p:nvPr>
            <p:ph type="subTitle" idx="1"/>
          </p:nvPr>
        </p:nvSpPr>
        <p:spPr>
          <a:xfrm>
            <a:off x="1885650" y="2139245"/>
            <a:ext cx="5372700" cy="481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46"/>
        <p:cNvGrpSpPr/>
        <p:nvPr/>
      </p:nvGrpSpPr>
      <p:grpSpPr>
        <a:xfrm>
          <a:off x="0" y="0"/>
          <a:ext cx="0" cy="0"/>
          <a:chOff x="0" y="0"/>
          <a:chExt cx="0" cy="0"/>
        </a:xfrm>
      </p:grpSpPr>
      <p:sp>
        <p:nvSpPr>
          <p:cNvPr id="247" name="Google Shape;247;p31"/>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31"/>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0"/>
        <p:cNvGrpSpPr/>
        <p:nvPr/>
      </p:nvGrpSpPr>
      <p:grpSpPr>
        <a:xfrm>
          <a:off x="0" y="0"/>
          <a:ext cx="0" cy="0"/>
          <a:chOff x="0" y="0"/>
          <a:chExt cx="0" cy="0"/>
        </a:xfrm>
      </p:grpSpPr>
      <p:sp>
        <p:nvSpPr>
          <p:cNvPr id="251" name="Google Shape;251;p32"/>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32"/>
          <p:cNvPicPr preferRelativeResize="0"/>
          <p:nvPr/>
        </p:nvPicPr>
        <p:blipFill>
          <a:blip r:embed="rId2">
            <a:alphaModFix amt="30000"/>
          </a:blip>
          <a:stretch>
            <a:fillRect/>
          </a:stretch>
        </p:blipFill>
        <p:spPr>
          <a:xfrm>
            <a:off x="-226050" y="-236775"/>
            <a:ext cx="9900900" cy="5827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15"/>
          <p:cNvPicPr preferRelativeResize="0"/>
          <p:nvPr/>
        </p:nvPicPr>
        <p:blipFill>
          <a:blip r:embed="rId2">
            <a:alphaModFix amt="30000"/>
          </a:blip>
          <a:stretch>
            <a:fillRect/>
          </a:stretch>
        </p:blipFill>
        <p:spPr>
          <a:xfrm>
            <a:off x="-378450" y="-389175"/>
            <a:ext cx="9900900" cy="5827400"/>
          </a:xfrm>
          <a:prstGeom prst="rect">
            <a:avLst/>
          </a:prstGeom>
          <a:noFill/>
          <a:ln>
            <a:noFill/>
          </a:ln>
        </p:spPr>
      </p:pic>
      <p:sp>
        <p:nvSpPr>
          <p:cNvPr id="103" name="Google Shape;103;p1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15"/>
          <p:cNvSpPr txBox="1">
            <a:spLocks noGrp="1"/>
          </p:cNvSpPr>
          <p:nvPr>
            <p:ph type="title" idx="2"/>
          </p:nvPr>
        </p:nvSpPr>
        <p:spPr>
          <a:xfrm>
            <a:off x="789425" y="2604168"/>
            <a:ext cx="2207700" cy="615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05" name="Google Shape;105;p15"/>
          <p:cNvSpPr txBox="1">
            <a:spLocks noGrp="1"/>
          </p:cNvSpPr>
          <p:nvPr>
            <p:ph type="subTitle" idx="1"/>
          </p:nvPr>
        </p:nvSpPr>
        <p:spPr>
          <a:xfrm>
            <a:off x="789425" y="2965698"/>
            <a:ext cx="22077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6" name="Google Shape;106;p15"/>
          <p:cNvSpPr txBox="1">
            <a:spLocks noGrp="1"/>
          </p:cNvSpPr>
          <p:nvPr>
            <p:ph type="title" idx="3"/>
          </p:nvPr>
        </p:nvSpPr>
        <p:spPr>
          <a:xfrm>
            <a:off x="3468050" y="2604168"/>
            <a:ext cx="2207700" cy="615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07" name="Google Shape;107;p15"/>
          <p:cNvSpPr txBox="1">
            <a:spLocks noGrp="1"/>
          </p:cNvSpPr>
          <p:nvPr>
            <p:ph type="subTitle" idx="4"/>
          </p:nvPr>
        </p:nvSpPr>
        <p:spPr>
          <a:xfrm>
            <a:off x="3468050" y="2965698"/>
            <a:ext cx="22077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8" name="Google Shape;108;p15"/>
          <p:cNvSpPr txBox="1">
            <a:spLocks noGrp="1"/>
          </p:cNvSpPr>
          <p:nvPr>
            <p:ph type="title" idx="5"/>
          </p:nvPr>
        </p:nvSpPr>
        <p:spPr>
          <a:xfrm>
            <a:off x="6146675" y="2604168"/>
            <a:ext cx="2207700" cy="615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09" name="Google Shape;109;p15"/>
          <p:cNvSpPr txBox="1">
            <a:spLocks noGrp="1"/>
          </p:cNvSpPr>
          <p:nvPr>
            <p:ph type="subTitle" idx="6"/>
          </p:nvPr>
        </p:nvSpPr>
        <p:spPr>
          <a:xfrm>
            <a:off x="6146675" y="2965698"/>
            <a:ext cx="2207700" cy="92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22502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839525" y="539500"/>
            <a:ext cx="3591300" cy="75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439541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8"/>
        <p:cNvGrpSpPr/>
        <p:nvPr/>
      </p:nvGrpSpPr>
      <p:grpSpPr>
        <a:xfrm>
          <a:off x="0" y="0"/>
          <a:ext cx="0" cy="0"/>
          <a:chOff x="0" y="0"/>
          <a:chExt cx="0" cy="0"/>
        </a:xfrm>
      </p:grpSpPr>
      <p:sp>
        <p:nvSpPr>
          <p:cNvPr id="179" name="Google Shape;179;p22"/>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p22"/>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182" name="Google Shape;182;p22"/>
          <p:cNvSpPr txBox="1">
            <a:spLocks noGrp="1"/>
          </p:cNvSpPr>
          <p:nvPr>
            <p:ph type="subTitle" idx="1"/>
          </p:nvPr>
        </p:nvSpPr>
        <p:spPr>
          <a:xfrm>
            <a:off x="1787950" y="1187600"/>
            <a:ext cx="5568000" cy="3416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183" name="Google Shape;183;p2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62638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5"/>
          <p:cNvPicPr preferRelativeResize="0"/>
          <p:nvPr/>
        </p:nvPicPr>
        <p:blipFill>
          <a:blip r:embed="rId2">
            <a:alphaModFix amt="30000"/>
          </a:blip>
          <a:stretch>
            <a:fillRect/>
          </a:stretch>
        </p:blipFill>
        <p:spPr>
          <a:xfrm>
            <a:off x="-378450" y="-389175"/>
            <a:ext cx="9900900" cy="5827400"/>
          </a:xfrm>
          <a:prstGeom prst="rect">
            <a:avLst/>
          </a:prstGeom>
          <a:noFill/>
          <a:ln>
            <a:noFill/>
          </a:ln>
        </p:spPr>
      </p:pic>
      <p:sp>
        <p:nvSpPr>
          <p:cNvPr id="31" name="Google Shape;31;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1042750" y="2514725"/>
            <a:ext cx="3034200" cy="12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5066807" y="2514725"/>
            <a:ext cx="3034200" cy="12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title" idx="3"/>
          </p:nvPr>
        </p:nvSpPr>
        <p:spPr>
          <a:xfrm>
            <a:off x="1042859" y="2171121"/>
            <a:ext cx="3034200" cy="469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000"/>
            </a:lvl1pPr>
            <a:lvl2pPr lvl="1">
              <a:spcBef>
                <a:spcPts val="0"/>
              </a:spcBef>
              <a:spcAft>
                <a:spcPts val="0"/>
              </a:spcAft>
              <a:buSzPts val="2400"/>
              <a:buFont typeface="Quicksand"/>
              <a:buNone/>
              <a:defRPr sz="2400" b="1">
                <a:latin typeface="Quicksand"/>
                <a:ea typeface="Quicksand"/>
                <a:cs typeface="Quicksand"/>
                <a:sym typeface="Quicksand"/>
              </a:defRPr>
            </a:lvl2pPr>
            <a:lvl3pPr lvl="2">
              <a:spcBef>
                <a:spcPts val="0"/>
              </a:spcBef>
              <a:spcAft>
                <a:spcPts val="0"/>
              </a:spcAft>
              <a:buSzPts val="2400"/>
              <a:buFont typeface="Quicksand"/>
              <a:buNone/>
              <a:defRPr sz="2400" b="1">
                <a:latin typeface="Quicksand"/>
                <a:ea typeface="Quicksand"/>
                <a:cs typeface="Quicksand"/>
                <a:sym typeface="Quicksand"/>
              </a:defRPr>
            </a:lvl3pPr>
            <a:lvl4pPr lvl="3">
              <a:spcBef>
                <a:spcPts val="0"/>
              </a:spcBef>
              <a:spcAft>
                <a:spcPts val="0"/>
              </a:spcAft>
              <a:buSzPts val="2400"/>
              <a:buFont typeface="Quicksand"/>
              <a:buNone/>
              <a:defRPr sz="2400" b="1">
                <a:latin typeface="Quicksand"/>
                <a:ea typeface="Quicksand"/>
                <a:cs typeface="Quicksand"/>
                <a:sym typeface="Quicksand"/>
              </a:defRPr>
            </a:lvl4pPr>
            <a:lvl5pPr lvl="4">
              <a:spcBef>
                <a:spcPts val="0"/>
              </a:spcBef>
              <a:spcAft>
                <a:spcPts val="0"/>
              </a:spcAft>
              <a:buSzPts val="2400"/>
              <a:buFont typeface="Quicksand"/>
              <a:buNone/>
              <a:defRPr sz="2400" b="1">
                <a:latin typeface="Quicksand"/>
                <a:ea typeface="Quicksand"/>
                <a:cs typeface="Quicksand"/>
                <a:sym typeface="Quicksand"/>
              </a:defRPr>
            </a:lvl5pPr>
            <a:lvl6pPr lvl="5">
              <a:spcBef>
                <a:spcPts val="0"/>
              </a:spcBef>
              <a:spcAft>
                <a:spcPts val="0"/>
              </a:spcAft>
              <a:buSzPts val="2400"/>
              <a:buFont typeface="Quicksand"/>
              <a:buNone/>
              <a:defRPr sz="2400" b="1">
                <a:latin typeface="Quicksand"/>
                <a:ea typeface="Quicksand"/>
                <a:cs typeface="Quicksand"/>
                <a:sym typeface="Quicksand"/>
              </a:defRPr>
            </a:lvl6pPr>
            <a:lvl7pPr lvl="6">
              <a:spcBef>
                <a:spcPts val="0"/>
              </a:spcBef>
              <a:spcAft>
                <a:spcPts val="0"/>
              </a:spcAft>
              <a:buSzPts val="2400"/>
              <a:buFont typeface="Quicksand"/>
              <a:buNone/>
              <a:defRPr sz="2400" b="1">
                <a:latin typeface="Quicksand"/>
                <a:ea typeface="Quicksand"/>
                <a:cs typeface="Quicksand"/>
                <a:sym typeface="Quicksand"/>
              </a:defRPr>
            </a:lvl7pPr>
            <a:lvl8pPr lvl="7">
              <a:spcBef>
                <a:spcPts val="0"/>
              </a:spcBef>
              <a:spcAft>
                <a:spcPts val="0"/>
              </a:spcAft>
              <a:buSzPts val="2400"/>
              <a:buFont typeface="Quicksand"/>
              <a:buNone/>
              <a:defRPr sz="2400" b="1">
                <a:latin typeface="Quicksand"/>
                <a:ea typeface="Quicksand"/>
                <a:cs typeface="Quicksand"/>
                <a:sym typeface="Quicksand"/>
              </a:defRPr>
            </a:lvl8pPr>
            <a:lvl9pPr lvl="8">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35" name="Google Shape;35;p5"/>
          <p:cNvSpPr txBox="1">
            <a:spLocks noGrp="1"/>
          </p:cNvSpPr>
          <p:nvPr>
            <p:ph type="title" idx="4"/>
          </p:nvPr>
        </p:nvSpPr>
        <p:spPr>
          <a:xfrm>
            <a:off x="5066725" y="2171121"/>
            <a:ext cx="3034200" cy="469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6"/>
          <p:cNvPicPr preferRelativeResize="0"/>
          <p:nvPr/>
        </p:nvPicPr>
        <p:blipFill>
          <a:blip r:embed="rId2">
            <a:alphaModFix amt="30000"/>
          </a:blip>
          <a:stretch>
            <a:fillRect/>
          </a:stretch>
        </p:blipFill>
        <p:spPr>
          <a:xfrm>
            <a:off x="-378450" y="-389175"/>
            <a:ext cx="9900900" cy="5827400"/>
          </a:xfrm>
          <a:prstGeom prst="rect">
            <a:avLst/>
          </a:prstGeom>
          <a:noFill/>
          <a:ln>
            <a:noFill/>
          </a:ln>
        </p:spPr>
      </p:pic>
      <p:sp>
        <p:nvSpPr>
          <p:cNvPr id="40" name="Google Shape;40;p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Google Shape;54;p9"/>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55" name="Google Shape;55;p9"/>
          <p:cNvSpPr/>
          <p:nvPr/>
        </p:nvSpPr>
        <p:spPr>
          <a:xfrm>
            <a:off x="342900" y="328725"/>
            <a:ext cx="42342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a:spLocks noGrp="1"/>
          </p:cNvSpPr>
          <p:nvPr>
            <p:ph type="title"/>
          </p:nvPr>
        </p:nvSpPr>
        <p:spPr>
          <a:xfrm>
            <a:off x="737250" y="1450050"/>
            <a:ext cx="3140700" cy="12351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7" name="Google Shape;57;p9"/>
          <p:cNvSpPr txBox="1">
            <a:spLocks noGrp="1"/>
          </p:cNvSpPr>
          <p:nvPr>
            <p:ph type="subTitle" idx="1"/>
          </p:nvPr>
        </p:nvSpPr>
        <p:spPr>
          <a:xfrm>
            <a:off x="737250" y="2685150"/>
            <a:ext cx="3140700" cy="1008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5">
    <p:spTree>
      <p:nvGrpSpPr>
        <p:cNvPr id="1" name="Shape 90"/>
        <p:cNvGrpSpPr/>
        <p:nvPr/>
      </p:nvGrpSpPr>
      <p:grpSpPr>
        <a:xfrm>
          <a:off x="0" y="0"/>
          <a:ext cx="0" cy="0"/>
          <a:chOff x="0" y="0"/>
          <a:chExt cx="0" cy="0"/>
        </a:xfrm>
      </p:grpSpPr>
      <p:sp>
        <p:nvSpPr>
          <p:cNvPr id="91" name="Google Shape;91;p14"/>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4635600" y="328725"/>
            <a:ext cx="41676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340800" y="328725"/>
            <a:ext cx="41676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4"/>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95" name="Google Shape;95;p14"/>
          <p:cNvSpPr txBox="1">
            <a:spLocks noGrp="1"/>
          </p:cNvSpPr>
          <p:nvPr>
            <p:ph type="title"/>
          </p:nvPr>
        </p:nvSpPr>
        <p:spPr>
          <a:xfrm>
            <a:off x="828100" y="1790050"/>
            <a:ext cx="3383100" cy="44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96" name="Google Shape;96;p14"/>
          <p:cNvSpPr txBox="1">
            <a:spLocks noGrp="1"/>
          </p:cNvSpPr>
          <p:nvPr>
            <p:ph type="subTitle" idx="1"/>
          </p:nvPr>
        </p:nvSpPr>
        <p:spPr>
          <a:xfrm>
            <a:off x="828100" y="2152249"/>
            <a:ext cx="3383100" cy="12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7" name="Google Shape;97;p14"/>
          <p:cNvSpPr txBox="1">
            <a:spLocks noGrp="1"/>
          </p:cNvSpPr>
          <p:nvPr>
            <p:ph type="title" idx="2"/>
          </p:nvPr>
        </p:nvSpPr>
        <p:spPr>
          <a:xfrm>
            <a:off x="4932798" y="1790050"/>
            <a:ext cx="3383100" cy="442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98" name="Google Shape;98;p14"/>
          <p:cNvSpPr txBox="1">
            <a:spLocks noGrp="1"/>
          </p:cNvSpPr>
          <p:nvPr>
            <p:ph type="subTitle" idx="3"/>
          </p:nvPr>
        </p:nvSpPr>
        <p:spPr>
          <a:xfrm>
            <a:off x="4932797" y="2152249"/>
            <a:ext cx="3383100" cy="12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1">
  <p:cSld name="CUSTOM_2_4">
    <p:spTree>
      <p:nvGrpSpPr>
        <p:cNvPr id="1" name="Shape 110"/>
        <p:cNvGrpSpPr/>
        <p:nvPr/>
      </p:nvGrpSpPr>
      <p:grpSpPr>
        <a:xfrm>
          <a:off x="0" y="0"/>
          <a:ext cx="0" cy="0"/>
          <a:chOff x="0" y="0"/>
          <a:chExt cx="0" cy="0"/>
        </a:xfrm>
      </p:grpSpPr>
      <p:sp>
        <p:nvSpPr>
          <p:cNvPr id="111" name="Google Shape;111;p16"/>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6"/>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114" name="Google Shape;114;p1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5" name="Google Shape;115;p16"/>
          <p:cNvSpPr txBox="1">
            <a:spLocks noGrp="1"/>
          </p:cNvSpPr>
          <p:nvPr>
            <p:ph type="title" idx="2"/>
          </p:nvPr>
        </p:nvSpPr>
        <p:spPr>
          <a:xfrm>
            <a:off x="713150" y="3216907"/>
            <a:ext cx="2252100" cy="615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16" name="Google Shape;116;p16"/>
          <p:cNvSpPr txBox="1">
            <a:spLocks noGrp="1"/>
          </p:cNvSpPr>
          <p:nvPr>
            <p:ph type="subTitle" idx="1"/>
          </p:nvPr>
        </p:nvSpPr>
        <p:spPr>
          <a:xfrm>
            <a:off x="713150" y="3672199"/>
            <a:ext cx="2252100" cy="8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7" name="Google Shape;117;p16"/>
          <p:cNvSpPr txBox="1">
            <a:spLocks noGrp="1"/>
          </p:cNvSpPr>
          <p:nvPr>
            <p:ph type="title" idx="3"/>
          </p:nvPr>
        </p:nvSpPr>
        <p:spPr>
          <a:xfrm>
            <a:off x="3445790" y="3216907"/>
            <a:ext cx="2252100" cy="615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18" name="Google Shape;118;p16"/>
          <p:cNvSpPr txBox="1">
            <a:spLocks noGrp="1"/>
          </p:cNvSpPr>
          <p:nvPr>
            <p:ph type="subTitle" idx="4"/>
          </p:nvPr>
        </p:nvSpPr>
        <p:spPr>
          <a:xfrm>
            <a:off x="3445788" y="3672199"/>
            <a:ext cx="2252100" cy="8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9" name="Google Shape;119;p16"/>
          <p:cNvSpPr txBox="1">
            <a:spLocks noGrp="1"/>
          </p:cNvSpPr>
          <p:nvPr>
            <p:ph type="title" idx="5"/>
          </p:nvPr>
        </p:nvSpPr>
        <p:spPr>
          <a:xfrm>
            <a:off x="6178431" y="3216907"/>
            <a:ext cx="2252100" cy="615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20" name="Google Shape;120;p16"/>
          <p:cNvSpPr txBox="1">
            <a:spLocks noGrp="1"/>
          </p:cNvSpPr>
          <p:nvPr>
            <p:ph type="subTitle" idx="6"/>
          </p:nvPr>
        </p:nvSpPr>
        <p:spPr>
          <a:xfrm>
            <a:off x="6178427" y="3672199"/>
            <a:ext cx="2252100" cy="80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2">
  <p:cSld name="CUSTOM_2_3">
    <p:spTree>
      <p:nvGrpSpPr>
        <p:cNvPr id="1" name="Shape 121"/>
        <p:cNvGrpSpPr/>
        <p:nvPr/>
      </p:nvGrpSpPr>
      <p:grpSpPr>
        <a:xfrm>
          <a:off x="0" y="0"/>
          <a:ext cx="0" cy="0"/>
          <a:chOff x="0" y="0"/>
          <a:chExt cx="0" cy="0"/>
        </a:xfrm>
      </p:grpSpPr>
      <p:sp>
        <p:nvSpPr>
          <p:cNvPr id="122" name="Google Shape;122;p17"/>
          <p:cNvSpPr/>
          <p:nvPr/>
        </p:nvSpPr>
        <p:spPr>
          <a:xfrm>
            <a:off x="0" y="-3854"/>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340800" y="337547"/>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17"/>
          <p:cNvPicPr preferRelativeResize="0"/>
          <p:nvPr/>
        </p:nvPicPr>
        <p:blipFill>
          <a:blip r:embed="rId2">
            <a:alphaModFix amt="30000"/>
          </a:blip>
          <a:stretch>
            <a:fillRect/>
          </a:stretch>
        </p:blipFill>
        <p:spPr>
          <a:xfrm flipH="1">
            <a:off x="-378450" y="-380353"/>
            <a:ext cx="9900900" cy="5827400"/>
          </a:xfrm>
          <a:prstGeom prst="rect">
            <a:avLst/>
          </a:prstGeom>
          <a:noFill/>
          <a:ln>
            <a:noFill/>
          </a:ln>
        </p:spPr>
      </p:pic>
      <p:sp>
        <p:nvSpPr>
          <p:cNvPr id="125" name="Google Shape;125;p1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17"/>
          <p:cNvSpPr txBox="1">
            <a:spLocks noGrp="1"/>
          </p:cNvSpPr>
          <p:nvPr>
            <p:ph type="title" idx="2"/>
          </p:nvPr>
        </p:nvSpPr>
        <p:spPr>
          <a:xfrm>
            <a:off x="2520450" y="1360675"/>
            <a:ext cx="4538400" cy="615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4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27" name="Google Shape;127;p17"/>
          <p:cNvSpPr txBox="1">
            <a:spLocks noGrp="1"/>
          </p:cNvSpPr>
          <p:nvPr>
            <p:ph type="subTitle" idx="1"/>
          </p:nvPr>
        </p:nvSpPr>
        <p:spPr>
          <a:xfrm>
            <a:off x="2520450" y="1758647"/>
            <a:ext cx="4538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8" name="Google Shape;128;p17"/>
          <p:cNvSpPr txBox="1">
            <a:spLocks noGrp="1"/>
          </p:cNvSpPr>
          <p:nvPr>
            <p:ph type="title" idx="3"/>
          </p:nvPr>
        </p:nvSpPr>
        <p:spPr>
          <a:xfrm>
            <a:off x="2520450" y="2497551"/>
            <a:ext cx="4538400" cy="615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4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29" name="Google Shape;129;p17"/>
          <p:cNvSpPr txBox="1">
            <a:spLocks noGrp="1"/>
          </p:cNvSpPr>
          <p:nvPr>
            <p:ph type="subTitle" idx="4"/>
          </p:nvPr>
        </p:nvSpPr>
        <p:spPr>
          <a:xfrm>
            <a:off x="2520450" y="2895523"/>
            <a:ext cx="4538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30" name="Google Shape;130;p17"/>
          <p:cNvSpPr txBox="1">
            <a:spLocks noGrp="1"/>
          </p:cNvSpPr>
          <p:nvPr>
            <p:ph type="title" idx="5"/>
          </p:nvPr>
        </p:nvSpPr>
        <p:spPr>
          <a:xfrm>
            <a:off x="2520450" y="3634428"/>
            <a:ext cx="4538400" cy="615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4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31" name="Google Shape;131;p17"/>
          <p:cNvSpPr txBox="1">
            <a:spLocks noGrp="1"/>
          </p:cNvSpPr>
          <p:nvPr>
            <p:ph type="subTitle" idx="6"/>
          </p:nvPr>
        </p:nvSpPr>
        <p:spPr>
          <a:xfrm>
            <a:off x="2520450" y="4032399"/>
            <a:ext cx="4538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_1">
    <p:spTree>
      <p:nvGrpSpPr>
        <p:cNvPr id="1" name="Shape 149"/>
        <p:cNvGrpSpPr/>
        <p:nvPr/>
      </p:nvGrpSpPr>
      <p:grpSpPr>
        <a:xfrm>
          <a:off x="0" y="0"/>
          <a:ext cx="0" cy="0"/>
          <a:chOff x="0" y="0"/>
          <a:chExt cx="0" cy="0"/>
        </a:xfrm>
      </p:grpSpPr>
      <p:sp>
        <p:nvSpPr>
          <p:cNvPr id="150" name="Google Shape;150;p19"/>
          <p:cNvSpPr/>
          <p:nvPr/>
        </p:nvSpPr>
        <p:spPr>
          <a:xfrm>
            <a:off x="0" y="-12676"/>
            <a:ext cx="9144218" cy="5156299"/>
          </a:xfrm>
          <a:custGeom>
            <a:avLst/>
            <a:gdLst/>
            <a:ahLst/>
            <a:cxnLst/>
            <a:rect l="l" t="t" r="r" b="b"/>
            <a:pathLst>
              <a:path w="285022" h="160720" extrusionOk="0">
                <a:moveTo>
                  <a:pt x="285022" y="0"/>
                </a:moveTo>
                <a:lnTo>
                  <a:pt x="244644" y="39586"/>
                </a:lnTo>
                <a:lnTo>
                  <a:pt x="45920" y="116003"/>
                </a:lnTo>
                <a:lnTo>
                  <a:pt x="0" y="160720"/>
                </a:lnTo>
                <a:lnTo>
                  <a:pt x="285022" y="160720"/>
                </a:lnTo>
                <a:lnTo>
                  <a:pt x="285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340800" y="328725"/>
            <a:ext cx="8462400" cy="448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19"/>
          <p:cNvPicPr preferRelativeResize="0"/>
          <p:nvPr/>
        </p:nvPicPr>
        <p:blipFill>
          <a:blip r:embed="rId2">
            <a:alphaModFix amt="30000"/>
          </a:blip>
          <a:stretch>
            <a:fillRect/>
          </a:stretch>
        </p:blipFill>
        <p:spPr>
          <a:xfrm flipH="1">
            <a:off x="-378450" y="-389175"/>
            <a:ext cx="9900900" cy="5827400"/>
          </a:xfrm>
          <a:prstGeom prst="rect">
            <a:avLst/>
          </a:prstGeom>
          <a:noFill/>
          <a:ln>
            <a:noFill/>
          </a:ln>
        </p:spPr>
      </p:pic>
      <p:sp>
        <p:nvSpPr>
          <p:cNvPr id="153" name="Google Shape;153;p1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4" name="Google Shape;154;p19"/>
          <p:cNvSpPr txBox="1">
            <a:spLocks noGrp="1"/>
          </p:cNvSpPr>
          <p:nvPr>
            <p:ph type="title" idx="2"/>
          </p:nvPr>
        </p:nvSpPr>
        <p:spPr>
          <a:xfrm>
            <a:off x="789525" y="1801408"/>
            <a:ext cx="2207700" cy="453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55" name="Google Shape;155;p19"/>
          <p:cNvSpPr txBox="1">
            <a:spLocks noGrp="1"/>
          </p:cNvSpPr>
          <p:nvPr>
            <p:ph type="subTitle" idx="1"/>
          </p:nvPr>
        </p:nvSpPr>
        <p:spPr>
          <a:xfrm>
            <a:off x="789525" y="2143060"/>
            <a:ext cx="22077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6" name="Google Shape;156;p19"/>
          <p:cNvSpPr txBox="1">
            <a:spLocks noGrp="1"/>
          </p:cNvSpPr>
          <p:nvPr>
            <p:ph type="title" idx="3"/>
          </p:nvPr>
        </p:nvSpPr>
        <p:spPr>
          <a:xfrm>
            <a:off x="3468150" y="1801408"/>
            <a:ext cx="2207700" cy="453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57" name="Google Shape;157;p19"/>
          <p:cNvSpPr txBox="1">
            <a:spLocks noGrp="1"/>
          </p:cNvSpPr>
          <p:nvPr>
            <p:ph type="subTitle" idx="4"/>
          </p:nvPr>
        </p:nvSpPr>
        <p:spPr>
          <a:xfrm>
            <a:off x="3468150" y="2143060"/>
            <a:ext cx="22077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8" name="Google Shape;158;p19"/>
          <p:cNvSpPr txBox="1">
            <a:spLocks noGrp="1"/>
          </p:cNvSpPr>
          <p:nvPr>
            <p:ph type="title" idx="5"/>
          </p:nvPr>
        </p:nvSpPr>
        <p:spPr>
          <a:xfrm>
            <a:off x="6146775" y="1801408"/>
            <a:ext cx="2207700" cy="453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59" name="Google Shape;159;p19"/>
          <p:cNvSpPr txBox="1">
            <a:spLocks noGrp="1"/>
          </p:cNvSpPr>
          <p:nvPr>
            <p:ph type="subTitle" idx="6"/>
          </p:nvPr>
        </p:nvSpPr>
        <p:spPr>
          <a:xfrm>
            <a:off x="6146775" y="2143060"/>
            <a:ext cx="22077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0" name="Google Shape;160;p19"/>
          <p:cNvSpPr txBox="1">
            <a:spLocks noGrp="1"/>
          </p:cNvSpPr>
          <p:nvPr>
            <p:ph type="title" idx="7"/>
          </p:nvPr>
        </p:nvSpPr>
        <p:spPr>
          <a:xfrm>
            <a:off x="789525" y="3547872"/>
            <a:ext cx="2207700" cy="453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61" name="Google Shape;161;p19"/>
          <p:cNvSpPr txBox="1">
            <a:spLocks noGrp="1"/>
          </p:cNvSpPr>
          <p:nvPr>
            <p:ph type="subTitle" idx="8"/>
          </p:nvPr>
        </p:nvSpPr>
        <p:spPr>
          <a:xfrm>
            <a:off x="789525" y="3889524"/>
            <a:ext cx="22077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2" name="Google Shape;162;p19"/>
          <p:cNvSpPr txBox="1">
            <a:spLocks noGrp="1"/>
          </p:cNvSpPr>
          <p:nvPr>
            <p:ph type="title" idx="9"/>
          </p:nvPr>
        </p:nvSpPr>
        <p:spPr>
          <a:xfrm>
            <a:off x="3468150" y="3547872"/>
            <a:ext cx="2207700" cy="453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63" name="Google Shape;163;p19"/>
          <p:cNvSpPr txBox="1">
            <a:spLocks noGrp="1"/>
          </p:cNvSpPr>
          <p:nvPr>
            <p:ph type="subTitle" idx="13"/>
          </p:nvPr>
        </p:nvSpPr>
        <p:spPr>
          <a:xfrm>
            <a:off x="3468150" y="3889524"/>
            <a:ext cx="22077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4" name="Google Shape;164;p19"/>
          <p:cNvSpPr txBox="1">
            <a:spLocks noGrp="1"/>
          </p:cNvSpPr>
          <p:nvPr>
            <p:ph type="title" idx="14"/>
          </p:nvPr>
        </p:nvSpPr>
        <p:spPr>
          <a:xfrm>
            <a:off x="6146775" y="3547872"/>
            <a:ext cx="2207700" cy="453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Font typeface="Quicksand"/>
              <a:buNone/>
              <a:defRPr sz="2400" b="1">
                <a:latin typeface="Quicksand"/>
                <a:ea typeface="Quicksand"/>
                <a:cs typeface="Quicksand"/>
                <a:sym typeface="Quicksand"/>
              </a:defRPr>
            </a:lvl2pPr>
            <a:lvl3pPr lvl="2" rtl="0">
              <a:spcBef>
                <a:spcPts val="0"/>
              </a:spcBef>
              <a:spcAft>
                <a:spcPts val="0"/>
              </a:spcAft>
              <a:buSzPts val="2400"/>
              <a:buFont typeface="Quicksand"/>
              <a:buNone/>
              <a:defRPr sz="2400" b="1">
                <a:latin typeface="Quicksand"/>
                <a:ea typeface="Quicksand"/>
                <a:cs typeface="Quicksand"/>
                <a:sym typeface="Quicksand"/>
              </a:defRPr>
            </a:lvl3pPr>
            <a:lvl4pPr lvl="3" rtl="0">
              <a:spcBef>
                <a:spcPts val="0"/>
              </a:spcBef>
              <a:spcAft>
                <a:spcPts val="0"/>
              </a:spcAft>
              <a:buSzPts val="2400"/>
              <a:buFont typeface="Quicksand"/>
              <a:buNone/>
              <a:defRPr sz="2400" b="1">
                <a:latin typeface="Quicksand"/>
                <a:ea typeface="Quicksand"/>
                <a:cs typeface="Quicksand"/>
                <a:sym typeface="Quicksand"/>
              </a:defRPr>
            </a:lvl4pPr>
            <a:lvl5pPr lvl="4" rtl="0">
              <a:spcBef>
                <a:spcPts val="0"/>
              </a:spcBef>
              <a:spcAft>
                <a:spcPts val="0"/>
              </a:spcAft>
              <a:buSzPts val="2400"/>
              <a:buFont typeface="Quicksand"/>
              <a:buNone/>
              <a:defRPr sz="2400" b="1">
                <a:latin typeface="Quicksand"/>
                <a:ea typeface="Quicksand"/>
                <a:cs typeface="Quicksand"/>
                <a:sym typeface="Quicksand"/>
              </a:defRPr>
            </a:lvl5pPr>
            <a:lvl6pPr lvl="5" rtl="0">
              <a:spcBef>
                <a:spcPts val="0"/>
              </a:spcBef>
              <a:spcAft>
                <a:spcPts val="0"/>
              </a:spcAft>
              <a:buSzPts val="2400"/>
              <a:buFont typeface="Quicksand"/>
              <a:buNone/>
              <a:defRPr sz="2400" b="1">
                <a:latin typeface="Quicksand"/>
                <a:ea typeface="Quicksand"/>
                <a:cs typeface="Quicksand"/>
                <a:sym typeface="Quicksand"/>
              </a:defRPr>
            </a:lvl6pPr>
            <a:lvl7pPr lvl="6" rtl="0">
              <a:spcBef>
                <a:spcPts val="0"/>
              </a:spcBef>
              <a:spcAft>
                <a:spcPts val="0"/>
              </a:spcAft>
              <a:buSzPts val="2400"/>
              <a:buFont typeface="Quicksand"/>
              <a:buNone/>
              <a:defRPr sz="2400" b="1">
                <a:latin typeface="Quicksand"/>
                <a:ea typeface="Quicksand"/>
                <a:cs typeface="Quicksand"/>
                <a:sym typeface="Quicksand"/>
              </a:defRPr>
            </a:lvl7pPr>
            <a:lvl8pPr lvl="7" rtl="0">
              <a:spcBef>
                <a:spcPts val="0"/>
              </a:spcBef>
              <a:spcAft>
                <a:spcPts val="0"/>
              </a:spcAft>
              <a:buSzPts val="2400"/>
              <a:buFont typeface="Quicksand"/>
              <a:buNone/>
              <a:defRPr sz="2400" b="1">
                <a:latin typeface="Quicksand"/>
                <a:ea typeface="Quicksand"/>
                <a:cs typeface="Quicksand"/>
                <a:sym typeface="Quicksand"/>
              </a:defRPr>
            </a:lvl8pPr>
            <a:lvl9pPr lvl="8" rtl="0">
              <a:spcBef>
                <a:spcPts val="0"/>
              </a:spcBef>
              <a:spcAft>
                <a:spcPts val="0"/>
              </a:spcAft>
              <a:buSzPts val="2400"/>
              <a:buFont typeface="Quicksand"/>
              <a:buNone/>
              <a:defRPr sz="2400" b="1">
                <a:latin typeface="Quicksand"/>
                <a:ea typeface="Quicksand"/>
                <a:cs typeface="Quicksand"/>
                <a:sym typeface="Quicksand"/>
              </a:defRPr>
            </a:lvl9pPr>
          </a:lstStyle>
          <a:p>
            <a:endParaRPr/>
          </a:p>
        </p:txBody>
      </p:sp>
      <p:sp>
        <p:nvSpPr>
          <p:cNvPr id="165" name="Google Shape;165;p19"/>
          <p:cNvSpPr txBox="1">
            <a:spLocks noGrp="1"/>
          </p:cNvSpPr>
          <p:nvPr>
            <p:ph type="subTitle" idx="15"/>
          </p:nvPr>
        </p:nvSpPr>
        <p:spPr>
          <a:xfrm>
            <a:off x="6146775" y="3889524"/>
            <a:ext cx="22077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1pPr>
            <a:lvl2pPr lvl="1"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2pPr>
            <a:lvl3pPr lvl="2"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3pPr>
            <a:lvl4pPr lvl="3"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4pPr>
            <a:lvl5pPr lvl="4"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5pPr>
            <a:lvl6pPr lvl="5"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6pPr>
            <a:lvl7pPr lvl="6"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7pPr>
            <a:lvl8pPr lvl="7"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8pPr>
            <a:lvl9pPr lvl="8" algn="ctr">
              <a:spcBef>
                <a:spcPts val="0"/>
              </a:spcBef>
              <a:spcAft>
                <a:spcPts val="0"/>
              </a:spcAft>
              <a:buClr>
                <a:schemeClr val="dk1"/>
              </a:buClr>
              <a:buSzPts val="3000"/>
              <a:buFont typeface="Baskervville"/>
              <a:buNone/>
              <a:defRPr sz="3000" b="1">
                <a:solidFill>
                  <a:schemeClr val="dk1"/>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713250"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1pPr>
            <a:lvl2pPr marL="914400" lvl="1"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2pPr>
            <a:lvl3pPr marL="1371600" lvl="2"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3pPr>
            <a:lvl4pPr marL="1828800" lvl="3"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4pPr>
            <a:lvl5pPr marL="2286000" lvl="4"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5pPr>
            <a:lvl6pPr marL="2743200" lvl="5"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6pPr>
            <a:lvl7pPr marL="3200400" lvl="6"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7pPr>
            <a:lvl8pPr marL="3657600" lvl="7"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8pPr>
            <a:lvl9pPr marL="4114800" lvl="8"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8" r:id="rId5"/>
    <p:sldLayoutId id="2147483660" r:id="rId6"/>
    <p:sldLayoutId id="2147483662" r:id="rId7"/>
    <p:sldLayoutId id="2147483663" r:id="rId8"/>
    <p:sldLayoutId id="2147483665" r:id="rId9"/>
    <p:sldLayoutId id="2147483666" r:id="rId10"/>
    <p:sldLayoutId id="2147483670" r:id="rId11"/>
    <p:sldLayoutId id="2147483673" r:id="rId12"/>
    <p:sldLayoutId id="2147483677" r:id="rId13"/>
    <p:sldLayoutId id="2147483678"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txBox="1">
            <a:spLocks noGrp="1"/>
          </p:cNvSpPr>
          <p:nvPr>
            <p:ph type="title"/>
          </p:nvPr>
        </p:nvSpPr>
        <p:spPr>
          <a:xfrm>
            <a:off x="4114250" y="1557450"/>
            <a:ext cx="414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smtClean="0"/>
              <a:t>¿Sabía que …</a:t>
            </a:r>
            <a:endParaRPr dirty="0"/>
          </a:p>
        </p:txBody>
      </p:sp>
      <p:sp>
        <p:nvSpPr>
          <p:cNvPr id="309" name="Google Shape;309;p40"/>
          <p:cNvSpPr txBox="1">
            <a:spLocks noGrp="1"/>
          </p:cNvSpPr>
          <p:nvPr>
            <p:ph type="subTitle" idx="1"/>
          </p:nvPr>
        </p:nvSpPr>
        <p:spPr>
          <a:xfrm>
            <a:off x="4131599" y="2130150"/>
            <a:ext cx="4356793" cy="2027782"/>
          </a:xfrm>
          <a:prstGeom prst="rect">
            <a:avLst/>
          </a:prstGeom>
        </p:spPr>
        <p:txBody>
          <a:bodyPr spcFirstLastPara="1" wrap="square" lIns="91425" tIns="91425" rIns="91425" bIns="91425" anchor="t" anchorCtr="0">
            <a:noAutofit/>
          </a:bodyPr>
          <a:lstStyle/>
          <a:p>
            <a:pPr marL="0" lvl="0" indent="0"/>
            <a:r>
              <a:rPr lang="en" dirty="0" smtClean="0"/>
              <a:t>Las </a:t>
            </a:r>
            <a:r>
              <a:rPr lang="es-MX" dirty="0" smtClean="0"/>
              <a:t>rosas </a:t>
            </a:r>
            <a:r>
              <a:rPr lang="es-MX" dirty="0"/>
              <a:t>de Ecuador se han vuelto indispensables para enamorar a los ciudadanos del mundo, exportando más de 18,000 toneladas a mercados como el América del Norte, Europa e incluso Medio Oriente?</a:t>
            </a:r>
            <a:endParaRPr dirty="0"/>
          </a:p>
        </p:txBody>
      </p:sp>
      <p:pic>
        <p:nvPicPr>
          <p:cNvPr id="2050" name="Picture 2" descr="Las Rosas Más Bellas del Planeta ☝【ROSAS DE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561" y="1012312"/>
            <a:ext cx="2277533" cy="3414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wipe(down)">
                                      <p:cBhvr>
                                        <p:cTn id="10" dur="500"/>
                                        <p:tgtEl>
                                          <p:spTgt spid="30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9">
                                            <p:txEl>
                                              <p:pRg st="0" end="0"/>
                                            </p:txEl>
                                          </p:spTgt>
                                        </p:tgtEl>
                                        <p:attrNameLst>
                                          <p:attrName>style.visibility</p:attrName>
                                        </p:attrNameLst>
                                      </p:cBhvr>
                                      <p:to>
                                        <p:strVal val="visible"/>
                                      </p:to>
                                    </p:set>
                                    <p:animEffect transition="in" filter="wipe(down)">
                                      <p:cBhvr>
                                        <p:cTn id="13" dur="500"/>
                                        <p:tgtEl>
                                          <p:spTgt spid="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43"/>
          <p:cNvSpPr txBox="1">
            <a:spLocks noGrp="1"/>
          </p:cNvSpPr>
          <p:nvPr>
            <p:ph type="title"/>
          </p:nvPr>
        </p:nvSpPr>
        <p:spPr>
          <a:xfrm>
            <a:off x="737250" y="1450050"/>
            <a:ext cx="3140700" cy="1235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Sector florícola exportador ecuatoriano</a:t>
            </a:r>
            <a:endParaRPr dirty="0"/>
          </a:p>
        </p:txBody>
      </p:sp>
      <p:sp>
        <p:nvSpPr>
          <p:cNvPr id="346" name="Google Shape;346;p43"/>
          <p:cNvSpPr txBox="1">
            <a:spLocks noGrp="1"/>
          </p:cNvSpPr>
          <p:nvPr>
            <p:ph type="subTitle" idx="1"/>
          </p:nvPr>
        </p:nvSpPr>
        <p:spPr>
          <a:xfrm>
            <a:off x="737250" y="2685150"/>
            <a:ext cx="3140700" cy="1008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smtClean="0"/>
              <a:t>Ocupa el cuarto lugar entre los productos exportados (BCE, 2020)</a:t>
            </a:r>
            <a:endParaRPr dirty="0"/>
          </a:p>
        </p:txBody>
      </p:sp>
      <p:pic>
        <p:nvPicPr>
          <p:cNvPr id="1026" name="Picture 2" descr="El Telégrafo - Flores ecuatorianas seducen el mercado internacional"/>
          <p:cNvPicPr>
            <a:picLocks noChangeAspect="1" noChangeArrowheads="1"/>
          </p:cNvPicPr>
          <p:nvPr/>
        </p:nvPicPr>
        <p:blipFill rotWithShape="1">
          <a:blip r:embed="rId3">
            <a:extLst>
              <a:ext uri="{28A0092B-C50C-407E-A947-70E740481C1C}">
                <a14:useLocalDpi xmlns:a14="http://schemas.microsoft.com/office/drawing/2010/main" val="0"/>
              </a:ext>
            </a:extLst>
          </a:blip>
          <a:srcRect l="9171"/>
          <a:stretch/>
        </p:blipFill>
        <p:spPr bwMode="auto">
          <a:xfrm rot="5400000">
            <a:off x="4424391" y="497850"/>
            <a:ext cx="4501458" cy="418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5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body" idx="1"/>
          </p:nvPr>
        </p:nvSpPr>
        <p:spPr>
          <a:xfrm>
            <a:off x="713225" y="1578712"/>
            <a:ext cx="3034200" cy="125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Color, durabilidad y calidad</a:t>
            </a:r>
            <a:endParaRPr dirty="0"/>
          </a:p>
        </p:txBody>
      </p:sp>
      <p:sp>
        <p:nvSpPr>
          <p:cNvPr id="353" name="Google Shape;353;p44"/>
          <p:cNvSpPr txBox="1">
            <a:spLocks noGrp="1"/>
          </p:cNvSpPr>
          <p:nvPr>
            <p:ph type="title" idx="3"/>
          </p:nvPr>
        </p:nvSpPr>
        <p:spPr>
          <a:xfrm>
            <a:off x="515125" y="1109212"/>
            <a:ext cx="3034200" cy="46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Valor agregado</a:t>
            </a:r>
            <a:endParaRPr dirty="0"/>
          </a:p>
        </p:txBody>
      </p:sp>
      <p:sp>
        <p:nvSpPr>
          <p:cNvPr id="354" name="Google Shape;354;p44"/>
          <p:cNvSpPr txBox="1">
            <a:spLocks noGrp="1"/>
          </p:cNvSpPr>
          <p:nvPr>
            <p:ph type="title" idx="4"/>
          </p:nvPr>
        </p:nvSpPr>
        <p:spPr>
          <a:xfrm>
            <a:off x="5066807" y="3532474"/>
            <a:ext cx="3034200" cy="46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¿Qué se produce?</a:t>
            </a:r>
            <a:endParaRPr dirty="0"/>
          </a:p>
        </p:txBody>
      </p:sp>
      <p:graphicFrame>
        <p:nvGraphicFramePr>
          <p:cNvPr id="7" name="Gráfico 6"/>
          <p:cNvGraphicFramePr/>
          <p:nvPr>
            <p:extLst/>
          </p:nvPr>
        </p:nvGraphicFramePr>
        <p:xfrm>
          <a:off x="515125" y="1784805"/>
          <a:ext cx="3841630" cy="2562313"/>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p:cNvSpPr>
            <a:spLocks noGrp="1"/>
          </p:cNvSpPr>
          <p:nvPr>
            <p:ph type="title"/>
          </p:nvPr>
        </p:nvSpPr>
        <p:spPr/>
        <p:txBody>
          <a:bodyPr/>
          <a:lstStyle/>
          <a:p>
            <a:r>
              <a:rPr lang="es-EC" dirty="0" smtClean="0"/>
              <a:t>Características del mercado</a:t>
            </a:r>
            <a:endParaRPr lang="en-US" dirty="0"/>
          </a:p>
        </p:txBody>
      </p:sp>
      <p:graphicFrame>
        <p:nvGraphicFramePr>
          <p:cNvPr id="10" name="Gráfico 9"/>
          <p:cNvGraphicFramePr/>
          <p:nvPr>
            <p:extLst/>
          </p:nvPr>
        </p:nvGraphicFramePr>
        <p:xfrm>
          <a:off x="4356755" y="1226587"/>
          <a:ext cx="4106066" cy="24232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7302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Producción</a:t>
            </a:r>
            <a:endParaRPr dirty="0"/>
          </a:p>
        </p:txBody>
      </p:sp>
      <p:sp>
        <p:nvSpPr>
          <p:cNvPr id="373" name="Google Shape;373;p47"/>
          <p:cNvSpPr txBox="1">
            <a:spLocks noGrp="1"/>
          </p:cNvSpPr>
          <p:nvPr>
            <p:ph type="title" idx="2"/>
          </p:nvPr>
        </p:nvSpPr>
        <p:spPr>
          <a:xfrm>
            <a:off x="568157" y="1791507"/>
            <a:ext cx="2207700" cy="61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Empleabilidad</a:t>
            </a:r>
            <a:endParaRPr dirty="0"/>
          </a:p>
        </p:txBody>
      </p:sp>
      <p:sp>
        <p:nvSpPr>
          <p:cNvPr id="375" name="Google Shape;375;p47"/>
          <p:cNvSpPr txBox="1">
            <a:spLocks noGrp="1"/>
          </p:cNvSpPr>
          <p:nvPr>
            <p:ph type="title" idx="3"/>
          </p:nvPr>
        </p:nvSpPr>
        <p:spPr>
          <a:xfrm>
            <a:off x="3444678" y="2131447"/>
            <a:ext cx="2254133" cy="61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¿Dóde se produce?</a:t>
            </a:r>
            <a:endParaRPr dirty="0"/>
          </a:p>
        </p:txBody>
      </p:sp>
      <p:sp>
        <p:nvSpPr>
          <p:cNvPr id="376" name="Google Shape;376;p47"/>
          <p:cNvSpPr txBox="1">
            <a:spLocks noGrp="1"/>
          </p:cNvSpPr>
          <p:nvPr>
            <p:ph type="subTitle" idx="4"/>
          </p:nvPr>
        </p:nvSpPr>
        <p:spPr>
          <a:xfrm>
            <a:off x="3196921" y="2752285"/>
            <a:ext cx="2796390" cy="15436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211 empresas – 700 fincas</a:t>
            </a:r>
          </a:p>
          <a:p>
            <a:pPr marL="0" lvl="0" indent="0" algn="ctr" rtl="0">
              <a:spcBef>
                <a:spcPts val="0"/>
              </a:spcBef>
              <a:spcAft>
                <a:spcPts val="0"/>
              </a:spcAft>
              <a:buNone/>
            </a:pPr>
            <a:r>
              <a:rPr lang="es-EC" dirty="0" smtClean="0"/>
              <a:t>Pichincha y Cotopaxi representan el 72,99% y 14,22%  </a:t>
            </a:r>
          </a:p>
          <a:p>
            <a:pPr marL="0" lvl="0" indent="0" algn="ctr" rtl="0">
              <a:spcBef>
                <a:spcPts val="0"/>
              </a:spcBef>
              <a:spcAft>
                <a:spcPts val="0"/>
              </a:spcAft>
              <a:buNone/>
            </a:pPr>
            <a:r>
              <a:rPr lang="es-EC" dirty="0" smtClean="0"/>
              <a:t>Solo Cayambe agrupa al 41,23%</a:t>
            </a:r>
            <a:endParaRPr dirty="0"/>
          </a:p>
        </p:txBody>
      </p:sp>
      <p:sp>
        <p:nvSpPr>
          <p:cNvPr id="377" name="Google Shape;377;p47"/>
          <p:cNvSpPr txBox="1">
            <a:spLocks noGrp="1"/>
          </p:cNvSpPr>
          <p:nvPr>
            <p:ph type="title" idx="5"/>
          </p:nvPr>
        </p:nvSpPr>
        <p:spPr>
          <a:xfrm>
            <a:off x="6191427" y="2406507"/>
            <a:ext cx="2207700" cy="5264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Variedades</a:t>
            </a:r>
            <a:endParaRPr dirty="0"/>
          </a:p>
        </p:txBody>
      </p:sp>
      <p:sp>
        <p:nvSpPr>
          <p:cNvPr id="378" name="Google Shape;378;p47"/>
          <p:cNvSpPr txBox="1">
            <a:spLocks noGrp="1"/>
          </p:cNvSpPr>
          <p:nvPr>
            <p:ph type="subTitle" idx="6"/>
          </p:nvPr>
        </p:nvSpPr>
        <p:spPr>
          <a:xfrm>
            <a:off x="6287082" y="3116085"/>
            <a:ext cx="2207700" cy="109152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smtClean="0"/>
              <a:t>Las rosas son las más representativas, seguidas de la </a:t>
            </a:r>
            <a:r>
              <a:rPr lang="es-EC" dirty="0" err="1" smtClean="0"/>
              <a:t>gypsophila</a:t>
            </a:r>
            <a:r>
              <a:rPr lang="es-EC" dirty="0" smtClean="0"/>
              <a:t> </a:t>
            </a:r>
            <a:endParaRPr dirty="0"/>
          </a:p>
          <a:p>
            <a:pPr marL="0" lvl="0" indent="0" algn="ctr" rtl="0">
              <a:spcBef>
                <a:spcPts val="0"/>
              </a:spcBef>
              <a:spcAft>
                <a:spcPts val="0"/>
              </a:spcAft>
              <a:buNone/>
            </a:pPr>
            <a:endParaRPr dirty="0"/>
          </a:p>
        </p:txBody>
      </p:sp>
      <p:grpSp>
        <p:nvGrpSpPr>
          <p:cNvPr id="379" name="Google Shape;379;p47"/>
          <p:cNvGrpSpPr/>
          <p:nvPr/>
        </p:nvGrpSpPr>
        <p:grpSpPr>
          <a:xfrm>
            <a:off x="1462841" y="1193805"/>
            <a:ext cx="401537" cy="401038"/>
            <a:chOff x="2656907" y="2439293"/>
            <a:chExt cx="332757" cy="332343"/>
          </a:xfrm>
        </p:grpSpPr>
        <p:sp>
          <p:nvSpPr>
            <p:cNvPr id="380" name="Google Shape;380;p47"/>
            <p:cNvSpPr/>
            <p:nvPr/>
          </p:nvSpPr>
          <p:spPr>
            <a:xfrm>
              <a:off x="2868751" y="2547666"/>
              <a:ext cx="53088" cy="53088"/>
            </a:xfrm>
            <a:custGeom>
              <a:avLst/>
              <a:gdLst/>
              <a:ahLst/>
              <a:cxnLst/>
              <a:rect l="l" t="t" r="r" b="b"/>
              <a:pathLst>
                <a:path w="1668" h="1668" extrusionOk="0">
                  <a:moveTo>
                    <a:pt x="834" y="334"/>
                  </a:moveTo>
                  <a:cubicBezTo>
                    <a:pt x="1120" y="334"/>
                    <a:pt x="1346" y="548"/>
                    <a:pt x="1346" y="834"/>
                  </a:cubicBezTo>
                  <a:cubicBezTo>
                    <a:pt x="1346" y="1120"/>
                    <a:pt x="1120" y="1334"/>
                    <a:pt x="834" y="1334"/>
                  </a:cubicBezTo>
                  <a:cubicBezTo>
                    <a:pt x="560" y="1334"/>
                    <a:pt x="334" y="1120"/>
                    <a:pt x="334" y="834"/>
                  </a:cubicBezTo>
                  <a:cubicBezTo>
                    <a:pt x="334" y="548"/>
                    <a:pt x="572" y="334"/>
                    <a:pt x="834" y="334"/>
                  </a:cubicBezTo>
                  <a:close/>
                  <a:moveTo>
                    <a:pt x="834" y="0"/>
                  </a:moveTo>
                  <a:cubicBezTo>
                    <a:pt x="381" y="0"/>
                    <a:pt x="0" y="370"/>
                    <a:pt x="0" y="834"/>
                  </a:cubicBezTo>
                  <a:cubicBezTo>
                    <a:pt x="0" y="1298"/>
                    <a:pt x="381" y="1667"/>
                    <a:pt x="834" y="1667"/>
                  </a:cubicBezTo>
                  <a:cubicBezTo>
                    <a:pt x="1298" y="1667"/>
                    <a:pt x="1667" y="1298"/>
                    <a:pt x="1667" y="834"/>
                  </a:cubicBezTo>
                  <a:cubicBezTo>
                    <a:pt x="1667" y="370"/>
                    <a:pt x="1298"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7"/>
            <p:cNvSpPr/>
            <p:nvPr/>
          </p:nvSpPr>
          <p:spPr>
            <a:xfrm>
              <a:off x="2870661" y="2611703"/>
              <a:ext cx="68970" cy="49301"/>
            </a:xfrm>
            <a:custGeom>
              <a:avLst/>
              <a:gdLst/>
              <a:ahLst/>
              <a:cxnLst/>
              <a:rect l="l" t="t" r="r" b="b"/>
              <a:pathLst>
                <a:path w="2167" h="1549" extrusionOk="0">
                  <a:moveTo>
                    <a:pt x="774" y="1"/>
                  </a:moveTo>
                  <a:cubicBezTo>
                    <a:pt x="560" y="1"/>
                    <a:pt x="333" y="60"/>
                    <a:pt x="119" y="167"/>
                  </a:cubicBezTo>
                  <a:cubicBezTo>
                    <a:pt x="48" y="203"/>
                    <a:pt x="0" y="310"/>
                    <a:pt x="48" y="382"/>
                  </a:cubicBezTo>
                  <a:cubicBezTo>
                    <a:pt x="83" y="443"/>
                    <a:pt x="150" y="479"/>
                    <a:pt x="212" y="479"/>
                  </a:cubicBezTo>
                  <a:cubicBezTo>
                    <a:pt x="234" y="479"/>
                    <a:pt x="255" y="474"/>
                    <a:pt x="274" y="465"/>
                  </a:cubicBezTo>
                  <a:cubicBezTo>
                    <a:pt x="417" y="382"/>
                    <a:pt x="595" y="346"/>
                    <a:pt x="762" y="346"/>
                  </a:cubicBezTo>
                  <a:cubicBezTo>
                    <a:pt x="1286" y="346"/>
                    <a:pt x="1715" y="727"/>
                    <a:pt x="1786" y="1215"/>
                  </a:cubicBezTo>
                  <a:lnTo>
                    <a:pt x="762" y="1215"/>
                  </a:lnTo>
                  <a:cubicBezTo>
                    <a:pt x="679" y="1215"/>
                    <a:pt x="595" y="1298"/>
                    <a:pt x="595" y="1382"/>
                  </a:cubicBezTo>
                  <a:cubicBezTo>
                    <a:pt x="595" y="1477"/>
                    <a:pt x="679" y="1548"/>
                    <a:pt x="762" y="1548"/>
                  </a:cubicBezTo>
                  <a:lnTo>
                    <a:pt x="1988" y="1548"/>
                  </a:lnTo>
                  <a:cubicBezTo>
                    <a:pt x="2072" y="1548"/>
                    <a:pt x="2143" y="1477"/>
                    <a:pt x="2143" y="1382"/>
                  </a:cubicBezTo>
                  <a:cubicBezTo>
                    <a:pt x="2167" y="608"/>
                    <a:pt x="1536"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7"/>
            <p:cNvSpPr/>
            <p:nvPr/>
          </p:nvSpPr>
          <p:spPr>
            <a:xfrm>
              <a:off x="2705794" y="2611321"/>
              <a:ext cx="68620" cy="49301"/>
            </a:xfrm>
            <a:custGeom>
              <a:avLst/>
              <a:gdLst/>
              <a:ahLst/>
              <a:cxnLst/>
              <a:rect l="l" t="t" r="r" b="b"/>
              <a:pathLst>
                <a:path w="2156" h="1549" extrusionOk="0">
                  <a:moveTo>
                    <a:pt x="1394" y="1"/>
                  </a:moveTo>
                  <a:cubicBezTo>
                    <a:pt x="632" y="1"/>
                    <a:pt x="1" y="620"/>
                    <a:pt x="1" y="1382"/>
                  </a:cubicBezTo>
                  <a:cubicBezTo>
                    <a:pt x="1" y="1465"/>
                    <a:pt x="84" y="1548"/>
                    <a:pt x="167" y="1548"/>
                  </a:cubicBezTo>
                  <a:lnTo>
                    <a:pt x="1406" y="1548"/>
                  </a:lnTo>
                  <a:cubicBezTo>
                    <a:pt x="1489" y="1548"/>
                    <a:pt x="1572" y="1465"/>
                    <a:pt x="1572" y="1382"/>
                  </a:cubicBezTo>
                  <a:cubicBezTo>
                    <a:pt x="1572" y="1287"/>
                    <a:pt x="1501" y="1215"/>
                    <a:pt x="1418" y="1215"/>
                  </a:cubicBezTo>
                  <a:lnTo>
                    <a:pt x="382" y="1215"/>
                  </a:lnTo>
                  <a:cubicBezTo>
                    <a:pt x="453" y="727"/>
                    <a:pt x="882" y="334"/>
                    <a:pt x="1406" y="334"/>
                  </a:cubicBezTo>
                  <a:cubicBezTo>
                    <a:pt x="1584" y="334"/>
                    <a:pt x="1751" y="382"/>
                    <a:pt x="1894" y="453"/>
                  </a:cubicBezTo>
                  <a:cubicBezTo>
                    <a:pt x="1918" y="469"/>
                    <a:pt x="1945" y="477"/>
                    <a:pt x="1974" y="477"/>
                  </a:cubicBezTo>
                  <a:cubicBezTo>
                    <a:pt x="2030" y="477"/>
                    <a:pt x="2088" y="445"/>
                    <a:pt x="2120" y="382"/>
                  </a:cubicBezTo>
                  <a:cubicBezTo>
                    <a:pt x="2156" y="310"/>
                    <a:pt x="2132" y="203"/>
                    <a:pt x="2049" y="155"/>
                  </a:cubicBezTo>
                  <a:cubicBezTo>
                    <a:pt x="1846" y="60"/>
                    <a:pt x="1632"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7"/>
            <p:cNvSpPr/>
            <p:nvPr/>
          </p:nvSpPr>
          <p:spPr>
            <a:xfrm>
              <a:off x="2724000" y="2547666"/>
              <a:ext cx="53088" cy="53088"/>
            </a:xfrm>
            <a:custGeom>
              <a:avLst/>
              <a:gdLst/>
              <a:ahLst/>
              <a:cxnLst/>
              <a:rect l="l" t="t" r="r" b="b"/>
              <a:pathLst>
                <a:path w="1668" h="1668" extrusionOk="0">
                  <a:moveTo>
                    <a:pt x="834" y="334"/>
                  </a:moveTo>
                  <a:cubicBezTo>
                    <a:pt x="1119" y="334"/>
                    <a:pt x="1334" y="548"/>
                    <a:pt x="1334" y="834"/>
                  </a:cubicBezTo>
                  <a:cubicBezTo>
                    <a:pt x="1334" y="1120"/>
                    <a:pt x="1119" y="1334"/>
                    <a:pt x="834" y="1334"/>
                  </a:cubicBezTo>
                  <a:cubicBezTo>
                    <a:pt x="548" y="1334"/>
                    <a:pt x="322" y="1120"/>
                    <a:pt x="322" y="834"/>
                  </a:cubicBezTo>
                  <a:cubicBezTo>
                    <a:pt x="322" y="548"/>
                    <a:pt x="548" y="334"/>
                    <a:pt x="834" y="334"/>
                  </a:cubicBezTo>
                  <a:close/>
                  <a:moveTo>
                    <a:pt x="834" y="0"/>
                  </a:moveTo>
                  <a:cubicBezTo>
                    <a:pt x="369" y="0"/>
                    <a:pt x="0" y="370"/>
                    <a:pt x="0" y="834"/>
                  </a:cubicBezTo>
                  <a:cubicBezTo>
                    <a:pt x="0" y="1298"/>
                    <a:pt x="369" y="1667"/>
                    <a:pt x="834" y="1667"/>
                  </a:cubicBezTo>
                  <a:cubicBezTo>
                    <a:pt x="1298" y="1667"/>
                    <a:pt x="1667" y="1298"/>
                    <a:pt x="1667" y="834"/>
                  </a:cubicBezTo>
                  <a:cubicBezTo>
                    <a:pt x="1667" y="370"/>
                    <a:pt x="1298"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7"/>
            <p:cNvSpPr/>
            <p:nvPr/>
          </p:nvSpPr>
          <p:spPr>
            <a:xfrm>
              <a:off x="2788800" y="2534394"/>
              <a:ext cx="68238" cy="68238"/>
            </a:xfrm>
            <a:custGeom>
              <a:avLst/>
              <a:gdLst/>
              <a:ahLst/>
              <a:cxnLst/>
              <a:rect l="l" t="t" r="r" b="b"/>
              <a:pathLst>
                <a:path w="2144" h="2144" extrusionOk="0">
                  <a:moveTo>
                    <a:pt x="1072" y="334"/>
                  </a:moveTo>
                  <a:cubicBezTo>
                    <a:pt x="1489" y="334"/>
                    <a:pt x="1822" y="656"/>
                    <a:pt x="1822" y="1072"/>
                  </a:cubicBezTo>
                  <a:cubicBezTo>
                    <a:pt x="1822" y="1489"/>
                    <a:pt x="1489" y="1822"/>
                    <a:pt x="1072" y="1822"/>
                  </a:cubicBezTo>
                  <a:cubicBezTo>
                    <a:pt x="655" y="1822"/>
                    <a:pt x="334" y="1489"/>
                    <a:pt x="334" y="1072"/>
                  </a:cubicBezTo>
                  <a:cubicBezTo>
                    <a:pt x="334" y="656"/>
                    <a:pt x="667" y="334"/>
                    <a:pt x="1072" y="334"/>
                  </a:cubicBezTo>
                  <a:close/>
                  <a:moveTo>
                    <a:pt x="1072" y="1"/>
                  </a:moveTo>
                  <a:cubicBezTo>
                    <a:pt x="477" y="1"/>
                    <a:pt x="0" y="477"/>
                    <a:pt x="0" y="1072"/>
                  </a:cubicBezTo>
                  <a:cubicBezTo>
                    <a:pt x="0" y="1668"/>
                    <a:pt x="477" y="2144"/>
                    <a:pt x="1072" y="2144"/>
                  </a:cubicBezTo>
                  <a:cubicBezTo>
                    <a:pt x="1667" y="2144"/>
                    <a:pt x="2143" y="1668"/>
                    <a:pt x="2143" y="1072"/>
                  </a:cubicBezTo>
                  <a:cubicBezTo>
                    <a:pt x="2143" y="477"/>
                    <a:pt x="1667" y="1"/>
                    <a:pt x="1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7"/>
            <p:cNvSpPr/>
            <p:nvPr/>
          </p:nvSpPr>
          <p:spPr>
            <a:xfrm>
              <a:off x="2764930" y="2613613"/>
              <a:ext cx="115979" cy="62923"/>
            </a:xfrm>
            <a:custGeom>
              <a:avLst/>
              <a:gdLst/>
              <a:ahLst/>
              <a:cxnLst/>
              <a:rect l="l" t="t" r="r" b="b"/>
              <a:pathLst>
                <a:path w="3644" h="1977" extrusionOk="0">
                  <a:moveTo>
                    <a:pt x="1822" y="345"/>
                  </a:moveTo>
                  <a:cubicBezTo>
                    <a:pt x="2584" y="345"/>
                    <a:pt x="3203" y="917"/>
                    <a:pt x="3298" y="1655"/>
                  </a:cubicBezTo>
                  <a:lnTo>
                    <a:pt x="345" y="1655"/>
                  </a:lnTo>
                  <a:cubicBezTo>
                    <a:pt x="441" y="905"/>
                    <a:pt x="1060" y="345"/>
                    <a:pt x="1822" y="345"/>
                  </a:cubicBezTo>
                  <a:close/>
                  <a:moveTo>
                    <a:pt x="1822" y="0"/>
                  </a:moveTo>
                  <a:cubicBezTo>
                    <a:pt x="822" y="0"/>
                    <a:pt x="0" y="822"/>
                    <a:pt x="0" y="1810"/>
                  </a:cubicBezTo>
                  <a:cubicBezTo>
                    <a:pt x="0" y="1905"/>
                    <a:pt x="84" y="1977"/>
                    <a:pt x="167" y="1977"/>
                  </a:cubicBezTo>
                  <a:lnTo>
                    <a:pt x="3477" y="1977"/>
                  </a:lnTo>
                  <a:cubicBezTo>
                    <a:pt x="3560" y="1977"/>
                    <a:pt x="3643" y="1905"/>
                    <a:pt x="3643" y="1810"/>
                  </a:cubicBezTo>
                  <a:cubicBezTo>
                    <a:pt x="3643" y="798"/>
                    <a:pt x="2822"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7"/>
            <p:cNvSpPr/>
            <p:nvPr/>
          </p:nvSpPr>
          <p:spPr>
            <a:xfrm>
              <a:off x="2656907" y="2439293"/>
              <a:ext cx="332757" cy="332343"/>
            </a:xfrm>
            <a:custGeom>
              <a:avLst/>
              <a:gdLst/>
              <a:ahLst/>
              <a:cxnLst/>
              <a:rect l="l" t="t" r="r" b="b"/>
              <a:pathLst>
                <a:path w="10455" h="10442" extrusionOk="0">
                  <a:moveTo>
                    <a:pt x="5383" y="893"/>
                  </a:moveTo>
                  <a:cubicBezTo>
                    <a:pt x="7645" y="977"/>
                    <a:pt x="9454" y="2798"/>
                    <a:pt x="9550" y="5060"/>
                  </a:cubicBezTo>
                  <a:lnTo>
                    <a:pt x="9145" y="5060"/>
                  </a:lnTo>
                  <a:cubicBezTo>
                    <a:pt x="9050" y="5060"/>
                    <a:pt x="8978" y="5132"/>
                    <a:pt x="8978" y="5227"/>
                  </a:cubicBezTo>
                  <a:cubicBezTo>
                    <a:pt x="8978" y="5310"/>
                    <a:pt x="9050" y="5382"/>
                    <a:pt x="9145" y="5382"/>
                  </a:cubicBezTo>
                  <a:lnTo>
                    <a:pt x="9550" y="5382"/>
                  </a:lnTo>
                  <a:cubicBezTo>
                    <a:pt x="9454" y="7644"/>
                    <a:pt x="7645" y="9466"/>
                    <a:pt x="5383" y="9549"/>
                  </a:cubicBezTo>
                  <a:lnTo>
                    <a:pt x="5383" y="9156"/>
                  </a:lnTo>
                  <a:cubicBezTo>
                    <a:pt x="5383" y="9061"/>
                    <a:pt x="5311" y="8989"/>
                    <a:pt x="5216" y="8989"/>
                  </a:cubicBezTo>
                  <a:cubicBezTo>
                    <a:pt x="5121" y="8989"/>
                    <a:pt x="5049" y="9061"/>
                    <a:pt x="5049" y="9156"/>
                  </a:cubicBezTo>
                  <a:lnTo>
                    <a:pt x="5049" y="9549"/>
                  </a:lnTo>
                  <a:cubicBezTo>
                    <a:pt x="2787" y="9466"/>
                    <a:pt x="977" y="7644"/>
                    <a:pt x="882" y="5382"/>
                  </a:cubicBezTo>
                  <a:lnTo>
                    <a:pt x="1287" y="5382"/>
                  </a:lnTo>
                  <a:cubicBezTo>
                    <a:pt x="1382" y="5382"/>
                    <a:pt x="1453" y="5310"/>
                    <a:pt x="1453" y="5227"/>
                  </a:cubicBezTo>
                  <a:cubicBezTo>
                    <a:pt x="1453" y="5132"/>
                    <a:pt x="1382" y="5060"/>
                    <a:pt x="1287" y="5060"/>
                  </a:cubicBezTo>
                  <a:lnTo>
                    <a:pt x="882" y="5060"/>
                  </a:lnTo>
                  <a:cubicBezTo>
                    <a:pt x="977" y="2798"/>
                    <a:pt x="2787" y="977"/>
                    <a:pt x="5049" y="893"/>
                  </a:cubicBezTo>
                  <a:lnTo>
                    <a:pt x="5049" y="1286"/>
                  </a:lnTo>
                  <a:cubicBezTo>
                    <a:pt x="5049" y="1381"/>
                    <a:pt x="5121" y="1453"/>
                    <a:pt x="5216" y="1453"/>
                  </a:cubicBezTo>
                  <a:cubicBezTo>
                    <a:pt x="5311" y="1453"/>
                    <a:pt x="5383" y="1381"/>
                    <a:pt x="5383" y="1286"/>
                  </a:cubicBezTo>
                  <a:lnTo>
                    <a:pt x="5383" y="893"/>
                  </a:lnTo>
                  <a:close/>
                  <a:moveTo>
                    <a:pt x="5228" y="0"/>
                  </a:moveTo>
                  <a:cubicBezTo>
                    <a:pt x="5144" y="0"/>
                    <a:pt x="5061" y="72"/>
                    <a:pt x="5061" y="167"/>
                  </a:cubicBezTo>
                  <a:lnTo>
                    <a:pt x="5061" y="560"/>
                  </a:lnTo>
                  <a:cubicBezTo>
                    <a:pt x="2620" y="655"/>
                    <a:pt x="656" y="2620"/>
                    <a:pt x="572" y="5060"/>
                  </a:cubicBezTo>
                  <a:lnTo>
                    <a:pt x="168" y="5060"/>
                  </a:lnTo>
                  <a:cubicBezTo>
                    <a:pt x="84" y="5060"/>
                    <a:pt x="1" y="5132"/>
                    <a:pt x="1" y="5227"/>
                  </a:cubicBezTo>
                  <a:cubicBezTo>
                    <a:pt x="1" y="5310"/>
                    <a:pt x="84" y="5382"/>
                    <a:pt x="168" y="5382"/>
                  </a:cubicBezTo>
                  <a:lnTo>
                    <a:pt x="572" y="5382"/>
                  </a:lnTo>
                  <a:cubicBezTo>
                    <a:pt x="656" y="7823"/>
                    <a:pt x="2620" y="9787"/>
                    <a:pt x="5061" y="9882"/>
                  </a:cubicBezTo>
                  <a:lnTo>
                    <a:pt x="5061" y="10287"/>
                  </a:lnTo>
                  <a:cubicBezTo>
                    <a:pt x="5061" y="10371"/>
                    <a:pt x="5144" y="10442"/>
                    <a:pt x="5228" y="10442"/>
                  </a:cubicBezTo>
                  <a:cubicBezTo>
                    <a:pt x="5323" y="10442"/>
                    <a:pt x="5394" y="10371"/>
                    <a:pt x="5394" y="10287"/>
                  </a:cubicBezTo>
                  <a:lnTo>
                    <a:pt x="5394" y="9882"/>
                  </a:lnTo>
                  <a:cubicBezTo>
                    <a:pt x="7835" y="9787"/>
                    <a:pt x="9800" y="7823"/>
                    <a:pt x="9883" y="5382"/>
                  </a:cubicBezTo>
                  <a:lnTo>
                    <a:pt x="10288" y="5382"/>
                  </a:lnTo>
                  <a:cubicBezTo>
                    <a:pt x="10383" y="5382"/>
                    <a:pt x="10455" y="5310"/>
                    <a:pt x="10455" y="5227"/>
                  </a:cubicBezTo>
                  <a:cubicBezTo>
                    <a:pt x="10455" y="5132"/>
                    <a:pt x="10383" y="5060"/>
                    <a:pt x="10288" y="5060"/>
                  </a:cubicBezTo>
                  <a:lnTo>
                    <a:pt x="9883" y="5060"/>
                  </a:lnTo>
                  <a:cubicBezTo>
                    <a:pt x="9800" y="2620"/>
                    <a:pt x="7835" y="655"/>
                    <a:pt x="5394" y="560"/>
                  </a:cubicBezTo>
                  <a:lnTo>
                    <a:pt x="5394" y="167"/>
                  </a:lnTo>
                  <a:cubicBezTo>
                    <a:pt x="5394" y="72"/>
                    <a:pt x="5323" y="0"/>
                    <a:pt x="5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47"/>
          <p:cNvGrpSpPr/>
          <p:nvPr/>
        </p:nvGrpSpPr>
        <p:grpSpPr>
          <a:xfrm>
            <a:off x="7056829" y="1924560"/>
            <a:ext cx="430303" cy="348893"/>
            <a:chOff x="1278299" y="2439293"/>
            <a:chExt cx="410829" cy="332343"/>
          </a:xfrm>
        </p:grpSpPr>
        <p:sp>
          <p:nvSpPr>
            <p:cNvPr id="388" name="Google Shape;388;p47"/>
            <p:cNvSpPr/>
            <p:nvPr/>
          </p:nvSpPr>
          <p:spPr>
            <a:xfrm>
              <a:off x="1360159" y="2510141"/>
              <a:ext cx="245963" cy="12540"/>
            </a:xfrm>
            <a:custGeom>
              <a:avLst/>
              <a:gdLst/>
              <a:ahLst/>
              <a:cxnLst/>
              <a:rect l="l" t="t" r="r" b="b"/>
              <a:pathLst>
                <a:path w="7728" h="394" extrusionOk="0">
                  <a:moveTo>
                    <a:pt x="191" y="1"/>
                  </a:moveTo>
                  <a:cubicBezTo>
                    <a:pt x="96" y="1"/>
                    <a:pt x="1" y="96"/>
                    <a:pt x="1" y="203"/>
                  </a:cubicBezTo>
                  <a:cubicBezTo>
                    <a:pt x="1" y="298"/>
                    <a:pt x="96" y="394"/>
                    <a:pt x="191" y="394"/>
                  </a:cubicBezTo>
                  <a:lnTo>
                    <a:pt x="7537" y="394"/>
                  </a:lnTo>
                  <a:cubicBezTo>
                    <a:pt x="7633" y="394"/>
                    <a:pt x="7728" y="298"/>
                    <a:pt x="7728" y="203"/>
                  </a:cubicBezTo>
                  <a:cubicBezTo>
                    <a:pt x="7728" y="96"/>
                    <a:pt x="7633" y="1"/>
                    <a:pt x="7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7"/>
            <p:cNvSpPr/>
            <p:nvPr/>
          </p:nvSpPr>
          <p:spPr>
            <a:xfrm>
              <a:off x="1360159" y="2575706"/>
              <a:ext cx="245963" cy="12158"/>
            </a:xfrm>
            <a:custGeom>
              <a:avLst/>
              <a:gdLst/>
              <a:ahLst/>
              <a:cxnLst/>
              <a:rect l="l" t="t" r="r" b="b"/>
              <a:pathLst>
                <a:path w="7728" h="382" extrusionOk="0">
                  <a:moveTo>
                    <a:pt x="191" y="0"/>
                  </a:moveTo>
                  <a:cubicBezTo>
                    <a:pt x="96" y="0"/>
                    <a:pt x="1" y="84"/>
                    <a:pt x="1" y="191"/>
                  </a:cubicBezTo>
                  <a:cubicBezTo>
                    <a:pt x="1" y="298"/>
                    <a:pt x="96" y="381"/>
                    <a:pt x="191" y="381"/>
                  </a:cubicBezTo>
                  <a:lnTo>
                    <a:pt x="7537" y="381"/>
                  </a:lnTo>
                  <a:cubicBezTo>
                    <a:pt x="7633" y="381"/>
                    <a:pt x="7728" y="298"/>
                    <a:pt x="7728" y="191"/>
                  </a:cubicBezTo>
                  <a:cubicBezTo>
                    <a:pt x="7728" y="84"/>
                    <a:pt x="7633" y="0"/>
                    <a:pt x="7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7"/>
            <p:cNvSpPr/>
            <p:nvPr/>
          </p:nvSpPr>
          <p:spPr>
            <a:xfrm>
              <a:off x="1437086" y="2618132"/>
              <a:ext cx="92873" cy="12540"/>
            </a:xfrm>
            <a:custGeom>
              <a:avLst/>
              <a:gdLst/>
              <a:ahLst/>
              <a:cxnLst/>
              <a:rect l="l" t="t" r="r" b="b"/>
              <a:pathLst>
                <a:path w="2918" h="394" extrusionOk="0">
                  <a:moveTo>
                    <a:pt x="191" y="1"/>
                  </a:moveTo>
                  <a:cubicBezTo>
                    <a:pt x="84" y="1"/>
                    <a:pt x="1" y="96"/>
                    <a:pt x="1" y="203"/>
                  </a:cubicBezTo>
                  <a:cubicBezTo>
                    <a:pt x="1" y="299"/>
                    <a:pt x="84" y="394"/>
                    <a:pt x="191" y="394"/>
                  </a:cubicBezTo>
                  <a:lnTo>
                    <a:pt x="2715" y="394"/>
                  </a:lnTo>
                  <a:cubicBezTo>
                    <a:pt x="2822" y="394"/>
                    <a:pt x="2918" y="299"/>
                    <a:pt x="2918" y="203"/>
                  </a:cubicBezTo>
                  <a:cubicBezTo>
                    <a:pt x="2918" y="96"/>
                    <a:pt x="2822"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7"/>
            <p:cNvSpPr/>
            <p:nvPr/>
          </p:nvSpPr>
          <p:spPr>
            <a:xfrm>
              <a:off x="1419295" y="2543115"/>
              <a:ext cx="186827" cy="12158"/>
            </a:xfrm>
            <a:custGeom>
              <a:avLst/>
              <a:gdLst/>
              <a:ahLst/>
              <a:cxnLst/>
              <a:rect l="l" t="t" r="r" b="b"/>
              <a:pathLst>
                <a:path w="5870" h="382" extrusionOk="0">
                  <a:moveTo>
                    <a:pt x="191" y="1"/>
                  </a:moveTo>
                  <a:cubicBezTo>
                    <a:pt x="95" y="1"/>
                    <a:pt x="0" y="84"/>
                    <a:pt x="0" y="191"/>
                  </a:cubicBezTo>
                  <a:cubicBezTo>
                    <a:pt x="0" y="298"/>
                    <a:pt x="95" y="382"/>
                    <a:pt x="191" y="382"/>
                  </a:cubicBezTo>
                  <a:lnTo>
                    <a:pt x="5679" y="382"/>
                  </a:lnTo>
                  <a:cubicBezTo>
                    <a:pt x="5775" y="382"/>
                    <a:pt x="5870" y="298"/>
                    <a:pt x="5870" y="191"/>
                  </a:cubicBezTo>
                  <a:cubicBezTo>
                    <a:pt x="5870" y="84"/>
                    <a:pt x="5775" y="1"/>
                    <a:pt x="5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7"/>
            <p:cNvSpPr/>
            <p:nvPr/>
          </p:nvSpPr>
          <p:spPr>
            <a:xfrm>
              <a:off x="1360541" y="2543115"/>
              <a:ext cx="43604" cy="12158"/>
            </a:xfrm>
            <a:custGeom>
              <a:avLst/>
              <a:gdLst/>
              <a:ahLst/>
              <a:cxnLst/>
              <a:rect l="l" t="t" r="r" b="b"/>
              <a:pathLst>
                <a:path w="1370" h="382" extrusionOk="0">
                  <a:moveTo>
                    <a:pt x="203" y="1"/>
                  </a:moveTo>
                  <a:cubicBezTo>
                    <a:pt x="96" y="1"/>
                    <a:pt x="1" y="84"/>
                    <a:pt x="1" y="191"/>
                  </a:cubicBezTo>
                  <a:cubicBezTo>
                    <a:pt x="1" y="298"/>
                    <a:pt x="96" y="382"/>
                    <a:pt x="203" y="382"/>
                  </a:cubicBezTo>
                  <a:lnTo>
                    <a:pt x="1179" y="382"/>
                  </a:lnTo>
                  <a:cubicBezTo>
                    <a:pt x="1286" y="382"/>
                    <a:pt x="1370" y="298"/>
                    <a:pt x="1370" y="191"/>
                  </a:cubicBezTo>
                  <a:cubicBezTo>
                    <a:pt x="1358" y="72"/>
                    <a:pt x="1286"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7"/>
            <p:cNvSpPr/>
            <p:nvPr/>
          </p:nvSpPr>
          <p:spPr>
            <a:xfrm>
              <a:off x="1306721" y="2469211"/>
              <a:ext cx="353222" cy="228171"/>
            </a:xfrm>
            <a:custGeom>
              <a:avLst/>
              <a:gdLst/>
              <a:ahLst/>
              <a:cxnLst/>
              <a:rect l="l" t="t" r="r" b="b"/>
              <a:pathLst>
                <a:path w="11098" h="7169" extrusionOk="0">
                  <a:moveTo>
                    <a:pt x="1144" y="1"/>
                  </a:moveTo>
                  <a:cubicBezTo>
                    <a:pt x="1025" y="1"/>
                    <a:pt x="918" y="96"/>
                    <a:pt x="906" y="215"/>
                  </a:cubicBezTo>
                  <a:cubicBezTo>
                    <a:pt x="894" y="596"/>
                    <a:pt x="596" y="894"/>
                    <a:pt x="215" y="906"/>
                  </a:cubicBezTo>
                  <a:cubicBezTo>
                    <a:pt x="96" y="906"/>
                    <a:pt x="1" y="1013"/>
                    <a:pt x="1" y="1144"/>
                  </a:cubicBezTo>
                  <a:lnTo>
                    <a:pt x="1" y="6025"/>
                  </a:lnTo>
                  <a:cubicBezTo>
                    <a:pt x="1" y="6144"/>
                    <a:pt x="96" y="6252"/>
                    <a:pt x="215" y="6264"/>
                  </a:cubicBezTo>
                  <a:cubicBezTo>
                    <a:pt x="596" y="6275"/>
                    <a:pt x="894" y="6573"/>
                    <a:pt x="906" y="6942"/>
                  </a:cubicBezTo>
                  <a:cubicBezTo>
                    <a:pt x="906" y="7061"/>
                    <a:pt x="1013" y="7168"/>
                    <a:pt x="1144" y="7168"/>
                  </a:cubicBezTo>
                  <a:lnTo>
                    <a:pt x="6728" y="7168"/>
                  </a:lnTo>
                  <a:cubicBezTo>
                    <a:pt x="6835" y="7168"/>
                    <a:pt x="6918" y="7085"/>
                    <a:pt x="6918" y="6978"/>
                  </a:cubicBezTo>
                  <a:cubicBezTo>
                    <a:pt x="6918" y="6871"/>
                    <a:pt x="6835" y="6787"/>
                    <a:pt x="6728" y="6787"/>
                  </a:cubicBezTo>
                  <a:lnTo>
                    <a:pt x="1275" y="6787"/>
                  </a:lnTo>
                  <a:cubicBezTo>
                    <a:pt x="1203" y="6323"/>
                    <a:pt x="846" y="5978"/>
                    <a:pt x="382" y="5894"/>
                  </a:cubicBezTo>
                  <a:lnTo>
                    <a:pt x="382" y="1263"/>
                  </a:lnTo>
                  <a:cubicBezTo>
                    <a:pt x="846" y="1191"/>
                    <a:pt x="1192" y="834"/>
                    <a:pt x="1275" y="370"/>
                  </a:cubicBezTo>
                  <a:lnTo>
                    <a:pt x="9776" y="370"/>
                  </a:lnTo>
                  <a:cubicBezTo>
                    <a:pt x="9847" y="846"/>
                    <a:pt x="10240" y="1203"/>
                    <a:pt x="10717" y="1263"/>
                  </a:cubicBezTo>
                  <a:lnTo>
                    <a:pt x="10717" y="4466"/>
                  </a:lnTo>
                  <a:cubicBezTo>
                    <a:pt x="10717" y="4561"/>
                    <a:pt x="10800" y="4656"/>
                    <a:pt x="10907" y="4656"/>
                  </a:cubicBezTo>
                  <a:cubicBezTo>
                    <a:pt x="11014" y="4656"/>
                    <a:pt x="11098" y="4561"/>
                    <a:pt x="11098" y="4466"/>
                  </a:cubicBezTo>
                  <a:lnTo>
                    <a:pt x="11098" y="1108"/>
                  </a:lnTo>
                  <a:cubicBezTo>
                    <a:pt x="11086" y="1072"/>
                    <a:pt x="11062" y="1013"/>
                    <a:pt x="11014" y="965"/>
                  </a:cubicBezTo>
                  <a:cubicBezTo>
                    <a:pt x="10967" y="918"/>
                    <a:pt x="10907" y="906"/>
                    <a:pt x="10848" y="906"/>
                  </a:cubicBezTo>
                  <a:cubicBezTo>
                    <a:pt x="10467" y="906"/>
                    <a:pt x="10145" y="608"/>
                    <a:pt x="10133" y="215"/>
                  </a:cubicBezTo>
                  <a:cubicBezTo>
                    <a:pt x="10133" y="96"/>
                    <a:pt x="10026" y="1"/>
                    <a:pt x="9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p:cNvSpPr/>
            <p:nvPr/>
          </p:nvSpPr>
          <p:spPr>
            <a:xfrm>
              <a:off x="1278299" y="2439293"/>
              <a:ext cx="410829" cy="332343"/>
            </a:xfrm>
            <a:custGeom>
              <a:avLst/>
              <a:gdLst/>
              <a:ahLst/>
              <a:cxnLst/>
              <a:rect l="l" t="t" r="r" b="b"/>
              <a:pathLst>
                <a:path w="12908" h="10442" extrusionOk="0">
                  <a:moveTo>
                    <a:pt x="12348" y="369"/>
                  </a:moveTo>
                  <a:cubicBezTo>
                    <a:pt x="12431" y="369"/>
                    <a:pt x="12503" y="429"/>
                    <a:pt x="12503" y="524"/>
                  </a:cubicBezTo>
                  <a:lnTo>
                    <a:pt x="12503" y="8513"/>
                  </a:lnTo>
                  <a:cubicBezTo>
                    <a:pt x="12503" y="8585"/>
                    <a:pt x="12443" y="8656"/>
                    <a:pt x="12348" y="8656"/>
                  </a:cubicBezTo>
                  <a:lnTo>
                    <a:pt x="11610" y="8656"/>
                  </a:lnTo>
                  <a:lnTo>
                    <a:pt x="11502" y="8454"/>
                  </a:lnTo>
                  <a:cubicBezTo>
                    <a:pt x="11502" y="8454"/>
                    <a:pt x="11514" y="8454"/>
                    <a:pt x="11514" y="8442"/>
                  </a:cubicBezTo>
                  <a:cubicBezTo>
                    <a:pt x="11776" y="8323"/>
                    <a:pt x="11931" y="8049"/>
                    <a:pt x="11907" y="7763"/>
                  </a:cubicBezTo>
                  <a:cubicBezTo>
                    <a:pt x="11907" y="7692"/>
                    <a:pt x="11919" y="7632"/>
                    <a:pt x="11967" y="7573"/>
                  </a:cubicBezTo>
                  <a:cubicBezTo>
                    <a:pt x="12133" y="7334"/>
                    <a:pt x="12133" y="7025"/>
                    <a:pt x="11967" y="6799"/>
                  </a:cubicBezTo>
                  <a:cubicBezTo>
                    <a:pt x="11919" y="6739"/>
                    <a:pt x="11907" y="6668"/>
                    <a:pt x="11907" y="6608"/>
                  </a:cubicBezTo>
                  <a:cubicBezTo>
                    <a:pt x="11931" y="6322"/>
                    <a:pt x="11776" y="6061"/>
                    <a:pt x="11514" y="5941"/>
                  </a:cubicBezTo>
                  <a:cubicBezTo>
                    <a:pt x="11455" y="5906"/>
                    <a:pt x="11395" y="5858"/>
                    <a:pt x="11371" y="5787"/>
                  </a:cubicBezTo>
                  <a:cubicBezTo>
                    <a:pt x="11263" y="5559"/>
                    <a:pt x="11027" y="5401"/>
                    <a:pt x="10779" y="5401"/>
                  </a:cubicBezTo>
                  <a:cubicBezTo>
                    <a:pt x="10754" y="5401"/>
                    <a:pt x="10729" y="5402"/>
                    <a:pt x="10705" y="5406"/>
                  </a:cubicBezTo>
                  <a:cubicBezTo>
                    <a:pt x="10621" y="5406"/>
                    <a:pt x="10562" y="5382"/>
                    <a:pt x="10502" y="5346"/>
                  </a:cubicBezTo>
                  <a:cubicBezTo>
                    <a:pt x="10383" y="5263"/>
                    <a:pt x="10246" y="5221"/>
                    <a:pt x="10111" y="5221"/>
                  </a:cubicBezTo>
                  <a:cubicBezTo>
                    <a:pt x="9975" y="5221"/>
                    <a:pt x="9841" y="5263"/>
                    <a:pt x="9728" y="5346"/>
                  </a:cubicBezTo>
                  <a:cubicBezTo>
                    <a:pt x="9669" y="5382"/>
                    <a:pt x="9597" y="5406"/>
                    <a:pt x="9538" y="5406"/>
                  </a:cubicBezTo>
                  <a:cubicBezTo>
                    <a:pt x="9512" y="5402"/>
                    <a:pt x="9486" y="5401"/>
                    <a:pt x="9461" y="5401"/>
                  </a:cubicBezTo>
                  <a:cubicBezTo>
                    <a:pt x="9206" y="5401"/>
                    <a:pt x="8979" y="5559"/>
                    <a:pt x="8871" y="5787"/>
                  </a:cubicBezTo>
                  <a:cubicBezTo>
                    <a:pt x="8835" y="5846"/>
                    <a:pt x="8800" y="5906"/>
                    <a:pt x="8716" y="5941"/>
                  </a:cubicBezTo>
                  <a:cubicBezTo>
                    <a:pt x="8466" y="6061"/>
                    <a:pt x="8300" y="6322"/>
                    <a:pt x="8335" y="6608"/>
                  </a:cubicBezTo>
                  <a:cubicBezTo>
                    <a:pt x="8335" y="6680"/>
                    <a:pt x="8323" y="6739"/>
                    <a:pt x="8276" y="6799"/>
                  </a:cubicBezTo>
                  <a:cubicBezTo>
                    <a:pt x="8109" y="7037"/>
                    <a:pt x="8109" y="7346"/>
                    <a:pt x="8276" y="7573"/>
                  </a:cubicBezTo>
                  <a:cubicBezTo>
                    <a:pt x="8323" y="7632"/>
                    <a:pt x="8335" y="7704"/>
                    <a:pt x="8335" y="7763"/>
                  </a:cubicBezTo>
                  <a:cubicBezTo>
                    <a:pt x="8300" y="8049"/>
                    <a:pt x="8466" y="8323"/>
                    <a:pt x="8716" y="8442"/>
                  </a:cubicBezTo>
                  <a:cubicBezTo>
                    <a:pt x="8716" y="8442"/>
                    <a:pt x="8740" y="8442"/>
                    <a:pt x="8740" y="8454"/>
                  </a:cubicBezTo>
                  <a:lnTo>
                    <a:pt x="8633" y="8656"/>
                  </a:lnTo>
                  <a:lnTo>
                    <a:pt x="525" y="8656"/>
                  </a:lnTo>
                  <a:cubicBezTo>
                    <a:pt x="441" y="8656"/>
                    <a:pt x="370" y="8597"/>
                    <a:pt x="370" y="8513"/>
                  </a:cubicBezTo>
                  <a:lnTo>
                    <a:pt x="370" y="524"/>
                  </a:lnTo>
                  <a:cubicBezTo>
                    <a:pt x="370" y="441"/>
                    <a:pt x="430" y="369"/>
                    <a:pt x="525" y="369"/>
                  </a:cubicBezTo>
                  <a:close/>
                  <a:moveTo>
                    <a:pt x="10139" y="5638"/>
                  </a:moveTo>
                  <a:cubicBezTo>
                    <a:pt x="10199" y="5638"/>
                    <a:pt x="10258" y="5656"/>
                    <a:pt x="10312" y="5691"/>
                  </a:cubicBezTo>
                  <a:cubicBezTo>
                    <a:pt x="10420" y="5770"/>
                    <a:pt x="10553" y="5817"/>
                    <a:pt x="10684" y="5817"/>
                  </a:cubicBezTo>
                  <a:cubicBezTo>
                    <a:pt x="10711" y="5817"/>
                    <a:pt x="10738" y="5815"/>
                    <a:pt x="10764" y="5810"/>
                  </a:cubicBezTo>
                  <a:cubicBezTo>
                    <a:pt x="10773" y="5810"/>
                    <a:pt x="10782" y="5809"/>
                    <a:pt x="10790" y="5809"/>
                  </a:cubicBezTo>
                  <a:cubicBezTo>
                    <a:pt x="10900" y="5809"/>
                    <a:pt x="11007" y="5878"/>
                    <a:pt x="11062" y="5977"/>
                  </a:cubicBezTo>
                  <a:cubicBezTo>
                    <a:pt x="11133" y="6132"/>
                    <a:pt x="11229" y="6251"/>
                    <a:pt x="11383" y="6311"/>
                  </a:cubicBezTo>
                  <a:cubicBezTo>
                    <a:pt x="11502" y="6370"/>
                    <a:pt x="11562" y="6477"/>
                    <a:pt x="11550" y="6608"/>
                  </a:cubicBezTo>
                  <a:cubicBezTo>
                    <a:pt x="11526" y="6775"/>
                    <a:pt x="11574" y="6930"/>
                    <a:pt x="11669" y="7049"/>
                  </a:cubicBezTo>
                  <a:cubicBezTo>
                    <a:pt x="11741" y="7156"/>
                    <a:pt x="11741" y="7287"/>
                    <a:pt x="11669" y="7394"/>
                  </a:cubicBezTo>
                  <a:cubicBezTo>
                    <a:pt x="11574" y="7525"/>
                    <a:pt x="11538" y="7692"/>
                    <a:pt x="11550" y="7835"/>
                  </a:cubicBezTo>
                  <a:cubicBezTo>
                    <a:pt x="11562" y="7966"/>
                    <a:pt x="11490" y="8085"/>
                    <a:pt x="11383" y="8132"/>
                  </a:cubicBezTo>
                  <a:cubicBezTo>
                    <a:pt x="11288" y="8180"/>
                    <a:pt x="11217" y="8239"/>
                    <a:pt x="11157" y="8299"/>
                  </a:cubicBezTo>
                  <a:lnTo>
                    <a:pt x="11145" y="8323"/>
                  </a:lnTo>
                  <a:lnTo>
                    <a:pt x="11050" y="8454"/>
                  </a:lnTo>
                  <a:cubicBezTo>
                    <a:pt x="10995" y="8563"/>
                    <a:pt x="10911" y="8622"/>
                    <a:pt x="10787" y="8622"/>
                  </a:cubicBezTo>
                  <a:cubicBezTo>
                    <a:pt x="10776" y="8622"/>
                    <a:pt x="10764" y="8621"/>
                    <a:pt x="10752" y="8620"/>
                  </a:cubicBezTo>
                  <a:cubicBezTo>
                    <a:pt x="10726" y="8616"/>
                    <a:pt x="10699" y="8614"/>
                    <a:pt x="10672" y="8614"/>
                  </a:cubicBezTo>
                  <a:cubicBezTo>
                    <a:pt x="10542" y="8614"/>
                    <a:pt x="10410" y="8660"/>
                    <a:pt x="10312" y="8739"/>
                  </a:cubicBezTo>
                  <a:cubicBezTo>
                    <a:pt x="10252" y="8751"/>
                    <a:pt x="10205" y="8763"/>
                    <a:pt x="10169" y="8775"/>
                  </a:cubicBezTo>
                  <a:lnTo>
                    <a:pt x="10074" y="8775"/>
                  </a:lnTo>
                  <a:cubicBezTo>
                    <a:pt x="10026" y="8775"/>
                    <a:pt x="9978" y="8751"/>
                    <a:pt x="9955" y="8739"/>
                  </a:cubicBezTo>
                  <a:cubicBezTo>
                    <a:pt x="9836" y="8656"/>
                    <a:pt x="9705" y="8620"/>
                    <a:pt x="9562" y="8620"/>
                  </a:cubicBezTo>
                  <a:lnTo>
                    <a:pt x="9514" y="8620"/>
                  </a:lnTo>
                  <a:cubicBezTo>
                    <a:pt x="9504" y="8621"/>
                    <a:pt x="9495" y="8622"/>
                    <a:pt x="9486" y="8622"/>
                  </a:cubicBezTo>
                  <a:cubicBezTo>
                    <a:pt x="9366" y="8622"/>
                    <a:pt x="9261" y="8553"/>
                    <a:pt x="9216" y="8454"/>
                  </a:cubicBezTo>
                  <a:cubicBezTo>
                    <a:pt x="9181" y="8406"/>
                    <a:pt x="9157" y="8347"/>
                    <a:pt x="9121" y="8323"/>
                  </a:cubicBezTo>
                  <a:lnTo>
                    <a:pt x="9121" y="8299"/>
                  </a:lnTo>
                  <a:cubicBezTo>
                    <a:pt x="9062" y="8227"/>
                    <a:pt x="8990" y="8168"/>
                    <a:pt x="8895" y="8132"/>
                  </a:cubicBezTo>
                  <a:cubicBezTo>
                    <a:pt x="8776" y="8085"/>
                    <a:pt x="8716" y="7977"/>
                    <a:pt x="8728" y="7835"/>
                  </a:cubicBezTo>
                  <a:cubicBezTo>
                    <a:pt x="8752" y="7680"/>
                    <a:pt x="8704" y="7513"/>
                    <a:pt x="8609" y="7394"/>
                  </a:cubicBezTo>
                  <a:cubicBezTo>
                    <a:pt x="8538" y="7287"/>
                    <a:pt x="8538" y="7156"/>
                    <a:pt x="8609" y="7049"/>
                  </a:cubicBezTo>
                  <a:cubicBezTo>
                    <a:pt x="8704" y="6918"/>
                    <a:pt x="8752" y="6751"/>
                    <a:pt x="8728" y="6608"/>
                  </a:cubicBezTo>
                  <a:cubicBezTo>
                    <a:pt x="8716" y="6489"/>
                    <a:pt x="8788" y="6370"/>
                    <a:pt x="8895" y="6311"/>
                  </a:cubicBezTo>
                  <a:cubicBezTo>
                    <a:pt x="9050" y="6227"/>
                    <a:pt x="9169" y="6132"/>
                    <a:pt x="9228" y="5977"/>
                  </a:cubicBezTo>
                  <a:cubicBezTo>
                    <a:pt x="9283" y="5868"/>
                    <a:pt x="9387" y="5809"/>
                    <a:pt x="9496" y="5809"/>
                  </a:cubicBezTo>
                  <a:cubicBezTo>
                    <a:pt x="9506" y="5809"/>
                    <a:pt x="9516" y="5809"/>
                    <a:pt x="9526" y="5810"/>
                  </a:cubicBezTo>
                  <a:cubicBezTo>
                    <a:pt x="9552" y="5815"/>
                    <a:pt x="9579" y="5817"/>
                    <a:pt x="9606" y="5817"/>
                  </a:cubicBezTo>
                  <a:cubicBezTo>
                    <a:pt x="9737" y="5817"/>
                    <a:pt x="9868" y="5770"/>
                    <a:pt x="9966" y="5691"/>
                  </a:cubicBezTo>
                  <a:cubicBezTo>
                    <a:pt x="10020" y="5656"/>
                    <a:pt x="10080" y="5638"/>
                    <a:pt x="10139" y="5638"/>
                  </a:cubicBezTo>
                  <a:close/>
                  <a:moveTo>
                    <a:pt x="8990" y="8775"/>
                  </a:moveTo>
                  <a:cubicBezTo>
                    <a:pt x="9105" y="8910"/>
                    <a:pt x="9274" y="8982"/>
                    <a:pt x="9458" y="8982"/>
                  </a:cubicBezTo>
                  <a:cubicBezTo>
                    <a:pt x="9484" y="8982"/>
                    <a:pt x="9511" y="8981"/>
                    <a:pt x="9538" y="8978"/>
                  </a:cubicBezTo>
                  <a:cubicBezTo>
                    <a:pt x="9609" y="8978"/>
                    <a:pt x="9669" y="8989"/>
                    <a:pt x="9728" y="9037"/>
                  </a:cubicBezTo>
                  <a:cubicBezTo>
                    <a:pt x="9740" y="9049"/>
                    <a:pt x="9776" y="9061"/>
                    <a:pt x="9788" y="9061"/>
                  </a:cubicBezTo>
                  <a:lnTo>
                    <a:pt x="9383" y="9894"/>
                  </a:lnTo>
                  <a:lnTo>
                    <a:pt x="9193" y="9573"/>
                  </a:lnTo>
                  <a:cubicBezTo>
                    <a:pt x="9151" y="9500"/>
                    <a:pt x="9082" y="9463"/>
                    <a:pt x="9001" y="9463"/>
                  </a:cubicBezTo>
                  <a:cubicBezTo>
                    <a:pt x="8990" y="9463"/>
                    <a:pt x="8978" y="9464"/>
                    <a:pt x="8966" y="9466"/>
                  </a:cubicBezTo>
                  <a:lnTo>
                    <a:pt x="8633" y="9525"/>
                  </a:lnTo>
                  <a:lnTo>
                    <a:pt x="8990" y="8775"/>
                  </a:lnTo>
                  <a:close/>
                  <a:moveTo>
                    <a:pt x="11264" y="8775"/>
                  </a:moveTo>
                  <a:lnTo>
                    <a:pt x="11621" y="9525"/>
                  </a:lnTo>
                  <a:lnTo>
                    <a:pt x="11264" y="9466"/>
                  </a:lnTo>
                  <a:cubicBezTo>
                    <a:pt x="11254" y="9464"/>
                    <a:pt x="11243" y="9463"/>
                    <a:pt x="11233" y="9463"/>
                  </a:cubicBezTo>
                  <a:cubicBezTo>
                    <a:pt x="11158" y="9463"/>
                    <a:pt x="11080" y="9500"/>
                    <a:pt x="11038" y="9573"/>
                  </a:cubicBezTo>
                  <a:lnTo>
                    <a:pt x="10848" y="9894"/>
                  </a:lnTo>
                  <a:lnTo>
                    <a:pt x="10467" y="9061"/>
                  </a:lnTo>
                  <a:cubicBezTo>
                    <a:pt x="10478" y="9049"/>
                    <a:pt x="10502" y="9025"/>
                    <a:pt x="10514" y="9025"/>
                  </a:cubicBezTo>
                  <a:cubicBezTo>
                    <a:pt x="10574" y="8989"/>
                    <a:pt x="10657" y="8978"/>
                    <a:pt x="10717" y="8978"/>
                  </a:cubicBezTo>
                  <a:cubicBezTo>
                    <a:pt x="10731" y="8978"/>
                    <a:pt x="10746" y="8979"/>
                    <a:pt x="10760" y="8979"/>
                  </a:cubicBezTo>
                  <a:cubicBezTo>
                    <a:pt x="10946" y="8979"/>
                    <a:pt x="11121" y="8908"/>
                    <a:pt x="11264" y="8775"/>
                  </a:cubicBezTo>
                  <a:close/>
                  <a:moveTo>
                    <a:pt x="525" y="0"/>
                  </a:moveTo>
                  <a:cubicBezTo>
                    <a:pt x="239" y="0"/>
                    <a:pt x="1" y="238"/>
                    <a:pt x="1" y="524"/>
                  </a:cubicBezTo>
                  <a:lnTo>
                    <a:pt x="1" y="8513"/>
                  </a:lnTo>
                  <a:cubicBezTo>
                    <a:pt x="1" y="8799"/>
                    <a:pt x="239" y="9037"/>
                    <a:pt x="525" y="9037"/>
                  </a:cubicBezTo>
                  <a:lnTo>
                    <a:pt x="8454" y="9037"/>
                  </a:lnTo>
                  <a:lnTo>
                    <a:pt x="8169" y="9632"/>
                  </a:lnTo>
                  <a:cubicBezTo>
                    <a:pt x="8145" y="9704"/>
                    <a:pt x="8145" y="9787"/>
                    <a:pt x="8204" y="9870"/>
                  </a:cubicBezTo>
                  <a:cubicBezTo>
                    <a:pt x="8234" y="9930"/>
                    <a:pt x="8306" y="9957"/>
                    <a:pt x="8370" y="9957"/>
                  </a:cubicBezTo>
                  <a:cubicBezTo>
                    <a:pt x="8383" y="9957"/>
                    <a:pt x="8395" y="9956"/>
                    <a:pt x="8407" y="9954"/>
                  </a:cubicBezTo>
                  <a:lnTo>
                    <a:pt x="8931" y="9870"/>
                  </a:lnTo>
                  <a:lnTo>
                    <a:pt x="9228" y="10347"/>
                  </a:lnTo>
                  <a:cubicBezTo>
                    <a:pt x="9276" y="10418"/>
                    <a:pt x="9347" y="10442"/>
                    <a:pt x="9419" y="10442"/>
                  </a:cubicBezTo>
                  <a:lnTo>
                    <a:pt x="9431" y="10442"/>
                  </a:lnTo>
                  <a:cubicBezTo>
                    <a:pt x="9526" y="10442"/>
                    <a:pt x="9585" y="10382"/>
                    <a:pt x="9633" y="10311"/>
                  </a:cubicBezTo>
                  <a:lnTo>
                    <a:pt x="10133" y="9251"/>
                  </a:lnTo>
                  <a:lnTo>
                    <a:pt x="10645" y="10311"/>
                  </a:lnTo>
                  <a:cubicBezTo>
                    <a:pt x="10669" y="10382"/>
                    <a:pt x="10740" y="10430"/>
                    <a:pt x="10836" y="10442"/>
                  </a:cubicBezTo>
                  <a:lnTo>
                    <a:pt x="10848" y="10442"/>
                  </a:lnTo>
                  <a:cubicBezTo>
                    <a:pt x="10919" y="10442"/>
                    <a:pt x="11002" y="10406"/>
                    <a:pt x="11038" y="10347"/>
                  </a:cubicBezTo>
                  <a:lnTo>
                    <a:pt x="11336" y="9870"/>
                  </a:lnTo>
                  <a:lnTo>
                    <a:pt x="11860" y="9954"/>
                  </a:lnTo>
                  <a:cubicBezTo>
                    <a:pt x="11875" y="9956"/>
                    <a:pt x="11890" y="9957"/>
                    <a:pt x="11904" y="9957"/>
                  </a:cubicBezTo>
                  <a:cubicBezTo>
                    <a:pt x="11977" y="9957"/>
                    <a:pt x="12034" y="9930"/>
                    <a:pt x="12074" y="9870"/>
                  </a:cubicBezTo>
                  <a:cubicBezTo>
                    <a:pt x="12110" y="9787"/>
                    <a:pt x="12133" y="9716"/>
                    <a:pt x="12098" y="9620"/>
                  </a:cubicBezTo>
                  <a:lnTo>
                    <a:pt x="11812" y="9025"/>
                  </a:lnTo>
                  <a:lnTo>
                    <a:pt x="12383" y="9025"/>
                  </a:lnTo>
                  <a:cubicBezTo>
                    <a:pt x="12669" y="9025"/>
                    <a:pt x="12907" y="8787"/>
                    <a:pt x="12907" y="8513"/>
                  </a:cubicBezTo>
                  <a:lnTo>
                    <a:pt x="12907" y="524"/>
                  </a:lnTo>
                  <a:cubicBezTo>
                    <a:pt x="12884" y="238"/>
                    <a:pt x="12645" y="0"/>
                    <a:pt x="12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7"/>
            <p:cNvSpPr/>
            <p:nvPr/>
          </p:nvSpPr>
          <p:spPr>
            <a:xfrm>
              <a:off x="1562519" y="2630640"/>
              <a:ext cx="74699" cy="74699"/>
            </a:xfrm>
            <a:custGeom>
              <a:avLst/>
              <a:gdLst/>
              <a:ahLst/>
              <a:cxnLst/>
              <a:rect l="l" t="t" r="r" b="b"/>
              <a:pathLst>
                <a:path w="2347" h="2347" extrusionOk="0">
                  <a:moveTo>
                    <a:pt x="1179" y="382"/>
                  </a:moveTo>
                  <a:cubicBezTo>
                    <a:pt x="1608" y="382"/>
                    <a:pt x="1965" y="739"/>
                    <a:pt x="1965" y="1180"/>
                  </a:cubicBezTo>
                  <a:cubicBezTo>
                    <a:pt x="1977" y="1608"/>
                    <a:pt x="1620" y="1965"/>
                    <a:pt x="1179" y="1965"/>
                  </a:cubicBezTo>
                  <a:cubicBezTo>
                    <a:pt x="739" y="1965"/>
                    <a:pt x="382" y="1608"/>
                    <a:pt x="382" y="1180"/>
                  </a:cubicBezTo>
                  <a:cubicBezTo>
                    <a:pt x="382" y="739"/>
                    <a:pt x="739" y="382"/>
                    <a:pt x="1179" y="382"/>
                  </a:cubicBezTo>
                  <a:close/>
                  <a:moveTo>
                    <a:pt x="1179" y="1"/>
                  </a:moveTo>
                  <a:cubicBezTo>
                    <a:pt x="536" y="1"/>
                    <a:pt x="1" y="525"/>
                    <a:pt x="1" y="1180"/>
                  </a:cubicBezTo>
                  <a:cubicBezTo>
                    <a:pt x="1" y="1811"/>
                    <a:pt x="525" y="2346"/>
                    <a:pt x="1179" y="2346"/>
                  </a:cubicBezTo>
                  <a:cubicBezTo>
                    <a:pt x="1834" y="2346"/>
                    <a:pt x="2346" y="1823"/>
                    <a:pt x="2346" y="1180"/>
                  </a:cubicBezTo>
                  <a:cubicBezTo>
                    <a:pt x="2346" y="525"/>
                    <a:pt x="1834"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7"/>
          <p:cNvGrpSpPr/>
          <p:nvPr/>
        </p:nvGrpSpPr>
        <p:grpSpPr>
          <a:xfrm>
            <a:off x="4349027" y="1478933"/>
            <a:ext cx="445896" cy="453309"/>
            <a:chOff x="850092" y="3352934"/>
            <a:chExt cx="369517" cy="375660"/>
          </a:xfrm>
        </p:grpSpPr>
        <p:sp>
          <p:nvSpPr>
            <p:cNvPr id="397" name="Google Shape;397;p47"/>
            <p:cNvSpPr/>
            <p:nvPr/>
          </p:nvSpPr>
          <p:spPr>
            <a:xfrm>
              <a:off x="969859" y="3475692"/>
              <a:ext cx="53088" cy="53088"/>
            </a:xfrm>
            <a:custGeom>
              <a:avLst/>
              <a:gdLst/>
              <a:ahLst/>
              <a:cxnLst/>
              <a:rect l="l" t="t" r="r" b="b"/>
              <a:pathLst>
                <a:path w="1668" h="1668" extrusionOk="0">
                  <a:moveTo>
                    <a:pt x="834" y="346"/>
                  </a:moveTo>
                  <a:cubicBezTo>
                    <a:pt x="1108" y="346"/>
                    <a:pt x="1322" y="560"/>
                    <a:pt x="1322" y="834"/>
                  </a:cubicBezTo>
                  <a:cubicBezTo>
                    <a:pt x="1322" y="1096"/>
                    <a:pt x="1108" y="1322"/>
                    <a:pt x="834" y="1322"/>
                  </a:cubicBezTo>
                  <a:cubicBezTo>
                    <a:pt x="548" y="1322"/>
                    <a:pt x="346" y="1096"/>
                    <a:pt x="346" y="834"/>
                  </a:cubicBezTo>
                  <a:cubicBezTo>
                    <a:pt x="346" y="560"/>
                    <a:pt x="572" y="346"/>
                    <a:pt x="834" y="346"/>
                  </a:cubicBezTo>
                  <a:close/>
                  <a:moveTo>
                    <a:pt x="834" y="1"/>
                  </a:moveTo>
                  <a:cubicBezTo>
                    <a:pt x="369" y="1"/>
                    <a:pt x="0" y="370"/>
                    <a:pt x="0" y="834"/>
                  </a:cubicBezTo>
                  <a:cubicBezTo>
                    <a:pt x="0" y="1299"/>
                    <a:pt x="369" y="1668"/>
                    <a:pt x="834" y="1668"/>
                  </a:cubicBezTo>
                  <a:cubicBezTo>
                    <a:pt x="1298" y="1668"/>
                    <a:pt x="1667" y="1299"/>
                    <a:pt x="1667" y="834"/>
                  </a:cubicBezTo>
                  <a:cubicBezTo>
                    <a:pt x="1667" y="370"/>
                    <a:pt x="1298"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7"/>
            <p:cNvSpPr/>
            <p:nvPr/>
          </p:nvSpPr>
          <p:spPr>
            <a:xfrm>
              <a:off x="1046786" y="3552237"/>
              <a:ext cx="53088" cy="53088"/>
            </a:xfrm>
            <a:custGeom>
              <a:avLst/>
              <a:gdLst/>
              <a:ahLst/>
              <a:cxnLst/>
              <a:rect l="l" t="t" r="r" b="b"/>
              <a:pathLst>
                <a:path w="1668" h="1668" extrusionOk="0">
                  <a:moveTo>
                    <a:pt x="834" y="346"/>
                  </a:moveTo>
                  <a:cubicBezTo>
                    <a:pt x="1096" y="346"/>
                    <a:pt x="1322" y="572"/>
                    <a:pt x="1322" y="834"/>
                  </a:cubicBezTo>
                  <a:cubicBezTo>
                    <a:pt x="1322" y="1108"/>
                    <a:pt x="1096" y="1334"/>
                    <a:pt x="834" y="1334"/>
                  </a:cubicBezTo>
                  <a:cubicBezTo>
                    <a:pt x="560" y="1334"/>
                    <a:pt x="334" y="1108"/>
                    <a:pt x="334" y="834"/>
                  </a:cubicBezTo>
                  <a:cubicBezTo>
                    <a:pt x="334" y="572"/>
                    <a:pt x="560" y="346"/>
                    <a:pt x="834" y="346"/>
                  </a:cubicBezTo>
                  <a:close/>
                  <a:moveTo>
                    <a:pt x="834" y="1"/>
                  </a:moveTo>
                  <a:cubicBezTo>
                    <a:pt x="369" y="1"/>
                    <a:pt x="0" y="382"/>
                    <a:pt x="0" y="834"/>
                  </a:cubicBezTo>
                  <a:cubicBezTo>
                    <a:pt x="0" y="1299"/>
                    <a:pt x="369" y="1668"/>
                    <a:pt x="834" y="1668"/>
                  </a:cubicBezTo>
                  <a:cubicBezTo>
                    <a:pt x="1286" y="1668"/>
                    <a:pt x="1667" y="1299"/>
                    <a:pt x="1667" y="834"/>
                  </a:cubicBezTo>
                  <a:cubicBezTo>
                    <a:pt x="1667" y="382"/>
                    <a:pt x="1286"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7"/>
            <p:cNvSpPr/>
            <p:nvPr/>
          </p:nvSpPr>
          <p:spPr>
            <a:xfrm>
              <a:off x="984245" y="3485272"/>
              <a:ext cx="106527" cy="104999"/>
            </a:xfrm>
            <a:custGeom>
              <a:avLst/>
              <a:gdLst/>
              <a:ahLst/>
              <a:cxnLst/>
              <a:rect l="l" t="t" r="r" b="b"/>
              <a:pathLst>
                <a:path w="3347" h="3299" extrusionOk="0">
                  <a:moveTo>
                    <a:pt x="3160" y="0"/>
                  </a:moveTo>
                  <a:cubicBezTo>
                    <a:pt x="3117" y="0"/>
                    <a:pt x="3073" y="15"/>
                    <a:pt x="3037" y="45"/>
                  </a:cubicBezTo>
                  <a:lnTo>
                    <a:pt x="72" y="2998"/>
                  </a:lnTo>
                  <a:cubicBezTo>
                    <a:pt x="1" y="3081"/>
                    <a:pt x="1" y="3176"/>
                    <a:pt x="72" y="3236"/>
                  </a:cubicBezTo>
                  <a:cubicBezTo>
                    <a:pt x="108" y="3278"/>
                    <a:pt x="152" y="3298"/>
                    <a:pt x="196" y="3298"/>
                  </a:cubicBezTo>
                  <a:cubicBezTo>
                    <a:pt x="239" y="3298"/>
                    <a:pt x="280" y="3278"/>
                    <a:pt x="310" y="3236"/>
                  </a:cubicBezTo>
                  <a:lnTo>
                    <a:pt x="3275" y="283"/>
                  </a:lnTo>
                  <a:cubicBezTo>
                    <a:pt x="3346" y="200"/>
                    <a:pt x="3346" y="105"/>
                    <a:pt x="3275" y="45"/>
                  </a:cubicBezTo>
                  <a:cubicBezTo>
                    <a:pt x="3245" y="15"/>
                    <a:pt x="3203" y="0"/>
                    <a:pt x="3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7"/>
            <p:cNvSpPr/>
            <p:nvPr/>
          </p:nvSpPr>
          <p:spPr>
            <a:xfrm>
              <a:off x="922850" y="3428715"/>
              <a:ext cx="223620" cy="223620"/>
            </a:xfrm>
            <a:custGeom>
              <a:avLst/>
              <a:gdLst/>
              <a:ahLst/>
              <a:cxnLst/>
              <a:rect l="l" t="t" r="r" b="b"/>
              <a:pathLst>
                <a:path w="7026" h="7026" extrusionOk="0">
                  <a:moveTo>
                    <a:pt x="3513" y="0"/>
                  </a:moveTo>
                  <a:cubicBezTo>
                    <a:pt x="1584" y="0"/>
                    <a:pt x="1" y="1584"/>
                    <a:pt x="1" y="3513"/>
                  </a:cubicBezTo>
                  <a:cubicBezTo>
                    <a:pt x="1" y="5453"/>
                    <a:pt x="1584" y="7025"/>
                    <a:pt x="3513" y="7025"/>
                  </a:cubicBezTo>
                  <a:cubicBezTo>
                    <a:pt x="5454" y="7025"/>
                    <a:pt x="7026" y="5453"/>
                    <a:pt x="7026" y="3513"/>
                  </a:cubicBezTo>
                  <a:cubicBezTo>
                    <a:pt x="7026" y="1834"/>
                    <a:pt x="5835" y="393"/>
                    <a:pt x="4204" y="60"/>
                  </a:cubicBezTo>
                  <a:cubicBezTo>
                    <a:pt x="4196" y="59"/>
                    <a:pt x="4188" y="58"/>
                    <a:pt x="4180" y="58"/>
                  </a:cubicBezTo>
                  <a:cubicBezTo>
                    <a:pt x="4095" y="58"/>
                    <a:pt x="4022" y="115"/>
                    <a:pt x="3989" y="191"/>
                  </a:cubicBezTo>
                  <a:cubicBezTo>
                    <a:pt x="3978" y="286"/>
                    <a:pt x="4037" y="369"/>
                    <a:pt x="4132" y="405"/>
                  </a:cubicBezTo>
                  <a:cubicBezTo>
                    <a:pt x="5597" y="703"/>
                    <a:pt x="6692" y="2001"/>
                    <a:pt x="6692" y="3513"/>
                  </a:cubicBezTo>
                  <a:cubicBezTo>
                    <a:pt x="6692" y="5251"/>
                    <a:pt x="5263" y="6680"/>
                    <a:pt x="3513" y="6680"/>
                  </a:cubicBezTo>
                  <a:cubicBezTo>
                    <a:pt x="1775" y="6680"/>
                    <a:pt x="346" y="5251"/>
                    <a:pt x="346" y="3513"/>
                  </a:cubicBezTo>
                  <a:cubicBezTo>
                    <a:pt x="346" y="1774"/>
                    <a:pt x="1775" y="346"/>
                    <a:pt x="3513" y="346"/>
                  </a:cubicBezTo>
                  <a:cubicBezTo>
                    <a:pt x="3608" y="346"/>
                    <a:pt x="3692" y="274"/>
                    <a:pt x="3692" y="167"/>
                  </a:cubicBezTo>
                  <a:cubicBezTo>
                    <a:pt x="3680" y="72"/>
                    <a:pt x="3608" y="0"/>
                    <a:pt x="3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7"/>
            <p:cNvSpPr/>
            <p:nvPr/>
          </p:nvSpPr>
          <p:spPr>
            <a:xfrm>
              <a:off x="850092" y="3352934"/>
              <a:ext cx="369517" cy="375660"/>
            </a:xfrm>
            <a:custGeom>
              <a:avLst/>
              <a:gdLst/>
              <a:ahLst/>
              <a:cxnLst/>
              <a:rect l="l" t="t" r="r" b="b"/>
              <a:pathLst>
                <a:path w="11610" h="11803" extrusionOk="0">
                  <a:moveTo>
                    <a:pt x="5804" y="0"/>
                  </a:moveTo>
                  <a:cubicBezTo>
                    <a:pt x="5801" y="0"/>
                    <a:pt x="5799" y="0"/>
                    <a:pt x="5799" y="0"/>
                  </a:cubicBezTo>
                  <a:cubicBezTo>
                    <a:pt x="5585" y="0"/>
                    <a:pt x="5371" y="119"/>
                    <a:pt x="5252" y="310"/>
                  </a:cubicBezTo>
                  <a:lnTo>
                    <a:pt x="4573" y="1453"/>
                  </a:lnTo>
                  <a:cubicBezTo>
                    <a:pt x="4515" y="1551"/>
                    <a:pt x="4424" y="1605"/>
                    <a:pt x="4326" y="1605"/>
                  </a:cubicBezTo>
                  <a:cubicBezTo>
                    <a:pt x="4281" y="1605"/>
                    <a:pt x="4236" y="1594"/>
                    <a:pt x="4192" y="1572"/>
                  </a:cubicBezTo>
                  <a:lnTo>
                    <a:pt x="2977" y="1060"/>
                  </a:lnTo>
                  <a:cubicBezTo>
                    <a:pt x="2889" y="1020"/>
                    <a:pt x="2800" y="1002"/>
                    <a:pt x="2713" y="1002"/>
                  </a:cubicBezTo>
                  <a:cubicBezTo>
                    <a:pt x="2355" y="1002"/>
                    <a:pt x="2046" y="1312"/>
                    <a:pt x="2084" y="1715"/>
                  </a:cubicBezTo>
                  <a:lnTo>
                    <a:pt x="2204" y="3036"/>
                  </a:lnTo>
                  <a:cubicBezTo>
                    <a:pt x="2215" y="3179"/>
                    <a:pt x="2108" y="3322"/>
                    <a:pt x="1965" y="3346"/>
                  </a:cubicBezTo>
                  <a:lnTo>
                    <a:pt x="668" y="3643"/>
                  </a:lnTo>
                  <a:cubicBezTo>
                    <a:pt x="191" y="3751"/>
                    <a:pt x="1" y="4334"/>
                    <a:pt x="322" y="4703"/>
                  </a:cubicBezTo>
                  <a:lnTo>
                    <a:pt x="1203" y="5703"/>
                  </a:lnTo>
                  <a:cubicBezTo>
                    <a:pt x="1311" y="5822"/>
                    <a:pt x="1311" y="5989"/>
                    <a:pt x="1203" y="6084"/>
                  </a:cubicBezTo>
                  <a:lnTo>
                    <a:pt x="322" y="7084"/>
                  </a:lnTo>
                  <a:cubicBezTo>
                    <a:pt x="179" y="7263"/>
                    <a:pt x="132" y="7489"/>
                    <a:pt x="191" y="7715"/>
                  </a:cubicBezTo>
                  <a:cubicBezTo>
                    <a:pt x="263" y="7930"/>
                    <a:pt x="441" y="8084"/>
                    <a:pt x="668" y="8144"/>
                  </a:cubicBezTo>
                  <a:lnTo>
                    <a:pt x="1025" y="8215"/>
                  </a:lnTo>
                  <a:cubicBezTo>
                    <a:pt x="1033" y="8216"/>
                    <a:pt x="1041" y="8217"/>
                    <a:pt x="1049" y="8217"/>
                  </a:cubicBezTo>
                  <a:cubicBezTo>
                    <a:pt x="1136" y="8217"/>
                    <a:pt x="1217" y="8161"/>
                    <a:pt x="1239" y="8084"/>
                  </a:cubicBezTo>
                  <a:cubicBezTo>
                    <a:pt x="1251" y="7989"/>
                    <a:pt x="1192" y="7894"/>
                    <a:pt x="1096" y="7870"/>
                  </a:cubicBezTo>
                  <a:lnTo>
                    <a:pt x="739" y="7799"/>
                  </a:lnTo>
                  <a:cubicBezTo>
                    <a:pt x="644" y="7775"/>
                    <a:pt x="560" y="7692"/>
                    <a:pt x="525" y="7608"/>
                  </a:cubicBezTo>
                  <a:cubicBezTo>
                    <a:pt x="489" y="7501"/>
                    <a:pt x="501" y="7394"/>
                    <a:pt x="584" y="7322"/>
                  </a:cubicBezTo>
                  <a:lnTo>
                    <a:pt x="1453" y="6322"/>
                  </a:lnTo>
                  <a:cubicBezTo>
                    <a:pt x="1668" y="6084"/>
                    <a:pt x="1668" y="5715"/>
                    <a:pt x="1453" y="5477"/>
                  </a:cubicBezTo>
                  <a:lnTo>
                    <a:pt x="584" y="4477"/>
                  </a:lnTo>
                  <a:cubicBezTo>
                    <a:pt x="430" y="4322"/>
                    <a:pt x="525" y="4048"/>
                    <a:pt x="739" y="3989"/>
                  </a:cubicBezTo>
                  <a:lnTo>
                    <a:pt x="2037" y="3691"/>
                  </a:lnTo>
                  <a:cubicBezTo>
                    <a:pt x="2346" y="3620"/>
                    <a:pt x="2573" y="3322"/>
                    <a:pt x="2549" y="3012"/>
                  </a:cubicBezTo>
                  <a:lnTo>
                    <a:pt x="2430" y="1679"/>
                  </a:lnTo>
                  <a:cubicBezTo>
                    <a:pt x="2410" y="1503"/>
                    <a:pt x="2559" y="1359"/>
                    <a:pt x="2731" y="1359"/>
                  </a:cubicBezTo>
                  <a:cubicBezTo>
                    <a:pt x="2769" y="1359"/>
                    <a:pt x="2808" y="1366"/>
                    <a:pt x="2846" y="1381"/>
                  </a:cubicBezTo>
                  <a:lnTo>
                    <a:pt x="4061" y="1905"/>
                  </a:lnTo>
                  <a:cubicBezTo>
                    <a:pt x="4143" y="1941"/>
                    <a:pt x="4229" y="1958"/>
                    <a:pt x="4314" y="1958"/>
                  </a:cubicBezTo>
                  <a:cubicBezTo>
                    <a:pt x="4536" y="1958"/>
                    <a:pt x="4750" y="1841"/>
                    <a:pt x="4871" y="1643"/>
                  </a:cubicBezTo>
                  <a:lnTo>
                    <a:pt x="5549" y="488"/>
                  </a:lnTo>
                  <a:cubicBezTo>
                    <a:pt x="5609" y="393"/>
                    <a:pt x="5710" y="345"/>
                    <a:pt x="5810" y="345"/>
                  </a:cubicBezTo>
                  <a:cubicBezTo>
                    <a:pt x="5909" y="345"/>
                    <a:pt x="6008" y="393"/>
                    <a:pt x="6061" y="488"/>
                  </a:cubicBezTo>
                  <a:lnTo>
                    <a:pt x="6740" y="1643"/>
                  </a:lnTo>
                  <a:cubicBezTo>
                    <a:pt x="6861" y="1842"/>
                    <a:pt x="7077" y="1953"/>
                    <a:pt x="7300" y="1953"/>
                  </a:cubicBezTo>
                  <a:cubicBezTo>
                    <a:pt x="7383" y="1953"/>
                    <a:pt x="7468" y="1938"/>
                    <a:pt x="7549" y="1905"/>
                  </a:cubicBezTo>
                  <a:lnTo>
                    <a:pt x="8764" y="1381"/>
                  </a:lnTo>
                  <a:cubicBezTo>
                    <a:pt x="8802" y="1366"/>
                    <a:pt x="8841" y="1359"/>
                    <a:pt x="8878" y="1359"/>
                  </a:cubicBezTo>
                  <a:cubicBezTo>
                    <a:pt x="9048" y="1359"/>
                    <a:pt x="9190" y="1503"/>
                    <a:pt x="9181" y="1679"/>
                  </a:cubicBezTo>
                  <a:lnTo>
                    <a:pt x="9062" y="3012"/>
                  </a:lnTo>
                  <a:cubicBezTo>
                    <a:pt x="9038" y="3334"/>
                    <a:pt x="9240" y="3620"/>
                    <a:pt x="9574" y="3691"/>
                  </a:cubicBezTo>
                  <a:lnTo>
                    <a:pt x="10859" y="3989"/>
                  </a:lnTo>
                  <a:cubicBezTo>
                    <a:pt x="11086" y="4036"/>
                    <a:pt x="11181" y="4298"/>
                    <a:pt x="11026" y="4477"/>
                  </a:cubicBezTo>
                  <a:lnTo>
                    <a:pt x="10145" y="5477"/>
                  </a:lnTo>
                  <a:cubicBezTo>
                    <a:pt x="9943" y="5715"/>
                    <a:pt x="9943" y="6084"/>
                    <a:pt x="10145" y="6322"/>
                  </a:cubicBezTo>
                  <a:lnTo>
                    <a:pt x="11026" y="7322"/>
                  </a:lnTo>
                  <a:cubicBezTo>
                    <a:pt x="11181" y="7489"/>
                    <a:pt x="11086" y="7751"/>
                    <a:pt x="10859" y="7811"/>
                  </a:cubicBezTo>
                  <a:lnTo>
                    <a:pt x="9574" y="8108"/>
                  </a:lnTo>
                  <a:cubicBezTo>
                    <a:pt x="9252" y="8192"/>
                    <a:pt x="9038" y="8489"/>
                    <a:pt x="9062" y="8799"/>
                  </a:cubicBezTo>
                  <a:lnTo>
                    <a:pt x="9181" y="10120"/>
                  </a:lnTo>
                  <a:cubicBezTo>
                    <a:pt x="9190" y="10302"/>
                    <a:pt x="9054" y="10445"/>
                    <a:pt x="8889" y="10445"/>
                  </a:cubicBezTo>
                  <a:cubicBezTo>
                    <a:pt x="8848" y="10445"/>
                    <a:pt x="8806" y="10437"/>
                    <a:pt x="8764" y="10418"/>
                  </a:cubicBezTo>
                  <a:lnTo>
                    <a:pt x="7549" y="9894"/>
                  </a:lnTo>
                  <a:cubicBezTo>
                    <a:pt x="7468" y="9858"/>
                    <a:pt x="7382" y="9841"/>
                    <a:pt x="7298" y="9841"/>
                  </a:cubicBezTo>
                  <a:cubicBezTo>
                    <a:pt x="7076" y="9841"/>
                    <a:pt x="6861" y="9961"/>
                    <a:pt x="6740" y="10168"/>
                  </a:cubicBezTo>
                  <a:lnTo>
                    <a:pt x="6061" y="11311"/>
                  </a:lnTo>
                  <a:cubicBezTo>
                    <a:pt x="6002" y="11406"/>
                    <a:pt x="5900" y="11454"/>
                    <a:pt x="5801" y="11454"/>
                  </a:cubicBezTo>
                  <a:cubicBezTo>
                    <a:pt x="5701" y="11454"/>
                    <a:pt x="5603" y="11406"/>
                    <a:pt x="5549" y="11311"/>
                  </a:cubicBezTo>
                  <a:lnTo>
                    <a:pt x="4871" y="10168"/>
                  </a:lnTo>
                  <a:cubicBezTo>
                    <a:pt x="4749" y="9960"/>
                    <a:pt x="4533" y="9846"/>
                    <a:pt x="4309" y="9846"/>
                  </a:cubicBezTo>
                  <a:cubicBezTo>
                    <a:pt x="4226" y="9846"/>
                    <a:pt x="4142" y="9862"/>
                    <a:pt x="4061" y="9894"/>
                  </a:cubicBezTo>
                  <a:lnTo>
                    <a:pt x="2846" y="10418"/>
                  </a:lnTo>
                  <a:cubicBezTo>
                    <a:pt x="2804" y="10437"/>
                    <a:pt x="2762" y="10445"/>
                    <a:pt x="2721" y="10445"/>
                  </a:cubicBezTo>
                  <a:cubicBezTo>
                    <a:pt x="2553" y="10445"/>
                    <a:pt x="2411" y="10302"/>
                    <a:pt x="2430" y="10120"/>
                  </a:cubicBezTo>
                  <a:lnTo>
                    <a:pt x="2549" y="8799"/>
                  </a:lnTo>
                  <a:cubicBezTo>
                    <a:pt x="2573" y="8465"/>
                    <a:pt x="2370" y="8192"/>
                    <a:pt x="2037" y="8108"/>
                  </a:cubicBezTo>
                  <a:lnTo>
                    <a:pt x="1727" y="8037"/>
                  </a:lnTo>
                  <a:cubicBezTo>
                    <a:pt x="1719" y="8036"/>
                    <a:pt x="1711" y="8035"/>
                    <a:pt x="1703" y="8035"/>
                  </a:cubicBezTo>
                  <a:cubicBezTo>
                    <a:pt x="1616" y="8035"/>
                    <a:pt x="1535" y="8092"/>
                    <a:pt x="1513" y="8168"/>
                  </a:cubicBezTo>
                  <a:cubicBezTo>
                    <a:pt x="1501" y="8263"/>
                    <a:pt x="1561" y="8370"/>
                    <a:pt x="1656" y="8382"/>
                  </a:cubicBezTo>
                  <a:lnTo>
                    <a:pt x="1965" y="8454"/>
                  </a:lnTo>
                  <a:cubicBezTo>
                    <a:pt x="2108" y="8489"/>
                    <a:pt x="2204" y="8620"/>
                    <a:pt x="2204" y="8763"/>
                  </a:cubicBezTo>
                  <a:lnTo>
                    <a:pt x="2084" y="10097"/>
                  </a:lnTo>
                  <a:cubicBezTo>
                    <a:pt x="2046" y="10493"/>
                    <a:pt x="2361" y="10804"/>
                    <a:pt x="2723" y="10804"/>
                  </a:cubicBezTo>
                  <a:cubicBezTo>
                    <a:pt x="2807" y="10804"/>
                    <a:pt x="2893" y="10787"/>
                    <a:pt x="2977" y="10751"/>
                  </a:cubicBezTo>
                  <a:lnTo>
                    <a:pt x="4192" y="10228"/>
                  </a:lnTo>
                  <a:cubicBezTo>
                    <a:pt x="4230" y="10212"/>
                    <a:pt x="4269" y="10204"/>
                    <a:pt x="4308" y="10204"/>
                  </a:cubicBezTo>
                  <a:cubicBezTo>
                    <a:pt x="4413" y="10204"/>
                    <a:pt x="4512" y="10259"/>
                    <a:pt x="4573" y="10347"/>
                  </a:cubicBezTo>
                  <a:lnTo>
                    <a:pt x="5252" y="11490"/>
                  </a:lnTo>
                  <a:cubicBezTo>
                    <a:pt x="5377" y="11698"/>
                    <a:pt x="5594" y="11802"/>
                    <a:pt x="5810" y="11802"/>
                  </a:cubicBezTo>
                  <a:cubicBezTo>
                    <a:pt x="6025" y="11802"/>
                    <a:pt x="6240" y="11698"/>
                    <a:pt x="6359" y="11490"/>
                  </a:cubicBezTo>
                  <a:lnTo>
                    <a:pt x="7037" y="10347"/>
                  </a:lnTo>
                  <a:cubicBezTo>
                    <a:pt x="7088" y="10253"/>
                    <a:pt x="7188" y="10202"/>
                    <a:pt x="7288" y="10202"/>
                  </a:cubicBezTo>
                  <a:cubicBezTo>
                    <a:pt x="7328" y="10202"/>
                    <a:pt x="7369" y="10211"/>
                    <a:pt x="7407" y="10228"/>
                  </a:cubicBezTo>
                  <a:lnTo>
                    <a:pt x="8633" y="10751"/>
                  </a:lnTo>
                  <a:cubicBezTo>
                    <a:pt x="8715" y="10787"/>
                    <a:pt x="8800" y="10804"/>
                    <a:pt x="8883" y="10804"/>
                  </a:cubicBezTo>
                  <a:cubicBezTo>
                    <a:pt x="9242" y="10804"/>
                    <a:pt x="9565" y="10493"/>
                    <a:pt x="9526" y="10097"/>
                  </a:cubicBezTo>
                  <a:lnTo>
                    <a:pt x="9407" y="8763"/>
                  </a:lnTo>
                  <a:cubicBezTo>
                    <a:pt x="9395" y="8620"/>
                    <a:pt x="9490" y="8489"/>
                    <a:pt x="9645" y="8454"/>
                  </a:cubicBezTo>
                  <a:lnTo>
                    <a:pt x="10943" y="8156"/>
                  </a:lnTo>
                  <a:cubicBezTo>
                    <a:pt x="11419" y="8049"/>
                    <a:pt x="11609" y="7477"/>
                    <a:pt x="11276" y="7096"/>
                  </a:cubicBezTo>
                  <a:lnTo>
                    <a:pt x="10407" y="6084"/>
                  </a:lnTo>
                  <a:cubicBezTo>
                    <a:pt x="10300" y="5965"/>
                    <a:pt x="10300" y="5810"/>
                    <a:pt x="10407" y="5703"/>
                  </a:cubicBezTo>
                  <a:lnTo>
                    <a:pt x="11276" y="4703"/>
                  </a:lnTo>
                  <a:cubicBezTo>
                    <a:pt x="11609" y="4334"/>
                    <a:pt x="11419" y="3751"/>
                    <a:pt x="10943" y="3643"/>
                  </a:cubicBezTo>
                  <a:lnTo>
                    <a:pt x="9645" y="3346"/>
                  </a:lnTo>
                  <a:cubicBezTo>
                    <a:pt x="9490" y="3322"/>
                    <a:pt x="9407" y="3179"/>
                    <a:pt x="9407" y="3036"/>
                  </a:cubicBezTo>
                  <a:lnTo>
                    <a:pt x="9526" y="1715"/>
                  </a:lnTo>
                  <a:cubicBezTo>
                    <a:pt x="9564" y="1312"/>
                    <a:pt x="9248" y="1002"/>
                    <a:pt x="8893" y="1002"/>
                  </a:cubicBezTo>
                  <a:cubicBezTo>
                    <a:pt x="8807" y="1002"/>
                    <a:pt x="8719" y="1020"/>
                    <a:pt x="8633" y="1060"/>
                  </a:cubicBezTo>
                  <a:lnTo>
                    <a:pt x="7407" y="1572"/>
                  </a:lnTo>
                  <a:cubicBezTo>
                    <a:pt x="7371" y="1588"/>
                    <a:pt x="7334" y="1595"/>
                    <a:pt x="7296" y="1595"/>
                  </a:cubicBezTo>
                  <a:cubicBezTo>
                    <a:pt x="7193" y="1595"/>
                    <a:pt x="7090" y="1540"/>
                    <a:pt x="7037" y="1453"/>
                  </a:cubicBezTo>
                  <a:lnTo>
                    <a:pt x="6359" y="310"/>
                  </a:lnTo>
                  <a:cubicBezTo>
                    <a:pt x="6170" y="10"/>
                    <a:pt x="5848" y="0"/>
                    <a:pt x="5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ítulo 1"/>
          <p:cNvSpPr>
            <a:spLocks noGrp="1"/>
          </p:cNvSpPr>
          <p:nvPr>
            <p:ph type="subTitle" idx="1"/>
          </p:nvPr>
        </p:nvSpPr>
        <p:spPr>
          <a:xfrm>
            <a:off x="440863" y="2381541"/>
            <a:ext cx="2462287" cy="1156308"/>
          </a:xfrm>
        </p:spPr>
        <p:txBody>
          <a:bodyPr/>
          <a:lstStyle/>
          <a:p>
            <a:r>
              <a:rPr lang="es-ES" dirty="0" smtClean="0"/>
              <a:t>13 </a:t>
            </a:r>
            <a:r>
              <a:rPr lang="es-ES" dirty="0"/>
              <a:t>trabajadores </a:t>
            </a:r>
            <a:r>
              <a:rPr lang="es-ES" dirty="0" smtClean="0"/>
              <a:t>por ha</a:t>
            </a:r>
            <a:r>
              <a:rPr lang="es-ES" dirty="0"/>
              <a:t>.</a:t>
            </a:r>
          </a:p>
          <a:p>
            <a:r>
              <a:rPr lang="es-ES" dirty="0"/>
              <a:t>Salario entre $401,41 </a:t>
            </a:r>
            <a:r>
              <a:rPr lang="es-ES" dirty="0" smtClean="0"/>
              <a:t>a </a:t>
            </a:r>
            <a:r>
              <a:rPr lang="es-ES" dirty="0"/>
              <a:t>$411,79</a:t>
            </a:r>
          </a:p>
          <a:p>
            <a:endParaRPr lang="en-US" dirty="0"/>
          </a:p>
        </p:txBody>
      </p:sp>
    </p:spTree>
    <p:extLst>
      <p:ext uri="{BB962C8B-B14F-4D97-AF65-F5344CB8AC3E}">
        <p14:creationId xmlns:p14="http://schemas.microsoft.com/office/powerpoint/2010/main" val="241895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843069" y="1347250"/>
            <a:ext cx="3383100" cy="4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Proveedores</a:t>
            </a:r>
            <a:endParaRPr dirty="0"/>
          </a:p>
        </p:txBody>
      </p:sp>
      <p:sp>
        <p:nvSpPr>
          <p:cNvPr id="407" name="Google Shape;407;p48"/>
          <p:cNvSpPr txBox="1">
            <a:spLocks noGrp="1"/>
          </p:cNvSpPr>
          <p:nvPr>
            <p:ph type="subTitle" idx="1"/>
          </p:nvPr>
        </p:nvSpPr>
        <p:spPr>
          <a:xfrm>
            <a:off x="843069" y="2011450"/>
            <a:ext cx="3383100" cy="12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Controlan la calidad de la semilla, abonos y productos químicos emprleados en el proceso</a:t>
            </a:r>
            <a:endParaRPr dirty="0"/>
          </a:p>
        </p:txBody>
      </p:sp>
      <p:sp>
        <p:nvSpPr>
          <p:cNvPr id="408" name="Google Shape;408;p48"/>
          <p:cNvSpPr txBox="1">
            <a:spLocks noGrp="1"/>
          </p:cNvSpPr>
          <p:nvPr>
            <p:ph type="title" idx="2"/>
          </p:nvPr>
        </p:nvSpPr>
        <p:spPr>
          <a:xfrm>
            <a:off x="4932798" y="2769850"/>
            <a:ext cx="3383100" cy="4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Clientes</a:t>
            </a:r>
            <a:endParaRPr dirty="0"/>
          </a:p>
        </p:txBody>
      </p:sp>
      <p:sp>
        <p:nvSpPr>
          <p:cNvPr id="409" name="Google Shape;409;p48"/>
          <p:cNvSpPr txBox="1">
            <a:spLocks noGrp="1"/>
          </p:cNvSpPr>
          <p:nvPr>
            <p:ph type="subTitle" idx="3"/>
          </p:nvPr>
        </p:nvSpPr>
        <p:spPr>
          <a:xfrm>
            <a:off x="4932798" y="3361923"/>
            <a:ext cx="3383100" cy="120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Gran número de proveedores alternativos y bajo costo de cambio</a:t>
            </a:r>
            <a:endParaRPr dirty="0"/>
          </a:p>
        </p:txBody>
      </p:sp>
      <p:sp>
        <p:nvSpPr>
          <p:cNvPr id="6" name="Google Shape;406;p48"/>
          <p:cNvSpPr txBox="1">
            <a:spLocks/>
          </p:cNvSpPr>
          <p:nvPr/>
        </p:nvSpPr>
        <p:spPr>
          <a:xfrm>
            <a:off x="1052422" y="669451"/>
            <a:ext cx="7039188" cy="44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n-US" dirty="0" err="1" smtClean="0"/>
              <a:t>Fuerzas</a:t>
            </a:r>
            <a:r>
              <a:rPr lang="en-US" dirty="0" smtClean="0"/>
              <a:t> </a:t>
            </a:r>
            <a:r>
              <a:rPr lang="en-US" dirty="0" err="1" smtClean="0"/>
              <a:t>más</a:t>
            </a:r>
            <a:r>
              <a:rPr lang="en-US" dirty="0" smtClean="0"/>
              <a:t> </a:t>
            </a:r>
            <a:r>
              <a:rPr lang="en-US" dirty="0" err="1" smtClean="0"/>
              <a:t>representativas</a:t>
            </a:r>
            <a:r>
              <a:rPr lang="en-US" dirty="0" smtClean="0"/>
              <a:t> </a:t>
            </a:r>
            <a:r>
              <a:rPr lang="en-US" dirty="0" err="1" smtClean="0"/>
              <a:t>en</a:t>
            </a:r>
            <a:r>
              <a:rPr lang="en-US" dirty="0" smtClean="0"/>
              <a:t> el sector</a:t>
            </a:r>
            <a:endParaRPr lang="en-US" dirty="0"/>
          </a:p>
        </p:txBody>
      </p:sp>
      <p:pic>
        <p:nvPicPr>
          <p:cNvPr id="2050" name="Picture 2" descr="Venta al por mayor Flores Ecuador Mayoristas Espanol | Magnaflor®"/>
          <p:cNvPicPr>
            <a:picLocks noChangeAspect="1" noChangeArrowheads="1"/>
          </p:cNvPicPr>
          <p:nvPr/>
        </p:nvPicPr>
        <p:blipFill rotWithShape="1">
          <a:blip r:embed="rId3">
            <a:extLst>
              <a:ext uri="{28A0092B-C50C-407E-A947-70E740481C1C}">
                <a14:useLocalDpi xmlns:a14="http://schemas.microsoft.com/office/drawing/2010/main" val="0"/>
              </a:ext>
            </a:extLst>
          </a:blip>
          <a:srcRect t="43111"/>
          <a:stretch/>
        </p:blipFill>
        <p:spPr bwMode="auto">
          <a:xfrm>
            <a:off x="674019" y="3353449"/>
            <a:ext cx="3721200" cy="12096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Mundial de Rusia 2018 eternizado en rosas ecuatorianas de exportación |  Revista Líde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117" y="1324762"/>
            <a:ext cx="3132462" cy="137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71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074" name="Picture 2" descr="PRO ECUADOR apoya la iniciativa “Vive el Comercio Justo” - PRO ECUADOR | Comercio  justo, Comercio,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7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0"/>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Inicios</a:t>
            </a:r>
            <a:endParaRPr dirty="0"/>
          </a:p>
        </p:txBody>
      </p:sp>
      <p:sp>
        <p:nvSpPr>
          <p:cNvPr id="422" name="Google Shape;422;p50"/>
          <p:cNvSpPr txBox="1"/>
          <p:nvPr/>
        </p:nvSpPr>
        <p:spPr>
          <a:xfrm>
            <a:off x="1282962" y="1676047"/>
            <a:ext cx="21579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dk1"/>
                </a:solidFill>
                <a:latin typeface="Baskervville"/>
                <a:ea typeface="Baskervville"/>
                <a:cs typeface="Baskervville"/>
                <a:sym typeface="Baskervville"/>
              </a:rPr>
              <a:t>Primera tienda</a:t>
            </a:r>
            <a:endParaRPr sz="2400" b="1" dirty="0">
              <a:solidFill>
                <a:schemeClr val="dk1"/>
              </a:solidFill>
              <a:latin typeface="Baskervville"/>
              <a:ea typeface="Baskervville"/>
              <a:cs typeface="Baskervville"/>
              <a:sym typeface="Baskervville"/>
            </a:endParaRPr>
          </a:p>
        </p:txBody>
      </p:sp>
      <p:sp>
        <p:nvSpPr>
          <p:cNvPr id="424" name="Google Shape;424;p50"/>
          <p:cNvSpPr txBox="1"/>
          <p:nvPr/>
        </p:nvSpPr>
        <p:spPr>
          <a:xfrm>
            <a:off x="5184183" y="1786422"/>
            <a:ext cx="1663538" cy="3436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600" dirty="0" smtClean="0">
                <a:solidFill>
                  <a:schemeClr val="dk1"/>
                </a:solidFill>
                <a:latin typeface="Poppins"/>
                <a:ea typeface="Poppins"/>
                <a:cs typeface="Poppins"/>
                <a:sym typeface="Poppins"/>
              </a:rPr>
              <a:t>120 sucursales</a:t>
            </a:r>
            <a:endParaRPr sz="1600" dirty="0">
              <a:solidFill>
                <a:schemeClr val="dk1"/>
              </a:solidFill>
              <a:latin typeface="Poppins"/>
              <a:ea typeface="Poppins"/>
              <a:cs typeface="Poppins"/>
              <a:sym typeface="Poppins"/>
            </a:endParaRPr>
          </a:p>
        </p:txBody>
      </p:sp>
      <p:grpSp>
        <p:nvGrpSpPr>
          <p:cNvPr id="441" name="Google Shape;441;p50"/>
          <p:cNvGrpSpPr/>
          <p:nvPr/>
        </p:nvGrpSpPr>
        <p:grpSpPr>
          <a:xfrm>
            <a:off x="4746155" y="1676047"/>
            <a:ext cx="359594" cy="353909"/>
            <a:chOff x="4687894" y="2289713"/>
            <a:chExt cx="359594" cy="353909"/>
          </a:xfrm>
        </p:grpSpPr>
        <p:sp>
          <p:nvSpPr>
            <p:cNvPr id="442" name="Google Shape;442;p50"/>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0"/>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0"/>
            <p:cNvSpPr/>
            <p:nvPr/>
          </p:nvSpPr>
          <p:spPr>
            <a:xfrm>
              <a:off x="4829299" y="2324485"/>
              <a:ext cx="42393" cy="75291"/>
            </a:xfrm>
            <a:custGeom>
              <a:avLst/>
              <a:gdLst/>
              <a:ahLst/>
              <a:cxnLst/>
              <a:rect l="l" t="t" r="r" b="b"/>
              <a:pathLst>
                <a:path w="1335" h="2371" extrusionOk="0">
                  <a:moveTo>
                    <a:pt x="644" y="417"/>
                  </a:moveTo>
                  <a:lnTo>
                    <a:pt x="644" y="941"/>
                  </a:lnTo>
                  <a:cubicBezTo>
                    <a:pt x="501" y="882"/>
                    <a:pt x="370" y="822"/>
                    <a:pt x="370" y="656"/>
                  </a:cubicBezTo>
                  <a:cubicBezTo>
                    <a:pt x="370" y="513"/>
                    <a:pt x="489" y="441"/>
                    <a:pt x="644" y="417"/>
                  </a:cubicBezTo>
                  <a:close/>
                  <a:moveTo>
                    <a:pt x="786" y="1322"/>
                  </a:moveTo>
                  <a:cubicBezTo>
                    <a:pt x="929" y="1382"/>
                    <a:pt x="1036" y="1477"/>
                    <a:pt x="1036" y="1656"/>
                  </a:cubicBezTo>
                  <a:cubicBezTo>
                    <a:pt x="1036" y="1810"/>
                    <a:pt x="929" y="1906"/>
                    <a:pt x="786" y="1941"/>
                  </a:cubicBezTo>
                  <a:lnTo>
                    <a:pt x="786" y="1322"/>
                  </a:lnTo>
                  <a:close/>
                  <a:moveTo>
                    <a:pt x="703" y="1"/>
                  </a:moveTo>
                  <a:cubicBezTo>
                    <a:pt x="655" y="1"/>
                    <a:pt x="620" y="36"/>
                    <a:pt x="620" y="60"/>
                  </a:cubicBezTo>
                  <a:lnTo>
                    <a:pt x="620" y="156"/>
                  </a:lnTo>
                  <a:cubicBezTo>
                    <a:pt x="334" y="179"/>
                    <a:pt x="60" y="334"/>
                    <a:pt x="60" y="691"/>
                  </a:cubicBezTo>
                  <a:cubicBezTo>
                    <a:pt x="60" y="1060"/>
                    <a:pt x="346" y="1168"/>
                    <a:pt x="620" y="1251"/>
                  </a:cubicBezTo>
                  <a:lnTo>
                    <a:pt x="620" y="1941"/>
                  </a:lnTo>
                  <a:cubicBezTo>
                    <a:pt x="322" y="1906"/>
                    <a:pt x="239" y="1715"/>
                    <a:pt x="143" y="1715"/>
                  </a:cubicBezTo>
                  <a:cubicBezTo>
                    <a:pt x="60" y="1715"/>
                    <a:pt x="1" y="1810"/>
                    <a:pt x="1" y="1882"/>
                  </a:cubicBezTo>
                  <a:cubicBezTo>
                    <a:pt x="1" y="2025"/>
                    <a:pt x="239" y="2227"/>
                    <a:pt x="620" y="2227"/>
                  </a:cubicBezTo>
                  <a:lnTo>
                    <a:pt x="620" y="2311"/>
                  </a:lnTo>
                  <a:cubicBezTo>
                    <a:pt x="620" y="2346"/>
                    <a:pt x="644" y="2370"/>
                    <a:pt x="703" y="2370"/>
                  </a:cubicBezTo>
                  <a:cubicBezTo>
                    <a:pt x="751" y="2370"/>
                    <a:pt x="798" y="2346"/>
                    <a:pt x="798" y="2311"/>
                  </a:cubicBezTo>
                  <a:lnTo>
                    <a:pt x="798" y="2203"/>
                  </a:lnTo>
                  <a:cubicBezTo>
                    <a:pt x="1108" y="2168"/>
                    <a:pt x="1310" y="1965"/>
                    <a:pt x="1310" y="1608"/>
                  </a:cubicBezTo>
                  <a:cubicBezTo>
                    <a:pt x="1334" y="1227"/>
                    <a:pt x="1048" y="1096"/>
                    <a:pt x="798" y="1001"/>
                  </a:cubicBezTo>
                  <a:lnTo>
                    <a:pt x="798" y="406"/>
                  </a:lnTo>
                  <a:cubicBezTo>
                    <a:pt x="1001" y="417"/>
                    <a:pt x="1084" y="513"/>
                    <a:pt x="1144" y="513"/>
                  </a:cubicBezTo>
                  <a:cubicBezTo>
                    <a:pt x="1227" y="513"/>
                    <a:pt x="1275" y="406"/>
                    <a:pt x="1275" y="346"/>
                  </a:cubicBezTo>
                  <a:cubicBezTo>
                    <a:pt x="1275" y="203"/>
                    <a:pt x="989" y="144"/>
                    <a:pt x="798" y="144"/>
                  </a:cubicBezTo>
                  <a:lnTo>
                    <a:pt x="798" y="60"/>
                  </a:lnTo>
                  <a:cubicBezTo>
                    <a:pt x="798" y="36"/>
                    <a:pt x="751"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50"/>
          <p:cNvSpPr txBox="1"/>
          <p:nvPr/>
        </p:nvSpPr>
        <p:spPr>
          <a:xfrm>
            <a:off x="891753" y="1106255"/>
            <a:ext cx="3522321" cy="3089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dk1"/>
                </a:solidFill>
                <a:latin typeface="Baskervville"/>
                <a:ea typeface="Baskervville"/>
                <a:cs typeface="Baskervville"/>
                <a:sym typeface="Baskervville"/>
              </a:rPr>
              <a:t>Conferencia  en Ginegra</a:t>
            </a:r>
            <a:endParaRPr sz="2400" dirty="0">
              <a:solidFill>
                <a:schemeClr val="dk1"/>
              </a:solidFill>
              <a:latin typeface="Baskervville"/>
              <a:ea typeface="Baskervville"/>
              <a:cs typeface="Baskervville"/>
              <a:sym typeface="Baskervville"/>
            </a:endParaRPr>
          </a:p>
        </p:txBody>
      </p:sp>
      <p:grpSp>
        <p:nvGrpSpPr>
          <p:cNvPr id="447" name="Google Shape;447;p50"/>
          <p:cNvGrpSpPr/>
          <p:nvPr/>
        </p:nvGrpSpPr>
        <p:grpSpPr>
          <a:xfrm>
            <a:off x="897647" y="1741679"/>
            <a:ext cx="372073" cy="355243"/>
            <a:chOff x="7390435" y="3680868"/>
            <a:chExt cx="372073" cy="355243"/>
          </a:xfrm>
        </p:grpSpPr>
        <p:sp>
          <p:nvSpPr>
            <p:cNvPr id="448" name="Google Shape;448;p50"/>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0"/>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0"/>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0"/>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0"/>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0"/>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50"/>
          <p:cNvSpPr txBox="1"/>
          <p:nvPr/>
        </p:nvSpPr>
        <p:spPr>
          <a:xfrm>
            <a:off x="4303874" y="1180412"/>
            <a:ext cx="12141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400" dirty="0" smtClean="0">
                <a:solidFill>
                  <a:schemeClr val="dk1"/>
                </a:solidFill>
                <a:latin typeface="Poppins"/>
                <a:ea typeface="Poppins"/>
                <a:cs typeface="Poppins"/>
                <a:sym typeface="Poppins"/>
              </a:rPr>
              <a:t>1964</a:t>
            </a:r>
            <a:endParaRPr sz="2400" dirty="0">
              <a:solidFill>
                <a:schemeClr val="dk1"/>
              </a:solidFill>
              <a:latin typeface="Poppins"/>
              <a:ea typeface="Poppins"/>
              <a:cs typeface="Poppins"/>
              <a:sym typeface="Poppins"/>
            </a:endParaRPr>
          </a:p>
        </p:txBody>
      </p:sp>
      <p:sp>
        <p:nvSpPr>
          <p:cNvPr id="477" name="Google Shape;477;p50"/>
          <p:cNvSpPr txBox="1"/>
          <p:nvPr/>
        </p:nvSpPr>
        <p:spPr>
          <a:xfrm>
            <a:off x="2682420" y="4115472"/>
            <a:ext cx="1773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dirty="0" smtClean="0">
                <a:solidFill>
                  <a:schemeClr val="dk1"/>
                </a:solidFill>
                <a:latin typeface="Montserrat"/>
                <a:ea typeface="Montserrat"/>
                <a:cs typeface="Montserrat"/>
                <a:sym typeface="Montserrat"/>
              </a:rPr>
              <a:t>1988</a:t>
            </a:r>
            <a:endParaRPr dirty="0">
              <a:solidFill>
                <a:schemeClr val="dk1"/>
              </a:solidFill>
              <a:latin typeface="Montserrat"/>
              <a:ea typeface="Montserrat"/>
              <a:cs typeface="Montserrat"/>
              <a:sym typeface="Montserrat"/>
            </a:endParaRPr>
          </a:p>
        </p:txBody>
      </p:sp>
      <p:grpSp>
        <p:nvGrpSpPr>
          <p:cNvPr id="64" name="Google Shape;426;p50"/>
          <p:cNvGrpSpPr/>
          <p:nvPr/>
        </p:nvGrpSpPr>
        <p:grpSpPr>
          <a:xfrm>
            <a:off x="690356" y="1099495"/>
            <a:ext cx="159950" cy="364516"/>
            <a:chOff x="6410063" y="4135124"/>
            <a:chExt cx="159950" cy="364516"/>
          </a:xfrm>
        </p:grpSpPr>
        <p:sp>
          <p:nvSpPr>
            <p:cNvPr id="65" name="Google Shape;427;p50"/>
            <p:cNvSpPr/>
            <p:nvPr/>
          </p:nvSpPr>
          <p:spPr>
            <a:xfrm>
              <a:off x="6493991" y="4299202"/>
              <a:ext cx="36328" cy="200438"/>
            </a:xfrm>
            <a:custGeom>
              <a:avLst/>
              <a:gdLst/>
              <a:ahLst/>
              <a:cxnLst/>
              <a:rect l="l" t="t" r="r" b="b"/>
              <a:pathLst>
                <a:path w="1144" h="6312" extrusionOk="0">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28;p50"/>
            <p:cNvSpPr/>
            <p:nvPr/>
          </p:nvSpPr>
          <p:spPr>
            <a:xfrm>
              <a:off x="6454297" y="4135124"/>
              <a:ext cx="71099" cy="71131"/>
            </a:xfrm>
            <a:custGeom>
              <a:avLst/>
              <a:gdLst/>
              <a:ahLst/>
              <a:cxnLst/>
              <a:rect l="l" t="t" r="r" b="b"/>
              <a:pathLst>
                <a:path w="2239" h="2240" extrusionOk="0">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29;p50"/>
            <p:cNvSpPr/>
            <p:nvPr/>
          </p:nvSpPr>
          <p:spPr>
            <a:xfrm>
              <a:off x="6410063" y="4252712"/>
              <a:ext cx="94566" cy="246927"/>
            </a:xfrm>
            <a:custGeom>
              <a:avLst/>
              <a:gdLst/>
              <a:ahLst/>
              <a:cxnLst/>
              <a:rect l="l" t="t" r="r" b="b"/>
              <a:pathLst>
                <a:path w="2978" h="7776" extrusionOk="0">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30;p50"/>
            <p:cNvSpPr/>
            <p:nvPr/>
          </p:nvSpPr>
          <p:spPr>
            <a:xfrm>
              <a:off x="6410063" y="4212638"/>
              <a:ext cx="159950" cy="150519"/>
            </a:xfrm>
            <a:custGeom>
              <a:avLst/>
              <a:gdLst/>
              <a:ahLst/>
              <a:cxnLst/>
              <a:rect l="l" t="t" r="r" b="b"/>
              <a:pathLst>
                <a:path w="5037" h="4740" extrusionOk="0">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431;p50"/>
          <p:cNvGrpSpPr/>
          <p:nvPr/>
        </p:nvGrpSpPr>
        <p:grpSpPr>
          <a:xfrm>
            <a:off x="792171" y="1193300"/>
            <a:ext cx="214378" cy="364135"/>
            <a:chOff x="6924652" y="4135505"/>
            <a:chExt cx="214378" cy="364135"/>
          </a:xfrm>
        </p:grpSpPr>
        <p:sp>
          <p:nvSpPr>
            <p:cNvPr id="70" name="Google Shape;432;p50"/>
            <p:cNvSpPr/>
            <p:nvPr/>
          </p:nvSpPr>
          <p:spPr>
            <a:xfrm>
              <a:off x="6996482" y="4135505"/>
              <a:ext cx="70718" cy="71099"/>
            </a:xfrm>
            <a:custGeom>
              <a:avLst/>
              <a:gdLst/>
              <a:ahLst/>
              <a:cxnLst/>
              <a:rect l="l" t="t" r="r" b="b"/>
              <a:pathLst>
                <a:path w="2227" h="2239" extrusionOk="0">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3;p50"/>
            <p:cNvSpPr/>
            <p:nvPr/>
          </p:nvSpPr>
          <p:spPr>
            <a:xfrm>
              <a:off x="7018012" y="4345183"/>
              <a:ext cx="88882" cy="154456"/>
            </a:xfrm>
            <a:custGeom>
              <a:avLst/>
              <a:gdLst/>
              <a:ahLst/>
              <a:cxnLst/>
              <a:rect l="l" t="t" r="r" b="b"/>
              <a:pathLst>
                <a:path w="2799" h="4864" extrusionOk="0">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4;p50"/>
            <p:cNvSpPr/>
            <p:nvPr/>
          </p:nvSpPr>
          <p:spPr>
            <a:xfrm>
              <a:off x="6948850" y="4212638"/>
              <a:ext cx="190181" cy="149884"/>
            </a:xfrm>
            <a:custGeom>
              <a:avLst/>
              <a:gdLst/>
              <a:ahLst/>
              <a:cxnLst/>
              <a:rect l="l" t="t" r="r" b="b"/>
              <a:pathLst>
                <a:path w="5989" h="4720" extrusionOk="0">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5;p50"/>
            <p:cNvSpPr/>
            <p:nvPr/>
          </p:nvSpPr>
          <p:spPr>
            <a:xfrm>
              <a:off x="6924652" y="4252331"/>
              <a:ext cx="103617" cy="245815"/>
            </a:xfrm>
            <a:custGeom>
              <a:avLst/>
              <a:gdLst/>
              <a:ahLst/>
              <a:cxnLst/>
              <a:rect l="l" t="t" r="r" b="b"/>
              <a:pathLst>
                <a:path w="3263" h="7741" extrusionOk="0">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454;p50"/>
          <p:cNvSpPr txBox="1"/>
          <p:nvPr/>
        </p:nvSpPr>
        <p:spPr>
          <a:xfrm>
            <a:off x="3520935" y="1750844"/>
            <a:ext cx="12141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2400" dirty="0" smtClean="0">
                <a:solidFill>
                  <a:schemeClr val="dk1"/>
                </a:solidFill>
                <a:latin typeface="Poppins"/>
                <a:ea typeface="Poppins"/>
                <a:cs typeface="Poppins"/>
                <a:sym typeface="Poppins"/>
              </a:rPr>
              <a:t>1969</a:t>
            </a:r>
            <a:endParaRPr sz="2400" dirty="0">
              <a:solidFill>
                <a:schemeClr val="dk1"/>
              </a:solidFill>
              <a:latin typeface="Poppins"/>
              <a:ea typeface="Poppins"/>
              <a:cs typeface="Poppins"/>
              <a:sym typeface="Poppins"/>
            </a:endParaRPr>
          </a:p>
        </p:txBody>
      </p:sp>
      <p:pic>
        <p:nvPicPr>
          <p:cNvPr id="4102" name="Picture 6" descr="Los precios suben, pero Ecuador no tiene caf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4305" y="2823737"/>
            <a:ext cx="1619739" cy="93019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x Havelaar Fr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942" y="2561444"/>
            <a:ext cx="1245957" cy="145477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 10 mitos, realidades y preguntas frecuentes sobre el Comercio Justo:"/>
          <p:cNvPicPr>
            <a:picLocks noChangeAspect="1" noChangeArrowheads="1"/>
          </p:cNvPicPr>
          <p:nvPr/>
        </p:nvPicPr>
        <p:blipFill rotWithShape="1">
          <a:blip r:embed="rId5">
            <a:extLst>
              <a:ext uri="{28A0092B-C50C-407E-A947-70E740481C1C}">
                <a14:useLocalDpi xmlns:a14="http://schemas.microsoft.com/office/drawing/2010/main" val="0"/>
              </a:ext>
            </a:extLst>
          </a:blip>
          <a:srcRect l="7466" t="7518" r="4868" b="5008"/>
          <a:stretch/>
        </p:blipFill>
        <p:spPr bwMode="auto">
          <a:xfrm>
            <a:off x="4813797" y="2386688"/>
            <a:ext cx="3699164" cy="180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0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Tipos</a:t>
            </a:r>
            <a:endParaRPr dirty="0"/>
          </a:p>
        </p:txBody>
      </p:sp>
      <p:sp>
        <p:nvSpPr>
          <p:cNvPr id="631" name="Google Shape;631;p55"/>
          <p:cNvSpPr txBox="1">
            <a:spLocks noGrp="1"/>
          </p:cNvSpPr>
          <p:nvPr>
            <p:ph type="title" idx="2"/>
          </p:nvPr>
        </p:nvSpPr>
        <p:spPr>
          <a:xfrm>
            <a:off x="353230" y="505659"/>
            <a:ext cx="2207700"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ATES</a:t>
            </a:r>
            <a:endParaRPr dirty="0"/>
          </a:p>
        </p:txBody>
      </p:sp>
      <p:sp>
        <p:nvSpPr>
          <p:cNvPr id="632" name="Google Shape;632;p55"/>
          <p:cNvSpPr txBox="1">
            <a:spLocks noGrp="1"/>
          </p:cNvSpPr>
          <p:nvPr>
            <p:ph type="subTitle" idx="1"/>
          </p:nvPr>
        </p:nvSpPr>
        <p:spPr>
          <a:xfrm>
            <a:off x="281033" y="842345"/>
            <a:ext cx="2483716"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smtClean="0"/>
              <a:t>Orientada</a:t>
            </a:r>
            <a:r>
              <a:rPr lang="en" dirty="0" smtClean="0"/>
              <a:t> al Turismo equitativo y solidario</a:t>
            </a:r>
            <a:endParaRPr dirty="0"/>
          </a:p>
        </p:txBody>
      </p:sp>
      <p:sp>
        <p:nvSpPr>
          <p:cNvPr id="633" name="Google Shape;633;p55"/>
          <p:cNvSpPr txBox="1">
            <a:spLocks noGrp="1"/>
          </p:cNvSpPr>
          <p:nvPr>
            <p:ph type="title" idx="3"/>
          </p:nvPr>
        </p:nvSpPr>
        <p:spPr>
          <a:xfrm>
            <a:off x="3191775" y="1801408"/>
            <a:ext cx="2794958"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Fairtrade International</a:t>
            </a:r>
            <a:endParaRPr dirty="0"/>
          </a:p>
        </p:txBody>
      </p:sp>
      <p:sp>
        <p:nvSpPr>
          <p:cNvPr id="634" name="Google Shape;634;p55"/>
          <p:cNvSpPr txBox="1">
            <a:spLocks noGrp="1"/>
          </p:cNvSpPr>
          <p:nvPr>
            <p:ph type="subTitle" idx="4"/>
          </p:nvPr>
        </p:nvSpPr>
        <p:spPr>
          <a:xfrm>
            <a:off x="3412833" y="2197131"/>
            <a:ext cx="2480885"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Garantizar el cumplimiento de CJ</a:t>
            </a:r>
            <a:endParaRPr dirty="0"/>
          </a:p>
        </p:txBody>
      </p:sp>
      <p:sp>
        <p:nvSpPr>
          <p:cNvPr id="635" name="Google Shape;635;p55"/>
          <p:cNvSpPr txBox="1">
            <a:spLocks noGrp="1"/>
          </p:cNvSpPr>
          <p:nvPr>
            <p:ph type="title" idx="5"/>
          </p:nvPr>
        </p:nvSpPr>
        <p:spPr>
          <a:xfrm>
            <a:off x="6477909" y="573848"/>
            <a:ext cx="2207700"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Naturland Fair</a:t>
            </a:r>
            <a:endParaRPr dirty="0"/>
          </a:p>
        </p:txBody>
      </p:sp>
      <p:sp>
        <p:nvSpPr>
          <p:cNvPr id="636" name="Google Shape;636;p55"/>
          <p:cNvSpPr txBox="1">
            <a:spLocks noGrp="1"/>
          </p:cNvSpPr>
          <p:nvPr>
            <p:ph type="subTitle" idx="6"/>
          </p:nvPr>
        </p:nvSpPr>
        <p:spPr>
          <a:xfrm>
            <a:off x="6477909" y="915500"/>
            <a:ext cx="2207700"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Referente ecológico europeo</a:t>
            </a:r>
            <a:endParaRPr dirty="0"/>
          </a:p>
        </p:txBody>
      </p:sp>
      <p:sp>
        <p:nvSpPr>
          <p:cNvPr id="637" name="Google Shape;637;p55"/>
          <p:cNvSpPr txBox="1">
            <a:spLocks noGrp="1"/>
          </p:cNvSpPr>
          <p:nvPr>
            <p:ph type="title" idx="7"/>
          </p:nvPr>
        </p:nvSpPr>
        <p:spPr>
          <a:xfrm>
            <a:off x="400455" y="1966072"/>
            <a:ext cx="2207700" cy="453300"/>
          </a:xfrm>
          <a:prstGeom prst="rect">
            <a:avLst/>
          </a:prstGeom>
        </p:spPr>
        <p:txBody>
          <a:bodyPr spcFirstLastPara="1" wrap="square" lIns="91425" tIns="91425" rIns="91425" bIns="91425" anchor="t" anchorCtr="0">
            <a:noAutofit/>
          </a:bodyPr>
          <a:lstStyle/>
          <a:p>
            <a:r>
              <a:rPr lang="es-EC" dirty="0" err="1" smtClean="0"/>
              <a:t>Biopartenaire</a:t>
            </a:r>
            <a:endParaRPr dirty="0"/>
          </a:p>
        </p:txBody>
      </p:sp>
      <p:sp>
        <p:nvSpPr>
          <p:cNvPr id="638" name="Google Shape;638;p55"/>
          <p:cNvSpPr txBox="1">
            <a:spLocks noGrp="1"/>
          </p:cNvSpPr>
          <p:nvPr>
            <p:ph type="subTitle" idx="8"/>
          </p:nvPr>
        </p:nvSpPr>
        <p:spPr>
          <a:xfrm>
            <a:off x="322179" y="2307724"/>
            <a:ext cx="2483716"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Sello francés centrado a la ecología</a:t>
            </a:r>
            <a:endParaRPr dirty="0"/>
          </a:p>
        </p:txBody>
      </p:sp>
      <p:sp>
        <p:nvSpPr>
          <p:cNvPr id="639" name="Google Shape;639;p55"/>
          <p:cNvSpPr txBox="1">
            <a:spLocks noGrp="1"/>
          </p:cNvSpPr>
          <p:nvPr>
            <p:ph type="title" idx="9"/>
          </p:nvPr>
        </p:nvSpPr>
        <p:spPr>
          <a:xfrm>
            <a:off x="610989" y="3447387"/>
            <a:ext cx="2207700"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Fair for Life</a:t>
            </a:r>
            <a:endParaRPr dirty="0"/>
          </a:p>
        </p:txBody>
      </p:sp>
      <p:sp>
        <p:nvSpPr>
          <p:cNvPr id="640" name="Google Shape;640;p55"/>
          <p:cNvSpPr txBox="1">
            <a:spLocks noGrp="1"/>
          </p:cNvSpPr>
          <p:nvPr>
            <p:ph type="subTitle" idx="13"/>
          </p:nvPr>
        </p:nvSpPr>
        <p:spPr>
          <a:xfrm>
            <a:off x="275212" y="3789039"/>
            <a:ext cx="2898476"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Emitido por Ecocert mayor presencia en Africa </a:t>
            </a:r>
            <a:endParaRPr dirty="0"/>
          </a:p>
        </p:txBody>
      </p:sp>
      <p:sp>
        <p:nvSpPr>
          <p:cNvPr id="641" name="Google Shape;641;p55"/>
          <p:cNvSpPr txBox="1">
            <a:spLocks noGrp="1"/>
          </p:cNvSpPr>
          <p:nvPr>
            <p:ph type="title" idx="14"/>
          </p:nvPr>
        </p:nvSpPr>
        <p:spPr>
          <a:xfrm>
            <a:off x="6459181" y="3488272"/>
            <a:ext cx="2207700"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WFTO</a:t>
            </a:r>
            <a:endParaRPr dirty="0"/>
          </a:p>
        </p:txBody>
      </p:sp>
      <p:sp>
        <p:nvSpPr>
          <p:cNvPr id="642" name="Google Shape;642;p55"/>
          <p:cNvSpPr txBox="1">
            <a:spLocks noGrp="1"/>
          </p:cNvSpPr>
          <p:nvPr>
            <p:ph type="subTitle" idx="15"/>
          </p:nvPr>
        </p:nvSpPr>
        <p:spPr>
          <a:xfrm>
            <a:off x="6459181" y="3829924"/>
            <a:ext cx="2207700"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Determinan los principios de CJ</a:t>
            </a:r>
            <a:endParaRPr dirty="0"/>
          </a:p>
        </p:txBody>
      </p:sp>
      <p:pic>
        <p:nvPicPr>
          <p:cNvPr id="36" name="Imagen 35" descr="https://www.tourismesolidaire.org/scripts/kcfinder/upload/images/logo-labelATES_fin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479" y="785130"/>
            <a:ext cx="637535" cy="542751"/>
          </a:xfrm>
          <a:prstGeom prst="rect">
            <a:avLst/>
          </a:prstGeom>
          <a:noFill/>
          <a:ln>
            <a:noFill/>
          </a:ln>
        </p:spPr>
      </p:pic>
      <p:pic>
        <p:nvPicPr>
          <p:cNvPr id="37" name="Imagen 36" descr="Bienvenue chez BIOPARTENAIRE ® - Label Bio et équitable"/>
          <p:cNvPicPr/>
          <p:nvPr/>
        </p:nvPicPr>
        <p:blipFill>
          <a:blip r:embed="rId4">
            <a:extLst>
              <a:ext uri="{28A0092B-C50C-407E-A947-70E740481C1C}">
                <a14:useLocalDpi xmlns:a14="http://schemas.microsoft.com/office/drawing/2010/main" val="0"/>
              </a:ext>
            </a:extLst>
          </a:blip>
          <a:srcRect/>
          <a:stretch>
            <a:fillRect/>
          </a:stretch>
        </p:blipFill>
        <p:spPr bwMode="auto">
          <a:xfrm>
            <a:off x="2752700" y="2197131"/>
            <a:ext cx="558079" cy="652775"/>
          </a:xfrm>
          <a:prstGeom prst="rect">
            <a:avLst/>
          </a:prstGeom>
          <a:noFill/>
          <a:ln>
            <a:noFill/>
          </a:ln>
        </p:spPr>
      </p:pic>
      <p:pic>
        <p:nvPicPr>
          <p:cNvPr id="38" name="Imagen 37" descr="Etiqueta de comercio justo de Fair for Life | Ecocer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2470" y="3180432"/>
            <a:ext cx="558079" cy="592671"/>
          </a:xfrm>
          <a:prstGeom prst="rect">
            <a:avLst/>
          </a:prstGeom>
          <a:noFill/>
          <a:ln>
            <a:noFill/>
          </a:ln>
        </p:spPr>
      </p:pic>
      <p:sp>
        <p:nvSpPr>
          <p:cNvPr id="39" name="Google Shape;633;p55"/>
          <p:cNvSpPr txBox="1">
            <a:spLocks/>
          </p:cNvSpPr>
          <p:nvPr/>
        </p:nvSpPr>
        <p:spPr>
          <a:xfrm>
            <a:off x="3474211" y="3781926"/>
            <a:ext cx="2207700" cy="45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n-US" dirty="0" smtClean="0"/>
              <a:t>Fair Trade USA</a:t>
            </a:r>
            <a:endParaRPr lang="en-US" dirty="0"/>
          </a:p>
        </p:txBody>
      </p:sp>
      <p:sp>
        <p:nvSpPr>
          <p:cNvPr id="40" name="Google Shape;634;p55"/>
          <p:cNvSpPr txBox="1">
            <a:spLocks/>
          </p:cNvSpPr>
          <p:nvPr/>
        </p:nvSpPr>
        <p:spPr>
          <a:xfrm>
            <a:off x="3313760" y="4123578"/>
            <a:ext cx="2679033" cy="6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0" indent="0"/>
            <a:r>
              <a:rPr lang="en-US" dirty="0" err="1" smtClean="0"/>
              <a:t>Orientada</a:t>
            </a:r>
            <a:r>
              <a:rPr lang="en-US" dirty="0" smtClean="0"/>
              <a:t> a </a:t>
            </a:r>
            <a:r>
              <a:rPr lang="en-US" dirty="0" err="1" smtClean="0"/>
              <a:t>pequeños</a:t>
            </a:r>
            <a:r>
              <a:rPr lang="en-US" dirty="0" smtClean="0"/>
              <a:t> </a:t>
            </a:r>
            <a:r>
              <a:rPr lang="en-US" dirty="0" err="1" smtClean="0"/>
              <a:t>productores</a:t>
            </a:r>
            <a:endParaRPr lang="en-US" dirty="0"/>
          </a:p>
        </p:txBody>
      </p:sp>
      <p:pic>
        <p:nvPicPr>
          <p:cNvPr id="45" name="Imagen 44" descr="https://images.fairtrade.net/article/FM_RGB_100H.png"/>
          <p:cNvPicPr/>
          <p:nvPr/>
        </p:nvPicPr>
        <p:blipFill>
          <a:blip r:embed="rId6">
            <a:extLst>
              <a:ext uri="{28A0092B-C50C-407E-A947-70E740481C1C}">
                <a14:useLocalDpi xmlns:a14="http://schemas.microsoft.com/office/drawing/2010/main" val="0"/>
              </a:ext>
            </a:extLst>
          </a:blip>
          <a:srcRect/>
          <a:stretch>
            <a:fillRect/>
          </a:stretch>
        </p:blipFill>
        <p:spPr bwMode="auto">
          <a:xfrm>
            <a:off x="4185432" y="1241846"/>
            <a:ext cx="807642" cy="645283"/>
          </a:xfrm>
          <a:prstGeom prst="rect">
            <a:avLst/>
          </a:prstGeom>
          <a:noFill/>
          <a:ln>
            <a:noFill/>
          </a:ln>
        </p:spPr>
      </p:pic>
      <p:pic>
        <p:nvPicPr>
          <p:cNvPr id="46" name="Imagen 45" descr="Fair Trade USA - Certifications"/>
          <p:cNvPicPr/>
          <p:nvPr/>
        </p:nvPicPr>
        <p:blipFill rotWithShape="1">
          <a:blip r:embed="rId7">
            <a:extLst>
              <a:ext uri="{28A0092B-C50C-407E-A947-70E740481C1C}">
                <a14:useLocalDpi xmlns:a14="http://schemas.microsoft.com/office/drawing/2010/main" val="0"/>
              </a:ext>
            </a:extLst>
          </a:blip>
          <a:srcRect l="21000" t="10001" r="19500" b="10999"/>
          <a:stretch/>
        </p:blipFill>
        <p:spPr bwMode="auto">
          <a:xfrm>
            <a:off x="4304057" y="2852631"/>
            <a:ext cx="669756" cy="1036893"/>
          </a:xfrm>
          <a:prstGeom prst="rect">
            <a:avLst/>
          </a:prstGeom>
          <a:noFill/>
          <a:ln>
            <a:noFill/>
          </a:ln>
          <a:extLst>
            <a:ext uri="{53640926-AAD7-44D8-BBD7-CCE9431645EC}">
              <a14:shadowObscured xmlns:a14="http://schemas.microsoft.com/office/drawing/2010/main"/>
            </a:ext>
          </a:extLst>
        </p:spPr>
      </p:pic>
      <p:sp>
        <p:nvSpPr>
          <p:cNvPr id="50" name="Google Shape;641;p55"/>
          <p:cNvSpPr txBox="1">
            <a:spLocks/>
          </p:cNvSpPr>
          <p:nvPr/>
        </p:nvSpPr>
        <p:spPr>
          <a:xfrm>
            <a:off x="6477909" y="1966072"/>
            <a:ext cx="2207700" cy="45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n-US" dirty="0" smtClean="0"/>
              <a:t>SPP</a:t>
            </a:r>
            <a:endParaRPr lang="en-US" dirty="0"/>
          </a:p>
        </p:txBody>
      </p:sp>
      <p:sp>
        <p:nvSpPr>
          <p:cNvPr id="51" name="Google Shape;642;p55"/>
          <p:cNvSpPr txBox="1">
            <a:spLocks/>
          </p:cNvSpPr>
          <p:nvPr/>
        </p:nvSpPr>
        <p:spPr>
          <a:xfrm>
            <a:off x="6477909" y="2307724"/>
            <a:ext cx="2207700" cy="65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0" indent="0"/>
            <a:r>
              <a:rPr lang="en-US" dirty="0" err="1" smtClean="0"/>
              <a:t>Nace</a:t>
            </a:r>
            <a:r>
              <a:rPr lang="en-US" dirty="0" smtClean="0"/>
              <a:t> de la CLAC - 2008</a:t>
            </a:r>
            <a:endParaRPr lang="en-US" dirty="0"/>
          </a:p>
        </p:txBody>
      </p:sp>
      <p:pic>
        <p:nvPicPr>
          <p:cNvPr id="59" name="Imagen 58" descr="Naturland Fair Logo Vector - (.SVG + .PNG) - Logovtor.Com"/>
          <p:cNvPicPr/>
          <p:nvPr/>
        </p:nvPicPr>
        <p:blipFill rotWithShape="1">
          <a:blip r:embed="rId8" cstate="print">
            <a:extLst>
              <a:ext uri="{28A0092B-C50C-407E-A947-70E740481C1C}">
                <a14:useLocalDpi xmlns:a14="http://schemas.microsoft.com/office/drawing/2010/main" val="0"/>
              </a:ext>
            </a:extLst>
          </a:blip>
          <a:srcRect l="37025" r="36605"/>
          <a:stretch/>
        </p:blipFill>
        <p:spPr bwMode="auto">
          <a:xfrm>
            <a:off x="6029066" y="700473"/>
            <a:ext cx="448843" cy="785475"/>
          </a:xfrm>
          <a:prstGeom prst="rect">
            <a:avLst/>
          </a:prstGeom>
          <a:noFill/>
          <a:ln>
            <a:noFill/>
          </a:ln>
          <a:extLst>
            <a:ext uri="{53640926-AAD7-44D8-BBD7-CCE9431645EC}">
              <a14:shadowObscured xmlns:a14="http://schemas.microsoft.com/office/drawing/2010/main"/>
            </a:ext>
          </a:extLst>
        </p:spPr>
      </p:pic>
      <p:pic>
        <p:nvPicPr>
          <p:cNvPr id="60" name="Imagen 59" descr="Símbolo de Pequeños Productores (SPP) – IMOcert"/>
          <p:cNvPicPr/>
          <p:nvPr/>
        </p:nvPicPr>
        <p:blipFill>
          <a:blip r:embed="rId9">
            <a:extLst>
              <a:ext uri="{28A0092B-C50C-407E-A947-70E740481C1C}">
                <a14:useLocalDpi xmlns:a14="http://schemas.microsoft.com/office/drawing/2010/main" val="0"/>
              </a:ext>
            </a:extLst>
          </a:blip>
          <a:srcRect/>
          <a:stretch>
            <a:fillRect/>
          </a:stretch>
        </p:blipFill>
        <p:spPr bwMode="auto">
          <a:xfrm>
            <a:off x="5847192" y="2180948"/>
            <a:ext cx="812590" cy="712094"/>
          </a:xfrm>
          <a:prstGeom prst="rect">
            <a:avLst/>
          </a:prstGeom>
          <a:noFill/>
          <a:ln>
            <a:noFill/>
          </a:ln>
        </p:spPr>
      </p:pic>
      <p:pic>
        <p:nvPicPr>
          <p:cNvPr id="61" name="Imagen 60" descr="World Fair Trade Organization | Home of Fair Trade Enterprises"/>
          <p:cNvPicPr/>
          <p:nvPr/>
        </p:nvPicPr>
        <p:blipFill rotWithShape="1">
          <a:blip r:embed="rId10">
            <a:extLst>
              <a:ext uri="{28A0092B-C50C-407E-A947-70E740481C1C}">
                <a14:useLocalDpi xmlns:a14="http://schemas.microsoft.com/office/drawing/2010/main" val="0"/>
              </a:ext>
            </a:extLst>
          </a:blip>
          <a:srcRect l="11490" t="11466" r="14287" b="12102"/>
          <a:stretch/>
        </p:blipFill>
        <p:spPr bwMode="auto">
          <a:xfrm>
            <a:off x="5805984" y="3200833"/>
            <a:ext cx="895005" cy="7864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55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grpSp>
        <p:nvGrpSpPr>
          <p:cNvPr id="485" name="Google Shape;485;p51"/>
          <p:cNvGrpSpPr/>
          <p:nvPr/>
        </p:nvGrpSpPr>
        <p:grpSpPr>
          <a:xfrm>
            <a:off x="4395429" y="1885343"/>
            <a:ext cx="4035429" cy="2149820"/>
            <a:chOff x="233350" y="949250"/>
            <a:chExt cx="7137300" cy="3802300"/>
          </a:xfrm>
        </p:grpSpPr>
        <p:sp>
          <p:nvSpPr>
            <p:cNvPr id="486" name="Google Shape;486;p51"/>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1"/>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1"/>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1"/>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1"/>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1"/>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1"/>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1"/>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1"/>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1"/>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1"/>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1"/>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1"/>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1"/>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1"/>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1"/>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1"/>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1"/>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1"/>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1"/>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1"/>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1"/>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1"/>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1"/>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1"/>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1"/>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1"/>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1"/>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1"/>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1"/>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1"/>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1"/>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1"/>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1"/>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1"/>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1"/>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1"/>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1"/>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1"/>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1"/>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1"/>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1"/>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1"/>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1"/>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1"/>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1"/>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1"/>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1"/>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1"/>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1"/>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5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Competidores florícolas</a:t>
            </a:r>
            <a:endParaRPr dirty="0"/>
          </a:p>
        </p:txBody>
      </p:sp>
      <p:sp>
        <p:nvSpPr>
          <p:cNvPr id="538" name="Google Shape;538;p51"/>
          <p:cNvSpPr txBox="1"/>
          <p:nvPr/>
        </p:nvSpPr>
        <p:spPr>
          <a:xfrm>
            <a:off x="2524882" y="1927075"/>
            <a:ext cx="1681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Baskervville"/>
              <a:ea typeface="Baskervville"/>
              <a:cs typeface="Baskervville"/>
              <a:sym typeface="Baskervville"/>
            </a:endParaRPr>
          </a:p>
        </p:txBody>
      </p:sp>
      <p:sp>
        <p:nvSpPr>
          <p:cNvPr id="539" name="Google Shape;539;p51"/>
          <p:cNvSpPr txBox="1"/>
          <p:nvPr/>
        </p:nvSpPr>
        <p:spPr>
          <a:xfrm>
            <a:off x="2524882" y="2194394"/>
            <a:ext cx="1681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Rosas, claveles y gypsophila</a:t>
            </a:r>
            <a:endParaRPr sz="1600" dirty="0">
              <a:solidFill>
                <a:schemeClr val="dk1"/>
              </a:solidFill>
              <a:latin typeface="Montserrat"/>
              <a:ea typeface="Montserrat"/>
              <a:cs typeface="Montserrat"/>
              <a:sym typeface="Montserrat"/>
            </a:endParaRPr>
          </a:p>
        </p:txBody>
      </p:sp>
      <p:sp>
        <p:nvSpPr>
          <p:cNvPr id="540" name="Google Shape;540;p51"/>
          <p:cNvSpPr txBox="1"/>
          <p:nvPr/>
        </p:nvSpPr>
        <p:spPr>
          <a:xfrm>
            <a:off x="2524882" y="3451056"/>
            <a:ext cx="1681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smtClean="0">
                <a:solidFill>
                  <a:schemeClr val="dk1"/>
                </a:solidFill>
                <a:latin typeface="Baskervville"/>
                <a:ea typeface="Baskervville"/>
                <a:cs typeface="Baskervville"/>
                <a:sym typeface="Baskervville"/>
              </a:rPr>
              <a:t>85</a:t>
            </a:r>
            <a:r>
              <a:rPr lang="en" sz="2000" b="1" dirty="0">
                <a:solidFill>
                  <a:schemeClr val="dk1"/>
                </a:solidFill>
                <a:latin typeface="Baskervville"/>
                <a:ea typeface="Baskervville"/>
                <a:cs typeface="Baskervville"/>
                <a:sym typeface="Baskervville"/>
              </a:rPr>
              <a:t>%</a:t>
            </a:r>
            <a:endParaRPr sz="2000" b="1" dirty="0">
              <a:solidFill>
                <a:schemeClr val="dk1"/>
              </a:solidFill>
              <a:latin typeface="Baskervville"/>
              <a:ea typeface="Baskervville"/>
              <a:cs typeface="Baskervville"/>
              <a:sym typeface="Baskervville"/>
            </a:endParaRPr>
          </a:p>
        </p:txBody>
      </p:sp>
      <p:sp>
        <p:nvSpPr>
          <p:cNvPr id="541" name="Google Shape;541;p51"/>
          <p:cNvSpPr txBox="1"/>
          <p:nvPr/>
        </p:nvSpPr>
        <p:spPr>
          <a:xfrm>
            <a:off x="2524882" y="3718375"/>
            <a:ext cx="1681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smtClean="0">
                <a:solidFill>
                  <a:schemeClr val="dk1"/>
                </a:solidFill>
                <a:latin typeface="Montserrat"/>
                <a:ea typeface="Montserrat"/>
                <a:cs typeface="Montserrat"/>
                <a:sym typeface="Montserrat"/>
              </a:rPr>
              <a:t>C</a:t>
            </a:r>
            <a:r>
              <a:rPr lang="en" sz="1600" dirty="0" smtClean="0">
                <a:solidFill>
                  <a:schemeClr val="dk1"/>
                </a:solidFill>
                <a:latin typeface="Montserrat"/>
                <a:ea typeface="Montserrat"/>
                <a:cs typeface="Montserrat"/>
                <a:sym typeface="Montserrat"/>
              </a:rPr>
              <a:t>olaboradoras y grandes beneficios</a:t>
            </a:r>
            <a:endParaRPr sz="1600" dirty="0">
              <a:solidFill>
                <a:schemeClr val="dk1"/>
              </a:solidFill>
              <a:latin typeface="Montserrat"/>
              <a:ea typeface="Montserrat"/>
              <a:cs typeface="Montserrat"/>
              <a:sym typeface="Montserrat"/>
            </a:endParaRPr>
          </a:p>
        </p:txBody>
      </p:sp>
      <p:sp>
        <p:nvSpPr>
          <p:cNvPr id="542" name="Google Shape;542;p51"/>
          <p:cNvSpPr txBox="1"/>
          <p:nvPr/>
        </p:nvSpPr>
        <p:spPr>
          <a:xfrm>
            <a:off x="713250" y="3451056"/>
            <a:ext cx="1681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smtClean="0">
                <a:solidFill>
                  <a:schemeClr val="dk1"/>
                </a:solidFill>
                <a:latin typeface="Baskervville"/>
                <a:ea typeface="Baskervville"/>
                <a:cs typeface="Baskervville"/>
                <a:sym typeface="Baskervville"/>
              </a:rPr>
              <a:t>8</a:t>
            </a:r>
            <a:endParaRPr sz="2000" b="1" dirty="0">
              <a:solidFill>
                <a:schemeClr val="dk1"/>
              </a:solidFill>
              <a:latin typeface="Baskervville"/>
              <a:ea typeface="Baskervville"/>
              <a:cs typeface="Baskervville"/>
              <a:sym typeface="Baskervville"/>
            </a:endParaRPr>
          </a:p>
        </p:txBody>
      </p:sp>
      <p:sp>
        <p:nvSpPr>
          <p:cNvPr id="543" name="Google Shape;543;p51"/>
          <p:cNvSpPr txBox="1"/>
          <p:nvPr/>
        </p:nvSpPr>
        <p:spPr>
          <a:xfrm>
            <a:off x="582182" y="3718375"/>
            <a:ext cx="1812268"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Organizaciones productoras</a:t>
            </a:r>
            <a:endParaRPr sz="1600" dirty="0">
              <a:solidFill>
                <a:schemeClr val="dk1"/>
              </a:solidFill>
              <a:latin typeface="Montserrat"/>
              <a:ea typeface="Montserrat"/>
              <a:cs typeface="Montserrat"/>
              <a:sym typeface="Montserrat"/>
            </a:endParaRPr>
          </a:p>
        </p:txBody>
      </p:sp>
      <p:sp>
        <p:nvSpPr>
          <p:cNvPr id="544" name="Google Shape;544;p51"/>
          <p:cNvSpPr txBox="1"/>
          <p:nvPr/>
        </p:nvSpPr>
        <p:spPr>
          <a:xfrm>
            <a:off x="713250" y="1927075"/>
            <a:ext cx="1681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smtClean="0">
                <a:solidFill>
                  <a:schemeClr val="dk1"/>
                </a:solidFill>
                <a:latin typeface="Baskervville"/>
                <a:ea typeface="Baskervville"/>
                <a:cs typeface="Baskervville"/>
                <a:sym typeface="Baskervville"/>
              </a:rPr>
              <a:t>44</a:t>
            </a:r>
            <a:endParaRPr sz="2000" b="1" dirty="0">
              <a:solidFill>
                <a:schemeClr val="dk1"/>
              </a:solidFill>
              <a:latin typeface="Baskervville"/>
              <a:ea typeface="Baskervville"/>
              <a:cs typeface="Baskervville"/>
              <a:sym typeface="Baskervville"/>
            </a:endParaRPr>
          </a:p>
        </p:txBody>
      </p:sp>
      <p:sp>
        <p:nvSpPr>
          <p:cNvPr id="545" name="Google Shape;545;p51"/>
          <p:cNvSpPr txBox="1"/>
          <p:nvPr/>
        </p:nvSpPr>
        <p:spPr>
          <a:xfrm>
            <a:off x="510843" y="2194394"/>
            <a:ext cx="1883607"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600" dirty="0" smtClean="0">
                <a:solidFill>
                  <a:schemeClr val="dk1"/>
                </a:solidFill>
                <a:latin typeface="Montserrat"/>
                <a:ea typeface="Montserrat"/>
                <a:cs typeface="Montserrat"/>
                <a:sym typeface="Montserrat"/>
              </a:rPr>
              <a:t>Productoras con certificación</a:t>
            </a:r>
            <a:endParaRPr sz="1600" dirty="0">
              <a:solidFill>
                <a:schemeClr val="dk1"/>
              </a:solidFill>
              <a:latin typeface="Montserrat"/>
              <a:ea typeface="Montserrat"/>
              <a:cs typeface="Montserrat"/>
              <a:sym typeface="Montserrat"/>
            </a:endParaRPr>
          </a:p>
        </p:txBody>
      </p:sp>
      <p:grpSp>
        <p:nvGrpSpPr>
          <p:cNvPr id="546" name="Google Shape;546;p51"/>
          <p:cNvGrpSpPr/>
          <p:nvPr/>
        </p:nvGrpSpPr>
        <p:grpSpPr>
          <a:xfrm>
            <a:off x="1367436" y="1515322"/>
            <a:ext cx="372835" cy="342573"/>
            <a:chOff x="1952836" y="2774422"/>
            <a:chExt cx="372835" cy="342573"/>
          </a:xfrm>
        </p:grpSpPr>
        <p:sp>
          <p:nvSpPr>
            <p:cNvPr id="547" name="Google Shape;547;p51"/>
            <p:cNvSpPr/>
            <p:nvPr/>
          </p:nvSpPr>
          <p:spPr>
            <a:xfrm>
              <a:off x="2076490"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6" y="941"/>
                    <a:pt x="345" y="811"/>
                    <a:pt x="345" y="644"/>
                  </a:cubicBezTo>
                  <a:cubicBezTo>
                    <a:pt x="345" y="477"/>
                    <a:pt x="476" y="346"/>
                    <a:pt x="643" y="346"/>
                  </a:cubicBezTo>
                  <a:close/>
                  <a:moveTo>
                    <a:pt x="643" y="1"/>
                  </a:moveTo>
                  <a:cubicBezTo>
                    <a:pt x="286" y="1"/>
                    <a:pt x="0" y="287"/>
                    <a:pt x="0" y="644"/>
                  </a:cubicBezTo>
                  <a:cubicBezTo>
                    <a:pt x="0" y="1001"/>
                    <a:pt x="286" y="1287"/>
                    <a:pt x="643" y="1287"/>
                  </a:cubicBezTo>
                  <a:cubicBezTo>
                    <a:pt x="1000" y="1287"/>
                    <a:pt x="1286" y="1001"/>
                    <a:pt x="1286" y="644"/>
                  </a:cubicBezTo>
                  <a:cubicBezTo>
                    <a:pt x="1286" y="287"/>
                    <a:pt x="1000"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1"/>
            <p:cNvSpPr/>
            <p:nvPr/>
          </p:nvSpPr>
          <p:spPr>
            <a:xfrm>
              <a:off x="2208432"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7" y="941"/>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86" y="1001"/>
                    <a:pt x="1286" y="644"/>
                  </a:cubicBezTo>
                  <a:cubicBezTo>
                    <a:pt x="1286" y="287"/>
                    <a:pt x="1001"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1"/>
            <p:cNvSpPr/>
            <p:nvPr/>
          </p:nvSpPr>
          <p:spPr>
            <a:xfrm>
              <a:off x="1952836" y="2774422"/>
              <a:ext cx="372835" cy="342573"/>
            </a:xfrm>
            <a:custGeom>
              <a:avLst/>
              <a:gdLst/>
              <a:ahLst/>
              <a:cxnLst/>
              <a:rect l="l" t="t" r="r" b="b"/>
              <a:pathLst>
                <a:path w="11741" h="10788" extrusionOk="0">
                  <a:moveTo>
                    <a:pt x="5382" y="1988"/>
                  </a:moveTo>
                  <a:lnTo>
                    <a:pt x="5382" y="3001"/>
                  </a:lnTo>
                  <a:lnTo>
                    <a:pt x="4359" y="3001"/>
                  </a:lnTo>
                  <a:lnTo>
                    <a:pt x="4359" y="1988"/>
                  </a:lnTo>
                  <a:close/>
                  <a:moveTo>
                    <a:pt x="6752" y="1988"/>
                  </a:moveTo>
                  <a:lnTo>
                    <a:pt x="6752" y="3001"/>
                  </a:lnTo>
                  <a:lnTo>
                    <a:pt x="5728" y="3001"/>
                  </a:lnTo>
                  <a:lnTo>
                    <a:pt x="5728" y="1988"/>
                  </a:lnTo>
                  <a:close/>
                  <a:moveTo>
                    <a:pt x="8121" y="1988"/>
                  </a:moveTo>
                  <a:lnTo>
                    <a:pt x="8121" y="3001"/>
                  </a:lnTo>
                  <a:lnTo>
                    <a:pt x="7097" y="3001"/>
                  </a:lnTo>
                  <a:lnTo>
                    <a:pt x="7097" y="1988"/>
                  </a:lnTo>
                  <a:close/>
                  <a:moveTo>
                    <a:pt x="9490" y="1988"/>
                  </a:moveTo>
                  <a:lnTo>
                    <a:pt x="9490" y="3001"/>
                  </a:lnTo>
                  <a:lnTo>
                    <a:pt x="8466" y="3001"/>
                  </a:lnTo>
                  <a:lnTo>
                    <a:pt x="8466" y="1988"/>
                  </a:lnTo>
                  <a:close/>
                  <a:moveTo>
                    <a:pt x="10324" y="1988"/>
                  </a:moveTo>
                  <a:lnTo>
                    <a:pt x="10085" y="3001"/>
                  </a:lnTo>
                  <a:lnTo>
                    <a:pt x="9847" y="3001"/>
                  </a:lnTo>
                  <a:lnTo>
                    <a:pt x="9847" y="1988"/>
                  </a:lnTo>
                  <a:close/>
                  <a:moveTo>
                    <a:pt x="4001" y="2000"/>
                  </a:moveTo>
                  <a:lnTo>
                    <a:pt x="4001" y="3012"/>
                  </a:lnTo>
                  <a:lnTo>
                    <a:pt x="3311" y="3012"/>
                  </a:lnTo>
                  <a:lnTo>
                    <a:pt x="2965" y="2000"/>
                  </a:lnTo>
                  <a:close/>
                  <a:moveTo>
                    <a:pt x="10014" y="3334"/>
                  </a:moveTo>
                  <a:lnTo>
                    <a:pt x="9847" y="4048"/>
                  </a:lnTo>
                  <a:lnTo>
                    <a:pt x="9847" y="3334"/>
                  </a:lnTo>
                  <a:close/>
                  <a:moveTo>
                    <a:pt x="4013" y="3334"/>
                  </a:moveTo>
                  <a:lnTo>
                    <a:pt x="4013" y="4370"/>
                  </a:lnTo>
                  <a:lnTo>
                    <a:pt x="3823" y="4370"/>
                  </a:lnTo>
                  <a:lnTo>
                    <a:pt x="3454" y="3334"/>
                  </a:lnTo>
                  <a:close/>
                  <a:moveTo>
                    <a:pt x="5371" y="3334"/>
                  </a:moveTo>
                  <a:lnTo>
                    <a:pt x="5371" y="4370"/>
                  </a:lnTo>
                  <a:lnTo>
                    <a:pt x="4347" y="4370"/>
                  </a:lnTo>
                  <a:lnTo>
                    <a:pt x="4347" y="3334"/>
                  </a:lnTo>
                  <a:close/>
                  <a:moveTo>
                    <a:pt x="6752" y="3334"/>
                  </a:moveTo>
                  <a:lnTo>
                    <a:pt x="6752" y="4370"/>
                  </a:lnTo>
                  <a:lnTo>
                    <a:pt x="5728" y="4370"/>
                  </a:lnTo>
                  <a:lnTo>
                    <a:pt x="5728" y="3334"/>
                  </a:lnTo>
                  <a:close/>
                  <a:moveTo>
                    <a:pt x="8121" y="3358"/>
                  </a:moveTo>
                  <a:lnTo>
                    <a:pt x="8121" y="4382"/>
                  </a:lnTo>
                  <a:lnTo>
                    <a:pt x="7097" y="4382"/>
                  </a:lnTo>
                  <a:lnTo>
                    <a:pt x="7097" y="3358"/>
                  </a:lnTo>
                  <a:close/>
                  <a:moveTo>
                    <a:pt x="9514" y="3358"/>
                  </a:moveTo>
                  <a:lnTo>
                    <a:pt x="9514" y="4382"/>
                  </a:lnTo>
                  <a:lnTo>
                    <a:pt x="8478" y="4382"/>
                  </a:lnTo>
                  <a:lnTo>
                    <a:pt x="8478" y="3358"/>
                  </a:lnTo>
                  <a:close/>
                  <a:moveTo>
                    <a:pt x="4001" y="4727"/>
                  </a:moveTo>
                  <a:lnTo>
                    <a:pt x="4001" y="4941"/>
                  </a:lnTo>
                  <a:lnTo>
                    <a:pt x="3930" y="4727"/>
                  </a:lnTo>
                  <a:close/>
                  <a:moveTo>
                    <a:pt x="5371" y="4715"/>
                  </a:moveTo>
                  <a:lnTo>
                    <a:pt x="5371" y="5525"/>
                  </a:lnTo>
                  <a:cubicBezTo>
                    <a:pt x="5297" y="5521"/>
                    <a:pt x="5230" y="5520"/>
                    <a:pt x="5167" y="5520"/>
                  </a:cubicBezTo>
                  <a:cubicBezTo>
                    <a:pt x="5049" y="5520"/>
                    <a:pt x="4947" y="5524"/>
                    <a:pt x="4854" y="5524"/>
                  </a:cubicBezTo>
                  <a:cubicBezTo>
                    <a:pt x="4666" y="5524"/>
                    <a:pt x="4516" y="5507"/>
                    <a:pt x="4347" y="5406"/>
                  </a:cubicBezTo>
                  <a:lnTo>
                    <a:pt x="4347" y="4715"/>
                  </a:lnTo>
                  <a:close/>
                  <a:moveTo>
                    <a:pt x="6752" y="4727"/>
                  </a:moveTo>
                  <a:lnTo>
                    <a:pt x="6752" y="5525"/>
                  </a:lnTo>
                  <a:lnTo>
                    <a:pt x="5728" y="5525"/>
                  </a:lnTo>
                  <a:lnTo>
                    <a:pt x="5728" y="4727"/>
                  </a:lnTo>
                  <a:close/>
                  <a:moveTo>
                    <a:pt x="8121" y="4727"/>
                  </a:moveTo>
                  <a:lnTo>
                    <a:pt x="8121" y="5525"/>
                  </a:lnTo>
                  <a:lnTo>
                    <a:pt x="7097" y="5525"/>
                  </a:lnTo>
                  <a:lnTo>
                    <a:pt x="7097" y="4727"/>
                  </a:lnTo>
                  <a:close/>
                  <a:moveTo>
                    <a:pt x="9490" y="4727"/>
                  </a:moveTo>
                  <a:lnTo>
                    <a:pt x="9490" y="5525"/>
                  </a:lnTo>
                  <a:lnTo>
                    <a:pt x="8466" y="5525"/>
                  </a:lnTo>
                  <a:lnTo>
                    <a:pt x="8466" y="4727"/>
                  </a:lnTo>
                  <a:close/>
                  <a:moveTo>
                    <a:pt x="4537" y="8680"/>
                  </a:moveTo>
                  <a:cubicBezTo>
                    <a:pt x="5025" y="8680"/>
                    <a:pt x="5418" y="9085"/>
                    <a:pt x="5418" y="9561"/>
                  </a:cubicBezTo>
                  <a:cubicBezTo>
                    <a:pt x="5418" y="10037"/>
                    <a:pt x="5025" y="10442"/>
                    <a:pt x="4537" y="10442"/>
                  </a:cubicBezTo>
                  <a:cubicBezTo>
                    <a:pt x="4049" y="10442"/>
                    <a:pt x="3656" y="10049"/>
                    <a:pt x="3656" y="9561"/>
                  </a:cubicBezTo>
                  <a:cubicBezTo>
                    <a:pt x="3656" y="9085"/>
                    <a:pt x="4049" y="8680"/>
                    <a:pt x="4537" y="8680"/>
                  </a:cubicBezTo>
                  <a:close/>
                  <a:moveTo>
                    <a:pt x="8692" y="8680"/>
                  </a:moveTo>
                  <a:cubicBezTo>
                    <a:pt x="9181" y="8680"/>
                    <a:pt x="9573" y="9085"/>
                    <a:pt x="9573" y="9561"/>
                  </a:cubicBezTo>
                  <a:cubicBezTo>
                    <a:pt x="9573" y="10037"/>
                    <a:pt x="9181" y="10442"/>
                    <a:pt x="8692" y="10442"/>
                  </a:cubicBezTo>
                  <a:cubicBezTo>
                    <a:pt x="8204" y="10442"/>
                    <a:pt x="7811" y="10049"/>
                    <a:pt x="7811" y="9561"/>
                  </a:cubicBezTo>
                  <a:cubicBezTo>
                    <a:pt x="7811" y="9085"/>
                    <a:pt x="8204" y="8680"/>
                    <a:pt x="8692" y="8680"/>
                  </a:cubicBezTo>
                  <a:close/>
                  <a:moveTo>
                    <a:pt x="620" y="0"/>
                  </a:moveTo>
                  <a:cubicBezTo>
                    <a:pt x="287" y="0"/>
                    <a:pt x="1" y="286"/>
                    <a:pt x="1" y="631"/>
                  </a:cubicBezTo>
                  <a:cubicBezTo>
                    <a:pt x="1" y="976"/>
                    <a:pt x="287" y="1250"/>
                    <a:pt x="620" y="1250"/>
                  </a:cubicBezTo>
                  <a:lnTo>
                    <a:pt x="1394" y="1250"/>
                  </a:lnTo>
                  <a:lnTo>
                    <a:pt x="2346" y="3965"/>
                  </a:lnTo>
                  <a:cubicBezTo>
                    <a:pt x="2374" y="4029"/>
                    <a:pt x="2444" y="4072"/>
                    <a:pt x="2513" y="4072"/>
                  </a:cubicBezTo>
                  <a:cubicBezTo>
                    <a:pt x="2533" y="4072"/>
                    <a:pt x="2553" y="4068"/>
                    <a:pt x="2573" y="4060"/>
                  </a:cubicBezTo>
                  <a:cubicBezTo>
                    <a:pt x="2668" y="4036"/>
                    <a:pt x="2704" y="3929"/>
                    <a:pt x="2680" y="3846"/>
                  </a:cubicBezTo>
                  <a:cubicBezTo>
                    <a:pt x="1739" y="1191"/>
                    <a:pt x="1692" y="1072"/>
                    <a:pt x="1692" y="1072"/>
                  </a:cubicBezTo>
                  <a:cubicBezTo>
                    <a:pt x="1656" y="965"/>
                    <a:pt x="1561" y="905"/>
                    <a:pt x="1441" y="905"/>
                  </a:cubicBezTo>
                  <a:lnTo>
                    <a:pt x="620" y="905"/>
                  </a:lnTo>
                  <a:cubicBezTo>
                    <a:pt x="465" y="905"/>
                    <a:pt x="346" y="774"/>
                    <a:pt x="346" y="631"/>
                  </a:cubicBezTo>
                  <a:cubicBezTo>
                    <a:pt x="346" y="464"/>
                    <a:pt x="477" y="345"/>
                    <a:pt x="620" y="345"/>
                  </a:cubicBezTo>
                  <a:lnTo>
                    <a:pt x="1441" y="345"/>
                  </a:lnTo>
                  <a:cubicBezTo>
                    <a:pt x="1787" y="345"/>
                    <a:pt x="2084" y="536"/>
                    <a:pt x="2215" y="845"/>
                  </a:cubicBezTo>
                  <a:cubicBezTo>
                    <a:pt x="2418" y="1429"/>
                    <a:pt x="3585" y="4703"/>
                    <a:pt x="3751" y="5191"/>
                  </a:cubicBezTo>
                  <a:cubicBezTo>
                    <a:pt x="3870" y="5548"/>
                    <a:pt x="4287" y="5882"/>
                    <a:pt x="4775" y="5882"/>
                  </a:cubicBezTo>
                  <a:lnTo>
                    <a:pt x="10978" y="5882"/>
                  </a:lnTo>
                  <a:cubicBezTo>
                    <a:pt x="11145" y="5882"/>
                    <a:pt x="11264" y="6013"/>
                    <a:pt x="11264" y="6168"/>
                  </a:cubicBezTo>
                  <a:cubicBezTo>
                    <a:pt x="11264" y="6322"/>
                    <a:pt x="11133" y="6441"/>
                    <a:pt x="10978" y="6441"/>
                  </a:cubicBezTo>
                  <a:lnTo>
                    <a:pt x="4775" y="6441"/>
                  </a:lnTo>
                  <a:cubicBezTo>
                    <a:pt x="4108" y="6441"/>
                    <a:pt x="3489" y="6049"/>
                    <a:pt x="3227" y="5417"/>
                  </a:cubicBezTo>
                  <a:lnTo>
                    <a:pt x="2882" y="4453"/>
                  </a:lnTo>
                  <a:cubicBezTo>
                    <a:pt x="2863" y="4377"/>
                    <a:pt x="2791" y="4339"/>
                    <a:pt x="2720" y="4339"/>
                  </a:cubicBezTo>
                  <a:cubicBezTo>
                    <a:pt x="2702" y="4339"/>
                    <a:pt x="2684" y="4341"/>
                    <a:pt x="2668" y="4346"/>
                  </a:cubicBezTo>
                  <a:cubicBezTo>
                    <a:pt x="2573" y="4382"/>
                    <a:pt x="2525" y="4477"/>
                    <a:pt x="2561" y="4572"/>
                  </a:cubicBezTo>
                  <a:cubicBezTo>
                    <a:pt x="2846" y="5275"/>
                    <a:pt x="2846" y="5596"/>
                    <a:pt x="3180" y="6013"/>
                  </a:cubicBezTo>
                  <a:lnTo>
                    <a:pt x="2799" y="6560"/>
                  </a:lnTo>
                  <a:cubicBezTo>
                    <a:pt x="2215" y="7394"/>
                    <a:pt x="2715" y="8549"/>
                    <a:pt x="3716" y="8680"/>
                  </a:cubicBezTo>
                  <a:cubicBezTo>
                    <a:pt x="2918" y="9418"/>
                    <a:pt x="3442" y="10787"/>
                    <a:pt x="4549" y="10787"/>
                  </a:cubicBezTo>
                  <a:cubicBezTo>
                    <a:pt x="5656" y="10787"/>
                    <a:pt x="6168" y="9454"/>
                    <a:pt x="5394" y="8692"/>
                  </a:cubicBezTo>
                  <a:lnTo>
                    <a:pt x="7871" y="8692"/>
                  </a:lnTo>
                  <a:cubicBezTo>
                    <a:pt x="7085" y="9454"/>
                    <a:pt x="7621" y="10787"/>
                    <a:pt x="8716" y="10787"/>
                  </a:cubicBezTo>
                  <a:cubicBezTo>
                    <a:pt x="9823" y="10787"/>
                    <a:pt x="10335" y="9454"/>
                    <a:pt x="9562" y="8692"/>
                  </a:cubicBezTo>
                  <a:lnTo>
                    <a:pt x="9788" y="8692"/>
                  </a:lnTo>
                  <a:cubicBezTo>
                    <a:pt x="10133" y="8692"/>
                    <a:pt x="10419" y="8406"/>
                    <a:pt x="10419" y="8073"/>
                  </a:cubicBezTo>
                  <a:cubicBezTo>
                    <a:pt x="10419" y="7727"/>
                    <a:pt x="10133" y="7442"/>
                    <a:pt x="9788" y="7442"/>
                  </a:cubicBezTo>
                  <a:lnTo>
                    <a:pt x="8228" y="7442"/>
                  </a:lnTo>
                  <a:cubicBezTo>
                    <a:pt x="8133" y="7442"/>
                    <a:pt x="8061" y="7513"/>
                    <a:pt x="8061" y="7608"/>
                  </a:cubicBezTo>
                  <a:cubicBezTo>
                    <a:pt x="8061" y="7692"/>
                    <a:pt x="8133" y="7775"/>
                    <a:pt x="8228" y="7775"/>
                  </a:cubicBezTo>
                  <a:lnTo>
                    <a:pt x="9788" y="7775"/>
                  </a:lnTo>
                  <a:cubicBezTo>
                    <a:pt x="9954" y="7775"/>
                    <a:pt x="10074" y="7906"/>
                    <a:pt x="10074" y="8049"/>
                  </a:cubicBezTo>
                  <a:cubicBezTo>
                    <a:pt x="10074" y="8215"/>
                    <a:pt x="9943" y="8335"/>
                    <a:pt x="9788" y="8335"/>
                  </a:cubicBezTo>
                  <a:lnTo>
                    <a:pt x="3930" y="8335"/>
                  </a:lnTo>
                  <a:cubicBezTo>
                    <a:pt x="3108" y="8335"/>
                    <a:pt x="2620" y="7418"/>
                    <a:pt x="3096" y="6739"/>
                  </a:cubicBezTo>
                  <a:lnTo>
                    <a:pt x="3442" y="6251"/>
                  </a:lnTo>
                  <a:cubicBezTo>
                    <a:pt x="3573" y="6382"/>
                    <a:pt x="3739" y="6489"/>
                    <a:pt x="3906" y="6560"/>
                  </a:cubicBezTo>
                  <a:lnTo>
                    <a:pt x="3573" y="7072"/>
                  </a:lnTo>
                  <a:cubicBezTo>
                    <a:pt x="3358" y="7370"/>
                    <a:pt x="3573" y="7775"/>
                    <a:pt x="3942" y="7775"/>
                  </a:cubicBezTo>
                  <a:lnTo>
                    <a:pt x="7609" y="7775"/>
                  </a:lnTo>
                  <a:cubicBezTo>
                    <a:pt x="7692" y="7775"/>
                    <a:pt x="7764" y="7692"/>
                    <a:pt x="7764" y="7608"/>
                  </a:cubicBezTo>
                  <a:cubicBezTo>
                    <a:pt x="7764" y="7513"/>
                    <a:pt x="7692" y="7442"/>
                    <a:pt x="7609" y="7442"/>
                  </a:cubicBezTo>
                  <a:lnTo>
                    <a:pt x="3942" y="7442"/>
                  </a:lnTo>
                  <a:cubicBezTo>
                    <a:pt x="3847" y="7442"/>
                    <a:pt x="3811" y="7334"/>
                    <a:pt x="3847" y="7263"/>
                  </a:cubicBezTo>
                  <a:lnTo>
                    <a:pt x="4251" y="6703"/>
                  </a:lnTo>
                  <a:cubicBezTo>
                    <a:pt x="4465" y="6762"/>
                    <a:pt x="4535" y="6775"/>
                    <a:pt x="5134" y="6775"/>
                  </a:cubicBezTo>
                  <a:cubicBezTo>
                    <a:pt x="5630" y="6775"/>
                    <a:pt x="6490" y="6766"/>
                    <a:pt x="8097" y="6766"/>
                  </a:cubicBezTo>
                  <a:cubicBezTo>
                    <a:pt x="8881" y="6766"/>
                    <a:pt x="9842" y="6768"/>
                    <a:pt x="11026" y="6775"/>
                  </a:cubicBezTo>
                  <a:cubicBezTo>
                    <a:pt x="11371" y="6775"/>
                    <a:pt x="11645" y="6489"/>
                    <a:pt x="11645" y="6144"/>
                  </a:cubicBezTo>
                  <a:cubicBezTo>
                    <a:pt x="11598" y="5810"/>
                    <a:pt x="11312" y="5525"/>
                    <a:pt x="10966" y="5525"/>
                  </a:cubicBezTo>
                  <a:lnTo>
                    <a:pt x="10788" y="5525"/>
                  </a:lnTo>
                  <a:lnTo>
                    <a:pt x="11598" y="2048"/>
                  </a:lnTo>
                  <a:cubicBezTo>
                    <a:pt x="11740" y="1393"/>
                    <a:pt x="11252" y="762"/>
                    <a:pt x="10562" y="762"/>
                  </a:cubicBezTo>
                  <a:lnTo>
                    <a:pt x="7252" y="762"/>
                  </a:lnTo>
                  <a:cubicBezTo>
                    <a:pt x="7156" y="762"/>
                    <a:pt x="7085" y="834"/>
                    <a:pt x="7085" y="929"/>
                  </a:cubicBezTo>
                  <a:cubicBezTo>
                    <a:pt x="7085" y="1012"/>
                    <a:pt x="7156" y="1096"/>
                    <a:pt x="7252" y="1096"/>
                  </a:cubicBezTo>
                  <a:lnTo>
                    <a:pt x="10562" y="1096"/>
                  </a:lnTo>
                  <a:cubicBezTo>
                    <a:pt x="11026" y="1096"/>
                    <a:pt x="11359" y="1524"/>
                    <a:pt x="11252" y="1953"/>
                  </a:cubicBezTo>
                  <a:lnTo>
                    <a:pt x="10431" y="5525"/>
                  </a:lnTo>
                  <a:lnTo>
                    <a:pt x="9847" y="5525"/>
                  </a:lnTo>
                  <a:cubicBezTo>
                    <a:pt x="9943" y="5144"/>
                    <a:pt x="10585" y="2369"/>
                    <a:pt x="10705" y="1869"/>
                  </a:cubicBezTo>
                  <a:cubicBezTo>
                    <a:pt x="10728" y="1762"/>
                    <a:pt x="10645" y="1655"/>
                    <a:pt x="10538" y="1655"/>
                  </a:cubicBezTo>
                  <a:lnTo>
                    <a:pt x="2858" y="1655"/>
                  </a:lnTo>
                  <a:lnTo>
                    <a:pt x="2668" y="1096"/>
                  </a:lnTo>
                  <a:lnTo>
                    <a:pt x="6621" y="1096"/>
                  </a:lnTo>
                  <a:cubicBezTo>
                    <a:pt x="6716" y="1096"/>
                    <a:pt x="6787" y="1012"/>
                    <a:pt x="6787" y="929"/>
                  </a:cubicBezTo>
                  <a:cubicBezTo>
                    <a:pt x="6787" y="834"/>
                    <a:pt x="6716" y="762"/>
                    <a:pt x="6621" y="762"/>
                  </a:cubicBezTo>
                  <a:lnTo>
                    <a:pt x="2549" y="762"/>
                  </a:lnTo>
                  <a:cubicBezTo>
                    <a:pt x="2394" y="334"/>
                    <a:pt x="1965" y="0"/>
                    <a:pt x="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51"/>
          <p:cNvSpPr/>
          <p:nvPr/>
        </p:nvSpPr>
        <p:spPr>
          <a:xfrm>
            <a:off x="1438896" y="3011143"/>
            <a:ext cx="229906" cy="364135"/>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79;p51"/>
          <p:cNvSpPr/>
          <p:nvPr/>
        </p:nvSpPr>
        <p:spPr>
          <a:xfrm>
            <a:off x="6660060" y="2739460"/>
            <a:ext cx="229906" cy="364135"/>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546;p51"/>
          <p:cNvGrpSpPr/>
          <p:nvPr/>
        </p:nvGrpSpPr>
        <p:grpSpPr>
          <a:xfrm>
            <a:off x="6301519" y="2602747"/>
            <a:ext cx="372835" cy="342573"/>
            <a:chOff x="1952836" y="2774422"/>
            <a:chExt cx="372835" cy="342573"/>
          </a:xfrm>
        </p:grpSpPr>
        <p:sp>
          <p:nvSpPr>
            <p:cNvPr id="100" name="Google Shape;547;p51"/>
            <p:cNvSpPr/>
            <p:nvPr/>
          </p:nvSpPr>
          <p:spPr>
            <a:xfrm>
              <a:off x="2076490"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6" y="941"/>
                    <a:pt x="345" y="811"/>
                    <a:pt x="345" y="644"/>
                  </a:cubicBezTo>
                  <a:cubicBezTo>
                    <a:pt x="345" y="477"/>
                    <a:pt x="476" y="346"/>
                    <a:pt x="643" y="346"/>
                  </a:cubicBezTo>
                  <a:close/>
                  <a:moveTo>
                    <a:pt x="643" y="1"/>
                  </a:moveTo>
                  <a:cubicBezTo>
                    <a:pt x="286" y="1"/>
                    <a:pt x="0" y="287"/>
                    <a:pt x="0" y="644"/>
                  </a:cubicBezTo>
                  <a:cubicBezTo>
                    <a:pt x="0" y="1001"/>
                    <a:pt x="286" y="1287"/>
                    <a:pt x="643" y="1287"/>
                  </a:cubicBezTo>
                  <a:cubicBezTo>
                    <a:pt x="1000" y="1287"/>
                    <a:pt x="1286" y="1001"/>
                    <a:pt x="1286" y="644"/>
                  </a:cubicBezTo>
                  <a:cubicBezTo>
                    <a:pt x="1286" y="287"/>
                    <a:pt x="1000"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48;p51"/>
            <p:cNvSpPr/>
            <p:nvPr/>
          </p:nvSpPr>
          <p:spPr>
            <a:xfrm>
              <a:off x="2208432"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7" y="941"/>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86" y="1001"/>
                    <a:pt x="1286" y="644"/>
                  </a:cubicBezTo>
                  <a:cubicBezTo>
                    <a:pt x="1286" y="287"/>
                    <a:pt x="1001"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49;p51"/>
            <p:cNvSpPr/>
            <p:nvPr/>
          </p:nvSpPr>
          <p:spPr>
            <a:xfrm>
              <a:off x="1952836" y="2774422"/>
              <a:ext cx="372835" cy="342573"/>
            </a:xfrm>
            <a:custGeom>
              <a:avLst/>
              <a:gdLst/>
              <a:ahLst/>
              <a:cxnLst/>
              <a:rect l="l" t="t" r="r" b="b"/>
              <a:pathLst>
                <a:path w="11741" h="10788" extrusionOk="0">
                  <a:moveTo>
                    <a:pt x="5382" y="1988"/>
                  </a:moveTo>
                  <a:lnTo>
                    <a:pt x="5382" y="3001"/>
                  </a:lnTo>
                  <a:lnTo>
                    <a:pt x="4359" y="3001"/>
                  </a:lnTo>
                  <a:lnTo>
                    <a:pt x="4359" y="1988"/>
                  </a:lnTo>
                  <a:close/>
                  <a:moveTo>
                    <a:pt x="6752" y="1988"/>
                  </a:moveTo>
                  <a:lnTo>
                    <a:pt x="6752" y="3001"/>
                  </a:lnTo>
                  <a:lnTo>
                    <a:pt x="5728" y="3001"/>
                  </a:lnTo>
                  <a:lnTo>
                    <a:pt x="5728" y="1988"/>
                  </a:lnTo>
                  <a:close/>
                  <a:moveTo>
                    <a:pt x="8121" y="1988"/>
                  </a:moveTo>
                  <a:lnTo>
                    <a:pt x="8121" y="3001"/>
                  </a:lnTo>
                  <a:lnTo>
                    <a:pt x="7097" y="3001"/>
                  </a:lnTo>
                  <a:lnTo>
                    <a:pt x="7097" y="1988"/>
                  </a:lnTo>
                  <a:close/>
                  <a:moveTo>
                    <a:pt x="9490" y="1988"/>
                  </a:moveTo>
                  <a:lnTo>
                    <a:pt x="9490" y="3001"/>
                  </a:lnTo>
                  <a:lnTo>
                    <a:pt x="8466" y="3001"/>
                  </a:lnTo>
                  <a:lnTo>
                    <a:pt x="8466" y="1988"/>
                  </a:lnTo>
                  <a:close/>
                  <a:moveTo>
                    <a:pt x="10324" y="1988"/>
                  </a:moveTo>
                  <a:lnTo>
                    <a:pt x="10085" y="3001"/>
                  </a:lnTo>
                  <a:lnTo>
                    <a:pt x="9847" y="3001"/>
                  </a:lnTo>
                  <a:lnTo>
                    <a:pt x="9847" y="1988"/>
                  </a:lnTo>
                  <a:close/>
                  <a:moveTo>
                    <a:pt x="4001" y="2000"/>
                  </a:moveTo>
                  <a:lnTo>
                    <a:pt x="4001" y="3012"/>
                  </a:lnTo>
                  <a:lnTo>
                    <a:pt x="3311" y="3012"/>
                  </a:lnTo>
                  <a:lnTo>
                    <a:pt x="2965" y="2000"/>
                  </a:lnTo>
                  <a:close/>
                  <a:moveTo>
                    <a:pt x="10014" y="3334"/>
                  </a:moveTo>
                  <a:lnTo>
                    <a:pt x="9847" y="4048"/>
                  </a:lnTo>
                  <a:lnTo>
                    <a:pt x="9847" y="3334"/>
                  </a:lnTo>
                  <a:close/>
                  <a:moveTo>
                    <a:pt x="4013" y="3334"/>
                  </a:moveTo>
                  <a:lnTo>
                    <a:pt x="4013" y="4370"/>
                  </a:lnTo>
                  <a:lnTo>
                    <a:pt x="3823" y="4370"/>
                  </a:lnTo>
                  <a:lnTo>
                    <a:pt x="3454" y="3334"/>
                  </a:lnTo>
                  <a:close/>
                  <a:moveTo>
                    <a:pt x="5371" y="3334"/>
                  </a:moveTo>
                  <a:lnTo>
                    <a:pt x="5371" y="4370"/>
                  </a:lnTo>
                  <a:lnTo>
                    <a:pt x="4347" y="4370"/>
                  </a:lnTo>
                  <a:lnTo>
                    <a:pt x="4347" y="3334"/>
                  </a:lnTo>
                  <a:close/>
                  <a:moveTo>
                    <a:pt x="6752" y="3334"/>
                  </a:moveTo>
                  <a:lnTo>
                    <a:pt x="6752" y="4370"/>
                  </a:lnTo>
                  <a:lnTo>
                    <a:pt x="5728" y="4370"/>
                  </a:lnTo>
                  <a:lnTo>
                    <a:pt x="5728" y="3334"/>
                  </a:lnTo>
                  <a:close/>
                  <a:moveTo>
                    <a:pt x="8121" y="3358"/>
                  </a:moveTo>
                  <a:lnTo>
                    <a:pt x="8121" y="4382"/>
                  </a:lnTo>
                  <a:lnTo>
                    <a:pt x="7097" y="4382"/>
                  </a:lnTo>
                  <a:lnTo>
                    <a:pt x="7097" y="3358"/>
                  </a:lnTo>
                  <a:close/>
                  <a:moveTo>
                    <a:pt x="9514" y="3358"/>
                  </a:moveTo>
                  <a:lnTo>
                    <a:pt x="9514" y="4382"/>
                  </a:lnTo>
                  <a:lnTo>
                    <a:pt x="8478" y="4382"/>
                  </a:lnTo>
                  <a:lnTo>
                    <a:pt x="8478" y="3358"/>
                  </a:lnTo>
                  <a:close/>
                  <a:moveTo>
                    <a:pt x="4001" y="4727"/>
                  </a:moveTo>
                  <a:lnTo>
                    <a:pt x="4001" y="4941"/>
                  </a:lnTo>
                  <a:lnTo>
                    <a:pt x="3930" y="4727"/>
                  </a:lnTo>
                  <a:close/>
                  <a:moveTo>
                    <a:pt x="5371" y="4715"/>
                  </a:moveTo>
                  <a:lnTo>
                    <a:pt x="5371" y="5525"/>
                  </a:lnTo>
                  <a:cubicBezTo>
                    <a:pt x="5297" y="5521"/>
                    <a:pt x="5230" y="5520"/>
                    <a:pt x="5167" y="5520"/>
                  </a:cubicBezTo>
                  <a:cubicBezTo>
                    <a:pt x="5049" y="5520"/>
                    <a:pt x="4947" y="5524"/>
                    <a:pt x="4854" y="5524"/>
                  </a:cubicBezTo>
                  <a:cubicBezTo>
                    <a:pt x="4666" y="5524"/>
                    <a:pt x="4516" y="5507"/>
                    <a:pt x="4347" y="5406"/>
                  </a:cubicBezTo>
                  <a:lnTo>
                    <a:pt x="4347" y="4715"/>
                  </a:lnTo>
                  <a:close/>
                  <a:moveTo>
                    <a:pt x="6752" y="4727"/>
                  </a:moveTo>
                  <a:lnTo>
                    <a:pt x="6752" y="5525"/>
                  </a:lnTo>
                  <a:lnTo>
                    <a:pt x="5728" y="5525"/>
                  </a:lnTo>
                  <a:lnTo>
                    <a:pt x="5728" y="4727"/>
                  </a:lnTo>
                  <a:close/>
                  <a:moveTo>
                    <a:pt x="8121" y="4727"/>
                  </a:moveTo>
                  <a:lnTo>
                    <a:pt x="8121" y="5525"/>
                  </a:lnTo>
                  <a:lnTo>
                    <a:pt x="7097" y="5525"/>
                  </a:lnTo>
                  <a:lnTo>
                    <a:pt x="7097" y="4727"/>
                  </a:lnTo>
                  <a:close/>
                  <a:moveTo>
                    <a:pt x="9490" y="4727"/>
                  </a:moveTo>
                  <a:lnTo>
                    <a:pt x="9490" y="5525"/>
                  </a:lnTo>
                  <a:lnTo>
                    <a:pt x="8466" y="5525"/>
                  </a:lnTo>
                  <a:lnTo>
                    <a:pt x="8466" y="4727"/>
                  </a:lnTo>
                  <a:close/>
                  <a:moveTo>
                    <a:pt x="4537" y="8680"/>
                  </a:moveTo>
                  <a:cubicBezTo>
                    <a:pt x="5025" y="8680"/>
                    <a:pt x="5418" y="9085"/>
                    <a:pt x="5418" y="9561"/>
                  </a:cubicBezTo>
                  <a:cubicBezTo>
                    <a:pt x="5418" y="10037"/>
                    <a:pt x="5025" y="10442"/>
                    <a:pt x="4537" y="10442"/>
                  </a:cubicBezTo>
                  <a:cubicBezTo>
                    <a:pt x="4049" y="10442"/>
                    <a:pt x="3656" y="10049"/>
                    <a:pt x="3656" y="9561"/>
                  </a:cubicBezTo>
                  <a:cubicBezTo>
                    <a:pt x="3656" y="9085"/>
                    <a:pt x="4049" y="8680"/>
                    <a:pt x="4537" y="8680"/>
                  </a:cubicBezTo>
                  <a:close/>
                  <a:moveTo>
                    <a:pt x="8692" y="8680"/>
                  </a:moveTo>
                  <a:cubicBezTo>
                    <a:pt x="9181" y="8680"/>
                    <a:pt x="9573" y="9085"/>
                    <a:pt x="9573" y="9561"/>
                  </a:cubicBezTo>
                  <a:cubicBezTo>
                    <a:pt x="9573" y="10037"/>
                    <a:pt x="9181" y="10442"/>
                    <a:pt x="8692" y="10442"/>
                  </a:cubicBezTo>
                  <a:cubicBezTo>
                    <a:pt x="8204" y="10442"/>
                    <a:pt x="7811" y="10049"/>
                    <a:pt x="7811" y="9561"/>
                  </a:cubicBezTo>
                  <a:cubicBezTo>
                    <a:pt x="7811" y="9085"/>
                    <a:pt x="8204" y="8680"/>
                    <a:pt x="8692" y="8680"/>
                  </a:cubicBezTo>
                  <a:close/>
                  <a:moveTo>
                    <a:pt x="620" y="0"/>
                  </a:moveTo>
                  <a:cubicBezTo>
                    <a:pt x="287" y="0"/>
                    <a:pt x="1" y="286"/>
                    <a:pt x="1" y="631"/>
                  </a:cubicBezTo>
                  <a:cubicBezTo>
                    <a:pt x="1" y="976"/>
                    <a:pt x="287" y="1250"/>
                    <a:pt x="620" y="1250"/>
                  </a:cubicBezTo>
                  <a:lnTo>
                    <a:pt x="1394" y="1250"/>
                  </a:lnTo>
                  <a:lnTo>
                    <a:pt x="2346" y="3965"/>
                  </a:lnTo>
                  <a:cubicBezTo>
                    <a:pt x="2374" y="4029"/>
                    <a:pt x="2444" y="4072"/>
                    <a:pt x="2513" y="4072"/>
                  </a:cubicBezTo>
                  <a:cubicBezTo>
                    <a:pt x="2533" y="4072"/>
                    <a:pt x="2553" y="4068"/>
                    <a:pt x="2573" y="4060"/>
                  </a:cubicBezTo>
                  <a:cubicBezTo>
                    <a:pt x="2668" y="4036"/>
                    <a:pt x="2704" y="3929"/>
                    <a:pt x="2680" y="3846"/>
                  </a:cubicBezTo>
                  <a:cubicBezTo>
                    <a:pt x="1739" y="1191"/>
                    <a:pt x="1692" y="1072"/>
                    <a:pt x="1692" y="1072"/>
                  </a:cubicBezTo>
                  <a:cubicBezTo>
                    <a:pt x="1656" y="965"/>
                    <a:pt x="1561" y="905"/>
                    <a:pt x="1441" y="905"/>
                  </a:cubicBezTo>
                  <a:lnTo>
                    <a:pt x="620" y="905"/>
                  </a:lnTo>
                  <a:cubicBezTo>
                    <a:pt x="465" y="905"/>
                    <a:pt x="346" y="774"/>
                    <a:pt x="346" y="631"/>
                  </a:cubicBezTo>
                  <a:cubicBezTo>
                    <a:pt x="346" y="464"/>
                    <a:pt x="477" y="345"/>
                    <a:pt x="620" y="345"/>
                  </a:cubicBezTo>
                  <a:lnTo>
                    <a:pt x="1441" y="345"/>
                  </a:lnTo>
                  <a:cubicBezTo>
                    <a:pt x="1787" y="345"/>
                    <a:pt x="2084" y="536"/>
                    <a:pt x="2215" y="845"/>
                  </a:cubicBezTo>
                  <a:cubicBezTo>
                    <a:pt x="2418" y="1429"/>
                    <a:pt x="3585" y="4703"/>
                    <a:pt x="3751" y="5191"/>
                  </a:cubicBezTo>
                  <a:cubicBezTo>
                    <a:pt x="3870" y="5548"/>
                    <a:pt x="4287" y="5882"/>
                    <a:pt x="4775" y="5882"/>
                  </a:cubicBezTo>
                  <a:lnTo>
                    <a:pt x="10978" y="5882"/>
                  </a:lnTo>
                  <a:cubicBezTo>
                    <a:pt x="11145" y="5882"/>
                    <a:pt x="11264" y="6013"/>
                    <a:pt x="11264" y="6168"/>
                  </a:cubicBezTo>
                  <a:cubicBezTo>
                    <a:pt x="11264" y="6322"/>
                    <a:pt x="11133" y="6441"/>
                    <a:pt x="10978" y="6441"/>
                  </a:cubicBezTo>
                  <a:lnTo>
                    <a:pt x="4775" y="6441"/>
                  </a:lnTo>
                  <a:cubicBezTo>
                    <a:pt x="4108" y="6441"/>
                    <a:pt x="3489" y="6049"/>
                    <a:pt x="3227" y="5417"/>
                  </a:cubicBezTo>
                  <a:lnTo>
                    <a:pt x="2882" y="4453"/>
                  </a:lnTo>
                  <a:cubicBezTo>
                    <a:pt x="2863" y="4377"/>
                    <a:pt x="2791" y="4339"/>
                    <a:pt x="2720" y="4339"/>
                  </a:cubicBezTo>
                  <a:cubicBezTo>
                    <a:pt x="2702" y="4339"/>
                    <a:pt x="2684" y="4341"/>
                    <a:pt x="2668" y="4346"/>
                  </a:cubicBezTo>
                  <a:cubicBezTo>
                    <a:pt x="2573" y="4382"/>
                    <a:pt x="2525" y="4477"/>
                    <a:pt x="2561" y="4572"/>
                  </a:cubicBezTo>
                  <a:cubicBezTo>
                    <a:pt x="2846" y="5275"/>
                    <a:pt x="2846" y="5596"/>
                    <a:pt x="3180" y="6013"/>
                  </a:cubicBezTo>
                  <a:lnTo>
                    <a:pt x="2799" y="6560"/>
                  </a:lnTo>
                  <a:cubicBezTo>
                    <a:pt x="2215" y="7394"/>
                    <a:pt x="2715" y="8549"/>
                    <a:pt x="3716" y="8680"/>
                  </a:cubicBezTo>
                  <a:cubicBezTo>
                    <a:pt x="2918" y="9418"/>
                    <a:pt x="3442" y="10787"/>
                    <a:pt x="4549" y="10787"/>
                  </a:cubicBezTo>
                  <a:cubicBezTo>
                    <a:pt x="5656" y="10787"/>
                    <a:pt x="6168" y="9454"/>
                    <a:pt x="5394" y="8692"/>
                  </a:cubicBezTo>
                  <a:lnTo>
                    <a:pt x="7871" y="8692"/>
                  </a:lnTo>
                  <a:cubicBezTo>
                    <a:pt x="7085" y="9454"/>
                    <a:pt x="7621" y="10787"/>
                    <a:pt x="8716" y="10787"/>
                  </a:cubicBezTo>
                  <a:cubicBezTo>
                    <a:pt x="9823" y="10787"/>
                    <a:pt x="10335" y="9454"/>
                    <a:pt x="9562" y="8692"/>
                  </a:cubicBezTo>
                  <a:lnTo>
                    <a:pt x="9788" y="8692"/>
                  </a:lnTo>
                  <a:cubicBezTo>
                    <a:pt x="10133" y="8692"/>
                    <a:pt x="10419" y="8406"/>
                    <a:pt x="10419" y="8073"/>
                  </a:cubicBezTo>
                  <a:cubicBezTo>
                    <a:pt x="10419" y="7727"/>
                    <a:pt x="10133" y="7442"/>
                    <a:pt x="9788" y="7442"/>
                  </a:cubicBezTo>
                  <a:lnTo>
                    <a:pt x="8228" y="7442"/>
                  </a:lnTo>
                  <a:cubicBezTo>
                    <a:pt x="8133" y="7442"/>
                    <a:pt x="8061" y="7513"/>
                    <a:pt x="8061" y="7608"/>
                  </a:cubicBezTo>
                  <a:cubicBezTo>
                    <a:pt x="8061" y="7692"/>
                    <a:pt x="8133" y="7775"/>
                    <a:pt x="8228" y="7775"/>
                  </a:cubicBezTo>
                  <a:lnTo>
                    <a:pt x="9788" y="7775"/>
                  </a:lnTo>
                  <a:cubicBezTo>
                    <a:pt x="9954" y="7775"/>
                    <a:pt x="10074" y="7906"/>
                    <a:pt x="10074" y="8049"/>
                  </a:cubicBezTo>
                  <a:cubicBezTo>
                    <a:pt x="10074" y="8215"/>
                    <a:pt x="9943" y="8335"/>
                    <a:pt x="9788" y="8335"/>
                  </a:cubicBezTo>
                  <a:lnTo>
                    <a:pt x="3930" y="8335"/>
                  </a:lnTo>
                  <a:cubicBezTo>
                    <a:pt x="3108" y="8335"/>
                    <a:pt x="2620" y="7418"/>
                    <a:pt x="3096" y="6739"/>
                  </a:cubicBezTo>
                  <a:lnTo>
                    <a:pt x="3442" y="6251"/>
                  </a:lnTo>
                  <a:cubicBezTo>
                    <a:pt x="3573" y="6382"/>
                    <a:pt x="3739" y="6489"/>
                    <a:pt x="3906" y="6560"/>
                  </a:cubicBezTo>
                  <a:lnTo>
                    <a:pt x="3573" y="7072"/>
                  </a:lnTo>
                  <a:cubicBezTo>
                    <a:pt x="3358" y="7370"/>
                    <a:pt x="3573" y="7775"/>
                    <a:pt x="3942" y="7775"/>
                  </a:cubicBezTo>
                  <a:lnTo>
                    <a:pt x="7609" y="7775"/>
                  </a:lnTo>
                  <a:cubicBezTo>
                    <a:pt x="7692" y="7775"/>
                    <a:pt x="7764" y="7692"/>
                    <a:pt x="7764" y="7608"/>
                  </a:cubicBezTo>
                  <a:cubicBezTo>
                    <a:pt x="7764" y="7513"/>
                    <a:pt x="7692" y="7442"/>
                    <a:pt x="7609" y="7442"/>
                  </a:cubicBezTo>
                  <a:lnTo>
                    <a:pt x="3942" y="7442"/>
                  </a:lnTo>
                  <a:cubicBezTo>
                    <a:pt x="3847" y="7442"/>
                    <a:pt x="3811" y="7334"/>
                    <a:pt x="3847" y="7263"/>
                  </a:cubicBezTo>
                  <a:lnTo>
                    <a:pt x="4251" y="6703"/>
                  </a:lnTo>
                  <a:cubicBezTo>
                    <a:pt x="4465" y="6762"/>
                    <a:pt x="4535" y="6775"/>
                    <a:pt x="5134" y="6775"/>
                  </a:cubicBezTo>
                  <a:cubicBezTo>
                    <a:pt x="5630" y="6775"/>
                    <a:pt x="6490" y="6766"/>
                    <a:pt x="8097" y="6766"/>
                  </a:cubicBezTo>
                  <a:cubicBezTo>
                    <a:pt x="8881" y="6766"/>
                    <a:pt x="9842" y="6768"/>
                    <a:pt x="11026" y="6775"/>
                  </a:cubicBezTo>
                  <a:cubicBezTo>
                    <a:pt x="11371" y="6775"/>
                    <a:pt x="11645" y="6489"/>
                    <a:pt x="11645" y="6144"/>
                  </a:cubicBezTo>
                  <a:cubicBezTo>
                    <a:pt x="11598" y="5810"/>
                    <a:pt x="11312" y="5525"/>
                    <a:pt x="10966" y="5525"/>
                  </a:cubicBezTo>
                  <a:lnTo>
                    <a:pt x="10788" y="5525"/>
                  </a:lnTo>
                  <a:lnTo>
                    <a:pt x="11598" y="2048"/>
                  </a:lnTo>
                  <a:cubicBezTo>
                    <a:pt x="11740" y="1393"/>
                    <a:pt x="11252" y="762"/>
                    <a:pt x="10562" y="762"/>
                  </a:cubicBezTo>
                  <a:lnTo>
                    <a:pt x="7252" y="762"/>
                  </a:lnTo>
                  <a:cubicBezTo>
                    <a:pt x="7156" y="762"/>
                    <a:pt x="7085" y="834"/>
                    <a:pt x="7085" y="929"/>
                  </a:cubicBezTo>
                  <a:cubicBezTo>
                    <a:pt x="7085" y="1012"/>
                    <a:pt x="7156" y="1096"/>
                    <a:pt x="7252" y="1096"/>
                  </a:cubicBezTo>
                  <a:lnTo>
                    <a:pt x="10562" y="1096"/>
                  </a:lnTo>
                  <a:cubicBezTo>
                    <a:pt x="11026" y="1096"/>
                    <a:pt x="11359" y="1524"/>
                    <a:pt x="11252" y="1953"/>
                  </a:cubicBezTo>
                  <a:lnTo>
                    <a:pt x="10431" y="5525"/>
                  </a:lnTo>
                  <a:lnTo>
                    <a:pt x="9847" y="5525"/>
                  </a:lnTo>
                  <a:cubicBezTo>
                    <a:pt x="9943" y="5144"/>
                    <a:pt x="10585" y="2369"/>
                    <a:pt x="10705" y="1869"/>
                  </a:cubicBezTo>
                  <a:cubicBezTo>
                    <a:pt x="10728" y="1762"/>
                    <a:pt x="10645" y="1655"/>
                    <a:pt x="10538" y="1655"/>
                  </a:cubicBezTo>
                  <a:lnTo>
                    <a:pt x="2858" y="1655"/>
                  </a:lnTo>
                  <a:lnTo>
                    <a:pt x="2668" y="1096"/>
                  </a:lnTo>
                  <a:lnTo>
                    <a:pt x="6621" y="1096"/>
                  </a:lnTo>
                  <a:cubicBezTo>
                    <a:pt x="6716" y="1096"/>
                    <a:pt x="6787" y="1012"/>
                    <a:pt x="6787" y="929"/>
                  </a:cubicBezTo>
                  <a:cubicBezTo>
                    <a:pt x="6787" y="834"/>
                    <a:pt x="6716" y="762"/>
                    <a:pt x="6621" y="762"/>
                  </a:cubicBezTo>
                  <a:lnTo>
                    <a:pt x="2549" y="762"/>
                  </a:lnTo>
                  <a:cubicBezTo>
                    <a:pt x="2394" y="334"/>
                    <a:pt x="1965" y="0"/>
                    <a:pt x="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546;p51"/>
          <p:cNvGrpSpPr/>
          <p:nvPr/>
        </p:nvGrpSpPr>
        <p:grpSpPr>
          <a:xfrm>
            <a:off x="3157944" y="1586355"/>
            <a:ext cx="372835" cy="342573"/>
            <a:chOff x="1952836" y="2774422"/>
            <a:chExt cx="372835" cy="342573"/>
          </a:xfrm>
        </p:grpSpPr>
        <p:sp>
          <p:nvSpPr>
            <p:cNvPr id="104" name="Google Shape;547;p51"/>
            <p:cNvSpPr/>
            <p:nvPr/>
          </p:nvSpPr>
          <p:spPr>
            <a:xfrm>
              <a:off x="2076490"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6" y="941"/>
                    <a:pt x="345" y="811"/>
                    <a:pt x="345" y="644"/>
                  </a:cubicBezTo>
                  <a:cubicBezTo>
                    <a:pt x="345" y="477"/>
                    <a:pt x="476" y="346"/>
                    <a:pt x="643" y="346"/>
                  </a:cubicBezTo>
                  <a:close/>
                  <a:moveTo>
                    <a:pt x="643" y="1"/>
                  </a:moveTo>
                  <a:cubicBezTo>
                    <a:pt x="286" y="1"/>
                    <a:pt x="0" y="287"/>
                    <a:pt x="0" y="644"/>
                  </a:cubicBezTo>
                  <a:cubicBezTo>
                    <a:pt x="0" y="1001"/>
                    <a:pt x="286" y="1287"/>
                    <a:pt x="643" y="1287"/>
                  </a:cubicBezTo>
                  <a:cubicBezTo>
                    <a:pt x="1000" y="1287"/>
                    <a:pt x="1286" y="1001"/>
                    <a:pt x="1286" y="644"/>
                  </a:cubicBezTo>
                  <a:cubicBezTo>
                    <a:pt x="1286" y="287"/>
                    <a:pt x="1000"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48;p51"/>
            <p:cNvSpPr/>
            <p:nvPr/>
          </p:nvSpPr>
          <p:spPr>
            <a:xfrm>
              <a:off x="2208432"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7" y="941"/>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86" y="1001"/>
                    <a:pt x="1286" y="644"/>
                  </a:cubicBezTo>
                  <a:cubicBezTo>
                    <a:pt x="1286" y="287"/>
                    <a:pt x="1001"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49;p51"/>
            <p:cNvSpPr/>
            <p:nvPr/>
          </p:nvSpPr>
          <p:spPr>
            <a:xfrm>
              <a:off x="1952836" y="2774422"/>
              <a:ext cx="372835" cy="342573"/>
            </a:xfrm>
            <a:custGeom>
              <a:avLst/>
              <a:gdLst/>
              <a:ahLst/>
              <a:cxnLst/>
              <a:rect l="l" t="t" r="r" b="b"/>
              <a:pathLst>
                <a:path w="11741" h="10788" extrusionOk="0">
                  <a:moveTo>
                    <a:pt x="5382" y="1988"/>
                  </a:moveTo>
                  <a:lnTo>
                    <a:pt x="5382" y="3001"/>
                  </a:lnTo>
                  <a:lnTo>
                    <a:pt x="4359" y="3001"/>
                  </a:lnTo>
                  <a:lnTo>
                    <a:pt x="4359" y="1988"/>
                  </a:lnTo>
                  <a:close/>
                  <a:moveTo>
                    <a:pt x="6752" y="1988"/>
                  </a:moveTo>
                  <a:lnTo>
                    <a:pt x="6752" y="3001"/>
                  </a:lnTo>
                  <a:lnTo>
                    <a:pt x="5728" y="3001"/>
                  </a:lnTo>
                  <a:lnTo>
                    <a:pt x="5728" y="1988"/>
                  </a:lnTo>
                  <a:close/>
                  <a:moveTo>
                    <a:pt x="8121" y="1988"/>
                  </a:moveTo>
                  <a:lnTo>
                    <a:pt x="8121" y="3001"/>
                  </a:lnTo>
                  <a:lnTo>
                    <a:pt x="7097" y="3001"/>
                  </a:lnTo>
                  <a:lnTo>
                    <a:pt x="7097" y="1988"/>
                  </a:lnTo>
                  <a:close/>
                  <a:moveTo>
                    <a:pt x="9490" y="1988"/>
                  </a:moveTo>
                  <a:lnTo>
                    <a:pt x="9490" y="3001"/>
                  </a:lnTo>
                  <a:lnTo>
                    <a:pt x="8466" y="3001"/>
                  </a:lnTo>
                  <a:lnTo>
                    <a:pt x="8466" y="1988"/>
                  </a:lnTo>
                  <a:close/>
                  <a:moveTo>
                    <a:pt x="10324" y="1988"/>
                  </a:moveTo>
                  <a:lnTo>
                    <a:pt x="10085" y="3001"/>
                  </a:lnTo>
                  <a:lnTo>
                    <a:pt x="9847" y="3001"/>
                  </a:lnTo>
                  <a:lnTo>
                    <a:pt x="9847" y="1988"/>
                  </a:lnTo>
                  <a:close/>
                  <a:moveTo>
                    <a:pt x="4001" y="2000"/>
                  </a:moveTo>
                  <a:lnTo>
                    <a:pt x="4001" y="3012"/>
                  </a:lnTo>
                  <a:lnTo>
                    <a:pt x="3311" y="3012"/>
                  </a:lnTo>
                  <a:lnTo>
                    <a:pt x="2965" y="2000"/>
                  </a:lnTo>
                  <a:close/>
                  <a:moveTo>
                    <a:pt x="10014" y="3334"/>
                  </a:moveTo>
                  <a:lnTo>
                    <a:pt x="9847" y="4048"/>
                  </a:lnTo>
                  <a:lnTo>
                    <a:pt x="9847" y="3334"/>
                  </a:lnTo>
                  <a:close/>
                  <a:moveTo>
                    <a:pt x="4013" y="3334"/>
                  </a:moveTo>
                  <a:lnTo>
                    <a:pt x="4013" y="4370"/>
                  </a:lnTo>
                  <a:lnTo>
                    <a:pt x="3823" y="4370"/>
                  </a:lnTo>
                  <a:lnTo>
                    <a:pt x="3454" y="3334"/>
                  </a:lnTo>
                  <a:close/>
                  <a:moveTo>
                    <a:pt x="5371" y="3334"/>
                  </a:moveTo>
                  <a:lnTo>
                    <a:pt x="5371" y="4370"/>
                  </a:lnTo>
                  <a:lnTo>
                    <a:pt x="4347" y="4370"/>
                  </a:lnTo>
                  <a:lnTo>
                    <a:pt x="4347" y="3334"/>
                  </a:lnTo>
                  <a:close/>
                  <a:moveTo>
                    <a:pt x="6752" y="3334"/>
                  </a:moveTo>
                  <a:lnTo>
                    <a:pt x="6752" y="4370"/>
                  </a:lnTo>
                  <a:lnTo>
                    <a:pt x="5728" y="4370"/>
                  </a:lnTo>
                  <a:lnTo>
                    <a:pt x="5728" y="3334"/>
                  </a:lnTo>
                  <a:close/>
                  <a:moveTo>
                    <a:pt x="8121" y="3358"/>
                  </a:moveTo>
                  <a:lnTo>
                    <a:pt x="8121" y="4382"/>
                  </a:lnTo>
                  <a:lnTo>
                    <a:pt x="7097" y="4382"/>
                  </a:lnTo>
                  <a:lnTo>
                    <a:pt x="7097" y="3358"/>
                  </a:lnTo>
                  <a:close/>
                  <a:moveTo>
                    <a:pt x="9514" y="3358"/>
                  </a:moveTo>
                  <a:lnTo>
                    <a:pt x="9514" y="4382"/>
                  </a:lnTo>
                  <a:lnTo>
                    <a:pt x="8478" y="4382"/>
                  </a:lnTo>
                  <a:lnTo>
                    <a:pt x="8478" y="3358"/>
                  </a:lnTo>
                  <a:close/>
                  <a:moveTo>
                    <a:pt x="4001" y="4727"/>
                  </a:moveTo>
                  <a:lnTo>
                    <a:pt x="4001" y="4941"/>
                  </a:lnTo>
                  <a:lnTo>
                    <a:pt x="3930" y="4727"/>
                  </a:lnTo>
                  <a:close/>
                  <a:moveTo>
                    <a:pt x="5371" y="4715"/>
                  </a:moveTo>
                  <a:lnTo>
                    <a:pt x="5371" y="5525"/>
                  </a:lnTo>
                  <a:cubicBezTo>
                    <a:pt x="5297" y="5521"/>
                    <a:pt x="5230" y="5520"/>
                    <a:pt x="5167" y="5520"/>
                  </a:cubicBezTo>
                  <a:cubicBezTo>
                    <a:pt x="5049" y="5520"/>
                    <a:pt x="4947" y="5524"/>
                    <a:pt x="4854" y="5524"/>
                  </a:cubicBezTo>
                  <a:cubicBezTo>
                    <a:pt x="4666" y="5524"/>
                    <a:pt x="4516" y="5507"/>
                    <a:pt x="4347" y="5406"/>
                  </a:cubicBezTo>
                  <a:lnTo>
                    <a:pt x="4347" y="4715"/>
                  </a:lnTo>
                  <a:close/>
                  <a:moveTo>
                    <a:pt x="6752" y="4727"/>
                  </a:moveTo>
                  <a:lnTo>
                    <a:pt x="6752" y="5525"/>
                  </a:lnTo>
                  <a:lnTo>
                    <a:pt x="5728" y="5525"/>
                  </a:lnTo>
                  <a:lnTo>
                    <a:pt x="5728" y="4727"/>
                  </a:lnTo>
                  <a:close/>
                  <a:moveTo>
                    <a:pt x="8121" y="4727"/>
                  </a:moveTo>
                  <a:lnTo>
                    <a:pt x="8121" y="5525"/>
                  </a:lnTo>
                  <a:lnTo>
                    <a:pt x="7097" y="5525"/>
                  </a:lnTo>
                  <a:lnTo>
                    <a:pt x="7097" y="4727"/>
                  </a:lnTo>
                  <a:close/>
                  <a:moveTo>
                    <a:pt x="9490" y="4727"/>
                  </a:moveTo>
                  <a:lnTo>
                    <a:pt x="9490" y="5525"/>
                  </a:lnTo>
                  <a:lnTo>
                    <a:pt x="8466" y="5525"/>
                  </a:lnTo>
                  <a:lnTo>
                    <a:pt x="8466" y="4727"/>
                  </a:lnTo>
                  <a:close/>
                  <a:moveTo>
                    <a:pt x="4537" y="8680"/>
                  </a:moveTo>
                  <a:cubicBezTo>
                    <a:pt x="5025" y="8680"/>
                    <a:pt x="5418" y="9085"/>
                    <a:pt x="5418" y="9561"/>
                  </a:cubicBezTo>
                  <a:cubicBezTo>
                    <a:pt x="5418" y="10037"/>
                    <a:pt x="5025" y="10442"/>
                    <a:pt x="4537" y="10442"/>
                  </a:cubicBezTo>
                  <a:cubicBezTo>
                    <a:pt x="4049" y="10442"/>
                    <a:pt x="3656" y="10049"/>
                    <a:pt x="3656" y="9561"/>
                  </a:cubicBezTo>
                  <a:cubicBezTo>
                    <a:pt x="3656" y="9085"/>
                    <a:pt x="4049" y="8680"/>
                    <a:pt x="4537" y="8680"/>
                  </a:cubicBezTo>
                  <a:close/>
                  <a:moveTo>
                    <a:pt x="8692" y="8680"/>
                  </a:moveTo>
                  <a:cubicBezTo>
                    <a:pt x="9181" y="8680"/>
                    <a:pt x="9573" y="9085"/>
                    <a:pt x="9573" y="9561"/>
                  </a:cubicBezTo>
                  <a:cubicBezTo>
                    <a:pt x="9573" y="10037"/>
                    <a:pt x="9181" y="10442"/>
                    <a:pt x="8692" y="10442"/>
                  </a:cubicBezTo>
                  <a:cubicBezTo>
                    <a:pt x="8204" y="10442"/>
                    <a:pt x="7811" y="10049"/>
                    <a:pt x="7811" y="9561"/>
                  </a:cubicBezTo>
                  <a:cubicBezTo>
                    <a:pt x="7811" y="9085"/>
                    <a:pt x="8204" y="8680"/>
                    <a:pt x="8692" y="8680"/>
                  </a:cubicBezTo>
                  <a:close/>
                  <a:moveTo>
                    <a:pt x="620" y="0"/>
                  </a:moveTo>
                  <a:cubicBezTo>
                    <a:pt x="287" y="0"/>
                    <a:pt x="1" y="286"/>
                    <a:pt x="1" y="631"/>
                  </a:cubicBezTo>
                  <a:cubicBezTo>
                    <a:pt x="1" y="976"/>
                    <a:pt x="287" y="1250"/>
                    <a:pt x="620" y="1250"/>
                  </a:cubicBezTo>
                  <a:lnTo>
                    <a:pt x="1394" y="1250"/>
                  </a:lnTo>
                  <a:lnTo>
                    <a:pt x="2346" y="3965"/>
                  </a:lnTo>
                  <a:cubicBezTo>
                    <a:pt x="2374" y="4029"/>
                    <a:pt x="2444" y="4072"/>
                    <a:pt x="2513" y="4072"/>
                  </a:cubicBezTo>
                  <a:cubicBezTo>
                    <a:pt x="2533" y="4072"/>
                    <a:pt x="2553" y="4068"/>
                    <a:pt x="2573" y="4060"/>
                  </a:cubicBezTo>
                  <a:cubicBezTo>
                    <a:pt x="2668" y="4036"/>
                    <a:pt x="2704" y="3929"/>
                    <a:pt x="2680" y="3846"/>
                  </a:cubicBezTo>
                  <a:cubicBezTo>
                    <a:pt x="1739" y="1191"/>
                    <a:pt x="1692" y="1072"/>
                    <a:pt x="1692" y="1072"/>
                  </a:cubicBezTo>
                  <a:cubicBezTo>
                    <a:pt x="1656" y="965"/>
                    <a:pt x="1561" y="905"/>
                    <a:pt x="1441" y="905"/>
                  </a:cubicBezTo>
                  <a:lnTo>
                    <a:pt x="620" y="905"/>
                  </a:lnTo>
                  <a:cubicBezTo>
                    <a:pt x="465" y="905"/>
                    <a:pt x="346" y="774"/>
                    <a:pt x="346" y="631"/>
                  </a:cubicBezTo>
                  <a:cubicBezTo>
                    <a:pt x="346" y="464"/>
                    <a:pt x="477" y="345"/>
                    <a:pt x="620" y="345"/>
                  </a:cubicBezTo>
                  <a:lnTo>
                    <a:pt x="1441" y="345"/>
                  </a:lnTo>
                  <a:cubicBezTo>
                    <a:pt x="1787" y="345"/>
                    <a:pt x="2084" y="536"/>
                    <a:pt x="2215" y="845"/>
                  </a:cubicBezTo>
                  <a:cubicBezTo>
                    <a:pt x="2418" y="1429"/>
                    <a:pt x="3585" y="4703"/>
                    <a:pt x="3751" y="5191"/>
                  </a:cubicBezTo>
                  <a:cubicBezTo>
                    <a:pt x="3870" y="5548"/>
                    <a:pt x="4287" y="5882"/>
                    <a:pt x="4775" y="5882"/>
                  </a:cubicBezTo>
                  <a:lnTo>
                    <a:pt x="10978" y="5882"/>
                  </a:lnTo>
                  <a:cubicBezTo>
                    <a:pt x="11145" y="5882"/>
                    <a:pt x="11264" y="6013"/>
                    <a:pt x="11264" y="6168"/>
                  </a:cubicBezTo>
                  <a:cubicBezTo>
                    <a:pt x="11264" y="6322"/>
                    <a:pt x="11133" y="6441"/>
                    <a:pt x="10978" y="6441"/>
                  </a:cubicBezTo>
                  <a:lnTo>
                    <a:pt x="4775" y="6441"/>
                  </a:lnTo>
                  <a:cubicBezTo>
                    <a:pt x="4108" y="6441"/>
                    <a:pt x="3489" y="6049"/>
                    <a:pt x="3227" y="5417"/>
                  </a:cubicBezTo>
                  <a:lnTo>
                    <a:pt x="2882" y="4453"/>
                  </a:lnTo>
                  <a:cubicBezTo>
                    <a:pt x="2863" y="4377"/>
                    <a:pt x="2791" y="4339"/>
                    <a:pt x="2720" y="4339"/>
                  </a:cubicBezTo>
                  <a:cubicBezTo>
                    <a:pt x="2702" y="4339"/>
                    <a:pt x="2684" y="4341"/>
                    <a:pt x="2668" y="4346"/>
                  </a:cubicBezTo>
                  <a:cubicBezTo>
                    <a:pt x="2573" y="4382"/>
                    <a:pt x="2525" y="4477"/>
                    <a:pt x="2561" y="4572"/>
                  </a:cubicBezTo>
                  <a:cubicBezTo>
                    <a:pt x="2846" y="5275"/>
                    <a:pt x="2846" y="5596"/>
                    <a:pt x="3180" y="6013"/>
                  </a:cubicBezTo>
                  <a:lnTo>
                    <a:pt x="2799" y="6560"/>
                  </a:lnTo>
                  <a:cubicBezTo>
                    <a:pt x="2215" y="7394"/>
                    <a:pt x="2715" y="8549"/>
                    <a:pt x="3716" y="8680"/>
                  </a:cubicBezTo>
                  <a:cubicBezTo>
                    <a:pt x="2918" y="9418"/>
                    <a:pt x="3442" y="10787"/>
                    <a:pt x="4549" y="10787"/>
                  </a:cubicBezTo>
                  <a:cubicBezTo>
                    <a:pt x="5656" y="10787"/>
                    <a:pt x="6168" y="9454"/>
                    <a:pt x="5394" y="8692"/>
                  </a:cubicBezTo>
                  <a:lnTo>
                    <a:pt x="7871" y="8692"/>
                  </a:lnTo>
                  <a:cubicBezTo>
                    <a:pt x="7085" y="9454"/>
                    <a:pt x="7621" y="10787"/>
                    <a:pt x="8716" y="10787"/>
                  </a:cubicBezTo>
                  <a:cubicBezTo>
                    <a:pt x="9823" y="10787"/>
                    <a:pt x="10335" y="9454"/>
                    <a:pt x="9562" y="8692"/>
                  </a:cubicBezTo>
                  <a:lnTo>
                    <a:pt x="9788" y="8692"/>
                  </a:lnTo>
                  <a:cubicBezTo>
                    <a:pt x="10133" y="8692"/>
                    <a:pt x="10419" y="8406"/>
                    <a:pt x="10419" y="8073"/>
                  </a:cubicBezTo>
                  <a:cubicBezTo>
                    <a:pt x="10419" y="7727"/>
                    <a:pt x="10133" y="7442"/>
                    <a:pt x="9788" y="7442"/>
                  </a:cubicBezTo>
                  <a:lnTo>
                    <a:pt x="8228" y="7442"/>
                  </a:lnTo>
                  <a:cubicBezTo>
                    <a:pt x="8133" y="7442"/>
                    <a:pt x="8061" y="7513"/>
                    <a:pt x="8061" y="7608"/>
                  </a:cubicBezTo>
                  <a:cubicBezTo>
                    <a:pt x="8061" y="7692"/>
                    <a:pt x="8133" y="7775"/>
                    <a:pt x="8228" y="7775"/>
                  </a:cubicBezTo>
                  <a:lnTo>
                    <a:pt x="9788" y="7775"/>
                  </a:lnTo>
                  <a:cubicBezTo>
                    <a:pt x="9954" y="7775"/>
                    <a:pt x="10074" y="7906"/>
                    <a:pt x="10074" y="8049"/>
                  </a:cubicBezTo>
                  <a:cubicBezTo>
                    <a:pt x="10074" y="8215"/>
                    <a:pt x="9943" y="8335"/>
                    <a:pt x="9788" y="8335"/>
                  </a:cubicBezTo>
                  <a:lnTo>
                    <a:pt x="3930" y="8335"/>
                  </a:lnTo>
                  <a:cubicBezTo>
                    <a:pt x="3108" y="8335"/>
                    <a:pt x="2620" y="7418"/>
                    <a:pt x="3096" y="6739"/>
                  </a:cubicBezTo>
                  <a:lnTo>
                    <a:pt x="3442" y="6251"/>
                  </a:lnTo>
                  <a:cubicBezTo>
                    <a:pt x="3573" y="6382"/>
                    <a:pt x="3739" y="6489"/>
                    <a:pt x="3906" y="6560"/>
                  </a:cubicBezTo>
                  <a:lnTo>
                    <a:pt x="3573" y="7072"/>
                  </a:lnTo>
                  <a:cubicBezTo>
                    <a:pt x="3358" y="7370"/>
                    <a:pt x="3573" y="7775"/>
                    <a:pt x="3942" y="7775"/>
                  </a:cubicBezTo>
                  <a:lnTo>
                    <a:pt x="7609" y="7775"/>
                  </a:lnTo>
                  <a:cubicBezTo>
                    <a:pt x="7692" y="7775"/>
                    <a:pt x="7764" y="7692"/>
                    <a:pt x="7764" y="7608"/>
                  </a:cubicBezTo>
                  <a:cubicBezTo>
                    <a:pt x="7764" y="7513"/>
                    <a:pt x="7692" y="7442"/>
                    <a:pt x="7609" y="7442"/>
                  </a:cubicBezTo>
                  <a:lnTo>
                    <a:pt x="3942" y="7442"/>
                  </a:lnTo>
                  <a:cubicBezTo>
                    <a:pt x="3847" y="7442"/>
                    <a:pt x="3811" y="7334"/>
                    <a:pt x="3847" y="7263"/>
                  </a:cubicBezTo>
                  <a:lnTo>
                    <a:pt x="4251" y="6703"/>
                  </a:lnTo>
                  <a:cubicBezTo>
                    <a:pt x="4465" y="6762"/>
                    <a:pt x="4535" y="6775"/>
                    <a:pt x="5134" y="6775"/>
                  </a:cubicBezTo>
                  <a:cubicBezTo>
                    <a:pt x="5630" y="6775"/>
                    <a:pt x="6490" y="6766"/>
                    <a:pt x="8097" y="6766"/>
                  </a:cubicBezTo>
                  <a:cubicBezTo>
                    <a:pt x="8881" y="6766"/>
                    <a:pt x="9842" y="6768"/>
                    <a:pt x="11026" y="6775"/>
                  </a:cubicBezTo>
                  <a:cubicBezTo>
                    <a:pt x="11371" y="6775"/>
                    <a:pt x="11645" y="6489"/>
                    <a:pt x="11645" y="6144"/>
                  </a:cubicBezTo>
                  <a:cubicBezTo>
                    <a:pt x="11598" y="5810"/>
                    <a:pt x="11312" y="5525"/>
                    <a:pt x="10966" y="5525"/>
                  </a:cubicBezTo>
                  <a:lnTo>
                    <a:pt x="10788" y="5525"/>
                  </a:lnTo>
                  <a:lnTo>
                    <a:pt x="11598" y="2048"/>
                  </a:lnTo>
                  <a:cubicBezTo>
                    <a:pt x="11740" y="1393"/>
                    <a:pt x="11252" y="762"/>
                    <a:pt x="10562" y="762"/>
                  </a:cubicBezTo>
                  <a:lnTo>
                    <a:pt x="7252" y="762"/>
                  </a:lnTo>
                  <a:cubicBezTo>
                    <a:pt x="7156" y="762"/>
                    <a:pt x="7085" y="834"/>
                    <a:pt x="7085" y="929"/>
                  </a:cubicBezTo>
                  <a:cubicBezTo>
                    <a:pt x="7085" y="1012"/>
                    <a:pt x="7156" y="1096"/>
                    <a:pt x="7252" y="1096"/>
                  </a:cubicBezTo>
                  <a:lnTo>
                    <a:pt x="10562" y="1096"/>
                  </a:lnTo>
                  <a:cubicBezTo>
                    <a:pt x="11026" y="1096"/>
                    <a:pt x="11359" y="1524"/>
                    <a:pt x="11252" y="1953"/>
                  </a:cubicBezTo>
                  <a:lnTo>
                    <a:pt x="10431" y="5525"/>
                  </a:lnTo>
                  <a:lnTo>
                    <a:pt x="9847" y="5525"/>
                  </a:lnTo>
                  <a:cubicBezTo>
                    <a:pt x="9943" y="5144"/>
                    <a:pt x="10585" y="2369"/>
                    <a:pt x="10705" y="1869"/>
                  </a:cubicBezTo>
                  <a:cubicBezTo>
                    <a:pt x="10728" y="1762"/>
                    <a:pt x="10645" y="1655"/>
                    <a:pt x="10538" y="1655"/>
                  </a:cubicBezTo>
                  <a:lnTo>
                    <a:pt x="2858" y="1655"/>
                  </a:lnTo>
                  <a:lnTo>
                    <a:pt x="2668" y="1096"/>
                  </a:lnTo>
                  <a:lnTo>
                    <a:pt x="6621" y="1096"/>
                  </a:lnTo>
                  <a:cubicBezTo>
                    <a:pt x="6716" y="1096"/>
                    <a:pt x="6787" y="1012"/>
                    <a:pt x="6787" y="929"/>
                  </a:cubicBezTo>
                  <a:cubicBezTo>
                    <a:pt x="6787" y="834"/>
                    <a:pt x="6716" y="762"/>
                    <a:pt x="6621" y="762"/>
                  </a:cubicBezTo>
                  <a:lnTo>
                    <a:pt x="2549" y="762"/>
                  </a:lnTo>
                  <a:cubicBezTo>
                    <a:pt x="2394" y="334"/>
                    <a:pt x="1965" y="0"/>
                    <a:pt x="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550;p51"/>
          <p:cNvSpPr/>
          <p:nvPr/>
        </p:nvSpPr>
        <p:spPr>
          <a:xfrm>
            <a:off x="3250529" y="3011143"/>
            <a:ext cx="229906" cy="364135"/>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39;p51"/>
          <p:cNvSpPr txBox="1"/>
          <p:nvPr/>
        </p:nvSpPr>
        <p:spPr>
          <a:xfrm>
            <a:off x="1621215" y="1559941"/>
            <a:ext cx="1681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Kenia</a:t>
            </a:r>
            <a:endParaRPr sz="1600" dirty="0">
              <a:solidFill>
                <a:schemeClr val="dk1"/>
              </a:solidFill>
              <a:latin typeface="Montserrat"/>
              <a:ea typeface="Montserrat"/>
              <a:cs typeface="Montserrat"/>
              <a:sym typeface="Montserrat"/>
            </a:endParaRPr>
          </a:p>
        </p:txBody>
      </p:sp>
      <p:sp>
        <p:nvSpPr>
          <p:cNvPr id="109" name="Google Shape;539;p51"/>
          <p:cNvSpPr txBox="1"/>
          <p:nvPr/>
        </p:nvSpPr>
        <p:spPr>
          <a:xfrm>
            <a:off x="1568241" y="3025094"/>
            <a:ext cx="1681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Etiopía</a:t>
            </a:r>
            <a:endParaRPr sz="16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902113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5" name="Google Shape;585;p5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 nivel nacional</a:t>
            </a:r>
            <a:endParaRPr dirty="0"/>
          </a:p>
        </p:txBody>
      </p:sp>
      <p:sp>
        <p:nvSpPr>
          <p:cNvPr id="587" name="Google Shape;587;p52"/>
          <p:cNvSpPr txBox="1"/>
          <p:nvPr/>
        </p:nvSpPr>
        <p:spPr>
          <a:xfrm>
            <a:off x="1440250" y="1455948"/>
            <a:ext cx="24276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chemeClr val="dk1"/>
                </a:solidFill>
                <a:latin typeface="Baskervville"/>
                <a:ea typeface="Baskervville"/>
                <a:cs typeface="Baskervville"/>
                <a:sym typeface="Baskervville"/>
              </a:rPr>
              <a:t>Tipos de empresas</a:t>
            </a:r>
            <a:endParaRPr sz="2000" b="1" dirty="0">
              <a:solidFill>
                <a:schemeClr val="dk1"/>
              </a:solidFill>
              <a:latin typeface="Baskervville"/>
              <a:ea typeface="Baskervville"/>
              <a:cs typeface="Baskervville"/>
              <a:sym typeface="Baskervville"/>
            </a:endParaRPr>
          </a:p>
        </p:txBody>
      </p:sp>
      <p:sp>
        <p:nvSpPr>
          <p:cNvPr id="588" name="Google Shape;588;p52"/>
          <p:cNvSpPr txBox="1"/>
          <p:nvPr/>
        </p:nvSpPr>
        <p:spPr>
          <a:xfrm>
            <a:off x="1440250" y="1840447"/>
            <a:ext cx="2427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smtClean="0">
                <a:solidFill>
                  <a:schemeClr val="dk1"/>
                </a:solidFill>
                <a:latin typeface="Montserrat"/>
                <a:ea typeface="Montserrat"/>
                <a:cs typeface="Montserrat"/>
                <a:sym typeface="Montserrat"/>
              </a:rPr>
              <a:t>Exportadores, Organizaciones PP, Emp proveedoras</a:t>
            </a:r>
            <a:endParaRPr sz="1600" dirty="0">
              <a:solidFill>
                <a:schemeClr val="dk1"/>
              </a:solidFill>
              <a:latin typeface="Montserrat"/>
              <a:ea typeface="Montserrat"/>
              <a:cs typeface="Montserrat"/>
              <a:sym typeface="Montserrat"/>
            </a:endParaRPr>
          </a:p>
        </p:txBody>
      </p:sp>
      <p:sp>
        <p:nvSpPr>
          <p:cNvPr id="589" name="Google Shape;589;p52"/>
          <p:cNvSpPr/>
          <p:nvPr/>
        </p:nvSpPr>
        <p:spPr>
          <a:xfrm>
            <a:off x="713350" y="1672356"/>
            <a:ext cx="572700" cy="572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dirty="0">
              <a:solidFill>
                <a:schemeClr val="dk1"/>
              </a:solidFill>
              <a:latin typeface="Baskervville"/>
              <a:ea typeface="Baskervville"/>
              <a:cs typeface="Baskervville"/>
              <a:sym typeface="Baskervville"/>
            </a:endParaRPr>
          </a:p>
        </p:txBody>
      </p:sp>
      <p:sp>
        <p:nvSpPr>
          <p:cNvPr id="590" name="Google Shape;590;p52"/>
          <p:cNvSpPr txBox="1"/>
          <p:nvPr/>
        </p:nvSpPr>
        <p:spPr>
          <a:xfrm>
            <a:off x="1497800" y="3071999"/>
            <a:ext cx="24276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chemeClr val="dk1"/>
                </a:solidFill>
                <a:latin typeface="Baskervville"/>
                <a:ea typeface="Baskervville"/>
                <a:cs typeface="Baskervville"/>
                <a:sym typeface="Baskervville"/>
              </a:rPr>
              <a:t>Cerficiaciones</a:t>
            </a:r>
            <a:endParaRPr sz="2000" b="1" dirty="0">
              <a:solidFill>
                <a:schemeClr val="dk1"/>
              </a:solidFill>
              <a:latin typeface="Baskervville"/>
              <a:ea typeface="Baskervville"/>
              <a:cs typeface="Baskervville"/>
              <a:sym typeface="Baskervville"/>
            </a:endParaRPr>
          </a:p>
        </p:txBody>
      </p:sp>
      <p:sp>
        <p:nvSpPr>
          <p:cNvPr id="591" name="Google Shape;591;p52"/>
          <p:cNvSpPr txBox="1"/>
          <p:nvPr/>
        </p:nvSpPr>
        <p:spPr>
          <a:xfrm>
            <a:off x="1497800" y="3381526"/>
            <a:ext cx="2427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FLO, Fair Trade USA, WFTO, SPP y Fair for Life</a:t>
            </a:r>
            <a:endParaRPr sz="1600" dirty="0">
              <a:solidFill>
                <a:schemeClr val="dk1"/>
              </a:solidFill>
              <a:latin typeface="Montserrat"/>
              <a:ea typeface="Montserrat"/>
              <a:cs typeface="Montserrat"/>
              <a:sym typeface="Montserrat"/>
            </a:endParaRPr>
          </a:p>
        </p:txBody>
      </p:sp>
      <p:sp>
        <p:nvSpPr>
          <p:cNvPr id="592" name="Google Shape;592;p52"/>
          <p:cNvSpPr/>
          <p:nvPr/>
        </p:nvSpPr>
        <p:spPr>
          <a:xfrm>
            <a:off x="770899" y="3213435"/>
            <a:ext cx="572700" cy="572700"/>
          </a:xfrm>
          <a:prstGeom prst="rect">
            <a:avLst/>
          </a:prstGeom>
          <a:solidFill>
            <a:srgbClr val="504A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1"/>
                </a:solidFill>
                <a:latin typeface="Baskervville"/>
                <a:ea typeface="Baskervville"/>
                <a:cs typeface="Baskervville"/>
                <a:sym typeface="Baskervville"/>
              </a:rPr>
              <a:t>84%</a:t>
            </a:r>
            <a:endParaRPr sz="1600" b="1" dirty="0">
              <a:solidFill>
                <a:schemeClr val="lt1"/>
              </a:solidFill>
              <a:latin typeface="Baskervville"/>
              <a:ea typeface="Baskervville"/>
              <a:cs typeface="Baskervville"/>
              <a:sym typeface="Baskervville"/>
            </a:endParaRPr>
          </a:p>
        </p:txBody>
      </p:sp>
      <p:graphicFrame>
        <p:nvGraphicFramePr>
          <p:cNvPr id="14" name="Gráfico 13"/>
          <p:cNvGraphicFramePr/>
          <p:nvPr>
            <p:extLst/>
          </p:nvPr>
        </p:nvGraphicFramePr>
        <p:xfrm>
          <a:off x="3925400" y="1477726"/>
          <a:ext cx="4505325" cy="247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1902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221" y="2477522"/>
            <a:ext cx="962828" cy="660834"/>
          </a:xfrm>
          <a:prstGeom prst="rect">
            <a:avLst/>
          </a:prstGeom>
        </p:spPr>
      </p:pic>
      <p:pic>
        <p:nvPicPr>
          <p:cNvPr id="41" name="Imagen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839" y="2332053"/>
            <a:ext cx="927174" cy="927174"/>
          </a:xfrm>
          <a:prstGeom prst="rect">
            <a:avLst/>
          </a:prstGeom>
        </p:spPr>
      </p:pic>
      <p:sp>
        <p:nvSpPr>
          <p:cNvPr id="2" name="Título 1"/>
          <p:cNvSpPr>
            <a:spLocks noGrp="1"/>
          </p:cNvSpPr>
          <p:nvPr>
            <p:ph type="title"/>
          </p:nvPr>
        </p:nvSpPr>
        <p:spPr/>
        <p:txBody>
          <a:bodyPr/>
          <a:lstStyle/>
          <a:p>
            <a:r>
              <a:rPr lang="es-EC" dirty="0" smtClean="0"/>
              <a:t>Principales representantes</a:t>
            </a:r>
            <a:endParaRPr lang="en-US" dirty="0"/>
          </a:p>
        </p:txBody>
      </p:sp>
      <p:grpSp>
        <p:nvGrpSpPr>
          <p:cNvPr id="9" name="Google Shape;8558;p81"/>
          <p:cNvGrpSpPr/>
          <p:nvPr/>
        </p:nvGrpSpPr>
        <p:grpSpPr>
          <a:xfrm>
            <a:off x="713225" y="1112199"/>
            <a:ext cx="3588611" cy="3449409"/>
            <a:chOff x="2657744" y="2337745"/>
            <a:chExt cx="832987" cy="798137"/>
          </a:xfrm>
          <a:solidFill>
            <a:schemeClr val="accent3">
              <a:lumMod val="60000"/>
              <a:lumOff val="40000"/>
            </a:schemeClr>
          </a:solidFill>
        </p:grpSpPr>
        <p:sp>
          <p:nvSpPr>
            <p:cNvPr id="10" name="Google Shape;8559;p81"/>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60;p81"/>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grpFill/>
            <a:ln w="9525" cap="flat" cmpd="sng">
              <a:solidFill>
                <a:srgbClr val="445D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61;p81"/>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grp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62;p81"/>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grp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63;p81"/>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grp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64;p81"/>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grp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7214" y="3445034"/>
            <a:ext cx="679892" cy="398870"/>
          </a:xfrm>
          <a:prstGeom prst="rect">
            <a:avLst/>
          </a:prstGeom>
        </p:spPr>
      </p:pic>
      <p:pic>
        <p:nvPicPr>
          <p:cNvPr id="19" name="Imagen 18"/>
          <p:cNvPicPr>
            <a:picLocks noChangeAspect="1"/>
          </p:cNvPicPr>
          <p:nvPr/>
        </p:nvPicPr>
        <p:blipFill rotWithShape="1">
          <a:blip r:embed="rId5">
            <a:extLst>
              <a:ext uri="{28A0092B-C50C-407E-A947-70E740481C1C}">
                <a14:useLocalDpi xmlns:a14="http://schemas.microsoft.com/office/drawing/2010/main" val="0"/>
              </a:ext>
            </a:extLst>
          </a:blip>
          <a:srcRect l="2055" t="4529" r="1646" b="4486"/>
          <a:stretch/>
        </p:blipFill>
        <p:spPr>
          <a:xfrm>
            <a:off x="2022406" y="1204148"/>
            <a:ext cx="934381" cy="941406"/>
          </a:xfrm>
          <a:prstGeom prst="rect">
            <a:avLst/>
          </a:prstGeom>
        </p:spPr>
      </p:pic>
      <p:pic>
        <p:nvPicPr>
          <p:cNvPr id="20" name="Imagen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449" y="2959086"/>
            <a:ext cx="728424" cy="1064309"/>
          </a:xfrm>
          <a:prstGeom prst="rect">
            <a:avLst/>
          </a:prstGeom>
        </p:spPr>
      </p:pic>
      <p:sp>
        <p:nvSpPr>
          <p:cNvPr id="21" name="Google Shape;588;p52"/>
          <p:cNvSpPr txBox="1"/>
          <p:nvPr/>
        </p:nvSpPr>
        <p:spPr>
          <a:xfrm>
            <a:off x="1323577" y="2399812"/>
            <a:ext cx="1111631" cy="613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100" dirty="0" smtClean="0">
                <a:solidFill>
                  <a:schemeClr val="dk1"/>
                </a:solidFill>
                <a:latin typeface="Montserrat"/>
                <a:ea typeface="Montserrat"/>
                <a:cs typeface="Montserrat"/>
                <a:sym typeface="Montserrat"/>
              </a:rPr>
              <a:t>Chimborazo</a:t>
            </a:r>
            <a:endParaRPr sz="1100" dirty="0">
              <a:solidFill>
                <a:schemeClr val="dk1"/>
              </a:solidFill>
              <a:latin typeface="Montserrat"/>
              <a:ea typeface="Montserrat"/>
              <a:cs typeface="Montserrat"/>
              <a:sym typeface="Montserrat"/>
            </a:endParaRPr>
          </a:p>
        </p:txBody>
      </p:sp>
      <p:sp>
        <p:nvSpPr>
          <p:cNvPr id="22" name="Google Shape;588;p52"/>
          <p:cNvSpPr txBox="1"/>
          <p:nvPr/>
        </p:nvSpPr>
        <p:spPr>
          <a:xfrm>
            <a:off x="1907346" y="2831678"/>
            <a:ext cx="1203259"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Coordinadora Ecuatoriana de CJ</a:t>
            </a:r>
            <a:endParaRPr sz="1100" dirty="0">
              <a:solidFill>
                <a:schemeClr val="dk1"/>
              </a:solidFill>
              <a:latin typeface="Montserrat"/>
              <a:ea typeface="Montserrat"/>
              <a:cs typeface="Montserrat"/>
              <a:sym typeface="Montserrat"/>
            </a:endParaRPr>
          </a:p>
        </p:txBody>
      </p:sp>
      <p:sp>
        <p:nvSpPr>
          <p:cNvPr id="23" name="Google Shape;588;p52"/>
          <p:cNvSpPr txBox="1"/>
          <p:nvPr/>
        </p:nvSpPr>
        <p:spPr>
          <a:xfrm>
            <a:off x="1329695" y="1717207"/>
            <a:ext cx="1155301" cy="613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100" dirty="0" smtClean="0">
                <a:solidFill>
                  <a:schemeClr val="dk1"/>
                </a:solidFill>
                <a:latin typeface="Montserrat"/>
                <a:ea typeface="Montserrat"/>
                <a:cs typeface="Montserrat"/>
                <a:sym typeface="Montserrat"/>
              </a:rPr>
              <a:t>Plantas medicinales</a:t>
            </a:r>
            <a:endParaRPr sz="1100" dirty="0">
              <a:solidFill>
                <a:schemeClr val="dk1"/>
              </a:solidFill>
              <a:latin typeface="Montserrat"/>
              <a:ea typeface="Montserrat"/>
              <a:cs typeface="Montserrat"/>
              <a:sym typeface="Montserrat"/>
            </a:endParaRPr>
          </a:p>
        </p:txBody>
      </p:sp>
      <p:sp>
        <p:nvSpPr>
          <p:cNvPr id="24" name="Google Shape;588;p52"/>
          <p:cNvSpPr txBox="1"/>
          <p:nvPr/>
        </p:nvSpPr>
        <p:spPr>
          <a:xfrm>
            <a:off x="2617763" y="2388239"/>
            <a:ext cx="1111631" cy="613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100" dirty="0" smtClean="0">
                <a:solidFill>
                  <a:schemeClr val="dk1"/>
                </a:solidFill>
                <a:latin typeface="Montserrat"/>
                <a:ea typeface="Montserrat"/>
                <a:cs typeface="Montserrat"/>
                <a:sym typeface="Montserrat"/>
              </a:rPr>
              <a:t>Asociaciones</a:t>
            </a:r>
            <a:endParaRPr sz="1100" dirty="0">
              <a:solidFill>
                <a:schemeClr val="dk1"/>
              </a:solidFill>
              <a:latin typeface="Montserrat"/>
              <a:ea typeface="Montserrat"/>
              <a:cs typeface="Montserrat"/>
              <a:sym typeface="Montserrat"/>
            </a:endParaRPr>
          </a:p>
        </p:txBody>
      </p:sp>
      <p:sp>
        <p:nvSpPr>
          <p:cNvPr id="25" name="Google Shape;588;p52"/>
          <p:cNvSpPr txBox="1"/>
          <p:nvPr/>
        </p:nvSpPr>
        <p:spPr>
          <a:xfrm>
            <a:off x="1960136" y="3602208"/>
            <a:ext cx="1111631"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Cultivo y producción</a:t>
            </a:r>
            <a:endParaRPr sz="1100" dirty="0">
              <a:solidFill>
                <a:schemeClr val="dk1"/>
              </a:solidFill>
              <a:latin typeface="Montserrat"/>
              <a:ea typeface="Montserrat"/>
              <a:cs typeface="Montserrat"/>
              <a:sym typeface="Montserrat"/>
            </a:endParaRPr>
          </a:p>
        </p:txBody>
      </p:sp>
      <p:sp>
        <p:nvSpPr>
          <p:cNvPr id="26" name="Google Shape;588;p52"/>
          <p:cNvSpPr txBox="1"/>
          <p:nvPr/>
        </p:nvSpPr>
        <p:spPr>
          <a:xfrm>
            <a:off x="3264382" y="3091701"/>
            <a:ext cx="1111631"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Café y maní</a:t>
            </a:r>
            <a:endParaRPr sz="1100" dirty="0">
              <a:solidFill>
                <a:schemeClr val="dk1"/>
              </a:solidFill>
              <a:latin typeface="Montserrat"/>
              <a:ea typeface="Montserrat"/>
              <a:cs typeface="Montserrat"/>
              <a:sym typeface="Montserrat"/>
            </a:endParaRPr>
          </a:p>
        </p:txBody>
      </p:sp>
      <p:sp>
        <p:nvSpPr>
          <p:cNvPr id="27" name="Google Shape;588;p52"/>
          <p:cNvSpPr txBox="1"/>
          <p:nvPr/>
        </p:nvSpPr>
        <p:spPr>
          <a:xfrm>
            <a:off x="1073598" y="4005270"/>
            <a:ext cx="1111631"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US" sz="1100" dirty="0" smtClean="0">
                <a:solidFill>
                  <a:schemeClr val="dk1"/>
                </a:solidFill>
                <a:latin typeface="Montserrat"/>
                <a:ea typeface="Montserrat"/>
                <a:cs typeface="Montserrat"/>
                <a:sym typeface="Montserrat"/>
              </a:rPr>
              <a:t>H</a:t>
            </a:r>
            <a:r>
              <a:rPr lang="en" sz="1100" dirty="0" smtClean="0">
                <a:solidFill>
                  <a:schemeClr val="dk1"/>
                </a:solidFill>
                <a:latin typeface="Montserrat"/>
                <a:ea typeface="Montserrat"/>
                <a:cs typeface="Montserrat"/>
                <a:sym typeface="Montserrat"/>
              </a:rPr>
              <a:t>abas, maíz, cebada</a:t>
            </a:r>
            <a:endParaRPr sz="1100" dirty="0">
              <a:solidFill>
                <a:schemeClr val="dk1"/>
              </a:solidFill>
              <a:latin typeface="Montserrat"/>
              <a:ea typeface="Montserrat"/>
              <a:cs typeface="Montserrat"/>
              <a:sym typeface="Montserrat"/>
            </a:endParaRPr>
          </a:p>
        </p:txBody>
      </p:sp>
      <p:sp>
        <p:nvSpPr>
          <p:cNvPr id="28" name="Google Shape;588;p52"/>
          <p:cNvSpPr txBox="1"/>
          <p:nvPr/>
        </p:nvSpPr>
        <p:spPr>
          <a:xfrm>
            <a:off x="3014609" y="3901979"/>
            <a:ext cx="1111631"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Manabí</a:t>
            </a:r>
            <a:endParaRPr sz="1100" dirty="0">
              <a:solidFill>
                <a:schemeClr val="dk1"/>
              </a:solidFill>
              <a:latin typeface="Montserrat"/>
              <a:ea typeface="Montserrat"/>
              <a:cs typeface="Montserrat"/>
              <a:sym typeface="Montserrat"/>
            </a:endParaRPr>
          </a:p>
        </p:txBody>
      </p:sp>
      <p:grpSp>
        <p:nvGrpSpPr>
          <p:cNvPr id="29" name="Google Shape;8042;p79"/>
          <p:cNvGrpSpPr/>
          <p:nvPr/>
        </p:nvGrpSpPr>
        <p:grpSpPr>
          <a:xfrm>
            <a:off x="4994823" y="1717206"/>
            <a:ext cx="3435902" cy="2126697"/>
            <a:chOff x="6796238" y="3158297"/>
            <a:chExt cx="1217408" cy="677257"/>
          </a:xfrm>
          <a:solidFill>
            <a:schemeClr val="accent3">
              <a:lumMod val="60000"/>
              <a:lumOff val="40000"/>
            </a:schemeClr>
          </a:solidFill>
        </p:grpSpPr>
        <p:cxnSp>
          <p:nvCxnSpPr>
            <p:cNvPr id="30" name="Google Shape;8043;p79"/>
            <p:cNvCxnSpPr/>
            <p:nvPr/>
          </p:nvCxnSpPr>
          <p:spPr>
            <a:xfrm>
              <a:off x="7012244" y="3664854"/>
              <a:ext cx="0" cy="170700"/>
            </a:xfrm>
            <a:prstGeom prst="straightConnector1">
              <a:avLst/>
            </a:prstGeom>
            <a:grpFill/>
            <a:ln w="9525" cap="flat" cmpd="sng">
              <a:solidFill>
                <a:srgbClr val="A5B7C6"/>
              </a:solidFill>
              <a:prstDash val="solid"/>
              <a:round/>
              <a:headEnd type="none" w="med" len="med"/>
              <a:tailEnd type="diamond" w="med" len="med"/>
            </a:ln>
          </p:spPr>
        </p:cxnSp>
        <p:cxnSp>
          <p:nvCxnSpPr>
            <p:cNvPr id="31" name="Google Shape;8044;p79"/>
            <p:cNvCxnSpPr/>
            <p:nvPr/>
          </p:nvCxnSpPr>
          <p:spPr>
            <a:xfrm>
              <a:off x="7810957" y="3664854"/>
              <a:ext cx="0" cy="170700"/>
            </a:xfrm>
            <a:prstGeom prst="straightConnector1">
              <a:avLst/>
            </a:prstGeom>
            <a:grpFill/>
            <a:ln w="9525" cap="flat" cmpd="sng">
              <a:solidFill>
                <a:srgbClr val="A5B7C6"/>
              </a:solidFill>
              <a:prstDash val="solid"/>
              <a:round/>
              <a:headEnd type="none" w="med" len="med"/>
              <a:tailEnd type="diamond" w="med" len="med"/>
            </a:ln>
          </p:spPr>
        </p:cxnSp>
        <p:cxnSp>
          <p:nvCxnSpPr>
            <p:cNvPr id="33" name="Google Shape;8046;p79"/>
            <p:cNvCxnSpPr/>
            <p:nvPr/>
          </p:nvCxnSpPr>
          <p:spPr>
            <a:xfrm rot="10800000">
              <a:off x="7411601" y="3158297"/>
              <a:ext cx="0" cy="170700"/>
            </a:xfrm>
            <a:prstGeom prst="straightConnector1">
              <a:avLst/>
            </a:prstGeom>
            <a:grpFill/>
            <a:ln w="9525" cap="flat" cmpd="sng">
              <a:solidFill>
                <a:srgbClr val="A5B7C6"/>
              </a:solidFill>
              <a:prstDash val="solid"/>
              <a:round/>
              <a:headEnd type="none" w="med" len="med"/>
              <a:tailEnd type="diamond" w="med" len="med"/>
            </a:ln>
          </p:spPr>
        </p:cxnSp>
        <p:grpSp>
          <p:nvGrpSpPr>
            <p:cNvPr id="34" name="Google Shape;8047;p79"/>
            <p:cNvGrpSpPr/>
            <p:nvPr/>
          </p:nvGrpSpPr>
          <p:grpSpPr>
            <a:xfrm>
              <a:off x="6796238" y="3311904"/>
              <a:ext cx="1217408" cy="383207"/>
              <a:chOff x="6796238" y="3311904"/>
              <a:chExt cx="1217408" cy="383207"/>
            </a:xfrm>
            <a:grpFill/>
          </p:grpSpPr>
          <p:sp>
            <p:nvSpPr>
              <p:cNvPr id="35" name="Google Shape;8048;p79"/>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48;p79"/>
              <p:cNvSpPr/>
              <p:nvPr/>
            </p:nvSpPr>
            <p:spPr>
              <a:xfrm rot="10800000">
                <a:off x="7215621" y="331741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9" name="Imagen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8792" y="2358396"/>
            <a:ext cx="831948" cy="831948"/>
          </a:xfrm>
          <a:prstGeom prst="rect">
            <a:avLst/>
          </a:prstGeom>
        </p:spPr>
      </p:pic>
      <p:sp>
        <p:nvSpPr>
          <p:cNvPr id="42" name="Google Shape;588;p52"/>
          <p:cNvSpPr txBox="1"/>
          <p:nvPr/>
        </p:nvSpPr>
        <p:spPr>
          <a:xfrm>
            <a:off x="5815304" y="3402949"/>
            <a:ext cx="1793194"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Consorcio Ecuatoriano de Economía Solidaria y Comercio Justo</a:t>
            </a:r>
            <a:endParaRPr sz="1100" dirty="0">
              <a:solidFill>
                <a:schemeClr val="dk1"/>
              </a:solidFill>
              <a:latin typeface="Montserrat"/>
              <a:ea typeface="Montserrat"/>
              <a:cs typeface="Montserrat"/>
              <a:sym typeface="Montserrat"/>
            </a:endParaRPr>
          </a:p>
        </p:txBody>
      </p:sp>
      <p:sp>
        <p:nvSpPr>
          <p:cNvPr id="43" name="Google Shape;588;p52"/>
          <p:cNvSpPr txBox="1"/>
          <p:nvPr/>
        </p:nvSpPr>
        <p:spPr>
          <a:xfrm>
            <a:off x="5834971" y="1086488"/>
            <a:ext cx="1793194"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Capacitación, comercialización y turismo comunitario</a:t>
            </a:r>
            <a:endParaRPr sz="1100" dirty="0">
              <a:solidFill>
                <a:schemeClr val="dk1"/>
              </a:solidFill>
              <a:latin typeface="Montserrat"/>
              <a:ea typeface="Montserrat"/>
              <a:cs typeface="Montserrat"/>
              <a:sym typeface="Montserrat"/>
            </a:endParaRPr>
          </a:p>
        </p:txBody>
      </p:sp>
      <p:sp>
        <p:nvSpPr>
          <p:cNvPr id="44" name="Google Shape;588;p52"/>
          <p:cNvSpPr txBox="1"/>
          <p:nvPr/>
        </p:nvSpPr>
        <p:spPr>
          <a:xfrm>
            <a:off x="4786163" y="4037296"/>
            <a:ext cx="1793194"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29 queseras comunitarias, 5 centros artesanles</a:t>
            </a:r>
            <a:endParaRPr sz="1100" dirty="0">
              <a:solidFill>
                <a:schemeClr val="dk1"/>
              </a:solidFill>
              <a:latin typeface="Montserrat"/>
              <a:ea typeface="Montserrat"/>
              <a:cs typeface="Montserrat"/>
              <a:sym typeface="Montserrat"/>
            </a:endParaRPr>
          </a:p>
        </p:txBody>
      </p:sp>
      <p:sp>
        <p:nvSpPr>
          <p:cNvPr id="45" name="Google Shape;588;p52"/>
          <p:cNvSpPr txBox="1"/>
          <p:nvPr/>
        </p:nvSpPr>
        <p:spPr>
          <a:xfrm>
            <a:off x="7003580" y="4105274"/>
            <a:ext cx="1793194" cy="6133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a:ea typeface="Montserrat"/>
                <a:cs typeface="Montserrat"/>
                <a:sym typeface="Montserrat"/>
              </a:rPr>
              <a:t>Servicios de crédito, asistencia técnica y comercialización</a:t>
            </a:r>
            <a:endParaRPr sz="11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2933173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ctrTitle"/>
          </p:nvPr>
        </p:nvSpPr>
        <p:spPr>
          <a:xfrm>
            <a:off x="1365021" y="2010529"/>
            <a:ext cx="6559432" cy="15838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Impacto del Comercio Justo en el sector florícola exportador del cantón Cayambe, periodo 2010-2019</a:t>
            </a:r>
            <a:endParaRPr sz="3200" dirty="0"/>
          </a:p>
        </p:txBody>
      </p:sp>
      <p:sp>
        <p:nvSpPr>
          <p:cNvPr id="263" name="Google Shape;263;p35"/>
          <p:cNvSpPr txBox="1">
            <a:spLocks noGrp="1"/>
          </p:cNvSpPr>
          <p:nvPr>
            <p:ph type="subTitle" idx="1"/>
          </p:nvPr>
        </p:nvSpPr>
        <p:spPr>
          <a:xfrm>
            <a:off x="1958387" y="3724106"/>
            <a:ext cx="5372700" cy="53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t>Autoras: </a:t>
            </a:r>
            <a:r>
              <a:rPr lang="en" dirty="0" smtClean="0"/>
              <a:t>Chávez Pacheco, Daniela Fernanda</a:t>
            </a:r>
          </a:p>
          <a:p>
            <a:pPr marL="0" lvl="0" indent="0" algn="l" rtl="0">
              <a:spcBef>
                <a:spcPts val="0"/>
              </a:spcBef>
              <a:spcAft>
                <a:spcPts val="0"/>
              </a:spcAft>
              <a:buNone/>
            </a:pPr>
            <a:r>
              <a:rPr lang="en" dirty="0" smtClean="0">
                <a:latin typeface="Montserrat"/>
                <a:ea typeface="Montserrat"/>
                <a:cs typeface="Montserrat"/>
                <a:sym typeface="Montserrat"/>
              </a:rPr>
              <a:t>	Morocho Carchipulla, Laura Isabel</a:t>
            </a:r>
            <a:endParaRPr dirty="0">
              <a:latin typeface="Montserrat"/>
              <a:ea typeface="Montserrat"/>
              <a:cs typeface="Montserrat"/>
              <a:sym typeface="Montserrat"/>
            </a:endParaRPr>
          </a:p>
        </p:txBody>
      </p:sp>
      <p:pic>
        <p:nvPicPr>
          <p:cNvPr id="1026" name="Picture 2" descr="ESPE | Universidad de las Fuerzas Armadas | Sangolqu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487" y="566303"/>
            <a:ext cx="4762500" cy="131445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63;p35"/>
          <p:cNvSpPr txBox="1">
            <a:spLocks/>
          </p:cNvSpPr>
          <p:nvPr/>
        </p:nvSpPr>
        <p:spPr>
          <a:xfrm>
            <a:off x="2031123" y="4391181"/>
            <a:ext cx="5372700" cy="4089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800"/>
              <a:buFont typeface="Montserrat"/>
              <a:buNone/>
              <a:defRPr sz="1600" b="0" i="0" u="none" strike="noStrike" cap="none">
                <a:solidFill>
                  <a:schemeClr val="dk1"/>
                </a:solidFill>
                <a:latin typeface="Montserrat"/>
                <a:ea typeface="Montserrat"/>
                <a:cs typeface="Montserrat"/>
                <a:sym typeface="Montserrat"/>
              </a:defRPr>
            </a:lvl1pPr>
            <a:lvl2pPr marL="914400" marR="0" lvl="1"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3302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marL="0" indent="0" algn="l"/>
            <a:r>
              <a:rPr lang="es-EC" b="1" dirty="0" smtClean="0"/>
              <a:t>Tutor: </a:t>
            </a:r>
            <a:r>
              <a:rPr lang="es-EC" dirty="0" smtClean="0"/>
              <a:t>Ing. Taco Pizarro, Roberto Alex</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Principales destinos</a:t>
            </a:r>
            <a:endParaRPr dirty="0"/>
          </a:p>
        </p:txBody>
      </p:sp>
      <p:graphicFrame>
        <p:nvGraphicFramePr>
          <p:cNvPr id="601" name="Google Shape;601;p53"/>
          <p:cNvGraphicFramePr/>
          <p:nvPr>
            <p:extLst/>
          </p:nvPr>
        </p:nvGraphicFramePr>
        <p:xfrm>
          <a:off x="931483" y="1178687"/>
          <a:ext cx="7208295" cy="3559900"/>
        </p:xfrm>
        <a:graphic>
          <a:graphicData uri="http://schemas.openxmlformats.org/drawingml/2006/table">
            <a:tbl>
              <a:tblPr>
                <a:noFill/>
                <a:tableStyleId>{B3E8FE7F-837F-4C64-A3A3-8EC653BBBEF5}</a:tableStyleId>
              </a:tblPr>
              <a:tblGrid>
                <a:gridCol w="685280">
                  <a:extLst>
                    <a:ext uri="{9D8B030D-6E8A-4147-A177-3AD203B41FA5}">
                      <a16:colId xmlns:a16="http://schemas.microsoft.com/office/drawing/2014/main" val="20000"/>
                    </a:ext>
                  </a:extLst>
                </a:gridCol>
                <a:gridCol w="1304603">
                  <a:extLst>
                    <a:ext uri="{9D8B030D-6E8A-4147-A177-3AD203B41FA5}">
                      <a16:colId xmlns:a16="http://schemas.microsoft.com/office/drawing/2014/main" val="20001"/>
                    </a:ext>
                  </a:extLst>
                </a:gridCol>
                <a:gridCol w="1304603">
                  <a:extLst>
                    <a:ext uri="{9D8B030D-6E8A-4147-A177-3AD203B41FA5}">
                      <a16:colId xmlns:a16="http://schemas.microsoft.com/office/drawing/2014/main" val="20002"/>
                    </a:ext>
                  </a:extLst>
                </a:gridCol>
                <a:gridCol w="1304603">
                  <a:extLst>
                    <a:ext uri="{9D8B030D-6E8A-4147-A177-3AD203B41FA5}">
                      <a16:colId xmlns:a16="http://schemas.microsoft.com/office/drawing/2014/main" val="20003"/>
                    </a:ext>
                  </a:extLst>
                </a:gridCol>
                <a:gridCol w="1304603">
                  <a:extLst>
                    <a:ext uri="{9D8B030D-6E8A-4147-A177-3AD203B41FA5}">
                      <a16:colId xmlns:a16="http://schemas.microsoft.com/office/drawing/2014/main" val="930731783"/>
                    </a:ext>
                  </a:extLst>
                </a:gridCol>
                <a:gridCol w="1304603">
                  <a:extLst>
                    <a:ext uri="{9D8B030D-6E8A-4147-A177-3AD203B41FA5}">
                      <a16:colId xmlns:a16="http://schemas.microsoft.com/office/drawing/2014/main" val="20004"/>
                    </a:ext>
                  </a:extLst>
                </a:gridCol>
              </a:tblGrid>
              <a:tr h="613550">
                <a:tc>
                  <a:txBody>
                    <a:bodyPr/>
                    <a:lstStyle/>
                    <a:p>
                      <a:pPr marL="0" lvl="0" indent="0" algn="ctr" rtl="0">
                        <a:spcBef>
                          <a:spcPts val="0"/>
                        </a:spcBef>
                        <a:spcAft>
                          <a:spcPts val="0"/>
                        </a:spcAft>
                        <a:buNone/>
                      </a:pPr>
                      <a:endParaRPr sz="2000" b="1" dirty="0">
                        <a:solidFill>
                          <a:schemeClr val="dk1"/>
                        </a:solidFill>
                        <a:latin typeface="Baskervville"/>
                        <a:ea typeface="Baskervville"/>
                        <a:cs typeface="Baskervville"/>
                        <a:sym typeface="Baskervville"/>
                      </a:endParaRPr>
                    </a:p>
                  </a:txBody>
                  <a:tcPr marL="91425" marR="91425" marT="91425" marB="91425" anchor="ctr">
                    <a:lnL w="19050" cap="flat" cmpd="sng">
                      <a:solidFill>
                        <a:schemeClr val="dk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smtClean="0">
                          <a:solidFill>
                            <a:schemeClr val="dk1"/>
                          </a:solidFill>
                          <a:latin typeface="Baskervville"/>
                          <a:ea typeface="Baskervville"/>
                          <a:cs typeface="Baskervville"/>
                          <a:sym typeface="Baskervville"/>
                        </a:rPr>
                        <a:t>Estados Unidos</a:t>
                      </a:r>
                      <a:endParaRPr sz="2000" b="1" dirty="0">
                        <a:solidFill>
                          <a:schemeClr val="dk1"/>
                        </a:solidFill>
                        <a:latin typeface="Baskervville"/>
                        <a:ea typeface="Baskervville"/>
                        <a:cs typeface="Baskervville"/>
                        <a:sym typeface="Baskervvill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smtClean="0">
                          <a:solidFill>
                            <a:schemeClr val="dk1"/>
                          </a:solidFill>
                          <a:latin typeface="Baskervville"/>
                          <a:ea typeface="Baskervville"/>
                          <a:cs typeface="Baskervville"/>
                          <a:sym typeface="Baskervville"/>
                        </a:rPr>
                        <a:t>Países Bajos</a:t>
                      </a:r>
                      <a:endParaRPr sz="2000" b="1" dirty="0">
                        <a:solidFill>
                          <a:schemeClr val="dk1"/>
                        </a:solidFill>
                        <a:latin typeface="Baskervville"/>
                        <a:ea typeface="Baskervville"/>
                        <a:cs typeface="Baskervville"/>
                        <a:sym typeface="Baskervvill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smtClean="0">
                          <a:solidFill>
                            <a:schemeClr val="dk1"/>
                          </a:solidFill>
                          <a:latin typeface="Baskervville"/>
                          <a:ea typeface="Baskervville"/>
                          <a:cs typeface="Baskervville"/>
                          <a:sym typeface="Baskervville"/>
                        </a:rPr>
                        <a:t>Alemania</a:t>
                      </a:r>
                      <a:endParaRPr sz="2000" b="1" dirty="0">
                        <a:solidFill>
                          <a:schemeClr val="dk1"/>
                        </a:solidFill>
                        <a:latin typeface="Baskervville"/>
                        <a:ea typeface="Baskervville"/>
                        <a:cs typeface="Baskervville"/>
                        <a:sym typeface="Baskervvill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C" sz="2000" b="1" dirty="0" smtClean="0">
                          <a:solidFill>
                            <a:schemeClr val="dk1"/>
                          </a:solidFill>
                          <a:latin typeface="Baskervville"/>
                          <a:ea typeface="Baskervville"/>
                          <a:cs typeface="Baskervville"/>
                          <a:sym typeface="Baskervville"/>
                        </a:rPr>
                        <a:t>Italia</a:t>
                      </a:r>
                      <a:endParaRPr sz="2000" b="1" dirty="0">
                        <a:solidFill>
                          <a:schemeClr val="dk1"/>
                        </a:solidFill>
                        <a:latin typeface="Baskervville"/>
                        <a:ea typeface="Baskervville"/>
                        <a:cs typeface="Baskervville"/>
                        <a:sym typeface="Baskervville"/>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smtClean="0">
                          <a:solidFill>
                            <a:schemeClr val="dk1"/>
                          </a:solidFill>
                          <a:latin typeface="Baskervville"/>
                          <a:ea typeface="Baskervville"/>
                          <a:cs typeface="Baskervville"/>
                          <a:sym typeface="Baskervville"/>
                        </a:rPr>
                        <a:t>Bélgica</a:t>
                      </a:r>
                      <a:endParaRPr sz="2000" b="1" dirty="0">
                        <a:solidFill>
                          <a:schemeClr val="dk1"/>
                        </a:solidFill>
                        <a:latin typeface="Baskervville"/>
                        <a:ea typeface="Baskervville"/>
                        <a:cs typeface="Baskervville"/>
                        <a:sym typeface="Baskervvill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91275">
                <a:tc>
                  <a:txBody>
                    <a:bodyPr/>
                    <a:lstStyle/>
                    <a:p>
                      <a:pPr marL="0" lvl="0" indent="0" algn="ctr" rtl="0">
                        <a:spcBef>
                          <a:spcPts val="0"/>
                        </a:spcBef>
                        <a:spcAft>
                          <a:spcPts val="0"/>
                        </a:spcAft>
                        <a:buNone/>
                      </a:pPr>
                      <a:endParaRPr sz="1600">
                        <a:solidFill>
                          <a:schemeClr val="dk1"/>
                        </a:solidFill>
                        <a:latin typeface="Poppins"/>
                        <a:ea typeface="Poppins"/>
                        <a:cs typeface="Poppins"/>
                        <a:sym typeface="Poppi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Primer lugar</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Segundo Lugar</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Tercer Lugar</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C" sz="1600" dirty="0" smtClean="0">
                          <a:solidFill>
                            <a:schemeClr val="dk1"/>
                          </a:solidFill>
                          <a:latin typeface="Montserrat"/>
                          <a:ea typeface="Montserrat"/>
                          <a:cs typeface="Montserrat"/>
                          <a:sym typeface="Montserrat"/>
                        </a:rPr>
                        <a:t>Cuarto Lugar</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Quinto Lugar</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1275">
                <a:tc>
                  <a:txBody>
                    <a:bodyPr/>
                    <a:lstStyle/>
                    <a:p>
                      <a:pPr marL="0" lvl="0" indent="0" algn="ctr" rtl="0">
                        <a:spcBef>
                          <a:spcPts val="0"/>
                        </a:spcBef>
                        <a:spcAft>
                          <a:spcPts val="0"/>
                        </a:spcAft>
                        <a:buNone/>
                      </a:pPr>
                      <a:endParaRPr sz="1600">
                        <a:solidFill>
                          <a:schemeClr val="dk1"/>
                        </a:solidFill>
                        <a:latin typeface="Poppins"/>
                        <a:ea typeface="Poppins"/>
                        <a:cs typeface="Poppins"/>
                        <a:sym typeface="Poppi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$50.854</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$40.975</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$17.068</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C" sz="1600" dirty="0" smtClean="0">
                          <a:solidFill>
                            <a:schemeClr val="dk1"/>
                          </a:solidFill>
                          <a:latin typeface="Montserrat"/>
                          <a:ea typeface="Montserrat"/>
                          <a:cs typeface="Montserrat"/>
                          <a:sym typeface="Montserrat"/>
                        </a:rPr>
                        <a:t>$9.835</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$7.832</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91275">
                <a:tc>
                  <a:txBody>
                    <a:bodyPr/>
                    <a:lstStyle/>
                    <a:p>
                      <a:pPr marL="0" lvl="0" indent="0" algn="ctr" rtl="0">
                        <a:spcBef>
                          <a:spcPts val="0"/>
                        </a:spcBef>
                        <a:spcAft>
                          <a:spcPts val="0"/>
                        </a:spcAft>
                        <a:buNone/>
                      </a:pPr>
                      <a:endParaRPr sz="1600">
                        <a:solidFill>
                          <a:schemeClr val="dk1"/>
                        </a:solidFill>
                        <a:latin typeface="Poppins"/>
                        <a:ea typeface="Poppins"/>
                        <a:cs typeface="Poppins"/>
                        <a:sym typeface="Poppi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-4,18%</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+74,59%</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-24,04%</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C" sz="1600" dirty="0" smtClean="0">
                          <a:solidFill>
                            <a:schemeClr val="dk1"/>
                          </a:solidFill>
                          <a:latin typeface="Montserrat"/>
                          <a:ea typeface="Montserrat"/>
                          <a:cs typeface="Montserrat"/>
                          <a:sym typeface="Montserrat"/>
                        </a:rPr>
                        <a:t>+15,76%</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+29,62%</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1275">
                <a:tc>
                  <a:txBody>
                    <a:bodyPr/>
                    <a:lstStyle/>
                    <a:p>
                      <a:pPr marL="0" lvl="0" indent="0" algn="ctr" rtl="0">
                        <a:spcBef>
                          <a:spcPts val="0"/>
                        </a:spcBef>
                        <a:spcAft>
                          <a:spcPts val="0"/>
                        </a:spcAft>
                        <a:buNone/>
                      </a:pPr>
                      <a:endParaRPr sz="1600">
                        <a:solidFill>
                          <a:schemeClr val="dk1"/>
                        </a:solidFill>
                        <a:latin typeface="Poppins"/>
                        <a:ea typeface="Poppins"/>
                        <a:cs typeface="Poppins"/>
                        <a:sym typeface="Poppi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Flores, banano</a:t>
                      </a:r>
                      <a:r>
                        <a:rPr lang="en" sz="1600" baseline="0" dirty="0" smtClean="0">
                          <a:solidFill>
                            <a:schemeClr val="dk1"/>
                          </a:solidFill>
                          <a:latin typeface="Montserrat"/>
                          <a:ea typeface="Montserrat"/>
                          <a:cs typeface="Montserrat"/>
                          <a:sym typeface="Montserrat"/>
                        </a:rPr>
                        <a:t> y cacao</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Banano, cacao y flores</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Banano, cacao y flores</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s-EC" sz="1600" dirty="0" smtClean="0">
                          <a:solidFill>
                            <a:schemeClr val="dk1"/>
                          </a:solidFill>
                          <a:latin typeface="Montserrat"/>
                          <a:ea typeface="Montserrat"/>
                          <a:cs typeface="Montserrat"/>
                          <a:sym typeface="Montserrat"/>
                        </a:rPr>
                        <a:t>Banano,</a:t>
                      </a:r>
                      <a:r>
                        <a:rPr lang="es-EC" sz="1600" baseline="0" dirty="0" smtClean="0">
                          <a:solidFill>
                            <a:schemeClr val="dk1"/>
                          </a:solidFill>
                          <a:latin typeface="Montserrat"/>
                          <a:ea typeface="Montserrat"/>
                          <a:cs typeface="Montserrat"/>
                          <a:sym typeface="Montserrat"/>
                        </a:rPr>
                        <a:t> flores y cacao</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smtClean="0">
                          <a:solidFill>
                            <a:schemeClr val="dk1"/>
                          </a:solidFill>
                          <a:latin typeface="Montserrat"/>
                          <a:ea typeface="Montserrat"/>
                          <a:cs typeface="Montserrat"/>
                          <a:sym typeface="Montserrat"/>
                        </a:rPr>
                        <a:t>Banano, cacao y plátano</a:t>
                      </a:r>
                      <a:endParaRPr sz="1600" dirty="0">
                        <a:solidFill>
                          <a:schemeClr val="dk1"/>
                        </a:solidFill>
                        <a:latin typeface="Montserrat"/>
                        <a:ea typeface="Montserrat"/>
                        <a:cs typeface="Montserrat"/>
                        <a:sym typeface="Montserra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02" name="Google Shape;602;p53"/>
          <p:cNvSpPr/>
          <p:nvPr/>
        </p:nvSpPr>
        <p:spPr>
          <a:xfrm>
            <a:off x="1111619" y="2789783"/>
            <a:ext cx="329191" cy="302142"/>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3"/>
          <p:cNvSpPr/>
          <p:nvPr/>
        </p:nvSpPr>
        <p:spPr>
          <a:xfrm>
            <a:off x="1114424" y="2165428"/>
            <a:ext cx="356631" cy="266418"/>
          </a:xfrm>
          <a:custGeom>
            <a:avLst/>
            <a:gdLst/>
            <a:ahLst/>
            <a:cxnLst/>
            <a:rect l="l" t="t" r="r" b="b"/>
            <a:pathLst>
              <a:path w="12026" h="8993" extrusionOk="0">
                <a:moveTo>
                  <a:pt x="3929" y="0"/>
                </a:moveTo>
                <a:cubicBezTo>
                  <a:pt x="1691" y="0"/>
                  <a:pt x="0" y="2322"/>
                  <a:pt x="1167" y="4763"/>
                </a:cubicBezTo>
                <a:lnTo>
                  <a:pt x="453" y="4763"/>
                </a:lnTo>
                <a:cubicBezTo>
                  <a:pt x="369" y="4763"/>
                  <a:pt x="298" y="4834"/>
                  <a:pt x="298" y="4929"/>
                </a:cubicBezTo>
                <a:cubicBezTo>
                  <a:pt x="298" y="5013"/>
                  <a:pt x="369" y="5096"/>
                  <a:pt x="453" y="5096"/>
                </a:cubicBezTo>
                <a:lnTo>
                  <a:pt x="1346" y="5096"/>
                </a:lnTo>
                <a:cubicBezTo>
                  <a:pt x="2334" y="6727"/>
                  <a:pt x="4382" y="7918"/>
                  <a:pt x="5977" y="8965"/>
                </a:cubicBezTo>
                <a:cubicBezTo>
                  <a:pt x="6007" y="8983"/>
                  <a:pt x="6040" y="8992"/>
                  <a:pt x="6071" y="8992"/>
                </a:cubicBezTo>
                <a:cubicBezTo>
                  <a:pt x="6102" y="8992"/>
                  <a:pt x="6132" y="8983"/>
                  <a:pt x="6156" y="8965"/>
                </a:cubicBezTo>
                <a:cubicBezTo>
                  <a:pt x="7751" y="7930"/>
                  <a:pt x="9799" y="6739"/>
                  <a:pt x="10787" y="5096"/>
                </a:cubicBezTo>
                <a:lnTo>
                  <a:pt x="11680" y="5096"/>
                </a:lnTo>
                <a:cubicBezTo>
                  <a:pt x="11764" y="5096"/>
                  <a:pt x="11847" y="5013"/>
                  <a:pt x="11847" y="4929"/>
                </a:cubicBezTo>
                <a:cubicBezTo>
                  <a:pt x="11883" y="4774"/>
                  <a:pt x="11811" y="4703"/>
                  <a:pt x="11704" y="4703"/>
                </a:cubicBezTo>
                <a:lnTo>
                  <a:pt x="10990" y="4703"/>
                </a:lnTo>
                <a:cubicBezTo>
                  <a:pt x="12025" y="2572"/>
                  <a:pt x="10859" y="452"/>
                  <a:pt x="8930" y="12"/>
                </a:cubicBezTo>
                <a:cubicBezTo>
                  <a:pt x="8922" y="11"/>
                  <a:pt x="8914" y="10"/>
                  <a:pt x="8906" y="10"/>
                </a:cubicBezTo>
                <a:cubicBezTo>
                  <a:pt x="8821" y="10"/>
                  <a:pt x="8748" y="68"/>
                  <a:pt x="8716" y="155"/>
                </a:cubicBezTo>
                <a:cubicBezTo>
                  <a:pt x="8704" y="238"/>
                  <a:pt x="8763" y="333"/>
                  <a:pt x="8847" y="357"/>
                </a:cubicBezTo>
                <a:cubicBezTo>
                  <a:pt x="10609" y="762"/>
                  <a:pt x="11668" y="2738"/>
                  <a:pt x="10621" y="4715"/>
                </a:cubicBezTo>
                <a:lnTo>
                  <a:pt x="10001" y="4715"/>
                </a:lnTo>
                <a:lnTo>
                  <a:pt x="9418" y="3548"/>
                </a:lnTo>
                <a:cubicBezTo>
                  <a:pt x="9385" y="3483"/>
                  <a:pt x="9325" y="3452"/>
                  <a:pt x="9266" y="3452"/>
                </a:cubicBezTo>
                <a:cubicBezTo>
                  <a:pt x="9196" y="3452"/>
                  <a:pt x="9128" y="3495"/>
                  <a:pt x="9108" y="3572"/>
                </a:cubicBezTo>
                <a:lnTo>
                  <a:pt x="8573" y="5251"/>
                </a:lnTo>
                <a:lnTo>
                  <a:pt x="7954" y="3870"/>
                </a:lnTo>
                <a:cubicBezTo>
                  <a:pt x="7927" y="3808"/>
                  <a:pt x="7868" y="3772"/>
                  <a:pt x="7806" y="3772"/>
                </a:cubicBezTo>
                <a:cubicBezTo>
                  <a:pt x="7784" y="3772"/>
                  <a:pt x="7761" y="3777"/>
                  <a:pt x="7739" y="3786"/>
                </a:cubicBezTo>
                <a:cubicBezTo>
                  <a:pt x="7644" y="3822"/>
                  <a:pt x="7620" y="3917"/>
                  <a:pt x="7644" y="4001"/>
                </a:cubicBezTo>
                <a:lnTo>
                  <a:pt x="8430" y="5810"/>
                </a:lnTo>
                <a:cubicBezTo>
                  <a:pt x="8458" y="5877"/>
                  <a:pt x="8520" y="5910"/>
                  <a:pt x="8583" y="5910"/>
                </a:cubicBezTo>
                <a:cubicBezTo>
                  <a:pt x="8654" y="5910"/>
                  <a:pt x="8726" y="5869"/>
                  <a:pt x="8751" y="5786"/>
                </a:cubicBezTo>
                <a:lnTo>
                  <a:pt x="9299" y="4084"/>
                </a:lnTo>
                <a:lnTo>
                  <a:pt x="9739" y="4989"/>
                </a:lnTo>
                <a:cubicBezTo>
                  <a:pt x="9775" y="5048"/>
                  <a:pt x="9835" y="5072"/>
                  <a:pt x="9894" y="5072"/>
                </a:cubicBezTo>
                <a:lnTo>
                  <a:pt x="10418" y="5072"/>
                </a:lnTo>
                <a:cubicBezTo>
                  <a:pt x="9323" y="6715"/>
                  <a:pt x="6989" y="7965"/>
                  <a:pt x="6084" y="8584"/>
                </a:cubicBezTo>
                <a:cubicBezTo>
                  <a:pt x="4644" y="7656"/>
                  <a:pt x="2715" y="6537"/>
                  <a:pt x="1750" y="5072"/>
                </a:cubicBezTo>
                <a:lnTo>
                  <a:pt x="2572" y="5072"/>
                </a:lnTo>
                <a:cubicBezTo>
                  <a:pt x="2631" y="5072"/>
                  <a:pt x="2691" y="5036"/>
                  <a:pt x="2715" y="4989"/>
                </a:cubicBezTo>
                <a:lnTo>
                  <a:pt x="3453" y="3500"/>
                </a:lnTo>
                <a:lnTo>
                  <a:pt x="4358" y="6167"/>
                </a:lnTo>
                <a:cubicBezTo>
                  <a:pt x="4387" y="6243"/>
                  <a:pt x="4456" y="6279"/>
                  <a:pt x="4523" y="6279"/>
                </a:cubicBezTo>
                <a:cubicBezTo>
                  <a:pt x="4593" y="6279"/>
                  <a:pt x="4661" y="6240"/>
                  <a:pt x="4679" y="6167"/>
                </a:cubicBezTo>
                <a:lnTo>
                  <a:pt x="5394" y="3739"/>
                </a:lnTo>
                <a:lnTo>
                  <a:pt x="6049" y="4822"/>
                </a:lnTo>
                <a:cubicBezTo>
                  <a:pt x="6087" y="4877"/>
                  <a:pt x="6146" y="4904"/>
                  <a:pt x="6202" y="4904"/>
                </a:cubicBezTo>
                <a:cubicBezTo>
                  <a:pt x="6267" y="4904"/>
                  <a:pt x="6327" y="4868"/>
                  <a:pt x="6346" y="4798"/>
                </a:cubicBezTo>
                <a:lnTo>
                  <a:pt x="7120" y="2893"/>
                </a:lnTo>
                <a:lnTo>
                  <a:pt x="7358" y="3429"/>
                </a:lnTo>
                <a:cubicBezTo>
                  <a:pt x="7393" y="3491"/>
                  <a:pt x="7455" y="3526"/>
                  <a:pt x="7518" y="3526"/>
                </a:cubicBezTo>
                <a:cubicBezTo>
                  <a:pt x="7540" y="3526"/>
                  <a:pt x="7563" y="3522"/>
                  <a:pt x="7584" y="3512"/>
                </a:cubicBezTo>
                <a:cubicBezTo>
                  <a:pt x="7680" y="3465"/>
                  <a:pt x="7704" y="3381"/>
                  <a:pt x="7680" y="3286"/>
                </a:cubicBezTo>
                <a:lnTo>
                  <a:pt x="7287" y="2393"/>
                </a:lnTo>
                <a:cubicBezTo>
                  <a:pt x="7257" y="2328"/>
                  <a:pt x="7195" y="2295"/>
                  <a:pt x="7132" y="2295"/>
                </a:cubicBezTo>
                <a:cubicBezTo>
                  <a:pt x="7070" y="2295"/>
                  <a:pt x="7007" y="2328"/>
                  <a:pt x="6977" y="2393"/>
                </a:cubicBezTo>
                <a:lnTo>
                  <a:pt x="6168" y="4358"/>
                </a:lnTo>
                <a:lnTo>
                  <a:pt x="5501" y="3227"/>
                </a:lnTo>
                <a:cubicBezTo>
                  <a:pt x="5470" y="3171"/>
                  <a:pt x="5419" y="3145"/>
                  <a:pt x="5365" y="3145"/>
                </a:cubicBezTo>
                <a:cubicBezTo>
                  <a:pt x="5293" y="3145"/>
                  <a:pt x="5219" y="3192"/>
                  <a:pt x="5191" y="3274"/>
                </a:cubicBezTo>
                <a:lnTo>
                  <a:pt x="4501" y="5572"/>
                </a:lnTo>
                <a:lnTo>
                  <a:pt x="3643" y="3024"/>
                </a:lnTo>
                <a:cubicBezTo>
                  <a:pt x="3618" y="2942"/>
                  <a:pt x="3550" y="2900"/>
                  <a:pt x="3482" y="2900"/>
                </a:cubicBezTo>
                <a:cubicBezTo>
                  <a:pt x="3421" y="2900"/>
                  <a:pt x="3362" y="2933"/>
                  <a:pt x="3334" y="3000"/>
                </a:cubicBezTo>
                <a:lnTo>
                  <a:pt x="2465" y="4774"/>
                </a:lnTo>
                <a:lnTo>
                  <a:pt x="1548" y="4774"/>
                </a:lnTo>
                <a:cubicBezTo>
                  <a:pt x="357" y="2548"/>
                  <a:pt x="1869" y="345"/>
                  <a:pt x="3929" y="345"/>
                </a:cubicBezTo>
                <a:cubicBezTo>
                  <a:pt x="4703" y="345"/>
                  <a:pt x="5418" y="655"/>
                  <a:pt x="5953" y="1203"/>
                </a:cubicBezTo>
                <a:cubicBezTo>
                  <a:pt x="5989" y="1238"/>
                  <a:pt x="6034" y="1256"/>
                  <a:pt x="6078" y="1256"/>
                </a:cubicBezTo>
                <a:cubicBezTo>
                  <a:pt x="6123" y="1256"/>
                  <a:pt x="6168" y="1238"/>
                  <a:pt x="6203" y="1203"/>
                </a:cubicBezTo>
                <a:cubicBezTo>
                  <a:pt x="6668" y="714"/>
                  <a:pt x="7287" y="417"/>
                  <a:pt x="7954" y="357"/>
                </a:cubicBezTo>
                <a:cubicBezTo>
                  <a:pt x="8049" y="345"/>
                  <a:pt x="8120" y="262"/>
                  <a:pt x="8108" y="167"/>
                </a:cubicBezTo>
                <a:cubicBezTo>
                  <a:pt x="8097" y="78"/>
                  <a:pt x="8025" y="11"/>
                  <a:pt x="7939" y="11"/>
                </a:cubicBezTo>
                <a:cubicBezTo>
                  <a:pt x="7932" y="11"/>
                  <a:pt x="7925" y="11"/>
                  <a:pt x="7918" y="12"/>
                </a:cubicBezTo>
                <a:cubicBezTo>
                  <a:pt x="7215" y="83"/>
                  <a:pt x="6572" y="369"/>
                  <a:pt x="6072" y="845"/>
                </a:cubicBezTo>
                <a:cubicBezTo>
                  <a:pt x="5489" y="298"/>
                  <a:pt x="4727" y="0"/>
                  <a:pt x="3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53"/>
          <p:cNvGrpSpPr/>
          <p:nvPr/>
        </p:nvGrpSpPr>
        <p:grpSpPr>
          <a:xfrm>
            <a:off x="1123584" y="3436217"/>
            <a:ext cx="347471" cy="229115"/>
            <a:chOff x="5727616" y="4204699"/>
            <a:chExt cx="440505" cy="290018"/>
          </a:xfrm>
        </p:grpSpPr>
        <p:sp>
          <p:nvSpPr>
            <p:cNvPr id="605" name="Google Shape;605;p53"/>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3"/>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3"/>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3"/>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3"/>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3"/>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3"/>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3"/>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53"/>
          <p:cNvGrpSpPr/>
          <p:nvPr/>
        </p:nvGrpSpPr>
        <p:grpSpPr>
          <a:xfrm>
            <a:off x="1151513" y="4041512"/>
            <a:ext cx="281794" cy="349684"/>
            <a:chOff x="2665165" y="3360146"/>
            <a:chExt cx="281794" cy="349684"/>
          </a:xfrm>
        </p:grpSpPr>
        <p:sp>
          <p:nvSpPr>
            <p:cNvPr id="614" name="Google Shape;614;p53"/>
            <p:cNvSpPr/>
            <p:nvPr/>
          </p:nvSpPr>
          <p:spPr>
            <a:xfrm>
              <a:off x="2665165" y="3495547"/>
              <a:ext cx="136572" cy="214284"/>
            </a:xfrm>
            <a:custGeom>
              <a:avLst/>
              <a:gdLst/>
              <a:ahLst/>
              <a:cxnLst/>
              <a:rect l="l" t="t" r="r" b="b"/>
              <a:pathLst>
                <a:path w="4311" h="6764" extrusionOk="0">
                  <a:moveTo>
                    <a:pt x="3977" y="4453"/>
                  </a:moveTo>
                  <a:lnTo>
                    <a:pt x="3977" y="5049"/>
                  </a:lnTo>
                  <a:lnTo>
                    <a:pt x="2441" y="5049"/>
                  </a:lnTo>
                  <a:lnTo>
                    <a:pt x="2441" y="4453"/>
                  </a:lnTo>
                  <a:close/>
                  <a:moveTo>
                    <a:pt x="167" y="0"/>
                  </a:moveTo>
                  <a:cubicBezTo>
                    <a:pt x="84" y="0"/>
                    <a:pt x="0" y="72"/>
                    <a:pt x="0" y="167"/>
                  </a:cubicBezTo>
                  <a:lnTo>
                    <a:pt x="0" y="1727"/>
                  </a:lnTo>
                  <a:cubicBezTo>
                    <a:pt x="0" y="1858"/>
                    <a:pt x="84" y="2001"/>
                    <a:pt x="179" y="2072"/>
                  </a:cubicBezTo>
                  <a:lnTo>
                    <a:pt x="1167" y="2751"/>
                  </a:lnTo>
                  <a:cubicBezTo>
                    <a:pt x="1196" y="2770"/>
                    <a:pt x="1230" y="2779"/>
                    <a:pt x="1264" y="2779"/>
                  </a:cubicBezTo>
                  <a:cubicBezTo>
                    <a:pt x="1315" y="2779"/>
                    <a:pt x="1365" y="2758"/>
                    <a:pt x="1393" y="2715"/>
                  </a:cubicBezTo>
                  <a:cubicBezTo>
                    <a:pt x="1429" y="2632"/>
                    <a:pt x="1417" y="2536"/>
                    <a:pt x="1346" y="2489"/>
                  </a:cubicBezTo>
                  <a:lnTo>
                    <a:pt x="357" y="1798"/>
                  </a:lnTo>
                  <a:cubicBezTo>
                    <a:pt x="334" y="1786"/>
                    <a:pt x="322" y="1763"/>
                    <a:pt x="322" y="1727"/>
                  </a:cubicBezTo>
                  <a:lnTo>
                    <a:pt x="322" y="334"/>
                  </a:lnTo>
                  <a:lnTo>
                    <a:pt x="655" y="334"/>
                  </a:lnTo>
                  <a:cubicBezTo>
                    <a:pt x="679" y="334"/>
                    <a:pt x="679" y="346"/>
                    <a:pt x="679" y="346"/>
                  </a:cubicBezTo>
                  <a:lnTo>
                    <a:pt x="679" y="1251"/>
                  </a:lnTo>
                  <a:cubicBezTo>
                    <a:pt x="679" y="1382"/>
                    <a:pt x="750" y="1524"/>
                    <a:pt x="857" y="1596"/>
                  </a:cubicBezTo>
                  <a:lnTo>
                    <a:pt x="2286" y="2560"/>
                  </a:lnTo>
                  <a:cubicBezTo>
                    <a:pt x="2405" y="2656"/>
                    <a:pt x="2548" y="2691"/>
                    <a:pt x="2703" y="2691"/>
                  </a:cubicBezTo>
                  <a:lnTo>
                    <a:pt x="2822" y="2691"/>
                  </a:lnTo>
                  <a:cubicBezTo>
                    <a:pt x="2941" y="2691"/>
                    <a:pt x="3060" y="2656"/>
                    <a:pt x="3143" y="2560"/>
                  </a:cubicBezTo>
                  <a:lnTo>
                    <a:pt x="3191" y="2513"/>
                  </a:lnTo>
                  <a:cubicBezTo>
                    <a:pt x="3251" y="2453"/>
                    <a:pt x="3274" y="2382"/>
                    <a:pt x="3274" y="2298"/>
                  </a:cubicBezTo>
                  <a:cubicBezTo>
                    <a:pt x="3274" y="2203"/>
                    <a:pt x="3239" y="2132"/>
                    <a:pt x="3179" y="2072"/>
                  </a:cubicBezTo>
                  <a:lnTo>
                    <a:pt x="2524" y="1477"/>
                  </a:lnTo>
                  <a:lnTo>
                    <a:pt x="2524" y="1465"/>
                  </a:lnTo>
                  <a:lnTo>
                    <a:pt x="2727" y="1251"/>
                  </a:lnTo>
                  <a:lnTo>
                    <a:pt x="3905" y="2179"/>
                  </a:lnTo>
                  <a:cubicBezTo>
                    <a:pt x="3929" y="2191"/>
                    <a:pt x="3929" y="2215"/>
                    <a:pt x="3929" y="2251"/>
                  </a:cubicBezTo>
                  <a:lnTo>
                    <a:pt x="3929" y="4156"/>
                  </a:lnTo>
                  <a:lnTo>
                    <a:pt x="2643" y="4156"/>
                  </a:lnTo>
                  <a:lnTo>
                    <a:pt x="2643" y="3620"/>
                  </a:lnTo>
                  <a:cubicBezTo>
                    <a:pt x="2643" y="3465"/>
                    <a:pt x="2560" y="3346"/>
                    <a:pt x="2465" y="3263"/>
                  </a:cubicBezTo>
                  <a:lnTo>
                    <a:pt x="1869" y="2846"/>
                  </a:lnTo>
                  <a:cubicBezTo>
                    <a:pt x="1837" y="2828"/>
                    <a:pt x="1804" y="2818"/>
                    <a:pt x="1771" y="2818"/>
                  </a:cubicBezTo>
                  <a:cubicBezTo>
                    <a:pt x="1720" y="2818"/>
                    <a:pt x="1673" y="2842"/>
                    <a:pt x="1643" y="2894"/>
                  </a:cubicBezTo>
                  <a:cubicBezTo>
                    <a:pt x="1596" y="2965"/>
                    <a:pt x="1608" y="3072"/>
                    <a:pt x="1691" y="3108"/>
                  </a:cubicBezTo>
                  <a:lnTo>
                    <a:pt x="2286" y="3525"/>
                  </a:lnTo>
                  <a:cubicBezTo>
                    <a:pt x="2310" y="3548"/>
                    <a:pt x="2322" y="3584"/>
                    <a:pt x="2322" y="3620"/>
                  </a:cubicBezTo>
                  <a:lnTo>
                    <a:pt x="2322" y="4156"/>
                  </a:lnTo>
                  <a:lnTo>
                    <a:pt x="2286" y="4156"/>
                  </a:lnTo>
                  <a:cubicBezTo>
                    <a:pt x="2191" y="4156"/>
                    <a:pt x="2120" y="4227"/>
                    <a:pt x="2120" y="4322"/>
                  </a:cubicBezTo>
                  <a:lnTo>
                    <a:pt x="2120" y="5584"/>
                  </a:lnTo>
                  <a:lnTo>
                    <a:pt x="2120" y="6596"/>
                  </a:lnTo>
                  <a:cubicBezTo>
                    <a:pt x="2120" y="6680"/>
                    <a:pt x="2191" y="6763"/>
                    <a:pt x="2286" y="6763"/>
                  </a:cubicBezTo>
                  <a:lnTo>
                    <a:pt x="2834" y="6763"/>
                  </a:lnTo>
                  <a:cubicBezTo>
                    <a:pt x="2917" y="6763"/>
                    <a:pt x="3001" y="6680"/>
                    <a:pt x="3001" y="6596"/>
                  </a:cubicBezTo>
                  <a:cubicBezTo>
                    <a:pt x="3001" y="6501"/>
                    <a:pt x="2917" y="6430"/>
                    <a:pt x="2834" y="6430"/>
                  </a:cubicBezTo>
                  <a:lnTo>
                    <a:pt x="2429" y="6430"/>
                  </a:lnTo>
                  <a:lnTo>
                    <a:pt x="2429" y="5406"/>
                  </a:lnTo>
                  <a:lnTo>
                    <a:pt x="3965" y="5406"/>
                  </a:lnTo>
                  <a:lnTo>
                    <a:pt x="3965" y="5584"/>
                  </a:lnTo>
                  <a:lnTo>
                    <a:pt x="3965" y="6430"/>
                  </a:lnTo>
                  <a:lnTo>
                    <a:pt x="3477" y="6430"/>
                  </a:lnTo>
                  <a:cubicBezTo>
                    <a:pt x="3382" y="6430"/>
                    <a:pt x="3310" y="6501"/>
                    <a:pt x="3310" y="6596"/>
                  </a:cubicBezTo>
                  <a:cubicBezTo>
                    <a:pt x="3310" y="6680"/>
                    <a:pt x="3382" y="6763"/>
                    <a:pt x="3477" y="6763"/>
                  </a:cubicBezTo>
                  <a:lnTo>
                    <a:pt x="4144" y="6763"/>
                  </a:lnTo>
                  <a:cubicBezTo>
                    <a:pt x="4227" y="6763"/>
                    <a:pt x="4310" y="6680"/>
                    <a:pt x="4310" y="6596"/>
                  </a:cubicBezTo>
                  <a:lnTo>
                    <a:pt x="4310" y="5251"/>
                  </a:lnTo>
                  <a:lnTo>
                    <a:pt x="4286" y="4287"/>
                  </a:lnTo>
                  <a:lnTo>
                    <a:pt x="4286" y="2215"/>
                  </a:lnTo>
                  <a:cubicBezTo>
                    <a:pt x="4286" y="2084"/>
                    <a:pt x="4227" y="1965"/>
                    <a:pt x="4132" y="1894"/>
                  </a:cubicBezTo>
                  <a:lnTo>
                    <a:pt x="2846" y="881"/>
                  </a:lnTo>
                  <a:cubicBezTo>
                    <a:pt x="2818" y="859"/>
                    <a:pt x="2782" y="847"/>
                    <a:pt x="2746" y="847"/>
                  </a:cubicBezTo>
                  <a:cubicBezTo>
                    <a:pt x="2707" y="847"/>
                    <a:pt x="2669" y="862"/>
                    <a:pt x="2643" y="893"/>
                  </a:cubicBezTo>
                  <a:lnTo>
                    <a:pt x="2322" y="1203"/>
                  </a:lnTo>
                  <a:cubicBezTo>
                    <a:pt x="2262" y="1262"/>
                    <a:pt x="2215" y="1358"/>
                    <a:pt x="2215" y="1441"/>
                  </a:cubicBezTo>
                  <a:cubicBezTo>
                    <a:pt x="2215" y="1536"/>
                    <a:pt x="2262" y="1620"/>
                    <a:pt x="2322" y="1679"/>
                  </a:cubicBezTo>
                  <a:lnTo>
                    <a:pt x="2977" y="2275"/>
                  </a:lnTo>
                  <a:lnTo>
                    <a:pt x="2941" y="2322"/>
                  </a:lnTo>
                  <a:cubicBezTo>
                    <a:pt x="2905" y="2358"/>
                    <a:pt x="2882" y="2370"/>
                    <a:pt x="2846" y="2370"/>
                  </a:cubicBezTo>
                  <a:lnTo>
                    <a:pt x="2727" y="2370"/>
                  </a:lnTo>
                  <a:cubicBezTo>
                    <a:pt x="2643" y="2370"/>
                    <a:pt x="2560" y="2334"/>
                    <a:pt x="2489" y="2298"/>
                  </a:cubicBezTo>
                  <a:lnTo>
                    <a:pt x="1060" y="1322"/>
                  </a:lnTo>
                  <a:cubicBezTo>
                    <a:pt x="1024" y="1310"/>
                    <a:pt x="1012" y="1286"/>
                    <a:pt x="1012" y="1251"/>
                  </a:cubicBezTo>
                  <a:lnTo>
                    <a:pt x="1012" y="346"/>
                  </a:lnTo>
                  <a:cubicBezTo>
                    <a:pt x="1012" y="155"/>
                    <a:pt x="869"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3"/>
            <p:cNvSpPr/>
            <p:nvPr/>
          </p:nvSpPr>
          <p:spPr>
            <a:xfrm>
              <a:off x="2811495" y="3494786"/>
              <a:ext cx="135464" cy="212003"/>
            </a:xfrm>
            <a:custGeom>
              <a:avLst/>
              <a:gdLst/>
              <a:ahLst/>
              <a:cxnLst/>
              <a:rect l="l" t="t" r="r" b="b"/>
              <a:pathLst>
                <a:path w="4276" h="6692" extrusionOk="0">
                  <a:moveTo>
                    <a:pt x="3942" y="322"/>
                  </a:moveTo>
                  <a:lnTo>
                    <a:pt x="3942" y="1727"/>
                  </a:lnTo>
                  <a:lnTo>
                    <a:pt x="3954" y="1727"/>
                  </a:lnTo>
                  <a:cubicBezTo>
                    <a:pt x="3954" y="1751"/>
                    <a:pt x="3942" y="1787"/>
                    <a:pt x="3918" y="1798"/>
                  </a:cubicBezTo>
                  <a:lnTo>
                    <a:pt x="1811" y="3251"/>
                  </a:lnTo>
                  <a:cubicBezTo>
                    <a:pt x="1692" y="3334"/>
                    <a:pt x="1632" y="3465"/>
                    <a:pt x="1632" y="3608"/>
                  </a:cubicBezTo>
                  <a:lnTo>
                    <a:pt x="1632" y="4144"/>
                  </a:lnTo>
                  <a:lnTo>
                    <a:pt x="334" y="4144"/>
                  </a:lnTo>
                  <a:lnTo>
                    <a:pt x="334" y="2239"/>
                  </a:lnTo>
                  <a:cubicBezTo>
                    <a:pt x="334" y="2215"/>
                    <a:pt x="358" y="2179"/>
                    <a:pt x="370" y="2168"/>
                  </a:cubicBezTo>
                  <a:lnTo>
                    <a:pt x="632" y="1965"/>
                  </a:lnTo>
                  <a:lnTo>
                    <a:pt x="1525" y="1251"/>
                  </a:lnTo>
                  <a:lnTo>
                    <a:pt x="1739" y="1453"/>
                  </a:lnTo>
                  <a:lnTo>
                    <a:pt x="1739" y="1465"/>
                  </a:lnTo>
                  <a:lnTo>
                    <a:pt x="1084" y="2060"/>
                  </a:lnTo>
                  <a:cubicBezTo>
                    <a:pt x="1025" y="2120"/>
                    <a:pt x="977" y="2203"/>
                    <a:pt x="977" y="2287"/>
                  </a:cubicBezTo>
                  <a:cubicBezTo>
                    <a:pt x="977" y="2382"/>
                    <a:pt x="1013" y="2453"/>
                    <a:pt x="1072" y="2513"/>
                  </a:cubicBezTo>
                  <a:lnTo>
                    <a:pt x="1108" y="2560"/>
                  </a:lnTo>
                  <a:cubicBezTo>
                    <a:pt x="1203" y="2644"/>
                    <a:pt x="1322" y="2691"/>
                    <a:pt x="1441" y="2691"/>
                  </a:cubicBezTo>
                  <a:lnTo>
                    <a:pt x="1561" y="2691"/>
                  </a:lnTo>
                  <a:cubicBezTo>
                    <a:pt x="1703" y="2691"/>
                    <a:pt x="1858" y="2644"/>
                    <a:pt x="1977" y="2560"/>
                  </a:cubicBezTo>
                  <a:lnTo>
                    <a:pt x="3406" y="1584"/>
                  </a:lnTo>
                  <a:cubicBezTo>
                    <a:pt x="3525" y="1513"/>
                    <a:pt x="3585" y="1382"/>
                    <a:pt x="3585" y="1251"/>
                  </a:cubicBezTo>
                  <a:lnTo>
                    <a:pt x="3585" y="334"/>
                  </a:lnTo>
                  <a:cubicBezTo>
                    <a:pt x="3585" y="322"/>
                    <a:pt x="3597" y="322"/>
                    <a:pt x="3597" y="322"/>
                  </a:cubicBezTo>
                  <a:close/>
                  <a:moveTo>
                    <a:pt x="1858" y="4477"/>
                  </a:moveTo>
                  <a:lnTo>
                    <a:pt x="1858" y="5073"/>
                  </a:lnTo>
                  <a:lnTo>
                    <a:pt x="322" y="5073"/>
                  </a:lnTo>
                  <a:lnTo>
                    <a:pt x="322" y="4477"/>
                  </a:lnTo>
                  <a:close/>
                  <a:moveTo>
                    <a:pt x="1858" y="5382"/>
                  </a:moveTo>
                  <a:lnTo>
                    <a:pt x="1858" y="6406"/>
                  </a:lnTo>
                  <a:lnTo>
                    <a:pt x="322" y="6406"/>
                  </a:lnTo>
                  <a:lnTo>
                    <a:pt x="322" y="5561"/>
                  </a:lnTo>
                  <a:lnTo>
                    <a:pt x="322" y="5382"/>
                  </a:lnTo>
                  <a:close/>
                  <a:moveTo>
                    <a:pt x="3620" y="1"/>
                  </a:moveTo>
                  <a:cubicBezTo>
                    <a:pt x="3418" y="1"/>
                    <a:pt x="3275" y="143"/>
                    <a:pt x="3275" y="334"/>
                  </a:cubicBezTo>
                  <a:lnTo>
                    <a:pt x="3275" y="1251"/>
                  </a:lnTo>
                  <a:cubicBezTo>
                    <a:pt x="3275" y="1275"/>
                    <a:pt x="3263" y="1310"/>
                    <a:pt x="3227" y="1322"/>
                  </a:cubicBezTo>
                  <a:lnTo>
                    <a:pt x="1799" y="2287"/>
                  </a:lnTo>
                  <a:cubicBezTo>
                    <a:pt x="1727" y="2334"/>
                    <a:pt x="1656" y="2358"/>
                    <a:pt x="1561" y="2358"/>
                  </a:cubicBezTo>
                  <a:lnTo>
                    <a:pt x="1441" y="2358"/>
                  </a:lnTo>
                  <a:cubicBezTo>
                    <a:pt x="1418" y="2358"/>
                    <a:pt x="1370" y="2346"/>
                    <a:pt x="1358" y="2322"/>
                  </a:cubicBezTo>
                  <a:lnTo>
                    <a:pt x="1311" y="2275"/>
                  </a:lnTo>
                  <a:lnTo>
                    <a:pt x="1965" y="1679"/>
                  </a:lnTo>
                  <a:cubicBezTo>
                    <a:pt x="2037" y="1620"/>
                    <a:pt x="2073" y="1525"/>
                    <a:pt x="2073" y="1441"/>
                  </a:cubicBezTo>
                  <a:cubicBezTo>
                    <a:pt x="2073" y="1346"/>
                    <a:pt x="2037" y="1263"/>
                    <a:pt x="1965" y="1203"/>
                  </a:cubicBezTo>
                  <a:lnTo>
                    <a:pt x="1656" y="894"/>
                  </a:lnTo>
                  <a:cubicBezTo>
                    <a:pt x="1622" y="860"/>
                    <a:pt x="1577" y="845"/>
                    <a:pt x="1534" y="845"/>
                  </a:cubicBezTo>
                  <a:cubicBezTo>
                    <a:pt x="1500" y="845"/>
                    <a:pt x="1467" y="854"/>
                    <a:pt x="1441" y="870"/>
                  </a:cubicBezTo>
                  <a:lnTo>
                    <a:pt x="429" y="1667"/>
                  </a:lnTo>
                  <a:lnTo>
                    <a:pt x="168" y="1870"/>
                  </a:lnTo>
                  <a:cubicBezTo>
                    <a:pt x="60" y="1941"/>
                    <a:pt x="1" y="2060"/>
                    <a:pt x="1" y="2203"/>
                  </a:cubicBezTo>
                  <a:lnTo>
                    <a:pt x="1" y="4263"/>
                  </a:lnTo>
                  <a:lnTo>
                    <a:pt x="1" y="5192"/>
                  </a:lnTo>
                  <a:lnTo>
                    <a:pt x="1" y="6525"/>
                  </a:lnTo>
                  <a:cubicBezTo>
                    <a:pt x="1" y="6620"/>
                    <a:pt x="72" y="6692"/>
                    <a:pt x="168" y="6692"/>
                  </a:cubicBezTo>
                  <a:lnTo>
                    <a:pt x="2025" y="6692"/>
                  </a:lnTo>
                  <a:cubicBezTo>
                    <a:pt x="2108" y="6692"/>
                    <a:pt x="2192" y="6620"/>
                    <a:pt x="2192" y="6525"/>
                  </a:cubicBezTo>
                  <a:lnTo>
                    <a:pt x="2192" y="5513"/>
                  </a:lnTo>
                  <a:lnTo>
                    <a:pt x="2192" y="4251"/>
                  </a:lnTo>
                  <a:cubicBezTo>
                    <a:pt x="2192" y="4168"/>
                    <a:pt x="2108" y="4084"/>
                    <a:pt x="2025" y="4084"/>
                  </a:cubicBezTo>
                  <a:lnTo>
                    <a:pt x="1953" y="4084"/>
                  </a:lnTo>
                  <a:lnTo>
                    <a:pt x="1953" y="3549"/>
                  </a:lnTo>
                  <a:cubicBezTo>
                    <a:pt x="1953" y="3525"/>
                    <a:pt x="1965" y="3477"/>
                    <a:pt x="1989" y="3465"/>
                  </a:cubicBezTo>
                  <a:lnTo>
                    <a:pt x="4097" y="2001"/>
                  </a:lnTo>
                  <a:cubicBezTo>
                    <a:pt x="4216" y="1929"/>
                    <a:pt x="4275" y="1798"/>
                    <a:pt x="4275" y="1667"/>
                  </a:cubicBezTo>
                  <a:lnTo>
                    <a:pt x="4275" y="96"/>
                  </a:lnTo>
                  <a:cubicBezTo>
                    <a:pt x="4275" y="72"/>
                    <a:pt x="4216" y="1"/>
                    <a:pt x="4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3"/>
            <p:cNvSpPr/>
            <p:nvPr/>
          </p:nvSpPr>
          <p:spPr>
            <a:xfrm>
              <a:off x="2731915" y="3360146"/>
              <a:ext cx="149403" cy="181812"/>
            </a:xfrm>
            <a:custGeom>
              <a:avLst/>
              <a:gdLst/>
              <a:ahLst/>
              <a:cxnLst/>
              <a:rect l="l" t="t" r="r" b="b"/>
              <a:pathLst>
                <a:path w="4716" h="5739" extrusionOk="0">
                  <a:moveTo>
                    <a:pt x="2358" y="0"/>
                  </a:moveTo>
                  <a:cubicBezTo>
                    <a:pt x="1156" y="0"/>
                    <a:pt x="155" y="893"/>
                    <a:pt x="13" y="2084"/>
                  </a:cubicBezTo>
                  <a:cubicBezTo>
                    <a:pt x="1" y="2179"/>
                    <a:pt x="72" y="2250"/>
                    <a:pt x="143" y="2262"/>
                  </a:cubicBezTo>
                  <a:cubicBezTo>
                    <a:pt x="155" y="2265"/>
                    <a:pt x="166" y="2266"/>
                    <a:pt x="176" y="2266"/>
                  </a:cubicBezTo>
                  <a:cubicBezTo>
                    <a:pt x="255" y="2266"/>
                    <a:pt x="312" y="2194"/>
                    <a:pt x="322" y="2131"/>
                  </a:cubicBezTo>
                  <a:cubicBezTo>
                    <a:pt x="441" y="1107"/>
                    <a:pt x="1322" y="333"/>
                    <a:pt x="2346" y="333"/>
                  </a:cubicBezTo>
                  <a:cubicBezTo>
                    <a:pt x="3477" y="333"/>
                    <a:pt x="4382" y="1250"/>
                    <a:pt x="4382" y="2369"/>
                  </a:cubicBezTo>
                  <a:cubicBezTo>
                    <a:pt x="4382" y="3262"/>
                    <a:pt x="3823" y="4036"/>
                    <a:pt x="2977" y="4322"/>
                  </a:cubicBezTo>
                  <a:cubicBezTo>
                    <a:pt x="2941" y="4334"/>
                    <a:pt x="2894" y="4346"/>
                    <a:pt x="2882" y="4393"/>
                  </a:cubicBezTo>
                  <a:lnTo>
                    <a:pt x="2346" y="5286"/>
                  </a:lnTo>
                  <a:lnTo>
                    <a:pt x="1810" y="4393"/>
                  </a:lnTo>
                  <a:cubicBezTo>
                    <a:pt x="1798" y="4370"/>
                    <a:pt x="1763" y="4334"/>
                    <a:pt x="1727" y="4322"/>
                  </a:cubicBezTo>
                  <a:cubicBezTo>
                    <a:pt x="989" y="4084"/>
                    <a:pt x="477" y="3477"/>
                    <a:pt x="334" y="2727"/>
                  </a:cubicBezTo>
                  <a:cubicBezTo>
                    <a:pt x="323" y="2650"/>
                    <a:pt x="252" y="2594"/>
                    <a:pt x="177" y="2594"/>
                  </a:cubicBezTo>
                  <a:cubicBezTo>
                    <a:pt x="170" y="2594"/>
                    <a:pt x="163" y="2595"/>
                    <a:pt x="155" y="2596"/>
                  </a:cubicBezTo>
                  <a:cubicBezTo>
                    <a:pt x="72" y="2608"/>
                    <a:pt x="13" y="2703"/>
                    <a:pt x="24" y="2774"/>
                  </a:cubicBezTo>
                  <a:cubicBezTo>
                    <a:pt x="179" y="3620"/>
                    <a:pt x="775" y="4322"/>
                    <a:pt x="1572" y="4608"/>
                  </a:cubicBezTo>
                  <a:lnTo>
                    <a:pt x="2215" y="5656"/>
                  </a:lnTo>
                  <a:cubicBezTo>
                    <a:pt x="2239" y="5703"/>
                    <a:pt x="2287" y="5739"/>
                    <a:pt x="2346" y="5739"/>
                  </a:cubicBezTo>
                  <a:cubicBezTo>
                    <a:pt x="2406" y="5739"/>
                    <a:pt x="2453" y="5703"/>
                    <a:pt x="2477" y="5656"/>
                  </a:cubicBezTo>
                  <a:lnTo>
                    <a:pt x="3120" y="4608"/>
                  </a:lnTo>
                  <a:cubicBezTo>
                    <a:pt x="4073" y="4274"/>
                    <a:pt x="4704" y="3381"/>
                    <a:pt x="4704" y="2369"/>
                  </a:cubicBezTo>
                  <a:cubicBezTo>
                    <a:pt x="4715" y="1060"/>
                    <a:pt x="3656" y="0"/>
                    <a:pt x="2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3"/>
            <p:cNvSpPr/>
            <p:nvPr/>
          </p:nvSpPr>
          <p:spPr>
            <a:xfrm>
              <a:off x="2760585" y="3389545"/>
              <a:ext cx="92442" cy="91333"/>
            </a:xfrm>
            <a:custGeom>
              <a:avLst/>
              <a:gdLst/>
              <a:ahLst/>
              <a:cxnLst/>
              <a:rect l="l" t="t" r="r" b="b"/>
              <a:pathLst>
                <a:path w="2918" h="2883" extrusionOk="0">
                  <a:moveTo>
                    <a:pt x="1453" y="679"/>
                  </a:moveTo>
                  <a:cubicBezTo>
                    <a:pt x="1858" y="679"/>
                    <a:pt x="2203" y="1025"/>
                    <a:pt x="2203" y="1430"/>
                  </a:cubicBezTo>
                  <a:cubicBezTo>
                    <a:pt x="2203" y="1846"/>
                    <a:pt x="1870" y="2168"/>
                    <a:pt x="1453" y="2168"/>
                  </a:cubicBezTo>
                  <a:cubicBezTo>
                    <a:pt x="1036" y="2168"/>
                    <a:pt x="715" y="1846"/>
                    <a:pt x="715" y="1430"/>
                  </a:cubicBezTo>
                  <a:cubicBezTo>
                    <a:pt x="715" y="1013"/>
                    <a:pt x="1036" y="679"/>
                    <a:pt x="1453" y="679"/>
                  </a:cubicBezTo>
                  <a:close/>
                  <a:moveTo>
                    <a:pt x="1453" y="1"/>
                  </a:moveTo>
                  <a:cubicBezTo>
                    <a:pt x="1370" y="1"/>
                    <a:pt x="1286" y="72"/>
                    <a:pt x="1286" y="167"/>
                  </a:cubicBezTo>
                  <a:lnTo>
                    <a:pt x="1286" y="382"/>
                  </a:lnTo>
                  <a:cubicBezTo>
                    <a:pt x="1108" y="417"/>
                    <a:pt x="953" y="477"/>
                    <a:pt x="810" y="572"/>
                  </a:cubicBezTo>
                  <a:lnTo>
                    <a:pt x="655" y="417"/>
                  </a:lnTo>
                  <a:cubicBezTo>
                    <a:pt x="626" y="388"/>
                    <a:pt x="584" y="373"/>
                    <a:pt x="542" y="373"/>
                  </a:cubicBezTo>
                  <a:cubicBezTo>
                    <a:pt x="501" y="373"/>
                    <a:pt x="459" y="388"/>
                    <a:pt x="429" y="417"/>
                  </a:cubicBezTo>
                  <a:cubicBezTo>
                    <a:pt x="370" y="477"/>
                    <a:pt x="370" y="572"/>
                    <a:pt x="429" y="632"/>
                  </a:cubicBezTo>
                  <a:lnTo>
                    <a:pt x="596" y="798"/>
                  </a:lnTo>
                  <a:cubicBezTo>
                    <a:pt x="489" y="929"/>
                    <a:pt x="429" y="1096"/>
                    <a:pt x="393" y="1275"/>
                  </a:cubicBezTo>
                  <a:lnTo>
                    <a:pt x="167" y="1275"/>
                  </a:lnTo>
                  <a:cubicBezTo>
                    <a:pt x="72" y="1275"/>
                    <a:pt x="0" y="1358"/>
                    <a:pt x="0" y="1441"/>
                  </a:cubicBezTo>
                  <a:cubicBezTo>
                    <a:pt x="0" y="1537"/>
                    <a:pt x="72" y="1608"/>
                    <a:pt x="167" y="1608"/>
                  </a:cubicBezTo>
                  <a:lnTo>
                    <a:pt x="381" y="1608"/>
                  </a:lnTo>
                  <a:cubicBezTo>
                    <a:pt x="417" y="1787"/>
                    <a:pt x="477" y="1953"/>
                    <a:pt x="572" y="2084"/>
                  </a:cubicBezTo>
                  <a:lnTo>
                    <a:pt x="417" y="2251"/>
                  </a:lnTo>
                  <a:cubicBezTo>
                    <a:pt x="358" y="2311"/>
                    <a:pt x="358" y="2406"/>
                    <a:pt x="417" y="2465"/>
                  </a:cubicBezTo>
                  <a:cubicBezTo>
                    <a:pt x="441" y="2501"/>
                    <a:pt x="489" y="2513"/>
                    <a:pt x="536" y="2513"/>
                  </a:cubicBezTo>
                  <a:cubicBezTo>
                    <a:pt x="572" y="2513"/>
                    <a:pt x="620" y="2501"/>
                    <a:pt x="655" y="2465"/>
                  </a:cubicBezTo>
                  <a:lnTo>
                    <a:pt x="810" y="2311"/>
                  </a:lnTo>
                  <a:cubicBezTo>
                    <a:pt x="953" y="2406"/>
                    <a:pt x="1108" y="2465"/>
                    <a:pt x="1286" y="2501"/>
                  </a:cubicBezTo>
                  <a:lnTo>
                    <a:pt x="1286" y="2727"/>
                  </a:lnTo>
                  <a:cubicBezTo>
                    <a:pt x="1286" y="2811"/>
                    <a:pt x="1370" y="2882"/>
                    <a:pt x="1453" y="2882"/>
                  </a:cubicBezTo>
                  <a:cubicBezTo>
                    <a:pt x="1548" y="2882"/>
                    <a:pt x="1620" y="2811"/>
                    <a:pt x="1620" y="2727"/>
                  </a:cubicBezTo>
                  <a:lnTo>
                    <a:pt x="1620" y="2501"/>
                  </a:lnTo>
                  <a:cubicBezTo>
                    <a:pt x="1798" y="2465"/>
                    <a:pt x="1965" y="2406"/>
                    <a:pt x="2096" y="2311"/>
                  </a:cubicBezTo>
                  <a:lnTo>
                    <a:pt x="2263" y="2465"/>
                  </a:lnTo>
                  <a:cubicBezTo>
                    <a:pt x="2286" y="2501"/>
                    <a:pt x="2334" y="2513"/>
                    <a:pt x="2382" y="2513"/>
                  </a:cubicBezTo>
                  <a:cubicBezTo>
                    <a:pt x="2417" y="2513"/>
                    <a:pt x="2465" y="2501"/>
                    <a:pt x="2501" y="2465"/>
                  </a:cubicBezTo>
                  <a:cubicBezTo>
                    <a:pt x="2560" y="2406"/>
                    <a:pt x="2560" y="2311"/>
                    <a:pt x="2501" y="2251"/>
                  </a:cubicBezTo>
                  <a:lnTo>
                    <a:pt x="2334" y="2084"/>
                  </a:lnTo>
                  <a:cubicBezTo>
                    <a:pt x="2441" y="1953"/>
                    <a:pt x="2501" y="1787"/>
                    <a:pt x="2525" y="1608"/>
                  </a:cubicBezTo>
                  <a:lnTo>
                    <a:pt x="2751" y="1608"/>
                  </a:lnTo>
                  <a:cubicBezTo>
                    <a:pt x="2834" y="1608"/>
                    <a:pt x="2918" y="1537"/>
                    <a:pt x="2918" y="1441"/>
                  </a:cubicBezTo>
                  <a:cubicBezTo>
                    <a:pt x="2882" y="1358"/>
                    <a:pt x="2822" y="1275"/>
                    <a:pt x="2739" y="1275"/>
                  </a:cubicBezTo>
                  <a:lnTo>
                    <a:pt x="2513" y="1275"/>
                  </a:lnTo>
                  <a:cubicBezTo>
                    <a:pt x="2477" y="1096"/>
                    <a:pt x="2417" y="941"/>
                    <a:pt x="2322" y="798"/>
                  </a:cubicBezTo>
                  <a:lnTo>
                    <a:pt x="2489" y="632"/>
                  </a:lnTo>
                  <a:cubicBezTo>
                    <a:pt x="2548" y="572"/>
                    <a:pt x="2548" y="477"/>
                    <a:pt x="2489" y="417"/>
                  </a:cubicBezTo>
                  <a:cubicBezTo>
                    <a:pt x="2459" y="388"/>
                    <a:pt x="2417" y="373"/>
                    <a:pt x="2376" y="373"/>
                  </a:cubicBezTo>
                  <a:cubicBezTo>
                    <a:pt x="2334" y="373"/>
                    <a:pt x="2292" y="388"/>
                    <a:pt x="2263" y="417"/>
                  </a:cubicBezTo>
                  <a:lnTo>
                    <a:pt x="2096" y="572"/>
                  </a:lnTo>
                  <a:cubicBezTo>
                    <a:pt x="1965" y="477"/>
                    <a:pt x="1798" y="417"/>
                    <a:pt x="1620" y="382"/>
                  </a:cubicBezTo>
                  <a:lnTo>
                    <a:pt x="1620" y="167"/>
                  </a:lnTo>
                  <a:cubicBezTo>
                    <a:pt x="1620" y="72"/>
                    <a:pt x="1548"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3"/>
            <p:cNvSpPr/>
            <p:nvPr/>
          </p:nvSpPr>
          <p:spPr>
            <a:xfrm>
              <a:off x="2789636" y="3417836"/>
              <a:ext cx="33961" cy="33993"/>
            </a:xfrm>
            <a:custGeom>
              <a:avLst/>
              <a:gdLst/>
              <a:ahLst/>
              <a:cxnLst/>
              <a:rect l="l" t="t" r="r" b="b"/>
              <a:pathLst>
                <a:path w="1072" h="1073" extrusionOk="0">
                  <a:moveTo>
                    <a:pt x="536" y="346"/>
                  </a:moveTo>
                  <a:cubicBezTo>
                    <a:pt x="655" y="346"/>
                    <a:pt x="750" y="429"/>
                    <a:pt x="750" y="548"/>
                  </a:cubicBezTo>
                  <a:cubicBezTo>
                    <a:pt x="750" y="656"/>
                    <a:pt x="643" y="763"/>
                    <a:pt x="536" y="763"/>
                  </a:cubicBezTo>
                  <a:cubicBezTo>
                    <a:pt x="417" y="763"/>
                    <a:pt x="334" y="667"/>
                    <a:pt x="334" y="548"/>
                  </a:cubicBezTo>
                  <a:cubicBezTo>
                    <a:pt x="334" y="429"/>
                    <a:pt x="417" y="346"/>
                    <a:pt x="536" y="346"/>
                  </a:cubicBezTo>
                  <a:close/>
                  <a:moveTo>
                    <a:pt x="536" y="1"/>
                  </a:moveTo>
                  <a:cubicBezTo>
                    <a:pt x="238" y="1"/>
                    <a:pt x="0" y="239"/>
                    <a:pt x="0" y="537"/>
                  </a:cubicBezTo>
                  <a:cubicBezTo>
                    <a:pt x="0" y="834"/>
                    <a:pt x="238" y="1072"/>
                    <a:pt x="536" y="1072"/>
                  </a:cubicBezTo>
                  <a:cubicBezTo>
                    <a:pt x="834" y="1072"/>
                    <a:pt x="1072" y="834"/>
                    <a:pt x="1072" y="537"/>
                  </a:cubicBezTo>
                  <a:cubicBezTo>
                    <a:pt x="1072" y="251"/>
                    <a:pt x="82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5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Principales Empresas</a:t>
            </a:r>
            <a:endParaRPr dirty="0"/>
          </a:p>
        </p:txBody>
      </p:sp>
      <p:sp>
        <p:nvSpPr>
          <p:cNvPr id="669" name="Google Shape;669;p56"/>
          <p:cNvSpPr txBox="1"/>
          <p:nvPr/>
        </p:nvSpPr>
        <p:spPr>
          <a:xfrm>
            <a:off x="703725" y="2150504"/>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Trayectoria</a:t>
            </a:r>
            <a:endParaRPr sz="1800" b="1" dirty="0">
              <a:solidFill>
                <a:schemeClr val="dk1"/>
              </a:solidFill>
              <a:latin typeface="Baskervville"/>
              <a:ea typeface="Baskervville"/>
              <a:cs typeface="Baskervville"/>
              <a:sym typeface="Baskervville"/>
            </a:endParaRPr>
          </a:p>
        </p:txBody>
      </p:sp>
      <p:sp>
        <p:nvSpPr>
          <p:cNvPr id="670" name="Google Shape;670;p56"/>
          <p:cNvSpPr txBox="1"/>
          <p:nvPr/>
        </p:nvSpPr>
        <p:spPr>
          <a:xfrm>
            <a:off x="703725" y="2417828"/>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200" dirty="0" smtClean="0">
                <a:solidFill>
                  <a:schemeClr val="dk1"/>
                </a:solidFill>
                <a:latin typeface="Poppins"/>
                <a:ea typeface="Poppins"/>
                <a:cs typeface="Poppins"/>
                <a:sym typeface="Poppins"/>
              </a:rPr>
              <a:t>Flores cortadas y capullos</a:t>
            </a:r>
            <a:endParaRPr sz="1200" dirty="0">
              <a:solidFill>
                <a:schemeClr val="dk1"/>
              </a:solidFill>
              <a:latin typeface="Poppins"/>
              <a:ea typeface="Poppins"/>
              <a:cs typeface="Poppins"/>
              <a:sym typeface="Poppins"/>
            </a:endParaRPr>
          </a:p>
        </p:txBody>
      </p:sp>
      <p:sp>
        <p:nvSpPr>
          <p:cNvPr id="671" name="Google Shape;671;p56"/>
          <p:cNvSpPr txBox="1"/>
          <p:nvPr/>
        </p:nvSpPr>
        <p:spPr>
          <a:xfrm>
            <a:off x="2246563" y="2150504"/>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Ingresos</a:t>
            </a:r>
            <a:endParaRPr sz="1800" b="1" dirty="0">
              <a:solidFill>
                <a:schemeClr val="dk1"/>
              </a:solidFill>
              <a:latin typeface="Baskervville"/>
              <a:ea typeface="Baskervville"/>
              <a:cs typeface="Baskervville"/>
              <a:sym typeface="Baskervville"/>
            </a:endParaRPr>
          </a:p>
        </p:txBody>
      </p:sp>
      <p:sp>
        <p:nvSpPr>
          <p:cNvPr id="672" name="Google Shape;672;p56"/>
          <p:cNvSpPr txBox="1"/>
          <p:nvPr/>
        </p:nvSpPr>
        <p:spPr>
          <a:xfrm>
            <a:off x="2246563" y="2417828"/>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smtClean="0">
                <a:solidFill>
                  <a:schemeClr val="dk1"/>
                </a:solidFill>
                <a:latin typeface="Poppins"/>
                <a:ea typeface="Poppins"/>
                <a:cs typeface="Poppins"/>
                <a:sym typeface="Poppins"/>
              </a:rPr>
              <a:t>$7.465.667 y utilidad bruta $95.432</a:t>
            </a:r>
            <a:endParaRPr sz="1200" dirty="0">
              <a:solidFill>
                <a:schemeClr val="dk1"/>
              </a:solidFill>
              <a:latin typeface="Poppins"/>
              <a:ea typeface="Poppins"/>
              <a:cs typeface="Poppins"/>
              <a:sym typeface="Poppins"/>
            </a:endParaRPr>
          </a:p>
          <a:p>
            <a:pPr marL="0" lvl="0" indent="0" algn="ctr" rtl="0">
              <a:spcBef>
                <a:spcPts val="0"/>
              </a:spcBef>
              <a:spcAft>
                <a:spcPts val="1200"/>
              </a:spcAft>
              <a:buNone/>
            </a:pPr>
            <a:endParaRPr sz="1200" dirty="0">
              <a:solidFill>
                <a:schemeClr val="dk1"/>
              </a:solidFill>
              <a:latin typeface="Poppins"/>
              <a:ea typeface="Poppins"/>
              <a:cs typeface="Poppins"/>
              <a:sym typeface="Poppins"/>
            </a:endParaRPr>
          </a:p>
        </p:txBody>
      </p:sp>
      <p:sp>
        <p:nvSpPr>
          <p:cNvPr id="673" name="Google Shape;673;p56"/>
          <p:cNvSpPr txBox="1"/>
          <p:nvPr/>
        </p:nvSpPr>
        <p:spPr>
          <a:xfrm>
            <a:off x="3726213" y="1858238"/>
            <a:ext cx="1713000" cy="692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Líneas de negocio</a:t>
            </a:r>
            <a:endParaRPr sz="1800" b="1" dirty="0">
              <a:solidFill>
                <a:schemeClr val="dk1"/>
              </a:solidFill>
              <a:latin typeface="Baskervville"/>
              <a:ea typeface="Baskervville"/>
              <a:cs typeface="Baskervville"/>
              <a:sym typeface="Baskervville"/>
            </a:endParaRPr>
          </a:p>
        </p:txBody>
      </p:sp>
      <p:sp>
        <p:nvSpPr>
          <p:cNvPr id="674" name="Google Shape;674;p56"/>
          <p:cNvSpPr txBox="1"/>
          <p:nvPr/>
        </p:nvSpPr>
        <p:spPr>
          <a:xfrm>
            <a:off x="3726213" y="2417764"/>
            <a:ext cx="1713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200" dirty="0" smtClean="0">
                <a:solidFill>
                  <a:schemeClr val="dk1"/>
                </a:solidFill>
                <a:latin typeface="Poppins"/>
                <a:ea typeface="Poppins"/>
                <a:cs typeface="Poppins"/>
                <a:sym typeface="Poppins"/>
              </a:rPr>
              <a:t>Rosas frescas, arreglos y rosas preservadas</a:t>
            </a:r>
            <a:endParaRPr sz="1200" dirty="0">
              <a:solidFill>
                <a:schemeClr val="dk1"/>
              </a:solidFill>
              <a:latin typeface="Poppins"/>
              <a:ea typeface="Poppins"/>
              <a:cs typeface="Poppins"/>
              <a:sym typeface="Poppins"/>
            </a:endParaRPr>
          </a:p>
        </p:txBody>
      </p:sp>
      <p:sp>
        <p:nvSpPr>
          <p:cNvPr id="675" name="Google Shape;675;p56"/>
          <p:cNvSpPr txBox="1"/>
          <p:nvPr/>
        </p:nvSpPr>
        <p:spPr>
          <a:xfrm>
            <a:off x="5378750" y="2155132"/>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Certificados</a:t>
            </a:r>
            <a:endParaRPr sz="1800" b="1" dirty="0">
              <a:solidFill>
                <a:schemeClr val="dk1"/>
              </a:solidFill>
              <a:latin typeface="Baskervville"/>
              <a:ea typeface="Baskervville"/>
              <a:cs typeface="Baskervville"/>
              <a:sym typeface="Baskervville"/>
            </a:endParaRPr>
          </a:p>
        </p:txBody>
      </p:sp>
      <p:sp>
        <p:nvSpPr>
          <p:cNvPr id="676" name="Google Shape;676;p56"/>
          <p:cNvSpPr txBox="1"/>
          <p:nvPr/>
        </p:nvSpPr>
        <p:spPr>
          <a:xfrm>
            <a:off x="5378750" y="2422451"/>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solidFill>
                  <a:schemeClr val="dk1"/>
                </a:solidFill>
                <a:latin typeface="Poppins"/>
                <a:ea typeface="Poppins"/>
                <a:cs typeface="Poppins"/>
                <a:sym typeface="Poppins"/>
              </a:rPr>
              <a:t>Fairtrade – 2000</a:t>
            </a:r>
          </a:p>
          <a:p>
            <a:pPr marL="0" lvl="0" indent="0" algn="ctr" rtl="0">
              <a:spcBef>
                <a:spcPts val="0"/>
              </a:spcBef>
              <a:spcAft>
                <a:spcPts val="0"/>
              </a:spcAft>
              <a:buNone/>
            </a:pPr>
            <a:r>
              <a:rPr lang="en" sz="1200" dirty="0" smtClean="0">
                <a:solidFill>
                  <a:schemeClr val="dk1"/>
                </a:solidFill>
                <a:latin typeface="Poppins"/>
                <a:ea typeface="Poppins"/>
                <a:cs typeface="Poppins"/>
                <a:sym typeface="Poppins"/>
              </a:rPr>
              <a:t>Flor Ecuador y Flor Control</a:t>
            </a:r>
            <a:endParaRPr sz="1200" dirty="0">
              <a:solidFill>
                <a:schemeClr val="dk1"/>
              </a:solidFill>
              <a:latin typeface="Poppins"/>
              <a:ea typeface="Poppins"/>
              <a:cs typeface="Poppins"/>
              <a:sym typeface="Poppins"/>
            </a:endParaRPr>
          </a:p>
        </p:txBody>
      </p:sp>
      <p:sp>
        <p:nvSpPr>
          <p:cNvPr id="677" name="Google Shape;677;p56"/>
          <p:cNvSpPr txBox="1"/>
          <p:nvPr/>
        </p:nvSpPr>
        <p:spPr>
          <a:xfrm>
            <a:off x="6912100" y="2155132"/>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Alianza</a:t>
            </a:r>
            <a:endParaRPr sz="1800" b="1" dirty="0">
              <a:solidFill>
                <a:schemeClr val="dk1"/>
              </a:solidFill>
              <a:latin typeface="Baskervville"/>
              <a:ea typeface="Baskervville"/>
              <a:cs typeface="Baskervville"/>
              <a:sym typeface="Baskervville"/>
            </a:endParaRPr>
          </a:p>
        </p:txBody>
      </p:sp>
      <p:sp>
        <p:nvSpPr>
          <p:cNvPr id="678" name="Google Shape;678;p56"/>
          <p:cNvSpPr txBox="1"/>
          <p:nvPr/>
        </p:nvSpPr>
        <p:spPr>
          <a:xfrm>
            <a:off x="6912100" y="2422451"/>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err="1" smtClean="0">
                <a:solidFill>
                  <a:schemeClr val="dk1"/>
                </a:solidFill>
                <a:latin typeface="Poppins"/>
                <a:ea typeface="Poppins"/>
                <a:cs typeface="Poppins"/>
                <a:sym typeface="Poppins"/>
              </a:rPr>
              <a:t>JoyGardens</a:t>
            </a:r>
            <a:r>
              <a:rPr lang="es-EC" sz="1200" dirty="0" smtClean="0">
                <a:solidFill>
                  <a:schemeClr val="dk1"/>
                </a:solidFill>
                <a:latin typeface="Poppins"/>
                <a:ea typeface="Poppins"/>
                <a:cs typeface="Poppins"/>
                <a:sym typeface="Poppins"/>
              </a:rPr>
              <a:t>, </a:t>
            </a:r>
            <a:r>
              <a:rPr lang="es-EC" sz="1200" dirty="0" err="1" smtClean="0">
                <a:solidFill>
                  <a:schemeClr val="dk1"/>
                </a:solidFill>
                <a:latin typeface="Poppins"/>
                <a:ea typeface="Poppins"/>
                <a:cs typeface="Poppins"/>
                <a:sym typeface="Poppins"/>
              </a:rPr>
              <a:t>Flormare</a:t>
            </a:r>
            <a:r>
              <a:rPr lang="es-EC" sz="1200" dirty="0" smtClean="0">
                <a:solidFill>
                  <a:schemeClr val="dk1"/>
                </a:solidFill>
                <a:latin typeface="Poppins"/>
                <a:ea typeface="Poppins"/>
                <a:cs typeface="Poppins"/>
                <a:sym typeface="Poppins"/>
              </a:rPr>
              <a:t> y </a:t>
            </a:r>
            <a:r>
              <a:rPr lang="es-EC" sz="1200" dirty="0" err="1" smtClean="0">
                <a:solidFill>
                  <a:schemeClr val="dk1"/>
                </a:solidFill>
                <a:latin typeface="Poppins"/>
                <a:ea typeface="Poppins"/>
                <a:cs typeface="Poppins"/>
                <a:sym typeface="Poppins"/>
              </a:rPr>
              <a:t>Alinatura</a:t>
            </a:r>
            <a:endParaRPr sz="1200" dirty="0">
              <a:solidFill>
                <a:schemeClr val="dk1"/>
              </a:solidFill>
              <a:latin typeface="Poppins"/>
              <a:ea typeface="Poppins"/>
              <a:cs typeface="Poppins"/>
              <a:sym typeface="Poppins"/>
            </a:endParaRPr>
          </a:p>
          <a:p>
            <a:pPr marL="0" lvl="0" indent="0" algn="ctr" rtl="0">
              <a:spcBef>
                <a:spcPts val="0"/>
              </a:spcBef>
              <a:spcAft>
                <a:spcPts val="1200"/>
              </a:spcAft>
              <a:buNone/>
            </a:pPr>
            <a:endParaRPr sz="1200" dirty="0">
              <a:solidFill>
                <a:schemeClr val="dk1"/>
              </a:solidFill>
              <a:latin typeface="Poppins"/>
              <a:ea typeface="Poppins"/>
              <a:cs typeface="Poppins"/>
              <a:sym typeface="Poppins"/>
            </a:endParaRPr>
          </a:p>
        </p:txBody>
      </p:sp>
      <p:grpSp>
        <p:nvGrpSpPr>
          <p:cNvPr id="679" name="Google Shape;679;p56"/>
          <p:cNvGrpSpPr/>
          <p:nvPr/>
        </p:nvGrpSpPr>
        <p:grpSpPr>
          <a:xfrm>
            <a:off x="7561885" y="3045246"/>
            <a:ext cx="332757" cy="281833"/>
            <a:chOff x="6671087" y="2009304"/>
            <a:chExt cx="332757" cy="281833"/>
          </a:xfrm>
        </p:grpSpPr>
        <p:sp>
          <p:nvSpPr>
            <p:cNvPr id="680" name="Google Shape;680;p56"/>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6"/>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56"/>
          <p:cNvSpPr/>
          <p:nvPr/>
        </p:nvSpPr>
        <p:spPr>
          <a:xfrm>
            <a:off x="4404412" y="3023153"/>
            <a:ext cx="356622" cy="326043"/>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56"/>
          <p:cNvGrpSpPr/>
          <p:nvPr/>
        </p:nvGrpSpPr>
        <p:grpSpPr>
          <a:xfrm>
            <a:off x="2832352" y="3020352"/>
            <a:ext cx="356615" cy="331634"/>
            <a:chOff x="2185128" y="2427549"/>
            <a:chExt cx="382758" cy="356595"/>
          </a:xfrm>
        </p:grpSpPr>
        <p:sp>
          <p:nvSpPr>
            <p:cNvPr id="684" name="Google Shape;684;p56"/>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6"/>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6"/>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6"/>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56"/>
          <p:cNvGrpSpPr/>
          <p:nvPr/>
        </p:nvGrpSpPr>
        <p:grpSpPr>
          <a:xfrm>
            <a:off x="5981353" y="3090776"/>
            <a:ext cx="336512" cy="335048"/>
            <a:chOff x="3996113" y="4291176"/>
            <a:chExt cx="336512" cy="335048"/>
          </a:xfrm>
        </p:grpSpPr>
        <p:sp>
          <p:nvSpPr>
            <p:cNvPr id="689" name="Google Shape;689;p56"/>
            <p:cNvSpPr/>
            <p:nvPr/>
          </p:nvSpPr>
          <p:spPr>
            <a:xfrm>
              <a:off x="4082143" y="4323386"/>
              <a:ext cx="111810" cy="219833"/>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6"/>
            <p:cNvSpPr/>
            <p:nvPr/>
          </p:nvSpPr>
          <p:spPr>
            <a:xfrm>
              <a:off x="4226894" y="4523485"/>
              <a:ext cx="52324" cy="51942"/>
            </a:xfrm>
            <a:custGeom>
              <a:avLst/>
              <a:gdLst/>
              <a:ahLst/>
              <a:cxnLst/>
              <a:rect l="l" t="t" r="r" b="b"/>
              <a:pathLst>
                <a:path w="1644" h="1632" extrusionOk="0">
                  <a:moveTo>
                    <a:pt x="822" y="310"/>
                  </a:moveTo>
                  <a:cubicBezTo>
                    <a:pt x="1108" y="310"/>
                    <a:pt x="1322" y="536"/>
                    <a:pt x="1322" y="822"/>
                  </a:cubicBezTo>
                  <a:cubicBezTo>
                    <a:pt x="1322" y="1096"/>
                    <a:pt x="1108" y="1322"/>
                    <a:pt x="822" y="1322"/>
                  </a:cubicBezTo>
                  <a:cubicBezTo>
                    <a:pt x="536" y="1322"/>
                    <a:pt x="310" y="1096"/>
                    <a:pt x="310" y="822"/>
                  </a:cubicBezTo>
                  <a:cubicBezTo>
                    <a:pt x="310" y="536"/>
                    <a:pt x="536" y="310"/>
                    <a:pt x="822" y="310"/>
                  </a:cubicBezTo>
                  <a:close/>
                  <a:moveTo>
                    <a:pt x="822" y="0"/>
                  </a:moveTo>
                  <a:cubicBezTo>
                    <a:pt x="370" y="0"/>
                    <a:pt x="0" y="370"/>
                    <a:pt x="0" y="822"/>
                  </a:cubicBezTo>
                  <a:cubicBezTo>
                    <a:pt x="0" y="1263"/>
                    <a:pt x="370" y="1632"/>
                    <a:pt x="822" y="1632"/>
                  </a:cubicBezTo>
                  <a:cubicBezTo>
                    <a:pt x="1263" y="1632"/>
                    <a:pt x="1644" y="1263"/>
                    <a:pt x="1644" y="822"/>
                  </a:cubicBezTo>
                  <a:cubicBezTo>
                    <a:pt x="1644" y="370"/>
                    <a:pt x="1263"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6"/>
            <p:cNvSpPr/>
            <p:nvPr/>
          </p:nvSpPr>
          <p:spPr>
            <a:xfrm>
              <a:off x="3996113" y="4291176"/>
              <a:ext cx="336512" cy="335048"/>
            </a:xfrm>
            <a:custGeom>
              <a:avLst/>
              <a:gdLst/>
              <a:ahLst/>
              <a:cxnLst/>
              <a:rect l="l" t="t" r="r" b="b"/>
              <a:pathLst>
                <a:path w="10573" h="10527" extrusionOk="0">
                  <a:moveTo>
                    <a:pt x="8216" y="5930"/>
                  </a:moveTo>
                  <a:lnTo>
                    <a:pt x="8335" y="6537"/>
                  </a:lnTo>
                  <a:cubicBezTo>
                    <a:pt x="8359" y="6597"/>
                    <a:pt x="8394" y="6645"/>
                    <a:pt x="8442" y="6657"/>
                  </a:cubicBezTo>
                  <a:cubicBezTo>
                    <a:pt x="8502" y="6668"/>
                    <a:pt x="8549" y="6692"/>
                    <a:pt x="8609" y="6716"/>
                  </a:cubicBezTo>
                  <a:cubicBezTo>
                    <a:pt x="8631" y="6729"/>
                    <a:pt x="8653" y="6734"/>
                    <a:pt x="8674" y="6734"/>
                  </a:cubicBezTo>
                  <a:cubicBezTo>
                    <a:pt x="8710" y="6734"/>
                    <a:pt x="8745" y="6719"/>
                    <a:pt x="8775" y="6704"/>
                  </a:cubicBezTo>
                  <a:lnTo>
                    <a:pt x="9252" y="6311"/>
                  </a:lnTo>
                  <a:lnTo>
                    <a:pt x="9561" y="6585"/>
                  </a:lnTo>
                  <a:lnTo>
                    <a:pt x="9264" y="7121"/>
                  </a:lnTo>
                  <a:cubicBezTo>
                    <a:pt x="9228" y="7157"/>
                    <a:pt x="9228" y="7216"/>
                    <a:pt x="9264" y="7276"/>
                  </a:cubicBezTo>
                  <a:cubicBezTo>
                    <a:pt x="9287" y="7323"/>
                    <a:pt x="9323" y="7371"/>
                    <a:pt x="9347" y="7430"/>
                  </a:cubicBezTo>
                  <a:cubicBezTo>
                    <a:pt x="9383" y="7478"/>
                    <a:pt x="9430" y="7514"/>
                    <a:pt x="9490" y="7514"/>
                  </a:cubicBezTo>
                  <a:lnTo>
                    <a:pt x="10109" y="7538"/>
                  </a:lnTo>
                  <a:lnTo>
                    <a:pt x="10180" y="7942"/>
                  </a:lnTo>
                  <a:lnTo>
                    <a:pt x="9645" y="8157"/>
                  </a:lnTo>
                  <a:cubicBezTo>
                    <a:pt x="9585" y="8181"/>
                    <a:pt x="9561" y="8240"/>
                    <a:pt x="9549" y="8276"/>
                  </a:cubicBezTo>
                  <a:cubicBezTo>
                    <a:pt x="9549" y="8335"/>
                    <a:pt x="9526" y="8383"/>
                    <a:pt x="9514" y="8442"/>
                  </a:cubicBezTo>
                  <a:cubicBezTo>
                    <a:pt x="9502" y="8502"/>
                    <a:pt x="9514" y="8562"/>
                    <a:pt x="9561" y="8597"/>
                  </a:cubicBezTo>
                  <a:lnTo>
                    <a:pt x="10014" y="8990"/>
                  </a:lnTo>
                  <a:lnTo>
                    <a:pt x="9811" y="9347"/>
                  </a:lnTo>
                  <a:lnTo>
                    <a:pt x="9228" y="9157"/>
                  </a:lnTo>
                  <a:cubicBezTo>
                    <a:pt x="9213" y="9154"/>
                    <a:pt x="9198" y="9152"/>
                    <a:pt x="9184" y="9152"/>
                  </a:cubicBezTo>
                  <a:cubicBezTo>
                    <a:pt x="9141" y="9152"/>
                    <a:pt x="9103" y="9166"/>
                    <a:pt x="9085" y="9193"/>
                  </a:cubicBezTo>
                  <a:cubicBezTo>
                    <a:pt x="9037" y="9228"/>
                    <a:pt x="8990" y="9264"/>
                    <a:pt x="8954" y="9288"/>
                  </a:cubicBezTo>
                  <a:cubicBezTo>
                    <a:pt x="8906" y="9324"/>
                    <a:pt x="8871" y="9383"/>
                    <a:pt x="8895" y="9443"/>
                  </a:cubicBezTo>
                  <a:lnTo>
                    <a:pt x="8978" y="10050"/>
                  </a:lnTo>
                  <a:lnTo>
                    <a:pt x="8597" y="10181"/>
                  </a:lnTo>
                  <a:lnTo>
                    <a:pt x="8264" y="9669"/>
                  </a:lnTo>
                  <a:cubicBezTo>
                    <a:pt x="8228" y="9621"/>
                    <a:pt x="8192" y="9585"/>
                    <a:pt x="8133" y="9585"/>
                  </a:cubicBezTo>
                  <a:lnTo>
                    <a:pt x="7954" y="9585"/>
                  </a:lnTo>
                  <a:cubicBezTo>
                    <a:pt x="7894" y="9585"/>
                    <a:pt x="7847" y="9621"/>
                    <a:pt x="7811" y="9669"/>
                  </a:cubicBezTo>
                  <a:lnTo>
                    <a:pt x="7490" y="10181"/>
                  </a:lnTo>
                  <a:lnTo>
                    <a:pt x="7097" y="10050"/>
                  </a:lnTo>
                  <a:lnTo>
                    <a:pt x="7192" y="9443"/>
                  </a:lnTo>
                  <a:cubicBezTo>
                    <a:pt x="7204" y="9383"/>
                    <a:pt x="7180" y="9324"/>
                    <a:pt x="7132" y="9288"/>
                  </a:cubicBezTo>
                  <a:cubicBezTo>
                    <a:pt x="7085" y="9264"/>
                    <a:pt x="7037" y="9216"/>
                    <a:pt x="7001" y="9193"/>
                  </a:cubicBezTo>
                  <a:cubicBezTo>
                    <a:pt x="6970" y="9161"/>
                    <a:pt x="6933" y="9145"/>
                    <a:pt x="6897" y="9145"/>
                  </a:cubicBezTo>
                  <a:cubicBezTo>
                    <a:pt x="6880" y="9145"/>
                    <a:pt x="6863" y="9149"/>
                    <a:pt x="6847" y="9157"/>
                  </a:cubicBezTo>
                  <a:lnTo>
                    <a:pt x="6275" y="9347"/>
                  </a:lnTo>
                  <a:lnTo>
                    <a:pt x="6061" y="8990"/>
                  </a:lnTo>
                  <a:lnTo>
                    <a:pt x="6525" y="8597"/>
                  </a:lnTo>
                  <a:cubicBezTo>
                    <a:pt x="6573" y="8550"/>
                    <a:pt x="6585" y="8502"/>
                    <a:pt x="6573" y="8442"/>
                  </a:cubicBezTo>
                  <a:cubicBezTo>
                    <a:pt x="6549" y="8383"/>
                    <a:pt x="6537" y="8335"/>
                    <a:pt x="6537" y="8276"/>
                  </a:cubicBezTo>
                  <a:cubicBezTo>
                    <a:pt x="6537" y="8216"/>
                    <a:pt x="6489" y="8169"/>
                    <a:pt x="6430" y="8157"/>
                  </a:cubicBezTo>
                  <a:lnTo>
                    <a:pt x="5847" y="7942"/>
                  </a:lnTo>
                  <a:lnTo>
                    <a:pt x="5930" y="7538"/>
                  </a:lnTo>
                  <a:lnTo>
                    <a:pt x="6549" y="7514"/>
                  </a:lnTo>
                  <a:cubicBezTo>
                    <a:pt x="6609" y="7514"/>
                    <a:pt x="6656" y="7490"/>
                    <a:pt x="6680" y="7430"/>
                  </a:cubicBezTo>
                  <a:cubicBezTo>
                    <a:pt x="6716" y="7383"/>
                    <a:pt x="6740" y="7323"/>
                    <a:pt x="6775" y="7276"/>
                  </a:cubicBezTo>
                  <a:cubicBezTo>
                    <a:pt x="6811" y="7240"/>
                    <a:pt x="6811" y="7180"/>
                    <a:pt x="6775" y="7121"/>
                  </a:cubicBezTo>
                  <a:lnTo>
                    <a:pt x="6478" y="6585"/>
                  </a:lnTo>
                  <a:lnTo>
                    <a:pt x="6787" y="6311"/>
                  </a:lnTo>
                  <a:lnTo>
                    <a:pt x="7263" y="6704"/>
                  </a:lnTo>
                  <a:cubicBezTo>
                    <a:pt x="7293" y="6719"/>
                    <a:pt x="7327" y="6729"/>
                    <a:pt x="7363" y="6729"/>
                  </a:cubicBezTo>
                  <a:cubicBezTo>
                    <a:pt x="7385" y="6729"/>
                    <a:pt x="7407" y="6725"/>
                    <a:pt x="7430" y="6716"/>
                  </a:cubicBezTo>
                  <a:cubicBezTo>
                    <a:pt x="7478" y="6704"/>
                    <a:pt x="7537" y="6668"/>
                    <a:pt x="7597" y="6657"/>
                  </a:cubicBezTo>
                  <a:cubicBezTo>
                    <a:pt x="7656" y="6645"/>
                    <a:pt x="7680" y="6597"/>
                    <a:pt x="7704" y="6537"/>
                  </a:cubicBezTo>
                  <a:lnTo>
                    <a:pt x="7823" y="5930"/>
                  </a:lnTo>
                  <a:close/>
                  <a:moveTo>
                    <a:pt x="4454" y="1"/>
                  </a:moveTo>
                  <a:cubicBezTo>
                    <a:pt x="3739" y="1"/>
                    <a:pt x="3025" y="180"/>
                    <a:pt x="2382" y="513"/>
                  </a:cubicBezTo>
                  <a:cubicBezTo>
                    <a:pt x="2310" y="561"/>
                    <a:pt x="2287" y="644"/>
                    <a:pt x="2322" y="715"/>
                  </a:cubicBezTo>
                  <a:cubicBezTo>
                    <a:pt x="2354" y="770"/>
                    <a:pt x="2405" y="799"/>
                    <a:pt x="2458" y="799"/>
                  </a:cubicBezTo>
                  <a:cubicBezTo>
                    <a:pt x="2485" y="799"/>
                    <a:pt x="2512" y="791"/>
                    <a:pt x="2537" y="775"/>
                  </a:cubicBezTo>
                  <a:cubicBezTo>
                    <a:pt x="3132" y="465"/>
                    <a:pt x="3787" y="299"/>
                    <a:pt x="4454" y="299"/>
                  </a:cubicBezTo>
                  <a:cubicBezTo>
                    <a:pt x="6728" y="299"/>
                    <a:pt x="8597" y="2168"/>
                    <a:pt x="8597" y="4442"/>
                  </a:cubicBezTo>
                  <a:cubicBezTo>
                    <a:pt x="8597" y="4847"/>
                    <a:pt x="8537" y="5228"/>
                    <a:pt x="8430" y="5621"/>
                  </a:cubicBezTo>
                  <a:lnTo>
                    <a:pt x="7740" y="5621"/>
                  </a:lnTo>
                  <a:cubicBezTo>
                    <a:pt x="7668" y="5621"/>
                    <a:pt x="7609" y="5656"/>
                    <a:pt x="7597" y="5728"/>
                  </a:cubicBezTo>
                  <a:lnTo>
                    <a:pt x="7466" y="6371"/>
                  </a:lnTo>
                  <a:lnTo>
                    <a:pt x="7442" y="6371"/>
                  </a:lnTo>
                  <a:lnTo>
                    <a:pt x="6942" y="5966"/>
                  </a:lnTo>
                  <a:cubicBezTo>
                    <a:pt x="6912" y="5948"/>
                    <a:pt x="6879" y="5939"/>
                    <a:pt x="6847" y="5939"/>
                  </a:cubicBezTo>
                  <a:cubicBezTo>
                    <a:pt x="6814" y="5939"/>
                    <a:pt x="6781" y="5948"/>
                    <a:pt x="6751" y="5966"/>
                  </a:cubicBezTo>
                  <a:lnTo>
                    <a:pt x="6239" y="6407"/>
                  </a:lnTo>
                  <a:cubicBezTo>
                    <a:pt x="6180" y="6442"/>
                    <a:pt x="6168" y="6537"/>
                    <a:pt x="6216" y="6597"/>
                  </a:cubicBezTo>
                  <a:lnTo>
                    <a:pt x="6525" y="7180"/>
                  </a:lnTo>
                  <a:cubicBezTo>
                    <a:pt x="6525" y="7180"/>
                    <a:pt x="6525" y="7192"/>
                    <a:pt x="6513" y="7192"/>
                  </a:cubicBezTo>
                  <a:lnTo>
                    <a:pt x="5858" y="7204"/>
                  </a:lnTo>
                  <a:cubicBezTo>
                    <a:pt x="5775" y="7204"/>
                    <a:pt x="5716" y="7264"/>
                    <a:pt x="5704" y="7335"/>
                  </a:cubicBezTo>
                  <a:lnTo>
                    <a:pt x="5585" y="7990"/>
                  </a:lnTo>
                  <a:cubicBezTo>
                    <a:pt x="5573" y="8073"/>
                    <a:pt x="5620" y="8145"/>
                    <a:pt x="5680" y="8157"/>
                  </a:cubicBezTo>
                  <a:lnTo>
                    <a:pt x="6013" y="8288"/>
                  </a:lnTo>
                  <a:cubicBezTo>
                    <a:pt x="5525" y="8502"/>
                    <a:pt x="5001" y="8585"/>
                    <a:pt x="4454" y="8585"/>
                  </a:cubicBezTo>
                  <a:cubicBezTo>
                    <a:pt x="2179" y="8585"/>
                    <a:pt x="322" y="6728"/>
                    <a:pt x="322" y="4454"/>
                  </a:cubicBezTo>
                  <a:cubicBezTo>
                    <a:pt x="322" y="3168"/>
                    <a:pt x="894" y="2001"/>
                    <a:pt x="1894" y="1203"/>
                  </a:cubicBezTo>
                  <a:cubicBezTo>
                    <a:pt x="1965" y="1144"/>
                    <a:pt x="1965" y="1061"/>
                    <a:pt x="1929" y="989"/>
                  </a:cubicBezTo>
                  <a:cubicBezTo>
                    <a:pt x="1895" y="942"/>
                    <a:pt x="1850" y="921"/>
                    <a:pt x="1804" y="921"/>
                  </a:cubicBezTo>
                  <a:cubicBezTo>
                    <a:pt x="1769" y="921"/>
                    <a:pt x="1734" y="933"/>
                    <a:pt x="1703" y="953"/>
                  </a:cubicBezTo>
                  <a:cubicBezTo>
                    <a:pt x="632" y="1799"/>
                    <a:pt x="1" y="3085"/>
                    <a:pt x="1" y="4454"/>
                  </a:cubicBezTo>
                  <a:cubicBezTo>
                    <a:pt x="1" y="5645"/>
                    <a:pt x="465" y="6764"/>
                    <a:pt x="1298" y="7597"/>
                  </a:cubicBezTo>
                  <a:cubicBezTo>
                    <a:pt x="2132" y="8431"/>
                    <a:pt x="3251" y="8883"/>
                    <a:pt x="4442" y="8883"/>
                  </a:cubicBezTo>
                  <a:cubicBezTo>
                    <a:pt x="5001" y="8883"/>
                    <a:pt x="5537" y="8788"/>
                    <a:pt x="6049" y="8585"/>
                  </a:cubicBezTo>
                  <a:lnTo>
                    <a:pt x="6049" y="8585"/>
                  </a:lnTo>
                  <a:lnTo>
                    <a:pt x="5775" y="8823"/>
                  </a:lnTo>
                  <a:cubicBezTo>
                    <a:pt x="5716" y="8871"/>
                    <a:pt x="5704" y="8966"/>
                    <a:pt x="5751" y="9026"/>
                  </a:cubicBezTo>
                  <a:lnTo>
                    <a:pt x="6073" y="9585"/>
                  </a:lnTo>
                  <a:cubicBezTo>
                    <a:pt x="6101" y="9632"/>
                    <a:pt x="6158" y="9664"/>
                    <a:pt x="6211" y="9664"/>
                  </a:cubicBezTo>
                  <a:cubicBezTo>
                    <a:pt x="6225" y="9664"/>
                    <a:pt x="6239" y="9662"/>
                    <a:pt x="6251" y="9657"/>
                  </a:cubicBezTo>
                  <a:lnTo>
                    <a:pt x="6882" y="9455"/>
                  </a:lnTo>
                  <a:cubicBezTo>
                    <a:pt x="6882" y="9455"/>
                    <a:pt x="6894" y="9455"/>
                    <a:pt x="6894" y="9466"/>
                  </a:cubicBezTo>
                  <a:lnTo>
                    <a:pt x="6787" y="10121"/>
                  </a:lnTo>
                  <a:cubicBezTo>
                    <a:pt x="6775" y="10193"/>
                    <a:pt x="6823" y="10276"/>
                    <a:pt x="6894" y="10288"/>
                  </a:cubicBezTo>
                  <a:lnTo>
                    <a:pt x="7525" y="10514"/>
                  </a:lnTo>
                  <a:cubicBezTo>
                    <a:pt x="7537" y="10514"/>
                    <a:pt x="7549" y="10526"/>
                    <a:pt x="7585" y="10526"/>
                  </a:cubicBezTo>
                  <a:cubicBezTo>
                    <a:pt x="7644" y="10526"/>
                    <a:pt x="7680" y="10490"/>
                    <a:pt x="7716" y="10455"/>
                  </a:cubicBezTo>
                  <a:lnTo>
                    <a:pt x="8061" y="9883"/>
                  </a:lnTo>
                  <a:lnTo>
                    <a:pt x="8073" y="9883"/>
                  </a:lnTo>
                  <a:lnTo>
                    <a:pt x="8418" y="10455"/>
                  </a:lnTo>
                  <a:cubicBezTo>
                    <a:pt x="8445" y="10499"/>
                    <a:pt x="8497" y="10523"/>
                    <a:pt x="8547" y="10523"/>
                  </a:cubicBezTo>
                  <a:cubicBezTo>
                    <a:pt x="8565" y="10523"/>
                    <a:pt x="8582" y="10520"/>
                    <a:pt x="8597" y="10514"/>
                  </a:cubicBezTo>
                  <a:lnTo>
                    <a:pt x="9216" y="10288"/>
                  </a:lnTo>
                  <a:cubicBezTo>
                    <a:pt x="9287" y="10252"/>
                    <a:pt x="9323" y="10193"/>
                    <a:pt x="9323" y="10121"/>
                  </a:cubicBezTo>
                  <a:lnTo>
                    <a:pt x="9216" y="9466"/>
                  </a:lnTo>
                  <a:cubicBezTo>
                    <a:pt x="9216" y="9466"/>
                    <a:pt x="9228" y="9466"/>
                    <a:pt x="9228" y="9455"/>
                  </a:cubicBezTo>
                  <a:lnTo>
                    <a:pt x="9859" y="9657"/>
                  </a:lnTo>
                  <a:cubicBezTo>
                    <a:pt x="9878" y="9666"/>
                    <a:pt x="9897" y="9671"/>
                    <a:pt x="9916" y="9671"/>
                  </a:cubicBezTo>
                  <a:cubicBezTo>
                    <a:pt x="9966" y="9671"/>
                    <a:pt x="10011" y="9638"/>
                    <a:pt x="10038" y="9585"/>
                  </a:cubicBezTo>
                  <a:lnTo>
                    <a:pt x="10359" y="9026"/>
                  </a:lnTo>
                  <a:cubicBezTo>
                    <a:pt x="10395" y="8966"/>
                    <a:pt x="10395" y="8871"/>
                    <a:pt x="10335" y="8823"/>
                  </a:cubicBezTo>
                  <a:lnTo>
                    <a:pt x="9847" y="8395"/>
                  </a:lnTo>
                  <a:lnTo>
                    <a:pt x="9847" y="8383"/>
                  </a:lnTo>
                  <a:lnTo>
                    <a:pt x="10454" y="8145"/>
                  </a:lnTo>
                  <a:cubicBezTo>
                    <a:pt x="10460" y="8146"/>
                    <a:pt x="10465" y="8146"/>
                    <a:pt x="10470" y="8146"/>
                  </a:cubicBezTo>
                  <a:cubicBezTo>
                    <a:pt x="10532" y="8146"/>
                    <a:pt x="10572" y="8080"/>
                    <a:pt x="10561" y="8014"/>
                  </a:cubicBezTo>
                  <a:lnTo>
                    <a:pt x="10442" y="7359"/>
                  </a:lnTo>
                  <a:cubicBezTo>
                    <a:pt x="10419" y="7288"/>
                    <a:pt x="10359" y="7240"/>
                    <a:pt x="10288" y="7228"/>
                  </a:cubicBezTo>
                  <a:lnTo>
                    <a:pt x="9633" y="7204"/>
                  </a:lnTo>
                  <a:cubicBezTo>
                    <a:pt x="9633" y="7204"/>
                    <a:pt x="9633" y="7192"/>
                    <a:pt x="9621" y="7192"/>
                  </a:cubicBezTo>
                  <a:lnTo>
                    <a:pt x="9930" y="6609"/>
                  </a:lnTo>
                  <a:cubicBezTo>
                    <a:pt x="9966" y="6549"/>
                    <a:pt x="9942" y="6466"/>
                    <a:pt x="9907" y="6418"/>
                  </a:cubicBezTo>
                  <a:lnTo>
                    <a:pt x="9395" y="5990"/>
                  </a:lnTo>
                  <a:cubicBezTo>
                    <a:pt x="9365" y="5966"/>
                    <a:pt x="9332" y="5954"/>
                    <a:pt x="9299" y="5954"/>
                  </a:cubicBezTo>
                  <a:cubicBezTo>
                    <a:pt x="9267" y="5954"/>
                    <a:pt x="9234" y="5966"/>
                    <a:pt x="9204" y="5990"/>
                  </a:cubicBezTo>
                  <a:lnTo>
                    <a:pt x="8692" y="6395"/>
                  </a:lnTo>
                  <a:lnTo>
                    <a:pt x="8680" y="6395"/>
                  </a:lnTo>
                  <a:lnTo>
                    <a:pt x="8609" y="6049"/>
                  </a:lnTo>
                  <a:lnTo>
                    <a:pt x="8609" y="6037"/>
                  </a:lnTo>
                  <a:cubicBezTo>
                    <a:pt x="8799" y="5525"/>
                    <a:pt x="8895" y="5002"/>
                    <a:pt x="8895" y="4454"/>
                  </a:cubicBezTo>
                  <a:cubicBezTo>
                    <a:pt x="8895" y="3263"/>
                    <a:pt x="8430" y="2144"/>
                    <a:pt x="7597" y="1311"/>
                  </a:cubicBezTo>
                  <a:cubicBezTo>
                    <a:pt x="6763" y="477"/>
                    <a:pt x="5644" y="1"/>
                    <a:pt x="4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56"/>
          <p:cNvGrpSpPr/>
          <p:nvPr/>
        </p:nvGrpSpPr>
        <p:grpSpPr>
          <a:xfrm>
            <a:off x="1302024" y="3020332"/>
            <a:ext cx="331611" cy="331674"/>
            <a:chOff x="5774124" y="4294550"/>
            <a:chExt cx="331611" cy="331674"/>
          </a:xfrm>
        </p:grpSpPr>
        <p:sp>
          <p:nvSpPr>
            <p:cNvPr id="693" name="Google Shape;693;p56"/>
            <p:cNvSpPr/>
            <p:nvPr/>
          </p:nvSpPr>
          <p:spPr>
            <a:xfrm>
              <a:off x="5774124" y="4419664"/>
              <a:ext cx="331611" cy="206560"/>
            </a:xfrm>
            <a:custGeom>
              <a:avLst/>
              <a:gdLst/>
              <a:ahLst/>
              <a:cxnLst/>
              <a:rect l="l" t="t" r="r" b="b"/>
              <a:pathLst>
                <a:path w="10419" h="6490" extrusionOk="0">
                  <a:moveTo>
                    <a:pt x="2751" y="2905"/>
                  </a:moveTo>
                  <a:lnTo>
                    <a:pt x="2751" y="6191"/>
                  </a:lnTo>
                  <a:lnTo>
                    <a:pt x="1429" y="6191"/>
                  </a:lnTo>
                  <a:lnTo>
                    <a:pt x="1429" y="2905"/>
                  </a:lnTo>
                  <a:close/>
                  <a:moveTo>
                    <a:pt x="5847" y="2084"/>
                  </a:moveTo>
                  <a:lnTo>
                    <a:pt x="5847" y="6191"/>
                  </a:lnTo>
                  <a:lnTo>
                    <a:pt x="4525" y="6191"/>
                  </a:lnTo>
                  <a:lnTo>
                    <a:pt x="4525" y="2084"/>
                  </a:lnTo>
                  <a:close/>
                  <a:moveTo>
                    <a:pt x="8942" y="298"/>
                  </a:moveTo>
                  <a:lnTo>
                    <a:pt x="8942" y="6191"/>
                  </a:lnTo>
                  <a:lnTo>
                    <a:pt x="7609" y="6191"/>
                  </a:lnTo>
                  <a:lnTo>
                    <a:pt x="7609" y="298"/>
                  </a:lnTo>
                  <a:close/>
                  <a:moveTo>
                    <a:pt x="7466" y="0"/>
                  </a:moveTo>
                  <a:cubicBezTo>
                    <a:pt x="7383" y="0"/>
                    <a:pt x="7323" y="72"/>
                    <a:pt x="7323" y="155"/>
                  </a:cubicBezTo>
                  <a:lnTo>
                    <a:pt x="7323" y="6191"/>
                  </a:lnTo>
                  <a:lnTo>
                    <a:pt x="6156" y="6191"/>
                  </a:lnTo>
                  <a:lnTo>
                    <a:pt x="6156" y="1941"/>
                  </a:lnTo>
                  <a:cubicBezTo>
                    <a:pt x="6156" y="1846"/>
                    <a:pt x="6085" y="1786"/>
                    <a:pt x="6013" y="1786"/>
                  </a:cubicBezTo>
                  <a:lnTo>
                    <a:pt x="4370" y="1786"/>
                  </a:lnTo>
                  <a:cubicBezTo>
                    <a:pt x="4287" y="1786"/>
                    <a:pt x="4227" y="1858"/>
                    <a:pt x="4227" y="1941"/>
                  </a:cubicBezTo>
                  <a:lnTo>
                    <a:pt x="4227" y="6191"/>
                  </a:lnTo>
                  <a:lnTo>
                    <a:pt x="3061" y="6191"/>
                  </a:lnTo>
                  <a:lnTo>
                    <a:pt x="3061" y="2751"/>
                  </a:lnTo>
                  <a:cubicBezTo>
                    <a:pt x="3061" y="2667"/>
                    <a:pt x="2989" y="2608"/>
                    <a:pt x="2918" y="2608"/>
                  </a:cubicBezTo>
                  <a:lnTo>
                    <a:pt x="1275" y="2608"/>
                  </a:lnTo>
                  <a:cubicBezTo>
                    <a:pt x="1191" y="2608"/>
                    <a:pt x="1132" y="2679"/>
                    <a:pt x="1132" y="2751"/>
                  </a:cubicBezTo>
                  <a:lnTo>
                    <a:pt x="1132" y="6191"/>
                  </a:lnTo>
                  <a:lnTo>
                    <a:pt x="144" y="6191"/>
                  </a:lnTo>
                  <a:cubicBezTo>
                    <a:pt x="60" y="6191"/>
                    <a:pt x="1" y="6263"/>
                    <a:pt x="1" y="6346"/>
                  </a:cubicBezTo>
                  <a:cubicBezTo>
                    <a:pt x="1" y="6430"/>
                    <a:pt x="72" y="6489"/>
                    <a:pt x="144" y="6489"/>
                  </a:cubicBezTo>
                  <a:lnTo>
                    <a:pt x="10264" y="6489"/>
                  </a:lnTo>
                  <a:cubicBezTo>
                    <a:pt x="10359" y="6489"/>
                    <a:pt x="10419" y="6418"/>
                    <a:pt x="10419" y="6346"/>
                  </a:cubicBezTo>
                  <a:cubicBezTo>
                    <a:pt x="10395" y="6251"/>
                    <a:pt x="10323" y="6191"/>
                    <a:pt x="10240" y="6191"/>
                  </a:cubicBezTo>
                  <a:lnTo>
                    <a:pt x="9252" y="6191"/>
                  </a:lnTo>
                  <a:lnTo>
                    <a:pt x="9252" y="155"/>
                  </a:lnTo>
                  <a:cubicBezTo>
                    <a:pt x="9252" y="60"/>
                    <a:pt x="9180" y="0"/>
                    <a:pt x="9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6"/>
            <p:cNvSpPr/>
            <p:nvPr/>
          </p:nvSpPr>
          <p:spPr>
            <a:xfrm>
              <a:off x="5778294" y="4294550"/>
              <a:ext cx="316461" cy="191442"/>
            </a:xfrm>
            <a:custGeom>
              <a:avLst/>
              <a:gdLst/>
              <a:ahLst/>
              <a:cxnLst/>
              <a:rect l="l" t="t" r="r" b="b"/>
              <a:pathLst>
                <a:path w="9943" h="6015" extrusionOk="0">
                  <a:moveTo>
                    <a:pt x="9447" y="0"/>
                  </a:moveTo>
                  <a:cubicBezTo>
                    <a:pt x="9433" y="0"/>
                    <a:pt x="9420" y="1"/>
                    <a:pt x="9407" y="2"/>
                  </a:cubicBezTo>
                  <a:lnTo>
                    <a:pt x="8097" y="169"/>
                  </a:lnTo>
                  <a:cubicBezTo>
                    <a:pt x="7847" y="193"/>
                    <a:pt x="7644" y="455"/>
                    <a:pt x="7680" y="705"/>
                  </a:cubicBezTo>
                  <a:cubicBezTo>
                    <a:pt x="7703" y="951"/>
                    <a:pt x="7914" y="1123"/>
                    <a:pt x="8167" y="1123"/>
                  </a:cubicBezTo>
                  <a:cubicBezTo>
                    <a:pt x="8183" y="1123"/>
                    <a:pt x="8200" y="1123"/>
                    <a:pt x="8216" y="1121"/>
                  </a:cubicBezTo>
                  <a:lnTo>
                    <a:pt x="8323" y="1109"/>
                  </a:lnTo>
                  <a:lnTo>
                    <a:pt x="8323" y="1109"/>
                  </a:lnTo>
                  <a:cubicBezTo>
                    <a:pt x="6716" y="2967"/>
                    <a:pt x="4811" y="3919"/>
                    <a:pt x="3465" y="4407"/>
                  </a:cubicBezTo>
                  <a:cubicBezTo>
                    <a:pt x="1787" y="5003"/>
                    <a:pt x="477" y="5062"/>
                    <a:pt x="477" y="5062"/>
                  </a:cubicBezTo>
                  <a:cubicBezTo>
                    <a:pt x="203" y="5074"/>
                    <a:pt x="1" y="5288"/>
                    <a:pt x="13" y="5550"/>
                  </a:cubicBezTo>
                  <a:cubicBezTo>
                    <a:pt x="24" y="5824"/>
                    <a:pt x="239" y="6015"/>
                    <a:pt x="489" y="6015"/>
                  </a:cubicBezTo>
                  <a:lnTo>
                    <a:pt x="501" y="6015"/>
                  </a:lnTo>
                  <a:cubicBezTo>
                    <a:pt x="560" y="6015"/>
                    <a:pt x="1953" y="5967"/>
                    <a:pt x="3775" y="5312"/>
                  </a:cubicBezTo>
                  <a:cubicBezTo>
                    <a:pt x="4811" y="4943"/>
                    <a:pt x="5775" y="4467"/>
                    <a:pt x="6656" y="3872"/>
                  </a:cubicBezTo>
                  <a:cubicBezTo>
                    <a:pt x="6728" y="3824"/>
                    <a:pt x="6740" y="3729"/>
                    <a:pt x="6692" y="3669"/>
                  </a:cubicBezTo>
                  <a:cubicBezTo>
                    <a:pt x="6670" y="3618"/>
                    <a:pt x="6621" y="3594"/>
                    <a:pt x="6573" y="3594"/>
                  </a:cubicBezTo>
                  <a:cubicBezTo>
                    <a:pt x="6542" y="3594"/>
                    <a:pt x="6512" y="3603"/>
                    <a:pt x="6490" y="3622"/>
                  </a:cubicBezTo>
                  <a:cubicBezTo>
                    <a:pt x="5620" y="4205"/>
                    <a:pt x="4692" y="4681"/>
                    <a:pt x="3692" y="5038"/>
                  </a:cubicBezTo>
                  <a:cubicBezTo>
                    <a:pt x="1906" y="5669"/>
                    <a:pt x="560" y="5717"/>
                    <a:pt x="525" y="5717"/>
                  </a:cubicBezTo>
                  <a:cubicBezTo>
                    <a:pt x="429" y="5717"/>
                    <a:pt x="358" y="5646"/>
                    <a:pt x="346" y="5550"/>
                  </a:cubicBezTo>
                  <a:cubicBezTo>
                    <a:pt x="346" y="5467"/>
                    <a:pt x="417" y="5372"/>
                    <a:pt x="501" y="5372"/>
                  </a:cubicBezTo>
                  <a:cubicBezTo>
                    <a:pt x="525" y="5372"/>
                    <a:pt x="1858" y="5336"/>
                    <a:pt x="3596" y="4705"/>
                  </a:cubicBezTo>
                  <a:cubicBezTo>
                    <a:pt x="5061" y="4181"/>
                    <a:pt x="7144" y="3133"/>
                    <a:pt x="8835" y="1014"/>
                  </a:cubicBezTo>
                  <a:cubicBezTo>
                    <a:pt x="8927" y="911"/>
                    <a:pt x="8842" y="763"/>
                    <a:pt x="8718" y="763"/>
                  </a:cubicBezTo>
                  <a:cubicBezTo>
                    <a:pt x="8714" y="763"/>
                    <a:pt x="8709" y="764"/>
                    <a:pt x="8704" y="764"/>
                  </a:cubicBezTo>
                  <a:lnTo>
                    <a:pt x="8216" y="824"/>
                  </a:lnTo>
                  <a:cubicBezTo>
                    <a:pt x="8208" y="825"/>
                    <a:pt x="8200" y="825"/>
                    <a:pt x="8192" y="825"/>
                  </a:cubicBezTo>
                  <a:cubicBezTo>
                    <a:pt x="8109" y="825"/>
                    <a:pt x="8047" y="769"/>
                    <a:pt x="8025" y="693"/>
                  </a:cubicBezTo>
                  <a:cubicBezTo>
                    <a:pt x="7990" y="586"/>
                    <a:pt x="8061" y="478"/>
                    <a:pt x="8168" y="478"/>
                  </a:cubicBezTo>
                  <a:lnTo>
                    <a:pt x="9478" y="312"/>
                  </a:lnTo>
                  <a:cubicBezTo>
                    <a:pt x="9484" y="311"/>
                    <a:pt x="9490" y="311"/>
                    <a:pt x="9496" y="311"/>
                  </a:cubicBezTo>
                  <a:cubicBezTo>
                    <a:pt x="9594" y="311"/>
                    <a:pt x="9669" y="400"/>
                    <a:pt x="9669" y="490"/>
                  </a:cubicBezTo>
                  <a:lnTo>
                    <a:pt x="9669" y="1800"/>
                  </a:lnTo>
                  <a:cubicBezTo>
                    <a:pt x="9669" y="1895"/>
                    <a:pt x="9597" y="1979"/>
                    <a:pt x="9490" y="1979"/>
                  </a:cubicBezTo>
                  <a:cubicBezTo>
                    <a:pt x="9407" y="1979"/>
                    <a:pt x="9311" y="1907"/>
                    <a:pt x="9311" y="1800"/>
                  </a:cubicBezTo>
                  <a:lnTo>
                    <a:pt x="9311" y="1407"/>
                  </a:lnTo>
                  <a:cubicBezTo>
                    <a:pt x="9311" y="1348"/>
                    <a:pt x="9264" y="1288"/>
                    <a:pt x="9204" y="1252"/>
                  </a:cubicBezTo>
                  <a:cubicBezTo>
                    <a:pt x="9187" y="1242"/>
                    <a:pt x="9169" y="1238"/>
                    <a:pt x="9152" y="1238"/>
                  </a:cubicBezTo>
                  <a:cubicBezTo>
                    <a:pt x="9106" y="1238"/>
                    <a:pt x="9060" y="1266"/>
                    <a:pt x="9026" y="1300"/>
                  </a:cubicBezTo>
                  <a:cubicBezTo>
                    <a:pt x="8466" y="2002"/>
                    <a:pt x="7811" y="2633"/>
                    <a:pt x="7097" y="3193"/>
                  </a:cubicBezTo>
                  <a:cubicBezTo>
                    <a:pt x="7037" y="3229"/>
                    <a:pt x="7025" y="3336"/>
                    <a:pt x="7061" y="3395"/>
                  </a:cubicBezTo>
                  <a:cubicBezTo>
                    <a:pt x="7091" y="3433"/>
                    <a:pt x="7144" y="3451"/>
                    <a:pt x="7194" y="3451"/>
                  </a:cubicBezTo>
                  <a:cubicBezTo>
                    <a:pt x="7224" y="3451"/>
                    <a:pt x="7253" y="3445"/>
                    <a:pt x="7275" y="3431"/>
                  </a:cubicBezTo>
                  <a:cubicBezTo>
                    <a:pt x="7895" y="2943"/>
                    <a:pt x="8466" y="2419"/>
                    <a:pt x="8990" y="1824"/>
                  </a:cubicBezTo>
                  <a:cubicBezTo>
                    <a:pt x="9002" y="2074"/>
                    <a:pt x="9204" y="2276"/>
                    <a:pt x="9466" y="2276"/>
                  </a:cubicBezTo>
                  <a:cubicBezTo>
                    <a:pt x="9728" y="2276"/>
                    <a:pt x="9942" y="2074"/>
                    <a:pt x="9942" y="1800"/>
                  </a:cubicBezTo>
                  <a:lnTo>
                    <a:pt x="9942" y="478"/>
                  </a:lnTo>
                  <a:cubicBezTo>
                    <a:pt x="9942" y="347"/>
                    <a:pt x="9883" y="216"/>
                    <a:pt x="9776" y="121"/>
                  </a:cubicBezTo>
                  <a:cubicBezTo>
                    <a:pt x="9679" y="46"/>
                    <a:pt x="9564" y="0"/>
                    <a:pt x="9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5" name="Google Shape;695;p56"/>
          <p:cNvCxnSpPr/>
          <p:nvPr/>
        </p:nvCxnSpPr>
        <p:spPr>
          <a:xfrm>
            <a:off x="1701375" y="3186163"/>
            <a:ext cx="1075800" cy="0"/>
          </a:xfrm>
          <a:prstGeom prst="straightConnector1">
            <a:avLst/>
          </a:prstGeom>
          <a:noFill/>
          <a:ln w="19050" cap="flat" cmpd="sng">
            <a:solidFill>
              <a:schemeClr val="dk1"/>
            </a:solidFill>
            <a:prstDash val="solid"/>
            <a:round/>
            <a:headEnd type="none" w="med" len="med"/>
            <a:tailEnd type="none" w="med" len="med"/>
          </a:ln>
        </p:spPr>
      </p:cxnSp>
      <p:cxnSp>
        <p:nvCxnSpPr>
          <p:cNvPr id="696" name="Google Shape;696;p56"/>
          <p:cNvCxnSpPr/>
          <p:nvPr/>
        </p:nvCxnSpPr>
        <p:spPr>
          <a:xfrm>
            <a:off x="3244200" y="3186163"/>
            <a:ext cx="1098900" cy="0"/>
          </a:xfrm>
          <a:prstGeom prst="straightConnector1">
            <a:avLst/>
          </a:prstGeom>
          <a:noFill/>
          <a:ln w="19050" cap="flat" cmpd="sng">
            <a:solidFill>
              <a:schemeClr val="dk1"/>
            </a:solidFill>
            <a:prstDash val="solid"/>
            <a:round/>
            <a:headEnd type="none" w="med" len="med"/>
            <a:tailEnd type="none" w="med" len="med"/>
          </a:ln>
        </p:spPr>
      </p:cxnSp>
      <p:cxnSp>
        <p:nvCxnSpPr>
          <p:cNvPr id="697" name="Google Shape;697;p56"/>
          <p:cNvCxnSpPr/>
          <p:nvPr/>
        </p:nvCxnSpPr>
        <p:spPr>
          <a:xfrm>
            <a:off x="4810388" y="3186163"/>
            <a:ext cx="1098900" cy="0"/>
          </a:xfrm>
          <a:prstGeom prst="straightConnector1">
            <a:avLst/>
          </a:prstGeom>
          <a:noFill/>
          <a:ln w="19050" cap="flat" cmpd="sng">
            <a:solidFill>
              <a:schemeClr val="dk1"/>
            </a:solidFill>
            <a:prstDash val="solid"/>
            <a:round/>
            <a:headEnd type="none" w="med" len="med"/>
            <a:tailEnd type="none" w="med" len="med"/>
          </a:ln>
        </p:spPr>
      </p:cxnSp>
      <p:cxnSp>
        <p:nvCxnSpPr>
          <p:cNvPr id="698" name="Google Shape;698;p56"/>
          <p:cNvCxnSpPr/>
          <p:nvPr/>
        </p:nvCxnSpPr>
        <p:spPr>
          <a:xfrm>
            <a:off x="6376388" y="3186163"/>
            <a:ext cx="1075800" cy="0"/>
          </a:xfrm>
          <a:prstGeom prst="straightConnector1">
            <a:avLst/>
          </a:prstGeom>
          <a:noFill/>
          <a:ln w="19050" cap="flat" cmpd="sng">
            <a:solidFill>
              <a:schemeClr val="dk1"/>
            </a:solidFill>
            <a:prstDash val="solid"/>
            <a:round/>
            <a:headEnd type="none" w="med" len="med"/>
            <a:tailEnd type="none" w="med" len="med"/>
          </a:ln>
        </p:spPr>
      </p:cxnSp>
      <p:sp>
        <p:nvSpPr>
          <p:cNvPr id="699" name="Google Shape;699;p56"/>
          <p:cNvSpPr txBox="1"/>
          <p:nvPr/>
        </p:nvSpPr>
        <p:spPr>
          <a:xfrm>
            <a:off x="807375" y="3386291"/>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20 años</a:t>
            </a:r>
            <a:endParaRPr sz="1800" b="1" dirty="0">
              <a:solidFill>
                <a:schemeClr val="dk1"/>
              </a:solidFill>
              <a:latin typeface="Baskervville"/>
              <a:ea typeface="Baskervville"/>
              <a:cs typeface="Baskervville"/>
              <a:sym typeface="Baskervville"/>
            </a:endParaRPr>
          </a:p>
        </p:txBody>
      </p:sp>
      <p:sp>
        <p:nvSpPr>
          <p:cNvPr id="700" name="Google Shape;700;p56"/>
          <p:cNvSpPr txBox="1"/>
          <p:nvPr/>
        </p:nvSpPr>
        <p:spPr>
          <a:xfrm>
            <a:off x="2350213" y="3386291"/>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smtClean="0">
                <a:solidFill>
                  <a:schemeClr val="dk1"/>
                </a:solidFill>
                <a:latin typeface="Baskervville"/>
                <a:ea typeface="Baskervville"/>
                <a:cs typeface="Baskervville"/>
                <a:sym typeface="Baskervville"/>
              </a:rPr>
              <a:t>L</a:t>
            </a:r>
            <a:r>
              <a:rPr lang="en" sz="1800" b="1" dirty="0" smtClean="0">
                <a:solidFill>
                  <a:schemeClr val="dk1"/>
                </a:solidFill>
                <a:latin typeface="Baskervville"/>
                <a:ea typeface="Baskervville"/>
                <a:cs typeface="Baskervville"/>
                <a:sym typeface="Baskervville"/>
              </a:rPr>
              <a:t>ugar 2010</a:t>
            </a:r>
            <a:endParaRPr sz="1800" b="1" dirty="0">
              <a:solidFill>
                <a:schemeClr val="dk1"/>
              </a:solidFill>
              <a:latin typeface="Baskervville"/>
              <a:ea typeface="Baskervville"/>
              <a:cs typeface="Baskervville"/>
              <a:sym typeface="Baskervville"/>
            </a:endParaRPr>
          </a:p>
        </p:txBody>
      </p:sp>
      <p:sp>
        <p:nvSpPr>
          <p:cNvPr id="701" name="Google Shape;701;p56"/>
          <p:cNvSpPr txBox="1"/>
          <p:nvPr/>
        </p:nvSpPr>
        <p:spPr>
          <a:xfrm>
            <a:off x="3922263" y="3386291"/>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3</a:t>
            </a:r>
            <a:endParaRPr sz="1800" b="1" dirty="0">
              <a:solidFill>
                <a:schemeClr val="dk1"/>
              </a:solidFill>
              <a:latin typeface="Baskervville"/>
              <a:ea typeface="Baskervville"/>
              <a:cs typeface="Baskervville"/>
              <a:sym typeface="Baskervville"/>
            </a:endParaRPr>
          </a:p>
        </p:txBody>
      </p:sp>
      <p:sp>
        <p:nvSpPr>
          <p:cNvPr id="702" name="Google Shape;702;p56"/>
          <p:cNvSpPr txBox="1"/>
          <p:nvPr/>
        </p:nvSpPr>
        <p:spPr>
          <a:xfrm>
            <a:off x="5482011" y="3665483"/>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Estándares sociales</a:t>
            </a:r>
            <a:endParaRPr sz="1800" b="1" dirty="0">
              <a:solidFill>
                <a:schemeClr val="dk1"/>
              </a:solidFill>
              <a:latin typeface="Baskervville"/>
              <a:ea typeface="Baskervville"/>
              <a:cs typeface="Baskervville"/>
              <a:sym typeface="Baskervville"/>
            </a:endParaRPr>
          </a:p>
        </p:txBody>
      </p:sp>
      <p:sp>
        <p:nvSpPr>
          <p:cNvPr id="703" name="Google Shape;703;p56"/>
          <p:cNvSpPr txBox="1"/>
          <p:nvPr/>
        </p:nvSpPr>
        <p:spPr>
          <a:xfrm>
            <a:off x="6956550" y="3386291"/>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a:solidFill>
                  <a:schemeClr val="dk1"/>
                </a:solidFill>
                <a:latin typeface="Baskervville"/>
                <a:ea typeface="Baskervville"/>
                <a:cs typeface="Baskervville"/>
                <a:sym typeface="Baskervville"/>
              </a:rPr>
              <a:t>30%</a:t>
            </a:r>
            <a:endParaRPr sz="1800" b="1">
              <a:solidFill>
                <a:schemeClr val="dk1"/>
              </a:solidFill>
              <a:latin typeface="Baskervville"/>
              <a:ea typeface="Baskervville"/>
              <a:cs typeface="Baskervville"/>
              <a:sym typeface="Baskervville"/>
            </a:endParaRPr>
          </a:p>
        </p:txBody>
      </p:sp>
      <p:pic>
        <p:nvPicPr>
          <p:cNvPr id="5122" name="Picture 2" descr="Inicio - Hoja Ve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19" y="1174911"/>
            <a:ext cx="2454712" cy="80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17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Principales Empresas</a:t>
            </a:r>
            <a:endParaRPr dirty="0"/>
          </a:p>
        </p:txBody>
      </p:sp>
      <p:sp>
        <p:nvSpPr>
          <p:cNvPr id="669" name="Google Shape;669;p56"/>
          <p:cNvSpPr txBox="1"/>
          <p:nvPr/>
        </p:nvSpPr>
        <p:spPr>
          <a:xfrm>
            <a:off x="1549119" y="2085996"/>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Trayectoria</a:t>
            </a:r>
            <a:endParaRPr sz="1800" b="1" dirty="0">
              <a:solidFill>
                <a:schemeClr val="dk1"/>
              </a:solidFill>
              <a:latin typeface="Baskervville"/>
              <a:ea typeface="Baskervville"/>
              <a:cs typeface="Baskervville"/>
              <a:sym typeface="Baskervville"/>
            </a:endParaRPr>
          </a:p>
        </p:txBody>
      </p:sp>
      <p:sp>
        <p:nvSpPr>
          <p:cNvPr id="670" name="Google Shape;670;p56"/>
          <p:cNvSpPr txBox="1"/>
          <p:nvPr/>
        </p:nvSpPr>
        <p:spPr>
          <a:xfrm>
            <a:off x="1549119" y="2353320"/>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200" dirty="0" smtClean="0">
                <a:solidFill>
                  <a:schemeClr val="dk1"/>
                </a:solidFill>
                <a:latin typeface="Poppins"/>
                <a:ea typeface="Poppins"/>
                <a:cs typeface="Poppins"/>
                <a:sym typeface="Poppins"/>
              </a:rPr>
              <a:t>Calidad excepcional de flores</a:t>
            </a:r>
            <a:endParaRPr sz="1200" dirty="0">
              <a:solidFill>
                <a:schemeClr val="dk1"/>
              </a:solidFill>
              <a:latin typeface="Poppins"/>
              <a:ea typeface="Poppins"/>
              <a:cs typeface="Poppins"/>
              <a:sym typeface="Poppins"/>
            </a:endParaRPr>
          </a:p>
        </p:txBody>
      </p:sp>
      <p:sp>
        <p:nvSpPr>
          <p:cNvPr id="671" name="Google Shape;671;p56"/>
          <p:cNvSpPr txBox="1"/>
          <p:nvPr/>
        </p:nvSpPr>
        <p:spPr>
          <a:xfrm>
            <a:off x="3091957" y="2085996"/>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Ingresos</a:t>
            </a:r>
            <a:endParaRPr sz="1800" b="1" dirty="0">
              <a:solidFill>
                <a:schemeClr val="dk1"/>
              </a:solidFill>
              <a:latin typeface="Baskervville"/>
              <a:ea typeface="Baskervville"/>
              <a:cs typeface="Baskervville"/>
              <a:sym typeface="Baskervville"/>
            </a:endParaRPr>
          </a:p>
        </p:txBody>
      </p:sp>
      <p:sp>
        <p:nvSpPr>
          <p:cNvPr id="672" name="Google Shape;672;p56"/>
          <p:cNvSpPr txBox="1"/>
          <p:nvPr/>
        </p:nvSpPr>
        <p:spPr>
          <a:xfrm>
            <a:off x="3091957" y="2353320"/>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smtClean="0">
                <a:solidFill>
                  <a:schemeClr val="dk1"/>
                </a:solidFill>
                <a:latin typeface="Poppins"/>
                <a:ea typeface="Poppins"/>
                <a:cs typeface="Poppins"/>
                <a:sym typeface="Poppins"/>
              </a:rPr>
              <a:t>$6.976.218 y utilidad bruta $115.747</a:t>
            </a:r>
            <a:endParaRPr sz="1200" dirty="0">
              <a:solidFill>
                <a:schemeClr val="dk1"/>
              </a:solidFill>
              <a:latin typeface="Poppins"/>
              <a:ea typeface="Poppins"/>
              <a:cs typeface="Poppins"/>
              <a:sym typeface="Poppins"/>
            </a:endParaRPr>
          </a:p>
          <a:p>
            <a:pPr marL="0" lvl="0" indent="0" algn="ctr" rtl="0">
              <a:spcBef>
                <a:spcPts val="0"/>
              </a:spcBef>
              <a:spcAft>
                <a:spcPts val="1200"/>
              </a:spcAft>
              <a:buNone/>
            </a:pPr>
            <a:endParaRPr sz="1200" dirty="0">
              <a:solidFill>
                <a:schemeClr val="dk1"/>
              </a:solidFill>
              <a:latin typeface="Poppins"/>
              <a:ea typeface="Poppins"/>
              <a:cs typeface="Poppins"/>
              <a:sym typeface="Poppins"/>
            </a:endParaRPr>
          </a:p>
        </p:txBody>
      </p:sp>
      <p:sp>
        <p:nvSpPr>
          <p:cNvPr id="673" name="Google Shape;673;p56"/>
          <p:cNvSpPr txBox="1"/>
          <p:nvPr/>
        </p:nvSpPr>
        <p:spPr>
          <a:xfrm>
            <a:off x="4503740" y="1776235"/>
            <a:ext cx="1713000" cy="692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Extensión</a:t>
            </a:r>
            <a:endParaRPr sz="1800" b="1" dirty="0">
              <a:solidFill>
                <a:schemeClr val="dk1"/>
              </a:solidFill>
              <a:latin typeface="Baskervville"/>
              <a:ea typeface="Baskervville"/>
              <a:cs typeface="Baskervville"/>
              <a:sym typeface="Baskervville"/>
            </a:endParaRPr>
          </a:p>
        </p:txBody>
      </p:sp>
      <p:sp>
        <p:nvSpPr>
          <p:cNvPr id="674" name="Google Shape;674;p56"/>
          <p:cNvSpPr txBox="1"/>
          <p:nvPr/>
        </p:nvSpPr>
        <p:spPr>
          <a:xfrm>
            <a:off x="4571607" y="2353256"/>
            <a:ext cx="1713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200" dirty="0" smtClean="0">
                <a:solidFill>
                  <a:schemeClr val="dk1"/>
                </a:solidFill>
                <a:latin typeface="Poppins"/>
                <a:ea typeface="Poppins"/>
                <a:cs typeface="Poppins"/>
                <a:sym typeface="Poppins"/>
              </a:rPr>
              <a:t>30 ha. </a:t>
            </a:r>
            <a:r>
              <a:rPr lang="en-US" sz="1200" dirty="0" smtClean="0">
                <a:solidFill>
                  <a:schemeClr val="dk1"/>
                </a:solidFill>
                <a:latin typeface="Poppins"/>
                <a:ea typeface="Poppins"/>
                <a:cs typeface="Poppins"/>
                <a:sym typeface="Poppins"/>
              </a:rPr>
              <a:t>C</a:t>
            </a:r>
            <a:r>
              <a:rPr lang="en" sz="1200" dirty="0" smtClean="0">
                <a:solidFill>
                  <a:schemeClr val="dk1"/>
                </a:solidFill>
                <a:latin typeface="Poppins"/>
                <a:ea typeface="Poppins"/>
                <a:cs typeface="Poppins"/>
                <a:sym typeface="Poppins"/>
              </a:rPr>
              <a:t>on 320 trabajadores, 48% mujeres</a:t>
            </a:r>
            <a:endParaRPr sz="1200" dirty="0">
              <a:solidFill>
                <a:schemeClr val="dk1"/>
              </a:solidFill>
              <a:latin typeface="Poppins"/>
              <a:ea typeface="Poppins"/>
              <a:cs typeface="Poppins"/>
              <a:sym typeface="Poppins"/>
            </a:endParaRPr>
          </a:p>
        </p:txBody>
      </p:sp>
      <p:sp>
        <p:nvSpPr>
          <p:cNvPr id="675" name="Google Shape;675;p56"/>
          <p:cNvSpPr txBox="1"/>
          <p:nvPr/>
        </p:nvSpPr>
        <p:spPr>
          <a:xfrm>
            <a:off x="6224144" y="2090624"/>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Certificados</a:t>
            </a:r>
            <a:endParaRPr sz="1800" b="1" dirty="0">
              <a:solidFill>
                <a:schemeClr val="dk1"/>
              </a:solidFill>
              <a:latin typeface="Baskervville"/>
              <a:ea typeface="Baskervville"/>
              <a:cs typeface="Baskervville"/>
              <a:sym typeface="Baskervville"/>
            </a:endParaRPr>
          </a:p>
        </p:txBody>
      </p:sp>
      <p:sp>
        <p:nvSpPr>
          <p:cNvPr id="676" name="Google Shape;676;p56"/>
          <p:cNvSpPr txBox="1"/>
          <p:nvPr/>
        </p:nvSpPr>
        <p:spPr>
          <a:xfrm>
            <a:off x="6174726" y="2358015"/>
            <a:ext cx="1687499"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solidFill>
                  <a:schemeClr val="dk1"/>
                </a:solidFill>
                <a:latin typeface="Poppins"/>
                <a:ea typeface="Poppins"/>
                <a:cs typeface="Poppins"/>
                <a:sym typeface="Poppins"/>
              </a:rPr>
              <a:t>Fairtrade, Rainforest Alliance, Flor Ecuador</a:t>
            </a:r>
            <a:endParaRPr sz="1200" dirty="0">
              <a:solidFill>
                <a:schemeClr val="dk1"/>
              </a:solidFill>
              <a:latin typeface="Poppins"/>
              <a:ea typeface="Poppins"/>
              <a:cs typeface="Poppins"/>
              <a:sym typeface="Poppins"/>
            </a:endParaRPr>
          </a:p>
        </p:txBody>
      </p:sp>
      <p:sp>
        <p:nvSpPr>
          <p:cNvPr id="682" name="Google Shape;682;p56"/>
          <p:cNvSpPr/>
          <p:nvPr/>
        </p:nvSpPr>
        <p:spPr>
          <a:xfrm>
            <a:off x="5249806" y="2958645"/>
            <a:ext cx="356622" cy="326043"/>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56"/>
          <p:cNvGrpSpPr/>
          <p:nvPr/>
        </p:nvGrpSpPr>
        <p:grpSpPr>
          <a:xfrm>
            <a:off x="3677746" y="2955844"/>
            <a:ext cx="356615" cy="331634"/>
            <a:chOff x="2185128" y="2427549"/>
            <a:chExt cx="382758" cy="356595"/>
          </a:xfrm>
        </p:grpSpPr>
        <p:sp>
          <p:nvSpPr>
            <p:cNvPr id="684" name="Google Shape;684;p56"/>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6"/>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6"/>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6"/>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56"/>
          <p:cNvGrpSpPr/>
          <p:nvPr/>
        </p:nvGrpSpPr>
        <p:grpSpPr>
          <a:xfrm>
            <a:off x="6826747" y="3026268"/>
            <a:ext cx="336512" cy="335048"/>
            <a:chOff x="3996113" y="4291176"/>
            <a:chExt cx="336512" cy="335048"/>
          </a:xfrm>
        </p:grpSpPr>
        <p:sp>
          <p:nvSpPr>
            <p:cNvPr id="689" name="Google Shape;689;p56"/>
            <p:cNvSpPr/>
            <p:nvPr/>
          </p:nvSpPr>
          <p:spPr>
            <a:xfrm>
              <a:off x="4082143" y="4323386"/>
              <a:ext cx="111810" cy="219833"/>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6"/>
            <p:cNvSpPr/>
            <p:nvPr/>
          </p:nvSpPr>
          <p:spPr>
            <a:xfrm>
              <a:off x="4226894" y="4523485"/>
              <a:ext cx="52324" cy="51942"/>
            </a:xfrm>
            <a:custGeom>
              <a:avLst/>
              <a:gdLst/>
              <a:ahLst/>
              <a:cxnLst/>
              <a:rect l="l" t="t" r="r" b="b"/>
              <a:pathLst>
                <a:path w="1644" h="1632" extrusionOk="0">
                  <a:moveTo>
                    <a:pt x="822" y="310"/>
                  </a:moveTo>
                  <a:cubicBezTo>
                    <a:pt x="1108" y="310"/>
                    <a:pt x="1322" y="536"/>
                    <a:pt x="1322" y="822"/>
                  </a:cubicBezTo>
                  <a:cubicBezTo>
                    <a:pt x="1322" y="1096"/>
                    <a:pt x="1108" y="1322"/>
                    <a:pt x="822" y="1322"/>
                  </a:cubicBezTo>
                  <a:cubicBezTo>
                    <a:pt x="536" y="1322"/>
                    <a:pt x="310" y="1096"/>
                    <a:pt x="310" y="822"/>
                  </a:cubicBezTo>
                  <a:cubicBezTo>
                    <a:pt x="310" y="536"/>
                    <a:pt x="536" y="310"/>
                    <a:pt x="822" y="310"/>
                  </a:cubicBezTo>
                  <a:close/>
                  <a:moveTo>
                    <a:pt x="822" y="0"/>
                  </a:moveTo>
                  <a:cubicBezTo>
                    <a:pt x="370" y="0"/>
                    <a:pt x="0" y="370"/>
                    <a:pt x="0" y="822"/>
                  </a:cubicBezTo>
                  <a:cubicBezTo>
                    <a:pt x="0" y="1263"/>
                    <a:pt x="370" y="1632"/>
                    <a:pt x="822" y="1632"/>
                  </a:cubicBezTo>
                  <a:cubicBezTo>
                    <a:pt x="1263" y="1632"/>
                    <a:pt x="1644" y="1263"/>
                    <a:pt x="1644" y="822"/>
                  </a:cubicBezTo>
                  <a:cubicBezTo>
                    <a:pt x="1644" y="370"/>
                    <a:pt x="1263"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6"/>
            <p:cNvSpPr/>
            <p:nvPr/>
          </p:nvSpPr>
          <p:spPr>
            <a:xfrm>
              <a:off x="3996113" y="4291176"/>
              <a:ext cx="336512" cy="335048"/>
            </a:xfrm>
            <a:custGeom>
              <a:avLst/>
              <a:gdLst/>
              <a:ahLst/>
              <a:cxnLst/>
              <a:rect l="l" t="t" r="r" b="b"/>
              <a:pathLst>
                <a:path w="10573" h="10527" extrusionOk="0">
                  <a:moveTo>
                    <a:pt x="8216" y="5930"/>
                  </a:moveTo>
                  <a:lnTo>
                    <a:pt x="8335" y="6537"/>
                  </a:lnTo>
                  <a:cubicBezTo>
                    <a:pt x="8359" y="6597"/>
                    <a:pt x="8394" y="6645"/>
                    <a:pt x="8442" y="6657"/>
                  </a:cubicBezTo>
                  <a:cubicBezTo>
                    <a:pt x="8502" y="6668"/>
                    <a:pt x="8549" y="6692"/>
                    <a:pt x="8609" y="6716"/>
                  </a:cubicBezTo>
                  <a:cubicBezTo>
                    <a:pt x="8631" y="6729"/>
                    <a:pt x="8653" y="6734"/>
                    <a:pt x="8674" y="6734"/>
                  </a:cubicBezTo>
                  <a:cubicBezTo>
                    <a:pt x="8710" y="6734"/>
                    <a:pt x="8745" y="6719"/>
                    <a:pt x="8775" y="6704"/>
                  </a:cubicBezTo>
                  <a:lnTo>
                    <a:pt x="9252" y="6311"/>
                  </a:lnTo>
                  <a:lnTo>
                    <a:pt x="9561" y="6585"/>
                  </a:lnTo>
                  <a:lnTo>
                    <a:pt x="9264" y="7121"/>
                  </a:lnTo>
                  <a:cubicBezTo>
                    <a:pt x="9228" y="7157"/>
                    <a:pt x="9228" y="7216"/>
                    <a:pt x="9264" y="7276"/>
                  </a:cubicBezTo>
                  <a:cubicBezTo>
                    <a:pt x="9287" y="7323"/>
                    <a:pt x="9323" y="7371"/>
                    <a:pt x="9347" y="7430"/>
                  </a:cubicBezTo>
                  <a:cubicBezTo>
                    <a:pt x="9383" y="7478"/>
                    <a:pt x="9430" y="7514"/>
                    <a:pt x="9490" y="7514"/>
                  </a:cubicBezTo>
                  <a:lnTo>
                    <a:pt x="10109" y="7538"/>
                  </a:lnTo>
                  <a:lnTo>
                    <a:pt x="10180" y="7942"/>
                  </a:lnTo>
                  <a:lnTo>
                    <a:pt x="9645" y="8157"/>
                  </a:lnTo>
                  <a:cubicBezTo>
                    <a:pt x="9585" y="8181"/>
                    <a:pt x="9561" y="8240"/>
                    <a:pt x="9549" y="8276"/>
                  </a:cubicBezTo>
                  <a:cubicBezTo>
                    <a:pt x="9549" y="8335"/>
                    <a:pt x="9526" y="8383"/>
                    <a:pt x="9514" y="8442"/>
                  </a:cubicBezTo>
                  <a:cubicBezTo>
                    <a:pt x="9502" y="8502"/>
                    <a:pt x="9514" y="8562"/>
                    <a:pt x="9561" y="8597"/>
                  </a:cubicBezTo>
                  <a:lnTo>
                    <a:pt x="10014" y="8990"/>
                  </a:lnTo>
                  <a:lnTo>
                    <a:pt x="9811" y="9347"/>
                  </a:lnTo>
                  <a:lnTo>
                    <a:pt x="9228" y="9157"/>
                  </a:lnTo>
                  <a:cubicBezTo>
                    <a:pt x="9213" y="9154"/>
                    <a:pt x="9198" y="9152"/>
                    <a:pt x="9184" y="9152"/>
                  </a:cubicBezTo>
                  <a:cubicBezTo>
                    <a:pt x="9141" y="9152"/>
                    <a:pt x="9103" y="9166"/>
                    <a:pt x="9085" y="9193"/>
                  </a:cubicBezTo>
                  <a:cubicBezTo>
                    <a:pt x="9037" y="9228"/>
                    <a:pt x="8990" y="9264"/>
                    <a:pt x="8954" y="9288"/>
                  </a:cubicBezTo>
                  <a:cubicBezTo>
                    <a:pt x="8906" y="9324"/>
                    <a:pt x="8871" y="9383"/>
                    <a:pt x="8895" y="9443"/>
                  </a:cubicBezTo>
                  <a:lnTo>
                    <a:pt x="8978" y="10050"/>
                  </a:lnTo>
                  <a:lnTo>
                    <a:pt x="8597" y="10181"/>
                  </a:lnTo>
                  <a:lnTo>
                    <a:pt x="8264" y="9669"/>
                  </a:lnTo>
                  <a:cubicBezTo>
                    <a:pt x="8228" y="9621"/>
                    <a:pt x="8192" y="9585"/>
                    <a:pt x="8133" y="9585"/>
                  </a:cubicBezTo>
                  <a:lnTo>
                    <a:pt x="7954" y="9585"/>
                  </a:lnTo>
                  <a:cubicBezTo>
                    <a:pt x="7894" y="9585"/>
                    <a:pt x="7847" y="9621"/>
                    <a:pt x="7811" y="9669"/>
                  </a:cubicBezTo>
                  <a:lnTo>
                    <a:pt x="7490" y="10181"/>
                  </a:lnTo>
                  <a:lnTo>
                    <a:pt x="7097" y="10050"/>
                  </a:lnTo>
                  <a:lnTo>
                    <a:pt x="7192" y="9443"/>
                  </a:lnTo>
                  <a:cubicBezTo>
                    <a:pt x="7204" y="9383"/>
                    <a:pt x="7180" y="9324"/>
                    <a:pt x="7132" y="9288"/>
                  </a:cubicBezTo>
                  <a:cubicBezTo>
                    <a:pt x="7085" y="9264"/>
                    <a:pt x="7037" y="9216"/>
                    <a:pt x="7001" y="9193"/>
                  </a:cubicBezTo>
                  <a:cubicBezTo>
                    <a:pt x="6970" y="9161"/>
                    <a:pt x="6933" y="9145"/>
                    <a:pt x="6897" y="9145"/>
                  </a:cubicBezTo>
                  <a:cubicBezTo>
                    <a:pt x="6880" y="9145"/>
                    <a:pt x="6863" y="9149"/>
                    <a:pt x="6847" y="9157"/>
                  </a:cubicBezTo>
                  <a:lnTo>
                    <a:pt x="6275" y="9347"/>
                  </a:lnTo>
                  <a:lnTo>
                    <a:pt x="6061" y="8990"/>
                  </a:lnTo>
                  <a:lnTo>
                    <a:pt x="6525" y="8597"/>
                  </a:lnTo>
                  <a:cubicBezTo>
                    <a:pt x="6573" y="8550"/>
                    <a:pt x="6585" y="8502"/>
                    <a:pt x="6573" y="8442"/>
                  </a:cubicBezTo>
                  <a:cubicBezTo>
                    <a:pt x="6549" y="8383"/>
                    <a:pt x="6537" y="8335"/>
                    <a:pt x="6537" y="8276"/>
                  </a:cubicBezTo>
                  <a:cubicBezTo>
                    <a:pt x="6537" y="8216"/>
                    <a:pt x="6489" y="8169"/>
                    <a:pt x="6430" y="8157"/>
                  </a:cubicBezTo>
                  <a:lnTo>
                    <a:pt x="5847" y="7942"/>
                  </a:lnTo>
                  <a:lnTo>
                    <a:pt x="5930" y="7538"/>
                  </a:lnTo>
                  <a:lnTo>
                    <a:pt x="6549" y="7514"/>
                  </a:lnTo>
                  <a:cubicBezTo>
                    <a:pt x="6609" y="7514"/>
                    <a:pt x="6656" y="7490"/>
                    <a:pt x="6680" y="7430"/>
                  </a:cubicBezTo>
                  <a:cubicBezTo>
                    <a:pt x="6716" y="7383"/>
                    <a:pt x="6740" y="7323"/>
                    <a:pt x="6775" y="7276"/>
                  </a:cubicBezTo>
                  <a:cubicBezTo>
                    <a:pt x="6811" y="7240"/>
                    <a:pt x="6811" y="7180"/>
                    <a:pt x="6775" y="7121"/>
                  </a:cubicBezTo>
                  <a:lnTo>
                    <a:pt x="6478" y="6585"/>
                  </a:lnTo>
                  <a:lnTo>
                    <a:pt x="6787" y="6311"/>
                  </a:lnTo>
                  <a:lnTo>
                    <a:pt x="7263" y="6704"/>
                  </a:lnTo>
                  <a:cubicBezTo>
                    <a:pt x="7293" y="6719"/>
                    <a:pt x="7327" y="6729"/>
                    <a:pt x="7363" y="6729"/>
                  </a:cubicBezTo>
                  <a:cubicBezTo>
                    <a:pt x="7385" y="6729"/>
                    <a:pt x="7407" y="6725"/>
                    <a:pt x="7430" y="6716"/>
                  </a:cubicBezTo>
                  <a:cubicBezTo>
                    <a:pt x="7478" y="6704"/>
                    <a:pt x="7537" y="6668"/>
                    <a:pt x="7597" y="6657"/>
                  </a:cubicBezTo>
                  <a:cubicBezTo>
                    <a:pt x="7656" y="6645"/>
                    <a:pt x="7680" y="6597"/>
                    <a:pt x="7704" y="6537"/>
                  </a:cubicBezTo>
                  <a:lnTo>
                    <a:pt x="7823" y="5930"/>
                  </a:lnTo>
                  <a:close/>
                  <a:moveTo>
                    <a:pt x="4454" y="1"/>
                  </a:moveTo>
                  <a:cubicBezTo>
                    <a:pt x="3739" y="1"/>
                    <a:pt x="3025" y="180"/>
                    <a:pt x="2382" y="513"/>
                  </a:cubicBezTo>
                  <a:cubicBezTo>
                    <a:pt x="2310" y="561"/>
                    <a:pt x="2287" y="644"/>
                    <a:pt x="2322" y="715"/>
                  </a:cubicBezTo>
                  <a:cubicBezTo>
                    <a:pt x="2354" y="770"/>
                    <a:pt x="2405" y="799"/>
                    <a:pt x="2458" y="799"/>
                  </a:cubicBezTo>
                  <a:cubicBezTo>
                    <a:pt x="2485" y="799"/>
                    <a:pt x="2512" y="791"/>
                    <a:pt x="2537" y="775"/>
                  </a:cubicBezTo>
                  <a:cubicBezTo>
                    <a:pt x="3132" y="465"/>
                    <a:pt x="3787" y="299"/>
                    <a:pt x="4454" y="299"/>
                  </a:cubicBezTo>
                  <a:cubicBezTo>
                    <a:pt x="6728" y="299"/>
                    <a:pt x="8597" y="2168"/>
                    <a:pt x="8597" y="4442"/>
                  </a:cubicBezTo>
                  <a:cubicBezTo>
                    <a:pt x="8597" y="4847"/>
                    <a:pt x="8537" y="5228"/>
                    <a:pt x="8430" y="5621"/>
                  </a:cubicBezTo>
                  <a:lnTo>
                    <a:pt x="7740" y="5621"/>
                  </a:lnTo>
                  <a:cubicBezTo>
                    <a:pt x="7668" y="5621"/>
                    <a:pt x="7609" y="5656"/>
                    <a:pt x="7597" y="5728"/>
                  </a:cubicBezTo>
                  <a:lnTo>
                    <a:pt x="7466" y="6371"/>
                  </a:lnTo>
                  <a:lnTo>
                    <a:pt x="7442" y="6371"/>
                  </a:lnTo>
                  <a:lnTo>
                    <a:pt x="6942" y="5966"/>
                  </a:lnTo>
                  <a:cubicBezTo>
                    <a:pt x="6912" y="5948"/>
                    <a:pt x="6879" y="5939"/>
                    <a:pt x="6847" y="5939"/>
                  </a:cubicBezTo>
                  <a:cubicBezTo>
                    <a:pt x="6814" y="5939"/>
                    <a:pt x="6781" y="5948"/>
                    <a:pt x="6751" y="5966"/>
                  </a:cubicBezTo>
                  <a:lnTo>
                    <a:pt x="6239" y="6407"/>
                  </a:lnTo>
                  <a:cubicBezTo>
                    <a:pt x="6180" y="6442"/>
                    <a:pt x="6168" y="6537"/>
                    <a:pt x="6216" y="6597"/>
                  </a:cubicBezTo>
                  <a:lnTo>
                    <a:pt x="6525" y="7180"/>
                  </a:lnTo>
                  <a:cubicBezTo>
                    <a:pt x="6525" y="7180"/>
                    <a:pt x="6525" y="7192"/>
                    <a:pt x="6513" y="7192"/>
                  </a:cubicBezTo>
                  <a:lnTo>
                    <a:pt x="5858" y="7204"/>
                  </a:lnTo>
                  <a:cubicBezTo>
                    <a:pt x="5775" y="7204"/>
                    <a:pt x="5716" y="7264"/>
                    <a:pt x="5704" y="7335"/>
                  </a:cubicBezTo>
                  <a:lnTo>
                    <a:pt x="5585" y="7990"/>
                  </a:lnTo>
                  <a:cubicBezTo>
                    <a:pt x="5573" y="8073"/>
                    <a:pt x="5620" y="8145"/>
                    <a:pt x="5680" y="8157"/>
                  </a:cubicBezTo>
                  <a:lnTo>
                    <a:pt x="6013" y="8288"/>
                  </a:lnTo>
                  <a:cubicBezTo>
                    <a:pt x="5525" y="8502"/>
                    <a:pt x="5001" y="8585"/>
                    <a:pt x="4454" y="8585"/>
                  </a:cubicBezTo>
                  <a:cubicBezTo>
                    <a:pt x="2179" y="8585"/>
                    <a:pt x="322" y="6728"/>
                    <a:pt x="322" y="4454"/>
                  </a:cubicBezTo>
                  <a:cubicBezTo>
                    <a:pt x="322" y="3168"/>
                    <a:pt x="894" y="2001"/>
                    <a:pt x="1894" y="1203"/>
                  </a:cubicBezTo>
                  <a:cubicBezTo>
                    <a:pt x="1965" y="1144"/>
                    <a:pt x="1965" y="1061"/>
                    <a:pt x="1929" y="989"/>
                  </a:cubicBezTo>
                  <a:cubicBezTo>
                    <a:pt x="1895" y="942"/>
                    <a:pt x="1850" y="921"/>
                    <a:pt x="1804" y="921"/>
                  </a:cubicBezTo>
                  <a:cubicBezTo>
                    <a:pt x="1769" y="921"/>
                    <a:pt x="1734" y="933"/>
                    <a:pt x="1703" y="953"/>
                  </a:cubicBezTo>
                  <a:cubicBezTo>
                    <a:pt x="632" y="1799"/>
                    <a:pt x="1" y="3085"/>
                    <a:pt x="1" y="4454"/>
                  </a:cubicBezTo>
                  <a:cubicBezTo>
                    <a:pt x="1" y="5645"/>
                    <a:pt x="465" y="6764"/>
                    <a:pt x="1298" y="7597"/>
                  </a:cubicBezTo>
                  <a:cubicBezTo>
                    <a:pt x="2132" y="8431"/>
                    <a:pt x="3251" y="8883"/>
                    <a:pt x="4442" y="8883"/>
                  </a:cubicBezTo>
                  <a:cubicBezTo>
                    <a:pt x="5001" y="8883"/>
                    <a:pt x="5537" y="8788"/>
                    <a:pt x="6049" y="8585"/>
                  </a:cubicBezTo>
                  <a:lnTo>
                    <a:pt x="6049" y="8585"/>
                  </a:lnTo>
                  <a:lnTo>
                    <a:pt x="5775" y="8823"/>
                  </a:lnTo>
                  <a:cubicBezTo>
                    <a:pt x="5716" y="8871"/>
                    <a:pt x="5704" y="8966"/>
                    <a:pt x="5751" y="9026"/>
                  </a:cubicBezTo>
                  <a:lnTo>
                    <a:pt x="6073" y="9585"/>
                  </a:lnTo>
                  <a:cubicBezTo>
                    <a:pt x="6101" y="9632"/>
                    <a:pt x="6158" y="9664"/>
                    <a:pt x="6211" y="9664"/>
                  </a:cubicBezTo>
                  <a:cubicBezTo>
                    <a:pt x="6225" y="9664"/>
                    <a:pt x="6239" y="9662"/>
                    <a:pt x="6251" y="9657"/>
                  </a:cubicBezTo>
                  <a:lnTo>
                    <a:pt x="6882" y="9455"/>
                  </a:lnTo>
                  <a:cubicBezTo>
                    <a:pt x="6882" y="9455"/>
                    <a:pt x="6894" y="9455"/>
                    <a:pt x="6894" y="9466"/>
                  </a:cubicBezTo>
                  <a:lnTo>
                    <a:pt x="6787" y="10121"/>
                  </a:lnTo>
                  <a:cubicBezTo>
                    <a:pt x="6775" y="10193"/>
                    <a:pt x="6823" y="10276"/>
                    <a:pt x="6894" y="10288"/>
                  </a:cubicBezTo>
                  <a:lnTo>
                    <a:pt x="7525" y="10514"/>
                  </a:lnTo>
                  <a:cubicBezTo>
                    <a:pt x="7537" y="10514"/>
                    <a:pt x="7549" y="10526"/>
                    <a:pt x="7585" y="10526"/>
                  </a:cubicBezTo>
                  <a:cubicBezTo>
                    <a:pt x="7644" y="10526"/>
                    <a:pt x="7680" y="10490"/>
                    <a:pt x="7716" y="10455"/>
                  </a:cubicBezTo>
                  <a:lnTo>
                    <a:pt x="8061" y="9883"/>
                  </a:lnTo>
                  <a:lnTo>
                    <a:pt x="8073" y="9883"/>
                  </a:lnTo>
                  <a:lnTo>
                    <a:pt x="8418" y="10455"/>
                  </a:lnTo>
                  <a:cubicBezTo>
                    <a:pt x="8445" y="10499"/>
                    <a:pt x="8497" y="10523"/>
                    <a:pt x="8547" y="10523"/>
                  </a:cubicBezTo>
                  <a:cubicBezTo>
                    <a:pt x="8565" y="10523"/>
                    <a:pt x="8582" y="10520"/>
                    <a:pt x="8597" y="10514"/>
                  </a:cubicBezTo>
                  <a:lnTo>
                    <a:pt x="9216" y="10288"/>
                  </a:lnTo>
                  <a:cubicBezTo>
                    <a:pt x="9287" y="10252"/>
                    <a:pt x="9323" y="10193"/>
                    <a:pt x="9323" y="10121"/>
                  </a:cubicBezTo>
                  <a:lnTo>
                    <a:pt x="9216" y="9466"/>
                  </a:lnTo>
                  <a:cubicBezTo>
                    <a:pt x="9216" y="9466"/>
                    <a:pt x="9228" y="9466"/>
                    <a:pt x="9228" y="9455"/>
                  </a:cubicBezTo>
                  <a:lnTo>
                    <a:pt x="9859" y="9657"/>
                  </a:lnTo>
                  <a:cubicBezTo>
                    <a:pt x="9878" y="9666"/>
                    <a:pt x="9897" y="9671"/>
                    <a:pt x="9916" y="9671"/>
                  </a:cubicBezTo>
                  <a:cubicBezTo>
                    <a:pt x="9966" y="9671"/>
                    <a:pt x="10011" y="9638"/>
                    <a:pt x="10038" y="9585"/>
                  </a:cubicBezTo>
                  <a:lnTo>
                    <a:pt x="10359" y="9026"/>
                  </a:lnTo>
                  <a:cubicBezTo>
                    <a:pt x="10395" y="8966"/>
                    <a:pt x="10395" y="8871"/>
                    <a:pt x="10335" y="8823"/>
                  </a:cubicBezTo>
                  <a:lnTo>
                    <a:pt x="9847" y="8395"/>
                  </a:lnTo>
                  <a:lnTo>
                    <a:pt x="9847" y="8383"/>
                  </a:lnTo>
                  <a:lnTo>
                    <a:pt x="10454" y="8145"/>
                  </a:lnTo>
                  <a:cubicBezTo>
                    <a:pt x="10460" y="8146"/>
                    <a:pt x="10465" y="8146"/>
                    <a:pt x="10470" y="8146"/>
                  </a:cubicBezTo>
                  <a:cubicBezTo>
                    <a:pt x="10532" y="8146"/>
                    <a:pt x="10572" y="8080"/>
                    <a:pt x="10561" y="8014"/>
                  </a:cubicBezTo>
                  <a:lnTo>
                    <a:pt x="10442" y="7359"/>
                  </a:lnTo>
                  <a:cubicBezTo>
                    <a:pt x="10419" y="7288"/>
                    <a:pt x="10359" y="7240"/>
                    <a:pt x="10288" y="7228"/>
                  </a:cubicBezTo>
                  <a:lnTo>
                    <a:pt x="9633" y="7204"/>
                  </a:lnTo>
                  <a:cubicBezTo>
                    <a:pt x="9633" y="7204"/>
                    <a:pt x="9633" y="7192"/>
                    <a:pt x="9621" y="7192"/>
                  </a:cubicBezTo>
                  <a:lnTo>
                    <a:pt x="9930" y="6609"/>
                  </a:lnTo>
                  <a:cubicBezTo>
                    <a:pt x="9966" y="6549"/>
                    <a:pt x="9942" y="6466"/>
                    <a:pt x="9907" y="6418"/>
                  </a:cubicBezTo>
                  <a:lnTo>
                    <a:pt x="9395" y="5990"/>
                  </a:lnTo>
                  <a:cubicBezTo>
                    <a:pt x="9365" y="5966"/>
                    <a:pt x="9332" y="5954"/>
                    <a:pt x="9299" y="5954"/>
                  </a:cubicBezTo>
                  <a:cubicBezTo>
                    <a:pt x="9267" y="5954"/>
                    <a:pt x="9234" y="5966"/>
                    <a:pt x="9204" y="5990"/>
                  </a:cubicBezTo>
                  <a:lnTo>
                    <a:pt x="8692" y="6395"/>
                  </a:lnTo>
                  <a:lnTo>
                    <a:pt x="8680" y="6395"/>
                  </a:lnTo>
                  <a:lnTo>
                    <a:pt x="8609" y="6049"/>
                  </a:lnTo>
                  <a:lnTo>
                    <a:pt x="8609" y="6037"/>
                  </a:lnTo>
                  <a:cubicBezTo>
                    <a:pt x="8799" y="5525"/>
                    <a:pt x="8895" y="5002"/>
                    <a:pt x="8895" y="4454"/>
                  </a:cubicBezTo>
                  <a:cubicBezTo>
                    <a:pt x="8895" y="3263"/>
                    <a:pt x="8430" y="2144"/>
                    <a:pt x="7597" y="1311"/>
                  </a:cubicBezTo>
                  <a:cubicBezTo>
                    <a:pt x="6763" y="477"/>
                    <a:pt x="5644" y="1"/>
                    <a:pt x="4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56"/>
          <p:cNvGrpSpPr/>
          <p:nvPr/>
        </p:nvGrpSpPr>
        <p:grpSpPr>
          <a:xfrm>
            <a:off x="2147418" y="2955824"/>
            <a:ext cx="331611" cy="331674"/>
            <a:chOff x="5774124" y="4294550"/>
            <a:chExt cx="331611" cy="331674"/>
          </a:xfrm>
        </p:grpSpPr>
        <p:sp>
          <p:nvSpPr>
            <p:cNvPr id="693" name="Google Shape;693;p56"/>
            <p:cNvSpPr/>
            <p:nvPr/>
          </p:nvSpPr>
          <p:spPr>
            <a:xfrm>
              <a:off x="5774124" y="4419664"/>
              <a:ext cx="331611" cy="206560"/>
            </a:xfrm>
            <a:custGeom>
              <a:avLst/>
              <a:gdLst/>
              <a:ahLst/>
              <a:cxnLst/>
              <a:rect l="l" t="t" r="r" b="b"/>
              <a:pathLst>
                <a:path w="10419" h="6490" extrusionOk="0">
                  <a:moveTo>
                    <a:pt x="2751" y="2905"/>
                  </a:moveTo>
                  <a:lnTo>
                    <a:pt x="2751" y="6191"/>
                  </a:lnTo>
                  <a:lnTo>
                    <a:pt x="1429" y="6191"/>
                  </a:lnTo>
                  <a:lnTo>
                    <a:pt x="1429" y="2905"/>
                  </a:lnTo>
                  <a:close/>
                  <a:moveTo>
                    <a:pt x="5847" y="2084"/>
                  </a:moveTo>
                  <a:lnTo>
                    <a:pt x="5847" y="6191"/>
                  </a:lnTo>
                  <a:lnTo>
                    <a:pt x="4525" y="6191"/>
                  </a:lnTo>
                  <a:lnTo>
                    <a:pt x="4525" y="2084"/>
                  </a:lnTo>
                  <a:close/>
                  <a:moveTo>
                    <a:pt x="8942" y="298"/>
                  </a:moveTo>
                  <a:lnTo>
                    <a:pt x="8942" y="6191"/>
                  </a:lnTo>
                  <a:lnTo>
                    <a:pt x="7609" y="6191"/>
                  </a:lnTo>
                  <a:lnTo>
                    <a:pt x="7609" y="298"/>
                  </a:lnTo>
                  <a:close/>
                  <a:moveTo>
                    <a:pt x="7466" y="0"/>
                  </a:moveTo>
                  <a:cubicBezTo>
                    <a:pt x="7383" y="0"/>
                    <a:pt x="7323" y="72"/>
                    <a:pt x="7323" y="155"/>
                  </a:cubicBezTo>
                  <a:lnTo>
                    <a:pt x="7323" y="6191"/>
                  </a:lnTo>
                  <a:lnTo>
                    <a:pt x="6156" y="6191"/>
                  </a:lnTo>
                  <a:lnTo>
                    <a:pt x="6156" y="1941"/>
                  </a:lnTo>
                  <a:cubicBezTo>
                    <a:pt x="6156" y="1846"/>
                    <a:pt x="6085" y="1786"/>
                    <a:pt x="6013" y="1786"/>
                  </a:cubicBezTo>
                  <a:lnTo>
                    <a:pt x="4370" y="1786"/>
                  </a:lnTo>
                  <a:cubicBezTo>
                    <a:pt x="4287" y="1786"/>
                    <a:pt x="4227" y="1858"/>
                    <a:pt x="4227" y="1941"/>
                  </a:cubicBezTo>
                  <a:lnTo>
                    <a:pt x="4227" y="6191"/>
                  </a:lnTo>
                  <a:lnTo>
                    <a:pt x="3061" y="6191"/>
                  </a:lnTo>
                  <a:lnTo>
                    <a:pt x="3061" y="2751"/>
                  </a:lnTo>
                  <a:cubicBezTo>
                    <a:pt x="3061" y="2667"/>
                    <a:pt x="2989" y="2608"/>
                    <a:pt x="2918" y="2608"/>
                  </a:cubicBezTo>
                  <a:lnTo>
                    <a:pt x="1275" y="2608"/>
                  </a:lnTo>
                  <a:cubicBezTo>
                    <a:pt x="1191" y="2608"/>
                    <a:pt x="1132" y="2679"/>
                    <a:pt x="1132" y="2751"/>
                  </a:cubicBezTo>
                  <a:lnTo>
                    <a:pt x="1132" y="6191"/>
                  </a:lnTo>
                  <a:lnTo>
                    <a:pt x="144" y="6191"/>
                  </a:lnTo>
                  <a:cubicBezTo>
                    <a:pt x="60" y="6191"/>
                    <a:pt x="1" y="6263"/>
                    <a:pt x="1" y="6346"/>
                  </a:cubicBezTo>
                  <a:cubicBezTo>
                    <a:pt x="1" y="6430"/>
                    <a:pt x="72" y="6489"/>
                    <a:pt x="144" y="6489"/>
                  </a:cubicBezTo>
                  <a:lnTo>
                    <a:pt x="10264" y="6489"/>
                  </a:lnTo>
                  <a:cubicBezTo>
                    <a:pt x="10359" y="6489"/>
                    <a:pt x="10419" y="6418"/>
                    <a:pt x="10419" y="6346"/>
                  </a:cubicBezTo>
                  <a:cubicBezTo>
                    <a:pt x="10395" y="6251"/>
                    <a:pt x="10323" y="6191"/>
                    <a:pt x="10240" y="6191"/>
                  </a:cubicBezTo>
                  <a:lnTo>
                    <a:pt x="9252" y="6191"/>
                  </a:lnTo>
                  <a:lnTo>
                    <a:pt x="9252" y="155"/>
                  </a:lnTo>
                  <a:cubicBezTo>
                    <a:pt x="9252" y="60"/>
                    <a:pt x="9180" y="0"/>
                    <a:pt x="9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6"/>
            <p:cNvSpPr/>
            <p:nvPr/>
          </p:nvSpPr>
          <p:spPr>
            <a:xfrm>
              <a:off x="5778294" y="4294550"/>
              <a:ext cx="316461" cy="191442"/>
            </a:xfrm>
            <a:custGeom>
              <a:avLst/>
              <a:gdLst/>
              <a:ahLst/>
              <a:cxnLst/>
              <a:rect l="l" t="t" r="r" b="b"/>
              <a:pathLst>
                <a:path w="9943" h="6015" extrusionOk="0">
                  <a:moveTo>
                    <a:pt x="9447" y="0"/>
                  </a:moveTo>
                  <a:cubicBezTo>
                    <a:pt x="9433" y="0"/>
                    <a:pt x="9420" y="1"/>
                    <a:pt x="9407" y="2"/>
                  </a:cubicBezTo>
                  <a:lnTo>
                    <a:pt x="8097" y="169"/>
                  </a:lnTo>
                  <a:cubicBezTo>
                    <a:pt x="7847" y="193"/>
                    <a:pt x="7644" y="455"/>
                    <a:pt x="7680" y="705"/>
                  </a:cubicBezTo>
                  <a:cubicBezTo>
                    <a:pt x="7703" y="951"/>
                    <a:pt x="7914" y="1123"/>
                    <a:pt x="8167" y="1123"/>
                  </a:cubicBezTo>
                  <a:cubicBezTo>
                    <a:pt x="8183" y="1123"/>
                    <a:pt x="8200" y="1123"/>
                    <a:pt x="8216" y="1121"/>
                  </a:cubicBezTo>
                  <a:lnTo>
                    <a:pt x="8323" y="1109"/>
                  </a:lnTo>
                  <a:lnTo>
                    <a:pt x="8323" y="1109"/>
                  </a:lnTo>
                  <a:cubicBezTo>
                    <a:pt x="6716" y="2967"/>
                    <a:pt x="4811" y="3919"/>
                    <a:pt x="3465" y="4407"/>
                  </a:cubicBezTo>
                  <a:cubicBezTo>
                    <a:pt x="1787" y="5003"/>
                    <a:pt x="477" y="5062"/>
                    <a:pt x="477" y="5062"/>
                  </a:cubicBezTo>
                  <a:cubicBezTo>
                    <a:pt x="203" y="5074"/>
                    <a:pt x="1" y="5288"/>
                    <a:pt x="13" y="5550"/>
                  </a:cubicBezTo>
                  <a:cubicBezTo>
                    <a:pt x="24" y="5824"/>
                    <a:pt x="239" y="6015"/>
                    <a:pt x="489" y="6015"/>
                  </a:cubicBezTo>
                  <a:lnTo>
                    <a:pt x="501" y="6015"/>
                  </a:lnTo>
                  <a:cubicBezTo>
                    <a:pt x="560" y="6015"/>
                    <a:pt x="1953" y="5967"/>
                    <a:pt x="3775" y="5312"/>
                  </a:cubicBezTo>
                  <a:cubicBezTo>
                    <a:pt x="4811" y="4943"/>
                    <a:pt x="5775" y="4467"/>
                    <a:pt x="6656" y="3872"/>
                  </a:cubicBezTo>
                  <a:cubicBezTo>
                    <a:pt x="6728" y="3824"/>
                    <a:pt x="6740" y="3729"/>
                    <a:pt x="6692" y="3669"/>
                  </a:cubicBezTo>
                  <a:cubicBezTo>
                    <a:pt x="6670" y="3618"/>
                    <a:pt x="6621" y="3594"/>
                    <a:pt x="6573" y="3594"/>
                  </a:cubicBezTo>
                  <a:cubicBezTo>
                    <a:pt x="6542" y="3594"/>
                    <a:pt x="6512" y="3603"/>
                    <a:pt x="6490" y="3622"/>
                  </a:cubicBezTo>
                  <a:cubicBezTo>
                    <a:pt x="5620" y="4205"/>
                    <a:pt x="4692" y="4681"/>
                    <a:pt x="3692" y="5038"/>
                  </a:cubicBezTo>
                  <a:cubicBezTo>
                    <a:pt x="1906" y="5669"/>
                    <a:pt x="560" y="5717"/>
                    <a:pt x="525" y="5717"/>
                  </a:cubicBezTo>
                  <a:cubicBezTo>
                    <a:pt x="429" y="5717"/>
                    <a:pt x="358" y="5646"/>
                    <a:pt x="346" y="5550"/>
                  </a:cubicBezTo>
                  <a:cubicBezTo>
                    <a:pt x="346" y="5467"/>
                    <a:pt x="417" y="5372"/>
                    <a:pt x="501" y="5372"/>
                  </a:cubicBezTo>
                  <a:cubicBezTo>
                    <a:pt x="525" y="5372"/>
                    <a:pt x="1858" y="5336"/>
                    <a:pt x="3596" y="4705"/>
                  </a:cubicBezTo>
                  <a:cubicBezTo>
                    <a:pt x="5061" y="4181"/>
                    <a:pt x="7144" y="3133"/>
                    <a:pt x="8835" y="1014"/>
                  </a:cubicBezTo>
                  <a:cubicBezTo>
                    <a:pt x="8927" y="911"/>
                    <a:pt x="8842" y="763"/>
                    <a:pt x="8718" y="763"/>
                  </a:cubicBezTo>
                  <a:cubicBezTo>
                    <a:pt x="8714" y="763"/>
                    <a:pt x="8709" y="764"/>
                    <a:pt x="8704" y="764"/>
                  </a:cubicBezTo>
                  <a:lnTo>
                    <a:pt x="8216" y="824"/>
                  </a:lnTo>
                  <a:cubicBezTo>
                    <a:pt x="8208" y="825"/>
                    <a:pt x="8200" y="825"/>
                    <a:pt x="8192" y="825"/>
                  </a:cubicBezTo>
                  <a:cubicBezTo>
                    <a:pt x="8109" y="825"/>
                    <a:pt x="8047" y="769"/>
                    <a:pt x="8025" y="693"/>
                  </a:cubicBezTo>
                  <a:cubicBezTo>
                    <a:pt x="7990" y="586"/>
                    <a:pt x="8061" y="478"/>
                    <a:pt x="8168" y="478"/>
                  </a:cubicBezTo>
                  <a:lnTo>
                    <a:pt x="9478" y="312"/>
                  </a:lnTo>
                  <a:cubicBezTo>
                    <a:pt x="9484" y="311"/>
                    <a:pt x="9490" y="311"/>
                    <a:pt x="9496" y="311"/>
                  </a:cubicBezTo>
                  <a:cubicBezTo>
                    <a:pt x="9594" y="311"/>
                    <a:pt x="9669" y="400"/>
                    <a:pt x="9669" y="490"/>
                  </a:cubicBezTo>
                  <a:lnTo>
                    <a:pt x="9669" y="1800"/>
                  </a:lnTo>
                  <a:cubicBezTo>
                    <a:pt x="9669" y="1895"/>
                    <a:pt x="9597" y="1979"/>
                    <a:pt x="9490" y="1979"/>
                  </a:cubicBezTo>
                  <a:cubicBezTo>
                    <a:pt x="9407" y="1979"/>
                    <a:pt x="9311" y="1907"/>
                    <a:pt x="9311" y="1800"/>
                  </a:cubicBezTo>
                  <a:lnTo>
                    <a:pt x="9311" y="1407"/>
                  </a:lnTo>
                  <a:cubicBezTo>
                    <a:pt x="9311" y="1348"/>
                    <a:pt x="9264" y="1288"/>
                    <a:pt x="9204" y="1252"/>
                  </a:cubicBezTo>
                  <a:cubicBezTo>
                    <a:pt x="9187" y="1242"/>
                    <a:pt x="9169" y="1238"/>
                    <a:pt x="9152" y="1238"/>
                  </a:cubicBezTo>
                  <a:cubicBezTo>
                    <a:pt x="9106" y="1238"/>
                    <a:pt x="9060" y="1266"/>
                    <a:pt x="9026" y="1300"/>
                  </a:cubicBezTo>
                  <a:cubicBezTo>
                    <a:pt x="8466" y="2002"/>
                    <a:pt x="7811" y="2633"/>
                    <a:pt x="7097" y="3193"/>
                  </a:cubicBezTo>
                  <a:cubicBezTo>
                    <a:pt x="7037" y="3229"/>
                    <a:pt x="7025" y="3336"/>
                    <a:pt x="7061" y="3395"/>
                  </a:cubicBezTo>
                  <a:cubicBezTo>
                    <a:pt x="7091" y="3433"/>
                    <a:pt x="7144" y="3451"/>
                    <a:pt x="7194" y="3451"/>
                  </a:cubicBezTo>
                  <a:cubicBezTo>
                    <a:pt x="7224" y="3451"/>
                    <a:pt x="7253" y="3445"/>
                    <a:pt x="7275" y="3431"/>
                  </a:cubicBezTo>
                  <a:cubicBezTo>
                    <a:pt x="7895" y="2943"/>
                    <a:pt x="8466" y="2419"/>
                    <a:pt x="8990" y="1824"/>
                  </a:cubicBezTo>
                  <a:cubicBezTo>
                    <a:pt x="9002" y="2074"/>
                    <a:pt x="9204" y="2276"/>
                    <a:pt x="9466" y="2276"/>
                  </a:cubicBezTo>
                  <a:cubicBezTo>
                    <a:pt x="9728" y="2276"/>
                    <a:pt x="9942" y="2074"/>
                    <a:pt x="9942" y="1800"/>
                  </a:cubicBezTo>
                  <a:lnTo>
                    <a:pt x="9942" y="478"/>
                  </a:lnTo>
                  <a:cubicBezTo>
                    <a:pt x="9942" y="347"/>
                    <a:pt x="9883" y="216"/>
                    <a:pt x="9776" y="121"/>
                  </a:cubicBezTo>
                  <a:cubicBezTo>
                    <a:pt x="9679" y="46"/>
                    <a:pt x="9564" y="0"/>
                    <a:pt x="9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5" name="Google Shape;695;p56"/>
          <p:cNvCxnSpPr/>
          <p:nvPr/>
        </p:nvCxnSpPr>
        <p:spPr>
          <a:xfrm>
            <a:off x="2546769" y="3121655"/>
            <a:ext cx="1075800" cy="0"/>
          </a:xfrm>
          <a:prstGeom prst="straightConnector1">
            <a:avLst/>
          </a:prstGeom>
          <a:noFill/>
          <a:ln w="19050" cap="flat" cmpd="sng">
            <a:solidFill>
              <a:schemeClr val="dk1"/>
            </a:solidFill>
            <a:prstDash val="solid"/>
            <a:round/>
            <a:headEnd type="none" w="med" len="med"/>
            <a:tailEnd type="none" w="med" len="med"/>
          </a:ln>
        </p:spPr>
      </p:cxnSp>
      <p:cxnSp>
        <p:nvCxnSpPr>
          <p:cNvPr id="696" name="Google Shape;696;p56"/>
          <p:cNvCxnSpPr/>
          <p:nvPr/>
        </p:nvCxnSpPr>
        <p:spPr>
          <a:xfrm>
            <a:off x="4089594" y="3121655"/>
            <a:ext cx="1098900" cy="0"/>
          </a:xfrm>
          <a:prstGeom prst="straightConnector1">
            <a:avLst/>
          </a:prstGeom>
          <a:noFill/>
          <a:ln w="19050" cap="flat" cmpd="sng">
            <a:solidFill>
              <a:schemeClr val="dk1"/>
            </a:solidFill>
            <a:prstDash val="solid"/>
            <a:round/>
            <a:headEnd type="none" w="med" len="med"/>
            <a:tailEnd type="none" w="med" len="med"/>
          </a:ln>
        </p:spPr>
      </p:cxnSp>
      <p:cxnSp>
        <p:nvCxnSpPr>
          <p:cNvPr id="697" name="Google Shape;697;p56"/>
          <p:cNvCxnSpPr/>
          <p:nvPr/>
        </p:nvCxnSpPr>
        <p:spPr>
          <a:xfrm>
            <a:off x="5655782" y="3121655"/>
            <a:ext cx="1098900" cy="0"/>
          </a:xfrm>
          <a:prstGeom prst="straightConnector1">
            <a:avLst/>
          </a:prstGeom>
          <a:noFill/>
          <a:ln w="19050" cap="flat" cmpd="sng">
            <a:solidFill>
              <a:schemeClr val="dk1"/>
            </a:solidFill>
            <a:prstDash val="solid"/>
            <a:round/>
            <a:headEnd type="none" w="med" len="med"/>
            <a:tailEnd type="none" w="med" len="med"/>
          </a:ln>
        </p:spPr>
      </p:cxnSp>
      <p:sp>
        <p:nvSpPr>
          <p:cNvPr id="699" name="Google Shape;699;p56"/>
          <p:cNvSpPr txBox="1"/>
          <p:nvPr/>
        </p:nvSpPr>
        <p:spPr>
          <a:xfrm>
            <a:off x="1652769" y="3321783"/>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1992</a:t>
            </a:r>
            <a:endParaRPr sz="1800" b="1" dirty="0">
              <a:solidFill>
                <a:schemeClr val="dk1"/>
              </a:solidFill>
              <a:latin typeface="Baskervville"/>
              <a:ea typeface="Baskervville"/>
              <a:cs typeface="Baskervville"/>
              <a:sym typeface="Baskervville"/>
            </a:endParaRPr>
          </a:p>
        </p:txBody>
      </p:sp>
      <p:sp>
        <p:nvSpPr>
          <p:cNvPr id="700" name="Google Shape;700;p56"/>
          <p:cNvSpPr txBox="1"/>
          <p:nvPr/>
        </p:nvSpPr>
        <p:spPr>
          <a:xfrm>
            <a:off x="3195607" y="3321783"/>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b="1" dirty="0" smtClean="0">
                <a:solidFill>
                  <a:schemeClr val="dk1"/>
                </a:solidFill>
                <a:latin typeface="Baskervville"/>
                <a:ea typeface="Baskervville"/>
                <a:cs typeface="Baskervville"/>
                <a:sym typeface="Baskervville"/>
              </a:rPr>
              <a:t>L</a:t>
            </a:r>
            <a:r>
              <a:rPr lang="en" sz="1800" b="1" dirty="0" smtClean="0">
                <a:solidFill>
                  <a:schemeClr val="dk1"/>
                </a:solidFill>
                <a:latin typeface="Baskervville"/>
                <a:ea typeface="Baskervville"/>
                <a:cs typeface="Baskervville"/>
                <a:sym typeface="Baskervville"/>
              </a:rPr>
              <a:t>ugar 2140</a:t>
            </a:r>
            <a:endParaRPr sz="1800" b="1" dirty="0">
              <a:solidFill>
                <a:schemeClr val="dk1"/>
              </a:solidFill>
              <a:latin typeface="Baskervville"/>
              <a:ea typeface="Baskervville"/>
              <a:cs typeface="Baskervville"/>
              <a:sym typeface="Baskervville"/>
            </a:endParaRPr>
          </a:p>
        </p:txBody>
      </p:sp>
      <p:sp>
        <p:nvSpPr>
          <p:cNvPr id="701" name="Google Shape;701;p56"/>
          <p:cNvSpPr txBox="1"/>
          <p:nvPr/>
        </p:nvSpPr>
        <p:spPr>
          <a:xfrm>
            <a:off x="4767657" y="3321783"/>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2 fincas</a:t>
            </a:r>
            <a:endParaRPr sz="1800" b="1" dirty="0">
              <a:solidFill>
                <a:schemeClr val="dk1"/>
              </a:solidFill>
              <a:latin typeface="Baskervville"/>
              <a:ea typeface="Baskervville"/>
              <a:cs typeface="Baskervville"/>
              <a:sym typeface="Baskervville"/>
            </a:endParaRPr>
          </a:p>
        </p:txBody>
      </p:sp>
      <p:sp>
        <p:nvSpPr>
          <p:cNvPr id="702" name="Google Shape;702;p56"/>
          <p:cNvSpPr txBox="1"/>
          <p:nvPr/>
        </p:nvSpPr>
        <p:spPr>
          <a:xfrm>
            <a:off x="6174726" y="3618011"/>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Estándares sociales</a:t>
            </a:r>
            <a:endParaRPr sz="1800" b="1" dirty="0">
              <a:solidFill>
                <a:schemeClr val="dk1"/>
              </a:solidFill>
              <a:latin typeface="Baskervville"/>
              <a:ea typeface="Baskervville"/>
              <a:cs typeface="Baskervville"/>
              <a:sym typeface="Baskervville"/>
            </a:endParaRPr>
          </a:p>
        </p:txBody>
      </p:sp>
      <p:pic>
        <p:nvPicPr>
          <p:cNvPr id="6146" name="Picture 2" descr="QUALISA FLOWERS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21" y="1112200"/>
            <a:ext cx="1385627" cy="66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234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Principales Empresas</a:t>
            </a:r>
            <a:endParaRPr dirty="0"/>
          </a:p>
        </p:txBody>
      </p:sp>
      <p:sp>
        <p:nvSpPr>
          <p:cNvPr id="669" name="Google Shape;669;p56"/>
          <p:cNvSpPr txBox="1"/>
          <p:nvPr/>
        </p:nvSpPr>
        <p:spPr>
          <a:xfrm>
            <a:off x="1549119" y="2085996"/>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Objetivos</a:t>
            </a:r>
            <a:endParaRPr sz="1800" b="1" dirty="0">
              <a:solidFill>
                <a:schemeClr val="dk1"/>
              </a:solidFill>
              <a:latin typeface="Baskervville"/>
              <a:ea typeface="Baskervville"/>
              <a:cs typeface="Baskervville"/>
              <a:sym typeface="Baskervville"/>
            </a:endParaRPr>
          </a:p>
        </p:txBody>
      </p:sp>
      <p:sp>
        <p:nvSpPr>
          <p:cNvPr id="670" name="Google Shape;670;p56"/>
          <p:cNvSpPr txBox="1"/>
          <p:nvPr/>
        </p:nvSpPr>
        <p:spPr>
          <a:xfrm>
            <a:off x="1549119" y="2353320"/>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200" dirty="0" smtClean="0">
                <a:solidFill>
                  <a:schemeClr val="dk1"/>
                </a:solidFill>
                <a:latin typeface="Poppins"/>
                <a:ea typeface="Poppins"/>
                <a:cs typeface="Poppins"/>
                <a:sym typeface="Poppins"/>
              </a:rPr>
              <a:t>Reducir su huella de carbono</a:t>
            </a:r>
            <a:endParaRPr sz="1200" dirty="0">
              <a:solidFill>
                <a:schemeClr val="dk1"/>
              </a:solidFill>
              <a:latin typeface="Poppins"/>
              <a:ea typeface="Poppins"/>
              <a:cs typeface="Poppins"/>
              <a:sym typeface="Poppins"/>
            </a:endParaRPr>
          </a:p>
        </p:txBody>
      </p:sp>
      <p:sp>
        <p:nvSpPr>
          <p:cNvPr id="671" name="Google Shape;671;p56"/>
          <p:cNvSpPr txBox="1"/>
          <p:nvPr/>
        </p:nvSpPr>
        <p:spPr>
          <a:xfrm>
            <a:off x="3091957" y="2085996"/>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Produce</a:t>
            </a:r>
            <a:endParaRPr sz="1800" b="1" dirty="0">
              <a:solidFill>
                <a:schemeClr val="dk1"/>
              </a:solidFill>
              <a:latin typeface="Baskervville"/>
              <a:ea typeface="Baskervville"/>
              <a:cs typeface="Baskervville"/>
              <a:sym typeface="Baskervville"/>
            </a:endParaRPr>
          </a:p>
        </p:txBody>
      </p:sp>
      <p:sp>
        <p:nvSpPr>
          <p:cNvPr id="672" name="Google Shape;672;p56"/>
          <p:cNvSpPr txBox="1"/>
          <p:nvPr/>
        </p:nvSpPr>
        <p:spPr>
          <a:xfrm>
            <a:off x="3091957" y="2400830"/>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smtClean="0">
                <a:solidFill>
                  <a:schemeClr val="dk1"/>
                </a:solidFill>
                <a:latin typeface="Poppins"/>
                <a:ea typeface="Poppins"/>
                <a:cs typeface="Poppins"/>
                <a:sym typeface="Poppins"/>
              </a:rPr>
              <a:t>Rosas </a:t>
            </a:r>
            <a:r>
              <a:rPr lang="es-EC" sz="1200" dirty="0" err="1" smtClean="0">
                <a:solidFill>
                  <a:schemeClr val="dk1"/>
                </a:solidFill>
                <a:latin typeface="Poppins"/>
                <a:ea typeface="Poppins"/>
                <a:cs typeface="Poppins"/>
                <a:sym typeface="Poppins"/>
              </a:rPr>
              <a:t>premium</a:t>
            </a:r>
            <a:endParaRPr sz="1200" dirty="0">
              <a:solidFill>
                <a:schemeClr val="dk1"/>
              </a:solidFill>
              <a:latin typeface="Poppins"/>
              <a:ea typeface="Poppins"/>
              <a:cs typeface="Poppins"/>
              <a:sym typeface="Poppins"/>
            </a:endParaRPr>
          </a:p>
          <a:p>
            <a:pPr marL="0" lvl="0" indent="0" algn="ctr" rtl="0">
              <a:spcBef>
                <a:spcPts val="0"/>
              </a:spcBef>
              <a:spcAft>
                <a:spcPts val="1200"/>
              </a:spcAft>
              <a:buNone/>
            </a:pPr>
            <a:endParaRPr sz="1200" dirty="0">
              <a:solidFill>
                <a:schemeClr val="dk1"/>
              </a:solidFill>
              <a:latin typeface="Poppins"/>
              <a:ea typeface="Poppins"/>
              <a:cs typeface="Poppins"/>
              <a:sym typeface="Poppins"/>
            </a:endParaRPr>
          </a:p>
        </p:txBody>
      </p:sp>
      <p:sp>
        <p:nvSpPr>
          <p:cNvPr id="673" name="Google Shape;673;p56"/>
          <p:cNvSpPr txBox="1"/>
          <p:nvPr/>
        </p:nvSpPr>
        <p:spPr>
          <a:xfrm>
            <a:off x="4503740" y="1776235"/>
            <a:ext cx="1713000" cy="692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Compromisos</a:t>
            </a:r>
            <a:endParaRPr sz="1800" b="1" dirty="0">
              <a:solidFill>
                <a:schemeClr val="dk1"/>
              </a:solidFill>
              <a:latin typeface="Baskervville"/>
              <a:ea typeface="Baskervville"/>
              <a:cs typeface="Baskervville"/>
              <a:sym typeface="Baskervville"/>
            </a:endParaRPr>
          </a:p>
        </p:txBody>
      </p:sp>
      <p:sp>
        <p:nvSpPr>
          <p:cNvPr id="674" name="Google Shape;674;p56"/>
          <p:cNvSpPr txBox="1"/>
          <p:nvPr/>
        </p:nvSpPr>
        <p:spPr>
          <a:xfrm>
            <a:off x="4571607" y="2353256"/>
            <a:ext cx="1713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s-EC" sz="1200" dirty="0" smtClean="0">
                <a:solidFill>
                  <a:schemeClr val="dk1"/>
                </a:solidFill>
                <a:latin typeface="Poppins"/>
                <a:ea typeface="Poppins"/>
                <a:cs typeface="Poppins"/>
                <a:sym typeface="Poppins"/>
              </a:rPr>
              <a:t>Manejo sostenible de plagas</a:t>
            </a:r>
            <a:endParaRPr sz="1200" dirty="0">
              <a:solidFill>
                <a:schemeClr val="dk1"/>
              </a:solidFill>
              <a:latin typeface="Poppins"/>
              <a:ea typeface="Poppins"/>
              <a:cs typeface="Poppins"/>
              <a:sym typeface="Poppins"/>
            </a:endParaRPr>
          </a:p>
        </p:txBody>
      </p:sp>
      <p:sp>
        <p:nvSpPr>
          <p:cNvPr id="675" name="Google Shape;675;p56"/>
          <p:cNvSpPr txBox="1"/>
          <p:nvPr/>
        </p:nvSpPr>
        <p:spPr>
          <a:xfrm>
            <a:off x="6224144" y="2090624"/>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Certificados</a:t>
            </a:r>
            <a:endParaRPr sz="1800" b="1" dirty="0">
              <a:solidFill>
                <a:schemeClr val="dk1"/>
              </a:solidFill>
              <a:latin typeface="Baskervville"/>
              <a:ea typeface="Baskervville"/>
              <a:cs typeface="Baskervville"/>
              <a:sym typeface="Baskervville"/>
            </a:endParaRPr>
          </a:p>
        </p:txBody>
      </p:sp>
      <p:sp>
        <p:nvSpPr>
          <p:cNvPr id="676" name="Google Shape;676;p56"/>
          <p:cNvSpPr txBox="1"/>
          <p:nvPr/>
        </p:nvSpPr>
        <p:spPr>
          <a:xfrm>
            <a:off x="6174726" y="2358015"/>
            <a:ext cx="1687499"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solidFill>
                  <a:schemeClr val="dk1"/>
                </a:solidFill>
                <a:latin typeface="Poppins"/>
                <a:ea typeface="Poppins"/>
                <a:cs typeface="Poppins"/>
                <a:sym typeface="Poppins"/>
              </a:rPr>
              <a:t>Rainforest Alliance Certifiled, Flor Ecuador y BASC</a:t>
            </a:r>
            <a:endParaRPr sz="1200" dirty="0">
              <a:solidFill>
                <a:schemeClr val="dk1"/>
              </a:solidFill>
              <a:latin typeface="Poppins"/>
              <a:ea typeface="Poppins"/>
              <a:cs typeface="Poppins"/>
              <a:sym typeface="Poppins"/>
            </a:endParaRPr>
          </a:p>
        </p:txBody>
      </p:sp>
      <p:sp>
        <p:nvSpPr>
          <p:cNvPr id="682" name="Google Shape;682;p56"/>
          <p:cNvSpPr/>
          <p:nvPr/>
        </p:nvSpPr>
        <p:spPr>
          <a:xfrm>
            <a:off x="5249806" y="2958645"/>
            <a:ext cx="356622" cy="326043"/>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56"/>
          <p:cNvGrpSpPr/>
          <p:nvPr/>
        </p:nvGrpSpPr>
        <p:grpSpPr>
          <a:xfrm>
            <a:off x="3677746" y="2955844"/>
            <a:ext cx="356615" cy="331634"/>
            <a:chOff x="2185128" y="2427549"/>
            <a:chExt cx="382758" cy="356595"/>
          </a:xfrm>
        </p:grpSpPr>
        <p:sp>
          <p:nvSpPr>
            <p:cNvPr id="684" name="Google Shape;684;p56"/>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6"/>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6"/>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6"/>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56"/>
          <p:cNvGrpSpPr/>
          <p:nvPr/>
        </p:nvGrpSpPr>
        <p:grpSpPr>
          <a:xfrm>
            <a:off x="6826747" y="3026268"/>
            <a:ext cx="336512" cy="335048"/>
            <a:chOff x="3996113" y="4291176"/>
            <a:chExt cx="336512" cy="335048"/>
          </a:xfrm>
        </p:grpSpPr>
        <p:sp>
          <p:nvSpPr>
            <p:cNvPr id="689" name="Google Shape;689;p56"/>
            <p:cNvSpPr/>
            <p:nvPr/>
          </p:nvSpPr>
          <p:spPr>
            <a:xfrm>
              <a:off x="4082143" y="4323386"/>
              <a:ext cx="111810" cy="219833"/>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6"/>
            <p:cNvSpPr/>
            <p:nvPr/>
          </p:nvSpPr>
          <p:spPr>
            <a:xfrm>
              <a:off x="4226894" y="4523485"/>
              <a:ext cx="52324" cy="51942"/>
            </a:xfrm>
            <a:custGeom>
              <a:avLst/>
              <a:gdLst/>
              <a:ahLst/>
              <a:cxnLst/>
              <a:rect l="l" t="t" r="r" b="b"/>
              <a:pathLst>
                <a:path w="1644" h="1632" extrusionOk="0">
                  <a:moveTo>
                    <a:pt x="822" y="310"/>
                  </a:moveTo>
                  <a:cubicBezTo>
                    <a:pt x="1108" y="310"/>
                    <a:pt x="1322" y="536"/>
                    <a:pt x="1322" y="822"/>
                  </a:cubicBezTo>
                  <a:cubicBezTo>
                    <a:pt x="1322" y="1096"/>
                    <a:pt x="1108" y="1322"/>
                    <a:pt x="822" y="1322"/>
                  </a:cubicBezTo>
                  <a:cubicBezTo>
                    <a:pt x="536" y="1322"/>
                    <a:pt x="310" y="1096"/>
                    <a:pt x="310" y="822"/>
                  </a:cubicBezTo>
                  <a:cubicBezTo>
                    <a:pt x="310" y="536"/>
                    <a:pt x="536" y="310"/>
                    <a:pt x="822" y="310"/>
                  </a:cubicBezTo>
                  <a:close/>
                  <a:moveTo>
                    <a:pt x="822" y="0"/>
                  </a:moveTo>
                  <a:cubicBezTo>
                    <a:pt x="370" y="0"/>
                    <a:pt x="0" y="370"/>
                    <a:pt x="0" y="822"/>
                  </a:cubicBezTo>
                  <a:cubicBezTo>
                    <a:pt x="0" y="1263"/>
                    <a:pt x="370" y="1632"/>
                    <a:pt x="822" y="1632"/>
                  </a:cubicBezTo>
                  <a:cubicBezTo>
                    <a:pt x="1263" y="1632"/>
                    <a:pt x="1644" y="1263"/>
                    <a:pt x="1644" y="822"/>
                  </a:cubicBezTo>
                  <a:cubicBezTo>
                    <a:pt x="1644" y="370"/>
                    <a:pt x="1263"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6"/>
            <p:cNvSpPr/>
            <p:nvPr/>
          </p:nvSpPr>
          <p:spPr>
            <a:xfrm>
              <a:off x="3996113" y="4291176"/>
              <a:ext cx="336512" cy="335048"/>
            </a:xfrm>
            <a:custGeom>
              <a:avLst/>
              <a:gdLst/>
              <a:ahLst/>
              <a:cxnLst/>
              <a:rect l="l" t="t" r="r" b="b"/>
              <a:pathLst>
                <a:path w="10573" h="10527" extrusionOk="0">
                  <a:moveTo>
                    <a:pt x="8216" y="5930"/>
                  </a:moveTo>
                  <a:lnTo>
                    <a:pt x="8335" y="6537"/>
                  </a:lnTo>
                  <a:cubicBezTo>
                    <a:pt x="8359" y="6597"/>
                    <a:pt x="8394" y="6645"/>
                    <a:pt x="8442" y="6657"/>
                  </a:cubicBezTo>
                  <a:cubicBezTo>
                    <a:pt x="8502" y="6668"/>
                    <a:pt x="8549" y="6692"/>
                    <a:pt x="8609" y="6716"/>
                  </a:cubicBezTo>
                  <a:cubicBezTo>
                    <a:pt x="8631" y="6729"/>
                    <a:pt x="8653" y="6734"/>
                    <a:pt x="8674" y="6734"/>
                  </a:cubicBezTo>
                  <a:cubicBezTo>
                    <a:pt x="8710" y="6734"/>
                    <a:pt x="8745" y="6719"/>
                    <a:pt x="8775" y="6704"/>
                  </a:cubicBezTo>
                  <a:lnTo>
                    <a:pt x="9252" y="6311"/>
                  </a:lnTo>
                  <a:lnTo>
                    <a:pt x="9561" y="6585"/>
                  </a:lnTo>
                  <a:lnTo>
                    <a:pt x="9264" y="7121"/>
                  </a:lnTo>
                  <a:cubicBezTo>
                    <a:pt x="9228" y="7157"/>
                    <a:pt x="9228" y="7216"/>
                    <a:pt x="9264" y="7276"/>
                  </a:cubicBezTo>
                  <a:cubicBezTo>
                    <a:pt x="9287" y="7323"/>
                    <a:pt x="9323" y="7371"/>
                    <a:pt x="9347" y="7430"/>
                  </a:cubicBezTo>
                  <a:cubicBezTo>
                    <a:pt x="9383" y="7478"/>
                    <a:pt x="9430" y="7514"/>
                    <a:pt x="9490" y="7514"/>
                  </a:cubicBezTo>
                  <a:lnTo>
                    <a:pt x="10109" y="7538"/>
                  </a:lnTo>
                  <a:lnTo>
                    <a:pt x="10180" y="7942"/>
                  </a:lnTo>
                  <a:lnTo>
                    <a:pt x="9645" y="8157"/>
                  </a:lnTo>
                  <a:cubicBezTo>
                    <a:pt x="9585" y="8181"/>
                    <a:pt x="9561" y="8240"/>
                    <a:pt x="9549" y="8276"/>
                  </a:cubicBezTo>
                  <a:cubicBezTo>
                    <a:pt x="9549" y="8335"/>
                    <a:pt x="9526" y="8383"/>
                    <a:pt x="9514" y="8442"/>
                  </a:cubicBezTo>
                  <a:cubicBezTo>
                    <a:pt x="9502" y="8502"/>
                    <a:pt x="9514" y="8562"/>
                    <a:pt x="9561" y="8597"/>
                  </a:cubicBezTo>
                  <a:lnTo>
                    <a:pt x="10014" y="8990"/>
                  </a:lnTo>
                  <a:lnTo>
                    <a:pt x="9811" y="9347"/>
                  </a:lnTo>
                  <a:lnTo>
                    <a:pt x="9228" y="9157"/>
                  </a:lnTo>
                  <a:cubicBezTo>
                    <a:pt x="9213" y="9154"/>
                    <a:pt x="9198" y="9152"/>
                    <a:pt x="9184" y="9152"/>
                  </a:cubicBezTo>
                  <a:cubicBezTo>
                    <a:pt x="9141" y="9152"/>
                    <a:pt x="9103" y="9166"/>
                    <a:pt x="9085" y="9193"/>
                  </a:cubicBezTo>
                  <a:cubicBezTo>
                    <a:pt x="9037" y="9228"/>
                    <a:pt x="8990" y="9264"/>
                    <a:pt x="8954" y="9288"/>
                  </a:cubicBezTo>
                  <a:cubicBezTo>
                    <a:pt x="8906" y="9324"/>
                    <a:pt x="8871" y="9383"/>
                    <a:pt x="8895" y="9443"/>
                  </a:cubicBezTo>
                  <a:lnTo>
                    <a:pt x="8978" y="10050"/>
                  </a:lnTo>
                  <a:lnTo>
                    <a:pt x="8597" y="10181"/>
                  </a:lnTo>
                  <a:lnTo>
                    <a:pt x="8264" y="9669"/>
                  </a:lnTo>
                  <a:cubicBezTo>
                    <a:pt x="8228" y="9621"/>
                    <a:pt x="8192" y="9585"/>
                    <a:pt x="8133" y="9585"/>
                  </a:cubicBezTo>
                  <a:lnTo>
                    <a:pt x="7954" y="9585"/>
                  </a:lnTo>
                  <a:cubicBezTo>
                    <a:pt x="7894" y="9585"/>
                    <a:pt x="7847" y="9621"/>
                    <a:pt x="7811" y="9669"/>
                  </a:cubicBezTo>
                  <a:lnTo>
                    <a:pt x="7490" y="10181"/>
                  </a:lnTo>
                  <a:lnTo>
                    <a:pt x="7097" y="10050"/>
                  </a:lnTo>
                  <a:lnTo>
                    <a:pt x="7192" y="9443"/>
                  </a:lnTo>
                  <a:cubicBezTo>
                    <a:pt x="7204" y="9383"/>
                    <a:pt x="7180" y="9324"/>
                    <a:pt x="7132" y="9288"/>
                  </a:cubicBezTo>
                  <a:cubicBezTo>
                    <a:pt x="7085" y="9264"/>
                    <a:pt x="7037" y="9216"/>
                    <a:pt x="7001" y="9193"/>
                  </a:cubicBezTo>
                  <a:cubicBezTo>
                    <a:pt x="6970" y="9161"/>
                    <a:pt x="6933" y="9145"/>
                    <a:pt x="6897" y="9145"/>
                  </a:cubicBezTo>
                  <a:cubicBezTo>
                    <a:pt x="6880" y="9145"/>
                    <a:pt x="6863" y="9149"/>
                    <a:pt x="6847" y="9157"/>
                  </a:cubicBezTo>
                  <a:lnTo>
                    <a:pt x="6275" y="9347"/>
                  </a:lnTo>
                  <a:lnTo>
                    <a:pt x="6061" y="8990"/>
                  </a:lnTo>
                  <a:lnTo>
                    <a:pt x="6525" y="8597"/>
                  </a:lnTo>
                  <a:cubicBezTo>
                    <a:pt x="6573" y="8550"/>
                    <a:pt x="6585" y="8502"/>
                    <a:pt x="6573" y="8442"/>
                  </a:cubicBezTo>
                  <a:cubicBezTo>
                    <a:pt x="6549" y="8383"/>
                    <a:pt x="6537" y="8335"/>
                    <a:pt x="6537" y="8276"/>
                  </a:cubicBezTo>
                  <a:cubicBezTo>
                    <a:pt x="6537" y="8216"/>
                    <a:pt x="6489" y="8169"/>
                    <a:pt x="6430" y="8157"/>
                  </a:cubicBezTo>
                  <a:lnTo>
                    <a:pt x="5847" y="7942"/>
                  </a:lnTo>
                  <a:lnTo>
                    <a:pt x="5930" y="7538"/>
                  </a:lnTo>
                  <a:lnTo>
                    <a:pt x="6549" y="7514"/>
                  </a:lnTo>
                  <a:cubicBezTo>
                    <a:pt x="6609" y="7514"/>
                    <a:pt x="6656" y="7490"/>
                    <a:pt x="6680" y="7430"/>
                  </a:cubicBezTo>
                  <a:cubicBezTo>
                    <a:pt x="6716" y="7383"/>
                    <a:pt x="6740" y="7323"/>
                    <a:pt x="6775" y="7276"/>
                  </a:cubicBezTo>
                  <a:cubicBezTo>
                    <a:pt x="6811" y="7240"/>
                    <a:pt x="6811" y="7180"/>
                    <a:pt x="6775" y="7121"/>
                  </a:cubicBezTo>
                  <a:lnTo>
                    <a:pt x="6478" y="6585"/>
                  </a:lnTo>
                  <a:lnTo>
                    <a:pt x="6787" y="6311"/>
                  </a:lnTo>
                  <a:lnTo>
                    <a:pt x="7263" y="6704"/>
                  </a:lnTo>
                  <a:cubicBezTo>
                    <a:pt x="7293" y="6719"/>
                    <a:pt x="7327" y="6729"/>
                    <a:pt x="7363" y="6729"/>
                  </a:cubicBezTo>
                  <a:cubicBezTo>
                    <a:pt x="7385" y="6729"/>
                    <a:pt x="7407" y="6725"/>
                    <a:pt x="7430" y="6716"/>
                  </a:cubicBezTo>
                  <a:cubicBezTo>
                    <a:pt x="7478" y="6704"/>
                    <a:pt x="7537" y="6668"/>
                    <a:pt x="7597" y="6657"/>
                  </a:cubicBezTo>
                  <a:cubicBezTo>
                    <a:pt x="7656" y="6645"/>
                    <a:pt x="7680" y="6597"/>
                    <a:pt x="7704" y="6537"/>
                  </a:cubicBezTo>
                  <a:lnTo>
                    <a:pt x="7823" y="5930"/>
                  </a:lnTo>
                  <a:close/>
                  <a:moveTo>
                    <a:pt x="4454" y="1"/>
                  </a:moveTo>
                  <a:cubicBezTo>
                    <a:pt x="3739" y="1"/>
                    <a:pt x="3025" y="180"/>
                    <a:pt x="2382" y="513"/>
                  </a:cubicBezTo>
                  <a:cubicBezTo>
                    <a:pt x="2310" y="561"/>
                    <a:pt x="2287" y="644"/>
                    <a:pt x="2322" y="715"/>
                  </a:cubicBezTo>
                  <a:cubicBezTo>
                    <a:pt x="2354" y="770"/>
                    <a:pt x="2405" y="799"/>
                    <a:pt x="2458" y="799"/>
                  </a:cubicBezTo>
                  <a:cubicBezTo>
                    <a:pt x="2485" y="799"/>
                    <a:pt x="2512" y="791"/>
                    <a:pt x="2537" y="775"/>
                  </a:cubicBezTo>
                  <a:cubicBezTo>
                    <a:pt x="3132" y="465"/>
                    <a:pt x="3787" y="299"/>
                    <a:pt x="4454" y="299"/>
                  </a:cubicBezTo>
                  <a:cubicBezTo>
                    <a:pt x="6728" y="299"/>
                    <a:pt x="8597" y="2168"/>
                    <a:pt x="8597" y="4442"/>
                  </a:cubicBezTo>
                  <a:cubicBezTo>
                    <a:pt x="8597" y="4847"/>
                    <a:pt x="8537" y="5228"/>
                    <a:pt x="8430" y="5621"/>
                  </a:cubicBezTo>
                  <a:lnTo>
                    <a:pt x="7740" y="5621"/>
                  </a:lnTo>
                  <a:cubicBezTo>
                    <a:pt x="7668" y="5621"/>
                    <a:pt x="7609" y="5656"/>
                    <a:pt x="7597" y="5728"/>
                  </a:cubicBezTo>
                  <a:lnTo>
                    <a:pt x="7466" y="6371"/>
                  </a:lnTo>
                  <a:lnTo>
                    <a:pt x="7442" y="6371"/>
                  </a:lnTo>
                  <a:lnTo>
                    <a:pt x="6942" y="5966"/>
                  </a:lnTo>
                  <a:cubicBezTo>
                    <a:pt x="6912" y="5948"/>
                    <a:pt x="6879" y="5939"/>
                    <a:pt x="6847" y="5939"/>
                  </a:cubicBezTo>
                  <a:cubicBezTo>
                    <a:pt x="6814" y="5939"/>
                    <a:pt x="6781" y="5948"/>
                    <a:pt x="6751" y="5966"/>
                  </a:cubicBezTo>
                  <a:lnTo>
                    <a:pt x="6239" y="6407"/>
                  </a:lnTo>
                  <a:cubicBezTo>
                    <a:pt x="6180" y="6442"/>
                    <a:pt x="6168" y="6537"/>
                    <a:pt x="6216" y="6597"/>
                  </a:cubicBezTo>
                  <a:lnTo>
                    <a:pt x="6525" y="7180"/>
                  </a:lnTo>
                  <a:cubicBezTo>
                    <a:pt x="6525" y="7180"/>
                    <a:pt x="6525" y="7192"/>
                    <a:pt x="6513" y="7192"/>
                  </a:cubicBezTo>
                  <a:lnTo>
                    <a:pt x="5858" y="7204"/>
                  </a:lnTo>
                  <a:cubicBezTo>
                    <a:pt x="5775" y="7204"/>
                    <a:pt x="5716" y="7264"/>
                    <a:pt x="5704" y="7335"/>
                  </a:cubicBezTo>
                  <a:lnTo>
                    <a:pt x="5585" y="7990"/>
                  </a:lnTo>
                  <a:cubicBezTo>
                    <a:pt x="5573" y="8073"/>
                    <a:pt x="5620" y="8145"/>
                    <a:pt x="5680" y="8157"/>
                  </a:cubicBezTo>
                  <a:lnTo>
                    <a:pt x="6013" y="8288"/>
                  </a:lnTo>
                  <a:cubicBezTo>
                    <a:pt x="5525" y="8502"/>
                    <a:pt x="5001" y="8585"/>
                    <a:pt x="4454" y="8585"/>
                  </a:cubicBezTo>
                  <a:cubicBezTo>
                    <a:pt x="2179" y="8585"/>
                    <a:pt x="322" y="6728"/>
                    <a:pt x="322" y="4454"/>
                  </a:cubicBezTo>
                  <a:cubicBezTo>
                    <a:pt x="322" y="3168"/>
                    <a:pt x="894" y="2001"/>
                    <a:pt x="1894" y="1203"/>
                  </a:cubicBezTo>
                  <a:cubicBezTo>
                    <a:pt x="1965" y="1144"/>
                    <a:pt x="1965" y="1061"/>
                    <a:pt x="1929" y="989"/>
                  </a:cubicBezTo>
                  <a:cubicBezTo>
                    <a:pt x="1895" y="942"/>
                    <a:pt x="1850" y="921"/>
                    <a:pt x="1804" y="921"/>
                  </a:cubicBezTo>
                  <a:cubicBezTo>
                    <a:pt x="1769" y="921"/>
                    <a:pt x="1734" y="933"/>
                    <a:pt x="1703" y="953"/>
                  </a:cubicBezTo>
                  <a:cubicBezTo>
                    <a:pt x="632" y="1799"/>
                    <a:pt x="1" y="3085"/>
                    <a:pt x="1" y="4454"/>
                  </a:cubicBezTo>
                  <a:cubicBezTo>
                    <a:pt x="1" y="5645"/>
                    <a:pt x="465" y="6764"/>
                    <a:pt x="1298" y="7597"/>
                  </a:cubicBezTo>
                  <a:cubicBezTo>
                    <a:pt x="2132" y="8431"/>
                    <a:pt x="3251" y="8883"/>
                    <a:pt x="4442" y="8883"/>
                  </a:cubicBezTo>
                  <a:cubicBezTo>
                    <a:pt x="5001" y="8883"/>
                    <a:pt x="5537" y="8788"/>
                    <a:pt x="6049" y="8585"/>
                  </a:cubicBezTo>
                  <a:lnTo>
                    <a:pt x="6049" y="8585"/>
                  </a:lnTo>
                  <a:lnTo>
                    <a:pt x="5775" y="8823"/>
                  </a:lnTo>
                  <a:cubicBezTo>
                    <a:pt x="5716" y="8871"/>
                    <a:pt x="5704" y="8966"/>
                    <a:pt x="5751" y="9026"/>
                  </a:cubicBezTo>
                  <a:lnTo>
                    <a:pt x="6073" y="9585"/>
                  </a:lnTo>
                  <a:cubicBezTo>
                    <a:pt x="6101" y="9632"/>
                    <a:pt x="6158" y="9664"/>
                    <a:pt x="6211" y="9664"/>
                  </a:cubicBezTo>
                  <a:cubicBezTo>
                    <a:pt x="6225" y="9664"/>
                    <a:pt x="6239" y="9662"/>
                    <a:pt x="6251" y="9657"/>
                  </a:cubicBezTo>
                  <a:lnTo>
                    <a:pt x="6882" y="9455"/>
                  </a:lnTo>
                  <a:cubicBezTo>
                    <a:pt x="6882" y="9455"/>
                    <a:pt x="6894" y="9455"/>
                    <a:pt x="6894" y="9466"/>
                  </a:cubicBezTo>
                  <a:lnTo>
                    <a:pt x="6787" y="10121"/>
                  </a:lnTo>
                  <a:cubicBezTo>
                    <a:pt x="6775" y="10193"/>
                    <a:pt x="6823" y="10276"/>
                    <a:pt x="6894" y="10288"/>
                  </a:cubicBezTo>
                  <a:lnTo>
                    <a:pt x="7525" y="10514"/>
                  </a:lnTo>
                  <a:cubicBezTo>
                    <a:pt x="7537" y="10514"/>
                    <a:pt x="7549" y="10526"/>
                    <a:pt x="7585" y="10526"/>
                  </a:cubicBezTo>
                  <a:cubicBezTo>
                    <a:pt x="7644" y="10526"/>
                    <a:pt x="7680" y="10490"/>
                    <a:pt x="7716" y="10455"/>
                  </a:cubicBezTo>
                  <a:lnTo>
                    <a:pt x="8061" y="9883"/>
                  </a:lnTo>
                  <a:lnTo>
                    <a:pt x="8073" y="9883"/>
                  </a:lnTo>
                  <a:lnTo>
                    <a:pt x="8418" y="10455"/>
                  </a:lnTo>
                  <a:cubicBezTo>
                    <a:pt x="8445" y="10499"/>
                    <a:pt x="8497" y="10523"/>
                    <a:pt x="8547" y="10523"/>
                  </a:cubicBezTo>
                  <a:cubicBezTo>
                    <a:pt x="8565" y="10523"/>
                    <a:pt x="8582" y="10520"/>
                    <a:pt x="8597" y="10514"/>
                  </a:cubicBezTo>
                  <a:lnTo>
                    <a:pt x="9216" y="10288"/>
                  </a:lnTo>
                  <a:cubicBezTo>
                    <a:pt x="9287" y="10252"/>
                    <a:pt x="9323" y="10193"/>
                    <a:pt x="9323" y="10121"/>
                  </a:cubicBezTo>
                  <a:lnTo>
                    <a:pt x="9216" y="9466"/>
                  </a:lnTo>
                  <a:cubicBezTo>
                    <a:pt x="9216" y="9466"/>
                    <a:pt x="9228" y="9466"/>
                    <a:pt x="9228" y="9455"/>
                  </a:cubicBezTo>
                  <a:lnTo>
                    <a:pt x="9859" y="9657"/>
                  </a:lnTo>
                  <a:cubicBezTo>
                    <a:pt x="9878" y="9666"/>
                    <a:pt x="9897" y="9671"/>
                    <a:pt x="9916" y="9671"/>
                  </a:cubicBezTo>
                  <a:cubicBezTo>
                    <a:pt x="9966" y="9671"/>
                    <a:pt x="10011" y="9638"/>
                    <a:pt x="10038" y="9585"/>
                  </a:cubicBezTo>
                  <a:lnTo>
                    <a:pt x="10359" y="9026"/>
                  </a:lnTo>
                  <a:cubicBezTo>
                    <a:pt x="10395" y="8966"/>
                    <a:pt x="10395" y="8871"/>
                    <a:pt x="10335" y="8823"/>
                  </a:cubicBezTo>
                  <a:lnTo>
                    <a:pt x="9847" y="8395"/>
                  </a:lnTo>
                  <a:lnTo>
                    <a:pt x="9847" y="8383"/>
                  </a:lnTo>
                  <a:lnTo>
                    <a:pt x="10454" y="8145"/>
                  </a:lnTo>
                  <a:cubicBezTo>
                    <a:pt x="10460" y="8146"/>
                    <a:pt x="10465" y="8146"/>
                    <a:pt x="10470" y="8146"/>
                  </a:cubicBezTo>
                  <a:cubicBezTo>
                    <a:pt x="10532" y="8146"/>
                    <a:pt x="10572" y="8080"/>
                    <a:pt x="10561" y="8014"/>
                  </a:cubicBezTo>
                  <a:lnTo>
                    <a:pt x="10442" y="7359"/>
                  </a:lnTo>
                  <a:cubicBezTo>
                    <a:pt x="10419" y="7288"/>
                    <a:pt x="10359" y="7240"/>
                    <a:pt x="10288" y="7228"/>
                  </a:cubicBezTo>
                  <a:lnTo>
                    <a:pt x="9633" y="7204"/>
                  </a:lnTo>
                  <a:cubicBezTo>
                    <a:pt x="9633" y="7204"/>
                    <a:pt x="9633" y="7192"/>
                    <a:pt x="9621" y="7192"/>
                  </a:cubicBezTo>
                  <a:lnTo>
                    <a:pt x="9930" y="6609"/>
                  </a:lnTo>
                  <a:cubicBezTo>
                    <a:pt x="9966" y="6549"/>
                    <a:pt x="9942" y="6466"/>
                    <a:pt x="9907" y="6418"/>
                  </a:cubicBezTo>
                  <a:lnTo>
                    <a:pt x="9395" y="5990"/>
                  </a:lnTo>
                  <a:cubicBezTo>
                    <a:pt x="9365" y="5966"/>
                    <a:pt x="9332" y="5954"/>
                    <a:pt x="9299" y="5954"/>
                  </a:cubicBezTo>
                  <a:cubicBezTo>
                    <a:pt x="9267" y="5954"/>
                    <a:pt x="9234" y="5966"/>
                    <a:pt x="9204" y="5990"/>
                  </a:cubicBezTo>
                  <a:lnTo>
                    <a:pt x="8692" y="6395"/>
                  </a:lnTo>
                  <a:lnTo>
                    <a:pt x="8680" y="6395"/>
                  </a:lnTo>
                  <a:lnTo>
                    <a:pt x="8609" y="6049"/>
                  </a:lnTo>
                  <a:lnTo>
                    <a:pt x="8609" y="6037"/>
                  </a:lnTo>
                  <a:cubicBezTo>
                    <a:pt x="8799" y="5525"/>
                    <a:pt x="8895" y="5002"/>
                    <a:pt x="8895" y="4454"/>
                  </a:cubicBezTo>
                  <a:cubicBezTo>
                    <a:pt x="8895" y="3263"/>
                    <a:pt x="8430" y="2144"/>
                    <a:pt x="7597" y="1311"/>
                  </a:cubicBezTo>
                  <a:cubicBezTo>
                    <a:pt x="6763" y="477"/>
                    <a:pt x="5644" y="1"/>
                    <a:pt x="4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56"/>
          <p:cNvGrpSpPr/>
          <p:nvPr/>
        </p:nvGrpSpPr>
        <p:grpSpPr>
          <a:xfrm>
            <a:off x="2147418" y="2955824"/>
            <a:ext cx="331611" cy="331674"/>
            <a:chOff x="5774124" y="4294550"/>
            <a:chExt cx="331611" cy="331674"/>
          </a:xfrm>
        </p:grpSpPr>
        <p:sp>
          <p:nvSpPr>
            <p:cNvPr id="693" name="Google Shape;693;p56"/>
            <p:cNvSpPr/>
            <p:nvPr/>
          </p:nvSpPr>
          <p:spPr>
            <a:xfrm>
              <a:off x="5774124" y="4419664"/>
              <a:ext cx="331611" cy="206560"/>
            </a:xfrm>
            <a:custGeom>
              <a:avLst/>
              <a:gdLst/>
              <a:ahLst/>
              <a:cxnLst/>
              <a:rect l="l" t="t" r="r" b="b"/>
              <a:pathLst>
                <a:path w="10419" h="6490" extrusionOk="0">
                  <a:moveTo>
                    <a:pt x="2751" y="2905"/>
                  </a:moveTo>
                  <a:lnTo>
                    <a:pt x="2751" y="6191"/>
                  </a:lnTo>
                  <a:lnTo>
                    <a:pt x="1429" y="6191"/>
                  </a:lnTo>
                  <a:lnTo>
                    <a:pt x="1429" y="2905"/>
                  </a:lnTo>
                  <a:close/>
                  <a:moveTo>
                    <a:pt x="5847" y="2084"/>
                  </a:moveTo>
                  <a:lnTo>
                    <a:pt x="5847" y="6191"/>
                  </a:lnTo>
                  <a:lnTo>
                    <a:pt x="4525" y="6191"/>
                  </a:lnTo>
                  <a:lnTo>
                    <a:pt x="4525" y="2084"/>
                  </a:lnTo>
                  <a:close/>
                  <a:moveTo>
                    <a:pt x="8942" y="298"/>
                  </a:moveTo>
                  <a:lnTo>
                    <a:pt x="8942" y="6191"/>
                  </a:lnTo>
                  <a:lnTo>
                    <a:pt x="7609" y="6191"/>
                  </a:lnTo>
                  <a:lnTo>
                    <a:pt x="7609" y="298"/>
                  </a:lnTo>
                  <a:close/>
                  <a:moveTo>
                    <a:pt x="7466" y="0"/>
                  </a:moveTo>
                  <a:cubicBezTo>
                    <a:pt x="7383" y="0"/>
                    <a:pt x="7323" y="72"/>
                    <a:pt x="7323" y="155"/>
                  </a:cubicBezTo>
                  <a:lnTo>
                    <a:pt x="7323" y="6191"/>
                  </a:lnTo>
                  <a:lnTo>
                    <a:pt x="6156" y="6191"/>
                  </a:lnTo>
                  <a:lnTo>
                    <a:pt x="6156" y="1941"/>
                  </a:lnTo>
                  <a:cubicBezTo>
                    <a:pt x="6156" y="1846"/>
                    <a:pt x="6085" y="1786"/>
                    <a:pt x="6013" y="1786"/>
                  </a:cubicBezTo>
                  <a:lnTo>
                    <a:pt x="4370" y="1786"/>
                  </a:lnTo>
                  <a:cubicBezTo>
                    <a:pt x="4287" y="1786"/>
                    <a:pt x="4227" y="1858"/>
                    <a:pt x="4227" y="1941"/>
                  </a:cubicBezTo>
                  <a:lnTo>
                    <a:pt x="4227" y="6191"/>
                  </a:lnTo>
                  <a:lnTo>
                    <a:pt x="3061" y="6191"/>
                  </a:lnTo>
                  <a:lnTo>
                    <a:pt x="3061" y="2751"/>
                  </a:lnTo>
                  <a:cubicBezTo>
                    <a:pt x="3061" y="2667"/>
                    <a:pt x="2989" y="2608"/>
                    <a:pt x="2918" y="2608"/>
                  </a:cubicBezTo>
                  <a:lnTo>
                    <a:pt x="1275" y="2608"/>
                  </a:lnTo>
                  <a:cubicBezTo>
                    <a:pt x="1191" y="2608"/>
                    <a:pt x="1132" y="2679"/>
                    <a:pt x="1132" y="2751"/>
                  </a:cubicBezTo>
                  <a:lnTo>
                    <a:pt x="1132" y="6191"/>
                  </a:lnTo>
                  <a:lnTo>
                    <a:pt x="144" y="6191"/>
                  </a:lnTo>
                  <a:cubicBezTo>
                    <a:pt x="60" y="6191"/>
                    <a:pt x="1" y="6263"/>
                    <a:pt x="1" y="6346"/>
                  </a:cubicBezTo>
                  <a:cubicBezTo>
                    <a:pt x="1" y="6430"/>
                    <a:pt x="72" y="6489"/>
                    <a:pt x="144" y="6489"/>
                  </a:cubicBezTo>
                  <a:lnTo>
                    <a:pt x="10264" y="6489"/>
                  </a:lnTo>
                  <a:cubicBezTo>
                    <a:pt x="10359" y="6489"/>
                    <a:pt x="10419" y="6418"/>
                    <a:pt x="10419" y="6346"/>
                  </a:cubicBezTo>
                  <a:cubicBezTo>
                    <a:pt x="10395" y="6251"/>
                    <a:pt x="10323" y="6191"/>
                    <a:pt x="10240" y="6191"/>
                  </a:cubicBezTo>
                  <a:lnTo>
                    <a:pt x="9252" y="6191"/>
                  </a:lnTo>
                  <a:lnTo>
                    <a:pt x="9252" y="155"/>
                  </a:lnTo>
                  <a:cubicBezTo>
                    <a:pt x="9252" y="60"/>
                    <a:pt x="9180" y="0"/>
                    <a:pt x="9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6"/>
            <p:cNvSpPr/>
            <p:nvPr/>
          </p:nvSpPr>
          <p:spPr>
            <a:xfrm>
              <a:off x="5778294" y="4294550"/>
              <a:ext cx="316461" cy="191442"/>
            </a:xfrm>
            <a:custGeom>
              <a:avLst/>
              <a:gdLst/>
              <a:ahLst/>
              <a:cxnLst/>
              <a:rect l="l" t="t" r="r" b="b"/>
              <a:pathLst>
                <a:path w="9943" h="6015" extrusionOk="0">
                  <a:moveTo>
                    <a:pt x="9447" y="0"/>
                  </a:moveTo>
                  <a:cubicBezTo>
                    <a:pt x="9433" y="0"/>
                    <a:pt x="9420" y="1"/>
                    <a:pt x="9407" y="2"/>
                  </a:cubicBezTo>
                  <a:lnTo>
                    <a:pt x="8097" y="169"/>
                  </a:lnTo>
                  <a:cubicBezTo>
                    <a:pt x="7847" y="193"/>
                    <a:pt x="7644" y="455"/>
                    <a:pt x="7680" y="705"/>
                  </a:cubicBezTo>
                  <a:cubicBezTo>
                    <a:pt x="7703" y="951"/>
                    <a:pt x="7914" y="1123"/>
                    <a:pt x="8167" y="1123"/>
                  </a:cubicBezTo>
                  <a:cubicBezTo>
                    <a:pt x="8183" y="1123"/>
                    <a:pt x="8200" y="1123"/>
                    <a:pt x="8216" y="1121"/>
                  </a:cubicBezTo>
                  <a:lnTo>
                    <a:pt x="8323" y="1109"/>
                  </a:lnTo>
                  <a:lnTo>
                    <a:pt x="8323" y="1109"/>
                  </a:lnTo>
                  <a:cubicBezTo>
                    <a:pt x="6716" y="2967"/>
                    <a:pt x="4811" y="3919"/>
                    <a:pt x="3465" y="4407"/>
                  </a:cubicBezTo>
                  <a:cubicBezTo>
                    <a:pt x="1787" y="5003"/>
                    <a:pt x="477" y="5062"/>
                    <a:pt x="477" y="5062"/>
                  </a:cubicBezTo>
                  <a:cubicBezTo>
                    <a:pt x="203" y="5074"/>
                    <a:pt x="1" y="5288"/>
                    <a:pt x="13" y="5550"/>
                  </a:cubicBezTo>
                  <a:cubicBezTo>
                    <a:pt x="24" y="5824"/>
                    <a:pt x="239" y="6015"/>
                    <a:pt x="489" y="6015"/>
                  </a:cubicBezTo>
                  <a:lnTo>
                    <a:pt x="501" y="6015"/>
                  </a:lnTo>
                  <a:cubicBezTo>
                    <a:pt x="560" y="6015"/>
                    <a:pt x="1953" y="5967"/>
                    <a:pt x="3775" y="5312"/>
                  </a:cubicBezTo>
                  <a:cubicBezTo>
                    <a:pt x="4811" y="4943"/>
                    <a:pt x="5775" y="4467"/>
                    <a:pt x="6656" y="3872"/>
                  </a:cubicBezTo>
                  <a:cubicBezTo>
                    <a:pt x="6728" y="3824"/>
                    <a:pt x="6740" y="3729"/>
                    <a:pt x="6692" y="3669"/>
                  </a:cubicBezTo>
                  <a:cubicBezTo>
                    <a:pt x="6670" y="3618"/>
                    <a:pt x="6621" y="3594"/>
                    <a:pt x="6573" y="3594"/>
                  </a:cubicBezTo>
                  <a:cubicBezTo>
                    <a:pt x="6542" y="3594"/>
                    <a:pt x="6512" y="3603"/>
                    <a:pt x="6490" y="3622"/>
                  </a:cubicBezTo>
                  <a:cubicBezTo>
                    <a:pt x="5620" y="4205"/>
                    <a:pt x="4692" y="4681"/>
                    <a:pt x="3692" y="5038"/>
                  </a:cubicBezTo>
                  <a:cubicBezTo>
                    <a:pt x="1906" y="5669"/>
                    <a:pt x="560" y="5717"/>
                    <a:pt x="525" y="5717"/>
                  </a:cubicBezTo>
                  <a:cubicBezTo>
                    <a:pt x="429" y="5717"/>
                    <a:pt x="358" y="5646"/>
                    <a:pt x="346" y="5550"/>
                  </a:cubicBezTo>
                  <a:cubicBezTo>
                    <a:pt x="346" y="5467"/>
                    <a:pt x="417" y="5372"/>
                    <a:pt x="501" y="5372"/>
                  </a:cubicBezTo>
                  <a:cubicBezTo>
                    <a:pt x="525" y="5372"/>
                    <a:pt x="1858" y="5336"/>
                    <a:pt x="3596" y="4705"/>
                  </a:cubicBezTo>
                  <a:cubicBezTo>
                    <a:pt x="5061" y="4181"/>
                    <a:pt x="7144" y="3133"/>
                    <a:pt x="8835" y="1014"/>
                  </a:cubicBezTo>
                  <a:cubicBezTo>
                    <a:pt x="8927" y="911"/>
                    <a:pt x="8842" y="763"/>
                    <a:pt x="8718" y="763"/>
                  </a:cubicBezTo>
                  <a:cubicBezTo>
                    <a:pt x="8714" y="763"/>
                    <a:pt x="8709" y="764"/>
                    <a:pt x="8704" y="764"/>
                  </a:cubicBezTo>
                  <a:lnTo>
                    <a:pt x="8216" y="824"/>
                  </a:lnTo>
                  <a:cubicBezTo>
                    <a:pt x="8208" y="825"/>
                    <a:pt x="8200" y="825"/>
                    <a:pt x="8192" y="825"/>
                  </a:cubicBezTo>
                  <a:cubicBezTo>
                    <a:pt x="8109" y="825"/>
                    <a:pt x="8047" y="769"/>
                    <a:pt x="8025" y="693"/>
                  </a:cubicBezTo>
                  <a:cubicBezTo>
                    <a:pt x="7990" y="586"/>
                    <a:pt x="8061" y="478"/>
                    <a:pt x="8168" y="478"/>
                  </a:cubicBezTo>
                  <a:lnTo>
                    <a:pt x="9478" y="312"/>
                  </a:lnTo>
                  <a:cubicBezTo>
                    <a:pt x="9484" y="311"/>
                    <a:pt x="9490" y="311"/>
                    <a:pt x="9496" y="311"/>
                  </a:cubicBezTo>
                  <a:cubicBezTo>
                    <a:pt x="9594" y="311"/>
                    <a:pt x="9669" y="400"/>
                    <a:pt x="9669" y="490"/>
                  </a:cubicBezTo>
                  <a:lnTo>
                    <a:pt x="9669" y="1800"/>
                  </a:lnTo>
                  <a:cubicBezTo>
                    <a:pt x="9669" y="1895"/>
                    <a:pt x="9597" y="1979"/>
                    <a:pt x="9490" y="1979"/>
                  </a:cubicBezTo>
                  <a:cubicBezTo>
                    <a:pt x="9407" y="1979"/>
                    <a:pt x="9311" y="1907"/>
                    <a:pt x="9311" y="1800"/>
                  </a:cubicBezTo>
                  <a:lnTo>
                    <a:pt x="9311" y="1407"/>
                  </a:lnTo>
                  <a:cubicBezTo>
                    <a:pt x="9311" y="1348"/>
                    <a:pt x="9264" y="1288"/>
                    <a:pt x="9204" y="1252"/>
                  </a:cubicBezTo>
                  <a:cubicBezTo>
                    <a:pt x="9187" y="1242"/>
                    <a:pt x="9169" y="1238"/>
                    <a:pt x="9152" y="1238"/>
                  </a:cubicBezTo>
                  <a:cubicBezTo>
                    <a:pt x="9106" y="1238"/>
                    <a:pt x="9060" y="1266"/>
                    <a:pt x="9026" y="1300"/>
                  </a:cubicBezTo>
                  <a:cubicBezTo>
                    <a:pt x="8466" y="2002"/>
                    <a:pt x="7811" y="2633"/>
                    <a:pt x="7097" y="3193"/>
                  </a:cubicBezTo>
                  <a:cubicBezTo>
                    <a:pt x="7037" y="3229"/>
                    <a:pt x="7025" y="3336"/>
                    <a:pt x="7061" y="3395"/>
                  </a:cubicBezTo>
                  <a:cubicBezTo>
                    <a:pt x="7091" y="3433"/>
                    <a:pt x="7144" y="3451"/>
                    <a:pt x="7194" y="3451"/>
                  </a:cubicBezTo>
                  <a:cubicBezTo>
                    <a:pt x="7224" y="3451"/>
                    <a:pt x="7253" y="3445"/>
                    <a:pt x="7275" y="3431"/>
                  </a:cubicBezTo>
                  <a:cubicBezTo>
                    <a:pt x="7895" y="2943"/>
                    <a:pt x="8466" y="2419"/>
                    <a:pt x="8990" y="1824"/>
                  </a:cubicBezTo>
                  <a:cubicBezTo>
                    <a:pt x="9002" y="2074"/>
                    <a:pt x="9204" y="2276"/>
                    <a:pt x="9466" y="2276"/>
                  </a:cubicBezTo>
                  <a:cubicBezTo>
                    <a:pt x="9728" y="2276"/>
                    <a:pt x="9942" y="2074"/>
                    <a:pt x="9942" y="1800"/>
                  </a:cubicBezTo>
                  <a:lnTo>
                    <a:pt x="9942" y="478"/>
                  </a:lnTo>
                  <a:cubicBezTo>
                    <a:pt x="9942" y="347"/>
                    <a:pt x="9883" y="216"/>
                    <a:pt x="9776" y="121"/>
                  </a:cubicBezTo>
                  <a:cubicBezTo>
                    <a:pt x="9679" y="46"/>
                    <a:pt x="9564" y="0"/>
                    <a:pt x="9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5" name="Google Shape;695;p56"/>
          <p:cNvCxnSpPr/>
          <p:nvPr/>
        </p:nvCxnSpPr>
        <p:spPr>
          <a:xfrm>
            <a:off x="2546769" y="3121655"/>
            <a:ext cx="1075800" cy="0"/>
          </a:xfrm>
          <a:prstGeom prst="straightConnector1">
            <a:avLst/>
          </a:prstGeom>
          <a:noFill/>
          <a:ln w="19050" cap="flat" cmpd="sng">
            <a:solidFill>
              <a:schemeClr val="dk1"/>
            </a:solidFill>
            <a:prstDash val="solid"/>
            <a:round/>
            <a:headEnd type="none" w="med" len="med"/>
            <a:tailEnd type="none" w="med" len="med"/>
          </a:ln>
        </p:spPr>
      </p:cxnSp>
      <p:cxnSp>
        <p:nvCxnSpPr>
          <p:cNvPr id="696" name="Google Shape;696;p56"/>
          <p:cNvCxnSpPr/>
          <p:nvPr/>
        </p:nvCxnSpPr>
        <p:spPr>
          <a:xfrm>
            <a:off x="4089594" y="3121655"/>
            <a:ext cx="1098900" cy="0"/>
          </a:xfrm>
          <a:prstGeom prst="straightConnector1">
            <a:avLst/>
          </a:prstGeom>
          <a:noFill/>
          <a:ln w="19050" cap="flat" cmpd="sng">
            <a:solidFill>
              <a:schemeClr val="dk1"/>
            </a:solidFill>
            <a:prstDash val="solid"/>
            <a:round/>
            <a:headEnd type="none" w="med" len="med"/>
            <a:tailEnd type="none" w="med" len="med"/>
          </a:ln>
        </p:spPr>
      </p:cxnSp>
      <p:cxnSp>
        <p:nvCxnSpPr>
          <p:cNvPr id="697" name="Google Shape;697;p56"/>
          <p:cNvCxnSpPr/>
          <p:nvPr/>
        </p:nvCxnSpPr>
        <p:spPr>
          <a:xfrm>
            <a:off x="5655782" y="3121655"/>
            <a:ext cx="1098900" cy="0"/>
          </a:xfrm>
          <a:prstGeom prst="straightConnector1">
            <a:avLst/>
          </a:prstGeom>
          <a:noFill/>
          <a:ln w="19050" cap="flat" cmpd="sng">
            <a:solidFill>
              <a:schemeClr val="dk1"/>
            </a:solidFill>
            <a:prstDash val="solid"/>
            <a:round/>
            <a:headEnd type="none" w="med" len="med"/>
            <a:tailEnd type="none" w="med" len="med"/>
          </a:ln>
        </p:spPr>
      </p:cxnSp>
      <p:sp>
        <p:nvSpPr>
          <p:cNvPr id="699" name="Google Shape;699;p56"/>
          <p:cNvSpPr txBox="1"/>
          <p:nvPr/>
        </p:nvSpPr>
        <p:spPr>
          <a:xfrm>
            <a:off x="1652769" y="3321783"/>
            <a:ext cx="13209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chemeClr val="dk1"/>
                </a:solidFill>
                <a:latin typeface="Baskervville"/>
                <a:ea typeface="Baskervville"/>
                <a:cs typeface="Baskervville"/>
                <a:sym typeface="Baskervville"/>
              </a:rPr>
              <a:t>-40%</a:t>
            </a:r>
            <a:endParaRPr sz="1800" b="1" dirty="0">
              <a:solidFill>
                <a:schemeClr val="dk1"/>
              </a:solidFill>
              <a:latin typeface="Baskervville"/>
              <a:ea typeface="Baskervville"/>
              <a:cs typeface="Baskervville"/>
              <a:sym typeface="Baskervville"/>
            </a:endParaRPr>
          </a:p>
        </p:txBody>
      </p:sp>
      <p:pic>
        <p:nvPicPr>
          <p:cNvPr id="7170" name="Picture 2" descr="BASC PICHINCHA - INVERSIONES PONTETRESA 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82" y="670683"/>
            <a:ext cx="1867993" cy="119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52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58"/>
          <p:cNvSpPr/>
          <p:nvPr/>
        </p:nvSpPr>
        <p:spPr>
          <a:xfrm>
            <a:off x="3258916" y="3356113"/>
            <a:ext cx="5727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8"/>
          <p:cNvSpPr/>
          <p:nvPr/>
        </p:nvSpPr>
        <p:spPr>
          <a:xfrm>
            <a:off x="5312266" y="1826313"/>
            <a:ext cx="5727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8"/>
          <p:cNvSpPr/>
          <p:nvPr/>
        </p:nvSpPr>
        <p:spPr>
          <a:xfrm>
            <a:off x="5312266" y="3356113"/>
            <a:ext cx="5727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8"/>
          <p:cNvSpPr/>
          <p:nvPr/>
        </p:nvSpPr>
        <p:spPr>
          <a:xfrm>
            <a:off x="3258916" y="1826313"/>
            <a:ext cx="5727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8"/>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Contexto en la pandemia</a:t>
            </a:r>
            <a:endParaRPr dirty="0"/>
          </a:p>
        </p:txBody>
      </p:sp>
      <p:cxnSp>
        <p:nvCxnSpPr>
          <p:cNvPr id="730" name="Google Shape;730;p58"/>
          <p:cNvCxnSpPr>
            <a:stCxn id="731" idx="3"/>
            <a:endCxn id="732" idx="1"/>
          </p:cNvCxnSpPr>
          <p:nvPr/>
        </p:nvCxnSpPr>
        <p:spPr>
          <a:xfrm>
            <a:off x="3831604" y="2118475"/>
            <a:ext cx="1480800" cy="0"/>
          </a:xfrm>
          <a:prstGeom prst="straightConnector1">
            <a:avLst/>
          </a:prstGeom>
          <a:noFill/>
          <a:ln w="19050" cap="flat" cmpd="sng">
            <a:solidFill>
              <a:schemeClr val="dk1"/>
            </a:solidFill>
            <a:prstDash val="solid"/>
            <a:round/>
            <a:headEnd type="none" w="med" len="med"/>
            <a:tailEnd type="none" w="med" len="med"/>
          </a:ln>
        </p:spPr>
      </p:cxnSp>
      <p:cxnSp>
        <p:nvCxnSpPr>
          <p:cNvPr id="733" name="Google Shape;733;p58"/>
          <p:cNvCxnSpPr>
            <a:stCxn id="734" idx="3"/>
            <a:endCxn id="735" idx="1"/>
          </p:cNvCxnSpPr>
          <p:nvPr/>
        </p:nvCxnSpPr>
        <p:spPr>
          <a:xfrm>
            <a:off x="3831604" y="3642475"/>
            <a:ext cx="1480800" cy="0"/>
          </a:xfrm>
          <a:prstGeom prst="straightConnector1">
            <a:avLst/>
          </a:prstGeom>
          <a:noFill/>
          <a:ln w="19050" cap="flat" cmpd="sng">
            <a:solidFill>
              <a:schemeClr val="dk1"/>
            </a:solidFill>
            <a:prstDash val="solid"/>
            <a:round/>
            <a:headEnd type="none" w="med" len="med"/>
            <a:tailEnd type="none" w="med" len="med"/>
          </a:ln>
        </p:spPr>
      </p:cxnSp>
      <p:sp>
        <p:nvSpPr>
          <p:cNvPr id="736" name="Google Shape;736;p58"/>
          <p:cNvSpPr txBox="1"/>
          <p:nvPr/>
        </p:nvSpPr>
        <p:spPr>
          <a:xfrm>
            <a:off x="6113675" y="1698475"/>
            <a:ext cx="21579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chemeClr val="dk1"/>
                </a:solidFill>
                <a:latin typeface="Baskervville"/>
                <a:ea typeface="Baskervville"/>
                <a:cs typeface="Baskervville"/>
                <a:sym typeface="Baskervville"/>
              </a:rPr>
              <a:t>Pérdidas nacionales</a:t>
            </a:r>
            <a:endParaRPr sz="2000" b="1" dirty="0">
              <a:solidFill>
                <a:schemeClr val="dk1"/>
              </a:solidFill>
              <a:latin typeface="Baskervville"/>
              <a:ea typeface="Baskervville"/>
              <a:cs typeface="Baskervville"/>
              <a:sym typeface="Baskervville"/>
            </a:endParaRPr>
          </a:p>
        </p:txBody>
      </p:sp>
      <p:sp>
        <p:nvSpPr>
          <p:cNvPr id="737" name="Google Shape;737;p58"/>
          <p:cNvSpPr txBox="1"/>
          <p:nvPr/>
        </p:nvSpPr>
        <p:spPr>
          <a:xfrm>
            <a:off x="6113675" y="1965795"/>
            <a:ext cx="2157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Cerca de $7.000 milones</a:t>
            </a:r>
            <a:endParaRPr sz="1600" dirty="0">
              <a:solidFill>
                <a:schemeClr val="dk1"/>
              </a:solidFill>
              <a:latin typeface="Montserrat"/>
              <a:ea typeface="Montserrat"/>
              <a:cs typeface="Montserrat"/>
              <a:sym typeface="Montserrat"/>
            </a:endParaRPr>
          </a:p>
        </p:txBody>
      </p:sp>
      <p:sp>
        <p:nvSpPr>
          <p:cNvPr id="738" name="Google Shape;738;p58"/>
          <p:cNvSpPr txBox="1"/>
          <p:nvPr/>
        </p:nvSpPr>
        <p:spPr>
          <a:xfrm>
            <a:off x="6113675" y="3222461"/>
            <a:ext cx="21579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chemeClr val="dk1"/>
                </a:solidFill>
                <a:latin typeface="Baskervville"/>
                <a:ea typeface="Baskervville"/>
                <a:cs typeface="Baskervville"/>
                <a:sym typeface="Baskervville"/>
              </a:rPr>
              <a:t>Contracción</a:t>
            </a:r>
            <a:endParaRPr sz="2000" b="1" dirty="0">
              <a:solidFill>
                <a:schemeClr val="dk1"/>
              </a:solidFill>
              <a:latin typeface="Baskervville"/>
              <a:ea typeface="Baskervville"/>
              <a:cs typeface="Baskervville"/>
              <a:sym typeface="Baskervville"/>
            </a:endParaRPr>
          </a:p>
        </p:txBody>
      </p:sp>
      <p:sp>
        <p:nvSpPr>
          <p:cNvPr id="739" name="Google Shape;739;p58"/>
          <p:cNvSpPr txBox="1"/>
          <p:nvPr/>
        </p:nvSpPr>
        <p:spPr>
          <a:xfrm>
            <a:off x="6113675" y="3489780"/>
            <a:ext cx="2157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Agosto - $170 millones</a:t>
            </a:r>
            <a:endParaRPr sz="1600" dirty="0">
              <a:solidFill>
                <a:schemeClr val="dk1"/>
              </a:solidFill>
              <a:latin typeface="Montserrat"/>
              <a:ea typeface="Montserrat"/>
              <a:cs typeface="Montserrat"/>
              <a:sym typeface="Montserrat"/>
            </a:endParaRPr>
          </a:p>
        </p:txBody>
      </p:sp>
      <p:sp>
        <p:nvSpPr>
          <p:cNvPr id="740" name="Google Shape;740;p58"/>
          <p:cNvSpPr txBox="1"/>
          <p:nvPr/>
        </p:nvSpPr>
        <p:spPr>
          <a:xfrm>
            <a:off x="872300" y="3222461"/>
            <a:ext cx="2157900" cy="400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000" b="1" dirty="0" smtClean="0">
                <a:solidFill>
                  <a:schemeClr val="dk1"/>
                </a:solidFill>
                <a:latin typeface="Baskervville"/>
                <a:ea typeface="Baskervville"/>
                <a:cs typeface="Baskervville"/>
                <a:sym typeface="Baskervville"/>
              </a:rPr>
              <a:t>Sector florícola</a:t>
            </a:r>
            <a:endParaRPr sz="2000" b="1" dirty="0">
              <a:solidFill>
                <a:schemeClr val="dk1"/>
              </a:solidFill>
              <a:latin typeface="Baskervville"/>
              <a:ea typeface="Baskervville"/>
              <a:cs typeface="Baskervville"/>
              <a:sym typeface="Baskervville"/>
            </a:endParaRPr>
          </a:p>
        </p:txBody>
      </p:sp>
      <p:sp>
        <p:nvSpPr>
          <p:cNvPr id="741" name="Google Shape;741;p58"/>
          <p:cNvSpPr txBox="1"/>
          <p:nvPr/>
        </p:nvSpPr>
        <p:spPr>
          <a:xfrm>
            <a:off x="872300" y="3489780"/>
            <a:ext cx="21579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smtClean="0">
                <a:solidFill>
                  <a:schemeClr val="dk1"/>
                </a:solidFill>
                <a:latin typeface="Montserrat"/>
                <a:ea typeface="Montserrat"/>
                <a:cs typeface="Montserrat"/>
                <a:sym typeface="Montserrat"/>
              </a:rPr>
              <a:t>Cancelación de pedidos y cierre de mercaods</a:t>
            </a:r>
            <a:endParaRPr sz="1600" dirty="0">
              <a:solidFill>
                <a:schemeClr val="dk1"/>
              </a:solidFill>
              <a:latin typeface="Montserrat"/>
              <a:ea typeface="Montserrat"/>
              <a:cs typeface="Montserrat"/>
              <a:sym typeface="Montserrat"/>
            </a:endParaRPr>
          </a:p>
        </p:txBody>
      </p:sp>
      <p:sp>
        <p:nvSpPr>
          <p:cNvPr id="742" name="Google Shape;742;p58"/>
          <p:cNvSpPr txBox="1"/>
          <p:nvPr/>
        </p:nvSpPr>
        <p:spPr>
          <a:xfrm>
            <a:off x="872300" y="1698475"/>
            <a:ext cx="2157900" cy="400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000" b="1" dirty="0" smtClean="0">
                <a:solidFill>
                  <a:schemeClr val="dk1"/>
                </a:solidFill>
                <a:latin typeface="Baskervville"/>
                <a:ea typeface="Baskervville"/>
                <a:cs typeface="Baskervville"/>
                <a:sym typeface="Baskervville"/>
              </a:rPr>
              <a:t>Efectos</a:t>
            </a:r>
            <a:endParaRPr sz="2000" b="1" dirty="0">
              <a:solidFill>
                <a:schemeClr val="dk1"/>
              </a:solidFill>
              <a:latin typeface="Baskervville"/>
              <a:ea typeface="Baskervville"/>
              <a:cs typeface="Baskervville"/>
              <a:sym typeface="Baskervville"/>
            </a:endParaRPr>
          </a:p>
        </p:txBody>
      </p:sp>
      <p:sp>
        <p:nvSpPr>
          <p:cNvPr id="743" name="Google Shape;743;p58"/>
          <p:cNvSpPr txBox="1"/>
          <p:nvPr/>
        </p:nvSpPr>
        <p:spPr>
          <a:xfrm>
            <a:off x="872300" y="1965795"/>
            <a:ext cx="21579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200"/>
              </a:spcAft>
              <a:buNone/>
            </a:pPr>
            <a:r>
              <a:rPr lang="en" sz="1600" dirty="0" smtClean="0">
                <a:solidFill>
                  <a:schemeClr val="dk1"/>
                </a:solidFill>
                <a:latin typeface="Montserrat"/>
                <a:ea typeface="Montserrat"/>
                <a:cs typeface="Montserrat"/>
                <a:sym typeface="Montserrat"/>
              </a:rPr>
              <a:t>A partir del primer trimestre de 2020</a:t>
            </a:r>
            <a:endParaRPr sz="1600" dirty="0">
              <a:solidFill>
                <a:schemeClr val="dk1"/>
              </a:solidFill>
              <a:latin typeface="Montserrat"/>
              <a:ea typeface="Montserrat"/>
              <a:cs typeface="Montserrat"/>
              <a:sym typeface="Montserrat"/>
            </a:endParaRPr>
          </a:p>
        </p:txBody>
      </p:sp>
      <p:grpSp>
        <p:nvGrpSpPr>
          <p:cNvPr id="744" name="Google Shape;744;p58"/>
          <p:cNvGrpSpPr/>
          <p:nvPr/>
        </p:nvGrpSpPr>
        <p:grpSpPr>
          <a:xfrm>
            <a:off x="5435091" y="1932564"/>
            <a:ext cx="327059" cy="360192"/>
            <a:chOff x="7562766" y="1514864"/>
            <a:chExt cx="327059" cy="360192"/>
          </a:xfrm>
        </p:grpSpPr>
        <p:sp>
          <p:nvSpPr>
            <p:cNvPr id="745" name="Google Shape;745;p58"/>
            <p:cNvSpPr/>
            <p:nvPr/>
          </p:nvSpPr>
          <p:spPr>
            <a:xfrm>
              <a:off x="7662418" y="1600289"/>
              <a:ext cx="127724" cy="165248"/>
            </a:xfrm>
            <a:custGeom>
              <a:avLst/>
              <a:gdLst/>
              <a:ahLst/>
              <a:cxnLst/>
              <a:rect l="l" t="t" r="r" b="b"/>
              <a:pathLst>
                <a:path w="4013" h="5192" extrusionOk="0">
                  <a:moveTo>
                    <a:pt x="2001" y="334"/>
                  </a:moveTo>
                  <a:cubicBezTo>
                    <a:pt x="2298" y="334"/>
                    <a:pt x="2548" y="513"/>
                    <a:pt x="2656" y="763"/>
                  </a:cubicBezTo>
                  <a:cubicBezTo>
                    <a:pt x="2679" y="846"/>
                    <a:pt x="2715" y="941"/>
                    <a:pt x="2715" y="1049"/>
                  </a:cubicBezTo>
                  <a:lnTo>
                    <a:pt x="2715" y="1227"/>
                  </a:lnTo>
                  <a:cubicBezTo>
                    <a:pt x="2441" y="1132"/>
                    <a:pt x="2322" y="846"/>
                    <a:pt x="2322" y="834"/>
                  </a:cubicBezTo>
                  <a:cubicBezTo>
                    <a:pt x="2298" y="775"/>
                    <a:pt x="2251" y="727"/>
                    <a:pt x="2179" y="727"/>
                  </a:cubicBezTo>
                  <a:cubicBezTo>
                    <a:pt x="2120" y="727"/>
                    <a:pt x="2060" y="763"/>
                    <a:pt x="2013" y="822"/>
                  </a:cubicBezTo>
                  <a:cubicBezTo>
                    <a:pt x="2013" y="822"/>
                    <a:pt x="1822" y="1180"/>
                    <a:pt x="1286" y="1239"/>
                  </a:cubicBezTo>
                  <a:lnTo>
                    <a:pt x="1286" y="1025"/>
                  </a:lnTo>
                  <a:cubicBezTo>
                    <a:pt x="1298" y="941"/>
                    <a:pt x="1310" y="846"/>
                    <a:pt x="1346" y="763"/>
                  </a:cubicBezTo>
                  <a:cubicBezTo>
                    <a:pt x="1453" y="513"/>
                    <a:pt x="1703" y="334"/>
                    <a:pt x="2001" y="334"/>
                  </a:cubicBezTo>
                  <a:close/>
                  <a:moveTo>
                    <a:pt x="2167" y="1180"/>
                  </a:moveTo>
                  <a:cubicBezTo>
                    <a:pt x="2263" y="1322"/>
                    <a:pt x="2465" y="1501"/>
                    <a:pt x="2727" y="1549"/>
                  </a:cubicBezTo>
                  <a:lnTo>
                    <a:pt x="2727" y="1775"/>
                  </a:lnTo>
                  <a:cubicBezTo>
                    <a:pt x="2727" y="2156"/>
                    <a:pt x="2429" y="2465"/>
                    <a:pt x="2048" y="2489"/>
                  </a:cubicBezTo>
                  <a:lnTo>
                    <a:pt x="1989" y="2489"/>
                  </a:lnTo>
                  <a:cubicBezTo>
                    <a:pt x="1596" y="2489"/>
                    <a:pt x="1298" y="2180"/>
                    <a:pt x="1298" y="1787"/>
                  </a:cubicBezTo>
                  <a:lnTo>
                    <a:pt x="1298" y="1561"/>
                  </a:lnTo>
                  <a:cubicBezTo>
                    <a:pt x="1727" y="1525"/>
                    <a:pt x="2001" y="1346"/>
                    <a:pt x="2167" y="1180"/>
                  </a:cubicBezTo>
                  <a:close/>
                  <a:moveTo>
                    <a:pt x="2215" y="2846"/>
                  </a:moveTo>
                  <a:lnTo>
                    <a:pt x="2132" y="3025"/>
                  </a:lnTo>
                  <a:lnTo>
                    <a:pt x="1906" y="3025"/>
                  </a:lnTo>
                  <a:lnTo>
                    <a:pt x="1810" y="2846"/>
                  </a:lnTo>
                  <a:close/>
                  <a:moveTo>
                    <a:pt x="2084" y="3347"/>
                  </a:moveTo>
                  <a:lnTo>
                    <a:pt x="2287" y="4180"/>
                  </a:lnTo>
                  <a:lnTo>
                    <a:pt x="2013" y="4442"/>
                  </a:lnTo>
                  <a:lnTo>
                    <a:pt x="1751" y="4180"/>
                  </a:lnTo>
                  <a:lnTo>
                    <a:pt x="1929" y="3347"/>
                  </a:lnTo>
                  <a:close/>
                  <a:moveTo>
                    <a:pt x="2572" y="2918"/>
                  </a:moveTo>
                  <a:cubicBezTo>
                    <a:pt x="2810" y="2989"/>
                    <a:pt x="3025" y="3120"/>
                    <a:pt x="3215" y="3311"/>
                  </a:cubicBezTo>
                  <a:cubicBezTo>
                    <a:pt x="3549" y="3620"/>
                    <a:pt x="3727" y="4025"/>
                    <a:pt x="3727" y="4442"/>
                  </a:cubicBezTo>
                  <a:lnTo>
                    <a:pt x="3668" y="4859"/>
                  </a:lnTo>
                  <a:lnTo>
                    <a:pt x="334" y="4859"/>
                  </a:lnTo>
                  <a:lnTo>
                    <a:pt x="334" y="4442"/>
                  </a:lnTo>
                  <a:cubicBezTo>
                    <a:pt x="334" y="4025"/>
                    <a:pt x="513" y="3620"/>
                    <a:pt x="834" y="3311"/>
                  </a:cubicBezTo>
                  <a:cubicBezTo>
                    <a:pt x="1013" y="3132"/>
                    <a:pt x="1239" y="2989"/>
                    <a:pt x="1477" y="2918"/>
                  </a:cubicBezTo>
                  <a:lnTo>
                    <a:pt x="1632" y="3204"/>
                  </a:lnTo>
                  <a:lnTo>
                    <a:pt x="1405" y="4192"/>
                  </a:lnTo>
                  <a:cubicBezTo>
                    <a:pt x="1394" y="4251"/>
                    <a:pt x="1405" y="4311"/>
                    <a:pt x="1453" y="4359"/>
                  </a:cubicBezTo>
                  <a:lnTo>
                    <a:pt x="1906" y="4775"/>
                  </a:lnTo>
                  <a:cubicBezTo>
                    <a:pt x="1941" y="4811"/>
                    <a:pt x="1989" y="4823"/>
                    <a:pt x="2025" y="4823"/>
                  </a:cubicBezTo>
                  <a:cubicBezTo>
                    <a:pt x="2072" y="4823"/>
                    <a:pt x="2096" y="4811"/>
                    <a:pt x="2144" y="4775"/>
                  </a:cubicBezTo>
                  <a:lnTo>
                    <a:pt x="2608" y="4359"/>
                  </a:lnTo>
                  <a:cubicBezTo>
                    <a:pt x="2656" y="4311"/>
                    <a:pt x="2668" y="4251"/>
                    <a:pt x="2656" y="4192"/>
                  </a:cubicBezTo>
                  <a:lnTo>
                    <a:pt x="2429" y="3204"/>
                  </a:lnTo>
                  <a:lnTo>
                    <a:pt x="2572" y="2918"/>
                  </a:lnTo>
                  <a:close/>
                  <a:moveTo>
                    <a:pt x="2001" y="1"/>
                  </a:moveTo>
                  <a:cubicBezTo>
                    <a:pt x="1417" y="1"/>
                    <a:pt x="953" y="465"/>
                    <a:pt x="953" y="1049"/>
                  </a:cubicBezTo>
                  <a:lnTo>
                    <a:pt x="953" y="1418"/>
                  </a:lnTo>
                  <a:lnTo>
                    <a:pt x="953" y="1787"/>
                  </a:lnTo>
                  <a:cubicBezTo>
                    <a:pt x="953" y="2120"/>
                    <a:pt x="1120" y="2418"/>
                    <a:pt x="1358" y="2608"/>
                  </a:cubicBezTo>
                  <a:cubicBezTo>
                    <a:pt x="572" y="2870"/>
                    <a:pt x="1" y="3608"/>
                    <a:pt x="1" y="4442"/>
                  </a:cubicBezTo>
                  <a:lnTo>
                    <a:pt x="1" y="5037"/>
                  </a:lnTo>
                  <a:cubicBezTo>
                    <a:pt x="1" y="5121"/>
                    <a:pt x="84" y="5192"/>
                    <a:pt x="167" y="5192"/>
                  </a:cubicBezTo>
                  <a:lnTo>
                    <a:pt x="3834" y="5192"/>
                  </a:lnTo>
                  <a:cubicBezTo>
                    <a:pt x="3918" y="5192"/>
                    <a:pt x="3989" y="5121"/>
                    <a:pt x="3989" y="5037"/>
                  </a:cubicBezTo>
                  <a:lnTo>
                    <a:pt x="3989" y="4442"/>
                  </a:lnTo>
                  <a:cubicBezTo>
                    <a:pt x="4013" y="3620"/>
                    <a:pt x="3430" y="2882"/>
                    <a:pt x="2644" y="2608"/>
                  </a:cubicBezTo>
                  <a:cubicBezTo>
                    <a:pt x="2882" y="2418"/>
                    <a:pt x="3037" y="2120"/>
                    <a:pt x="3037" y="1787"/>
                  </a:cubicBezTo>
                  <a:lnTo>
                    <a:pt x="3037" y="1418"/>
                  </a:lnTo>
                  <a:lnTo>
                    <a:pt x="3037" y="1049"/>
                  </a:lnTo>
                  <a:cubicBezTo>
                    <a:pt x="3037" y="465"/>
                    <a:pt x="2584" y="1"/>
                    <a:pt x="2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8"/>
            <p:cNvSpPr/>
            <p:nvPr/>
          </p:nvSpPr>
          <p:spPr>
            <a:xfrm>
              <a:off x="7599527" y="1548951"/>
              <a:ext cx="258853" cy="154841"/>
            </a:xfrm>
            <a:custGeom>
              <a:avLst/>
              <a:gdLst/>
              <a:ahLst/>
              <a:cxnLst/>
              <a:rect l="l" t="t" r="r" b="b"/>
              <a:pathLst>
                <a:path w="8133" h="4865" extrusionOk="0">
                  <a:moveTo>
                    <a:pt x="3974" y="1"/>
                  </a:moveTo>
                  <a:cubicBezTo>
                    <a:pt x="3947" y="1"/>
                    <a:pt x="3923" y="7"/>
                    <a:pt x="3905" y="18"/>
                  </a:cubicBezTo>
                  <a:cubicBezTo>
                    <a:pt x="3882" y="42"/>
                    <a:pt x="1798" y="1269"/>
                    <a:pt x="238" y="1269"/>
                  </a:cubicBezTo>
                  <a:cubicBezTo>
                    <a:pt x="167" y="1269"/>
                    <a:pt x="95" y="1328"/>
                    <a:pt x="72" y="1411"/>
                  </a:cubicBezTo>
                  <a:cubicBezTo>
                    <a:pt x="72" y="1423"/>
                    <a:pt x="0" y="1912"/>
                    <a:pt x="0" y="2662"/>
                  </a:cubicBezTo>
                  <a:cubicBezTo>
                    <a:pt x="0" y="2745"/>
                    <a:pt x="72" y="2816"/>
                    <a:pt x="167" y="2816"/>
                  </a:cubicBezTo>
                  <a:cubicBezTo>
                    <a:pt x="250" y="2816"/>
                    <a:pt x="333" y="2745"/>
                    <a:pt x="333" y="2662"/>
                  </a:cubicBezTo>
                  <a:cubicBezTo>
                    <a:pt x="333" y="2162"/>
                    <a:pt x="357" y="1781"/>
                    <a:pt x="393" y="1590"/>
                  </a:cubicBezTo>
                  <a:cubicBezTo>
                    <a:pt x="1060" y="1554"/>
                    <a:pt x="1857" y="1352"/>
                    <a:pt x="2786" y="947"/>
                  </a:cubicBezTo>
                  <a:cubicBezTo>
                    <a:pt x="3346" y="697"/>
                    <a:pt x="3798" y="459"/>
                    <a:pt x="3977" y="352"/>
                  </a:cubicBezTo>
                  <a:cubicBezTo>
                    <a:pt x="4155" y="459"/>
                    <a:pt x="4596" y="697"/>
                    <a:pt x="5167" y="947"/>
                  </a:cubicBezTo>
                  <a:cubicBezTo>
                    <a:pt x="6084" y="1352"/>
                    <a:pt x="6894" y="1566"/>
                    <a:pt x="7561" y="1590"/>
                  </a:cubicBezTo>
                  <a:cubicBezTo>
                    <a:pt x="7608" y="2007"/>
                    <a:pt x="7715" y="3281"/>
                    <a:pt x="7394" y="4662"/>
                  </a:cubicBezTo>
                  <a:cubicBezTo>
                    <a:pt x="7382" y="4757"/>
                    <a:pt x="7430" y="4840"/>
                    <a:pt x="7513" y="4864"/>
                  </a:cubicBezTo>
                  <a:lnTo>
                    <a:pt x="7549" y="4864"/>
                  </a:lnTo>
                  <a:cubicBezTo>
                    <a:pt x="7620" y="4864"/>
                    <a:pt x="7692" y="4805"/>
                    <a:pt x="7715" y="4721"/>
                  </a:cubicBezTo>
                  <a:cubicBezTo>
                    <a:pt x="8132" y="3007"/>
                    <a:pt x="7894" y="1483"/>
                    <a:pt x="7894" y="1411"/>
                  </a:cubicBezTo>
                  <a:cubicBezTo>
                    <a:pt x="7870" y="1328"/>
                    <a:pt x="7799" y="1269"/>
                    <a:pt x="7727" y="1269"/>
                  </a:cubicBezTo>
                  <a:cubicBezTo>
                    <a:pt x="6168" y="1269"/>
                    <a:pt x="4096" y="42"/>
                    <a:pt x="4060" y="18"/>
                  </a:cubicBezTo>
                  <a:cubicBezTo>
                    <a:pt x="4030" y="7"/>
                    <a:pt x="4001" y="1"/>
                    <a:pt x="3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8"/>
            <p:cNvSpPr/>
            <p:nvPr/>
          </p:nvSpPr>
          <p:spPr>
            <a:xfrm>
              <a:off x="7599909" y="1648380"/>
              <a:ext cx="242175" cy="190679"/>
            </a:xfrm>
            <a:custGeom>
              <a:avLst/>
              <a:gdLst/>
              <a:ahLst/>
              <a:cxnLst/>
              <a:rect l="l" t="t" r="r" b="b"/>
              <a:pathLst>
                <a:path w="7609" h="5991" extrusionOk="0">
                  <a:moveTo>
                    <a:pt x="185" y="1"/>
                  </a:moveTo>
                  <a:cubicBezTo>
                    <a:pt x="179" y="1"/>
                    <a:pt x="173" y="1"/>
                    <a:pt x="167" y="2"/>
                  </a:cubicBezTo>
                  <a:cubicBezTo>
                    <a:pt x="71" y="2"/>
                    <a:pt x="0" y="97"/>
                    <a:pt x="12" y="181"/>
                  </a:cubicBezTo>
                  <a:cubicBezTo>
                    <a:pt x="95" y="1419"/>
                    <a:pt x="369" y="2502"/>
                    <a:pt x="869" y="3419"/>
                  </a:cubicBezTo>
                  <a:cubicBezTo>
                    <a:pt x="1536" y="4669"/>
                    <a:pt x="2560" y="5526"/>
                    <a:pt x="3929" y="5979"/>
                  </a:cubicBezTo>
                  <a:cubicBezTo>
                    <a:pt x="3941" y="5979"/>
                    <a:pt x="3965" y="5991"/>
                    <a:pt x="3989" y="5991"/>
                  </a:cubicBezTo>
                  <a:cubicBezTo>
                    <a:pt x="4001" y="5991"/>
                    <a:pt x="4024" y="5991"/>
                    <a:pt x="4048" y="5979"/>
                  </a:cubicBezTo>
                  <a:cubicBezTo>
                    <a:pt x="4941" y="5681"/>
                    <a:pt x="5691" y="5217"/>
                    <a:pt x="6287" y="4574"/>
                  </a:cubicBezTo>
                  <a:cubicBezTo>
                    <a:pt x="6882" y="3931"/>
                    <a:pt x="7322" y="3133"/>
                    <a:pt x="7608" y="2181"/>
                  </a:cubicBezTo>
                  <a:cubicBezTo>
                    <a:pt x="7608" y="2097"/>
                    <a:pt x="7560" y="2002"/>
                    <a:pt x="7477" y="1966"/>
                  </a:cubicBezTo>
                  <a:cubicBezTo>
                    <a:pt x="7463" y="1963"/>
                    <a:pt x="7448" y="1961"/>
                    <a:pt x="7434" y="1961"/>
                  </a:cubicBezTo>
                  <a:cubicBezTo>
                    <a:pt x="7358" y="1961"/>
                    <a:pt x="7293" y="2013"/>
                    <a:pt x="7263" y="2074"/>
                  </a:cubicBezTo>
                  <a:cubicBezTo>
                    <a:pt x="7001" y="2990"/>
                    <a:pt x="6560" y="3741"/>
                    <a:pt x="6013" y="4336"/>
                  </a:cubicBezTo>
                  <a:cubicBezTo>
                    <a:pt x="5465" y="4919"/>
                    <a:pt x="4774" y="5348"/>
                    <a:pt x="3977" y="5634"/>
                  </a:cubicBezTo>
                  <a:cubicBezTo>
                    <a:pt x="2727" y="5205"/>
                    <a:pt x="1774" y="4395"/>
                    <a:pt x="1143" y="3252"/>
                  </a:cubicBezTo>
                  <a:cubicBezTo>
                    <a:pt x="691" y="2383"/>
                    <a:pt x="417" y="1347"/>
                    <a:pt x="345" y="157"/>
                  </a:cubicBezTo>
                  <a:cubicBezTo>
                    <a:pt x="345" y="68"/>
                    <a:pt x="26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8"/>
            <p:cNvSpPr/>
            <p:nvPr/>
          </p:nvSpPr>
          <p:spPr>
            <a:xfrm>
              <a:off x="7562766" y="1514864"/>
              <a:ext cx="327059" cy="360192"/>
            </a:xfrm>
            <a:custGeom>
              <a:avLst/>
              <a:gdLst/>
              <a:ahLst/>
              <a:cxnLst/>
              <a:rect l="l" t="t" r="r" b="b"/>
              <a:pathLst>
                <a:path w="10276" h="11317" extrusionOk="0">
                  <a:moveTo>
                    <a:pt x="5132" y="363"/>
                  </a:moveTo>
                  <a:cubicBezTo>
                    <a:pt x="5334" y="482"/>
                    <a:pt x="5906" y="792"/>
                    <a:pt x="6644" y="1125"/>
                  </a:cubicBezTo>
                  <a:cubicBezTo>
                    <a:pt x="7823" y="1625"/>
                    <a:pt x="8835" y="1899"/>
                    <a:pt x="9668" y="1923"/>
                  </a:cubicBezTo>
                  <a:cubicBezTo>
                    <a:pt x="9728" y="2375"/>
                    <a:pt x="9882" y="3947"/>
                    <a:pt x="9501" y="5673"/>
                  </a:cubicBezTo>
                  <a:cubicBezTo>
                    <a:pt x="9251" y="6888"/>
                    <a:pt x="8823" y="7912"/>
                    <a:pt x="8192" y="8757"/>
                  </a:cubicBezTo>
                  <a:cubicBezTo>
                    <a:pt x="7442" y="9781"/>
                    <a:pt x="6406" y="10531"/>
                    <a:pt x="5132" y="10972"/>
                  </a:cubicBezTo>
                  <a:cubicBezTo>
                    <a:pt x="3846" y="10543"/>
                    <a:pt x="2822" y="9805"/>
                    <a:pt x="2060" y="8769"/>
                  </a:cubicBezTo>
                  <a:cubicBezTo>
                    <a:pt x="1453" y="7936"/>
                    <a:pt x="1012" y="6900"/>
                    <a:pt x="750" y="5709"/>
                  </a:cubicBezTo>
                  <a:cubicBezTo>
                    <a:pt x="393" y="3983"/>
                    <a:pt x="536" y="2387"/>
                    <a:pt x="596" y="1923"/>
                  </a:cubicBezTo>
                  <a:cubicBezTo>
                    <a:pt x="1429" y="1899"/>
                    <a:pt x="2453" y="1625"/>
                    <a:pt x="3608" y="1125"/>
                  </a:cubicBezTo>
                  <a:cubicBezTo>
                    <a:pt x="4346" y="816"/>
                    <a:pt x="4917" y="482"/>
                    <a:pt x="5132" y="363"/>
                  </a:cubicBezTo>
                  <a:close/>
                  <a:moveTo>
                    <a:pt x="5129" y="0"/>
                  </a:moveTo>
                  <a:cubicBezTo>
                    <a:pt x="5102" y="0"/>
                    <a:pt x="5078" y="6"/>
                    <a:pt x="5060" y="18"/>
                  </a:cubicBezTo>
                  <a:cubicBezTo>
                    <a:pt x="5025" y="42"/>
                    <a:pt x="2417" y="1589"/>
                    <a:pt x="453" y="1589"/>
                  </a:cubicBezTo>
                  <a:cubicBezTo>
                    <a:pt x="381" y="1589"/>
                    <a:pt x="310" y="1649"/>
                    <a:pt x="298" y="1720"/>
                  </a:cubicBezTo>
                  <a:cubicBezTo>
                    <a:pt x="274" y="1792"/>
                    <a:pt x="0" y="3637"/>
                    <a:pt x="441" y="5757"/>
                  </a:cubicBezTo>
                  <a:cubicBezTo>
                    <a:pt x="691" y="7007"/>
                    <a:pt x="1155" y="8078"/>
                    <a:pt x="1810" y="8948"/>
                  </a:cubicBezTo>
                  <a:cubicBezTo>
                    <a:pt x="2620" y="10055"/>
                    <a:pt x="3727" y="10841"/>
                    <a:pt x="5096" y="11305"/>
                  </a:cubicBezTo>
                  <a:cubicBezTo>
                    <a:pt x="5120" y="11305"/>
                    <a:pt x="5132" y="11317"/>
                    <a:pt x="5156" y="11317"/>
                  </a:cubicBezTo>
                  <a:cubicBezTo>
                    <a:pt x="5179" y="11317"/>
                    <a:pt x="5191" y="11317"/>
                    <a:pt x="5215" y="11305"/>
                  </a:cubicBezTo>
                  <a:cubicBezTo>
                    <a:pt x="6584" y="10841"/>
                    <a:pt x="7692" y="10055"/>
                    <a:pt x="8513" y="8948"/>
                  </a:cubicBezTo>
                  <a:cubicBezTo>
                    <a:pt x="9144" y="8078"/>
                    <a:pt x="9609" y="6983"/>
                    <a:pt x="9882" y="5757"/>
                  </a:cubicBezTo>
                  <a:cubicBezTo>
                    <a:pt x="10275" y="3637"/>
                    <a:pt x="10001" y="1792"/>
                    <a:pt x="9978" y="1720"/>
                  </a:cubicBezTo>
                  <a:cubicBezTo>
                    <a:pt x="9966" y="1649"/>
                    <a:pt x="9894" y="1589"/>
                    <a:pt x="9823" y="1589"/>
                  </a:cubicBezTo>
                  <a:cubicBezTo>
                    <a:pt x="7858" y="1589"/>
                    <a:pt x="5251" y="42"/>
                    <a:pt x="5215" y="18"/>
                  </a:cubicBezTo>
                  <a:cubicBezTo>
                    <a:pt x="5185" y="6"/>
                    <a:pt x="5156" y="0"/>
                    <a:pt x="5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8"/>
          <p:cNvGrpSpPr/>
          <p:nvPr/>
        </p:nvGrpSpPr>
        <p:grpSpPr>
          <a:xfrm>
            <a:off x="3353878" y="3464174"/>
            <a:ext cx="382758" cy="356595"/>
            <a:chOff x="2185128" y="2427549"/>
            <a:chExt cx="382758" cy="356595"/>
          </a:xfrm>
        </p:grpSpPr>
        <p:sp>
          <p:nvSpPr>
            <p:cNvPr id="750" name="Google Shape;750;p58"/>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8"/>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8"/>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8"/>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58"/>
          <p:cNvSpPr/>
          <p:nvPr/>
        </p:nvSpPr>
        <p:spPr>
          <a:xfrm>
            <a:off x="3392900" y="1960639"/>
            <a:ext cx="304716" cy="304048"/>
          </a:xfrm>
          <a:custGeom>
            <a:avLst/>
            <a:gdLst/>
            <a:ahLst/>
            <a:cxnLst/>
            <a:rect l="l" t="t" r="r" b="b"/>
            <a:pathLst>
              <a:path w="9574" h="9553" extrusionOk="0">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58"/>
          <p:cNvGrpSpPr/>
          <p:nvPr/>
        </p:nvGrpSpPr>
        <p:grpSpPr>
          <a:xfrm>
            <a:off x="5437172" y="3468206"/>
            <a:ext cx="322914" cy="348543"/>
            <a:chOff x="2662884" y="1513044"/>
            <a:chExt cx="322914" cy="348543"/>
          </a:xfrm>
        </p:grpSpPr>
        <p:sp>
          <p:nvSpPr>
            <p:cNvPr id="756" name="Google Shape;756;p58"/>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8"/>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8"/>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8"/>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8"/>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8"/>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8"/>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8"/>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8"/>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8"/>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66" name="Google Shape;766;p58"/>
          <p:cNvCxnSpPr>
            <a:stCxn id="726" idx="2"/>
            <a:endCxn id="725" idx="0"/>
          </p:cNvCxnSpPr>
          <p:nvPr/>
        </p:nvCxnSpPr>
        <p:spPr>
          <a:xfrm rot="5400000">
            <a:off x="4093516" y="1850913"/>
            <a:ext cx="957000" cy="2053200"/>
          </a:xfrm>
          <a:prstGeom prst="bentConnector3">
            <a:avLst>
              <a:gd name="adj1" fmla="val 50005"/>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255097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0"/>
          <p:cNvSpPr txBox="1">
            <a:spLocks noGrp="1"/>
          </p:cNvSpPr>
          <p:nvPr>
            <p:ph type="title"/>
          </p:nvPr>
        </p:nvSpPr>
        <p:spPr>
          <a:xfrm>
            <a:off x="1346027" y="1967501"/>
            <a:ext cx="6914400" cy="101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Resultados</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5"/>
          <p:cNvSpPr txBox="1">
            <a:spLocks noGrp="1"/>
          </p:cNvSpPr>
          <p:nvPr>
            <p:ph type="title"/>
          </p:nvPr>
        </p:nvSpPr>
        <p:spPr>
          <a:xfrm>
            <a:off x="713225" y="4152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Análisis Cuantitativo</a:t>
            </a:r>
            <a:endParaRPr dirty="0"/>
          </a:p>
        </p:txBody>
      </p:sp>
      <p:sp>
        <p:nvSpPr>
          <p:cNvPr id="631" name="Google Shape;631;p55"/>
          <p:cNvSpPr txBox="1">
            <a:spLocks noGrp="1"/>
          </p:cNvSpPr>
          <p:nvPr>
            <p:ph type="title" idx="2"/>
          </p:nvPr>
        </p:nvSpPr>
        <p:spPr>
          <a:xfrm>
            <a:off x="826365" y="2607043"/>
            <a:ext cx="1819345"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t>Índice de Ventaja Comparativa Revelada (IVCR)</a:t>
            </a:r>
            <a:endParaRPr sz="1200" dirty="0"/>
          </a:p>
        </p:txBody>
      </p:sp>
      <p:sp>
        <p:nvSpPr>
          <p:cNvPr id="632" name="Google Shape;632;p55"/>
          <p:cNvSpPr txBox="1">
            <a:spLocks noGrp="1"/>
          </p:cNvSpPr>
          <p:nvPr>
            <p:ph type="subTitle" idx="1"/>
          </p:nvPr>
        </p:nvSpPr>
        <p:spPr>
          <a:xfrm>
            <a:off x="826365" y="1615383"/>
            <a:ext cx="6388823"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Basa en indicadores ligados a la competitividad de las exportaciones de indicadores de Comercio</a:t>
            </a:r>
            <a:endParaRPr dirty="0"/>
          </a:p>
        </p:txBody>
      </p:sp>
      <p:sp>
        <p:nvSpPr>
          <p:cNvPr id="633" name="Google Shape;633;p55"/>
          <p:cNvSpPr txBox="1">
            <a:spLocks noGrp="1"/>
          </p:cNvSpPr>
          <p:nvPr>
            <p:ph type="title" idx="3"/>
          </p:nvPr>
        </p:nvSpPr>
        <p:spPr>
          <a:xfrm>
            <a:off x="2732162" y="3879503"/>
            <a:ext cx="2207700"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smtClean="0"/>
              <a:t>Índice de Balanza Comercial Relativa (IBCR)</a:t>
            </a:r>
            <a:endParaRPr sz="1200" dirty="0"/>
          </a:p>
        </p:txBody>
      </p:sp>
      <p:sp>
        <p:nvSpPr>
          <p:cNvPr id="634" name="Google Shape;634;p55"/>
          <p:cNvSpPr txBox="1">
            <a:spLocks noGrp="1"/>
          </p:cNvSpPr>
          <p:nvPr>
            <p:ph type="subTitle" idx="4"/>
          </p:nvPr>
        </p:nvSpPr>
        <p:spPr>
          <a:xfrm>
            <a:off x="6111338" y="3450176"/>
            <a:ext cx="2207700" cy="8826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t>III= 0</a:t>
            </a:r>
          </a:p>
          <a:p>
            <a:pPr marL="0" lvl="0" indent="0" algn="ctr" rtl="0">
              <a:spcBef>
                <a:spcPts val="0"/>
              </a:spcBef>
              <a:spcAft>
                <a:spcPts val="0"/>
              </a:spcAft>
              <a:buNone/>
            </a:pPr>
            <a:r>
              <a:rPr lang="en" sz="1200" dirty="0" smtClean="0"/>
              <a:t>No posee, por lo tanto exporta más flores que importa </a:t>
            </a:r>
            <a:endParaRPr sz="1200" dirty="0"/>
          </a:p>
        </p:txBody>
      </p:sp>
      <p:sp>
        <p:nvSpPr>
          <p:cNvPr id="637" name="Google Shape;637;p55"/>
          <p:cNvSpPr txBox="1">
            <a:spLocks noGrp="1"/>
          </p:cNvSpPr>
          <p:nvPr>
            <p:ph type="title" idx="7"/>
          </p:nvPr>
        </p:nvSpPr>
        <p:spPr>
          <a:xfrm>
            <a:off x="6111338" y="2876683"/>
            <a:ext cx="2207700" cy="4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t>Índice de Intensidad Importadora (III)</a:t>
            </a:r>
            <a:endParaRPr sz="1200" dirty="0"/>
          </a:p>
        </p:txBody>
      </p:sp>
      <p:sp>
        <p:nvSpPr>
          <p:cNvPr id="638" name="Google Shape;638;p55"/>
          <p:cNvSpPr txBox="1">
            <a:spLocks noGrp="1"/>
          </p:cNvSpPr>
          <p:nvPr>
            <p:ph type="subTitle" idx="8"/>
          </p:nvPr>
        </p:nvSpPr>
        <p:spPr>
          <a:xfrm>
            <a:off x="713225" y="3677303"/>
            <a:ext cx="2207700"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smtClean="0"/>
              <a:t>IBCR= 1</a:t>
            </a:r>
          </a:p>
          <a:p>
            <a:pPr marL="0" lvl="0" indent="0" algn="ctr" rtl="0">
              <a:spcBef>
                <a:spcPts val="0"/>
              </a:spcBef>
              <a:spcAft>
                <a:spcPts val="0"/>
              </a:spcAft>
              <a:buNone/>
            </a:pPr>
            <a:r>
              <a:rPr lang="es-EC" sz="1200" dirty="0" smtClean="0"/>
              <a:t>Genera más exportaciones que importaciones </a:t>
            </a:r>
            <a:endParaRPr sz="1200" dirty="0"/>
          </a:p>
        </p:txBody>
      </p:sp>
      <p:sp>
        <p:nvSpPr>
          <p:cNvPr id="42" name="Google Shape;630;p55"/>
          <p:cNvSpPr txBox="1">
            <a:spLocks noGrp="1"/>
          </p:cNvSpPr>
          <p:nvPr>
            <p:ph type="title"/>
          </p:nvPr>
        </p:nvSpPr>
        <p:spPr>
          <a:xfrm>
            <a:off x="758602" y="1187416"/>
            <a:ext cx="4181260" cy="572700"/>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buFont typeface="Arial" panose="020B0604020202020204" pitchFamily="34" charset="0"/>
              <a:buChar char="•"/>
            </a:pPr>
            <a:r>
              <a:rPr lang="en" sz="2400" dirty="0" smtClean="0"/>
              <a:t>Análisis de Competitividad</a:t>
            </a:r>
            <a:endParaRPr sz="2400" dirty="0"/>
          </a:p>
        </p:txBody>
      </p:sp>
      <p:sp>
        <p:nvSpPr>
          <p:cNvPr id="43" name="Google Shape;638;p55"/>
          <p:cNvSpPr txBox="1">
            <a:spLocks noGrp="1"/>
          </p:cNvSpPr>
          <p:nvPr>
            <p:ph type="subTitle" idx="8"/>
          </p:nvPr>
        </p:nvSpPr>
        <p:spPr>
          <a:xfrm>
            <a:off x="2732162" y="2607043"/>
            <a:ext cx="2207700" cy="65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smtClean="0"/>
              <a:t>IVCR= 0,08</a:t>
            </a:r>
          </a:p>
          <a:p>
            <a:pPr marL="0" lvl="0" indent="0" algn="ctr" rtl="0">
              <a:spcBef>
                <a:spcPts val="0"/>
              </a:spcBef>
              <a:spcAft>
                <a:spcPts val="0"/>
              </a:spcAft>
              <a:buNone/>
            </a:pPr>
            <a:r>
              <a:rPr lang="es-EC" sz="1200" dirty="0" smtClean="0"/>
              <a:t>Posee un potencial de ventaja comparativa </a:t>
            </a:r>
            <a:endParaRPr sz="1200" dirty="0"/>
          </a:p>
        </p:txBody>
      </p:sp>
      <p:sp>
        <p:nvSpPr>
          <p:cNvPr id="44" name="Google Shape;987;p68"/>
          <p:cNvSpPr/>
          <p:nvPr/>
        </p:nvSpPr>
        <p:spPr>
          <a:xfrm>
            <a:off x="1534622" y="2237731"/>
            <a:ext cx="402829" cy="402464"/>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82;p56"/>
          <p:cNvSpPr/>
          <p:nvPr/>
        </p:nvSpPr>
        <p:spPr>
          <a:xfrm>
            <a:off x="3657701" y="3435681"/>
            <a:ext cx="434700" cy="443822"/>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819;p62"/>
          <p:cNvGrpSpPr/>
          <p:nvPr/>
        </p:nvGrpSpPr>
        <p:grpSpPr>
          <a:xfrm>
            <a:off x="7026450" y="2405909"/>
            <a:ext cx="519977" cy="470774"/>
            <a:chOff x="854261" y="2908813"/>
            <a:chExt cx="377474" cy="335748"/>
          </a:xfrm>
        </p:grpSpPr>
        <p:sp>
          <p:nvSpPr>
            <p:cNvPr id="53" name="Google Shape;820;p62"/>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1;p62"/>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2;p62"/>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3;p62"/>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4;p62"/>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0626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744756" y="964733"/>
            <a:ext cx="7717500" cy="572700"/>
          </a:xfrm>
        </p:spPr>
        <p:txBody>
          <a:bodyPr/>
          <a:lstStyle/>
          <a:p>
            <a:r>
              <a:rPr lang="es-EC" sz="2400" dirty="0" smtClean="0"/>
              <a:t>Demanda por países</a:t>
            </a:r>
            <a:endParaRPr lang="en-US" sz="2400" dirty="0"/>
          </a:p>
        </p:txBody>
      </p:sp>
      <p:graphicFrame>
        <p:nvGraphicFramePr>
          <p:cNvPr id="11" name="Gráfico 10"/>
          <p:cNvGraphicFramePr/>
          <p:nvPr>
            <p:extLst>
              <p:ext uri="{D42A27DB-BD31-4B8C-83A1-F6EECF244321}">
                <p14:modId xmlns:p14="http://schemas.microsoft.com/office/powerpoint/2010/main" val="1654824738"/>
              </p:ext>
            </p:extLst>
          </p:nvPr>
        </p:nvGraphicFramePr>
        <p:xfrm>
          <a:off x="484625" y="1398549"/>
          <a:ext cx="5048250" cy="3381375"/>
        </p:xfrm>
        <a:graphic>
          <a:graphicData uri="http://schemas.openxmlformats.org/drawingml/2006/chart">
            <c:chart xmlns:c="http://schemas.openxmlformats.org/drawingml/2006/chart" xmlns:r="http://schemas.openxmlformats.org/officeDocument/2006/relationships" r:id="rId2"/>
          </a:graphicData>
        </a:graphic>
      </p:graphicFrame>
      <p:sp>
        <p:nvSpPr>
          <p:cNvPr id="12" name="Google Shape;984;p68"/>
          <p:cNvSpPr txBox="1"/>
          <p:nvPr/>
        </p:nvSpPr>
        <p:spPr>
          <a:xfrm>
            <a:off x="5981256" y="1742153"/>
            <a:ext cx="2481000" cy="303777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Las florícolas convencionales abarcan en promedio el 83,29% del mercado, mientras que el 16,71% restante lo comprenden las 5 florícolas con Comercio Justo</a:t>
            </a:r>
            <a:endParaRPr sz="1600" dirty="0">
              <a:solidFill>
                <a:schemeClr val="dk1"/>
              </a:solidFill>
              <a:latin typeface="Montserrat"/>
              <a:ea typeface="Montserrat"/>
              <a:cs typeface="Montserrat"/>
              <a:sym typeface="Montserrat"/>
            </a:endParaRPr>
          </a:p>
        </p:txBody>
      </p:sp>
      <p:sp>
        <p:nvSpPr>
          <p:cNvPr id="7" name="Título 4"/>
          <p:cNvSpPr>
            <a:spLocks noGrp="1"/>
          </p:cNvSpPr>
          <p:nvPr>
            <p:ph type="title"/>
          </p:nvPr>
        </p:nvSpPr>
        <p:spPr>
          <a:xfrm>
            <a:off x="484625" y="416408"/>
            <a:ext cx="5275044" cy="572700"/>
          </a:xfrm>
        </p:spPr>
        <p:txBody>
          <a:bodyPr/>
          <a:lstStyle/>
          <a:p>
            <a:pPr marL="457200" indent="-457200">
              <a:buFont typeface="Arial" panose="020B0604020202020204" pitchFamily="34" charset="0"/>
              <a:buChar char="•"/>
            </a:pPr>
            <a:r>
              <a:rPr lang="es-EC" dirty="0" smtClean="0"/>
              <a:t>Análisis de exportaciones</a:t>
            </a:r>
            <a:endParaRPr lang="en-US" dirty="0"/>
          </a:p>
        </p:txBody>
      </p:sp>
    </p:spTree>
    <p:extLst>
      <p:ext uri="{BB962C8B-B14F-4D97-AF65-F5344CB8AC3E}">
        <p14:creationId xmlns:p14="http://schemas.microsoft.com/office/powerpoint/2010/main" val="3087951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smtClean="0"/>
              <a:t>Evolución de precios</a:t>
            </a:r>
            <a:endParaRPr lang="en-US" dirty="0"/>
          </a:p>
        </p:txBody>
      </p:sp>
      <p:graphicFrame>
        <p:nvGraphicFramePr>
          <p:cNvPr id="8" name="Gráfico 7"/>
          <p:cNvGraphicFramePr/>
          <p:nvPr>
            <p:extLst/>
          </p:nvPr>
        </p:nvGraphicFramePr>
        <p:xfrm>
          <a:off x="3112477" y="1112200"/>
          <a:ext cx="5486400" cy="2896235"/>
        </p:xfrm>
        <a:graphic>
          <a:graphicData uri="http://schemas.openxmlformats.org/drawingml/2006/chart">
            <c:chart xmlns:c="http://schemas.openxmlformats.org/drawingml/2006/chart" xmlns:r="http://schemas.openxmlformats.org/officeDocument/2006/relationships" r:id="rId2"/>
          </a:graphicData>
        </a:graphic>
      </p:graphicFrame>
      <p:sp>
        <p:nvSpPr>
          <p:cNvPr id="9" name="Google Shape;984;p68"/>
          <p:cNvSpPr txBox="1"/>
          <p:nvPr/>
        </p:nvSpPr>
        <p:spPr>
          <a:xfrm>
            <a:off x="631477" y="1112200"/>
            <a:ext cx="2481000" cy="303777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El precio promedio por kilogramo en el cantón Cayambe es de $8,30, en el que se puede resaltar que el precio en las florícolas con certificación es notablemente mayor con $10,39</a:t>
            </a:r>
            <a:endParaRPr sz="1600"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887396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Hipótesis</a:t>
            </a:r>
            <a:endParaRPr lang="en-US" dirty="0"/>
          </a:p>
        </p:txBody>
      </p:sp>
      <p:graphicFrame>
        <p:nvGraphicFramePr>
          <p:cNvPr id="3" name="Tabla 2"/>
          <p:cNvGraphicFramePr>
            <a:graphicFrameLocks noGrp="1"/>
          </p:cNvGraphicFramePr>
          <p:nvPr>
            <p:extLst/>
          </p:nvPr>
        </p:nvGraphicFramePr>
        <p:xfrm>
          <a:off x="713225" y="1112200"/>
          <a:ext cx="4490928" cy="3498124"/>
        </p:xfrm>
        <a:graphic>
          <a:graphicData uri="http://schemas.openxmlformats.org/drawingml/2006/table">
            <a:tbl>
              <a:tblPr firstRow="1" firstCol="1" bandRow="1">
                <a:tableStyleId>{69C7853C-536D-4A76-A0AE-DD22124D55A5}</a:tableStyleId>
              </a:tblPr>
              <a:tblGrid>
                <a:gridCol w="1187515">
                  <a:extLst>
                    <a:ext uri="{9D8B030D-6E8A-4147-A177-3AD203B41FA5}">
                      <a16:colId xmlns:a16="http://schemas.microsoft.com/office/drawing/2014/main" val="3567562326"/>
                    </a:ext>
                  </a:extLst>
                </a:gridCol>
                <a:gridCol w="1187515">
                  <a:extLst>
                    <a:ext uri="{9D8B030D-6E8A-4147-A177-3AD203B41FA5}">
                      <a16:colId xmlns:a16="http://schemas.microsoft.com/office/drawing/2014/main" val="3466391574"/>
                    </a:ext>
                  </a:extLst>
                </a:gridCol>
                <a:gridCol w="1294976">
                  <a:extLst>
                    <a:ext uri="{9D8B030D-6E8A-4147-A177-3AD203B41FA5}">
                      <a16:colId xmlns:a16="http://schemas.microsoft.com/office/drawing/2014/main" val="3972972465"/>
                    </a:ext>
                  </a:extLst>
                </a:gridCol>
                <a:gridCol w="820922">
                  <a:extLst>
                    <a:ext uri="{9D8B030D-6E8A-4147-A177-3AD203B41FA5}">
                      <a16:colId xmlns:a16="http://schemas.microsoft.com/office/drawing/2014/main" val="3376618563"/>
                    </a:ext>
                  </a:extLst>
                </a:gridCol>
              </a:tblGrid>
              <a:tr h="732064">
                <a:tc>
                  <a:txBody>
                    <a:bodyPr/>
                    <a:lstStyle/>
                    <a:p>
                      <a:pPr algn="ctr">
                        <a:lnSpc>
                          <a:spcPct val="150000"/>
                        </a:lnSpc>
                        <a:spcAft>
                          <a:spcPts val="0"/>
                        </a:spcAft>
                      </a:pPr>
                      <a:r>
                        <a:rPr lang="es-EC" sz="1100" dirty="0">
                          <a:effectLst/>
                        </a:rPr>
                        <a:t>Año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dirty="0">
                          <a:effectLst/>
                        </a:rPr>
                        <a:t>Florícolas CJ</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dirty="0">
                          <a:effectLst/>
                        </a:rPr>
                        <a:t>Florícolas Convencionales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Variación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2820667049"/>
                  </a:ext>
                </a:extLst>
              </a:tr>
              <a:tr h="244021">
                <a:tc>
                  <a:txBody>
                    <a:bodyPr/>
                    <a:lstStyle/>
                    <a:p>
                      <a:pPr algn="ctr">
                        <a:lnSpc>
                          <a:spcPct val="150000"/>
                        </a:lnSpc>
                        <a:spcAft>
                          <a:spcPts val="0"/>
                        </a:spcAft>
                      </a:pPr>
                      <a:r>
                        <a:rPr lang="es-EC" sz="1100">
                          <a:effectLst/>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$ 5.717.838,80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$4.321.109,08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32,32%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2945522674"/>
                  </a:ext>
                </a:extLst>
              </a:tr>
              <a:tr h="244021">
                <a:tc>
                  <a:txBody>
                    <a:bodyPr/>
                    <a:lstStyle/>
                    <a:p>
                      <a:pPr algn="ctr">
                        <a:lnSpc>
                          <a:spcPct val="150000"/>
                        </a:lnSpc>
                        <a:spcAft>
                          <a:spcPts val="0"/>
                        </a:spcAft>
                      </a:pPr>
                      <a:r>
                        <a:rPr lang="es-EC" sz="11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$ 4.635.971,23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$5.179.301,86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-10,49%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3239318852"/>
                  </a:ext>
                </a:extLst>
              </a:tr>
              <a:tr h="244021">
                <a:tc>
                  <a:txBody>
                    <a:bodyPr/>
                    <a:lstStyle/>
                    <a:p>
                      <a:pPr algn="ctr">
                        <a:lnSpc>
                          <a:spcPct val="150000"/>
                        </a:lnSpc>
                        <a:spcAft>
                          <a:spcPts val="0"/>
                        </a:spcAft>
                      </a:pPr>
                      <a:r>
                        <a:rPr lang="es-EC" sz="11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$ 4.049.878,01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$5.280.191,81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-23,30%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3024624990"/>
                  </a:ext>
                </a:extLst>
              </a:tr>
              <a:tr h="244021">
                <a:tc>
                  <a:txBody>
                    <a:bodyPr/>
                    <a:lstStyle/>
                    <a:p>
                      <a:pPr algn="ctr">
                        <a:lnSpc>
                          <a:spcPct val="150000"/>
                        </a:lnSpc>
                        <a:spcAft>
                          <a:spcPts val="0"/>
                        </a:spcAft>
                      </a:pPr>
                      <a:r>
                        <a:rPr lang="es-EC" sz="11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$ 6.391.640,25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$4.312.033,91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48,23%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2618426229"/>
                  </a:ext>
                </a:extLst>
              </a:tr>
              <a:tr h="244021">
                <a:tc>
                  <a:txBody>
                    <a:bodyPr/>
                    <a:lstStyle/>
                    <a:p>
                      <a:pPr algn="ctr">
                        <a:lnSpc>
                          <a:spcPct val="150000"/>
                        </a:lnSpc>
                        <a:spcAft>
                          <a:spcPts val="0"/>
                        </a:spcAft>
                      </a:pPr>
                      <a:r>
                        <a:rPr lang="es-EC" sz="11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$11.490.778,54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$6.623.016,13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73,50%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2777365960"/>
                  </a:ext>
                </a:extLst>
              </a:tr>
              <a:tr h="244021">
                <a:tc>
                  <a:txBody>
                    <a:bodyPr/>
                    <a:lstStyle/>
                    <a:p>
                      <a:pPr algn="ctr">
                        <a:lnSpc>
                          <a:spcPct val="150000"/>
                        </a:lnSpc>
                        <a:spcAft>
                          <a:spcPts val="0"/>
                        </a:spcAft>
                      </a:pPr>
                      <a:r>
                        <a:rPr lang="es-EC"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$12.131.837,02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$8.039.213,36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50,91%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598414579"/>
                  </a:ext>
                </a:extLst>
              </a:tr>
              <a:tr h="244021">
                <a:tc>
                  <a:txBody>
                    <a:bodyPr/>
                    <a:lstStyle/>
                    <a:p>
                      <a:pPr algn="ctr">
                        <a:lnSpc>
                          <a:spcPct val="150000"/>
                        </a:lnSpc>
                        <a:spcAft>
                          <a:spcPts val="0"/>
                        </a:spcAft>
                      </a:pPr>
                      <a:r>
                        <a:rPr lang="es-EC"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$ 8.315.236,50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$8.587.838,65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3690885075"/>
                  </a:ext>
                </a:extLst>
              </a:tr>
              <a:tr h="244021">
                <a:tc>
                  <a:txBody>
                    <a:bodyPr/>
                    <a:lstStyle/>
                    <a:p>
                      <a:pPr algn="ctr">
                        <a:lnSpc>
                          <a:spcPct val="150000"/>
                        </a:lnSpc>
                        <a:spcAft>
                          <a:spcPts val="0"/>
                        </a:spcAft>
                      </a:pPr>
                      <a:r>
                        <a:rPr lang="es-EC"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$ 4.041.772,13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$6.477.605,66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-37,60%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2007703635"/>
                  </a:ext>
                </a:extLst>
              </a:tr>
              <a:tr h="244021">
                <a:tc>
                  <a:txBody>
                    <a:bodyPr/>
                    <a:lstStyle/>
                    <a:p>
                      <a:pPr algn="ctr">
                        <a:lnSpc>
                          <a:spcPct val="150000"/>
                        </a:lnSpc>
                        <a:spcAft>
                          <a:spcPts val="0"/>
                        </a:spcAft>
                      </a:pPr>
                      <a:r>
                        <a:rPr lang="es-EC"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$ 3.435.740,74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$6.954.370,43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-50,60%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997300068"/>
                  </a:ext>
                </a:extLst>
              </a:tr>
              <a:tr h="244021">
                <a:tc>
                  <a:txBody>
                    <a:bodyPr/>
                    <a:lstStyle/>
                    <a:p>
                      <a:pPr algn="ctr">
                        <a:lnSpc>
                          <a:spcPct val="150000"/>
                        </a:lnSpc>
                        <a:spcAft>
                          <a:spcPts val="0"/>
                        </a:spcAft>
                      </a:pPr>
                      <a:r>
                        <a:rPr lang="es-EC"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$ 4.347.409,18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$7.402.175,74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a:txBody>
                    <a:bodyPr/>
                    <a:lstStyle/>
                    <a:p>
                      <a:pPr algn="ctr">
                        <a:lnSpc>
                          <a:spcPct val="150000"/>
                        </a:lnSpc>
                        <a:spcAft>
                          <a:spcPts val="0"/>
                        </a:spcAft>
                      </a:pPr>
                      <a:r>
                        <a:rPr lang="es-EC" sz="1100">
                          <a:effectLst/>
                        </a:rPr>
                        <a:t>-41,27%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2037349225"/>
                  </a:ext>
                </a:extLst>
              </a:tr>
              <a:tr h="244021">
                <a:tc gridSpan="3">
                  <a:txBody>
                    <a:bodyPr/>
                    <a:lstStyle/>
                    <a:p>
                      <a:pPr algn="ctr">
                        <a:lnSpc>
                          <a:spcPct val="150000"/>
                        </a:lnSpc>
                        <a:spcAft>
                          <a:spcPts val="0"/>
                        </a:spcAft>
                      </a:pPr>
                      <a:r>
                        <a:rPr lang="es-EC" sz="1100">
                          <a:effectLst/>
                        </a:rPr>
                        <a:t>Variación de crecimiento promedio Florícolas CJ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tc hMerge="1">
                  <a:txBody>
                    <a:bodyPr/>
                    <a:lstStyle/>
                    <a:p>
                      <a:endParaRPr lang="en-US"/>
                    </a:p>
                  </a:txBody>
                  <a:tcPr/>
                </a:tc>
                <a:tc hMerge="1">
                  <a:txBody>
                    <a:bodyPr/>
                    <a:lstStyle/>
                    <a:p>
                      <a:endParaRPr lang="en-US"/>
                    </a:p>
                  </a:txBody>
                  <a:tcPr/>
                </a:tc>
                <a:tc>
                  <a:txBody>
                    <a:bodyPr/>
                    <a:lstStyle/>
                    <a:p>
                      <a:pPr algn="ctr">
                        <a:lnSpc>
                          <a:spcPct val="150000"/>
                        </a:lnSpc>
                        <a:spcAft>
                          <a:spcPts val="0"/>
                        </a:spcAft>
                      </a:pPr>
                      <a:r>
                        <a:rPr lang="es-EC" sz="1100" dirty="0">
                          <a:effectLst/>
                        </a:rPr>
                        <a:t>3,85%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551" marR="66551" marT="0" marB="0" anchor="ctr"/>
                </a:tc>
                <a:extLst>
                  <a:ext uri="{0D108BD9-81ED-4DB2-BD59-A6C34878D82A}">
                    <a16:rowId xmlns:a16="http://schemas.microsoft.com/office/drawing/2014/main" val="2254495873"/>
                  </a:ext>
                </a:extLst>
              </a:tr>
            </a:tbl>
          </a:graphicData>
        </a:graphic>
      </p:graphicFrame>
      <p:sp>
        <p:nvSpPr>
          <p:cNvPr id="4" name="Google Shape;984;p68"/>
          <p:cNvSpPr txBox="1"/>
          <p:nvPr/>
        </p:nvSpPr>
        <p:spPr>
          <a:xfrm>
            <a:off x="5949725" y="1112200"/>
            <a:ext cx="2481000" cy="17189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El precio mantiene una correlación positiva muy fuerte respecto al nivel de ingresos, lo que los justifica en un 92,83% </a:t>
            </a:r>
            <a:endParaRPr sz="1600" dirty="0">
              <a:solidFill>
                <a:schemeClr val="dk1"/>
              </a:solidFill>
              <a:latin typeface="Montserrat"/>
              <a:ea typeface="Montserrat"/>
              <a:cs typeface="Montserrat"/>
              <a:sym typeface="Montserrat"/>
            </a:endParaRPr>
          </a:p>
        </p:txBody>
      </p:sp>
      <p:graphicFrame>
        <p:nvGraphicFramePr>
          <p:cNvPr id="5" name="Gráfico 4"/>
          <p:cNvGraphicFramePr/>
          <p:nvPr>
            <p:extLst/>
          </p:nvPr>
        </p:nvGraphicFramePr>
        <p:xfrm>
          <a:off x="5491076" y="2831123"/>
          <a:ext cx="2961910" cy="1783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002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smtClean="0"/>
              <a:t>Planteamiento del problema</a:t>
            </a:r>
            <a:endParaRPr dirty="0"/>
          </a:p>
        </p:txBody>
      </p:sp>
      <p:sp>
        <p:nvSpPr>
          <p:cNvPr id="330" name="Google Shape;330;p42"/>
          <p:cNvSpPr/>
          <p:nvPr/>
        </p:nvSpPr>
        <p:spPr>
          <a:xfrm>
            <a:off x="5450635" y="1933933"/>
            <a:ext cx="576000" cy="576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dk1"/>
              </a:solidFill>
              <a:latin typeface="Baskervville"/>
              <a:ea typeface="Baskervville"/>
              <a:cs typeface="Baskervville"/>
              <a:sym typeface="Baskervville"/>
            </a:endParaRPr>
          </a:p>
        </p:txBody>
      </p:sp>
      <p:sp>
        <p:nvSpPr>
          <p:cNvPr id="333" name="Google Shape;333;p42"/>
          <p:cNvSpPr txBox="1"/>
          <p:nvPr/>
        </p:nvSpPr>
        <p:spPr>
          <a:xfrm>
            <a:off x="954001" y="1869519"/>
            <a:ext cx="4118548" cy="1018296"/>
          </a:xfrm>
          <a:prstGeom prst="rect">
            <a:avLst/>
          </a:prstGeom>
          <a:noFill/>
          <a:ln>
            <a:noFill/>
          </a:ln>
        </p:spPr>
        <p:txBody>
          <a:bodyPr spcFirstLastPara="1" wrap="square" lIns="91425" tIns="91425" rIns="91425" bIns="91425" anchor="t" anchorCtr="0">
            <a:noAutofit/>
          </a:bodyPr>
          <a:lstStyle/>
          <a:p>
            <a:pPr lvl="1">
              <a:spcAft>
                <a:spcPts val="1200"/>
              </a:spcAft>
            </a:pPr>
            <a:r>
              <a:rPr lang="es-EC" sz="1600" dirty="0" smtClean="0">
                <a:solidFill>
                  <a:schemeClr val="dk1"/>
                </a:solidFill>
                <a:latin typeface="Montserrat"/>
                <a:ea typeface="Montserrat"/>
                <a:cs typeface="Montserrat"/>
                <a:sym typeface="Montserrat"/>
              </a:rPr>
              <a:t>Conocer y cuantificar los resultados del impacto de la certificación del Comercio Justo</a:t>
            </a:r>
            <a:endParaRPr sz="1600" dirty="0">
              <a:solidFill>
                <a:schemeClr val="dk1"/>
              </a:solidFill>
              <a:latin typeface="Montserrat"/>
              <a:ea typeface="Montserrat"/>
              <a:cs typeface="Montserrat"/>
              <a:sym typeface="Montserrat"/>
            </a:endParaRPr>
          </a:p>
        </p:txBody>
      </p:sp>
      <p:sp>
        <p:nvSpPr>
          <p:cNvPr id="335" name="Google Shape;335;p42"/>
          <p:cNvSpPr txBox="1"/>
          <p:nvPr/>
        </p:nvSpPr>
        <p:spPr>
          <a:xfrm>
            <a:off x="6090255" y="2635777"/>
            <a:ext cx="2298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Individualismo</a:t>
            </a:r>
            <a:endParaRPr sz="1600" dirty="0">
              <a:solidFill>
                <a:schemeClr val="dk1"/>
              </a:solidFill>
              <a:latin typeface="Montserrat"/>
              <a:ea typeface="Montserrat"/>
              <a:cs typeface="Montserrat"/>
              <a:sym typeface="Montserrat"/>
            </a:endParaRPr>
          </a:p>
        </p:txBody>
      </p:sp>
      <p:sp>
        <p:nvSpPr>
          <p:cNvPr id="337" name="Google Shape;337;p42"/>
          <p:cNvSpPr txBox="1"/>
          <p:nvPr/>
        </p:nvSpPr>
        <p:spPr>
          <a:xfrm>
            <a:off x="6131204" y="3299279"/>
            <a:ext cx="2298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smtClean="0">
                <a:solidFill>
                  <a:schemeClr val="dk1"/>
                </a:solidFill>
                <a:latin typeface="Montserrat"/>
                <a:ea typeface="Montserrat"/>
                <a:cs typeface="Montserrat"/>
                <a:sym typeface="Montserrat"/>
              </a:rPr>
              <a:t>Desconfianza y temor</a:t>
            </a:r>
            <a:endParaRPr sz="1600" dirty="0">
              <a:solidFill>
                <a:schemeClr val="dk1"/>
              </a:solidFill>
              <a:latin typeface="Montserrat"/>
              <a:ea typeface="Montserrat"/>
              <a:cs typeface="Montserrat"/>
              <a:sym typeface="Montserrat"/>
            </a:endParaRPr>
          </a:p>
        </p:txBody>
      </p:sp>
      <p:sp>
        <p:nvSpPr>
          <p:cNvPr id="338" name="Google Shape;338;p42"/>
          <p:cNvSpPr/>
          <p:nvPr/>
        </p:nvSpPr>
        <p:spPr>
          <a:xfrm>
            <a:off x="5479000" y="2599815"/>
            <a:ext cx="576000" cy="576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lt1"/>
              </a:solidFill>
              <a:latin typeface="Baskervville"/>
              <a:ea typeface="Baskervville"/>
              <a:cs typeface="Baskervville"/>
              <a:sym typeface="Baskervville"/>
            </a:endParaRPr>
          </a:p>
        </p:txBody>
      </p:sp>
      <p:sp>
        <p:nvSpPr>
          <p:cNvPr id="339" name="Google Shape;339;p42"/>
          <p:cNvSpPr/>
          <p:nvPr/>
        </p:nvSpPr>
        <p:spPr>
          <a:xfrm>
            <a:off x="5479000" y="3302440"/>
            <a:ext cx="576000" cy="5763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dk1"/>
              </a:solidFill>
              <a:latin typeface="Baskervville"/>
              <a:ea typeface="Baskervville"/>
              <a:cs typeface="Baskervville"/>
              <a:sym typeface="Baskervville"/>
            </a:endParaRPr>
          </a:p>
        </p:txBody>
      </p:sp>
      <p:sp>
        <p:nvSpPr>
          <p:cNvPr id="21" name="Google Shape;332;p42"/>
          <p:cNvSpPr txBox="1"/>
          <p:nvPr/>
        </p:nvSpPr>
        <p:spPr>
          <a:xfrm>
            <a:off x="954001" y="1546914"/>
            <a:ext cx="22980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chemeClr val="dk1"/>
                </a:solidFill>
                <a:latin typeface="Baskervville"/>
                <a:ea typeface="Baskervville"/>
                <a:cs typeface="Baskervville"/>
                <a:sym typeface="Baskervville"/>
              </a:rPr>
              <a:t>Propósito</a:t>
            </a:r>
            <a:endParaRPr sz="2000" b="1" dirty="0">
              <a:solidFill>
                <a:schemeClr val="dk1"/>
              </a:solidFill>
              <a:latin typeface="Baskervville"/>
              <a:ea typeface="Baskervville"/>
              <a:cs typeface="Baskervville"/>
              <a:sym typeface="Baskervville"/>
            </a:endParaRPr>
          </a:p>
        </p:txBody>
      </p:sp>
      <p:grpSp>
        <p:nvGrpSpPr>
          <p:cNvPr id="47" name="Google Shape;679;p56"/>
          <p:cNvGrpSpPr/>
          <p:nvPr/>
        </p:nvGrpSpPr>
        <p:grpSpPr>
          <a:xfrm>
            <a:off x="1518777" y="3197215"/>
            <a:ext cx="332757" cy="281833"/>
            <a:chOff x="6671087" y="2009304"/>
            <a:chExt cx="332757" cy="281833"/>
          </a:xfrm>
        </p:grpSpPr>
        <p:sp>
          <p:nvSpPr>
            <p:cNvPr id="48" name="Google Shape;680;p56"/>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81;p56"/>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333;p42"/>
          <p:cNvSpPr txBox="1"/>
          <p:nvPr/>
        </p:nvSpPr>
        <p:spPr>
          <a:xfrm>
            <a:off x="2333942" y="2849212"/>
            <a:ext cx="2065530" cy="1774545"/>
          </a:xfrm>
          <a:prstGeom prst="rect">
            <a:avLst/>
          </a:prstGeom>
          <a:noFill/>
          <a:ln>
            <a:noFill/>
          </a:ln>
        </p:spPr>
        <p:txBody>
          <a:bodyPr spcFirstLastPara="1" wrap="square" lIns="91425" tIns="91425" rIns="91425" bIns="91425" anchor="t" anchorCtr="0">
            <a:noAutofit/>
          </a:bodyPr>
          <a:lstStyle/>
          <a:p>
            <a:pPr lvl="1">
              <a:spcAft>
                <a:spcPts val="1200"/>
              </a:spcAft>
            </a:pPr>
            <a:r>
              <a:rPr lang="es-EC" sz="1600" dirty="0" smtClean="0">
                <a:solidFill>
                  <a:schemeClr val="dk1"/>
                </a:solidFill>
                <a:latin typeface="Montserrat"/>
                <a:ea typeface="Montserrat"/>
                <a:cs typeface="Montserrat"/>
                <a:sym typeface="Montserrat"/>
              </a:rPr>
              <a:t>Falta de análisis de impacto, trae consigo interrogantes  </a:t>
            </a:r>
            <a:endParaRPr sz="1600" dirty="0">
              <a:solidFill>
                <a:schemeClr val="dk1"/>
              </a:solidFill>
              <a:latin typeface="Montserrat"/>
              <a:ea typeface="Montserrat"/>
              <a:cs typeface="Montserrat"/>
              <a:sym typeface="Montserrat"/>
            </a:endParaRPr>
          </a:p>
        </p:txBody>
      </p:sp>
      <p:sp>
        <p:nvSpPr>
          <p:cNvPr id="51" name="Google Shape;332;p42"/>
          <p:cNvSpPr txBox="1"/>
          <p:nvPr/>
        </p:nvSpPr>
        <p:spPr>
          <a:xfrm>
            <a:off x="1308845" y="3667408"/>
            <a:ext cx="22980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EC" b="1" dirty="0" smtClean="0">
                <a:solidFill>
                  <a:schemeClr val="dk1"/>
                </a:solidFill>
                <a:latin typeface="Baskervville"/>
                <a:ea typeface="Baskervville"/>
                <a:cs typeface="Baskervville"/>
                <a:sym typeface="Baskervville"/>
              </a:rPr>
              <a:t>Equidad</a:t>
            </a:r>
            <a:endParaRPr b="1" dirty="0">
              <a:solidFill>
                <a:schemeClr val="dk1"/>
              </a:solidFill>
              <a:latin typeface="Baskervville"/>
              <a:ea typeface="Baskervville"/>
              <a:cs typeface="Baskervville"/>
              <a:sym typeface="Baskervville"/>
            </a:endParaRPr>
          </a:p>
        </p:txBody>
      </p:sp>
      <p:sp>
        <p:nvSpPr>
          <p:cNvPr id="53" name="Google Shape;336;p42"/>
          <p:cNvSpPr txBox="1"/>
          <p:nvPr/>
        </p:nvSpPr>
        <p:spPr>
          <a:xfrm>
            <a:off x="6436004" y="4245010"/>
            <a:ext cx="2298000" cy="4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smtClean="0">
                <a:solidFill>
                  <a:schemeClr val="dk1"/>
                </a:solidFill>
                <a:latin typeface="Baskervville"/>
                <a:ea typeface="Baskervville"/>
                <a:cs typeface="Baskervville"/>
                <a:sym typeface="Baskervville"/>
              </a:rPr>
              <a:t>Obstáculo</a:t>
            </a:r>
            <a:endParaRPr sz="2000" b="1" dirty="0">
              <a:solidFill>
                <a:schemeClr val="dk1"/>
              </a:solidFill>
              <a:latin typeface="Baskervville"/>
              <a:ea typeface="Baskervville"/>
              <a:cs typeface="Baskervville"/>
              <a:sym typeface="Baskervville"/>
            </a:endParaRPr>
          </a:p>
        </p:txBody>
      </p:sp>
      <p:sp>
        <p:nvSpPr>
          <p:cNvPr id="55" name="Google Shape;335;p42"/>
          <p:cNvSpPr txBox="1"/>
          <p:nvPr/>
        </p:nvSpPr>
        <p:spPr>
          <a:xfrm>
            <a:off x="6090255" y="1861410"/>
            <a:ext cx="22980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1600" dirty="0" smtClean="0">
                <a:solidFill>
                  <a:schemeClr val="dk1"/>
                </a:solidFill>
                <a:latin typeface="Montserrat"/>
                <a:ea typeface="Montserrat"/>
                <a:cs typeface="Montserrat"/>
                <a:sym typeface="Montserrat"/>
              </a:rPr>
              <a:t>Beneficio productor-consumidor</a:t>
            </a:r>
            <a:endParaRPr sz="1600" dirty="0">
              <a:solidFill>
                <a:schemeClr val="dk1"/>
              </a:solidFill>
              <a:latin typeface="Montserrat"/>
              <a:ea typeface="Montserrat"/>
              <a:cs typeface="Montserrat"/>
              <a:sym typeface="Montserrat"/>
            </a:endParaRPr>
          </a:p>
        </p:txBody>
      </p:sp>
      <p:sp>
        <p:nvSpPr>
          <p:cNvPr id="7" name="Flecha curvada hacia la izquierda 6"/>
          <p:cNvSpPr/>
          <p:nvPr/>
        </p:nvSpPr>
        <p:spPr>
          <a:xfrm>
            <a:off x="8009467" y="3585629"/>
            <a:ext cx="378788" cy="9219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Análisis Cualitativo</a:t>
            </a:r>
            <a:endParaRPr dirty="0"/>
          </a:p>
        </p:txBody>
      </p:sp>
      <p:sp>
        <p:nvSpPr>
          <p:cNvPr id="6" name="Título 5"/>
          <p:cNvSpPr>
            <a:spLocks noGrp="1"/>
          </p:cNvSpPr>
          <p:nvPr>
            <p:ph type="title" idx="5"/>
          </p:nvPr>
        </p:nvSpPr>
        <p:spPr>
          <a:xfrm>
            <a:off x="5663425" y="1498005"/>
            <a:ext cx="2767300" cy="3068417"/>
          </a:xfrm>
        </p:spPr>
        <p:txBody>
          <a:bodyPr/>
          <a:lstStyle/>
          <a:p>
            <a:pPr algn="l"/>
            <a:r>
              <a:rPr lang="es-EC" sz="1200" b="0" dirty="0" smtClean="0">
                <a:latin typeface="Montserrat" panose="020B0604020202020204" charset="0"/>
              </a:rPr>
              <a:t>- Impacto económico, social y medio ambiente.</a:t>
            </a:r>
            <a:br>
              <a:rPr lang="es-EC" sz="1200" b="0" dirty="0" smtClean="0">
                <a:latin typeface="Montserrat" panose="020B0604020202020204" charset="0"/>
              </a:rPr>
            </a:br>
            <a:r>
              <a:rPr lang="es-EC" sz="1200" b="0" dirty="0" smtClean="0">
                <a:latin typeface="Montserrat" panose="020B0604020202020204" charset="0"/>
              </a:rPr>
              <a:t/>
            </a:r>
            <a:br>
              <a:rPr lang="es-EC" sz="1200" b="0" dirty="0" smtClean="0">
                <a:latin typeface="Montserrat" panose="020B0604020202020204" charset="0"/>
              </a:rPr>
            </a:br>
            <a:r>
              <a:rPr lang="es-EC" sz="1200" b="0" dirty="0" smtClean="0">
                <a:latin typeface="Montserrat" panose="020B0604020202020204" charset="0"/>
              </a:rPr>
              <a:t>- Énfasis en principios de transparencia y rendición de cuentas, desarrollo de capacidades, etc.</a:t>
            </a:r>
            <a:br>
              <a:rPr lang="es-EC" sz="1200" b="0" dirty="0" smtClean="0">
                <a:latin typeface="Montserrat" panose="020B0604020202020204" charset="0"/>
              </a:rPr>
            </a:br>
            <a:r>
              <a:rPr lang="es-EC" sz="1200" b="0" dirty="0" smtClean="0">
                <a:latin typeface="Montserrat" panose="020B0604020202020204" charset="0"/>
              </a:rPr>
              <a:t/>
            </a:r>
            <a:br>
              <a:rPr lang="es-EC" sz="1200" b="0" dirty="0" smtClean="0">
                <a:latin typeface="Montserrat" panose="020B0604020202020204" charset="0"/>
              </a:rPr>
            </a:br>
            <a:r>
              <a:rPr lang="es-EC" sz="1200" b="0" dirty="0" smtClean="0">
                <a:latin typeface="Montserrat" panose="020B0604020202020204" charset="0"/>
              </a:rPr>
              <a:t>- Incremento en ventas por precios fijados con clientes.</a:t>
            </a:r>
            <a:br>
              <a:rPr lang="es-EC" sz="1200" b="0" dirty="0" smtClean="0">
                <a:latin typeface="Montserrat" panose="020B0604020202020204" charset="0"/>
              </a:rPr>
            </a:br>
            <a:r>
              <a:rPr lang="es-EC" sz="1200" b="0" dirty="0" smtClean="0">
                <a:latin typeface="Montserrat" panose="020B0604020202020204" charset="0"/>
              </a:rPr>
              <a:t/>
            </a:r>
            <a:br>
              <a:rPr lang="es-EC" sz="1200" b="0" dirty="0" smtClean="0">
                <a:latin typeface="Montserrat" panose="020B0604020202020204" charset="0"/>
              </a:rPr>
            </a:br>
            <a:r>
              <a:rPr lang="es-EC" sz="1200" b="0" dirty="0" smtClean="0">
                <a:latin typeface="Montserrat" panose="020B0604020202020204" charset="0"/>
              </a:rPr>
              <a:t>- Alternativas para sobrellevar la coyuntura COVID-19</a:t>
            </a:r>
            <a:br>
              <a:rPr lang="es-EC" sz="1200" b="0" dirty="0" smtClean="0">
                <a:latin typeface="Montserrat" panose="020B0604020202020204" charset="0"/>
              </a:rPr>
            </a:br>
            <a:r>
              <a:rPr lang="es-EC" sz="1200" b="0" dirty="0">
                <a:latin typeface="Montserrat" panose="020B0604020202020204" charset="0"/>
              </a:rPr>
              <a:t/>
            </a:r>
            <a:br>
              <a:rPr lang="es-EC" sz="1200" b="0" dirty="0">
                <a:latin typeface="Montserrat" panose="020B0604020202020204" charset="0"/>
              </a:rPr>
            </a:br>
            <a:r>
              <a:rPr lang="es-EC" sz="1200" b="0" dirty="0" smtClean="0">
                <a:latin typeface="Montserrat" panose="020B0604020202020204" charset="0"/>
              </a:rPr>
              <a:t>- Certificación se basa en compromiso a largo plazo.</a:t>
            </a:r>
            <a:endParaRPr lang="en-US" sz="1200" b="0" dirty="0">
              <a:latin typeface="Montserrat" panose="020B0604020202020204" charset="0"/>
            </a:endParaRPr>
          </a:p>
        </p:txBody>
      </p:sp>
      <p:sp>
        <p:nvSpPr>
          <p:cNvPr id="7" name="Subtítulo 6"/>
          <p:cNvSpPr>
            <a:spLocks noGrp="1"/>
          </p:cNvSpPr>
          <p:nvPr>
            <p:ph type="subTitle" idx="6"/>
          </p:nvPr>
        </p:nvSpPr>
        <p:spPr>
          <a:xfrm>
            <a:off x="928171" y="3762423"/>
            <a:ext cx="3389164" cy="804000"/>
          </a:xfrm>
        </p:spPr>
        <p:txBody>
          <a:bodyPr/>
          <a:lstStyle/>
          <a:p>
            <a:r>
              <a:rPr lang="es-EC" dirty="0" smtClean="0"/>
              <a:t>Entrevista a Rocío Girón, Gerente Administrativa de Hojaverde</a:t>
            </a:r>
            <a:endParaRPr lang="en-US" dirty="0"/>
          </a:p>
        </p:txBody>
      </p:sp>
      <p:pic>
        <p:nvPicPr>
          <p:cNvPr id="9" name="Imagen 8"/>
          <p:cNvPicPr>
            <a:picLocks noChangeAspect="1"/>
          </p:cNvPicPr>
          <p:nvPr/>
        </p:nvPicPr>
        <p:blipFill rotWithShape="1">
          <a:blip r:embed="rId3"/>
          <a:srcRect l="11667" t="9905" r="11266" b="10404"/>
          <a:stretch/>
        </p:blipFill>
        <p:spPr>
          <a:xfrm>
            <a:off x="673531" y="1498008"/>
            <a:ext cx="3898444" cy="2264415"/>
          </a:xfrm>
          <a:prstGeom prst="rect">
            <a:avLst/>
          </a:prstGeom>
        </p:spPr>
      </p:pic>
      <p:pic>
        <p:nvPicPr>
          <p:cNvPr id="7172" name="Picture 4" descr="Inicio - Hoja Ver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29" y="4360798"/>
            <a:ext cx="1248702" cy="41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45"/>
          <p:cNvSpPr txBox="1">
            <a:spLocks noGrp="1"/>
          </p:cNvSpPr>
          <p:nvPr>
            <p:ph type="title"/>
          </p:nvPr>
        </p:nvSpPr>
        <p:spPr>
          <a:xfrm>
            <a:off x="779058" y="39365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Conclusiones</a:t>
            </a:r>
            <a:endParaRPr dirty="0"/>
          </a:p>
        </p:txBody>
      </p:sp>
      <p:sp>
        <p:nvSpPr>
          <p:cNvPr id="3" name="Rectángulo 2"/>
          <p:cNvSpPr/>
          <p:nvPr/>
        </p:nvSpPr>
        <p:spPr>
          <a:xfrm>
            <a:off x="779056" y="966355"/>
            <a:ext cx="7613331" cy="204700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1.- Gracias </a:t>
            </a:r>
            <a:r>
              <a:rPr lang="es-EC" dirty="0">
                <a:solidFill>
                  <a:schemeClr val="tx1"/>
                </a:solidFill>
              </a:rPr>
              <a:t>a las teorías analizadas, cálculos respectivos y a los índices de competitividad propuesto se puede aseverar que el sector florícola exportador tiene una gran capacidad de crecimiento en el mercado internacional y que ha ido ganando cada vez más presencia en el mismo atribuido en gran medida al reconocimiento y difusión de las características favorecedoras que tiene el producto. </a:t>
            </a:r>
            <a:endParaRPr lang="en-US" dirty="0">
              <a:solidFill>
                <a:schemeClr val="tx1"/>
              </a:solidFill>
            </a:endParaRPr>
          </a:p>
          <a:p>
            <a:pPr algn="ctr"/>
            <a:endParaRPr lang="en-US" dirty="0">
              <a:solidFill>
                <a:schemeClr val="tx1"/>
              </a:solidFill>
            </a:endParaRPr>
          </a:p>
        </p:txBody>
      </p:sp>
      <p:sp>
        <p:nvSpPr>
          <p:cNvPr id="6" name="Rectángulo 5"/>
          <p:cNvSpPr/>
          <p:nvPr/>
        </p:nvSpPr>
        <p:spPr>
          <a:xfrm>
            <a:off x="779055" y="1133710"/>
            <a:ext cx="7613331" cy="204700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2.- </a:t>
            </a:r>
            <a:r>
              <a:rPr lang="es-EC" dirty="0">
                <a:solidFill>
                  <a:schemeClr val="tx1"/>
                </a:solidFill>
              </a:rPr>
              <a:t>Cabe también resaltar que las necesidades del consumidor se mantienen en constante cambio por lo que el Ecuador no solo produce un solo tipo de variedad de flor, sino que también está incrementando su catálogo de flores como se aprecia en el crecimiento de exportaciones de flores diferentes a las rosas y también en la excelente acogida que han tenido a nivel internacional las rosas preservadas satisfaciendo así las demandas del mercado y manteniéndose en constante innovación. </a:t>
            </a:r>
            <a:endParaRPr lang="en-US" dirty="0">
              <a:solidFill>
                <a:schemeClr val="tx1"/>
              </a:solidFill>
            </a:endParaRPr>
          </a:p>
          <a:p>
            <a:pPr algn="ctr"/>
            <a:endParaRPr lang="en-US" dirty="0">
              <a:solidFill>
                <a:schemeClr val="tx1"/>
              </a:solidFill>
            </a:endParaRPr>
          </a:p>
        </p:txBody>
      </p:sp>
      <p:sp>
        <p:nvSpPr>
          <p:cNvPr id="7" name="Rectángulo 6"/>
          <p:cNvSpPr/>
          <p:nvPr/>
        </p:nvSpPr>
        <p:spPr>
          <a:xfrm>
            <a:off x="779055" y="1302877"/>
            <a:ext cx="7613331" cy="296660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3.- </a:t>
            </a:r>
            <a:r>
              <a:rPr lang="es-EC" dirty="0">
                <a:solidFill>
                  <a:schemeClr val="tx1"/>
                </a:solidFill>
              </a:rPr>
              <a:t>El sector florícola no solo debe enfocarse en la explotación y aumento de mercado, sino que también debe seguir las tendencias del mismo que están orientadas a la responsabilidad social y sostenibilidad ambiental, por lo que el Comercio Justo se presenta como una de las alternativas más viables para cambiar el paradigma del comercio tradicional evidenciando que estos parámetros no deben verse como una pérdida o desperdicio de recursos, sino que ayuda a mejorar la imagen e ingresos de las empresas, así como el desarrollo sustentable en las comunidades en las que se desarrollan sus actividades. Es por eso que, como se pudo observar en el periodo de estudio, si bien las exportaciones del sector florícola convencional en Cayambe presentan un mayor volumen de ventas que las Florícolas CJ, no compensa en el precio al mercado ni el número de empresas que se requiere para llegar a dicho volumen ya que al hacer un análisis de los ingresos promedio se demostró que los ingresos son mayores en 3,85%, gracias a la certificación. </a:t>
            </a:r>
            <a:endParaRPr lang="en-US" sz="1600" dirty="0">
              <a:solidFill>
                <a:schemeClr val="tx1"/>
              </a:solidFill>
            </a:endParaRPr>
          </a:p>
        </p:txBody>
      </p:sp>
      <p:sp>
        <p:nvSpPr>
          <p:cNvPr id="8" name="Rectángulo 7"/>
          <p:cNvSpPr/>
          <p:nvPr/>
        </p:nvSpPr>
        <p:spPr>
          <a:xfrm>
            <a:off x="779055" y="1472044"/>
            <a:ext cx="7613331" cy="296660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4.- </a:t>
            </a:r>
            <a:r>
              <a:rPr lang="es-EC" dirty="0">
                <a:solidFill>
                  <a:schemeClr val="tx1"/>
                </a:solidFill>
              </a:rPr>
              <a:t>Siguiendo este orden de ideas, dentro de las empresas con Comercio Justo no solo tienen un mejor rendimiento en cuestiones económicas, sino que también se percibe un mejor ambiente laboral gracias a la aplicación de los principios que rigen esta certificación y que, tomando en cuenta la coyuntura del COVID-19, los trabajadores se muestras más comprensivos ante las adversidades que puedan originarse fuera de la empresa, asegurando su colaboración y manteniendo la relación ganar-ganar, como en el caso de </a:t>
            </a:r>
            <a:r>
              <a:rPr lang="es-EC" dirty="0" err="1">
                <a:solidFill>
                  <a:schemeClr val="tx1"/>
                </a:solidFill>
              </a:rPr>
              <a:t>Hojaverde</a:t>
            </a:r>
            <a:r>
              <a:rPr lang="es-EC" dirty="0">
                <a:solidFill>
                  <a:schemeClr val="tx1"/>
                </a:solidFill>
              </a:rPr>
              <a:t>, que está consciente de las necesidades de sus trabajadores y del mercado, siendo que ha sabido encontrar un equilibrio entre sus involucrados donde entrega beneficios a sus colaboradores con un ambiente laboral adecuado, suministros necesarios para el desarrollo de sus actividades y que a la vez se preocupa también por sus familias, sin dejar de lado el cuidado del medio ambiente mediante la reducción de la huella de carbono a través del uso de productos orgánicos en sus plantaciones</a:t>
            </a:r>
            <a:r>
              <a:rPr lang="es-EC" dirty="0" smtClean="0">
                <a:solidFill>
                  <a:schemeClr val="tx1"/>
                </a:solidFill>
              </a:rPr>
              <a:t>.</a:t>
            </a:r>
            <a:endParaRPr lang="en-US" sz="1600" dirty="0">
              <a:solidFill>
                <a:schemeClr val="tx1"/>
              </a:solidFill>
            </a:endParaRPr>
          </a:p>
        </p:txBody>
      </p:sp>
      <p:sp>
        <p:nvSpPr>
          <p:cNvPr id="9" name="Rectángulo 8"/>
          <p:cNvSpPr/>
          <p:nvPr/>
        </p:nvSpPr>
        <p:spPr>
          <a:xfrm>
            <a:off x="779054" y="1697417"/>
            <a:ext cx="7613331" cy="27412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rPr>
              <a:t>5.- </a:t>
            </a:r>
            <a:r>
              <a:rPr lang="es-EC" dirty="0">
                <a:solidFill>
                  <a:schemeClr val="tx1"/>
                </a:solidFill>
              </a:rPr>
              <a:t>En un nivel más amplio, las empresas con Comercio Justo gozan de mayor libertad para la determinación de precios por lo que no se ven afectados en gran medida por los movimientos del mercado lo cual beneficia a las empresas que tienen esta certificación mostrándose más competitivas y mejorando su presencia tanto a nivel internacional gracias al reconocimiento que tiene dicho sello, así como la presencia interna gracias al apoyo al desarrollo de las comunidades en donde realizan actividades. Sin embargo, falta una mayor difusión del concepto de Comercio Justo principalmente en los sectores productores del Ecuador que podrían aprovechar este prestigio para mejorar también sus capacidades productivas. </a:t>
            </a:r>
            <a:endParaRPr lang="en-US" sz="1600" dirty="0">
              <a:solidFill>
                <a:schemeClr val="tx1"/>
              </a:solidFill>
            </a:endParaRPr>
          </a:p>
        </p:txBody>
      </p:sp>
    </p:spTree>
    <p:extLst>
      <p:ext uri="{BB962C8B-B14F-4D97-AF65-F5344CB8AC3E}">
        <p14:creationId xmlns:p14="http://schemas.microsoft.com/office/powerpoint/2010/main" val="39957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Rectángulo 2"/>
          <p:cNvSpPr/>
          <p:nvPr/>
        </p:nvSpPr>
        <p:spPr>
          <a:xfrm>
            <a:off x="711844" y="1237970"/>
            <a:ext cx="7613331" cy="144689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latin typeface="+mj-lt"/>
              </a:rPr>
              <a:t>1.- </a:t>
            </a:r>
            <a:r>
              <a:rPr lang="es-ES" dirty="0">
                <a:solidFill>
                  <a:schemeClr val="dk1"/>
                </a:solidFill>
                <a:latin typeface="+mj-lt"/>
                <a:ea typeface="Montserrat"/>
                <a:cs typeface="Montserrat"/>
                <a:sym typeface="Montserrat"/>
              </a:rPr>
              <a:t>El Comercio Justo se presenta como una gran alternativa, sin embargo, aún existen pocos estudios al respecto por lo que se recomienda explorar más este tema y fomentar su desarrollo en el país ya que para un país pequeño y hasta cierto punto con producción limitada, es una gran oportunidad para aumentar los ingresos y la calidad de vida de los productores. </a:t>
            </a:r>
            <a:endParaRPr lang="en-US" dirty="0">
              <a:solidFill>
                <a:schemeClr val="tx1"/>
              </a:solidFill>
              <a:latin typeface="+mj-lt"/>
            </a:endParaRPr>
          </a:p>
        </p:txBody>
      </p:sp>
      <p:sp>
        <p:nvSpPr>
          <p:cNvPr id="361" name="Google Shape;361;p45"/>
          <p:cNvSpPr txBox="1">
            <a:spLocks noGrp="1"/>
          </p:cNvSpPr>
          <p:nvPr>
            <p:ph type="title"/>
          </p:nvPr>
        </p:nvSpPr>
        <p:spPr>
          <a:xfrm>
            <a:off x="779058" y="39365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Recomendaciones</a:t>
            </a:r>
            <a:endParaRPr dirty="0"/>
          </a:p>
        </p:txBody>
      </p:sp>
      <p:sp>
        <p:nvSpPr>
          <p:cNvPr id="6" name="Rectángulo 5"/>
          <p:cNvSpPr/>
          <p:nvPr/>
        </p:nvSpPr>
        <p:spPr>
          <a:xfrm>
            <a:off x="711842" y="1472678"/>
            <a:ext cx="7613331" cy="13222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mj-lt"/>
              </a:rPr>
              <a:t>2.- </a:t>
            </a:r>
            <a:r>
              <a:rPr lang="es-ES" dirty="0">
                <a:solidFill>
                  <a:schemeClr val="dk1"/>
                </a:solidFill>
                <a:latin typeface="+mj-lt"/>
                <a:ea typeface="Montserrat"/>
                <a:cs typeface="Montserrat"/>
                <a:sym typeface="Montserrat"/>
              </a:rPr>
              <a:t>Los índices de competitividad, se demuestra que el sector florícola exportador tiene un alto grado por lo cual se propone explotar más la estrategia de diferenciación debido a que el Ecuador es un país beneficiado por factores ambientales como la luminosidad perpendicular casi diaria que hace que las flores tengan colores atractivos al consumidor por su brillantez e intensidad.</a:t>
            </a:r>
            <a:endParaRPr lang="en-US" dirty="0">
              <a:solidFill>
                <a:schemeClr val="tx1"/>
              </a:solidFill>
              <a:latin typeface="+mj-lt"/>
            </a:endParaRPr>
          </a:p>
        </p:txBody>
      </p:sp>
      <p:sp>
        <p:nvSpPr>
          <p:cNvPr id="7" name="Rectángulo 6"/>
          <p:cNvSpPr/>
          <p:nvPr/>
        </p:nvSpPr>
        <p:spPr>
          <a:xfrm>
            <a:off x="711837" y="1694918"/>
            <a:ext cx="7613331" cy="148330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latin typeface="+mj-lt"/>
              </a:rPr>
              <a:t>3.- </a:t>
            </a:r>
            <a:r>
              <a:rPr lang="es-ES" dirty="0">
                <a:solidFill>
                  <a:schemeClr val="dk1"/>
                </a:solidFill>
                <a:latin typeface="+mj-lt"/>
                <a:ea typeface="Montserrat"/>
                <a:cs typeface="Montserrat"/>
                <a:sym typeface="Montserrat"/>
              </a:rPr>
              <a:t>En cuanto a las Florícolas CJ tienen una gran oportunidad y una creciente presencia en el mercado internacional por asegurar la transparencia, sostenibilidad y responsabilidad social en sus procesos, por lo que se propone intensificar la explotación de la estrategia de enfoque en diferenciación de este segmento específico cuyo carácter único es el sello de Comercio Justo que gracias a su prestigio internacional habla por sí mismo. </a:t>
            </a:r>
            <a:endParaRPr lang="en-US" dirty="0">
              <a:solidFill>
                <a:schemeClr val="tx1"/>
              </a:solidFill>
              <a:latin typeface="+mj-lt"/>
            </a:endParaRPr>
          </a:p>
        </p:txBody>
      </p:sp>
      <p:sp>
        <p:nvSpPr>
          <p:cNvPr id="8" name="Rectángulo 7"/>
          <p:cNvSpPr/>
          <p:nvPr/>
        </p:nvSpPr>
        <p:spPr>
          <a:xfrm>
            <a:off x="711840" y="1904318"/>
            <a:ext cx="7613331" cy="140965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spcAft>
                <a:spcPts val="1200"/>
              </a:spcAft>
              <a:buFont typeface="Arial" panose="020B0604020202020204" pitchFamily="34" charset="0"/>
              <a:buChar char="•"/>
            </a:pPr>
            <a:r>
              <a:rPr lang="es-EC" dirty="0" smtClean="0">
                <a:solidFill>
                  <a:schemeClr val="tx1"/>
                </a:solidFill>
                <a:latin typeface="+mj-lt"/>
              </a:rPr>
              <a:t>4.- </a:t>
            </a:r>
            <a:r>
              <a:rPr lang="es-ES" dirty="0">
                <a:solidFill>
                  <a:schemeClr val="dk1"/>
                </a:solidFill>
                <a:latin typeface="+mj-lt"/>
                <a:ea typeface="Montserrat"/>
                <a:cs typeface="Montserrat"/>
                <a:sym typeface="Montserrat"/>
              </a:rPr>
              <a:t>La coyuntura del COVID-19 ha dejado en evidencia la necesidad de mejores capacidades logísticas y de innovación por lo que se recomienda a futuros investigadores realizar a mayor profundidad estudios que puedan surgir de este tema con gran potencial e impacto en el mercado </a:t>
            </a:r>
            <a:r>
              <a:rPr lang="es-ES" dirty="0" smtClean="0">
                <a:solidFill>
                  <a:schemeClr val="dk1"/>
                </a:solidFill>
                <a:latin typeface="+mj-lt"/>
                <a:ea typeface="Montserrat"/>
                <a:cs typeface="Montserrat"/>
                <a:sym typeface="Montserrat"/>
              </a:rPr>
              <a:t>mundial.</a:t>
            </a:r>
            <a:endParaRPr lang="es-ES" dirty="0">
              <a:solidFill>
                <a:schemeClr val="dk1"/>
              </a:solidFill>
              <a:latin typeface="+mj-lt"/>
              <a:ea typeface="Montserrat"/>
              <a:cs typeface="Montserrat"/>
              <a:sym typeface="Montserrat"/>
            </a:endParaRPr>
          </a:p>
        </p:txBody>
      </p:sp>
      <p:sp>
        <p:nvSpPr>
          <p:cNvPr id="9" name="Rectángulo 8"/>
          <p:cNvSpPr/>
          <p:nvPr/>
        </p:nvSpPr>
        <p:spPr>
          <a:xfrm>
            <a:off x="711837" y="2133799"/>
            <a:ext cx="7613331" cy="164782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dirty="0" smtClean="0">
                <a:solidFill>
                  <a:schemeClr val="tx1"/>
                </a:solidFill>
                <a:latin typeface="+mj-lt"/>
              </a:rPr>
              <a:t>5.- </a:t>
            </a:r>
            <a:r>
              <a:rPr lang="es-ES" dirty="0">
                <a:solidFill>
                  <a:schemeClr val="dk1"/>
                </a:solidFill>
                <a:latin typeface="+mj-lt"/>
                <a:ea typeface="Montserrat"/>
                <a:cs typeface="Montserrat"/>
                <a:sym typeface="Montserrat"/>
              </a:rPr>
              <a:t>Se recomienda también aumentar la difusión del Comercio Justo ya que puede verse restringida a los principales interesados de los distintos sectores por lo que se debe buscar mejorar los canales de acceso a estos datos más específicos para mejorar el análisis y atractividad de esta alternativa que puede ser explotada en gran medida por la diversidad de productos que tiene para ofrecer el país no solo a nivel florícola y llegar cada vez más a pequeños productores que busquen realizar sus productos de manera sostenible y justa</a:t>
            </a:r>
            <a:endParaRPr lang="en-US" dirty="0">
              <a:solidFill>
                <a:schemeClr val="tx1"/>
              </a:solidFill>
              <a:latin typeface="+mj-lt"/>
            </a:endParaRPr>
          </a:p>
        </p:txBody>
      </p:sp>
    </p:spTree>
    <p:extLst>
      <p:ext uri="{BB962C8B-B14F-4D97-AF65-F5344CB8AC3E}">
        <p14:creationId xmlns:p14="http://schemas.microsoft.com/office/powerpoint/2010/main" val="2384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res ecuatorianas crecen pero los ingresos se verán afectados por caída  en los precios | Confirmado.net"/>
          <p:cNvPicPr>
            <a:picLocks noChangeAspect="1" noChangeArrowheads="1"/>
          </p:cNvPicPr>
          <p:nvPr/>
        </p:nvPicPr>
        <p:blipFill rotWithShape="1">
          <a:blip r:embed="rId2">
            <a:extLst>
              <a:ext uri="{28A0092B-C50C-407E-A947-70E740481C1C}">
                <a14:useLocalDpi xmlns:a14="http://schemas.microsoft.com/office/drawing/2010/main" val="0"/>
              </a:ext>
            </a:extLst>
          </a:blip>
          <a:srcRect r="16622"/>
          <a:stretch/>
        </p:blipFill>
        <p:spPr bwMode="auto">
          <a:xfrm>
            <a:off x="1" y="0"/>
            <a:ext cx="9102436"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4922652" y="1921490"/>
            <a:ext cx="3591300" cy="756000"/>
          </a:xfrm>
        </p:spPr>
        <p:txBody>
          <a:bodyPr/>
          <a:lstStyle/>
          <a:p>
            <a:r>
              <a:rPr lang="es-EC" sz="6600" dirty="0" smtClean="0">
                <a:ln w="13462">
                  <a:solidFill>
                    <a:schemeClr val="bg1"/>
                  </a:solidFill>
                  <a:prstDash val="solid"/>
                </a:ln>
                <a:solidFill>
                  <a:schemeClr val="bg2">
                    <a:lumMod val="60000"/>
                    <a:lumOff val="40000"/>
                  </a:schemeClr>
                </a:solidFill>
                <a:effectLst>
                  <a:outerShdw dist="38100" dir="2700000" algn="bl" rotWithShape="0">
                    <a:schemeClr val="accent5"/>
                  </a:outerShdw>
                </a:effectLst>
              </a:rPr>
              <a:t>Gracias</a:t>
            </a:r>
            <a:endParaRPr lang="en-US" sz="6600" dirty="0">
              <a:ln w="13462">
                <a:solidFill>
                  <a:schemeClr val="bg1"/>
                </a:solidFill>
                <a:prstDash val="solid"/>
              </a:ln>
              <a:solidFill>
                <a:schemeClr val="bg2">
                  <a:lumMod val="60000"/>
                  <a:lumOff val="4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01661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504496" y="645151"/>
            <a:ext cx="2235256" cy="44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Objetivos</a:t>
            </a:r>
            <a:endParaRPr dirty="0"/>
          </a:p>
        </p:txBody>
      </p:sp>
      <p:sp>
        <p:nvSpPr>
          <p:cNvPr id="407" name="Google Shape;407;p48"/>
          <p:cNvSpPr txBox="1">
            <a:spLocks noGrp="1"/>
          </p:cNvSpPr>
          <p:nvPr>
            <p:ph type="subTitle" idx="1"/>
          </p:nvPr>
        </p:nvSpPr>
        <p:spPr>
          <a:xfrm>
            <a:off x="504496" y="1973574"/>
            <a:ext cx="3670329" cy="1201200"/>
          </a:xfrm>
          <a:prstGeom prst="rect">
            <a:avLst/>
          </a:prstGeom>
        </p:spPr>
        <p:txBody>
          <a:bodyPr spcFirstLastPara="1" wrap="square" lIns="91425" tIns="91425" rIns="91425" bIns="91425" anchor="t" anchorCtr="0">
            <a:noAutofit/>
          </a:bodyPr>
          <a:lstStyle/>
          <a:p>
            <a:r>
              <a:rPr lang="es-EC" dirty="0"/>
              <a:t>Analizar el impacto del Comercio Justo en el sector florícola exportador del cantón Cayambe en el período 2010 - 2019</a:t>
            </a:r>
            <a:endParaRPr lang="en-US" dirty="0"/>
          </a:p>
        </p:txBody>
      </p:sp>
      <p:sp>
        <p:nvSpPr>
          <p:cNvPr id="408" name="Google Shape;408;p48"/>
          <p:cNvSpPr txBox="1">
            <a:spLocks noGrp="1"/>
          </p:cNvSpPr>
          <p:nvPr>
            <p:ph type="title" idx="2"/>
          </p:nvPr>
        </p:nvSpPr>
        <p:spPr>
          <a:xfrm>
            <a:off x="4859311" y="505093"/>
            <a:ext cx="3712367" cy="4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t>Objetivos Específicos</a:t>
            </a:r>
            <a:endParaRPr sz="2400" dirty="0"/>
          </a:p>
        </p:txBody>
      </p:sp>
      <p:sp>
        <p:nvSpPr>
          <p:cNvPr id="409" name="Google Shape;409;p48"/>
          <p:cNvSpPr txBox="1">
            <a:spLocks noGrp="1"/>
          </p:cNvSpPr>
          <p:nvPr>
            <p:ph type="subTitle" idx="3"/>
          </p:nvPr>
        </p:nvSpPr>
        <p:spPr>
          <a:xfrm>
            <a:off x="4903567" y="933363"/>
            <a:ext cx="3668111" cy="3281622"/>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r>
              <a:rPr lang="es-EC" sz="1200" dirty="0"/>
              <a:t>Establecer los antecedentes teóricos entre las variables de comercio justo y exportaciones florícolas. </a:t>
            </a:r>
            <a:r>
              <a:rPr lang="es-EC" sz="1200" dirty="0" smtClean="0"/>
              <a:t/>
            </a:r>
            <a:br>
              <a:rPr lang="es-EC" sz="1200" dirty="0" smtClean="0"/>
            </a:br>
            <a:endParaRPr lang="en-US" sz="1200" dirty="0"/>
          </a:p>
          <a:p>
            <a:pPr marL="285750" indent="-285750" algn="l">
              <a:buFont typeface="Arial" panose="020B0604020202020204" pitchFamily="34" charset="0"/>
              <a:buChar char="•"/>
            </a:pPr>
            <a:r>
              <a:rPr lang="es-EC" sz="1200" dirty="0"/>
              <a:t>Comparar las exportaciones convencionales del mercado florícola y las exportaciones bajo la certificación de Comercio </a:t>
            </a:r>
            <a:r>
              <a:rPr lang="es-EC" sz="1200" dirty="0" smtClean="0"/>
              <a:t>Justo.</a:t>
            </a:r>
            <a:br>
              <a:rPr lang="es-EC" sz="1200" dirty="0" smtClean="0"/>
            </a:br>
            <a:endParaRPr lang="es-EC" sz="1200" dirty="0" smtClean="0"/>
          </a:p>
          <a:p>
            <a:pPr marL="285750" indent="-285750" algn="l">
              <a:buFont typeface="Arial" panose="020B0604020202020204" pitchFamily="34" charset="0"/>
              <a:buChar char="•"/>
            </a:pPr>
            <a:r>
              <a:rPr lang="es-EC" sz="1200" dirty="0" smtClean="0"/>
              <a:t>Verificar </a:t>
            </a:r>
            <a:r>
              <a:rPr lang="es-EC" sz="1200" dirty="0"/>
              <a:t>el cumplimiento de los principios de Comercio Justo en el mercado florícola </a:t>
            </a:r>
            <a:r>
              <a:rPr lang="es-EC" sz="1200" dirty="0" smtClean="0"/>
              <a:t>exportador.</a:t>
            </a:r>
            <a:br>
              <a:rPr lang="es-EC" sz="1200" dirty="0" smtClean="0"/>
            </a:br>
            <a:endParaRPr lang="es-EC" sz="1200" dirty="0" smtClean="0"/>
          </a:p>
          <a:p>
            <a:pPr marL="285750" indent="-285750" algn="l">
              <a:buFont typeface="Arial" panose="020B0604020202020204" pitchFamily="34" charset="0"/>
              <a:buChar char="•"/>
            </a:pPr>
            <a:r>
              <a:rPr lang="es-EC" sz="1200" dirty="0" smtClean="0"/>
              <a:t>Identificar </a:t>
            </a:r>
            <a:r>
              <a:rPr lang="es-EC" sz="1200" dirty="0"/>
              <a:t>ventajas y desventajas de la certificación de Comercio Justo dentro del comercio </a:t>
            </a:r>
            <a:r>
              <a:rPr lang="es-EC" sz="1200" dirty="0" smtClean="0"/>
              <a:t>internacional.</a:t>
            </a:r>
            <a:br>
              <a:rPr lang="es-EC" sz="1200" dirty="0" smtClean="0"/>
            </a:br>
            <a:endParaRPr lang="en-US" sz="1200" dirty="0"/>
          </a:p>
          <a:p>
            <a:pPr marL="285750" indent="-285750" algn="l">
              <a:buFont typeface="Arial" panose="020B0604020202020204" pitchFamily="34" charset="0"/>
              <a:buChar char="•"/>
            </a:pPr>
            <a:r>
              <a:rPr lang="es-EC" sz="1200" dirty="0" smtClean="0"/>
              <a:t>Proponer </a:t>
            </a:r>
            <a:r>
              <a:rPr lang="es-EC" sz="1200" dirty="0"/>
              <a:t>estrategias o aplicaciones mediante una discusión de los resultados como aporte del trabajo de investigación</a:t>
            </a:r>
            <a:r>
              <a:rPr lang="es-EC" sz="1100" dirty="0"/>
              <a:t>.</a:t>
            </a:r>
            <a:endParaRPr lang="en-US" sz="1100" dirty="0"/>
          </a:p>
          <a:p>
            <a:pPr marL="285750" indent="-285750" algn="l">
              <a:buFont typeface="Arial" panose="020B0604020202020204" pitchFamily="34" charset="0"/>
              <a:buChar char="•"/>
            </a:pPr>
            <a:endParaRPr lang="en-US" sz="1200" dirty="0"/>
          </a:p>
          <a:p>
            <a:pPr marL="0" lvl="0" indent="0" algn="ctr" rtl="0">
              <a:spcBef>
                <a:spcPts val="0"/>
              </a:spcBef>
              <a:spcAft>
                <a:spcPts val="0"/>
              </a:spcAft>
            </a:pPr>
            <a:endParaRPr dirty="0"/>
          </a:p>
        </p:txBody>
      </p:sp>
      <p:sp>
        <p:nvSpPr>
          <p:cNvPr id="6" name="Google Shape;406;p48"/>
          <p:cNvSpPr txBox="1">
            <a:spLocks/>
          </p:cNvSpPr>
          <p:nvPr/>
        </p:nvSpPr>
        <p:spPr>
          <a:xfrm>
            <a:off x="864066" y="1490075"/>
            <a:ext cx="3310759" cy="44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2400" dirty="0" smtClean="0"/>
              <a:t>Objetivo</a:t>
            </a:r>
            <a:r>
              <a:rPr lang="en-US" sz="2400" dirty="0" smtClean="0"/>
              <a:t> General</a:t>
            </a:r>
            <a:endParaRPr lang="en-US" sz="2400" dirty="0"/>
          </a:p>
        </p:txBody>
      </p:sp>
    </p:spTree>
    <p:extLst>
      <p:ext uri="{BB962C8B-B14F-4D97-AF65-F5344CB8AC3E}">
        <p14:creationId xmlns:p14="http://schemas.microsoft.com/office/powerpoint/2010/main" val="34992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p:bldP spid="407" grpId="0" build="p"/>
      <p:bldP spid="408" grpId="0"/>
      <p:bldP spid="409"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43"/>
          <p:cNvSpPr txBox="1">
            <a:spLocks noGrp="1"/>
          </p:cNvSpPr>
          <p:nvPr>
            <p:ph type="title"/>
          </p:nvPr>
        </p:nvSpPr>
        <p:spPr>
          <a:xfrm>
            <a:off x="737250" y="890752"/>
            <a:ext cx="3140700" cy="45695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dirty="0" smtClean="0"/>
              <a:t>Hipótesis</a:t>
            </a:r>
            <a:endParaRPr sz="3000" dirty="0"/>
          </a:p>
        </p:txBody>
      </p:sp>
      <mc:AlternateContent xmlns:mc="http://schemas.openxmlformats.org/markup-compatibility/2006" xmlns:a14="http://schemas.microsoft.com/office/drawing/2010/main">
        <mc:Choice Requires="a14">
          <p:sp>
            <p:nvSpPr>
              <p:cNvPr id="346" name="Google Shape;346;p43"/>
              <p:cNvSpPr txBox="1">
                <a:spLocks noGrp="1"/>
              </p:cNvSpPr>
              <p:nvPr>
                <p:ph type="subTitle" idx="1"/>
              </p:nvPr>
            </p:nvSpPr>
            <p:spPr>
              <a:xfrm>
                <a:off x="737250" y="1347709"/>
                <a:ext cx="3140700" cy="1008300"/>
              </a:xfrm>
              <a:prstGeom prst="rect">
                <a:avLst/>
              </a:prstGeom>
            </p:spPr>
            <p:txBody>
              <a:bodyPr spcFirstLastPara="1" wrap="square" lIns="91425" tIns="91425" rIns="91425" bIns="91425" anchor="t" anchorCtr="0">
                <a:noAutofit/>
              </a:bodyPr>
              <a:lstStyle/>
              <a:p>
                <a:pPr algn="l"/>
                <a14:m>
                  <m:oMath xmlns:m="http://schemas.openxmlformats.org/officeDocument/2006/math">
                    <m:sSub>
                      <m:sSubPr>
                        <m:ctrlPr>
                          <a:rPr lang="en-US" b="1" i="1">
                            <a:latin typeface="Cambria Math" panose="02040503050406030204" pitchFamily="18" charset="0"/>
                          </a:rPr>
                        </m:ctrlPr>
                      </m:sSubPr>
                      <m:e>
                        <m:r>
                          <a:rPr lang="es-MX" b="1" i="1">
                            <a:latin typeface="Cambria Math" panose="02040503050406030204" pitchFamily="18" charset="0"/>
                          </a:rPr>
                          <m:t>𝑯</m:t>
                        </m:r>
                      </m:e>
                      <m:sub>
                        <m:r>
                          <a:rPr lang="es-MX" b="1" i="1">
                            <a:latin typeface="Cambria Math" panose="02040503050406030204" pitchFamily="18" charset="0"/>
                          </a:rPr>
                          <m:t>𝒐</m:t>
                        </m:r>
                      </m:sub>
                    </m:sSub>
                    <m:r>
                      <a:rPr lang="es-MX" b="1" i="1">
                        <a:latin typeface="Cambria Math" panose="02040503050406030204" pitchFamily="18" charset="0"/>
                      </a:rPr>
                      <m:t>=</m:t>
                    </m:r>
                  </m:oMath>
                </a14:m>
                <a:r>
                  <a:rPr lang="es-MX" dirty="0"/>
                  <a:t> Las empresas de flores ecuatorianas que cuentan con certificado de comercio justo tienen un incremento en sus ventas</a:t>
                </a:r>
                <a:r>
                  <a:rPr lang="es-MX" dirty="0" smtClean="0"/>
                  <a:t>.</a:t>
                </a:r>
              </a:p>
              <a:p>
                <a:pPr algn="l"/>
                <a:endParaRPr lang="es-MX" dirty="0" smtClean="0"/>
              </a:p>
              <a:p>
                <a:pPr algn="l"/>
                <a14:m>
                  <m:oMath xmlns:m="http://schemas.openxmlformats.org/officeDocument/2006/math">
                    <m:sSub>
                      <m:sSubPr>
                        <m:ctrlPr>
                          <a:rPr lang="en-US" b="1" i="1">
                            <a:latin typeface="Cambria Math" panose="02040503050406030204" pitchFamily="18" charset="0"/>
                          </a:rPr>
                        </m:ctrlPr>
                      </m:sSubPr>
                      <m:e>
                        <m:r>
                          <a:rPr lang="es-MX" b="1" i="1">
                            <a:latin typeface="Cambria Math" panose="02040503050406030204" pitchFamily="18" charset="0"/>
                          </a:rPr>
                          <m:t>𝑯</m:t>
                        </m:r>
                      </m:e>
                      <m:sub>
                        <m:r>
                          <a:rPr lang="es-MX" b="1" i="1">
                            <a:latin typeface="Cambria Math" panose="02040503050406030204" pitchFamily="18" charset="0"/>
                          </a:rPr>
                          <m:t>𝒂</m:t>
                        </m:r>
                      </m:sub>
                    </m:sSub>
                    <m:r>
                      <a:rPr lang="es-MX" b="1" i="1">
                        <a:latin typeface="Cambria Math" panose="02040503050406030204" pitchFamily="18" charset="0"/>
                      </a:rPr>
                      <m:t>=</m:t>
                    </m:r>
                  </m:oMath>
                </a14:m>
                <a:r>
                  <a:rPr lang="es-MX" dirty="0"/>
                  <a:t> Las empresas de flores ecuatorianas que cuentan con certificado de comercio justo no tienen un incremento en sus ventas.</a:t>
                </a:r>
                <a:endParaRPr lang="en-US" dirty="0"/>
              </a:p>
              <a:p>
                <a:pPr algn="l"/>
                <a:endParaRPr lang="es-MX" dirty="0" smtClean="0"/>
              </a:p>
              <a:p>
                <a:pPr algn="l"/>
                <a:endParaRPr lang="en-US" dirty="0"/>
              </a:p>
            </p:txBody>
          </p:sp>
        </mc:Choice>
        <mc:Fallback xmlns="">
          <p:sp>
            <p:nvSpPr>
              <p:cNvPr id="346" name="Google Shape;346;p43"/>
              <p:cNvSpPr txBox="1">
                <a:spLocks noGrp="1" noRot="1" noChangeAspect="1" noMove="1" noResize="1" noEditPoints="1" noAdjustHandles="1" noChangeArrowheads="1" noChangeShapeType="1" noTextEdit="1"/>
              </p:cNvSpPr>
              <p:nvPr>
                <p:ph type="subTitle" idx="1"/>
              </p:nvPr>
            </p:nvSpPr>
            <p:spPr>
              <a:xfrm>
                <a:off x="737250" y="1347709"/>
                <a:ext cx="3140700" cy="1008300"/>
              </a:xfrm>
              <a:prstGeom prst="rect">
                <a:avLst/>
              </a:prstGeom>
              <a:blipFill>
                <a:blip r:embed="rId3"/>
                <a:stretch>
                  <a:fillRect b="-236970"/>
                </a:stretch>
              </a:blipFill>
            </p:spPr>
            <p:txBody>
              <a:bodyPr/>
              <a:lstStyle/>
              <a:p>
                <a:r>
                  <a:rPr lang="en-US">
                    <a:noFill/>
                  </a:rPr>
                  <a:t> </a:t>
                </a:r>
              </a:p>
            </p:txBody>
          </p:sp>
        </mc:Fallback>
      </mc:AlternateContent>
      <p:pic>
        <p:nvPicPr>
          <p:cNvPr id="3076" name="Picture 4" descr="Female financial adviser explaining business plan Free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675" y="890752"/>
            <a:ext cx="4036053" cy="3313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body" idx="1"/>
          </p:nvPr>
        </p:nvSpPr>
        <p:spPr>
          <a:xfrm>
            <a:off x="1000708" y="2174643"/>
            <a:ext cx="3034200" cy="2555011"/>
          </a:xfrm>
          <a:prstGeom prst="rect">
            <a:avLst/>
          </a:prstGeom>
        </p:spPr>
        <p:txBody>
          <a:bodyPr spcFirstLastPara="1" wrap="square" lIns="91425" tIns="91425" rIns="91425" bIns="91425" anchor="t" anchorCtr="0">
            <a:noAutofit/>
          </a:bodyPr>
          <a:lstStyle/>
          <a:p>
            <a:pPr marL="285750" indent="-285750" algn="l"/>
            <a:r>
              <a:rPr lang="es-EC" dirty="0"/>
              <a:t>C</a:t>
            </a:r>
            <a:r>
              <a:rPr lang="es-EC" dirty="0" smtClean="0"/>
              <a:t>apacidad </a:t>
            </a:r>
            <a:r>
              <a:rPr lang="es-EC" dirty="0"/>
              <a:t>de innovación y de </a:t>
            </a:r>
            <a:r>
              <a:rPr lang="es-EC" dirty="0" smtClean="0"/>
              <a:t>mejora basado </a:t>
            </a:r>
            <a:r>
              <a:rPr lang="es-EC" dirty="0"/>
              <a:t>en la </a:t>
            </a:r>
            <a:r>
              <a:rPr lang="es-EC" i="1" dirty="0"/>
              <a:t>productividad</a:t>
            </a:r>
            <a:r>
              <a:rPr lang="es-EC" dirty="0" smtClean="0"/>
              <a:t>.</a:t>
            </a:r>
          </a:p>
          <a:p>
            <a:pPr marL="285750" indent="-285750" algn="l"/>
            <a:r>
              <a:rPr lang="es-EC" dirty="0" smtClean="0"/>
              <a:t>Logro de </a:t>
            </a:r>
            <a:r>
              <a:rPr lang="es-EC" dirty="0"/>
              <a:t>ventaja competitiva, </a:t>
            </a:r>
            <a:r>
              <a:rPr lang="es-EC" dirty="0" smtClean="0"/>
              <a:t>permite </a:t>
            </a:r>
            <a:r>
              <a:rPr lang="es-EC" dirty="0"/>
              <a:t>que los competidores no puedan sobrepasar por ella.</a:t>
            </a:r>
            <a:endParaRPr dirty="0"/>
          </a:p>
        </p:txBody>
      </p:sp>
      <p:sp>
        <p:nvSpPr>
          <p:cNvPr id="352" name="Google Shape;352;p44"/>
          <p:cNvSpPr txBox="1">
            <a:spLocks noGrp="1"/>
          </p:cNvSpPr>
          <p:nvPr>
            <p:ph type="body" idx="2"/>
          </p:nvPr>
        </p:nvSpPr>
        <p:spPr>
          <a:xfrm>
            <a:off x="5066807" y="1878171"/>
            <a:ext cx="3034200" cy="125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Se basa en seguir un proceso que da orden a la investigación científica:</a:t>
            </a:r>
            <a:endParaRPr dirty="0"/>
          </a:p>
        </p:txBody>
      </p:sp>
      <p:sp>
        <p:nvSpPr>
          <p:cNvPr id="353" name="Google Shape;353;p44"/>
          <p:cNvSpPr txBox="1">
            <a:spLocks noGrp="1"/>
          </p:cNvSpPr>
          <p:nvPr>
            <p:ph type="title" idx="3"/>
          </p:nvPr>
        </p:nvSpPr>
        <p:spPr>
          <a:xfrm>
            <a:off x="906117" y="1343961"/>
            <a:ext cx="3034200" cy="8306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Teoría de la Ventaja Competitiva</a:t>
            </a:r>
            <a:endParaRPr dirty="0"/>
          </a:p>
        </p:txBody>
      </p:sp>
      <p:sp>
        <p:nvSpPr>
          <p:cNvPr id="354" name="Google Shape;354;p44"/>
          <p:cNvSpPr txBox="1">
            <a:spLocks noGrp="1"/>
          </p:cNvSpPr>
          <p:nvPr>
            <p:ph type="title" idx="4"/>
          </p:nvPr>
        </p:nvSpPr>
        <p:spPr>
          <a:xfrm>
            <a:off x="5066807" y="1408671"/>
            <a:ext cx="3034200" cy="46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Teoría Cartesiana</a:t>
            </a:r>
            <a:endParaRPr dirty="0"/>
          </a:p>
        </p:txBody>
      </p:sp>
      <p:sp>
        <p:nvSpPr>
          <p:cNvPr id="355" name="Google Shape;355;p4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dirty="0" smtClean="0"/>
              <a:t>Teorías de soporte</a:t>
            </a:r>
            <a:endParaRPr dirty="0"/>
          </a:p>
        </p:txBody>
      </p:sp>
      <p:grpSp>
        <p:nvGrpSpPr>
          <p:cNvPr id="7" name="Google Shape;995;p68"/>
          <p:cNvGrpSpPr/>
          <p:nvPr/>
        </p:nvGrpSpPr>
        <p:grpSpPr>
          <a:xfrm>
            <a:off x="7208976" y="2926199"/>
            <a:ext cx="428399" cy="408944"/>
            <a:chOff x="4126815" y="2760704"/>
            <a:chExt cx="380393" cy="363118"/>
          </a:xfrm>
        </p:grpSpPr>
        <p:sp>
          <p:nvSpPr>
            <p:cNvPr id="8" name="Google Shape;996;p68"/>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7;p68"/>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8;p68"/>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9;p68"/>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19;p62"/>
          <p:cNvGrpSpPr/>
          <p:nvPr/>
        </p:nvGrpSpPr>
        <p:grpSpPr>
          <a:xfrm>
            <a:off x="7234437" y="4010825"/>
            <a:ext cx="377474" cy="335748"/>
            <a:chOff x="854261" y="2908813"/>
            <a:chExt cx="377474" cy="335748"/>
          </a:xfrm>
        </p:grpSpPr>
        <p:sp>
          <p:nvSpPr>
            <p:cNvPr id="19" name="Google Shape;820;p62"/>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1;p62"/>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2;p62"/>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3;p62"/>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4;p62"/>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55;p58"/>
          <p:cNvGrpSpPr/>
          <p:nvPr/>
        </p:nvGrpSpPr>
        <p:grpSpPr>
          <a:xfrm>
            <a:off x="5851575" y="3019015"/>
            <a:ext cx="322914" cy="348543"/>
            <a:chOff x="2662884" y="1513044"/>
            <a:chExt cx="322914" cy="348543"/>
          </a:xfrm>
        </p:grpSpPr>
        <p:sp>
          <p:nvSpPr>
            <p:cNvPr id="25" name="Google Shape;756;p58"/>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7;p58"/>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8;p58"/>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9;p58"/>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0;p58"/>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1;p58"/>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62;p58"/>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3;p58"/>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64;p58"/>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65;p58"/>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9548;p83"/>
          <p:cNvGrpSpPr/>
          <p:nvPr/>
        </p:nvGrpSpPr>
        <p:grpSpPr>
          <a:xfrm>
            <a:off x="5794849" y="4067026"/>
            <a:ext cx="356196" cy="265631"/>
            <a:chOff x="5216456" y="3725484"/>
            <a:chExt cx="356196" cy="265631"/>
          </a:xfrm>
        </p:grpSpPr>
        <p:sp>
          <p:nvSpPr>
            <p:cNvPr id="36" name="Google Shape;9549;p83"/>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rgbClr val="0070C0"/>
                  </a:solidFill>
                </a:ln>
                <a:solidFill>
                  <a:schemeClr val="bg2">
                    <a:lumMod val="75000"/>
                  </a:schemeClr>
                </a:solidFill>
              </a:endParaRPr>
            </a:p>
          </p:txBody>
        </p:sp>
        <p:sp>
          <p:nvSpPr>
            <p:cNvPr id="37" name="Google Shape;9550;p83"/>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rgbClr val="0070C0"/>
                  </a:solidFill>
                </a:ln>
                <a:solidFill>
                  <a:schemeClr val="bg2">
                    <a:lumMod val="75000"/>
                  </a:schemeClr>
                </a:solidFill>
              </a:endParaRPr>
            </a:p>
          </p:txBody>
        </p:sp>
      </p:grpSp>
      <p:sp>
        <p:nvSpPr>
          <p:cNvPr id="38" name="Google Shape;354;p44"/>
          <p:cNvSpPr txBox="1">
            <a:spLocks/>
          </p:cNvSpPr>
          <p:nvPr/>
        </p:nvSpPr>
        <p:spPr>
          <a:xfrm>
            <a:off x="5582571" y="3305827"/>
            <a:ext cx="867789" cy="282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200" dirty="0" smtClean="0"/>
              <a:t>Evidencia</a:t>
            </a:r>
            <a:endParaRPr lang="en-US" sz="1200" dirty="0"/>
          </a:p>
        </p:txBody>
      </p:sp>
      <p:sp>
        <p:nvSpPr>
          <p:cNvPr id="39" name="Google Shape;354;p44"/>
          <p:cNvSpPr txBox="1">
            <a:spLocks/>
          </p:cNvSpPr>
          <p:nvPr/>
        </p:nvSpPr>
        <p:spPr>
          <a:xfrm>
            <a:off x="6989280" y="3363522"/>
            <a:ext cx="867789" cy="282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200" dirty="0" smtClean="0"/>
              <a:t>Análisis</a:t>
            </a:r>
            <a:endParaRPr lang="en-US" sz="1200" dirty="0"/>
          </a:p>
        </p:txBody>
      </p:sp>
      <p:sp>
        <p:nvSpPr>
          <p:cNvPr id="40" name="Google Shape;354;p44"/>
          <p:cNvSpPr txBox="1">
            <a:spLocks/>
          </p:cNvSpPr>
          <p:nvPr/>
        </p:nvSpPr>
        <p:spPr>
          <a:xfrm>
            <a:off x="7066206" y="4370408"/>
            <a:ext cx="1034801" cy="282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200" dirty="0" smtClean="0"/>
              <a:t>Deducción</a:t>
            </a:r>
            <a:endParaRPr lang="en-US" sz="1200" dirty="0"/>
          </a:p>
        </p:txBody>
      </p:sp>
      <p:sp>
        <p:nvSpPr>
          <p:cNvPr id="41" name="Google Shape;354;p44"/>
          <p:cNvSpPr txBox="1">
            <a:spLocks/>
          </p:cNvSpPr>
          <p:nvPr/>
        </p:nvSpPr>
        <p:spPr>
          <a:xfrm>
            <a:off x="5319000" y="4384845"/>
            <a:ext cx="1248162" cy="2825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2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200" dirty="0" smtClean="0"/>
              <a:t>Comprobación</a:t>
            </a:r>
            <a:endParaRPr lang="en-US" sz="1200" dirty="0"/>
          </a:p>
        </p:txBody>
      </p:sp>
      <p:cxnSp>
        <p:nvCxnSpPr>
          <p:cNvPr id="3" name="Conector recto de flecha 2"/>
          <p:cNvCxnSpPr/>
          <p:nvPr/>
        </p:nvCxnSpPr>
        <p:spPr>
          <a:xfrm>
            <a:off x="6450360" y="3238557"/>
            <a:ext cx="538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a:stCxn id="39" idx="2"/>
          </p:cNvCxnSpPr>
          <p:nvPr/>
        </p:nvCxnSpPr>
        <p:spPr>
          <a:xfrm>
            <a:off x="7423175" y="3646089"/>
            <a:ext cx="6848" cy="25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H="1">
            <a:off x="6435920" y="4181707"/>
            <a:ext cx="5389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V="1">
            <a:off x="5958837" y="3646089"/>
            <a:ext cx="0" cy="364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4" name="Google Shape;692;p56"/>
          <p:cNvGrpSpPr/>
          <p:nvPr/>
        </p:nvGrpSpPr>
        <p:grpSpPr>
          <a:xfrm>
            <a:off x="3607969" y="3326438"/>
            <a:ext cx="331611" cy="331674"/>
            <a:chOff x="5774124" y="4294550"/>
            <a:chExt cx="331611" cy="331674"/>
          </a:xfrm>
        </p:grpSpPr>
        <p:sp>
          <p:nvSpPr>
            <p:cNvPr id="55" name="Google Shape;693;p56"/>
            <p:cNvSpPr/>
            <p:nvPr/>
          </p:nvSpPr>
          <p:spPr>
            <a:xfrm>
              <a:off x="5774124" y="4419664"/>
              <a:ext cx="331611" cy="206560"/>
            </a:xfrm>
            <a:custGeom>
              <a:avLst/>
              <a:gdLst/>
              <a:ahLst/>
              <a:cxnLst/>
              <a:rect l="l" t="t" r="r" b="b"/>
              <a:pathLst>
                <a:path w="10419" h="6490" extrusionOk="0">
                  <a:moveTo>
                    <a:pt x="2751" y="2905"/>
                  </a:moveTo>
                  <a:lnTo>
                    <a:pt x="2751" y="6191"/>
                  </a:lnTo>
                  <a:lnTo>
                    <a:pt x="1429" y="6191"/>
                  </a:lnTo>
                  <a:lnTo>
                    <a:pt x="1429" y="2905"/>
                  </a:lnTo>
                  <a:close/>
                  <a:moveTo>
                    <a:pt x="5847" y="2084"/>
                  </a:moveTo>
                  <a:lnTo>
                    <a:pt x="5847" y="6191"/>
                  </a:lnTo>
                  <a:lnTo>
                    <a:pt x="4525" y="6191"/>
                  </a:lnTo>
                  <a:lnTo>
                    <a:pt x="4525" y="2084"/>
                  </a:lnTo>
                  <a:close/>
                  <a:moveTo>
                    <a:pt x="8942" y="298"/>
                  </a:moveTo>
                  <a:lnTo>
                    <a:pt x="8942" y="6191"/>
                  </a:lnTo>
                  <a:lnTo>
                    <a:pt x="7609" y="6191"/>
                  </a:lnTo>
                  <a:lnTo>
                    <a:pt x="7609" y="298"/>
                  </a:lnTo>
                  <a:close/>
                  <a:moveTo>
                    <a:pt x="7466" y="0"/>
                  </a:moveTo>
                  <a:cubicBezTo>
                    <a:pt x="7383" y="0"/>
                    <a:pt x="7323" y="72"/>
                    <a:pt x="7323" y="155"/>
                  </a:cubicBezTo>
                  <a:lnTo>
                    <a:pt x="7323" y="6191"/>
                  </a:lnTo>
                  <a:lnTo>
                    <a:pt x="6156" y="6191"/>
                  </a:lnTo>
                  <a:lnTo>
                    <a:pt x="6156" y="1941"/>
                  </a:lnTo>
                  <a:cubicBezTo>
                    <a:pt x="6156" y="1846"/>
                    <a:pt x="6085" y="1786"/>
                    <a:pt x="6013" y="1786"/>
                  </a:cubicBezTo>
                  <a:lnTo>
                    <a:pt x="4370" y="1786"/>
                  </a:lnTo>
                  <a:cubicBezTo>
                    <a:pt x="4287" y="1786"/>
                    <a:pt x="4227" y="1858"/>
                    <a:pt x="4227" y="1941"/>
                  </a:cubicBezTo>
                  <a:lnTo>
                    <a:pt x="4227" y="6191"/>
                  </a:lnTo>
                  <a:lnTo>
                    <a:pt x="3061" y="6191"/>
                  </a:lnTo>
                  <a:lnTo>
                    <a:pt x="3061" y="2751"/>
                  </a:lnTo>
                  <a:cubicBezTo>
                    <a:pt x="3061" y="2667"/>
                    <a:pt x="2989" y="2608"/>
                    <a:pt x="2918" y="2608"/>
                  </a:cubicBezTo>
                  <a:lnTo>
                    <a:pt x="1275" y="2608"/>
                  </a:lnTo>
                  <a:cubicBezTo>
                    <a:pt x="1191" y="2608"/>
                    <a:pt x="1132" y="2679"/>
                    <a:pt x="1132" y="2751"/>
                  </a:cubicBezTo>
                  <a:lnTo>
                    <a:pt x="1132" y="6191"/>
                  </a:lnTo>
                  <a:lnTo>
                    <a:pt x="144" y="6191"/>
                  </a:lnTo>
                  <a:cubicBezTo>
                    <a:pt x="60" y="6191"/>
                    <a:pt x="1" y="6263"/>
                    <a:pt x="1" y="6346"/>
                  </a:cubicBezTo>
                  <a:cubicBezTo>
                    <a:pt x="1" y="6430"/>
                    <a:pt x="72" y="6489"/>
                    <a:pt x="144" y="6489"/>
                  </a:cubicBezTo>
                  <a:lnTo>
                    <a:pt x="10264" y="6489"/>
                  </a:lnTo>
                  <a:cubicBezTo>
                    <a:pt x="10359" y="6489"/>
                    <a:pt x="10419" y="6418"/>
                    <a:pt x="10419" y="6346"/>
                  </a:cubicBezTo>
                  <a:cubicBezTo>
                    <a:pt x="10395" y="6251"/>
                    <a:pt x="10323" y="6191"/>
                    <a:pt x="10240" y="6191"/>
                  </a:cubicBezTo>
                  <a:lnTo>
                    <a:pt x="9252" y="6191"/>
                  </a:lnTo>
                  <a:lnTo>
                    <a:pt x="9252" y="155"/>
                  </a:lnTo>
                  <a:cubicBezTo>
                    <a:pt x="9252" y="60"/>
                    <a:pt x="9180" y="0"/>
                    <a:pt x="9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94;p56"/>
            <p:cNvSpPr/>
            <p:nvPr/>
          </p:nvSpPr>
          <p:spPr>
            <a:xfrm>
              <a:off x="5778294" y="4294550"/>
              <a:ext cx="316461" cy="191442"/>
            </a:xfrm>
            <a:custGeom>
              <a:avLst/>
              <a:gdLst/>
              <a:ahLst/>
              <a:cxnLst/>
              <a:rect l="l" t="t" r="r" b="b"/>
              <a:pathLst>
                <a:path w="9943" h="6015" extrusionOk="0">
                  <a:moveTo>
                    <a:pt x="9447" y="0"/>
                  </a:moveTo>
                  <a:cubicBezTo>
                    <a:pt x="9433" y="0"/>
                    <a:pt x="9420" y="1"/>
                    <a:pt x="9407" y="2"/>
                  </a:cubicBezTo>
                  <a:lnTo>
                    <a:pt x="8097" y="169"/>
                  </a:lnTo>
                  <a:cubicBezTo>
                    <a:pt x="7847" y="193"/>
                    <a:pt x="7644" y="455"/>
                    <a:pt x="7680" y="705"/>
                  </a:cubicBezTo>
                  <a:cubicBezTo>
                    <a:pt x="7703" y="951"/>
                    <a:pt x="7914" y="1123"/>
                    <a:pt x="8167" y="1123"/>
                  </a:cubicBezTo>
                  <a:cubicBezTo>
                    <a:pt x="8183" y="1123"/>
                    <a:pt x="8200" y="1123"/>
                    <a:pt x="8216" y="1121"/>
                  </a:cubicBezTo>
                  <a:lnTo>
                    <a:pt x="8323" y="1109"/>
                  </a:lnTo>
                  <a:lnTo>
                    <a:pt x="8323" y="1109"/>
                  </a:lnTo>
                  <a:cubicBezTo>
                    <a:pt x="6716" y="2967"/>
                    <a:pt x="4811" y="3919"/>
                    <a:pt x="3465" y="4407"/>
                  </a:cubicBezTo>
                  <a:cubicBezTo>
                    <a:pt x="1787" y="5003"/>
                    <a:pt x="477" y="5062"/>
                    <a:pt x="477" y="5062"/>
                  </a:cubicBezTo>
                  <a:cubicBezTo>
                    <a:pt x="203" y="5074"/>
                    <a:pt x="1" y="5288"/>
                    <a:pt x="13" y="5550"/>
                  </a:cubicBezTo>
                  <a:cubicBezTo>
                    <a:pt x="24" y="5824"/>
                    <a:pt x="239" y="6015"/>
                    <a:pt x="489" y="6015"/>
                  </a:cubicBezTo>
                  <a:lnTo>
                    <a:pt x="501" y="6015"/>
                  </a:lnTo>
                  <a:cubicBezTo>
                    <a:pt x="560" y="6015"/>
                    <a:pt x="1953" y="5967"/>
                    <a:pt x="3775" y="5312"/>
                  </a:cubicBezTo>
                  <a:cubicBezTo>
                    <a:pt x="4811" y="4943"/>
                    <a:pt x="5775" y="4467"/>
                    <a:pt x="6656" y="3872"/>
                  </a:cubicBezTo>
                  <a:cubicBezTo>
                    <a:pt x="6728" y="3824"/>
                    <a:pt x="6740" y="3729"/>
                    <a:pt x="6692" y="3669"/>
                  </a:cubicBezTo>
                  <a:cubicBezTo>
                    <a:pt x="6670" y="3618"/>
                    <a:pt x="6621" y="3594"/>
                    <a:pt x="6573" y="3594"/>
                  </a:cubicBezTo>
                  <a:cubicBezTo>
                    <a:pt x="6542" y="3594"/>
                    <a:pt x="6512" y="3603"/>
                    <a:pt x="6490" y="3622"/>
                  </a:cubicBezTo>
                  <a:cubicBezTo>
                    <a:pt x="5620" y="4205"/>
                    <a:pt x="4692" y="4681"/>
                    <a:pt x="3692" y="5038"/>
                  </a:cubicBezTo>
                  <a:cubicBezTo>
                    <a:pt x="1906" y="5669"/>
                    <a:pt x="560" y="5717"/>
                    <a:pt x="525" y="5717"/>
                  </a:cubicBezTo>
                  <a:cubicBezTo>
                    <a:pt x="429" y="5717"/>
                    <a:pt x="358" y="5646"/>
                    <a:pt x="346" y="5550"/>
                  </a:cubicBezTo>
                  <a:cubicBezTo>
                    <a:pt x="346" y="5467"/>
                    <a:pt x="417" y="5372"/>
                    <a:pt x="501" y="5372"/>
                  </a:cubicBezTo>
                  <a:cubicBezTo>
                    <a:pt x="525" y="5372"/>
                    <a:pt x="1858" y="5336"/>
                    <a:pt x="3596" y="4705"/>
                  </a:cubicBezTo>
                  <a:cubicBezTo>
                    <a:pt x="5061" y="4181"/>
                    <a:pt x="7144" y="3133"/>
                    <a:pt x="8835" y="1014"/>
                  </a:cubicBezTo>
                  <a:cubicBezTo>
                    <a:pt x="8927" y="911"/>
                    <a:pt x="8842" y="763"/>
                    <a:pt x="8718" y="763"/>
                  </a:cubicBezTo>
                  <a:cubicBezTo>
                    <a:pt x="8714" y="763"/>
                    <a:pt x="8709" y="764"/>
                    <a:pt x="8704" y="764"/>
                  </a:cubicBezTo>
                  <a:lnTo>
                    <a:pt x="8216" y="824"/>
                  </a:lnTo>
                  <a:cubicBezTo>
                    <a:pt x="8208" y="825"/>
                    <a:pt x="8200" y="825"/>
                    <a:pt x="8192" y="825"/>
                  </a:cubicBezTo>
                  <a:cubicBezTo>
                    <a:pt x="8109" y="825"/>
                    <a:pt x="8047" y="769"/>
                    <a:pt x="8025" y="693"/>
                  </a:cubicBezTo>
                  <a:cubicBezTo>
                    <a:pt x="7990" y="586"/>
                    <a:pt x="8061" y="478"/>
                    <a:pt x="8168" y="478"/>
                  </a:cubicBezTo>
                  <a:lnTo>
                    <a:pt x="9478" y="312"/>
                  </a:lnTo>
                  <a:cubicBezTo>
                    <a:pt x="9484" y="311"/>
                    <a:pt x="9490" y="311"/>
                    <a:pt x="9496" y="311"/>
                  </a:cubicBezTo>
                  <a:cubicBezTo>
                    <a:pt x="9594" y="311"/>
                    <a:pt x="9669" y="400"/>
                    <a:pt x="9669" y="490"/>
                  </a:cubicBezTo>
                  <a:lnTo>
                    <a:pt x="9669" y="1800"/>
                  </a:lnTo>
                  <a:cubicBezTo>
                    <a:pt x="9669" y="1895"/>
                    <a:pt x="9597" y="1979"/>
                    <a:pt x="9490" y="1979"/>
                  </a:cubicBezTo>
                  <a:cubicBezTo>
                    <a:pt x="9407" y="1979"/>
                    <a:pt x="9311" y="1907"/>
                    <a:pt x="9311" y="1800"/>
                  </a:cubicBezTo>
                  <a:lnTo>
                    <a:pt x="9311" y="1407"/>
                  </a:lnTo>
                  <a:cubicBezTo>
                    <a:pt x="9311" y="1348"/>
                    <a:pt x="9264" y="1288"/>
                    <a:pt x="9204" y="1252"/>
                  </a:cubicBezTo>
                  <a:cubicBezTo>
                    <a:pt x="9187" y="1242"/>
                    <a:pt x="9169" y="1238"/>
                    <a:pt x="9152" y="1238"/>
                  </a:cubicBezTo>
                  <a:cubicBezTo>
                    <a:pt x="9106" y="1238"/>
                    <a:pt x="9060" y="1266"/>
                    <a:pt x="9026" y="1300"/>
                  </a:cubicBezTo>
                  <a:cubicBezTo>
                    <a:pt x="8466" y="2002"/>
                    <a:pt x="7811" y="2633"/>
                    <a:pt x="7097" y="3193"/>
                  </a:cubicBezTo>
                  <a:cubicBezTo>
                    <a:pt x="7037" y="3229"/>
                    <a:pt x="7025" y="3336"/>
                    <a:pt x="7061" y="3395"/>
                  </a:cubicBezTo>
                  <a:cubicBezTo>
                    <a:pt x="7091" y="3433"/>
                    <a:pt x="7144" y="3451"/>
                    <a:pt x="7194" y="3451"/>
                  </a:cubicBezTo>
                  <a:cubicBezTo>
                    <a:pt x="7224" y="3451"/>
                    <a:pt x="7253" y="3445"/>
                    <a:pt x="7275" y="3431"/>
                  </a:cubicBezTo>
                  <a:cubicBezTo>
                    <a:pt x="7895" y="2943"/>
                    <a:pt x="8466" y="2419"/>
                    <a:pt x="8990" y="1824"/>
                  </a:cubicBezTo>
                  <a:cubicBezTo>
                    <a:pt x="9002" y="2074"/>
                    <a:pt x="9204" y="2276"/>
                    <a:pt x="9466" y="2276"/>
                  </a:cubicBezTo>
                  <a:cubicBezTo>
                    <a:pt x="9728" y="2276"/>
                    <a:pt x="9942" y="2074"/>
                    <a:pt x="9942" y="1800"/>
                  </a:cubicBezTo>
                  <a:lnTo>
                    <a:pt x="9942" y="478"/>
                  </a:lnTo>
                  <a:cubicBezTo>
                    <a:pt x="9942" y="347"/>
                    <a:pt x="9883" y="216"/>
                    <a:pt x="9776" y="121"/>
                  </a:cubicBezTo>
                  <a:cubicBezTo>
                    <a:pt x="9679" y="46"/>
                    <a:pt x="9564" y="0"/>
                    <a:pt x="9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anim calcmode="lin" valueType="num">
                                      <p:cBhvr>
                                        <p:cTn id="8" dur="1000" fill="hold"/>
                                        <p:tgtEl>
                                          <p:spTgt spid="353"/>
                                        </p:tgtEl>
                                        <p:attrNameLst>
                                          <p:attrName>ppt_x</p:attrName>
                                        </p:attrNameLst>
                                      </p:cBhvr>
                                      <p:tavLst>
                                        <p:tav tm="0">
                                          <p:val>
                                            <p:strVal val="#ppt_x"/>
                                          </p:val>
                                        </p:tav>
                                        <p:tav tm="100000">
                                          <p:val>
                                            <p:strVal val="#ppt_x"/>
                                          </p:val>
                                        </p:tav>
                                      </p:tavLst>
                                    </p:anim>
                                    <p:anim calcmode="lin" valueType="num">
                                      <p:cBhvr>
                                        <p:cTn id="9" dur="1000" fill="hold"/>
                                        <p:tgtEl>
                                          <p:spTgt spid="3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xEl>
                                              <p:pRg st="0" end="0"/>
                                            </p:txEl>
                                          </p:spTgt>
                                        </p:tgtEl>
                                        <p:attrNameLst>
                                          <p:attrName>style.visibility</p:attrName>
                                        </p:attrNameLst>
                                      </p:cBhvr>
                                      <p:to>
                                        <p:strVal val="visible"/>
                                      </p:to>
                                    </p:set>
                                    <p:animEffect transition="in" filter="fade">
                                      <p:cBhvr>
                                        <p:cTn id="12" dur="1000"/>
                                        <p:tgtEl>
                                          <p:spTgt spid="351">
                                            <p:txEl>
                                              <p:pRg st="0" end="0"/>
                                            </p:txEl>
                                          </p:spTgt>
                                        </p:tgtEl>
                                      </p:cBhvr>
                                    </p:animEffect>
                                    <p:anim calcmode="lin" valueType="num">
                                      <p:cBhvr>
                                        <p:cTn id="13" dur="1000" fill="hold"/>
                                        <p:tgtEl>
                                          <p:spTgt spid="35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1">
                                            <p:txEl>
                                              <p:pRg st="1" end="1"/>
                                            </p:txEl>
                                          </p:spTgt>
                                        </p:tgtEl>
                                        <p:attrNameLst>
                                          <p:attrName>style.visibility</p:attrName>
                                        </p:attrNameLst>
                                      </p:cBhvr>
                                      <p:to>
                                        <p:strVal val="visible"/>
                                      </p:to>
                                    </p:set>
                                    <p:animEffect transition="in" filter="fade">
                                      <p:cBhvr>
                                        <p:cTn id="19" dur="1000"/>
                                        <p:tgtEl>
                                          <p:spTgt spid="351">
                                            <p:txEl>
                                              <p:pRg st="1" end="1"/>
                                            </p:txEl>
                                          </p:spTgt>
                                        </p:tgtEl>
                                      </p:cBhvr>
                                    </p:animEffect>
                                    <p:anim calcmode="lin" valueType="num">
                                      <p:cBhvr>
                                        <p:cTn id="20" dur="1000" fill="hold"/>
                                        <p:tgtEl>
                                          <p:spTgt spid="3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51">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4"/>
                                        </p:tgtEl>
                                        <p:attrNameLst>
                                          <p:attrName>style.visibility</p:attrName>
                                        </p:attrNameLst>
                                      </p:cBhvr>
                                      <p:to>
                                        <p:strVal val="visible"/>
                                      </p:to>
                                    </p:set>
                                    <p:anim calcmode="lin" valueType="num">
                                      <p:cBhvr additive="base">
                                        <p:cTn id="31" dur="500" fill="hold"/>
                                        <p:tgtEl>
                                          <p:spTgt spid="354"/>
                                        </p:tgtEl>
                                        <p:attrNameLst>
                                          <p:attrName>ppt_x</p:attrName>
                                        </p:attrNameLst>
                                      </p:cBhvr>
                                      <p:tavLst>
                                        <p:tav tm="0">
                                          <p:val>
                                            <p:strVal val="#ppt_x"/>
                                          </p:val>
                                        </p:tav>
                                        <p:tav tm="100000">
                                          <p:val>
                                            <p:strVal val="#ppt_x"/>
                                          </p:val>
                                        </p:tav>
                                      </p:tavLst>
                                    </p:anim>
                                    <p:anim calcmode="lin" valueType="num">
                                      <p:cBhvr additive="base">
                                        <p:cTn id="32" dur="500" fill="hold"/>
                                        <p:tgtEl>
                                          <p:spTgt spid="3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52">
                                            <p:txEl>
                                              <p:pRg st="0" end="0"/>
                                            </p:txEl>
                                          </p:spTgt>
                                        </p:tgtEl>
                                        <p:attrNameLst>
                                          <p:attrName>style.visibility</p:attrName>
                                        </p:attrNameLst>
                                      </p:cBhvr>
                                      <p:to>
                                        <p:strVal val="visible"/>
                                      </p:to>
                                    </p:set>
                                    <p:anim calcmode="lin" valueType="num">
                                      <p:cBhvr additive="base">
                                        <p:cTn id="35" dur="500" fill="hold"/>
                                        <p:tgtEl>
                                          <p:spTgt spid="35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ppt_x"/>
                                          </p:val>
                                        </p:tav>
                                        <p:tav tm="100000">
                                          <p:val>
                                            <p:strVal val="#ppt_x"/>
                                          </p:val>
                                        </p:tav>
                                      </p:tavLst>
                                    </p:anim>
                                    <p:anim calcmode="lin" valueType="num">
                                      <p:cBhvr additive="base">
                                        <p:cTn id="76" dur="500" fill="hold"/>
                                        <p:tgtEl>
                                          <p:spTgt spid="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build="p"/>
      <p:bldP spid="352" grpId="0" build="p"/>
      <p:bldP spid="353" grpId="0"/>
      <p:bldP spid="354"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p:nvPr>
        </p:nvSpPr>
        <p:spPr>
          <a:xfrm>
            <a:off x="236491" y="447716"/>
            <a:ext cx="3383100" cy="4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Marco Referencial</a:t>
            </a:r>
            <a:endParaRPr dirty="0"/>
          </a:p>
        </p:txBody>
      </p:sp>
      <p:sp>
        <p:nvSpPr>
          <p:cNvPr id="407" name="Google Shape;407;p48"/>
          <p:cNvSpPr txBox="1">
            <a:spLocks noGrp="1"/>
          </p:cNvSpPr>
          <p:nvPr>
            <p:ph type="subTitle" idx="1"/>
          </p:nvPr>
        </p:nvSpPr>
        <p:spPr>
          <a:xfrm>
            <a:off x="1029824" y="1508625"/>
            <a:ext cx="3383100" cy="6908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C" sz="1200" dirty="0" smtClean="0"/>
              <a:t>1° Conferencia de UNCTAD reclamo de los países menos desarrollados</a:t>
            </a:r>
            <a:endParaRPr sz="1200" dirty="0"/>
          </a:p>
        </p:txBody>
      </p:sp>
      <p:sp>
        <p:nvSpPr>
          <p:cNvPr id="408" name="Google Shape;408;p48"/>
          <p:cNvSpPr txBox="1">
            <a:spLocks noGrp="1"/>
          </p:cNvSpPr>
          <p:nvPr>
            <p:ph type="title" idx="2"/>
          </p:nvPr>
        </p:nvSpPr>
        <p:spPr>
          <a:xfrm>
            <a:off x="5037900" y="1051092"/>
            <a:ext cx="3745952" cy="44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t>Teoría de la Sostenibilidad</a:t>
            </a:r>
            <a:endParaRPr sz="2400" dirty="0"/>
          </a:p>
        </p:txBody>
      </p:sp>
      <p:sp>
        <p:nvSpPr>
          <p:cNvPr id="409" name="Google Shape;409;p48"/>
          <p:cNvSpPr txBox="1">
            <a:spLocks noGrp="1"/>
          </p:cNvSpPr>
          <p:nvPr>
            <p:ph type="subTitle" idx="3"/>
          </p:nvPr>
        </p:nvSpPr>
        <p:spPr>
          <a:xfrm>
            <a:off x="5333274" y="1729234"/>
            <a:ext cx="2473664" cy="743546"/>
          </a:xfrm>
          <a:prstGeom prst="rect">
            <a:avLst/>
          </a:prstGeom>
        </p:spPr>
        <p:txBody>
          <a:bodyPr spcFirstLastPara="1" wrap="square" lIns="91425" tIns="91425" rIns="91425" bIns="91425" anchor="t" anchorCtr="0">
            <a:noAutofit/>
          </a:bodyPr>
          <a:lstStyle/>
          <a:p>
            <a:pPr marL="0" lvl="0" indent="0"/>
            <a:r>
              <a:rPr lang="es-EC" sz="1200" dirty="0"/>
              <a:t>F</a:t>
            </a:r>
            <a:r>
              <a:rPr lang="es-EC" sz="1200" dirty="0" smtClean="0"/>
              <a:t>uturo </a:t>
            </a:r>
            <a:r>
              <a:rPr lang="es-EC" sz="1200" dirty="0"/>
              <a:t>del planeta y la relación entre medio ambiente y desarrollo</a:t>
            </a:r>
            <a:endParaRPr sz="1200" dirty="0"/>
          </a:p>
        </p:txBody>
      </p:sp>
      <p:sp>
        <p:nvSpPr>
          <p:cNvPr id="6" name="Google Shape;408;p48"/>
          <p:cNvSpPr txBox="1">
            <a:spLocks/>
          </p:cNvSpPr>
          <p:nvPr/>
        </p:nvSpPr>
        <p:spPr>
          <a:xfrm>
            <a:off x="886798" y="1039705"/>
            <a:ext cx="3383100" cy="44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2400" dirty="0" smtClean="0"/>
              <a:t>Comercio Justo</a:t>
            </a:r>
            <a:endParaRPr lang="en-US" sz="2400" dirty="0"/>
          </a:p>
        </p:txBody>
      </p:sp>
      <p:sp>
        <p:nvSpPr>
          <p:cNvPr id="10" name="Google Shape;408;p48"/>
          <p:cNvSpPr txBox="1">
            <a:spLocks/>
          </p:cNvSpPr>
          <p:nvPr/>
        </p:nvSpPr>
        <p:spPr>
          <a:xfrm>
            <a:off x="591085" y="1868014"/>
            <a:ext cx="591426" cy="4067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600" dirty="0" smtClean="0"/>
              <a:t>1964</a:t>
            </a:r>
            <a:endParaRPr lang="en-US" sz="1600" dirty="0"/>
          </a:p>
        </p:txBody>
      </p:sp>
      <p:sp>
        <p:nvSpPr>
          <p:cNvPr id="11" name="Google Shape;787;p59"/>
          <p:cNvSpPr/>
          <p:nvPr/>
        </p:nvSpPr>
        <p:spPr>
          <a:xfrm>
            <a:off x="737850" y="1596084"/>
            <a:ext cx="354846" cy="340822"/>
          </a:xfrm>
          <a:custGeom>
            <a:avLst/>
            <a:gdLst/>
            <a:ahLst/>
            <a:cxnLst/>
            <a:rect l="l" t="t" r="r" b="b"/>
            <a:pathLst>
              <a:path w="10919" h="9109" extrusionOk="0">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755;p58"/>
          <p:cNvGrpSpPr/>
          <p:nvPr/>
        </p:nvGrpSpPr>
        <p:grpSpPr>
          <a:xfrm>
            <a:off x="1928041" y="2165357"/>
            <a:ext cx="322914" cy="348543"/>
            <a:chOff x="2662884" y="1513044"/>
            <a:chExt cx="322914" cy="348543"/>
          </a:xfrm>
        </p:grpSpPr>
        <p:sp>
          <p:nvSpPr>
            <p:cNvPr id="13" name="Google Shape;756;p58"/>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7;p58"/>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8;p58"/>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9;p58"/>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0;p58"/>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1;p58"/>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2;p58"/>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3;p58"/>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4;p58"/>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5;p58"/>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Flecha curvada hacia la izquierda 1"/>
          <p:cNvSpPr/>
          <p:nvPr/>
        </p:nvSpPr>
        <p:spPr>
          <a:xfrm>
            <a:off x="3685683" y="2062866"/>
            <a:ext cx="276717" cy="4621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Google Shape;407;p48"/>
          <p:cNvSpPr txBox="1">
            <a:spLocks/>
          </p:cNvSpPr>
          <p:nvPr/>
        </p:nvSpPr>
        <p:spPr>
          <a:xfrm>
            <a:off x="270664" y="3760089"/>
            <a:ext cx="1433881" cy="6908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0" indent="0"/>
            <a:r>
              <a:rPr lang="es-ES" sz="1200" dirty="0" smtClean="0"/>
              <a:t>Cumplimiento de filosofía</a:t>
            </a:r>
            <a:endParaRPr lang="es-ES" sz="1200" dirty="0"/>
          </a:p>
        </p:txBody>
      </p:sp>
      <p:sp>
        <p:nvSpPr>
          <p:cNvPr id="25" name="Google Shape;408;p48"/>
          <p:cNvSpPr txBox="1">
            <a:spLocks/>
          </p:cNvSpPr>
          <p:nvPr/>
        </p:nvSpPr>
        <p:spPr>
          <a:xfrm>
            <a:off x="1517527" y="2495146"/>
            <a:ext cx="1092652" cy="4234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200" dirty="0" smtClean="0"/>
              <a:t>Bases ideológicas</a:t>
            </a:r>
            <a:endParaRPr lang="en-US" sz="1200" dirty="0"/>
          </a:p>
        </p:txBody>
      </p:sp>
      <p:sp>
        <p:nvSpPr>
          <p:cNvPr id="26" name="Google Shape;682;p56"/>
          <p:cNvSpPr/>
          <p:nvPr/>
        </p:nvSpPr>
        <p:spPr>
          <a:xfrm>
            <a:off x="780837" y="3065151"/>
            <a:ext cx="444661" cy="401381"/>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7;p48"/>
          <p:cNvSpPr txBox="1">
            <a:spLocks/>
          </p:cNvSpPr>
          <p:nvPr/>
        </p:nvSpPr>
        <p:spPr>
          <a:xfrm>
            <a:off x="1235578" y="3113226"/>
            <a:ext cx="2896581" cy="6908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0" indent="0"/>
            <a:r>
              <a:rPr lang="es-EC" sz="1200" dirty="0"/>
              <a:t>M</a:t>
            </a:r>
            <a:r>
              <a:rPr lang="es-EC" sz="1200" dirty="0" smtClean="0"/>
              <a:t>ovimiento social (productores)</a:t>
            </a:r>
            <a:endParaRPr lang="es-ES" sz="1200" dirty="0"/>
          </a:p>
        </p:txBody>
      </p:sp>
      <p:pic>
        <p:nvPicPr>
          <p:cNvPr id="6146" name="Picture 2" descr="Principios-CJ-WFTO - WFTO-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299" y="3698870"/>
            <a:ext cx="1423781" cy="1038692"/>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curvada hacia la derecha 2"/>
          <p:cNvSpPr/>
          <p:nvPr/>
        </p:nvSpPr>
        <p:spPr>
          <a:xfrm>
            <a:off x="1563323" y="3740698"/>
            <a:ext cx="269353" cy="4380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Google Shape;407;p48"/>
          <p:cNvSpPr txBox="1">
            <a:spLocks/>
          </p:cNvSpPr>
          <p:nvPr/>
        </p:nvSpPr>
        <p:spPr>
          <a:xfrm>
            <a:off x="2381990" y="2161180"/>
            <a:ext cx="1433881" cy="6908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0" indent="0"/>
            <a:r>
              <a:rPr lang="es-ES" sz="1200" dirty="0" smtClean="0"/>
              <a:t>Obra: Max </a:t>
            </a:r>
            <a:r>
              <a:rPr lang="es-ES" sz="1200" dirty="0" err="1" smtClean="0"/>
              <a:t>Havelaar</a:t>
            </a:r>
            <a:r>
              <a:rPr lang="es-ES" sz="1200" dirty="0" smtClean="0"/>
              <a:t> (actores del CJ)</a:t>
            </a:r>
            <a:endParaRPr lang="es-ES" sz="1200" dirty="0"/>
          </a:p>
        </p:txBody>
      </p:sp>
      <p:grpSp>
        <p:nvGrpSpPr>
          <p:cNvPr id="32" name="Google Shape;755;p58"/>
          <p:cNvGrpSpPr/>
          <p:nvPr/>
        </p:nvGrpSpPr>
        <p:grpSpPr>
          <a:xfrm>
            <a:off x="7930352" y="2298508"/>
            <a:ext cx="347895" cy="348543"/>
            <a:chOff x="2662884" y="1513044"/>
            <a:chExt cx="322914" cy="348543"/>
          </a:xfrm>
        </p:grpSpPr>
        <p:sp>
          <p:nvSpPr>
            <p:cNvPr id="33" name="Google Shape;756;p58"/>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57;p58"/>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58;p58"/>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59;p58"/>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0;p58"/>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1;p58"/>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2;p58"/>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3;p58"/>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4;p58"/>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58"/>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08;p48"/>
          <p:cNvSpPr txBox="1">
            <a:spLocks/>
          </p:cNvSpPr>
          <p:nvPr/>
        </p:nvSpPr>
        <p:spPr>
          <a:xfrm>
            <a:off x="7792768" y="2569122"/>
            <a:ext cx="591426" cy="4067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200" dirty="0" smtClean="0"/>
              <a:t>1987</a:t>
            </a:r>
            <a:endParaRPr lang="en-US" sz="1200" dirty="0"/>
          </a:p>
        </p:txBody>
      </p:sp>
      <p:sp>
        <p:nvSpPr>
          <p:cNvPr id="44" name="Google Shape;408;p48"/>
          <p:cNvSpPr txBox="1">
            <a:spLocks/>
          </p:cNvSpPr>
          <p:nvPr/>
        </p:nvSpPr>
        <p:spPr>
          <a:xfrm>
            <a:off x="7552925" y="1813520"/>
            <a:ext cx="1084730" cy="4067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2pPr>
            <a:lvl3pPr marR="0" lvl="2"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3pPr>
            <a:lvl4pPr marR="0" lvl="3"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4pPr>
            <a:lvl5pPr marR="0" lvl="4"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5pPr>
            <a:lvl6pPr marR="0" lvl="5"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6pPr>
            <a:lvl7pPr marR="0" lvl="6"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7pPr>
            <a:lvl8pPr marR="0" lvl="7"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8pPr>
            <a:lvl9pPr marR="0" lvl="8" algn="ctr" rtl="0">
              <a:lnSpc>
                <a:spcPct val="100000"/>
              </a:lnSpc>
              <a:spcBef>
                <a:spcPts val="0"/>
              </a:spcBef>
              <a:spcAft>
                <a:spcPts val="0"/>
              </a:spcAft>
              <a:buClr>
                <a:schemeClr val="dk1"/>
              </a:buClr>
              <a:buSzPts val="2400"/>
              <a:buFont typeface="Quicksand"/>
              <a:buNone/>
              <a:defRPr sz="2400" b="1" i="0" u="none" strike="noStrike" cap="none">
                <a:solidFill>
                  <a:schemeClr val="dk1"/>
                </a:solidFill>
                <a:latin typeface="Quicksand"/>
                <a:ea typeface="Quicksand"/>
                <a:cs typeface="Quicksand"/>
                <a:sym typeface="Quicksand"/>
              </a:defRPr>
            </a:lvl9pPr>
          </a:lstStyle>
          <a:p>
            <a:r>
              <a:rPr lang="es-EC" sz="1200" dirty="0" smtClean="0"/>
              <a:t>Informe </a:t>
            </a:r>
            <a:r>
              <a:rPr lang="es-EC" sz="1200" dirty="0" err="1" smtClean="0"/>
              <a:t>Brundtland</a:t>
            </a:r>
            <a:endParaRPr lang="en-US" sz="1200" dirty="0"/>
          </a:p>
        </p:txBody>
      </p:sp>
      <p:sp>
        <p:nvSpPr>
          <p:cNvPr id="4" name="Flecha curvada hacia la derecha 3"/>
          <p:cNvSpPr/>
          <p:nvPr/>
        </p:nvSpPr>
        <p:spPr>
          <a:xfrm>
            <a:off x="5359780" y="2147318"/>
            <a:ext cx="178676" cy="3717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Google Shape;409;p48"/>
          <p:cNvSpPr txBox="1">
            <a:spLocks/>
          </p:cNvSpPr>
          <p:nvPr/>
        </p:nvSpPr>
        <p:spPr>
          <a:xfrm>
            <a:off x="5770772" y="2407905"/>
            <a:ext cx="1450991"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2pPr>
            <a:lvl3pPr marL="1371600" marR="0" lvl="2"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3pPr>
            <a:lvl4pPr marL="1828800" marR="0" lvl="3"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4pPr>
            <a:lvl5pPr marL="2286000" marR="0" lvl="4"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5pPr>
            <a:lvl6pPr marL="2743200" marR="0" lvl="5"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6pPr>
            <a:lvl7pPr marL="3200400" marR="0" lvl="6"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7pPr>
            <a:lvl8pPr marL="3657600" marR="0" lvl="7"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8pPr>
            <a:lvl9pPr marL="4114800" marR="0" lvl="8" indent="-330200" algn="l" rtl="0">
              <a:lnSpc>
                <a:spcPct val="100000"/>
              </a:lnSpc>
              <a:spcBef>
                <a:spcPts val="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9pPr>
          </a:lstStyle>
          <a:p>
            <a:pPr marL="0" indent="0"/>
            <a:r>
              <a:rPr lang="es-ES" sz="1200" dirty="0"/>
              <a:t>G</a:t>
            </a:r>
            <a:r>
              <a:rPr lang="es-ES" sz="1200" dirty="0" smtClean="0"/>
              <a:t>eneraciones futuras</a:t>
            </a:r>
            <a:endParaRPr lang="es-ES" sz="1200" dirty="0"/>
          </a:p>
        </p:txBody>
      </p:sp>
      <p:grpSp>
        <p:nvGrpSpPr>
          <p:cNvPr id="48" name="Google Shape;426;p50"/>
          <p:cNvGrpSpPr/>
          <p:nvPr/>
        </p:nvGrpSpPr>
        <p:grpSpPr>
          <a:xfrm>
            <a:off x="5694895" y="2487888"/>
            <a:ext cx="159950" cy="364516"/>
            <a:chOff x="6410063" y="4135124"/>
            <a:chExt cx="159950" cy="364516"/>
          </a:xfrm>
        </p:grpSpPr>
        <p:sp>
          <p:nvSpPr>
            <p:cNvPr id="49" name="Google Shape;427;p50"/>
            <p:cNvSpPr/>
            <p:nvPr/>
          </p:nvSpPr>
          <p:spPr>
            <a:xfrm>
              <a:off x="6493991" y="4299202"/>
              <a:ext cx="36328" cy="200438"/>
            </a:xfrm>
            <a:custGeom>
              <a:avLst/>
              <a:gdLst/>
              <a:ahLst/>
              <a:cxnLst/>
              <a:rect l="l" t="t" r="r" b="b"/>
              <a:pathLst>
                <a:path w="1144" h="6312" extrusionOk="0">
                  <a:moveTo>
                    <a:pt x="965" y="1"/>
                  </a:moveTo>
                  <a:cubicBezTo>
                    <a:pt x="882" y="1"/>
                    <a:pt x="810" y="72"/>
                    <a:pt x="810" y="168"/>
                  </a:cubicBezTo>
                  <a:lnTo>
                    <a:pt x="810" y="5716"/>
                  </a:lnTo>
                  <a:cubicBezTo>
                    <a:pt x="810" y="5847"/>
                    <a:pt x="703" y="5954"/>
                    <a:pt x="584" y="5966"/>
                  </a:cubicBezTo>
                  <a:cubicBezTo>
                    <a:pt x="453" y="5966"/>
                    <a:pt x="334" y="5859"/>
                    <a:pt x="334" y="5728"/>
                  </a:cubicBezTo>
                  <a:lnTo>
                    <a:pt x="334" y="4656"/>
                  </a:lnTo>
                  <a:cubicBezTo>
                    <a:pt x="334" y="4573"/>
                    <a:pt x="251" y="4490"/>
                    <a:pt x="167" y="4490"/>
                  </a:cubicBezTo>
                  <a:cubicBezTo>
                    <a:pt x="72" y="4490"/>
                    <a:pt x="1" y="4573"/>
                    <a:pt x="1" y="4656"/>
                  </a:cubicBezTo>
                  <a:lnTo>
                    <a:pt x="1" y="5728"/>
                  </a:lnTo>
                  <a:cubicBezTo>
                    <a:pt x="1" y="5966"/>
                    <a:pt x="167" y="6192"/>
                    <a:pt x="394" y="6276"/>
                  </a:cubicBezTo>
                  <a:cubicBezTo>
                    <a:pt x="453" y="6299"/>
                    <a:pt x="525" y="6311"/>
                    <a:pt x="596" y="6311"/>
                  </a:cubicBezTo>
                  <a:cubicBezTo>
                    <a:pt x="906" y="6299"/>
                    <a:pt x="1144" y="6037"/>
                    <a:pt x="1144" y="5728"/>
                  </a:cubicBezTo>
                  <a:lnTo>
                    <a:pt x="1144" y="180"/>
                  </a:lnTo>
                  <a:cubicBezTo>
                    <a:pt x="1144" y="72"/>
                    <a:pt x="107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8;p50"/>
            <p:cNvSpPr/>
            <p:nvPr/>
          </p:nvSpPr>
          <p:spPr>
            <a:xfrm>
              <a:off x="6454297" y="4135124"/>
              <a:ext cx="71099" cy="71131"/>
            </a:xfrm>
            <a:custGeom>
              <a:avLst/>
              <a:gdLst/>
              <a:ahLst/>
              <a:cxnLst/>
              <a:rect l="l" t="t" r="r" b="b"/>
              <a:pathLst>
                <a:path w="2239" h="2240" extrusionOk="0">
                  <a:moveTo>
                    <a:pt x="1120" y="346"/>
                  </a:moveTo>
                  <a:cubicBezTo>
                    <a:pt x="1548" y="346"/>
                    <a:pt x="1894" y="679"/>
                    <a:pt x="1894" y="1120"/>
                  </a:cubicBezTo>
                  <a:cubicBezTo>
                    <a:pt x="1894" y="1548"/>
                    <a:pt x="1548" y="1894"/>
                    <a:pt x="1120" y="1894"/>
                  </a:cubicBezTo>
                  <a:cubicBezTo>
                    <a:pt x="691" y="1894"/>
                    <a:pt x="346" y="1548"/>
                    <a:pt x="346" y="1120"/>
                  </a:cubicBezTo>
                  <a:cubicBezTo>
                    <a:pt x="346" y="679"/>
                    <a:pt x="691" y="346"/>
                    <a:pt x="1120" y="346"/>
                  </a:cubicBezTo>
                  <a:close/>
                  <a:moveTo>
                    <a:pt x="1120" y="1"/>
                  </a:moveTo>
                  <a:cubicBezTo>
                    <a:pt x="513" y="1"/>
                    <a:pt x="1" y="513"/>
                    <a:pt x="1" y="1120"/>
                  </a:cubicBezTo>
                  <a:cubicBezTo>
                    <a:pt x="1" y="1727"/>
                    <a:pt x="513" y="2239"/>
                    <a:pt x="1120" y="2239"/>
                  </a:cubicBezTo>
                  <a:cubicBezTo>
                    <a:pt x="1727" y="2239"/>
                    <a:pt x="2239" y="1727"/>
                    <a:pt x="2239" y="1120"/>
                  </a:cubicBezTo>
                  <a:cubicBezTo>
                    <a:pt x="2239" y="513"/>
                    <a:pt x="1727"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9;p50"/>
            <p:cNvSpPr/>
            <p:nvPr/>
          </p:nvSpPr>
          <p:spPr>
            <a:xfrm>
              <a:off x="6410063" y="4252712"/>
              <a:ext cx="94566" cy="246927"/>
            </a:xfrm>
            <a:custGeom>
              <a:avLst/>
              <a:gdLst/>
              <a:ahLst/>
              <a:cxnLst/>
              <a:rect l="l" t="t" r="r" b="b"/>
              <a:pathLst>
                <a:path w="2978" h="7776" extrusionOk="0">
                  <a:moveTo>
                    <a:pt x="1191" y="0"/>
                  </a:moveTo>
                  <a:cubicBezTo>
                    <a:pt x="977" y="0"/>
                    <a:pt x="798" y="179"/>
                    <a:pt x="798" y="393"/>
                  </a:cubicBezTo>
                  <a:lnTo>
                    <a:pt x="798" y="2894"/>
                  </a:lnTo>
                  <a:cubicBezTo>
                    <a:pt x="798" y="3025"/>
                    <a:pt x="691" y="3132"/>
                    <a:pt x="560" y="3132"/>
                  </a:cubicBezTo>
                  <a:cubicBezTo>
                    <a:pt x="429" y="3132"/>
                    <a:pt x="322" y="3025"/>
                    <a:pt x="322" y="2894"/>
                  </a:cubicBezTo>
                  <a:lnTo>
                    <a:pt x="322" y="2275"/>
                  </a:lnTo>
                  <a:cubicBezTo>
                    <a:pt x="322" y="2191"/>
                    <a:pt x="251" y="2120"/>
                    <a:pt x="155" y="2120"/>
                  </a:cubicBezTo>
                  <a:cubicBezTo>
                    <a:pt x="72" y="2120"/>
                    <a:pt x="1" y="2191"/>
                    <a:pt x="1" y="2275"/>
                  </a:cubicBezTo>
                  <a:lnTo>
                    <a:pt x="1" y="2894"/>
                  </a:lnTo>
                  <a:cubicBezTo>
                    <a:pt x="1" y="3203"/>
                    <a:pt x="251" y="3465"/>
                    <a:pt x="572" y="3465"/>
                  </a:cubicBezTo>
                  <a:cubicBezTo>
                    <a:pt x="894" y="3465"/>
                    <a:pt x="1156" y="3215"/>
                    <a:pt x="1156" y="2894"/>
                  </a:cubicBezTo>
                  <a:lnTo>
                    <a:pt x="1156" y="393"/>
                  </a:lnTo>
                  <a:cubicBezTo>
                    <a:pt x="1156" y="358"/>
                    <a:pt x="1191" y="334"/>
                    <a:pt x="1215" y="334"/>
                  </a:cubicBezTo>
                  <a:cubicBezTo>
                    <a:pt x="1251" y="334"/>
                    <a:pt x="1275" y="358"/>
                    <a:pt x="1275" y="393"/>
                  </a:cubicBezTo>
                  <a:lnTo>
                    <a:pt x="1275" y="7192"/>
                  </a:lnTo>
                  <a:cubicBezTo>
                    <a:pt x="1275" y="7501"/>
                    <a:pt x="1525" y="7775"/>
                    <a:pt x="1858" y="7775"/>
                  </a:cubicBezTo>
                  <a:cubicBezTo>
                    <a:pt x="2168" y="7775"/>
                    <a:pt x="2441" y="7513"/>
                    <a:pt x="2441" y="7192"/>
                  </a:cubicBezTo>
                  <a:lnTo>
                    <a:pt x="2441" y="4251"/>
                  </a:lnTo>
                  <a:cubicBezTo>
                    <a:pt x="2441" y="4168"/>
                    <a:pt x="2501" y="4132"/>
                    <a:pt x="2560" y="4132"/>
                  </a:cubicBezTo>
                  <a:cubicBezTo>
                    <a:pt x="2632" y="4132"/>
                    <a:pt x="2680" y="4191"/>
                    <a:pt x="2680" y="4251"/>
                  </a:cubicBezTo>
                  <a:lnTo>
                    <a:pt x="2644" y="5442"/>
                  </a:lnTo>
                  <a:cubicBezTo>
                    <a:pt x="2644" y="5525"/>
                    <a:pt x="2715" y="5596"/>
                    <a:pt x="2810" y="5596"/>
                  </a:cubicBezTo>
                  <a:cubicBezTo>
                    <a:pt x="2894" y="5596"/>
                    <a:pt x="2977" y="5525"/>
                    <a:pt x="2977" y="5442"/>
                  </a:cubicBezTo>
                  <a:lnTo>
                    <a:pt x="2977" y="4251"/>
                  </a:lnTo>
                  <a:cubicBezTo>
                    <a:pt x="2977" y="3989"/>
                    <a:pt x="2763" y="3787"/>
                    <a:pt x="2513" y="3787"/>
                  </a:cubicBezTo>
                  <a:cubicBezTo>
                    <a:pt x="2263" y="3787"/>
                    <a:pt x="2048" y="3989"/>
                    <a:pt x="2048" y="4251"/>
                  </a:cubicBezTo>
                  <a:lnTo>
                    <a:pt x="2048" y="7192"/>
                  </a:lnTo>
                  <a:cubicBezTo>
                    <a:pt x="2048" y="7323"/>
                    <a:pt x="1941" y="7430"/>
                    <a:pt x="1810" y="7430"/>
                  </a:cubicBezTo>
                  <a:cubicBezTo>
                    <a:pt x="1679" y="7430"/>
                    <a:pt x="1572" y="7323"/>
                    <a:pt x="1572" y="7192"/>
                  </a:cubicBezTo>
                  <a:lnTo>
                    <a:pt x="1572" y="393"/>
                  </a:lnTo>
                  <a:cubicBezTo>
                    <a:pt x="1572" y="179"/>
                    <a:pt x="1394"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0;p50"/>
            <p:cNvSpPr/>
            <p:nvPr/>
          </p:nvSpPr>
          <p:spPr>
            <a:xfrm>
              <a:off x="6410063" y="4212638"/>
              <a:ext cx="159950" cy="150519"/>
            </a:xfrm>
            <a:custGeom>
              <a:avLst/>
              <a:gdLst/>
              <a:ahLst/>
              <a:cxnLst/>
              <a:rect l="l" t="t" r="r" b="b"/>
              <a:pathLst>
                <a:path w="5037" h="4740" extrusionOk="0">
                  <a:moveTo>
                    <a:pt x="1429" y="0"/>
                  </a:moveTo>
                  <a:cubicBezTo>
                    <a:pt x="632" y="0"/>
                    <a:pt x="1" y="643"/>
                    <a:pt x="1" y="1429"/>
                  </a:cubicBezTo>
                  <a:lnTo>
                    <a:pt x="1" y="2858"/>
                  </a:lnTo>
                  <a:cubicBezTo>
                    <a:pt x="1" y="2953"/>
                    <a:pt x="72" y="3025"/>
                    <a:pt x="155" y="3025"/>
                  </a:cubicBezTo>
                  <a:cubicBezTo>
                    <a:pt x="251" y="3025"/>
                    <a:pt x="322" y="2953"/>
                    <a:pt x="322" y="2858"/>
                  </a:cubicBezTo>
                  <a:lnTo>
                    <a:pt x="322" y="1429"/>
                  </a:lnTo>
                  <a:cubicBezTo>
                    <a:pt x="322" y="822"/>
                    <a:pt x="810" y="334"/>
                    <a:pt x="1429" y="334"/>
                  </a:cubicBezTo>
                  <a:lnTo>
                    <a:pt x="3608" y="334"/>
                  </a:lnTo>
                  <a:cubicBezTo>
                    <a:pt x="4227" y="334"/>
                    <a:pt x="4715" y="822"/>
                    <a:pt x="4715" y="1429"/>
                  </a:cubicBezTo>
                  <a:lnTo>
                    <a:pt x="4715" y="4144"/>
                  </a:lnTo>
                  <a:cubicBezTo>
                    <a:pt x="4715" y="4275"/>
                    <a:pt x="4608" y="4382"/>
                    <a:pt x="4489" y="4394"/>
                  </a:cubicBezTo>
                  <a:cubicBezTo>
                    <a:pt x="4358" y="4394"/>
                    <a:pt x="4239" y="4287"/>
                    <a:pt x="4239" y="4156"/>
                  </a:cubicBezTo>
                  <a:lnTo>
                    <a:pt x="4239" y="1655"/>
                  </a:lnTo>
                  <a:cubicBezTo>
                    <a:pt x="4239" y="1441"/>
                    <a:pt x="4061" y="1262"/>
                    <a:pt x="3846" y="1262"/>
                  </a:cubicBezTo>
                  <a:cubicBezTo>
                    <a:pt x="3644" y="1262"/>
                    <a:pt x="3465" y="1441"/>
                    <a:pt x="3465" y="1655"/>
                  </a:cubicBezTo>
                  <a:lnTo>
                    <a:pt x="3465" y="2239"/>
                  </a:lnTo>
                  <a:cubicBezTo>
                    <a:pt x="3465" y="2322"/>
                    <a:pt x="3537" y="2394"/>
                    <a:pt x="3632" y="2394"/>
                  </a:cubicBezTo>
                  <a:cubicBezTo>
                    <a:pt x="3715" y="2394"/>
                    <a:pt x="3787" y="2322"/>
                    <a:pt x="3787" y="2239"/>
                  </a:cubicBezTo>
                  <a:lnTo>
                    <a:pt x="3787" y="1655"/>
                  </a:lnTo>
                  <a:cubicBezTo>
                    <a:pt x="3787" y="1620"/>
                    <a:pt x="3814" y="1602"/>
                    <a:pt x="3840" y="1602"/>
                  </a:cubicBezTo>
                  <a:cubicBezTo>
                    <a:pt x="3867" y="1602"/>
                    <a:pt x="3894" y="1620"/>
                    <a:pt x="3894" y="1655"/>
                  </a:cubicBezTo>
                  <a:lnTo>
                    <a:pt x="3894" y="4156"/>
                  </a:lnTo>
                  <a:cubicBezTo>
                    <a:pt x="3894" y="4382"/>
                    <a:pt x="4049" y="4596"/>
                    <a:pt x="4251" y="4691"/>
                  </a:cubicBezTo>
                  <a:cubicBezTo>
                    <a:pt x="4323" y="4715"/>
                    <a:pt x="4406" y="4739"/>
                    <a:pt x="4489" y="4739"/>
                  </a:cubicBezTo>
                  <a:cubicBezTo>
                    <a:pt x="4799" y="4715"/>
                    <a:pt x="5037" y="4465"/>
                    <a:pt x="5037" y="4156"/>
                  </a:cubicBezTo>
                  <a:lnTo>
                    <a:pt x="5037" y="1429"/>
                  </a:lnTo>
                  <a:cubicBezTo>
                    <a:pt x="5037" y="643"/>
                    <a:pt x="4406" y="0"/>
                    <a:pt x="3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31;p50"/>
          <p:cNvGrpSpPr/>
          <p:nvPr/>
        </p:nvGrpSpPr>
        <p:grpSpPr>
          <a:xfrm>
            <a:off x="7114574" y="2491766"/>
            <a:ext cx="214378" cy="364135"/>
            <a:chOff x="6924652" y="4135505"/>
            <a:chExt cx="214378" cy="364135"/>
          </a:xfrm>
        </p:grpSpPr>
        <p:sp>
          <p:nvSpPr>
            <p:cNvPr id="54" name="Google Shape;432;p50"/>
            <p:cNvSpPr/>
            <p:nvPr/>
          </p:nvSpPr>
          <p:spPr>
            <a:xfrm>
              <a:off x="6996482" y="4135505"/>
              <a:ext cx="70718" cy="71099"/>
            </a:xfrm>
            <a:custGeom>
              <a:avLst/>
              <a:gdLst/>
              <a:ahLst/>
              <a:cxnLst/>
              <a:rect l="l" t="t" r="r" b="b"/>
              <a:pathLst>
                <a:path w="2227" h="2239" extrusionOk="0">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3;p50"/>
            <p:cNvSpPr/>
            <p:nvPr/>
          </p:nvSpPr>
          <p:spPr>
            <a:xfrm>
              <a:off x="7018012" y="4345183"/>
              <a:ext cx="88882" cy="154456"/>
            </a:xfrm>
            <a:custGeom>
              <a:avLst/>
              <a:gdLst/>
              <a:ahLst/>
              <a:cxnLst/>
              <a:rect l="l" t="t" r="r" b="b"/>
              <a:pathLst>
                <a:path w="2799" h="4864" extrusionOk="0">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4;p50"/>
            <p:cNvSpPr/>
            <p:nvPr/>
          </p:nvSpPr>
          <p:spPr>
            <a:xfrm>
              <a:off x="6948850" y="4212638"/>
              <a:ext cx="190181" cy="149884"/>
            </a:xfrm>
            <a:custGeom>
              <a:avLst/>
              <a:gdLst/>
              <a:ahLst/>
              <a:cxnLst/>
              <a:rect l="l" t="t" r="r" b="b"/>
              <a:pathLst>
                <a:path w="5989" h="4720" extrusionOk="0">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35;p50"/>
            <p:cNvSpPr/>
            <p:nvPr/>
          </p:nvSpPr>
          <p:spPr>
            <a:xfrm>
              <a:off x="6924652" y="4252331"/>
              <a:ext cx="103617" cy="245815"/>
            </a:xfrm>
            <a:custGeom>
              <a:avLst/>
              <a:gdLst/>
              <a:ahLst/>
              <a:cxnLst/>
              <a:rect l="l" t="t" r="r" b="b"/>
              <a:pathLst>
                <a:path w="3263" h="7741" extrusionOk="0">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69;p56"/>
          <p:cNvSpPr txBox="1"/>
          <p:nvPr/>
        </p:nvSpPr>
        <p:spPr>
          <a:xfrm>
            <a:off x="4583542" y="3220292"/>
            <a:ext cx="1528200"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b="1" dirty="0" smtClean="0">
                <a:solidFill>
                  <a:schemeClr val="dk1"/>
                </a:solidFill>
                <a:latin typeface="Baskervville"/>
                <a:ea typeface="Baskervville"/>
                <a:cs typeface="Baskervville"/>
                <a:sym typeface="Baskervville"/>
              </a:rPr>
              <a:t>Dimesión Económica</a:t>
            </a:r>
            <a:endParaRPr sz="1200" b="1" dirty="0">
              <a:solidFill>
                <a:schemeClr val="dk1"/>
              </a:solidFill>
              <a:latin typeface="Baskervville"/>
              <a:ea typeface="Baskervville"/>
              <a:cs typeface="Baskervville"/>
              <a:sym typeface="Baskervville"/>
            </a:endParaRPr>
          </a:p>
        </p:txBody>
      </p:sp>
      <p:sp>
        <p:nvSpPr>
          <p:cNvPr id="66" name="Google Shape;670;p56"/>
          <p:cNvSpPr txBox="1"/>
          <p:nvPr/>
        </p:nvSpPr>
        <p:spPr>
          <a:xfrm>
            <a:off x="4583542" y="3454348"/>
            <a:ext cx="152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1100" dirty="0" smtClean="0">
                <a:solidFill>
                  <a:schemeClr val="dk1"/>
                </a:solidFill>
                <a:latin typeface="Montserrat" panose="020B0604020202020204" charset="0"/>
                <a:ea typeface="Poppins"/>
                <a:cs typeface="Poppins"/>
                <a:sym typeface="Poppins"/>
              </a:rPr>
              <a:t>Impacto económico del medio ambiente</a:t>
            </a:r>
            <a:endParaRPr sz="1100" dirty="0">
              <a:solidFill>
                <a:schemeClr val="dk1"/>
              </a:solidFill>
              <a:latin typeface="Montserrat" panose="020B0604020202020204" charset="0"/>
              <a:ea typeface="Poppins"/>
              <a:cs typeface="Poppins"/>
              <a:sym typeface="Poppins"/>
            </a:endParaRPr>
          </a:p>
        </p:txBody>
      </p:sp>
      <p:sp>
        <p:nvSpPr>
          <p:cNvPr id="67" name="Google Shape;671;p56"/>
          <p:cNvSpPr txBox="1"/>
          <p:nvPr/>
        </p:nvSpPr>
        <p:spPr>
          <a:xfrm>
            <a:off x="6297033" y="3241613"/>
            <a:ext cx="1180895" cy="400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b="1" dirty="0" smtClean="0">
                <a:solidFill>
                  <a:schemeClr val="dk1"/>
                </a:solidFill>
                <a:latin typeface="Baskervville"/>
                <a:ea typeface="Baskervville"/>
                <a:cs typeface="Baskervville"/>
                <a:sym typeface="Baskervville"/>
              </a:rPr>
              <a:t>Dimensión Social </a:t>
            </a:r>
            <a:endParaRPr sz="1200" b="1" dirty="0">
              <a:solidFill>
                <a:schemeClr val="dk1"/>
              </a:solidFill>
              <a:latin typeface="Baskervville"/>
              <a:ea typeface="Baskervville"/>
              <a:cs typeface="Baskervville"/>
              <a:sym typeface="Baskervville"/>
            </a:endParaRPr>
          </a:p>
        </p:txBody>
      </p:sp>
      <p:sp>
        <p:nvSpPr>
          <p:cNvPr id="68" name="Google Shape;672;p56"/>
          <p:cNvSpPr txBox="1"/>
          <p:nvPr/>
        </p:nvSpPr>
        <p:spPr>
          <a:xfrm>
            <a:off x="6116377" y="3592351"/>
            <a:ext cx="1528200" cy="36177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s-EC" sz="1100" dirty="0" smtClean="0">
                <a:solidFill>
                  <a:schemeClr val="dk1"/>
                </a:solidFill>
                <a:latin typeface="Montserrat" panose="020B0604020202020204" charset="0"/>
                <a:ea typeface="Poppins"/>
                <a:cs typeface="Poppins"/>
                <a:sym typeface="Poppins"/>
              </a:rPr>
              <a:t>Actores </a:t>
            </a:r>
            <a:endParaRPr sz="1100" dirty="0">
              <a:solidFill>
                <a:schemeClr val="dk1"/>
              </a:solidFill>
              <a:latin typeface="Montserrat" panose="020B0604020202020204" charset="0"/>
              <a:ea typeface="Poppins"/>
              <a:cs typeface="Poppins"/>
              <a:sym typeface="Poppins"/>
            </a:endParaRPr>
          </a:p>
        </p:txBody>
      </p:sp>
      <p:sp>
        <p:nvSpPr>
          <p:cNvPr id="69" name="Google Shape;673;p56"/>
          <p:cNvSpPr txBox="1"/>
          <p:nvPr/>
        </p:nvSpPr>
        <p:spPr>
          <a:xfrm>
            <a:off x="7606030" y="2928026"/>
            <a:ext cx="1308279" cy="692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200" b="1" dirty="0" smtClean="0">
                <a:solidFill>
                  <a:schemeClr val="dk1"/>
                </a:solidFill>
                <a:latin typeface="Baskervville"/>
                <a:ea typeface="Baskervville"/>
                <a:cs typeface="Baskervville"/>
                <a:sym typeface="Baskervville"/>
              </a:rPr>
              <a:t>Dimesión Ecológica</a:t>
            </a:r>
            <a:endParaRPr sz="1200" b="1" dirty="0">
              <a:solidFill>
                <a:schemeClr val="dk1"/>
              </a:solidFill>
              <a:latin typeface="Baskervville"/>
              <a:ea typeface="Baskervville"/>
              <a:cs typeface="Baskervville"/>
              <a:sym typeface="Baskervville"/>
            </a:endParaRPr>
          </a:p>
        </p:txBody>
      </p:sp>
      <p:sp>
        <p:nvSpPr>
          <p:cNvPr id="70" name="Google Shape;674;p56"/>
          <p:cNvSpPr txBox="1"/>
          <p:nvPr/>
        </p:nvSpPr>
        <p:spPr>
          <a:xfrm>
            <a:off x="7738819" y="3532810"/>
            <a:ext cx="1208576"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s-EC" sz="1100" dirty="0" smtClean="0">
                <a:solidFill>
                  <a:schemeClr val="dk1"/>
                </a:solidFill>
                <a:latin typeface="Montserrat" panose="020B0604020202020204" charset="0"/>
                <a:ea typeface="Poppins"/>
                <a:cs typeface="Poppins"/>
                <a:sym typeface="Poppins"/>
              </a:rPr>
              <a:t>B/S renovables </a:t>
            </a:r>
            <a:endParaRPr sz="1100" dirty="0">
              <a:solidFill>
                <a:schemeClr val="dk1"/>
              </a:solidFill>
              <a:latin typeface="Montserrat" panose="020B0604020202020204" charset="0"/>
              <a:ea typeface="Poppins"/>
              <a:cs typeface="Poppins"/>
              <a:sym typeface="Poppins"/>
            </a:endParaRPr>
          </a:p>
        </p:txBody>
      </p:sp>
      <p:sp>
        <p:nvSpPr>
          <p:cNvPr id="71" name="Google Shape;682;p56"/>
          <p:cNvSpPr/>
          <p:nvPr/>
        </p:nvSpPr>
        <p:spPr>
          <a:xfrm>
            <a:off x="8150423" y="4069013"/>
            <a:ext cx="356622" cy="326043"/>
          </a:xfrm>
          <a:custGeom>
            <a:avLst/>
            <a:gdLst/>
            <a:ahLst/>
            <a:cxnLst/>
            <a:rect l="l" t="t" r="r" b="b"/>
            <a:pathLst>
              <a:path w="13038" h="11907" extrusionOk="0">
                <a:moveTo>
                  <a:pt x="6632" y="369"/>
                </a:moveTo>
                <a:cubicBezTo>
                  <a:pt x="6680" y="369"/>
                  <a:pt x="6704" y="405"/>
                  <a:pt x="6704" y="441"/>
                </a:cubicBezTo>
                <a:lnTo>
                  <a:pt x="6704" y="881"/>
                </a:lnTo>
                <a:cubicBezTo>
                  <a:pt x="6644" y="864"/>
                  <a:pt x="6582" y="855"/>
                  <a:pt x="6519" y="855"/>
                </a:cubicBezTo>
                <a:cubicBezTo>
                  <a:pt x="6457" y="855"/>
                  <a:pt x="6394" y="864"/>
                  <a:pt x="6335" y="881"/>
                </a:cubicBezTo>
                <a:lnTo>
                  <a:pt x="6335" y="441"/>
                </a:lnTo>
                <a:lnTo>
                  <a:pt x="6323" y="441"/>
                </a:lnTo>
                <a:cubicBezTo>
                  <a:pt x="6323" y="405"/>
                  <a:pt x="6347" y="369"/>
                  <a:pt x="6394" y="369"/>
                </a:cubicBezTo>
                <a:close/>
                <a:moveTo>
                  <a:pt x="6501" y="1251"/>
                </a:moveTo>
                <a:cubicBezTo>
                  <a:pt x="7061" y="1251"/>
                  <a:pt x="7275" y="2013"/>
                  <a:pt x="6763" y="2286"/>
                </a:cubicBezTo>
                <a:cubicBezTo>
                  <a:pt x="6692" y="2322"/>
                  <a:pt x="6585" y="2346"/>
                  <a:pt x="6501" y="2346"/>
                </a:cubicBezTo>
                <a:cubicBezTo>
                  <a:pt x="6204" y="2346"/>
                  <a:pt x="5954" y="2096"/>
                  <a:pt x="5954" y="1798"/>
                </a:cubicBezTo>
                <a:cubicBezTo>
                  <a:pt x="5954" y="1489"/>
                  <a:pt x="6204" y="1251"/>
                  <a:pt x="6501" y="1251"/>
                </a:cubicBezTo>
                <a:close/>
                <a:moveTo>
                  <a:pt x="2382" y="2429"/>
                </a:moveTo>
                <a:cubicBezTo>
                  <a:pt x="2560" y="2429"/>
                  <a:pt x="2703" y="2572"/>
                  <a:pt x="2703" y="2751"/>
                </a:cubicBezTo>
                <a:cubicBezTo>
                  <a:pt x="2703" y="2929"/>
                  <a:pt x="2560" y="3084"/>
                  <a:pt x="2382" y="3084"/>
                </a:cubicBezTo>
                <a:cubicBezTo>
                  <a:pt x="2215" y="3084"/>
                  <a:pt x="2048" y="2941"/>
                  <a:pt x="2048" y="2751"/>
                </a:cubicBezTo>
                <a:cubicBezTo>
                  <a:pt x="2048" y="2560"/>
                  <a:pt x="2203" y="2429"/>
                  <a:pt x="2382" y="2429"/>
                </a:cubicBezTo>
                <a:close/>
                <a:moveTo>
                  <a:pt x="10657" y="2429"/>
                </a:moveTo>
                <a:cubicBezTo>
                  <a:pt x="10835" y="2429"/>
                  <a:pt x="10978" y="2572"/>
                  <a:pt x="10978" y="2751"/>
                </a:cubicBezTo>
                <a:cubicBezTo>
                  <a:pt x="10978" y="2929"/>
                  <a:pt x="10835" y="3084"/>
                  <a:pt x="10657" y="3084"/>
                </a:cubicBezTo>
                <a:cubicBezTo>
                  <a:pt x="10478" y="3084"/>
                  <a:pt x="10323" y="2941"/>
                  <a:pt x="10323" y="2751"/>
                </a:cubicBezTo>
                <a:cubicBezTo>
                  <a:pt x="10323" y="2560"/>
                  <a:pt x="10478" y="2429"/>
                  <a:pt x="10657" y="2429"/>
                </a:cubicBezTo>
                <a:close/>
                <a:moveTo>
                  <a:pt x="2477" y="3441"/>
                </a:moveTo>
                <a:lnTo>
                  <a:pt x="3715" y="6025"/>
                </a:lnTo>
                <a:lnTo>
                  <a:pt x="1024" y="6025"/>
                </a:lnTo>
                <a:lnTo>
                  <a:pt x="2239" y="3441"/>
                </a:lnTo>
                <a:cubicBezTo>
                  <a:pt x="2275" y="3447"/>
                  <a:pt x="2316" y="3450"/>
                  <a:pt x="2358" y="3450"/>
                </a:cubicBezTo>
                <a:cubicBezTo>
                  <a:pt x="2400" y="3450"/>
                  <a:pt x="2441" y="3447"/>
                  <a:pt x="2477" y="3441"/>
                </a:cubicBezTo>
                <a:close/>
                <a:moveTo>
                  <a:pt x="10776" y="3441"/>
                </a:moveTo>
                <a:lnTo>
                  <a:pt x="11990" y="6025"/>
                </a:lnTo>
                <a:lnTo>
                  <a:pt x="9299" y="6025"/>
                </a:lnTo>
                <a:lnTo>
                  <a:pt x="10538" y="3441"/>
                </a:lnTo>
                <a:cubicBezTo>
                  <a:pt x="10573" y="3447"/>
                  <a:pt x="10612" y="3450"/>
                  <a:pt x="10652" y="3450"/>
                </a:cubicBezTo>
                <a:cubicBezTo>
                  <a:pt x="10692" y="3450"/>
                  <a:pt x="10734" y="3447"/>
                  <a:pt x="10776" y="3441"/>
                </a:cubicBezTo>
                <a:close/>
                <a:moveTo>
                  <a:pt x="4251" y="6418"/>
                </a:moveTo>
                <a:cubicBezTo>
                  <a:pt x="4322" y="6418"/>
                  <a:pt x="4382" y="6477"/>
                  <a:pt x="4382" y="6549"/>
                </a:cubicBezTo>
                <a:lnTo>
                  <a:pt x="4382" y="6668"/>
                </a:lnTo>
                <a:cubicBezTo>
                  <a:pt x="4382" y="6739"/>
                  <a:pt x="4322" y="6799"/>
                  <a:pt x="4251" y="6799"/>
                </a:cubicBezTo>
                <a:lnTo>
                  <a:pt x="501" y="6799"/>
                </a:lnTo>
                <a:cubicBezTo>
                  <a:pt x="429" y="6799"/>
                  <a:pt x="370" y="6739"/>
                  <a:pt x="370" y="6668"/>
                </a:cubicBezTo>
                <a:lnTo>
                  <a:pt x="370" y="6549"/>
                </a:lnTo>
                <a:cubicBezTo>
                  <a:pt x="370" y="6477"/>
                  <a:pt x="429" y="6418"/>
                  <a:pt x="501" y="6418"/>
                </a:cubicBezTo>
                <a:close/>
                <a:moveTo>
                  <a:pt x="12526" y="6418"/>
                </a:moveTo>
                <a:cubicBezTo>
                  <a:pt x="12597" y="6418"/>
                  <a:pt x="12657" y="6477"/>
                  <a:pt x="12657" y="6549"/>
                </a:cubicBezTo>
                <a:lnTo>
                  <a:pt x="12657" y="6668"/>
                </a:lnTo>
                <a:cubicBezTo>
                  <a:pt x="12657" y="6739"/>
                  <a:pt x="12597" y="6799"/>
                  <a:pt x="12526" y="6799"/>
                </a:cubicBezTo>
                <a:lnTo>
                  <a:pt x="8775" y="6799"/>
                </a:lnTo>
                <a:cubicBezTo>
                  <a:pt x="8704" y="6799"/>
                  <a:pt x="8644" y="6739"/>
                  <a:pt x="8644" y="6668"/>
                </a:cubicBezTo>
                <a:lnTo>
                  <a:pt x="8644" y="6549"/>
                </a:lnTo>
                <a:cubicBezTo>
                  <a:pt x="8644" y="6477"/>
                  <a:pt x="8704" y="6418"/>
                  <a:pt x="8775" y="6418"/>
                </a:cubicBezTo>
                <a:close/>
                <a:moveTo>
                  <a:pt x="3715" y="7168"/>
                </a:moveTo>
                <a:cubicBezTo>
                  <a:pt x="3525" y="7787"/>
                  <a:pt x="2953" y="8228"/>
                  <a:pt x="2298" y="8228"/>
                </a:cubicBezTo>
                <a:cubicBezTo>
                  <a:pt x="1644" y="8228"/>
                  <a:pt x="1084" y="7799"/>
                  <a:pt x="905" y="7168"/>
                </a:cubicBezTo>
                <a:close/>
                <a:moveTo>
                  <a:pt x="12145" y="7168"/>
                </a:moveTo>
                <a:cubicBezTo>
                  <a:pt x="11942" y="7787"/>
                  <a:pt x="11383" y="8228"/>
                  <a:pt x="10728" y="8228"/>
                </a:cubicBezTo>
                <a:cubicBezTo>
                  <a:pt x="10073" y="8228"/>
                  <a:pt x="9502" y="7799"/>
                  <a:pt x="9323" y="7168"/>
                </a:cubicBezTo>
                <a:close/>
                <a:moveTo>
                  <a:pt x="7942" y="10371"/>
                </a:moveTo>
                <a:cubicBezTo>
                  <a:pt x="8013" y="10371"/>
                  <a:pt x="8073" y="10430"/>
                  <a:pt x="8073" y="10502"/>
                </a:cubicBezTo>
                <a:lnTo>
                  <a:pt x="8073" y="10764"/>
                </a:lnTo>
                <a:lnTo>
                  <a:pt x="4918" y="10764"/>
                </a:lnTo>
                <a:lnTo>
                  <a:pt x="4918" y="10502"/>
                </a:lnTo>
                <a:cubicBezTo>
                  <a:pt x="4918" y="10430"/>
                  <a:pt x="4977" y="10371"/>
                  <a:pt x="5049" y="10371"/>
                </a:cubicBezTo>
                <a:close/>
                <a:moveTo>
                  <a:pt x="6382" y="0"/>
                </a:moveTo>
                <a:cubicBezTo>
                  <a:pt x="6132" y="0"/>
                  <a:pt x="5930" y="203"/>
                  <a:pt x="5930" y="441"/>
                </a:cubicBezTo>
                <a:lnTo>
                  <a:pt x="5930" y="1060"/>
                </a:lnTo>
                <a:cubicBezTo>
                  <a:pt x="5692" y="1251"/>
                  <a:pt x="5549" y="1536"/>
                  <a:pt x="5561" y="1858"/>
                </a:cubicBezTo>
                <a:lnTo>
                  <a:pt x="3703" y="2370"/>
                </a:lnTo>
                <a:cubicBezTo>
                  <a:pt x="3477" y="2429"/>
                  <a:pt x="3251" y="2465"/>
                  <a:pt x="3037" y="2501"/>
                </a:cubicBezTo>
                <a:cubicBezTo>
                  <a:pt x="2929" y="2227"/>
                  <a:pt x="2679" y="2036"/>
                  <a:pt x="2382" y="2036"/>
                </a:cubicBezTo>
                <a:cubicBezTo>
                  <a:pt x="1989" y="2036"/>
                  <a:pt x="1679" y="2346"/>
                  <a:pt x="1679" y="2739"/>
                </a:cubicBezTo>
                <a:cubicBezTo>
                  <a:pt x="1679" y="2941"/>
                  <a:pt x="1763" y="3132"/>
                  <a:pt x="1917" y="3275"/>
                </a:cubicBezTo>
                <a:lnTo>
                  <a:pt x="608" y="6025"/>
                </a:lnTo>
                <a:lnTo>
                  <a:pt x="501" y="6025"/>
                </a:lnTo>
                <a:cubicBezTo>
                  <a:pt x="215" y="6025"/>
                  <a:pt x="1" y="6251"/>
                  <a:pt x="1" y="6525"/>
                </a:cubicBezTo>
                <a:lnTo>
                  <a:pt x="1" y="6644"/>
                </a:lnTo>
                <a:cubicBezTo>
                  <a:pt x="1" y="6930"/>
                  <a:pt x="215" y="7156"/>
                  <a:pt x="501" y="7156"/>
                </a:cubicBezTo>
                <a:cubicBezTo>
                  <a:pt x="691" y="7989"/>
                  <a:pt x="1441" y="8585"/>
                  <a:pt x="2298" y="8585"/>
                </a:cubicBezTo>
                <a:cubicBezTo>
                  <a:pt x="3168" y="8585"/>
                  <a:pt x="3906" y="7978"/>
                  <a:pt x="4108" y="7156"/>
                </a:cubicBezTo>
                <a:lnTo>
                  <a:pt x="4251" y="7156"/>
                </a:lnTo>
                <a:cubicBezTo>
                  <a:pt x="4537" y="7156"/>
                  <a:pt x="4763" y="6930"/>
                  <a:pt x="4763" y="6644"/>
                </a:cubicBezTo>
                <a:lnTo>
                  <a:pt x="4763" y="6525"/>
                </a:lnTo>
                <a:cubicBezTo>
                  <a:pt x="4763" y="6251"/>
                  <a:pt x="4537" y="6025"/>
                  <a:pt x="4251" y="6025"/>
                </a:cubicBezTo>
                <a:lnTo>
                  <a:pt x="4144" y="6025"/>
                </a:lnTo>
                <a:lnTo>
                  <a:pt x="2834" y="3275"/>
                </a:lnTo>
                <a:cubicBezTo>
                  <a:pt x="2953" y="3167"/>
                  <a:pt x="3037" y="3036"/>
                  <a:pt x="3060" y="2870"/>
                </a:cubicBezTo>
                <a:cubicBezTo>
                  <a:pt x="3310" y="2846"/>
                  <a:pt x="3549" y="2798"/>
                  <a:pt x="3787" y="2727"/>
                </a:cubicBezTo>
                <a:lnTo>
                  <a:pt x="5656" y="2215"/>
                </a:lnTo>
                <a:cubicBezTo>
                  <a:pt x="5716" y="2346"/>
                  <a:pt x="5811" y="2453"/>
                  <a:pt x="5918" y="2548"/>
                </a:cubicBezTo>
                <a:lnTo>
                  <a:pt x="5918" y="10002"/>
                </a:lnTo>
                <a:lnTo>
                  <a:pt x="5037" y="10002"/>
                </a:lnTo>
                <a:cubicBezTo>
                  <a:pt x="4763" y="10002"/>
                  <a:pt x="4537" y="10228"/>
                  <a:pt x="4537" y="10502"/>
                </a:cubicBezTo>
                <a:lnTo>
                  <a:pt x="4537" y="10776"/>
                </a:lnTo>
                <a:cubicBezTo>
                  <a:pt x="4299" y="10823"/>
                  <a:pt x="4120" y="11026"/>
                  <a:pt x="4120" y="11276"/>
                </a:cubicBezTo>
                <a:lnTo>
                  <a:pt x="4120" y="11395"/>
                </a:lnTo>
                <a:cubicBezTo>
                  <a:pt x="4120" y="11680"/>
                  <a:pt x="4346" y="11907"/>
                  <a:pt x="4620" y="11907"/>
                </a:cubicBezTo>
                <a:lnTo>
                  <a:pt x="6049" y="11907"/>
                </a:lnTo>
                <a:cubicBezTo>
                  <a:pt x="6156" y="11907"/>
                  <a:pt x="6251" y="11811"/>
                  <a:pt x="6251" y="11704"/>
                </a:cubicBezTo>
                <a:cubicBezTo>
                  <a:pt x="6251" y="11609"/>
                  <a:pt x="6156" y="11514"/>
                  <a:pt x="6049" y="11514"/>
                </a:cubicBezTo>
                <a:lnTo>
                  <a:pt x="4620" y="11514"/>
                </a:lnTo>
                <a:cubicBezTo>
                  <a:pt x="4549" y="11514"/>
                  <a:pt x="4489" y="11454"/>
                  <a:pt x="4489" y="11383"/>
                </a:cubicBezTo>
                <a:lnTo>
                  <a:pt x="4489" y="11264"/>
                </a:lnTo>
                <a:cubicBezTo>
                  <a:pt x="4489" y="11192"/>
                  <a:pt x="4549" y="11133"/>
                  <a:pt x="4620" y="11133"/>
                </a:cubicBezTo>
                <a:lnTo>
                  <a:pt x="8371" y="11133"/>
                </a:lnTo>
                <a:cubicBezTo>
                  <a:pt x="8454" y="11133"/>
                  <a:pt x="8513" y="11192"/>
                  <a:pt x="8513" y="11264"/>
                </a:cubicBezTo>
                <a:lnTo>
                  <a:pt x="8513" y="11383"/>
                </a:lnTo>
                <a:cubicBezTo>
                  <a:pt x="8513" y="11454"/>
                  <a:pt x="8454" y="11514"/>
                  <a:pt x="8371" y="11514"/>
                </a:cubicBezTo>
                <a:lnTo>
                  <a:pt x="6930" y="11514"/>
                </a:lnTo>
                <a:cubicBezTo>
                  <a:pt x="6823" y="11514"/>
                  <a:pt x="6739" y="11609"/>
                  <a:pt x="6739" y="11704"/>
                </a:cubicBezTo>
                <a:cubicBezTo>
                  <a:pt x="6739" y="11811"/>
                  <a:pt x="6823" y="11907"/>
                  <a:pt x="6930" y="11907"/>
                </a:cubicBezTo>
                <a:lnTo>
                  <a:pt x="8371" y="11907"/>
                </a:lnTo>
                <a:cubicBezTo>
                  <a:pt x="8656" y="11907"/>
                  <a:pt x="8883" y="11680"/>
                  <a:pt x="8883" y="11395"/>
                </a:cubicBezTo>
                <a:lnTo>
                  <a:pt x="8883" y="11276"/>
                </a:lnTo>
                <a:cubicBezTo>
                  <a:pt x="8883" y="11026"/>
                  <a:pt x="8692" y="10799"/>
                  <a:pt x="8454" y="10776"/>
                </a:cubicBezTo>
                <a:lnTo>
                  <a:pt x="8454" y="10502"/>
                </a:lnTo>
                <a:cubicBezTo>
                  <a:pt x="8454" y="10228"/>
                  <a:pt x="8228" y="10002"/>
                  <a:pt x="7942" y="10002"/>
                </a:cubicBezTo>
                <a:lnTo>
                  <a:pt x="7061" y="10002"/>
                </a:lnTo>
                <a:lnTo>
                  <a:pt x="7061" y="7049"/>
                </a:lnTo>
                <a:cubicBezTo>
                  <a:pt x="7061" y="6954"/>
                  <a:pt x="6978" y="6858"/>
                  <a:pt x="6870" y="6858"/>
                </a:cubicBezTo>
                <a:cubicBezTo>
                  <a:pt x="6763" y="6858"/>
                  <a:pt x="6680" y="6954"/>
                  <a:pt x="6680" y="7049"/>
                </a:cubicBezTo>
                <a:lnTo>
                  <a:pt x="6680" y="10002"/>
                </a:lnTo>
                <a:lnTo>
                  <a:pt x="6311" y="10002"/>
                </a:lnTo>
                <a:lnTo>
                  <a:pt x="6311" y="2727"/>
                </a:lnTo>
                <a:cubicBezTo>
                  <a:pt x="6370" y="2739"/>
                  <a:pt x="6430" y="2745"/>
                  <a:pt x="6491" y="2745"/>
                </a:cubicBezTo>
                <a:cubicBezTo>
                  <a:pt x="6552" y="2745"/>
                  <a:pt x="6614" y="2739"/>
                  <a:pt x="6680" y="2727"/>
                </a:cubicBezTo>
                <a:lnTo>
                  <a:pt x="6680" y="6156"/>
                </a:lnTo>
                <a:cubicBezTo>
                  <a:pt x="6680" y="6263"/>
                  <a:pt x="6763" y="6358"/>
                  <a:pt x="6870" y="6358"/>
                </a:cubicBezTo>
                <a:cubicBezTo>
                  <a:pt x="6978" y="6358"/>
                  <a:pt x="7061" y="6263"/>
                  <a:pt x="7061" y="6156"/>
                </a:cubicBezTo>
                <a:lnTo>
                  <a:pt x="7061" y="2548"/>
                </a:lnTo>
                <a:cubicBezTo>
                  <a:pt x="7180" y="2453"/>
                  <a:pt x="7275" y="2346"/>
                  <a:pt x="7335" y="2215"/>
                </a:cubicBezTo>
                <a:lnTo>
                  <a:pt x="9228" y="2739"/>
                </a:lnTo>
                <a:cubicBezTo>
                  <a:pt x="9466" y="2798"/>
                  <a:pt x="9716" y="2858"/>
                  <a:pt x="9954" y="2882"/>
                </a:cubicBezTo>
                <a:cubicBezTo>
                  <a:pt x="9978" y="3048"/>
                  <a:pt x="10073" y="3179"/>
                  <a:pt x="10180" y="3287"/>
                </a:cubicBezTo>
                <a:lnTo>
                  <a:pt x="8871" y="6037"/>
                </a:lnTo>
                <a:lnTo>
                  <a:pt x="8764" y="6037"/>
                </a:lnTo>
                <a:cubicBezTo>
                  <a:pt x="8478" y="6037"/>
                  <a:pt x="8252" y="6263"/>
                  <a:pt x="8252" y="6549"/>
                </a:cubicBezTo>
                <a:lnTo>
                  <a:pt x="8252" y="6668"/>
                </a:lnTo>
                <a:cubicBezTo>
                  <a:pt x="8252" y="6954"/>
                  <a:pt x="8478" y="7168"/>
                  <a:pt x="8764" y="7168"/>
                </a:cubicBezTo>
                <a:lnTo>
                  <a:pt x="8906" y="7168"/>
                </a:lnTo>
                <a:cubicBezTo>
                  <a:pt x="9109" y="8001"/>
                  <a:pt x="9847" y="8597"/>
                  <a:pt x="10716" y="8597"/>
                </a:cubicBezTo>
                <a:cubicBezTo>
                  <a:pt x="11573" y="8597"/>
                  <a:pt x="12323" y="7989"/>
                  <a:pt x="12514" y="7168"/>
                </a:cubicBezTo>
                <a:cubicBezTo>
                  <a:pt x="12800" y="7168"/>
                  <a:pt x="13014" y="6954"/>
                  <a:pt x="13014" y="6668"/>
                </a:cubicBezTo>
                <a:lnTo>
                  <a:pt x="13014" y="6549"/>
                </a:lnTo>
                <a:cubicBezTo>
                  <a:pt x="13038" y="6263"/>
                  <a:pt x="12812" y="6025"/>
                  <a:pt x="12526" y="6025"/>
                </a:cubicBezTo>
                <a:lnTo>
                  <a:pt x="12419" y="6025"/>
                </a:lnTo>
                <a:lnTo>
                  <a:pt x="11109" y="3275"/>
                </a:lnTo>
                <a:cubicBezTo>
                  <a:pt x="11264" y="3144"/>
                  <a:pt x="11347" y="2965"/>
                  <a:pt x="11347" y="2739"/>
                </a:cubicBezTo>
                <a:cubicBezTo>
                  <a:pt x="11347" y="2346"/>
                  <a:pt x="11038" y="2036"/>
                  <a:pt x="10657" y="2036"/>
                </a:cubicBezTo>
                <a:cubicBezTo>
                  <a:pt x="10359" y="2036"/>
                  <a:pt x="10097" y="2227"/>
                  <a:pt x="10002" y="2501"/>
                </a:cubicBezTo>
                <a:cubicBezTo>
                  <a:pt x="9776" y="2465"/>
                  <a:pt x="9549" y="2429"/>
                  <a:pt x="9323" y="2370"/>
                </a:cubicBezTo>
                <a:lnTo>
                  <a:pt x="7442" y="1846"/>
                </a:lnTo>
                <a:cubicBezTo>
                  <a:pt x="7454" y="1536"/>
                  <a:pt x="7323" y="1239"/>
                  <a:pt x="7061" y="1060"/>
                </a:cubicBezTo>
                <a:lnTo>
                  <a:pt x="7061" y="441"/>
                </a:lnTo>
                <a:cubicBezTo>
                  <a:pt x="7061" y="191"/>
                  <a:pt x="6859" y="0"/>
                  <a:pt x="6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683;p56"/>
          <p:cNvGrpSpPr/>
          <p:nvPr/>
        </p:nvGrpSpPr>
        <p:grpSpPr>
          <a:xfrm>
            <a:off x="6649534" y="4090134"/>
            <a:ext cx="356615" cy="331634"/>
            <a:chOff x="2185128" y="2427549"/>
            <a:chExt cx="382758" cy="356595"/>
          </a:xfrm>
        </p:grpSpPr>
        <p:sp>
          <p:nvSpPr>
            <p:cNvPr id="73" name="Google Shape;684;p56"/>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56"/>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56"/>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56"/>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692;p56"/>
          <p:cNvGrpSpPr/>
          <p:nvPr/>
        </p:nvGrpSpPr>
        <p:grpSpPr>
          <a:xfrm>
            <a:off x="5181841" y="4090120"/>
            <a:ext cx="331611" cy="331674"/>
            <a:chOff x="5774124" y="4294550"/>
            <a:chExt cx="331611" cy="331674"/>
          </a:xfrm>
        </p:grpSpPr>
        <p:sp>
          <p:nvSpPr>
            <p:cNvPr id="78" name="Google Shape;693;p56"/>
            <p:cNvSpPr/>
            <p:nvPr/>
          </p:nvSpPr>
          <p:spPr>
            <a:xfrm>
              <a:off x="5774124" y="4419664"/>
              <a:ext cx="331611" cy="206560"/>
            </a:xfrm>
            <a:custGeom>
              <a:avLst/>
              <a:gdLst/>
              <a:ahLst/>
              <a:cxnLst/>
              <a:rect l="l" t="t" r="r" b="b"/>
              <a:pathLst>
                <a:path w="10419" h="6490" extrusionOk="0">
                  <a:moveTo>
                    <a:pt x="2751" y="2905"/>
                  </a:moveTo>
                  <a:lnTo>
                    <a:pt x="2751" y="6191"/>
                  </a:lnTo>
                  <a:lnTo>
                    <a:pt x="1429" y="6191"/>
                  </a:lnTo>
                  <a:lnTo>
                    <a:pt x="1429" y="2905"/>
                  </a:lnTo>
                  <a:close/>
                  <a:moveTo>
                    <a:pt x="5847" y="2084"/>
                  </a:moveTo>
                  <a:lnTo>
                    <a:pt x="5847" y="6191"/>
                  </a:lnTo>
                  <a:lnTo>
                    <a:pt x="4525" y="6191"/>
                  </a:lnTo>
                  <a:lnTo>
                    <a:pt x="4525" y="2084"/>
                  </a:lnTo>
                  <a:close/>
                  <a:moveTo>
                    <a:pt x="8942" y="298"/>
                  </a:moveTo>
                  <a:lnTo>
                    <a:pt x="8942" y="6191"/>
                  </a:lnTo>
                  <a:lnTo>
                    <a:pt x="7609" y="6191"/>
                  </a:lnTo>
                  <a:lnTo>
                    <a:pt x="7609" y="298"/>
                  </a:lnTo>
                  <a:close/>
                  <a:moveTo>
                    <a:pt x="7466" y="0"/>
                  </a:moveTo>
                  <a:cubicBezTo>
                    <a:pt x="7383" y="0"/>
                    <a:pt x="7323" y="72"/>
                    <a:pt x="7323" y="155"/>
                  </a:cubicBezTo>
                  <a:lnTo>
                    <a:pt x="7323" y="6191"/>
                  </a:lnTo>
                  <a:lnTo>
                    <a:pt x="6156" y="6191"/>
                  </a:lnTo>
                  <a:lnTo>
                    <a:pt x="6156" y="1941"/>
                  </a:lnTo>
                  <a:cubicBezTo>
                    <a:pt x="6156" y="1846"/>
                    <a:pt x="6085" y="1786"/>
                    <a:pt x="6013" y="1786"/>
                  </a:cubicBezTo>
                  <a:lnTo>
                    <a:pt x="4370" y="1786"/>
                  </a:lnTo>
                  <a:cubicBezTo>
                    <a:pt x="4287" y="1786"/>
                    <a:pt x="4227" y="1858"/>
                    <a:pt x="4227" y="1941"/>
                  </a:cubicBezTo>
                  <a:lnTo>
                    <a:pt x="4227" y="6191"/>
                  </a:lnTo>
                  <a:lnTo>
                    <a:pt x="3061" y="6191"/>
                  </a:lnTo>
                  <a:lnTo>
                    <a:pt x="3061" y="2751"/>
                  </a:lnTo>
                  <a:cubicBezTo>
                    <a:pt x="3061" y="2667"/>
                    <a:pt x="2989" y="2608"/>
                    <a:pt x="2918" y="2608"/>
                  </a:cubicBezTo>
                  <a:lnTo>
                    <a:pt x="1275" y="2608"/>
                  </a:lnTo>
                  <a:cubicBezTo>
                    <a:pt x="1191" y="2608"/>
                    <a:pt x="1132" y="2679"/>
                    <a:pt x="1132" y="2751"/>
                  </a:cubicBezTo>
                  <a:lnTo>
                    <a:pt x="1132" y="6191"/>
                  </a:lnTo>
                  <a:lnTo>
                    <a:pt x="144" y="6191"/>
                  </a:lnTo>
                  <a:cubicBezTo>
                    <a:pt x="60" y="6191"/>
                    <a:pt x="1" y="6263"/>
                    <a:pt x="1" y="6346"/>
                  </a:cubicBezTo>
                  <a:cubicBezTo>
                    <a:pt x="1" y="6430"/>
                    <a:pt x="72" y="6489"/>
                    <a:pt x="144" y="6489"/>
                  </a:cubicBezTo>
                  <a:lnTo>
                    <a:pt x="10264" y="6489"/>
                  </a:lnTo>
                  <a:cubicBezTo>
                    <a:pt x="10359" y="6489"/>
                    <a:pt x="10419" y="6418"/>
                    <a:pt x="10419" y="6346"/>
                  </a:cubicBezTo>
                  <a:cubicBezTo>
                    <a:pt x="10395" y="6251"/>
                    <a:pt x="10323" y="6191"/>
                    <a:pt x="10240" y="6191"/>
                  </a:cubicBezTo>
                  <a:lnTo>
                    <a:pt x="9252" y="6191"/>
                  </a:lnTo>
                  <a:lnTo>
                    <a:pt x="9252" y="155"/>
                  </a:lnTo>
                  <a:cubicBezTo>
                    <a:pt x="9252" y="60"/>
                    <a:pt x="9180" y="0"/>
                    <a:pt x="9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4;p56"/>
            <p:cNvSpPr/>
            <p:nvPr/>
          </p:nvSpPr>
          <p:spPr>
            <a:xfrm>
              <a:off x="5778294" y="4294550"/>
              <a:ext cx="316461" cy="191442"/>
            </a:xfrm>
            <a:custGeom>
              <a:avLst/>
              <a:gdLst/>
              <a:ahLst/>
              <a:cxnLst/>
              <a:rect l="l" t="t" r="r" b="b"/>
              <a:pathLst>
                <a:path w="9943" h="6015" extrusionOk="0">
                  <a:moveTo>
                    <a:pt x="9447" y="0"/>
                  </a:moveTo>
                  <a:cubicBezTo>
                    <a:pt x="9433" y="0"/>
                    <a:pt x="9420" y="1"/>
                    <a:pt x="9407" y="2"/>
                  </a:cubicBezTo>
                  <a:lnTo>
                    <a:pt x="8097" y="169"/>
                  </a:lnTo>
                  <a:cubicBezTo>
                    <a:pt x="7847" y="193"/>
                    <a:pt x="7644" y="455"/>
                    <a:pt x="7680" y="705"/>
                  </a:cubicBezTo>
                  <a:cubicBezTo>
                    <a:pt x="7703" y="951"/>
                    <a:pt x="7914" y="1123"/>
                    <a:pt x="8167" y="1123"/>
                  </a:cubicBezTo>
                  <a:cubicBezTo>
                    <a:pt x="8183" y="1123"/>
                    <a:pt x="8200" y="1123"/>
                    <a:pt x="8216" y="1121"/>
                  </a:cubicBezTo>
                  <a:lnTo>
                    <a:pt x="8323" y="1109"/>
                  </a:lnTo>
                  <a:lnTo>
                    <a:pt x="8323" y="1109"/>
                  </a:lnTo>
                  <a:cubicBezTo>
                    <a:pt x="6716" y="2967"/>
                    <a:pt x="4811" y="3919"/>
                    <a:pt x="3465" y="4407"/>
                  </a:cubicBezTo>
                  <a:cubicBezTo>
                    <a:pt x="1787" y="5003"/>
                    <a:pt x="477" y="5062"/>
                    <a:pt x="477" y="5062"/>
                  </a:cubicBezTo>
                  <a:cubicBezTo>
                    <a:pt x="203" y="5074"/>
                    <a:pt x="1" y="5288"/>
                    <a:pt x="13" y="5550"/>
                  </a:cubicBezTo>
                  <a:cubicBezTo>
                    <a:pt x="24" y="5824"/>
                    <a:pt x="239" y="6015"/>
                    <a:pt x="489" y="6015"/>
                  </a:cubicBezTo>
                  <a:lnTo>
                    <a:pt x="501" y="6015"/>
                  </a:lnTo>
                  <a:cubicBezTo>
                    <a:pt x="560" y="6015"/>
                    <a:pt x="1953" y="5967"/>
                    <a:pt x="3775" y="5312"/>
                  </a:cubicBezTo>
                  <a:cubicBezTo>
                    <a:pt x="4811" y="4943"/>
                    <a:pt x="5775" y="4467"/>
                    <a:pt x="6656" y="3872"/>
                  </a:cubicBezTo>
                  <a:cubicBezTo>
                    <a:pt x="6728" y="3824"/>
                    <a:pt x="6740" y="3729"/>
                    <a:pt x="6692" y="3669"/>
                  </a:cubicBezTo>
                  <a:cubicBezTo>
                    <a:pt x="6670" y="3618"/>
                    <a:pt x="6621" y="3594"/>
                    <a:pt x="6573" y="3594"/>
                  </a:cubicBezTo>
                  <a:cubicBezTo>
                    <a:pt x="6542" y="3594"/>
                    <a:pt x="6512" y="3603"/>
                    <a:pt x="6490" y="3622"/>
                  </a:cubicBezTo>
                  <a:cubicBezTo>
                    <a:pt x="5620" y="4205"/>
                    <a:pt x="4692" y="4681"/>
                    <a:pt x="3692" y="5038"/>
                  </a:cubicBezTo>
                  <a:cubicBezTo>
                    <a:pt x="1906" y="5669"/>
                    <a:pt x="560" y="5717"/>
                    <a:pt x="525" y="5717"/>
                  </a:cubicBezTo>
                  <a:cubicBezTo>
                    <a:pt x="429" y="5717"/>
                    <a:pt x="358" y="5646"/>
                    <a:pt x="346" y="5550"/>
                  </a:cubicBezTo>
                  <a:cubicBezTo>
                    <a:pt x="346" y="5467"/>
                    <a:pt x="417" y="5372"/>
                    <a:pt x="501" y="5372"/>
                  </a:cubicBezTo>
                  <a:cubicBezTo>
                    <a:pt x="525" y="5372"/>
                    <a:pt x="1858" y="5336"/>
                    <a:pt x="3596" y="4705"/>
                  </a:cubicBezTo>
                  <a:cubicBezTo>
                    <a:pt x="5061" y="4181"/>
                    <a:pt x="7144" y="3133"/>
                    <a:pt x="8835" y="1014"/>
                  </a:cubicBezTo>
                  <a:cubicBezTo>
                    <a:pt x="8927" y="911"/>
                    <a:pt x="8842" y="763"/>
                    <a:pt x="8718" y="763"/>
                  </a:cubicBezTo>
                  <a:cubicBezTo>
                    <a:pt x="8714" y="763"/>
                    <a:pt x="8709" y="764"/>
                    <a:pt x="8704" y="764"/>
                  </a:cubicBezTo>
                  <a:lnTo>
                    <a:pt x="8216" y="824"/>
                  </a:lnTo>
                  <a:cubicBezTo>
                    <a:pt x="8208" y="825"/>
                    <a:pt x="8200" y="825"/>
                    <a:pt x="8192" y="825"/>
                  </a:cubicBezTo>
                  <a:cubicBezTo>
                    <a:pt x="8109" y="825"/>
                    <a:pt x="8047" y="769"/>
                    <a:pt x="8025" y="693"/>
                  </a:cubicBezTo>
                  <a:cubicBezTo>
                    <a:pt x="7990" y="586"/>
                    <a:pt x="8061" y="478"/>
                    <a:pt x="8168" y="478"/>
                  </a:cubicBezTo>
                  <a:lnTo>
                    <a:pt x="9478" y="312"/>
                  </a:lnTo>
                  <a:cubicBezTo>
                    <a:pt x="9484" y="311"/>
                    <a:pt x="9490" y="311"/>
                    <a:pt x="9496" y="311"/>
                  </a:cubicBezTo>
                  <a:cubicBezTo>
                    <a:pt x="9594" y="311"/>
                    <a:pt x="9669" y="400"/>
                    <a:pt x="9669" y="490"/>
                  </a:cubicBezTo>
                  <a:lnTo>
                    <a:pt x="9669" y="1800"/>
                  </a:lnTo>
                  <a:cubicBezTo>
                    <a:pt x="9669" y="1895"/>
                    <a:pt x="9597" y="1979"/>
                    <a:pt x="9490" y="1979"/>
                  </a:cubicBezTo>
                  <a:cubicBezTo>
                    <a:pt x="9407" y="1979"/>
                    <a:pt x="9311" y="1907"/>
                    <a:pt x="9311" y="1800"/>
                  </a:cubicBezTo>
                  <a:lnTo>
                    <a:pt x="9311" y="1407"/>
                  </a:lnTo>
                  <a:cubicBezTo>
                    <a:pt x="9311" y="1348"/>
                    <a:pt x="9264" y="1288"/>
                    <a:pt x="9204" y="1252"/>
                  </a:cubicBezTo>
                  <a:cubicBezTo>
                    <a:pt x="9187" y="1242"/>
                    <a:pt x="9169" y="1238"/>
                    <a:pt x="9152" y="1238"/>
                  </a:cubicBezTo>
                  <a:cubicBezTo>
                    <a:pt x="9106" y="1238"/>
                    <a:pt x="9060" y="1266"/>
                    <a:pt x="9026" y="1300"/>
                  </a:cubicBezTo>
                  <a:cubicBezTo>
                    <a:pt x="8466" y="2002"/>
                    <a:pt x="7811" y="2633"/>
                    <a:pt x="7097" y="3193"/>
                  </a:cubicBezTo>
                  <a:cubicBezTo>
                    <a:pt x="7037" y="3229"/>
                    <a:pt x="7025" y="3336"/>
                    <a:pt x="7061" y="3395"/>
                  </a:cubicBezTo>
                  <a:cubicBezTo>
                    <a:pt x="7091" y="3433"/>
                    <a:pt x="7144" y="3451"/>
                    <a:pt x="7194" y="3451"/>
                  </a:cubicBezTo>
                  <a:cubicBezTo>
                    <a:pt x="7224" y="3451"/>
                    <a:pt x="7253" y="3445"/>
                    <a:pt x="7275" y="3431"/>
                  </a:cubicBezTo>
                  <a:cubicBezTo>
                    <a:pt x="7895" y="2943"/>
                    <a:pt x="8466" y="2419"/>
                    <a:pt x="8990" y="1824"/>
                  </a:cubicBezTo>
                  <a:cubicBezTo>
                    <a:pt x="9002" y="2074"/>
                    <a:pt x="9204" y="2276"/>
                    <a:pt x="9466" y="2276"/>
                  </a:cubicBezTo>
                  <a:cubicBezTo>
                    <a:pt x="9728" y="2276"/>
                    <a:pt x="9942" y="2074"/>
                    <a:pt x="9942" y="1800"/>
                  </a:cubicBezTo>
                  <a:lnTo>
                    <a:pt x="9942" y="478"/>
                  </a:lnTo>
                  <a:cubicBezTo>
                    <a:pt x="9942" y="347"/>
                    <a:pt x="9883" y="216"/>
                    <a:pt x="9776" y="121"/>
                  </a:cubicBezTo>
                  <a:cubicBezTo>
                    <a:pt x="9679" y="46"/>
                    <a:pt x="9564" y="0"/>
                    <a:pt x="9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 name="Google Shape;695;p56"/>
          <p:cNvCxnSpPr/>
          <p:nvPr/>
        </p:nvCxnSpPr>
        <p:spPr>
          <a:xfrm>
            <a:off x="5581192" y="4255951"/>
            <a:ext cx="840629" cy="0"/>
          </a:xfrm>
          <a:prstGeom prst="straightConnector1">
            <a:avLst/>
          </a:prstGeom>
          <a:noFill/>
          <a:ln w="19050" cap="flat" cmpd="sng">
            <a:solidFill>
              <a:schemeClr val="dk1"/>
            </a:solidFill>
            <a:prstDash val="solid"/>
            <a:round/>
            <a:headEnd type="none" w="med" len="med"/>
            <a:tailEnd type="none" w="med" len="med"/>
          </a:ln>
        </p:spPr>
      </p:cxnSp>
      <p:cxnSp>
        <p:nvCxnSpPr>
          <p:cNvPr id="81" name="Google Shape;696;p56"/>
          <p:cNvCxnSpPr/>
          <p:nvPr/>
        </p:nvCxnSpPr>
        <p:spPr>
          <a:xfrm>
            <a:off x="7114574" y="4249468"/>
            <a:ext cx="815778" cy="6483"/>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anim calcmode="lin" valueType="num">
                                      <p:cBhvr additive="base">
                                        <p:cTn id="7" dur="500" fill="hold"/>
                                        <p:tgtEl>
                                          <p:spTgt spid="4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46"/>
                                        </p:tgtEl>
                                        <p:attrNameLst>
                                          <p:attrName>style.visibility</p:attrName>
                                        </p:attrNameLst>
                                      </p:cBhvr>
                                      <p:to>
                                        <p:strVal val="visible"/>
                                      </p:to>
                                    </p:set>
                                    <p:anim calcmode="lin" valueType="num">
                                      <p:cBhvr additive="base">
                                        <p:cTn id="47" dur="500" fill="hold"/>
                                        <p:tgtEl>
                                          <p:spTgt spid="6146"/>
                                        </p:tgtEl>
                                        <p:attrNameLst>
                                          <p:attrName>ppt_x</p:attrName>
                                        </p:attrNameLst>
                                      </p:cBhvr>
                                      <p:tavLst>
                                        <p:tav tm="0">
                                          <p:val>
                                            <p:strVal val="#ppt_x"/>
                                          </p:val>
                                        </p:tav>
                                        <p:tav tm="100000">
                                          <p:val>
                                            <p:strVal val="#ppt_x"/>
                                          </p:val>
                                        </p:tav>
                                      </p:tavLst>
                                    </p:anim>
                                    <p:anim calcmode="lin" valueType="num">
                                      <p:cBhvr additive="base">
                                        <p:cTn id="48" dur="500" fill="hold"/>
                                        <p:tgtEl>
                                          <p:spTgt spid="614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8"/>
                                        </p:tgtEl>
                                        <p:attrNameLst>
                                          <p:attrName>style.visibility</p:attrName>
                                        </p:attrNameLst>
                                      </p:cBhvr>
                                      <p:to>
                                        <p:strVal val="visible"/>
                                      </p:to>
                                    </p:set>
                                    <p:anim calcmode="lin" valueType="num">
                                      <p:cBhvr additive="base">
                                        <p:cTn id="61" dur="500" fill="hold"/>
                                        <p:tgtEl>
                                          <p:spTgt spid="408"/>
                                        </p:tgtEl>
                                        <p:attrNameLst>
                                          <p:attrName>ppt_x</p:attrName>
                                        </p:attrNameLst>
                                      </p:cBhvr>
                                      <p:tavLst>
                                        <p:tav tm="0">
                                          <p:val>
                                            <p:strVal val="#ppt_x"/>
                                          </p:val>
                                        </p:tav>
                                        <p:tav tm="100000">
                                          <p:val>
                                            <p:strVal val="#ppt_x"/>
                                          </p:val>
                                        </p:tav>
                                      </p:tavLst>
                                    </p:anim>
                                    <p:anim calcmode="lin" valueType="num">
                                      <p:cBhvr additive="base">
                                        <p:cTn id="62" dur="500" fill="hold"/>
                                        <p:tgtEl>
                                          <p:spTgt spid="40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
                                            <p:txEl>
                                              <p:pRg st="0" end="0"/>
                                            </p:txEl>
                                          </p:spTgt>
                                        </p:tgtEl>
                                        <p:attrNameLst>
                                          <p:attrName>style.visibility</p:attrName>
                                        </p:attrNameLst>
                                      </p:cBhvr>
                                      <p:to>
                                        <p:strVal val="visible"/>
                                      </p:to>
                                    </p:set>
                                    <p:anim calcmode="lin" valueType="num">
                                      <p:cBhvr additive="base">
                                        <p:cTn id="65" dur="500" fill="hold"/>
                                        <p:tgtEl>
                                          <p:spTgt spid="40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09">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ppt_x"/>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ppt_x"/>
                                          </p:val>
                                        </p:tav>
                                        <p:tav tm="100000">
                                          <p:val>
                                            <p:strVal val="#ppt_x"/>
                                          </p:val>
                                        </p:tav>
                                      </p:tavLst>
                                    </p:anim>
                                    <p:anim calcmode="lin" valueType="num">
                                      <p:cBhvr additive="base">
                                        <p:cTn id="86" dur="500" fill="hold"/>
                                        <p:tgtEl>
                                          <p:spTgt spid="4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fill="hold"/>
                                        <p:tgtEl>
                                          <p:spTgt spid="48"/>
                                        </p:tgtEl>
                                        <p:attrNameLst>
                                          <p:attrName>ppt_x</p:attrName>
                                        </p:attrNameLst>
                                      </p:cBhvr>
                                      <p:tavLst>
                                        <p:tav tm="0">
                                          <p:val>
                                            <p:strVal val="#ppt_x"/>
                                          </p:val>
                                        </p:tav>
                                        <p:tav tm="100000">
                                          <p:val>
                                            <p:strVal val="#ppt_x"/>
                                          </p:val>
                                        </p:tav>
                                      </p:tavLst>
                                    </p:anim>
                                    <p:anim calcmode="lin" valueType="num">
                                      <p:cBhvr additive="base">
                                        <p:cTn id="90" dur="500" fill="hold"/>
                                        <p:tgtEl>
                                          <p:spTgt spid="4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fill="hold"/>
                                        <p:tgtEl>
                                          <p:spTgt spid="53"/>
                                        </p:tgtEl>
                                        <p:attrNameLst>
                                          <p:attrName>ppt_x</p:attrName>
                                        </p:attrNameLst>
                                      </p:cBhvr>
                                      <p:tavLst>
                                        <p:tav tm="0">
                                          <p:val>
                                            <p:strVal val="#ppt_x"/>
                                          </p:val>
                                        </p:tav>
                                        <p:tav tm="100000">
                                          <p:val>
                                            <p:strVal val="#ppt_x"/>
                                          </p:val>
                                        </p:tav>
                                      </p:tavLst>
                                    </p:anim>
                                    <p:anim calcmode="lin" valueType="num">
                                      <p:cBhvr additive="base">
                                        <p:cTn id="94" dur="500" fill="hold"/>
                                        <p:tgtEl>
                                          <p:spTgt spid="5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additive="base">
                                        <p:cTn id="97" dur="500" fill="hold"/>
                                        <p:tgtEl>
                                          <p:spTgt spid="67"/>
                                        </p:tgtEl>
                                        <p:attrNameLst>
                                          <p:attrName>ppt_x</p:attrName>
                                        </p:attrNameLst>
                                      </p:cBhvr>
                                      <p:tavLst>
                                        <p:tav tm="0">
                                          <p:val>
                                            <p:strVal val="#ppt_x"/>
                                          </p:val>
                                        </p:tav>
                                        <p:tav tm="100000">
                                          <p:val>
                                            <p:strVal val="#ppt_x"/>
                                          </p:val>
                                        </p:tav>
                                      </p:tavLst>
                                    </p:anim>
                                    <p:anim calcmode="lin" valueType="num">
                                      <p:cBhvr additive="base">
                                        <p:cTn id="98" dur="500" fill="hold"/>
                                        <p:tgtEl>
                                          <p:spTgt spid="6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8"/>
                                        </p:tgtEl>
                                        <p:attrNameLst>
                                          <p:attrName>style.visibility</p:attrName>
                                        </p:attrNameLst>
                                      </p:cBhvr>
                                      <p:to>
                                        <p:strVal val="visible"/>
                                      </p:to>
                                    </p:set>
                                    <p:anim calcmode="lin" valueType="num">
                                      <p:cBhvr additive="base">
                                        <p:cTn id="101" dur="500" fill="hold"/>
                                        <p:tgtEl>
                                          <p:spTgt spid="68"/>
                                        </p:tgtEl>
                                        <p:attrNameLst>
                                          <p:attrName>ppt_x</p:attrName>
                                        </p:attrNameLst>
                                      </p:cBhvr>
                                      <p:tavLst>
                                        <p:tav tm="0">
                                          <p:val>
                                            <p:strVal val="#ppt_x"/>
                                          </p:val>
                                        </p:tav>
                                        <p:tav tm="100000">
                                          <p:val>
                                            <p:strVal val="#ppt_x"/>
                                          </p:val>
                                        </p:tav>
                                      </p:tavLst>
                                    </p:anim>
                                    <p:anim calcmode="lin" valueType="num">
                                      <p:cBhvr additive="base">
                                        <p:cTn id="102" dur="500" fill="hold"/>
                                        <p:tgtEl>
                                          <p:spTgt spid="6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500" fill="hold"/>
                                        <p:tgtEl>
                                          <p:spTgt spid="69"/>
                                        </p:tgtEl>
                                        <p:attrNameLst>
                                          <p:attrName>ppt_x</p:attrName>
                                        </p:attrNameLst>
                                      </p:cBhvr>
                                      <p:tavLst>
                                        <p:tav tm="0">
                                          <p:val>
                                            <p:strVal val="#ppt_x"/>
                                          </p:val>
                                        </p:tav>
                                        <p:tav tm="100000">
                                          <p:val>
                                            <p:strVal val="#ppt_x"/>
                                          </p:val>
                                        </p:tav>
                                      </p:tavLst>
                                    </p:anim>
                                    <p:anim calcmode="lin" valueType="num">
                                      <p:cBhvr additive="base">
                                        <p:cTn id="106" dur="500" fill="hold"/>
                                        <p:tgtEl>
                                          <p:spTgt spid="6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additive="base">
                                        <p:cTn id="109" dur="500" fill="hold"/>
                                        <p:tgtEl>
                                          <p:spTgt spid="70"/>
                                        </p:tgtEl>
                                        <p:attrNameLst>
                                          <p:attrName>ppt_x</p:attrName>
                                        </p:attrNameLst>
                                      </p:cBhvr>
                                      <p:tavLst>
                                        <p:tav tm="0">
                                          <p:val>
                                            <p:strVal val="#ppt_x"/>
                                          </p:val>
                                        </p:tav>
                                        <p:tav tm="100000">
                                          <p:val>
                                            <p:strVal val="#ppt_x"/>
                                          </p:val>
                                        </p:tav>
                                      </p:tavLst>
                                    </p:anim>
                                    <p:anim calcmode="lin" valueType="num">
                                      <p:cBhvr additive="base">
                                        <p:cTn id="110" dur="500" fill="hold"/>
                                        <p:tgtEl>
                                          <p:spTgt spid="7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additive="base">
                                        <p:cTn id="113" dur="500" fill="hold"/>
                                        <p:tgtEl>
                                          <p:spTgt spid="71"/>
                                        </p:tgtEl>
                                        <p:attrNameLst>
                                          <p:attrName>ppt_x</p:attrName>
                                        </p:attrNameLst>
                                      </p:cBhvr>
                                      <p:tavLst>
                                        <p:tav tm="0">
                                          <p:val>
                                            <p:strVal val="#ppt_x"/>
                                          </p:val>
                                        </p:tav>
                                        <p:tav tm="100000">
                                          <p:val>
                                            <p:strVal val="#ppt_x"/>
                                          </p:val>
                                        </p:tav>
                                      </p:tavLst>
                                    </p:anim>
                                    <p:anim calcmode="lin" valueType="num">
                                      <p:cBhvr additive="base">
                                        <p:cTn id="114" dur="500" fill="hold"/>
                                        <p:tgtEl>
                                          <p:spTgt spid="71"/>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72"/>
                                        </p:tgtEl>
                                        <p:attrNameLst>
                                          <p:attrName>style.visibility</p:attrName>
                                        </p:attrNameLst>
                                      </p:cBhvr>
                                      <p:to>
                                        <p:strVal val="visible"/>
                                      </p:to>
                                    </p:set>
                                    <p:anim calcmode="lin" valueType="num">
                                      <p:cBhvr additive="base">
                                        <p:cTn id="117" dur="500" fill="hold"/>
                                        <p:tgtEl>
                                          <p:spTgt spid="72"/>
                                        </p:tgtEl>
                                        <p:attrNameLst>
                                          <p:attrName>ppt_x</p:attrName>
                                        </p:attrNameLst>
                                      </p:cBhvr>
                                      <p:tavLst>
                                        <p:tav tm="0">
                                          <p:val>
                                            <p:strVal val="#ppt_x"/>
                                          </p:val>
                                        </p:tav>
                                        <p:tav tm="100000">
                                          <p:val>
                                            <p:strVal val="#ppt_x"/>
                                          </p:val>
                                        </p:tav>
                                      </p:tavLst>
                                    </p:anim>
                                    <p:anim calcmode="lin" valueType="num">
                                      <p:cBhvr additive="base">
                                        <p:cTn id="118" dur="500" fill="hold"/>
                                        <p:tgtEl>
                                          <p:spTgt spid="72"/>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77"/>
                                        </p:tgtEl>
                                        <p:attrNameLst>
                                          <p:attrName>style.visibility</p:attrName>
                                        </p:attrNameLst>
                                      </p:cBhvr>
                                      <p:to>
                                        <p:strVal val="visible"/>
                                      </p:to>
                                    </p:set>
                                    <p:anim calcmode="lin" valueType="num">
                                      <p:cBhvr additive="base">
                                        <p:cTn id="121" dur="500" fill="hold"/>
                                        <p:tgtEl>
                                          <p:spTgt spid="77"/>
                                        </p:tgtEl>
                                        <p:attrNameLst>
                                          <p:attrName>ppt_x</p:attrName>
                                        </p:attrNameLst>
                                      </p:cBhvr>
                                      <p:tavLst>
                                        <p:tav tm="0">
                                          <p:val>
                                            <p:strVal val="#ppt_x"/>
                                          </p:val>
                                        </p:tav>
                                        <p:tav tm="100000">
                                          <p:val>
                                            <p:strVal val="#ppt_x"/>
                                          </p:val>
                                        </p:tav>
                                      </p:tavLst>
                                    </p:anim>
                                    <p:anim calcmode="lin" valueType="num">
                                      <p:cBhvr additive="base">
                                        <p:cTn id="122" dur="500" fill="hold"/>
                                        <p:tgtEl>
                                          <p:spTgt spid="7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anim calcmode="lin" valueType="num">
                                      <p:cBhvr additive="base">
                                        <p:cTn id="125" dur="500" fill="hold"/>
                                        <p:tgtEl>
                                          <p:spTgt spid="80"/>
                                        </p:tgtEl>
                                        <p:attrNameLst>
                                          <p:attrName>ppt_x</p:attrName>
                                        </p:attrNameLst>
                                      </p:cBhvr>
                                      <p:tavLst>
                                        <p:tav tm="0">
                                          <p:val>
                                            <p:strVal val="#ppt_x"/>
                                          </p:val>
                                        </p:tav>
                                        <p:tav tm="100000">
                                          <p:val>
                                            <p:strVal val="#ppt_x"/>
                                          </p:val>
                                        </p:tav>
                                      </p:tavLst>
                                    </p:anim>
                                    <p:anim calcmode="lin" valueType="num">
                                      <p:cBhvr additive="base">
                                        <p:cTn id="126" dur="500" fill="hold"/>
                                        <p:tgtEl>
                                          <p:spTgt spid="80"/>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81"/>
                                        </p:tgtEl>
                                        <p:attrNameLst>
                                          <p:attrName>style.visibility</p:attrName>
                                        </p:attrNameLst>
                                      </p:cBhvr>
                                      <p:to>
                                        <p:strVal val="visible"/>
                                      </p:to>
                                    </p:set>
                                    <p:anim calcmode="lin" valueType="num">
                                      <p:cBhvr additive="base">
                                        <p:cTn id="129" dur="500" fill="hold"/>
                                        <p:tgtEl>
                                          <p:spTgt spid="81"/>
                                        </p:tgtEl>
                                        <p:attrNameLst>
                                          <p:attrName>ppt_x</p:attrName>
                                        </p:attrNameLst>
                                      </p:cBhvr>
                                      <p:tavLst>
                                        <p:tav tm="0">
                                          <p:val>
                                            <p:strVal val="#ppt_x"/>
                                          </p:val>
                                        </p:tav>
                                        <p:tav tm="100000">
                                          <p:val>
                                            <p:strVal val="#ppt_x"/>
                                          </p:val>
                                        </p:tav>
                                      </p:tavLst>
                                    </p:anim>
                                    <p:anim calcmode="lin" valueType="num">
                                      <p:cBhvr additive="base">
                                        <p:cTn id="130" dur="500" fill="hold"/>
                                        <p:tgtEl>
                                          <p:spTgt spid="8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65"/>
                                        </p:tgtEl>
                                        <p:attrNameLst>
                                          <p:attrName>style.visibility</p:attrName>
                                        </p:attrNameLst>
                                      </p:cBhvr>
                                      <p:to>
                                        <p:strVal val="visible"/>
                                      </p:to>
                                    </p:set>
                                    <p:anim calcmode="lin" valueType="num">
                                      <p:cBhvr additive="base">
                                        <p:cTn id="133" dur="500" fill="hold"/>
                                        <p:tgtEl>
                                          <p:spTgt spid="65"/>
                                        </p:tgtEl>
                                        <p:attrNameLst>
                                          <p:attrName>ppt_x</p:attrName>
                                        </p:attrNameLst>
                                      </p:cBhvr>
                                      <p:tavLst>
                                        <p:tav tm="0">
                                          <p:val>
                                            <p:strVal val="#ppt_x"/>
                                          </p:val>
                                        </p:tav>
                                        <p:tav tm="100000">
                                          <p:val>
                                            <p:strVal val="#ppt_x"/>
                                          </p:val>
                                        </p:tav>
                                      </p:tavLst>
                                    </p:anim>
                                    <p:anim calcmode="lin" valueType="num">
                                      <p:cBhvr additive="base">
                                        <p:cTn id="134" dur="500" fill="hold"/>
                                        <p:tgtEl>
                                          <p:spTgt spid="65"/>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 calcmode="lin" valueType="num">
                                      <p:cBhvr additive="base">
                                        <p:cTn id="137" dur="500" fill="hold"/>
                                        <p:tgtEl>
                                          <p:spTgt spid="66"/>
                                        </p:tgtEl>
                                        <p:attrNameLst>
                                          <p:attrName>ppt_x</p:attrName>
                                        </p:attrNameLst>
                                      </p:cBhvr>
                                      <p:tavLst>
                                        <p:tav tm="0">
                                          <p:val>
                                            <p:strVal val="#ppt_x"/>
                                          </p:val>
                                        </p:tav>
                                        <p:tav tm="100000">
                                          <p:val>
                                            <p:strVal val="#ppt_x"/>
                                          </p:val>
                                        </p:tav>
                                      </p:tavLst>
                                    </p:anim>
                                    <p:anim calcmode="lin" valueType="num">
                                      <p:cBhvr additive="base">
                                        <p:cTn id="13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build="p"/>
      <p:bldP spid="408" grpId="0"/>
      <p:bldP spid="409" grpId="0" build="p"/>
      <p:bldP spid="6" grpId="0"/>
      <p:bldP spid="10" grpId="0"/>
      <p:bldP spid="11" grpId="0" animBg="1"/>
      <p:bldP spid="2" grpId="0" animBg="1"/>
      <p:bldP spid="24" grpId="0"/>
      <p:bldP spid="25" grpId="0"/>
      <p:bldP spid="26" grpId="0" animBg="1"/>
      <p:bldP spid="27" grpId="0"/>
      <p:bldP spid="3" grpId="0" animBg="1"/>
      <p:bldP spid="31" grpId="0"/>
      <p:bldP spid="43" grpId="0"/>
      <p:bldP spid="44" grpId="0"/>
      <p:bldP spid="4" grpId="0" animBg="1"/>
      <p:bldP spid="47" grpId="0"/>
      <p:bldP spid="65" grpId="0"/>
      <p:bldP spid="66" grpId="0"/>
      <p:bldP spid="67" grpId="0"/>
      <p:bldP spid="68" grpId="0"/>
      <p:bldP spid="69" grpId="0"/>
      <p:bldP spid="7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59"/>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Enfoque de la Investigación</a:t>
            </a:r>
            <a:endParaRPr dirty="0"/>
          </a:p>
        </p:txBody>
      </p:sp>
      <p:sp>
        <p:nvSpPr>
          <p:cNvPr id="772" name="Google Shape;772;p59"/>
          <p:cNvSpPr txBox="1">
            <a:spLocks noGrp="1"/>
          </p:cNvSpPr>
          <p:nvPr>
            <p:ph type="title" idx="2"/>
          </p:nvPr>
        </p:nvSpPr>
        <p:spPr>
          <a:xfrm>
            <a:off x="2520450" y="1360675"/>
            <a:ext cx="4538400" cy="6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Mixto</a:t>
            </a:r>
            <a:endParaRPr dirty="0"/>
          </a:p>
        </p:txBody>
      </p:sp>
      <p:sp>
        <p:nvSpPr>
          <p:cNvPr id="774" name="Google Shape;774;p59"/>
          <p:cNvSpPr txBox="1">
            <a:spLocks noGrp="1"/>
          </p:cNvSpPr>
          <p:nvPr>
            <p:ph type="title" idx="3"/>
          </p:nvPr>
        </p:nvSpPr>
        <p:spPr>
          <a:xfrm>
            <a:off x="3130050" y="2109933"/>
            <a:ext cx="4538400" cy="6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Cuantitativo</a:t>
            </a:r>
            <a:endParaRPr dirty="0"/>
          </a:p>
        </p:txBody>
      </p:sp>
      <p:sp>
        <p:nvSpPr>
          <p:cNvPr id="775" name="Google Shape;775;p59"/>
          <p:cNvSpPr txBox="1">
            <a:spLocks noGrp="1"/>
          </p:cNvSpPr>
          <p:nvPr>
            <p:ph type="subTitle" idx="4"/>
          </p:nvPr>
        </p:nvSpPr>
        <p:spPr>
          <a:xfrm>
            <a:off x="3130050" y="2507905"/>
            <a:ext cx="4538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smtClean="0"/>
              <a:t>Recolección de cifras exportaciones convencionales y de Comercio Justo.</a:t>
            </a:r>
            <a:endParaRPr dirty="0"/>
          </a:p>
        </p:txBody>
      </p:sp>
      <p:sp>
        <p:nvSpPr>
          <p:cNvPr id="776" name="Google Shape;776;p59"/>
          <p:cNvSpPr txBox="1">
            <a:spLocks noGrp="1"/>
          </p:cNvSpPr>
          <p:nvPr>
            <p:ph type="title" idx="5"/>
          </p:nvPr>
        </p:nvSpPr>
        <p:spPr>
          <a:xfrm>
            <a:off x="3130050" y="3246810"/>
            <a:ext cx="4538400" cy="6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Cualitativo</a:t>
            </a:r>
            <a:endParaRPr dirty="0"/>
          </a:p>
        </p:txBody>
      </p:sp>
      <p:sp>
        <p:nvSpPr>
          <p:cNvPr id="777" name="Google Shape;777;p59"/>
          <p:cNvSpPr txBox="1">
            <a:spLocks noGrp="1"/>
          </p:cNvSpPr>
          <p:nvPr>
            <p:ph type="subTitle" idx="6"/>
          </p:nvPr>
        </p:nvSpPr>
        <p:spPr>
          <a:xfrm>
            <a:off x="3130050" y="3644781"/>
            <a:ext cx="4538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smtClean="0"/>
              <a:t>Revisión bibliográfica y verificación de cumplimiento de principios.</a:t>
            </a:r>
            <a:endParaRPr dirty="0"/>
          </a:p>
        </p:txBody>
      </p:sp>
      <p:sp>
        <p:nvSpPr>
          <p:cNvPr id="787" name="Google Shape;787;p59"/>
          <p:cNvSpPr/>
          <p:nvPr/>
        </p:nvSpPr>
        <p:spPr>
          <a:xfrm>
            <a:off x="2750484" y="3420882"/>
            <a:ext cx="347525" cy="405783"/>
          </a:xfrm>
          <a:custGeom>
            <a:avLst/>
            <a:gdLst/>
            <a:ahLst/>
            <a:cxnLst/>
            <a:rect l="l" t="t" r="r" b="b"/>
            <a:pathLst>
              <a:path w="10919" h="9109" extrusionOk="0">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688;p56"/>
          <p:cNvGrpSpPr/>
          <p:nvPr/>
        </p:nvGrpSpPr>
        <p:grpSpPr>
          <a:xfrm>
            <a:off x="2750484" y="2507905"/>
            <a:ext cx="379565" cy="415999"/>
            <a:chOff x="3996113" y="4291176"/>
            <a:chExt cx="336512" cy="335048"/>
          </a:xfrm>
        </p:grpSpPr>
        <p:sp>
          <p:nvSpPr>
            <p:cNvPr id="21" name="Google Shape;689;p56"/>
            <p:cNvSpPr/>
            <p:nvPr/>
          </p:nvSpPr>
          <p:spPr>
            <a:xfrm>
              <a:off x="4082143" y="4323386"/>
              <a:ext cx="111810" cy="219833"/>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90;p56"/>
            <p:cNvSpPr/>
            <p:nvPr/>
          </p:nvSpPr>
          <p:spPr>
            <a:xfrm>
              <a:off x="4226894" y="4523485"/>
              <a:ext cx="52324" cy="51942"/>
            </a:xfrm>
            <a:custGeom>
              <a:avLst/>
              <a:gdLst/>
              <a:ahLst/>
              <a:cxnLst/>
              <a:rect l="l" t="t" r="r" b="b"/>
              <a:pathLst>
                <a:path w="1644" h="1632" extrusionOk="0">
                  <a:moveTo>
                    <a:pt x="822" y="310"/>
                  </a:moveTo>
                  <a:cubicBezTo>
                    <a:pt x="1108" y="310"/>
                    <a:pt x="1322" y="536"/>
                    <a:pt x="1322" y="822"/>
                  </a:cubicBezTo>
                  <a:cubicBezTo>
                    <a:pt x="1322" y="1096"/>
                    <a:pt x="1108" y="1322"/>
                    <a:pt x="822" y="1322"/>
                  </a:cubicBezTo>
                  <a:cubicBezTo>
                    <a:pt x="536" y="1322"/>
                    <a:pt x="310" y="1096"/>
                    <a:pt x="310" y="822"/>
                  </a:cubicBezTo>
                  <a:cubicBezTo>
                    <a:pt x="310" y="536"/>
                    <a:pt x="536" y="310"/>
                    <a:pt x="822" y="310"/>
                  </a:cubicBezTo>
                  <a:close/>
                  <a:moveTo>
                    <a:pt x="822" y="0"/>
                  </a:moveTo>
                  <a:cubicBezTo>
                    <a:pt x="370" y="0"/>
                    <a:pt x="0" y="370"/>
                    <a:pt x="0" y="822"/>
                  </a:cubicBezTo>
                  <a:cubicBezTo>
                    <a:pt x="0" y="1263"/>
                    <a:pt x="370" y="1632"/>
                    <a:pt x="822" y="1632"/>
                  </a:cubicBezTo>
                  <a:cubicBezTo>
                    <a:pt x="1263" y="1632"/>
                    <a:pt x="1644" y="1263"/>
                    <a:pt x="1644" y="822"/>
                  </a:cubicBezTo>
                  <a:cubicBezTo>
                    <a:pt x="1644" y="370"/>
                    <a:pt x="1263"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91;p56"/>
            <p:cNvSpPr/>
            <p:nvPr/>
          </p:nvSpPr>
          <p:spPr>
            <a:xfrm>
              <a:off x="3996113" y="4291176"/>
              <a:ext cx="336512" cy="335048"/>
            </a:xfrm>
            <a:custGeom>
              <a:avLst/>
              <a:gdLst/>
              <a:ahLst/>
              <a:cxnLst/>
              <a:rect l="l" t="t" r="r" b="b"/>
              <a:pathLst>
                <a:path w="10573" h="10527" extrusionOk="0">
                  <a:moveTo>
                    <a:pt x="8216" y="5930"/>
                  </a:moveTo>
                  <a:lnTo>
                    <a:pt x="8335" y="6537"/>
                  </a:lnTo>
                  <a:cubicBezTo>
                    <a:pt x="8359" y="6597"/>
                    <a:pt x="8394" y="6645"/>
                    <a:pt x="8442" y="6657"/>
                  </a:cubicBezTo>
                  <a:cubicBezTo>
                    <a:pt x="8502" y="6668"/>
                    <a:pt x="8549" y="6692"/>
                    <a:pt x="8609" y="6716"/>
                  </a:cubicBezTo>
                  <a:cubicBezTo>
                    <a:pt x="8631" y="6729"/>
                    <a:pt x="8653" y="6734"/>
                    <a:pt x="8674" y="6734"/>
                  </a:cubicBezTo>
                  <a:cubicBezTo>
                    <a:pt x="8710" y="6734"/>
                    <a:pt x="8745" y="6719"/>
                    <a:pt x="8775" y="6704"/>
                  </a:cubicBezTo>
                  <a:lnTo>
                    <a:pt x="9252" y="6311"/>
                  </a:lnTo>
                  <a:lnTo>
                    <a:pt x="9561" y="6585"/>
                  </a:lnTo>
                  <a:lnTo>
                    <a:pt x="9264" y="7121"/>
                  </a:lnTo>
                  <a:cubicBezTo>
                    <a:pt x="9228" y="7157"/>
                    <a:pt x="9228" y="7216"/>
                    <a:pt x="9264" y="7276"/>
                  </a:cubicBezTo>
                  <a:cubicBezTo>
                    <a:pt x="9287" y="7323"/>
                    <a:pt x="9323" y="7371"/>
                    <a:pt x="9347" y="7430"/>
                  </a:cubicBezTo>
                  <a:cubicBezTo>
                    <a:pt x="9383" y="7478"/>
                    <a:pt x="9430" y="7514"/>
                    <a:pt x="9490" y="7514"/>
                  </a:cubicBezTo>
                  <a:lnTo>
                    <a:pt x="10109" y="7538"/>
                  </a:lnTo>
                  <a:lnTo>
                    <a:pt x="10180" y="7942"/>
                  </a:lnTo>
                  <a:lnTo>
                    <a:pt x="9645" y="8157"/>
                  </a:lnTo>
                  <a:cubicBezTo>
                    <a:pt x="9585" y="8181"/>
                    <a:pt x="9561" y="8240"/>
                    <a:pt x="9549" y="8276"/>
                  </a:cubicBezTo>
                  <a:cubicBezTo>
                    <a:pt x="9549" y="8335"/>
                    <a:pt x="9526" y="8383"/>
                    <a:pt x="9514" y="8442"/>
                  </a:cubicBezTo>
                  <a:cubicBezTo>
                    <a:pt x="9502" y="8502"/>
                    <a:pt x="9514" y="8562"/>
                    <a:pt x="9561" y="8597"/>
                  </a:cubicBezTo>
                  <a:lnTo>
                    <a:pt x="10014" y="8990"/>
                  </a:lnTo>
                  <a:lnTo>
                    <a:pt x="9811" y="9347"/>
                  </a:lnTo>
                  <a:lnTo>
                    <a:pt x="9228" y="9157"/>
                  </a:lnTo>
                  <a:cubicBezTo>
                    <a:pt x="9213" y="9154"/>
                    <a:pt x="9198" y="9152"/>
                    <a:pt x="9184" y="9152"/>
                  </a:cubicBezTo>
                  <a:cubicBezTo>
                    <a:pt x="9141" y="9152"/>
                    <a:pt x="9103" y="9166"/>
                    <a:pt x="9085" y="9193"/>
                  </a:cubicBezTo>
                  <a:cubicBezTo>
                    <a:pt x="9037" y="9228"/>
                    <a:pt x="8990" y="9264"/>
                    <a:pt x="8954" y="9288"/>
                  </a:cubicBezTo>
                  <a:cubicBezTo>
                    <a:pt x="8906" y="9324"/>
                    <a:pt x="8871" y="9383"/>
                    <a:pt x="8895" y="9443"/>
                  </a:cubicBezTo>
                  <a:lnTo>
                    <a:pt x="8978" y="10050"/>
                  </a:lnTo>
                  <a:lnTo>
                    <a:pt x="8597" y="10181"/>
                  </a:lnTo>
                  <a:lnTo>
                    <a:pt x="8264" y="9669"/>
                  </a:lnTo>
                  <a:cubicBezTo>
                    <a:pt x="8228" y="9621"/>
                    <a:pt x="8192" y="9585"/>
                    <a:pt x="8133" y="9585"/>
                  </a:cubicBezTo>
                  <a:lnTo>
                    <a:pt x="7954" y="9585"/>
                  </a:lnTo>
                  <a:cubicBezTo>
                    <a:pt x="7894" y="9585"/>
                    <a:pt x="7847" y="9621"/>
                    <a:pt x="7811" y="9669"/>
                  </a:cubicBezTo>
                  <a:lnTo>
                    <a:pt x="7490" y="10181"/>
                  </a:lnTo>
                  <a:lnTo>
                    <a:pt x="7097" y="10050"/>
                  </a:lnTo>
                  <a:lnTo>
                    <a:pt x="7192" y="9443"/>
                  </a:lnTo>
                  <a:cubicBezTo>
                    <a:pt x="7204" y="9383"/>
                    <a:pt x="7180" y="9324"/>
                    <a:pt x="7132" y="9288"/>
                  </a:cubicBezTo>
                  <a:cubicBezTo>
                    <a:pt x="7085" y="9264"/>
                    <a:pt x="7037" y="9216"/>
                    <a:pt x="7001" y="9193"/>
                  </a:cubicBezTo>
                  <a:cubicBezTo>
                    <a:pt x="6970" y="9161"/>
                    <a:pt x="6933" y="9145"/>
                    <a:pt x="6897" y="9145"/>
                  </a:cubicBezTo>
                  <a:cubicBezTo>
                    <a:pt x="6880" y="9145"/>
                    <a:pt x="6863" y="9149"/>
                    <a:pt x="6847" y="9157"/>
                  </a:cubicBezTo>
                  <a:lnTo>
                    <a:pt x="6275" y="9347"/>
                  </a:lnTo>
                  <a:lnTo>
                    <a:pt x="6061" y="8990"/>
                  </a:lnTo>
                  <a:lnTo>
                    <a:pt x="6525" y="8597"/>
                  </a:lnTo>
                  <a:cubicBezTo>
                    <a:pt x="6573" y="8550"/>
                    <a:pt x="6585" y="8502"/>
                    <a:pt x="6573" y="8442"/>
                  </a:cubicBezTo>
                  <a:cubicBezTo>
                    <a:pt x="6549" y="8383"/>
                    <a:pt x="6537" y="8335"/>
                    <a:pt x="6537" y="8276"/>
                  </a:cubicBezTo>
                  <a:cubicBezTo>
                    <a:pt x="6537" y="8216"/>
                    <a:pt x="6489" y="8169"/>
                    <a:pt x="6430" y="8157"/>
                  </a:cubicBezTo>
                  <a:lnTo>
                    <a:pt x="5847" y="7942"/>
                  </a:lnTo>
                  <a:lnTo>
                    <a:pt x="5930" y="7538"/>
                  </a:lnTo>
                  <a:lnTo>
                    <a:pt x="6549" y="7514"/>
                  </a:lnTo>
                  <a:cubicBezTo>
                    <a:pt x="6609" y="7514"/>
                    <a:pt x="6656" y="7490"/>
                    <a:pt x="6680" y="7430"/>
                  </a:cubicBezTo>
                  <a:cubicBezTo>
                    <a:pt x="6716" y="7383"/>
                    <a:pt x="6740" y="7323"/>
                    <a:pt x="6775" y="7276"/>
                  </a:cubicBezTo>
                  <a:cubicBezTo>
                    <a:pt x="6811" y="7240"/>
                    <a:pt x="6811" y="7180"/>
                    <a:pt x="6775" y="7121"/>
                  </a:cubicBezTo>
                  <a:lnTo>
                    <a:pt x="6478" y="6585"/>
                  </a:lnTo>
                  <a:lnTo>
                    <a:pt x="6787" y="6311"/>
                  </a:lnTo>
                  <a:lnTo>
                    <a:pt x="7263" y="6704"/>
                  </a:lnTo>
                  <a:cubicBezTo>
                    <a:pt x="7293" y="6719"/>
                    <a:pt x="7327" y="6729"/>
                    <a:pt x="7363" y="6729"/>
                  </a:cubicBezTo>
                  <a:cubicBezTo>
                    <a:pt x="7385" y="6729"/>
                    <a:pt x="7407" y="6725"/>
                    <a:pt x="7430" y="6716"/>
                  </a:cubicBezTo>
                  <a:cubicBezTo>
                    <a:pt x="7478" y="6704"/>
                    <a:pt x="7537" y="6668"/>
                    <a:pt x="7597" y="6657"/>
                  </a:cubicBezTo>
                  <a:cubicBezTo>
                    <a:pt x="7656" y="6645"/>
                    <a:pt x="7680" y="6597"/>
                    <a:pt x="7704" y="6537"/>
                  </a:cubicBezTo>
                  <a:lnTo>
                    <a:pt x="7823" y="5930"/>
                  </a:lnTo>
                  <a:close/>
                  <a:moveTo>
                    <a:pt x="4454" y="1"/>
                  </a:moveTo>
                  <a:cubicBezTo>
                    <a:pt x="3739" y="1"/>
                    <a:pt x="3025" y="180"/>
                    <a:pt x="2382" y="513"/>
                  </a:cubicBezTo>
                  <a:cubicBezTo>
                    <a:pt x="2310" y="561"/>
                    <a:pt x="2287" y="644"/>
                    <a:pt x="2322" y="715"/>
                  </a:cubicBezTo>
                  <a:cubicBezTo>
                    <a:pt x="2354" y="770"/>
                    <a:pt x="2405" y="799"/>
                    <a:pt x="2458" y="799"/>
                  </a:cubicBezTo>
                  <a:cubicBezTo>
                    <a:pt x="2485" y="799"/>
                    <a:pt x="2512" y="791"/>
                    <a:pt x="2537" y="775"/>
                  </a:cubicBezTo>
                  <a:cubicBezTo>
                    <a:pt x="3132" y="465"/>
                    <a:pt x="3787" y="299"/>
                    <a:pt x="4454" y="299"/>
                  </a:cubicBezTo>
                  <a:cubicBezTo>
                    <a:pt x="6728" y="299"/>
                    <a:pt x="8597" y="2168"/>
                    <a:pt x="8597" y="4442"/>
                  </a:cubicBezTo>
                  <a:cubicBezTo>
                    <a:pt x="8597" y="4847"/>
                    <a:pt x="8537" y="5228"/>
                    <a:pt x="8430" y="5621"/>
                  </a:cubicBezTo>
                  <a:lnTo>
                    <a:pt x="7740" y="5621"/>
                  </a:lnTo>
                  <a:cubicBezTo>
                    <a:pt x="7668" y="5621"/>
                    <a:pt x="7609" y="5656"/>
                    <a:pt x="7597" y="5728"/>
                  </a:cubicBezTo>
                  <a:lnTo>
                    <a:pt x="7466" y="6371"/>
                  </a:lnTo>
                  <a:lnTo>
                    <a:pt x="7442" y="6371"/>
                  </a:lnTo>
                  <a:lnTo>
                    <a:pt x="6942" y="5966"/>
                  </a:lnTo>
                  <a:cubicBezTo>
                    <a:pt x="6912" y="5948"/>
                    <a:pt x="6879" y="5939"/>
                    <a:pt x="6847" y="5939"/>
                  </a:cubicBezTo>
                  <a:cubicBezTo>
                    <a:pt x="6814" y="5939"/>
                    <a:pt x="6781" y="5948"/>
                    <a:pt x="6751" y="5966"/>
                  </a:cubicBezTo>
                  <a:lnTo>
                    <a:pt x="6239" y="6407"/>
                  </a:lnTo>
                  <a:cubicBezTo>
                    <a:pt x="6180" y="6442"/>
                    <a:pt x="6168" y="6537"/>
                    <a:pt x="6216" y="6597"/>
                  </a:cubicBezTo>
                  <a:lnTo>
                    <a:pt x="6525" y="7180"/>
                  </a:lnTo>
                  <a:cubicBezTo>
                    <a:pt x="6525" y="7180"/>
                    <a:pt x="6525" y="7192"/>
                    <a:pt x="6513" y="7192"/>
                  </a:cubicBezTo>
                  <a:lnTo>
                    <a:pt x="5858" y="7204"/>
                  </a:lnTo>
                  <a:cubicBezTo>
                    <a:pt x="5775" y="7204"/>
                    <a:pt x="5716" y="7264"/>
                    <a:pt x="5704" y="7335"/>
                  </a:cubicBezTo>
                  <a:lnTo>
                    <a:pt x="5585" y="7990"/>
                  </a:lnTo>
                  <a:cubicBezTo>
                    <a:pt x="5573" y="8073"/>
                    <a:pt x="5620" y="8145"/>
                    <a:pt x="5680" y="8157"/>
                  </a:cubicBezTo>
                  <a:lnTo>
                    <a:pt x="6013" y="8288"/>
                  </a:lnTo>
                  <a:cubicBezTo>
                    <a:pt x="5525" y="8502"/>
                    <a:pt x="5001" y="8585"/>
                    <a:pt x="4454" y="8585"/>
                  </a:cubicBezTo>
                  <a:cubicBezTo>
                    <a:pt x="2179" y="8585"/>
                    <a:pt x="322" y="6728"/>
                    <a:pt x="322" y="4454"/>
                  </a:cubicBezTo>
                  <a:cubicBezTo>
                    <a:pt x="322" y="3168"/>
                    <a:pt x="894" y="2001"/>
                    <a:pt x="1894" y="1203"/>
                  </a:cubicBezTo>
                  <a:cubicBezTo>
                    <a:pt x="1965" y="1144"/>
                    <a:pt x="1965" y="1061"/>
                    <a:pt x="1929" y="989"/>
                  </a:cubicBezTo>
                  <a:cubicBezTo>
                    <a:pt x="1895" y="942"/>
                    <a:pt x="1850" y="921"/>
                    <a:pt x="1804" y="921"/>
                  </a:cubicBezTo>
                  <a:cubicBezTo>
                    <a:pt x="1769" y="921"/>
                    <a:pt x="1734" y="933"/>
                    <a:pt x="1703" y="953"/>
                  </a:cubicBezTo>
                  <a:cubicBezTo>
                    <a:pt x="632" y="1799"/>
                    <a:pt x="1" y="3085"/>
                    <a:pt x="1" y="4454"/>
                  </a:cubicBezTo>
                  <a:cubicBezTo>
                    <a:pt x="1" y="5645"/>
                    <a:pt x="465" y="6764"/>
                    <a:pt x="1298" y="7597"/>
                  </a:cubicBezTo>
                  <a:cubicBezTo>
                    <a:pt x="2132" y="8431"/>
                    <a:pt x="3251" y="8883"/>
                    <a:pt x="4442" y="8883"/>
                  </a:cubicBezTo>
                  <a:cubicBezTo>
                    <a:pt x="5001" y="8883"/>
                    <a:pt x="5537" y="8788"/>
                    <a:pt x="6049" y="8585"/>
                  </a:cubicBezTo>
                  <a:lnTo>
                    <a:pt x="6049" y="8585"/>
                  </a:lnTo>
                  <a:lnTo>
                    <a:pt x="5775" y="8823"/>
                  </a:lnTo>
                  <a:cubicBezTo>
                    <a:pt x="5716" y="8871"/>
                    <a:pt x="5704" y="8966"/>
                    <a:pt x="5751" y="9026"/>
                  </a:cubicBezTo>
                  <a:lnTo>
                    <a:pt x="6073" y="9585"/>
                  </a:lnTo>
                  <a:cubicBezTo>
                    <a:pt x="6101" y="9632"/>
                    <a:pt x="6158" y="9664"/>
                    <a:pt x="6211" y="9664"/>
                  </a:cubicBezTo>
                  <a:cubicBezTo>
                    <a:pt x="6225" y="9664"/>
                    <a:pt x="6239" y="9662"/>
                    <a:pt x="6251" y="9657"/>
                  </a:cubicBezTo>
                  <a:lnTo>
                    <a:pt x="6882" y="9455"/>
                  </a:lnTo>
                  <a:cubicBezTo>
                    <a:pt x="6882" y="9455"/>
                    <a:pt x="6894" y="9455"/>
                    <a:pt x="6894" y="9466"/>
                  </a:cubicBezTo>
                  <a:lnTo>
                    <a:pt x="6787" y="10121"/>
                  </a:lnTo>
                  <a:cubicBezTo>
                    <a:pt x="6775" y="10193"/>
                    <a:pt x="6823" y="10276"/>
                    <a:pt x="6894" y="10288"/>
                  </a:cubicBezTo>
                  <a:lnTo>
                    <a:pt x="7525" y="10514"/>
                  </a:lnTo>
                  <a:cubicBezTo>
                    <a:pt x="7537" y="10514"/>
                    <a:pt x="7549" y="10526"/>
                    <a:pt x="7585" y="10526"/>
                  </a:cubicBezTo>
                  <a:cubicBezTo>
                    <a:pt x="7644" y="10526"/>
                    <a:pt x="7680" y="10490"/>
                    <a:pt x="7716" y="10455"/>
                  </a:cubicBezTo>
                  <a:lnTo>
                    <a:pt x="8061" y="9883"/>
                  </a:lnTo>
                  <a:lnTo>
                    <a:pt x="8073" y="9883"/>
                  </a:lnTo>
                  <a:lnTo>
                    <a:pt x="8418" y="10455"/>
                  </a:lnTo>
                  <a:cubicBezTo>
                    <a:pt x="8445" y="10499"/>
                    <a:pt x="8497" y="10523"/>
                    <a:pt x="8547" y="10523"/>
                  </a:cubicBezTo>
                  <a:cubicBezTo>
                    <a:pt x="8565" y="10523"/>
                    <a:pt x="8582" y="10520"/>
                    <a:pt x="8597" y="10514"/>
                  </a:cubicBezTo>
                  <a:lnTo>
                    <a:pt x="9216" y="10288"/>
                  </a:lnTo>
                  <a:cubicBezTo>
                    <a:pt x="9287" y="10252"/>
                    <a:pt x="9323" y="10193"/>
                    <a:pt x="9323" y="10121"/>
                  </a:cubicBezTo>
                  <a:lnTo>
                    <a:pt x="9216" y="9466"/>
                  </a:lnTo>
                  <a:cubicBezTo>
                    <a:pt x="9216" y="9466"/>
                    <a:pt x="9228" y="9466"/>
                    <a:pt x="9228" y="9455"/>
                  </a:cubicBezTo>
                  <a:lnTo>
                    <a:pt x="9859" y="9657"/>
                  </a:lnTo>
                  <a:cubicBezTo>
                    <a:pt x="9878" y="9666"/>
                    <a:pt x="9897" y="9671"/>
                    <a:pt x="9916" y="9671"/>
                  </a:cubicBezTo>
                  <a:cubicBezTo>
                    <a:pt x="9966" y="9671"/>
                    <a:pt x="10011" y="9638"/>
                    <a:pt x="10038" y="9585"/>
                  </a:cubicBezTo>
                  <a:lnTo>
                    <a:pt x="10359" y="9026"/>
                  </a:lnTo>
                  <a:cubicBezTo>
                    <a:pt x="10395" y="8966"/>
                    <a:pt x="10395" y="8871"/>
                    <a:pt x="10335" y="8823"/>
                  </a:cubicBezTo>
                  <a:lnTo>
                    <a:pt x="9847" y="8395"/>
                  </a:lnTo>
                  <a:lnTo>
                    <a:pt x="9847" y="8383"/>
                  </a:lnTo>
                  <a:lnTo>
                    <a:pt x="10454" y="8145"/>
                  </a:lnTo>
                  <a:cubicBezTo>
                    <a:pt x="10460" y="8146"/>
                    <a:pt x="10465" y="8146"/>
                    <a:pt x="10470" y="8146"/>
                  </a:cubicBezTo>
                  <a:cubicBezTo>
                    <a:pt x="10532" y="8146"/>
                    <a:pt x="10572" y="8080"/>
                    <a:pt x="10561" y="8014"/>
                  </a:cubicBezTo>
                  <a:lnTo>
                    <a:pt x="10442" y="7359"/>
                  </a:lnTo>
                  <a:cubicBezTo>
                    <a:pt x="10419" y="7288"/>
                    <a:pt x="10359" y="7240"/>
                    <a:pt x="10288" y="7228"/>
                  </a:cubicBezTo>
                  <a:lnTo>
                    <a:pt x="9633" y="7204"/>
                  </a:lnTo>
                  <a:cubicBezTo>
                    <a:pt x="9633" y="7204"/>
                    <a:pt x="9633" y="7192"/>
                    <a:pt x="9621" y="7192"/>
                  </a:cubicBezTo>
                  <a:lnTo>
                    <a:pt x="9930" y="6609"/>
                  </a:lnTo>
                  <a:cubicBezTo>
                    <a:pt x="9966" y="6549"/>
                    <a:pt x="9942" y="6466"/>
                    <a:pt x="9907" y="6418"/>
                  </a:cubicBezTo>
                  <a:lnTo>
                    <a:pt x="9395" y="5990"/>
                  </a:lnTo>
                  <a:cubicBezTo>
                    <a:pt x="9365" y="5966"/>
                    <a:pt x="9332" y="5954"/>
                    <a:pt x="9299" y="5954"/>
                  </a:cubicBezTo>
                  <a:cubicBezTo>
                    <a:pt x="9267" y="5954"/>
                    <a:pt x="9234" y="5966"/>
                    <a:pt x="9204" y="5990"/>
                  </a:cubicBezTo>
                  <a:lnTo>
                    <a:pt x="8692" y="6395"/>
                  </a:lnTo>
                  <a:lnTo>
                    <a:pt x="8680" y="6395"/>
                  </a:lnTo>
                  <a:lnTo>
                    <a:pt x="8609" y="6049"/>
                  </a:lnTo>
                  <a:lnTo>
                    <a:pt x="8609" y="6037"/>
                  </a:lnTo>
                  <a:cubicBezTo>
                    <a:pt x="8799" y="5525"/>
                    <a:pt x="8895" y="5002"/>
                    <a:pt x="8895" y="4454"/>
                  </a:cubicBezTo>
                  <a:cubicBezTo>
                    <a:pt x="8895" y="3263"/>
                    <a:pt x="8430" y="2144"/>
                    <a:pt x="7597" y="1311"/>
                  </a:cubicBezTo>
                  <a:cubicBezTo>
                    <a:pt x="6763" y="477"/>
                    <a:pt x="5644" y="1"/>
                    <a:pt x="4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3703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0"/>
          <p:cNvSpPr txBox="1">
            <a:spLocks noGrp="1"/>
          </p:cNvSpPr>
          <p:nvPr>
            <p:ph type="title"/>
          </p:nvPr>
        </p:nvSpPr>
        <p:spPr>
          <a:xfrm>
            <a:off x="1205778" y="706900"/>
            <a:ext cx="3169113" cy="10716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Instrumentos de recolección</a:t>
            </a:r>
            <a:endParaRPr dirty="0"/>
          </a:p>
        </p:txBody>
      </p:sp>
      <p:sp>
        <p:nvSpPr>
          <p:cNvPr id="423" name="Google Shape;423;p50"/>
          <p:cNvSpPr txBox="1"/>
          <p:nvPr/>
        </p:nvSpPr>
        <p:spPr>
          <a:xfrm>
            <a:off x="5667812" y="1859200"/>
            <a:ext cx="21579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solidFill>
                <a:schemeClr val="dk1"/>
              </a:solidFill>
              <a:latin typeface="Baskervville"/>
              <a:ea typeface="Baskervville"/>
              <a:cs typeface="Baskervville"/>
              <a:sym typeface="Baskervville"/>
            </a:endParaRPr>
          </a:p>
        </p:txBody>
      </p:sp>
      <p:grpSp>
        <p:nvGrpSpPr>
          <p:cNvPr id="431" name="Google Shape;431;p50"/>
          <p:cNvGrpSpPr/>
          <p:nvPr/>
        </p:nvGrpSpPr>
        <p:grpSpPr>
          <a:xfrm>
            <a:off x="1257402" y="2577235"/>
            <a:ext cx="214378" cy="364135"/>
            <a:chOff x="6924652" y="4135505"/>
            <a:chExt cx="214378" cy="364135"/>
          </a:xfrm>
        </p:grpSpPr>
        <p:sp>
          <p:nvSpPr>
            <p:cNvPr id="432" name="Google Shape;432;p50"/>
            <p:cNvSpPr/>
            <p:nvPr/>
          </p:nvSpPr>
          <p:spPr>
            <a:xfrm>
              <a:off x="6996482" y="4135505"/>
              <a:ext cx="70718" cy="71099"/>
            </a:xfrm>
            <a:custGeom>
              <a:avLst/>
              <a:gdLst/>
              <a:ahLst/>
              <a:cxnLst/>
              <a:rect l="l" t="t" r="r" b="b"/>
              <a:pathLst>
                <a:path w="2227" h="2239" extrusionOk="0">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0"/>
            <p:cNvSpPr/>
            <p:nvPr/>
          </p:nvSpPr>
          <p:spPr>
            <a:xfrm>
              <a:off x="7018012" y="4345183"/>
              <a:ext cx="88882" cy="154456"/>
            </a:xfrm>
            <a:custGeom>
              <a:avLst/>
              <a:gdLst/>
              <a:ahLst/>
              <a:cxnLst/>
              <a:rect l="l" t="t" r="r" b="b"/>
              <a:pathLst>
                <a:path w="2799" h="4864" extrusionOk="0">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0"/>
            <p:cNvSpPr/>
            <p:nvPr/>
          </p:nvSpPr>
          <p:spPr>
            <a:xfrm>
              <a:off x="6948850" y="4212638"/>
              <a:ext cx="190181" cy="149884"/>
            </a:xfrm>
            <a:custGeom>
              <a:avLst/>
              <a:gdLst/>
              <a:ahLst/>
              <a:cxnLst/>
              <a:rect l="l" t="t" r="r" b="b"/>
              <a:pathLst>
                <a:path w="5989" h="4720" extrusionOk="0">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0"/>
            <p:cNvSpPr/>
            <p:nvPr/>
          </p:nvSpPr>
          <p:spPr>
            <a:xfrm>
              <a:off x="6924652" y="4252331"/>
              <a:ext cx="103617" cy="245815"/>
            </a:xfrm>
            <a:custGeom>
              <a:avLst/>
              <a:gdLst/>
              <a:ahLst/>
              <a:cxnLst/>
              <a:rect l="l" t="t" r="r" b="b"/>
              <a:pathLst>
                <a:path w="3263" h="7741" extrusionOk="0">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50"/>
          <p:cNvSpPr txBox="1"/>
          <p:nvPr/>
        </p:nvSpPr>
        <p:spPr>
          <a:xfrm>
            <a:off x="1746020" y="2626242"/>
            <a:ext cx="2395282"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s-EC" sz="1300" dirty="0" smtClean="0">
                <a:solidFill>
                  <a:schemeClr val="dk1"/>
                </a:solidFill>
                <a:latin typeface="Montserrat"/>
                <a:ea typeface="Montserrat"/>
                <a:cs typeface="Montserrat"/>
                <a:sym typeface="Montserrat"/>
              </a:rPr>
              <a:t>Cuestionario de 10 preguntas abiertas.</a:t>
            </a:r>
            <a:endParaRPr sz="1300" dirty="0">
              <a:solidFill>
                <a:schemeClr val="dk1"/>
              </a:solidFill>
              <a:latin typeface="Montserrat"/>
              <a:ea typeface="Montserrat"/>
              <a:cs typeface="Montserrat"/>
              <a:sym typeface="Montserrat"/>
            </a:endParaRPr>
          </a:p>
        </p:txBody>
      </p:sp>
      <p:sp>
        <p:nvSpPr>
          <p:cNvPr id="480" name="Google Shape;480;p50"/>
          <p:cNvSpPr txBox="1"/>
          <p:nvPr/>
        </p:nvSpPr>
        <p:spPr>
          <a:xfrm>
            <a:off x="1416057" y="3639420"/>
            <a:ext cx="2252347"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C" sz="1300" dirty="0" smtClean="0">
                <a:solidFill>
                  <a:schemeClr val="dk1"/>
                </a:solidFill>
                <a:latin typeface="Montserrat"/>
                <a:ea typeface="Montserrat"/>
                <a:cs typeface="Montserrat"/>
                <a:sym typeface="Montserrat"/>
              </a:rPr>
              <a:t>Identifica, descarga y describe datos cualitativos.</a:t>
            </a:r>
            <a:endParaRPr sz="1300" dirty="0">
              <a:solidFill>
                <a:schemeClr val="dk1"/>
              </a:solidFill>
              <a:latin typeface="Montserrat"/>
              <a:ea typeface="Montserrat"/>
              <a:cs typeface="Montserrat"/>
              <a:sym typeface="Montserrat"/>
            </a:endParaRPr>
          </a:p>
        </p:txBody>
      </p:sp>
      <p:grpSp>
        <p:nvGrpSpPr>
          <p:cNvPr id="69" name="Google Shape;431;p50"/>
          <p:cNvGrpSpPr/>
          <p:nvPr/>
        </p:nvGrpSpPr>
        <p:grpSpPr>
          <a:xfrm>
            <a:off x="1409802" y="2729635"/>
            <a:ext cx="214378" cy="364135"/>
            <a:chOff x="6924652" y="4135505"/>
            <a:chExt cx="214378" cy="364135"/>
          </a:xfrm>
        </p:grpSpPr>
        <p:sp>
          <p:nvSpPr>
            <p:cNvPr id="70" name="Google Shape;432;p50"/>
            <p:cNvSpPr/>
            <p:nvPr/>
          </p:nvSpPr>
          <p:spPr>
            <a:xfrm>
              <a:off x="6996482" y="4135505"/>
              <a:ext cx="70718" cy="71099"/>
            </a:xfrm>
            <a:custGeom>
              <a:avLst/>
              <a:gdLst/>
              <a:ahLst/>
              <a:cxnLst/>
              <a:rect l="l" t="t" r="r" b="b"/>
              <a:pathLst>
                <a:path w="2227" h="2239" extrusionOk="0">
                  <a:moveTo>
                    <a:pt x="1119" y="346"/>
                  </a:moveTo>
                  <a:cubicBezTo>
                    <a:pt x="1548" y="346"/>
                    <a:pt x="1893" y="691"/>
                    <a:pt x="1893" y="1120"/>
                  </a:cubicBezTo>
                  <a:cubicBezTo>
                    <a:pt x="1893" y="1548"/>
                    <a:pt x="1548" y="1894"/>
                    <a:pt x="1119" y="1894"/>
                  </a:cubicBezTo>
                  <a:cubicBezTo>
                    <a:pt x="679" y="1894"/>
                    <a:pt x="345" y="1548"/>
                    <a:pt x="345" y="1120"/>
                  </a:cubicBezTo>
                  <a:cubicBezTo>
                    <a:pt x="345" y="691"/>
                    <a:pt x="703" y="346"/>
                    <a:pt x="1119" y="346"/>
                  </a:cubicBezTo>
                  <a:close/>
                  <a:moveTo>
                    <a:pt x="1119" y="1"/>
                  </a:moveTo>
                  <a:cubicBezTo>
                    <a:pt x="500" y="1"/>
                    <a:pt x="0" y="513"/>
                    <a:pt x="0" y="1120"/>
                  </a:cubicBezTo>
                  <a:cubicBezTo>
                    <a:pt x="12" y="1727"/>
                    <a:pt x="500" y="2239"/>
                    <a:pt x="1119" y="2239"/>
                  </a:cubicBezTo>
                  <a:cubicBezTo>
                    <a:pt x="1727" y="2239"/>
                    <a:pt x="2227" y="1727"/>
                    <a:pt x="2227" y="1120"/>
                  </a:cubicBezTo>
                  <a:cubicBezTo>
                    <a:pt x="2227" y="513"/>
                    <a:pt x="1727"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3;p50"/>
            <p:cNvSpPr/>
            <p:nvPr/>
          </p:nvSpPr>
          <p:spPr>
            <a:xfrm>
              <a:off x="7018012" y="4345183"/>
              <a:ext cx="88882" cy="154456"/>
            </a:xfrm>
            <a:custGeom>
              <a:avLst/>
              <a:gdLst/>
              <a:ahLst/>
              <a:cxnLst/>
              <a:rect l="l" t="t" r="r" b="b"/>
              <a:pathLst>
                <a:path w="2799" h="4864" extrusionOk="0">
                  <a:moveTo>
                    <a:pt x="2293" y="0"/>
                  </a:moveTo>
                  <a:cubicBezTo>
                    <a:pt x="2280" y="0"/>
                    <a:pt x="2266" y="2"/>
                    <a:pt x="2251" y="6"/>
                  </a:cubicBezTo>
                  <a:cubicBezTo>
                    <a:pt x="2168" y="41"/>
                    <a:pt x="2108" y="125"/>
                    <a:pt x="2132" y="220"/>
                  </a:cubicBezTo>
                  <a:lnTo>
                    <a:pt x="2358" y="1077"/>
                  </a:lnTo>
                  <a:lnTo>
                    <a:pt x="1549" y="1077"/>
                  </a:lnTo>
                  <a:cubicBezTo>
                    <a:pt x="1465" y="1077"/>
                    <a:pt x="1394" y="1160"/>
                    <a:pt x="1394" y="1244"/>
                  </a:cubicBezTo>
                  <a:lnTo>
                    <a:pt x="1394" y="4280"/>
                  </a:lnTo>
                  <a:cubicBezTo>
                    <a:pt x="1394" y="4411"/>
                    <a:pt x="1287" y="4518"/>
                    <a:pt x="1156" y="4518"/>
                  </a:cubicBezTo>
                  <a:cubicBezTo>
                    <a:pt x="1013" y="4518"/>
                    <a:pt x="918" y="4411"/>
                    <a:pt x="918" y="4280"/>
                  </a:cubicBezTo>
                  <a:lnTo>
                    <a:pt x="918" y="1244"/>
                  </a:lnTo>
                  <a:cubicBezTo>
                    <a:pt x="918" y="1160"/>
                    <a:pt x="834" y="1077"/>
                    <a:pt x="751" y="1077"/>
                  </a:cubicBezTo>
                  <a:lnTo>
                    <a:pt x="168" y="1077"/>
                  </a:lnTo>
                  <a:cubicBezTo>
                    <a:pt x="84" y="1077"/>
                    <a:pt x="1" y="1160"/>
                    <a:pt x="1" y="1244"/>
                  </a:cubicBezTo>
                  <a:lnTo>
                    <a:pt x="1" y="2482"/>
                  </a:lnTo>
                  <a:cubicBezTo>
                    <a:pt x="1" y="2565"/>
                    <a:pt x="84" y="2649"/>
                    <a:pt x="168" y="2649"/>
                  </a:cubicBezTo>
                  <a:cubicBezTo>
                    <a:pt x="263" y="2649"/>
                    <a:pt x="334" y="2565"/>
                    <a:pt x="334" y="2482"/>
                  </a:cubicBezTo>
                  <a:lnTo>
                    <a:pt x="334" y="1422"/>
                  </a:lnTo>
                  <a:lnTo>
                    <a:pt x="584" y="1422"/>
                  </a:lnTo>
                  <a:lnTo>
                    <a:pt x="584" y="4280"/>
                  </a:lnTo>
                  <a:cubicBezTo>
                    <a:pt x="584" y="4589"/>
                    <a:pt x="834" y="4863"/>
                    <a:pt x="1168" y="4863"/>
                  </a:cubicBezTo>
                  <a:cubicBezTo>
                    <a:pt x="1477" y="4863"/>
                    <a:pt x="1751" y="4601"/>
                    <a:pt x="1751" y="4280"/>
                  </a:cubicBezTo>
                  <a:lnTo>
                    <a:pt x="1751" y="1422"/>
                  </a:lnTo>
                  <a:lnTo>
                    <a:pt x="2608" y="1422"/>
                  </a:lnTo>
                  <a:cubicBezTo>
                    <a:pt x="2715" y="1422"/>
                    <a:pt x="2799" y="1315"/>
                    <a:pt x="2775" y="1208"/>
                  </a:cubicBezTo>
                  <a:lnTo>
                    <a:pt x="2465" y="125"/>
                  </a:lnTo>
                  <a:cubicBezTo>
                    <a:pt x="2435" y="54"/>
                    <a:pt x="2370" y="0"/>
                    <a:pt x="2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4;p50"/>
            <p:cNvSpPr/>
            <p:nvPr/>
          </p:nvSpPr>
          <p:spPr>
            <a:xfrm>
              <a:off x="6948850" y="4212638"/>
              <a:ext cx="190181" cy="149884"/>
            </a:xfrm>
            <a:custGeom>
              <a:avLst/>
              <a:gdLst/>
              <a:ahLst/>
              <a:cxnLst/>
              <a:rect l="l" t="t" r="r" b="b"/>
              <a:pathLst>
                <a:path w="5989" h="4720" extrusionOk="0">
                  <a:moveTo>
                    <a:pt x="1548" y="0"/>
                  </a:moveTo>
                  <a:cubicBezTo>
                    <a:pt x="917" y="0"/>
                    <a:pt x="369" y="417"/>
                    <a:pt x="179" y="1012"/>
                  </a:cubicBezTo>
                  <a:lnTo>
                    <a:pt x="179" y="1024"/>
                  </a:lnTo>
                  <a:lnTo>
                    <a:pt x="24" y="1596"/>
                  </a:lnTo>
                  <a:cubicBezTo>
                    <a:pt x="0" y="1679"/>
                    <a:pt x="60" y="1774"/>
                    <a:pt x="143" y="1798"/>
                  </a:cubicBezTo>
                  <a:cubicBezTo>
                    <a:pt x="160" y="1805"/>
                    <a:pt x="177" y="1809"/>
                    <a:pt x="194" y="1809"/>
                  </a:cubicBezTo>
                  <a:cubicBezTo>
                    <a:pt x="262" y="1809"/>
                    <a:pt x="329" y="1755"/>
                    <a:pt x="357" y="1679"/>
                  </a:cubicBezTo>
                  <a:lnTo>
                    <a:pt x="500" y="1132"/>
                  </a:lnTo>
                  <a:lnTo>
                    <a:pt x="500" y="1120"/>
                  </a:lnTo>
                  <a:cubicBezTo>
                    <a:pt x="631" y="655"/>
                    <a:pt x="1072" y="334"/>
                    <a:pt x="1548" y="334"/>
                  </a:cubicBezTo>
                  <a:lnTo>
                    <a:pt x="3727" y="334"/>
                  </a:lnTo>
                  <a:cubicBezTo>
                    <a:pt x="4203" y="334"/>
                    <a:pt x="4643" y="655"/>
                    <a:pt x="4774" y="1120"/>
                  </a:cubicBezTo>
                  <a:lnTo>
                    <a:pt x="4774" y="1132"/>
                  </a:lnTo>
                  <a:lnTo>
                    <a:pt x="5596" y="4084"/>
                  </a:lnTo>
                  <a:cubicBezTo>
                    <a:pt x="5620" y="4191"/>
                    <a:pt x="5548" y="4334"/>
                    <a:pt x="5429" y="4382"/>
                  </a:cubicBezTo>
                  <a:cubicBezTo>
                    <a:pt x="5414" y="4385"/>
                    <a:pt x="5398" y="4386"/>
                    <a:pt x="5383" y="4386"/>
                  </a:cubicBezTo>
                  <a:cubicBezTo>
                    <a:pt x="5278" y="4386"/>
                    <a:pt x="5173" y="4319"/>
                    <a:pt x="5132" y="4215"/>
                  </a:cubicBezTo>
                  <a:lnTo>
                    <a:pt x="4382" y="1560"/>
                  </a:lnTo>
                  <a:cubicBezTo>
                    <a:pt x="4346" y="1405"/>
                    <a:pt x="4179" y="1286"/>
                    <a:pt x="4012" y="1286"/>
                  </a:cubicBezTo>
                  <a:cubicBezTo>
                    <a:pt x="3762" y="1286"/>
                    <a:pt x="3572" y="1524"/>
                    <a:pt x="3631" y="1774"/>
                  </a:cubicBezTo>
                  <a:lnTo>
                    <a:pt x="4131" y="3751"/>
                  </a:lnTo>
                  <a:cubicBezTo>
                    <a:pt x="4161" y="3830"/>
                    <a:pt x="4223" y="3876"/>
                    <a:pt x="4298" y="3876"/>
                  </a:cubicBezTo>
                  <a:cubicBezTo>
                    <a:pt x="4313" y="3876"/>
                    <a:pt x="4329" y="3874"/>
                    <a:pt x="4346" y="3870"/>
                  </a:cubicBezTo>
                  <a:cubicBezTo>
                    <a:pt x="4429" y="3834"/>
                    <a:pt x="4489" y="3751"/>
                    <a:pt x="4465" y="3656"/>
                  </a:cubicBezTo>
                  <a:lnTo>
                    <a:pt x="3953" y="1679"/>
                  </a:lnTo>
                  <a:cubicBezTo>
                    <a:pt x="3946" y="1637"/>
                    <a:pt x="3980" y="1607"/>
                    <a:pt x="4012" y="1607"/>
                  </a:cubicBezTo>
                  <a:cubicBezTo>
                    <a:pt x="4034" y="1607"/>
                    <a:pt x="4055" y="1621"/>
                    <a:pt x="4060" y="1655"/>
                  </a:cubicBezTo>
                  <a:lnTo>
                    <a:pt x="4798" y="4299"/>
                  </a:lnTo>
                  <a:cubicBezTo>
                    <a:pt x="4879" y="4552"/>
                    <a:pt x="5116" y="4719"/>
                    <a:pt x="5368" y="4719"/>
                  </a:cubicBezTo>
                  <a:cubicBezTo>
                    <a:pt x="5412" y="4719"/>
                    <a:pt x="5456" y="4714"/>
                    <a:pt x="5501" y="4703"/>
                  </a:cubicBezTo>
                  <a:cubicBezTo>
                    <a:pt x="5810" y="4620"/>
                    <a:pt x="5989" y="4287"/>
                    <a:pt x="5917" y="3989"/>
                  </a:cubicBezTo>
                  <a:lnTo>
                    <a:pt x="5096" y="1024"/>
                  </a:lnTo>
                  <a:lnTo>
                    <a:pt x="5096" y="1012"/>
                  </a:lnTo>
                  <a:cubicBezTo>
                    <a:pt x="4917" y="417"/>
                    <a:pt x="4358" y="0"/>
                    <a:pt x="3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5;p50"/>
            <p:cNvSpPr/>
            <p:nvPr/>
          </p:nvSpPr>
          <p:spPr>
            <a:xfrm>
              <a:off x="6924652" y="4252331"/>
              <a:ext cx="103617" cy="245815"/>
            </a:xfrm>
            <a:custGeom>
              <a:avLst/>
              <a:gdLst/>
              <a:ahLst/>
              <a:cxnLst/>
              <a:rect l="l" t="t" r="r" b="b"/>
              <a:pathLst>
                <a:path w="3263" h="7741" extrusionOk="0">
                  <a:moveTo>
                    <a:pt x="1988" y="1"/>
                  </a:moveTo>
                  <a:cubicBezTo>
                    <a:pt x="1810" y="1"/>
                    <a:pt x="1667" y="120"/>
                    <a:pt x="1619" y="286"/>
                  </a:cubicBezTo>
                  <a:lnTo>
                    <a:pt x="881" y="2930"/>
                  </a:lnTo>
                  <a:cubicBezTo>
                    <a:pt x="851" y="3030"/>
                    <a:pt x="754" y="3105"/>
                    <a:pt x="645" y="3105"/>
                  </a:cubicBezTo>
                  <a:cubicBezTo>
                    <a:pt x="625" y="3105"/>
                    <a:pt x="604" y="3102"/>
                    <a:pt x="583" y="3096"/>
                  </a:cubicBezTo>
                  <a:cubicBezTo>
                    <a:pt x="464" y="3072"/>
                    <a:pt x="381" y="2930"/>
                    <a:pt x="417" y="2799"/>
                  </a:cubicBezTo>
                  <a:lnTo>
                    <a:pt x="905" y="1048"/>
                  </a:lnTo>
                  <a:cubicBezTo>
                    <a:pt x="941" y="953"/>
                    <a:pt x="881" y="870"/>
                    <a:pt x="786" y="834"/>
                  </a:cubicBezTo>
                  <a:cubicBezTo>
                    <a:pt x="773" y="830"/>
                    <a:pt x="760" y="829"/>
                    <a:pt x="748" y="829"/>
                  </a:cubicBezTo>
                  <a:cubicBezTo>
                    <a:pt x="675" y="829"/>
                    <a:pt x="604" y="882"/>
                    <a:pt x="583" y="953"/>
                  </a:cubicBezTo>
                  <a:lnTo>
                    <a:pt x="83" y="2715"/>
                  </a:lnTo>
                  <a:cubicBezTo>
                    <a:pt x="0" y="3013"/>
                    <a:pt x="191" y="3334"/>
                    <a:pt x="488" y="3406"/>
                  </a:cubicBezTo>
                  <a:cubicBezTo>
                    <a:pt x="541" y="3423"/>
                    <a:pt x="594" y="3430"/>
                    <a:pt x="647" y="3430"/>
                  </a:cubicBezTo>
                  <a:cubicBezTo>
                    <a:pt x="895" y="3430"/>
                    <a:pt x="1132" y="3258"/>
                    <a:pt x="1191" y="3013"/>
                  </a:cubicBezTo>
                  <a:lnTo>
                    <a:pt x="1929" y="358"/>
                  </a:lnTo>
                  <a:cubicBezTo>
                    <a:pt x="1938" y="329"/>
                    <a:pt x="1964" y="315"/>
                    <a:pt x="1988" y="315"/>
                  </a:cubicBezTo>
                  <a:cubicBezTo>
                    <a:pt x="2024" y="315"/>
                    <a:pt x="2057" y="344"/>
                    <a:pt x="2036" y="393"/>
                  </a:cubicBezTo>
                  <a:lnTo>
                    <a:pt x="1083" y="4096"/>
                  </a:lnTo>
                  <a:cubicBezTo>
                    <a:pt x="1060" y="4203"/>
                    <a:pt x="1143" y="4299"/>
                    <a:pt x="1250" y="4299"/>
                  </a:cubicBezTo>
                  <a:lnTo>
                    <a:pt x="2107" y="4299"/>
                  </a:lnTo>
                  <a:lnTo>
                    <a:pt x="2107" y="7156"/>
                  </a:lnTo>
                  <a:cubicBezTo>
                    <a:pt x="2107" y="7478"/>
                    <a:pt x="2346" y="7728"/>
                    <a:pt x="2667" y="7740"/>
                  </a:cubicBezTo>
                  <a:cubicBezTo>
                    <a:pt x="2676" y="7740"/>
                    <a:pt x="2684" y="7740"/>
                    <a:pt x="2693" y="7740"/>
                  </a:cubicBezTo>
                  <a:cubicBezTo>
                    <a:pt x="2922" y="7740"/>
                    <a:pt x="3146" y="7589"/>
                    <a:pt x="3227" y="7371"/>
                  </a:cubicBezTo>
                  <a:cubicBezTo>
                    <a:pt x="3262" y="7311"/>
                    <a:pt x="3262" y="7240"/>
                    <a:pt x="3262" y="7156"/>
                  </a:cubicBezTo>
                  <a:lnTo>
                    <a:pt x="3262" y="6025"/>
                  </a:lnTo>
                  <a:cubicBezTo>
                    <a:pt x="3262" y="5966"/>
                    <a:pt x="3179" y="5894"/>
                    <a:pt x="3096" y="5894"/>
                  </a:cubicBezTo>
                  <a:cubicBezTo>
                    <a:pt x="3000" y="5894"/>
                    <a:pt x="2929" y="5966"/>
                    <a:pt x="2929" y="6061"/>
                  </a:cubicBezTo>
                  <a:lnTo>
                    <a:pt x="2929" y="7192"/>
                  </a:lnTo>
                  <a:cubicBezTo>
                    <a:pt x="2929" y="7323"/>
                    <a:pt x="2810" y="7430"/>
                    <a:pt x="2679" y="7430"/>
                  </a:cubicBezTo>
                  <a:cubicBezTo>
                    <a:pt x="2560" y="7430"/>
                    <a:pt x="2453" y="7311"/>
                    <a:pt x="2453" y="7180"/>
                  </a:cubicBezTo>
                  <a:lnTo>
                    <a:pt x="2453" y="4156"/>
                  </a:lnTo>
                  <a:cubicBezTo>
                    <a:pt x="2453" y="4061"/>
                    <a:pt x="2381" y="3989"/>
                    <a:pt x="2286" y="3989"/>
                  </a:cubicBezTo>
                  <a:lnTo>
                    <a:pt x="1488" y="3989"/>
                  </a:lnTo>
                  <a:lnTo>
                    <a:pt x="2381" y="489"/>
                  </a:lnTo>
                  <a:cubicBezTo>
                    <a:pt x="2441" y="251"/>
                    <a:pt x="2250" y="1"/>
                    <a:pt x="1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421;p50"/>
          <p:cNvSpPr txBox="1">
            <a:spLocks/>
          </p:cNvSpPr>
          <p:nvPr/>
        </p:nvSpPr>
        <p:spPr>
          <a:xfrm>
            <a:off x="5246516" y="706899"/>
            <a:ext cx="3169113" cy="1152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r>
              <a:rPr lang="es-EC" dirty="0" smtClean="0"/>
              <a:t>Cobertura del análisis </a:t>
            </a:r>
            <a:endParaRPr lang="es-EC" dirty="0"/>
          </a:p>
        </p:txBody>
      </p:sp>
      <p:sp>
        <p:nvSpPr>
          <p:cNvPr id="75" name="Google Shape;421;p50"/>
          <p:cNvSpPr txBox="1">
            <a:spLocks/>
          </p:cNvSpPr>
          <p:nvPr/>
        </p:nvSpPr>
        <p:spPr>
          <a:xfrm>
            <a:off x="959118" y="3074052"/>
            <a:ext cx="967825" cy="343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r>
              <a:rPr lang="es-EC" sz="1400" i="1" dirty="0" smtClean="0"/>
              <a:t>Entrevista</a:t>
            </a:r>
            <a:endParaRPr lang="en-US" sz="1200" i="1" dirty="0"/>
          </a:p>
        </p:txBody>
      </p:sp>
      <p:sp>
        <p:nvSpPr>
          <p:cNvPr id="76" name="Google Shape;421;p50"/>
          <p:cNvSpPr txBox="1">
            <a:spLocks/>
          </p:cNvSpPr>
          <p:nvPr/>
        </p:nvSpPr>
        <p:spPr>
          <a:xfrm>
            <a:off x="3597497" y="3997583"/>
            <a:ext cx="967825" cy="343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r>
              <a:rPr lang="es-EC" sz="1400" i="1" dirty="0" smtClean="0"/>
              <a:t>Base de datos</a:t>
            </a:r>
            <a:endParaRPr lang="en-US" sz="1200" i="1" dirty="0"/>
          </a:p>
        </p:txBody>
      </p:sp>
      <p:grpSp>
        <p:nvGrpSpPr>
          <p:cNvPr id="77" name="Google Shape;778;p59"/>
          <p:cNvGrpSpPr/>
          <p:nvPr/>
        </p:nvGrpSpPr>
        <p:grpSpPr>
          <a:xfrm>
            <a:off x="3833481" y="3559977"/>
            <a:ext cx="495856" cy="511627"/>
            <a:chOff x="1958520" y="2302574"/>
            <a:chExt cx="359213" cy="327807"/>
          </a:xfrm>
        </p:grpSpPr>
        <p:sp>
          <p:nvSpPr>
            <p:cNvPr id="78" name="Google Shape;779;p59"/>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80;p59"/>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81;p59"/>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421;p50"/>
          <p:cNvSpPr txBox="1">
            <a:spLocks/>
          </p:cNvSpPr>
          <p:nvPr/>
        </p:nvSpPr>
        <p:spPr>
          <a:xfrm>
            <a:off x="833662" y="2056628"/>
            <a:ext cx="3377172" cy="343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r>
              <a:rPr lang="es-EC" sz="1400" dirty="0" smtClean="0"/>
              <a:t>Procedimientos de recolección y análisis</a:t>
            </a:r>
            <a:endParaRPr lang="en-US" sz="1200" dirty="0"/>
          </a:p>
        </p:txBody>
      </p:sp>
      <p:sp>
        <p:nvSpPr>
          <p:cNvPr id="82" name="Google Shape;421;p50"/>
          <p:cNvSpPr txBox="1">
            <a:spLocks/>
          </p:cNvSpPr>
          <p:nvPr/>
        </p:nvSpPr>
        <p:spPr>
          <a:xfrm>
            <a:off x="5327014" y="2036411"/>
            <a:ext cx="967825" cy="343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r>
              <a:rPr lang="es-EC" sz="1400" i="1" dirty="0" smtClean="0"/>
              <a:t>Población</a:t>
            </a:r>
            <a:endParaRPr lang="en-US" sz="1200" i="1" dirty="0"/>
          </a:p>
        </p:txBody>
      </p:sp>
      <p:sp>
        <p:nvSpPr>
          <p:cNvPr id="83" name="Google Shape;787;p59"/>
          <p:cNvSpPr/>
          <p:nvPr/>
        </p:nvSpPr>
        <p:spPr>
          <a:xfrm>
            <a:off x="5618393" y="2341528"/>
            <a:ext cx="466025" cy="483100"/>
          </a:xfrm>
          <a:custGeom>
            <a:avLst/>
            <a:gdLst/>
            <a:ahLst/>
            <a:cxnLst/>
            <a:rect l="l" t="t" r="r" b="b"/>
            <a:pathLst>
              <a:path w="10919" h="9109" extrusionOk="0">
                <a:moveTo>
                  <a:pt x="2917" y="310"/>
                </a:moveTo>
                <a:cubicBezTo>
                  <a:pt x="3119" y="310"/>
                  <a:pt x="3286" y="476"/>
                  <a:pt x="3286" y="679"/>
                </a:cubicBezTo>
                <a:lnTo>
                  <a:pt x="3286" y="1036"/>
                </a:lnTo>
                <a:cubicBezTo>
                  <a:pt x="3250" y="1322"/>
                  <a:pt x="3012" y="1560"/>
                  <a:pt x="2715" y="1560"/>
                </a:cubicBezTo>
                <a:cubicBezTo>
                  <a:pt x="2417" y="1560"/>
                  <a:pt x="2179" y="1322"/>
                  <a:pt x="2179" y="1024"/>
                </a:cubicBezTo>
                <a:lnTo>
                  <a:pt x="2179" y="679"/>
                </a:lnTo>
                <a:cubicBezTo>
                  <a:pt x="2179" y="476"/>
                  <a:pt x="2346" y="310"/>
                  <a:pt x="2560" y="310"/>
                </a:cubicBezTo>
                <a:close/>
                <a:moveTo>
                  <a:pt x="5715" y="310"/>
                </a:moveTo>
                <a:cubicBezTo>
                  <a:pt x="5917" y="310"/>
                  <a:pt x="6084" y="476"/>
                  <a:pt x="6084" y="679"/>
                </a:cubicBezTo>
                <a:lnTo>
                  <a:pt x="6084" y="1036"/>
                </a:lnTo>
                <a:cubicBezTo>
                  <a:pt x="6048" y="1322"/>
                  <a:pt x="5810" y="1560"/>
                  <a:pt x="5513" y="1560"/>
                </a:cubicBezTo>
                <a:cubicBezTo>
                  <a:pt x="5215" y="1560"/>
                  <a:pt x="4977" y="1322"/>
                  <a:pt x="4977" y="1024"/>
                </a:cubicBezTo>
                <a:lnTo>
                  <a:pt x="4977" y="679"/>
                </a:lnTo>
                <a:cubicBezTo>
                  <a:pt x="4977" y="476"/>
                  <a:pt x="5144" y="310"/>
                  <a:pt x="5358" y="310"/>
                </a:cubicBezTo>
                <a:close/>
                <a:moveTo>
                  <a:pt x="8513" y="310"/>
                </a:moveTo>
                <a:cubicBezTo>
                  <a:pt x="8715" y="310"/>
                  <a:pt x="8882" y="476"/>
                  <a:pt x="8882" y="679"/>
                </a:cubicBezTo>
                <a:lnTo>
                  <a:pt x="8882" y="1036"/>
                </a:lnTo>
                <a:cubicBezTo>
                  <a:pt x="8846" y="1322"/>
                  <a:pt x="8608" y="1560"/>
                  <a:pt x="8311" y="1560"/>
                </a:cubicBezTo>
                <a:cubicBezTo>
                  <a:pt x="8013" y="1560"/>
                  <a:pt x="7775" y="1322"/>
                  <a:pt x="7775" y="1024"/>
                </a:cubicBezTo>
                <a:lnTo>
                  <a:pt x="7775" y="679"/>
                </a:lnTo>
                <a:cubicBezTo>
                  <a:pt x="7775" y="476"/>
                  <a:pt x="7941" y="310"/>
                  <a:pt x="8156" y="310"/>
                </a:cubicBezTo>
                <a:close/>
                <a:moveTo>
                  <a:pt x="2893" y="1881"/>
                </a:moveTo>
                <a:lnTo>
                  <a:pt x="2893" y="1977"/>
                </a:lnTo>
                <a:cubicBezTo>
                  <a:pt x="2893" y="2036"/>
                  <a:pt x="2905" y="2096"/>
                  <a:pt x="2941" y="2143"/>
                </a:cubicBezTo>
                <a:lnTo>
                  <a:pt x="2715" y="2358"/>
                </a:lnTo>
                <a:lnTo>
                  <a:pt x="2691" y="2358"/>
                </a:lnTo>
                <a:lnTo>
                  <a:pt x="2465" y="2143"/>
                </a:lnTo>
                <a:cubicBezTo>
                  <a:pt x="2500" y="2096"/>
                  <a:pt x="2512" y="2036"/>
                  <a:pt x="2512" y="1977"/>
                </a:cubicBezTo>
                <a:lnTo>
                  <a:pt x="2512" y="1881"/>
                </a:lnTo>
                <a:close/>
                <a:moveTo>
                  <a:pt x="5715" y="1881"/>
                </a:moveTo>
                <a:lnTo>
                  <a:pt x="5715" y="1977"/>
                </a:lnTo>
                <a:cubicBezTo>
                  <a:pt x="5715" y="2036"/>
                  <a:pt x="5727" y="2096"/>
                  <a:pt x="5751" y="2143"/>
                </a:cubicBezTo>
                <a:lnTo>
                  <a:pt x="5536" y="2358"/>
                </a:lnTo>
                <a:lnTo>
                  <a:pt x="5501" y="2358"/>
                </a:lnTo>
                <a:lnTo>
                  <a:pt x="5274" y="2143"/>
                </a:lnTo>
                <a:cubicBezTo>
                  <a:pt x="5310" y="2096"/>
                  <a:pt x="5322" y="2036"/>
                  <a:pt x="5322" y="1977"/>
                </a:cubicBezTo>
                <a:lnTo>
                  <a:pt x="5322" y="1881"/>
                </a:lnTo>
                <a:close/>
                <a:moveTo>
                  <a:pt x="8501" y="1881"/>
                </a:moveTo>
                <a:lnTo>
                  <a:pt x="8501" y="1977"/>
                </a:lnTo>
                <a:cubicBezTo>
                  <a:pt x="8501" y="2036"/>
                  <a:pt x="8525" y="2096"/>
                  <a:pt x="8549" y="2143"/>
                </a:cubicBezTo>
                <a:lnTo>
                  <a:pt x="8334" y="2358"/>
                </a:lnTo>
                <a:lnTo>
                  <a:pt x="8299" y="2358"/>
                </a:lnTo>
                <a:lnTo>
                  <a:pt x="8072" y="2143"/>
                </a:lnTo>
                <a:cubicBezTo>
                  <a:pt x="8108" y="2096"/>
                  <a:pt x="8120" y="2036"/>
                  <a:pt x="8120" y="1977"/>
                </a:cubicBezTo>
                <a:lnTo>
                  <a:pt x="8120" y="1881"/>
                </a:lnTo>
                <a:close/>
                <a:moveTo>
                  <a:pt x="9906" y="3286"/>
                </a:moveTo>
                <a:cubicBezTo>
                  <a:pt x="10120" y="3286"/>
                  <a:pt x="10275" y="3453"/>
                  <a:pt x="10275" y="3655"/>
                </a:cubicBezTo>
                <a:lnTo>
                  <a:pt x="10275" y="4012"/>
                </a:lnTo>
                <a:cubicBezTo>
                  <a:pt x="10263" y="4298"/>
                  <a:pt x="10013" y="4536"/>
                  <a:pt x="9716" y="4536"/>
                </a:cubicBezTo>
                <a:cubicBezTo>
                  <a:pt x="9418" y="4536"/>
                  <a:pt x="9180" y="4298"/>
                  <a:pt x="9180" y="4001"/>
                </a:cubicBezTo>
                <a:lnTo>
                  <a:pt x="9180" y="3655"/>
                </a:lnTo>
                <a:cubicBezTo>
                  <a:pt x="9180" y="3453"/>
                  <a:pt x="9346" y="3286"/>
                  <a:pt x="9549" y="3286"/>
                </a:cubicBezTo>
                <a:close/>
                <a:moveTo>
                  <a:pt x="1512" y="3286"/>
                </a:moveTo>
                <a:cubicBezTo>
                  <a:pt x="1691" y="3286"/>
                  <a:pt x="1857" y="3453"/>
                  <a:pt x="1857" y="3655"/>
                </a:cubicBezTo>
                <a:lnTo>
                  <a:pt x="1857" y="4012"/>
                </a:lnTo>
                <a:cubicBezTo>
                  <a:pt x="1857" y="4310"/>
                  <a:pt x="1619" y="4548"/>
                  <a:pt x="1322" y="4548"/>
                </a:cubicBezTo>
                <a:cubicBezTo>
                  <a:pt x="1024" y="4548"/>
                  <a:pt x="786" y="4310"/>
                  <a:pt x="786" y="4012"/>
                </a:cubicBezTo>
                <a:lnTo>
                  <a:pt x="786" y="3655"/>
                </a:lnTo>
                <a:cubicBezTo>
                  <a:pt x="786" y="3453"/>
                  <a:pt x="953" y="3286"/>
                  <a:pt x="1155" y="3286"/>
                </a:cubicBezTo>
                <a:close/>
                <a:moveTo>
                  <a:pt x="4310" y="3286"/>
                </a:moveTo>
                <a:cubicBezTo>
                  <a:pt x="4489" y="3286"/>
                  <a:pt x="4655" y="3453"/>
                  <a:pt x="4655" y="3655"/>
                </a:cubicBezTo>
                <a:lnTo>
                  <a:pt x="4655" y="4012"/>
                </a:lnTo>
                <a:cubicBezTo>
                  <a:pt x="4655" y="4310"/>
                  <a:pt x="4417" y="4548"/>
                  <a:pt x="4120" y="4548"/>
                </a:cubicBezTo>
                <a:cubicBezTo>
                  <a:pt x="3822" y="4548"/>
                  <a:pt x="3584" y="4310"/>
                  <a:pt x="3584" y="4012"/>
                </a:cubicBezTo>
                <a:lnTo>
                  <a:pt x="3584" y="3655"/>
                </a:lnTo>
                <a:cubicBezTo>
                  <a:pt x="3584" y="3453"/>
                  <a:pt x="3750" y="3286"/>
                  <a:pt x="3953" y="3286"/>
                </a:cubicBezTo>
                <a:close/>
                <a:moveTo>
                  <a:pt x="7108" y="3286"/>
                </a:moveTo>
                <a:cubicBezTo>
                  <a:pt x="7287" y="3286"/>
                  <a:pt x="7453" y="3453"/>
                  <a:pt x="7453" y="3655"/>
                </a:cubicBezTo>
                <a:lnTo>
                  <a:pt x="7453" y="4012"/>
                </a:lnTo>
                <a:cubicBezTo>
                  <a:pt x="7453" y="4310"/>
                  <a:pt x="7215" y="4548"/>
                  <a:pt x="6918" y="4548"/>
                </a:cubicBezTo>
                <a:cubicBezTo>
                  <a:pt x="6620" y="4548"/>
                  <a:pt x="6382" y="4310"/>
                  <a:pt x="6382" y="4012"/>
                </a:cubicBezTo>
                <a:lnTo>
                  <a:pt x="6382" y="3655"/>
                </a:lnTo>
                <a:cubicBezTo>
                  <a:pt x="6382" y="3453"/>
                  <a:pt x="6548" y="3286"/>
                  <a:pt x="6751" y="3286"/>
                </a:cubicBezTo>
                <a:close/>
                <a:moveTo>
                  <a:pt x="1500" y="4858"/>
                </a:moveTo>
                <a:lnTo>
                  <a:pt x="1500" y="4953"/>
                </a:lnTo>
                <a:cubicBezTo>
                  <a:pt x="1500" y="5013"/>
                  <a:pt x="1512" y="5072"/>
                  <a:pt x="1548" y="5120"/>
                </a:cubicBezTo>
                <a:lnTo>
                  <a:pt x="1322" y="5334"/>
                </a:lnTo>
                <a:lnTo>
                  <a:pt x="1286" y="5334"/>
                </a:lnTo>
                <a:lnTo>
                  <a:pt x="1072" y="5120"/>
                </a:lnTo>
                <a:cubicBezTo>
                  <a:pt x="1095" y="5072"/>
                  <a:pt x="1107" y="5013"/>
                  <a:pt x="1107" y="4953"/>
                </a:cubicBezTo>
                <a:lnTo>
                  <a:pt x="1107" y="4858"/>
                </a:lnTo>
                <a:close/>
                <a:moveTo>
                  <a:pt x="4298" y="4858"/>
                </a:moveTo>
                <a:lnTo>
                  <a:pt x="4298" y="4953"/>
                </a:lnTo>
                <a:cubicBezTo>
                  <a:pt x="4298" y="5013"/>
                  <a:pt x="4310" y="5072"/>
                  <a:pt x="4334" y="5120"/>
                </a:cubicBezTo>
                <a:lnTo>
                  <a:pt x="4120" y="5334"/>
                </a:lnTo>
                <a:lnTo>
                  <a:pt x="4084" y="5334"/>
                </a:lnTo>
                <a:lnTo>
                  <a:pt x="3870" y="5120"/>
                </a:lnTo>
                <a:cubicBezTo>
                  <a:pt x="3893" y="5072"/>
                  <a:pt x="3905" y="5013"/>
                  <a:pt x="3905" y="4953"/>
                </a:cubicBezTo>
                <a:lnTo>
                  <a:pt x="3905" y="4858"/>
                </a:lnTo>
                <a:close/>
                <a:moveTo>
                  <a:pt x="7108" y="4858"/>
                </a:moveTo>
                <a:lnTo>
                  <a:pt x="7108" y="4953"/>
                </a:lnTo>
                <a:cubicBezTo>
                  <a:pt x="7108" y="5013"/>
                  <a:pt x="7120" y="5072"/>
                  <a:pt x="7156" y="5120"/>
                </a:cubicBezTo>
                <a:lnTo>
                  <a:pt x="6929" y="5334"/>
                </a:lnTo>
                <a:lnTo>
                  <a:pt x="6906" y="5334"/>
                </a:lnTo>
                <a:lnTo>
                  <a:pt x="6679" y="5120"/>
                </a:lnTo>
                <a:cubicBezTo>
                  <a:pt x="6703" y="5072"/>
                  <a:pt x="6715" y="5013"/>
                  <a:pt x="6715" y="4953"/>
                </a:cubicBezTo>
                <a:lnTo>
                  <a:pt x="6715" y="4858"/>
                </a:lnTo>
                <a:close/>
                <a:moveTo>
                  <a:pt x="9906" y="4858"/>
                </a:moveTo>
                <a:lnTo>
                  <a:pt x="9906" y="4953"/>
                </a:lnTo>
                <a:cubicBezTo>
                  <a:pt x="9906" y="5013"/>
                  <a:pt x="9918" y="5072"/>
                  <a:pt x="9954" y="5120"/>
                </a:cubicBezTo>
                <a:lnTo>
                  <a:pt x="9727" y="5334"/>
                </a:lnTo>
                <a:lnTo>
                  <a:pt x="9704" y="5334"/>
                </a:lnTo>
                <a:lnTo>
                  <a:pt x="9477" y="5120"/>
                </a:lnTo>
                <a:cubicBezTo>
                  <a:pt x="9501" y="5072"/>
                  <a:pt x="9525" y="5013"/>
                  <a:pt x="9525" y="4953"/>
                </a:cubicBezTo>
                <a:lnTo>
                  <a:pt x="9525" y="4858"/>
                </a:lnTo>
                <a:close/>
                <a:moveTo>
                  <a:pt x="2453" y="0"/>
                </a:moveTo>
                <a:cubicBezTo>
                  <a:pt x="2084" y="0"/>
                  <a:pt x="1762" y="310"/>
                  <a:pt x="1762" y="679"/>
                </a:cubicBezTo>
                <a:lnTo>
                  <a:pt x="1762" y="1036"/>
                </a:lnTo>
                <a:cubicBezTo>
                  <a:pt x="1762" y="1322"/>
                  <a:pt x="1905" y="1572"/>
                  <a:pt x="2119" y="1726"/>
                </a:cubicBezTo>
                <a:lnTo>
                  <a:pt x="2119" y="1977"/>
                </a:lnTo>
                <a:cubicBezTo>
                  <a:pt x="2119" y="1977"/>
                  <a:pt x="2119" y="1988"/>
                  <a:pt x="2107" y="1988"/>
                </a:cubicBezTo>
                <a:lnTo>
                  <a:pt x="1691" y="2203"/>
                </a:lnTo>
                <a:cubicBezTo>
                  <a:pt x="1512" y="2286"/>
                  <a:pt x="1405" y="2465"/>
                  <a:pt x="1405" y="2655"/>
                </a:cubicBezTo>
                <a:lnTo>
                  <a:pt x="1405" y="2989"/>
                </a:lnTo>
                <a:lnTo>
                  <a:pt x="1036" y="2989"/>
                </a:lnTo>
                <a:cubicBezTo>
                  <a:pt x="667" y="2989"/>
                  <a:pt x="357" y="3298"/>
                  <a:pt x="357" y="3667"/>
                </a:cubicBezTo>
                <a:lnTo>
                  <a:pt x="357" y="4024"/>
                </a:lnTo>
                <a:cubicBezTo>
                  <a:pt x="357" y="4310"/>
                  <a:pt x="488" y="4560"/>
                  <a:pt x="714" y="4715"/>
                </a:cubicBezTo>
                <a:lnTo>
                  <a:pt x="714" y="4965"/>
                </a:lnTo>
                <a:cubicBezTo>
                  <a:pt x="714" y="4965"/>
                  <a:pt x="714" y="4977"/>
                  <a:pt x="691" y="4977"/>
                </a:cubicBezTo>
                <a:lnTo>
                  <a:pt x="274" y="5191"/>
                </a:lnTo>
                <a:cubicBezTo>
                  <a:pt x="95" y="5275"/>
                  <a:pt x="0" y="5453"/>
                  <a:pt x="0" y="5656"/>
                </a:cubicBezTo>
                <a:lnTo>
                  <a:pt x="0" y="7382"/>
                </a:lnTo>
                <a:cubicBezTo>
                  <a:pt x="0" y="7513"/>
                  <a:pt x="36" y="7644"/>
                  <a:pt x="119" y="7751"/>
                </a:cubicBezTo>
                <a:lnTo>
                  <a:pt x="298" y="8013"/>
                </a:lnTo>
                <a:cubicBezTo>
                  <a:pt x="333" y="8073"/>
                  <a:pt x="357" y="8156"/>
                  <a:pt x="357" y="8227"/>
                </a:cubicBezTo>
                <a:lnTo>
                  <a:pt x="357" y="8942"/>
                </a:lnTo>
                <a:cubicBezTo>
                  <a:pt x="357" y="9025"/>
                  <a:pt x="429" y="9108"/>
                  <a:pt x="512" y="9108"/>
                </a:cubicBezTo>
                <a:cubicBezTo>
                  <a:pt x="607" y="9108"/>
                  <a:pt x="679" y="9025"/>
                  <a:pt x="679" y="8942"/>
                </a:cubicBezTo>
                <a:lnTo>
                  <a:pt x="679" y="8227"/>
                </a:lnTo>
                <a:cubicBezTo>
                  <a:pt x="679" y="8096"/>
                  <a:pt x="631" y="7953"/>
                  <a:pt x="560" y="7858"/>
                </a:cubicBezTo>
                <a:lnTo>
                  <a:pt x="381" y="7584"/>
                </a:lnTo>
                <a:cubicBezTo>
                  <a:pt x="333" y="7525"/>
                  <a:pt x="321" y="7453"/>
                  <a:pt x="321" y="7382"/>
                </a:cubicBezTo>
                <a:lnTo>
                  <a:pt x="321" y="5656"/>
                </a:lnTo>
                <a:cubicBezTo>
                  <a:pt x="321" y="5572"/>
                  <a:pt x="369" y="5513"/>
                  <a:pt x="429" y="5477"/>
                </a:cubicBezTo>
                <a:lnTo>
                  <a:pt x="714" y="5322"/>
                </a:lnTo>
                <a:lnTo>
                  <a:pt x="976" y="5596"/>
                </a:lnTo>
                <a:cubicBezTo>
                  <a:pt x="1036" y="5656"/>
                  <a:pt x="1131" y="5691"/>
                  <a:pt x="1214" y="5691"/>
                </a:cubicBezTo>
                <a:cubicBezTo>
                  <a:pt x="1310" y="5691"/>
                  <a:pt x="1381" y="5667"/>
                  <a:pt x="1453" y="5596"/>
                </a:cubicBezTo>
                <a:lnTo>
                  <a:pt x="1726" y="5322"/>
                </a:lnTo>
                <a:lnTo>
                  <a:pt x="2000" y="5477"/>
                </a:lnTo>
                <a:cubicBezTo>
                  <a:pt x="2060" y="5501"/>
                  <a:pt x="2107" y="5572"/>
                  <a:pt x="2107" y="5656"/>
                </a:cubicBezTo>
                <a:lnTo>
                  <a:pt x="2107" y="7382"/>
                </a:lnTo>
                <a:cubicBezTo>
                  <a:pt x="2107" y="7453"/>
                  <a:pt x="2096" y="7525"/>
                  <a:pt x="2048" y="7584"/>
                </a:cubicBezTo>
                <a:lnTo>
                  <a:pt x="1869" y="7858"/>
                </a:lnTo>
                <a:cubicBezTo>
                  <a:pt x="1798" y="7977"/>
                  <a:pt x="1750" y="8096"/>
                  <a:pt x="1750" y="8227"/>
                </a:cubicBezTo>
                <a:lnTo>
                  <a:pt x="1750" y="8942"/>
                </a:lnTo>
                <a:cubicBezTo>
                  <a:pt x="1750" y="9025"/>
                  <a:pt x="1822" y="9108"/>
                  <a:pt x="1917" y="9108"/>
                </a:cubicBezTo>
                <a:cubicBezTo>
                  <a:pt x="2000" y="9108"/>
                  <a:pt x="2084" y="9025"/>
                  <a:pt x="2084" y="8942"/>
                </a:cubicBezTo>
                <a:lnTo>
                  <a:pt x="2084" y="8227"/>
                </a:lnTo>
                <a:cubicBezTo>
                  <a:pt x="2084" y="8156"/>
                  <a:pt x="2096" y="8073"/>
                  <a:pt x="2143" y="8013"/>
                </a:cubicBezTo>
                <a:lnTo>
                  <a:pt x="2322" y="7751"/>
                </a:lnTo>
                <a:cubicBezTo>
                  <a:pt x="2393" y="7632"/>
                  <a:pt x="2441" y="7513"/>
                  <a:pt x="2441" y="7382"/>
                </a:cubicBezTo>
                <a:lnTo>
                  <a:pt x="2441" y="5656"/>
                </a:lnTo>
                <a:cubicBezTo>
                  <a:pt x="2441" y="5453"/>
                  <a:pt x="2334" y="5275"/>
                  <a:pt x="2155" y="5191"/>
                </a:cubicBezTo>
                <a:lnTo>
                  <a:pt x="1738" y="4977"/>
                </a:lnTo>
                <a:lnTo>
                  <a:pt x="1726" y="4965"/>
                </a:lnTo>
                <a:lnTo>
                  <a:pt x="1726" y="4703"/>
                </a:lnTo>
                <a:cubicBezTo>
                  <a:pt x="1929" y="4536"/>
                  <a:pt x="2084" y="4298"/>
                  <a:pt x="2084" y="4012"/>
                </a:cubicBezTo>
                <a:lnTo>
                  <a:pt x="2084" y="3655"/>
                </a:lnTo>
                <a:cubicBezTo>
                  <a:pt x="2084" y="3405"/>
                  <a:pt x="1929" y="3179"/>
                  <a:pt x="1726" y="3060"/>
                </a:cubicBezTo>
                <a:lnTo>
                  <a:pt x="1726" y="2643"/>
                </a:lnTo>
                <a:cubicBezTo>
                  <a:pt x="1726" y="2572"/>
                  <a:pt x="1762" y="2512"/>
                  <a:pt x="1822" y="2465"/>
                </a:cubicBezTo>
                <a:lnTo>
                  <a:pt x="2107" y="2322"/>
                </a:lnTo>
                <a:lnTo>
                  <a:pt x="2381" y="2584"/>
                </a:lnTo>
                <a:cubicBezTo>
                  <a:pt x="2441" y="2643"/>
                  <a:pt x="2524" y="2691"/>
                  <a:pt x="2619" y="2691"/>
                </a:cubicBezTo>
                <a:cubicBezTo>
                  <a:pt x="2703" y="2691"/>
                  <a:pt x="2774" y="2655"/>
                  <a:pt x="2858" y="2584"/>
                </a:cubicBezTo>
                <a:lnTo>
                  <a:pt x="3119" y="2322"/>
                </a:lnTo>
                <a:lnTo>
                  <a:pt x="3405" y="2465"/>
                </a:lnTo>
                <a:cubicBezTo>
                  <a:pt x="3465" y="2500"/>
                  <a:pt x="3512" y="2572"/>
                  <a:pt x="3512" y="2643"/>
                </a:cubicBezTo>
                <a:lnTo>
                  <a:pt x="3512" y="3060"/>
                </a:lnTo>
                <a:cubicBezTo>
                  <a:pt x="3298" y="3179"/>
                  <a:pt x="3155" y="3405"/>
                  <a:pt x="3155" y="3655"/>
                </a:cubicBezTo>
                <a:lnTo>
                  <a:pt x="3155" y="4012"/>
                </a:lnTo>
                <a:cubicBezTo>
                  <a:pt x="3155" y="4298"/>
                  <a:pt x="3286" y="4548"/>
                  <a:pt x="3512" y="4703"/>
                </a:cubicBezTo>
                <a:lnTo>
                  <a:pt x="3512" y="4953"/>
                </a:lnTo>
                <a:cubicBezTo>
                  <a:pt x="3512" y="4953"/>
                  <a:pt x="3512" y="4965"/>
                  <a:pt x="3489" y="4965"/>
                </a:cubicBezTo>
                <a:lnTo>
                  <a:pt x="3072" y="5179"/>
                </a:lnTo>
                <a:cubicBezTo>
                  <a:pt x="2893" y="5263"/>
                  <a:pt x="2798" y="5441"/>
                  <a:pt x="2798" y="5632"/>
                </a:cubicBezTo>
                <a:lnTo>
                  <a:pt x="2798" y="7358"/>
                </a:lnTo>
                <a:cubicBezTo>
                  <a:pt x="2798" y="7501"/>
                  <a:pt x="2834" y="7632"/>
                  <a:pt x="2917" y="7739"/>
                </a:cubicBezTo>
                <a:lnTo>
                  <a:pt x="3096" y="8001"/>
                </a:lnTo>
                <a:cubicBezTo>
                  <a:pt x="3131" y="8061"/>
                  <a:pt x="3155" y="8132"/>
                  <a:pt x="3155" y="8215"/>
                </a:cubicBezTo>
                <a:lnTo>
                  <a:pt x="3155" y="8930"/>
                </a:lnTo>
                <a:cubicBezTo>
                  <a:pt x="3155" y="9013"/>
                  <a:pt x="3227" y="9085"/>
                  <a:pt x="3310" y="9085"/>
                </a:cubicBezTo>
                <a:cubicBezTo>
                  <a:pt x="3405" y="9085"/>
                  <a:pt x="3477" y="9013"/>
                  <a:pt x="3477" y="8930"/>
                </a:cubicBezTo>
                <a:lnTo>
                  <a:pt x="3477" y="8215"/>
                </a:lnTo>
                <a:cubicBezTo>
                  <a:pt x="3477" y="8073"/>
                  <a:pt x="3429" y="7942"/>
                  <a:pt x="3358" y="7834"/>
                </a:cubicBezTo>
                <a:lnTo>
                  <a:pt x="3179" y="7572"/>
                </a:lnTo>
                <a:cubicBezTo>
                  <a:pt x="3131" y="7513"/>
                  <a:pt x="3119" y="7441"/>
                  <a:pt x="3119" y="7358"/>
                </a:cubicBezTo>
                <a:lnTo>
                  <a:pt x="3119" y="5632"/>
                </a:lnTo>
                <a:cubicBezTo>
                  <a:pt x="3119" y="5560"/>
                  <a:pt x="3167" y="5501"/>
                  <a:pt x="3227" y="5453"/>
                </a:cubicBezTo>
                <a:lnTo>
                  <a:pt x="3512" y="5310"/>
                </a:lnTo>
                <a:lnTo>
                  <a:pt x="3774" y="5572"/>
                </a:lnTo>
                <a:cubicBezTo>
                  <a:pt x="3834" y="5632"/>
                  <a:pt x="3929" y="5679"/>
                  <a:pt x="4012" y="5679"/>
                </a:cubicBezTo>
                <a:cubicBezTo>
                  <a:pt x="4108" y="5679"/>
                  <a:pt x="4179" y="5656"/>
                  <a:pt x="4251" y="5572"/>
                </a:cubicBezTo>
                <a:lnTo>
                  <a:pt x="4524" y="5310"/>
                </a:lnTo>
                <a:lnTo>
                  <a:pt x="4798" y="5453"/>
                </a:lnTo>
                <a:cubicBezTo>
                  <a:pt x="4858" y="5489"/>
                  <a:pt x="4905" y="5560"/>
                  <a:pt x="4905" y="5632"/>
                </a:cubicBezTo>
                <a:lnTo>
                  <a:pt x="4905" y="7358"/>
                </a:lnTo>
                <a:cubicBezTo>
                  <a:pt x="4905" y="7441"/>
                  <a:pt x="4893" y="7513"/>
                  <a:pt x="4846" y="7572"/>
                </a:cubicBezTo>
                <a:lnTo>
                  <a:pt x="4667" y="7834"/>
                </a:lnTo>
                <a:cubicBezTo>
                  <a:pt x="4596" y="7953"/>
                  <a:pt x="4548" y="8073"/>
                  <a:pt x="4548" y="8215"/>
                </a:cubicBezTo>
                <a:lnTo>
                  <a:pt x="4548" y="8930"/>
                </a:lnTo>
                <a:cubicBezTo>
                  <a:pt x="4548" y="9013"/>
                  <a:pt x="4620" y="9085"/>
                  <a:pt x="4715" y="9085"/>
                </a:cubicBezTo>
                <a:cubicBezTo>
                  <a:pt x="4798" y="9085"/>
                  <a:pt x="4882" y="9013"/>
                  <a:pt x="4882" y="8930"/>
                </a:cubicBezTo>
                <a:lnTo>
                  <a:pt x="4882" y="8215"/>
                </a:lnTo>
                <a:cubicBezTo>
                  <a:pt x="4882" y="8132"/>
                  <a:pt x="4893" y="8061"/>
                  <a:pt x="4941" y="8001"/>
                </a:cubicBezTo>
                <a:lnTo>
                  <a:pt x="5120" y="7739"/>
                </a:lnTo>
                <a:cubicBezTo>
                  <a:pt x="5191" y="7620"/>
                  <a:pt x="5239" y="7501"/>
                  <a:pt x="5239" y="7358"/>
                </a:cubicBezTo>
                <a:lnTo>
                  <a:pt x="5239" y="5632"/>
                </a:lnTo>
                <a:cubicBezTo>
                  <a:pt x="5239" y="5441"/>
                  <a:pt x="5132" y="5263"/>
                  <a:pt x="4953" y="5179"/>
                </a:cubicBezTo>
                <a:lnTo>
                  <a:pt x="4536" y="4965"/>
                </a:lnTo>
                <a:lnTo>
                  <a:pt x="4524" y="4953"/>
                </a:lnTo>
                <a:lnTo>
                  <a:pt x="4524" y="4703"/>
                </a:lnTo>
                <a:cubicBezTo>
                  <a:pt x="4727" y="4536"/>
                  <a:pt x="4882" y="4298"/>
                  <a:pt x="4882" y="4012"/>
                </a:cubicBezTo>
                <a:lnTo>
                  <a:pt x="4882" y="3655"/>
                </a:lnTo>
                <a:cubicBezTo>
                  <a:pt x="4882" y="3405"/>
                  <a:pt x="4727" y="3179"/>
                  <a:pt x="4524" y="3060"/>
                </a:cubicBezTo>
                <a:lnTo>
                  <a:pt x="4524" y="2643"/>
                </a:lnTo>
                <a:cubicBezTo>
                  <a:pt x="4524" y="2572"/>
                  <a:pt x="4560" y="2512"/>
                  <a:pt x="4620" y="2465"/>
                </a:cubicBezTo>
                <a:lnTo>
                  <a:pt x="4905" y="2322"/>
                </a:lnTo>
                <a:lnTo>
                  <a:pt x="5179" y="2584"/>
                </a:lnTo>
                <a:cubicBezTo>
                  <a:pt x="5239" y="2643"/>
                  <a:pt x="5322" y="2691"/>
                  <a:pt x="5417" y="2691"/>
                </a:cubicBezTo>
                <a:cubicBezTo>
                  <a:pt x="5501" y="2691"/>
                  <a:pt x="5572" y="2655"/>
                  <a:pt x="5655" y="2584"/>
                </a:cubicBezTo>
                <a:lnTo>
                  <a:pt x="5917" y="2322"/>
                </a:lnTo>
                <a:lnTo>
                  <a:pt x="6203" y="2465"/>
                </a:lnTo>
                <a:cubicBezTo>
                  <a:pt x="6263" y="2500"/>
                  <a:pt x="6310" y="2572"/>
                  <a:pt x="6310" y="2643"/>
                </a:cubicBezTo>
                <a:lnTo>
                  <a:pt x="6310" y="3060"/>
                </a:lnTo>
                <a:cubicBezTo>
                  <a:pt x="6096" y="3179"/>
                  <a:pt x="5953" y="3405"/>
                  <a:pt x="5953" y="3655"/>
                </a:cubicBezTo>
                <a:lnTo>
                  <a:pt x="5953" y="4012"/>
                </a:lnTo>
                <a:cubicBezTo>
                  <a:pt x="5953" y="4298"/>
                  <a:pt x="6084" y="4548"/>
                  <a:pt x="6310" y="4703"/>
                </a:cubicBezTo>
                <a:lnTo>
                  <a:pt x="6310" y="4953"/>
                </a:lnTo>
                <a:cubicBezTo>
                  <a:pt x="6310" y="4953"/>
                  <a:pt x="6310" y="4965"/>
                  <a:pt x="6287" y="4965"/>
                </a:cubicBezTo>
                <a:lnTo>
                  <a:pt x="5870" y="5179"/>
                </a:lnTo>
                <a:cubicBezTo>
                  <a:pt x="5691" y="5263"/>
                  <a:pt x="5596" y="5441"/>
                  <a:pt x="5596" y="5632"/>
                </a:cubicBezTo>
                <a:lnTo>
                  <a:pt x="5596" y="7358"/>
                </a:lnTo>
                <a:cubicBezTo>
                  <a:pt x="5596" y="7501"/>
                  <a:pt x="5632" y="7632"/>
                  <a:pt x="5715" y="7739"/>
                </a:cubicBezTo>
                <a:lnTo>
                  <a:pt x="5894" y="8001"/>
                </a:lnTo>
                <a:cubicBezTo>
                  <a:pt x="5929" y="8061"/>
                  <a:pt x="5953" y="8132"/>
                  <a:pt x="5953" y="8215"/>
                </a:cubicBezTo>
                <a:lnTo>
                  <a:pt x="5953" y="8930"/>
                </a:lnTo>
                <a:cubicBezTo>
                  <a:pt x="5953" y="9013"/>
                  <a:pt x="6025" y="9085"/>
                  <a:pt x="6108" y="9085"/>
                </a:cubicBezTo>
                <a:cubicBezTo>
                  <a:pt x="6203" y="9085"/>
                  <a:pt x="6275" y="9013"/>
                  <a:pt x="6275" y="8930"/>
                </a:cubicBezTo>
                <a:lnTo>
                  <a:pt x="6275" y="8215"/>
                </a:lnTo>
                <a:cubicBezTo>
                  <a:pt x="6275" y="8073"/>
                  <a:pt x="6227" y="7942"/>
                  <a:pt x="6156" y="7834"/>
                </a:cubicBezTo>
                <a:lnTo>
                  <a:pt x="5977" y="7572"/>
                </a:lnTo>
                <a:cubicBezTo>
                  <a:pt x="5929" y="7513"/>
                  <a:pt x="5917" y="7441"/>
                  <a:pt x="5917" y="7358"/>
                </a:cubicBezTo>
                <a:lnTo>
                  <a:pt x="5917" y="5632"/>
                </a:lnTo>
                <a:cubicBezTo>
                  <a:pt x="5917" y="5560"/>
                  <a:pt x="5965" y="5501"/>
                  <a:pt x="6025" y="5453"/>
                </a:cubicBezTo>
                <a:lnTo>
                  <a:pt x="6310" y="5310"/>
                </a:lnTo>
                <a:lnTo>
                  <a:pt x="6572" y="5572"/>
                </a:lnTo>
                <a:cubicBezTo>
                  <a:pt x="6632" y="5632"/>
                  <a:pt x="6727" y="5679"/>
                  <a:pt x="6810" y="5679"/>
                </a:cubicBezTo>
                <a:cubicBezTo>
                  <a:pt x="6906" y="5679"/>
                  <a:pt x="6977" y="5656"/>
                  <a:pt x="7049" y="5572"/>
                </a:cubicBezTo>
                <a:lnTo>
                  <a:pt x="7322" y="5310"/>
                </a:lnTo>
                <a:lnTo>
                  <a:pt x="7596" y="5453"/>
                </a:lnTo>
                <a:cubicBezTo>
                  <a:pt x="7656" y="5489"/>
                  <a:pt x="7703" y="5560"/>
                  <a:pt x="7703" y="5632"/>
                </a:cubicBezTo>
                <a:lnTo>
                  <a:pt x="7703" y="7358"/>
                </a:lnTo>
                <a:cubicBezTo>
                  <a:pt x="7703" y="7441"/>
                  <a:pt x="7691" y="7513"/>
                  <a:pt x="7644" y="7572"/>
                </a:cubicBezTo>
                <a:lnTo>
                  <a:pt x="7465" y="7834"/>
                </a:lnTo>
                <a:cubicBezTo>
                  <a:pt x="7394" y="7953"/>
                  <a:pt x="7346" y="8073"/>
                  <a:pt x="7346" y="8215"/>
                </a:cubicBezTo>
                <a:lnTo>
                  <a:pt x="7346" y="8930"/>
                </a:lnTo>
                <a:cubicBezTo>
                  <a:pt x="7346" y="9013"/>
                  <a:pt x="7418" y="9085"/>
                  <a:pt x="7513" y="9085"/>
                </a:cubicBezTo>
                <a:cubicBezTo>
                  <a:pt x="7596" y="9085"/>
                  <a:pt x="7680" y="9013"/>
                  <a:pt x="7680" y="8930"/>
                </a:cubicBezTo>
                <a:lnTo>
                  <a:pt x="7680" y="8215"/>
                </a:lnTo>
                <a:cubicBezTo>
                  <a:pt x="7680" y="8132"/>
                  <a:pt x="7691" y="8061"/>
                  <a:pt x="7739" y="8001"/>
                </a:cubicBezTo>
                <a:lnTo>
                  <a:pt x="7918" y="7739"/>
                </a:lnTo>
                <a:cubicBezTo>
                  <a:pt x="7989" y="7620"/>
                  <a:pt x="8037" y="7501"/>
                  <a:pt x="8037" y="7358"/>
                </a:cubicBezTo>
                <a:lnTo>
                  <a:pt x="8037" y="5632"/>
                </a:lnTo>
                <a:cubicBezTo>
                  <a:pt x="8037" y="5441"/>
                  <a:pt x="7930" y="5263"/>
                  <a:pt x="7751" y="5179"/>
                </a:cubicBezTo>
                <a:lnTo>
                  <a:pt x="7334" y="4965"/>
                </a:lnTo>
                <a:lnTo>
                  <a:pt x="7322" y="4953"/>
                </a:lnTo>
                <a:lnTo>
                  <a:pt x="7322" y="4703"/>
                </a:lnTo>
                <a:cubicBezTo>
                  <a:pt x="7525" y="4536"/>
                  <a:pt x="7680" y="4298"/>
                  <a:pt x="7680" y="4012"/>
                </a:cubicBezTo>
                <a:lnTo>
                  <a:pt x="7680" y="3655"/>
                </a:lnTo>
                <a:cubicBezTo>
                  <a:pt x="7680" y="3405"/>
                  <a:pt x="7525" y="3179"/>
                  <a:pt x="7322" y="3060"/>
                </a:cubicBezTo>
                <a:lnTo>
                  <a:pt x="7322" y="2643"/>
                </a:lnTo>
                <a:cubicBezTo>
                  <a:pt x="7322" y="2572"/>
                  <a:pt x="7358" y="2512"/>
                  <a:pt x="7418" y="2465"/>
                </a:cubicBezTo>
                <a:lnTo>
                  <a:pt x="7703" y="2322"/>
                </a:lnTo>
                <a:lnTo>
                  <a:pt x="7977" y="2584"/>
                </a:lnTo>
                <a:cubicBezTo>
                  <a:pt x="8037" y="2643"/>
                  <a:pt x="8120" y="2691"/>
                  <a:pt x="8215" y="2691"/>
                </a:cubicBezTo>
                <a:cubicBezTo>
                  <a:pt x="8299" y="2691"/>
                  <a:pt x="8370" y="2655"/>
                  <a:pt x="8453" y="2584"/>
                </a:cubicBezTo>
                <a:lnTo>
                  <a:pt x="8715" y="2322"/>
                </a:lnTo>
                <a:lnTo>
                  <a:pt x="9001" y="2465"/>
                </a:lnTo>
                <a:cubicBezTo>
                  <a:pt x="9061" y="2500"/>
                  <a:pt x="9108" y="2572"/>
                  <a:pt x="9108" y="2643"/>
                </a:cubicBezTo>
                <a:lnTo>
                  <a:pt x="9108" y="3060"/>
                </a:lnTo>
                <a:cubicBezTo>
                  <a:pt x="8894" y="3179"/>
                  <a:pt x="8751" y="3405"/>
                  <a:pt x="8751" y="3655"/>
                </a:cubicBezTo>
                <a:lnTo>
                  <a:pt x="8751" y="4012"/>
                </a:lnTo>
                <a:cubicBezTo>
                  <a:pt x="8751" y="4298"/>
                  <a:pt x="8882" y="4548"/>
                  <a:pt x="9108" y="4703"/>
                </a:cubicBezTo>
                <a:lnTo>
                  <a:pt x="9108" y="4953"/>
                </a:lnTo>
                <a:cubicBezTo>
                  <a:pt x="9108" y="4953"/>
                  <a:pt x="9108" y="4965"/>
                  <a:pt x="9084" y="4965"/>
                </a:cubicBezTo>
                <a:lnTo>
                  <a:pt x="8668" y="5179"/>
                </a:lnTo>
                <a:cubicBezTo>
                  <a:pt x="8489" y="5263"/>
                  <a:pt x="8394" y="5441"/>
                  <a:pt x="8394" y="5632"/>
                </a:cubicBezTo>
                <a:lnTo>
                  <a:pt x="8394" y="7358"/>
                </a:lnTo>
                <a:cubicBezTo>
                  <a:pt x="8394" y="7501"/>
                  <a:pt x="8430" y="7632"/>
                  <a:pt x="8513" y="7739"/>
                </a:cubicBezTo>
                <a:lnTo>
                  <a:pt x="8692" y="8001"/>
                </a:lnTo>
                <a:cubicBezTo>
                  <a:pt x="8727" y="8061"/>
                  <a:pt x="8751" y="8132"/>
                  <a:pt x="8751" y="8215"/>
                </a:cubicBezTo>
                <a:lnTo>
                  <a:pt x="8751" y="8930"/>
                </a:lnTo>
                <a:cubicBezTo>
                  <a:pt x="8751" y="9013"/>
                  <a:pt x="8823" y="9085"/>
                  <a:pt x="8906" y="9085"/>
                </a:cubicBezTo>
                <a:cubicBezTo>
                  <a:pt x="9001" y="9085"/>
                  <a:pt x="9073" y="9013"/>
                  <a:pt x="9073" y="8930"/>
                </a:cubicBezTo>
                <a:lnTo>
                  <a:pt x="9073" y="8215"/>
                </a:lnTo>
                <a:cubicBezTo>
                  <a:pt x="9073" y="8073"/>
                  <a:pt x="9025" y="7942"/>
                  <a:pt x="8954" y="7834"/>
                </a:cubicBezTo>
                <a:lnTo>
                  <a:pt x="8775" y="7572"/>
                </a:lnTo>
                <a:cubicBezTo>
                  <a:pt x="8727" y="7513"/>
                  <a:pt x="8715" y="7441"/>
                  <a:pt x="8715" y="7358"/>
                </a:cubicBezTo>
                <a:lnTo>
                  <a:pt x="8715" y="5632"/>
                </a:lnTo>
                <a:cubicBezTo>
                  <a:pt x="8715" y="5560"/>
                  <a:pt x="8763" y="5501"/>
                  <a:pt x="8823" y="5453"/>
                </a:cubicBezTo>
                <a:lnTo>
                  <a:pt x="9108" y="5310"/>
                </a:lnTo>
                <a:lnTo>
                  <a:pt x="9370" y="5572"/>
                </a:lnTo>
                <a:cubicBezTo>
                  <a:pt x="9430" y="5632"/>
                  <a:pt x="9525" y="5679"/>
                  <a:pt x="9608" y="5679"/>
                </a:cubicBezTo>
                <a:cubicBezTo>
                  <a:pt x="9704" y="5679"/>
                  <a:pt x="9775" y="5656"/>
                  <a:pt x="9846" y="5572"/>
                </a:cubicBezTo>
                <a:lnTo>
                  <a:pt x="10120" y="5310"/>
                </a:lnTo>
                <a:lnTo>
                  <a:pt x="10394" y="5453"/>
                </a:lnTo>
                <a:cubicBezTo>
                  <a:pt x="10454" y="5489"/>
                  <a:pt x="10501" y="5560"/>
                  <a:pt x="10501" y="5632"/>
                </a:cubicBezTo>
                <a:lnTo>
                  <a:pt x="10501" y="7358"/>
                </a:lnTo>
                <a:cubicBezTo>
                  <a:pt x="10501" y="7441"/>
                  <a:pt x="10489" y="7513"/>
                  <a:pt x="10442" y="7572"/>
                </a:cubicBezTo>
                <a:lnTo>
                  <a:pt x="10263" y="7834"/>
                </a:lnTo>
                <a:cubicBezTo>
                  <a:pt x="10192" y="7953"/>
                  <a:pt x="10144" y="8073"/>
                  <a:pt x="10144" y="8215"/>
                </a:cubicBezTo>
                <a:lnTo>
                  <a:pt x="10144" y="8930"/>
                </a:lnTo>
                <a:cubicBezTo>
                  <a:pt x="10144" y="9013"/>
                  <a:pt x="10216" y="9085"/>
                  <a:pt x="10311" y="9085"/>
                </a:cubicBezTo>
                <a:cubicBezTo>
                  <a:pt x="10394" y="9085"/>
                  <a:pt x="10478" y="9013"/>
                  <a:pt x="10478" y="8930"/>
                </a:cubicBezTo>
                <a:lnTo>
                  <a:pt x="10478" y="8215"/>
                </a:lnTo>
                <a:cubicBezTo>
                  <a:pt x="10478" y="8132"/>
                  <a:pt x="10489" y="8061"/>
                  <a:pt x="10537" y="8001"/>
                </a:cubicBezTo>
                <a:lnTo>
                  <a:pt x="10716" y="7739"/>
                </a:lnTo>
                <a:cubicBezTo>
                  <a:pt x="10787" y="7620"/>
                  <a:pt x="10835" y="7501"/>
                  <a:pt x="10835" y="7358"/>
                </a:cubicBezTo>
                <a:lnTo>
                  <a:pt x="10835" y="5632"/>
                </a:lnTo>
                <a:cubicBezTo>
                  <a:pt x="10918" y="5429"/>
                  <a:pt x="10811" y="5251"/>
                  <a:pt x="10632" y="5155"/>
                </a:cubicBezTo>
                <a:lnTo>
                  <a:pt x="10216" y="4953"/>
                </a:lnTo>
                <a:lnTo>
                  <a:pt x="10204" y="4941"/>
                </a:lnTo>
                <a:lnTo>
                  <a:pt x="10204" y="4703"/>
                </a:lnTo>
                <a:cubicBezTo>
                  <a:pt x="10418" y="4536"/>
                  <a:pt x="10561" y="4298"/>
                  <a:pt x="10561" y="4012"/>
                </a:cubicBezTo>
                <a:lnTo>
                  <a:pt x="10561" y="3655"/>
                </a:lnTo>
                <a:cubicBezTo>
                  <a:pt x="10561" y="3286"/>
                  <a:pt x="10251" y="2977"/>
                  <a:pt x="9882" y="2977"/>
                </a:cubicBezTo>
                <a:lnTo>
                  <a:pt x="9501" y="2977"/>
                </a:lnTo>
                <a:lnTo>
                  <a:pt x="9501" y="2643"/>
                </a:lnTo>
                <a:cubicBezTo>
                  <a:pt x="9501" y="2453"/>
                  <a:pt x="9406" y="2274"/>
                  <a:pt x="9227" y="2179"/>
                </a:cubicBezTo>
                <a:lnTo>
                  <a:pt x="8811" y="1977"/>
                </a:lnTo>
                <a:lnTo>
                  <a:pt x="8787" y="1953"/>
                </a:lnTo>
                <a:lnTo>
                  <a:pt x="8787" y="1726"/>
                </a:lnTo>
                <a:cubicBezTo>
                  <a:pt x="9001" y="1560"/>
                  <a:pt x="9144" y="1322"/>
                  <a:pt x="9144" y="1036"/>
                </a:cubicBezTo>
                <a:lnTo>
                  <a:pt x="9144" y="679"/>
                </a:lnTo>
                <a:cubicBezTo>
                  <a:pt x="9144" y="310"/>
                  <a:pt x="8834" y="0"/>
                  <a:pt x="8465" y="0"/>
                </a:cubicBezTo>
                <a:lnTo>
                  <a:pt x="8108" y="0"/>
                </a:lnTo>
                <a:cubicBezTo>
                  <a:pt x="7739" y="0"/>
                  <a:pt x="7418" y="310"/>
                  <a:pt x="7418" y="679"/>
                </a:cubicBezTo>
                <a:lnTo>
                  <a:pt x="7418" y="1036"/>
                </a:lnTo>
                <a:cubicBezTo>
                  <a:pt x="7418" y="1322"/>
                  <a:pt x="7560" y="1572"/>
                  <a:pt x="7775" y="1726"/>
                </a:cubicBezTo>
                <a:lnTo>
                  <a:pt x="7775" y="1977"/>
                </a:lnTo>
                <a:cubicBezTo>
                  <a:pt x="7775" y="1977"/>
                  <a:pt x="7775" y="1988"/>
                  <a:pt x="7763" y="1988"/>
                </a:cubicBezTo>
                <a:lnTo>
                  <a:pt x="7346" y="2203"/>
                </a:lnTo>
                <a:cubicBezTo>
                  <a:pt x="7168" y="2286"/>
                  <a:pt x="7060" y="2465"/>
                  <a:pt x="7060" y="2655"/>
                </a:cubicBezTo>
                <a:lnTo>
                  <a:pt x="7060" y="2989"/>
                </a:lnTo>
                <a:lnTo>
                  <a:pt x="6679" y="2989"/>
                </a:lnTo>
                <a:lnTo>
                  <a:pt x="6679" y="2655"/>
                </a:lnTo>
                <a:cubicBezTo>
                  <a:pt x="6679" y="2465"/>
                  <a:pt x="6572" y="2286"/>
                  <a:pt x="6394" y="2203"/>
                </a:cubicBezTo>
                <a:lnTo>
                  <a:pt x="5977" y="1988"/>
                </a:lnTo>
                <a:lnTo>
                  <a:pt x="5965" y="1977"/>
                </a:lnTo>
                <a:lnTo>
                  <a:pt x="5965" y="1726"/>
                </a:lnTo>
                <a:cubicBezTo>
                  <a:pt x="6167" y="1560"/>
                  <a:pt x="6322" y="1322"/>
                  <a:pt x="6322" y="1036"/>
                </a:cubicBezTo>
                <a:lnTo>
                  <a:pt x="6322" y="679"/>
                </a:lnTo>
                <a:cubicBezTo>
                  <a:pt x="6322" y="310"/>
                  <a:pt x="6013" y="0"/>
                  <a:pt x="5632" y="0"/>
                </a:cubicBezTo>
                <a:lnTo>
                  <a:pt x="5274" y="0"/>
                </a:lnTo>
                <a:cubicBezTo>
                  <a:pt x="4905" y="0"/>
                  <a:pt x="4596" y="310"/>
                  <a:pt x="4596" y="679"/>
                </a:cubicBezTo>
                <a:lnTo>
                  <a:pt x="4596" y="1036"/>
                </a:lnTo>
                <a:cubicBezTo>
                  <a:pt x="4596" y="1322"/>
                  <a:pt x="4727" y="1572"/>
                  <a:pt x="4953" y="1726"/>
                </a:cubicBezTo>
                <a:lnTo>
                  <a:pt x="4953" y="1977"/>
                </a:lnTo>
                <a:cubicBezTo>
                  <a:pt x="4953" y="1977"/>
                  <a:pt x="4953" y="1988"/>
                  <a:pt x="4941" y="1988"/>
                </a:cubicBezTo>
                <a:lnTo>
                  <a:pt x="4524" y="2203"/>
                </a:lnTo>
                <a:cubicBezTo>
                  <a:pt x="4346" y="2286"/>
                  <a:pt x="4239" y="2465"/>
                  <a:pt x="4239" y="2655"/>
                </a:cubicBezTo>
                <a:lnTo>
                  <a:pt x="4239" y="2989"/>
                </a:lnTo>
                <a:lnTo>
                  <a:pt x="3846" y="2989"/>
                </a:lnTo>
                <a:lnTo>
                  <a:pt x="3846" y="2655"/>
                </a:lnTo>
                <a:cubicBezTo>
                  <a:pt x="3846" y="2465"/>
                  <a:pt x="3750" y="2286"/>
                  <a:pt x="3572" y="2203"/>
                </a:cubicBezTo>
                <a:lnTo>
                  <a:pt x="3155" y="1988"/>
                </a:lnTo>
                <a:lnTo>
                  <a:pt x="3131" y="1977"/>
                </a:lnTo>
                <a:lnTo>
                  <a:pt x="3131" y="1726"/>
                </a:lnTo>
                <a:cubicBezTo>
                  <a:pt x="3346" y="1560"/>
                  <a:pt x="3489" y="1322"/>
                  <a:pt x="3489" y="1036"/>
                </a:cubicBezTo>
                <a:lnTo>
                  <a:pt x="3489" y="679"/>
                </a:lnTo>
                <a:cubicBezTo>
                  <a:pt x="3489" y="310"/>
                  <a:pt x="3179"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7;p50"/>
          <p:cNvSpPr txBox="1"/>
          <p:nvPr/>
        </p:nvSpPr>
        <p:spPr>
          <a:xfrm>
            <a:off x="6097960" y="2125036"/>
            <a:ext cx="2395282"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s-EC" sz="1300" dirty="0" smtClean="0">
                <a:solidFill>
                  <a:schemeClr val="dk1"/>
                </a:solidFill>
                <a:latin typeface="Montserrat"/>
                <a:ea typeface="Montserrat"/>
                <a:cs typeface="Montserrat"/>
                <a:sym typeface="Montserrat"/>
              </a:rPr>
              <a:t>25 empresas convencionales y 5 empresas con Comercio Justo.</a:t>
            </a:r>
            <a:endParaRPr sz="1300" dirty="0">
              <a:solidFill>
                <a:schemeClr val="dk1"/>
              </a:solidFill>
              <a:latin typeface="Montserrat"/>
              <a:ea typeface="Montserrat"/>
              <a:cs typeface="Montserrat"/>
              <a:sym typeface="Montserrat"/>
            </a:endParaRPr>
          </a:p>
        </p:txBody>
      </p:sp>
      <p:sp>
        <p:nvSpPr>
          <p:cNvPr id="85" name="Google Shape;421;p50"/>
          <p:cNvSpPr txBox="1">
            <a:spLocks/>
          </p:cNvSpPr>
          <p:nvPr/>
        </p:nvSpPr>
        <p:spPr>
          <a:xfrm>
            <a:off x="7718051" y="3884616"/>
            <a:ext cx="967825" cy="343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1pPr>
            <a:lvl2pPr marR="0" lvl="1"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2pPr>
            <a:lvl3pPr marR="0" lvl="2"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3pPr>
            <a:lvl4pPr marR="0" lvl="3"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4pPr>
            <a:lvl5pPr marR="0" lvl="4"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5pPr>
            <a:lvl6pPr marR="0" lvl="5"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6pPr>
            <a:lvl7pPr marR="0" lvl="6"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7pPr>
            <a:lvl8pPr marR="0" lvl="7"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8pPr>
            <a:lvl9pPr marR="0" lvl="8" algn="ctr" rtl="0">
              <a:lnSpc>
                <a:spcPct val="100000"/>
              </a:lnSpc>
              <a:spcBef>
                <a:spcPts val="0"/>
              </a:spcBef>
              <a:spcAft>
                <a:spcPts val="0"/>
              </a:spcAft>
              <a:buClr>
                <a:schemeClr val="dk1"/>
              </a:buClr>
              <a:buSzPts val="3000"/>
              <a:buFont typeface="Baskervville"/>
              <a:buNone/>
              <a:defRPr sz="3000" b="1" i="0" u="none" strike="noStrike" cap="none">
                <a:solidFill>
                  <a:schemeClr val="dk1"/>
                </a:solidFill>
                <a:latin typeface="Baskervville"/>
                <a:ea typeface="Baskervville"/>
                <a:cs typeface="Baskervville"/>
                <a:sym typeface="Baskervville"/>
              </a:defRPr>
            </a:lvl9pPr>
          </a:lstStyle>
          <a:p>
            <a:r>
              <a:rPr lang="es-EC" sz="1400" i="1" dirty="0" smtClean="0"/>
              <a:t>Muestra</a:t>
            </a:r>
            <a:endParaRPr lang="en-US" sz="1200" i="1" dirty="0"/>
          </a:p>
        </p:txBody>
      </p:sp>
      <p:sp>
        <p:nvSpPr>
          <p:cNvPr id="87" name="Google Shape;477;p50"/>
          <p:cNvSpPr txBox="1"/>
          <p:nvPr/>
        </p:nvSpPr>
        <p:spPr>
          <a:xfrm>
            <a:off x="5393901" y="3253277"/>
            <a:ext cx="2155823"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s-EC" sz="1300" dirty="0" smtClean="0">
                <a:solidFill>
                  <a:schemeClr val="dk1"/>
                </a:solidFill>
                <a:latin typeface="Montserrat"/>
                <a:ea typeface="Montserrat"/>
                <a:cs typeface="Montserrat"/>
                <a:sym typeface="Montserrat"/>
              </a:rPr>
              <a:t>Base de datos de exportaciones (COBUS) y aplicación enfoque no probabilístico por conveniencia </a:t>
            </a:r>
            <a:endParaRPr sz="1300" dirty="0">
              <a:solidFill>
                <a:schemeClr val="dk1"/>
              </a:solidFill>
              <a:latin typeface="Montserrat"/>
              <a:ea typeface="Montserrat"/>
              <a:cs typeface="Montserrat"/>
              <a:sym typeface="Montserrat"/>
            </a:endParaRPr>
          </a:p>
        </p:txBody>
      </p:sp>
      <p:grpSp>
        <p:nvGrpSpPr>
          <p:cNvPr id="88" name="Google Shape;995;p68"/>
          <p:cNvGrpSpPr/>
          <p:nvPr/>
        </p:nvGrpSpPr>
        <p:grpSpPr>
          <a:xfrm>
            <a:off x="7865635" y="3417033"/>
            <a:ext cx="428399" cy="408944"/>
            <a:chOff x="4126815" y="2760704"/>
            <a:chExt cx="380393" cy="363118"/>
          </a:xfrm>
        </p:grpSpPr>
        <p:sp>
          <p:nvSpPr>
            <p:cNvPr id="89" name="Google Shape;996;p68"/>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97;p68"/>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98;p68"/>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99;p68"/>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fill="hold"/>
                                        <p:tgtEl>
                                          <p:spTgt spid="421"/>
                                        </p:tgtEl>
                                        <p:attrNameLst>
                                          <p:attrName>ppt_x</p:attrName>
                                        </p:attrNameLst>
                                      </p:cBhvr>
                                      <p:tavLst>
                                        <p:tav tm="0">
                                          <p:val>
                                            <p:strVal val="#ppt_x"/>
                                          </p:val>
                                        </p:tav>
                                        <p:tav tm="100000">
                                          <p:val>
                                            <p:strVal val="#ppt_x"/>
                                          </p:val>
                                        </p:tav>
                                      </p:tavLst>
                                    </p:anim>
                                    <p:anim calcmode="lin" valueType="num">
                                      <p:cBhvr additive="base">
                                        <p:cTn id="8" dur="500" fill="hold"/>
                                        <p:tgtEl>
                                          <p:spTgt spid="4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1"/>
                                        </p:tgtEl>
                                        <p:attrNameLst>
                                          <p:attrName>style.visibility</p:attrName>
                                        </p:attrNameLst>
                                      </p:cBhvr>
                                      <p:to>
                                        <p:strVal val="visible"/>
                                      </p:to>
                                    </p:set>
                                    <p:anim calcmode="lin" valueType="num">
                                      <p:cBhvr additive="base">
                                        <p:cTn id="11" dur="500" fill="hold"/>
                                        <p:tgtEl>
                                          <p:spTgt spid="431"/>
                                        </p:tgtEl>
                                        <p:attrNameLst>
                                          <p:attrName>ppt_x</p:attrName>
                                        </p:attrNameLst>
                                      </p:cBhvr>
                                      <p:tavLst>
                                        <p:tav tm="0">
                                          <p:val>
                                            <p:strVal val="#ppt_x"/>
                                          </p:val>
                                        </p:tav>
                                        <p:tav tm="100000">
                                          <p:val>
                                            <p:strVal val="#ppt_x"/>
                                          </p:val>
                                        </p:tav>
                                      </p:tavLst>
                                    </p:anim>
                                    <p:anim calcmode="lin" valueType="num">
                                      <p:cBhvr additive="base">
                                        <p:cTn id="12" dur="500" fill="hold"/>
                                        <p:tgtEl>
                                          <p:spTgt spid="4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7"/>
                                        </p:tgtEl>
                                        <p:attrNameLst>
                                          <p:attrName>style.visibility</p:attrName>
                                        </p:attrNameLst>
                                      </p:cBhvr>
                                      <p:to>
                                        <p:strVal val="visible"/>
                                      </p:to>
                                    </p:set>
                                    <p:anim calcmode="lin" valueType="num">
                                      <p:cBhvr additive="base">
                                        <p:cTn id="15" dur="500" fill="hold"/>
                                        <p:tgtEl>
                                          <p:spTgt spid="477"/>
                                        </p:tgtEl>
                                        <p:attrNameLst>
                                          <p:attrName>ppt_x</p:attrName>
                                        </p:attrNameLst>
                                      </p:cBhvr>
                                      <p:tavLst>
                                        <p:tav tm="0">
                                          <p:val>
                                            <p:strVal val="#ppt_x"/>
                                          </p:val>
                                        </p:tav>
                                        <p:tav tm="100000">
                                          <p:val>
                                            <p:strVal val="#ppt_x"/>
                                          </p:val>
                                        </p:tav>
                                      </p:tavLst>
                                    </p:anim>
                                    <p:anim calcmode="lin" valueType="num">
                                      <p:cBhvr additive="base">
                                        <p:cTn id="16" dur="500" fill="hold"/>
                                        <p:tgtEl>
                                          <p:spTgt spid="4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0"/>
                                        </p:tgtEl>
                                        <p:attrNameLst>
                                          <p:attrName>style.visibility</p:attrName>
                                        </p:attrNameLst>
                                      </p:cBhvr>
                                      <p:to>
                                        <p:strVal val="visible"/>
                                      </p:to>
                                    </p:set>
                                    <p:anim calcmode="lin" valueType="num">
                                      <p:cBhvr additive="base">
                                        <p:cTn id="19" dur="500" fill="hold"/>
                                        <p:tgtEl>
                                          <p:spTgt spid="480"/>
                                        </p:tgtEl>
                                        <p:attrNameLst>
                                          <p:attrName>ppt_x</p:attrName>
                                        </p:attrNameLst>
                                      </p:cBhvr>
                                      <p:tavLst>
                                        <p:tav tm="0">
                                          <p:val>
                                            <p:strVal val="#ppt_x"/>
                                          </p:val>
                                        </p:tav>
                                        <p:tav tm="100000">
                                          <p:val>
                                            <p:strVal val="#ppt_x"/>
                                          </p:val>
                                        </p:tav>
                                      </p:tavLst>
                                    </p:anim>
                                    <p:anim calcmode="lin" valueType="num">
                                      <p:cBhvr additive="base">
                                        <p:cTn id="20" dur="500" fill="hold"/>
                                        <p:tgtEl>
                                          <p:spTgt spid="48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ppt_x"/>
                                          </p:val>
                                        </p:tav>
                                        <p:tav tm="100000">
                                          <p:val>
                                            <p:strVal val="#ppt_x"/>
                                          </p:val>
                                        </p:tav>
                                      </p:tavLst>
                                    </p:anim>
                                    <p:anim calcmode="lin" valueType="num">
                                      <p:cBhvr additive="base">
                                        <p:cTn id="24" dur="500" fill="hold"/>
                                        <p:tgtEl>
                                          <p:spTgt spid="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ppt_x"/>
                                          </p:val>
                                        </p:tav>
                                        <p:tav tm="100000">
                                          <p:val>
                                            <p:strVal val="#ppt_x"/>
                                          </p:val>
                                        </p:tav>
                                      </p:tavLst>
                                    </p:anim>
                                    <p:anim calcmode="lin" valueType="num">
                                      <p:cBhvr additive="base">
                                        <p:cTn id="32" dur="500" fill="hold"/>
                                        <p:tgtEl>
                                          <p:spTgt spid="7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ppt_x"/>
                                          </p:val>
                                        </p:tav>
                                        <p:tav tm="100000">
                                          <p:val>
                                            <p:strVal val="#ppt_x"/>
                                          </p:val>
                                        </p:tav>
                                      </p:tavLst>
                                    </p:anim>
                                    <p:anim calcmode="lin" valueType="num">
                                      <p:cBhvr additive="base">
                                        <p:cTn id="36" dur="500" fill="hold"/>
                                        <p:tgtEl>
                                          <p:spTgt spid="7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500" fill="hold"/>
                                        <p:tgtEl>
                                          <p:spTgt spid="81"/>
                                        </p:tgtEl>
                                        <p:attrNameLst>
                                          <p:attrName>ppt_x</p:attrName>
                                        </p:attrNameLst>
                                      </p:cBhvr>
                                      <p:tavLst>
                                        <p:tav tm="0">
                                          <p:val>
                                            <p:strVal val="#ppt_x"/>
                                          </p:val>
                                        </p:tav>
                                        <p:tav tm="100000">
                                          <p:val>
                                            <p:strVal val="#ppt_x"/>
                                          </p:val>
                                        </p:tav>
                                      </p:tavLst>
                                    </p:anim>
                                    <p:anim calcmode="lin" valueType="num">
                                      <p:cBhvr additive="base">
                                        <p:cTn id="4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nodePh="1">
                                  <p:stCondLst>
                                    <p:cond delay="0"/>
                                  </p:stCondLst>
                                  <p:endCondLst>
                                    <p:cond evt="begin" delay="0">
                                      <p:tn val="43"/>
                                    </p:cond>
                                  </p:endCondLst>
                                  <p:childTnLst>
                                    <p:set>
                                      <p:cBhvr>
                                        <p:cTn id="44" dur="1" fill="hold">
                                          <p:stCondLst>
                                            <p:cond delay="0"/>
                                          </p:stCondLst>
                                        </p:cTn>
                                        <p:tgtEl>
                                          <p:spTgt spid="423"/>
                                        </p:tgtEl>
                                        <p:attrNameLst>
                                          <p:attrName>style.visibility</p:attrName>
                                        </p:attrNameLst>
                                      </p:cBhvr>
                                      <p:to>
                                        <p:strVal val="visible"/>
                                      </p:to>
                                    </p:set>
                                    <p:anim calcmode="lin" valueType="num">
                                      <p:cBhvr additive="base">
                                        <p:cTn id="45" dur="500" fill="hold"/>
                                        <p:tgtEl>
                                          <p:spTgt spid="423"/>
                                        </p:tgtEl>
                                        <p:attrNameLst>
                                          <p:attrName>ppt_x</p:attrName>
                                        </p:attrNameLst>
                                      </p:cBhvr>
                                      <p:tavLst>
                                        <p:tav tm="0">
                                          <p:val>
                                            <p:strVal val="#ppt_x"/>
                                          </p:val>
                                        </p:tav>
                                        <p:tav tm="100000">
                                          <p:val>
                                            <p:strVal val="#ppt_x"/>
                                          </p:val>
                                        </p:tav>
                                      </p:tavLst>
                                    </p:anim>
                                    <p:anim calcmode="lin" valueType="num">
                                      <p:cBhvr additive="base">
                                        <p:cTn id="46" dur="500" fill="hold"/>
                                        <p:tgtEl>
                                          <p:spTgt spid="4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fill="hold"/>
                                        <p:tgtEl>
                                          <p:spTgt spid="74"/>
                                        </p:tgtEl>
                                        <p:attrNameLst>
                                          <p:attrName>ppt_x</p:attrName>
                                        </p:attrNameLst>
                                      </p:cBhvr>
                                      <p:tavLst>
                                        <p:tav tm="0">
                                          <p:val>
                                            <p:strVal val="#ppt_x"/>
                                          </p:val>
                                        </p:tav>
                                        <p:tav tm="100000">
                                          <p:val>
                                            <p:strVal val="#ppt_x"/>
                                          </p:val>
                                        </p:tav>
                                      </p:tavLst>
                                    </p:anim>
                                    <p:anim calcmode="lin" valueType="num">
                                      <p:cBhvr additive="base">
                                        <p:cTn id="50" dur="500" fill="hold"/>
                                        <p:tgtEl>
                                          <p:spTgt spid="7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additive="base">
                                        <p:cTn id="53" dur="500" fill="hold"/>
                                        <p:tgtEl>
                                          <p:spTgt spid="82"/>
                                        </p:tgtEl>
                                        <p:attrNameLst>
                                          <p:attrName>ppt_x</p:attrName>
                                        </p:attrNameLst>
                                      </p:cBhvr>
                                      <p:tavLst>
                                        <p:tav tm="0">
                                          <p:val>
                                            <p:strVal val="#ppt_x"/>
                                          </p:val>
                                        </p:tav>
                                        <p:tav tm="100000">
                                          <p:val>
                                            <p:strVal val="#ppt_x"/>
                                          </p:val>
                                        </p:tav>
                                      </p:tavLst>
                                    </p:anim>
                                    <p:anim calcmode="lin" valueType="num">
                                      <p:cBhvr additive="base">
                                        <p:cTn id="54" dur="500" fill="hold"/>
                                        <p:tgtEl>
                                          <p:spTgt spid="8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500" fill="hold"/>
                                        <p:tgtEl>
                                          <p:spTgt spid="83"/>
                                        </p:tgtEl>
                                        <p:attrNameLst>
                                          <p:attrName>ppt_x</p:attrName>
                                        </p:attrNameLst>
                                      </p:cBhvr>
                                      <p:tavLst>
                                        <p:tav tm="0">
                                          <p:val>
                                            <p:strVal val="#ppt_x"/>
                                          </p:val>
                                        </p:tav>
                                        <p:tav tm="100000">
                                          <p:val>
                                            <p:strVal val="#ppt_x"/>
                                          </p:val>
                                        </p:tav>
                                      </p:tavLst>
                                    </p:anim>
                                    <p:anim calcmode="lin" valueType="num">
                                      <p:cBhvr additive="base">
                                        <p:cTn id="58" dur="500" fill="hold"/>
                                        <p:tgtEl>
                                          <p:spTgt spid="8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additive="base">
                                        <p:cTn id="65" dur="500" fill="hold"/>
                                        <p:tgtEl>
                                          <p:spTgt spid="85"/>
                                        </p:tgtEl>
                                        <p:attrNameLst>
                                          <p:attrName>ppt_x</p:attrName>
                                        </p:attrNameLst>
                                      </p:cBhvr>
                                      <p:tavLst>
                                        <p:tav tm="0">
                                          <p:val>
                                            <p:strVal val="#ppt_x"/>
                                          </p:val>
                                        </p:tav>
                                        <p:tav tm="100000">
                                          <p:val>
                                            <p:strVal val="#ppt_x"/>
                                          </p:val>
                                        </p:tav>
                                      </p:tavLst>
                                    </p:anim>
                                    <p:anim calcmode="lin" valueType="num">
                                      <p:cBhvr additive="base">
                                        <p:cTn id="66" dur="500" fill="hold"/>
                                        <p:tgtEl>
                                          <p:spTgt spid="8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additive="base">
                                        <p:cTn id="69" dur="500" fill="hold"/>
                                        <p:tgtEl>
                                          <p:spTgt spid="87"/>
                                        </p:tgtEl>
                                        <p:attrNameLst>
                                          <p:attrName>ppt_x</p:attrName>
                                        </p:attrNameLst>
                                      </p:cBhvr>
                                      <p:tavLst>
                                        <p:tav tm="0">
                                          <p:val>
                                            <p:strVal val="#ppt_x"/>
                                          </p:val>
                                        </p:tav>
                                        <p:tav tm="100000">
                                          <p:val>
                                            <p:strVal val="#ppt_x"/>
                                          </p:val>
                                        </p:tav>
                                      </p:tavLst>
                                    </p:anim>
                                    <p:anim calcmode="lin" valueType="num">
                                      <p:cBhvr additive="base">
                                        <p:cTn id="70" dur="500" fill="hold"/>
                                        <p:tgtEl>
                                          <p:spTgt spid="8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ppt_x"/>
                                          </p:val>
                                        </p:tav>
                                        <p:tav tm="100000">
                                          <p:val>
                                            <p:strVal val="#ppt_x"/>
                                          </p:val>
                                        </p:tav>
                                      </p:tavLst>
                                    </p:anim>
                                    <p:anim calcmode="lin" valueType="num">
                                      <p:cBhvr additive="base">
                                        <p:cTn id="7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3" grpId="0"/>
      <p:bldP spid="477" grpId="0"/>
      <p:bldP spid="480" grpId="0"/>
      <p:bldP spid="74" grpId="0"/>
      <p:bldP spid="75" grpId="0"/>
      <p:bldP spid="76" grpId="0"/>
      <p:bldP spid="81" grpId="0"/>
      <p:bldP spid="82" grpId="0"/>
      <p:bldP spid="83" grpId="0" animBg="1"/>
      <p:bldP spid="84" grpId="0"/>
      <p:bldP spid="85" grpId="0"/>
      <p:bldP spid="87" grpId="0"/>
    </p:bldLst>
  </p:timing>
</p:sld>
</file>

<file path=ppt/theme/theme1.xml><?xml version="1.0" encoding="utf-8"?>
<a:theme xmlns:a="http://schemas.openxmlformats.org/drawingml/2006/main" name="Everyday Business Planner by Slidesgo">
  <a:themeElements>
    <a:clrScheme name="Simple Light">
      <a:dk1>
        <a:srgbClr val="504A46"/>
      </a:dk1>
      <a:lt1>
        <a:srgbClr val="FFFFFF"/>
      </a:lt1>
      <a:dk2>
        <a:srgbClr val="F3A183"/>
      </a:dk2>
      <a:lt2>
        <a:srgbClr val="DFDEC3"/>
      </a:lt2>
      <a:accent1>
        <a:srgbClr val="504A46"/>
      </a:accent1>
      <a:accent2>
        <a:srgbClr val="FFFFFF"/>
      </a:accent2>
      <a:accent3>
        <a:srgbClr val="F3A183"/>
      </a:accent3>
      <a:accent4>
        <a:srgbClr val="DFDEC3"/>
      </a:accent4>
      <a:accent5>
        <a:srgbClr val="504A46"/>
      </a:accent5>
      <a:accent6>
        <a:srgbClr val="FFFFFF"/>
      </a:accent6>
      <a:hlink>
        <a:srgbClr val="504A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2102</Words>
  <Application>Microsoft Office PowerPoint</Application>
  <PresentationFormat>Presentación en pantalla (16:9)</PresentationFormat>
  <Paragraphs>306</Paragraphs>
  <Slides>33</Slides>
  <Notes>28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Cambria Math</vt:lpstr>
      <vt:lpstr>Poppins</vt:lpstr>
      <vt:lpstr>Baskervville</vt:lpstr>
      <vt:lpstr>Times New Roman</vt:lpstr>
      <vt:lpstr>Arial</vt:lpstr>
      <vt:lpstr>Quicksand</vt:lpstr>
      <vt:lpstr>Montserrat</vt:lpstr>
      <vt:lpstr>Calibri</vt:lpstr>
      <vt:lpstr>Everyday Business Planner by Slidesgo</vt:lpstr>
      <vt:lpstr>¿Sabía que …</vt:lpstr>
      <vt:lpstr>Impacto del Comercio Justo en el sector florícola exportador del cantón Cayambe, periodo 2010-2019</vt:lpstr>
      <vt:lpstr>Planteamiento del problema</vt:lpstr>
      <vt:lpstr>Objetivos</vt:lpstr>
      <vt:lpstr>Hipótesis</vt:lpstr>
      <vt:lpstr>Teoría de la Ventaja Competitiva</vt:lpstr>
      <vt:lpstr>Marco Referencial</vt:lpstr>
      <vt:lpstr>Enfoque de la Investigación</vt:lpstr>
      <vt:lpstr>Instrumentos de recolección</vt:lpstr>
      <vt:lpstr>Sector florícola exportador ecuatoriano</vt:lpstr>
      <vt:lpstr>Valor agregado</vt:lpstr>
      <vt:lpstr>Producción</vt:lpstr>
      <vt:lpstr>Proveedores</vt:lpstr>
      <vt:lpstr>Presentación de PowerPoint</vt:lpstr>
      <vt:lpstr>Inicios</vt:lpstr>
      <vt:lpstr>Tipos</vt:lpstr>
      <vt:lpstr>Competidores florícolas</vt:lpstr>
      <vt:lpstr>A nivel nacional</vt:lpstr>
      <vt:lpstr>Principales representantes</vt:lpstr>
      <vt:lpstr>Principales destinos</vt:lpstr>
      <vt:lpstr>Principales Empresas</vt:lpstr>
      <vt:lpstr>Principales Empresas</vt:lpstr>
      <vt:lpstr>Principales Empresas</vt:lpstr>
      <vt:lpstr>Contexto en la pandemia</vt:lpstr>
      <vt:lpstr>Resultados</vt:lpstr>
      <vt:lpstr>Análisis Cuantitativo</vt:lpstr>
      <vt:lpstr>Demanda por países</vt:lpstr>
      <vt:lpstr>Evolución de precios</vt:lpstr>
      <vt:lpstr>Hipótesis</vt:lpstr>
      <vt:lpstr>Análisis Cualitativo</vt:lpstr>
      <vt:lpstr>Conclusiones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del Comercio Justo en el sector florícola exportador del cantón Cayambe, periodo 2010-2019</dc:title>
  <dc:creator>Laura Isabel Morocho</dc:creator>
  <cp:lastModifiedBy>Daniela Chávez</cp:lastModifiedBy>
  <cp:revision>37</cp:revision>
  <dcterms:modified xsi:type="dcterms:W3CDTF">2021-03-11T07:23:39Z</dcterms:modified>
</cp:coreProperties>
</file>