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71" r:id="rId1"/>
  </p:sldMasterIdLst>
  <p:notesMasterIdLst>
    <p:notesMasterId r:id="rId36"/>
  </p:notesMasterIdLst>
  <p:handoutMasterIdLst>
    <p:handoutMasterId r:id="rId37"/>
  </p:handoutMasterIdLst>
  <p:sldIdLst>
    <p:sldId id="373" r:id="rId2"/>
    <p:sldId id="372" r:id="rId3"/>
    <p:sldId id="396" r:id="rId4"/>
    <p:sldId id="397" r:id="rId5"/>
    <p:sldId id="442" r:id="rId6"/>
    <p:sldId id="444" r:id="rId7"/>
    <p:sldId id="478" r:id="rId8"/>
    <p:sldId id="466" r:id="rId9"/>
    <p:sldId id="445" r:id="rId10"/>
    <p:sldId id="446" r:id="rId11"/>
    <p:sldId id="447" r:id="rId12"/>
    <p:sldId id="485" r:id="rId13"/>
    <p:sldId id="448" r:id="rId14"/>
    <p:sldId id="453" r:id="rId15"/>
    <p:sldId id="458" r:id="rId16"/>
    <p:sldId id="492" r:id="rId17"/>
    <p:sldId id="471" r:id="rId18"/>
    <p:sldId id="472" r:id="rId19"/>
    <p:sldId id="455" r:id="rId20"/>
    <p:sldId id="474" r:id="rId21"/>
    <p:sldId id="457" r:id="rId22"/>
    <p:sldId id="486" r:id="rId23"/>
    <p:sldId id="470" r:id="rId24"/>
    <p:sldId id="482" r:id="rId25"/>
    <p:sldId id="460" r:id="rId26"/>
    <p:sldId id="476" r:id="rId27"/>
    <p:sldId id="477" r:id="rId28"/>
    <p:sldId id="489" r:id="rId29"/>
    <p:sldId id="490" r:id="rId30"/>
    <p:sldId id="491" r:id="rId31"/>
    <p:sldId id="467" r:id="rId32"/>
    <p:sldId id="469" r:id="rId33"/>
    <p:sldId id="481" r:id="rId34"/>
    <p:sldId id="44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FFF"/>
    <a:srgbClr val="FF8601"/>
    <a:srgbClr val="FA66EF"/>
    <a:srgbClr val="33FF29"/>
    <a:srgbClr val="8779EF"/>
    <a:srgbClr val="FF9900"/>
    <a:srgbClr val="663300"/>
    <a:srgbClr val="AF2213"/>
    <a:srgbClr val="B9FFDC"/>
    <a:srgbClr val="E1E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57" autoAdjust="0"/>
  </p:normalViewPr>
  <p:slideViewPr>
    <p:cSldViewPr snapToGrid="0">
      <p:cViewPr varScale="1">
        <p:scale>
          <a:sx n="64" d="100"/>
          <a:sy n="64" d="100"/>
        </p:scale>
        <p:origin x="142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D:\DANNY%20JACOME\TESIS\graficas\grafic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Hoja1!$D$25</c:f>
              <c:strCache>
                <c:ptCount val="1"/>
                <c:pt idx="0">
                  <c:v>Editex</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Hoja1!$E$25</c:f>
              <c:numCache>
                <c:formatCode>0.00%</c:formatCode>
                <c:ptCount val="1"/>
                <c:pt idx="0">
                  <c:v>0.45100000000000001</c:v>
                </c:pt>
              </c:numCache>
            </c:numRef>
          </c:val>
          <c:extLst>
            <c:ext xmlns:c16="http://schemas.microsoft.com/office/drawing/2014/chart" uri="{C3380CC4-5D6E-409C-BE32-E72D297353CC}">
              <c16:uniqueId val="{00000000-A6E9-49DE-86E0-9C7B489B06AB}"/>
            </c:ext>
          </c:extLst>
        </c:ser>
        <c:ser>
          <c:idx val="1"/>
          <c:order val="1"/>
          <c:tx>
            <c:strRef>
              <c:f>Hoja1!$D$26</c:f>
              <c:strCache>
                <c:ptCount val="1"/>
                <c:pt idx="0">
                  <c:v>Levenshtein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Hoja1!$E$26</c:f>
              <c:numCache>
                <c:formatCode>0.00%</c:formatCode>
                <c:ptCount val="1"/>
                <c:pt idx="0">
                  <c:v>0.435</c:v>
                </c:pt>
              </c:numCache>
            </c:numRef>
          </c:val>
          <c:extLst>
            <c:ext xmlns:c16="http://schemas.microsoft.com/office/drawing/2014/chart" uri="{C3380CC4-5D6E-409C-BE32-E72D297353CC}">
              <c16:uniqueId val="{00000001-A6E9-49DE-86E0-9C7B489B06AB}"/>
            </c:ext>
          </c:extLst>
        </c:ser>
        <c:ser>
          <c:idx val="2"/>
          <c:order val="2"/>
          <c:tx>
            <c:strRef>
              <c:f>Hoja1!$D$27</c:f>
              <c:strCache>
                <c:ptCount val="1"/>
                <c:pt idx="0">
                  <c:v>Levenshtein-Damerau</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Hoja1!$E$27</c:f>
              <c:numCache>
                <c:formatCode>0.00%</c:formatCode>
                <c:ptCount val="1"/>
                <c:pt idx="0">
                  <c:v>0.43159999999999998</c:v>
                </c:pt>
              </c:numCache>
            </c:numRef>
          </c:val>
          <c:extLst>
            <c:ext xmlns:c16="http://schemas.microsoft.com/office/drawing/2014/chart" uri="{C3380CC4-5D6E-409C-BE32-E72D297353CC}">
              <c16:uniqueId val="{00000002-A6E9-49DE-86E0-9C7B489B06AB}"/>
            </c:ext>
          </c:extLst>
        </c:ser>
        <c:ser>
          <c:idx val="3"/>
          <c:order val="3"/>
          <c:tx>
            <c:strRef>
              <c:f>Hoja1!$D$28</c:f>
              <c:strCache>
                <c:ptCount val="1"/>
                <c:pt idx="0">
                  <c:v>Guth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Hoja1!$E$28</c:f>
              <c:numCache>
                <c:formatCode>0.00%</c:formatCode>
                <c:ptCount val="1"/>
                <c:pt idx="0">
                  <c:v>0.31709999999999999</c:v>
                </c:pt>
              </c:numCache>
            </c:numRef>
          </c:val>
          <c:extLst>
            <c:ext xmlns:c16="http://schemas.microsoft.com/office/drawing/2014/chart" uri="{C3380CC4-5D6E-409C-BE32-E72D297353CC}">
              <c16:uniqueId val="{00000003-A6E9-49DE-86E0-9C7B489B06AB}"/>
            </c:ext>
          </c:extLst>
        </c:ser>
        <c:ser>
          <c:idx val="4"/>
          <c:order val="4"/>
          <c:tx>
            <c:strRef>
              <c:f>Hoja1!$D$29</c:f>
              <c:strCache>
                <c:ptCount val="1"/>
                <c:pt idx="0">
                  <c:v>Jaro-Winkler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Hoja1!$E$29</c:f>
              <c:numCache>
                <c:formatCode>0.00%</c:formatCode>
                <c:ptCount val="1"/>
                <c:pt idx="0">
                  <c:v>5.3100000000000001E-2</c:v>
                </c:pt>
              </c:numCache>
            </c:numRef>
          </c:val>
          <c:extLst>
            <c:ext xmlns:c16="http://schemas.microsoft.com/office/drawing/2014/chart" uri="{C3380CC4-5D6E-409C-BE32-E72D297353CC}">
              <c16:uniqueId val="{00000004-A6E9-49DE-86E0-9C7B489B06AB}"/>
            </c:ext>
          </c:extLst>
        </c:ser>
        <c:ser>
          <c:idx val="5"/>
          <c:order val="5"/>
          <c:tx>
            <c:strRef>
              <c:f>Hoja1!$D$30</c:f>
              <c:strCache>
                <c:ptCount val="1"/>
                <c:pt idx="0">
                  <c:v>Jaro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Hoja1!$E$30</c:f>
              <c:numCache>
                <c:formatCode>0.00%</c:formatCode>
                <c:ptCount val="1"/>
                <c:pt idx="0">
                  <c:v>4.65E-2</c:v>
                </c:pt>
              </c:numCache>
            </c:numRef>
          </c:val>
          <c:extLst>
            <c:ext xmlns:c16="http://schemas.microsoft.com/office/drawing/2014/chart" uri="{C3380CC4-5D6E-409C-BE32-E72D297353CC}">
              <c16:uniqueId val="{00000005-A6E9-49DE-86E0-9C7B489B06AB}"/>
            </c:ext>
          </c:extLst>
        </c:ser>
        <c:ser>
          <c:idx val="6"/>
          <c:order val="6"/>
          <c:tx>
            <c:strRef>
              <c:f>Hoja1!$D$31</c:f>
              <c:strCache>
                <c:ptCount val="1"/>
                <c:pt idx="0">
                  <c:v>N-gram</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Hoja1!$E$31</c:f>
              <c:numCache>
                <c:formatCode>0.00%</c:formatCode>
                <c:ptCount val="1"/>
                <c:pt idx="0">
                  <c:v>3.6999999999999998E-2</c:v>
                </c:pt>
              </c:numCache>
            </c:numRef>
          </c:val>
          <c:extLst>
            <c:ext xmlns:c16="http://schemas.microsoft.com/office/drawing/2014/chart" uri="{C3380CC4-5D6E-409C-BE32-E72D297353CC}">
              <c16:uniqueId val="{00000006-A6E9-49DE-86E0-9C7B489B06AB}"/>
            </c:ext>
          </c:extLst>
        </c:ser>
        <c:dLbls>
          <c:dLblPos val="outEnd"/>
          <c:showLegendKey val="0"/>
          <c:showVal val="1"/>
          <c:showCatName val="0"/>
          <c:showSerName val="0"/>
          <c:showPercent val="0"/>
          <c:showBubbleSize val="0"/>
        </c:dLbls>
        <c:gapWidth val="100"/>
        <c:overlap val="-24"/>
        <c:axId val="602061456"/>
        <c:axId val="602062288"/>
      </c:barChart>
      <c:catAx>
        <c:axId val="60206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602062288"/>
        <c:crosses val="autoZero"/>
        <c:auto val="1"/>
        <c:lblAlgn val="ctr"/>
        <c:lblOffset val="100"/>
        <c:noMultiLvlLbl val="0"/>
      </c:catAx>
      <c:valAx>
        <c:axId val="602062288"/>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60206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sz="18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00881-053A-49FE-9FBA-F667F465EEB2}"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C"/>
        </a:p>
      </dgm:t>
    </dgm:pt>
    <dgm:pt modelId="{44E67C7F-38A1-4930-AC24-9740D95B4E20}">
      <dgm:prSet phldrT="[Texto]"/>
      <dgm:spPr/>
      <dgm:t>
        <a:bodyPr/>
        <a:lstStyle/>
        <a:p>
          <a:r>
            <a:rPr lang="es-ES" dirty="0"/>
            <a:t>¿?</a:t>
          </a:r>
          <a:endParaRPr lang="es-EC" dirty="0"/>
        </a:p>
      </dgm:t>
    </dgm:pt>
    <dgm:pt modelId="{2D89FD8E-B9E9-4E15-9194-4A74C231EB65}" type="parTrans" cxnId="{8AC3BEF7-04A2-45F9-B1F1-4D852632BD6D}">
      <dgm:prSet/>
      <dgm:spPr/>
      <dgm:t>
        <a:bodyPr/>
        <a:lstStyle/>
        <a:p>
          <a:endParaRPr lang="es-EC"/>
        </a:p>
      </dgm:t>
    </dgm:pt>
    <dgm:pt modelId="{780CE6FE-F509-4508-A3F0-B2A041B89F67}" type="sibTrans" cxnId="{8AC3BEF7-04A2-45F9-B1F1-4D852632BD6D}">
      <dgm:prSet/>
      <dgm:spPr/>
      <dgm:t>
        <a:bodyPr/>
        <a:lstStyle/>
        <a:p>
          <a:endParaRPr lang="es-EC"/>
        </a:p>
      </dgm:t>
    </dgm:pt>
    <dgm:pt modelId="{F4831448-B035-4652-AEFA-88B397AEFD5F}">
      <dgm:prSet phldrT="[Texto]"/>
      <dgm:spPr/>
      <dgm:t>
        <a:bodyPr/>
        <a:lstStyle/>
        <a:p>
          <a:pPr algn="just"/>
          <a:r>
            <a:rPr lang="es-ES" b="0" i="0" u="none" dirty="0"/>
            <a:t>El acoso cibernético o (Cyberbullying) es una manera de realizar actos de violencia a través de medios electrónicos especialmente mediante redes sociales</a:t>
          </a:r>
          <a:endParaRPr lang="es-EC" dirty="0"/>
        </a:p>
      </dgm:t>
    </dgm:pt>
    <dgm:pt modelId="{A73EBDCD-135C-4B99-90DE-6C3863CA1730}" type="parTrans" cxnId="{7F8EDC2F-76FA-45DD-BB6F-EED1F21AD2A8}">
      <dgm:prSet/>
      <dgm:spPr/>
      <dgm:t>
        <a:bodyPr/>
        <a:lstStyle/>
        <a:p>
          <a:endParaRPr lang="es-EC"/>
        </a:p>
      </dgm:t>
    </dgm:pt>
    <dgm:pt modelId="{2A021157-7130-4CC5-8699-7CDD3F437D95}" type="sibTrans" cxnId="{7F8EDC2F-76FA-45DD-BB6F-EED1F21AD2A8}">
      <dgm:prSet/>
      <dgm:spPr/>
      <dgm:t>
        <a:bodyPr/>
        <a:lstStyle/>
        <a:p>
          <a:endParaRPr lang="es-EC"/>
        </a:p>
      </dgm:t>
    </dgm:pt>
    <dgm:pt modelId="{4E443CE7-1D95-4C28-B095-E733F1F4BEA3}">
      <dgm:prSet phldrT="[Texto]"/>
      <dgm:spPr/>
      <dgm:t>
        <a:bodyPr/>
        <a:lstStyle/>
        <a:p>
          <a:r>
            <a:rPr lang="es-EC" dirty="0"/>
            <a:t>TIPOS</a:t>
          </a:r>
        </a:p>
      </dgm:t>
    </dgm:pt>
    <dgm:pt modelId="{438384AE-598D-49C8-AABE-94CC51C2584B}" type="parTrans" cxnId="{D5558251-3545-4773-BF8A-C37263B2F4BE}">
      <dgm:prSet/>
      <dgm:spPr/>
      <dgm:t>
        <a:bodyPr/>
        <a:lstStyle/>
        <a:p>
          <a:endParaRPr lang="es-EC"/>
        </a:p>
      </dgm:t>
    </dgm:pt>
    <dgm:pt modelId="{7288BA72-F830-48FF-8A04-F80BEFED9523}" type="sibTrans" cxnId="{D5558251-3545-4773-BF8A-C37263B2F4BE}">
      <dgm:prSet/>
      <dgm:spPr/>
      <dgm:t>
        <a:bodyPr/>
        <a:lstStyle/>
        <a:p>
          <a:endParaRPr lang="es-EC"/>
        </a:p>
      </dgm:t>
    </dgm:pt>
    <dgm:pt modelId="{69DF9E05-CAAE-4282-94DE-C742A7719C88}">
      <dgm:prSet phldrT="[Texto]"/>
      <dgm:spPr/>
      <dgm:t>
        <a:bodyPr/>
        <a:lstStyle/>
        <a:p>
          <a:pPr algn="just"/>
          <a:r>
            <a:rPr lang="es-ES" dirty="0"/>
            <a:t>Se </a:t>
          </a:r>
          <a:r>
            <a:rPr lang="es-ES" b="0" i="0" u="none" dirty="0"/>
            <a:t>han identificado algunas categorías de violencia verbal y escrita a través de las nuevas tecnologías</a:t>
          </a:r>
          <a:endParaRPr lang="es-EC" dirty="0"/>
        </a:p>
      </dgm:t>
    </dgm:pt>
    <dgm:pt modelId="{79454452-E7C8-4B33-99F8-2E1989B8EF03}" type="parTrans" cxnId="{6C3EAFB9-F8E8-4C57-80E2-D5F0A3860D6B}">
      <dgm:prSet/>
      <dgm:spPr/>
      <dgm:t>
        <a:bodyPr/>
        <a:lstStyle/>
        <a:p>
          <a:endParaRPr lang="es-EC"/>
        </a:p>
      </dgm:t>
    </dgm:pt>
    <dgm:pt modelId="{7A4DA6F1-7DAF-45FA-8DD2-3C2AE942B266}" type="sibTrans" cxnId="{6C3EAFB9-F8E8-4C57-80E2-D5F0A3860D6B}">
      <dgm:prSet/>
      <dgm:spPr/>
      <dgm:t>
        <a:bodyPr/>
        <a:lstStyle/>
        <a:p>
          <a:endParaRPr lang="es-EC"/>
        </a:p>
      </dgm:t>
    </dgm:pt>
    <dgm:pt modelId="{B38F06F5-28A2-4714-BFCB-F7A60E13060C}">
      <dgm:prSet phldrT="[Texto]"/>
      <dgm:spPr/>
      <dgm:t>
        <a:bodyPr/>
        <a:lstStyle/>
        <a:p>
          <a:r>
            <a:rPr lang="es-MX" dirty="0"/>
            <a:t>Existen tres tipos de involucrados: El agresor,  la victima y los testigos</a:t>
          </a:r>
          <a:endParaRPr lang="es-EC" dirty="0"/>
        </a:p>
      </dgm:t>
    </dgm:pt>
    <dgm:pt modelId="{21920FB8-B218-49B9-B558-92E4FBC60DAA}" type="parTrans" cxnId="{F2698673-2FD2-4593-B6F7-7DBF5BD00F1D}">
      <dgm:prSet/>
      <dgm:spPr/>
      <dgm:t>
        <a:bodyPr/>
        <a:lstStyle/>
        <a:p>
          <a:endParaRPr lang="es-EC"/>
        </a:p>
      </dgm:t>
    </dgm:pt>
    <dgm:pt modelId="{6F96EFD8-5FF3-4768-8F7F-B4160CD932EF}" type="sibTrans" cxnId="{F2698673-2FD2-4593-B6F7-7DBF5BD00F1D}">
      <dgm:prSet/>
      <dgm:spPr/>
      <dgm:t>
        <a:bodyPr/>
        <a:lstStyle/>
        <a:p>
          <a:endParaRPr lang="es-EC"/>
        </a:p>
      </dgm:t>
    </dgm:pt>
    <dgm:pt modelId="{ADD16368-3A57-434D-933E-BF0D1218C6DA}">
      <dgm:prSet phldrT="[Texto]"/>
      <dgm:spPr/>
      <dgm:t>
        <a:bodyPr/>
        <a:lstStyle/>
        <a:p>
          <a:r>
            <a:rPr lang="es-EC" dirty="0"/>
            <a:t>Involucrados</a:t>
          </a:r>
        </a:p>
      </dgm:t>
    </dgm:pt>
    <dgm:pt modelId="{731AE703-1086-4A2A-A2E8-592B916099E9}" type="parTrans" cxnId="{AF85AD86-674E-4D50-B1A7-DABE6699FF47}">
      <dgm:prSet/>
      <dgm:spPr/>
      <dgm:t>
        <a:bodyPr/>
        <a:lstStyle/>
        <a:p>
          <a:endParaRPr lang="es-EC"/>
        </a:p>
      </dgm:t>
    </dgm:pt>
    <dgm:pt modelId="{34862914-01CC-45ED-8358-848FA4442127}" type="sibTrans" cxnId="{AF85AD86-674E-4D50-B1A7-DABE6699FF47}">
      <dgm:prSet/>
      <dgm:spPr/>
      <dgm:t>
        <a:bodyPr/>
        <a:lstStyle/>
        <a:p>
          <a:endParaRPr lang="es-EC"/>
        </a:p>
      </dgm:t>
    </dgm:pt>
    <dgm:pt modelId="{FA024E21-9E71-42FB-B375-BDF5EA66471B}" type="pres">
      <dgm:prSet presAssocID="{EC500881-053A-49FE-9FBA-F667F465EEB2}" presName="linearFlow" presStyleCnt="0">
        <dgm:presLayoutVars>
          <dgm:dir/>
          <dgm:animLvl val="lvl"/>
          <dgm:resizeHandles val="exact"/>
        </dgm:presLayoutVars>
      </dgm:prSet>
      <dgm:spPr/>
    </dgm:pt>
    <dgm:pt modelId="{620DFDF5-0C8D-4D2B-842B-64541EBA7584}" type="pres">
      <dgm:prSet presAssocID="{44E67C7F-38A1-4930-AC24-9740D95B4E20}" presName="composite" presStyleCnt="0"/>
      <dgm:spPr/>
    </dgm:pt>
    <dgm:pt modelId="{4E25D526-64DE-471B-8989-E469F6593A00}" type="pres">
      <dgm:prSet presAssocID="{44E67C7F-38A1-4930-AC24-9740D95B4E20}" presName="parentText" presStyleLbl="alignNode1" presStyleIdx="0" presStyleCnt="3">
        <dgm:presLayoutVars>
          <dgm:chMax val="1"/>
          <dgm:bulletEnabled val="1"/>
        </dgm:presLayoutVars>
      </dgm:prSet>
      <dgm:spPr/>
    </dgm:pt>
    <dgm:pt modelId="{58EB5695-6704-4271-8489-C60FB0688A29}" type="pres">
      <dgm:prSet presAssocID="{44E67C7F-38A1-4930-AC24-9740D95B4E20}" presName="descendantText" presStyleLbl="alignAcc1" presStyleIdx="0" presStyleCnt="3">
        <dgm:presLayoutVars>
          <dgm:bulletEnabled val="1"/>
        </dgm:presLayoutVars>
      </dgm:prSet>
      <dgm:spPr/>
    </dgm:pt>
    <dgm:pt modelId="{D31C6D09-E867-4190-A49C-87CE6A73E10B}" type="pres">
      <dgm:prSet presAssocID="{780CE6FE-F509-4508-A3F0-B2A041B89F67}" presName="sp" presStyleCnt="0"/>
      <dgm:spPr/>
    </dgm:pt>
    <dgm:pt modelId="{78DE67AF-941C-4D36-9B82-6BF2DF3F033C}" type="pres">
      <dgm:prSet presAssocID="{4E443CE7-1D95-4C28-B095-E733F1F4BEA3}" presName="composite" presStyleCnt="0"/>
      <dgm:spPr/>
    </dgm:pt>
    <dgm:pt modelId="{2ABF1C85-6A2C-4FCC-9BC6-7A5C4D2A0956}" type="pres">
      <dgm:prSet presAssocID="{4E443CE7-1D95-4C28-B095-E733F1F4BEA3}" presName="parentText" presStyleLbl="alignNode1" presStyleIdx="1" presStyleCnt="3">
        <dgm:presLayoutVars>
          <dgm:chMax val="1"/>
          <dgm:bulletEnabled val="1"/>
        </dgm:presLayoutVars>
      </dgm:prSet>
      <dgm:spPr/>
    </dgm:pt>
    <dgm:pt modelId="{8C6914F3-9C94-462D-B7BC-3EE1CB822624}" type="pres">
      <dgm:prSet presAssocID="{4E443CE7-1D95-4C28-B095-E733F1F4BEA3}" presName="descendantText" presStyleLbl="alignAcc1" presStyleIdx="1" presStyleCnt="3">
        <dgm:presLayoutVars>
          <dgm:bulletEnabled val="1"/>
        </dgm:presLayoutVars>
      </dgm:prSet>
      <dgm:spPr/>
    </dgm:pt>
    <dgm:pt modelId="{002B8140-A271-4A7A-BF2F-817D7F318FBE}" type="pres">
      <dgm:prSet presAssocID="{7288BA72-F830-48FF-8A04-F80BEFED9523}" presName="sp" presStyleCnt="0"/>
      <dgm:spPr/>
    </dgm:pt>
    <dgm:pt modelId="{A27BDCAE-2D15-4506-8803-D0AC88AFF784}" type="pres">
      <dgm:prSet presAssocID="{ADD16368-3A57-434D-933E-BF0D1218C6DA}" presName="composite" presStyleCnt="0"/>
      <dgm:spPr/>
    </dgm:pt>
    <dgm:pt modelId="{CA014486-32B4-4689-BDB7-8893762ACBC9}" type="pres">
      <dgm:prSet presAssocID="{ADD16368-3A57-434D-933E-BF0D1218C6DA}" presName="parentText" presStyleLbl="alignNode1" presStyleIdx="2" presStyleCnt="3">
        <dgm:presLayoutVars>
          <dgm:chMax val="1"/>
          <dgm:bulletEnabled val="1"/>
        </dgm:presLayoutVars>
      </dgm:prSet>
      <dgm:spPr/>
    </dgm:pt>
    <dgm:pt modelId="{D149C359-8CD9-46A6-A2D6-29946E435867}" type="pres">
      <dgm:prSet presAssocID="{ADD16368-3A57-434D-933E-BF0D1218C6DA}" presName="descendantText" presStyleLbl="alignAcc1" presStyleIdx="2" presStyleCnt="3">
        <dgm:presLayoutVars>
          <dgm:bulletEnabled val="1"/>
        </dgm:presLayoutVars>
      </dgm:prSet>
      <dgm:spPr/>
    </dgm:pt>
  </dgm:ptLst>
  <dgm:cxnLst>
    <dgm:cxn modelId="{3340AE09-D605-46F2-BDF9-F740B056D4FE}" type="presOf" srcId="{ADD16368-3A57-434D-933E-BF0D1218C6DA}" destId="{CA014486-32B4-4689-BDB7-8893762ACBC9}" srcOrd="0" destOrd="0" presId="urn:microsoft.com/office/officeart/2005/8/layout/chevron2"/>
    <dgm:cxn modelId="{7F8EDC2F-76FA-45DD-BB6F-EED1F21AD2A8}" srcId="{44E67C7F-38A1-4930-AC24-9740D95B4E20}" destId="{F4831448-B035-4652-AEFA-88B397AEFD5F}" srcOrd="0" destOrd="0" parTransId="{A73EBDCD-135C-4B99-90DE-6C3863CA1730}" sibTransId="{2A021157-7130-4CC5-8699-7CDD3F437D95}"/>
    <dgm:cxn modelId="{FB81B13F-4208-4AF1-A063-F85D2119F6CD}" type="presOf" srcId="{69DF9E05-CAAE-4282-94DE-C742A7719C88}" destId="{8C6914F3-9C94-462D-B7BC-3EE1CB822624}" srcOrd="0" destOrd="0" presId="urn:microsoft.com/office/officeart/2005/8/layout/chevron2"/>
    <dgm:cxn modelId="{1CD3F76B-9E75-4BBC-AD2B-54BA0F47714D}" type="presOf" srcId="{4E443CE7-1D95-4C28-B095-E733F1F4BEA3}" destId="{2ABF1C85-6A2C-4FCC-9BC6-7A5C4D2A0956}" srcOrd="0" destOrd="0" presId="urn:microsoft.com/office/officeart/2005/8/layout/chevron2"/>
    <dgm:cxn modelId="{D5558251-3545-4773-BF8A-C37263B2F4BE}" srcId="{EC500881-053A-49FE-9FBA-F667F465EEB2}" destId="{4E443CE7-1D95-4C28-B095-E733F1F4BEA3}" srcOrd="1" destOrd="0" parTransId="{438384AE-598D-49C8-AABE-94CC51C2584B}" sibTransId="{7288BA72-F830-48FF-8A04-F80BEFED9523}"/>
    <dgm:cxn modelId="{F2698673-2FD2-4593-B6F7-7DBF5BD00F1D}" srcId="{ADD16368-3A57-434D-933E-BF0D1218C6DA}" destId="{B38F06F5-28A2-4714-BFCB-F7A60E13060C}" srcOrd="0" destOrd="0" parTransId="{21920FB8-B218-49B9-B558-92E4FBC60DAA}" sibTransId="{6F96EFD8-5FF3-4768-8F7F-B4160CD932EF}"/>
    <dgm:cxn modelId="{AF85AD86-674E-4D50-B1A7-DABE6699FF47}" srcId="{EC500881-053A-49FE-9FBA-F667F465EEB2}" destId="{ADD16368-3A57-434D-933E-BF0D1218C6DA}" srcOrd="2" destOrd="0" parTransId="{731AE703-1086-4A2A-A2E8-592B916099E9}" sibTransId="{34862914-01CC-45ED-8358-848FA4442127}"/>
    <dgm:cxn modelId="{55E9FCA3-6349-4187-9AEB-4FC8F20D4E47}" type="presOf" srcId="{F4831448-B035-4652-AEFA-88B397AEFD5F}" destId="{58EB5695-6704-4271-8489-C60FB0688A29}" srcOrd="0" destOrd="0" presId="urn:microsoft.com/office/officeart/2005/8/layout/chevron2"/>
    <dgm:cxn modelId="{6C3EAFB9-F8E8-4C57-80E2-D5F0A3860D6B}" srcId="{4E443CE7-1D95-4C28-B095-E733F1F4BEA3}" destId="{69DF9E05-CAAE-4282-94DE-C742A7719C88}" srcOrd="0" destOrd="0" parTransId="{79454452-E7C8-4B33-99F8-2E1989B8EF03}" sibTransId="{7A4DA6F1-7DAF-45FA-8DD2-3C2AE942B266}"/>
    <dgm:cxn modelId="{AF86A6DE-FDEA-4412-BC31-8F252BC871F3}" type="presOf" srcId="{EC500881-053A-49FE-9FBA-F667F465EEB2}" destId="{FA024E21-9E71-42FB-B375-BDF5EA66471B}" srcOrd="0" destOrd="0" presId="urn:microsoft.com/office/officeart/2005/8/layout/chevron2"/>
    <dgm:cxn modelId="{301487EE-CD96-457E-A8F1-BF91B5904C57}" type="presOf" srcId="{B38F06F5-28A2-4714-BFCB-F7A60E13060C}" destId="{D149C359-8CD9-46A6-A2D6-29946E435867}" srcOrd="0" destOrd="0" presId="urn:microsoft.com/office/officeart/2005/8/layout/chevron2"/>
    <dgm:cxn modelId="{8AC3BEF7-04A2-45F9-B1F1-4D852632BD6D}" srcId="{EC500881-053A-49FE-9FBA-F667F465EEB2}" destId="{44E67C7F-38A1-4930-AC24-9740D95B4E20}" srcOrd="0" destOrd="0" parTransId="{2D89FD8E-B9E9-4E15-9194-4A74C231EB65}" sibTransId="{780CE6FE-F509-4508-A3F0-B2A041B89F67}"/>
    <dgm:cxn modelId="{CF8DAEFC-9AD3-4FF5-893E-603D98D6D9B2}" type="presOf" srcId="{44E67C7F-38A1-4930-AC24-9740D95B4E20}" destId="{4E25D526-64DE-471B-8989-E469F6593A00}" srcOrd="0" destOrd="0" presId="urn:microsoft.com/office/officeart/2005/8/layout/chevron2"/>
    <dgm:cxn modelId="{649B712F-DC2A-419A-96D9-1DB4CC1882BB}" type="presParOf" srcId="{FA024E21-9E71-42FB-B375-BDF5EA66471B}" destId="{620DFDF5-0C8D-4D2B-842B-64541EBA7584}" srcOrd="0" destOrd="0" presId="urn:microsoft.com/office/officeart/2005/8/layout/chevron2"/>
    <dgm:cxn modelId="{8D9B8E60-B151-4297-A37E-10A317DD75F6}" type="presParOf" srcId="{620DFDF5-0C8D-4D2B-842B-64541EBA7584}" destId="{4E25D526-64DE-471B-8989-E469F6593A00}" srcOrd="0" destOrd="0" presId="urn:microsoft.com/office/officeart/2005/8/layout/chevron2"/>
    <dgm:cxn modelId="{9C3D5F13-9C41-4CEC-B57A-7299147C0F25}" type="presParOf" srcId="{620DFDF5-0C8D-4D2B-842B-64541EBA7584}" destId="{58EB5695-6704-4271-8489-C60FB0688A29}" srcOrd="1" destOrd="0" presId="urn:microsoft.com/office/officeart/2005/8/layout/chevron2"/>
    <dgm:cxn modelId="{340A9463-2068-4E41-9CB9-815BFE351EE8}" type="presParOf" srcId="{FA024E21-9E71-42FB-B375-BDF5EA66471B}" destId="{D31C6D09-E867-4190-A49C-87CE6A73E10B}" srcOrd="1" destOrd="0" presId="urn:microsoft.com/office/officeart/2005/8/layout/chevron2"/>
    <dgm:cxn modelId="{150A6AC0-4AB4-416C-877D-2C0AE5F3C0B0}" type="presParOf" srcId="{FA024E21-9E71-42FB-B375-BDF5EA66471B}" destId="{78DE67AF-941C-4D36-9B82-6BF2DF3F033C}" srcOrd="2" destOrd="0" presId="urn:microsoft.com/office/officeart/2005/8/layout/chevron2"/>
    <dgm:cxn modelId="{62EF50A2-C1AE-4F6C-87B9-5D27B0B86D17}" type="presParOf" srcId="{78DE67AF-941C-4D36-9B82-6BF2DF3F033C}" destId="{2ABF1C85-6A2C-4FCC-9BC6-7A5C4D2A0956}" srcOrd="0" destOrd="0" presId="urn:microsoft.com/office/officeart/2005/8/layout/chevron2"/>
    <dgm:cxn modelId="{D4D5A719-EC7E-471C-AE0E-C8E5D85DA4CD}" type="presParOf" srcId="{78DE67AF-941C-4D36-9B82-6BF2DF3F033C}" destId="{8C6914F3-9C94-462D-B7BC-3EE1CB822624}" srcOrd="1" destOrd="0" presId="urn:microsoft.com/office/officeart/2005/8/layout/chevron2"/>
    <dgm:cxn modelId="{DFCC7094-BA35-44F9-A932-830809953EFD}" type="presParOf" srcId="{FA024E21-9E71-42FB-B375-BDF5EA66471B}" destId="{002B8140-A271-4A7A-BF2F-817D7F318FBE}" srcOrd="3" destOrd="0" presId="urn:microsoft.com/office/officeart/2005/8/layout/chevron2"/>
    <dgm:cxn modelId="{4766B3B1-252D-4249-A212-FF52F5D5C1EC}" type="presParOf" srcId="{FA024E21-9E71-42FB-B375-BDF5EA66471B}" destId="{A27BDCAE-2D15-4506-8803-D0AC88AFF784}" srcOrd="4" destOrd="0" presId="urn:microsoft.com/office/officeart/2005/8/layout/chevron2"/>
    <dgm:cxn modelId="{080F7539-5C3A-47C7-923E-174A12CC439E}" type="presParOf" srcId="{A27BDCAE-2D15-4506-8803-D0AC88AFF784}" destId="{CA014486-32B4-4689-BDB7-8893762ACBC9}" srcOrd="0" destOrd="0" presId="urn:microsoft.com/office/officeart/2005/8/layout/chevron2"/>
    <dgm:cxn modelId="{FC1683AF-F3C8-4564-A121-077132FAED27}" type="presParOf" srcId="{A27BDCAE-2D15-4506-8803-D0AC88AFF784}" destId="{D149C359-8CD9-46A6-A2D6-29946E4358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D526-64DE-471B-8989-E469F6593A00}">
      <dsp:nvSpPr>
        <dsp:cNvPr id="0" name=""/>
        <dsp:cNvSpPr/>
      </dsp:nvSpPr>
      <dsp:spPr>
        <a:xfrm rot="5400000">
          <a:off x="-203221" y="203834"/>
          <a:ext cx="1354812" cy="948368"/>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t>
          </a:r>
          <a:endParaRPr lang="es-EC" sz="1400" kern="1200" dirty="0"/>
        </a:p>
      </dsp:txBody>
      <dsp:txXfrm rot="-5400000">
        <a:off x="1" y="474796"/>
        <a:ext cx="948368" cy="406444"/>
      </dsp:txXfrm>
    </dsp:sp>
    <dsp:sp modelId="{58EB5695-6704-4271-8489-C60FB0688A29}">
      <dsp:nvSpPr>
        <dsp:cNvPr id="0" name=""/>
        <dsp:cNvSpPr/>
      </dsp:nvSpPr>
      <dsp:spPr>
        <a:xfrm rot="5400000">
          <a:off x="3217941" y="-2268960"/>
          <a:ext cx="880628" cy="5419773"/>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b="0" i="0" u="none" kern="1200" dirty="0"/>
            <a:t>El acoso cibernético o (Cyberbullying) es una manera de realizar actos de violencia a través de medios electrónicos especialmente mediante redes sociales</a:t>
          </a:r>
          <a:endParaRPr lang="es-EC" sz="1800" kern="1200" dirty="0"/>
        </a:p>
      </dsp:txBody>
      <dsp:txXfrm rot="-5400000">
        <a:off x="948369" y="43601"/>
        <a:ext cx="5376784" cy="794650"/>
      </dsp:txXfrm>
    </dsp:sp>
    <dsp:sp modelId="{2ABF1C85-6A2C-4FCC-9BC6-7A5C4D2A0956}">
      <dsp:nvSpPr>
        <dsp:cNvPr id="0" name=""/>
        <dsp:cNvSpPr/>
      </dsp:nvSpPr>
      <dsp:spPr>
        <a:xfrm rot="5400000">
          <a:off x="-203221" y="1360905"/>
          <a:ext cx="1354812" cy="948368"/>
        </a:xfrm>
        <a:prstGeom prst="chevron">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TIPOS</a:t>
          </a:r>
        </a:p>
      </dsp:txBody>
      <dsp:txXfrm rot="-5400000">
        <a:off x="1" y="1631867"/>
        <a:ext cx="948368" cy="406444"/>
      </dsp:txXfrm>
    </dsp:sp>
    <dsp:sp modelId="{8C6914F3-9C94-462D-B7BC-3EE1CB822624}">
      <dsp:nvSpPr>
        <dsp:cNvPr id="0" name=""/>
        <dsp:cNvSpPr/>
      </dsp:nvSpPr>
      <dsp:spPr>
        <a:xfrm rot="5400000">
          <a:off x="3217941" y="-1111888"/>
          <a:ext cx="880628" cy="5419773"/>
        </a:xfrm>
        <a:prstGeom prst="round2Same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S" sz="1800" kern="1200" dirty="0"/>
            <a:t>Se </a:t>
          </a:r>
          <a:r>
            <a:rPr lang="es-ES" sz="1800" b="0" i="0" u="none" kern="1200" dirty="0"/>
            <a:t>han identificado algunas categorías de violencia verbal y escrita a través de las nuevas tecnologías</a:t>
          </a:r>
          <a:endParaRPr lang="es-EC" sz="1800" kern="1200" dirty="0"/>
        </a:p>
      </dsp:txBody>
      <dsp:txXfrm rot="-5400000">
        <a:off x="948369" y="1200673"/>
        <a:ext cx="5376784" cy="794650"/>
      </dsp:txXfrm>
    </dsp:sp>
    <dsp:sp modelId="{CA014486-32B4-4689-BDB7-8893762ACBC9}">
      <dsp:nvSpPr>
        <dsp:cNvPr id="0" name=""/>
        <dsp:cNvSpPr/>
      </dsp:nvSpPr>
      <dsp:spPr>
        <a:xfrm rot="5400000">
          <a:off x="-203221" y="2517976"/>
          <a:ext cx="1354812" cy="948368"/>
        </a:xfrm>
        <a:prstGeom prst="chevron">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Involucrados</a:t>
          </a:r>
        </a:p>
      </dsp:txBody>
      <dsp:txXfrm rot="-5400000">
        <a:off x="1" y="2788938"/>
        <a:ext cx="948368" cy="406444"/>
      </dsp:txXfrm>
    </dsp:sp>
    <dsp:sp modelId="{D149C359-8CD9-46A6-A2D6-29946E435867}">
      <dsp:nvSpPr>
        <dsp:cNvPr id="0" name=""/>
        <dsp:cNvSpPr/>
      </dsp:nvSpPr>
      <dsp:spPr>
        <a:xfrm rot="5400000">
          <a:off x="3217941" y="45182"/>
          <a:ext cx="880628" cy="5419773"/>
        </a:xfrm>
        <a:prstGeom prst="round2Same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Existen tres tipos de involucrados: El agresor,  la victima y los testigos</a:t>
          </a:r>
          <a:endParaRPr lang="es-EC" sz="1800" kern="1200" dirty="0"/>
        </a:p>
      </dsp:txBody>
      <dsp:txXfrm rot="-5400000">
        <a:off x="948369" y="2357744"/>
        <a:ext cx="5376784" cy="7946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BACB38-4DCB-4B61-832F-33FD4668DAF4}" type="datetimeFigureOut">
              <a:rPr lang="es-EC" smtClean="0"/>
              <a:t>5/11/2020</a:t>
            </a:fld>
            <a:endParaRPr lang="es-EC"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A5873D-99FA-4AEE-8AEF-795DEC68525C}" type="slidenum">
              <a:rPr lang="es-EC" smtClean="0"/>
              <a:t>‹Nº›</a:t>
            </a:fld>
            <a:endParaRPr lang="es-EC" dirty="0"/>
          </a:p>
        </p:txBody>
      </p:sp>
    </p:spTree>
    <p:extLst>
      <p:ext uri="{BB962C8B-B14F-4D97-AF65-F5344CB8AC3E}">
        <p14:creationId xmlns:p14="http://schemas.microsoft.com/office/powerpoint/2010/main" val="285261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6AE0-6C6C-4858-AB9D-5BE8F9C23727}" type="datetimeFigureOut">
              <a:rPr lang="es-EC" smtClean="0"/>
              <a:t>5/11/2020</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1747D-4662-451F-BA58-82D5929F7F5D}" type="slidenum">
              <a:rPr lang="es-EC" smtClean="0"/>
              <a:t>‹Nº›</a:t>
            </a:fld>
            <a:endParaRPr lang="es-EC" dirty="0"/>
          </a:p>
        </p:txBody>
      </p:sp>
    </p:spTree>
    <p:extLst>
      <p:ext uri="{BB962C8B-B14F-4D97-AF65-F5344CB8AC3E}">
        <p14:creationId xmlns:p14="http://schemas.microsoft.com/office/powerpoint/2010/main" val="371248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1</a:t>
            </a:fld>
            <a:endParaRPr lang="en-US" dirty="0"/>
          </a:p>
        </p:txBody>
      </p:sp>
    </p:spTree>
    <p:extLst>
      <p:ext uri="{BB962C8B-B14F-4D97-AF65-F5344CB8AC3E}">
        <p14:creationId xmlns:p14="http://schemas.microsoft.com/office/powerpoint/2010/main" val="189754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50000"/>
              </a:lnSpc>
            </a:pPr>
            <a:r>
              <a:rPr lang="es-ES" sz="1800" b="0" i="0" u="none" strike="noStrike" dirty="0">
                <a:effectLst/>
                <a:latin typeface="Times New Roman" panose="02020603050405020304" pitchFamily="18" charset="0"/>
                <a:ea typeface="Calibri" panose="020F0502020204030204" pitchFamily="34" charset="0"/>
              </a:rPr>
              <a:t>Según estudios realizados de personalidad, se expresa que,</a:t>
            </a:r>
            <a:endParaRPr lang="es-EC" sz="1800" b="0" i="0" u="none" strike="noStrike" dirty="0">
              <a:effectLst/>
              <a:latin typeface="Times New Roman" panose="02020603050405020304" pitchFamily="18" charset="0"/>
              <a:ea typeface="Calibri" panose="020F0502020204030204" pitchFamily="34" charset="0"/>
            </a:endParaRPr>
          </a:p>
          <a:p>
            <a:pPr>
              <a:lnSpc>
                <a:spcPct val="150000"/>
              </a:lnSpc>
            </a:pPr>
            <a:r>
              <a:rPr lang="es-EC" sz="1800" b="0" i="0" u="none" strike="noStrike" kern="1200" dirty="0">
                <a:solidFill>
                  <a:schemeClr val="tx1"/>
                </a:solidFill>
                <a:effectLst/>
                <a:latin typeface="Times New Roman" panose="02020603050405020304" pitchFamily="18" charset="0"/>
                <a:ea typeface="+mn-ea"/>
                <a:cs typeface="+mn-cs"/>
              </a:rPr>
              <a:t>El carácter depende del proceso de socialización</a:t>
            </a:r>
          </a:p>
          <a:p>
            <a:pPr>
              <a:lnSpc>
                <a:spcPct val="150000"/>
              </a:lnSpc>
            </a:pPr>
            <a:r>
              <a:rPr lang="es-EC" sz="1800" b="0" i="0" u="none" strike="noStrike" kern="1200" dirty="0">
                <a:solidFill>
                  <a:schemeClr val="tx1"/>
                </a:solidFill>
                <a:effectLst/>
                <a:latin typeface="Times New Roman" panose="02020603050405020304" pitchFamily="18" charset="0"/>
                <a:ea typeface="+mn-ea"/>
                <a:cs typeface="+mn-cs"/>
              </a:rPr>
              <a:t>El temperamento depende de la cognición, comportamiento y emociones, es probable que sea heredado </a:t>
            </a:r>
            <a:endParaRPr lang="es-ES" sz="1200" b="0" i="0" kern="1200" dirty="0">
              <a:solidFill>
                <a:schemeClr val="tx1"/>
              </a:solidFill>
              <a:effectLst/>
              <a:latin typeface="+mn-lt"/>
              <a:ea typeface="+mn-ea"/>
              <a:cs typeface="+mn-cs"/>
            </a:endParaRPr>
          </a:p>
          <a:p>
            <a:r>
              <a:rPr lang="es-EC" dirty="0"/>
              <a:t>(High </a:t>
            </a:r>
            <a:r>
              <a:rPr lang="es-EC" dirty="0" err="1"/>
              <a:t>School</a:t>
            </a:r>
            <a:r>
              <a:rPr lang="es-EC" dirty="0"/>
              <a:t> </a:t>
            </a:r>
            <a:r>
              <a:rPr lang="es-EC" dirty="0" err="1"/>
              <a:t>Personality</a:t>
            </a:r>
            <a:r>
              <a:rPr lang="es-EC" dirty="0"/>
              <a:t> </a:t>
            </a:r>
            <a:r>
              <a:rPr lang="es-EC" dirty="0" err="1"/>
              <a:t>Questionnaire</a:t>
            </a:r>
            <a:r>
              <a:rPr lang="es-EC" dirty="0"/>
              <a:t>) </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10</a:t>
            </a:fld>
            <a:endParaRPr lang="es-EC" dirty="0"/>
          </a:p>
        </p:txBody>
      </p:sp>
    </p:spTree>
    <p:extLst>
      <p:ext uri="{BB962C8B-B14F-4D97-AF65-F5344CB8AC3E}">
        <p14:creationId xmlns:p14="http://schemas.microsoft.com/office/powerpoint/2010/main" val="172690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b="0" i="0" u="none" strike="noStrike" dirty="0">
                <a:effectLst/>
                <a:latin typeface="Times New Roman" panose="02020603050405020304" pitchFamily="18" charset="0"/>
                <a:ea typeface="Times New Roman" panose="02020603050405020304" pitchFamily="18" charset="0"/>
              </a:rPr>
              <a:t>Establecer una comparación entre dos textos de diferente origen con la finalidad de determinar si ambos textos corresponden a una misma instancia de una entidad</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11</a:t>
            </a:fld>
            <a:endParaRPr lang="es-EC" dirty="0"/>
          </a:p>
        </p:txBody>
      </p:sp>
    </p:spTree>
    <p:extLst>
      <p:ext uri="{BB962C8B-B14F-4D97-AF65-F5344CB8AC3E}">
        <p14:creationId xmlns:p14="http://schemas.microsoft.com/office/powerpoint/2010/main" val="277218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12</a:t>
            </a:fld>
            <a:endParaRPr lang="es-EC" dirty="0"/>
          </a:p>
        </p:txBody>
      </p:sp>
    </p:spTree>
    <p:extLst>
      <p:ext uri="{BB962C8B-B14F-4D97-AF65-F5344CB8AC3E}">
        <p14:creationId xmlns:p14="http://schemas.microsoft.com/office/powerpoint/2010/main" val="210501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13</a:t>
            </a:fld>
            <a:endParaRPr lang="es-EC" dirty="0"/>
          </a:p>
        </p:txBody>
      </p:sp>
    </p:spTree>
    <p:extLst>
      <p:ext uri="{BB962C8B-B14F-4D97-AF65-F5344CB8AC3E}">
        <p14:creationId xmlns:p14="http://schemas.microsoft.com/office/powerpoint/2010/main" val="158213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dirty="0">
                <a:effectLst/>
                <a:latin typeface="Times New Roman" panose="02020603050405020304" pitchFamily="18" charset="0"/>
                <a:ea typeface="Times New Roman" panose="02020603050405020304" pitchFamily="18" charset="0"/>
              </a:rPr>
              <a:t>Metodología de prototipos cumple con las actividades de las metodologías tradicionales como son las actividades de análisis, diseño, implementación y evaluación, es importante mencionar que el proceso es repetitivo y en el cual se realizan modificaciones al prototipo.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0" i="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dirty="0">
                <a:effectLst/>
                <a:latin typeface="Times New Roman" panose="02020603050405020304" pitchFamily="18" charset="0"/>
                <a:ea typeface="Times New Roman" panose="02020603050405020304" pitchFamily="18" charset="0"/>
              </a:rPr>
              <a:t>Es necesario mencionar ciertas consideraciones tomadas en cuenta y los recursos con los cuales se cuenta para el desarrollo del aplicativo</a:t>
            </a:r>
            <a:endParaRPr lang="es-ES" sz="1800" b="0" i="0" u="none" strike="noStrike"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14</a:t>
            </a:fld>
            <a:endParaRPr lang="es-EC" dirty="0"/>
          </a:p>
        </p:txBody>
      </p:sp>
    </p:spTree>
    <p:extLst>
      <p:ext uri="{BB962C8B-B14F-4D97-AF65-F5344CB8AC3E}">
        <p14:creationId xmlns:p14="http://schemas.microsoft.com/office/powerpoint/2010/main" val="168231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dirty="0">
                <a:effectLst/>
                <a:latin typeface="Times New Roman" panose="02020603050405020304" pitchFamily="18" charset="0"/>
                <a:ea typeface="Times New Roman" panose="02020603050405020304" pitchFamily="18" charset="0"/>
              </a:rPr>
              <a:t>proceso de selección de palabras influyentes para el estudio, como primera fase se identificaron 10 perfiles de usuarios de Facebook al azar, pero que cumplan con las siguientes especificaciones; Edad: 11-18 años, País de origen (Nacionalidad): Ecuador/ecuatoriana y Ubicación geográfica: Pichincha-Quito. En la segunda fase bajo la colaboración del encargado del DECE del colegio “SEF”, psicólogo especializado, se observaron los perfiles y se identificaron palabras agresivas utilizadas por los jóvenes en la red social, en la tercera fase se realiza un cotejamiento de las palabras encontradas por los observadores (34 en total y 8 repeticiones como máximo)</a:t>
            </a:r>
            <a:r>
              <a:rPr lang="es-ES" sz="1800" dirty="0">
                <a:effectLst/>
                <a:latin typeface="Times New Roman" panose="02020603050405020304" pitchFamily="18" charset="0"/>
                <a:ea typeface="Times New Roman" panose="02020603050405020304" pitchFamily="18" charset="0"/>
              </a:rPr>
              <a:t>.</a:t>
            </a:r>
            <a:r>
              <a:rPr lang="es-EC" sz="1800" b="0" i="0" u="none" strike="noStrike" dirty="0">
                <a:effectLst/>
                <a:latin typeface="Times New Roman" panose="02020603050405020304" pitchFamily="18" charset="0"/>
                <a:ea typeface="Times New Roman" panose="02020603050405020304" pitchFamily="18" charset="0"/>
              </a:rPr>
              <a:t> y por medio de un análisis del índice de aceptación “</a:t>
            </a:r>
            <a:r>
              <a:rPr lang="es-EC" sz="1800" b="0" i="0" u="none" strike="noStrike" dirty="0" err="1">
                <a:effectLst/>
                <a:latin typeface="Times New Roman" panose="02020603050405020304" pitchFamily="18" charset="0"/>
                <a:ea typeface="Times New Roman" panose="02020603050405020304" pitchFamily="18" charset="0"/>
              </a:rPr>
              <a:t>indacep</a:t>
            </a:r>
            <a:r>
              <a:rPr lang="es-EC" sz="1800" b="0" i="0" u="none" strike="noStrike" dirty="0">
                <a:effectLst/>
                <a:latin typeface="Times New Roman" panose="02020603050405020304" pitchFamily="18" charset="0"/>
                <a:ea typeface="Times New Roman" panose="02020603050405020304" pitchFamily="18" charset="0"/>
              </a:rPr>
              <a:t>” con un valor mayor o igual al 24% de apariciones entre todos los perfiles </a:t>
            </a:r>
            <a:r>
              <a:rPr lang="es-ES" sz="1200" dirty="0">
                <a:effectLst/>
                <a:latin typeface="Times New Roman" panose="02020603050405020304" pitchFamily="18" charset="0"/>
                <a:ea typeface="Times New Roman" panose="02020603050405020304" pitchFamily="18" charset="0"/>
              </a:rPr>
              <a:t>“Mi” es el número máximo de incidencias de una palabra y “Pt” es la muestra total de palabras agresivas encontradas</a:t>
            </a: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15</a:t>
            </a:fld>
            <a:endParaRPr lang="es-EC" dirty="0"/>
          </a:p>
        </p:txBody>
      </p:sp>
    </p:spTree>
    <p:extLst>
      <p:ext uri="{BB962C8B-B14F-4D97-AF65-F5344CB8AC3E}">
        <p14:creationId xmlns:p14="http://schemas.microsoft.com/office/powerpoint/2010/main" val="126839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dirty="0">
                <a:effectLst/>
                <a:latin typeface="Times New Roman" panose="02020603050405020304" pitchFamily="18" charset="0"/>
                <a:ea typeface="Times New Roman" panose="02020603050405020304" pitchFamily="18" charset="0"/>
              </a:rPr>
              <a:t>proceso de selección de palabras influyentes para el estudio, como primera fase se identificaron 10 perfiles de usuarios de Facebook al azar, pero que cumplan con las siguientes especificaciones; Edad: 11-18 años, País de origen (Nacionalidad): Ecuador/ecuatoriana y Ubicación geográfica: Pichincha-Quito. En la segunda fase bajo la colaboración del encargado del DECE del colegio “SEF”, psicólogo especializado, se observaron los perfiles y se identificaron palabras agresivas utilizadas por los jóvenes en la red social, en la tercera fase se realiza un cotejamiento de las palabras encontradas por los observadores (34 en total y 8 repeticiones como máximo) y por medio de un análisis del índice de aceptación “</a:t>
            </a:r>
            <a:r>
              <a:rPr lang="es-EC" sz="1800" b="0" i="0" u="none" strike="noStrike" dirty="0" err="1">
                <a:effectLst/>
                <a:latin typeface="Times New Roman" panose="02020603050405020304" pitchFamily="18" charset="0"/>
                <a:ea typeface="Times New Roman" panose="02020603050405020304" pitchFamily="18" charset="0"/>
              </a:rPr>
              <a:t>indacep</a:t>
            </a:r>
            <a:r>
              <a:rPr lang="es-EC" sz="1800" b="0" i="0" u="none" strike="noStrike" dirty="0">
                <a:effectLst/>
                <a:latin typeface="Times New Roman" panose="02020603050405020304" pitchFamily="18" charset="0"/>
                <a:ea typeface="Times New Roman" panose="02020603050405020304" pitchFamily="18" charset="0"/>
              </a:rPr>
              <a:t>” con un valor mayor o igual al 24% de apariciones entre todos los perfiles</a:t>
            </a:r>
            <a:endParaRPr lang="es-EC" sz="1200" dirty="0">
              <a:effectLst/>
              <a:latin typeface="Times New Roman" panose="02020603050405020304" pitchFamily="18" charset="0"/>
              <a:ea typeface="Times New Roman" panose="02020603050405020304" pitchFamily="18" charset="0"/>
              <a:cs typeface="Iskoola Pot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16</a:t>
            </a:fld>
            <a:endParaRPr lang="es-EC" dirty="0"/>
          </a:p>
        </p:txBody>
      </p:sp>
    </p:spTree>
    <p:extLst>
      <p:ext uri="{BB962C8B-B14F-4D97-AF65-F5344CB8AC3E}">
        <p14:creationId xmlns:p14="http://schemas.microsoft.com/office/powerpoint/2010/main" val="243224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Times New Roman" panose="02020603050405020304" pitchFamily="18" charset="0"/>
              </a:rPr>
              <a:t>La presente investigación señala un único actor, este puede realizar una comparación de cadenas de caracteres para identificar similitudes entre la información descargada y el corpus de palabras planteado, para lo cual deberá listar los participantes existentes, seleccionar uno de ellos, empezar con la comparación de caracteres, visualizar los resultados obtenido y salir de la aplicación.</a:t>
            </a:r>
            <a:endParaRPr lang="es-EC" sz="1800" dirty="0">
              <a:effectLst/>
              <a:latin typeface="Times New Roman" panose="02020603050405020304" pitchFamily="18" charset="0"/>
              <a:ea typeface="Times New Roman" panose="02020603050405020304" pitchFamily="18" charset="0"/>
            </a:endParaRPr>
          </a:p>
          <a:p>
            <a:r>
              <a:rPr lang="es-EC" sz="1800" b="0" i="0" u="none" strike="noStrike" dirty="0">
                <a:effectLst/>
                <a:latin typeface="Times New Roman" panose="02020603050405020304" pitchFamily="18" charset="0"/>
                <a:ea typeface="Times New Roman" panose="02020603050405020304" pitchFamily="18" charset="0"/>
              </a:rPr>
              <a:t>Es importante mencionar que algunas de las acciones se deben realizar de forma secuencial</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17</a:t>
            </a:fld>
            <a:endParaRPr lang="es-EC" dirty="0"/>
          </a:p>
        </p:txBody>
      </p:sp>
    </p:spTree>
    <p:extLst>
      <p:ext uri="{BB962C8B-B14F-4D97-AF65-F5344CB8AC3E}">
        <p14:creationId xmlns:p14="http://schemas.microsoft.com/office/powerpoint/2010/main" val="180709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Una vez identificados los requerimientos  funcionales y después de definir el diagrama de casos de uso para el usuario, se presentan los diagramas de arquitectura 	con el fin de mostrar la operatividad del aplicativo.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18</a:t>
            </a:fld>
            <a:endParaRPr lang="es-EC" dirty="0"/>
          </a:p>
        </p:txBody>
      </p:sp>
    </p:spTree>
    <p:extLst>
      <p:ext uri="{BB962C8B-B14F-4D97-AF65-F5344CB8AC3E}">
        <p14:creationId xmlns:p14="http://schemas.microsoft.com/office/powerpoint/2010/main" val="39242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dirty="0">
                <a:effectLst/>
                <a:latin typeface="Times New Roman" panose="02020603050405020304" pitchFamily="18" charset="0"/>
                <a:ea typeface="Times New Roman" panose="02020603050405020304" pitchFamily="18" charset="0"/>
              </a:rPr>
              <a:t>la arquitectura general con la que fue diseñada la aplicación bajo la arquitectura por capas, el </a:t>
            </a:r>
            <a:r>
              <a:rPr lang="es-EC" sz="1800" b="0" i="0" u="none" strike="noStrike" dirty="0" err="1">
                <a:effectLst/>
                <a:latin typeface="Times New Roman" panose="02020603050405020304" pitchFamily="18" charset="0"/>
                <a:ea typeface="Times New Roman" panose="02020603050405020304" pitchFamily="18" charset="0"/>
              </a:rPr>
              <a:t>front-end</a:t>
            </a:r>
            <a:r>
              <a:rPr lang="es-EC" sz="1800" b="0" i="0" u="none" strike="noStrike" dirty="0">
                <a:effectLst/>
                <a:latin typeface="Times New Roman" panose="02020603050405020304" pitchFamily="18" charset="0"/>
                <a:ea typeface="Times New Roman" panose="02020603050405020304" pitchFamily="18" charset="0"/>
              </a:rPr>
              <a:t> que es en la interfaz de usuario de NetBeans en la capa presentación, se comunica con la capa negocios en donde tenemos el back-</a:t>
            </a:r>
            <a:r>
              <a:rPr lang="es-EC" sz="1800" b="0" i="0" u="none" strike="noStrike" dirty="0" err="1">
                <a:effectLst/>
                <a:latin typeface="Times New Roman" panose="02020603050405020304" pitchFamily="18" charset="0"/>
                <a:ea typeface="Times New Roman" panose="02020603050405020304" pitchFamily="18" charset="0"/>
              </a:rPr>
              <a:t>end</a:t>
            </a:r>
            <a:r>
              <a:rPr lang="es-EC" sz="1800" b="0" i="0" u="none" strike="noStrike" dirty="0">
                <a:effectLst/>
                <a:latin typeface="Times New Roman" panose="02020603050405020304" pitchFamily="18" charset="0"/>
                <a:ea typeface="Times New Roman" panose="02020603050405020304" pitchFamily="18" charset="0"/>
              </a:rPr>
              <a:t> de la aplicación en donde se desarrolla las diferentes funciones, y por ultimo tenemos la capa datos mediante la cual se puede realizar la conexión entre la base de datos y el aplicativo.</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19</a:t>
            </a:fld>
            <a:endParaRPr lang="es-EC" dirty="0"/>
          </a:p>
        </p:txBody>
      </p:sp>
    </p:spTree>
    <p:extLst>
      <p:ext uri="{BB962C8B-B14F-4D97-AF65-F5344CB8AC3E}">
        <p14:creationId xmlns:p14="http://schemas.microsoft.com/office/powerpoint/2010/main" val="428189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2</a:t>
            </a:fld>
            <a:endParaRPr lang="en-US" dirty="0"/>
          </a:p>
        </p:txBody>
      </p:sp>
    </p:spTree>
    <p:extLst>
      <p:ext uri="{BB962C8B-B14F-4D97-AF65-F5344CB8AC3E}">
        <p14:creationId xmlns:p14="http://schemas.microsoft.com/office/powerpoint/2010/main" val="306939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i="0" u="none" strike="noStrike" dirty="0">
                <a:effectLst/>
                <a:latin typeface="Times New Roman" panose="02020603050405020304" pitchFamily="18" charset="0"/>
                <a:ea typeface="Times New Roman" panose="02020603050405020304" pitchFamily="18" charset="0"/>
              </a:rPr>
              <a:t>El modelado de la base de datos ayuda a estructurar de forma adecuada los datos, determinando el modo organizar la información y como tratarla desde y hacia la base de datos</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20</a:t>
            </a:fld>
            <a:endParaRPr lang="es-EC" dirty="0"/>
          </a:p>
        </p:txBody>
      </p:sp>
    </p:spTree>
    <p:extLst>
      <p:ext uri="{BB962C8B-B14F-4D97-AF65-F5344CB8AC3E}">
        <p14:creationId xmlns:p14="http://schemas.microsoft.com/office/powerpoint/2010/main" val="335804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21</a:t>
            </a:fld>
            <a:endParaRPr lang="es-EC" dirty="0"/>
          </a:p>
        </p:txBody>
      </p:sp>
    </p:spTree>
    <p:extLst>
      <p:ext uri="{BB962C8B-B14F-4D97-AF65-F5344CB8AC3E}">
        <p14:creationId xmlns:p14="http://schemas.microsoft.com/office/powerpoint/2010/main" val="156855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22</a:t>
            </a:fld>
            <a:endParaRPr lang="es-EC" dirty="0"/>
          </a:p>
        </p:txBody>
      </p:sp>
    </p:spTree>
    <p:extLst>
      <p:ext uri="{BB962C8B-B14F-4D97-AF65-F5344CB8AC3E}">
        <p14:creationId xmlns:p14="http://schemas.microsoft.com/office/powerpoint/2010/main" val="3575008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23</a:t>
            </a:fld>
            <a:endParaRPr lang="es-EC" dirty="0"/>
          </a:p>
        </p:txBody>
      </p:sp>
    </p:spTree>
    <p:extLst>
      <p:ext uri="{BB962C8B-B14F-4D97-AF65-F5344CB8AC3E}">
        <p14:creationId xmlns:p14="http://schemas.microsoft.com/office/powerpoint/2010/main" val="2196677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i="0" kern="1200" dirty="0">
                <a:solidFill>
                  <a:schemeClr val="tx1"/>
                </a:solidFill>
                <a:effectLst/>
                <a:latin typeface="+mn-lt"/>
                <a:ea typeface="+mn-ea"/>
                <a:cs typeface="+mn-cs"/>
              </a:rPr>
              <a:t>Lenin</a:t>
            </a: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24</a:t>
            </a:fld>
            <a:endParaRPr lang="es-EC" dirty="0"/>
          </a:p>
        </p:txBody>
      </p:sp>
    </p:spTree>
    <p:extLst>
      <p:ext uri="{BB962C8B-B14F-4D97-AF65-F5344CB8AC3E}">
        <p14:creationId xmlns:p14="http://schemas.microsoft.com/office/powerpoint/2010/main" val="2788174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25</a:t>
            </a:fld>
            <a:endParaRPr lang="es-EC" dirty="0"/>
          </a:p>
        </p:txBody>
      </p:sp>
    </p:spTree>
    <p:extLst>
      <p:ext uri="{BB962C8B-B14F-4D97-AF65-F5344CB8AC3E}">
        <p14:creationId xmlns:p14="http://schemas.microsoft.com/office/powerpoint/2010/main" val="37603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noProof="0" dirty="0">
                <a:solidFill>
                  <a:schemeClr val="tx1"/>
                </a:solidFill>
                <a:effectLst/>
                <a:latin typeface="+mn-lt"/>
                <a:ea typeface="+mn-ea"/>
                <a:cs typeface="+mn-cs"/>
              </a:rPr>
              <a:t>Posición 6 con 16 jerarquías altas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noProof="0" dirty="0">
                <a:solidFill>
                  <a:schemeClr val="tx1"/>
                </a:solidFill>
                <a:effectLst/>
                <a:latin typeface="+mn-lt"/>
                <a:ea typeface="+mn-ea"/>
                <a:cs typeface="+mn-cs"/>
              </a:rPr>
              <a:t>Posición 15 con 12 jerarquías altas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noProof="0" dirty="0">
                <a:solidFill>
                  <a:schemeClr val="tx1"/>
                </a:solidFill>
                <a:effectLst/>
                <a:latin typeface="+mn-lt"/>
                <a:ea typeface="+mn-ea"/>
                <a:cs typeface="+mn-cs"/>
              </a:rPr>
              <a:t>Posición 16 con 15 jerarquías altas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noProof="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26</a:t>
            </a:fld>
            <a:endParaRPr lang="es-EC" dirty="0"/>
          </a:p>
        </p:txBody>
      </p:sp>
    </p:spTree>
    <p:extLst>
      <p:ext uri="{BB962C8B-B14F-4D97-AF65-F5344CB8AC3E}">
        <p14:creationId xmlns:p14="http://schemas.microsoft.com/office/powerpoint/2010/main" val="2946154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27</a:t>
            </a:fld>
            <a:endParaRPr lang="es-EC" dirty="0"/>
          </a:p>
        </p:txBody>
      </p:sp>
    </p:spTree>
    <p:extLst>
      <p:ext uri="{BB962C8B-B14F-4D97-AF65-F5344CB8AC3E}">
        <p14:creationId xmlns:p14="http://schemas.microsoft.com/office/powerpoint/2010/main" val="3380177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28</a:t>
            </a:fld>
            <a:endParaRPr lang="es-EC" dirty="0"/>
          </a:p>
        </p:txBody>
      </p:sp>
    </p:spTree>
    <p:extLst>
      <p:ext uri="{BB962C8B-B14F-4D97-AF65-F5344CB8AC3E}">
        <p14:creationId xmlns:p14="http://schemas.microsoft.com/office/powerpoint/2010/main" val="2869099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29</a:t>
            </a:fld>
            <a:endParaRPr lang="es-EC" dirty="0"/>
          </a:p>
        </p:txBody>
      </p:sp>
    </p:spTree>
    <p:extLst>
      <p:ext uri="{BB962C8B-B14F-4D97-AF65-F5344CB8AC3E}">
        <p14:creationId xmlns:p14="http://schemas.microsoft.com/office/powerpoint/2010/main" val="193817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dirty="0">
                <a:effectLst/>
                <a:latin typeface="Times New Roman" panose="02020603050405020304" pitchFamily="18" charset="0"/>
                <a:ea typeface="Calibri" panose="020F0502020204030204" pitchFamily="34" charset="0"/>
              </a:rPr>
              <a:t>El uso de las redes sociales se encuentra en crecimiento, </a:t>
            </a:r>
            <a:r>
              <a:rPr lang="es-ES" sz="1800" b="0" i="0" u="none" strike="noStrike" dirty="0">
                <a:effectLst/>
                <a:latin typeface="Times New Roman" panose="02020603050405020304" pitchFamily="18" charset="0"/>
                <a:ea typeface="Times New Roman" panose="02020603050405020304" pitchFamily="18" charset="0"/>
              </a:rPr>
              <a:t>esencialmente en adultos jóvenes, sin embargo es un fenómeno que no distingue edad, estrato social o género, las redes sociales han permitido que las personas creen contenido y sean parte de un grupo social afín, en tendencias o rasgos de personalidad, </a:t>
            </a:r>
            <a:r>
              <a:rPr lang="es-ES" sz="1800" b="0" i="0" u="none" strike="noStrike" dirty="0">
                <a:effectLst/>
                <a:latin typeface="Times New Roman" panose="02020603050405020304" pitchFamily="18" charset="0"/>
                <a:ea typeface="Calibri" panose="020F0502020204030204" pitchFamily="34" charset="0"/>
              </a:rPr>
              <a:t>EE.UU. el 95% de los jóvenes tiene acceso a un Smartphone, y el 45% de ellos lo utiliza para estar conectado durante todo el día. Mientras que en Ecuador el 94.57% de personas utilizan su Smartphone para acceder a una red social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Times New Roman" panose="02020603050405020304" pitchFamily="18" charset="0"/>
                <a:ea typeface="Calibri" panose="020F0502020204030204" pitchFamily="34" charset="0"/>
              </a:rPr>
              <a:t>Según la UNICEF en un estudio realizado en el 2015, expresa que el acoso escolar está presente entre el 57% y 60% de su totalidad, por otro lado, la agresión a través de medios electrónicos tiene un porcentaje de 9 y 10, y se mantiene en aumento debido a la interacción que tienen los jóvenes en las redes sociales. </a:t>
            </a:r>
            <a:r>
              <a:rPr lang="es-ES" sz="1200" dirty="0">
                <a:effectLst/>
                <a:latin typeface="Times New Roman" panose="02020603050405020304" pitchFamily="18" charset="0"/>
                <a:ea typeface="Calibri" panose="020F0502020204030204" pitchFamily="34" charset="0"/>
              </a:rPr>
              <a:t>en un rango de edad de 11 y 18 años, y se </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a:t>
            </a:fld>
            <a:endParaRPr lang="es-EC" dirty="0"/>
          </a:p>
        </p:txBody>
      </p:sp>
    </p:spTree>
    <p:extLst>
      <p:ext uri="{BB962C8B-B14F-4D97-AF65-F5344CB8AC3E}">
        <p14:creationId xmlns:p14="http://schemas.microsoft.com/office/powerpoint/2010/main" val="1051590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30</a:t>
            </a:fld>
            <a:endParaRPr lang="es-EC" dirty="0"/>
          </a:p>
        </p:txBody>
      </p:sp>
    </p:spTree>
    <p:extLst>
      <p:ext uri="{BB962C8B-B14F-4D97-AF65-F5344CB8AC3E}">
        <p14:creationId xmlns:p14="http://schemas.microsoft.com/office/powerpoint/2010/main" val="3258710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0215" algn="just">
              <a:lnSpc>
                <a:spcPct val="200000"/>
              </a:lnSpc>
              <a:spcAft>
                <a:spcPts val="480"/>
              </a:spcAft>
            </a:pPr>
            <a:r>
              <a:rPr lang="es-ES" sz="1800" dirty="0">
                <a:effectLst/>
                <a:latin typeface="Times New Roman" panose="02020603050405020304" pitchFamily="18" charset="0"/>
                <a:ea typeface="Calibri" panose="020F0502020204030204" pitchFamily="34" charset="0"/>
              </a:rPr>
              <a:t>El participante </a:t>
            </a:r>
            <a:r>
              <a:rPr lang="es-ES" sz="1800" dirty="0" err="1">
                <a:effectLst/>
                <a:latin typeface="Times New Roman" panose="02020603050405020304" pitchFamily="18" charset="0"/>
                <a:ea typeface="Calibri" panose="020F0502020204030204" pitchFamily="34" charset="0"/>
              </a:rPr>
              <a:t>S11</a:t>
            </a:r>
            <a:r>
              <a:rPr lang="es-ES" sz="1800" dirty="0">
                <a:effectLst/>
                <a:latin typeface="Times New Roman" panose="02020603050405020304" pitchFamily="18" charset="0"/>
                <a:ea typeface="Calibri" panose="020F0502020204030204" pitchFamily="34" charset="0"/>
              </a:rPr>
              <a:t>, esta sobre el rango (12-13), que está sobre la medida promedio apuntando, a un perfil de personalidad agresivo, marcado por el factor E (+); el individuo que mantiene un valor alto superior a la media es un individuo: Agresivo, dominante, dogmático, obstinado. Lo que se traduce en un individuo que tiene problemas de conducta. </a:t>
            </a:r>
            <a:endParaRPr lang="es-EC" sz="1800" dirty="0">
              <a:effectLst/>
              <a:latin typeface="Times New Roman" panose="02020603050405020304" pitchFamily="18" charset="0"/>
              <a:ea typeface="Times New Roman" panose="02020603050405020304" pitchFamily="18" charset="0"/>
            </a:endParaRPr>
          </a:p>
          <a:p>
            <a:pPr indent="450215" algn="just">
              <a:lnSpc>
                <a:spcPct val="200000"/>
              </a:lnSpc>
              <a:spcAft>
                <a:spcPts val="480"/>
              </a:spcAft>
            </a:pPr>
            <a:r>
              <a:rPr lang="es-ES" sz="1800" dirty="0">
                <a:effectLst/>
                <a:latin typeface="Times New Roman" panose="02020603050405020304" pitchFamily="18" charset="0"/>
                <a:ea typeface="Calibri" panose="020F0502020204030204" pitchFamily="34" charset="0"/>
              </a:rPr>
              <a:t>En el caso del sujeto </a:t>
            </a:r>
            <a:r>
              <a:rPr lang="es-ES" sz="1800" dirty="0" err="1">
                <a:effectLst/>
                <a:latin typeface="Times New Roman" panose="02020603050405020304" pitchFamily="18" charset="0"/>
                <a:ea typeface="Calibri" panose="020F0502020204030204" pitchFamily="34" charset="0"/>
              </a:rPr>
              <a:t>S22</a:t>
            </a:r>
            <a:r>
              <a:rPr lang="es-ES" sz="1800" dirty="0">
                <a:effectLst/>
                <a:latin typeface="Times New Roman" panose="02020603050405020304" pitchFamily="18" charset="0"/>
                <a:ea typeface="Calibri" panose="020F0502020204030204" pitchFamily="34" charset="0"/>
              </a:rPr>
              <a:t>, tiene un valor menor perteneciente a la media, con una tendencia al factor E (-); el individuo que presenta valores bajos tiende a ser: Sumiso, Dócil, Obediente. </a:t>
            </a:r>
            <a:endParaRPr lang="es-EC" sz="1800" dirty="0">
              <a:effectLst/>
              <a:latin typeface="Times New Roman" panose="02020603050405020304" pitchFamily="18" charset="0"/>
              <a:ea typeface="Times New Roman" panose="02020603050405020304" pitchFamily="18" charset="0"/>
            </a:endParaRPr>
          </a:p>
          <a:p>
            <a:pPr indent="450215" algn="just">
              <a:lnSpc>
                <a:spcPct val="200000"/>
              </a:lnSpc>
              <a:spcAft>
                <a:spcPts val="480"/>
              </a:spcAft>
            </a:pPr>
            <a:r>
              <a:rPr lang="es-ES" sz="1800" dirty="0">
                <a:effectLst/>
                <a:latin typeface="Times New Roman" panose="02020603050405020304" pitchFamily="18" charset="0"/>
                <a:ea typeface="Calibri" panose="020F0502020204030204" pitchFamily="34" charset="0"/>
              </a:rPr>
              <a:t>Lo cual permite llegar a concluir que la presunción que se obtuvo del aplicativo en el primer caso es efectiva.</a:t>
            </a:r>
            <a:endParaRPr lang="es-EC"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31</a:t>
            </a:fld>
            <a:endParaRPr lang="es-EC" dirty="0"/>
          </a:p>
        </p:txBody>
      </p:sp>
    </p:spTree>
    <p:extLst>
      <p:ext uri="{BB962C8B-B14F-4D97-AF65-F5344CB8AC3E}">
        <p14:creationId xmlns:p14="http://schemas.microsoft.com/office/powerpoint/2010/main" val="1607201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32</a:t>
            </a:fld>
            <a:endParaRPr lang="es-EC" dirty="0"/>
          </a:p>
        </p:txBody>
      </p:sp>
    </p:spTree>
    <p:extLst>
      <p:ext uri="{BB962C8B-B14F-4D97-AF65-F5344CB8AC3E}">
        <p14:creationId xmlns:p14="http://schemas.microsoft.com/office/powerpoint/2010/main" val="2753139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dirty="0">
                <a:effectLst/>
                <a:latin typeface="Times New Roman" panose="02020603050405020304" pitchFamily="18" charset="0"/>
                <a:ea typeface="Times New Roman" panose="02020603050405020304" pitchFamily="18" charset="0"/>
              </a:rPr>
              <a:t>durante la revisión del estado del arte y aún más en el periodo de evaluación, se presentaron ideas que podrían mejorar el desempeño de la propuesta principal, actuando en diferentes campos como el laboral, económico, financiero, de mercado o político. De este modo nacen nuevas ideas de trabajos futuros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dirty="0">
                <a:solidFill>
                  <a:schemeClr val="tx1"/>
                </a:solidFill>
                <a:effectLst/>
                <a:latin typeface="Times New Roman" panose="02020603050405020304" pitchFamily="18" charset="0"/>
                <a:ea typeface="+mn-ea"/>
                <a:cs typeface="+mn-cs"/>
              </a:rPr>
              <a:t>Aplicativo web</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dirty="0">
                <a:solidFill>
                  <a:schemeClr val="tx1"/>
                </a:solidFill>
                <a:effectLst/>
                <a:latin typeface="Times New Roman" panose="02020603050405020304" pitchFamily="18" charset="0"/>
                <a:ea typeface="+mn-ea"/>
                <a:cs typeface="+mn-cs"/>
              </a:rPr>
              <a:t>Marketing dirigido para políticos </a:t>
            </a: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33</a:t>
            </a:fld>
            <a:endParaRPr lang="es-EC" dirty="0"/>
          </a:p>
        </p:txBody>
      </p:sp>
    </p:spTree>
    <p:extLst>
      <p:ext uri="{BB962C8B-B14F-4D97-AF65-F5344CB8AC3E}">
        <p14:creationId xmlns:p14="http://schemas.microsoft.com/office/powerpoint/2010/main" val="2991111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06DF857-F72C-44C6-BF8E-9F49AFD447CB}" type="slidenum">
              <a:rPr lang="en-US" smtClean="0"/>
              <a:t>34</a:t>
            </a:fld>
            <a:endParaRPr lang="en-US" dirty="0"/>
          </a:p>
        </p:txBody>
      </p:sp>
    </p:spTree>
    <p:extLst>
      <p:ext uri="{BB962C8B-B14F-4D97-AF65-F5344CB8AC3E}">
        <p14:creationId xmlns:p14="http://schemas.microsoft.com/office/powerpoint/2010/main" val="11493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dirty="0">
                <a:effectLst/>
                <a:latin typeface="Times New Roman" panose="02020603050405020304" pitchFamily="18" charset="0"/>
                <a:ea typeface="Calibri" panose="020F0502020204030204" pitchFamily="34" charset="0"/>
              </a:rPr>
              <a:t>La tecnología y el maltrato entre iguales, se mantienen en un cambio permanente, resultando de esto nuevas maneras de irrumpir contra los iguales. El ciberacoso o (Cyberbullying) es una nueva modalidad de maltrato, agresión que se realiza a través de medios tecnológicos.</a:t>
            </a:r>
          </a:p>
          <a:p>
            <a:r>
              <a:rPr lang="es-ES" sz="1800" b="0" i="0" u="none" strike="noStrike" dirty="0">
                <a:effectLst/>
                <a:latin typeface="Times New Roman" panose="02020603050405020304" pitchFamily="18" charset="0"/>
                <a:ea typeface="Calibri" panose="020F0502020204030204" pitchFamily="34" charset="0"/>
              </a:rPr>
              <a:t>en las instituciones escolares  del ecuador la violencia entre iguales es notable, dentro de las edades de 11 a 18 años, el 58,8% de los encuestados dijo que ha recibido al menos un acto de violencia en los últimos 5 meses, esto quiere decir que al menos 6 de cada 10 estudiantes han sido víctimas de acoso escolar, entre las victimas los casos más frecuentes de violencia son las ofensas , los rumores y agresión por medio de </a:t>
            </a:r>
            <a:r>
              <a:rPr lang="es-ES" sz="1800" b="0" i="0" u="none" strike="noStrike" dirty="0" err="1">
                <a:effectLst/>
                <a:latin typeface="Times New Roman" panose="02020603050405020304" pitchFamily="18" charset="0"/>
                <a:ea typeface="Calibri" panose="020F0502020204030204" pitchFamily="34" charset="0"/>
              </a:rPr>
              <a:t>TIC’s</a:t>
            </a:r>
            <a:r>
              <a:rPr lang="es-ES" sz="1800" b="0" i="0" u="none" strike="noStrike" dirty="0">
                <a:effectLst/>
                <a:latin typeface="Times New Roman" panose="02020603050405020304" pitchFamily="18" charset="0"/>
                <a:ea typeface="Calibri" panose="020F0502020204030204" pitchFamily="34" charset="0"/>
              </a:rPr>
              <a:t>  9,7%.</a:t>
            </a:r>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4</a:t>
            </a:fld>
            <a:endParaRPr lang="es-EC" dirty="0"/>
          </a:p>
        </p:txBody>
      </p:sp>
    </p:spTree>
    <p:extLst>
      <p:ext uri="{BB962C8B-B14F-4D97-AF65-F5344CB8AC3E}">
        <p14:creationId xmlns:p14="http://schemas.microsoft.com/office/powerpoint/2010/main" val="130392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800" b="0" i="0" u="none" strike="noStrike" dirty="0">
                <a:effectLst/>
                <a:latin typeface="Times New Roman" panose="02020603050405020304" pitchFamily="18" charset="0"/>
                <a:ea typeface="Calibri" panose="020F0502020204030204" pitchFamily="34" charset="0"/>
              </a:rPr>
              <a:t>En la actualidad la violencia por medio de las tecnologías de la información y la comunicación representa un difícil problema, las similitudes entre los mecanismos básicos del acoso y el acoso digital, como por ejemplo, aislamiento de un grupo, hostigamiento, daño psicológico permiten determinar que se trata de un mismo fenómeno, teniendo en cuenta que la mayor diferencia entre estos es el uso de medios tecnológicos como el Internet, computador y dispositivos móviles</a:t>
            </a:r>
          </a:p>
          <a:p>
            <a:r>
              <a:rPr lang="es-ES" sz="1800" b="0" i="0" u="none" strike="noStrike" dirty="0">
                <a:effectLst/>
                <a:latin typeface="Times New Roman" panose="02020603050405020304" pitchFamily="18" charset="0"/>
                <a:ea typeface="Calibri" panose="020F0502020204030204" pitchFamily="34" charset="0"/>
              </a:rPr>
              <a:t>La forma de actuar de los agresores en el caso del (Cyberbullying) es recurrente e intencional, los abusadores han identificado la diferencia de poder que tienen sobre sus víctimas, la falta de juicio moral y ético no les permite mantener una conducta proactiva, no pueden diferenciar entre el “deber hacer moralmente”, y el “querer hacer éticamente</a:t>
            </a:r>
            <a:r>
              <a:rPr lang="es-EC" sz="1800" b="0" i="0" u="none" strike="noStrike" dirty="0">
                <a:effectLst/>
                <a:latin typeface="Times New Roman" panose="02020603050405020304" pitchFamily="18" charset="0"/>
                <a:ea typeface="Calibri" panose="020F0502020204030204" pitchFamily="34" charset="0"/>
              </a:rPr>
              <a:t> </a:t>
            </a:r>
          </a:p>
          <a:p>
            <a:r>
              <a:rPr lang="es-ES" sz="1800" b="0" i="0" u="none" strike="noStrike" dirty="0">
                <a:effectLst/>
                <a:latin typeface="Times New Roman" panose="02020603050405020304" pitchFamily="18" charset="0"/>
                <a:ea typeface="Calibri" panose="020F0502020204030204" pitchFamily="34" charset="0"/>
              </a:rPr>
              <a:t>(</a:t>
            </a:r>
            <a:r>
              <a:rPr lang="es-ES" sz="1800" b="0" i="0" u="none" strike="noStrike" dirty="0" err="1">
                <a:effectLst/>
                <a:latin typeface="Times New Roman" panose="02020603050405020304" pitchFamily="18" charset="0"/>
                <a:ea typeface="Calibri" panose="020F0502020204030204" pitchFamily="34" charset="0"/>
              </a:rPr>
              <a:t>Bachrach</a:t>
            </a:r>
            <a:r>
              <a:rPr lang="es-ES" sz="1800" b="0" i="0" u="none" strike="noStrike" dirty="0">
                <a:effectLst/>
                <a:latin typeface="Times New Roman" panose="02020603050405020304" pitchFamily="18" charset="0"/>
                <a:ea typeface="Calibri" panose="020F0502020204030204" pitchFamily="34" charset="0"/>
              </a:rPr>
              <a:t>, tapia, Jácome y otros expresan  la red social Facebook es una fuente de datos puede proporcionar información de alto interés para identificar el actuar de una persona, los perfiles de usuario de Facebook permiten incluir pensamientos, opiniones, sentimientos y emociones. Y a través de un proceso y análisis de esta información se puede identificar patrones de comportamiento.</a:t>
            </a: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5</a:t>
            </a:fld>
            <a:endParaRPr lang="es-EC" dirty="0"/>
          </a:p>
        </p:txBody>
      </p:sp>
    </p:spTree>
    <p:extLst>
      <p:ext uri="{BB962C8B-B14F-4D97-AF65-F5344CB8AC3E}">
        <p14:creationId xmlns:p14="http://schemas.microsoft.com/office/powerpoint/2010/main" val="12185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200000"/>
              </a:lnSpc>
              <a:spcAft>
                <a:spcPts val="480"/>
              </a:spcAft>
              <a:buFont typeface="+mj-lt"/>
              <a:buAutoNum type="romanLcPeriod"/>
            </a:pPr>
            <a:r>
              <a:rPr lang="es-ES" sz="1800" dirty="0">
                <a:effectLst/>
                <a:latin typeface="Times New Roman" panose="02020603050405020304" pitchFamily="18" charset="0"/>
                <a:ea typeface="Calibri" panose="020F0502020204030204" pitchFamily="34" charset="0"/>
              </a:rPr>
              <a:t>Identificar perfiles de usuario en Facebook donde el (Cyberbullying) esté presente, usuarios con una franja de edad mayor a los 11 años y menor a los 18 años.</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romanLcPeriod"/>
            </a:pPr>
            <a:r>
              <a:rPr lang="es-ES" sz="1800" dirty="0">
                <a:effectLst/>
                <a:latin typeface="Times New Roman" panose="02020603050405020304" pitchFamily="18" charset="0"/>
                <a:ea typeface="Calibri" panose="020F0502020204030204" pitchFamily="34" charset="0"/>
              </a:rPr>
              <a:t>Realizar una investigación exploratoria para identificar y plantear un diccionario de datos de acuerdo con el (Cyberbullying), con las palabras más influyentes de acuerdo con las directrices de un psicólogo.</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romanLcPeriod"/>
            </a:pPr>
            <a:r>
              <a:rPr lang="es-ES" sz="1800" dirty="0">
                <a:effectLst/>
                <a:latin typeface="Times New Roman" panose="02020603050405020304" pitchFamily="18" charset="0"/>
                <a:ea typeface="Calibri" panose="020F0502020204030204" pitchFamily="34" charset="0"/>
              </a:rPr>
              <a:t>Identificar la interfaz de programación de aplicaciones (API) que permita extraer la información de Facebook.</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romanLcPeriod"/>
            </a:pPr>
            <a:r>
              <a:rPr lang="es-ES" sz="1800" dirty="0">
                <a:effectLst/>
                <a:latin typeface="Times New Roman" panose="02020603050405020304" pitchFamily="18" charset="0"/>
                <a:ea typeface="Calibri" panose="020F0502020204030204" pitchFamily="34" charset="0"/>
              </a:rPr>
              <a:t>Realizar un aplicativo de escritorio para el procesamiento de los datos obtenidos de las redes sociales.</a:t>
            </a:r>
            <a:endParaRPr lang="es-EC" sz="1800" dirty="0">
              <a:effectLst/>
              <a:latin typeface="Times New Roman" panose="02020603050405020304" pitchFamily="18" charset="0"/>
              <a:ea typeface="Times New Roman" panose="02020603050405020304" pitchFamily="18" charset="0"/>
            </a:endParaRPr>
          </a:p>
          <a:p>
            <a:pPr marL="342900" lvl="0" indent="-342900" algn="just">
              <a:lnSpc>
                <a:spcPct val="200000"/>
              </a:lnSpc>
              <a:spcAft>
                <a:spcPts val="0"/>
              </a:spcAft>
              <a:buFont typeface="+mj-lt"/>
              <a:buAutoNum type="romanLcPeriod"/>
            </a:pPr>
            <a:r>
              <a:rPr lang="es-ES" sz="1800" dirty="0">
                <a:effectLst/>
                <a:latin typeface="Times New Roman" panose="02020603050405020304" pitchFamily="18" charset="0"/>
                <a:ea typeface="Calibri" panose="020F0502020204030204" pitchFamily="34" charset="0"/>
              </a:rPr>
              <a:t>Analizar y evaluar los patrones de (Cyberbullying) identificados mediante matrices de probabilidad e impacto y el apoyo de un psicólogo con conocimientos en el ámbito del ciberacoso para sugerir un perfil de personalidad.</a:t>
            </a:r>
            <a:endParaRPr lang="es-EC"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6</a:t>
            </a:fld>
            <a:endParaRPr lang="es-EC" dirty="0"/>
          </a:p>
        </p:txBody>
      </p:sp>
    </p:spTree>
    <p:extLst>
      <p:ext uri="{BB962C8B-B14F-4D97-AF65-F5344CB8AC3E}">
        <p14:creationId xmlns:p14="http://schemas.microsoft.com/office/powerpoint/2010/main" val="384292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200000"/>
              </a:lnSpc>
              <a:spcBef>
                <a:spcPts val="0"/>
              </a:spcBef>
              <a:spcAft>
                <a:spcPts val="480"/>
              </a:spcAft>
              <a:buClrTx/>
              <a:buSzTx/>
              <a:buFont typeface="Arial" panose="020B0604020202020204" pitchFamily="34" charset="0"/>
              <a:buNone/>
              <a:tabLst/>
              <a:defRPr/>
            </a:pPr>
            <a:r>
              <a:rPr lang="es-ES" sz="1800" dirty="0">
                <a:effectLst/>
                <a:latin typeface="Times New Roman" panose="02020603050405020304" pitchFamily="18" charset="0"/>
                <a:ea typeface="Calibri" panose="020F0502020204030204" pitchFamily="34" charset="0"/>
              </a:rPr>
              <a:t>La investigación comprende el diseño e implementación de un prototipo para el análisis e identificación de patrones relacionados con el ciberacoso o (Cyberbullying), mediante el algoritmo de Levenshtein basado en distancias de edición, con el fin de analizar y prevenir el maltrato entre pares.</a:t>
            </a:r>
            <a:endParaRPr lang="es-EC" sz="1800" dirty="0">
              <a:effectLst/>
              <a:latin typeface="Times New Roman" panose="02020603050405020304" pitchFamily="18" charset="0"/>
              <a:ea typeface="Times New Roman" panose="02020603050405020304" pitchFamily="18" charset="0"/>
            </a:endParaRPr>
          </a:p>
          <a:p>
            <a:pPr marL="0" indent="0" algn="just">
              <a:lnSpc>
                <a:spcPct val="200000"/>
              </a:lnSpc>
              <a:spcAft>
                <a:spcPts val="480"/>
              </a:spcAft>
              <a:buFont typeface="Arial" panose="020B0604020202020204" pitchFamily="34" charset="0"/>
              <a:buNone/>
            </a:pPr>
            <a:endParaRPr lang="es-ES" sz="1800" dirty="0">
              <a:effectLst/>
              <a:latin typeface="Times New Roman" panose="02020603050405020304" pitchFamily="18" charset="0"/>
              <a:ea typeface="Calibri" panose="020F0502020204030204" pitchFamily="34" charset="0"/>
            </a:endParaRP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Calibri" panose="020F0502020204030204" pitchFamily="34" charset="0"/>
              </a:rPr>
              <a:t>Planteamiento de un diccionario de datos o corpus de palabras personalizado con relación al (Cyberbullying). </a:t>
            </a:r>
            <a:endParaRPr lang="es-EC" sz="1800" dirty="0">
              <a:effectLst/>
              <a:latin typeface="Times New Roman" panose="02020603050405020304" pitchFamily="18" charset="0"/>
              <a:ea typeface="Times New Roman" panose="02020603050405020304" pitchFamily="18" charset="0"/>
            </a:endParaRP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Calibri" panose="020F0502020204030204" pitchFamily="34" charset="0"/>
              </a:rPr>
              <a:t>Recolección de datos de usuarios de Facebook por medio de una API que permita la extracción de los datos.</a:t>
            </a:r>
            <a:endParaRPr lang="es-EC" sz="1800" dirty="0">
              <a:effectLst/>
              <a:latin typeface="Times New Roman" panose="02020603050405020304" pitchFamily="18" charset="0"/>
              <a:ea typeface="Times New Roman" panose="02020603050405020304" pitchFamily="18" charset="0"/>
            </a:endParaRP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Calibri" panose="020F0502020204030204" pitchFamily="34" charset="0"/>
              </a:rPr>
              <a:t>Limpieza de datos, eliminación de las palabras de conexión dentro de los comentarios extraídos tales como “el, la, los, las, de, y, con, etc.”.</a:t>
            </a:r>
          </a:p>
          <a:p>
            <a:pPr marL="0" marR="0" lvl="0" indent="0" algn="just" defTabSz="914400" rtl="0" eaLnBrk="1" fontAlgn="auto" latinLnBrk="0" hangingPunct="1">
              <a:lnSpc>
                <a:spcPct val="200000"/>
              </a:lnSpc>
              <a:spcBef>
                <a:spcPts val="0"/>
              </a:spcBef>
              <a:spcAft>
                <a:spcPts val="480"/>
              </a:spcAft>
              <a:buClrTx/>
              <a:buSzTx/>
              <a:buFont typeface="Arial" panose="020B0604020202020204" pitchFamily="34" charset="0"/>
              <a:buNone/>
              <a:tabLst/>
              <a:defRPr/>
            </a:pPr>
            <a:r>
              <a:rPr lang="es-ES" sz="1800" dirty="0">
                <a:effectLst/>
                <a:latin typeface="Times New Roman" panose="02020603050405020304" pitchFamily="18" charset="0"/>
                <a:ea typeface="Calibri" panose="020F0502020204030204" pitchFamily="34" charset="0"/>
              </a:rPr>
              <a:t>Almacenamiento de los datos en una base digital.</a:t>
            </a:r>
            <a:endParaRPr lang="es-EC" sz="1800" dirty="0">
              <a:effectLst/>
              <a:latin typeface="Times New Roman" panose="02020603050405020304" pitchFamily="18" charset="0"/>
              <a:ea typeface="Times New Roman" panose="02020603050405020304" pitchFamily="18" charset="0"/>
            </a:endParaRP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Calibri" panose="020F0502020204030204" pitchFamily="34" charset="0"/>
              </a:rPr>
              <a:t>Realizar un aplicativo “prototipo” de escritorio para el procesamiento de los datos obtenidos.</a:t>
            </a:r>
            <a:endParaRPr lang="es-EC" sz="1800" dirty="0">
              <a:effectLst/>
              <a:latin typeface="Times New Roman" panose="02020603050405020304" pitchFamily="18" charset="0"/>
              <a:ea typeface="Calibri" panose="020F0502020204030204" pitchFamily="34" charset="0"/>
            </a:endParaRP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Calibri" panose="020F0502020204030204" pitchFamily="34" charset="0"/>
              </a:rPr>
              <a:t>Analizar, evaluar y sugerir un perfil de personalidad.</a:t>
            </a:r>
          </a:p>
          <a:p>
            <a:pPr marL="0" indent="0" algn="just">
              <a:lnSpc>
                <a:spcPct val="200000"/>
              </a:lnSpc>
              <a:spcAft>
                <a:spcPts val="480"/>
              </a:spcAft>
              <a:buFont typeface="Arial" panose="020B0604020202020204" pitchFamily="34" charset="0"/>
              <a:buNone/>
            </a:pPr>
            <a:r>
              <a:rPr lang="es-ES" sz="1800" dirty="0">
                <a:effectLst/>
                <a:latin typeface="Times New Roman" panose="02020603050405020304" pitchFamily="18" charset="0"/>
                <a:ea typeface="Times New Roman" panose="02020603050405020304" pitchFamily="18" charset="0"/>
              </a:rPr>
              <a:t>Aclarar que solo se trabajo con edades ente 17 y 18 años para una muestra homogénea y por seguridad de la información </a:t>
            </a:r>
          </a:p>
          <a:p>
            <a:pPr marL="0" indent="0" algn="just">
              <a:lnSpc>
                <a:spcPct val="200000"/>
              </a:lnSpc>
              <a:spcAft>
                <a:spcPts val="480"/>
              </a:spcAft>
              <a:buFont typeface="Arial" panose="020B0604020202020204" pitchFamily="34" charset="0"/>
              <a:buNone/>
            </a:pPr>
            <a:endParaRPr lang="es-EC"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BAA1747D-4662-451F-BA58-82D5929F7F5D}" type="slidenum">
              <a:rPr lang="es-EC" smtClean="0"/>
              <a:t>7</a:t>
            </a:fld>
            <a:endParaRPr lang="es-EC" dirty="0"/>
          </a:p>
        </p:txBody>
      </p:sp>
    </p:spTree>
    <p:extLst>
      <p:ext uri="{BB962C8B-B14F-4D97-AF65-F5344CB8AC3E}">
        <p14:creationId xmlns:p14="http://schemas.microsoft.com/office/powerpoint/2010/main" val="315520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dirty="0">
                <a:effectLst/>
                <a:latin typeface="Times New Roman" panose="02020603050405020304" pitchFamily="18" charset="0"/>
              </a:rPr>
              <a:t>En este trabajo se consideró un mapeo sistemático, cuyo objetivo es tener una visión amplia del campo de estudio e identificar las tendencias de investigación y focos de atención.</a:t>
            </a:r>
            <a:r>
              <a:rPr lang="es-ES" sz="4000" dirty="0">
                <a:effectLst/>
                <a:latin typeface="Times New Roman" panose="02020603050405020304" pitchFamily="18" charset="0"/>
              </a:rPr>
              <a:t> El mapeo sistemático comienza con la especificación de las preguntas de investigación que se desean responder en el estudio. </a:t>
            </a:r>
            <a:endParaRPr lang="es-ES" sz="2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4000" dirty="0">
                <a:effectLst/>
                <a:latin typeface="Times New Roman" panose="02020603050405020304" pitchFamily="18" charset="0"/>
              </a:rPr>
              <a:t>Una vez establecido lo que se desea averiguar con el estudio, se deben identificar los estudios primarios para el mapeo. Intentando encontrar la mayor cantidad de publicaciones relacionadas.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5400" dirty="0">
                <a:effectLst/>
                <a:latin typeface="Times New Roman" panose="02020603050405020304" pitchFamily="18" charset="0"/>
              </a:rPr>
              <a:t>Para conformar la cadena de búsqueda en las bases de datos de publicaciones se tuvo en cuenta el foco central de la investigación ciberacoso</a:t>
            </a:r>
            <a:endParaRPr lang="es-ES" sz="4000" dirty="0">
              <a:effectLst/>
              <a:latin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BAA1747D-4662-451F-BA58-82D5929F7F5D}" type="slidenum">
              <a:rPr lang="es-EC" smtClean="0"/>
              <a:t>8</a:t>
            </a:fld>
            <a:endParaRPr lang="es-EC" dirty="0"/>
          </a:p>
        </p:txBody>
      </p:sp>
    </p:spTree>
    <p:extLst>
      <p:ext uri="{BB962C8B-B14F-4D97-AF65-F5344CB8AC3E}">
        <p14:creationId xmlns:p14="http://schemas.microsoft.com/office/powerpoint/2010/main" val="30079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A1747D-4662-451F-BA58-82D5929F7F5D}" type="slidenum">
              <a:rPr lang="es-EC" smtClean="0"/>
              <a:t>9</a:t>
            </a:fld>
            <a:endParaRPr lang="es-EC" dirty="0"/>
          </a:p>
        </p:txBody>
      </p:sp>
    </p:spTree>
    <p:extLst>
      <p:ext uri="{BB962C8B-B14F-4D97-AF65-F5344CB8AC3E}">
        <p14:creationId xmlns:p14="http://schemas.microsoft.com/office/powerpoint/2010/main" val="378946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FBCAC5A-FB2B-443F-994D-4D0A4F8AB0DC}"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21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260821-7DFA-46B2-8EBE-E9807BD2D911}"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316921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47D99-873B-41A8-8F17-341FE4154F20}"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5777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01E010-E4B5-44B9-A506-B715F1A17F55}"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2385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C763C30-6778-43E7-80CF-62155ED1657C}" type="datetime1">
              <a:rPr lang="en-US" smtClean="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997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DB0FB5E-4BA0-4255-A8B7-95639C8F1EA1}" type="datetime1">
              <a:rPr lang="en-US" smtClean="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187517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902571-D6D9-4C3F-A576-35F5E4CD6970}" type="datetime1">
              <a:rPr lang="en-US" smtClean="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792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030B9D-17CC-426F-B3A2-713B77430EE8}" type="datetime1">
              <a:rPr lang="en-US" smtClean="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38876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932C8F-146B-4CCF-9CB8-BBC8E0DE36B5}" type="datetime1">
              <a:rPr lang="en-US" smtClean="0"/>
              <a:t>11/5/2020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264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DD9865-C9A4-4F37-96F5-76F35660DBA0}" type="datetime1">
              <a:rPr lang="en-US" smtClean="0"/>
              <a:t>11/5/2020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103288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92CBD49-2A78-4ACB-84AC-31AA1012506D}" type="datetime1">
              <a:rPr lang="en-US" smtClean="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6489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BF7DEE-24FC-4D46-8FB3-DB0AD6A3B375}" type="datetime1">
              <a:rPr lang="en-US" smtClean="0"/>
              <a:t>11/5/2020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57536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476672"/>
            <a:ext cx="8280920" cy="369332"/>
          </a:xfrm>
          <a:prstGeom prst="rect">
            <a:avLst/>
          </a:prstGeom>
          <a:noFill/>
        </p:spPr>
        <p:txBody>
          <a:bodyPr wrap="square" rtlCol="0">
            <a:spAutoFit/>
          </a:bodyPr>
          <a:lstStyle/>
          <a:p>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716" y="116632"/>
            <a:ext cx="501659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755117" y="2320252"/>
            <a:ext cx="8444977" cy="1692771"/>
          </a:xfrm>
          <a:prstGeom prst="rect">
            <a:avLst/>
          </a:prstGeom>
          <a:noFill/>
        </p:spPr>
        <p:txBody>
          <a:bodyPr wrap="square" rtlCol="0">
            <a:spAutoFit/>
          </a:bodyPr>
          <a:lstStyle/>
          <a:p>
            <a:pPr algn="just"/>
            <a:endParaRPr lang="es-ES" sz="800" b="1" dirty="0"/>
          </a:p>
          <a:p>
            <a:pPr algn="just"/>
            <a:r>
              <a:rPr lang="es-ES" sz="2400" b="1" dirty="0"/>
              <a:t>SOCIAL MEDIA COMO MEDIO DE ANÁLISIS Y PREVENCIÓN DEL ACOSO CIBERNÉTICO, APLICADO A LOS PERFILES DE FACEBOOK, UTILIZANDO TÉCNICAS DE PROCESAMIENTO DE LENGUAJE NATURAL CON BASE EN LEVENSHTEIN.</a:t>
            </a:r>
            <a:endParaRPr lang="es-EC" sz="2400" dirty="0"/>
          </a:p>
        </p:txBody>
      </p:sp>
      <p:sp>
        <p:nvSpPr>
          <p:cNvPr id="9" name="8 CuadroTexto"/>
          <p:cNvSpPr txBox="1"/>
          <p:nvPr/>
        </p:nvSpPr>
        <p:spPr>
          <a:xfrm>
            <a:off x="0" y="4328289"/>
            <a:ext cx="12171680" cy="2400657"/>
          </a:xfrm>
          <a:prstGeom prst="rect">
            <a:avLst/>
          </a:prstGeom>
          <a:noFill/>
        </p:spPr>
        <p:txBody>
          <a:bodyPr wrap="square" rtlCol="0">
            <a:spAutoFit/>
          </a:bodyPr>
          <a:lstStyle/>
          <a:p>
            <a:pPr algn="ctr"/>
            <a:r>
              <a:rPr lang="es-EC" sz="2200" b="1" dirty="0"/>
              <a:t>Autor:   </a:t>
            </a:r>
            <a:r>
              <a:rPr lang="es-ES" dirty="0"/>
              <a:t>Jácome Andino Danny Alexander</a:t>
            </a:r>
          </a:p>
          <a:p>
            <a:pPr algn="ctr"/>
            <a:endParaRPr lang="es-EC" dirty="0"/>
          </a:p>
          <a:p>
            <a:pPr algn="ctr"/>
            <a:endParaRPr lang="es-ES" sz="2200" dirty="0"/>
          </a:p>
          <a:p>
            <a:pPr algn="ctr"/>
            <a:r>
              <a:rPr lang="es-ES" sz="2200" b="1" dirty="0"/>
              <a:t>Director:</a:t>
            </a:r>
            <a:r>
              <a:rPr lang="es-ES" sz="2200" dirty="0"/>
              <a:t> </a:t>
            </a:r>
            <a:r>
              <a:rPr lang="es-ES" dirty="0"/>
              <a:t>Ing. Tapia León Freddy Mauricio  </a:t>
            </a:r>
            <a:r>
              <a:rPr lang="es-ES" dirty="0" err="1"/>
              <a:t>Msc</a:t>
            </a:r>
            <a:r>
              <a:rPr lang="es-ES" dirty="0"/>
              <a:t>.</a:t>
            </a:r>
            <a:endParaRPr lang="es-EC" dirty="0"/>
          </a:p>
          <a:p>
            <a:pPr algn="ctr"/>
            <a:endParaRPr lang="es-ES" sz="2200" dirty="0"/>
          </a:p>
          <a:p>
            <a:pPr algn="ctr"/>
            <a:r>
              <a:rPr lang="es-ES" sz="2200" b="1" dirty="0"/>
              <a:t>SANGOLQUÍ – ECUADOR</a:t>
            </a:r>
          </a:p>
          <a:p>
            <a:pPr algn="ctr"/>
            <a:r>
              <a:rPr lang="es-ES" sz="2200" b="1" dirty="0">
                <a:solidFill>
                  <a:schemeClr val="bg1"/>
                </a:solidFill>
              </a:rPr>
              <a:t>2020</a:t>
            </a:r>
            <a:endParaRPr lang="es-EC" sz="2200" dirty="0"/>
          </a:p>
        </p:txBody>
      </p:sp>
      <p:sp>
        <p:nvSpPr>
          <p:cNvPr id="3" name="Rectángulo 2"/>
          <p:cNvSpPr/>
          <p:nvPr/>
        </p:nvSpPr>
        <p:spPr>
          <a:xfrm>
            <a:off x="2348030" y="1881875"/>
            <a:ext cx="7475620" cy="369332"/>
          </a:xfrm>
          <a:prstGeom prst="rect">
            <a:avLst/>
          </a:prstGeom>
        </p:spPr>
        <p:txBody>
          <a:bodyPr wrap="square">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COMPUTACIÓN</a:t>
            </a:r>
          </a:p>
        </p:txBody>
      </p:sp>
    </p:spTree>
    <p:extLst>
      <p:ext uri="{BB962C8B-B14F-4D97-AF65-F5344CB8AC3E}">
        <p14:creationId xmlns:p14="http://schemas.microsoft.com/office/powerpoint/2010/main" val="230931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383520" cy="1450757"/>
          </a:xfrm>
        </p:spPr>
        <p:txBody>
          <a:bodyPr>
            <a:noAutofit/>
          </a:bodyPr>
          <a:lstStyle/>
          <a:p>
            <a:r>
              <a:rPr lang="es-ES" sz="3600" b="1" spc="0" dirty="0">
                <a:ln w="22225">
                  <a:solidFill>
                    <a:schemeClr val="accent2"/>
                  </a:solidFill>
                  <a:prstDash val="solid"/>
                </a:ln>
                <a:solidFill>
                  <a:schemeClr val="accent1"/>
                </a:solidFill>
              </a:rPr>
              <a:t>Patrones de personalidad</a:t>
            </a:r>
            <a:endParaRPr lang="es-EC" sz="3600"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7" name="Imagen 6">
            <a:extLst>
              <a:ext uri="{FF2B5EF4-FFF2-40B4-BE49-F238E27FC236}">
                <a16:creationId xmlns:a16="http://schemas.microsoft.com/office/drawing/2014/main" id="{C4578357-A1A6-4784-B52C-CEB9A6FE4500}"/>
              </a:ext>
            </a:extLst>
          </p:cNvPr>
          <p:cNvPicPr/>
          <p:nvPr/>
        </p:nvPicPr>
        <p:blipFill>
          <a:blip r:embed="rId3"/>
          <a:stretch>
            <a:fillRect/>
          </a:stretch>
        </p:blipFill>
        <p:spPr>
          <a:xfrm>
            <a:off x="1097280" y="1990104"/>
            <a:ext cx="5434601" cy="4163785"/>
          </a:xfrm>
          <a:prstGeom prst="rect">
            <a:avLst/>
          </a:prstGeom>
          <a:ln>
            <a:solidFill>
              <a:schemeClr val="tx1"/>
            </a:solidFill>
          </a:ln>
        </p:spPr>
      </p:pic>
      <p:sp>
        <p:nvSpPr>
          <p:cNvPr id="3" name="CuadroTexto 2">
            <a:extLst>
              <a:ext uri="{FF2B5EF4-FFF2-40B4-BE49-F238E27FC236}">
                <a16:creationId xmlns:a16="http://schemas.microsoft.com/office/drawing/2014/main" id="{CCA04510-2A4D-4C7D-A96D-ECE2216D9F7D}"/>
              </a:ext>
            </a:extLst>
          </p:cNvPr>
          <p:cNvSpPr txBox="1"/>
          <p:nvPr/>
        </p:nvSpPr>
        <p:spPr>
          <a:xfrm>
            <a:off x="8566484" y="2126690"/>
            <a:ext cx="1564105" cy="769441"/>
          </a:xfrm>
          <a:prstGeom prst="rect">
            <a:avLst/>
          </a:prstGeom>
          <a:noFill/>
        </p:spPr>
        <p:txBody>
          <a:bodyPr wrap="square" rtlCol="0">
            <a:spAutoFit/>
          </a:bodyPr>
          <a:lstStyle/>
          <a:p>
            <a:r>
              <a:rPr lang="es-ES" sz="4400" b="1" dirty="0"/>
              <a:t>HSPQ</a:t>
            </a:r>
            <a:endParaRPr lang="es-EC" sz="4400" b="1" dirty="0"/>
          </a:p>
        </p:txBody>
      </p:sp>
      <p:graphicFrame>
        <p:nvGraphicFramePr>
          <p:cNvPr id="5" name="Tabla 4">
            <a:extLst>
              <a:ext uri="{FF2B5EF4-FFF2-40B4-BE49-F238E27FC236}">
                <a16:creationId xmlns:a16="http://schemas.microsoft.com/office/drawing/2014/main" id="{ADDA37E4-4C87-4B65-94A8-23266FDE282A}"/>
              </a:ext>
            </a:extLst>
          </p:cNvPr>
          <p:cNvGraphicFramePr>
            <a:graphicFrameLocks noGrp="1"/>
          </p:cNvGraphicFramePr>
          <p:nvPr>
            <p:extLst>
              <p:ext uri="{D42A27DB-BD31-4B8C-83A1-F6EECF244321}">
                <p14:modId xmlns:p14="http://schemas.microsoft.com/office/powerpoint/2010/main" val="2950448813"/>
              </p:ext>
            </p:extLst>
          </p:nvPr>
        </p:nvGraphicFramePr>
        <p:xfrm>
          <a:off x="6749716" y="2903021"/>
          <a:ext cx="5197643" cy="3165154"/>
        </p:xfrm>
        <a:graphic>
          <a:graphicData uri="http://schemas.openxmlformats.org/drawingml/2006/table">
            <a:tbl>
              <a:tblPr firstRow="1" firstCol="1" bandRow="1">
                <a:tableStyleId>{5C22544A-7EE6-4342-B048-85BDC9FD1C3A}</a:tableStyleId>
              </a:tblPr>
              <a:tblGrid>
                <a:gridCol w="1132046">
                  <a:extLst>
                    <a:ext uri="{9D8B030D-6E8A-4147-A177-3AD203B41FA5}">
                      <a16:colId xmlns:a16="http://schemas.microsoft.com/office/drawing/2014/main" val="2839233924"/>
                    </a:ext>
                  </a:extLst>
                </a:gridCol>
                <a:gridCol w="871125">
                  <a:extLst>
                    <a:ext uri="{9D8B030D-6E8A-4147-A177-3AD203B41FA5}">
                      <a16:colId xmlns:a16="http://schemas.microsoft.com/office/drawing/2014/main" val="308027139"/>
                    </a:ext>
                  </a:extLst>
                </a:gridCol>
                <a:gridCol w="1000027">
                  <a:extLst>
                    <a:ext uri="{9D8B030D-6E8A-4147-A177-3AD203B41FA5}">
                      <a16:colId xmlns:a16="http://schemas.microsoft.com/office/drawing/2014/main" val="3521270334"/>
                    </a:ext>
                  </a:extLst>
                </a:gridCol>
                <a:gridCol w="1000027">
                  <a:extLst>
                    <a:ext uri="{9D8B030D-6E8A-4147-A177-3AD203B41FA5}">
                      <a16:colId xmlns:a16="http://schemas.microsoft.com/office/drawing/2014/main" val="2214480169"/>
                    </a:ext>
                  </a:extLst>
                </a:gridCol>
                <a:gridCol w="1194418">
                  <a:extLst>
                    <a:ext uri="{9D8B030D-6E8A-4147-A177-3AD203B41FA5}">
                      <a16:colId xmlns:a16="http://schemas.microsoft.com/office/drawing/2014/main" val="3847794473"/>
                    </a:ext>
                  </a:extLst>
                </a:gridCol>
              </a:tblGrid>
              <a:tr h="661199">
                <a:tc>
                  <a:txBody>
                    <a:bodyPr/>
                    <a:lstStyle/>
                    <a:p>
                      <a:pPr algn="ctr">
                        <a:lnSpc>
                          <a:spcPct val="115000"/>
                        </a:lnSpc>
                      </a:pPr>
                      <a:r>
                        <a:rPr lang="es-ES" sz="1200" dirty="0">
                          <a:effectLst/>
                        </a:rPr>
                        <a:t>Factores / Rasgos</a:t>
                      </a:r>
                      <a:endParaRPr lang="es-EC"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Alta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Baja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Orden</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Descripción del sujeto</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2556280325"/>
                  </a:ext>
                </a:extLst>
              </a:tr>
              <a:tr h="661199">
                <a:tc>
                  <a:txBody>
                    <a:bodyPr/>
                    <a:lstStyle/>
                    <a:p>
                      <a:pPr algn="ctr">
                        <a:lnSpc>
                          <a:spcPct val="115000"/>
                        </a:lnSpc>
                      </a:pPr>
                      <a:r>
                        <a:rPr lang="es-ES" sz="1200">
                          <a:effectLst/>
                        </a:rPr>
                        <a:t>Factor E</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Sumiso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Dominante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Primerio</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Agresivo / Sumiso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1407271573"/>
                  </a:ext>
                </a:extLst>
              </a:tr>
              <a:tr h="661199">
                <a:tc>
                  <a:txBody>
                    <a:bodyPr/>
                    <a:lstStyle/>
                    <a:p>
                      <a:pPr algn="ctr">
                        <a:lnSpc>
                          <a:spcPct val="115000"/>
                        </a:lnSpc>
                      </a:pPr>
                      <a:r>
                        <a:rPr lang="es-ES" sz="1200">
                          <a:effectLst/>
                        </a:rPr>
                        <a:t>Factor Q III</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Calma</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Excitabilidad / Dureza</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Segundo</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Hiperactivo, agresivo y obstinado</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485303815"/>
                  </a:ext>
                </a:extLst>
              </a:tr>
              <a:tr h="1117141">
                <a:tc>
                  <a:txBody>
                    <a:bodyPr/>
                    <a:lstStyle/>
                    <a:p>
                      <a:pPr algn="ctr">
                        <a:lnSpc>
                          <a:spcPct val="115000"/>
                        </a:lnSpc>
                      </a:pPr>
                      <a:r>
                        <a:rPr lang="es-ES" sz="1200">
                          <a:effectLst/>
                        </a:rPr>
                        <a:t>Factor Q IV</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Dependencia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Independencia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a:effectLst/>
                        </a:rPr>
                        <a:t>Segundo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algn="ctr">
                        <a:lnSpc>
                          <a:spcPct val="115000"/>
                        </a:lnSpc>
                      </a:pPr>
                      <a:r>
                        <a:rPr lang="es-ES" sz="1200" dirty="0">
                          <a:effectLst/>
                        </a:rPr>
                        <a:t>Agresivo, independiente, atrevido y mordaz</a:t>
                      </a:r>
                      <a:endParaRPr lang="es-EC" sz="12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10499027"/>
                  </a:ext>
                </a:extLst>
              </a:tr>
            </a:tbl>
          </a:graphicData>
        </a:graphic>
      </p:graphicFrame>
    </p:spTree>
    <p:extLst>
      <p:ext uri="{BB962C8B-B14F-4D97-AF65-F5344CB8AC3E}">
        <p14:creationId xmlns:p14="http://schemas.microsoft.com/office/powerpoint/2010/main" val="3031664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520698" y="168275"/>
            <a:ext cx="10909073" cy="1057655"/>
          </a:xfrm>
        </p:spPr>
        <p:txBody>
          <a:bodyPr vert="horz" lIns="91440" tIns="45720" rIns="91440" bIns="45720" rtlCol="0" anchor="b">
            <a:normAutofit/>
          </a:bodyPr>
          <a:lstStyle/>
          <a:p>
            <a:r>
              <a:rPr lang="es-ES" sz="3300" b="1" dirty="0">
                <a:ln w="22225">
                  <a:solidFill>
                    <a:schemeClr val="accent2"/>
                  </a:solidFill>
                  <a:prstDash val="solid"/>
                </a:ln>
                <a:solidFill>
                  <a:schemeClr val="tx1">
                    <a:lumMod val="85000"/>
                    <a:lumOff val="15000"/>
                  </a:schemeClr>
                </a:solidFill>
              </a:rPr>
              <a:t>Procesamiento de Lenguaje Natural (PLN)</a:t>
            </a:r>
            <a:endParaRPr lang="en-US" sz="3300" b="1" dirty="0">
              <a:ln w="22225">
                <a:solidFill>
                  <a:schemeClr val="accent2"/>
                </a:solidFill>
                <a:prstDash val="solid"/>
              </a:ln>
              <a:solidFill>
                <a:schemeClr val="tx1">
                  <a:lumMod val="85000"/>
                  <a:lumOff val="15000"/>
                </a:schemeClr>
              </a:solidFill>
            </a:endParaRPr>
          </a:p>
        </p:txBody>
      </p:sp>
      <p:cxnSp>
        <p:nvCxnSpPr>
          <p:cNvPr id="35" name="Straight Connector 34">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841E764-4629-49E0-994A-6F92FEFB9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95635077-9890-4CC8-9792-28743EBF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11</a:t>
            </a:fld>
            <a:endParaRPr lang="en-US"/>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Tabla 1">
            <a:extLst>
              <a:ext uri="{FF2B5EF4-FFF2-40B4-BE49-F238E27FC236}">
                <a16:creationId xmlns:a16="http://schemas.microsoft.com/office/drawing/2014/main" id="{477A743B-19B3-4E6A-AE1C-431A488323B4}"/>
              </a:ext>
            </a:extLst>
          </p:cNvPr>
          <p:cNvGraphicFramePr>
            <a:graphicFrameLocks noGrp="1"/>
          </p:cNvGraphicFramePr>
          <p:nvPr>
            <p:extLst>
              <p:ext uri="{D42A27DB-BD31-4B8C-83A1-F6EECF244321}">
                <p14:modId xmlns:p14="http://schemas.microsoft.com/office/powerpoint/2010/main" val="4128173882"/>
              </p:ext>
            </p:extLst>
          </p:nvPr>
        </p:nvGraphicFramePr>
        <p:xfrm>
          <a:off x="561842" y="1347060"/>
          <a:ext cx="10909072" cy="4898858"/>
        </p:xfrm>
        <a:graphic>
          <a:graphicData uri="http://schemas.openxmlformats.org/drawingml/2006/table">
            <a:tbl>
              <a:tblPr firstRow="1" firstCol="1" bandRow="1">
                <a:tableStyleId>{5C22544A-7EE6-4342-B048-85BDC9FD1C3A}</a:tableStyleId>
              </a:tblPr>
              <a:tblGrid>
                <a:gridCol w="2180058">
                  <a:extLst>
                    <a:ext uri="{9D8B030D-6E8A-4147-A177-3AD203B41FA5}">
                      <a16:colId xmlns:a16="http://schemas.microsoft.com/office/drawing/2014/main" val="2495960560"/>
                    </a:ext>
                  </a:extLst>
                </a:gridCol>
                <a:gridCol w="2106902">
                  <a:extLst>
                    <a:ext uri="{9D8B030D-6E8A-4147-A177-3AD203B41FA5}">
                      <a16:colId xmlns:a16="http://schemas.microsoft.com/office/drawing/2014/main" val="2702692193"/>
                    </a:ext>
                  </a:extLst>
                </a:gridCol>
                <a:gridCol w="1663088">
                  <a:extLst>
                    <a:ext uri="{9D8B030D-6E8A-4147-A177-3AD203B41FA5}">
                      <a16:colId xmlns:a16="http://schemas.microsoft.com/office/drawing/2014/main" val="1138349246"/>
                    </a:ext>
                  </a:extLst>
                </a:gridCol>
                <a:gridCol w="1425085">
                  <a:extLst>
                    <a:ext uri="{9D8B030D-6E8A-4147-A177-3AD203B41FA5}">
                      <a16:colId xmlns:a16="http://schemas.microsoft.com/office/drawing/2014/main" val="4185638499"/>
                    </a:ext>
                  </a:extLst>
                </a:gridCol>
                <a:gridCol w="3533939">
                  <a:extLst>
                    <a:ext uri="{9D8B030D-6E8A-4147-A177-3AD203B41FA5}">
                      <a16:colId xmlns:a16="http://schemas.microsoft.com/office/drawing/2014/main" val="2851963974"/>
                    </a:ext>
                  </a:extLst>
                </a:gridCol>
              </a:tblGrid>
              <a:tr h="616834">
                <a:tc>
                  <a:txBody>
                    <a:bodyPr/>
                    <a:lstStyle/>
                    <a:p>
                      <a:pPr algn="ctr">
                        <a:lnSpc>
                          <a:spcPts val="1200"/>
                        </a:lnSpc>
                      </a:pPr>
                      <a:r>
                        <a:rPr lang="es-ES" sz="1600">
                          <a:effectLst/>
                        </a:rPr>
                        <a:t>Técnica</a:t>
                      </a:r>
                      <a:endParaRPr lang="es-EC"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s-ES" sz="1600">
                          <a:effectLst/>
                        </a:rPr>
                        <a:t> </a:t>
                      </a:r>
                      <a:endParaRPr lang="es-EC" sz="1600">
                        <a:effectLst/>
                      </a:endParaRPr>
                    </a:p>
                    <a:p>
                      <a:pPr algn="ctr">
                        <a:lnSpc>
                          <a:spcPts val="1200"/>
                        </a:lnSpc>
                      </a:pPr>
                      <a:r>
                        <a:rPr lang="es-ES" sz="1600">
                          <a:effectLst/>
                        </a:rPr>
                        <a:t>Método</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200"/>
                        </a:lnSpc>
                      </a:pPr>
                      <a:r>
                        <a:rPr lang="es-ES" sz="1600">
                          <a:effectLst/>
                        </a:rPr>
                        <a:t> </a:t>
                      </a:r>
                      <a:endParaRPr lang="es-EC" sz="1600">
                        <a:effectLst/>
                      </a:endParaRPr>
                    </a:p>
                    <a:p>
                      <a:pPr algn="ctr">
                        <a:lnSpc>
                          <a:spcPts val="1200"/>
                        </a:lnSpc>
                      </a:pPr>
                      <a:r>
                        <a:rPr lang="es-ES" sz="1600">
                          <a:effectLst/>
                        </a:rPr>
                        <a:t>Operación</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200"/>
                        </a:lnSpc>
                      </a:pPr>
                      <a:r>
                        <a:rPr lang="es-ES" sz="1600">
                          <a:effectLst/>
                        </a:rPr>
                        <a:t>Tipo de Coincidencia</a:t>
                      </a:r>
                      <a:endParaRPr lang="es-EC"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pPr>
                      <a:r>
                        <a:rPr lang="es-ES" sz="1600">
                          <a:effectLst/>
                        </a:rPr>
                        <a:t> </a:t>
                      </a:r>
                      <a:endParaRPr lang="es-EC" sz="1600">
                        <a:effectLst/>
                      </a:endParaRPr>
                    </a:p>
                    <a:p>
                      <a:pPr algn="ctr">
                        <a:lnSpc>
                          <a:spcPts val="1200"/>
                        </a:lnSpc>
                      </a:pPr>
                      <a:r>
                        <a:rPr lang="es-ES" sz="1600">
                          <a:effectLst/>
                        </a:rPr>
                        <a:t>Algoritmo</a:t>
                      </a:r>
                      <a:endParaRPr lang="es-EC"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4028611"/>
                  </a:ext>
                </a:extLst>
              </a:tr>
              <a:tr h="1351540">
                <a:tc>
                  <a:txBody>
                    <a:bodyPr/>
                    <a:lstStyle/>
                    <a:p>
                      <a:pPr>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Deletreo y Distancia</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200"/>
                        </a:lnSpc>
                      </a:pPr>
                      <a:r>
                        <a:rPr lang="en-U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Cálculo de Distancia</a:t>
                      </a:r>
                      <a:endParaRPr lang="es-EC" sz="1600">
                        <a:effectLst/>
                      </a:endParaRPr>
                    </a:p>
                    <a:p>
                      <a:pPr marL="111125" algn="just">
                        <a:lnSpc>
                          <a:spcPts val="1200"/>
                        </a:lnSpc>
                      </a:pPr>
                      <a:r>
                        <a:rPr lang="es-ES" sz="1600">
                          <a:effectLst/>
                        </a:rPr>
                        <a:t> </a:t>
                      </a:r>
                      <a:endParaRPr lang="es-EC" sz="1600">
                        <a:effectLst/>
                      </a:endParaRPr>
                    </a:p>
                    <a:p>
                      <a:pPr>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Edición</a:t>
                      </a:r>
                      <a:endParaRPr lang="es-EC" sz="1600">
                        <a:effectLst/>
                      </a:endParaRPr>
                    </a:p>
                    <a:p>
                      <a:pPr marL="342900" lvl="0" indent="-342900" algn="just">
                        <a:lnSpc>
                          <a:spcPts val="1200"/>
                        </a:lnSpc>
                        <a:buFont typeface="Arial" panose="020B0604020202020204" pitchFamily="34" charset="0"/>
                        <a:buChar char="-"/>
                      </a:pPr>
                      <a:r>
                        <a:rPr lang="es-ES" sz="1600">
                          <a:effectLst/>
                        </a:rPr>
                        <a:t>Sustitución</a:t>
                      </a:r>
                      <a:endParaRPr lang="es-EC" sz="1600">
                        <a:effectLst/>
                      </a:endParaRPr>
                    </a:p>
                    <a:p>
                      <a:pPr marL="342900" lvl="0" indent="-342900" algn="just">
                        <a:lnSpc>
                          <a:spcPts val="1200"/>
                        </a:lnSpc>
                        <a:buFont typeface="Arial" panose="020B0604020202020204" pitchFamily="34" charset="0"/>
                        <a:buChar char="-"/>
                      </a:pPr>
                      <a:r>
                        <a:rPr lang="es-ES" sz="1600">
                          <a:effectLst/>
                        </a:rPr>
                        <a:t>Eliminación</a:t>
                      </a:r>
                      <a:endParaRPr lang="es-EC" sz="1600">
                        <a:effectLst/>
                      </a:endParaRPr>
                    </a:p>
                    <a:p>
                      <a:pPr marL="342900" lvl="0" indent="-342900" algn="just">
                        <a:lnSpc>
                          <a:spcPts val="1200"/>
                        </a:lnSpc>
                        <a:buFont typeface="Arial" panose="020B0604020202020204" pitchFamily="34" charset="0"/>
                        <a:buChar char="-"/>
                      </a:pPr>
                      <a:r>
                        <a:rPr lang="es-ES" sz="1600">
                          <a:effectLst/>
                        </a:rPr>
                        <a:t>Transposición</a:t>
                      </a:r>
                      <a:endParaRPr lang="es-EC" sz="1600">
                        <a:effectLst/>
                      </a:endParaRPr>
                    </a:p>
                    <a:p>
                      <a:pPr algn="just">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11125"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Exacta</a:t>
                      </a:r>
                      <a:endParaRPr lang="es-EC" sz="1600">
                        <a:effectLst/>
                      </a:endParaRPr>
                    </a:p>
                    <a:p>
                      <a:pPr marL="342900" lvl="0" indent="-342900" algn="just">
                        <a:lnSpc>
                          <a:spcPts val="1200"/>
                        </a:lnSpc>
                        <a:buFont typeface="Arial" panose="020B0604020202020204" pitchFamily="34" charset="0"/>
                        <a:buChar char="-"/>
                      </a:pPr>
                      <a:r>
                        <a:rPr lang="es-ES" sz="1600">
                          <a:effectLst/>
                        </a:rPr>
                        <a:t>Parcial</a:t>
                      </a:r>
                      <a:endParaRPr lang="es-EC" sz="1600">
                        <a:effectLst/>
                      </a:endParaRPr>
                    </a:p>
                    <a:p>
                      <a:pPr marL="111125" algn="just">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200"/>
                        </a:lnSpc>
                      </a:pPr>
                      <a:r>
                        <a:rPr lang="en-U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Guth</a:t>
                      </a:r>
                      <a:endParaRPr lang="es-EC" sz="1600">
                        <a:effectLst/>
                      </a:endParaRPr>
                    </a:p>
                    <a:p>
                      <a:pPr marL="342900" lvl="0" indent="-342900" algn="just">
                        <a:lnSpc>
                          <a:spcPts val="1200"/>
                        </a:lnSpc>
                        <a:buFont typeface="Arial" panose="020B0604020202020204" pitchFamily="34" charset="0"/>
                        <a:buChar char="-"/>
                      </a:pPr>
                      <a:r>
                        <a:rPr lang="es-ES" sz="1600">
                          <a:effectLst/>
                        </a:rPr>
                        <a:t>Levenshtein</a:t>
                      </a:r>
                      <a:endParaRPr lang="es-EC" sz="1600">
                        <a:effectLst/>
                      </a:endParaRPr>
                    </a:p>
                    <a:p>
                      <a:pPr algn="just">
                        <a:lnSpc>
                          <a:spcPts val="1200"/>
                        </a:lnSpc>
                      </a:pPr>
                      <a:r>
                        <a:rPr lang="en-U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02153256"/>
                  </a:ext>
                </a:extLst>
              </a:tr>
              <a:tr h="1351540">
                <a:tc>
                  <a:txBody>
                    <a:bodyPr/>
                    <a:lstStyle/>
                    <a:p>
                      <a:pPr>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Sonidos y Fonética</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11125"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Reducción a Código Fonético basado en pronunciación </a:t>
                      </a:r>
                      <a:endParaRPr lang="es-EC" sz="1600">
                        <a:effectLst/>
                      </a:endParaRPr>
                    </a:p>
                    <a:p>
                      <a:pPr marL="111125" algn="just">
                        <a:lnSpc>
                          <a:spcPts val="1200"/>
                        </a:lnSpc>
                      </a:pPr>
                      <a:r>
                        <a:rPr lang="es-ES" sz="1600">
                          <a:effectLst/>
                        </a:rPr>
                        <a:t> </a:t>
                      </a:r>
                      <a:endParaRPr lang="es-EC" sz="1600">
                        <a:effectLst/>
                      </a:endParaRPr>
                    </a:p>
                    <a:p>
                      <a:pPr marL="111125" algn="just">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11125"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Sustitución</a:t>
                      </a:r>
                      <a:endParaRPr lang="es-EC" sz="1600">
                        <a:effectLst/>
                      </a:endParaRPr>
                    </a:p>
                    <a:p>
                      <a:pPr marL="342900" lvl="0" indent="-342900" algn="just">
                        <a:lnSpc>
                          <a:spcPts val="1200"/>
                        </a:lnSpc>
                        <a:buFont typeface="Arial" panose="020B0604020202020204" pitchFamily="34" charset="0"/>
                        <a:buChar char="-"/>
                      </a:pPr>
                      <a:r>
                        <a:rPr lang="es-ES" sz="1600">
                          <a:effectLst/>
                        </a:rPr>
                        <a:t>Reglas Fonéticas</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Parcial</a:t>
                      </a:r>
                      <a:endParaRPr lang="es-EC" sz="1600">
                        <a:effectLst/>
                      </a:endParaRPr>
                    </a:p>
                    <a:p>
                      <a:pPr marL="342900" lvl="0" indent="-342900" algn="just">
                        <a:lnSpc>
                          <a:spcPts val="1200"/>
                        </a:lnSpc>
                        <a:buFont typeface="Arial" panose="020B0604020202020204" pitchFamily="34" charset="0"/>
                        <a:buChar char="-"/>
                      </a:pPr>
                      <a:r>
                        <a:rPr lang="es-ES" sz="1600">
                          <a:effectLst/>
                        </a:rPr>
                        <a:t>Fonética</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70815" algn="just">
                        <a:lnSpc>
                          <a:spcPts val="1200"/>
                        </a:lnSpc>
                      </a:pPr>
                      <a:r>
                        <a:rPr lang="en-US" sz="1600">
                          <a:effectLst/>
                        </a:rPr>
                        <a:t> </a:t>
                      </a:r>
                      <a:endParaRPr lang="es-EC" sz="1600">
                        <a:effectLst/>
                      </a:endParaRPr>
                    </a:p>
                    <a:p>
                      <a:pPr marL="342900" lvl="0" indent="-342900" algn="just">
                        <a:lnSpc>
                          <a:spcPts val="1200"/>
                        </a:lnSpc>
                        <a:buFont typeface="Arial" panose="020B0604020202020204" pitchFamily="34" charset="0"/>
                        <a:buChar char="-"/>
                      </a:pPr>
                      <a:r>
                        <a:rPr lang="en-US" sz="1600">
                          <a:effectLst/>
                        </a:rPr>
                        <a:t>Soundex / Soundx-sp</a:t>
                      </a:r>
                      <a:endParaRPr lang="es-EC" sz="1600">
                        <a:effectLst/>
                      </a:endParaRPr>
                    </a:p>
                    <a:p>
                      <a:pPr marL="342900" lvl="0" indent="-342900" algn="just">
                        <a:lnSpc>
                          <a:spcPts val="1200"/>
                        </a:lnSpc>
                        <a:buFont typeface="Arial" panose="020B0604020202020204" pitchFamily="34" charset="0"/>
                        <a:buChar char="-"/>
                      </a:pPr>
                      <a:r>
                        <a:rPr lang="en-US" sz="1600">
                          <a:effectLst/>
                        </a:rPr>
                        <a:t>Phonex</a:t>
                      </a:r>
                      <a:endParaRPr lang="es-EC" sz="1600">
                        <a:effectLst/>
                      </a:endParaRPr>
                    </a:p>
                    <a:p>
                      <a:pPr marL="342900" lvl="0" indent="-342900" algn="just">
                        <a:lnSpc>
                          <a:spcPts val="1200"/>
                        </a:lnSpc>
                        <a:buFont typeface="Arial" panose="020B0604020202020204" pitchFamily="34" charset="0"/>
                        <a:buChar char="-"/>
                      </a:pPr>
                      <a:r>
                        <a:rPr lang="en-US" sz="1600">
                          <a:effectLst/>
                        </a:rPr>
                        <a:t>Metaphone</a:t>
                      </a:r>
                      <a:endParaRPr lang="es-EC" sz="1600">
                        <a:effectLst/>
                      </a:endParaRPr>
                    </a:p>
                    <a:p>
                      <a:pPr marL="342900" lvl="0" indent="-342900" algn="just">
                        <a:lnSpc>
                          <a:spcPts val="1200"/>
                        </a:lnSpc>
                        <a:buFont typeface="Arial" panose="020B0604020202020204" pitchFamily="34" charset="0"/>
                        <a:buChar char="-"/>
                      </a:pPr>
                      <a:r>
                        <a:rPr lang="en-US" sz="1600">
                          <a:effectLst/>
                        </a:rPr>
                        <a:t>NYSIIS</a:t>
                      </a:r>
                      <a:endParaRPr lang="es-EC" sz="1600">
                        <a:effectLst/>
                      </a:endParaRPr>
                    </a:p>
                    <a:p>
                      <a:pPr marL="170815" algn="just">
                        <a:lnSpc>
                          <a:spcPts val="1200"/>
                        </a:lnSpc>
                      </a:pPr>
                      <a:r>
                        <a:rPr lang="en-U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6547602"/>
                  </a:ext>
                </a:extLst>
              </a:tr>
              <a:tr h="1578944">
                <a:tc>
                  <a:txBody>
                    <a:bodyPr/>
                    <a:lstStyle/>
                    <a:p>
                      <a:pPr>
                        <a:lnSpc>
                          <a:spcPts val="1200"/>
                        </a:lnSpc>
                      </a:pPr>
                      <a:r>
                        <a:rPr lang="en-U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Compuesta</a:t>
                      </a:r>
                      <a:endParaRPr lang="es-EC" sz="1600">
                        <a:effectLst/>
                      </a:endParaRPr>
                    </a:p>
                    <a:p>
                      <a:pPr>
                        <a:lnSpc>
                          <a:spcPts val="1200"/>
                        </a:lnSpc>
                      </a:pPr>
                      <a:r>
                        <a:rPr lang="es-ES" sz="1600">
                          <a:effectLst/>
                        </a:rPr>
                        <a:t> </a:t>
                      </a:r>
                      <a:endParaRPr lang="es-EC" sz="1600">
                        <a:effectLst/>
                      </a:endParaRPr>
                    </a:p>
                    <a:p>
                      <a:pPr>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11125"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Cálculo de Distancia</a:t>
                      </a:r>
                      <a:endParaRPr lang="es-EC" sz="1600">
                        <a:effectLst/>
                      </a:endParaRPr>
                    </a:p>
                    <a:p>
                      <a:pPr marL="342900" lvl="0" indent="-342900" algn="just">
                        <a:lnSpc>
                          <a:spcPts val="1200"/>
                        </a:lnSpc>
                        <a:buFont typeface="Arial" panose="020B0604020202020204" pitchFamily="34" charset="0"/>
                        <a:buChar char="-"/>
                      </a:pPr>
                      <a:r>
                        <a:rPr lang="es-ES" sz="1600">
                          <a:effectLst/>
                        </a:rPr>
                        <a:t>Reducción a Código Fonético basado en pronunciación.</a:t>
                      </a:r>
                      <a:endParaRPr lang="es-EC" sz="1600">
                        <a:effectLst/>
                      </a:endParaRPr>
                    </a:p>
                    <a:p>
                      <a:pPr marL="111125" algn="just">
                        <a:lnSpc>
                          <a:spcPts val="1200"/>
                        </a:lnSpc>
                      </a:pPr>
                      <a:r>
                        <a:rPr lang="es-ES" sz="1600">
                          <a:effectLst/>
                        </a:rPr>
                        <a:t> </a:t>
                      </a:r>
                      <a:endParaRPr lang="es-EC" sz="1600">
                        <a:effectLst/>
                      </a:endParaRPr>
                    </a:p>
                    <a:p>
                      <a:pPr marL="111125" algn="just">
                        <a:lnSpc>
                          <a:spcPts val="1200"/>
                        </a:lnSpc>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11125"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Edición</a:t>
                      </a:r>
                      <a:endParaRPr lang="es-EC" sz="1600">
                        <a:effectLst/>
                      </a:endParaRPr>
                    </a:p>
                    <a:p>
                      <a:pPr marL="342900" lvl="0" indent="-342900" algn="just">
                        <a:lnSpc>
                          <a:spcPts val="1200"/>
                        </a:lnSpc>
                        <a:buFont typeface="Arial" panose="020B0604020202020204" pitchFamily="34" charset="0"/>
                        <a:buChar char="-"/>
                      </a:pPr>
                      <a:r>
                        <a:rPr lang="es-ES" sz="1600">
                          <a:effectLst/>
                        </a:rPr>
                        <a:t>Sustitución</a:t>
                      </a:r>
                      <a:endParaRPr lang="es-EC" sz="1600">
                        <a:effectLst/>
                      </a:endParaRPr>
                    </a:p>
                    <a:p>
                      <a:pPr marL="342900" lvl="0" indent="-342900" algn="just">
                        <a:lnSpc>
                          <a:spcPts val="1200"/>
                        </a:lnSpc>
                        <a:buFont typeface="Arial" panose="020B0604020202020204" pitchFamily="34" charset="0"/>
                        <a:buChar char="-"/>
                      </a:pPr>
                      <a:r>
                        <a:rPr lang="es-ES" sz="1600">
                          <a:effectLst/>
                        </a:rPr>
                        <a:t>Reglas Fonéticas</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200"/>
                        </a:lnSpc>
                      </a:pPr>
                      <a:r>
                        <a:rPr lang="es-ES" sz="1600">
                          <a:effectLst/>
                        </a:rPr>
                        <a:t> </a:t>
                      </a:r>
                      <a:endParaRPr lang="es-EC" sz="1600">
                        <a:effectLst/>
                      </a:endParaRPr>
                    </a:p>
                    <a:p>
                      <a:pPr marL="342900" lvl="0" indent="-342900" algn="just">
                        <a:lnSpc>
                          <a:spcPts val="1200"/>
                        </a:lnSpc>
                        <a:buFont typeface="Arial" panose="020B0604020202020204" pitchFamily="34" charset="0"/>
                        <a:buChar char="-"/>
                      </a:pPr>
                      <a:r>
                        <a:rPr lang="es-ES" sz="1600">
                          <a:effectLst/>
                        </a:rPr>
                        <a:t>Exacta</a:t>
                      </a:r>
                      <a:endParaRPr lang="es-EC" sz="1600">
                        <a:effectLst/>
                      </a:endParaRPr>
                    </a:p>
                    <a:p>
                      <a:pPr marL="342900" lvl="0" indent="-342900" algn="just">
                        <a:lnSpc>
                          <a:spcPts val="1200"/>
                        </a:lnSpc>
                        <a:buFont typeface="Arial" panose="020B0604020202020204" pitchFamily="34" charset="0"/>
                        <a:buChar char="-"/>
                      </a:pPr>
                      <a:r>
                        <a:rPr lang="es-ES" sz="1600">
                          <a:effectLst/>
                        </a:rPr>
                        <a:t>Parcial</a:t>
                      </a:r>
                      <a:endParaRPr lang="es-EC" sz="1600">
                        <a:effectLst/>
                      </a:endParaRPr>
                    </a:p>
                    <a:p>
                      <a:pPr marL="342900" lvl="0" indent="-342900" algn="just">
                        <a:lnSpc>
                          <a:spcPts val="1200"/>
                        </a:lnSpc>
                        <a:buFont typeface="Arial" panose="020B0604020202020204" pitchFamily="34" charset="0"/>
                        <a:buChar char="-"/>
                      </a:pPr>
                      <a:r>
                        <a:rPr lang="es-ES" sz="1600">
                          <a:effectLst/>
                        </a:rPr>
                        <a:t>Fonética</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200"/>
                        </a:lnSpc>
                      </a:pPr>
                      <a:r>
                        <a:rPr lang="en-US" sz="1600" dirty="0">
                          <a:effectLst/>
                        </a:rPr>
                        <a:t> </a:t>
                      </a:r>
                      <a:endParaRPr lang="es-EC" sz="1600" dirty="0">
                        <a:effectLst/>
                      </a:endParaRPr>
                    </a:p>
                    <a:p>
                      <a:pPr marL="342900" lvl="0" indent="-342900" algn="just">
                        <a:lnSpc>
                          <a:spcPts val="1200"/>
                        </a:lnSpc>
                        <a:buFont typeface="Arial" panose="020B0604020202020204" pitchFamily="34" charset="0"/>
                        <a:buChar char="-"/>
                      </a:pPr>
                      <a:r>
                        <a:rPr lang="es-ES" sz="1600" dirty="0">
                          <a:effectLst/>
                        </a:rPr>
                        <a:t>Damereau-Levenshtein</a:t>
                      </a:r>
                      <a:endParaRPr lang="es-EC" sz="1600" dirty="0">
                        <a:effectLst/>
                      </a:endParaRPr>
                    </a:p>
                    <a:p>
                      <a:pPr marL="342900" lvl="0" indent="-342900" algn="just">
                        <a:lnSpc>
                          <a:spcPts val="1200"/>
                        </a:lnSpc>
                        <a:buFont typeface="Arial" panose="020B0604020202020204" pitchFamily="34" charset="0"/>
                        <a:buChar char="-"/>
                      </a:pPr>
                      <a:r>
                        <a:rPr lang="es-ES" sz="1600" dirty="0">
                          <a:effectLst/>
                        </a:rPr>
                        <a:t>TFID</a:t>
                      </a:r>
                      <a:endParaRPr lang="es-EC" sz="1600" dirty="0">
                        <a:effectLst/>
                      </a:endParaRPr>
                    </a:p>
                    <a:p>
                      <a:pPr marL="342900" lvl="0" indent="-342900" algn="just">
                        <a:lnSpc>
                          <a:spcPts val="1200"/>
                        </a:lnSpc>
                        <a:buFont typeface="Arial" panose="020B0604020202020204" pitchFamily="34" charset="0"/>
                        <a:buChar char="-"/>
                      </a:pPr>
                      <a:r>
                        <a:rPr lang="es-ES" sz="1600" dirty="0">
                          <a:effectLst/>
                        </a:rPr>
                        <a:t>Editex</a:t>
                      </a:r>
                      <a:endParaRPr lang="es-EC" sz="1600" dirty="0">
                        <a:effectLst/>
                      </a:endParaRPr>
                    </a:p>
                    <a:p>
                      <a:pPr marL="342900" lvl="0" indent="-342900" algn="just">
                        <a:lnSpc>
                          <a:spcPts val="1200"/>
                        </a:lnSpc>
                        <a:buFont typeface="Arial" panose="020B0604020202020204" pitchFamily="34" charset="0"/>
                        <a:buChar char="-"/>
                      </a:pPr>
                      <a:r>
                        <a:rPr lang="es-ES" sz="1600" dirty="0">
                          <a:effectLst/>
                        </a:rPr>
                        <a:t>Jaro-Winkler</a:t>
                      </a:r>
                      <a:endParaRPr lang="es-EC" sz="1600" dirty="0">
                        <a:effectLst/>
                      </a:endParaRPr>
                    </a:p>
                    <a:p>
                      <a:pPr marL="342900" lvl="0" indent="-342900" algn="just">
                        <a:lnSpc>
                          <a:spcPts val="1200"/>
                        </a:lnSpc>
                        <a:buFont typeface="Arial" panose="020B0604020202020204" pitchFamily="34" charset="0"/>
                        <a:buChar char="-"/>
                      </a:pPr>
                      <a:r>
                        <a:rPr lang="es-ES" sz="1600" dirty="0">
                          <a:effectLst/>
                        </a:rPr>
                        <a:t>Ngrams / Qgrams</a:t>
                      </a:r>
                      <a:endParaRPr lang="es-EC" sz="1600" dirty="0">
                        <a:effectLst/>
                      </a:endParaRPr>
                    </a:p>
                    <a:p>
                      <a:pPr algn="just">
                        <a:lnSpc>
                          <a:spcPts val="1200"/>
                        </a:lnSpc>
                      </a:pPr>
                      <a:r>
                        <a:rPr lang="en-US" sz="1600" dirty="0">
                          <a:effectLst/>
                        </a:rPr>
                        <a:t> </a:t>
                      </a:r>
                      <a:endParaRPr lang="es-EC"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349636"/>
                  </a:ext>
                </a:extLst>
              </a:tr>
            </a:tbl>
          </a:graphicData>
        </a:graphic>
      </p:graphicFrame>
    </p:spTree>
    <p:extLst>
      <p:ext uri="{BB962C8B-B14F-4D97-AF65-F5344CB8AC3E}">
        <p14:creationId xmlns:p14="http://schemas.microsoft.com/office/powerpoint/2010/main" val="2677732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80626" y="669257"/>
            <a:ext cx="10909073" cy="1057655"/>
          </a:xfrm>
        </p:spPr>
        <p:txBody>
          <a:bodyPr vert="horz" lIns="91440" tIns="45720" rIns="91440" bIns="45720" rtlCol="0" anchor="b">
            <a:normAutofit/>
          </a:bodyPr>
          <a:lstStyle/>
          <a:p>
            <a:r>
              <a:rPr lang="es-ES" sz="3300" b="1" dirty="0">
                <a:ln w="22225">
                  <a:solidFill>
                    <a:schemeClr val="accent2"/>
                  </a:solidFill>
                  <a:prstDash val="solid"/>
                </a:ln>
                <a:solidFill>
                  <a:schemeClr val="tx1">
                    <a:lumMod val="85000"/>
                    <a:lumOff val="15000"/>
                  </a:schemeClr>
                </a:solidFill>
              </a:rPr>
              <a:t>RANGO DE SIMILITUD EN TÉCNICAS</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12</a:t>
            </a:fld>
            <a:endParaRPr lang="en-US"/>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14" name="Gráfico 1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09822330"/>
              </p:ext>
            </p:extLst>
          </p:nvPr>
        </p:nvGraphicFramePr>
        <p:xfrm>
          <a:off x="705852" y="2057400"/>
          <a:ext cx="10780295" cy="4131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984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MX" b="1" spc="0" dirty="0">
                <a:ln w="22225">
                  <a:solidFill>
                    <a:schemeClr val="accent2"/>
                  </a:solidFill>
                  <a:prstDash val="solid"/>
                </a:ln>
                <a:solidFill>
                  <a:schemeClr val="accent1"/>
                </a:solidFill>
              </a:rPr>
              <a:t>Algoritmo de Levenshtein.</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 name="Imagen 1">
            <a:extLst>
              <a:ext uri="{FF2B5EF4-FFF2-40B4-BE49-F238E27FC236}">
                <a16:creationId xmlns:a16="http://schemas.microsoft.com/office/drawing/2014/main" id="{F69019B2-AB38-4CE1-A08C-E6DB0FDE45B3}"/>
              </a:ext>
            </a:extLst>
          </p:cNvPr>
          <p:cNvPicPr>
            <a:picLocks noChangeAspect="1"/>
          </p:cNvPicPr>
          <p:nvPr/>
        </p:nvPicPr>
        <p:blipFill>
          <a:blip r:embed="rId3"/>
          <a:stretch>
            <a:fillRect/>
          </a:stretch>
        </p:blipFill>
        <p:spPr>
          <a:xfrm>
            <a:off x="6768455" y="2844907"/>
            <a:ext cx="4444028" cy="2507331"/>
          </a:xfrm>
          <a:prstGeom prst="rect">
            <a:avLst/>
          </a:prstGeom>
        </p:spPr>
      </p:pic>
      <p:sp>
        <p:nvSpPr>
          <p:cNvPr id="10" name="CuadroTexto 9">
            <a:extLst>
              <a:ext uri="{FF2B5EF4-FFF2-40B4-BE49-F238E27FC236}">
                <a16:creationId xmlns:a16="http://schemas.microsoft.com/office/drawing/2014/main" id="{066B46FA-7B61-4766-BAA1-51060D105313}"/>
              </a:ext>
            </a:extLst>
          </p:cNvPr>
          <p:cNvSpPr txBox="1"/>
          <p:nvPr/>
        </p:nvSpPr>
        <p:spPr>
          <a:xfrm>
            <a:off x="1117333" y="2967335"/>
            <a:ext cx="4444028" cy="3416320"/>
          </a:xfrm>
          <a:prstGeom prst="rect">
            <a:avLst/>
          </a:prstGeom>
          <a:noFill/>
        </p:spPr>
        <p:txBody>
          <a:bodyPr wrap="square">
            <a:spAutoFit/>
          </a:bodyPr>
          <a:lstStyle/>
          <a:p>
            <a:r>
              <a:rPr lang="es-ES" dirty="0"/>
              <a:t>También conocido como distancia de edición.</a:t>
            </a:r>
          </a:p>
          <a:p>
            <a:endParaRPr lang="es-ES" dirty="0"/>
          </a:p>
          <a:p>
            <a:pPr marL="742950" lvl="1" indent="-285750">
              <a:buFont typeface="Arial" panose="020B0604020202020204" pitchFamily="34" charset="0"/>
              <a:buChar char="•"/>
            </a:pPr>
            <a:r>
              <a:rPr lang="es-ES" dirty="0"/>
              <a:t>Eliminación.</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Inserción.</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Sustitución.</a:t>
            </a:r>
          </a:p>
          <a:p>
            <a:endParaRPr lang="es-EC" dirty="0"/>
          </a:p>
        </p:txBody>
      </p:sp>
      <p:pic>
        <p:nvPicPr>
          <p:cNvPr id="12" name="Imagen 11">
            <a:extLst>
              <a:ext uri="{FF2B5EF4-FFF2-40B4-BE49-F238E27FC236}">
                <a16:creationId xmlns:a16="http://schemas.microsoft.com/office/drawing/2014/main" id="{E5026A69-EE8D-441C-A419-5F8B369EF81E}"/>
              </a:ext>
            </a:extLst>
          </p:cNvPr>
          <p:cNvPicPr>
            <a:picLocks noChangeAspect="1"/>
          </p:cNvPicPr>
          <p:nvPr/>
        </p:nvPicPr>
        <p:blipFill>
          <a:blip r:embed="rId4"/>
          <a:stretch>
            <a:fillRect/>
          </a:stretch>
        </p:blipFill>
        <p:spPr>
          <a:xfrm>
            <a:off x="4368528" y="3407983"/>
            <a:ext cx="551076" cy="690589"/>
          </a:xfrm>
          <a:prstGeom prst="rect">
            <a:avLst/>
          </a:prstGeom>
        </p:spPr>
      </p:pic>
      <p:pic>
        <p:nvPicPr>
          <p:cNvPr id="14" name="Imagen 13">
            <a:extLst>
              <a:ext uri="{FF2B5EF4-FFF2-40B4-BE49-F238E27FC236}">
                <a16:creationId xmlns:a16="http://schemas.microsoft.com/office/drawing/2014/main" id="{786BD3C9-7C92-4390-8A7D-04D956135662}"/>
              </a:ext>
            </a:extLst>
          </p:cNvPr>
          <p:cNvPicPr>
            <a:picLocks noChangeAspect="1"/>
          </p:cNvPicPr>
          <p:nvPr/>
        </p:nvPicPr>
        <p:blipFill>
          <a:blip r:embed="rId5"/>
          <a:stretch>
            <a:fillRect/>
          </a:stretch>
        </p:blipFill>
        <p:spPr>
          <a:xfrm>
            <a:off x="3997664" y="5269071"/>
            <a:ext cx="1103726" cy="891183"/>
          </a:xfrm>
          <a:prstGeom prst="rect">
            <a:avLst/>
          </a:prstGeom>
        </p:spPr>
      </p:pic>
      <p:sp>
        <p:nvSpPr>
          <p:cNvPr id="15" name="Flecha: curvada hacia abajo 14">
            <a:extLst>
              <a:ext uri="{FF2B5EF4-FFF2-40B4-BE49-F238E27FC236}">
                <a16:creationId xmlns:a16="http://schemas.microsoft.com/office/drawing/2014/main" id="{7E1C303B-E966-4B68-BF6C-E9B9A873FE54}"/>
              </a:ext>
            </a:extLst>
          </p:cNvPr>
          <p:cNvSpPr/>
          <p:nvPr/>
        </p:nvSpPr>
        <p:spPr>
          <a:xfrm flipH="1">
            <a:off x="4188332" y="4308789"/>
            <a:ext cx="732862" cy="690590"/>
          </a:xfrm>
          <a:prstGeom prst="curvedDownArrow">
            <a:avLst>
              <a:gd name="adj1" fmla="val 25000"/>
              <a:gd name="adj2" fmla="val 6266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Rectángulo 15">
            <a:extLst>
              <a:ext uri="{FF2B5EF4-FFF2-40B4-BE49-F238E27FC236}">
                <a16:creationId xmlns:a16="http://schemas.microsoft.com/office/drawing/2014/main" id="{FAF896DF-F870-4C94-9014-2F1E8E8BFDE3}"/>
              </a:ext>
            </a:extLst>
          </p:cNvPr>
          <p:cNvSpPr/>
          <p:nvPr/>
        </p:nvSpPr>
        <p:spPr>
          <a:xfrm>
            <a:off x="6630641" y="2044005"/>
            <a:ext cx="604653"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rgbClr val="00B050"/>
                </a:solidFill>
                <a:effectLst/>
              </a:rPr>
              <a:t>A</a:t>
            </a:r>
          </a:p>
        </p:txBody>
      </p:sp>
      <p:sp>
        <p:nvSpPr>
          <p:cNvPr id="17" name="Rectángulo 16">
            <a:extLst>
              <a:ext uri="{FF2B5EF4-FFF2-40B4-BE49-F238E27FC236}">
                <a16:creationId xmlns:a16="http://schemas.microsoft.com/office/drawing/2014/main" id="{1FC335E0-F5DF-4F02-96EC-54A93C9331A1}"/>
              </a:ext>
            </a:extLst>
          </p:cNvPr>
          <p:cNvSpPr/>
          <p:nvPr/>
        </p:nvSpPr>
        <p:spPr>
          <a:xfrm>
            <a:off x="9350397" y="2044005"/>
            <a:ext cx="572593"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rgbClr val="FF0000"/>
                </a:solidFill>
              </a:rPr>
              <a:t>B</a:t>
            </a:r>
            <a:endParaRPr lang="es-E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148944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sz="3900" b="1" spc="0" dirty="0">
                <a:ln w="22225">
                  <a:solidFill>
                    <a:schemeClr val="accent2"/>
                  </a:solidFill>
                  <a:prstDash val="solid"/>
                </a:ln>
                <a:solidFill>
                  <a:schemeClr val="accent1"/>
                </a:solidFill>
              </a:rPr>
              <a:t>VII. DISEÑO E IMPLEMENTACIÓN DEL MÉTODO PROPUESTO</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14</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12" name="Marcador de contenido 2">
            <a:extLst>
              <a:ext uri="{FF2B5EF4-FFF2-40B4-BE49-F238E27FC236}">
                <a16:creationId xmlns:a16="http://schemas.microsoft.com/office/drawing/2014/main" id="{48800FA8-603B-4EF0-9205-A33738C58977}"/>
              </a:ext>
            </a:extLst>
          </p:cNvPr>
          <p:cNvSpPr txBox="1">
            <a:spLocks/>
          </p:cNvSpPr>
          <p:nvPr/>
        </p:nvSpPr>
        <p:spPr>
          <a:xfrm>
            <a:off x="1097279" y="1812255"/>
            <a:ext cx="4795521"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2600" b="1" dirty="0"/>
              <a:t>Metodología basada en prototipos</a:t>
            </a:r>
          </a:p>
        </p:txBody>
      </p:sp>
      <p:pic>
        <p:nvPicPr>
          <p:cNvPr id="2" name="Imagen 1"/>
          <p:cNvPicPr>
            <a:picLocks noChangeAspect="1"/>
          </p:cNvPicPr>
          <p:nvPr/>
        </p:nvPicPr>
        <p:blipFill>
          <a:blip r:embed="rId3"/>
          <a:stretch>
            <a:fillRect/>
          </a:stretch>
        </p:blipFill>
        <p:spPr>
          <a:xfrm>
            <a:off x="5678013" y="1894999"/>
            <a:ext cx="5731239" cy="4407147"/>
          </a:xfrm>
          <a:prstGeom prst="rect">
            <a:avLst/>
          </a:prstGeom>
        </p:spPr>
      </p:pic>
    </p:spTree>
    <p:extLst>
      <p:ext uri="{BB962C8B-B14F-4D97-AF65-F5344CB8AC3E}">
        <p14:creationId xmlns:p14="http://schemas.microsoft.com/office/powerpoint/2010/main" val="341806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S" b="1" spc="0" dirty="0">
                <a:ln w="22225">
                  <a:solidFill>
                    <a:schemeClr val="accent2"/>
                  </a:solidFill>
                  <a:prstDash val="solid"/>
                </a:ln>
                <a:solidFill>
                  <a:schemeClr val="accent1"/>
                </a:solidFill>
              </a:rPr>
              <a:t>Planteamiento de un corpus de palabras</a:t>
            </a:r>
            <a:br>
              <a:rPr lang="es-EC" b="1" spc="0" dirty="0">
                <a:ln w="22225">
                  <a:solidFill>
                    <a:schemeClr val="accent2"/>
                  </a:solidFill>
                  <a:prstDash val="solid"/>
                </a:ln>
                <a:solidFill>
                  <a:schemeClr val="accent1"/>
                </a:solidFill>
              </a:rPr>
            </a:b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15</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6729982" y="2007779"/>
            <a:ext cx="3826488" cy="39522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s-EC" sz="2600" b="1" dirty="0"/>
              <a:t>Observación sistemática</a:t>
            </a:r>
          </a:p>
          <a:p>
            <a:pPr>
              <a:buFont typeface="Arial" panose="020B0604020202020204" pitchFamily="34" charset="0"/>
              <a:buChar char="•"/>
            </a:pPr>
            <a:r>
              <a:rPr lang="es-EC" sz="2600" b="1" dirty="0"/>
              <a:t>Investigación empírica</a:t>
            </a:r>
          </a:p>
          <a:p>
            <a:pPr>
              <a:buFont typeface="Arial" panose="020B0604020202020204" pitchFamily="34" charset="0"/>
              <a:buChar char="•"/>
            </a:pPr>
            <a:endParaRPr lang="es-EC" sz="2600" b="1" dirty="0"/>
          </a:p>
          <a:p>
            <a:pPr>
              <a:buFont typeface="Arial" panose="020B0604020202020204" pitchFamily="34" charset="0"/>
              <a:buChar char="•"/>
            </a:pPr>
            <a:endParaRPr lang="es-EC" sz="2600" b="1" dirty="0"/>
          </a:p>
          <a:p>
            <a:pPr>
              <a:buFont typeface="Arial" panose="020B0604020202020204" pitchFamily="34" charset="0"/>
              <a:buChar char="•"/>
            </a:pPr>
            <a:endParaRPr lang="es-EC" sz="2600" b="1" dirty="0"/>
          </a:p>
          <a:p>
            <a:pPr>
              <a:buFont typeface="Arial" panose="020B0604020202020204" pitchFamily="34" charset="0"/>
              <a:buChar char="•"/>
            </a:pPr>
            <a:r>
              <a:rPr lang="es-EC" sz="2600" b="1" dirty="0"/>
              <a:t>Total de palabras aceptadas: 17</a:t>
            </a:r>
          </a:p>
        </p:txBody>
      </p:sp>
      <p:pic>
        <p:nvPicPr>
          <p:cNvPr id="7" name="Imagen 6">
            <a:extLst>
              <a:ext uri="{FF2B5EF4-FFF2-40B4-BE49-F238E27FC236}">
                <a16:creationId xmlns:a16="http://schemas.microsoft.com/office/drawing/2014/main" id="{C7DCAB3E-1BB6-4D9D-A962-E835A2B6B8F9}"/>
              </a:ext>
            </a:extLst>
          </p:cNvPr>
          <p:cNvPicPr/>
          <p:nvPr/>
        </p:nvPicPr>
        <p:blipFill rotWithShape="1">
          <a:blip r:embed="rId3"/>
          <a:srcRect l="94" t="195" r="283" b="189"/>
          <a:stretch/>
        </p:blipFill>
        <p:spPr bwMode="auto">
          <a:xfrm>
            <a:off x="1889004" y="1907117"/>
            <a:ext cx="3529664" cy="415358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9862545-04F1-4504-989F-B2E726C8B796}"/>
                  </a:ext>
                </a:extLst>
              </p:cNvPr>
              <p:cNvSpPr txBox="1"/>
              <p:nvPr/>
            </p:nvSpPr>
            <p:spPr>
              <a:xfrm>
                <a:off x="6556765" y="3487699"/>
                <a:ext cx="3524749" cy="610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800" b="0" i="1" u="none" strike="noStrike" smtClean="0">
                          <a:effectLst/>
                          <a:latin typeface="Cambria Math" panose="02040503050406030204" pitchFamily="18" charset="0"/>
                          <a:ea typeface="Times New Roman" panose="02020603050405020304" pitchFamily="18" charset="0"/>
                          <a:cs typeface="Times New Roman" panose="02020603050405020304" pitchFamily="18" charset="0"/>
                        </a:rPr>
                        <m:t>𝑖𝑛𝑑𝑎𝑐𝑒𝑝</m:t>
                      </m:r>
                      <m:r>
                        <a:rPr lang="es-ES" sz="1800" b="0" u="none" strike="noStrike">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i="1">
                              <a:effectLst/>
                              <a:latin typeface="Cambria Math" panose="02040503050406030204" pitchFamily="18" charset="0"/>
                            </a:rPr>
                          </m:ctrlPr>
                        </m:fPr>
                        <m:num>
                          <m:r>
                            <a:rPr lang="es-ES" sz="1800" b="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𝑀𝑖</m:t>
                          </m:r>
                        </m:num>
                        <m:den>
                          <m:r>
                            <a:rPr lang="es-ES" sz="1800" b="0" i="1" u="none" strike="noStrike">
                              <a:effectLst/>
                              <a:latin typeface="Cambria Math" panose="02040503050406030204" pitchFamily="18" charset="0"/>
                              <a:ea typeface="Times New Roman" panose="02020603050405020304" pitchFamily="18" charset="0"/>
                              <a:cs typeface="Times New Roman" panose="02020603050405020304" pitchFamily="18" charset="0"/>
                            </a:rPr>
                            <m:t>𝑃𝑡</m:t>
                          </m:r>
                        </m:den>
                      </m:f>
                      <m:r>
                        <a:rPr lang="es-ES" sz="1800" b="0" i="1" u="none" strike="noStrike">
                          <a:effectLst/>
                          <a:latin typeface="Cambria Math" panose="02040503050406030204" pitchFamily="18" charset="0"/>
                          <a:ea typeface="Times New Roman" panose="02020603050405020304" pitchFamily="18" charset="0"/>
                          <a:cs typeface="Times New Roman" panose="02020603050405020304" pitchFamily="18" charset="0"/>
                        </a:rPr>
                        <m:t>∗</m:t>
                      </m:r>
                      <m:r>
                        <a:rPr lang="es-ES" sz="1800" b="0" u="none" strike="noStrike">
                          <a:effectLst/>
                          <a:latin typeface="Cambria Math" panose="02040503050406030204" pitchFamily="18" charset="0"/>
                          <a:ea typeface="Times New Roman" panose="02020603050405020304" pitchFamily="18" charset="0"/>
                          <a:cs typeface="Times New Roman" panose="02020603050405020304" pitchFamily="18" charset="0"/>
                        </a:rPr>
                        <m:t>100%</m:t>
                      </m:r>
                      <m:r>
                        <a:rPr lang="es-ES" sz="1800" b="0" i="0" u="none" strike="noStrike" smtClean="0">
                          <a:effectLst/>
                          <a:latin typeface="Cambria Math" panose="02040503050406030204" pitchFamily="18" charset="0"/>
                          <a:ea typeface="Times New Roman" panose="02020603050405020304" pitchFamily="18" charset="0"/>
                          <a:cs typeface="Times New Roman" panose="02020603050405020304" pitchFamily="18" charset="0"/>
                        </a:rPr>
                        <m:t>=24%</m:t>
                      </m:r>
                      <m:r>
                        <a:rPr lang="es-ES" sz="1800" b="0" u="none" strike="noStrike">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p>
            </p:txBody>
          </p:sp>
        </mc:Choice>
        <mc:Fallback xmlns="">
          <p:sp>
            <p:nvSpPr>
              <p:cNvPr id="9" name="CuadroTexto 8">
                <a:extLst>
                  <a:ext uri="{FF2B5EF4-FFF2-40B4-BE49-F238E27FC236}">
                    <a16:creationId xmlns:a16="http://schemas.microsoft.com/office/drawing/2014/main" id="{99862545-04F1-4504-989F-B2E726C8B796}"/>
                  </a:ext>
                </a:extLst>
              </p:cNvPr>
              <p:cNvSpPr txBox="1">
                <a:spLocks noRot="1" noChangeAspect="1" noMove="1" noResize="1" noEditPoints="1" noAdjustHandles="1" noChangeArrowheads="1" noChangeShapeType="1" noTextEdit="1"/>
              </p:cNvSpPr>
              <p:nvPr/>
            </p:nvSpPr>
            <p:spPr>
              <a:xfrm>
                <a:off x="6556765" y="3487699"/>
                <a:ext cx="3524749" cy="610873"/>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0316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S" b="1" spc="0" dirty="0">
                <a:ln w="22225">
                  <a:solidFill>
                    <a:schemeClr val="accent2"/>
                  </a:solidFill>
                  <a:prstDash val="solid"/>
                </a:ln>
                <a:solidFill>
                  <a:schemeClr val="accent1"/>
                </a:solidFill>
              </a:rPr>
              <a:t>Corpus de palabras</a:t>
            </a:r>
            <a:br>
              <a:rPr lang="es-EC" b="1" spc="0" dirty="0">
                <a:ln w="22225">
                  <a:solidFill>
                    <a:schemeClr val="accent2"/>
                  </a:solidFill>
                  <a:prstDash val="solid"/>
                </a:ln>
                <a:solidFill>
                  <a:schemeClr val="accent1"/>
                </a:solidFill>
              </a:rPr>
            </a:b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16</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3" name="Tabla 2">
            <a:extLst>
              <a:ext uri="{FF2B5EF4-FFF2-40B4-BE49-F238E27FC236}">
                <a16:creationId xmlns:a16="http://schemas.microsoft.com/office/drawing/2014/main" id="{8D0BB345-02FA-4615-A25E-044CE8B7F988}"/>
              </a:ext>
            </a:extLst>
          </p:cNvPr>
          <p:cNvGraphicFramePr>
            <a:graphicFrameLocks noGrp="1"/>
          </p:cNvGraphicFramePr>
          <p:nvPr>
            <p:extLst>
              <p:ext uri="{D42A27DB-BD31-4B8C-83A1-F6EECF244321}">
                <p14:modId xmlns:p14="http://schemas.microsoft.com/office/powerpoint/2010/main" val="65594893"/>
              </p:ext>
            </p:extLst>
          </p:nvPr>
        </p:nvGraphicFramePr>
        <p:xfrm>
          <a:off x="606538" y="1719937"/>
          <a:ext cx="5312999" cy="4268128"/>
        </p:xfrm>
        <a:graphic>
          <a:graphicData uri="http://schemas.openxmlformats.org/drawingml/2006/table">
            <a:tbl>
              <a:tblPr firstRow="1" firstCol="1" bandRow="1">
                <a:tableStyleId>{5C22544A-7EE6-4342-B048-85BDC9FD1C3A}</a:tableStyleId>
              </a:tblPr>
              <a:tblGrid>
                <a:gridCol w="1186167">
                  <a:extLst>
                    <a:ext uri="{9D8B030D-6E8A-4147-A177-3AD203B41FA5}">
                      <a16:colId xmlns:a16="http://schemas.microsoft.com/office/drawing/2014/main" val="4208600272"/>
                    </a:ext>
                  </a:extLst>
                </a:gridCol>
                <a:gridCol w="4126832">
                  <a:extLst>
                    <a:ext uri="{9D8B030D-6E8A-4147-A177-3AD203B41FA5}">
                      <a16:colId xmlns:a16="http://schemas.microsoft.com/office/drawing/2014/main" val="4287201320"/>
                    </a:ext>
                  </a:extLst>
                </a:gridCol>
              </a:tblGrid>
              <a:tr h="268705">
                <a:tc>
                  <a:txBody>
                    <a:bodyPr/>
                    <a:lstStyle/>
                    <a:p>
                      <a:pPr algn="ctr">
                        <a:lnSpc>
                          <a:spcPct val="115000"/>
                        </a:lnSpc>
                      </a:pPr>
                      <a:r>
                        <a:rPr lang="es-ES" sz="1600" dirty="0">
                          <a:effectLst/>
                        </a:rPr>
                        <a:t>Palabras o Abreviatura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Significado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1942238106"/>
                  </a:ext>
                </a:extLst>
              </a:tr>
              <a:tr h="268705">
                <a:tc>
                  <a:txBody>
                    <a:bodyPr/>
                    <a:lstStyle/>
                    <a:p>
                      <a:pPr algn="ctr">
                        <a:lnSpc>
                          <a:spcPct val="115000"/>
                        </a:lnSpc>
                      </a:pPr>
                      <a:r>
                        <a:rPr lang="es-ES" sz="1600" dirty="0">
                          <a:effectLst/>
                        </a:rPr>
                        <a:t>Idiota</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Tonto o corto de entendimiento.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67841127"/>
                  </a:ext>
                </a:extLst>
              </a:tr>
              <a:tr h="268705">
                <a:tc>
                  <a:txBody>
                    <a:bodyPr/>
                    <a:lstStyle/>
                    <a:p>
                      <a:pPr algn="ctr">
                        <a:lnSpc>
                          <a:spcPct val="115000"/>
                        </a:lnSpc>
                      </a:pPr>
                      <a:r>
                        <a:rPr lang="es-ES" sz="1600" dirty="0">
                          <a:effectLst/>
                        </a:rPr>
                        <a:t>Estúpido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a:effectLst/>
                        </a:rPr>
                        <a:t>Necio, falto de inteligencia.</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050057850"/>
                  </a:ext>
                </a:extLst>
              </a:tr>
              <a:tr h="268705">
                <a:tc>
                  <a:txBody>
                    <a:bodyPr/>
                    <a:lstStyle/>
                    <a:p>
                      <a:pPr algn="ctr">
                        <a:lnSpc>
                          <a:spcPct val="115000"/>
                        </a:lnSpc>
                      </a:pPr>
                      <a:r>
                        <a:rPr lang="es-ES" sz="1600" dirty="0">
                          <a:effectLst/>
                        </a:rPr>
                        <a:t>Mudo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a:effectLst/>
                        </a:rPr>
                        <a:t>Falto de entendimiento o de razón.</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1505517040"/>
                  </a:ext>
                </a:extLst>
              </a:tr>
              <a:tr h="268705">
                <a:tc>
                  <a:txBody>
                    <a:bodyPr/>
                    <a:lstStyle/>
                    <a:p>
                      <a:pPr algn="ctr">
                        <a:lnSpc>
                          <a:spcPct val="115000"/>
                        </a:lnSpc>
                      </a:pPr>
                      <a:r>
                        <a:rPr lang="es-ES" sz="1600" dirty="0">
                          <a:effectLst/>
                        </a:rPr>
                        <a:t>Tonto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Que padece una deficiencia mental. / Que carece de sentido o de motivo.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790717237"/>
                  </a:ext>
                </a:extLst>
              </a:tr>
              <a:tr h="268705">
                <a:tc>
                  <a:txBody>
                    <a:bodyPr/>
                    <a:lstStyle/>
                    <a:p>
                      <a:pPr algn="ctr">
                        <a:lnSpc>
                          <a:spcPct val="115000"/>
                        </a:lnSpc>
                      </a:pPr>
                      <a:r>
                        <a:rPr lang="es-ES" sz="1600">
                          <a:effectLst/>
                        </a:rPr>
                        <a:t>Bruto</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Necio, incapaz.</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935515707"/>
                  </a:ext>
                </a:extLst>
              </a:tr>
              <a:tr h="268705">
                <a:tc>
                  <a:txBody>
                    <a:bodyPr/>
                    <a:lstStyle/>
                    <a:p>
                      <a:pPr algn="ctr">
                        <a:lnSpc>
                          <a:spcPct val="115000"/>
                        </a:lnSpc>
                      </a:pPr>
                      <a:r>
                        <a:rPr lang="es-ES" sz="1600">
                          <a:effectLst/>
                        </a:rPr>
                        <a:t>Verga </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Utilizada para expresar sorpresa, protesta, disgusto o rechazo.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3866360241"/>
                  </a:ext>
                </a:extLst>
              </a:tr>
              <a:tr h="268705">
                <a:tc>
                  <a:txBody>
                    <a:bodyPr/>
                    <a:lstStyle/>
                    <a:p>
                      <a:pPr algn="ctr">
                        <a:lnSpc>
                          <a:spcPct val="115000"/>
                        </a:lnSpc>
                      </a:pPr>
                      <a:r>
                        <a:rPr lang="es-ES" sz="1600">
                          <a:effectLst/>
                        </a:rPr>
                        <a:t>Pendejo</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Tonto, estúpido. / Cobarde, pusilánime.</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3611191452"/>
                  </a:ext>
                </a:extLst>
              </a:tr>
              <a:tr h="268705">
                <a:tc>
                  <a:txBody>
                    <a:bodyPr/>
                    <a:lstStyle/>
                    <a:p>
                      <a:pPr algn="ctr">
                        <a:lnSpc>
                          <a:spcPct val="115000"/>
                        </a:lnSpc>
                      </a:pPr>
                      <a:r>
                        <a:rPr lang="es-ES" sz="1600">
                          <a:effectLst/>
                        </a:rPr>
                        <a:t>Animal </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Persona ruda y de poco entendimiento.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546206341"/>
                  </a:ext>
                </a:extLst>
              </a:tr>
              <a:tr h="268705">
                <a:tc>
                  <a:txBody>
                    <a:bodyPr/>
                    <a:lstStyle/>
                    <a:p>
                      <a:pPr algn="ctr">
                        <a:lnSpc>
                          <a:spcPct val="115000"/>
                        </a:lnSpc>
                      </a:pPr>
                      <a:r>
                        <a:rPr lang="es-ES" sz="1600" dirty="0">
                          <a:effectLst/>
                        </a:rPr>
                        <a:t>Vcv</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Ve cara de verga</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4241435597"/>
                  </a:ext>
                </a:extLst>
              </a:tr>
            </a:tbl>
          </a:graphicData>
        </a:graphic>
      </p:graphicFrame>
      <p:graphicFrame>
        <p:nvGraphicFramePr>
          <p:cNvPr id="2" name="Tabla 1">
            <a:extLst>
              <a:ext uri="{FF2B5EF4-FFF2-40B4-BE49-F238E27FC236}">
                <a16:creationId xmlns:a16="http://schemas.microsoft.com/office/drawing/2014/main" id="{3AB557D0-79F7-4F47-9C02-3C075A560626}"/>
              </a:ext>
            </a:extLst>
          </p:cNvPr>
          <p:cNvGraphicFramePr>
            <a:graphicFrameLocks noGrp="1"/>
          </p:cNvGraphicFramePr>
          <p:nvPr>
            <p:extLst>
              <p:ext uri="{D42A27DB-BD31-4B8C-83A1-F6EECF244321}">
                <p14:modId xmlns:p14="http://schemas.microsoft.com/office/powerpoint/2010/main" val="2456082828"/>
              </p:ext>
            </p:extLst>
          </p:nvPr>
        </p:nvGraphicFramePr>
        <p:xfrm>
          <a:off x="6096000" y="1725327"/>
          <a:ext cx="5489462" cy="4567219"/>
        </p:xfrm>
        <a:graphic>
          <a:graphicData uri="http://schemas.openxmlformats.org/drawingml/2006/table">
            <a:tbl>
              <a:tblPr firstRow="1" firstCol="1" bandRow="1">
                <a:tableStyleId>{5C22544A-7EE6-4342-B048-85BDC9FD1C3A}</a:tableStyleId>
              </a:tblPr>
              <a:tblGrid>
                <a:gridCol w="1095646">
                  <a:extLst>
                    <a:ext uri="{9D8B030D-6E8A-4147-A177-3AD203B41FA5}">
                      <a16:colId xmlns:a16="http://schemas.microsoft.com/office/drawing/2014/main" val="4208600272"/>
                    </a:ext>
                  </a:extLst>
                </a:gridCol>
                <a:gridCol w="4393816">
                  <a:extLst>
                    <a:ext uri="{9D8B030D-6E8A-4147-A177-3AD203B41FA5}">
                      <a16:colId xmlns:a16="http://schemas.microsoft.com/office/drawing/2014/main" val="4287201320"/>
                    </a:ext>
                  </a:extLst>
                </a:gridCol>
              </a:tblGrid>
              <a:tr h="634347">
                <a:tc>
                  <a:txBody>
                    <a:bodyPr/>
                    <a:lstStyle/>
                    <a:p>
                      <a:pPr algn="ctr">
                        <a:lnSpc>
                          <a:spcPct val="115000"/>
                        </a:lnSpc>
                      </a:pPr>
                      <a:r>
                        <a:rPr lang="es-ES" sz="1600" dirty="0">
                          <a:effectLst/>
                        </a:rPr>
                        <a:t>Palabras o Abreviatura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Significado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1942238106"/>
                  </a:ext>
                </a:extLst>
              </a:tr>
              <a:tr h="634347">
                <a:tc>
                  <a:txBody>
                    <a:bodyPr/>
                    <a:lstStyle/>
                    <a:p>
                      <a:pPr algn="ctr">
                        <a:lnSpc>
                          <a:spcPct val="115000"/>
                        </a:lnSpc>
                      </a:pPr>
                      <a:r>
                        <a:rPr lang="es-ES" sz="1600" dirty="0">
                          <a:effectLst/>
                        </a:rPr>
                        <a:t>Marica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Dicho de un hombre: Apocado, falto de coraje, pusilánime o medroso.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3498584659"/>
                  </a:ext>
                </a:extLst>
              </a:tr>
              <a:tr h="634347">
                <a:tc>
                  <a:txBody>
                    <a:bodyPr/>
                    <a:lstStyle/>
                    <a:p>
                      <a:pPr algn="ctr">
                        <a:lnSpc>
                          <a:spcPct val="115000"/>
                        </a:lnSpc>
                      </a:pPr>
                      <a:r>
                        <a:rPr lang="es-ES" sz="1600" dirty="0">
                          <a:effectLst/>
                        </a:rPr>
                        <a:t>Gay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Dicho de una persona, especialmente de un hombre: homosexual.</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898384907"/>
                  </a:ext>
                </a:extLst>
              </a:tr>
              <a:tr h="348871">
                <a:tc>
                  <a:txBody>
                    <a:bodyPr/>
                    <a:lstStyle/>
                    <a:p>
                      <a:pPr algn="ctr">
                        <a:lnSpc>
                          <a:spcPct val="115000"/>
                        </a:lnSpc>
                      </a:pPr>
                      <a:r>
                        <a:rPr lang="es-ES" sz="1600">
                          <a:effectLst/>
                        </a:rPr>
                        <a:t>Lesbiana</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Dicho de una mujer: homosexual.</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4062968164"/>
                  </a:ext>
                </a:extLst>
              </a:tr>
              <a:tr h="634347">
                <a:tc>
                  <a:txBody>
                    <a:bodyPr/>
                    <a:lstStyle/>
                    <a:p>
                      <a:pPr algn="ctr">
                        <a:lnSpc>
                          <a:spcPct val="115000"/>
                        </a:lnSpc>
                      </a:pPr>
                      <a:r>
                        <a:rPr lang="es-ES" sz="1600">
                          <a:effectLst/>
                        </a:rPr>
                        <a:t>Homosexual</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Dicho de una persona: Inclinada sexualmente hacia individuos de su mismo sexo.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08852236"/>
                  </a:ext>
                </a:extLst>
              </a:tr>
              <a:tr h="348871">
                <a:tc>
                  <a:txBody>
                    <a:bodyPr/>
                    <a:lstStyle/>
                    <a:p>
                      <a:pPr algn="ctr">
                        <a:lnSpc>
                          <a:spcPct val="115000"/>
                        </a:lnSpc>
                      </a:pPr>
                      <a:r>
                        <a:rPr lang="es-ES" sz="1600">
                          <a:effectLst/>
                        </a:rPr>
                        <a:t>Puta</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Forma de abreviar la palabra prostituta</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346649145"/>
                  </a:ext>
                </a:extLst>
              </a:tr>
              <a:tr h="634347">
                <a:tc>
                  <a:txBody>
                    <a:bodyPr/>
                    <a:lstStyle/>
                    <a:p>
                      <a:pPr algn="ctr">
                        <a:lnSpc>
                          <a:spcPct val="115000"/>
                        </a:lnSpc>
                      </a:pPr>
                      <a:r>
                        <a:rPr lang="es-ES" sz="1600">
                          <a:effectLst/>
                        </a:rPr>
                        <a:t>Prostituta</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Persona que mantiene relaciones sexuales a cambio de dinero.</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826406514"/>
                  </a:ext>
                </a:extLst>
              </a:tr>
              <a:tr h="348871">
                <a:tc>
                  <a:txBody>
                    <a:bodyPr/>
                    <a:lstStyle/>
                    <a:p>
                      <a:pPr algn="ctr">
                        <a:lnSpc>
                          <a:spcPct val="115000"/>
                        </a:lnSpc>
                      </a:pPr>
                      <a:r>
                        <a:rPr lang="es-ES" sz="1600">
                          <a:effectLst/>
                        </a:rPr>
                        <a:t>Mmv</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Mama verga </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884650639"/>
                  </a:ext>
                </a:extLst>
              </a:tr>
              <a:tr h="348871">
                <a:tc>
                  <a:txBody>
                    <a:bodyPr/>
                    <a:lstStyle/>
                    <a:p>
                      <a:pPr algn="ctr">
                        <a:lnSpc>
                          <a:spcPct val="115000"/>
                        </a:lnSpc>
                      </a:pPr>
                      <a:r>
                        <a:rPr lang="es-ES" sz="1600">
                          <a:effectLst/>
                        </a:rPr>
                        <a:t>Hp</a:t>
                      </a:r>
                      <a:endParaRPr lang="es-EC" sz="16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tc>
                  <a:txBody>
                    <a:bodyPr/>
                    <a:lstStyle/>
                    <a:p>
                      <a:pPr algn="ctr">
                        <a:lnSpc>
                          <a:spcPct val="115000"/>
                        </a:lnSpc>
                      </a:pPr>
                      <a:r>
                        <a:rPr lang="es-ES" sz="1600" dirty="0">
                          <a:effectLst/>
                        </a:rPr>
                        <a:t>Hijo de puta</a:t>
                      </a:r>
                      <a:endParaRPr lang="es-EC" sz="16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40026" marR="40026" marT="40026" marB="40026" anchor="ctr"/>
                </a:tc>
                <a:extLst>
                  <a:ext uri="{0D108BD9-81ED-4DB2-BD59-A6C34878D82A}">
                    <a16:rowId xmlns:a16="http://schemas.microsoft.com/office/drawing/2014/main" val="2296653701"/>
                  </a:ext>
                </a:extLst>
              </a:tr>
            </a:tbl>
          </a:graphicData>
        </a:graphic>
      </p:graphicFrame>
    </p:spTree>
    <p:extLst>
      <p:ext uri="{BB962C8B-B14F-4D97-AF65-F5344CB8AC3E}">
        <p14:creationId xmlns:p14="http://schemas.microsoft.com/office/powerpoint/2010/main" val="3980817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Análisis</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7687734" y="1907118"/>
            <a:ext cx="3119120" cy="69387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Identificación de requerimientos</a:t>
            </a:r>
          </a:p>
        </p:txBody>
      </p:sp>
      <p:sp>
        <p:nvSpPr>
          <p:cNvPr id="7" name="Marcador de contenido 2">
            <a:extLst>
              <a:ext uri="{FF2B5EF4-FFF2-40B4-BE49-F238E27FC236}">
                <a16:creationId xmlns:a16="http://schemas.microsoft.com/office/drawing/2014/main" id="{03ABC175-344F-48C8-81D4-E972BA8A76CC}"/>
              </a:ext>
            </a:extLst>
          </p:cNvPr>
          <p:cNvSpPr txBox="1">
            <a:spLocks/>
          </p:cNvSpPr>
          <p:nvPr/>
        </p:nvSpPr>
        <p:spPr>
          <a:xfrm>
            <a:off x="7687734" y="2805519"/>
            <a:ext cx="3119120" cy="69387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Diagrama de caso de uso</a:t>
            </a:r>
          </a:p>
        </p:txBody>
      </p:sp>
      <p:pic>
        <p:nvPicPr>
          <p:cNvPr id="10" name="Imagen 9">
            <a:extLst>
              <a:ext uri="{FF2B5EF4-FFF2-40B4-BE49-F238E27FC236}">
                <a16:creationId xmlns:a16="http://schemas.microsoft.com/office/drawing/2014/main" id="{3FE2F2D2-905E-4AA4-ACFA-90DA21593156}"/>
              </a:ext>
            </a:extLst>
          </p:cNvPr>
          <p:cNvPicPr/>
          <p:nvPr/>
        </p:nvPicPr>
        <p:blipFill>
          <a:blip r:embed="rId3"/>
          <a:stretch>
            <a:fillRect/>
          </a:stretch>
        </p:blipFill>
        <p:spPr>
          <a:xfrm>
            <a:off x="1648326" y="2254057"/>
            <a:ext cx="5184357" cy="3441817"/>
          </a:xfrm>
          <a:prstGeom prst="rect">
            <a:avLst/>
          </a:prstGeom>
          <a:ln w="25400">
            <a:solidFill>
              <a:schemeClr val="tx1"/>
            </a:solidFill>
          </a:ln>
        </p:spPr>
      </p:pic>
    </p:spTree>
    <p:extLst>
      <p:ext uri="{BB962C8B-B14F-4D97-AF65-F5344CB8AC3E}">
        <p14:creationId xmlns:p14="http://schemas.microsoft.com/office/powerpoint/2010/main" val="252570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Diseño</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7687734" y="1907118"/>
            <a:ext cx="3119120" cy="69387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Operatividad del aplicativo</a:t>
            </a:r>
          </a:p>
        </p:txBody>
      </p:sp>
      <p:pic>
        <p:nvPicPr>
          <p:cNvPr id="2050" name="Picture 2" descr="Resultado de imagen para diseÃ±o software">
            <a:extLst>
              <a:ext uri="{FF2B5EF4-FFF2-40B4-BE49-F238E27FC236}">
                <a16:creationId xmlns:a16="http://schemas.microsoft.com/office/drawing/2014/main" id="{35245ECB-A2E7-4DDB-BF2A-92D7B794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663" y="1801402"/>
            <a:ext cx="6593071" cy="4382453"/>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4BCC93CC-456E-4555-B5C2-6ECFD273ADB8}"/>
              </a:ext>
            </a:extLst>
          </p:cNvPr>
          <p:cNvSpPr txBox="1">
            <a:spLocks/>
          </p:cNvSpPr>
          <p:nvPr/>
        </p:nvSpPr>
        <p:spPr>
          <a:xfrm>
            <a:off x="7687734" y="2665038"/>
            <a:ext cx="3119120" cy="693878"/>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Diagrama de arquitectura</a:t>
            </a:r>
          </a:p>
        </p:txBody>
      </p:sp>
      <p:sp>
        <p:nvSpPr>
          <p:cNvPr id="10" name="Marcador de contenido 2">
            <a:extLst>
              <a:ext uri="{FF2B5EF4-FFF2-40B4-BE49-F238E27FC236}">
                <a16:creationId xmlns:a16="http://schemas.microsoft.com/office/drawing/2014/main" id="{9C59FCAE-C026-46BA-BDE8-6602E0CED5FF}"/>
              </a:ext>
            </a:extLst>
          </p:cNvPr>
          <p:cNvSpPr txBox="1">
            <a:spLocks/>
          </p:cNvSpPr>
          <p:nvPr/>
        </p:nvSpPr>
        <p:spPr>
          <a:xfrm>
            <a:off x="7687734" y="3563127"/>
            <a:ext cx="3119120"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400" b="1" dirty="0"/>
              <a:t>Base de Datos</a:t>
            </a:r>
          </a:p>
        </p:txBody>
      </p:sp>
    </p:spTree>
    <p:extLst>
      <p:ext uri="{BB962C8B-B14F-4D97-AF65-F5344CB8AC3E}">
        <p14:creationId xmlns:p14="http://schemas.microsoft.com/office/powerpoint/2010/main" val="3117047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Diagramas de arquitectura</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0E56ACC8-19D1-402B-92A2-8111471FB21A}"/>
              </a:ext>
            </a:extLst>
          </p:cNvPr>
          <p:cNvPicPr/>
          <p:nvPr/>
        </p:nvPicPr>
        <p:blipFill>
          <a:blip r:embed="rId3"/>
          <a:stretch>
            <a:fillRect/>
          </a:stretch>
        </p:blipFill>
        <p:spPr>
          <a:xfrm>
            <a:off x="3979043" y="1995487"/>
            <a:ext cx="4233913" cy="4104524"/>
          </a:xfrm>
          <a:prstGeom prst="rect">
            <a:avLst/>
          </a:prstGeom>
          <a:ln w="25400">
            <a:solidFill>
              <a:schemeClr val="tx1"/>
            </a:solidFill>
          </a:ln>
        </p:spPr>
      </p:pic>
    </p:spTree>
    <p:extLst>
      <p:ext uri="{BB962C8B-B14F-4D97-AF65-F5344CB8AC3E}">
        <p14:creationId xmlns:p14="http://schemas.microsoft.com/office/powerpoint/2010/main" val="3592757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Agenda</a:t>
            </a:r>
          </a:p>
        </p:txBody>
      </p:sp>
      <p:sp>
        <p:nvSpPr>
          <p:cNvPr id="3" name="2 Marcador de contenido"/>
          <p:cNvSpPr>
            <a:spLocks noGrp="1"/>
          </p:cNvSpPr>
          <p:nvPr>
            <p:ph idx="1"/>
          </p:nvPr>
        </p:nvSpPr>
        <p:spPr>
          <a:xfrm>
            <a:off x="1139893" y="1857418"/>
            <a:ext cx="8153400" cy="4509514"/>
          </a:xfrm>
        </p:spPr>
        <p:txBody>
          <a:bodyPr>
            <a:noAutofit/>
          </a:bodyPr>
          <a:lstStyle/>
          <a:p>
            <a:pPr marL="514350" indent="-514350">
              <a:buFont typeface="+mj-lt"/>
              <a:buAutoNum type="romanUcPeriod"/>
            </a:pPr>
            <a:r>
              <a:rPr lang="es-EC" dirty="0"/>
              <a:t>  Antecedentes</a:t>
            </a:r>
          </a:p>
          <a:p>
            <a:pPr marL="514350" indent="-514350">
              <a:buFont typeface="+mj-lt"/>
              <a:buAutoNum type="romanUcPeriod"/>
            </a:pPr>
            <a:r>
              <a:rPr lang="es-EC" dirty="0"/>
              <a:t>  Problemática</a:t>
            </a:r>
          </a:p>
          <a:p>
            <a:pPr marL="514350" indent="-514350">
              <a:buFont typeface="+mj-lt"/>
              <a:buAutoNum type="romanUcPeriod"/>
            </a:pPr>
            <a:r>
              <a:rPr lang="es-EC" dirty="0"/>
              <a:t>  Justificación</a:t>
            </a:r>
          </a:p>
          <a:p>
            <a:pPr marL="514350" indent="-514350">
              <a:buFont typeface="+mj-lt"/>
              <a:buAutoNum type="romanUcPeriod"/>
            </a:pPr>
            <a:r>
              <a:rPr lang="es-EC" dirty="0"/>
              <a:t>  Objetivos</a:t>
            </a:r>
          </a:p>
          <a:p>
            <a:pPr marL="514350" indent="-514350">
              <a:buFont typeface="+mj-lt"/>
              <a:buAutoNum type="romanUcPeriod"/>
            </a:pPr>
            <a:r>
              <a:rPr lang="es-EC" dirty="0"/>
              <a:t>  Alcance</a:t>
            </a:r>
          </a:p>
          <a:p>
            <a:pPr marL="514350" indent="-514350">
              <a:buFont typeface="+mj-lt"/>
              <a:buAutoNum type="romanUcPeriod"/>
            </a:pPr>
            <a:r>
              <a:rPr lang="es-EC" dirty="0"/>
              <a:t>  Revisión de literatura</a:t>
            </a:r>
          </a:p>
          <a:p>
            <a:pPr marL="514350" indent="-514350">
              <a:buFont typeface="+mj-lt"/>
              <a:buAutoNum type="romanUcPeriod"/>
            </a:pPr>
            <a:r>
              <a:rPr lang="es-EC" dirty="0"/>
              <a:t>  Diseño e implementación del método propuesto</a:t>
            </a:r>
          </a:p>
          <a:p>
            <a:pPr marL="514350" indent="-514350">
              <a:buFont typeface="+mj-lt"/>
              <a:buAutoNum type="romanUcPeriod"/>
            </a:pPr>
            <a:r>
              <a:rPr lang="es-EC" dirty="0"/>
              <a:t>  Pruebas y Evaluación de resultados</a:t>
            </a:r>
          </a:p>
          <a:p>
            <a:pPr marL="514350" indent="-514350">
              <a:buFont typeface="+mj-lt"/>
              <a:buAutoNum type="romanUcPeriod"/>
            </a:pPr>
            <a:r>
              <a:rPr lang="es-EC" dirty="0"/>
              <a:t>  Conclusiones y Recomendaciones </a:t>
            </a:r>
          </a:p>
          <a:p>
            <a:pPr marL="514350" indent="-514350">
              <a:buFont typeface="+mj-lt"/>
              <a:buAutoNum type="romanUcPeriod"/>
            </a:pPr>
            <a:r>
              <a:rPr lang="es-EC" dirty="0"/>
              <a:t>Líneas de Trabajo Futuro</a:t>
            </a:r>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305" y="999325"/>
            <a:ext cx="2539442" cy="65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5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S" b="1" spc="0" dirty="0">
                <a:ln w="22225">
                  <a:solidFill>
                    <a:schemeClr val="accent2"/>
                  </a:solidFill>
                  <a:prstDash val="solid"/>
                </a:ln>
                <a:solidFill>
                  <a:schemeClr val="accent1"/>
                </a:solidFill>
              </a:rPr>
              <a:t>Modelo de base de datos </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7" name="Imagen 6">
            <a:extLst>
              <a:ext uri="{FF2B5EF4-FFF2-40B4-BE49-F238E27FC236}">
                <a16:creationId xmlns:a16="http://schemas.microsoft.com/office/drawing/2014/main" id="{9EE241A7-4C05-4AD3-95E9-A0E01054A44F}"/>
              </a:ext>
            </a:extLst>
          </p:cNvPr>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263766" y="2065846"/>
            <a:ext cx="5664467" cy="3757438"/>
          </a:xfrm>
          <a:prstGeom prst="rect">
            <a:avLst/>
          </a:prstGeom>
          <a:ln w="25400">
            <a:solidFill>
              <a:schemeClr val="tx1"/>
            </a:solidFill>
          </a:ln>
        </p:spPr>
      </p:pic>
    </p:spTree>
    <p:extLst>
      <p:ext uri="{BB962C8B-B14F-4D97-AF65-F5344CB8AC3E}">
        <p14:creationId xmlns:p14="http://schemas.microsoft.com/office/powerpoint/2010/main" val="2716627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Implementación </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1097280" y="1764753"/>
            <a:ext cx="2035387" cy="6938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Herramientas</a:t>
            </a:r>
          </a:p>
        </p:txBody>
      </p:sp>
      <p:pic>
        <p:nvPicPr>
          <p:cNvPr id="12" name="Imagen 11" descr="Resultado de imagen para logo netbeans">
            <a:extLst>
              <a:ext uri="{FF2B5EF4-FFF2-40B4-BE49-F238E27FC236}">
                <a16:creationId xmlns:a16="http://schemas.microsoft.com/office/drawing/2014/main" id="{CF340D60-F1B0-4A85-82A5-6059FAAF2596}"/>
              </a:ext>
            </a:extLst>
          </p:cNvPr>
          <p:cNvPicPr/>
          <p:nvPr/>
        </p:nvPicPr>
        <p:blipFill rotWithShape="1">
          <a:blip r:embed="rId3">
            <a:extLst>
              <a:ext uri="{28A0092B-C50C-407E-A947-70E740481C1C}">
                <a14:useLocalDpi xmlns:a14="http://schemas.microsoft.com/office/drawing/2010/main" val="0"/>
              </a:ext>
            </a:extLst>
          </a:blip>
          <a:srcRect l="11484" r="16103"/>
          <a:stretch/>
        </p:blipFill>
        <p:spPr bwMode="auto">
          <a:xfrm>
            <a:off x="1431674" y="2458630"/>
            <a:ext cx="3465179" cy="1836643"/>
          </a:xfrm>
          <a:prstGeom prst="rect">
            <a:avLst/>
          </a:prstGeom>
          <a:noFill/>
          <a:ln w="25400">
            <a:noFill/>
          </a:ln>
          <a:extLst>
            <a:ext uri="{53640926-AAD7-44D8-BBD7-CCE9431645EC}">
              <a14:shadowObscured xmlns:a14="http://schemas.microsoft.com/office/drawing/2010/main"/>
            </a:ext>
          </a:extLst>
        </p:spPr>
      </p:pic>
      <p:pic>
        <p:nvPicPr>
          <p:cNvPr id="13" name="Imagen 12" descr="Imagen relacionada">
            <a:extLst>
              <a:ext uri="{FF2B5EF4-FFF2-40B4-BE49-F238E27FC236}">
                <a16:creationId xmlns:a16="http://schemas.microsoft.com/office/drawing/2014/main" id="{88FD3B38-5405-4DCA-8E99-D42D7B476F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95149" y="2458631"/>
            <a:ext cx="3585493" cy="1836642"/>
          </a:xfrm>
          <a:prstGeom prst="rect">
            <a:avLst/>
          </a:prstGeom>
          <a:noFill/>
          <a:ln w="25400">
            <a:noFill/>
          </a:ln>
        </p:spPr>
      </p:pic>
      <p:pic>
        <p:nvPicPr>
          <p:cNvPr id="14" name="Imagen 13" descr="Resultado de imagen para Librería RestFB logo">
            <a:extLst>
              <a:ext uri="{FF2B5EF4-FFF2-40B4-BE49-F238E27FC236}">
                <a16:creationId xmlns:a16="http://schemas.microsoft.com/office/drawing/2014/main" id="{922A7673-50F7-4979-8046-08C057C5A7F3}"/>
              </a:ext>
            </a:extLst>
          </p:cNvPr>
          <p:cNvPicPr/>
          <p:nvPr/>
        </p:nvPicPr>
        <p:blipFill rotWithShape="1">
          <a:blip r:embed="rId5" cstate="print">
            <a:extLst>
              <a:ext uri="{28A0092B-C50C-407E-A947-70E740481C1C}">
                <a14:useLocalDpi xmlns:a14="http://schemas.microsoft.com/office/drawing/2010/main" val="0"/>
              </a:ext>
            </a:extLst>
          </a:blip>
          <a:srcRect l="7490" t="13548" r="8198" b="14810"/>
          <a:stretch/>
        </p:blipFill>
        <p:spPr bwMode="auto">
          <a:xfrm>
            <a:off x="4451212" y="4512459"/>
            <a:ext cx="3289576" cy="1730140"/>
          </a:xfrm>
          <a:prstGeom prst="rect">
            <a:avLst/>
          </a:prstGeom>
          <a:noFill/>
          <a:ln w="25400"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8740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Procesos separados </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Tabla 2">
            <a:extLst>
              <a:ext uri="{FF2B5EF4-FFF2-40B4-BE49-F238E27FC236}">
                <a16:creationId xmlns:a16="http://schemas.microsoft.com/office/drawing/2014/main" id="{394B99C8-3709-48DD-91F9-24798D9CF4FE}"/>
              </a:ext>
            </a:extLst>
          </p:cNvPr>
          <p:cNvGraphicFramePr>
            <a:graphicFrameLocks noGrp="1"/>
          </p:cNvGraphicFramePr>
          <p:nvPr>
            <p:extLst>
              <p:ext uri="{D42A27DB-BD31-4B8C-83A1-F6EECF244321}">
                <p14:modId xmlns:p14="http://schemas.microsoft.com/office/powerpoint/2010/main" val="4051548644"/>
              </p:ext>
            </p:extLst>
          </p:nvPr>
        </p:nvGraphicFramePr>
        <p:xfrm>
          <a:off x="1239253" y="1737360"/>
          <a:ext cx="9973230" cy="4051201"/>
        </p:xfrm>
        <a:graphic>
          <a:graphicData uri="http://schemas.openxmlformats.org/drawingml/2006/table">
            <a:tbl>
              <a:tblPr firstRow="1" bandRow="1">
                <a:tableStyleId>{9D7B26C5-4107-4FEC-AEDC-1716B250A1EF}</a:tableStyleId>
              </a:tblPr>
              <a:tblGrid>
                <a:gridCol w="3324410">
                  <a:extLst>
                    <a:ext uri="{9D8B030D-6E8A-4147-A177-3AD203B41FA5}">
                      <a16:colId xmlns:a16="http://schemas.microsoft.com/office/drawing/2014/main" val="3449530556"/>
                    </a:ext>
                  </a:extLst>
                </a:gridCol>
                <a:gridCol w="3324410">
                  <a:extLst>
                    <a:ext uri="{9D8B030D-6E8A-4147-A177-3AD203B41FA5}">
                      <a16:colId xmlns:a16="http://schemas.microsoft.com/office/drawing/2014/main" val="3078248653"/>
                    </a:ext>
                  </a:extLst>
                </a:gridCol>
                <a:gridCol w="3324410">
                  <a:extLst>
                    <a:ext uri="{9D8B030D-6E8A-4147-A177-3AD203B41FA5}">
                      <a16:colId xmlns:a16="http://schemas.microsoft.com/office/drawing/2014/main" val="1271625473"/>
                    </a:ext>
                  </a:extLst>
                </a:gridCol>
              </a:tblGrid>
              <a:tr h="643420">
                <a:tc>
                  <a:txBody>
                    <a:bodyPr/>
                    <a:lstStyle/>
                    <a:p>
                      <a:r>
                        <a:rPr lang="es-ES" sz="2200" dirty="0">
                          <a:solidFill>
                            <a:schemeClr val="tx1"/>
                          </a:solidFill>
                        </a:rPr>
                        <a:t>Descarga de Datos</a:t>
                      </a:r>
                      <a:endParaRPr lang="es-EC" sz="2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b="1" kern="1200" dirty="0">
                          <a:solidFill>
                            <a:schemeClr val="tx1"/>
                          </a:solidFill>
                          <a:effectLst/>
                        </a:rPr>
                        <a:t>Limpieza de Datos</a:t>
                      </a:r>
                      <a:endParaRPr lang="es-EC" sz="2200" b="1"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200" b="1" kern="1200" dirty="0">
                          <a:solidFill>
                            <a:schemeClr val="tx1"/>
                          </a:solidFill>
                          <a:effectLst/>
                        </a:rPr>
                        <a:t>Almacenamiento de Datos</a:t>
                      </a:r>
                      <a:endParaRPr lang="es-EC" sz="2200" b="1" kern="1200" dirty="0">
                        <a:solidFill>
                          <a:schemeClr val="tx1"/>
                        </a:solidFill>
                        <a:effectLst/>
                        <a:latin typeface="+mn-lt"/>
                        <a:ea typeface="+mn-ea"/>
                        <a:cs typeface="+mn-cs"/>
                      </a:endParaRPr>
                    </a:p>
                  </a:txBody>
                  <a:tcPr/>
                </a:tc>
                <a:extLst>
                  <a:ext uri="{0D108BD9-81ED-4DB2-BD59-A6C34878D82A}">
                    <a16:rowId xmlns:a16="http://schemas.microsoft.com/office/drawing/2014/main" val="3641019760"/>
                  </a:ext>
                </a:extLst>
              </a:tr>
              <a:tr h="3407781">
                <a:tc>
                  <a:txBody>
                    <a:bodyPr/>
                    <a:lstStyle/>
                    <a:p>
                      <a:endParaRPr lang="es-EC" dirty="0"/>
                    </a:p>
                  </a:txBody>
                  <a:tcPr/>
                </a:tc>
                <a:tc>
                  <a:txBody>
                    <a:bodyPr/>
                    <a:lstStyle/>
                    <a:p>
                      <a:endParaRPr lang="es-EC" dirty="0"/>
                    </a:p>
                  </a:txBody>
                  <a:tcPr/>
                </a:tc>
                <a:tc>
                  <a:txBody>
                    <a:bodyPr/>
                    <a:lstStyle/>
                    <a:p>
                      <a:endParaRPr lang="es-EC" dirty="0"/>
                    </a:p>
                  </a:txBody>
                  <a:tcPr/>
                </a:tc>
                <a:extLst>
                  <a:ext uri="{0D108BD9-81ED-4DB2-BD59-A6C34878D82A}">
                    <a16:rowId xmlns:a16="http://schemas.microsoft.com/office/drawing/2014/main" val="1539327428"/>
                  </a:ext>
                </a:extLst>
              </a:tr>
            </a:tbl>
          </a:graphicData>
        </a:graphic>
      </p:graphicFrame>
      <p:pic>
        <p:nvPicPr>
          <p:cNvPr id="16" name="Imagen 15">
            <a:extLst>
              <a:ext uri="{FF2B5EF4-FFF2-40B4-BE49-F238E27FC236}">
                <a16:creationId xmlns:a16="http://schemas.microsoft.com/office/drawing/2014/main" id="{44F20724-3EED-409D-844E-429A565A5AA3}"/>
              </a:ext>
            </a:extLst>
          </p:cNvPr>
          <p:cNvPicPr/>
          <p:nvPr/>
        </p:nvPicPr>
        <p:blipFill>
          <a:blip r:embed="rId3"/>
          <a:stretch>
            <a:fillRect/>
          </a:stretch>
        </p:blipFill>
        <p:spPr>
          <a:xfrm>
            <a:off x="7919352" y="3310502"/>
            <a:ext cx="3033395" cy="1793240"/>
          </a:xfrm>
          <a:prstGeom prst="rect">
            <a:avLst/>
          </a:prstGeom>
          <a:ln w="25400">
            <a:solidFill>
              <a:schemeClr val="tx1"/>
            </a:solidFill>
          </a:ln>
        </p:spPr>
      </p:pic>
      <p:pic>
        <p:nvPicPr>
          <p:cNvPr id="17" name="Imagen 16">
            <a:extLst>
              <a:ext uri="{FF2B5EF4-FFF2-40B4-BE49-F238E27FC236}">
                <a16:creationId xmlns:a16="http://schemas.microsoft.com/office/drawing/2014/main" id="{A91ACDEB-E6E2-4EF2-83D8-DE454A948BE7}"/>
              </a:ext>
            </a:extLst>
          </p:cNvPr>
          <p:cNvPicPr/>
          <p:nvPr/>
        </p:nvPicPr>
        <p:blipFill rotWithShape="1">
          <a:blip r:embed="rId4"/>
          <a:srcRect l="4465" t="2306" r="-607"/>
          <a:stretch/>
        </p:blipFill>
        <p:spPr bwMode="auto">
          <a:xfrm>
            <a:off x="5062654" y="2756781"/>
            <a:ext cx="2211070" cy="2900680"/>
          </a:xfrm>
          <a:prstGeom prst="rect">
            <a:avLst/>
          </a:prstGeom>
          <a:ln w="25400" cap="sq">
            <a:solidFill>
              <a:srgbClr val="000000"/>
            </a:solidFill>
            <a:prstDash val="solid"/>
            <a:miter lim="800000"/>
          </a:ln>
          <a:effectLst/>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EC96C66D-A5F3-4DC1-9DC9-FBDBEB0ED380}"/>
              </a:ext>
            </a:extLst>
          </p:cNvPr>
          <p:cNvPicPr/>
          <p:nvPr/>
        </p:nvPicPr>
        <p:blipFill>
          <a:blip r:embed="rId5"/>
          <a:stretch>
            <a:fillRect/>
          </a:stretch>
        </p:blipFill>
        <p:spPr>
          <a:xfrm>
            <a:off x="1515979" y="3396544"/>
            <a:ext cx="2901047" cy="1621155"/>
          </a:xfrm>
          <a:prstGeom prst="rect">
            <a:avLst/>
          </a:prstGeom>
          <a:ln w="22225">
            <a:solidFill>
              <a:schemeClr val="tx1"/>
            </a:solidFill>
          </a:ln>
        </p:spPr>
      </p:pic>
      <p:graphicFrame>
        <p:nvGraphicFramePr>
          <p:cNvPr id="5" name="Tabla 4">
            <a:extLst>
              <a:ext uri="{FF2B5EF4-FFF2-40B4-BE49-F238E27FC236}">
                <a16:creationId xmlns:a16="http://schemas.microsoft.com/office/drawing/2014/main" id="{23C6B5C3-1D0D-4A4D-9B0A-8808661785FC}"/>
              </a:ext>
            </a:extLst>
          </p:cNvPr>
          <p:cNvGraphicFramePr>
            <a:graphicFrameLocks noGrp="1"/>
          </p:cNvGraphicFramePr>
          <p:nvPr>
            <p:extLst>
              <p:ext uri="{D42A27DB-BD31-4B8C-83A1-F6EECF244321}">
                <p14:modId xmlns:p14="http://schemas.microsoft.com/office/powerpoint/2010/main" val="1911968386"/>
              </p:ext>
            </p:extLst>
          </p:nvPr>
        </p:nvGraphicFramePr>
        <p:xfrm>
          <a:off x="1239253" y="2384520"/>
          <a:ext cx="9973230" cy="3516052"/>
        </p:xfrm>
        <a:graphic>
          <a:graphicData uri="http://schemas.openxmlformats.org/drawingml/2006/table">
            <a:tbl>
              <a:tblPr firstRow="1" firstCol="1" bandRow="1">
                <a:tableStyleId>{5C22544A-7EE6-4342-B048-85BDC9FD1C3A}</a:tableStyleId>
              </a:tblPr>
              <a:tblGrid>
                <a:gridCol w="1823172">
                  <a:extLst>
                    <a:ext uri="{9D8B030D-6E8A-4147-A177-3AD203B41FA5}">
                      <a16:colId xmlns:a16="http://schemas.microsoft.com/office/drawing/2014/main" val="3667713637"/>
                    </a:ext>
                  </a:extLst>
                </a:gridCol>
                <a:gridCol w="8150058">
                  <a:extLst>
                    <a:ext uri="{9D8B030D-6E8A-4147-A177-3AD203B41FA5}">
                      <a16:colId xmlns:a16="http://schemas.microsoft.com/office/drawing/2014/main" val="3028217706"/>
                    </a:ext>
                  </a:extLst>
                </a:gridCol>
              </a:tblGrid>
              <a:tr h="892485">
                <a:tc>
                  <a:txBody>
                    <a:bodyPr/>
                    <a:lstStyle/>
                    <a:p>
                      <a:pPr marL="228600" algn="ctr">
                        <a:lnSpc>
                          <a:spcPct val="150000"/>
                        </a:lnSpc>
                      </a:pPr>
                      <a:r>
                        <a:rPr lang="es-ES" sz="1200">
                          <a:effectLst/>
                        </a:rPr>
                        <a:t> </a:t>
                      </a:r>
                      <a:endParaRPr lang="es-EC" sz="12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marL="228600" algn="ctr">
                        <a:lnSpc>
                          <a:spcPct val="150000"/>
                        </a:lnSpc>
                      </a:pPr>
                      <a:r>
                        <a:rPr lang="es-ES" sz="2000" dirty="0">
                          <a:effectLst/>
                        </a:rPr>
                        <a:t>Descripción del comentario  </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1806172898"/>
                  </a:ext>
                </a:extLst>
              </a:tr>
              <a:tr h="1586051">
                <a:tc>
                  <a:txBody>
                    <a:bodyPr/>
                    <a:lstStyle/>
                    <a:p>
                      <a:pPr marL="228600" algn="ctr">
                        <a:lnSpc>
                          <a:spcPct val="150000"/>
                        </a:lnSpc>
                      </a:pPr>
                      <a:r>
                        <a:rPr lang="es-ES" sz="2000">
                          <a:effectLst/>
                        </a:rPr>
                        <a:t>Con conectores</a:t>
                      </a:r>
                      <a:endParaRPr lang="es-EC" sz="2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marL="228600" algn="ctr">
                        <a:lnSpc>
                          <a:spcPct val="150000"/>
                        </a:lnSpc>
                      </a:pPr>
                      <a:r>
                        <a:rPr lang="es-ES" sz="2000" dirty="0">
                          <a:effectLst/>
                        </a:rPr>
                        <a:t>“Va a ser duro seguir esta carrera, pero así es la vida así que tengo que ponerle mucho empeño a esto para así ser el mejor chef”</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1539855217"/>
                  </a:ext>
                </a:extLst>
              </a:tr>
              <a:tr h="1037516">
                <a:tc>
                  <a:txBody>
                    <a:bodyPr/>
                    <a:lstStyle/>
                    <a:p>
                      <a:pPr marL="228600" algn="ctr">
                        <a:lnSpc>
                          <a:spcPct val="150000"/>
                        </a:lnSpc>
                      </a:pPr>
                      <a:r>
                        <a:rPr lang="es-ES" sz="2000" dirty="0">
                          <a:effectLst/>
                        </a:rPr>
                        <a:t>Sin conectores </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tc>
                  <a:txBody>
                    <a:bodyPr/>
                    <a:lstStyle/>
                    <a:p>
                      <a:pPr marL="228600" algn="ctr">
                        <a:lnSpc>
                          <a:spcPct val="150000"/>
                        </a:lnSpc>
                      </a:pPr>
                      <a:r>
                        <a:rPr lang="es-ES" sz="2000" dirty="0">
                          <a:effectLst/>
                        </a:rPr>
                        <a:t>“Va ser duro seguir carrera vida tengo ponerle mucho empeño ser mejor chef”</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53975" marR="53975" marT="53975" marB="53975" anchor="ctr"/>
                </a:tc>
                <a:extLst>
                  <a:ext uri="{0D108BD9-81ED-4DB2-BD59-A6C34878D82A}">
                    <a16:rowId xmlns:a16="http://schemas.microsoft.com/office/drawing/2014/main" val="448107077"/>
                  </a:ext>
                </a:extLst>
              </a:tr>
            </a:tbl>
          </a:graphicData>
        </a:graphic>
      </p:graphicFrame>
    </p:spTree>
    <p:extLst>
      <p:ext uri="{BB962C8B-B14F-4D97-AF65-F5344CB8AC3E}">
        <p14:creationId xmlns:p14="http://schemas.microsoft.com/office/powerpoint/2010/main" val="4046548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Implementación</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7687734" y="1907118"/>
            <a:ext cx="3119120" cy="69387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Prototipo CERO_ACOSO</a:t>
            </a:r>
          </a:p>
        </p:txBody>
      </p:sp>
      <p:pic>
        <p:nvPicPr>
          <p:cNvPr id="9" name="Imagen 8">
            <a:extLst>
              <a:ext uri="{FF2B5EF4-FFF2-40B4-BE49-F238E27FC236}">
                <a16:creationId xmlns:a16="http://schemas.microsoft.com/office/drawing/2014/main" id="{42A0C38B-035E-4B7F-9A78-246169C153A3}"/>
              </a:ext>
            </a:extLst>
          </p:cNvPr>
          <p:cNvPicPr/>
          <p:nvPr/>
        </p:nvPicPr>
        <p:blipFill>
          <a:blip r:embed="rId3"/>
          <a:stretch>
            <a:fillRect/>
          </a:stretch>
        </p:blipFill>
        <p:spPr>
          <a:xfrm>
            <a:off x="1732915" y="2043479"/>
            <a:ext cx="4727575" cy="3877945"/>
          </a:xfrm>
          <a:prstGeom prst="rect">
            <a:avLst/>
          </a:prstGeom>
        </p:spPr>
      </p:pic>
    </p:spTree>
    <p:extLst>
      <p:ext uri="{BB962C8B-B14F-4D97-AF65-F5344CB8AC3E}">
        <p14:creationId xmlns:p14="http://schemas.microsoft.com/office/powerpoint/2010/main" val="458640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Implementación</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CERO_ACOSO">
            <a:hlinkClick r:id="" action="ppaction://media"/>
            <a:extLst>
              <a:ext uri="{FF2B5EF4-FFF2-40B4-BE49-F238E27FC236}">
                <a16:creationId xmlns:a16="http://schemas.microsoft.com/office/drawing/2014/main" id="{3DC3FD3D-8FA2-47F5-8E32-B2577246308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3528" r="27716"/>
          <a:stretch/>
        </p:blipFill>
        <p:spPr>
          <a:xfrm>
            <a:off x="3320714" y="1648326"/>
            <a:ext cx="5185611" cy="4242699"/>
          </a:xfrm>
          <a:prstGeom prst="rect">
            <a:avLst/>
          </a:prstGeom>
        </p:spPr>
      </p:pic>
    </p:spTree>
    <p:extLst>
      <p:ext uri="{BB962C8B-B14F-4D97-AF65-F5344CB8AC3E}">
        <p14:creationId xmlns:p14="http://schemas.microsoft.com/office/powerpoint/2010/main" val="3909159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1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1D8EC4-8163-48C9-89D6-8555E98AB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24778" y="5863923"/>
            <a:ext cx="10058400" cy="822960"/>
          </a:xfrm>
        </p:spPr>
        <p:txBody>
          <a:bodyPr vert="horz" lIns="91440" tIns="45720" rIns="91440" bIns="45720" rtlCol="0" anchor="b">
            <a:normAutofit/>
          </a:bodyPr>
          <a:lstStyle/>
          <a:p>
            <a:r>
              <a:rPr lang="en-US" sz="3600" b="1" dirty="0">
                <a:ln w="22225">
                  <a:solidFill>
                    <a:schemeClr val="accent2"/>
                  </a:solidFill>
                  <a:prstDash val="solid"/>
                </a:ln>
                <a:solidFill>
                  <a:srgbClr val="FFFFFF"/>
                </a:solidFill>
                <a:latin typeface="+mn-lt"/>
              </a:rPr>
              <a:t>VIII. EVALUACIÓN DE LA APLICACIÓN DESARROLLADA</a:t>
            </a:r>
          </a:p>
        </p:txBody>
      </p:sp>
      <p:sp>
        <p:nvSpPr>
          <p:cNvPr id="37" name="Rectangle 36">
            <a:extLst>
              <a:ext uri="{FF2B5EF4-FFF2-40B4-BE49-F238E27FC236}">
                <a16:creationId xmlns:a16="http://schemas.microsoft.com/office/drawing/2014/main" id="{7B7C6C2A-33C4-4D5D-8EB1-A8803DCB7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25</a:t>
            </a:fld>
            <a:endParaRPr lang="en-US"/>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3" name="Tabla 2">
            <a:extLst>
              <a:ext uri="{FF2B5EF4-FFF2-40B4-BE49-F238E27FC236}">
                <a16:creationId xmlns:a16="http://schemas.microsoft.com/office/drawing/2014/main" id="{3FB0567D-D952-40C9-83D9-83F9DEA4DBD6}"/>
              </a:ext>
            </a:extLst>
          </p:cNvPr>
          <p:cNvGraphicFramePr>
            <a:graphicFrameLocks noGrp="1"/>
          </p:cNvGraphicFramePr>
          <p:nvPr>
            <p:extLst>
              <p:ext uri="{D42A27DB-BD31-4B8C-83A1-F6EECF244321}">
                <p14:modId xmlns:p14="http://schemas.microsoft.com/office/powerpoint/2010/main" val="2438574483"/>
              </p:ext>
            </p:extLst>
          </p:nvPr>
        </p:nvGraphicFramePr>
        <p:xfrm>
          <a:off x="215899" y="171117"/>
          <a:ext cx="11760201" cy="5897019"/>
        </p:xfrm>
        <a:graphic>
          <a:graphicData uri="http://schemas.openxmlformats.org/drawingml/2006/table">
            <a:tbl>
              <a:tblPr firstRow="1" firstCol="1" bandRow="1">
                <a:tableStyleId>{5C22544A-7EE6-4342-B048-85BDC9FD1C3A}</a:tableStyleId>
              </a:tblPr>
              <a:tblGrid>
                <a:gridCol w="1793375">
                  <a:extLst>
                    <a:ext uri="{9D8B030D-6E8A-4147-A177-3AD203B41FA5}">
                      <a16:colId xmlns:a16="http://schemas.microsoft.com/office/drawing/2014/main" val="2746990089"/>
                    </a:ext>
                  </a:extLst>
                </a:gridCol>
                <a:gridCol w="3491656">
                  <a:extLst>
                    <a:ext uri="{9D8B030D-6E8A-4147-A177-3AD203B41FA5}">
                      <a16:colId xmlns:a16="http://schemas.microsoft.com/office/drawing/2014/main" val="1637224426"/>
                    </a:ext>
                  </a:extLst>
                </a:gridCol>
                <a:gridCol w="2367515">
                  <a:extLst>
                    <a:ext uri="{9D8B030D-6E8A-4147-A177-3AD203B41FA5}">
                      <a16:colId xmlns:a16="http://schemas.microsoft.com/office/drawing/2014/main" val="2086273656"/>
                    </a:ext>
                  </a:extLst>
                </a:gridCol>
                <a:gridCol w="4107655">
                  <a:extLst>
                    <a:ext uri="{9D8B030D-6E8A-4147-A177-3AD203B41FA5}">
                      <a16:colId xmlns:a16="http://schemas.microsoft.com/office/drawing/2014/main" val="2629506883"/>
                    </a:ext>
                  </a:extLst>
                </a:gridCol>
              </a:tblGrid>
              <a:tr h="508710">
                <a:tc gridSpan="2">
                  <a:txBody>
                    <a:bodyPr/>
                    <a:lstStyle/>
                    <a:p>
                      <a:pPr indent="450215" algn="ctr">
                        <a:lnSpc>
                          <a:spcPct val="150000"/>
                        </a:lnSpc>
                        <a:spcAft>
                          <a:spcPts val="200"/>
                        </a:spcAft>
                      </a:pPr>
                      <a:r>
                        <a:rPr lang="es-ES" sz="2000">
                          <a:effectLst/>
                        </a:rPr>
                        <a:t>Actividad</a:t>
                      </a:r>
                      <a:endParaRPr lang="es-EC" sz="2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hMerge="1">
                  <a:txBody>
                    <a:bodyPr/>
                    <a:lstStyle/>
                    <a:p>
                      <a:endParaRPr lang="es-EC"/>
                    </a:p>
                  </a:txBody>
                  <a:tcPr/>
                </a:tc>
                <a:tc>
                  <a:txBody>
                    <a:bodyPr/>
                    <a:lstStyle/>
                    <a:p>
                      <a:pPr indent="450215" algn="ctr">
                        <a:lnSpc>
                          <a:spcPct val="150000"/>
                        </a:lnSpc>
                        <a:spcAft>
                          <a:spcPts val="200"/>
                        </a:spcAft>
                      </a:pPr>
                      <a:r>
                        <a:rPr lang="es-ES" sz="2000">
                          <a:effectLst/>
                        </a:rPr>
                        <a:t>Descripción </a:t>
                      </a:r>
                      <a:endParaRPr lang="es-EC" sz="20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indent="450215" algn="ctr">
                        <a:lnSpc>
                          <a:spcPct val="150000"/>
                        </a:lnSpc>
                        <a:spcAft>
                          <a:spcPts val="200"/>
                        </a:spcAft>
                      </a:pPr>
                      <a:r>
                        <a:rPr lang="es-ES" sz="2000" dirty="0">
                          <a:effectLst/>
                        </a:rPr>
                        <a:t>Finalidad</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extLst>
                  <a:ext uri="{0D108BD9-81ED-4DB2-BD59-A6C34878D82A}">
                    <a16:rowId xmlns:a16="http://schemas.microsoft.com/office/drawing/2014/main" val="2478831623"/>
                  </a:ext>
                </a:extLst>
              </a:tr>
              <a:tr h="1333515">
                <a:tc>
                  <a:txBody>
                    <a:bodyPr/>
                    <a:lstStyle/>
                    <a:p>
                      <a:pPr marL="0" indent="0" algn="l">
                        <a:lnSpc>
                          <a:spcPct val="150000"/>
                        </a:lnSpc>
                        <a:spcAft>
                          <a:spcPts val="200"/>
                        </a:spcAft>
                        <a:buFont typeface="Arial" panose="020B0604020202020204" pitchFamily="34" charset="0"/>
                        <a:buNone/>
                      </a:pPr>
                      <a:r>
                        <a:rPr lang="es-ES" sz="2000" dirty="0">
                          <a:effectLst/>
                        </a:rPr>
                        <a:t>Inducción acoso cibernético</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indent="450215" algn="ctr">
                        <a:lnSpc>
                          <a:spcPct val="150000"/>
                        </a:lnSpc>
                        <a:spcAft>
                          <a:spcPts val="200"/>
                        </a:spcAft>
                      </a:pPr>
                      <a:endParaRPr lang="es-ES" sz="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Información sobre el acoso cibernético y sus implicaciones.</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Prevenir futuras agresiones.</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extLst>
                  <a:ext uri="{0D108BD9-81ED-4DB2-BD59-A6C34878D82A}">
                    <a16:rowId xmlns:a16="http://schemas.microsoft.com/office/drawing/2014/main" val="349541283"/>
                  </a:ext>
                </a:extLst>
              </a:tr>
              <a:tr h="1163702">
                <a:tc>
                  <a:txBody>
                    <a:bodyPr/>
                    <a:lstStyle/>
                    <a:p>
                      <a:pPr marL="0" indent="0" algn="l">
                        <a:lnSpc>
                          <a:spcPct val="150000"/>
                        </a:lnSpc>
                        <a:spcAft>
                          <a:spcPts val="200"/>
                        </a:spcAft>
                        <a:buFont typeface="Arial" panose="020B0604020202020204" pitchFamily="34" charset="0"/>
                        <a:buNone/>
                      </a:pPr>
                      <a:r>
                        <a:rPr lang="es-ES" sz="2000" dirty="0">
                          <a:effectLst/>
                        </a:rPr>
                        <a:t>Test HSQP</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indent="450215" algn="just">
                        <a:lnSpc>
                          <a:spcPct val="150000"/>
                        </a:lnSpc>
                        <a:spcAft>
                          <a:spcPts val="200"/>
                        </a:spcAft>
                      </a:pPr>
                      <a:endParaRPr lang="es-ES" sz="8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Desarrollo de un test, de personalidad</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Contrastar los resultados de CERO_ACOSO</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extLst>
                  <a:ext uri="{0D108BD9-81ED-4DB2-BD59-A6C34878D82A}">
                    <a16:rowId xmlns:a16="http://schemas.microsoft.com/office/drawing/2014/main" val="1739987378"/>
                  </a:ext>
                </a:extLst>
              </a:tr>
              <a:tr h="1215093">
                <a:tc>
                  <a:txBody>
                    <a:bodyPr/>
                    <a:lstStyle/>
                    <a:p>
                      <a:pPr marL="0" indent="0" algn="l">
                        <a:lnSpc>
                          <a:spcPct val="150000"/>
                        </a:lnSpc>
                        <a:spcAft>
                          <a:spcPts val="200"/>
                        </a:spcAft>
                        <a:buFont typeface="Arial" panose="020B0604020202020204" pitchFamily="34" charset="0"/>
                        <a:buNone/>
                      </a:pPr>
                      <a:r>
                        <a:rPr lang="es-ES" sz="2000" dirty="0">
                          <a:effectLst/>
                        </a:rPr>
                        <a:t>Encuesta pesos semánticos</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indent="450215" algn="ctr">
                        <a:lnSpc>
                          <a:spcPct val="150000"/>
                        </a:lnSpc>
                        <a:spcAft>
                          <a:spcPts val="200"/>
                        </a:spcAft>
                      </a:pPr>
                      <a:endParaRPr lang="es-ES" sz="80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Ponderación de pesos semánticos.</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Establecer nivel de impacto para matriz probabilidad e impacto.</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extLst>
                  <a:ext uri="{0D108BD9-81ED-4DB2-BD59-A6C34878D82A}">
                    <a16:rowId xmlns:a16="http://schemas.microsoft.com/office/drawing/2014/main" val="1423463592"/>
                  </a:ext>
                </a:extLst>
              </a:tr>
              <a:tr h="1625591">
                <a:tc>
                  <a:txBody>
                    <a:bodyPr/>
                    <a:lstStyle/>
                    <a:p>
                      <a:pPr marL="0" indent="0" algn="l">
                        <a:lnSpc>
                          <a:spcPct val="150000"/>
                        </a:lnSpc>
                        <a:spcAft>
                          <a:spcPts val="200"/>
                        </a:spcAft>
                        <a:buFont typeface="Arial" panose="020B0604020202020204" pitchFamily="34" charset="0"/>
                        <a:buNone/>
                      </a:pPr>
                      <a:r>
                        <a:rPr lang="es-ES" sz="2000" dirty="0">
                          <a:effectLst/>
                        </a:rPr>
                        <a:t>Uso de CERO_ACOSO</a:t>
                      </a:r>
                      <a:endParaRPr lang="es-EC" sz="20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indent="450215" algn="ctr">
                        <a:lnSpc>
                          <a:spcPct val="150000"/>
                        </a:lnSpc>
                        <a:spcAft>
                          <a:spcPts val="200"/>
                        </a:spcAft>
                      </a:pPr>
                      <a:endParaRPr lang="es-ES" sz="800" dirty="0">
                        <a:solidFill>
                          <a:srgbClr val="000000"/>
                        </a:solidFill>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Analizar los datos obtenidos de los perfiles.</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tc>
                  <a:txBody>
                    <a:bodyPr/>
                    <a:lstStyle/>
                    <a:p>
                      <a:pPr marL="0" indent="0" algn="l">
                        <a:lnSpc>
                          <a:spcPct val="150000"/>
                        </a:lnSpc>
                        <a:spcAft>
                          <a:spcPts val="200"/>
                        </a:spcAft>
                        <a:buFont typeface="Arial" panose="020B0604020202020204" pitchFamily="34" charset="0"/>
                        <a:buNone/>
                      </a:pPr>
                      <a:r>
                        <a:rPr lang="es-ES" sz="1800" dirty="0">
                          <a:effectLst/>
                        </a:rPr>
                        <a:t>Encontrar similitudes mediante el algoritmo de Levenshtein y analizarlos mediante las matrices de probabilidad x impacto.</a:t>
                      </a:r>
                      <a:endParaRPr lang="es-EC" sz="1800" dirty="0">
                        <a:effectLst/>
                        <a:latin typeface="Times New Roman" panose="02020603050405020304" pitchFamily="18" charset="0"/>
                        <a:ea typeface="Times New Roman" panose="02020603050405020304" pitchFamily="18" charset="0"/>
                        <a:cs typeface="Iskoola Pota" panose="020B0502040204020203" pitchFamily="34" charset="0"/>
                      </a:endParaRPr>
                    </a:p>
                  </a:txBody>
                  <a:tcPr marL="37042" marR="37042" marT="37042" marB="37042" anchor="ctr"/>
                </a:tc>
                <a:extLst>
                  <a:ext uri="{0D108BD9-81ED-4DB2-BD59-A6C34878D82A}">
                    <a16:rowId xmlns:a16="http://schemas.microsoft.com/office/drawing/2014/main" val="2724779996"/>
                  </a:ext>
                </a:extLst>
              </a:tr>
            </a:tbl>
          </a:graphicData>
        </a:graphic>
      </p:graphicFrame>
      <p:pic>
        <p:nvPicPr>
          <p:cNvPr id="6147" name="Imagen 60">
            <a:extLst>
              <a:ext uri="{FF2B5EF4-FFF2-40B4-BE49-F238E27FC236}">
                <a16:creationId xmlns:a16="http://schemas.microsoft.com/office/drawing/2014/main" id="{B038970E-71ED-488F-A0E1-0ECCC4C74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31" y="2135720"/>
            <a:ext cx="1864455" cy="989349"/>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pic>
        <p:nvPicPr>
          <p:cNvPr id="6145" name="Imagen 63">
            <a:extLst>
              <a:ext uri="{FF2B5EF4-FFF2-40B4-BE49-F238E27FC236}">
                <a16:creationId xmlns:a16="http://schemas.microsoft.com/office/drawing/2014/main" id="{BA62FA81-C5DB-4509-BB9D-BAFA48734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33" y="4498643"/>
            <a:ext cx="1864455" cy="1420081"/>
          </a:xfrm>
          <a:prstGeom prst="rect">
            <a:avLst/>
          </a:prstGeom>
          <a:noFill/>
          <a:ln w="22225">
            <a:solidFill>
              <a:srgbClr val="000000"/>
            </a:solidFill>
          </a:ln>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48929AE0-A3D1-4184-B9B6-CDD3778C2AFE}"/>
              </a:ext>
            </a:extLst>
          </p:cNvPr>
          <p:cNvPicPr/>
          <p:nvPr/>
        </p:nvPicPr>
        <p:blipFill>
          <a:blip r:embed="rId5"/>
          <a:stretch>
            <a:fillRect/>
          </a:stretch>
        </p:blipFill>
        <p:spPr>
          <a:xfrm>
            <a:off x="3008331" y="720567"/>
            <a:ext cx="1864455" cy="1242580"/>
          </a:xfrm>
          <a:prstGeom prst="rect">
            <a:avLst/>
          </a:prstGeom>
          <a:ln w="25400">
            <a:solidFill>
              <a:srgbClr val="000000"/>
            </a:solidFill>
          </a:ln>
        </p:spPr>
      </p:pic>
      <p:pic>
        <p:nvPicPr>
          <p:cNvPr id="18" name="Imagen 17">
            <a:extLst>
              <a:ext uri="{FF2B5EF4-FFF2-40B4-BE49-F238E27FC236}">
                <a16:creationId xmlns:a16="http://schemas.microsoft.com/office/drawing/2014/main" id="{56553702-05E6-4021-AAB3-F738FA8FF02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08331" y="3256045"/>
            <a:ext cx="1864455" cy="1089342"/>
          </a:xfrm>
          <a:prstGeom prst="rect">
            <a:avLst/>
          </a:prstGeom>
          <a:noFill/>
          <a:ln w="22225">
            <a:solidFill>
              <a:srgbClr val="000000"/>
            </a:solidFill>
          </a:ln>
        </p:spPr>
      </p:pic>
    </p:spTree>
    <p:extLst>
      <p:ext uri="{BB962C8B-B14F-4D97-AF65-F5344CB8AC3E}">
        <p14:creationId xmlns:p14="http://schemas.microsoft.com/office/powerpoint/2010/main" val="3615074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VIII. RESULTADOS / Peso Semántico</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Tabla 1">
            <a:extLst>
              <a:ext uri="{FF2B5EF4-FFF2-40B4-BE49-F238E27FC236}">
                <a16:creationId xmlns:a16="http://schemas.microsoft.com/office/drawing/2014/main" id="{02729D9B-F72B-446E-8AB4-C84CD994F0E4}"/>
              </a:ext>
            </a:extLst>
          </p:cNvPr>
          <p:cNvGraphicFramePr>
            <a:graphicFrameLocks noGrp="1"/>
          </p:cNvGraphicFramePr>
          <p:nvPr>
            <p:extLst>
              <p:ext uri="{D42A27DB-BD31-4B8C-83A1-F6EECF244321}">
                <p14:modId xmlns:p14="http://schemas.microsoft.com/office/powerpoint/2010/main" val="1536312270"/>
              </p:ext>
            </p:extLst>
          </p:nvPr>
        </p:nvGraphicFramePr>
        <p:xfrm>
          <a:off x="1109312" y="1946942"/>
          <a:ext cx="10115207" cy="4104940"/>
        </p:xfrm>
        <a:graphic>
          <a:graphicData uri="http://schemas.openxmlformats.org/drawingml/2006/table">
            <a:tbl>
              <a:tblPr>
                <a:tableStyleId>{5C22544A-7EE6-4342-B048-85BDC9FD1C3A}</a:tableStyleId>
              </a:tblPr>
              <a:tblGrid>
                <a:gridCol w="1634260">
                  <a:extLst>
                    <a:ext uri="{9D8B030D-6E8A-4147-A177-3AD203B41FA5}">
                      <a16:colId xmlns:a16="http://schemas.microsoft.com/office/drawing/2014/main" val="3224879795"/>
                    </a:ext>
                  </a:extLst>
                </a:gridCol>
                <a:gridCol w="447270">
                  <a:extLst>
                    <a:ext uri="{9D8B030D-6E8A-4147-A177-3AD203B41FA5}">
                      <a16:colId xmlns:a16="http://schemas.microsoft.com/office/drawing/2014/main" val="3131488977"/>
                    </a:ext>
                  </a:extLst>
                </a:gridCol>
                <a:gridCol w="602096">
                  <a:extLst>
                    <a:ext uri="{9D8B030D-6E8A-4147-A177-3AD203B41FA5}">
                      <a16:colId xmlns:a16="http://schemas.microsoft.com/office/drawing/2014/main" val="1022065584"/>
                    </a:ext>
                  </a:extLst>
                </a:gridCol>
                <a:gridCol w="430068">
                  <a:extLst>
                    <a:ext uri="{9D8B030D-6E8A-4147-A177-3AD203B41FA5}">
                      <a16:colId xmlns:a16="http://schemas.microsoft.com/office/drawing/2014/main" val="3045798598"/>
                    </a:ext>
                  </a:extLst>
                </a:gridCol>
                <a:gridCol w="430068">
                  <a:extLst>
                    <a:ext uri="{9D8B030D-6E8A-4147-A177-3AD203B41FA5}">
                      <a16:colId xmlns:a16="http://schemas.microsoft.com/office/drawing/2014/main" val="3093979623"/>
                    </a:ext>
                  </a:extLst>
                </a:gridCol>
                <a:gridCol w="430068">
                  <a:extLst>
                    <a:ext uri="{9D8B030D-6E8A-4147-A177-3AD203B41FA5}">
                      <a16:colId xmlns:a16="http://schemas.microsoft.com/office/drawing/2014/main" val="2460464845"/>
                    </a:ext>
                  </a:extLst>
                </a:gridCol>
                <a:gridCol w="447270">
                  <a:extLst>
                    <a:ext uri="{9D8B030D-6E8A-4147-A177-3AD203B41FA5}">
                      <a16:colId xmlns:a16="http://schemas.microsoft.com/office/drawing/2014/main" val="337515878"/>
                    </a:ext>
                  </a:extLst>
                </a:gridCol>
                <a:gridCol w="567690">
                  <a:extLst>
                    <a:ext uri="{9D8B030D-6E8A-4147-A177-3AD203B41FA5}">
                      <a16:colId xmlns:a16="http://schemas.microsoft.com/office/drawing/2014/main" val="2612443358"/>
                    </a:ext>
                  </a:extLst>
                </a:gridCol>
                <a:gridCol w="533285">
                  <a:extLst>
                    <a:ext uri="{9D8B030D-6E8A-4147-A177-3AD203B41FA5}">
                      <a16:colId xmlns:a16="http://schemas.microsoft.com/office/drawing/2014/main" val="3093724663"/>
                    </a:ext>
                  </a:extLst>
                </a:gridCol>
                <a:gridCol w="498880">
                  <a:extLst>
                    <a:ext uri="{9D8B030D-6E8A-4147-A177-3AD203B41FA5}">
                      <a16:colId xmlns:a16="http://schemas.microsoft.com/office/drawing/2014/main" val="4187257721"/>
                    </a:ext>
                  </a:extLst>
                </a:gridCol>
                <a:gridCol w="326853">
                  <a:extLst>
                    <a:ext uri="{9D8B030D-6E8A-4147-A177-3AD203B41FA5}">
                      <a16:colId xmlns:a16="http://schemas.microsoft.com/office/drawing/2014/main" val="2488461365"/>
                    </a:ext>
                  </a:extLst>
                </a:gridCol>
                <a:gridCol w="636502">
                  <a:extLst>
                    <a:ext uri="{9D8B030D-6E8A-4147-A177-3AD203B41FA5}">
                      <a16:colId xmlns:a16="http://schemas.microsoft.com/office/drawing/2014/main" val="1527692938"/>
                    </a:ext>
                  </a:extLst>
                </a:gridCol>
                <a:gridCol w="842934">
                  <a:extLst>
                    <a:ext uri="{9D8B030D-6E8A-4147-A177-3AD203B41FA5}">
                      <a16:colId xmlns:a16="http://schemas.microsoft.com/office/drawing/2014/main" val="53958814"/>
                    </a:ext>
                  </a:extLst>
                </a:gridCol>
                <a:gridCol w="361258">
                  <a:extLst>
                    <a:ext uri="{9D8B030D-6E8A-4147-A177-3AD203B41FA5}">
                      <a16:colId xmlns:a16="http://schemas.microsoft.com/office/drawing/2014/main" val="188560965"/>
                    </a:ext>
                  </a:extLst>
                </a:gridCol>
                <a:gridCol w="705312">
                  <a:extLst>
                    <a:ext uri="{9D8B030D-6E8A-4147-A177-3AD203B41FA5}">
                      <a16:colId xmlns:a16="http://schemas.microsoft.com/office/drawing/2014/main" val="1808703786"/>
                    </a:ext>
                  </a:extLst>
                </a:gridCol>
                <a:gridCol w="395663">
                  <a:extLst>
                    <a:ext uri="{9D8B030D-6E8A-4147-A177-3AD203B41FA5}">
                      <a16:colId xmlns:a16="http://schemas.microsoft.com/office/drawing/2014/main" val="33956766"/>
                    </a:ext>
                  </a:extLst>
                </a:gridCol>
                <a:gridCol w="378460">
                  <a:extLst>
                    <a:ext uri="{9D8B030D-6E8A-4147-A177-3AD203B41FA5}">
                      <a16:colId xmlns:a16="http://schemas.microsoft.com/office/drawing/2014/main" val="1922815381"/>
                    </a:ext>
                  </a:extLst>
                </a:gridCol>
                <a:gridCol w="447270">
                  <a:extLst>
                    <a:ext uri="{9D8B030D-6E8A-4147-A177-3AD203B41FA5}">
                      <a16:colId xmlns:a16="http://schemas.microsoft.com/office/drawing/2014/main" val="1795919495"/>
                    </a:ext>
                  </a:extLst>
                </a:gridCol>
              </a:tblGrid>
              <a:tr h="382844">
                <a:tc>
                  <a:txBody>
                    <a:bodyPr/>
                    <a:lstStyle/>
                    <a:p>
                      <a:pPr algn="l" fontAlgn="ctr"/>
                      <a:r>
                        <a:rPr lang="es-EC" sz="1000" u="none" strike="noStrike">
                          <a:effectLst/>
                        </a:rPr>
                        <a:t>Definidoras/ Jerarquías</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Idiota</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Estúpido </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Mudo</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Tonto</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Bruto</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Verga </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Pendejo</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Animal </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Marica </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Gay </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Lesbiana</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Homosexual</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Puta</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Prostituta</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Mmv</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Hp</a:t>
                      </a:r>
                      <a:endParaRPr lang="es-EC"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000" u="none" strike="noStrike">
                          <a:effectLst/>
                        </a:rPr>
                        <a:t>Vcv</a:t>
                      </a:r>
                      <a:endParaRPr lang="es-EC" sz="1000" b="1"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147296586"/>
                  </a:ext>
                </a:extLst>
              </a:tr>
              <a:tr h="265864">
                <a:tc>
                  <a:txBody>
                    <a:bodyPr/>
                    <a:lstStyle/>
                    <a:p>
                      <a:pPr algn="l" fontAlgn="ctr"/>
                      <a:r>
                        <a:rPr lang="es-EC" sz="1000" u="none" strike="noStrike">
                          <a:effectLst/>
                        </a:rPr>
                        <a:t>Jerarquía 1</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solidFill>
                            <a:srgbClr val="FF0000"/>
                          </a:solidFill>
                          <a:effectLst/>
                        </a:rPr>
                        <a:t>16</a:t>
                      </a:r>
                      <a:endParaRPr lang="es-EC" sz="10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solidFill>
                            <a:srgbClr val="FF0000"/>
                          </a:solidFill>
                          <a:effectLst/>
                        </a:rPr>
                        <a:t>12</a:t>
                      </a:r>
                      <a:endParaRPr lang="es-EC" sz="10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solidFill>
                            <a:srgbClr val="FF0000"/>
                          </a:solidFill>
                          <a:effectLst/>
                        </a:rPr>
                        <a:t>15</a:t>
                      </a:r>
                      <a:endParaRPr lang="es-EC" sz="1000" b="0" i="0" u="none" strike="noStrike" dirty="0">
                        <a:solidFill>
                          <a:srgbClr val="FF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8</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46759547"/>
                  </a:ext>
                </a:extLst>
              </a:tr>
              <a:tr h="265864">
                <a:tc>
                  <a:txBody>
                    <a:bodyPr/>
                    <a:lstStyle/>
                    <a:p>
                      <a:pPr algn="l" fontAlgn="ctr"/>
                      <a:r>
                        <a:rPr lang="es-EC" sz="1000" u="none" strike="noStrike">
                          <a:effectLst/>
                        </a:rPr>
                        <a:t>Jerarquía 2</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8</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8</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3</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67453741"/>
                  </a:ext>
                </a:extLst>
              </a:tr>
              <a:tr h="265864">
                <a:tc>
                  <a:txBody>
                    <a:bodyPr/>
                    <a:lstStyle/>
                    <a:p>
                      <a:pPr algn="l" fontAlgn="ctr"/>
                      <a:r>
                        <a:rPr lang="es-EC" sz="1000" u="none" strike="noStrike">
                          <a:effectLst/>
                        </a:rPr>
                        <a:t>Jerarquía 3</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5</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14838190"/>
                  </a:ext>
                </a:extLst>
              </a:tr>
              <a:tr h="265864">
                <a:tc>
                  <a:txBody>
                    <a:bodyPr/>
                    <a:lstStyle/>
                    <a:p>
                      <a:pPr algn="l" fontAlgn="ctr"/>
                      <a:r>
                        <a:rPr lang="es-EC" sz="1000" u="none" strike="noStrike">
                          <a:effectLst/>
                        </a:rPr>
                        <a:t>Jerarquía 4</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4</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09391707"/>
                  </a:ext>
                </a:extLst>
              </a:tr>
              <a:tr h="265864">
                <a:tc>
                  <a:txBody>
                    <a:bodyPr/>
                    <a:lstStyle/>
                    <a:p>
                      <a:pPr algn="l" fontAlgn="ctr"/>
                      <a:r>
                        <a:rPr lang="es-EC" sz="1000" u="none" strike="noStrike">
                          <a:effectLst/>
                        </a:rPr>
                        <a:t>Jerarquía 5</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8</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9</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01061256"/>
                  </a:ext>
                </a:extLst>
              </a:tr>
              <a:tr h="265864">
                <a:tc>
                  <a:txBody>
                    <a:bodyPr/>
                    <a:lstStyle/>
                    <a:p>
                      <a:pPr algn="l" fontAlgn="ctr"/>
                      <a:r>
                        <a:rPr lang="es-EC" sz="1000" u="none" strike="noStrike">
                          <a:effectLst/>
                        </a:rPr>
                        <a:t>Jerarquía 6</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6</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4</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16877168"/>
                  </a:ext>
                </a:extLst>
              </a:tr>
              <a:tr h="265864">
                <a:tc>
                  <a:txBody>
                    <a:bodyPr/>
                    <a:lstStyle/>
                    <a:p>
                      <a:pPr algn="l" fontAlgn="ctr"/>
                      <a:r>
                        <a:rPr lang="es-EC" sz="1000" u="none" strike="noStrike" dirty="0">
                          <a:effectLst/>
                        </a:rPr>
                        <a:t>Jerarquía 7</a:t>
                      </a:r>
                      <a:endParaRPr lang="es-EC" sz="1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8</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7</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5</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7</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1</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94221466"/>
                  </a:ext>
                </a:extLst>
              </a:tr>
              <a:tr h="265864">
                <a:tc>
                  <a:txBody>
                    <a:bodyPr/>
                    <a:lstStyle/>
                    <a:p>
                      <a:pPr algn="l" fontAlgn="ctr"/>
                      <a:r>
                        <a:rPr lang="es-EC" sz="1000" u="none" strike="noStrike" dirty="0">
                          <a:effectLst/>
                        </a:rPr>
                        <a:t>Jerarquía 8</a:t>
                      </a:r>
                      <a:endParaRPr lang="es-EC" sz="1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5</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4</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17565855"/>
                  </a:ext>
                </a:extLst>
              </a:tr>
              <a:tr h="265864">
                <a:tc>
                  <a:txBody>
                    <a:bodyPr/>
                    <a:lstStyle/>
                    <a:p>
                      <a:pPr algn="l" fontAlgn="ctr"/>
                      <a:r>
                        <a:rPr lang="es-EC" sz="1000" u="none" strike="noStrike" dirty="0">
                          <a:effectLst/>
                        </a:rPr>
                        <a:t>Jerarquía 9</a:t>
                      </a:r>
                      <a:endParaRPr lang="es-EC" sz="1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1</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2</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2</a:t>
                      </a:r>
                      <a:endParaRPr lang="es-EC" sz="1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6141657"/>
                  </a:ext>
                </a:extLst>
              </a:tr>
              <a:tr h="265864">
                <a:tc>
                  <a:txBody>
                    <a:bodyPr/>
                    <a:lstStyle/>
                    <a:p>
                      <a:pPr algn="l" fontAlgn="ctr"/>
                      <a:r>
                        <a:rPr lang="es-EC" sz="1000" u="none" strike="noStrike" dirty="0">
                          <a:effectLst/>
                        </a:rPr>
                        <a:t>Jerarquía 10</a:t>
                      </a:r>
                      <a:endParaRPr lang="es-EC" sz="1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6</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2</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3</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3</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a:effectLst/>
                        </a:rPr>
                        <a:t>0</a:t>
                      </a:r>
                      <a:endParaRPr lang="es-EC"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s-EC" sz="1000" u="none" strike="noStrike" dirty="0">
                          <a:effectLst/>
                        </a:rPr>
                        <a:t>3</a:t>
                      </a:r>
                      <a:endParaRPr lang="es-EC"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18665291"/>
                  </a:ext>
                </a:extLst>
              </a:tr>
              <a:tr h="265864">
                <a:tc>
                  <a:txBody>
                    <a:bodyPr/>
                    <a:lstStyle/>
                    <a:p>
                      <a:pPr algn="l" fontAlgn="ctr"/>
                      <a:r>
                        <a:rPr lang="es-EC" sz="1000" u="none" strike="noStrike">
                          <a:effectLst/>
                        </a:rPr>
                        <a:t> N.º Participantes</a:t>
                      </a:r>
                      <a:endParaRPr lang="es-EC" sz="1000" b="1" i="0" u="none" strike="noStrike">
                        <a:solidFill>
                          <a:srgbClr val="000000"/>
                        </a:solidFill>
                        <a:effectLst/>
                        <a:latin typeface="Calibri" panose="020F0502020204030204" pitchFamily="34" charset="0"/>
                      </a:endParaRPr>
                    </a:p>
                  </a:txBody>
                  <a:tcPr marL="7620" marR="7620" marT="7620" marB="0" anchor="ctr"/>
                </a:tc>
                <a:tc gridSpan="17">
                  <a:txBody>
                    <a:bodyPr/>
                    <a:lstStyle/>
                    <a:p>
                      <a:pPr algn="l" fontAlgn="ctr"/>
                      <a:r>
                        <a:rPr lang="es-EC" sz="1000" u="none" strike="noStrike" dirty="0">
                          <a:effectLst/>
                        </a:rPr>
                        <a:t>22</a:t>
                      </a:r>
                      <a:endParaRPr lang="es-EC" sz="1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62838671"/>
                  </a:ext>
                </a:extLst>
              </a:tr>
              <a:tr h="265864">
                <a:tc>
                  <a:txBody>
                    <a:bodyPr/>
                    <a:lstStyle/>
                    <a:p>
                      <a:pPr algn="l" fontAlgn="ctr"/>
                      <a:r>
                        <a:rPr lang="es-EC" sz="1000" u="none" strike="noStrike">
                          <a:effectLst/>
                        </a:rPr>
                        <a:t>Peso Semántico</a:t>
                      </a:r>
                      <a:endParaRPr lang="es-EC" sz="10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s-EC" sz="1000" u="none" strike="noStrike">
                          <a:effectLst/>
                        </a:rPr>
                        <a:t>86</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142</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133</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149</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156</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208</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127</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95</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90</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92</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119</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104</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129</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138</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dirty="0">
                          <a:effectLst/>
                        </a:rPr>
                        <a:t>192</a:t>
                      </a:r>
                      <a:endParaRPr lang="es-EC" sz="1000" b="1" i="0" u="none" strike="noStrike" dirty="0">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a:effectLst/>
                        </a:rPr>
                        <a:t>208</a:t>
                      </a:r>
                      <a:endParaRPr lang="es-EC" sz="10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s-EC" sz="1000" u="none" strike="noStrike" dirty="0">
                          <a:effectLst/>
                        </a:rPr>
                        <a:t>164</a:t>
                      </a:r>
                      <a:endParaRPr lang="es-EC" sz="10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37809771"/>
                  </a:ext>
                </a:extLst>
              </a:tr>
              <a:tr h="265864">
                <a:tc>
                  <a:txBody>
                    <a:bodyPr/>
                    <a:lstStyle/>
                    <a:p>
                      <a:pPr algn="l" fontAlgn="b"/>
                      <a:endParaRPr lang="es-EC"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85838199"/>
                  </a:ext>
                </a:extLst>
              </a:tr>
              <a:tr h="265864">
                <a:tc>
                  <a:txBody>
                    <a:bodyPr/>
                    <a:lstStyle/>
                    <a:p>
                      <a:pPr algn="l" fontAlgn="ctr"/>
                      <a:r>
                        <a:rPr lang="es-EC" sz="1000" u="none" strike="noStrike" dirty="0">
                          <a:effectLst/>
                        </a:rPr>
                        <a:t>IMPACTO</a:t>
                      </a:r>
                      <a:endParaRPr lang="es-EC" sz="1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s-EC" sz="1100" u="none" strike="noStrike" dirty="0">
                          <a:effectLst/>
                        </a:rPr>
                        <a:t>3,91</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6,455</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6</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6,8</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7,1</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solidFill>
                            <a:srgbClr val="FF0000"/>
                          </a:solidFill>
                          <a:effectLst/>
                        </a:rPr>
                        <a:t>9,45</a:t>
                      </a:r>
                      <a:endParaRPr lang="es-EC"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5,773</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4,318</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4,09</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5,4091</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4,727273</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5,9</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6,2727</a:t>
                      </a:r>
                      <a:endParaRPr lang="es-EC"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solidFill>
                            <a:srgbClr val="FF0000"/>
                          </a:solidFill>
                          <a:effectLst/>
                        </a:rPr>
                        <a:t>8,7</a:t>
                      </a:r>
                      <a:endParaRPr lang="es-EC"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solidFill>
                            <a:srgbClr val="FF0000"/>
                          </a:solidFill>
                          <a:effectLst/>
                        </a:rPr>
                        <a:t>9,5</a:t>
                      </a:r>
                      <a:endParaRPr lang="es-EC" sz="11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s-EC" sz="1100" u="none" strike="noStrike" dirty="0">
                          <a:effectLst/>
                        </a:rPr>
                        <a:t>7,45</a:t>
                      </a:r>
                      <a:endParaRPr lang="es-EC"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1881885"/>
                  </a:ext>
                </a:extLst>
              </a:tr>
            </a:tbl>
          </a:graphicData>
        </a:graphic>
      </p:graphicFrame>
    </p:spTree>
    <p:extLst>
      <p:ext uri="{BB962C8B-B14F-4D97-AF65-F5344CB8AC3E}">
        <p14:creationId xmlns:p14="http://schemas.microsoft.com/office/powerpoint/2010/main" val="1926008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VIII. </a:t>
            </a:r>
            <a:r>
              <a:rPr lang="es-ES" b="1" spc="0" dirty="0">
                <a:ln w="22225">
                  <a:solidFill>
                    <a:schemeClr val="accent2"/>
                  </a:solidFill>
                  <a:prstDash val="solid"/>
                </a:ln>
                <a:solidFill>
                  <a:schemeClr val="accent1"/>
                </a:solidFill>
              </a:rPr>
              <a:t>Similitudes encontradas en comentarios propios con CERO_ACOSO</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27</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id="{C2A65169-D73A-45A1-9829-ED936BDA195F}"/>
              </a:ext>
            </a:extLst>
          </p:cNvPr>
          <p:cNvPicPr/>
          <p:nvPr/>
        </p:nvPicPr>
        <p:blipFill>
          <a:blip r:embed="rId3">
            <a:extLst>
              <a:ext uri="{28A0092B-C50C-407E-A947-70E740481C1C}">
                <a14:useLocalDpi xmlns:a14="http://schemas.microsoft.com/office/drawing/2010/main" val="0"/>
              </a:ext>
            </a:extLst>
          </a:blip>
          <a:stretch>
            <a:fillRect/>
          </a:stretch>
        </p:blipFill>
        <p:spPr>
          <a:xfrm>
            <a:off x="1097279" y="1737359"/>
            <a:ext cx="10115203" cy="4531093"/>
          </a:xfrm>
          <a:prstGeom prst="rect">
            <a:avLst/>
          </a:prstGeom>
        </p:spPr>
      </p:pic>
    </p:spTree>
    <p:extLst>
      <p:ext uri="{BB962C8B-B14F-4D97-AF65-F5344CB8AC3E}">
        <p14:creationId xmlns:p14="http://schemas.microsoft.com/office/powerpoint/2010/main" val="1785829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VIII. </a:t>
            </a:r>
            <a:r>
              <a:rPr lang="es-ES" b="1" spc="0" dirty="0">
                <a:ln w="22225">
                  <a:solidFill>
                    <a:schemeClr val="accent2"/>
                  </a:solidFill>
                  <a:prstDash val="solid"/>
                </a:ln>
                <a:solidFill>
                  <a:schemeClr val="accent1"/>
                </a:solidFill>
              </a:rPr>
              <a:t>Matriz Probabilidad x Impacto</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28</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 name="Imagen 1">
            <a:extLst>
              <a:ext uri="{FF2B5EF4-FFF2-40B4-BE49-F238E27FC236}">
                <a16:creationId xmlns:a16="http://schemas.microsoft.com/office/drawing/2014/main" id="{F7B5B40D-2A72-49CC-9A58-5EF856B3F15B}"/>
              </a:ext>
            </a:extLst>
          </p:cNvPr>
          <p:cNvPicPr>
            <a:picLocks noChangeAspect="1"/>
          </p:cNvPicPr>
          <p:nvPr/>
        </p:nvPicPr>
        <p:blipFill>
          <a:blip r:embed="rId3"/>
          <a:stretch>
            <a:fillRect/>
          </a:stretch>
        </p:blipFill>
        <p:spPr>
          <a:xfrm>
            <a:off x="6460490" y="2044042"/>
            <a:ext cx="4907705" cy="4007842"/>
          </a:xfrm>
          <a:prstGeom prst="rect">
            <a:avLst/>
          </a:prstGeom>
          <a:ln w="15875">
            <a:solidFill>
              <a:schemeClr val="tx1"/>
            </a:solidFill>
          </a:ln>
        </p:spPr>
      </p:pic>
      <p:pic>
        <p:nvPicPr>
          <p:cNvPr id="3" name="Imagen 2">
            <a:extLst>
              <a:ext uri="{FF2B5EF4-FFF2-40B4-BE49-F238E27FC236}">
                <a16:creationId xmlns:a16="http://schemas.microsoft.com/office/drawing/2014/main" id="{091304A6-C15E-4AAA-8A74-18AB788A6731}"/>
              </a:ext>
            </a:extLst>
          </p:cNvPr>
          <p:cNvPicPr>
            <a:picLocks noChangeAspect="1"/>
          </p:cNvPicPr>
          <p:nvPr/>
        </p:nvPicPr>
        <p:blipFill>
          <a:blip r:embed="rId4"/>
          <a:stretch>
            <a:fillRect/>
          </a:stretch>
        </p:blipFill>
        <p:spPr>
          <a:xfrm>
            <a:off x="1097280" y="2044041"/>
            <a:ext cx="5240967" cy="4007841"/>
          </a:xfrm>
          <a:prstGeom prst="rect">
            <a:avLst/>
          </a:prstGeom>
          <a:ln w="15875">
            <a:solidFill>
              <a:schemeClr val="tx1"/>
            </a:solidFill>
          </a:ln>
        </p:spPr>
      </p:pic>
    </p:spTree>
    <p:extLst>
      <p:ext uri="{BB962C8B-B14F-4D97-AF65-F5344CB8AC3E}">
        <p14:creationId xmlns:p14="http://schemas.microsoft.com/office/powerpoint/2010/main" val="727956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VIII. </a:t>
            </a:r>
            <a:r>
              <a:rPr lang="es-ES" b="1" spc="0" dirty="0">
                <a:ln w="22225">
                  <a:solidFill>
                    <a:schemeClr val="accent2"/>
                  </a:solidFill>
                  <a:prstDash val="solid"/>
                </a:ln>
                <a:solidFill>
                  <a:schemeClr val="accent1"/>
                </a:solidFill>
              </a:rPr>
              <a:t>Similitudes encontradas en comentarios recibidos con CERO_ACOSO</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29</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7" name="Imagen 6">
            <a:extLst>
              <a:ext uri="{FF2B5EF4-FFF2-40B4-BE49-F238E27FC236}">
                <a16:creationId xmlns:a16="http://schemas.microsoft.com/office/drawing/2014/main" id="{36337F9B-48EF-4812-A839-74E258ED6059}"/>
              </a:ext>
            </a:extLst>
          </p:cNvPr>
          <p:cNvPicPr/>
          <p:nvPr/>
        </p:nvPicPr>
        <p:blipFill>
          <a:blip r:embed="rId3"/>
          <a:stretch>
            <a:fillRect/>
          </a:stretch>
        </p:blipFill>
        <p:spPr>
          <a:xfrm>
            <a:off x="1097280" y="1737360"/>
            <a:ext cx="10115203" cy="4519061"/>
          </a:xfrm>
          <a:prstGeom prst="rect">
            <a:avLst/>
          </a:prstGeom>
        </p:spPr>
      </p:pic>
    </p:spTree>
    <p:extLst>
      <p:ext uri="{BB962C8B-B14F-4D97-AF65-F5344CB8AC3E}">
        <p14:creationId xmlns:p14="http://schemas.microsoft.com/office/powerpoint/2010/main" val="3569201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40441B-332E-4C58-81A9-CD7C90AB2BF8}"/>
              </a:ext>
            </a:extLst>
          </p:cNvPr>
          <p:cNvSpPr>
            <a:spLocks noGrp="1"/>
          </p:cNvSpPr>
          <p:nvPr>
            <p:ph type="title"/>
          </p:nvPr>
        </p:nvSpPr>
        <p:spPr>
          <a:xfrm>
            <a:off x="1045028" y="512545"/>
            <a:ext cx="10058400" cy="822960"/>
          </a:xfrm>
        </p:spPr>
        <p:txBody>
          <a:bodyPr vert="horz" lIns="91440" tIns="45720" rIns="91440" bIns="45720" rtlCol="0" anchor="b">
            <a:normAutofit/>
          </a:bodyPr>
          <a:lstStyle/>
          <a:p>
            <a:r>
              <a:rPr lang="en-SG" b="1" spc="0" dirty="0">
                <a:ln w="22225">
                  <a:solidFill>
                    <a:schemeClr val="accent2"/>
                  </a:solidFill>
                  <a:prstDash val="solid"/>
                </a:ln>
                <a:solidFill>
                  <a:schemeClr val="accent1"/>
                </a:solidFill>
              </a:rPr>
              <a:t>I. ANTECEDENTES </a:t>
            </a:r>
            <a:endParaRPr lang="en-US" b="1" dirty="0">
              <a:ln w="22225">
                <a:solidFill>
                  <a:schemeClr val="accent2"/>
                </a:solidFill>
                <a:prstDash val="solid"/>
              </a:ln>
              <a:solidFill>
                <a:srgbClr val="FFFFFF"/>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3</a:t>
            </a:fld>
            <a:endParaRPr lang="en-US"/>
          </a:p>
        </p:txBody>
      </p:sp>
      <p:pic>
        <p:nvPicPr>
          <p:cNvPr id="6" name="Imagen 5">
            <a:extLst>
              <a:ext uri="{FF2B5EF4-FFF2-40B4-BE49-F238E27FC236}">
                <a16:creationId xmlns:a16="http://schemas.microsoft.com/office/drawing/2014/main" id="{192D2F15-931F-4331-8706-9ADFFA9FA2DB}"/>
              </a:ext>
            </a:extLst>
          </p:cNvPr>
          <p:cNvPicPr>
            <a:picLocks noChangeAspect="1"/>
          </p:cNvPicPr>
          <p:nvPr/>
        </p:nvPicPr>
        <p:blipFill>
          <a:blip r:embed="rId3"/>
          <a:stretch>
            <a:fillRect/>
          </a:stretch>
        </p:blipFill>
        <p:spPr>
          <a:xfrm>
            <a:off x="0" y="2101772"/>
            <a:ext cx="3987105" cy="4756228"/>
          </a:xfrm>
          <a:prstGeom prst="rect">
            <a:avLst/>
          </a:prstGeom>
        </p:spPr>
      </p:pic>
      <p:pic>
        <p:nvPicPr>
          <p:cNvPr id="8" name="Imagen 7">
            <a:extLst>
              <a:ext uri="{FF2B5EF4-FFF2-40B4-BE49-F238E27FC236}">
                <a16:creationId xmlns:a16="http://schemas.microsoft.com/office/drawing/2014/main" id="{C70027DA-23BC-4B45-8C35-626CF8FC2DF8}"/>
              </a:ext>
            </a:extLst>
          </p:cNvPr>
          <p:cNvPicPr>
            <a:picLocks noChangeAspect="1"/>
          </p:cNvPicPr>
          <p:nvPr/>
        </p:nvPicPr>
        <p:blipFill>
          <a:blip r:embed="rId4"/>
          <a:stretch>
            <a:fillRect/>
          </a:stretch>
        </p:blipFill>
        <p:spPr>
          <a:xfrm>
            <a:off x="4147457" y="2101772"/>
            <a:ext cx="3853543" cy="4756227"/>
          </a:xfrm>
          <a:prstGeom prst="rect">
            <a:avLst/>
          </a:prstGeom>
        </p:spPr>
      </p:pic>
      <p:pic>
        <p:nvPicPr>
          <p:cNvPr id="10" name="Imagen 9">
            <a:extLst>
              <a:ext uri="{FF2B5EF4-FFF2-40B4-BE49-F238E27FC236}">
                <a16:creationId xmlns:a16="http://schemas.microsoft.com/office/drawing/2014/main" id="{693E284D-FF4E-478E-A4F0-914AEC40006D}"/>
              </a:ext>
            </a:extLst>
          </p:cNvPr>
          <p:cNvPicPr>
            <a:picLocks noChangeAspect="1"/>
          </p:cNvPicPr>
          <p:nvPr/>
        </p:nvPicPr>
        <p:blipFill>
          <a:blip r:embed="rId5"/>
          <a:stretch>
            <a:fillRect/>
          </a:stretch>
        </p:blipFill>
        <p:spPr>
          <a:xfrm>
            <a:off x="8172238" y="2134864"/>
            <a:ext cx="4019762" cy="4723136"/>
          </a:xfrm>
          <a:prstGeom prst="rect">
            <a:avLst/>
          </a:prstGeom>
        </p:spPr>
      </p:pic>
    </p:spTree>
    <p:extLst>
      <p:ext uri="{BB962C8B-B14F-4D97-AF65-F5344CB8AC3E}">
        <p14:creationId xmlns:p14="http://schemas.microsoft.com/office/powerpoint/2010/main" val="232670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normAutofit/>
          </a:bodyPr>
          <a:lstStyle/>
          <a:p>
            <a:r>
              <a:rPr lang="es-EC" b="1" spc="0" dirty="0">
                <a:ln w="22225">
                  <a:solidFill>
                    <a:schemeClr val="accent2"/>
                  </a:solidFill>
                  <a:prstDash val="solid"/>
                </a:ln>
                <a:solidFill>
                  <a:schemeClr val="accent1"/>
                </a:solidFill>
              </a:rPr>
              <a:t>VIII. </a:t>
            </a:r>
            <a:r>
              <a:rPr lang="es-ES" b="1" spc="0" dirty="0">
                <a:ln w="22225">
                  <a:solidFill>
                    <a:schemeClr val="accent2"/>
                  </a:solidFill>
                  <a:prstDash val="solid"/>
                </a:ln>
                <a:solidFill>
                  <a:schemeClr val="accent1"/>
                </a:solidFill>
              </a:rPr>
              <a:t>Matriz Probabilidad x Impacto</a:t>
            </a:r>
            <a:endParaRPr lang="es-EC"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a:xfrm>
            <a:off x="9900458" y="6459785"/>
            <a:ext cx="1312025" cy="365125"/>
          </a:xfrm>
        </p:spPr>
        <p:txBody>
          <a:bodyPr/>
          <a:lstStyle/>
          <a:p>
            <a:fld id="{D57F1E4F-1CFF-5643-939E-217C01CDF565}" type="slidenum">
              <a:rPr lang="en-US" smtClean="0"/>
              <a:pPr/>
              <a:t>30</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5" name="Imagen 4">
            <a:extLst>
              <a:ext uri="{FF2B5EF4-FFF2-40B4-BE49-F238E27FC236}">
                <a16:creationId xmlns:a16="http://schemas.microsoft.com/office/drawing/2014/main" id="{5FD7F551-2CD8-4F65-AED0-C447F5E69764}"/>
              </a:ext>
            </a:extLst>
          </p:cNvPr>
          <p:cNvPicPr>
            <a:picLocks noChangeAspect="1"/>
          </p:cNvPicPr>
          <p:nvPr/>
        </p:nvPicPr>
        <p:blipFill>
          <a:blip r:embed="rId3"/>
          <a:stretch>
            <a:fillRect/>
          </a:stretch>
        </p:blipFill>
        <p:spPr>
          <a:xfrm>
            <a:off x="1146923" y="2044042"/>
            <a:ext cx="4949078" cy="4007842"/>
          </a:xfrm>
          <a:prstGeom prst="rect">
            <a:avLst/>
          </a:prstGeom>
          <a:ln w="12700">
            <a:solidFill>
              <a:schemeClr val="tx1"/>
            </a:solidFill>
          </a:ln>
        </p:spPr>
      </p:pic>
      <p:pic>
        <p:nvPicPr>
          <p:cNvPr id="6" name="Imagen 5">
            <a:extLst>
              <a:ext uri="{FF2B5EF4-FFF2-40B4-BE49-F238E27FC236}">
                <a16:creationId xmlns:a16="http://schemas.microsoft.com/office/drawing/2014/main" id="{A5361709-0213-406C-9CD3-3B2967358E3A}"/>
              </a:ext>
            </a:extLst>
          </p:cNvPr>
          <p:cNvPicPr>
            <a:picLocks noChangeAspect="1"/>
          </p:cNvPicPr>
          <p:nvPr/>
        </p:nvPicPr>
        <p:blipFill>
          <a:blip r:embed="rId4"/>
          <a:stretch>
            <a:fillRect/>
          </a:stretch>
        </p:blipFill>
        <p:spPr>
          <a:xfrm>
            <a:off x="6277592" y="2044043"/>
            <a:ext cx="4949078" cy="4007842"/>
          </a:xfrm>
          <a:prstGeom prst="rect">
            <a:avLst/>
          </a:prstGeom>
          <a:ln w="19050">
            <a:solidFill>
              <a:schemeClr val="tx1"/>
            </a:solidFill>
          </a:ln>
        </p:spPr>
      </p:pic>
    </p:spTree>
    <p:extLst>
      <p:ext uri="{BB962C8B-B14F-4D97-AF65-F5344CB8AC3E}">
        <p14:creationId xmlns:p14="http://schemas.microsoft.com/office/powerpoint/2010/main" val="18935488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CERO_ACOSO VS HSPQ</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2050" name="Picture 2" descr="Resultado de imagen para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511" y="2161461"/>
            <a:ext cx="3611033" cy="1530746"/>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flipH="1">
            <a:off x="2607077" y="2761425"/>
            <a:ext cx="69638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Marcador de contenido 2">
            <a:extLst>
              <a:ext uri="{FF2B5EF4-FFF2-40B4-BE49-F238E27FC236}">
                <a16:creationId xmlns:a16="http://schemas.microsoft.com/office/drawing/2014/main" id="{48800FA8-603B-4EF0-9205-A33738C58977}"/>
              </a:ext>
            </a:extLst>
          </p:cNvPr>
          <p:cNvSpPr txBox="1">
            <a:spLocks/>
          </p:cNvSpPr>
          <p:nvPr/>
        </p:nvSpPr>
        <p:spPr>
          <a:xfrm>
            <a:off x="574422" y="2394801"/>
            <a:ext cx="1968500" cy="9269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3,38  </a:t>
            </a:r>
            <a:r>
              <a:rPr lang="es-EC" sz="2600" b="1" dirty="0">
                <a:solidFill>
                  <a:schemeClr val="accent1"/>
                </a:solidFill>
              </a:rPr>
              <a:t>S11</a:t>
            </a:r>
          </a:p>
        </p:txBody>
      </p:sp>
      <p:sp>
        <p:nvSpPr>
          <p:cNvPr id="9" name="Marcador de contenido 2">
            <a:extLst>
              <a:ext uri="{FF2B5EF4-FFF2-40B4-BE49-F238E27FC236}">
                <a16:creationId xmlns:a16="http://schemas.microsoft.com/office/drawing/2014/main" id="{48800FA8-603B-4EF0-9205-A33738C58977}"/>
              </a:ext>
            </a:extLst>
          </p:cNvPr>
          <p:cNvSpPr txBox="1">
            <a:spLocks/>
          </p:cNvSpPr>
          <p:nvPr/>
        </p:nvSpPr>
        <p:spPr>
          <a:xfrm>
            <a:off x="574422" y="3104994"/>
            <a:ext cx="1968500" cy="4813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t>1,87 </a:t>
            </a:r>
            <a:r>
              <a:rPr lang="es-EC" sz="2600" b="1" dirty="0">
                <a:solidFill>
                  <a:srgbClr val="00B0F0"/>
                </a:solidFill>
              </a:rPr>
              <a:t>S22</a:t>
            </a:r>
          </a:p>
        </p:txBody>
      </p:sp>
      <p:sp>
        <p:nvSpPr>
          <p:cNvPr id="13" name="Marcador de contenido 2">
            <a:extLst>
              <a:ext uri="{FF2B5EF4-FFF2-40B4-BE49-F238E27FC236}">
                <a16:creationId xmlns:a16="http://schemas.microsoft.com/office/drawing/2014/main" id="{48800FA8-603B-4EF0-9205-A33738C58977}"/>
              </a:ext>
            </a:extLst>
          </p:cNvPr>
          <p:cNvSpPr txBox="1">
            <a:spLocks/>
          </p:cNvSpPr>
          <p:nvPr/>
        </p:nvSpPr>
        <p:spPr>
          <a:xfrm>
            <a:off x="2897467" y="4707065"/>
            <a:ext cx="1160469" cy="98522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600" b="1" dirty="0">
                <a:solidFill>
                  <a:schemeClr val="accent1"/>
                </a:solidFill>
              </a:rPr>
              <a:t>Muestreo</a:t>
            </a:r>
          </a:p>
          <a:p>
            <a:pPr marL="0" indent="0">
              <a:buNone/>
            </a:pPr>
            <a:r>
              <a:rPr lang="es-EC" sz="2600" b="1" dirty="0"/>
              <a:t>22</a:t>
            </a:r>
          </a:p>
        </p:txBody>
      </p:sp>
      <p:sp>
        <p:nvSpPr>
          <p:cNvPr id="14" name="Flecha derecha 13"/>
          <p:cNvSpPr/>
          <p:nvPr/>
        </p:nvSpPr>
        <p:spPr>
          <a:xfrm rot="5400000">
            <a:off x="3176459" y="3910758"/>
            <a:ext cx="711201" cy="4572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derecha 14"/>
          <p:cNvSpPr/>
          <p:nvPr/>
        </p:nvSpPr>
        <p:spPr>
          <a:xfrm>
            <a:off x="6708879" y="2701652"/>
            <a:ext cx="639589" cy="4572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Flecha derecha 22"/>
          <p:cNvSpPr/>
          <p:nvPr/>
        </p:nvSpPr>
        <p:spPr>
          <a:xfrm rot="5400000">
            <a:off x="5661246" y="3966079"/>
            <a:ext cx="711201" cy="4572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Marcador de contenido 2">
            <a:extLst>
              <a:ext uri="{FF2B5EF4-FFF2-40B4-BE49-F238E27FC236}">
                <a16:creationId xmlns:a16="http://schemas.microsoft.com/office/drawing/2014/main" id="{94AC886E-61D2-4F2F-A934-9DB310906B08}"/>
              </a:ext>
            </a:extLst>
          </p:cNvPr>
          <p:cNvSpPr txBox="1">
            <a:spLocks/>
          </p:cNvSpPr>
          <p:nvPr/>
        </p:nvSpPr>
        <p:spPr>
          <a:xfrm>
            <a:off x="5559560" y="4707065"/>
            <a:ext cx="2574506" cy="11255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2200" b="1" dirty="0">
                <a:solidFill>
                  <a:schemeClr val="accent1"/>
                </a:solidFill>
              </a:rPr>
              <a:t>Actividad agresiva</a:t>
            </a:r>
          </a:p>
          <a:p>
            <a:pPr marL="0" indent="0">
              <a:buNone/>
            </a:pPr>
            <a:r>
              <a:rPr lang="es-EC" sz="2200" b="1" dirty="0"/>
              <a:t>1 de cada 10</a:t>
            </a:r>
          </a:p>
          <a:p>
            <a:pPr marL="0" indent="0">
              <a:buNone/>
            </a:pPr>
            <a:endParaRPr lang="es-EC" sz="2600" b="1" dirty="0"/>
          </a:p>
        </p:txBody>
      </p:sp>
      <p:pic>
        <p:nvPicPr>
          <p:cNvPr id="32" name="Imagen 31">
            <a:extLst>
              <a:ext uri="{FF2B5EF4-FFF2-40B4-BE49-F238E27FC236}">
                <a16:creationId xmlns:a16="http://schemas.microsoft.com/office/drawing/2014/main" id="{2FAD8ECD-6324-4CF5-9998-9BDD4671D7F7}"/>
              </a:ext>
            </a:extLst>
          </p:cNvPr>
          <p:cNvPicPr/>
          <p:nvPr/>
        </p:nvPicPr>
        <p:blipFill>
          <a:blip r:embed="rId4"/>
          <a:stretch>
            <a:fillRect/>
          </a:stretch>
        </p:blipFill>
        <p:spPr>
          <a:xfrm>
            <a:off x="7368979" y="2163155"/>
            <a:ext cx="4529142" cy="2003991"/>
          </a:xfrm>
          <a:prstGeom prst="rect">
            <a:avLst/>
          </a:prstGeom>
        </p:spPr>
      </p:pic>
      <p:sp>
        <p:nvSpPr>
          <p:cNvPr id="16" name="CuadroTexto 15">
            <a:extLst>
              <a:ext uri="{FF2B5EF4-FFF2-40B4-BE49-F238E27FC236}">
                <a16:creationId xmlns:a16="http://schemas.microsoft.com/office/drawing/2014/main" id="{29A29AA7-FFA2-472D-98F5-D690BA13B846}"/>
              </a:ext>
            </a:extLst>
          </p:cNvPr>
          <p:cNvSpPr txBox="1"/>
          <p:nvPr/>
        </p:nvSpPr>
        <p:spPr>
          <a:xfrm>
            <a:off x="7877773" y="4194679"/>
            <a:ext cx="4314227" cy="1415772"/>
          </a:xfrm>
          <a:prstGeom prst="rect">
            <a:avLst/>
          </a:prstGeom>
          <a:noFill/>
        </p:spPr>
        <p:txBody>
          <a:bodyPr wrap="square">
            <a:spAutoFit/>
          </a:bodyPr>
          <a:lstStyle/>
          <a:p>
            <a:r>
              <a:rPr lang="es-ES" b="1" dirty="0"/>
              <a:t>¿Qué preferirías hacer?  </a:t>
            </a:r>
          </a:p>
          <a:p>
            <a:r>
              <a:rPr lang="es-ES" sz="1600" dirty="0"/>
              <a:t>A) visitar un zoológico B) no estoy seguro C) viajar en avión </a:t>
            </a:r>
          </a:p>
          <a:p>
            <a:r>
              <a:rPr lang="es-ES" b="1" dirty="0"/>
              <a:t>¿Te molesta cierta clase de películas?  </a:t>
            </a:r>
          </a:p>
          <a:p>
            <a:r>
              <a:rPr lang="es-ES" sz="1600" dirty="0"/>
              <a:t>A) sí		B) quizás		C) no </a:t>
            </a:r>
          </a:p>
        </p:txBody>
      </p:sp>
    </p:spTree>
    <p:extLst>
      <p:ext uri="{BB962C8B-B14F-4D97-AF65-F5344CB8AC3E}">
        <p14:creationId xmlns:p14="http://schemas.microsoft.com/office/powerpoint/2010/main" val="396517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1097280" y="286603"/>
            <a:ext cx="10726420" cy="1450757"/>
          </a:xfrm>
        </p:spPr>
        <p:txBody>
          <a:bodyPr/>
          <a:lstStyle/>
          <a:p>
            <a:r>
              <a:rPr lang="es-EC" b="1" spc="0" dirty="0">
                <a:ln w="22225">
                  <a:solidFill>
                    <a:schemeClr val="accent2"/>
                  </a:solidFill>
                  <a:prstDash val="solid"/>
                </a:ln>
                <a:solidFill>
                  <a:schemeClr val="accent1"/>
                </a:solidFill>
              </a:rPr>
              <a:t>IX. CONCLUSIONES  Y RECOMENDACIONES</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480543649"/>
              </p:ext>
            </p:extLst>
          </p:nvPr>
        </p:nvGraphicFramePr>
        <p:xfrm>
          <a:off x="733425" y="1891241"/>
          <a:ext cx="10715625" cy="4463521"/>
        </p:xfrm>
        <a:graphic>
          <a:graphicData uri="http://schemas.openxmlformats.org/drawingml/2006/table">
            <a:tbl>
              <a:tblPr firstRow="1" bandRow="1">
                <a:tableStyleId>{5C22544A-7EE6-4342-B048-85BDC9FD1C3A}</a:tableStyleId>
              </a:tblPr>
              <a:tblGrid>
                <a:gridCol w="5961289">
                  <a:extLst>
                    <a:ext uri="{9D8B030D-6E8A-4147-A177-3AD203B41FA5}">
                      <a16:colId xmlns:a16="http://schemas.microsoft.com/office/drawing/2014/main" val="91525518"/>
                    </a:ext>
                  </a:extLst>
                </a:gridCol>
                <a:gridCol w="4754336">
                  <a:extLst>
                    <a:ext uri="{9D8B030D-6E8A-4147-A177-3AD203B41FA5}">
                      <a16:colId xmlns:a16="http://schemas.microsoft.com/office/drawing/2014/main" val="1965100449"/>
                    </a:ext>
                  </a:extLst>
                </a:gridCol>
              </a:tblGrid>
              <a:tr h="805921">
                <a:tc>
                  <a:txBody>
                    <a:bodyPr/>
                    <a:lstStyle/>
                    <a:p>
                      <a:pPr algn="ctr"/>
                      <a:r>
                        <a:rPr lang="es-EC" sz="2400" dirty="0"/>
                        <a:t>Conclusiones</a:t>
                      </a:r>
                    </a:p>
                  </a:txBody>
                  <a:tcPr/>
                </a:tc>
                <a:tc>
                  <a:txBody>
                    <a:bodyPr/>
                    <a:lstStyle/>
                    <a:p>
                      <a:pPr algn="ctr"/>
                      <a:r>
                        <a:rPr lang="es-EC" sz="2400" dirty="0"/>
                        <a:t>Recomendaciones</a:t>
                      </a:r>
                    </a:p>
                  </a:txBody>
                  <a:tcPr/>
                </a:tc>
                <a:extLst>
                  <a:ext uri="{0D108BD9-81ED-4DB2-BD59-A6C34878D82A}">
                    <a16:rowId xmlns:a16="http://schemas.microsoft.com/office/drawing/2014/main" val="2990758105"/>
                  </a:ext>
                </a:extLst>
              </a:tr>
              <a:tr h="805921">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CERO_ACOSO mediante la utilización del algoritmo de Levenshtein, fue capaz de identificar coincidencias en el lenguaje español, permitiendo determinar presuntos actos de agresión dentro de la muestra con un porcentaje de 6,81% , 1 de cada 10 es parte del Cyberbullying</a:t>
                      </a:r>
                      <a:endParaRPr lang="es-EC" sz="1800" kern="1200" dirty="0">
                        <a:solidFill>
                          <a:schemeClr val="dk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El uso del test HSPQ como base para la identificación de los perfiles de personalidad fue adecuado y permitió identificar dos grandes grupos agresores y victimas.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Las palabras que alimentaron el corpus de palabras, fueron adecuadas.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El uso de la matriz probabilidad e impacto permitió incluir características como el peso semántico.</a:t>
                      </a:r>
                      <a:endParaRPr lang="es-EC" sz="1800" kern="1200" dirty="0">
                        <a:solidFill>
                          <a:schemeClr val="dk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s-EC" dirty="0"/>
                    </a:p>
                  </a:txBody>
                  <a:tcPr>
                    <a:no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Se sugiere realizar un proceso de verticalización de datos, para mejorar los tiempos de respuesta, al momento de analizar un comentario.</a:t>
                      </a:r>
                      <a:endParaRPr lang="es-EC" sz="1800" kern="1200" dirty="0">
                        <a:solidFill>
                          <a:schemeClr val="dk1"/>
                        </a:solidFill>
                        <a:effectLst/>
                        <a:latin typeface="+mn-lt"/>
                        <a:ea typeface="+mn-ea"/>
                        <a:cs typeface="+mn-cs"/>
                      </a:endParaRPr>
                    </a:p>
                    <a:p>
                      <a:pPr marL="285750" indent="-285750" algn="just">
                        <a:buFont typeface="Wingdings" panose="05000000000000000000" pitchFamily="2" charset="2"/>
                        <a:buChar char="q"/>
                      </a:pPr>
                      <a:endParaRPr lang="es-ES" sz="1800" kern="1200" dirty="0">
                        <a:solidFill>
                          <a:schemeClr val="dk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Se sugiere realizar el mismo estudio, pero utilizando una muestra mucho más grande y variada en cuanto al ámbito socio económico de la población.</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800" kern="1200" dirty="0">
                          <a:solidFill>
                            <a:schemeClr val="dk1"/>
                          </a:solidFill>
                          <a:effectLst/>
                          <a:latin typeface="+mn-lt"/>
                          <a:ea typeface="+mn-ea"/>
                          <a:cs typeface="+mn-cs"/>
                        </a:rPr>
                        <a:t>Cambio de red social, el uso de Facebook ha disminuido en la juventud.</a:t>
                      </a:r>
                      <a:endParaRPr lang="es-EC" sz="1800" kern="1200" dirty="0">
                        <a:solidFill>
                          <a:schemeClr val="dk1"/>
                        </a:solidFill>
                        <a:effectLst/>
                        <a:latin typeface="+mn-lt"/>
                        <a:ea typeface="+mn-ea"/>
                        <a:cs typeface="+mn-cs"/>
                      </a:endParaRPr>
                    </a:p>
                    <a:p>
                      <a:pPr marL="285750" indent="-285750" algn="just">
                        <a:buFont typeface="Wingdings" panose="05000000000000000000" pitchFamily="2" charset="2"/>
                        <a:buChar char="q"/>
                      </a:pPr>
                      <a:endParaRPr lang="es-EC" dirty="0"/>
                    </a:p>
                  </a:txBody>
                  <a:tcPr>
                    <a:noFill/>
                  </a:tcPr>
                </a:tc>
                <a:extLst>
                  <a:ext uri="{0D108BD9-81ED-4DB2-BD59-A6C34878D82A}">
                    <a16:rowId xmlns:a16="http://schemas.microsoft.com/office/drawing/2014/main" val="1454318127"/>
                  </a:ext>
                </a:extLst>
              </a:tr>
            </a:tbl>
          </a:graphicData>
        </a:graphic>
      </p:graphicFrame>
    </p:spTree>
    <p:extLst>
      <p:ext uri="{BB962C8B-B14F-4D97-AF65-F5344CB8AC3E}">
        <p14:creationId xmlns:p14="http://schemas.microsoft.com/office/powerpoint/2010/main" val="147517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b="1">
                <a:ln w="22225">
                  <a:solidFill>
                    <a:schemeClr val="accent2"/>
                  </a:solidFill>
                  <a:prstDash val="solid"/>
                </a:ln>
                <a:solidFill>
                  <a:schemeClr val="tx1">
                    <a:lumMod val="85000"/>
                    <a:lumOff val="15000"/>
                  </a:schemeClr>
                </a:solidFill>
              </a:rPr>
              <a:t>X. LINEAS DE TRABAJO FUTURO</a:t>
            </a: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33</a:t>
            </a:fld>
            <a:endParaRPr lang="en-US"/>
          </a:p>
        </p:txBody>
      </p:sp>
      <p:sp>
        <p:nvSpPr>
          <p:cNvPr id="11" name="AutoShape 6" descr="Resultado de imagen para computadora 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Imagen 2">
            <a:extLst>
              <a:ext uri="{FF2B5EF4-FFF2-40B4-BE49-F238E27FC236}">
                <a16:creationId xmlns:a16="http://schemas.microsoft.com/office/drawing/2014/main" id="{3D62B551-1D6B-42FB-80DE-74B9409B1D79}"/>
              </a:ext>
            </a:extLst>
          </p:cNvPr>
          <p:cNvPicPr>
            <a:picLocks noChangeAspect="1"/>
          </p:cNvPicPr>
          <p:nvPr/>
        </p:nvPicPr>
        <p:blipFill>
          <a:blip r:embed="rId3"/>
          <a:stretch>
            <a:fillRect/>
          </a:stretch>
        </p:blipFill>
        <p:spPr>
          <a:xfrm>
            <a:off x="6520944" y="1245301"/>
            <a:ext cx="5022128" cy="2878977"/>
          </a:xfrm>
          <a:prstGeom prst="rect">
            <a:avLst/>
          </a:prstGeom>
        </p:spPr>
      </p:pic>
      <p:pic>
        <p:nvPicPr>
          <p:cNvPr id="6" name="Imagen 5">
            <a:extLst>
              <a:ext uri="{FF2B5EF4-FFF2-40B4-BE49-F238E27FC236}">
                <a16:creationId xmlns:a16="http://schemas.microsoft.com/office/drawing/2014/main" id="{45E719E5-E047-48E3-9B95-765F30B986B0}"/>
              </a:ext>
            </a:extLst>
          </p:cNvPr>
          <p:cNvPicPr>
            <a:picLocks noChangeAspect="1"/>
          </p:cNvPicPr>
          <p:nvPr/>
        </p:nvPicPr>
        <p:blipFill>
          <a:blip r:embed="rId4"/>
          <a:stretch>
            <a:fillRect/>
          </a:stretch>
        </p:blipFill>
        <p:spPr>
          <a:xfrm>
            <a:off x="633999" y="1245301"/>
            <a:ext cx="5237855" cy="2878977"/>
          </a:xfrm>
          <a:prstGeom prst="rect">
            <a:avLst/>
          </a:prstGeom>
        </p:spPr>
      </p:pic>
    </p:spTree>
    <p:extLst>
      <p:ext uri="{BB962C8B-B14F-4D97-AF65-F5344CB8AC3E}">
        <p14:creationId xmlns:p14="http://schemas.microsoft.com/office/powerpoint/2010/main" val="2403862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63552" y="476672"/>
            <a:ext cx="8280920" cy="369332"/>
          </a:xfrm>
          <a:prstGeom prst="rect">
            <a:avLst/>
          </a:prstGeom>
          <a:noFill/>
        </p:spPr>
        <p:txBody>
          <a:bodyPr wrap="square" rtlCol="0">
            <a:spAutoFit/>
          </a:bodyPr>
          <a:lstStyle/>
          <a:p>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632" y="242071"/>
            <a:ext cx="5325979" cy="120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063552" y="1671090"/>
            <a:ext cx="8444977" cy="1938992"/>
          </a:xfrm>
          <a:prstGeom prst="rect">
            <a:avLst/>
          </a:prstGeom>
          <a:noFill/>
        </p:spPr>
        <p:txBody>
          <a:bodyPr wrap="square" rtlCol="0">
            <a:spAutoFit/>
          </a:bodyPr>
          <a:lstStyle/>
          <a:p>
            <a:pPr algn="just"/>
            <a:r>
              <a:rPr lang="es-ES" sz="2400" b="1" dirty="0"/>
              <a:t>SOCIAL MEDIA COMO MEDIO DE ANÁLISIS Y PREVENCIÓN DEL ACOSO CIBERNÉTICO, APLICADO A LOS PERFILES DE FACEBOOK, UTILIZANDO TÉCNICAS DE PROCESAMIENTO DE LENGUAJE NATURAL CON BASE EN LEVENSHTEIN.</a:t>
            </a:r>
            <a:endParaRPr lang="es-EC" sz="2400" dirty="0"/>
          </a:p>
          <a:p>
            <a:pPr algn="just"/>
            <a:endParaRPr lang="es-EC" sz="2400" dirty="0"/>
          </a:p>
        </p:txBody>
      </p:sp>
      <p:pic>
        <p:nvPicPr>
          <p:cNvPr id="7" name="Picture 2" descr="Resultado de imagen para muchas gra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32" y="3610082"/>
            <a:ext cx="6409165" cy="208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69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a:ln w="22225">
                  <a:solidFill>
                    <a:schemeClr val="accent2"/>
                  </a:solidFill>
                  <a:prstDash val="solid"/>
                </a:ln>
                <a:solidFill>
                  <a:schemeClr val="accent1"/>
                </a:solidFill>
              </a:rPr>
              <a:t>II. PROBLEMÁTICA</a:t>
            </a:r>
            <a:endParaRPr lang="es-ES"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2" name="Rectángulo 1">
            <a:extLst>
              <a:ext uri="{FF2B5EF4-FFF2-40B4-BE49-F238E27FC236}">
                <a16:creationId xmlns:a16="http://schemas.microsoft.com/office/drawing/2014/main" id="{5BAF9668-5027-4098-BF44-048F7EA2628D}"/>
              </a:ext>
            </a:extLst>
          </p:cNvPr>
          <p:cNvSpPr/>
          <p:nvPr/>
        </p:nvSpPr>
        <p:spPr>
          <a:xfrm>
            <a:off x="1371600" y="4777158"/>
            <a:ext cx="9784080" cy="16699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ctr">
              <a:lnSpc>
                <a:spcPct val="200000"/>
              </a:lnSpc>
              <a:spcBef>
                <a:spcPts val="200"/>
              </a:spcBef>
              <a:spcAft>
                <a:spcPts val="480"/>
              </a:spcAft>
            </a:pPr>
            <a:r>
              <a:rPr lang="es-MX" i="1" dirty="0">
                <a:latin typeface="Times New Roman" panose="02020603050405020304" pitchFamily="18" charset="0"/>
                <a:ea typeface="Calibri" panose="020F0502020204030204" pitchFamily="34" charset="0"/>
              </a:rPr>
              <a:t>¿</a:t>
            </a:r>
            <a:r>
              <a:rPr lang="es-ES" i="1" dirty="0">
                <a:latin typeface="Times New Roman" panose="02020603050405020304" pitchFamily="18" charset="0"/>
                <a:ea typeface="Calibri" panose="020F0502020204030204" pitchFamily="34" charset="0"/>
              </a:rPr>
              <a:t>Es posible analizar y prevenir el acoso cibernético (Cyberbullying), mediante el estudio de perfiles en redes sociales como Facebook, utilizando el Procesamiento de Lenguaje Natural (PLN) con base en el algoritmo de Levenshtein</a:t>
            </a:r>
            <a:r>
              <a:rPr lang="es-MX" i="1" dirty="0">
                <a:latin typeface="Times New Roman" panose="02020603050405020304" pitchFamily="18" charset="0"/>
                <a:ea typeface="Calibri" panose="020F0502020204030204" pitchFamily="34" charset="0"/>
              </a:rPr>
              <a:t>?</a:t>
            </a:r>
            <a:endParaRPr lang="es-EC" dirty="0">
              <a:latin typeface="Times New Roman" panose="02020603050405020304" pitchFamily="18" charset="0"/>
              <a:ea typeface="Calibri" panose="020F0502020204030204" pitchFamily="34" charset="0"/>
            </a:endParaRPr>
          </a:p>
        </p:txBody>
      </p:sp>
      <p:pic>
        <p:nvPicPr>
          <p:cNvPr id="5" name="Imagen 4">
            <a:extLst>
              <a:ext uri="{FF2B5EF4-FFF2-40B4-BE49-F238E27FC236}">
                <a16:creationId xmlns:a16="http://schemas.microsoft.com/office/drawing/2014/main" id="{685CC96A-BB7B-43A2-B77A-2AF56C273F20}"/>
              </a:ext>
            </a:extLst>
          </p:cNvPr>
          <p:cNvPicPr>
            <a:picLocks noChangeAspect="1"/>
          </p:cNvPicPr>
          <p:nvPr/>
        </p:nvPicPr>
        <p:blipFill rotWithShape="1">
          <a:blip r:embed="rId3"/>
          <a:srcRect l="7691" t="8997" r="4950" b="12545"/>
          <a:stretch/>
        </p:blipFill>
        <p:spPr>
          <a:xfrm>
            <a:off x="6096001" y="1750043"/>
            <a:ext cx="4460470" cy="2846395"/>
          </a:xfrm>
          <a:prstGeom prst="rect">
            <a:avLst/>
          </a:prstGeom>
        </p:spPr>
      </p:pic>
      <p:pic>
        <p:nvPicPr>
          <p:cNvPr id="8" name="Imagen 7">
            <a:extLst>
              <a:ext uri="{FF2B5EF4-FFF2-40B4-BE49-F238E27FC236}">
                <a16:creationId xmlns:a16="http://schemas.microsoft.com/office/drawing/2014/main" id="{3EDF8D89-F02A-4DCE-8AFD-2D5620133DAC}"/>
              </a:ext>
            </a:extLst>
          </p:cNvPr>
          <p:cNvPicPr/>
          <p:nvPr/>
        </p:nvPicPr>
        <p:blipFill rotWithShape="1">
          <a:blip r:embed="rId4">
            <a:extLst>
              <a:ext uri="{28A0092B-C50C-407E-A947-70E740481C1C}">
                <a14:useLocalDpi xmlns:a14="http://schemas.microsoft.com/office/drawing/2010/main" val="0"/>
              </a:ext>
            </a:extLst>
          </a:blip>
          <a:srcRect l="5255" t="3138" r="10156" b="3873"/>
          <a:stretch/>
        </p:blipFill>
        <p:spPr bwMode="auto">
          <a:xfrm>
            <a:off x="865414" y="1918079"/>
            <a:ext cx="4764677" cy="2678359"/>
          </a:xfrm>
          <a:prstGeom prst="rect">
            <a:avLst/>
          </a:prstGeom>
          <a:noFill/>
        </p:spPr>
      </p:pic>
    </p:spTree>
    <p:extLst>
      <p:ext uri="{BB962C8B-B14F-4D97-AF65-F5344CB8AC3E}">
        <p14:creationId xmlns:p14="http://schemas.microsoft.com/office/powerpoint/2010/main" val="60130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a:ln w="22225">
                  <a:solidFill>
                    <a:schemeClr val="accent2"/>
                  </a:solidFill>
                  <a:prstDash val="solid"/>
                </a:ln>
                <a:solidFill>
                  <a:schemeClr val="accent1"/>
                </a:solidFill>
              </a:rPr>
              <a:t>III. JUSTIFICACIÓN </a:t>
            </a:r>
            <a:endParaRPr lang="es-ES"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3" name="Flecha: hacia abajo 2">
            <a:extLst>
              <a:ext uri="{FF2B5EF4-FFF2-40B4-BE49-F238E27FC236}">
                <a16:creationId xmlns:a16="http://schemas.microsoft.com/office/drawing/2014/main" id="{E2AD3158-71C7-48FC-8A8C-CE9596931F88}"/>
              </a:ext>
            </a:extLst>
          </p:cNvPr>
          <p:cNvSpPr/>
          <p:nvPr/>
        </p:nvSpPr>
        <p:spPr>
          <a:xfrm>
            <a:off x="9300681" y="4188938"/>
            <a:ext cx="57531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57787B28-7C5A-496C-8D41-C37EA62A2A9D}"/>
              </a:ext>
            </a:extLst>
          </p:cNvPr>
          <p:cNvPicPr>
            <a:picLocks noChangeAspect="1"/>
          </p:cNvPicPr>
          <p:nvPr/>
        </p:nvPicPr>
        <p:blipFill>
          <a:blip r:embed="rId3"/>
          <a:stretch>
            <a:fillRect/>
          </a:stretch>
        </p:blipFill>
        <p:spPr>
          <a:xfrm>
            <a:off x="1352550" y="2468880"/>
            <a:ext cx="4743450" cy="2971800"/>
          </a:xfrm>
          <a:prstGeom prst="rect">
            <a:avLst/>
          </a:prstGeom>
        </p:spPr>
      </p:pic>
      <p:pic>
        <p:nvPicPr>
          <p:cNvPr id="7" name="Imagen 6">
            <a:extLst>
              <a:ext uri="{FF2B5EF4-FFF2-40B4-BE49-F238E27FC236}">
                <a16:creationId xmlns:a16="http://schemas.microsoft.com/office/drawing/2014/main" id="{57E8D807-2AFC-4E44-A412-954D2604BCBF}"/>
              </a:ext>
            </a:extLst>
          </p:cNvPr>
          <p:cNvPicPr>
            <a:picLocks noChangeAspect="1"/>
          </p:cNvPicPr>
          <p:nvPr/>
        </p:nvPicPr>
        <p:blipFill>
          <a:blip r:embed="rId4"/>
          <a:stretch>
            <a:fillRect/>
          </a:stretch>
        </p:blipFill>
        <p:spPr>
          <a:xfrm>
            <a:off x="7069609" y="1891610"/>
            <a:ext cx="4142874" cy="2235219"/>
          </a:xfrm>
          <a:prstGeom prst="rect">
            <a:avLst/>
          </a:prstGeom>
        </p:spPr>
      </p:pic>
      <p:sp>
        <p:nvSpPr>
          <p:cNvPr id="8" name="CuadroTexto 7">
            <a:extLst>
              <a:ext uri="{FF2B5EF4-FFF2-40B4-BE49-F238E27FC236}">
                <a16:creationId xmlns:a16="http://schemas.microsoft.com/office/drawing/2014/main" id="{628C2F2D-1E5C-4878-B6A2-6FD31B770004}"/>
              </a:ext>
            </a:extLst>
          </p:cNvPr>
          <p:cNvSpPr txBox="1"/>
          <p:nvPr/>
        </p:nvSpPr>
        <p:spPr>
          <a:xfrm>
            <a:off x="7950309" y="5117514"/>
            <a:ext cx="3276053" cy="646331"/>
          </a:xfrm>
          <a:prstGeom prst="rect">
            <a:avLst/>
          </a:prstGeom>
          <a:noFill/>
        </p:spPr>
        <p:txBody>
          <a:bodyPr wrap="square" rtlCol="0">
            <a:spAutoFit/>
          </a:bodyPr>
          <a:lstStyle/>
          <a:p>
            <a:r>
              <a:rPr lang="es-EC" sz="3600" b="1" dirty="0">
                <a:ln>
                  <a:noFill/>
                </a:ln>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Iskoola Pota" panose="020B0502040204020203" pitchFamily="34" charset="0"/>
              </a:rPr>
              <a:t>PERSONALIDAD</a:t>
            </a:r>
            <a:endParaRPr lang="es-EC" sz="3600" b="1" dirty="0">
              <a:effectLst/>
              <a:latin typeface="Calibri" panose="020F0502020204030204" pitchFamily="34" charset="0"/>
              <a:ea typeface="Calibri" panose="020F0502020204030204" pitchFamily="34" charset="0"/>
              <a:cs typeface="Iskoola Pota" panose="020B0502040204020203" pitchFamily="34" charset="0"/>
            </a:endParaRPr>
          </a:p>
        </p:txBody>
      </p:sp>
    </p:spTree>
    <p:extLst>
      <p:ext uri="{BB962C8B-B14F-4D97-AF65-F5344CB8AC3E}">
        <p14:creationId xmlns:p14="http://schemas.microsoft.com/office/powerpoint/2010/main" val="1112255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p:txBody>
          <a:bodyPr/>
          <a:lstStyle/>
          <a:p>
            <a:r>
              <a:rPr lang="en-SG" b="1" spc="0" dirty="0">
                <a:ln w="22225">
                  <a:solidFill>
                    <a:schemeClr val="accent2"/>
                  </a:solidFill>
                  <a:prstDash val="solid"/>
                </a:ln>
                <a:solidFill>
                  <a:schemeClr val="accent1"/>
                </a:solidFill>
              </a:rPr>
              <a:t>IV. OBJETIVOS</a:t>
            </a:r>
            <a:endParaRPr lang="es-ES" b="1" spc="0" dirty="0">
              <a:ln w="22225">
                <a:solidFill>
                  <a:schemeClr val="accent2"/>
                </a:solidFill>
                <a:prstDash val="solid"/>
              </a:ln>
              <a:solidFill>
                <a:schemeClr val="accent1"/>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19" name="Marcador de contenido 2">
            <a:extLst>
              <a:ext uri="{FF2B5EF4-FFF2-40B4-BE49-F238E27FC236}">
                <a16:creationId xmlns:a16="http://schemas.microsoft.com/office/drawing/2014/main" id="{48800FA8-603B-4EF0-9205-A33738C58977}"/>
              </a:ext>
            </a:extLst>
          </p:cNvPr>
          <p:cNvSpPr txBox="1">
            <a:spLocks/>
          </p:cNvSpPr>
          <p:nvPr/>
        </p:nvSpPr>
        <p:spPr>
          <a:xfrm>
            <a:off x="1284448" y="2270758"/>
            <a:ext cx="9928035" cy="98890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dirty="0"/>
              <a:t>Utilizar la social media como medio para el análisis y prevención del acoso cibernético, aplicado a los perfiles de Facebook, empleando técnicas de procesamiento de lenguaje natural con base en Levenshtein permitiendo determinar un presunto perfil de personalidad el cual sirva de apoyo a los psicólogos.</a:t>
            </a:r>
            <a:endParaRPr lang="es-EC" dirty="0"/>
          </a:p>
          <a:p>
            <a:pPr marL="0" indent="0" algn="just">
              <a:buNone/>
            </a:pPr>
            <a:endParaRPr lang="es-EC" sz="2600" dirty="0"/>
          </a:p>
        </p:txBody>
      </p:sp>
      <p:sp>
        <p:nvSpPr>
          <p:cNvPr id="15" name="Marcador de contenido 2">
            <a:extLst>
              <a:ext uri="{FF2B5EF4-FFF2-40B4-BE49-F238E27FC236}">
                <a16:creationId xmlns:a16="http://schemas.microsoft.com/office/drawing/2014/main" id="{48800FA8-603B-4EF0-9205-A33738C58977}"/>
              </a:ext>
            </a:extLst>
          </p:cNvPr>
          <p:cNvSpPr txBox="1">
            <a:spLocks/>
          </p:cNvSpPr>
          <p:nvPr/>
        </p:nvSpPr>
        <p:spPr>
          <a:xfrm>
            <a:off x="1097280" y="1830492"/>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600" b="1" dirty="0"/>
              <a:t>General</a:t>
            </a:r>
          </a:p>
        </p:txBody>
      </p:sp>
      <p:sp>
        <p:nvSpPr>
          <p:cNvPr id="18" name="Marcador de contenido 2">
            <a:extLst>
              <a:ext uri="{FF2B5EF4-FFF2-40B4-BE49-F238E27FC236}">
                <a16:creationId xmlns:a16="http://schemas.microsoft.com/office/drawing/2014/main" id="{48800FA8-603B-4EF0-9205-A33738C58977}"/>
              </a:ext>
            </a:extLst>
          </p:cNvPr>
          <p:cNvSpPr txBox="1">
            <a:spLocks/>
          </p:cNvSpPr>
          <p:nvPr/>
        </p:nvSpPr>
        <p:spPr>
          <a:xfrm>
            <a:off x="1097280" y="3227493"/>
            <a:ext cx="2125156" cy="4944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C" sz="2600" b="1" dirty="0"/>
              <a:t>Específicos </a:t>
            </a:r>
          </a:p>
        </p:txBody>
      </p:sp>
      <p:sp>
        <p:nvSpPr>
          <p:cNvPr id="20" name="Marcador de contenido 2">
            <a:extLst>
              <a:ext uri="{FF2B5EF4-FFF2-40B4-BE49-F238E27FC236}">
                <a16:creationId xmlns:a16="http://schemas.microsoft.com/office/drawing/2014/main" id="{48800FA8-603B-4EF0-9205-A33738C58977}"/>
              </a:ext>
            </a:extLst>
          </p:cNvPr>
          <p:cNvSpPr txBox="1">
            <a:spLocks/>
          </p:cNvSpPr>
          <p:nvPr/>
        </p:nvSpPr>
        <p:spPr>
          <a:xfrm>
            <a:off x="1284448" y="3723498"/>
            <a:ext cx="9928035" cy="28974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C" sz="2600" dirty="0"/>
          </a:p>
        </p:txBody>
      </p:sp>
      <p:pic>
        <p:nvPicPr>
          <p:cNvPr id="4098" name="Picture 2" descr="Resultado de imagen para investigacion">
            <a:extLst>
              <a:ext uri="{FF2B5EF4-FFF2-40B4-BE49-F238E27FC236}">
                <a16:creationId xmlns:a16="http://schemas.microsoft.com/office/drawing/2014/main" id="{7C370174-FABF-4F7E-9D6F-605DDDCDE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86" y="3793064"/>
            <a:ext cx="3357744" cy="22664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arquitectura de software">
            <a:extLst>
              <a:ext uri="{FF2B5EF4-FFF2-40B4-BE49-F238E27FC236}">
                <a16:creationId xmlns:a16="http://schemas.microsoft.com/office/drawing/2014/main" id="{89D5F230-543D-4992-833C-AD18F7A021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92"/>
          <a:stretch/>
        </p:blipFill>
        <p:spPr bwMode="auto">
          <a:xfrm>
            <a:off x="4344018" y="3793064"/>
            <a:ext cx="3665954" cy="239805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B3192B16-6F7B-4D53-AA6D-CF8A3775EA07}"/>
              </a:ext>
            </a:extLst>
          </p:cNvPr>
          <p:cNvPicPr>
            <a:picLocks noChangeAspect="1"/>
          </p:cNvPicPr>
          <p:nvPr/>
        </p:nvPicPr>
        <p:blipFill>
          <a:blip r:embed="rId5"/>
          <a:stretch>
            <a:fillRect/>
          </a:stretch>
        </p:blipFill>
        <p:spPr>
          <a:xfrm>
            <a:off x="8515260" y="3831514"/>
            <a:ext cx="2884391" cy="2266477"/>
          </a:xfrm>
          <a:prstGeom prst="rect">
            <a:avLst/>
          </a:prstGeom>
        </p:spPr>
      </p:pic>
    </p:spTree>
    <p:extLst>
      <p:ext uri="{BB962C8B-B14F-4D97-AF65-F5344CB8AC3E}">
        <p14:creationId xmlns:p14="http://schemas.microsoft.com/office/powerpoint/2010/main" val="2173907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9861811-B909-43BE-AB49-515CE0062A01}"/>
              </a:ext>
            </a:extLst>
          </p:cNvPr>
          <p:cNvSpPr>
            <a:spLocks noGrp="1"/>
          </p:cNvSpPr>
          <p:nvPr>
            <p:ph type="sldNum" sz="quarter" idx="12"/>
          </p:nvPr>
        </p:nvSpPr>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7</a:t>
            </a:fld>
            <a:endParaRPr lang="en-US"/>
          </a:p>
        </p:txBody>
      </p:sp>
      <p:pic>
        <p:nvPicPr>
          <p:cNvPr id="1026" name="Picture 2" descr="Resultado de imagen para check list">
            <a:extLst>
              <a:ext uri="{FF2B5EF4-FFF2-40B4-BE49-F238E27FC236}">
                <a16:creationId xmlns:a16="http://schemas.microsoft.com/office/drawing/2014/main" id="{4DBF6AC7-8593-4A8D-BEAF-2F04D25C68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45" r="-2" b="-2"/>
          <a:stretch/>
        </p:blipFill>
        <p:spPr bwMode="auto">
          <a:xfrm>
            <a:off x="7319039" y="2433234"/>
            <a:ext cx="3893444" cy="360273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1FB5A51B-D77A-48D8-9791-E87C69AF26D2}"/>
              </a:ext>
            </a:extLst>
          </p:cNvPr>
          <p:cNvPicPr>
            <a:picLocks noChangeAspect="1"/>
          </p:cNvPicPr>
          <p:nvPr/>
        </p:nvPicPr>
        <p:blipFill>
          <a:blip r:embed="rId4"/>
          <a:stretch>
            <a:fillRect/>
          </a:stretch>
        </p:blipFill>
        <p:spPr>
          <a:xfrm>
            <a:off x="1066800" y="2433234"/>
            <a:ext cx="5963479" cy="3429000"/>
          </a:xfrm>
          <a:prstGeom prst="rect">
            <a:avLst/>
          </a:prstGeom>
        </p:spPr>
      </p:pic>
      <p:sp>
        <p:nvSpPr>
          <p:cNvPr id="10" name="Título 1">
            <a:extLst>
              <a:ext uri="{FF2B5EF4-FFF2-40B4-BE49-F238E27FC236}">
                <a16:creationId xmlns:a16="http://schemas.microsoft.com/office/drawing/2014/main" id="{DCAF9516-04E2-49EA-BC7B-B8BBAC09C906}"/>
              </a:ext>
            </a:extLst>
          </p:cNvPr>
          <p:cNvSpPr txBox="1">
            <a:spLocks/>
          </p:cNvSpPr>
          <p:nvPr/>
        </p:nvSpPr>
        <p:spPr>
          <a:xfrm>
            <a:off x="1066800" y="692330"/>
            <a:ext cx="10058400" cy="9581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SG" b="1" spc="0" dirty="0">
                <a:ln w="22225">
                  <a:solidFill>
                    <a:schemeClr val="accent2"/>
                  </a:solidFill>
                  <a:prstDash val="solid"/>
                </a:ln>
                <a:solidFill>
                  <a:schemeClr val="accent1"/>
                </a:solidFill>
              </a:rPr>
              <a:t>V. ALCANCE </a:t>
            </a:r>
            <a:endParaRPr lang="es-ES" b="1" spc="0" dirty="0">
              <a:ln w="22225">
                <a:solidFill>
                  <a:schemeClr val="accent2"/>
                </a:solidFill>
                <a:prstDash val="solid"/>
              </a:ln>
              <a:solidFill>
                <a:schemeClr val="accent1"/>
              </a:solidFill>
            </a:endParaRPr>
          </a:p>
        </p:txBody>
      </p:sp>
    </p:spTree>
    <p:extLst>
      <p:ext uri="{BB962C8B-B14F-4D97-AF65-F5344CB8AC3E}">
        <p14:creationId xmlns:p14="http://schemas.microsoft.com/office/powerpoint/2010/main" val="2453541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08215D5-5D6C-4024-A549-1441576BE7C0}"/>
              </a:ext>
            </a:extLst>
          </p:cNvPr>
          <p:cNvPicPr>
            <a:picLocks noChangeAspect="1"/>
          </p:cNvPicPr>
          <p:nvPr/>
        </p:nvPicPr>
        <p:blipFill>
          <a:blip r:embed="rId3"/>
          <a:stretch>
            <a:fillRect/>
          </a:stretch>
        </p:blipFill>
        <p:spPr>
          <a:xfrm>
            <a:off x="4840198" y="1047082"/>
            <a:ext cx="6871742" cy="4559754"/>
          </a:xfrm>
          <a:prstGeom prst="rect">
            <a:avLst/>
          </a:prstGeom>
        </p:spPr>
      </p:pic>
      <p:pic>
        <p:nvPicPr>
          <p:cNvPr id="7" name="Imagen 6">
            <a:extLst>
              <a:ext uri="{FF2B5EF4-FFF2-40B4-BE49-F238E27FC236}">
                <a16:creationId xmlns:a16="http://schemas.microsoft.com/office/drawing/2014/main" id="{5FA188D8-749C-4D41-B6DC-988E2328C378}"/>
              </a:ext>
            </a:extLst>
          </p:cNvPr>
          <p:cNvPicPr>
            <a:picLocks noChangeAspect="1"/>
          </p:cNvPicPr>
          <p:nvPr/>
        </p:nvPicPr>
        <p:blipFill>
          <a:blip r:embed="rId4"/>
          <a:stretch>
            <a:fillRect/>
          </a:stretch>
        </p:blipFill>
        <p:spPr>
          <a:xfrm>
            <a:off x="168442" y="3987860"/>
            <a:ext cx="3729188" cy="2471925"/>
          </a:xfrm>
          <a:prstGeom prst="rect">
            <a:avLst/>
          </a:prstGeom>
        </p:spPr>
      </p:pic>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324251" y="1040959"/>
            <a:ext cx="3417570" cy="2286000"/>
          </a:xfrm>
        </p:spPr>
        <p:txBody>
          <a:bodyPr>
            <a:normAutofit/>
          </a:bodyPr>
          <a:lstStyle/>
          <a:p>
            <a:r>
              <a:rPr lang="es-EC" sz="4800" b="1" spc="0" dirty="0">
                <a:ln w="6600">
                  <a:solidFill>
                    <a:schemeClr val="bg1"/>
                  </a:solidFill>
                  <a:prstDash val="solid"/>
                </a:ln>
                <a:solidFill>
                  <a:schemeClr val="bg1"/>
                </a:solidFill>
                <a:effectLst>
                  <a:outerShdw dist="38100" dir="2700000" algn="tl" rotWithShape="0">
                    <a:schemeClr val="accent2"/>
                  </a:outerShdw>
                </a:effectLst>
              </a:rPr>
              <a:t>VI. </a:t>
            </a:r>
            <a:br>
              <a:rPr lang="es-EC" sz="4800" b="1" spc="0" dirty="0">
                <a:ln w="6600">
                  <a:solidFill>
                    <a:schemeClr val="bg1"/>
                  </a:solidFill>
                  <a:prstDash val="solid"/>
                </a:ln>
                <a:solidFill>
                  <a:schemeClr val="bg1"/>
                </a:solidFill>
                <a:effectLst>
                  <a:outerShdw dist="38100" dir="2700000" algn="tl" rotWithShape="0">
                    <a:schemeClr val="accent2"/>
                  </a:outerShdw>
                </a:effectLst>
              </a:rPr>
            </a:br>
            <a:r>
              <a:rPr lang="es-EC" sz="4800" b="1" spc="0" dirty="0">
                <a:ln w="6600">
                  <a:solidFill>
                    <a:schemeClr val="bg1"/>
                  </a:solidFill>
                  <a:prstDash val="solid"/>
                </a:ln>
                <a:solidFill>
                  <a:schemeClr val="bg1"/>
                </a:solidFill>
                <a:effectLst>
                  <a:outerShdw dist="38100" dir="2700000" algn="tl" rotWithShape="0">
                    <a:schemeClr val="accent2"/>
                  </a:outerShdw>
                </a:effectLst>
              </a:rPr>
              <a:t>REVISIÓN DE LITERATURA.</a:t>
            </a:r>
            <a:endParaRPr lang="es-ES" sz="4800" b="1" spc="0" dirty="0">
              <a:ln w="6600">
                <a:solidFill>
                  <a:schemeClr val="bg1"/>
                </a:solidFill>
                <a:prstDash val="solid"/>
              </a:ln>
              <a:solidFill>
                <a:schemeClr val="bg1"/>
              </a:solidFill>
              <a:effectLst>
                <a:outerShdw dist="38100" dir="2700000" algn="tl" rotWithShape="0">
                  <a:schemeClr val="accent2"/>
                </a:outerShdw>
              </a:effectLst>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Imagen 4">
            <a:extLst>
              <a:ext uri="{FF2B5EF4-FFF2-40B4-BE49-F238E27FC236}">
                <a16:creationId xmlns:a16="http://schemas.microsoft.com/office/drawing/2014/main" id="{2801EB1F-4AB5-4818-A698-24A62C58C82F}"/>
              </a:ext>
            </a:extLst>
          </p:cNvPr>
          <p:cNvPicPr>
            <a:picLocks noChangeAspect="1"/>
          </p:cNvPicPr>
          <p:nvPr/>
        </p:nvPicPr>
        <p:blipFill>
          <a:blip r:embed="rId5"/>
          <a:stretch>
            <a:fillRect/>
          </a:stretch>
        </p:blipFill>
        <p:spPr>
          <a:xfrm>
            <a:off x="5302071" y="1147672"/>
            <a:ext cx="641529" cy="939198"/>
          </a:xfrm>
          <a:prstGeom prst="rect">
            <a:avLst/>
          </a:prstGeom>
        </p:spPr>
      </p:pic>
      <p:pic>
        <p:nvPicPr>
          <p:cNvPr id="9" name="Imagen 8">
            <a:extLst>
              <a:ext uri="{FF2B5EF4-FFF2-40B4-BE49-F238E27FC236}">
                <a16:creationId xmlns:a16="http://schemas.microsoft.com/office/drawing/2014/main" id="{ED6E241F-6224-4BA6-B366-E6EEF3FE8541}"/>
              </a:ext>
            </a:extLst>
          </p:cNvPr>
          <p:cNvPicPr>
            <a:picLocks noChangeAspect="1"/>
          </p:cNvPicPr>
          <p:nvPr/>
        </p:nvPicPr>
        <p:blipFill>
          <a:blip r:embed="rId6"/>
          <a:stretch>
            <a:fillRect/>
          </a:stretch>
        </p:blipFill>
        <p:spPr>
          <a:xfrm>
            <a:off x="7635625" y="4987419"/>
            <a:ext cx="1016192" cy="1472366"/>
          </a:xfrm>
          <a:prstGeom prst="rect">
            <a:avLst/>
          </a:prstGeom>
        </p:spPr>
      </p:pic>
    </p:spTree>
    <p:extLst>
      <p:ext uri="{BB962C8B-B14F-4D97-AF65-F5344CB8AC3E}">
        <p14:creationId xmlns:p14="http://schemas.microsoft.com/office/powerpoint/2010/main" val="3822516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AD40441B-332E-4C58-81A9-CD7C90AB2BF8}"/>
              </a:ext>
            </a:extLst>
          </p:cNvPr>
          <p:cNvSpPr>
            <a:spLocks noGrp="1"/>
          </p:cNvSpPr>
          <p:nvPr>
            <p:ph type="title"/>
          </p:nvPr>
        </p:nvSpPr>
        <p:spPr>
          <a:xfrm>
            <a:off x="5181601" y="169412"/>
            <a:ext cx="6368142" cy="1450757"/>
          </a:xfrm>
        </p:spPr>
        <p:txBody>
          <a:bodyPr>
            <a:normAutofit/>
          </a:bodyPr>
          <a:lstStyle/>
          <a:p>
            <a:r>
              <a:rPr lang="es-ES" sz="5000" b="1" spc="0" dirty="0">
                <a:ln w="22225">
                  <a:solidFill>
                    <a:schemeClr val="accent2"/>
                  </a:solidFill>
                  <a:prstDash val="solid"/>
                </a:ln>
                <a:solidFill>
                  <a:srgbClr val="208A3E"/>
                </a:solidFill>
              </a:rPr>
              <a:t>Acoso cibernético</a:t>
            </a:r>
            <a:endParaRPr lang="es-EC" sz="5000" b="1" spc="0" dirty="0">
              <a:ln w="22225">
                <a:solidFill>
                  <a:schemeClr val="accent2"/>
                </a:solidFill>
                <a:prstDash val="solid"/>
              </a:ln>
              <a:solidFill>
                <a:srgbClr val="208A3E"/>
              </a:solidFill>
            </a:endParaRPr>
          </a:p>
        </p:txBody>
      </p:sp>
      <p:sp>
        <p:nvSpPr>
          <p:cNvPr id="4" name="Marcador de número de diapositiva 3">
            <a:extLst>
              <a:ext uri="{FF2B5EF4-FFF2-40B4-BE49-F238E27FC236}">
                <a16:creationId xmlns:a16="http://schemas.microsoft.com/office/drawing/2014/main" id="{DA9B4EEA-F9E8-44E1-8285-F7D126A8EEB1}"/>
              </a:ext>
            </a:extLst>
          </p:cNvPr>
          <p:cNvSpPr>
            <a:spLocks noGrp="1"/>
          </p:cNvSpPr>
          <p:nvPr>
            <p:ph type="sldNum" sz="quarter" idx="12"/>
          </p:nvPr>
        </p:nvSpPr>
        <p:spPr/>
        <p:txBody>
          <a:bodyPr>
            <a:normAutofit/>
          </a:bodyPr>
          <a:lstStyle/>
          <a:p>
            <a:pPr>
              <a:spcAft>
                <a:spcPts val="600"/>
              </a:spcAft>
            </a:pPr>
            <a:fld id="{D57F1E4F-1CFF-5643-939E-217C01CDF565}" type="slidenum">
              <a:rPr lang="en-US">
                <a:solidFill>
                  <a:schemeClr val="tx1">
                    <a:lumMod val="75000"/>
                    <a:lumOff val="25000"/>
                  </a:schemeClr>
                </a:solidFill>
              </a:rPr>
              <a:pPr>
                <a:spcAft>
                  <a:spcPts val="600"/>
                </a:spcAft>
              </a:pPr>
              <a:t>9</a:t>
            </a:fld>
            <a:endParaRPr lang="en-US">
              <a:solidFill>
                <a:schemeClr val="tx1">
                  <a:lumMod val="75000"/>
                  <a:lumOff val="25000"/>
                </a:schemeClr>
              </a:solidFill>
            </a:endParaRPr>
          </a:p>
        </p:txBody>
      </p:sp>
      <p:sp>
        <p:nvSpPr>
          <p:cNvPr id="19" name="Marcador de contenido 2">
            <a:extLst>
              <a:ext uri="{FF2B5EF4-FFF2-40B4-BE49-F238E27FC236}">
                <a16:creationId xmlns:a16="http://schemas.microsoft.com/office/drawing/2014/main" id="{48800FA8-603B-4EF0-9205-A33738C58977}"/>
              </a:ext>
            </a:extLst>
          </p:cNvPr>
          <p:cNvSpPr txBox="1">
            <a:spLocks/>
          </p:cNvSpPr>
          <p:nvPr/>
        </p:nvSpPr>
        <p:spPr>
          <a:xfrm>
            <a:off x="389463" y="1801709"/>
            <a:ext cx="5130800" cy="32444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C" sz="2600" dirty="0"/>
          </a:p>
        </p:txBody>
      </p:sp>
      <p:graphicFrame>
        <p:nvGraphicFramePr>
          <p:cNvPr id="2" name="Diagrama 1"/>
          <p:cNvGraphicFramePr/>
          <p:nvPr>
            <p:extLst>
              <p:ext uri="{D42A27DB-BD31-4B8C-83A1-F6EECF244321}">
                <p14:modId xmlns:p14="http://schemas.microsoft.com/office/powerpoint/2010/main" val="1089269184"/>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2BBD06B3-4C60-45F3-BEBF-B41A6BE6DC7B}"/>
              </a:ext>
            </a:extLst>
          </p:cNvPr>
          <p:cNvPicPr>
            <a:picLocks noChangeAspect="1"/>
          </p:cNvPicPr>
          <p:nvPr/>
        </p:nvPicPr>
        <p:blipFill>
          <a:blip r:embed="rId8"/>
          <a:stretch>
            <a:fillRect/>
          </a:stretch>
        </p:blipFill>
        <p:spPr>
          <a:xfrm>
            <a:off x="0" y="0"/>
            <a:ext cx="4931229" cy="6858000"/>
          </a:xfrm>
          <a:prstGeom prst="rect">
            <a:avLst/>
          </a:prstGeom>
        </p:spPr>
      </p:pic>
    </p:spTree>
    <p:extLst>
      <p:ext uri="{BB962C8B-B14F-4D97-AF65-F5344CB8AC3E}">
        <p14:creationId xmlns:p14="http://schemas.microsoft.com/office/powerpoint/2010/main" val="3575428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1843</TotalTime>
  <Words>3281</Words>
  <Application>Microsoft Office PowerPoint</Application>
  <PresentationFormat>Panorámica</PresentationFormat>
  <Paragraphs>617</Paragraphs>
  <Slides>34</Slides>
  <Notes>34</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Cambria Math</vt:lpstr>
      <vt:lpstr>Times New Roman</vt:lpstr>
      <vt:lpstr>Wingdings</vt:lpstr>
      <vt:lpstr>Retrospección</vt:lpstr>
      <vt:lpstr>Presentación de PowerPoint</vt:lpstr>
      <vt:lpstr>Agenda</vt:lpstr>
      <vt:lpstr>I. ANTECEDENTES </vt:lpstr>
      <vt:lpstr>II. PROBLEMÁTICA</vt:lpstr>
      <vt:lpstr>III. JUSTIFICACIÓN </vt:lpstr>
      <vt:lpstr>IV. OBJETIVOS</vt:lpstr>
      <vt:lpstr>Presentación de PowerPoint</vt:lpstr>
      <vt:lpstr>VI.  REVISIÓN DE LITERATURA.</vt:lpstr>
      <vt:lpstr>Acoso cibernético</vt:lpstr>
      <vt:lpstr>Patrones de personalidad</vt:lpstr>
      <vt:lpstr>Procesamiento de Lenguaje Natural (PLN)</vt:lpstr>
      <vt:lpstr>RANGO DE SIMILITUD EN TÉCNICAS</vt:lpstr>
      <vt:lpstr>Algoritmo de Levenshtein.</vt:lpstr>
      <vt:lpstr>VII. DISEÑO E IMPLEMENTACIÓN DEL MÉTODO PROPUESTO</vt:lpstr>
      <vt:lpstr>Planteamiento de un corpus de palabras </vt:lpstr>
      <vt:lpstr>Corpus de palabras </vt:lpstr>
      <vt:lpstr>Análisis</vt:lpstr>
      <vt:lpstr>Diseño</vt:lpstr>
      <vt:lpstr>Diagramas de arquitectura</vt:lpstr>
      <vt:lpstr>Modelo de base de datos </vt:lpstr>
      <vt:lpstr>Implementación </vt:lpstr>
      <vt:lpstr>Procesos separados </vt:lpstr>
      <vt:lpstr>Implementación</vt:lpstr>
      <vt:lpstr>Implementación</vt:lpstr>
      <vt:lpstr>VIII. EVALUACIÓN DE LA APLICACIÓN DESARROLLADA</vt:lpstr>
      <vt:lpstr>VIII. RESULTADOS / Peso Semántico</vt:lpstr>
      <vt:lpstr>VIII. Similitudes encontradas en comentarios propios con CERO_ACOSO</vt:lpstr>
      <vt:lpstr>VIII. Matriz Probabilidad x Impacto</vt:lpstr>
      <vt:lpstr>VIII. Similitudes encontradas en comentarios recibidos con CERO_ACOSO</vt:lpstr>
      <vt:lpstr>VIII. Matriz Probabilidad x Impacto</vt:lpstr>
      <vt:lpstr>CERO_ACOSO VS HSPQ</vt:lpstr>
      <vt:lpstr>IX. CONCLUSIONES  Y RECOMENDACIONES</vt:lpstr>
      <vt:lpstr>X. LINEAS DE TRABAJO FUTURO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Lenin Gomez</dc:creator>
  <cp:lastModifiedBy>DANNY ALEX------</cp:lastModifiedBy>
  <cp:revision>79</cp:revision>
  <dcterms:created xsi:type="dcterms:W3CDTF">2019-07-16T21:55:19Z</dcterms:created>
  <dcterms:modified xsi:type="dcterms:W3CDTF">2020-11-06T00:50:21Z</dcterms:modified>
</cp:coreProperties>
</file>