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70" r:id="rId3"/>
    <p:sldId id="257" r:id="rId4"/>
    <p:sldId id="298" r:id="rId5"/>
    <p:sldId id="268" r:id="rId6"/>
    <p:sldId id="310" r:id="rId7"/>
    <p:sldId id="312" r:id="rId8"/>
    <p:sldId id="258" r:id="rId9"/>
    <p:sldId id="311" r:id="rId10"/>
    <p:sldId id="308" r:id="rId11"/>
    <p:sldId id="309" r:id="rId12"/>
    <p:sldId id="263" r:id="rId13"/>
    <p:sldId id="299" r:id="rId14"/>
    <p:sldId id="300" r:id="rId15"/>
    <p:sldId id="301" r:id="rId16"/>
    <p:sldId id="302" r:id="rId17"/>
    <p:sldId id="303" r:id="rId18"/>
    <p:sldId id="304" r:id="rId19"/>
    <p:sldId id="259" r:id="rId20"/>
    <p:sldId id="305" r:id="rId21"/>
    <p:sldId id="260" r:id="rId22"/>
  </p:sldIdLst>
  <p:sldSz cx="9144000" cy="5143500" type="screen16x9"/>
  <p:notesSz cx="6858000" cy="9144000"/>
  <p:embeddedFontLs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Arvo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A3CC23-6D74-4F8E-905E-63FD69621000}">
  <a:tblStyle styleId="{9EA3CC23-6D74-4F8E-905E-63FD696210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93" d="100"/>
          <a:sy n="93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cuments\importaciones%20loj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cuments\VAB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wnloads\saiku-export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cuments\importaciones%20loj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esktop\TESIS\Tablas%20Canas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wnloads\pronostic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wnloads\pronostic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wnloads\pronostic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wnloads\pronostic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Documents\VAB%20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ica\AppData\Roaming\Microsoft\Excel\VAB%20(Autoguardado)%20(version%201)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300" b="1"/>
              <a:t>Cantidad de Importaciones Distrito Loja-Macará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5848024104006492"/>
          <c:y val="0.202582205870351"/>
          <c:w val="0.69240663465675523"/>
          <c:h val="0.6105894952786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Importaciones!$B$10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Importaciones!$A$11:$A$16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Importaciones!$B$11:$B$16</c:f>
              <c:numCache>
                <c:formatCode>#,##0</c:formatCode>
                <c:ptCount val="6"/>
                <c:pt idx="0">
                  <c:v>19847316</c:v>
                </c:pt>
                <c:pt idx="1">
                  <c:v>22385783</c:v>
                </c:pt>
                <c:pt idx="2">
                  <c:v>19727698</c:v>
                </c:pt>
                <c:pt idx="3">
                  <c:v>17646150</c:v>
                </c:pt>
                <c:pt idx="4">
                  <c:v>17557687</c:v>
                </c:pt>
                <c:pt idx="5">
                  <c:v>5098143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45-42B0-B8AE-65A0A7E52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005668640"/>
        <c:axId val="-1005677888"/>
      </c:barChart>
      <c:lineChart>
        <c:grouping val="standard"/>
        <c:varyColors val="0"/>
        <c:ser>
          <c:idx val="1"/>
          <c:order val="1"/>
          <c:tx>
            <c:strRef>
              <c:f>Importaciones!$C$10</c:f>
              <c:strCache>
                <c:ptCount val="1"/>
                <c:pt idx="0">
                  <c:v>Variación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Importaciones!$A$11:$A$16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Importaciones!$C$11:$C$16</c:f>
              <c:numCache>
                <c:formatCode>0.00%</c:formatCode>
                <c:ptCount val="6"/>
                <c:pt idx="0" formatCode="0%">
                  <c:v>0</c:v>
                </c:pt>
                <c:pt idx="1">
                  <c:v>0.12789976236585332</c:v>
                </c:pt>
                <c:pt idx="2">
                  <c:v>-0.11873987164085353</c:v>
                </c:pt>
                <c:pt idx="3">
                  <c:v>-0.10551398343587781</c:v>
                </c:pt>
                <c:pt idx="4">
                  <c:v>-5.0131615111511652E-3</c:v>
                </c:pt>
                <c:pt idx="5">
                  <c:v>-0.70963470302210085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A45-42B0-B8AE-65A0A7E52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05674080"/>
        <c:axId val="-1005666464"/>
      </c:lineChart>
      <c:catAx>
        <c:axId val="-100566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7888"/>
        <c:crosses val="autoZero"/>
        <c:auto val="1"/>
        <c:lblAlgn val="ctr"/>
        <c:lblOffset val="100"/>
        <c:noMultiLvlLbl val="0"/>
      </c:catAx>
      <c:valAx>
        <c:axId val="-10056778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68640"/>
        <c:crosses val="autoZero"/>
        <c:crossBetween val="between"/>
      </c:valAx>
      <c:valAx>
        <c:axId val="-100566646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4080"/>
        <c:crosses val="max"/>
        <c:crossBetween val="between"/>
      </c:valAx>
      <c:catAx>
        <c:axId val="-1005674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0566646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6372421380056014"/>
          <c:y val="0.89703019881135537"/>
          <c:w val="0.39439584100089703"/>
          <c:h val="6.4069054934056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s-EC" sz="1200" b="1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Variación</a:t>
            </a:r>
            <a:r>
              <a:rPr lang="es-EC" sz="1200" b="1" baseline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 Porcentual del Comercio 2015-2019</a:t>
            </a:r>
            <a:endParaRPr lang="es-EC" sz="1200" b="1">
              <a:solidFill>
                <a:sysClr val="windowText" lastClr="000000"/>
              </a:solidFill>
              <a:latin typeface="+mn-lt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'VAB sectorial'!$H$10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'VAB sectorial'!$G$11:$G$15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sectorial'!$H$11:$H$15</c:f>
              <c:numCache>
                <c:formatCode>0</c:formatCode>
                <c:ptCount val="5"/>
                <c:pt idx="0">
                  <c:v>230038.96516298247</c:v>
                </c:pt>
                <c:pt idx="1">
                  <c:v>225011.57450275691</c:v>
                </c:pt>
                <c:pt idx="2">
                  <c:v>204937.09699099654</c:v>
                </c:pt>
                <c:pt idx="3">
                  <c:v>178055.35279338624</c:v>
                </c:pt>
                <c:pt idx="4">
                  <c:v>166751.37723285591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91-4142-98A9-08E5AFABE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929038816"/>
        <c:axId val="-929047520"/>
      </c:barChart>
      <c:lineChart>
        <c:grouping val="standard"/>
        <c:varyColors val="0"/>
        <c:ser>
          <c:idx val="1"/>
          <c:order val="1"/>
          <c:tx>
            <c:strRef>
              <c:f>'VAB sectorial'!$I$10</c:f>
              <c:strCache>
                <c:ptCount val="1"/>
                <c:pt idx="0">
                  <c:v>Variación Porcentual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'VAB sectorial'!$G$11:$G$15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sectorial'!$I$11:$I$15</c:f>
              <c:numCache>
                <c:formatCode>0.0%</c:formatCode>
                <c:ptCount val="5"/>
                <c:pt idx="0">
                  <c:v>0</c:v>
                </c:pt>
                <c:pt idx="1">
                  <c:v>-2.185451780598846E-2</c:v>
                </c:pt>
                <c:pt idx="2">
                  <c:v>-8.9215310617340782E-2</c:v>
                </c:pt>
                <c:pt idx="3">
                  <c:v>-0.13117070843836187</c:v>
                </c:pt>
                <c:pt idx="4">
                  <c:v>-6.3485738469471031E-2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A91-4142-98A9-08E5AFABE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29045888"/>
        <c:axId val="-929046976"/>
      </c:lineChart>
      <c:catAx>
        <c:axId val="-92903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929047520"/>
        <c:crosses val="autoZero"/>
        <c:auto val="1"/>
        <c:lblAlgn val="ctr"/>
        <c:lblOffset val="100"/>
        <c:noMultiLvlLbl val="0"/>
      </c:catAx>
      <c:valAx>
        <c:axId val="-92904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929038816"/>
        <c:crosses val="autoZero"/>
        <c:crossBetween val="between"/>
      </c:valAx>
      <c:valAx>
        <c:axId val="-929046976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5888"/>
        <c:crosses val="max"/>
        <c:crossBetween val="between"/>
      </c:valAx>
      <c:catAx>
        <c:axId val="-929045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29046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200" b="1">
                <a:solidFill>
                  <a:sysClr val="windowText" lastClr="000000"/>
                </a:solidFill>
              </a:rPr>
              <a:t>Ventas Totales</a:t>
            </a:r>
            <a:r>
              <a:rPr lang="es-EC" sz="1200" b="1" baseline="0">
                <a:solidFill>
                  <a:sysClr val="windowText" lastClr="000000"/>
                </a:solidFill>
              </a:rPr>
              <a:t> Loja 2015-2020</a:t>
            </a:r>
            <a:endParaRPr lang="es-EC" sz="1200" b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3683092738407699"/>
          <c:y val="0.16924120619828756"/>
          <c:w val="0.55892125984251972"/>
          <c:h val="0.64208119120309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'[saiku-export.xlsx]Hoja1'!$B$1</c:f>
              <c:strCache>
                <c:ptCount val="1"/>
                <c:pt idx="0">
                  <c:v>Ventas totales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'[saiku-export.xlsx]Hoja1'!$A$2:$A$7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'[saiku-export.xlsx]Hoja1'!$B$2:$B$7</c:f>
              <c:numCache>
                <c:formatCode>#,###;\(#,###\)</c:formatCode>
                <c:ptCount val="6"/>
                <c:pt idx="0">
                  <c:v>1662862246.45</c:v>
                </c:pt>
                <c:pt idx="1">
                  <c:v>1575725863.4000001</c:v>
                </c:pt>
                <c:pt idx="2">
                  <c:v>1622992260.28</c:v>
                </c:pt>
                <c:pt idx="3">
                  <c:v>1717470618.22</c:v>
                </c:pt>
                <c:pt idx="4">
                  <c:v>1825506038.1800001</c:v>
                </c:pt>
                <c:pt idx="5">
                  <c:v>1481143609.99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34-4AE7-8E82-46098E7E7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929042080"/>
        <c:axId val="-929045344"/>
      </c:barChart>
      <c:lineChart>
        <c:grouping val="standard"/>
        <c:varyColors val="0"/>
        <c:ser>
          <c:idx val="1"/>
          <c:order val="1"/>
          <c:tx>
            <c:strRef>
              <c:f>'[saiku-export.xlsx]Hoja1'!$C$1</c:f>
              <c:strCache>
                <c:ptCount val="1"/>
                <c:pt idx="0">
                  <c:v>Variación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'[saiku-export.xlsx]Hoja1'!$C$2:$C$7</c:f>
              <c:numCache>
                <c:formatCode>0.00%</c:formatCode>
                <c:ptCount val="6"/>
                <c:pt idx="0" formatCode="General">
                  <c:v>0</c:v>
                </c:pt>
                <c:pt idx="1">
                  <c:v>-5.2401444097985306E-2</c:v>
                </c:pt>
                <c:pt idx="2">
                  <c:v>2.9996586321183738E-2</c:v>
                </c:pt>
                <c:pt idx="3">
                  <c:v>5.8212451317358971E-2</c:v>
                </c:pt>
                <c:pt idx="4">
                  <c:v>6.290379515893485E-2</c:v>
                </c:pt>
                <c:pt idx="5">
                  <c:v>-0.18863943530601734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A34-4AE7-8E82-46098E7E7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29039360"/>
        <c:axId val="-929044256"/>
      </c:lineChart>
      <c:catAx>
        <c:axId val="-92904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5344"/>
        <c:crosses val="autoZero"/>
        <c:auto val="1"/>
        <c:lblAlgn val="ctr"/>
        <c:lblOffset val="100"/>
        <c:noMultiLvlLbl val="0"/>
      </c:catAx>
      <c:valAx>
        <c:axId val="-929045344"/>
        <c:scaling>
          <c:orientation val="minMax"/>
        </c:scaling>
        <c:delete val="0"/>
        <c:axPos val="l"/>
        <c:numFmt formatCode="#,###;\(#,###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208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8.8041557305336832E-2"/>
                <c:y val="0.4033875076905008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valAx>
        <c:axId val="-929044256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9360"/>
        <c:crosses val="max"/>
        <c:crossBetween val="between"/>
      </c:valAx>
      <c:catAx>
        <c:axId val="-929039360"/>
        <c:scaling>
          <c:orientation val="minMax"/>
        </c:scaling>
        <c:delete val="1"/>
        <c:axPos val="b"/>
        <c:majorTickMark val="out"/>
        <c:minorTickMark val="none"/>
        <c:tickLblPos val="nextTo"/>
        <c:crossAx val="-9290442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403258967629053"/>
          <c:y val="0.90948459817176053"/>
          <c:w val="0.44873490813648292"/>
          <c:h val="7.3171231347334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200" b="1">
                <a:solidFill>
                  <a:sysClr val="windowText" lastClr="000000"/>
                </a:solidFill>
              </a:rPr>
              <a:t>Valor</a:t>
            </a:r>
            <a:r>
              <a:rPr lang="es-EC" sz="1200" b="1" baseline="0">
                <a:solidFill>
                  <a:sysClr val="windowText" lastClr="000000"/>
                </a:solidFill>
              </a:rPr>
              <a:t> CIF de importaciones Distrito Loja-Macará</a:t>
            </a:r>
            <a:endParaRPr lang="es-EC" sz="1200" b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353387207792399"/>
          <c:y val="0.13604521904351488"/>
          <c:w val="0.61239746322415167"/>
          <c:h val="0.70381685650764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Importaciones!$B$34</c:f>
              <c:strCache>
                <c:ptCount val="1"/>
                <c:pt idx="0">
                  <c:v>CIF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Importaciones!$A$35:$A$40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Importaciones!$B$35:$B$40</c:f>
              <c:numCache>
                <c:formatCode>#,##0</c:formatCode>
                <c:ptCount val="6"/>
                <c:pt idx="0">
                  <c:v>7766972</c:v>
                </c:pt>
                <c:pt idx="1">
                  <c:v>5574188</c:v>
                </c:pt>
                <c:pt idx="2">
                  <c:v>6083041</c:v>
                </c:pt>
                <c:pt idx="3">
                  <c:v>4448000</c:v>
                </c:pt>
                <c:pt idx="4">
                  <c:v>3878174</c:v>
                </c:pt>
                <c:pt idx="5">
                  <c:v>18448374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F1-4640-A01A-F1265CF07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005665920"/>
        <c:axId val="-1005678976"/>
      </c:barChart>
      <c:lineChart>
        <c:grouping val="standard"/>
        <c:varyColors val="0"/>
        <c:ser>
          <c:idx val="1"/>
          <c:order val="1"/>
          <c:tx>
            <c:strRef>
              <c:f>Importaciones!$C$34</c:f>
              <c:strCache>
                <c:ptCount val="1"/>
                <c:pt idx="0">
                  <c:v>Variación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Importaciones!$A$35:$A$40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Importaciones!$C$35:$C$40</c:f>
              <c:numCache>
                <c:formatCode>0.00%</c:formatCode>
                <c:ptCount val="6"/>
                <c:pt idx="0" formatCode="General">
                  <c:v>0</c:v>
                </c:pt>
                <c:pt idx="1">
                  <c:v>-0.28232160486737945</c:v>
                </c:pt>
                <c:pt idx="2">
                  <c:v>9.1287376744379589E-2</c:v>
                </c:pt>
                <c:pt idx="3">
                  <c:v>-0.26878677950715768</c:v>
                </c:pt>
                <c:pt idx="4">
                  <c:v>-0.12810836330935249</c:v>
                </c:pt>
                <c:pt idx="5">
                  <c:v>3.7569742873837013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9F1-4640-A01A-F1265CF07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05678432"/>
        <c:axId val="-1005676800"/>
      </c:lineChart>
      <c:catAx>
        <c:axId val="-100566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8976"/>
        <c:crosses val="autoZero"/>
        <c:auto val="1"/>
        <c:lblAlgn val="ctr"/>
        <c:lblOffset val="100"/>
        <c:noMultiLvlLbl val="0"/>
      </c:catAx>
      <c:valAx>
        <c:axId val="-10056789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65920"/>
        <c:crosses val="autoZero"/>
        <c:crossBetween val="between"/>
      </c:valAx>
      <c:valAx>
        <c:axId val="-1005676800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8432"/>
        <c:crosses val="max"/>
        <c:crossBetween val="between"/>
      </c:valAx>
      <c:catAx>
        <c:axId val="-1005678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0567680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s-EC" sz="1200" cap="none" baseline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Asitencia de contribuyentes por cantón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No. de Contribuyentes autorizados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Hoja1!$A$2:$A$17</c:f>
              <c:strCache>
                <c:ptCount val="16"/>
                <c:pt idx="0">
                  <c:v>Calvas</c:v>
                </c:pt>
                <c:pt idx="1">
                  <c:v>Catamayo</c:v>
                </c:pt>
                <c:pt idx="2">
                  <c:v>Celica</c:v>
                </c:pt>
                <c:pt idx="3">
                  <c:v>Chaguarpamba</c:v>
                </c:pt>
                <c:pt idx="4">
                  <c:v>Espindola</c:v>
                </c:pt>
                <c:pt idx="5">
                  <c:v>Gonzanamá</c:v>
                </c:pt>
                <c:pt idx="6">
                  <c:v>Loja</c:v>
                </c:pt>
                <c:pt idx="7">
                  <c:v>Macará</c:v>
                </c:pt>
                <c:pt idx="8">
                  <c:v>Olmedo </c:v>
                </c:pt>
                <c:pt idx="9">
                  <c:v>Paltas</c:v>
                </c:pt>
                <c:pt idx="10">
                  <c:v>Pindal</c:v>
                </c:pt>
                <c:pt idx="11">
                  <c:v>Puyango</c:v>
                </c:pt>
                <c:pt idx="12">
                  <c:v>Quilanga</c:v>
                </c:pt>
                <c:pt idx="13">
                  <c:v>Saraguro</c:v>
                </c:pt>
                <c:pt idx="14">
                  <c:v>Sosoranga</c:v>
                </c:pt>
                <c:pt idx="15">
                  <c:v>Zapotillo</c:v>
                </c:pt>
              </c:strCache>
            </c:strRef>
          </c:cat>
          <c:val>
            <c:numRef>
              <c:f>Hoja1!$B$2:$B$17</c:f>
              <c:numCache>
                <c:formatCode>General</c:formatCode>
                <c:ptCount val="16"/>
                <c:pt idx="0">
                  <c:v>550</c:v>
                </c:pt>
                <c:pt idx="1">
                  <c:v>668</c:v>
                </c:pt>
                <c:pt idx="2">
                  <c:v>241</c:v>
                </c:pt>
                <c:pt idx="3">
                  <c:v>102</c:v>
                </c:pt>
                <c:pt idx="4">
                  <c:v>153</c:v>
                </c:pt>
                <c:pt idx="5">
                  <c:v>134</c:v>
                </c:pt>
                <c:pt idx="6">
                  <c:v>6198</c:v>
                </c:pt>
                <c:pt idx="7">
                  <c:v>456</c:v>
                </c:pt>
                <c:pt idx="8">
                  <c:v>54</c:v>
                </c:pt>
                <c:pt idx="9">
                  <c:v>310</c:v>
                </c:pt>
                <c:pt idx="10">
                  <c:v>108</c:v>
                </c:pt>
                <c:pt idx="11">
                  <c:v>266</c:v>
                </c:pt>
                <c:pt idx="12">
                  <c:v>45</c:v>
                </c:pt>
                <c:pt idx="13">
                  <c:v>367</c:v>
                </c:pt>
                <c:pt idx="14">
                  <c:v>65</c:v>
                </c:pt>
                <c:pt idx="15">
                  <c:v>186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0B-4BD6-B613-1B42FB7C138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No. De Participantes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Hoja1!$A$2:$A$17</c:f>
              <c:strCache>
                <c:ptCount val="16"/>
                <c:pt idx="0">
                  <c:v>Calvas</c:v>
                </c:pt>
                <c:pt idx="1">
                  <c:v>Catamayo</c:v>
                </c:pt>
                <c:pt idx="2">
                  <c:v>Celica</c:v>
                </c:pt>
                <c:pt idx="3">
                  <c:v>Chaguarpamba</c:v>
                </c:pt>
                <c:pt idx="4">
                  <c:v>Espindola</c:v>
                </c:pt>
                <c:pt idx="5">
                  <c:v>Gonzanamá</c:v>
                </c:pt>
                <c:pt idx="6">
                  <c:v>Loja</c:v>
                </c:pt>
                <c:pt idx="7">
                  <c:v>Macará</c:v>
                </c:pt>
                <c:pt idx="8">
                  <c:v>Olmedo </c:v>
                </c:pt>
                <c:pt idx="9">
                  <c:v>Paltas</c:v>
                </c:pt>
                <c:pt idx="10">
                  <c:v>Pindal</c:v>
                </c:pt>
                <c:pt idx="11">
                  <c:v>Puyango</c:v>
                </c:pt>
                <c:pt idx="12">
                  <c:v>Quilanga</c:v>
                </c:pt>
                <c:pt idx="13">
                  <c:v>Saraguro</c:v>
                </c:pt>
                <c:pt idx="14">
                  <c:v>Sosoranga</c:v>
                </c:pt>
                <c:pt idx="15">
                  <c:v>Zapotillo</c:v>
                </c:pt>
              </c:strCache>
            </c:strRef>
          </c:cat>
          <c:val>
            <c:numRef>
              <c:f>Hoja1!$C$2:$C$17</c:f>
              <c:numCache>
                <c:formatCode>General</c:formatCode>
                <c:ptCount val="16"/>
                <c:pt idx="0">
                  <c:v>21</c:v>
                </c:pt>
                <c:pt idx="1">
                  <c:v>44</c:v>
                </c:pt>
                <c:pt idx="2">
                  <c:v>53</c:v>
                </c:pt>
                <c:pt idx="3">
                  <c:v>59</c:v>
                </c:pt>
                <c:pt idx="4">
                  <c:v>80</c:v>
                </c:pt>
                <c:pt idx="5">
                  <c:v>24</c:v>
                </c:pt>
                <c:pt idx="6">
                  <c:v>99</c:v>
                </c:pt>
                <c:pt idx="7">
                  <c:v>31</c:v>
                </c:pt>
                <c:pt idx="8">
                  <c:v>43</c:v>
                </c:pt>
                <c:pt idx="9">
                  <c:v>18</c:v>
                </c:pt>
                <c:pt idx="10">
                  <c:v>47</c:v>
                </c:pt>
                <c:pt idx="11">
                  <c:v>66</c:v>
                </c:pt>
                <c:pt idx="12">
                  <c:v>23</c:v>
                </c:pt>
                <c:pt idx="13">
                  <c:v>29</c:v>
                </c:pt>
                <c:pt idx="14">
                  <c:v>33</c:v>
                </c:pt>
                <c:pt idx="15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0B-4BD6-B613-1B42FB7C13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1005677344"/>
        <c:axId val="-1005673536"/>
      </c:barChart>
      <c:catAx>
        <c:axId val="-100567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005673536"/>
        <c:crosses val="autoZero"/>
        <c:auto val="1"/>
        <c:lblAlgn val="ctr"/>
        <c:lblOffset val="100"/>
        <c:noMultiLvlLbl val="0"/>
      </c:catAx>
      <c:valAx>
        <c:axId val="-100567353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ysClr val="windowText" lastClr="000000"/>
                </a:solidFill>
              </a:rPr>
              <a:t>Valor FOB</a:t>
            </a:r>
            <a:r>
              <a:rPr lang="es-EC" baseline="0">
                <a:solidFill>
                  <a:sysClr val="windowText" lastClr="000000"/>
                </a:solidFill>
              </a:rPr>
              <a:t> y Tributos </a:t>
            </a:r>
            <a:endParaRPr lang="es-EC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19-4FD0-881B-D02A89F8D7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[pronostico.xlsx]Hoja1!$A$10:$B$10</c:f>
              <c:strCache>
                <c:ptCount val="2"/>
                <c:pt idx="0">
                  <c:v>FOB</c:v>
                </c:pt>
                <c:pt idx="1">
                  <c:v>TRIBUTOS</c:v>
                </c:pt>
              </c:strCache>
            </c:strRef>
          </c:cat>
          <c:val>
            <c:numRef>
              <c:f>[pronostico.xlsx]Hoja1!$A$11:$B$11</c:f>
              <c:numCache>
                <c:formatCode>#,##0</c:formatCode>
                <c:ptCount val="2"/>
                <c:pt idx="0">
                  <c:v>232670</c:v>
                </c:pt>
                <c:pt idx="1">
                  <c:v>36751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D19-4FD0-881B-D02A89F8D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05672992"/>
        <c:axId val="-1005671360"/>
      </c:barChart>
      <c:catAx>
        <c:axId val="-100567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1360"/>
        <c:crosses val="autoZero"/>
        <c:auto val="1"/>
        <c:lblAlgn val="ctr"/>
        <c:lblOffset val="100"/>
        <c:noMultiLvlLbl val="0"/>
      </c:catAx>
      <c:valAx>
        <c:axId val="-100567136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0567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ysClr val="windowText" lastClr="000000"/>
                </a:solidFill>
              </a:rPr>
              <a:t>Número</a:t>
            </a:r>
            <a:r>
              <a:rPr lang="es-EC" baseline="0">
                <a:solidFill>
                  <a:sysClr val="windowText" lastClr="000000"/>
                </a:solidFill>
              </a:rPr>
              <a:t> de Trámites y Comerciantes</a:t>
            </a:r>
            <a:endParaRPr lang="es-EC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30-4F90-81B1-F18CFE1EC7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[pronostico.xlsx]Hoja1!$A$16:$B$16</c:f>
              <c:strCache>
                <c:ptCount val="2"/>
                <c:pt idx="0">
                  <c:v>Comerciantes</c:v>
                </c:pt>
                <c:pt idx="1">
                  <c:v>Trámites</c:v>
                </c:pt>
              </c:strCache>
            </c:strRef>
          </c:cat>
          <c:val>
            <c:numRef>
              <c:f>[pronostico.xlsx]Hoja1!$A$17:$B$17</c:f>
              <c:numCache>
                <c:formatCode>General</c:formatCode>
                <c:ptCount val="2"/>
                <c:pt idx="0">
                  <c:v>108</c:v>
                </c:pt>
                <c:pt idx="1">
                  <c:v>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930-4F90-81B1-F18CFE1EC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95573776"/>
        <c:axId val="-929043168"/>
      </c:barChart>
      <c:catAx>
        <c:axId val="-109557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3168"/>
        <c:crosses val="autoZero"/>
        <c:auto val="1"/>
        <c:lblAlgn val="ctr"/>
        <c:lblOffset val="100"/>
        <c:noMultiLvlLbl val="0"/>
      </c:catAx>
      <c:valAx>
        <c:axId val="-929043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95573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Principales</a:t>
            </a:r>
            <a:r>
              <a:rPr lang="en-US" b="1" baseline="0">
                <a:solidFill>
                  <a:sysClr val="windowText" lastClr="000000"/>
                </a:solidFill>
              </a:rPr>
              <a:t> productos </a:t>
            </a:r>
            <a:r>
              <a:rPr lang="en-US" b="1">
                <a:solidFill>
                  <a:sysClr val="windowText" lastClr="000000"/>
                </a:solidFill>
              </a:rPr>
              <a:t>Importados</a:t>
            </a:r>
            <a:r>
              <a:rPr lang="en-US" b="1" baseline="0">
                <a:solidFill>
                  <a:sysClr val="windowText" lastClr="000000"/>
                </a:solidFill>
              </a:rPr>
              <a:t> </a:t>
            </a:r>
            <a:br>
              <a:rPr lang="en-US" b="1" baseline="0">
                <a:solidFill>
                  <a:sysClr val="windowText" lastClr="000000"/>
                </a:solidFill>
              </a:rPr>
            </a:br>
            <a:r>
              <a:rPr lang="en-US" b="1" baseline="0">
                <a:solidFill>
                  <a:sysClr val="windowText" lastClr="000000"/>
                </a:solidFill>
              </a:rPr>
              <a:t>FOB</a:t>
            </a:r>
            <a:endParaRPr lang="en-US" b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[pronostico.xlsx]Hoja1!$B$20</c:f>
              <c:strCache>
                <c:ptCount val="1"/>
                <c:pt idx="0">
                  <c:v>Valor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[pronostico.xlsx]Hoja1!$A$21:$A$30</c:f>
              <c:strCache>
                <c:ptCount val="10"/>
                <c:pt idx="0">
                  <c:v>Televisores</c:v>
                </c:pt>
                <c:pt idx="1">
                  <c:v>Impresoras, Imprentas</c:v>
                </c:pt>
                <c:pt idx="2">
                  <c:v>Micrófonos, Altavoces</c:v>
                </c:pt>
                <c:pt idx="3">
                  <c:v>Manufacturas de Plástico</c:v>
                </c:pt>
                <c:pt idx="4">
                  <c:v>Celulares</c:v>
                </c:pt>
                <c:pt idx="5">
                  <c:v>Computadores</c:v>
                </c:pt>
                <c:pt idx="6">
                  <c:v>Aparatis de radio difusión</c:v>
                </c:pt>
                <c:pt idx="7">
                  <c:v>Lavadoras</c:v>
                </c:pt>
                <c:pt idx="8">
                  <c:v>Monitores y Proyectores</c:v>
                </c:pt>
                <c:pt idx="9">
                  <c:v>Los demas </c:v>
                </c:pt>
              </c:strCache>
            </c:strRef>
          </c:cat>
          <c:val>
            <c:numRef>
              <c:f>[pronostico.xlsx]Hoja1!$B$21:$B$30</c:f>
              <c:numCache>
                <c:formatCode>General</c:formatCode>
                <c:ptCount val="10"/>
                <c:pt idx="0">
                  <c:v>175050</c:v>
                </c:pt>
                <c:pt idx="1">
                  <c:v>27984</c:v>
                </c:pt>
                <c:pt idx="2">
                  <c:v>8728</c:v>
                </c:pt>
                <c:pt idx="3">
                  <c:v>5112</c:v>
                </c:pt>
                <c:pt idx="4">
                  <c:v>3963</c:v>
                </c:pt>
                <c:pt idx="5">
                  <c:v>3006</c:v>
                </c:pt>
                <c:pt idx="6">
                  <c:v>2241</c:v>
                </c:pt>
                <c:pt idx="7">
                  <c:v>1752</c:v>
                </c:pt>
                <c:pt idx="8">
                  <c:v>1537</c:v>
                </c:pt>
                <c:pt idx="9">
                  <c:v>3297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66-407D-8EB1-D98FB5B03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29040992"/>
        <c:axId val="-929040448"/>
      </c:barChart>
      <c:catAx>
        <c:axId val="-9290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0448"/>
        <c:crosses val="autoZero"/>
        <c:auto val="1"/>
        <c:lblAlgn val="ctr"/>
        <c:lblOffset val="100"/>
        <c:noMultiLvlLbl val="0"/>
      </c:catAx>
      <c:valAx>
        <c:axId val="-92904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b="1" dirty="0">
                <a:solidFill>
                  <a:sysClr val="windowText" lastClr="000000"/>
                </a:solidFill>
              </a:rPr>
              <a:t>Proyección</a:t>
            </a:r>
            <a:r>
              <a:rPr lang="es-EC" sz="1200" b="1" baseline="0" dirty="0">
                <a:solidFill>
                  <a:sysClr val="windowText" lastClr="000000"/>
                </a:solidFill>
              </a:rPr>
              <a:t> Canastas Transfronterizas a junio del 2017 </a:t>
            </a:r>
            <a:r>
              <a:rPr lang="es-EC" sz="1200" b="1" dirty="0">
                <a:solidFill>
                  <a:sysClr val="windowText" lastClr="00000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6674163442315529"/>
          <c:y val="3.4914686227364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6968336114114061"/>
                  <c:y val="-2.572266277160364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strRef>
              <c:f>'[pronostico.xlsx]Proyeccion lineal'!$A$2:$A$14</c:f>
              <c:strCache>
                <c:ptCount val="13"/>
                <c:pt idx="0">
                  <c:v>Junio/2016</c:v>
                </c:pt>
                <c:pt idx="1">
                  <c:v>Julio/2016</c:v>
                </c:pt>
                <c:pt idx="2">
                  <c:v>Agosto/2016</c:v>
                </c:pt>
                <c:pt idx="3">
                  <c:v>Septiembre/2016</c:v>
                </c:pt>
                <c:pt idx="4">
                  <c:v>Octubre/2016</c:v>
                </c:pt>
                <c:pt idx="5">
                  <c:v>Noviembre/2016</c:v>
                </c:pt>
                <c:pt idx="6">
                  <c:v>Diciembre/2016</c:v>
                </c:pt>
                <c:pt idx="7">
                  <c:v>Enero/2017</c:v>
                </c:pt>
                <c:pt idx="8">
                  <c:v>Febrero/2017</c:v>
                </c:pt>
                <c:pt idx="9">
                  <c:v>Marzo/2017</c:v>
                </c:pt>
                <c:pt idx="10">
                  <c:v>Abril/2017</c:v>
                </c:pt>
                <c:pt idx="11">
                  <c:v>Mayo/2017</c:v>
                </c:pt>
                <c:pt idx="12">
                  <c:v>Junio/2017</c:v>
                </c:pt>
              </c:strCache>
            </c:strRef>
          </c:xVal>
          <c:yVal>
            <c:numRef>
              <c:f>'[pronostico.xlsx]Proyeccion lineal'!$C$2:$C$14</c:f>
              <c:numCache>
                <c:formatCode>General</c:formatCode>
                <c:ptCount val="13"/>
                <c:pt idx="0">
                  <c:v>3</c:v>
                </c:pt>
                <c:pt idx="1">
                  <c:v>19</c:v>
                </c:pt>
                <c:pt idx="2">
                  <c:v>13</c:v>
                </c:pt>
                <c:pt idx="3">
                  <c:v>14</c:v>
                </c:pt>
                <c:pt idx="4">
                  <c:v>24</c:v>
                </c:pt>
                <c:pt idx="5">
                  <c:v>12</c:v>
                </c:pt>
                <c:pt idx="6" formatCode="0">
                  <c:v>20.266999999999999</c:v>
                </c:pt>
                <c:pt idx="7" formatCode="0">
                  <c:v>22.009900000000002</c:v>
                </c:pt>
                <c:pt idx="8" formatCode="0">
                  <c:v>23.752800000000001</c:v>
                </c:pt>
                <c:pt idx="9" formatCode="0">
                  <c:v>25.495699999999999</c:v>
                </c:pt>
                <c:pt idx="10" formatCode="0">
                  <c:v>27.238599999999998</c:v>
                </c:pt>
                <c:pt idx="11" formatCode="0">
                  <c:v>28.9815</c:v>
                </c:pt>
                <c:pt idx="12" formatCode="0">
                  <c:v>30.724399999999999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BA-49CC-8079-E0A49A2DA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29033376"/>
        <c:axId val="-929033920"/>
      </c:scatterChart>
      <c:valAx>
        <c:axId val="-929033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3920"/>
        <c:crosses val="autoZero"/>
        <c:crossBetween val="midCat"/>
      </c:valAx>
      <c:valAx>
        <c:axId val="-92903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3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100" b="1">
                <a:solidFill>
                  <a:sysClr val="windowText" lastClr="000000"/>
                </a:solidFill>
                <a:effectLst/>
              </a:rPr>
              <a:t>Evolución del Valor Agregado Bruto de Loja 2015-2019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ysClr val="windowText" lastClr="000000"/>
                </a:solidFill>
              </a:defRPr>
            </a:pPr>
            <a:endParaRPr lang="es-EC" sz="1200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341920384951881"/>
          <c:y val="0.19444444444444445"/>
          <c:w val="0.56711570428696412"/>
          <c:h val="0.61482283464566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'(2)2015'!$B$1</c:f>
              <c:strCache>
                <c:ptCount val="1"/>
                <c:pt idx="0">
                  <c:v>VAB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'(2)2015'!$A$2:$A$6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'(2)2015'!$B$2:$B$6</c:f>
              <c:numCache>
                <c:formatCode>#,##0_);\(#,##0\)</c:formatCode>
                <c:ptCount val="5"/>
                <c:pt idx="0">
                  <c:v>1837641.115321327</c:v>
                </c:pt>
                <c:pt idx="1">
                  <c:v>1799344.8046161444</c:v>
                </c:pt>
                <c:pt idx="2">
                  <c:v>1751490.0676825512</c:v>
                </c:pt>
                <c:pt idx="3">
                  <c:v>1774544.9464938024</c:v>
                </c:pt>
                <c:pt idx="4">
                  <c:v>1834254.9348848795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C6-416C-AB53-B6AD450A2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929037184"/>
        <c:axId val="-929036640"/>
      </c:barChart>
      <c:lineChart>
        <c:grouping val="standard"/>
        <c:varyColors val="0"/>
        <c:ser>
          <c:idx val="1"/>
          <c:order val="1"/>
          <c:tx>
            <c:strRef>
              <c:f>'(2)2015'!$C$1</c:f>
              <c:strCache>
                <c:ptCount val="1"/>
                <c:pt idx="0">
                  <c:v>Variación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'(2)2015'!$A$2:$A$6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'(2)2015'!$C$2:$C$6</c:f>
              <c:numCache>
                <c:formatCode>0.00%</c:formatCode>
                <c:ptCount val="5"/>
                <c:pt idx="0" formatCode="General">
                  <c:v>0</c:v>
                </c:pt>
                <c:pt idx="1">
                  <c:v>-2.0839929181975303E-2</c:v>
                </c:pt>
                <c:pt idx="2">
                  <c:v>-2.6595645709940552E-2</c:v>
                </c:pt>
                <c:pt idx="3">
                  <c:v>1.3163008592880887E-2</c:v>
                </c:pt>
                <c:pt idx="4">
                  <c:v>3.3648056370200186E-2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CC6-416C-AB53-B6AD450A2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29039904"/>
        <c:axId val="-929048064"/>
      </c:lineChart>
      <c:catAx>
        <c:axId val="-92903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6640"/>
        <c:crosses val="autoZero"/>
        <c:auto val="1"/>
        <c:lblAlgn val="ctr"/>
        <c:lblOffset val="100"/>
        <c:noMultiLvlLbl val="0"/>
      </c:catAx>
      <c:valAx>
        <c:axId val="-929036640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7184"/>
        <c:crosses val="autoZero"/>
        <c:crossBetween val="between"/>
      </c:valAx>
      <c:valAx>
        <c:axId val="-92904806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9039904"/>
        <c:crosses val="max"/>
        <c:crossBetween val="between"/>
      </c:valAx>
      <c:catAx>
        <c:axId val="-929039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9290480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s-EC" sz="1200" b="1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Evolució</a:t>
            </a:r>
            <a:r>
              <a:rPr lang="es-EC" sz="1200" b="1" baseline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n anual del VAB sectorial</a:t>
            </a:r>
            <a:endParaRPr lang="es-EC" sz="1200" b="1">
              <a:solidFill>
                <a:sysClr val="windowText" lastClr="000000"/>
              </a:solidFill>
              <a:latin typeface="+mn-lt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'VAB sectorial'!$B$1</c:f>
              <c:strCache>
                <c:ptCount val="1"/>
                <c:pt idx="0">
                  <c:v>Construcción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'VAB sectorial'!$A$2:$A$6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sectorial'!$B$2:$B$6</c:f>
              <c:numCache>
                <c:formatCode>#,##0</c:formatCode>
                <c:ptCount val="5"/>
                <c:pt idx="0" formatCode="#,##0_);\(#,##0\)">
                  <c:v>340057.9628958783</c:v>
                </c:pt>
                <c:pt idx="1">
                  <c:v>324176.7934435099</c:v>
                </c:pt>
                <c:pt idx="2">
                  <c:v>335759.81617684191</c:v>
                </c:pt>
                <c:pt idx="3">
                  <c:v>403213.16851901193</c:v>
                </c:pt>
                <c:pt idx="4">
                  <c:v>444192.36253713164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2BA-4790-B4F4-3B206002C50F}"/>
            </c:ext>
          </c:extLst>
        </c:ser>
        <c:ser>
          <c:idx val="1"/>
          <c:order val="1"/>
          <c:tx>
            <c:strRef>
              <c:f>'VAB sectorial'!$C$1</c:f>
              <c:strCache>
                <c:ptCount val="1"/>
                <c:pt idx="0">
                  <c:v>Actividades profesionales e inmobiliarias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'VAB sectorial'!$A$2:$A$6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sectorial'!$C$2:$C$6</c:f>
              <c:numCache>
                <c:formatCode>#,##0</c:formatCode>
                <c:ptCount val="5"/>
                <c:pt idx="0" formatCode="#,##0_);\(#,##0\)">
                  <c:v>251827.77520881491</c:v>
                </c:pt>
                <c:pt idx="1">
                  <c:v>218785.3643874074</c:v>
                </c:pt>
                <c:pt idx="2">
                  <c:v>212622.07831165215</c:v>
                </c:pt>
                <c:pt idx="3">
                  <c:v>199593.03035237861</c:v>
                </c:pt>
                <c:pt idx="4">
                  <c:v>218916.71150258937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2BA-4790-B4F4-3B206002C50F}"/>
            </c:ext>
          </c:extLst>
        </c:ser>
        <c:ser>
          <c:idx val="2"/>
          <c:order val="2"/>
          <c:tx>
            <c:strRef>
              <c:f>'VAB sectorial'!$D$1</c:f>
              <c:strCache>
                <c:ptCount val="1"/>
                <c:pt idx="0">
                  <c:v>Comercio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'VAB sectorial'!$A$2:$A$6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sectorial'!$D$2:$D$6</c:f>
              <c:numCache>
                <c:formatCode>#,##0</c:formatCode>
                <c:ptCount val="5"/>
                <c:pt idx="0" formatCode="#,##0_);\(#,##0\)">
                  <c:v>230038.96516298247</c:v>
                </c:pt>
                <c:pt idx="1">
                  <c:v>225011.57450275691</c:v>
                </c:pt>
                <c:pt idx="2">
                  <c:v>204937.09699099654</c:v>
                </c:pt>
                <c:pt idx="3">
                  <c:v>178055.35279338624</c:v>
                </c:pt>
                <c:pt idx="4">
                  <c:v>166751.37723285591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2BA-4790-B4F4-3B206002C50F}"/>
            </c:ext>
          </c:extLst>
        </c:ser>
        <c:ser>
          <c:idx val="3"/>
          <c:order val="3"/>
          <c:tx>
            <c:strRef>
              <c:f>'VAB sectorial'!$E$1</c:f>
              <c:strCache>
                <c:ptCount val="1"/>
                <c:pt idx="0">
                  <c:v>Transporte, información y comunicaciones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'VAB sectorial'!$A$2:$A$6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sectorial'!$E$2:$E$6</c:f>
              <c:numCache>
                <c:formatCode>#,##0</c:formatCode>
                <c:ptCount val="5"/>
                <c:pt idx="0" formatCode="#,##0_);\(#,##0\)">
                  <c:v>190108.46387269552</c:v>
                </c:pt>
                <c:pt idx="1">
                  <c:v>229791.36874969475</c:v>
                </c:pt>
                <c:pt idx="2">
                  <c:v>205188.25279836179</c:v>
                </c:pt>
                <c:pt idx="3">
                  <c:v>172889.00484946056</c:v>
                </c:pt>
                <c:pt idx="4">
                  <c:v>216847.64433276263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2BA-4790-B4F4-3B206002C50F}"/>
            </c:ext>
          </c:extLst>
        </c:ser>
        <c:ser>
          <c:idx val="4"/>
          <c:order val="4"/>
          <c:tx>
            <c:strRef>
              <c:f>'VAB sectorial'!$F$1</c:f>
              <c:strCache>
                <c:ptCount val="1"/>
                <c:pt idx="0">
                  <c:v>Administración pública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'VAB sectorial'!$A$2:$A$6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'VAB sectorial'!$F$2:$F$6</c:f>
              <c:numCache>
                <c:formatCode>#,##0</c:formatCode>
                <c:ptCount val="5"/>
                <c:pt idx="0" formatCode="#,##0_);\(#,##0\)">
                  <c:v>179886.05747427372</c:v>
                </c:pt>
                <c:pt idx="1">
                  <c:v>170741.33187180146</c:v>
                </c:pt>
                <c:pt idx="2">
                  <c:v>124336.2384274342</c:v>
                </c:pt>
                <c:pt idx="3">
                  <c:v>150774.83834267728</c:v>
                </c:pt>
                <c:pt idx="4">
                  <c:v>115746.7801049306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BA-4790-B4F4-3B206002C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929041536"/>
        <c:axId val="-929037728"/>
      </c:lineChart>
      <c:catAx>
        <c:axId val="-92904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929037728"/>
        <c:crosses val="autoZero"/>
        <c:auto val="1"/>
        <c:lblAlgn val="ctr"/>
        <c:lblOffset val="100"/>
        <c:noMultiLvlLbl val="0"/>
      </c:catAx>
      <c:valAx>
        <c:axId val="-929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9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Millones</a:t>
                </a:r>
                <a:r>
                  <a:rPr lang="es-EC" sz="9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dólares</a:t>
                </a:r>
                <a:endParaRPr lang="es-EC" sz="9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92904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57600496705558"/>
          <c:y val="0.15562624984376955"/>
          <c:w val="0.33913119897554478"/>
          <c:h val="0.82589988751406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32436-81AF-40F0-9AED-9932A8FB6B1B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B0C16E68-B17C-478D-8F3D-2B59861DB554}">
      <dgm:prSet phldrT="[Texto]" custT="1"/>
      <dgm:spPr/>
      <dgm:t>
        <a:bodyPr/>
        <a:lstStyle/>
        <a:p>
          <a:r>
            <a:rPr lang="es-MX" sz="1000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rPr>
            <a:t>Política comercial proteccionista</a:t>
          </a:r>
          <a:endParaRPr lang="es-MX" sz="1000" dirty="0">
            <a:solidFill>
              <a:schemeClr val="tx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D9218727-2024-44EB-8B01-948EB07B6D3C}" type="parTrans" cxnId="{F6760BBE-45AC-4549-B1BC-2F2DD52061BD}">
      <dgm:prSet/>
      <dgm:spPr/>
      <dgm:t>
        <a:bodyPr/>
        <a:lstStyle/>
        <a:p>
          <a:endParaRPr lang="es-MX"/>
        </a:p>
      </dgm:t>
    </dgm:pt>
    <dgm:pt modelId="{775E24D2-B9D2-440C-B8C9-CFFE50B6C947}" type="sibTrans" cxnId="{F6760BBE-45AC-4549-B1BC-2F2DD52061BD}">
      <dgm:prSet/>
      <dgm:spPr/>
      <dgm:t>
        <a:bodyPr/>
        <a:lstStyle/>
        <a:p>
          <a:endParaRPr lang="es-MX"/>
        </a:p>
      </dgm:t>
    </dgm:pt>
    <dgm:pt modelId="{7F5F0E41-69F5-4BA5-8D91-A814DBB3DCDB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Tasa cambiaria del Sol Peruano</a:t>
          </a:r>
          <a:endParaRPr lang="es-MX" dirty="0">
            <a:solidFill>
              <a:schemeClr val="tx1"/>
            </a:solidFill>
          </a:endParaRPr>
        </a:p>
      </dgm:t>
    </dgm:pt>
    <dgm:pt modelId="{C1EF7080-EB90-48D1-9ECB-2A179CEF1DC7}" type="parTrans" cxnId="{8F8DDC30-FFDE-4F82-AEEA-85EDAA9EFA5F}">
      <dgm:prSet/>
      <dgm:spPr/>
      <dgm:t>
        <a:bodyPr/>
        <a:lstStyle/>
        <a:p>
          <a:endParaRPr lang="es-MX"/>
        </a:p>
      </dgm:t>
    </dgm:pt>
    <dgm:pt modelId="{130687BE-E1CF-4224-9541-6594AB48F072}" type="sibTrans" cxnId="{8F8DDC30-FFDE-4F82-AEEA-85EDAA9EFA5F}">
      <dgm:prSet/>
      <dgm:spPr/>
      <dgm:t>
        <a:bodyPr/>
        <a:lstStyle/>
        <a:p>
          <a:endParaRPr lang="es-MX"/>
        </a:p>
      </dgm:t>
    </dgm:pt>
    <dgm:pt modelId="{AA6FC695-3C90-4EFB-B4EB-E4D4F9FF0DFD}">
      <dgm:prSet phldrT="[Texto]" custT="1"/>
      <dgm:spPr/>
      <dgm:t>
        <a:bodyPr/>
        <a:lstStyle/>
        <a:p>
          <a:r>
            <a:rPr lang="es-EC" sz="1800" dirty="0" smtClean="0">
              <a:latin typeface="Roboto" panose="020B0604020202020204" charset="0"/>
              <a:ea typeface="Roboto" panose="020B0604020202020204" charset="0"/>
            </a:rPr>
            <a:t>¿</a:t>
          </a:r>
          <a:r>
            <a:rPr lang="es-EC" sz="1600" dirty="0" smtClean="0">
              <a:latin typeface="Roboto" panose="020B0604020202020204" charset="0"/>
              <a:ea typeface="Roboto" panose="020B0604020202020204" charset="0"/>
            </a:rPr>
            <a:t>Cómo ha afectado el tráfico fronterizo el desarrollo económico de la provincia?</a:t>
          </a:r>
          <a:endParaRPr lang="es-MX" sz="1600" dirty="0">
            <a:latin typeface="Roboto" panose="020B0604020202020204" charset="0"/>
            <a:ea typeface="Roboto" panose="020B0604020202020204" charset="0"/>
          </a:endParaRPr>
        </a:p>
      </dgm:t>
    </dgm:pt>
    <dgm:pt modelId="{BC3F17EA-26D0-479B-B2F9-0F7C38B8CE42}" type="parTrans" cxnId="{23C8A204-58F8-4B77-A9A5-726BCEAA5B91}">
      <dgm:prSet/>
      <dgm:spPr/>
      <dgm:t>
        <a:bodyPr/>
        <a:lstStyle/>
        <a:p>
          <a:endParaRPr lang="es-MX"/>
        </a:p>
      </dgm:t>
    </dgm:pt>
    <dgm:pt modelId="{5664E5E0-0305-4627-BE20-2471FFF66E8F}" type="sibTrans" cxnId="{23C8A204-58F8-4B77-A9A5-726BCEAA5B91}">
      <dgm:prSet/>
      <dgm:spPr/>
      <dgm:t>
        <a:bodyPr/>
        <a:lstStyle/>
        <a:p>
          <a:endParaRPr lang="es-MX"/>
        </a:p>
      </dgm:t>
    </dgm:pt>
    <dgm:pt modelId="{CC896911-6D93-4FB2-99CC-BEA4B7B8120E}">
      <dgm:prSet phldrT="[Texto]" phldr="1"/>
      <dgm:spPr/>
      <dgm:t>
        <a:bodyPr/>
        <a:lstStyle/>
        <a:p>
          <a:endParaRPr lang="es-MX"/>
        </a:p>
      </dgm:t>
    </dgm:pt>
    <dgm:pt modelId="{6B5ACDB9-05E9-4807-95ED-C4D1A2D9D13C}" type="parTrans" cxnId="{05C63254-C4E0-4B06-9ACC-4C96F29CAE93}">
      <dgm:prSet/>
      <dgm:spPr/>
      <dgm:t>
        <a:bodyPr/>
        <a:lstStyle/>
        <a:p>
          <a:endParaRPr lang="es-MX"/>
        </a:p>
      </dgm:t>
    </dgm:pt>
    <dgm:pt modelId="{1681E0DB-5480-4768-B7DE-1C8EEF7AFC34}" type="sibTrans" cxnId="{05C63254-C4E0-4B06-9ACC-4C96F29CAE93}">
      <dgm:prSet/>
      <dgm:spPr/>
      <dgm:t>
        <a:bodyPr/>
        <a:lstStyle/>
        <a:p>
          <a:endParaRPr lang="es-MX"/>
        </a:p>
      </dgm:t>
    </dgm:pt>
    <dgm:pt modelId="{7F8D1C4C-5029-4B14-B83C-E5287D580F1D}">
      <dgm:prSet custT="1"/>
      <dgm:spPr/>
      <dgm:t>
        <a:bodyPr/>
        <a:lstStyle/>
        <a:p>
          <a:r>
            <a:rPr lang="es-MX" sz="1050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rPr>
            <a:t>Política Fronteriza </a:t>
          </a:r>
          <a:endParaRPr lang="es-MX" sz="1050" dirty="0">
            <a:solidFill>
              <a:schemeClr val="tx1"/>
            </a:solidFill>
            <a:latin typeface="Roboto" panose="020B0604020202020204" charset="0"/>
            <a:ea typeface="Roboto" panose="020B0604020202020204" charset="0"/>
          </a:endParaRPr>
        </a:p>
      </dgm:t>
    </dgm:pt>
    <dgm:pt modelId="{9C38454A-FA89-44EF-8544-2BAE7160354E}" type="parTrans" cxnId="{BC88BA06-A235-4312-9D26-34BFCAB5759A}">
      <dgm:prSet/>
      <dgm:spPr/>
      <dgm:t>
        <a:bodyPr/>
        <a:lstStyle/>
        <a:p>
          <a:endParaRPr lang="es-MX"/>
        </a:p>
      </dgm:t>
    </dgm:pt>
    <dgm:pt modelId="{7CDDA180-6FD8-4525-B848-1CD7C633FA1F}" type="sibTrans" cxnId="{BC88BA06-A235-4312-9D26-34BFCAB5759A}">
      <dgm:prSet/>
      <dgm:spPr/>
      <dgm:t>
        <a:bodyPr/>
        <a:lstStyle/>
        <a:p>
          <a:endParaRPr lang="es-MX"/>
        </a:p>
      </dgm:t>
    </dgm:pt>
    <dgm:pt modelId="{BB867F5C-3702-4226-8A42-13D26B01FB84}" type="pres">
      <dgm:prSet presAssocID="{46232436-81AF-40F0-9AED-9932A8FB6B1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D19BB4F-47AC-40DE-8612-381A8CE9C88A}" type="pres">
      <dgm:prSet presAssocID="{46232436-81AF-40F0-9AED-9932A8FB6B1B}" presName="ellipse" presStyleLbl="trBgShp" presStyleIdx="0" presStyleCnt="1"/>
      <dgm:spPr/>
    </dgm:pt>
    <dgm:pt modelId="{4410DB09-6DBF-465F-99A5-4B4D030FB856}" type="pres">
      <dgm:prSet presAssocID="{46232436-81AF-40F0-9AED-9932A8FB6B1B}" presName="arrow1" presStyleLbl="fgShp" presStyleIdx="0" presStyleCnt="1"/>
      <dgm:spPr/>
    </dgm:pt>
    <dgm:pt modelId="{A929BAF1-6B99-4777-A901-222FDAD24CC4}" type="pres">
      <dgm:prSet presAssocID="{46232436-81AF-40F0-9AED-9932A8FB6B1B}" presName="rectangle" presStyleLbl="revTx" presStyleIdx="0" presStyleCnt="1" custScaleX="14527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9A587EE-20F9-42B2-B16D-5359E447BA27}" type="pres">
      <dgm:prSet presAssocID="{7F8D1C4C-5029-4B14-B83C-E5287D580F1D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43EEAB-25E3-4DC8-9531-426DCC01C295}" type="pres">
      <dgm:prSet presAssocID="{7F5F0E41-69F5-4BA5-8D91-A814DBB3DCDB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519F7D-CCE8-4363-8AA7-3E24EE628FAE}" type="pres">
      <dgm:prSet presAssocID="{AA6FC695-3C90-4EFB-B4EB-E4D4F9FF0DFD}" presName="item3" presStyleLbl="node1" presStyleIdx="2" presStyleCnt="3" custScaleX="118830" custScaleY="10539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64AA6F-D47E-49BE-98E4-58F88FB361E8}" type="pres">
      <dgm:prSet presAssocID="{46232436-81AF-40F0-9AED-9932A8FB6B1B}" presName="funnel" presStyleLbl="trAlignAcc1" presStyleIdx="0" presStyleCnt="1"/>
      <dgm:spPr/>
    </dgm:pt>
  </dgm:ptLst>
  <dgm:cxnLst>
    <dgm:cxn modelId="{C64F76C3-BAFF-4FF0-B3CF-96124CD40814}" type="presOf" srcId="{7F8D1C4C-5029-4B14-B83C-E5287D580F1D}" destId="{9643EEAB-25E3-4DC8-9531-426DCC01C295}" srcOrd="0" destOrd="0" presId="urn:microsoft.com/office/officeart/2005/8/layout/funnel1"/>
    <dgm:cxn modelId="{BC88BA06-A235-4312-9D26-34BFCAB5759A}" srcId="{46232436-81AF-40F0-9AED-9932A8FB6B1B}" destId="{7F8D1C4C-5029-4B14-B83C-E5287D580F1D}" srcOrd="1" destOrd="0" parTransId="{9C38454A-FA89-44EF-8544-2BAE7160354E}" sibTransId="{7CDDA180-6FD8-4525-B848-1CD7C633FA1F}"/>
    <dgm:cxn modelId="{F6760BBE-45AC-4549-B1BC-2F2DD52061BD}" srcId="{46232436-81AF-40F0-9AED-9932A8FB6B1B}" destId="{B0C16E68-B17C-478D-8F3D-2B59861DB554}" srcOrd="0" destOrd="0" parTransId="{D9218727-2024-44EB-8B01-948EB07B6D3C}" sibTransId="{775E24D2-B9D2-440C-B8C9-CFFE50B6C947}"/>
    <dgm:cxn modelId="{A72CCB39-AF4D-42E4-B39E-D6400FB70F67}" type="presOf" srcId="{7F5F0E41-69F5-4BA5-8D91-A814DBB3DCDB}" destId="{C9A587EE-20F9-42B2-B16D-5359E447BA27}" srcOrd="0" destOrd="0" presId="urn:microsoft.com/office/officeart/2005/8/layout/funnel1"/>
    <dgm:cxn modelId="{CE713B19-FB6C-41C6-87EE-F08BC0C53716}" type="presOf" srcId="{AA6FC695-3C90-4EFB-B4EB-E4D4F9FF0DFD}" destId="{A929BAF1-6B99-4777-A901-222FDAD24CC4}" srcOrd="0" destOrd="0" presId="urn:microsoft.com/office/officeart/2005/8/layout/funnel1"/>
    <dgm:cxn modelId="{05C63254-C4E0-4B06-9ACC-4C96F29CAE93}" srcId="{46232436-81AF-40F0-9AED-9932A8FB6B1B}" destId="{CC896911-6D93-4FB2-99CC-BEA4B7B8120E}" srcOrd="4" destOrd="0" parTransId="{6B5ACDB9-05E9-4807-95ED-C4D1A2D9D13C}" sibTransId="{1681E0DB-5480-4768-B7DE-1C8EEF7AFC34}"/>
    <dgm:cxn modelId="{2764BAF4-040B-4A80-A604-25662D60F02A}" type="presOf" srcId="{46232436-81AF-40F0-9AED-9932A8FB6B1B}" destId="{BB867F5C-3702-4226-8A42-13D26B01FB84}" srcOrd="0" destOrd="0" presId="urn:microsoft.com/office/officeart/2005/8/layout/funnel1"/>
    <dgm:cxn modelId="{35D9B10C-131E-4E50-B1B3-68C73878220A}" type="presOf" srcId="{B0C16E68-B17C-478D-8F3D-2B59861DB554}" destId="{A3519F7D-CCE8-4363-8AA7-3E24EE628FAE}" srcOrd="0" destOrd="0" presId="urn:microsoft.com/office/officeart/2005/8/layout/funnel1"/>
    <dgm:cxn modelId="{23C8A204-58F8-4B77-A9A5-726BCEAA5B91}" srcId="{46232436-81AF-40F0-9AED-9932A8FB6B1B}" destId="{AA6FC695-3C90-4EFB-B4EB-E4D4F9FF0DFD}" srcOrd="3" destOrd="0" parTransId="{BC3F17EA-26D0-479B-B2F9-0F7C38B8CE42}" sibTransId="{5664E5E0-0305-4627-BE20-2471FFF66E8F}"/>
    <dgm:cxn modelId="{8F8DDC30-FFDE-4F82-AEEA-85EDAA9EFA5F}" srcId="{46232436-81AF-40F0-9AED-9932A8FB6B1B}" destId="{7F5F0E41-69F5-4BA5-8D91-A814DBB3DCDB}" srcOrd="2" destOrd="0" parTransId="{C1EF7080-EB90-48D1-9ECB-2A179CEF1DC7}" sibTransId="{130687BE-E1CF-4224-9541-6594AB48F072}"/>
    <dgm:cxn modelId="{70D98FAA-9DFD-4917-8EAA-0464350158A6}" type="presParOf" srcId="{BB867F5C-3702-4226-8A42-13D26B01FB84}" destId="{5D19BB4F-47AC-40DE-8612-381A8CE9C88A}" srcOrd="0" destOrd="0" presId="urn:microsoft.com/office/officeart/2005/8/layout/funnel1"/>
    <dgm:cxn modelId="{235FDA29-BD6D-4236-8F5F-8A577DA98779}" type="presParOf" srcId="{BB867F5C-3702-4226-8A42-13D26B01FB84}" destId="{4410DB09-6DBF-465F-99A5-4B4D030FB856}" srcOrd="1" destOrd="0" presId="urn:microsoft.com/office/officeart/2005/8/layout/funnel1"/>
    <dgm:cxn modelId="{9E5B06BB-258D-4972-8EA5-A6A9439DF254}" type="presParOf" srcId="{BB867F5C-3702-4226-8A42-13D26B01FB84}" destId="{A929BAF1-6B99-4777-A901-222FDAD24CC4}" srcOrd="2" destOrd="0" presId="urn:microsoft.com/office/officeart/2005/8/layout/funnel1"/>
    <dgm:cxn modelId="{7EB5CFC6-4003-4AD5-AA77-C0A0DCD883FB}" type="presParOf" srcId="{BB867F5C-3702-4226-8A42-13D26B01FB84}" destId="{C9A587EE-20F9-42B2-B16D-5359E447BA27}" srcOrd="3" destOrd="0" presId="urn:microsoft.com/office/officeart/2005/8/layout/funnel1"/>
    <dgm:cxn modelId="{EC8C0C81-B85B-4830-9A6F-D2E5195ED124}" type="presParOf" srcId="{BB867F5C-3702-4226-8A42-13D26B01FB84}" destId="{9643EEAB-25E3-4DC8-9531-426DCC01C295}" srcOrd="4" destOrd="0" presId="urn:microsoft.com/office/officeart/2005/8/layout/funnel1"/>
    <dgm:cxn modelId="{641D1FC4-0E2F-4A98-81BB-ADD6B2A3BB12}" type="presParOf" srcId="{BB867F5C-3702-4226-8A42-13D26B01FB84}" destId="{A3519F7D-CCE8-4363-8AA7-3E24EE628FAE}" srcOrd="5" destOrd="0" presId="urn:microsoft.com/office/officeart/2005/8/layout/funnel1"/>
    <dgm:cxn modelId="{588F0810-099D-4FBA-9BA4-D8D91EE7B6EF}" type="presParOf" srcId="{BB867F5C-3702-4226-8A42-13D26B01FB84}" destId="{2264AA6F-D47E-49BE-98E4-58F88FB361E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9BB4F-47AC-40DE-8612-381A8CE9C88A}">
      <dsp:nvSpPr>
        <dsp:cNvPr id="0" name=""/>
        <dsp:cNvSpPr/>
      </dsp:nvSpPr>
      <dsp:spPr>
        <a:xfrm>
          <a:off x="1598019" y="158407"/>
          <a:ext cx="3143784" cy="1091795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0DB09-6DBF-465F-99A5-4B4D030FB856}">
      <dsp:nvSpPr>
        <dsp:cNvPr id="0" name=""/>
        <dsp:cNvSpPr/>
      </dsp:nvSpPr>
      <dsp:spPr>
        <a:xfrm>
          <a:off x="2870155" y="2831843"/>
          <a:ext cx="609260" cy="38992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9BAF1-6B99-4777-A901-222FDAD24CC4}">
      <dsp:nvSpPr>
        <dsp:cNvPr id="0" name=""/>
        <dsp:cNvSpPr/>
      </dsp:nvSpPr>
      <dsp:spPr>
        <a:xfrm>
          <a:off x="1050610" y="3143784"/>
          <a:ext cx="4248349" cy="731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Roboto" panose="020B0604020202020204" charset="0"/>
              <a:ea typeface="Roboto" panose="020B0604020202020204" charset="0"/>
            </a:rPr>
            <a:t>¿</a:t>
          </a:r>
          <a:r>
            <a:rPr lang="es-EC" sz="1600" kern="1200" dirty="0" smtClean="0">
              <a:latin typeface="Roboto" panose="020B0604020202020204" charset="0"/>
              <a:ea typeface="Roboto" panose="020B0604020202020204" charset="0"/>
            </a:rPr>
            <a:t>Cómo ha afectado el tráfico fronterizo el desarrollo económico de la provincia?</a:t>
          </a:r>
          <a:endParaRPr lang="es-MX" sz="1600" kern="1200" dirty="0">
            <a:latin typeface="Roboto" panose="020B0604020202020204" charset="0"/>
            <a:ea typeface="Roboto" panose="020B0604020202020204" charset="0"/>
          </a:endParaRPr>
        </a:p>
      </dsp:txBody>
      <dsp:txXfrm>
        <a:off x="1050610" y="3143784"/>
        <a:ext cx="4248349" cy="731112"/>
      </dsp:txXfrm>
    </dsp:sp>
    <dsp:sp modelId="{C9A587EE-20F9-42B2-B16D-5359E447BA27}">
      <dsp:nvSpPr>
        <dsp:cNvPr id="0" name=""/>
        <dsp:cNvSpPr/>
      </dsp:nvSpPr>
      <dsp:spPr>
        <a:xfrm>
          <a:off x="2740991" y="1334524"/>
          <a:ext cx="1096669" cy="10966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>
              <a:solidFill>
                <a:schemeClr val="tx1"/>
              </a:solidFill>
            </a:rPr>
            <a:t>Tasa cambiaria del Sol Peruano</a:t>
          </a:r>
          <a:endParaRPr lang="es-MX" sz="1300" kern="1200" dirty="0">
            <a:solidFill>
              <a:schemeClr val="tx1"/>
            </a:solidFill>
          </a:endParaRPr>
        </a:p>
      </dsp:txBody>
      <dsp:txXfrm>
        <a:off x="2901594" y="1495127"/>
        <a:ext cx="775463" cy="775463"/>
      </dsp:txXfrm>
    </dsp:sp>
    <dsp:sp modelId="{9643EEAB-25E3-4DC8-9531-426DCC01C295}">
      <dsp:nvSpPr>
        <dsp:cNvPr id="0" name=""/>
        <dsp:cNvSpPr/>
      </dsp:nvSpPr>
      <dsp:spPr>
        <a:xfrm>
          <a:off x="1956264" y="511778"/>
          <a:ext cx="1096669" cy="1096669"/>
        </a:xfrm>
        <a:prstGeom prst="ellipse">
          <a:avLst/>
        </a:prstGeom>
        <a:solidFill>
          <a:schemeClr val="accent5">
            <a:hueOff val="-3611398"/>
            <a:satOff val="0"/>
            <a:lumOff val="1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rPr>
            <a:t>Política Fronteriza </a:t>
          </a:r>
          <a:endParaRPr lang="es-MX" sz="1050" kern="1200" dirty="0">
            <a:solidFill>
              <a:schemeClr val="tx1"/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2116867" y="672381"/>
        <a:ext cx="775463" cy="775463"/>
      </dsp:txXfrm>
    </dsp:sp>
    <dsp:sp modelId="{A3519F7D-CCE8-4363-8AA7-3E24EE628FAE}">
      <dsp:nvSpPr>
        <dsp:cNvPr id="0" name=""/>
        <dsp:cNvSpPr/>
      </dsp:nvSpPr>
      <dsp:spPr>
        <a:xfrm>
          <a:off x="2974052" y="217040"/>
          <a:ext cx="1303171" cy="1155845"/>
        </a:xfrm>
        <a:prstGeom prst="ellipse">
          <a:avLst/>
        </a:prstGeom>
        <a:solidFill>
          <a:schemeClr val="accent5">
            <a:hueOff val="-7222796"/>
            <a:satOff val="0"/>
            <a:lumOff val="3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rPr>
            <a:t>Política comercial proteccionista</a:t>
          </a:r>
          <a:endParaRPr lang="es-MX" sz="1000" kern="1200" dirty="0">
            <a:solidFill>
              <a:schemeClr val="tx1"/>
            </a:solidFill>
            <a:latin typeface="Roboto" panose="020B0604020202020204" charset="0"/>
            <a:ea typeface="Roboto" panose="020B0604020202020204" charset="0"/>
          </a:endParaRPr>
        </a:p>
      </dsp:txBody>
      <dsp:txXfrm>
        <a:off x="3164897" y="386310"/>
        <a:ext cx="921481" cy="817305"/>
      </dsp:txXfrm>
    </dsp:sp>
    <dsp:sp modelId="{2264AA6F-D47E-49BE-98E4-58F88FB361E8}">
      <dsp:nvSpPr>
        <dsp:cNvPr id="0" name=""/>
        <dsp:cNvSpPr/>
      </dsp:nvSpPr>
      <dsp:spPr>
        <a:xfrm>
          <a:off x="1468855" y="24370"/>
          <a:ext cx="3411859" cy="272948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4819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48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03e1665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903e1665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6873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18c09319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18c09319d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0455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18c09319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18c09319d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614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903e1665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903e1665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2276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903e1665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903e1665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2169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903e16650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a903e16650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94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b18c09319d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b18c09319d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8878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903e1665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903e1665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65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b18c09319d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b18c09319d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129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a903e16650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a903e16650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575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903e16650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903e16650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31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03e1665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903e1665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663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03e1665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903e1665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1832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03e1665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903e1665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90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157075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>
            <a:off x="0" y="2368813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0" y="2580550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/>
          <p:nvPr/>
        </p:nvSpPr>
        <p:spPr>
          <a:xfrm>
            <a:off x="3326425" y="1226350"/>
            <a:ext cx="5125800" cy="28143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4" name="Google Shape;14;p2"/>
          <p:cNvSpPr/>
          <p:nvPr/>
        </p:nvSpPr>
        <p:spPr>
          <a:xfrm>
            <a:off x="3044100" y="961675"/>
            <a:ext cx="5125800" cy="281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344475" y="1694700"/>
            <a:ext cx="4746600" cy="11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344475" y="2886300"/>
            <a:ext cx="40881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17"/>
          <p:cNvCxnSpPr/>
          <p:nvPr/>
        </p:nvCxnSpPr>
        <p:spPr>
          <a:xfrm>
            <a:off x="0" y="885088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7"/>
          <p:cNvCxnSpPr/>
          <p:nvPr/>
        </p:nvCxnSpPr>
        <p:spPr>
          <a:xfrm>
            <a:off x="0" y="461613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7"/>
          <p:cNvCxnSpPr/>
          <p:nvPr/>
        </p:nvCxnSpPr>
        <p:spPr>
          <a:xfrm>
            <a:off x="0" y="673350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17"/>
          <p:cNvSpPr/>
          <p:nvPr/>
        </p:nvSpPr>
        <p:spPr>
          <a:xfrm>
            <a:off x="2292002" y="298350"/>
            <a:ext cx="45600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2618838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0"/>
          <p:cNvCxnSpPr/>
          <p:nvPr/>
        </p:nvCxnSpPr>
        <p:spPr>
          <a:xfrm rot="-5400000">
            <a:off x="-1058046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0"/>
          <p:cNvCxnSpPr/>
          <p:nvPr/>
        </p:nvCxnSpPr>
        <p:spPr>
          <a:xfrm rot="-5400000">
            <a:off x="-1481521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0"/>
          <p:cNvCxnSpPr/>
          <p:nvPr/>
        </p:nvCxnSpPr>
        <p:spPr>
          <a:xfrm rot="-5400000">
            <a:off x="-1269784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20"/>
          <p:cNvSpPr/>
          <p:nvPr/>
        </p:nvSpPr>
        <p:spPr>
          <a:xfrm flipH="1">
            <a:off x="586927" y="298350"/>
            <a:ext cx="45600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 flipH="1">
            <a:off x="913791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/>
          <p:nvPr/>
        </p:nvSpPr>
        <p:spPr>
          <a:xfrm flipH="1">
            <a:off x="5092500" y="-4675"/>
            <a:ext cx="4051500" cy="51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cxnSp>
        <p:nvCxnSpPr>
          <p:cNvPr id="214" name="Google Shape;214;p25"/>
          <p:cNvCxnSpPr/>
          <p:nvPr/>
        </p:nvCxnSpPr>
        <p:spPr>
          <a:xfrm rot="-5400000">
            <a:off x="5058546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5"/>
          <p:cNvCxnSpPr/>
          <p:nvPr/>
        </p:nvCxnSpPr>
        <p:spPr>
          <a:xfrm rot="-5400000">
            <a:off x="5482021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5"/>
          <p:cNvCxnSpPr/>
          <p:nvPr/>
        </p:nvCxnSpPr>
        <p:spPr>
          <a:xfrm rot="-5400000">
            <a:off x="5270284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/>
          <p:nvPr/>
        </p:nvSpPr>
        <p:spPr>
          <a:xfrm flipH="1">
            <a:off x="3859500" y="-4675"/>
            <a:ext cx="5284500" cy="515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p27"/>
          <p:cNvCxnSpPr/>
          <p:nvPr/>
        </p:nvCxnSpPr>
        <p:spPr>
          <a:xfrm>
            <a:off x="0" y="461613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27"/>
          <p:cNvCxnSpPr/>
          <p:nvPr/>
        </p:nvCxnSpPr>
        <p:spPr>
          <a:xfrm>
            <a:off x="0" y="885088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27"/>
          <p:cNvCxnSpPr/>
          <p:nvPr/>
        </p:nvCxnSpPr>
        <p:spPr>
          <a:xfrm>
            <a:off x="0" y="673350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">
    <p:bg>
      <p:bgPr>
        <a:solidFill>
          <a:schemeClr val="accent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">
    <p:bg>
      <p:bgPr>
        <a:solidFill>
          <a:srgbClr val="00000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1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0000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35150" y="1526300"/>
            <a:ext cx="5125800" cy="28143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cxnSp>
        <p:nvCxnSpPr>
          <p:cNvPr id="20" name="Google Shape;20;p3"/>
          <p:cNvCxnSpPr/>
          <p:nvPr/>
        </p:nvCxnSpPr>
        <p:spPr>
          <a:xfrm rot="-5400000">
            <a:off x="-1085175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rot="-5400000">
            <a:off x="-661700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rot="-5400000">
            <a:off x="-873437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/>
          <p:nvPr/>
        </p:nvSpPr>
        <p:spPr>
          <a:xfrm>
            <a:off x="952825" y="1261625"/>
            <a:ext cx="5125800" cy="2814300"/>
          </a:xfrm>
          <a:prstGeom prst="rect">
            <a:avLst/>
          </a:prstGeom>
          <a:solidFill>
            <a:srgbClr val="000000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332025" y="1824450"/>
            <a:ext cx="30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332025" y="3029275"/>
            <a:ext cx="3070500" cy="5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4"/>
          <p:cNvCxnSpPr/>
          <p:nvPr/>
        </p:nvCxnSpPr>
        <p:spPr>
          <a:xfrm>
            <a:off x="0" y="481925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4"/>
          <p:cNvCxnSpPr/>
          <p:nvPr/>
        </p:nvCxnSpPr>
        <p:spPr>
          <a:xfrm>
            <a:off x="0" y="905400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/>
          <p:cNvCxnSpPr/>
          <p:nvPr/>
        </p:nvCxnSpPr>
        <p:spPr>
          <a:xfrm>
            <a:off x="0" y="693663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/>
          <p:nvPr/>
        </p:nvSpPr>
        <p:spPr>
          <a:xfrm>
            <a:off x="614825" y="299225"/>
            <a:ext cx="62313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09800" y="387875"/>
            <a:ext cx="622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714325" y="1257300"/>
            <a:ext cx="7737900" cy="33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AutoNum type="arabicPeriod"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36;p5"/>
          <p:cNvCxnSpPr/>
          <p:nvPr/>
        </p:nvCxnSpPr>
        <p:spPr>
          <a:xfrm>
            <a:off x="0" y="461613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719400" y="1841425"/>
            <a:ext cx="38052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3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647025" y="1841425"/>
            <a:ext cx="38052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cxnSp>
        <p:nvCxnSpPr>
          <p:cNvPr id="40" name="Google Shape;40;p5"/>
          <p:cNvCxnSpPr/>
          <p:nvPr/>
        </p:nvCxnSpPr>
        <p:spPr>
          <a:xfrm>
            <a:off x="0" y="885088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5"/>
          <p:cNvCxnSpPr/>
          <p:nvPr/>
        </p:nvCxnSpPr>
        <p:spPr>
          <a:xfrm>
            <a:off x="0" y="673350"/>
            <a:ext cx="914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/>
          <p:nvPr/>
        </p:nvSpPr>
        <p:spPr>
          <a:xfrm>
            <a:off x="2292002" y="298350"/>
            <a:ext cx="45600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2618838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2264763" y="891100"/>
            <a:ext cx="4041000" cy="28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934100" y="2166325"/>
            <a:ext cx="876300" cy="6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/>
          </p:nvPr>
        </p:nvSpPr>
        <p:spPr>
          <a:xfrm>
            <a:off x="1876425" y="1780525"/>
            <a:ext cx="27051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876425" y="2228200"/>
            <a:ext cx="27051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3" hasCustomPrompt="1"/>
          </p:nvPr>
        </p:nvSpPr>
        <p:spPr>
          <a:xfrm>
            <a:off x="934100" y="3757000"/>
            <a:ext cx="876300" cy="6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/>
          </p:nvPr>
        </p:nvSpPr>
        <p:spPr>
          <a:xfrm>
            <a:off x="1876425" y="3371200"/>
            <a:ext cx="27051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1876425" y="3818875"/>
            <a:ext cx="27051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 hasCustomPrompt="1"/>
          </p:nvPr>
        </p:nvSpPr>
        <p:spPr>
          <a:xfrm>
            <a:off x="5028550" y="2166313"/>
            <a:ext cx="876300" cy="6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/>
          </p:nvPr>
        </p:nvSpPr>
        <p:spPr>
          <a:xfrm>
            <a:off x="5970875" y="1780513"/>
            <a:ext cx="27051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8"/>
          </p:nvPr>
        </p:nvSpPr>
        <p:spPr>
          <a:xfrm>
            <a:off x="5970875" y="2228188"/>
            <a:ext cx="27051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9" hasCustomPrompt="1"/>
          </p:nvPr>
        </p:nvSpPr>
        <p:spPr>
          <a:xfrm>
            <a:off x="5028550" y="3737938"/>
            <a:ext cx="876300" cy="6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3"/>
          </p:nvPr>
        </p:nvSpPr>
        <p:spPr>
          <a:xfrm>
            <a:off x="5970875" y="3352138"/>
            <a:ext cx="27051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5970875" y="3799813"/>
            <a:ext cx="27051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4" name="Google Shape;104;p13"/>
          <p:cNvCxnSpPr/>
          <p:nvPr/>
        </p:nvCxnSpPr>
        <p:spPr>
          <a:xfrm>
            <a:off x="0" y="885088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" name="Google Shape;105;p13"/>
          <p:cNvCxnSpPr/>
          <p:nvPr/>
        </p:nvCxnSpPr>
        <p:spPr>
          <a:xfrm>
            <a:off x="0" y="461613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>
            <a:off x="0" y="673350"/>
            <a:ext cx="91488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3"/>
          <p:cNvSpPr/>
          <p:nvPr/>
        </p:nvSpPr>
        <p:spPr>
          <a:xfrm>
            <a:off x="4025553" y="298350"/>
            <a:ext cx="45600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5"/>
          </p:nvPr>
        </p:nvSpPr>
        <p:spPr>
          <a:xfrm>
            <a:off x="4048125" y="387000"/>
            <a:ext cx="45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 flipH="1">
            <a:off x="714426" y="2459500"/>
            <a:ext cx="20772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 flipH="1">
            <a:off x="714425" y="2659525"/>
            <a:ext cx="20949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2"/>
          </p:nvPr>
        </p:nvSpPr>
        <p:spPr>
          <a:xfrm flipH="1">
            <a:off x="714425" y="3623025"/>
            <a:ext cx="20949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3"/>
          </p:nvPr>
        </p:nvSpPr>
        <p:spPr>
          <a:xfrm flipH="1">
            <a:off x="714425" y="3823050"/>
            <a:ext cx="20949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4"/>
          </p:nvPr>
        </p:nvSpPr>
        <p:spPr>
          <a:xfrm flipH="1">
            <a:off x="714426" y="151550"/>
            <a:ext cx="20772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5"/>
          </p:nvPr>
        </p:nvSpPr>
        <p:spPr>
          <a:xfrm flipH="1">
            <a:off x="714426" y="351575"/>
            <a:ext cx="20772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6"/>
          </p:nvPr>
        </p:nvSpPr>
        <p:spPr>
          <a:xfrm flipH="1">
            <a:off x="714426" y="1296025"/>
            <a:ext cx="20772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7"/>
          </p:nvPr>
        </p:nvSpPr>
        <p:spPr>
          <a:xfrm flipH="1">
            <a:off x="714426" y="1496050"/>
            <a:ext cx="20772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 idx="8"/>
          </p:nvPr>
        </p:nvSpPr>
        <p:spPr>
          <a:xfrm flipH="1">
            <a:off x="5005950" y="1446375"/>
            <a:ext cx="286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34" name="Google Shape;134;p15"/>
          <p:cNvCxnSpPr/>
          <p:nvPr/>
        </p:nvCxnSpPr>
        <p:spPr>
          <a:xfrm rot="-5400000">
            <a:off x="887950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15"/>
          <p:cNvCxnSpPr/>
          <p:nvPr/>
        </p:nvCxnSpPr>
        <p:spPr>
          <a:xfrm>
            <a:off x="3458750" y="1752450"/>
            <a:ext cx="5699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5"/>
          <p:cNvCxnSpPr/>
          <p:nvPr/>
        </p:nvCxnSpPr>
        <p:spPr>
          <a:xfrm rot="-5400000">
            <a:off x="7152600" y="876300"/>
            <a:ext cx="1752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5"/>
          <p:cNvCxnSpPr/>
          <p:nvPr/>
        </p:nvCxnSpPr>
        <p:spPr>
          <a:xfrm rot="-5400000">
            <a:off x="7364338" y="876300"/>
            <a:ext cx="1752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5"/>
          <p:cNvCxnSpPr/>
          <p:nvPr/>
        </p:nvCxnSpPr>
        <p:spPr>
          <a:xfrm rot="-5400000">
            <a:off x="7576075" y="876300"/>
            <a:ext cx="1752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5"/>
          <p:cNvSpPr txBox="1">
            <a:spLocks noGrp="1"/>
          </p:cNvSpPr>
          <p:nvPr>
            <p:ph type="subTitle" idx="9"/>
          </p:nvPr>
        </p:nvSpPr>
        <p:spPr>
          <a:xfrm flipH="1">
            <a:off x="5871950" y="2459488"/>
            <a:ext cx="22275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16"/>
          <p:cNvCxnSpPr/>
          <p:nvPr/>
        </p:nvCxnSpPr>
        <p:spPr>
          <a:xfrm rot="-5400000">
            <a:off x="5077500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6"/>
          <p:cNvCxnSpPr/>
          <p:nvPr/>
        </p:nvCxnSpPr>
        <p:spPr>
          <a:xfrm rot="-5400000">
            <a:off x="5500975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6"/>
          <p:cNvCxnSpPr/>
          <p:nvPr/>
        </p:nvCxnSpPr>
        <p:spPr>
          <a:xfrm rot="-5400000">
            <a:off x="5289238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6"/>
          <p:cNvSpPr/>
          <p:nvPr/>
        </p:nvSpPr>
        <p:spPr>
          <a:xfrm>
            <a:off x="4016027" y="298350"/>
            <a:ext cx="45600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4342863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6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ctrTitle"/>
          </p:nvPr>
        </p:nvSpPr>
        <p:spPr>
          <a:xfrm>
            <a:off x="3299075" y="1332153"/>
            <a:ext cx="4746600" cy="11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1400" dirty="0"/>
              <a:t>Régimen de Tráfico Fronterizo en el desarrollo económico de la Zona de Integración Fronteriza: Caso de la P</a:t>
            </a:r>
            <a:r>
              <a:rPr lang="es-EC" sz="1400" dirty="0" smtClean="0"/>
              <a:t>rovincia </a:t>
            </a:r>
            <a:r>
              <a:rPr lang="es-EC" sz="1400" dirty="0"/>
              <a:t>de Loja 2015-2020</a:t>
            </a:r>
            <a:br>
              <a:rPr lang="es-EC" sz="1400" dirty="0"/>
            </a:br>
            <a:endParaRPr sz="1400" dirty="0"/>
          </a:p>
        </p:txBody>
      </p:sp>
      <p:sp>
        <p:nvSpPr>
          <p:cNvPr id="235" name="Google Shape;235;p33"/>
          <p:cNvSpPr txBox="1">
            <a:spLocks noGrp="1"/>
          </p:cNvSpPr>
          <p:nvPr>
            <p:ph type="subTitle" idx="1"/>
          </p:nvPr>
        </p:nvSpPr>
        <p:spPr>
          <a:xfrm>
            <a:off x="3491785" y="4287893"/>
            <a:ext cx="436118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C" sz="1400" b="1" dirty="0" smtClean="0">
                <a:solidFill>
                  <a:srgbClr val="080808"/>
                </a:solidFill>
                <a:latin typeface="Arvo" panose="020B0604020202020204" charset="0"/>
              </a:rPr>
              <a:t>Director: </a:t>
            </a:r>
            <a:r>
              <a:rPr lang="es-EC" sz="1400" dirty="0" smtClean="0">
                <a:solidFill>
                  <a:srgbClr val="080808"/>
                </a:solidFill>
                <a:latin typeface="Arvo" panose="020B0604020202020204" charset="0"/>
              </a:rPr>
              <a:t>Franco </a:t>
            </a:r>
            <a:r>
              <a:rPr lang="es-EC" sz="1400" dirty="0">
                <a:solidFill>
                  <a:srgbClr val="080808"/>
                </a:solidFill>
                <a:latin typeface="Arvo" panose="020B0604020202020204" charset="0"/>
              </a:rPr>
              <a:t>A. Machado Espinosa</a:t>
            </a:r>
            <a:r>
              <a:rPr lang="es-EC" sz="1400" dirty="0" smtClean="0">
                <a:solidFill>
                  <a:srgbClr val="080808"/>
                </a:solidFill>
                <a:latin typeface="Arvo" panose="020B0604020202020204" charset="0"/>
              </a:rPr>
              <a:t>, MBA</a:t>
            </a:r>
            <a:r>
              <a:rPr lang="es-EC" sz="1400" dirty="0">
                <a:solidFill>
                  <a:srgbClr val="080808"/>
                </a:solidFill>
                <a:latin typeface="Arvo" panose="020B0604020202020204" charset="0"/>
              </a:rPr>
              <a:t>.</a:t>
            </a:r>
            <a:endParaRPr lang="es-ES" sz="1400" dirty="0">
              <a:solidFill>
                <a:srgbClr val="080808"/>
              </a:solidFill>
              <a:latin typeface="Arvo" panose="020B0604020202020204" charset="0"/>
            </a:endParaRPr>
          </a:p>
          <a:p>
            <a:pPr marL="0" indent="0"/>
            <a:endParaRPr sz="1400" dirty="0">
              <a:latin typeface="Arvo" panose="020B0604020202020204" charset="0"/>
            </a:endParaRPr>
          </a:p>
        </p:txBody>
      </p:sp>
      <p:cxnSp>
        <p:nvCxnSpPr>
          <p:cNvPr id="236" name="Google Shape;236;p33"/>
          <p:cNvCxnSpPr/>
          <p:nvPr/>
        </p:nvCxnSpPr>
        <p:spPr>
          <a:xfrm>
            <a:off x="2708500" y="0"/>
            <a:ext cx="0" cy="5161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7" name="Google Shape;237;p3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08500" cy="192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Autoridades militares de Ecuador y Perú analizan seguridad en la frontera  sur | La República EC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7953"/>
            <a:ext cx="2708500" cy="15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ño ecuatoriano se reunirá con su madre tras ser encontrado en Perú | La  República EC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32286"/>
            <a:ext cx="2708501" cy="17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dad de las Fuerzas Armadas ESPE - COMERCIO EXTERI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26" y="200076"/>
            <a:ext cx="3464664" cy="5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30176" y="2371124"/>
            <a:ext cx="4815499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200"/>
              </a:spcBef>
              <a:spcAft>
                <a:spcPts val="1200"/>
              </a:spcAft>
              <a:buNone/>
            </a:pPr>
            <a:r>
              <a:rPr lang="es-EC" b="1" dirty="0">
                <a:solidFill>
                  <a:srgbClr val="080808"/>
                </a:solidFill>
                <a:latin typeface="Arvo" panose="020B0604020202020204" charset="0"/>
              </a:rPr>
              <a:t>Trabajo de titulación, previo a la obtención del título de </a:t>
            </a:r>
            <a:r>
              <a:rPr lang="es-EC" b="1" dirty="0" smtClean="0">
                <a:solidFill>
                  <a:srgbClr val="080808"/>
                </a:solidFill>
                <a:latin typeface="Arvo" panose="020B0604020202020204" charset="0"/>
              </a:rPr>
              <a:t>Licenciado en Comercio Exterior y Negociación Internacional</a:t>
            </a:r>
          </a:p>
          <a:p>
            <a:pPr algn="ctr">
              <a:spcBef>
                <a:spcPts val="200"/>
              </a:spcBef>
              <a:spcAft>
                <a:spcPts val="1200"/>
              </a:spcAft>
            </a:pPr>
            <a:r>
              <a:rPr lang="en" b="1" dirty="0" smtClean="0">
                <a:latin typeface="Arvo" panose="020B0604020202020204" charset="0"/>
              </a:rPr>
              <a:t>Autor: </a:t>
            </a:r>
            <a:r>
              <a:rPr lang="en" dirty="0">
                <a:latin typeface="Arvo" panose="020B0604020202020204" charset="0"/>
              </a:rPr>
              <a:t>Verónica Isabel Tapia Morales</a:t>
            </a:r>
          </a:p>
          <a:p>
            <a:pPr marL="0" indent="0" algn="ctr">
              <a:spcBef>
                <a:spcPts val="200"/>
              </a:spcBef>
              <a:spcAft>
                <a:spcPts val="1200"/>
              </a:spcAft>
              <a:buNone/>
            </a:pPr>
            <a:endParaRPr lang="es-ES" b="1" dirty="0">
              <a:solidFill>
                <a:srgbClr val="080808"/>
              </a:solidFill>
              <a:latin typeface="Arv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8;p35"/>
          <p:cNvSpPr txBox="1">
            <a:spLocks/>
          </p:cNvSpPr>
          <p:nvPr/>
        </p:nvSpPr>
        <p:spPr>
          <a:xfrm>
            <a:off x="101601" y="-66322"/>
            <a:ext cx="349955" cy="5209822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s-EC" sz="1500" dirty="0" smtClean="0"/>
              <a:t>FLUJOGRAMA IMPORTACIÓN COMERCIO TRANSFRONTERIZO</a:t>
            </a:r>
            <a:endParaRPr lang="es-EC" sz="15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884" b="1691"/>
          <a:stretch/>
        </p:blipFill>
        <p:spPr>
          <a:xfrm>
            <a:off x="654755" y="153105"/>
            <a:ext cx="8387646" cy="47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>
            <a:spLocks noGrp="1"/>
          </p:cNvSpPr>
          <p:nvPr>
            <p:ph type="title" idx="4294967295"/>
          </p:nvPr>
        </p:nvSpPr>
        <p:spPr>
          <a:xfrm>
            <a:off x="90312" y="-47771"/>
            <a:ext cx="349955" cy="5209822"/>
          </a:xfrm>
          <a:prstGeom prst="rect">
            <a:avLst/>
          </a:prstGeom>
        </p:spPr>
        <p:txBody>
          <a:bodyPr spcFirstLastPara="1" vert="vert270" wrap="square" lIns="91425" tIns="91425" rIns="91425" bIns="91425" anchor="t" anchorCtr="0">
            <a:noAutofit/>
          </a:bodyPr>
          <a:lstStyle/>
          <a:p>
            <a:pPr algn="ctr"/>
            <a:r>
              <a:rPr lang="en" sz="1500" dirty="0" smtClean="0"/>
              <a:t>FLUJOGRAMA IMPORTACIÓN CANASTA COMERCIAL TRANSFRONTERIZA</a:t>
            </a:r>
            <a:endParaRPr sz="1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576" r="1235" b="2779"/>
          <a:stretch/>
        </p:blipFill>
        <p:spPr>
          <a:xfrm>
            <a:off x="709349" y="95956"/>
            <a:ext cx="8287896" cy="49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4489" y="1456266"/>
            <a:ext cx="4334561" cy="3073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16" name="Google Shape;316;p40"/>
          <p:cNvSpPr txBox="1">
            <a:spLocks noGrp="1"/>
          </p:cNvSpPr>
          <p:nvPr>
            <p:ph type="title"/>
          </p:nvPr>
        </p:nvSpPr>
        <p:spPr>
          <a:xfrm flipH="1">
            <a:off x="913791" y="341844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dirty="0"/>
              <a:t>IMPORTACIONES DISTRITO LOJA-MACARÁ</a:t>
            </a:r>
            <a:endParaRPr sz="1800" dirty="0"/>
          </a:p>
        </p:txBody>
      </p:sp>
      <p:graphicFrame>
        <p:nvGraphicFramePr>
          <p:cNvPr id="30" name="Gráfico 29"/>
          <p:cNvGraphicFramePr/>
          <p:nvPr>
            <p:extLst>
              <p:ext uri="{D42A27DB-BD31-4B8C-83A1-F6EECF244321}">
                <p14:modId xmlns:p14="http://schemas.microsoft.com/office/powerpoint/2010/main" val="2764741095"/>
              </p:ext>
            </p:extLst>
          </p:nvPr>
        </p:nvGraphicFramePr>
        <p:xfrm>
          <a:off x="360927" y="1653169"/>
          <a:ext cx="4052869" cy="2876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4695488" y="1456266"/>
            <a:ext cx="4312197" cy="3073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graphicFrame>
        <p:nvGraphicFramePr>
          <p:cNvPr id="34" name="Gráfico 33"/>
          <p:cNvGraphicFramePr/>
          <p:nvPr>
            <p:extLst>
              <p:ext uri="{D42A27DB-BD31-4B8C-83A1-F6EECF244321}">
                <p14:modId xmlns:p14="http://schemas.microsoft.com/office/powerpoint/2010/main" val="399543229"/>
              </p:ext>
            </p:extLst>
          </p:nvPr>
        </p:nvGraphicFramePr>
        <p:xfrm>
          <a:off x="4898890" y="1653169"/>
          <a:ext cx="3894209" cy="2749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Picture 2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74" y="341844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290498" y="4600092"/>
            <a:ext cx="19291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Fuente: Cobus (2021)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/>
          <p:cNvSpPr txBox="1"/>
          <p:nvPr/>
        </p:nvSpPr>
        <p:spPr>
          <a:xfrm>
            <a:off x="2093159" y="1258719"/>
            <a:ext cx="5228709" cy="33018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16" name="Google Shape;316;p40"/>
          <p:cNvSpPr txBox="1">
            <a:spLocks noGrp="1"/>
          </p:cNvSpPr>
          <p:nvPr>
            <p:ph type="title"/>
          </p:nvPr>
        </p:nvSpPr>
        <p:spPr>
          <a:xfrm flipH="1">
            <a:off x="913791" y="341844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/>
              <a:t>SOCIALIZACIÓN DE LA CANASTA COMERCIAL TRANSFRONTERIZA</a:t>
            </a:r>
            <a:endParaRPr sz="1600" dirty="0"/>
          </a:p>
        </p:txBody>
      </p:sp>
      <p:pic>
        <p:nvPicPr>
          <p:cNvPr id="35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74" y="341844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243974322"/>
              </p:ext>
            </p:extLst>
          </p:nvPr>
        </p:nvGraphicFramePr>
        <p:xfrm>
          <a:off x="2354268" y="1381011"/>
          <a:ext cx="4651375" cy="306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7679780" y="1227123"/>
            <a:ext cx="86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7,25%</a:t>
            </a:r>
          </a:p>
        </p:txBody>
      </p:sp>
      <p:grpSp>
        <p:nvGrpSpPr>
          <p:cNvPr id="9" name="Google Shape;785;p60"/>
          <p:cNvGrpSpPr/>
          <p:nvPr/>
        </p:nvGrpSpPr>
        <p:grpSpPr>
          <a:xfrm>
            <a:off x="7423075" y="890447"/>
            <a:ext cx="1098114" cy="1030403"/>
            <a:chOff x="6039282" y="1042577"/>
            <a:chExt cx="734315" cy="731929"/>
          </a:xfrm>
        </p:grpSpPr>
        <p:sp>
          <p:nvSpPr>
            <p:cNvPr id="10" name="Google Shape;786;p60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1" name="Google Shape;787;p60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" name="Google Shape;788;p60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" name="Google Shape;789;p60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" name="Google Shape;790;p60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" name="Google Shape;791;p60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" name="Google Shape;792;p60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" name="Google Shape;793;p60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" name="Google Shape;794;p60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" name="Google Shape;795;p60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" name="Google Shape;796;p60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" name="Google Shape;797;p60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" name="Google Shape;798;p60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" name="Google Shape;799;p60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4" name="Google Shape;800;p60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5" name="Google Shape;801;p60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6" name="Google Shape;802;p60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" name="Google Shape;803;p60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8" name="Google Shape;804;p60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9" name="Google Shape;805;p60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1" name="Google Shape;806;p60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7766590" y="1991418"/>
            <a:ext cx="1146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Roboto" panose="020B0604020202020204" charset="0"/>
                <a:ea typeface="Roboto" panose="020B0604020202020204" charset="0"/>
              </a:rPr>
              <a:t>Porcentaje de asistencia</a:t>
            </a:r>
            <a:endParaRPr lang="es-MX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60768" y="4697224"/>
            <a:ext cx="4037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latin typeface="Roboto" panose="020B0604020202020204" charset="0"/>
                <a:ea typeface="Roboto" panose="020B0604020202020204" charset="0"/>
              </a:rPr>
              <a:t>Fuente: Servicio Nacional de Aduana del Ecuador (2017)</a:t>
            </a:r>
          </a:p>
          <a:p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194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4128373" y="1414682"/>
            <a:ext cx="4699539" cy="30218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375433" y="2726321"/>
            <a:ext cx="3453783" cy="2163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375433" y="375542"/>
            <a:ext cx="3453781" cy="2169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128373" y="341844"/>
            <a:ext cx="4518915" cy="527400"/>
          </a:xfrm>
        </p:spPr>
        <p:txBody>
          <a:bodyPr/>
          <a:lstStyle/>
          <a:p>
            <a:r>
              <a:rPr lang="es-MX" sz="1800" dirty="0"/>
              <a:t>IMPORTACIONES CANASTA COMERCIAL TRANSFRONTERIZA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0580261"/>
              </p:ext>
            </p:extLst>
          </p:nvPr>
        </p:nvGraphicFramePr>
        <p:xfrm>
          <a:off x="519210" y="478790"/>
          <a:ext cx="3228702" cy="2065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150102917"/>
              </p:ext>
            </p:extLst>
          </p:nvPr>
        </p:nvGraphicFramePr>
        <p:xfrm>
          <a:off x="508268" y="2726321"/>
          <a:ext cx="3420613" cy="2163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665814033"/>
              </p:ext>
            </p:extLst>
          </p:nvPr>
        </p:nvGraphicFramePr>
        <p:xfrm>
          <a:off x="4403019" y="1505515"/>
          <a:ext cx="4424892" cy="2845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2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96" y="4570829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65153" y="4868023"/>
            <a:ext cx="4037866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>
                <a:latin typeface="Roboto" panose="020B0604020202020204" charset="0"/>
                <a:ea typeface="Roboto" panose="020B0604020202020204" charset="0"/>
              </a:rPr>
              <a:t>Fuente: Servicio Nacional de Aduana del Ecuador (2017)</a:t>
            </a:r>
          </a:p>
          <a:p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13429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dirty="0"/>
              <a:t>Consumo de Canastas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14310" y="1230635"/>
            <a:ext cx="5565423" cy="35106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E575ECE7-A9DA-4785-9D52-5AE6CA635D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752964"/>
              </p:ext>
            </p:extLst>
          </p:nvPr>
        </p:nvGraphicFramePr>
        <p:xfrm>
          <a:off x="2001449" y="1329480"/>
          <a:ext cx="4970780" cy="327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76" y="4608620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5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5268217" y="199675"/>
            <a:ext cx="3722903" cy="2180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259288" y="2542353"/>
            <a:ext cx="3722903" cy="2180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50527" y="1408339"/>
            <a:ext cx="4048214" cy="290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 flipH="1">
            <a:off x="821484" y="405824"/>
            <a:ext cx="3906300" cy="572700"/>
          </a:xfrm>
        </p:spPr>
        <p:txBody>
          <a:bodyPr/>
          <a:lstStyle/>
          <a:p>
            <a:r>
              <a:rPr lang="es-MX" sz="2000" dirty="0"/>
              <a:t>VALOR AGREGADO BRUTO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436064698"/>
              </p:ext>
            </p:extLst>
          </p:nvPr>
        </p:nvGraphicFramePr>
        <p:xfrm>
          <a:off x="860516" y="1525763"/>
          <a:ext cx="4025998" cy="2668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417877224"/>
              </p:ext>
            </p:extLst>
          </p:nvPr>
        </p:nvGraphicFramePr>
        <p:xfrm>
          <a:off x="5268217" y="199675"/>
          <a:ext cx="3744719" cy="2111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Resultado de imagen para ES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2" y="4651090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3146535369"/>
              </p:ext>
            </p:extLst>
          </p:nvPr>
        </p:nvGraphicFramePr>
        <p:xfrm>
          <a:off x="5408747" y="2632906"/>
          <a:ext cx="3397898" cy="208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674190" y="4812930"/>
            <a:ext cx="29327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Fuente: Banco Central del Ecuador (2019)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03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2828894" y="1482024"/>
            <a:ext cx="5960533" cy="2706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s-MX" sz="1800" dirty="0"/>
              <a:t>ÍNDICE DE COMPETITIVIDAD PROVINCIAL</a:t>
            </a:r>
          </a:p>
        </p:txBody>
      </p:sp>
      <p:pic>
        <p:nvPicPr>
          <p:cNvPr id="6" name="Picture 2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7" y="4494311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349;p41"/>
          <p:cNvCxnSpPr/>
          <p:nvPr/>
        </p:nvCxnSpPr>
        <p:spPr>
          <a:xfrm>
            <a:off x="1368064" y="0"/>
            <a:ext cx="0" cy="26190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350;p41"/>
          <p:cNvSpPr/>
          <p:nvPr/>
        </p:nvSpPr>
        <p:spPr>
          <a:xfrm>
            <a:off x="728350" y="1588041"/>
            <a:ext cx="352200" cy="342924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cxnSp>
        <p:nvCxnSpPr>
          <p:cNvPr id="9" name="Google Shape;351;p41"/>
          <p:cNvCxnSpPr/>
          <p:nvPr/>
        </p:nvCxnSpPr>
        <p:spPr>
          <a:xfrm>
            <a:off x="1080550" y="1764227"/>
            <a:ext cx="2727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352;p41"/>
          <p:cNvSpPr txBox="1"/>
          <p:nvPr/>
        </p:nvSpPr>
        <p:spPr>
          <a:xfrm>
            <a:off x="1517705" y="1463139"/>
            <a:ext cx="1101318" cy="4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n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Puesto: </a:t>
            </a:r>
            <a:r>
              <a:rPr lang="en"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</a:p>
          <a:p>
            <a:pPr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n" sz="13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ICP 42,64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353;p41"/>
          <p:cNvSpPr txBox="1"/>
          <p:nvPr/>
        </p:nvSpPr>
        <p:spPr>
          <a:xfrm>
            <a:off x="1577936" y="1167544"/>
            <a:ext cx="200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latin typeface="Arvo"/>
                <a:ea typeface="Arvo"/>
                <a:cs typeface="Arvo"/>
                <a:sym typeface="Arvo"/>
              </a:rPr>
              <a:t>2018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" name="Google Shape;362;p41"/>
          <p:cNvSpPr/>
          <p:nvPr/>
        </p:nvSpPr>
        <p:spPr>
          <a:xfrm>
            <a:off x="1623087" y="621477"/>
            <a:ext cx="352200" cy="3522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cxnSp>
        <p:nvCxnSpPr>
          <p:cNvPr id="13" name="Google Shape;363;p41"/>
          <p:cNvCxnSpPr/>
          <p:nvPr/>
        </p:nvCxnSpPr>
        <p:spPr>
          <a:xfrm>
            <a:off x="1368065" y="784813"/>
            <a:ext cx="2727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364;p41"/>
          <p:cNvSpPr txBox="1"/>
          <p:nvPr/>
        </p:nvSpPr>
        <p:spPr>
          <a:xfrm>
            <a:off x="-638636" y="600650"/>
            <a:ext cx="2006700" cy="39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Aft>
                <a:spcPts val="800"/>
              </a:spcAft>
            </a:pPr>
            <a:r>
              <a:rPr lang="en" sz="1300" b="1" dirty="0">
                <a:latin typeface="Roboto"/>
                <a:ea typeface="Roboto"/>
                <a:cs typeface="Roboto"/>
                <a:sym typeface="Roboto"/>
              </a:rPr>
              <a:t>Puesto: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7</a:t>
            </a:r>
          </a:p>
          <a:p>
            <a:pPr algn="r">
              <a:spcAft>
                <a:spcPts val="800"/>
              </a:spcAft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ICP 40,60</a:t>
            </a: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365;p41"/>
          <p:cNvSpPr txBox="1"/>
          <p:nvPr/>
        </p:nvSpPr>
        <p:spPr>
          <a:xfrm>
            <a:off x="-744489" y="250350"/>
            <a:ext cx="200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1600" b="1" dirty="0">
                <a:latin typeface="Arvo"/>
                <a:ea typeface="Arvo"/>
                <a:cs typeface="Arvo"/>
                <a:sym typeface="Arvo"/>
              </a:rPr>
              <a:t>2017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616825"/>
              </p:ext>
            </p:extLst>
          </p:nvPr>
        </p:nvGraphicFramePr>
        <p:xfrm>
          <a:off x="3087251" y="1930965"/>
          <a:ext cx="5394961" cy="1914208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788855"/>
                <a:gridCol w="805143"/>
                <a:gridCol w="732579"/>
                <a:gridCol w="732579"/>
                <a:gridCol w="613881"/>
                <a:gridCol w="721924"/>
              </a:tblGrid>
              <a:tr h="1809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Nombre del Pilar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2017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2018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Tasa de Variación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Puesto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Puesto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Infraestructura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51,76%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50,02%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-3,4%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8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Estabilidad macroeconómica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12,93%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27,36%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111,6%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8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Internacionalización, apertura y tamaño de mercado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50,39%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50,42%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0,1%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Gestión empresarial y dinamismo del negocio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5,36%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5,54%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3,4%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2935111" y="4294256"/>
            <a:ext cx="6208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/>
              <a:t>Fuente: Ministerio de Producción Comercio Exterior e Inversiones  (2019)</a:t>
            </a:r>
          </a:p>
          <a:p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2212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VENTAS TOTALES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1603435" y="1274466"/>
            <a:ext cx="4955821" cy="3273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MX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141205459"/>
              </p:ext>
            </p:extLst>
          </p:nvPr>
        </p:nvGraphicFramePr>
        <p:xfrm>
          <a:off x="1789701" y="1458384"/>
          <a:ext cx="4572000" cy="2928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0" y="465631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17424" y="4732161"/>
            <a:ext cx="37189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Fuente: Servicio de Rentas Internas (2021)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20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/>
              <a:t>ABOUT ME</a:t>
            </a:r>
            <a:endParaRPr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subTitle" idx="1"/>
          </p:nvPr>
        </p:nvSpPr>
        <p:spPr>
          <a:xfrm>
            <a:off x="825816" y="1163334"/>
            <a:ext cx="7407143" cy="3492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E</a:t>
            </a:r>
            <a:r>
              <a:rPr lang="es-EC" sz="1200" dirty="0" smtClean="0"/>
              <a:t>xiste </a:t>
            </a:r>
            <a:r>
              <a:rPr lang="es-EC" sz="1200" dirty="0"/>
              <a:t>normativa que ampara y busca favorecer el Tráfico </a:t>
            </a:r>
            <a:r>
              <a:rPr lang="es-EC" sz="1200" dirty="0" smtClean="0"/>
              <a:t>Fronterizo, así como a la ZIF, </a:t>
            </a:r>
            <a:r>
              <a:rPr lang="es-EC" sz="1200" dirty="0"/>
              <a:t>tanto a nivel nacional como internacional mediante convenios bilaterales</a:t>
            </a:r>
            <a:r>
              <a:rPr lang="es-EC" sz="1200" dirty="0" smtClean="0"/>
              <a:t>. Sin embargo, muy </a:t>
            </a:r>
            <a:r>
              <a:rPr lang="es-EC" sz="1200" dirty="0"/>
              <a:t>a </a:t>
            </a:r>
            <a:r>
              <a:rPr lang="es-EC" sz="1200" dirty="0" smtClean="0"/>
              <a:t>menudo </a:t>
            </a:r>
            <a:r>
              <a:rPr lang="es-EC" sz="1200" dirty="0"/>
              <a:t>los convenios pactados se pierden a través de los </a:t>
            </a:r>
            <a:r>
              <a:rPr lang="es-EC" sz="1200" dirty="0" smtClean="0"/>
              <a:t>años, </a:t>
            </a:r>
            <a:r>
              <a:rPr lang="es-EC" sz="1200" dirty="0"/>
              <a:t>ya que son de carácter coyuntural más no estructural, quedando relegados en el tiempo</a:t>
            </a:r>
            <a:r>
              <a:rPr lang="es-EC" sz="1200" dirty="0" smtClean="0"/>
              <a:t>.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L</a:t>
            </a:r>
            <a:r>
              <a:rPr lang="es-EC" sz="1200" dirty="0" smtClean="0"/>
              <a:t>a </a:t>
            </a:r>
            <a:r>
              <a:rPr lang="es-EC" sz="1200" dirty="0"/>
              <a:t>Canasta Familiar </a:t>
            </a:r>
            <a:r>
              <a:rPr lang="es-EC" sz="1200" dirty="0" smtClean="0"/>
              <a:t>Transfronteriza </a:t>
            </a:r>
            <a:r>
              <a:rPr lang="es-EC" sz="1200" dirty="0"/>
              <a:t>permite a un grupo familiar de una zona fronteriza adquirir bienes para su uso diario ingresándolos por la frontera terrestre, </a:t>
            </a:r>
            <a:r>
              <a:rPr lang="es-EC" sz="1200" dirty="0" smtClean="0"/>
              <a:t>sin embargo </a:t>
            </a:r>
            <a:r>
              <a:rPr lang="es-EC" sz="1200" dirty="0"/>
              <a:t>no se aplica en Macará ni Zapotillo, ya que no han sido declaradas como Zonas de Libre Comercio por lo que no pueden acceder a este </a:t>
            </a:r>
            <a:r>
              <a:rPr lang="es-EC" sz="1200" dirty="0" smtClean="0"/>
              <a:t>beneficio. </a:t>
            </a:r>
            <a:endParaRPr lang="es-EC" sz="1200" dirty="0"/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 smtClean="0"/>
              <a:t>Con </a:t>
            </a:r>
            <a:r>
              <a:rPr lang="es-EC" sz="1200" dirty="0"/>
              <a:t>base en la evidencia del consumo de las Canastas Comerciales Transfronterizas y los indicadores económicos analizados, evidencia obtenida de periódicos, opiniones realizadas por aquellos actores </a:t>
            </a:r>
            <a:r>
              <a:rPr lang="es-EC" sz="1200" dirty="0" smtClean="0"/>
              <a:t>involucrados, se concluye que la medida no tuvo éxito por diferentes causas. 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1200" dirty="0" smtClean="0"/>
              <a:t>La Canasta Comercial Transfronteriza no contribuyó a la reactivación del Comercio ni mucho menos dinamizar la economía de la Provincia de Loja, por lo tanto tampoco benefició a la Zona de Integración Fronteriza de la cual forma parte.</a:t>
            </a:r>
            <a:endParaRPr sz="1200" dirty="0"/>
          </a:p>
        </p:txBody>
      </p:sp>
      <p:sp>
        <p:nvSpPr>
          <p:cNvPr id="12" name="Título 1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es-MX" dirty="0" smtClean="0"/>
              <a:t>CONCLUSIONES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>
            <a:spLocks noGrp="1"/>
          </p:cNvSpPr>
          <p:nvPr>
            <p:ph type="title"/>
          </p:nvPr>
        </p:nvSpPr>
        <p:spPr>
          <a:xfrm>
            <a:off x="4342863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PROBLEMA</a:t>
            </a:r>
            <a:endParaRPr dirty="0"/>
          </a:p>
        </p:txBody>
      </p:sp>
      <p:pic>
        <p:nvPicPr>
          <p:cNvPr id="22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6" y="4444690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39433695"/>
              </p:ext>
            </p:extLst>
          </p:nvPr>
        </p:nvGraphicFramePr>
        <p:xfrm>
          <a:off x="1168077" y="1244232"/>
          <a:ext cx="6349571" cy="3899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es-MX" dirty="0" smtClean="0"/>
              <a:t>RECOMENDACIONES </a:t>
            </a:r>
            <a:endParaRPr lang="es-MX" dirty="0"/>
          </a:p>
        </p:txBody>
      </p:sp>
      <p:sp>
        <p:nvSpPr>
          <p:cNvPr id="17" name="Google Shape;274;p36"/>
          <p:cNvSpPr txBox="1">
            <a:spLocks noGrp="1"/>
          </p:cNvSpPr>
          <p:nvPr>
            <p:ph type="subTitle" idx="1"/>
          </p:nvPr>
        </p:nvSpPr>
        <p:spPr>
          <a:xfrm>
            <a:off x="825816" y="1163334"/>
            <a:ext cx="7407143" cy="3492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Es fundamental que los gobiernos de turno implementen políticas tomando en cuenta el comercio como piedra angular del desarrollo para beneficiar a las poblaciones fronterizas en materia comercial, económica y social con visión a largo plazo. 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Se recomienda </a:t>
            </a:r>
            <a:r>
              <a:rPr lang="es-EC" sz="1200" dirty="0" smtClean="0"/>
              <a:t>a la Dirección General del </a:t>
            </a:r>
            <a:r>
              <a:rPr lang="es-EC" sz="1200" dirty="0"/>
              <a:t>Servicio Nacional de Aduana, en cumplimiento de acuerdos binacionales, analizar la posibilidad de implementar una zona de libre comercio en los cantones Macará y </a:t>
            </a:r>
            <a:r>
              <a:rPr lang="es-EC" sz="1200" dirty="0" smtClean="0"/>
              <a:t>Zapotillo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Se recomienda al Servicio Nacional de Aduana del Ecuador y a los Gobiernos Autónomos Descentralizados, reactivar la aplicación de la Canasta Comercial </a:t>
            </a:r>
            <a:r>
              <a:rPr lang="es-EC" sz="1200" dirty="0" smtClean="0"/>
              <a:t>Transfronteriza </a:t>
            </a:r>
            <a:r>
              <a:rPr lang="es-EC" sz="1200" dirty="0"/>
              <a:t>realizando medidas correctivas para dinamizar el comercio y la economía de las zonas fronterizas.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C" sz="1200" dirty="0"/>
              <a:t>Se recomienda a las empresas públicas y privadas invertir en actividades de manufactura, ya que es una actividad clave generadora de valor agregado a nivel de </a:t>
            </a:r>
            <a:r>
              <a:rPr lang="es-EC" sz="1200" dirty="0" smtClean="0"/>
              <a:t>provincia</a:t>
            </a:r>
            <a:r>
              <a:rPr lang="es-EC" sz="1200" dirty="0"/>
              <a:t>, la cual impactaría de manera significativa en las cadenas de producción  y que  a su vez estas actividades complementen las relacionadas al comercio como la logística y el transporte entre las más relevantes. </a:t>
            </a:r>
          </a:p>
          <a:p>
            <a:pPr marL="171450" indent="-171450" algn="just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153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/>
          <p:nvPr/>
        </p:nvSpPr>
        <p:spPr>
          <a:xfrm>
            <a:off x="2295838" y="1438100"/>
            <a:ext cx="5125800" cy="2814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0" name="Google Shape;280;p37"/>
          <p:cNvSpPr/>
          <p:nvPr/>
        </p:nvSpPr>
        <p:spPr>
          <a:xfrm>
            <a:off x="2004688" y="1155775"/>
            <a:ext cx="5125800" cy="28143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1" name="Google Shape;281;p37"/>
          <p:cNvSpPr/>
          <p:nvPr/>
        </p:nvSpPr>
        <p:spPr>
          <a:xfrm>
            <a:off x="1722363" y="891100"/>
            <a:ext cx="5125800" cy="28143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2" name="Google Shape;282;p37"/>
          <p:cNvSpPr txBox="1">
            <a:spLocks noGrp="1"/>
          </p:cNvSpPr>
          <p:nvPr>
            <p:ph type="title"/>
          </p:nvPr>
        </p:nvSpPr>
        <p:spPr>
          <a:xfrm>
            <a:off x="2264763" y="891100"/>
            <a:ext cx="4041000" cy="28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600" dirty="0"/>
              <a:t>Gracias</a:t>
            </a:r>
            <a:endParaRPr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609800" y="387874"/>
            <a:ext cx="6132523" cy="581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OBJETIVOS</a:t>
            </a:r>
            <a:endParaRPr dirty="0"/>
          </a:p>
        </p:txBody>
      </p:sp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89" y="4602734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55;p44"/>
          <p:cNvSpPr/>
          <p:nvPr/>
        </p:nvSpPr>
        <p:spPr>
          <a:xfrm rot="10800000" flipH="1">
            <a:off x="3533670" y="1804734"/>
            <a:ext cx="2423711" cy="1234401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0" name="Google Shape;459;p44"/>
          <p:cNvSpPr/>
          <p:nvPr/>
        </p:nvSpPr>
        <p:spPr>
          <a:xfrm>
            <a:off x="740539" y="2042334"/>
            <a:ext cx="2269422" cy="2194483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dirty="0"/>
              <a:t>Analizar la aplicación del Régimen de Tráfico Fronterizo en la </a:t>
            </a:r>
            <a:r>
              <a:rPr lang="es-EC" dirty="0" smtClean="0"/>
              <a:t>Provincia </a:t>
            </a:r>
            <a:r>
              <a:rPr lang="es-EC" dirty="0"/>
              <a:t>de Loja y su aporte al desarrollo de la Zona de Integración Fronteriza</a:t>
            </a:r>
          </a:p>
          <a:p>
            <a:pPr algn="just"/>
            <a:endParaRPr dirty="0"/>
          </a:p>
        </p:txBody>
      </p:sp>
      <p:sp>
        <p:nvSpPr>
          <p:cNvPr id="15" name="Google Shape;465;p44"/>
          <p:cNvSpPr txBox="1"/>
          <p:nvPr/>
        </p:nvSpPr>
        <p:spPr>
          <a:xfrm>
            <a:off x="1256368" y="1260066"/>
            <a:ext cx="1392000" cy="42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b="1" dirty="0">
                <a:latin typeface="Arvo"/>
                <a:ea typeface="Arvo"/>
                <a:cs typeface="Arvo"/>
                <a:sym typeface="Arvo"/>
              </a:rPr>
              <a:t>General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0" name="Google Shape;465;p44"/>
          <p:cNvSpPr txBox="1"/>
          <p:nvPr/>
        </p:nvSpPr>
        <p:spPr>
          <a:xfrm>
            <a:off x="5350323" y="1260066"/>
            <a:ext cx="1392000" cy="42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b="1" dirty="0">
                <a:latin typeface="Arvo"/>
                <a:ea typeface="Arvo"/>
                <a:cs typeface="Arvo"/>
                <a:sym typeface="Arvo"/>
              </a:rPr>
              <a:t>Específicos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8" name="Google Shape;459;p44"/>
          <p:cNvSpPr/>
          <p:nvPr/>
        </p:nvSpPr>
        <p:spPr>
          <a:xfrm>
            <a:off x="3633437" y="1873208"/>
            <a:ext cx="2224174" cy="1079935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200" dirty="0"/>
              <a:t>Describir la normativa general y específica que da origen al régimen de excepción Tráfico Fronterizo y Zona de Integración Fronteriza</a:t>
            </a:r>
            <a:endParaRPr sz="1200" dirty="0"/>
          </a:p>
        </p:txBody>
      </p:sp>
      <p:sp>
        <p:nvSpPr>
          <p:cNvPr id="29" name="Google Shape;455;p44"/>
          <p:cNvSpPr/>
          <p:nvPr/>
        </p:nvSpPr>
        <p:spPr>
          <a:xfrm rot="10800000" flipH="1">
            <a:off x="6252999" y="1804734"/>
            <a:ext cx="2423711" cy="1234401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0" name="Google Shape;459;p44"/>
          <p:cNvSpPr/>
          <p:nvPr/>
        </p:nvSpPr>
        <p:spPr>
          <a:xfrm>
            <a:off x="6352767" y="1873208"/>
            <a:ext cx="2224174" cy="1079935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sz="1200" dirty="0"/>
          </a:p>
          <a:p>
            <a:pPr algn="ctr"/>
            <a:r>
              <a:rPr lang="es-EC" sz="1200" dirty="0"/>
              <a:t>Identificar el proceso, actores y responsables que intervienen en la aplicación del comercio transfronterizo y Canasta Comercial </a:t>
            </a:r>
            <a:r>
              <a:rPr lang="es-EC" sz="1200" dirty="0" smtClean="0"/>
              <a:t>Transfronteriza</a:t>
            </a:r>
            <a:endParaRPr lang="es-EC" sz="1200" dirty="0"/>
          </a:p>
          <a:p>
            <a:pPr algn="ctr"/>
            <a:endParaRPr sz="1200" dirty="0"/>
          </a:p>
        </p:txBody>
      </p:sp>
      <p:sp>
        <p:nvSpPr>
          <p:cNvPr id="31" name="Google Shape;455;p44"/>
          <p:cNvSpPr/>
          <p:nvPr/>
        </p:nvSpPr>
        <p:spPr>
          <a:xfrm rot="10800000" flipH="1">
            <a:off x="3533670" y="3139577"/>
            <a:ext cx="2423711" cy="1234401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" name="Google Shape;459;p44"/>
          <p:cNvSpPr/>
          <p:nvPr/>
        </p:nvSpPr>
        <p:spPr>
          <a:xfrm>
            <a:off x="3633437" y="3208051"/>
            <a:ext cx="2224174" cy="1079935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sz="1200" dirty="0"/>
          </a:p>
          <a:p>
            <a:pPr algn="ctr"/>
            <a:r>
              <a:rPr lang="es-EC" sz="1200" dirty="0"/>
              <a:t>Analizar las importaciones mediante la Canasta Comercial Transfronteriza en la </a:t>
            </a:r>
            <a:r>
              <a:rPr lang="es-EC" sz="1200" dirty="0" smtClean="0"/>
              <a:t>Provincia </a:t>
            </a:r>
            <a:r>
              <a:rPr lang="es-EC" sz="1200" dirty="0"/>
              <a:t>de Loja</a:t>
            </a:r>
          </a:p>
          <a:p>
            <a:pPr algn="just"/>
            <a:endParaRPr dirty="0"/>
          </a:p>
        </p:txBody>
      </p:sp>
      <p:sp>
        <p:nvSpPr>
          <p:cNvPr id="33" name="Google Shape;455;p44"/>
          <p:cNvSpPr/>
          <p:nvPr/>
        </p:nvSpPr>
        <p:spPr>
          <a:xfrm rot="10800000" flipH="1">
            <a:off x="6252999" y="3139577"/>
            <a:ext cx="2423711" cy="1234401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4" name="Google Shape;459;p44"/>
          <p:cNvSpPr/>
          <p:nvPr/>
        </p:nvSpPr>
        <p:spPr>
          <a:xfrm>
            <a:off x="6352767" y="3208051"/>
            <a:ext cx="2224174" cy="1079935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s-EC" sz="1200" dirty="0"/>
          </a:p>
          <a:p>
            <a:pPr algn="ctr"/>
            <a:r>
              <a:rPr lang="es-EC" sz="1200" dirty="0"/>
              <a:t>Determinar las variables relacionados al desarrollo económico de la </a:t>
            </a:r>
            <a:r>
              <a:rPr lang="es-EC" sz="1200" dirty="0" smtClean="0"/>
              <a:t>Provincia </a:t>
            </a:r>
            <a:r>
              <a:rPr lang="es-EC" sz="1200" dirty="0"/>
              <a:t>de Loja durante el periodo 2015-2020</a:t>
            </a:r>
          </a:p>
          <a:p>
            <a:pPr algn="just"/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VARIABLES</a:t>
            </a:r>
            <a:endParaRPr dirty="0"/>
          </a:p>
        </p:txBody>
      </p:sp>
      <p:pic>
        <p:nvPicPr>
          <p:cNvPr id="3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4" y="4422113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500935"/>
              </p:ext>
            </p:extLst>
          </p:nvPr>
        </p:nvGraphicFramePr>
        <p:xfrm>
          <a:off x="2056941" y="1326995"/>
          <a:ext cx="5169048" cy="285004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584524"/>
                <a:gridCol w="2584524"/>
              </a:tblGrid>
              <a:tr h="162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Variable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Indicador</a:t>
                      </a:r>
                      <a:endParaRPr lang="es-EC" sz="1050" b="1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  <a:tr h="980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Tráfico </a:t>
                      </a:r>
                      <a:r>
                        <a:rPr lang="es-EC" sz="1050" dirty="0">
                          <a:effectLst/>
                        </a:rPr>
                        <a:t>Fronterizo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Volumen de importaciones bajo Canasta Comercial Transfronteriza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Procesos para acceder a beneficios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Socialización </a:t>
                      </a:r>
                      <a:r>
                        <a:rPr lang="es-EC" sz="1050" dirty="0">
                          <a:effectLst/>
                        </a:rPr>
                        <a:t>de la Canasta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Transfronteriza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  <a:tr h="486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Comercio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Valor </a:t>
                      </a:r>
                      <a:r>
                        <a:rPr lang="es-EC" sz="1050" dirty="0">
                          <a:effectLst/>
                        </a:rPr>
                        <a:t>de las importaciones del Distrito Loja-Macará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  <a:tr h="184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Política</a:t>
                      </a:r>
                      <a:r>
                        <a:rPr lang="es-EC" sz="1050" baseline="0" dirty="0" smtClean="0">
                          <a:effectLst/>
                        </a:rPr>
                        <a:t> Fronteriza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Resoluciones </a:t>
                      </a:r>
                      <a:r>
                        <a:rPr lang="es-EC" sz="1050" dirty="0">
                          <a:effectLst/>
                        </a:rPr>
                        <a:t>relativas al tema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  <a:tr h="486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05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05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Desarrollo </a:t>
                      </a:r>
                      <a:r>
                        <a:rPr lang="es-EC" sz="1050" dirty="0">
                          <a:effectLst/>
                        </a:rPr>
                        <a:t>Económico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Valor </a:t>
                      </a:r>
                      <a:r>
                        <a:rPr lang="es-EC" sz="1050" dirty="0">
                          <a:effectLst/>
                        </a:rPr>
                        <a:t>Agregado Bruto Provincial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C" sz="1050" dirty="0" smtClean="0">
                        <a:effectLst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Ventas </a:t>
                      </a:r>
                      <a:r>
                        <a:rPr lang="es-EC" sz="1050" dirty="0">
                          <a:effectLst/>
                        </a:rPr>
                        <a:t>Total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  <a:tr h="486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r>
                        <a:rPr lang="es-EC" sz="1050" dirty="0" smtClean="0">
                          <a:effectLst/>
                        </a:rPr>
                        <a:t>Competitividad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C" sz="1050" dirty="0" smtClean="0">
                        <a:effectLst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050" dirty="0" smtClean="0">
                          <a:effectLst/>
                        </a:rPr>
                        <a:t>Índice </a:t>
                      </a:r>
                      <a:r>
                        <a:rPr lang="es-EC" sz="1050" dirty="0">
                          <a:effectLst/>
                        </a:rPr>
                        <a:t>de competitividad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38986" marR="389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5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5"/>
          <p:cNvSpPr txBox="1">
            <a:spLocks noGrp="1"/>
          </p:cNvSpPr>
          <p:nvPr>
            <p:ph type="title"/>
          </p:nvPr>
        </p:nvSpPr>
        <p:spPr>
          <a:xfrm>
            <a:off x="2618838" y="387000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TEORÍAS</a:t>
            </a:r>
            <a:endParaRPr dirty="0"/>
          </a:p>
        </p:txBody>
      </p:sp>
      <p:sp>
        <p:nvSpPr>
          <p:cNvPr id="13" name="Google Shape;7591;p62"/>
          <p:cNvSpPr/>
          <p:nvPr/>
        </p:nvSpPr>
        <p:spPr>
          <a:xfrm>
            <a:off x="7017745" y="1872868"/>
            <a:ext cx="1151064" cy="1057309"/>
          </a:xfrm>
          <a:custGeom>
            <a:avLst/>
            <a:gdLst/>
            <a:ahLst/>
            <a:cxnLst/>
            <a:rect l="l" t="t" r="r" b="b"/>
            <a:pathLst>
              <a:path w="57767" h="50027" extrusionOk="0">
                <a:moveTo>
                  <a:pt x="14439" y="0"/>
                </a:moveTo>
                <a:lnTo>
                  <a:pt x="0" y="25014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4"/>
                </a:lnTo>
                <a:lnTo>
                  <a:pt x="4332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200" dirty="0"/>
              <a:t>Teoría de la base económica</a:t>
            </a:r>
            <a:endParaRPr sz="1200" dirty="0"/>
          </a:p>
        </p:txBody>
      </p:sp>
      <p:sp>
        <p:nvSpPr>
          <p:cNvPr id="14" name="Google Shape;7592;p62"/>
          <p:cNvSpPr/>
          <p:nvPr/>
        </p:nvSpPr>
        <p:spPr>
          <a:xfrm>
            <a:off x="5511164" y="2809614"/>
            <a:ext cx="1137298" cy="1057309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7" y="25013"/>
                </a:lnTo>
                <a:lnTo>
                  <a:pt x="43329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100" dirty="0"/>
              <a:t>Teoría de la dotación de la infraestructura</a:t>
            </a:r>
            <a:endParaRPr sz="1100" dirty="0"/>
          </a:p>
        </p:txBody>
      </p:sp>
      <p:sp>
        <p:nvSpPr>
          <p:cNvPr id="15" name="Google Shape;7593;p62"/>
          <p:cNvSpPr/>
          <p:nvPr/>
        </p:nvSpPr>
        <p:spPr>
          <a:xfrm>
            <a:off x="1028854" y="1872872"/>
            <a:ext cx="1137125" cy="1057309"/>
          </a:xfrm>
          <a:custGeom>
            <a:avLst/>
            <a:gdLst/>
            <a:ahLst/>
            <a:cxnLst/>
            <a:rect l="l" t="t" r="r" b="b"/>
            <a:pathLst>
              <a:path w="57768" h="50027" extrusionOk="0">
                <a:moveTo>
                  <a:pt x="14439" y="0"/>
                </a:moveTo>
                <a:lnTo>
                  <a:pt x="1" y="25013"/>
                </a:lnTo>
                <a:lnTo>
                  <a:pt x="14439" y="50027"/>
                </a:lnTo>
                <a:lnTo>
                  <a:pt x="43329" y="50027"/>
                </a:lnTo>
                <a:lnTo>
                  <a:pt x="57768" y="25013"/>
                </a:lnTo>
                <a:lnTo>
                  <a:pt x="4332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200" dirty="0"/>
              <a:t>Teoría Keynesiana</a:t>
            </a:r>
            <a:endParaRPr sz="1200" dirty="0"/>
          </a:p>
        </p:txBody>
      </p:sp>
      <p:sp>
        <p:nvSpPr>
          <p:cNvPr id="16" name="Google Shape;7594;p62"/>
          <p:cNvSpPr/>
          <p:nvPr/>
        </p:nvSpPr>
        <p:spPr>
          <a:xfrm>
            <a:off x="2527439" y="2809801"/>
            <a:ext cx="1137189" cy="1056828"/>
          </a:xfrm>
          <a:custGeom>
            <a:avLst/>
            <a:gdLst/>
            <a:ahLst/>
            <a:cxnLst/>
            <a:rect l="l" t="t" r="r" b="b"/>
            <a:pathLst>
              <a:path w="57780" h="50027" extrusionOk="0">
                <a:moveTo>
                  <a:pt x="14452" y="0"/>
                </a:moveTo>
                <a:lnTo>
                  <a:pt x="0" y="25013"/>
                </a:lnTo>
                <a:lnTo>
                  <a:pt x="14452" y="50027"/>
                </a:lnTo>
                <a:lnTo>
                  <a:pt x="43328" y="50027"/>
                </a:lnTo>
                <a:lnTo>
                  <a:pt x="57780" y="25013"/>
                </a:lnTo>
                <a:lnTo>
                  <a:pt x="4332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150" dirty="0"/>
              <a:t>Teoría de la demanda representativa</a:t>
            </a:r>
            <a:endParaRPr sz="1150" dirty="0"/>
          </a:p>
        </p:txBody>
      </p:sp>
      <p:sp>
        <p:nvSpPr>
          <p:cNvPr id="17" name="Google Shape;7595;p62"/>
          <p:cNvSpPr/>
          <p:nvPr/>
        </p:nvSpPr>
        <p:spPr>
          <a:xfrm>
            <a:off x="4005997" y="1872872"/>
            <a:ext cx="1137278" cy="1057309"/>
          </a:xfrm>
          <a:custGeom>
            <a:avLst/>
            <a:gdLst/>
            <a:ahLst/>
            <a:cxnLst/>
            <a:rect l="l" t="t" r="r" b="b"/>
            <a:pathLst>
              <a:path w="57767" h="50027" extrusionOk="0">
                <a:moveTo>
                  <a:pt x="14439" y="0"/>
                </a:moveTo>
                <a:lnTo>
                  <a:pt x="0" y="25013"/>
                </a:lnTo>
                <a:lnTo>
                  <a:pt x="14439" y="50027"/>
                </a:lnTo>
                <a:lnTo>
                  <a:pt x="43328" y="50027"/>
                </a:lnTo>
                <a:lnTo>
                  <a:pt x="57767" y="25013"/>
                </a:lnTo>
                <a:lnTo>
                  <a:pt x="4332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sz="1200" dirty="0"/>
              <a:t>Ventaja Absoluta</a:t>
            </a:r>
            <a:endParaRPr sz="1200" dirty="0"/>
          </a:p>
        </p:txBody>
      </p:sp>
      <p:sp>
        <p:nvSpPr>
          <p:cNvPr id="18" name="Google Shape;7596;p62"/>
          <p:cNvSpPr/>
          <p:nvPr/>
        </p:nvSpPr>
        <p:spPr>
          <a:xfrm>
            <a:off x="606803" y="2404165"/>
            <a:ext cx="7930370" cy="934059"/>
          </a:xfrm>
          <a:custGeom>
            <a:avLst/>
            <a:gdLst/>
            <a:ahLst/>
            <a:cxnLst/>
            <a:rect l="l" t="t" r="r" b="b"/>
            <a:pathLst>
              <a:path w="285373" h="31310" fill="none" extrusionOk="0">
                <a:moveTo>
                  <a:pt x="285373" y="3317"/>
                </a:moveTo>
                <a:lnTo>
                  <a:pt x="269256" y="31309"/>
                </a:lnTo>
                <a:lnTo>
                  <a:pt x="233095" y="31309"/>
                </a:lnTo>
                <a:lnTo>
                  <a:pt x="215067" y="352"/>
                </a:lnTo>
                <a:lnTo>
                  <a:pt x="179426" y="352"/>
                </a:lnTo>
                <a:lnTo>
                  <a:pt x="161606" y="31218"/>
                </a:lnTo>
                <a:lnTo>
                  <a:pt x="125718" y="31309"/>
                </a:lnTo>
                <a:lnTo>
                  <a:pt x="107651" y="0"/>
                </a:lnTo>
                <a:lnTo>
                  <a:pt x="71490" y="0"/>
                </a:lnTo>
                <a:lnTo>
                  <a:pt x="53669" y="31075"/>
                </a:lnTo>
                <a:lnTo>
                  <a:pt x="18042" y="31075"/>
                </a:lnTo>
                <a:lnTo>
                  <a:pt x="0" y="11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130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19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04" y="4478557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2"/>
          <p:cNvSpPr txBox="1">
            <a:spLocks noGrp="1"/>
          </p:cNvSpPr>
          <p:nvPr>
            <p:ph type="subTitle" idx="5"/>
          </p:nvPr>
        </p:nvSpPr>
        <p:spPr>
          <a:xfrm flipH="1">
            <a:off x="5005959" y="627362"/>
            <a:ext cx="1369609" cy="7119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l">
              <a:spcAft>
                <a:spcPts val="1600"/>
              </a:spcAft>
            </a:pPr>
            <a:r>
              <a:rPr lang="es-EC" dirty="0" smtClean="0"/>
              <a:t>Cualitativo y Cuantitativo</a:t>
            </a:r>
            <a:endParaRPr dirty="0"/>
          </a:p>
        </p:txBody>
      </p:sp>
      <p:sp>
        <p:nvSpPr>
          <p:cNvPr id="551" name="Google Shape;551;p52"/>
          <p:cNvSpPr txBox="1">
            <a:spLocks noGrp="1"/>
          </p:cNvSpPr>
          <p:nvPr>
            <p:ph type="subTitle" idx="7"/>
          </p:nvPr>
        </p:nvSpPr>
        <p:spPr>
          <a:xfrm flipH="1">
            <a:off x="444773" y="900930"/>
            <a:ext cx="20772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dirty="0" smtClean="0"/>
              <a:t>Aplicada</a:t>
            </a:r>
            <a:endParaRPr dirty="0"/>
          </a:p>
        </p:txBody>
      </p:sp>
      <p:sp>
        <p:nvSpPr>
          <p:cNvPr id="552" name="Google Shape;552;p52"/>
          <p:cNvSpPr/>
          <p:nvPr/>
        </p:nvSpPr>
        <p:spPr>
          <a:xfrm>
            <a:off x="5164359" y="1537875"/>
            <a:ext cx="2864400" cy="7500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553" name="Google Shape;553;p52"/>
          <p:cNvSpPr/>
          <p:nvPr/>
        </p:nvSpPr>
        <p:spPr>
          <a:xfrm>
            <a:off x="5005959" y="1357725"/>
            <a:ext cx="2864400" cy="750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557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796419" y="841880"/>
            <a:ext cx="1725553" cy="554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400" dirty="0" smtClean="0"/>
              <a:t>Por su finalidad</a:t>
            </a:r>
            <a:endParaRPr sz="1400" dirty="0"/>
          </a:p>
        </p:txBody>
      </p:sp>
      <p:sp>
        <p:nvSpPr>
          <p:cNvPr id="558" name="Google Shape;558;p52"/>
          <p:cNvSpPr txBox="1">
            <a:spLocks noGrp="1"/>
          </p:cNvSpPr>
          <p:nvPr>
            <p:ph type="title" idx="8"/>
          </p:nvPr>
        </p:nvSpPr>
        <p:spPr>
          <a:xfrm flipH="1">
            <a:off x="5112741" y="1463784"/>
            <a:ext cx="286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 smtClean="0"/>
              <a:t>Metodología</a:t>
            </a:r>
            <a:endParaRPr sz="2400" dirty="0"/>
          </a:p>
        </p:txBody>
      </p:sp>
      <p:sp>
        <p:nvSpPr>
          <p:cNvPr id="577" name="Google Shape;577;p52"/>
          <p:cNvSpPr/>
          <p:nvPr/>
        </p:nvSpPr>
        <p:spPr>
          <a:xfrm rot="-5400000">
            <a:off x="3225020" y="275231"/>
            <a:ext cx="745800" cy="1257652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78" name="Google Shape;578;p52"/>
          <p:cNvSpPr/>
          <p:nvPr/>
        </p:nvSpPr>
        <p:spPr>
          <a:xfrm rot="-5400000">
            <a:off x="3371099" y="141873"/>
            <a:ext cx="745800" cy="125764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algn="ctr"/>
            <a:r>
              <a:rPr lang="es-EC" sz="1300" b="1" dirty="0" smtClean="0"/>
              <a:t>Enfoque de la investigación</a:t>
            </a:r>
            <a:endParaRPr sz="1300" b="1" dirty="0"/>
          </a:p>
        </p:txBody>
      </p:sp>
      <p:sp>
        <p:nvSpPr>
          <p:cNvPr id="41" name="Google Shape;577;p52"/>
          <p:cNvSpPr/>
          <p:nvPr/>
        </p:nvSpPr>
        <p:spPr>
          <a:xfrm rot="-5400000">
            <a:off x="3225931" y="1896660"/>
            <a:ext cx="745800" cy="1257652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42" name="Google Shape;578;p52"/>
          <p:cNvSpPr/>
          <p:nvPr/>
        </p:nvSpPr>
        <p:spPr>
          <a:xfrm rot="-5400000">
            <a:off x="3372010" y="1763302"/>
            <a:ext cx="745800" cy="125764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algn="ctr"/>
            <a:r>
              <a:rPr lang="es-EC" sz="1300" b="1" dirty="0" smtClean="0"/>
              <a:t>Tipo de Investigación</a:t>
            </a:r>
            <a:endParaRPr sz="1300" b="1" dirty="0"/>
          </a:p>
        </p:txBody>
      </p:sp>
      <p:sp>
        <p:nvSpPr>
          <p:cNvPr id="43" name="Google Shape;577;p52"/>
          <p:cNvSpPr/>
          <p:nvPr/>
        </p:nvSpPr>
        <p:spPr>
          <a:xfrm rot="-5400000">
            <a:off x="3224881" y="3484909"/>
            <a:ext cx="745800" cy="1257652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44" name="Google Shape;578;p52"/>
          <p:cNvSpPr/>
          <p:nvPr/>
        </p:nvSpPr>
        <p:spPr>
          <a:xfrm rot="-5400000">
            <a:off x="3370960" y="3351551"/>
            <a:ext cx="745800" cy="125764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91425" tIns="91425" rIns="91425" bIns="91425" anchor="ctr" anchorCtr="0">
            <a:noAutofit/>
          </a:bodyPr>
          <a:lstStyle/>
          <a:p>
            <a:pPr algn="ctr"/>
            <a:r>
              <a:rPr lang="es-EC" sz="1200" b="1" dirty="0" smtClean="0"/>
              <a:t>Instrumentos de recolección de información</a:t>
            </a:r>
            <a:endParaRPr sz="1200" b="1" dirty="0"/>
          </a:p>
        </p:txBody>
      </p:sp>
      <p:sp>
        <p:nvSpPr>
          <p:cNvPr id="52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444772" y="1553530"/>
            <a:ext cx="20772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400" dirty="0" smtClean="0"/>
              <a:t>Por las fuentes de información</a:t>
            </a:r>
            <a:endParaRPr sz="1400" dirty="0"/>
          </a:p>
        </p:txBody>
      </p:sp>
      <p:sp>
        <p:nvSpPr>
          <p:cNvPr id="53" name="Google Shape;551;p52"/>
          <p:cNvSpPr txBox="1">
            <a:spLocks noGrp="1"/>
          </p:cNvSpPr>
          <p:nvPr>
            <p:ph type="subTitle" idx="7"/>
          </p:nvPr>
        </p:nvSpPr>
        <p:spPr>
          <a:xfrm flipH="1">
            <a:off x="412471" y="1794609"/>
            <a:ext cx="20772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dirty="0" smtClean="0"/>
              <a:t>Documental</a:t>
            </a:r>
            <a:endParaRPr dirty="0"/>
          </a:p>
        </p:txBody>
      </p:sp>
      <p:sp>
        <p:nvSpPr>
          <p:cNvPr id="54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444772" y="2396655"/>
            <a:ext cx="2077200" cy="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400" dirty="0" smtClean="0"/>
              <a:t>Por las unidades de análisis</a:t>
            </a:r>
            <a:endParaRPr sz="1400" dirty="0"/>
          </a:p>
        </p:txBody>
      </p:sp>
      <p:sp>
        <p:nvSpPr>
          <p:cNvPr id="55" name="Google Shape;551;p52"/>
          <p:cNvSpPr txBox="1">
            <a:spLocks noGrp="1"/>
          </p:cNvSpPr>
          <p:nvPr>
            <p:ph type="subTitle" idx="7"/>
          </p:nvPr>
        </p:nvSpPr>
        <p:spPr>
          <a:xfrm flipH="1">
            <a:off x="1154898" y="2973618"/>
            <a:ext cx="1367074" cy="632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dirty="0" smtClean="0"/>
              <a:t>Analítica</a:t>
            </a:r>
            <a:endParaRPr dirty="0"/>
          </a:p>
        </p:txBody>
      </p:sp>
      <p:sp>
        <p:nvSpPr>
          <p:cNvPr id="56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794150" y="3303928"/>
            <a:ext cx="1725553" cy="554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400" dirty="0" smtClean="0"/>
              <a:t>Por el control de las variables</a:t>
            </a:r>
            <a:endParaRPr sz="1400" dirty="0"/>
          </a:p>
        </p:txBody>
      </p:sp>
      <p:sp>
        <p:nvSpPr>
          <p:cNvPr id="57" name="Google Shape;551;p52"/>
          <p:cNvSpPr txBox="1">
            <a:spLocks noGrp="1"/>
          </p:cNvSpPr>
          <p:nvPr>
            <p:ph type="subTitle" idx="7"/>
          </p:nvPr>
        </p:nvSpPr>
        <p:spPr>
          <a:xfrm flipH="1">
            <a:off x="444772" y="3314177"/>
            <a:ext cx="2077200" cy="10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dirty="0" smtClean="0"/>
              <a:t>No experimental</a:t>
            </a:r>
            <a:endParaRPr dirty="0"/>
          </a:p>
        </p:txBody>
      </p:sp>
      <p:sp>
        <p:nvSpPr>
          <p:cNvPr id="58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634863" y="3929265"/>
            <a:ext cx="1854808" cy="5084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400" dirty="0" smtClean="0"/>
              <a:t>Por el alcance</a:t>
            </a:r>
            <a:endParaRPr sz="1400" dirty="0"/>
          </a:p>
        </p:txBody>
      </p:sp>
      <p:sp>
        <p:nvSpPr>
          <p:cNvPr id="59" name="Google Shape;551;p52"/>
          <p:cNvSpPr txBox="1">
            <a:spLocks noGrp="1"/>
          </p:cNvSpPr>
          <p:nvPr>
            <p:ph type="subTitle" idx="7"/>
          </p:nvPr>
        </p:nvSpPr>
        <p:spPr>
          <a:xfrm flipH="1">
            <a:off x="1122597" y="4353826"/>
            <a:ext cx="1367074" cy="632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dirty="0" smtClean="0"/>
              <a:t>Descriptivo</a:t>
            </a:r>
            <a:endParaRPr dirty="0"/>
          </a:p>
        </p:txBody>
      </p:sp>
      <p:sp>
        <p:nvSpPr>
          <p:cNvPr id="61" name="Google Shape;881;p60"/>
          <p:cNvSpPr/>
          <p:nvPr/>
        </p:nvSpPr>
        <p:spPr>
          <a:xfrm flipH="1">
            <a:off x="2580014" y="2287875"/>
            <a:ext cx="258070" cy="38822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3" name="Google Shape;881;p60"/>
          <p:cNvSpPr/>
          <p:nvPr/>
        </p:nvSpPr>
        <p:spPr>
          <a:xfrm>
            <a:off x="4508365" y="3858319"/>
            <a:ext cx="258070" cy="38822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4" name="Google Shape;881;p60"/>
          <p:cNvSpPr/>
          <p:nvPr/>
        </p:nvSpPr>
        <p:spPr>
          <a:xfrm>
            <a:off x="4530459" y="576586"/>
            <a:ext cx="258070" cy="38822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6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5005959" y="2299509"/>
            <a:ext cx="2138438" cy="554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1400" dirty="0" smtClean="0"/>
              <a:t>Fuentes primarias</a:t>
            </a:r>
            <a:endParaRPr sz="1400" dirty="0"/>
          </a:p>
        </p:txBody>
      </p:sp>
      <p:sp>
        <p:nvSpPr>
          <p:cNvPr id="67" name="Google Shape;557;p52"/>
          <p:cNvSpPr txBox="1">
            <a:spLocks noGrp="1"/>
          </p:cNvSpPr>
          <p:nvPr>
            <p:ph type="title" idx="6"/>
          </p:nvPr>
        </p:nvSpPr>
        <p:spPr>
          <a:xfrm flipH="1">
            <a:off x="5005959" y="3373981"/>
            <a:ext cx="2490129" cy="5543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1400" dirty="0" smtClean="0"/>
              <a:t>Fuentes secundarias</a:t>
            </a:r>
            <a:endParaRPr sz="1400" dirty="0"/>
          </a:p>
        </p:txBody>
      </p:sp>
      <p:sp>
        <p:nvSpPr>
          <p:cNvPr id="68" name="Google Shape;550;p52"/>
          <p:cNvSpPr txBox="1">
            <a:spLocks noGrp="1"/>
          </p:cNvSpPr>
          <p:nvPr>
            <p:ph type="subTitle" idx="5"/>
          </p:nvPr>
        </p:nvSpPr>
        <p:spPr>
          <a:xfrm flipH="1">
            <a:off x="5109602" y="2876208"/>
            <a:ext cx="2034793" cy="7119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l">
              <a:spcAft>
                <a:spcPts val="500"/>
              </a:spcAft>
            </a:pPr>
            <a:r>
              <a:rPr lang="es-EC" dirty="0" smtClean="0"/>
              <a:t>Bases de datos </a:t>
            </a:r>
          </a:p>
          <a:p>
            <a:pPr marL="0" indent="0" algn="l">
              <a:spcAft>
                <a:spcPts val="500"/>
              </a:spcAft>
            </a:pPr>
            <a:r>
              <a:rPr lang="es-EC" dirty="0" smtClean="0"/>
              <a:t>Entrevista</a:t>
            </a:r>
            <a:endParaRPr dirty="0"/>
          </a:p>
        </p:txBody>
      </p:sp>
      <p:sp>
        <p:nvSpPr>
          <p:cNvPr id="69" name="Google Shape;550;p52"/>
          <p:cNvSpPr txBox="1">
            <a:spLocks noGrp="1"/>
          </p:cNvSpPr>
          <p:nvPr>
            <p:ph type="subTitle" idx="5"/>
          </p:nvPr>
        </p:nvSpPr>
        <p:spPr>
          <a:xfrm flipH="1">
            <a:off x="5057781" y="3980375"/>
            <a:ext cx="2034793" cy="7119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l">
              <a:spcAft>
                <a:spcPts val="500"/>
              </a:spcAft>
            </a:pPr>
            <a:r>
              <a:rPr lang="es-EC" dirty="0" smtClean="0"/>
              <a:t>Noticias de periódicos</a:t>
            </a:r>
          </a:p>
          <a:p>
            <a:pPr marL="0" indent="0" algn="l">
              <a:spcAft>
                <a:spcPts val="500"/>
              </a:spcAft>
            </a:pPr>
            <a:r>
              <a:rPr lang="es-EC" dirty="0" smtClean="0"/>
              <a:t>Páginas Web</a:t>
            </a:r>
            <a:endParaRPr dirty="0"/>
          </a:p>
        </p:txBody>
      </p:sp>
      <p:pic>
        <p:nvPicPr>
          <p:cNvPr id="70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04" y="4478557"/>
            <a:ext cx="1505210" cy="4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1410083" y="2114382"/>
            <a:ext cx="4265887" cy="841800"/>
          </a:xfrm>
        </p:spPr>
        <p:txBody>
          <a:bodyPr/>
          <a:lstStyle/>
          <a:p>
            <a:r>
              <a:rPr lang="es-MX" sz="5400" dirty="0" smtClean="0"/>
              <a:t>Resultados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396306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54;p44"/>
          <p:cNvSpPr/>
          <p:nvPr/>
        </p:nvSpPr>
        <p:spPr>
          <a:xfrm rot="10800000" flipH="1">
            <a:off x="5219392" y="1644050"/>
            <a:ext cx="3221604" cy="3123607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2511262" y="387870"/>
            <a:ext cx="42560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 smtClean="0"/>
              <a:t>Políticas Fronterizas</a:t>
            </a:r>
            <a:endParaRPr dirty="0"/>
          </a:p>
        </p:txBody>
      </p:sp>
      <p:cxnSp>
        <p:nvCxnSpPr>
          <p:cNvPr id="26" name="Google Shape;453;p44"/>
          <p:cNvCxnSpPr/>
          <p:nvPr/>
        </p:nvCxnSpPr>
        <p:spPr>
          <a:xfrm>
            <a:off x="0" y="1652941"/>
            <a:ext cx="9163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454;p44"/>
          <p:cNvSpPr/>
          <p:nvPr/>
        </p:nvSpPr>
        <p:spPr>
          <a:xfrm rot="10800000" flipH="1">
            <a:off x="800300" y="1652941"/>
            <a:ext cx="3221604" cy="3123607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" name="Google Shape;455;p44"/>
          <p:cNvSpPr/>
          <p:nvPr/>
        </p:nvSpPr>
        <p:spPr>
          <a:xfrm rot="10800000" flipH="1">
            <a:off x="1459260" y="1319947"/>
            <a:ext cx="1993803" cy="68441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3" name="Google Shape;461;p44"/>
          <p:cNvSpPr txBox="1"/>
          <p:nvPr/>
        </p:nvSpPr>
        <p:spPr>
          <a:xfrm>
            <a:off x="1633801" y="1431462"/>
            <a:ext cx="1754922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b="1" dirty="0" smtClean="0">
                <a:latin typeface="Arvo"/>
                <a:ea typeface="Arvo"/>
                <a:cs typeface="Arvo"/>
                <a:sym typeface="Arvo"/>
              </a:rPr>
              <a:t>Tráfico Fronterizo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333152"/>
            <a:ext cx="2269067" cy="65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41" name="Rectángulo 40"/>
          <p:cNvSpPr/>
          <p:nvPr/>
        </p:nvSpPr>
        <p:spPr>
          <a:xfrm>
            <a:off x="6874933" y="345397"/>
            <a:ext cx="2269067" cy="65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23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07" y="230524"/>
            <a:ext cx="1315327" cy="3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40153" y="2054125"/>
            <a:ext cx="3032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Acuerdo General sobre Aranceles Aduaneros y Comercio 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– GATT (Art.14)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i="1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Resolución 10 sobre tráfico fronterizo de la Asociación Latinoamericana de Libre 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Comercio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Convenio de Estambul sobre Admisión 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Temporal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Código Orgánico de la Producción Comercio e Inversiones (Art.166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Resolución SENAE 2019-0033-RE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2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0" name="Google Shape;455;p44"/>
          <p:cNvSpPr/>
          <p:nvPr/>
        </p:nvSpPr>
        <p:spPr>
          <a:xfrm rot="10800000" flipH="1">
            <a:off x="5833292" y="1271800"/>
            <a:ext cx="1993803" cy="68441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9" name="Google Shape;461;p44"/>
          <p:cNvSpPr txBox="1"/>
          <p:nvPr/>
        </p:nvSpPr>
        <p:spPr>
          <a:xfrm>
            <a:off x="5729349" y="1431166"/>
            <a:ext cx="2201688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b="1" dirty="0" smtClean="0">
                <a:latin typeface="Arvo"/>
                <a:ea typeface="Arvo"/>
                <a:cs typeface="Arvo"/>
                <a:sym typeface="Arvo"/>
              </a:rPr>
              <a:t>Zona de Integración Fronteriza</a:t>
            </a:r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5311741" y="1956219"/>
            <a:ext cx="3152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Constitución del Ecuador (Art. 249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Acuerdo amplio de integración fronteriza, desarrollo y vecindad </a:t>
            </a:r>
            <a:endParaRPr lang="es-EC" sz="1200" dirty="0" smtClean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El Plan Binacional de Desarrollo </a:t>
            </a:r>
            <a:r>
              <a:rPr lang="es-EC" sz="1200" dirty="0" smtClean="0">
                <a:latin typeface="Roboto" panose="020B0604020202020204" charset="0"/>
                <a:ea typeface="Roboto" panose="020B0604020202020204" charset="0"/>
              </a:rPr>
              <a:t>Fronterizo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Decisión 459 de la Comunidad Andina: Política Comunitaria para la integración y el desarrollo fronterizo </a:t>
            </a:r>
            <a:endParaRPr lang="es-EC" sz="1200" dirty="0" smtClean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C" sz="1200" dirty="0">
              <a:latin typeface="Roboto" panose="020B0604020202020204" charset="0"/>
              <a:ea typeface="Roboto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Roboto" panose="020B0604020202020204" charset="0"/>
                <a:ea typeface="Roboto" panose="020B0604020202020204" charset="0"/>
              </a:rPr>
              <a:t>Decisión 501 de la Comunidad Andina: Zonas de integración Fronteriza (ZIF) en la Comunidad Andina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200" dirty="0">
              <a:latin typeface="Roboto" panose="020B0604020202020204" charset="0"/>
              <a:ea typeface="Robot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2637822" y="302651"/>
            <a:ext cx="390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dirty="0" smtClean="0"/>
              <a:t>Canasta Comercial Transfronteriza</a:t>
            </a:r>
            <a:endParaRPr sz="1800" dirty="0"/>
          </a:p>
        </p:txBody>
      </p:sp>
      <p:cxnSp>
        <p:nvCxnSpPr>
          <p:cNvPr id="26" name="Google Shape;453;p44"/>
          <p:cNvCxnSpPr/>
          <p:nvPr/>
        </p:nvCxnSpPr>
        <p:spPr>
          <a:xfrm>
            <a:off x="0" y="1652941"/>
            <a:ext cx="9163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460;p44"/>
          <p:cNvSpPr/>
          <p:nvPr/>
        </p:nvSpPr>
        <p:spPr>
          <a:xfrm>
            <a:off x="6614895" y="1376648"/>
            <a:ext cx="1987367" cy="4427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3" name="Google Shape;461;p44"/>
          <p:cNvSpPr txBox="1"/>
          <p:nvPr/>
        </p:nvSpPr>
        <p:spPr>
          <a:xfrm>
            <a:off x="6541676" y="1534249"/>
            <a:ext cx="2017654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>
                <a:latin typeface="Roboto" panose="020B0604020202020204" charset="0"/>
                <a:ea typeface="Roboto" panose="020B0604020202020204" charset="0"/>
              </a:rPr>
              <a:t>Resolución Nro. 034-2016 del COMEX </a:t>
            </a:r>
          </a:p>
          <a:p>
            <a:pPr algn="ctr"/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304800"/>
            <a:ext cx="2269067" cy="65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41" name="Rectángulo 40"/>
          <p:cNvSpPr/>
          <p:nvPr/>
        </p:nvSpPr>
        <p:spPr>
          <a:xfrm>
            <a:off x="6894133" y="344336"/>
            <a:ext cx="2269067" cy="65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23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02" y="471750"/>
            <a:ext cx="1315327" cy="3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91503"/>
              </p:ext>
            </p:extLst>
          </p:nvPr>
        </p:nvGraphicFramePr>
        <p:xfrm>
          <a:off x="5834776" y="2207742"/>
          <a:ext cx="3180030" cy="1341120"/>
        </p:xfrm>
        <a:graphic>
          <a:graphicData uri="http://schemas.openxmlformats.org/drawingml/2006/table">
            <a:tbl>
              <a:tblPr firstRow="1" firstCol="1" bandRow="1">
                <a:tableStyleId>{9EA3CC23-6D74-4F8E-905E-63FD69621000}</a:tableStyleId>
              </a:tblPr>
              <a:tblGrid>
                <a:gridCol w="526098"/>
                <a:gridCol w="1378585"/>
                <a:gridCol w="1275347"/>
              </a:tblGrid>
              <a:tr h="31343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925830" algn="l"/>
                        </a:tabLs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Times New Roman" panose="02020603050405020304" pitchFamily="18" charset="0"/>
                        </a:rPr>
                        <a:t>Grupo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Ventas Anuales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Cuota </a:t>
                      </a: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de</a:t>
                      </a:r>
                      <a:r>
                        <a:rPr lang="es-EC" sz="1100" baseline="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 </a:t>
                      </a: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importación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$0 - $20 000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10 841.61 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36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20 000 - $160 000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21 240.00 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160 000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35 136.00FOB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4379"/>
              </p:ext>
            </p:extLst>
          </p:nvPr>
        </p:nvGraphicFramePr>
        <p:xfrm>
          <a:off x="156800" y="2244830"/>
          <a:ext cx="3060132" cy="1341120"/>
        </p:xfrm>
        <a:graphic>
          <a:graphicData uri="http://schemas.openxmlformats.org/drawingml/2006/table">
            <a:tbl>
              <a:tblPr firstRow="1" firstCol="1" bandRow="1">
                <a:tableStyleId>{9EA3CC23-6D74-4F8E-905E-63FD69621000}</a:tableStyleId>
              </a:tblPr>
              <a:tblGrid>
                <a:gridCol w="562610"/>
                <a:gridCol w="1378585"/>
                <a:gridCol w="1118937"/>
              </a:tblGrid>
              <a:tr h="28511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925830" algn="l"/>
                        </a:tabLst>
                      </a:pPr>
                      <a:r>
                        <a:rPr lang="es-EC" sz="11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Arial"/>
                          <a:sym typeface="Arial"/>
                        </a:rPr>
                        <a:t>Grupo</a:t>
                      </a:r>
                      <a:endParaRPr lang="es-EC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Ventas Anuales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Cuota de importación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0" i="0" u="none" strike="noStrike" cap="non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$0 - $20 000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3760.90 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367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0" i="0" u="none" strike="noStrike" cap="non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20 000 - $160 000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4466.88 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160 000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$5139.21 </a:t>
                      </a:r>
                      <a:r>
                        <a:rPr lang="es-EC" sz="1100" dirty="0">
                          <a:effectLst/>
                          <a:latin typeface="Roboto" panose="020B0604020202020204" charset="0"/>
                          <a:ea typeface="Roboto" panose="020B0604020202020204" charset="0"/>
                        </a:rPr>
                        <a:t>FOB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Google Shape;460;p44"/>
          <p:cNvSpPr/>
          <p:nvPr/>
        </p:nvSpPr>
        <p:spPr>
          <a:xfrm>
            <a:off x="693183" y="1380881"/>
            <a:ext cx="1987367" cy="4427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1" name="Google Shape;461;p44"/>
          <p:cNvSpPr txBox="1"/>
          <p:nvPr/>
        </p:nvSpPr>
        <p:spPr>
          <a:xfrm>
            <a:off x="678039" y="1516117"/>
            <a:ext cx="2017654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>
                <a:latin typeface="Roboto" panose="020B0604020202020204" charset="0"/>
                <a:ea typeface="Roboto" panose="020B0604020202020204" charset="0"/>
              </a:rPr>
              <a:t>Resolución Nro. </a:t>
            </a:r>
            <a:r>
              <a:rPr lang="es-EC" dirty="0" smtClean="0">
                <a:latin typeface="Roboto" panose="020B0604020202020204" charset="0"/>
                <a:ea typeface="Roboto" panose="020B0604020202020204" charset="0"/>
              </a:rPr>
              <a:t>007-2016 </a:t>
            </a:r>
            <a:r>
              <a:rPr lang="es-EC" dirty="0">
                <a:latin typeface="Roboto" panose="020B0604020202020204" charset="0"/>
                <a:ea typeface="Roboto" panose="020B0604020202020204" charset="0"/>
              </a:rPr>
              <a:t>del COMEX </a:t>
            </a:r>
          </a:p>
          <a:p>
            <a:pPr algn="ctr"/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2" name="Google Shape;460;p44"/>
          <p:cNvSpPr/>
          <p:nvPr/>
        </p:nvSpPr>
        <p:spPr>
          <a:xfrm>
            <a:off x="3533525" y="1362354"/>
            <a:ext cx="1987367" cy="4427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" name="Google Shape;461;p44"/>
          <p:cNvSpPr txBox="1"/>
          <p:nvPr/>
        </p:nvSpPr>
        <p:spPr>
          <a:xfrm>
            <a:off x="3460306" y="1519955"/>
            <a:ext cx="2017654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C" dirty="0">
                <a:latin typeface="Roboto" panose="020B0604020202020204" charset="0"/>
                <a:ea typeface="Roboto" panose="020B0604020202020204" charset="0"/>
              </a:rPr>
              <a:t>Resolución Nro. </a:t>
            </a:r>
            <a:r>
              <a:rPr lang="es-EC" dirty="0" smtClean="0">
                <a:latin typeface="Roboto" panose="020B0604020202020204" charset="0"/>
                <a:ea typeface="Roboto" panose="020B0604020202020204" charset="0"/>
              </a:rPr>
              <a:t>026-2016 </a:t>
            </a:r>
            <a:r>
              <a:rPr lang="es-EC" dirty="0">
                <a:latin typeface="Roboto" panose="020B0604020202020204" charset="0"/>
                <a:ea typeface="Roboto" panose="020B0604020202020204" charset="0"/>
              </a:rPr>
              <a:t>del COMEX </a:t>
            </a:r>
          </a:p>
          <a:p>
            <a:pPr algn="ctr"/>
            <a:endParaRPr sz="1600" b="1" dirty="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5" name="Google Shape;557;p52"/>
          <p:cNvSpPr txBox="1">
            <a:spLocks/>
          </p:cNvSpPr>
          <p:nvPr/>
        </p:nvSpPr>
        <p:spPr>
          <a:xfrm flipH="1">
            <a:off x="678039" y="4030580"/>
            <a:ext cx="2280058" cy="869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buAutoNum type="arabicPlain" startAt="70"/>
            </a:pPr>
            <a:r>
              <a:rPr lang="es-EC" b="1" dirty="0" smtClean="0">
                <a:latin typeface="Arvo" panose="020B0604020202020204" charset="0"/>
              </a:rPr>
              <a:t>Subpartidas</a:t>
            </a:r>
          </a:p>
          <a:p>
            <a:pPr marL="342900" indent="-342900" algn="ctr">
              <a:buAutoNum type="arabicPlain" startAt="70"/>
            </a:pPr>
            <a:endParaRPr lang="es-EC" b="1" dirty="0" smtClean="0">
              <a:latin typeface="Arvo" panose="020B0604020202020204" charset="0"/>
            </a:endParaRPr>
          </a:p>
          <a:p>
            <a:pPr algn="ctr"/>
            <a:r>
              <a:rPr lang="es-EC" b="1" dirty="0" smtClean="0">
                <a:latin typeface="Arvo" panose="020B0604020202020204" charset="0"/>
              </a:rPr>
              <a:t>COTRIBUYENTES BENEFICIARIOS</a:t>
            </a:r>
          </a:p>
          <a:p>
            <a:pPr algn="ctr"/>
            <a:r>
              <a:rPr lang="es-EC" dirty="0" smtClean="0">
                <a:latin typeface="Arvo" panose="020B0604020202020204" charset="0"/>
              </a:rPr>
              <a:t>10 000</a:t>
            </a:r>
            <a:endParaRPr lang="es-EC" dirty="0">
              <a:latin typeface="Arvo" panose="020B0604020202020204" charset="0"/>
            </a:endParaRPr>
          </a:p>
        </p:txBody>
      </p:sp>
      <p:sp>
        <p:nvSpPr>
          <p:cNvPr id="38" name="Google Shape;557;p52"/>
          <p:cNvSpPr txBox="1">
            <a:spLocks/>
          </p:cNvSpPr>
          <p:nvPr/>
        </p:nvSpPr>
        <p:spPr>
          <a:xfrm flipH="1">
            <a:off x="3329104" y="3937190"/>
            <a:ext cx="2280058" cy="869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b="1" dirty="0" smtClean="0">
                <a:latin typeface="Arvo" panose="020B0604020202020204" charset="0"/>
              </a:rPr>
              <a:t>80 Subpartidas</a:t>
            </a:r>
          </a:p>
          <a:p>
            <a:pPr algn="ctr"/>
            <a:endParaRPr lang="es-EC" b="1" dirty="0" smtClean="0">
              <a:latin typeface="Arvo" panose="020B0604020202020204" charset="0"/>
            </a:endParaRPr>
          </a:p>
        </p:txBody>
      </p:sp>
      <p:sp>
        <p:nvSpPr>
          <p:cNvPr id="39" name="Google Shape;557;p52"/>
          <p:cNvSpPr txBox="1">
            <a:spLocks/>
          </p:cNvSpPr>
          <p:nvPr/>
        </p:nvSpPr>
        <p:spPr>
          <a:xfrm flipH="1">
            <a:off x="6279272" y="3937190"/>
            <a:ext cx="2280058" cy="869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buAutoNum type="arabicPlain" startAt="70"/>
            </a:pPr>
            <a:endParaRPr lang="es-EC" b="1" dirty="0" smtClean="0">
              <a:latin typeface="Arvo" panose="020B0604020202020204" charset="0"/>
            </a:endParaRPr>
          </a:p>
          <a:p>
            <a:pPr algn="ctr"/>
            <a:r>
              <a:rPr lang="es-EC" b="1" dirty="0" smtClean="0">
                <a:latin typeface="Arvo" panose="020B0604020202020204" charset="0"/>
              </a:rPr>
              <a:t>COTRIBUYENTES BENEFICIARIOS</a:t>
            </a:r>
          </a:p>
          <a:p>
            <a:pPr algn="ctr"/>
            <a:r>
              <a:rPr lang="es-EC" dirty="0">
                <a:latin typeface="Arvo" panose="020B0604020202020204" charset="0"/>
              </a:rPr>
              <a:t>2</a:t>
            </a:r>
            <a:r>
              <a:rPr lang="es-EC" dirty="0" smtClean="0">
                <a:latin typeface="Arvo" panose="020B0604020202020204" charset="0"/>
              </a:rPr>
              <a:t>0 000</a:t>
            </a:r>
            <a:endParaRPr lang="es-EC" dirty="0">
              <a:latin typeface="Arvo" panose="020B060402020202020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32170" y="2557840"/>
            <a:ext cx="1987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Roboto" panose="020B0604020202020204" charset="0"/>
                <a:ea typeface="Roboto" panose="020B0604020202020204" charset="0"/>
              </a:rPr>
              <a:t>Renovación de cuota de importación por única vez </a:t>
            </a:r>
            <a:endParaRPr lang="es-MX" dirty="0">
              <a:latin typeface="Roboto" panose="020B0604020202020204" charset="0"/>
              <a:ea typeface="Roboto" panose="020B060402020202020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329104" y="1652941"/>
            <a:ext cx="0" cy="3490559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Conector recto 39"/>
          <p:cNvCxnSpPr/>
          <p:nvPr/>
        </p:nvCxnSpPr>
        <p:spPr>
          <a:xfrm>
            <a:off x="5719378" y="1652941"/>
            <a:ext cx="0" cy="3490559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994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er Person CV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6936D5"/>
      </a:accent1>
      <a:accent2>
        <a:srgbClr val="1C81D8"/>
      </a:accent2>
      <a:accent3>
        <a:srgbClr val="78909C"/>
      </a:accent3>
      <a:accent4>
        <a:srgbClr val="00FFFF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1125</Words>
  <Application>Microsoft Office PowerPoint</Application>
  <PresentationFormat>Presentación en pantalla (16:9)</PresentationFormat>
  <Paragraphs>209</Paragraphs>
  <Slides>21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Roboto Condensed Light</vt:lpstr>
      <vt:lpstr>Roboto</vt:lpstr>
      <vt:lpstr>Arvo</vt:lpstr>
      <vt:lpstr>Livvic</vt:lpstr>
      <vt:lpstr>Calibri</vt:lpstr>
      <vt:lpstr>Times New Roman</vt:lpstr>
      <vt:lpstr>Marketer Person CV by Slidesgo</vt:lpstr>
      <vt:lpstr>Régimen de Tráfico Fronterizo en el desarrollo económico de la Zona de Integración Fronteriza: Caso de la Provincia de Loja 2015-2020 </vt:lpstr>
      <vt:lpstr>PROBLEMA</vt:lpstr>
      <vt:lpstr>OBJETIVOS</vt:lpstr>
      <vt:lpstr>VARIABLES</vt:lpstr>
      <vt:lpstr>TEORÍAS</vt:lpstr>
      <vt:lpstr>Por su finalidad</vt:lpstr>
      <vt:lpstr>Resultados</vt:lpstr>
      <vt:lpstr>Políticas Fronterizas</vt:lpstr>
      <vt:lpstr>Canasta Comercial Transfronteriza</vt:lpstr>
      <vt:lpstr>Presentación de PowerPoint</vt:lpstr>
      <vt:lpstr>FLUJOGRAMA IMPORTACIÓN CANASTA COMERCIAL TRANSFRONTERIZA</vt:lpstr>
      <vt:lpstr>IMPORTACIONES DISTRITO LOJA-MACARÁ</vt:lpstr>
      <vt:lpstr>SOCIALIZACIÓN DE LA CANASTA COMERCIAL TRANSFRONTERIZA</vt:lpstr>
      <vt:lpstr>IMPORTACIONES CANASTA COMERCIAL TRANSFRONTERIZA</vt:lpstr>
      <vt:lpstr>Consumo de Canastas</vt:lpstr>
      <vt:lpstr>VALOR AGREGADO BRUTO</vt:lpstr>
      <vt:lpstr>ÍNDICE DE COMPETITIVIDAD PROVINCIAL</vt:lpstr>
      <vt:lpstr>VENTAS TOTALES</vt:lpstr>
      <vt:lpstr>ABOUT ME</vt:lpstr>
      <vt:lpstr>RECOMENDACIONES 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MARKETER PERSON CV</dc:title>
  <dc:creator>VeroIsa</dc:creator>
  <cp:lastModifiedBy>veronica</cp:lastModifiedBy>
  <cp:revision>62</cp:revision>
  <dcterms:modified xsi:type="dcterms:W3CDTF">2021-03-16T01:25:04Z</dcterms:modified>
</cp:coreProperties>
</file>