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31"/>
  </p:notesMasterIdLst>
  <p:sldIdLst>
    <p:sldId id="256" r:id="rId2"/>
    <p:sldId id="300" r:id="rId3"/>
    <p:sldId id="259" r:id="rId4"/>
    <p:sldId id="321" r:id="rId5"/>
    <p:sldId id="303" r:id="rId6"/>
    <p:sldId id="297" r:id="rId7"/>
    <p:sldId id="305" r:id="rId8"/>
    <p:sldId id="306" r:id="rId9"/>
    <p:sldId id="261" r:id="rId10"/>
    <p:sldId id="298" r:id="rId11"/>
    <p:sldId id="308" r:id="rId12"/>
    <p:sldId id="309" r:id="rId13"/>
    <p:sldId id="310" r:id="rId14"/>
    <p:sldId id="311" r:id="rId15"/>
    <p:sldId id="312" r:id="rId16"/>
    <p:sldId id="313" r:id="rId17"/>
    <p:sldId id="279" r:id="rId18"/>
    <p:sldId id="314" r:id="rId19"/>
    <p:sldId id="316" r:id="rId20"/>
    <p:sldId id="319" r:id="rId21"/>
    <p:sldId id="318" r:id="rId22"/>
    <p:sldId id="262" r:id="rId23"/>
    <p:sldId id="268" r:id="rId24"/>
    <p:sldId id="271" r:id="rId25"/>
    <p:sldId id="278" r:id="rId26"/>
    <p:sldId id="280" r:id="rId27"/>
    <p:sldId id="320" r:id="rId28"/>
    <p:sldId id="277" r:id="rId29"/>
    <p:sldId id="299" r:id="rId30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Arial Rounded MT Bold" panose="020F0704030504030204" pitchFamily="3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Catamaran Thin" panose="020B0604020202020204" charset="0"/>
      <p:regular r:id="rId40"/>
      <p:bold r:id="rId41"/>
    </p:embeddedFont>
    <p:embeddedFont>
      <p:font typeface="Fira Sans Extra Condensed Medium" panose="020B0604020202020204" charset="0"/>
      <p:regular r:id="rId42"/>
      <p:bold r:id="rId43"/>
      <p:italic r:id="rId44"/>
      <p:boldItalic r:id="rId45"/>
    </p:embeddedFont>
    <p:embeddedFont>
      <p:font typeface="Livvic" panose="020B0604020202020204" charset="0"/>
      <p:regular r:id="rId46"/>
      <p:bold r:id="rId47"/>
      <p:italic r:id="rId48"/>
      <p:boldItalic r:id="rId49"/>
    </p:embeddedFont>
    <p:embeddedFont>
      <p:font typeface="Roboto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F5FDFC"/>
    <a:srgbClr val="EAF6F5"/>
    <a:srgbClr val="D1E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A6BEC-7B17-4233-B57B-C16BA0ECF661}">
  <a:tblStyle styleId="{8DAA6BEC-7B17-4233-B57B-C16BA0ECF6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297" autoAdjust="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ownloads\9606-201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esktop\TESIS\Tabla%20dinamica%2071179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ocuments\ESPE\TITULACION\Nueva%20carpeta\Tabla%20Din&#225;micas2010-2020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esktop\TESIS\Tabla%20dinamica%20711790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ownloads\7117-201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ocuments\ESPE\TITULACION\Nueva%20carpeta\Tabla%20Din&#225;micas2010-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esktop\TESIS\Tabla%20dinamica%2071179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ocuments\ESPE\TITULACION\Nueva%20carpeta\Tabla%20Din&#225;micas2010-202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ocuments\ESPE\TITULACION\Nueva%20carpeta\Tabla%20Din&#225;micas2010-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esktop\TESIS\Tabla%20dinamica%2071179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\Desktop\TESIS\Tabla%20dinamica%2071179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IKA\Documents\ESPE\TITULACION\Nueva%20carpeta\Tabla%20Din&#225;micas2010-202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Número de empresas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Hoja1!$B$4:$L$4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Hoja1!$B$5:$L$5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21</c:v>
                </c:pt>
                <c:pt idx="3">
                  <c:v>22</c:v>
                </c:pt>
                <c:pt idx="4">
                  <c:v>9</c:v>
                </c:pt>
                <c:pt idx="5">
                  <c:v>19</c:v>
                </c:pt>
                <c:pt idx="6">
                  <c:v>38</c:v>
                </c:pt>
                <c:pt idx="7">
                  <c:v>31</c:v>
                </c:pt>
                <c:pt idx="8">
                  <c:v>15</c:v>
                </c:pt>
                <c:pt idx="9">
                  <c:v>16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E-4551-B1E2-148455A09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6723904"/>
        <c:axId val="-256708672"/>
        <c:axId val="0"/>
      </c:bar3DChart>
      <c:catAx>
        <c:axId val="-2567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56708672"/>
        <c:crosses val="autoZero"/>
        <c:auto val="1"/>
        <c:lblAlgn val="ctr"/>
        <c:lblOffset val="100"/>
        <c:noMultiLvlLbl val="0"/>
      </c:catAx>
      <c:valAx>
        <c:axId val="-25670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567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[Tabla dinamica 711790.xlsx]Hoja5!TablaDinámica2</c:name>
    <c:fmtId val="-1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Hoja5!$B$20</c:f>
              <c:strCache>
                <c:ptCount val="1"/>
                <c:pt idx="0">
                  <c:v>Suma de TOTAL FOB U$S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Hoja5!$A$21:$A$24</c:f>
              <c:strCache>
                <c:ptCount val="3"/>
                <c:pt idx="0">
                  <c:v>COURIER EXPORTACION</c:v>
                </c:pt>
                <c:pt idx="1">
                  <c:v>EXPORTACION A CONSUMO</c:v>
                </c:pt>
                <c:pt idx="2">
                  <c:v>TRÁFICO POSTAL INTERNACIONAL Y CORREO RÁPIDO (CORREOS DEL ECUADOR - EXPORTACIÓN)</c:v>
                </c:pt>
              </c:strCache>
            </c:strRef>
          </c:cat>
          <c:val>
            <c:numRef>
              <c:f>Hoja5!$B$21:$B$24</c:f>
              <c:numCache>
                <c:formatCode>_("$"* #,##0.00_);_("$"* \(#,##0.00\);_("$"* "-"??_);_(@_)</c:formatCode>
                <c:ptCount val="3"/>
                <c:pt idx="0">
                  <c:v>4726.34</c:v>
                </c:pt>
                <c:pt idx="1">
                  <c:v>156.42000000000002</c:v>
                </c:pt>
                <c:pt idx="2">
                  <c:v>1657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7-42E6-852E-D7D777D14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6722272"/>
        <c:axId val="-258690816"/>
      </c:barChart>
      <c:lineChart>
        <c:grouping val="standard"/>
        <c:varyColors val="0"/>
        <c:ser>
          <c:idx val="1"/>
          <c:order val="1"/>
          <c:tx>
            <c:strRef>
              <c:f>Hoja5!$C$20</c:f>
              <c:strCache>
                <c:ptCount val="1"/>
                <c:pt idx="0">
                  <c:v>Suma de Q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Hoja5!$A$21:$A$24</c:f>
              <c:strCache>
                <c:ptCount val="3"/>
                <c:pt idx="0">
                  <c:v>COURIER EXPORTACION</c:v>
                </c:pt>
                <c:pt idx="1">
                  <c:v>EXPORTACION A CONSUMO</c:v>
                </c:pt>
                <c:pt idx="2">
                  <c:v>TRÁFICO POSTAL INTERNACIONAL Y CORREO RÁPIDO (CORREOS DEL ECUADOR - EXPORTACIÓN)</c:v>
                </c:pt>
              </c:strCache>
            </c:strRef>
          </c:cat>
          <c:val>
            <c:numRef>
              <c:f>Hoja5!$C$21:$C$24</c:f>
              <c:numCache>
                <c:formatCode>General</c:formatCode>
                <c:ptCount val="3"/>
                <c:pt idx="0">
                  <c:v>55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C7-42E6-852E-D7D777D14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691904"/>
        <c:axId val="-258697344"/>
      </c:lineChart>
      <c:catAx>
        <c:axId val="-25672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8690816"/>
        <c:crosses val="autoZero"/>
        <c:auto val="1"/>
        <c:lblAlgn val="ctr"/>
        <c:lblOffset val="100"/>
        <c:noMultiLvlLbl val="0"/>
      </c:catAx>
      <c:valAx>
        <c:axId val="-25869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22272"/>
        <c:crosses val="autoZero"/>
        <c:crossBetween val="between"/>
      </c:valAx>
      <c:valAx>
        <c:axId val="-25869734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8691904"/>
        <c:crosses val="max"/>
        <c:crossBetween val="between"/>
      </c:valAx>
      <c:catAx>
        <c:axId val="-258691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58697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Hoja2!$E$48</c:f>
              <c:strCache>
                <c:ptCount val="1"/>
                <c:pt idx="0">
                  <c:v> Suma de FOB U$S 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545-4E34-9017-68E73FE46F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545-4E34-9017-68E73FE46F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545-4E34-9017-68E73FE46F6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545-4E34-9017-68E73FE46F6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545-4E34-9017-68E73FE46F6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545-4E34-9017-68E73FE46F6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B545-4E34-9017-68E73FE46F6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B545-4E34-9017-68E73FE46F6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B545-4E34-9017-68E73FE46F6D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B545-4E34-9017-68E73FE46F6D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B545-4E34-9017-68E73FE46F6D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995B014-F1FA-488D-816E-EA5DD24CE25D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545-4E34-9017-68E73FE46F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Hoja2!$D$49:$D$59</c:f>
              <c:strCache>
                <c:ptCount val="11"/>
                <c:pt idx="0">
                  <c:v>UNITED STATES</c:v>
                </c:pt>
                <c:pt idx="1">
                  <c:v>ITALY</c:v>
                </c:pt>
                <c:pt idx="2">
                  <c:v>PANAMA</c:v>
                </c:pt>
                <c:pt idx="3">
                  <c:v>PORTUGAL</c:v>
                </c:pt>
                <c:pt idx="4">
                  <c:v>HONG KONG</c:v>
                </c:pt>
                <c:pt idx="5">
                  <c:v>BRAZIL</c:v>
                </c:pt>
                <c:pt idx="6">
                  <c:v>PERU</c:v>
                </c:pt>
                <c:pt idx="7">
                  <c:v>INDIA</c:v>
                </c:pt>
                <c:pt idx="8">
                  <c:v>COLOMBIA</c:v>
                </c:pt>
                <c:pt idx="9">
                  <c:v>URUGUAY</c:v>
                </c:pt>
                <c:pt idx="10">
                  <c:v>OTROS</c:v>
                </c:pt>
              </c:strCache>
            </c:strRef>
          </c:cat>
          <c:val>
            <c:numRef>
              <c:f>Hoja2!$E$49:$E$59</c:f>
              <c:numCache>
                <c:formatCode>_("$"* #,##0.00_);_("$"* \(#,##0.00\);_("$"* "-"??_);_(@_)</c:formatCode>
                <c:ptCount val="11"/>
                <c:pt idx="0">
                  <c:v>358785.25000000041</c:v>
                </c:pt>
                <c:pt idx="1">
                  <c:v>250090.08</c:v>
                </c:pt>
                <c:pt idx="2">
                  <c:v>204217.26000000004</c:v>
                </c:pt>
                <c:pt idx="3">
                  <c:v>110524.1</c:v>
                </c:pt>
                <c:pt idx="4">
                  <c:v>94666.370000000024</c:v>
                </c:pt>
                <c:pt idx="5">
                  <c:v>41963.76</c:v>
                </c:pt>
                <c:pt idx="6">
                  <c:v>20042.98</c:v>
                </c:pt>
                <c:pt idx="7">
                  <c:v>5380.4</c:v>
                </c:pt>
                <c:pt idx="8">
                  <c:v>4679.96</c:v>
                </c:pt>
                <c:pt idx="9">
                  <c:v>4671.7</c:v>
                </c:pt>
                <c:pt idx="10">
                  <c:v>8906.0200000002515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45-4E34-9017-68E73FE46F6D}"/>
            </c:ext>
          </c:extLst>
        </c:ser>
        <c:ser>
          <c:idx val="1"/>
          <c:order val="1"/>
          <c:tx>
            <c:strRef>
              <c:f>Hoja2!$F$48</c:f>
              <c:strCache>
                <c:ptCount val="1"/>
                <c:pt idx="0">
                  <c:v>% Participación en el mercado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B545-4E34-9017-68E73FE46F6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A-B545-4E34-9017-68E73FE46F6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C-B545-4E34-9017-68E73FE46F6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E-B545-4E34-9017-68E73FE46F6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0-B545-4E34-9017-68E73FE46F6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2-B545-4E34-9017-68E73FE46F6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B545-4E34-9017-68E73FE46F6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6-B545-4E34-9017-68E73FE46F6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8-B545-4E34-9017-68E73FE46F6D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A-B545-4E34-9017-68E73FE46F6D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C-B545-4E34-9017-68E73FE46F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Hoja2!$D$49:$D$59</c:f>
              <c:strCache>
                <c:ptCount val="11"/>
                <c:pt idx="0">
                  <c:v>UNITED STATES</c:v>
                </c:pt>
                <c:pt idx="1">
                  <c:v>ITALY</c:v>
                </c:pt>
                <c:pt idx="2">
                  <c:v>PANAMA</c:v>
                </c:pt>
                <c:pt idx="3">
                  <c:v>PORTUGAL</c:v>
                </c:pt>
                <c:pt idx="4">
                  <c:v>HONG KONG</c:v>
                </c:pt>
                <c:pt idx="5">
                  <c:v>BRAZIL</c:v>
                </c:pt>
                <c:pt idx="6">
                  <c:v>PERU</c:v>
                </c:pt>
                <c:pt idx="7">
                  <c:v>INDIA</c:v>
                </c:pt>
                <c:pt idx="8">
                  <c:v>COLOMBIA</c:v>
                </c:pt>
                <c:pt idx="9">
                  <c:v>URUGUAY</c:v>
                </c:pt>
                <c:pt idx="10">
                  <c:v>OTROS</c:v>
                </c:pt>
              </c:strCache>
            </c:strRef>
          </c:cat>
          <c:val>
            <c:numRef>
              <c:f>Hoja2!$F$49:$F$59</c:f>
              <c:numCache>
                <c:formatCode>0.00%</c:formatCode>
                <c:ptCount val="11"/>
                <c:pt idx="0">
                  <c:v>0.3250078709851954</c:v>
                </c:pt>
                <c:pt idx="1">
                  <c:v>0.22654566890728398</c:v>
                </c:pt>
                <c:pt idx="2">
                  <c:v>0.18499148694387532</c:v>
                </c:pt>
                <c:pt idx="3">
                  <c:v>0.10011894979951043</c:v>
                </c:pt>
                <c:pt idx="4">
                  <c:v>8.5754125532186032E-2</c:v>
                </c:pt>
                <c:pt idx="5">
                  <c:v>3.8013135423303188E-2</c:v>
                </c:pt>
                <c:pt idx="6">
                  <c:v>1.8156059252711323E-2</c:v>
                </c:pt>
                <c:pt idx="7">
                  <c:v>4.8738691154353291E-3</c:v>
                </c:pt>
                <c:pt idx="8">
                  <c:v>4.239371144426571E-3</c:v>
                </c:pt>
                <c:pt idx="9">
                  <c:v>4.2318887715744602E-3</c:v>
                </c:pt>
                <c:pt idx="10">
                  <c:v>8.0675741244982859E-3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B545-4E34-9017-68E73FE46F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Hoja1!$E$44</c:f>
              <c:strCache>
                <c:ptCount val="1"/>
                <c:pt idx="0">
                  <c:v>Total FOB USD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77B-42F2-B4D1-B05AD3C06B8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77B-42F2-B4D1-B05AD3C06B8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77B-42F2-B4D1-B05AD3C06B8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77B-42F2-B4D1-B05AD3C06B8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77B-42F2-B4D1-B05AD3C06B8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F77B-42F2-B4D1-B05AD3C06B8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F77B-42F2-B4D1-B05AD3C06B8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F77B-42F2-B4D1-B05AD3C06B8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F77B-42F2-B4D1-B05AD3C06B8F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F77B-42F2-B4D1-B05AD3C06B8F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F77B-42F2-B4D1-B05AD3C06B8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B6320DEE-FC3A-4C67-9BE3-CB55A78BBA34}" type="PERCENTAGE">
                      <a:rPr lang="en-US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s-EC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77B-42F2-B4D1-B05AD3C06B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Hoja1!$D$45:$D$55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FINLAND</c:v>
                </c:pt>
                <c:pt idx="3">
                  <c:v>SPAIN</c:v>
                </c:pt>
                <c:pt idx="4">
                  <c:v>UNITED KINGDOM</c:v>
                </c:pt>
                <c:pt idx="5">
                  <c:v>MALAYSIA</c:v>
                </c:pt>
                <c:pt idx="6">
                  <c:v>AUSTRALIA</c:v>
                </c:pt>
                <c:pt idx="7">
                  <c:v>SWEDEN</c:v>
                </c:pt>
                <c:pt idx="8">
                  <c:v>ITALY</c:v>
                </c:pt>
                <c:pt idx="9">
                  <c:v>HONG KONG</c:v>
                </c:pt>
                <c:pt idx="10">
                  <c:v>TAIWAN</c:v>
                </c:pt>
              </c:strCache>
            </c:strRef>
          </c:cat>
          <c:val>
            <c:numRef>
              <c:f>Hoja1!$E$45:$E$55</c:f>
              <c:numCache>
                <c:formatCode>_("$"* #,##0.00_);_("$"* \(#,##0.00\);_("$"* "-"??_);_(@_)</c:formatCode>
                <c:ptCount val="11"/>
                <c:pt idx="0">
                  <c:v>1614.2500000000002</c:v>
                </c:pt>
                <c:pt idx="1">
                  <c:v>1561</c:v>
                </c:pt>
                <c:pt idx="2">
                  <c:v>1479.6100000000001</c:v>
                </c:pt>
                <c:pt idx="3">
                  <c:v>1251.42</c:v>
                </c:pt>
                <c:pt idx="4">
                  <c:v>238.46</c:v>
                </c:pt>
                <c:pt idx="5">
                  <c:v>87.6</c:v>
                </c:pt>
                <c:pt idx="6">
                  <c:v>84.98</c:v>
                </c:pt>
                <c:pt idx="7">
                  <c:v>78.900000000000006</c:v>
                </c:pt>
                <c:pt idx="8">
                  <c:v>77.489999999999995</c:v>
                </c:pt>
                <c:pt idx="9">
                  <c:v>39.61</c:v>
                </c:pt>
                <c:pt idx="10">
                  <c:v>26.44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77B-42F2-B4D1-B05AD3C06B8F}"/>
            </c:ext>
          </c:extLst>
        </c:ser>
        <c:ser>
          <c:idx val="1"/>
          <c:order val="1"/>
          <c:tx>
            <c:strRef>
              <c:f>Hoja1!$F$44</c:f>
              <c:strCache>
                <c:ptCount val="1"/>
                <c:pt idx="0">
                  <c:v>% de Participación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F77B-42F2-B4D1-B05AD3C06B8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A-F77B-42F2-B4D1-B05AD3C06B8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C-F77B-42F2-B4D1-B05AD3C06B8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E-F77B-42F2-B4D1-B05AD3C06B8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0-F77B-42F2-B4D1-B05AD3C06B8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2-F77B-42F2-B4D1-B05AD3C06B8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4-F77B-42F2-B4D1-B05AD3C06B8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6-F77B-42F2-B4D1-B05AD3C06B8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8-F77B-42F2-B4D1-B05AD3C06B8F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A-F77B-42F2-B4D1-B05AD3C06B8F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2C-F77B-42F2-B4D1-B05AD3C06B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Hoja1!$D$45:$D$55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FINLAND</c:v>
                </c:pt>
                <c:pt idx="3">
                  <c:v>SPAIN</c:v>
                </c:pt>
                <c:pt idx="4">
                  <c:v>UNITED KINGDOM</c:v>
                </c:pt>
                <c:pt idx="5">
                  <c:v>MALAYSIA</c:v>
                </c:pt>
                <c:pt idx="6">
                  <c:v>AUSTRALIA</c:v>
                </c:pt>
                <c:pt idx="7">
                  <c:v>SWEDEN</c:v>
                </c:pt>
                <c:pt idx="8">
                  <c:v>ITALY</c:v>
                </c:pt>
                <c:pt idx="9">
                  <c:v>HONG KONG</c:v>
                </c:pt>
                <c:pt idx="10">
                  <c:v>TAIWAN</c:v>
                </c:pt>
              </c:strCache>
            </c:strRef>
          </c:cat>
          <c:val>
            <c:numRef>
              <c:f>Hoja1!$F$45:$F$55</c:f>
              <c:numCache>
                <c:formatCode>0.00%</c:formatCode>
                <c:ptCount val="11"/>
                <c:pt idx="0">
                  <c:v>0.2468362753373213</c:v>
                </c:pt>
                <c:pt idx="1">
                  <c:v>0.23869377469509587</c:v>
                </c:pt>
                <c:pt idx="2">
                  <c:v>0.22624836385433109</c:v>
                </c:pt>
                <c:pt idx="3">
                  <c:v>0.19135564607875521</c:v>
                </c:pt>
                <c:pt idx="4">
                  <c:v>3.6463111796151547E-2</c:v>
                </c:pt>
                <c:pt idx="5">
                  <c:v>1.3394986971998974E-2</c:v>
                </c:pt>
                <c:pt idx="6">
                  <c:v>1.2994360649320467E-2</c:v>
                </c:pt>
                <c:pt idx="7">
                  <c:v>1.2064662923410036E-2</c:v>
                </c:pt>
                <c:pt idx="8">
                  <c:v>1.1849058681052516E-2</c:v>
                </c:pt>
                <c:pt idx="9">
                  <c:v>6.0567971913342393E-3</c:v>
                </c:pt>
                <c:pt idx="10">
                  <c:v>4.0429618212289142E-3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F77B-42F2-B4D1-B05AD3C06B8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Calculo!$A$6</c:f>
              <c:strCache>
                <c:ptCount val="1"/>
                <c:pt idx="0">
                  <c:v>Número de exportadores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Calculo!$B$5:$L$5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Calculo!$B$6:$L$6</c:f>
              <c:numCache>
                <c:formatCode>General</c:formatCode>
                <c:ptCount val="11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9</c:v>
                </c:pt>
                <c:pt idx="5">
                  <c:v>12</c:v>
                </c:pt>
                <c:pt idx="6">
                  <c:v>17</c:v>
                </c:pt>
                <c:pt idx="7">
                  <c:v>12</c:v>
                </c:pt>
                <c:pt idx="8">
                  <c:v>16</c:v>
                </c:pt>
                <c:pt idx="9">
                  <c:v>9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C-4BF3-A08A-4B64832012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56697248"/>
        <c:axId val="-256705408"/>
        <c:axId val="0"/>
      </c:bar3DChart>
      <c:catAx>
        <c:axId val="-25669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56705408"/>
        <c:crosses val="autoZero"/>
        <c:auto val="1"/>
        <c:lblAlgn val="ctr"/>
        <c:lblOffset val="100"/>
        <c:noMultiLvlLbl val="0"/>
      </c:catAx>
      <c:valAx>
        <c:axId val="-25670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-25669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'2019'!$D$18</c:f>
              <c:strCache>
                <c:ptCount val="1"/>
                <c:pt idx="0">
                  <c:v>FOB USD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val>
            <c:numRef>
              <c:f>'2019'!$E$18:$F$18</c:f>
              <c:numCache>
                <c:formatCode>_("$"* #,##0.00_);_("$"* \(#,##0.00\);_("$"* "-"??_);_(@_)</c:formatCode>
                <c:ptCount val="2"/>
                <c:pt idx="0">
                  <c:v>17199.11</c:v>
                </c:pt>
                <c:pt idx="1">
                  <c:v>24799.4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A-448D-83FD-EA1477BB3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6724448"/>
        <c:axId val="-256704864"/>
      </c:barChart>
      <c:catAx>
        <c:axId val="-256724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56704864"/>
        <c:crosses val="autoZero"/>
        <c:auto val="1"/>
        <c:lblAlgn val="ctr"/>
        <c:lblOffset val="100"/>
        <c:noMultiLvlLbl val="0"/>
      </c:catAx>
      <c:valAx>
        <c:axId val="-25670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999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57104199274126E-3"/>
                  <c:y val="-0.32298685730383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55937605811348"/>
                      <c:h val="0.175542517652559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6CE-4397-95F6-1C73DBF80445}"/>
                </c:ext>
              </c:extLst>
            </c:dLbl>
            <c:dLbl>
              <c:idx val="1"/>
              <c:layout>
                <c:manualLayout>
                  <c:x val="-2.7777777777777779E-3"/>
                  <c:y val="-8.33333333333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CE-4397-95F6-1C73DBF804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Hoja8!$G$4:$H$4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Hoja8!$G$5:$H$5</c:f>
              <c:numCache>
                <c:formatCode>_("$"* #,##0.00_);_("$"* \(#,##0.00\);_("$"* "-"??_);_(@_)</c:formatCode>
                <c:ptCount val="2"/>
                <c:pt idx="0">
                  <c:v>319137.49000000011</c:v>
                </c:pt>
                <c:pt idx="1">
                  <c:v>59783.069999999992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CE-4397-95F6-1C73DBF80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256704320"/>
        <c:axId val="-256703776"/>
      </c:barChart>
      <c:catAx>
        <c:axId val="-25670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03776"/>
        <c:crosses val="autoZero"/>
        <c:auto val="1"/>
        <c:lblAlgn val="ctr"/>
        <c:lblOffset val="100"/>
        <c:noMultiLvlLbl val="0"/>
      </c:catAx>
      <c:valAx>
        <c:axId val="-25670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FOB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0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[Tabla Dinámicas2010-2020.xlsx]Especìfica2!Tabla 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200" dirty="0"/>
              <a:t>Ecuador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Especìfica2!$B$3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8958851182079692"/>
                  <c:y val="-0.573198783941961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cat>
            <c:strRef>
              <c:f>Especìfica2!$A$4:$A$15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Especìfica2!$B$4:$B$15</c:f>
              <c:numCache>
                <c:formatCode>_("$"* #,##0.00_);_("$"* \(#,##0.00\);_("$"* "-"??_);_(@_)</c:formatCode>
                <c:ptCount val="11"/>
                <c:pt idx="0">
                  <c:v>670576.17999999982</c:v>
                </c:pt>
                <c:pt idx="1">
                  <c:v>177571.07</c:v>
                </c:pt>
                <c:pt idx="2">
                  <c:v>157356.31000000003</c:v>
                </c:pt>
                <c:pt idx="3">
                  <c:v>115658.54000000001</c:v>
                </c:pt>
                <c:pt idx="4">
                  <c:v>45065.31</c:v>
                </c:pt>
                <c:pt idx="5">
                  <c:v>362504.80000000005</c:v>
                </c:pt>
                <c:pt idx="6">
                  <c:v>33902.400000000009</c:v>
                </c:pt>
                <c:pt idx="7">
                  <c:v>13353.91</c:v>
                </c:pt>
                <c:pt idx="8">
                  <c:v>7565.91</c:v>
                </c:pt>
                <c:pt idx="9">
                  <c:v>17199.11</c:v>
                </c:pt>
                <c:pt idx="10">
                  <c:v>24722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2-48BA-B884-FD52FE9F6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56702688"/>
        <c:axId val="-256695616"/>
      </c:barChart>
      <c:catAx>
        <c:axId val="-25670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5616"/>
        <c:crosses val="autoZero"/>
        <c:auto val="1"/>
        <c:lblAlgn val="ctr"/>
        <c:lblOffset val="100"/>
        <c:noMultiLvlLbl val="0"/>
      </c:catAx>
      <c:valAx>
        <c:axId val="-2566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0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[Tabla Dinámicas2010-2020.xlsx]Especìfica2!Tabla dinámica7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Manabí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Especìfica2!$K$3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1971079286471327"/>
                  <c:y val="-0.540192236616988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cat>
            <c:strRef>
              <c:f>Especìfica2!$J$4:$J$15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Especìfica2!$K$4:$K$15</c:f>
              <c:numCache>
                <c:formatCode>_("$"* #,##0.00_);_("$"* \(#,##0.00\);_("$"* "-"??_);_(@_)</c:formatCode>
                <c:ptCount val="11"/>
                <c:pt idx="0">
                  <c:v>410418.34999999992</c:v>
                </c:pt>
                <c:pt idx="1">
                  <c:v>125420.12000000002</c:v>
                </c:pt>
                <c:pt idx="2">
                  <c:v>152822.81</c:v>
                </c:pt>
                <c:pt idx="3">
                  <c:v>37426.1</c:v>
                </c:pt>
                <c:pt idx="4">
                  <c:v>2090.66</c:v>
                </c:pt>
                <c:pt idx="5">
                  <c:v>357160.52</c:v>
                </c:pt>
                <c:pt idx="6">
                  <c:v>5157.2299999999987</c:v>
                </c:pt>
                <c:pt idx="7">
                  <c:v>280.03000000000003</c:v>
                </c:pt>
                <c:pt idx="8">
                  <c:v>1933</c:v>
                </c:pt>
                <c:pt idx="9">
                  <c:v>6114.0599999999995</c:v>
                </c:pt>
                <c:pt idx="10">
                  <c:v>5104.9999999999991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F-44DF-977B-A6734E94A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56701600"/>
        <c:axId val="-256700512"/>
      </c:barChart>
      <c:catAx>
        <c:axId val="-2567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00512"/>
        <c:crosses val="autoZero"/>
        <c:auto val="1"/>
        <c:lblAlgn val="ctr"/>
        <c:lblOffset val="100"/>
        <c:noMultiLvlLbl val="0"/>
      </c:catAx>
      <c:valAx>
        <c:axId val="-25670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[Tabla dinamica 711790.xlsx]Hoja3!TablaDinámica5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dirty="0"/>
              <a:t>Ecuador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0772349536036392"/>
                  <c:y val="-0.166597596353087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cat>
            <c:strRef>
              <c:f>Hoja3!$A$4:$A$15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strCache>
            </c:strRef>
          </c:cat>
          <c:val>
            <c:numRef>
              <c:f>Hoja3!$B$4:$B$15</c:f>
              <c:numCache>
                <c:formatCode>_("$"* #,##0.00_);_("$"* \(#,##0.00\);_("$"* "-"??_);_(@_)</c:formatCode>
                <c:ptCount val="11"/>
                <c:pt idx="0">
                  <c:v>25618.300000000003</c:v>
                </c:pt>
                <c:pt idx="1">
                  <c:v>28656.79</c:v>
                </c:pt>
                <c:pt idx="2">
                  <c:v>70212.739999999991</c:v>
                </c:pt>
                <c:pt idx="3">
                  <c:v>411645.38999999996</c:v>
                </c:pt>
                <c:pt idx="4">
                  <c:v>297937.94</c:v>
                </c:pt>
                <c:pt idx="5">
                  <c:v>235865.08000000002</c:v>
                </c:pt>
                <c:pt idx="6">
                  <c:v>272334.55</c:v>
                </c:pt>
                <c:pt idx="7">
                  <c:v>182288.11999999997</c:v>
                </c:pt>
                <c:pt idx="8">
                  <c:v>201947.69000000003</c:v>
                </c:pt>
                <c:pt idx="9">
                  <c:v>319137.49000000011</c:v>
                </c:pt>
                <c:pt idx="10">
                  <c:v>59783.069999999992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6-407A-883C-EC14D5D8B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256699968"/>
        <c:axId val="-256699424"/>
      </c:barChart>
      <c:catAx>
        <c:axId val="-256699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9424"/>
        <c:crosses val="autoZero"/>
        <c:auto val="1"/>
        <c:lblAlgn val="ctr"/>
        <c:lblOffset val="100"/>
        <c:noMultiLvlLbl val="0"/>
      </c:catAx>
      <c:valAx>
        <c:axId val="-25669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99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[Tabla dinamica 711790.xlsx]Hoja3!TablaDinámica1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Manabí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Hoja3!$K$4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40607589383636761"/>
                  <c:y val="-0.3578862340483301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cat>
            <c:strRef>
              <c:f>Hoja3!$J$5:$J$11</c:f>
              <c:strCache>
                <c:ptCount val="6"/>
                <c:pt idx="0">
                  <c:v>2013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Hoja3!$K$5:$K$11</c:f>
              <c:numCache>
                <c:formatCode>_("$"* #,##0.00_);_("$"* \(#,##0.00\);_("$"* "-"??_);_(@_)</c:formatCode>
                <c:ptCount val="6"/>
                <c:pt idx="0">
                  <c:v>96</c:v>
                </c:pt>
                <c:pt idx="1">
                  <c:v>1561</c:v>
                </c:pt>
                <c:pt idx="2">
                  <c:v>388.02000000000004</c:v>
                </c:pt>
                <c:pt idx="3">
                  <c:v>3167.0099999999998</c:v>
                </c:pt>
                <c:pt idx="4">
                  <c:v>987.34</c:v>
                </c:pt>
                <c:pt idx="5">
                  <c:v>340.39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3-4CDF-BD59-73E37EBBB8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56698880"/>
        <c:axId val="-256696704"/>
      </c:barChart>
      <c:catAx>
        <c:axId val="-25669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6704"/>
        <c:crosses val="autoZero"/>
        <c:auto val="1"/>
        <c:lblAlgn val="ctr"/>
        <c:lblOffset val="100"/>
        <c:noMultiLvlLbl val="0"/>
      </c:catAx>
      <c:valAx>
        <c:axId val="-2566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[Tabla Dinámicas2010-2020.xlsx]Regimen!Tabla dinámica8</c:name>
    <c:fmtId val="-1"/>
  </c:pivotSource>
  <c:chart>
    <c:autoTitleDeleted val="0"/>
    <c:pivotFmts>
      <c:pivotFmt>
        <c:idx val="0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1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  <c:pivotFmt>
        <c:idx val="2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3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  <c:pivotFmt>
        <c:idx val="4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</c:pivotFmt>
      <c:pivotFmt>
        <c:idx val="5"/>
        <c:spPr>
          <a:gradFill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 w="34925" cap="rnd">
            <a:solidFill>
              <a:schemeClr val="accent1"/>
            </a:solidFill>
            <a:rou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circle"/>
          <c:size val="6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9525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Regimen!$B$15</c:f>
              <c:strCache>
                <c:ptCount val="1"/>
                <c:pt idx="0">
                  <c:v>Suma de FOB U$S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Regimen!$A$16:$A$19</c:f>
              <c:strCache>
                <c:ptCount val="3"/>
                <c:pt idx="0">
                  <c:v>EXPORTACION A CONSUMO</c:v>
                </c:pt>
                <c:pt idx="1">
                  <c:v>EXPORTACION A CONSUMO DESDE ZONA FRANCA</c:v>
                </c:pt>
                <c:pt idx="2">
                  <c:v>TRÁFICO POSTAL INTERNACIONAL Y CORREO RÁPIDO (CORREOS DEL ECUADOR - EXPORTACIÓN)</c:v>
                </c:pt>
              </c:strCache>
            </c:strRef>
          </c:cat>
          <c:val>
            <c:numRef>
              <c:f>Regimen!$B$16:$B$19</c:f>
              <c:numCache>
                <c:formatCode>_("$"* #,##0.00_);_("$"* \(#,##0.00\);_("$"* "-"??_);_(@_)</c:formatCode>
                <c:ptCount val="3"/>
                <c:pt idx="0">
                  <c:v>542965.97000000009</c:v>
                </c:pt>
                <c:pt idx="1">
                  <c:v>534148.57999999984</c:v>
                </c:pt>
                <c:pt idx="2">
                  <c:v>26813.330000000009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A-4F4C-9926-717629E6F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6722816"/>
        <c:axId val="-256723360"/>
      </c:barChart>
      <c:lineChart>
        <c:grouping val="standard"/>
        <c:varyColors val="0"/>
        <c:ser>
          <c:idx val="1"/>
          <c:order val="1"/>
          <c:tx>
            <c:strRef>
              <c:f>Regimen!$C$15</c:f>
              <c:strCache>
                <c:ptCount val="1"/>
                <c:pt idx="0">
                  <c:v>Suma de Q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strRef>
              <c:f>Regimen!$A$16:$A$19</c:f>
              <c:strCache>
                <c:ptCount val="3"/>
                <c:pt idx="0">
                  <c:v>EXPORTACION A CONSUMO</c:v>
                </c:pt>
                <c:pt idx="1">
                  <c:v>EXPORTACION A CONSUMO DESDE ZONA FRANCA</c:v>
                </c:pt>
                <c:pt idx="2">
                  <c:v>TRÁFICO POSTAL INTERNACIONAL Y CORREO RÁPIDO (CORREOS DEL ECUADOR - EXPORTACIÓN)</c:v>
                </c:pt>
              </c:strCache>
            </c:strRef>
          </c:cat>
          <c:val>
            <c:numRef>
              <c:f>Regimen!$C$16:$C$19</c:f>
              <c:numCache>
                <c:formatCode>General</c:formatCode>
                <c:ptCount val="3"/>
                <c:pt idx="0">
                  <c:v>50</c:v>
                </c:pt>
                <c:pt idx="1">
                  <c:v>85</c:v>
                </c:pt>
                <c:pt idx="2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4A-4F4C-9926-717629E6F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6695072"/>
        <c:axId val="-256694528"/>
      </c:lineChart>
      <c:catAx>
        <c:axId val="-25669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4528"/>
        <c:crosses val="autoZero"/>
        <c:auto val="1"/>
        <c:lblAlgn val="ctr"/>
        <c:lblOffset val="100"/>
        <c:noMultiLvlLbl val="0"/>
      </c:catAx>
      <c:valAx>
        <c:axId val="-25669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695072"/>
        <c:crosses val="autoZero"/>
        <c:crossBetween val="between"/>
      </c:valAx>
      <c:valAx>
        <c:axId val="-256723360"/>
        <c:scaling>
          <c:orientation val="minMax"/>
        </c:scaling>
        <c:delete val="0"/>
        <c:axPos val="r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56722816"/>
        <c:crosses val="max"/>
        <c:crossBetween val="between"/>
      </c:valAx>
      <c:catAx>
        <c:axId val="-256722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567233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36ECD-7E46-471D-848A-499F5345A2DA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908416D-2FC3-4A42-BA2A-EF239A305C43}">
      <dgm:prSet phldrT="[Texto]"/>
      <dgm:spPr/>
      <dgm:t>
        <a:bodyPr/>
        <a:lstStyle/>
        <a:p>
          <a:r>
            <a:rPr lang="es-EC" dirty="0"/>
            <a:t>Liderazgo en costes</a:t>
          </a:r>
        </a:p>
      </dgm:t>
    </dgm:pt>
    <dgm:pt modelId="{996470E0-B0AF-4990-80F6-913C978FE514}" type="parTrans" cxnId="{97651990-289D-43FF-A23B-4D289E55EE9D}">
      <dgm:prSet/>
      <dgm:spPr/>
      <dgm:t>
        <a:bodyPr/>
        <a:lstStyle/>
        <a:p>
          <a:endParaRPr lang="es-EC"/>
        </a:p>
      </dgm:t>
    </dgm:pt>
    <dgm:pt modelId="{3069AFB5-CE28-4285-9332-887514B244B2}" type="sibTrans" cxnId="{97651990-289D-43FF-A23B-4D289E55EE9D}">
      <dgm:prSet/>
      <dgm:spPr/>
      <dgm:t>
        <a:bodyPr/>
        <a:lstStyle/>
        <a:p>
          <a:endParaRPr lang="es-EC"/>
        </a:p>
      </dgm:t>
    </dgm:pt>
    <dgm:pt modelId="{9F60AE88-2106-4858-A805-E983E2D47A01}">
      <dgm:prSet phldrT="[Texto]"/>
      <dgm:spPr/>
      <dgm:t>
        <a:bodyPr/>
        <a:lstStyle/>
        <a:p>
          <a:r>
            <a:rPr lang="es-EC" dirty="0"/>
            <a:t>Diferenciación</a:t>
          </a:r>
        </a:p>
      </dgm:t>
    </dgm:pt>
    <dgm:pt modelId="{58A133A9-8C46-40D4-8BD8-32B9FBC2A903}" type="parTrans" cxnId="{F7ED5F97-9734-454A-82F1-944AF88574E2}">
      <dgm:prSet/>
      <dgm:spPr/>
      <dgm:t>
        <a:bodyPr/>
        <a:lstStyle/>
        <a:p>
          <a:endParaRPr lang="es-EC"/>
        </a:p>
      </dgm:t>
    </dgm:pt>
    <dgm:pt modelId="{34CA5869-1609-4B08-ABFB-72BE1FEB9EC9}" type="sibTrans" cxnId="{F7ED5F97-9734-454A-82F1-944AF88574E2}">
      <dgm:prSet/>
      <dgm:spPr/>
      <dgm:t>
        <a:bodyPr/>
        <a:lstStyle/>
        <a:p>
          <a:endParaRPr lang="es-EC"/>
        </a:p>
      </dgm:t>
    </dgm:pt>
    <dgm:pt modelId="{E05F41D2-0306-4A20-90F6-0C120B2CA279}" type="pres">
      <dgm:prSet presAssocID="{E9136ECD-7E46-471D-848A-499F5345A2DA}" presName="Name0" presStyleCnt="0">
        <dgm:presLayoutVars>
          <dgm:chMax val="7"/>
          <dgm:chPref val="7"/>
          <dgm:dir/>
        </dgm:presLayoutVars>
      </dgm:prSet>
      <dgm:spPr/>
    </dgm:pt>
    <dgm:pt modelId="{99F938FE-8CCB-4DB3-B2DD-4CC7A72BD8B9}" type="pres">
      <dgm:prSet presAssocID="{E9136ECD-7E46-471D-848A-499F5345A2DA}" presName="Name1" presStyleCnt="0"/>
      <dgm:spPr/>
    </dgm:pt>
    <dgm:pt modelId="{D795667F-D835-4BC9-9607-D109C79E7A1F}" type="pres">
      <dgm:prSet presAssocID="{E9136ECD-7E46-471D-848A-499F5345A2DA}" presName="cycle" presStyleCnt="0"/>
      <dgm:spPr/>
    </dgm:pt>
    <dgm:pt modelId="{A4CBA260-CF8E-48AB-ACE3-035D4CFD3708}" type="pres">
      <dgm:prSet presAssocID="{E9136ECD-7E46-471D-848A-499F5345A2DA}" presName="srcNode" presStyleLbl="node1" presStyleIdx="0" presStyleCnt="2"/>
      <dgm:spPr/>
    </dgm:pt>
    <dgm:pt modelId="{2F9FBAF5-C963-4EBE-8986-59FF564D51F0}" type="pres">
      <dgm:prSet presAssocID="{E9136ECD-7E46-471D-848A-499F5345A2DA}" presName="conn" presStyleLbl="parChTrans1D2" presStyleIdx="0" presStyleCnt="1"/>
      <dgm:spPr/>
    </dgm:pt>
    <dgm:pt modelId="{90184863-DE36-4F7B-B035-0DD6E261E030}" type="pres">
      <dgm:prSet presAssocID="{E9136ECD-7E46-471D-848A-499F5345A2DA}" presName="extraNode" presStyleLbl="node1" presStyleIdx="0" presStyleCnt="2"/>
      <dgm:spPr/>
    </dgm:pt>
    <dgm:pt modelId="{2DB307B1-B30E-4C11-B50C-45C57D25A6B6}" type="pres">
      <dgm:prSet presAssocID="{E9136ECD-7E46-471D-848A-499F5345A2DA}" presName="dstNode" presStyleLbl="node1" presStyleIdx="0" presStyleCnt="2"/>
      <dgm:spPr/>
    </dgm:pt>
    <dgm:pt modelId="{F7698391-104F-47D6-A652-A57107FDFDB6}" type="pres">
      <dgm:prSet presAssocID="{B908416D-2FC3-4A42-BA2A-EF239A305C43}" presName="text_1" presStyleLbl="node1" presStyleIdx="0" presStyleCnt="2">
        <dgm:presLayoutVars>
          <dgm:bulletEnabled val="1"/>
        </dgm:presLayoutVars>
      </dgm:prSet>
      <dgm:spPr/>
    </dgm:pt>
    <dgm:pt modelId="{BAC13F17-C526-4637-9B9E-6D7B76798C11}" type="pres">
      <dgm:prSet presAssocID="{B908416D-2FC3-4A42-BA2A-EF239A305C43}" presName="accent_1" presStyleCnt="0"/>
      <dgm:spPr/>
    </dgm:pt>
    <dgm:pt modelId="{4D702A61-410A-4675-A594-4EC0E82CD299}" type="pres">
      <dgm:prSet presAssocID="{B908416D-2FC3-4A42-BA2A-EF239A305C43}" presName="accentRepeatNode" presStyleLbl="solidFgAcc1" presStyleIdx="0" presStyleCnt="2"/>
      <dgm:spPr/>
    </dgm:pt>
    <dgm:pt modelId="{70A1B14A-9D77-4B61-A4FD-4957F260EFB0}" type="pres">
      <dgm:prSet presAssocID="{9F60AE88-2106-4858-A805-E983E2D47A01}" presName="text_2" presStyleLbl="node1" presStyleIdx="1" presStyleCnt="2">
        <dgm:presLayoutVars>
          <dgm:bulletEnabled val="1"/>
        </dgm:presLayoutVars>
      </dgm:prSet>
      <dgm:spPr/>
    </dgm:pt>
    <dgm:pt modelId="{5C262386-9DAF-4C7C-B270-491A3BDBE56E}" type="pres">
      <dgm:prSet presAssocID="{9F60AE88-2106-4858-A805-E983E2D47A01}" presName="accent_2" presStyleCnt="0"/>
      <dgm:spPr/>
    </dgm:pt>
    <dgm:pt modelId="{6AA626B8-7413-42E0-B97B-67D2FDF226D1}" type="pres">
      <dgm:prSet presAssocID="{9F60AE88-2106-4858-A805-E983E2D47A01}" presName="accentRepeatNode" presStyleLbl="solidFgAcc1" presStyleIdx="1" presStyleCnt="2"/>
      <dgm:spPr/>
    </dgm:pt>
  </dgm:ptLst>
  <dgm:cxnLst>
    <dgm:cxn modelId="{BB609A49-94E0-489B-8977-D8155808977D}" type="presOf" srcId="{9F60AE88-2106-4858-A805-E983E2D47A01}" destId="{70A1B14A-9D77-4B61-A4FD-4957F260EFB0}" srcOrd="0" destOrd="0" presId="urn:microsoft.com/office/officeart/2008/layout/VerticalCurvedList"/>
    <dgm:cxn modelId="{A8BBA254-ACBE-447E-8DAE-ABFE66DE5FFA}" type="presOf" srcId="{3069AFB5-CE28-4285-9332-887514B244B2}" destId="{2F9FBAF5-C963-4EBE-8986-59FF564D51F0}" srcOrd="0" destOrd="0" presId="urn:microsoft.com/office/officeart/2008/layout/VerticalCurvedList"/>
    <dgm:cxn modelId="{EB87BA7F-AADF-4361-8E4F-FDF752F42FB1}" type="presOf" srcId="{E9136ECD-7E46-471D-848A-499F5345A2DA}" destId="{E05F41D2-0306-4A20-90F6-0C120B2CA279}" srcOrd="0" destOrd="0" presId="urn:microsoft.com/office/officeart/2008/layout/VerticalCurvedList"/>
    <dgm:cxn modelId="{97651990-289D-43FF-A23B-4D289E55EE9D}" srcId="{E9136ECD-7E46-471D-848A-499F5345A2DA}" destId="{B908416D-2FC3-4A42-BA2A-EF239A305C43}" srcOrd="0" destOrd="0" parTransId="{996470E0-B0AF-4990-80F6-913C978FE514}" sibTransId="{3069AFB5-CE28-4285-9332-887514B244B2}"/>
    <dgm:cxn modelId="{F7ED5F97-9734-454A-82F1-944AF88574E2}" srcId="{E9136ECD-7E46-471D-848A-499F5345A2DA}" destId="{9F60AE88-2106-4858-A805-E983E2D47A01}" srcOrd="1" destOrd="0" parTransId="{58A133A9-8C46-40D4-8BD8-32B9FBC2A903}" sibTransId="{34CA5869-1609-4B08-ABFB-72BE1FEB9EC9}"/>
    <dgm:cxn modelId="{25D2EEE7-18E1-4A75-93E2-C0A25419F007}" type="presOf" srcId="{B908416D-2FC3-4A42-BA2A-EF239A305C43}" destId="{F7698391-104F-47D6-A652-A57107FDFDB6}" srcOrd="0" destOrd="0" presId="urn:microsoft.com/office/officeart/2008/layout/VerticalCurvedList"/>
    <dgm:cxn modelId="{8EA2051C-B1C4-403C-822F-CE97D622BA6E}" type="presParOf" srcId="{E05F41D2-0306-4A20-90F6-0C120B2CA279}" destId="{99F938FE-8CCB-4DB3-B2DD-4CC7A72BD8B9}" srcOrd="0" destOrd="0" presId="urn:microsoft.com/office/officeart/2008/layout/VerticalCurvedList"/>
    <dgm:cxn modelId="{35C057ED-2E36-4755-9191-873F94815901}" type="presParOf" srcId="{99F938FE-8CCB-4DB3-B2DD-4CC7A72BD8B9}" destId="{D795667F-D835-4BC9-9607-D109C79E7A1F}" srcOrd="0" destOrd="0" presId="urn:microsoft.com/office/officeart/2008/layout/VerticalCurvedList"/>
    <dgm:cxn modelId="{96D4923A-D3BA-4B5A-BD4E-E40590F0D2A0}" type="presParOf" srcId="{D795667F-D835-4BC9-9607-D109C79E7A1F}" destId="{A4CBA260-CF8E-48AB-ACE3-035D4CFD3708}" srcOrd="0" destOrd="0" presId="urn:microsoft.com/office/officeart/2008/layout/VerticalCurvedList"/>
    <dgm:cxn modelId="{092EFDD5-53A6-4814-AF8C-7265C1B2AA38}" type="presParOf" srcId="{D795667F-D835-4BC9-9607-D109C79E7A1F}" destId="{2F9FBAF5-C963-4EBE-8986-59FF564D51F0}" srcOrd="1" destOrd="0" presId="urn:microsoft.com/office/officeart/2008/layout/VerticalCurvedList"/>
    <dgm:cxn modelId="{67AB4F62-AB10-4F3D-88E9-5ACAAD7C4531}" type="presParOf" srcId="{D795667F-D835-4BC9-9607-D109C79E7A1F}" destId="{90184863-DE36-4F7B-B035-0DD6E261E030}" srcOrd="2" destOrd="0" presId="urn:microsoft.com/office/officeart/2008/layout/VerticalCurvedList"/>
    <dgm:cxn modelId="{F47B2E6A-39B3-4281-9354-34FF8FAA750C}" type="presParOf" srcId="{D795667F-D835-4BC9-9607-D109C79E7A1F}" destId="{2DB307B1-B30E-4C11-B50C-45C57D25A6B6}" srcOrd="3" destOrd="0" presId="urn:microsoft.com/office/officeart/2008/layout/VerticalCurvedList"/>
    <dgm:cxn modelId="{0855E628-A9E3-436D-9BA8-12AA3C1296FC}" type="presParOf" srcId="{99F938FE-8CCB-4DB3-B2DD-4CC7A72BD8B9}" destId="{F7698391-104F-47D6-A652-A57107FDFDB6}" srcOrd="1" destOrd="0" presId="urn:microsoft.com/office/officeart/2008/layout/VerticalCurvedList"/>
    <dgm:cxn modelId="{B1B2D1DE-273D-4D7F-A874-EC09DA25363C}" type="presParOf" srcId="{99F938FE-8CCB-4DB3-B2DD-4CC7A72BD8B9}" destId="{BAC13F17-C526-4637-9B9E-6D7B76798C11}" srcOrd="2" destOrd="0" presId="urn:microsoft.com/office/officeart/2008/layout/VerticalCurvedList"/>
    <dgm:cxn modelId="{708E22D3-BFDC-4800-BCAB-2C95C33DCEBB}" type="presParOf" srcId="{BAC13F17-C526-4637-9B9E-6D7B76798C11}" destId="{4D702A61-410A-4675-A594-4EC0E82CD299}" srcOrd="0" destOrd="0" presId="urn:microsoft.com/office/officeart/2008/layout/VerticalCurvedList"/>
    <dgm:cxn modelId="{1E173E3C-EF30-40C5-A285-A32A4069B56D}" type="presParOf" srcId="{99F938FE-8CCB-4DB3-B2DD-4CC7A72BD8B9}" destId="{70A1B14A-9D77-4B61-A4FD-4957F260EFB0}" srcOrd="3" destOrd="0" presId="urn:microsoft.com/office/officeart/2008/layout/VerticalCurvedList"/>
    <dgm:cxn modelId="{D6114EA1-C673-49BA-A5FB-DAFDBEF03AA6}" type="presParOf" srcId="{99F938FE-8CCB-4DB3-B2DD-4CC7A72BD8B9}" destId="{5C262386-9DAF-4C7C-B270-491A3BDBE56E}" srcOrd="4" destOrd="0" presId="urn:microsoft.com/office/officeart/2008/layout/VerticalCurvedList"/>
    <dgm:cxn modelId="{0628858A-C977-48BD-90EF-5EF19CCECEF5}" type="presParOf" srcId="{5C262386-9DAF-4C7C-B270-491A3BDBE56E}" destId="{6AA626B8-7413-42E0-B97B-67D2FDF226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A18A653-711D-4202-A3B3-039029D1B8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A044CAD-E314-43D6-A980-FC2805D5CEBD}">
      <dgm:prSet phldrT="[Texto]"/>
      <dgm:spPr/>
      <dgm:t>
        <a:bodyPr/>
        <a:lstStyle/>
        <a:p>
          <a:r>
            <a:rPr lang="es-EC" dirty="0"/>
            <a:t>Denominación de origen.</a:t>
          </a:r>
        </a:p>
      </dgm:t>
    </dgm:pt>
    <dgm:pt modelId="{C5990B75-6AB9-433F-B973-476D0A872CD9}" type="parTrans" cxnId="{4DEE2527-087D-47A2-BE3C-4DE1B6945DAB}">
      <dgm:prSet/>
      <dgm:spPr/>
      <dgm:t>
        <a:bodyPr/>
        <a:lstStyle/>
        <a:p>
          <a:endParaRPr lang="es-EC"/>
        </a:p>
      </dgm:t>
    </dgm:pt>
    <dgm:pt modelId="{726D3E3F-2D92-4491-83A3-42C68C314E25}" type="sibTrans" cxnId="{4DEE2527-087D-47A2-BE3C-4DE1B6945DAB}">
      <dgm:prSet/>
      <dgm:spPr/>
      <dgm:t>
        <a:bodyPr/>
        <a:lstStyle/>
        <a:p>
          <a:endParaRPr lang="es-EC"/>
        </a:p>
      </dgm:t>
    </dgm:pt>
    <dgm:pt modelId="{AD3A12CE-22CF-4E9E-87B8-B22F4C05A916}">
      <dgm:prSet phldrT="[Texto]"/>
      <dgm:spPr/>
      <dgm:t>
        <a:bodyPr/>
        <a:lstStyle/>
        <a:p>
          <a:r>
            <a:rPr lang="es-EC" dirty="0"/>
            <a:t>Alianzas estratégicas con empresas de insumos complementarios.</a:t>
          </a:r>
        </a:p>
      </dgm:t>
    </dgm:pt>
    <dgm:pt modelId="{E5A17D2F-2B49-403F-85E7-00F02FD2F9C5}" type="parTrans" cxnId="{CD54D18C-5D07-4FEB-8E8B-BFBFBAEEE0AC}">
      <dgm:prSet/>
      <dgm:spPr/>
      <dgm:t>
        <a:bodyPr/>
        <a:lstStyle/>
        <a:p>
          <a:endParaRPr lang="es-EC"/>
        </a:p>
      </dgm:t>
    </dgm:pt>
    <dgm:pt modelId="{3E82A916-9DB6-478D-A590-F49AE742E33F}" type="sibTrans" cxnId="{CD54D18C-5D07-4FEB-8E8B-BFBFBAEEE0AC}">
      <dgm:prSet/>
      <dgm:spPr/>
      <dgm:t>
        <a:bodyPr/>
        <a:lstStyle/>
        <a:p>
          <a:endParaRPr lang="es-EC"/>
        </a:p>
      </dgm:t>
    </dgm:pt>
    <dgm:pt modelId="{67382B7F-BE97-4E24-83C7-1D755D885D4B}">
      <dgm:prSet phldrT="[Texto]"/>
      <dgm:spPr/>
      <dgm:t>
        <a:bodyPr/>
        <a:lstStyle/>
        <a:p>
          <a:r>
            <a:rPr lang="es-EC" dirty="0"/>
            <a:t>Marketing de contenidos.</a:t>
          </a:r>
        </a:p>
      </dgm:t>
    </dgm:pt>
    <dgm:pt modelId="{8AFFF485-A0E2-4D39-B90A-FA0A563AFF32}" type="parTrans" cxnId="{138D2E26-03C6-4846-B42D-B24F8792E73C}">
      <dgm:prSet/>
      <dgm:spPr/>
      <dgm:t>
        <a:bodyPr/>
        <a:lstStyle/>
        <a:p>
          <a:endParaRPr lang="es-EC"/>
        </a:p>
      </dgm:t>
    </dgm:pt>
    <dgm:pt modelId="{0735F6FC-7CB1-49AB-BE10-783EA430C1E1}" type="sibTrans" cxnId="{138D2E26-03C6-4846-B42D-B24F8792E73C}">
      <dgm:prSet/>
      <dgm:spPr/>
      <dgm:t>
        <a:bodyPr/>
        <a:lstStyle/>
        <a:p>
          <a:endParaRPr lang="es-EC"/>
        </a:p>
      </dgm:t>
    </dgm:pt>
    <dgm:pt modelId="{8C8D71FA-0EEE-438D-B503-2F8C5B105797}">
      <dgm:prSet phldrT="[Texto]"/>
      <dgm:spPr/>
      <dgm:t>
        <a:bodyPr/>
        <a:lstStyle/>
        <a:p>
          <a:r>
            <a:rPr lang="es-EC" dirty="0"/>
            <a:t>Planificación.</a:t>
          </a:r>
        </a:p>
      </dgm:t>
    </dgm:pt>
    <dgm:pt modelId="{3C2A6050-CBE3-4751-8F9D-DF0859808BE1}" type="parTrans" cxnId="{EF60F9AA-6270-41FF-993E-754380270723}">
      <dgm:prSet/>
      <dgm:spPr/>
      <dgm:t>
        <a:bodyPr/>
        <a:lstStyle/>
        <a:p>
          <a:endParaRPr lang="es-EC"/>
        </a:p>
      </dgm:t>
    </dgm:pt>
    <dgm:pt modelId="{431B2EA2-0D6F-43C7-B478-D1CB5EC0C916}" type="sibTrans" cxnId="{EF60F9AA-6270-41FF-993E-754380270723}">
      <dgm:prSet/>
      <dgm:spPr/>
      <dgm:t>
        <a:bodyPr/>
        <a:lstStyle/>
        <a:p>
          <a:endParaRPr lang="es-EC"/>
        </a:p>
      </dgm:t>
    </dgm:pt>
    <dgm:pt modelId="{86088F4C-165A-46E6-A40C-7C3F71DA9F97}">
      <dgm:prSet phldrT="[Texto]"/>
      <dgm:spPr/>
      <dgm:t>
        <a:bodyPr/>
        <a:lstStyle/>
        <a:p>
          <a:r>
            <a:rPr lang="es-EC" dirty="0"/>
            <a:t>Garantizar sus características y calidad.</a:t>
          </a:r>
        </a:p>
      </dgm:t>
    </dgm:pt>
    <dgm:pt modelId="{9B8C3C7D-00E3-44F1-A92E-E41A1FBE9226}" type="parTrans" cxnId="{0103DED9-8D07-4F59-99CC-F9B65E397AD3}">
      <dgm:prSet/>
      <dgm:spPr/>
      <dgm:t>
        <a:bodyPr/>
        <a:lstStyle/>
        <a:p>
          <a:endParaRPr lang="es-EC"/>
        </a:p>
      </dgm:t>
    </dgm:pt>
    <dgm:pt modelId="{90F76E5F-AE86-43D8-8C80-499639E8DB8D}" type="sibTrans" cxnId="{0103DED9-8D07-4F59-99CC-F9B65E397AD3}">
      <dgm:prSet/>
      <dgm:spPr/>
      <dgm:t>
        <a:bodyPr/>
        <a:lstStyle/>
        <a:p>
          <a:endParaRPr lang="es-EC"/>
        </a:p>
      </dgm:t>
    </dgm:pt>
    <dgm:pt modelId="{611F0526-7EEC-4EC2-BD7E-85F128F4430F}">
      <dgm:prSet phldrT="[Texto]"/>
      <dgm:spPr/>
      <dgm:t>
        <a:bodyPr/>
        <a:lstStyle/>
        <a:p>
          <a:r>
            <a:rPr lang="es-EC" dirty="0"/>
            <a:t>Tendencia eco amigable – empaque/etiqueta.</a:t>
          </a:r>
        </a:p>
      </dgm:t>
    </dgm:pt>
    <dgm:pt modelId="{5812486C-E905-4E8C-9E07-18A4B5C3194D}" type="parTrans" cxnId="{CEB7B3DD-157A-4696-AEEF-2846EDAC6C70}">
      <dgm:prSet/>
      <dgm:spPr/>
      <dgm:t>
        <a:bodyPr/>
        <a:lstStyle/>
        <a:p>
          <a:endParaRPr lang="es-EC"/>
        </a:p>
      </dgm:t>
    </dgm:pt>
    <dgm:pt modelId="{59AB185C-168A-4796-A5D4-54AC9CE2EB0F}" type="sibTrans" cxnId="{CEB7B3DD-157A-4696-AEEF-2846EDAC6C70}">
      <dgm:prSet/>
      <dgm:spPr/>
      <dgm:t>
        <a:bodyPr/>
        <a:lstStyle/>
        <a:p>
          <a:endParaRPr lang="es-EC"/>
        </a:p>
      </dgm:t>
    </dgm:pt>
    <dgm:pt modelId="{575EEE50-AD6F-4022-B18E-14B269C0DBA6}">
      <dgm:prSet phldrT="[Texto]"/>
      <dgm:spPr/>
      <dgm:t>
        <a:bodyPr/>
        <a:lstStyle/>
        <a:p>
          <a:r>
            <a:rPr lang="es-EC" dirty="0"/>
            <a:t>Contenido promocional – beneficios.</a:t>
          </a:r>
        </a:p>
      </dgm:t>
    </dgm:pt>
    <dgm:pt modelId="{940D22F9-6445-4C8F-B90B-1869CB43D634}" type="parTrans" cxnId="{517F75BC-C402-4FBD-BDB2-57C21672E48C}">
      <dgm:prSet/>
      <dgm:spPr/>
      <dgm:t>
        <a:bodyPr/>
        <a:lstStyle/>
        <a:p>
          <a:endParaRPr lang="es-EC"/>
        </a:p>
      </dgm:t>
    </dgm:pt>
    <dgm:pt modelId="{7EE4FE8A-576C-4143-A2AB-121C662CE55E}" type="sibTrans" cxnId="{517F75BC-C402-4FBD-BDB2-57C21672E48C}">
      <dgm:prSet/>
      <dgm:spPr/>
      <dgm:t>
        <a:bodyPr/>
        <a:lstStyle/>
        <a:p>
          <a:endParaRPr lang="es-EC"/>
        </a:p>
      </dgm:t>
    </dgm:pt>
    <dgm:pt modelId="{944602C3-B211-4094-ADA4-11845B576A1F}">
      <dgm:prSet phldrT="[Texto]"/>
      <dgm:spPr/>
      <dgm:t>
        <a:bodyPr/>
        <a:lstStyle/>
        <a:p>
          <a:r>
            <a:rPr lang="es-EC" dirty="0"/>
            <a:t>2 colecciones  (carácter universal – colección/nación)</a:t>
          </a:r>
        </a:p>
      </dgm:t>
    </dgm:pt>
    <dgm:pt modelId="{A7065C7F-CE07-43C1-8C51-310458BAFB32}" type="parTrans" cxnId="{3E5FBD79-B9C1-4323-B5EE-F2997E5BF8BD}">
      <dgm:prSet/>
      <dgm:spPr/>
      <dgm:t>
        <a:bodyPr/>
        <a:lstStyle/>
        <a:p>
          <a:endParaRPr lang="es-EC"/>
        </a:p>
      </dgm:t>
    </dgm:pt>
    <dgm:pt modelId="{567C5486-124B-4217-A7F1-A57DF7F303BA}" type="sibTrans" cxnId="{3E5FBD79-B9C1-4323-B5EE-F2997E5BF8BD}">
      <dgm:prSet/>
      <dgm:spPr/>
      <dgm:t>
        <a:bodyPr/>
        <a:lstStyle/>
        <a:p>
          <a:endParaRPr lang="es-EC"/>
        </a:p>
      </dgm:t>
    </dgm:pt>
    <dgm:pt modelId="{85BC0E2D-F333-4BC6-A5D6-86CCD4E2D7DD}" type="pres">
      <dgm:prSet presAssocID="{2A18A653-711D-4202-A3B3-039029D1B8F0}" presName="linear" presStyleCnt="0">
        <dgm:presLayoutVars>
          <dgm:animLvl val="lvl"/>
          <dgm:resizeHandles val="exact"/>
        </dgm:presLayoutVars>
      </dgm:prSet>
      <dgm:spPr/>
    </dgm:pt>
    <dgm:pt modelId="{A4A03BCC-4F27-4C03-AD47-DA73EB2BB7D7}" type="pres">
      <dgm:prSet presAssocID="{8A044CAD-E314-43D6-A980-FC2805D5CE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3F05BFF-4DF5-4033-AD9B-044DC15A0232}" type="pres">
      <dgm:prSet presAssocID="{8A044CAD-E314-43D6-A980-FC2805D5CEBD}" presName="childText" presStyleLbl="revTx" presStyleIdx="0" presStyleCnt="4">
        <dgm:presLayoutVars>
          <dgm:bulletEnabled val="1"/>
        </dgm:presLayoutVars>
      </dgm:prSet>
      <dgm:spPr/>
    </dgm:pt>
    <dgm:pt modelId="{92160435-CCB5-49FC-9DC0-9D4C8BC2C0C9}" type="pres">
      <dgm:prSet presAssocID="{AD3A12CE-22CF-4E9E-87B8-B22F4C05A9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ED7AD5-E164-48BC-BC75-BA10BBB1D1BB}" type="pres">
      <dgm:prSet presAssocID="{AD3A12CE-22CF-4E9E-87B8-B22F4C05A916}" presName="childText" presStyleLbl="revTx" presStyleIdx="1" presStyleCnt="4">
        <dgm:presLayoutVars>
          <dgm:bulletEnabled val="1"/>
        </dgm:presLayoutVars>
      </dgm:prSet>
      <dgm:spPr/>
    </dgm:pt>
    <dgm:pt modelId="{B46BA878-D9F3-4A35-9216-D7465C09818F}" type="pres">
      <dgm:prSet presAssocID="{67382B7F-BE97-4E24-83C7-1D755D885D4B}" presName="parentText" presStyleLbl="node1" presStyleIdx="2" presStyleCnt="4" custLinFactNeighborX="423">
        <dgm:presLayoutVars>
          <dgm:chMax val="0"/>
          <dgm:bulletEnabled val="1"/>
        </dgm:presLayoutVars>
      </dgm:prSet>
      <dgm:spPr/>
    </dgm:pt>
    <dgm:pt modelId="{EBAD576F-B61D-4712-8A36-BA54CE9595B2}" type="pres">
      <dgm:prSet presAssocID="{67382B7F-BE97-4E24-83C7-1D755D885D4B}" presName="childText" presStyleLbl="revTx" presStyleIdx="2" presStyleCnt="4">
        <dgm:presLayoutVars>
          <dgm:bulletEnabled val="1"/>
        </dgm:presLayoutVars>
      </dgm:prSet>
      <dgm:spPr/>
    </dgm:pt>
    <dgm:pt modelId="{4FE79E67-E364-4F3C-8571-7E0293B99871}" type="pres">
      <dgm:prSet presAssocID="{8C8D71FA-0EEE-438D-B503-2F8C5B10579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ADE7D65-6B66-4E03-B4B5-A4F14A227218}" type="pres">
      <dgm:prSet presAssocID="{8C8D71FA-0EEE-438D-B503-2F8C5B105797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C0D2C1D-3F16-4DBA-8970-E86230CDDBF3}" type="presOf" srcId="{AD3A12CE-22CF-4E9E-87B8-B22F4C05A916}" destId="{92160435-CCB5-49FC-9DC0-9D4C8BC2C0C9}" srcOrd="0" destOrd="0" presId="urn:microsoft.com/office/officeart/2005/8/layout/vList2"/>
    <dgm:cxn modelId="{138D2E26-03C6-4846-B42D-B24F8792E73C}" srcId="{2A18A653-711D-4202-A3B3-039029D1B8F0}" destId="{67382B7F-BE97-4E24-83C7-1D755D885D4B}" srcOrd="2" destOrd="0" parTransId="{8AFFF485-A0E2-4D39-B90A-FA0A563AFF32}" sibTransId="{0735F6FC-7CB1-49AB-BE10-783EA430C1E1}"/>
    <dgm:cxn modelId="{4DEE2527-087D-47A2-BE3C-4DE1B6945DAB}" srcId="{2A18A653-711D-4202-A3B3-039029D1B8F0}" destId="{8A044CAD-E314-43D6-A980-FC2805D5CEBD}" srcOrd="0" destOrd="0" parTransId="{C5990B75-6AB9-433F-B973-476D0A872CD9}" sibTransId="{726D3E3F-2D92-4491-83A3-42C68C314E25}"/>
    <dgm:cxn modelId="{3053BF2A-BB99-4299-B906-1888FE3E5C3F}" type="presOf" srcId="{86088F4C-165A-46E6-A40C-7C3F71DA9F97}" destId="{93F05BFF-4DF5-4033-AD9B-044DC15A0232}" srcOrd="0" destOrd="0" presId="urn:microsoft.com/office/officeart/2005/8/layout/vList2"/>
    <dgm:cxn modelId="{A17F002C-F499-4ACE-8BBE-B65035D37321}" type="presOf" srcId="{575EEE50-AD6F-4022-B18E-14B269C0DBA6}" destId="{EBAD576F-B61D-4712-8A36-BA54CE9595B2}" srcOrd="0" destOrd="0" presId="urn:microsoft.com/office/officeart/2005/8/layout/vList2"/>
    <dgm:cxn modelId="{637EAC63-AA7B-4E3B-8AF9-70EE09BCD708}" type="presOf" srcId="{8C8D71FA-0EEE-438D-B503-2F8C5B105797}" destId="{4FE79E67-E364-4F3C-8571-7E0293B99871}" srcOrd="0" destOrd="0" presId="urn:microsoft.com/office/officeart/2005/8/layout/vList2"/>
    <dgm:cxn modelId="{A0679049-E9D6-4A10-9127-AFF954EBC187}" type="presOf" srcId="{611F0526-7EEC-4EC2-BD7E-85F128F4430F}" destId="{2AED7AD5-E164-48BC-BC75-BA10BBB1D1BB}" srcOrd="0" destOrd="0" presId="urn:microsoft.com/office/officeart/2005/8/layout/vList2"/>
    <dgm:cxn modelId="{3E5FBD79-B9C1-4323-B5EE-F2997E5BF8BD}" srcId="{8C8D71FA-0EEE-438D-B503-2F8C5B105797}" destId="{944602C3-B211-4094-ADA4-11845B576A1F}" srcOrd="0" destOrd="0" parTransId="{A7065C7F-CE07-43C1-8C51-310458BAFB32}" sibTransId="{567C5486-124B-4217-A7F1-A57DF7F303BA}"/>
    <dgm:cxn modelId="{158C518B-9AF7-46A9-BBA0-6C623E086E7B}" type="presOf" srcId="{67382B7F-BE97-4E24-83C7-1D755D885D4B}" destId="{B46BA878-D9F3-4A35-9216-D7465C09818F}" srcOrd="0" destOrd="0" presId="urn:microsoft.com/office/officeart/2005/8/layout/vList2"/>
    <dgm:cxn modelId="{CD54D18C-5D07-4FEB-8E8B-BFBFBAEEE0AC}" srcId="{2A18A653-711D-4202-A3B3-039029D1B8F0}" destId="{AD3A12CE-22CF-4E9E-87B8-B22F4C05A916}" srcOrd="1" destOrd="0" parTransId="{E5A17D2F-2B49-403F-85E7-00F02FD2F9C5}" sibTransId="{3E82A916-9DB6-478D-A590-F49AE742E33F}"/>
    <dgm:cxn modelId="{8B7D0099-F52B-42C1-823D-6E3AEA03C36E}" type="presOf" srcId="{2A18A653-711D-4202-A3B3-039029D1B8F0}" destId="{85BC0E2D-F333-4BC6-A5D6-86CCD4E2D7DD}" srcOrd="0" destOrd="0" presId="urn:microsoft.com/office/officeart/2005/8/layout/vList2"/>
    <dgm:cxn modelId="{EF60F9AA-6270-41FF-993E-754380270723}" srcId="{2A18A653-711D-4202-A3B3-039029D1B8F0}" destId="{8C8D71FA-0EEE-438D-B503-2F8C5B105797}" srcOrd="3" destOrd="0" parTransId="{3C2A6050-CBE3-4751-8F9D-DF0859808BE1}" sibTransId="{431B2EA2-0D6F-43C7-B478-D1CB5EC0C916}"/>
    <dgm:cxn modelId="{517F75BC-C402-4FBD-BDB2-57C21672E48C}" srcId="{67382B7F-BE97-4E24-83C7-1D755D885D4B}" destId="{575EEE50-AD6F-4022-B18E-14B269C0DBA6}" srcOrd="0" destOrd="0" parTransId="{940D22F9-6445-4C8F-B90B-1869CB43D634}" sibTransId="{7EE4FE8A-576C-4143-A2AB-121C662CE55E}"/>
    <dgm:cxn modelId="{362133D6-E781-4AAC-87A7-3D7E93269501}" type="presOf" srcId="{8A044CAD-E314-43D6-A980-FC2805D5CEBD}" destId="{A4A03BCC-4F27-4C03-AD47-DA73EB2BB7D7}" srcOrd="0" destOrd="0" presId="urn:microsoft.com/office/officeart/2005/8/layout/vList2"/>
    <dgm:cxn modelId="{0103DED9-8D07-4F59-99CC-F9B65E397AD3}" srcId="{8A044CAD-E314-43D6-A980-FC2805D5CEBD}" destId="{86088F4C-165A-46E6-A40C-7C3F71DA9F97}" srcOrd="0" destOrd="0" parTransId="{9B8C3C7D-00E3-44F1-A92E-E41A1FBE9226}" sibTransId="{90F76E5F-AE86-43D8-8C80-499639E8DB8D}"/>
    <dgm:cxn modelId="{CEB7B3DD-157A-4696-AEEF-2846EDAC6C70}" srcId="{AD3A12CE-22CF-4E9E-87B8-B22F4C05A916}" destId="{611F0526-7EEC-4EC2-BD7E-85F128F4430F}" srcOrd="0" destOrd="0" parTransId="{5812486C-E905-4E8C-9E07-18A4B5C3194D}" sibTransId="{59AB185C-168A-4796-A5D4-54AC9CE2EB0F}"/>
    <dgm:cxn modelId="{191DA3EA-62CB-45C8-874C-4CA61BD0F83C}" type="presOf" srcId="{944602C3-B211-4094-ADA4-11845B576A1F}" destId="{8ADE7D65-6B66-4E03-B4B5-A4F14A227218}" srcOrd="0" destOrd="0" presId="urn:microsoft.com/office/officeart/2005/8/layout/vList2"/>
    <dgm:cxn modelId="{3053C9CD-6DDE-45AB-BCA0-467088B0E77C}" type="presParOf" srcId="{85BC0E2D-F333-4BC6-A5D6-86CCD4E2D7DD}" destId="{A4A03BCC-4F27-4C03-AD47-DA73EB2BB7D7}" srcOrd="0" destOrd="0" presId="urn:microsoft.com/office/officeart/2005/8/layout/vList2"/>
    <dgm:cxn modelId="{30E5F095-74DC-4B0F-B8D0-9C8B1063C90E}" type="presParOf" srcId="{85BC0E2D-F333-4BC6-A5D6-86CCD4E2D7DD}" destId="{93F05BFF-4DF5-4033-AD9B-044DC15A0232}" srcOrd="1" destOrd="0" presId="urn:microsoft.com/office/officeart/2005/8/layout/vList2"/>
    <dgm:cxn modelId="{DA084D6E-27D6-4FE5-BABD-EC86C967E190}" type="presParOf" srcId="{85BC0E2D-F333-4BC6-A5D6-86CCD4E2D7DD}" destId="{92160435-CCB5-49FC-9DC0-9D4C8BC2C0C9}" srcOrd="2" destOrd="0" presId="urn:microsoft.com/office/officeart/2005/8/layout/vList2"/>
    <dgm:cxn modelId="{BA32A36A-2328-4F71-BC98-DC9745E0EF71}" type="presParOf" srcId="{85BC0E2D-F333-4BC6-A5D6-86CCD4E2D7DD}" destId="{2AED7AD5-E164-48BC-BC75-BA10BBB1D1BB}" srcOrd="3" destOrd="0" presId="urn:microsoft.com/office/officeart/2005/8/layout/vList2"/>
    <dgm:cxn modelId="{8243AC46-3B9D-467E-98D4-B426780129A0}" type="presParOf" srcId="{85BC0E2D-F333-4BC6-A5D6-86CCD4E2D7DD}" destId="{B46BA878-D9F3-4A35-9216-D7465C09818F}" srcOrd="4" destOrd="0" presId="urn:microsoft.com/office/officeart/2005/8/layout/vList2"/>
    <dgm:cxn modelId="{239507C6-4BA8-47F8-A975-3CA080E1D83B}" type="presParOf" srcId="{85BC0E2D-F333-4BC6-A5D6-86CCD4E2D7DD}" destId="{EBAD576F-B61D-4712-8A36-BA54CE9595B2}" srcOrd="5" destOrd="0" presId="urn:microsoft.com/office/officeart/2005/8/layout/vList2"/>
    <dgm:cxn modelId="{B824C0E6-2E3C-4F7B-BE17-818D72649C46}" type="presParOf" srcId="{85BC0E2D-F333-4BC6-A5D6-86CCD4E2D7DD}" destId="{4FE79E67-E364-4F3C-8571-7E0293B99871}" srcOrd="6" destOrd="0" presId="urn:microsoft.com/office/officeart/2005/8/layout/vList2"/>
    <dgm:cxn modelId="{8B02CCFC-8DF5-42B1-814D-978A325F8AC9}" type="presParOf" srcId="{85BC0E2D-F333-4BC6-A5D6-86CCD4E2D7DD}" destId="{8ADE7D65-6B66-4E03-B4B5-A4F14A22721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057C3B-9C27-4E58-B2DD-C2EE8A1C85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5D73CE-A37A-427D-BCCD-AFF4122C36B7}">
      <dgm:prSet phldrT="[Texto]"/>
      <dgm:spPr/>
      <dgm:t>
        <a:bodyPr/>
        <a:lstStyle/>
        <a:p>
          <a:r>
            <a:rPr lang="es-EC" dirty="0"/>
            <a:t>Programas comerciales</a:t>
          </a:r>
        </a:p>
      </dgm:t>
    </dgm:pt>
    <dgm:pt modelId="{9226723E-024D-41E4-A995-1EB653470ACB}" type="parTrans" cxnId="{507087FD-0659-4809-A8E2-3155A6A85E9E}">
      <dgm:prSet/>
      <dgm:spPr/>
      <dgm:t>
        <a:bodyPr/>
        <a:lstStyle/>
        <a:p>
          <a:endParaRPr lang="es-EC"/>
        </a:p>
      </dgm:t>
    </dgm:pt>
    <dgm:pt modelId="{277ACFF3-7641-4461-A3BD-5D7692887B6F}" type="sibTrans" cxnId="{507087FD-0659-4809-A8E2-3155A6A85E9E}">
      <dgm:prSet/>
      <dgm:spPr/>
      <dgm:t>
        <a:bodyPr/>
        <a:lstStyle/>
        <a:p>
          <a:endParaRPr lang="es-EC"/>
        </a:p>
      </dgm:t>
    </dgm:pt>
    <dgm:pt modelId="{C17AD2DF-072B-4979-B140-7B74B9F26462}">
      <dgm:prSet phldrT="[Texto]"/>
      <dgm:spPr/>
      <dgm:t>
        <a:bodyPr/>
        <a:lstStyle/>
        <a:p>
          <a:r>
            <a:rPr lang="es-EC" dirty="0"/>
            <a:t>Capacitación gratuita de artesanos – materiales complementarios.</a:t>
          </a:r>
        </a:p>
      </dgm:t>
    </dgm:pt>
    <dgm:pt modelId="{C802958D-B854-49B0-AA8D-A0D8A7689329}" type="parTrans" cxnId="{168E6048-151B-40D1-85BF-7CB62AD7D1BF}">
      <dgm:prSet/>
      <dgm:spPr/>
      <dgm:t>
        <a:bodyPr/>
        <a:lstStyle/>
        <a:p>
          <a:endParaRPr lang="es-EC"/>
        </a:p>
      </dgm:t>
    </dgm:pt>
    <dgm:pt modelId="{4E376B22-8284-4EFD-9F37-3D0224C2E55F}" type="sibTrans" cxnId="{168E6048-151B-40D1-85BF-7CB62AD7D1BF}">
      <dgm:prSet/>
      <dgm:spPr/>
      <dgm:t>
        <a:bodyPr/>
        <a:lstStyle/>
        <a:p>
          <a:endParaRPr lang="es-EC"/>
        </a:p>
      </dgm:t>
    </dgm:pt>
    <dgm:pt modelId="{929656EA-425B-42E2-9932-18D4B905BBB4}">
      <dgm:prSet phldrT="[Texto]"/>
      <dgm:spPr/>
      <dgm:t>
        <a:bodyPr/>
        <a:lstStyle/>
        <a:p>
          <a:r>
            <a:rPr lang="es-EC" dirty="0"/>
            <a:t>Fortalecer las relaciones comerciales</a:t>
          </a:r>
        </a:p>
      </dgm:t>
    </dgm:pt>
    <dgm:pt modelId="{185F67EA-3D60-42F3-8BE8-8EB29764C69C}" type="parTrans" cxnId="{EE75AA68-84C7-466C-B57E-2B56F4DB31EB}">
      <dgm:prSet/>
      <dgm:spPr/>
      <dgm:t>
        <a:bodyPr/>
        <a:lstStyle/>
        <a:p>
          <a:endParaRPr lang="es-EC"/>
        </a:p>
      </dgm:t>
    </dgm:pt>
    <dgm:pt modelId="{6C8C7E9C-11D0-4BE6-96AA-DCE3F73E2F0D}" type="sibTrans" cxnId="{EE75AA68-84C7-466C-B57E-2B56F4DB31EB}">
      <dgm:prSet/>
      <dgm:spPr/>
      <dgm:t>
        <a:bodyPr/>
        <a:lstStyle/>
        <a:p>
          <a:endParaRPr lang="es-EC"/>
        </a:p>
      </dgm:t>
    </dgm:pt>
    <dgm:pt modelId="{DC8A413D-48E9-4E52-B51E-4307425FF7EE}">
      <dgm:prSet phldrT="[Texto]"/>
      <dgm:spPr/>
      <dgm:t>
        <a:bodyPr/>
        <a:lstStyle/>
        <a:p>
          <a:r>
            <a:rPr lang="es-EC" dirty="0"/>
            <a:t>Preferencias arancelarias – insumos y maquinaria.</a:t>
          </a:r>
        </a:p>
      </dgm:t>
    </dgm:pt>
    <dgm:pt modelId="{59E52C2A-25EB-487D-8735-3A185DE414AB}" type="parTrans" cxnId="{DC63BC51-D371-4ACB-A5A3-49F79D2E869C}">
      <dgm:prSet/>
      <dgm:spPr/>
      <dgm:t>
        <a:bodyPr/>
        <a:lstStyle/>
        <a:p>
          <a:endParaRPr lang="es-EC"/>
        </a:p>
      </dgm:t>
    </dgm:pt>
    <dgm:pt modelId="{5782146B-E705-49D9-8249-84CDB990D6C8}" type="sibTrans" cxnId="{DC63BC51-D371-4ACB-A5A3-49F79D2E869C}">
      <dgm:prSet/>
      <dgm:spPr/>
      <dgm:t>
        <a:bodyPr/>
        <a:lstStyle/>
        <a:p>
          <a:endParaRPr lang="es-EC"/>
        </a:p>
      </dgm:t>
    </dgm:pt>
    <dgm:pt modelId="{D4539284-5EBA-4FDE-A4C9-2331C64A8C20}">
      <dgm:prSet phldrT="[Texto]"/>
      <dgm:spPr/>
      <dgm:t>
        <a:bodyPr/>
        <a:lstStyle/>
        <a:p>
          <a:r>
            <a:rPr lang="es-EC" dirty="0"/>
            <a:t>Plan de financiamiento</a:t>
          </a:r>
        </a:p>
      </dgm:t>
    </dgm:pt>
    <dgm:pt modelId="{4F8DD1A4-AB17-47AB-ADA9-3FB431016B0A}" type="parTrans" cxnId="{BA3406CA-4A12-4FF6-8381-FBC485DB71DA}">
      <dgm:prSet/>
      <dgm:spPr/>
      <dgm:t>
        <a:bodyPr/>
        <a:lstStyle/>
        <a:p>
          <a:endParaRPr lang="es-EC"/>
        </a:p>
      </dgm:t>
    </dgm:pt>
    <dgm:pt modelId="{7EA68905-4699-4F7F-82E0-2AC080C85530}" type="sibTrans" cxnId="{BA3406CA-4A12-4FF6-8381-FBC485DB71DA}">
      <dgm:prSet/>
      <dgm:spPr/>
      <dgm:t>
        <a:bodyPr/>
        <a:lstStyle/>
        <a:p>
          <a:endParaRPr lang="es-EC"/>
        </a:p>
      </dgm:t>
    </dgm:pt>
    <dgm:pt modelId="{87AF5993-3CCB-40A5-A3D6-7F2945480195}">
      <dgm:prSet phldrT="[Texto]"/>
      <dgm:spPr/>
      <dgm:t>
        <a:bodyPr/>
        <a:lstStyle/>
        <a:p>
          <a:r>
            <a:rPr lang="es-EC" dirty="0"/>
            <a:t>Ruta comercial y turística</a:t>
          </a:r>
        </a:p>
      </dgm:t>
    </dgm:pt>
    <dgm:pt modelId="{AB24C132-6BA0-4EF2-BE9A-3638E5BB9037}" type="parTrans" cxnId="{80D32552-78EA-4FB9-A571-595C9F12DA2A}">
      <dgm:prSet/>
      <dgm:spPr/>
      <dgm:t>
        <a:bodyPr/>
        <a:lstStyle/>
        <a:p>
          <a:endParaRPr lang="es-EC"/>
        </a:p>
      </dgm:t>
    </dgm:pt>
    <dgm:pt modelId="{771386BA-0DA7-43E8-BD6D-67050C4469CC}" type="sibTrans" cxnId="{80D32552-78EA-4FB9-A571-595C9F12DA2A}">
      <dgm:prSet/>
      <dgm:spPr/>
      <dgm:t>
        <a:bodyPr/>
        <a:lstStyle/>
        <a:p>
          <a:endParaRPr lang="es-EC"/>
        </a:p>
      </dgm:t>
    </dgm:pt>
    <dgm:pt modelId="{DDA3F301-F25A-4DC6-85D2-90E874FB27B2}">
      <dgm:prSet phldrT="[Texto]"/>
      <dgm:spPr/>
      <dgm:t>
        <a:bodyPr/>
        <a:lstStyle/>
        <a:p>
          <a:r>
            <a:rPr lang="es-EC" dirty="0"/>
            <a:t>Sector de la tagua en la provincia de Manabí</a:t>
          </a:r>
        </a:p>
      </dgm:t>
    </dgm:pt>
    <dgm:pt modelId="{5957F8EC-CA09-45FB-9768-7BA7CA3CA323}" type="parTrans" cxnId="{F23FE680-01D0-4A4A-9FC4-8B63504B54ED}">
      <dgm:prSet/>
      <dgm:spPr/>
      <dgm:t>
        <a:bodyPr/>
        <a:lstStyle/>
        <a:p>
          <a:endParaRPr lang="es-EC"/>
        </a:p>
      </dgm:t>
    </dgm:pt>
    <dgm:pt modelId="{A33E298B-6FF9-45CF-B44C-99405BE5E60F}" type="sibTrans" cxnId="{F23FE680-01D0-4A4A-9FC4-8B63504B54ED}">
      <dgm:prSet/>
      <dgm:spPr/>
      <dgm:t>
        <a:bodyPr/>
        <a:lstStyle/>
        <a:p>
          <a:endParaRPr lang="es-EC"/>
        </a:p>
      </dgm:t>
    </dgm:pt>
    <dgm:pt modelId="{D47C7B8D-E51E-4AC7-9376-0C53FAF96366}" type="pres">
      <dgm:prSet presAssocID="{5B057C3B-9C27-4E58-B2DD-C2EE8A1C8531}" presName="linear" presStyleCnt="0">
        <dgm:presLayoutVars>
          <dgm:animLvl val="lvl"/>
          <dgm:resizeHandles val="exact"/>
        </dgm:presLayoutVars>
      </dgm:prSet>
      <dgm:spPr/>
    </dgm:pt>
    <dgm:pt modelId="{0CCC160A-B84E-49B6-8903-2D9F69331396}" type="pres">
      <dgm:prSet presAssocID="{615D73CE-A37A-427D-BCCD-AFF4122C36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B0A03C8-CCF6-423A-AD59-80A0A2C99F33}" type="pres">
      <dgm:prSet presAssocID="{615D73CE-A37A-427D-BCCD-AFF4122C36B7}" presName="childText" presStyleLbl="revTx" presStyleIdx="0" presStyleCnt="3">
        <dgm:presLayoutVars>
          <dgm:bulletEnabled val="1"/>
        </dgm:presLayoutVars>
      </dgm:prSet>
      <dgm:spPr/>
    </dgm:pt>
    <dgm:pt modelId="{5E9B6B3D-A12B-4860-97E6-516A3187CFB3}" type="pres">
      <dgm:prSet presAssocID="{929656EA-425B-42E2-9932-18D4B905BB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2956FC-4FFB-403B-B63C-927C45E9576B}" type="pres">
      <dgm:prSet presAssocID="{929656EA-425B-42E2-9932-18D4B905BBB4}" presName="childText" presStyleLbl="revTx" presStyleIdx="1" presStyleCnt="3">
        <dgm:presLayoutVars>
          <dgm:bulletEnabled val="1"/>
        </dgm:presLayoutVars>
      </dgm:prSet>
      <dgm:spPr/>
    </dgm:pt>
    <dgm:pt modelId="{B7C69D1F-F501-40C0-BC04-7240E68AF993}" type="pres">
      <dgm:prSet presAssocID="{D4539284-5EBA-4FDE-A4C9-2331C64A8C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689322-EB1E-4D12-8323-90D17F2ECB21}" type="pres">
      <dgm:prSet presAssocID="{7EA68905-4699-4F7F-82E0-2AC080C85530}" presName="spacer" presStyleCnt="0"/>
      <dgm:spPr/>
    </dgm:pt>
    <dgm:pt modelId="{343C1AD7-8576-4E75-A649-ADAFA0CE166E}" type="pres">
      <dgm:prSet presAssocID="{87AF5993-3CCB-40A5-A3D6-7F294548019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52B91F8-C593-47E1-B1E6-E08686CFA616}" type="pres">
      <dgm:prSet presAssocID="{87AF5993-3CCB-40A5-A3D6-7F294548019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F2DED32-D4FF-4AC8-AE62-44823B27E287}" type="presOf" srcId="{929656EA-425B-42E2-9932-18D4B905BBB4}" destId="{5E9B6B3D-A12B-4860-97E6-516A3187CFB3}" srcOrd="0" destOrd="0" presId="urn:microsoft.com/office/officeart/2005/8/layout/vList2"/>
    <dgm:cxn modelId="{9F20D764-7668-4449-B114-2B1BBB7C51BA}" type="presOf" srcId="{DDA3F301-F25A-4DC6-85D2-90E874FB27B2}" destId="{252B91F8-C593-47E1-B1E6-E08686CFA616}" srcOrd="0" destOrd="0" presId="urn:microsoft.com/office/officeart/2005/8/layout/vList2"/>
    <dgm:cxn modelId="{168E6048-151B-40D1-85BF-7CB62AD7D1BF}" srcId="{615D73CE-A37A-427D-BCCD-AFF4122C36B7}" destId="{C17AD2DF-072B-4979-B140-7B74B9F26462}" srcOrd="0" destOrd="0" parTransId="{C802958D-B854-49B0-AA8D-A0D8A7689329}" sibTransId="{4E376B22-8284-4EFD-9F37-3D0224C2E55F}"/>
    <dgm:cxn modelId="{EE75AA68-84C7-466C-B57E-2B56F4DB31EB}" srcId="{5B057C3B-9C27-4E58-B2DD-C2EE8A1C8531}" destId="{929656EA-425B-42E2-9932-18D4B905BBB4}" srcOrd="1" destOrd="0" parTransId="{185F67EA-3D60-42F3-8BE8-8EB29764C69C}" sibTransId="{6C8C7E9C-11D0-4BE6-96AA-DCE3F73E2F0D}"/>
    <dgm:cxn modelId="{1C39D948-6F7E-4073-BD06-ADF0B0B3B831}" type="presOf" srcId="{5B057C3B-9C27-4E58-B2DD-C2EE8A1C8531}" destId="{D47C7B8D-E51E-4AC7-9376-0C53FAF96366}" srcOrd="0" destOrd="0" presId="urn:microsoft.com/office/officeart/2005/8/layout/vList2"/>
    <dgm:cxn modelId="{AF7E1B50-4587-498E-B113-5F1902492649}" type="presOf" srcId="{87AF5993-3CCB-40A5-A3D6-7F2945480195}" destId="{343C1AD7-8576-4E75-A649-ADAFA0CE166E}" srcOrd="0" destOrd="0" presId="urn:microsoft.com/office/officeart/2005/8/layout/vList2"/>
    <dgm:cxn modelId="{DC63BC51-D371-4ACB-A5A3-49F79D2E869C}" srcId="{929656EA-425B-42E2-9932-18D4B905BBB4}" destId="{DC8A413D-48E9-4E52-B51E-4307425FF7EE}" srcOrd="0" destOrd="0" parTransId="{59E52C2A-25EB-487D-8735-3A185DE414AB}" sibTransId="{5782146B-E705-49D9-8249-84CDB990D6C8}"/>
    <dgm:cxn modelId="{80D32552-78EA-4FB9-A571-595C9F12DA2A}" srcId="{5B057C3B-9C27-4E58-B2DD-C2EE8A1C8531}" destId="{87AF5993-3CCB-40A5-A3D6-7F2945480195}" srcOrd="3" destOrd="0" parTransId="{AB24C132-6BA0-4EF2-BE9A-3638E5BB9037}" sibTransId="{771386BA-0DA7-43E8-BD6D-67050C4469CC}"/>
    <dgm:cxn modelId="{CEDC927E-C4D6-48B1-806E-EDD93049537D}" type="presOf" srcId="{C17AD2DF-072B-4979-B140-7B74B9F26462}" destId="{8B0A03C8-CCF6-423A-AD59-80A0A2C99F33}" srcOrd="0" destOrd="0" presId="urn:microsoft.com/office/officeart/2005/8/layout/vList2"/>
    <dgm:cxn modelId="{F23FE680-01D0-4A4A-9FC4-8B63504B54ED}" srcId="{87AF5993-3CCB-40A5-A3D6-7F2945480195}" destId="{DDA3F301-F25A-4DC6-85D2-90E874FB27B2}" srcOrd="0" destOrd="0" parTransId="{5957F8EC-CA09-45FB-9768-7BA7CA3CA323}" sibTransId="{A33E298B-6FF9-45CF-B44C-99405BE5E60F}"/>
    <dgm:cxn modelId="{330E22A3-35BB-450C-95D1-0FF248668375}" type="presOf" srcId="{D4539284-5EBA-4FDE-A4C9-2331C64A8C20}" destId="{B7C69D1F-F501-40C0-BC04-7240E68AF993}" srcOrd="0" destOrd="0" presId="urn:microsoft.com/office/officeart/2005/8/layout/vList2"/>
    <dgm:cxn modelId="{5F73B2BD-8C24-4FFC-A943-D7D1E599107D}" type="presOf" srcId="{615D73CE-A37A-427D-BCCD-AFF4122C36B7}" destId="{0CCC160A-B84E-49B6-8903-2D9F69331396}" srcOrd="0" destOrd="0" presId="urn:microsoft.com/office/officeart/2005/8/layout/vList2"/>
    <dgm:cxn modelId="{BA3406CA-4A12-4FF6-8381-FBC485DB71DA}" srcId="{5B057C3B-9C27-4E58-B2DD-C2EE8A1C8531}" destId="{D4539284-5EBA-4FDE-A4C9-2331C64A8C20}" srcOrd="2" destOrd="0" parTransId="{4F8DD1A4-AB17-47AB-ADA9-3FB431016B0A}" sibTransId="{7EA68905-4699-4F7F-82E0-2AC080C85530}"/>
    <dgm:cxn modelId="{B745F7E5-FA93-4604-8294-58C18E27E5AE}" type="presOf" srcId="{DC8A413D-48E9-4E52-B51E-4307425FF7EE}" destId="{FE2956FC-4FFB-403B-B63C-927C45E9576B}" srcOrd="0" destOrd="0" presId="urn:microsoft.com/office/officeart/2005/8/layout/vList2"/>
    <dgm:cxn modelId="{507087FD-0659-4809-A8E2-3155A6A85E9E}" srcId="{5B057C3B-9C27-4E58-B2DD-C2EE8A1C8531}" destId="{615D73CE-A37A-427D-BCCD-AFF4122C36B7}" srcOrd="0" destOrd="0" parTransId="{9226723E-024D-41E4-A995-1EB653470ACB}" sibTransId="{277ACFF3-7641-4461-A3BD-5D7692887B6F}"/>
    <dgm:cxn modelId="{85A0EABC-81CD-47F2-BE86-9B8383A80B1A}" type="presParOf" srcId="{D47C7B8D-E51E-4AC7-9376-0C53FAF96366}" destId="{0CCC160A-B84E-49B6-8903-2D9F69331396}" srcOrd="0" destOrd="0" presId="urn:microsoft.com/office/officeart/2005/8/layout/vList2"/>
    <dgm:cxn modelId="{8011984B-2C97-412D-BF2C-BCBC91D49E6D}" type="presParOf" srcId="{D47C7B8D-E51E-4AC7-9376-0C53FAF96366}" destId="{8B0A03C8-CCF6-423A-AD59-80A0A2C99F33}" srcOrd="1" destOrd="0" presId="urn:microsoft.com/office/officeart/2005/8/layout/vList2"/>
    <dgm:cxn modelId="{D321D134-53CF-40D2-BA6A-8BFA94A0DF85}" type="presParOf" srcId="{D47C7B8D-E51E-4AC7-9376-0C53FAF96366}" destId="{5E9B6B3D-A12B-4860-97E6-516A3187CFB3}" srcOrd="2" destOrd="0" presId="urn:microsoft.com/office/officeart/2005/8/layout/vList2"/>
    <dgm:cxn modelId="{07F4CD67-54CF-43E6-AB62-0EB454322957}" type="presParOf" srcId="{D47C7B8D-E51E-4AC7-9376-0C53FAF96366}" destId="{FE2956FC-4FFB-403B-B63C-927C45E9576B}" srcOrd="3" destOrd="0" presId="urn:microsoft.com/office/officeart/2005/8/layout/vList2"/>
    <dgm:cxn modelId="{F4A4FC3F-46D1-4E75-B8D0-ACE3EB4F8959}" type="presParOf" srcId="{D47C7B8D-E51E-4AC7-9376-0C53FAF96366}" destId="{B7C69D1F-F501-40C0-BC04-7240E68AF993}" srcOrd="4" destOrd="0" presId="urn:microsoft.com/office/officeart/2005/8/layout/vList2"/>
    <dgm:cxn modelId="{55C481AB-1680-438A-B78B-19F425AA30C8}" type="presParOf" srcId="{D47C7B8D-E51E-4AC7-9376-0C53FAF96366}" destId="{A3689322-EB1E-4D12-8323-90D17F2ECB21}" srcOrd="5" destOrd="0" presId="urn:microsoft.com/office/officeart/2005/8/layout/vList2"/>
    <dgm:cxn modelId="{EC74DCDF-72DC-4F2D-9E0B-2B26C95AC258}" type="presParOf" srcId="{D47C7B8D-E51E-4AC7-9376-0C53FAF96366}" destId="{343C1AD7-8576-4E75-A649-ADAFA0CE166E}" srcOrd="6" destOrd="0" presId="urn:microsoft.com/office/officeart/2005/8/layout/vList2"/>
    <dgm:cxn modelId="{A31B1AD0-A384-40C0-83BE-075748A4F219}" type="presParOf" srcId="{D47C7B8D-E51E-4AC7-9376-0C53FAF96366}" destId="{252B91F8-C593-47E1-B1E6-E08686CFA61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2645CC-3799-465A-81E4-0700D6D9BB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82494FE-BD75-4223-B774-533FDA1CA938}">
      <dgm:prSet phldrT="[Texto]"/>
      <dgm:spPr/>
      <dgm:t>
        <a:bodyPr/>
        <a:lstStyle/>
        <a:p>
          <a:r>
            <a:rPr lang="es-EC" dirty="0"/>
            <a:t>Plan a favor de la industria artesanal</a:t>
          </a:r>
        </a:p>
      </dgm:t>
    </dgm:pt>
    <dgm:pt modelId="{C9BD3FBD-191C-4D1C-99B1-85221E6EFA4C}" type="parTrans" cxnId="{07E5C4BA-8B09-49AF-A091-98209F459676}">
      <dgm:prSet/>
      <dgm:spPr/>
      <dgm:t>
        <a:bodyPr/>
        <a:lstStyle/>
        <a:p>
          <a:endParaRPr lang="es-EC"/>
        </a:p>
      </dgm:t>
    </dgm:pt>
    <dgm:pt modelId="{DDC24782-7418-473B-A328-49513BA4213A}" type="sibTrans" cxnId="{07E5C4BA-8B09-49AF-A091-98209F459676}">
      <dgm:prSet/>
      <dgm:spPr/>
      <dgm:t>
        <a:bodyPr/>
        <a:lstStyle/>
        <a:p>
          <a:endParaRPr lang="es-EC"/>
        </a:p>
      </dgm:t>
    </dgm:pt>
    <dgm:pt modelId="{3D0D07A3-B7D2-44AE-BBA9-4B29791CBEF6}">
      <dgm:prSet phldrT="[Texto]"/>
      <dgm:spPr/>
      <dgm:t>
        <a:bodyPr/>
        <a:lstStyle/>
        <a:p>
          <a:r>
            <a:rPr lang="es-EC" dirty="0"/>
            <a:t>Mecanismo de fomento para exportaciones por volumen o valor</a:t>
          </a:r>
        </a:p>
      </dgm:t>
    </dgm:pt>
    <dgm:pt modelId="{114ACC47-69F6-45D9-B601-D295CDAE024D}" type="parTrans" cxnId="{DB7FA55E-7811-40C0-8EFB-45B661C9C1D0}">
      <dgm:prSet/>
      <dgm:spPr/>
      <dgm:t>
        <a:bodyPr/>
        <a:lstStyle/>
        <a:p>
          <a:endParaRPr lang="es-EC"/>
        </a:p>
      </dgm:t>
    </dgm:pt>
    <dgm:pt modelId="{9CFCB354-7F1A-459C-A5E5-6CC188652493}" type="sibTrans" cxnId="{DB7FA55E-7811-40C0-8EFB-45B661C9C1D0}">
      <dgm:prSet/>
      <dgm:spPr/>
      <dgm:t>
        <a:bodyPr/>
        <a:lstStyle/>
        <a:p>
          <a:endParaRPr lang="es-EC"/>
        </a:p>
      </dgm:t>
    </dgm:pt>
    <dgm:pt modelId="{79527DDC-B3A3-40A9-8E6E-6C03FE875C36}">
      <dgm:prSet phldrT="[Texto]"/>
      <dgm:spPr/>
      <dgm:t>
        <a:bodyPr/>
        <a:lstStyle/>
        <a:p>
          <a:r>
            <a:rPr lang="es-EC" dirty="0"/>
            <a:t>Courier de carácter público</a:t>
          </a:r>
        </a:p>
      </dgm:t>
    </dgm:pt>
    <dgm:pt modelId="{16ABA38E-9C8B-4475-A2BF-17F6E3386063}" type="parTrans" cxnId="{97E2F847-C54F-40DD-82EA-EC4E582EA6AA}">
      <dgm:prSet/>
      <dgm:spPr/>
      <dgm:t>
        <a:bodyPr/>
        <a:lstStyle/>
        <a:p>
          <a:endParaRPr lang="es-EC"/>
        </a:p>
      </dgm:t>
    </dgm:pt>
    <dgm:pt modelId="{DB427A52-DD8A-4520-AB38-05847A42059A}" type="sibTrans" cxnId="{97E2F847-C54F-40DD-82EA-EC4E582EA6AA}">
      <dgm:prSet/>
      <dgm:spPr/>
      <dgm:t>
        <a:bodyPr/>
        <a:lstStyle/>
        <a:p>
          <a:endParaRPr lang="es-EC"/>
        </a:p>
      </dgm:t>
    </dgm:pt>
    <dgm:pt modelId="{7A6A1336-1D06-4799-A827-52A27A306152}">
      <dgm:prSet phldrT="[Texto]"/>
      <dgm:spPr/>
      <dgm:t>
        <a:bodyPr/>
        <a:lstStyle/>
        <a:p>
          <a:r>
            <a:rPr lang="es-EC" dirty="0"/>
            <a:t>Libre acceso a importación de insumos necesarios</a:t>
          </a:r>
        </a:p>
      </dgm:t>
    </dgm:pt>
    <dgm:pt modelId="{E21C75CB-B57A-42D6-9C65-7FE1C484B52B}" type="parTrans" cxnId="{E41FD724-3929-4A50-9EEB-B03FB2A7BFD2}">
      <dgm:prSet/>
      <dgm:spPr/>
      <dgm:t>
        <a:bodyPr/>
        <a:lstStyle/>
        <a:p>
          <a:endParaRPr lang="es-EC"/>
        </a:p>
      </dgm:t>
    </dgm:pt>
    <dgm:pt modelId="{91813A61-5354-4187-8A48-00EC457DDC84}" type="sibTrans" cxnId="{E41FD724-3929-4A50-9EEB-B03FB2A7BFD2}">
      <dgm:prSet/>
      <dgm:spPr/>
      <dgm:t>
        <a:bodyPr/>
        <a:lstStyle/>
        <a:p>
          <a:endParaRPr lang="es-EC"/>
        </a:p>
      </dgm:t>
    </dgm:pt>
    <dgm:pt modelId="{2165F6D2-B203-46EC-8BB5-5C7896FB3C42}">
      <dgm:prSet phldrT="[Texto]"/>
      <dgm:spPr/>
      <dgm:t>
        <a:bodyPr/>
        <a:lstStyle/>
        <a:p>
          <a:r>
            <a:rPr lang="es-EC" dirty="0"/>
            <a:t>Ampliación asistencia técnica sectorial ProEcuador</a:t>
          </a:r>
        </a:p>
      </dgm:t>
    </dgm:pt>
    <dgm:pt modelId="{25A0EF75-F504-4091-BA18-DAE8F075DC9C}" type="parTrans" cxnId="{399655FB-1A96-4A1D-A36D-E89F80463163}">
      <dgm:prSet/>
      <dgm:spPr/>
      <dgm:t>
        <a:bodyPr/>
        <a:lstStyle/>
        <a:p>
          <a:endParaRPr lang="es-EC"/>
        </a:p>
      </dgm:t>
    </dgm:pt>
    <dgm:pt modelId="{9F9F5A63-84AD-46D7-B0E7-BC272DBEED13}" type="sibTrans" cxnId="{399655FB-1A96-4A1D-A36D-E89F80463163}">
      <dgm:prSet/>
      <dgm:spPr/>
      <dgm:t>
        <a:bodyPr/>
        <a:lstStyle/>
        <a:p>
          <a:endParaRPr lang="es-EC"/>
        </a:p>
      </dgm:t>
    </dgm:pt>
    <dgm:pt modelId="{31AD232D-3AF3-4082-A5D5-08936AC5C429}">
      <dgm:prSet phldrT="[Texto]"/>
      <dgm:spPr/>
      <dgm:t>
        <a:bodyPr/>
        <a:lstStyle/>
        <a:p>
          <a:r>
            <a:rPr lang="es-EC" dirty="0"/>
            <a:t>Mayor difusión para la oferta exportable</a:t>
          </a:r>
        </a:p>
      </dgm:t>
    </dgm:pt>
    <dgm:pt modelId="{1CE4AD23-5282-456C-B77F-3E559D432CD5}" type="parTrans" cxnId="{CDEAE1C4-69CB-414A-837D-1D37A0241300}">
      <dgm:prSet/>
      <dgm:spPr/>
      <dgm:t>
        <a:bodyPr/>
        <a:lstStyle/>
        <a:p>
          <a:endParaRPr lang="es-EC"/>
        </a:p>
      </dgm:t>
    </dgm:pt>
    <dgm:pt modelId="{7FDD8550-A9C2-4051-AB89-C927F9312A86}" type="sibTrans" cxnId="{CDEAE1C4-69CB-414A-837D-1D37A0241300}">
      <dgm:prSet/>
      <dgm:spPr/>
      <dgm:t>
        <a:bodyPr/>
        <a:lstStyle/>
        <a:p>
          <a:endParaRPr lang="es-EC"/>
        </a:p>
      </dgm:t>
    </dgm:pt>
    <dgm:pt modelId="{C85B1812-A8A1-4DEC-973D-AC3063DDC52C}">
      <dgm:prSet phldrT="[Texto]"/>
      <dgm:spPr/>
      <dgm:t>
        <a:bodyPr/>
        <a:lstStyle/>
        <a:p>
          <a:r>
            <a:rPr lang="es-EC" dirty="0"/>
            <a:t>Precio Nacional de Exportación Sector-Tagua</a:t>
          </a:r>
        </a:p>
      </dgm:t>
    </dgm:pt>
    <dgm:pt modelId="{4EFC6D62-F736-4696-96EC-F0F3784EB42E}" type="parTrans" cxnId="{BE537870-0668-4A30-8501-E6E6F5A9A274}">
      <dgm:prSet/>
      <dgm:spPr/>
      <dgm:t>
        <a:bodyPr/>
        <a:lstStyle/>
        <a:p>
          <a:endParaRPr lang="es-EC"/>
        </a:p>
      </dgm:t>
    </dgm:pt>
    <dgm:pt modelId="{8CD38DBD-B875-4CC9-8B98-488FD28BC15D}" type="sibTrans" cxnId="{BE537870-0668-4A30-8501-E6E6F5A9A274}">
      <dgm:prSet/>
      <dgm:spPr/>
      <dgm:t>
        <a:bodyPr/>
        <a:lstStyle/>
        <a:p>
          <a:endParaRPr lang="es-EC"/>
        </a:p>
      </dgm:t>
    </dgm:pt>
    <dgm:pt modelId="{2F1C92B0-BFF7-40A0-A90D-B393F5A54C14}">
      <dgm:prSet phldrT="[Texto]"/>
      <dgm:spPr/>
      <dgm:t>
        <a:bodyPr/>
        <a:lstStyle/>
        <a:p>
          <a:r>
            <a:rPr lang="es-EC" dirty="0"/>
            <a:t>Forma de valorar e incentivar</a:t>
          </a:r>
        </a:p>
      </dgm:t>
    </dgm:pt>
    <dgm:pt modelId="{9A5820C5-7985-4086-BEEE-D713DC2CA5AC}" type="parTrans" cxnId="{B404791F-03AB-4DCF-B303-A77BE79FCDC1}">
      <dgm:prSet/>
      <dgm:spPr/>
      <dgm:t>
        <a:bodyPr/>
        <a:lstStyle/>
        <a:p>
          <a:endParaRPr lang="es-EC"/>
        </a:p>
      </dgm:t>
    </dgm:pt>
    <dgm:pt modelId="{1CEBB90E-973C-4476-BEF3-10F58E06F218}" type="sibTrans" cxnId="{B404791F-03AB-4DCF-B303-A77BE79FCDC1}">
      <dgm:prSet/>
      <dgm:spPr/>
      <dgm:t>
        <a:bodyPr/>
        <a:lstStyle/>
        <a:p>
          <a:endParaRPr lang="es-EC"/>
        </a:p>
      </dgm:t>
    </dgm:pt>
    <dgm:pt modelId="{B51D5DF8-3B64-43DA-A83B-527F60EEF8A6}" type="pres">
      <dgm:prSet presAssocID="{272645CC-3799-465A-81E4-0700D6D9BB91}" presName="linear" presStyleCnt="0">
        <dgm:presLayoutVars>
          <dgm:animLvl val="lvl"/>
          <dgm:resizeHandles val="exact"/>
        </dgm:presLayoutVars>
      </dgm:prSet>
      <dgm:spPr/>
    </dgm:pt>
    <dgm:pt modelId="{D72092D9-52D7-4C92-A4CA-5562072AA8A7}" type="pres">
      <dgm:prSet presAssocID="{582494FE-BD75-4223-B774-533FDA1CA938}" presName="parentText" presStyleLbl="node1" presStyleIdx="0" presStyleCnt="4" custLinFactNeighborX="-1931" custLinFactNeighborY="-52092">
        <dgm:presLayoutVars>
          <dgm:chMax val="0"/>
          <dgm:bulletEnabled val="1"/>
        </dgm:presLayoutVars>
      </dgm:prSet>
      <dgm:spPr/>
    </dgm:pt>
    <dgm:pt modelId="{1D1EC230-8974-41A2-BCC7-B329B7624953}" type="pres">
      <dgm:prSet presAssocID="{582494FE-BD75-4223-B774-533FDA1CA938}" presName="childText" presStyleLbl="revTx" presStyleIdx="0" presStyleCnt="4">
        <dgm:presLayoutVars>
          <dgm:bulletEnabled val="1"/>
        </dgm:presLayoutVars>
      </dgm:prSet>
      <dgm:spPr/>
    </dgm:pt>
    <dgm:pt modelId="{D46A4871-FC64-41C3-A9AB-5A29BF8DF0C7}" type="pres">
      <dgm:prSet presAssocID="{3D0D07A3-B7D2-44AE-BBA9-4B29791CBE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435A43D-8D98-4C48-BEB2-0778AC877C07}" type="pres">
      <dgm:prSet presAssocID="{3D0D07A3-B7D2-44AE-BBA9-4B29791CBEF6}" presName="childText" presStyleLbl="revTx" presStyleIdx="1" presStyleCnt="4">
        <dgm:presLayoutVars>
          <dgm:bulletEnabled val="1"/>
        </dgm:presLayoutVars>
      </dgm:prSet>
      <dgm:spPr/>
    </dgm:pt>
    <dgm:pt modelId="{2E75559F-7137-4DC3-83D8-D91816A9DA40}" type="pres">
      <dgm:prSet presAssocID="{2165F6D2-B203-46EC-8BB5-5C7896FB3C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9412068-261B-4F98-9080-4C0F76FB56DB}" type="pres">
      <dgm:prSet presAssocID="{2165F6D2-B203-46EC-8BB5-5C7896FB3C42}" presName="childText" presStyleLbl="revTx" presStyleIdx="2" presStyleCnt="4">
        <dgm:presLayoutVars>
          <dgm:bulletEnabled val="1"/>
        </dgm:presLayoutVars>
      </dgm:prSet>
      <dgm:spPr/>
    </dgm:pt>
    <dgm:pt modelId="{0BA43746-4731-4584-989B-E157FE639792}" type="pres">
      <dgm:prSet presAssocID="{C85B1812-A8A1-4DEC-973D-AC3063DDC52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D56116-4E6A-4C98-B2A2-44CB22CA698D}" type="pres">
      <dgm:prSet presAssocID="{C85B1812-A8A1-4DEC-973D-AC3063DDC52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3FB9A0E-9608-4C4D-9DC3-D21E5C1A0C04}" type="presOf" srcId="{7A6A1336-1D06-4799-A827-52A27A306152}" destId="{1D1EC230-8974-41A2-BCC7-B329B7624953}" srcOrd="0" destOrd="0" presId="urn:microsoft.com/office/officeart/2005/8/layout/vList2"/>
    <dgm:cxn modelId="{B404791F-03AB-4DCF-B303-A77BE79FCDC1}" srcId="{C85B1812-A8A1-4DEC-973D-AC3063DDC52C}" destId="{2F1C92B0-BFF7-40A0-A90D-B393F5A54C14}" srcOrd="0" destOrd="0" parTransId="{9A5820C5-7985-4086-BEEE-D713DC2CA5AC}" sibTransId="{1CEBB90E-973C-4476-BEF3-10F58E06F218}"/>
    <dgm:cxn modelId="{E41FD724-3929-4A50-9EEB-B03FB2A7BFD2}" srcId="{582494FE-BD75-4223-B774-533FDA1CA938}" destId="{7A6A1336-1D06-4799-A827-52A27A306152}" srcOrd="0" destOrd="0" parTransId="{E21C75CB-B57A-42D6-9C65-7FE1C484B52B}" sibTransId="{91813A61-5354-4187-8A48-00EC457DDC84}"/>
    <dgm:cxn modelId="{80E2355B-5F48-48D2-ADF1-62E6D63B72DC}" type="presOf" srcId="{C85B1812-A8A1-4DEC-973D-AC3063DDC52C}" destId="{0BA43746-4731-4584-989B-E157FE639792}" srcOrd="0" destOrd="0" presId="urn:microsoft.com/office/officeart/2005/8/layout/vList2"/>
    <dgm:cxn modelId="{DB7FA55E-7811-40C0-8EFB-45B661C9C1D0}" srcId="{272645CC-3799-465A-81E4-0700D6D9BB91}" destId="{3D0D07A3-B7D2-44AE-BBA9-4B29791CBEF6}" srcOrd="1" destOrd="0" parTransId="{114ACC47-69F6-45D9-B601-D295CDAE024D}" sibTransId="{9CFCB354-7F1A-459C-A5E5-6CC188652493}"/>
    <dgm:cxn modelId="{0F45EB5E-7C26-4B1C-A3E5-40C7A725D8D5}" type="presOf" srcId="{582494FE-BD75-4223-B774-533FDA1CA938}" destId="{D72092D9-52D7-4C92-A4CA-5562072AA8A7}" srcOrd="0" destOrd="0" presId="urn:microsoft.com/office/officeart/2005/8/layout/vList2"/>
    <dgm:cxn modelId="{97E2F847-C54F-40DD-82EA-EC4E582EA6AA}" srcId="{3D0D07A3-B7D2-44AE-BBA9-4B29791CBEF6}" destId="{79527DDC-B3A3-40A9-8E6E-6C03FE875C36}" srcOrd="0" destOrd="0" parTransId="{16ABA38E-9C8B-4475-A2BF-17F6E3386063}" sibTransId="{DB427A52-DD8A-4520-AB38-05847A42059A}"/>
    <dgm:cxn modelId="{BE537870-0668-4A30-8501-E6E6F5A9A274}" srcId="{272645CC-3799-465A-81E4-0700D6D9BB91}" destId="{C85B1812-A8A1-4DEC-973D-AC3063DDC52C}" srcOrd="3" destOrd="0" parTransId="{4EFC6D62-F736-4696-96EC-F0F3784EB42E}" sibTransId="{8CD38DBD-B875-4CC9-8B98-488FD28BC15D}"/>
    <dgm:cxn modelId="{122B9C8A-A630-47FA-B893-3CDD6AAE5B48}" type="presOf" srcId="{272645CC-3799-465A-81E4-0700D6D9BB91}" destId="{B51D5DF8-3B64-43DA-A83B-527F60EEF8A6}" srcOrd="0" destOrd="0" presId="urn:microsoft.com/office/officeart/2005/8/layout/vList2"/>
    <dgm:cxn modelId="{69378F8C-DCDC-434C-A4A6-B48D9126F290}" type="presOf" srcId="{3D0D07A3-B7D2-44AE-BBA9-4B29791CBEF6}" destId="{D46A4871-FC64-41C3-A9AB-5A29BF8DF0C7}" srcOrd="0" destOrd="0" presId="urn:microsoft.com/office/officeart/2005/8/layout/vList2"/>
    <dgm:cxn modelId="{FE49DDA7-1184-4925-9758-0366EC221E63}" type="presOf" srcId="{79527DDC-B3A3-40A9-8E6E-6C03FE875C36}" destId="{0435A43D-8D98-4C48-BEB2-0778AC877C07}" srcOrd="0" destOrd="0" presId="urn:microsoft.com/office/officeart/2005/8/layout/vList2"/>
    <dgm:cxn modelId="{6E3E6CAF-57FA-41FE-B462-C9680049095E}" type="presOf" srcId="{2F1C92B0-BFF7-40A0-A90D-B393F5A54C14}" destId="{90D56116-4E6A-4C98-B2A2-44CB22CA698D}" srcOrd="0" destOrd="0" presId="urn:microsoft.com/office/officeart/2005/8/layout/vList2"/>
    <dgm:cxn modelId="{5A06D3B6-00E8-43D3-AF0B-9380A3561D8E}" type="presOf" srcId="{31AD232D-3AF3-4082-A5D5-08936AC5C429}" destId="{79412068-261B-4F98-9080-4C0F76FB56DB}" srcOrd="0" destOrd="0" presId="urn:microsoft.com/office/officeart/2005/8/layout/vList2"/>
    <dgm:cxn modelId="{07E5C4BA-8B09-49AF-A091-98209F459676}" srcId="{272645CC-3799-465A-81E4-0700D6D9BB91}" destId="{582494FE-BD75-4223-B774-533FDA1CA938}" srcOrd="0" destOrd="0" parTransId="{C9BD3FBD-191C-4D1C-99B1-85221E6EFA4C}" sibTransId="{DDC24782-7418-473B-A328-49513BA4213A}"/>
    <dgm:cxn modelId="{CDEAE1C4-69CB-414A-837D-1D37A0241300}" srcId="{2165F6D2-B203-46EC-8BB5-5C7896FB3C42}" destId="{31AD232D-3AF3-4082-A5D5-08936AC5C429}" srcOrd="0" destOrd="0" parTransId="{1CE4AD23-5282-456C-B77F-3E559D432CD5}" sibTransId="{7FDD8550-A9C2-4051-AB89-C927F9312A86}"/>
    <dgm:cxn modelId="{AE8563E0-FB6D-42CB-A19A-E08C06FC7155}" type="presOf" srcId="{2165F6D2-B203-46EC-8BB5-5C7896FB3C42}" destId="{2E75559F-7137-4DC3-83D8-D91816A9DA40}" srcOrd="0" destOrd="0" presId="urn:microsoft.com/office/officeart/2005/8/layout/vList2"/>
    <dgm:cxn modelId="{399655FB-1A96-4A1D-A36D-E89F80463163}" srcId="{272645CC-3799-465A-81E4-0700D6D9BB91}" destId="{2165F6D2-B203-46EC-8BB5-5C7896FB3C42}" srcOrd="2" destOrd="0" parTransId="{25A0EF75-F504-4091-BA18-DAE8F075DC9C}" sibTransId="{9F9F5A63-84AD-46D7-B0E7-BC272DBEED13}"/>
    <dgm:cxn modelId="{DFC409D8-7F8B-4C50-AE88-7E1BB958483D}" type="presParOf" srcId="{B51D5DF8-3B64-43DA-A83B-527F60EEF8A6}" destId="{D72092D9-52D7-4C92-A4CA-5562072AA8A7}" srcOrd="0" destOrd="0" presId="urn:microsoft.com/office/officeart/2005/8/layout/vList2"/>
    <dgm:cxn modelId="{1474FFFF-1ED1-4F5E-9265-CFE173B5CD94}" type="presParOf" srcId="{B51D5DF8-3B64-43DA-A83B-527F60EEF8A6}" destId="{1D1EC230-8974-41A2-BCC7-B329B7624953}" srcOrd="1" destOrd="0" presId="urn:microsoft.com/office/officeart/2005/8/layout/vList2"/>
    <dgm:cxn modelId="{386CC984-2E93-4861-8B58-CF3AF77C608C}" type="presParOf" srcId="{B51D5DF8-3B64-43DA-A83B-527F60EEF8A6}" destId="{D46A4871-FC64-41C3-A9AB-5A29BF8DF0C7}" srcOrd="2" destOrd="0" presId="urn:microsoft.com/office/officeart/2005/8/layout/vList2"/>
    <dgm:cxn modelId="{1013AE0C-D304-4198-8A53-63C089113419}" type="presParOf" srcId="{B51D5DF8-3B64-43DA-A83B-527F60EEF8A6}" destId="{0435A43D-8D98-4C48-BEB2-0778AC877C07}" srcOrd="3" destOrd="0" presId="urn:microsoft.com/office/officeart/2005/8/layout/vList2"/>
    <dgm:cxn modelId="{EE85A680-C581-4163-9C02-F0F61D5D35A9}" type="presParOf" srcId="{B51D5DF8-3B64-43DA-A83B-527F60EEF8A6}" destId="{2E75559F-7137-4DC3-83D8-D91816A9DA40}" srcOrd="4" destOrd="0" presId="urn:microsoft.com/office/officeart/2005/8/layout/vList2"/>
    <dgm:cxn modelId="{0846B0AD-341C-47EC-850A-081AD6DECC2D}" type="presParOf" srcId="{B51D5DF8-3B64-43DA-A83B-527F60EEF8A6}" destId="{79412068-261B-4F98-9080-4C0F76FB56DB}" srcOrd="5" destOrd="0" presId="urn:microsoft.com/office/officeart/2005/8/layout/vList2"/>
    <dgm:cxn modelId="{D6D66F49-E4F3-4D5C-819E-E1E9334B34F9}" type="presParOf" srcId="{B51D5DF8-3B64-43DA-A83B-527F60EEF8A6}" destId="{0BA43746-4731-4584-989B-E157FE639792}" srcOrd="6" destOrd="0" presId="urn:microsoft.com/office/officeart/2005/8/layout/vList2"/>
    <dgm:cxn modelId="{8DDF313A-6499-40D3-98B3-BB27EAECAE4C}" type="presParOf" srcId="{B51D5DF8-3B64-43DA-A83B-527F60EEF8A6}" destId="{90D56116-4E6A-4C98-B2A2-44CB22CA698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2645CC-3799-465A-81E4-0700D6D9BB9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82494FE-BD75-4223-B774-533FDA1CA938}">
      <dgm:prSet phldrT="[Texto]"/>
      <dgm:spPr/>
      <dgm:t>
        <a:bodyPr/>
        <a:lstStyle/>
        <a:p>
          <a:r>
            <a:rPr lang="es-EC" dirty="0"/>
            <a:t>Exportaciones mediante representantes independientes</a:t>
          </a:r>
        </a:p>
      </dgm:t>
    </dgm:pt>
    <dgm:pt modelId="{C9BD3FBD-191C-4D1C-99B1-85221E6EFA4C}" type="parTrans" cxnId="{07E5C4BA-8B09-49AF-A091-98209F459676}">
      <dgm:prSet/>
      <dgm:spPr/>
      <dgm:t>
        <a:bodyPr/>
        <a:lstStyle/>
        <a:p>
          <a:endParaRPr lang="es-EC"/>
        </a:p>
      </dgm:t>
    </dgm:pt>
    <dgm:pt modelId="{DDC24782-7418-473B-A328-49513BA4213A}" type="sibTrans" cxnId="{07E5C4BA-8B09-49AF-A091-98209F459676}">
      <dgm:prSet/>
      <dgm:spPr/>
      <dgm:t>
        <a:bodyPr/>
        <a:lstStyle/>
        <a:p>
          <a:endParaRPr lang="es-EC"/>
        </a:p>
      </dgm:t>
    </dgm:pt>
    <dgm:pt modelId="{3D0D07A3-B7D2-44AE-BBA9-4B29791CBEF6}">
      <dgm:prSet phldrT="[Texto]"/>
      <dgm:spPr/>
      <dgm:t>
        <a:bodyPr/>
        <a:lstStyle/>
        <a:p>
          <a:r>
            <a:rPr lang="es-EC" dirty="0"/>
            <a:t>Publicidad y Marketing</a:t>
          </a:r>
        </a:p>
      </dgm:t>
    </dgm:pt>
    <dgm:pt modelId="{114ACC47-69F6-45D9-B601-D295CDAE024D}" type="parTrans" cxnId="{DB7FA55E-7811-40C0-8EFB-45B661C9C1D0}">
      <dgm:prSet/>
      <dgm:spPr/>
      <dgm:t>
        <a:bodyPr/>
        <a:lstStyle/>
        <a:p>
          <a:endParaRPr lang="es-EC"/>
        </a:p>
      </dgm:t>
    </dgm:pt>
    <dgm:pt modelId="{9CFCB354-7F1A-459C-A5E5-6CC188652493}" type="sibTrans" cxnId="{DB7FA55E-7811-40C0-8EFB-45B661C9C1D0}">
      <dgm:prSet/>
      <dgm:spPr/>
      <dgm:t>
        <a:bodyPr/>
        <a:lstStyle/>
        <a:p>
          <a:endParaRPr lang="es-EC"/>
        </a:p>
      </dgm:t>
    </dgm:pt>
    <dgm:pt modelId="{79527DDC-B3A3-40A9-8E6E-6C03FE875C36}">
      <dgm:prSet phldrT="[Texto]"/>
      <dgm:spPr/>
      <dgm:t>
        <a:bodyPr/>
        <a:lstStyle/>
        <a:p>
          <a:r>
            <a:rPr lang="es-EC" dirty="0"/>
            <a:t>4% de ventas netas invertir en promoción</a:t>
          </a:r>
        </a:p>
      </dgm:t>
    </dgm:pt>
    <dgm:pt modelId="{16ABA38E-9C8B-4475-A2BF-17F6E3386063}" type="parTrans" cxnId="{97E2F847-C54F-40DD-82EA-EC4E582EA6AA}">
      <dgm:prSet/>
      <dgm:spPr/>
      <dgm:t>
        <a:bodyPr/>
        <a:lstStyle/>
        <a:p>
          <a:endParaRPr lang="es-EC"/>
        </a:p>
      </dgm:t>
    </dgm:pt>
    <dgm:pt modelId="{DB427A52-DD8A-4520-AB38-05847A42059A}" type="sibTrans" cxnId="{97E2F847-C54F-40DD-82EA-EC4E582EA6AA}">
      <dgm:prSet/>
      <dgm:spPr/>
      <dgm:t>
        <a:bodyPr/>
        <a:lstStyle/>
        <a:p>
          <a:endParaRPr lang="es-EC"/>
        </a:p>
      </dgm:t>
    </dgm:pt>
    <dgm:pt modelId="{7A6A1336-1D06-4799-A827-52A27A306152}">
      <dgm:prSet phldrT="[Texto]"/>
      <dgm:spPr/>
      <dgm:t>
        <a:bodyPr/>
        <a:lstStyle/>
        <a:p>
          <a:r>
            <a:rPr lang="es-EC" dirty="0"/>
            <a:t>Segunda etapa – Modelo Uppsala</a:t>
          </a:r>
        </a:p>
      </dgm:t>
    </dgm:pt>
    <dgm:pt modelId="{E21C75CB-B57A-42D6-9C65-7FE1C484B52B}" type="parTrans" cxnId="{E41FD724-3929-4A50-9EEB-B03FB2A7BFD2}">
      <dgm:prSet/>
      <dgm:spPr/>
      <dgm:t>
        <a:bodyPr/>
        <a:lstStyle/>
        <a:p>
          <a:endParaRPr lang="es-EC"/>
        </a:p>
      </dgm:t>
    </dgm:pt>
    <dgm:pt modelId="{91813A61-5354-4187-8A48-00EC457DDC84}" type="sibTrans" cxnId="{E41FD724-3929-4A50-9EEB-B03FB2A7BFD2}">
      <dgm:prSet/>
      <dgm:spPr/>
      <dgm:t>
        <a:bodyPr/>
        <a:lstStyle/>
        <a:p>
          <a:endParaRPr lang="es-EC"/>
        </a:p>
      </dgm:t>
    </dgm:pt>
    <dgm:pt modelId="{B51D5DF8-3B64-43DA-A83B-527F60EEF8A6}" type="pres">
      <dgm:prSet presAssocID="{272645CC-3799-465A-81E4-0700D6D9BB91}" presName="linear" presStyleCnt="0">
        <dgm:presLayoutVars>
          <dgm:animLvl val="lvl"/>
          <dgm:resizeHandles val="exact"/>
        </dgm:presLayoutVars>
      </dgm:prSet>
      <dgm:spPr/>
    </dgm:pt>
    <dgm:pt modelId="{D72092D9-52D7-4C92-A4CA-5562072AA8A7}" type="pres">
      <dgm:prSet presAssocID="{582494FE-BD75-4223-B774-533FDA1CA938}" presName="parentText" presStyleLbl="node1" presStyleIdx="0" presStyleCnt="2" custLinFactNeighborX="-1931" custLinFactNeighborY="-52092">
        <dgm:presLayoutVars>
          <dgm:chMax val="0"/>
          <dgm:bulletEnabled val="1"/>
        </dgm:presLayoutVars>
      </dgm:prSet>
      <dgm:spPr/>
    </dgm:pt>
    <dgm:pt modelId="{1D1EC230-8974-41A2-BCC7-B329B7624953}" type="pres">
      <dgm:prSet presAssocID="{582494FE-BD75-4223-B774-533FDA1CA938}" presName="childText" presStyleLbl="revTx" presStyleIdx="0" presStyleCnt="2">
        <dgm:presLayoutVars>
          <dgm:bulletEnabled val="1"/>
        </dgm:presLayoutVars>
      </dgm:prSet>
      <dgm:spPr/>
    </dgm:pt>
    <dgm:pt modelId="{D46A4871-FC64-41C3-A9AB-5A29BF8DF0C7}" type="pres">
      <dgm:prSet presAssocID="{3D0D07A3-B7D2-44AE-BBA9-4B29791CBEF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435A43D-8D98-4C48-BEB2-0778AC877C07}" type="pres">
      <dgm:prSet presAssocID="{3D0D07A3-B7D2-44AE-BBA9-4B29791CBEF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41FD724-3929-4A50-9EEB-B03FB2A7BFD2}" srcId="{582494FE-BD75-4223-B774-533FDA1CA938}" destId="{7A6A1336-1D06-4799-A827-52A27A306152}" srcOrd="0" destOrd="0" parTransId="{E21C75CB-B57A-42D6-9C65-7FE1C484B52B}" sibTransId="{91813A61-5354-4187-8A48-00EC457DDC84}"/>
    <dgm:cxn modelId="{DB7FA55E-7811-40C0-8EFB-45B661C9C1D0}" srcId="{272645CC-3799-465A-81E4-0700D6D9BB91}" destId="{3D0D07A3-B7D2-44AE-BBA9-4B29791CBEF6}" srcOrd="1" destOrd="0" parTransId="{114ACC47-69F6-45D9-B601-D295CDAE024D}" sibTransId="{9CFCB354-7F1A-459C-A5E5-6CC188652493}"/>
    <dgm:cxn modelId="{97E2F847-C54F-40DD-82EA-EC4E582EA6AA}" srcId="{3D0D07A3-B7D2-44AE-BBA9-4B29791CBEF6}" destId="{79527DDC-B3A3-40A9-8E6E-6C03FE875C36}" srcOrd="0" destOrd="0" parTransId="{16ABA38E-9C8B-4475-A2BF-17F6E3386063}" sibTransId="{DB427A52-DD8A-4520-AB38-05847A42059A}"/>
    <dgm:cxn modelId="{8D81C957-D086-44DC-8A6B-EF55B1ED2DC8}" type="presOf" srcId="{79527DDC-B3A3-40A9-8E6E-6C03FE875C36}" destId="{0435A43D-8D98-4C48-BEB2-0778AC877C07}" srcOrd="0" destOrd="0" presId="urn:microsoft.com/office/officeart/2005/8/layout/vList2"/>
    <dgm:cxn modelId="{DC8952B2-0853-4CD6-AB28-639691CAA77B}" type="presOf" srcId="{3D0D07A3-B7D2-44AE-BBA9-4B29791CBEF6}" destId="{D46A4871-FC64-41C3-A9AB-5A29BF8DF0C7}" srcOrd="0" destOrd="0" presId="urn:microsoft.com/office/officeart/2005/8/layout/vList2"/>
    <dgm:cxn modelId="{07E5C4BA-8B09-49AF-A091-98209F459676}" srcId="{272645CC-3799-465A-81E4-0700D6D9BB91}" destId="{582494FE-BD75-4223-B774-533FDA1CA938}" srcOrd="0" destOrd="0" parTransId="{C9BD3FBD-191C-4D1C-99B1-85221E6EFA4C}" sibTransId="{DDC24782-7418-473B-A328-49513BA4213A}"/>
    <dgm:cxn modelId="{7B84C5D7-7151-4977-8B4B-E20474D413F6}" type="presOf" srcId="{7A6A1336-1D06-4799-A827-52A27A306152}" destId="{1D1EC230-8974-41A2-BCC7-B329B7624953}" srcOrd="0" destOrd="0" presId="urn:microsoft.com/office/officeart/2005/8/layout/vList2"/>
    <dgm:cxn modelId="{570C4AD8-B3E1-4BEE-AB30-2A23C45CBAFA}" type="presOf" srcId="{272645CC-3799-465A-81E4-0700D6D9BB91}" destId="{B51D5DF8-3B64-43DA-A83B-527F60EEF8A6}" srcOrd="0" destOrd="0" presId="urn:microsoft.com/office/officeart/2005/8/layout/vList2"/>
    <dgm:cxn modelId="{75AA12DA-65E0-4923-8637-A55330C84D8A}" type="presOf" srcId="{582494FE-BD75-4223-B774-533FDA1CA938}" destId="{D72092D9-52D7-4C92-A4CA-5562072AA8A7}" srcOrd="0" destOrd="0" presId="urn:microsoft.com/office/officeart/2005/8/layout/vList2"/>
    <dgm:cxn modelId="{7726EA60-EF30-4383-A499-0203F5BDF5CE}" type="presParOf" srcId="{B51D5DF8-3B64-43DA-A83B-527F60EEF8A6}" destId="{D72092D9-52D7-4C92-A4CA-5562072AA8A7}" srcOrd="0" destOrd="0" presId="urn:microsoft.com/office/officeart/2005/8/layout/vList2"/>
    <dgm:cxn modelId="{688F7A4B-AF0F-429B-8F20-434E37F1BFE8}" type="presParOf" srcId="{B51D5DF8-3B64-43DA-A83B-527F60EEF8A6}" destId="{1D1EC230-8974-41A2-BCC7-B329B7624953}" srcOrd="1" destOrd="0" presId="urn:microsoft.com/office/officeart/2005/8/layout/vList2"/>
    <dgm:cxn modelId="{D45AA412-D1E3-425B-ADAC-4572064101EA}" type="presParOf" srcId="{B51D5DF8-3B64-43DA-A83B-527F60EEF8A6}" destId="{D46A4871-FC64-41C3-A9AB-5A29BF8DF0C7}" srcOrd="2" destOrd="0" presId="urn:microsoft.com/office/officeart/2005/8/layout/vList2"/>
    <dgm:cxn modelId="{FAF542F2-1B7A-49FE-A89E-3A677274F7E4}" type="presParOf" srcId="{B51D5DF8-3B64-43DA-A83B-527F60EEF8A6}" destId="{0435A43D-8D98-4C48-BEB2-0778AC877C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36ECD-7E46-471D-848A-499F5345A2DA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908416D-2FC3-4A42-BA2A-EF239A305C43}">
      <dgm:prSet phldrT="[Texto]"/>
      <dgm:spPr/>
      <dgm:t>
        <a:bodyPr/>
        <a:lstStyle/>
        <a:p>
          <a:r>
            <a:rPr lang="es-EC" dirty="0"/>
            <a:t>Factores Externos</a:t>
          </a:r>
        </a:p>
      </dgm:t>
    </dgm:pt>
    <dgm:pt modelId="{996470E0-B0AF-4990-80F6-913C978FE514}" type="parTrans" cxnId="{97651990-289D-43FF-A23B-4D289E55EE9D}">
      <dgm:prSet/>
      <dgm:spPr/>
      <dgm:t>
        <a:bodyPr/>
        <a:lstStyle/>
        <a:p>
          <a:endParaRPr lang="es-EC"/>
        </a:p>
      </dgm:t>
    </dgm:pt>
    <dgm:pt modelId="{3069AFB5-CE28-4285-9332-887514B244B2}" type="sibTrans" cxnId="{97651990-289D-43FF-A23B-4D289E55EE9D}">
      <dgm:prSet/>
      <dgm:spPr/>
      <dgm:t>
        <a:bodyPr/>
        <a:lstStyle/>
        <a:p>
          <a:endParaRPr lang="es-EC"/>
        </a:p>
      </dgm:t>
    </dgm:pt>
    <dgm:pt modelId="{9F60AE88-2106-4858-A805-E983E2D47A01}">
      <dgm:prSet phldrT="[Texto]"/>
      <dgm:spPr/>
      <dgm:t>
        <a:bodyPr/>
        <a:lstStyle/>
        <a:p>
          <a:r>
            <a:rPr lang="es-EC" dirty="0"/>
            <a:t>Factores Internos</a:t>
          </a:r>
        </a:p>
      </dgm:t>
    </dgm:pt>
    <dgm:pt modelId="{58A133A9-8C46-40D4-8BD8-32B9FBC2A903}" type="parTrans" cxnId="{F7ED5F97-9734-454A-82F1-944AF88574E2}">
      <dgm:prSet/>
      <dgm:spPr/>
      <dgm:t>
        <a:bodyPr/>
        <a:lstStyle/>
        <a:p>
          <a:endParaRPr lang="es-EC"/>
        </a:p>
      </dgm:t>
    </dgm:pt>
    <dgm:pt modelId="{34CA5869-1609-4B08-ABFB-72BE1FEB9EC9}" type="sibTrans" cxnId="{F7ED5F97-9734-454A-82F1-944AF88574E2}">
      <dgm:prSet/>
      <dgm:spPr/>
      <dgm:t>
        <a:bodyPr/>
        <a:lstStyle/>
        <a:p>
          <a:endParaRPr lang="es-EC"/>
        </a:p>
      </dgm:t>
    </dgm:pt>
    <dgm:pt modelId="{905F2CFF-F570-459F-9402-4FE355B18232}">
      <dgm:prSet phldrT="[Texto]"/>
      <dgm:spPr/>
      <dgm:t>
        <a:bodyPr/>
        <a:lstStyle/>
        <a:p>
          <a:r>
            <a:rPr lang="es-EC" dirty="0"/>
            <a:t>Suerte</a:t>
          </a:r>
        </a:p>
      </dgm:t>
    </dgm:pt>
    <dgm:pt modelId="{49988021-4381-42D5-BCE0-DEC23891240E}" type="parTrans" cxnId="{6028F947-26D1-4B4F-B186-C3B9B2F94964}">
      <dgm:prSet/>
      <dgm:spPr/>
      <dgm:t>
        <a:bodyPr/>
        <a:lstStyle/>
        <a:p>
          <a:endParaRPr lang="es-EC"/>
        </a:p>
      </dgm:t>
    </dgm:pt>
    <dgm:pt modelId="{4B527FCE-7772-405A-ABF3-0C5693824DDE}" type="sibTrans" cxnId="{6028F947-26D1-4B4F-B186-C3B9B2F94964}">
      <dgm:prSet/>
      <dgm:spPr/>
      <dgm:t>
        <a:bodyPr/>
        <a:lstStyle/>
        <a:p>
          <a:endParaRPr lang="es-EC"/>
        </a:p>
      </dgm:t>
    </dgm:pt>
    <dgm:pt modelId="{E05F41D2-0306-4A20-90F6-0C120B2CA279}" type="pres">
      <dgm:prSet presAssocID="{E9136ECD-7E46-471D-848A-499F5345A2DA}" presName="Name0" presStyleCnt="0">
        <dgm:presLayoutVars>
          <dgm:chMax val="7"/>
          <dgm:chPref val="7"/>
          <dgm:dir/>
        </dgm:presLayoutVars>
      </dgm:prSet>
      <dgm:spPr/>
    </dgm:pt>
    <dgm:pt modelId="{99F938FE-8CCB-4DB3-B2DD-4CC7A72BD8B9}" type="pres">
      <dgm:prSet presAssocID="{E9136ECD-7E46-471D-848A-499F5345A2DA}" presName="Name1" presStyleCnt="0"/>
      <dgm:spPr/>
    </dgm:pt>
    <dgm:pt modelId="{D795667F-D835-4BC9-9607-D109C79E7A1F}" type="pres">
      <dgm:prSet presAssocID="{E9136ECD-7E46-471D-848A-499F5345A2DA}" presName="cycle" presStyleCnt="0"/>
      <dgm:spPr/>
    </dgm:pt>
    <dgm:pt modelId="{A4CBA260-CF8E-48AB-ACE3-035D4CFD3708}" type="pres">
      <dgm:prSet presAssocID="{E9136ECD-7E46-471D-848A-499F5345A2DA}" presName="srcNode" presStyleLbl="node1" presStyleIdx="0" presStyleCnt="3"/>
      <dgm:spPr/>
    </dgm:pt>
    <dgm:pt modelId="{2F9FBAF5-C963-4EBE-8986-59FF564D51F0}" type="pres">
      <dgm:prSet presAssocID="{E9136ECD-7E46-471D-848A-499F5345A2DA}" presName="conn" presStyleLbl="parChTrans1D2" presStyleIdx="0" presStyleCnt="1"/>
      <dgm:spPr/>
    </dgm:pt>
    <dgm:pt modelId="{90184863-DE36-4F7B-B035-0DD6E261E030}" type="pres">
      <dgm:prSet presAssocID="{E9136ECD-7E46-471D-848A-499F5345A2DA}" presName="extraNode" presStyleLbl="node1" presStyleIdx="0" presStyleCnt="3"/>
      <dgm:spPr/>
    </dgm:pt>
    <dgm:pt modelId="{2DB307B1-B30E-4C11-B50C-45C57D25A6B6}" type="pres">
      <dgm:prSet presAssocID="{E9136ECD-7E46-471D-848A-499F5345A2DA}" presName="dstNode" presStyleLbl="node1" presStyleIdx="0" presStyleCnt="3"/>
      <dgm:spPr/>
    </dgm:pt>
    <dgm:pt modelId="{F7698391-104F-47D6-A652-A57107FDFDB6}" type="pres">
      <dgm:prSet presAssocID="{B908416D-2FC3-4A42-BA2A-EF239A305C43}" presName="text_1" presStyleLbl="node1" presStyleIdx="0" presStyleCnt="3">
        <dgm:presLayoutVars>
          <dgm:bulletEnabled val="1"/>
        </dgm:presLayoutVars>
      </dgm:prSet>
      <dgm:spPr/>
    </dgm:pt>
    <dgm:pt modelId="{BAC13F17-C526-4637-9B9E-6D7B76798C11}" type="pres">
      <dgm:prSet presAssocID="{B908416D-2FC3-4A42-BA2A-EF239A305C43}" presName="accent_1" presStyleCnt="0"/>
      <dgm:spPr/>
    </dgm:pt>
    <dgm:pt modelId="{4D702A61-410A-4675-A594-4EC0E82CD299}" type="pres">
      <dgm:prSet presAssocID="{B908416D-2FC3-4A42-BA2A-EF239A305C43}" presName="accentRepeatNode" presStyleLbl="solidFgAcc1" presStyleIdx="0" presStyleCnt="3"/>
      <dgm:spPr/>
    </dgm:pt>
    <dgm:pt modelId="{70A1B14A-9D77-4B61-A4FD-4957F260EFB0}" type="pres">
      <dgm:prSet presAssocID="{9F60AE88-2106-4858-A805-E983E2D47A01}" presName="text_2" presStyleLbl="node1" presStyleIdx="1" presStyleCnt="3">
        <dgm:presLayoutVars>
          <dgm:bulletEnabled val="1"/>
        </dgm:presLayoutVars>
      </dgm:prSet>
      <dgm:spPr/>
    </dgm:pt>
    <dgm:pt modelId="{5C262386-9DAF-4C7C-B270-491A3BDBE56E}" type="pres">
      <dgm:prSet presAssocID="{9F60AE88-2106-4858-A805-E983E2D47A01}" presName="accent_2" presStyleCnt="0"/>
      <dgm:spPr/>
    </dgm:pt>
    <dgm:pt modelId="{6AA626B8-7413-42E0-B97B-67D2FDF226D1}" type="pres">
      <dgm:prSet presAssocID="{9F60AE88-2106-4858-A805-E983E2D47A01}" presName="accentRepeatNode" presStyleLbl="solidFgAcc1" presStyleIdx="1" presStyleCnt="3"/>
      <dgm:spPr/>
    </dgm:pt>
    <dgm:pt modelId="{C0D1CE1B-C85A-4889-9DF6-BCD4958EE442}" type="pres">
      <dgm:prSet presAssocID="{905F2CFF-F570-459F-9402-4FE355B18232}" presName="text_3" presStyleLbl="node1" presStyleIdx="2" presStyleCnt="3">
        <dgm:presLayoutVars>
          <dgm:bulletEnabled val="1"/>
        </dgm:presLayoutVars>
      </dgm:prSet>
      <dgm:spPr/>
    </dgm:pt>
    <dgm:pt modelId="{F66D88E9-E61A-403E-A9EF-4A9638132C95}" type="pres">
      <dgm:prSet presAssocID="{905F2CFF-F570-459F-9402-4FE355B18232}" presName="accent_3" presStyleCnt="0"/>
      <dgm:spPr/>
    </dgm:pt>
    <dgm:pt modelId="{420D2530-77B9-43B8-A8DE-EF3FE89C93E4}" type="pres">
      <dgm:prSet presAssocID="{905F2CFF-F570-459F-9402-4FE355B18232}" presName="accentRepeatNode" presStyleLbl="solidFgAcc1" presStyleIdx="2" presStyleCnt="3"/>
      <dgm:spPr/>
    </dgm:pt>
  </dgm:ptLst>
  <dgm:cxnLst>
    <dgm:cxn modelId="{FF161E21-7680-4966-B990-B521AB6086BA}" type="presOf" srcId="{E9136ECD-7E46-471D-848A-499F5345A2DA}" destId="{E05F41D2-0306-4A20-90F6-0C120B2CA279}" srcOrd="0" destOrd="0" presId="urn:microsoft.com/office/officeart/2008/layout/VerticalCurvedList"/>
    <dgm:cxn modelId="{6028F947-26D1-4B4F-B186-C3B9B2F94964}" srcId="{E9136ECD-7E46-471D-848A-499F5345A2DA}" destId="{905F2CFF-F570-459F-9402-4FE355B18232}" srcOrd="2" destOrd="0" parTransId="{49988021-4381-42D5-BCE0-DEC23891240E}" sibTransId="{4B527FCE-7772-405A-ABF3-0C5693824DDE}"/>
    <dgm:cxn modelId="{D8D4F46D-810B-4777-9D40-607448A1CD66}" type="presOf" srcId="{3069AFB5-CE28-4285-9332-887514B244B2}" destId="{2F9FBAF5-C963-4EBE-8986-59FF564D51F0}" srcOrd="0" destOrd="0" presId="urn:microsoft.com/office/officeart/2008/layout/VerticalCurvedList"/>
    <dgm:cxn modelId="{8BE2D278-F38E-4CFC-B769-A9349A9A0D1D}" type="presOf" srcId="{9F60AE88-2106-4858-A805-E983E2D47A01}" destId="{70A1B14A-9D77-4B61-A4FD-4957F260EFB0}" srcOrd="0" destOrd="0" presId="urn:microsoft.com/office/officeart/2008/layout/VerticalCurvedList"/>
    <dgm:cxn modelId="{97651990-289D-43FF-A23B-4D289E55EE9D}" srcId="{E9136ECD-7E46-471D-848A-499F5345A2DA}" destId="{B908416D-2FC3-4A42-BA2A-EF239A305C43}" srcOrd="0" destOrd="0" parTransId="{996470E0-B0AF-4990-80F6-913C978FE514}" sibTransId="{3069AFB5-CE28-4285-9332-887514B244B2}"/>
    <dgm:cxn modelId="{F7ED5F97-9734-454A-82F1-944AF88574E2}" srcId="{E9136ECD-7E46-471D-848A-499F5345A2DA}" destId="{9F60AE88-2106-4858-A805-E983E2D47A01}" srcOrd="1" destOrd="0" parTransId="{58A133A9-8C46-40D4-8BD8-32B9FBC2A903}" sibTransId="{34CA5869-1609-4B08-ABFB-72BE1FEB9EC9}"/>
    <dgm:cxn modelId="{BC6F44D0-30FC-4335-A75C-3369523B5757}" type="presOf" srcId="{B908416D-2FC3-4A42-BA2A-EF239A305C43}" destId="{F7698391-104F-47D6-A652-A57107FDFDB6}" srcOrd="0" destOrd="0" presId="urn:microsoft.com/office/officeart/2008/layout/VerticalCurvedList"/>
    <dgm:cxn modelId="{3A8D7CF8-3FF1-42FB-AA47-BF2F83FC4723}" type="presOf" srcId="{905F2CFF-F570-459F-9402-4FE355B18232}" destId="{C0D1CE1B-C85A-4889-9DF6-BCD4958EE442}" srcOrd="0" destOrd="0" presId="urn:microsoft.com/office/officeart/2008/layout/VerticalCurvedList"/>
    <dgm:cxn modelId="{F740F340-68DC-499E-B967-38633CA85FBC}" type="presParOf" srcId="{E05F41D2-0306-4A20-90F6-0C120B2CA279}" destId="{99F938FE-8CCB-4DB3-B2DD-4CC7A72BD8B9}" srcOrd="0" destOrd="0" presId="urn:microsoft.com/office/officeart/2008/layout/VerticalCurvedList"/>
    <dgm:cxn modelId="{3CB353FD-F085-43B8-A95B-33B70B580CC4}" type="presParOf" srcId="{99F938FE-8CCB-4DB3-B2DD-4CC7A72BD8B9}" destId="{D795667F-D835-4BC9-9607-D109C79E7A1F}" srcOrd="0" destOrd="0" presId="urn:microsoft.com/office/officeart/2008/layout/VerticalCurvedList"/>
    <dgm:cxn modelId="{4FA4D7ED-B035-4832-A597-F7FC06FF521D}" type="presParOf" srcId="{D795667F-D835-4BC9-9607-D109C79E7A1F}" destId="{A4CBA260-CF8E-48AB-ACE3-035D4CFD3708}" srcOrd="0" destOrd="0" presId="urn:microsoft.com/office/officeart/2008/layout/VerticalCurvedList"/>
    <dgm:cxn modelId="{945EAE4E-F9D9-478A-A06F-99AC1E8296A9}" type="presParOf" srcId="{D795667F-D835-4BC9-9607-D109C79E7A1F}" destId="{2F9FBAF5-C963-4EBE-8986-59FF564D51F0}" srcOrd="1" destOrd="0" presId="urn:microsoft.com/office/officeart/2008/layout/VerticalCurvedList"/>
    <dgm:cxn modelId="{AFC4FF29-E278-40E4-8042-6BE674FA68A8}" type="presParOf" srcId="{D795667F-D835-4BC9-9607-D109C79E7A1F}" destId="{90184863-DE36-4F7B-B035-0DD6E261E030}" srcOrd="2" destOrd="0" presId="urn:microsoft.com/office/officeart/2008/layout/VerticalCurvedList"/>
    <dgm:cxn modelId="{DADFB316-903F-4662-93CF-25B9C3C8B701}" type="presParOf" srcId="{D795667F-D835-4BC9-9607-D109C79E7A1F}" destId="{2DB307B1-B30E-4C11-B50C-45C57D25A6B6}" srcOrd="3" destOrd="0" presId="urn:microsoft.com/office/officeart/2008/layout/VerticalCurvedList"/>
    <dgm:cxn modelId="{C03B8AE4-A352-47E6-8F61-CC56CFBF5C77}" type="presParOf" srcId="{99F938FE-8CCB-4DB3-B2DD-4CC7A72BD8B9}" destId="{F7698391-104F-47D6-A652-A57107FDFDB6}" srcOrd="1" destOrd="0" presId="urn:microsoft.com/office/officeart/2008/layout/VerticalCurvedList"/>
    <dgm:cxn modelId="{314D2C9C-1961-42AC-8A59-3AA46EE6CD66}" type="presParOf" srcId="{99F938FE-8CCB-4DB3-B2DD-4CC7A72BD8B9}" destId="{BAC13F17-C526-4637-9B9E-6D7B76798C11}" srcOrd="2" destOrd="0" presId="urn:microsoft.com/office/officeart/2008/layout/VerticalCurvedList"/>
    <dgm:cxn modelId="{C9EF2E6B-0F2A-4896-81D1-BE83E52DA7E1}" type="presParOf" srcId="{BAC13F17-C526-4637-9B9E-6D7B76798C11}" destId="{4D702A61-410A-4675-A594-4EC0E82CD299}" srcOrd="0" destOrd="0" presId="urn:microsoft.com/office/officeart/2008/layout/VerticalCurvedList"/>
    <dgm:cxn modelId="{D0E444FC-A34D-40F2-8B27-4738919CCCD4}" type="presParOf" srcId="{99F938FE-8CCB-4DB3-B2DD-4CC7A72BD8B9}" destId="{70A1B14A-9D77-4B61-A4FD-4957F260EFB0}" srcOrd="3" destOrd="0" presId="urn:microsoft.com/office/officeart/2008/layout/VerticalCurvedList"/>
    <dgm:cxn modelId="{76C980F5-9B4D-46C5-A4D1-888A554E53EE}" type="presParOf" srcId="{99F938FE-8CCB-4DB3-B2DD-4CC7A72BD8B9}" destId="{5C262386-9DAF-4C7C-B270-491A3BDBE56E}" srcOrd="4" destOrd="0" presId="urn:microsoft.com/office/officeart/2008/layout/VerticalCurvedList"/>
    <dgm:cxn modelId="{40315D40-A1E6-4BEF-9DB5-37A5846D2ED9}" type="presParOf" srcId="{5C262386-9DAF-4C7C-B270-491A3BDBE56E}" destId="{6AA626B8-7413-42E0-B97B-67D2FDF226D1}" srcOrd="0" destOrd="0" presId="urn:microsoft.com/office/officeart/2008/layout/VerticalCurvedList"/>
    <dgm:cxn modelId="{B04898F1-73A3-4357-A465-37410EBDF521}" type="presParOf" srcId="{99F938FE-8CCB-4DB3-B2DD-4CC7A72BD8B9}" destId="{C0D1CE1B-C85A-4889-9DF6-BCD4958EE442}" srcOrd="5" destOrd="0" presId="urn:microsoft.com/office/officeart/2008/layout/VerticalCurvedList"/>
    <dgm:cxn modelId="{A6239C84-B3C3-4F83-8A35-41E939FC992D}" type="presParOf" srcId="{99F938FE-8CCB-4DB3-B2DD-4CC7A72BD8B9}" destId="{F66D88E9-E61A-403E-A9EF-4A9638132C95}" srcOrd="6" destOrd="0" presId="urn:microsoft.com/office/officeart/2008/layout/VerticalCurvedList"/>
    <dgm:cxn modelId="{22E6995E-1882-4E5F-AC4E-67A1080D8785}" type="presParOf" srcId="{F66D88E9-E61A-403E-A9EF-4A9638132C95}" destId="{420D2530-77B9-43B8-A8DE-EF3FE89C93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083B1-74B0-45A4-B118-A41F6645839E}" type="doc">
      <dgm:prSet loTypeId="urn:microsoft.com/office/officeart/2005/8/layout/vList3" loCatId="picture" qsTypeId="urn:microsoft.com/office/officeart/2005/8/quickstyle/simple1" qsCatId="simple" csTypeId="urn:microsoft.com/office/officeart/2005/8/colors/colorful5" csCatId="colorful" phldr="1"/>
      <dgm:spPr/>
    </dgm:pt>
    <dgm:pt modelId="{D2BD20F2-0DC2-4A2D-B25A-5B973322478A}">
      <dgm:prSet phldrT="[Texto]"/>
      <dgm:spPr/>
      <dgm:t>
        <a:bodyPr/>
        <a:lstStyle/>
        <a:p>
          <a:r>
            <a:rPr lang="es-EC" dirty="0"/>
            <a:t>Exportaciones esporádicas</a:t>
          </a:r>
        </a:p>
      </dgm:t>
    </dgm:pt>
    <dgm:pt modelId="{15EB5E75-893D-4699-8D0B-1934A2059B43}" type="parTrans" cxnId="{CD818599-6E33-4194-8634-27A64215B75E}">
      <dgm:prSet/>
      <dgm:spPr/>
      <dgm:t>
        <a:bodyPr/>
        <a:lstStyle/>
        <a:p>
          <a:endParaRPr lang="es-EC"/>
        </a:p>
      </dgm:t>
    </dgm:pt>
    <dgm:pt modelId="{2C02C287-FB2C-4C05-A240-0EF7A5B7B046}" type="sibTrans" cxnId="{CD818599-6E33-4194-8634-27A64215B75E}">
      <dgm:prSet/>
      <dgm:spPr/>
      <dgm:t>
        <a:bodyPr/>
        <a:lstStyle/>
        <a:p>
          <a:endParaRPr lang="es-EC"/>
        </a:p>
      </dgm:t>
    </dgm:pt>
    <dgm:pt modelId="{D0E86B6D-8992-428F-8686-CF47F9AE232F}">
      <dgm:prSet phldrT="[Texto]"/>
      <dgm:spPr/>
      <dgm:t>
        <a:bodyPr/>
        <a:lstStyle/>
        <a:p>
          <a:r>
            <a:rPr lang="es-EC" dirty="0"/>
            <a:t>Exportaciones a través de representantes independientes</a:t>
          </a:r>
        </a:p>
      </dgm:t>
    </dgm:pt>
    <dgm:pt modelId="{AF190DD7-6511-4A5E-8AD1-D5DE1F45EF49}" type="parTrans" cxnId="{DA6890CE-8134-42F1-AA95-2CEE97DA7FD4}">
      <dgm:prSet/>
      <dgm:spPr/>
      <dgm:t>
        <a:bodyPr/>
        <a:lstStyle/>
        <a:p>
          <a:endParaRPr lang="es-EC"/>
        </a:p>
      </dgm:t>
    </dgm:pt>
    <dgm:pt modelId="{64A863FC-ED50-4315-963F-1B07C393FB47}" type="sibTrans" cxnId="{DA6890CE-8134-42F1-AA95-2CEE97DA7FD4}">
      <dgm:prSet/>
      <dgm:spPr/>
      <dgm:t>
        <a:bodyPr/>
        <a:lstStyle/>
        <a:p>
          <a:endParaRPr lang="es-EC"/>
        </a:p>
      </dgm:t>
    </dgm:pt>
    <dgm:pt modelId="{FCD44C63-4B42-4176-A556-5DA82B6675D4}">
      <dgm:prSet phldrT="[Texto]"/>
      <dgm:spPr/>
      <dgm:t>
        <a:bodyPr/>
        <a:lstStyle/>
        <a:p>
          <a:r>
            <a:rPr lang="es-EC" dirty="0"/>
            <a:t>Establecimiento de sucursal comercial</a:t>
          </a:r>
        </a:p>
      </dgm:t>
    </dgm:pt>
    <dgm:pt modelId="{22683882-3655-4BB5-879E-1A68192845D5}" type="parTrans" cxnId="{7A7F7CEB-EED3-4047-B169-0E7FBDE47041}">
      <dgm:prSet/>
      <dgm:spPr/>
      <dgm:t>
        <a:bodyPr/>
        <a:lstStyle/>
        <a:p>
          <a:endParaRPr lang="es-EC"/>
        </a:p>
      </dgm:t>
    </dgm:pt>
    <dgm:pt modelId="{07338679-E19C-4CD5-B54B-2180DD960C8C}" type="sibTrans" cxnId="{7A7F7CEB-EED3-4047-B169-0E7FBDE47041}">
      <dgm:prSet/>
      <dgm:spPr/>
      <dgm:t>
        <a:bodyPr/>
        <a:lstStyle/>
        <a:p>
          <a:endParaRPr lang="es-EC"/>
        </a:p>
      </dgm:t>
    </dgm:pt>
    <dgm:pt modelId="{E62C2B4B-2A8E-48E5-A5D3-60FCD4F10497}">
      <dgm:prSet phldrT="[Texto]"/>
      <dgm:spPr/>
      <dgm:t>
        <a:bodyPr/>
        <a:lstStyle/>
        <a:p>
          <a:r>
            <a:rPr lang="es-EC" dirty="0"/>
            <a:t>Establecimiento de unidades productivas </a:t>
          </a:r>
        </a:p>
      </dgm:t>
    </dgm:pt>
    <dgm:pt modelId="{40F39F3F-FCDD-4DFD-A4A4-26EF35228983}" type="parTrans" cxnId="{B03E709F-F3D3-462D-BC49-76806672103F}">
      <dgm:prSet/>
      <dgm:spPr/>
      <dgm:t>
        <a:bodyPr/>
        <a:lstStyle/>
        <a:p>
          <a:endParaRPr lang="es-EC"/>
        </a:p>
      </dgm:t>
    </dgm:pt>
    <dgm:pt modelId="{090872B1-D5C6-4843-9C55-DF67A3155FAD}" type="sibTrans" cxnId="{B03E709F-F3D3-462D-BC49-76806672103F}">
      <dgm:prSet/>
      <dgm:spPr/>
      <dgm:t>
        <a:bodyPr/>
        <a:lstStyle/>
        <a:p>
          <a:endParaRPr lang="es-EC"/>
        </a:p>
      </dgm:t>
    </dgm:pt>
    <dgm:pt modelId="{BB8A9224-3FD0-4402-95A0-AB1CBA1AE05D}" type="pres">
      <dgm:prSet presAssocID="{FC2083B1-74B0-45A4-B118-A41F6645839E}" presName="linearFlow" presStyleCnt="0">
        <dgm:presLayoutVars>
          <dgm:dir/>
          <dgm:resizeHandles val="exact"/>
        </dgm:presLayoutVars>
      </dgm:prSet>
      <dgm:spPr/>
    </dgm:pt>
    <dgm:pt modelId="{989FDE6F-C374-42E9-9494-3B2FC71BF371}" type="pres">
      <dgm:prSet presAssocID="{D2BD20F2-0DC2-4A2D-B25A-5B973322478A}" presName="composite" presStyleCnt="0"/>
      <dgm:spPr/>
    </dgm:pt>
    <dgm:pt modelId="{3BD85753-8E96-4CEF-8D3C-F29145968504}" type="pres">
      <dgm:prSet presAssocID="{D2BD20F2-0DC2-4A2D-B25A-5B973322478A}" presName="imgShp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22E9CC9-069A-4A64-90FD-1A8E8F8A89AA}" type="pres">
      <dgm:prSet presAssocID="{D2BD20F2-0DC2-4A2D-B25A-5B973322478A}" presName="txShp" presStyleLbl="node1" presStyleIdx="0" presStyleCnt="4">
        <dgm:presLayoutVars>
          <dgm:bulletEnabled val="1"/>
        </dgm:presLayoutVars>
      </dgm:prSet>
      <dgm:spPr/>
    </dgm:pt>
    <dgm:pt modelId="{FD643744-F6E0-4709-8079-2B744EDE8DA5}" type="pres">
      <dgm:prSet presAssocID="{2C02C287-FB2C-4C05-A240-0EF7A5B7B046}" presName="spacing" presStyleCnt="0"/>
      <dgm:spPr/>
    </dgm:pt>
    <dgm:pt modelId="{2F87C837-18F1-4C67-A135-E98DBAE38990}" type="pres">
      <dgm:prSet presAssocID="{D0E86B6D-8992-428F-8686-CF47F9AE232F}" presName="composite" presStyleCnt="0"/>
      <dgm:spPr/>
    </dgm:pt>
    <dgm:pt modelId="{CA215D54-C833-4CE5-9807-6423D29B4C27}" type="pres">
      <dgm:prSet presAssocID="{D0E86B6D-8992-428F-8686-CF47F9AE232F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FF78A42-138F-47D7-A687-A030246FFC73}" type="pres">
      <dgm:prSet presAssocID="{D0E86B6D-8992-428F-8686-CF47F9AE232F}" presName="txShp" presStyleLbl="node1" presStyleIdx="1" presStyleCnt="4">
        <dgm:presLayoutVars>
          <dgm:bulletEnabled val="1"/>
        </dgm:presLayoutVars>
      </dgm:prSet>
      <dgm:spPr/>
    </dgm:pt>
    <dgm:pt modelId="{B3AA63AC-62D2-420B-8C18-7C99AC984AF8}" type="pres">
      <dgm:prSet presAssocID="{64A863FC-ED50-4315-963F-1B07C393FB47}" presName="spacing" presStyleCnt="0"/>
      <dgm:spPr/>
    </dgm:pt>
    <dgm:pt modelId="{B8DA5EF9-430A-451B-A50E-784CA5E010B8}" type="pres">
      <dgm:prSet presAssocID="{FCD44C63-4B42-4176-A556-5DA82B6675D4}" presName="composite" presStyleCnt="0"/>
      <dgm:spPr/>
    </dgm:pt>
    <dgm:pt modelId="{C221460F-FC7B-45A2-A18A-F628E3100603}" type="pres">
      <dgm:prSet presAssocID="{FCD44C63-4B42-4176-A556-5DA82B6675D4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 r="-18000"/>
          </a:stretch>
        </a:blipFill>
      </dgm:spPr>
    </dgm:pt>
    <dgm:pt modelId="{4BFE5EC8-19A6-4441-848D-48AA73C4404D}" type="pres">
      <dgm:prSet presAssocID="{FCD44C63-4B42-4176-A556-5DA82B6675D4}" presName="txShp" presStyleLbl="node1" presStyleIdx="2" presStyleCnt="4">
        <dgm:presLayoutVars>
          <dgm:bulletEnabled val="1"/>
        </dgm:presLayoutVars>
      </dgm:prSet>
      <dgm:spPr/>
    </dgm:pt>
    <dgm:pt modelId="{DCC26878-DFB3-4E15-A6F1-0D88CE25B294}" type="pres">
      <dgm:prSet presAssocID="{07338679-E19C-4CD5-B54B-2180DD960C8C}" presName="spacing" presStyleCnt="0"/>
      <dgm:spPr/>
    </dgm:pt>
    <dgm:pt modelId="{1D9D4DD7-849D-426A-8CFC-DE5861D7F567}" type="pres">
      <dgm:prSet presAssocID="{E62C2B4B-2A8E-48E5-A5D3-60FCD4F10497}" presName="composite" presStyleCnt="0"/>
      <dgm:spPr/>
    </dgm:pt>
    <dgm:pt modelId="{B812241E-22DF-4E2E-8A84-024A3439727A}" type="pres">
      <dgm:prSet presAssocID="{E62C2B4B-2A8E-48E5-A5D3-60FCD4F10497}" presName="imgShp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49895-87ED-472C-881F-F4FAB22C0814}" type="pres">
      <dgm:prSet presAssocID="{E62C2B4B-2A8E-48E5-A5D3-60FCD4F10497}" presName="txShp" presStyleLbl="node1" presStyleIdx="3" presStyleCnt="4">
        <dgm:presLayoutVars>
          <dgm:bulletEnabled val="1"/>
        </dgm:presLayoutVars>
      </dgm:prSet>
      <dgm:spPr/>
    </dgm:pt>
  </dgm:ptLst>
  <dgm:cxnLst>
    <dgm:cxn modelId="{3F99B424-5D01-48EB-9DB0-0ED163D08728}" type="presOf" srcId="{D2BD20F2-0DC2-4A2D-B25A-5B973322478A}" destId="{122E9CC9-069A-4A64-90FD-1A8E8F8A89AA}" srcOrd="0" destOrd="0" presId="urn:microsoft.com/office/officeart/2005/8/layout/vList3"/>
    <dgm:cxn modelId="{22A31645-7A99-477E-A6F7-86CD708208CD}" type="presOf" srcId="{E62C2B4B-2A8E-48E5-A5D3-60FCD4F10497}" destId="{2A749895-87ED-472C-881F-F4FAB22C0814}" srcOrd="0" destOrd="0" presId="urn:microsoft.com/office/officeart/2005/8/layout/vList3"/>
    <dgm:cxn modelId="{CD818599-6E33-4194-8634-27A64215B75E}" srcId="{FC2083B1-74B0-45A4-B118-A41F6645839E}" destId="{D2BD20F2-0DC2-4A2D-B25A-5B973322478A}" srcOrd="0" destOrd="0" parTransId="{15EB5E75-893D-4699-8D0B-1934A2059B43}" sibTransId="{2C02C287-FB2C-4C05-A240-0EF7A5B7B046}"/>
    <dgm:cxn modelId="{B03E709F-F3D3-462D-BC49-76806672103F}" srcId="{FC2083B1-74B0-45A4-B118-A41F6645839E}" destId="{E62C2B4B-2A8E-48E5-A5D3-60FCD4F10497}" srcOrd="3" destOrd="0" parTransId="{40F39F3F-FCDD-4DFD-A4A4-26EF35228983}" sibTransId="{090872B1-D5C6-4843-9C55-DF67A3155FAD}"/>
    <dgm:cxn modelId="{96B22CC0-3DE8-4E98-8F0C-8857ABC4F64A}" type="presOf" srcId="{FC2083B1-74B0-45A4-B118-A41F6645839E}" destId="{BB8A9224-3FD0-4402-95A0-AB1CBA1AE05D}" srcOrd="0" destOrd="0" presId="urn:microsoft.com/office/officeart/2005/8/layout/vList3"/>
    <dgm:cxn modelId="{563E5BC6-7B22-4B98-9ED3-F0B4FEFFF0B3}" type="presOf" srcId="{D0E86B6D-8992-428F-8686-CF47F9AE232F}" destId="{4FF78A42-138F-47D7-A687-A030246FFC73}" srcOrd="0" destOrd="0" presId="urn:microsoft.com/office/officeart/2005/8/layout/vList3"/>
    <dgm:cxn modelId="{A1B706CD-925C-4191-8632-890F2ECEF885}" type="presOf" srcId="{FCD44C63-4B42-4176-A556-5DA82B6675D4}" destId="{4BFE5EC8-19A6-4441-848D-48AA73C4404D}" srcOrd="0" destOrd="0" presId="urn:microsoft.com/office/officeart/2005/8/layout/vList3"/>
    <dgm:cxn modelId="{DA6890CE-8134-42F1-AA95-2CEE97DA7FD4}" srcId="{FC2083B1-74B0-45A4-B118-A41F6645839E}" destId="{D0E86B6D-8992-428F-8686-CF47F9AE232F}" srcOrd="1" destOrd="0" parTransId="{AF190DD7-6511-4A5E-8AD1-D5DE1F45EF49}" sibTransId="{64A863FC-ED50-4315-963F-1B07C393FB47}"/>
    <dgm:cxn modelId="{7A7F7CEB-EED3-4047-B169-0E7FBDE47041}" srcId="{FC2083B1-74B0-45A4-B118-A41F6645839E}" destId="{FCD44C63-4B42-4176-A556-5DA82B6675D4}" srcOrd="2" destOrd="0" parTransId="{22683882-3655-4BB5-879E-1A68192845D5}" sibTransId="{07338679-E19C-4CD5-B54B-2180DD960C8C}"/>
    <dgm:cxn modelId="{746471EE-ABC1-4369-93BE-8C57B8BBC8B8}" type="presParOf" srcId="{BB8A9224-3FD0-4402-95A0-AB1CBA1AE05D}" destId="{989FDE6F-C374-42E9-9494-3B2FC71BF371}" srcOrd="0" destOrd="0" presId="urn:microsoft.com/office/officeart/2005/8/layout/vList3"/>
    <dgm:cxn modelId="{DB6A365E-5DD0-45F5-8C06-727CA138A93E}" type="presParOf" srcId="{989FDE6F-C374-42E9-9494-3B2FC71BF371}" destId="{3BD85753-8E96-4CEF-8D3C-F29145968504}" srcOrd="0" destOrd="0" presId="urn:microsoft.com/office/officeart/2005/8/layout/vList3"/>
    <dgm:cxn modelId="{9BA0E8C2-DCC8-46B1-ADE9-3108D57FEF4F}" type="presParOf" srcId="{989FDE6F-C374-42E9-9494-3B2FC71BF371}" destId="{122E9CC9-069A-4A64-90FD-1A8E8F8A89AA}" srcOrd="1" destOrd="0" presId="urn:microsoft.com/office/officeart/2005/8/layout/vList3"/>
    <dgm:cxn modelId="{3F6F864F-A5D8-465D-82CA-D8AAC7D5E986}" type="presParOf" srcId="{BB8A9224-3FD0-4402-95A0-AB1CBA1AE05D}" destId="{FD643744-F6E0-4709-8079-2B744EDE8DA5}" srcOrd="1" destOrd="0" presId="urn:microsoft.com/office/officeart/2005/8/layout/vList3"/>
    <dgm:cxn modelId="{0D9F678B-A735-482E-82EF-89A932D5C5CE}" type="presParOf" srcId="{BB8A9224-3FD0-4402-95A0-AB1CBA1AE05D}" destId="{2F87C837-18F1-4C67-A135-E98DBAE38990}" srcOrd="2" destOrd="0" presId="urn:microsoft.com/office/officeart/2005/8/layout/vList3"/>
    <dgm:cxn modelId="{9B6CAEC6-44EB-4B6D-B061-DAF03B30A470}" type="presParOf" srcId="{2F87C837-18F1-4C67-A135-E98DBAE38990}" destId="{CA215D54-C833-4CE5-9807-6423D29B4C27}" srcOrd="0" destOrd="0" presId="urn:microsoft.com/office/officeart/2005/8/layout/vList3"/>
    <dgm:cxn modelId="{C85A56DE-DA74-4CC0-B12B-5CF19C288C38}" type="presParOf" srcId="{2F87C837-18F1-4C67-A135-E98DBAE38990}" destId="{4FF78A42-138F-47D7-A687-A030246FFC73}" srcOrd="1" destOrd="0" presId="urn:microsoft.com/office/officeart/2005/8/layout/vList3"/>
    <dgm:cxn modelId="{D8E90D3B-B474-4705-A6B4-AA33D648C6EE}" type="presParOf" srcId="{BB8A9224-3FD0-4402-95A0-AB1CBA1AE05D}" destId="{B3AA63AC-62D2-420B-8C18-7C99AC984AF8}" srcOrd="3" destOrd="0" presId="urn:microsoft.com/office/officeart/2005/8/layout/vList3"/>
    <dgm:cxn modelId="{6A6A350B-29E7-48D4-8BEC-8A235255D61C}" type="presParOf" srcId="{BB8A9224-3FD0-4402-95A0-AB1CBA1AE05D}" destId="{B8DA5EF9-430A-451B-A50E-784CA5E010B8}" srcOrd="4" destOrd="0" presId="urn:microsoft.com/office/officeart/2005/8/layout/vList3"/>
    <dgm:cxn modelId="{6C9A71B0-77BF-43A5-9339-B2BEBB68DAF6}" type="presParOf" srcId="{B8DA5EF9-430A-451B-A50E-784CA5E010B8}" destId="{C221460F-FC7B-45A2-A18A-F628E3100603}" srcOrd="0" destOrd="0" presId="urn:microsoft.com/office/officeart/2005/8/layout/vList3"/>
    <dgm:cxn modelId="{33E465B8-270A-4C8C-8166-06B0D38820D0}" type="presParOf" srcId="{B8DA5EF9-430A-451B-A50E-784CA5E010B8}" destId="{4BFE5EC8-19A6-4441-848D-48AA73C4404D}" srcOrd="1" destOrd="0" presId="urn:microsoft.com/office/officeart/2005/8/layout/vList3"/>
    <dgm:cxn modelId="{B7348EB7-ACF5-4D85-B853-D19F1DBD8096}" type="presParOf" srcId="{BB8A9224-3FD0-4402-95A0-AB1CBA1AE05D}" destId="{DCC26878-DFB3-4E15-A6F1-0D88CE25B294}" srcOrd="5" destOrd="0" presId="urn:microsoft.com/office/officeart/2005/8/layout/vList3"/>
    <dgm:cxn modelId="{E2FB779F-36DF-461B-9CDF-E9208EA1C080}" type="presParOf" srcId="{BB8A9224-3FD0-4402-95A0-AB1CBA1AE05D}" destId="{1D9D4DD7-849D-426A-8CFC-DE5861D7F567}" srcOrd="6" destOrd="0" presId="urn:microsoft.com/office/officeart/2005/8/layout/vList3"/>
    <dgm:cxn modelId="{3F6FFAB3-906A-4EB4-82E8-BD85D53F5707}" type="presParOf" srcId="{1D9D4DD7-849D-426A-8CFC-DE5861D7F567}" destId="{B812241E-22DF-4E2E-8A84-024A3439727A}" srcOrd="0" destOrd="0" presId="urn:microsoft.com/office/officeart/2005/8/layout/vList3"/>
    <dgm:cxn modelId="{EA5EC0AE-8B54-4C67-A5B6-C9B34951A089}" type="presParOf" srcId="{1D9D4DD7-849D-426A-8CFC-DE5861D7F567}" destId="{2A749895-87ED-472C-881F-F4FAB22C08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A024C1-0FFE-4C2D-A5E4-BD1F47E983DD}" type="doc">
      <dgm:prSet loTypeId="urn:microsoft.com/office/officeart/2005/8/layout/vList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CEE5392-9E2F-45E2-B981-DA8B2DF78150}">
      <dgm:prSet phldrT="[Texto]"/>
      <dgm:spPr/>
      <dgm:t>
        <a:bodyPr/>
        <a:lstStyle/>
        <a:p>
          <a:r>
            <a:rPr lang="es-EC" u="sng" dirty="0"/>
            <a:t>Población</a:t>
          </a:r>
        </a:p>
      </dgm:t>
    </dgm:pt>
    <dgm:pt modelId="{9BA6FF99-CA52-42FD-BB6D-9AAE5AA338FD}" type="parTrans" cxnId="{CF771335-BE50-4144-8743-C322A8504757}">
      <dgm:prSet/>
      <dgm:spPr/>
      <dgm:t>
        <a:bodyPr/>
        <a:lstStyle/>
        <a:p>
          <a:endParaRPr lang="es-EC"/>
        </a:p>
      </dgm:t>
    </dgm:pt>
    <dgm:pt modelId="{E53B8E42-0526-4C87-9E22-498C0C887A41}" type="sibTrans" cxnId="{CF771335-BE50-4144-8743-C322A8504757}">
      <dgm:prSet/>
      <dgm:spPr/>
      <dgm:t>
        <a:bodyPr/>
        <a:lstStyle/>
        <a:p>
          <a:endParaRPr lang="es-EC"/>
        </a:p>
      </dgm:t>
    </dgm:pt>
    <dgm:pt modelId="{2A20699A-DD19-4CB5-A842-185AFA36ED19}">
      <dgm:prSet phldrT="[Texto]"/>
      <dgm:spPr/>
      <dgm:t>
        <a:bodyPr/>
        <a:lstStyle/>
        <a:p>
          <a:r>
            <a:rPr lang="es-EC" dirty="0"/>
            <a:t>12 Empresas exportadoras de derivados de tagua.</a:t>
          </a:r>
        </a:p>
      </dgm:t>
    </dgm:pt>
    <dgm:pt modelId="{09E1B6E0-8C53-45B3-898C-E716E8B97EB8}" type="parTrans" cxnId="{8B6A609E-83E5-49B7-9C22-FDA6B6042276}">
      <dgm:prSet/>
      <dgm:spPr/>
      <dgm:t>
        <a:bodyPr/>
        <a:lstStyle/>
        <a:p>
          <a:endParaRPr lang="es-EC"/>
        </a:p>
      </dgm:t>
    </dgm:pt>
    <dgm:pt modelId="{F2FBF2A2-16C5-4CED-A6D0-CF392F7D2019}" type="sibTrans" cxnId="{8B6A609E-83E5-49B7-9C22-FDA6B6042276}">
      <dgm:prSet/>
      <dgm:spPr/>
      <dgm:t>
        <a:bodyPr/>
        <a:lstStyle/>
        <a:p>
          <a:endParaRPr lang="es-EC"/>
        </a:p>
      </dgm:t>
    </dgm:pt>
    <dgm:pt modelId="{840B6A99-1F4B-4C2E-ADA7-66E656C354A5}">
      <dgm:prSet phldrT="[Texto]"/>
      <dgm:spPr/>
      <dgm:t>
        <a:bodyPr/>
        <a:lstStyle/>
        <a:p>
          <a:r>
            <a:rPr lang="es-EC" u="sng" dirty="0"/>
            <a:t>Muestra</a:t>
          </a:r>
        </a:p>
      </dgm:t>
    </dgm:pt>
    <dgm:pt modelId="{E1376CC9-9F71-44D7-8912-EB14ED304B08}" type="parTrans" cxnId="{15F75A80-FAC2-472E-A05B-9D25F7DA467C}">
      <dgm:prSet/>
      <dgm:spPr/>
      <dgm:t>
        <a:bodyPr/>
        <a:lstStyle/>
        <a:p>
          <a:endParaRPr lang="es-EC"/>
        </a:p>
      </dgm:t>
    </dgm:pt>
    <dgm:pt modelId="{4E8B737C-6A11-4F8D-BE16-6B35DAEDF171}" type="sibTrans" cxnId="{15F75A80-FAC2-472E-A05B-9D25F7DA467C}">
      <dgm:prSet/>
      <dgm:spPr/>
      <dgm:t>
        <a:bodyPr/>
        <a:lstStyle/>
        <a:p>
          <a:endParaRPr lang="es-EC"/>
        </a:p>
      </dgm:t>
    </dgm:pt>
    <dgm:pt modelId="{83D6FB56-4747-4C6C-9FC0-1759E83A45F9}">
      <dgm:prSet phldrT="[Texto]"/>
      <dgm:spPr/>
      <dgm:t>
        <a:bodyPr/>
        <a:lstStyle/>
        <a:p>
          <a:r>
            <a:rPr lang="es-EC" dirty="0"/>
            <a:t>5 empresas manabitas exportadoras de botones y bisutería de tagua.</a:t>
          </a:r>
        </a:p>
      </dgm:t>
    </dgm:pt>
    <dgm:pt modelId="{7F0945B7-4151-4F4D-8E92-0E9D5991E344}" type="parTrans" cxnId="{AE36334B-6A66-41D1-819E-3CE818B685F7}">
      <dgm:prSet/>
      <dgm:spPr/>
      <dgm:t>
        <a:bodyPr/>
        <a:lstStyle/>
        <a:p>
          <a:endParaRPr lang="es-EC"/>
        </a:p>
      </dgm:t>
    </dgm:pt>
    <dgm:pt modelId="{86676723-A655-4724-BF65-83066666DE5C}" type="sibTrans" cxnId="{AE36334B-6A66-41D1-819E-3CE818B685F7}">
      <dgm:prSet/>
      <dgm:spPr/>
      <dgm:t>
        <a:bodyPr/>
        <a:lstStyle/>
        <a:p>
          <a:endParaRPr lang="es-EC"/>
        </a:p>
      </dgm:t>
    </dgm:pt>
    <dgm:pt modelId="{27C9A068-C29B-4BBD-829D-2CC5E28B4744}">
      <dgm:prSet phldrT="[Texto]"/>
      <dgm:spPr/>
      <dgm:t>
        <a:bodyPr/>
        <a:lstStyle/>
        <a:p>
          <a:r>
            <a:rPr lang="es-EC" dirty="0"/>
            <a:t>Método de muestreo no probabilístico por conveniencia</a:t>
          </a:r>
        </a:p>
      </dgm:t>
    </dgm:pt>
    <dgm:pt modelId="{AD5DF831-F2DE-4A3E-AE31-A62446B9285C}" type="parTrans" cxnId="{66B20DC4-336F-4DCB-8A69-3988A1798F31}">
      <dgm:prSet/>
      <dgm:spPr/>
      <dgm:t>
        <a:bodyPr/>
        <a:lstStyle/>
        <a:p>
          <a:endParaRPr lang="es-EC"/>
        </a:p>
      </dgm:t>
    </dgm:pt>
    <dgm:pt modelId="{316AA9F1-5EDE-4005-AD47-9113E668377F}" type="sibTrans" cxnId="{66B20DC4-336F-4DCB-8A69-3988A1798F31}">
      <dgm:prSet/>
      <dgm:spPr/>
      <dgm:t>
        <a:bodyPr/>
        <a:lstStyle/>
        <a:p>
          <a:endParaRPr lang="es-EC"/>
        </a:p>
      </dgm:t>
    </dgm:pt>
    <dgm:pt modelId="{5F4296AD-D443-46D4-81B5-C2714FDB609C}" type="pres">
      <dgm:prSet presAssocID="{FEA024C1-0FFE-4C2D-A5E4-BD1F47E983DD}" presName="linear" presStyleCnt="0">
        <dgm:presLayoutVars>
          <dgm:dir/>
          <dgm:resizeHandles val="exact"/>
        </dgm:presLayoutVars>
      </dgm:prSet>
      <dgm:spPr/>
    </dgm:pt>
    <dgm:pt modelId="{BAAEA57A-629B-4B7C-925B-5C0BA93E611E}" type="pres">
      <dgm:prSet presAssocID="{BCEE5392-9E2F-45E2-B981-DA8B2DF78150}" presName="comp" presStyleCnt="0"/>
      <dgm:spPr/>
    </dgm:pt>
    <dgm:pt modelId="{3D6848B4-54FB-4241-81FD-F034DFD0801D}" type="pres">
      <dgm:prSet presAssocID="{BCEE5392-9E2F-45E2-B981-DA8B2DF78150}" presName="box" presStyleLbl="node1" presStyleIdx="0" presStyleCnt="2" custLinFactNeighborY="-17806"/>
      <dgm:spPr/>
    </dgm:pt>
    <dgm:pt modelId="{B69E0431-FF3A-4A87-9801-496D8ED61F5E}" type="pres">
      <dgm:prSet presAssocID="{BCEE5392-9E2F-45E2-B981-DA8B2DF78150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AE19FE-4E17-47DF-8A71-DFFB42B92FBE}" type="pres">
      <dgm:prSet presAssocID="{BCEE5392-9E2F-45E2-B981-DA8B2DF78150}" presName="text" presStyleLbl="node1" presStyleIdx="0" presStyleCnt="2">
        <dgm:presLayoutVars>
          <dgm:bulletEnabled val="1"/>
        </dgm:presLayoutVars>
      </dgm:prSet>
      <dgm:spPr/>
    </dgm:pt>
    <dgm:pt modelId="{D0458D3E-78C9-446E-9678-1C6FF6D5C9EC}" type="pres">
      <dgm:prSet presAssocID="{E53B8E42-0526-4C87-9E22-498C0C887A41}" presName="spacer" presStyleCnt="0"/>
      <dgm:spPr/>
    </dgm:pt>
    <dgm:pt modelId="{47048601-AC4D-464A-B877-FD04384DAA1E}" type="pres">
      <dgm:prSet presAssocID="{840B6A99-1F4B-4C2E-ADA7-66E656C354A5}" presName="comp" presStyleCnt="0"/>
      <dgm:spPr/>
    </dgm:pt>
    <dgm:pt modelId="{C4E3E5BC-CE76-4DF6-BFAC-B8B655C4555C}" type="pres">
      <dgm:prSet presAssocID="{840B6A99-1F4B-4C2E-ADA7-66E656C354A5}" presName="box" presStyleLbl="node1" presStyleIdx="1" presStyleCnt="2"/>
      <dgm:spPr/>
    </dgm:pt>
    <dgm:pt modelId="{4839750E-095F-4C9A-BD7C-42562059147F}" type="pres">
      <dgm:prSet presAssocID="{840B6A99-1F4B-4C2E-ADA7-66E656C354A5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54EA218-4CF6-4879-8410-5FD9813221B5}" type="pres">
      <dgm:prSet presAssocID="{840B6A99-1F4B-4C2E-ADA7-66E656C354A5}" presName="text" presStyleLbl="node1" presStyleIdx="1" presStyleCnt="2">
        <dgm:presLayoutVars>
          <dgm:bulletEnabled val="1"/>
        </dgm:presLayoutVars>
      </dgm:prSet>
      <dgm:spPr/>
    </dgm:pt>
  </dgm:ptLst>
  <dgm:cxnLst>
    <dgm:cxn modelId="{55367319-56A8-4FF2-A02C-0DC4763DF08A}" type="presOf" srcId="{2A20699A-DD19-4CB5-A842-185AFA36ED19}" destId="{24AE19FE-4E17-47DF-8A71-DFFB42B92FBE}" srcOrd="1" destOrd="1" presId="urn:microsoft.com/office/officeart/2005/8/layout/vList4"/>
    <dgm:cxn modelId="{DA8BAA1A-B0FE-46B0-99D1-79106A5B0F36}" type="presOf" srcId="{2A20699A-DD19-4CB5-A842-185AFA36ED19}" destId="{3D6848B4-54FB-4241-81FD-F034DFD0801D}" srcOrd="0" destOrd="1" presId="urn:microsoft.com/office/officeart/2005/8/layout/vList4"/>
    <dgm:cxn modelId="{CF771335-BE50-4144-8743-C322A8504757}" srcId="{FEA024C1-0FFE-4C2D-A5E4-BD1F47E983DD}" destId="{BCEE5392-9E2F-45E2-B981-DA8B2DF78150}" srcOrd="0" destOrd="0" parTransId="{9BA6FF99-CA52-42FD-BB6D-9AAE5AA338FD}" sibTransId="{E53B8E42-0526-4C87-9E22-498C0C887A41}"/>
    <dgm:cxn modelId="{B836B835-282F-497D-9F24-E8F28EDDF48A}" type="presOf" srcId="{BCEE5392-9E2F-45E2-B981-DA8B2DF78150}" destId="{24AE19FE-4E17-47DF-8A71-DFFB42B92FBE}" srcOrd="1" destOrd="0" presId="urn:microsoft.com/office/officeart/2005/8/layout/vList4"/>
    <dgm:cxn modelId="{BE4DDE3C-3BB4-423C-8D7E-04231B237D28}" type="presOf" srcId="{83D6FB56-4747-4C6C-9FC0-1759E83A45F9}" destId="{C4E3E5BC-CE76-4DF6-BFAC-B8B655C4555C}" srcOrd="0" destOrd="2" presId="urn:microsoft.com/office/officeart/2005/8/layout/vList4"/>
    <dgm:cxn modelId="{9786D95F-983D-4619-A14C-35F2EC16075A}" type="presOf" srcId="{27C9A068-C29B-4BBD-829D-2CC5E28B4744}" destId="{C4E3E5BC-CE76-4DF6-BFAC-B8B655C4555C}" srcOrd="0" destOrd="1" presId="urn:microsoft.com/office/officeart/2005/8/layout/vList4"/>
    <dgm:cxn modelId="{AE36334B-6A66-41D1-819E-3CE818B685F7}" srcId="{840B6A99-1F4B-4C2E-ADA7-66E656C354A5}" destId="{83D6FB56-4747-4C6C-9FC0-1759E83A45F9}" srcOrd="1" destOrd="0" parTransId="{7F0945B7-4151-4F4D-8E92-0E9D5991E344}" sibTransId="{86676723-A655-4724-BF65-83066666DE5C}"/>
    <dgm:cxn modelId="{15F75A80-FAC2-472E-A05B-9D25F7DA467C}" srcId="{FEA024C1-0FFE-4C2D-A5E4-BD1F47E983DD}" destId="{840B6A99-1F4B-4C2E-ADA7-66E656C354A5}" srcOrd="1" destOrd="0" parTransId="{E1376CC9-9F71-44D7-8912-EB14ED304B08}" sibTransId="{4E8B737C-6A11-4F8D-BE16-6B35DAEDF171}"/>
    <dgm:cxn modelId="{775E8A96-F133-4539-B2DF-39FB8F08D06F}" type="presOf" srcId="{FEA024C1-0FFE-4C2D-A5E4-BD1F47E983DD}" destId="{5F4296AD-D443-46D4-81B5-C2714FDB609C}" srcOrd="0" destOrd="0" presId="urn:microsoft.com/office/officeart/2005/8/layout/vList4"/>
    <dgm:cxn modelId="{43600799-5DC8-4189-87BD-C11EA77FEFB6}" type="presOf" srcId="{BCEE5392-9E2F-45E2-B981-DA8B2DF78150}" destId="{3D6848B4-54FB-4241-81FD-F034DFD0801D}" srcOrd="0" destOrd="0" presId="urn:microsoft.com/office/officeart/2005/8/layout/vList4"/>
    <dgm:cxn modelId="{8B6A609E-83E5-49B7-9C22-FDA6B6042276}" srcId="{BCEE5392-9E2F-45E2-B981-DA8B2DF78150}" destId="{2A20699A-DD19-4CB5-A842-185AFA36ED19}" srcOrd="0" destOrd="0" parTransId="{09E1B6E0-8C53-45B3-898C-E716E8B97EB8}" sibTransId="{F2FBF2A2-16C5-4CED-A6D0-CF392F7D2019}"/>
    <dgm:cxn modelId="{F73FB59E-137D-4405-B07D-38012D644F05}" type="presOf" srcId="{83D6FB56-4747-4C6C-9FC0-1759E83A45F9}" destId="{B54EA218-4CF6-4879-8410-5FD9813221B5}" srcOrd="1" destOrd="2" presId="urn:microsoft.com/office/officeart/2005/8/layout/vList4"/>
    <dgm:cxn modelId="{B8F9BDB0-1DC2-4805-AB46-43B1151E7D62}" type="presOf" srcId="{840B6A99-1F4B-4C2E-ADA7-66E656C354A5}" destId="{B54EA218-4CF6-4879-8410-5FD9813221B5}" srcOrd="1" destOrd="0" presId="urn:microsoft.com/office/officeart/2005/8/layout/vList4"/>
    <dgm:cxn modelId="{D16270BE-ED9B-4C63-9DDE-A073CE64330F}" type="presOf" srcId="{27C9A068-C29B-4BBD-829D-2CC5E28B4744}" destId="{B54EA218-4CF6-4879-8410-5FD9813221B5}" srcOrd="1" destOrd="1" presId="urn:microsoft.com/office/officeart/2005/8/layout/vList4"/>
    <dgm:cxn modelId="{66B20DC4-336F-4DCB-8A69-3988A1798F31}" srcId="{840B6A99-1F4B-4C2E-ADA7-66E656C354A5}" destId="{27C9A068-C29B-4BBD-829D-2CC5E28B4744}" srcOrd="0" destOrd="0" parTransId="{AD5DF831-F2DE-4A3E-AE31-A62446B9285C}" sibTransId="{316AA9F1-5EDE-4005-AD47-9113E668377F}"/>
    <dgm:cxn modelId="{8FBD07CA-0AC1-4F6E-A571-25CAA756E9E0}" type="presOf" srcId="{840B6A99-1F4B-4C2E-ADA7-66E656C354A5}" destId="{C4E3E5BC-CE76-4DF6-BFAC-B8B655C4555C}" srcOrd="0" destOrd="0" presId="urn:microsoft.com/office/officeart/2005/8/layout/vList4"/>
    <dgm:cxn modelId="{AA1F3F18-7FE7-4094-B684-768FE8AC9C00}" type="presParOf" srcId="{5F4296AD-D443-46D4-81B5-C2714FDB609C}" destId="{BAAEA57A-629B-4B7C-925B-5C0BA93E611E}" srcOrd="0" destOrd="0" presId="urn:microsoft.com/office/officeart/2005/8/layout/vList4"/>
    <dgm:cxn modelId="{4D138964-4350-4CF9-91B1-69051AD842F7}" type="presParOf" srcId="{BAAEA57A-629B-4B7C-925B-5C0BA93E611E}" destId="{3D6848B4-54FB-4241-81FD-F034DFD0801D}" srcOrd="0" destOrd="0" presId="urn:microsoft.com/office/officeart/2005/8/layout/vList4"/>
    <dgm:cxn modelId="{3597DECF-2656-4A30-914F-1A7FF613E5EA}" type="presParOf" srcId="{BAAEA57A-629B-4B7C-925B-5C0BA93E611E}" destId="{B69E0431-FF3A-4A87-9801-496D8ED61F5E}" srcOrd="1" destOrd="0" presId="urn:microsoft.com/office/officeart/2005/8/layout/vList4"/>
    <dgm:cxn modelId="{84336D8C-DF6C-4E22-BE3F-FF6CCE43B3FC}" type="presParOf" srcId="{BAAEA57A-629B-4B7C-925B-5C0BA93E611E}" destId="{24AE19FE-4E17-47DF-8A71-DFFB42B92FBE}" srcOrd="2" destOrd="0" presId="urn:microsoft.com/office/officeart/2005/8/layout/vList4"/>
    <dgm:cxn modelId="{A35195C6-047A-43BA-B7C0-FABD1B21064A}" type="presParOf" srcId="{5F4296AD-D443-46D4-81B5-C2714FDB609C}" destId="{D0458D3E-78C9-446E-9678-1C6FF6D5C9EC}" srcOrd="1" destOrd="0" presId="urn:microsoft.com/office/officeart/2005/8/layout/vList4"/>
    <dgm:cxn modelId="{35E3403A-903A-499B-9C3C-D4FA43A9F89D}" type="presParOf" srcId="{5F4296AD-D443-46D4-81B5-C2714FDB609C}" destId="{47048601-AC4D-464A-B877-FD04384DAA1E}" srcOrd="2" destOrd="0" presId="urn:microsoft.com/office/officeart/2005/8/layout/vList4"/>
    <dgm:cxn modelId="{58AE2A43-7E36-46C5-B6E9-1DB91D17337A}" type="presParOf" srcId="{47048601-AC4D-464A-B877-FD04384DAA1E}" destId="{C4E3E5BC-CE76-4DF6-BFAC-B8B655C4555C}" srcOrd="0" destOrd="0" presId="urn:microsoft.com/office/officeart/2005/8/layout/vList4"/>
    <dgm:cxn modelId="{F379C5A6-9DEF-4115-9903-9BCD454C5E1D}" type="presParOf" srcId="{47048601-AC4D-464A-B877-FD04384DAA1E}" destId="{4839750E-095F-4C9A-BD7C-42562059147F}" srcOrd="1" destOrd="0" presId="urn:microsoft.com/office/officeart/2005/8/layout/vList4"/>
    <dgm:cxn modelId="{225D4AD1-8369-4DDD-A202-5AC18EE1223C}" type="presParOf" srcId="{47048601-AC4D-464A-B877-FD04384DAA1E}" destId="{B54EA218-4CF6-4879-8410-5FD9813221B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636D6A-6642-4DFF-A2B7-AB3A97F6581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B1C4A23-1CC7-430D-8A52-EBCC021621B9}">
      <dgm:prSet phldrT="[Texto]"/>
      <dgm:spPr/>
      <dgm:t>
        <a:bodyPr/>
        <a:lstStyle/>
        <a:p>
          <a:r>
            <a:rPr lang="es-EC" dirty="0"/>
            <a:t>LA TAGUA EN EL ECUADOR</a:t>
          </a:r>
        </a:p>
      </dgm:t>
    </dgm:pt>
    <dgm:pt modelId="{1ECF9ADD-C516-4BD6-A200-E8E87A1B1521}" type="parTrans" cxnId="{A460FC97-3749-41CE-BCF3-53F4C3C6219F}">
      <dgm:prSet/>
      <dgm:spPr/>
      <dgm:t>
        <a:bodyPr/>
        <a:lstStyle/>
        <a:p>
          <a:endParaRPr lang="es-EC"/>
        </a:p>
      </dgm:t>
    </dgm:pt>
    <dgm:pt modelId="{787063D4-7D73-43C8-98E6-1B28887F8725}" type="sibTrans" cxnId="{A460FC97-3749-41CE-BCF3-53F4C3C6219F}">
      <dgm:prSet/>
      <dgm:spPr/>
      <dgm:t>
        <a:bodyPr/>
        <a:lstStyle/>
        <a:p>
          <a:endParaRPr lang="es-EC"/>
        </a:p>
      </dgm:t>
    </dgm:pt>
    <dgm:pt modelId="{B896FC44-5334-4D2F-B4B4-199277707953}">
      <dgm:prSet phldrT="[Texto]"/>
      <dgm:spPr/>
      <dgm:t>
        <a:bodyPr/>
        <a:lstStyle/>
        <a:p>
          <a:r>
            <a:rPr lang="es-EC" dirty="0"/>
            <a:t>Mayormente se produce en la provincia de Manabí, seguida de Esmeraldas</a:t>
          </a:r>
        </a:p>
      </dgm:t>
    </dgm:pt>
    <dgm:pt modelId="{253EA374-7897-408C-93EB-718DBF8B93BB}" type="parTrans" cxnId="{A3774974-12D4-4336-B79A-3141C25253E6}">
      <dgm:prSet/>
      <dgm:spPr/>
      <dgm:t>
        <a:bodyPr/>
        <a:lstStyle/>
        <a:p>
          <a:endParaRPr lang="es-EC"/>
        </a:p>
      </dgm:t>
    </dgm:pt>
    <dgm:pt modelId="{EC8B5151-430A-451F-B425-2C0B451631F8}" type="sibTrans" cxnId="{A3774974-12D4-4336-B79A-3141C25253E6}">
      <dgm:prSet/>
      <dgm:spPr/>
      <dgm:t>
        <a:bodyPr/>
        <a:lstStyle/>
        <a:p>
          <a:endParaRPr lang="es-EC"/>
        </a:p>
      </dgm:t>
    </dgm:pt>
    <dgm:pt modelId="{E4A00AC6-4798-43DD-88A9-8BDE32FBF8DB}">
      <dgm:prSet phldrT="[Texto]"/>
      <dgm:spPr/>
      <dgm:t>
        <a:bodyPr/>
        <a:lstStyle/>
        <a:p>
          <a:r>
            <a:rPr lang="es-EC" dirty="0"/>
            <a:t>Emblema del occidente ecuatoriano por su endemismo</a:t>
          </a:r>
        </a:p>
      </dgm:t>
    </dgm:pt>
    <dgm:pt modelId="{587D7311-84B5-413E-B154-4AFF0C88BEF1}" type="parTrans" cxnId="{468937AE-629B-4269-8B73-CF61BE124968}">
      <dgm:prSet/>
      <dgm:spPr/>
      <dgm:t>
        <a:bodyPr/>
        <a:lstStyle/>
        <a:p>
          <a:endParaRPr lang="es-EC"/>
        </a:p>
      </dgm:t>
    </dgm:pt>
    <dgm:pt modelId="{2D829C2C-FA3E-4B2B-8549-A7F453A6230F}" type="sibTrans" cxnId="{468937AE-629B-4269-8B73-CF61BE124968}">
      <dgm:prSet/>
      <dgm:spPr/>
      <dgm:t>
        <a:bodyPr/>
        <a:lstStyle/>
        <a:p>
          <a:endParaRPr lang="es-EC"/>
        </a:p>
      </dgm:t>
    </dgm:pt>
    <dgm:pt modelId="{64B97C6D-38B1-457E-8B5C-CF47459BDDBC}">
      <dgm:prSet phldrT="[Texto]"/>
      <dgm:spPr/>
      <dgm:t>
        <a:bodyPr/>
        <a:lstStyle/>
        <a:p>
          <a:r>
            <a:rPr lang="es-EC" dirty="0"/>
            <a:t>Parte de la historia económica del Ecuador</a:t>
          </a:r>
        </a:p>
      </dgm:t>
    </dgm:pt>
    <dgm:pt modelId="{A1FC41DB-E0FF-4937-92FE-C1FCB8958138}" type="parTrans" cxnId="{C7A2D293-FFEE-4B54-90D6-2B5509D37EBE}">
      <dgm:prSet/>
      <dgm:spPr/>
      <dgm:t>
        <a:bodyPr/>
        <a:lstStyle/>
        <a:p>
          <a:endParaRPr lang="es-EC"/>
        </a:p>
      </dgm:t>
    </dgm:pt>
    <dgm:pt modelId="{9A446316-14FE-40D6-A1BD-D5DC57EA6820}" type="sibTrans" cxnId="{C7A2D293-FFEE-4B54-90D6-2B5509D37EBE}">
      <dgm:prSet/>
      <dgm:spPr/>
      <dgm:t>
        <a:bodyPr/>
        <a:lstStyle/>
        <a:p>
          <a:endParaRPr lang="es-EC"/>
        </a:p>
      </dgm:t>
    </dgm:pt>
    <dgm:pt modelId="{A85A4A34-6B9E-4788-967F-E2385F2DD467}" type="pres">
      <dgm:prSet presAssocID="{C6636D6A-6642-4DFF-A2B7-AB3A97F6581B}" presName="layout" presStyleCnt="0">
        <dgm:presLayoutVars>
          <dgm:chMax/>
          <dgm:chPref/>
          <dgm:dir/>
          <dgm:resizeHandles/>
        </dgm:presLayoutVars>
      </dgm:prSet>
      <dgm:spPr/>
    </dgm:pt>
    <dgm:pt modelId="{448984D1-DD6A-4BE4-B87F-520F778A76B3}" type="pres">
      <dgm:prSet presAssocID="{FB1C4A23-1CC7-430D-8A52-EBCC021621B9}" presName="root" presStyleCnt="0">
        <dgm:presLayoutVars>
          <dgm:chMax/>
          <dgm:chPref/>
        </dgm:presLayoutVars>
      </dgm:prSet>
      <dgm:spPr/>
    </dgm:pt>
    <dgm:pt modelId="{A660BF6C-4F5E-42ED-BA32-4792B6B6BCA6}" type="pres">
      <dgm:prSet presAssocID="{FB1C4A23-1CC7-430D-8A52-EBCC021621B9}" presName="rootComposite" presStyleCnt="0">
        <dgm:presLayoutVars/>
      </dgm:prSet>
      <dgm:spPr/>
    </dgm:pt>
    <dgm:pt modelId="{E5702DA4-CE54-4173-9003-20C8DF9F23F9}" type="pres">
      <dgm:prSet presAssocID="{FB1C4A23-1CC7-430D-8A52-EBCC021621B9}" presName="ParentAccent" presStyleLbl="alignNode1" presStyleIdx="0" presStyleCnt="1" custScaleX="91695" custLinFactNeighborX="6331" custLinFactNeighborY="13961"/>
      <dgm:spPr/>
    </dgm:pt>
    <dgm:pt modelId="{73AE53A8-66F3-4DC1-AECE-09A88392FF6D}" type="pres">
      <dgm:prSet presAssocID="{FB1C4A23-1CC7-430D-8A52-EBCC021621B9}" presName="ParentSmallAccent" presStyleLbl="fgAcc1" presStyleIdx="0" presStyleCnt="1"/>
      <dgm:spPr/>
    </dgm:pt>
    <dgm:pt modelId="{9FC6687E-27B0-4BFB-9643-BC19EA434803}" type="pres">
      <dgm:prSet presAssocID="{FB1C4A23-1CC7-430D-8A52-EBCC021621B9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0728CF49-7012-4F95-959C-AFF876BD4558}" type="pres">
      <dgm:prSet presAssocID="{FB1C4A23-1CC7-430D-8A52-EBCC021621B9}" presName="childShape" presStyleCnt="0">
        <dgm:presLayoutVars>
          <dgm:chMax val="0"/>
          <dgm:chPref val="0"/>
        </dgm:presLayoutVars>
      </dgm:prSet>
      <dgm:spPr/>
    </dgm:pt>
    <dgm:pt modelId="{6D8CE68C-DE5D-4333-898D-2C3327B4AC8B}" type="pres">
      <dgm:prSet presAssocID="{B896FC44-5334-4D2F-B4B4-199277707953}" presName="childComposite" presStyleCnt="0">
        <dgm:presLayoutVars>
          <dgm:chMax val="0"/>
          <dgm:chPref val="0"/>
        </dgm:presLayoutVars>
      </dgm:prSet>
      <dgm:spPr/>
    </dgm:pt>
    <dgm:pt modelId="{83C6C4B6-D672-45F4-A1B9-07BAE6606A4D}" type="pres">
      <dgm:prSet presAssocID="{B896FC44-5334-4D2F-B4B4-199277707953}" presName="ChildAccent" presStyleLbl="solidFgAcc1" presStyleIdx="0" presStyleCnt="3"/>
      <dgm:spPr/>
    </dgm:pt>
    <dgm:pt modelId="{B0D7CA27-A10A-4CC5-9C6C-421B9974E9BB}" type="pres">
      <dgm:prSet presAssocID="{B896FC44-5334-4D2F-B4B4-199277707953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6FFCED4D-5646-4648-8F1A-22A440E57810}" type="pres">
      <dgm:prSet presAssocID="{E4A00AC6-4798-43DD-88A9-8BDE32FBF8DB}" presName="childComposite" presStyleCnt="0">
        <dgm:presLayoutVars>
          <dgm:chMax val="0"/>
          <dgm:chPref val="0"/>
        </dgm:presLayoutVars>
      </dgm:prSet>
      <dgm:spPr/>
    </dgm:pt>
    <dgm:pt modelId="{4E48EF42-BA1E-4D1A-B382-29D353815194}" type="pres">
      <dgm:prSet presAssocID="{E4A00AC6-4798-43DD-88A9-8BDE32FBF8DB}" presName="ChildAccent" presStyleLbl="solidFgAcc1" presStyleIdx="1" presStyleCnt="3"/>
      <dgm:spPr/>
    </dgm:pt>
    <dgm:pt modelId="{AF31141A-0145-406E-8619-6020D81A23F4}" type="pres">
      <dgm:prSet presAssocID="{E4A00AC6-4798-43DD-88A9-8BDE32FBF8DB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4129E05-B599-4BAA-ACA0-9EF5CCB9E799}" type="pres">
      <dgm:prSet presAssocID="{64B97C6D-38B1-457E-8B5C-CF47459BDDBC}" presName="childComposite" presStyleCnt="0">
        <dgm:presLayoutVars>
          <dgm:chMax val="0"/>
          <dgm:chPref val="0"/>
        </dgm:presLayoutVars>
      </dgm:prSet>
      <dgm:spPr/>
    </dgm:pt>
    <dgm:pt modelId="{0A8BEA78-2A0B-4EB8-B50C-BB7E62B6F1E1}" type="pres">
      <dgm:prSet presAssocID="{64B97C6D-38B1-457E-8B5C-CF47459BDDBC}" presName="ChildAccent" presStyleLbl="solidFgAcc1" presStyleIdx="2" presStyleCnt="3"/>
      <dgm:spPr/>
    </dgm:pt>
    <dgm:pt modelId="{A387E873-254E-4130-B68E-246F2B755D3B}" type="pres">
      <dgm:prSet presAssocID="{64B97C6D-38B1-457E-8B5C-CF47459BDDBC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7F68C1C-8C71-4737-B1EB-7A32697A0770}" type="presOf" srcId="{E4A00AC6-4798-43DD-88A9-8BDE32FBF8DB}" destId="{AF31141A-0145-406E-8619-6020D81A23F4}" srcOrd="0" destOrd="0" presId="urn:microsoft.com/office/officeart/2008/layout/SquareAccentList"/>
    <dgm:cxn modelId="{22A53D35-9593-4902-BE74-404E44BD2207}" type="presOf" srcId="{64B97C6D-38B1-457E-8B5C-CF47459BDDBC}" destId="{A387E873-254E-4130-B68E-246F2B755D3B}" srcOrd="0" destOrd="0" presId="urn:microsoft.com/office/officeart/2008/layout/SquareAccentList"/>
    <dgm:cxn modelId="{A3774974-12D4-4336-B79A-3141C25253E6}" srcId="{FB1C4A23-1CC7-430D-8A52-EBCC021621B9}" destId="{B896FC44-5334-4D2F-B4B4-199277707953}" srcOrd="0" destOrd="0" parTransId="{253EA374-7897-408C-93EB-718DBF8B93BB}" sibTransId="{EC8B5151-430A-451F-B425-2C0B451631F8}"/>
    <dgm:cxn modelId="{B7B67676-477A-4B87-B538-2C92925B312C}" type="presOf" srcId="{B896FC44-5334-4D2F-B4B4-199277707953}" destId="{B0D7CA27-A10A-4CC5-9C6C-421B9974E9BB}" srcOrd="0" destOrd="0" presId="urn:microsoft.com/office/officeart/2008/layout/SquareAccentList"/>
    <dgm:cxn modelId="{C7A2D293-FFEE-4B54-90D6-2B5509D37EBE}" srcId="{FB1C4A23-1CC7-430D-8A52-EBCC021621B9}" destId="{64B97C6D-38B1-457E-8B5C-CF47459BDDBC}" srcOrd="2" destOrd="0" parTransId="{A1FC41DB-E0FF-4937-92FE-C1FCB8958138}" sibTransId="{9A446316-14FE-40D6-A1BD-D5DC57EA6820}"/>
    <dgm:cxn modelId="{A460FC97-3749-41CE-BCF3-53F4C3C6219F}" srcId="{C6636D6A-6642-4DFF-A2B7-AB3A97F6581B}" destId="{FB1C4A23-1CC7-430D-8A52-EBCC021621B9}" srcOrd="0" destOrd="0" parTransId="{1ECF9ADD-C516-4BD6-A200-E8E87A1B1521}" sibTransId="{787063D4-7D73-43C8-98E6-1B28887F8725}"/>
    <dgm:cxn modelId="{468937AE-629B-4269-8B73-CF61BE124968}" srcId="{FB1C4A23-1CC7-430D-8A52-EBCC021621B9}" destId="{E4A00AC6-4798-43DD-88A9-8BDE32FBF8DB}" srcOrd="1" destOrd="0" parTransId="{587D7311-84B5-413E-B154-4AFF0C88BEF1}" sibTransId="{2D829C2C-FA3E-4B2B-8549-A7F453A6230F}"/>
    <dgm:cxn modelId="{48D81FCA-411D-4EC9-B483-D7CB00E46A1D}" type="presOf" srcId="{FB1C4A23-1CC7-430D-8A52-EBCC021621B9}" destId="{9FC6687E-27B0-4BFB-9643-BC19EA434803}" srcOrd="0" destOrd="0" presId="urn:microsoft.com/office/officeart/2008/layout/SquareAccentList"/>
    <dgm:cxn modelId="{F410AAEB-C57D-460C-82E5-D875D0C2937C}" type="presOf" srcId="{C6636D6A-6642-4DFF-A2B7-AB3A97F6581B}" destId="{A85A4A34-6B9E-4788-967F-E2385F2DD467}" srcOrd="0" destOrd="0" presId="urn:microsoft.com/office/officeart/2008/layout/SquareAccentList"/>
    <dgm:cxn modelId="{A1FED861-7764-4966-9C95-19863046CAB4}" type="presParOf" srcId="{A85A4A34-6B9E-4788-967F-E2385F2DD467}" destId="{448984D1-DD6A-4BE4-B87F-520F778A76B3}" srcOrd="0" destOrd="0" presId="urn:microsoft.com/office/officeart/2008/layout/SquareAccentList"/>
    <dgm:cxn modelId="{538E44CC-3B57-4D6B-AEEE-E2B1755289E8}" type="presParOf" srcId="{448984D1-DD6A-4BE4-B87F-520F778A76B3}" destId="{A660BF6C-4F5E-42ED-BA32-4792B6B6BCA6}" srcOrd="0" destOrd="0" presId="urn:microsoft.com/office/officeart/2008/layout/SquareAccentList"/>
    <dgm:cxn modelId="{DD6BCF44-F574-4091-B15F-3B18EF584691}" type="presParOf" srcId="{A660BF6C-4F5E-42ED-BA32-4792B6B6BCA6}" destId="{E5702DA4-CE54-4173-9003-20C8DF9F23F9}" srcOrd="0" destOrd="0" presId="urn:microsoft.com/office/officeart/2008/layout/SquareAccentList"/>
    <dgm:cxn modelId="{488AB22D-6AE7-493D-8BBE-08307EECCDA0}" type="presParOf" srcId="{A660BF6C-4F5E-42ED-BA32-4792B6B6BCA6}" destId="{73AE53A8-66F3-4DC1-AECE-09A88392FF6D}" srcOrd="1" destOrd="0" presId="urn:microsoft.com/office/officeart/2008/layout/SquareAccentList"/>
    <dgm:cxn modelId="{C101A78F-41B0-41DD-BDCE-0693AAF0C9A5}" type="presParOf" srcId="{A660BF6C-4F5E-42ED-BA32-4792B6B6BCA6}" destId="{9FC6687E-27B0-4BFB-9643-BC19EA434803}" srcOrd="2" destOrd="0" presId="urn:microsoft.com/office/officeart/2008/layout/SquareAccentList"/>
    <dgm:cxn modelId="{B395B070-9428-4254-8769-3CC3B2075757}" type="presParOf" srcId="{448984D1-DD6A-4BE4-B87F-520F778A76B3}" destId="{0728CF49-7012-4F95-959C-AFF876BD4558}" srcOrd="1" destOrd="0" presId="urn:microsoft.com/office/officeart/2008/layout/SquareAccentList"/>
    <dgm:cxn modelId="{078E739E-5A79-40DC-B014-546F225DD4F2}" type="presParOf" srcId="{0728CF49-7012-4F95-959C-AFF876BD4558}" destId="{6D8CE68C-DE5D-4333-898D-2C3327B4AC8B}" srcOrd="0" destOrd="0" presId="urn:microsoft.com/office/officeart/2008/layout/SquareAccentList"/>
    <dgm:cxn modelId="{1DFFF5F4-2AE1-4636-988A-45E509E0B1A0}" type="presParOf" srcId="{6D8CE68C-DE5D-4333-898D-2C3327B4AC8B}" destId="{83C6C4B6-D672-45F4-A1B9-07BAE6606A4D}" srcOrd="0" destOrd="0" presId="urn:microsoft.com/office/officeart/2008/layout/SquareAccentList"/>
    <dgm:cxn modelId="{689DFB61-871F-4D8E-9B80-3645697C5F5A}" type="presParOf" srcId="{6D8CE68C-DE5D-4333-898D-2C3327B4AC8B}" destId="{B0D7CA27-A10A-4CC5-9C6C-421B9974E9BB}" srcOrd="1" destOrd="0" presId="urn:microsoft.com/office/officeart/2008/layout/SquareAccentList"/>
    <dgm:cxn modelId="{FC103CCC-2306-4090-B2F8-BD0239A4FCF5}" type="presParOf" srcId="{0728CF49-7012-4F95-959C-AFF876BD4558}" destId="{6FFCED4D-5646-4648-8F1A-22A440E57810}" srcOrd="1" destOrd="0" presId="urn:microsoft.com/office/officeart/2008/layout/SquareAccentList"/>
    <dgm:cxn modelId="{51C3AEA6-268B-4F9B-BF50-BFEB5FF9AB04}" type="presParOf" srcId="{6FFCED4D-5646-4648-8F1A-22A440E57810}" destId="{4E48EF42-BA1E-4D1A-B382-29D353815194}" srcOrd="0" destOrd="0" presId="urn:microsoft.com/office/officeart/2008/layout/SquareAccentList"/>
    <dgm:cxn modelId="{567AA7E1-8666-4821-A4DB-72598AA4A851}" type="presParOf" srcId="{6FFCED4D-5646-4648-8F1A-22A440E57810}" destId="{AF31141A-0145-406E-8619-6020D81A23F4}" srcOrd="1" destOrd="0" presId="urn:microsoft.com/office/officeart/2008/layout/SquareAccentList"/>
    <dgm:cxn modelId="{C6AF4865-5420-4C7A-92AB-733223BEB6F7}" type="presParOf" srcId="{0728CF49-7012-4F95-959C-AFF876BD4558}" destId="{44129E05-B599-4BAA-ACA0-9EF5CCB9E799}" srcOrd="2" destOrd="0" presId="urn:microsoft.com/office/officeart/2008/layout/SquareAccentList"/>
    <dgm:cxn modelId="{D1738D6B-D71C-4ACC-9722-4B115058230D}" type="presParOf" srcId="{44129E05-B599-4BAA-ACA0-9EF5CCB9E799}" destId="{0A8BEA78-2A0B-4EB8-B50C-BB7E62B6F1E1}" srcOrd="0" destOrd="0" presId="urn:microsoft.com/office/officeart/2008/layout/SquareAccentList"/>
    <dgm:cxn modelId="{76BB80F7-571A-49AE-B3EB-492AFC6729F5}" type="presParOf" srcId="{44129E05-B599-4BAA-ACA0-9EF5CCB9E799}" destId="{A387E873-254E-4130-B68E-246F2B755D3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3D3634-8E03-4FB7-BEEF-B2253F7291E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2922B04-7E97-4719-B7B4-0E24867866B1}">
      <dgm:prSet phldrT="[Texto]"/>
      <dgm:spPr/>
      <dgm:t>
        <a:bodyPr/>
        <a:lstStyle/>
        <a:p>
          <a:r>
            <a:rPr lang="es-EC">
              <a:latin typeface="Calibri" panose="020F0502020204030204" pitchFamily="34" charset="0"/>
            </a:rPr>
            <a:t>Semilla de la palmera Phytelephas Aequatorialis.</a:t>
          </a:r>
          <a:endParaRPr lang="es-EC"/>
        </a:p>
      </dgm:t>
    </dgm:pt>
    <dgm:pt modelId="{EEA9BF65-25A9-4D75-A7BF-147ABAE7E7F6}" type="parTrans" cxnId="{48556A1A-D505-4191-9ED5-298A9BAB7747}">
      <dgm:prSet/>
      <dgm:spPr/>
      <dgm:t>
        <a:bodyPr/>
        <a:lstStyle/>
        <a:p>
          <a:endParaRPr lang="es-EC"/>
        </a:p>
      </dgm:t>
    </dgm:pt>
    <dgm:pt modelId="{1605A4CA-917A-479F-A2D9-3F5F85074B7B}" type="sibTrans" cxnId="{48556A1A-D505-4191-9ED5-298A9BAB7747}">
      <dgm:prSet/>
      <dgm:spPr/>
      <dgm:t>
        <a:bodyPr/>
        <a:lstStyle/>
        <a:p>
          <a:endParaRPr lang="es-EC"/>
        </a:p>
      </dgm:t>
    </dgm:pt>
    <dgm:pt modelId="{AB84C3EC-D96C-4416-A911-93ABE426F296}">
      <dgm:prSet/>
      <dgm:spPr/>
      <dgm:t>
        <a:bodyPr/>
        <a:lstStyle/>
        <a:p>
          <a:r>
            <a:rPr lang="es-EC">
              <a:latin typeface="Calibri" panose="020F0502020204030204" pitchFamily="34" charset="0"/>
            </a:rPr>
            <a:t>Crece de forma silvestre en zonas húmedas hasta los 1800 msnm.</a:t>
          </a:r>
          <a:endParaRPr lang="es-EC" dirty="0">
            <a:latin typeface="Calibri" panose="020F0502020204030204" pitchFamily="34" charset="0"/>
          </a:endParaRPr>
        </a:p>
      </dgm:t>
    </dgm:pt>
    <dgm:pt modelId="{3035C4E5-E3B2-4984-96D8-38BC212855F8}" type="parTrans" cxnId="{BB31337F-E665-4285-AC63-A103691CEB8E}">
      <dgm:prSet/>
      <dgm:spPr/>
      <dgm:t>
        <a:bodyPr/>
        <a:lstStyle/>
        <a:p>
          <a:endParaRPr lang="es-EC"/>
        </a:p>
      </dgm:t>
    </dgm:pt>
    <dgm:pt modelId="{33B87FF8-BD2F-403E-BB1E-4190CE8E1FDA}" type="sibTrans" cxnId="{BB31337F-E665-4285-AC63-A103691CEB8E}">
      <dgm:prSet/>
      <dgm:spPr/>
      <dgm:t>
        <a:bodyPr/>
        <a:lstStyle/>
        <a:p>
          <a:endParaRPr lang="es-EC"/>
        </a:p>
      </dgm:t>
    </dgm:pt>
    <dgm:pt modelId="{53A131AA-6DD4-403B-B684-69CDCBEB65A2}">
      <dgm:prSet/>
      <dgm:spPr/>
      <dgm:t>
        <a:bodyPr/>
        <a:lstStyle/>
        <a:p>
          <a:r>
            <a:rPr lang="es-EC">
              <a:latin typeface="Calibri" panose="020F0502020204030204" pitchFamily="34" charset="0"/>
            </a:rPr>
            <a:t>Necesita 15 años para producir frutos</a:t>
          </a:r>
          <a:endParaRPr lang="es-EC" dirty="0">
            <a:latin typeface="Calibri" panose="020F0502020204030204" pitchFamily="34" charset="0"/>
          </a:endParaRPr>
        </a:p>
      </dgm:t>
    </dgm:pt>
    <dgm:pt modelId="{986E6F12-9115-4FE0-B16D-65C77108FFAA}" type="parTrans" cxnId="{EF3B1BF2-14BE-4586-A7CD-C649DBB4B9AB}">
      <dgm:prSet/>
      <dgm:spPr/>
      <dgm:t>
        <a:bodyPr/>
        <a:lstStyle/>
        <a:p>
          <a:endParaRPr lang="es-EC"/>
        </a:p>
      </dgm:t>
    </dgm:pt>
    <dgm:pt modelId="{7ADD2C7B-5823-41F4-8E9E-2710E01247F6}" type="sibTrans" cxnId="{EF3B1BF2-14BE-4586-A7CD-C649DBB4B9AB}">
      <dgm:prSet/>
      <dgm:spPr/>
      <dgm:t>
        <a:bodyPr/>
        <a:lstStyle/>
        <a:p>
          <a:endParaRPr lang="es-EC"/>
        </a:p>
      </dgm:t>
    </dgm:pt>
    <dgm:pt modelId="{29152F9D-91E5-4CEA-8DD5-02B3531A4DBB}">
      <dgm:prSet/>
      <dgm:spPr/>
      <dgm:t>
        <a:bodyPr/>
        <a:lstStyle/>
        <a:p>
          <a:r>
            <a:rPr lang="es-EC">
              <a:latin typeface="Calibri" panose="020F0502020204030204" pitchFamily="34" charset="0"/>
            </a:rPr>
            <a:t>Ofrece 3 cosechas al año </a:t>
          </a:r>
          <a:endParaRPr lang="es-EC" dirty="0">
            <a:latin typeface="Calibri" panose="020F0502020204030204" pitchFamily="34" charset="0"/>
          </a:endParaRPr>
        </a:p>
      </dgm:t>
    </dgm:pt>
    <dgm:pt modelId="{84AEDCCD-C464-4172-8C70-B74211A6E540}" type="parTrans" cxnId="{5EA0B4ED-FD9D-4A78-85AD-43804FA57097}">
      <dgm:prSet/>
      <dgm:spPr/>
      <dgm:t>
        <a:bodyPr/>
        <a:lstStyle/>
        <a:p>
          <a:endParaRPr lang="es-EC"/>
        </a:p>
      </dgm:t>
    </dgm:pt>
    <dgm:pt modelId="{FCABEE66-CFB7-4183-A866-7947DDD7B986}" type="sibTrans" cxnId="{5EA0B4ED-FD9D-4A78-85AD-43804FA57097}">
      <dgm:prSet/>
      <dgm:spPr/>
      <dgm:t>
        <a:bodyPr/>
        <a:lstStyle/>
        <a:p>
          <a:endParaRPr lang="es-EC"/>
        </a:p>
      </dgm:t>
    </dgm:pt>
    <dgm:pt modelId="{7D16FBA8-8CF9-46CE-9801-178279232C79}">
      <dgm:prSet/>
      <dgm:spPr/>
      <dgm:t>
        <a:bodyPr/>
        <a:lstStyle/>
        <a:p>
          <a:r>
            <a:rPr lang="es-EC" dirty="0">
              <a:latin typeface="Calibri" panose="020F0502020204030204" pitchFamily="34" charset="0"/>
            </a:rPr>
            <a:t>Material muy noble y sólido</a:t>
          </a:r>
          <a:endParaRPr lang="es-EC" dirty="0">
            <a:latin typeface="+mn-lt"/>
          </a:endParaRPr>
        </a:p>
      </dgm:t>
    </dgm:pt>
    <dgm:pt modelId="{393616BD-7151-461A-B4DA-AD9A067A2AF9}" type="parTrans" cxnId="{62DC6BEF-B0C3-41A7-AB1E-8B7EC3DB2BF0}">
      <dgm:prSet/>
      <dgm:spPr/>
      <dgm:t>
        <a:bodyPr/>
        <a:lstStyle/>
        <a:p>
          <a:endParaRPr lang="es-EC"/>
        </a:p>
      </dgm:t>
    </dgm:pt>
    <dgm:pt modelId="{351617D2-EE44-4E14-980B-9B5804E6E288}" type="sibTrans" cxnId="{62DC6BEF-B0C3-41A7-AB1E-8B7EC3DB2BF0}">
      <dgm:prSet/>
      <dgm:spPr/>
      <dgm:t>
        <a:bodyPr/>
        <a:lstStyle/>
        <a:p>
          <a:endParaRPr lang="es-EC"/>
        </a:p>
      </dgm:t>
    </dgm:pt>
    <dgm:pt modelId="{5532EB1B-FD09-44CC-B3E3-6AE070203989}">
      <dgm:prSet/>
      <dgm:spPr/>
      <dgm:t>
        <a:bodyPr/>
        <a:lstStyle/>
        <a:p>
          <a:r>
            <a:rPr lang="es-EC" dirty="0">
              <a:latin typeface="+mn-lt"/>
            </a:rPr>
            <a:t>Producto con potencial de uso sostenible</a:t>
          </a:r>
        </a:p>
      </dgm:t>
    </dgm:pt>
    <dgm:pt modelId="{60898F88-CB09-4190-8328-DFAA0F7F4A68}" type="parTrans" cxnId="{9AE5C53D-092D-4A70-9DBC-842F9A47BE85}">
      <dgm:prSet/>
      <dgm:spPr/>
      <dgm:t>
        <a:bodyPr/>
        <a:lstStyle/>
        <a:p>
          <a:endParaRPr lang="es-EC"/>
        </a:p>
      </dgm:t>
    </dgm:pt>
    <dgm:pt modelId="{6F1B03F0-A52F-462F-852A-72F8400B4C95}" type="sibTrans" cxnId="{9AE5C53D-092D-4A70-9DBC-842F9A47BE85}">
      <dgm:prSet/>
      <dgm:spPr/>
      <dgm:t>
        <a:bodyPr/>
        <a:lstStyle/>
        <a:p>
          <a:endParaRPr lang="es-EC"/>
        </a:p>
      </dgm:t>
    </dgm:pt>
    <dgm:pt modelId="{96741508-642F-44AE-BDB4-343D8F9CC0E8}" type="pres">
      <dgm:prSet presAssocID="{673D3634-8E03-4FB7-BEEF-B2253F7291EE}" presName="Name0" presStyleCnt="0">
        <dgm:presLayoutVars>
          <dgm:chMax val="7"/>
          <dgm:chPref val="7"/>
          <dgm:dir/>
        </dgm:presLayoutVars>
      </dgm:prSet>
      <dgm:spPr/>
    </dgm:pt>
    <dgm:pt modelId="{20B78668-932F-4AD2-91FA-5B0E6AE1ABF2}" type="pres">
      <dgm:prSet presAssocID="{673D3634-8E03-4FB7-BEEF-B2253F7291EE}" presName="Name1" presStyleCnt="0"/>
      <dgm:spPr/>
    </dgm:pt>
    <dgm:pt modelId="{E2848124-1184-4697-8FE8-72E7DCC071F4}" type="pres">
      <dgm:prSet presAssocID="{673D3634-8E03-4FB7-BEEF-B2253F7291EE}" presName="cycle" presStyleCnt="0"/>
      <dgm:spPr/>
    </dgm:pt>
    <dgm:pt modelId="{B4BD1302-0EB6-434A-B6C6-0A3B84216D18}" type="pres">
      <dgm:prSet presAssocID="{673D3634-8E03-4FB7-BEEF-B2253F7291EE}" presName="srcNode" presStyleLbl="node1" presStyleIdx="0" presStyleCnt="6"/>
      <dgm:spPr/>
    </dgm:pt>
    <dgm:pt modelId="{6B4F9263-8F9D-42DB-BE20-B9A57BDEC871}" type="pres">
      <dgm:prSet presAssocID="{673D3634-8E03-4FB7-BEEF-B2253F7291EE}" presName="conn" presStyleLbl="parChTrans1D2" presStyleIdx="0" presStyleCnt="1"/>
      <dgm:spPr/>
    </dgm:pt>
    <dgm:pt modelId="{316EF2D7-785C-4F31-B972-4682FB1EFF64}" type="pres">
      <dgm:prSet presAssocID="{673D3634-8E03-4FB7-BEEF-B2253F7291EE}" presName="extraNode" presStyleLbl="node1" presStyleIdx="0" presStyleCnt="6"/>
      <dgm:spPr/>
    </dgm:pt>
    <dgm:pt modelId="{F1B28370-4B8F-4D53-A41D-8A072CDBEDEF}" type="pres">
      <dgm:prSet presAssocID="{673D3634-8E03-4FB7-BEEF-B2253F7291EE}" presName="dstNode" presStyleLbl="node1" presStyleIdx="0" presStyleCnt="6"/>
      <dgm:spPr/>
    </dgm:pt>
    <dgm:pt modelId="{DAB58B2A-044C-4742-83E7-5EF22EDC0D00}" type="pres">
      <dgm:prSet presAssocID="{42922B04-7E97-4719-B7B4-0E24867866B1}" presName="text_1" presStyleLbl="node1" presStyleIdx="0" presStyleCnt="6">
        <dgm:presLayoutVars>
          <dgm:bulletEnabled val="1"/>
        </dgm:presLayoutVars>
      </dgm:prSet>
      <dgm:spPr/>
    </dgm:pt>
    <dgm:pt modelId="{FD5D3335-0D84-4BEC-BF53-72F3EA9D3711}" type="pres">
      <dgm:prSet presAssocID="{42922B04-7E97-4719-B7B4-0E24867866B1}" presName="accent_1" presStyleCnt="0"/>
      <dgm:spPr/>
    </dgm:pt>
    <dgm:pt modelId="{5B178FFE-1F88-4ECE-99EE-4A3589284C02}" type="pres">
      <dgm:prSet presAssocID="{42922B04-7E97-4719-B7B4-0E24867866B1}" presName="accentRepeatNode" presStyleLbl="solidFgAcc1" presStyleIdx="0" presStyleCnt="6"/>
      <dgm:spPr/>
    </dgm:pt>
    <dgm:pt modelId="{DFA528A1-89F1-4B32-B839-B9CFE2C208EA}" type="pres">
      <dgm:prSet presAssocID="{AB84C3EC-D96C-4416-A911-93ABE426F296}" presName="text_2" presStyleLbl="node1" presStyleIdx="1" presStyleCnt="6">
        <dgm:presLayoutVars>
          <dgm:bulletEnabled val="1"/>
        </dgm:presLayoutVars>
      </dgm:prSet>
      <dgm:spPr/>
    </dgm:pt>
    <dgm:pt modelId="{4AA1B585-40DF-414D-AB90-813F1A660357}" type="pres">
      <dgm:prSet presAssocID="{AB84C3EC-D96C-4416-A911-93ABE426F296}" presName="accent_2" presStyleCnt="0"/>
      <dgm:spPr/>
    </dgm:pt>
    <dgm:pt modelId="{730B28ED-F7DB-4BD8-90A5-02E690CD8CC1}" type="pres">
      <dgm:prSet presAssocID="{AB84C3EC-D96C-4416-A911-93ABE426F296}" presName="accentRepeatNode" presStyleLbl="solidFgAcc1" presStyleIdx="1" presStyleCnt="6"/>
      <dgm:spPr/>
    </dgm:pt>
    <dgm:pt modelId="{1CB96A8F-0228-477F-BB37-3EF5D0B98ADD}" type="pres">
      <dgm:prSet presAssocID="{53A131AA-6DD4-403B-B684-69CDCBEB65A2}" presName="text_3" presStyleLbl="node1" presStyleIdx="2" presStyleCnt="6">
        <dgm:presLayoutVars>
          <dgm:bulletEnabled val="1"/>
        </dgm:presLayoutVars>
      </dgm:prSet>
      <dgm:spPr/>
    </dgm:pt>
    <dgm:pt modelId="{04F5AA53-3559-4292-97C2-414339515499}" type="pres">
      <dgm:prSet presAssocID="{53A131AA-6DD4-403B-B684-69CDCBEB65A2}" presName="accent_3" presStyleCnt="0"/>
      <dgm:spPr/>
    </dgm:pt>
    <dgm:pt modelId="{233E3919-A233-455C-AC8A-92E195ADB8E5}" type="pres">
      <dgm:prSet presAssocID="{53A131AA-6DD4-403B-B684-69CDCBEB65A2}" presName="accentRepeatNode" presStyleLbl="solidFgAcc1" presStyleIdx="2" presStyleCnt="6"/>
      <dgm:spPr/>
    </dgm:pt>
    <dgm:pt modelId="{C7A7874F-794B-4247-A4EC-EE107F87911F}" type="pres">
      <dgm:prSet presAssocID="{29152F9D-91E5-4CEA-8DD5-02B3531A4DBB}" presName="text_4" presStyleLbl="node1" presStyleIdx="3" presStyleCnt="6">
        <dgm:presLayoutVars>
          <dgm:bulletEnabled val="1"/>
        </dgm:presLayoutVars>
      </dgm:prSet>
      <dgm:spPr/>
    </dgm:pt>
    <dgm:pt modelId="{EEE61194-F282-455C-9115-DB18D42EBC08}" type="pres">
      <dgm:prSet presAssocID="{29152F9D-91E5-4CEA-8DD5-02B3531A4DBB}" presName="accent_4" presStyleCnt="0"/>
      <dgm:spPr/>
    </dgm:pt>
    <dgm:pt modelId="{013CD440-58D0-4E03-A8EA-39478BFABC10}" type="pres">
      <dgm:prSet presAssocID="{29152F9D-91E5-4CEA-8DD5-02B3531A4DBB}" presName="accentRepeatNode" presStyleLbl="solidFgAcc1" presStyleIdx="3" presStyleCnt="6"/>
      <dgm:spPr/>
    </dgm:pt>
    <dgm:pt modelId="{8CF1C566-8FE8-4397-B038-8E7AB98B9B0C}" type="pres">
      <dgm:prSet presAssocID="{7D16FBA8-8CF9-46CE-9801-178279232C79}" presName="text_5" presStyleLbl="node1" presStyleIdx="4" presStyleCnt="6">
        <dgm:presLayoutVars>
          <dgm:bulletEnabled val="1"/>
        </dgm:presLayoutVars>
      </dgm:prSet>
      <dgm:spPr/>
    </dgm:pt>
    <dgm:pt modelId="{C4852FA9-A143-42C5-B4E2-3DFAB78862E0}" type="pres">
      <dgm:prSet presAssocID="{7D16FBA8-8CF9-46CE-9801-178279232C79}" presName="accent_5" presStyleCnt="0"/>
      <dgm:spPr/>
    </dgm:pt>
    <dgm:pt modelId="{35D64354-A813-4982-ADBC-FBB609E469C8}" type="pres">
      <dgm:prSet presAssocID="{7D16FBA8-8CF9-46CE-9801-178279232C79}" presName="accentRepeatNode" presStyleLbl="solidFgAcc1" presStyleIdx="4" presStyleCnt="6"/>
      <dgm:spPr/>
    </dgm:pt>
    <dgm:pt modelId="{FD94C0A5-9CC7-48F1-89E2-4AB431519E2D}" type="pres">
      <dgm:prSet presAssocID="{5532EB1B-FD09-44CC-B3E3-6AE070203989}" presName="text_6" presStyleLbl="node1" presStyleIdx="5" presStyleCnt="6">
        <dgm:presLayoutVars>
          <dgm:bulletEnabled val="1"/>
        </dgm:presLayoutVars>
      </dgm:prSet>
      <dgm:spPr/>
    </dgm:pt>
    <dgm:pt modelId="{E60383A5-2592-40C9-82EF-EB98B2414D41}" type="pres">
      <dgm:prSet presAssocID="{5532EB1B-FD09-44CC-B3E3-6AE070203989}" presName="accent_6" presStyleCnt="0"/>
      <dgm:spPr/>
    </dgm:pt>
    <dgm:pt modelId="{E9C8F565-6967-4F6B-B63A-C12A1FFE9DAA}" type="pres">
      <dgm:prSet presAssocID="{5532EB1B-FD09-44CC-B3E3-6AE070203989}" presName="accentRepeatNode" presStyleLbl="solidFgAcc1" presStyleIdx="5" presStyleCnt="6"/>
      <dgm:spPr/>
    </dgm:pt>
  </dgm:ptLst>
  <dgm:cxnLst>
    <dgm:cxn modelId="{9A1DE801-51FA-49FC-B089-8BEF1A886536}" type="presOf" srcId="{1605A4CA-917A-479F-A2D9-3F5F85074B7B}" destId="{6B4F9263-8F9D-42DB-BE20-B9A57BDEC871}" srcOrd="0" destOrd="0" presId="urn:microsoft.com/office/officeart/2008/layout/VerticalCurvedList"/>
    <dgm:cxn modelId="{4E2FFB15-A9B5-4532-AD56-16E2A1CDFF94}" type="presOf" srcId="{7D16FBA8-8CF9-46CE-9801-178279232C79}" destId="{8CF1C566-8FE8-4397-B038-8E7AB98B9B0C}" srcOrd="0" destOrd="0" presId="urn:microsoft.com/office/officeart/2008/layout/VerticalCurvedList"/>
    <dgm:cxn modelId="{48556A1A-D505-4191-9ED5-298A9BAB7747}" srcId="{673D3634-8E03-4FB7-BEEF-B2253F7291EE}" destId="{42922B04-7E97-4719-B7B4-0E24867866B1}" srcOrd="0" destOrd="0" parTransId="{EEA9BF65-25A9-4D75-A7BF-147ABAE7E7F6}" sibTransId="{1605A4CA-917A-479F-A2D9-3F5F85074B7B}"/>
    <dgm:cxn modelId="{F83A8C25-A1F4-445D-BE89-82159D131D0D}" type="presOf" srcId="{673D3634-8E03-4FB7-BEEF-B2253F7291EE}" destId="{96741508-642F-44AE-BDB4-343D8F9CC0E8}" srcOrd="0" destOrd="0" presId="urn:microsoft.com/office/officeart/2008/layout/VerticalCurvedList"/>
    <dgm:cxn modelId="{9AE5C53D-092D-4A70-9DBC-842F9A47BE85}" srcId="{673D3634-8E03-4FB7-BEEF-B2253F7291EE}" destId="{5532EB1B-FD09-44CC-B3E3-6AE070203989}" srcOrd="5" destOrd="0" parTransId="{60898F88-CB09-4190-8328-DFAA0F7F4A68}" sibTransId="{6F1B03F0-A52F-462F-852A-72F8400B4C95}"/>
    <dgm:cxn modelId="{BB31337F-E665-4285-AC63-A103691CEB8E}" srcId="{673D3634-8E03-4FB7-BEEF-B2253F7291EE}" destId="{AB84C3EC-D96C-4416-A911-93ABE426F296}" srcOrd="1" destOrd="0" parTransId="{3035C4E5-E3B2-4984-96D8-38BC212855F8}" sibTransId="{33B87FF8-BD2F-403E-BB1E-4190CE8E1FDA}"/>
    <dgm:cxn modelId="{3E7D45A6-A0AA-492E-9AD1-48C76B2FA84F}" type="presOf" srcId="{AB84C3EC-D96C-4416-A911-93ABE426F296}" destId="{DFA528A1-89F1-4B32-B839-B9CFE2C208EA}" srcOrd="0" destOrd="0" presId="urn:microsoft.com/office/officeart/2008/layout/VerticalCurvedList"/>
    <dgm:cxn modelId="{1B9A07AC-0B50-45AB-8AE0-A743B823D194}" type="presOf" srcId="{42922B04-7E97-4719-B7B4-0E24867866B1}" destId="{DAB58B2A-044C-4742-83E7-5EF22EDC0D00}" srcOrd="0" destOrd="0" presId="urn:microsoft.com/office/officeart/2008/layout/VerticalCurvedList"/>
    <dgm:cxn modelId="{EF84BDBA-B360-4BA1-8231-31AC0EE77B11}" type="presOf" srcId="{5532EB1B-FD09-44CC-B3E3-6AE070203989}" destId="{FD94C0A5-9CC7-48F1-89E2-4AB431519E2D}" srcOrd="0" destOrd="0" presId="urn:microsoft.com/office/officeart/2008/layout/VerticalCurvedList"/>
    <dgm:cxn modelId="{BDB0B8E2-7B4D-43EC-BD3D-3D8760B453BE}" type="presOf" srcId="{29152F9D-91E5-4CEA-8DD5-02B3531A4DBB}" destId="{C7A7874F-794B-4247-A4EC-EE107F87911F}" srcOrd="0" destOrd="0" presId="urn:microsoft.com/office/officeart/2008/layout/VerticalCurvedList"/>
    <dgm:cxn modelId="{5EA0B4ED-FD9D-4A78-85AD-43804FA57097}" srcId="{673D3634-8E03-4FB7-BEEF-B2253F7291EE}" destId="{29152F9D-91E5-4CEA-8DD5-02B3531A4DBB}" srcOrd="3" destOrd="0" parTransId="{84AEDCCD-C464-4172-8C70-B74211A6E540}" sibTransId="{FCABEE66-CFB7-4183-A866-7947DDD7B986}"/>
    <dgm:cxn modelId="{62DC6BEF-B0C3-41A7-AB1E-8B7EC3DB2BF0}" srcId="{673D3634-8E03-4FB7-BEEF-B2253F7291EE}" destId="{7D16FBA8-8CF9-46CE-9801-178279232C79}" srcOrd="4" destOrd="0" parTransId="{393616BD-7151-461A-B4DA-AD9A067A2AF9}" sibTransId="{351617D2-EE44-4E14-980B-9B5804E6E288}"/>
    <dgm:cxn modelId="{EF3B1BF2-14BE-4586-A7CD-C649DBB4B9AB}" srcId="{673D3634-8E03-4FB7-BEEF-B2253F7291EE}" destId="{53A131AA-6DD4-403B-B684-69CDCBEB65A2}" srcOrd="2" destOrd="0" parTransId="{986E6F12-9115-4FE0-B16D-65C77108FFAA}" sibTransId="{7ADD2C7B-5823-41F4-8E9E-2710E01247F6}"/>
    <dgm:cxn modelId="{0301DCFD-9CBF-4CE6-9DF2-9E8FC9AB7495}" type="presOf" srcId="{53A131AA-6DD4-403B-B684-69CDCBEB65A2}" destId="{1CB96A8F-0228-477F-BB37-3EF5D0B98ADD}" srcOrd="0" destOrd="0" presId="urn:microsoft.com/office/officeart/2008/layout/VerticalCurvedList"/>
    <dgm:cxn modelId="{680A679C-729D-4AE3-81B7-2C7A6A6832DB}" type="presParOf" srcId="{96741508-642F-44AE-BDB4-343D8F9CC0E8}" destId="{20B78668-932F-4AD2-91FA-5B0E6AE1ABF2}" srcOrd="0" destOrd="0" presId="urn:microsoft.com/office/officeart/2008/layout/VerticalCurvedList"/>
    <dgm:cxn modelId="{308A8CAB-7A83-4BBA-A77C-202DD44303BD}" type="presParOf" srcId="{20B78668-932F-4AD2-91FA-5B0E6AE1ABF2}" destId="{E2848124-1184-4697-8FE8-72E7DCC071F4}" srcOrd="0" destOrd="0" presId="urn:microsoft.com/office/officeart/2008/layout/VerticalCurvedList"/>
    <dgm:cxn modelId="{8EF951C9-AE66-47A4-B04D-AD9EE8643E95}" type="presParOf" srcId="{E2848124-1184-4697-8FE8-72E7DCC071F4}" destId="{B4BD1302-0EB6-434A-B6C6-0A3B84216D18}" srcOrd="0" destOrd="0" presId="urn:microsoft.com/office/officeart/2008/layout/VerticalCurvedList"/>
    <dgm:cxn modelId="{764A08E8-54B5-4295-AFBD-13E5FCCB983D}" type="presParOf" srcId="{E2848124-1184-4697-8FE8-72E7DCC071F4}" destId="{6B4F9263-8F9D-42DB-BE20-B9A57BDEC871}" srcOrd="1" destOrd="0" presId="urn:microsoft.com/office/officeart/2008/layout/VerticalCurvedList"/>
    <dgm:cxn modelId="{E8579F9B-8C3E-43B0-B94C-B58B14AC7257}" type="presParOf" srcId="{E2848124-1184-4697-8FE8-72E7DCC071F4}" destId="{316EF2D7-785C-4F31-B972-4682FB1EFF64}" srcOrd="2" destOrd="0" presId="urn:microsoft.com/office/officeart/2008/layout/VerticalCurvedList"/>
    <dgm:cxn modelId="{008A803E-90EE-4554-A814-C133FDF1C404}" type="presParOf" srcId="{E2848124-1184-4697-8FE8-72E7DCC071F4}" destId="{F1B28370-4B8F-4D53-A41D-8A072CDBEDEF}" srcOrd="3" destOrd="0" presId="urn:microsoft.com/office/officeart/2008/layout/VerticalCurvedList"/>
    <dgm:cxn modelId="{B51F5A83-9C27-4971-A768-B65918F6020A}" type="presParOf" srcId="{20B78668-932F-4AD2-91FA-5B0E6AE1ABF2}" destId="{DAB58B2A-044C-4742-83E7-5EF22EDC0D00}" srcOrd="1" destOrd="0" presId="urn:microsoft.com/office/officeart/2008/layout/VerticalCurvedList"/>
    <dgm:cxn modelId="{F96BCCCE-0022-4125-A3FA-C361D1760831}" type="presParOf" srcId="{20B78668-932F-4AD2-91FA-5B0E6AE1ABF2}" destId="{FD5D3335-0D84-4BEC-BF53-72F3EA9D3711}" srcOrd="2" destOrd="0" presId="urn:microsoft.com/office/officeart/2008/layout/VerticalCurvedList"/>
    <dgm:cxn modelId="{2F161B67-9271-40F4-9892-8190B3C71E3D}" type="presParOf" srcId="{FD5D3335-0D84-4BEC-BF53-72F3EA9D3711}" destId="{5B178FFE-1F88-4ECE-99EE-4A3589284C02}" srcOrd="0" destOrd="0" presId="urn:microsoft.com/office/officeart/2008/layout/VerticalCurvedList"/>
    <dgm:cxn modelId="{90BC6A3F-0433-4391-A33A-EA8E53F49FC5}" type="presParOf" srcId="{20B78668-932F-4AD2-91FA-5B0E6AE1ABF2}" destId="{DFA528A1-89F1-4B32-B839-B9CFE2C208EA}" srcOrd="3" destOrd="0" presId="urn:microsoft.com/office/officeart/2008/layout/VerticalCurvedList"/>
    <dgm:cxn modelId="{040A45E2-706D-40FF-9AA7-30077D4DDD64}" type="presParOf" srcId="{20B78668-932F-4AD2-91FA-5B0E6AE1ABF2}" destId="{4AA1B585-40DF-414D-AB90-813F1A660357}" srcOrd="4" destOrd="0" presId="urn:microsoft.com/office/officeart/2008/layout/VerticalCurvedList"/>
    <dgm:cxn modelId="{D0BC1B60-00E5-4161-9607-1390516B2A44}" type="presParOf" srcId="{4AA1B585-40DF-414D-AB90-813F1A660357}" destId="{730B28ED-F7DB-4BD8-90A5-02E690CD8CC1}" srcOrd="0" destOrd="0" presId="urn:microsoft.com/office/officeart/2008/layout/VerticalCurvedList"/>
    <dgm:cxn modelId="{7FE3252D-3587-4F5A-915A-76BA64156058}" type="presParOf" srcId="{20B78668-932F-4AD2-91FA-5B0E6AE1ABF2}" destId="{1CB96A8F-0228-477F-BB37-3EF5D0B98ADD}" srcOrd="5" destOrd="0" presId="urn:microsoft.com/office/officeart/2008/layout/VerticalCurvedList"/>
    <dgm:cxn modelId="{A079B0BD-332D-40C7-A2A6-16426C43B90F}" type="presParOf" srcId="{20B78668-932F-4AD2-91FA-5B0E6AE1ABF2}" destId="{04F5AA53-3559-4292-97C2-414339515499}" srcOrd="6" destOrd="0" presId="urn:microsoft.com/office/officeart/2008/layout/VerticalCurvedList"/>
    <dgm:cxn modelId="{40D44A72-3754-4556-8D7F-D58F43E380F4}" type="presParOf" srcId="{04F5AA53-3559-4292-97C2-414339515499}" destId="{233E3919-A233-455C-AC8A-92E195ADB8E5}" srcOrd="0" destOrd="0" presId="urn:microsoft.com/office/officeart/2008/layout/VerticalCurvedList"/>
    <dgm:cxn modelId="{03A559E8-BF40-46B3-9880-88DA1B509DBB}" type="presParOf" srcId="{20B78668-932F-4AD2-91FA-5B0E6AE1ABF2}" destId="{C7A7874F-794B-4247-A4EC-EE107F87911F}" srcOrd="7" destOrd="0" presId="urn:microsoft.com/office/officeart/2008/layout/VerticalCurvedList"/>
    <dgm:cxn modelId="{614D0F47-6C05-4BDC-935D-46F2AA3A1ABB}" type="presParOf" srcId="{20B78668-932F-4AD2-91FA-5B0E6AE1ABF2}" destId="{EEE61194-F282-455C-9115-DB18D42EBC08}" srcOrd="8" destOrd="0" presId="urn:microsoft.com/office/officeart/2008/layout/VerticalCurvedList"/>
    <dgm:cxn modelId="{9042647B-E8BA-440B-A8A1-4732CD782F74}" type="presParOf" srcId="{EEE61194-F282-455C-9115-DB18D42EBC08}" destId="{013CD440-58D0-4E03-A8EA-39478BFABC10}" srcOrd="0" destOrd="0" presId="urn:microsoft.com/office/officeart/2008/layout/VerticalCurvedList"/>
    <dgm:cxn modelId="{7FE01D9E-1B85-4781-A207-8F47D6093563}" type="presParOf" srcId="{20B78668-932F-4AD2-91FA-5B0E6AE1ABF2}" destId="{8CF1C566-8FE8-4397-B038-8E7AB98B9B0C}" srcOrd="9" destOrd="0" presId="urn:microsoft.com/office/officeart/2008/layout/VerticalCurvedList"/>
    <dgm:cxn modelId="{0813B652-DC0F-4688-8B50-340EADEAC866}" type="presParOf" srcId="{20B78668-932F-4AD2-91FA-5B0E6AE1ABF2}" destId="{C4852FA9-A143-42C5-B4E2-3DFAB78862E0}" srcOrd="10" destOrd="0" presId="urn:microsoft.com/office/officeart/2008/layout/VerticalCurvedList"/>
    <dgm:cxn modelId="{39A65879-252E-4CE3-BD19-1EE6B317ADC1}" type="presParOf" srcId="{C4852FA9-A143-42C5-B4E2-3DFAB78862E0}" destId="{35D64354-A813-4982-ADBC-FBB609E469C8}" srcOrd="0" destOrd="0" presId="urn:microsoft.com/office/officeart/2008/layout/VerticalCurvedList"/>
    <dgm:cxn modelId="{BFFDA5F1-6942-410C-8EED-3160DD39E1A9}" type="presParOf" srcId="{20B78668-932F-4AD2-91FA-5B0E6AE1ABF2}" destId="{FD94C0A5-9CC7-48F1-89E2-4AB431519E2D}" srcOrd="11" destOrd="0" presId="urn:microsoft.com/office/officeart/2008/layout/VerticalCurvedList"/>
    <dgm:cxn modelId="{9A96F567-86CA-4B9E-8BBD-F9286CAA6610}" type="presParOf" srcId="{20B78668-932F-4AD2-91FA-5B0E6AE1ABF2}" destId="{E60383A5-2592-40C9-82EF-EB98B2414D41}" srcOrd="12" destOrd="0" presId="urn:microsoft.com/office/officeart/2008/layout/VerticalCurvedList"/>
    <dgm:cxn modelId="{7A415B97-2918-421B-B761-643EBA5FD90F}" type="presParOf" srcId="{E60383A5-2592-40C9-82EF-EB98B2414D41}" destId="{E9C8F565-6967-4F6B-B63A-C12A1FFE9D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636D6A-6642-4DFF-A2B7-AB3A97F6581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896FC44-5334-4D2F-B4B4-199277707953}">
      <dgm:prSet phldrT="[Texto]"/>
      <dgm:spPr/>
      <dgm:t>
        <a:bodyPr/>
        <a:lstStyle/>
        <a:p>
          <a:r>
            <a:rPr lang="es-EC" dirty="0"/>
            <a:t>Factura Comercial</a:t>
          </a:r>
        </a:p>
      </dgm:t>
    </dgm:pt>
    <dgm:pt modelId="{253EA374-7897-408C-93EB-718DBF8B93BB}" type="parTrans" cxnId="{A3774974-12D4-4336-B79A-3141C25253E6}">
      <dgm:prSet/>
      <dgm:spPr/>
      <dgm:t>
        <a:bodyPr/>
        <a:lstStyle/>
        <a:p>
          <a:endParaRPr lang="es-EC"/>
        </a:p>
      </dgm:t>
    </dgm:pt>
    <dgm:pt modelId="{EC8B5151-430A-451F-B425-2C0B451631F8}" type="sibTrans" cxnId="{A3774974-12D4-4336-B79A-3141C25253E6}">
      <dgm:prSet/>
      <dgm:spPr/>
      <dgm:t>
        <a:bodyPr/>
        <a:lstStyle/>
        <a:p>
          <a:endParaRPr lang="es-EC"/>
        </a:p>
      </dgm:t>
    </dgm:pt>
    <dgm:pt modelId="{E4A00AC6-4798-43DD-88A9-8BDE32FBF8DB}">
      <dgm:prSet phldrT="[Texto]"/>
      <dgm:spPr/>
      <dgm:t>
        <a:bodyPr/>
        <a:lstStyle/>
        <a:p>
          <a:r>
            <a:rPr lang="es-EC"/>
            <a:t>Documento de Transporte</a:t>
          </a:r>
          <a:endParaRPr lang="es-EC" dirty="0"/>
        </a:p>
      </dgm:t>
    </dgm:pt>
    <dgm:pt modelId="{587D7311-84B5-413E-B154-4AFF0C88BEF1}" type="parTrans" cxnId="{468937AE-629B-4269-8B73-CF61BE124968}">
      <dgm:prSet/>
      <dgm:spPr/>
      <dgm:t>
        <a:bodyPr/>
        <a:lstStyle/>
        <a:p>
          <a:endParaRPr lang="es-EC"/>
        </a:p>
      </dgm:t>
    </dgm:pt>
    <dgm:pt modelId="{2D829C2C-FA3E-4B2B-8549-A7F453A6230F}" type="sibTrans" cxnId="{468937AE-629B-4269-8B73-CF61BE124968}">
      <dgm:prSet/>
      <dgm:spPr/>
      <dgm:t>
        <a:bodyPr/>
        <a:lstStyle/>
        <a:p>
          <a:endParaRPr lang="es-EC"/>
        </a:p>
      </dgm:t>
    </dgm:pt>
    <dgm:pt modelId="{64B97C6D-38B1-457E-8B5C-CF47459BDDBC}">
      <dgm:prSet phldrT="[Texto]"/>
      <dgm:spPr/>
      <dgm:t>
        <a:bodyPr/>
        <a:lstStyle/>
        <a:p>
          <a:r>
            <a:rPr lang="es-EC" dirty="0"/>
            <a:t>Certificado de Origen</a:t>
          </a:r>
        </a:p>
      </dgm:t>
    </dgm:pt>
    <dgm:pt modelId="{A1FC41DB-E0FF-4937-92FE-C1FCB8958138}" type="parTrans" cxnId="{C7A2D293-FFEE-4B54-90D6-2B5509D37EBE}">
      <dgm:prSet/>
      <dgm:spPr/>
      <dgm:t>
        <a:bodyPr/>
        <a:lstStyle/>
        <a:p>
          <a:endParaRPr lang="es-EC"/>
        </a:p>
      </dgm:t>
    </dgm:pt>
    <dgm:pt modelId="{9A446316-14FE-40D6-A1BD-D5DC57EA6820}" type="sibTrans" cxnId="{C7A2D293-FFEE-4B54-90D6-2B5509D37EBE}">
      <dgm:prSet/>
      <dgm:spPr/>
      <dgm:t>
        <a:bodyPr/>
        <a:lstStyle/>
        <a:p>
          <a:endParaRPr lang="es-EC"/>
        </a:p>
      </dgm:t>
    </dgm:pt>
    <dgm:pt modelId="{FB1C4A23-1CC7-430D-8A52-EBCC021621B9}">
      <dgm:prSet phldrT="[Texto]"/>
      <dgm:spPr/>
      <dgm:t>
        <a:bodyPr/>
        <a:lstStyle/>
        <a:p>
          <a:endParaRPr lang="es-EC" dirty="0"/>
        </a:p>
      </dgm:t>
    </dgm:pt>
    <dgm:pt modelId="{787063D4-7D73-43C8-98E6-1B28887F8725}" type="sibTrans" cxnId="{A460FC97-3749-41CE-BCF3-53F4C3C6219F}">
      <dgm:prSet/>
      <dgm:spPr/>
      <dgm:t>
        <a:bodyPr/>
        <a:lstStyle/>
        <a:p>
          <a:endParaRPr lang="es-EC"/>
        </a:p>
      </dgm:t>
    </dgm:pt>
    <dgm:pt modelId="{1ECF9ADD-C516-4BD6-A200-E8E87A1B1521}" type="parTrans" cxnId="{A460FC97-3749-41CE-BCF3-53F4C3C6219F}">
      <dgm:prSet/>
      <dgm:spPr/>
      <dgm:t>
        <a:bodyPr/>
        <a:lstStyle/>
        <a:p>
          <a:endParaRPr lang="es-EC"/>
        </a:p>
      </dgm:t>
    </dgm:pt>
    <dgm:pt modelId="{766F26A3-9D4E-4CEB-9E15-D334159459C5}">
      <dgm:prSet phldrT="[Texto]"/>
      <dgm:spPr/>
      <dgm:t>
        <a:bodyPr/>
        <a:lstStyle/>
        <a:p>
          <a:r>
            <a:rPr lang="es-EC" dirty="0"/>
            <a:t>Documentos que el SENAE considere</a:t>
          </a:r>
        </a:p>
      </dgm:t>
    </dgm:pt>
    <dgm:pt modelId="{7D832289-6819-413A-A8EB-831164F19155}" type="parTrans" cxnId="{6DC59A8A-331A-4EEE-AE6C-6CA4114D4E53}">
      <dgm:prSet/>
      <dgm:spPr/>
      <dgm:t>
        <a:bodyPr/>
        <a:lstStyle/>
        <a:p>
          <a:endParaRPr lang="es-EC"/>
        </a:p>
      </dgm:t>
    </dgm:pt>
    <dgm:pt modelId="{30FE51FA-7FB9-465C-B186-ADF785053A99}" type="sibTrans" cxnId="{6DC59A8A-331A-4EEE-AE6C-6CA4114D4E53}">
      <dgm:prSet/>
      <dgm:spPr/>
      <dgm:t>
        <a:bodyPr/>
        <a:lstStyle/>
        <a:p>
          <a:endParaRPr lang="es-EC"/>
        </a:p>
      </dgm:t>
    </dgm:pt>
    <dgm:pt modelId="{A85A4A34-6B9E-4788-967F-E2385F2DD467}" type="pres">
      <dgm:prSet presAssocID="{C6636D6A-6642-4DFF-A2B7-AB3A97F6581B}" presName="layout" presStyleCnt="0">
        <dgm:presLayoutVars>
          <dgm:chMax/>
          <dgm:chPref/>
          <dgm:dir/>
          <dgm:resizeHandles/>
        </dgm:presLayoutVars>
      </dgm:prSet>
      <dgm:spPr/>
    </dgm:pt>
    <dgm:pt modelId="{448984D1-DD6A-4BE4-B87F-520F778A76B3}" type="pres">
      <dgm:prSet presAssocID="{FB1C4A23-1CC7-430D-8A52-EBCC021621B9}" presName="root" presStyleCnt="0">
        <dgm:presLayoutVars>
          <dgm:chMax/>
          <dgm:chPref/>
        </dgm:presLayoutVars>
      </dgm:prSet>
      <dgm:spPr/>
    </dgm:pt>
    <dgm:pt modelId="{A660BF6C-4F5E-42ED-BA32-4792B6B6BCA6}" type="pres">
      <dgm:prSet presAssocID="{FB1C4A23-1CC7-430D-8A52-EBCC021621B9}" presName="rootComposite" presStyleCnt="0">
        <dgm:presLayoutVars/>
      </dgm:prSet>
      <dgm:spPr/>
    </dgm:pt>
    <dgm:pt modelId="{E5702DA4-CE54-4173-9003-20C8DF9F23F9}" type="pres">
      <dgm:prSet presAssocID="{FB1C4A23-1CC7-430D-8A52-EBCC021621B9}" presName="ParentAccent" presStyleLbl="alignNode1" presStyleIdx="0" presStyleCnt="1" custScaleX="91695" custLinFactNeighborX="6331" custLinFactNeighborY="13961"/>
      <dgm:spPr/>
    </dgm:pt>
    <dgm:pt modelId="{73AE53A8-66F3-4DC1-AECE-09A88392FF6D}" type="pres">
      <dgm:prSet presAssocID="{FB1C4A23-1CC7-430D-8A52-EBCC021621B9}" presName="ParentSmallAccent" presStyleLbl="fgAcc1" presStyleIdx="0" presStyleCnt="1"/>
      <dgm:spPr/>
    </dgm:pt>
    <dgm:pt modelId="{9FC6687E-27B0-4BFB-9643-BC19EA434803}" type="pres">
      <dgm:prSet presAssocID="{FB1C4A23-1CC7-430D-8A52-EBCC021621B9}" presName="Parent" presStyleLbl="revTx" presStyleIdx="0" presStyleCnt="5">
        <dgm:presLayoutVars>
          <dgm:chMax/>
          <dgm:chPref val="4"/>
          <dgm:bulletEnabled val="1"/>
        </dgm:presLayoutVars>
      </dgm:prSet>
      <dgm:spPr/>
    </dgm:pt>
    <dgm:pt modelId="{0728CF49-7012-4F95-959C-AFF876BD4558}" type="pres">
      <dgm:prSet presAssocID="{FB1C4A23-1CC7-430D-8A52-EBCC021621B9}" presName="childShape" presStyleCnt="0">
        <dgm:presLayoutVars>
          <dgm:chMax val="0"/>
          <dgm:chPref val="0"/>
        </dgm:presLayoutVars>
      </dgm:prSet>
      <dgm:spPr/>
    </dgm:pt>
    <dgm:pt modelId="{6D8CE68C-DE5D-4333-898D-2C3327B4AC8B}" type="pres">
      <dgm:prSet presAssocID="{B896FC44-5334-4D2F-B4B4-199277707953}" presName="childComposite" presStyleCnt="0">
        <dgm:presLayoutVars>
          <dgm:chMax val="0"/>
          <dgm:chPref val="0"/>
        </dgm:presLayoutVars>
      </dgm:prSet>
      <dgm:spPr/>
    </dgm:pt>
    <dgm:pt modelId="{83C6C4B6-D672-45F4-A1B9-07BAE6606A4D}" type="pres">
      <dgm:prSet presAssocID="{B896FC44-5334-4D2F-B4B4-199277707953}" presName="ChildAccent" presStyleLbl="solidFgAcc1" presStyleIdx="0" presStyleCnt="4"/>
      <dgm:spPr/>
    </dgm:pt>
    <dgm:pt modelId="{B0D7CA27-A10A-4CC5-9C6C-421B9974E9BB}" type="pres">
      <dgm:prSet presAssocID="{B896FC44-5334-4D2F-B4B4-199277707953}" presName="Child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FFCED4D-5646-4648-8F1A-22A440E57810}" type="pres">
      <dgm:prSet presAssocID="{E4A00AC6-4798-43DD-88A9-8BDE32FBF8DB}" presName="childComposite" presStyleCnt="0">
        <dgm:presLayoutVars>
          <dgm:chMax val="0"/>
          <dgm:chPref val="0"/>
        </dgm:presLayoutVars>
      </dgm:prSet>
      <dgm:spPr/>
    </dgm:pt>
    <dgm:pt modelId="{4E48EF42-BA1E-4D1A-B382-29D353815194}" type="pres">
      <dgm:prSet presAssocID="{E4A00AC6-4798-43DD-88A9-8BDE32FBF8DB}" presName="ChildAccent" presStyleLbl="solidFgAcc1" presStyleIdx="1" presStyleCnt="4"/>
      <dgm:spPr/>
    </dgm:pt>
    <dgm:pt modelId="{AF31141A-0145-406E-8619-6020D81A23F4}" type="pres">
      <dgm:prSet presAssocID="{E4A00AC6-4798-43DD-88A9-8BDE32FBF8DB}" presName="Child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4129E05-B599-4BAA-ACA0-9EF5CCB9E799}" type="pres">
      <dgm:prSet presAssocID="{64B97C6D-38B1-457E-8B5C-CF47459BDDBC}" presName="childComposite" presStyleCnt="0">
        <dgm:presLayoutVars>
          <dgm:chMax val="0"/>
          <dgm:chPref val="0"/>
        </dgm:presLayoutVars>
      </dgm:prSet>
      <dgm:spPr/>
    </dgm:pt>
    <dgm:pt modelId="{0A8BEA78-2A0B-4EB8-B50C-BB7E62B6F1E1}" type="pres">
      <dgm:prSet presAssocID="{64B97C6D-38B1-457E-8B5C-CF47459BDDBC}" presName="ChildAccent" presStyleLbl="solidFgAcc1" presStyleIdx="2" presStyleCnt="4"/>
      <dgm:spPr/>
    </dgm:pt>
    <dgm:pt modelId="{A387E873-254E-4130-B68E-246F2B755D3B}" type="pres">
      <dgm:prSet presAssocID="{64B97C6D-38B1-457E-8B5C-CF47459BDDBC}" presName="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7413AA2-9B40-43B2-9EF0-A5C45F8D5242}" type="pres">
      <dgm:prSet presAssocID="{766F26A3-9D4E-4CEB-9E15-D334159459C5}" presName="childComposite" presStyleCnt="0">
        <dgm:presLayoutVars>
          <dgm:chMax val="0"/>
          <dgm:chPref val="0"/>
        </dgm:presLayoutVars>
      </dgm:prSet>
      <dgm:spPr/>
    </dgm:pt>
    <dgm:pt modelId="{9AAE709E-2DE7-438B-9063-BE35A2601C0B}" type="pres">
      <dgm:prSet presAssocID="{766F26A3-9D4E-4CEB-9E15-D334159459C5}" presName="ChildAccent" presStyleLbl="solidFgAcc1" presStyleIdx="3" presStyleCnt="4"/>
      <dgm:spPr/>
    </dgm:pt>
    <dgm:pt modelId="{E18A6A0D-C7FD-477D-9A28-9118C62E2356}" type="pres">
      <dgm:prSet presAssocID="{766F26A3-9D4E-4CEB-9E15-D334159459C5}" presName="Child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EA26E15-11B3-46F3-AD9E-B08E6C957136}" type="presOf" srcId="{64B97C6D-38B1-457E-8B5C-CF47459BDDBC}" destId="{A387E873-254E-4130-B68E-246F2B755D3B}" srcOrd="0" destOrd="0" presId="urn:microsoft.com/office/officeart/2008/layout/SquareAccentList"/>
    <dgm:cxn modelId="{B235BE1A-82C4-4B26-9666-11598442AAF2}" type="presOf" srcId="{FB1C4A23-1CC7-430D-8A52-EBCC021621B9}" destId="{9FC6687E-27B0-4BFB-9643-BC19EA434803}" srcOrd="0" destOrd="0" presId="urn:microsoft.com/office/officeart/2008/layout/SquareAccentList"/>
    <dgm:cxn modelId="{49B95268-000E-4078-ACD8-8DC311A32F7A}" type="presOf" srcId="{B896FC44-5334-4D2F-B4B4-199277707953}" destId="{B0D7CA27-A10A-4CC5-9C6C-421B9974E9BB}" srcOrd="0" destOrd="0" presId="urn:microsoft.com/office/officeart/2008/layout/SquareAccentList"/>
    <dgm:cxn modelId="{A3774974-12D4-4336-B79A-3141C25253E6}" srcId="{FB1C4A23-1CC7-430D-8A52-EBCC021621B9}" destId="{B896FC44-5334-4D2F-B4B4-199277707953}" srcOrd="0" destOrd="0" parTransId="{253EA374-7897-408C-93EB-718DBF8B93BB}" sibTransId="{EC8B5151-430A-451F-B425-2C0B451631F8}"/>
    <dgm:cxn modelId="{DCF97F88-8988-444A-8A53-E3AE810CEE31}" type="presOf" srcId="{E4A00AC6-4798-43DD-88A9-8BDE32FBF8DB}" destId="{AF31141A-0145-406E-8619-6020D81A23F4}" srcOrd="0" destOrd="0" presId="urn:microsoft.com/office/officeart/2008/layout/SquareAccentList"/>
    <dgm:cxn modelId="{6DC59A8A-331A-4EEE-AE6C-6CA4114D4E53}" srcId="{FB1C4A23-1CC7-430D-8A52-EBCC021621B9}" destId="{766F26A3-9D4E-4CEB-9E15-D334159459C5}" srcOrd="3" destOrd="0" parTransId="{7D832289-6819-413A-A8EB-831164F19155}" sibTransId="{30FE51FA-7FB9-465C-B186-ADF785053A99}"/>
    <dgm:cxn modelId="{C7A2D293-FFEE-4B54-90D6-2B5509D37EBE}" srcId="{FB1C4A23-1CC7-430D-8A52-EBCC021621B9}" destId="{64B97C6D-38B1-457E-8B5C-CF47459BDDBC}" srcOrd="2" destOrd="0" parTransId="{A1FC41DB-E0FF-4937-92FE-C1FCB8958138}" sibTransId="{9A446316-14FE-40D6-A1BD-D5DC57EA6820}"/>
    <dgm:cxn modelId="{A460FC97-3749-41CE-BCF3-53F4C3C6219F}" srcId="{C6636D6A-6642-4DFF-A2B7-AB3A97F6581B}" destId="{FB1C4A23-1CC7-430D-8A52-EBCC021621B9}" srcOrd="0" destOrd="0" parTransId="{1ECF9ADD-C516-4BD6-A200-E8E87A1B1521}" sibTransId="{787063D4-7D73-43C8-98E6-1B28887F8725}"/>
    <dgm:cxn modelId="{C49C5B9B-E007-4BAD-899D-A8EDDE7832AF}" type="presOf" srcId="{766F26A3-9D4E-4CEB-9E15-D334159459C5}" destId="{E18A6A0D-C7FD-477D-9A28-9118C62E2356}" srcOrd="0" destOrd="0" presId="urn:microsoft.com/office/officeart/2008/layout/SquareAccentList"/>
    <dgm:cxn modelId="{468937AE-629B-4269-8B73-CF61BE124968}" srcId="{FB1C4A23-1CC7-430D-8A52-EBCC021621B9}" destId="{E4A00AC6-4798-43DD-88A9-8BDE32FBF8DB}" srcOrd="1" destOrd="0" parTransId="{587D7311-84B5-413E-B154-4AFF0C88BEF1}" sibTransId="{2D829C2C-FA3E-4B2B-8549-A7F453A6230F}"/>
    <dgm:cxn modelId="{4D2D4DBA-4B4E-4A7D-8A0B-B2F8D3484672}" type="presOf" srcId="{C6636D6A-6642-4DFF-A2B7-AB3A97F6581B}" destId="{A85A4A34-6B9E-4788-967F-E2385F2DD467}" srcOrd="0" destOrd="0" presId="urn:microsoft.com/office/officeart/2008/layout/SquareAccentList"/>
    <dgm:cxn modelId="{E341FF97-F24C-417D-8AF9-9B655021E205}" type="presParOf" srcId="{A85A4A34-6B9E-4788-967F-E2385F2DD467}" destId="{448984D1-DD6A-4BE4-B87F-520F778A76B3}" srcOrd="0" destOrd="0" presId="urn:microsoft.com/office/officeart/2008/layout/SquareAccentList"/>
    <dgm:cxn modelId="{507B4D23-BADF-48E5-A77A-E7A5BBE214B8}" type="presParOf" srcId="{448984D1-DD6A-4BE4-B87F-520F778A76B3}" destId="{A660BF6C-4F5E-42ED-BA32-4792B6B6BCA6}" srcOrd="0" destOrd="0" presId="urn:microsoft.com/office/officeart/2008/layout/SquareAccentList"/>
    <dgm:cxn modelId="{F4A0C0FC-8624-4AF8-A11B-D5501BE7F2AF}" type="presParOf" srcId="{A660BF6C-4F5E-42ED-BA32-4792B6B6BCA6}" destId="{E5702DA4-CE54-4173-9003-20C8DF9F23F9}" srcOrd="0" destOrd="0" presId="urn:microsoft.com/office/officeart/2008/layout/SquareAccentList"/>
    <dgm:cxn modelId="{3710A0D3-EA58-4A40-9C0F-EC43CB865EC1}" type="presParOf" srcId="{A660BF6C-4F5E-42ED-BA32-4792B6B6BCA6}" destId="{73AE53A8-66F3-4DC1-AECE-09A88392FF6D}" srcOrd="1" destOrd="0" presId="urn:microsoft.com/office/officeart/2008/layout/SquareAccentList"/>
    <dgm:cxn modelId="{93420448-5AD4-4720-9723-DE6F368D2BAA}" type="presParOf" srcId="{A660BF6C-4F5E-42ED-BA32-4792B6B6BCA6}" destId="{9FC6687E-27B0-4BFB-9643-BC19EA434803}" srcOrd="2" destOrd="0" presId="urn:microsoft.com/office/officeart/2008/layout/SquareAccentList"/>
    <dgm:cxn modelId="{EAEE26AF-4FFD-4D99-87BE-69C80ACFDDB2}" type="presParOf" srcId="{448984D1-DD6A-4BE4-B87F-520F778A76B3}" destId="{0728CF49-7012-4F95-959C-AFF876BD4558}" srcOrd="1" destOrd="0" presId="urn:microsoft.com/office/officeart/2008/layout/SquareAccentList"/>
    <dgm:cxn modelId="{E6D21C16-AEFA-4F93-AB8F-DCCFEA70FDC4}" type="presParOf" srcId="{0728CF49-7012-4F95-959C-AFF876BD4558}" destId="{6D8CE68C-DE5D-4333-898D-2C3327B4AC8B}" srcOrd="0" destOrd="0" presId="urn:microsoft.com/office/officeart/2008/layout/SquareAccentList"/>
    <dgm:cxn modelId="{ED881C6D-D8C0-466B-BE65-29A826964CFA}" type="presParOf" srcId="{6D8CE68C-DE5D-4333-898D-2C3327B4AC8B}" destId="{83C6C4B6-D672-45F4-A1B9-07BAE6606A4D}" srcOrd="0" destOrd="0" presId="urn:microsoft.com/office/officeart/2008/layout/SquareAccentList"/>
    <dgm:cxn modelId="{870562CB-2F8C-4FA7-992E-179EB44A73FB}" type="presParOf" srcId="{6D8CE68C-DE5D-4333-898D-2C3327B4AC8B}" destId="{B0D7CA27-A10A-4CC5-9C6C-421B9974E9BB}" srcOrd="1" destOrd="0" presId="urn:microsoft.com/office/officeart/2008/layout/SquareAccentList"/>
    <dgm:cxn modelId="{F9331313-A17B-4196-8C2E-227B52C8E9CF}" type="presParOf" srcId="{0728CF49-7012-4F95-959C-AFF876BD4558}" destId="{6FFCED4D-5646-4648-8F1A-22A440E57810}" srcOrd="1" destOrd="0" presId="urn:microsoft.com/office/officeart/2008/layout/SquareAccentList"/>
    <dgm:cxn modelId="{929C909F-4194-425B-91EF-4332B7D1E39D}" type="presParOf" srcId="{6FFCED4D-5646-4648-8F1A-22A440E57810}" destId="{4E48EF42-BA1E-4D1A-B382-29D353815194}" srcOrd="0" destOrd="0" presId="urn:microsoft.com/office/officeart/2008/layout/SquareAccentList"/>
    <dgm:cxn modelId="{68EF9196-C686-465A-854F-E52137259DB8}" type="presParOf" srcId="{6FFCED4D-5646-4648-8F1A-22A440E57810}" destId="{AF31141A-0145-406E-8619-6020D81A23F4}" srcOrd="1" destOrd="0" presId="urn:microsoft.com/office/officeart/2008/layout/SquareAccentList"/>
    <dgm:cxn modelId="{8CC7C861-C938-48BC-9938-CBA208F4F718}" type="presParOf" srcId="{0728CF49-7012-4F95-959C-AFF876BD4558}" destId="{44129E05-B599-4BAA-ACA0-9EF5CCB9E799}" srcOrd="2" destOrd="0" presId="urn:microsoft.com/office/officeart/2008/layout/SquareAccentList"/>
    <dgm:cxn modelId="{A0577AA5-EA41-4ED9-8AF7-6ADC882EA2AA}" type="presParOf" srcId="{44129E05-B599-4BAA-ACA0-9EF5CCB9E799}" destId="{0A8BEA78-2A0B-4EB8-B50C-BB7E62B6F1E1}" srcOrd="0" destOrd="0" presId="urn:microsoft.com/office/officeart/2008/layout/SquareAccentList"/>
    <dgm:cxn modelId="{58242D42-6A43-47AE-8270-086A98CC3A30}" type="presParOf" srcId="{44129E05-B599-4BAA-ACA0-9EF5CCB9E799}" destId="{A387E873-254E-4130-B68E-246F2B755D3B}" srcOrd="1" destOrd="0" presId="urn:microsoft.com/office/officeart/2008/layout/SquareAccentList"/>
    <dgm:cxn modelId="{DD6A308D-0F6B-41E8-92C2-D8FA0EA42CE3}" type="presParOf" srcId="{0728CF49-7012-4F95-959C-AFF876BD4558}" destId="{57413AA2-9B40-43B2-9EF0-A5C45F8D5242}" srcOrd="3" destOrd="0" presId="urn:microsoft.com/office/officeart/2008/layout/SquareAccentList"/>
    <dgm:cxn modelId="{A20A8176-FC40-40DD-AA7B-76CBBD1913DF}" type="presParOf" srcId="{57413AA2-9B40-43B2-9EF0-A5C45F8D5242}" destId="{9AAE709E-2DE7-438B-9063-BE35A2601C0B}" srcOrd="0" destOrd="0" presId="urn:microsoft.com/office/officeart/2008/layout/SquareAccentList"/>
    <dgm:cxn modelId="{3D7C6470-4934-44AD-B3F8-4B432114BA76}" type="presParOf" srcId="{57413AA2-9B40-43B2-9EF0-A5C45F8D5242}" destId="{E18A6A0D-C7FD-477D-9A28-9118C62E235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8CB52E-3A59-4ED6-85A0-949A1509FBA6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8CCBFEF-5F08-42BB-84A0-C536C8729F35}">
      <dgm:prSet/>
      <dgm:spPr/>
      <dgm:t>
        <a:bodyPr/>
        <a:lstStyle/>
        <a:p>
          <a:pPr rtl="0"/>
          <a:r>
            <a:rPr lang="es-EC" b="0" i="0" dirty="0"/>
            <a:t>Capacidad de anticiparse</a:t>
          </a:r>
          <a:endParaRPr lang="es-EC" dirty="0"/>
        </a:p>
      </dgm:t>
    </dgm:pt>
    <dgm:pt modelId="{2A01603C-1916-4BC6-916F-95B897B9C67F}" type="parTrans" cxnId="{0138C832-E7AA-4364-9084-1413A2F605EA}">
      <dgm:prSet/>
      <dgm:spPr/>
      <dgm:t>
        <a:bodyPr/>
        <a:lstStyle/>
        <a:p>
          <a:endParaRPr lang="es-EC"/>
        </a:p>
      </dgm:t>
    </dgm:pt>
    <dgm:pt modelId="{4C2BEB97-A82B-4E23-818A-2E08F67E3202}" type="sibTrans" cxnId="{0138C832-E7AA-4364-9084-1413A2F605EA}">
      <dgm:prSet/>
      <dgm:spPr/>
      <dgm:t>
        <a:bodyPr/>
        <a:lstStyle/>
        <a:p>
          <a:endParaRPr lang="es-EC"/>
        </a:p>
      </dgm:t>
    </dgm:pt>
    <dgm:pt modelId="{59674DA5-BC59-4BC1-8A34-15D00B5ABBDC}">
      <dgm:prSet/>
      <dgm:spPr/>
      <dgm:t>
        <a:bodyPr/>
        <a:lstStyle/>
        <a:p>
          <a:pPr rtl="0"/>
          <a:r>
            <a:rPr lang="es-EC" dirty="0"/>
            <a:t>Acuerdos comerciales</a:t>
          </a:r>
        </a:p>
      </dgm:t>
    </dgm:pt>
    <dgm:pt modelId="{A0EA1182-C335-43CC-85EA-4E5A3D3EC003}" type="parTrans" cxnId="{54DA2393-328E-4EEB-8B21-296475D0DDB9}">
      <dgm:prSet/>
      <dgm:spPr/>
      <dgm:t>
        <a:bodyPr/>
        <a:lstStyle/>
        <a:p>
          <a:endParaRPr lang="es-EC"/>
        </a:p>
      </dgm:t>
    </dgm:pt>
    <dgm:pt modelId="{CB420C1B-7030-4C5F-ACFE-D0D8A19B7EFE}" type="sibTrans" cxnId="{54DA2393-328E-4EEB-8B21-296475D0DDB9}">
      <dgm:prSet/>
      <dgm:spPr/>
      <dgm:t>
        <a:bodyPr/>
        <a:lstStyle/>
        <a:p>
          <a:endParaRPr lang="es-EC"/>
        </a:p>
      </dgm:t>
    </dgm:pt>
    <dgm:pt modelId="{C66B243E-2A17-4FF9-A0BB-AC6663AEFCCD}">
      <dgm:prSet/>
      <dgm:spPr/>
      <dgm:t>
        <a:bodyPr/>
        <a:lstStyle/>
        <a:p>
          <a:pPr rtl="0"/>
          <a:r>
            <a:rPr lang="es-EC" b="0" i="0" dirty="0"/>
            <a:t>Tendencias ecológicas en el mercado de la moda y del turismo sustentable. </a:t>
          </a:r>
          <a:endParaRPr lang="es-EC" dirty="0"/>
        </a:p>
      </dgm:t>
    </dgm:pt>
    <dgm:pt modelId="{93D5E087-3D6C-41C3-BB85-4F5DB96524FE}" type="parTrans" cxnId="{4A72CA90-67BD-40C1-BED3-AECE17CFA1D3}">
      <dgm:prSet/>
      <dgm:spPr/>
      <dgm:t>
        <a:bodyPr/>
        <a:lstStyle/>
        <a:p>
          <a:endParaRPr lang="es-EC"/>
        </a:p>
      </dgm:t>
    </dgm:pt>
    <dgm:pt modelId="{430F9DCE-F445-4B2D-80DB-17F19B40131F}" type="sibTrans" cxnId="{4A72CA90-67BD-40C1-BED3-AECE17CFA1D3}">
      <dgm:prSet/>
      <dgm:spPr/>
      <dgm:t>
        <a:bodyPr/>
        <a:lstStyle/>
        <a:p>
          <a:endParaRPr lang="es-EC"/>
        </a:p>
      </dgm:t>
    </dgm:pt>
    <dgm:pt modelId="{4CCB7A1A-975C-4A91-A406-1C193C0C1097}">
      <dgm:prSet/>
      <dgm:spPr/>
      <dgm:t>
        <a:bodyPr/>
        <a:lstStyle/>
        <a:p>
          <a:pPr rtl="0"/>
          <a:r>
            <a:rPr lang="es-EC" dirty="0"/>
            <a:t>Preferencias arancelarias</a:t>
          </a:r>
        </a:p>
      </dgm:t>
    </dgm:pt>
    <dgm:pt modelId="{38F6CAF3-68C9-495D-B4F6-8463C804410F}" type="parTrans" cxnId="{9D79B723-D39C-4E18-B83F-FF7A113BDAF1}">
      <dgm:prSet/>
      <dgm:spPr/>
      <dgm:t>
        <a:bodyPr/>
        <a:lstStyle/>
        <a:p>
          <a:endParaRPr lang="es-EC"/>
        </a:p>
      </dgm:t>
    </dgm:pt>
    <dgm:pt modelId="{0E195782-44A9-45F9-AD74-3949DC58D3D3}" type="sibTrans" cxnId="{9D79B723-D39C-4E18-B83F-FF7A113BDAF1}">
      <dgm:prSet/>
      <dgm:spPr/>
      <dgm:t>
        <a:bodyPr/>
        <a:lstStyle/>
        <a:p>
          <a:endParaRPr lang="es-EC"/>
        </a:p>
      </dgm:t>
    </dgm:pt>
    <dgm:pt modelId="{C6114FD4-D094-4C63-B83F-018EBB7D0266}" type="pres">
      <dgm:prSet presAssocID="{758CB52E-3A59-4ED6-85A0-949A1509FBA6}" presName="Name0" presStyleCnt="0">
        <dgm:presLayoutVars>
          <dgm:dir/>
          <dgm:animLvl val="lvl"/>
          <dgm:resizeHandles val="exact"/>
        </dgm:presLayoutVars>
      </dgm:prSet>
      <dgm:spPr/>
    </dgm:pt>
    <dgm:pt modelId="{A990F817-4580-414F-933E-40DE9BCAD05F}" type="pres">
      <dgm:prSet presAssocID="{68CCBFEF-5F08-42BB-84A0-C536C8729F35}" presName="vertFlow" presStyleCnt="0"/>
      <dgm:spPr/>
    </dgm:pt>
    <dgm:pt modelId="{7DBFA743-3CC9-4F44-9020-6C5BAE72B673}" type="pres">
      <dgm:prSet presAssocID="{68CCBFEF-5F08-42BB-84A0-C536C8729F35}" presName="header" presStyleLbl="node1" presStyleIdx="0" presStyleCnt="2"/>
      <dgm:spPr/>
    </dgm:pt>
    <dgm:pt modelId="{0BFBDDAC-962D-45CD-9CCB-1171854C81E4}" type="pres">
      <dgm:prSet presAssocID="{93D5E087-3D6C-41C3-BB85-4F5DB96524FE}" presName="parTrans" presStyleLbl="sibTrans2D1" presStyleIdx="0" presStyleCnt="2"/>
      <dgm:spPr/>
    </dgm:pt>
    <dgm:pt modelId="{A10F54C1-B96C-408C-BAFB-16A69B8AF10B}" type="pres">
      <dgm:prSet presAssocID="{C66B243E-2A17-4FF9-A0BB-AC6663AEFCCD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EBCC9438-A1B3-4B11-952D-E52BFDC36402}" type="pres">
      <dgm:prSet presAssocID="{68CCBFEF-5F08-42BB-84A0-C536C8729F35}" presName="hSp" presStyleCnt="0"/>
      <dgm:spPr/>
    </dgm:pt>
    <dgm:pt modelId="{EF6F79B8-D906-40B8-B3C5-683A688A478A}" type="pres">
      <dgm:prSet presAssocID="{59674DA5-BC59-4BC1-8A34-15D00B5ABBDC}" presName="vertFlow" presStyleCnt="0"/>
      <dgm:spPr/>
    </dgm:pt>
    <dgm:pt modelId="{020B1E4D-AF8C-4386-8381-BB103B2DB5BE}" type="pres">
      <dgm:prSet presAssocID="{59674DA5-BC59-4BC1-8A34-15D00B5ABBDC}" presName="header" presStyleLbl="node1" presStyleIdx="1" presStyleCnt="2"/>
      <dgm:spPr/>
    </dgm:pt>
    <dgm:pt modelId="{7D99FDC3-814E-4044-BF07-B65D8264EB67}" type="pres">
      <dgm:prSet presAssocID="{38F6CAF3-68C9-495D-B4F6-8463C804410F}" presName="parTrans" presStyleLbl="sibTrans2D1" presStyleIdx="1" presStyleCnt="2"/>
      <dgm:spPr/>
    </dgm:pt>
    <dgm:pt modelId="{B4269A45-F8EA-497F-896B-8377349706CA}" type="pres">
      <dgm:prSet presAssocID="{4CCB7A1A-975C-4A91-A406-1C193C0C1097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D0ADFE0D-509F-41DD-AE32-25CEDEEA4488}" type="presOf" srcId="{59674DA5-BC59-4BC1-8A34-15D00B5ABBDC}" destId="{020B1E4D-AF8C-4386-8381-BB103B2DB5BE}" srcOrd="0" destOrd="0" presId="urn:microsoft.com/office/officeart/2005/8/layout/lProcess1"/>
    <dgm:cxn modelId="{9D79B723-D39C-4E18-B83F-FF7A113BDAF1}" srcId="{59674DA5-BC59-4BC1-8A34-15D00B5ABBDC}" destId="{4CCB7A1A-975C-4A91-A406-1C193C0C1097}" srcOrd="0" destOrd="0" parTransId="{38F6CAF3-68C9-495D-B4F6-8463C804410F}" sibTransId="{0E195782-44A9-45F9-AD74-3949DC58D3D3}"/>
    <dgm:cxn modelId="{0138C832-E7AA-4364-9084-1413A2F605EA}" srcId="{758CB52E-3A59-4ED6-85A0-949A1509FBA6}" destId="{68CCBFEF-5F08-42BB-84A0-C536C8729F35}" srcOrd="0" destOrd="0" parTransId="{2A01603C-1916-4BC6-916F-95B897B9C67F}" sibTransId="{4C2BEB97-A82B-4E23-818A-2E08F67E3202}"/>
    <dgm:cxn modelId="{0EEA685B-3C30-4652-863B-C9E4DC7D2EAE}" type="presOf" srcId="{68CCBFEF-5F08-42BB-84A0-C536C8729F35}" destId="{7DBFA743-3CC9-4F44-9020-6C5BAE72B673}" srcOrd="0" destOrd="0" presId="urn:microsoft.com/office/officeart/2005/8/layout/lProcess1"/>
    <dgm:cxn modelId="{6183F675-738B-423C-BF20-EDFB6285A48F}" type="presOf" srcId="{93D5E087-3D6C-41C3-BB85-4F5DB96524FE}" destId="{0BFBDDAC-962D-45CD-9CCB-1171854C81E4}" srcOrd="0" destOrd="0" presId="urn:microsoft.com/office/officeart/2005/8/layout/lProcess1"/>
    <dgm:cxn modelId="{CAFFCE85-BEFA-4CE8-B651-F34CFB890976}" type="presOf" srcId="{4CCB7A1A-975C-4A91-A406-1C193C0C1097}" destId="{B4269A45-F8EA-497F-896B-8377349706CA}" srcOrd="0" destOrd="0" presId="urn:microsoft.com/office/officeart/2005/8/layout/lProcess1"/>
    <dgm:cxn modelId="{4A72CA90-67BD-40C1-BED3-AECE17CFA1D3}" srcId="{68CCBFEF-5F08-42BB-84A0-C536C8729F35}" destId="{C66B243E-2A17-4FF9-A0BB-AC6663AEFCCD}" srcOrd="0" destOrd="0" parTransId="{93D5E087-3D6C-41C3-BB85-4F5DB96524FE}" sibTransId="{430F9DCE-F445-4B2D-80DB-17F19B40131F}"/>
    <dgm:cxn modelId="{54DA2393-328E-4EEB-8B21-296475D0DDB9}" srcId="{758CB52E-3A59-4ED6-85A0-949A1509FBA6}" destId="{59674DA5-BC59-4BC1-8A34-15D00B5ABBDC}" srcOrd="1" destOrd="0" parTransId="{A0EA1182-C335-43CC-85EA-4E5A3D3EC003}" sibTransId="{CB420C1B-7030-4C5F-ACFE-D0D8A19B7EFE}"/>
    <dgm:cxn modelId="{AE4ED3CF-9531-431B-A55A-44D3F89F8541}" type="presOf" srcId="{C66B243E-2A17-4FF9-A0BB-AC6663AEFCCD}" destId="{A10F54C1-B96C-408C-BAFB-16A69B8AF10B}" srcOrd="0" destOrd="0" presId="urn:microsoft.com/office/officeart/2005/8/layout/lProcess1"/>
    <dgm:cxn modelId="{278942D8-6391-48D3-BF4B-ADEF4D3833A3}" type="presOf" srcId="{758CB52E-3A59-4ED6-85A0-949A1509FBA6}" destId="{C6114FD4-D094-4C63-B83F-018EBB7D0266}" srcOrd="0" destOrd="0" presId="urn:microsoft.com/office/officeart/2005/8/layout/lProcess1"/>
    <dgm:cxn modelId="{A7E9A2E6-4E18-40D6-81C8-E890EEB36946}" type="presOf" srcId="{38F6CAF3-68C9-495D-B4F6-8463C804410F}" destId="{7D99FDC3-814E-4044-BF07-B65D8264EB67}" srcOrd="0" destOrd="0" presId="urn:microsoft.com/office/officeart/2005/8/layout/lProcess1"/>
    <dgm:cxn modelId="{747DEAA4-B60F-49F1-A614-73A6284F97D2}" type="presParOf" srcId="{C6114FD4-D094-4C63-B83F-018EBB7D0266}" destId="{A990F817-4580-414F-933E-40DE9BCAD05F}" srcOrd="0" destOrd="0" presId="urn:microsoft.com/office/officeart/2005/8/layout/lProcess1"/>
    <dgm:cxn modelId="{0E8452EC-0BFB-4C6F-96A5-D0C30C70CBA4}" type="presParOf" srcId="{A990F817-4580-414F-933E-40DE9BCAD05F}" destId="{7DBFA743-3CC9-4F44-9020-6C5BAE72B673}" srcOrd="0" destOrd="0" presId="urn:microsoft.com/office/officeart/2005/8/layout/lProcess1"/>
    <dgm:cxn modelId="{D91524B2-BD96-4951-B6CE-913FD6527968}" type="presParOf" srcId="{A990F817-4580-414F-933E-40DE9BCAD05F}" destId="{0BFBDDAC-962D-45CD-9CCB-1171854C81E4}" srcOrd="1" destOrd="0" presId="urn:microsoft.com/office/officeart/2005/8/layout/lProcess1"/>
    <dgm:cxn modelId="{C4912C2B-2993-4789-B16B-AF3EF081E4DA}" type="presParOf" srcId="{A990F817-4580-414F-933E-40DE9BCAD05F}" destId="{A10F54C1-B96C-408C-BAFB-16A69B8AF10B}" srcOrd="2" destOrd="0" presId="urn:microsoft.com/office/officeart/2005/8/layout/lProcess1"/>
    <dgm:cxn modelId="{60DDC6CD-6176-4233-9793-117A4BF37E1C}" type="presParOf" srcId="{C6114FD4-D094-4C63-B83F-018EBB7D0266}" destId="{EBCC9438-A1B3-4B11-952D-E52BFDC36402}" srcOrd="1" destOrd="0" presId="urn:microsoft.com/office/officeart/2005/8/layout/lProcess1"/>
    <dgm:cxn modelId="{BF26E167-F8E0-4BE2-9DF7-884D58524E7B}" type="presParOf" srcId="{C6114FD4-D094-4C63-B83F-018EBB7D0266}" destId="{EF6F79B8-D906-40B8-B3C5-683A688A478A}" srcOrd="2" destOrd="0" presId="urn:microsoft.com/office/officeart/2005/8/layout/lProcess1"/>
    <dgm:cxn modelId="{EEBD60C8-29D7-44A9-89CF-A5AC50EC2077}" type="presParOf" srcId="{EF6F79B8-D906-40B8-B3C5-683A688A478A}" destId="{020B1E4D-AF8C-4386-8381-BB103B2DB5BE}" srcOrd="0" destOrd="0" presId="urn:microsoft.com/office/officeart/2005/8/layout/lProcess1"/>
    <dgm:cxn modelId="{2C47CEFB-EC18-415C-9817-76DAB782C3A2}" type="presParOf" srcId="{EF6F79B8-D906-40B8-B3C5-683A688A478A}" destId="{7D99FDC3-814E-4044-BF07-B65D8264EB67}" srcOrd="1" destOrd="0" presId="urn:microsoft.com/office/officeart/2005/8/layout/lProcess1"/>
    <dgm:cxn modelId="{7171C6AC-A360-46AC-84F8-E5808FB37CA9}" type="presParOf" srcId="{EF6F79B8-D906-40B8-B3C5-683A688A478A}" destId="{B4269A45-F8EA-497F-896B-8377349706C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0E0202-7FE4-462C-9D56-7AFDADD1851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0340C7B3-97C5-417D-84EC-92056D2C18A7}">
      <dgm:prSet phldrT="[Texto]"/>
      <dgm:spPr/>
      <dgm:t>
        <a:bodyPr/>
        <a:lstStyle/>
        <a:p>
          <a:r>
            <a:rPr lang="es-EC" b="1" dirty="0"/>
            <a:t>Recursos y capacidades</a:t>
          </a:r>
        </a:p>
      </dgm:t>
    </dgm:pt>
    <dgm:pt modelId="{6CCA6CFA-FBC5-458C-A950-20858E51671C}" type="parTrans" cxnId="{BDA81D7A-AF12-4212-850F-E87469246D08}">
      <dgm:prSet/>
      <dgm:spPr/>
      <dgm:t>
        <a:bodyPr/>
        <a:lstStyle/>
        <a:p>
          <a:endParaRPr lang="es-EC"/>
        </a:p>
      </dgm:t>
    </dgm:pt>
    <dgm:pt modelId="{79AD0BD3-961D-428A-9004-1E167A7AC35E}" type="sibTrans" cxnId="{BDA81D7A-AF12-4212-850F-E87469246D08}">
      <dgm:prSet/>
      <dgm:spPr/>
      <dgm:t>
        <a:bodyPr/>
        <a:lstStyle/>
        <a:p>
          <a:endParaRPr lang="es-EC"/>
        </a:p>
      </dgm:t>
    </dgm:pt>
    <dgm:pt modelId="{CE7E668F-7F66-499F-9E3D-09CDCBC248B9}">
      <dgm:prSet phldrT="[Texto]"/>
      <dgm:spPr/>
      <dgm:t>
        <a:bodyPr/>
        <a:lstStyle/>
        <a:p>
          <a:r>
            <a:rPr lang="es-EC" dirty="0"/>
            <a:t>Calidad y diseño</a:t>
          </a:r>
        </a:p>
      </dgm:t>
    </dgm:pt>
    <dgm:pt modelId="{A4859FD4-B1F0-4CD5-8168-67A049826B87}" type="parTrans" cxnId="{C0C35747-0976-4BB7-9467-7E3B3B150AFA}">
      <dgm:prSet/>
      <dgm:spPr/>
      <dgm:t>
        <a:bodyPr/>
        <a:lstStyle/>
        <a:p>
          <a:endParaRPr lang="es-EC"/>
        </a:p>
      </dgm:t>
    </dgm:pt>
    <dgm:pt modelId="{70325C37-1751-4334-864D-D39A1D2A6CF9}" type="sibTrans" cxnId="{C0C35747-0976-4BB7-9467-7E3B3B150AFA}">
      <dgm:prSet/>
      <dgm:spPr/>
      <dgm:t>
        <a:bodyPr/>
        <a:lstStyle/>
        <a:p>
          <a:endParaRPr lang="es-EC"/>
        </a:p>
      </dgm:t>
    </dgm:pt>
    <dgm:pt modelId="{3412FE51-8AB3-4775-8B5E-A4003DE18F9C}">
      <dgm:prSet phldrT="[Texto]"/>
      <dgm:spPr/>
      <dgm:t>
        <a:bodyPr/>
        <a:lstStyle/>
        <a:p>
          <a:r>
            <a:rPr lang="es-EC" b="1" dirty="0"/>
            <a:t>Presentación y promoción</a:t>
          </a:r>
        </a:p>
      </dgm:t>
    </dgm:pt>
    <dgm:pt modelId="{90CA8D3D-B89A-45AC-9FD5-1913150356B2}" type="parTrans" cxnId="{60185167-E3EE-4CE4-96A7-1FD1765BC268}">
      <dgm:prSet/>
      <dgm:spPr/>
      <dgm:t>
        <a:bodyPr/>
        <a:lstStyle/>
        <a:p>
          <a:endParaRPr lang="es-EC"/>
        </a:p>
      </dgm:t>
    </dgm:pt>
    <dgm:pt modelId="{AE90983C-8EF4-485E-ADC3-58429EEC1539}" type="sibTrans" cxnId="{60185167-E3EE-4CE4-96A7-1FD1765BC268}">
      <dgm:prSet/>
      <dgm:spPr/>
      <dgm:t>
        <a:bodyPr/>
        <a:lstStyle/>
        <a:p>
          <a:endParaRPr lang="es-EC"/>
        </a:p>
      </dgm:t>
    </dgm:pt>
    <dgm:pt modelId="{06445005-963D-4370-B728-A515ECDFE51E}">
      <dgm:prSet phldrT="[Texto]"/>
      <dgm:spPr/>
      <dgm:t>
        <a:bodyPr/>
        <a:lstStyle/>
        <a:p>
          <a:r>
            <a:rPr lang="es-EC" dirty="0"/>
            <a:t>Concepto claro del producto.</a:t>
          </a:r>
        </a:p>
      </dgm:t>
    </dgm:pt>
    <dgm:pt modelId="{752BEC24-A43E-41AD-8E30-1F14C4D4E8C2}" type="parTrans" cxnId="{39081E4D-8CF4-4A7D-BDCD-BAC2870C0DC9}">
      <dgm:prSet/>
      <dgm:spPr/>
      <dgm:t>
        <a:bodyPr/>
        <a:lstStyle/>
        <a:p>
          <a:endParaRPr lang="es-EC"/>
        </a:p>
      </dgm:t>
    </dgm:pt>
    <dgm:pt modelId="{69D8F9CA-ABA1-4899-B2D2-AAF9197CDA12}" type="sibTrans" cxnId="{39081E4D-8CF4-4A7D-BDCD-BAC2870C0DC9}">
      <dgm:prSet/>
      <dgm:spPr/>
      <dgm:t>
        <a:bodyPr/>
        <a:lstStyle/>
        <a:p>
          <a:endParaRPr lang="es-EC"/>
        </a:p>
      </dgm:t>
    </dgm:pt>
    <dgm:pt modelId="{459614D2-DAAA-4E4C-8180-4018FF504F2B}">
      <dgm:prSet phldrT="[Texto]"/>
      <dgm:spPr/>
      <dgm:t>
        <a:bodyPr/>
        <a:lstStyle/>
        <a:p>
          <a:r>
            <a:rPr lang="es-EC" dirty="0"/>
            <a:t>Botones (Color y medidas)</a:t>
          </a:r>
        </a:p>
      </dgm:t>
    </dgm:pt>
    <dgm:pt modelId="{8FADC4B0-3157-4AC6-BFF4-B73D0F935DCD}" type="parTrans" cxnId="{8DE5115A-7EEE-4AC2-B545-FCB929E5D52D}">
      <dgm:prSet/>
      <dgm:spPr/>
      <dgm:t>
        <a:bodyPr/>
        <a:lstStyle/>
        <a:p>
          <a:endParaRPr lang="es-EC"/>
        </a:p>
      </dgm:t>
    </dgm:pt>
    <dgm:pt modelId="{9AE54B3F-E4F6-4D9D-8CE6-179D9A618C63}" type="sibTrans" cxnId="{8DE5115A-7EEE-4AC2-B545-FCB929E5D52D}">
      <dgm:prSet/>
      <dgm:spPr/>
      <dgm:t>
        <a:bodyPr/>
        <a:lstStyle/>
        <a:p>
          <a:endParaRPr lang="es-EC"/>
        </a:p>
      </dgm:t>
    </dgm:pt>
    <dgm:pt modelId="{7744A4B5-0620-47CA-ABE8-2F2EAE62288C}">
      <dgm:prSet phldrT="[Texto]"/>
      <dgm:spPr/>
      <dgm:t>
        <a:bodyPr/>
        <a:lstStyle/>
        <a:p>
          <a:r>
            <a:rPr lang="es-EC" dirty="0"/>
            <a:t>Bisutería (Acabados e innovación)</a:t>
          </a:r>
        </a:p>
      </dgm:t>
    </dgm:pt>
    <dgm:pt modelId="{6CBC4CDB-BA83-4F29-9E8B-157E3B220AAB}" type="parTrans" cxnId="{8418E82E-7403-484D-8D88-EB400F7131FF}">
      <dgm:prSet/>
      <dgm:spPr/>
      <dgm:t>
        <a:bodyPr/>
        <a:lstStyle/>
        <a:p>
          <a:endParaRPr lang="es-EC"/>
        </a:p>
      </dgm:t>
    </dgm:pt>
    <dgm:pt modelId="{1F318252-AB0F-48EB-BDAA-F6A9C149B79E}" type="sibTrans" cxnId="{8418E82E-7403-484D-8D88-EB400F7131FF}">
      <dgm:prSet/>
      <dgm:spPr/>
      <dgm:t>
        <a:bodyPr/>
        <a:lstStyle/>
        <a:p>
          <a:endParaRPr lang="es-EC"/>
        </a:p>
      </dgm:t>
    </dgm:pt>
    <dgm:pt modelId="{FDA188B4-D49F-44EA-8C1C-F6F4F4917F9D}">
      <dgm:prSet phldrT="[Texto]"/>
      <dgm:spPr/>
      <dgm:t>
        <a:bodyPr/>
        <a:lstStyle/>
        <a:p>
          <a:r>
            <a:rPr lang="es-EC" dirty="0"/>
            <a:t>Identidad y legado histórico</a:t>
          </a:r>
        </a:p>
      </dgm:t>
    </dgm:pt>
    <dgm:pt modelId="{E69B3174-30E1-442C-83B1-F87972880B3C}" type="parTrans" cxnId="{5194DC65-020B-4A4B-A54B-FB5A60CE0AB6}">
      <dgm:prSet/>
      <dgm:spPr/>
      <dgm:t>
        <a:bodyPr/>
        <a:lstStyle/>
        <a:p>
          <a:endParaRPr lang="es-EC"/>
        </a:p>
      </dgm:t>
    </dgm:pt>
    <dgm:pt modelId="{4888C42A-3868-4515-9C79-B7404D420A5C}" type="sibTrans" cxnId="{5194DC65-020B-4A4B-A54B-FB5A60CE0AB6}">
      <dgm:prSet/>
      <dgm:spPr/>
      <dgm:t>
        <a:bodyPr/>
        <a:lstStyle/>
        <a:p>
          <a:endParaRPr lang="es-EC"/>
        </a:p>
      </dgm:t>
    </dgm:pt>
    <dgm:pt modelId="{839A4286-7A12-4AD8-BB2F-95CC277D5363}">
      <dgm:prSet phldrT="[Texto]"/>
      <dgm:spPr/>
      <dgm:t>
        <a:bodyPr/>
        <a:lstStyle/>
        <a:p>
          <a:r>
            <a:rPr lang="es-EC" dirty="0"/>
            <a:t>Cuidado del medio ambiente</a:t>
          </a:r>
        </a:p>
      </dgm:t>
    </dgm:pt>
    <dgm:pt modelId="{DE43BE9C-00AF-4655-8AF0-51C533A3997F}" type="parTrans" cxnId="{C770BF11-0313-4B2A-9F09-ABEF1B46555F}">
      <dgm:prSet/>
      <dgm:spPr/>
      <dgm:t>
        <a:bodyPr/>
        <a:lstStyle/>
        <a:p>
          <a:endParaRPr lang="es-EC"/>
        </a:p>
      </dgm:t>
    </dgm:pt>
    <dgm:pt modelId="{7D20990B-1B34-418D-BD67-EF8968ABBFAB}" type="sibTrans" cxnId="{C770BF11-0313-4B2A-9F09-ABEF1B46555F}">
      <dgm:prSet/>
      <dgm:spPr/>
      <dgm:t>
        <a:bodyPr/>
        <a:lstStyle/>
        <a:p>
          <a:endParaRPr lang="es-EC"/>
        </a:p>
      </dgm:t>
    </dgm:pt>
    <dgm:pt modelId="{608AC5D2-7075-4E9B-A386-040C299C7689}" type="pres">
      <dgm:prSet presAssocID="{780E0202-7FE4-462C-9D56-7AFDADD1851C}" presName="Name0" presStyleCnt="0">
        <dgm:presLayoutVars>
          <dgm:dir/>
          <dgm:animLvl val="lvl"/>
          <dgm:resizeHandles val="exact"/>
        </dgm:presLayoutVars>
      </dgm:prSet>
      <dgm:spPr/>
    </dgm:pt>
    <dgm:pt modelId="{89575D1D-2FE4-4DD6-8667-1DE9C15EEA54}" type="pres">
      <dgm:prSet presAssocID="{0340C7B3-97C5-417D-84EC-92056D2C18A7}" presName="linNode" presStyleCnt="0"/>
      <dgm:spPr/>
    </dgm:pt>
    <dgm:pt modelId="{0DD7042E-8569-4DC7-B10B-D70E503AE339}" type="pres">
      <dgm:prSet presAssocID="{0340C7B3-97C5-417D-84EC-92056D2C18A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F006FAAE-63EF-4CAC-BCE7-4FD36F952EF0}" type="pres">
      <dgm:prSet presAssocID="{0340C7B3-97C5-417D-84EC-92056D2C18A7}" presName="descendantText" presStyleLbl="alignAccFollowNode1" presStyleIdx="0" presStyleCnt="2">
        <dgm:presLayoutVars>
          <dgm:bulletEnabled val="1"/>
        </dgm:presLayoutVars>
      </dgm:prSet>
      <dgm:spPr/>
    </dgm:pt>
    <dgm:pt modelId="{FEA3A9CC-80DF-45D9-93C5-C6F5BBE30DC9}" type="pres">
      <dgm:prSet presAssocID="{79AD0BD3-961D-428A-9004-1E167A7AC35E}" presName="sp" presStyleCnt="0"/>
      <dgm:spPr/>
    </dgm:pt>
    <dgm:pt modelId="{533140A6-0AD9-4209-A51E-0144CAF96D7C}" type="pres">
      <dgm:prSet presAssocID="{3412FE51-8AB3-4775-8B5E-A4003DE18F9C}" presName="linNode" presStyleCnt="0"/>
      <dgm:spPr/>
    </dgm:pt>
    <dgm:pt modelId="{A0063FC4-75AE-4E1C-A7AB-EDDFD36D2E5C}" type="pres">
      <dgm:prSet presAssocID="{3412FE51-8AB3-4775-8B5E-A4003DE18F9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8A0B9E0-2948-4D2A-92C4-11F6DB909F9F}" type="pres">
      <dgm:prSet presAssocID="{3412FE51-8AB3-4775-8B5E-A4003DE18F9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770BF11-0313-4B2A-9F09-ABEF1B46555F}" srcId="{3412FE51-8AB3-4775-8B5E-A4003DE18F9C}" destId="{839A4286-7A12-4AD8-BB2F-95CC277D5363}" srcOrd="2" destOrd="0" parTransId="{DE43BE9C-00AF-4655-8AF0-51C533A3997F}" sibTransId="{7D20990B-1B34-418D-BD67-EF8968ABBFAB}"/>
    <dgm:cxn modelId="{7E483A25-B42C-4186-81A0-3BB4BC562EA1}" type="presOf" srcId="{CE7E668F-7F66-499F-9E3D-09CDCBC248B9}" destId="{F006FAAE-63EF-4CAC-BCE7-4FD36F952EF0}" srcOrd="0" destOrd="0" presId="urn:microsoft.com/office/officeart/2005/8/layout/vList5"/>
    <dgm:cxn modelId="{3291EA2B-40E5-48BB-890A-EC8E2FEC846F}" type="presOf" srcId="{0340C7B3-97C5-417D-84EC-92056D2C18A7}" destId="{0DD7042E-8569-4DC7-B10B-D70E503AE339}" srcOrd="0" destOrd="0" presId="urn:microsoft.com/office/officeart/2005/8/layout/vList5"/>
    <dgm:cxn modelId="{8418E82E-7403-484D-8D88-EB400F7131FF}" srcId="{0340C7B3-97C5-417D-84EC-92056D2C18A7}" destId="{7744A4B5-0620-47CA-ABE8-2F2EAE62288C}" srcOrd="2" destOrd="0" parTransId="{6CBC4CDB-BA83-4F29-9E8B-157E3B220AAB}" sibTransId="{1F318252-AB0F-48EB-BDAA-F6A9C149B79E}"/>
    <dgm:cxn modelId="{75F26E62-27BC-4C65-8B28-6EDF9A09311A}" type="presOf" srcId="{839A4286-7A12-4AD8-BB2F-95CC277D5363}" destId="{58A0B9E0-2948-4D2A-92C4-11F6DB909F9F}" srcOrd="0" destOrd="2" presId="urn:microsoft.com/office/officeart/2005/8/layout/vList5"/>
    <dgm:cxn modelId="{5194DC65-020B-4A4B-A54B-FB5A60CE0AB6}" srcId="{3412FE51-8AB3-4775-8B5E-A4003DE18F9C}" destId="{FDA188B4-D49F-44EA-8C1C-F6F4F4917F9D}" srcOrd="1" destOrd="0" parTransId="{E69B3174-30E1-442C-83B1-F87972880B3C}" sibTransId="{4888C42A-3868-4515-9C79-B7404D420A5C}"/>
    <dgm:cxn modelId="{60185167-E3EE-4CE4-96A7-1FD1765BC268}" srcId="{780E0202-7FE4-462C-9D56-7AFDADD1851C}" destId="{3412FE51-8AB3-4775-8B5E-A4003DE18F9C}" srcOrd="1" destOrd="0" parTransId="{90CA8D3D-B89A-45AC-9FD5-1913150356B2}" sibTransId="{AE90983C-8EF4-485E-ADC3-58429EEC1539}"/>
    <dgm:cxn modelId="{C0C35747-0976-4BB7-9467-7E3B3B150AFA}" srcId="{0340C7B3-97C5-417D-84EC-92056D2C18A7}" destId="{CE7E668F-7F66-499F-9E3D-09CDCBC248B9}" srcOrd="0" destOrd="0" parTransId="{A4859FD4-B1F0-4CD5-8168-67A049826B87}" sibTransId="{70325C37-1751-4334-864D-D39A1D2A6CF9}"/>
    <dgm:cxn modelId="{75DEC14C-3548-41E2-8516-1AE19EEE203B}" type="presOf" srcId="{459614D2-DAAA-4E4C-8180-4018FF504F2B}" destId="{F006FAAE-63EF-4CAC-BCE7-4FD36F952EF0}" srcOrd="0" destOrd="1" presId="urn:microsoft.com/office/officeart/2005/8/layout/vList5"/>
    <dgm:cxn modelId="{39081E4D-8CF4-4A7D-BDCD-BAC2870C0DC9}" srcId="{3412FE51-8AB3-4775-8B5E-A4003DE18F9C}" destId="{06445005-963D-4370-B728-A515ECDFE51E}" srcOrd="0" destOrd="0" parTransId="{752BEC24-A43E-41AD-8E30-1F14C4D4E8C2}" sibTransId="{69D8F9CA-ABA1-4899-B2D2-AAF9197CDA12}"/>
    <dgm:cxn modelId="{8DE5115A-7EEE-4AC2-B545-FCB929E5D52D}" srcId="{0340C7B3-97C5-417D-84EC-92056D2C18A7}" destId="{459614D2-DAAA-4E4C-8180-4018FF504F2B}" srcOrd="1" destOrd="0" parTransId="{8FADC4B0-3157-4AC6-BFF4-B73D0F935DCD}" sibTransId="{9AE54B3F-E4F6-4D9D-8CE6-179D9A618C63}"/>
    <dgm:cxn modelId="{BDA81D7A-AF12-4212-850F-E87469246D08}" srcId="{780E0202-7FE4-462C-9D56-7AFDADD1851C}" destId="{0340C7B3-97C5-417D-84EC-92056D2C18A7}" srcOrd="0" destOrd="0" parTransId="{6CCA6CFA-FBC5-458C-A950-20858E51671C}" sibTransId="{79AD0BD3-961D-428A-9004-1E167A7AC35E}"/>
    <dgm:cxn modelId="{9D22B97E-2BEB-4159-B781-18112FA23C3E}" type="presOf" srcId="{780E0202-7FE4-462C-9D56-7AFDADD1851C}" destId="{608AC5D2-7075-4E9B-A386-040C299C7689}" srcOrd="0" destOrd="0" presId="urn:microsoft.com/office/officeart/2005/8/layout/vList5"/>
    <dgm:cxn modelId="{4B206484-9FA1-45A0-AF92-EAB724CC8756}" type="presOf" srcId="{06445005-963D-4370-B728-A515ECDFE51E}" destId="{58A0B9E0-2948-4D2A-92C4-11F6DB909F9F}" srcOrd="0" destOrd="0" presId="urn:microsoft.com/office/officeart/2005/8/layout/vList5"/>
    <dgm:cxn modelId="{4894F194-4BBF-46AC-8BA3-CF5592BBED14}" type="presOf" srcId="{7744A4B5-0620-47CA-ABE8-2F2EAE62288C}" destId="{F006FAAE-63EF-4CAC-BCE7-4FD36F952EF0}" srcOrd="0" destOrd="2" presId="urn:microsoft.com/office/officeart/2005/8/layout/vList5"/>
    <dgm:cxn modelId="{862C52BD-5B63-4F1C-A767-8BE6CBCA712E}" type="presOf" srcId="{3412FE51-8AB3-4775-8B5E-A4003DE18F9C}" destId="{A0063FC4-75AE-4E1C-A7AB-EDDFD36D2E5C}" srcOrd="0" destOrd="0" presId="urn:microsoft.com/office/officeart/2005/8/layout/vList5"/>
    <dgm:cxn modelId="{B7F1C7C6-55E0-4426-B24D-342C2FD2B485}" type="presOf" srcId="{FDA188B4-D49F-44EA-8C1C-F6F4F4917F9D}" destId="{58A0B9E0-2948-4D2A-92C4-11F6DB909F9F}" srcOrd="0" destOrd="1" presId="urn:microsoft.com/office/officeart/2005/8/layout/vList5"/>
    <dgm:cxn modelId="{7B3DEF4F-268E-44B9-9605-BEB788F6450A}" type="presParOf" srcId="{608AC5D2-7075-4E9B-A386-040C299C7689}" destId="{89575D1D-2FE4-4DD6-8667-1DE9C15EEA54}" srcOrd="0" destOrd="0" presId="urn:microsoft.com/office/officeart/2005/8/layout/vList5"/>
    <dgm:cxn modelId="{DA0EA6D4-2910-4CEE-AD9D-391F298194A6}" type="presParOf" srcId="{89575D1D-2FE4-4DD6-8667-1DE9C15EEA54}" destId="{0DD7042E-8569-4DC7-B10B-D70E503AE339}" srcOrd="0" destOrd="0" presId="urn:microsoft.com/office/officeart/2005/8/layout/vList5"/>
    <dgm:cxn modelId="{C863C0E6-D1EF-4C94-B086-E58E3EDD9993}" type="presParOf" srcId="{89575D1D-2FE4-4DD6-8667-1DE9C15EEA54}" destId="{F006FAAE-63EF-4CAC-BCE7-4FD36F952EF0}" srcOrd="1" destOrd="0" presId="urn:microsoft.com/office/officeart/2005/8/layout/vList5"/>
    <dgm:cxn modelId="{3FDD85B6-F81E-4413-8EE6-BCD6821A9334}" type="presParOf" srcId="{608AC5D2-7075-4E9B-A386-040C299C7689}" destId="{FEA3A9CC-80DF-45D9-93C5-C6F5BBE30DC9}" srcOrd="1" destOrd="0" presId="urn:microsoft.com/office/officeart/2005/8/layout/vList5"/>
    <dgm:cxn modelId="{3B1BFA42-B6ED-480C-86C9-F4A8C557A63A}" type="presParOf" srcId="{608AC5D2-7075-4E9B-A386-040C299C7689}" destId="{533140A6-0AD9-4209-A51E-0144CAF96D7C}" srcOrd="2" destOrd="0" presId="urn:microsoft.com/office/officeart/2005/8/layout/vList5"/>
    <dgm:cxn modelId="{C6D6A52C-7003-468B-846F-62793F9C2878}" type="presParOf" srcId="{533140A6-0AD9-4209-A51E-0144CAF96D7C}" destId="{A0063FC4-75AE-4E1C-A7AB-EDDFD36D2E5C}" srcOrd="0" destOrd="0" presId="urn:microsoft.com/office/officeart/2005/8/layout/vList5"/>
    <dgm:cxn modelId="{83E67AC2-6C5F-46F0-A5F0-83A303AC1511}" type="presParOf" srcId="{533140A6-0AD9-4209-A51E-0144CAF96D7C}" destId="{58A0B9E0-2948-4D2A-92C4-11F6DB909F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FBAF5-C963-4EBE-8986-59FF564D51F0}">
      <dsp:nvSpPr>
        <dsp:cNvPr id="0" name=""/>
        <dsp:cNvSpPr/>
      </dsp:nvSpPr>
      <dsp:spPr>
        <a:xfrm>
          <a:off x="-925511" y="-146649"/>
          <a:ext cx="1114516" cy="1114516"/>
        </a:xfrm>
        <a:prstGeom prst="blockArc">
          <a:avLst>
            <a:gd name="adj1" fmla="val 18900000"/>
            <a:gd name="adj2" fmla="val 2700000"/>
            <a:gd name="adj3" fmla="val 193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98391-104F-47D6-A652-A57107FDFDB6}">
      <dsp:nvSpPr>
        <dsp:cNvPr id="0" name=""/>
        <dsp:cNvSpPr/>
      </dsp:nvSpPr>
      <dsp:spPr>
        <a:xfrm>
          <a:off x="151322" y="117319"/>
          <a:ext cx="1609712" cy="2346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21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Liderazgo en costes</a:t>
          </a:r>
        </a:p>
      </dsp:txBody>
      <dsp:txXfrm>
        <a:off x="151322" y="117319"/>
        <a:ext cx="1609712" cy="234605"/>
      </dsp:txXfrm>
    </dsp:sp>
    <dsp:sp modelId="{4D702A61-410A-4675-A594-4EC0E82CD299}">
      <dsp:nvSpPr>
        <dsp:cNvPr id="0" name=""/>
        <dsp:cNvSpPr/>
      </dsp:nvSpPr>
      <dsp:spPr>
        <a:xfrm>
          <a:off x="4693" y="87993"/>
          <a:ext cx="293256" cy="293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1B14A-9D77-4B61-A4FD-4957F260EFB0}">
      <dsp:nvSpPr>
        <dsp:cNvPr id="0" name=""/>
        <dsp:cNvSpPr/>
      </dsp:nvSpPr>
      <dsp:spPr>
        <a:xfrm>
          <a:off x="151322" y="469293"/>
          <a:ext cx="1609712" cy="234605"/>
        </a:xfrm>
        <a:prstGeom prst="rect">
          <a:avLst/>
        </a:prstGeom>
        <a:solidFill>
          <a:schemeClr val="accent5">
            <a:hueOff val="153496"/>
            <a:satOff val="-6626"/>
            <a:lumOff val="-2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21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Diferenciación</a:t>
          </a:r>
        </a:p>
      </dsp:txBody>
      <dsp:txXfrm>
        <a:off x="151322" y="469293"/>
        <a:ext cx="1609712" cy="234605"/>
      </dsp:txXfrm>
    </dsp:sp>
    <dsp:sp modelId="{6AA626B8-7413-42E0-B97B-67D2FDF226D1}">
      <dsp:nvSpPr>
        <dsp:cNvPr id="0" name=""/>
        <dsp:cNvSpPr/>
      </dsp:nvSpPr>
      <dsp:spPr>
        <a:xfrm>
          <a:off x="4693" y="439967"/>
          <a:ext cx="293256" cy="2932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3496"/>
              <a:satOff val="-6626"/>
              <a:lumOff val="-2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03BCC-4F27-4C03-AD47-DA73EB2BB7D7}">
      <dsp:nvSpPr>
        <dsp:cNvPr id="0" name=""/>
        <dsp:cNvSpPr/>
      </dsp:nvSpPr>
      <dsp:spPr>
        <a:xfrm>
          <a:off x="0" y="622"/>
          <a:ext cx="3272242" cy="556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Denominación de origen.</a:t>
          </a:r>
        </a:p>
      </dsp:txBody>
      <dsp:txXfrm>
        <a:off x="27149" y="27771"/>
        <a:ext cx="3217944" cy="501854"/>
      </dsp:txXfrm>
    </dsp:sp>
    <dsp:sp modelId="{93F05BFF-4DF5-4033-AD9B-044DC15A0232}">
      <dsp:nvSpPr>
        <dsp:cNvPr id="0" name=""/>
        <dsp:cNvSpPr/>
      </dsp:nvSpPr>
      <dsp:spPr>
        <a:xfrm>
          <a:off x="0" y="556774"/>
          <a:ext cx="3272242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9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Garantizar sus características y calidad.</a:t>
          </a:r>
        </a:p>
      </dsp:txBody>
      <dsp:txXfrm>
        <a:off x="0" y="556774"/>
        <a:ext cx="3272242" cy="231840"/>
      </dsp:txXfrm>
    </dsp:sp>
    <dsp:sp modelId="{92160435-CCB5-49FC-9DC0-9D4C8BC2C0C9}">
      <dsp:nvSpPr>
        <dsp:cNvPr id="0" name=""/>
        <dsp:cNvSpPr/>
      </dsp:nvSpPr>
      <dsp:spPr>
        <a:xfrm>
          <a:off x="0" y="788614"/>
          <a:ext cx="3272242" cy="556152"/>
        </a:xfrm>
        <a:prstGeom prst="roundRect">
          <a:avLst/>
        </a:prstGeom>
        <a:solidFill>
          <a:schemeClr val="accent3">
            <a:hueOff val="-15825"/>
            <a:satOff val="8463"/>
            <a:lumOff val="-110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Alianzas estratégicas con empresas de insumos complementarios.</a:t>
          </a:r>
        </a:p>
      </dsp:txBody>
      <dsp:txXfrm>
        <a:off x="27149" y="815763"/>
        <a:ext cx="3217944" cy="501854"/>
      </dsp:txXfrm>
    </dsp:sp>
    <dsp:sp modelId="{2AED7AD5-E164-48BC-BC75-BA10BBB1D1BB}">
      <dsp:nvSpPr>
        <dsp:cNvPr id="0" name=""/>
        <dsp:cNvSpPr/>
      </dsp:nvSpPr>
      <dsp:spPr>
        <a:xfrm>
          <a:off x="0" y="1344767"/>
          <a:ext cx="3272242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9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Tendencia eco amigable – empaque/etiqueta.</a:t>
          </a:r>
        </a:p>
      </dsp:txBody>
      <dsp:txXfrm>
        <a:off x="0" y="1344767"/>
        <a:ext cx="3272242" cy="231840"/>
      </dsp:txXfrm>
    </dsp:sp>
    <dsp:sp modelId="{B46BA878-D9F3-4A35-9216-D7465C09818F}">
      <dsp:nvSpPr>
        <dsp:cNvPr id="0" name=""/>
        <dsp:cNvSpPr/>
      </dsp:nvSpPr>
      <dsp:spPr>
        <a:xfrm>
          <a:off x="0" y="1576607"/>
          <a:ext cx="3272242" cy="556152"/>
        </a:xfrm>
        <a:prstGeom prst="roundRect">
          <a:avLst/>
        </a:prstGeom>
        <a:solidFill>
          <a:schemeClr val="accent3">
            <a:hueOff val="-31650"/>
            <a:satOff val="16927"/>
            <a:lumOff val="-220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Marketing de contenidos.</a:t>
          </a:r>
        </a:p>
      </dsp:txBody>
      <dsp:txXfrm>
        <a:off x="27149" y="1603756"/>
        <a:ext cx="3217944" cy="501854"/>
      </dsp:txXfrm>
    </dsp:sp>
    <dsp:sp modelId="{EBAD576F-B61D-4712-8A36-BA54CE9595B2}">
      <dsp:nvSpPr>
        <dsp:cNvPr id="0" name=""/>
        <dsp:cNvSpPr/>
      </dsp:nvSpPr>
      <dsp:spPr>
        <a:xfrm>
          <a:off x="0" y="2132759"/>
          <a:ext cx="3272242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9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Contenido promocional – beneficios.</a:t>
          </a:r>
        </a:p>
      </dsp:txBody>
      <dsp:txXfrm>
        <a:off x="0" y="2132759"/>
        <a:ext cx="3272242" cy="231840"/>
      </dsp:txXfrm>
    </dsp:sp>
    <dsp:sp modelId="{4FE79E67-E364-4F3C-8571-7E0293B99871}">
      <dsp:nvSpPr>
        <dsp:cNvPr id="0" name=""/>
        <dsp:cNvSpPr/>
      </dsp:nvSpPr>
      <dsp:spPr>
        <a:xfrm>
          <a:off x="0" y="2364599"/>
          <a:ext cx="3272242" cy="556152"/>
        </a:xfrm>
        <a:prstGeom prst="roundRect">
          <a:avLst/>
        </a:prstGeom>
        <a:solidFill>
          <a:schemeClr val="accent3">
            <a:hueOff val="-47476"/>
            <a:satOff val="25390"/>
            <a:lumOff val="-33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Planificación.</a:t>
          </a:r>
        </a:p>
      </dsp:txBody>
      <dsp:txXfrm>
        <a:off x="27149" y="2391748"/>
        <a:ext cx="3217944" cy="501854"/>
      </dsp:txXfrm>
    </dsp:sp>
    <dsp:sp modelId="{8ADE7D65-6B66-4E03-B4B5-A4F14A227218}">
      <dsp:nvSpPr>
        <dsp:cNvPr id="0" name=""/>
        <dsp:cNvSpPr/>
      </dsp:nvSpPr>
      <dsp:spPr>
        <a:xfrm>
          <a:off x="0" y="2920751"/>
          <a:ext cx="327224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94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2 colecciones  (carácter universal – colección/nación)</a:t>
          </a:r>
        </a:p>
      </dsp:txBody>
      <dsp:txXfrm>
        <a:off x="0" y="2920751"/>
        <a:ext cx="3272242" cy="3477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C160A-B84E-49B6-8903-2D9F69331396}">
      <dsp:nvSpPr>
        <dsp:cNvPr id="0" name=""/>
        <dsp:cNvSpPr/>
      </dsp:nvSpPr>
      <dsp:spPr>
        <a:xfrm>
          <a:off x="0" y="164583"/>
          <a:ext cx="286447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Programas comerciales</a:t>
          </a:r>
        </a:p>
      </dsp:txBody>
      <dsp:txXfrm>
        <a:off x="16392" y="180975"/>
        <a:ext cx="2831694" cy="303006"/>
      </dsp:txXfrm>
    </dsp:sp>
    <dsp:sp modelId="{8B0A03C8-CCF6-423A-AD59-80A0A2C99F33}">
      <dsp:nvSpPr>
        <dsp:cNvPr id="0" name=""/>
        <dsp:cNvSpPr/>
      </dsp:nvSpPr>
      <dsp:spPr>
        <a:xfrm>
          <a:off x="0" y="500373"/>
          <a:ext cx="286447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Capacitación gratuita de artesanos – materiales complementarios.</a:t>
          </a:r>
        </a:p>
      </dsp:txBody>
      <dsp:txXfrm>
        <a:off x="0" y="500373"/>
        <a:ext cx="2864478" cy="347760"/>
      </dsp:txXfrm>
    </dsp:sp>
    <dsp:sp modelId="{5E9B6B3D-A12B-4860-97E6-516A3187CFB3}">
      <dsp:nvSpPr>
        <dsp:cNvPr id="0" name=""/>
        <dsp:cNvSpPr/>
      </dsp:nvSpPr>
      <dsp:spPr>
        <a:xfrm>
          <a:off x="0" y="848133"/>
          <a:ext cx="286447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Fortalecer las relaciones comerciales</a:t>
          </a:r>
        </a:p>
      </dsp:txBody>
      <dsp:txXfrm>
        <a:off x="16392" y="864525"/>
        <a:ext cx="2831694" cy="303006"/>
      </dsp:txXfrm>
    </dsp:sp>
    <dsp:sp modelId="{FE2956FC-4FFB-403B-B63C-927C45E9576B}">
      <dsp:nvSpPr>
        <dsp:cNvPr id="0" name=""/>
        <dsp:cNvSpPr/>
      </dsp:nvSpPr>
      <dsp:spPr>
        <a:xfrm>
          <a:off x="0" y="1183923"/>
          <a:ext cx="286447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Preferencias arancelarias – insumos y maquinaria.</a:t>
          </a:r>
        </a:p>
      </dsp:txBody>
      <dsp:txXfrm>
        <a:off x="0" y="1183923"/>
        <a:ext cx="2864478" cy="347760"/>
      </dsp:txXfrm>
    </dsp:sp>
    <dsp:sp modelId="{B7C69D1F-F501-40C0-BC04-7240E68AF993}">
      <dsp:nvSpPr>
        <dsp:cNvPr id="0" name=""/>
        <dsp:cNvSpPr/>
      </dsp:nvSpPr>
      <dsp:spPr>
        <a:xfrm>
          <a:off x="0" y="1531683"/>
          <a:ext cx="286447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Plan de financiamiento</a:t>
          </a:r>
        </a:p>
      </dsp:txBody>
      <dsp:txXfrm>
        <a:off x="16392" y="1548075"/>
        <a:ext cx="2831694" cy="303006"/>
      </dsp:txXfrm>
    </dsp:sp>
    <dsp:sp modelId="{343C1AD7-8576-4E75-A649-ADAFA0CE166E}">
      <dsp:nvSpPr>
        <dsp:cNvPr id="0" name=""/>
        <dsp:cNvSpPr/>
      </dsp:nvSpPr>
      <dsp:spPr>
        <a:xfrm>
          <a:off x="0" y="1907793"/>
          <a:ext cx="2864478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Ruta comercial y turística</a:t>
          </a:r>
        </a:p>
      </dsp:txBody>
      <dsp:txXfrm>
        <a:off x="16392" y="1924185"/>
        <a:ext cx="2831694" cy="303006"/>
      </dsp:txXfrm>
    </dsp:sp>
    <dsp:sp modelId="{252B91F8-C593-47E1-B1E6-E08686CFA616}">
      <dsp:nvSpPr>
        <dsp:cNvPr id="0" name=""/>
        <dsp:cNvSpPr/>
      </dsp:nvSpPr>
      <dsp:spPr>
        <a:xfrm>
          <a:off x="0" y="2243583"/>
          <a:ext cx="2864478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47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Sector de la tagua en la provincia de Manabí</a:t>
          </a:r>
        </a:p>
      </dsp:txBody>
      <dsp:txXfrm>
        <a:off x="0" y="2243583"/>
        <a:ext cx="2864478" cy="231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092D9-52D7-4C92-A4CA-5562072AA8A7}">
      <dsp:nvSpPr>
        <dsp:cNvPr id="0" name=""/>
        <dsp:cNvSpPr/>
      </dsp:nvSpPr>
      <dsp:spPr>
        <a:xfrm>
          <a:off x="0" y="0"/>
          <a:ext cx="5704937" cy="3357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Plan a favor de la industria artesanal</a:t>
          </a:r>
        </a:p>
      </dsp:txBody>
      <dsp:txXfrm>
        <a:off x="16392" y="16392"/>
        <a:ext cx="5672153" cy="303006"/>
      </dsp:txXfrm>
    </dsp:sp>
    <dsp:sp modelId="{1D1EC230-8974-41A2-BCC7-B329B7624953}">
      <dsp:nvSpPr>
        <dsp:cNvPr id="0" name=""/>
        <dsp:cNvSpPr/>
      </dsp:nvSpPr>
      <dsp:spPr>
        <a:xfrm>
          <a:off x="0" y="388519"/>
          <a:ext cx="5704937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13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Libre acceso a importación de insumos necesarios</a:t>
          </a:r>
        </a:p>
      </dsp:txBody>
      <dsp:txXfrm>
        <a:off x="0" y="388519"/>
        <a:ext cx="5704937" cy="231840"/>
      </dsp:txXfrm>
    </dsp:sp>
    <dsp:sp modelId="{D46A4871-FC64-41C3-A9AB-5A29BF8DF0C7}">
      <dsp:nvSpPr>
        <dsp:cNvPr id="0" name=""/>
        <dsp:cNvSpPr/>
      </dsp:nvSpPr>
      <dsp:spPr>
        <a:xfrm>
          <a:off x="0" y="620359"/>
          <a:ext cx="5704937" cy="335790"/>
        </a:xfrm>
        <a:prstGeom prst="roundRect">
          <a:avLst/>
        </a:prstGeom>
        <a:solidFill>
          <a:schemeClr val="accent5">
            <a:hueOff val="51165"/>
            <a:satOff val="-2209"/>
            <a:lumOff val="-75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Mecanismo de fomento para exportaciones por volumen o valor</a:t>
          </a:r>
        </a:p>
      </dsp:txBody>
      <dsp:txXfrm>
        <a:off x="16392" y="636751"/>
        <a:ext cx="5672153" cy="303006"/>
      </dsp:txXfrm>
    </dsp:sp>
    <dsp:sp modelId="{0435A43D-8D98-4C48-BEB2-0778AC877C07}">
      <dsp:nvSpPr>
        <dsp:cNvPr id="0" name=""/>
        <dsp:cNvSpPr/>
      </dsp:nvSpPr>
      <dsp:spPr>
        <a:xfrm>
          <a:off x="0" y="956149"/>
          <a:ext cx="5704937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13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Courier de carácter público</a:t>
          </a:r>
        </a:p>
      </dsp:txBody>
      <dsp:txXfrm>
        <a:off x="0" y="956149"/>
        <a:ext cx="5704937" cy="231840"/>
      </dsp:txXfrm>
    </dsp:sp>
    <dsp:sp modelId="{2E75559F-7137-4DC3-83D8-D91816A9DA40}">
      <dsp:nvSpPr>
        <dsp:cNvPr id="0" name=""/>
        <dsp:cNvSpPr/>
      </dsp:nvSpPr>
      <dsp:spPr>
        <a:xfrm>
          <a:off x="0" y="1187989"/>
          <a:ext cx="5704937" cy="335790"/>
        </a:xfrm>
        <a:prstGeom prst="roundRect">
          <a:avLst/>
        </a:prstGeom>
        <a:solidFill>
          <a:schemeClr val="accent5">
            <a:hueOff val="102331"/>
            <a:satOff val="-4417"/>
            <a:lumOff val="-15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Ampliación asistencia técnica sectorial ProEcuador</a:t>
          </a:r>
        </a:p>
      </dsp:txBody>
      <dsp:txXfrm>
        <a:off x="16392" y="1204381"/>
        <a:ext cx="5672153" cy="303006"/>
      </dsp:txXfrm>
    </dsp:sp>
    <dsp:sp modelId="{79412068-261B-4F98-9080-4C0F76FB56DB}">
      <dsp:nvSpPr>
        <dsp:cNvPr id="0" name=""/>
        <dsp:cNvSpPr/>
      </dsp:nvSpPr>
      <dsp:spPr>
        <a:xfrm>
          <a:off x="0" y="1523779"/>
          <a:ext cx="5704937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13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Mayor difusión para la oferta exportable</a:t>
          </a:r>
        </a:p>
      </dsp:txBody>
      <dsp:txXfrm>
        <a:off x="0" y="1523779"/>
        <a:ext cx="5704937" cy="231840"/>
      </dsp:txXfrm>
    </dsp:sp>
    <dsp:sp modelId="{0BA43746-4731-4584-989B-E157FE639792}">
      <dsp:nvSpPr>
        <dsp:cNvPr id="0" name=""/>
        <dsp:cNvSpPr/>
      </dsp:nvSpPr>
      <dsp:spPr>
        <a:xfrm>
          <a:off x="0" y="1755619"/>
          <a:ext cx="5704937" cy="335790"/>
        </a:xfrm>
        <a:prstGeom prst="roundRect">
          <a:avLst/>
        </a:prstGeom>
        <a:solidFill>
          <a:schemeClr val="accent5">
            <a:hueOff val="153496"/>
            <a:satOff val="-6626"/>
            <a:lumOff val="-2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Precio Nacional de Exportación Sector-Tagua</a:t>
          </a:r>
        </a:p>
      </dsp:txBody>
      <dsp:txXfrm>
        <a:off x="16392" y="1772011"/>
        <a:ext cx="5672153" cy="303006"/>
      </dsp:txXfrm>
    </dsp:sp>
    <dsp:sp modelId="{90D56116-4E6A-4C98-B2A2-44CB22CA698D}">
      <dsp:nvSpPr>
        <dsp:cNvPr id="0" name=""/>
        <dsp:cNvSpPr/>
      </dsp:nvSpPr>
      <dsp:spPr>
        <a:xfrm>
          <a:off x="0" y="2091409"/>
          <a:ext cx="5704937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13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100" kern="1200" dirty="0"/>
            <a:t>Forma de valorar e incentivar</a:t>
          </a:r>
        </a:p>
      </dsp:txBody>
      <dsp:txXfrm>
        <a:off x="0" y="2091409"/>
        <a:ext cx="5704937" cy="2318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092D9-52D7-4C92-A4CA-5562072AA8A7}">
      <dsp:nvSpPr>
        <dsp:cNvPr id="0" name=""/>
        <dsp:cNvSpPr/>
      </dsp:nvSpPr>
      <dsp:spPr>
        <a:xfrm>
          <a:off x="0" y="34335"/>
          <a:ext cx="5155721" cy="4077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Exportaciones mediante representantes independientes</a:t>
          </a:r>
        </a:p>
      </dsp:txBody>
      <dsp:txXfrm>
        <a:off x="19904" y="54239"/>
        <a:ext cx="5115913" cy="367937"/>
      </dsp:txXfrm>
    </dsp:sp>
    <dsp:sp modelId="{1D1EC230-8974-41A2-BCC7-B329B7624953}">
      <dsp:nvSpPr>
        <dsp:cNvPr id="0" name=""/>
        <dsp:cNvSpPr/>
      </dsp:nvSpPr>
      <dsp:spPr>
        <a:xfrm>
          <a:off x="0" y="588730"/>
          <a:ext cx="515572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9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300" kern="1200" dirty="0"/>
            <a:t>Segunda etapa – Modelo Uppsala</a:t>
          </a:r>
        </a:p>
      </dsp:txBody>
      <dsp:txXfrm>
        <a:off x="0" y="588730"/>
        <a:ext cx="5155721" cy="281520"/>
      </dsp:txXfrm>
    </dsp:sp>
    <dsp:sp modelId="{D46A4871-FC64-41C3-A9AB-5A29BF8DF0C7}">
      <dsp:nvSpPr>
        <dsp:cNvPr id="0" name=""/>
        <dsp:cNvSpPr/>
      </dsp:nvSpPr>
      <dsp:spPr>
        <a:xfrm>
          <a:off x="0" y="870250"/>
          <a:ext cx="5155721" cy="407745"/>
        </a:xfrm>
        <a:prstGeom prst="roundRect">
          <a:avLst/>
        </a:prstGeom>
        <a:solidFill>
          <a:schemeClr val="accent4">
            <a:hueOff val="8000"/>
            <a:satOff val="-37409"/>
            <a:lumOff val="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/>
            <a:t>Publicidad y Marketing</a:t>
          </a:r>
        </a:p>
      </dsp:txBody>
      <dsp:txXfrm>
        <a:off x="19904" y="890154"/>
        <a:ext cx="5115913" cy="367937"/>
      </dsp:txXfrm>
    </dsp:sp>
    <dsp:sp modelId="{0435A43D-8D98-4C48-BEB2-0778AC877C07}">
      <dsp:nvSpPr>
        <dsp:cNvPr id="0" name=""/>
        <dsp:cNvSpPr/>
      </dsp:nvSpPr>
      <dsp:spPr>
        <a:xfrm>
          <a:off x="0" y="1277995"/>
          <a:ext cx="5155721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694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300" kern="1200" dirty="0"/>
            <a:t>4% de ventas netas invertir en promoción</a:t>
          </a:r>
        </a:p>
      </dsp:txBody>
      <dsp:txXfrm>
        <a:off x="0" y="1277995"/>
        <a:ext cx="5155721" cy="281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FBAF5-C963-4EBE-8986-59FF564D51F0}">
      <dsp:nvSpPr>
        <dsp:cNvPr id="0" name=""/>
        <dsp:cNvSpPr/>
      </dsp:nvSpPr>
      <dsp:spPr>
        <a:xfrm>
          <a:off x="-1328665" y="-207939"/>
          <a:ext cx="1593435" cy="1593435"/>
        </a:xfrm>
        <a:prstGeom prst="blockArc">
          <a:avLst>
            <a:gd name="adj1" fmla="val 18900000"/>
            <a:gd name="adj2" fmla="val 2700000"/>
            <a:gd name="adj3" fmla="val 135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98391-104F-47D6-A652-A57107FDFDB6}">
      <dsp:nvSpPr>
        <dsp:cNvPr id="0" name=""/>
        <dsp:cNvSpPr/>
      </dsp:nvSpPr>
      <dsp:spPr>
        <a:xfrm>
          <a:off x="170096" y="117755"/>
          <a:ext cx="1627838" cy="2355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3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Factores Externos</a:t>
          </a:r>
        </a:p>
      </dsp:txBody>
      <dsp:txXfrm>
        <a:off x="170096" y="117755"/>
        <a:ext cx="1627838" cy="235511"/>
      </dsp:txXfrm>
    </dsp:sp>
    <dsp:sp modelId="{4D702A61-410A-4675-A594-4EC0E82CD299}">
      <dsp:nvSpPr>
        <dsp:cNvPr id="0" name=""/>
        <dsp:cNvSpPr/>
      </dsp:nvSpPr>
      <dsp:spPr>
        <a:xfrm>
          <a:off x="22902" y="88316"/>
          <a:ext cx="294389" cy="294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1B14A-9D77-4B61-A4FD-4957F260EFB0}">
      <dsp:nvSpPr>
        <dsp:cNvPr id="0" name=""/>
        <dsp:cNvSpPr/>
      </dsp:nvSpPr>
      <dsp:spPr>
        <a:xfrm>
          <a:off x="255705" y="471022"/>
          <a:ext cx="1542230" cy="235511"/>
        </a:xfrm>
        <a:prstGeom prst="rect">
          <a:avLst/>
        </a:prstGeom>
        <a:solidFill>
          <a:schemeClr val="accent5">
            <a:hueOff val="76748"/>
            <a:satOff val="-3313"/>
            <a:lumOff val="-1137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3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Factores Internos</a:t>
          </a:r>
        </a:p>
      </dsp:txBody>
      <dsp:txXfrm>
        <a:off x="255705" y="471022"/>
        <a:ext cx="1542230" cy="235511"/>
      </dsp:txXfrm>
    </dsp:sp>
    <dsp:sp modelId="{6AA626B8-7413-42E0-B97B-67D2FDF226D1}">
      <dsp:nvSpPr>
        <dsp:cNvPr id="0" name=""/>
        <dsp:cNvSpPr/>
      </dsp:nvSpPr>
      <dsp:spPr>
        <a:xfrm>
          <a:off x="108510" y="441583"/>
          <a:ext cx="294389" cy="294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76748"/>
              <a:satOff val="-3313"/>
              <a:lumOff val="-113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1CE1B-C85A-4889-9DF6-BCD4958EE442}">
      <dsp:nvSpPr>
        <dsp:cNvPr id="0" name=""/>
        <dsp:cNvSpPr/>
      </dsp:nvSpPr>
      <dsp:spPr>
        <a:xfrm>
          <a:off x="170096" y="824289"/>
          <a:ext cx="1627838" cy="235511"/>
        </a:xfrm>
        <a:prstGeom prst="rect">
          <a:avLst/>
        </a:prstGeom>
        <a:solidFill>
          <a:schemeClr val="accent5">
            <a:hueOff val="153496"/>
            <a:satOff val="-6626"/>
            <a:lumOff val="-2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37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Suerte</a:t>
          </a:r>
        </a:p>
      </dsp:txBody>
      <dsp:txXfrm>
        <a:off x="170096" y="824289"/>
        <a:ext cx="1627838" cy="235511"/>
      </dsp:txXfrm>
    </dsp:sp>
    <dsp:sp modelId="{420D2530-77B9-43B8-A8DE-EF3FE89C93E4}">
      <dsp:nvSpPr>
        <dsp:cNvPr id="0" name=""/>
        <dsp:cNvSpPr/>
      </dsp:nvSpPr>
      <dsp:spPr>
        <a:xfrm>
          <a:off x="22902" y="794850"/>
          <a:ext cx="294389" cy="294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3496"/>
              <a:satOff val="-6626"/>
              <a:lumOff val="-2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E9CC9-069A-4A64-90FD-1A8E8F8A89AA}">
      <dsp:nvSpPr>
        <dsp:cNvPr id="0" name=""/>
        <dsp:cNvSpPr/>
      </dsp:nvSpPr>
      <dsp:spPr>
        <a:xfrm rot="10800000">
          <a:off x="829389" y="458"/>
          <a:ext cx="2760400" cy="5364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Exportaciones esporádicas</a:t>
          </a:r>
        </a:p>
      </dsp:txBody>
      <dsp:txXfrm rot="10800000">
        <a:off x="963490" y="458"/>
        <a:ext cx="2626299" cy="536404"/>
      </dsp:txXfrm>
    </dsp:sp>
    <dsp:sp modelId="{3BD85753-8E96-4CEF-8D3C-F29145968504}">
      <dsp:nvSpPr>
        <dsp:cNvPr id="0" name=""/>
        <dsp:cNvSpPr/>
      </dsp:nvSpPr>
      <dsp:spPr>
        <a:xfrm>
          <a:off x="561187" y="458"/>
          <a:ext cx="536404" cy="53640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78A42-138F-47D7-A687-A030246FFC73}">
      <dsp:nvSpPr>
        <dsp:cNvPr id="0" name=""/>
        <dsp:cNvSpPr/>
      </dsp:nvSpPr>
      <dsp:spPr>
        <a:xfrm rot="10800000">
          <a:off x="829389" y="696983"/>
          <a:ext cx="2760400" cy="536404"/>
        </a:xfrm>
        <a:prstGeom prst="homePlate">
          <a:avLst/>
        </a:prstGeom>
        <a:solidFill>
          <a:schemeClr val="accent5">
            <a:hueOff val="51165"/>
            <a:satOff val="-2209"/>
            <a:lumOff val="-75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Exportaciones a través de representantes independientes</a:t>
          </a:r>
        </a:p>
      </dsp:txBody>
      <dsp:txXfrm rot="10800000">
        <a:off x="963490" y="696983"/>
        <a:ext cx="2626299" cy="536404"/>
      </dsp:txXfrm>
    </dsp:sp>
    <dsp:sp modelId="{CA215D54-C833-4CE5-9807-6423D29B4C27}">
      <dsp:nvSpPr>
        <dsp:cNvPr id="0" name=""/>
        <dsp:cNvSpPr/>
      </dsp:nvSpPr>
      <dsp:spPr>
        <a:xfrm>
          <a:off x="561187" y="696983"/>
          <a:ext cx="536404" cy="53640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E5EC8-19A6-4441-848D-48AA73C4404D}">
      <dsp:nvSpPr>
        <dsp:cNvPr id="0" name=""/>
        <dsp:cNvSpPr/>
      </dsp:nvSpPr>
      <dsp:spPr>
        <a:xfrm rot="10800000">
          <a:off x="829389" y="1393508"/>
          <a:ext cx="2760400" cy="536404"/>
        </a:xfrm>
        <a:prstGeom prst="homePlate">
          <a:avLst/>
        </a:prstGeom>
        <a:solidFill>
          <a:schemeClr val="accent5">
            <a:hueOff val="102331"/>
            <a:satOff val="-4417"/>
            <a:lumOff val="-15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Establecimiento de sucursal comercial</a:t>
          </a:r>
        </a:p>
      </dsp:txBody>
      <dsp:txXfrm rot="10800000">
        <a:off x="963490" y="1393508"/>
        <a:ext cx="2626299" cy="536404"/>
      </dsp:txXfrm>
    </dsp:sp>
    <dsp:sp modelId="{C221460F-FC7B-45A2-A18A-F628E3100603}">
      <dsp:nvSpPr>
        <dsp:cNvPr id="0" name=""/>
        <dsp:cNvSpPr/>
      </dsp:nvSpPr>
      <dsp:spPr>
        <a:xfrm>
          <a:off x="561187" y="1393508"/>
          <a:ext cx="536404" cy="53640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49895-87ED-472C-881F-F4FAB22C0814}">
      <dsp:nvSpPr>
        <dsp:cNvPr id="0" name=""/>
        <dsp:cNvSpPr/>
      </dsp:nvSpPr>
      <dsp:spPr>
        <a:xfrm rot="10800000">
          <a:off x="829389" y="2090034"/>
          <a:ext cx="2760400" cy="536404"/>
        </a:xfrm>
        <a:prstGeom prst="homePlate">
          <a:avLst/>
        </a:prstGeom>
        <a:solidFill>
          <a:schemeClr val="accent5">
            <a:hueOff val="153496"/>
            <a:satOff val="-6626"/>
            <a:lumOff val="-2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3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Establecimiento de unidades productivas </a:t>
          </a:r>
        </a:p>
      </dsp:txBody>
      <dsp:txXfrm rot="10800000">
        <a:off x="963490" y="2090034"/>
        <a:ext cx="2626299" cy="536404"/>
      </dsp:txXfrm>
    </dsp:sp>
    <dsp:sp modelId="{B812241E-22DF-4E2E-8A84-024A3439727A}">
      <dsp:nvSpPr>
        <dsp:cNvPr id="0" name=""/>
        <dsp:cNvSpPr/>
      </dsp:nvSpPr>
      <dsp:spPr>
        <a:xfrm>
          <a:off x="561187" y="2090034"/>
          <a:ext cx="536404" cy="53640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848B4-54FB-4241-81FD-F034DFD0801D}">
      <dsp:nvSpPr>
        <dsp:cNvPr id="0" name=""/>
        <dsp:cNvSpPr/>
      </dsp:nvSpPr>
      <dsp:spPr>
        <a:xfrm>
          <a:off x="0" y="0"/>
          <a:ext cx="3511350" cy="11713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sng" kern="1200" dirty="0"/>
            <a:t>Población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12 Empresas exportadoras de derivados de tagua.</a:t>
          </a:r>
        </a:p>
      </dsp:txBody>
      <dsp:txXfrm>
        <a:off x="819404" y="0"/>
        <a:ext cx="2691945" cy="1171340"/>
      </dsp:txXfrm>
    </dsp:sp>
    <dsp:sp modelId="{B69E0431-FF3A-4A87-9801-496D8ED61F5E}">
      <dsp:nvSpPr>
        <dsp:cNvPr id="0" name=""/>
        <dsp:cNvSpPr/>
      </dsp:nvSpPr>
      <dsp:spPr>
        <a:xfrm>
          <a:off x="117134" y="117134"/>
          <a:ext cx="702270" cy="9370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E3E5BC-CE76-4DF6-BFAC-B8B655C4555C}">
      <dsp:nvSpPr>
        <dsp:cNvPr id="0" name=""/>
        <dsp:cNvSpPr/>
      </dsp:nvSpPr>
      <dsp:spPr>
        <a:xfrm>
          <a:off x="0" y="1288474"/>
          <a:ext cx="3511350" cy="1171340"/>
        </a:xfrm>
        <a:prstGeom prst="roundRect">
          <a:avLst>
            <a:gd name="adj" fmla="val 10000"/>
          </a:avLst>
        </a:prstGeom>
        <a:solidFill>
          <a:schemeClr val="accent3">
            <a:hueOff val="-47476"/>
            <a:satOff val="25390"/>
            <a:lumOff val="-3313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u="sng" kern="1200" dirty="0"/>
            <a:t>Muestra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Método de muestreo no probabilístico por conveniencia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5 empresas manabitas exportadoras de botones y bisutería de tagua.</a:t>
          </a:r>
        </a:p>
      </dsp:txBody>
      <dsp:txXfrm>
        <a:off x="819404" y="1288474"/>
        <a:ext cx="2691945" cy="1171340"/>
      </dsp:txXfrm>
    </dsp:sp>
    <dsp:sp modelId="{4839750E-095F-4C9A-BD7C-42562059147F}">
      <dsp:nvSpPr>
        <dsp:cNvPr id="0" name=""/>
        <dsp:cNvSpPr/>
      </dsp:nvSpPr>
      <dsp:spPr>
        <a:xfrm>
          <a:off x="117134" y="1405608"/>
          <a:ext cx="702270" cy="9370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2DA4-CE54-4173-9003-20C8DF9F23F9}">
      <dsp:nvSpPr>
        <dsp:cNvPr id="0" name=""/>
        <dsp:cNvSpPr/>
      </dsp:nvSpPr>
      <dsp:spPr>
        <a:xfrm>
          <a:off x="988293" y="589798"/>
          <a:ext cx="2374411" cy="304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53A8-66F3-4DC1-AECE-09A88392FF6D}">
      <dsp:nvSpPr>
        <dsp:cNvPr id="0" name=""/>
        <dsp:cNvSpPr/>
      </dsp:nvSpPr>
      <dsp:spPr>
        <a:xfrm>
          <a:off x="716826" y="661678"/>
          <a:ext cx="190231" cy="1902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6687E-27B0-4BFB-9643-BC19EA434803}">
      <dsp:nvSpPr>
        <dsp:cNvPr id="0" name=""/>
        <dsp:cNvSpPr/>
      </dsp:nvSpPr>
      <dsp:spPr>
        <a:xfrm>
          <a:off x="716826" y="0"/>
          <a:ext cx="2589466" cy="54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LA TAGUA EN EL ECUADOR</a:t>
          </a:r>
        </a:p>
      </dsp:txBody>
      <dsp:txXfrm>
        <a:off x="716826" y="0"/>
        <a:ext cx="2589466" cy="547267"/>
      </dsp:txXfrm>
    </dsp:sp>
    <dsp:sp modelId="{83C6C4B6-D672-45F4-A1B9-07BAE6606A4D}">
      <dsp:nvSpPr>
        <dsp:cNvPr id="0" name=""/>
        <dsp:cNvSpPr/>
      </dsp:nvSpPr>
      <dsp:spPr>
        <a:xfrm>
          <a:off x="716826" y="1105102"/>
          <a:ext cx="190226" cy="190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CA27-A10A-4CC5-9C6C-421B9974E9BB}">
      <dsp:nvSpPr>
        <dsp:cNvPr id="0" name=""/>
        <dsp:cNvSpPr/>
      </dsp:nvSpPr>
      <dsp:spPr>
        <a:xfrm>
          <a:off x="898089" y="978506"/>
          <a:ext cx="2408203" cy="44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Mayormente se produce en la provincia de Manabí, seguida de Esmeraldas</a:t>
          </a:r>
        </a:p>
      </dsp:txBody>
      <dsp:txXfrm>
        <a:off x="898089" y="978506"/>
        <a:ext cx="2408203" cy="443419"/>
      </dsp:txXfrm>
    </dsp:sp>
    <dsp:sp modelId="{4E48EF42-BA1E-4D1A-B382-29D353815194}">
      <dsp:nvSpPr>
        <dsp:cNvPr id="0" name=""/>
        <dsp:cNvSpPr/>
      </dsp:nvSpPr>
      <dsp:spPr>
        <a:xfrm>
          <a:off x="716826" y="1548521"/>
          <a:ext cx="190226" cy="190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1141A-0145-406E-8619-6020D81A23F4}">
      <dsp:nvSpPr>
        <dsp:cNvPr id="0" name=""/>
        <dsp:cNvSpPr/>
      </dsp:nvSpPr>
      <dsp:spPr>
        <a:xfrm>
          <a:off x="898089" y="1421925"/>
          <a:ext cx="2408203" cy="44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Emblema del occidente ecuatoriano por su endemismo</a:t>
          </a:r>
        </a:p>
      </dsp:txBody>
      <dsp:txXfrm>
        <a:off x="898089" y="1421925"/>
        <a:ext cx="2408203" cy="443419"/>
      </dsp:txXfrm>
    </dsp:sp>
    <dsp:sp modelId="{0A8BEA78-2A0B-4EB8-B50C-BB7E62B6F1E1}">
      <dsp:nvSpPr>
        <dsp:cNvPr id="0" name=""/>
        <dsp:cNvSpPr/>
      </dsp:nvSpPr>
      <dsp:spPr>
        <a:xfrm>
          <a:off x="716826" y="1991941"/>
          <a:ext cx="190226" cy="1902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7E873-254E-4130-B68E-246F2B755D3B}">
      <dsp:nvSpPr>
        <dsp:cNvPr id="0" name=""/>
        <dsp:cNvSpPr/>
      </dsp:nvSpPr>
      <dsp:spPr>
        <a:xfrm>
          <a:off x="898089" y="1865344"/>
          <a:ext cx="2408203" cy="44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Parte de la historia económica del Ecuador</a:t>
          </a:r>
        </a:p>
      </dsp:txBody>
      <dsp:txXfrm>
        <a:off x="898089" y="1865344"/>
        <a:ext cx="2408203" cy="4434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F9263-8F9D-42DB-BE20-B9A57BDEC871}">
      <dsp:nvSpPr>
        <dsp:cNvPr id="0" name=""/>
        <dsp:cNvSpPr/>
      </dsp:nvSpPr>
      <dsp:spPr>
        <a:xfrm>
          <a:off x="-2678976" y="-413222"/>
          <a:ext cx="3197507" cy="3197507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58B2A-044C-4742-83E7-5EF22EDC0D00}">
      <dsp:nvSpPr>
        <dsp:cNvPr id="0" name=""/>
        <dsp:cNvSpPr/>
      </dsp:nvSpPr>
      <dsp:spPr>
        <a:xfrm>
          <a:off x="195142" y="124860"/>
          <a:ext cx="4022177" cy="249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>
              <a:latin typeface="Calibri" panose="020F0502020204030204" pitchFamily="34" charset="0"/>
            </a:rPr>
            <a:t>Semilla de la palmera Phytelephas Aequatorialis.</a:t>
          </a:r>
          <a:endParaRPr lang="es-EC" sz="1000" kern="1200"/>
        </a:p>
      </dsp:txBody>
      <dsp:txXfrm>
        <a:off x="195142" y="124860"/>
        <a:ext cx="4022177" cy="249625"/>
      </dsp:txXfrm>
    </dsp:sp>
    <dsp:sp modelId="{5B178FFE-1F88-4ECE-99EE-4A3589284C02}">
      <dsp:nvSpPr>
        <dsp:cNvPr id="0" name=""/>
        <dsp:cNvSpPr/>
      </dsp:nvSpPr>
      <dsp:spPr>
        <a:xfrm>
          <a:off x="39126" y="93656"/>
          <a:ext cx="312031" cy="312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A528A1-89F1-4B32-B839-B9CFE2C208EA}">
      <dsp:nvSpPr>
        <dsp:cNvPr id="0" name=""/>
        <dsp:cNvSpPr/>
      </dsp:nvSpPr>
      <dsp:spPr>
        <a:xfrm>
          <a:off x="400476" y="499250"/>
          <a:ext cx="3816843" cy="249625"/>
        </a:xfrm>
        <a:prstGeom prst="rect">
          <a:avLst/>
        </a:prstGeom>
        <a:solidFill>
          <a:schemeClr val="accent5">
            <a:hueOff val="30699"/>
            <a:satOff val="-1325"/>
            <a:lumOff val="-4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>
              <a:latin typeface="Calibri" panose="020F0502020204030204" pitchFamily="34" charset="0"/>
            </a:rPr>
            <a:t>Crece de forma silvestre en zonas húmedas hasta los 1800 msnm.</a:t>
          </a:r>
          <a:endParaRPr lang="es-EC" sz="1000" kern="1200" dirty="0">
            <a:latin typeface="Calibri" panose="020F0502020204030204" pitchFamily="34" charset="0"/>
          </a:endParaRPr>
        </a:p>
      </dsp:txBody>
      <dsp:txXfrm>
        <a:off x="400476" y="499250"/>
        <a:ext cx="3816843" cy="249625"/>
      </dsp:txXfrm>
    </dsp:sp>
    <dsp:sp modelId="{730B28ED-F7DB-4BD8-90A5-02E690CD8CC1}">
      <dsp:nvSpPr>
        <dsp:cNvPr id="0" name=""/>
        <dsp:cNvSpPr/>
      </dsp:nvSpPr>
      <dsp:spPr>
        <a:xfrm>
          <a:off x="244460" y="468047"/>
          <a:ext cx="312031" cy="312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699"/>
              <a:satOff val="-1325"/>
              <a:lumOff val="-4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96A8F-0228-477F-BB37-3EF5D0B98ADD}">
      <dsp:nvSpPr>
        <dsp:cNvPr id="0" name=""/>
        <dsp:cNvSpPr/>
      </dsp:nvSpPr>
      <dsp:spPr>
        <a:xfrm>
          <a:off x="494370" y="873641"/>
          <a:ext cx="3722949" cy="249625"/>
        </a:xfrm>
        <a:prstGeom prst="rect">
          <a:avLst/>
        </a:prstGeom>
        <a:solidFill>
          <a:schemeClr val="accent5">
            <a:hueOff val="61399"/>
            <a:satOff val="-2650"/>
            <a:lumOff val="-9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>
              <a:latin typeface="Calibri" panose="020F0502020204030204" pitchFamily="34" charset="0"/>
            </a:rPr>
            <a:t>Necesita 15 años para producir frutos</a:t>
          </a:r>
          <a:endParaRPr lang="es-EC" sz="1000" kern="1200" dirty="0">
            <a:latin typeface="Calibri" panose="020F0502020204030204" pitchFamily="34" charset="0"/>
          </a:endParaRPr>
        </a:p>
      </dsp:txBody>
      <dsp:txXfrm>
        <a:off x="494370" y="873641"/>
        <a:ext cx="3722949" cy="249625"/>
      </dsp:txXfrm>
    </dsp:sp>
    <dsp:sp modelId="{233E3919-A233-455C-AC8A-92E195ADB8E5}">
      <dsp:nvSpPr>
        <dsp:cNvPr id="0" name=""/>
        <dsp:cNvSpPr/>
      </dsp:nvSpPr>
      <dsp:spPr>
        <a:xfrm>
          <a:off x="338354" y="842438"/>
          <a:ext cx="312031" cy="312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1399"/>
              <a:satOff val="-2650"/>
              <a:lumOff val="-9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7874F-794B-4247-A4EC-EE107F87911F}">
      <dsp:nvSpPr>
        <dsp:cNvPr id="0" name=""/>
        <dsp:cNvSpPr/>
      </dsp:nvSpPr>
      <dsp:spPr>
        <a:xfrm>
          <a:off x="494370" y="1247795"/>
          <a:ext cx="3722949" cy="249625"/>
        </a:xfrm>
        <a:prstGeom prst="rect">
          <a:avLst/>
        </a:prstGeom>
        <a:solidFill>
          <a:schemeClr val="accent5">
            <a:hueOff val="92098"/>
            <a:satOff val="-3976"/>
            <a:lumOff val="-13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>
              <a:latin typeface="Calibri" panose="020F0502020204030204" pitchFamily="34" charset="0"/>
            </a:rPr>
            <a:t>Ofrece 3 cosechas al año </a:t>
          </a:r>
          <a:endParaRPr lang="es-EC" sz="1000" kern="1200" dirty="0">
            <a:latin typeface="Calibri" panose="020F0502020204030204" pitchFamily="34" charset="0"/>
          </a:endParaRPr>
        </a:p>
      </dsp:txBody>
      <dsp:txXfrm>
        <a:off x="494370" y="1247795"/>
        <a:ext cx="3722949" cy="249625"/>
      </dsp:txXfrm>
    </dsp:sp>
    <dsp:sp modelId="{013CD440-58D0-4E03-A8EA-39478BFABC10}">
      <dsp:nvSpPr>
        <dsp:cNvPr id="0" name=""/>
        <dsp:cNvSpPr/>
      </dsp:nvSpPr>
      <dsp:spPr>
        <a:xfrm>
          <a:off x="338354" y="1216591"/>
          <a:ext cx="312031" cy="312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2098"/>
              <a:satOff val="-3976"/>
              <a:lumOff val="-13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1C566-8FE8-4397-B038-8E7AB98B9B0C}">
      <dsp:nvSpPr>
        <dsp:cNvPr id="0" name=""/>
        <dsp:cNvSpPr/>
      </dsp:nvSpPr>
      <dsp:spPr>
        <a:xfrm>
          <a:off x="400476" y="1622185"/>
          <a:ext cx="3816843" cy="249625"/>
        </a:xfrm>
        <a:prstGeom prst="rect">
          <a:avLst/>
        </a:prstGeom>
        <a:solidFill>
          <a:schemeClr val="accent5">
            <a:hueOff val="122797"/>
            <a:satOff val="-5301"/>
            <a:lumOff val="-18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Calibri" panose="020F0502020204030204" pitchFamily="34" charset="0"/>
            </a:rPr>
            <a:t>Material muy noble y sólido</a:t>
          </a:r>
          <a:endParaRPr lang="es-EC" sz="1000" kern="1200" dirty="0">
            <a:latin typeface="+mn-lt"/>
          </a:endParaRPr>
        </a:p>
      </dsp:txBody>
      <dsp:txXfrm>
        <a:off x="400476" y="1622185"/>
        <a:ext cx="3816843" cy="249625"/>
      </dsp:txXfrm>
    </dsp:sp>
    <dsp:sp modelId="{35D64354-A813-4982-ADBC-FBB609E469C8}">
      <dsp:nvSpPr>
        <dsp:cNvPr id="0" name=""/>
        <dsp:cNvSpPr/>
      </dsp:nvSpPr>
      <dsp:spPr>
        <a:xfrm>
          <a:off x="244460" y="1590982"/>
          <a:ext cx="312031" cy="312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22797"/>
              <a:satOff val="-5301"/>
              <a:lumOff val="-18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4C0A5-9CC7-48F1-89E2-4AB431519E2D}">
      <dsp:nvSpPr>
        <dsp:cNvPr id="0" name=""/>
        <dsp:cNvSpPr/>
      </dsp:nvSpPr>
      <dsp:spPr>
        <a:xfrm>
          <a:off x="195142" y="1996576"/>
          <a:ext cx="4022177" cy="249625"/>
        </a:xfrm>
        <a:prstGeom prst="rect">
          <a:avLst/>
        </a:prstGeom>
        <a:solidFill>
          <a:schemeClr val="accent5">
            <a:hueOff val="153496"/>
            <a:satOff val="-6626"/>
            <a:lumOff val="-2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0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>
              <a:latin typeface="+mn-lt"/>
            </a:rPr>
            <a:t>Producto con potencial de uso sostenible</a:t>
          </a:r>
        </a:p>
      </dsp:txBody>
      <dsp:txXfrm>
        <a:off x="195142" y="1996576"/>
        <a:ext cx="4022177" cy="249625"/>
      </dsp:txXfrm>
    </dsp:sp>
    <dsp:sp modelId="{E9C8F565-6967-4F6B-B63A-C12A1FFE9DAA}">
      <dsp:nvSpPr>
        <dsp:cNvPr id="0" name=""/>
        <dsp:cNvSpPr/>
      </dsp:nvSpPr>
      <dsp:spPr>
        <a:xfrm>
          <a:off x="39126" y="1965373"/>
          <a:ext cx="312031" cy="3120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3496"/>
              <a:satOff val="-6626"/>
              <a:lumOff val="-2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2DA4-CE54-4173-9003-20C8DF9F23F9}">
      <dsp:nvSpPr>
        <dsp:cNvPr id="0" name=""/>
        <dsp:cNvSpPr/>
      </dsp:nvSpPr>
      <dsp:spPr>
        <a:xfrm>
          <a:off x="959246" y="606540"/>
          <a:ext cx="2441813" cy="313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53A8-66F3-4DC1-AECE-09A88392FF6D}">
      <dsp:nvSpPr>
        <dsp:cNvPr id="0" name=""/>
        <dsp:cNvSpPr/>
      </dsp:nvSpPr>
      <dsp:spPr>
        <a:xfrm>
          <a:off x="680073" y="680461"/>
          <a:ext cx="195631" cy="1956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6687E-27B0-4BFB-9643-BC19EA434803}">
      <dsp:nvSpPr>
        <dsp:cNvPr id="0" name=""/>
        <dsp:cNvSpPr/>
      </dsp:nvSpPr>
      <dsp:spPr>
        <a:xfrm>
          <a:off x="680073" y="0"/>
          <a:ext cx="2662973" cy="562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400" kern="1200" dirty="0"/>
        </a:p>
      </dsp:txBody>
      <dsp:txXfrm>
        <a:off x="680073" y="0"/>
        <a:ext cx="2662973" cy="562802"/>
      </dsp:txXfrm>
    </dsp:sp>
    <dsp:sp modelId="{83C6C4B6-D672-45F4-A1B9-07BAE6606A4D}">
      <dsp:nvSpPr>
        <dsp:cNvPr id="0" name=""/>
        <dsp:cNvSpPr/>
      </dsp:nvSpPr>
      <dsp:spPr>
        <a:xfrm>
          <a:off x="680073" y="1136473"/>
          <a:ext cx="195626" cy="195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7CA27-A10A-4CC5-9C6C-421B9974E9BB}">
      <dsp:nvSpPr>
        <dsp:cNvPr id="0" name=""/>
        <dsp:cNvSpPr/>
      </dsp:nvSpPr>
      <dsp:spPr>
        <a:xfrm>
          <a:off x="866481" y="1006283"/>
          <a:ext cx="2476565" cy="4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Factura Comercial</a:t>
          </a:r>
        </a:p>
      </dsp:txBody>
      <dsp:txXfrm>
        <a:off x="866481" y="1006283"/>
        <a:ext cx="2476565" cy="456006"/>
      </dsp:txXfrm>
    </dsp:sp>
    <dsp:sp modelId="{4E48EF42-BA1E-4D1A-B382-29D353815194}">
      <dsp:nvSpPr>
        <dsp:cNvPr id="0" name=""/>
        <dsp:cNvSpPr/>
      </dsp:nvSpPr>
      <dsp:spPr>
        <a:xfrm>
          <a:off x="680073" y="1592479"/>
          <a:ext cx="195626" cy="195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1141A-0145-406E-8619-6020D81A23F4}">
      <dsp:nvSpPr>
        <dsp:cNvPr id="0" name=""/>
        <dsp:cNvSpPr/>
      </dsp:nvSpPr>
      <dsp:spPr>
        <a:xfrm>
          <a:off x="866481" y="1462289"/>
          <a:ext cx="2476565" cy="4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/>
            <a:t>Documento de Transporte</a:t>
          </a:r>
          <a:endParaRPr lang="es-EC" sz="1200" kern="1200" dirty="0"/>
        </a:p>
      </dsp:txBody>
      <dsp:txXfrm>
        <a:off x="866481" y="1462289"/>
        <a:ext cx="2476565" cy="456006"/>
      </dsp:txXfrm>
    </dsp:sp>
    <dsp:sp modelId="{0A8BEA78-2A0B-4EB8-B50C-BB7E62B6F1E1}">
      <dsp:nvSpPr>
        <dsp:cNvPr id="0" name=""/>
        <dsp:cNvSpPr/>
      </dsp:nvSpPr>
      <dsp:spPr>
        <a:xfrm>
          <a:off x="680073" y="2048486"/>
          <a:ext cx="195626" cy="195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7E873-254E-4130-B68E-246F2B755D3B}">
      <dsp:nvSpPr>
        <dsp:cNvPr id="0" name=""/>
        <dsp:cNvSpPr/>
      </dsp:nvSpPr>
      <dsp:spPr>
        <a:xfrm>
          <a:off x="866481" y="1918296"/>
          <a:ext cx="2476565" cy="4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Certificado de Origen</a:t>
          </a:r>
        </a:p>
      </dsp:txBody>
      <dsp:txXfrm>
        <a:off x="866481" y="1918296"/>
        <a:ext cx="2476565" cy="456006"/>
      </dsp:txXfrm>
    </dsp:sp>
    <dsp:sp modelId="{9AAE709E-2DE7-438B-9063-BE35A2601C0B}">
      <dsp:nvSpPr>
        <dsp:cNvPr id="0" name=""/>
        <dsp:cNvSpPr/>
      </dsp:nvSpPr>
      <dsp:spPr>
        <a:xfrm>
          <a:off x="680073" y="2504492"/>
          <a:ext cx="195626" cy="1956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A6A0D-C7FD-477D-9A28-9118C62E2356}">
      <dsp:nvSpPr>
        <dsp:cNvPr id="0" name=""/>
        <dsp:cNvSpPr/>
      </dsp:nvSpPr>
      <dsp:spPr>
        <a:xfrm>
          <a:off x="866481" y="2374302"/>
          <a:ext cx="2476565" cy="456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Documentos que el SENAE considere</a:t>
          </a:r>
        </a:p>
      </dsp:txBody>
      <dsp:txXfrm>
        <a:off x="866481" y="2374302"/>
        <a:ext cx="2476565" cy="4560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BFA743-3CC9-4F44-9020-6C5BAE72B673}">
      <dsp:nvSpPr>
        <dsp:cNvPr id="0" name=""/>
        <dsp:cNvSpPr/>
      </dsp:nvSpPr>
      <dsp:spPr>
        <a:xfrm>
          <a:off x="655" y="427142"/>
          <a:ext cx="1746071" cy="436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0" i="0" kern="1200" dirty="0"/>
            <a:t>Capacidad de anticiparse</a:t>
          </a:r>
          <a:endParaRPr lang="es-EC" sz="1300" kern="1200" dirty="0"/>
        </a:p>
      </dsp:txBody>
      <dsp:txXfrm>
        <a:off x="13440" y="439927"/>
        <a:ext cx="1720501" cy="410947"/>
      </dsp:txXfrm>
    </dsp:sp>
    <dsp:sp modelId="{0BFBDDAC-962D-45CD-9CCB-1171854C81E4}">
      <dsp:nvSpPr>
        <dsp:cNvPr id="0" name=""/>
        <dsp:cNvSpPr/>
      </dsp:nvSpPr>
      <dsp:spPr>
        <a:xfrm rot="5400000">
          <a:off x="835496" y="901855"/>
          <a:ext cx="76390" cy="763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F54C1-B96C-408C-BAFB-16A69B8AF10B}">
      <dsp:nvSpPr>
        <dsp:cNvPr id="0" name=""/>
        <dsp:cNvSpPr/>
      </dsp:nvSpPr>
      <dsp:spPr>
        <a:xfrm>
          <a:off x="655" y="1016441"/>
          <a:ext cx="1746071" cy="4365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b="0" i="0" kern="1200" dirty="0"/>
            <a:t>Tendencias ecológicas en el mercado de la moda y del turismo sustentable. </a:t>
          </a:r>
          <a:endParaRPr lang="es-EC" sz="900" kern="1200" dirty="0"/>
        </a:p>
      </dsp:txBody>
      <dsp:txXfrm>
        <a:off x="13440" y="1029226"/>
        <a:ext cx="1720501" cy="410947"/>
      </dsp:txXfrm>
    </dsp:sp>
    <dsp:sp modelId="{020B1E4D-AF8C-4386-8381-BB103B2DB5BE}">
      <dsp:nvSpPr>
        <dsp:cNvPr id="0" name=""/>
        <dsp:cNvSpPr/>
      </dsp:nvSpPr>
      <dsp:spPr>
        <a:xfrm>
          <a:off x="1991176" y="427142"/>
          <a:ext cx="1746071" cy="436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Acuerdos comerciales</a:t>
          </a:r>
        </a:p>
      </dsp:txBody>
      <dsp:txXfrm>
        <a:off x="2003961" y="439927"/>
        <a:ext cx="1720501" cy="410947"/>
      </dsp:txXfrm>
    </dsp:sp>
    <dsp:sp modelId="{7D99FDC3-814E-4044-BF07-B65D8264EB67}">
      <dsp:nvSpPr>
        <dsp:cNvPr id="0" name=""/>
        <dsp:cNvSpPr/>
      </dsp:nvSpPr>
      <dsp:spPr>
        <a:xfrm rot="5400000">
          <a:off x="2826017" y="901855"/>
          <a:ext cx="76390" cy="763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69A45-F8EA-497F-896B-8377349706CA}">
      <dsp:nvSpPr>
        <dsp:cNvPr id="0" name=""/>
        <dsp:cNvSpPr/>
      </dsp:nvSpPr>
      <dsp:spPr>
        <a:xfrm>
          <a:off x="1991176" y="1016441"/>
          <a:ext cx="1746071" cy="43651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900" kern="1200" dirty="0"/>
            <a:t>Preferencias arancelarias</a:t>
          </a:r>
        </a:p>
      </dsp:txBody>
      <dsp:txXfrm>
        <a:off x="2003961" y="1029226"/>
        <a:ext cx="1720501" cy="4109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6FAAE-63EF-4CAC-BCE7-4FD36F952EF0}">
      <dsp:nvSpPr>
        <dsp:cNvPr id="0" name=""/>
        <dsp:cNvSpPr/>
      </dsp:nvSpPr>
      <dsp:spPr>
        <a:xfrm rot="5400000">
          <a:off x="1891609" y="-648933"/>
          <a:ext cx="618969" cy="207161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 dirty="0"/>
            <a:t>Calidad y diseño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 dirty="0"/>
            <a:t>Botones (Color y medidas)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 dirty="0"/>
            <a:t>Bisutería (Acabados e innovación)</a:t>
          </a:r>
        </a:p>
      </dsp:txBody>
      <dsp:txXfrm rot="-5400000">
        <a:off x="1165285" y="107607"/>
        <a:ext cx="2041401" cy="558537"/>
      </dsp:txXfrm>
    </dsp:sp>
    <dsp:sp modelId="{0DD7042E-8569-4DC7-B10B-D70E503AE339}">
      <dsp:nvSpPr>
        <dsp:cNvPr id="0" name=""/>
        <dsp:cNvSpPr/>
      </dsp:nvSpPr>
      <dsp:spPr>
        <a:xfrm>
          <a:off x="0" y="19"/>
          <a:ext cx="1165285" cy="773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Recursos y capacidades</a:t>
          </a:r>
        </a:p>
      </dsp:txBody>
      <dsp:txXfrm>
        <a:off x="37770" y="37789"/>
        <a:ext cx="1089745" cy="698172"/>
      </dsp:txXfrm>
    </dsp:sp>
    <dsp:sp modelId="{58A0B9E0-2948-4D2A-92C4-11F6DB909F9F}">
      <dsp:nvSpPr>
        <dsp:cNvPr id="0" name=""/>
        <dsp:cNvSpPr/>
      </dsp:nvSpPr>
      <dsp:spPr>
        <a:xfrm rot="5400000">
          <a:off x="1891609" y="163464"/>
          <a:ext cx="618969" cy="2071617"/>
        </a:xfrm>
        <a:prstGeom prst="round2SameRect">
          <a:avLst/>
        </a:prstGeom>
        <a:solidFill>
          <a:schemeClr val="accent3">
            <a:tint val="40000"/>
            <a:alpha val="90000"/>
            <a:hueOff val="-216107"/>
            <a:satOff val="-7819"/>
            <a:lumOff val="-649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216107"/>
              <a:satOff val="-7819"/>
              <a:lumOff val="-6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 dirty="0"/>
            <a:t>Concepto claro del producto.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 dirty="0"/>
            <a:t>Identidad y legado histórico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000" kern="1200" dirty="0"/>
            <a:t>Cuidado del medio ambiente</a:t>
          </a:r>
        </a:p>
      </dsp:txBody>
      <dsp:txXfrm rot="-5400000">
        <a:off x="1165285" y="920004"/>
        <a:ext cx="2041401" cy="558537"/>
      </dsp:txXfrm>
    </dsp:sp>
    <dsp:sp modelId="{A0063FC4-75AE-4E1C-A7AB-EDDFD36D2E5C}">
      <dsp:nvSpPr>
        <dsp:cNvPr id="0" name=""/>
        <dsp:cNvSpPr/>
      </dsp:nvSpPr>
      <dsp:spPr>
        <a:xfrm>
          <a:off x="0" y="812417"/>
          <a:ext cx="1165285" cy="773712"/>
        </a:xfrm>
        <a:prstGeom prst="roundRect">
          <a:avLst/>
        </a:prstGeom>
        <a:solidFill>
          <a:schemeClr val="accent3">
            <a:hueOff val="-47476"/>
            <a:satOff val="25390"/>
            <a:lumOff val="-331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Presentación y promoción</a:t>
          </a:r>
        </a:p>
      </dsp:txBody>
      <dsp:txXfrm>
        <a:off x="37770" y="850187"/>
        <a:ext cx="1089745" cy="698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49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45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98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149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390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e13d9a7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e13d9a7e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00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48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6627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41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000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19074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93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46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4860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8054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090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3e13d9a7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3e13d9a7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985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465e7bc0b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465e7bc0b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447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e13d9a7e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e13d9a7e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887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e13d9a7e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3e13d9a7e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760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39222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e13d9a7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e13d9a7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513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e13d9a7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3e13d9a7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52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62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11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9230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158d5a3e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158d5a3e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343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90780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79926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e13d9a7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706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85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04421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68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3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9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70" r:id="rId11"/>
    <p:sldLayoutId id="2147483671" r:id="rId12"/>
    <p:sldLayoutId id="214748367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diagramQuickStyle" Target="../diagrams/quickStyle6.xml"/><Relationship Id="rId18" Type="http://schemas.openxmlformats.org/officeDocument/2006/relationships/image" Target="../media/image49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6.xml"/><Relationship Id="rId5" Type="http://schemas.openxmlformats.org/officeDocument/2006/relationships/diagramQuickStyle" Target="../diagrams/quickStyle5.xml"/><Relationship Id="rId15" Type="http://schemas.microsoft.com/office/2007/relationships/diagramDrawing" Target="../diagrams/drawing6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6.jpeg"/><Relationship Id="rId14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1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openxmlformats.org/officeDocument/2006/relationships/image" Target="../media/image71.png"/><Relationship Id="rId9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8.pn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4.jpe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10" Type="http://schemas.openxmlformats.org/officeDocument/2006/relationships/image" Target="../media/image73.jpeg"/><Relationship Id="rId4" Type="http://schemas.openxmlformats.org/officeDocument/2006/relationships/image" Target="../media/image77.jpeg"/><Relationship Id="rId9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chart" Target="../charts/chart9.xml"/><Relationship Id="rId7" Type="http://schemas.openxmlformats.org/officeDocument/2006/relationships/image" Target="../media/image89.jpe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jpeg"/><Relationship Id="rId11" Type="http://schemas.openxmlformats.org/officeDocument/2006/relationships/chart" Target="../charts/chart11.xml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chart" Target="../charts/chart10.xml"/><Relationship Id="rId9" Type="http://schemas.openxmlformats.org/officeDocument/2006/relationships/image" Target="../media/image9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3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3" Type="http://schemas.openxmlformats.org/officeDocument/2006/relationships/image" Target="../media/image101.jpg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5" Type="http://schemas.openxmlformats.org/officeDocument/2006/relationships/diagramData" Target="../diagrams/data8.xml"/><Relationship Id="rId15" Type="http://schemas.openxmlformats.org/officeDocument/2006/relationships/image" Target="../media/image102.png"/><Relationship Id="rId10" Type="http://schemas.openxmlformats.org/officeDocument/2006/relationships/diagramData" Target="../diagrams/data9.xml"/><Relationship Id="rId4" Type="http://schemas.openxmlformats.org/officeDocument/2006/relationships/image" Target="../media/image100.jpeg"/><Relationship Id="rId9" Type="http://schemas.microsoft.com/office/2007/relationships/diagramDrawing" Target="../diagrams/drawing8.xml"/><Relationship Id="rId14" Type="http://schemas.microsoft.com/office/2007/relationships/diagramDrawing" Target="../diagrams/drawin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7.jpeg"/><Relationship Id="rId5" Type="http://schemas.openxmlformats.org/officeDocument/2006/relationships/image" Target="../media/image106.png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image" Target="../media/image108.jpeg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109.pn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1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jpeg"/><Relationship Id="rId5" Type="http://schemas.openxmlformats.org/officeDocument/2006/relationships/image" Target="../media/image113.png"/><Relationship Id="rId4" Type="http://schemas.openxmlformats.org/officeDocument/2006/relationships/image" Target="../media/image1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11" Type="http://schemas.microsoft.com/office/2007/relationships/diagramDrawing" Target="../diagrams/drawing1.xml"/><Relationship Id="rId5" Type="http://schemas.openxmlformats.org/officeDocument/2006/relationships/image" Target="../media/image24.jpe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23.jpe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5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4.jpeg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28542" y="422031"/>
            <a:ext cx="6573487" cy="43961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/>
          <p:nvPr/>
        </p:nvSpPr>
        <p:spPr>
          <a:xfrm rot="5400000">
            <a:off x="1199232" y="243492"/>
            <a:ext cx="3818085" cy="50265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840824" y="3917992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Duicela </a:t>
            </a:r>
            <a:r>
              <a:rPr lang="es-EC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Pilataxi</a:t>
            </a:r>
            <a:r>
              <a:rPr lang="es-EC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Julio Joel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Tipán Rosero, Erika Paulina</a:t>
            </a:r>
            <a:endParaRPr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7652" y="2518206"/>
            <a:ext cx="6077926" cy="103979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C" sz="1600" i="1" u="sng" dirty="0">
                <a:latin typeface="+mj-lt"/>
              </a:rPr>
              <a:t>Análisis de la competitividad de las exportaciones de bisutería y botones elaborados de tagua de la provincia de Manabí en los mercados internacionales, período 2010-2020 </a:t>
            </a:r>
            <a:endParaRPr sz="1600" i="1" u="sng" dirty="0">
              <a:solidFill>
                <a:schemeClr val="bg1">
                  <a:lumMod val="75000"/>
                </a:schemeClr>
              </a:solidFill>
              <a:latin typeface="+mj-lt"/>
              <a:cs typeface="Calibri Light" panose="020F0302020204030204" pitchFamily="34" charset="0"/>
              <a:sym typeface="Livvic"/>
            </a:endParaRPr>
          </a:p>
        </p:txBody>
      </p:sp>
      <p:sp>
        <p:nvSpPr>
          <p:cNvPr id="127" name="Google Shape;127;p24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Resultado de imagen para espe ceni 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7" y="112443"/>
            <a:ext cx="2965938" cy="6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25;p24"/>
          <p:cNvSpPr txBox="1">
            <a:spLocks/>
          </p:cNvSpPr>
          <p:nvPr/>
        </p:nvSpPr>
        <p:spPr>
          <a:xfrm>
            <a:off x="645469" y="3781679"/>
            <a:ext cx="1016724" cy="26962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ctr"/>
            <a:r>
              <a:rPr lang="es-EC" sz="1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</a:p>
        </p:txBody>
      </p:sp>
      <p:sp>
        <p:nvSpPr>
          <p:cNvPr id="10" name="Google Shape;125;p24"/>
          <p:cNvSpPr txBox="1">
            <a:spLocks/>
          </p:cNvSpPr>
          <p:nvPr/>
        </p:nvSpPr>
        <p:spPr>
          <a:xfrm>
            <a:off x="3180839" y="3781680"/>
            <a:ext cx="1016724" cy="26962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ctr"/>
            <a:r>
              <a:rPr lang="es-EC" sz="1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DIRECTOR:</a:t>
            </a:r>
          </a:p>
        </p:txBody>
      </p:sp>
      <p:sp>
        <p:nvSpPr>
          <p:cNvPr id="11" name="Google Shape;125;p24"/>
          <p:cNvSpPr txBox="1">
            <a:spLocks/>
          </p:cNvSpPr>
          <p:nvPr/>
        </p:nvSpPr>
        <p:spPr>
          <a:xfrm>
            <a:off x="3370494" y="3947288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Taco Pizarro, Roberto Alex</a:t>
            </a:r>
          </a:p>
        </p:txBody>
      </p:sp>
      <p:sp>
        <p:nvSpPr>
          <p:cNvPr id="12" name="Google Shape;126;p24"/>
          <p:cNvSpPr txBox="1">
            <a:spLocks/>
          </p:cNvSpPr>
          <p:nvPr/>
        </p:nvSpPr>
        <p:spPr>
          <a:xfrm>
            <a:off x="546921" y="924865"/>
            <a:ext cx="5074604" cy="66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-EC" sz="16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Departamento de Ciencias Económicas, Administrativas y del Comercio.</a:t>
            </a:r>
          </a:p>
        </p:txBody>
      </p:sp>
      <p:sp>
        <p:nvSpPr>
          <p:cNvPr id="13" name="Google Shape;126;p24"/>
          <p:cNvSpPr txBox="1">
            <a:spLocks/>
          </p:cNvSpPr>
          <p:nvPr/>
        </p:nvSpPr>
        <p:spPr>
          <a:xfrm>
            <a:off x="546921" y="1517990"/>
            <a:ext cx="5074604" cy="94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-EC" sz="16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TRABAJO DE TITULACIÓN PREVIO A LA </a:t>
            </a:r>
            <a:r>
              <a:rPr lang="es-EC" sz="160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OBTENCIÓN DEL </a:t>
            </a:r>
            <a:r>
              <a:rPr lang="es-EC" sz="16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 DE LICENCIADO EN COMERCIO EXTERIOR Y NEGOCIACIÓN INTERNACIONAL.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706;p55"/>
          <p:cNvGrpSpPr/>
          <p:nvPr/>
        </p:nvGrpSpPr>
        <p:grpSpPr>
          <a:xfrm rot="10800000" flipH="1">
            <a:off x="421694" y="875760"/>
            <a:ext cx="3807518" cy="512827"/>
            <a:chOff x="1154425" y="3251263"/>
            <a:chExt cx="695150" cy="11665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" name="Google Shape;707;p55"/>
            <p:cNvSpPr/>
            <p:nvPr/>
          </p:nvSpPr>
          <p:spPr>
            <a:xfrm>
              <a:off x="1156700" y="3253563"/>
              <a:ext cx="86925" cy="112075"/>
            </a:xfrm>
            <a:custGeom>
              <a:avLst/>
              <a:gdLst/>
              <a:ahLst/>
              <a:cxnLst/>
              <a:rect l="l" t="t" r="r" b="b"/>
              <a:pathLst>
                <a:path w="3477" h="4483" extrusionOk="0">
                  <a:moveTo>
                    <a:pt x="1671" y="1551"/>
                  </a:moveTo>
                  <a:cubicBezTo>
                    <a:pt x="2013" y="1551"/>
                    <a:pt x="2333" y="1856"/>
                    <a:pt x="2333" y="2241"/>
                  </a:cubicBezTo>
                  <a:lnTo>
                    <a:pt x="2287" y="2241"/>
                  </a:lnTo>
                  <a:cubicBezTo>
                    <a:pt x="2287" y="2673"/>
                    <a:pt x="1933" y="2960"/>
                    <a:pt x="1577" y="2960"/>
                  </a:cubicBezTo>
                  <a:cubicBezTo>
                    <a:pt x="1405" y="2960"/>
                    <a:pt x="1232" y="2893"/>
                    <a:pt x="1098" y="2744"/>
                  </a:cubicBezTo>
                  <a:cubicBezTo>
                    <a:pt x="641" y="2287"/>
                    <a:pt x="961" y="1555"/>
                    <a:pt x="1601" y="1555"/>
                  </a:cubicBezTo>
                  <a:cubicBezTo>
                    <a:pt x="1625" y="1552"/>
                    <a:pt x="1648" y="1551"/>
                    <a:pt x="1671" y="1551"/>
                  </a:cubicBezTo>
                  <a:close/>
                  <a:moveTo>
                    <a:pt x="1510" y="0"/>
                  </a:moveTo>
                  <a:cubicBezTo>
                    <a:pt x="687" y="0"/>
                    <a:pt x="1" y="686"/>
                    <a:pt x="1" y="1510"/>
                  </a:cubicBezTo>
                  <a:lnTo>
                    <a:pt x="1" y="3019"/>
                  </a:lnTo>
                  <a:cubicBezTo>
                    <a:pt x="1" y="3842"/>
                    <a:pt x="687" y="4482"/>
                    <a:pt x="1510" y="4482"/>
                  </a:cubicBezTo>
                  <a:lnTo>
                    <a:pt x="3476" y="4482"/>
                  </a:lnTo>
                  <a:lnTo>
                    <a:pt x="34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08;p55"/>
            <p:cNvSpPr/>
            <p:nvPr/>
          </p:nvSpPr>
          <p:spPr>
            <a:xfrm>
              <a:off x="1356775" y="3253563"/>
              <a:ext cx="490525" cy="112075"/>
            </a:xfrm>
            <a:custGeom>
              <a:avLst/>
              <a:gdLst/>
              <a:ahLst/>
              <a:cxnLst/>
              <a:rect l="l" t="t" r="r" b="b"/>
              <a:pathLst>
                <a:path w="19621" h="4483" extrusionOk="0">
                  <a:moveTo>
                    <a:pt x="1" y="0"/>
                  </a:moveTo>
                  <a:lnTo>
                    <a:pt x="1" y="4482"/>
                  </a:lnTo>
                  <a:lnTo>
                    <a:pt x="18157" y="4482"/>
                  </a:lnTo>
                  <a:cubicBezTo>
                    <a:pt x="18980" y="4482"/>
                    <a:pt x="19620" y="3842"/>
                    <a:pt x="19620" y="3019"/>
                  </a:cubicBezTo>
                  <a:lnTo>
                    <a:pt x="19620" y="1510"/>
                  </a:lnTo>
                  <a:cubicBezTo>
                    <a:pt x="19620" y="686"/>
                    <a:pt x="18980" y="0"/>
                    <a:pt x="18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09;p55"/>
            <p:cNvSpPr/>
            <p:nvPr/>
          </p:nvSpPr>
          <p:spPr>
            <a:xfrm>
              <a:off x="1356775" y="3251263"/>
              <a:ext cx="492800" cy="116650"/>
            </a:xfrm>
            <a:custGeom>
              <a:avLst/>
              <a:gdLst/>
              <a:ahLst/>
              <a:cxnLst/>
              <a:rect l="l" t="t" r="r" b="b"/>
              <a:pathLst>
                <a:path w="19712" h="4666" extrusionOk="0">
                  <a:moveTo>
                    <a:pt x="1" y="1"/>
                  </a:moveTo>
                  <a:lnTo>
                    <a:pt x="1" y="92"/>
                  </a:lnTo>
                  <a:lnTo>
                    <a:pt x="18157" y="92"/>
                  </a:lnTo>
                  <a:cubicBezTo>
                    <a:pt x="18980" y="92"/>
                    <a:pt x="19620" y="778"/>
                    <a:pt x="19620" y="1602"/>
                  </a:cubicBezTo>
                  <a:lnTo>
                    <a:pt x="19620" y="3111"/>
                  </a:lnTo>
                  <a:cubicBezTo>
                    <a:pt x="19620" y="3934"/>
                    <a:pt x="18980" y="4574"/>
                    <a:pt x="18157" y="4574"/>
                  </a:cubicBezTo>
                  <a:lnTo>
                    <a:pt x="1" y="4574"/>
                  </a:lnTo>
                  <a:lnTo>
                    <a:pt x="1" y="4666"/>
                  </a:lnTo>
                  <a:lnTo>
                    <a:pt x="18157" y="4666"/>
                  </a:lnTo>
                  <a:cubicBezTo>
                    <a:pt x="18980" y="4666"/>
                    <a:pt x="19712" y="3934"/>
                    <a:pt x="19712" y="3111"/>
                  </a:cubicBezTo>
                  <a:lnTo>
                    <a:pt x="19712" y="1602"/>
                  </a:lnTo>
                  <a:cubicBezTo>
                    <a:pt x="19712" y="733"/>
                    <a:pt x="18980" y="1"/>
                    <a:pt x="18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0;p55"/>
            <p:cNvSpPr/>
            <p:nvPr/>
          </p:nvSpPr>
          <p:spPr>
            <a:xfrm>
              <a:off x="1179575" y="3292438"/>
              <a:ext cx="41175" cy="35125"/>
            </a:xfrm>
            <a:custGeom>
              <a:avLst/>
              <a:gdLst/>
              <a:ahLst/>
              <a:cxnLst/>
              <a:rect l="l" t="t" r="r" b="b"/>
              <a:pathLst>
                <a:path w="1647" h="1405" extrusionOk="0">
                  <a:moveTo>
                    <a:pt x="624" y="87"/>
                  </a:moveTo>
                  <a:cubicBezTo>
                    <a:pt x="645" y="87"/>
                    <a:pt x="666" y="89"/>
                    <a:pt x="686" y="92"/>
                  </a:cubicBezTo>
                  <a:cubicBezTo>
                    <a:pt x="1235" y="92"/>
                    <a:pt x="1509" y="732"/>
                    <a:pt x="1144" y="1144"/>
                  </a:cubicBezTo>
                  <a:cubicBezTo>
                    <a:pt x="1014" y="1259"/>
                    <a:pt x="863" y="1310"/>
                    <a:pt x="715" y="1310"/>
                  </a:cubicBezTo>
                  <a:cubicBezTo>
                    <a:pt x="393" y="1310"/>
                    <a:pt x="92" y="1063"/>
                    <a:pt x="92" y="686"/>
                  </a:cubicBezTo>
                  <a:cubicBezTo>
                    <a:pt x="49" y="387"/>
                    <a:pt x="326" y="87"/>
                    <a:pt x="624" y="87"/>
                  </a:cubicBezTo>
                  <a:close/>
                  <a:moveTo>
                    <a:pt x="686" y="0"/>
                  </a:moveTo>
                  <a:cubicBezTo>
                    <a:pt x="320" y="0"/>
                    <a:pt x="0" y="321"/>
                    <a:pt x="0" y="686"/>
                  </a:cubicBezTo>
                  <a:cubicBezTo>
                    <a:pt x="0" y="1118"/>
                    <a:pt x="333" y="1405"/>
                    <a:pt x="691" y="1405"/>
                  </a:cubicBezTo>
                  <a:cubicBezTo>
                    <a:pt x="863" y="1405"/>
                    <a:pt x="1041" y="1338"/>
                    <a:pt x="1189" y="1189"/>
                  </a:cubicBezTo>
                  <a:cubicBezTo>
                    <a:pt x="1647" y="732"/>
                    <a:pt x="1327" y="0"/>
                    <a:pt x="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1;p55"/>
            <p:cNvSpPr/>
            <p:nvPr/>
          </p:nvSpPr>
          <p:spPr>
            <a:xfrm>
              <a:off x="1154425" y="3251263"/>
              <a:ext cx="89200" cy="116650"/>
            </a:xfrm>
            <a:custGeom>
              <a:avLst/>
              <a:gdLst/>
              <a:ahLst/>
              <a:cxnLst/>
              <a:rect l="l" t="t" r="r" b="b"/>
              <a:pathLst>
                <a:path w="3568" h="4666" extrusionOk="0">
                  <a:moveTo>
                    <a:pt x="1601" y="1"/>
                  </a:moveTo>
                  <a:cubicBezTo>
                    <a:pt x="732" y="1"/>
                    <a:pt x="0" y="733"/>
                    <a:pt x="0" y="1602"/>
                  </a:cubicBezTo>
                  <a:lnTo>
                    <a:pt x="0" y="3111"/>
                  </a:lnTo>
                  <a:cubicBezTo>
                    <a:pt x="0" y="3934"/>
                    <a:pt x="732" y="4666"/>
                    <a:pt x="1601" y="4666"/>
                  </a:cubicBezTo>
                  <a:lnTo>
                    <a:pt x="3567" y="4666"/>
                  </a:lnTo>
                  <a:lnTo>
                    <a:pt x="3567" y="4574"/>
                  </a:lnTo>
                  <a:lnTo>
                    <a:pt x="1601" y="4574"/>
                  </a:lnTo>
                  <a:cubicBezTo>
                    <a:pt x="778" y="4574"/>
                    <a:pt x="92" y="3934"/>
                    <a:pt x="92" y="3111"/>
                  </a:cubicBezTo>
                  <a:lnTo>
                    <a:pt x="92" y="1602"/>
                  </a:lnTo>
                  <a:cubicBezTo>
                    <a:pt x="92" y="778"/>
                    <a:pt x="778" y="92"/>
                    <a:pt x="1601" y="92"/>
                  </a:cubicBezTo>
                  <a:lnTo>
                    <a:pt x="3567" y="92"/>
                  </a:lnTo>
                  <a:lnTo>
                    <a:pt x="35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2;p55"/>
            <p:cNvSpPr/>
            <p:nvPr/>
          </p:nvSpPr>
          <p:spPr>
            <a:xfrm>
              <a:off x="1243600" y="3251263"/>
              <a:ext cx="113200" cy="116650"/>
            </a:xfrm>
            <a:custGeom>
              <a:avLst/>
              <a:gdLst/>
              <a:ahLst/>
              <a:cxnLst/>
              <a:rect l="l" t="t" r="r" b="b"/>
              <a:pathLst>
                <a:path w="4528" h="4666" extrusionOk="0">
                  <a:moveTo>
                    <a:pt x="0" y="1"/>
                  </a:moveTo>
                  <a:lnTo>
                    <a:pt x="0" y="92"/>
                  </a:lnTo>
                  <a:lnTo>
                    <a:pt x="0" y="4574"/>
                  </a:lnTo>
                  <a:lnTo>
                    <a:pt x="0" y="4666"/>
                  </a:lnTo>
                  <a:lnTo>
                    <a:pt x="4528" y="4666"/>
                  </a:lnTo>
                  <a:lnTo>
                    <a:pt x="4528" y="4574"/>
                  </a:lnTo>
                  <a:lnTo>
                    <a:pt x="4528" y="92"/>
                  </a:lnTo>
                  <a:lnTo>
                    <a:pt x="45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706;p55"/>
          <p:cNvGrpSpPr/>
          <p:nvPr/>
        </p:nvGrpSpPr>
        <p:grpSpPr>
          <a:xfrm rot="10800000" flipH="1">
            <a:off x="4731489" y="941552"/>
            <a:ext cx="3275566" cy="512827"/>
            <a:chOff x="1154425" y="3251263"/>
            <a:chExt cx="695150" cy="11665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1" name="Google Shape;707;p55"/>
            <p:cNvSpPr/>
            <p:nvPr/>
          </p:nvSpPr>
          <p:spPr>
            <a:xfrm>
              <a:off x="1156700" y="3253563"/>
              <a:ext cx="86925" cy="112075"/>
            </a:xfrm>
            <a:custGeom>
              <a:avLst/>
              <a:gdLst/>
              <a:ahLst/>
              <a:cxnLst/>
              <a:rect l="l" t="t" r="r" b="b"/>
              <a:pathLst>
                <a:path w="3477" h="4483" extrusionOk="0">
                  <a:moveTo>
                    <a:pt x="1671" y="1551"/>
                  </a:moveTo>
                  <a:cubicBezTo>
                    <a:pt x="2013" y="1551"/>
                    <a:pt x="2333" y="1856"/>
                    <a:pt x="2333" y="2241"/>
                  </a:cubicBezTo>
                  <a:lnTo>
                    <a:pt x="2287" y="2241"/>
                  </a:lnTo>
                  <a:cubicBezTo>
                    <a:pt x="2287" y="2673"/>
                    <a:pt x="1933" y="2960"/>
                    <a:pt x="1577" y="2960"/>
                  </a:cubicBezTo>
                  <a:cubicBezTo>
                    <a:pt x="1405" y="2960"/>
                    <a:pt x="1232" y="2893"/>
                    <a:pt x="1098" y="2744"/>
                  </a:cubicBezTo>
                  <a:cubicBezTo>
                    <a:pt x="641" y="2287"/>
                    <a:pt x="961" y="1555"/>
                    <a:pt x="1601" y="1555"/>
                  </a:cubicBezTo>
                  <a:cubicBezTo>
                    <a:pt x="1625" y="1552"/>
                    <a:pt x="1648" y="1551"/>
                    <a:pt x="1671" y="1551"/>
                  </a:cubicBezTo>
                  <a:close/>
                  <a:moveTo>
                    <a:pt x="1510" y="0"/>
                  </a:moveTo>
                  <a:cubicBezTo>
                    <a:pt x="687" y="0"/>
                    <a:pt x="1" y="686"/>
                    <a:pt x="1" y="1510"/>
                  </a:cubicBezTo>
                  <a:lnTo>
                    <a:pt x="1" y="3019"/>
                  </a:lnTo>
                  <a:cubicBezTo>
                    <a:pt x="1" y="3842"/>
                    <a:pt x="687" y="4482"/>
                    <a:pt x="1510" y="4482"/>
                  </a:cubicBezTo>
                  <a:lnTo>
                    <a:pt x="3476" y="4482"/>
                  </a:lnTo>
                  <a:lnTo>
                    <a:pt x="34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08;p55"/>
            <p:cNvSpPr/>
            <p:nvPr/>
          </p:nvSpPr>
          <p:spPr>
            <a:xfrm>
              <a:off x="1356775" y="3253563"/>
              <a:ext cx="490525" cy="112075"/>
            </a:xfrm>
            <a:custGeom>
              <a:avLst/>
              <a:gdLst/>
              <a:ahLst/>
              <a:cxnLst/>
              <a:rect l="l" t="t" r="r" b="b"/>
              <a:pathLst>
                <a:path w="19621" h="4483" extrusionOk="0">
                  <a:moveTo>
                    <a:pt x="1" y="0"/>
                  </a:moveTo>
                  <a:lnTo>
                    <a:pt x="1" y="4482"/>
                  </a:lnTo>
                  <a:lnTo>
                    <a:pt x="18157" y="4482"/>
                  </a:lnTo>
                  <a:cubicBezTo>
                    <a:pt x="18980" y="4482"/>
                    <a:pt x="19620" y="3842"/>
                    <a:pt x="19620" y="3019"/>
                  </a:cubicBezTo>
                  <a:lnTo>
                    <a:pt x="19620" y="1510"/>
                  </a:lnTo>
                  <a:cubicBezTo>
                    <a:pt x="19620" y="686"/>
                    <a:pt x="18980" y="0"/>
                    <a:pt x="18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9;p55"/>
            <p:cNvSpPr/>
            <p:nvPr/>
          </p:nvSpPr>
          <p:spPr>
            <a:xfrm>
              <a:off x="1356775" y="3251263"/>
              <a:ext cx="492800" cy="116650"/>
            </a:xfrm>
            <a:custGeom>
              <a:avLst/>
              <a:gdLst/>
              <a:ahLst/>
              <a:cxnLst/>
              <a:rect l="l" t="t" r="r" b="b"/>
              <a:pathLst>
                <a:path w="19712" h="4666" extrusionOk="0">
                  <a:moveTo>
                    <a:pt x="1" y="1"/>
                  </a:moveTo>
                  <a:lnTo>
                    <a:pt x="1" y="92"/>
                  </a:lnTo>
                  <a:lnTo>
                    <a:pt x="18157" y="92"/>
                  </a:lnTo>
                  <a:cubicBezTo>
                    <a:pt x="18980" y="92"/>
                    <a:pt x="19620" y="778"/>
                    <a:pt x="19620" y="1602"/>
                  </a:cubicBezTo>
                  <a:lnTo>
                    <a:pt x="19620" y="3111"/>
                  </a:lnTo>
                  <a:cubicBezTo>
                    <a:pt x="19620" y="3934"/>
                    <a:pt x="18980" y="4574"/>
                    <a:pt x="18157" y="4574"/>
                  </a:cubicBezTo>
                  <a:lnTo>
                    <a:pt x="1" y="4574"/>
                  </a:lnTo>
                  <a:lnTo>
                    <a:pt x="1" y="4666"/>
                  </a:lnTo>
                  <a:lnTo>
                    <a:pt x="18157" y="4666"/>
                  </a:lnTo>
                  <a:cubicBezTo>
                    <a:pt x="18980" y="4666"/>
                    <a:pt x="19712" y="3934"/>
                    <a:pt x="19712" y="3111"/>
                  </a:cubicBezTo>
                  <a:lnTo>
                    <a:pt x="19712" y="1602"/>
                  </a:lnTo>
                  <a:cubicBezTo>
                    <a:pt x="19712" y="733"/>
                    <a:pt x="18980" y="1"/>
                    <a:pt x="18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0;p55"/>
            <p:cNvSpPr/>
            <p:nvPr/>
          </p:nvSpPr>
          <p:spPr>
            <a:xfrm>
              <a:off x="1179575" y="3292438"/>
              <a:ext cx="41175" cy="35125"/>
            </a:xfrm>
            <a:custGeom>
              <a:avLst/>
              <a:gdLst/>
              <a:ahLst/>
              <a:cxnLst/>
              <a:rect l="l" t="t" r="r" b="b"/>
              <a:pathLst>
                <a:path w="1647" h="1405" extrusionOk="0">
                  <a:moveTo>
                    <a:pt x="624" y="87"/>
                  </a:moveTo>
                  <a:cubicBezTo>
                    <a:pt x="645" y="87"/>
                    <a:pt x="666" y="89"/>
                    <a:pt x="686" y="92"/>
                  </a:cubicBezTo>
                  <a:cubicBezTo>
                    <a:pt x="1235" y="92"/>
                    <a:pt x="1509" y="732"/>
                    <a:pt x="1144" y="1144"/>
                  </a:cubicBezTo>
                  <a:cubicBezTo>
                    <a:pt x="1014" y="1259"/>
                    <a:pt x="863" y="1310"/>
                    <a:pt x="715" y="1310"/>
                  </a:cubicBezTo>
                  <a:cubicBezTo>
                    <a:pt x="393" y="1310"/>
                    <a:pt x="92" y="1063"/>
                    <a:pt x="92" y="686"/>
                  </a:cubicBezTo>
                  <a:cubicBezTo>
                    <a:pt x="49" y="387"/>
                    <a:pt x="326" y="87"/>
                    <a:pt x="624" y="87"/>
                  </a:cubicBezTo>
                  <a:close/>
                  <a:moveTo>
                    <a:pt x="686" y="0"/>
                  </a:moveTo>
                  <a:cubicBezTo>
                    <a:pt x="320" y="0"/>
                    <a:pt x="0" y="321"/>
                    <a:pt x="0" y="686"/>
                  </a:cubicBezTo>
                  <a:cubicBezTo>
                    <a:pt x="0" y="1118"/>
                    <a:pt x="333" y="1405"/>
                    <a:pt x="691" y="1405"/>
                  </a:cubicBezTo>
                  <a:cubicBezTo>
                    <a:pt x="863" y="1405"/>
                    <a:pt x="1041" y="1338"/>
                    <a:pt x="1189" y="1189"/>
                  </a:cubicBezTo>
                  <a:cubicBezTo>
                    <a:pt x="1647" y="732"/>
                    <a:pt x="1327" y="0"/>
                    <a:pt x="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1;p55"/>
            <p:cNvSpPr/>
            <p:nvPr/>
          </p:nvSpPr>
          <p:spPr>
            <a:xfrm>
              <a:off x="1154425" y="3251263"/>
              <a:ext cx="89200" cy="116650"/>
            </a:xfrm>
            <a:custGeom>
              <a:avLst/>
              <a:gdLst/>
              <a:ahLst/>
              <a:cxnLst/>
              <a:rect l="l" t="t" r="r" b="b"/>
              <a:pathLst>
                <a:path w="3568" h="4666" extrusionOk="0">
                  <a:moveTo>
                    <a:pt x="1601" y="1"/>
                  </a:moveTo>
                  <a:cubicBezTo>
                    <a:pt x="732" y="1"/>
                    <a:pt x="0" y="733"/>
                    <a:pt x="0" y="1602"/>
                  </a:cubicBezTo>
                  <a:lnTo>
                    <a:pt x="0" y="3111"/>
                  </a:lnTo>
                  <a:cubicBezTo>
                    <a:pt x="0" y="3934"/>
                    <a:pt x="732" y="4666"/>
                    <a:pt x="1601" y="4666"/>
                  </a:cubicBezTo>
                  <a:lnTo>
                    <a:pt x="3567" y="4666"/>
                  </a:lnTo>
                  <a:lnTo>
                    <a:pt x="3567" y="4574"/>
                  </a:lnTo>
                  <a:lnTo>
                    <a:pt x="1601" y="4574"/>
                  </a:lnTo>
                  <a:cubicBezTo>
                    <a:pt x="778" y="4574"/>
                    <a:pt x="92" y="3934"/>
                    <a:pt x="92" y="3111"/>
                  </a:cubicBezTo>
                  <a:lnTo>
                    <a:pt x="92" y="1602"/>
                  </a:lnTo>
                  <a:cubicBezTo>
                    <a:pt x="92" y="778"/>
                    <a:pt x="778" y="92"/>
                    <a:pt x="1601" y="92"/>
                  </a:cubicBezTo>
                  <a:lnTo>
                    <a:pt x="3567" y="92"/>
                  </a:lnTo>
                  <a:lnTo>
                    <a:pt x="35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12;p55"/>
            <p:cNvSpPr/>
            <p:nvPr/>
          </p:nvSpPr>
          <p:spPr>
            <a:xfrm>
              <a:off x="1243600" y="3251263"/>
              <a:ext cx="113200" cy="116650"/>
            </a:xfrm>
            <a:custGeom>
              <a:avLst/>
              <a:gdLst/>
              <a:ahLst/>
              <a:cxnLst/>
              <a:rect l="l" t="t" r="r" b="b"/>
              <a:pathLst>
                <a:path w="4528" h="4666" extrusionOk="0">
                  <a:moveTo>
                    <a:pt x="0" y="1"/>
                  </a:moveTo>
                  <a:lnTo>
                    <a:pt x="0" y="92"/>
                  </a:lnTo>
                  <a:lnTo>
                    <a:pt x="0" y="4574"/>
                  </a:lnTo>
                  <a:lnTo>
                    <a:pt x="0" y="4666"/>
                  </a:lnTo>
                  <a:lnTo>
                    <a:pt x="4528" y="4666"/>
                  </a:lnTo>
                  <a:lnTo>
                    <a:pt x="4528" y="4574"/>
                  </a:lnTo>
                  <a:lnTo>
                    <a:pt x="4528" y="92"/>
                  </a:lnTo>
                  <a:lnTo>
                    <a:pt x="45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691214" y="1863869"/>
            <a:ext cx="3730727" cy="5513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2800" dirty="0">
                <a:latin typeface="Arial Black" panose="020B0A04020102020204" pitchFamily="34" charset="0"/>
              </a:rPr>
              <a:t>METODOLOGÍA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4;p29"/>
          <p:cNvSpPr txBox="1">
            <a:spLocks/>
          </p:cNvSpPr>
          <p:nvPr/>
        </p:nvSpPr>
        <p:spPr>
          <a:xfrm>
            <a:off x="1164527" y="669245"/>
            <a:ext cx="3254449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6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Variables de Investigación </a:t>
            </a:r>
            <a:endParaRPr lang="es-EC" sz="1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Google Shape;194;p29"/>
          <p:cNvSpPr txBox="1">
            <a:spLocks/>
          </p:cNvSpPr>
          <p:nvPr/>
        </p:nvSpPr>
        <p:spPr>
          <a:xfrm>
            <a:off x="5536561" y="873801"/>
            <a:ext cx="2410046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C" sz="16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Cobertura de las unidades de análisis</a:t>
            </a:r>
            <a:endParaRPr lang="es-EC" sz="16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6507"/>
              </p:ext>
            </p:extLst>
          </p:nvPr>
        </p:nvGraphicFramePr>
        <p:xfrm>
          <a:off x="147085" y="1770728"/>
          <a:ext cx="4249818" cy="278822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8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Variables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Dimensiones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Indicadores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Escala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7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Factores de competitividad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Eficiencia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Calidad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Ordinal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Eficacia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Precio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Ordinal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2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Productividad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Cantidad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Ordinal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3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Volumen de exportaciones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 precio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Miles USD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Ordinal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5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Por cantidad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Toneladas 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Ordinal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7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Sector artesanal de la tagua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Accesorios personales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Bisutería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0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Accesorios prendas de vestir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Botones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31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Demanda internacional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Barreras comerciales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Barreras arancelarias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8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Barreras no arancelarias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Cultura de consumo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Gustos y Preferencias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Productos sustitutos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87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Canales de distribución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Directo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Nominal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5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Indirecto</a:t>
                      </a:r>
                      <a:endParaRPr lang="es-EC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Nominal</a:t>
                      </a:r>
                      <a:endParaRPr lang="es-EC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7991" y="1413708"/>
            <a:ext cx="33393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EC" altLang="es-EC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Operacionalización</a:t>
            </a:r>
            <a:r>
              <a:rPr kumimoji="0" lang="es-EC" altLang="es-EC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las variables de investigación.</a:t>
            </a:r>
            <a:endParaRPr kumimoji="0" lang="es-EC" altLang="es-EC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7085" y="4582434"/>
            <a:ext cx="15536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Nota. </a:t>
            </a:r>
            <a:r>
              <a:rPr kumimoji="0" lang="es-EC" altLang="es-EC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Elaborado por autores</a:t>
            </a:r>
            <a:r>
              <a:rPr kumimoji="0" lang="es-EC" altLang="es-EC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5018586"/>
              </p:ext>
            </p:extLst>
          </p:nvPr>
        </p:nvGraphicFramePr>
        <p:xfrm>
          <a:off x="4731489" y="1544513"/>
          <a:ext cx="3511350" cy="246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3" name="Picture 5" descr="Nueces de Tagua de Naya Nayon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088260" y="-224127"/>
            <a:ext cx="724407" cy="10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ueces de Tagua de Naya Nayon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389236" y="-754286"/>
            <a:ext cx="1251939" cy="201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Nueces de Tagua de Naya Nayon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944368">
            <a:off x="4158497" y="-432354"/>
            <a:ext cx="1251939" cy="14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5110942" y="951553"/>
            <a:ext cx="574026" cy="4927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Rectángulo redondeado 33"/>
          <p:cNvSpPr/>
          <p:nvPr/>
        </p:nvSpPr>
        <p:spPr>
          <a:xfrm>
            <a:off x="842714" y="885906"/>
            <a:ext cx="574026" cy="4927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23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DCAD437-8B5A-487B-B5E8-59A340BCE9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998018"/>
              </p:ext>
            </p:extLst>
          </p:nvPr>
        </p:nvGraphicFramePr>
        <p:xfrm>
          <a:off x="-361315" y="2711348"/>
          <a:ext cx="4023120" cy="231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Tagua: imágenes, fotos de stock y vectores | Shutterstock">
            <a:extLst>
              <a:ext uri="{FF2B5EF4-FFF2-40B4-BE49-F238E27FC236}">
                <a16:creationId xmlns:a16="http://schemas.microsoft.com/office/drawing/2014/main" id="{1C54A335-D2A1-4769-B283-CE2886DB3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98859">
            <a:off x="1421724" y="751946"/>
            <a:ext cx="1835323" cy="1171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8CC8C3-2C2A-4915-B684-A889D67134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26" y="1173601"/>
            <a:ext cx="1555469" cy="116130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EAD440-EBDB-4D23-B003-B8AFF119E2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244" y="402933"/>
            <a:ext cx="1550346" cy="154699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0FD92B4-DBA6-4B8E-91A2-8A44E04F779D}"/>
              </a:ext>
            </a:extLst>
          </p:cNvPr>
          <p:cNvSpPr/>
          <p:nvPr/>
        </p:nvSpPr>
        <p:spPr>
          <a:xfrm rot="21227126">
            <a:off x="1495431" y="219030"/>
            <a:ext cx="926476" cy="2507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27000">
              <a:schemeClr val="accent1">
                <a:lumMod val="40000"/>
                <a:lumOff val="60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accent6"/>
                </a:solidFill>
              </a:rPr>
              <a:t>TAGUA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E85FD5F3-8DBB-40A5-AA73-C9BB5C53D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514405"/>
              </p:ext>
            </p:extLst>
          </p:nvPr>
        </p:nvGraphicFramePr>
        <p:xfrm>
          <a:off x="3714889" y="95816"/>
          <a:ext cx="4245769" cy="237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8" name="Google Shape;204;p30">
            <a:extLst>
              <a:ext uri="{FF2B5EF4-FFF2-40B4-BE49-F238E27FC236}">
                <a16:creationId xmlns:a16="http://schemas.microsoft.com/office/drawing/2014/main" id="{64B42ABE-92F3-4FE9-8A3D-C32894B5D4A5}"/>
              </a:ext>
            </a:extLst>
          </p:cNvPr>
          <p:cNvSpPr/>
          <p:nvPr/>
        </p:nvSpPr>
        <p:spPr>
          <a:xfrm rot="-5400000">
            <a:off x="1272927" y="1900809"/>
            <a:ext cx="810765" cy="2710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" name="Google Shape;206;p30">
            <a:extLst>
              <a:ext uri="{FF2B5EF4-FFF2-40B4-BE49-F238E27FC236}">
                <a16:creationId xmlns:a16="http://schemas.microsoft.com/office/drawing/2014/main" id="{C1633905-B542-41A5-B79A-4DEB5451138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3786" y="2733816"/>
            <a:ext cx="2888100" cy="935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Arial Black" panose="020B0A04020102020204" pitchFamily="34" charset="0"/>
              </a:rPr>
              <a:t>LA TAGUA EN EL ECUADOR</a:t>
            </a:r>
            <a:endParaRPr dirty="0">
              <a:solidFill>
                <a:schemeClr val="l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3F6F5623-4F5B-42A1-AD47-4C8F0AA773B6}"/>
              </a:ext>
            </a:extLst>
          </p:cNvPr>
          <p:cNvSpPr/>
          <p:nvPr/>
        </p:nvSpPr>
        <p:spPr>
          <a:xfrm>
            <a:off x="3397380" y="4067029"/>
            <a:ext cx="1641827" cy="6957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Cosechada y exportada desde mediados del siglo XIX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A43D269-E50A-462E-B4AC-BDA8B815D777}"/>
              </a:ext>
            </a:extLst>
          </p:cNvPr>
          <p:cNvSpPr/>
          <p:nvPr/>
        </p:nvSpPr>
        <p:spPr>
          <a:xfrm>
            <a:off x="5310371" y="4070773"/>
            <a:ext cx="1663962" cy="713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Segundo producto de exportación en el siglo XX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7887154-D861-43C2-BAB9-41007B41BB6C}"/>
              </a:ext>
            </a:extLst>
          </p:cNvPr>
          <p:cNvSpPr/>
          <p:nvPr/>
        </p:nvSpPr>
        <p:spPr>
          <a:xfrm>
            <a:off x="7184977" y="4057267"/>
            <a:ext cx="1777644" cy="7373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En la actualidad es una actividad marginal de la economía ecuatoriana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8CCE8DF1-1BBA-4623-A508-7579E28B72D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679" y="2779627"/>
            <a:ext cx="1480201" cy="1055079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9" name="Picture 2" descr="No hay ninguna descripción de la foto disponible.">
            <a:extLst>
              <a:ext uri="{FF2B5EF4-FFF2-40B4-BE49-F238E27FC236}">
                <a16:creationId xmlns:a16="http://schemas.microsoft.com/office/drawing/2014/main" id="{80DAEB79-0C78-4529-88FD-C9A235A8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172" y="2805065"/>
            <a:ext cx="1561921" cy="1039783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Ecuador diseña un plan logístico para ayudar al pequeño exportador en  EE.UU. | Agronoticias: Actualidad agropecuaria de América Latina y el  Caribe | Organización de las Naciones Unidas para la Alimentación y">
            <a:extLst>
              <a:ext uri="{FF2B5EF4-FFF2-40B4-BE49-F238E27FC236}">
                <a16:creationId xmlns:a16="http://schemas.microsoft.com/office/drawing/2014/main" id="{E87F06EC-8632-43AF-941F-AAEEC8D64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604" y="2792027"/>
            <a:ext cx="1048914" cy="1096115"/>
          </a:xfrm>
          <a:prstGeom prst="rect">
            <a:avLst/>
          </a:prstGeom>
          <a:ln w="381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86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9"/>
          <p:cNvSpPr/>
          <p:nvPr/>
        </p:nvSpPr>
        <p:spPr>
          <a:xfrm>
            <a:off x="4582622" y="3122649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78" name="Google Shape;578;p49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579" name="Google Shape;579;p4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583" name="Google Shape;583;p49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584" name="Google Shape;584;p4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7" name="Google Shape;540;p47">
            <a:extLst>
              <a:ext uri="{FF2B5EF4-FFF2-40B4-BE49-F238E27FC236}">
                <a16:creationId xmlns:a16="http://schemas.microsoft.com/office/drawing/2014/main" id="{683B2DE6-B6A7-4E00-9C34-EA0DFEF293F9}"/>
              </a:ext>
            </a:extLst>
          </p:cNvPr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1F4FADB-721A-4F06-90B6-371D20B4CBB4}"/>
              </a:ext>
            </a:extLst>
          </p:cNvPr>
          <p:cNvSpPr txBox="1">
            <a:spLocks/>
          </p:cNvSpPr>
          <p:nvPr/>
        </p:nvSpPr>
        <p:spPr>
          <a:xfrm rot="16200000">
            <a:off x="-1044899" y="558614"/>
            <a:ext cx="3234865" cy="8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2400"/>
              <a:buFont typeface="Livvic"/>
              <a:buNone/>
              <a:defRPr sz="2800" b="1">
                <a:solidFill>
                  <a:schemeClr val="accent1"/>
                </a:solidFill>
                <a:latin typeface="Arial Black" panose="020B0A04020102020204" pitchFamily="34" charset="0"/>
                <a:ea typeface="Livvic"/>
                <a:cs typeface="Livvic"/>
                <a:sym typeface="Livvic"/>
              </a:defRPr>
            </a:lvl1pPr>
            <a:lvl2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000" dirty="0">
                <a:solidFill>
                  <a:schemeClr val="bg1"/>
                </a:solidFill>
              </a:rPr>
              <a:t>CLASIFICACIÓN ARANCELARIA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A18C557-07FB-4871-920B-099AEE92EF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799" y="151146"/>
            <a:ext cx="5048001" cy="209686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0FF0041-54BC-47A8-A3B8-E6AF78B909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265" y="2289760"/>
            <a:ext cx="4991851" cy="2716032"/>
          </a:xfrm>
          <a:prstGeom prst="rect">
            <a:avLst/>
          </a:prstGeom>
        </p:spPr>
      </p:pic>
      <p:pic>
        <p:nvPicPr>
          <p:cNvPr id="1030" name="Picture 6" descr="No hay ninguna descripción de la foto disponible.">
            <a:extLst>
              <a:ext uri="{FF2B5EF4-FFF2-40B4-BE49-F238E27FC236}">
                <a16:creationId xmlns:a16="http://schemas.microsoft.com/office/drawing/2014/main" id="{5F1F1CB7-4796-4B70-92BE-AEAEE0029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345" y="1203158"/>
            <a:ext cx="1504199" cy="100135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Puede ser una imagen de alimentos">
            <a:extLst>
              <a:ext uri="{FF2B5EF4-FFF2-40B4-BE49-F238E27FC236}">
                <a16:creationId xmlns:a16="http://schemas.microsoft.com/office/drawing/2014/main" id="{152C3AA5-ABBA-475E-B409-8691B89FF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6024" y="577516"/>
            <a:ext cx="1819430" cy="121120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83BEE20F-6FCB-4636-BC2B-5DF5D56C0A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978" y="402836"/>
            <a:ext cx="1733049" cy="10366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9193F56-029A-4975-8664-267FCA28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56" y="3193132"/>
            <a:ext cx="2022058" cy="134690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DFEE8E6-9A4C-4325-B2F6-BA22AE96923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3216">
            <a:off x="1844842" y="3035840"/>
            <a:ext cx="1613986" cy="166023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F6F011D-01DB-4DF2-B8C7-FF7C166DB8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538" y="2672530"/>
            <a:ext cx="1516730" cy="16300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id="{EBFCFC9B-4E70-4E6D-8424-FDE6F1540696}"/>
              </a:ext>
            </a:extLst>
          </p:cNvPr>
          <p:cNvSpPr/>
          <p:nvPr/>
        </p:nvSpPr>
        <p:spPr>
          <a:xfrm rot="21227126">
            <a:off x="1491845" y="2475871"/>
            <a:ext cx="926476" cy="25079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TAGUA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183DCF68-BC14-4C25-966F-E4AE56A97E02}"/>
              </a:ext>
            </a:extLst>
          </p:cNvPr>
          <p:cNvSpPr/>
          <p:nvPr/>
        </p:nvSpPr>
        <p:spPr>
          <a:xfrm rot="21227126">
            <a:off x="7082519" y="221956"/>
            <a:ext cx="926476" cy="2507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TAGUA</a:t>
            </a:r>
          </a:p>
        </p:txBody>
      </p:sp>
    </p:spTree>
    <p:extLst>
      <p:ext uri="{BB962C8B-B14F-4D97-AF65-F5344CB8AC3E}">
        <p14:creationId xmlns:p14="http://schemas.microsoft.com/office/powerpoint/2010/main" val="404346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45AA47AC-835C-4F39-8E92-037A3E6DD1C0}"/>
              </a:ext>
            </a:extLst>
          </p:cNvPr>
          <p:cNvGraphicFramePr/>
          <p:nvPr/>
        </p:nvGraphicFramePr>
        <p:xfrm>
          <a:off x="0" y="-139427"/>
          <a:ext cx="4023120" cy="283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0" name="Google Shape;230;p33"/>
          <p:cNvSpPr/>
          <p:nvPr/>
        </p:nvSpPr>
        <p:spPr>
          <a:xfrm rot="-5400000" flipH="1">
            <a:off x="5932553" y="1628840"/>
            <a:ext cx="4059900" cy="111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3"/>
          <p:cNvSpPr txBox="1">
            <a:spLocks noGrp="1"/>
          </p:cNvSpPr>
          <p:nvPr>
            <p:ph type="ctrTitle"/>
          </p:nvPr>
        </p:nvSpPr>
        <p:spPr>
          <a:xfrm rot="5400000">
            <a:off x="6516155" y="1383595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Arial Black" panose="020B0A04020102020204" pitchFamily="34" charset="0"/>
              </a:rPr>
              <a:t>REQUISITOS </a:t>
            </a:r>
            <a:br>
              <a:rPr lang="es" sz="2000" dirty="0">
                <a:solidFill>
                  <a:schemeClr val="lt1"/>
                </a:solidFill>
                <a:latin typeface="Arial Black" panose="020B0A04020102020204" pitchFamily="34" charset="0"/>
              </a:rPr>
            </a:br>
            <a:r>
              <a:rPr lang="es" sz="2000" dirty="0">
                <a:solidFill>
                  <a:schemeClr val="lt1"/>
                </a:solidFill>
                <a:latin typeface="Arial Black" panose="020B0A04020102020204" pitchFamily="34" charset="0"/>
              </a:rPr>
              <a:t>NACIONALES</a:t>
            </a:r>
            <a:endParaRPr sz="2000" dirty="0">
              <a:solidFill>
                <a:schemeClr val="lt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Google Shape;132;p25">
            <a:extLst>
              <a:ext uri="{FF2B5EF4-FFF2-40B4-BE49-F238E27FC236}">
                <a16:creationId xmlns:a16="http://schemas.microsoft.com/office/drawing/2014/main" id="{52C1279B-87E0-4840-90B3-2CB732A302A4}"/>
              </a:ext>
            </a:extLst>
          </p:cNvPr>
          <p:cNvSpPr txBox="1">
            <a:spLocks/>
          </p:cNvSpPr>
          <p:nvPr/>
        </p:nvSpPr>
        <p:spPr>
          <a:xfrm>
            <a:off x="319334" y="255008"/>
            <a:ext cx="3730727" cy="49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Documentos de Soporte</a:t>
            </a:r>
          </a:p>
        </p:txBody>
      </p:sp>
      <p:sp>
        <p:nvSpPr>
          <p:cNvPr id="15" name="Google Shape;132;p25">
            <a:extLst>
              <a:ext uri="{FF2B5EF4-FFF2-40B4-BE49-F238E27FC236}">
                <a16:creationId xmlns:a16="http://schemas.microsoft.com/office/drawing/2014/main" id="{67C6FAA3-F577-41FF-97CC-0B7B9FCE5B46}"/>
              </a:ext>
            </a:extLst>
          </p:cNvPr>
          <p:cNvSpPr txBox="1">
            <a:spLocks/>
          </p:cNvSpPr>
          <p:nvPr/>
        </p:nvSpPr>
        <p:spPr>
          <a:xfrm>
            <a:off x="3615987" y="2396629"/>
            <a:ext cx="3730727" cy="498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000" dirty="0">
                <a:solidFill>
                  <a:schemeClr val="accent1"/>
                </a:solidFill>
                <a:latin typeface="Arial Black" panose="020B0A04020102020204" pitchFamily="34" charset="0"/>
              </a:rPr>
              <a:t>Productos Sustitutos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5AE15B4-EDA3-4C61-8735-C0EB6703A690}"/>
              </a:ext>
            </a:extLst>
          </p:cNvPr>
          <p:cNvSpPr/>
          <p:nvPr/>
        </p:nvSpPr>
        <p:spPr>
          <a:xfrm>
            <a:off x="707968" y="4120818"/>
            <a:ext cx="1641827" cy="6957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Productos a base de polímeros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6BC0854-78AA-4629-8736-0DE91FC17D0F}"/>
              </a:ext>
            </a:extLst>
          </p:cNvPr>
          <p:cNvSpPr/>
          <p:nvPr/>
        </p:nvSpPr>
        <p:spPr>
          <a:xfrm>
            <a:off x="2845549" y="4108520"/>
            <a:ext cx="1663962" cy="713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Productos de origen vegetal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561FFB8-92B5-46BA-8DEC-46B2164DC18C}"/>
              </a:ext>
            </a:extLst>
          </p:cNvPr>
          <p:cNvSpPr/>
          <p:nvPr/>
        </p:nvSpPr>
        <p:spPr>
          <a:xfrm>
            <a:off x="4960786" y="4095014"/>
            <a:ext cx="1777644" cy="73739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dirty="0"/>
              <a:t>Productos de origen animal</a:t>
            </a:r>
          </a:p>
        </p:txBody>
      </p:sp>
      <p:pic>
        <p:nvPicPr>
          <p:cNvPr id="3074" name="Picture 2" descr="Documentos de Transporte Internacional más utilizadosGlobal Negotiator Blog">
            <a:extLst>
              <a:ext uri="{FF2B5EF4-FFF2-40B4-BE49-F238E27FC236}">
                <a16:creationId xmlns:a16="http://schemas.microsoft.com/office/drawing/2014/main" id="{CE1F8B32-44C2-4B52-8CF9-C5BA66FDE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389" y="483019"/>
            <a:ext cx="302895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Bisuteria: Aretes de BOTONES! //Colección Be-different// - YouTube">
            <a:extLst>
              <a:ext uri="{FF2B5EF4-FFF2-40B4-BE49-F238E27FC236}">
                <a16:creationId xmlns:a16="http://schemas.microsoft.com/office/drawing/2014/main" id="{7122CC27-35FA-41A3-B81F-2C4DBE40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85" y="2984882"/>
            <a:ext cx="1281613" cy="959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8D4918-7336-4F34-AE86-B38665FB3A3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916" y="2998034"/>
            <a:ext cx="1430253" cy="916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A0D01EA-BA31-463E-84F9-F516C22DC24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347" y="2982148"/>
            <a:ext cx="1491916" cy="964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401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 rot="5400000">
            <a:off x="6876870" y="1850271"/>
            <a:ext cx="2913300" cy="721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+mn-lt"/>
              </a:rPr>
              <a:t>PRINCIPALES PAÍSES EXPORTADORES</a:t>
            </a:r>
            <a:endParaRPr sz="2400" dirty="0">
              <a:latin typeface="+mn-lt"/>
            </a:endParaRPr>
          </a:p>
        </p:txBody>
      </p:sp>
      <p:sp>
        <p:nvSpPr>
          <p:cNvPr id="41" name="Google Shape;134;p25">
            <a:extLst>
              <a:ext uri="{FF2B5EF4-FFF2-40B4-BE49-F238E27FC236}">
                <a16:creationId xmlns:a16="http://schemas.microsoft.com/office/drawing/2014/main" id="{FEFC2AB8-9AF3-4B8E-B752-1B09EC95D19A}"/>
              </a:ext>
            </a:extLst>
          </p:cNvPr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35;p25">
            <a:extLst>
              <a:ext uri="{FF2B5EF4-FFF2-40B4-BE49-F238E27FC236}">
                <a16:creationId xmlns:a16="http://schemas.microsoft.com/office/drawing/2014/main" id="{F6F4D165-902E-4FC6-9334-D4F3A17725A1}"/>
              </a:ext>
            </a:extLst>
          </p:cNvPr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82;p28">
            <a:extLst>
              <a:ext uri="{FF2B5EF4-FFF2-40B4-BE49-F238E27FC236}">
                <a16:creationId xmlns:a16="http://schemas.microsoft.com/office/drawing/2014/main" id="{FB4708B6-214F-48F6-8889-7DC81D7BED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94538" y="383496"/>
            <a:ext cx="3503175" cy="468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Arial Rounded MT Bold" panose="020F0704030504030204" pitchFamily="34" charset="0"/>
              </a:rPr>
              <a:t>Botones de Tagua</a:t>
            </a:r>
            <a:endParaRPr sz="1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2" name="Google Shape;182;p28">
            <a:extLst>
              <a:ext uri="{FF2B5EF4-FFF2-40B4-BE49-F238E27FC236}">
                <a16:creationId xmlns:a16="http://schemas.microsoft.com/office/drawing/2014/main" id="{0B0C21D4-889D-433A-9A3E-3FFEB18496A8}"/>
              </a:ext>
            </a:extLst>
          </p:cNvPr>
          <p:cNvSpPr txBox="1">
            <a:spLocks/>
          </p:cNvSpPr>
          <p:nvPr/>
        </p:nvSpPr>
        <p:spPr>
          <a:xfrm>
            <a:off x="705097" y="2186115"/>
            <a:ext cx="3503175" cy="46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Bisutería de Tagua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7C6A3B67-23C2-494F-8EEF-AB137F8E6A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38" y="1051643"/>
            <a:ext cx="7418220" cy="116856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93D3EF6A-5AFA-4399-9D55-FFA2896AEF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59" y="2678085"/>
            <a:ext cx="7400174" cy="1220987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330CD2D-18A0-4791-B257-ACD2FEF250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635" y="3937574"/>
            <a:ext cx="589419" cy="67838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D28E74B5-4140-4D69-9D75-2434F03A3C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27393">
            <a:off x="4319451" y="3916649"/>
            <a:ext cx="744606" cy="777335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7813D74D-8F3C-479A-B171-6D9219C4B1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2617">
            <a:off x="3245964" y="3939639"/>
            <a:ext cx="570438" cy="85420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99D5F46F-2436-4A9E-8A7B-943F195B8C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0925" y="4005443"/>
            <a:ext cx="791176" cy="749717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5E54C88C-EC19-4A82-8DE2-02AF0C77AB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368" y="161467"/>
            <a:ext cx="3782929" cy="894612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96896E23-C60C-44B0-A011-C845BB38229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71" y="3998496"/>
            <a:ext cx="728162" cy="78269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8DE9AE0-4A1F-4885-AD64-1D47474130C2}"/>
              </a:ext>
            </a:extLst>
          </p:cNvPr>
          <p:cNvSpPr txBox="1"/>
          <p:nvPr/>
        </p:nvSpPr>
        <p:spPr>
          <a:xfrm>
            <a:off x="3360289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Nota. 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Información obtenida en  (Centro de Comercio Internacional, 2020)</a:t>
            </a:r>
            <a:r>
              <a:rPr lang="es-EC" sz="800" spc="-15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270178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 rot="16200000">
            <a:off x="-887509" y="1304605"/>
            <a:ext cx="2913300" cy="7211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+mn-lt"/>
              </a:rPr>
              <a:t>PRINCIPALES PAÍSES IMPORTADORES</a:t>
            </a:r>
            <a:endParaRPr sz="2400" dirty="0">
              <a:latin typeface="+mn-lt"/>
            </a:endParaRPr>
          </a:p>
        </p:txBody>
      </p:sp>
      <p:sp>
        <p:nvSpPr>
          <p:cNvPr id="41" name="Google Shape;134;p25">
            <a:extLst>
              <a:ext uri="{FF2B5EF4-FFF2-40B4-BE49-F238E27FC236}">
                <a16:creationId xmlns:a16="http://schemas.microsoft.com/office/drawing/2014/main" id="{FEFC2AB8-9AF3-4B8E-B752-1B09EC95D19A}"/>
              </a:ext>
            </a:extLst>
          </p:cNvPr>
          <p:cNvSpPr/>
          <p:nvPr/>
        </p:nvSpPr>
        <p:spPr>
          <a:xfrm rot="-5400000" flipH="1">
            <a:off x="82950" y="45121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135;p25">
            <a:extLst>
              <a:ext uri="{FF2B5EF4-FFF2-40B4-BE49-F238E27FC236}">
                <a16:creationId xmlns:a16="http://schemas.microsoft.com/office/drawing/2014/main" id="{F6F4D165-902E-4FC6-9334-D4F3A17725A1}"/>
              </a:ext>
            </a:extLst>
          </p:cNvPr>
          <p:cNvSpPr/>
          <p:nvPr/>
        </p:nvSpPr>
        <p:spPr>
          <a:xfrm rot="-5400000" flipH="1">
            <a:off x="7217801" y="-8545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82;p28">
            <a:extLst>
              <a:ext uri="{FF2B5EF4-FFF2-40B4-BE49-F238E27FC236}">
                <a16:creationId xmlns:a16="http://schemas.microsoft.com/office/drawing/2014/main" id="{FB4708B6-214F-48F6-8889-7DC81D7BED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88096" y="367453"/>
            <a:ext cx="3503175" cy="468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latin typeface="Arial Rounded MT Bold" panose="020F0704030504030204" pitchFamily="34" charset="0"/>
              </a:rPr>
              <a:t>Botones de Tagua</a:t>
            </a:r>
            <a:endParaRPr sz="18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2" name="Google Shape;182;p28">
            <a:extLst>
              <a:ext uri="{FF2B5EF4-FFF2-40B4-BE49-F238E27FC236}">
                <a16:creationId xmlns:a16="http://schemas.microsoft.com/office/drawing/2014/main" id="{0B0C21D4-889D-433A-9A3E-3FFEB18496A8}"/>
              </a:ext>
            </a:extLst>
          </p:cNvPr>
          <p:cNvSpPr txBox="1">
            <a:spLocks/>
          </p:cNvSpPr>
          <p:nvPr/>
        </p:nvSpPr>
        <p:spPr>
          <a:xfrm>
            <a:off x="1444246" y="2733666"/>
            <a:ext cx="3503175" cy="46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Bisutería de Tagua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02C896-2A3F-48A4-AFCF-AD843DB7A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66" y="1151272"/>
            <a:ext cx="7896225" cy="10763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409991D-68E0-48F8-BB25-EC4C93B47F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8" y="3449429"/>
            <a:ext cx="8053136" cy="1015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E2045D-D62A-40ED-AE87-9844D9C22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250" y="2466753"/>
            <a:ext cx="614607" cy="7716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705D7AB-9205-43CB-A7B2-B04AE437BC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9879">
            <a:off x="6079956" y="2395537"/>
            <a:ext cx="840205" cy="7288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B01D576-B15E-4438-A208-35B5F4E0E9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04563">
            <a:off x="5069594" y="2441807"/>
            <a:ext cx="524765" cy="76142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92F64A3-F1AE-4E8F-81FC-673B49F35E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101" y="2493597"/>
            <a:ext cx="921920" cy="70129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2F7EC49-E305-4E8F-A6C6-6EDECDC2F7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403" y="192505"/>
            <a:ext cx="1062919" cy="77183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B580E36-F23E-4BD6-AE33-0F4FF12155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780" y="170453"/>
            <a:ext cx="898356" cy="80252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77F0956-D0EC-464C-8B37-2F90EEBCD974}"/>
              </a:ext>
            </a:extLst>
          </p:cNvPr>
          <p:cNvSpPr txBox="1"/>
          <p:nvPr/>
        </p:nvSpPr>
        <p:spPr>
          <a:xfrm>
            <a:off x="5879804" y="49280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Nota. 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Información obtenida en  (Centro de Comercio Internacional, 2020)</a:t>
            </a:r>
            <a:r>
              <a:rPr lang="es-EC" sz="800" spc="-15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C" sz="800" dirty="0"/>
          </a:p>
        </p:txBody>
      </p:sp>
    </p:spTree>
    <p:extLst>
      <p:ext uri="{BB962C8B-B14F-4D97-AF65-F5344CB8AC3E}">
        <p14:creationId xmlns:p14="http://schemas.microsoft.com/office/powerpoint/2010/main" val="25882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30;p33">
            <a:extLst>
              <a:ext uri="{FF2B5EF4-FFF2-40B4-BE49-F238E27FC236}">
                <a16:creationId xmlns:a16="http://schemas.microsoft.com/office/drawing/2014/main" id="{1D851610-C3D9-42BF-BFA5-2DB5B54F6C09}"/>
              </a:ext>
            </a:extLst>
          </p:cNvPr>
          <p:cNvSpPr/>
          <p:nvPr/>
        </p:nvSpPr>
        <p:spPr>
          <a:xfrm rot="-5400000" flipH="1">
            <a:off x="-1412329" y="1412329"/>
            <a:ext cx="4059900" cy="1235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5917347" y="237388"/>
            <a:ext cx="2271300" cy="7732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7"/>
          <p:cNvSpPr/>
          <p:nvPr/>
        </p:nvSpPr>
        <p:spPr>
          <a:xfrm>
            <a:off x="2035454" y="224590"/>
            <a:ext cx="2271300" cy="7539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7"/>
          <p:cNvSpPr txBox="1">
            <a:spLocks noGrp="1"/>
          </p:cNvSpPr>
          <p:nvPr>
            <p:ph type="ctrTitle"/>
          </p:nvPr>
        </p:nvSpPr>
        <p:spPr>
          <a:xfrm rot="16200000">
            <a:off x="-554141" y="396175"/>
            <a:ext cx="2449800" cy="727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DERECHOS DE</a:t>
            </a:r>
            <a:br>
              <a:rPr lang="es" sz="18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s" sz="1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ADUANA</a:t>
            </a:r>
            <a:endParaRPr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57" name="Google Shape;557;p47"/>
          <p:cNvSpPr txBox="1">
            <a:spLocks noGrp="1"/>
          </p:cNvSpPr>
          <p:nvPr>
            <p:ph type="ctrTitle" idx="2"/>
          </p:nvPr>
        </p:nvSpPr>
        <p:spPr>
          <a:xfrm>
            <a:off x="2124496" y="495074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Países importadores </a:t>
            </a:r>
            <a:br>
              <a:rPr lang="es" sz="1600" dirty="0">
                <a:solidFill>
                  <a:schemeClr val="lt1"/>
                </a:solidFill>
                <a:latin typeface="Arial Rounded MT Bold" panose="020F0704030504030204" pitchFamily="34" charset="0"/>
              </a:rPr>
            </a:br>
            <a:r>
              <a:rPr lang="es" sz="16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de botones de tagua</a:t>
            </a:r>
            <a:endParaRPr sz="1600"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Google Shape;557;p47">
            <a:extLst>
              <a:ext uri="{FF2B5EF4-FFF2-40B4-BE49-F238E27FC236}">
                <a16:creationId xmlns:a16="http://schemas.microsoft.com/office/drawing/2014/main" id="{E646D250-E28A-4958-88D2-857BAD1A2F9F}"/>
              </a:ext>
            </a:extLst>
          </p:cNvPr>
          <p:cNvSpPr txBox="1">
            <a:spLocks/>
          </p:cNvSpPr>
          <p:nvPr/>
        </p:nvSpPr>
        <p:spPr>
          <a:xfrm>
            <a:off x="5966581" y="583306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800"/>
              <a:buFont typeface="Livvic"/>
              <a:buNone/>
              <a:defRPr sz="1600" b="1">
                <a:solidFill>
                  <a:schemeClr val="lt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defRPr>
            </a:lvl1pPr>
            <a:lvl2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dirty="0"/>
              <a:t>Países importadores </a:t>
            </a:r>
          </a:p>
          <a:p>
            <a:r>
              <a:rPr lang="es-EC" dirty="0"/>
              <a:t>de bisutería de tagua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ABD23CA-6C08-4850-B840-3854FF32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763" y="1014162"/>
            <a:ext cx="3581400" cy="9334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6006FF-8D20-4338-9D2F-4862F98A61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666" y="1034966"/>
            <a:ext cx="3600450" cy="923925"/>
          </a:xfrm>
          <a:prstGeom prst="rect">
            <a:avLst/>
          </a:prstGeom>
        </p:spPr>
      </p:pic>
      <p:sp>
        <p:nvSpPr>
          <p:cNvPr id="10" name="Google Shape;230;p33">
            <a:extLst>
              <a:ext uri="{FF2B5EF4-FFF2-40B4-BE49-F238E27FC236}">
                <a16:creationId xmlns:a16="http://schemas.microsoft.com/office/drawing/2014/main" id="{7270AC2D-9195-4B24-8500-54DA8D9B9791}"/>
              </a:ext>
            </a:extLst>
          </p:cNvPr>
          <p:cNvSpPr/>
          <p:nvPr/>
        </p:nvSpPr>
        <p:spPr>
          <a:xfrm rot="-5400000" flipH="1">
            <a:off x="7022867" y="3022367"/>
            <a:ext cx="3007024" cy="1235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44;p47">
            <a:extLst>
              <a:ext uri="{FF2B5EF4-FFF2-40B4-BE49-F238E27FC236}">
                <a16:creationId xmlns:a16="http://schemas.microsoft.com/office/drawing/2014/main" id="{F5FC7A3A-03C2-42D6-9EA2-1761BB3EF4C7}"/>
              </a:ext>
            </a:extLst>
          </p:cNvPr>
          <p:cNvSpPr txBox="1">
            <a:spLocks/>
          </p:cNvSpPr>
          <p:nvPr/>
        </p:nvSpPr>
        <p:spPr>
          <a:xfrm rot="5400000">
            <a:off x="7275768" y="3395291"/>
            <a:ext cx="2449800" cy="72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800" dirty="0">
                <a:solidFill>
                  <a:schemeClr val="bg1"/>
                </a:solidFill>
              </a:rPr>
              <a:t>INDUSTRIA </a:t>
            </a:r>
          </a:p>
          <a:p>
            <a:r>
              <a:rPr lang="es-EC" sz="1800" dirty="0">
                <a:solidFill>
                  <a:schemeClr val="bg1"/>
                </a:solidFill>
              </a:rPr>
              <a:t>ECUATORIANA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C3AE67F-3A33-432F-BAA2-7C37DC5D888B}"/>
              </a:ext>
            </a:extLst>
          </p:cNvPr>
          <p:cNvGraphicFramePr/>
          <p:nvPr/>
        </p:nvGraphicFramePr>
        <p:xfrm>
          <a:off x="1222054" y="2770943"/>
          <a:ext cx="3418958" cy="218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Google Shape;543;p47">
            <a:extLst>
              <a:ext uri="{FF2B5EF4-FFF2-40B4-BE49-F238E27FC236}">
                <a16:creationId xmlns:a16="http://schemas.microsoft.com/office/drawing/2014/main" id="{BD699D31-B137-44D9-8175-F9C5888CDF0E}"/>
              </a:ext>
            </a:extLst>
          </p:cNvPr>
          <p:cNvSpPr/>
          <p:nvPr/>
        </p:nvSpPr>
        <p:spPr>
          <a:xfrm>
            <a:off x="1566752" y="2016009"/>
            <a:ext cx="2763708" cy="7539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57;p47">
            <a:extLst>
              <a:ext uri="{FF2B5EF4-FFF2-40B4-BE49-F238E27FC236}">
                <a16:creationId xmlns:a16="http://schemas.microsoft.com/office/drawing/2014/main" id="{C0C28551-88D5-4616-AD98-6BB85F17DF3C}"/>
              </a:ext>
            </a:extLst>
          </p:cNvPr>
          <p:cNvSpPr txBox="1">
            <a:spLocks/>
          </p:cNvSpPr>
          <p:nvPr/>
        </p:nvSpPr>
        <p:spPr>
          <a:xfrm>
            <a:off x="1552277" y="2122099"/>
            <a:ext cx="2829942" cy="61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600" dirty="0">
                <a:solidFill>
                  <a:schemeClr val="lt1"/>
                </a:solidFill>
              </a:rPr>
              <a:t>Exportadores ecuatorianos</a:t>
            </a:r>
            <a:br>
              <a:rPr lang="es-EC" sz="1600" dirty="0">
                <a:solidFill>
                  <a:schemeClr val="lt1"/>
                </a:solidFill>
              </a:rPr>
            </a:br>
            <a:r>
              <a:rPr lang="es-EC" sz="1600" dirty="0">
                <a:solidFill>
                  <a:schemeClr val="lt1"/>
                </a:solidFill>
              </a:rPr>
              <a:t>de botones de </a:t>
            </a:r>
            <a:r>
              <a:rPr lang="es-EC" sz="16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tagua</a:t>
            </a:r>
          </a:p>
        </p:txBody>
      </p:sp>
      <p:sp>
        <p:nvSpPr>
          <p:cNvPr id="16" name="Google Shape;543;p47">
            <a:extLst>
              <a:ext uri="{FF2B5EF4-FFF2-40B4-BE49-F238E27FC236}">
                <a16:creationId xmlns:a16="http://schemas.microsoft.com/office/drawing/2014/main" id="{339CDD52-E724-429D-A837-D994C70F1ED6}"/>
              </a:ext>
            </a:extLst>
          </p:cNvPr>
          <p:cNvSpPr/>
          <p:nvPr/>
        </p:nvSpPr>
        <p:spPr>
          <a:xfrm>
            <a:off x="5117960" y="2047639"/>
            <a:ext cx="2763708" cy="7539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557;p47">
            <a:extLst>
              <a:ext uri="{FF2B5EF4-FFF2-40B4-BE49-F238E27FC236}">
                <a16:creationId xmlns:a16="http://schemas.microsoft.com/office/drawing/2014/main" id="{E7E234EA-C0E9-46E2-A55E-2F4266814FFE}"/>
              </a:ext>
            </a:extLst>
          </p:cNvPr>
          <p:cNvSpPr txBox="1">
            <a:spLocks/>
          </p:cNvSpPr>
          <p:nvPr/>
        </p:nvSpPr>
        <p:spPr>
          <a:xfrm>
            <a:off x="5191624" y="2151682"/>
            <a:ext cx="2829942" cy="61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1800"/>
              <a:buFont typeface="Livvic"/>
              <a:buNone/>
              <a:defRPr sz="1600" b="1">
                <a:solidFill>
                  <a:schemeClr val="lt1"/>
                </a:solidFill>
                <a:latin typeface="Livvic"/>
                <a:ea typeface="Livvic"/>
                <a:cs typeface="Livvic"/>
              </a:defRPr>
            </a:lvl1pPr>
            <a:lvl2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2pPr>
            <a:lvl3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3pPr>
            <a:lvl4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4pPr>
            <a:lvl5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5pPr>
            <a:lvl6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6pPr>
            <a:lvl7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7pPr>
            <a:lvl8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8pPr>
            <a:lvl9pPr>
              <a:buClr>
                <a:schemeClr val="dk1"/>
              </a:buClr>
              <a:buSzPts val="1800"/>
              <a:buFont typeface="Livvic"/>
              <a:buNone/>
              <a:defRPr sz="1800" b="1">
                <a:solidFill>
                  <a:schemeClr val="dk1"/>
                </a:solidFill>
                <a:latin typeface="Livvic"/>
                <a:ea typeface="Livvic"/>
                <a:cs typeface="Livvic"/>
              </a:defRPr>
            </a:lvl9pPr>
          </a:lstStyle>
          <a:p>
            <a:pPr algn="ctr"/>
            <a:r>
              <a:rPr lang="es-EC" sz="1500" dirty="0">
                <a:latin typeface="Arial Rounded MT Bold" panose="020F0704030504030204" pitchFamily="34" charset="0"/>
              </a:rPr>
              <a:t>Exportadores ecuatorianos</a:t>
            </a:r>
            <a:br>
              <a:rPr lang="es-EC" sz="1500" dirty="0">
                <a:latin typeface="Arial Rounded MT Bold" panose="020F0704030504030204" pitchFamily="34" charset="0"/>
              </a:rPr>
            </a:br>
            <a:r>
              <a:rPr lang="es-EC" sz="1500" dirty="0">
                <a:latin typeface="Arial Rounded MT Bold" panose="020F0704030504030204" pitchFamily="34" charset="0"/>
              </a:rPr>
              <a:t>de bisutería de tagua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52D505A9-1D0B-47AF-B17E-7F9187384F9C}"/>
              </a:ext>
            </a:extLst>
          </p:cNvPr>
          <p:cNvGraphicFramePr/>
          <p:nvPr/>
        </p:nvGraphicFramePr>
        <p:xfrm>
          <a:off x="4658661" y="2829308"/>
          <a:ext cx="3501929" cy="19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FFFE6D69-6285-498C-B16C-847AD553AE4A}"/>
              </a:ext>
            </a:extLst>
          </p:cNvPr>
          <p:cNvSpPr txBox="1"/>
          <p:nvPr/>
        </p:nvSpPr>
        <p:spPr>
          <a:xfrm>
            <a:off x="2918335" y="4925235"/>
            <a:ext cx="6374921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tabLst>
                <a:tab pos="3124200" algn="l"/>
              </a:tabLst>
            </a:pPr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Nota.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Información obtenida de: (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Cobus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Group 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Business, 2020).</a:t>
            </a:r>
            <a:endParaRPr lang="es-EC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6" descr="No hay ninguna descripción de la foto disponible.">
            <a:extLst>
              <a:ext uri="{FF2B5EF4-FFF2-40B4-BE49-F238E27FC236}">
                <a16:creationId xmlns:a16="http://schemas.microsoft.com/office/drawing/2014/main" id="{2880FA42-8B0C-498A-971D-E2165EC8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279">
            <a:off x="-10632" y="4212377"/>
            <a:ext cx="1219229" cy="8116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73C1849-F38F-474A-8915-53020C843B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45204"/>
            <a:ext cx="1295988" cy="9237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3080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sutagua: ¿Que es la Tagua?"/>
          <p:cNvPicPr>
            <a:picLocks noChangeAspect="1" noChangeArrowheads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0800" y="401410"/>
            <a:ext cx="4559300" cy="462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" name="Google Shape;540;p47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4281050" y="975325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7"/>
          <p:cNvSpPr/>
          <p:nvPr/>
        </p:nvSpPr>
        <p:spPr>
          <a:xfrm>
            <a:off x="464192" y="955650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7"/>
          <p:cNvSpPr txBox="1">
            <a:spLocks noGrp="1"/>
          </p:cNvSpPr>
          <p:nvPr>
            <p:ph type="ctrTitle"/>
          </p:nvPr>
        </p:nvSpPr>
        <p:spPr>
          <a:xfrm rot="5400000">
            <a:off x="6768750" y="1548208"/>
            <a:ext cx="3281278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Arial Black" panose="020B0A04020102020204" pitchFamily="34" charset="0"/>
              </a:rPr>
              <a:t>ACUERDOS COMERCIALES</a:t>
            </a:r>
            <a:endParaRPr sz="2800" dirty="0">
              <a:latin typeface="Arial Black" panose="020B0A04020102020204" pitchFamily="34" charset="0"/>
            </a:endParaRPr>
          </a:p>
        </p:txBody>
      </p:sp>
      <p:grpSp>
        <p:nvGrpSpPr>
          <p:cNvPr id="545" name="Google Shape;545;p47"/>
          <p:cNvGrpSpPr/>
          <p:nvPr/>
        </p:nvGrpSpPr>
        <p:grpSpPr>
          <a:xfrm>
            <a:off x="614522" y="1269024"/>
            <a:ext cx="506574" cy="577802"/>
            <a:chOff x="4017435" y="1499912"/>
            <a:chExt cx="315092" cy="359397"/>
          </a:xfrm>
        </p:grpSpPr>
        <p:sp>
          <p:nvSpPr>
            <p:cNvPr id="546" name="Google Shape;546;p47"/>
            <p:cNvSpPr/>
            <p:nvPr/>
          </p:nvSpPr>
          <p:spPr>
            <a:xfrm>
              <a:off x="4017816" y="1499912"/>
              <a:ext cx="314710" cy="359397"/>
            </a:xfrm>
            <a:custGeom>
              <a:avLst/>
              <a:gdLst/>
              <a:ahLst/>
              <a:cxnLst/>
              <a:rect l="l" t="t" r="r" b="b"/>
              <a:pathLst>
                <a:path w="9895" h="11300" extrusionOk="0">
                  <a:moveTo>
                    <a:pt x="4929" y="0"/>
                  </a:moveTo>
                  <a:cubicBezTo>
                    <a:pt x="4810" y="0"/>
                    <a:pt x="4691" y="24"/>
                    <a:pt x="4584" y="84"/>
                  </a:cubicBezTo>
                  <a:lnTo>
                    <a:pt x="4048" y="405"/>
                  </a:lnTo>
                  <a:cubicBezTo>
                    <a:pt x="3977" y="441"/>
                    <a:pt x="3941" y="548"/>
                    <a:pt x="3989" y="643"/>
                  </a:cubicBezTo>
                  <a:cubicBezTo>
                    <a:pt x="4022" y="693"/>
                    <a:pt x="4077" y="719"/>
                    <a:pt x="4140" y="719"/>
                  </a:cubicBezTo>
                  <a:cubicBezTo>
                    <a:pt x="4168" y="719"/>
                    <a:pt x="4197" y="714"/>
                    <a:pt x="4227" y="703"/>
                  </a:cubicBezTo>
                  <a:lnTo>
                    <a:pt x="4763" y="381"/>
                  </a:lnTo>
                  <a:cubicBezTo>
                    <a:pt x="4816" y="352"/>
                    <a:pt x="4876" y="337"/>
                    <a:pt x="4935" y="337"/>
                  </a:cubicBezTo>
                  <a:cubicBezTo>
                    <a:pt x="4995" y="337"/>
                    <a:pt x="5054" y="352"/>
                    <a:pt x="5108" y="381"/>
                  </a:cubicBezTo>
                  <a:lnTo>
                    <a:pt x="9335" y="2822"/>
                  </a:lnTo>
                  <a:cubicBezTo>
                    <a:pt x="9346" y="2846"/>
                    <a:pt x="9358" y="2846"/>
                    <a:pt x="9370" y="2858"/>
                  </a:cubicBezTo>
                  <a:lnTo>
                    <a:pt x="4941" y="5382"/>
                  </a:lnTo>
                  <a:lnTo>
                    <a:pt x="4298" y="5013"/>
                  </a:lnTo>
                  <a:cubicBezTo>
                    <a:pt x="4276" y="4998"/>
                    <a:pt x="4250" y="4991"/>
                    <a:pt x="4223" y="4991"/>
                  </a:cubicBezTo>
                  <a:cubicBezTo>
                    <a:pt x="4165" y="4991"/>
                    <a:pt x="4105" y="5023"/>
                    <a:pt x="4072" y="5072"/>
                  </a:cubicBezTo>
                  <a:cubicBezTo>
                    <a:pt x="4036" y="5144"/>
                    <a:pt x="4060" y="5251"/>
                    <a:pt x="4132" y="5299"/>
                  </a:cubicBezTo>
                  <a:lnTo>
                    <a:pt x="4774" y="5668"/>
                  </a:lnTo>
                  <a:lnTo>
                    <a:pt x="4774" y="10823"/>
                  </a:lnTo>
                  <a:lnTo>
                    <a:pt x="488" y="8347"/>
                  </a:lnTo>
                  <a:cubicBezTo>
                    <a:pt x="381" y="8287"/>
                    <a:pt x="322" y="8180"/>
                    <a:pt x="322" y="8073"/>
                  </a:cubicBezTo>
                  <a:lnTo>
                    <a:pt x="322" y="7704"/>
                  </a:lnTo>
                  <a:cubicBezTo>
                    <a:pt x="322" y="7620"/>
                    <a:pt x="250" y="7537"/>
                    <a:pt x="167" y="7537"/>
                  </a:cubicBezTo>
                  <a:cubicBezTo>
                    <a:pt x="72" y="7537"/>
                    <a:pt x="0" y="7620"/>
                    <a:pt x="0" y="7704"/>
                  </a:cubicBezTo>
                  <a:lnTo>
                    <a:pt x="0" y="8073"/>
                  </a:lnTo>
                  <a:cubicBezTo>
                    <a:pt x="0" y="8323"/>
                    <a:pt x="119" y="8525"/>
                    <a:pt x="322" y="8644"/>
                  </a:cubicBezTo>
                  <a:lnTo>
                    <a:pt x="4870" y="11264"/>
                  </a:lnTo>
                  <a:cubicBezTo>
                    <a:pt x="4894" y="11276"/>
                    <a:pt x="4929" y="11299"/>
                    <a:pt x="4953" y="11299"/>
                  </a:cubicBezTo>
                  <a:cubicBezTo>
                    <a:pt x="4989" y="11299"/>
                    <a:pt x="5013" y="11276"/>
                    <a:pt x="5048" y="11264"/>
                  </a:cubicBezTo>
                  <a:lnTo>
                    <a:pt x="6715" y="10311"/>
                  </a:lnTo>
                  <a:cubicBezTo>
                    <a:pt x="6787" y="10263"/>
                    <a:pt x="6810" y="10168"/>
                    <a:pt x="6775" y="10073"/>
                  </a:cubicBezTo>
                  <a:cubicBezTo>
                    <a:pt x="6742" y="10024"/>
                    <a:pt x="6681" y="9992"/>
                    <a:pt x="6620" y="9992"/>
                  </a:cubicBezTo>
                  <a:cubicBezTo>
                    <a:pt x="6591" y="9992"/>
                    <a:pt x="6563" y="9999"/>
                    <a:pt x="6537" y="10013"/>
                  </a:cubicBezTo>
                  <a:lnTo>
                    <a:pt x="5120" y="10835"/>
                  </a:lnTo>
                  <a:lnTo>
                    <a:pt x="5120" y="5680"/>
                  </a:lnTo>
                  <a:lnTo>
                    <a:pt x="9549" y="3155"/>
                  </a:lnTo>
                  <a:lnTo>
                    <a:pt x="9549" y="3167"/>
                  </a:lnTo>
                  <a:lnTo>
                    <a:pt x="9549" y="3179"/>
                  </a:lnTo>
                  <a:lnTo>
                    <a:pt x="9549" y="3215"/>
                  </a:lnTo>
                  <a:lnTo>
                    <a:pt x="9549" y="8108"/>
                  </a:lnTo>
                  <a:cubicBezTo>
                    <a:pt x="9549" y="8228"/>
                    <a:pt x="9489" y="8335"/>
                    <a:pt x="9394" y="8382"/>
                  </a:cubicBezTo>
                  <a:lnTo>
                    <a:pt x="7096" y="9704"/>
                  </a:lnTo>
                  <a:cubicBezTo>
                    <a:pt x="7025" y="9752"/>
                    <a:pt x="6989" y="9847"/>
                    <a:pt x="7037" y="9942"/>
                  </a:cubicBezTo>
                  <a:cubicBezTo>
                    <a:pt x="7069" y="9991"/>
                    <a:pt x="7130" y="10023"/>
                    <a:pt x="7192" y="10023"/>
                  </a:cubicBezTo>
                  <a:cubicBezTo>
                    <a:pt x="7220" y="10023"/>
                    <a:pt x="7249" y="10017"/>
                    <a:pt x="7275" y="10002"/>
                  </a:cubicBezTo>
                  <a:lnTo>
                    <a:pt x="9573" y="8680"/>
                  </a:lnTo>
                  <a:cubicBezTo>
                    <a:pt x="9775" y="8561"/>
                    <a:pt x="9894" y="8347"/>
                    <a:pt x="9894" y="8108"/>
                  </a:cubicBezTo>
                  <a:lnTo>
                    <a:pt x="9894" y="3215"/>
                  </a:lnTo>
                  <a:cubicBezTo>
                    <a:pt x="9882" y="3060"/>
                    <a:pt x="9847" y="2929"/>
                    <a:pt x="9775" y="2810"/>
                  </a:cubicBezTo>
                  <a:cubicBezTo>
                    <a:pt x="9704" y="2691"/>
                    <a:pt x="9608" y="2608"/>
                    <a:pt x="9489" y="2524"/>
                  </a:cubicBezTo>
                  <a:lnTo>
                    <a:pt x="5263" y="84"/>
                  </a:lnTo>
                  <a:cubicBezTo>
                    <a:pt x="5167" y="24"/>
                    <a:pt x="5048" y="0"/>
                    <a:pt x="4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4017435" y="1522302"/>
              <a:ext cx="121591" cy="207114"/>
            </a:xfrm>
            <a:custGeom>
              <a:avLst/>
              <a:gdLst/>
              <a:ahLst/>
              <a:cxnLst/>
              <a:rect l="l" t="t" r="r" b="b"/>
              <a:pathLst>
                <a:path w="3823" h="6512" extrusionOk="0">
                  <a:moveTo>
                    <a:pt x="3552" y="1"/>
                  </a:moveTo>
                  <a:cubicBezTo>
                    <a:pt x="3525" y="1"/>
                    <a:pt x="3499" y="8"/>
                    <a:pt x="3477" y="23"/>
                  </a:cubicBezTo>
                  <a:lnTo>
                    <a:pt x="429" y="1809"/>
                  </a:lnTo>
                  <a:cubicBezTo>
                    <a:pt x="298" y="1880"/>
                    <a:pt x="191" y="1987"/>
                    <a:pt x="119" y="2118"/>
                  </a:cubicBezTo>
                  <a:cubicBezTo>
                    <a:pt x="36" y="2261"/>
                    <a:pt x="0" y="2404"/>
                    <a:pt x="0" y="2559"/>
                  </a:cubicBezTo>
                  <a:lnTo>
                    <a:pt x="0" y="6345"/>
                  </a:lnTo>
                  <a:cubicBezTo>
                    <a:pt x="0" y="6440"/>
                    <a:pt x="72" y="6512"/>
                    <a:pt x="155" y="6512"/>
                  </a:cubicBezTo>
                  <a:cubicBezTo>
                    <a:pt x="250" y="6512"/>
                    <a:pt x="322" y="6440"/>
                    <a:pt x="322" y="6345"/>
                  </a:cubicBezTo>
                  <a:lnTo>
                    <a:pt x="322" y="2559"/>
                  </a:lnTo>
                  <a:lnTo>
                    <a:pt x="322" y="2511"/>
                  </a:lnTo>
                  <a:lnTo>
                    <a:pt x="322" y="2487"/>
                  </a:lnTo>
                  <a:lnTo>
                    <a:pt x="322" y="2451"/>
                  </a:lnTo>
                  <a:lnTo>
                    <a:pt x="3524" y="4273"/>
                  </a:lnTo>
                  <a:cubicBezTo>
                    <a:pt x="3550" y="4290"/>
                    <a:pt x="3580" y="4298"/>
                    <a:pt x="3610" y="4298"/>
                  </a:cubicBezTo>
                  <a:cubicBezTo>
                    <a:pt x="3664" y="4298"/>
                    <a:pt x="3720" y="4272"/>
                    <a:pt x="3751" y="4226"/>
                  </a:cubicBezTo>
                  <a:cubicBezTo>
                    <a:pt x="3822" y="4130"/>
                    <a:pt x="3810" y="4023"/>
                    <a:pt x="3715" y="3987"/>
                  </a:cubicBezTo>
                  <a:lnTo>
                    <a:pt x="512" y="2154"/>
                  </a:lnTo>
                  <a:cubicBezTo>
                    <a:pt x="548" y="2142"/>
                    <a:pt x="560" y="2106"/>
                    <a:pt x="595" y="2094"/>
                  </a:cubicBezTo>
                  <a:lnTo>
                    <a:pt x="3643" y="320"/>
                  </a:lnTo>
                  <a:cubicBezTo>
                    <a:pt x="3715" y="273"/>
                    <a:pt x="3751" y="177"/>
                    <a:pt x="3703" y="82"/>
                  </a:cubicBezTo>
                  <a:cubicBezTo>
                    <a:pt x="3670" y="33"/>
                    <a:pt x="3610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47"/>
          <p:cNvGrpSpPr/>
          <p:nvPr/>
        </p:nvGrpSpPr>
        <p:grpSpPr>
          <a:xfrm>
            <a:off x="5759884" y="1249390"/>
            <a:ext cx="487505" cy="577719"/>
            <a:chOff x="3122257" y="1508594"/>
            <a:chExt cx="294850" cy="349434"/>
          </a:xfrm>
        </p:grpSpPr>
        <p:sp>
          <p:nvSpPr>
            <p:cNvPr id="549" name="Google Shape;549;p47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47"/>
          <p:cNvSpPr txBox="1">
            <a:spLocks noGrp="1"/>
          </p:cNvSpPr>
          <p:nvPr>
            <p:ph type="subTitle" idx="1"/>
          </p:nvPr>
        </p:nvSpPr>
        <p:spPr>
          <a:xfrm>
            <a:off x="1232620" y="2147200"/>
            <a:ext cx="1701330" cy="1198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b="1" i="1" dirty="0">
                <a:latin typeface="+mn-lt"/>
              </a:rPr>
              <a:t>Tratado de Libre Comercio CAN-UE.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b="1" i="1" dirty="0">
                <a:latin typeface="+mn-lt"/>
              </a:rPr>
              <a:t>AAP.CE 59: MERCOSUR-Colombia, Ecuador, Venezuela.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b="1" i="1" dirty="0">
                <a:latin typeface="+mn-lt"/>
              </a:rPr>
              <a:t>FTA Reino Unido-Países Andinos. </a:t>
            </a:r>
            <a:endParaRPr dirty="0">
              <a:latin typeface="+mn-lt"/>
            </a:endParaRPr>
          </a:p>
        </p:txBody>
      </p:sp>
      <p:sp>
        <p:nvSpPr>
          <p:cNvPr id="555" name="Google Shape;555;p47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b="1" i="1" dirty="0">
                <a:latin typeface="+mn-lt"/>
              </a:rPr>
              <a:t>Acuerdo Regional – Preferencial arancelaria regional AR.PAR 4.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b="1" i="1" dirty="0">
                <a:latin typeface="+mn-lt"/>
              </a:rPr>
              <a:t>AAP.R 29: Ecuador-México. 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ctrTitle" idx="4"/>
          </p:nvPr>
        </p:nvSpPr>
        <p:spPr>
          <a:xfrm>
            <a:off x="4105541" y="1479489"/>
            <a:ext cx="1966339" cy="5392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dirty="0">
                <a:solidFill>
                  <a:schemeClr val="lt1"/>
                </a:solidFill>
                <a:latin typeface="Arial Rounded MT Bold" panose="020F0704030504030204" pitchFamily="34" charset="0"/>
              </a:rPr>
              <a:t>Acuerdo Alcance Parcial.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57" name="Google Shape;557;p47"/>
          <p:cNvSpPr txBox="1">
            <a:spLocks noGrp="1"/>
          </p:cNvSpPr>
          <p:nvPr>
            <p:ph type="ctrTitle" idx="2"/>
          </p:nvPr>
        </p:nvSpPr>
        <p:spPr>
          <a:xfrm>
            <a:off x="1144867" y="1556675"/>
            <a:ext cx="1590625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dirty="0">
                <a:solidFill>
                  <a:schemeClr val="lt1"/>
                </a:solidFill>
                <a:latin typeface="Arial Rounded MT Bold" panose="020F0704030504030204" pitchFamily="34" charset="0"/>
              </a:rPr>
              <a:t>Acuerdo de libre comercio.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Google Shape;541;p47"/>
          <p:cNvSpPr/>
          <p:nvPr/>
        </p:nvSpPr>
        <p:spPr>
          <a:xfrm>
            <a:off x="2471850" y="3259600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56;p47"/>
          <p:cNvSpPr txBox="1">
            <a:spLocks/>
          </p:cNvSpPr>
          <p:nvPr/>
        </p:nvSpPr>
        <p:spPr>
          <a:xfrm>
            <a:off x="2476119" y="3763096"/>
            <a:ext cx="1635431" cy="53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-EC" dirty="0">
                <a:solidFill>
                  <a:schemeClr val="lt1"/>
                </a:solidFill>
                <a:latin typeface="Arial Rounded MT Bold" panose="020F0704030504030204" pitchFamily="34" charset="0"/>
              </a:rPr>
              <a:t>Acuerdo de no reciprocidad</a:t>
            </a:r>
          </a:p>
        </p:txBody>
      </p:sp>
      <p:sp>
        <p:nvSpPr>
          <p:cNvPr id="22" name="Google Shape;555;p47"/>
          <p:cNvSpPr txBox="1">
            <a:spLocks/>
          </p:cNvSpPr>
          <p:nvPr/>
        </p:nvSpPr>
        <p:spPr>
          <a:xfrm>
            <a:off x="2452167" y="4458234"/>
            <a:ext cx="1957508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b="1" i="1" dirty="0">
                <a:latin typeface="+mn-lt"/>
              </a:rPr>
              <a:t>Sistema generalizado de preferencias (SGP). </a:t>
            </a:r>
            <a:endParaRPr lang="es-EC" dirty="0">
              <a:solidFill>
                <a:schemeClr val="dk1"/>
              </a:solidFill>
              <a:latin typeface="+mn-lt"/>
            </a:endParaRPr>
          </a:p>
        </p:txBody>
      </p:sp>
      <p:grpSp>
        <p:nvGrpSpPr>
          <p:cNvPr id="23" name="Google Shape;4607;p59"/>
          <p:cNvGrpSpPr/>
          <p:nvPr/>
        </p:nvGrpSpPr>
        <p:grpSpPr>
          <a:xfrm>
            <a:off x="4061202" y="3532665"/>
            <a:ext cx="637609" cy="619070"/>
            <a:chOff x="2201806" y="1976585"/>
            <a:chExt cx="349784" cy="349434"/>
          </a:xfrm>
          <a:solidFill>
            <a:schemeClr val="bg1"/>
          </a:solidFill>
        </p:grpSpPr>
        <p:sp>
          <p:nvSpPr>
            <p:cNvPr id="24" name="Google Shape;4608;p59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609;p59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610;p59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611;p59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Archivo:Flag-map of Ecuador.svg - Wikipedia, la enciclopedia lib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750" y="3329263"/>
            <a:ext cx="1420854" cy="156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30;p33">
            <a:extLst>
              <a:ext uri="{FF2B5EF4-FFF2-40B4-BE49-F238E27FC236}">
                <a16:creationId xmlns:a16="http://schemas.microsoft.com/office/drawing/2014/main" id="{0F177D6A-0472-47FF-8044-841680D88A4A}"/>
              </a:ext>
            </a:extLst>
          </p:cNvPr>
          <p:cNvSpPr/>
          <p:nvPr/>
        </p:nvSpPr>
        <p:spPr>
          <a:xfrm rot="-5400000" flipH="1">
            <a:off x="6496429" y="1412329"/>
            <a:ext cx="4059900" cy="1235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89" name="Google Shape;189;p29"/>
          <p:cNvSpPr txBox="1">
            <a:spLocks noGrp="1"/>
          </p:cNvSpPr>
          <p:nvPr>
            <p:ph type="ctrTitle" idx="4"/>
          </p:nvPr>
        </p:nvSpPr>
        <p:spPr>
          <a:xfrm rot="5400000">
            <a:off x="6460680" y="1714346"/>
            <a:ext cx="4121377" cy="866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CONTEXTO PANDEMIA</a:t>
            </a:r>
            <a:br>
              <a:rPr lang="es" dirty="0">
                <a:solidFill>
                  <a:schemeClr val="bg1"/>
                </a:solidFill>
              </a:rPr>
            </a:br>
            <a:r>
              <a:rPr lang="es" dirty="0">
                <a:solidFill>
                  <a:schemeClr val="bg1"/>
                </a:solidFill>
              </a:rPr>
              <a:t>COVID-19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98" name="Google Shape;198;p29"/>
          <p:cNvSpPr/>
          <p:nvPr/>
        </p:nvSpPr>
        <p:spPr>
          <a:xfrm rot="10800000" flipH="1">
            <a:off x="0" y="2424900"/>
            <a:ext cx="7215000" cy="2073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10E89EF-7807-4A25-93F7-0E5DCCEB98EB}"/>
              </a:ext>
            </a:extLst>
          </p:cNvPr>
          <p:cNvSpPr/>
          <p:nvPr/>
        </p:nvSpPr>
        <p:spPr>
          <a:xfrm>
            <a:off x="288885" y="253309"/>
            <a:ext cx="3541243" cy="81636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Influencia de covid-19 en las exportaciones de botones de tagua.</a:t>
            </a:r>
            <a:endParaRPr lang="es-EC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A5BFDC6-CA14-44CC-9673-1E652E1F7CEF}"/>
              </a:ext>
            </a:extLst>
          </p:cNvPr>
          <p:cNvGraphicFramePr>
            <a:graphicFrameLocks noGrp="1"/>
          </p:cNvGraphicFramePr>
          <p:nvPr/>
        </p:nvGraphicFramePr>
        <p:xfrm>
          <a:off x="452887" y="1279812"/>
          <a:ext cx="3200400" cy="81534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506220">
                  <a:extLst>
                    <a:ext uri="{9D8B030D-6E8A-4147-A177-3AD203B41FA5}">
                      <a16:colId xmlns:a16="http://schemas.microsoft.com/office/drawing/2014/main" val="3806240870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1138356834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1939638497"/>
                    </a:ext>
                  </a:extLst>
                </a:gridCol>
              </a:tblGrid>
              <a:tr h="20383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Botones de tagua 9606.29.10.00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3888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314306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FOB USD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$17.199,11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 $24.722,00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4993948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Variación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43,74%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513528"/>
                  </a:ext>
                </a:extLst>
              </a:tr>
            </a:tbl>
          </a:graphicData>
        </a:graphic>
      </p:graphicFrame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8EA05F6-B1D4-42E4-B89A-36F3B0998F27}"/>
              </a:ext>
            </a:extLst>
          </p:cNvPr>
          <p:cNvSpPr/>
          <p:nvPr/>
        </p:nvSpPr>
        <p:spPr>
          <a:xfrm>
            <a:off x="130734" y="2838357"/>
            <a:ext cx="3541243" cy="81636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600" b="1" i="1" dirty="0">
                <a:latin typeface="Calibri" panose="020F0502020204030204" pitchFamily="34" charset="0"/>
              </a:rPr>
              <a:t>Influencia de covid-19 en las exportaciones de bisutería de tagua.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C768B8ED-9B9F-4717-8B2C-D3CB8C07E80C}"/>
              </a:ext>
            </a:extLst>
          </p:cNvPr>
          <p:cNvGraphicFramePr>
            <a:graphicFrameLocks noGrp="1"/>
          </p:cNvGraphicFramePr>
          <p:nvPr/>
        </p:nvGraphicFramePr>
        <p:xfrm>
          <a:off x="272775" y="3927643"/>
          <a:ext cx="3229550" cy="772767"/>
        </p:xfrm>
        <a:graphic>
          <a:graphicData uri="http://schemas.openxmlformats.org/drawingml/2006/table">
            <a:tbl>
              <a:tblPr firstRow="1" firstCol="1">
                <a:tableStyleId>{08FB837D-C827-4EFA-A057-4D05807E0F7C}</a:tableStyleId>
              </a:tblPr>
              <a:tblGrid>
                <a:gridCol w="805585">
                  <a:extLst>
                    <a:ext uri="{9D8B030D-6E8A-4147-A177-3AD203B41FA5}">
                      <a16:colId xmlns:a16="http://schemas.microsoft.com/office/drawing/2014/main" val="3509567695"/>
                    </a:ext>
                  </a:extLst>
                </a:gridCol>
                <a:gridCol w="1337361">
                  <a:extLst>
                    <a:ext uri="{9D8B030D-6E8A-4147-A177-3AD203B41FA5}">
                      <a16:colId xmlns:a16="http://schemas.microsoft.com/office/drawing/2014/main" val="1895667789"/>
                    </a:ext>
                  </a:extLst>
                </a:gridCol>
                <a:gridCol w="1086604">
                  <a:extLst>
                    <a:ext uri="{9D8B030D-6E8A-4147-A177-3AD203B41FA5}">
                      <a16:colId xmlns:a16="http://schemas.microsoft.com/office/drawing/2014/main" val="1501764236"/>
                    </a:ext>
                  </a:extLst>
                </a:gridCol>
              </a:tblGrid>
              <a:tr h="15351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Bisutería de tagua 7117.90.00.00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720153"/>
                  </a:ext>
                </a:extLst>
              </a:tr>
              <a:tr h="1535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AÑO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2019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2020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6844223"/>
                  </a:ext>
                </a:extLst>
              </a:tr>
              <a:tr h="234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FOB USD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 $         319.137,49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$      59.783,07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706520"/>
                  </a:ext>
                </a:extLst>
              </a:tr>
              <a:tr h="153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Variación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-81,27%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74758"/>
                  </a:ext>
                </a:extLst>
              </a:tr>
            </a:tbl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F67A8BCB-00A3-4695-98D6-F9EF9162E16D}"/>
              </a:ext>
            </a:extLst>
          </p:cNvPr>
          <p:cNvGraphicFramePr/>
          <p:nvPr/>
        </p:nvGraphicFramePr>
        <p:xfrm>
          <a:off x="4016784" y="467456"/>
          <a:ext cx="2426546" cy="163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E1B67FF3-A88B-43FA-96CA-72F7D6098C67}"/>
              </a:ext>
            </a:extLst>
          </p:cNvPr>
          <p:cNvGraphicFramePr/>
          <p:nvPr/>
        </p:nvGraphicFramePr>
        <p:xfrm>
          <a:off x="3693160" y="2944816"/>
          <a:ext cx="2941556" cy="187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A9F73A57-4279-4AA2-B7A7-DA5F34CD15DB}"/>
              </a:ext>
            </a:extLst>
          </p:cNvPr>
          <p:cNvSpPr txBox="1"/>
          <p:nvPr/>
        </p:nvSpPr>
        <p:spPr>
          <a:xfrm>
            <a:off x="4203068" y="4925235"/>
            <a:ext cx="6374921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tabLst>
                <a:tab pos="3124200" algn="l"/>
              </a:tabLst>
            </a:pPr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Nota.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Información obtenida de: (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Cobus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Group 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Business, 2020).</a:t>
            </a:r>
            <a:endParaRPr lang="es-EC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Gestión de exportaciones - Consigmar - Operador Logístico desde 1974">
            <a:extLst>
              <a:ext uri="{FF2B5EF4-FFF2-40B4-BE49-F238E27FC236}">
                <a16:creationId xmlns:a16="http://schemas.microsoft.com/office/drawing/2014/main" id="{CC8578F4-6831-49C7-8D1D-7E044E5A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743" y="2397341"/>
            <a:ext cx="1116246" cy="7661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741C7A-0D25-48E1-91D3-539FFB91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39558">
            <a:off x="6511707" y="2207349"/>
            <a:ext cx="1196899" cy="81406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" name="Picture 2" descr="No hay ninguna descripción de la foto disponible.">
            <a:extLst>
              <a:ext uri="{FF2B5EF4-FFF2-40B4-BE49-F238E27FC236}">
                <a16:creationId xmlns:a16="http://schemas.microsoft.com/office/drawing/2014/main" id="{D4276F9C-756A-4032-BA0C-7912391B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3629" y="1793025"/>
            <a:ext cx="1536919" cy="102313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28E7D9CC-CBD8-4F2A-894C-206777637EB3}"/>
              </a:ext>
            </a:extLst>
          </p:cNvPr>
          <p:cNvSpPr/>
          <p:nvPr/>
        </p:nvSpPr>
        <p:spPr>
          <a:xfrm rot="21339799">
            <a:off x="6971203" y="1580794"/>
            <a:ext cx="893703" cy="244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27000">
              <a:schemeClr val="accent1">
                <a:lumMod val="40000"/>
                <a:lumOff val="60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871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E25E92DD-C152-41D8-AF26-053EAE9D3D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93" y="4362876"/>
            <a:ext cx="589419" cy="6783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D043F675-135C-46A4-9C80-F083EDF84A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59183">
            <a:off x="8450274" y="1946089"/>
            <a:ext cx="898356" cy="80252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77" name="Google Shape;577;p49"/>
          <p:cNvSpPr/>
          <p:nvPr/>
        </p:nvSpPr>
        <p:spPr>
          <a:xfrm>
            <a:off x="4582622" y="3122649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578" name="Google Shape;578;p49"/>
          <p:cNvGrpSpPr/>
          <p:nvPr/>
        </p:nvGrpSpPr>
        <p:grpSpPr>
          <a:xfrm>
            <a:off x="4582431" y="2545611"/>
            <a:ext cx="346056" cy="345674"/>
            <a:chOff x="3303268" y="3817349"/>
            <a:chExt cx="346056" cy="345674"/>
          </a:xfrm>
        </p:grpSpPr>
        <p:sp>
          <p:nvSpPr>
            <p:cNvPr id="579" name="Google Shape;579;p4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583" name="Google Shape;583;p49"/>
          <p:cNvGrpSpPr/>
          <p:nvPr/>
        </p:nvGrpSpPr>
        <p:grpSpPr>
          <a:xfrm>
            <a:off x="4582447" y="1968549"/>
            <a:ext cx="346024" cy="345674"/>
            <a:chOff x="4201447" y="3817349"/>
            <a:chExt cx="346024" cy="345674"/>
          </a:xfrm>
        </p:grpSpPr>
        <p:sp>
          <p:nvSpPr>
            <p:cNvPr id="584" name="Google Shape;584;p4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17" name="Google Shape;540;p47">
            <a:extLst>
              <a:ext uri="{FF2B5EF4-FFF2-40B4-BE49-F238E27FC236}">
                <a16:creationId xmlns:a16="http://schemas.microsoft.com/office/drawing/2014/main" id="{683B2DE6-B6A7-4E00-9C34-EA0DFEF293F9}"/>
              </a:ext>
            </a:extLst>
          </p:cNvPr>
          <p:cNvSpPr/>
          <p:nvPr/>
        </p:nvSpPr>
        <p:spPr>
          <a:xfrm>
            <a:off x="1" y="0"/>
            <a:ext cx="871870" cy="4370100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71F4FADB-721A-4F06-90B6-371D20B4CBB4}"/>
              </a:ext>
            </a:extLst>
          </p:cNvPr>
          <p:cNvSpPr txBox="1">
            <a:spLocks/>
          </p:cNvSpPr>
          <p:nvPr/>
        </p:nvSpPr>
        <p:spPr>
          <a:xfrm rot="16200000">
            <a:off x="-1204388" y="765650"/>
            <a:ext cx="3234865" cy="8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2400"/>
              <a:buFont typeface="Livvic"/>
              <a:buNone/>
              <a:defRPr sz="2800" b="1">
                <a:solidFill>
                  <a:schemeClr val="accent1"/>
                </a:solidFill>
                <a:latin typeface="Arial Black" panose="020B0A04020102020204" pitchFamily="34" charset="0"/>
                <a:ea typeface="Livvic"/>
                <a:cs typeface="Livvic"/>
                <a:sym typeface="Livvic"/>
              </a:defRPr>
            </a:lvl1pPr>
            <a:lvl2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>
              <a:buClr>
                <a:schemeClr val="dk1"/>
              </a:buClr>
              <a:buSzPts val="3000"/>
              <a:buFont typeface="Livvic"/>
              <a:buNone/>
              <a:defRPr sz="30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000" dirty="0">
                <a:solidFill>
                  <a:schemeClr val="bg1"/>
                </a:solidFill>
              </a:rPr>
              <a:t>EVOLUCIÓN </a:t>
            </a:r>
          </a:p>
          <a:p>
            <a:r>
              <a:rPr lang="es-EC" sz="2000" dirty="0">
                <a:solidFill>
                  <a:schemeClr val="bg1"/>
                </a:solidFill>
              </a:rPr>
              <a:t>EXPORTACIONES</a:t>
            </a:r>
          </a:p>
        </p:txBody>
      </p:sp>
      <p:sp>
        <p:nvSpPr>
          <p:cNvPr id="24" name="Google Shape;182;p28">
            <a:extLst>
              <a:ext uri="{FF2B5EF4-FFF2-40B4-BE49-F238E27FC236}">
                <a16:creationId xmlns:a16="http://schemas.microsoft.com/office/drawing/2014/main" id="{B177CDE5-2C64-42D0-8908-3E36AB8948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81003" y="-74428"/>
            <a:ext cx="3503175" cy="468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latin typeface="Arial Rounded MT Bold" panose="020F0704030504030204" pitchFamily="34" charset="0"/>
              </a:rPr>
              <a:t>Botones de Tagua</a:t>
            </a:r>
            <a:endParaRPr sz="16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2D00B1E1-E2FA-4986-9CB5-4CAAD6BAF72D}"/>
              </a:ext>
            </a:extLst>
          </p:cNvPr>
          <p:cNvGraphicFramePr/>
          <p:nvPr/>
        </p:nvGraphicFramePr>
        <p:xfrm>
          <a:off x="822174" y="157080"/>
          <a:ext cx="4302719" cy="250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2349D6B5-8EED-4EAD-81C0-D3E2817E3B3B}"/>
              </a:ext>
            </a:extLst>
          </p:cNvPr>
          <p:cNvGraphicFramePr/>
          <p:nvPr/>
        </p:nvGraphicFramePr>
        <p:xfrm>
          <a:off x="5082363" y="265142"/>
          <a:ext cx="3965943" cy="2042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F81EEE57-0AE9-4569-ABB1-810FC1F0E24F}"/>
              </a:ext>
            </a:extLst>
          </p:cNvPr>
          <p:cNvGraphicFramePr/>
          <p:nvPr/>
        </p:nvGraphicFramePr>
        <p:xfrm>
          <a:off x="893383" y="2864675"/>
          <a:ext cx="4210244" cy="215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E7620882-83BD-4070-9F33-819C11AFB576}"/>
              </a:ext>
            </a:extLst>
          </p:cNvPr>
          <p:cNvGraphicFramePr/>
          <p:nvPr/>
        </p:nvGraphicFramePr>
        <p:xfrm>
          <a:off x="5173463" y="2806552"/>
          <a:ext cx="3683458" cy="20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Google Shape;182;p28">
            <a:extLst>
              <a:ext uri="{FF2B5EF4-FFF2-40B4-BE49-F238E27FC236}">
                <a16:creationId xmlns:a16="http://schemas.microsoft.com/office/drawing/2014/main" id="{C7E7AB4D-BAA2-4F2C-914B-8946128E2A2B}"/>
              </a:ext>
            </a:extLst>
          </p:cNvPr>
          <p:cNvSpPr txBox="1">
            <a:spLocks/>
          </p:cNvSpPr>
          <p:nvPr/>
        </p:nvSpPr>
        <p:spPr>
          <a:xfrm>
            <a:off x="897887" y="2598779"/>
            <a:ext cx="3503175" cy="46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6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Bisutería de Tagua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40D2767-270F-4CA8-87A8-3035BC01233C}"/>
              </a:ext>
            </a:extLst>
          </p:cNvPr>
          <p:cNvSpPr txBox="1"/>
          <p:nvPr/>
        </p:nvSpPr>
        <p:spPr>
          <a:xfrm>
            <a:off x="4107376" y="4925235"/>
            <a:ext cx="6374921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tabLst>
                <a:tab pos="3124200" algn="l"/>
              </a:tabLst>
            </a:pPr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Nota.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Información obtenida de: (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Cobus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Group 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Business, 2020).</a:t>
            </a:r>
            <a:endParaRPr lang="es-EC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0E662A0-3878-4453-A48D-18BC1059D1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62" y="1903228"/>
            <a:ext cx="1020038" cy="61016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B466EE5F-35C2-40CF-8ADE-AD33A5D9066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5481">
            <a:off x="69261" y="4049322"/>
            <a:ext cx="840205" cy="7288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335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9"/>
          <p:cNvSpPr/>
          <p:nvPr/>
        </p:nvSpPr>
        <p:spPr>
          <a:xfrm rot="5400000">
            <a:off x="1519407" y="-230553"/>
            <a:ext cx="2022290" cy="5061101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8" name="Picture 4" descr="11 ideas de TAGUA | semillas, vainas de semillas, belleza bruta">
            <a:extLst>
              <a:ext uri="{FF2B5EF4-FFF2-40B4-BE49-F238E27FC236}">
                <a16:creationId xmlns:a16="http://schemas.microsoft.com/office/drawing/2014/main" id="{13D1A2E6-AC50-471E-B606-7C2338DB3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0518" y="572941"/>
            <a:ext cx="1948560" cy="2681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Semillas de marfil - Artesanías de Colombia">
            <a:extLst>
              <a:ext uri="{FF2B5EF4-FFF2-40B4-BE49-F238E27FC236}">
                <a16:creationId xmlns:a16="http://schemas.microsoft.com/office/drawing/2014/main" id="{9057A51F-AFC8-4A02-82A4-378482A5E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03988">
            <a:off x="6316026" y="1131003"/>
            <a:ext cx="2744892" cy="169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75" name="Google Shape;575;p49"/>
          <p:cNvSpPr txBox="1">
            <a:spLocks noGrp="1"/>
          </p:cNvSpPr>
          <p:nvPr>
            <p:ph type="subTitle" idx="1"/>
          </p:nvPr>
        </p:nvSpPr>
        <p:spPr>
          <a:xfrm>
            <a:off x="765142" y="1465025"/>
            <a:ext cx="328546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Ecuador es un país que no cuenta con la especialización de productos terminados a base de tagua, tales como botones y bisutería, pese a contar con una gran diversidad de materia prima.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5" name="Google Shape;132;p25">
            <a:extLst>
              <a:ext uri="{FF2B5EF4-FFF2-40B4-BE49-F238E27FC236}">
                <a16:creationId xmlns:a16="http://schemas.microsoft.com/office/drawing/2014/main" id="{944C85AF-6889-4F7C-AFD0-23D4CE28A382}"/>
              </a:ext>
            </a:extLst>
          </p:cNvPr>
          <p:cNvSpPr txBox="1">
            <a:spLocks/>
          </p:cNvSpPr>
          <p:nvPr/>
        </p:nvSpPr>
        <p:spPr>
          <a:xfrm>
            <a:off x="513185" y="370698"/>
            <a:ext cx="4175773" cy="55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ivvic"/>
              <a:buNone/>
              <a:defRPr sz="1600" b="1" i="0" u="none" strike="noStrike" cap="none">
                <a:solidFill>
                  <a:schemeClr val="lt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-EC" dirty="0">
                <a:latin typeface="Arial Black" panose="020B0A04020102020204" pitchFamily="34" charset="0"/>
              </a:rPr>
              <a:t>PLANTEAMIENTO DEL PROBLEMA</a:t>
            </a:r>
          </a:p>
        </p:txBody>
      </p:sp>
      <p:pic>
        <p:nvPicPr>
          <p:cNvPr id="1026" name="Picture 2" descr="Conoce un poco sobre los Orígenes y Proceso de la Tagua... en Taringa!">
            <a:extLst>
              <a:ext uri="{FF2B5EF4-FFF2-40B4-BE49-F238E27FC236}">
                <a16:creationId xmlns:a16="http://schemas.microsoft.com/office/drawing/2014/main" id="{B3414347-AFAD-419A-A9B7-EDC0A55F0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5429">
            <a:off x="5391422" y="474608"/>
            <a:ext cx="3047092" cy="2218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0977377-6BE3-40A0-A153-B5FD27328F97}"/>
              </a:ext>
            </a:extLst>
          </p:cNvPr>
          <p:cNvSpPr/>
          <p:nvPr/>
        </p:nvSpPr>
        <p:spPr>
          <a:xfrm rot="190077">
            <a:off x="6138675" y="136324"/>
            <a:ext cx="1722258" cy="3372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27000">
              <a:schemeClr val="accent1">
                <a:lumMod val="40000"/>
                <a:lumOff val="60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4" name="Picture 10" descr="No hay ninguna descripción de la foto disponible.">
            <a:extLst>
              <a:ext uri="{FF2B5EF4-FFF2-40B4-BE49-F238E27FC236}">
                <a16:creationId xmlns:a16="http://schemas.microsoft.com/office/drawing/2014/main" id="{B0DCEB77-C913-482E-93DD-A4232C57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3049">
            <a:off x="685699" y="3120755"/>
            <a:ext cx="1871332" cy="124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3682CC3-F3FD-4773-BAC1-421EF216928D}"/>
              </a:ext>
            </a:extLst>
          </p:cNvPr>
          <p:cNvSpPr txBox="1"/>
          <p:nvPr/>
        </p:nvSpPr>
        <p:spPr>
          <a:xfrm>
            <a:off x="459208" y="4464253"/>
            <a:ext cx="22946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PRODUCTO ATRACTIVO EN PAÍSES EXTRANJEROS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4812493-52F8-429E-8499-FC6E5591D304}"/>
              </a:ext>
            </a:extLst>
          </p:cNvPr>
          <p:cNvSpPr/>
          <p:nvPr/>
        </p:nvSpPr>
        <p:spPr>
          <a:xfrm>
            <a:off x="2688232" y="4096945"/>
            <a:ext cx="1414732" cy="29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LIMITANTES</a:t>
            </a:r>
          </a:p>
        </p:txBody>
      </p:sp>
      <p:sp>
        <p:nvSpPr>
          <p:cNvPr id="342" name="Rectángulo: esquinas redondeadas 341">
            <a:extLst>
              <a:ext uri="{FF2B5EF4-FFF2-40B4-BE49-F238E27FC236}">
                <a16:creationId xmlns:a16="http://schemas.microsoft.com/office/drawing/2014/main" id="{C609DCD2-9404-418F-A21E-1DBDE680F8E4}"/>
              </a:ext>
            </a:extLst>
          </p:cNvPr>
          <p:cNvSpPr/>
          <p:nvPr/>
        </p:nvSpPr>
        <p:spPr>
          <a:xfrm>
            <a:off x="4353264" y="3467551"/>
            <a:ext cx="1935191" cy="36518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Falta de Capacitación</a:t>
            </a:r>
          </a:p>
        </p:txBody>
      </p:sp>
      <p:sp>
        <p:nvSpPr>
          <p:cNvPr id="343" name="Rectángulo: esquinas redondeadas 342">
            <a:extLst>
              <a:ext uri="{FF2B5EF4-FFF2-40B4-BE49-F238E27FC236}">
                <a16:creationId xmlns:a16="http://schemas.microsoft.com/office/drawing/2014/main" id="{7FC94CEF-0434-4444-B1A9-EBCFF85EA8AA}"/>
              </a:ext>
            </a:extLst>
          </p:cNvPr>
          <p:cNvSpPr/>
          <p:nvPr/>
        </p:nvSpPr>
        <p:spPr>
          <a:xfrm>
            <a:off x="4371654" y="3818759"/>
            <a:ext cx="1935191" cy="36518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dk1"/>
                </a:solidFill>
              </a:rPr>
              <a:t>Deficiente Tecnología</a:t>
            </a:r>
          </a:p>
        </p:txBody>
      </p:sp>
      <p:sp>
        <p:nvSpPr>
          <p:cNvPr id="344" name="Rectángulo: esquinas redondeadas 343">
            <a:extLst>
              <a:ext uri="{FF2B5EF4-FFF2-40B4-BE49-F238E27FC236}">
                <a16:creationId xmlns:a16="http://schemas.microsoft.com/office/drawing/2014/main" id="{2733A86A-B5EF-4F35-80CC-F97AF1C32A03}"/>
              </a:ext>
            </a:extLst>
          </p:cNvPr>
          <p:cNvSpPr/>
          <p:nvPr/>
        </p:nvSpPr>
        <p:spPr>
          <a:xfrm>
            <a:off x="4131117" y="4204742"/>
            <a:ext cx="1935191" cy="36518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dk1"/>
                </a:solidFill>
              </a:rPr>
              <a:t>Falta de Apoyo</a:t>
            </a:r>
          </a:p>
        </p:txBody>
      </p:sp>
      <p:sp>
        <p:nvSpPr>
          <p:cNvPr id="345" name="Rectángulo: esquinas redondeadas 344">
            <a:extLst>
              <a:ext uri="{FF2B5EF4-FFF2-40B4-BE49-F238E27FC236}">
                <a16:creationId xmlns:a16="http://schemas.microsoft.com/office/drawing/2014/main" id="{94F6F4DA-FF1C-4855-9626-3FF5DD069E62}"/>
              </a:ext>
            </a:extLst>
          </p:cNvPr>
          <p:cNvSpPr/>
          <p:nvPr/>
        </p:nvSpPr>
        <p:spPr>
          <a:xfrm>
            <a:off x="4347313" y="4580427"/>
            <a:ext cx="1935191" cy="36518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dk1"/>
                </a:solidFill>
              </a:rPr>
              <a:t>Emergencia Sanitaria</a:t>
            </a:r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57C4B23F-9952-4121-8CB5-1D93924D60CA}"/>
              </a:ext>
            </a:extLst>
          </p:cNvPr>
          <p:cNvSpPr/>
          <p:nvPr/>
        </p:nvSpPr>
        <p:spPr>
          <a:xfrm>
            <a:off x="4146698" y="3668232"/>
            <a:ext cx="329609" cy="11164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7" name="Rectángulo: esquinas redondeadas 346">
            <a:extLst>
              <a:ext uri="{FF2B5EF4-FFF2-40B4-BE49-F238E27FC236}">
                <a16:creationId xmlns:a16="http://schemas.microsoft.com/office/drawing/2014/main" id="{70BDEDE1-B141-43F8-88CB-664FBE63F9A5}"/>
              </a:ext>
            </a:extLst>
          </p:cNvPr>
          <p:cNvSpPr/>
          <p:nvPr/>
        </p:nvSpPr>
        <p:spPr>
          <a:xfrm>
            <a:off x="6239907" y="3995635"/>
            <a:ext cx="1935191" cy="36518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dk1"/>
                </a:solidFill>
              </a:rPr>
              <a:t>Entidades Financieras</a:t>
            </a:r>
          </a:p>
        </p:txBody>
      </p:sp>
      <p:sp>
        <p:nvSpPr>
          <p:cNvPr id="348" name="Rectángulo: esquinas redondeadas 347">
            <a:extLst>
              <a:ext uri="{FF2B5EF4-FFF2-40B4-BE49-F238E27FC236}">
                <a16:creationId xmlns:a16="http://schemas.microsoft.com/office/drawing/2014/main" id="{8968C1D9-F755-4E4C-B4AE-87E0B735C804}"/>
              </a:ext>
            </a:extLst>
          </p:cNvPr>
          <p:cNvSpPr/>
          <p:nvPr/>
        </p:nvSpPr>
        <p:spPr>
          <a:xfrm>
            <a:off x="6254084" y="4328789"/>
            <a:ext cx="2432716" cy="36518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dk1"/>
                </a:solidFill>
              </a:rPr>
              <a:t>Entidades Gubernamentales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44E1B797-3A06-4995-B163-AEC5FFE85A70}"/>
              </a:ext>
            </a:extLst>
          </p:cNvPr>
          <p:cNvCxnSpPr>
            <a:endCxn id="347" idx="1"/>
          </p:cNvCxnSpPr>
          <p:nvPr/>
        </p:nvCxnSpPr>
        <p:spPr>
          <a:xfrm flipV="1">
            <a:off x="5752214" y="4178228"/>
            <a:ext cx="487693" cy="20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D46DEFD-BC9B-4003-B8F5-4F397BCE2BA2}"/>
              </a:ext>
            </a:extLst>
          </p:cNvPr>
          <p:cNvCxnSpPr>
            <a:endCxn id="348" idx="1"/>
          </p:cNvCxnSpPr>
          <p:nvPr/>
        </p:nvCxnSpPr>
        <p:spPr>
          <a:xfrm>
            <a:off x="5762847" y="4380614"/>
            <a:ext cx="491237" cy="130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6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393405" y="0"/>
            <a:ext cx="3607500" cy="6556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8155172" y="0"/>
            <a:ext cx="988828" cy="41579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5"/>
          </p:nvPr>
        </p:nvSpPr>
        <p:spPr>
          <a:xfrm>
            <a:off x="189780" y="3431129"/>
            <a:ext cx="322627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“Un país o empresa posee una ventaja competitiva cuando tiene una ventaja única y sostenible respecto a sus competidores, logrando una posición competitiva en el mercado”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710763" y="140275"/>
            <a:ext cx="341305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Bisutería de Tagua - Manabí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238479" y="2768402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Teoría de la Ventaja Competitiva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2626241" y="0"/>
            <a:ext cx="3862693" cy="468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Rounded MT Bold" panose="020F0704030504030204" pitchFamily="34" charset="0"/>
              </a:rPr>
              <a:t>Botones de Tagua - Manabí</a:t>
            </a:r>
            <a:endParaRPr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idx="6"/>
          </p:nvPr>
        </p:nvSpPr>
        <p:spPr>
          <a:xfrm rot="5400000">
            <a:off x="7011369" y="1329619"/>
            <a:ext cx="3234865" cy="826088"/>
          </a:xfrm>
        </p:spPr>
        <p:txBody>
          <a:bodyPr/>
          <a:lstStyle/>
          <a:p>
            <a:r>
              <a:rPr lang="es-EC" sz="1800" dirty="0">
                <a:solidFill>
                  <a:schemeClr val="bg1"/>
                </a:solidFill>
                <a:latin typeface="Arial Black" panose="020B0A04020102020204" pitchFamily="34" charset="0"/>
              </a:rPr>
              <a:t>RÉGIMEN DE</a:t>
            </a:r>
            <a:br>
              <a:rPr lang="es-EC" sz="1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EC" sz="1800" dirty="0">
                <a:solidFill>
                  <a:schemeClr val="bg1"/>
                </a:solidFill>
                <a:latin typeface="Arial Black" panose="020B0A04020102020204" pitchFamily="34" charset="0"/>
              </a:rPr>
              <a:t>EXPORTACIÓN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79907CEC-C819-4A44-883B-0F44D0933882}"/>
              </a:ext>
            </a:extLst>
          </p:cNvPr>
          <p:cNvGraphicFramePr/>
          <p:nvPr/>
        </p:nvGraphicFramePr>
        <p:xfrm>
          <a:off x="4663774" y="434607"/>
          <a:ext cx="3333516" cy="204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Google Shape;174;p28">
            <a:extLst>
              <a:ext uri="{FF2B5EF4-FFF2-40B4-BE49-F238E27FC236}">
                <a16:creationId xmlns:a16="http://schemas.microsoft.com/office/drawing/2014/main" id="{F7F313FE-4CDF-4F00-B0D4-AFF008F5306D}"/>
              </a:ext>
            </a:extLst>
          </p:cNvPr>
          <p:cNvSpPr/>
          <p:nvPr/>
        </p:nvSpPr>
        <p:spPr>
          <a:xfrm rot="16200000">
            <a:off x="-831084" y="3508184"/>
            <a:ext cx="2466401" cy="804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82;p28">
            <a:extLst>
              <a:ext uri="{FF2B5EF4-FFF2-40B4-BE49-F238E27FC236}">
                <a16:creationId xmlns:a16="http://schemas.microsoft.com/office/drawing/2014/main" id="{5F4484E0-5621-41BC-9FA3-445D6D00844D}"/>
              </a:ext>
            </a:extLst>
          </p:cNvPr>
          <p:cNvSpPr txBox="1">
            <a:spLocks/>
          </p:cNvSpPr>
          <p:nvPr/>
        </p:nvSpPr>
        <p:spPr>
          <a:xfrm>
            <a:off x="2658445" y="2488347"/>
            <a:ext cx="3503175" cy="46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Bisutería de Tagua - Manabí</a:t>
            </a:r>
          </a:p>
        </p:txBody>
      </p:sp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9FFEEFC-7E41-420A-BF28-63FFDDFC3A90}"/>
              </a:ext>
            </a:extLst>
          </p:cNvPr>
          <p:cNvGraphicFramePr/>
          <p:nvPr/>
        </p:nvGraphicFramePr>
        <p:xfrm>
          <a:off x="4740516" y="2920767"/>
          <a:ext cx="3303054" cy="1948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uadroTexto 20">
            <a:extLst>
              <a:ext uri="{FF2B5EF4-FFF2-40B4-BE49-F238E27FC236}">
                <a16:creationId xmlns:a16="http://schemas.microsoft.com/office/drawing/2014/main" id="{C6920F0D-BFE0-4138-B824-609C0B38908A}"/>
              </a:ext>
            </a:extLst>
          </p:cNvPr>
          <p:cNvSpPr txBox="1"/>
          <p:nvPr/>
        </p:nvSpPr>
        <p:spPr>
          <a:xfrm>
            <a:off x="4107376" y="4925235"/>
            <a:ext cx="6374921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tabLst>
                <a:tab pos="3124200" algn="l"/>
              </a:tabLst>
            </a:pPr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Nota.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Información obtenida de: (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Cobus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Group 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Business, 2020).</a:t>
            </a:r>
            <a:endParaRPr lang="es-EC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3" name="Picture 4" descr="11 ideas de TAGUA | semillas, vainas de semillas, belleza bruta">
            <a:extLst>
              <a:ext uri="{FF2B5EF4-FFF2-40B4-BE49-F238E27FC236}">
                <a16:creationId xmlns:a16="http://schemas.microsoft.com/office/drawing/2014/main" id="{CEF97787-D0E3-40FE-93BC-07A70EFE1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8185">
            <a:off x="8243495" y="3129562"/>
            <a:ext cx="1032963" cy="14215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" name="Picture 6" descr="Semillas de marfil - Artesanías de Colombia">
            <a:extLst>
              <a:ext uri="{FF2B5EF4-FFF2-40B4-BE49-F238E27FC236}">
                <a16:creationId xmlns:a16="http://schemas.microsoft.com/office/drawing/2014/main" id="{263A055B-21DB-484F-A61E-8213C840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587598">
            <a:off x="8165920" y="3872407"/>
            <a:ext cx="1490194" cy="9192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Marfil Vegetal o Tagua – vickylanas">
            <a:extLst>
              <a:ext uri="{FF2B5EF4-FFF2-40B4-BE49-F238E27FC236}">
                <a16:creationId xmlns:a16="http://schemas.microsoft.com/office/drawing/2014/main" id="{255FEA66-7AAE-4F50-9828-D7E1551A2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695">
            <a:off x="-441802" y="754918"/>
            <a:ext cx="1373436" cy="12619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1E508E4-CA47-4E90-93AE-E10A88895FE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4046">
            <a:off x="36931" y="419407"/>
            <a:ext cx="1105308" cy="11369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Courier desde EEUU hacia Ecuador - Home | Facebook">
            <a:extLst>
              <a:ext uri="{FF2B5EF4-FFF2-40B4-BE49-F238E27FC236}">
                <a16:creationId xmlns:a16="http://schemas.microsoft.com/office/drawing/2014/main" id="{F505EE5D-0F2A-4379-A762-C4DEC7D51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10686">
            <a:off x="-551638" y="35740"/>
            <a:ext cx="1873264" cy="101009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Servicios Comercio Exterior y Logística">
            <a:extLst>
              <a:ext uri="{FF2B5EF4-FFF2-40B4-BE49-F238E27FC236}">
                <a16:creationId xmlns:a16="http://schemas.microsoft.com/office/drawing/2014/main" id="{F86C4E57-DD17-4E41-AE2D-849F91523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695">
            <a:off x="8766283" y="3047276"/>
            <a:ext cx="1133142" cy="108860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172EE7CD-15EF-420C-B63E-2BAB1E959943}"/>
              </a:ext>
            </a:extLst>
          </p:cNvPr>
          <p:cNvSpPr/>
          <p:nvPr/>
        </p:nvSpPr>
        <p:spPr>
          <a:xfrm rot="184840">
            <a:off x="8560780" y="2859520"/>
            <a:ext cx="893703" cy="244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27000">
              <a:schemeClr val="accent1">
                <a:lumMod val="40000"/>
                <a:lumOff val="60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3F4BBB9F-702C-4923-9011-58CCBA431656}"/>
              </a:ext>
            </a:extLst>
          </p:cNvPr>
          <p:cNvSpPr/>
          <p:nvPr/>
        </p:nvSpPr>
        <p:spPr>
          <a:xfrm rot="19078261">
            <a:off x="-354919" y="25310"/>
            <a:ext cx="709839" cy="168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glow rad="127000">
              <a:schemeClr val="accent1">
                <a:lumMod val="40000"/>
                <a:lumOff val="60000"/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5010A84-A96F-48D6-88C7-24FBF1F4CF64}"/>
              </a:ext>
            </a:extLst>
          </p:cNvPr>
          <p:cNvSpPr txBox="1">
            <a:spLocks/>
          </p:cNvSpPr>
          <p:nvPr/>
        </p:nvSpPr>
        <p:spPr>
          <a:xfrm rot="16200000">
            <a:off x="-1204388" y="2970581"/>
            <a:ext cx="3234865" cy="8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800" dirty="0">
                <a:solidFill>
                  <a:schemeClr val="bg1"/>
                </a:solidFill>
                <a:latin typeface="Arial Black" panose="020B0A04020102020204" pitchFamily="34" charset="0"/>
              </a:rPr>
              <a:t>PAÍS</a:t>
            </a:r>
          </a:p>
          <a:p>
            <a:r>
              <a:rPr lang="es-EC" sz="1800" dirty="0">
                <a:solidFill>
                  <a:schemeClr val="bg1"/>
                </a:solidFill>
                <a:latin typeface="Arial Black" panose="020B0A04020102020204" pitchFamily="34" charset="0"/>
              </a:rPr>
              <a:t>DESTINO</a:t>
            </a:r>
          </a:p>
        </p:txBody>
      </p:sp>
      <p:graphicFrame>
        <p:nvGraphicFramePr>
          <p:cNvPr id="25" name="Gráfico 24">
            <a:extLst>
              <a:ext uri="{FF2B5EF4-FFF2-40B4-BE49-F238E27FC236}">
                <a16:creationId xmlns:a16="http://schemas.microsoft.com/office/drawing/2014/main" id="{BE9BF70B-9656-435F-96C0-38F4F6ABD818}"/>
              </a:ext>
            </a:extLst>
          </p:cNvPr>
          <p:cNvGraphicFramePr/>
          <p:nvPr/>
        </p:nvGraphicFramePr>
        <p:xfrm>
          <a:off x="1072992" y="468424"/>
          <a:ext cx="3147238" cy="2085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581D0088-381F-40D7-8C6D-872453B7B949}"/>
              </a:ext>
            </a:extLst>
          </p:cNvPr>
          <p:cNvGraphicFramePr/>
          <p:nvPr/>
        </p:nvGraphicFramePr>
        <p:xfrm>
          <a:off x="1055698" y="2919469"/>
          <a:ext cx="3251898" cy="1923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1661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 rot="-5400000" flipH="1">
            <a:off x="6068555" y="2068055"/>
            <a:ext cx="5140800" cy="10100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FF84C60-C65F-444B-8B8C-BDEE07A877A1}"/>
              </a:ext>
            </a:extLst>
          </p:cNvPr>
          <p:cNvSpPr txBox="1">
            <a:spLocks/>
          </p:cNvSpPr>
          <p:nvPr/>
        </p:nvSpPr>
        <p:spPr>
          <a:xfrm rot="16200000">
            <a:off x="-1673521" y="553742"/>
            <a:ext cx="4588005" cy="8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400" dirty="0">
                <a:latin typeface="Arial Black" panose="020B0A04020102020204" pitchFamily="34" charset="0"/>
              </a:rPr>
              <a:t>DEMANDA </a:t>
            </a:r>
          </a:p>
          <a:p>
            <a:r>
              <a:rPr lang="es-EC" sz="2400" dirty="0">
                <a:latin typeface="Arial Black" panose="020B0A04020102020204" pitchFamily="34" charset="0"/>
              </a:rPr>
              <a:t>INTERNACIONAL</a:t>
            </a:r>
          </a:p>
        </p:txBody>
      </p:sp>
      <p:sp>
        <p:nvSpPr>
          <p:cNvPr id="17" name="Google Shape;541;p47">
            <a:extLst>
              <a:ext uri="{FF2B5EF4-FFF2-40B4-BE49-F238E27FC236}">
                <a16:creationId xmlns:a16="http://schemas.microsoft.com/office/drawing/2014/main" id="{5A661A17-FA96-4738-9CC4-BC27C695C6D3}"/>
              </a:ext>
            </a:extLst>
          </p:cNvPr>
          <p:cNvSpPr/>
          <p:nvPr/>
        </p:nvSpPr>
        <p:spPr>
          <a:xfrm>
            <a:off x="1030583" y="2490888"/>
            <a:ext cx="3158646" cy="76267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43;p47">
            <a:extLst>
              <a:ext uri="{FF2B5EF4-FFF2-40B4-BE49-F238E27FC236}">
                <a16:creationId xmlns:a16="http://schemas.microsoft.com/office/drawing/2014/main" id="{7256AE71-D745-443B-9A76-2CF57D181987}"/>
              </a:ext>
            </a:extLst>
          </p:cNvPr>
          <p:cNvSpPr/>
          <p:nvPr/>
        </p:nvSpPr>
        <p:spPr>
          <a:xfrm>
            <a:off x="982829" y="118264"/>
            <a:ext cx="3238297" cy="7539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57;p47">
            <a:extLst>
              <a:ext uri="{FF2B5EF4-FFF2-40B4-BE49-F238E27FC236}">
                <a16:creationId xmlns:a16="http://schemas.microsoft.com/office/drawing/2014/main" id="{398EA5E7-AD45-4EF3-B6E1-4D94A6405F83}"/>
              </a:ext>
            </a:extLst>
          </p:cNvPr>
          <p:cNvSpPr txBox="1">
            <a:spLocks/>
          </p:cNvSpPr>
          <p:nvPr/>
        </p:nvSpPr>
        <p:spPr>
          <a:xfrm>
            <a:off x="1021316" y="-138224"/>
            <a:ext cx="3379157" cy="82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EC" sz="16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Proyección botones de tagua</a:t>
            </a:r>
          </a:p>
        </p:txBody>
      </p:sp>
      <p:sp>
        <p:nvSpPr>
          <p:cNvPr id="21" name="Google Shape;557;p47">
            <a:extLst>
              <a:ext uri="{FF2B5EF4-FFF2-40B4-BE49-F238E27FC236}">
                <a16:creationId xmlns:a16="http://schemas.microsoft.com/office/drawing/2014/main" id="{BC84946C-8D09-4DC1-8E64-5ABCB92571FB}"/>
              </a:ext>
            </a:extLst>
          </p:cNvPr>
          <p:cNvSpPr txBox="1">
            <a:spLocks/>
          </p:cNvSpPr>
          <p:nvPr/>
        </p:nvSpPr>
        <p:spPr>
          <a:xfrm>
            <a:off x="1032160" y="2544191"/>
            <a:ext cx="3157268" cy="55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16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Proyección bisutería de tagua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46203C-4A3B-4111-AA96-0C72B70918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861" y="494965"/>
            <a:ext cx="3843999" cy="17910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1050360-EB5C-4E98-9BC9-8EAC3102B7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445" y="2838892"/>
            <a:ext cx="3801494" cy="183943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8DF10AA-AABB-41C7-B9DC-987C942EECF0}"/>
              </a:ext>
            </a:extLst>
          </p:cNvPr>
          <p:cNvSpPr txBox="1"/>
          <p:nvPr/>
        </p:nvSpPr>
        <p:spPr>
          <a:xfrm>
            <a:off x="3214241" y="4925235"/>
            <a:ext cx="6374921" cy="218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tabLst>
                <a:tab pos="3124200" algn="l"/>
              </a:tabLst>
            </a:pPr>
            <a:r>
              <a:rPr lang="es-EC" sz="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Nota.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Información obtenida de: (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Cobus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Group </a:t>
            </a:r>
            <a:r>
              <a:rPr lang="es-EC" sz="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Commercial</a:t>
            </a:r>
            <a:r>
              <a:rPr lang="es-EC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Business, 2020).</a:t>
            </a:r>
            <a:endParaRPr lang="es-EC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7F7A3B88-18F7-4E8E-8BF4-6D321F48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1185">
            <a:off x="1139739" y="1055218"/>
            <a:ext cx="1045847" cy="102672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EEE044A-4D39-4B13-81F6-1FC2C65BBE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2547">
            <a:off x="2708888" y="1085066"/>
            <a:ext cx="1061631" cy="10329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3E0D66CB-7A30-4D3D-B768-CA426FB5B9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42963">
            <a:off x="2719658" y="3709001"/>
            <a:ext cx="1295988" cy="9237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 descr="Economía de EE.UU. crecerá 5,5% en 2021 según las proyecciones de XP  Investments | Dinero HN">
            <a:extLst>
              <a:ext uri="{FF2B5EF4-FFF2-40B4-BE49-F238E27FC236}">
                <a16:creationId xmlns:a16="http://schemas.microsoft.com/office/drawing/2014/main" id="{09114AD8-0697-4E2A-985C-FD42180D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6700">
            <a:off x="930135" y="3693868"/>
            <a:ext cx="1405698" cy="9236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345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adroTexto 4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204" name="Google Shape;204;p30"/>
          <p:cNvSpPr/>
          <p:nvPr/>
        </p:nvSpPr>
        <p:spPr>
          <a:xfrm rot="-5400000">
            <a:off x="6820430" y="342950"/>
            <a:ext cx="1057500" cy="310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5850634" y="333580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</a:rPr>
              <a:t>ANÁLISIS CUALITATIVO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6275058" y="2410976"/>
            <a:ext cx="2622916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sz="1400" b="1" i="1" dirty="0">
                <a:latin typeface="+mn-lt"/>
              </a:rPr>
              <a:t>La competitividad como factor para el posicionamiento en mercados extranjeros. </a:t>
            </a:r>
            <a:endParaRPr sz="1400" dirty="0">
              <a:latin typeface="+mn-lt"/>
            </a:endParaRPr>
          </a:p>
        </p:txBody>
      </p:sp>
      <p:sp>
        <p:nvSpPr>
          <p:cNvPr id="208" name="Google Shape;208;p30"/>
          <p:cNvSpPr/>
          <p:nvPr/>
        </p:nvSpPr>
        <p:spPr>
          <a:xfrm rot="-5400000">
            <a:off x="6600" y="1660525"/>
            <a:ext cx="1057500" cy="1070700"/>
          </a:xfrm>
          <a:prstGeom prst="rect">
            <a:avLst/>
          </a:prstGeom>
          <a:gradFill>
            <a:gsLst>
              <a:gs pos="0">
                <a:srgbClr val="9ECFCB">
                  <a:alpha val="29019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n 8" descr="C:\Users\ERIKA\AppData\Local\Temp\Rar$DIa0.000\000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10675"/>
            <a:ext cx="5939790" cy="375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C:\Users\ERIKA\AppData\Local\Temp\Rar$DIa0.988\000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606" y="758617"/>
            <a:ext cx="622935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68941" y="282388"/>
            <a:ext cx="173467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 Rounded MT Bold" panose="020F0704030504030204" pitchFamily="34" charset="0"/>
              </a:rPr>
              <a:t>Botones de tagua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8940" y="127200"/>
            <a:ext cx="173467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 Rounded MT Bold" panose="020F0704030504030204" pitchFamily="34" charset="0"/>
              </a:rPr>
              <a:t>Bisutería de tagua</a:t>
            </a:r>
          </a:p>
        </p:txBody>
      </p:sp>
      <p:grpSp>
        <p:nvGrpSpPr>
          <p:cNvPr id="16" name="Google Shape;4790;p59"/>
          <p:cNvGrpSpPr/>
          <p:nvPr/>
        </p:nvGrpSpPr>
        <p:grpSpPr>
          <a:xfrm>
            <a:off x="6996339" y="3241506"/>
            <a:ext cx="601249" cy="590908"/>
            <a:chOff x="3095745" y="3805393"/>
            <a:chExt cx="352840" cy="354717"/>
          </a:xfrm>
        </p:grpSpPr>
        <p:sp>
          <p:nvSpPr>
            <p:cNvPr id="17" name="Google Shape;4791;p59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92;p59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93;p59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94;p59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95;p59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96;p59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4643;p59"/>
          <p:cNvSpPr/>
          <p:nvPr/>
        </p:nvSpPr>
        <p:spPr>
          <a:xfrm>
            <a:off x="6421314" y="3305353"/>
            <a:ext cx="519395" cy="527063"/>
          </a:xfrm>
          <a:custGeom>
            <a:avLst/>
            <a:gdLst/>
            <a:ahLst/>
            <a:cxnLst/>
            <a:rect l="l" t="t" r="r" b="b"/>
            <a:pathLst>
              <a:path w="6895" h="6097" extrusionOk="0">
                <a:moveTo>
                  <a:pt x="6406" y="679"/>
                </a:moveTo>
                <a:lnTo>
                  <a:pt x="6466" y="929"/>
                </a:lnTo>
                <a:cubicBezTo>
                  <a:pt x="6490" y="1000"/>
                  <a:pt x="6478" y="1072"/>
                  <a:pt x="6418" y="1119"/>
                </a:cubicBezTo>
                <a:lnTo>
                  <a:pt x="6311" y="1226"/>
                </a:lnTo>
                <a:lnTo>
                  <a:pt x="6073" y="988"/>
                </a:lnTo>
                <a:lnTo>
                  <a:pt x="6406" y="679"/>
                </a:lnTo>
                <a:close/>
                <a:moveTo>
                  <a:pt x="3192" y="345"/>
                </a:moveTo>
                <a:lnTo>
                  <a:pt x="3192" y="1060"/>
                </a:lnTo>
                <a:cubicBezTo>
                  <a:pt x="3192" y="1179"/>
                  <a:pt x="3156" y="1298"/>
                  <a:pt x="3108" y="1405"/>
                </a:cubicBezTo>
                <a:lnTo>
                  <a:pt x="3025" y="1584"/>
                </a:lnTo>
                <a:cubicBezTo>
                  <a:pt x="3013" y="1607"/>
                  <a:pt x="3013" y="1619"/>
                  <a:pt x="3013" y="1655"/>
                </a:cubicBezTo>
                <a:lnTo>
                  <a:pt x="3013" y="2024"/>
                </a:lnTo>
                <a:cubicBezTo>
                  <a:pt x="2989" y="2286"/>
                  <a:pt x="2894" y="2524"/>
                  <a:pt x="2715" y="2703"/>
                </a:cubicBezTo>
                <a:cubicBezTo>
                  <a:pt x="2537" y="2881"/>
                  <a:pt x="2275" y="2965"/>
                  <a:pt x="2025" y="2965"/>
                </a:cubicBezTo>
                <a:cubicBezTo>
                  <a:pt x="1525" y="2953"/>
                  <a:pt x="1120" y="2500"/>
                  <a:pt x="1120" y="1988"/>
                </a:cubicBezTo>
                <a:lnTo>
                  <a:pt x="1120" y="1655"/>
                </a:lnTo>
                <a:cubicBezTo>
                  <a:pt x="1120" y="1619"/>
                  <a:pt x="1120" y="1596"/>
                  <a:pt x="1108" y="1584"/>
                </a:cubicBezTo>
                <a:lnTo>
                  <a:pt x="1001" y="1369"/>
                </a:lnTo>
                <a:cubicBezTo>
                  <a:pt x="953" y="1298"/>
                  <a:pt x="941" y="1203"/>
                  <a:pt x="941" y="1119"/>
                </a:cubicBezTo>
                <a:lnTo>
                  <a:pt x="941" y="1107"/>
                </a:lnTo>
                <a:cubicBezTo>
                  <a:pt x="941" y="691"/>
                  <a:pt x="1287" y="345"/>
                  <a:pt x="1703" y="345"/>
                </a:cubicBezTo>
                <a:close/>
                <a:moveTo>
                  <a:pt x="2442" y="3227"/>
                </a:moveTo>
                <a:cubicBezTo>
                  <a:pt x="2454" y="3298"/>
                  <a:pt x="2477" y="3334"/>
                  <a:pt x="2489" y="3381"/>
                </a:cubicBezTo>
                <a:lnTo>
                  <a:pt x="2323" y="3548"/>
                </a:lnTo>
                <a:cubicBezTo>
                  <a:pt x="2251" y="3620"/>
                  <a:pt x="2156" y="3655"/>
                  <a:pt x="2059" y="3655"/>
                </a:cubicBezTo>
                <a:cubicBezTo>
                  <a:pt x="1962" y="3655"/>
                  <a:pt x="1864" y="3620"/>
                  <a:pt x="1787" y="3548"/>
                </a:cubicBezTo>
                <a:lnTo>
                  <a:pt x="1644" y="3393"/>
                </a:lnTo>
                <a:cubicBezTo>
                  <a:pt x="1656" y="3358"/>
                  <a:pt x="1668" y="3286"/>
                  <a:pt x="1668" y="3227"/>
                </a:cubicBezTo>
                <a:cubicBezTo>
                  <a:pt x="1775" y="3262"/>
                  <a:pt x="1894" y="3286"/>
                  <a:pt x="2013" y="3286"/>
                </a:cubicBezTo>
                <a:lnTo>
                  <a:pt x="2061" y="3286"/>
                </a:lnTo>
                <a:cubicBezTo>
                  <a:pt x="2192" y="3286"/>
                  <a:pt x="2323" y="3274"/>
                  <a:pt x="2442" y="3227"/>
                </a:cubicBezTo>
                <a:close/>
                <a:moveTo>
                  <a:pt x="1680" y="0"/>
                </a:moveTo>
                <a:cubicBezTo>
                  <a:pt x="1072" y="0"/>
                  <a:pt x="584" y="500"/>
                  <a:pt x="584" y="1107"/>
                </a:cubicBezTo>
                <a:lnTo>
                  <a:pt x="584" y="1119"/>
                </a:lnTo>
                <a:cubicBezTo>
                  <a:pt x="584" y="1250"/>
                  <a:pt x="608" y="1405"/>
                  <a:pt x="668" y="1524"/>
                </a:cubicBezTo>
                <a:lnTo>
                  <a:pt x="763" y="1703"/>
                </a:lnTo>
                <a:lnTo>
                  <a:pt x="763" y="1988"/>
                </a:lnTo>
                <a:cubicBezTo>
                  <a:pt x="763" y="2429"/>
                  <a:pt x="977" y="2834"/>
                  <a:pt x="1311" y="3072"/>
                </a:cubicBezTo>
                <a:lnTo>
                  <a:pt x="1311" y="3215"/>
                </a:lnTo>
                <a:cubicBezTo>
                  <a:pt x="1311" y="3310"/>
                  <a:pt x="1251" y="3381"/>
                  <a:pt x="1156" y="3417"/>
                </a:cubicBezTo>
                <a:lnTo>
                  <a:pt x="537" y="3596"/>
                </a:lnTo>
                <a:cubicBezTo>
                  <a:pt x="227" y="3679"/>
                  <a:pt x="1" y="3965"/>
                  <a:pt x="1" y="4286"/>
                </a:cubicBezTo>
                <a:lnTo>
                  <a:pt x="1" y="5917"/>
                </a:lnTo>
                <a:cubicBezTo>
                  <a:pt x="1" y="6001"/>
                  <a:pt x="72" y="6096"/>
                  <a:pt x="179" y="6096"/>
                </a:cubicBezTo>
                <a:cubicBezTo>
                  <a:pt x="287" y="6096"/>
                  <a:pt x="358" y="6013"/>
                  <a:pt x="358" y="5917"/>
                </a:cubicBezTo>
                <a:lnTo>
                  <a:pt x="358" y="4310"/>
                </a:lnTo>
                <a:cubicBezTo>
                  <a:pt x="358" y="4143"/>
                  <a:pt x="477" y="3977"/>
                  <a:pt x="644" y="3929"/>
                </a:cubicBezTo>
                <a:lnTo>
                  <a:pt x="1263" y="3751"/>
                </a:lnTo>
                <a:cubicBezTo>
                  <a:pt x="1322" y="3739"/>
                  <a:pt x="1370" y="3715"/>
                  <a:pt x="1418" y="3679"/>
                </a:cubicBezTo>
                <a:lnTo>
                  <a:pt x="1513" y="3786"/>
                </a:lnTo>
                <a:cubicBezTo>
                  <a:pt x="1668" y="3929"/>
                  <a:pt x="1846" y="3989"/>
                  <a:pt x="2037" y="3989"/>
                </a:cubicBezTo>
                <a:cubicBezTo>
                  <a:pt x="2227" y="3989"/>
                  <a:pt x="2406" y="3917"/>
                  <a:pt x="2561" y="3786"/>
                </a:cubicBezTo>
                <a:lnTo>
                  <a:pt x="2727" y="3620"/>
                </a:lnTo>
                <a:cubicBezTo>
                  <a:pt x="2799" y="3655"/>
                  <a:pt x="2870" y="3679"/>
                  <a:pt x="2966" y="3679"/>
                </a:cubicBezTo>
                <a:lnTo>
                  <a:pt x="3001" y="3679"/>
                </a:lnTo>
                <a:cubicBezTo>
                  <a:pt x="3144" y="3679"/>
                  <a:pt x="3275" y="3620"/>
                  <a:pt x="3382" y="3524"/>
                </a:cubicBezTo>
                <a:lnTo>
                  <a:pt x="5823" y="1226"/>
                </a:lnTo>
                <a:lnTo>
                  <a:pt x="6061" y="1465"/>
                </a:lnTo>
                <a:lnTo>
                  <a:pt x="3239" y="4274"/>
                </a:lnTo>
                <a:cubicBezTo>
                  <a:pt x="3061" y="4453"/>
                  <a:pt x="2977" y="4679"/>
                  <a:pt x="2977" y="4917"/>
                </a:cubicBezTo>
                <a:lnTo>
                  <a:pt x="2977" y="5906"/>
                </a:lnTo>
                <a:cubicBezTo>
                  <a:pt x="2977" y="6001"/>
                  <a:pt x="3049" y="6096"/>
                  <a:pt x="3156" y="6096"/>
                </a:cubicBezTo>
                <a:cubicBezTo>
                  <a:pt x="3239" y="6096"/>
                  <a:pt x="3335" y="6013"/>
                  <a:pt x="3335" y="5906"/>
                </a:cubicBezTo>
                <a:lnTo>
                  <a:pt x="3335" y="4917"/>
                </a:lnTo>
                <a:cubicBezTo>
                  <a:pt x="3335" y="4763"/>
                  <a:pt x="3394" y="4620"/>
                  <a:pt x="3501" y="4513"/>
                </a:cubicBezTo>
                <a:lnTo>
                  <a:pt x="6656" y="1357"/>
                </a:lnTo>
                <a:cubicBezTo>
                  <a:pt x="6787" y="1226"/>
                  <a:pt x="6847" y="1024"/>
                  <a:pt x="6799" y="834"/>
                </a:cubicBezTo>
                <a:lnTo>
                  <a:pt x="6704" y="405"/>
                </a:lnTo>
                <a:lnTo>
                  <a:pt x="6823" y="298"/>
                </a:lnTo>
                <a:cubicBezTo>
                  <a:pt x="6895" y="238"/>
                  <a:pt x="6895" y="119"/>
                  <a:pt x="6823" y="60"/>
                </a:cubicBezTo>
                <a:cubicBezTo>
                  <a:pt x="6793" y="24"/>
                  <a:pt x="6749" y="6"/>
                  <a:pt x="6704" y="6"/>
                </a:cubicBezTo>
                <a:cubicBezTo>
                  <a:pt x="6659" y="6"/>
                  <a:pt x="6615" y="24"/>
                  <a:pt x="6585" y="60"/>
                </a:cubicBezTo>
                <a:lnTo>
                  <a:pt x="3156" y="3274"/>
                </a:lnTo>
                <a:cubicBezTo>
                  <a:pt x="3132" y="3310"/>
                  <a:pt x="3073" y="3334"/>
                  <a:pt x="3025" y="3334"/>
                </a:cubicBezTo>
                <a:lnTo>
                  <a:pt x="2977" y="3334"/>
                </a:lnTo>
                <a:cubicBezTo>
                  <a:pt x="2870" y="3334"/>
                  <a:pt x="2787" y="3250"/>
                  <a:pt x="2787" y="3143"/>
                </a:cubicBezTo>
                <a:lnTo>
                  <a:pt x="2787" y="3084"/>
                </a:lnTo>
                <a:cubicBezTo>
                  <a:pt x="2846" y="3036"/>
                  <a:pt x="2906" y="3000"/>
                  <a:pt x="2942" y="2953"/>
                </a:cubicBezTo>
                <a:cubicBezTo>
                  <a:pt x="3204" y="2715"/>
                  <a:pt x="3335" y="2381"/>
                  <a:pt x="3335" y="2024"/>
                </a:cubicBezTo>
                <a:lnTo>
                  <a:pt x="3335" y="1703"/>
                </a:lnTo>
                <a:lnTo>
                  <a:pt x="3406" y="1572"/>
                </a:lnTo>
                <a:cubicBezTo>
                  <a:pt x="3477" y="1417"/>
                  <a:pt x="3525" y="1238"/>
                  <a:pt x="3525" y="1072"/>
                </a:cubicBezTo>
                <a:lnTo>
                  <a:pt x="3525" y="179"/>
                </a:lnTo>
                <a:cubicBezTo>
                  <a:pt x="3525" y="95"/>
                  <a:pt x="3454" y="0"/>
                  <a:pt x="3347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5466;p60"/>
          <p:cNvSpPr/>
          <p:nvPr/>
        </p:nvSpPr>
        <p:spPr>
          <a:xfrm>
            <a:off x="8142979" y="3241506"/>
            <a:ext cx="626610" cy="586252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5421;p60"/>
          <p:cNvGrpSpPr/>
          <p:nvPr/>
        </p:nvGrpSpPr>
        <p:grpSpPr>
          <a:xfrm>
            <a:off x="7476601" y="3279547"/>
            <a:ext cx="658760" cy="512419"/>
            <a:chOff x="1737258" y="1988371"/>
            <a:chExt cx="370814" cy="307359"/>
          </a:xfrm>
        </p:grpSpPr>
        <p:sp>
          <p:nvSpPr>
            <p:cNvPr id="40" name="Google Shape;5422;p60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23;p60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24;p60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25;p60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207;p30"/>
          <p:cNvSpPr txBox="1">
            <a:spLocks/>
          </p:cNvSpPr>
          <p:nvPr/>
        </p:nvSpPr>
        <p:spPr>
          <a:xfrm>
            <a:off x="6161140" y="3881536"/>
            <a:ext cx="2622916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es-EC" sz="1400" u="sng" dirty="0">
                <a:latin typeface="+mn-lt"/>
              </a:rPr>
              <a:t>La calidad de la tagua en botones y bisutería.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/>
          <p:cNvSpPr/>
          <p:nvPr/>
        </p:nvSpPr>
        <p:spPr>
          <a:xfrm>
            <a:off x="85086" y="2653984"/>
            <a:ext cx="8923058" cy="2608729"/>
          </a:xfrm>
          <a:prstGeom prst="rect">
            <a:avLst/>
          </a:prstGeom>
          <a:solidFill>
            <a:srgbClr val="F5F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7"/>
          <p:cNvSpPr/>
          <p:nvPr/>
        </p:nvSpPr>
        <p:spPr>
          <a:xfrm>
            <a:off x="94129" y="-55448"/>
            <a:ext cx="8923058" cy="2596942"/>
          </a:xfrm>
          <a:prstGeom prst="rect">
            <a:avLst/>
          </a:prstGeom>
          <a:solidFill>
            <a:srgbClr val="EA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5" name="Google Shape;255;p36"/>
          <p:cNvSpPr txBox="1">
            <a:spLocks noGrp="1"/>
          </p:cNvSpPr>
          <p:nvPr>
            <p:ph type="subTitle" idx="1"/>
          </p:nvPr>
        </p:nvSpPr>
        <p:spPr>
          <a:xfrm>
            <a:off x="537538" y="1645754"/>
            <a:ext cx="1711734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dirty="0">
                <a:latin typeface="+mn-lt"/>
              </a:rPr>
              <a:t>Entorno estratégico, tecnología, promoción y productividad de botones y bisutería.</a:t>
            </a:r>
            <a:endParaRPr dirty="0">
              <a:latin typeface="+mn-lt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3"/>
          </p:nvPr>
        </p:nvSpPr>
        <p:spPr>
          <a:xfrm>
            <a:off x="3229000" y="1681476"/>
            <a:ext cx="1317615" cy="566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s" dirty="0">
                <a:latin typeface="+mn-lt"/>
              </a:rPr>
              <a:t>-Producción.</a:t>
            </a:r>
          </a:p>
          <a:p>
            <a:pPr marL="0" indent="0" algn="l"/>
            <a:r>
              <a:rPr lang="es" dirty="0">
                <a:latin typeface="+mn-lt"/>
              </a:rPr>
              <a:t>-Comercialización</a:t>
            </a:r>
            <a:endParaRPr dirty="0">
              <a:latin typeface="+mn-lt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subTitle" idx="5"/>
          </p:nvPr>
        </p:nvSpPr>
        <p:spPr>
          <a:xfrm>
            <a:off x="5356142" y="1820266"/>
            <a:ext cx="16482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" dirty="0">
                <a:latin typeface="+mn-lt"/>
              </a:rPr>
              <a:t>FODA</a:t>
            </a:r>
            <a:endParaRPr dirty="0">
              <a:latin typeface="+mn-lt"/>
            </a:endParaRPr>
          </a:p>
        </p:txBody>
      </p:sp>
      <p:sp>
        <p:nvSpPr>
          <p:cNvPr id="258" name="Google Shape;258;p36"/>
          <p:cNvSpPr txBox="1">
            <a:spLocks noGrp="1"/>
          </p:cNvSpPr>
          <p:nvPr>
            <p:ph type="ctrTitle" idx="2"/>
          </p:nvPr>
        </p:nvSpPr>
        <p:spPr>
          <a:xfrm>
            <a:off x="2867509" y="1139875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LIMITANTES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ctrTitle" idx="4"/>
          </p:nvPr>
        </p:nvSpPr>
        <p:spPr>
          <a:xfrm>
            <a:off x="4905235" y="1246421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ANALISIS INTERNO</a:t>
            </a:r>
            <a:endParaRPr dirty="0"/>
          </a:p>
        </p:txBody>
      </p:sp>
      <p:sp>
        <p:nvSpPr>
          <p:cNvPr id="260" name="Google Shape;260;p36"/>
          <p:cNvSpPr txBox="1">
            <a:spLocks noGrp="1"/>
          </p:cNvSpPr>
          <p:nvPr>
            <p:ph type="ctrTitle"/>
          </p:nvPr>
        </p:nvSpPr>
        <p:spPr>
          <a:xfrm>
            <a:off x="656422" y="1125476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FACTORES</a:t>
            </a:r>
            <a:endParaRPr dirty="0"/>
          </a:p>
        </p:txBody>
      </p:sp>
      <p:sp>
        <p:nvSpPr>
          <p:cNvPr id="261" name="Google Shape;261;p36"/>
          <p:cNvSpPr/>
          <p:nvPr/>
        </p:nvSpPr>
        <p:spPr>
          <a:xfrm>
            <a:off x="1067830" y="653235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3543593" y="652060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5972088" y="652060"/>
            <a:ext cx="459000" cy="45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2185079" y="2860672"/>
            <a:ext cx="459000" cy="45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3986807" y="2848687"/>
            <a:ext cx="459000" cy="45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6175327" y="2858327"/>
            <a:ext cx="459000" cy="459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36"/>
          <p:cNvGrpSpPr/>
          <p:nvPr/>
        </p:nvGrpSpPr>
        <p:grpSpPr>
          <a:xfrm>
            <a:off x="1106080" y="707392"/>
            <a:ext cx="382519" cy="350682"/>
            <a:chOff x="2903337" y="4279032"/>
            <a:chExt cx="382519" cy="350682"/>
          </a:xfrm>
        </p:grpSpPr>
        <p:sp>
          <p:nvSpPr>
            <p:cNvPr id="268" name="Google Shape;268;p36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36"/>
          <p:cNvSpPr/>
          <p:nvPr/>
        </p:nvSpPr>
        <p:spPr>
          <a:xfrm>
            <a:off x="3621311" y="688895"/>
            <a:ext cx="359015" cy="358442"/>
          </a:xfrm>
          <a:custGeom>
            <a:avLst/>
            <a:gdLst/>
            <a:ahLst/>
            <a:cxnLst/>
            <a:rect l="l" t="t" r="r" b="b"/>
            <a:pathLst>
              <a:path w="11288" h="11270" extrusionOk="0">
                <a:moveTo>
                  <a:pt x="6049" y="351"/>
                </a:moveTo>
                <a:lnTo>
                  <a:pt x="6049" y="1149"/>
                </a:lnTo>
                <a:lnTo>
                  <a:pt x="5239" y="1149"/>
                </a:lnTo>
                <a:lnTo>
                  <a:pt x="5239" y="351"/>
                </a:lnTo>
                <a:close/>
                <a:moveTo>
                  <a:pt x="1167" y="5828"/>
                </a:moveTo>
                <a:lnTo>
                  <a:pt x="1167" y="6650"/>
                </a:lnTo>
                <a:lnTo>
                  <a:pt x="345" y="6650"/>
                </a:lnTo>
                <a:lnTo>
                  <a:pt x="345" y="5828"/>
                </a:lnTo>
                <a:close/>
                <a:moveTo>
                  <a:pt x="10954" y="5828"/>
                </a:moveTo>
                <a:lnTo>
                  <a:pt x="10954" y="6650"/>
                </a:lnTo>
                <a:lnTo>
                  <a:pt x="10132" y="6650"/>
                </a:lnTo>
                <a:lnTo>
                  <a:pt x="10132" y="5828"/>
                </a:lnTo>
                <a:close/>
                <a:moveTo>
                  <a:pt x="1442" y="0"/>
                </a:moveTo>
                <a:cubicBezTo>
                  <a:pt x="1273" y="0"/>
                  <a:pt x="1100" y="58"/>
                  <a:pt x="953" y="185"/>
                </a:cubicBezTo>
                <a:cubicBezTo>
                  <a:pt x="726" y="375"/>
                  <a:pt x="643" y="709"/>
                  <a:pt x="726" y="971"/>
                </a:cubicBezTo>
                <a:cubicBezTo>
                  <a:pt x="755" y="1047"/>
                  <a:pt x="814" y="1085"/>
                  <a:pt x="885" y="1085"/>
                </a:cubicBezTo>
                <a:cubicBezTo>
                  <a:pt x="903" y="1085"/>
                  <a:pt x="922" y="1082"/>
                  <a:pt x="941" y="1078"/>
                </a:cubicBezTo>
                <a:cubicBezTo>
                  <a:pt x="1024" y="1042"/>
                  <a:pt x="1072" y="959"/>
                  <a:pt x="1036" y="863"/>
                </a:cubicBezTo>
                <a:cubicBezTo>
                  <a:pt x="953" y="601"/>
                  <a:pt x="1143" y="328"/>
                  <a:pt x="1429" y="328"/>
                </a:cubicBezTo>
                <a:cubicBezTo>
                  <a:pt x="1798" y="328"/>
                  <a:pt x="1977" y="792"/>
                  <a:pt x="1691" y="1042"/>
                </a:cubicBezTo>
                <a:cubicBezTo>
                  <a:pt x="1631" y="1112"/>
                  <a:pt x="1545" y="1140"/>
                  <a:pt x="1463" y="1140"/>
                </a:cubicBezTo>
                <a:cubicBezTo>
                  <a:pt x="1447" y="1140"/>
                  <a:pt x="1432" y="1139"/>
                  <a:pt x="1417" y="1137"/>
                </a:cubicBezTo>
                <a:cubicBezTo>
                  <a:pt x="1322" y="1137"/>
                  <a:pt x="1238" y="1197"/>
                  <a:pt x="1238" y="1280"/>
                </a:cubicBezTo>
                <a:cubicBezTo>
                  <a:pt x="1238" y="1375"/>
                  <a:pt x="1298" y="1459"/>
                  <a:pt x="1381" y="1459"/>
                </a:cubicBezTo>
                <a:cubicBezTo>
                  <a:pt x="1409" y="1462"/>
                  <a:pt x="1436" y="1464"/>
                  <a:pt x="1463" y="1464"/>
                </a:cubicBezTo>
                <a:cubicBezTo>
                  <a:pt x="1628" y="1464"/>
                  <a:pt x="1795" y="1403"/>
                  <a:pt x="1917" y="1280"/>
                </a:cubicBezTo>
                <a:cubicBezTo>
                  <a:pt x="2036" y="1185"/>
                  <a:pt x="2131" y="1042"/>
                  <a:pt x="2155" y="899"/>
                </a:cubicBezTo>
                <a:lnTo>
                  <a:pt x="3822" y="899"/>
                </a:lnTo>
                <a:cubicBezTo>
                  <a:pt x="3167" y="1149"/>
                  <a:pt x="2572" y="1542"/>
                  <a:pt x="2072" y="2042"/>
                </a:cubicBezTo>
                <a:cubicBezTo>
                  <a:pt x="1143" y="2971"/>
                  <a:pt x="619" y="4173"/>
                  <a:pt x="595" y="5471"/>
                </a:cubicBezTo>
                <a:lnTo>
                  <a:pt x="167" y="5471"/>
                </a:lnTo>
                <a:cubicBezTo>
                  <a:pt x="72" y="5471"/>
                  <a:pt x="0" y="5543"/>
                  <a:pt x="0" y="5626"/>
                </a:cubicBezTo>
                <a:lnTo>
                  <a:pt x="0" y="6793"/>
                </a:lnTo>
                <a:cubicBezTo>
                  <a:pt x="0" y="6876"/>
                  <a:pt x="72" y="6959"/>
                  <a:pt x="167" y="6959"/>
                </a:cubicBezTo>
                <a:lnTo>
                  <a:pt x="1322" y="6959"/>
                </a:lnTo>
                <a:cubicBezTo>
                  <a:pt x="1417" y="6959"/>
                  <a:pt x="1488" y="6876"/>
                  <a:pt x="1488" y="6793"/>
                </a:cubicBezTo>
                <a:lnTo>
                  <a:pt x="1488" y="5626"/>
                </a:lnTo>
                <a:cubicBezTo>
                  <a:pt x="1488" y="5543"/>
                  <a:pt x="1417" y="5471"/>
                  <a:pt x="1322" y="5471"/>
                </a:cubicBezTo>
                <a:lnTo>
                  <a:pt x="941" y="5471"/>
                </a:lnTo>
                <a:cubicBezTo>
                  <a:pt x="1012" y="3185"/>
                  <a:pt x="2703" y="1304"/>
                  <a:pt x="4906" y="959"/>
                </a:cubicBezTo>
                <a:lnTo>
                  <a:pt x="4906" y="1304"/>
                </a:lnTo>
                <a:cubicBezTo>
                  <a:pt x="4906" y="1387"/>
                  <a:pt x="4989" y="1459"/>
                  <a:pt x="5072" y="1459"/>
                </a:cubicBezTo>
                <a:lnTo>
                  <a:pt x="5406" y="1459"/>
                </a:lnTo>
                <a:cubicBezTo>
                  <a:pt x="5227" y="1518"/>
                  <a:pt x="5072" y="1661"/>
                  <a:pt x="5001" y="1852"/>
                </a:cubicBezTo>
                <a:lnTo>
                  <a:pt x="3513" y="5269"/>
                </a:lnTo>
                <a:cubicBezTo>
                  <a:pt x="3382" y="5566"/>
                  <a:pt x="3322" y="5888"/>
                  <a:pt x="3322" y="6197"/>
                </a:cubicBezTo>
                <a:cubicBezTo>
                  <a:pt x="3322" y="6793"/>
                  <a:pt x="3548" y="7340"/>
                  <a:pt x="3941" y="7793"/>
                </a:cubicBezTo>
                <a:cubicBezTo>
                  <a:pt x="3977" y="7817"/>
                  <a:pt x="4001" y="7852"/>
                  <a:pt x="4036" y="7900"/>
                </a:cubicBezTo>
                <a:lnTo>
                  <a:pt x="3643" y="7900"/>
                </a:lnTo>
                <a:cubicBezTo>
                  <a:pt x="3429" y="7900"/>
                  <a:pt x="3215" y="8031"/>
                  <a:pt x="3132" y="8233"/>
                </a:cubicBezTo>
                <a:cubicBezTo>
                  <a:pt x="3096" y="8329"/>
                  <a:pt x="3132" y="8412"/>
                  <a:pt x="3215" y="8460"/>
                </a:cubicBezTo>
                <a:cubicBezTo>
                  <a:pt x="3240" y="8469"/>
                  <a:pt x="3264" y="8473"/>
                  <a:pt x="3287" y="8473"/>
                </a:cubicBezTo>
                <a:cubicBezTo>
                  <a:pt x="3351" y="8473"/>
                  <a:pt x="3406" y="8438"/>
                  <a:pt x="3441" y="8376"/>
                </a:cubicBezTo>
                <a:cubicBezTo>
                  <a:pt x="3465" y="8281"/>
                  <a:pt x="3560" y="8221"/>
                  <a:pt x="3667" y="8221"/>
                </a:cubicBezTo>
                <a:lnTo>
                  <a:pt x="7632" y="8221"/>
                </a:lnTo>
                <a:cubicBezTo>
                  <a:pt x="7775" y="8221"/>
                  <a:pt x="7870" y="8329"/>
                  <a:pt x="7870" y="8460"/>
                </a:cubicBezTo>
                <a:lnTo>
                  <a:pt x="7870" y="9043"/>
                </a:lnTo>
                <a:cubicBezTo>
                  <a:pt x="7870" y="9174"/>
                  <a:pt x="7775" y="9281"/>
                  <a:pt x="7632" y="9281"/>
                </a:cubicBezTo>
                <a:lnTo>
                  <a:pt x="3632" y="9281"/>
                </a:lnTo>
                <a:cubicBezTo>
                  <a:pt x="3501" y="9281"/>
                  <a:pt x="3393" y="9174"/>
                  <a:pt x="3393" y="9043"/>
                </a:cubicBezTo>
                <a:lnTo>
                  <a:pt x="3393" y="8972"/>
                </a:lnTo>
                <a:cubicBezTo>
                  <a:pt x="3393" y="8876"/>
                  <a:pt x="3322" y="8805"/>
                  <a:pt x="3227" y="8805"/>
                </a:cubicBezTo>
                <a:cubicBezTo>
                  <a:pt x="3143" y="8805"/>
                  <a:pt x="3072" y="8876"/>
                  <a:pt x="3072" y="8972"/>
                </a:cubicBezTo>
                <a:lnTo>
                  <a:pt x="3072" y="9043"/>
                </a:lnTo>
                <a:cubicBezTo>
                  <a:pt x="3072" y="9353"/>
                  <a:pt x="3322" y="9603"/>
                  <a:pt x="3632" y="9603"/>
                </a:cubicBezTo>
                <a:lnTo>
                  <a:pt x="3691" y="9603"/>
                </a:lnTo>
                <a:lnTo>
                  <a:pt x="3691" y="11103"/>
                </a:lnTo>
                <a:cubicBezTo>
                  <a:pt x="3691" y="11198"/>
                  <a:pt x="3763" y="11269"/>
                  <a:pt x="3858" y="11269"/>
                </a:cubicBezTo>
                <a:lnTo>
                  <a:pt x="7382" y="11269"/>
                </a:lnTo>
                <a:cubicBezTo>
                  <a:pt x="7477" y="11269"/>
                  <a:pt x="7549" y="11198"/>
                  <a:pt x="7549" y="11103"/>
                </a:cubicBezTo>
                <a:lnTo>
                  <a:pt x="7549" y="10710"/>
                </a:lnTo>
                <a:cubicBezTo>
                  <a:pt x="7549" y="10615"/>
                  <a:pt x="7477" y="10543"/>
                  <a:pt x="7382" y="10543"/>
                </a:cubicBezTo>
                <a:cubicBezTo>
                  <a:pt x="7299" y="10543"/>
                  <a:pt x="7215" y="10615"/>
                  <a:pt x="7215" y="10710"/>
                </a:cubicBezTo>
                <a:lnTo>
                  <a:pt x="7215" y="10948"/>
                </a:lnTo>
                <a:lnTo>
                  <a:pt x="4024" y="10948"/>
                </a:lnTo>
                <a:lnTo>
                  <a:pt x="4024" y="9603"/>
                </a:lnTo>
                <a:lnTo>
                  <a:pt x="7215" y="9603"/>
                </a:lnTo>
                <a:lnTo>
                  <a:pt x="7215" y="10031"/>
                </a:lnTo>
                <a:cubicBezTo>
                  <a:pt x="7215" y="10126"/>
                  <a:pt x="7299" y="10198"/>
                  <a:pt x="7382" y="10198"/>
                </a:cubicBezTo>
                <a:cubicBezTo>
                  <a:pt x="7477" y="10198"/>
                  <a:pt x="7549" y="10126"/>
                  <a:pt x="7549" y="10031"/>
                </a:cubicBezTo>
                <a:lnTo>
                  <a:pt x="7549" y="9603"/>
                </a:lnTo>
                <a:lnTo>
                  <a:pt x="7608" y="9603"/>
                </a:lnTo>
                <a:cubicBezTo>
                  <a:pt x="7918" y="9603"/>
                  <a:pt x="8168" y="9353"/>
                  <a:pt x="8168" y="9043"/>
                </a:cubicBezTo>
                <a:lnTo>
                  <a:pt x="8168" y="8460"/>
                </a:lnTo>
                <a:cubicBezTo>
                  <a:pt x="8168" y="8150"/>
                  <a:pt x="7918" y="7900"/>
                  <a:pt x="7608" y="7900"/>
                </a:cubicBezTo>
                <a:lnTo>
                  <a:pt x="7239" y="7900"/>
                </a:lnTo>
                <a:cubicBezTo>
                  <a:pt x="7453" y="7686"/>
                  <a:pt x="7632" y="7436"/>
                  <a:pt x="7751" y="7150"/>
                </a:cubicBezTo>
                <a:cubicBezTo>
                  <a:pt x="7799" y="7067"/>
                  <a:pt x="7751" y="6971"/>
                  <a:pt x="7668" y="6924"/>
                </a:cubicBezTo>
                <a:cubicBezTo>
                  <a:pt x="7643" y="6915"/>
                  <a:pt x="7620" y="6910"/>
                  <a:pt x="7598" y="6910"/>
                </a:cubicBezTo>
                <a:cubicBezTo>
                  <a:pt x="7532" y="6910"/>
                  <a:pt x="7477" y="6948"/>
                  <a:pt x="7442" y="7019"/>
                </a:cubicBezTo>
                <a:cubicBezTo>
                  <a:pt x="7275" y="7388"/>
                  <a:pt x="7013" y="7686"/>
                  <a:pt x="6680" y="7900"/>
                </a:cubicBezTo>
                <a:lnTo>
                  <a:pt x="4572" y="7900"/>
                </a:lnTo>
                <a:cubicBezTo>
                  <a:pt x="4001" y="7555"/>
                  <a:pt x="3632" y="6912"/>
                  <a:pt x="3632" y="6209"/>
                </a:cubicBezTo>
                <a:cubicBezTo>
                  <a:pt x="3632" y="5947"/>
                  <a:pt x="3691" y="5674"/>
                  <a:pt x="3798" y="5423"/>
                </a:cubicBezTo>
                <a:lnTo>
                  <a:pt x="5287" y="2006"/>
                </a:lnTo>
                <a:cubicBezTo>
                  <a:pt x="5310" y="1911"/>
                  <a:pt x="5370" y="1852"/>
                  <a:pt x="5453" y="1828"/>
                </a:cubicBezTo>
                <a:lnTo>
                  <a:pt x="5453" y="5114"/>
                </a:lnTo>
                <a:cubicBezTo>
                  <a:pt x="5072" y="5173"/>
                  <a:pt x="4775" y="5423"/>
                  <a:pt x="4656" y="5781"/>
                </a:cubicBezTo>
                <a:cubicBezTo>
                  <a:pt x="4632" y="5876"/>
                  <a:pt x="4679" y="5959"/>
                  <a:pt x="4763" y="5995"/>
                </a:cubicBezTo>
                <a:cubicBezTo>
                  <a:pt x="4779" y="5999"/>
                  <a:pt x="4795" y="6001"/>
                  <a:pt x="4811" y="6001"/>
                </a:cubicBezTo>
                <a:cubicBezTo>
                  <a:pt x="4886" y="6001"/>
                  <a:pt x="4947" y="5957"/>
                  <a:pt x="4977" y="5888"/>
                </a:cubicBezTo>
                <a:cubicBezTo>
                  <a:pt x="5085" y="5573"/>
                  <a:pt x="5349" y="5427"/>
                  <a:pt x="5614" y="5427"/>
                </a:cubicBezTo>
                <a:cubicBezTo>
                  <a:pt x="5930" y="5427"/>
                  <a:pt x="6247" y="5636"/>
                  <a:pt x="6299" y="6019"/>
                </a:cubicBezTo>
                <a:lnTo>
                  <a:pt x="6299" y="6114"/>
                </a:lnTo>
                <a:cubicBezTo>
                  <a:pt x="6299" y="6537"/>
                  <a:pt x="5951" y="6795"/>
                  <a:pt x="5605" y="6795"/>
                </a:cubicBezTo>
                <a:cubicBezTo>
                  <a:pt x="5356" y="6795"/>
                  <a:pt x="5108" y="6662"/>
                  <a:pt x="4989" y="6364"/>
                </a:cubicBezTo>
                <a:cubicBezTo>
                  <a:pt x="4962" y="6293"/>
                  <a:pt x="4903" y="6255"/>
                  <a:pt x="4835" y="6255"/>
                </a:cubicBezTo>
                <a:cubicBezTo>
                  <a:pt x="4811" y="6255"/>
                  <a:pt x="4787" y="6260"/>
                  <a:pt x="4763" y="6269"/>
                </a:cubicBezTo>
                <a:cubicBezTo>
                  <a:pt x="4679" y="6305"/>
                  <a:pt x="4632" y="6412"/>
                  <a:pt x="4679" y="6495"/>
                </a:cubicBezTo>
                <a:cubicBezTo>
                  <a:pt x="4810" y="6805"/>
                  <a:pt x="5072" y="7043"/>
                  <a:pt x="5418" y="7126"/>
                </a:cubicBezTo>
                <a:cubicBezTo>
                  <a:pt x="5483" y="7138"/>
                  <a:pt x="5548" y="7144"/>
                  <a:pt x="5612" y="7144"/>
                </a:cubicBezTo>
                <a:cubicBezTo>
                  <a:pt x="6166" y="7144"/>
                  <a:pt x="6644" y="6702"/>
                  <a:pt x="6644" y="6126"/>
                </a:cubicBezTo>
                <a:cubicBezTo>
                  <a:pt x="6644" y="5590"/>
                  <a:pt x="6239" y="5197"/>
                  <a:pt x="5787" y="5126"/>
                </a:cubicBezTo>
                <a:lnTo>
                  <a:pt x="5787" y="1840"/>
                </a:lnTo>
                <a:cubicBezTo>
                  <a:pt x="5870" y="1864"/>
                  <a:pt x="5929" y="1947"/>
                  <a:pt x="5953" y="2018"/>
                </a:cubicBezTo>
                <a:lnTo>
                  <a:pt x="7442" y="5459"/>
                </a:lnTo>
                <a:cubicBezTo>
                  <a:pt x="7573" y="5769"/>
                  <a:pt x="7632" y="6114"/>
                  <a:pt x="7596" y="6447"/>
                </a:cubicBezTo>
                <a:cubicBezTo>
                  <a:pt x="7573" y="6543"/>
                  <a:pt x="7656" y="6626"/>
                  <a:pt x="7739" y="6626"/>
                </a:cubicBezTo>
                <a:cubicBezTo>
                  <a:pt x="7750" y="6629"/>
                  <a:pt x="7762" y="6630"/>
                  <a:pt x="7772" y="6630"/>
                </a:cubicBezTo>
                <a:cubicBezTo>
                  <a:pt x="7853" y="6630"/>
                  <a:pt x="7918" y="6557"/>
                  <a:pt x="7918" y="6483"/>
                </a:cubicBezTo>
                <a:cubicBezTo>
                  <a:pt x="7965" y="6090"/>
                  <a:pt x="7906" y="5697"/>
                  <a:pt x="7739" y="5316"/>
                </a:cubicBezTo>
                <a:lnTo>
                  <a:pt x="6251" y="1887"/>
                </a:lnTo>
                <a:cubicBezTo>
                  <a:pt x="6180" y="1709"/>
                  <a:pt x="6025" y="1566"/>
                  <a:pt x="5846" y="1494"/>
                </a:cubicBezTo>
                <a:lnTo>
                  <a:pt x="6180" y="1494"/>
                </a:lnTo>
                <a:cubicBezTo>
                  <a:pt x="6263" y="1494"/>
                  <a:pt x="6346" y="1423"/>
                  <a:pt x="6346" y="1328"/>
                </a:cubicBezTo>
                <a:lnTo>
                  <a:pt x="6346" y="994"/>
                </a:lnTo>
                <a:cubicBezTo>
                  <a:pt x="8549" y="1328"/>
                  <a:pt x="10240" y="3221"/>
                  <a:pt x="10311" y="5495"/>
                </a:cubicBezTo>
                <a:lnTo>
                  <a:pt x="9930" y="5495"/>
                </a:lnTo>
                <a:cubicBezTo>
                  <a:pt x="9835" y="5495"/>
                  <a:pt x="9763" y="5578"/>
                  <a:pt x="9763" y="5662"/>
                </a:cubicBezTo>
                <a:lnTo>
                  <a:pt x="9763" y="6828"/>
                </a:lnTo>
                <a:cubicBezTo>
                  <a:pt x="9763" y="6912"/>
                  <a:pt x="9835" y="6983"/>
                  <a:pt x="9930" y="6983"/>
                </a:cubicBezTo>
                <a:lnTo>
                  <a:pt x="11085" y="6983"/>
                </a:lnTo>
                <a:cubicBezTo>
                  <a:pt x="11180" y="6983"/>
                  <a:pt x="11252" y="6912"/>
                  <a:pt x="11252" y="6828"/>
                </a:cubicBezTo>
                <a:lnTo>
                  <a:pt x="11252" y="5662"/>
                </a:lnTo>
                <a:cubicBezTo>
                  <a:pt x="11287" y="5554"/>
                  <a:pt x="11204" y="5483"/>
                  <a:pt x="11121" y="5483"/>
                </a:cubicBezTo>
                <a:lnTo>
                  <a:pt x="10692" y="5483"/>
                </a:lnTo>
                <a:cubicBezTo>
                  <a:pt x="10656" y="4185"/>
                  <a:pt x="10132" y="2983"/>
                  <a:pt x="9216" y="2054"/>
                </a:cubicBezTo>
                <a:cubicBezTo>
                  <a:pt x="8704" y="1554"/>
                  <a:pt x="8108" y="1161"/>
                  <a:pt x="7453" y="911"/>
                </a:cubicBezTo>
                <a:lnTo>
                  <a:pt x="9120" y="911"/>
                </a:lnTo>
                <a:cubicBezTo>
                  <a:pt x="9204" y="1244"/>
                  <a:pt x="9501" y="1483"/>
                  <a:pt x="9835" y="1483"/>
                </a:cubicBezTo>
                <a:cubicBezTo>
                  <a:pt x="10240" y="1483"/>
                  <a:pt x="10585" y="1149"/>
                  <a:pt x="10585" y="732"/>
                </a:cubicBezTo>
                <a:cubicBezTo>
                  <a:pt x="10585" y="447"/>
                  <a:pt x="10418" y="197"/>
                  <a:pt x="10180" y="78"/>
                </a:cubicBezTo>
                <a:cubicBezTo>
                  <a:pt x="10155" y="63"/>
                  <a:pt x="10128" y="56"/>
                  <a:pt x="10102" y="56"/>
                </a:cubicBezTo>
                <a:cubicBezTo>
                  <a:pt x="10043" y="56"/>
                  <a:pt x="9987" y="91"/>
                  <a:pt x="9954" y="149"/>
                </a:cubicBezTo>
                <a:cubicBezTo>
                  <a:pt x="9918" y="244"/>
                  <a:pt x="9942" y="328"/>
                  <a:pt x="10037" y="375"/>
                </a:cubicBezTo>
                <a:cubicBezTo>
                  <a:pt x="10168" y="447"/>
                  <a:pt x="10251" y="590"/>
                  <a:pt x="10251" y="732"/>
                </a:cubicBezTo>
                <a:cubicBezTo>
                  <a:pt x="10251" y="959"/>
                  <a:pt x="10073" y="1137"/>
                  <a:pt x="9859" y="1137"/>
                </a:cubicBezTo>
                <a:cubicBezTo>
                  <a:pt x="9632" y="1137"/>
                  <a:pt x="9454" y="959"/>
                  <a:pt x="9454" y="732"/>
                </a:cubicBezTo>
                <a:cubicBezTo>
                  <a:pt x="9454" y="613"/>
                  <a:pt x="9489" y="506"/>
                  <a:pt x="9585" y="435"/>
                </a:cubicBezTo>
                <a:cubicBezTo>
                  <a:pt x="9656" y="375"/>
                  <a:pt x="9656" y="268"/>
                  <a:pt x="9597" y="197"/>
                </a:cubicBezTo>
                <a:cubicBezTo>
                  <a:pt x="9565" y="159"/>
                  <a:pt x="9521" y="141"/>
                  <a:pt x="9476" y="141"/>
                </a:cubicBezTo>
                <a:cubicBezTo>
                  <a:pt x="9435" y="141"/>
                  <a:pt x="9393" y="156"/>
                  <a:pt x="9358" y="185"/>
                </a:cubicBezTo>
                <a:cubicBezTo>
                  <a:pt x="9239" y="292"/>
                  <a:pt x="9168" y="423"/>
                  <a:pt x="9120" y="566"/>
                </a:cubicBezTo>
                <a:lnTo>
                  <a:pt x="6370" y="566"/>
                </a:lnTo>
                <a:lnTo>
                  <a:pt x="6370" y="173"/>
                </a:lnTo>
                <a:cubicBezTo>
                  <a:pt x="6370" y="78"/>
                  <a:pt x="6299" y="6"/>
                  <a:pt x="6203" y="6"/>
                </a:cubicBezTo>
                <a:lnTo>
                  <a:pt x="5072" y="6"/>
                </a:lnTo>
                <a:cubicBezTo>
                  <a:pt x="4989" y="6"/>
                  <a:pt x="4906" y="78"/>
                  <a:pt x="4906" y="173"/>
                </a:cubicBezTo>
                <a:lnTo>
                  <a:pt x="4906" y="566"/>
                </a:lnTo>
                <a:lnTo>
                  <a:pt x="2155" y="566"/>
                </a:lnTo>
                <a:cubicBezTo>
                  <a:pt x="2077" y="214"/>
                  <a:pt x="1767" y="0"/>
                  <a:pt x="1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" name="Google Shape;284;p36"/>
          <p:cNvGrpSpPr/>
          <p:nvPr/>
        </p:nvGrpSpPr>
        <p:grpSpPr>
          <a:xfrm>
            <a:off x="6010317" y="743327"/>
            <a:ext cx="383632" cy="276449"/>
            <a:chOff x="3933342" y="4315767"/>
            <a:chExt cx="383632" cy="276449"/>
          </a:xfrm>
        </p:grpSpPr>
        <p:sp>
          <p:nvSpPr>
            <p:cNvPr id="285" name="Google Shape;285;p36"/>
            <p:cNvSpPr/>
            <p:nvPr/>
          </p:nvSpPr>
          <p:spPr>
            <a:xfrm>
              <a:off x="3933342" y="4315767"/>
              <a:ext cx="383632" cy="276449"/>
            </a:xfrm>
            <a:custGeom>
              <a:avLst/>
              <a:gdLst/>
              <a:ahLst/>
              <a:cxnLst/>
              <a:rect l="l" t="t" r="r" b="b"/>
              <a:pathLst>
                <a:path w="12062" h="8692" extrusionOk="0">
                  <a:moveTo>
                    <a:pt x="2061" y="369"/>
                  </a:moveTo>
                  <a:cubicBezTo>
                    <a:pt x="2120" y="369"/>
                    <a:pt x="2168" y="417"/>
                    <a:pt x="2168" y="476"/>
                  </a:cubicBezTo>
                  <a:lnTo>
                    <a:pt x="2168" y="845"/>
                  </a:lnTo>
                  <a:lnTo>
                    <a:pt x="1406" y="845"/>
                  </a:lnTo>
                  <a:lnTo>
                    <a:pt x="1406" y="476"/>
                  </a:lnTo>
                  <a:cubicBezTo>
                    <a:pt x="1406" y="417"/>
                    <a:pt x="1454" y="369"/>
                    <a:pt x="1513" y="369"/>
                  </a:cubicBezTo>
                  <a:close/>
                  <a:moveTo>
                    <a:pt x="10824" y="1262"/>
                  </a:moveTo>
                  <a:cubicBezTo>
                    <a:pt x="10883" y="1262"/>
                    <a:pt x="10931" y="1310"/>
                    <a:pt x="10931" y="1369"/>
                  </a:cubicBezTo>
                  <a:lnTo>
                    <a:pt x="10943" y="1715"/>
                  </a:lnTo>
                  <a:lnTo>
                    <a:pt x="9490" y="1715"/>
                  </a:lnTo>
                  <a:lnTo>
                    <a:pt x="9490" y="1369"/>
                  </a:lnTo>
                  <a:cubicBezTo>
                    <a:pt x="9490" y="1310"/>
                    <a:pt x="9526" y="1262"/>
                    <a:pt x="9586" y="1262"/>
                  </a:cubicBezTo>
                  <a:close/>
                  <a:moveTo>
                    <a:pt x="1513" y="0"/>
                  </a:moveTo>
                  <a:cubicBezTo>
                    <a:pt x="1251" y="0"/>
                    <a:pt x="1049" y="214"/>
                    <a:pt x="1049" y="464"/>
                  </a:cubicBezTo>
                  <a:lnTo>
                    <a:pt x="1049" y="833"/>
                  </a:lnTo>
                  <a:lnTo>
                    <a:pt x="894" y="833"/>
                  </a:lnTo>
                  <a:cubicBezTo>
                    <a:pt x="692" y="833"/>
                    <a:pt x="489" y="905"/>
                    <a:pt x="334" y="1048"/>
                  </a:cubicBezTo>
                  <a:cubicBezTo>
                    <a:pt x="263" y="1107"/>
                    <a:pt x="239" y="1226"/>
                    <a:pt x="299" y="1298"/>
                  </a:cubicBezTo>
                  <a:cubicBezTo>
                    <a:pt x="332" y="1338"/>
                    <a:pt x="385" y="1360"/>
                    <a:pt x="440" y="1360"/>
                  </a:cubicBezTo>
                  <a:cubicBezTo>
                    <a:pt x="482" y="1360"/>
                    <a:pt x="525" y="1347"/>
                    <a:pt x="561" y="1322"/>
                  </a:cubicBezTo>
                  <a:cubicBezTo>
                    <a:pt x="676" y="1220"/>
                    <a:pt x="791" y="1203"/>
                    <a:pt x="908" y="1203"/>
                  </a:cubicBezTo>
                  <a:cubicBezTo>
                    <a:pt x="966" y="1203"/>
                    <a:pt x="1025" y="1207"/>
                    <a:pt x="1084" y="1207"/>
                  </a:cubicBezTo>
                  <a:cubicBezTo>
                    <a:pt x="1116" y="1207"/>
                    <a:pt x="1148" y="1206"/>
                    <a:pt x="1180" y="1203"/>
                  </a:cubicBezTo>
                  <a:lnTo>
                    <a:pt x="2680" y="1203"/>
                  </a:lnTo>
                  <a:cubicBezTo>
                    <a:pt x="2978" y="1203"/>
                    <a:pt x="3216" y="1441"/>
                    <a:pt x="3216" y="1738"/>
                  </a:cubicBezTo>
                  <a:lnTo>
                    <a:pt x="3216" y="2429"/>
                  </a:lnTo>
                  <a:cubicBezTo>
                    <a:pt x="3216" y="2536"/>
                    <a:pt x="3299" y="2607"/>
                    <a:pt x="3394" y="2607"/>
                  </a:cubicBezTo>
                  <a:cubicBezTo>
                    <a:pt x="3501" y="2607"/>
                    <a:pt x="3573" y="2536"/>
                    <a:pt x="3573" y="2429"/>
                  </a:cubicBezTo>
                  <a:lnTo>
                    <a:pt x="3573" y="2072"/>
                  </a:lnTo>
                  <a:lnTo>
                    <a:pt x="11217" y="2072"/>
                  </a:lnTo>
                  <a:cubicBezTo>
                    <a:pt x="11491" y="2084"/>
                    <a:pt x="11705" y="2322"/>
                    <a:pt x="11705" y="2607"/>
                  </a:cubicBezTo>
                  <a:lnTo>
                    <a:pt x="11705" y="2834"/>
                  </a:lnTo>
                  <a:lnTo>
                    <a:pt x="11395" y="2834"/>
                  </a:lnTo>
                  <a:cubicBezTo>
                    <a:pt x="11288" y="2834"/>
                    <a:pt x="11217" y="2905"/>
                    <a:pt x="11217" y="3012"/>
                  </a:cubicBezTo>
                  <a:cubicBezTo>
                    <a:pt x="11217" y="3108"/>
                    <a:pt x="11288" y="3191"/>
                    <a:pt x="11395" y="3191"/>
                  </a:cubicBezTo>
                  <a:lnTo>
                    <a:pt x="11705" y="3191"/>
                  </a:lnTo>
                  <a:lnTo>
                    <a:pt x="11705" y="7441"/>
                  </a:lnTo>
                  <a:lnTo>
                    <a:pt x="10883" y="7441"/>
                  </a:lnTo>
                  <a:cubicBezTo>
                    <a:pt x="10621" y="7441"/>
                    <a:pt x="10395" y="7215"/>
                    <a:pt x="10395" y="6953"/>
                  </a:cubicBezTo>
                  <a:lnTo>
                    <a:pt x="10395" y="3667"/>
                  </a:lnTo>
                  <a:cubicBezTo>
                    <a:pt x="10395" y="3453"/>
                    <a:pt x="10538" y="3262"/>
                    <a:pt x="10740" y="3203"/>
                  </a:cubicBezTo>
                  <a:cubicBezTo>
                    <a:pt x="10824" y="3167"/>
                    <a:pt x="10883" y="3072"/>
                    <a:pt x="10859" y="2977"/>
                  </a:cubicBezTo>
                  <a:cubicBezTo>
                    <a:pt x="10829" y="2906"/>
                    <a:pt x="10747" y="2852"/>
                    <a:pt x="10672" y="2852"/>
                  </a:cubicBezTo>
                  <a:cubicBezTo>
                    <a:pt x="10659" y="2852"/>
                    <a:pt x="10646" y="2854"/>
                    <a:pt x="10633" y="2858"/>
                  </a:cubicBezTo>
                  <a:cubicBezTo>
                    <a:pt x="10276" y="2965"/>
                    <a:pt x="10038" y="3310"/>
                    <a:pt x="10038" y="3667"/>
                  </a:cubicBezTo>
                  <a:lnTo>
                    <a:pt x="10038" y="6953"/>
                  </a:lnTo>
                  <a:cubicBezTo>
                    <a:pt x="10038" y="7418"/>
                    <a:pt x="10419" y="7799"/>
                    <a:pt x="10883" y="7799"/>
                  </a:cubicBezTo>
                  <a:lnTo>
                    <a:pt x="11705" y="7799"/>
                  </a:lnTo>
                  <a:cubicBezTo>
                    <a:pt x="11705" y="8096"/>
                    <a:pt x="11467" y="8334"/>
                    <a:pt x="11169" y="8334"/>
                  </a:cubicBezTo>
                  <a:lnTo>
                    <a:pt x="3394" y="8334"/>
                  </a:lnTo>
                  <a:cubicBezTo>
                    <a:pt x="3478" y="8227"/>
                    <a:pt x="3537" y="8108"/>
                    <a:pt x="3561" y="7977"/>
                  </a:cubicBezTo>
                  <a:cubicBezTo>
                    <a:pt x="3573" y="7870"/>
                    <a:pt x="3513" y="7787"/>
                    <a:pt x="3430" y="7775"/>
                  </a:cubicBezTo>
                  <a:cubicBezTo>
                    <a:pt x="3414" y="7771"/>
                    <a:pt x="3399" y="7770"/>
                    <a:pt x="3384" y="7770"/>
                  </a:cubicBezTo>
                  <a:cubicBezTo>
                    <a:pt x="3299" y="7770"/>
                    <a:pt x="3236" y="7825"/>
                    <a:pt x="3216" y="7906"/>
                  </a:cubicBezTo>
                  <a:cubicBezTo>
                    <a:pt x="3180" y="8156"/>
                    <a:pt x="2954" y="8334"/>
                    <a:pt x="2704" y="8334"/>
                  </a:cubicBezTo>
                  <a:lnTo>
                    <a:pt x="823" y="8334"/>
                  </a:lnTo>
                  <a:cubicBezTo>
                    <a:pt x="572" y="8287"/>
                    <a:pt x="358" y="8072"/>
                    <a:pt x="358" y="7799"/>
                  </a:cubicBezTo>
                  <a:lnTo>
                    <a:pt x="358" y="2774"/>
                  </a:lnTo>
                  <a:lnTo>
                    <a:pt x="358" y="1834"/>
                  </a:lnTo>
                  <a:cubicBezTo>
                    <a:pt x="358" y="1726"/>
                    <a:pt x="287" y="1655"/>
                    <a:pt x="180" y="1655"/>
                  </a:cubicBezTo>
                  <a:cubicBezTo>
                    <a:pt x="72" y="1655"/>
                    <a:pt x="1" y="1726"/>
                    <a:pt x="1" y="1834"/>
                  </a:cubicBezTo>
                  <a:lnTo>
                    <a:pt x="1" y="7799"/>
                  </a:lnTo>
                  <a:cubicBezTo>
                    <a:pt x="1" y="8251"/>
                    <a:pt x="334" y="8608"/>
                    <a:pt x="751" y="8680"/>
                  </a:cubicBezTo>
                  <a:cubicBezTo>
                    <a:pt x="763" y="8680"/>
                    <a:pt x="787" y="8680"/>
                    <a:pt x="811" y="8692"/>
                  </a:cubicBezTo>
                  <a:lnTo>
                    <a:pt x="11169" y="8692"/>
                  </a:lnTo>
                  <a:cubicBezTo>
                    <a:pt x="11657" y="8692"/>
                    <a:pt x="12062" y="8287"/>
                    <a:pt x="12062" y="7799"/>
                  </a:cubicBezTo>
                  <a:lnTo>
                    <a:pt x="12062" y="2607"/>
                  </a:lnTo>
                  <a:cubicBezTo>
                    <a:pt x="12050" y="2155"/>
                    <a:pt x="11717" y="1786"/>
                    <a:pt x="11300" y="1715"/>
                  </a:cubicBezTo>
                  <a:lnTo>
                    <a:pt x="11300" y="1357"/>
                  </a:lnTo>
                  <a:cubicBezTo>
                    <a:pt x="11300" y="1107"/>
                    <a:pt x="11098" y="893"/>
                    <a:pt x="10836" y="893"/>
                  </a:cubicBezTo>
                  <a:lnTo>
                    <a:pt x="9609" y="893"/>
                  </a:lnTo>
                  <a:cubicBezTo>
                    <a:pt x="9347" y="893"/>
                    <a:pt x="9145" y="1107"/>
                    <a:pt x="9145" y="1357"/>
                  </a:cubicBezTo>
                  <a:lnTo>
                    <a:pt x="9145" y="1703"/>
                  </a:lnTo>
                  <a:lnTo>
                    <a:pt x="8621" y="1703"/>
                  </a:lnTo>
                  <a:lnTo>
                    <a:pt x="8252" y="881"/>
                  </a:lnTo>
                  <a:cubicBezTo>
                    <a:pt x="8121" y="595"/>
                    <a:pt x="7823" y="405"/>
                    <a:pt x="7502" y="405"/>
                  </a:cubicBezTo>
                  <a:lnTo>
                    <a:pt x="6049" y="405"/>
                  </a:lnTo>
                  <a:cubicBezTo>
                    <a:pt x="5776" y="405"/>
                    <a:pt x="5525" y="536"/>
                    <a:pt x="5383" y="738"/>
                  </a:cubicBezTo>
                  <a:cubicBezTo>
                    <a:pt x="5323" y="822"/>
                    <a:pt x="5335" y="941"/>
                    <a:pt x="5418" y="1000"/>
                  </a:cubicBezTo>
                  <a:cubicBezTo>
                    <a:pt x="5450" y="1023"/>
                    <a:pt x="5486" y="1033"/>
                    <a:pt x="5523" y="1033"/>
                  </a:cubicBezTo>
                  <a:cubicBezTo>
                    <a:pt x="5583" y="1033"/>
                    <a:pt x="5643" y="1004"/>
                    <a:pt x="5680" y="953"/>
                  </a:cubicBezTo>
                  <a:cubicBezTo>
                    <a:pt x="5764" y="833"/>
                    <a:pt x="5895" y="762"/>
                    <a:pt x="6049" y="762"/>
                  </a:cubicBezTo>
                  <a:lnTo>
                    <a:pt x="7502" y="762"/>
                  </a:lnTo>
                  <a:cubicBezTo>
                    <a:pt x="7681" y="762"/>
                    <a:pt x="7847" y="869"/>
                    <a:pt x="7919" y="1024"/>
                  </a:cubicBezTo>
                  <a:lnTo>
                    <a:pt x="8240" y="1703"/>
                  </a:lnTo>
                  <a:lnTo>
                    <a:pt x="5335" y="1703"/>
                  </a:lnTo>
                  <a:lnTo>
                    <a:pt x="5395" y="1584"/>
                  </a:lnTo>
                  <a:cubicBezTo>
                    <a:pt x="5430" y="1488"/>
                    <a:pt x="5395" y="1381"/>
                    <a:pt x="5299" y="1345"/>
                  </a:cubicBezTo>
                  <a:cubicBezTo>
                    <a:pt x="5276" y="1332"/>
                    <a:pt x="5252" y="1327"/>
                    <a:pt x="5227" y="1327"/>
                  </a:cubicBezTo>
                  <a:cubicBezTo>
                    <a:pt x="5162" y="1327"/>
                    <a:pt x="5096" y="1368"/>
                    <a:pt x="5061" y="1429"/>
                  </a:cubicBezTo>
                  <a:lnTo>
                    <a:pt x="4942" y="1703"/>
                  </a:lnTo>
                  <a:lnTo>
                    <a:pt x="3561" y="1703"/>
                  </a:lnTo>
                  <a:cubicBezTo>
                    <a:pt x="3549" y="1226"/>
                    <a:pt x="3144" y="833"/>
                    <a:pt x="2668" y="833"/>
                  </a:cubicBezTo>
                  <a:lnTo>
                    <a:pt x="2525" y="833"/>
                  </a:lnTo>
                  <a:lnTo>
                    <a:pt x="2525" y="464"/>
                  </a:lnTo>
                  <a:cubicBezTo>
                    <a:pt x="2525" y="214"/>
                    <a:pt x="2311" y="0"/>
                    <a:pt x="20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4035214" y="4410037"/>
              <a:ext cx="11386" cy="140896"/>
            </a:xfrm>
            <a:custGeom>
              <a:avLst/>
              <a:gdLst/>
              <a:ahLst/>
              <a:cxnLst/>
              <a:rect l="l" t="t" r="r" b="b"/>
              <a:pathLst>
                <a:path w="358" h="4430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4251"/>
                  </a:lnTo>
                  <a:cubicBezTo>
                    <a:pt x="1" y="4358"/>
                    <a:pt x="72" y="4430"/>
                    <a:pt x="179" y="4430"/>
                  </a:cubicBezTo>
                  <a:cubicBezTo>
                    <a:pt x="287" y="4430"/>
                    <a:pt x="358" y="4358"/>
                    <a:pt x="358" y="4251"/>
                  </a:cubicBezTo>
                  <a:lnTo>
                    <a:pt x="358" y="179"/>
                  </a:lnTo>
                  <a:cubicBezTo>
                    <a:pt x="358" y="84"/>
                    <a:pt x="287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4221146" y="4390827"/>
              <a:ext cx="42460" cy="32886"/>
            </a:xfrm>
            <a:custGeom>
              <a:avLst/>
              <a:gdLst/>
              <a:ahLst/>
              <a:cxnLst/>
              <a:rect l="l" t="t" r="r" b="b"/>
              <a:pathLst>
                <a:path w="1335" h="1034" extrusionOk="0">
                  <a:moveTo>
                    <a:pt x="813" y="0"/>
                  </a:moveTo>
                  <a:cubicBezTo>
                    <a:pt x="753" y="0"/>
                    <a:pt x="693" y="29"/>
                    <a:pt x="656" y="81"/>
                  </a:cubicBezTo>
                  <a:cubicBezTo>
                    <a:pt x="596" y="152"/>
                    <a:pt x="620" y="271"/>
                    <a:pt x="703" y="331"/>
                  </a:cubicBezTo>
                  <a:cubicBezTo>
                    <a:pt x="846" y="438"/>
                    <a:pt x="775" y="664"/>
                    <a:pt x="596" y="664"/>
                  </a:cubicBezTo>
                  <a:cubicBezTo>
                    <a:pt x="489" y="664"/>
                    <a:pt x="406" y="557"/>
                    <a:pt x="417" y="450"/>
                  </a:cubicBezTo>
                  <a:cubicBezTo>
                    <a:pt x="429" y="355"/>
                    <a:pt x="370" y="259"/>
                    <a:pt x="275" y="247"/>
                  </a:cubicBezTo>
                  <a:cubicBezTo>
                    <a:pt x="265" y="246"/>
                    <a:pt x="256" y="246"/>
                    <a:pt x="248" y="246"/>
                  </a:cubicBezTo>
                  <a:cubicBezTo>
                    <a:pt x="152" y="246"/>
                    <a:pt x="71" y="303"/>
                    <a:pt x="60" y="390"/>
                  </a:cubicBezTo>
                  <a:cubicBezTo>
                    <a:pt x="1" y="736"/>
                    <a:pt x="251" y="1033"/>
                    <a:pt x="584" y="1033"/>
                  </a:cubicBezTo>
                  <a:cubicBezTo>
                    <a:pt x="1120" y="1009"/>
                    <a:pt x="1334" y="331"/>
                    <a:pt x="918" y="33"/>
                  </a:cubicBezTo>
                  <a:cubicBezTo>
                    <a:pt x="886" y="11"/>
                    <a:pt x="849" y="0"/>
                    <a:pt x="8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4054519" y="4384561"/>
              <a:ext cx="192961" cy="192516"/>
            </a:xfrm>
            <a:custGeom>
              <a:avLst/>
              <a:gdLst/>
              <a:ahLst/>
              <a:cxnLst/>
              <a:rect l="l" t="t" r="r" b="b"/>
              <a:pathLst>
                <a:path w="6067" h="6053" extrusionOk="0">
                  <a:moveTo>
                    <a:pt x="3013" y="1"/>
                  </a:moveTo>
                  <a:cubicBezTo>
                    <a:pt x="2380" y="1"/>
                    <a:pt x="1733" y="201"/>
                    <a:pt x="1168" y="647"/>
                  </a:cubicBezTo>
                  <a:cubicBezTo>
                    <a:pt x="1096" y="706"/>
                    <a:pt x="1073" y="825"/>
                    <a:pt x="1132" y="909"/>
                  </a:cubicBezTo>
                  <a:cubicBezTo>
                    <a:pt x="1166" y="949"/>
                    <a:pt x="1219" y="971"/>
                    <a:pt x="1274" y="971"/>
                  </a:cubicBezTo>
                  <a:cubicBezTo>
                    <a:pt x="1315" y="971"/>
                    <a:pt x="1358" y="958"/>
                    <a:pt x="1394" y="933"/>
                  </a:cubicBezTo>
                  <a:cubicBezTo>
                    <a:pt x="1895" y="538"/>
                    <a:pt x="2466" y="360"/>
                    <a:pt x="3024" y="360"/>
                  </a:cubicBezTo>
                  <a:cubicBezTo>
                    <a:pt x="4402" y="360"/>
                    <a:pt x="5704" y="1444"/>
                    <a:pt x="5704" y="3028"/>
                  </a:cubicBezTo>
                  <a:cubicBezTo>
                    <a:pt x="5704" y="3659"/>
                    <a:pt x="5478" y="4266"/>
                    <a:pt x="5085" y="4743"/>
                  </a:cubicBezTo>
                  <a:cubicBezTo>
                    <a:pt x="4573" y="5350"/>
                    <a:pt x="3835" y="5707"/>
                    <a:pt x="3025" y="5707"/>
                  </a:cubicBezTo>
                  <a:cubicBezTo>
                    <a:pt x="1549" y="5707"/>
                    <a:pt x="358" y="4516"/>
                    <a:pt x="358" y="3052"/>
                  </a:cubicBezTo>
                  <a:cubicBezTo>
                    <a:pt x="358" y="2457"/>
                    <a:pt x="561" y="1897"/>
                    <a:pt x="918" y="1421"/>
                  </a:cubicBezTo>
                  <a:cubicBezTo>
                    <a:pt x="977" y="1349"/>
                    <a:pt x="953" y="1230"/>
                    <a:pt x="882" y="1171"/>
                  </a:cubicBezTo>
                  <a:cubicBezTo>
                    <a:pt x="852" y="1146"/>
                    <a:pt x="814" y="1134"/>
                    <a:pt x="776" y="1134"/>
                  </a:cubicBezTo>
                  <a:cubicBezTo>
                    <a:pt x="722" y="1134"/>
                    <a:pt x="667" y="1158"/>
                    <a:pt x="632" y="1206"/>
                  </a:cubicBezTo>
                  <a:cubicBezTo>
                    <a:pt x="227" y="1742"/>
                    <a:pt x="1" y="2361"/>
                    <a:pt x="1" y="3028"/>
                  </a:cubicBezTo>
                  <a:cubicBezTo>
                    <a:pt x="1" y="4695"/>
                    <a:pt x="1358" y="6052"/>
                    <a:pt x="3025" y="6052"/>
                  </a:cubicBezTo>
                  <a:cubicBezTo>
                    <a:pt x="3930" y="6052"/>
                    <a:pt x="4775" y="5648"/>
                    <a:pt x="5347" y="4969"/>
                  </a:cubicBezTo>
                  <a:cubicBezTo>
                    <a:pt x="5787" y="4433"/>
                    <a:pt x="6049" y="3731"/>
                    <a:pt x="6049" y="3028"/>
                  </a:cubicBezTo>
                  <a:cubicBezTo>
                    <a:pt x="6066" y="1230"/>
                    <a:pt x="4580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4085593" y="4420278"/>
              <a:ext cx="145826" cy="120923"/>
            </a:xfrm>
            <a:custGeom>
              <a:avLst/>
              <a:gdLst/>
              <a:ahLst/>
              <a:cxnLst/>
              <a:rect l="l" t="t" r="r" b="b"/>
              <a:pathLst>
                <a:path w="4585" h="3802" extrusionOk="0">
                  <a:moveTo>
                    <a:pt x="2060" y="0"/>
                  </a:moveTo>
                  <a:cubicBezTo>
                    <a:pt x="893" y="0"/>
                    <a:pt x="0" y="1060"/>
                    <a:pt x="191" y="2203"/>
                  </a:cubicBezTo>
                  <a:cubicBezTo>
                    <a:pt x="202" y="2301"/>
                    <a:pt x="282" y="2359"/>
                    <a:pt x="369" y="2359"/>
                  </a:cubicBezTo>
                  <a:cubicBezTo>
                    <a:pt x="377" y="2359"/>
                    <a:pt x="385" y="2359"/>
                    <a:pt x="393" y="2358"/>
                  </a:cubicBezTo>
                  <a:cubicBezTo>
                    <a:pt x="500" y="2346"/>
                    <a:pt x="560" y="2250"/>
                    <a:pt x="548" y="2143"/>
                  </a:cubicBezTo>
                  <a:cubicBezTo>
                    <a:pt x="377" y="1146"/>
                    <a:pt x="1184" y="350"/>
                    <a:pt x="2075" y="350"/>
                  </a:cubicBezTo>
                  <a:cubicBezTo>
                    <a:pt x="2428" y="350"/>
                    <a:pt x="2795" y="475"/>
                    <a:pt x="3120" y="762"/>
                  </a:cubicBezTo>
                  <a:cubicBezTo>
                    <a:pt x="3727" y="1334"/>
                    <a:pt x="3786" y="2310"/>
                    <a:pt x="3191" y="2941"/>
                  </a:cubicBezTo>
                  <a:cubicBezTo>
                    <a:pt x="2884" y="3270"/>
                    <a:pt x="2472" y="3430"/>
                    <a:pt x="2064" y="3430"/>
                  </a:cubicBezTo>
                  <a:cubicBezTo>
                    <a:pt x="1569" y="3430"/>
                    <a:pt x="1079" y="3195"/>
                    <a:pt x="786" y="2739"/>
                  </a:cubicBezTo>
                  <a:cubicBezTo>
                    <a:pt x="751" y="2690"/>
                    <a:pt x="700" y="2666"/>
                    <a:pt x="645" y="2666"/>
                  </a:cubicBezTo>
                  <a:cubicBezTo>
                    <a:pt x="606" y="2666"/>
                    <a:pt x="564" y="2678"/>
                    <a:pt x="524" y="2703"/>
                  </a:cubicBezTo>
                  <a:cubicBezTo>
                    <a:pt x="441" y="2762"/>
                    <a:pt x="429" y="2858"/>
                    <a:pt x="488" y="2953"/>
                  </a:cubicBezTo>
                  <a:cubicBezTo>
                    <a:pt x="859" y="3512"/>
                    <a:pt x="1464" y="3801"/>
                    <a:pt x="2073" y="3801"/>
                  </a:cubicBezTo>
                  <a:cubicBezTo>
                    <a:pt x="2579" y="3801"/>
                    <a:pt x="3087" y="3602"/>
                    <a:pt x="3465" y="3191"/>
                  </a:cubicBezTo>
                  <a:cubicBezTo>
                    <a:pt x="4584" y="1988"/>
                    <a:pt x="3715" y="0"/>
                    <a:pt x="2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4131392" y="4449507"/>
              <a:ext cx="54577" cy="45767"/>
            </a:xfrm>
            <a:custGeom>
              <a:avLst/>
              <a:gdLst/>
              <a:ahLst/>
              <a:cxnLst/>
              <a:rect l="l" t="t" r="r" b="b"/>
              <a:pathLst>
                <a:path w="1716" h="1439" extrusionOk="0">
                  <a:moveTo>
                    <a:pt x="820" y="0"/>
                  </a:moveTo>
                  <a:cubicBezTo>
                    <a:pt x="805" y="0"/>
                    <a:pt x="790" y="3"/>
                    <a:pt x="775" y="10"/>
                  </a:cubicBezTo>
                  <a:cubicBezTo>
                    <a:pt x="203" y="129"/>
                    <a:pt x="1" y="831"/>
                    <a:pt x="394" y="1224"/>
                  </a:cubicBezTo>
                  <a:cubicBezTo>
                    <a:pt x="537" y="1367"/>
                    <a:pt x="724" y="1439"/>
                    <a:pt x="912" y="1439"/>
                  </a:cubicBezTo>
                  <a:cubicBezTo>
                    <a:pt x="1099" y="1439"/>
                    <a:pt x="1287" y="1367"/>
                    <a:pt x="1430" y="1224"/>
                  </a:cubicBezTo>
                  <a:cubicBezTo>
                    <a:pt x="1668" y="986"/>
                    <a:pt x="1715" y="665"/>
                    <a:pt x="1573" y="391"/>
                  </a:cubicBezTo>
                  <a:cubicBezTo>
                    <a:pt x="1546" y="329"/>
                    <a:pt x="1481" y="294"/>
                    <a:pt x="1410" y="294"/>
                  </a:cubicBezTo>
                  <a:cubicBezTo>
                    <a:pt x="1385" y="294"/>
                    <a:pt x="1359" y="298"/>
                    <a:pt x="1334" y="307"/>
                  </a:cubicBezTo>
                  <a:cubicBezTo>
                    <a:pt x="1251" y="343"/>
                    <a:pt x="1215" y="450"/>
                    <a:pt x="1251" y="546"/>
                  </a:cubicBezTo>
                  <a:cubicBezTo>
                    <a:pt x="1311" y="677"/>
                    <a:pt x="1287" y="843"/>
                    <a:pt x="1180" y="962"/>
                  </a:cubicBezTo>
                  <a:cubicBezTo>
                    <a:pt x="1102" y="1034"/>
                    <a:pt x="1007" y="1069"/>
                    <a:pt x="913" y="1069"/>
                  </a:cubicBezTo>
                  <a:cubicBezTo>
                    <a:pt x="820" y="1069"/>
                    <a:pt x="727" y="1034"/>
                    <a:pt x="656" y="962"/>
                  </a:cubicBezTo>
                  <a:cubicBezTo>
                    <a:pt x="441" y="748"/>
                    <a:pt x="561" y="391"/>
                    <a:pt x="846" y="343"/>
                  </a:cubicBezTo>
                  <a:cubicBezTo>
                    <a:pt x="953" y="331"/>
                    <a:pt x="1013" y="236"/>
                    <a:pt x="977" y="141"/>
                  </a:cubicBezTo>
                  <a:cubicBezTo>
                    <a:pt x="958" y="63"/>
                    <a:pt x="890" y="0"/>
                    <a:pt x="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6"/>
          <p:cNvGrpSpPr/>
          <p:nvPr/>
        </p:nvGrpSpPr>
        <p:grpSpPr>
          <a:xfrm>
            <a:off x="2246044" y="2938877"/>
            <a:ext cx="337069" cy="302593"/>
            <a:chOff x="3441065" y="4302505"/>
            <a:chExt cx="337069" cy="302593"/>
          </a:xfrm>
        </p:grpSpPr>
        <p:sp>
          <p:nvSpPr>
            <p:cNvPr id="292" name="Google Shape;292;p36"/>
            <p:cNvSpPr/>
            <p:nvPr/>
          </p:nvSpPr>
          <p:spPr>
            <a:xfrm>
              <a:off x="3441065" y="4366941"/>
              <a:ext cx="337069" cy="173655"/>
            </a:xfrm>
            <a:custGeom>
              <a:avLst/>
              <a:gdLst/>
              <a:ahLst/>
              <a:cxnLst/>
              <a:rect l="l" t="t" r="r" b="b"/>
              <a:pathLst>
                <a:path w="10598" h="5460" extrusionOk="0">
                  <a:moveTo>
                    <a:pt x="5062" y="1"/>
                  </a:moveTo>
                  <a:cubicBezTo>
                    <a:pt x="3977" y="1"/>
                    <a:pt x="2891" y="303"/>
                    <a:pt x="1834" y="951"/>
                  </a:cubicBezTo>
                  <a:cubicBezTo>
                    <a:pt x="1001" y="1463"/>
                    <a:pt x="418" y="2058"/>
                    <a:pt x="156" y="2368"/>
                  </a:cubicBezTo>
                  <a:cubicBezTo>
                    <a:pt x="1" y="2546"/>
                    <a:pt x="1" y="2808"/>
                    <a:pt x="168" y="2987"/>
                  </a:cubicBezTo>
                  <a:cubicBezTo>
                    <a:pt x="1001" y="3844"/>
                    <a:pt x="1870" y="4475"/>
                    <a:pt x="2739" y="4892"/>
                  </a:cubicBezTo>
                  <a:cubicBezTo>
                    <a:pt x="2763" y="4916"/>
                    <a:pt x="2787" y="4916"/>
                    <a:pt x="2823" y="4916"/>
                  </a:cubicBezTo>
                  <a:cubicBezTo>
                    <a:pt x="2977" y="4916"/>
                    <a:pt x="3037" y="4689"/>
                    <a:pt x="2894" y="4618"/>
                  </a:cubicBezTo>
                  <a:cubicBezTo>
                    <a:pt x="2049" y="4213"/>
                    <a:pt x="1215" y="3582"/>
                    <a:pt x="406" y="2773"/>
                  </a:cubicBezTo>
                  <a:cubicBezTo>
                    <a:pt x="346" y="2713"/>
                    <a:pt x="346" y="2630"/>
                    <a:pt x="406" y="2570"/>
                  </a:cubicBezTo>
                  <a:cubicBezTo>
                    <a:pt x="799" y="2130"/>
                    <a:pt x="2061" y="868"/>
                    <a:pt x="3918" y="451"/>
                  </a:cubicBezTo>
                  <a:lnTo>
                    <a:pt x="3918" y="451"/>
                  </a:lnTo>
                  <a:cubicBezTo>
                    <a:pt x="3561" y="665"/>
                    <a:pt x="3263" y="963"/>
                    <a:pt x="3025" y="1320"/>
                  </a:cubicBezTo>
                  <a:cubicBezTo>
                    <a:pt x="2977" y="1403"/>
                    <a:pt x="3001" y="1487"/>
                    <a:pt x="3073" y="1534"/>
                  </a:cubicBezTo>
                  <a:cubicBezTo>
                    <a:pt x="3098" y="1551"/>
                    <a:pt x="3126" y="1559"/>
                    <a:pt x="3154" y="1559"/>
                  </a:cubicBezTo>
                  <a:cubicBezTo>
                    <a:pt x="3204" y="1559"/>
                    <a:pt x="3252" y="1533"/>
                    <a:pt x="3275" y="1487"/>
                  </a:cubicBezTo>
                  <a:cubicBezTo>
                    <a:pt x="3728" y="772"/>
                    <a:pt x="4490" y="367"/>
                    <a:pt x="5299" y="367"/>
                  </a:cubicBezTo>
                  <a:cubicBezTo>
                    <a:pt x="6609" y="367"/>
                    <a:pt x="7680" y="1439"/>
                    <a:pt x="7680" y="2749"/>
                  </a:cubicBezTo>
                  <a:cubicBezTo>
                    <a:pt x="7680" y="3820"/>
                    <a:pt x="6954" y="4773"/>
                    <a:pt x="5930" y="5047"/>
                  </a:cubicBezTo>
                  <a:cubicBezTo>
                    <a:pt x="5720" y="5103"/>
                    <a:pt x="5510" y="5130"/>
                    <a:pt x="5305" y="5130"/>
                  </a:cubicBezTo>
                  <a:cubicBezTo>
                    <a:pt x="4250" y="5130"/>
                    <a:pt x="3302" y="4424"/>
                    <a:pt x="3013" y="3368"/>
                  </a:cubicBezTo>
                  <a:cubicBezTo>
                    <a:pt x="2954" y="3154"/>
                    <a:pt x="2918" y="2951"/>
                    <a:pt x="2918" y="2737"/>
                  </a:cubicBezTo>
                  <a:cubicBezTo>
                    <a:pt x="2918" y="2487"/>
                    <a:pt x="2966" y="2249"/>
                    <a:pt x="3037" y="2011"/>
                  </a:cubicBezTo>
                  <a:cubicBezTo>
                    <a:pt x="3073" y="1915"/>
                    <a:pt x="3025" y="1844"/>
                    <a:pt x="2942" y="1820"/>
                  </a:cubicBezTo>
                  <a:cubicBezTo>
                    <a:pt x="2920" y="1812"/>
                    <a:pt x="2899" y="1808"/>
                    <a:pt x="2880" y="1808"/>
                  </a:cubicBezTo>
                  <a:cubicBezTo>
                    <a:pt x="2816" y="1808"/>
                    <a:pt x="2767" y="1851"/>
                    <a:pt x="2739" y="1915"/>
                  </a:cubicBezTo>
                  <a:cubicBezTo>
                    <a:pt x="2656" y="2189"/>
                    <a:pt x="2608" y="2475"/>
                    <a:pt x="2608" y="2737"/>
                  </a:cubicBezTo>
                  <a:cubicBezTo>
                    <a:pt x="2608" y="2975"/>
                    <a:pt x="2644" y="3213"/>
                    <a:pt x="2704" y="3439"/>
                  </a:cubicBezTo>
                  <a:cubicBezTo>
                    <a:pt x="2858" y="4058"/>
                    <a:pt x="3251" y="4582"/>
                    <a:pt x="3739" y="4928"/>
                  </a:cubicBezTo>
                  <a:cubicBezTo>
                    <a:pt x="3632" y="4892"/>
                    <a:pt x="3549" y="4868"/>
                    <a:pt x="3442" y="4820"/>
                  </a:cubicBezTo>
                  <a:cubicBezTo>
                    <a:pt x="3427" y="4816"/>
                    <a:pt x="3412" y="4813"/>
                    <a:pt x="3396" y="4813"/>
                  </a:cubicBezTo>
                  <a:cubicBezTo>
                    <a:pt x="3334" y="4813"/>
                    <a:pt x="3270" y="4849"/>
                    <a:pt x="3251" y="4916"/>
                  </a:cubicBezTo>
                  <a:cubicBezTo>
                    <a:pt x="3216" y="4987"/>
                    <a:pt x="3263" y="5070"/>
                    <a:pt x="3335" y="5106"/>
                  </a:cubicBezTo>
                  <a:cubicBezTo>
                    <a:pt x="3996" y="5346"/>
                    <a:pt x="4652" y="5460"/>
                    <a:pt x="5299" y="5460"/>
                  </a:cubicBezTo>
                  <a:cubicBezTo>
                    <a:pt x="6446" y="5460"/>
                    <a:pt x="7563" y="5103"/>
                    <a:pt x="8621" y="4463"/>
                  </a:cubicBezTo>
                  <a:cubicBezTo>
                    <a:pt x="9502" y="3927"/>
                    <a:pt x="10145" y="3308"/>
                    <a:pt x="10443" y="2975"/>
                  </a:cubicBezTo>
                  <a:cubicBezTo>
                    <a:pt x="10597" y="2808"/>
                    <a:pt x="10586" y="2511"/>
                    <a:pt x="10395" y="2356"/>
                  </a:cubicBezTo>
                  <a:cubicBezTo>
                    <a:pt x="10062" y="2058"/>
                    <a:pt x="9728" y="1784"/>
                    <a:pt x="9383" y="1546"/>
                  </a:cubicBezTo>
                  <a:cubicBezTo>
                    <a:pt x="9357" y="1529"/>
                    <a:pt x="9327" y="1521"/>
                    <a:pt x="9298" y="1521"/>
                  </a:cubicBezTo>
                  <a:cubicBezTo>
                    <a:pt x="9246" y="1521"/>
                    <a:pt x="9194" y="1544"/>
                    <a:pt x="9157" y="1582"/>
                  </a:cubicBezTo>
                  <a:cubicBezTo>
                    <a:pt x="9109" y="1653"/>
                    <a:pt x="9133" y="1737"/>
                    <a:pt x="9192" y="1796"/>
                  </a:cubicBezTo>
                  <a:cubicBezTo>
                    <a:pt x="9514" y="2034"/>
                    <a:pt x="9847" y="2296"/>
                    <a:pt x="10169" y="2594"/>
                  </a:cubicBezTo>
                  <a:cubicBezTo>
                    <a:pt x="10228" y="2653"/>
                    <a:pt x="10228" y="2737"/>
                    <a:pt x="10181" y="2796"/>
                  </a:cubicBezTo>
                  <a:cubicBezTo>
                    <a:pt x="9788" y="3225"/>
                    <a:pt x="8550" y="4439"/>
                    <a:pt x="6835" y="4939"/>
                  </a:cubicBezTo>
                  <a:cubicBezTo>
                    <a:pt x="8311" y="3904"/>
                    <a:pt x="8359" y="1737"/>
                    <a:pt x="6954" y="629"/>
                  </a:cubicBezTo>
                  <a:lnTo>
                    <a:pt x="6954" y="629"/>
                  </a:lnTo>
                  <a:cubicBezTo>
                    <a:pt x="7538" y="820"/>
                    <a:pt x="8121" y="1106"/>
                    <a:pt x="8692" y="1463"/>
                  </a:cubicBezTo>
                  <a:cubicBezTo>
                    <a:pt x="8722" y="1476"/>
                    <a:pt x="8752" y="1482"/>
                    <a:pt x="8780" y="1482"/>
                  </a:cubicBezTo>
                  <a:cubicBezTo>
                    <a:pt x="8831" y="1482"/>
                    <a:pt x="8876" y="1461"/>
                    <a:pt x="8907" y="1415"/>
                  </a:cubicBezTo>
                  <a:cubicBezTo>
                    <a:pt x="8954" y="1344"/>
                    <a:pt x="8931" y="1249"/>
                    <a:pt x="8859" y="1201"/>
                  </a:cubicBezTo>
                  <a:cubicBezTo>
                    <a:pt x="7632" y="426"/>
                    <a:pt x="6348" y="1"/>
                    <a:pt x="50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3572864" y="4423300"/>
              <a:ext cx="76141" cy="61479"/>
            </a:xfrm>
            <a:custGeom>
              <a:avLst/>
              <a:gdLst/>
              <a:ahLst/>
              <a:cxnLst/>
              <a:rect l="l" t="t" r="r" b="b"/>
              <a:pathLst>
                <a:path w="2394" h="1933" extrusionOk="0">
                  <a:moveTo>
                    <a:pt x="1143" y="0"/>
                  </a:moveTo>
                  <a:cubicBezTo>
                    <a:pt x="465" y="0"/>
                    <a:pt x="0" y="679"/>
                    <a:pt x="238" y="1322"/>
                  </a:cubicBezTo>
                  <a:cubicBezTo>
                    <a:pt x="258" y="1381"/>
                    <a:pt x="326" y="1423"/>
                    <a:pt x="396" y="1423"/>
                  </a:cubicBezTo>
                  <a:cubicBezTo>
                    <a:pt x="411" y="1423"/>
                    <a:pt x="426" y="1421"/>
                    <a:pt x="441" y="1417"/>
                  </a:cubicBezTo>
                  <a:cubicBezTo>
                    <a:pt x="524" y="1382"/>
                    <a:pt x="560" y="1298"/>
                    <a:pt x="536" y="1203"/>
                  </a:cubicBezTo>
                  <a:cubicBezTo>
                    <a:pt x="354" y="738"/>
                    <a:pt x="729" y="308"/>
                    <a:pt x="1156" y="308"/>
                  </a:cubicBezTo>
                  <a:cubicBezTo>
                    <a:pt x="1287" y="308"/>
                    <a:pt x="1422" y="349"/>
                    <a:pt x="1548" y="441"/>
                  </a:cubicBezTo>
                  <a:cubicBezTo>
                    <a:pt x="2036" y="822"/>
                    <a:pt x="1774" y="1620"/>
                    <a:pt x="1143" y="1620"/>
                  </a:cubicBezTo>
                  <a:cubicBezTo>
                    <a:pt x="1048" y="1620"/>
                    <a:pt x="953" y="1608"/>
                    <a:pt x="881" y="1560"/>
                  </a:cubicBezTo>
                  <a:cubicBezTo>
                    <a:pt x="860" y="1554"/>
                    <a:pt x="840" y="1551"/>
                    <a:pt x="819" y="1551"/>
                  </a:cubicBezTo>
                  <a:cubicBezTo>
                    <a:pt x="759" y="1551"/>
                    <a:pt x="703" y="1578"/>
                    <a:pt x="667" y="1632"/>
                  </a:cubicBezTo>
                  <a:cubicBezTo>
                    <a:pt x="643" y="1715"/>
                    <a:pt x="667" y="1798"/>
                    <a:pt x="738" y="1846"/>
                  </a:cubicBezTo>
                  <a:cubicBezTo>
                    <a:pt x="869" y="1904"/>
                    <a:pt x="1009" y="1933"/>
                    <a:pt x="1148" y="1933"/>
                  </a:cubicBezTo>
                  <a:cubicBezTo>
                    <a:pt x="1438" y="1933"/>
                    <a:pt x="1724" y="1806"/>
                    <a:pt x="1917" y="1548"/>
                  </a:cubicBezTo>
                  <a:cubicBezTo>
                    <a:pt x="2393" y="917"/>
                    <a:pt x="1965" y="0"/>
                    <a:pt x="1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3619045" y="4394485"/>
              <a:ext cx="46626" cy="39088"/>
            </a:xfrm>
            <a:custGeom>
              <a:avLst/>
              <a:gdLst/>
              <a:ahLst/>
              <a:cxnLst/>
              <a:rect l="l" t="t" r="r" b="b"/>
              <a:pathLst>
                <a:path w="1466" h="1229" extrusionOk="0">
                  <a:moveTo>
                    <a:pt x="782" y="310"/>
                  </a:moveTo>
                  <a:cubicBezTo>
                    <a:pt x="917" y="310"/>
                    <a:pt x="1054" y="400"/>
                    <a:pt x="1096" y="549"/>
                  </a:cubicBezTo>
                  <a:cubicBezTo>
                    <a:pt x="1120" y="716"/>
                    <a:pt x="1013" y="871"/>
                    <a:pt x="858" y="906"/>
                  </a:cubicBezTo>
                  <a:cubicBezTo>
                    <a:pt x="834" y="912"/>
                    <a:pt x="810" y="914"/>
                    <a:pt x="788" y="914"/>
                  </a:cubicBezTo>
                  <a:cubicBezTo>
                    <a:pt x="553" y="914"/>
                    <a:pt x="406" y="648"/>
                    <a:pt x="537" y="442"/>
                  </a:cubicBezTo>
                  <a:cubicBezTo>
                    <a:pt x="599" y="351"/>
                    <a:pt x="690" y="310"/>
                    <a:pt x="782" y="310"/>
                  </a:cubicBezTo>
                  <a:close/>
                  <a:moveTo>
                    <a:pt x="791" y="1"/>
                  </a:moveTo>
                  <a:cubicBezTo>
                    <a:pt x="598" y="1"/>
                    <a:pt x="403" y="88"/>
                    <a:pt x="275" y="275"/>
                  </a:cubicBezTo>
                  <a:cubicBezTo>
                    <a:pt x="1" y="692"/>
                    <a:pt x="321" y="1229"/>
                    <a:pt x="792" y="1229"/>
                  </a:cubicBezTo>
                  <a:cubicBezTo>
                    <a:pt x="833" y="1229"/>
                    <a:pt x="875" y="1225"/>
                    <a:pt x="918" y="1216"/>
                  </a:cubicBezTo>
                  <a:cubicBezTo>
                    <a:pt x="1251" y="1145"/>
                    <a:pt x="1465" y="811"/>
                    <a:pt x="1394" y="490"/>
                  </a:cubicBezTo>
                  <a:cubicBezTo>
                    <a:pt x="1331" y="176"/>
                    <a:pt x="1064" y="1"/>
                    <a:pt x="7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3604669" y="4302505"/>
              <a:ext cx="9860" cy="42046"/>
            </a:xfrm>
            <a:custGeom>
              <a:avLst/>
              <a:gdLst/>
              <a:ahLst/>
              <a:cxnLst/>
              <a:rect l="l" t="t" r="r" b="b"/>
              <a:pathLst>
                <a:path w="310" h="1322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179"/>
                  </a:lnTo>
                  <a:cubicBezTo>
                    <a:pt x="0" y="1262"/>
                    <a:pt x="72" y="1322"/>
                    <a:pt x="143" y="1322"/>
                  </a:cubicBezTo>
                  <a:cubicBezTo>
                    <a:pt x="238" y="1322"/>
                    <a:pt x="298" y="1250"/>
                    <a:pt x="298" y="1179"/>
                  </a:cubicBezTo>
                  <a:lnTo>
                    <a:pt x="298" y="155"/>
                  </a:lnTo>
                  <a:cubicBezTo>
                    <a:pt x="310" y="72"/>
                    <a:pt x="238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3528178" y="4315926"/>
              <a:ext cx="22359" cy="40742"/>
            </a:xfrm>
            <a:custGeom>
              <a:avLst/>
              <a:gdLst/>
              <a:ahLst/>
              <a:cxnLst/>
              <a:rect l="l" t="t" r="r" b="b"/>
              <a:pathLst>
                <a:path w="703" h="1281" extrusionOk="0">
                  <a:moveTo>
                    <a:pt x="163" y="1"/>
                  </a:moveTo>
                  <a:cubicBezTo>
                    <a:pt x="149" y="1"/>
                    <a:pt x="134" y="3"/>
                    <a:pt x="119" y="7"/>
                  </a:cubicBezTo>
                  <a:cubicBezTo>
                    <a:pt x="48" y="43"/>
                    <a:pt x="0" y="126"/>
                    <a:pt x="36" y="209"/>
                  </a:cubicBezTo>
                  <a:lnTo>
                    <a:pt x="393" y="1174"/>
                  </a:lnTo>
                  <a:cubicBezTo>
                    <a:pt x="417" y="1233"/>
                    <a:pt x="477" y="1281"/>
                    <a:pt x="536" y="1281"/>
                  </a:cubicBezTo>
                  <a:cubicBezTo>
                    <a:pt x="631" y="1281"/>
                    <a:pt x="703" y="1174"/>
                    <a:pt x="679" y="1067"/>
                  </a:cubicBezTo>
                  <a:lnTo>
                    <a:pt x="322" y="102"/>
                  </a:lnTo>
                  <a:cubicBezTo>
                    <a:pt x="292" y="43"/>
                    <a:pt x="231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3457730" y="4348590"/>
              <a:ext cx="32600" cy="35367"/>
            </a:xfrm>
            <a:custGeom>
              <a:avLst/>
              <a:gdLst/>
              <a:ahLst/>
              <a:cxnLst/>
              <a:rect l="l" t="t" r="r" b="b"/>
              <a:pathLst>
                <a:path w="1025" h="1112" extrusionOk="0">
                  <a:moveTo>
                    <a:pt x="183" y="0"/>
                  </a:moveTo>
                  <a:cubicBezTo>
                    <a:pt x="147" y="0"/>
                    <a:pt x="110" y="13"/>
                    <a:pt x="72" y="40"/>
                  </a:cubicBezTo>
                  <a:cubicBezTo>
                    <a:pt x="13" y="99"/>
                    <a:pt x="1" y="194"/>
                    <a:pt x="60" y="266"/>
                  </a:cubicBezTo>
                  <a:lnTo>
                    <a:pt x="715" y="1052"/>
                  </a:lnTo>
                  <a:cubicBezTo>
                    <a:pt x="751" y="1087"/>
                    <a:pt x="787" y="1111"/>
                    <a:pt x="834" y="1111"/>
                  </a:cubicBezTo>
                  <a:cubicBezTo>
                    <a:pt x="953" y="1099"/>
                    <a:pt x="1025" y="944"/>
                    <a:pt x="953" y="849"/>
                  </a:cubicBezTo>
                  <a:lnTo>
                    <a:pt x="298" y="51"/>
                  </a:lnTo>
                  <a:cubicBezTo>
                    <a:pt x="266" y="19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3727723" y="4351611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34" y="1"/>
                  </a:moveTo>
                  <a:cubicBezTo>
                    <a:pt x="791" y="1"/>
                    <a:pt x="748" y="19"/>
                    <a:pt x="715" y="52"/>
                  </a:cubicBezTo>
                  <a:lnTo>
                    <a:pt x="60" y="838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9" y="1040"/>
                  </a:cubicBezTo>
                  <a:lnTo>
                    <a:pt x="953" y="254"/>
                  </a:lnTo>
                  <a:cubicBezTo>
                    <a:pt x="1013" y="183"/>
                    <a:pt x="1013" y="76"/>
                    <a:pt x="930" y="40"/>
                  </a:cubicBezTo>
                  <a:cubicBezTo>
                    <a:pt x="903" y="13"/>
                    <a:pt x="869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3668279" y="4315926"/>
              <a:ext cx="22391" cy="40742"/>
            </a:xfrm>
            <a:custGeom>
              <a:avLst/>
              <a:gdLst/>
              <a:ahLst/>
              <a:cxnLst/>
              <a:rect l="l" t="t" r="r" b="b"/>
              <a:pathLst>
                <a:path w="704" h="1281" extrusionOk="0">
                  <a:moveTo>
                    <a:pt x="544" y="1"/>
                  </a:moveTo>
                  <a:cubicBezTo>
                    <a:pt x="481" y="1"/>
                    <a:pt x="413" y="43"/>
                    <a:pt x="394" y="102"/>
                  </a:cubicBezTo>
                  <a:lnTo>
                    <a:pt x="36" y="1067"/>
                  </a:lnTo>
                  <a:cubicBezTo>
                    <a:pt x="1" y="1174"/>
                    <a:pt x="84" y="1281"/>
                    <a:pt x="179" y="1281"/>
                  </a:cubicBezTo>
                  <a:cubicBezTo>
                    <a:pt x="239" y="1281"/>
                    <a:pt x="298" y="1233"/>
                    <a:pt x="334" y="1174"/>
                  </a:cubicBezTo>
                  <a:lnTo>
                    <a:pt x="691" y="209"/>
                  </a:lnTo>
                  <a:cubicBezTo>
                    <a:pt x="703" y="126"/>
                    <a:pt x="655" y="43"/>
                    <a:pt x="584" y="7"/>
                  </a:cubicBezTo>
                  <a:cubicBezTo>
                    <a:pt x="571" y="3"/>
                    <a:pt x="558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3603143" y="4563019"/>
              <a:ext cx="9891" cy="42078"/>
            </a:xfrm>
            <a:custGeom>
              <a:avLst/>
              <a:gdLst/>
              <a:ahLst/>
              <a:cxnLst/>
              <a:rect l="l" t="t" r="r" b="b"/>
              <a:pathLst>
                <a:path w="311" h="1323" extrusionOk="0">
                  <a:moveTo>
                    <a:pt x="144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68"/>
                  </a:lnTo>
                  <a:cubicBezTo>
                    <a:pt x="1" y="1263"/>
                    <a:pt x="72" y="1322"/>
                    <a:pt x="144" y="1322"/>
                  </a:cubicBezTo>
                  <a:cubicBezTo>
                    <a:pt x="239" y="1322"/>
                    <a:pt x="298" y="1251"/>
                    <a:pt x="298" y="1168"/>
                  </a:cubicBezTo>
                  <a:lnTo>
                    <a:pt x="298" y="144"/>
                  </a:lnTo>
                  <a:cubicBezTo>
                    <a:pt x="310" y="72"/>
                    <a:pt x="239" y="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3667134" y="4552206"/>
              <a:ext cx="22009" cy="40233"/>
            </a:xfrm>
            <a:custGeom>
              <a:avLst/>
              <a:gdLst/>
              <a:ahLst/>
              <a:cxnLst/>
              <a:rect l="l" t="t" r="r" b="b"/>
              <a:pathLst>
                <a:path w="692" h="1265" extrusionOk="0">
                  <a:moveTo>
                    <a:pt x="165" y="0"/>
                  </a:moveTo>
                  <a:cubicBezTo>
                    <a:pt x="150" y="0"/>
                    <a:pt x="135" y="3"/>
                    <a:pt x="120" y="7"/>
                  </a:cubicBezTo>
                  <a:cubicBezTo>
                    <a:pt x="37" y="43"/>
                    <a:pt x="1" y="126"/>
                    <a:pt x="25" y="198"/>
                  </a:cubicBezTo>
                  <a:lnTo>
                    <a:pt x="382" y="1174"/>
                  </a:lnTo>
                  <a:cubicBezTo>
                    <a:pt x="410" y="1231"/>
                    <a:pt x="468" y="1265"/>
                    <a:pt x="527" y="1265"/>
                  </a:cubicBezTo>
                  <a:cubicBezTo>
                    <a:pt x="542" y="1265"/>
                    <a:pt x="557" y="1263"/>
                    <a:pt x="572" y="1258"/>
                  </a:cubicBezTo>
                  <a:cubicBezTo>
                    <a:pt x="656" y="1234"/>
                    <a:pt x="691" y="1139"/>
                    <a:pt x="668" y="1067"/>
                  </a:cubicBezTo>
                  <a:lnTo>
                    <a:pt x="310" y="103"/>
                  </a:lnTo>
                  <a:cubicBezTo>
                    <a:pt x="282" y="36"/>
                    <a:pt x="223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3727723" y="4524662"/>
              <a:ext cx="32982" cy="35367"/>
            </a:xfrm>
            <a:custGeom>
              <a:avLst/>
              <a:gdLst/>
              <a:ahLst/>
              <a:cxnLst/>
              <a:rect l="l" t="t" r="r" b="b"/>
              <a:pathLst>
                <a:path w="1037" h="1112" extrusionOk="0">
                  <a:moveTo>
                    <a:pt x="178" y="1"/>
                  </a:moveTo>
                  <a:cubicBezTo>
                    <a:pt x="142" y="1"/>
                    <a:pt x="104" y="13"/>
                    <a:pt x="72" y="40"/>
                  </a:cubicBezTo>
                  <a:cubicBezTo>
                    <a:pt x="13" y="100"/>
                    <a:pt x="1" y="195"/>
                    <a:pt x="60" y="266"/>
                  </a:cubicBezTo>
                  <a:lnTo>
                    <a:pt x="715" y="1052"/>
                  </a:lnTo>
                  <a:cubicBezTo>
                    <a:pt x="739" y="1088"/>
                    <a:pt x="787" y="1112"/>
                    <a:pt x="834" y="1112"/>
                  </a:cubicBezTo>
                  <a:cubicBezTo>
                    <a:pt x="965" y="1100"/>
                    <a:pt x="1037" y="945"/>
                    <a:pt x="953" y="850"/>
                  </a:cubicBezTo>
                  <a:lnTo>
                    <a:pt x="299" y="52"/>
                  </a:lnTo>
                  <a:cubicBezTo>
                    <a:pt x="266" y="19"/>
                    <a:pt x="222" y="1"/>
                    <a:pt x="1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3457349" y="4522023"/>
              <a:ext cx="32218" cy="34954"/>
            </a:xfrm>
            <a:custGeom>
              <a:avLst/>
              <a:gdLst/>
              <a:ahLst/>
              <a:cxnLst/>
              <a:rect l="l" t="t" r="r" b="b"/>
              <a:pathLst>
                <a:path w="1013" h="1099" extrusionOk="0">
                  <a:moveTo>
                    <a:pt x="841" y="0"/>
                  </a:moveTo>
                  <a:cubicBezTo>
                    <a:pt x="795" y="0"/>
                    <a:pt x="748" y="19"/>
                    <a:pt x="715" y="52"/>
                  </a:cubicBezTo>
                  <a:lnTo>
                    <a:pt x="60" y="837"/>
                  </a:lnTo>
                  <a:cubicBezTo>
                    <a:pt x="1" y="897"/>
                    <a:pt x="13" y="1004"/>
                    <a:pt x="72" y="1064"/>
                  </a:cubicBezTo>
                  <a:cubicBezTo>
                    <a:pt x="96" y="1088"/>
                    <a:pt x="128" y="1098"/>
                    <a:pt x="161" y="1098"/>
                  </a:cubicBezTo>
                  <a:cubicBezTo>
                    <a:pt x="211" y="1098"/>
                    <a:pt x="263" y="1075"/>
                    <a:pt x="298" y="1040"/>
                  </a:cubicBezTo>
                  <a:lnTo>
                    <a:pt x="953" y="254"/>
                  </a:lnTo>
                  <a:cubicBezTo>
                    <a:pt x="1013" y="183"/>
                    <a:pt x="1013" y="99"/>
                    <a:pt x="941" y="40"/>
                  </a:cubicBezTo>
                  <a:cubicBezTo>
                    <a:pt x="915" y="13"/>
                    <a:pt x="878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3526270" y="4551665"/>
              <a:ext cx="22772" cy="40392"/>
            </a:xfrm>
            <a:custGeom>
              <a:avLst/>
              <a:gdLst/>
              <a:ahLst/>
              <a:cxnLst/>
              <a:rect l="l" t="t" r="r" b="b"/>
              <a:pathLst>
                <a:path w="716" h="1270" extrusionOk="0">
                  <a:moveTo>
                    <a:pt x="531" y="0"/>
                  </a:moveTo>
                  <a:cubicBezTo>
                    <a:pt x="472" y="0"/>
                    <a:pt x="412" y="41"/>
                    <a:pt x="394" y="96"/>
                  </a:cubicBezTo>
                  <a:lnTo>
                    <a:pt x="36" y="1072"/>
                  </a:lnTo>
                  <a:cubicBezTo>
                    <a:pt x="1" y="1144"/>
                    <a:pt x="48" y="1227"/>
                    <a:pt x="120" y="1263"/>
                  </a:cubicBezTo>
                  <a:cubicBezTo>
                    <a:pt x="137" y="1268"/>
                    <a:pt x="154" y="1270"/>
                    <a:pt x="170" y="1270"/>
                  </a:cubicBezTo>
                  <a:cubicBezTo>
                    <a:pt x="235" y="1270"/>
                    <a:pt x="294" y="1234"/>
                    <a:pt x="322" y="1167"/>
                  </a:cubicBezTo>
                  <a:lnTo>
                    <a:pt x="679" y="203"/>
                  </a:lnTo>
                  <a:cubicBezTo>
                    <a:pt x="715" y="132"/>
                    <a:pt x="679" y="36"/>
                    <a:pt x="584" y="13"/>
                  </a:cubicBezTo>
                  <a:cubicBezTo>
                    <a:pt x="567" y="4"/>
                    <a:pt x="549" y="0"/>
                    <a:pt x="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36"/>
          <p:cNvSpPr/>
          <p:nvPr/>
        </p:nvSpPr>
        <p:spPr>
          <a:xfrm>
            <a:off x="4049725" y="2906863"/>
            <a:ext cx="363563" cy="311657"/>
          </a:xfrm>
          <a:custGeom>
            <a:avLst/>
            <a:gdLst/>
            <a:ahLst/>
            <a:cxnLst/>
            <a:rect l="l" t="t" r="r" b="b"/>
            <a:pathLst>
              <a:path w="11431" h="9799" extrusionOk="0">
                <a:moveTo>
                  <a:pt x="4347" y="1"/>
                </a:moveTo>
                <a:cubicBezTo>
                  <a:pt x="3957" y="1"/>
                  <a:pt x="3588" y="148"/>
                  <a:pt x="3311" y="435"/>
                </a:cubicBezTo>
                <a:lnTo>
                  <a:pt x="3287" y="447"/>
                </a:lnTo>
                <a:lnTo>
                  <a:pt x="3275" y="447"/>
                </a:lnTo>
                <a:cubicBezTo>
                  <a:pt x="3189" y="435"/>
                  <a:pt x="3104" y="429"/>
                  <a:pt x="3019" y="429"/>
                </a:cubicBezTo>
                <a:cubicBezTo>
                  <a:pt x="2531" y="429"/>
                  <a:pt x="2074" y="633"/>
                  <a:pt x="1739" y="1019"/>
                </a:cubicBezTo>
                <a:cubicBezTo>
                  <a:pt x="1358" y="1459"/>
                  <a:pt x="1239" y="2055"/>
                  <a:pt x="1418" y="2602"/>
                </a:cubicBezTo>
                <a:lnTo>
                  <a:pt x="1418" y="2626"/>
                </a:lnTo>
                <a:lnTo>
                  <a:pt x="1406" y="2638"/>
                </a:lnTo>
                <a:cubicBezTo>
                  <a:pt x="549" y="3007"/>
                  <a:pt x="1" y="3841"/>
                  <a:pt x="1" y="4769"/>
                </a:cubicBezTo>
                <a:cubicBezTo>
                  <a:pt x="1" y="5507"/>
                  <a:pt x="346" y="6198"/>
                  <a:pt x="941" y="6627"/>
                </a:cubicBezTo>
                <a:lnTo>
                  <a:pt x="953" y="6638"/>
                </a:lnTo>
                <a:lnTo>
                  <a:pt x="941" y="6650"/>
                </a:lnTo>
                <a:cubicBezTo>
                  <a:pt x="608" y="7281"/>
                  <a:pt x="703" y="7996"/>
                  <a:pt x="1168" y="8532"/>
                </a:cubicBezTo>
                <a:cubicBezTo>
                  <a:pt x="1492" y="8915"/>
                  <a:pt x="1937" y="9116"/>
                  <a:pt x="2409" y="9116"/>
                </a:cubicBezTo>
                <a:cubicBezTo>
                  <a:pt x="2597" y="9116"/>
                  <a:pt x="2788" y="9084"/>
                  <a:pt x="2977" y="9020"/>
                </a:cubicBezTo>
                <a:lnTo>
                  <a:pt x="2989" y="9020"/>
                </a:lnTo>
                <a:lnTo>
                  <a:pt x="3013" y="9032"/>
                </a:lnTo>
                <a:cubicBezTo>
                  <a:pt x="3108" y="9210"/>
                  <a:pt x="3251" y="9377"/>
                  <a:pt x="3406" y="9496"/>
                </a:cubicBezTo>
                <a:cubicBezTo>
                  <a:pt x="3433" y="9523"/>
                  <a:pt x="3473" y="9536"/>
                  <a:pt x="3511" y="9536"/>
                </a:cubicBezTo>
                <a:cubicBezTo>
                  <a:pt x="3524" y="9536"/>
                  <a:pt x="3537" y="9535"/>
                  <a:pt x="3549" y="9532"/>
                </a:cubicBezTo>
                <a:cubicBezTo>
                  <a:pt x="3585" y="9532"/>
                  <a:pt x="3632" y="9496"/>
                  <a:pt x="3668" y="9472"/>
                </a:cubicBezTo>
                <a:cubicBezTo>
                  <a:pt x="3692" y="9436"/>
                  <a:pt x="3704" y="9377"/>
                  <a:pt x="3692" y="9329"/>
                </a:cubicBezTo>
                <a:cubicBezTo>
                  <a:pt x="3692" y="9294"/>
                  <a:pt x="3668" y="9246"/>
                  <a:pt x="3632" y="9210"/>
                </a:cubicBezTo>
                <a:cubicBezTo>
                  <a:pt x="3466" y="9079"/>
                  <a:pt x="3335" y="8913"/>
                  <a:pt x="3263" y="8710"/>
                </a:cubicBezTo>
                <a:cubicBezTo>
                  <a:pt x="3251" y="8663"/>
                  <a:pt x="3204" y="8639"/>
                  <a:pt x="3156" y="8603"/>
                </a:cubicBezTo>
                <a:cubicBezTo>
                  <a:pt x="3132" y="8597"/>
                  <a:pt x="3111" y="8594"/>
                  <a:pt x="3090" y="8594"/>
                </a:cubicBezTo>
                <a:cubicBezTo>
                  <a:pt x="3070" y="8594"/>
                  <a:pt x="3049" y="8597"/>
                  <a:pt x="3025" y="8603"/>
                </a:cubicBezTo>
                <a:cubicBezTo>
                  <a:pt x="2841" y="8695"/>
                  <a:pt x="2642" y="8741"/>
                  <a:pt x="2443" y="8741"/>
                </a:cubicBezTo>
                <a:cubicBezTo>
                  <a:pt x="2177" y="8741"/>
                  <a:pt x="1911" y="8659"/>
                  <a:pt x="1680" y="8496"/>
                </a:cubicBezTo>
                <a:cubicBezTo>
                  <a:pt x="1287" y="8222"/>
                  <a:pt x="1072" y="7758"/>
                  <a:pt x="1120" y="7281"/>
                </a:cubicBezTo>
                <a:cubicBezTo>
                  <a:pt x="1191" y="6615"/>
                  <a:pt x="1763" y="6091"/>
                  <a:pt x="2442" y="6091"/>
                </a:cubicBezTo>
                <a:cubicBezTo>
                  <a:pt x="2537" y="6091"/>
                  <a:pt x="2620" y="6019"/>
                  <a:pt x="2620" y="5912"/>
                </a:cubicBezTo>
                <a:cubicBezTo>
                  <a:pt x="2620" y="5817"/>
                  <a:pt x="2549" y="5734"/>
                  <a:pt x="2442" y="5734"/>
                </a:cubicBezTo>
                <a:cubicBezTo>
                  <a:pt x="1965" y="5734"/>
                  <a:pt x="1501" y="5936"/>
                  <a:pt x="1180" y="6317"/>
                </a:cubicBezTo>
                <a:lnTo>
                  <a:pt x="1168" y="6329"/>
                </a:lnTo>
                <a:lnTo>
                  <a:pt x="1144" y="6317"/>
                </a:lnTo>
                <a:cubicBezTo>
                  <a:pt x="644" y="5936"/>
                  <a:pt x="358" y="5365"/>
                  <a:pt x="358" y="4733"/>
                </a:cubicBezTo>
                <a:cubicBezTo>
                  <a:pt x="358" y="3948"/>
                  <a:pt x="822" y="3233"/>
                  <a:pt x="1549" y="2936"/>
                </a:cubicBezTo>
                <a:lnTo>
                  <a:pt x="1561" y="2912"/>
                </a:lnTo>
                <a:lnTo>
                  <a:pt x="1584" y="2936"/>
                </a:lnTo>
                <a:cubicBezTo>
                  <a:pt x="1882" y="3436"/>
                  <a:pt x="2430" y="3757"/>
                  <a:pt x="3025" y="3757"/>
                </a:cubicBezTo>
                <a:cubicBezTo>
                  <a:pt x="3108" y="3757"/>
                  <a:pt x="3204" y="3674"/>
                  <a:pt x="3204" y="3567"/>
                </a:cubicBezTo>
                <a:cubicBezTo>
                  <a:pt x="3204" y="3471"/>
                  <a:pt x="3132" y="3388"/>
                  <a:pt x="3025" y="3388"/>
                </a:cubicBezTo>
                <a:cubicBezTo>
                  <a:pt x="2501" y="3388"/>
                  <a:pt x="2025" y="3079"/>
                  <a:pt x="1822" y="2614"/>
                </a:cubicBezTo>
                <a:cubicBezTo>
                  <a:pt x="1620" y="2186"/>
                  <a:pt x="1668" y="1709"/>
                  <a:pt x="1942" y="1328"/>
                </a:cubicBezTo>
                <a:cubicBezTo>
                  <a:pt x="2196" y="946"/>
                  <a:pt x="2608" y="744"/>
                  <a:pt x="3058" y="744"/>
                </a:cubicBezTo>
                <a:cubicBezTo>
                  <a:pt x="3071" y="744"/>
                  <a:pt x="3084" y="745"/>
                  <a:pt x="3096" y="745"/>
                </a:cubicBezTo>
                <a:cubicBezTo>
                  <a:pt x="3549" y="769"/>
                  <a:pt x="3930" y="995"/>
                  <a:pt x="4156" y="1388"/>
                </a:cubicBezTo>
                <a:cubicBezTo>
                  <a:pt x="4189" y="1437"/>
                  <a:pt x="4245" y="1464"/>
                  <a:pt x="4307" y="1464"/>
                </a:cubicBezTo>
                <a:cubicBezTo>
                  <a:pt x="4335" y="1464"/>
                  <a:pt x="4365" y="1458"/>
                  <a:pt x="4394" y="1447"/>
                </a:cubicBezTo>
                <a:cubicBezTo>
                  <a:pt x="4466" y="1400"/>
                  <a:pt x="4501" y="1293"/>
                  <a:pt x="4454" y="1209"/>
                </a:cubicBezTo>
                <a:cubicBezTo>
                  <a:pt x="4275" y="923"/>
                  <a:pt x="4037" y="697"/>
                  <a:pt x="3727" y="554"/>
                </a:cubicBezTo>
                <a:lnTo>
                  <a:pt x="3692" y="531"/>
                </a:lnTo>
                <a:lnTo>
                  <a:pt x="3727" y="519"/>
                </a:lnTo>
                <a:cubicBezTo>
                  <a:pt x="3925" y="392"/>
                  <a:pt x="4142" y="329"/>
                  <a:pt x="4362" y="329"/>
                </a:cubicBezTo>
                <a:cubicBezTo>
                  <a:pt x="4553" y="329"/>
                  <a:pt x="4747" y="377"/>
                  <a:pt x="4930" y="471"/>
                </a:cubicBezTo>
                <a:cubicBezTo>
                  <a:pt x="5311" y="685"/>
                  <a:pt x="5537" y="1066"/>
                  <a:pt x="5537" y="1519"/>
                </a:cubicBezTo>
                <a:lnTo>
                  <a:pt x="5537" y="4031"/>
                </a:lnTo>
                <a:lnTo>
                  <a:pt x="5513" y="4031"/>
                </a:lnTo>
                <a:cubicBezTo>
                  <a:pt x="5156" y="4019"/>
                  <a:pt x="4918" y="3888"/>
                  <a:pt x="4751" y="3626"/>
                </a:cubicBezTo>
                <a:cubicBezTo>
                  <a:pt x="4719" y="3577"/>
                  <a:pt x="4652" y="3550"/>
                  <a:pt x="4590" y="3550"/>
                </a:cubicBezTo>
                <a:cubicBezTo>
                  <a:pt x="4562" y="3550"/>
                  <a:pt x="4535" y="3556"/>
                  <a:pt x="4513" y="3567"/>
                </a:cubicBezTo>
                <a:cubicBezTo>
                  <a:pt x="4442" y="3614"/>
                  <a:pt x="4406" y="3733"/>
                  <a:pt x="4454" y="3805"/>
                </a:cubicBezTo>
                <a:cubicBezTo>
                  <a:pt x="4680" y="4162"/>
                  <a:pt x="5037" y="4364"/>
                  <a:pt x="5490" y="4376"/>
                </a:cubicBezTo>
                <a:lnTo>
                  <a:pt x="5513" y="4376"/>
                </a:lnTo>
                <a:lnTo>
                  <a:pt x="5513" y="7008"/>
                </a:lnTo>
                <a:lnTo>
                  <a:pt x="5466" y="6984"/>
                </a:lnTo>
                <a:cubicBezTo>
                  <a:pt x="5240" y="6758"/>
                  <a:pt x="4930" y="6638"/>
                  <a:pt x="4620" y="6638"/>
                </a:cubicBezTo>
                <a:lnTo>
                  <a:pt x="3549" y="6638"/>
                </a:lnTo>
                <a:cubicBezTo>
                  <a:pt x="3454" y="6638"/>
                  <a:pt x="3370" y="6710"/>
                  <a:pt x="3370" y="6817"/>
                </a:cubicBezTo>
                <a:cubicBezTo>
                  <a:pt x="3370" y="6900"/>
                  <a:pt x="3442" y="6996"/>
                  <a:pt x="3549" y="6996"/>
                </a:cubicBezTo>
                <a:lnTo>
                  <a:pt x="4620" y="6996"/>
                </a:lnTo>
                <a:cubicBezTo>
                  <a:pt x="5109" y="6996"/>
                  <a:pt x="5490" y="7400"/>
                  <a:pt x="5490" y="7877"/>
                </a:cubicBezTo>
                <a:lnTo>
                  <a:pt x="5490" y="8258"/>
                </a:lnTo>
                <a:cubicBezTo>
                  <a:pt x="5490" y="8603"/>
                  <a:pt x="5347" y="8924"/>
                  <a:pt x="5073" y="9163"/>
                </a:cubicBezTo>
                <a:cubicBezTo>
                  <a:pt x="4859" y="9347"/>
                  <a:pt x="4589" y="9453"/>
                  <a:pt x="4310" y="9453"/>
                </a:cubicBezTo>
                <a:cubicBezTo>
                  <a:pt x="4247" y="9453"/>
                  <a:pt x="4184" y="9447"/>
                  <a:pt x="4120" y="9436"/>
                </a:cubicBezTo>
                <a:lnTo>
                  <a:pt x="4097" y="9436"/>
                </a:lnTo>
                <a:cubicBezTo>
                  <a:pt x="4061" y="9436"/>
                  <a:pt x="4025" y="9448"/>
                  <a:pt x="3989" y="9460"/>
                </a:cubicBezTo>
                <a:cubicBezTo>
                  <a:pt x="3942" y="9496"/>
                  <a:pt x="3930" y="9544"/>
                  <a:pt x="3918" y="9579"/>
                </a:cubicBezTo>
                <a:cubicBezTo>
                  <a:pt x="3906" y="9675"/>
                  <a:pt x="3966" y="9758"/>
                  <a:pt x="4061" y="9782"/>
                </a:cubicBezTo>
                <a:cubicBezTo>
                  <a:pt x="4137" y="9793"/>
                  <a:pt x="4213" y="9799"/>
                  <a:pt x="4289" y="9799"/>
                </a:cubicBezTo>
                <a:cubicBezTo>
                  <a:pt x="4842" y="9799"/>
                  <a:pt x="5372" y="9500"/>
                  <a:pt x="5644" y="9008"/>
                </a:cubicBezTo>
                <a:lnTo>
                  <a:pt x="5656" y="8972"/>
                </a:lnTo>
                <a:lnTo>
                  <a:pt x="5668" y="9008"/>
                </a:lnTo>
                <a:cubicBezTo>
                  <a:pt x="5951" y="9500"/>
                  <a:pt x="6473" y="9799"/>
                  <a:pt x="7024" y="9799"/>
                </a:cubicBezTo>
                <a:cubicBezTo>
                  <a:pt x="7100" y="9799"/>
                  <a:pt x="7176" y="9793"/>
                  <a:pt x="7252" y="9782"/>
                </a:cubicBezTo>
                <a:cubicBezTo>
                  <a:pt x="7335" y="9758"/>
                  <a:pt x="7418" y="9675"/>
                  <a:pt x="7395" y="9579"/>
                </a:cubicBezTo>
                <a:cubicBezTo>
                  <a:pt x="7395" y="9544"/>
                  <a:pt x="7371" y="9496"/>
                  <a:pt x="7323" y="9460"/>
                </a:cubicBezTo>
                <a:cubicBezTo>
                  <a:pt x="7288" y="9443"/>
                  <a:pt x="7260" y="9432"/>
                  <a:pt x="7228" y="9432"/>
                </a:cubicBezTo>
                <a:cubicBezTo>
                  <a:pt x="7217" y="9432"/>
                  <a:pt x="7205" y="9433"/>
                  <a:pt x="7192" y="9436"/>
                </a:cubicBezTo>
                <a:cubicBezTo>
                  <a:pt x="7129" y="9447"/>
                  <a:pt x="7066" y="9453"/>
                  <a:pt x="7003" y="9453"/>
                </a:cubicBezTo>
                <a:cubicBezTo>
                  <a:pt x="6723" y="9453"/>
                  <a:pt x="6454" y="9347"/>
                  <a:pt x="6240" y="9163"/>
                </a:cubicBezTo>
                <a:cubicBezTo>
                  <a:pt x="5978" y="8948"/>
                  <a:pt x="5823" y="8615"/>
                  <a:pt x="5823" y="8258"/>
                </a:cubicBezTo>
                <a:lnTo>
                  <a:pt x="5823" y="6746"/>
                </a:lnTo>
                <a:cubicBezTo>
                  <a:pt x="5823" y="6246"/>
                  <a:pt x="6228" y="5865"/>
                  <a:pt x="6704" y="5865"/>
                </a:cubicBezTo>
                <a:lnTo>
                  <a:pt x="8252" y="5865"/>
                </a:lnTo>
                <a:cubicBezTo>
                  <a:pt x="8335" y="5865"/>
                  <a:pt x="8430" y="5793"/>
                  <a:pt x="8430" y="5686"/>
                </a:cubicBezTo>
                <a:cubicBezTo>
                  <a:pt x="8430" y="5579"/>
                  <a:pt x="8359" y="5507"/>
                  <a:pt x="8252" y="5507"/>
                </a:cubicBezTo>
                <a:lnTo>
                  <a:pt x="6704" y="5507"/>
                </a:lnTo>
                <a:cubicBezTo>
                  <a:pt x="6383" y="5507"/>
                  <a:pt x="6085" y="5626"/>
                  <a:pt x="5847" y="5853"/>
                </a:cubicBezTo>
                <a:lnTo>
                  <a:pt x="5811" y="5876"/>
                </a:lnTo>
                <a:lnTo>
                  <a:pt x="5811" y="5210"/>
                </a:lnTo>
                <a:lnTo>
                  <a:pt x="5823" y="5210"/>
                </a:lnTo>
                <a:cubicBezTo>
                  <a:pt x="6549" y="5186"/>
                  <a:pt x="7133" y="4591"/>
                  <a:pt x="7133" y="3841"/>
                </a:cubicBezTo>
                <a:cubicBezTo>
                  <a:pt x="7133" y="3757"/>
                  <a:pt x="7061" y="3662"/>
                  <a:pt x="6954" y="3662"/>
                </a:cubicBezTo>
                <a:cubicBezTo>
                  <a:pt x="6859" y="3662"/>
                  <a:pt x="6775" y="3733"/>
                  <a:pt x="6775" y="3841"/>
                </a:cubicBezTo>
                <a:cubicBezTo>
                  <a:pt x="6775" y="4376"/>
                  <a:pt x="6359" y="4829"/>
                  <a:pt x="5823" y="4853"/>
                </a:cubicBezTo>
                <a:lnTo>
                  <a:pt x="5787" y="4853"/>
                </a:lnTo>
                <a:lnTo>
                  <a:pt x="5787" y="1543"/>
                </a:lnTo>
                <a:cubicBezTo>
                  <a:pt x="5787" y="1114"/>
                  <a:pt x="6013" y="709"/>
                  <a:pt x="6406" y="507"/>
                </a:cubicBezTo>
                <a:cubicBezTo>
                  <a:pt x="6582" y="408"/>
                  <a:pt x="6773" y="360"/>
                  <a:pt x="6963" y="360"/>
                </a:cubicBezTo>
                <a:cubicBezTo>
                  <a:pt x="7186" y="360"/>
                  <a:pt x="7410" y="426"/>
                  <a:pt x="7609" y="554"/>
                </a:cubicBezTo>
                <a:lnTo>
                  <a:pt x="7633" y="566"/>
                </a:lnTo>
                <a:lnTo>
                  <a:pt x="7728" y="602"/>
                </a:lnTo>
                <a:cubicBezTo>
                  <a:pt x="7430" y="733"/>
                  <a:pt x="7180" y="971"/>
                  <a:pt x="7002" y="1257"/>
                </a:cubicBezTo>
                <a:cubicBezTo>
                  <a:pt x="6954" y="1328"/>
                  <a:pt x="6966" y="1447"/>
                  <a:pt x="7061" y="1495"/>
                </a:cubicBezTo>
                <a:cubicBezTo>
                  <a:pt x="7086" y="1507"/>
                  <a:pt x="7116" y="1514"/>
                  <a:pt x="7147" y="1514"/>
                </a:cubicBezTo>
                <a:cubicBezTo>
                  <a:pt x="7206" y="1514"/>
                  <a:pt x="7268" y="1490"/>
                  <a:pt x="7299" y="1435"/>
                </a:cubicBezTo>
                <a:cubicBezTo>
                  <a:pt x="7526" y="1054"/>
                  <a:pt x="7918" y="816"/>
                  <a:pt x="8371" y="793"/>
                </a:cubicBezTo>
                <a:cubicBezTo>
                  <a:pt x="8405" y="790"/>
                  <a:pt x="8438" y="789"/>
                  <a:pt x="8471" y="789"/>
                </a:cubicBezTo>
                <a:cubicBezTo>
                  <a:pt x="8895" y="789"/>
                  <a:pt x="9271" y="998"/>
                  <a:pt x="9514" y="1340"/>
                </a:cubicBezTo>
                <a:cubicBezTo>
                  <a:pt x="9788" y="1709"/>
                  <a:pt x="9847" y="2186"/>
                  <a:pt x="9669" y="2602"/>
                </a:cubicBezTo>
                <a:cubicBezTo>
                  <a:pt x="9454" y="3114"/>
                  <a:pt x="8978" y="3436"/>
                  <a:pt x="8430" y="3436"/>
                </a:cubicBezTo>
                <a:cubicBezTo>
                  <a:pt x="8335" y="3436"/>
                  <a:pt x="8252" y="3519"/>
                  <a:pt x="8252" y="3614"/>
                </a:cubicBezTo>
                <a:cubicBezTo>
                  <a:pt x="8252" y="3721"/>
                  <a:pt x="8323" y="3793"/>
                  <a:pt x="8430" y="3793"/>
                </a:cubicBezTo>
                <a:cubicBezTo>
                  <a:pt x="9014" y="3793"/>
                  <a:pt x="9573" y="3483"/>
                  <a:pt x="9871" y="2983"/>
                </a:cubicBezTo>
                <a:lnTo>
                  <a:pt x="9883" y="2959"/>
                </a:lnTo>
                <a:lnTo>
                  <a:pt x="9907" y="2983"/>
                </a:lnTo>
                <a:cubicBezTo>
                  <a:pt x="10562" y="3257"/>
                  <a:pt x="10990" y="3841"/>
                  <a:pt x="11074" y="4555"/>
                </a:cubicBezTo>
                <a:cubicBezTo>
                  <a:pt x="11169" y="5269"/>
                  <a:pt x="10871" y="5936"/>
                  <a:pt x="10300" y="6353"/>
                </a:cubicBezTo>
                <a:lnTo>
                  <a:pt x="10288" y="6377"/>
                </a:lnTo>
                <a:lnTo>
                  <a:pt x="10276" y="6353"/>
                </a:lnTo>
                <a:cubicBezTo>
                  <a:pt x="9966" y="5984"/>
                  <a:pt x="9502" y="5781"/>
                  <a:pt x="9014" y="5781"/>
                </a:cubicBezTo>
                <a:cubicBezTo>
                  <a:pt x="8919" y="5781"/>
                  <a:pt x="8835" y="5853"/>
                  <a:pt x="8835" y="5960"/>
                </a:cubicBezTo>
                <a:cubicBezTo>
                  <a:pt x="8835" y="6055"/>
                  <a:pt x="8907" y="6138"/>
                  <a:pt x="9014" y="6138"/>
                </a:cubicBezTo>
                <a:cubicBezTo>
                  <a:pt x="9633" y="6138"/>
                  <a:pt x="10181" y="6579"/>
                  <a:pt x="10300" y="7186"/>
                </a:cubicBezTo>
                <a:cubicBezTo>
                  <a:pt x="10407" y="7698"/>
                  <a:pt x="10228" y="8186"/>
                  <a:pt x="9812" y="8496"/>
                </a:cubicBezTo>
                <a:cubicBezTo>
                  <a:pt x="9570" y="8688"/>
                  <a:pt x="9281" y="8786"/>
                  <a:pt x="8992" y="8786"/>
                </a:cubicBezTo>
                <a:cubicBezTo>
                  <a:pt x="8796" y="8786"/>
                  <a:pt x="8601" y="8742"/>
                  <a:pt x="8419" y="8651"/>
                </a:cubicBezTo>
                <a:cubicBezTo>
                  <a:pt x="8390" y="8643"/>
                  <a:pt x="8361" y="8632"/>
                  <a:pt x="8332" y="8632"/>
                </a:cubicBezTo>
                <a:cubicBezTo>
                  <a:pt x="8313" y="8632"/>
                  <a:pt x="8294" y="8637"/>
                  <a:pt x="8276" y="8651"/>
                </a:cubicBezTo>
                <a:cubicBezTo>
                  <a:pt x="8240" y="8663"/>
                  <a:pt x="8204" y="8698"/>
                  <a:pt x="8180" y="8758"/>
                </a:cubicBezTo>
                <a:cubicBezTo>
                  <a:pt x="8097" y="8948"/>
                  <a:pt x="7966" y="9127"/>
                  <a:pt x="7799" y="9258"/>
                </a:cubicBezTo>
                <a:cubicBezTo>
                  <a:pt x="7776" y="9294"/>
                  <a:pt x="7740" y="9329"/>
                  <a:pt x="7740" y="9377"/>
                </a:cubicBezTo>
                <a:cubicBezTo>
                  <a:pt x="7740" y="9425"/>
                  <a:pt x="7740" y="9472"/>
                  <a:pt x="7776" y="9508"/>
                </a:cubicBezTo>
                <a:cubicBezTo>
                  <a:pt x="7810" y="9556"/>
                  <a:pt x="7861" y="9581"/>
                  <a:pt x="7912" y="9581"/>
                </a:cubicBezTo>
                <a:cubicBezTo>
                  <a:pt x="7948" y="9581"/>
                  <a:pt x="7984" y="9568"/>
                  <a:pt x="8014" y="9544"/>
                </a:cubicBezTo>
                <a:cubicBezTo>
                  <a:pt x="8180" y="9413"/>
                  <a:pt x="8311" y="9258"/>
                  <a:pt x="8419" y="9079"/>
                </a:cubicBezTo>
                <a:lnTo>
                  <a:pt x="8430" y="9067"/>
                </a:lnTo>
                <a:lnTo>
                  <a:pt x="8442" y="9067"/>
                </a:lnTo>
                <a:cubicBezTo>
                  <a:pt x="8618" y="9127"/>
                  <a:pt x="8801" y="9156"/>
                  <a:pt x="8983" y="9156"/>
                </a:cubicBezTo>
                <a:cubicBezTo>
                  <a:pt x="9343" y="9156"/>
                  <a:pt x="9702" y="9043"/>
                  <a:pt x="10002" y="8829"/>
                </a:cubicBezTo>
                <a:cubicBezTo>
                  <a:pt x="10466" y="8484"/>
                  <a:pt x="10705" y="7960"/>
                  <a:pt x="10681" y="7400"/>
                </a:cubicBezTo>
                <a:cubicBezTo>
                  <a:pt x="10657" y="7162"/>
                  <a:pt x="10597" y="6924"/>
                  <a:pt x="10478" y="6710"/>
                </a:cubicBezTo>
                <a:lnTo>
                  <a:pt x="10466" y="6698"/>
                </a:lnTo>
                <a:lnTo>
                  <a:pt x="10478" y="6686"/>
                </a:lnTo>
                <a:cubicBezTo>
                  <a:pt x="11097" y="6198"/>
                  <a:pt x="11431" y="5507"/>
                  <a:pt x="11431" y="4769"/>
                </a:cubicBezTo>
                <a:cubicBezTo>
                  <a:pt x="11431" y="3841"/>
                  <a:pt x="10883" y="3007"/>
                  <a:pt x="10038" y="2638"/>
                </a:cubicBezTo>
                <a:lnTo>
                  <a:pt x="10026" y="2626"/>
                </a:lnTo>
                <a:lnTo>
                  <a:pt x="10026" y="2602"/>
                </a:lnTo>
                <a:cubicBezTo>
                  <a:pt x="10204" y="2055"/>
                  <a:pt x="10062" y="1459"/>
                  <a:pt x="9693" y="1019"/>
                </a:cubicBezTo>
                <a:cubicBezTo>
                  <a:pt x="9378" y="633"/>
                  <a:pt x="8907" y="429"/>
                  <a:pt x="8421" y="429"/>
                </a:cubicBezTo>
                <a:cubicBezTo>
                  <a:pt x="8337" y="429"/>
                  <a:pt x="8253" y="435"/>
                  <a:pt x="8169" y="447"/>
                </a:cubicBezTo>
                <a:lnTo>
                  <a:pt x="8157" y="447"/>
                </a:lnTo>
                <a:lnTo>
                  <a:pt x="8145" y="435"/>
                </a:lnTo>
                <a:cubicBezTo>
                  <a:pt x="7855" y="156"/>
                  <a:pt x="7473" y="2"/>
                  <a:pt x="7076" y="2"/>
                </a:cubicBezTo>
                <a:cubicBezTo>
                  <a:pt x="7000" y="2"/>
                  <a:pt x="6923" y="7"/>
                  <a:pt x="6847" y="19"/>
                </a:cubicBezTo>
                <a:cubicBezTo>
                  <a:pt x="6371" y="90"/>
                  <a:pt x="5966" y="376"/>
                  <a:pt x="5728" y="793"/>
                </a:cubicBezTo>
                <a:lnTo>
                  <a:pt x="5716" y="816"/>
                </a:lnTo>
                <a:lnTo>
                  <a:pt x="5704" y="793"/>
                </a:lnTo>
                <a:cubicBezTo>
                  <a:pt x="5466" y="376"/>
                  <a:pt x="5061" y="90"/>
                  <a:pt x="4585" y="19"/>
                </a:cubicBezTo>
                <a:cubicBezTo>
                  <a:pt x="4505" y="7"/>
                  <a:pt x="4426" y="1"/>
                  <a:pt x="4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36"/>
          <p:cNvGrpSpPr/>
          <p:nvPr/>
        </p:nvGrpSpPr>
        <p:grpSpPr>
          <a:xfrm>
            <a:off x="6262553" y="2921104"/>
            <a:ext cx="337070" cy="337040"/>
            <a:chOff x="1305327" y="2894211"/>
            <a:chExt cx="357520" cy="357488"/>
          </a:xfrm>
        </p:grpSpPr>
        <p:sp>
          <p:nvSpPr>
            <p:cNvPr id="307" name="Google Shape;307;p36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6"/>
          <p:cNvSpPr txBox="1">
            <a:spLocks noGrp="1"/>
          </p:cNvSpPr>
          <p:nvPr>
            <p:ph type="ctrTitle" idx="7"/>
          </p:nvPr>
        </p:nvSpPr>
        <p:spPr>
          <a:xfrm>
            <a:off x="1768569" y="3396831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>
                <a:latin typeface="Arial Rounded MT Bold" panose="020F0704030504030204" pitchFamily="34" charset="0"/>
              </a:rPr>
              <a:t>&gt;PAÍSES DESTINO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7308479" y="28569"/>
            <a:ext cx="1533880" cy="249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3" name="Google Shape;313;p36"/>
          <p:cNvSpPr txBox="1">
            <a:spLocks noGrp="1"/>
          </p:cNvSpPr>
          <p:nvPr>
            <p:ph type="subTitle" idx="8"/>
          </p:nvPr>
        </p:nvSpPr>
        <p:spPr>
          <a:xfrm>
            <a:off x="1888832" y="3958349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n-lt"/>
              </a:rPr>
              <a:t>-EEUU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+mn-lt"/>
              </a:rPr>
              <a:t>-Países europeos</a:t>
            </a:r>
            <a:endParaRPr dirty="0">
              <a:latin typeface="+mn-lt"/>
            </a:endParaRPr>
          </a:p>
        </p:txBody>
      </p:sp>
      <p:sp>
        <p:nvSpPr>
          <p:cNvPr id="314" name="Google Shape;314;p36"/>
          <p:cNvSpPr txBox="1">
            <a:spLocks noGrp="1"/>
          </p:cNvSpPr>
          <p:nvPr>
            <p:ph type="ctrTitle" idx="9"/>
          </p:nvPr>
        </p:nvSpPr>
        <p:spPr>
          <a:xfrm>
            <a:off x="3229000" y="3231010"/>
            <a:ext cx="188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Rounded MT Bold" panose="020F0704030504030204" pitchFamily="34" charset="0"/>
              </a:rPr>
              <a:t>TENDENCIA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315" name="Google Shape;315;p36"/>
          <p:cNvSpPr txBox="1">
            <a:spLocks noGrp="1"/>
          </p:cNvSpPr>
          <p:nvPr>
            <p:ph type="subTitle" idx="13"/>
          </p:nvPr>
        </p:nvSpPr>
        <p:spPr>
          <a:xfrm>
            <a:off x="3168680" y="3843363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dirty="0">
                <a:latin typeface="+mn-lt"/>
              </a:rPr>
              <a:t>-Cultura de consumo inclinada a los productos de carácter ecológicos. </a:t>
            </a:r>
          </a:p>
          <a:p>
            <a:pPr marL="0" lvl="0" indent="0"/>
            <a:r>
              <a:rPr lang="es-EC" dirty="0">
                <a:latin typeface="+mn-lt"/>
              </a:rPr>
              <a:t>-Producto tiende a ser novedoso y enriquecedor</a:t>
            </a:r>
            <a:endParaRPr dirty="0">
              <a:latin typeface="+mn-lt"/>
            </a:endParaRPr>
          </a:p>
        </p:txBody>
      </p:sp>
      <p:sp>
        <p:nvSpPr>
          <p:cNvPr id="316" name="Google Shape;316;p36"/>
          <p:cNvSpPr txBox="1">
            <a:spLocks noGrp="1"/>
          </p:cNvSpPr>
          <p:nvPr>
            <p:ph type="ctrTitle" idx="14"/>
          </p:nvPr>
        </p:nvSpPr>
        <p:spPr>
          <a:xfrm>
            <a:off x="5375406" y="3396831"/>
            <a:ext cx="2069043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dirty="0">
                <a:latin typeface="Arial Rounded MT Bold" panose="020F0704030504030204" pitchFamily="34" charset="0"/>
              </a:rPr>
              <a:t>BARRERAS COMERCIALES</a:t>
            </a:r>
          </a:p>
        </p:txBody>
      </p:sp>
      <p:sp>
        <p:nvSpPr>
          <p:cNvPr id="317" name="Google Shape;317;p36"/>
          <p:cNvSpPr txBox="1">
            <a:spLocks noGrp="1"/>
          </p:cNvSpPr>
          <p:nvPr>
            <p:ph type="subTitle" idx="15"/>
          </p:nvPr>
        </p:nvSpPr>
        <p:spPr>
          <a:xfrm>
            <a:off x="5585827" y="3970050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dirty="0"/>
              <a:t>Estándares internacionales, como el color y diseño </a:t>
            </a:r>
            <a:endParaRPr dirty="0"/>
          </a:p>
        </p:txBody>
      </p:sp>
      <p:sp>
        <p:nvSpPr>
          <p:cNvPr id="254" name="Google Shape;254;p36"/>
          <p:cNvSpPr txBox="1">
            <a:spLocks noGrp="1"/>
          </p:cNvSpPr>
          <p:nvPr>
            <p:ph type="ctrTitle" idx="6"/>
          </p:nvPr>
        </p:nvSpPr>
        <p:spPr>
          <a:xfrm rot="5400000">
            <a:off x="6860801" y="1328437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INDUSTRIA NACIONAL</a:t>
            </a:r>
            <a:r>
              <a:rPr lang="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264612" y="2778834"/>
            <a:ext cx="1533880" cy="24978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Google Shape;254;p36"/>
          <p:cNvSpPr txBox="1">
            <a:spLocks/>
          </p:cNvSpPr>
          <p:nvPr/>
        </p:nvSpPr>
        <p:spPr>
          <a:xfrm rot="16200000">
            <a:off x="-498418" y="3701977"/>
            <a:ext cx="2647513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s-EC" sz="2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DEMANDA</a:t>
            </a:r>
            <a:r>
              <a:rPr lang="es-EC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s-EC" sz="2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INTERNACIONAL</a:t>
            </a:r>
          </a:p>
        </p:txBody>
      </p:sp>
      <p:pic>
        <p:nvPicPr>
          <p:cNvPr id="74" name="Google Shape;357;p39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72" b="1532"/>
          <a:stretch/>
        </p:blipFill>
        <p:spPr>
          <a:xfrm>
            <a:off x="7437204" y="2989304"/>
            <a:ext cx="1265523" cy="161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9"/>
          <p:cNvSpPr txBox="1">
            <a:spLocks noGrp="1"/>
          </p:cNvSpPr>
          <p:nvPr>
            <p:ph type="ctrTitle" idx="4"/>
          </p:nvPr>
        </p:nvSpPr>
        <p:spPr>
          <a:xfrm rot="5400000">
            <a:off x="6759484" y="2016890"/>
            <a:ext cx="3654532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Arial Black" panose="020B0A04020102020204" pitchFamily="34" charset="0"/>
              </a:rPr>
              <a:t>COMPETITIVIDAD</a:t>
            </a:r>
            <a:endParaRPr sz="2800" dirty="0">
              <a:latin typeface="Arial Black" panose="020B0A04020102020204" pitchFamily="34" charset="0"/>
            </a:endParaRPr>
          </a:p>
        </p:txBody>
      </p:sp>
      <p:pic>
        <p:nvPicPr>
          <p:cNvPr id="356" name="Google Shape;356;p3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623525"/>
            <a:ext cx="4091848" cy="18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9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7855"/>
            <a:ext cx="4091850" cy="1636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160851"/>
              </p:ext>
            </p:extLst>
          </p:nvPr>
        </p:nvGraphicFramePr>
        <p:xfrm>
          <a:off x="4605096" y="2836435"/>
          <a:ext cx="3737904" cy="1880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0" name="Google Shape;360;p39"/>
          <p:cNvSpPr txBox="1">
            <a:spLocks noGrp="1"/>
          </p:cNvSpPr>
          <p:nvPr>
            <p:ph type="ctrTitle"/>
          </p:nvPr>
        </p:nvSpPr>
        <p:spPr>
          <a:xfrm>
            <a:off x="4605097" y="652475"/>
            <a:ext cx="2882956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FACTORES INTERNOS</a:t>
            </a:r>
            <a:endParaRPr dirty="0">
              <a:solidFill>
                <a:schemeClr val="accent4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1" name="Google Shape;361;p39"/>
          <p:cNvSpPr txBox="1">
            <a:spLocks noGrp="1"/>
          </p:cNvSpPr>
          <p:nvPr>
            <p:ph type="ctrTitle" idx="3"/>
          </p:nvPr>
        </p:nvSpPr>
        <p:spPr>
          <a:xfrm>
            <a:off x="4555838" y="2816733"/>
            <a:ext cx="282924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FACTORES EXTERNOS</a:t>
            </a:r>
            <a:endParaRPr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4091850" y="652475"/>
            <a:ext cx="159300" cy="186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9"/>
          <p:cNvSpPr/>
          <p:nvPr/>
        </p:nvSpPr>
        <p:spPr>
          <a:xfrm>
            <a:off x="4091850" y="2623525"/>
            <a:ext cx="159300" cy="186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7719467"/>
              </p:ext>
            </p:extLst>
          </p:nvPr>
        </p:nvGraphicFramePr>
        <p:xfrm>
          <a:off x="4605096" y="1037375"/>
          <a:ext cx="3236903" cy="15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124">
            <a:off x="7309108" y="960161"/>
            <a:ext cx="1109865" cy="10336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679" y="1916598"/>
            <a:ext cx="1063293" cy="7266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6"/>
          <p:cNvSpPr/>
          <p:nvPr/>
        </p:nvSpPr>
        <p:spPr>
          <a:xfrm>
            <a:off x="-38250" y="1567950"/>
            <a:ext cx="6110277" cy="20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6"/>
          <p:cNvSpPr txBox="1">
            <a:spLocks noGrp="1"/>
          </p:cNvSpPr>
          <p:nvPr>
            <p:ph type="ctrTitle"/>
          </p:nvPr>
        </p:nvSpPr>
        <p:spPr>
          <a:xfrm>
            <a:off x="612196" y="274104"/>
            <a:ext cx="3832391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PROPUESTAS</a:t>
            </a:r>
            <a:endParaRPr sz="36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30" name="Google Shape;530;p46"/>
          <p:cNvSpPr/>
          <p:nvPr/>
        </p:nvSpPr>
        <p:spPr>
          <a:xfrm>
            <a:off x="4602900" y="2595375"/>
            <a:ext cx="406800" cy="4068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6"/>
          <p:cNvSpPr/>
          <p:nvPr/>
        </p:nvSpPr>
        <p:spPr>
          <a:xfrm>
            <a:off x="3060525" y="1950175"/>
            <a:ext cx="753600" cy="7536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6"/>
          <p:cNvSpPr/>
          <p:nvPr/>
        </p:nvSpPr>
        <p:spPr>
          <a:xfrm>
            <a:off x="1505375" y="2900150"/>
            <a:ext cx="406800" cy="4068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6"/>
          <p:cNvSpPr/>
          <p:nvPr/>
        </p:nvSpPr>
        <p:spPr>
          <a:xfrm>
            <a:off x="638525" y="1070925"/>
            <a:ext cx="637200" cy="6372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6"/>
          <p:cNvSpPr/>
          <p:nvPr/>
        </p:nvSpPr>
        <p:spPr>
          <a:xfrm>
            <a:off x="5946393" y="1202988"/>
            <a:ext cx="1792279" cy="447534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6"/>
          <p:cNvSpPr txBox="1">
            <a:spLocks noGrp="1"/>
          </p:cNvSpPr>
          <p:nvPr>
            <p:ph type="subTitle" idx="4294967295"/>
          </p:nvPr>
        </p:nvSpPr>
        <p:spPr>
          <a:xfrm flipH="1">
            <a:off x="5956664" y="1159675"/>
            <a:ext cx="1805153" cy="437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s-EC" b="1" dirty="0">
                <a:latin typeface="Arial Rounded MT Bold" panose="020F0704030504030204" pitchFamily="34" charset="0"/>
                <a:cs typeface="Catamaran Thin" panose="020B0604020202020204" charset="0"/>
              </a:rPr>
              <a:t>Estrategia Competitiva</a:t>
            </a:r>
            <a:endParaRPr b="1" dirty="0">
              <a:latin typeface="Arial Rounded MT Bold" panose="020F0704030504030204" pitchFamily="34" charset="0"/>
              <a:cs typeface="Catamaran Thin" panose="020B0604020202020204" charset="0"/>
            </a:endParaRPr>
          </a:p>
        </p:txBody>
      </p:sp>
      <p:pic>
        <p:nvPicPr>
          <p:cNvPr id="6148" name="Picture 4" descr="Juegos de Geografía | Juego de Países del mundo (mapamundi) | Cerebrit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4061"/>
            <a:ext cx="5956664" cy="421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489;p46"/>
          <p:cNvSpPr txBox="1">
            <a:spLocks/>
          </p:cNvSpPr>
          <p:nvPr/>
        </p:nvSpPr>
        <p:spPr>
          <a:xfrm rot="5400000">
            <a:off x="6787687" y="2277935"/>
            <a:ext cx="3829515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800" dirty="0">
                <a:latin typeface="Arial Black" panose="020B0A04020102020204" pitchFamily="34" charset="0"/>
              </a:rPr>
              <a:t>INCREMENTAR LA COMPETITIVIDAD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183533" y="1627009"/>
            <a:ext cx="1555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>
                <a:latin typeface="Calibri" panose="020F0502020204030204" pitchFamily="34" charset="0"/>
              </a:rPr>
              <a:t>Estrategia con enfoque de diferenciación.</a:t>
            </a:r>
            <a:endParaRPr lang="es-EC" sz="11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956" y="2012848"/>
            <a:ext cx="635162" cy="5589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38" y="2005847"/>
            <a:ext cx="668055" cy="640506"/>
          </a:xfrm>
          <a:prstGeom prst="rect">
            <a:avLst/>
          </a:prstGeom>
        </p:spPr>
      </p:pic>
      <p:sp>
        <p:nvSpPr>
          <p:cNvPr id="57" name="Google Shape;534;p46"/>
          <p:cNvSpPr/>
          <p:nvPr/>
        </p:nvSpPr>
        <p:spPr>
          <a:xfrm>
            <a:off x="6029323" y="2567167"/>
            <a:ext cx="1792279" cy="447534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35;p46"/>
          <p:cNvSpPr txBox="1">
            <a:spLocks/>
          </p:cNvSpPr>
          <p:nvPr/>
        </p:nvSpPr>
        <p:spPr>
          <a:xfrm flipH="1">
            <a:off x="6044238" y="2524142"/>
            <a:ext cx="1805153" cy="437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s-EC" b="1" dirty="0">
                <a:latin typeface="Arial Rounded MT Bold" panose="020F0704030504030204" pitchFamily="34" charset="0"/>
                <a:cs typeface="Catamaran Thin" panose="020B0604020202020204" charset="0"/>
              </a:rPr>
              <a:t>Propuesta de Valor a la Industria de tagua.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6266463" y="2991188"/>
            <a:ext cx="15551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100" dirty="0">
                <a:latin typeface="Calibri" panose="020F0502020204030204" pitchFamily="34" charset="0"/>
              </a:rPr>
              <a:t>Marca Solida.</a:t>
            </a:r>
            <a:endParaRPr lang="es-EC" sz="1100" dirty="0"/>
          </a:p>
        </p:txBody>
      </p:sp>
      <p:pic>
        <p:nvPicPr>
          <p:cNvPr id="6152" name="Picture 8" descr="Resultado de imagen para arbol de tagua | Plant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128" y="3367497"/>
            <a:ext cx="1159028" cy="51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170" y="41109"/>
            <a:ext cx="9144000" cy="5143500"/>
          </a:xfrm>
          <a:prstGeom prst="rect">
            <a:avLst/>
          </a:prstGeom>
          <a:solidFill>
            <a:srgbClr val="E2E2E2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62" name="Google Shape;562;p48"/>
          <p:cNvPicPr preferRelativeResize="0"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7" y="0"/>
            <a:ext cx="2589089" cy="170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8"/>
          <p:cNvPicPr preferRelativeResize="0"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197" y="460987"/>
            <a:ext cx="2976302" cy="17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8"/>
          <p:cNvSpPr txBox="1">
            <a:spLocks noGrp="1"/>
          </p:cNvSpPr>
          <p:nvPr>
            <p:ph type="ctrTitle"/>
          </p:nvPr>
        </p:nvSpPr>
        <p:spPr>
          <a:xfrm rot="5400000">
            <a:off x="6992753" y="1993142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dirty="0">
                <a:latin typeface="Arial Black" panose="020B0A04020102020204" pitchFamily="34" charset="0"/>
              </a:rPr>
              <a:t>INCREMENTAR LA COMPETITIVIDAD</a:t>
            </a:r>
          </a:p>
        </p:txBody>
      </p:sp>
      <p:sp>
        <p:nvSpPr>
          <p:cNvPr id="565" name="Google Shape;565;p48"/>
          <p:cNvSpPr/>
          <p:nvPr/>
        </p:nvSpPr>
        <p:spPr>
          <a:xfrm>
            <a:off x="2509358" y="487452"/>
            <a:ext cx="1357060" cy="837623"/>
          </a:xfrm>
          <a:prstGeom prst="rect">
            <a:avLst/>
          </a:prstGeom>
          <a:solidFill>
            <a:schemeClr val="accent4">
              <a:lumMod val="40000"/>
              <a:lumOff val="60000"/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48"/>
          <p:cNvSpPr/>
          <p:nvPr/>
        </p:nvSpPr>
        <p:spPr>
          <a:xfrm>
            <a:off x="4110973" y="1351494"/>
            <a:ext cx="1122600" cy="505027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66;p48"/>
          <p:cNvSpPr txBox="1"/>
          <p:nvPr/>
        </p:nvSpPr>
        <p:spPr>
          <a:xfrm>
            <a:off x="2551546" y="586097"/>
            <a:ext cx="1291550" cy="32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C" sz="1600" b="1" i="1" dirty="0">
                <a:latin typeface="Arial Rounded MT Bold" panose="020F0704030504030204" pitchFamily="34" charset="0"/>
              </a:rPr>
              <a:t>Rol del exportador </a:t>
            </a:r>
            <a:endParaRPr sz="1600" dirty="0">
              <a:solidFill>
                <a:schemeClr val="lt1"/>
              </a:solidFill>
              <a:latin typeface="Arial Rounded MT Bold" panose="020F0704030504030204" pitchFamily="34" charset="0"/>
              <a:ea typeface="Catamaran Thin"/>
              <a:cs typeface="Catamaran Thin"/>
              <a:sym typeface="Catamaran Thin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4283831"/>
              </p:ext>
            </p:extLst>
          </p:nvPr>
        </p:nvGraphicFramePr>
        <p:xfrm>
          <a:off x="63368" y="1789057"/>
          <a:ext cx="3272243" cy="326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6" name="Google Shape;566;p48"/>
          <p:cNvSpPr txBox="1"/>
          <p:nvPr/>
        </p:nvSpPr>
        <p:spPr>
          <a:xfrm>
            <a:off x="4049497" y="1386603"/>
            <a:ext cx="1073700" cy="32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C" sz="1600" b="1" i="1" dirty="0">
                <a:latin typeface="Arial Rounded MT Bold" panose="020F0704030504030204" pitchFamily="34" charset="0"/>
              </a:rPr>
              <a:t>Aliados </a:t>
            </a:r>
            <a:endParaRPr sz="1600" dirty="0">
              <a:solidFill>
                <a:schemeClr val="lt1"/>
              </a:solidFill>
              <a:latin typeface="Arial Rounded MT Bold" panose="020F0704030504030204" pitchFamily="34" charset="0"/>
              <a:ea typeface="Catamaran Thin"/>
              <a:cs typeface="Catamaran Thin"/>
              <a:sym typeface="Catamaran Thin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35071358"/>
              </p:ext>
            </p:extLst>
          </p:nvPr>
        </p:nvGraphicFramePr>
        <p:xfrm>
          <a:off x="4488968" y="2189162"/>
          <a:ext cx="2864478" cy="264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pSp>
        <p:nvGrpSpPr>
          <p:cNvPr id="13" name="Google Shape;5660;p60"/>
          <p:cNvGrpSpPr/>
          <p:nvPr/>
        </p:nvGrpSpPr>
        <p:grpSpPr>
          <a:xfrm>
            <a:off x="7537307" y="2331741"/>
            <a:ext cx="368663" cy="562237"/>
            <a:chOff x="2691555" y="2884503"/>
            <a:chExt cx="215044" cy="348924"/>
          </a:xfrm>
        </p:grpSpPr>
        <p:sp>
          <p:nvSpPr>
            <p:cNvPr id="14" name="Google Shape;5661;p60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62;p60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63;p60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4702;p59"/>
          <p:cNvGrpSpPr/>
          <p:nvPr/>
        </p:nvGrpSpPr>
        <p:grpSpPr>
          <a:xfrm>
            <a:off x="7500902" y="3085041"/>
            <a:ext cx="441471" cy="380469"/>
            <a:chOff x="2661459" y="2015001"/>
            <a:chExt cx="322508" cy="273494"/>
          </a:xfrm>
        </p:grpSpPr>
        <p:sp>
          <p:nvSpPr>
            <p:cNvPr id="18" name="Google Shape;4703;p59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04;p59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847;p59"/>
          <p:cNvGrpSpPr/>
          <p:nvPr/>
        </p:nvGrpSpPr>
        <p:grpSpPr>
          <a:xfrm>
            <a:off x="7489229" y="3626341"/>
            <a:ext cx="457476" cy="433830"/>
            <a:chOff x="3097241" y="2433564"/>
            <a:chExt cx="344883" cy="343387"/>
          </a:xfrm>
        </p:grpSpPr>
        <p:sp>
          <p:nvSpPr>
            <p:cNvPr id="21" name="Google Shape;4848;p59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849;p59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50;p59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51;p59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52;p59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853;p59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854;p59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855;p59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856;p59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5452;p60"/>
          <p:cNvGrpSpPr/>
          <p:nvPr/>
        </p:nvGrpSpPr>
        <p:grpSpPr>
          <a:xfrm>
            <a:off x="7487999" y="4128969"/>
            <a:ext cx="552595" cy="505890"/>
            <a:chOff x="3560600" y="3763338"/>
            <a:chExt cx="352345" cy="363655"/>
          </a:xfrm>
        </p:grpSpPr>
        <p:sp>
          <p:nvSpPr>
            <p:cNvPr id="31" name="Google Shape;5453;p60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54;p60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55;p60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5594;p60"/>
          <p:cNvGrpSpPr/>
          <p:nvPr/>
        </p:nvGrpSpPr>
        <p:grpSpPr>
          <a:xfrm>
            <a:off x="3613306" y="1810011"/>
            <a:ext cx="464765" cy="620315"/>
            <a:chOff x="2665165" y="3360146"/>
            <a:chExt cx="281794" cy="349684"/>
          </a:xfrm>
          <a:solidFill>
            <a:schemeClr val="accent3">
              <a:lumMod val="75000"/>
            </a:schemeClr>
          </a:solidFill>
        </p:grpSpPr>
        <p:sp>
          <p:nvSpPr>
            <p:cNvPr id="35" name="Google Shape;5595;p60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596;p60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97;p60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598;p60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599;p60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6191;p61"/>
          <p:cNvGrpSpPr/>
          <p:nvPr/>
        </p:nvGrpSpPr>
        <p:grpSpPr>
          <a:xfrm>
            <a:off x="3594043" y="4193958"/>
            <a:ext cx="673157" cy="589974"/>
            <a:chOff x="2903337" y="4279032"/>
            <a:chExt cx="382519" cy="350682"/>
          </a:xfrm>
          <a:solidFill>
            <a:schemeClr val="accent3">
              <a:lumMod val="75000"/>
            </a:schemeClr>
          </a:solidFill>
        </p:grpSpPr>
        <p:sp>
          <p:nvSpPr>
            <p:cNvPr id="91" name="Google Shape;6192;p61"/>
            <p:cNvSpPr/>
            <p:nvPr/>
          </p:nvSpPr>
          <p:spPr>
            <a:xfrm>
              <a:off x="2966979" y="4320570"/>
              <a:ext cx="202248" cy="184183"/>
            </a:xfrm>
            <a:custGeom>
              <a:avLst/>
              <a:gdLst/>
              <a:ahLst/>
              <a:cxnLst/>
              <a:rect l="l" t="t" r="r" b="b"/>
              <a:pathLst>
                <a:path w="6359" h="5791" extrusionOk="0">
                  <a:moveTo>
                    <a:pt x="3179" y="361"/>
                  </a:moveTo>
                  <a:cubicBezTo>
                    <a:pt x="3834" y="361"/>
                    <a:pt x="4477" y="611"/>
                    <a:pt x="4989" y="1099"/>
                  </a:cubicBezTo>
                  <a:cubicBezTo>
                    <a:pt x="5965" y="2087"/>
                    <a:pt x="5965" y="3707"/>
                    <a:pt x="4965" y="4683"/>
                  </a:cubicBezTo>
                  <a:cubicBezTo>
                    <a:pt x="4465" y="5183"/>
                    <a:pt x="3813" y="5433"/>
                    <a:pt x="3164" y="5433"/>
                  </a:cubicBezTo>
                  <a:cubicBezTo>
                    <a:pt x="2515" y="5433"/>
                    <a:pt x="1870" y="5183"/>
                    <a:pt x="1381" y="4683"/>
                  </a:cubicBezTo>
                  <a:cubicBezTo>
                    <a:pt x="393" y="3695"/>
                    <a:pt x="381" y="2087"/>
                    <a:pt x="1381" y="1099"/>
                  </a:cubicBezTo>
                  <a:cubicBezTo>
                    <a:pt x="1870" y="611"/>
                    <a:pt x="2524" y="361"/>
                    <a:pt x="3179" y="361"/>
                  </a:cubicBezTo>
                  <a:close/>
                  <a:moveTo>
                    <a:pt x="3179" y="1"/>
                  </a:moveTo>
                  <a:cubicBezTo>
                    <a:pt x="2438" y="1"/>
                    <a:pt x="1697" y="284"/>
                    <a:pt x="1131" y="849"/>
                  </a:cubicBezTo>
                  <a:cubicBezTo>
                    <a:pt x="0" y="1980"/>
                    <a:pt x="0" y="3814"/>
                    <a:pt x="1131" y="4945"/>
                  </a:cubicBezTo>
                  <a:cubicBezTo>
                    <a:pt x="1691" y="5504"/>
                    <a:pt x="2441" y="5790"/>
                    <a:pt x="3167" y="5790"/>
                  </a:cubicBezTo>
                  <a:cubicBezTo>
                    <a:pt x="3917" y="5790"/>
                    <a:pt x="4644" y="5504"/>
                    <a:pt x="5203" y="4945"/>
                  </a:cubicBezTo>
                  <a:cubicBezTo>
                    <a:pt x="6358" y="3814"/>
                    <a:pt x="6358" y="1980"/>
                    <a:pt x="5227" y="849"/>
                  </a:cubicBezTo>
                  <a:cubicBezTo>
                    <a:pt x="4662" y="284"/>
                    <a:pt x="3920" y="1"/>
                    <a:pt x="3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93;p61"/>
            <p:cNvSpPr/>
            <p:nvPr/>
          </p:nvSpPr>
          <p:spPr>
            <a:xfrm>
              <a:off x="2903337" y="4279032"/>
              <a:ext cx="382519" cy="350682"/>
            </a:xfrm>
            <a:custGeom>
              <a:avLst/>
              <a:gdLst/>
              <a:ahLst/>
              <a:cxnLst/>
              <a:rect l="l" t="t" r="r" b="b"/>
              <a:pathLst>
                <a:path w="12027" h="11026" extrusionOk="0">
                  <a:moveTo>
                    <a:pt x="5168" y="1072"/>
                  </a:moveTo>
                  <a:cubicBezTo>
                    <a:pt x="5966" y="1072"/>
                    <a:pt x="6776" y="1381"/>
                    <a:pt x="7383" y="1988"/>
                  </a:cubicBezTo>
                  <a:cubicBezTo>
                    <a:pt x="8609" y="3215"/>
                    <a:pt x="8609" y="5203"/>
                    <a:pt x="7383" y="6429"/>
                  </a:cubicBezTo>
                  <a:cubicBezTo>
                    <a:pt x="6776" y="7037"/>
                    <a:pt x="5966" y="7346"/>
                    <a:pt x="5168" y="7346"/>
                  </a:cubicBezTo>
                  <a:cubicBezTo>
                    <a:pt x="4359" y="7334"/>
                    <a:pt x="3561" y="7037"/>
                    <a:pt x="2954" y="6429"/>
                  </a:cubicBezTo>
                  <a:cubicBezTo>
                    <a:pt x="1727" y="5203"/>
                    <a:pt x="1727" y="3215"/>
                    <a:pt x="2954" y="1988"/>
                  </a:cubicBezTo>
                  <a:cubicBezTo>
                    <a:pt x="3561" y="1381"/>
                    <a:pt x="4359" y="1072"/>
                    <a:pt x="5168" y="1072"/>
                  </a:cubicBezTo>
                  <a:close/>
                  <a:moveTo>
                    <a:pt x="7788" y="6513"/>
                  </a:moveTo>
                  <a:lnTo>
                    <a:pt x="8538" y="7263"/>
                  </a:lnTo>
                  <a:lnTo>
                    <a:pt x="8240" y="7561"/>
                  </a:lnTo>
                  <a:lnTo>
                    <a:pt x="7490" y="6810"/>
                  </a:lnTo>
                  <a:cubicBezTo>
                    <a:pt x="7550" y="6763"/>
                    <a:pt x="7597" y="6727"/>
                    <a:pt x="7633" y="6668"/>
                  </a:cubicBezTo>
                  <a:lnTo>
                    <a:pt x="7788" y="6513"/>
                  </a:lnTo>
                  <a:close/>
                  <a:moveTo>
                    <a:pt x="9038" y="7251"/>
                  </a:moveTo>
                  <a:cubicBezTo>
                    <a:pt x="9050" y="7251"/>
                    <a:pt x="9050" y="7251"/>
                    <a:pt x="9074" y="7275"/>
                  </a:cubicBezTo>
                  <a:lnTo>
                    <a:pt x="11276" y="9477"/>
                  </a:lnTo>
                  <a:lnTo>
                    <a:pt x="10455" y="10287"/>
                  </a:lnTo>
                  <a:lnTo>
                    <a:pt x="8252" y="8084"/>
                  </a:lnTo>
                  <a:cubicBezTo>
                    <a:pt x="8240" y="8073"/>
                    <a:pt x="8240" y="8061"/>
                    <a:pt x="8240" y="8061"/>
                  </a:cubicBezTo>
                  <a:cubicBezTo>
                    <a:pt x="8240" y="8049"/>
                    <a:pt x="8240" y="8049"/>
                    <a:pt x="8252" y="8037"/>
                  </a:cubicBezTo>
                  <a:lnTo>
                    <a:pt x="9014" y="7275"/>
                  </a:lnTo>
                  <a:cubicBezTo>
                    <a:pt x="9026" y="7251"/>
                    <a:pt x="9026" y="7251"/>
                    <a:pt x="9038" y="7251"/>
                  </a:cubicBezTo>
                  <a:close/>
                  <a:moveTo>
                    <a:pt x="11514" y="9716"/>
                  </a:moveTo>
                  <a:lnTo>
                    <a:pt x="11621" y="9835"/>
                  </a:lnTo>
                  <a:cubicBezTo>
                    <a:pt x="11645" y="9847"/>
                    <a:pt x="11645" y="9882"/>
                    <a:pt x="11633" y="9894"/>
                  </a:cubicBezTo>
                  <a:lnTo>
                    <a:pt x="10871" y="10656"/>
                  </a:lnTo>
                  <a:cubicBezTo>
                    <a:pt x="10859" y="10668"/>
                    <a:pt x="10859" y="10668"/>
                    <a:pt x="10836" y="10668"/>
                  </a:cubicBezTo>
                  <a:cubicBezTo>
                    <a:pt x="10824" y="10668"/>
                    <a:pt x="10824" y="10668"/>
                    <a:pt x="10812" y="10656"/>
                  </a:cubicBezTo>
                  <a:lnTo>
                    <a:pt x="10693" y="10537"/>
                  </a:lnTo>
                  <a:lnTo>
                    <a:pt x="11514" y="9716"/>
                  </a:ln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lnTo>
                    <a:pt x="1" y="8715"/>
                  </a:lnTo>
                  <a:cubicBezTo>
                    <a:pt x="1" y="8942"/>
                    <a:pt x="180" y="9132"/>
                    <a:pt x="418" y="9132"/>
                  </a:cubicBezTo>
                  <a:lnTo>
                    <a:pt x="5859" y="9132"/>
                  </a:lnTo>
                  <a:cubicBezTo>
                    <a:pt x="5954" y="9132"/>
                    <a:pt x="6037" y="9061"/>
                    <a:pt x="6037" y="8954"/>
                  </a:cubicBezTo>
                  <a:cubicBezTo>
                    <a:pt x="6037" y="8846"/>
                    <a:pt x="5954" y="8775"/>
                    <a:pt x="5859" y="8775"/>
                  </a:cubicBezTo>
                  <a:lnTo>
                    <a:pt x="418" y="8775"/>
                  </a:lnTo>
                  <a:cubicBezTo>
                    <a:pt x="394" y="8775"/>
                    <a:pt x="358" y="8739"/>
                    <a:pt x="358" y="8715"/>
                  </a:cubicBezTo>
                  <a:lnTo>
                    <a:pt x="358" y="1631"/>
                  </a:lnTo>
                  <a:lnTo>
                    <a:pt x="2787" y="1631"/>
                  </a:lnTo>
                  <a:lnTo>
                    <a:pt x="2704" y="1727"/>
                  </a:lnTo>
                  <a:cubicBezTo>
                    <a:pt x="1346" y="3072"/>
                    <a:pt x="1346" y="5298"/>
                    <a:pt x="2704" y="6668"/>
                  </a:cubicBezTo>
                  <a:cubicBezTo>
                    <a:pt x="3382" y="7346"/>
                    <a:pt x="4275" y="7692"/>
                    <a:pt x="5168" y="7692"/>
                  </a:cubicBezTo>
                  <a:cubicBezTo>
                    <a:pt x="5883" y="7692"/>
                    <a:pt x="6597" y="7465"/>
                    <a:pt x="7204" y="7037"/>
                  </a:cubicBezTo>
                  <a:lnTo>
                    <a:pt x="7978" y="7811"/>
                  </a:lnTo>
                  <a:cubicBezTo>
                    <a:pt x="7919" y="7882"/>
                    <a:pt x="7883" y="7977"/>
                    <a:pt x="7883" y="8061"/>
                  </a:cubicBezTo>
                  <a:cubicBezTo>
                    <a:pt x="7883" y="8168"/>
                    <a:pt x="7919" y="8275"/>
                    <a:pt x="8002" y="8346"/>
                  </a:cubicBezTo>
                  <a:lnTo>
                    <a:pt x="8443" y="8787"/>
                  </a:lnTo>
                  <a:lnTo>
                    <a:pt x="6609" y="8787"/>
                  </a:lnTo>
                  <a:cubicBezTo>
                    <a:pt x="6514" y="8787"/>
                    <a:pt x="6430" y="8870"/>
                    <a:pt x="6430" y="8966"/>
                  </a:cubicBezTo>
                  <a:cubicBezTo>
                    <a:pt x="6430" y="9073"/>
                    <a:pt x="6514" y="9144"/>
                    <a:pt x="6609" y="9144"/>
                  </a:cubicBezTo>
                  <a:lnTo>
                    <a:pt x="8800" y="9144"/>
                  </a:lnTo>
                  <a:lnTo>
                    <a:pt x="10562" y="10906"/>
                  </a:lnTo>
                  <a:cubicBezTo>
                    <a:pt x="10633" y="10978"/>
                    <a:pt x="10740" y="11025"/>
                    <a:pt x="10836" y="11025"/>
                  </a:cubicBezTo>
                  <a:cubicBezTo>
                    <a:pt x="10943" y="11025"/>
                    <a:pt x="11050" y="10978"/>
                    <a:pt x="11121" y="10906"/>
                  </a:cubicBezTo>
                  <a:lnTo>
                    <a:pt x="11883" y="10144"/>
                  </a:lnTo>
                  <a:cubicBezTo>
                    <a:pt x="12026" y="9978"/>
                    <a:pt x="12026" y="9728"/>
                    <a:pt x="11872" y="9585"/>
                  </a:cubicBezTo>
                  <a:lnTo>
                    <a:pt x="11062" y="8775"/>
                  </a:lnTo>
                  <a:lnTo>
                    <a:pt x="11062" y="8727"/>
                  </a:lnTo>
                  <a:lnTo>
                    <a:pt x="11062" y="7025"/>
                  </a:lnTo>
                  <a:cubicBezTo>
                    <a:pt x="11062" y="6918"/>
                    <a:pt x="10990" y="6846"/>
                    <a:pt x="10883" y="6846"/>
                  </a:cubicBezTo>
                  <a:cubicBezTo>
                    <a:pt x="10776" y="6846"/>
                    <a:pt x="10705" y="6918"/>
                    <a:pt x="10705" y="7025"/>
                  </a:cubicBezTo>
                  <a:lnTo>
                    <a:pt x="10705" y="8430"/>
                  </a:lnTo>
                  <a:lnTo>
                    <a:pt x="9312" y="7037"/>
                  </a:lnTo>
                  <a:cubicBezTo>
                    <a:pt x="9233" y="6958"/>
                    <a:pt x="9132" y="6919"/>
                    <a:pt x="9034" y="6919"/>
                  </a:cubicBezTo>
                  <a:cubicBezTo>
                    <a:pt x="8939" y="6919"/>
                    <a:pt x="8846" y="6955"/>
                    <a:pt x="8776" y="7025"/>
                  </a:cubicBezTo>
                  <a:lnTo>
                    <a:pt x="8002" y="6251"/>
                  </a:lnTo>
                  <a:cubicBezTo>
                    <a:pt x="8978" y="4882"/>
                    <a:pt x="8859" y="2953"/>
                    <a:pt x="7633" y="1738"/>
                  </a:cubicBezTo>
                  <a:lnTo>
                    <a:pt x="7550" y="1643"/>
                  </a:lnTo>
                  <a:lnTo>
                    <a:pt x="10705" y="1643"/>
                  </a:lnTo>
                  <a:lnTo>
                    <a:pt x="10705" y="6251"/>
                  </a:lnTo>
                  <a:cubicBezTo>
                    <a:pt x="10705" y="6346"/>
                    <a:pt x="10776" y="6429"/>
                    <a:pt x="10883" y="6429"/>
                  </a:cubicBezTo>
                  <a:cubicBezTo>
                    <a:pt x="10990" y="6429"/>
                    <a:pt x="11062" y="6346"/>
                    <a:pt x="11062" y="6251"/>
                  </a:cubicBezTo>
                  <a:lnTo>
                    <a:pt x="11062" y="655"/>
                  </a:lnTo>
                  <a:cubicBezTo>
                    <a:pt x="11062" y="298"/>
                    <a:pt x="10764" y="0"/>
                    <a:pt x="10407" y="0"/>
                  </a:cubicBezTo>
                  <a:lnTo>
                    <a:pt x="8812" y="0"/>
                  </a:lnTo>
                  <a:cubicBezTo>
                    <a:pt x="8716" y="0"/>
                    <a:pt x="8633" y="72"/>
                    <a:pt x="8633" y="179"/>
                  </a:cubicBezTo>
                  <a:cubicBezTo>
                    <a:pt x="8633" y="274"/>
                    <a:pt x="8716" y="357"/>
                    <a:pt x="8812" y="357"/>
                  </a:cubicBezTo>
                  <a:lnTo>
                    <a:pt x="10407" y="357"/>
                  </a:lnTo>
                  <a:cubicBezTo>
                    <a:pt x="10574" y="357"/>
                    <a:pt x="10705" y="488"/>
                    <a:pt x="10705" y="655"/>
                  </a:cubicBezTo>
                  <a:lnTo>
                    <a:pt x="10705" y="1286"/>
                  </a:lnTo>
                  <a:lnTo>
                    <a:pt x="7109" y="1286"/>
                  </a:lnTo>
                  <a:cubicBezTo>
                    <a:pt x="6520" y="899"/>
                    <a:pt x="5841" y="706"/>
                    <a:pt x="5165" y="706"/>
                  </a:cubicBezTo>
                  <a:cubicBezTo>
                    <a:pt x="4490" y="706"/>
                    <a:pt x="3817" y="899"/>
                    <a:pt x="3239" y="1286"/>
                  </a:cubicBezTo>
                  <a:lnTo>
                    <a:pt x="358" y="1286"/>
                  </a:lnTo>
                  <a:lnTo>
                    <a:pt x="358" y="655"/>
                  </a:lnTo>
                  <a:cubicBezTo>
                    <a:pt x="358" y="488"/>
                    <a:pt x="501" y="357"/>
                    <a:pt x="656" y="357"/>
                  </a:cubicBezTo>
                  <a:lnTo>
                    <a:pt x="8062" y="357"/>
                  </a:lnTo>
                  <a:cubicBezTo>
                    <a:pt x="8157" y="357"/>
                    <a:pt x="8240" y="274"/>
                    <a:pt x="8240" y="179"/>
                  </a:cubicBezTo>
                  <a:cubicBezTo>
                    <a:pt x="8240" y="72"/>
                    <a:pt x="8157" y="0"/>
                    <a:pt x="8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4;p61"/>
            <p:cNvSpPr/>
            <p:nvPr/>
          </p:nvSpPr>
          <p:spPr>
            <a:xfrm>
              <a:off x="2937814" y="4300215"/>
              <a:ext cx="11768" cy="11418"/>
            </a:xfrm>
            <a:custGeom>
              <a:avLst/>
              <a:gdLst/>
              <a:ahLst/>
              <a:cxnLst/>
              <a:rect l="l" t="t" r="r" b="b"/>
              <a:pathLst>
                <a:path w="370" h="359" extrusionOk="0">
                  <a:moveTo>
                    <a:pt x="191" y="1"/>
                  </a:moveTo>
                  <a:cubicBezTo>
                    <a:pt x="84" y="1"/>
                    <a:pt x="0" y="72"/>
                    <a:pt x="0" y="179"/>
                  </a:cubicBezTo>
                  <a:cubicBezTo>
                    <a:pt x="0" y="263"/>
                    <a:pt x="84" y="358"/>
                    <a:pt x="191" y="358"/>
                  </a:cubicBezTo>
                  <a:cubicBezTo>
                    <a:pt x="286" y="358"/>
                    <a:pt x="370" y="287"/>
                    <a:pt x="370" y="179"/>
                  </a:cubicBezTo>
                  <a:cubicBezTo>
                    <a:pt x="370" y="72"/>
                    <a:pt x="286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95;p61"/>
            <p:cNvSpPr/>
            <p:nvPr/>
          </p:nvSpPr>
          <p:spPr>
            <a:xfrm>
              <a:off x="2952572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63"/>
                    <a:pt x="84" y="358"/>
                    <a:pt x="179" y="358"/>
                  </a:cubicBezTo>
                  <a:cubicBezTo>
                    <a:pt x="287" y="358"/>
                    <a:pt x="358" y="287"/>
                    <a:pt x="358" y="179"/>
                  </a:cubicBezTo>
                  <a:cubicBezTo>
                    <a:pt x="358" y="72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6;p61"/>
            <p:cNvSpPr/>
            <p:nvPr/>
          </p:nvSpPr>
          <p:spPr>
            <a:xfrm>
              <a:off x="2967361" y="4300215"/>
              <a:ext cx="11386" cy="11418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cubicBezTo>
                    <a:pt x="286" y="358"/>
                    <a:pt x="357" y="287"/>
                    <a:pt x="357" y="179"/>
                  </a:cubicBezTo>
                  <a:cubicBezTo>
                    <a:pt x="345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197;p61"/>
            <p:cNvSpPr/>
            <p:nvPr/>
          </p:nvSpPr>
          <p:spPr>
            <a:xfrm>
              <a:off x="3016563" y="4424063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cubicBezTo>
                    <a:pt x="287" y="357"/>
                    <a:pt x="358" y="286"/>
                    <a:pt x="358" y="179"/>
                  </a:cubicBezTo>
                  <a:cubicBezTo>
                    <a:pt x="358" y="84"/>
                    <a:pt x="287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198;p61"/>
            <p:cNvSpPr/>
            <p:nvPr/>
          </p:nvSpPr>
          <p:spPr>
            <a:xfrm>
              <a:off x="3016563" y="4442606"/>
              <a:ext cx="11418" cy="11386"/>
            </a:xfrm>
            <a:custGeom>
              <a:avLst/>
              <a:gdLst/>
              <a:ahLst/>
              <a:cxnLst/>
              <a:rect l="l" t="t" r="r" b="b"/>
              <a:pathLst>
                <a:path w="359" h="358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cubicBezTo>
                    <a:pt x="287" y="358"/>
                    <a:pt x="358" y="286"/>
                    <a:pt x="358" y="179"/>
                  </a:cubicBezTo>
                  <a:cubicBezTo>
                    <a:pt x="358" y="72"/>
                    <a:pt x="287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199;p61"/>
            <p:cNvSpPr/>
            <p:nvPr/>
          </p:nvSpPr>
          <p:spPr>
            <a:xfrm>
              <a:off x="3032498" y="4424063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86"/>
                    <a:pt x="83" y="357"/>
                    <a:pt x="191" y="357"/>
                  </a:cubicBezTo>
                  <a:cubicBezTo>
                    <a:pt x="286" y="357"/>
                    <a:pt x="369" y="286"/>
                    <a:pt x="369" y="179"/>
                  </a:cubicBezTo>
                  <a:cubicBezTo>
                    <a:pt x="369" y="84"/>
                    <a:pt x="274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00;p61"/>
            <p:cNvSpPr/>
            <p:nvPr/>
          </p:nvSpPr>
          <p:spPr>
            <a:xfrm>
              <a:off x="3032498" y="4442606"/>
              <a:ext cx="11768" cy="11386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91" y="1"/>
                  </a:moveTo>
                  <a:cubicBezTo>
                    <a:pt x="83" y="1"/>
                    <a:pt x="0" y="72"/>
                    <a:pt x="0" y="179"/>
                  </a:cubicBezTo>
                  <a:cubicBezTo>
                    <a:pt x="0" y="286"/>
                    <a:pt x="83" y="358"/>
                    <a:pt x="191" y="358"/>
                  </a:cubicBezTo>
                  <a:cubicBezTo>
                    <a:pt x="286" y="358"/>
                    <a:pt x="369" y="286"/>
                    <a:pt x="369" y="179"/>
                  </a:cubicBezTo>
                  <a:cubicBezTo>
                    <a:pt x="369" y="72"/>
                    <a:pt x="274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01;p61"/>
            <p:cNvSpPr/>
            <p:nvPr/>
          </p:nvSpPr>
          <p:spPr>
            <a:xfrm>
              <a:off x="3016213" y="4357527"/>
              <a:ext cx="112494" cy="111636"/>
            </a:xfrm>
            <a:custGeom>
              <a:avLst/>
              <a:gdLst/>
              <a:ahLst/>
              <a:cxnLst/>
              <a:rect l="l" t="t" r="r" b="b"/>
              <a:pathLst>
                <a:path w="3537" h="3510" extrusionOk="0">
                  <a:moveTo>
                    <a:pt x="2250" y="354"/>
                  </a:moveTo>
                  <a:lnTo>
                    <a:pt x="2096" y="1080"/>
                  </a:lnTo>
                  <a:lnTo>
                    <a:pt x="1357" y="913"/>
                  </a:lnTo>
                  <a:cubicBezTo>
                    <a:pt x="1336" y="909"/>
                    <a:pt x="1315" y="907"/>
                    <a:pt x="1293" y="907"/>
                  </a:cubicBezTo>
                  <a:cubicBezTo>
                    <a:pt x="1193" y="907"/>
                    <a:pt x="1093" y="950"/>
                    <a:pt x="1024" y="1009"/>
                  </a:cubicBezTo>
                  <a:cubicBezTo>
                    <a:pt x="929" y="1104"/>
                    <a:pt x="905" y="1211"/>
                    <a:pt x="929" y="1342"/>
                  </a:cubicBezTo>
                  <a:lnTo>
                    <a:pt x="953" y="1366"/>
                  </a:lnTo>
                  <a:lnTo>
                    <a:pt x="369" y="818"/>
                  </a:lnTo>
                  <a:lnTo>
                    <a:pt x="2250" y="354"/>
                  </a:lnTo>
                  <a:close/>
                  <a:moveTo>
                    <a:pt x="1274" y="1259"/>
                  </a:moveTo>
                  <a:lnTo>
                    <a:pt x="2036" y="1425"/>
                  </a:lnTo>
                  <a:lnTo>
                    <a:pt x="1869" y="2259"/>
                  </a:lnTo>
                  <a:lnTo>
                    <a:pt x="1429" y="1830"/>
                  </a:lnTo>
                  <a:lnTo>
                    <a:pt x="1274" y="1259"/>
                  </a:lnTo>
                  <a:close/>
                  <a:moveTo>
                    <a:pt x="2369" y="1521"/>
                  </a:moveTo>
                  <a:lnTo>
                    <a:pt x="3167" y="1699"/>
                  </a:lnTo>
                  <a:lnTo>
                    <a:pt x="1715" y="3152"/>
                  </a:lnTo>
                  <a:lnTo>
                    <a:pt x="1548" y="2449"/>
                  </a:lnTo>
                  <a:lnTo>
                    <a:pt x="1607" y="2509"/>
                  </a:lnTo>
                  <a:cubicBezTo>
                    <a:pt x="1679" y="2568"/>
                    <a:pt x="1774" y="2616"/>
                    <a:pt x="1857" y="2616"/>
                  </a:cubicBezTo>
                  <a:cubicBezTo>
                    <a:pt x="1893" y="2616"/>
                    <a:pt x="1929" y="2616"/>
                    <a:pt x="1965" y="2604"/>
                  </a:cubicBezTo>
                  <a:cubicBezTo>
                    <a:pt x="2084" y="2557"/>
                    <a:pt x="2191" y="2473"/>
                    <a:pt x="2203" y="2330"/>
                  </a:cubicBezTo>
                  <a:lnTo>
                    <a:pt x="2369" y="1521"/>
                  </a:lnTo>
                  <a:close/>
                  <a:moveTo>
                    <a:pt x="2239" y="0"/>
                  </a:moveTo>
                  <a:cubicBezTo>
                    <a:pt x="2211" y="0"/>
                    <a:pt x="2183" y="3"/>
                    <a:pt x="2155" y="9"/>
                  </a:cubicBezTo>
                  <a:lnTo>
                    <a:pt x="274" y="473"/>
                  </a:lnTo>
                  <a:cubicBezTo>
                    <a:pt x="167" y="509"/>
                    <a:pt x="60" y="604"/>
                    <a:pt x="24" y="723"/>
                  </a:cubicBezTo>
                  <a:cubicBezTo>
                    <a:pt x="0" y="842"/>
                    <a:pt x="24" y="985"/>
                    <a:pt x="119" y="1068"/>
                  </a:cubicBezTo>
                  <a:lnTo>
                    <a:pt x="1084" y="2009"/>
                  </a:lnTo>
                  <a:lnTo>
                    <a:pt x="1369" y="3223"/>
                  </a:lnTo>
                  <a:cubicBezTo>
                    <a:pt x="1393" y="3342"/>
                    <a:pt x="1488" y="3450"/>
                    <a:pt x="1619" y="3497"/>
                  </a:cubicBezTo>
                  <a:cubicBezTo>
                    <a:pt x="1655" y="3509"/>
                    <a:pt x="1679" y="3509"/>
                    <a:pt x="1726" y="3509"/>
                  </a:cubicBezTo>
                  <a:cubicBezTo>
                    <a:pt x="1810" y="3509"/>
                    <a:pt x="1905" y="3473"/>
                    <a:pt x="1976" y="3402"/>
                  </a:cubicBezTo>
                  <a:lnTo>
                    <a:pt x="3441" y="1949"/>
                  </a:lnTo>
                  <a:cubicBezTo>
                    <a:pt x="3512" y="1842"/>
                    <a:pt x="3536" y="1711"/>
                    <a:pt x="3512" y="1592"/>
                  </a:cubicBezTo>
                  <a:cubicBezTo>
                    <a:pt x="3477" y="1473"/>
                    <a:pt x="3381" y="1366"/>
                    <a:pt x="3239" y="1342"/>
                  </a:cubicBezTo>
                  <a:lnTo>
                    <a:pt x="2441" y="1152"/>
                  </a:lnTo>
                  <a:lnTo>
                    <a:pt x="2584" y="425"/>
                  </a:lnTo>
                  <a:cubicBezTo>
                    <a:pt x="2619" y="306"/>
                    <a:pt x="2572" y="187"/>
                    <a:pt x="2488" y="104"/>
                  </a:cubicBezTo>
                  <a:cubicBezTo>
                    <a:pt x="2416" y="31"/>
                    <a:pt x="2329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02;p61"/>
            <p:cNvSpPr/>
            <p:nvPr/>
          </p:nvSpPr>
          <p:spPr>
            <a:xfrm>
              <a:off x="2937051" y="4499791"/>
              <a:ext cx="14439" cy="11386"/>
            </a:xfrm>
            <a:custGeom>
              <a:avLst/>
              <a:gdLst/>
              <a:ahLst/>
              <a:cxnLst/>
              <a:rect l="l" t="t" r="r" b="b"/>
              <a:pathLst>
                <a:path w="454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96" y="358"/>
                    <a:pt x="179" y="358"/>
                  </a:cubicBezTo>
                  <a:lnTo>
                    <a:pt x="274" y="358"/>
                  </a:lnTo>
                  <a:cubicBezTo>
                    <a:pt x="370" y="358"/>
                    <a:pt x="453" y="286"/>
                    <a:pt x="453" y="179"/>
                  </a:cubicBezTo>
                  <a:cubicBezTo>
                    <a:pt x="453" y="72"/>
                    <a:pt x="370" y="0"/>
                    <a:pt x="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03;p61"/>
            <p:cNvSpPr/>
            <p:nvPr/>
          </p:nvSpPr>
          <p:spPr>
            <a:xfrm>
              <a:off x="2953717" y="4499791"/>
              <a:ext cx="30310" cy="11386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774" y="358"/>
                  </a:lnTo>
                  <a:cubicBezTo>
                    <a:pt x="882" y="358"/>
                    <a:pt x="953" y="286"/>
                    <a:pt x="953" y="179"/>
                  </a:cubicBezTo>
                  <a:cubicBezTo>
                    <a:pt x="953" y="96"/>
                    <a:pt x="858" y="0"/>
                    <a:pt x="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04;p61"/>
            <p:cNvSpPr/>
            <p:nvPr/>
          </p:nvSpPr>
          <p:spPr>
            <a:xfrm>
              <a:off x="2937051" y="4514930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1298" y="358"/>
                  </a:lnTo>
                  <a:cubicBezTo>
                    <a:pt x="1406" y="358"/>
                    <a:pt x="1477" y="286"/>
                    <a:pt x="1477" y="179"/>
                  </a:cubicBezTo>
                  <a:cubicBezTo>
                    <a:pt x="1477" y="84"/>
                    <a:pt x="1382" y="1"/>
                    <a:pt x="1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205;p61"/>
            <p:cNvSpPr/>
            <p:nvPr/>
          </p:nvSpPr>
          <p:spPr>
            <a:xfrm>
              <a:off x="2937051" y="4529719"/>
              <a:ext cx="46976" cy="11386"/>
            </a:xfrm>
            <a:custGeom>
              <a:avLst/>
              <a:gdLst/>
              <a:ahLst/>
              <a:cxnLst/>
              <a:rect l="l" t="t" r="r" b="b"/>
              <a:pathLst>
                <a:path w="1477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86"/>
                    <a:pt x="72" y="357"/>
                    <a:pt x="179" y="357"/>
                  </a:cubicBezTo>
                  <a:lnTo>
                    <a:pt x="1298" y="357"/>
                  </a:lnTo>
                  <a:cubicBezTo>
                    <a:pt x="1406" y="357"/>
                    <a:pt x="1477" y="286"/>
                    <a:pt x="1477" y="179"/>
                  </a:cubicBezTo>
                  <a:cubicBezTo>
                    <a:pt x="1477" y="71"/>
                    <a:pt x="1382" y="0"/>
                    <a:pt x="1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206;p61"/>
            <p:cNvSpPr/>
            <p:nvPr/>
          </p:nvSpPr>
          <p:spPr>
            <a:xfrm>
              <a:off x="3213881" y="4343787"/>
              <a:ext cx="11386" cy="126488"/>
            </a:xfrm>
            <a:custGeom>
              <a:avLst/>
              <a:gdLst/>
              <a:ahLst/>
              <a:cxnLst/>
              <a:rect l="l" t="t" r="r" b="b"/>
              <a:pathLst>
                <a:path w="358" h="3977" extrusionOk="0">
                  <a:moveTo>
                    <a:pt x="179" y="0"/>
                  </a:moveTo>
                  <a:cubicBezTo>
                    <a:pt x="83" y="0"/>
                    <a:pt x="0" y="83"/>
                    <a:pt x="0" y="179"/>
                  </a:cubicBezTo>
                  <a:lnTo>
                    <a:pt x="0" y="3798"/>
                  </a:lnTo>
                  <a:cubicBezTo>
                    <a:pt x="0" y="3893"/>
                    <a:pt x="83" y="3977"/>
                    <a:pt x="179" y="3977"/>
                  </a:cubicBezTo>
                  <a:cubicBezTo>
                    <a:pt x="286" y="3977"/>
                    <a:pt x="357" y="3893"/>
                    <a:pt x="357" y="3798"/>
                  </a:cubicBezTo>
                  <a:lnTo>
                    <a:pt x="357" y="179"/>
                  </a:lnTo>
                  <a:cubicBezTo>
                    <a:pt x="357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7027;p62"/>
          <p:cNvGrpSpPr/>
          <p:nvPr/>
        </p:nvGrpSpPr>
        <p:grpSpPr>
          <a:xfrm>
            <a:off x="3596292" y="2674833"/>
            <a:ext cx="460874" cy="520946"/>
            <a:chOff x="2236525" y="3353202"/>
            <a:chExt cx="304832" cy="356512"/>
          </a:xfrm>
          <a:solidFill>
            <a:schemeClr val="accent3">
              <a:lumMod val="75000"/>
            </a:schemeClr>
          </a:solidFill>
        </p:grpSpPr>
        <p:sp>
          <p:nvSpPr>
            <p:cNvPr id="118" name="Google Shape;7028;p62"/>
            <p:cNvSpPr/>
            <p:nvPr/>
          </p:nvSpPr>
          <p:spPr>
            <a:xfrm>
              <a:off x="2236525" y="3353202"/>
              <a:ext cx="304832" cy="356512"/>
            </a:xfrm>
            <a:custGeom>
              <a:avLst/>
              <a:gdLst/>
              <a:ahLst/>
              <a:cxnLst/>
              <a:rect l="l" t="t" r="r" b="b"/>
              <a:pathLst>
                <a:path w="9526" h="11141" extrusionOk="0">
                  <a:moveTo>
                    <a:pt x="4239" y="413"/>
                  </a:moveTo>
                  <a:cubicBezTo>
                    <a:pt x="4525" y="616"/>
                    <a:pt x="5120" y="1128"/>
                    <a:pt x="5275" y="1675"/>
                  </a:cubicBezTo>
                  <a:cubicBezTo>
                    <a:pt x="5358" y="1997"/>
                    <a:pt x="5156" y="2342"/>
                    <a:pt x="4989" y="2533"/>
                  </a:cubicBezTo>
                  <a:cubicBezTo>
                    <a:pt x="4894" y="2116"/>
                    <a:pt x="4775" y="1699"/>
                    <a:pt x="4644" y="1282"/>
                  </a:cubicBezTo>
                  <a:cubicBezTo>
                    <a:pt x="4625" y="1209"/>
                    <a:pt x="4564" y="1163"/>
                    <a:pt x="4498" y="1163"/>
                  </a:cubicBezTo>
                  <a:cubicBezTo>
                    <a:pt x="4479" y="1163"/>
                    <a:pt x="4460" y="1167"/>
                    <a:pt x="4441" y="1175"/>
                  </a:cubicBezTo>
                  <a:cubicBezTo>
                    <a:pt x="4346" y="1199"/>
                    <a:pt x="4298" y="1294"/>
                    <a:pt x="4334" y="1378"/>
                  </a:cubicBezTo>
                  <a:cubicBezTo>
                    <a:pt x="4465" y="1782"/>
                    <a:pt x="4572" y="2211"/>
                    <a:pt x="4679" y="2628"/>
                  </a:cubicBezTo>
                  <a:cubicBezTo>
                    <a:pt x="4441" y="2568"/>
                    <a:pt x="4060" y="2366"/>
                    <a:pt x="3977" y="2021"/>
                  </a:cubicBezTo>
                  <a:cubicBezTo>
                    <a:pt x="3822" y="1473"/>
                    <a:pt x="4108" y="735"/>
                    <a:pt x="4239" y="413"/>
                  </a:cubicBezTo>
                  <a:close/>
                  <a:moveTo>
                    <a:pt x="2824" y="3117"/>
                  </a:moveTo>
                  <a:cubicBezTo>
                    <a:pt x="3186" y="3117"/>
                    <a:pt x="3616" y="3172"/>
                    <a:pt x="3929" y="3378"/>
                  </a:cubicBezTo>
                  <a:cubicBezTo>
                    <a:pt x="4203" y="3556"/>
                    <a:pt x="4298" y="3926"/>
                    <a:pt x="4298" y="4164"/>
                  </a:cubicBezTo>
                  <a:cubicBezTo>
                    <a:pt x="3810" y="3747"/>
                    <a:pt x="3382" y="3556"/>
                    <a:pt x="3346" y="3556"/>
                  </a:cubicBezTo>
                  <a:cubicBezTo>
                    <a:pt x="3324" y="3547"/>
                    <a:pt x="3301" y="3543"/>
                    <a:pt x="3279" y="3543"/>
                  </a:cubicBezTo>
                  <a:cubicBezTo>
                    <a:pt x="3218" y="3543"/>
                    <a:pt x="3161" y="3578"/>
                    <a:pt x="3143" y="3640"/>
                  </a:cubicBezTo>
                  <a:cubicBezTo>
                    <a:pt x="3096" y="3723"/>
                    <a:pt x="3143" y="3818"/>
                    <a:pt x="3215" y="3854"/>
                  </a:cubicBezTo>
                  <a:cubicBezTo>
                    <a:pt x="3215" y="3854"/>
                    <a:pt x="3667" y="4045"/>
                    <a:pt x="4144" y="4473"/>
                  </a:cubicBezTo>
                  <a:cubicBezTo>
                    <a:pt x="4011" y="4547"/>
                    <a:pt x="3795" y="4621"/>
                    <a:pt x="3580" y="4621"/>
                  </a:cubicBezTo>
                  <a:cubicBezTo>
                    <a:pt x="3448" y="4621"/>
                    <a:pt x="3316" y="4593"/>
                    <a:pt x="3203" y="4521"/>
                  </a:cubicBezTo>
                  <a:cubicBezTo>
                    <a:pt x="2715" y="4211"/>
                    <a:pt x="2417" y="3497"/>
                    <a:pt x="2310" y="3152"/>
                  </a:cubicBezTo>
                  <a:cubicBezTo>
                    <a:pt x="2438" y="3135"/>
                    <a:pt x="2620" y="3117"/>
                    <a:pt x="2824" y="3117"/>
                  </a:cubicBezTo>
                  <a:close/>
                  <a:moveTo>
                    <a:pt x="7192" y="3818"/>
                  </a:moveTo>
                  <a:cubicBezTo>
                    <a:pt x="7549" y="3818"/>
                    <a:pt x="7894" y="3878"/>
                    <a:pt x="8084" y="3937"/>
                  </a:cubicBezTo>
                  <a:cubicBezTo>
                    <a:pt x="7918" y="4259"/>
                    <a:pt x="7549" y="4938"/>
                    <a:pt x="7025" y="5176"/>
                  </a:cubicBezTo>
                  <a:cubicBezTo>
                    <a:pt x="6928" y="5224"/>
                    <a:pt x="6828" y="5241"/>
                    <a:pt x="6734" y="5241"/>
                  </a:cubicBezTo>
                  <a:cubicBezTo>
                    <a:pt x="6594" y="5241"/>
                    <a:pt x="6467" y="5204"/>
                    <a:pt x="6382" y="5176"/>
                  </a:cubicBezTo>
                  <a:cubicBezTo>
                    <a:pt x="6263" y="5128"/>
                    <a:pt x="6179" y="5092"/>
                    <a:pt x="6120" y="5033"/>
                  </a:cubicBezTo>
                  <a:cubicBezTo>
                    <a:pt x="6179" y="4985"/>
                    <a:pt x="6239" y="4938"/>
                    <a:pt x="6310" y="4890"/>
                  </a:cubicBezTo>
                  <a:cubicBezTo>
                    <a:pt x="6382" y="4854"/>
                    <a:pt x="6418" y="4747"/>
                    <a:pt x="6358" y="4676"/>
                  </a:cubicBezTo>
                  <a:cubicBezTo>
                    <a:pt x="6328" y="4624"/>
                    <a:pt x="6276" y="4595"/>
                    <a:pt x="6223" y="4595"/>
                  </a:cubicBezTo>
                  <a:cubicBezTo>
                    <a:pt x="6191" y="4595"/>
                    <a:pt x="6159" y="4606"/>
                    <a:pt x="6132" y="4628"/>
                  </a:cubicBezTo>
                  <a:cubicBezTo>
                    <a:pt x="6084" y="4652"/>
                    <a:pt x="6049" y="4688"/>
                    <a:pt x="5989" y="4735"/>
                  </a:cubicBezTo>
                  <a:cubicBezTo>
                    <a:pt x="6001" y="4473"/>
                    <a:pt x="6144" y="4104"/>
                    <a:pt x="6441" y="3961"/>
                  </a:cubicBezTo>
                  <a:cubicBezTo>
                    <a:pt x="6668" y="3854"/>
                    <a:pt x="6918" y="3818"/>
                    <a:pt x="7192" y="3818"/>
                  </a:cubicBezTo>
                  <a:close/>
                  <a:moveTo>
                    <a:pt x="2605" y="5627"/>
                  </a:moveTo>
                  <a:cubicBezTo>
                    <a:pt x="2832" y="5627"/>
                    <a:pt x="3055" y="5651"/>
                    <a:pt x="3262" y="5711"/>
                  </a:cubicBezTo>
                  <a:cubicBezTo>
                    <a:pt x="3703" y="5842"/>
                    <a:pt x="3977" y="6235"/>
                    <a:pt x="4096" y="6462"/>
                  </a:cubicBezTo>
                  <a:cubicBezTo>
                    <a:pt x="4203" y="6664"/>
                    <a:pt x="4274" y="6854"/>
                    <a:pt x="4286" y="7021"/>
                  </a:cubicBezTo>
                  <a:cubicBezTo>
                    <a:pt x="4215" y="6974"/>
                    <a:pt x="4155" y="6938"/>
                    <a:pt x="4084" y="6890"/>
                  </a:cubicBezTo>
                  <a:cubicBezTo>
                    <a:pt x="3667" y="6664"/>
                    <a:pt x="3155" y="6485"/>
                    <a:pt x="2548" y="6366"/>
                  </a:cubicBezTo>
                  <a:cubicBezTo>
                    <a:pt x="2540" y="6365"/>
                    <a:pt x="2532" y="6365"/>
                    <a:pt x="2524" y="6365"/>
                  </a:cubicBezTo>
                  <a:cubicBezTo>
                    <a:pt x="2439" y="6365"/>
                    <a:pt x="2368" y="6421"/>
                    <a:pt x="2358" y="6497"/>
                  </a:cubicBezTo>
                  <a:cubicBezTo>
                    <a:pt x="2322" y="6593"/>
                    <a:pt x="2381" y="6676"/>
                    <a:pt x="2477" y="6700"/>
                  </a:cubicBezTo>
                  <a:cubicBezTo>
                    <a:pt x="2977" y="6795"/>
                    <a:pt x="3703" y="6997"/>
                    <a:pt x="4227" y="7378"/>
                  </a:cubicBezTo>
                  <a:cubicBezTo>
                    <a:pt x="4144" y="7509"/>
                    <a:pt x="3941" y="7688"/>
                    <a:pt x="3691" y="7831"/>
                  </a:cubicBezTo>
                  <a:cubicBezTo>
                    <a:pt x="3524" y="7919"/>
                    <a:pt x="3248" y="8039"/>
                    <a:pt x="2938" y="8039"/>
                  </a:cubicBezTo>
                  <a:cubicBezTo>
                    <a:pt x="2827" y="8039"/>
                    <a:pt x="2712" y="8023"/>
                    <a:pt x="2596" y="7986"/>
                  </a:cubicBezTo>
                  <a:cubicBezTo>
                    <a:pt x="1596" y="7688"/>
                    <a:pt x="762" y="6545"/>
                    <a:pt x="476" y="6128"/>
                  </a:cubicBezTo>
                  <a:cubicBezTo>
                    <a:pt x="843" y="5978"/>
                    <a:pt x="1752" y="5627"/>
                    <a:pt x="2605" y="5627"/>
                  </a:cubicBezTo>
                  <a:close/>
                  <a:moveTo>
                    <a:pt x="7656" y="7009"/>
                  </a:moveTo>
                  <a:cubicBezTo>
                    <a:pt x="8251" y="7009"/>
                    <a:pt x="8811" y="7128"/>
                    <a:pt x="9097" y="7200"/>
                  </a:cubicBezTo>
                  <a:cubicBezTo>
                    <a:pt x="8930" y="7616"/>
                    <a:pt x="8323" y="8759"/>
                    <a:pt x="7477" y="9164"/>
                  </a:cubicBezTo>
                  <a:cubicBezTo>
                    <a:pt x="7322" y="9236"/>
                    <a:pt x="7156" y="9271"/>
                    <a:pt x="7001" y="9271"/>
                  </a:cubicBezTo>
                  <a:cubicBezTo>
                    <a:pt x="6537" y="9271"/>
                    <a:pt x="6072" y="9033"/>
                    <a:pt x="5894" y="8843"/>
                  </a:cubicBezTo>
                  <a:cubicBezTo>
                    <a:pt x="6465" y="8462"/>
                    <a:pt x="7239" y="8033"/>
                    <a:pt x="8108" y="7783"/>
                  </a:cubicBezTo>
                  <a:cubicBezTo>
                    <a:pt x="8204" y="7747"/>
                    <a:pt x="8251" y="7664"/>
                    <a:pt x="8215" y="7569"/>
                  </a:cubicBezTo>
                  <a:cubicBezTo>
                    <a:pt x="8197" y="7505"/>
                    <a:pt x="8136" y="7462"/>
                    <a:pt x="8071" y="7462"/>
                  </a:cubicBezTo>
                  <a:cubicBezTo>
                    <a:pt x="8052" y="7462"/>
                    <a:pt x="8032" y="7465"/>
                    <a:pt x="8013" y="7474"/>
                  </a:cubicBezTo>
                  <a:cubicBezTo>
                    <a:pt x="7132" y="7724"/>
                    <a:pt x="6358" y="8140"/>
                    <a:pt x="5775" y="8509"/>
                  </a:cubicBezTo>
                  <a:cubicBezTo>
                    <a:pt x="5787" y="8128"/>
                    <a:pt x="6013" y="7450"/>
                    <a:pt x="6525" y="7212"/>
                  </a:cubicBezTo>
                  <a:cubicBezTo>
                    <a:pt x="6858" y="7057"/>
                    <a:pt x="7263" y="7009"/>
                    <a:pt x="7656" y="7009"/>
                  </a:cubicBezTo>
                  <a:close/>
                  <a:moveTo>
                    <a:pt x="4166" y="1"/>
                  </a:moveTo>
                  <a:cubicBezTo>
                    <a:pt x="4147" y="1"/>
                    <a:pt x="4128" y="3"/>
                    <a:pt x="4108" y="8"/>
                  </a:cubicBezTo>
                  <a:cubicBezTo>
                    <a:pt x="4060" y="20"/>
                    <a:pt x="4036" y="56"/>
                    <a:pt x="4001" y="80"/>
                  </a:cubicBezTo>
                  <a:cubicBezTo>
                    <a:pt x="3977" y="127"/>
                    <a:pt x="3393" y="1247"/>
                    <a:pt x="3620" y="2092"/>
                  </a:cubicBezTo>
                  <a:cubicBezTo>
                    <a:pt x="3751" y="2628"/>
                    <a:pt x="4346" y="2925"/>
                    <a:pt x="4703" y="2961"/>
                  </a:cubicBezTo>
                  <a:cubicBezTo>
                    <a:pt x="4822" y="3592"/>
                    <a:pt x="4917" y="4247"/>
                    <a:pt x="4941" y="4902"/>
                  </a:cubicBezTo>
                  <a:cubicBezTo>
                    <a:pt x="4810" y="4723"/>
                    <a:pt x="4679" y="4568"/>
                    <a:pt x="4536" y="4426"/>
                  </a:cubicBezTo>
                  <a:cubicBezTo>
                    <a:pt x="4644" y="4092"/>
                    <a:pt x="4536" y="3402"/>
                    <a:pt x="4048" y="3092"/>
                  </a:cubicBezTo>
                  <a:cubicBezTo>
                    <a:pt x="3663" y="2851"/>
                    <a:pt x="3161" y="2790"/>
                    <a:pt x="2752" y="2790"/>
                  </a:cubicBezTo>
                  <a:cubicBezTo>
                    <a:pt x="2353" y="2790"/>
                    <a:pt x="2042" y="2848"/>
                    <a:pt x="2012" y="2854"/>
                  </a:cubicBezTo>
                  <a:cubicBezTo>
                    <a:pt x="1965" y="2866"/>
                    <a:pt x="1917" y="2878"/>
                    <a:pt x="1905" y="2925"/>
                  </a:cubicBezTo>
                  <a:cubicBezTo>
                    <a:pt x="1881" y="2973"/>
                    <a:pt x="1881" y="3021"/>
                    <a:pt x="1893" y="3056"/>
                  </a:cubicBezTo>
                  <a:cubicBezTo>
                    <a:pt x="1905" y="3104"/>
                    <a:pt x="2239" y="4307"/>
                    <a:pt x="2989" y="4783"/>
                  </a:cubicBezTo>
                  <a:cubicBezTo>
                    <a:pt x="3167" y="4890"/>
                    <a:pt x="3370" y="4938"/>
                    <a:pt x="3560" y="4938"/>
                  </a:cubicBezTo>
                  <a:cubicBezTo>
                    <a:pt x="3858" y="4938"/>
                    <a:pt x="4155" y="4830"/>
                    <a:pt x="4334" y="4699"/>
                  </a:cubicBezTo>
                  <a:cubicBezTo>
                    <a:pt x="4560" y="4938"/>
                    <a:pt x="4775" y="5235"/>
                    <a:pt x="4953" y="5592"/>
                  </a:cubicBezTo>
                  <a:cubicBezTo>
                    <a:pt x="4977" y="6259"/>
                    <a:pt x="4929" y="6926"/>
                    <a:pt x="4858" y="7605"/>
                  </a:cubicBezTo>
                  <a:cubicBezTo>
                    <a:pt x="4775" y="7486"/>
                    <a:pt x="4679" y="7378"/>
                    <a:pt x="4572" y="7271"/>
                  </a:cubicBezTo>
                  <a:cubicBezTo>
                    <a:pt x="4644" y="6747"/>
                    <a:pt x="4179" y="5664"/>
                    <a:pt x="3310" y="5402"/>
                  </a:cubicBezTo>
                  <a:cubicBezTo>
                    <a:pt x="3067" y="5331"/>
                    <a:pt x="2797" y="5294"/>
                    <a:pt x="2503" y="5294"/>
                  </a:cubicBezTo>
                  <a:cubicBezTo>
                    <a:pt x="2108" y="5294"/>
                    <a:pt x="1669" y="5361"/>
                    <a:pt x="1191" y="5497"/>
                  </a:cubicBezTo>
                  <a:cubicBezTo>
                    <a:pt x="584" y="5676"/>
                    <a:pt x="131" y="5890"/>
                    <a:pt x="107" y="5902"/>
                  </a:cubicBezTo>
                  <a:cubicBezTo>
                    <a:pt x="60" y="5914"/>
                    <a:pt x="36" y="5962"/>
                    <a:pt x="12" y="6009"/>
                  </a:cubicBezTo>
                  <a:cubicBezTo>
                    <a:pt x="0" y="6057"/>
                    <a:pt x="12" y="6092"/>
                    <a:pt x="36" y="6140"/>
                  </a:cubicBezTo>
                  <a:cubicBezTo>
                    <a:pt x="48" y="6152"/>
                    <a:pt x="298" y="6593"/>
                    <a:pt x="715" y="7069"/>
                  </a:cubicBezTo>
                  <a:cubicBezTo>
                    <a:pt x="1286" y="7724"/>
                    <a:pt x="1858" y="8140"/>
                    <a:pt x="2429" y="8295"/>
                  </a:cubicBezTo>
                  <a:cubicBezTo>
                    <a:pt x="2572" y="8343"/>
                    <a:pt x="2715" y="8355"/>
                    <a:pt x="2846" y="8355"/>
                  </a:cubicBezTo>
                  <a:cubicBezTo>
                    <a:pt x="3227" y="8355"/>
                    <a:pt x="3572" y="8212"/>
                    <a:pt x="3763" y="8105"/>
                  </a:cubicBezTo>
                  <a:cubicBezTo>
                    <a:pt x="4036" y="7962"/>
                    <a:pt x="4263" y="7783"/>
                    <a:pt x="4394" y="7581"/>
                  </a:cubicBezTo>
                  <a:cubicBezTo>
                    <a:pt x="4560" y="7759"/>
                    <a:pt x="4691" y="7962"/>
                    <a:pt x="4751" y="8200"/>
                  </a:cubicBezTo>
                  <a:cubicBezTo>
                    <a:pt x="4679" y="8652"/>
                    <a:pt x="4584" y="9093"/>
                    <a:pt x="4501" y="9462"/>
                  </a:cubicBezTo>
                  <a:cubicBezTo>
                    <a:pt x="4334" y="10164"/>
                    <a:pt x="4155" y="10676"/>
                    <a:pt x="4048" y="10915"/>
                  </a:cubicBezTo>
                  <a:cubicBezTo>
                    <a:pt x="4024" y="11010"/>
                    <a:pt x="4048" y="11093"/>
                    <a:pt x="4144" y="11129"/>
                  </a:cubicBezTo>
                  <a:cubicBezTo>
                    <a:pt x="4155" y="11141"/>
                    <a:pt x="4179" y="11141"/>
                    <a:pt x="4203" y="11141"/>
                  </a:cubicBezTo>
                  <a:cubicBezTo>
                    <a:pt x="4263" y="11141"/>
                    <a:pt x="4322" y="11093"/>
                    <a:pt x="4346" y="11034"/>
                  </a:cubicBezTo>
                  <a:cubicBezTo>
                    <a:pt x="4358" y="11010"/>
                    <a:pt x="4572" y="10474"/>
                    <a:pt x="4798" y="9569"/>
                  </a:cubicBezTo>
                  <a:cubicBezTo>
                    <a:pt x="4882" y="9474"/>
                    <a:pt x="5132" y="9248"/>
                    <a:pt x="5525" y="8986"/>
                  </a:cubicBezTo>
                  <a:cubicBezTo>
                    <a:pt x="5763" y="9271"/>
                    <a:pt x="6322" y="9569"/>
                    <a:pt x="6894" y="9569"/>
                  </a:cubicBezTo>
                  <a:cubicBezTo>
                    <a:pt x="7096" y="9569"/>
                    <a:pt x="7311" y="9521"/>
                    <a:pt x="7501" y="9426"/>
                  </a:cubicBezTo>
                  <a:cubicBezTo>
                    <a:pt x="8680" y="8879"/>
                    <a:pt x="9382" y="7188"/>
                    <a:pt x="9406" y="7105"/>
                  </a:cubicBezTo>
                  <a:cubicBezTo>
                    <a:pt x="9525" y="7093"/>
                    <a:pt x="9525" y="7057"/>
                    <a:pt x="9501" y="7009"/>
                  </a:cubicBezTo>
                  <a:cubicBezTo>
                    <a:pt x="9478" y="6962"/>
                    <a:pt x="9442" y="6938"/>
                    <a:pt x="9394" y="6914"/>
                  </a:cubicBezTo>
                  <a:cubicBezTo>
                    <a:pt x="9347" y="6898"/>
                    <a:pt x="8553" y="6656"/>
                    <a:pt x="7680" y="6656"/>
                  </a:cubicBezTo>
                  <a:cubicBezTo>
                    <a:pt x="7239" y="6656"/>
                    <a:pt x="6778" y="6718"/>
                    <a:pt x="6382" y="6902"/>
                  </a:cubicBezTo>
                  <a:cubicBezTo>
                    <a:pt x="5668" y="7247"/>
                    <a:pt x="5370" y="8200"/>
                    <a:pt x="5465" y="8700"/>
                  </a:cubicBezTo>
                  <a:cubicBezTo>
                    <a:pt x="5275" y="8843"/>
                    <a:pt x="5120" y="8962"/>
                    <a:pt x="4989" y="9057"/>
                  </a:cubicBezTo>
                  <a:cubicBezTo>
                    <a:pt x="5048" y="8783"/>
                    <a:pt x="5108" y="8450"/>
                    <a:pt x="5156" y="8105"/>
                  </a:cubicBezTo>
                  <a:cubicBezTo>
                    <a:pt x="5239" y="7486"/>
                    <a:pt x="5298" y="6854"/>
                    <a:pt x="5310" y="6235"/>
                  </a:cubicBezTo>
                  <a:cubicBezTo>
                    <a:pt x="5334" y="6164"/>
                    <a:pt x="5429" y="5700"/>
                    <a:pt x="5846" y="5247"/>
                  </a:cubicBezTo>
                  <a:cubicBezTo>
                    <a:pt x="5953" y="5342"/>
                    <a:pt x="6108" y="5414"/>
                    <a:pt x="6251" y="5473"/>
                  </a:cubicBezTo>
                  <a:cubicBezTo>
                    <a:pt x="6406" y="5533"/>
                    <a:pt x="6560" y="5569"/>
                    <a:pt x="6715" y="5569"/>
                  </a:cubicBezTo>
                  <a:cubicBezTo>
                    <a:pt x="6858" y="5569"/>
                    <a:pt x="7013" y="5533"/>
                    <a:pt x="7144" y="5473"/>
                  </a:cubicBezTo>
                  <a:cubicBezTo>
                    <a:pt x="7954" y="5104"/>
                    <a:pt x="8430" y="3937"/>
                    <a:pt x="8454" y="3902"/>
                  </a:cubicBezTo>
                  <a:cubicBezTo>
                    <a:pt x="8465" y="3854"/>
                    <a:pt x="8465" y="3806"/>
                    <a:pt x="8454" y="3759"/>
                  </a:cubicBezTo>
                  <a:cubicBezTo>
                    <a:pt x="8442" y="3723"/>
                    <a:pt x="8394" y="3687"/>
                    <a:pt x="8346" y="3676"/>
                  </a:cubicBezTo>
                  <a:cubicBezTo>
                    <a:pt x="8322" y="3660"/>
                    <a:pt x="7769" y="3489"/>
                    <a:pt x="7167" y="3489"/>
                  </a:cubicBezTo>
                  <a:cubicBezTo>
                    <a:pt x="6870" y="3489"/>
                    <a:pt x="6562" y="3530"/>
                    <a:pt x="6299" y="3652"/>
                  </a:cubicBezTo>
                  <a:cubicBezTo>
                    <a:pt x="5751" y="3914"/>
                    <a:pt x="5572" y="4640"/>
                    <a:pt x="5656" y="4985"/>
                  </a:cubicBezTo>
                  <a:cubicBezTo>
                    <a:pt x="5525" y="5116"/>
                    <a:pt x="5406" y="5259"/>
                    <a:pt x="5310" y="5402"/>
                  </a:cubicBezTo>
                  <a:cubicBezTo>
                    <a:pt x="5310" y="5259"/>
                    <a:pt x="5298" y="5128"/>
                    <a:pt x="5298" y="4997"/>
                  </a:cubicBezTo>
                  <a:cubicBezTo>
                    <a:pt x="5263" y="4283"/>
                    <a:pt x="5179" y="3568"/>
                    <a:pt x="5048" y="2878"/>
                  </a:cubicBezTo>
                  <a:cubicBezTo>
                    <a:pt x="5358" y="2675"/>
                    <a:pt x="5715" y="2128"/>
                    <a:pt x="5560" y="1592"/>
                  </a:cubicBezTo>
                  <a:cubicBezTo>
                    <a:pt x="5346" y="723"/>
                    <a:pt x="4286" y="56"/>
                    <a:pt x="4239" y="20"/>
                  </a:cubicBezTo>
                  <a:cubicBezTo>
                    <a:pt x="4218" y="6"/>
                    <a:pt x="4193" y="1"/>
                    <a:pt x="41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029;p62"/>
            <p:cNvSpPr/>
            <p:nvPr/>
          </p:nvSpPr>
          <p:spPr>
            <a:xfrm>
              <a:off x="2283373" y="3553106"/>
              <a:ext cx="16416" cy="11072"/>
            </a:xfrm>
            <a:custGeom>
              <a:avLst/>
              <a:gdLst/>
              <a:ahLst/>
              <a:cxnLst/>
              <a:rect l="l" t="t" r="r" b="b"/>
              <a:pathLst>
                <a:path w="513" h="346" extrusionOk="0">
                  <a:moveTo>
                    <a:pt x="179" y="0"/>
                  </a:moveTo>
                  <a:cubicBezTo>
                    <a:pt x="84" y="0"/>
                    <a:pt x="13" y="60"/>
                    <a:pt x="1" y="155"/>
                  </a:cubicBezTo>
                  <a:cubicBezTo>
                    <a:pt x="1" y="238"/>
                    <a:pt x="60" y="310"/>
                    <a:pt x="143" y="334"/>
                  </a:cubicBezTo>
                  <a:cubicBezTo>
                    <a:pt x="143" y="334"/>
                    <a:pt x="203" y="334"/>
                    <a:pt x="322" y="346"/>
                  </a:cubicBezTo>
                  <a:lnTo>
                    <a:pt x="334" y="346"/>
                  </a:lnTo>
                  <a:cubicBezTo>
                    <a:pt x="429" y="346"/>
                    <a:pt x="489" y="286"/>
                    <a:pt x="501" y="191"/>
                  </a:cubicBezTo>
                  <a:cubicBezTo>
                    <a:pt x="513" y="107"/>
                    <a:pt x="453" y="36"/>
                    <a:pt x="370" y="12"/>
                  </a:cubicBezTo>
                  <a:cubicBezTo>
                    <a:pt x="251" y="0"/>
                    <a:pt x="191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030;p62"/>
            <p:cNvSpPr/>
            <p:nvPr/>
          </p:nvSpPr>
          <p:spPr>
            <a:xfrm>
              <a:off x="2449485" y="3488658"/>
              <a:ext cx="17184" cy="12288"/>
            </a:xfrm>
            <a:custGeom>
              <a:avLst/>
              <a:gdLst/>
              <a:ahLst/>
              <a:cxnLst/>
              <a:rect l="l" t="t" r="r" b="b"/>
              <a:pathLst>
                <a:path w="537" h="384" extrusionOk="0">
                  <a:moveTo>
                    <a:pt x="348" y="0"/>
                  </a:moveTo>
                  <a:cubicBezTo>
                    <a:pt x="339" y="0"/>
                    <a:pt x="331" y="1"/>
                    <a:pt x="322" y="2"/>
                  </a:cubicBezTo>
                  <a:cubicBezTo>
                    <a:pt x="251" y="26"/>
                    <a:pt x="191" y="50"/>
                    <a:pt x="132" y="62"/>
                  </a:cubicBezTo>
                  <a:cubicBezTo>
                    <a:pt x="48" y="97"/>
                    <a:pt x="1" y="181"/>
                    <a:pt x="25" y="276"/>
                  </a:cubicBezTo>
                  <a:cubicBezTo>
                    <a:pt x="60" y="347"/>
                    <a:pt x="120" y="383"/>
                    <a:pt x="179" y="383"/>
                  </a:cubicBezTo>
                  <a:cubicBezTo>
                    <a:pt x="191" y="383"/>
                    <a:pt x="203" y="383"/>
                    <a:pt x="227" y="359"/>
                  </a:cubicBezTo>
                  <a:cubicBezTo>
                    <a:pt x="286" y="347"/>
                    <a:pt x="346" y="324"/>
                    <a:pt x="406" y="300"/>
                  </a:cubicBezTo>
                  <a:cubicBezTo>
                    <a:pt x="489" y="300"/>
                    <a:pt x="537" y="216"/>
                    <a:pt x="525" y="121"/>
                  </a:cubicBezTo>
                  <a:cubicBezTo>
                    <a:pt x="493" y="46"/>
                    <a:pt x="422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7528;p63"/>
          <p:cNvGrpSpPr/>
          <p:nvPr/>
        </p:nvGrpSpPr>
        <p:grpSpPr>
          <a:xfrm>
            <a:off x="3537568" y="3433401"/>
            <a:ext cx="619413" cy="454174"/>
            <a:chOff x="4629306" y="3409193"/>
            <a:chExt cx="367255" cy="244486"/>
          </a:xfrm>
          <a:solidFill>
            <a:schemeClr val="accent3">
              <a:lumMod val="75000"/>
            </a:schemeClr>
          </a:solidFill>
        </p:grpSpPr>
        <p:sp>
          <p:nvSpPr>
            <p:cNvPr id="107" name="Google Shape;7529;p63"/>
            <p:cNvSpPr/>
            <p:nvPr/>
          </p:nvSpPr>
          <p:spPr>
            <a:xfrm>
              <a:off x="4629306" y="3409193"/>
              <a:ext cx="367255" cy="244486"/>
            </a:xfrm>
            <a:custGeom>
              <a:avLst/>
              <a:gdLst/>
              <a:ahLst/>
              <a:cxnLst/>
              <a:rect l="l" t="t" r="r" b="b"/>
              <a:pathLst>
                <a:path w="11538" h="7681" extrusionOk="0">
                  <a:moveTo>
                    <a:pt x="10966" y="358"/>
                  </a:moveTo>
                  <a:cubicBezTo>
                    <a:pt x="11085" y="358"/>
                    <a:pt x="11181" y="453"/>
                    <a:pt x="11181" y="572"/>
                  </a:cubicBezTo>
                  <a:lnTo>
                    <a:pt x="11181" y="7121"/>
                  </a:lnTo>
                  <a:cubicBezTo>
                    <a:pt x="11181" y="7240"/>
                    <a:pt x="11085" y="7323"/>
                    <a:pt x="10966" y="7323"/>
                  </a:cubicBezTo>
                  <a:lnTo>
                    <a:pt x="560" y="7323"/>
                  </a:lnTo>
                  <a:cubicBezTo>
                    <a:pt x="441" y="7323"/>
                    <a:pt x="358" y="7240"/>
                    <a:pt x="358" y="7121"/>
                  </a:cubicBezTo>
                  <a:lnTo>
                    <a:pt x="358" y="572"/>
                  </a:lnTo>
                  <a:cubicBezTo>
                    <a:pt x="358" y="453"/>
                    <a:pt x="441" y="358"/>
                    <a:pt x="560" y="358"/>
                  </a:cubicBezTo>
                  <a:close/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lnTo>
                    <a:pt x="1" y="7121"/>
                  </a:lnTo>
                  <a:cubicBezTo>
                    <a:pt x="1" y="7430"/>
                    <a:pt x="251" y="7680"/>
                    <a:pt x="560" y="7680"/>
                  </a:cubicBezTo>
                  <a:lnTo>
                    <a:pt x="10966" y="7680"/>
                  </a:lnTo>
                  <a:cubicBezTo>
                    <a:pt x="11276" y="7680"/>
                    <a:pt x="11526" y="7430"/>
                    <a:pt x="11526" y="7121"/>
                  </a:cubicBezTo>
                  <a:lnTo>
                    <a:pt x="11526" y="572"/>
                  </a:lnTo>
                  <a:cubicBezTo>
                    <a:pt x="11538" y="263"/>
                    <a:pt x="11276" y="1"/>
                    <a:pt x="10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530;p63"/>
            <p:cNvSpPr/>
            <p:nvPr/>
          </p:nvSpPr>
          <p:spPr>
            <a:xfrm>
              <a:off x="4665688" y="3433447"/>
              <a:ext cx="294109" cy="195595"/>
            </a:xfrm>
            <a:custGeom>
              <a:avLst/>
              <a:gdLst/>
              <a:ahLst/>
              <a:cxnLst/>
              <a:rect l="l" t="t" r="r" b="b"/>
              <a:pathLst>
                <a:path w="9240" h="6145" extrusionOk="0">
                  <a:moveTo>
                    <a:pt x="8871" y="370"/>
                  </a:moveTo>
                  <a:lnTo>
                    <a:pt x="8871" y="5787"/>
                  </a:lnTo>
                  <a:lnTo>
                    <a:pt x="370" y="5787"/>
                  </a:lnTo>
                  <a:lnTo>
                    <a:pt x="370" y="370"/>
                  </a:lnTo>
                  <a:close/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5966"/>
                  </a:lnTo>
                  <a:cubicBezTo>
                    <a:pt x="1" y="6073"/>
                    <a:pt x="72" y="6144"/>
                    <a:pt x="179" y="6144"/>
                  </a:cubicBezTo>
                  <a:lnTo>
                    <a:pt x="9049" y="6144"/>
                  </a:lnTo>
                  <a:cubicBezTo>
                    <a:pt x="9157" y="6144"/>
                    <a:pt x="9228" y="6073"/>
                    <a:pt x="9228" y="5966"/>
                  </a:cubicBezTo>
                  <a:lnTo>
                    <a:pt x="9228" y="179"/>
                  </a:lnTo>
                  <a:cubicBezTo>
                    <a:pt x="9240" y="96"/>
                    <a:pt x="9157" y="1"/>
                    <a:pt x="9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531;p63"/>
            <p:cNvSpPr/>
            <p:nvPr/>
          </p:nvSpPr>
          <p:spPr>
            <a:xfrm>
              <a:off x="4647895" y="3519866"/>
              <a:ext cx="11395" cy="23522"/>
            </a:xfrm>
            <a:custGeom>
              <a:avLst/>
              <a:gdLst/>
              <a:ahLst/>
              <a:cxnLst/>
              <a:rect l="l" t="t" r="r" b="b"/>
              <a:pathLst>
                <a:path w="358" h="73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560"/>
                  </a:lnTo>
                  <a:cubicBezTo>
                    <a:pt x="0" y="667"/>
                    <a:pt x="72" y="739"/>
                    <a:pt x="179" y="739"/>
                  </a:cubicBezTo>
                  <a:cubicBezTo>
                    <a:pt x="274" y="739"/>
                    <a:pt x="357" y="667"/>
                    <a:pt x="357" y="560"/>
                  </a:cubicBezTo>
                  <a:lnTo>
                    <a:pt x="357" y="179"/>
                  </a:lnTo>
                  <a:cubicBezTo>
                    <a:pt x="357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532;p63"/>
            <p:cNvSpPr/>
            <p:nvPr/>
          </p:nvSpPr>
          <p:spPr>
            <a:xfrm>
              <a:off x="4966609" y="3513404"/>
              <a:ext cx="11395" cy="36063"/>
            </a:xfrm>
            <a:custGeom>
              <a:avLst/>
              <a:gdLst/>
              <a:ahLst/>
              <a:cxnLst/>
              <a:rect l="l" t="t" r="r" b="b"/>
              <a:pathLst>
                <a:path w="358" h="1133" extrusionOk="0">
                  <a:moveTo>
                    <a:pt x="179" y="1"/>
                  </a:moveTo>
                  <a:cubicBezTo>
                    <a:pt x="72" y="1"/>
                    <a:pt x="0" y="84"/>
                    <a:pt x="0" y="180"/>
                  </a:cubicBezTo>
                  <a:lnTo>
                    <a:pt x="0" y="953"/>
                  </a:lnTo>
                  <a:cubicBezTo>
                    <a:pt x="0" y="1061"/>
                    <a:pt x="72" y="1132"/>
                    <a:pt x="179" y="1132"/>
                  </a:cubicBezTo>
                  <a:cubicBezTo>
                    <a:pt x="286" y="1132"/>
                    <a:pt x="357" y="1061"/>
                    <a:pt x="357" y="953"/>
                  </a:cubicBezTo>
                  <a:lnTo>
                    <a:pt x="357" y="180"/>
                  </a:lnTo>
                  <a:cubicBezTo>
                    <a:pt x="357" y="84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533;p63"/>
            <p:cNvSpPr/>
            <p:nvPr/>
          </p:nvSpPr>
          <p:spPr>
            <a:xfrm>
              <a:off x="4966609" y="3433447"/>
              <a:ext cx="11777" cy="11395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86"/>
                    <a:pt x="84" y="358"/>
                    <a:pt x="179" y="358"/>
                  </a:cubicBezTo>
                  <a:cubicBezTo>
                    <a:pt x="286" y="358"/>
                    <a:pt x="357" y="286"/>
                    <a:pt x="357" y="179"/>
                  </a:cubicBezTo>
                  <a:cubicBezTo>
                    <a:pt x="369" y="96"/>
                    <a:pt x="286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534;p63"/>
            <p:cNvSpPr/>
            <p:nvPr/>
          </p:nvSpPr>
          <p:spPr>
            <a:xfrm>
              <a:off x="4647895" y="3488799"/>
              <a:ext cx="11395" cy="17825"/>
            </a:xfrm>
            <a:custGeom>
              <a:avLst/>
              <a:gdLst/>
              <a:ahLst/>
              <a:cxnLst/>
              <a:rect l="l" t="t" r="r" b="b"/>
              <a:pathLst>
                <a:path w="358" h="560" extrusionOk="0">
                  <a:moveTo>
                    <a:pt x="179" y="0"/>
                  </a:moveTo>
                  <a:cubicBezTo>
                    <a:pt x="72" y="0"/>
                    <a:pt x="0" y="83"/>
                    <a:pt x="0" y="179"/>
                  </a:cubicBezTo>
                  <a:lnTo>
                    <a:pt x="0" y="381"/>
                  </a:lnTo>
                  <a:cubicBezTo>
                    <a:pt x="0" y="476"/>
                    <a:pt x="72" y="560"/>
                    <a:pt x="179" y="560"/>
                  </a:cubicBezTo>
                  <a:cubicBezTo>
                    <a:pt x="274" y="560"/>
                    <a:pt x="357" y="476"/>
                    <a:pt x="357" y="381"/>
                  </a:cubicBezTo>
                  <a:lnTo>
                    <a:pt x="357" y="179"/>
                  </a:lnTo>
                  <a:cubicBezTo>
                    <a:pt x="357" y="83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535;p63"/>
            <p:cNvSpPr/>
            <p:nvPr/>
          </p:nvSpPr>
          <p:spPr>
            <a:xfrm>
              <a:off x="4647895" y="3556247"/>
              <a:ext cx="11395" cy="17475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369"/>
                  </a:lnTo>
                  <a:cubicBezTo>
                    <a:pt x="0" y="477"/>
                    <a:pt x="72" y="548"/>
                    <a:pt x="179" y="548"/>
                  </a:cubicBezTo>
                  <a:cubicBezTo>
                    <a:pt x="274" y="548"/>
                    <a:pt x="357" y="477"/>
                    <a:pt x="357" y="369"/>
                  </a:cubicBezTo>
                  <a:lnTo>
                    <a:pt x="357" y="179"/>
                  </a:ln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536;p63"/>
            <p:cNvSpPr/>
            <p:nvPr/>
          </p:nvSpPr>
          <p:spPr>
            <a:xfrm>
              <a:off x="4690324" y="3574804"/>
              <a:ext cx="244486" cy="36032"/>
            </a:xfrm>
            <a:custGeom>
              <a:avLst/>
              <a:gdLst/>
              <a:ahLst/>
              <a:cxnLst/>
              <a:rect l="l" t="t" r="r" b="b"/>
              <a:pathLst>
                <a:path w="7681" h="1132" extrusionOk="0">
                  <a:moveTo>
                    <a:pt x="1727" y="358"/>
                  </a:moveTo>
                  <a:cubicBezTo>
                    <a:pt x="1846" y="358"/>
                    <a:pt x="1941" y="441"/>
                    <a:pt x="1941" y="560"/>
                  </a:cubicBezTo>
                  <a:cubicBezTo>
                    <a:pt x="1941" y="679"/>
                    <a:pt x="1846" y="775"/>
                    <a:pt x="1727" y="775"/>
                  </a:cubicBezTo>
                  <a:cubicBezTo>
                    <a:pt x="1608" y="775"/>
                    <a:pt x="1525" y="679"/>
                    <a:pt x="1525" y="560"/>
                  </a:cubicBezTo>
                  <a:cubicBezTo>
                    <a:pt x="1525" y="441"/>
                    <a:pt x="1608" y="358"/>
                    <a:pt x="1727" y="358"/>
                  </a:cubicBezTo>
                  <a:close/>
                  <a:moveTo>
                    <a:pt x="1727" y="1"/>
                  </a:moveTo>
                  <a:cubicBezTo>
                    <a:pt x="1477" y="1"/>
                    <a:pt x="1263" y="156"/>
                    <a:pt x="1191" y="382"/>
                  </a:cubicBezTo>
                  <a:lnTo>
                    <a:pt x="179" y="382"/>
                  </a:lnTo>
                  <a:cubicBezTo>
                    <a:pt x="72" y="382"/>
                    <a:pt x="1" y="453"/>
                    <a:pt x="1" y="560"/>
                  </a:cubicBezTo>
                  <a:cubicBezTo>
                    <a:pt x="1" y="668"/>
                    <a:pt x="72" y="739"/>
                    <a:pt x="179" y="739"/>
                  </a:cubicBezTo>
                  <a:lnTo>
                    <a:pt x="1191" y="739"/>
                  </a:lnTo>
                  <a:cubicBezTo>
                    <a:pt x="1263" y="965"/>
                    <a:pt x="1477" y="1132"/>
                    <a:pt x="1727" y="1132"/>
                  </a:cubicBezTo>
                  <a:cubicBezTo>
                    <a:pt x="1977" y="1132"/>
                    <a:pt x="2191" y="965"/>
                    <a:pt x="2263" y="739"/>
                  </a:cubicBezTo>
                  <a:lnTo>
                    <a:pt x="7502" y="739"/>
                  </a:lnTo>
                  <a:cubicBezTo>
                    <a:pt x="7609" y="739"/>
                    <a:pt x="7680" y="668"/>
                    <a:pt x="7680" y="560"/>
                  </a:cubicBezTo>
                  <a:cubicBezTo>
                    <a:pt x="7680" y="453"/>
                    <a:pt x="7609" y="382"/>
                    <a:pt x="7513" y="382"/>
                  </a:cubicBezTo>
                  <a:lnTo>
                    <a:pt x="2263" y="382"/>
                  </a:lnTo>
                  <a:cubicBezTo>
                    <a:pt x="2191" y="156"/>
                    <a:pt x="1977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537;p63"/>
            <p:cNvSpPr/>
            <p:nvPr/>
          </p:nvSpPr>
          <p:spPr>
            <a:xfrm>
              <a:off x="4788870" y="3486635"/>
              <a:ext cx="53092" cy="52965"/>
            </a:xfrm>
            <a:custGeom>
              <a:avLst/>
              <a:gdLst/>
              <a:ahLst/>
              <a:cxnLst/>
              <a:rect l="l" t="t" r="r" b="b"/>
              <a:pathLst>
                <a:path w="1668" h="1664" extrusionOk="0">
                  <a:moveTo>
                    <a:pt x="357" y="354"/>
                  </a:moveTo>
                  <a:lnTo>
                    <a:pt x="1286" y="818"/>
                  </a:lnTo>
                  <a:cubicBezTo>
                    <a:pt x="1298" y="818"/>
                    <a:pt x="1298" y="830"/>
                    <a:pt x="1298" y="842"/>
                  </a:cubicBezTo>
                  <a:lnTo>
                    <a:pt x="369" y="1306"/>
                  </a:lnTo>
                  <a:lnTo>
                    <a:pt x="357" y="1306"/>
                  </a:lnTo>
                  <a:lnTo>
                    <a:pt x="357" y="1294"/>
                  </a:lnTo>
                  <a:lnTo>
                    <a:pt x="357" y="366"/>
                  </a:lnTo>
                  <a:lnTo>
                    <a:pt x="357" y="354"/>
                  </a:lnTo>
                  <a:close/>
                  <a:moveTo>
                    <a:pt x="361" y="1"/>
                  </a:moveTo>
                  <a:cubicBezTo>
                    <a:pt x="297" y="1"/>
                    <a:pt x="235" y="19"/>
                    <a:pt x="179" y="56"/>
                  </a:cubicBezTo>
                  <a:cubicBezTo>
                    <a:pt x="72" y="128"/>
                    <a:pt x="0" y="247"/>
                    <a:pt x="0" y="366"/>
                  </a:cubicBezTo>
                  <a:lnTo>
                    <a:pt x="0" y="1294"/>
                  </a:lnTo>
                  <a:cubicBezTo>
                    <a:pt x="0" y="1425"/>
                    <a:pt x="60" y="1544"/>
                    <a:pt x="179" y="1604"/>
                  </a:cubicBezTo>
                  <a:cubicBezTo>
                    <a:pt x="238" y="1652"/>
                    <a:pt x="310" y="1663"/>
                    <a:pt x="369" y="1663"/>
                  </a:cubicBezTo>
                  <a:cubicBezTo>
                    <a:pt x="429" y="1663"/>
                    <a:pt x="488" y="1652"/>
                    <a:pt x="536" y="1616"/>
                  </a:cubicBezTo>
                  <a:lnTo>
                    <a:pt x="1465" y="1163"/>
                  </a:lnTo>
                  <a:cubicBezTo>
                    <a:pt x="1596" y="1104"/>
                    <a:pt x="1667" y="961"/>
                    <a:pt x="1667" y="830"/>
                  </a:cubicBezTo>
                  <a:cubicBezTo>
                    <a:pt x="1655" y="687"/>
                    <a:pt x="1584" y="568"/>
                    <a:pt x="1465" y="509"/>
                  </a:cubicBezTo>
                  <a:lnTo>
                    <a:pt x="536" y="44"/>
                  </a:lnTo>
                  <a:cubicBezTo>
                    <a:pt x="479" y="16"/>
                    <a:pt x="420" y="1"/>
                    <a:pt x="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538;p63"/>
            <p:cNvSpPr/>
            <p:nvPr/>
          </p:nvSpPr>
          <p:spPr>
            <a:xfrm>
              <a:off x="4745645" y="3458084"/>
              <a:ext cx="134195" cy="109941"/>
            </a:xfrm>
            <a:custGeom>
              <a:avLst/>
              <a:gdLst/>
              <a:ahLst/>
              <a:cxnLst/>
              <a:rect l="l" t="t" r="r" b="b"/>
              <a:pathLst>
                <a:path w="4216" h="3454" extrusionOk="0">
                  <a:moveTo>
                    <a:pt x="3263" y="358"/>
                  </a:moveTo>
                  <a:cubicBezTo>
                    <a:pt x="3597" y="358"/>
                    <a:pt x="3859" y="632"/>
                    <a:pt x="3859" y="953"/>
                  </a:cubicBezTo>
                  <a:lnTo>
                    <a:pt x="3859" y="2501"/>
                  </a:lnTo>
                  <a:cubicBezTo>
                    <a:pt x="3859" y="2834"/>
                    <a:pt x="3597" y="3096"/>
                    <a:pt x="3263" y="3096"/>
                  </a:cubicBezTo>
                  <a:lnTo>
                    <a:pt x="953" y="3096"/>
                  </a:lnTo>
                  <a:cubicBezTo>
                    <a:pt x="632" y="3096"/>
                    <a:pt x="358" y="2834"/>
                    <a:pt x="358" y="2501"/>
                  </a:cubicBezTo>
                  <a:lnTo>
                    <a:pt x="358" y="953"/>
                  </a:lnTo>
                  <a:cubicBezTo>
                    <a:pt x="358" y="632"/>
                    <a:pt x="632" y="358"/>
                    <a:pt x="953" y="358"/>
                  </a:cubicBezTo>
                  <a:close/>
                  <a:moveTo>
                    <a:pt x="953" y="1"/>
                  </a:moveTo>
                  <a:cubicBezTo>
                    <a:pt x="441" y="1"/>
                    <a:pt x="1" y="429"/>
                    <a:pt x="1" y="953"/>
                  </a:cubicBezTo>
                  <a:lnTo>
                    <a:pt x="1" y="2501"/>
                  </a:lnTo>
                  <a:cubicBezTo>
                    <a:pt x="1" y="3025"/>
                    <a:pt x="441" y="3453"/>
                    <a:pt x="953" y="3453"/>
                  </a:cubicBezTo>
                  <a:lnTo>
                    <a:pt x="3263" y="3453"/>
                  </a:lnTo>
                  <a:cubicBezTo>
                    <a:pt x="3787" y="3453"/>
                    <a:pt x="4216" y="3025"/>
                    <a:pt x="4216" y="2501"/>
                  </a:cubicBezTo>
                  <a:lnTo>
                    <a:pt x="4216" y="953"/>
                  </a:lnTo>
                  <a:cubicBezTo>
                    <a:pt x="4216" y="429"/>
                    <a:pt x="3799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230;p33">
            <a:extLst>
              <a:ext uri="{FF2B5EF4-FFF2-40B4-BE49-F238E27FC236}">
                <a16:creationId xmlns:a16="http://schemas.microsoft.com/office/drawing/2014/main" id="{0F177D6A-0472-47FF-8044-841680D88A4A}"/>
              </a:ext>
            </a:extLst>
          </p:cNvPr>
          <p:cNvSpPr/>
          <p:nvPr/>
        </p:nvSpPr>
        <p:spPr>
          <a:xfrm rot="-5400000" flipH="1">
            <a:off x="6496429" y="1412329"/>
            <a:ext cx="4059900" cy="1235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ctrTitle" idx="4"/>
          </p:nvPr>
        </p:nvSpPr>
        <p:spPr>
          <a:xfrm rot="5400000">
            <a:off x="6460680" y="1714346"/>
            <a:ext cx="4121377" cy="8661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  <a:latin typeface="Arial Black" panose="020B0A04020102020204" pitchFamily="34" charset="0"/>
              </a:rPr>
              <a:t>INCREMENTAR LAS</a:t>
            </a:r>
            <a:br>
              <a:rPr lang="es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" dirty="0">
                <a:solidFill>
                  <a:schemeClr val="bg1"/>
                </a:solidFill>
                <a:latin typeface="Arial Black" panose="020B0A04020102020204" pitchFamily="34" charset="0"/>
              </a:rPr>
              <a:t>EXPORTACIONES</a:t>
            </a:r>
            <a:endParaRPr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8" name="Google Shape;198;p29"/>
          <p:cNvSpPr/>
          <p:nvPr/>
        </p:nvSpPr>
        <p:spPr>
          <a:xfrm rot="10800000" flipH="1">
            <a:off x="0" y="2614681"/>
            <a:ext cx="7215000" cy="207300"/>
          </a:xfrm>
          <a:prstGeom prst="rect">
            <a:avLst/>
          </a:prstGeom>
          <a:solidFill>
            <a:srgbClr val="FFC000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C000"/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10E89EF-7807-4A25-93F7-0E5DCCEB98EB}"/>
              </a:ext>
            </a:extLst>
          </p:cNvPr>
          <p:cNvSpPr/>
          <p:nvPr/>
        </p:nvSpPr>
        <p:spPr>
          <a:xfrm>
            <a:off x="335629" y="205830"/>
            <a:ext cx="1401892" cy="6610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Aliados</a:t>
            </a:r>
            <a:endParaRPr lang="es-EC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8EA05F6-B1D4-42E4-B89A-36F3B0998F27}"/>
              </a:ext>
            </a:extLst>
          </p:cNvPr>
          <p:cNvSpPr/>
          <p:nvPr/>
        </p:nvSpPr>
        <p:spPr>
          <a:xfrm>
            <a:off x="5979445" y="2924622"/>
            <a:ext cx="1784329" cy="6122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es-EC" sz="1800" b="1" i="1" dirty="0">
                <a:latin typeface="Calibri" panose="020F0502020204030204" pitchFamily="34" charset="0"/>
              </a:rPr>
              <a:t>Rol del </a:t>
            </a:r>
          </a:p>
          <a:p>
            <a:pPr algn="ctr">
              <a:spcAft>
                <a:spcPts val="800"/>
              </a:spcAft>
            </a:pPr>
            <a:r>
              <a:rPr lang="es-EC" sz="1800" b="1" i="1" dirty="0">
                <a:latin typeface="Calibri" panose="020F0502020204030204" pitchFamily="34" charset="0"/>
              </a:rPr>
              <a:t>Exportador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7D9EABA-4676-4CBA-836B-0BD5EA5F2012}"/>
              </a:ext>
            </a:extLst>
          </p:cNvPr>
          <p:cNvGraphicFramePr/>
          <p:nvPr/>
        </p:nvGraphicFramePr>
        <p:xfrm>
          <a:off x="2179606" y="142934"/>
          <a:ext cx="5704937" cy="237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EF8DD4BB-29A3-40E5-BEA7-6189B07D9457}"/>
              </a:ext>
            </a:extLst>
          </p:cNvPr>
          <p:cNvGraphicFramePr/>
          <p:nvPr/>
        </p:nvGraphicFramePr>
        <p:xfrm>
          <a:off x="244415" y="3262822"/>
          <a:ext cx="5155722" cy="174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8" name="Picture 4" descr="La tagua ecuatoriana aumenta sus exportaciones y seduce a la moda y la  joyería asiática - Noticias : industrie (#1010730)">
            <a:extLst>
              <a:ext uri="{FF2B5EF4-FFF2-40B4-BE49-F238E27FC236}">
                <a16:creationId xmlns:a16="http://schemas.microsoft.com/office/drawing/2014/main" id="{DAE53611-A0D4-4FE1-9568-D13796323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57213">
            <a:off x="54374" y="1013927"/>
            <a:ext cx="2003351" cy="115262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Algunos apuntes sobre sucursales - IUS 360">
            <a:extLst>
              <a:ext uri="{FF2B5EF4-FFF2-40B4-BE49-F238E27FC236}">
                <a16:creationId xmlns:a16="http://schemas.microsoft.com/office/drawing/2014/main" id="{3B2FBF96-AFCA-4231-B289-4BB06EE1F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5089">
            <a:off x="6125352" y="3732029"/>
            <a:ext cx="1643820" cy="121554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0627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/>
          <p:nvPr/>
        </p:nvSpPr>
        <p:spPr>
          <a:xfrm>
            <a:off x="5164670" y="533400"/>
            <a:ext cx="352500" cy="9543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5"/>
          <p:cNvSpPr/>
          <p:nvPr/>
        </p:nvSpPr>
        <p:spPr>
          <a:xfrm>
            <a:off x="2230970" y="533400"/>
            <a:ext cx="352500" cy="9543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5"/>
          <p:cNvSpPr/>
          <p:nvPr/>
        </p:nvSpPr>
        <p:spPr>
          <a:xfrm>
            <a:off x="3720058" y="3657600"/>
            <a:ext cx="352500" cy="9543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5"/>
          <p:cNvSpPr/>
          <p:nvPr/>
        </p:nvSpPr>
        <p:spPr>
          <a:xfrm>
            <a:off x="6548983" y="3657600"/>
            <a:ext cx="352500" cy="9543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5"/>
          <p:cNvSpPr/>
          <p:nvPr/>
        </p:nvSpPr>
        <p:spPr>
          <a:xfrm>
            <a:off x="773645" y="3657600"/>
            <a:ext cx="352500" cy="9543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8" name="Google Shape;458;p45"/>
          <p:cNvCxnSpPr/>
          <p:nvPr/>
        </p:nvCxnSpPr>
        <p:spPr>
          <a:xfrm rot="10800000">
            <a:off x="2342120" y="533400"/>
            <a:ext cx="0" cy="2095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45"/>
          <p:cNvCxnSpPr/>
          <p:nvPr/>
        </p:nvCxnSpPr>
        <p:spPr>
          <a:xfrm rot="10800000">
            <a:off x="5256770" y="533400"/>
            <a:ext cx="0" cy="2095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45"/>
          <p:cNvSpPr txBox="1">
            <a:spLocks noGrp="1"/>
          </p:cNvSpPr>
          <p:nvPr>
            <p:ph type="ctrTitle"/>
          </p:nvPr>
        </p:nvSpPr>
        <p:spPr>
          <a:xfrm rot="5400000">
            <a:off x="6800803" y="1673250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chemeClr val="accent3"/>
                </a:solidFill>
                <a:latin typeface="Arial Black" panose="020B0A04020102020204" pitchFamily="34" charset="0"/>
              </a:rPr>
              <a:t>CONCLUSIONES</a:t>
            </a:r>
            <a:endParaRPr sz="2800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461" name="Google Shape;461;p45"/>
          <p:cNvSpPr txBox="1"/>
          <p:nvPr/>
        </p:nvSpPr>
        <p:spPr>
          <a:xfrm>
            <a:off x="2335820" y="705225"/>
            <a:ext cx="1851600" cy="90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1200" dirty="0">
                <a:latin typeface="+mn-lt"/>
              </a:rPr>
              <a:t>Impacto negativo en las exportaciones de botones y bisutería de tagua.</a:t>
            </a:r>
          </a:p>
        </p:txBody>
      </p:sp>
      <p:sp>
        <p:nvSpPr>
          <p:cNvPr id="462" name="Google Shape;462;p45"/>
          <p:cNvSpPr txBox="1"/>
          <p:nvPr/>
        </p:nvSpPr>
        <p:spPr>
          <a:xfrm>
            <a:off x="2316770" y="405075"/>
            <a:ext cx="1501724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</a:defRPr>
            </a:lvl1pPr>
          </a:lstStyle>
          <a:p>
            <a:r>
              <a:rPr lang="es" dirty="0">
                <a:sym typeface="Livvic"/>
              </a:rPr>
              <a:t>2. COVID-19</a:t>
            </a:r>
            <a:endParaRPr dirty="0">
              <a:sym typeface="Livvic"/>
            </a:endParaRPr>
          </a:p>
        </p:txBody>
      </p:sp>
      <p:grpSp>
        <p:nvGrpSpPr>
          <p:cNvPr id="463" name="Google Shape;463;p45"/>
          <p:cNvGrpSpPr/>
          <p:nvPr/>
        </p:nvGrpSpPr>
        <p:grpSpPr>
          <a:xfrm>
            <a:off x="773645" y="2460601"/>
            <a:ext cx="6001362" cy="222300"/>
            <a:chOff x="1464850" y="436376"/>
            <a:chExt cx="6001362" cy="222300"/>
          </a:xfrm>
        </p:grpSpPr>
        <p:sp>
          <p:nvSpPr>
            <p:cNvPr id="464" name="Google Shape;464;p45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9" name="Google Shape;469;p45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45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45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45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3" name="Google Shape;473;p45"/>
          <p:cNvSpPr txBox="1"/>
          <p:nvPr/>
        </p:nvSpPr>
        <p:spPr>
          <a:xfrm>
            <a:off x="5250470" y="705225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1200" dirty="0">
                <a:latin typeface="+mn-lt"/>
              </a:rPr>
              <a:t>Fuente de generación de empleo.</a:t>
            </a:r>
          </a:p>
        </p:txBody>
      </p:sp>
      <p:sp>
        <p:nvSpPr>
          <p:cNvPr id="474" name="Google Shape;474;p45"/>
          <p:cNvSpPr txBox="1"/>
          <p:nvPr/>
        </p:nvSpPr>
        <p:spPr>
          <a:xfrm>
            <a:off x="5231420" y="405075"/>
            <a:ext cx="1133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00" b="1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</a:defRPr>
            </a:lvl1pPr>
          </a:lstStyle>
          <a:p>
            <a:r>
              <a:rPr lang="es" dirty="0">
                <a:sym typeface="Livvic"/>
              </a:rPr>
              <a:t>4.  Tagua</a:t>
            </a:r>
            <a:endParaRPr dirty="0">
              <a:sym typeface="Livvic"/>
            </a:endParaRPr>
          </a:p>
        </p:txBody>
      </p:sp>
      <p:cxnSp>
        <p:nvCxnSpPr>
          <p:cNvPr id="475" name="Google Shape;475;p45"/>
          <p:cNvCxnSpPr/>
          <p:nvPr/>
        </p:nvCxnSpPr>
        <p:spPr>
          <a:xfrm rot="10800000">
            <a:off x="3818495" y="2581800"/>
            <a:ext cx="0" cy="202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45"/>
          <p:cNvSpPr txBox="1"/>
          <p:nvPr/>
        </p:nvSpPr>
        <p:spPr>
          <a:xfrm>
            <a:off x="3850294" y="4191640"/>
            <a:ext cx="2444625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1200" dirty="0">
                <a:latin typeface="+mn-lt"/>
              </a:rPr>
              <a:t>Limitantes en su producción y comercialización.</a:t>
            </a:r>
          </a:p>
        </p:txBody>
      </p:sp>
      <p:sp>
        <p:nvSpPr>
          <p:cNvPr id="477" name="Google Shape;477;p45"/>
          <p:cNvSpPr txBox="1"/>
          <p:nvPr/>
        </p:nvSpPr>
        <p:spPr>
          <a:xfrm>
            <a:off x="3848217" y="3384600"/>
            <a:ext cx="250539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</a:defRPr>
            </a:lvl1pPr>
          </a:lstStyle>
          <a:p>
            <a:r>
              <a:rPr lang="es" dirty="0">
                <a:sym typeface="Livvic"/>
              </a:rPr>
              <a:t>3. </a:t>
            </a:r>
            <a:r>
              <a:rPr lang="es-EC" dirty="0"/>
              <a:t>Industria nacional de botones y bisutería de tagua </a:t>
            </a:r>
          </a:p>
          <a:p>
            <a:endParaRPr dirty="0">
              <a:sym typeface="Livvic"/>
            </a:endParaRPr>
          </a:p>
        </p:txBody>
      </p:sp>
      <p:cxnSp>
        <p:nvCxnSpPr>
          <p:cNvPr id="478" name="Google Shape;478;p45"/>
          <p:cNvCxnSpPr/>
          <p:nvPr/>
        </p:nvCxnSpPr>
        <p:spPr>
          <a:xfrm rot="10800000">
            <a:off x="875270" y="2581800"/>
            <a:ext cx="0" cy="202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9" name="Google Shape;479;p45"/>
          <p:cNvSpPr txBox="1"/>
          <p:nvPr/>
        </p:nvSpPr>
        <p:spPr>
          <a:xfrm>
            <a:off x="892866" y="3997103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</a:defRPr>
            </a:lvl1pPr>
          </a:lstStyle>
          <a:p>
            <a:endParaRPr lang="es-EC" dirty="0"/>
          </a:p>
          <a:p>
            <a:r>
              <a:rPr lang="es-EC" dirty="0"/>
              <a:t>Modelo de Uppsala. </a:t>
            </a:r>
          </a:p>
        </p:txBody>
      </p:sp>
      <p:sp>
        <p:nvSpPr>
          <p:cNvPr id="480" name="Google Shape;480;p45"/>
          <p:cNvSpPr txBox="1"/>
          <p:nvPr/>
        </p:nvSpPr>
        <p:spPr>
          <a:xfrm>
            <a:off x="847193" y="3616002"/>
            <a:ext cx="194294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6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1. </a:t>
            </a:r>
            <a:r>
              <a:rPr lang="es-EC" sz="16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Exportaciones esporádicas.</a:t>
            </a:r>
            <a:endParaRPr sz="1600" b="1" dirty="0">
              <a:solidFill>
                <a:schemeClr val="dk1"/>
              </a:solidFill>
              <a:latin typeface="Arial Rounded MT Bold" panose="020F0704030504030204" pitchFamily="34" charset="0"/>
              <a:ea typeface="Livvic"/>
              <a:cs typeface="Livvic"/>
              <a:sym typeface="Livvic"/>
            </a:endParaRPr>
          </a:p>
        </p:txBody>
      </p:sp>
      <p:cxnSp>
        <p:nvCxnSpPr>
          <p:cNvPr id="481" name="Google Shape;481;p45"/>
          <p:cNvCxnSpPr/>
          <p:nvPr/>
        </p:nvCxnSpPr>
        <p:spPr>
          <a:xfrm rot="10800000">
            <a:off x="6666470" y="2581800"/>
            <a:ext cx="0" cy="202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Google Shape;482;p45"/>
          <p:cNvSpPr txBox="1"/>
          <p:nvPr/>
        </p:nvSpPr>
        <p:spPr>
          <a:xfrm>
            <a:off x="6688745" y="4191640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</a:defRPr>
            </a:lvl1pPr>
          </a:lstStyle>
          <a:p>
            <a:r>
              <a:rPr lang="es-EC" dirty="0"/>
              <a:t>Incremento de su competitividad.</a:t>
            </a:r>
          </a:p>
        </p:txBody>
      </p:sp>
      <p:sp>
        <p:nvSpPr>
          <p:cNvPr id="483" name="Google Shape;483;p45"/>
          <p:cNvSpPr txBox="1"/>
          <p:nvPr/>
        </p:nvSpPr>
        <p:spPr>
          <a:xfrm>
            <a:off x="6720196" y="3630408"/>
            <a:ext cx="1873875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5. Acuerdos Comerciales</a:t>
            </a:r>
            <a:endParaRPr sz="1800" b="1" dirty="0">
              <a:solidFill>
                <a:schemeClr val="dk1"/>
              </a:solidFill>
              <a:latin typeface="Arial Rounded MT Bold" panose="020F0704030504030204" pitchFamily="34" charset="0"/>
              <a:ea typeface="Livvic"/>
              <a:cs typeface="Livvic"/>
              <a:sym typeface="Livv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75" y="2804373"/>
            <a:ext cx="1961171" cy="84136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13" y="2771724"/>
            <a:ext cx="1956134" cy="9714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104" y="1359685"/>
            <a:ext cx="1787551" cy="10693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889" y="2674713"/>
            <a:ext cx="1839185" cy="735674"/>
          </a:xfrm>
          <a:prstGeom prst="rect">
            <a:avLst/>
          </a:prstGeom>
        </p:spPr>
      </p:pic>
      <p:pic>
        <p:nvPicPr>
          <p:cNvPr id="2052" name="Picture 4" descr="Una sociedad que se forjó solo con Tagua | Revista Lídere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921" y="1394080"/>
            <a:ext cx="1845603" cy="8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240" y="2552953"/>
            <a:ext cx="1300570" cy="979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/>
          <p:nvPr/>
        </p:nvSpPr>
        <p:spPr>
          <a:xfrm>
            <a:off x="4927608" y="533400"/>
            <a:ext cx="352500" cy="954300"/>
          </a:xfrm>
          <a:prstGeom prst="rect">
            <a:avLst/>
          </a:prstGeom>
          <a:solidFill>
            <a:schemeClr val="accent4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5"/>
          <p:cNvSpPr/>
          <p:nvPr/>
        </p:nvSpPr>
        <p:spPr>
          <a:xfrm>
            <a:off x="1993908" y="533400"/>
            <a:ext cx="352500" cy="954300"/>
          </a:xfrm>
          <a:prstGeom prst="rect">
            <a:avLst/>
          </a:prstGeom>
          <a:solidFill>
            <a:schemeClr val="accent4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45"/>
          <p:cNvSpPr/>
          <p:nvPr/>
        </p:nvSpPr>
        <p:spPr>
          <a:xfrm>
            <a:off x="3482996" y="3657600"/>
            <a:ext cx="352500" cy="954300"/>
          </a:xfrm>
          <a:prstGeom prst="rect">
            <a:avLst/>
          </a:prstGeom>
          <a:solidFill>
            <a:schemeClr val="accent4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5"/>
          <p:cNvSpPr/>
          <p:nvPr/>
        </p:nvSpPr>
        <p:spPr>
          <a:xfrm>
            <a:off x="6311921" y="3657600"/>
            <a:ext cx="352500" cy="954300"/>
          </a:xfrm>
          <a:prstGeom prst="rect">
            <a:avLst/>
          </a:prstGeom>
          <a:solidFill>
            <a:schemeClr val="accent4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5"/>
          <p:cNvSpPr/>
          <p:nvPr/>
        </p:nvSpPr>
        <p:spPr>
          <a:xfrm>
            <a:off x="536583" y="3657600"/>
            <a:ext cx="352500" cy="954300"/>
          </a:xfrm>
          <a:prstGeom prst="rect">
            <a:avLst/>
          </a:prstGeom>
          <a:solidFill>
            <a:schemeClr val="accent4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8" name="Google Shape;458;p45"/>
          <p:cNvCxnSpPr/>
          <p:nvPr/>
        </p:nvCxnSpPr>
        <p:spPr>
          <a:xfrm rot="10800000">
            <a:off x="2105058" y="533400"/>
            <a:ext cx="0" cy="2095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45"/>
          <p:cNvCxnSpPr/>
          <p:nvPr/>
        </p:nvCxnSpPr>
        <p:spPr>
          <a:xfrm rot="10800000">
            <a:off x="5019708" y="533400"/>
            <a:ext cx="0" cy="2095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0" name="Google Shape;460;p45"/>
          <p:cNvSpPr txBox="1">
            <a:spLocks noGrp="1"/>
          </p:cNvSpPr>
          <p:nvPr>
            <p:ph type="ctrTitle"/>
          </p:nvPr>
        </p:nvSpPr>
        <p:spPr>
          <a:xfrm rot="5400000">
            <a:off x="6399454" y="2287593"/>
            <a:ext cx="4399365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chemeClr val="accent5"/>
                </a:solidFill>
                <a:latin typeface="Arial Black" panose="020B0A04020102020204" pitchFamily="34" charset="0"/>
              </a:rPr>
              <a:t>RECOMENDACIONES</a:t>
            </a:r>
            <a:endParaRPr sz="2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461" name="Google Shape;461;p45"/>
          <p:cNvSpPr txBox="1"/>
          <p:nvPr/>
        </p:nvSpPr>
        <p:spPr>
          <a:xfrm>
            <a:off x="2197158" y="531600"/>
            <a:ext cx="2587502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C" sz="1200" dirty="0">
              <a:latin typeface="+mn-lt"/>
            </a:endParaRPr>
          </a:p>
          <a:p>
            <a:r>
              <a:rPr lang="es-EC" sz="1200" dirty="0">
                <a:latin typeface="+mn-lt"/>
              </a:rPr>
              <a:t>Asistencia y participación en ferias internacionales, ruedas de negocios y misiones comerciales</a:t>
            </a:r>
            <a:r>
              <a:rPr lang="es-EC" sz="1200" dirty="0"/>
              <a:t>.</a:t>
            </a:r>
          </a:p>
        </p:txBody>
      </p:sp>
      <p:sp>
        <p:nvSpPr>
          <p:cNvPr id="462" name="Google Shape;462;p45"/>
          <p:cNvSpPr txBox="1"/>
          <p:nvPr/>
        </p:nvSpPr>
        <p:spPr>
          <a:xfrm>
            <a:off x="2079707" y="405075"/>
            <a:ext cx="2587502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2. </a:t>
            </a:r>
            <a:r>
              <a:rPr lang="es-EC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Política comercial</a:t>
            </a:r>
            <a:endParaRPr sz="1800" b="1" dirty="0">
              <a:solidFill>
                <a:schemeClr val="dk1"/>
              </a:solidFill>
              <a:latin typeface="Arial Rounded MT Bold" panose="020F0704030504030204" pitchFamily="34" charset="0"/>
              <a:ea typeface="Livvic"/>
              <a:cs typeface="Livvic"/>
              <a:sym typeface="Livvic"/>
            </a:endParaRPr>
          </a:p>
        </p:txBody>
      </p:sp>
      <p:grpSp>
        <p:nvGrpSpPr>
          <p:cNvPr id="463" name="Google Shape;463;p45"/>
          <p:cNvGrpSpPr/>
          <p:nvPr/>
        </p:nvGrpSpPr>
        <p:grpSpPr>
          <a:xfrm>
            <a:off x="536583" y="2460601"/>
            <a:ext cx="6001362" cy="222300"/>
            <a:chOff x="1464850" y="436376"/>
            <a:chExt cx="6001362" cy="222300"/>
          </a:xfrm>
        </p:grpSpPr>
        <p:sp>
          <p:nvSpPr>
            <p:cNvPr id="464" name="Google Shape;464;p45"/>
            <p:cNvSpPr/>
            <p:nvPr/>
          </p:nvSpPr>
          <p:spPr>
            <a:xfrm>
              <a:off x="1464850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4410215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7243912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2920366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5831847" y="436376"/>
              <a:ext cx="222300" cy="2223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9" name="Google Shape;469;p45"/>
            <p:cNvCxnSpPr/>
            <p:nvPr/>
          </p:nvCxnSpPr>
          <p:spPr>
            <a:xfrm>
              <a:off x="1798637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45"/>
            <p:cNvCxnSpPr/>
            <p:nvPr/>
          </p:nvCxnSpPr>
          <p:spPr>
            <a:xfrm>
              <a:off x="3276248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45"/>
            <p:cNvCxnSpPr/>
            <p:nvPr/>
          </p:nvCxnSpPr>
          <p:spPr>
            <a:xfrm>
              <a:off x="4753898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45"/>
            <p:cNvCxnSpPr/>
            <p:nvPr/>
          </p:nvCxnSpPr>
          <p:spPr>
            <a:xfrm>
              <a:off x="6143961" y="547513"/>
              <a:ext cx="988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3" name="Google Shape;473;p45"/>
          <p:cNvSpPr txBox="1"/>
          <p:nvPr/>
        </p:nvSpPr>
        <p:spPr>
          <a:xfrm>
            <a:off x="5013408" y="705225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+mn-lt"/>
                <a:ea typeface="Catamaran Thin"/>
                <a:cs typeface="Catamaran Thin"/>
              </a:defRPr>
            </a:lvl1pPr>
          </a:lstStyle>
          <a:p>
            <a:r>
              <a:rPr lang="es-EC" dirty="0"/>
              <a:t>-Aspecto cultural.</a:t>
            </a:r>
          </a:p>
          <a:p>
            <a:r>
              <a:rPr lang="es-EC" dirty="0"/>
              <a:t>-Carácter ecológico y sostenible.</a:t>
            </a:r>
          </a:p>
        </p:txBody>
      </p:sp>
      <p:sp>
        <p:nvSpPr>
          <p:cNvPr id="474" name="Google Shape;474;p45"/>
          <p:cNvSpPr txBox="1"/>
          <p:nvPr/>
        </p:nvSpPr>
        <p:spPr>
          <a:xfrm>
            <a:off x="4994357" y="405075"/>
            <a:ext cx="1721847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4. </a:t>
            </a:r>
            <a:r>
              <a:rPr lang="es-EC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Concepto</a:t>
            </a:r>
            <a:endParaRPr lang="es-EC" sz="1800" b="1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cxnSp>
        <p:nvCxnSpPr>
          <p:cNvPr id="475" name="Google Shape;475;p45"/>
          <p:cNvCxnSpPr/>
          <p:nvPr/>
        </p:nvCxnSpPr>
        <p:spPr>
          <a:xfrm rot="10800000">
            <a:off x="3581433" y="2581800"/>
            <a:ext cx="0" cy="202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45"/>
          <p:cNvSpPr txBox="1"/>
          <p:nvPr/>
        </p:nvSpPr>
        <p:spPr>
          <a:xfrm>
            <a:off x="3613232" y="4191640"/>
            <a:ext cx="2164203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C" sz="1200" dirty="0">
                <a:latin typeface="+mn-lt"/>
              </a:rPr>
              <a:t>Mayor capacidad en la promoción de su oferta exportable.</a:t>
            </a:r>
          </a:p>
        </p:txBody>
      </p:sp>
      <p:sp>
        <p:nvSpPr>
          <p:cNvPr id="477" name="Google Shape;477;p45"/>
          <p:cNvSpPr txBox="1"/>
          <p:nvPr/>
        </p:nvSpPr>
        <p:spPr>
          <a:xfrm>
            <a:off x="3594546" y="3569385"/>
            <a:ext cx="2079643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3. </a:t>
            </a:r>
            <a:r>
              <a:rPr lang="es-EC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Programas de financiamiento</a:t>
            </a:r>
            <a:endParaRPr sz="1800" b="1" dirty="0">
              <a:solidFill>
                <a:schemeClr val="dk1"/>
              </a:solidFill>
              <a:latin typeface="Arial Rounded MT Bold" panose="020F0704030504030204" pitchFamily="34" charset="0"/>
              <a:ea typeface="Livvic"/>
              <a:cs typeface="Livvic"/>
              <a:sym typeface="Livvic"/>
            </a:endParaRPr>
          </a:p>
        </p:txBody>
      </p:sp>
      <p:cxnSp>
        <p:nvCxnSpPr>
          <p:cNvPr id="478" name="Google Shape;478;p45"/>
          <p:cNvCxnSpPr/>
          <p:nvPr/>
        </p:nvCxnSpPr>
        <p:spPr>
          <a:xfrm rot="10800000">
            <a:off x="638208" y="2581800"/>
            <a:ext cx="0" cy="202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9" name="Google Shape;479;p45"/>
          <p:cNvSpPr txBox="1"/>
          <p:nvPr/>
        </p:nvSpPr>
        <p:spPr>
          <a:xfrm>
            <a:off x="741417" y="4089925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latin typeface="+mn-lt"/>
              </a:defRPr>
            </a:lvl1pPr>
          </a:lstStyle>
          <a:p>
            <a:r>
              <a:rPr lang="es-EC" dirty="0"/>
              <a:t>Propuesta planteada como actividades claves.</a:t>
            </a:r>
          </a:p>
        </p:txBody>
      </p:sp>
      <p:sp>
        <p:nvSpPr>
          <p:cNvPr id="480" name="Google Shape;480;p45"/>
          <p:cNvSpPr txBox="1"/>
          <p:nvPr/>
        </p:nvSpPr>
        <p:spPr>
          <a:xfrm>
            <a:off x="622383" y="3759450"/>
            <a:ext cx="2221799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  <a:sym typeface="Livvic"/>
              </a:rPr>
              <a:t>1. Exportadores </a:t>
            </a:r>
            <a:endParaRPr sz="1800" b="1" dirty="0">
              <a:solidFill>
                <a:schemeClr val="dk1"/>
              </a:solidFill>
              <a:latin typeface="Arial Rounded MT Bold" panose="020F0704030504030204" pitchFamily="34" charset="0"/>
              <a:ea typeface="Livvic"/>
              <a:cs typeface="Livvic"/>
              <a:sym typeface="Livvic"/>
            </a:endParaRPr>
          </a:p>
        </p:txBody>
      </p:sp>
      <p:cxnSp>
        <p:nvCxnSpPr>
          <p:cNvPr id="481" name="Google Shape;481;p45"/>
          <p:cNvCxnSpPr/>
          <p:nvPr/>
        </p:nvCxnSpPr>
        <p:spPr>
          <a:xfrm rot="10800000">
            <a:off x="6429408" y="2581800"/>
            <a:ext cx="0" cy="202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Google Shape;482;p45"/>
          <p:cNvSpPr txBox="1"/>
          <p:nvPr/>
        </p:nvSpPr>
        <p:spPr>
          <a:xfrm>
            <a:off x="6450691" y="4017606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C" sz="1200" dirty="0">
                <a:solidFill>
                  <a:schemeClr val="dk1"/>
                </a:solidFill>
                <a:latin typeface="+mn-lt"/>
                <a:ea typeface="Catamaran Thin"/>
                <a:cs typeface="Catamaran Thin"/>
                <a:sym typeface="Catamaran Thin"/>
              </a:rPr>
              <a:t>Fortalecimiento de las relaciones comerciales.</a:t>
            </a:r>
            <a:endParaRPr sz="1200" dirty="0">
              <a:solidFill>
                <a:schemeClr val="dk1"/>
              </a:solidFill>
              <a:latin typeface="+mn-lt"/>
              <a:ea typeface="Catamaran Thin"/>
              <a:cs typeface="Catamaran Thin"/>
              <a:sym typeface="Catamaran Thin"/>
            </a:endParaRPr>
          </a:p>
        </p:txBody>
      </p:sp>
      <p:sp>
        <p:nvSpPr>
          <p:cNvPr id="483" name="Google Shape;483;p45"/>
          <p:cNvSpPr txBox="1"/>
          <p:nvPr/>
        </p:nvSpPr>
        <p:spPr>
          <a:xfrm>
            <a:off x="6426795" y="3614068"/>
            <a:ext cx="182122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800" b="1">
                <a:solidFill>
                  <a:schemeClr val="dk1"/>
                </a:solidFill>
                <a:latin typeface="Arial Rounded MT Bold" panose="020F0704030504030204" pitchFamily="34" charset="0"/>
                <a:ea typeface="Livvic"/>
                <a:cs typeface="Livvic"/>
              </a:defRPr>
            </a:lvl1pPr>
          </a:lstStyle>
          <a:p>
            <a:r>
              <a:rPr lang="es" dirty="0">
                <a:sym typeface="Livvic"/>
              </a:rPr>
              <a:t>5. </a:t>
            </a:r>
            <a:r>
              <a:rPr lang="es-EC" dirty="0">
                <a:sym typeface="Livvic"/>
              </a:rPr>
              <a:t>EEUU</a:t>
            </a:r>
            <a:endParaRPr dirty="0">
              <a:sym typeface="Livv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047" y="2700849"/>
            <a:ext cx="1715167" cy="10787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047" y="1367565"/>
            <a:ext cx="1363471" cy="10398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14" y="2656399"/>
            <a:ext cx="1662318" cy="988251"/>
          </a:xfrm>
          <a:prstGeom prst="rect">
            <a:avLst/>
          </a:prstGeom>
        </p:spPr>
      </p:pic>
      <p:pic>
        <p:nvPicPr>
          <p:cNvPr id="3078" name="Picture 6" descr="TAGUA - Definición y sinónimos de tagua en el diccionario españo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049" y="1357990"/>
            <a:ext cx="2852466" cy="110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560" y="2656399"/>
            <a:ext cx="1463174" cy="8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823" y="2774206"/>
            <a:ext cx="4212132" cy="21705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03" y="744459"/>
            <a:ext cx="4162475" cy="2072742"/>
          </a:xfrm>
          <a:prstGeom prst="rect">
            <a:avLst/>
          </a:prstGeom>
        </p:spPr>
      </p:pic>
      <p:sp>
        <p:nvSpPr>
          <p:cNvPr id="163" name="Google Shape;163;p27"/>
          <p:cNvSpPr/>
          <p:nvPr/>
        </p:nvSpPr>
        <p:spPr>
          <a:xfrm>
            <a:off x="4953823" y="1726426"/>
            <a:ext cx="2991000" cy="19887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 flipH="1">
            <a:off x="1765903" y="1436290"/>
            <a:ext cx="3071541" cy="529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dirty="0">
                <a:latin typeface="+mn-lt"/>
              </a:rPr>
              <a:t>-Actividad que juega un papel indispensable en la cultura pero no en la economía del país. </a:t>
            </a:r>
            <a:endParaRPr dirty="0">
              <a:latin typeface="+mn-lt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41649" y="387720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Black" panose="020B0A04020102020204" pitchFamily="34" charset="0"/>
              </a:rPr>
              <a:t>JUSTIFICACIÓN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0" y="1577400"/>
            <a:ext cx="362100" cy="19887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4;p27"/>
          <p:cNvSpPr txBox="1">
            <a:spLocks/>
          </p:cNvSpPr>
          <p:nvPr/>
        </p:nvSpPr>
        <p:spPr>
          <a:xfrm flipH="1">
            <a:off x="560008" y="2206083"/>
            <a:ext cx="3071541" cy="52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es-EC" dirty="0">
                <a:solidFill>
                  <a:schemeClr val="accent2"/>
                </a:solidFill>
                <a:latin typeface="+mn-lt"/>
              </a:rPr>
              <a:t>-Ecuador forma parte del reducido grupo de países dedicados a la producción y exportación de la tagua. </a:t>
            </a:r>
          </a:p>
        </p:txBody>
      </p:sp>
      <p:sp>
        <p:nvSpPr>
          <p:cNvPr id="9" name="Google Shape;164;p27"/>
          <p:cNvSpPr txBox="1">
            <a:spLocks/>
          </p:cNvSpPr>
          <p:nvPr/>
        </p:nvSpPr>
        <p:spPr>
          <a:xfrm flipH="1">
            <a:off x="1577339" y="3091837"/>
            <a:ext cx="3071541" cy="52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Catamaran Thin"/>
              <a:buNone/>
              <a:defRPr sz="1200">
                <a:solidFill>
                  <a:schemeClr val="dk1"/>
                </a:solidFill>
                <a:latin typeface="+mn-lt"/>
                <a:ea typeface="Catamaran Thin"/>
                <a:cs typeface="Catamaran Thin"/>
              </a:defRPr>
            </a:lvl1pPr>
            <a:lvl2pPr marL="9144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2pPr>
            <a:lvl3pPr marL="13716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3pPr>
            <a:lvl4pPr marL="18288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4pPr>
            <a:lvl5pPr marL="22860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5pPr>
            <a:lvl6pPr marL="27432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6pPr>
            <a:lvl7pPr marL="32004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7pPr>
            <a:lvl8pPr marL="36576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8pPr>
            <a:lvl9pPr marL="41148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9pPr>
          </a:lstStyle>
          <a:p>
            <a:r>
              <a:rPr lang="es-EC" dirty="0"/>
              <a:t>-Aprovechar y potencializar el trabajo de las comunidades.</a:t>
            </a:r>
          </a:p>
        </p:txBody>
      </p:sp>
      <p:sp>
        <p:nvSpPr>
          <p:cNvPr id="10" name="Google Shape;164;p27"/>
          <p:cNvSpPr txBox="1">
            <a:spLocks/>
          </p:cNvSpPr>
          <p:nvPr/>
        </p:nvSpPr>
        <p:spPr>
          <a:xfrm flipH="1">
            <a:off x="301257" y="3744963"/>
            <a:ext cx="3169040" cy="52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None/>
              <a:defRPr sz="12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Thin"/>
              <a:buNone/>
              <a:defRPr sz="28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es-EC" dirty="0">
                <a:solidFill>
                  <a:schemeClr val="accent2"/>
                </a:solidFill>
                <a:latin typeface="+mn-lt"/>
              </a:rPr>
              <a:t>-Mejorar las condiciones de vida de los pequeños y medianos productores </a:t>
            </a:r>
          </a:p>
        </p:txBody>
      </p:sp>
      <p:sp>
        <p:nvSpPr>
          <p:cNvPr id="11" name="Google Shape;164;p27"/>
          <p:cNvSpPr txBox="1">
            <a:spLocks/>
          </p:cNvSpPr>
          <p:nvPr/>
        </p:nvSpPr>
        <p:spPr>
          <a:xfrm flipH="1">
            <a:off x="1443267" y="4415216"/>
            <a:ext cx="3071541" cy="52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r">
              <a:buClr>
                <a:schemeClr val="dk1"/>
              </a:buClr>
              <a:buSzPts val="1200"/>
              <a:buFont typeface="Catamaran Thin"/>
              <a:buNone/>
              <a:defRPr sz="1200">
                <a:solidFill>
                  <a:schemeClr val="dk1"/>
                </a:solidFill>
                <a:latin typeface="+mn-lt"/>
                <a:ea typeface="Catamaran Thin"/>
                <a:cs typeface="Catamaran Thin"/>
              </a:defRPr>
            </a:lvl1pPr>
            <a:lvl2pPr marL="9144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2pPr>
            <a:lvl3pPr marL="13716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3pPr>
            <a:lvl4pPr marL="18288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4pPr>
            <a:lvl5pPr marL="22860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5pPr>
            <a:lvl6pPr marL="27432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6pPr>
            <a:lvl7pPr marL="32004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7pPr>
            <a:lvl8pPr marL="36576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8pPr>
            <a:lvl9pPr marL="4114800" indent="-304800">
              <a:buSzPts val="2800"/>
              <a:buFont typeface="Catamaran Thin"/>
              <a:buNone/>
              <a:defRPr sz="2800">
                <a:latin typeface="Catamaran Thin"/>
                <a:ea typeface="Catamaran Thin"/>
                <a:cs typeface="Catamaran Thin"/>
              </a:defRPr>
            </a:lvl9pPr>
          </a:lstStyle>
          <a:p>
            <a:r>
              <a:rPr lang="es-EC" dirty="0"/>
              <a:t>-Reactivación de la economía nacional </a:t>
            </a:r>
          </a:p>
        </p:txBody>
      </p:sp>
      <p:grpSp>
        <p:nvGrpSpPr>
          <p:cNvPr id="12" name="Google Shape;7142;p63"/>
          <p:cNvGrpSpPr/>
          <p:nvPr/>
        </p:nvGrpSpPr>
        <p:grpSpPr>
          <a:xfrm>
            <a:off x="888225" y="1311067"/>
            <a:ext cx="902424" cy="692244"/>
            <a:chOff x="1781317" y="3391400"/>
            <a:chExt cx="367255" cy="282364"/>
          </a:xfrm>
        </p:grpSpPr>
        <p:sp>
          <p:nvSpPr>
            <p:cNvPr id="13" name="Google Shape;7143;p63"/>
            <p:cNvSpPr/>
            <p:nvPr/>
          </p:nvSpPr>
          <p:spPr>
            <a:xfrm>
              <a:off x="1901061" y="3639610"/>
              <a:ext cx="11013" cy="33772"/>
            </a:xfrm>
            <a:custGeom>
              <a:avLst/>
              <a:gdLst/>
              <a:ahLst/>
              <a:cxnLst/>
              <a:rect l="l" t="t" r="r" b="b"/>
              <a:pathLst>
                <a:path w="346" h="106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94"/>
                  </a:lnTo>
                  <a:cubicBezTo>
                    <a:pt x="1" y="977"/>
                    <a:pt x="72" y="1060"/>
                    <a:pt x="167" y="1060"/>
                  </a:cubicBezTo>
                  <a:cubicBezTo>
                    <a:pt x="251" y="1060"/>
                    <a:pt x="334" y="977"/>
                    <a:pt x="334" y="894"/>
                  </a:cubicBezTo>
                  <a:lnTo>
                    <a:pt x="334" y="167"/>
                  </a:lnTo>
                  <a:cubicBezTo>
                    <a:pt x="346" y="72"/>
                    <a:pt x="274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44;p63"/>
            <p:cNvSpPr/>
            <p:nvPr/>
          </p:nvSpPr>
          <p:spPr>
            <a:xfrm>
              <a:off x="2016668" y="3639610"/>
              <a:ext cx="10631" cy="33772"/>
            </a:xfrm>
            <a:custGeom>
              <a:avLst/>
              <a:gdLst/>
              <a:ahLst/>
              <a:cxnLst/>
              <a:rect l="l" t="t" r="r" b="b"/>
              <a:pathLst>
                <a:path w="334" h="1061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894"/>
                  </a:lnTo>
                  <a:cubicBezTo>
                    <a:pt x="0" y="977"/>
                    <a:pt x="71" y="1060"/>
                    <a:pt x="167" y="1060"/>
                  </a:cubicBezTo>
                  <a:cubicBezTo>
                    <a:pt x="250" y="1060"/>
                    <a:pt x="333" y="977"/>
                    <a:pt x="333" y="894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45;p63"/>
            <p:cNvSpPr/>
            <p:nvPr/>
          </p:nvSpPr>
          <p:spPr>
            <a:xfrm>
              <a:off x="1820340" y="3518720"/>
              <a:ext cx="46281" cy="16329"/>
            </a:xfrm>
            <a:custGeom>
              <a:avLst/>
              <a:gdLst/>
              <a:ahLst/>
              <a:cxnLst/>
              <a:rect l="l" t="t" r="r" b="b"/>
              <a:pathLst>
                <a:path w="1454" h="513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cubicBezTo>
                    <a:pt x="370" y="334"/>
                    <a:pt x="917" y="358"/>
                    <a:pt x="1179" y="489"/>
                  </a:cubicBezTo>
                  <a:cubicBezTo>
                    <a:pt x="1215" y="513"/>
                    <a:pt x="1227" y="513"/>
                    <a:pt x="1263" y="513"/>
                  </a:cubicBezTo>
                  <a:cubicBezTo>
                    <a:pt x="1310" y="513"/>
                    <a:pt x="1382" y="477"/>
                    <a:pt x="1406" y="417"/>
                  </a:cubicBezTo>
                  <a:cubicBezTo>
                    <a:pt x="1453" y="346"/>
                    <a:pt x="1417" y="239"/>
                    <a:pt x="1334" y="191"/>
                  </a:cubicBezTo>
                  <a:cubicBezTo>
                    <a:pt x="941" y="1"/>
                    <a:pt x="203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46;p63"/>
            <p:cNvSpPr/>
            <p:nvPr/>
          </p:nvSpPr>
          <p:spPr>
            <a:xfrm>
              <a:off x="1802898" y="3628247"/>
              <a:ext cx="11045" cy="45135"/>
            </a:xfrm>
            <a:custGeom>
              <a:avLst/>
              <a:gdLst/>
              <a:ahLst/>
              <a:cxnLst/>
              <a:rect l="l" t="t" r="r" b="b"/>
              <a:pathLst>
                <a:path w="347" h="1418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251"/>
                  </a:lnTo>
                  <a:cubicBezTo>
                    <a:pt x="1" y="1334"/>
                    <a:pt x="72" y="1417"/>
                    <a:pt x="168" y="1417"/>
                  </a:cubicBezTo>
                  <a:cubicBezTo>
                    <a:pt x="263" y="1417"/>
                    <a:pt x="334" y="1334"/>
                    <a:pt x="334" y="1251"/>
                  </a:cubicBezTo>
                  <a:lnTo>
                    <a:pt x="334" y="167"/>
                  </a:ln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47;p63"/>
            <p:cNvSpPr/>
            <p:nvPr/>
          </p:nvSpPr>
          <p:spPr>
            <a:xfrm>
              <a:off x="1781317" y="3391400"/>
              <a:ext cx="367255" cy="282364"/>
            </a:xfrm>
            <a:custGeom>
              <a:avLst/>
              <a:gdLst/>
              <a:ahLst/>
              <a:cxnLst/>
              <a:rect l="l" t="t" r="r" b="b"/>
              <a:pathLst>
                <a:path w="11538" h="8871" extrusionOk="0">
                  <a:moveTo>
                    <a:pt x="9728" y="2703"/>
                  </a:moveTo>
                  <a:cubicBezTo>
                    <a:pt x="10049" y="2703"/>
                    <a:pt x="10287" y="2917"/>
                    <a:pt x="10287" y="3167"/>
                  </a:cubicBezTo>
                  <a:lnTo>
                    <a:pt x="10287" y="3203"/>
                  </a:lnTo>
                  <a:cubicBezTo>
                    <a:pt x="10121" y="3120"/>
                    <a:pt x="9930" y="3096"/>
                    <a:pt x="9728" y="3096"/>
                  </a:cubicBezTo>
                  <a:cubicBezTo>
                    <a:pt x="9537" y="3096"/>
                    <a:pt x="9347" y="3143"/>
                    <a:pt x="9180" y="3203"/>
                  </a:cubicBezTo>
                  <a:lnTo>
                    <a:pt x="9180" y="3167"/>
                  </a:lnTo>
                  <a:cubicBezTo>
                    <a:pt x="9180" y="2917"/>
                    <a:pt x="9430" y="2703"/>
                    <a:pt x="9728" y="2703"/>
                  </a:cubicBezTo>
                  <a:close/>
                  <a:moveTo>
                    <a:pt x="9728" y="3405"/>
                  </a:moveTo>
                  <a:cubicBezTo>
                    <a:pt x="10347" y="3405"/>
                    <a:pt x="10835" y="3893"/>
                    <a:pt x="10835" y="4513"/>
                  </a:cubicBezTo>
                  <a:cubicBezTo>
                    <a:pt x="10835" y="4632"/>
                    <a:pt x="10811" y="4751"/>
                    <a:pt x="10775" y="4846"/>
                  </a:cubicBezTo>
                  <a:cubicBezTo>
                    <a:pt x="10299" y="4358"/>
                    <a:pt x="9454" y="4167"/>
                    <a:pt x="9406" y="4167"/>
                  </a:cubicBezTo>
                  <a:cubicBezTo>
                    <a:pt x="9392" y="4160"/>
                    <a:pt x="9377" y="4157"/>
                    <a:pt x="9362" y="4157"/>
                  </a:cubicBezTo>
                  <a:cubicBezTo>
                    <a:pt x="9325" y="4157"/>
                    <a:pt x="9285" y="4174"/>
                    <a:pt x="9251" y="4191"/>
                  </a:cubicBezTo>
                  <a:cubicBezTo>
                    <a:pt x="9216" y="4227"/>
                    <a:pt x="9192" y="4274"/>
                    <a:pt x="9192" y="4334"/>
                  </a:cubicBezTo>
                  <a:cubicBezTo>
                    <a:pt x="9192" y="4334"/>
                    <a:pt x="9180" y="4441"/>
                    <a:pt x="9061" y="4572"/>
                  </a:cubicBezTo>
                  <a:cubicBezTo>
                    <a:pt x="9001" y="4632"/>
                    <a:pt x="9001" y="4751"/>
                    <a:pt x="9061" y="4810"/>
                  </a:cubicBezTo>
                  <a:cubicBezTo>
                    <a:pt x="9091" y="4840"/>
                    <a:pt x="9135" y="4855"/>
                    <a:pt x="9180" y="4855"/>
                  </a:cubicBezTo>
                  <a:cubicBezTo>
                    <a:pt x="9225" y="4855"/>
                    <a:pt x="9269" y="4840"/>
                    <a:pt x="9299" y="4810"/>
                  </a:cubicBezTo>
                  <a:cubicBezTo>
                    <a:pt x="9394" y="4715"/>
                    <a:pt x="9454" y="4608"/>
                    <a:pt x="9478" y="4536"/>
                  </a:cubicBezTo>
                  <a:cubicBezTo>
                    <a:pt x="9763" y="4632"/>
                    <a:pt x="10359" y="4834"/>
                    <a:pt x="10621" y="5203"/>
                  </a:cubicBezTo>
                  <a:cubicBezTo>
                    <a:pt x="10561" y="5668"/>
                    <a:pt x="10192" y="5977"/>
                    <a:pt x="9728" y="5977"/>
                  </a:cubicBezTo>
                  <a:cubicBezTo>
                    <a:pt x="9251" y="5977"/>
                    <a:pt x="8870" y="5620"/>
                    <a:pt x="8823" y="5167"/>
                  </a:cubicBezTo>
                  <a:cubicBezTo>
                    <a:pt x="8823" y="5132"/>
                    <a:pt x="8811" y="5120"/>
                    <a:pt x="8799" y="5084"/>
                  </a:cubicBezTo>
                  <a:cubicBezTo>
                    <a:pt x="8692" y="4906"/>
                    <a:pt x="8632" y="4715"/>
                    <a:pt x="8632" y="4513"/>
                  </a:cubicBezTo>
                  <a:cubicBezTo>
                    <a:pt x="8632" y="3893"/>
                    <a:pt x="9120" y="3405"/>
                    <a:pt x="9728" y="3405"/>
                  </a:cubicBezTo>
                  <a:close/>
                  <a:moveTo>
                    <a:pt x="3048" y="3405"/>
                  </a:moveTo>
                  <a:lnTo>
                    <a:pt x="3048" y="4108"/>
                  </a:lnTo>
                  <a:cubicBezTo>
                    <a:pt x="3048" y="4227"/>
                    <a:pt x="3024" y="4334"/>
                    <a:pt x="2977" y="4429"/>
                  </a:cubicBezTo>
                  <a:lnTo>
                    <a:pt x="2882" y="4608"/>
                  </a:lnTo>
                  <a:cubicBezTo>
                    <a:pt x="2870" y="4644"/>
                    <a:pt x="2870" y="4655"/>
                    <a:pt x="2870" y="4691"/>
                  </a:cubicBezTo>
                  <a:lnTo>
                    <a:pt x="2870" y="5048"/>
                  </a:lnTo>
                  <a:cubicBezTo>
                    <a:pt x="2870" y="5298"/>
                    <a:pt x="2763" y="5537"/>
                    <a:pt x="2584" y="5703"/>
                  </a:cubicBezTo>
                  <a:cubicBezTo>
                    <a:pt x="2413" y="5885"/>
                    <a:pt x="2203" y="5981"/>
                    <a:pt x="1989" y="5981"/>
                  </a:cubicBezTo>
                  <a:cubicBezTo>
                    <a:pt x="1965" y="5981"/>
                    <a:pt x="1941" y="5979"/>
                    <a:pt x="1917" y="5977"/>
                  </a:cubicBezTo>
                  <a:cubicBezTo>
                    <a:pt x="1429" y="5965"/>
                    <a:pt x="1024" y="5537"/>
                    <a:pt x="1024" y="5013"/>
                  </a:cubicBezTo>
                  <a:lnTo>
                    <a:pt x="1024" y="4703"/>
                  </a:lnTo>
                  <a:cubicBezTo>
                    <a:pt x="1024" y="4667"/>
                    <a:pt x="1024" y="4644"/>
                    <a:pt x="1012" y="4632"/>
                  </a:cubicBezTo>
                  <a:lnTo>
                    <a:pt x="905" y="4417"/>
                  </a:lnTo>
                  <a:cubicBezTo>
                    <a:pt x="858" y="4346"/>
                    <a:pt x="846" y="4251"/>
                    <a:pt x="846" y="4167"/>
                  </a:cubicBezTo>
                  <a:lnTo>
                    <a:pt x="846" y="4144"/>
                  </a:lnTo>
                  <a:cubicBezTo>
                    <a:pt x="846" y="3751"/>
                    <a:pt x="1179" y="3405"/>
                    <a:pt x="1596" y="3405"/>
                  </a:cubicBezTo>
                  <a:close/>
                  <a:moveTo>
                    <a:pt x="5763" y="322"/>
                  </a:moveTo>
                  <a:cubicBezTo>
                    <a:pt x="6358" y="322"/>
                    <a:pt x="6870" y="536"/>
                    <a:pt x="7263" y="905"/>
                  </a:cubicBezTo>
                  <a:cubicBezTo>
                    <a:pt x="7668" y="1298"/>
                    <a:pt x="7882" y="1858"/>
                    <a:pt x="7942" y="2524"/>
                  </a:cubicBezTo>
                  <a:cubicBezTo>
                    <a:pt x="8085" y="4346"/>
                    <a:pt x="8227" y="5346"/>
                    <a:pt x="8287" y="5703"/>
                  </a:cubicBezTo>
                  <a:lnTo>
                    <a:pt x="8287" y="5715"/>
                  </a:lnTo>
                  <a:cubicBezTo>
                    <a:pt x="8108" y="5834"/>
                    <a:pt x="7763" y="6025"/>
                    <a:pt x="7215" y="6179"/>
                  </a:cubicBezTo>
                  <a:lnTo>
                    <a:pt x="6930" y="6060"/>
                  </a:lnTo>
                  <a:cubicBezTo>
                    <a:pt x="6858" y="6025"/>
                    <a:pt x="6811" y="5953"/>
                    <a:pt x="6811" y="5882"/>
                  </a:cubicBezTo>
                  <a:lnTo>
                    <a:pt x="6811" y="5298"/>
                  </a:lnTo>
                  <a:cubicBezTo>
                    <a:pt x="7370" y="4941"/>
                    <a:pt x="7727" y="4334"/>
                    <a:pt x="7727" y="3632"/>
                  </a:cubicBezTo>
                  <a:lnTo>
                    <a:pt x="7727" y="3322"/>
                  </a:lnTo>
                  <a:cubicBezTo>
                    <a:pt x="7727" y="3108"/>
                    <a:pt x="7632" y="2917"/>
                    <a:pt x="7489" y="2786"/>
                  </a:cubicBezTo>
                  <a:cubicBezTo>
                    <a:pt x="7144" y="2489"/>
                    <a:pt x="6370" y="1965"/>
                    <a:pt x="5025" y="1834"/>
                  </a:cubicBezTo>
                  <a:cubicBezTo>
                    <a:pt x="5015" y="1831"/>
                    <a:pt x="5005" y="1830"/>
                    <a:pt x="4995" y="1830"/>
                  </a:cubicBezTo>
                  <a:cubicBezTo>
                    <a:pt x="4920" y="1830"/>
                    <a:pt x="4846" y="1903"/>
                    <a:pt x="4846" y="1977"/>
                  </a:cubicBezTo>
                  <a:cubicBezTo>
                    <a:pt x="4834" y="2072"/>
                    <a:pt x="4906" y="2155"/>
                    <a:pt x="5001" y="2155"/>
                  </a:cubicBezTo>
                  <a:cubicBezTo>
                    <a:pt x="6251" y="2274"/>
                    <a:pt x="6954" y="2750"/>
                    <a:pt x="7263" y="3024"/>
                  </a:cubicBezTo>
                  <a:cubicBezTo>
                    <a:pt x="7335" y="3096"/>
                    <a:pt x="7382" y="3179"/>
                    <a:pt x="7382" y="3298"/>
                  </a:cubicBezTo>
                  <a:lnTo>
                    <a:pt x="7382" y="3620"/>
                  </a:lnTo>
                  <a:cubicBezTo>
                    <a:pt x="7382" y="4525"/>
                    <a:pt x="6632" y="5251"/>
                    <a:pt x="5739" y="5251"/>
                  </a:cubicBezTo>
                  <a:cubicBezTo>
                    <a:pt x="4846" y="5251"/>
                    <a:pt x="4108" y="4513"/>
                    <a:pt x="4108" y="3620"/>
                  </a:cubicBezTo>
                  <a:lnTo>
                    <a:pt x="4108" y="3465"/>
                  </a:lnTo>
                  <a:cubicBezTo>
                    <a:pt x="4108" y="3405"/>
                    <a:pt x="4132" y="3346"/>
                    <a:pt x="4191" y="3298"/>
                  </a:cubicBezTo>
                  <a:cubicBezTo>
                    <a:pt x="4406" y="3179"/>
                    <a:pt x="4691" y="2965"/>
                    <a:pt x="4822" y="2572"/>
                  </a:cubicBezTo>
                  <a:cubicBezTo>
                    <a:pt x="4846" y="2489"/>
                    <a:pt x="4810" y="2393"/>
                    <a:pt x="4715" y="2369"/>
                  </a:cubicBezTo>
                  <a:cubicBezTo>
                    <a:pt x="4696" y="2361"/>
                    <a:pt x="4676" y="2357"/>
                    <a:pt x="4657" y="2357"/>
                  </a:cubicBezTo>
                  <a:cubicBezTo>
                    <a:pt x="4592" y="2357"/>
                    <a:pt x="4531" y="2401"/>
                    <a:pt x="4513" y="2465"/>
                  </a:cubicBezTo>
                  <a:cubicBezTo>
                    <a:pt x="4417" y="2750"/>
                    <a:pt x="4191" y="2917"/>
                    <a:pt x="4048" y="3024"/>
                  </a:cubicBezTo>
                  <a:cubicBezTo>
                    <a:pt x="3882" y="3108"/>
                    <a:pt x="3775" y="3286"/>
                    <a:pt x="3775" y="3465"/>
                  </a:cubicBezTo>
                  <a:lnTo>
                    <a:pt x="3775" y="3620"/>
                  </a:lnTo>
                  <a:cubicBezTo>
                    <a:pt x="3775" y="4310"/>
                    <a:pt x="4132" y="4929"/>
                    <a:pt x="4691" y="5287"/>
                  </a:cubicBezTo>
                  <a:lnTo>
                    <a:pt x="4691" y="5858"/>
                  </a:lnTo>
                  <a:cubicBezTo>
                    <a:pt x="4691" y="5941"/>
                    <a:pt x="4644" y="6013"/>
                    <a:pt x="4572" y="6037"/>
                  </a:cubicBezTo>
                  <a:lnTo>
                    <a:pt x="4287" y="6156"/>
                  </a:lnTo>
                  <a:cubicBezTo>
                    <a:pt x="3739" y="6013"/>
                    <a:pt x="3394" y="5822"/>
                    <a:pt x="3227" y="5715"/>
                  </a:cubicBezTo>
                  <a:lnTo>
                    <a:pt x="3227" y="5703"/>
                  </a:lnTo>
                  <a:cubicBezTo>
                    <a:pt x="3286" y="5346"/>
                    <a:pt x="3441" y="4346"/>
                    <a:pt x="3572" y="2524"/>
                  </a:cubicBezTo>
                  <a:cubicBezTo>
                    <a:pt x="3620" y="1858"/>
                    <a:pt x="3858" y="1310"/>
                    <a:pt x="4251" y="905"/>
                  </a:cubicBezTo>
                  <a:cubicBezTo>
                    <a:pt x="4644" y="524"/>
                    <a:pt x="5168" y="322"/>
                    <a:pt x="5763" y="322"/>
                  </a:cubicBezTo>
                  <a:close/>
                  <a:moveTo>
                    <a:pt x="2917" y="5870"/>
                  </a:moveTo>
                  <a:cubicBezTo>
                    <a:pt x="2941" y="5929"/>
                    <a:pt x="2989" y="5977"/>
                    <a:pt x="3036" y="6013"/>
                  </a:cubicBezTo>
                  <a:cubicBezTo>
                    <a:pt x="3167" y="6096"/>
                    <a:pt x="3417" y="6251"/>
                    <a:pt x="3810" y="6382"/>
                  </a:cubicBezTo>
                  <a:lnTo>
                    <a:pt x="3334" y="6596"/>
                  </a:lnTo>
                  <a:lnTo>
                    <a:pt x="2798" y="6441"/>
                  </a:lnTo>
                  <a:cubicBezTo>
                    <a:pt x="2667" y="6394"/>
                    <a:pt x="2667" y="6382"/>
                    <a:pt x="2667" y="6358"/>
                  </a:cubicBezTo>
                  <a:lnTo>
                    <a:pt x="2667" y="6120"/>
                  </a:lnTo>
                  <a:cubicBezTo>
                    <a:pt x="2727" y="6072"/>
                    <a:pt x="2763" y="6025"/>
                    <a:pt x="2822" y="5977"/>
                  </a:cubicBezTo>
                  <a:cubicBezTo>
                    <a:pt x="2858" y="5953"/>
                    <a:pt x="2882" y="5906"/>
                    <a:pt x="2917" y="5870"/>
                  </a:cubicBezTo>
                  <a:close/>
                  <a:moveTo>
                    <a:pt x="8620" y="5620"/>
                  </a:moveTo>
                  <a:cubicBezTo>
                    <a:pt x="8704" y="5822"/>
                    <a:pt x="8859" y="5977"/>
                    <a:pt x="9037" y="6096"/>
                  </a:cubicBezTo>
                  <a:lnTo>
                    <a:pt x="9037" y="6453"/>
                  </a:lnTo>
                  <a:lnTo>
                    <a:pt x="9013" y="6453"/>
                  </a:lnTo>
                  <a:lnTo>
                    <a:pt x="8478" y="6739"/>
                  </a:lnTo>
                  <a:cubicBezTo>
                    <a:pt x="8478" y="6739"/>
                    <a:pt x="8466" y="6739"/>
                    <a:pt x="8466" y="6727"/>
                  </a:cubicBezTo>
                  <a:lnTo>
                    <a:pt x="7692" y="6382"/>
                  </a:lnTo>
                  <a:cubicBezTo>
                    <a:pt x="8061" y="6251"/>
                    <a:pt x="8335" y="6096"/>
                    <a:pt x="8466" y="6013"/>
                  </a:cubicBezTo>
                  <a:cubicBezTo>
                    <a:pt x="8585" y="5941"/>
                    <a:pt x="8644" y="5798"/>
                    <a:pt x="8620" y="5656"/>
                  </a:cubicBezTo>
                  <a:lnTo>
                    <a:pt x="8620" y="5620"/>
                  </a:lnTo>
                  <a:close/>
                  <a:moveTo>
                    <a:pt x="2322" y="6263"/>
                  </a:moveTo>
                  <a:lnTo>
                    <a:pt x="2322" y="6334"/>
                  </a:lnTo>
                  <a:cubicBezTo>
                    <a:pt x="2322" y="6370"/>
                    <a:pt x="2322" y="6418"/>
                    <a:pt x="2334" y="6441"/>
                  </a:cubicBezTo>
                  <a:lnTo>
                    <a:pt x="1929" y="6834"/>
                  </a:lnTo>
                  <a:lnTo>
                    <a:pt x="1548" y="6441"/>
                  </a:lnTo>
                  <a:cubicBezTo>
                    <a:pt x="1560" y="6418"/>
                    <a:pt x="1560" y="6382"/>
                    <a:pt x="1560" y="6334"/>
                  </a:cubicBezTo>
                  <a:lnTo>
                    <a:pt x="1560" y="6263"/>
                  </a:lnTo>
                  <a:cubicBezTo>
                    <a:pt x="1667" y="6299"/>
                    <a:pt x="1786" y="6322"/>
                    <a:pt x="1905" y="6322"/>
                  </a:cubicBezTo>
                  <a:lnTo>
                    <a:pt x="1953" y="6322"/>
                  </a:lnTo>
                  <a:cubicBezTo>
                    <a:pt x="2084" y="6322"/>
                    <a:pt x="2203" y="6310"/>
                    <a:pt x="2322" y="6263"/>
                  </a:cubicBezTo>
                  <a:close/>
                  <a:moveTo>
                    <a:pt x="10109" y="6275"/>
                  </a:moveTo>
                  <a:lnTo>
                    <a:pt x="10109" y="6453"/>
                  </a:lnTo>
                  <a:cubicBezTo>
                    <a:pt x="10109" y="6513"/>
                    <a:pt x="10121" y="6572"/>
                    <a:pt x="10144" y="6620"/>
                  </a:cubicBezTo>
                  <a:lnTo>
                    <a:pt x="10002" y="6775"/>
                  </a:lnTo>
                  <a:cubicBezTo>
                    <a:pt x="9924" y="6840"/>
                    <a:pt x="9832" y="6873"/>
                    <a:pt x="9740" y="6873"/>
                  </a:cubicBezTo>
                  <a:cubicBezTo>
                    <a:pt x="9647" y="6873"/>
                    <a:pt x="9555" y="6840"/>
                    <a:pt x="9478" y="6775"/>
                  </a:cubicBezTo>
                  <a:lnTo>
                    <a:pt x="9311" y="6620"/>
                  </a:lnTo>
                  <a:cubicBezTo>
                    <a:pt x="9347" y="6572"/>
                    <a:pt x="9359" y="6513"/>
                    <a:pt x="9359" y="6453"/>
                  </a:cubicBezTo>
                  <a:lnTo>
                    <a:pt x="9359" y="6275"/>
                  </a:lnTo>
                  <a:cubicBezTo>
                    <a:pt x="9478" y="6310"/>
                    <a:pt x="9597" y="6334"/>
                    <a:pt x="9728" y="6334"/>
                  </a:cubicBezTo>
                  <a:cubicBezTo>
                    <a:pt x="9859" y="6334"/>
                    <a:pt x="9978" y="6322"/>
                    <a:pt x="10109" y="6275"/>
                  </a:cubicBezTo>
                  <a:close/>
                  <a:moveTo>
                    <a:pt x="6501" y="5477"/>
                  </a:moveTo>
                  <a:lnTo>
                    <a:pt x="6501" y="5882"/>
                  </a:lnTo>
                  <a:cubicBezTo>
                    <a:pt x="6501" y="6084"/>
                    <a:pt x="6620" y="6275"/>
                    <a:pt x="6811" y="6370"/>
                  </a:cubicBezTo>
                  <a:lnTo>
                    <a:pt x="7073" y="6477"/>
                  </a:lnTo>
                  <a:cubicBezTo>
                    <a:pt x="6799" y="6953"/>
                    <a:pt x="6299" y="7263"/>
                    <a:pt x="5739" y="7263"/>
                  </a:cubicBezTo>
                  <a:cubicBezTo>
                    <a:pt x="5191" y="7263"/>
                    <a:pt x="4691" y="6953"/>
                    <a:pt x="4453" y="6477"/>
                  </a:cubicBezTo>
                  <a:lnTo>
                    <a:pt x="4703" y="6370"/>
                  </a:lnTo>
                  <a:cubicBezTo>
                    <a:pt x="4894" y="6275"/>
                    <a:pt x="5013" y="6084"/>
                    <a:pt x="5013" y="5882"/>
                  </a:cubicBezTo>
                  <a:lnTo>
                    <a:pt x="5013" y="5477"/>
                  </a:lnTo>
                  <a:cubicBezTo>
                    <a:pt x="5239" y="5560"/>
                    <a:pt x="5489" y="5620"/>
                    <a:pt x="5763" y="5620"/>
                  </a:cubicBezTo>
                  <a:cubicBezTo>
                    <a:pt x="6025" y="5620"/>
                    <a:pt x="6263" y="5584"/>
                    <a:pt x="6501" y="5477"/>
                  </a:cubicBezTo>
                  <a:close/>
                  <a:moveTo>
                    <a:pt x="5763" y="0"/>
                  </a:moveTo>
                  <a:cubicBezTo>
                    <a:pt x="5072" y="0"/>
                    <a:pt x="4465" y="238"/>
                    <a:pt x="4013" y="679"/>
                  </a:cubicBezTo>
                  <a:cubicBezTo>
                    <a:pt x="3560" y="1131"/>
                    <a:pt x="3286" y="1774"/>
                    <a:pt x="3239" y="2512"/>
                  </a:cubicBezTo>
                  <a:cubicBezTo>
                    <a:pt x="3227" y="2703"/>
                    <a:pt x="3215" y="2905"/>
                    <a:pt x="3203" y="3084"/>
                  </a:cubicBezTo>
                  <a:lnTo>
                    <a:pt x="1608" y="3084"/>
                  </a:lnTo>
                  <a:cubicBezTo>
                    <a:pt x="1012" y="3084"/>
                    <a:pt x="536" y="3560"/>
                    <a:pt x="536" y="4155"/>
                  </a:cubicBezTo>
                  <a:lnTo>
                    <a:pt x="536" y="4167"/>
                  </a:lnTo>
                  <a:cubicBezTo>
                    <a:pt x="536" y="4298"/>
                    <a:pt x="560" y="4453"/>
                    <a:pt x="619" y="4572"/>
                  </a:cubicBezTo>
                  <a:lnTo>
                    <a:pt x="715" y="4751"/>
                  </a:lnTo>
                  <a:lnTo>
                    <a:pt x="715" y="5025"/>
                  </a:lnTo>
                  <a:cubicBezTo>
                    <a:pt x="715" y="5465"/>
                    <a:pt x="941" y="5858"/>
                    <a:pt x="1262" y="6096"/>
                  </a:cubicBezTo>
                  <a:lnTo>
                    <a:pt x="1262" y="6334"/>
                  </a:lnTo>
                  <a:cubicBezTo>
                    <a:pt x="1262" y="6370"/>
                    <a:pt x="1250" y="6394"/>
                    <a:pt x="1215" y="6418"/>
                  </a:cubicBezTo>
                  <a:lnTo>
                    <a:pt x="524" y="6608"/>
                  </a:lnTo>
                  <a:cubicBezTo>
                    <a:pt x="226" y="6691"/>
                    <a:pt x="0" y="6977"/>
                    <a:pt x="0" y="7287"/>
                  </a:cubicBezTo>
                  <a:lnTo>
                    <a:pt x="0" y="8692"/>
                  </a:lnTo>
                  <a:cubicBezTo>
                    <a:pt x="0" y="8775"/>
                    <a:pt x="72" y="8858"/>
                    <a:pt x="167" y="8858"/>
                  </a:cubicBezTo>
                  <a:cubicBezTo>
                    <a:pt x="250" y="8858"/>
                    <a:pt x="322" y="8775"/>
                    <a:pt x="322" y="8692"/>
                  </a:cubicBezTo>
                  <a:lnTo>
                    <a:pt x="322" y="7287"/>
                  </a:lnTo>
                  <a:cubicBezTo>
                    <a:pt x="322" y="7132"/>
                    <a:pt x="441" y="6977"/>
                    <a:pt x="596" y="6930"/>
                  </a:cubicBezTo>
                  <a:lnTo>
                    <a:pt x="1298" y="6739"/>
                  </a:lnTo>
                  <a:cubicBezTo>
                    <a:pt x="1322" y="6739"/>
                    <a:pt x="1334" y="6727"/>
                    <a:pt x="1369" y="6715"/>
                  </a:cubicBezTo>
                  <a:lnTo>
                    <a:pt x="1798" y="7144"/>
                  </a:lnTo>
                  <a:lnTo>
                    <a:pt x="1798" y="8704"/>
                  </a:lnTo>
                  <a:cubicBezTo>
                    <a:pt x="1798" y="8799"/>
                    <a:pt x="1870" y="8870"/>
                    <a:pt x="1965" y="8870"/>
                  </a:cubicBezTo>
                  <a:cubicBezTo>
                    <a:pt x="2048" y="8870"/>
                    <a:pt x="2131" y="8799"/>
                    <a:pt x="2131" y="8704"/>
                  </a:cubicBezTo>
                  <a:lnTo>
                    <a:pt x="2131" y="7144"/>
                  </a:lnTo>
                  <a:lnTo>
                    <a:pt x="2560" y="6715"/>
                  </a:lnTo>
                  <a:cubicBezTo>
                    <a:pt x="2620" y="6739"/>
                    <a:pt x="2679" y="6751"/>
                    <a:pt x="2727" y="6775"/>
                  </a:cubicBezTo>
                  <a:lnTo>
                    <a:pt x="2905" y="6811"/>
                  </a:lnTo>
                  <a:cubicBezTo>
                    <a:pt x="2667" y="6977"/>
                    <a:pt x="2524" y="7251"/>
                    <a:pt x="2524" y="7549"/>
                  </a:cubicBezTo>
                  <a:lnTo>
                    <a:pt x="2524" y="8704"/>
                  </a:lnTo>
                  <a:cubicBezTo>
                    <a:pt x="2524" y="8799"/>
                    <a:pt x="2608" y="8870"/>
                    <a:pt x="2691" y="8870"/>
                  </a:cubicBezTo>
                  <a:cubicBezTo>
                    <a:pt x="2786" y="8870"/>
                    <a:pt x="2858" y="8799"/>
                    <a:pt x="2858" y="8704"/>
                  </a:cubicBezTo>
                  <a:lnTo>
                    <a:pt x="2858" y="7549"/>
                  </a:lnTo>
                  <a:cubicBezTo>
                    <a:pt x="2858" y="7322"/>
                    <a:pt x="2989" y="7132"/>
                    <a:pt x="3179" y="7037"/>
                  </a:cubicBezTo>
                  <a:lnTo>
                    <a:pt x="4156" y="6608"/>
                  </a:lnTo>
                  <a:cubicBezTo>
                    <a:pt x="4453" y="7215"/>
                    <a:pt x="5072" y="7608"/>
                    <a:pt x="5763" y="7608"/>
                  </a:cubicBezTo>
                  <a:cubicBezTo>
                    <a:pt x="6442" y="7608"/>
                    <a:pt x="7073" y="7215"/>
                    <a:pt x="7370" y="6608"/>
                  </a:cubicBezTo>
                  <a:lnTo>
                    <a:pt x="8335" y="7037"/>
                  </a:lnTo>
                  <a:cubicBezTo>
                    <a:pt x="8537" y="7132"/>
                    <a:pt x="8656" y="7322"/>
                    <a:pt x="8656" y="7549"/>
                  </a:cubicBezTo>
                  <a:lnTo>
                    <a:pt x="8656" y="8704"/>
                  </a:lnTo>
                  <a:cubicBezTo>
                    <a:pt x="8656" y="8799"/>
                    <a:pt x="8739" y="8870"/>
                    <a:pt x="8823" y="8870"/>
                  </a:cubicBezTo>
                  <a:cubicBezTo>
                    <a:pt x="8918" y="8870"/>
                    <a:pt x="8989" y="8799"/>
                    <a:pt x="8989" y="8704"/>
                  </a:cubicBezTo>
                  <a:lnTo>
                    <a:pt x="8989" y="7549"/>
                  </a:lnTo>
                  <a:cubicBezTo>
                    <a:pt x="8989" y="7322"/>
                    <a:pt x="8918" y="7132"/>
                    <a:pt x="8775" y="6965"/>
                  </a:cubicBezTo>
                  <a:lnTo>
                    <a:pt x="9049" y="6834"/>
                  </a:lnTo>
                  <a:lnTo>
                    <a:pt x="9240" y="7025"/>
                  </a:lnTo>
                  <a:cubicBezTo>
                    <a:pt x="9370" y="7156"/>
                    <a:pt x="9549" y="7215"/>
                    <a:pt x="9728" y="7215"/>
                  </a:cubicBezTo>
                  <a:cubicBezTo>
                    <a:pt x="9906" y="7215"/>
                    <a:pt x="10085" y="7156"/>
                    <a:pt x="10228" y="7025"/>
                  </a:cubicBezTo>
                  <a:lnTo>
                    <a:pt x="10418" y="6834"/>
                  </a:lnTo>
                  <a:lnTo>
                    <a:pt x="10978" y="7108"/>
                  </a:lnTo>
                  <a:cubicBezTo>
                    <a:pt x="11121" y="7168"/>
                    <a:pt x="11192" y="7311"/>
                    <a:pt x="11192" y="7442"/>
                  </a:cubicBezTo>
                  <a:lnTo>
                    <a:pt x="11192" y="8692"/>
                  </a:lnTo>
                  <a:cubicBezTo>
                    <a:pt x="11192" y="8775"/>
                    <a:pt x="11264" y="8858"/>
                    <a:pt x="11359" y="8858"/>
                  </a:cubicBezTo>
                  <a:cubicBezTo>
                    <a:pt x="11442" y="8858"/>
                    <a:pt x="11514" y="8775"/>
                    <a:pt x="11514" y="8692"/>
                  </a:cubicBezTo>
                  <a:lnTo>
                    <a:pt x="11514" y="7442"/>
                  </a:lnTo>
                  <a:cubicBezTo>
                    <a:pt x="11537" y="7168"/>
                    <a:pt x="11383" y="6930"/>
                    <a:pt x="11145" y="6799"/>
                  </a:cubicBezTo>
                  <a:lnTo>
                    <a:pt x="10466" y="6453"/>
                  </a:lnTo>
                  <a:lnTo>
                    <a:pt x="10466" y="6441"/>
                  </a:lnTo>
                  <a:lnTo>
                    <a:pt x="10466" y="6096"/>
                  </a:lnTo>
                  <a:cubicBezTo>
                    <a:pt x="10740" y="5906"/>
                    <a:pt x="10942" y="5596"/>
                    <a:pt x="11002" y="5239"/>
                  </a:cubicBezTo>
                  <a:cubicBezTo>
                    <a:pt x="11133" y="5013"/>
                    <a:pt x="11192" y="4775"/>
                    <a:pt x="11192" y="4525"/>
                  </a:cubicBezTo>
                  <a:cubicBezTo>
                    <a:pt x="11192" y="4048"/>
                    <a:pt x="10966" y="3632"/>
                    <a:pt x="10609" y="3382"/>
                  </a:cubicBezTo>
                  <a:cubicBezTo>
                    <a:pt x="10621" y="3298"/>
                    <a:pt x="10644" y="3239"/>
                    <a:pt x="10644" y="3167"/>
                  </a:cubicBezTo>
                  <a:cubicBezTo>
                    <a:pt x="10644" y="2727"/>
                    <a:pt x="10240" y="2369"/>
                    <a:pt x="9751" y="2369"/>
                  </a:cubicBezTo>
                  <a:cubicBezTo>
                    <a:pt x="9251" y="2369"/>
                    <a:pt x="8859" y="2727"/>
                    <a:pt x="8859" y="3167"/>
                  </a:cubicBezTo>
                  <a:cubicBezTo>
                    <a:pt x="8859" y="3239"/>
                    <a:pt x="8870" y="3322"/>
                    <a:pt x="8882" y="3382"/>
                  </a:cubicBezTo>
                  <a:cubicBezTo>
                    <a:pt x="8680" y="3536"/>
                    <a:pt x="8513" y="3751"/>
                    <a:pt x="8406" y="3989"/>
                  </a:cubicBezTo>
                  <a:cubicBezTo>
                    <a:pt x="8358" y="3572"/>
                    <a:pt x="8323" y="3084"/>
                    <a:pt x="8275" y="2512"/>
                  </a:cubicBezTo>
                  <a:cubicBezTo>
                    <a:pt x="8216" y="1774"/>
                    <a:pt x="7942" y="1131"/>
                    <a:pt x="7501" y="679"/>
                  </a:cubicBezTo>
                  <a:cubicBezTo>
                    <a:pt x="7049" y="238"/>
                    <a:pt x="6442" y="0"/>
                    <a:pt x="57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48;p63"/>
            <p:cNvSpPr/>
            <p:nvPr/>
          </p:nvSpPr>
          <p:spPr>
            <a:xfrm>
              <a:off x="2114800" y="3635440"/>
              <a:ext cx="11045" cy="37941"/>
            </a:xfrm>
            <a:custGeom>
              <a:avLst/>
              <a:gdLst/>
              <a:ahLst/>
              <a:cxnLst/>
              <a:rect l="l" t="t" r="r" b="b"/>
              <a:pathLst>
                <a:path w="347" h="1192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1025"/>
                  </a:lnTo>
                  <a:cubicBezTo>
                    <a:pt x="1" y="1108"/>
                    <a:pt x="72" y="1191"/>
                    <a:pt x="167" y="1191"/>
                  </a:cubicBezTo>
                  <a:cubicBezTo>
                    <a:pt x="251" y="1191"/>
                    <a:pt x="322" y="1108"/>
                    <a:pt x="322" y="1025"/>
                  </a:cubicBezTo>
                  <a:lnTo>
                    <a:pt x="322" y="156"/>
                  </a:lnTo>
                  <a:cubicBezTo>
                    <a:pt x="346" y="72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7373;p63"/>
          <p:cNvGrpSpPr/>
          <p:nvPr/>
        </p:nvGrpSpPr>
        <p:grpSpPr>
          <a:xfrm>
            <a:off x="3860760" y="2275115"/>
            <a:ext cx="634666" cy="593269"/>
            <a:chOff x="4670239" y="1541599"/>
            <a:chExt cx="359679" cy="321833"/>
          </a:xfrm>
          <a:solidFill>
            <a:schemeClr val="accent2"/>
          </a:solidFill>
        </p:grpSpPr>
        <p:sp>
          <p:nvSpPr>
            <p:cNvPr id="20" name="Google Shape;7374;p63"/>
            <p:cNvSpPr/>
            <p:nvPr/>
          </p:nvSpPr>
          <p:spPr>
            <a:xfrm>
              <a:off x="4818790" y="1606787"/>
              <a:ext cx="28838" cy="49687"/>
            </a:xfrm>
            <a:custGeom>
              <a:avLst/>
              <a:gdLst/>
              <a:ahLst/>
              <a:cxnLst/>
              <a:rect l="l" t="t" r="r" b="b"/>
              <a:pathLst>
                <a:path w="906" h="1561" extrusionOk="0">
                  <a:moveTo>
                    <a:pt x="429" y="298"/>
                  </a:moveTo>
                  <a:lnTo>
                    <a:pt x="429" y="584"/>
                  </a:lnTo>
                  <a:cubicBezTo>
                    <a:pt x="310" y="537"/>
                    <a:pt x="287" y="489"/>
                    <a:pt x="287" y="429"/>
                  </a:cubicBezTo>
                  <a:cubicBezTo>
                    <a:pt x="287" y="346"/>
                    <a:pt x="358" y="310"/>
                    <a:pt x="429" y="298"/>
                  </a:cubicBezTo>
                  <a:close/>
                  <a:moveTo>
                    <a:pt x="537" y="882"/>
                  </a:moveTo>
                  <a:cubicBezTo>
                    <a:pt x="656" y="929"/>
                    <a:pt x="680" y="989"/>
                    <a:pt x="680" y="1060"/>
                  </a:cubicBezTo>
                  <a:cubicBezTo>
                    <a:pt x="680" y="1132"/>
                    <a:pt x="620" y="1191"/>
                    <a:pt x="537" y="1203"/>
                  </a:cubicBezTo>
                  <a:lnTo>
                    <a:pt x="537" y="882"/>
                  </a:lnTo>
                  <a:close/>
                  <a:moveTo>
                    <a:pt x="477" y="1"/>
                  </a:moveTo>
                  <a:cubicBezTo>
                    <a:pt x="441" y="1"/>
                    <a:pt x="418" y="13"/>
                    <a:pt x="418" y="48"/>
                  </a:cubicBezTo>
                  <a:lnTo>
                    <a:pt x="418" y="108"/>
                  </a:lnTo>
                  <a:cubicBezTo>
                    <a:pt x="191" y="132"/>
                    <a:pt x="48" y="251"/>
                    <a:pt x="48" y="477"/>
                  </a:cubicBezTo>
                  <a:cubicBezTo>
                    <a:pt x="48" y="715"/>
                    <a:pt x="227" y="787"/>
                    <a:pt x="418" y="870"/>
                  </a:cubicBezTo>
                  <a:lnTo>
                    <a:pt x="418" y="1239"/>
                  </a:lnTo>
                  <a:cubicBezTo>
                    <a:pt x="310" y="1215"/>
                    <a:pt x="263" y="1191"/>
                    <a:pt x="179" y="1120"/>
                  </a:cubicBezTo>
                  <a:cubicBezTo>
                    <a:pt x="159" y="1104"/>
                    <a:pt x="138" y="1096"/>
                    <a:pt x="118" y="1096"/>
                  </a:cubicBezTo>
                  <a:cubicBezTo>
                    <a:pt x="93" y="1096"/>
                    <a:pt x="69" y="1110"/>
                    <a:pt x="48" y="1144"/>
                  </a:cubicBezTo>
                  <a:cubicBezTo>
                    <a:pt x="1" y="1203"/>
                    <a:pt x="1" y="1263"/>
                    <a:pt x="48" y="1310"/>
                  </a:cubicBezTo>
                  <a:cubicBezTo>
                    <a:pt x="120" y="1418"/>
                    <a:pt x="287" y="1465"/>
                    <a:pt x="418" y="1465"/>
                  </a:cubicBezTo>
                  <a:lnTo>
                    <a:pt x="418" y="1513"/>
                  </a:lnTo>
                  <a:cubicBezTo>
                    <a:pt x="418" y="1549"/>
                    <a:pt x="441" y="1560"/>
                    <a:pt x="477" y="1560"/>
                  </a:cubicBezTo>
                  <a:cubicBezTo>
                    <a:pt x="501" y="1560"/>
                    <a:pt x="537" y="1549"/>
                    <a:pt x="537" y="1513"/>
                  </a:cubicBezTo>
                  <a:lnTo>
                    <a:pt x="537" y="1429"/>
                  </a:lnTo>
                  <a:cubicBezTo>
                    <a:pt x="727" y="1406"/>
                    <a:pt x="894" y="1263"/>
                    <a:pt x="894" y="1025"/>
                  </a:cubicBezTo>
                  <a:cubicBezTo>
                    <a:pt x="906" y="787"/>
                    <a:pt x="763" y="703"/>
                    <a:pt x="549" y="632"/>
                  </a:cubicBezTo>
                  <a:lnTo>
                    <a:pt x="549" y="286"/>
                  </a:lnTo>
                  <a:cubicBezTo>
                    <a:pt x="596" y="286"/>
                    <a:pt x="644" y="298"/>
                    <a:pt x="680" y="334"/>
                  </a:cubicBezTo>
                  <a:cubicBezTo>
                    <a:pt x="707" y="341"/>
                    <a:pt x="738" y="363"/>
                    <a:pt x="771" y="363"/>
                  </a:cubicBezTo>
                  <a:cubicBezTo>
                    <a:pt x="795" y="363"/>
                    <a:pt x="821" y="351"/>
                    <a:pt x="846" y="310"/>
                  </a:cubicBezTo>
                  <a:cubicBezTo>
                    <a:pt x="882" y="275"/>
                    <a:pt x="894" y="215"/>
                    <a:pt x="834" y="167"/>
                  </a:cubicBezTo>
                  <a:cubicBezTo>
                    <a:pt x="763" y="108"/>
                    <a:pt x="644" y="96"/>
                    <a:pt x="537" y="96"/>
                  </a:cubicBezTo>
                  <a:lnTo>
                    <a:pt x="537" y="48"/>
                  </a:lnTo>
                  <a:cubicBezTo>
                    <a:pt x="537" y="13"/>
                    <a:pt x="501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1" name="Google Shape;7375;p63"/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2" name="Google Shape;7376;p63"/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3" name="Google Shape;7377;p63"/>
            <p:cNvSpPr/>
            <p:nvPr/>
          </p:nvSpPr>
          <p:spPr>
            <a:xfrm>
              <a:off x="4901803" y="1574957"/>
              <a:ext cx="28838" cy="50069"/>
            </a:xfrm>
            <a:custGeom>
              <a:avLst/>
              <a:gdLst/>
              <a:ahLst/>
              <a:cxnLst/>
              <a:rect l="l" t="t" r="r" b="b"/>
              <a:pathLst>
                <a:path w="906" h="1573" extrusionOk="0">
                  <a:moveTo>
                    <a:pt x="429" y="322"/>
                  </a:moveTo>
                  <a:lnTo>
                    <a:pt x="429" y="596"/>
                  </a:lnTo>
                  <a:cubicBezTo>
                    <a:pt x="310" y="548"/>
                    <a:pt x="274" y="513"/>
                    <a:pt x="274" y="453"/>
                  </a:cubicBezTo>
                  <a:cubicBezTo>
                    <a:pt x="274" y="358"/>
                    <a:pt x="358" y="334"/>
                    <a:pt x="429" y="322"/>
                  </a:cubicBezTo>
                  <a:close/>
                  <a:moveTo>
                    <a:pt x="512" y="894"/>
                  </a:moveTo>
                  <a:cubicBezTo>
                    <a:pt x="631" y="941"/>
                    <a:pt x="667" y="1001"/>
                    <a:pt x="667" y="1072"/>
                  </a:cubicBezTo>
                  <a:cubicBezTo>
                    <a:pt x="667" y="1167"/>
                    <a:pt x="608" y="1215"/>
                    <a:pt x="512" y="1227"/>
                  </a:cubicBezTo>
                  <a:lnTo>
                    <a:pt x="512" y="894"/>
                  </a:lnTo>
                  <a:close/>
                  <a:moveTo>
                    <a:pt x="453" y="1"/>
                  </a:moveTo>
                  <a:cubicBezTo>
                    <a:pt x="429" y="1"/>
                    <a:pt x="393" y="24"/>
                    <a:pt x="393" y="48"/>
                  </a:cubicBezTo>
                  <a:lnTo>
                    <a:pt x="393" y="108"/>
                  </a:lnTo>
                  <a:cubicBezTo>
                    <a:pt x="167" y="132"/>
                    <a:pt x="24" y="251"/>
                    <a:pt x="24" y="477"/>
                  </a:cubicBezTo>
                  <a:cubicBezTo>
                    <a:pt x="24" y="715"/>
                    <a:pt x="203" y="798"/>
                    <a:pt x="393" y="870"/>
                  </a:cubicBezTo>
                  <a:lnTo>
                    <a:pt x="393" y="1239"/>
                  </a:lnTo>
                  <a:cubicBezTo>
                    <a:pt x="286" y="1227"/>
                    <a:pt x="250" y="1179"/>
                    <a:pt x="155" y="1120"/>
                  </a:cubicBezTo>
                  <a:cubicBezTo>
                    <a:pt x="138" y="1108"/>
                    <a:pt x="122" y="1102"/>
                    <a:pt x="106" y="1102"/>
                  </a:cubicBezTo>
                  <a:cubicBezTo>
                    <a:pt x="46" y="1102"/>
                    <a:pt x="0" y="1182"/>
                    <a:pt x="0" y="1239"/>
                  </a:cubicBezTo>
                  <a:cubicBezTo>
                    <a:pt x="0" y="1275"/>
                    <a:pt x="12" y="1298"/>
                    <a:pt x="24" y="1310"/>
                  </a:cubicBezTo>
                  <a:cubicBezTo>
                    <a:pt x="96" y="1417"/>
                    <a:pt x="262" y="1465"/>
                    <a:pt x="393" y="1465"/>
                  </a:cubicBezTo>
                  <a:lnTo>
                    <a:pt x="393" y="1525"/>
                  </a:lnTo>
                  <a:cubicBezTo>
                    <a:pt x="393" y="1548"/>
                    <a:pt x="429" y="1572"/>
                    <a:pt x="453" y="1572"/>
                  </a:cubicBezTo>
                  <a:cubicBezTo>
                    <a:pt x="488" y="1572"/>
                    <a:pt x="512" y="1548"/>
                    <a:pt x="512" y="1525"/>
                  </a:cubicBezTo>
                  <a:lnTo>
                    <a:pt x="512" y="1465"/>
                  </a:lnTo>
                  <a:cubicBezTo>
                    <a:pt x="715" y="1429"/>
                    <a:pt x="869" y="1298"/>
                    <a:pt x="869" y="1060"/>
                  </a:cubicBezTo>
                  <a:cubicBezTo>
                    <a:pt x="905" y="810"/>
                    <a:pt x="739" y="715"/>
                    <a:pt x="536" y="644"/>
                  </a:cubicBezTo>
                  <a:lnTo>
                    <a:pt x="536" y="298"/>
                  </a:lnTo>
                  <a:cubicBezTo>
                    <a:pt x="608" y="298"/>
                    <a:pt x="631" y="322"/>
                    <a:pt x="715" y="358"/>
                  </a:cubicBezTo>
                  <a:cubicBezTo>
                    <a:pt x="728" y="367"/>
                    <a:pt x="742" y="372"/>
                    <a:pt x="758" y="372"/>
                  </a:cubicBezTo>
                  <a:cubicBezTo>
                    <a:pt x="784" y="372"/>
                    <a:pt x="811" y="355"/>
                    <a:pt x="834" y="310"/>
                  </a:cubicBezTo>
                  <a:cubicBezTo>
                    <a:pt x="858" y="274"/>
                    <a:pt x="869" y="215"/>
                    <a:pt x="810" y="167"/>
                  </a:cubicBezTo>
                  <a:cubicBezTo>
                    <a:pt x="739" y="108"/>
                    <a:pt x="619" y="96"/>
                    <a:pt x="512" y="96"/>
                  </a:cubicBezTo>
                  <a:lnTo>
                    <a:pt x="512" y="48"/>
                  </a:lnTo>
                  <a:cubicBezTo>
                    <a:pt x="512" y="24"/>
                    <a:pt x="488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4" name="Google Shape;7378;p63"/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Google Shape;7450;p63"/>
          <p:cNvGrpSpPr/>
          <p:nvPr/>
        </p:nvGrpSpPr>
        <p:grpSpPr>
          <a:xfrm>
            <a:off x="1080995" y="2974670"/>
            <a:ext cx="646473" cy="669976"/>
            <a:chOff x="3214972" y="3359188"/>
            <a:chExt cx="346406" cy="347552"/>
          </a:xfrm>
        </p:grpSpPr>
        <p:sp>
          <p:nvSpPr>
            <p:cNvPr id="26" name="Google Shape;7451;p63"/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52;p63"/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53;p63"/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54;p63"/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55;p63"/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56;p63"/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457;p63"/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458;p63"/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459;p63"/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460;p63"/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461;p63"/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462;p63"/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63;p63"/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64;p63"/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3801;p57"/>
          <p:cNvGrpSpPr/>
          <p:nvPr/>
        </p:nvGrpSpPr>
        <p:grpSpPr>
          <a:xfrm>
            <a:off x="3791502" y="3725573"/>
            <a:ext cx="520567" cy="504036"/>
            <a:chOff x="6870193" y="2295620"/>
            <a:chExt cx="360356" cy="343462"/>
          </a:xfrm>
          <a:solidFill>
            <a:schemeClr val="accent2"/>
          </a:solidFill>
        </p:grpSpPr>
        <p:sp>
          <p:nvSpPr>
            <p:cNvPr id="41" name="Google Shape;3802;p57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03;p57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021;p57"/>
          <p:cNvGrpSpPr/>
          <p:nvPr/>
        </p:nvGrpSpPr>
        <p:grpSpPr>
          <a:xfrm>
            <a:off x="1026751" y="4338165"/>
            <a:ext cx="626043" cy="509868"/>
            <a:chOff x="6849393" y="3733994"/>
            <a:chExt cx="355053" cy="248038"/>
          </a:xfrm>
        </p:grpSpPr>
        <p:sp>
          <p:nvSpPr>
            <p:cNvPr id="44" name="Google Shape;4022;p57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023;p57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024;p57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25;p57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26;p57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2;p47">
            <a:extLst>
              <a:ext uri="{FF2B5EF4-FFF2-40B4-BE49-F238E27FC236}">
                <a16:creationId xmlns:a16="http://schemas.microsoft.com/office/drawing/2014/main" id="{64AFDACD-5E4A-4C56-B179-759E232359B7}"/>
              </a:ext>
            </a:extLst>
          </p:cNvPr>
          <p:cNvSpPr/>
          <p:nvPr/>
        </p:nvSpPr>
        <p:spPr>
          <a:xfrm>
            <a:off x="0" y="0"/>
            <a:ext cx="914400" cy="2675656"/>
          </a:xfrm>
          <a:prstGeom prst="rect">
            <a:avLst/>
          </a:prstGeom>
          <a:solidFill>
            <a:schemeClr val="accent1"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/>
          <p:nvPr/>
        </p:nvSpPr>
        <p:spPr>
          <a:xfrm>
            <a:off x="5904171" y="2821409"/>
            <a:ext cx="2991000" cy="19887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 flipH="1">
            <a:off x="680483" y="2962300"/>
            <a:ext cx="5146157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C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Analizar los factores que influyen en la competitividad de las exportaciones de bisutería y botones elaborados a base de tagua provenientes de la provincia de Manabí – Ecuador, durante el periodo comprendido entre los años 2010 y 2020.</a:t>
            </a:r>
            <a:endParaRPr dirty="0">
              <a:latin typeface="+mn-lt"/>
            </a:endParaRPr>
          </a:p>
        </p:txBody>
      </p:sp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810597" y="2112960"/>
            <a:ext cx="4814026" cy="8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  <a:latin typeface="Arial Black" panose="020B0A04020102020204" pitchFamily="34" charset="0"/>
              </a:rPr>
              <a:t>OBJETIVO GENERAL</a:t>
            </a:r>
            <a:endParaRPr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0" y="2863940"/>
            <a:ext cx="362100" cy="19887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C8BBD9-4ECB-497D-9630-970F77FA8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186" y="0"/>
            <a:ext cx="2551814" cy="5143500"/>
          </a:xfrm>
          <a:prstGeom prst="rect">
            <a:avLst/>
          </a:prstGeom>
        </p:spPr>
      </p:pic>
      <p:sp>
        <p:nvSpPr>
          <p:cNvPr id="8" name="Google Shape;544;p47">
            <a:extLst>
              <a:ext uri="{FF2B5EF4-FFF2-40B4-BE49-F238E27FC236}">
                <a16:creationId xmlns:a16="http://schemas.microsoft.com/office/drawing/2014/main" id="{7AEADC17-F345-43DE-A4DF-9A7BABE7DF94}"/>
              </a:ext>
            </a:extLst>
          </p:cNvPr>
          <p:cNvSpPr txBox="1">
            <a:spLocks/>
          </p:cNvSpPr>
          <p:nvPr/>
        </p:nvSpPr>
        <p:spPr>
          <a:xfrm rot="16200000">
            <a:off x="-906162" y="1054764"/>
            <a:ext cx="2942569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vvic"/>
              <a:buNone/>
              <a:defRPr sz="28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l"/>
            <a:r>
              <a:rPr lang="es-EC" sz="3200" dirty="0">
                <a:solidFill>
                  <a:schemeClr val="bg1"/>
                </a:solidFill>
                <a:latin typeface="Arial Black" panose="020B0A04020102020204" pitchFamily="34" charset="0"/>
              </a:rPr>
              <a:t>OBJETIVOS</a:t>
            </a:r>
          </a:p>
        </p:txBody>
      </p:sp>
      <p:sp>
        <p:nvSpPr>
          <p:cNvPr id="14" name="Google Shape;541;p47">
            <a:extLst>
              <a:ext uri="{FF2B5EF4-FFF2-40B4-BE49-F238E27FC236}">
                <a16:creationId xmlns:a16="http://schemas.microsoft.com/office/drawing/2014/main" id="{A2827EA7-97DE-4589-8D27-B568B6061176}"/>
              </a:ext>
            </a:extLst>
          </p:cNvPr>
          <p:cNvSpPr/>
          <p:nvPr/>
        </p:nvSpPr>
        <p:spPr>
          <a:xfrm>
            <a:off x="3891516" y="220414"/>
            <a:ext cx="1460618" cy="38564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543;p47">
            <a:extLst>
              <a:ext uri="{FF2B5EF4-FFF2-40B4-BE49-F238E27FC236}">
                <a16:creationId xmlns:a16="http://schemas.microsoft.com/office/drawing/2014/main" id="{0196055B-5F06-4A7E-9011-0B2C82A71BCE}"/>
              </a:ext>
            </a:extLst>
          </p:cNvPr>
          <p:cNvSpPr/>
          <p:nvPr/>
        </p:nvSpPr>
        <p:spPr>
          <a:xfrm>
            <a:off x="1506809" y="241676"/>
            <a:ext cx="1480939" cy="3643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556;p47">
            <a:extLst>
              <a:ext uri="{FF2B5EF4-FFF2-40B4-BE49-F238E27FC236}">
                <a16:creationId xmlns:a16="http://schemas.microsoft.com/office/drawing/2014/main" id="{C018A3E8-F01E-4BBE-9B04-571035783753}"/>
              </a:ext>
            </a:extLst>
          </p:cNvPr>
          <p:cNvSpPr txBox="1">
            <a:spLocks/>
          </p:cNvSpPr>
          <p:nvPr/>
        </p:nvSpPr>
        <p:spPr>
          <a:xfrm>
            <a:off x="3628461" y="486493"/>
            <a:ext cx="1664347" cy="1046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C" dirty="0">
                <a:solidFill>
                  <a:schemeClr val="lt1"/>
                </a:solidFill>
              </a:rPr>
              <a:t>ESPECIFICOS</a:t>
            </a:r>
          </a:p>
        </p:txBody>
      </p:sp>
      <p:sp>
        <p:nvSpPr>
          <p:cNvPr id="17" name="Google Shape;557;p47">
            <a:extLst>
              <a:ext uri="{FF2B5EF4-FFF2-40B4-BE49-F238E27FC236}">
                <a16:creationId xmlns:a16="http://schemas.microsoft.com/office/drawing/2014/main" id="{8CE44FB0-2636-4954-A757-659AB82343CE}"/>
              </a:ext>
            </a:extLst>
          </p:cNvPr>
          <p:cNvSpPr txBox="1">
            <a:spLocks/>
          </p:cNvSpPr>
          <p:nvPr/>
        </p:nvSpPr>
        <p:spPr>
          <a:xfrm>
            <a:off x="1664126" y="454595"/>
            <a:ext cx="1664347" cy="1046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>
                <a:solidFill>
                  <a:schemeClr val="lt1"/>
                </a:solidFill>
              </a:rPr>
              <a:t>GENERAL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D4517C8-929A-48CD-A89E-C414DA16A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885" y="761399"/>
            <a:ext cx="1290416" cy="1266825"/>
          </a:xfrm>
          <a:prstGeom prst="ellipse">
            <a:avLst/>
          </a:prstGeom>
          <a:ln w="28575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D876E90-0F34-4972-B978-58EFDF0992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13" y="810069"/>
            <a:ext cx="1297172" cy="1262124"/>
          </a:xfrm>
          <a:prstGeom prst="ellipse">
            <a:avLst/>
          </a:prstGeom>
          <a:ln w="28575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569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24;p43">
            <a:extLst>
              <a:ext uri="{FF2B5EF4-FFF2-40B4-BE49-F238E27FC236}">
                <a16:creationId xmlns:a16="http://schemas.microsoft.com/office/drawing/2014/main" id="{5673E831-FF1E-4E6E-8F75-1C95FEBA5C98}"/>
              </a:ext>
            </a:extLst>
          </p:cNvPr>
          <p:cNvSpPr/>
          <p:nvPr/>
        </p:nvSpPr>
        <p:spPr>
          <a:xfrm flipH="1">
            <a:off x="1137683" y="4060898"/>
            <a:ext cx="3561907" cy="776915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24;p43">
            <a:extLst>
              <a:ext uri="{FF2B5EF4-FFF2-40B4-BE49-F238E27FC236}">
                <a16:creationId xmlns:a16="http://schemas.microsoft.com/office/drawing/2014/main" id="{6B0E0A15-9853-4772-A1E4-21046CD4AD5E}"/>
              </a:ext>
            </a:extLst>
          </p:cNvPr>
          <p:cNvSpPr/>
          <p:nvPr/>
        </p:nvSpPr>
        <p:spPr>
          <a:xfrm flipH="1">
            <a:off x="701740" y="1809100"/>
            <a:ext cx="4974440" cy="65286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4;p43">
            <a:extLst>
              <a:ext uri="{FF2B5EF4-FFF2-40B4-BE49-F238E27FC236}">
                <a16:creationId xmlns:a16="http://schemas.microsoft.com/office/drawing/2014/main" id="{E7158857-9ED7-492C-B68F-3C467BC7CC5A}"/>
              </a:ext>
            </a:extLst>
          </p:cNvPr>
          <p:cNvSpPr/>
          <p:nvPr/>
        </p:nvSpPr>
        <p:spPr>
          <a:xfrm flipH="1">
            <a:off x="2494826" y="2970212"/>
            <a:ext cx="4233778" cy="60112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479503" y="1652158"/>
            <a:ext cx="3730727" cy="974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OBJETIVOS</a:t>
            </a:r>
            <a:br>
              <a:rPr lang="es" sz="2800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es" sz="2800" dirty="0">
                <a:solidFill>
                  <a:schemeClr val="accent1"/>
                </a:solidFill>
                <a:latin typeface="Arial Black" panose="020B0A04020102020204" pitchFamily="34" charset="0"/>
              </a:rPr>
              <a:t>ESPECIFICOS</a:t>
            </a:r>
            <a:endParaRPr sz="28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24;p43">
            <a:extLst>
              <a:ext uri="{FF2B5EF4-FFF2-40B4-BE49-F238E27FC236}">
                <a16:creationId xmlns:a16="http://schemas.microsoft.com/office/drawing/2014/main" id="{6B09FC31-D8CB-4671-A7EA-5D03C2D5350C}"/>
              </a:ext>
            </a:extLst>
          </p:cNvPr>
          <p:cNvSpPr/>
          <p:nvPr/>
        </p:nvSpPr>
        <p:spPr>
          <a:xfrm flipH="1">
            <a:off x="2509283" y="595607"/>
            <a:ext cx="3955311" cy="63777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8" name="Google Shape;426;p43">
            <a:extLst>
              <a:ext uri="{FF2B5EF4-FFF2-40B4-BE49-F238E27FC236}">
                <a16:creationId xmlns:a16="http://schemas.microsoft.com/office/drawing/2014/main" id="{FD405F49-1300-4ED1-A0CA-83594A28350D}"/>
              </a:ext>
            </a:extLst>
          </p:cNvPr>
          <p:cNvSpPr txBox="1">
            <a:spLocks/>
          </p:cNvSpPr>
          <p:nvPr/>
        </p:nvSpPr>
        <p:spPr>
          <a:xfrm>
            <a:off x="3360549" y="640554"/>
            <a:ext cx="3146577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Clr>
                <a:schemeClr val="dk1"/>
              </a:buClr>
              <a:buSzPts val="1200"/>
              <a:buFont typeface="Catamaran Thin"/>
              <a:buNone/>
              <a:defRPr sz="1200">
                <a:solidFill>
                  <a:schemeClr val="dk1"/>
                </a:solidFill>
                <a:latin typeface="+mn-lt"/>
                <a:ea typeface="Catamaran Thin"/>
                <a:cs typeface="Catamaran Thin"/>
                <a:sym typeface="Catamaran Thin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algn="just"/>
            <a:r>
              <a:rPr lang="es-EC" sz="1400" dirty="0">
                <a:solidFill>
                  <a:schemeClr val="bg1"/>
                </a:solidFill>
              </a:rPr>
              <a:t>Revisar la Literatura</a:t>
            </a:r>
          </a:p>
        </p:txBody>
      </p:sp>
      <p:sp>
        <p:nvSpPr>
          <p:cNvPr id="9" name="Google Shape;426;p43">
            <a:extLst>
              <a:ext uri="{FF2B5EF4-FFF2-40B4-BE49-F238E27FC236}">
                <a16:creationId xmlns:a16="http://schemas.microsoft.com/office/drawing/2014/main" id="{5FEAFE86-11EA-46D9-91B9-49E66A1A5021}"/>
              </a:ext>
            </a:extLst>
          </p:cNvPr>
          <p:cNvSpPr txBox="1">
            <a:spLocks/>
          </p:cNvSpPr>
          <p:nvPr/>
        </p:nvSpPr>
        <p:spPr>
          <a:xfrm>
            <a:off x="872061" y="1802275"/>
            <a:ext cx="3837962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15000"/>
              </a:lnSpc>
              <a:buClr>
                <a:schemeClr val="dk1"/>
              </a:buClr>
              <a:buSzPts val="1200"/>
              <a:buFont typeface="Catamaran Thin"/>
              <a:buNone/>
              <a:defRPr>
                <a:solidFill>
                  <a:schemeClr val="dk1"/>
                </a:solidFill>
                <a:latin typeface="+mn-lt"/>
                <a:ea typeface="Catamaran Thin"/>
                <a:cs typeface="Catamaran Thin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9pPr>
          </a:lstStyle>
          <a:p>
            <a:r>
              <a:rPr lang="es-EC" dirty="0">
                <a:solidFill>
                  <a:schemeClr val="bg1"/>
                </a:solidFill>
              </a:rPr>
              <a:t>Analizar la estructura y el comportamiento de las exportaciones</a:t>
            </a:r>
          </a:p>
        </p:txBody>
      </p:sp>
      <p:sp>
        <p:nvSpPr>
          <p:cNvPr id="10" name="Google Shape;426;p43">
            <a:extLst>
              <a:ext uri="{FF2B5EF4-FFF2-40B4-BE49-F238E27FC236}">
                <a16:creationId xmlns:a16="http://schemas.microsoft.com/office/drawing/2014/main" id="{9E873652-8F8F-4C61-B522-4774DC2836D8}"/>
              </a:ext>
            </a:extLst>
          </p:cNvPr>
          <p:cNvSpPr txBox="1">
            <a:spLocks/>
          </p:cNvSpPr>
          <p:nvPr/>
        </p:nvSpPr>
        <p:spPr>
          <a:xfrm>
            <a:off x="3193973" y="2930100"/>
            <a:ext cx="3172322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15000"/>
              </a:lnSpc>
              <a:buClr>
                <a:schemeClr val="dk1"/>
              </a:buClr>
              <a:buSzPts val="1200"/>
              <a:buFont typeface="Catamaran Thin"/>
              <a:buNone/>
              <a:defRPr>
                <a:solidFill>
                  <a:schemeClr val="dk1"/>
                </a:solidFill>
                <a:latin typeface="+mn-lt"/>
                <a:ea typeface="Catamaran Thin"/>
                <a:cs typeface="Catamaran Thin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9pPr>
          </a:lstStyle>
          <a:p>
            <a:r>
              <a:rPr lang="es-EC" dirty="0">
                <a:solidFill>
                  <a:schemeClr val="bg1"/>
                </a:solidFill>
              </a:rPr>
              <a:t>Evaluar el diagnóstico situacional del sector artesanal</a:t>
            </a:r>
          </a:p>
        </p:txBody>
      </p:sp>
      <p:sp>
        <p:nvSpPr>
          <p:cNvPr id="11" name="Google Shape;426;p43">
            <a:extLst>
              <a:ext uri="{FF2B5EF4-FFF2-40B4-BE49-F238E27FC236}">
                <a16:creationId xmlns:a16="http://schemas.microsoft.com/office/drawing/2014/main" id="{2C21EB1F-FD6F-440C-8D86-130ADBF7D626}"/>
              </a:ext>
            </a:extLst>
          </p:cNvPr>
          <p:cNvSpPr txBox="1">
            <a:spLocks/>
          </p:cNvSpPr>
          <p:nvPr/>
        </p:nvSpPr>
        <p:spPr>
          <a:xfrm>
            <a:off x="1360967" y="4222486"/>
            <a:ext cx="2590141" cy="65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just">
              <a:lnSpc>
                <a:spcPct val="115000"/>
              </a:lnSpc>
              <a:buClr>
                <a:schemeClr val="dk1"/>
              </a:buClr>
              <a:buSzPts val="1200"/>
              <a:buFont typeface="Catamaran Thin"/>
              <a:buNone/>
              <a:defRPr>
                <a:solidFill>
                  <a:schemeClr val="dk1"/>
                </a:solidFill>
                <a:latin typeface="+mn-lt"/>
                <a:ea typeface="Catamaran Thin"/>
                <a:cs typeface="Catamaran Thin"/>
              </a:defRPr>
            </a:lvl1pPr>
            <a:lvl2pPr marL="914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2pPr>
            <a:lvl3pPr marL="1371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3pPr>
            <a:lvl4pPr marL="18288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4pPr>
            <a:lvl5pPr marL="22860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5pPr>
            <a:lvl6pPr marL="27432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6pPr>
            <a:lvl7pPr marL="32004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7pPr>
            <a:lvl8pPr marL="3657600" indent="-304800">
              <a:lnSpc>
                <a:spcPct val="115000"/>
              </a:lnSpc>
              <a:spcBef>
                <a:spcPts val="1600"/>
              </a:spcBef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8pPr>
            <a:lvl9pPr marL="4114800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</a:defRPr>
            </a:lvl9pPr>
          </a:lstStyle>
          <a:p>
            <a:r>
              <a:rPr lang="es-EC" dirty="0">
                <a:solidFill>
                  <a:schemeClr val="bg1"/>
                </a:solidFill>
              </a:rPr>
              <a:t>Diseñar propuestas de mejora</a:t>
            </a:r>
            <a:endParaRPr lang="es-EC" dirty="0"/>
          </a:p>
        </p:txBody>
      </p:sp>
      <p:pic>
        <p:nvPicPr>
          <p:cNvPr id="1028" name="Picture 4" descr="3. principales teorías del comercio internacional">
            <a:extLst>
              <a:ext uri="{FF2B5EF4-FFF2-40B4-BE49-F238E27FC236}">
                <a16:creationId xmlns:a16="http://schemas.microsoft.com/office/drawing/2014/main" id="{C28F4ABA-3DA2-4CDA-9959-EBADB5955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12196">
            <a:off x="1237986" y="244549"/>
            <a:ext cx="1675336" cy="12865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Teorías del comercio internacional:.">
            <a:extLst>
              <a:ext uri="{FF2B5EF4-FFF2-40B4-BE49-F238E27FC236}">
                <a16:creationId xmlns:a16="http://schemas.microsoft.com/office/drawing/2014/main" id="{FC841721-2C3E-4A1C-8104-E14994C28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7699">
            <a:off x="4864555" y="1410256"/>
            <a:ext cx="1331618" cy="13316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0DD068-3067-401B-9A32-DBF1ABB68B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8996">
            <a:off x="4552940" y="3795026"/>
            <a:ext cx="1658681" cy="10706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9ED774C-3EBE-4AB1-87FC-191A956A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4956">
            <a:off x="1260566" y="2738559"/>
            <a:ext cx="1554502" cy="10354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847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OTON TAGUA, Av 10 de Agosto y Colon, Quito (202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164" y="3548651"/>
            <a:ext cx="1892781" cy="1417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Ecuador quiere aumentar la presencia de la tagua en el sector textil chino  | Diario Centr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01" y="3572005"/>
            <a:ext cx="1859206" cy="139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248" y="2131538"/>
            <a:ext cx="1866578" cy="1084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947" y="2080784"/>
            <a:ext cx="1720790" cy="121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Google Shape;424;p43"/>
          <p:cNvSpPr/>
          <p:nvPr/>
        </p:nvSpPr>
        <p:spPr>
          <a:xfrm flipH="1">
            <a:off x="1597898" y="3658940"/>
            <a:ext cx="2716200" cy="37150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424;p43"/>
          <p:cNvSpPr/>
          <p:nvPr/>
        </p:nvSpPr>
        <p:spPr>
          <a:xfrm flipH="1">
            <a:off x="5098426" y="2100809"/>
            <a:ext cx="2716200" cy="37150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3"/>
          <p:cNvSpPr txBox="1">
            <a:spLocks noGrp="1"/>
          </p:cNvSpPr>
          <p:nvPr>
            <p:ph type="subTitle" idx="1"/>
          </p:nvPr>
        </p:nvSpPr>
        <p:spPr>
          <a:xfrm flipH="1">
            <a:off x="0" y="2476424"/>
            <a:ext cx="2515275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sz="1100" dirty="0">
                <a:latin typeface="+mn-lt"/>
              </a:rPr>
              <a:t>La competitividad es el principal factor para el posicionamiento.</a:t>
            </a:r>
            <a:endParaRPr sz="1100" dirty="0">
              <a:latin typeface="+mn-lt"/>
            </a:endParaRPr>
          </a:p>
        </p:txBody>
      </p:sp>
      <p:sp>
        <p:nvSpPr>
          <p:cNvPr id="421" name="Google Shape;421;p43"/>
          <p:cNvSpPr/>
          <p:nvPr/>
        </p:nvSpPr>
        <p:spPr>
          <a:xfrm>
            <a:off x="3924225" y="540000"/>
            <a:ext cx="2716200" cy="40521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3"/>
          <p:cNvSpPr txBox="1">
            <a:spLocks noGrp="1"/>
          </p:cNvSpPr>
          <p:nvPr>
            <p:ph type="ctrTitle" idx="6"/>
          </p:nvPr>
        </p:nvSpPr>
        <p:spPr>
          <a:xfrm rot="5400000">
            <a:off x="7074090" y="1226076"/>
            <a:ext cx="2953168" cy="591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Black" panose="020B0A04020102020204" pitchFamily="34" charset="0"/>
              </a:rPr>
              <a:t>PREGUNTAS DE INVESTIGACIÓN</a:t>
            </a:r>
            <a:endParaRPr dirty="0">
              <a:latin typeface="Arial Black" panose="020B0A04020102020204" pitchFamily="34" charset="0"/>
            </a:endParaRPr>
          </a:p>
        </p:txBody>
      </p:sp>
      <p:sp>
        <p:nvSpPr>
          <p:cNvPr id="424" name="Google Shape;424;p43"/>
          <p:cNvSpPr/>
          <p:nvPr/>
        </p:nvSpPr>
        <p:spPr>
          <a:xfrm flipH="1">
            <a:off x="673119" y="2126696"/>
            <a:ext cx="2716200" cy="37150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3"/>
          <p:cNvSpPr txBox="1">
            <a:spLocks noGrp="1"/>
          </p:cNvSpPr>
          <p:nvPr>
            <p:ph type="ctrTitle"/>
          </p:nvPr>
        </p:nvSpPr>
        <p:spPr>
          <a:xfrm>
            <a:off x="221913" y="2134443"/>
            <a:ext cx="2214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Arial Rounded MT Bold" panose="020F0704030504030204" pitchFamily="34" charset="0"/>
              </a:rPr>
              <a:t>ESPECÍFICA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26" name="Google Shape;426;p43"/>
          <p:cNvSpPr txBox="1">
            <a:spLocks noGrp="1"/>
          </p:cNvSpPr>
          <p:nvPr>
            <p:ph type="subTitle" idx="2"/>
          </p:nvPr>
        </p:nvSpPr>
        <p:spPr>
          <a:xfrm>
            <a:off x="4572659" y="895735"/>
            <a:ext cx="3337074" cy="7650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C" sz="1200" dirty="0">
                <a:latin typeface="+mn-lt"/>
              </a:rPr>
              <a:t>Factores que influyen en la generación de competitividad.</a:t>
            </a:r>
            <a:endParaRPr sz="1200" dirty="0">
              <a:latin typeface="+mn-lt"/>
            </a:endParaRPr>
          </a:p>
        </p:txBody>
      </p:sp>
      <p:sp>
        <p:nvSpPr>
          <p:cNvPr id="427" name="Google Shape;427;p43"/>
          <p:cNvSpPr txBox="1">
            <a:spLocks noGrp="1"/>
          </p:cNvSpPr>
          <p:nvPr>
            <p:ph type="ctrTitle" idx="3"/>
          </p:nvPr>
        </p:nvSpPr>
        <p:spPr>
          <a:xfrm>
            <a:off x="4682002" y="598807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GENERAL</a:t>
            </a:r>
            <a:endParaRPr sz="2000"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Google Shape;417;p43"/>
          <p:cNvSpPr txBox="1">
            <a:spLocks/>
          </p:cNvSpPr>
          <p:nvPr/>
        </p:nvSpPr>
        <p:spPr>
          <a:xfrm flipH="1">
            <a:off x="6331150" y="2509678"/>
            <a:ext cx="2515275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l"/>
            <a:r>
              <a:rPr lang="es-EC" sz="1100" dirty="0"/>
              <a:t>Exportaciones</a:t>
            </a:r>
            <a:endParaRPr lang="es-EC" sz="1100" dirty="0">
              <a:latin typeface="+mn-lt"/>
            </a:endParaRPr>
          </a:p>
        </p:txBody>
      </p:sp>
      <p:sp>
        <p:nvSpPr>
          <p:cNvPr id="22" name="Google Shape;425;p43"/>
          <p:cNvSpPr txBox="1">
            <a:spLocks noGrp="1"/>
          </p:cNvSpPr>
          <p:nvPr>
            <p:ph type="ctrTitle"/>
          </p:nvPr>
        </p:nvSpPr>
        <p:spPr>
          <a:xfrm>
            <a:off x="5578257" y="2105731"/>
            <a:ext cx="2214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Arial Rounded MT Bold" panose="020F0704030504030204" pitchFamily="34" charset="0"/>
              </a:rPr>
              <a:t>ESPECÍFICA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" name="Google Shape;425;p43"/>
          <p:cNvSpPr txBox="1">
            <a:spLocks noGrp="1"/>
          </p:cNvSpPr>
          <p:nvPr>
            <p:ph type="ctrTitle"/>
          </p:nvPr>
        </p:nvSpPr>
        <p:spPr>
          <a:xfrm>
            <a:off x="1848548" y="3658940"/>
            <a:ext cx="2214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Arial Rounded MT Bold" panose="020F0704030504030204" pitchFamily="34" charset="0"/>
              </a:rPr>
              <a:t>ESPECÍFICA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Google Shape;424;p43"/>
          <p:cNvSpPr/>
          <p:nvPr/>
        </p:nvSpPr>
        <p:spPr>
          <a:xfrm flipH="1">
            <a:off x="5477307" y="3653291"/>
            <a:ext cx="2716200" cy="37150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425;p43"/>
          <p:cNvSpPr txBox="1">
            <a:spLocks noGrp="1"/>
          </p:cNvSpPr>
          <p:nvPr>
            <p:ph type="ctrTitle"/>
          </p:nvPr>
        </p:nvSpPr>
        <p:spPr>
          <a:xfrm>
            <a:off x="5790648" y="3672447"/>
            <a:ext cx="22149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Arial Rounded MT Bold" panose="020F0704030504030204" pitchFamily="34" charset="0"/>
              </a:rPr>
              <a:t>ESPECÍFICA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Google Shape;417;p43"/>
          <p:cNvSpPr txBox="1">
            <a:spLocks noGrp="1"/>
          </p:cNvSpPr>
          <p:nvPr>
            <p:ph type="subTitle" idx="1"/>
          </p:nvPr>
        </p:nvSpPr>
        <p:spPr>
          <a:xfrm flipH="1">
            <a:off x="2443561" y="4057347"/>
            <a:ext cx="2129098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EC" sz="1100" dirty="0"/>
              <a:t>Demanda internacional</a:t>
            </a:r>
            <a:endParaRPr sz="1100" dirty="0">
              <a:latin typeface="+mn-lt"/>
            </a:endParaRPr>
          </a:p>
        </p:txBody>
      </p:sp>
      <p:sp>
        <p:nvSpPr>
          <p:cNvPr id="28" name="Google Shape;417;p43"/>
          <p:cNvSpPr txBox="1">
            <a:spLocks/>
          </p:cNvSpPr>
          <p:nvPr/>
        </p:nvSpPr>
        <p:spPr>
          <a:xfrm flipH="1">
            <a:off x="6465440" y="4043840"/>
            <a:ext cx="2284113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l"/>
            <a:r>
              <a:rPr lang="es-EC" sz="1100" dirty="0"/>
              <a:t>Requisitos para la demanda internacional.</a:t>
            </a:r>
            <a:endParaRPr lang="es-EC" sz="1100" dirty="0">
              <a:latin typeface="+mn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49" y="378094"/>
            <a:ext cx="2212984" cy="1423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810" y="376521"/>
            <a:ext cx="1470275" cy="142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" name="Google Shape;422;p43"/>
          <p:cNvSpPr txBox="1">
            <a:spLocks noGrp="1"/>
          </p:cNvSpPr>
          <p:nvPr>
            <p:ph type="ctrTitle" idx="6"/>
          </p:nvPr>
        </p:nvSpPr>
        <p:spPr>
          <a:xfrm rot="5400000">
            <a:off x="8194301" y="3039882"/>
            <a:ext cx="993422" cy="591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¿?</a:t>
            </a:r>
            <a:endParaRPr sz="5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95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393405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607486" y="-25500"/>
            <a:ext cx="3607500" cy="263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0" y="2632200"/>
            <a:ext cx="3607500" cy="251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270577" y="677195"/>
            <a:ext cx="2853188" cy="81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" dirty="0">
                <a:latin typeface="+mn-lt"/>
              </a:rPr>
              <a:t>“</a:t>
            </a:r>
            <a:r>
              <a:rPr lang="es-EC" dirty="0">
                <a:latin typeface="+mn-lt"/>
              </a:rPr>
              <a:t>Un país trata de importar aquellos productos que no fabrica o fabrica en desventaja, respecto a otros y tratara de exportar aquellos en los que cuenta con ventajas”</a:t>
            </a:r>
            <a:endParaRPr dirty="0">
              <a:latin typeface="+mn-lt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753293" y="772888"/>
            <a:ext cx="3434316" cy="92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/>
            <a:r>
              <a:rPr lang="es-EC" dirty="0">
                <a:solidFill>
                  <a:schemeClr val="lt1"/>
                </a:solidFill>
                <a:latin typeface="+mn-lt"/>
              </a:rPr>
              <a:t>“Aunque un país no tenga ningún tipo de ventaja absoluta en ningún bien, se dedicará a producir aquellos bienes en los que sus desventajas sean menores, es decir, los que en comparación tiene mejor ventaja para producir”</a:t>
            </a:r>
            <a:endParaRPr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5"/>
          </p:nvPr>
        </p:nvSpPr>
        <p:spPr>
          <a:xfrm>
            <a:off x="189780" y="3431129"/>
            <a:ext cx="322627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+mn-lt"/>
              </a:rPr>
              <a:t>“Un país o empresa posee una ventaja competitiva cuando tiene una ventaja única y sostenible respecto a sus competidores, logrando una posición competitiva en el mercado”</a:t>
            </a:r>
            <a:endParaRPr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710763" y="140275"/>
            <a:ext cx="341305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Arial Rounded MT Bold" panose="020F0704030504030204" pitchFamily="34" charset="0"/>
              </a:rPr>
              <a:t>Teoría de la Ventaja Comparativa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238479" y="2768402"/>
            <a:ext cx="287130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" dirty="0">
                <a:solidFill>
                  <a:schemeClr val="lt1"/>
                </a:solidFill>
                <a:latin typeface="Arial Rounded MT Bold" panose="020F0704030504030204" pitchFamily="34" charset="0"/>
              </a:rPr>
              <a:t>Teoría de la Ventaja Competitiva</a:t>
            </a:r>
            <a:endParaRPr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120770" y="207034"/>
            <a:ext cx="3503175" cy="468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Arial Rounded MT Bold" panose="020F0704030504030204" pitchFamily="34" charset="0"/>
              </a:rPr>
              <a:t>Teoría de la Ventaja Absoluta</a:t>
            </a:r>
            <a:endParaRPr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idx="6"/>
          </p:nvPr>
        </p:nvSpPr>
        <p:spPr>
          <a:xfrm rot="5400000">
            <a:off x="6407119" y="1637761"/>
            <a:ext cx="3234865" cy="826088"/>
          </a:xfrm>
        </p:spPr>
        <p:txBody>
          <a:bodyPr/>
          <a:lstStyle/>
          <a:p>
            <a:r>
              <a:rPr lang="es-EC" sz="2800" dirty="0">
                <a:latin typeface="Arial Black" panose="020B0A04020102020204" pitchFamily="34" charset="0"/>
              </a:rPr>
              <a:t>MARCO TEÓRICO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9F94333-73F1-423D-BAEA-1C316CBC4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93234">
            <a:off x="6972682" y="4027977"/>
            <a:ext cx="1295988" cy="92377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Unidad 5 Ventajas Absolutas y Ventajas Comparativas - YouTube">
            <a:extLst>
              <a:ext uri="{FF2B5EF4-FFF2-40B4-BE49-F238E27FC236}">
                <a16:creationId xmlns:a16="http://schemas.microsoft.com/office/drawing/2014/main" id="{B3B47E80-7640-4126-A2DD-7041736B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62" y="1531087"/>
            <a:ext cx="1711177" cy="958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667A9B-6806-4406-BEC3-A3B1A000BB56}"/>
              </a:ext>
            </a:extLst>
          </p:cNvPr>
          <p:cNvSpPr/>
          <p:nvPr/>
        </p:nvSpPr>
        <p:spPr>
          <a:xfrm>
            <a:off x="2361483" y="1369110"/>
            <a:ext cx="1090625" cy="2382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/>
              <a:t>Adam Smith</a:t>
            </a:r>
          </a:p>
        </p:txBody>
      </p:sp>
      <p:pic>
        <p:nvPicPr>
          <p:cNvPr id="2052" name="Picture 4" descr="Comercio, paz y prosperidad. La teoría de la Ventaja Comparativa. - YouTube">
            <a:extLst>
              <a:ext uri="{FF2B5EF4-FFF2-40B4-BE49-F238E27FC236}">
                <a16:creationId xmlns:a16="http://schemas.microsoft.com/office/drawing/2014/main" id="{28ECD823-33D6-428D-A400-66F053D79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6818" y="1590897"/>
            <a:ext cx="1885950" cy="909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EE4A58F-213B-4821-87A7-B8315A7D0AE6}"/>
              </a:ext>
            </a:extLst>
          </p:cNvPr>
          <p:cNvSpPr/>
          <p:nvPr/>
        </p:nvSpPr>
        <p:spPr>
          <a:xfrm>
            <a:off x="6118320" y="1489613"/>
            <a:ext cx="1090625" cy="2382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/>
              <a:t>David Ricardo</a:t>
            </a:r>
          </a:p>
        </p:txBody>
      </p:sp>
      <p:pic>
        <p:nvPicPr>
          <p:cNvPr id="2054" name="Picture 6" descr="VENTAJA COMPETITIVA PARA EMPRESAS DE GIRO COMERCIAL - RedSinergia">
            <a:extLst>
              <a:ext uri="{FF2B5EF4-FFF2-40B4-BE49-F238E27FC236}">
                <a16:creationId xmlns:a16="http://schemas.microsoft.com/office/drawing/2014/main" id="{2B7422DD-7266-4A00-A350-F0D5B0A4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905" y="4141218"/>
            <a:ext cx="1466492" cy="87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663321FA-684C-4691-8709-A01E9155E114}"/>
              </a:ext>
            </a:extLst>
          </p:cNvPr>
          <p:cNvSpPr/>
          <p:nvPr/>
        </p:nvSpPr>
        <p:spPr>
          <a:xfrm>
            <a:off x="2347506" y="4048182"/>
            <a:ext cx="1090625" cy="2382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100" dirty="0"/>
              <a:t>Michael Porter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24A76B0-E266-47E9-9C89-FEB228422A9B}"/>
              </a:ext>
            </a:extLst>
          </p:cNvPr>
          <p:cNvSpPr/>
          <p:nvPr/>
        </p:nvSpPr>
        <p:spPr>
          <a:xfrm>
            <a:off x="3294289" y="3097485"/>
            <a:ext cx="1414732" cy="29329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TIPOS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589915B-31FD-4C39-8147-C39432E597B3}"/>
              </a:ext>
            </a:extLst>
          </p:cNvPr>
          <p:cNvGraphicFramePr/>
          <p:nvPr/>
        </p:nvGraphicFramePr>
        <p:xfrm>
          <a:off x="4859079" y="2783219"/>
          <a:ext cx="1765005" cy="821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CD23290-DDD3-40E4-83B9-DA66F0D13B38}"/>
              </a:ext>
            </a:extLst>
          </p:cNvPr>
          <p:cNvSpPr/>
          <p:nvPr/>
        </p:nvSpPr>
        <p:spPr>
          <a:xfrm>
            <a:off x="3359888" y="4238713"/>
            <a:ext cx="1424762" cy="4396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100" dirty="0"/>
              <a:t>Creación de la</a:t>
            </a:r>
          </a:p>
          <a:p>
            <a:pPr algn="ctr"/>
            <a:r>
              <a:rPr lang="es-EC" sz="1100" dirty="0"/>
              <a:t>Ventaja Competitiva</a:t>
            </a:r>
          </a:p>
        </p:txBody>
      </p:sp>
      <p:graphicFrame>
        <p:nvGraphicFramePr>
          <p:cNvPr id="31" name="Diagrama 30">
            <a:extLst>
              <a:ext uri="{FF2B5EF4-FFF2-40B4-BE49-F238E27FC236}">
                <a16:creationId xmlns:a16="http://schemas.microsoft.com/office/drawing/2014/main" id="{F1A42572-5B6A-4550-A1A2-8D5ED1652CDA}"/>
              </a:ext>
            </a:extLst>
          </p:cNvPr>
          <p:cNvGraphicFramePr/>
          <p:nvPr/>
        </p:nvGraphicFramePr>
        <p:xfrm>
          <a:off x="4880345" y="3965944"/>
          <a:ext cx="1807534" cy="117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056" name="Picture 8">
            <a:extLst>
              <a:ext uri="{FF2B5EF4-FFF2-40B4-BE49-F238E27FC236}">
                <a16:creationId xmlns:a16="http://schemas.microsoft.com/office/drawing/2014/main" id="{75C8D488-71EC-45C2-A456-83E47AAFC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25967" y="2700670"/>
            <a:ext cx="1467427" cy="112540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5FC4A01-D18C-44EE-BDF5-4EAAAB56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2772" y="3487478"/>
            <a:ext cx="1353638" cy="90166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11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 rot="-5400000" flipH="1">
            <a:off x="4961100" y="960600"/>
            <a:ext cx="5140800" cy="322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FF84C60-C65F-444B-8B8C-BDEE07A877A1}"/>
              </a:ext>
            </a:extLst>
          </p:cNvPr>
          <p:cNvSpPr txBox="1">
            <a:spLocks/>
          </p:cNvSpPr>
          <p:nvPr/>
        </p:nvSpPr>
        <p:spPr>
          <a:xfrm rot="16200000">
            <a:off x="-841676" y="256733"/>
            <a:ext cx="3234865" cy="82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EC" sz="2800" dirty="0">
                <a:latin typeface="Arial Black" panose="020B0A04020102020204" pitchFamily="34" charset="0"/>
              </a:rPr>
              <a:t>MARCO TEÓRICO</a:t>
            </a:r>
          </a:p>
        </p:txBody>
      </p:sp>
      <p:sp>
        <p:nvSpPr>
          <p:cNvPr id="23" name="Google Shape;206;p30">
            <a:extLst>
              <a:ext uri="{FF2B5EF4-FFF2-40B4-BE49-F238E27FC236}">
                <a16:creationId xmlns:a16="http://schemas.microsoft.com/office/drawing/2014/main" id="{60B428D7-95A2-471E-A86A-90F8D66E8F1B}"/>
              </a:ext>
            </a:extLst>
          </p:cNvPr>
          <p:cNvSpPr txBox="1">
            <a:spLocks/>
          </p:cNvSpPr>
          <p:nvPr/>
        </p:nvSpPr>
        <p:spPr>
          <a:xfrm>
            <a:off x="5901837" y="-1251632"/>
            <a:ext cx="28881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None/>
              <a:defRPr sz="12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r"/>
            <a:r>
              <a:rPr lang="es-EC" sz="2000" dirty="0">
                <a:solidFill>
                  <a:schemeClr val="lt1"/>
                </a:solidFill>
                <a:latin typeface="Arial Rounded MT Bold" panose="020F0704030504030204" pitchFamily="34" charset="0"/>
              </a:rPr>
              <a:t>MODELO UPPSALA</a:t>
            </a:r>
            <a:endParaRPr lang="es-EC" sz="4400" dirty="0">
              <a:solidFill>
                <a:schemeClr val="l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6CA41B2-5F04-4B24-A469-53F55D9F7B3E}"/>
              </a:ext>
            </a:extLst>
          </p:cNvPr>
          <p:cNvSpPr/>
          <p:nvPr/>
        </p:nvSpPr>
        <p:spPr>
          <a:xfrm>
            <a:off x="1482139" y="443357"/>
            <a:ext cx="2930373" cy="4140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Proceso de Internacionalización</a:t>
            </a:r>
          </a:p>
        </p:txBody>
      </p:sp>
      <p:sp>
        <p:nvSpPr>
          <p:cNvPr id="55" name="Google Shape;164;p27">
            <a:extLst>
              <a:ext uri="{FF2B5EF4-FFF2-40B4-BE49-F238E27FC236}">
                <a16:creationId xmlns:a16="http://schemas.microsoft.com/office/drawing/2014/main" id="{A5E421B6-14AD-47EC-A94C-00D0E9D04B6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938469" y="1020954"/>
            <a:ext cx="2024931" cy="6062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s-EC" sz="1400" dirty="0">
                <a:latin typeface="+mn-lt"/>
              </a:rPr>
              <a:t>Enfoque Tradicional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es-EC" sz="1400" dirty="0">
                <a:latin typeface="+mn-lt"/>
              </a:rPr>
              <a:t>Enfoque Alternativo</a:t>
            </a:r>
            <a:endParaRPr sz="1400" dirty="0">
              <a:latin typeface="+mn-lt"/>
            </a:endParaRP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sz="1400" dirty="0">
              <a:latin typeface="+mn-lt"/>
            </a:endParaRPr>
          </a:p>
        </p:txBody>
      </p:sp>
      <p:sp>
        <p:nvSpPr>
          <p:cNvPr id="38" name="Flecha: doblada hacia arriba 37">
            <a:extLst>
              <a:ext uri="{FF2B5EF4-FFF2-40B4-BE49-F238E27FC236}">
                <a16:creationId xmlns:a16="http://schemas.microsoft.com/office/drawing/2014/main" id="{1403C467-4FFD-4ABC-94FF-DDF7FBCA5F20}"/>
              </a:ext>
            </a:extLst>
          </p:cNvPr>
          <p:cNvSpPr/>
          <p:nvPr/>
        </p:nvSpPr>
        <p:spPr>
          <a:xfrm rot="5400000">
            <a:off x="2431044" y="995448"/>
            <a:ext cx="345057" cy="32780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74" name="Picture 2" descr="TEORÍA DE INTERNACIONALIZACIÓN by Tefy's Pulido">
            <a:extLst>
              <a:ext uri="{FF2B5EF4-FFF2-40B4-BE49-F238E27FC236}">
                <a16:creationId xmlns:a16="http://schemas.microsoft.com/office/drawing/2014/main" id="{C44B4140-FFBA-49C7-91C7-9CB74F5041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1192" y="1127051"/>
            <a:ext cx="2892055" cy="1307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8" name="Google Shape;575;p49">
            <a:extLst>
              <a:ext uri="{FF2B5EF4-FFF2-40B4-BE49-F238E27FC236}">
                <a16:creationId xmlns:a16="http://schemas.microsoft.com/office/drawing/2014/main" id="{95F71073-DE27-4105-81B8-935856C023B7}"/>
              </a:ext>
            </a:extLst>
          </p:cNvPr>
          <p:cNvSpPr txBox="1">
            <a:spLocks/>
          </p:cNvSpPr>
          <p:nvPr/>
        </p:nvSpPr>
        <p:spPr>
          <a:xfrm>
            <a:off x="6049925" y="2623974"/>
            <a:ext cx="3008611" cy="122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 algn="just">
              <a:buSzPts val="1100"/>
              <a:buFont typeface="Arial"/>
              <a:buNone/>
            </a:pPr>
            <a:r>
              <a:rPr lang="es-EC" sz="1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“Modelo de internacionalización de las empresas para su inserción en mercados extranjeros de manera secuencial”</a:t>
            </a:r>
            <a:endParaRPr lang="es-EC" sz="1600" dirty="0">
              <a:solidFill>
                <a:schemeClr val="bg1"/>
              </a:solidFill>
            </a:endParaRP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6D768ED2-5F26-45A1-BC1B-992FC6AC9ED6}"/>
              </a:ext>
            </a:extLst>
          </p:cNvPr>
          <p:cNvSpPr/>
          <p:nvPr/>
        </p:nvSpPr>
        <p:spPr>
          <a:xfrm>
            <a:off x="356491" y="2931575"/>
            <a:ext cx="1451043" cy="93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ETAPAS MODELO GRADUALISTA UPPSALA</a:t>
            </a:r>
          </a:p>
        </p:txBody>
      </p:sp>
      <p:graphicFrame>
        <p:nvGraphicFramePr>
          <p:cNvPr id="39" name="Diagrama 38">
            <a:extLst>
              <a:ext uri="{FF2B5EF4-FFF2-40B4-BE49-F238E27FC236}">
                <a16:creationId xmlns:a16="http://schemas.microsoft.com/office/drawing/2014/main" id="{05CF11F6-60E3-4CFF-B8EB-DA4EB1BA45CD}"/>
              </a:ext>
            </a:extLst>
          </p:cNvPr>
          <p:cNvGraphicFramePr/>
          <p:nvPr/>
        </p:nvGraphicFramePr>
        <p:xfrm>
          <a:off x="1494911" y="2030819"/>
          <a:ext cx="4150978" cy="262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8" name="Picture 6" descr="La Tagua: de la gloria al olvido">
            <a:extLst>
              <a:ext uri="{FF2B5EF4-FFF2-40B4-BE49-F238E27FC236}">
                <a16:creationId xmlns:a16="http://schemas.microsoft.com/office/drawing/2014/main" id="{0D0F2402-1D7C-4BAD-8035-0206400A3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9823">
            <a:off x="6401249" y="4018633"/>
            <a:ext cx="1457238" cy="109152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0" name="Picture 8" descr="La tagua está por consagrarse | El Diario Ecuador">
            <a:extLst>
              <a:ext uri="{FF2B5EF4-FFF2-40B4-BE49-F238E27FC236}">
                <a16:creationId xmlns:a16="http://schemas.microsoft.com/office/drawing/2014/main" id="{91659AB7-88B3-4B13-B6F4-D0A640647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27581" y="4053271"/>
            <a:ext cx="1467294" cy="109022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La tagua ecuatoriana aumenta sus exportaciones y seduce a la moda y la  joyería asiática - Noticias : industrie (#1010730)">
            <a:extLst>
              <a:ext uri="{FF2B5EF4-FFF2-40B4-BE49-F238E27FC236}">
                <a16:creationId xmlns:a16="http://schemas.microsoft.com/office/drawing/2014/main" id="{87D1C33A-8662-43C3-94AF-7772178C59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76619">
            <a:off x="6784812" y="3685211"/>
            <a:ext cx="2401624" cy="138177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202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iez verdades sobre Tagua (marfil vegetal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974" y="189006"/>
            <a:ext cx="6662100" cy="22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Google Shape;189;p29"/>
          <p:cNvSpPr txBox="1">
            <a:spLocks noGrp="1"/>
          </p:cNvSpPr>
          <p:nvPr>
            <p:ph type="ctrTitle" idx="4"/>
          </p:nvPr>
        </p:nvSpPr>
        <p:spPr>
          <a:xfrm rot="5400000">
            <a:off x="6539904" y="1791802"/>
            <a:ext cx="3204365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latin typeface="Arial Black" panose="020B0A04020102020204" pitchFamily="34" charset="0"/>
              </a:rPr>
              <a:t>METODOLOGÍA </a:t>
            </a:r>
            <a:endParaRPr sz="2800" dirty="0">
              <a:latin typeface="Arial Black" panose="020B0A04020102020204" pitchFamily="34" charset="0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0" y="2171396"/>
            <a:ext cx="7571678" cy="2972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subTitle" idx="1"/>
          </p:nvPr>
        </p:nvSpPr>
        <p:spPr>
          <a:xfrm>
            <a:off x="5383475" y="2916634"/>
            <a:ext cx="2056822" cy="21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Por su finalidad:</a:t>
            </a:r>
          </a:p>
          <a:p>
            <a:pPr marL="0" indent="0" algn="ctr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Básica</a:t>
            </a:r>
          </a:p>
          <a:p>
            <a:pPr marL="0" indent="0" algn="ctr"/>
            <a:endParaRPr lang="es-EC" sz="7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Por las fuentes de información: </a:t>
            </a:r>
          </a:p>
          <a:p>
            <a:pPr marL="0" indent="0" algn="ctr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Documental y de campo.</a:t>
            </a:r>
          </a:p>
          <a:p>
            <a:pPr marL="0" indent="0" algn="ctr"/>
            <a:endParaRPr lang="es-EC" sz="700" i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Por unidad de análisis </a:t>
            </a:r>
          </a:p>
          <a:p>
            <a:pPr marL="0" indent="0" algn="ctr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Base de datos y entrevistas.</a:t>
            </a:r>
            <a:endParaRPr lang="es-EC" i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s-EC" sz="700" i="1" u="sng" dirty="0">
              <a:solidFill>
                <a:schemeClr val="lt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Por el control de variables: </a:t>
            </a:r>
          </a:p>
          <a:p>
            <a:pPr marL="0" indent="0" algn="ctr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No experimental</a:t>
            </a:r>
            <a:endParaRPr lang="es-EC" i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s-EC" sz="700" i="1" u="sng" dirty="0">
              <a:solidFill>
                <a:schemeClr val="lt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Por el alcance:</a:t>
            </a:r>
          </a:p>
          <a:p>
            <a:pPr marL="0" indent="0" algn="ctr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Descriptiva</a:t>
            </a:r>
            <a:endParaRPr lang="es-EC" i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 algn="ctr"/>
            <a:endParaRPr lang="es-EC" i="1" u="sng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3"/>
          </p:nvPr>
        </p:nvSpPr>
        <p:spPr>
          <a:xfrm>
            <a:off x="439545" y="3208885"/>
            <a:ext cx="1859895" cy="1173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Contexto y lugar.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C" dirty="0">
              <a:solidFill>
                <a:schemeClr val="lt1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C" dirty="0">
              <a:solidFill>
                <a:schemeClr val="lt1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C" dirty="0">
              <a:solidFill>
                <a:schemeClr val="lt1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C" dirty="0">
              <a:solidFill>
                <a:schemeClr val="lt1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EC" dirty="0">
              <a:solidFill>
                <a:schemeClr val="lt1"/>
              </a:solidFill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Delimitación temporal</a:t>
            </a:r>
            <a:endParaRPr i="1" u="sng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4" name="Google Shape;194;p29"/>
          <p:cNvSpPr txBox="1">
            <a:spLocks noGrp="1"/>
          </p:cNvSpPr>
          <p:nvPr>
            <p:ph type="ctrTitle" idx="2"/>
          </p:nvPr>
        </p:nvSpPr>
        <p:spPr>
          <a:xfrm>
            <a:off x="359729" y="2565395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sz="1600" dirty="0">
                <a:latin typeface="Arial Rounded MT Bold" panose="020F0704030504030204" pitchFamily="34" charset="0"/>
              </a:rPr>
              <a:t>Marco contextual o situacional </a:t>
            </a:r>
            <a:endParaRPr sz="1600" dirty="0">
              <a:latin typeface="Arial Rounded MT Bold" panose="020F0704030504030204" pitchFamily="34" charset="0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ctrTitle"/>
          </p:nvPr>
        </p:nvSpPr>
        <p:spPr>
          <a:xfrm>
            <a:off x="5354379" y="2358878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sz="1600" dirty="0">
                <a:latin typeface="Arial Rounded MT Bold" panose="020F0704030504030204" pitchFamily="34" charset="0"/>
              </a:rPr>
              <a:t>Tipología de la investigación </a:t>
            </a:r>
            <a:endParaRPr sz="1600" dirty="0">
              <a:latin typeface="Arial Rounded MT Bold" panose="020F0704030504030204" pitchFamily="34" charset="0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ctrTitle" idx="5"/>
          </p:nvPr>
        </p:nvSpPr>
        <p:spPr>
          <a:xfrm>
            <a:off x="2864413" y="2368653"/>
            <a:ext cx="17988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s-EC" sz="1600" dirty="0">
                <a:latin typeface="Arial Rounded MT Bold" panose="020F0704030504030204" pitchFamily="34" charset="0"/>
              </a:rPr>
              <a:t>Enfoque de la investigación </a:t>
            </a:r>
            <a:endParaRPr sz="1600" dirty="0">
              <a:latin typeface="Arial Rounded MT Bold" panose="020F0704030504030204" pitchFamily="34" charset="0"/>
            </a:endParaRPr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6"/>
          </p:nvPr>
        </p:nvSpPr>
        <p:spPr>
          <a:xfrm>
            <a:off x="2980772" y="3054438"/>
            <a:ext cx="1476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i="1" u="sng" dirty="0">
                <a:solidFill>
                  <a:schemeClr val="lt1"/>
                </a:solidFill>
                <a:latin typeface="+mn-lt"/>
              </a:rPr>
              <a:t>Mixto.</a:t>
            </a:r>
            <a:endParaRPr i="1" u="sng" dirty="0">
              <a:solidFill>
                <a:schemeClr val="lt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8" name="Google Shape;198;p29"/>
          <p:cNvSpPr/>
          <p:nvPr/>
        </p:nvSpPr>
        <p:spPr>
          <a:xfrm rot="10800000" flipH="1">
            <a:off x="0" y="1906859"/>
            <a:ext cx="7571678" cy="264536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902" y="3224383"/>
            <a:ext cx="858990" cy="92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Google Shape;197;p29"/>
          <p:cNvSpPr txBox="1">
            <a:spLocks/>
          </p:cNvSpPr>
          <p:nvPr/>
        </p:nvSpPr>
        <p:spPr>
          <a:xfrm>
            <a:off x="740838" y="3703959"/>
            <a:ext cx="14763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Manabí</a:t>
            </a:r>
          </a:p>
          <a:p>
            <a:pPr marL="0" indent="0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2010-2020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537" y="3380938"/>
            <a:ext cx="970807" cy="73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197;p29"/>
          <p:cNvSpPr txBox="1">
            <a:spLocks/>
          </p:cNvSpPr>
          <p:nvPr/>
        </p:nvSpPr>
        <p:spPr>
          <a:xfrm>
            <a:off x="3124281" y="3315176"/>
            <a:ext cx="881355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rgbClr val="000000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Thin"/>
              <a:buNone/>
              <a:defRPr sz="1000" b="0" i="0" u="none" strike="noStrike" cap="none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pPr marL="0" indent="0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Cualitativo</a:t>
            </a:r>
          </a:p>
          <a:p>
            <a:pPr marL="0" indent="0"/>
            <a:endParaRPr lang="es-EC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s-EC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s-EC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endParaRPr lang="es-EC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 marL="0" indent="0"/>
            <a:r>
              <a:rPr lang="es-EC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Cuantitativo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442"/>
          <a:stretch/>
        </p:blipFill>
        <p:spPr>
          <a:xfrm>
            <a:off x="3360624" y="4423651"/>
            <a:ext cx="1842785" cy="606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387771"/>
      </a:accent1>
      <a:accent2>
        <a:srgbClr val="212121"/>
      </a:accent2>
      <a:accent3>
        <a:srgbClr val="9ECFCB"/>
      </a:accent3>
      <a:accent4>
        <a:srgbClr val="289C91"/>
      </a:accent4>
      <a:accent5>
        <a:srgbClr val="619792"/>
      </a:accent5>
      <a:accent6>
        <a:srgbClr val="384C4B"/>
      </a:accent6>
      <a:hlink>
        <a:srgbClr val="434343"/>
      </a:hlink>
      <a:folHlink>
        <a:srgbClr val="0097A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1662</Words>
  <Application>Microsoft Office PowerPoint</Application>
  <PresentationFormat>Presentación en pantalla (16:9)</PresentationFormat>
  <Paragraphs>385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Calibri Light</vt:lpstr>
      <vt:lpstr>Arial Black</vt:lpstr>
      <vt:lpstr>Arial</vt:lpstr>
      <vt:lpstr>Roboto</vt:lpstr>
      <vt:lpstr>Livvic</vt:lpstr>
      <vt:lpstr>Wingdings</vt:lpstr>
      <vt:lpstr>Catamaran Thin</vt:lpstr>
      <vt:lpstr>Calibri</vt:lpstr>
      <vt:lpstr>Fira Sans Extra Condensed Medium</vt:lpstr>
      <vt:lpstr>Arial Rounded MT Bold</vt:lpstr>
      <vt:lpstr>Engineering Project Proposal by Slidesgo</vt:lpstr>
      <vt:lpstr>Análisis de la competitividad de las exportaciones de bisutería y botones elaborados de tagua de la provincia de Manabí en los mercados internacionales, período 2010-2020 </vt:lpstr>
      <vt:lpstr>Presentación de PowerPoint</vt:lpstr>
      <vt:lpstr>JUSTIFICACIÓN</vt:lpstr>
      <vt:lpstr>OBJETIVO GENERAL</vt:lpstr>
      <vt:lpstr>OBJETIVOS ESPECIFICOS</vt:lpstr>
      <vt:lpstr>PREGUNTAS DE INVESTIGACIÓN</vt:lpstr>
      <vt:lpstr>Teoría de la Ventaja Comparativa</vt:lpstr>
      <vt:lpstr>Presentación de PowerPoint</vt:lpstr>
      <vt:lpstr>METODOLOGÍA </vt:lpstr>
      <vt:lpstr>METODOLOGÍA</vt:lpstr>
      <vt:lpstr>LA TAGUA EN EL ECUADOR</vt:lpstr>
      <vt:lpstr>Presentación de PowerPoint</vt:lpstr>
      <vt:lpstr>REQUISITOS  NACIONALES</vt:lpstr>
      <vt:lpstr>PRINCIPALES PAÍSES EXPORTADORES</vt:lpstr>
      <vt:lpstr>PRINCIPALES PAÍSES IMPORTADORES</vt:lpstr>
      <vt:lpstr>DERECHOS DE ADUANA</vt:lpstr>
      <vt:lpstr>ACUERDOS COMERCIALES</vt:lpstr>
      <vt:lpstr>CONTEXTO PANDEMIA COVID-19</vt:lpstr>
      <vt:lpstr>Botones de Tagua</vt:lpstr>
      <vt:lpstr>Bisutería de Tagua - Manabí</vt:lpstr>
      <vt:lpstr>Presentación de PowerPoint</vt:lpstr>
      <vt:lpstr>ANÁLISIS CUALITATIVO</vt:lpstr>
      <vt:lpstr>LIMITANTES</vt:lpstr>
      <vt:lpstr>COMPETITIVIDAD</vt:lpstr>
      <vt:lpstr>PROPUESTAS</vt:lpstr>
      <vt:lpstr>INCREMENTAR LA COMPETITIVIDAD</vt:lpstr>
      <vt:lpstr>INCREMENTAR LAS EXPORTACIONES</vt:lpstr>
      <vt:lpstr>CONCLUSIONES</vt:lpstr>
      <vt:lpstr>RECOMENDACIONES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PROJECT PROPOSAL</dc:title>
  <dc:creator>ERIKA</dc:creator>
  <cp:lastModifiedBy>julio duicela</cp:lastModifiedBy>
  <cp:revision>68</cp:revision>
  <dcterms:modified xsi:type="dcterms:W3CDTF">2021-03-16T15:12:19Z</dcterms:modified>
</cp:coreProperties>
</file>