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handoutMasterIdLst>
    <p:handoutMasterId r:id="rId34"/>
  </p:handoutMasterIdLst>
  <p:sldIdLst>
    <p:sldId id="336" r:id="rId2"/>
    <p:sldId id="474" r:id="rId3"/>
    <p:sldId id="437" r:id="rId4"/>
    <p:sldId id="444" r:id="rId5"/>
    <p:sldId id="477" r:id="rId6"/>
    <p:sldId id="438" r:id="rId7"/>
    <p:sldId id="475" r:id="rId8"/>
    <p:sldId id="439" r:id="rId9"/>
    <p:sldId id="469" r:id="rId10"/>
    <p:sldId id="443" r:id="rId11"/>
    <p:sldId id="446" r:id="rId12"/>
    <p:sldId id="447" r:id="rId13"/>
    <p:sldId id="448" r:id="rId14"/>
    <p:sldId id="449" r:id="rId15"/>
    <p:sldId id="450" r:id="rId16"/>
    <p:sldId id="451" r:id="rId17"/>
    <p:sldId id="464" r:id="rId18"/>
    <p:sldId id="452" r:id="rId19"/>
    <p:sldId id="458" r:id="rId20"/>
    <p:sldId id="459" r:id="rId21"/>
    <p:sldId id="468" r:id="rId22"/>
    <p:sldId id="460" r:id="rId23"/>
    <p:sldId id="461" r:id="rId24"/>
    <p:sldId id="463" r:id="rId25"/>
    <p:sldId id="462" r:id="rId26"/>
    <p:sldId id="465" r:id="rId27"/>
    <p:sldId id="467" r:id="rId28"/>
    <p:sldId id="471" r:id="rId29"/>
    <p:sldId id="453" r:id="rId30"/>
    <p:sldId id="455" r:id="rId31"/>
    <p:sldId id="456" r:id="rId3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  <p:cmAuthor id="2" name="Pc" initials="P" lastIdx="1" clrIdx="1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5400" autoAdjust="0"/>
  </p:normalViewPr>
  <p:slideViewPr>
    <p:cSldViewPr snapToGrid="0">
      <p:cViewPr varScale="1">
        <p:scale>
          <a:sx n="89" d="100"/>
          <a:sy n="89" d="100"/>
        </p:scale>
        <p:origin x="509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8262E-2505-4DBB-ADDE-00838AD266D0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097BCA9-47B9-4245-93C4-F49B65102083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A. Latina 760 millones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90C654-82BB-40E5-8F2F-1A2C27D3A4F9}" type="parTrans" cxnId="{9704C906-6284-4122-86B9-65FD3C1F0D6D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A3C913-2F34-4BA5-949C-F7DB50BB403D}" type="sibTrans" cxnId="{9704C906-6284-4122-86B9-65FD3C1F0D6D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23CD7A-95B3-499F-8C3E-7E0BFF5F9A47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Mundo</a:t>
          </a:r>
        </a:p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9.7 mil millones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4180E1-04E3-4BE7-BA62-5C646678C5B9}" type="sibTrans" cxnId="{E83A0BE9-1B44-45B5-83F2-325FA337A5A9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167171-D710-4671-A2DA-5A663071728D}" type="parTrans" cxnId="{E83A0BE9-1B44-45B5-83F2-325FA337A5A9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5902A8-5481-4507-8E9B-3BED3959123C}">
      <dgm:prSet phldrT="[Texto]" custT="1"/>
      <dgm:spPr/>
      <dgm:t>
        <a:bodyPr/>
        <a:lstStyle/>
        <a:p>
          <a:r>
            <a:rPr lang="es-EC" sz="3200" dirty="0" smtClean="0">
              <a:latin typeface="Arial" panose="020B0604020202020204" pitchFamily="34" charset="0"/>
              <a:cs typeface="Arial" panose="020B0604020202020204" pitchFamily="34" charset="0"/>
            </a:rPr>
            <a:t>2050</a:t>
          </a:r>
          <a:endParaRPr lang="es-EC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665E6F-EC28-4AFF-87F8-695CA3E4D28E}" type="sibTrans" cxnId="{AD26F2D2-EFFF-4A32-AF78-AE88EB9FBBE2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AA8281-18C5-4EC2-82F5-B36B1FBAA385}" type="parTrans" cxnId="{AD26F2D2-EFFF-4A32-AF78-AE88EB9FBBE2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906FE-1C85-40EB-BE20-9B2D1F611F97}">
      <dgm:prSet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Ecuador</a:t>
          </a:r>
        </a:p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23 millones </a:t>
          </a:r>
          <a:endParaRPr lang="es-EC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85CC5-B9E6-44EE-93C9-D2DE79A529BE}" type="parTrans" cxnId="{9A178070-7A33-4947-A5EB-797C82D212C1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E97F1D-E226-4730-98D3-593449E6E5F0}" type="sibTrans" cxnId="{9A178070-7A33-4947-A5EB-797C82D212C1}">
      <dgm:prSet/>
      <dgm:spPr/>
      <dgm:t>
        <a:bodyPr/>
        <a:lstStyle/>
        <a:p>
          <a:endParaRPr lang="es-EC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7C5A75-D9D8-491C-9F9B-16B66790B5CE}" type="pres">
      <dgm:prSet presAssocID="{DD78262E-2505-4DBB-ADDE-00838AD266D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8E3CDFD-634F-40C5-8A79-7E6670B2E69E}" type="pres">
      <dgm:prSet presAssocID="{DF5902A8-5481-4507-8E9B-3BED3959123C}" presName="root" presStyleCnt="0"/>
      <dgm:spPr/>
    </dgm:pt>
    <dgm:pt modelId="{CCC2DF5C-E5A1-45B6-9616-60CE73E13BB1}" type="pres">
      <dgm:prSet presAssocID="{DF5902A8-5481-4507-8E9B-3BED3959123C}" presName="rootComposite" presStyleCnt="0"/>
      <dgm:spPr/>
    </dgm:pt>
    <dgm:pt modelId="{ECBD9649-8E7A-4EE0-9965-51A21197B4CF}" type="pres">
      <dgm:prSet presAssocID="{DF5902A8-5481-4507-8E9B-3BED3959123C}" presName="rootText" presStyleLbl="node1" presStyleIdx="0" presStyleCnt="1" custLinFactNeighborX="-691" custLinFactNeighborY="-2214"/>
      <dgm:spPr/>
      <dgm:t>
        <a:bodyPr/>
        <a:lstStyle/>
        <a:p>
          <a:endParaRPr lang="es-EC"/>
        </a:p>
      </dgm:t>
    </dgm:pt>
    <dgm:pt modelId="{30F2DC9E-161B-4449-915A-B27670C6622F}" type="pres">
      <dgm:prSet presAssocID="{DF5902A8-5481-4507-8E9B-3BED3959123C}" presName="rootConnector" presStyleLbl="node1" presStyleIdx="0" presStyleCnt="1"/>
      <dgm:spPr/>
      <dgm:t>
        <a:bodyPr/>
        <a:lstStyle/>
        <a:p>
          <a:endParaRPr lang="es-EC"/>
        </a:p>
      </dgm:t>
    </dgm:pt>
    <dgm:pt modelId="{D96E4791-E058-4761-8680-5018DD8E0253}" type="pres">
      <dgm:prSet presAssocID="{DF5902A8-5481-4507-8E9B-3BED3959123C}" presName="childShape" presStyleCnt="0"/>
      <dgm:spPr/>
    </dgm:pt>
    <dgm:pt modelId="{1687C877-988D-4C13-918D-1D7100CB8B3C}" type="pres">
      <dgm:prSet presAssocID="{04167171-D710-4671-A2DA-5A663071728D}" presName="Name13" presStyleLbl="parChTrans1D2" presStyleIdx="0" presStyleCnt="3"/>
      <dgm:spPr/>
      <dgm:t>
        <a:bodyPr/>
        <a:lstStyle/>
        <a:p>
          <a:endParaRPr lang="es-EC"/>
        </a:p>
      </dgm:t>
    </dgm:pt>
    <dgm:pt modelId="{39D30D08-7585-4570-B515-832FBE5FBA1A}" type="pres">
      <dgm:prSet presAssocID="{3E23CD7A-95B3-499F-8C3E-7E0BFF5F9A47}" presName="childText" presStyleLbl="bgAcc1" presStyleIdx="0" presStyleCnt="3" custScaleX="131804" custLinFactNeighborX="6197" custLinFactNeighborY="74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4CB8C6E-B778-4BEC-9C51-BBCA1EBE250D}" type="pres">
      <dgm:prSet presAssocID="{7C90C654-82BB-40E5-8F2F-1A2C27D3A4F9}" presName="Name13" presStyleLbl="parChTrans1D2" presStyleIdx="1" presStyleCnt="3"/>
      <dgm:spPr/>
      <dgm:t>
        <a:bodyPr/>
        <a:lstStyle/>
        <a:p>
          <a:endParaRPr lang="es-EC"/>
        </a:p>
      </dgm:t>
    </dgm:pt>
    <dgm:pt modelId="{84A1055F-D39D-4EA9-80DB-A8EA32D917CA}" type="pres">
      <dgm:prSet presAssocID="{7097BCA9-47B9-4245-93C4-F49B65102083}" presName="childText" presStyleLbl="bgAcc1" presStyleIdx="1" presStyleCnt="3" custScaleX="126954" custLinFactNeighborX="75283" custLinFactNeighborY="162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0B005F-C878-4F6A-B33B-650B01E3C644}" type="pres">
      <dgm:prSet presAssocID="{64285CC5-B9E6-44EE-93C9-D2DE79A529BE}" presName="Name13" presStyleLbl="parChTrans1D2" presStyleIdx="2" presStyleCnt="3"/>
      <dgm:spPr/>
      <dgm:t>
        <a:bodyPr/>
        <a:lstStyle/>
        <a:p>
          <a:endParaRPr lang="es-EC"/>
        </a:p>
      </dgm:t>
    </dgm:pt>
    <dgm:pt modelId="{276DFF7D-D922-46B6-A245-53DCFE7E3503}" type="pres">
      <dgm:prSet presAssocID="{617906FE-1C85-40EB-BE20-9B2D1F611F97}" presName="childText" presStyleLbl="bgAcc1" presStyleIdx="2" presStyleCnt="3" custLinFactX="45172" custLinFactNeighborX="100000" custLinFactNeighborY="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BE0C54-A95D-4D19-8C32-5D783C8ACEA0}" type="presOf" srcId="{64285CC5-B9E6-44EE-93C9-D2DE79A529BE}" destId="{DC0B005F-C878-4F6A-B33B-650B01E3C644}" srcOrd="0" destOrd="0" presId="urn:microsoft.com/office/officeart/2005/8/layout/hierarchy3"/>
    <dgm:cxn modelId="{4656F641-1CA2-41B5-ADF9-10BFFC8DA799}" type="presOf" srcId="{DD78262E-2505-4DBB-ADDE-00838AD266D0}" destId="{367C5A75-D9D8-491C-9F9B-16B66790B5CE}" srcOrd="0" destOrd="0" presId="urn:microsoft.com/office/officeart/2005/8/layout/hierarchy3"/>
    <dgm:cxn modelId="{9704C906-6284-4122-86B9-65FD3C1F0D6D}" srcId="{DF5902A8-5481-4507-8E9B-3BED3959123C}" destId="{7097BCA9-47B9-4245-93C4-F49B65102083}" srcOrd="1" destOrd="0" parTransId="{7C90C654-82BB-40E5-8F2F-1A2C27D3A4F9}" sibTransId="{F7A3C913-2F34-4BA5-949C-F7DB50BB403D}"/>
    <dgm:cxn modelId="{80256029-7996-495C-9EFD-32D66869D55D}" type="presOf" srcId="{7097BCA9-47B9-4245-93C4-F49B65102083}" destId="{84A1055F-D39D-4EA9-80DB-A8EA32D917CA}" srcOrd="0" destOrd="0" presId="urn:microsoft.com/office/officeart/2005/8/layout/hierarchy3"/>
    <dgm:cxn modelId="{67B581BF-0DA8-467F-AACF-0B39312715F8}" type="presOf" srcId="{3E23CD7A-95B3-499F-8C3E-7E0BFF5F9A47}" destId="{39D30D08-7585-4570-B515-832FBE5FBA1A}" srcOrd="0" destOrd="0" presId="urn:microsoft.com/office/officeart/2005/8/layout/hierarchy3"/>
    <dgm:cxn modelId="{E83A0BE9-1B44-45B5-83F2-325FA337A5A9}" srcId="{DF5902A8-5481-4507-8E9B-3BED3959123C}" destId="{3E23CD7A-95B3-499F-8C3E-7E0BFF5F9A47}" srcOrd="0" destOrd="0" parTransId="{04167171-D710-4671-A2DA-5A663071728D}" sibTransId="{584180E1-04E3-4BE7-BA62-5C646678C5B9}"/>
    <dgm:cxn modelId="{9A178070-7A33-4947-A5EB-797C82D212C1}" srcId="{DF5902A8-5481-4507-8E9B-3BED3959123C}" destId="{617906FE-1C85-40EB-BE20-9B2D1F611F97}" srcOrd="2" destOrd="0" parTransId="{64285CC5-B9E6-44EE-93C9-D2DE79A529BE}" sibTransId="{2AE97F1D-E226-4730-98D3-593449E6E5F0}"/>
    <dgm:cxn modelId="{326D9CA9-F1F7-4672-A8B1-084C47684539}" type="presOf" srcId="{DF5902A8-5481-4507-8E9B-3BED3959123C}" destId="{30F2DC9E-161B-4449-915A-B27670C6622F}" srcOrd="1" destOrd="0" presId="urn:microsoft.com/office/officeart/2005/8/layout/hierarchy3"/>
    <dgm:cxn modelId="{97E42E6D-1916-457F-B8F9-102059A8E811}" type="presOf" srcId="{7C90C654-82BB-40E5-8F2F-1A2C27D3A4F9}" destId="{D4CB8C6E-B778-4BEC-9C51-BBCA1EBE250D}" srcOrd="0" destOrd="0" presId="urn:microsoft.com/office/officeart/2005/8/layout/hierarchy3"/>
    <dgm:cxn modelId="{16A88F20-958C-4028-9512-E3D5E0576A7D}" type="presOf" srcId="{DF5902A8-5481-4507-8E9B-3BED3959123C}" destId="{ECBD9649-8E7A-4EE0-9965-51A21197B4CF}" srcOrd="0" destOrd="0" presId="urn:microsoft.com/office/officeart/2005/8/layout/hierarchy3"/>
    <dgm:cxn modelId="{FE0C480E-6F83-4F2D-A44E-CD37DA4C5EB8}" type="presOf" srcId="{04167171-D710-4671-A2DA-5A663071728D}" destId="{1687C877-988D-4C13-918D-1D7100CB8B3C}" srcOrd="0" destOrd="0" presId="urn:microsoft.com/office/officeart/2005/8/layout/hierarchy3"/>
    <dgm:cxn modelId="{F688901F-EAA4-4BAD-8070-99B421A06FD0}" type="presOf" srcId="{617906FE-1C85-40EB-BE20-9B2D1F611F97}" destId="{276DFF7D-D922-46B6-A245-53DCFE7E3503}" srcOrd="0" destOrd="0" presId="urn:microsoft.com/office/officeart/2005/8/layout/hierarchy3"/>
    <dgm:cxn modelId="{AD26F2D2-EFFF-4A32-AF78-AE88EB9FBBE2}" srcId="{DD78262E-2505-4DBB-ADDE-00838AD266D0}" destId="{DF5902A8-5481-4507-8E9B-3BED3959123C}" srcOrd="0" destOrd="0" parTransId="{74AA8281-18C5-4EC2-82F5-B36B1FBAA385}" sibTransId="{46665E6F-EC28-4AFF-87F8-695CA3E4D28E}"/>
    <dgm:cxn modelId="{235439B9-C96D-45D7-B7D0-19550086A6B3}" type="presParOf" srcId="{367C5A75-D9D8-491C-9F9B-16B66790B5CE}" destId="{E8E3CDFD-634F-40C5-8A79-7E6670B2E69E}" srcOrd="0" destOrd="0" presId="urn:microsoft.com/office/officeart/2005/8/layout/hierarchy3"/>
    <dgm:cxn modelId="{37936E87-8CE0-452F-BF7B-C64F152B7AB9}" type="presParOf" srcId="{E8E3CDFD-634F-40C5-8A79-7E6670B2E69E}" destId="{CCC2DF5C-E5A1-45B6-9616-60CE73E13BB1}" srcOrd="0" destOrd="0" presId="urn:microsoft.com/office/officeart/2005/8/layout/hierarchy3"/>
    <dgm:cxn modelId="{0F6FC81B-EB17-4D7D-853B-64627ABEBA9E}" type="presParOf" srcId="{CCC2DF5C-E5A1-45B6-9616-60CE73E13BB1}" destId="{ECBD9649-8E7A-4EE0-9965-51A21197B4CF}" srcOrd="0" destOrd="0" presId="urn:microsoft.com/office/officeart/2005/8/layout/hierarchy3"/>
    <dgm:cxn modelId="{D10EFB88-3A92-4CA9-8646-C2CFB9FF1A65}" type="presParOf" srcId="{CCC2DF5C-E5A1-45B6-9616-60CE73E13BB1}" destId="{30F2DC9E-161B-4449-915A-B27670C6622F}" srcOrd="1" destOrd="0" presId="urn:microsoft.com/office/officeart/2005/8/layout/hierarchy3"/>
    <dgm:cxn modelId="{D5905C75-8059-4A6A-AA48-CF0D1456B4F1}" type="presParOf" srcId="{E8E3CDFD-634F-40C5-8A79-7E6670B2E69E}" destId="{D96E4791-E058-4761-8680-5018DD8E0253}" srcOrd="1" destOrd="0" presId="urn:microsoft.com/office/officeart/2005/8/layout/hierarchy3"/>
    <dgm:cxn modelId="{83D5C481-F647-43B3-A5F9-A2C80FDCA109}" type="presParOf" srcId="{D96E4791-E058-4761-8680-5018DD8E0253}" destId="{1687C877-988D-4C13-918D-1D7100CB8B3C}" srcOrd="0" destOrd="0" presId="urn:microsoft.com/office/officeart/2005/8/layout/hierarchy3"/>
    <dgm:cxn modelId="{3507262A-635F-4E5F-8503-D1B9A3FAF532}" type="presParOf" srcId="{D96E4791-E058-4761-8680-5018DD8E0253}" destId="{39D30D08-7585-4570-B515-832FBE5FBA1A}" srcOrd="1" destOrd="0" presId="urn:microsoft.com/office/officeart/2005/8/layout/hierarchy3"/>
    <dgm:cxn modelId="{AA30BE04-6725-427E-8B6A-FB7108C1AED4}" type="presParOf" srcId="{D96E4791-E058-4761-8680-5018DD8E0253}" destId="{D4CB8C6E-B778-4BEC-9C51-BBCA1EBE250D}" srcOrd="2" destOrd="0" presId="urn:microsoft.com/office/officeart/2005/8/layout/hierarchy3"/>
    <dgm:cxn modelId="{ADB5E5B4-6EAF-41D6-8071-5C3258476935}" type="presParOf" srcId="{D96E4791-E058-4761-8680-5018DD8E0253}" destId="{84A1055F-D39D-4EA9-80DB-A8EA32D917CA}" srcOrd="3" destOrd="0" presId="urn:microsoft.com/office/officeart/2005/8/layout/hierarchy3"/>
    <dgm:cxn modelId="{961C719B-3241-4EE5-97E1-E1014CFFDFE5}" type="presParOf" srcId="{D96E4791-E058-4761-8680-5018DD8E0253}" destId="{DC0B005F-C878-4F6A-B33B-650B01E3C644}" srcOrd="4" destOrd="0" presId="urn:microsoft.com/office/officeart/2005/8/layout/hierarchy3"/>
    <dgm:cxn modelId="{C47CB25E-AB32-4B62-92E4-FE0EB805702F}" type="presParOf" srcId="{D96E4791-E058-4761-8680-5018DD8E0253}" destId="{276DFF7D-D922-46B6-A245-53DCFE7E350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716390-96E7-4F65-9FB2-3CFDF6BA0E5A}" type="doc">
      <dgm:prSet loTypeId="urn:microsoft.com/office/officeart/2005/8/layout/lProcess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06434B27-A5DB-4B00-AFEE-7967258F1E7F}">
      <dgm:prSet phldrT="[Texto]" custT="1"/>
      <dgm:spPr/>
      <dgm:t>
        <a:bodyPr/>
        <a:lstStyle/>
        <a:p>
          <a:r>
            <a:rPr lang="es-EC" sz="1600" b="1" dirty="0" smtClean="0">
              <a:latin typeface="Arial" panose="020B0604020202020204" pitchFamily="34" charset="0"/>
              <a:cs typeface="Arial" panose="020B0604020202020204" pitchFamily="34" charset="0"/>
            </a:rPr>
            <a:t>2014</a:t>
          </a:r>
          <a:endParaRPr lang="es-EC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2F07B-0F5E-4A0A-BD0A-A8C930C927A2}" type="parTrans" cxnId="{5A38F37C-A6D7-498B-8ABB-36979A4B05EB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DA378D-42F6-4B0F-88A2-00785EE04508}" type="sibTrans" cxnId="{5A38F37C-A6D7-498B-8ABB-36979A4B05EB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075B68-6BCD-4570-A8E7-38864704A27E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30% huella de carbono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1D92C-3F78-4C7A-9ECA-A66D900E473B}" type="parTrans" cxnId="{5284F17C-8606-463B-A402-90BB409D88C5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B3053-581A-4F44-8BB7-938690E71220}" type="sibTrans" cxnId="{5284F17C-8606-463B-A402-90BB409D88C5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630EA-AC61-49C0-9703-6E5EDC691000}">
      <dgm:prSet phldrT="[Texto]" custT="1"/>
      <dgm:spPr/>
      <dgm:t>
        <a:bodyPr/>
        <a:lstStyle/>
        <a:p>
          <a:r>
            <a:rPr lang="es-EC" sz="1600" dirty="0" smtClean="0">
              <a:latin typeface="Arial" panose="020B0604020202020204" pitchFamily="34" charset="0"/>
              <a:cs typeface="Arial" panose="020B0604020202020204" pitchFamily="34" charset="0"/>
            </a:rPr>
            <a:t>Reducción de microorganismos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C05F38-EAF6-4F7A-80CD-DE2C0770A40D}" type="parTrans" cxnId="{7B3A920F-A104-4EB7-8DF4-E17E73018EA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B9E0A-F15D-4E6E-94A8-82AB7A87C899}" type="sibTrans" cxnId="{7B3A920F-A104-4EB7-8DF4-E17E73018EA4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506222-980C-472A-B118-72D7F7B41C0D}" type="pres">
      <dgm:prSet presAssocID="{73716390-96E7-4F65-9FB2-3CFDF6BA0E5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627056-85D0-464F-A1BC-F27A7E9E4E38}" type="pres">
      <dgm:prSet presAssocID="{06434B27-A5DB-4B00-AFEE-7967258F1E7F}" presName="compNode" presStyleCnt="0"/>
      <dgm:spPr/>
    </dgm:pt>
    <dgm:pt modelId="{E9CE139A-361C-4064-96E6-97BA1B689E40}" type="pres">
      <dgm:prSet presAssocID="{06434B27-A5DB-4B00-AFEE-7967258F1E7F}" presName="aNode" presStyleLbl="bgShp" presStyleIdx="0" presStyleCnt="1" custLinFactNeighborX="-11556" custLinFactNeighborY="-5957"/>
      <dgm:spPr/>
      <dgm:t>
        <a:bodyPr/>
        <a:lstStyle/>
        <a:p>
          <a:endParaRPr lang="es-EC"/>
        </a:p>
      </dgm:t>
    </dgm:pt>
    <dgm:pt modelId="{9C624381-3BE9-42B1-9DB9-38CAD5F3EDC9}" type="pres">
      <dgm:prSet presAssocID="{06434B27-A5DB-4B00-AFEE-7967258F1E7F}" presName="textNode" presStyleLbl="bgShp" presStyleIdx="0" presStyleCnt="1"/>
      <dgm:spPr/>
      <dgm:t>
        <a:bodyPr/>
        <a:lstStyle/>
        <a:p>
          <a:endParaRPr lang="es-EC"/>
        </a:p>
      </dgm:t>
    </dgm:pt>
    <dgm:pt modelId="{F5394DB1-EA32-47B5-A46E-10523AFC0A92}" type="pres">
      <dgm:prSet presAssocID="{06434B27-A5DB-4B00-AFEE-7967258F1E7F}" presName="compChildNode" presStyleCnt="0"/>
      <dgm:spPr/>
    </dgm:pt>
    <dgm:pt modelId="{1C727AC7-C8BE-4852-8E3B-26CA3A0C7227}" type="pres">
      <dgm:prSet presAssocID="{06434B27-A5DB-4B00-AFEE-7967258F1E7F}" presName="theInnerList" presStyleCnt="0"/>
      <dgm:spPr/>
    </dgm:pt>
    <dgm:pt modelId="{8E390065-357E-4293-821D-DACE3C047D4F}" type="pres">
      <dgm:prSet presAssocID="{53075B68-6BCD-4570-A8E7-38864704A27E}" presName="childNode" presStyleLbl="node1" presStyleIdx="0" presStyleCnt="2" custLinFactNeighborX="1385" custLinFactNeighborY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0F7413-89F0-4363-A690-49E7DE971F2E}" type="pres">
      <dgm:prSet presAssocID="{53075B68-6BCD-4570-A8E7-38864704A27E}" presName="aSpace2" presStyleCnt="0"/>
      <dgm:spPr/>
    </dgm:pt>
    <dgm:pt modelId="{64C80B0A-8EE3-48B5-A737-28A7E5F41C03}" type="pres">
      <dgm:prSet presAssocID="{13E630EA-AC61-49C0-9703-6E5EDC691000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2465F44-C1A7-4767-B39A-543F14E6EC17}" type="presOf" srcId="{13E630EA-AC61-49C0-9703-6E5EDC691000}" destId="{64C80B0A-8EE3-48B5-A737-28A7E5F41C03}" srcOrd="0" destOrd="0" presId="urn:microsoft.com/office/officeart/2005/8/layout/lProcess2"/>
    <dgm:cxn modelId="{5284F17C-8606-463B-A402-90BB409D88C5}" srcId="{06434B27-A5DB-4B00-AFEE-7967258F1E7F}" destId="{53075B68-6BCD-4570-A8E7-38864704A27E}" srcOrd="0" destOrd="0" parTransId="{7CB1D92C-3F78-4C7A-9ECA-A66D900E473B}" sibTransId="{60CB3053-581A-4F44-8BB7-938690E71220}"/>
    <dgm:cxn modelId="{7B3A920F-A104-4EB7-8DF4-E17E73018EA4}" srcId="{06434B27-A5DB-4B00-AFEE-7967258F1E7F}" destId="{13E630EA-AC61-49C0-9703-6E5EDC691000}" srcOrd="1" destOrd="0" parTransId="{BEC05F38-EAF6-4F7A-80CD-DE2C0770A40D}" sibTransId="{48EB9E0A-F15D-4E6E-94A8-82AB7A87C899}"/>
    <dgm:cxn modelId="{666FEFD6-6714-40E3-B25D-F567CE858572}" type="presOf" srcId="{73716390-96E7-4F65-9FB2-3CFDF6BA0E5A}" destId="{5A506222-980C-472A-B118-72D7F7B41C0D}" srcOrd="0" destOrd="0" presId="urn:microsoft.com/office/officeart/2005/8/layout/lProcess2"/>
    <dgm:cxn modelId="{CC965ED9-25B7-4D27-BDD2-6F77FAC09387}" type="presOf" srcId="{06434B27-A5DB-4B00-AFEE-7967258F1E7F}" destId="{E9CE139A-361C-4064-96E6-97BA1B689E40}" srcOrd="0" destOrd="0" presId="urn:microsoft.com/office/officeart/2005/8/layout/lProcess2"/>
    <dgm:cxn modelId="{A842E96F-2C90-4AF9-9F62-2A115C97977F}" type="presOf" srcId="{06434B27-A5DB-4B00-AFEE-7967258F1E7F}" destId="{9C624381-3BE9-42B1-9DB9-38CAD5F3EDC9}" srcOrd="1" destOrd="0" presId="urn:microsoft.com/office/officeart/2005/8/layout/lProcess2"/>
    <dgm:cxn modelId="{5A38F37C-A6D7-498B-8ABB-36979A4B05EB}" srcId="{73716390-96E7-4F65-9FB2-3CFDF6BA0E5A}" destId="{06434B27-A5DB-4B00-AFEE-7967258F1E7F}" srcOrd="0" destOrd="0" parTransId="{88B2F07B-0F5E-4A0A-BD0A-A8C930C927A2}" sibTransId="{0ADA378D-42F6-4B0F-88A2-00785EE04508}"/>
    <dgm:cxn modelId="{2A0B7E41-37B6-4DD8-A25A-1A112D2566C8}" type="presOf" srcId="{53075B68-6BCD-4570-A8E7-38864704A27E}" destId="{8E390065-357E-4293-821D-DACE3C047D4F}" srcOrd="0" destOrd="0" presId="urn:microsoft.com/office/officeart/2005/8/layout/lProcess2"/>
    <dgm:cxn modelId="{40A44A35-F55A-4CE4-8F18-A6298D2ACC46}" type="presParOf" srcId="{5A506222-980C-472A-B118-72D7F7B41C0D}" destId="{B0627056-85D0-464F-A1BC-F27A7E9E4E38}" srcOrd="0" destOrd="0" presId="urn:microsoft.com/office/officeart/2005/8/layout/lProcess2"/>
    <dgm:cxn modelId="{0C01077F-4301-4C83-B653-801913E9B0B2}" type="presParOf" srcId="{B0627056-85D0-464F-A1BC-F27A7E9E4E38}" destId="{E9CE139A-361C-4064-96E6-97BA1B689E40}" srcOrd="0" destOrd="0" presId="urn:microsoft.com/office/officeart/2005/8/layout/lProcess2"/>
    <dgm:cxn modelId="{78BB9F03-75B4-42A1-9AAF-6D395E3E1BC1}" type="presParOf" srcId="{B0627056-85D0-464F-A1BC-F27A7E9E4E38}" destId="{9C624381-3BE9-42B1-9DB9-38CAD5F3EDC9}" srcOrd="1" destOrd="0" presId="urn:microsoft.com/office/officeart/2005/8/layout/lProcess2"/>
    <dgm:cxn modelId="{C73322FB-20FF-4A4F-AB49-7BF9D92EB088}" type="presParOf" srcId="{B0627056-85D0-464F-A1BC-F27A7E9E4E38}" destId="{F5394DB1-EA32-47B5-A46E-10523AFC0A92}" srcOrd="2" destOrd="0" presId="urn:microsoft.com/office/officeart/2005/8/layout/lProcess2"/>
    <dgm:cxn modelId="{92C55FE5-723B-439D-A90D-337F77DD441B}" type="presParOf" srcId="{F5394DB1-EA32-47B5-A46E-10523AFC0A92}" destId="{1C727AC7-C8BE-4852-8E3B-26CA3A0C7227}" srcOrd="0" destOrd="0" presId="urn:microsoft.com/office/officeart/2005/8/layout/lProcess2"/>
    <dgm:cxn modelId="{CC1F9CE4-F1AF-49D5-832F-80C6E99EBAB3}" type="presParOf" srcId="{1C727AC7-C8BE-4852-8E3B-26CA3A0C7227}" destId="{8E390065-357E-4293-821D-DACE3C047D4F}" srcOrd="0" destOrd="0" presId="urn:microsoft.com/office/officeart/2005/8/layout/lProcess2"/>
    <dgm:cxn modelId="{A770CFCB-9AEC-4052-A88C-F62E252CBB2B}" type="presParOf" srcId="{1C727AC7-C8BE-4852-8E3B-26CA3A0C7227}" destId="{020F7413-89F0-4363-A690-49E7DE971F2E}" srcOrd="1" destOrd="0" presId="urn:microsoft.com/office/officeart/2005/8/layout/lProcess2"/>
    <dgm:cxn modelId="{7817D868-71BF-4515-9848-ABAF20D3BA3B}" type="presParOf" srcId="{1C727AC7-C8BE-4852-8E3B-26CA3A0C7227}" destId="{64C80B0A-8EE3-48B5-A737-28A7E5F41C03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3E2803-3D7A-41DE-AAC7-BC4D32C39EF8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3605CA5E-D9E2-48AE-872E-46B18FF0E350}">
      <dgm:prSet phldrT="[Texto]" custT="1"/>
      <dgm:spPr/>
      <dgm:t>
        <a:bodyPr/>
        <a:lstStyle/>
        <a:p>
          <a:r>
            <a:rPr lang="es-EC" sz="1600" dirty="0" smtClean="0"/>
            <a:t>7 días</a:t>
          </a:r>
          <a:endParaRPr lang="es-EC" sz="1600" dirty="0"/>
        </a:p>
      </dgm:t>
    </dgm:pt>
    <dgm:pt modelId="{0F02AD00-0037-4F31-9587-1FC708AB3D3C}" type="parTrans" cxnId="{A02DC20C-42C2-4A51-9DC5-57A3843D05CE}">
      <dgm:prSet/>
      <dgm:spPr/>
      <dgm:t>
        <a:bodyPr/>
        <a:lstStyle/>
        <a:p>
          <a:endParaRPr lang="es-EC" sz="1600"/>
        </a:p>
      </dgm:t>
    </dgm:pt>
    <dgm:pt modelId="{7AAC9A98-7781-4E0D-A656-5BED057DBE18}" type="sibTrans" cxnId="{A02DC20C-42C2-4A51-9DC5-57A3843D05CE}">
      <dgm:prSet custT="1"/>
      <dgm:spPr/>
      <dgm:t>
        <a:bodyPr/>
        <a:lstStyle/>
        <a:p>
          <a:endParaRPr lang="es-EC" sz="1600"/>
        </a:p>
      </dgm:t>
    </dgm:pt>
    <dgm:pt modelId="{66526086-5BDA-4E36-8B30-B3A78105A568}">
      <dgm:prSet phldrT="[Texto]" custT="1"/>
      <dgm:spPr/>
      <dgm:t>
        <a:bodyPr/>
        <a:lstStyle/>
        <a:p>
          <a:r>
            <a:rPr lang="es-EC" sz="1600" dirty="0" smtClean="0"/>
            <a:t>14 días</a:t>
          </a:r>
          <a:endParaRPr lang="es-EC" sz="1600" dirty="0"/>
        </a:p>
      </dgm:t>
    </dgm:pt>
    <dgm:pt modelId="{C6F9779C-8DB7-474A-8A15-70757ABD5368}" type="parTrans" cxnId="{238B8212-4D34-49FD-83AE-8F5E5F0061CB}">
      <dgm:prSet/>
      <dgm:spPr/>
      <dgm:t>
        <a:bodyPr/>
        <a:lstStyle/>
        <a:p>
          <a:endParaRPr lang="es-EC" sz="1600"/>
        </a:p>
      </dgm:t>
    </dgm:pt>
    <dgm:pt modelId="{35E01258-DC1A-4FC2-A9B4-4D8C2FA70B08}" type="sibTrans" cxnId="{238B8212-4D34-49FD-83AE-8F5E5F0061CB}">
      <dgm:prSet custT="1"/>
      <dgm:spPr/>
      <dgm:t>
        <a:bodyPr/>
        <a:lstStyle/>
        <a:p>
          <a:endParaRPr lang="es-EC" sz="1600"/>
        </a:p>
      </dgm:t>
    </dgm:pt>
    <dgm:pt modelId="{00EA08FE-5D78-4CF0-B09E-902B05A54212}">
      <dgm:prSet phldrT="[Texto]" custT="1"/>
      <dgm:spPr/>
      <dgm:t>
        <a:bodyPr/>
        <a:lstStyle/>
        <a:p>
          <a:r>
            <a:rPr lang="es-EC" sz="1600" dirty="0" smtClean="0"/>
            <a:t>21 días</a:t>
          </a:r>
          <a:endParaRPr lang="es-EC" sz="1600" dirty="0"/>
        </a:p>
      </dgm:t>
    </dgm:pt>
    <dgm:pt modelId="{0CD5F6F0-23DE-411D-B239-C640328607ED}" type="parTrans" cxnId="{D549B249-42C5-4DA0-A6D5-5B3B4972E869}">
      <dgm:prSet/>
      <dgm:spPr/>
      <dgm:t>
        <a:bodyPr/>
        <a:lstStyle/>
        <a:p>
          <a:endParaRPr lang="es-EC" sz="1600"/>
        </a:p>
      </dgm:t>
    </dgm:pt>
    <dgm:pt modelId="{3CFB8730-CA4B-4379-9D11-29F2D7479B6A}" type="sibTrans" cxnId="{D549B249-42C5-4DA0-A6D5-5B3B4972E869}">
      <dgm:prSet/>
      <dgm:spPr/>
      <dgm:t>
        <a:bodyPr/>
        <a:lstStyle/>
        <a:p>
          <a:endParaRPr lang="es-EC" sz="1600"/>
        </a:p>
      </dgm:t>
    </dgm:pt>
    <dgm:pt modelId="{832820E2-69C5-4A64-BDC9-988BA64E128F}" type="pres">
      <dgm:prSet presAssocID="{7A3E2803-3D7A-41DE-AAC7-BC4D32C39EF8}" presName="Name0" presStyleCnt="0">
        <dgm:presLayoutVars>
          <dgm:dir/>
          <dgm:resizeHandles val="exact"/>
        </dgm:presLayoutVars>
      </dgm:prSet>
      <dgm:spPr/>
    </dgm:pt>
    <dgm:pt modelId="{4A6AC089-27C5-4F2E-803F-A431313EC6A4}" type="pres">
      <dgm:prSet presAssocID="{3605CA5E-D9E2-48AE-872E-46B18FF0E35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F78A84-C3AF-4904-BC22-9594CDEEF505}" type="pres">
      <dgm:prSet presAssocID="{7AAC9A98-7781-4E0D-A656-5BED057DBE1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325CC590-6D49-4980-AE2A-143ACA920229}" type="pres">
      <dgm:prSet presAssocID="{7AAC9A98-7781-4E0D-A656-5BED057DBE1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70169772-161D-4887-A8C5-5E36F41102BD}" type="pres">
      <dgm:prSet presAssocID="{66526086-5BDA-4E36-8B30-B3A78105A56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BDF035-8355-4D24-B988-9E11D52DCC43}" type="pres">
      <dgm:prSet presAssocID="{35E01258-DC1A-4FC2-A9B4-4D8C2FA70B08}" presName="sibTrans" presStyleLbl="sibTrans2D1" presStyleIdx="1" presStyleCnt="2"/>
      <dgm:spPr/>
      <dgm:t>
        <a:bodyPr/>
        <a:lstStyle/>
        <a:p>
          <a:endParaRPr lang="es-EC"/>
        </a:p>
      </dgm:t>
    </dgm:pt>
    <dgm:pt modelId="{1F3ED5E7-ABBE-4A5F-807D-30606615E1CE}" type="pres">
      <dgm:prSet presAssocID="{35E01258-DC1A-4FC2-A9B4-4D8C2FA70B08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EA0486E6-06D5-4923-8908-61ABD367C2F5}" type="pres">
      <dgm:prSet presAssocID="{00EA08FE-5D78-4CF0-B09E-902B05A542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2DC20C-42C2-4A51-9DC5-57A3843D05CE}" srcId="{7A3E2803-3D7A-41DE-AAC7-BC4D32C39EF8}" destId="{3605CA5E-D9E2-48AE-872E-46B18FF0E350}" srcOrd="0" destOrd="0" parTransId="{0F02AD00-0037-4F31-9587-1FC708AB3D3C}" sibTransId="{7AAC9A98-7781-4E0D-A656-5BED057DBE18}"/>
    <dgm:cxn modelId="{238B8212-4D34-49FD-83AE-8F5E5F0061CB}" srcId="{7A3E2803-3D7A-41DE-AAC7-BC4D32C39EF8}" destId="{66526086-5BDA-4E36-8B30-B3A78105A568}" srcOrd="1" destOrd="0" parTransId="{C6F9779C-8DB7-474A-8A15-70757ABD5368}" sibTransId="{35E01258-DC1A-4FC2-A9B4-4D8C2FA70B08}"/>
    <dgm:cxn modelId="{8DD07072-E1D2-481C-B849-8A1A1B4C6ACF}" type="presOf" srcId="{66526086-5BDA-4E36-8B30-B3A78105A568}" destId="{70169772-161D-4887-A8C5-5E36F41102BD}" srcOrd="0" destOrd="0" presId="urn:microsoft.com/office/officeart/2005/8/layout/process1"/>
    <dgm:cxn modelId="{42B1FAD2-84DA-47B2-B24D-DE74F27327E1}" type="presOf" srcId="{35E01258-DC1A-4FC2-A9B4-4D8C2FA70B08}" destId="{1F3ED5E7-ABBE-4A5F-807D-30606615E1CE}" srcOrd="1" destOrd="0" presId="urn:microsoft.com/office/officeart/2005/8/layout/process1"/>
    <dgm:cxn modelId="{730A11F3-7199-4EDE-B4A7-A00611B2CF0B}" type="presOf" srcId="{7A3E2803-3D7A-41DE-AAC7-BC4D32C39EF8}" destId="{832820E2-69C5-4A64-BDC9-988BA64E128F}" srcOrd="0" destOrd="0" presId="urn:microsoft.com/office/officeart/2005/8/layout/process1"/>
    <dgm:cxn modelId="{6EBBC33F-DAA1-4306-8EF3-2E5E2F148977}" type="presOf" srcId="{35E01258-DC1A-4FC2-A9B4-4D8C2FA70B08}" destId="{0EBDF035-8355-4D24-B988-9E11D52DCC43}" srcOrd="0" destOrd="0" presId="urn:microsoft.com/office/officeart/2005/8/layout/process1"/>
    <dgm:cxn modelId="{BDC66D63-F659-41E4-B1DE-A3C0AF9A25B6}" type="presOf" srcId="{3605CA5E-D9E2-48AE-872E-46B18FF0E350}" destId="{4A6AC089-27C5-4F2E-803F-A431313EC6A4}" srcOrd="0" destOrd="0" presId="urn:microsoft.com/office/officeart/2005/8/layout/process1"/>
    <dgm:cxn modelId="{D549B249-42C5-4DA0-A6D5-5B3B4972E869}" srcId="{7A3E2803-3D7A-41DE-AAC7-BC4D32C39EF8}" destId="{00EA08FE-5D78-4CF0-B09E-902B05A54212}" srcOrd="2" destOrd="0" parTransId="{0CD5F6F0-23DE-411D-B239-C640328607ED}" sibTransId="{3CFB8730-CA4B-4379-9D11-29F2D7479B6A}"/>
    <dgm:cxn modelId="{5525498A-CF3F-4E2A-AF50-2DE2770ECF74}" type="presOf" srcId="{7AAC9A98-7781-4E0D-A656-5BED057DBE18}" destId="{325CC590-6D49-4980-AE2A-143ACA920229}" srcOrd="1" destOrd="0" presId="urn:microsoft.com/office/officeart/2005/8/layout/process1"/>
    <dgm:cxn modelId="{74F7FD87-BCFD-47A4-993C-5E7C86A48DDD}" type="presOf" srcId="{00EA08FE-5D78-4CF0-B09E-902B05A54212}" destId="{EA0486E6-06D5-4923-8908-61ABD367C2F5}" srcOrd="0" destOrd="0" presId="urn:microsoft.com/office/officeart/2005/8/layout/process1"/>
    <dgm:cxn modelId="{51662D72-0130-4C60-9A2C-8D53ED1FE6B4}" type="presOf" srcId="{7AAC9A98-7781-4E0D-A656-5BED057DBE18}" destId="{43F78A84-C3AF-4904-BC22-9594CDEEF505}" srcOrd="0" destOrd="0" presId="urn:microsoft.com/office/officeart/2005/8/layout/process1"/>
    <dgm:cxn modelId="{EAF94CDA-8CB5-45BD-982C-59D065456176}" type="presParOf" srcId="{832820E2-69C5-4A64-BDC9-988BA64E128F}" destId="{4A6AC089-27C5-4F2E-803F-A431313EC6A4}" srcOrd="0" destOrd="0" presId="urn:microsoft.com/office/officeart/2005/8/layout/process1"/>
    <dgm:cxn modelId="{4D7B9A23-7803-4308-9885-2875373C28C5}" type="presParOf" srcId="{832820E2-69C5-4A64-BDC9-988BA64E128F}" destId="{43F78A84-C3AF-4904-BC22-9594CDEEF505}" srcOrd="1" destOrd="0" presId="urn:microsoft.com/office/officeart/2005/8/layout/process1"/>
    <dgm:cxn modelId="{B8E5FA16-E7E6-456F-B67B-283DD18F5521}" type="presParOf" srcId="{43F78A84-C3AF-4904-BC22-9594CDEEF505}" destId="{325CC590-6D49-4980-AE2A-143ACA920229}" srcOrd="0" destOrd="0" presId="urn:microsoft.com/office/officeart/2005/8/layout/process1"/>
    <dgm:cxn modelId="{878DAA18-2C85-407F-82D9-E978AF679862}" type="presParOf" srcId="{832820E2-69C5-4A64-BDC9-988BA64E128F}" destId="{70169772-161D-4887-A8C5-5E36F41102BD}" srcOrd="2" destOrd="0" presId="urn:microsoft.com/office/officeart/2005/8/layout/process1"/>
    <dgm:cxn modelId="{5CD0E9AF-8B65-4696-97F2-C87FA47FF9A3}" type="presParOf" srcId="{832820E2-69C5-4A64-BDC9-988BA64E128F}" destId="{0EBDF035-8355-4D24-B988-9E11D52DCC43}" srcOrd="3" destOrd="0" presId="urn:microsoft.com/office/officeart/2005/8/layout/process1"/>
    <dgm:cxn modelId="{981A96EB-317A-4D62-BA67-46A0FE0AD448}" type="presParOf" srcId="{0EBDF035-8355-4D24-B988-9E11D52DCC43}" destId="{1F3ED5E7-ABBE-4A5F-807D-30606615E1CE}" srcOrd="0" destOrd="0" presId="urn:microsoft.com/office/officeart/2005/8/layout/process1"/>
    <dgm:cxn modelId="{3B3900B5-93CF-4F08-AC42-CA4C4020D6A6}" type="presParOf" srcId="{832820E2-69C5-4A64-BDC9-988BA64E128F}" destId="{EA0486E6-06D5-4923-8908-61ABD367C2F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D9649-8E7A-4EE0-9965-51A21197B4CF}">
      <dsp:nvSpPr>
        <dsp:cNvPr id="0" name=""/>
        <dsp:cNvSpPr/>
      </dsp:nvSpPr>
      <dsp:spPr>
        <a:xfrm>
          <a:off x="1153929" y="0"/>
          <a:ext cx="1406511" cy="7032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2050</a:t>
          </a:r>
          <a:endParaRPr lang="es-EC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4527" y="20598"/>
        <a:ext cx="1365315" cy="662059"/>
      </dsp:txXfrm>
    </dsp:sp>
    <dsp:sp modelId="{1687C877-988D-4C13-918D-1D7100CB8B3C}">
      <dsp:nvSpPr>
        <dsp:cNvPr id="0" name=""/>
        <dsp:cNvSpPr/>
      </dsp:nvSpPr>
      <dsp:spPr>
        <a:xfrm>
          <a:off x="1294580" y="703255"/>
          <a:ext cx="220099" cy="581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090"/>
              </a:lnTo>
              <a:lnTo>
                <a:pt x="220099" y="581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30D08-7585-4570-B515-832FBE5FBA1A}">
      <dsp:nvSpPr>
        <dsp:cNvPr id="0" name=""/>
        <dsp:cNvSpPr/>
      </dsp:nvSpPr>
      <dsp:spPr>
        <a:xfrm>
          <a:off x="1514679" y="932718"/>
          <a:ext cx="1483070" cy="703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Mundo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9.7 mil millones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5277" y="953316"/>
        <a:ext cx="1441874" cy="662059"/>
      </dsp:txXfrm>
    </dsp:sp>
    <dsp:sp modelId="{D4CB8C6E-B778-4BEC-9C51-BBCA1EBE250D}">
      <dsp:nvSpPr>
        <dsp:cNvPr id="0" name=""/>
        <dsp:cNvSpPr/>
      </dsp:nvSpPr>
      <dsp:spPr>
        <a:xfrm>
          <a:off x="1294580" y="703255"/>
          <a:ext cx="997461" cy="1419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9174"/>
              </a:lnTo>
              <a:lnTo>
                <a:pt x="997461" y="14191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1055F-D39D-4EA9-80DB-A8EA32D917CA}">
      <dsp:nvSpPr>
        <dsp:cNvPr id="0" name=""/>
        <dsp:cNvSpPr/>
      </dsp:nvSpPr>
      <dsp:spPr>
        <a:xfrm>
          <a:off x="2292041" y="1770801"/>
          <a:ext cx="1428497" cy="703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A. Latina 760 millones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2639" y="1791399"/>
        <a:ext cx="1387301" cy="662059"/>
      </dsp:txXfrm>
    </dsp:sp>
    <dsp:sp modelId="{DC0B005F-C878-4F6A-B33B-650B01E3C644}">
      <dsp:nvSpPr>
        <dsp:cNvPr id="0" name=""/>
        <dsp:cNvSpPr/>
      </dsp:nvSpPr>
      <dsp:spPr>
        <a:xfrm>
          <a:off x="1294580" y="703255"/>
          <a:ext cx="1671879" cy="2287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7350"/>
              </a:lnTo>
              <a:lnTo>
                <a:pt x="1671879" y="2287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DFF7D-D922-46B6-A245-53DCFE7E3503}">
      <dsp:nvSpPr>
        <dsp:cNvPr id="0" name=""/>
        <dsp:cNvSpPr/>
      </dsp:nvSpPr>
      <dsp:spPr>
        <a:xfrm>
          <a:off x="2966460" y="2638977"/>
          <a:ext cx="1125208" cy="703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Ecuador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23 millones </a:t>
          </a:r>
          <a:endParaRPr lang="es-EC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7058" y="2659575"/>
        <a:ext cx="1084012" cy="662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CE139A-361C-4064-96E6-97BA1B689E40}">
      <dsp:nvSpPr>
        <dsp:cNvPr id="0" name=""/>
        <dsp:cNvSpPr/>
      </dsp:nvSpPr>
      <dsp:spPr>
        <a:xfrm>
          <a:off x="0" y="0"/>
          <a:ext cx="2354942" cy="293914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2014</a:t>
          </a:r>
          <a:endParaRPr lang="es-EC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2354942" cy="881742"/>
      </dsp:txXfrm>
    </dsp:sp>
    <dsp:sp modelId="{8E390065-357E-4293-821D-DACE3C047D4F}">
      <dsp:nvSpPr>
        <dsp:cNvPr id="0" name=""/>
        <dsp:cNvSpPr/>
      </dsp:nvSpPr>
      <dsp:spPr>
        <a:xfrm>
          <a:off x="261587" y="882603"/>
          <a:ext cx="1883954" cy="886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30% huella de carbono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43" y="908559"/>
        <a:ext cx="1832042" cy="834279"/>
      </dsp:txXfrm>
    </dsp:sp>
    <dsp:sp modelId="{64C80B0A-8EE3-48B5-A737-28A7E5F41C03}">
      <dsp:nvSpPr>
        <dsp:cNvPr id="0" name=""/>
        <dsp:cNvSpPr/>
      </dsp:nvSpPr>
      <dsp:spPr>
        <a:xfrm>
          <a:off x="235494" y="1905132"/>
          <a:ext cx="1883954" cy="886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Reducción de microorganismos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1450" y="1931088"/>
        <a:ext cx="1832042" cy="834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AC089-27C5-4F2E-803F-A431313EC6A4}">
      <dsp:nvSpPr>
        <dsp:cNvPr id="0" name=""/>
        <dsp:cNvSpPr/>
      </dsp:nvSpPr>
      <dsp:spPr>
        <a:xfrm>
          <a:off x="3089" y="369964"/>
          <a:ext cx="923327" cy="553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7 días</a:t>
          </a:r>
          <a:endParaRPr lang="es-EC" sz="1600" kern="1200" dirty="0"/>
        </a:p>
      </dsp:txBody>
      <dsp:txXfrm>
        <a:off x="19315" y="386190"/>
        <a:ext cx="890875" cy="521544"/>
      </dsp:txXfrm>
    </dsp:sp>
    <dsp:sp modelId="{43F78A84-C3AF-4904-BC22-9594CDEEF505}">
      <dsp:nvSpPr>
        <dsp:cNvPr id="0" name=""/>
        <dsp:cNvSpPr/>
      </dsp:nvSpPr>
      <dsp:spPr>
        <a:xfrm>
          <a:off x="1018749" y="532469"/>
          <a:ext cx="195745" cy="2289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1018749" y="578266"/>
        <a:ext cx="137022" cy="137391"/>
      </dsp:txXfrm>
    </dsp:sp>
    <dsp:sp modelId="{70169772-161D-4887-A8C5-5E36F41102BD}">
      <dsp:nvSpPr>
        <dsp:cNvPr id="0" name=""/>
        <dsp:cNvSpPr/>
      </dsp:nvSpPr>
      <dsp:spPr>
        <a:xfrm>
          <a:off x="1295747" y="369964"/>
          <a:ext cx="923327" cy="553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14 días</a:t>
          </a:r>
          <a:endParaRPr lang="es-EC" sz="1600" kern="1200" dirty="0"/>
        </a:p>
      </dsp:txBody>
      <dsp:txXfrm>
        <a:off x="1311973" y="386190"/>
        <a:ext cx="890875" cy="521544"/>
      </dsp:txXfrm>
    </dsp:sp>
    <dsp:sp modelId="{0EBDF035-8355-4D24-B988-9E11D52DCC43}">
      <dsp:nvSpPr>
        <dsp:cNvPr id="0" name=""/>
        <dsp:cNvSpPr/>
      </dsp:nvSpPr>
      <dsp:spPr>
        <a:xfrm>
          <a:off x="2311408" y="532469"/>
          <a:ext cx="195745" cy="2289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2311408" y="578266"/>
        <a:ext cx="137022" cy="137391"/>
      </dsp:txXfrm>
    </dsp:sp>
    <dsp:sp modelId="{EA0486E6-06D5-4923-8908-61ABD367C2F5}">
      <dsp:nvSpPr>
        <dsp:cNvPr id="0" name=""/>
        <dsp:cNvSpPr/>
      </dsp:nvSpPr>
      <dsp:spPr>
        <a:xfrm>
          <a:off x="2588406" y="369964"/>
          <a:ext cx="923327" cy="553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21 días</a:t>
          </a:r>
          <a:endParaRPr lang="es-EC" sz="1600" kern="1200" dirty="0"/>
        </a:p>
      </dsp:txBody>
      <dsp:txXfrm>
        <a:off x="2604632" y="386190"/>
        <a:ext cx="890875" cy="521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9/3/2021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61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79052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8451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54737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2415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5145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21460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7237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90936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04008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5214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7987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434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2603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1939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534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05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 smtClean="0"/>
          </a:p>
          <a:p>
            <a:pPr marL="171450" indent="-171450">
              <a:buFontTx/>
              <a:buChar char="-"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55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4221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6805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5626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2052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1383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9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microsoft.com/office/2007/relationships/diagramDrawing" Target="../diagrams/drawing3.xml"/><Relationship Id="rId4" Type="http://schemas.openxmlformats.org/officeDocument/2006/relationships/image" Target="../media/image30.pn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0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9.jpeg"/><Relationship Id="rId4" Type="http://schemas.openxmlformats.org/officeDocument/2006/relationships/diagramData" Target="../diagrams/data1.xml"/><Relationship Id="rId9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1B44BEE3-5E5C-4C87-BB8E-2FE82A95B143}"/>
              </a:ext>
            </a:extLst>
          </p:cNvPr>
          <p:cNvSpPr txBox="1"/>
          <p:nvPr/>
        </p:nvSpPr>
        <p:spPr>
          <a:xfrm>
            <a:off x="3068756" y="1036774"/>
            <a:ext cx="6844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VIDA Y 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77CB54F-119B-41F1-B3A8-694B171B4F82}"/>
              </a:ext>
            </a:extLst>
          </p:cNvPr>
          <p:cNvSpPr txBox="1"/>
          <p:nvPr/>
        </p:nvSpPr>
        <p:spPr>
          <a:xfrm>
            <a:off x="4511679" y="1550029"/>
            <a:ext cx="3504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16277B6F-A647-444F-A31D-0F088D5CCB46}"/>
              </a:ext>
            </a:extLst>
          </p:cNvPr>
          <p:cNvSpPr txBox="1"/>
          <p:nvPr/>
        </p:nvSpPr>
        <p:spPr>
          <a:xfrm>
            <a:off x="1521467" y="2080798"/>
            <a:ext cx="102085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TRABAJO DE TITULACIÓN PREVIO A LA OBTENCIÓN DEL TÍTULO DE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INGENIERA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18EB3D1-C123-498B-B6DB-5EDA155404EA}"/>
              </a:ext>
            </a:extLst>
          </p:cNvPr>
          <p:cNvSpPr txBox="1"/>
          <p:nvPr/>
        </p:nvSpPr>
        <p:spPr>
          <a:xfrm>
            <a:off x="4251648" y="4137668"/>
            <a:ext cx="3688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Autora: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Abad Arce, Myriam Estefanía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60E6395-4E1E-47CE-B700-6351CF2939FA}"/>
              </a:ext>
            </a:extLst>
          </p:cNvPr>
          <p:cNvSpPr txBox="1"/>
          <p:nvPr/>
        </p:nvSpPr>
        <p:spPr>
          <a:xfrm>
            <a:off x="4007734" y="4511483"/>
            <a:ext cx="436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Director: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Flores Flor, Francisco Javier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310FB14D-D666-4105-A803-25B7A0CA27DC}"/>
              </a:ext>
            </a:extLst>
          </p:cNvPr>
          <p:cNvSpPr txBox="1"/>
          <p:nvPr/>
        </p:nvSpPr>
        <p:spPr>
          <a:xfrm>
            <a:off x="4558535" y="5159146"/>
            <a:ext cx="3276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Sangolquí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10 de marzo de</a:t>
            </a:r>
            <a:r>
              <a:rPr lang="es-EC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2021 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62FA0988-49D4-450F-8C9C-5B9497CFEB8D}"/>
              </a:ext>
            </a:extLst>
          </p:cNvPr>
          <p:cNvSpPr txBox="1"/>
          <p:nvPr/>
        </p:nvSpPr>
        <p:spPr>
          <a:xfrm>
            <a:off x="1521467" y="2552760"/>
            <a:ext cx="97514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Aislamiento e identificación de bacterias endófitas productoras de ácido indolacético a partir de plantas de lenteja de agua del género </a:t>
            </a:r>
            <a:r>
              <a:rPr lang="es-EC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Spirodela</a:t>
            </a:r>
            <a:endParaRPr lang="es-EC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84" y="1042637"/>
            <a:ext cx="6927236" cy="345592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6CC1EA6-471A-4889-8418-8424C9D7BB06}"/>
              </a:ext>
            </a:extLst>
          </p:cNvPr>
          <p:cNvSpPr txBox="1"/>
          <p:nvPr/>
        </p:nvSpPr>
        <p:spPr>
          <a:xfrm>
            <a:off x="288442" y="612201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Muestreo</a:t>
            </a:r>
            <a:endParaRPr lang="es-EC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>
            <a:off x="2626593" y="1726415"/>
            <a:ext cx="593313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Conector recto 21"/>
          <p:cNvCxnSpPr/>
          <p:nvPr/>
        </p:nvCxnSpPr>
        <p:spPr>
          <a:xfrm flipV="1">
            <a:off x="2365945" y="2473427"/>
            <a:ext cx="770826" cy="1160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2194982" y="3235648"/>
            <a:ext cx="905587" cy="14196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3879927" y="1722811"/>
            <a:ext cx="698423" cy="580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3842734" y="2436591"/>
            <a:ext cx="875316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25"/>
          <p:cNvCxnSpPr/>
          <p:nvPr/>
        </p:nvCxnSpPr>
        <p:spPr>
          <a:xfrm>
            <a:off x="3891703" y="3183050"/>
            <a:ext cx="1025081" cy="6508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V="1">
            <a:off x="5461107" y="1712072"/>
            <a:ext cx="457093" cy="1073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cto 27"/>
          <p:cNvCxnSpPr/>
          <p:nvPr/>
        </p:nvCxnSpPr>
        <p:spPr>
          <a:xfrm flipV="1">
            <a:off x="5650057" y="2414535"/>
            <a:ext cx="518194" cy="1047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5807040" y="3119780"/>
            <a:ext cx="830682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11">
            <a:off x="2292700" y="1550176"/>
            <a:ext cx="400223" cy="30605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11">
            <a:off x="2031654" y="2268866"/>
            <a:ext cx="400223" cy="30605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11">
            <a:off x="1774443" y="3006697"/>
            <a:ext cx="400223" cy="306053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11">
            <a:off x="3528297" y="1538571"/>
            <a:ext cx="400223" cy="306053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11">
            <a:off x="3480521" y="2250612"/>
            <a:ext cx="400223" cy="306053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11">
            <a:off x="3506647" y="2987760"/>
            <a:ext cx="400223" cy="30605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11">
            <a:off x="5080065" y="1525562"/>
            <a:ext cx="400223" cy="30605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11">
            <a:off x="5281605" y="2215852"/>
            <a:ext cx="400223" cy="306053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11">
            <a:off x="5395858" y="2906745"/>
            <a:ext cx="400223" cy="306053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603" y="1655098"/>
            <a:ext cx="146416" cy="135427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6541" y="1655686"/>
            <a:ext cx="134170" cy="124100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0166" y="2368878"/>
            <a:ext cx="146416" cy="135427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047" y="2375251"/>
            <a:ext cx="146416" cy="135427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764" y="3111839"/>
            <a:ext cx="146416" cy="135427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138" y="3111840"/>
            <a:ext cx="146416" cy="135427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9947" y="1646856"/>
            <a:ext cx="146416" cy="135427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4658" y="1644359"/>
            <a:ext cx="146416" cy="135427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638" y="2351246"/>
            <a:ext cx="146416" cy="135427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430" y="2357825"/>
            <a:ext cx="146416" cy="135427"/>
          </a:xfrm>
          <a:prstGeom prst="rect">
            <a:avLst/>
          </a:prstGeom>
        </p:spPr>
      </p:pic>
      <p:pic>
        <p:nvPicPr>
          <p:cNvPr id="65" name="Imagen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396" y="3092009"/>
            <a:ext cx="146416" cy="135427"/>
          </a:xfrm>
          <a:prstGeom prst="rect">
            <a:avLst/>
          </a:prstGeom>
        </p:spPr>
      </p:pic>
      <p:pic>
        <p:nvPicPr>
          <p:cNvPr id="66" name="Imagen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4550" y="3086693"/>
            <a:ext cx="146416" cy="135427"/>
          </a:xfrm>
          <a:prstGeom prst="rect">
            <a:avLst/>
          </a:prstGeom>
        </p:spPr>
      </p:pic>
      <p:pic>
        <p:nvPicPr>
          <p:cNvPr id="67" name="Imagen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381" y="1598484"/>
            <a:ext cx="146416" cy="135427"/>
          </a:xfrm>
          <a:prstGeom prst="rect">
            <a:avLst/>
          </a:prstGeom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173" y="1613372"/>
            <a:ext cx="146416" cy="135427"/>
          </a:xfrm>
          <a:prstGeom prst="rect">
            <a:avLst/>
          </a:prstGeom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039" y="2301164"/>
            <a:ext cx="146416" cy="135427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856" y="2314540"/>
            <a:ext cx="146416" cy="135427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761" y="2986740"/>
            <a:ext cx="146416" cy="135427"/>
          </a:xfrm>
          <a:prstGeom prst="rect">
            <a:avLst/>
          </a:prstGeom>
        </p:spPr>
      </p:pic>
      <p:pic>
        <p:nvPicPr>
          <p:cNvPr id="72" name="Imagen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107" y="3000942"/>
            <a:ext cx="146416" cy="135427"/>
          </a:xfrm>
          <a:prstGeom prst="rect">
            <a:avLst/>
          </a:prstGeom>
        </p:spPr>
      </p:pic>
      <p:graphicFrame>
        <p:nvGraphicFramePr>
          <p:cNvPr id="73" name="Tabla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00539"/>
              </p:ext>
            </p:extLst>
          </p:nvPr>
        </p:nvGraphicFramePr>
        <p:xfrm>
          <a:off x="467175" y="4714850"/>
          <a:ext cx="7038238" cy="124543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41495"/>
                <a:gridCol w="3731199"/>
                <a:gridCol w="2247509"/>
                <a:gridCol w="618035"/>
              </a:tblGrid>
              <a:tr h="2700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N°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Nutrientes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Conductividad</a:t>
                      </a:r>
                      <a:r>
                        <a:rPr lang="es-EC" sz="1600" baseline="0" dirty="0" smtClean="0">
                          <a:effectLst/>
                        </a:rPr>
                        <a:t> </a:t>
                      </a:r>
                      <a:r>
                        <a:rPr lang="es-EC" sz="1600" dirty="0" smtClean="0">
                          <a:effectLst/>
                        </a:rPr>
                        <a:t>(µS/cm</a:t>
                      </a:r>
                      <a:r>
                        <a:rPr lang="es-EC" sz="1600" dirty="0">
                          <a:effectLst/>
                        </a:rPr>
                        <a:t>)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pH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2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Sin Nutrientes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6.5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2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Sin Nutrientes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150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8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424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(NH</a:t>
                      </a:r>
                      <a:r>
                        <a:rPr lang="es-EC" sz="1600" baseline="-25000" dirty="0">
                          <a:effectLst/>
                        </a:rPr>
                        <a:t>4</a:t>
                      </a:r>
                      <a:r>
                        <a:rPr lang="es-EC" sz="1600" dirty="0">
                          <a:effectLst/>
                        </a:rPr>
                        <a:t>)H</a:t>
                      </a:r>
                      <a:r>
                        <a:rPr lang="es-EC" sz="1600" baseline="-25000" dirty="0">
                          <a:effectLst/>
                        </a:rPr>
                        <a:t>2</a:t>
                      </a:r>
                      <a:r>
                        <a:rPr lang="es-EC" sz="1600" dirty="0">
                          <a:effectLst/>
                        </a:rPr>
                        <a:t>PO</a:t>
                      </a:r>
                      <a:r>
                        <a:rPr lang="es-EC" sz="1600" baseline="-25000" dirty="0">
                          <a:effectLst/>
                        </a:rPr>
                        <a:t>4</a:t>
                      </a:r>
                      <a:r>
                        <a:rPr lang="es-EC" sz="1600" dirty="0">
                          <a:effectLst/>
                        </a:rPr>
                        <a:t>, </a:t>
                      </a:r>
                      <a:r>
                        <a:rPr lang="es-EC" sz="1600" dirty="0" err="1">
                          <a:effectLst/>
                        </a:rPr>
                        <a:t>KCl</a:t>
                      </a:r>
                      <a:r>
                        <a:rPr lang="es-EC" sz="1600" dirty="0">
                          <a:effectLst/>
                        </a:rPr>
                        <a:t>, Ca(NO</a:t>
                      </a:r>
                      <a:r>
                        <a:rPr lang="es-EC" sz="1600" baseline="-25000" dirty="0">
                          <a:effectLst/>
                        </a:rPr>
                        <a:t>3</a:t>
                      </a:r>
                      <a:r>
                        <a:rPr lang="es-EC" sz="1600" dirty="0">
                          <a:effectLst/>
                        </a:rPr>
                        <a:t>)</a:t>
                      </a:r>
                      <a:r>
                        <a:rPr lang="es-EC" sz="1600" baseline="-25000" dirty="0">
                          <a:effectLst/>
                        </a:rPr>
                        <a:t>2, </a:t>
                      </a:r>
                      <a:r>
                        <a:rPr lang="es-EC" sz="1600" dirty="0">
                          <a:effectLst/>
                        </a:rPr>
                        <a:t>MgSO</a:t>
                      </a:r>
                      <a:r>
                        <a:rPr lang="es-EC" sz="1600" baseline="-25000" dirty="0">
                          <a:effectLst/>
                        </a:rPr>
                        <a:t>4, </a:t>
                      </a:r>
                      <a:r>
                        <a:rPr lang="es-EC" sz="1600" dirty="0">
                          <a:effectLst/>
                        </a:rPr>
                        <a:t>FeSO</a:t>
                      </a:r>
                      <a:r>
                        <a:rPr lang="es-EC" sz="1600" baseline="-25000" dirty="0">
                          <a:effectLst/>
                        </a:rPr>
                        <a:t>4,</a:t>
                      </a:r>
                      <a:r>
                        <a:rPr lang="es-EC" sz="1600" dirty="0">
                          <a:effectLst/>
                        </a:rPr>
                        <a:t> CH₄N₂O y</a:t>
                      </a:r>
                      <a:r>
                        <a:rPr lang="es-EC" sz="1600" baseline="-25000" dirty="0">
                          <a:effectLst/>
                        </a:rPr>
                        <a:t> </a:t>
                      </a:r>
                      <a:r>
                        <a:rPr lang="es-EC" sz="1600" dirty="0" err="1">
                          <a:effectLst/>
                        </a:rPr>
                        <a:t>Micromix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500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6.5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4" name="CuadroTexto 73"/>
          <p:cNvSpPr txBox="1"/>
          <p:nvPr/>
        </p:nvSpPr>
        <p:spPr>
          <a:xfrm>
            <a:off x="2104510" y="3788813"/>
            <a:ext cx="384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4155758" y="3706505"/>
            <a:ext cx="384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CuadroTexto 75"/>
          <p:cNvSpPr txBox="1"/>
          <p:nvPr/>
        </p:nvSpPr>
        <p:spPr>
          <a:xfrm>
            <a:off x="6002253" y="3551707"/>
            <a:ext cx="3841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78" name="Imagen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0811">
            <a:off x="8213199" y="3580072"/>
            <a:ext cx="1583404" cy="1210839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6779" y="4096602"/>
            <a:ext cx="448685" cy="415010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0926" y="4086723"/>
            <a:ext cx="448685" cy="415010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911" y="4076844"/>
            <a:ext cx="448685" cy="41501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2929" y="4097637"/>
            <a:ext cx="448685" cy="415010"/>
          </a:xfrm>
          <a:prstGeom prst="rect">
            <a:avLst/>
          </a:prstGeom>
        </p:spPr>
      </p:pic>
      <p:graphicFrame>
        <p:nvGraphicFramePr>
          <p:cNvPr id="82" name="Diagrama 81"/>
          <p:cNvGraphicFramePr/>
          <p:nvPr>
            <p:extLst>
              <p:ext uri="{D42A27DB-BD31-4B8C-83A1-F6EECF244321}">
                <p14:modId xmlns:p14="http://schemas.microsoft.com/office/powerpoint/2010/main" val="3569533073"/>
              </p:ext>
            </p:extLst>
          </p:nvPr>
        </p:nvGraphicFramePr>
        <p:xfrm>
          <a:off x="8078707" y="1242619"/>
          <a:ext cx="3514823" cy="1293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3" name="Imagen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79650" y="3552055"/>
            <a:ext cx="731117" cy="1366111"/>
          </a:xfrm>
          <a:prstGeom prst="rect">
            <a:avLst/>
          </a:prstGeom>
        </p:spPr>
      </p:pic>
      <p:sp>
        <p:nvSpPr>
          <p:cNvPr id="84" name="Flecha curvada hacia abajo 83"/>
          <p:cNvSpPr/>
          <p:nvPr/>
        </p:nvSpPr>
        <p:spPr>
          <a:xfrm>
            <a:off x="9270672" y="2840239"/>
            <a:ext cx="1566716" cy="5922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85" name="Imagen 8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4870" y="4205321"/>
            <a:ext cx="448685" cy="415010"/>
          </a:xfrm>
          <a:prstGeom prst="rect">
            <a:avLst/>
          </a:prstGeom>
        </p:spPr>
      </p:pic>
      <p:pic>
        <p:nvPicPr>
          <p:cNvPr id="86" name="Imagen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6116" y="4218761"/>
            <a:ext cx="448685" cy="415010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462" y="4360959"/>
            <a:ext cx="448685" cy="415010"/>
          </a:xfrm>
          <a:prstGeom prst="rect">
            <a:avLst/>
          </a:prstGeom>
        </p:spPr>
      </p:pic>
      <p:pic>
        <p:nvPicPr>
          <p:cNvPr id="88" name="Imagen 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8476" y="4412826"/>
            <a:ext cx="448685" cy="415010"/>
          </a:xfrm>
          <a:prstGeom prst="rect">
            <a:avLst/>
          </a:prstGeom>
        </p:spPr>
      </p:pic>
      <p:pic>
        <p:nvPicPr>
          <p:cNvPr id="89" name="Imagen 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1676" y="4444481"/>
            <a:ext cx="448685" cy="415010"/>
          </a:xfrm>
          <a:prstGeom prst="rect">
            <a:avLst/>
          </a:prstGeom>
        </p:spPr>
      </p:pic>
      <p:pic>
        <p:nvPicPr>
          <p:cNvPr id="90" name="Imagen 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4504" y="4444488"/>
            <a:ext cx="448685" cy="415010"/>
          </a:xfrm>
          <a:prstGeom prst="rect">
            <a:avLst/>
          </a:prstGeom>
        </p:spPr>
      </p:pic>
      <p:sp>
        <p:nvSpPr>
          <p:cNvPr id="91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8130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1981" y="804484"/>
            <a:ext cx="4541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Aislamiento de Bacterias Endófitas </a:t>
            </a:r>
            <a:endParaRPr lang="es-EC" sz="2000" b="1" dirty="0"/>
          </a:p>
        </p:txBody>
      </p:sp>
      <p:sp>
        <p:nvSpPr>
          <p:cNvPr id="5" name="Rectángulo 4"/>
          <p:cNvSpPr/>
          <p:nvPr/>
        </p:nvSpPr>
        <p:spPr>
          <a:xfrm>
            <a:off x="623914" y="1175184"/>
            <a:ext cx="2916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Esterilización Superficial</a:t>
            </a:r>
            <a:endParaRPr lang="es-EC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784480"/>
            <a:ext cx="11963400" cy="25059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6200" y="6401191"/>
            <a:ext cx="3463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Kittiwongwattana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Thawai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2013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7119257" y="2495653"/>
            <a:ext cx="4834204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991599" y="2187876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Validación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2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88678" y="798063"/>
            <a:ext cx="4596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Inoculación y Cuantificación de UFC/</a:t>
            </a:r>
            <a:r>
              <a:rPr lang="es-EC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es-EC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2289" y="6314106"/>
            <a:ext cx="2024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(Ortega et al., 2017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" y="1308855"/>
            <a:ext cx="11804550" cy="469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886" y="6314106"/>
            <a:ext cx="545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(Vargas 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Kuno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2014), (Coila, 2018), (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Diaz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s-EC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665" b="868"/>
          <a:stretch/>
        </p:blipFill>
        <p:spPr>
          <a:xfrm>
            <a:off x="751114" y="968829"/>
            <a:ext cx="10624457" cy="503449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886" y="418561"/>
            <a:ext cx="6177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Cultivos puros, conservación </a:t>
            </a: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C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curvas </a:t>
            </a:r>
            <a:r>
              <a:rPr lang="es-EC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es-EC" b="1" i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vs UFC/</a:t>
            </a:r>
            <a:r>
              <a:rPr lang="es-EC" b="1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lang="es-EC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</p:spTree>
    <p:extLst>
      <p:ext uri="{BB962C8B-B14F-4D97-AF65-F5344CB8AC3E}">
        <p14:creationId xmlns:p14="http://schemas.microsoft.com/office/powerpoint/2010/main" val="5444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06829" y="625389"/>
            <a:ext cx="5885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Cuantificación de la Producción </a:t>
            </a:r>
            <a:r>
              <a:rPr lang="es-EC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vitro </a:t>
            </a:r>
            <a:r>
              <a:rPr lang="es-EC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AIA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6829" y="6292334"/>
            <a:ext cx="43742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(Gordon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Weber,1951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(Ortega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al., 2017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3490"/>
          <a:stretch/>
        </p:blipFill>
        <p:spPr>
          <a:xfrm>
            <a:off x="609600" y="1025499"/>
            <a:ext cx="10820400" cy="490134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086950" y="3245337"/>
            <a:ext cx="134305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Trp</a:t>
            </a:r>
            <a:endParaRPr lang="en-US" sz="1200" dirty="0" smtClean="0"/>
          </a:p>
          <a:p>
            <a:r>
              <a:rPr lang="en-US" sz="1200" dirty="0" smtClean="0"/>
              <a:t>Precursor de AIA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0188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6883" y="457030"/>
            <a:ext cx="7641771" cy="612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Identificación Molecular de los Aislados Productores de </a:t>
            </a:r>
            <a:r>
              <a:rPr lang="es-EC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6883" y="6303220"/>
            <a:ext cx="23799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C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Englen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</a:t>
            </a:r>
            <a:r>
              <a:rPr lang="es-EC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Kelley</a:t>
            </a:r>
            <a:r>
              <a:rPr lang="es-EC" sz="16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2000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s-EC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509"/>
          <a:stretch/>
        </p:blipFill>
        <p:spPr>
          <a:xfrm>
            <a:off x="805541" y="1069442"/>
            <a:ext cx="10363201" cy="47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2997870" y="2407557"/>
            <a:ext cx="6218030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6600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Y DISCUSIÓN</a:t>
            </a:r>
            <a:endParaRPr lang="es-EC" sz="6600" i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97880" y="1201766"/>
            <a:ext cx="5669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Cuantificación de UFC/</a:t>
            </a:r>
            <a:r>
              <a:rPr lang="es-EC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Bacterias Endófitas </a:t>
            </a:r>
            <a:endParaRPr lang="es-EC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5165" y="645665"/>
            <a:ext cx="4471096" cy="612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Aislamiento de Bacterias Endófitas</a:t>
            </a:r>
            <a:endParaRPr lang="es-EC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14882"/>
              </p:ext>
            </p:extLst>
          </p:nvPr>
        </p:nvGraphicFramePr>
        <p:xfrm>
          <a:off x="2753450" y="2388188"/>
          <a:ext cx="6133082" cy="308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486"/>
                <a:gridCol w="878522"/>
                <a:gridCol w="842010"/>
                <a:gridCol w="878522"/>
                <a:gridCol w="842010"/>
                <a:gridCol w="878522"/>
                <a:gridCol w="8420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Tanque 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Tanque B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Tanque C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Muestreo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Colonias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UFC/mL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Colonias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UFC/mL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Colonias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UFC/mL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+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TFTC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TFTC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TFTC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+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TFTC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TFTC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TFTC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TFTC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TFTC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TFTC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6x10</a:t>
                      </a:r>
                      <a:r>
                        <a:rPr lang="es-EC" sz="1600" baseline="30000">
                          <a:effectLst/>
                        </a:rPr>
                        <a:t>2</a:t>
                      </a:r>
                      <a:endParaRPr lang="es-EC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2X10</a:t>
                      </a:r>
                      <a:r>
                        <a:rPr lang="es-EC" sz="1600" baseline="30000">
                          <a:effectLst/>
                        </a:rPr>
                        <a:t>3</a:t>
                      </a:r>
                      <a:endParaRPr lang="es-EC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5X10</a:t>
                      </a:r>
                      <a:r>
                        <a:rPr lang="es-EC" sz="1600" baseline="300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TFTC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TFTC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TFTC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-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+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1x10</a:t>
                      </a:r>
                      <a:r>
                        <a:rPr lang="es-EC" sz="1600" baseline="30000" dirty="0">
                          <a:effectLst/>
                        </a:rPr>
                        <a:t>4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1x10</a:t>
                      </a:r>
                      <a:r>
                        <a:rPr lang="es-EC" sz="1600" baseline="30000" dirty="0">
                          <a:effectLst/>
                        </a:rPr>
                        <a:t>4</a:t>
                      </a:r>
                      <a:endParaRPr lang="es-EC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2x10</a:t>
                      </a:r>
                      <a:r>
                        <a:rPr lang="es-EC" sz="1600" baseline="30000" dirty="0">
                          <a:effectLst/>
                        </a:rPr>
                        <a:t>4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405165" y="6324991"/>
            <a:ext cx="2193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Hollants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al., 2010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40713" y="191699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</a:t>
            </a: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UFC/</a:t>
            </a:r>
            <a:r>
              <a:rPr lang="es-EC" sz="12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mL</a:t>
            </a: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bacterias endófitas de lenteja de agua del género </a:t>
            </a:r>
            <a:r>
              <a:rPr lang="es-EC" sz="12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Spirodela</a:t>
            </a:r>
            <a:endParaRPr lang="es-EC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40713" y="547276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EC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UFC): Unidad Formadora de Colonia, (+): presencia de colonias bacterianas, (-) ausencia de colonias bacterianas, (</a:t>
            </a:r>
            <a:r>
              <a:rPr lang="es-EC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TFTC): muy pocas para contar. 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5773" r="5228" b="35114"/>
          <a:stretch/>
        </p:blipFill>
        <p:spPr>
          <a:xfrm>
            <a:off x="3401927" y="1044781"/>
            <a:ext cx="2350928" cy="2365176"/>
          </a:xfrm>
          <a:prstGeom prst="ellipse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338704" y="340995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17460" r="4201" b="34494"/>
          <a:stretch/>
        </p:blipFill>
        <p:spPr>
          <a:xfrm>
            <a:off x="491860" y="1028372"/>
            <a:ext cx="2415520" cy="2381585"/>
          </a:xfrm>
          <a:prstGeom prst="ellipse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277580" y="348446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</a:t>
            </a:r>
            <a:endParaRPr lang="es-EC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8" r="4756" b="25174"/>
          <a:stretch/>
        </p:blipFill>
        <p:spPr>
          <a:xfrm>
            <a:off x="9056271" y="1044781"/>
            <a:ext cx="2446704" cy="2443542"/>
          </a:xfrm>
          <a:prstGeom prst="ellipse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240553" y="344301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A3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091804" y="349429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A4</a:t>
            </a:r>
            <a:endParaRPr lang="es-EC" dirty="0"/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" t="19506" r="5962" b="29849"/>
          <a:stretch/>
        </p:blipFill>
        <p:spPr>
          <a:xfrm>
            <a:off x="6247403" y="1090086"/>
            <a:ext cx="2390617" cy="2352931"/>
          </a:xfrm>
          <a:prstGeom prst="ellipse">
            <a:avLst/>
          </a:prstGeom>
        </p:spPr>
      </p:pic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269342"/>
              </p:ext>
            </p:extLst>
          </p:nvPr>
        </p:nvGraphicFramePr>
        <p:xfrm>
          <a:off x="2330551" y="4549462"/>
          <a:ext cx="7555442" cy="126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148"/>
                <a:gridCol w="870261"/>
                <a:gridCol w="1376464"/>
                <a:gridCol w="729686"/>
                <a:gridCol w="1491409"/>
                <a:gridCol w="1128267"/>
                <a:gridCol w="1321207"/>
              </a:tblGrid>
              <a:tr h="363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(mm)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Borde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Pigmentación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Opacidad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Consistencia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77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Amarillo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Translúcida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Mucoide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912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Crema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Translúcida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Mucoide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7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Anaranjado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Mucoide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Irregular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&lt;2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Amarillo Oscuro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Viscoso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" name="CuadroTexto 26"/>
          <p:cNvSpPr txBox="1"/>
          <p:nvPr/>
        </p:nvSpPr>
        <p:spPr>
          <a:xfrm>
            <a:off x="5193493" y="659040"/>
            <a:ext cx="149134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Tanque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21699" y="4065027"/>
            <a:ext cx="7773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</a:t>
            </a: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morfológicas coloniales </a:t>
            </a:r>
            <a:r>
              <a:rPr lang="es-EC" sz="12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cepas A1-A4</a:t>
            </a:r>
            <a:endParaRPr lang="es-EC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9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24039"/>
          <a:stretch/>
        </p:blipFill>
        <p:spPr>
          <a:xfrm rot="5400000">
            <a:off x="2514472" y="1266031"/>
            <a:ext cx="2111203" cy="2100481"/>
          </a:xfrm>
          <a:prstGeom prst="ellipse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9" b="25982"/>
          <a:stretch/>
        </p:blipFill>
        <p:spPr>
          <a:xfrm>
            <a:off x="146054" y="1215385"/>
            <a:ext cx="2188073" cy="2162055"/>
          </a:xfrm>
          <a:prstGeom prst="ellipse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t="7301" b="28572"/>
          <a:stretch/>
        </p:blipFill>
        <p:spPr>
          <a:xfrm>
            <a:off x="4892931" y="1170099"/>
            <a:ext cx="2204160" cy="2201774"/>
          </a:xfrm>
          <a:prstGeom prst="ellipse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22699" b="20476"/>
          <a:stretch/>
        </p:blipFill>
        <p:spPr>
          <a:xfrm>
            <a:off x="9820468" y="1077058"/>
            <a:ext cx="2181612" cy="2294815"/>
          </a:xfrm>
          <a:prstGeom prst="ellipse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t="19841" r="4888" b="29206"/>
          <a:stretch/>
        </p:blipFill>
        <p:spPr>
          <a:xfrm>
            <a:off x="7343691" y="1121281"/>
            <a:ext cx="2277918" cy="2299409"/>
          </a:xfrm>
          <a:prstGeom prst="ellipse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40091" y="349929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C5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3570074" y="344486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C6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995011" y="343724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C7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275605" y="346990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C8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605588" y="3437243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C9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040474" y="660696"/>
            <a:ext cx="1491343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Tanque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677561"/>
              </p:ext>
            </p:extLst>
          </p:nvPr>
        </p:nvGraphicFramePr>
        <p:xfrm>
          <a:off x="1915114" y="4424347"/>
          <a:ext cx="8690474" cy="1281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760"/>
                <a:gridCol w="845185"/>
                <a:gridCol w="1336802"/>
                <a:gridCol w="954723"/>
                <a:gridCol w="2267331"/>
                <a:gridCol w="1232281"/>
                <a:gridCol w="14343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Cepa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Tamaño (mm)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Borde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Pigmentación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Opacidad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Consistencia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C5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Viscoso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C6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Irregular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~4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Ondulado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Quebradiza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15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Irregular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Transparente-Blanquecino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Transparente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Viscoso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C8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Viscoso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C9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Circular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~3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Blanca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Opaca</a:t>
                      </a:r>
                      <a:endParaRPr lang="es-EC" sz="14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Viscoso</a:t>
                      </a:r>
                      <a:endParaRPr lang="es-EC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6" name="Rectángulo 15"/>
          <p:cNvSpPr/>
          <p:nvPr/>
        </p:nvSpPr>
        <p:spPr>
          <a:xfrm>
            <a:off x="1848462" y="3922177"/>
            <a:ext cx="7773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</a:t>
            </a: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Características morfológicas coloniales de </a:t>
            </a:r>
            <a:r>
              <a:rPr lang="es-EC" sz="12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cepas C5-C9</a:t>
            </a:r>
            <a:endParaRPr lang="es-EC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2791041" y="2407557"/>
            <a:ext cx="6886359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n-US" sz="6600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</a:t>
            </a:r>
            <a:r>
              <a:rPr lang="es-EC" sz="6600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IÓN</a:t>
            </a:r>
            <a:endParaRPr lang="es-EC" sz="6600" i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yriam_Abad\Biotecnologia_ESPE\Titulacion\Tesis\Resultados\3. AIA\graficas por cepa\todos los dato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0200" r="7317" b="3705"/>
          <a:stretch/>
        </p:blipFill>
        <p:spPr bwMode="auto">
          <a:xfrm>
            <a:off x="2852058" y="1787489"/>
            <a:ext cx="6509658" cy="4129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8540" y="689206"/>
            <a:ext cx="416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 de la Producción de AIA </a:t>
            </a:r>
            <a:endParaRPr lang="es-EC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2821" y="6368534"/>
            <a:ext cx="2021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Khalid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al., 2004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9103" y="1861457"/>
            <a:ext cx="1676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productoras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(1 a 10 µg/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018314" y="1957880"/>
            <a:ext cx="206830" cy="32237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5018314" y="5320490"/>
            <a:ext cx="999066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6879770" y="5320490"/>
            <a:ext cx="2275115" cy="2286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3617687" y="4510733"/>
            <a:ext cx="211666" cy="67086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4402667" y="3411275"/>
            <a:ext cx="440266" cy="177032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2967410" y="6337756"/>
            <a:ext cx="21932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Patten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Glick,1996)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52058" y="1300139"/>
            <a:ext cx="667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de AIA de bacterias endófitas aisladas de lenteja de agua del género </a:t>
            </a:r>
            <a:r>
              <a:rPr lang="es-EC" sz="12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Spirodela</a:t>
            </a:r>
            <a:endParaRPr lang="es-EC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140529" y="583176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(*): Diferencia estadísticamente significativa p&lt;0.05, (</a:t>
            </a:r>
            <a:r>
              <a:rPr lang="es-EC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Trp</a:t>
            </a:r>
            <a:r>
              <a:rPr lang="es-EC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triptófano.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6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:\Myriam_Abad\Biotecnologia_ESPE\Titulacion\Tesis\Resultados\3. AIA\graficas por cepa\todos los datos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0200" r="7317" b="3705"/>
          <a:stretch/>
        </p:blipFill>
        <p:spPr bwMode="auto">
          <a:xfrm>
            <a:off x="2852058" y="1787489"/>
            <a:ext cx="6509658" cy="41290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408540" y="689206"/>
            <a:ext cx="416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Evaluación de la Producción de AIA </a:t>
            </a:r>
            <a:endParaRPr lang="es-EC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018314" y="5320490"/>
            <a:ext cx="326572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6879770" y="5320490"/>
            <a:ext cx="2275115" cy="2286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" name="Rectángulo 1"/>
          <p:cNvSpPr/>
          <p:nvPr/>
        </p:nvSpPr>
        <p:spPr>
          <a:xfrm>
            <a:off x="4419600" y="3439886"/>
            <a:ext cx="424543" cy="17090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5682344" y="4365171"/>
            <a:ext cx="424543" cy="7837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Rectángulo 2"/>
          <p:cNvSpPr/>
          <p:nvPr/>
        </p:nvSpPr>
        <p:spPr>
          <a:xfrm>
            <a:off x="10110927" y="1953789"/>
            <a:ext cx="18089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 err="1"/>
              <a:t>Acetobacter</a:t>
            </a:r>
            <a:r>
              <a:rPr lang="es-EC" i="1" dirty="0"/>
              <a:t> </a:t>
            </a:r>
            <a:r>
              <a:rPr lang="es-EC" i="1" dirty="0" err="1"/>
              <a:t>diazotrophicus</a:t>
            </a:r>
            <a:r>
              <a:rPr lang="es-EC" dirty="0"/>
              <a:t> </a:t>
            </a:r>
            <a:r>
              <a:rPr lang="es-EC" dirty="0" smtClean="0"/>
              <a:t>L1</a:t>
            </a:r>
          </a:p>
          <a:p>
            <a:r>
              <a:rPr lang="es-EC" dirty="0"/>
              <a:t>&gt;</a:t>
            </a:r>
            <a:r>
              <a:rPr lang="es-EC" dirty="0" smtClean="0"/>
              <a:t>1.2 </a:t>
            </a:r>
            <a:r>
              <a:rPr lang="es-EC" dirty="0"/>
              <a:t>g/L </a:t>
            </a:r>
            <a:r>
              <a:rPr lang="es-EC" dirty="0" err="1" smtClean="0"/>
              <a:t>Trp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459103" y="6357648"/>
            <a:ext cx="17788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Patil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2011)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110927" y="3255220"/>
            <a:ext cx="1950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i="1" dirty="0" err="1"/>
              <a:t>Pantoea</a:t>
            </a:r>
            <a:r>
              <a:rPr lang="es-EC" i="1" dirty="0"/>
              <a:t> </a:t>
            </a:r>
            <a:r>
              <a:rPr lang="es-EC" i="1" dirty="0" err="1" smtClean="0"/>
              <a:t>agglomerans</a:t>
            </a:r>
            <a:r>
              <a:rPr lang="es-EC" i="1" dirty="0" smtClean="0"/>
              <a:t> </a:t>
            </a:r>
            <a:r>
              <a:rPr lang="es-EC" dirty="0" smtClean="0"/>
              <a:t>PVM</a:t>
            </a:r>
          </a:p>
          <a:p>
            <a:r>
              <a:rPr lang="es-EC" dirty="0"/>
              <a:t>&gt;</a:t>
            </a:r>
            <a:r>
              <a:rPr lang="es-EC" dirty="0" smtClean="0"/>
              <a:t>1 </a:t>
            </a:r>
            <a:r>
              <a:rPr lang="es-EC" dirty="0"/>
              <a:t>g/L </a:t>
            </a:r>
            <a:r>
              <a:rPr lang="es-EC" dirty="0" err="1" smtClean="0"/>
              <a:t>Trp</a:t>
            </a:r>
            <a:endParaRPr lang="es-EC" dirty="0"/>
          </a:p>
        </p:txBody>
      </p:sp>
      <p:sp>
        <p:nvSpPr>
          <p:cNvPr id="17" name="Rectángulo 16"/>
          <p:cNvSpPr/>
          <p:nvPr/>
        </p:nvSpPr>
        <p:spPr>
          <a:xfrm>
            <a:off x="2492828" y="6357648"/>
            <a:ext cx="2273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Bharucha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2013)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176984" y="6368924"/>
            <a:ext cx="2308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Patten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Glick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1996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852058" y="1300139"/>
            <a:ext cx="667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Producción de AIA de bacterias endófitas aisladas de lenteja de agua del género </a:t>
            </a:r>
            <a:r>
              <a:rPr lang="es-EC" sz="12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Spirodela</a:t>
            </a:r>
            <a:endParaRPr lang="es-EC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3140529" y="583176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(*): Diferencia estadísticamente significativa p&lt;0.05, (</a:t>
            </a:r>
            <a:r>
              <a:rPr lang="es-EC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Trp</a:t>
            </a:r>
            <a:r>
              <a:rPr lang="es-EC" sz="12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triptófano.</a:t>
            </a:r>
            <a:endParaRPr lang="es-EC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72144" y="426896"/>
            <a:ext cx="7043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Identificación Molecular de los Aislados Productores de AIA</a:t>
            </a:r>
            <a:endParaRPr lang="es-EC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3"/>
          <a:srcRect r="1519"/>
          <a:stretch/>
        </p:blipFill>
        <p:spPr bwMode="auto">
          <a:xfrm>
            <a:off x="3296577" y="1959429"/>
            <a:ext cx="5020109" cy="39079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42078" y="866267"/>
            <a:ext cx="37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Amplificación del Gen 16S </a:t>
            </a:r>
            <a:r>
              <a:rPr lang="es-EC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rDNA</a:t>
            </a:r>
            <a:endParaRPr lang="es-EC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24974" y="2637907"/>
            <a:ext cx="124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1.5 Kb</a:t>
            </a:r>
            <a:endParaRPr lang="es-EC" b="1" dirty="0"/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2819532" y="2865180"/>
            <a:ext cx="477045" cy="50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2711311" y="4592097"/>
            <a:ext cx="95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1.5 Kb</a:t>
            </a:r>
            <a:endParaRPr lang="es-EC" b="1" dirty="0"/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3656062" y="4776763"/>
            <a:ext cx="477044" cy="50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4478998" y="2733302"/>
            <a:ext cx="3838305" cy="273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5446108" y="4646113"/>
            <a:ext cx="1769721" cy="273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ángulo 14"/>
          <p:cNvSpPr/>
          <p:nvPr/>
        </p:nvSpPr>
        <p:spPr>
          <a:xfrm>
            <a:off x="349568" y="6375678"/>
            <a:ext cx="1691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600" dirty="0" err="1">
                <a:latin typeface="Arial" panose="020B0604020202020204" pitchFamily="34" charset="0"/>
                <a:ea typeface="Calibri" panose="020F0502020204030204" pitchFamily="34" charset="0"/>
              </a:rPr>
              <a:t>Kai</a:t>
            </a:r>
            <a:r>
              <a:rPr lang="es-EC" sz="1600" dirty="0">
                <a:latin typeface="Arial" panose="020B0604020202020204" pitchFamily="34" charset="0"/>
                <a:ea typeface="Calibri" panose="020F0502020204030204" pitchFamily="34" charset="0"/>
              </a:rPr>
              <a:t> et al., 2019)</a:t>
            </a:r>
            <a:endParaRPr lang="es-EC" sz="1600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49099" y="148360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Bandas de los productos de amplificación del gen 16S </a:t>
            </a:r>
            <a:r>
              <a:rPr lang="es-EC" sz="12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rDNA</a:t>
            </a:r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s-EC" sz="12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cepas A1-C9</a:t>
            </a:r>
            <a:endParaRPr lang="es-EC" sz="1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711311" y="58171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</a:t>
            </a:r>
            <a:r>
              <a:rPr lang="es-EC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Electroforesis en gel de agarosa 1%, 100 V 30 min. (M): marcador de peso molecular de 1 kb, (-): control negativo (agua libre de nucleasas), (+): control positivo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2756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78"/>
          <a:stretch/>
        </p:blipFill>
        <p:spPr>
          <a:xfrm>
            <a:off x="517183" y="2180653"/>
            <a:ext cx="5018315" cy="40360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7251" r="6581"/>
          <a:stretch/>
        </p:blipFill>
        <p:spPr>
          <a:xfrm>
            <a:off x="6542314" y="2260073"/>
            <a:ext cx="5257800" cy="3614057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75731"/>
              </p:ext>
            </p:extLst>
          </p:nvPr>
        </p:nvGraphicFramePr>
        <p:xfrm>
          <a:off x="517183" y="1174813"/>
          <a:ext cx="5040821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873"/>
                <a:gridCol w="1963166"/>
                <a:gridCol w="623062"/>
                <a:gridCol w="964247"/>
                <a:gridCol w="98647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Cepa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Nombre científico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 valor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 Identidad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 Accesión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Curtobacterium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flaccumfaciens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99.68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MT760002.1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Curtobacterium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flaccumfaciens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0.0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99.70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MT760002.1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582197"/>
              </p:ext>
            </p:extLst>
          </p:nvPr>
        </p:nvGraphicFramePr>
        <p:xfrm>
          <a:off x="6896553" y="931505"/>
          <a:ext cx="4827969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873"/>
                <a:gridCol w="1680464"/>
                <a:gridCol w="623062"/>
                <a:gridCol w="964247"/>
                <a:gridCol w="10563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Cepa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 científico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 valor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 Identidad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 Accesión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A3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Brevundimonas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vesicularis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NR_113586.1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Brevundimonas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vesicularis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LN681560.1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Brevundimonas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nasdae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NR_028633.1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Brevundimonas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vesicularis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NR_037104.1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90107" y="483417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Análisis </a:t>
            </a:r>
            <a:r>
              <a:rPr lang="es-EC" b="1" i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Bioinformático</a:t>
            </a:r>
            <a:r>
              <a:rPr lang="es-EC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las Secuencias</a:t>
            </a:r>
            <a:endParaRPr lang="es-EC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7183" y="176851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filogenético de las cepas A1 y A2</a:t>
            </a:r>
            <a:endParaRPr lang="es-EC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801303" y="185995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filogenético de </a:t>
            </a:r>
            <a:r>
              <a:rPr lang="es-EC" sz="11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cepa A3</a:t>
            </a:r>
            <a:endParaRPr lang="es-EC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13183" y="6410229"/>
            <a:ext cx="1802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(Bou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2011)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7023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9553"/>
          <a:stretch/>
        </p:blipFill>
        <p:spPr>
          <a:xfrm>
            <a:off x="541562" y="1818976"/>
            <a:ext cx="5084416" cy="42444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9705"/>
          <a:stretch/>
        </p:blipFill>
        <p:spPr>
          <a:xfrm>
            <a:off x="6357257" y="2135536"/>
            <a:ext cx="5192485" cy="382681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902073"/>
              </p:ext>
            </p:extLst>
          </p:nvPr>
        </p:nvGraphicFramePr>
        <p:xfrm>
          <a:off x="679505" y="1146333"/>
          <a:ext cx="4516946" cy="365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873"/>
                <a:gridCol w="1369441"/>
                <a:gridCol w="623062"/>
                <a:gridCol w="964247"/>
                <a:gridCol w="10563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Cepa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 científico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 valor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 Identidad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 Accesión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A4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Arthrobacter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rhombi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99.38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NR_026448.1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14348"/>
              </p:ext>
            </p:extLst>
          </p:nvPr>
        </p:nvGraphicFramePr>
        <p:xfrm>
          <a:off x="6706053" y="721696"/>
          <a:ext cx="469900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147"/>
                <a:gridCol w="1510221"/>
                <a:gridCol w="623062"/>
                <a:gridCol w="964247"/>
                <a:gridCol w="10563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Cepa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Nombre científico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 valor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 Identidad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N° Accesión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C6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Bacillus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aerophilus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MN845151.1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Bacillus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aerius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MK850542.1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Bacillus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aerius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NR_118439.1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Bacillus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stratosphericus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NR_042336.1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Bacillus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altitudinis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NR_042337.1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10053" y="160353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</a:t>
            </a:r>
            <a:r>
              <a:rPr lang="es-EC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filogenético de </a:t>
            </a:r>
            <a:r>
              <a:rPr lang="es-EC" sz="11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cepa A4</a:t>
            </a:r>
            <a:endParaRPr lang="es-EC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06053" y="181897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6</a:t>
            </a:r>
            <a:r>
              <a:rPr lang="es-EC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filogenético de </a:t>
            </a:r>
            <a:r>
              <a:rPr lang="es-EC" sz="11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cepa C6</a:t>
            </a:r>
            <a:endParaRPr lang="es-EC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613183" y="6410229"/>
            <a:ext cx="18028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(Bou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2011)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5575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756" r="2504"/>
          <a:stretch/>
        </p:blipFill>
        <p:spPr>
          <a:xfrm>
            <a:off x="666750" y="1953985"/>
            <a:ext cx="5148944" cy="38634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0389" r="1296"/>
          <a:stretch/>
        </p:blipFill>
        <p:spPr>
          <a:xfrm>
            <a:off x="6700158" y="1953985"/>
            <a:ext cx="4985655" cy="3972925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571825"/>
              </p:ext>
            </p:extLst>
          </p:nvPr>
        </p:nvGraphicFramePr>
        <p:xfrm>
          <a:off x="752061" y="1070872"/>
          <a:ext cx="4445000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873"/>
                <a:gridCol w="1297495"/>
                <a:gridCol w="623062"/>
                <a:gridCol w="964247"/>
                <a:gridCol w="10563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Cepa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Nombre científico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 valor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 Identidad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 Accesión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C7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Bacillus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circulans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98.05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NR_118445.1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>
                          <a:effectLst/>
                        </a:rPr>
                        <a:t>Bacillus circulans</a:t>
                      </a:r>
                      <a:endParaRPr lang="es-EC" sz="1200" i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98.05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NR_112632.1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76926"/>
              </p:ext>
            </p:extLst>
          </p:nvPr>
        </p:nvGraphicFramePr>
        <p:xfrm>
          <a:off x="6348510" y="1036401"/>
          <a:ext cx="5337303" cy="548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873"/>
                <a:gridCol w="2189798"/>
                <a:gridCol w="623062"/>
                <a:gridCol w="964247"/>
                <a:gridCol w="105632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Cepa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Nombre científico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 valor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% Identidad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 Accesión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C8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Ochrobactrum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pseudogrignonense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99.58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NR_042589.1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C9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i="1" dirty="0" err="1">
                          <a:effectLst/>
                        </a:rPr>
                        <a:t>Ochrobactrum</a:t>
                      </a:r>
                      <a:r>
                        <a:rPr lang="es-EC" sz="1200" i="1" dirty="0">
                          <a:effectLst/>
                        </a:rPr>
                        <a:t> </a:t>
                      </a:r>
                      <a:r>
                        <a:rPr lang="es-EC" sz="1200" i="1" dirty="0" err="1">
                          <a:effectLst/>
                        </a:rPr>
                        <a:t>pseudogrignonense</a:t>
                      </a:r>
                      <a:endParaRPr lang="es-EC" sz="12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0.0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100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NR_042589.1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66750" y="171175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</a:t>
            </a: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filogenético de </a:t>
            </a:r>
            <a:r>
              <a:rPr lang="es-EC" sz="11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cepa C7</a:t>
            </a:r>
            <a:endParaRPr lang="es-EC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348510" y="172354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8</a:t>
            </a:r>
            <a:r>
              <a:rPr lang="es-EC" sz="11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C" sz="11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C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Árbol filogenético de las cepas </a:t>
            </a:r>
            <a:r>
              <a:rPr lang="es-EC" sz="11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C8 </a:t>
            </a:r>
            <a:r>
              <a:rPr lang="es-EC" sz="11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</a:t>
            </a:r>
            <a:r>
              <a:rPr lang="es-EC" sz="11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C9</a:t>
            </a:r>
            <a:endParaRPr lang="es-EC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54892"/>
              </p:ext>
            </p:extLst>
          </p:nvPr>
        </p:nvGraphicFramePr>
        <p:xfrm>
          <a:off x="1305250" y="2167417"/>
          <a:ext cx="9537633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1590"/>
                <a:gridCol w="2180470"/>
                <a:gridCol w="521557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Género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Identificación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Actinobacteria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Curtobacterium</a:t>
                      </a:r>
                      <a:endParaRPr lang="es-EC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Curtobacterium</a:t>
                      </a:r>
                      <a:r>
                        <a:rPr lang="es-EC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flaccumfaciens</a:t>
                      </a:r>
                      <a:r>
                        <a:rPr lang="es-EC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</a:t>
                      </a:r>
                      <a:endParaRPr lang="es-EC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Curtobacterium</a:t>
                      </a:r>
                      <a:r>
                        <a:rPr lang="es-EC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flaccumfaciens</a:t>
                      </a:r>
                      <a:r>
                        <a:rPr lang="es-EC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es-EC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Proteobacteria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Brevundimonas</a:t>
                      </a:r>
                      <a:endParaRPr lang="es-EC" sz="16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Brevundimonas</a:t>
                      </a:r>
                      <a:r>
                        <a:rPr lang="es-EC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vesicularis</a:t>
                      </a:r>
                      <a:r>
                        <a:rPr lang="es-EC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Brevundimonas</a:t>
                      </a:r>
                      <a:r>
                        <a:rPr lang="es-EC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nasdae</a:t>
                      </a:r>
                      <a:r>
                        <a:rPr lang="es-EC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</a:t>
                      </a:r>
                      <a:endParaRPr lang="es-EC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Actinobacteria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Arthrobacter</a:t>
                      </a:r>
                      <a:endParaRPr lang="es-EC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Arthrobacter</a:t>
                      </a:r>
                      <a:r>
                        <a:rPr lang="es-EC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rhombi</a:t>
                      </a:r>
                      <a:r>
                        <a:rPr lang="es-EC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</a:t>
                      </a:r>
                      <a:endParaRPr lang="es-EC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Firmicutes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Bacillus</a:t>
                      </a:r>
                      <a:endParaRPr lang="es-EC" sz="1600" b="1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Bacillus</a:t>
                      </a:r>
                      <a:r>
                        <a:rPr lang="es-EC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s-EC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C" sz="16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C6</a:t>
                      </a:r>
                      <a:endParaRPr lang="es-EC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Bacillus</a:t>
                      </a:r>
                      <a:r>
                        <a:rPr lang="es-EC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circulans</a:t>
                      </a:r>
                      <a:r>
                        <a:rPr lang="es-EC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C7</a:t>
                      </a:r>
                      <a:endParaRPr lang="es-EC" sz="16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Proteobacteria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Ochrobactrum</a:t>
                      </a:r>
                      <a:endParaRPr lang="es-EC" sz="16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Ochrobactrum</a:t>
                      </a:r>
                      <a:r>
                        <a:rPr lang="es-EC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pseudogrignonense</a:t>
                      </a:r>
                      <a:r>
                        <a:rPr lang="es-EC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C8</a:t>
                      </a:r>
                      <a:endParaRPr lang="es-EC" sz="16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i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Ochrobactrum</a:t>
                      </a:r>
                      <a:r>
                        <a:rPr lang="es-EC" sz="160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1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pseudogrignonense</a:t>
                      </a:r>
                      <a:r>
                        <a:rPr lang="es-EC" sz="16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600" i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C9</a:t>
                      </a:r>
                      <a:endParaRPr lang="es-EC" sz="16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425904" y="770624"/>
            <a:ext cx="7043056" cy="56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Reportes de endófitos productores de AIA de lenteja de agua</a:t>
            </a:r>
            <a:endParaRPr lang="es-EC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05173" y="6255319"/>
            <a:ext cx="2441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Kittiwongwattana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2015)</a:t>
            </a:r>
          </a:p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(Gilbert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., 2018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696586" y="6378429"/>
            <a:ext cx="20810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(Acosta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al., 2020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688376" y="6378429"/>
            <a:ext cx="2274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Glassner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al., 2015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190211" y="1630082"/>
            <a:ext cx="7773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</a:t>
            </a:r>
            <a:r>
              <a:rPr lang="es-EC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sz="12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ndófitos productores de AIA de </a:t>
            </a:r>
            <a:r>
              <a:rPr lang="es-MX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lenteja de agua</a:t>
            </a:r>
          </a:p>
        </p:txBody>
      </p:sp>
    </p:spTree>
    <p:extLst>
      <p:ext uri="{BB962C8B-B14F-4D97-AF65-F5344CB8AC3E}">
        <p14:creationId xmlns:p14="http://schemas.microsoft.com/office/powerpoint/2010/main" val="34987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11628" y="640111"/>
            <a:ext cx="1126671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Reportes de </a:t>
            </a:r>
            <a:r>
              <a:rPr lang="es-EC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endófitos productores de AIA de otras plantas</a:t>
            </a:r>
            <a:endParaRPr lang="es-EC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465582"/>
              </p:ext>
            </p:extLst>
          </p:nvPr>
        </p:nvGraphicFramePr>
        <p:xfrm>
          <a:off x="950865" y="1750009"/>
          <a:ext cx="10388241" cy="3895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167"/>
                <a:gridCol w="1388254"/>
                <a:gridCol w="2332118"/>
                <a:gridCol w="2969341"/>
                <a:gridCol w="2244361"/>
              </a:tblGrid>
              <a:tr h="2184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Género bacteriano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Planta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Cepa 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Producción AIA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Referencia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Curtobacterium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maíz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Curtobacterium</a:t>
                      </a:r>
                      <a:r>
                        <a:rPr lang="es-EC" sz="1400" i="1" dirty="0">
                          <a:effectLst/>
                        </a:rPr>
                        <a:t> </a:t>
                      </a:r>
                      <a:r>
                        <a:rPr lang="es-EC" sz="1400" i="0" dirty="0" err="1">
                          <a:effectLst/>
                        </a:rPr>
                        <a:t>spp</a:t>
                      </a:r>
                      <a:r>
                        <a:rPr lang="es-EC" sz="1400" i="0" dirty="0">
                          <a:effectLst/>
                        </a:rPr>
                        <a:t>.</a:t>
                      </a:r>
                      <a:endParaRPr lang="es-EC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3-4 µg/mL (200 mg/L Trp)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(S. Ali et al., 2018)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  <a:tr h="1797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cáñamo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>
                          <a:effectLst/>
                        </a:rPr>
                        <a:t>C. </a:t>
                      </a:r>
                      <a:r>
                        <a:rPr lang="es-EC" sz="1400" i="1" dirty="0" err="1">
                          <a:effectLst/>
                        </a:rPr>
                        <a:t>flaccumfaciens</a:t>
                      </a:r>
                      <a:r>
                        <a:rPr lang="es-EC" sz="1400" i="1" dirty="0">
                          <a:effectLst/>
                        </a:rPr>
                        <a:t> </a:t>
                      </a:r>
                      <a:r>
                        <a:rPr lang="es-EC" sz="1400" i="0" dirty="0">
                          <a:effectLst/>
                        </a:rPr>
                        <a:t>MOSEL-w15</a:t>
                      </a:r>
                      <a:endParaRPr lang="es-EC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1.8 µg/</a:t>
                      </a:r>
                      <a:r>
                        <a:rPr lang="es-EC" sz="1400" dirty="0" err="1">
                          <a:effectLst/>
                        </a:rPr>
                        <a:t>mL</a:t>
                      </a:r>
                      <a:r>
                        <a:rPr lang="es-EC" sz="1400" dirty="0">
                          <a:effectLst/>
                        </a:rPr>
                        <a:t> (sin </a:t>
                      </a:r>
                      <a:r>
                        <a:rPr lang="es-EC" sz="1400" dirty="0" err="1">
                          <a:effectLst/>
                        </a:rPr>
                        <a:t>Trp</a:t>
                      </a:r>
                      <a:r>
                        <a:rPr lang="es-EC" sz="1400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5.1 µg/mL </a:t>
                      </a:r>
                      <a:r>
                        <a:rPr lang="en-US" sz="1400" dirty="0" smtClean="0">
                          <a:effectLst/>
                        </a:rPr>
                        <a:t>(200 </a:t>
                      </a:r>
                      <a:r>
                        <a:rPr lang="en-US" sz="1400" dirty="0">
                          <a:effectLst/>
                        </a:rPr>
                        <a:t>mg/L </a:t>
                      </a:r>
                      <a:r>
                        <a:rPr lang="en-US" sz="1400" dirty="0" err="1">
                          <a:effectLst/>
                        </a:rPr>
                        <a:t>Trp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(</a:t>
                      </a:r>
                      <a:r>
                        <a:rPr lang="es-EC" sz="1400" dirty="0" err="1" smtClean="0">
                          <a:effectLst/>
                        </a:rPr>
                        <a:t>Afzal</a:t>
                      </a:r>
                      <a:r>
                        <a:rPr lang="es-EC" sz="1400" dirty="0" smtClean="0">
                          <a:effectLst/>
                        </a:rPr>
                        <a:t> et al., 2015)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  <a:tr h="501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arroz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Curtobacterium</a:t>
                      </a:r>
                      <a:r>
                        <a:rPr lang="es-EC" sz="1400" i="1" dirty="0">
                          <a:effectLst/>
                        </a:rPr>
                        <a:t> </a:t>
                      </a:r>
                      <a:r>
                        <a:rPr lang="es-EC" sz="1400" i="0" dirty="0" err="1">
                          <a:effectLst/>
                        </a:rPr>
                        <a:t>spp</a:t>
                      </a:r>
                      <a:r>
                        <a:rPr lang="es-EC" sz="1400" i="0" dirty="0">
                          <a:effectLst/>
                        </a:rPr>
                        <a:t>.</a:t>
                      </a:r>
                      <a:endParaRPr lang="es-EC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 </a:t>
                      </a:r>
                      <a:r>
                        <a:rPr lang="es-EC" sz="1400" dirty="0" smtClean="0">
                          <a:effectLst/>
                        </a:rPr>
                        <a:t>productora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(Elbeltagy et al., 2000)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Brevundimonas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melocotón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>
                          <a:effectLst/>
                        </a:rPr>
                        <a:t>B. </a:t>
                      </a:r>
                      <a:r>
                        <a:rPr lang="es-EC" sz="1400" i="1" dirty="0" err="1">
                          <a:effectLst/>
                        </a:rPr>
                        <a:t>vesicularis</a:t>
                      </a:r>
                      <a:r>
                        <a:rPr lang="es-EC" sz="1400" i="1" dirty="0">
                          <a:effectLst/>
                        </a:rPr>
                        <a:t> </a:t>
                      </a:r>
                      <a:r>
                        <a:rPr lang="es-EC" sz="1400" i="0" dirty="0">
                          <a:effectLst/>
                        </a:rPr>
                        <a:t>EGE-B-4</a:t>
                      </a:r>
                      <a:endParaRPr lang="es-EC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9.6 ± 2.9 µg/mL (1 g/L Trp)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(Liaqat &amp; Eltem, 2016)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maíz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Brevundimonas</a:t>
                      </a:r>
                      <a:r>
                        <a:rPr lang="es-EC" sz="1400" i="1" dirty="0">
                          <a:effectLst/>
                        </a:rPr>
                        <a:t> </a:t>
                      </a:r>
                      <a:r>
                        <a:rPr lang="es-EC" sz="1400" i="0" dirty="0" err="1">
                          <a:effectLst/>
                        </a:rPr>
                        <a:t>sp</a:t>
                      </a:r>
                      <a:r>
                        <a:rPr lang="es-EC" sz="1400" i="0" dirty="0">
                          <a:effectLst/>
                        </a:rPr>
                        <a:t>. EMA-177</a:t>
                      </a:r>
                      <a:endParaRPr lang="es-EC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49.0 µg/mL </a:t>
                      </a:r>
                      <a:r>
                        <a:rPr lang="en-US" sz="1400">
                          <a:effectLst/>
                        </a:rPr>
                        <a:t>(2 g/L Trp)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(Montañez et al., 2012)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  <a:tr h="273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arroz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>
                          <a:effectLst/>
                        </a:rPr>
                        <a:t>B. </a:t>
                      </a:r>
                      <a:r>
                        <a:rPr lang="es-EC" sz="1400" i="1" dirty="0" err="1">
                          <a:effectLst/>
                        </a:rPr>
                        <a:t>vesicularis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 </a:t>
                      </a:r>
                      <a:r>
                        <a:rPr lang="es-EC" sz="1400" dirty="0" smtClean="0">
                          <a:effectLst/>
                        </a:rPr>
                        <a:t>productora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</a:t>
                      </a:r>
                      <a:r>
                        <a:rPr lang="es-EC" sz="1400" dirty="0" err="1">
                          <a:effectLst/>
                        </a:rPr>
                        <a:t>Shen</a:t>
                      </a:r>
                      <a:r>
                        <a:rPr lang="es-EC" sz="1400" dirty="0">
                          <a:effectLst/>
                        </a:rPr>
                        <a:t> et al., 2019</a:t>
                      </a:r>
                      <a:r>
                        <a:rPr lang="es-EC" sz="1400" dirty="0" smtClean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  <a:tr h="42571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Arthrobacter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Solanum</a:t>
                      </a:r>
                      <a:r>
                        <a:rPr lang="es-EC" sz="1400" i="1" dirty="0">
                          <a:effectLst/>
                        </a:rPr>
                        <a:t> </a:t>
                      </a:r>
                      <a:r>
                        <a:rPr lang="es-EC" sz="1400" i="1" dirty="0" err="1">
                          <a:effectLst/>
                        </a:rPr>
                        <a:t>nigrum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Arthrobacter</a:t>
                      </a:r>
                      <a:r>
                        <a:rPr lang="es-EC" sz="1400" i="1" dirty="0">
                          <a:effectLst/>
                        </a:rPr>
                        <a:t> </a:t>
                      </a:r>
                      <a:r>
                        <a:rPr lang="es-EC" sz="1400" i="0" dirty="0" err="1">
                          <a:effectLst/>
                        </a:rPr>
                        <a:t>sp</a:t>
                      </a:r>
                      <a:r>
                        <a:rPr lang="es-EC" sz="1400" i="0" dirty="0">
                          <a:effectLst/>
                        </a:rPr>
                        <a:t>. LKR03</a:t>
                      </a:r>
                      <a:endParaRPr lang="es-EC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8.8 ± 0.1 µg/</a:t>
                      </a:r>
                      <a:r>
                        <a:rPr lang="es-EC" sz="1400" dirty="0" err="1">
                          <a:effectLst/>
                        </a:rPr>
                        <a:t>mL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</a:t>
                      </a:r>
                      <a:r>
                        <a:rPr lang="es-EC" sz="1400" dirty="0" err="1">
                          <a:effectLst/>
                        </a:rPr>
                        <a:t>Luo</a:t>
                      </a:r>
                      <a:r>
                        <a:rPr lang="es-EC" sz="1400" dirty="0">
                          <a:effectLst/>
                        </a:rPr>
                        <a:t> et al., 2011)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effectLst/>
                        </a:rPr>
                        <a:t>Arthrobacter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0" dirty="0">
                          <a:effectLst/>
                        </a:rPr>
                        <a:t>sp. LKR02 y LKS02</a:t>
                      </a:r>
                      <a:endParaRPr lang="es-EC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No </a:t>
                      </a:r>
                      <a:r>
                        <a:rPr lang="es-EC" sz="1400" dirty="0" smtClean="0">
                          <a:effectLst/>
                        </a:rPr>
                        <a:t>productora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helechos acuáticos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>
                          <a:effectLst/>
                        </a:rPr>
                        <a:t>A. </a:t>
                      </a:r>
                      <a:r>
                        <a:rPr lang="es-EC" sz="1400" i="1" dirty="0" err="1">
                          <a:effectLst/>
                        </a:rPr>
                        <a:t>globiformis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 µg/mL (600 mg/L </a:t>
                      </a:r>
                      <a:r>
                        <a:rPr lang="en-US" sz="1400" dirty="0" err="1">
                          <a:effectLst/>
                        </a:rPr>
                        <a:t>Trp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(Luo et al., 2011)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>
                          <a:effectLst/>
                        </a:rPr>
                        <a:t>A. </a:t>
                      </a:r>
                      <a:r>
                        <a:rPr lang="es-EC" sz="1400" i="1" dirty="0" err="1">
                          <a:effectLst/>
                        </a:rPr>
                        <a:t>nicotianae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4.4 µg/mL (400 mg/L </a:t>
                      </a:r>
                      <a:r>
                        <a:rPr lang="en-US" sz="1400" dirty="0" err="1">
                          <a:effectLst/>
                        </a:rPr>
                        <a:t>Trp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Bacillus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judías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Bacillus</a:t>
                      </a:r>
                      <a:r>
                        <a:rPr lang="es-EC" sz="1400" i="0" dirty="0">
                          <a:effectLst/>
                        </a:rPr>
                        <a:t> </a:t>
                      </a:r>
                      <a:r>
                        <a:rPr lang="es-EC" sz="1400" i="0" dirty="0" err="1">
                          <a:effectLst/>
                        </a:rPr>
                        <a:t>spp</a:t>
                      </a:r>
                      <a:r>
                        <a:rPr lang="es-EC" sz="1400" i="0" dirty="0">
                          <a:effectLst/>
                        </a:rPr>
                        <a:t>.</a:t>
                      </a:r>
                      <a:endParaRPr lang="es-EC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4.93-92.03 µg/mL (100 mg/L </a:t>
                      </a:r>
                      <a:r>
                        <a:rPr lang="en-US" sz="1400" dirty="0" err="1">
                          <a:effectLst/>
                        </a:rPr>
                        <a:t>Trp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(Bhutani et al., 2018)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  <a:tr h="5019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banano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0.05 a 47.88 03 µg/</a:t>
                      </a:r>
                      <a:r>
                        <a:rPr lang="es-EC" sz="1400" dirty="0" err="1">
                          <a:effectLst/>
                        </a:rPr>
                        <a:t>mL</a:t>
                      </a:r>
                      <a:r>
                        <a:rPr lang="es-EC" sz="1400" dirty="0">
                          <a:effectLst/>
                        </a:rPr>
                        <a:t> (100 mg/L </a:t>
                      </a:r>
                      <a:r>
                        <a:rPr lang="es-EC" sz="1400" dirty="0" err="1">
                          <a:effectLst/>
                        </a:rPr>
                        <a:t>Trp</a:t>
                      </a:r>
                      <a:r>
                        <a:rPr lang="es-EC" sz="1400" dirty="0">
                          <a:effectLst/>
                        </a:rPr>
                        <a:t>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0.80-4.39 µg/</a:t>
                      </a:r>
                      <a:r>
                        <a:rPr lang="es-EC" sz="1400" dirty="0" err="1">
                          <a:effectLst/>
                        </a:rPr>
                        <a:t>mL</a:t>
                      </a:r>
                      <a:r>
                        <a:rPr lang="es-EC" sz="1400" dirty="0">
                          <a:effectLst/>
                        </a:rPr>
                        <a:t> (sin </a:t>
                      </a:r>
                      <a:r>
                        <a:rPr lang="es-EC" sz="1400" dirty="0" err="1">
                          <a:effectLst/>
                        </a:rPr>
                        <a:t>Trp</a:t>
                      </a:r>
                      <a:r>
                        <a:rPr lang="es-EC" sz="1400" dirty="0">
                          <a:effectLst/>
                        </a:rPr>
                        <a:t>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(Andrade et al., 2014)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  <a:tr h="8829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 smtClean="0">
                          <a:effectLst/>
                        </a:rPr>
                        <a:t>Ochrobactrum</a:t>
                      </a:r>
                      <a:endParaRPr lang="es-EC" sz="140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garbanzo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 err="1">
                          <a:effectLst/>
                        </a:rPr>
                        <a:t>Ochrobactrum</a:t>
                      </a:r>
                      <a:r>
                        <a:rPr lang="es-EC" sz="1400" i="1" dirty="0">
                          <a:effectLst/>
                        </a:rPr>
                        <a:t> </a:t>
                      </a:r>
                      <a:r>
                        <a:rPr lang="es-EC" sz="1400" i="0" dirty="0" err="1">
                          <a:effectLst/>
                        </a:rPr>
                        <a:t>spp</a:t>
                      </a:r>
                      <a:r>
                        <a:rPr lang="es-EC" sz="1400" i="0" dirty="0">
                          <a:effectLst/>
                        </a:rPr>
                        <a:t>.</a:t>
                      </a:r>
                      <a:endParaRPr lang="es-EC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&lt; 6.5 µg/mL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</a:t>
                      </a:r>
                      <a:r>
                        <a:rPr lang="es-EC" sz="1400" dirty="0" err="1">
                          <a:effectLst/>
                        </a:rPr>
                        <a:t>Imran</a:t>
                      </a:r>
                      <a:r>
                        <a:rPr lang="es-EC" sz="1400" dirty="0">
                          <a:effectLst/>
                        </a:rPr>
                        <a:t> et al., 2010)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  <a:tr h="29337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cálamo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i="1" dirty="0">
                          <a:effectLst/>
                        </a:rPr>
                        <a:t>O. </a:t>
                      </a:r>
                      <a:r>
                        <a:rPr lang="es-EC" sz="1400" i="1" dirty="0" err="1">
                          <a:effectLst/>
                        </a:rPr>
                        <a:t>intermedium</a:t>
                      </a:r>
                      <a:r>
                        <a:rPr lang="es-EC" sz="1400" i="1" dirty="0">
                          <a:effectLst/>
                        </a:rPr>
                        <a:t> </a:t>
                      </a:r>
                      <a:r>
                        <a:rPr lang="es-EC" sz="1400" i="0" dirty="0">
                          <a:effectLst/>
                        </a:rPr>
                        <a:t>AcRz3</a:t>
                      </a:r>
                      <a:endParaRPr lang="es-EC" sz="14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29.61 µg/mL (2 mg/mL Trp)</a:t>
                      </a:r>
                      <a:endParaRPr lang="es-EC" sz="140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(Singh &amp; </a:t>
                      </a:r>
                      <a:r>
                        <a:rPr lang="es-EC" sz="1400" dirty="0" err="1">
                          <a:effectLst/>
                        </a:rPr>
                        <a:t>Khunjamayum</a:t>
                      </a:r>
                      <a:r>
                        <a:rPr lang="es-EC" sz="1400" dirty="0">
                          <a:effectLst/>
                        </a:rPr>
                        <a:t>, 2018)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21" marR="23821" marT="0" marB="0"/>
                </a:tc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84190" y="1251515"/>
            <a:ext cx="7773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5 </a:t>
            </a:r>
            <a:br>
              <a:rPr lang="es-EC" sz="1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2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sz="1200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ndófitos productores de AIA de otras plantas</a:t>
            </a:r>
            <a:endParaRPr lang="es-MX" sz="1200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1754978" y="2113643"/>
            <a:ext cx="9272250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6600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s-EC" sz="6600" i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9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29343" y="1283065"/>
            <a:ext cx="108095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Mediante técnicas microbiológicas se logró aislar bacterias endófitas de lenteja de agua 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Spirodela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con capacidad de producción de AIA,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característica de promoción de crecimiento en plantas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Ocho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las nueve cepas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estudio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fueron capaces de producir AIA 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un rango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1 a 10 µg/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cepa 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Brevundimonas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vesicularis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Brevundimonas</a:t>
            </a:r>
            <a:r>
              <a:rPr lang="es-MX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nasdae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A3, produjo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mayor concentración de AIA (10.03 ± 0.080 µg/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uso de técnicas moleculares y bioinformáticas permitió una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identificación molecular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 nivel de especie en la mayoría de los casos, comprobando que el gen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16S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rDNA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 un buen marcador molecular para la identificación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bacteriana.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determinó que los endófitos productores de AIA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planta pertenecen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 los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géneros 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Curtobacterium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Brevundimonas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Arthrobacter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Ochrobactrum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 cuales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han sido reportados como endófitos de una variedad de cultivos y también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han revelado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capacidad de promover el crecimiento vegetal.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02" y="1778604"/>
            <a:ext cx="6726138" cy="343698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1078135"/>
              </p:ext>
            </p:extLst>
          </p:nvPr>
        </p:nvGraphicFramePr>
        <p:xfrm>
          <a:off x="-896706" y="1872638"/>
          <a:ext cx="4091669" cy="334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/>
          <p:cNvSpPr/>
          <p:nvPr/>
        </p:nvSpPr>
        <p:spPr>
          <a:xfrm>
            <a:off x="160965" y="6295647"/>
            <a:ext cx="3257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(ONU,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2019) (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Smith et al., 2016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33" y="893517"/>
            <a:ext cx="2669735" cy="13956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CuadroTexto 12"/>
          <p:cNvSpPr txBox="1"/>
          <p:nvPr/>
        </p:nvSpPr>
        <p:spPr>
          <a:xfrm>
            <a:off x="4822163" y="6295647"/>
            <a:ext cx="4817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Fotográficas: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imparcialoaxaca.mx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concepto.de/cambio-climatico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www.contextoganadero.com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33" y="2635716"/>
            <a:ext cx="2632583" cy="13162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936" y="4298513"/>
            <a:ext cx="2571580" cy="127936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4154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74915" y="1312040"/>
            <a:ext cx="109836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Antes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esterilización superficial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plantas para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obtener bacterias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endófitas,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estandarizar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un protocolo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permita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eliminar las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bacterias del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rizoplano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sin afectar a la planta y a su comunidad endófita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Utilizar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otros marcadores moleculares (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rpoB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gyrB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) para llegar a identificar a nivel de especie a la cepa de mayor producción de AIA (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Brevundimonas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vesicularis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Brevundimonas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i="1" dirty="0" err="1">
                <a:latin typeface="Arial" panose="020B0604020202020204" pitchFamily="34" charset="0"/>
                <a:cs typeface="Arial" panose="020B0604020202020204" pitchFamily="34" charset="0"/>
              </a:rPr>
              <a:t>nasdae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A3).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Complementar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identificación molecular con técnicas microbiológicas y/o bioquímicas, no solo para ayudar en la identificación bacteriana sino también para darle soporte a los resultados obtenidos mediante técnicas moleculares. </a:t>
            </a:r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Caracterizar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cepas bacterianas obtenidas para otros atributos de PGPB como fijación de nitrógeno,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solubilización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de fosfatos, efecto antagónico, etc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ensayos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in vivo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para comprobar el efecto promotor 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crecimiento.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2800" i="0" kern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  <a:endParaRPr lang="es-EC" sz="28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8228AC45-9529-447D-B7FA-B63EEE4E5A4D}"/>
              </a:ext>
            </a:extLst>
          </p:cNvPr>
          <p:cNvSpPr txBox="1"/>
          <p:nvPr/>
        </p:nvSpPr>
        <p:spPr>
          <a:xfrm>
            <a:off x="4181958" y="2480397"/>
            <a:ext cx="3087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Ing. Alejandro Castro, </a:t>
            </a:r>
            <a:r>
              <a:rPr lang="es-EC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M.Sc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EC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Propietario de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Agrovitech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0 Rectángulo"/>
          <p:cNvSpPr/>
          <p:nvPr/>
        </p:nvSpPr>
        <p:spPr>
          <a:xfrm>
            <a:off x="4133634" y="1069756"/>
            <a:ext cx="3184406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Francisco 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Flores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Flor </a:t>
            </a:r>
            <a:r>
              <a:rPr lang="es-EC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Director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del Proyecto de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Investigación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Carrera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Ingeniería en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Biotecnología ESPE</a:t>
            </a: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Propietario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IDgen</a:t>
            </a:r>
            <a:endParaRPr lang="es-EC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133634" y="5035013"/>
            <a:ext cx="3313882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Lic. Alma Koch </a:t>
            </a:r>
            <a:r>
              <a:rPr lang="es-EC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Kaiser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M.Sc</a:t>
            </a:r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Lectora del Proyecto de Investigación</a:t>
            </a: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Carrera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Ingeniería en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Biotecnología ESPE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228AC45-9529-447D-B7FA-B63EEE4E5A4D}"/>
              </a:ext>
            </a:extLst>
          </p:cNvPr>
          <p:cNvSpPr txBox="1"/>
          <p:nvPr/>
        </p:nvSpPr>
        <p:spPr>
          <a:xfrm>
            <a:off x="4133634" y="3348868"/>
            <a:ext cx="30877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Ing. William Castro, </a:t>
            </a:r>
            <a:r>
              <a:rPr lang="es-EC" sz="1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M.Sc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EC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Propietario de </a:t>
            </a:r>
            <a:r>
              <a:rPr lang="es-EC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Agrovitech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228AC45-9529-447D-B7FA-B63EEE4E5A4D}"/>
              </a:ext>
            </a:extLst>
          </p:cNvPr>
          <p:cNvSpPr txBox="1"/>
          <p:nvPr/>
        </p:nvSpPr>
        <p:spPr>
          <a:xfrm>
            <a:off x="3196202" y="4217339"/>
            <a:ext cx="49626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Ing. 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Gabriel </a:t>
            </a:r>
            <a:r>
              <a:rPr lang="es-EC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Llumiquinga</a:t>
            </a:r>
            <a:endParaRPr lang="es-EC" sz="1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Carrera de Ingeniería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Agropecuaria IASA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I - ESPE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xmlns:lc="http://schemas.openxmlformats.org/drawingml/2006/lockedCanvas" id="{E43640EF-EF06-4E76-8EA1-CB735A493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75" y="1855912"/>
            <a:ext cx="3260690" cy="914941"/>
          </a:xfrm>
          <a:prstGeom prst="rect">
            <a:avLst/>
          </a:prstGeom>
        </p:spPr>
      </p:pic>
      <p:pic>
        <p:nvPicPr>
          <p:cNvPr id="15" name="Picture 2" descr="Resultado de imagen para logo biotecnologia espe">
            <a:extLst>
              <a:ext uri="{FF2B5EF4-FFF2-40B4-BE49-F238E27FC236}">
                <a16:creationId xmlns="" xmlns:a16="http://schemas.microsoft.com/office/drawing/2014/main" xmlns:lc="http://schemas.openxmlformats.org/drawingml/2006/lockedCanvas" id="{870A144C-4C6B-431F-873F-EACE74C10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13" y="3610478"/>
            <a:ext cx="1419272" cy="139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C4C270AA-EB57-4AB4-95F2-15D932B64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2" b="83309"/>
          <a:stretch/>
        </p:blipFill>
        <p:spPr bwMode="auto">
          <a:xfrm>
            <a:off x="8317271" y="3932709"/>
            <a:ext cx="3499014" cy="80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grovitech - Posts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95401"/>
            <a:ext cx="3620712" cy="168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1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pic>
        <p:nvPicPr>
          <p:cNvPr id="3074" name="Picture 2" descr="Innovaciones en agricultura intensiva | Agricultura, Productos innovadores,  Camp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3" y="171144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979377" y="6287815"/>
            <a:ext cx="1487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Fotográficas: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www.pinterest.com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elcomercio.pe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https://agriculturers.com/</a:t>
            </a:r>
            <a:endParaRPr lang="es-EC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Fertilizantes: La úrea, elquímico mucho más contaminante que el CO2 |  ECONOMIA | EL COMERCIO PER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3" y="3454516"/>
            <a:ext cx="2619375" cy="154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ticularidades del riego por aspersión – Agriculturers.com | Red de  Especialistas en Agricultu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08" y="1711440"/>
            <a:ext cx="255496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groAlimentand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808" y="3454518"/>
            <a:ext cx="2554968" cy="154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160965" y="6295647"/>
            <a:ext cx="3909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2010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(L. M. Castro et al., 2015)</a:t>
            </a:r>
          </a:p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47385" y="1085818"/>
            <a:ext cx="319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Intensificación agrícola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435522" y="1085818"/>
            <a:ext cx="2569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Consecuencias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574971" y="6287815"/>
            <a:ext cx="2373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agroalimentando.com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www.20minutos.es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noticiaslogisticaytransporte.com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https://www.bbc.com/</a:t>
            </a:r>
            <a:endParaRPr lang="es-EC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La Tierra pierde los suelos que la hacen férti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61" y="1711440"/>
            <a:ext cx="3107301" cy="152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l uso inadecuado de pesticidas amenaza con contaminar aguas, según la FA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60" y="3218078"/>
            <a:ext cx="3107301" cy="17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l transporte aéreo aumenta un 22% las emisiones de gases efecto invernadero  |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62" y="1711439"/>
            <a:ext cx="2350785" cy="154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4 gráficos que muestran la &quot;alarmante&quot; degradación de la biodiversidad del  planeta - BBC News Mund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62" y="3256288"/>
            <a:ext cx="2350785" cy="174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derecha 11"/>
          <p:cNvSpPr/>
          <p:nvPr/>
        </p:nvSpPr>
        <p:spPr>
          <a:xfrm>
            <a:off x="5535839" y="2837188"/>
            <a:ext cx="732518" cy="838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79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31258" y="1081154"/>
            <a:ext cx="41456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Fertilizantes </a:t>
            </a:r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químicos y pesticidas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805" y="1863589"/>
            <a:ext cx="4251345" cy="3741632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/>
          </p:nvPr>
        </p:nvGraphicFramePr>
        <p:xfrm>
          <a:off x="375991" y="2264834"/>
          <a:ext cx="2354943" cy="293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6" b="2978"/>
          <a:stretch/>
        </p:blipFill>
        <p:spPr>
          <a:xfrm>
            <a:off x="9073243" y="2341004"/>
            <a:ext cx="2692593" cy="286297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320860" y="1854972"/>
            <a:ext cx="164374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Suelos erosionados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277101" y="4560129"/>
            <a:ext cx="1796142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Río Guayas contaminado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Conector recto de flecha 15"/>
          <p:cNvCxnSpPr/>
          <p:nvPr/>
        </p:nvCxnSpPr>
        <p:spPr>
          <a:xfrm>
            <a:off x="8762806" y="2459870"/>
            <a:ext cx="885566" cy="6099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8681423" y="3930015"/>
            <a:ext cx="966949" cy="6276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/>
          <p:cNvSpPr/>
          <p:nvPr/>
        </p:nvSpPr>
        <p:spPr>
          <a:xfrm>
            <a:off x="70931" y="6368737"/>
            <a:ext cx="88120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Rikxoort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 et al., 2014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Beenhouwer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 et al., 2014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Calderón, 2015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(Borbor-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Cordova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 et al., 2006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ítulo 1">
            <a:extLst>
              <a:ext uri="{FF2B5EF4-FFF2-40B4-BE49-F238E27FC236}">
                <a16:creationId xmlns=""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</p:spTree>
    <p:extLst>
      <p:ext uri="{BB962C8B-B14F-4D97-AF65-F5344CB8AC3E}">
        <p14:creationId xmlns:p14="http://schemas.microsoft.com/office/powerpoint/2010/main" val="198840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6" t="23434" b="10953"/>
          <a:stretch/>
        </p:blipFill>
        <p:spPr>
          <a:xfrm>
            <a:off x="587696" y="1890338"/>
            <a:ext cx="2894781" cy="286264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573485" y="6283687"/>
            <a:ext cx="183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Fotográficas: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https://image.slidesharecdn.com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https://www.elagoradiario.com/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78362" y="1351581"/>
            <a:ext cx="17459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icroorganismos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40168" y="6283687"/>
            <a:ext cx="46346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(Pazos-Rojas et al., 2016) (Christina et al., 2013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(Santoyo et al., 2016) (B.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Glick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2020)  </a:t>
            </a:r>
          </a:p>
          <a:p>
            <a:endParaRPr lang="es-EC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V="1">
            <a:off x="4199759" y="1734745"/>
            <a:ext cx="715061" cy="9732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213525" y="3612121"/>
            <a:ext cx="827315" cy="7901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ángulo 23"/>
          <p:cNvSpPr/>
          <p:nvPr/>
        </p:nvSpPr>
        <p:spPr>
          <a:xfrm>
            <a:off x="5475678" y="2982541"/>
            <a:ext cx="3082895" cy="30008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Absorción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nutrientes</a:t>
            </a:r>
          </a:p>
          <a:p>
            <a:pPr>
              <a:lnSpc>
                <a:spcPct val="150000"/>
              </a:lnSpc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  N, P, Fe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Modulación de fitohormonas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Auxinas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Citoquinas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Etileno</a:t>
            </a:r>
          </a:p>
          <a:p>
            <a:pPr>
              <a:lnSpc>
                <a:spcPct val="150000"/>
              </a:lnSpc>
            </a:pP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287661" y="115009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Ataque 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plagas/patógenos 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Antagonismo de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las plantas competidoras 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230599" y="4322200"/>
            <a:ext cx="27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s-EC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120160" y="1988496"/>
            <a:ext cx="27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endParaRPr lang="es-EC" dirty="0"/>
          </a:p>
        </p:txBody>
      </p:sp>
      <p:sp>
        <p:nvSpPr>
          <p:cNvPr id="28" name="Abrir llave 27"/>
          <p:cNvSpPr/>
          <p:nvPr/>
        </p:nvSpPr>
        <p:spPr>
          <a:xfrm>
            <a:off x="5131260" y="3098469"/>
            <a:ext cx="312802" cy="240782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Abrir llave 28"/>
          <p:cNvSpPr/>
          <p:nvPr/>
        </p:nvSpPr>
        <p:spPr>
          <a:xfrm>
            <a:off x="4992842" y="1145399"/>
            <a:ext cx="364162" cy="104247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lecha derecha 29"/>
          <p:cNvSpPr/>
          <p:nvPr/>
        </p:nvSpPr>
        <p:spPr>
          <a:xfrm>
            <a:off x="7220706" y="4359713"/>
            <a:ext cx="560614" cy="294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CuadroTexto 30"/>
          <p:cNvSpPr txBox="1"/>
          <p:nvPr/>
        </p:nvSpPr>
        <p:spPr>
          <a:xfrm>
            <a:off x="7836190" y="432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AIA</a:t>
            </a:r>
            <a:endParaRPr lang="es-EC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echa derecha 31"/>
          <p:cNvSpPr/>
          <p:nvPr/>
        </p:nvSpPr>
        <p:spPr>
          <a:xfrm>
            <a:off x="8448953" y="4359713"/>
            <a:ext cx="560614" cy="315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3" name="Picture 8" descr="Plantas con raíces más grandes para combatir el cambio climático - EL ÁGORA  DIAR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093" y="3980752"/>
            <a:ext cx="2787368" cy="142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3630381" y="2882304"/>
            <a:ext cx="156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Bacterias</a:t>
            </a:r>
            <a:r>
              <a:rPr lang="en-US" dirty="0" smtClean="0"/>
              <a:t> end</a:t>
            </a:r>
            <a:r>
              <a:rPr lang="es-EC" dirty="0" err="1" smtClean="0"/>
              <a:t>ófitas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313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85000" y="1401892"/>
            <a:ext cx="7315710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Ecuador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499306" y="1902412"/>
            <a:ext cx="2368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Endófitos estudiados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 descr="Tipos de café: la planta, el fruto, procesamiento y bebi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56" y="2478921"/>
            <a:ext cx="2383129" cy="139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www.tuberculos.org/wp-content/uploads/2018/05/planta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06" y="2456410"/>
            <a:ext cx="1460304" cy="14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ULTIVO DE CHIRIMOYA, SIEMBRA, FERTILIZACIÓN, RECOLECCIÓ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000" y="4033729"/>
            <a:ext cx="2398453" cy="163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Finca Luna Wiki / TomatilloDeArb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06" y="3983732"/>
            <a:ext cx="1460304" cy="16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155793" y="1899263"/>
            <a:ext cx="236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 existen estudios en lenteja de agua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 descr="Lenteja de agua - Plantas Ornamenta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16" y="4576978"/>
            <a:ext cx="1665849" cy="13919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Lenteja de agua (Lemna minor), una planta flotante | Fanmascot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823" y="2544892"/>
            <a:ext cx="2117115" cy="15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a la derecha con bandas 12"/>
          <p:cNvSpPr/>
          <p:nvPr/>
        </p:nvSpPr>
        <p:spPr>
          <a:xfrm rot="5400000">
            <a:off x="8050402" y="4044379"/>
            <a:ext cx="699955" cy="3536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12033" y="6273225"/>
            <a:ext cx="1839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Fotográficas:</a:t>
            </a:r>
            <a:endParaRPr lang="es-EC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https://mundocafeto.com/</a:t>
            </a:r>
            <a:endParaRPr lang="es-EC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https://www.tuberculos.org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https://encolombia.com/</a:t>
            </a:r>
          </a:p>
          <a:p>
            <a:endParaRPr lang="es-EC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557827" y="6396335"/>
            <a:ext cx="2373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://fincalunawiki.pbworks.com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https://plantasornamentales.org</a:t>
            </a:r>
            <a:r>
              <a:rPr lang="es-EC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s-EC" sz="800" dirty="0">
                <a:latin typeface="Arial" panose="020B0604020202020204" pitchFamily="34" charset="0"/>
                <a:cs typeface="Arial" panose="020B0604020202020204" pitchFamily="34" charset="0"/>
              </a:rPr>
              <a:t>https://www.fanmascotas.com/</a:t>
            </a:r>
            <a:endParaRPr lang="es-EC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3613" y="6396335"/>
            <a:ext cx="41216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Fourounjian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et al., 2020) (Cao et al., 2018)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3616117" y="876160"/>
            <a:ext cx="169337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300 mil plantas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368810" y="905258"/>
            <a:ext cx="1693377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1-2% endófitos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1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2800" i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280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B28684C3-2C0A-495E-8B00-71D51119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140" y="995082"/>
            <a:ext cx="10799924" cy="4837951"/>
          </a:xfrm>
        </p:spPr>
        <p:txBody>
          <a:bodyPr/>
          <a:lstStyle/>
          <a:p>
            <a:pPr marL="0" indent="0">
              <a:buNone/>
            </a:pP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C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Aislar 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identificar bacterias endófitas productoras de ácido indolacético a partir de plantas de lenteja de agua del género </a:t>
            </a:r>
            <a:r>
              <a:rPr lang="es-EC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Spirodela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es-MX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</a:t>
            </a:r>
          </a:p>
          <a:p>
            <a:pPr marL="0" indent="0">
              <a:buNone/>
            </a:pPr>
            <a:endParaRPr lang="es-MX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Aislar bacterias endófitas a partir de plantas de lenteja de agua del género </a:t>
            </a:r>
            <a:r>
              <a:rPr lang="es-EC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Spirodela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Determinar la producción de AIA de los aislados bacterianos.</a:t>
            </a:r>
          </a:p>
          <a:p>
            <a:pPr lvl="0"/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molecularmente las bacterias productoras de AIA basadas en el marcador molecular 16S </a:t>
            </a:r>
            <a:r>
              <a:rPr lang="es-EC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rDNA</a:t>
            </a:r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1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2919750" y="1993900"/>
            <a:ext cx="6218030" cy="11176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ctr"/>
            <a:r>
              <a:rPr lang="es-EC" sz="6600" i="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MATERIALES Y MÉTODOS</a:t>
            </a:r>
            <a:endParaRPr lang="es-EC" sz="6600" i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30338</TotalTime>
  <Words>1868</Words>
  <Application>Microsoft Office PowerPoint</Application>
  <PresentationFormat>Panorámica</PresentationFormat>
  <Paragraphs>565</Paragraphs>
  <Slides>31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Berlin Sans FB Demi</vt:lpstr>
      <vt:lpstr>Calibri</vt:lpstr>
      <vt:lpstr>Times New Roman</vt:lpstr>
      <vt:lpstr>Tw Cen MT</vt:lpstr>
      <vt:lpstr>TemaESPE</vt:lpstr>
      <vt:lpstr>CorelDRAW</vt:lpstr>
      <vt:lpstr>Presentación de PowerPoint</vt:lpstr>
      <vt:lpstr>Presentación de PowerPoint</vt:lpstr>
      <vt:lpstr>INTRODUCCIÓN</vt:lpstr>
      <vt:lpstr>INTRODUCCIÓN</vt:lpstr>
      <vt:lpstr>INTRODUCCIÓN</vt:lpstr>
      <vt:lpstr>INTRODUCCIÓN</vt:lpstr>
      <vt:lpstr>Presentación de PowerPoint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Pc</cp:lastModifiedBy>
  <cp:revision>1084</cp:revision>
  <dcterms:created xsi:type="dcterms:W3CDTF">2016-12-30T05:03:01Z</dcterms:created>
  <dcterms:modified xsi:type="dcterms:W3CDTF">2021-03-10T01:51:32Z</dcterms:modified>
</cp:coreProperties>
</file>