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80" r:id="rId1"/>
  </p:sldMasterIdLst>
  <p:notesMasterIdLst>
    <p:notesMasterId r:id="rId42"/>
  </p:notesMasterIdLst>
  <p:sldIdLst>
    <p:sldId id="256" r:id="rId2"/>
    <p:sldId id="257" r:id="rId3"/>
    <p:sldId id="258" r:id="rId4"/>
    <p:sldId id="259" r:id="rId5"/>
    <p:sldId id="261" r:id="rId6"/>
    <p:sldId id="277" r:id="rId7"/>
    <p:sldId id="263" r:id="rId8"/>
    <p:sldId id="265" r:id="rId9"/>
    <p:sldId id="266" r:id="rId10"/>
    <p:sldId id="267" r:id="rId11"/>
    <p:sldId id="284" r:id="rId12"/>
    <p:sldId id="278" r:id="rId13"/>
    <p:sldId id="317" r:id="rId14"/>
    <p:sldId id="287" r:id="rId15"/>
    <p:sldId id="288" r:id="rId16"/>
    <p:sldId id="279" r:id="rId17"/>
    <p:sldId id="289" r:id="rId18"/>
    <p:sldId id="290" r:id="rId19"/>
    <p:sldId id="291" r:id="rId20"/>
    <p:sldId id="292" r:id="rId21"/>
    <p:sldId id="280" r:id="rId22"/>
    <p:sldId id="318" r:id="rId23"/>
    <p:sldId id="296" r:id="rId24"/>
    <p:sldId id="297" r:id="rId25"/>
    <p:sldId id="281" r:id="rId26"/>
    <p:sldId id="282" r:id="rId27"/>
    <p:sldId id="298" r:id="rId28"/>
    <p:sldId id="299" r:id="rId29"/>
    <p:sldId id="301" r:id="rId30"/>
    <p:sldId id="302" r:id="rId31"/>
    <p:sldId id="314" r:id="rId32"/>
    <p:sldId id="305" r:id="rId33"/>
    <p:sldId id="306" r:id="rId34"/>
    <p:sldId id="307" r:id="rId35"/>
    <p:sldId id="308" r:id="rId36"/>
    <p:sldId id="310" r:id="rId37"/>
    <p:sldId id="312" r:id="rId38"/>
    <p:sldId id="313" r:id="rId39"/>
    <p:sldId id="316" r:id="rId40"/>
    <p:sldId id="315" r:id="rId4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DF271-F7C0-4C06-A398-108F80E312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D340ED0-C075-4E29-AF0F-69E6FDE8EB0D}">
      <dgm:prSet phldrT="[Texto]" custT="1"/>
      <dgm:spPr/>
      <dgm:t>
        <a:bodyPr/>
        <a:lstStyle/>
        <a:p>
          <a:r>
            <a:rPr lang="es-EC" sz="2400" dirty="0" smtClean="0">
              <a:latin typeface="Times New Roman" panose="02020603050405020304" pitchFamily="18" charset="0"/>
              <a:cs typeface="Times New Roman" panose="02020603050405020304" pitchFamily="18" charset="0"/>
            </a:rPr>
            <a:t>Niños y jóvenes se ven cada vez más involucrados en la innovación y creación de nuevas herramientas educativas</a:t>
          </a:r>
          <a:endParaRPr lang="es-ES" sz="2400" dirty="0">
            <a:latin typeface="Times New Roman" panose="02020603050405020304" pitchFamily="18" charset="0"/>
            <a:cs typeface="Times New Roman" panose="02020603050405020304" pitchFamily="18" charset="0"/>
          </a:endParaRPr>
        </a:p>
      </dgm:t>
    </dgm:pt>
    <dgm:pt modelId="{D82523E3-A4BF-4ED0-A24E-D350531D5D9F}" type="parTrans" cxnId="{E7AE98AD-E106-4797-9316-E2C4322D2513}">
      <dgm:prSet/>
      <dgm:spPr/>
      <dgm:t>
        <a:bodyPr/>
        <a:lstStyle/>
        <a:p>
          <a:endParaRPr lang="es-ES"/>
        </a:p>
      </dgm:t>
    </dgm:pt>
    <dgm:pt modelId="{B4C19169-266B-4461-9F6F-DC3C07ED6AF2}" type="sibTrans" cxnId="{E7AE98AD-E106-4797-9316-E2C4322D2513}">
      <dgm:prSet/>
      <dgm:spPr/>
      <dgm:t>
        <a:bodyPr/>
        <a:lstStyle/>
        <a:p>
          <a:endParaRPr lang="es-ES"/>
        </a:p>
      </dgm:t>
    </dgm:pt>
    <dgm:pt modelId="{38D590C7-D437-49DB-BA90-90D8DEA33A8B}">
      <dgm:prSet phldrT="[Texto]" custT="1"/>
      <dgm:spPr/>
      <dgm:t>
        <a:bodyPr/>
        <a:lstStyle/>
        <a:p>
          <a:r>
            <a:rPr lang="es-EC" sz="2000" dirty="0" smtClean="0">
              <a:latin typeface="Times New Roman" panose="02020603050405020304" pitchFamily="18" charset="0"/>
              <a:cs typeface="Times New Roman" panose="02020603050405020304" pitchFamily="18" charset="0"/>
            </a:rPr>
            <a:t>En el Ecuador desde el 2005 se ha realizado el Concurso Ecuatoriano de Robótica (CER)</a:t>
          </a:r>
          <a:endParaRPr lang="es-ES" sz="2000" dirty="0">
            <a:latin typeface="Times New Roman" panose="02020603050405020304" pitchFamily="18" charset="0"/>
            <a:cs typeface="Times New Roman" panose="02020603050405020304" pitchFamily="18" charset="0"/>
          </a:endParaRPr>
        </a:p>
      </dgm:t>
    </dgm:pt>
    <dgm:pt modelId="{5ED97B7D-0E22-463B-BC06-7686207D4DE5}" type="parTrans" cxnId="{494B5BD4-B3C8-4848-AEA3-158B357E956D}">
      <dgm:prSet/>
      <dgm:spPr/>
      <dgm:t>
        <a:bodyPr/>
        <a:lstStyle/>
        <a:p>
          <a:endParaRPr lang="es-ES"/>
        </a:p>
      </dgm:t>
    </dgm:pt>
    <dgm:pt modelId="{294CA6B1-56F2-425F-8F31-088A529AEE5D}" type="sibTrans" cxnId="{494B5BD4-B3C8-4848-AEA3-158B357E956D}">
      <dgm:prSet/>
      <dgm:spPr/>
      <dgm:t>
        <a:bodyPr/>
        <a:lstStyle/>
        <a:p>
          <a:endParaRPr lang="es-ES"/>
        </a:p>
      </dgm:t>
    </dgm:pt>
    <dgm:pt modelId="{3757E063-88FD-404A-8235-B6AAD95B0D1F}">
      <dgm:prSet phldrT="[Texto]" custT="1"/>
      <dgm:spPr/>
      <dgm:t>
        <a:bodyPr/>
        <a:lstStyle/>
        <a:p>
          <a:r>
            <a:rPr lang="es-EC" sz="2000" dirty="0" smtClean="0">
              <a:latin typeface="Times New Roman" panose="02020603050405020304" pitchFamily="18" charset="0"/>
              <a:cs typeface="Times New Roman" panose="02020603050405020304" pitchFamily="18" charset="0"/>
            </a:rPr>
            <a:t>Para la creación de prototipos el club de robótica ESPE Matriz se basa en diseños probados con anterioridad por estudiantes del club y cada año mejoran sus características</a:t>
          </a:r>
          <a:endParaRPr lang="es-ES" sz="2000" dirty="0">
            <a:latin typeface="Times New Roman" panose="02020603050405020304" pitchFamily="18" charset="0"/>
            <a:cs typeface="Times New Roman" panose="02020603050405020304" pitchFamily="18" charset="0"/>
          </a:endParaRPr>
        </a:p>
      </dgm:t>
    </dgm:pt>
    <dgm:pt modelId="{B78FAC71-A871-4A33-86F9-614C0D5456D9}" type="parTrans" cxnId="{2C5DD173-6A2F-4CE9-AC1B-DE921A006C3D}">
      <dgm:prSet/>
      <dgm:spPr/>
      <dgm:t>
        <a:bodyPr/>
        <a:lstStyle/>
        <a:p>
          <a:endParaRPr lang="es-ES"/>
        </a:p>
      </dgm:t>
    </dgm:pt>
    <dgm:pt modelId="{B6786E43-7232-43EE-801B-1812B49EC9FB}" type="sibTrans" cxnId="{2C5DD173-6A2F-4CE9-AC1B-DE921A006C3D}">
      <dgm:prSet/>
      <dgm:spPr/>
      <dgm:t>
        <a:bodyPr/>
        <a:lstStyle/>
        <a:p>
          <a:endParaRPr lang="es-ES"/>
        </a:p>
      </dgm:t>
    </dgm:pt>
    <dgm:pt modelId="{D95CF986-FD03-4DAB-8905-85BDE3A22B2D}" type="pres">
      <dgm:prSet presAssocID="{906DF271-F7C0-4C06-A398-108F80E31284}" presName="linear" presStyleCnt="0">
        <dgm:presLayoutVars>
          <dgm:animLvl val="lvl"/>
          <dgm:resizeHandles val="exact"/>
        </dgm:presLayoutVars>
      </dgm:prSet>
      <dgm:spPr/>
      <dgm:t>
        <a:bodyPr/>
        <a:lstStyle/>
        <a:p>
          <a:endParaRPr lang="es-ES"/>
        </a:p>
      </dgm:t>
    </dgm:pt>
    <dgm:pt modelId="{CB3B014F-45AA-4E98-9B93-95766CA2ECC7}" type="pres">
      <dgm:prSet presAssocID="{AD340ED0-C075-4E29-AF0F-69E6FDE8EB0D}" presName="parentText" presStyleLbl="node1" presStyleIdx="0" presStyleCnt="1" custScaleY="150683" custLinFactNeighborY="-24624">
        <dgm:presLayoutVars>
          <dgm:chMax val="0"/>
          <dgm:bulletEnabled val="1"/>
        </dgm:presLayoutVars>
      </dgm:prSet>
      <dgm:spPr/>
      <dgm:t>
        <a:bodyPr/>
        <a:lstStyle/>
        <a:p>
          <a:endParaRPr lang="es-ES"/>
        </a:p>
      </dgm:t>
    </dgm:pt>
    <dgm:pt modelId="{195755D7-1F89-4092-B23C-9E9A03EC9140}" type="pres">
      <dgm:prSet presAssocID="{AD340ED0-C075-4E29-AF0F-69E6FDE8EB0D}" presName="childText" presStyleLbl="revTx" presStyleIdx="0" presStyleCnt="1">
        <dgm:presLayoutVars>
          <dgm:bulletEnabled val="1"/>
        </dgm:presLayoutVars>
      </dgm:prSet>
      <dgm:spPr/>
      <dgm:t>
        <a:bodyPr/>
        <a:lstStyle/>
        <a:p>
          <a:endParaRPr lang="es-ES"/>
        </a:p>
      </dgm:t>
    </dgm:pt>
  </dgm:ptLst>
  <dgm:cxnLst>
    <dgm:cxn modelId="{5C85CB29-D2C7-477B-96E0-EAF141C6993E}" type="presOf" srcId="{38D590C7-D437-49DB-BA90-90D8DEA33A8B}" destId="{195755D7-1F89-4092-B23C-9E9A03EC9140}" srcOrd="0" destOrd="0" presId="urn:microsoft.com/office/officeart/2005/8/layout/vList2"/>
    <dgm:cxn modelId="{494B5BD4-B3C8-4848-AEA3-158B357E956D}" srcId="{AD340ED0-C075-4E29-AF0F-69E6FDE8EB0D}" destId="{38D590C7-D437-49DB-BA90-90D8DEA33A8B}" srcOrd="0" destOrd="0" parTransId="{5ED97B7D-0E22-463B-BC06-7686207D4DE5}" sibTransId="{294CA6B1-56F2-425F-8F31-088A529AEE5D}"/>
    <dgm:cxn modelId="{8328A55A-38AC-4FEA-8C1E-8931A3F40CA5}" type="presOf" srcId="{3757E063-88FD-404A-8235-B6AAD95B0D1F}" destId="{195755D7-1F89-4092-B23C-9E9A03EC9140}" srcOrd="0" destOrd="1" presId="urn:microsoft.com/office/officeart/2005/8/layout/vList2"/>
    <dgm:cxn modelId="{582CDFE5-661F-4EC9-A84E-9C67E2BCF1FC}" type="presOf" srcId="{AD340ED0-C075-4E29-AF0F-69E6FDE8EB0D}" destId="{CB3B014F-45AA-4E98-9B93-95766CA2ECC7}" srcOrd="0" destOrd="0" presId="urn:microsoft.com/office/officeart/2005/8/layout/vList2"/>
    <dgm:cxn modelId="{E7AE98AD-E106-4797-9316-E2C4322D2513}" srcId="{906DF271-F7C0-4C06-A398-108F80E31284}" destId="{AD340ED0-C075-4E29-AF0F-69E6FDE8EB0D}" srcOrd="0" destOrd="0" parTransId="{D82523E3-A4BF-4ED0-A24E-D350531D5D9F}" sibTransId="{B4C19169-266B-4461-9F6F-DC3C07ED6AF2}"/>
    <dgm:cxn modelId="{4D435B5E-0A7A-494E-AD98-7C2415A4E91A}" type="presOf" srcId="{906DF271-F7C0-4C06-A398-108F80E31284}" destId="{D95CF986-FD03-4DAB-8905-85BDE3A22B2D}" srcOrd="0" destOrd="0" presId="urn:microsoft.com/office/officeart/2005/8/layout/vList2"/>
    <dgm:cxn modelId="{2C5DD173-6A2F-4CE9-AC1B-DE921A006C3D}" srcId="{AD340ED0-C075-4E29-AF0F-69E6FDE8EB0D}" destId="{3757E063-88FD-404A-8235-B6AAD95B0D1F}" srcOrd="1" destOrd="0" parTransId="{B78FAC71-A871-4A33-86F9-614C0D5456D9}" sibTransId="{B6786E43-7232-43EE-801B-1812B49EC9FB}"/>
    <dgm:cxn modelId="{DDD16D47-25A8-4BDF-9C34-BB1D74112C21}" type="presParOf" srcId="{D95CF986-FD03-4DAB-8905-85BDE3A22B2D}" destId="{CB3B014F-45AA-4E98-9B93-95766CA2ECC7}" srcOrd="0" destOrd="0" presId="urn:microsoft.com/office/officeart/2005/8/layout/vList2"/>
    <dgm:cxn modelId="{C8C5EAF2-6D43-43D7-BEEB-DD5ADC8BE11E}" type="presParOf" srcId="{D95CF986-FD03-4DAB-8905-85BDE3A22B2D}" destId="{195755D7-1F89-4092-B23C-9E9A03EC9140}"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B3657-EA3E-4E20-92D9-85D61B68B5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4A85E77-E281-4FB8-A31C-76AAA1BBEE76}">
      <dgm:prSet phldrT="[Texto]" custT="1"/>
      <dgm:spPr/>
      <dgm:t>
        <a:bodyPr/>
        <a:lstStyle/>
        <a:p>
          <a:r>
            <a:rPr lang="es-EC" sz="1800" dirty="0" smtClean="0"/>
            <a:t>En el 2002 con la creación del Consorcio Nacional para el Desarrollo de Internet Avanzado  en el Ecuador se pretende promover proyectos innovadores.</a:t>
          </a:r>
          <a:endParaRPr lang="es-ES" sz="1800" dirty="0"/>
        </a:p>
      </dgm:t>
    </dgm:pt>
    <dgm:pt modelId="{F11690B9-C187-487D-810D-EA5F569EBEE7}" type="parTrans" cxnId="{E4401351-FBD5-4C66-B3FB-52F569A59B92}">
      <dgm:prSet/>
      <dgm:spPr/>
      <dgm:t>
        <a:bodyPr/>
        <a:lstStyle/>
        <a:p>
          <a:endParaRPr lang="es-ES"/>
        </a:p>
      </dgm:t>
    </dgm:pt>
    <dgm:pt modelId="{12C3D879-5AF6-448D-A298-E47F1B5CAB6B}" type="sibTrans" cxnId="{E4401351-FBD5-4C66-B3FB-52F569A59B92}">
      <dgm:prSet/>
      <dgm:spPr/>
      <dgm:t>
        <a:bodyPr/>
        <a:lstStyle/>
        <a:p>
          <a:endParaRPr lang="es-ES"/>
        </a:p>
      </dgm:t>
    </dgm:pt>
    <dgm:pt modelId="{C828D929-8E4C-45B0-A9E2-F726A906ADEE}">
      <dgm:prSet phldrT="[Texto]" custT="1"/>
      <dgm:spPr/>
      <dgm:t>
        <a:bodyPr/>
        <a:lstStyle/>
        <a:p>
          <a:r>
            <a:rPr lang="es-EC" sz="1800" dirty="0" smtClean="0"/>
            <a:t>Esta institución desde el 2005 ha realizado el Concurso Ecuatoriano de Robótica (CER) que tiene como objetivo fomentar y promover el desarrollo de la robótica de competición en el país.</a:t>
          </a:r>
          <a:endParaRPr lang="es-ES" sz="1800" dirty="0"/>
        </a:p>
      </dgm:t>
    </dgm:pt>
    <dgm:pt modelId="{F592371A-F5FF-4E4D-B294-593859940BF8}" type="parTrans" cxnId="{A6ADEF25-30F7-42BF-907B-1E1B67482636}">
      <dgm:prSet/>
      <dgm:spPr/>
      <dgm:t>
        <a:bodyPr/>
        <a:lstStyle/>
        <a:p>
          <a:endParaRPr lang="es-ES"/>
        </a:p>
      </dgm:t>
    </dgm:pt>
    <dgm:pt modelId="{B906F494-22D8-4194-AA03-AFCF4914848A}" type="sibTrans" cxnId="{A6ADEF25-30F7-42BF-907B-1E1B67482636}">
      <dgm:prSet/>
      <dgm:spPr/>
      <dgm:t>
        <a:bodyPr/>
        <a:lstStyle/>
        <a:p>
          <a:endParaRPr lang="es-ES"/>
        </a:p>
      </dgm:t>
    </dgm:pt>
    <dgm:pt modelId="{919DF7FE-B913-4293-9621-D2A52577F1DD}">
      <dgm:prSet phldrT="[Texto]" custT="1"/>
      <dgm:spPr/>
      <dgm:t>
        <a:bodyPr/>
        <a:lstStyle/>
        <a:p>
          <a:r>
            <a:rPr lang="es-EC" sz="1800" dirty="0" smtClean="0"/>
            <a:t>Cada año este concurso además de los eventos de batallas y competencias ofrecen talleres para los participantes en los que se promueve el uso educativo de la tecnología y las nuevas aplicaciones que esta ofrece.</a:t>
          </a:r>
          <a:endParaRPr lang="es-ES" sz="1800" dirty="0"/>
        </a:p>
      </dgm:t>
    </dgm:pt>
    <dgm:pt modelId="{BEDA92C3-661C-419C-B34E-863B5492D61E}" type="parTrans" cxnId="{CFA2EF89-F138-41C7-A684-D62F61706781}">
      <dgm:prSet/>
      <dgm:spPr/>
      <dgm:t>
        <a:bodyPr/>
        <a:lstStyle/>
        <a:p>
          <a:endParaRPr lang="es-ES"/>
        </a:p>
      </dgm:t>
    </dgm:pt>
    <dgm:pt modelId="{A9378E4A-3421-4DA1-967C-A4371513D1A3}" type="sibTrans" cxnId="{CFA2EF89-F138-41C7-A684-D62F61706781}">
      <dgm:prSet/>
      <dgm:spPr/>
      <dgm:t>
        <a:bodyPr/>
        <a:lstStyle/>
        <a:p>
          <a:endParaRPr lang="es-ES"/>
        </a:p>
      </dgm:t>
    </dgm:pt>
    <dgm:pt modelId="{9988B943-2AF5-42D0-A1CB-C9C264D8EE7F}" type="pres">
      <dgm:prSet presAssocID="{E89B3657-EA3E-4E20-92D9-85D61B68B510}" presName="linear" presStyleCnt="0">
        <dgm:presLayoutVars>
          <dgm:dir/>
          <dgm:animLvl val="lvl"/>
          <dgm:resizeHandles val="exact"/>
        </dgm:presLayoutVars>
      </dgm:prSet>
      <dgm:spPr/>
      <dgm:t>
        <a:bodyPr/>
        <a:lstStyle/>
        <a:p>
          <a:endParaRPr lang="es-ES"/>
        </a:p>
      </dgm:t>
    </dgm:pt>
    <dgm:pt modelId="{6D4CC882-7781-414B-8A98-E3DCFE19BFA7}" type="pres">
      <dgm:prSet presAssocID="{C4A85E77-E281-4FB8-A31C-76AAA1BBEE76}" presName="parentLin" presStyleCnt="0"/>
      <dgm:spPr/>
    </dgm:pt>
    <dgm:pt modelId="{ED69B950-DB5E-42DA-880D-7A6EE265004D}" type="pres">
      <dgm:prSet presAssocID="{C4A85E77-E281-4FB8-A31C-76AAA1BBEE76}" presName="parentLeftMargin" presStyleLbl="node1" presStyleIdx="0" presStyleCnt="3"/>
      <dgm:spPr/>
      <dgm:t>
        <a:bodyPr/>
        <a:lstStyle/>
        <a:p>
          <a:endParaRPr lang="es-ES"/>
        </a:p>
      </dgm:t>
    </dgm:pt>
    <dgm:pt modelId="{D8CC81B7-5E35-44FD-8E36-4F3637B15A15}" type="pres">
      <dgm:prSet presAssocID="{C4A85E77-E281-4FB8-A31C-76AAA1BBEE76}" presName="parentText" presStyleLbl="node1" presStyleIdx="0" presStyleCnt="3" custScaleX="112369" custScaleY="570453">
        <dgm:presLayoutVars>
          <dgm:chMax val="0"/>
          <dgm:bulletEnabled val="1"/>
        </dgm:presLayoutVars>
      </dgm:prSet>
      <dgm:spPr/>
      <dgm:t>
        <a:bodyPr/>
        <a:lstStyle/>
        <a:p>
          <a:endParaRPr lang="es-ES"/>
        </a:p>
      </dgm:t>
    </dgm:pt>
    <dgm:pt modelId="{4BB3D6AC-47B4-4F53-8D9C-D02DF57D6E0C}" type="pres">
      <dgm:prSet presAssocID="{C4A85E77-E281-4FB8-A31C-76AAA1BBEE76}" presName="negativeSpace" presStyleCnt="0"/>
      <dgm:spPr/>
    </dgm:pt>
    <dgm:pt modelId="{DA4DFC59-F92E-40DE-B41F-C9208D9E092B}" type="pres">
      <dgm:prSet presAssocID="{C4A85E77-E281-4FB8-A31C-76AAA1BBEE76}" presName="childText" presStyleLbl="conFgAcc1" presStyleIdx="0" presStyleCnt="3" custScaleY="468083" custLinFactY="-254062" custLinFactNeighborX="1" custLinFactNeighborY="-300000">
        <dgm:presLayoutVars>
          <dgm:bulletEnabled val="1"/>
        </dgm:presLayoutVars>
      </dgm:prSet>
      <dgm:spPr/>
    </dgm:pt>
    <dgm:pt modelId="{7CE9A26D-DA71-4516-9D7A-8F4A280539CA}" type="pres">
      <dgm:prSet presAssocID="{12C3D879-5AF6-448D-A298-E47F1B5CAB6B}" presName="spaceBetweenRectangles" presStyleCnt="0"/>
      <dgm:spPr/>
    </dgm:pt>
    <dgm:pt modelId="{2507233E-5CB0-425B-9A63-97171DE578C7}" type="pres">
      <dgm:prSet presAssocID="{C828D929-8E4C-45B0-A9E2-F726A906ADEE}" presName="parentLin" presStyleCnt="0"/>
      <dgm:spPr/>
    </dgm:pt>
    <dgm:pt modelId="{E14B027E-236B-4420-A5AB-083639962367}" type="pres">
      <dgm:prSet presAssocID="{C828D929-8E4C-45B0-A9E2-F726A906ADEE}" presName="parentLeftMargin" presStyleLbl="node1" presStyleIdx="0" presStyleCnt="3"/>
      <dgm:spPr/>
      <dgm:t>
        <a:bodyPr/>
        <a:lstStyle/>
        <a:p>
          <a:endParaRPr lang="es-ES"/>
        </a:p>
      </dgm:t>
    </dgm:pt>
    <dgm:pt modelId="{0509E321-2C5E-439D-B038-6F16EDD9E4E8}" type="pres">
      <dgm:prSet presAssocID="{C828D929-8E4C-45B0-A9E2-F726A906ADEE}" presName="parentText" presStyleLbl="node1" presStyleIdx="1" presStyleCnt="3" custScaleX="111056" custScaleY="487152">
        <dgm:presLayoutVars>
          <dgm:chMax val="0"/>
          <dgm:bulletEnabled val="1"/>
        </dgm:presLayoutVars>
      </dgm:prSet>
      <dgm:spPr/>
      <dgm:t>
        <a:bodyPr/>
        <a:lstStyle/>
        <a:p>
          <a:endParaRPr lang="es-ES"/>
        </a:p>
      </dgm:t>
    </dgm:pt>
    <dgm:pt modelId="{FDFDC283-9599-4A43-AE2B-EDB35AC1A848}" type="pres">
      <dgm:prSet presAssocID="{C828D929-8E4C-45B0-A9E2-F726A906ADEE}" presName="negativeSpace" presStyleCnt="0"/>
      <dgm:spPr/>
    </dgm:pt>
    <dgm:pt modelId="{185A54AC-7D84-4ACD-9ED5-94CF02A8E48A}" type="pres">
      <dgm:prSet presAssocID="{C828D929-8E4C-45B0-A9E2-F726A906ADEE}" presName="childText" presStyleLbl="conFgAcc1" presStyleIdx="1" presStyleCnt="3" custScaleX="98866" custScaleY="344201" custLinFactY="-109868" custLinFactNeighborX="0" custLinFactNeighborY="-200000">
        <dgm:presLayoutVars>
          <dgm:bulletEnabled val="1"/>
        </dgm:presLayoutVars>
      </dgm:prSet>
      <dgm:spPr/>
    </dgm:pt>
    <dgm:pt modelId="{FCDC9045-B212-4827-9576-E58B3EEA5FCA}" type="pres">
      <dgm:prSet presAssocID="{B906F494-22D8-4194-AA03-AFCF4914848A}" presName="spaceBetweenRectangles" presStyleCnt="0"/>
      <dgm:spPr/>
    </dgm:pt>
    <dgm:pt modelId="{1190E0FD-592B-4E2C-B9BB-30D93C7D6E01}" type="pres">
      <dgm:prSet presAssocID="{919DF7FE-B913-4293-9621-D2A52577F1DD}" presName="parentLin" presStyleCnt="0"/>
      <dgm:spPr/>
    </dgm:pt>
    <dgm:pt modelId="{EA816CB4-C8AF-4800-B27F-AE04B4174652}" type="pres">
      <dgm:prSet presAssocID="{919DF7FE-B913-4293-9621-D2A52577F1DD}" presName="parentLeftMargin" presStyleLbl="node1" presStyleIdx="1" presStyleCnt="3"/>
      <dgm:spPr/>
      <dgm:t>
        <a:bodyPr/>
        <a:lstStyle/>
        <a:p>
          <a:endParaRPr lang="es-ES"/>
        </a:p>
      </dgm:t>
    </dgm:pt>
    <dgm:pt modelId="{D1BCACBE-6775-4AB7-87E2-8499C8EE7FA0}" type="pres">
      <dgm:prSet presAssocID="{919DF7FE-B913-4293-9621-D2A52577F1DD}" presName="parentText" presStyleLbl="node1" presStyleIdx="2" presStyleCnt="3" custScaleX="109139" custScaleY="604932">
        <dgm:presLayoutVars>
          <dgm:chMax val="0"/>
          <dgm:bulletEnabled val="1"/>
        </dgm:presLayoutVars>
      </dgm:prSet>
      <dgm:spPr/>
      <dgm:t>
        <a:bodyPr/>
        <a:lstStyle/>
        <a:p>
          <a:endParaRPr lang="es-ES"/>
        </a:p>
      </dgm:t>
    </dgm:pt>
    <dgm:pt modelId="{B147F6F9-D3EA-4FC1-9679-F27A472CCE98}" type="pres">
      <dgm:prSet presAssocID="{919DF7FE-B913-4293-9621-D2A52577F1DD}" presName="negativeSpace" presStyleCnt="0"/>
      <dgm:spPr/>
    </dgm:pt>
    <dgm:pt modelId="{7BE0CB53-6E3C-4B60-9045-BF63534C8368}" type="pres">
      <dgm:prSet presAssocID="{919DF7FE-B913-4293-9621-D2A52577F1DD}" presName="childText" presStyleLbl="conFgAcc1" presStyleIdx="2" presStyleCnt="3" custScaleY="489068" custLinFactY="-163407" custLinFactNeighborX="0" custLinFactNeighborY="-200000">
        <dgm:presLayoutVars>
          <dgm:bulletEnabled val="1"/>
        </dgm:presLayoutVars>
      </dgm:prSet>
      <dgm:spPr/>
    </dgm:pt>
  </dgm:ptLst>
  <dgm:cxnLst>
    <dgm:cxn modelId="{3A15765C-2DAF-4083-9B83-F5E30C891561}" type="presOf" srcId="{C828D929-8E4C-45B0-A9E2-F726A906ADEE}" destId="{0509E321-2C5E-439D-B038-6F16EDD9E4E8}" srcOrd="1" destOrd="0" presId="urn:microsoft.com/office/officeart/2005/8/layout/list1"/>
    <dgm:cxn modelId="{3A5B6EEA-DC8A-4F23-814D-068F1DA8DEC4}" type="presOf" srcId="{C4A85E77-E281-4FB8-A31C-76AAA1BBEE76}" destId="{D8CC81B7-5E35-44FD-8E36-4F3637B15A15}" srcOrd="1" destOrd="0" presId="urn:microsoft.com/office/officeart/2005/8/layout/list1"/>
    <dgm:cxn modelId="{E4401351-FBD5-4C66-B3FB-52F569A59B92}" srcId="{E89B3657-EA3E-4E20-92D9-85D61B68B510}" destId="{C4A85E77-E281-4FB8-A31C-76AAA1BBEE76}" srcOrd="0" destOrd="0" parTransId="{F11690B9-C187-487D-810D-EA5F569EBEE7}" sibTransId="{12C3D879-5AF6-448D-A298-E47F1B5CAB6B}"/>
    <dgm:cxn modelId="{A6ADEF25-30F7-42BF-907B-1E1B67482636}" srcId="{E89B3657-EA3E-4E20-92D9-85D61B68B510}" destId="{C828D929-8E4C-45B0-A9E2-F726A906ADEE}" srcOrd="1" destOrd="0" parTransId="{F592371A-F5FF-4E4D-B294-593859940BF8}" sibTransId="{B906F494-22D8-4194-AA03-AFCF4914848A}"/>
    <dgm:cxn modelId="{3CF29D47-5036-4A63-A6A3-700393C71588}" type="presOf" srcId="{E89B3657-EA3E-4E20-92D9-85D61B68B510}" destId="{9988B943-2AF5-42D0-A1CB-C9C264D8EE7F}" srcOrd="0" destOrd="0" presId="urn:microsoft.com/office/officeart/2005/8/layout/list1"/>
    <dgm:cxn modelId="{C63DABF4-6B3C-409B-8E18-5B1F4D7C65B4}" type="presOf" srcId="{919DF7FE-B913-4293-9621-D2A52577F1DD}" destId="{D1BCACBE-6775-4AB7-87E2-8499C8EE7FA0}" srcOrd="1" destOrd="0" presId="urn:microsoft.com/office/officeart/2005/8/layout/list1"/>
    <dgm:cxn modelId="{CFA2EF89-F138-41C7-A684-D62F61706781}" srcId="{E89B3657-EA3E-4E20-92D9-85D61B68B510}" destId="{919DF7FE-B913-4293-9621-D2A52577F1DD}" srcOrd="2" destOrd="0" parTransId="{BEDA92C3-661C-419C-B34E-863B5492D61E}" sibTransId="{A9378E4A-3421-4DA1-967C-A4371513D1A3}"/>
    <dgm:cxn modelId="{A8F9755D-EF01-4F49-8753-E10B74B4BD37}" type="presOf" srcId="{C4A85E77-E281-4FB8-A31C-76AAA1BBEE76}" destId="{ED69B950-DB5E-42DA-880D-7A6EE265004D}" srcOrd="0" destOrd="0" presId="urn:microsoft.com/office/officeart/2005/8/layout/list1"/>
    <dgm:cxn modelId="{7F920AE3-A559-41FF-84A5-582CB395F278}" type="presOf" srcId="{919DF7FE-B913-4293-9621-D2A52577F1DD}" destId="{EA816CB4-C8AF-4800-B27F-AE04B4174652}" srcOrd="0" destOrd="0" presId="urn:microsoft.com/office/officeart/2005/8/layout/list1"/>
    <dgm:cxn modelId="{3C59B10B-35AE-4AB1-B4C3-6B638ED7F485}" type="presOf" srcId="{C828D929-8E4C-45B0-A9E2-F726A906ADEE}" destId="{E14B027E-236B-4420-A5AB-083639962367}" srcOrd="0" destOrd="0" presId="urn:microsoft.com/office/officeart/2005/8/layout/list1"/>
    <dgm:cxn modelId="{B48944E6-7460-4E82-9902-3BF9899941BD}" type="presParOf" srcId="{9988B943-2AF5-42D0-A1CB-C9C264D8EE7F}" destId="{6D4CC882-7781-414B-8A98-E3DCFE19BFA7}" srcOrd="0" destOrd="0" presId="urn:microsoft.com/office/officeart/2005/8/layout/list1"/>
    <dgm:cxn modelId="{5A774FE9-4013-4DF3-B3B7-84F0F5C82C56}" type="presParOf" srcId="{6D4CC882-7781-414B-8A98-E3DCFE19BFA7}" destId="{ED69B950-DB5E-42DA-880D-7A6EE265004D}" srcOrd="0" destOrd="0" presId="urn:microsoft.com/office/officeart/2005/8/layout/list1"/>
    <dgm:cxn modelId="{9684EFF2-FC48-4525-AF43-D511511A1E46}" type="presParOf" srcId="{6D4CC882-7781-414B-8A98-E3DCFE19BFA7}" destId="{D8CC81B7-5E35-44FD-8E36-4F3637B15A15}" srcOrd="1" destOrd="0" presId="urn:microsoft.com/office/officeart/2005/8/layout/list1"/>
    <dgm:cxn modelId="{CD05C0DC-0907-4523-AE35-4D33C9F625E4}" type="presParOf" srcId="{9988B943-2AF5-42D0-A1CB-C9C264D8EE7F}" destId="{4BB3D6AC-47B4-4F53-8D9C-D02DF57D6E0C}" srcOrd="1" destOrd="0" presId="urn:microsoft.com/office/officeart/2005/8/layout/list1"/>
    <dgm:cxn modelId="{8724340E-A989-42DE-B99C-F3ABFE1F1DA8}" type="presParOf" srcId="{9988B943-2AF5-42D0-A1CB-C9C264D8EE7F}" destId="{DA4DFC59-F92E-40DE-B41F-C9208D9E092B}" srcOrd="2" destOrd="0" presId="urn:microsoft.com/office/officeart/2005/8/layout/list1"/>
    <dgm:cxn modelId="{F7BE4C4D-0C78-4C21-A4E5-4376E2478A77}" type="presParOf" srcId="{9988B943-2AF5-42D0-A1CB-C9C264D8EE7F}" destId="{7CE9A26D-DA71-4516-9D7A-8F4A280539CA}" srcOrd="3" destOrd="0" presId="urn:microsoft.com/office/officeart/2005/8/layout/list1"/>
    <dgm:cxn modelId="{7E25CCB0-EE8B-4148-9C9F-ADBC10884BA0}" type="presParOf" srcId="{9988B943-2AF5-42D0-A1CB-C9C264D8EE7F}" destId="{2507233E-5CB0-425B-9A63-97171DE578C7}" srcOrd="4" destOrd="0" presId="urn:microsoft.com/office/officeart/2005/8/layout/list1"/>
    <dgm:cxn modelId="{DA6E12DC-6CFF-4144-9D2C-5E235B214F23}" type="presParOf" srcId="{2507233E-5CB0-425B-9A63-97171DE578C7}" destId="{E14B027E-236B-4420-A5AB-083639962367}" srcOrd="0" destOrd="0" presId="urn:microsoft.com/office/officeart/2005/8/layout/list1"/>
    <dgm:cxn modelId="{9CA1362F-BD48-40FB-8017-8C73A30CA909}" type="presParOf" srcId="{2507233E-5CB0-425B-9A63-97171DE578C7}" destId="{0509E321-2C5E-439D-B038-6F16EDD9E4E8}" srcOrd="1" destOrd="0" presId="urn:microsoft.com/office/officeart/2005/8/layout/list1"/>
    <dgm:cxn modelId="{6C695D18-EF59-4D6A-9090-472E2DBB3E38}" type="presParOf" srcId="{9988B943-2AF5-42D0-A1CB-C9C264D8EE7F}" destId="{FDFDC283-9599-4A43-AE2B-EDB35AC1A848}" srcOrd="5" destOrd="0" presId="urn:microsoft.com/office/officeart/2005/8/layout/list1"/>
    <dgm:cxn modelId="{28220937-0EB8-44C7-8708-444229AC2991}" type="presParOf" srcId="{9988B943-2AF5-42D0-A1CB-C9C264D8EE7F}" destId="{185A54AC-7D84-4ACD-9ED5-94CF02A8E48A}" srcOrd="6" destOrd="0" presId="urn:microsoft.com/office/officeart/2005/8/layout/list1"/>
    <dgm:cxn modelId="{626B9BC9-8E87-415F-BDDE-149C0C894552}" type="presParOf" srcId="{9988B943-2AF5-42D0-A1CB-C9C264D8EE7F}" destId="{FCDC9045-B212-4827-9576-E58B3EEA5FCA}" srcOrd="7" destOrd="0" presId="urn:microsoft.com/office/officeart/2005/8/layout/list1"/>
    <dgm:cxn modelId="{239920F1-6156-46C8-ABB4-932742EA700A}" type="presParOf" srcId="{9988B943-2AF5-42D0-A1CB-C9C264D8EE7F}" destId="{1190E0FD-592B-4E2C-B9BB-30D93C7D6E01}" srcOrd="8" destOrd="0" presId="urn:microsoft.com/office/officeart/2005/8/layout/list1"/>
    <dgm:cxn modelId="{20705B5B-E9C0-4FEF-8DF2-8CE0AF3CE519}" type="presParOf" srcId="{1190E0FD-592B-4E2C-B9BB-30D93C7D6E01}" destId="{EA816CB4-C8AF-4800-B27F-AE04B4174652}" srcOrd="0" destOrd="0" presId="urn:microsoft.com/office/officeart/2005/8/layout/list1"/>
    <dgm:cxn modelId="{70ED23F3-320C-4380-BDC0-E0A0EC420F9F}" type="presParOf" srcId="{1190E0FD-592B-4E2C-B9BB-30D93C7D6E01}" destId="{D1BCACBE-6775-4AB7-87E2-8499C8EE7FA0}" srcOrd="1" destOrd="0" presId="urn:microsoft.com/office/officeart/2005/8/layout/list1"/>
    <dgm:cxn modelId="{175175BE-DC28-487E-BEF9-E5551213D93F}" type="presParOf" srcId="{9988B943-2AF5-42D0-A1CB-C9C264D8EE7F}" destId="{B147F6F9-D3EA-4FC1-9679-F27A472CCE98}" srcOrd="9" destOrd="0" presId="urn:microsoft.com/office/officeart/2005/8/layout/list1"/>
    <dgm:cxn modelId="{85213309-55E4-46CE-8E27-BE6E3E0F08C9}" type="presParOf" srcId="{9988B943-2AF5-42D0-A1CB-C9C264D8EE7F}" destId="{7BE0CB53-6E3C-4B60-9045-BF63534C836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57E366-9FD5-47B8-84CF-6E5BDD6AD14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FDCD83E8-D906-482C-978C-32DECFC6E934}">
      <dgm:prSet phldrT="[Texto]"/>
      <dgm:spPr/>
      <dgm:t>
        <a:bodyPr/>
        <a:lstStyle/>
        <a:p>
          <a:r>
            <a:rPr lang="es-ES" sz="2100" dirty="0" smtClean="0"/>
            <a:t>Seguidor de línea categoría destreza</a:t>
          </a:r>
          <a:endParaRPr lang="es-ES" sz="2100" dirty="0"/>
        </a:p>
      </dgm:t>
    </dgm:pt>
    <dgm:pt modelId="{150C98E1-E962-4E64-B641-2E51251DA273}" type="parTrans" cxnId="{7B0BAB14-73DD-41C6-9B0A-249F12F88B6C}">
      <dgm:prSet/>
      <dgm:spPr/>
      <dgm:t>
        <a:bodyPr/>
        <a:lstStyle/>
        <a:p>
          <a:endParaRPr lang="es-ES"/>
        </a:p>
      </dgm:t>
    </dgm:pt>
    <dgm:pt modelId="{69324EA5-F28D-4E19-8F7C-5CE644EDF30B}" type="sibTrans" cxnId="{7B0BAB14-73DD-41C6-9B0A-249F12F88B6C}">
      <dgm:prSet/>
      <dgm:spPr/>
      <dgm:t>
        <a:bodyPr/>
        <a:lstStyle/>
        <a:p>
          <a:endParaRPr lang="es-ES"/>
        </a:p>
      </dgm:t>
    </dgm:pt>
    <dgm:pt modelId="{2B453B58-1B5F-4F6A-93A4-245D66444B02}">
      <dgm:prSet phldrT="[Texto]" custT="1"/>
      <dgm:spPr/>
      <dgm:t>
        <a:bodyPr/>
        <a:lstStyle/>
        <a:p>
          <a:r>
            <a:rPr lang="es-EC" sz="1800" dirty="0" smtClean="0"/>
            <a:t>Robot que recorre una pista de color negro en un fondo blanco que cuenta con curvas cerradas, discontinuidades y desvíos.</a:t>
          </a:r>
          <a:endParaRPr lang="es-ES" sz="1800" dirty="0"/>
        </a:p>
      </dgm:t>
    </dgm:pt>
    <dgm:pt modelId="{ECDE85AB-A8F5-4A1D-98EB-54B6CF253D9E}" type="parTrans" cxnId="{67B44316-9C48-4E11-8E3F-0A7EE6A61800}">
      <dgm:prSet/>
      <dgm:spPr/>
      <dgm:t>
        <a:bodyPr/>
        <a:lstStyle/>
        <a:p>
          <a:endParaRPr lang="es-ES"/>
        </a:p>
      </dgm:t>
    </dgm:pt>
    <dgm:pt modelId="{9898B1E6-0E13-4929-8A60-C270C1F00586}" type="sibTrans" cxnId="{67B44316-9C48-4E11-8E3F-0A7EE6A61800}">
      <dgm:prSet/>
      <dgm:spPr/>
      <dgm:t>
        <a:bodyPr/>
        <a:lstStyle/>
        <a:p>
          <a:endParaRPr lang="es-ES"/>
        </a:p>
      </dgm:t>
    </dgm:pt>
    <dgm:pt modelId="{A5E1C6F1-E0D1-4F5A-B5E2-07E64E52918A}">
      <dgm:prSet phldrT="[Texto]"/>
      <dgm:spPr/>
      <dgm:t>
        <a:bodyPr/>
        <a:lstStyle/>
        <a:p>
          <a:r>
            <a:rPr lang="es-ES" sz="2100" dirty="0" smtClean="0"/>
            <a:t>Seguidor de línea categoría velocidad</a:t>
          </a:r>
          <a:endParaRPr lang="es-ES" sz="2100" dirty="0"/>
        </a:p>
      </dgm:t>
    </dgm:pt>
    <dgm:pt modelId="{958F15E4-F6DD-4B88-AE3A-F3A09B81838D}" type="parTrans" cxnId="{DB07E1F2-43DA-4D9B-B354-4EEA91508517}">
      <dgm:prSet/>
      <dgm:spPr/>
      <dgm:t>
        <a:bodyPr/>
        <a:lstStyle/>
        <a:p>
          <a:endParaRPr lang="es-ES"/>
        </a:p>
      </dgm:t>
    </dgm:pt>
    <dgm:pt modelId="{E45C75B2-CD1B-4234-AA74-95AFEA72528D}" type="sibTrans" cxnId="{DB07E1F2-43DA-4D9B-B354-4EEA91508517}">
      <dgm:prSet/>
      <dgm:spPr/>
      <dgm:t>
        <a:bodyPr/>
        <a:lstStyle/>
        <a:p>
          <a:endParaRPr lang="es-ES"/>
        </a:p>
      </dgm:t>
    </dgm:pt>
    <dgm:pt modelId="{8639C5A5-4050-49E0-933C-AD0A4930AF00}">
      <dgm:prSet phldrT="[Texto]" custT="1"/>
      <dgm:spPr/>
      <dgm:t>
        <a:bodyPr/>
        <a:lstStyle/>
        <a:p>
          <a:r>
            <a:rPr lang="es-EC" sz="1800" dirty="0" smtClean="0"/>
            <a:t>Robot que recorrerá una pista de color negro en un fondo blanco sin obstáculos</a:t>
          </a:r>
          <a:endParaRPr lang="es-ES" sz="1800" dirty="0"/>
        </a:p>
      </dgm:t>
    </dgm:pt>
    <dgm:pt modelId="{B29F5F5D-23D4-46C1-95B7-A2202DFFD329}" type="parTrans" cxnId="{D6E45CC8-1051-4CC0-84AF-753425F71AC3}">
      <dgm:prSet/>
      <dgm:spPr/>
      <dgm:t>
        <a:bodyPr/>
        <a:lstStyle/>
        <a:p>
          <a:endParaRPr lang="es-ES"/>
        </a:p>
      </dgm:t>
    </dgm:pt>
    <dgm:pt modelId="{F8253B5F-B594-4E69-BC53-041512BC3B86}" type="sibTrans" cxnId="{D6E45CC8-1051-4CC0-84AF-753425F71AC3}">
      <dgm:prSet/>
      <dgm:spPr/>
      <dgm:t>
        <a:bodyPr/>
        <a:lstStyle/>
        <a:p>
          <a:endParaRPr lang="es-ES"/>
        </a:p>
      </dgm:t>
    </dgm:pt>
    <dgm:pt modelId="{5AD6049A-32DA-4D84-88DF-B414C2FA0FEA}" type="pres">
      <dgm:prSet presAssocID="{0257E366-9FD5-47B8-84CF-6E5BDD6AD146}" presName="linear" presStyleCnt="0">
        <dgm:presLayoutVars>
          <dgm:dir/>
          <dgm:resizeHandles val="exact"/>
        </dgm:presLayoutVars>
      </dgm:prSet>
      <dgm:spPr/>
      <dgm:t>
        <a:bodyPr/>
        <a:lstStyle/>
        <a:p>
          <a:endParaRPr lang="es-ES"/>
        </a:p>
      </dgm:t>
    </dgm:pt>
    <dgm:pt modelId="{74E0E013-4EEF-4FFB-B510-C73E7A4D5106}" type="pres">
      <dgm:prSet presAssocID="{FDCD83E8-D906-482C-978C-32DECFC6E934}" presName="comp" presStyleCnt="0"/>
      <dgm:spPr/>
    </dgm:pt>
    <dgm:pt modelId="{00652ECE-5E09-444A-B393-84F931BD08A6}" type="pres">
      <dgm:prSet presAssocID="{FDCD83E8-D906-482C-978C-32DECFC6E934}" presName="box" presStyleLbl="node1" presStyleIdx="0" presStyleCnt="2"/>
      <dgm:spPr/>
      <dgm:t>
        <a:bodyPr/>
        <a:lstStyle/>
        <a:p>
          <a:endParaRPr lang="es-ES"/>
        </a:p>
      </dgm:t>
    </dgm:pt>
    <dgm:pt modelId="{B4394A80-9119-4474-B47A-819546D16A54}" type="pres">
      <dgm:prSet presAssocID="{FDCD83E8-D906-482C-978C-32DECFC6E934}" presName="img" presStyleLbl="fgImgPlace1" presStyleIdx="0" presStyleCnt="2"/>
      <dgm:spPr>
        <a:blipFill rotWithShape="1">
          <a:blip xmlns:r="http://schemas.openxmlformats.org/officeDocument/2006/relationships" r:embed="rId1"/>
          <a:stretch>
            <a:fillRect/>
          </a:stretch>
        </a:blipFill>
      </dgm:spPr>
    </dgm:pt>
    <dgm:pt modelId="{B896C2C8-5956-45B7-A5BB-D0EEBC9741B5}" type="pres">
      <dgm:prSet presAssocID="{FDCD83E8-D906-482C-978C-32DECFC6E934}" presName="text" presStyleLbl="node1" presStyleIdx="0" presStyleCnt="2">
        <dgm:presLayoutVars>
          <dgm:bulletEnabled val="1"/>
        </dgm:presLayoutVars>
      </dgm:prSet>
      <dgm:spPr/>
      <dgm:t>
        <a:bodyPr/>
        <a:lstStyle/>
        <a:p>
          <a:endParaRPr lang="es-ES"/>
        </a:p>
      </dgm:t>
    </dgm:pt>
    <dgm:pt modelId="{C2BFF348-D186-4525-BDD9-1F772BB4C428}" type="pres">
      <dgm:prSet presAssocID="{69324EA5-F28D-4E19-8F7C-5CE644EDF30B}" presName="spacer" presStyleCnt="0"/>
      <dgm:spPr/>
    </dgm:pt>
    <dgm:pt modelId="{84F067CE-E673-45EE-A7A5-4FF7F871D7D0}" type="pres">
      <dgm:prSet presAssocID="{A5E1C6F1-E0D1-4F5A-B5E2-07E64E52918A}" presName="comp" presStyleCnt="0"/>
      <dgm:spPr/>
    </dgm:pt>
    <dgm:pt modelId="{CE136A8B-F1C8-46C0-B02F-D464EDE0873B}" type="pres">
      <dgm:prSet presAssocID="{A5E1C6F1-E0D1-4F5A-B5E2-07E64E52918A}" presName="box" presStyleLbl="node1" presStyleIdx="1" presStyleCnt="2"/>
      <dgm:spPr/>
      <dgm:t>
        <a:bodyPr/>
        <a:lstStyle/>
        <a:p>
          <a:endParaRPr lang="es-ES"/>
        </a:p>
      </dgm:t>
    </dgm:pt>
    <dgm:pt modelId="{16ECE4CE-31FE-44AA-8DFE-08F272E992F8}" type="pres">
      <dgm:prSet presAssocID="{A5E1C6F1-E0D1-4F5A-B5E2-07E64E52918A}" presName="img" presStyleLbl="fgImgPlace1" presStyleIdx="1" presStyleCnt="2"/>
      <dgm:spPr>
        <a:blipFill rotWithShape="1">
          <a:blip xmlns:r="http://schemas.openxmlformats.org/officeDocument/2006/relationships" r:embed="rId2"/>
          <a:stretch>
            <a:fillRect/>
          </a:stretch>
        </a:blipFill>
      </dgm:spPr>
    </dgm:pt>
    <dgm:pt modelId="{B3298420-8513-44E3-90AD-988E66D0CDE4}" type="pres">
      <dgm:prSet presAssocID="{A5E1C6F1-E0D1-4F5A-B5E2-07E64E52918A}" presName="text" presStyleLbl="node1" presStyleIdx="1" presStyleCnt="2">
        <dgm:presLayoutVars>
          <dgm:bulletEnabled val="1"/>
        </dgm:presLayoutVars>
      </dgm:prSet>
      <dgm:spPr/>
      <dgm:t>
        <a:bodyPr/>
        <a:lstStyle/>
        <a:p>
          <a:endParaRPr lang="es-ES"/>
        </a:p>
      </dgm:t>
    </dgm:pt>
  </dgm:ptLst>
  <dgm:cxnLst>
    <dgm:cxn modelId="{D58F2300-12E8-4843-977D-DBB172A291AF}" type="presOf" srcId="{2B453B58-1B5F-4F6A-93A4-245D66444B02}" destId="{B896C2C8-5956-45B7-A5BB-D0EEBC9741B5}" srcOrd="1" destOrd="1" presId="urn:microsoft.com/office/officeart/2005/8/layout/vList4"/>
    <dgm:cxn modelId="{DB07E1F2-43DA-4D9B-B354-4EEA91508517}" srcId="{0257E366-9FD5-47B8-84CF-6E5BDD6AD146}" destId="{A5E1C6F1-E0D1-4F5A-B5E2-07E64E52918A}" srcOrd="1" destOrd="0" parTransId="{958F15E4-F6DD-4B88-AE3A-F3A09B81838D}" sibTransId="{E45C75B2-CD1B-4234-AA74-95AFEA72528D}"/>
    <dgm:cxn modelId="{3D9D0966-7E7A-4FFE-8FF1-55308DF0E8DB}" type="presOf" srcId="{8639C5A5-4050-49E0-933C-AD0A4930AF00}" destId="{B3298420-8513-44E3-90AD-988E66D0CDE4}" srcOrd="1" destOrd="1" presId="urn:microsoft.com/office/officeart/2005/8/layout/vList4"/>
    <dgm:cxn modelId="{B2F6D954-E11B-415D-B843-D6805F55399D}" type="presOf" srcId="{A5E1C6F1-E0D1-4F5A-B5E2-07E64E52918A}" destId="{CE136A8B-F1C8-46C0-B02F-D464EDE0873B}" srcOrd="0" destOrd="0" presId="urn:microsoft.com/office/officeart/2005/8/layout/vList4"/>
    <dgm:cxn modelId="{EE173EF3-D7FF-40BC-B0E0-B18B1CAA7190}" type="presOf" srcId="{FDCD83E8-D906-482C-978C-32DECFC6E934}" destId="{00652ECE-5E09-444A-B393-84F931BD08A6}" srcOrd="0" destOrd="0" presId="urn:microsoft.com/office/officeart/2005/8/layout/vList4"/>
    <dgm:cxn modelId="{5939B814-1403-412D-A485-7BF5DDF9ED06}" type="presOf" srcId="{0257E366-9FD5-47B8-84CF-6E5BDD6AD146}" destId="{5AD6049A-32DA-4D84-88DF-B414C2FA0FEA}" srcOrd="0" destOrd="0" presId="urn:microsoft.com/office/officeart/2005/8/layout/vList4"/>
    <dgm:cxn modelId="{7B0BAB14-73DD-41C6-9B0A-249F12F88B6C}" srcId="{0257E366-9FD5-47B8-84CF-6E5BDD6AD146}" destId="{FDCD83E8-D906-482C-978C-32DECFC6E934}" srcOrd="0" destOrd="0" parTransId="{150C98E1-E962-4E64-B641-2E51251DA273}" sibTransId="{69324EA5-F28D-4E19-8F7C-5CE644EDF30B}"/>
    <dgm:cxn modelId="{86B19B10-8250-4E71-8DD4-42E260284251}" type="presOf" srcId="{8639C5A5-4050-49E0-933C-AD0A4930AF00}" destId="{CE136A8B-F1C8-46C0-B02F-D464EDE0873B}" srcOrd="0" destOrd="1" presId="urn:microsoft.com/office/officeart/2005/8/layout/vList4"/>
    <dgm:cxn modelId="{D6E45CC8-1051-4CC0-84AF-753425F71AC3}" srcId="{A5E1C6F1-E0D1-4F5A-B5E2-07E64E52918A}" destId="{8639C5A5-4050-49E0-933C-AD0A4930AF00}" srcOrd="0" destOrd="0" parTransId="{B29F5F5D-23D4-46C1-95B7-A2202DFFD329}" sibTransId="{F8253B5F-B594-4E69-BC53-041512BC3B86}"/>
    <dgm:cxn modelId="{B49261B4-833E-43F7-9235-7334FE44352B}" type="presOf" srcId="{FDCD83E8-D906-482C-978C-32DECFC6E934}" destId="{B896C2C8-5956-45B7-A5BB-D0EEBC9741B5}" srcOrd="1" destOrd="0" presId="urn:microsoft.com/office/officeart/2005/8/layout/vList4"/>
    <dgm:cxn modelId="{00939CBE-132A-4831-8FB2-2E5C3D6DA400}" type="presOf" srcId="{A5E1C6F1-E0D1-4F5A-B5E2-07E64E52918A}" destId="{B3298420-8513-44E3-90AD-988E66D0CDE4}" srcOrd="1" destOrd="0" presId="urn:microsoft.com/office/officeart/2005/8/layout/vList4"/>
    <dgm:cxn modelId="{3D0B787B-FD38-4DAA-8D5C-1D6207988A4E}" type="presOf" srcId="{2B453B58-1B5F-4F6A-93A4-245D66444B02}" destId="{00652ECE-5E09-444A-B393-84F931BD08A6}" srcOrd="0" destOrd="1" presId="urn:microsoft.com/office/officeart/2005/8/layout/vList4"/>
    <dgm:cxn modelId="{67B44316-9C48-4E11-8E3F-0A7EE6A61800}" srcId="{FDCD83E8-D906-482C-978C-32DECFC6E934}" destId="{2B453B58-1B5F-4F6A-93A4-245D66444B02}" srcOrd="0" destOrd="0" parTransId="{ECDE85AB-A8F5-4A1D-98EB-54B6CF253D9E}" sibTransId="{9898B1E6-0E13-4929-8A60-C270C1F00586}"/>
    <dgm:cxn modelId="{41E3D577-4607-4359-99F4-8C31CAC80DB5}" type="presParOf" srcId="{5AD6049A-32DA-4D84-88DF-B414C2FA0FEA}" destId="{74E0E013-4EEF-4FFB-B510-C73E7A4D5106}" srcOrd="0" destOrd="0" presId="urn:microsoft.com/office/officeart/2005/8/layout/vList4"/>
    <dgm:cxn modelId="{6D2BCA60-E95F-437C-8A3D-99751A2461C0}" type="presParOf" srcId="{74E0E013-4EEF-4FFB-B510-C73E7A4D5106}" destId="{00652ECE-5E09-444A-B393-84F931BD08A6}" srcOrd="0" destOrd="0" presId="urn:microsoft.com/office/officeart/2005/8/layout/vList4"/>
    <dgm:cxn modelId="{03F6D947-7206-4364-86FC-996F33521E09}" type="presParOf" srcId="{74E0E013-4EEF-4FFB-B510-C73E7A4D5106}" destId="{B4394A80-9119-4474-B47A-819546D16A54}" srcOrd="1" destOrd="0" presId="urn:microsoft.com/office/officeart/2005/8/layout/vList4"/>
    <dgm:cxn modelId="{E0F46A69-695A-424B-B1A7-D2D24ED149C2}" type="presParOf" srcId="{74E0E013-4EEF-4FFB-B510-C73E7A4D5106}" destId="{B896C2C8-5956-45B7-A5BB-D0EEBC9741B5}" srcOrd="2" destOrd="0" presId="urn:microsoft.com/office/officeart/2005/8/layout/vList4"/>
    <dgm:cxn modelId="{24DB9B00-7732-4B92-B8AE-ACC702B13FC8}" type="presParOf" srcId="{5AD6049A-32DA-4D84-88DF-B414C2FA0FEA}" destId="{C2BFF348-D186-4525-BDD9-1F772BB4C428}" srcOrd="1" destOrd="0" presId="urn:microsoft.com/office/officeart/2005/8/layout/vList4"/>
    <dgm:cxn modelId="{74C4E8F2-43BB-4A14-99B2-A3DA35D6063F}" type="presParOf" srcId="{5AD6049A-32DA-4D84-88DF-B414C2FA0FEA}" destId="{84F067CE-E673-45EE-A7A5-4FF7F871D7D0}" srcOrd="2" destOrd="0" presId="urn:microsoft.com/office/officeart/2005/8/layout/vList4"/>
    <dgm:cxn modelId="{44A32AA1-15E0-4B9D-8B92-10BD38486F87}" type="presParOf" srcId="{84F067CE-E673-45EE-A7A5-4FF7F871D7D0}" destId="{CE136A8B-F1C8-46C0-B02F-D464EDE0873B}" srcOrd="0" destOrd="0" presId="urn:microsoft.com/office/officeart/2005/8/layout/vList4"/>
    <dgm:cxn modelId="{6FC69FC4-1287-41BA-95A5-616663C9D585}" type="presParOf" srcId="{84F067CE-E673-45EE-A7A5-4FF7F871D7D0}" destId="{16ECE4CE-31FE-44AA-8DFE-08F272E992F8}" srcOrd="1" destOrd="0" presId="urn:microsoft.com/office/officeart/2005/8/layout/vList4"/>
    <dgm:cxn modelId="{FDC2AC61-2254-49CD-88CF-7C0F5D4C1A95}" type="presParOf" srcId="{84F067CE-E673-45EE-A7A5-4FF7F871D7D0}" destId="{B3298420-8513-44E3-90AD-988E66D0CDE4}"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57E366-9FD5-47B8-84CF-6E5BDD6AD14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FDCD83E8-D906-482C-978C-32DECFC6E934}">
      <dgm:prSet phldrT="[Texto]"/>
      <dgm:spPr/>
      <dgm:t>
        <a:bodyPr/>
        <a:lstStyle/>
        <a:p>
          <a:r>
            <a:rPr lang="es-ES" dirty="0" smtClean="0"/>
            <a:t>Robot resuelve laberintos</a:t>
          </a:r>
          <a:endParaRPr lang="es-ES" dirty="0"/>
        </a:p>
      </dgm:t>
    </dgm:pt>
    <dgm:pt modelId="{150C98E1-E962-4E64-B641-2E51251DA273}" type="parTrans" cxnId="{7B0BAB14-73DD-41C6-9B0A-249F12F88B6C}">
      <dgm:prSet/>
      <dgm:spPr/>
      <dgm:t>
        <a:bodyPr/>
        <a:lstStyle/>
        <a:p>
          <a:endParaRPr lang="es-ES"/>
        </a:p>
      </dgm:t>
    </dgm:pt>
    <dgm:pt modelId="{69324EA5-F28D-4E19-8F7C-5CE644EDF30B}" type="sibTrans" cxnId="{7B0BAB14-73DD-41C6-9B0A-249F12F88B6C}">
      <dgm:prSet/>
      <dgm:spPr/>
      <dgm:t>
        <a:bodyPr/>
        <a:lstStyle/>
        <a:p>
          <a:endParaRPr lang="es-ES"/>
        </a:p>
      </dgm:t>
    </dgm:pt>
    <dgm:pt modelId="{2B453B58-1B5F-4F6A-93A4-245D66444B02}">
      <dgm:prSet phldrT="[Texto]"/>
      <dgm:spPr/>
      <dgm:t>
        <a:bodyPr/>
        <a:lstStyle/>
        <a:p>
          <a:r>
            <a:rPr lang="es-EC" dirty="0" smtClean="0"/>
            <a:t>Robot con la capacidad de cruzar un laberinto en el menor tiempo posible</a:t>
          </a:r>
          <a:endParaRPr lang="es-ES" dirty="0"/>
        </a:p>
      </dgm:t>
    </dgm:pt>
    <dgm:pt modelId="{ECDE85AB-A8F5-4A1D-98EB-54B6CF253D9E}" type="parTrans" cxnId="{67B44316-9C48-4E11-8E3F-0A7EE6A61800}">
      <dgm:prSet/>
      <dgm:spPr/>
      <dgm:t>
        <a:bodyPr/>
        <a:lstStyle/>
        <a:p>
          <a:endParaRPr lang="es-ES"/>
        </a:p>
      </dgm:t>
    </dgm:pt>
    <dgm:pt modelId="{9898B1E6-0E13-4929-8A60-C270C1F00586}" type="sibTrans" cxnId="{67B44316-9C48-4E11-8E3F-0A7EE6A61800}">
      <dgm:prSet/>
      <dgm:spPr/>
      <dgm:t>
        <a:bodyPr/>
        <a:lstStyle/>
        <a:p>
          <a:endParaRPr lang="es-ES"/>
        </a:p>
      </dgm:t>
    </dgm:pt>
    <dgm:pt modelId="{A5E1C6F1-E0D1-4F5A-B5E2-07E64E52918A}">
      <dgm:prSet phldrT="[Texto]"/>
      <dgm:spPr/>
      <dgm:t>
        <a:bodyPr/>
        <a:lstStyle/>
        <a:p>
          <a:r>
            <a:rPr lang="es-ES" dirty="0" smtClean="0"/>
            <a:t>Robot balancín</a:t>
          </a:r>
          <a:endParaRPr lang="es-ES" dirty="0"/>
        </a:p>
      </dgm:t>
    </dgm:pt>
    <dgm:pt modelId="{958F15E4-F6DD-4B88-AE3A-F3A09B81838D}" type="parTrans" cxnId="{DB07E1F2-43DA-4D9B-B354-4EEA91508517}">
      <dgm:prSet/>
      <dgm:spPr/>
      <dgm:t>
        <a:bodyPr/>
        <a:lstStyle/>
        <a:p>
          <a:endParaRPr lang="es-ES"/>
        </a:p>
      </dgm:t>
    </dgm:pt>
    <dgm:pt modelId="{E45C75B2-CD1B-4234-AA74-95AFEA72528D}" type="sibTrans" cxnId="{DB07E1F2-43DA-4D9B-B354-4EEA91508517}">
      <dgm:prSet/>
      <dgm:spPr/>
      <dgm:t>
        <a:bodyPr/>
        <a:lstStyle/>
        <a:p>
          <a:endParaRPr lang="es-ES"/>
        </a:p>
      </dgm:t>
    </dgm:pt>
    <dgm:pt modelId="{8639C5A5-4050-49E0-933C-AD0A4930AF00}">
      <dgm:prSet phldrT="[Texto]"/>
      <dgm:spPr/>
      <dgm:t>
        <a:bodyPr/>
        <a:lstStyle/>
        <a:p>
          <a:r>
            <a:rPr lang="es-EC" dirty="0" smtClean="0"/>
            <a:t>Robot que posee uno o dos puntos de apoyo para mantener el equilibrio al menos por 10 segundos.</a:t>
          </a:r>
          <a:endParaRPr lang="es-ES" dirty="0"/>
        </a:p>
      </dgm:t>
    </dgm:pt>
    <dgm:pt modelId="{F8253B5F-B594-4E69-BC53-041512BC3B86}" type="sibTrans" cxnId="{D6E45CC8-1051-4CC0-84AF-753425F71AC3}">
      <dgm:prSet/>
      <dgm:spPr/>
      <dgm:t>
        <a:bodyPr/>
        <a:lstStyle/>
        <a:p>
          <a:endParaRPr lang="es-ES"/>
        </a:p>
      </dgm:t>
    </dgm:pt>
    <dgm:pt modelId="{B29F5F5D-23D4-46C1-95B7-A2202DFFD329}" type="parTrans" cxnId="{D6E45CC8-1051-4CC0-84AF-753425F71AC3}">
      <dgm:prSet/>
      <dgm:spPr/>
      <dgm:t>
        <a:bodyPr/>
        <a:lstStyle/>
        <a:p>
          <a:endParaRPr lang="es-ES"/>
        </a:p>
      </dgm:t>
    </dgm:pt>
    <dgm:pt modelId="{5AD6049A-32DA-4D84-88DF-B414C2FA0FEA}" type="pres">
      <dgm:prSet presAssocID="{0257E366-9FD5-47B8-84CF-6E5BDD6AD146}" presName="linear" presStyleCnt="0">
        <dgm:presLayoutVars>
          <dgm:dir/>
          <dgm:resizeHandles val="exact"/>
        </dgm:presLayoutVars>
      </dgm:prSet>
      <dgm:spPr/>
      <dgm:t>
        <a:bodyPr/>
        <a:lstStyle/>
        <a:p>
          <a:endParaRPr lang="es-ES"/>
        </a:p>
      </dgm:t>
    </dgm:pt>
    <dgm:pt modelId="{74E0E013-4EEF-4FFB-B510-C73E7A4D5106}" type="pres">
      <dgm:prSet presAssocID="{FDCD83E8-D906-482C-978C-32DECFC6E934}" presName="comp" presStyleCnt="0"/>
      <dgm:spPr/>
    </dgm:pt>
    <dgm:pt modelId="{00652ECE-5E09-444A-B393-84F931BD08A6}" type="pres">
      <dgm:prSet presAssocID="{FDCD83E8-D906-482C-978C-32DECFC6E934}" presName="box" presStyleLbl="node1" presStyleIdx="0" presStyleCnt="2" custLinFactNeighborX="-1271" custLinFactNeighborY="-9403"/>
      <dgm:spPr/>
      <dgm:t>
        <a:bodyPr/>
        <a:lstStyle/>
        <a:p>
          <a:endParaRPr lang="es-ES"/>
        </a:p>
      </dgm:t>
    </dgm:pt>
    <dgm:pt modelId="{B4394A80-9119-4474-B47A-819546D16A54}" type="pres">
      <dgm:prSet presAssocID="{FDCD83E8-D906-482C-978C-32DECFC6E934}" presName="img" presStyleLbl="fgImgPlace1" presStyleIdx="0" presStyleCnt="2"/>
      <dgm:spPr>
        <a:blipFill rotWithShape="1">
          <a:blip xmlns:r="http://schemas.openxmlformats.org/officeDocument/2006/relationships" r:embed="rId1"/>
          <a:stretch>
            <a:fillRect/>
          </a:stretch>
        </a:blipFill>
      </dgm:spPr>
    </dgm:pt>
    <dgm:pt modelId="{B896C2C8-5956-45B7-A5BB-D0EEBC9741B5}" type="pres">
      <dgm:prSet presAssocID="{FDCD83E8-D906-482C-978C-32DECFC6E934}" presName="text" presStyleLbl="node1" presStyleIdx="0" presStyleCnt="2">
        <dgm:presLayoutVars>
          <dgm:bulletEnabled val="1"/>
        </dgm:presLayoutVars>
      </dgm:prSet>
      <dgm:spPr/>
      <dgm:t>
        <a:bodyPr/>
        <a:lstStyle/>
        <a:p>
          <a:endParaRPr lang="es-ES"/>
        </a:p>
      </dgm:t>
    </dgm:pt>
    <dgm:pt modelId="{C2BFF348-D186-4525-BDD9-1F772BB4C428}" type="pres">
      <dgm:prSet presAssocID="{69324EA5-F28D-4E19-8F7C-5CE644EDF30B}" presName="spacer" presStyleCnt="0"/>
      <dgm:spPr/>
    </dgm:pt>
    <dgm:pt modelId="{84F067CE-E673-45EE-A7A5-4FF7F871D7D0}" type="pres">
      <dgm:prSet presAssocID="{A5E1C6F1-E0D1-4F5A-B5E2-07E64E52918A}" presName="comp" presStyleCnt="0"/>
      <dgm:spPr/>
    </dgm:pt>
    <dgm:pt modelId="{CE136A8B-F1C8-46C0-B02F-D464EDE0873B}" type="pres">
      <dgm:prSet presAssocID="{A5E1C6F1-E0D1-4F5A-B5E2-07E64E52918A}" presName="box" presStyleLbl="node1" presStyleIdx="1" presStyleCnt="2"/>
      <dgm:spPr/>
      <dgm:t>
        <a:bodyPr/>
        <a:lstStyle/>
        <a:p>
          <a:endParaRPr lang="es-ES"/>
        </a:p>
      </dgm:t>
    </dgm:pt>
    <dgm:pt modelId="{16ECE4CE-31FE-44AA-8DFE-08F272E992F8}" type="pres">
      <dgm:prSet presAssocID="{A5E1C6F1-E0D1-4F5A-B5E2-07E64E52918A}" presName="img" presStyleLbl="fgImgPlace1" presStyleIdx="1" presStyleCnt="2"/>
      <dgm:spPr>
        <a:blipFill rotWithShape="1">
          <a:blip xmlns:r="http://schemas.openxmlformats.org/officeDocument/2006/relationships" r:embed="rId2"/>
          <a:stretch>
            <a:fillRect/>
          </a:stretch>
        </a:blipFill>
      </dgm:spPr>
    </dgm:pt>
    <dgm:pt modelId="{B3298420-8513-44E3-90AD-988E66D0CDE4}" type="pres">
      <dgm:prSet presAssocID="{A5E1C6F1-E0D1-4F5A-B5E2-07E64E52918A}" presName="text" presStyleLbl="node1" presStyleIdx="1" presStyleCnt="2">
        <dgm:presLayoutVars>
          <dgm:bulletEnabled val="1"/>
        </dgm:presLayoutVars>
      </dgm:prSet>
      <dgm:spPr/>
      <dgm:t>
        <a:bodyPr/>
        <a:lstStyle/>
        <a:p>
          <a:endParaRPr lang="es-ES"/>
        </a:p>
      </dgm:t>
    </dgm:pt>
  </dgm:ptLst>
  <dgm:cxnLst>
    <dgm:cxn modelId="{D58F2300-12E8-4843-977D-DBB172A291AF}" type="presOf" srcId="{2B453B58-1B5F-4F6A-93A4-245D66444B02}" destId="{B896C2C8-5956-45B7-A5BB-D0EEBC9741B5}" srcOrd="1" destOrd="1" presId="urn:microsoft.com/office/officeart/2005/8/layout/vList4"/>
    <dgm:cxn modelId="{DB07E1F2-43DA-4D9B-B354-4EEA91508517}" srcId="{0257E366-9FD5-47B8-84CF-6E5BDD6AD146}" destId="{A5E1C6F1-E0D1-4F5A-B5E2-07E64E52918A}" srcOrd="1" destOrd="0" parTransId="{958F15E4-F6DD-4B88-AE3A-F3A09B81838D}" sibTransId="{E45C75B2-CD1B-4234-AA74-95AFEA72528D}"/>
    <dgm:cxn modelId="{3D9D0966-7E7A-4FFE-8FF1-55308DF0E8DB}" type="presOf" srcId="{8639C5A5-4050-49E0-933C-AD0A4930AF00}" destId="{B3298420-8513-44E3-90AD-988E66D0CDE4}" srcOrd="1" destOrd="1" presId="urn:microsoft.com/office/officeart/2005/8/layout/vList4"/>
    <dgm:cxn modelId="{B2F6D954-E11B-415D-B843-D6805F55399D}" type="presOf" srcId="{A5E1C6F1-E0D1-4F5A-B5E2-07E64E52918A}" destId="{CE136A8B-F1C8-46C0-B02F-D464EDE0873B}" srcOrd="0" destOrd="0" presId="urn:microsoft.com/office/officeart/2005/8/layout/vList4"/>
    <dgm:cxn modelId="{EE173EF3-D7FF-40BC-B0E0-B18B1CAA7190}" type="presOf" srcId="{FDCD83E8-D906-482C-978C-32DECFC6E934}" destId="{00652ECE-5E09-444A-B393-84F931BD08A6}" srcOrd="0" destOrd="0" presId="urn:microsoft.com/office/officeart/2005/8/layout/vList4"/>
    <dgm:cxn modelId="{5939B814-1403-412D-A485-7BF5DDF9ED06}" type="presOf" srcId="{0257E366-9FD5-47B8-84CF-6E5BDD6AD146}" destId="{5AD6049A-32DA-4D84-88DF-B414C2FA0FEA}" srcOrd="0" destOrd="0" presId="urn:microsoft.com/office/officeart/2005/8/layout/vList4"/>
    <dgm:cxn modelId="{7B0BAB14-73DD-41C6-9B0A-249F12F88B6C}" srcId="{0257E366-9FD5-47B8-84CF-6E5BDD6AD146}" destId="{FDCD83E8-D906-482C-978C-32DECFC6E934}" srcOrd="0" destOrd="0" parTransId="{150C98E1-E962-4E64-B641-2E51251DA273}" sibTransId="{69324EA5-F28D-4E19-8F7C-5CE644EDF30B}"/>
    <dgm:cxn modelId="{86B19B10-8250-4E71-8DD4-42E260284251}" type="presOf" srcId="{8639C5A5-4050-49E0-933C-AD0A4930AF00}" destId="{CE136A8B-F1C8-46C0-B02F-D464EDE0873B}" srcOrd="0" destOrd="1" presId="urn:microsoft.com/office/officeart/2005/8/layout/vList4"/>
    <dgm:cxn modelId="{D6E45CC8-1051-4CC0-84AF-753425F71AC3}" srcId="{A5E1C6F1-E0D1-4F5A-B5E2-07E64E52918A}" destId="{8639C5A5-4050-49E0-933C-AD0A4930AF00}" srcOrd="0" destOrd="0" parTransId="{B29F5F5D-23D4-46C1-95B7-A2202DFFD329}" sibTransId="{F8253B5F-B594-4E69-BC53-041512BC3B86}"/>
    <dgm:cxn modelId="{B49261B4-833E-43F7-9235-7334FE44352B}" type="presOf" srcId="{FDCD83E8-D906-482C-978C-32DECFC6E934}" destId="{B896C2C8-5956-45B7-A5BB-D0EEBC9741B5}" srcOrd="1" destOrd="0" presId="urn:microsoft.com/office/officeart/2005/8/layout/vList4"/>
    <dgm:cxn modelId="{00939CBE-132A-4831-8FB2-2E5C3D6DA400}" type="presOf" srcId="{A5E1C6F1-E0D1-4F5A-B5E2-07E64E52918A}" destId="{B3298420-8513-44E3-90AD-988E66D0CDE4}" srcOrd="1" destOrd="0" presId="urn:microsoft.com/office/officeart/2005/8/layout/vList4"/>
    <dgm:cxn modelId="{3D0B787B-FD38-4DAA-8D5C-1D6207988A4E}" type="presOf" srcId="{2B453B58-1B5F-4F6A-93A4-245D66444B02}" destId="{00652ECE-5E09-444A-B393-84F931BD08A6}" srcOrd="0" destOrd="1" presId="urn:microsoft.com/office/officeart/2005/8/layout/vList4"/>
    <dgm:cxn modelId="{67B44316-9C48-4E11-8E3F-0A7EE6A61800}" srcId="{FDCD83E8-D906-482C-978C-32DECFC6E934}" destId="{2B453B58-1B5F-4F6A-93A4-245D66444B02}" srcOrd="0" destOrd="0" parTransId="{ECDE85AB-A8F5-4A1D-98EB-54B6CF253D9E}" sibTransId="{9898B1E6-0E13-4929-8A60-C270C1F00586}"/>
    <dgm:cxn modelId="{41E3D577-4607-4359-99F4-8C31CAC80DB5}" type="presParOf" srcId="{5AD6049A-32DA-4D84-88DF-B414C2FA0FEA}" destId="{74E0E013-4EEF-4FFB-B510-C73E7A4D5106}" srcOrd="0" destOrd="0" presId="urn:microsoft.com/office/officeart/2005/8/layout/vList4"/>
    <dgm:cxn modelId="{6D2BCA60-E95F-437C-8A3D-99751A2461C0}" type="presParOf" srcId="{74E0E013-4EEF-4FFB-B510-C73E7A4D5106}" destId="{00652ECE-5E09-444A-B393-84F931BD08A6}" srcOrd="0" destOrd="0" presId="urn:microsoft.com/office/officeart/2005/8/layout/vList4"/>
    <dgm:cxn modelId="{03F6D947-7206-4364-86FC-996F33521E09}" type="presParOf" srcId="{74E0E013-4EEF-4FFB-B510-C73E7A4D5106}" destId="{B4394A80-9119-4474-B47A-819546D16A54}" srcOrd="1" destOrd="0" presId="urn:microsoft.com/office/officeart/2005/8/layout/vList4"/>
    <dgm:cxn modelId="{E0F46A69-695A-424B-B1A7-D2D24ED149C2}" type="presParOf" srcId="{74E0E013-4EEF-4FFB-B510-C73E7A4D5106}" destId="{B896C2C8-5956-45B7-A5BB-D0EEBC9741B5}" srcOrd="2" destOrd="0" presId="urn:microsoft.com/office/officeart/2005/8/layout/vList4"/>
    <dgm:cxn modelId="{24DB9B00-7732-4B92-B8AE-ACC702B13FC8}" type="presParOf" srcId="{5AD6049A-32DA-4D84-88DF-B414C2FA0FEA}" destId="{C2BFF348-D186-4525-BDD9-1F772BB4C428}" srcOrd="1" destOrd="0" presId="urn:microsoft.com/office/officeart/2005/8/layout/vList4"/>
    <dgm:cxn modelId="{74C4E8F2-43BB-4A14-99B2-A3DA35D6063F}" type="presParOf" srcId="{5AD6049A-32DA-4D84-88DF-B414C2FA0FEA}" destId="{84F067CE-E673-45EE-A7A5-4FF7F871D7D0}" srcOrd="2" destOrd="0" presId="urn:microsoft.com/office/officeart/2005/8/layout/vList4"/>
    <dgm:cxn modelId="{44A32AA1-15E0-4B9D-8B92-10BD38486F87}" type="presParOf" srcId="{84F067CE-E673-45EE-A7A5-4FF7F871D7D0}" destId="{CE136A8B-F1C8-46C0-B02F-D464EDE0873B}" srcOrd="0" destOrd="0" presId="urn:microsoft.com/office/officeart/2005/8/layout/vList4"/>
    <dgm:cxn modelId="{6FC69FC4-1287-41BA-95A5-616663C9D585}" type="presParOf" srcId="{84F067CE-E673-45EE-A7A5-4FF7F871D7D0}" destId="{16ECE4CE-31FE-44AA-8DFE-08F272E992F8}" srcOrd="1" destOrd="0" presId="urn:microsoft.com/office/officeart/2005/8/layout/vList4"/>
    <dgm:cxn modelId="{FDC2AC61-2254-49CD-88CF-7C0F5D4C1A95}" type="presParOf" srcId="{84F067CE-E673-45EE-A7A5-4FF7F871D7D0}" destId="{B3298420-8513-44E3-90AD-988E66D0CDE4}"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755F7C-F778-461F-8987-761B8130CB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1124F0B4-DB95-49A3-9209-4F47040036AD}">
      <dgm:prSet phldrT="[Texto]"/>
      <dgm:spPr/>
      <dgm:t>
        <a:bodyPr/>
        <a:lstStyle/>
        <a:p>
          <a:r>
            <a:rPr lang="es-ES" dirty="0" smtClean="0"/>
            <a:t>Ingeniería de concepto</a:t>
          </a:r>
          <a:endParaRPr lang="es-ES" dirty="0"/>
        </a:p>
      </dgm:t>
    </dgm:pt>
    <dgm:pt modelId="{CDC2E6D0-9724-4A94-83DA-F5E3D782A88C}" type="parTrans" cxnId="{13A669BD-AA5C-4F3E-82A1-B7C8CFCD44B9}">
      <dgm:prSet/>
      <dgm:spPr/>
      <dgm:t>
        <a:bodyPr/>
        <a:lstStyle/>
        <a:p>
          <a:endParaRPr lang="es-ES"/>
        </a:p>
      </dgm:t>
    </dgm:pt>
    <dgm:pt modelId="{AC723ACC-D96E-4C30-B154-73B9EC99E80D}" type="sibTrans" cxnId="{13A669BD-AA5C-4F3E-82A1-B7C8CFCD44B9}">
      <dgm:prSet/>
      <dgm:spPr/>
      <dgm:t>
        <a:bodyPr/>
        <a:lstStyle/>
        <a:p>
          <a:endParaRPr lang="es-ES"/>
        </a:p>
      </dgm:t>
    </dgm:pt>
    <dgm:pt modelId="{9753747E-5A25-40F3-9E74-346ECC103B59}">
      <dgm:prSet phldrT="[Texto]"/>
      <dgm:spPr/>
      <dgm:t>
        <a:bodyPr/>
        <a:lstStyle/>
        <a:p>
          <a:r>
            <a:rPr lang="es-EC" dirty="0" smtClean="0"/>
            <a:t>Se identifican las necesidades de los usuarios, con esto se generan y evalúan posibles conceptos del producto para su posterior desarrollo (Ulrich &amp; </a:t>
          </a:r>
          <a:r>
            <a:rPr lang="es-EC" dirty="0" err="1" smtClean="0"/>
            <a:t>Eppinger</a:t>
          </a:r>
          <a:r>
            <a:rPr lang="es-EC" dirty="0" smtClean="0"/>
            <a:t>, 2013).</a:t>
          </a:r>
          <a:endParaRPr lang="es-ES" dirty="0"/>
        </a:p>
      </dgm:t>
    </dgm:pt>
    <dgm:pt modelId="{C9D43A42-6E02-4266-9F45-BE9553DCE55E}" type="parTrans" cxnId="{7D4ABC23-1B18-49CE-A9BB-909BE5758A9C}">
      <dgm:prSet/>
      <dgm:spPr/>
      <dgm:t>
        <a:bodyPr/>
        <a:lstStyle/>
        <a:p>
          <a:endParaRPr lang="es-ES"/>
        </a:p>
      </dgm:t>
    </dgm:pt>
    <dgm:pt modelId="{D81C27FA-BF81-40F4-B87B-A9FBF908AD6E}" type="sibTrans" cxnId="{7D4ABC23-1B18-49CE-A9BB-909BE5758A9C}">
      <dgm:prSet/>
      <dgm:spPr/>
      <dgm:t>
        <a:bodyPr/>
        <a:lstStyle/>
        <a:p>
          <a:endParaRPr lang="es-ES"/>
        </a:p>
      </dgm:t>
    </dgm:pt>
    <dgm:pt modelId="{05BD138B-7719-4942-BB92-3B4910389D84}">
      <dgm:prSet phldrT="[Texto]"/>
      <dgm:spPr/>
      <dgm:t>
        <a:bodyPr/>
        <a:lstStyle/>
        <a:p>
          <a:r>
            <a:rPr lang="es-ES" dirty="0" smtClean="0"/>
            <a:t>Ingeniería básica</a:t>
          </a:r>
          <a:endParaRPr lang="es-ES" dirty="0"/>
        </a:p>
      </dgm:t>
    </dgm:pt>
    <dgm:pt modelId="{A92D1049-0AF0-4D60-90D9-DFE6B29CFF15}" type="parTrans" cxnId="{CA976E74-654D-4B5A-A3FD-C7C9121A9FEE}">
      <dgm:prSet/>
      <dgm:spPr/>
      <dgm:t>
        <a:bodyPr/>
        <a:lstStyle/>
        <a:p>
          <a:endParaRPr lang="es-ES"/>
        </a:p>
      </dgm:t>
    </dgm:pt>
    <dgm:pt modelId="{742BD5B5-B29B-44DE-8396-003760395CC2}" type="sibTrans" cxnId="{CA976E74-654D-4B5A-A3FD-C7C9121A9FEE}">
      <dgm:prSet/>
      <dgm:spPr/>
      <dgm:t>
        <a:bodyPr/>
        <a:lstStyle/>
        <a:p>
          <a:endParaRPr lang="es-ES"/>
        </a:p>
      </dgm:t>
    </dgm:pt>
    <dgm:pt modelId="{012ED938-30D2-405D-B6F7-6B6FB5A67831}">
      <dgm:prSet phldrT="[Texto]"/>
      <dgm:spPr/>
      <dgm:t>
        <a:bodyPr/>
        <a:lstStyle/>
        <a:p>
          <a:r>
            <a:rPr lang="es-EC" dirty="0" smtClean="0"/>
            <a:t>Se establece subsistemas e interfaces principales del concepto ya escogido, refinar el diseño ya escogido y realizar una ingeniería preliminar de componentes</a:t>
          </a:r>
          <a:endParaRPr lang="es-ES" dirty="0"/>
        </a:p>
      </dgm:t>
    </dgm:pt>
    <dgm:pt modelId="{4DFF0D39-D2E8-4126-980F-B9C388C38263}" type="parTrans" cxnId="{AD9DDFB8-9986-4E23-BE52-6D12A450A68F}">
      <dgm:prSet/>
      <dgm:spPr/>
      <dgm:t>
        <a:bodyPr/>
        <a:lstStyle/>
        <a:p>
          <a:endParaRPr lang="es-ES"/>
        </a:p>
      </dgm:t>
    </dgm:pt>
    <dgm:pt modelId="{B5F8A282-E327-4125-85CE-773AB0443E93}" type="sibTrans" cxnId="{AD9DDFB8-9986-4E23-BE52-6D12A450A68F}">
      <dgm:prSet/>
      <dgm:spPr/>
      <dgm:t>
        <a:bodyPr/>
        <a:lstStyle/>
        <a:p>
          <a:endParaRPr lang="es-ES"/>
        </a:p>
      </dgm:t>
    </dgm:pt>
    <dgm:pt modelId="{208654A9-7FB4-4748-82CA-A6EE4F6164D1}">
      <dgm:prSet phldrT="[Texto]"/>
      <dgm:spPr/>
      <dgm:t>
        <a:bodyPr/>
        <a:lstStyle/>
        <a:p>
          <a:r>
            <a:rPr lang="es-ES" dirty="0" smtClean="0"/>
            <a:t>Ingeniería a detalle</a:t>
          </a:r>
          <a:endParaRPr lang="es-ES" dirty="0"/>
        </a:p>
      </dgm:t>
    </dgm:pt>
    <dgm:pt modelId="{896B29DE-3D76-486F-AD9C-5CECBAB0D165}" type="parTrans" cxnId="{D9142A1E-C2D0-4C8B-9AC0-2D6462D73670}">
      <dgm:prSet/>
      <dgm:spPr/>
      <dgm:t>
        <a:bodyPr/>
        <a:lstStyle/>
        <a:p>
          <a:endParaRPr lang="es-ES"/>
        </a:p>
      </dgm:t>
    </dgm:pt>
    <dgm:pt modelId="{6217A19E-B268-40E9-8B5A-9FD37B685FE9}" type="sibTrans" cxnId="{D9142A1E-C2D0-4C8B-9AC0-2D6462D73670}">
      <dgm:prSet/>
      <dgm:spPr/>
      <dgm:t>
        <a:bodyPr/>
        <a:lstStyle/>
        <a:p>
          <a:endParaRPr lang="es-ES"/>
        </a:p>
      </dgm:t>
    </dgm:pt>
    <dgm:pt modelId="{654A01A9-4B79-4B1A-85DF-648CADF8A645}">
      <dgm:prSet phldrT="[Texto]"/>
      <dgm:spPr/>
      <dgm:t>
        <a:bodyPr/>
        <a:lstStyle/>
        <a:p>
          <a:r>
            <a:rPr lang="es-EC" dirty="0" smtClean="0"/>
            <a:t>se realizan cálculos necesarios para la geometría de piezas, planos, diagramas de flujo y/o programación.</a:t>
          </a:r>
          <a:endParaRPr lang="es-ES" dirty="0"/>
        </a:p>
      </dgm:t>
    </dgm:pt>
    <dgm:pt modelId="{7442EC4E-DD0B-40E7-8279-2ACB1CB4B096}" type="parTrans" cxnId="{E926FD18-D054-4832-B315-5370257E2711}">
      <dgm:prSet/>
      <dgm:spPr/>
      <dgm:t>
        <a:bodyPr/>
        <a:lstStyle/>
        <a:p>
          <a:endParaRPr lang="es-ES"/>
        </a:p>
      </dgm:t>
    </dgm:pt>
    <dgm:pt modelId="{83D80227-8265-40DF-8814-2EA729E2D17F}" type="sibTrans" cxnId="{E926FD18-D054-4832-B315-5370257E2711}">
      <dgm:prSet/>
      <dgm:spPr/>
      <dgm:t>
        <a:bodyPr/>
        <a:lstStyle/>
        <a:p>
          <a:endParaRPr lang="es-ES"/>
        </a:p>
      </dgm:t>
    </dgm:pt>
    <dgm:pt modelId="{A85B452E-04D9-46E3-8D49-4CEAD42857AB}" type="pres">
      <dgm:prSet presAssocID="{7E755F7C-F778-461F-8987-761B8130CB74}" presName="Name0" presStyleCnt="0">
        <dgm:presLayoutVars>
          <dgm:dir/>
          <dgm:animLvl val="lvl"/>
          <dgm:resizeHandles val="exact"/>
        </dgm:presLayoutVars>
      </dgm:prSet>
      <dgm:spPr/>
      <dgm:t>
        <a:bodyPr/>
        <a:lstStyle/>
        <a:p>
          <a:endParaRPr lang="es-ES"/>
        </a:p>
      </dgm:t>
    </dgm:pt>
    <dgm:pt modelId="{2CD8F3DA-4A0D-41BE-A807-C3B3FA3B868F}" type="pres">
      <dgm:prSet presAssocID="{1124F0B4-DB95-49A3-9209-4F47040036AD}" presName="composite" presStyleCnt="0"/>
      <dgm:spPr/>
    </dgm:pt>
    <dgm:pt modelId="{9B365BE9-26CF-43B5-AE31-567B552F3EA4}" type="pres">
      <dgm:prSet presAssocID="{1124F0B4-DB95-49A3-9209-4F47040036AD}" presName="parTx" presStyleLbl="alignNode1" presStyleIdx="0" presStyleCnt="3">
        <dgm:presLayoutVars>
          <dgm:chMax val="0"/>
          <dgm:chPref val="0"/>
          <dgm:bulletEnabled val="1"/>
        </dgm:presLayoutVars>
      </dgm:prSet>
      <dgm:spPr/>
      <dgm:t>
        <a:bodyPr/>
        <a:lstStyle/>
        <a:p>
          <a:endParaRPr lang="es-ES"/>
        </a:p>
      </dgm:t>
    </dgm:pt>
    <dgm:pt modelId="{11093414-E21B-42C5-8F3D-488868E965E0}" type="pres">
      <dgm:prSet presAssocID="{1124F0B4-DB95-49A3-9209-4F47040036AD}" presName="desTx" presStyleLbl="alignAccFollowNode1" presStyleIdx="0" presStyleCnt="3">
        <dgm:presLayoutVars>
          <dgm:bulletEnabled val="1"/>
        </dgm:presLayoutVars>
      </dgm:prSet>
      <dgm:spPr/>
      <dgm:t>
        <a:bodyPr/>
        <a:lstStyle/>
        <a:p>
          <a:endParaRPr lang="es-ES"/>
        </a:p>
      </dgm:t>
    </dgm:pt>
    <dgm:pt modelId="{E26E8E05-CC3D-4355-9CFD-E2D82F7F2EA5}" type="pres">
      <dgm:prSet presAssocID="{AC723ACC-D96E-4C30-B154-73B9EC99E80D}" presName="space" presStyleCnt="0"/>
      <dgm:spPr/>
    </dgm:pt>
    <dgm:pt modelId="{92EC4A1D-6759-4EF4-BABF-BD1C14C77156}" type="pres">
      <dgm:prSet presAssocID="{05BD138B-7719-4942-BB92-3B4910389D84}" presName="composite" presStyleCnt="0"/>
      <dgm:spPr/>
    </dgm:pt>
    <dgm:pt modelId="{CEEEF11E-B0E4-49AC-9E9E-E7FC6FD97254}" type="pres">
      <dgm:prSet presAssocID="{05BD138B-7719-4942-BB92-3B4910389D84}" presName="parTx" presStyleLbl="alignNode1" presStyleIdx="1" presStyleCnt="3">
        <dgm:presLayoutVars>
          <dgm:chMax val="0"/>
          <dgm:chPref val="0"/>
          <dgm:bulletEnabled val="1"/>
        </dgm:presLayoutVars>
      </dgm:prSet>
      <dgm:spPr/>
      <dgm:t>
        <a:bodyPr/>
        <a:lstStyle/>
        <a:p>
          <a:endParaRPr lang="es-ES"/>
        </a:p>
      </dgm:t>
    </dgm:pt>
    <dgm:pt modelId="{3451D93F-C85F-4556-8B56-8F098D4611EA}" type="pres">
      <dgm:prSet presAssocID="{05BD138B-7719-4942-BB92-3B4910389D84}" presName="desTx" presStyleLbl="alignAccFollowNode1" presStyleIdx="1" presStyleCnt="3">
        <dgm:presLayoutVars>
          <dgm:bulletEnabled val="1"/>
        </dgm:presLayoutVars>
      </dgm:prSet>
      <dgm:spPr/>
      <dgm:t>
        <a:bodyPr/>
        <a:lstStyle/>
        <a:p>
          <a:endParaRPr lang="es-ES"/>
        </a:p>
      </dgm:t>
    </dgm:pt>
    <dgm:pt modelId="{FD08176D-FC8D-41C4-85A3-77A57BC3E51D}" type="pres">
      <dgm:prSet presAssocID="{742BD5B5-B29B-44DE-8396-003760395CC2}" presName="space" presStyleCnt="0"/>
      <dgm:spPr/>
    </dgm:pt>
    <dgm:pt modelId="{0D3E1334-A612-4496-9F3E-0A9959A0EB29}" type="pres">
      <dgm:prSet presAssocID="{208654A9-7FB4-4748-82CA-A6EE4F6164D1}" presName="composite" presStyleCnt="0"/>
      <dgm:spPr/>
    </dgm:pt>
    <dgm:pt modelId="{7457E6D6-ABE4-411A-B37C-8735290D5B0B}" type="pres">
      <dgm:prSet presAssocID="{208654A9-7FB4-4748-82CA-A6EE4F6164D1}" presName="parTx" presStyleLbl="alignNode1" presStyleIdx="2" presStyleCnt="3">
        <dgm:presLayoutVars>
          <dgm:chMax val="0"/>
          <dgm:chPref val="0"/>
          <dgm:bulletEnabled val="1"/>
        </dgm:presLayoutVars>
      </dgm:prSet>
      <dgm:spPr/>
      <dgm:t>
        <a:bodyPr/>
        <a:lstStyle/>
        <a:p>
          <a:endParaRPr lang="es-ES"/>
        </a:p>
      </dgm:t>
    </dgm:pt>
    <dgm:pt modelId="{8C25DBCB-C95E-49B0-96C7-506298FCE546}" type="pres">
      <dgm:prSet presAssocID="{208654A9-7FB4-4748-82CA-A6EE4F6164D1}" presName="desTx" presStyleLbl="alignAccFollowNode1" presStyleIdx="2" presStyleCnt="3">
        <dgm:presLayoutVars>
          <dgm:bulletEnabled val="1"/>
        </dgm:presLayoutVars>
      </dgm:prSet>
      <dgm:spPr/>
      <dgm:t>
        <a:bodyPr/>
        <a:lstStyle/>
        <a:p>
          <a:endParaRPr lang="es-ES"/>
        </a:p>
      </dgm:t>
    </dgm:pt>
  </dgm:ptLst>
  <dgm:cxnLst>
    <dgm:cxn modelId="{2260CC52-3B96-473D-87FA-310D35A39A3D}" type="presOf" srcId="{9753747E-5A25-40F3-9E74-346ECC103B59}" destId="{11093414-E21B-42C5-8F3D-488868E965E0}" srcOrd="0" destOrd="0" presId="urn:microsoft.com/office/officeart/2005/8/layout/hList1"/>
    <dgm:cxn modelId="{CA976E74-654D-4B5A-A3FD-C7C9121A9FEE}" srcId="{7E755F7C-F778-461F-8987-761B8130CB74}" destId="{05BD138B-7719-4942-BB92-3B4910389D84}" srcOrd="1" destOrd="0" parTransId="{A92D1049-0AF0-4D60-90D9-DFE6B29CFF15}" sibTransId="{742BD5B5-B29B-44DE-8396-003760395CC2}"/>
    <dgm:cxn modelId="{89E02411-CAAE-44BA-97CC-4C3FFA56198D}" type="presOf" srcId="{012ED938-30D2-405D-B6F7-6B6FB5A67831}" destId="{3451D93F-C85F-4556-8B56-8F098D4611EA}" srcOrd="0" destOrd="0" presId="urn:microsoft.com/office/officeart/2005/8/layout/hList1"/>
    <dgm:cxn modelId="{A23B7A96-AA27-40F2-A148-BA936686F248}" type="presOf" srcId="{208654A9-7FB4-4748-82CA-A6EE4F6164D1}" destId="{7457E6D6-ABE4-411A-B37C-8735290D5B0B}" srcOrd="0" destOrd="0" presId="urn:microsoft.com/office/officeart/2005/8/layout/hList1"/>
    <dgm:cxn modelId="{D9142A1E-C2D0-4C8B-9AC0-2D6462D73670}" srcId="{7E755F7C-F778-461F-8987-761B8130CB74}" destId="{208654A9-7FB4-4748-82CA-A6EE4F6164D1}" srcOrd="2" destOrd="0" parTransId="{896B29DE-3D76-486F-AD9C-5CECBAB0D165}" sibTransId="{6217A19E-B268-40E9-8B5A-9FD37B685FE9}"/>
    <dgm:cxn modelId="{AD9DDFB8-9986-4E23-BE52-6D12A450A68F}" srcId="{05BD138B-7719-4942-BB92-3B4910389D84}" destId="{012ED938-30D2-405D-B6F7-6B6FB5A67831}" srcOrd="0" destOrd="0" parTransId="{4DFF0D39-D2E8-4126-980F-B9C388C38263}" sibTransId="{B5F8A282-E327-4125-85CE-773AB0443E93}"/>
    <dgm:cxn modelId="{BB58F611-106F-4186-8921-E27C1667C81C}" type="presOf" srcId="{654A01A9-4B79-4B1A-85DF-648CADF8A645}" destId="{8C25DBCB-C95E-49B0-96C7-506298FCE546}" srcOrd="0" destOrd="0" presId="urn:microsoft.com/office/officeart/2005/8/layout/hList1"/>
    <dgm:cxn modelId="{375B47C0-9D92-4871-BA96-02577EE85F09}" type="presOf" srcId="{1124F0B4-DB95-49A3-9209-4F47040036AD}" destId="{9B365BE9-26CF-43B5-AE31-567B552F3EA4}" srcOrd="0" destOrd="0" presId="urn:microsoft.com/office/officeart/2005/8/layout/hList1"/>
    <dgm:cxn modelId="{13A669BD-AA5C-4F3E-82A1-B7C8CFCD44B9}" srcId="{7E755F7C-F778-461F-8987-761B8130CB74}" destId="{1124F0B4-DB95-49A3-9209-4F47040036AD}" srcOrd="0" destOrd="0" parTransId="{CDC2E6D0-9724-4A94-83DA-F5E3D782A88C}" sibTransId="{AC723ACC-D96E-4C30-B154-73B9EC99E80D}"/>
    <dgm:cxn modelId="{18F69457-92A1-4E39-94BD-5E3806C1CD19}" type="presOf" srcId="{7E755F7C-F778-461F-8987-761B8130CB74}" destId="{A85B452E-04D9-46E3-8D49-4CEAD42857AB}" srcOrd="0" destOrd="0" presId="urn:microsoft.com/office/officeart/2005/8/layout/hList1"/>
    <dgm:cxn modelId="{520B9F8F-1049-4B67-8507-E0B20180B1F2}" type="presOf" srcId="{05BD138B-7719-4942-BB92-3B4910389D84}" destId="{CEEEF11E-B0E4-49AC-9E9E-E7FC6FD97254}" srcOrd="0" destOrd="0" presId="urn:microsoft.com/office/officeart/2005/8/layout/hList1"/>
    <dgm:cxn modelId="{7D4ABC23-1B18-49CE-A9BB-909BE5758A9C}" srcId="{1124F0B4-DB95-49A3-9209-4F47040036AD}" destId="{9753747E-5A25-40F3-9E74-346ECC103B59}" srcOrd="0" destOrd="0" parTransId="{C9D43A42-6E02-4266-9F45-BE9553DCE55E}" sibTransId="{D81C27FA-BF81-40F4-B87B-A9FBF908AD6E}"/>
    <dgm:cxn modelId="{E926FD18-D054-4832-B315-5370257E2711}" srcId="{208654A9-7FB4-4748-82CA-A6EE4F6164D1}" destId="{654A01A9-4B79-4B1A-85DF-648CADF8A645}" srcOrd="0" destOrd="0" parTransId="{7442EC4E-DD0B-40E7-8279-2ACB1CB4B096}" sibTransId="{83D80227-8265-40DF-8814-2EA729E2D17F}"/>
    <dgm:cxn modelId="{CE5508ED-8C9C-4EE7-8470-B658B0916E18}" type="presParOf" srcId="{A85B452E-04D9-46E3-8D49-4CEAD42857AB}" destId="{2CD8F3DA-4A0D-41BE-A807-C3B3FA3B868F}" srcOrd="0" destOrd="0" presId="urn:microsoft.com/office/officeart/2005/8/layout/hList1"/>
    <dgm:cxn modelId="{4926E431-27A8-4118-BAE8-0C8C934824AC}" type="presParOf" srcId="{2CD8F3DA-4A0D-41BE-A807-C3B3FA3B868F}" destId="{9B365BE9-26CF-43B5-AE31-567B552F3EA4}" srcOrd="0" destOrd="0" presId="urn:microsoft.com/office/officeart/2005/8/layout/hList1"/>
    <dgm:cxn modelId="{077BD2FF-D772-40DE-913E-E5330D9DC7C6}" type="presParOf" srcId="{2CD8F3DA-4A0D-41BE-A807-C3B3FA3B868F}" destId="{11093414-E21B-42C5-8F3D-488868E965E0}" srcOrd="1" destOrd="0" presId="urn:microsoft.com/office/officeart/2005/8/layout/hList1"/>
    <dgm:cxn modelId="{409EC037-7A80-4992-9D17-D8098B07C50A}" type="presParOf" srcId="{A85B452E-04D9-46E3-8D49-4CEAD42857AB}" destId="{E26E8E05-CC3D-4355-9CFD-E2D82F7F2EA5}" srcOrd="1" destOrd="0" presId="urn:microsoft.com/office/officeart/2005/8/layout/hList1"/>
    <dgm:cxn modelId="{BACE1FBB-8B9D-4B8C-9506-0A87661B2935}" type="presParOf" srcId="{A85B452E-04D9-46E3-8D49-4CEAD42857AB}" destId="{92EC4A1D-6759-4EF4-BABF-BD1C14C77156}" srcOrd="2" destOrd="0" presId="urn:microsoft.com/office/officeart/2005/8/layout/hList1"/>
    <dgm:cxn modelId="{0FECD3DB-7862-4CAF-A201-5E289A684B45}" type="presParOf" srcId="{92EC4A1D-6759-4EF4-BABF-BD1C14C77156}" destId="{CEEEF11E-B0E4-49AC-9E9E-E7FC6FD97254}" srcOrd="0" destOrd="0" presId="urn:microsoft.com/office/officeart/2005/8/layout/hList1"/>
    <dgm:cxn modelId="{8AA91785-4EBA-4B73-903A-67302BCE5AA6}" type="presParOf" srcId="{92EC4A1D-6759-4EF4-BABF-BD1C14C77156}" destId="{3451D93F-C85F-4556-8B56-8F098D4611EA}" srcOrd="1" destOrd="0" presId="urn:microsoft.com/office/officeart/2005/8/layout/hList1"/>
    <dgm:cxn modelId="{6E35E45E-54A4-40E9-A8B6-42AF4435F417}" type="presParOf" srcId="{A85B452E-04D9-46E3-8D49-4CEAD42857AB}" destId="{FD08176D-FC8D-41C4-85A3-77A57BC3E51D}" srcOrd="3" destOrd="0" presId="urn:microsoft.com/office/officeart/2005/8/layout/hList1"/>
    <dgm:cxn modelId="{67381325-86BC-4F48-B41E-13A76661602A}" type="presParOf" srcId="{A85B452E-04D9-46E3-8D49-4CEAD42857AB}" destId="{0D3E1334-A612-4496-9F3E-0A9959A0EB29}" srcOrd="4" destOrd="0" presId="urn:microsoft.com/office/officeart/2005/8/layout/hList1"/>
    <dgm:cxn modelId="{DFC74FF6-DFB9-4382-A133-0005B578F4CE}" type="presParOf" srcId="{0D3E1334-A612-4496-9F3E-0A9959A0EB29}" destId="{7457E6D6-ABE4-411A-B37C-8735290D5B0B}" srcOrd="0" destOrd="0" presId="urn:microsoft.com/office/officeart/2005/8/layout/hList1"/>
    <dgm:cxn modelId="{3E8BF4CB-BDD0-4AAA-9B16-8D3F1858C444}" type="presParOf" srcId="{0D3E1334-A612-4496-9F3E-0A9959A0EB29}" destId="{8C25DBCB-C95E-49B0-96C7-506298FCE54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B014F-45AA-4E98-9B93-95766CA2ECC7}">
      <dsp:nvSpPr>
        <dsp:cNvPr id="0" name=""/>
        <dsp:cNvSpPr/>
      </dsp:nvSpPr>
      <dsp:spPr>
        <a:xfrm>
          <a:off x="0" y="41039"/>
          <a:ext cx="6837363" cy="189080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Niños y jóvenes se ven cada vez más involucrados en la innovación y creación de nuevas herramientas educativas</a:t>
          </a:r>
          <a:endParaRPr lang="es-ES" sz="2400" kern="1200" dirty="0">
            <a:latin typeface="Times New Roman" panose="02020603050405020304" pitchFamily="18" charset="0"/>
            <a:cs typeface="Times New Roman" panose="02020603050405020304" pitchFamily="18" charset="0"/>
          </a:endParaRPr>
        </a:p>
      </dsp:txBody>
      <dsp:txXfrm>
        <a:off x="92302" y="133341"/>
        <a:ext cx="6652759" cy="1706203"/>
      </dsp:txXfrm>
    </dsp:sp>
    <dsp:sp modelId="{195755D7-1F89-4092-B23C-9E9A03EC9140}">
      <dsp:nvSpPr>
        <dsp:cNvPr id="0" name=""/>
        <dsp:cNvSpPr/>
      </dsp:nvSpPr>
      <dsp:spPr>
        <a:xfrm>
          <a:off x="0" y="2288011"/>
          <a:ext cx="6837363"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08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C" sz="2000" kern="1200" dirty="0" smtClean="0">
              <a:latin typeface="Times New Roman" panose="02020603050405020304" pitchFamily="18" charset="0"/>
              <a:cs typeface="Times New Roman" panose="02020603050405020304" pitchFamily="18" charset="0"/>
            </a:rPr>
            <a:t>En el Ecuador desde el 2005 se ha realizado el Concurso Ecuatoriano de Robótica (CER)</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es-EC" sz="2000" kern="1200" dirty="0" smtClean="0">
              <a:latin typeface="Times New Roman" panose="02020603050405020304" pitchFamily="18" charset="0"/>
              <a:cs typeface="Times New Roman" panose="02020603050405020304" pitchFamily="18" charset="0"/>
            </a:rPr>
            <a:t>Para la creación de prototipos el club de robótica ESPE Matriz se basa en diseños probados con anterioridad por estudiantes del club y cada año mejoran sus características</a:t>
          </a:r>
          <a:endParaRPr lang="es-ES" sz="2000" kern="1200" dirty="0">
            <a:latin typeface="Times New Roman" panose="02020603050405020304" pitchFamily="18" charset="0"/>
            <a:cs typeface="Times New Roman" panose="02020603050405020304" pitchFamily="18" charset="0"/>
          </a:endParaRPr>
        </a:p>
      </dsp:txBody>
      <dsp:txXfrm>
        <a:off x="0" y="2288011"/>
        <a:ext cx="6837363" cy="1446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DFC59-F92E-40DE-B41F-C9208D9E092B}">
      <dsp:nvSpPr>
        <dsp:cNvPr id="0" name=""/>
        <dsp:cNvSpPr/>
      </dsp:nvSpPr>
      <dsp:spPr>
        <a:xfrm>
          <a:off x="0" y="641725"/>
          <a:ext cx="9235637" cy="70774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C81B7-5E35-44FD-8E36-4F3637B15A15}">
      <dsp:nvSpPr>
        <dsp:cNvPr id="0" name=""/>
        <dsp:cNvSpPr/>
      </dsp:nvSpPr>
      <dsp:spPr>
        <a:xfrm>
          <a:off x="461330" y="201241"/>
          <a:ext cx="7257500" cy="10103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60" tIns="0" rIns="244360" bIns="0" numCol="1" spcCol="1270" anchor="ctr" anchorCtr="0">
          <a:noAutofit/>
        </a:bodyPr>
        <a:lstStyle/>
        <a:p>
          <a:pPr lvl="0" algn="l" defTabSz="800100">
            <a:lnSpc>
              <a:spcPct val="90000"/>
            </a:lnSpc>
            <a:spcBef>
              <a:spcPct val="0"/>
            </a:spcBef>
            <a:spcAft>
              <a:spcPct val="35000"/>
            </a:spcAft>
          </a:pPr>
          <a:r>
            <a:rPr lang="es-EC" sz="1800" kern="1200" dirty="0" smtClean="0"/>
            <a:t>En el 2002 con la creación del Consorcio Nacional para el Desarrollo de Internet Avanzado  en el Ecuador se pretende promover proyectos innovadores.</a:t>
          </a:r>
          <a:endParaRPr lang="es-ES" sz="1800" kern="1200" dirty="0"/>
        </a:p>
      </dsp:txBody>
      <dsp:txXfrm>
        <a:off x="510653" y="250564"/>
        <a:ext cx="7158854" cy="911740"/>
      </dsp:txXfrm>
    </dsp:sp>
    <dsp:sp modelId="{185A54AC-7D84-4ACD-9ED5-94CF02A8E48A}">
      <dsp:nvSpPr>
        <dsp:cNvPr id="0" name=""/>
        <dsp:cNvSpPr/>
      </dsp:nvSpPr>
      <dsp:spPr>
        <a:xfrm>
          <a:off x="0" y="2406572"/>
          <a:ext cx="9130904" cy="520431"/>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9E321-2C5E-439D-B038-6F16EDD9E4E8}">
      <dsp:nvSpPr>
        <dsp:cNvPr id="0" name=""/>
        <dsp:cNvSpPr/>
      </dsp:nvSpPr>
      <dsp:spPr>
        <a:xfrm>
          <a:off x="461330" y="1863208"/>
          <a:ext cx="7172698" cy="86284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60" tIns="0" rIns="244360" bIns="0" numCol="1" spcCol="1270" anchor="ctr" anchorCtr="0">
          <a:noAutofit/>
        </a:bodyPr>
        <a:lstStyle/>
        <a:p>
          <a:pPr lvl="0" algn="l" defTabSz="800100">
            <a:lnSpc>
              <a:spcPct val="90000"/>
            </a:lnSpc>
            <a:spcBef>
              <a:spcPct val="0"/>
            </a:spcBef>
            <a:spcAft>
              <a:spcPct val="35000"/>
            </a:spcAft>
          </a:pPr>
          <a:r>
            <a:rPr lang="es-EC" sz="1800" kern="1200" dirty="0" smtClean="0"/>
            <a:t>Esta institución desde el 2005 ha realizado el Concurso Ecuatoriano de Robótica (CER) que tiene como objetivo fomentar y promover el desarrollo de la robótica de competición en el país.</a:t>
          </a:r>
          <a:endParaRPr lang="es-ES" sz="1800" kern="1200" dirty="0"/>
        </a:p>
      </dsp:txBody>
      <dsp:txXfrm>
        <a:off x="503451" y="1905329"/>
        <a:ext cx="7088456" cy="778601"/>
      </dsp:txXfrm>
    </dsp:sp>
    <dsp:sp modelId="{7BE0CB53-6E3C-4B60-9045-BF63534C8368}">
      <dsp:nvSpPr>
        <dsp:cNvPr id="0" name=""/>
        <dsp:cNvSpPr/>
      </dsp:nvSpPr>
      <dsp:spPr>
        <a:xfrm>
          <a:off x="0" y="3749028"/>
          <a:ext cx="9235637" cy="73947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BCACBE-6775-4AB7-87E2-8499C8EE7FA0}">
      <dsp:nvSpPr>
        <dsp:cNvPr id="0" name=""/>
        <dsp:cNvSpPr/>
      </dsp:nvSpPr>
      <dsp:spPr>
        <a:xfrm>
          <a:off x="461330" y="3190324"/>
          <a:ext cx="7048886" cy="10714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360" tIns="0" rIns="244360" bIns="0" numCol="1" spcCol="1270" anchor="ctr" anchorCtr="0">
          <a:noAutofit/>
        </a:bodyPr>
        <a:lstStyle/>
        <a:p>
          <a:pPr lvl="0" algn="l" defTabSz="800100">
            <a:lnSpc>
              <a:spcPct val="90000"/>
            </a:lnSpc>
            <a:spcBef>
              <a:spcPct val="0"/>
            </a:spcBef>
            <a:spcAft>
              <a:spcPct val="35000"/>
            </a:spcAft>
          </a:pPr>
          <a:r>
            <a:rPr lang="es-EC" sz="1800" kern="1200" dirty="0" smtClean="0"/>
            <a:t>Cada año este concurso además de los eventos de batallas y competencias ofrecen talleres para los participantes en los que se promueve el uso educativo de la tecnología y las nuevas aplicaciones que esta ofrece.</a:t>
          </a:r>
          <a:endParaRPr lang="es-ES" sz="1800" kern="1200" dirty="0"/>
        </a:p>
      </dsp:txBody>
      <dsp:txXfrm>
        <a:off x="513634" y="3242628"/>
        <a:ext cx="6944278" cy="966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2ECE-5E09-444A-B393-84F931BD08A6}">
      <dsp:nvSpPr>
        <dsp:cNvPr id="0" name=""/>
        <dsp:cNvSpPr/>
      </dsp:nvSpPr>
      <dsp:spPr>
        <a:xfrm>
          <a:off x="0" y="0"/>
          <a:ext cx="4914274" cy="12786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933450">
            <a:lnSpc>
              <a:spcPct val="90000"/>
            </a:lnSpc>
            <a:spcBef>
              <a:spcPct val="0"/>
            </a:spcBef>
            <a:spcAft>
              <a:spcPct val="35000"/>
            </a:spcAft>
          </a:pPr>
          <a:r>
            <a:rPr lang="es-ES" sz="2100" kern="1200" dirty="0" smtClean="0"/>
            <a:t>Seguidor de línea categoría destreza</a:t>
          </a:r>
          <a:endParaRPr lang="es-ES" sz="2100" kern="1200" dirty="0"/>
        </a:p>
        <a:p>
          <a:pPr marL="171450" lvl="1" indent="-171450" algn="l" defTabSz="800100">
            <a:lnSpc>
              <a:spcPct val="90000"/>
            </a:lnSpc>
            <a:spcBef>
              <a:spcPct val="0"/>
            </a:spcBef>
            <a:spcAft>
              <a:spcPct val="15000"/>
            </a:spcAft>
            <a:buChar char="••"/>
          </a:pPr>
          <a:r>
            <a:rPr lang="es-EC" sz="1800" kern="1200" dirty="0" smtClean="0"/>
            <a:t>Robot que recorre una pista de color negro en un fondo blanco que cuenta con curvas cerradas, discontinuidades y desvíos.</a:t>
          </a:r>
          <a:endParaRPr lang="es-ES" sz="1800" kern="1200" dirty="0"/>
        </a:p>
      </dsp:txBody>
      <dsp:txXfrm>
        <a:off x="1110716" y="0"/>
        <a:ext cx="3803557" cy="1278620"/>
      </dsp:txXfrm>
    </dsp:sp>
    <dsp:sp modelId="{B4394A80-9119-4474-B47A-819546D16A54}">
      <dsp:nvSpPr>
        <dsp:cNvPr id="0" name=""/>
        <dsp:cNvSpPr/>
      </dsp:nvSpPr>
      <dsp:spPr>
        <a:xfrm>
          <a:off x="127862" y="127862"/>
          <a:ext cx="982854" cy="102289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36A8B-F1C8-46C0-B02F-D464EDE0873B}">
      <dsp:nvSpPr>
        <dsp:cNvPr id="0" name=""/>
        <dsp:cNvSpPr/>
      </dsp:nvSpPr>
      <dsp:spPr>
        <a:xfrm>
          <a:off x="0" y="1406482"/>
          <a:ext cx="4914274" cy="12786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933450">
            <a:lnSpc>
              <a:spcPct val="90000"/>
            </a:lnSpc>
            <a:spcBef>
              <a:spcPct val="0"/>
            </a:spcBef>
            <a:spcAft>
              <a:spcPct val="35000"/>
            </a:spcAft>
          </a:pPr>
          <a:r>
            <a:rPr lang="es-ES" sz="2100" kern="1200" dirty="0" smtClean="0"/>
            <a:t>Seguidor de línea categoría velocidad</a:t>
          </a:r>
          <a:endParaRPr lang="es-ES" sz="2100" kern="1200" dirty="0"/>
        </a:p>
        <a:p>
          <a:pPr marL="171450" lvl="1" indent="-171450" algn="l" defTabSz="800100">
            <a:lnSpc>
              <a:spcPct val="90000"/>
            </a:lnSpc>
            <a:spcBef>
              <a:spcPct val="0"/>
            </a:spcBef>
            <a:spcAft>
              <a:spcPct val="15000"/>
            </a:spcAft>
            <a:buChar char="••"/>
          </a:pPr>
          <a:r>
            <a:rPr lang="es-EC" sz="1800" kern="1200" dirty="0" smtClean="0"/>
            <a:t>Robot que recorrerá una pista de color negro en un fondo blanco sin obstáculos</a:t>
          </a:r>
          <a:endParaRPr lang="es-ES" sz="1800" kern="1200" dirty="0"/>
        </a:p>
      </dsp:txBody>
      <dsp:txXfrm>
        <a:off x="1110716" y="1406482"/>
        <a:ext cx="3803557" cy="1278620"/>
      </dsp:txXfrm>
    </dsp:sp>
    <dsp:sp modelId="{16ECE4CE-31FE-44AA-8DFE-08F272E992F8}">
      <dsp:nvSpPr>
        <dsp:cNvPr id="0" name=""/>
        <dsp:cNvSpPr/>
      </dsp:nvSpPr>
      <dsp:spPr>
        <a:xfrm>
          <a:off x="127862" y="1534344"/>
          <a:ext cx="982854" cy="1022896"/>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2ECE-5E09-444A-B393-84F931BD08A6}">
      <dsp:nvSpPr>
        <dsp:cNvPr id="0" name=""/>
        <dsp:cNvSpPr/>
      </dsp:nvSpPr>
      <dsp:spPr>
        <a:xfrm>
          <a:off x="0" y="0"/>
          <a:ext cx="4903884" cy="1294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Robot resuelve laberintos</a:t>
          </a:r>
          <a:endParaRPr lang="es-ES" sz="2100" kern="1200" dirty="0"/>
        </a:p>
        <a:p>
          <a:pPr marL="171450" lvl="1" indent="-171450" algn="l" defTabSz="711200">
            <a:lnSpc>
              <a:spcPct val="90000"/>
            </a:lnSpc>
            <a:spcBef>
              <a:spcPct val="0"/>
            </a:spcBef>
            <a:spcAft>
              <a:spcPct val="15000"/>
            </a:spcAft>
            <a:buChar char="••"/>
          </a:pPr>
          <a:r>
            <a:rPr lang="es-EC" sz="1600" kern="1200" dirty="0" smtClean="0"/>
            <a:t>Robot con la capacidad de cruzar un laberinto en el menor tiempo posible</a:t>
          </a:r>
          <a:endParaRPr lang="es-ES" sz="1600" kern="1200" dirty="0"/>
        </a:p>
      </dsp:txBody>
      <dsp:txXfrm>
        <a:off x="1110201" y="0"/>
        <a:ext cx="3793682" cy="1294242"/>
      </dsp:txXfrm>
    </dsp:sp>
    <dsp:sp modelId="{B4394A80-9119-4474-B47A-819546D16A54}">
      <dsp:nvSpPr>
        <dsp:cNvPr id="0" name=""/>
        <dsp:cNvSpPr/>
      </dsp:nvSpPr>
      <dsp:spPr>
        <a:xfrm>
          <a:off x="129424" y="129424"/>
          <a:ext cx="980776" cy="1035393"/>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36A8B-F1C8-46C0-B02F-D464EDE0873B}">
      <dsp:nvSpPr>
        <dsp:cNvPr id="0" name=""/>
        <dsp:cNvSpPr/>
      </dsp:nvSpPr>
      <dsp:spPr>
        <a:xfrm>
          <a:off x="0" y="1423666"/>
          <a:ext cx="4903884" cy="129424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Robot balancín</a:t>
          </a:r>
          <a:endParaRPr lang="es-ES" sz="2100" kern="1200" dirty="0"/>
        </a:p>
        <a:p>
          <a:pPr marL="171450" lvl="1" indent="-171450" algn="l" defTabSz="711200">
            <a:lnSpc>
              <a:spcPct val="90000"/>
            </a:lnSpc>
            <a:spcBef>
              <a:spcPct val="0"/>
            </a:spcBef>
            <a:spcAft>
              <a:spcPct val="15000"/>
            </a:spcAft>
            <a:buChar char="••"/>
          </a:pPr>
          <a:r>
            <a:rPr lang="es-EC" sz="1600" kern="1200" dirty="0" smtClean="0"/>
            <a:t>Robot que posee uno o dos puntos de apoyo para mantener el equilibrio al menos por 10 segundos.</a:t>
          </a:r>
          <a:endParaRPr lang="es-ES" sz="1600" kern="1200" dirty="0"/>
        </a:p>
      </dsp:txBody>
      <dsp:txXfrm>
        <a:off x="1110201" y="1423666"/>
        <a:ext cx="3793682" cy="1294242"/>
      </dsp:txXfrm>
    </dsp:sp>
    <dsp:sp modelId="{16ECE4CE-31FE-44AA-8DFE-08F272E992F8}">
      <dsp:nvSpPr>
        <dsp:cNvPr id="0" name=""/>
        <dsp:cNvSpPr/>
      </dsp:nvSpPr>
      <dsp:spPr>
        <a:xfrm>
          <a:off x="129424" y="1553090"/>
          <a:ext cx="980776" cy="1035393"/>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65BE9-26CF-43B5-AE31-567B552F3EA4}">
      <dsp:nvSpPr>
        <dsp:cNvPr id="0" name=""/>
        <dsp:cNvSpPr/>
      </dsp:nvSpPr>
      <dsp:spPr>
        <a:xfrm>
          <a:off x="3143" y="70219"/>
          <a:ext cx="3064668"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ES" sz="2300" kern="1200" dirty="0" smtClean="0"/>
            <a:t>Ingeniería de concepto</a:t>
          </a:r>
          <a:endParaRPr lang="es-ES" sz="2300" kern="1200" dirty="0"/>
        </a:p>
      </dsp:txBody>
      <dsp:txXfrm>
        <a:off x="3143" y="70219"/>
        <a:ext cx="3064668" cy="662400"/>
      </dsp:txXfrm>
    </dsp:sp>
    <dsp:sp modelId="{11093414-E21B-42C5-8F3D-488868E965E0}">
      <dsp:nvSpPr>
        <dsp:cNvPr id="0" name=""/>
        <dsp:cNvSpPr/>
      </dsp:nvSpPr>
      <dsp:spPr>
        <a:xfrm>
          <a:off x="3143" y="732620"/>
          <a:ext cx="3064668"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Se identifican las necesidades de los usuarios, con esto se generan y evalúan posibles conceptos del producto para su posterior desarrollo (Ulrich &amp; </a:t>
          </a:r>
          <a:r>
            <a:rPr lang="es-EC" sz="2300" kern="1200" dirty="0" err="1" smtClean="0"/>
            <a:t>Eppinger</a:t>
          </a:r>
          <a:r>
            <a:rPr lang="es-EC" sz="2300" kern="1200" dirty="0" smtClean="0"/>
            <a:t>, 2013).</a:t>
          </a:r>
          <a:endParaRPr lang="es-ES" sz="2300" kern="1200" dirty="0"/>
        </a:p>
      </dsp:txBody>
      <dsp:txXfrm>
        <a:off x="3143" y="732620"/>
        <a:ext cx="3064668" cy="3219885"/>
      </dsp:txXfrm>
    </dsp:sp>
    <dsp:sp modelId="{CEEEF11E-B0E4-49AC-9E9E-E7FC6FD97254}">
      <dsp:nvSpPr>
        <dsp:cNvPr id="0" name=""/>
        <dsp:cNvSpPr/>
      </dsp:nvSpPr>
      <dsp:spPr>
        <a:xfrm>
          <a:off x="3496865" y="70219"/>
          <a:ext cx="3064668"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ES" sz="2300" kern="1200" dirty="0" smtClean="0"/>
            <a:t>Ingeniería básica</a:t>
          </a:r>
          <a:endParaRPr lang="es-ES" sz="2300" kern="1200" dirty="0"/>
        </a:p>
      </dsp:txBody>
      <dsp:txXfrm>
        <a:off x="3496865" y="70219"/>
        <a:ext cx="3064668" cy="662400"/>
      </dsp:txXfrm>
    </dsp:sp>
    <dsp:sp modelId="{3451D93F-C85F-4556-8B56-8F098D4611EA}">
      <dsp:nvSpPr>
        <dsp:cNvPr id="0" name=""/>
        <dsp:cNvSpPr/>
      </dsp:nvSpPr>
      <dsp:spPr>
        <a:xfrm>
          <a:off x="3496865" y="732620"/>
          <a:ext cx="3064668"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Se establece subsistemas e interfaces principales del concepto ya escogido, refinar el diseño ya escogido y realizar una ingeniería preliminar de componentes</a:t>
          </a:r>
          <a:endParaRPr lang="es-ES" sz="2300" kern="1200" dirty="0"/>
        </a:p>
      </dsp:txBody>
      <dsp:txXfrm>
        <a:off x="3496865" y="732620"/>
        <a:ext cx="3064668" cy="3219885"/>
      </dsp:txXfrm>
    </dsp:sp>
    <dsp:sp modelId="{7457E6D6-ABE4-411A-B37C-8735290D5B0B}">
      <dsp:nvSpPr>
        <dsp:cNvPr id="0" name=""/>
        <dsp:cNvSpPr/>
      </dsp:nvSpPr>
      <dsp:spPr>
        <a:xfrm>
          <a:off x="6990588" y="70219"/>
          <a:ext cx="3064668" cy="662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s-ES" sz="2300" kern="1200" dirty="0" smtClean="0"/>
            <a:t>Ingeniería a detalle</a:t>
          </a:r>
          <a:endParaRPr lang="es-ES" sz="2300" kern="1200" dirty="0"/>
        </a:p>
      </dsp:txBody>
      <dsp:txXfrm>
        <a:off x="6990588" y="70219"/>
        <a:ext cx="3064668" cy="662400"/>
      </dsp:txXfrm>
    </dsp:sp>
    <dsp:sp modelId="{8C25DBCB-C95E-49B0-96C7-506298FCE546}">
      <dsp:nvSpPr>
        <dsp:cNvPr id="0" name=""/>
        <dsp:cNvSpPr/>
      </dsp:nvSpPr>
      <dsp:spPr>
        <a:xfrm>
          <a:off x="6990588" y="732620"/>
          <a:ext cx="3064668" cy="32198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s-EC" sz="2300" kern="1200" dirty="0" smtClean="0"/>
            <a:t>se realizan cálculos necesarios para la geometría de piezas, planos, diagramas de flujo y/o programación.</a:t>
          </a:r>
          <a:endParaRPr lang="es-ES" sz="2300" kern="1200" dirty="0"/>
        </a:p>
      </dsp:txBody>
      <dsp:txXfrm>
        <a:off x="6990588" y="732620"/>
        <a:ext cx="3064668" cy="32198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83288-57A3-4428-B44C-1D209FBDBE81}" type="datetimeFigureOut">
              <a:rPr lang="es-EC" smtClean="0"/>
              <a:t>18/3/2021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94CD2-13A7-4820-936F-A0FBF61F9C58}" type="slidenum">
              <a:rPr lang="es-EC" smtClean="0"/>
              <a:t>‹Nº›</a:t>
            </a:fld>
            <a:endParaRPr lang="es-EC"/>
          </a:p>
        </p:txBody>
      </p:sp>
    </p:spTree>
    <p:extLst>
      <p:ext uri="{BB962C8B-B14F-4D97-AF65-F5344CB8AC3E}">
        <p14:creationId xmlns:p14="http://schemas.microsoft.com/office/powerpoint/2010/main" val="105171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31A118F-DB2D-4C69-A91C-E90D8BD8E6E3}" type="datetime1">
              <a:rPr lang="es-EC" smtClean="0"/>
              <a:t>18/3/2021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EF738C-0DD5-4820-A66D-5E7D54A644D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0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092A5DC-2FA4-4299-89F1-EF198EA01FB1}" type="datetime1">
              <a:rPr lang="es-EC" smtClean="0"/>
              <a:t>18/3/2021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27914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90D1B8B-D3C3-46C2-A55C-50659900FA4E}" type="datetime1">
              <a:rPr lang="es-EC" smtClean="0"/>
              <a:t>18/3/2021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424003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86C3C4-7EE2-41B2-ACF2-DA7850AC0BDB}" type="datetime1">
              <a:rPr lang="es-EC" smtClean="0"/>
              <a:t>18/3/2021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373957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2D5388F-3FAA-458C-B25C-D7467B4DD6F3}" type="datetime1">
              <a:rPr lang="es-EC" smtClean="0"/>
              <a:t>18/3/2021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4EF738C-0DD5-4820-A66D-5E7D54A644D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99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70539C0-2E89-4098-AA34-6C8AB6DE05F4}" type="datetime1">
              <a:rPr lang="es-EC" smtClean="0"/>
              <a:t>18/3/2021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291331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CBD5A2C-847D-4636-B4B0-72C791E32EC4}" type="datetime1">
              <a:rPr lang="es-EC" smtClean="0"/>
              <a:t>18/3/2021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271009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A23D2E1-BEFB-4DB2-A9B0-E2D87ECE997E}" type="datetime1">
              <a:rPr lang="es-EC" smtClean="0"/>
              <a:t>18/3/2021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378794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AAF9C1-5879-44C3-9A59-0AA4AFC77C41}" type="datetime1">
              <a:rPr lang="es-EC" smtClean="0"/>
              <a:t>18/3/2021</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98708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26F1554-CBF3-4784-A299-4A9F70E603DB}" type="datetime1">
              <a:rPr lang="es-EC" smtClean="0"/>
              <a:t>18/3/2021</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EF738C-0DD5-4820-A66D-5E7D54A644DF}" type="slidenum">
              <a:rPr lang="es-EC" smtClean="0"/>
              <a:t>‹Nº›</a:t>
            </a:fld>
            <a:endParaRPr lang="es-EC"/>
          </a:p>
        </p:txBody>
      </p:sp>
    </p:spTree>
    <p:extLst>
      <p:ext uri="{BB962C8B-B14F-4D97-AF65-F5344CB8AC3E}">
        <p14:creationId xmlns:p14="http://schemas.microsoft.com/office/powerpoint/2010/main" val="34716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5C7084-D05A-4B0E-8A17-E240C65B395B}" type="datetime1">
              <a:rPr lang="es-EC" smtClean="0"/>
              <a:t>18/3/2021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4EF738C-0DD5-4820-A66D-5E7D54A644DF}" type="slidenum">
              <a:rPr lang="es-EC" smtClean="0"/>
              <a:t>‹Nº›</a:t>
            </a:fld>
            <a:endParaRPr lang="es-EC"/>
          </a:p>
        </p:txBody>
      </p:sp>
    </p:spTree>
    <p:extLst>
      <p:ext uri="{BB962C8B-B14F-4D97-AF65-F5344CB8AC3E}">
        <p14:creationId xmlns:p14="http://schemas.microsoft.com/office/powerpoint/2010/main" val="252454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B990707-B43E-4398-8B01-B86C4A9819A7}" type="datetime1">
              <a:rPr lang="es-EC" smtClean="0"/>
              <a:t>18/3/2021</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EF738C-0DD5-4820-A66D-5E7D54A644DF}"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93032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6.png"/><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8.png"/><Relationship Id="rId7" Type="http://schemas.microsoft.com/office/2007/relationships/hdphoto" Target="../media/hdphoto2.wdp"/><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30.png"/><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2.png"/><Relationship Id="rId9"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7.tmp"/><Relationship Id="rId5" Type="http://schemas.microsoft.com/office/2007/relationships/hdphoto" Target="../media/hdphoto2.wdp"/><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tmp"/></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41.emf"/><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microsoft.com/office/2007/relationships/hdphoto" Target="../media/hdphoto2.wdp"/><Relationship Id="rId11" Type="http://schemas.openxmlformats.org/officeDocument/2006/relationships/oleObject" Target="../embeddings/oleObject2.bin"/><Relationship Id="rId5" Type="http://schemas.openxmlformats.org/officeDocument/2006/relationships/image" Target="../media/image3.png"/><Relationship Id="rId10" Type="http://schemas.openxmlformats.org/officeDocument/2006/relationships/image" Target="../media/image42.emf"/><Relationship Id="rId4" Type="http://schemas.microsoft.com/office/2007/relationships/hdphoto" Target="../media/hdphoto1.wdp"/><Relationship Id="rId9"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7.png"/><Relationship Id="rId5" Type="http://schemas.microsoft.com/office/2007/relationships/hdphoto" Target="../media/hdphoto2.wdp"/><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9.png"/><Relationship Id="rId7" Type="http://schemas.microsoft.com/office/2007/relationships/hdphoto" Target="../media/hdphoto2.wdp"/><Relationship Id="rId12"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51.png"/><Relationship Id="rId5" Type="http://schemas.microsoft.com/office/2007/relationships/hdphoto" Target="../media/hdphoto1.wdp"/><Relationship Id="rId10" Type="http://schemas.openxmlformats.org/officeDocument/2006/relationships/image" Target="../media/image50.png"/><Relationship Id="rId4" Type="http://schemas.openxmlformats.org/officeDocument/2006/relationships/image" Target="../media/image2.png"/><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54.emf"/><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58.png"/><Relationship Id="rId5" Type="http://schemas.microsoft.com/office/2007/relationships/hdphoto" Target="../media/hdphoto2.wdp"/><Relationship Id="rId10" Type="http://schemas.openxmlformats.org/officeDocument/2006/relationships/image" Target="../media/image57.png"/><Relationship Id="rId4" Type="http://schemas.openxmlformats.org/officeDocument/2006/relationships/image" Target="../media/image3.png"/><Relationship Id="rId9"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63.emf"/><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6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microsoft.com/office/2007/relationships/hdphoto" Target="../media/hdphoto2.wdp"/><Relationship Id="rId11" Type="http://schemas.openxmlformats.org/officeDocument/2006/relationships/oleObject" Target="../embeddings/oleObject4.bin"/><Relationship Id="rId5" Type="http://schemas.openxmlformats.org/officeDocument/2006/relationships/image" Target="../media/image3.png"/><Relationship Id="rId10" Type="http://schemas.openxmlformats.org/officeDocument/2006/relationships/image" Target="../media/image64.emf"/><Relationship Id="rId4" Type="http://schemas.microsoft.com/office/2007/relationships/hdphoto" Target="../media/hdphoto1.wdp"/><Relationship Id="rId9"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12"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1.xml"/><Relationship Id="rId5" Type="http://schemas.microsoft.com/office/2007/relationships/hdphoto" Target="../media/hdphoto2.wdp"/><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69.png"/><Relationship Id="rId4" Type="http://schemas.openxmlformats.org/officeDocument/2006/relationships/image" Target="../media/image3.pn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90.png"/></Relationships>
</file>

<file path=ppt/slides/_rels/slide33.xml.rels><?xml version="1.0" encoding="UTF-8" standalone="yes"?>
<Relationships xmlns="http://schemas.openxmlformats.org/package/2006/relationships"><Relationship Id="rId8" Type="http://schemas.openxmlformats.org/officeDocument/2006/relationships/image" Target="../media/image7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3.png"/><Relationship Id="rId4" Type="http://schemas.openxmlformats.org/officeDocument/2006/relationships/image" Target="../media/image3.png"/><Relationship Id="rId9" Type="http://schemas.openxmlformats.org/officeDocument/2006/relationships/image" Target="../media/image72.png"/></Relationships>
</file>

<file path=ppt/slides/_rels/slide34.xml.rels><?xml version="1.0" encoding="UTF-8" standalone="yes"?>
<Relationships xmlns="http://schemas.openxmlformats.org/package/2006/relationships"><Relationship Id="rId8" Type="http://schemas.openxmlformats.org/officeDocument/2006/relationships/image" Target="../media/image7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5.png"/></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9.png"/><Relationship Id="rId4" Type="http://schemas.openxmlformats.org/officeDocument/2006/relationships/image" Target="../media/image3.png"/><Relationship Id="rId9" Type="http://schemas.openxmlformats.org/officeDocument/2006/relationships/image" Target="../media/image77.png"/></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2.png"/><Relationship Id="rId12" Type="http://schemas.microsoft.com/office/2007/relationships/hdphoto" Target="../media/hdphoto3.wdp"/><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4.png"/><Relationship Id="rId5" Type="http://schemas.openxmlformats.org/officeDocument/2006/relationships/diagramColors" Target="../diagrams/colors2.xml"/><Relationship Id="rId10" Type="http://schemas.microsoft.com/office/2007/relationships/hdphoto" Target="../media/hdphoto2.wdp"/><Relationship Id="rId4" Type="http://schemas.openxmlformats.org/officeDocument/2006/relationships/diagramQuickStyle" Target="../diagrams/quickStyle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2.png"/><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Colors" Target="../diagrams/colors3.xml"/><Relationship Id="rId5" Type="http://schemas.microsoft.com/office/2007/relationships/hdphoto" Target="../media/hdphoto2.wdp"/><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microsoft.com/office/2007/relationships/hdphoto" Target="../media/hdphoto4.wdp"/><Relationship Id="rId4" Type="http://schemas.openxmlformats.org/officeDocument/2006/relationships/image" Target="../media/image3.png"/><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5.xml"/><Relationship Id="rId7" Type="http://schemas.openxmlformats.org/officeDocument/2006/relationships/image" Target="../media/image2.png"/><Relationship Id="rId12" Type="http://schemas.microsoft.com/office/2007/relationships/hdphoto" Target="../media/hdphoto3.wdp"/><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4.png"/><Relationship Id="rId5" Type="http://schemas.openxmlformats.org/officeDocument/2006/relationships/diagramColors" Target="../diagrams/colors5.xml"/><Relationship Id="rId10" Type="http://schemas.microsoft.com/office/2007/relationships/hdphoto" Target="../media/hdphoto2.wdp"/><Relationship Id="rId4" Type="http://schemas.openxmlformats.org/officeDocument/2006/relationships/diagramQuickStyle" Target="../diagrams/quickStyle5.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microsoft.com/office/2007/relationships/hdphoto" Target="../media/hdphoto2.wdp"/><Relationship Id="rId12"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2.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217474" y="32583"/>
            <a:ext cx="5400000" cy="110473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p:cNvSpPr>
          <p:nvPr/>
        </p:nvSpPr>
        <p:spPr bwMode="auto">
          <a:xfrm>
            <a:off x="1144385" y="3402781"/>
            <a:ext cx="9546178" cy="7483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es-EC" sz="2400" b="1" dirty="0" smtClean="0">
                <a:latin typeface="Times New Roman" panose="02020603050405020304" pitchFamily="18" charset="0"/>
                <a:cs typeface="Times New Roman" panose="02020603050405020304" pitchFamily="18" charset="0"/>
              </a:rPr>
              <a:t>INGENIERÍA DE CONCEPTO, BÁSICA Y DE DETALLE PARA EL DISEÑO Y CONSTRUCCIÓN DE ROBOTS DE COMPETENCIA</a:t>
            </a:r>
            <a:endParaRPr lang="es-EC" sz="2400" dirty="0">
              <a:latin typeface="Times New Roman" panose="02020603050405020304" pitchFamily="18" charset="0"/>
              <a:cs typeface="Times New Roman" panose="02020603050405020304" pitchFamily="18" charset="0"/>
            </a:endParaRPr>
          </a:p>
        </p:txBody>
      </p:sp>
      <p:sp>
        <p:nvSpPr>
          <p:cNvPr id="7" name="Rectángulo 6"/>
          <p:cNvSpPr/>
          <p:nvPr/>
        </p:nvSpPr>
        <p:spPr>
          <a:xfrm>
            <a:off x="992777" y="4455292"/>
            <a:ext cx="6096000" cy="1816395"/>
          </a:xfrm>
          <a:prstGeom prst="rect">
            <a:avLst/>
          </a:prstGeom>
        </p:spPr>
        <p:txBody>
          <a:bodyPr>
            <a:spAutoFit/>
          </a:bodyPr>
          <a:lstStyle/>
          <a:p>
            <a:pPr>
              <a:lnSpc>
                <a:spcPct val="150000"/>
              </a:lnSpc>
            </a:pP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Presentado por:</a:t>
            </a:r>
          </a:p>
          <a:p>
            <a:pPr lvl="3">
              <a:lnSpc>
                <a:spcPct val="150000"/>
              </a:lnSpc>
            </a:pP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Fajardo Sarmiento, Emilia Nathaly</a:t>
            </a:r>
          </a:p>
          <a:p>
            <a:pPr>
              <a:lnSpc>
                <a:spcPct val="150000"/>
              </a:lnSpc>
            </a:pP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Director:</a:t>
            </a:r>
          </a:p>
          <a:p>
            <a:pPr>
              <a:lnSpc>
                <a:spcPct val="150000"/>
              </a:lnSpc>
            </a:pPr>
            <a:r>
              <a:rPr lang="es-ES" sz="1867"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	       Ing. Ibarra Jácome, Oswaldo Alexander. </a:t>
            </a:r>
            <a:r>
              <a:rPr lang="es-ES" sz="1867" dirty="0" err="1"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MGs</a:t>
            </a:r>
            <a:endParaRPr lang="es-ES" sz="1867"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sp>
        <p:nvSpPr>
          <p:cNvPr id="12" name="Rectangle 1"/>
          <p:cNvSpPr/>
          <p:nvPr/>
        </p:nvSpPr>
        <p:spPr>
          <a:xfrm>
            <a:off x="-314960" y="1222219"/>
            <a:ext cx="12192000" cy="769441"/>
          </a:xfrm>
          <a:prstGeom prst="rect">
            <a:avLst/>
          </a:prstGeom>
        </p:spPr>
        <p:txBody>
          <a:bodyPr wrap="square">
            <a:spAutoFit/>
          </a:bodyPr>
          <a:lstStyle/>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Departamento de Eléctrica,  Electrónica  y Telecomunicaciones</a:t>
            </a:r>
          </a:p>
          <a:p>
            <a:pPr algn="ctr"/>
            <a:r>
              <a:rPr lang="es-ES" sz="2200" dirty="0">
                <a:solidFill>
                  <a:schemeClr val="tx1">
                    <a:lumMod val="75000"/>
                    <a:lumOff val="25000"/>
                  </a:schemeClr>
                </a:solidFill>
                <a:latin typeface="Times New Roman" panose="02020603050405020304" pitchFamily="18" charset="0"/>
                <a:cs typeface="Times New Roman" panose="02020603050405020304" pitchFamily="18" charset="0"/>
              </a:rPr>
              <a:t>Carrera de Ingeniería en Electrónica, Automatización y Control</a:t>
            </a:r>
            <a:endParaRPr lang="en-US" sz="2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521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a detalle </a:t>
            </a:r>
            <a:r>
              <a:rPr lang="es-EC" sz="2800" dirty="0"/>
              <a:t>del robot seguidor de línea categoría destreza</a:t>
            </a:r>
          </a:p>
        </p:txBody>
      </p:sp>
      <p:sp>
        <p:nvSpPr>
          <p:cNvPr id="4" name="Marcador de número de diapositiva 3"/>
          <p:cNvSpPr>
            <a:spLocks noGrp="1"/>
          </p:cNvSpPr>
          <p:nvPr>
            <p:ph type="sldNum" sz="quarter" idx="12"/>
          </p:nvPr>
        </p:nvSpPr>
        <p:spPr/>
        <p:txBody>
          <a:bodyPr/>
          <a:lstStyle/>
          <a:p>
            <a:fld id="{E4EF738C-0DD5-4820-A66D-5E7D54A644DF}" type="slidenum">
              <a:rPr lang="es-EC" smtClean="0"/>
              <a:t>10</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1" name="Rectángulo 10"/>
          <p:cNvSpPr/>
          <p:nvPr/>
        </p:nvSpPr>
        <p:spPr>
          <a:xfrm>
            <a:off x="781731" y="3129076"/>
            <a:ext cx="1780103" cy="646331"/>
          </a:xfrm>
          <a:prstGeom prst="rect">
            <a:avLst/>
          </a:prstGeom>
        </p:spPr>
        <p:txBody>
          <a:bodyPr wrap="none">
            <a:spAutoFit/>
          </a:bodyPr>
          <a:lstStyle/>
          <a:p>
            <a:pPr>
              <a:lnSpc>
                <a:spcPct val="200000"/>
              </a:lnSpc>
              <a:spcBef>
                <a:spcPts val="400"/>
              </a:spcBef>
              <a:spcAft>
                <a:spcPts val="0"/>
              </a:spcAft>
            </a:pPr>
            <a:r>
              <a:rPr lang="es-EC" b="1" dirty="0">
                <a:latin typeface="Calibri" panose="020F0502020204030204" pitchFamily="34" charset="0"/>
                <a:ea typeface="Times New Roman" panose="02020603050405020304" pitchFamily="18" charset="0"/>
                <a:cs typeface="Calibri" panose="020F0502020204030204" pitchFamily="34" charset="0"/>
              </a:rPr>
              <a:t>Planos eléctricos</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Imagen 12"/>
          <p:cNvPicPr/>
          <p:nvPr/>
        </p:nvPicPr>
        <p:blipFill rotWithShape="1">
          <a:blip r:embed="rId8" cstate="print">
            <a:extLst>
              <a:ext uri="{28A0092B-C50C-407E-A947-70E740481C1C}">
                <a14:useLocalDpi xmlns:a14="http://schemas.microsoft.com/office/drawing/2010/main" val="0"/>
              </a:ext>
            </a:extLst>
          </a:blip>
          <a:srcRect l="1851" r="3134"/>
          <a:stretch/>
        </p:blipFill>
        <p:spPr bwMode="auto">
          <a:xfrm>
            <a:off x="4290753" y="2495763"/>
            <a:ext cx="5476240" cy="3481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745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11</a:t>
            </a:fld>
            <a:endParaRPr lang="es-EC"/>
          </a:p>
        </p:txBody>
      </p:sp>
      <p:sp>
        <p:nvSpPr>
          <p:cNvPr id="3" name="Marcador de contenido 2"/>
          <p:cNvSpPr>
            <a:spLocks noGrp="1"/>
          </p:cNvSpPr>
          <p:nvPr>
            <p:ph type="subTitle" idx="4294967295"/>
          </p:nvPr>
        </p:nvSpPr>
        <p:spPr>
          <a:xfrm>
            <a:off x="226291" y="2915033"/>
            <a:ext cx="10058400" cy="1143000"/>
          </a:xfrm>
        </p:spPr>
        <p:txBody>
          <a:bodyPr/>
          <a:lstStyle/>
          <a:p>
            <a:r>
              <a:rPr lang="es-EC" b="1" dirty="0"/>
              <a:t>Diagrama de flujo</a:t>
            </a:r>
          </a:p>
          <a:p>
            <a:endParaRPr lang="es-EC" dirty="0"/>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0" name="Rectangle 2"/>
          <p:cNvSpPr>
            <a:spLocks noChangeArrowheads="1"/>
          </p:cNvSpPr>
          <p:nvPr/>
        </p:nvSpPr>
        <p:spPr bwMode="auto">
          <a:xfrm flipV="1">
            <a:off x="4235899" y="-481997"/>
            <a:ext cx="5765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a:p>
        </p:txBody>
      </p:sp>
      <p:sp>
        <p:nvSpPr>
          <p:cNvPr id="12" name="Rectangle 6"/>
          <p:cNvSpPr>
            <a:spLocks noChangeArrowheads="1"/>
          </p:cNvSpPr>
          <p:nvPr/>
        </p:nvSpPr>
        <p:spPr bwMode="auto">
          <a:xfrm flipV="1">
            <a:off x="5255491" y="-737986"/>
            <a:ext cx="74118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2" name="Imagen 1"/>
          <p:cNvPicPr>
            <a:picLocks noChangeAspect="1"/>
          </p:cNvPicPr>
          <p:nvPr/>
        </p:nvPicPr>
        <p:blipFill>
          <a:blip r:embed="rId8"/>
          <a:stretch>
            <a:fillRect/>
          </a:stretch>
        </p:blipFill>
        <p:spPr>
          <a:xfrm>
            <a:off x="2994525" y="1632760"/>
            <a:ext cx="8385724" cy="4429545"/>
          </a:xfrm>
          <a:prstGeom prst="rect">
            <a:avLst/>
          </a:prstGeom>
        </p:spPr>
      </p:pic>
    </p:spTree>
    <p:extLst>
      <p:ext uri="{BB962C8B-B14F-4D97-AF65-F5344CB8AC3E}">
        <p14:creationId xmlns:p14="http://schemas.microsoft.com/office/powerpoint/2010/main" val="2198428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a:t>Ingeniería de concepto del robot seguidor de línea categoría </a:t>
            </a:r>
            <a:r>
              <a:rPr lang="es-EC" sz="2800" b="1" dirty="0" smtClean="0"/>
              <a:t>velocista</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12</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a:t>
            </a:r>
            <a:endParaRPr lang="es-EC" sz="4000" b="1"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3092494215"/>
              </p:ext>
            </p:extLst>
          </p:nvPr>
        </p:nvGraphicFramePr>
        <p:xfrm>
          <a:off x="682825" y="1997870"/>
          <a:ext cx="5443656" cy="4287056"/>
        </p:xfrm>
        <a:graphic>
          <a:graphicData uri="http://schemas.openxmlformats.org/drawingml/2006/table">
            <a:tbl>
              <a:tblPr firstRow="1" firstCol="1" bandRow="1">
                <a:tableStyleId>{8A107856-5554-42FB-B03E-39F5DBC370BA}</a:tableStyleId>
              </a:tblPr>
              <a:tblGrid>
                <a:gridCol w="2721828">
                  <a:extLst>
                    <a:ext uri="{9D8B030D-6E8A-4147-A177-3AD203B41FA5}">
                      <a16:colId xmlns:a16="http://schemas.microsoft.com/office/drawing/2014/main" val="4115082579"/>
                    </a:ext>
                  </a:extLst>
                </a:gridCol>
                <a:gridCol w="2721828">
                  <a:extLst>
                    <a:ext uri="{9D8B030D-6E8A-4147-A177-3AD203B41FA5}">
                      <a16:colId xmlns:a16="http://schemas.microsoft.com/office/drawing/2014/main" val="2507481489"/>
                    </a:ext>
                  </a:extLst>
                </a:gridCol>
              </a:tblGrid>
              <a:tr h="491892">
                <a:tc gridSpan="2">
                  <a:txBody>
                    <a:bodyPr/>
                    <a:lstStyle/>
                    <a:p>
                      <a:pPr marL="382905" indent="457200"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ESPECIFICACIONES FINALES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hMerge="1">
                  <a:txBody>
                    <a:bodyPr/>
                    <a:lstStyle/>
                    <a:p>
                      <a:endParaRPr lang="es-EC"/>
                    </a:p>
                  </a:txBody>
                  <a:tcPr/>
                </a:tc>
                <a:extLst>
                  <a:ext uri="{0D108BD9-81ED-4DB2-BD59-A6C34878D82A}">
                    <a16:rowId xmlns:a16="http://schemas.microsoft.com/office/drawing/2014/main" val="188342160"/>
                  </a:ext>
                </a:extLst>
              </a:tr>
              <a:tr h="1287969">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CHASIS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endParaRPr lang="es-EC" dirty="0"/>
                    </a:p>
                  </a:txBody>
                  <a:tcPr marL="52712" marR="52712" marT="0" marB="0"/>
                </a:tc>
                <a:extLst>
                  <a:ext uri="{0D108BD9-81ED-4DB2-BD59-A6C34878D82A}">
                    <a16:rowId xmlns:a16="http://schemas.microsoft.com/office/drawing/2014/main" val="4064478830"/>
                  </a:ext>
                </a:extLst>
              </a:tr>
              <a:tr h="1284991">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CONTROLADO </a:t>
                      </a:r>
                      <a:r>
                        <a:rPr lang="es-EC" sz="1400" dirty="0">
                          <a:effectLst/>
                          <a:latin typeface="Times New Roman" panose="02020603050405020304" pitchFamily="18" charset="0"/>
                          <a:cs typeface="Times New Roman" panose="02020603050405020304" pitchFamily="18" charset="0"/>
                        </a:rPr>
                        <a:t>ARDUINO </a:t>
                      </a:r>
                      <a:r>
                        <a:rPr lang="es-EC" sz="1400" dirty="0" smtClean="0">
                          <a:effectLst/>
                          <a:latin typeface="Times New Roman" panose="02020603050405020304" pitchFamily="18" charset="0"/>
                          <a:cs typeface="Times New Roman" panose="02020603050405020304" pitchFamily="18" charset="0"/>
                        </a:rPr>
                        <a:t>NANO</a:t>
                      </a:r>
                    </a:p>
                    <a:p>
                      <a:pPr algn="ctr">
                        <a:lnSpc>
                          <a:spcPct val="15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endParaRPr lang="es-EC" dirty="0"/>
                    </a:p>
                  </a:txBody>
                  <a:tcPr marL="68580" marR="68580" marT="0" marB="0"/>
                </a:tc>
                <a:extLst>
                  <a:ext uri="{0D108BD9-81ED-4DB2-BD59-A6C34878D82A}">
                    <a16:rowId xmlns:a16="http://schemas.microsoft.com/office/drawing/2014/main" val="2891798623"/>
                  </a:ext>
                </a:extLst>
              </a:tr>
              <a:tr h="1222204">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SENSOR </a:t>
                      </a:r>
                      <a:r>
                        <a:rPr lang="es-EC" sz="1400" dirty="0">
                          <a:effectLst/>
                          <a:latin typeface="Times New Roman" panose="02020603050405020304" pitchFamily="18" charset="0"/>
                          <a:cs typeface="Times New Roman" panose="02020603050405020304" pitchFamily="18" charset="0"/>
                        </a:rPr>
                        <a:t>DE REFLECTANCIA ANALÓGICO QTR-6A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endParaRPr lang="es-EC" dirty="0"/>
                    </a:p>
                  </a:txBody>
                  <a:tcPr marL="52712" marR="52712" marT="0" marB="0"/>
                </a:tc>
                <a:extLst>
                  <a:ext uri="{0D108BD9-81ED-4DB2-BD59-A6C34878D82A}">
                    <a16:rowId xmlns:a16="http://schemas.microsoft.com/office/drawing/2014/main" val="3147805905"/>
                  </a:ext>
                </a:extLst>
              </a:tr>
            </a:tbl>
          </a:graphicData>
        </a:graphic>
      </p:graphicFrame>
      <p:sp>
        <p:nvSpPr>
          <p:cNvPr id="14" name="Flecha a la derecha con bandas 13"/>
          <p:cNvSpPr/>
          <p:nvPr/>
        </p:nvSpPr>
        <p:spPr>
          <a:xfrm>
            <a:off x="7501488" y="3648364"/>
            <a:ext cx="1510432" cy="83166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15" name="Imagen 14"/>
          <p:cNvPicPr/>
          <p:nvPr/>
        </p:nvPicPr>
        <p:blipFill rotWithShape="1">
          <a:blip r:embed="rId8" cstate="print">
            <a:extLst>
              <a:ext uri="{28A0092B-C50C-407E-A947-70E740481C1C}">
                <a14:useLocalDpi xmlns:a14="http://schemas.microsoft.com/office/drawing/2010/main" val="0"/>
              </a:ext>
            </a:extLst>
          </a:blip>
          <a:srcRect t="3372" b="4680"/>
          <a:stretch/>
        </p:blipFill>
        <p:spPr bwMode="auto">
          <a:xfrm rot="5400000">
            <a:off x="4326621" y="2422449"/>
            <a:ext cx="869505" cy="1437121"/>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9"/>
          <a:srcRect l="10119" t="3093" r="2409"/>
          <a:stretch/>
        </p:blipFill>
        <p:spPr bwMode="auto">
          <a:xfrm>
            <a:off x="4157374" y="3976159"/>
            <a:ext cx="1063970" cy="917427"/>
          </a:xfrm>
          <a:prstGeom prst="rect">
            <a:avLst/>
          </a:prstGeom>
          <a:ln>
            <a:noFill/>
          </a:ln>
          <a:extLst>
            <a:ext uri="{53640926-AAD7-44D8-BBD7-CCE9431645EC}">
              <a14:shadowObscured xmlns:a14="http://schemas.microsoft.com/office/drawing/2010/main"/>
            </a:ext>
          </a:extLst>
        </p:spPr>
      </p:pic>
      <p:pic>
        <p:nvPicPr>
          <p:cNvPr id="17" name="Imagen 16"/>
          <p:cNvPicPr/>
          <p:nvPr/>
        </p:nvPicPr>
        <p:blipFill rotWithShape="1">
          <a:blip r:embed="rId10" cstate="print">
            <a:extLst>
              <a:ext uri="{28A0092B-C50C-407E-A947-70E740481C1C}">
                <a14:useLocalDpi xmlns:a14="http://schemas.microsoft.com/office/drawing/2010/main" val="0"/>
              </a:ext>
            </a:extLst>
          </a:blip>
          <a:srcRect t="13579"/>
          <a:stretch/>
        </p:blipFill>
        <p:spPr bwMode="auto">
          <a:xfrm>
            <a:off x="4042813" y="5210032"/>
            <a:ext cx="1333500" cy="879475"/>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11"/>
          <a:srcRect l="1014" b="9055"/>
          <a:stretch/>
        </p:blipFill>
        <p:spPr bwMode="auto">
          <a:xfrm>
            <a:off x="9184039" y="3508991"/>
            <a:ext cx="2499962" cy="11104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1496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Básica del </a:t>
            </a:r>
            <a:r>
              <a:rPr lang="es-EC" sz="2800" dirty="0"/>
              <a:t>robot seguidor de línea categoría </a:t>
            </a:r>
            <a:r>
              <a:rPr lang="es-EC" sz="2800" dirty="0" smtClean="0"/>
              <a:t>velocista</a:t>
            </a:r>
            <a:endParaRPr lang="es-EC" sz="2800" dirty="0"/>
          </a:p>
        </p:txBody>
      </p:sp>
      <mc:AlternateContent xmlns:mc="http://schemas.openxmlformats.org/markup-compatibility/2006">
        <mc:Choice xmlns:a14="http://schemas.microsoft.com/office/drawing/2010/main" Requires="a14">
          <p:sp>
            <p:nvSpPr>
              <p:cNvPr id="3" name="Marcador de contenido 2"/>
              <p:cNvSpPr>
                <a:spLocks noGrp="1"/>
              </p:cNvSpPr>
              <p:nvPr>
                <p:ph sz="half" idx="1"/>
              </p:nvPr>
            </p:nvSpPr>
            <p:spPr/>
            <p:txBody>
              <a:bodyPr>
                <a:normAutofit/>
              </a:bodyPr>
              <a:lstStyle/>
              <a:p>
                <a:r>
                  <a:rPr lang="es-EC" b="1" dirty="0" smtClean="0"/>
                  <a:t>Sistema de control</a:t>
                </a:r>
              </a:p>
              <a:p>
                <a:r>
                  <a:rPr lang="es-EC" dirty="0" smtClean="0"/>
                  <a:t>De </a:t>
                </a:r>
                <a:r>
                  <a:rPr lang="es-EC" dirty="0"/>
                  <a:t>acuerdo a las especificaciones técnicas </a:t>
                </a:r>
                <a:r>
                  <a:rPr lang="es-EC" dirty="0"/>
                  <a:t>(</a:t>
                </a:r>
                <a:r>
                  <a:rPr lang="es-EC" dirty="0" err="1"/>
                  <a:t>Posrtescap</a:t>
                </a:r>
                <a:r>
                  <a:rPr lang="es-EC" dirty="0"/>
                  <a:t>)</a:t>
                </a:r>
                <a:r>
                  <a:rPr lang="es-EC" dirty="0"/>
                  <a:t>:</a:t>
                </a:r>
                <a:endParaRPr lang="es-EC" b="0" i="1" dirty="0" smtClean="0">
                  <a:latin typeface="Cambria Math" panose="02040503050406030204" pitchFamily="18" charset="0"/>
                </a:endParaRPr>
              </a:p>
              <a:p>
                <a14:m>
                  <m:oMath xmlns:m="http://schemas.openxmlformats.org/officeDocument/2006/math">
                    <m:r>
                      <a:rPr lang="es-EC" b="0" i="1" smtClean="0">
                        <a:latin typeface="Cambria Math" panose="02040503050406030204" pitchFamily="18" charset="0"/>
                      </a:rPr>
                      <m:t>     </m:t>
                    </m:r>
                    <m:r>
                      <a:rPr lang="es-EC" i="1">
                        <a:latin typeface="Cambria Math" panose="02040503050406030204" pitchFamily="18" charset="0"/>
                      </a:rPr>
                      <m:t>𝐺</m:t>
                    </m:r>
                    <m:d>
                      <m:dPr>
                        <m:ctrlPr>
                          <a:rPr lang="es-EC" i="1">
                            <a:latin typeface="Cambria Math" panose="02040503050406030204" pitchFamily="18" charset="0"/>
                          </a:rPr>
                        </m:ctrlPr>
                      </m:dPr>
                      <m:e>
                        <m:r>
                          <a:rPr lang="es-EC" i="1">
                            <a:latin typeface="Cambria Math" panose="02040503050406030204" pitchFamily="18" charset="0"/>
                          </a:rPr>
                          <m:t>𝑠</m:t>
                        </m:r>
                      </m:e>
                    </m:d>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0,009717</m:t>
                        </m:r>
                      </m:num>
                      <m:den>
                        <m:r>
                          <a:rPr lang="es-EC" i="1">
                            <a:latin typeface="Cambria Math" panose="02040503050406030204" pitchFamily="18" charset="0"/>
                          </a:rPr>
                          <m:t>3,93</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−10</m:t>
                            </m:r>
                          </m:sup>
                        </m:sSup>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2</m:t>
                            </m:r>
                          </m:sup>
                        </m:sSup>
                        <m:r>
                          <a:rPr lang="es-EC" i="1">
                            <a:latin typeface="Cambria Math" panose="02040503050406030204" pitchFamily="18" charset="0"/>
                          </a:rPr>
                          <m:t>+4,47</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−6</m:t>
                            </m:r>
                          </m:sup>
                        </m:sSup>
                        <m:r>
                          <a:rPr lang="es-EC" i="1">
                            <a:latin typeface="Cambria Math" panose="02040503050406030204" pitchFamily="18" charset="0"/>
                          </a:rPr>
                          <m:t>𝑠</m:t>
                        </m:r>
                        <m:r>
                          <a:rPr lang="es-EC" i="1">
                            <a:latin typeface="Cambria Math" panose="02040503050406030204" pitchFamily="18" charset="0"/>
                          </a:rPr>
                          <m:t>+12,19</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−5</m:t>
                            </m:r>
                          </m:sup>
                        </m:sSup>
                      </m:den>
                    </m:f>
                  </m:oMath>
                </a14:m>
                <a:endParaRPr lang="es-EC" b="1" dirty="0" smtClean="0"/>
              </a:p>
              <a:p>
                <a:endParaRPr lang="es-EC" b="1" dirty="0"/>
              </a:p>
              <a:p>
                <a:endParaRPr lang="es-EC" b="1" dirty="0" smtClean="0"/>
              </a:p>
              <a:p>
                <a:endParaRPr lang="es-EC" b="1" dirty="0" smtClean="0"/>
              </a:p>
              <a:p>
                <a:endParaRPr lang="es-EC" b="1" dirty="0"/>
              </a:p>
              <a:p>
                <a:endParaRPr lang="es-EC" b="1" dirty="0"/>
              </a:p>
              <a:p>
                <a:endParaRPr lang="es-EC" b="1" dirty="0"/>
              </a:p>
              <a:p>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sz="half" idx="1"/>
              </p:nvPr>
            </p:nvSpPr>
            <p:spPr>
              <a:blipFill>
                <a:blip r:embed="rId2"/>
                <a:stretch>
                  <a:fillRect l="-3086" t="-166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Marcador de contenido 8"/>
              <p:cNvSpPr>
                <a:spLocks noGrp="1"/>
              </p:cNvSpPr>
              <p:nvPr>
                <p:ph sz="half" idx="2"/>
              </p:nvPr>
            </p:nvSpPr>
            <p:spPr/>
            <p:txBody>
              <a:bodyPr/>
              <a:lstStyle/>
              <a:p>
                <a:r>
                  <a:rPr lang="es-EC" b="1" dirty="0" smtClean="0"/>
                  <a:t>Aplicación de PID</a:t>
                </a:r>
              </a:p>
              <a:p>
                <a:pPr/>
                <a14:m>
                  <m:oMath xmlns:m="http://schemas.openxmlformats.org/officeDocument/2006/math">
                    <m:r>
                      <a:rPr lang="es-EC" sz="1800" i="1">
                        <a:latin typeface="Cambria Math" panose="02040503050406030204" pitchFamily="18" charset="0"/>
                      </a:rPr>
                      <m:t>𝐶</m:t>
                    </m:r>
                    <m:r>
                      <a:rPr lang="es-EC" sz="1800" i="1">
                        <a:latin typeface="Cambria Math" panose="02040503050406030204" pitchFamily="18" charset="0"/>
                      </a:rPr>
                      <m:t>(</m:t>
                    </m:r>
                    <m:r>
                      <a:rPr lang="es-EC" sz="1800" i="1">
                        <a:latin typeface="Cambria Math" panose="02040503050406030204" pitchFamily="18" charset="0"/>
                      </a:rPr>
                      <m:t>𝑠</m:t>
                    </m:r>
                    <m:r>
                      <a:rPr lang="es-EC" sz="1800" i="1">
                        <a:latin typeface="Cambria Math" panose="02040503050406030204" pitchFamily="18" charset="0"/>
                      </a:rPr>
                      <m:t>)=0,0065</m:t>
                    </m:r>
                    <m:d>
                      <m:dPr>
                        <m:ctrlPr>
                          <a:rPr lang="es-EC" sz="1800" i="1">
                            <a:latin typeface="Cambria Math" panose="02040503050406030204" pitchFamily="18" charset="0"/>
                          </a:rPr>
                        </m:ctrlPr>
                      </m:dPr>
                      <m:e>
                        <m:r>
                          <a:rPr lang="es-EC" sz="1800" i="1">
                            <a:latin typeface="Cambria Math" panose="02040503050406030204" pitchFamily="18" charset="0"/>
                          </a:rPr>
                          <m:t>1+</m:t>
                        </m:r>
                        <m:f>
                          <m:fPr>
                            <m:ctrlPr>
                              <a:rPr lang="es-EC" sz="1800" i="1">
                                <a:latin typeface="Cambria Math" panose="02040503050406030204" pitchFamily="18" charset="0"/>
                              </a:rPr>
                            </m:ctrlPr>
                          </m:fPr>
                          <m:num>
                            <m:r>
                              <a:rPr lang="es-EC" sz="1800" i="1">
                                <a:latin typeface="Cambria Math" panose="02040503050406030204" pitchFamily="18" charset="0"/>
                              </a:rPr>
                              <m:t>1</m:t>
                            </m:r>
                          </m:num>
                          <m:den>
                            <m:r>
                              <a:rPr lang="es-EC" sz="1800" i="1">
                                <a:latin typeface="Cambria Math" panose="02040503050406030204" pitchFamily="18" charset="0"/>
                              </a:rPr>
                              <m:t>0,0017</m:t>
                            </m:r>
                            <m:r>
                              <a:rPr lang="es-EC" sz="1800" i="1">
                                <a:latin typeface="Cambria Math" panose="02040503050406030204" pitchFamily="18" charset="0"/>
                              </a:rPr>
                              <m:t>𝑠</m:t>
                            </m:r>
                          </m:den>
                        </m:f>
                        <m:r>
                          <a:rPr lang="es-EC" sz="1800" i="1">
                            <a:latin typeface="Cambria Math" panose="02040503050406030204" pitchFamily="18" charset="0"/>
                          </a:rPr>
                          <m:t>+1,3155</m:t>
                        </m:r>
                        <m:r>
                          <a:rPr lang="es-EC" sz="1800" i="1">
                            <a:latin typeface="Cambria Math" panose="02040503050406030204" pitchFamily="18" charset="0"/>
                          </a:rPr>
                          <m:t>𝑥</m:t>
                        </m:r>
                        <m:sSup>
                          <m:sSupPr>
                            <m:ctrlPr>
                              <a:rPr lang="es-EC" sz="1800" i="1">
                                <a:latin typeface="Cambria Math" panose="02040503050406030204" pitchFamily="18" charset="0"/>
                              </a:rPr>
                            </m:ctrlPr>
                          </m:sSupPr>
                          <m:e>
                            <m:r>
                              <a:rPr lang="es-EC" sz="1800" i="1">
                                <a:latin typeface="Cambria Math" panose="02040503050406030204" pitchFamily="18" charset="0"/>
                              </a:rPr>
                              <m:t>10</m:t>
                            </m:r>
                          </m:e>
                          <m:sup>
                            <m:r>
                              <a:rPr lang="es-EC" sz="1800" i="1">
                                <a:latin typeface="Cambria Math" panose="02040503050406030204" pitchFamily="18" charset="0"/>
                              </a:rPr>
                              <m:t>−7</m:t>
                            </m:r>
                          </m:sup>
                        </m:sSup>
                        <m:r>
                          <a:rPr lang="es-EC" sz="1800" i="1">
                            <a:latin typeface="Cambria Math" panose="02040503050406030204" pitchFamily="18" charset="0"/>
                          </a:rPr>
                          <m:t>𝑠</m:t>
                        </m:r>
                      </m:e>
                    </m:d>
                  </m:oMath>
                </a14:m>
                <a:endParaRPr lang="es-EC" sz="1800" b="1" dirty="0"/>
              </a:p>
              <a:p>
                <a:endParaRPr lang="es-EC" b="1" dirty="0"/>
              </a:p>
              <a:p>
                <a:endParaRPr lang="es-EC" b="1" dirty="0"/>
              </a:p>
              <a:p>
                <a:endParaRPr lang="es-EC" b="1" dirty="0"/>
              </a:p>
              <a:p>
                <a:endParaRPr lang="es-EC" b="1" dirty="0"/>
              </a:p>
              <a:p>
                <a:endParaRPr lang="es-EC" b="1" dirty="0"/>
              </a:p>
              <a:p>
                <a:endParaRPr lang="es-EC" dirty="0"/>
              </a:p>
            </p:txBody>
          </p:sp>
        </mc:Choice>
        <mc:Fallback>
          <p:sp>
            <p:nvSpPr>
              <p:cNvPr id="9" name="Marcador de contenido 8"/>
              <p:cNvSpPr>
                <a:spLocks noGrp="1" noRot="1" noChangeAspect="1" noMove="1" noResize="1" noEditPoints="1" noAdjustHandles="1" noChangeArrowheads="1" noChangeShapeType="1" noTextEdit="1"/>
              </p:cNvSpPr>
              <p:nvPr>
                <p:ph sz="half" idx="2"/>
              </p:nvPr>
            </p:nvSpPr>
            <p:spPr>
              <a:blipFill>
                <a:blip r:embed="rId3"/>
                <a:stretch>
                  <a:fillRect l="-2840" t="-1667"/>
                </a:stretch>
              </a:blipFill>
            </p:spPr>
            <p:txBody>
              <a:bodyPr/>
              <a:lstStyle/>
              <a:p>
                <a:r>
                  <a:rPr lang="es-EC">
                    <a:noFill/>
                  </a:rPr>
                  <a:t> </a:t>
                </a:r>
              </a:p>
            </p:txBody>
          </p:sp>
        </mc:Fallback>
      </mc:AlternateContent>
      <p:sp>
        <p:nvSpPr>
          <p:cNvPr id="4" name="Marcador de número de diapositiva 3"/>
          <p:cNvSpPr>
            <a:spLocks noGrp="1"/>
          </p:cNvSpPr>
          <p:nvPr>
            <p:ph type="sldNum" sz="quarter" idx="12"/>
          </p:nvPr>
        </p:nvSpPr>
        <p:spPr/>
        <p:txBody>
          <a:bodyPr/>
          <a:lstStyle/>
          <a:p>
            <a:fld id="{E4EF738C-0DD5-4820-A66D-5E7D54A644DF}" type="slidenum">
              <a:rPr lang="es-EC" smtClean="0"/>
              <a:t>13</a:t>
            </a:fld>
            <a:endParaRPr lang="es-EC"/>
          </a:p>
        </p:txBody>
      </p:sp>
      <p:pic>
        <p:nvPicPr>
          <p:cNvPr id="5" name="Imagen 4"/>
          <p:cNvPicPr/>
          <p:nvPr/>
        </p:nvPicPr>
        <p:blipFill rotWithShape="1">
          <a:blip r:embed="rId4">
            <a:extLst>
              <a:ext uri="{BEBA8EAE-BF5A-486C-A8C5-ECC9F3942E4B}">
                <a14:imgProps xmlns:a14="http://schemas.microsoft.com/office/drawing/2010/main">
                  <a14:imgLayer r:embed="rId5">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6">
            <a:extLst>
              <a:ext uri="{BEBA8EAE-BF5A-486C-A8C5-ECC9F3942E4B}">
                <a14:imgProps xmlns:a14="http://schemas.microsoft.com/office/drawing/2010/main">
                  <a14:imgLayer r:embed="rId7">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8">
            <a:extLst>
              <a:ext uri="{BEBA8EAE-BF5A-486C-A8C5-ECC9F3942E4B}">
                <a14:imgProps xmlns:a14="http://schemas.microsoft.com/office/drawing/2010/main">
                  <a14:imgLayer r:embed="rId9">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mc:AlternateContent xmlns:mc="http://schemas.openxmlformats.org/markup-compatibility/2006">
        <mc:Choice xmlns:a14="http://schemas.microsoft.com/office/drawing/2010/main" Requires="a14">
          <p:graphicFrame>
            <p:nvGraphicFramePr>
              <p:cNvPr id="12" name="Tabla 11"/>
              <p:cNvGraphicFramePr>
                <a:graphicFrameLocks noGrp="1"/>
              </p:cNvGraphicFramePr>
              <p:nvPr>
                <p:extLst>
                  <p:ext uri="{D42A27DB-BD31-4B8C-83A1-F6EECF244321}">
                    <p14:modId xmlns:p14="http://schemas.microsoft.com/office/powerpoint/2010/main" val="246420141"/>
                  </p:ext>
                </p:extLst>
              </p:nvPr>
            </p:nvGraphicFramePr>
            <p:xfrm>
              <a:off x="6437704" y="5466783"/>
              <a:ext cx="5200575" cy="963811"/>
            </p:xfrm>
            <a:graphic>
              <a:graphicData uri="http://schemas.openxmlformats.org/drawingml/2006/table">
                <a:tbl>
                  <a:tblPr firstRow="1" firstCol="1" bandRow="1">
                    <a:tableStyleId>{5C22544A-7EE6-4342-B048-85BDC9FD1C3A}</a:tableStyleId>
                  </a:tblPr>
                  <a:tblGrid>
                    <a:gridCol w="2954608">
                      <a:extLst>
                        <a:ext uri="{9D8B030D-6E8A-4147-A177-3AD203B41FA5}">
                          <a16:colId xmlns:a16="http://schemas.microsoft.com/office/drawing/2014/main" val="1092993913"/>
                        </a:ext>
                      </a:extLst>
                    </a:gridCol>
                    <a:gridCol w="2245967">
                      <a:extLst>
                        <a:ext uri="{9D8B030D-6E8A-4147-A177-3AD203B41FA5}">
                          <a16:colId xmlns:a16="http://schemas.microsoft.com/office/drawing/2014/main" val="1168030607"/>
                        </a:ext>
                      </a:extLst>
                    </a:gridCol>
                  </a:tblGrid>
                  <a:tr h="291497">
                    <a:tc>
                      <a:txBody>
                        <a:bodyPr/>
                        <a:lstStyle/>
                        <a:p>
                          <a:pPr>
                            <a:lnSpc>
                              <a:spcPct val="150000"/>
                            </a:lnSpc>
                            <a:spcAft>
                              <a:spcPts val="0"/>
                            </a:spcAft>
                          </a:pPr>
                          <a:r>
                            <a:rPr lang="es-EC" sz="1400" dirty="0">
                              <a:effectLst/>
                            </a:rPr>
                            <a:t>Tiempo de subida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𝑻</m:t>
                                  </m:r>
                                </m:e>
                                <m:sub>
                                  <m:r>
                                    <a:rPr lang="es-EC" sz="1400">
                                      <a:effectLst/>
                                      <a:latin typeface="Cambria Math" panose="02040503050406030204" pitchFamily="18" charset="0"/>
                                    </a:rPr>
                                    <m:t>𝒓</m:t>
                                  </m:r>
                                </m:sub>
                              </m:sSub>
                            </m:oMath>
                          </a14:m>
                          <a:r>
                            <a:rPr lang="es-EC" sz="1400" dirty="0">
                              <a:effectLst/>
                            </a:rPr>
                            <a:t> </a:t>
                          </a:r>
                          <a:r>
                            <a:rPr lang="es-EC" sz="1400" dirty="0" err="1">
                              <a:effectLst/>
                            </a:rPr>
                            <a:t>seg</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1" dirty="0">
                              <a:effectLst/>
                              <a:latin typeface="Calibri" panose="020F0502020204030204" pitchFamily="34" charset="0"/>
                              <a:ea typeface="Times New Roman" panose="02020603050405020304" pitchFamily="18" charset="0"/>
                              <a:cs typeface="Calibri" panose="020F0502020204030204" pitchFamily="34" charset="0"/>
                            </a:rPr>
                            <a:t>0,069</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977689"/>
                      </a:ext>
                    </a:extLst>
                  </a:tr>
                  <a:tr h="352591">
                    <a:tc>
                      <a:txBody>
                        <a:bodyPr/>
                        <a:lstStyle/>
                        <a:p>
                          <a:pPr>
                            <a:lnSpc>
                              <a:spcPct val="150000"/>
                            </a:lnSpc>
                            <a:spcAft>
                              <a:spcPts val="0"/>
                            </a:spcAft>
                          </a:pPr>
                          <a:r>
                            <a:rPr lang="es-EC" sz="1400">
                              <a:effectLst/>
                            </a:rPr>
                            <a:t>Tiempo de establecimiento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𝒕</m:t>
                                  </m:r>
                                </m:e>
                                <m:sub>
                                  <m:r>
                                    <a:rPr lang="es-EC" sz="1400">
                                      <a:effectLst/>
                                      <a:latin typeface="Cambria Math" panose="02040503050406030204" pitchFamily="18" charset="0"/>
                                    </a:rPr>
                                    <m:t>𝒔</m:t>
                                  </m:r>
                                </m:sub>
                              </m:sSub>
                            </m:oMath>
                          </a14:m>
                          <a:r>
                            <a:rPr lang="es-EC" sz="1400">
                              <a:effectLst/>
                            </a:rPr>
                            <a:t> seg</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1" dirty="0">
                              <a:effectLst/>
                              <a:latin typeface="Calibri" panose="020F0502020204030204" pitchFamily="34" charset="0"/>
                              <a:ea typeface="Times New Roman" panose="02020603050405020304" pitchFamily="18" charset="0"/>
                              <a:cs typeface="Calibri" panose="020F0502020204030204" pitchFamily="34" charset="0"/>
                            </a:rPr>
                            <a:t>0,194</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263051"/>
                      </a:ext>
                    </a:extLst>
                  </a:tr>
                  <a:tr h="317703">
                    <a:tc>
                      <a:txBody>
                        <a:bodyPr/>
                        <a:lstStyle/>
                        <a:p>
                          <a:pPr>
                            <a:lnSpc>
                              <a:spcPct val="150000"/>
                            </a:lnSpc>
                            <a:spcAft>
                              <a:spcPts val="0"/>
                            </a:spcAft>
                          </a:pPr>
                          <a:r>
                            <a:rPr lang="es-EC" sz="1400">
                              <a:effectLst/>
                            </a:rPr>
                            <a:t>Sobreimpulso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𝑴</m:t>
                                  </m:r>
                                </m:e>
                                <m:sub>
                                  <m:r>
                                    <a:rPr lang="es-EC" sz="1400">
                                      <a:effectLst/>
                                      <a:latin typeface="Cambria Math" panose="02040503050406030204" pitchFamily="18" charset="0"/>
                                    </a:rPr>
                                    <m:t>𝒑</m:t>
                                  </m:r>
                                </m:sub>
                              </m:sSub>
                            </m:oMath>
                          </a14:m>
                          <a:r>
                            <a:rPr lang="es-EC" sz="1400">
                              <a:effectLst/>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400" b="1" dirty="0">
                              <a:effectLst/>
                              <a:latin typeface="Calibri" panose="020F0502020204030204" pitchFamily="34" charset="0"/>
                              <a:ea typeface="Times New Roman" panose="02020603050405020304" pitchFamily="18" charset="0"/>
                              <a:cs typeface="Calibri" panose="020F0502020204030204" pitchFamily="34" charset="0"/>
                            </a:rPr>
                            <a:t>5,05%</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78891"/>
                      </a:ext>
                    </a:extLst>
                  </a:tr>
                </a:tbl>
              </a:graphicData>
            </a:graphic>
          </p:graphicFrame>
        </mc:Choice>
        <mc:Fallback>
          <p:graphicFrame>
            <p:nvGraphicFramePr>
              <p:cNvPr id="12" name="Tabla 11"/>
              <p:cNvGraphicFramePr>
                <a:graphicFrameLocks noGrp="1"/>
              </p:cNvGraphicFramePr>
              <p:nvPr>
                <p:extLst>
                  <p:ext uri="{D42A27DB-BD31-4B8C-83A1-F6EECF244321}">
                    <p14:modId xmlns:p14="http://schemas.microsoft.com/office/powerpoint/2010/main" val="246420141"/>
                  </p:ext>
                </p:extLst>
              </p:nvPr>
            </p:nvGraphicFramePr>
            <p:xfrm>
              <a:off x="6437704" y="5466783"/>
              <a:ext cx="5200575" cy="963811"/>
            </p:xfrm>
            <a:graphic>
              <a:graphicData uri="http://schemas.openxmlformats.org/drawingml/2006/table">
                <a:tbl>
                  <a:tblPr firstRow="1" firstCol="1" bandRow="1">
                    <a:tableStyleId>{5C22544A-7EE6-4342-B048-85BDC9FD1C3A}</a:tableStyleId>
                  </a:tblPr>
                  <a:tblGrid>
                    <a:gridCol w="2954608">
                      <a:extLst>
                        <a:ext uri="{9D8B030D-6E8A-4147-A177-3AD203B41FA5}">
                          <a16:colId xmlns:a16="http://schemas.microsoft.com/office/drawing/2014/main" val="1092993913"/>
                        </a:ext>
                      </a:extLst>
                    </a:gridCol>
                    <a:gridCol w="2245967">
                      <a:extLst>
                        <a:ext uri="{9D8B030D-6E8A-4147-A177-3AD203B41FA5}">
                          <a16:colId xmlns:a16="http://schemas.microsoft.com/office/drawing/2014/main" val="1168030607"/>
                        </a:ext>
                      </a:extLst>
                    </a:gridCol>
                  </a:tblGrid>
                  <a:tr h="291497">
                    <a:tc>
                      <a:txBody>
                        <a:bodyPr/>
                        <a:lstStyle/>
                        <a:p>
                          <a:endParaRPr lang="es-EC"/>
                        </a:p>
                      </a:txBody>
                      <a:tcPr marL="68580" marR="68580" marT="0" marB="0">
                        <a:blipFill>
                          <a:blip r:embed="rId10"/>
                          <a:stretch>
                            <a:fillRect l="-206" t="-2083" r="-76907" b="-262500"/>
                          </a:stretch>
                        </a:blipFill>
                      </a:tcPr>
                    </a:tc>
                    <a:tc>
                      <a:txBody>
                        <a:bodyPr/>
                        <a:lstStyle/>
                        <a:p>
                          <a:pPr>
                            <a:lnSpc>
                              <a:spcPct val="150000"/>
                            </a:lnSpc>
                            <a:spcAft>
                              <a:spcPts val="0"/>
                            </a:spcAft>
                          </a:pPr>
                          <a:r>
                            <a:rPr lang="es-EC" sz="1400" b="1" dirty="0">
                              <a:effectLst/>
                              <a:latin typeface="Calibri" panose="020F0502020204030204" pitchFamily="34" charset="0"/>
                              <a:ea typeface="Times New Roman" panose="02020603050405020304" pitchFamily="18" charset="0"/>
                              <a:cs typeface="Calibri" panose="020F0502020204030204" pitchFamily="34" charset="0"/>
                            </a:rPr>
                            <a:t>0,069</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977689"/>
                      </a:ext>
                    </a:extLst>
                  </a:tr>
                  <a:tr h="352591">
                    <a:tc>
                      <a:txBody>
                        <a:bodyPr/>
                        <a:lstStyle/>
                        <a:p>
                          <a:endParaRPr lang="es-EC"/>
                        </a:p>
                      </a:txBody>
                      <a:tcPr marL="68580" marR="68580" marT="0" marB="0">
                        <a:blipFill>
                          <a:blip r:embed="rId10"/>
                          <a:stretch>
                            <a:fillRect l="-206" t="-84483" r="-76907" b="-117241"/>
                          </a:stretch>
                        </a:blipFill>
                      </a:tcPr>
                    </a:tc>
                    <a:tc>
                      <a:txBody>
                        <a:bodyPr/>
                        <a:lstStyle/>
                        <a:p>
                          <a:pPr>
                            <a:lnSpc>
                              <a:spcPct val="150000"/>
                            </a:lnSpc>
                            <a:spcAft>
                              <a:spcPts val="0"/>
                            </a:spcAft>
                          </a:pPr>
                          <a:r>
                            <a:rPr lang="es-EC" sz="1400" b="1" dirty="0">
                              <a:effectLst/>
                              <a:latin typeface="Calibri" panose="020F0502020204030204" pitchFamily="34" charset="0"/>
                              <a:ea typeface="Times New Roman" panose="02020603050405020304" pitchFamily="18" charset="0"/>
                              <a:cs typeface="Calibri" panose="020F0502020204030204" pitchFamily="34" charset="0"/>
                            </a:rPr>
                            <a:t>0,194</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263051"/>
                      </a:ext>
                    </a:extLst>
                  </a:tr>
                  <a:tr h="319723">
                    <a:tc>
                      <a:txBody>
                        <a:bodyPr/>
                        <a:lstStyle/>
                        <a:p>
                          <a:endParaRPr lang="es-EC"/>
                        </a:p>
                      </a:txBody>
                      <a:tcPr marL="68580" marR="68580" marT="0" marB="0">
                        <a:blipFill>
                          <a:blip r:embed="rId10"/>
                          <a:stretch>
                            <a:fillRect l="-206" t="-201887" r="-76907" b="-28302"/>
                          </a:stretch>
                        </a:blipFill>
                      </a:tcPr>
                    </a:tc>
                    <a:tc>
                      <a:txBody>
                        <a:bodyPr/>
                        <a:lstStyle/>
                        <a:p>
                          <a:pPr>
                            <a:lnSpc>
                              <a:spcPct val="150000"/>
                            </a:lnSpc>
                            <a:spcAft>
                              <a:spcPts val="0"/>
                            </a:spcAft>
                          </a:pPr>
                          <a:r>
                            <a:rPr lang="es-EC" sz="1400" b="1" dirty="0">
                              <a:effectLst/>
                              <a:latin typeface="Calibri" panose="020F0502020204030204" pitchFamily="34" charset="0"/>
                              <a:ea typeface="Times New Roman" panose="02020603050405020304" pitchFamily="18" charset="0"/>
                              <a:cs typeface="Calibri" panose="020F0502020204030204" pitchFamily="34" charset="0"/>
                            </a:rPr>
                            <a:t>5,05%</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78891"/>
                      </a:ext>
                    </a:extLst>
                  </a:tr>
                </a:tbl>
              </a:graphicData>
            </a:graphic>
          </p:graphicFrame>
        </mc:Fallback>
      </mc:AlternateContent>
      <p:pic>
        <p:nvPicPr>
          <p:cNvPr id="14" name="Imagen 13"/>
          <p:cNvPicPr/>
          <p:nvPr/>
        </p:nvPicPr>
        <p:blipFill>
          <a:blip r:embed="rId11"/>
          <a:stretch>
            <a:fillRect/>
          </a:stretch>
        </p:blipFill>
        <p:spPr>
          <a:xfrm>
            <a:off x="762000" y="3857413"/>
            <a:ext cx="4973320" cy="2668270"/>
          </a:xfrm>
          <a:prstGeom prst="rect">
            <a:avLst/>
          </a:prstGeom>
        </p:spPr>
      </p:pic>
      <p:pic>
        <p:nvPicPr>
          <p:cNvPr id="15" name="Imagen 14"/>
          <p:cNvPicPr/>
          <p:nvPr/>
        </p:nvPicPr>
        <p:blipFill rotWithShape="1">
          <a:blip r:embed="rId12"/>
          <a:srcRect l="3585" t="2921" r="2047" b="974"/>
          <a:stretch/>
        </p:blipFill>
        <p:spPr bwMode="auto">
          <a:xfrm>
            <a:off x="6217920" y="2851428"/>
            <a:ext cx="5181600" cy="25069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0641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a detalle </a:t>
            </a:r>
            <a:r>
              <a:rPr lang="es-EC" sz="2800" dirty="0"/>
              <a:t>del robot seguidor de línea categoría </a:t>
            </a:r>
            <a:r>
              <a:rPr lang="es-EC" sz="2800" dirty="0" smtClean="0"/>
              <a:t>velocista</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14</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pic>
        <p:nvPicPr>
          <p:cNvPr id="9" name="Marcador de contenido 8"/>
          <p:cNvPicPr>
            <a:picLocks noGrp="1"/>
          </p:cNvPicPr>
          <p:nvPr>
            <p:ph idx="1"/>
          </p:nvPr>
        </p:nvPicPr>
        <p:blipFill rotWithShape="1">
          <a:blip r:embed="rId8" cstate="print">
            <a:extLst>
              <a:ext uri="{28A0092B-C50C-407E-A947-70E740481C1C}">
                <a14:useLocalDpi xmlns:a14="http://schemas.microsoft.com/office/drawing/2010/main" val="0"/>
              </a:ext>
            </a:extLst>
          </a:blip>
          <a:srcRect l="6069" r="2684"/>
          <a:stretch/>
        </p:blipFill>
        <p:spPr bwMode="auto">
          <a:xfrm>
            <a:off x="3901807" y="1828570"/>
            <a:ext cx="6676853" cy="4022725"/>
          </a:xfrm>
          <a:prstGeom prst="rect">
            <a:avLst/>
          </a:prstGeom>
          <a:ln>
            <a:noFill/>
          </a:ln>
          <a:extLst>
            <a:ext uri="{53640926-AAD7-44D8-BBD7-CCE9431645EC}">
              <a14:shadowObscured xmlns:a14="http://schemas.microsoft.com/office/drawing/2010/main"/>
            </a:ext>
          </a:extLst>
        </p:spPr>
      </p:pic>
      <p:sp>
        <p:nvSpPr>
          <p:cNvPr id="11" name="Rectángulo 10"/>
          <p:cNvSpPr/>
          <p:nvPr/>
        </p:nvSpPr>
        <p:spPr>
          <a:xfrm>
            <a:off x="781731" y="3129076"/>
            <a:ext cx="1780103" cy="646331"/>
          </a:xfrm>
          <a:prstGeom prst="rect">
            <a:avLst/>
          </a:prstGeom>
        </p:spPr>
        <p:txBody>
          <a:bodyPr wrap="none">
            <a:spAutoFit/>
          </a:bodyPr>
          <a:lstStyle/>
          <a:p>
            <a:pPr>
              <a:lnSpc>
                <a:spcPct val="200000"/>
              </a:lnSpc>
              <a:spcBef>
                <a:spcPts val="400"/>
              </a:spcBef>
              <a:spcAft>
                <a:spcPts val="0"/>
              </a:spcAft>
            </a:pPr>
            <a:r>
              <a:rPr lang="es-EC" b="1" dirty="0">
                <a:latin typeface="Calibri" panose="020F0502020204030204" pitchFamily="34" charset="0"/>
                <a:ea typeface="Times New Roman" panose="02020603050405020304" pitchFamily="18" charset="0"/>
                <a:cs typeface="Calibri" panose="020F0502020204030204" pitchFamily="34" charset="0"/>
              </a:rPr>
              <a:t>Planos eléctricos</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035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a detalle </a:t>
            </a:r>
            <a:r>
              <a:rPr lang="es-EC" sz="2800" dirty="0"/>
              <a:t>del robot seguidor de línea categoría </a:t>
            </a:r>
            <a:r>
              <a:rPr lang="es-EC" sz="2800" dirty="0" smtClean="0"/>
              <a:t>velocista</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15</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3" name="Marcador de contenido 2"/>
          <p:cNvSpPr>
            <a:spLocks noGrp="1"/>
          </p:cNvSpPr>
          <p:nvPr>
            <p:ph idx="1"/>
          </p:nvPr>
        </p:nvSpPr>
        <p:spPr>
          <a:xfrm>
            <a:off x="995680" y="3545225"/>
            <a:ext cx="2754284" cy="1793393"/>
          </a:xfrm>
        </p:spPr>
        <p:txBody>
          <a:bodyPr/>
          <a:lstStyle/>
          <a:p>
            <a:r>
              <a:rPr lang="es-EC" b="1" dirty="0"/>
              <a:t>Diagrama de flujo</a:t>
            </a:r>
          </a:p>
          <a:p>
            <a:endParaRPr lang="es-EC" dirty="0"/>
          </a:p>
        </p:txBody>
      </p:sp>
      <p:sp>
        <p:nvSpPr>
          <p:cNvPr id="10" name="Rectangle 2"/>
          <p:cNvSpPr>
            <a:spLocks noChangeArrowheads="1"/>
          </p:cNvSpPr>
          <p:nvPr/>
        </p:nvSpPr>
        <p:spPr bwMode="auto">
          <a:xfrm flipV="1">
            <a:off x="4235899" y="-481997"/>
            <a:ext cx="5765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a:p>
        </p:txBody>
      </p:sp>
      <p:pic>
        <p:nvPicPr>
          <p:cNvPr id="9" name="Imagen 8"/>
          <p:cNvPicPr>
            <a:picLocks noChangeAspect="1"/>
          </p:cNvPicPr>
          <p:nvPr/>
        </p:nvPicPr>
        <p:blipFill>
          <a:blip r:embed="rId8"/>
          <a:stretch>
            <a:fillRect/>
          </a:stretch>
        </p:blipFill>
        <p:spPr>
          <a:xfrm>
            <a:off x="4165982" y="2105850"/>
            <a:ext cx="6211351" cy="3944667"/>
          </a:xfrm>
          <a:prstGeom prst="rect">
            <a:avLst/>
          </a:prstGeom>
        </p:spPr>
      </p:pic>
    </p:spTree>
    <p:extLst>
      <p:ext uri="{BB962C8B-B14F-4D97-AF65-F5344CB8AC3E}">
        <p14:creationId xmlns:p14="http://schemas.microsoft.com/office/powerpoint/2010/main" val="3040462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a:t>Ingeniería de concepto del robot </a:t>
            </a:r>
            <a:r>
              <a:rPr lang="es-EC" sz="2800" b="1" dirty="0" smtClean="0"/>
              <a:t>resuelve laberintos</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16</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a:t>
            </a:r>
            <a:endParaRPr lang="es-EC" sz="4000" b="1"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924561152"/>
              </p:ext>
            </p:extLst>
          </p:nvPr>
        </p:nvGraphicFramePr>
        <p:xfrm>
          <a:off x="225311" y="1932021"/>
          <a:ext cx="3533889" cy="3064852"/>
        </p:xfrm>
        <a:graphic>
          <a:graphicData uri="http://schemas.openxmlformats.org/drawingml/2006/table">
            <a:tbl>
              <a:tblPr firstRow="1" firstCol="1" bandRow="1">
                <a:tableStyleId>{8A107856-5554-42FB-B03E-39F5DBC370BA}</a:tableStyleId>
              </a:tblPr>
              <a:tblGrid>
                <a:gridCol w="1529598">
                  <a:extLst>
                    <a:ext uri="{9D8B030D-6E8A-4147-A177-3AD203B41FA5}">
                      <a16:colId xmlns:a16="http://schemas.microsoft.com/office/drawing/2014/main" val="4115082579"/>
                    </a:ext>
                  </a:extLst>
                </a:gridCol>
                <a:gridCol w="2004291">
                  <a:extLst>
                    <a:ext uri="{9D8B030D-6E8A-4147-A177-3AD203B41FA5}">
                      <a16:colId xmlns:a16="http://schemas.microsoft.com/office/drawing/2014/main" val="2507481489"/>
                    </a:ext>
                  </a:extLst>
                </a:gridCol>
              </a:tblGrid>
              <a:tr h="491892">
                <a:tc gridSpan="2">
                  <a:txBody>
                    <a:bodyPr/>
                    <a:lstStyle/>
                    <a:p>
                      <a:pPr marL="382905" indent="457200"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ESPECIFICACIONES FINALES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hMerge="1">
                  <a:txBody>
                    <a:bodyPr/>
                    <a:lstStyle/>
                    <a:p>
                      <a:endParaRPr lang="es-EC"/>
                    </a:p>
                  </a:txBody>
                  <a:tcPr/>
                </a:tc>
                <a:extLst>
                  <a:ext uri="{0D108BD9-81ED-4DB2-BD59-A6C34878D82A}">
                    <a16:rowId xmlns:a16="http://schemas.microsoft.com/office/drawing/2014/main" val="188342160"/>
                  </a:ext>
                </a:extLst>
              </a:tr>
              <a:tr h="1287969">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CHASIS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4064478830"/>
                  </a:ext>
                </a:extLst>
              </a:tr>
              <a:tr h="1284991">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CONTROLADOR PIC 16F877A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15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1798623"/>
                  </a:ext>
                </a:extLst>
              </a:tr>
            </a:tbl>
          </a:graphicData>
        </a:graphic>
      </p:graphicFrame>
      <p:sp>
        <p:nvSpPr>
          <p:cNvPr id="14" name="Flecha a la derecha con bandas 13"/>
          <p:cNvSpPr/>
          <p:nvPr/>
        </p:nvSpPr>
        <p:spPr>
          <a:xfrm>
            <a:off x="7673607" y="3043600"/>
            <a:ext cx="1510432" cy="83166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19" name="Imagen 18"/>
          <p:cNvPicPr/>
          <p:nvPr/>
        </p:nvPicPr>
        <p:blipFill>
          <a:blip r:embed="rId8" cstate="print">
            <a:extLst>
              <a:ext uri="{28A0092B-C50C-407E-A947-70E740481C1C}">
                <a14:useLocalDpi xmlns:a14="http://schemas.microsoft.com/office/drawing/2010/main" val="0"/>
              </a:ext>
            </a:extLst>
          </a:blip>
          <a:stretch>
            <a:fillRect/>
          </a:stretch>
        </p:blipFill>
        <p:spPr>
          <a:xfrm>
            <a:off x="1992255" y="2494509"/>
            <a:ext cx="1130589" cy="1054100"/>
          </a:xfrm>
          <a:prstGeom prst="rect">
            <a:avLst/>
          </a:prstGeom>
        </p:spPr>
      </p:pic>
      <p:pic>
        <p:nvPicPr>
          <p:cNvPr id="20" name="Imagen 19"/>
          <p:cNvPicPr/>
          <p:nvPr/>
        </p:nvPicPr>
        <p:blipFill rotWithShape="1">
          <a:blip r:embed="rId9">
            <a:extLst>
              <a:ext uri="{28A0092B-C50C-407E-A947-70E740481C1C}">
                <a14:useLocalDpi xmlns:a14="http://schemas.microsoft.com/office/drawing/2010/main" val="0"/>
              </a:ext>
            </a:extLst>
          </a:blip>
          <a:srcRect l="3667" t="-20" r="6643" b="20"/>
          <a:stretch/>
        </p:blipFill>
        <p:spPr bwMode="auto">
          <a:xfrm>
            <a:off x="1922052" y="3966166"/>
            <a:ext cx="1527810" cy="723265"/>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1498938619"/>
              </p:ext>
            </p:extLst>
          </p:nvPr>
        </p:nvGraphicFramePr>
        <p:xfrm>
          <a:off x="3931319" y="2257809"/>
          <a:ext cx="3533889" cy="2502364"/>
        </p:xfrm>
        <a:graphic>
          <a:graphicData uri="http://schemas.openxmlformats.org/drawingml/2006/table">
            <a:tbl>
              <a:tblPr firstRow="1" firstCol="1" bandRow="1">
                <a:tableStyleId>{8A107856-5554-42FB-B03E-39F5DBC370BA}</a:tableStyleId>
              </a:tblPr>
              <a:tblGrid>
                <a:gridCol w="1354107">
                  <a:extLst>
                    <a:ext uri="{9D8B030D-6E8A-4147-A177-3AD203B41FA5}">
                      <a16:colId xmlns:a16="http://schemas.microsoft.com/office/drawing/2014/main" val="1374679680"/>
                    </a:ext>
                  </a:extLst>
                </a:gridCol>
                <a:gridCol w="2179782">
                  <a:extLst>
                    <a:ext uri="{9D8B030D-6E8A-4147-A177-3AD203B41FA5}">
                      <a16:colId xmlns:a16="http://schemas.microsoft.com/office/drawing/2014/main" val="236274376"/>
                    </a:ext>
                  </a:extLst>
                </a:gridCol>
              </a:tblGrid>
              <a:tr h="1222204">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SENSOR DE</a:t>
                      </a:r>
                      <a:r>
                        <a:rPr lang="pt-BR" sz="1400" dirty="0" smtClean="0">
                          <a:effectLst/>
                          <a:latin typeface="Times New Roman" panose="02020603050405020304" pitchFamily="18" charset="0"/>
                          <a:cs typeface="Times New Roman" panose="02020603050405020304" pitchFamily="18" charset="0"/>
                        </a:rPr>
                        <a:t> DISTANCIA ANÁLOGO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3281976720"/>
                  </a:ext>
                </a:extLst>
              </a:tr>
              <a:tr h="122220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400" dirty="0" smtClean="0">
                          <a:effectLst/>
                          <a:latin typeface="Times New Roman" panose="02020603050405020304" pitchFamily="18" charset="0"/>
                          <a:cs typeface="Times New Roman" panose="02020603050405020304" pitchFamily="18" charset="0"/>
                        </a:rPr>
                        <a:t>SENSOR DE</a:t>
                      </a:r>
                      <a:r>
                        <a:rPr lang="pt-BR" sz="1400" dirty="0" smtClean="0">
                          <a:effectLst/>
                          <a:latin typeface="Times New Roman" panose="02020603050405020304" pitchFamily="18" charset="0"/>
                          <a:cs typeface="Times New Roman" panose="02020603050405020304" pitchFamily="18" charset="0"/>
                        </a:rPr>
                        <a:t> DISTANCIA DIGITAL</a:t>
                      </a:r>
                      <a:endParaRPr lang="es-EC" sz="1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4094793218"/>
                  </a:ext>
                </a:extLst>
              </a:tr>
            </a:tbl>
          </a:graphicData>
        </a:graphic>
      </p:graphicFrame>
      <p:pic>
        <p:nvPicPr>
          <p:cNvPr id="22" name="Imagen 21"/>
          <p:cNvPicPr/>
          <p:nvPr/>
        </p:nvPicPr>
        <p:blipFill rotWithShape="1">
          <a:blip r:embed="rId10" cstate="print">
            <a:extLst>
              <a:ext uri="{28A0092B-C50C-407E-A947-70E740481C1C}">
                <a14:useLocalDpi xmlns:a14="http://schemas.microsoft.com/office/drawing/2010/main" val="0"/>
              </a:ext>
            </a:extLst>
          </a:blip>
          <a:srcRect l="-1" t="47228" r="40396" b="-1"/>
          <a:stretch/>
        </p:blipFill>
        <p:spPr bwMode="auto">
          <a:xfrm>
            <a:off x="5917074" y="3743596"/>
            <a:ext cx="1093326" cy="736437"/>
          </a:xfrm>
          <a:prstGeom prst="rect">
            <a:avLst/>
          </a:prstGeom>
          <a:ln>
            <a:noFill/>
          </a:ln>
          <a:extLst>
            <a:ext uri="{53640926-AAD7-44D8-BBD7-CCE9431645EC}">
              <a14:shadowObscured xmlns:a14="http://schemas.microsoft.com/office/drawing/2010/main"/>
            </a:ext>
          </a:extLst>
        </p:spPr>
      </p:pic>
      <p:pic>
        <p:nvPicPr>
          <p:cNvPr id="21" name="Imagen 20"/>
          <p:cNvPicPr/>
          <p:nvPr/>
        </p:nvPicPr>
        <p:blipFill rotWithShape="1">
          <a:blip r:embed="rId11">
            <a:extLst>
              <a:ext uri="{28A0092B-C50C-407E-A947-70E740481C1C}">
                <a14:useLocalDpi xmlns:a14="http://schemas.microsoft.com/office/drawing/2010/main" val="0"/>
              </a:ext>
            </a:extLst>
          </a:blip>
          <a:srcRect b="17460"/>
          <a:stretch/>
        </p:blipFill>
        <p:spPr bwMode="auto">
          <a:xfrm>
            <a:off x="5848436" y="2473847"/>
            <a:ext cx="1307465" cy="990600"/>
          </a:xfrm>
          <a:prstGeom prst="rect">
            <a:avLst/>
          </a:prstGeom>
          <a:ln>
            <a:noFill/>
          </a:ln>
          <a:extLst>
            <a:ext uri="{53640926-AAD7-44D8-BBD7-CCE9431645EC}">
              <a14:shadowObscured xmlns:a14="http://schemas.microsoft.com/office/drawing/2010/main"/>
            </a:ext>
          </a:extLst>
        </p:spPr>
      </p:pic>
      <p:pic>
        <p:nvPicPr>
          <p:cNvPr id="23" name="Imagen 22"/>
          <p:cNvPicPr/>
          <p:nvPr/>
        </p:nvPicPr>
        <p:blipFill rotWithShape="1">
          <a:blip r:embed="rId12" cstate="print">
            <a:extLst>
              <a:ext uri="{28A0092B-C50C-407E-A947-70E740481C1C}">
                <a14:useLocalDpi xmlns:a14="http://schemas.microsoft.com/office/drawing/2010/main" val="0"/>
              </a:ext>
            </a:extLst>
          </a:blip>
          <a:srcRect t="3774" b="10389"/>
          <a:stretch/>
        </p:blipFill>
        <p:spPr bwMode="auto">
          <a:xfrm>
            <a:off x="9528323" y="2840680"/>
            <a:ext cx="1923792" cy="11254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4413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Básica del </a:t>
            </a:r>
            <a:r>
              <a:rPr lang="es-EC" sz="2800" dirty="0"/>
              <a:t>robot </a:t>
            </a:r>
            <a:r>
              <a:rPr lang="es-EC" sz="2800" dirty="0" smtClean="0"/>
              <a:t>Resuelve Laberintos</a:t>
            </a:r>
            <a:endParaRPr lang="es-EC" sz="2800" dirty="0"/>
          </a:p>
        </p:txBody>
      </p:sp>
      <p:sp>
        <p:nvSpPr>
          <p:cNvPr id="3" name="Marcador de contenido 2"/>
          <p:cNvSpPr>
            <a:spLocks noGrp="1"/>
          </p:cNvSpPr>
          <p:nvPr>
            <p:ph idx="1"/>
          </p:nvPr>
        </p:nvSpPr>
        <p:spPr>
          <a:xfrm>
            <a:off x="1097280" y="1845734"/>
            <a:ext cx="10058400" cy="4344028"/>
          </a:xfrm>
        </p:spPr>
        <p:txBody>
          <a:bodyPr>
            <a:normAutofit/>
          </a:bodyPr>
          <a:lstStyle/>
          <a:p>
            <a:r>
              <a:rPr lang="es-EC" b="1" dirty="0"/>
              <a:t>Sistema de </a:t>
            </a:r>
            <a:r>
              <a:rPr lang="es-EC" b="1" dirty="0" smtClean="0"/>
              <a:t>control</a:t>
            </a:r>
          </a:p>
          <a:p>
            <a:endParaRPr lang="es-EC" b="1" dirty="0"/>
          </a:p>
          <a:p>
            <a:endParaRPr lang="es-EC" b="1" dirty="0" smtClean="0"/>
          </a:p>
          <a:p>
            <a:endParaRPr lang="es-EC" b="1" dirty="0" smtClean="0"/>
          </a:p>
          <a:p>
            <a:endParaRPr lang="es-EC" b="1" dirty="0"/>
          </a:p>
          <a:p>
            <a:endParaRPr lang="es-EC" b="1" dirty="0"/>
          </a:p>
          <a:p>
            <a:endParaRPr lang="es-EC" b="1" dirty="0"/>
          </a:p>
          <a:p>
            <a:r>
              <a:rPr lang="es-EC" dirty="0"/>
              <a:t>El movimiento de un prototipo de un robot resuelve laberintos normalmente se basa en la detección de las paredes del laberinto para la toma de decisiones, existen algunas posibilidades de combinaciones y bifurcaciones en los laberintos</a:t>
            </a:r>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17</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pic>
        <p:nvPicPr>
          <p:cNvPr id="10" name="Imagen 9"/>
          <p:cNvPicPr/>
          <p:nvPr/>
        </p:nvPicPr>
        <p:blipFill>
          <a:blip r:embed="rId8"/>
          <a:stretch>
            <a:fillRect/>
          </a:stretch>
        </p:blipFill>
        <p:spPr>
          <a:xfrm>
            <a:off x="3405187" y="2065655"/>
            <a:ext cx="5381625" cy="2726690"/>
          </a:xfrm>
          <a:prstGeom prst="rect">
            <a:avLst/>
          </a:prstGeom>
        </p:spPr>
      </p:pic>
    </p:spTree>
    <p:extLst>
      <p:ext uri="{BB962C8B-B14F-4D97-AF65-F5344CB8AC3E}">
        <p14:creationId xmlns:p14="http://schemas.microsoft.com/office/powerpoint/2010/main" val="3922057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a detalle </a:t>
            </a:r>
            <a:r>
              <a:rPr lang="es-EC" sz="2800" dirty="0"/>
              <a:t>del robot </a:t>
            </a:r>
            <a:r>
              <a:rPr lang="es-EC" sz="2800" dirty="0" smtClean="0"/>
              <a:t>Resuelve Laberintos</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18</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1" name="Rectángulo 10"/>
          <p:cNvSpPr/>
          <p:nvPr/>
        </p:nvSpPr>
        <p:spPr>
          <a:xfrm>
            <a:off x="781731" y="3129076"/>
            <a:ext cx="1780103" cy="646331"/>
          </a:xfrm>
          <a:prstGeom prst="rect">
            <a:avLst/>
          </a:prstGeom>
        </p:spPr>
        <p:txBody>
          <a:bodyPr wrap="none">
            <a:spAutoFit/>
          </a:bodyPr>
          <a:lstStyle/>
          <a:p>
            <a:pPr>
              <a:lnSpc>
                <a:spcPct val="200000"/>
              </a:lnSpc>
              <a:spcBef>
                <a:spcPts val="400"/>
              </a:spcBef>
              <a:spcAft>
                <a:spcPts val="0"/>
              </a:spcAft>
            </a:pPr>
            <a:r>
              <a:rPr lang="es-EC" b="1" dirty="0">
                <a:latin typeface="Calibri" panose="020F0502020204030204" pitchFamily="34" charset="0"/>
                <a:ea typeface="Times New Roman" panose="02020603050405020304" pitchFamily="18" charset="0"/>
                <a:cs typeface="Calibri" panose="020F0502020204030204" pitchFamily="34" charset="0"/>
              </a:rPr>
              <a:t>Planos eléctricos</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Imagen 11"/>
          <p:cNvPicPr/>
          <p:nvPr/>
        </p:nvPicPr>
        <p:blipFill rotWithShape="1">
          <a:blip r:embed="rId8" cstate="print">
            <a:extLst>
              <a:ext uri="{28A0092B-C50C-407E-A947-70E740481C1C}">
                <a14:useLocalDpi xmlns:a14="http://schemas.microsoft.com/office/drawing/2010/main" val="0"/>
              </a:ext>
            </a:extLst>
          </a:blip>
          <a:srcRect l="2415" t="3096" r="3800" b="6878"/>
          <a:stretch/>
        </p:blipFill>
        <p:spPr bwMode="auto">
          <a:xfrm>
            <a:off x="3008409" y="2023963"/>
            <a:ext cx="8147050" cy="3677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503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19</a:t>
            </a:fld>
            <a:endParaRPr lang="es-EC"/>
          </a:p>
        </p:txBody>
      </p:sp>
      <p:sp>
        <p:nvSpPr>
          <p:cNvPr id="3" name="Marcador de contenido 2"/>
          <p:cNvSpPr>
            <a:spLocks noGrp="1"/>
          </p:cNvSpPr>
          <p:nvPr>
            <p:ph sz="half" idx="4294967295"/>
          </p:nvPr>
        </p:nvSpPr>
        <p:spPr>
          <a:xfrm>
            <a:off x="829747" y="2650602"/>
            <a:ext cx="4066345" cy="2199813"/>
          </a:xfrm>
        </p:spPr>
        <p:txBody>
          <a:bodyPr/>
          <a:lstStyle/>
          <a:p>
            <a:r>
              <a:rPr lang="es-EC" b="1" dirty="0"/>
              <a:t>Diagrama de flujo</a:t>
            </a:r>
          </a:p>
          <a:p>
            <a:endParaRPr lang="es-EC" dirty="0"/>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0" name="Rectangle 2"/>
          <p:cNvSpPr>
            <a:spLocks noChangeArrowheads="1"/>
          </p:cNvSpPr>
          <p:nvPr/>
        </p:nvSpPr>
        <p:spPr bwMode="auto">
          <a:xfrm flipV="1">
            <a:off x="4235899" y="-481997"/>
            <a:ext cx="5765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a:p>
        </p:txBody>
      </p:sp>
      <p:sp>
        <p:nvSpPr>
          <p:cNvPr id="9" name="Rectangle 2"/>
          <p:cNvSpPr>
            <a:spLocks noChangeArrowheads="1"/>
          </p:cNvSpPr>
          <p:nvPr/>
        </p:nvSpPr>
        <p:spPr bwMode="auto">
          <a:xfrm flipV="1">
            <a:off x="4356503" y="-592754"/>
            <a:ext cx="74465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2" name="Imagen 1"/>
          <p:cNvPicPr>
            <a:picLocks noChangeAspect="1"/>
          </p:cNvPicPr>
          <p:nvPr/>
        </p:nvPicPr>
        <p:blipFill>
          <a:blip r:embed="rId8"/>
          <a:stretch>
            <a:fillRect/>
          </a:stretch>
        </p:blipFill>
        <p:spPr>
          <a:xfrm>
            <a:off x="3333552" y="1328535"/>
            <a:ext cx="6953101" cy="4720667"/>
          </a:xfrm>
          <a:prstGeom prst="rect">
            <a:avLst/>
          </a:prstGeom>
        </p:spPr>
      </p:pic>
    </p:spTree>
    <p:extLst>
      <p:ext uri="{BB962C8B-B14F-4D97-AF65-F5344CB8AC3E}">
        <p14:creationId xmlns:p14="http://schemas.microsoft.com/office/powerpoint/2010/main" val="34384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7611" y="580590"/>
            <a:ext cx="10058400" cy="1076621"/>
          </a:xfrm>
        </p:spPr>
        <p:txBody>
          <a:bodyPr>
            <a:normAutofit fontScale="90000"/>
          </a:bodyPr>
          <a:lstStyle/>
          <a:p>
            <a:pPr lvl="0"/>
            <a:r>
              <a:rPr lang="es-EC" b="1" dirty="0">
                <a:solidFill>
                  <a:schemeClr val="tx1"/>
                </a:solidFill>
                <a:latin typeface="Calibri" panose="020F0502020204030204" pitchFamily="34" charset="0"/>
              </a:rPr>
              <a:t>Contenido</a:t>
            </a:r>
            <a:br>
              <a:rPr lang="es-EC" b="1" dirty="0">
                <a:solidFill>
                  <a:schemeClr val="tx1"/>
                </a:solidFill>
                <a:latin typeface="Calibri" panose="020F0502020204030204" pitchFamily="34" charset="0"/>
              </a:rPr>
            </a:br>
            <a:endParaRPr lang="es-EC" dirty="0">
              <a:solidFill>
                <a:schemeClr val="tx1"/>
              </a:solidFill>
            </a:endParaRPr>
          </a:p>
        </p:txBody>
      </p:sp>
      <p:sp>
        <p:nvSpPr>
          <p:cNvPr id="4" name="Marcador de número de diapositiva 3"/>
          <p:cNvSpPr>
            <a:spLocks noGrp="1"/>
          </p:cNvSpPr>
          <p:nvPr>
            <p:ph type="sldNum" sz="quarter" idx="12"/>
          </p:nvPr>
        </p:nvSpPr>
        <p:spPr/>
        <p:txBody>
          <a:bodyPr/>
          <a:lstStyle/>
          <a:p>
            <a:fld id="{E4EF738C-0DD5-4820-A66D-5E7D54A644DF}" type="slidenum">
              <a:rPr lang="es-EC" smtClean="0"/>
              <a:t>2</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CuadroTexto 7"/>
          <p:cNvSpPr txBox="1"/>
          <p:nvPr/>
        </p:nvSpPr>
        <p:spPr>
          <a:xfrm>
            <a:off x="880796" y="1702383"/>
            <a:ext cx="4524883" cy="400110"/>
          </a:xfrm>
          <a:prstGeom prst="rect">
            <a:avLst/>
          </a:prstGeom>
          <a:noFill/>
          <a:ln w="38100">
            <a:noFill/>
          </a:ln>
        </p:spPr>
        <p:txBody>
          <a:bodyPr wrap="square" rtlCol="0">
            <a:spAutoFit/>
          </a:bodyPr>
          <a:lstStyle/>
          <a:p>
            <a:r>
              <a:rPr lang="es-EC" sz="2000" b="1" dirty="0"/>
              <a:t>I. Generalidades </a:t>
            </a:r>
          </a:p>
        </p:txBody>
      </p:sp>
      <p:sp>
        <p:nvSpPr>
          <p:cNvPr id="9" name="CuadroTexto 8"/>
          <p:cNvSpPr txBox="1"/>
          <p:nvPr/>
        </p:nvSpPr>
        <p:spPr>
          <a:xfrm>
            <a:off x="757268" y="3348218"/>
            <a:ext cx="4524883" cy="400110"/>
          </a:xfrm>
          <a:prstGeom prst="rect">
            <a:avLst/>
          </a:prstGeom>
          <a:noFill/>
          <a:ln w="38100">
            <a:noFill/>
          </a:ln>
        </p:spPr>
        <p:txBody>
          <a:bodyPr wrap="square" rtlCol="0">
            <a:spAutoFit/>
          </a:bodyPr>
          <a:lstStyle/>
          <a:p>
            <a:r>
              <a:rPr lang="es-EC" sz="2000" b="1" dirty="0"/>
              <a:t>II. Fundamentación teórica</a:t>
            </a:r>
          </a:p>
        </p:txBody>
      </p:sp>
      <p:sp>
        <p:nvSpPr>
          <p:cNvPr id="10" name="CuadroTexto 9"/>
          <p:cNvSpPr txBox="1"/>
          <p:nvPr/>
        </p:nvSpPr>
        <p:spPr>
          <a:xfrm>
            <a:off x="6630575" y="5167791"/>
            <a:ext cx="4524883" cy="400110"/>
          </a:xfrm>
          <a:prstGeom prst="rect">
            <a:avLst/>
          </a:prstGeom>
          <a:noFill/>
          <a:ln w="38100">
            <a:noFill/>
          </a:ln>
        </p:spPr>
        <p:txBody>
          <a:bodyPr wrap="square" rtlCol="0">
            <a:spAutoFit/>
          </a:bodyPr>
          <a:lstStyle/>
          <a:p>
            <a:r>
              <a:rPr lang="es-EC" sz="2000" b="1" dirty="0"/>
              <a:t>IV. Pruebas y Resultados</a:t>
            </a:r>
          </a:p>
        </p:txBody>
      </p:sp>
      <p:sp>
        <p:nvSpPr>
          <p:cNvPr id="11" name="CuadroTexto 10"/>
          <p:cNvSpPr txBox="1"/>
          <p:nvPr/>
        </p:nvSpPr>
        <p:spPr>
          <a:xfrm>
            <a:off x="757268" y="3967462"/>
            <a:ext cx="5454782" cy="1200329"/>
          </a:xfrm>
          <a:prstGeom prst="rect">
            <a:avLst/>
          </a:prstGeom>
          <a:noFill/>
        </p:spPr>
        <p:txBody>
          <a:bodyPr wrap="square" rtlCol="0">
            <a:spAutoFit/>
          </a:bodyPr>
          <a:lstStyle/>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Robótica de competencia</a:t>
            </a:r>
            <a:endParaRPr lang="es-EC" sz="16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Concurso ecuatoriano de robótica (CER)</a:t>
            </a:r>
            <a:endParaRPr lang="es-EC" sz="16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Categorías del Concurso Ecuatoriano de Robótica </a:t>
            </a:r>
            <a:endParaRPr lang="es-EC" sz="1600" dirty="0">
              <a:latin typeface="Times New Roman" panose="02020603050405020304" pitchFamily="18" charset="0"/>
              <a:cs typeface="Times New Roman" panose="02020603050405020304" pitchFamily="18" charset="0"/>
            </a:endParaRPr>
          </a:p>
        </p:txBody>
      </p:sp>
      <p:sp>
        <p:nvSpPr>
          <p:cNvPr id="12" name="Rectángulo 11"/>
          <p:cNvSpPr/>
          <p:nvPr/>
        </p:nvSpPr>
        <p:spPr>
          <a:xfrm>
            <a:off x="880795" y="2135474"/>
            <a:ext cx="6096000" cy="786754"/>
          </a:xfrm>
          <a:prstGeom prst="rect">
            <a:avLst/>
          </a:prstGeom>
        </p:spPr>
        <p:txBody>
          <a:bodyPr>
            <a:spAutoFit/>
          </a:bodyPr>
          <a:lstStyle/>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Antecedentes</a:t>
            </a:r>
          </a:p>
          <a:p>
            <a:pPr marL="457200" indent="-457200">
              <a:lnSpc>
                <a:spcPct val="150000"/>
              </a:lnSpc>
              <a:buFont typeface="+mj-lt"/>
              <a:buAutoNum type="arabicPeriod"/>
            </a:pPr>
            <a:r>
              <a:rPr lang="es-EC" sz="1600" dirty="0">
                <a:latin typeface="Times New Roman" panose="02020603050405020304" pitchFamily="18" charset="0"/>
                <a:cs typeface="Times New Roman" panose="02020603050405020304" pitchFamily="18" charset="0"/>
              </a:rPr>
              <a:t>Objetivos</a:t>
            </a:r>
          </a:p>
        </p:txBody>
      </p:sp>
      <p:sp>
        <p:nvSpPr>
          <p:cNvPr id="13" name="CuadroTexto 12"/>
          <p:cNvSpPr txBox="1"/>
          <p:nvPr/>
        </p:nvSpPr>
        <p:spPr>
          <a:xfrm>
            <a:off x="6625586" y="5658522"/>
            <a:ext cx="4524883" cy="707886"/>
          </a:xfrm>
          <a:prstGeom prst="rect">
            <a:avLst/>
          </a:prstGeom>
          <a:noFill/>
          <a:ln w="38100">
            <a:noFill/>
          </a:ln>
        </p:spPr>
        <p:txBody>
          <a:bodyPr wrap="square" rtlCol="0">
            <a:spAutoFit/>
          </a:bodyPr>
          <a:lstStyle/>
          <a:p>
            <a:r>
              <a:rPr lang="es-EC" sz="2000" b="1" dirty="0"/>
              <a:t>V. </a:t>
            </a:r>
            <a:r>
              <a:rPr lang="es-EC" sz="2000" b="1" dirty="0" smtClean="0"/>
              <a:t>Conclusiones, recomendaciones  y trabajos futuros</a:t>
            </a:r>
            <a:endParaRPr lang="es-EC" sz="2000" b="1" dirty="0"/>
          </a:p>
        </p:txBody>
      </p:sp>
      <p:sp>
        <p:nvSpPr>
          <p:cNvPr id="14" name="CuadroTexto 13">
            <a:extLst>
              <a:ext uri="{FF2B5EF4-FFF2-40B4-BE49-F238E27FC236}">
                <a16:creationId xmlns:a16="http://schemas.microsoft.com/office/drawing/2014/main" id="{8377BEFE-3C21-4CBE-AB27-8354FF70F3EC}"/>
              </a:ext>
            </a:extLst>
          </p:cNvPr>
          <p:cNvSpPr txBox="1"/>
          <p:nvPr/>
        </p:nvSpPr>
        <p:spPr>
          <a:xfrm>
            <a:off x="6786322" y="1741650"/>
            <a:ext cx="4524883" cy="400110"/>
          </a:xfrm>
          <a:prstGeom prst="rect">
            <a:avLst/>
          </a:prstGeom>
          <a:noFill/>
          <a:ln w="38100">
            <a:noFill/>
          </a:ln>
        </p:spPr>
        <p:txBody>
          <a:bodyPr wrap="square" rtlCol="0">
            <a:spAutoFit/>
          </a:bodyPr>
          <a:lstStyle/>
          <a:p>
            <a:r>
              <a:rPr lang="es-EC" sz="2000" b="1" dirty="0"/>
              <a:t>III. </a:t>
            </a:r>
            <a:r>
              <a:rPr lang="es-EC" sz="2000" b="1" dirty="0" smtClean="0"/>
              <a:t>Desarrollo</a:t>
            </a:r>
            <a:endParaRPr lang="es-EC" sz="2000" b="1" dirty="0"/>
          </a:p>
        </p:txBody>
      </p:sp>
      <p:sp>
        <p:nvSpPr>
          <p:cNvPr id="15" name="Rectángulo 14">
            <a:extLst>
              <a:ext uri="{FF2B5EF4-FFF2-40B4-BE49-F238E27FC236}">
                <a16:creationId xmlns:a16="http://schemas.microsoft.com/office/drawing/2014/main" id="{08FB9185-007B-464B-9BC7-33D3AA4ACA4A}"/>
              </a:ext>
            </a:extLst>
          </p:cNvPr>
          <p:cNvSpPr/>
          <p:nvPr/>
        </p:nvSpPr>
        <p:spPr>
          <a:xfrm>
            <a:off x="6313722" y="2102493"/>
            <a:ext cx="5330410" cy="3785652"/>
          </a:xfrm>
          <a:prstGeom prst="rect">
            <a:avLst/>
          </a:prstGeom>
        </p:spPr>
        <p:txBody>
          <a:bodyPr wrap="square">
            <a:spAutoFit/>
          </a:bodyPr>
          <a:lstStyle/>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Ingeniería de Concepto, Básica y a Detalle</a:t>
            </a:r>
            <a:endParaRPr lang="es-EC" sz="16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Ingeniería de Robot Seguidor de línea categoría Destreza</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Ingeniería de Robot Seguidor de línea categoría Velocista</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Ingeniería de Robot Resuelve Laberintos</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Ingeniería de Robot Balancín</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Ingeniería de Robot Mini Sumo</a:t>
            </a:r>
          </a:p>
          <a:p>
            <a:pPr marL="457200" indent="-457200">
              <a:lnSpc>
                <a:spcPct val="150000"/>
              </a:lnSpc>
              <a:buFont typeface="+mj-lt"/>
              <a:buAutoNum type="arabicPeriod"/>
            </a:pPr>
            <a:r>
              <a:rPr lang="es-EC" sz="1600" dirty="0" smtClean="0">
                <a:latin typeface="Times New Roman" panose="02020603050405020304" pitchFamily="18" charset="0"/>
                <a:cs typeface="Times New Roman" panose="02020603050405020304" pitchFamily="18" charset="0"/>
              </a:rPr>
              <a:t>Guía metodología para la utilización de software robot arena 2</a:t>
            </a:r>
          </a:p>
          <a:p>
            <a:pPr marL="457200" indent="-457200">
              <a:lnSpc>
                <a:spcPct val="150000"/>
              </a:lnSpc>
              <a:buFont typeface="+mj-lt"/>
              <a:buAutoNum type="arabicPeriod"/>
            </a:pPr>
            <a:endParaRPr lang="es-EC" sz="1600" dirty="0" smtClean="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endParaRPr lang="es-EC"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474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20</a:t>
            </a:fld>
            <a:endParaRPr lang="es-EC"/>
          </a:p>
        </p:txBody>
      </p:sp>
      <p:sp>
        <p:nvSpPr>
          <p:cNvPr id="3" name="Marcador de contenido 2"/>
          <p:cNvSpPr>
            <a:spLocks noGrp="1"/>
          </p:cNvSpPr>
          <p:nvPr>
            <p:ph sz="half" idx="4294967295"/>
          </p:nvPr>
        </p:nvSpPr>
        <p:spPr>
          <a:xfrm>
            <a:off x="829747" y="2650602"/>
            <a:ext cx="4066345" cy="2199813"/>
          </a:xfrm>
        </p:spPr>
        <p:txBody>
          <a:bodyPr/>
          <a:lstStyle/>
          <a:p>
            <a:r>
              <a:rPr lang="es-EC" b="1" dirty="0"/>
              <a:t>Diagrama de flujo</a:t>
            </a:r>
          </a:p>
          <a:p>
            <a:endParaRPr lang="es-EC" dirty="0"/>
          </a:p>
        </p:txBody>
      </p:sp>
      <p:pic>
        <p:nvPicPr>
          <p:cNvPr id="5" name="Imagen 4"/>
          <p:cNvPicPr/>
          <p:nvPr/>
        </p:nvPicPr>
        <p:blipFill rotWithShape="1">
          <a:blip r:embed="rId3">
            <a:extLst>
              <a:ext uri="{BEBA8EAE-BF5A-486C-A8C5-ECC9F3942E4B}">
                <a14:imgProps xmlns:a14="http://schemas.microsoft.com/office/drawing/2010/main">
                  <a14:imgLayer r:embed="rId4">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5">
            <a:extLst>
              <a:ext uri="{BEBA8EAE-BF5A-486C-A8C5-ECC9F3942E4B}">
                <a14:imgProps xmlns:a14="http://schemas.microsoft.com/office/drawing/2010/main">
                  <a14:imgLayer r:embed="rId6">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7">
            <a:extLst>
              <a:ext uri="{BEBA8EAE-BF5A-486C-A8C5-ECC9F3942E4B}">
                <a14:imgProps xmlns:a14="http://schemas.microsoft.com/office/drawing/2010/main">
                  <a14:imgLayer r:embed="rId8">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0" name="Rectangle 2"/>
          <p:cNvSpPr>
            <a:spLocks noChangeArrowheads="1"/>
          </p:cNvSpPr>
          <p:nvPr/>
        </p:nvSpPr>
        <p:spPr bwMode="auto">
          <a:xfrm flipV="1">
            <a:off x="4235899" y="-481997"/>
            <a:ext cx="5765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a:p>
        </p:txBody>
      </p:sp>
      <p:sp>
        <p:nvSpPr>
          <p:cNvPr id="9" name="Rectangle 2"/>
          <p:cNvSpPr>
            <a:spLocks noChangeArrowheads="1"/>
          </p:cNvSpPr>
          <p:nvPr/>
        </p:nvSpPr>
        <p:spPr bwMode="auto">
          <a:xfrm flipV="1">
            <a:off x="4356503" y="-592754"/>
            <a:ext cx="74465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4502552" y="9954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to 10"/>
          <p:cNvGraphicFramePr>
            <a:graphicFrameLocks noChangeAspect="1"/>
          </p:cNvGraphicFramePr>
          <p:nvPr>
            <p:extLst>
              <p:ext uri="{D42A27DB-BD31-4B8C-83A1-F6EECF244321}">
                <p14:modId xmlns:p14="http://schemas.microsoft.com/office/powerpoint/2010/main" val="1119710470"/>
              </p:ext>
            </p:extLst>
          </p:nvPr>
        </p:nvGraphicFramePr>
        <p:xfrm>
          <a:off x="3166811" y="1460570"/>
          <a:ext cx="4267200" cy="4373563"/>
        </p:xfrm>
        <a:graphic>
          <a:graphicData uri="http://schemas.openxmlformats.org/presentationml/2006/ole">
            <mc:AlternateContent xmlns:mc="http://schemas.openxmlformats.org/markup-compatibility/2006">
              <mc:Choice xmlns:v="urn:schemas-microsoft-com:vml" Requires="v">
                <p:oleObj spid="_x0000_s20523" name="Visio" r:id="rId9" imgW="4259403" imgH="4373990" progId="Visio.Drawing.15">
                  <p:embed/>
                </p:oleObj>
              </mc:Choice>
              <mc:Fallback>
                <p:oleObj name="Visio" r:id="rId9" imgW="4259403" imgH="4373990" progId="Visio.Drawing.15">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6811" y="1460570"/>
                        <a:ext cx="4267200" cy="437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4233575171"/>
              </p:ext>
            </p:extLst>
          </p:nvPr>
        </p:nvGraphicFramePr>
        <p:xfrm>
          <a:off x="8545483" y="1328535"/>
          <a:ext cx="2667000" cy="4800600"/>
        </p:xfrm>
        <a:graphic>
          <a:graphicData uri="http://schemas.openxmlformats.org/presentationml/2006/ole">
            <mc:AlternateContent xmlns:mc="http://schemas.openxmlformats.org/markup-compatibility/2006">
              <mc:Choice xmlns:v="urn:schemas-microsoft-com:vml" Requires="v">
                <p:oleObj spid="_x0000_s20524" name="Visio" r:id="rId11" imgW="2667071" imgH="4793106" progId="Visio.Drawing.15">
                  <p:embed/>
                </p:oleObj>
              </mc:Choice>
              <mc:Fallback>
                <p:oleObj name="Visio" r:id="rId11" imgW="2667071" imgH="4793106" progId="Visio.Drawing.15">
                  <p:embed/>
                  <p:pic>
                    <p:nvPicPr>
                      <p:cNvPr id="11" name="Objeto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45483" y="1328535"/>
                        <a:ext cx="2667000"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3453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a:t>Ingeniería de concepto del robot </a:t>
            </a:r>
            <a:r>
              <a:rPr lang="es-EC" sz="2800" b="1" dirty="0" smtClean="0"/>
              <a:t>balancín</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21</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a:t>
            </a:r>
            <a:endParaRPr lang="es-EC" sz="4000" b="1" dirty="0"/>
          </a:p>
        </p:txBody>
      </p:sp>
      <p:graphicFrame>
        <p:nvGraphicFramePr>
          <p:cNvPr id="12" name="Marcador de contenido 11"/>
          <p:cNvGraphicFramePr>
            <a:graphicFrameLocks noGrp="1"/>
          </p:cNvGraphicFramePr>
          <p:nvPr>
            <p:ph idx="1"/>
          </p:nvPr>
        </p:nvGraphicFramePr>
        <p:xfrm>
          <a:off x="682825" y="1997870"/>
          <a:ext cx="5443656" cy="4287056"/>
        </p:xfrm>
        <a:graphic>
          <a:graphicData uri="http://schemas.openxmlformats.org/drawingml/2006/table">
            <a:tbl>
              <a:tblPr firstRow="1" firstCol="1" bandRow="1">
                <a:tableStyleId>{8A107856-5554-42FB-B03E-39F5DBC370BA}</a:tableStyleId>
              </a:tblPr>
              <a:tblGrid>
                <a:gridCol w="2721828">
                  <a:extLst>
                    <a:ext uri="{9D8B030D-6E8A-4147-A177-3AD203B41FA5}">
                      <a16:colId xmlns:a16="http://schemas.microsoft.com/office/drawing/2014/main" val="4115082579"/>
                    </a:ext>
                  </a:extLst>
                </a:gridCol>
                <a:gridCol w="2721828">
                  <a:extLst>
                    <a:ext uri="{9D8B030D-6E8A-4147-A177-3AD203B41FA5}">
                      <a16:colId xmlns:a16="http://schemas.microsoft.com/office/drawing/2014/main" val="2507481489"/>
                    </a:ext>
                  </a:extLst>
                </a:gridCol>
              </a:tblGrid>
              <a:tr h="491892">
                <a:tc gridSpan="2">
                  <a:txBody>
                    <a:bodyPr/>
                    <a:lstStyle/>
                    <a:p>
                      <a:pPr marL="382905" indent="457200"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ESPECIFICACIONES FINALES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hMerge="1">
                  <a:txBody>
                    <a:bodyPr/>
                    <a:lstStyle/>
                    <a:p>
                      <a:endParaRPr lang="es-EC"/>
                    </a:p>
                  </a:txBody>
                  <a:tcPr/>
                </a:tc>
                <a:extLst>
                  <a:ext uri="{0D108BD9-81ED-4DB2-BD59-A6C34878D82A}">
                    <a16:rowId xmlns:a16="http://schemas.microsoft.com/office/drawing/2014/main" val="188342160"/>
                  </a:ext>
                </a:extLst>
              </a:tr>
              <a:tr h="1287969">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CHASIS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endParaRPr lang="es-EC" dirty="0"/>
                    </a:p>
                  </a:txBody>
                  <a:tcPr marL="52712" marR="52712" marT="0" marB="0"/>
                </a:tc>
                <a:extLst>
                  <a:ext uri="{0D108BD9-81ED-4DB2-BD59-A6C34878D82A}">
                    <a16:rowId xmlns:a16="http://schemas.microsoft.com/office/drawing/2014/main" val="4064478830"/>
                  </a:ext>
                </a:extLst>
              </a:tr>
              <a:tr h="1284991">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CONTROLADO </a:t>
                      </a:r>
                      <a:r>
                        <a:rPr lang="es-EC" sz="1400" dirty="0">
                          <a:effectLst/>
                          <a:latin typeface="Times New Roman" panose="02020603050405020304" pitchFamily="18" charset="0"/>
                          <a:cs typeface="Times New Roman" panose="02020603050405020304" pitchFamily="18" charset="0"/>
                        </a:rPr>
                        <a:t>ARDUINO </a:t>
                      </a:r>
                      <a:r>
                        <a:rPr lang="es-EC" sz="1400" dirty="0" smtClean="0">
                          <a:effectLst/>
                          <a:latin typeface="Times New Roman" panose="02020603050405020304" pitchFamily="18" charset="0"/>
                          <a:cs typeface="Times New Roman" panose="02020603050405020304" pitchFamily="18" charset="0"/>
                        </a:rPr>
                        <a:t>UNO</a:t>
                      </a:r>
                    </a:p>
                    <a:p>
                      <a:pPr algn="ctr">
                        <a:lnSpc>
                          <a:spcPct val="15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endParaRPr lang="es-EC" dirty="0"/>
                    </a:p>
                  </a:txBody>
                  <a:tcPr marL="68580" marR="68580" marT="0" marB="0"/>
                </a:tc>
                <a:extLst>
                  <a:ext uri="{0D108BD9-81ED-4DB2-BD59-A6C34878D82A}">
                    <a16:rowId xmlns:a16="http://schemas.microsoft.com/office/drawing/2014/main" val="2891798623"/>
                  </a:ext>
                </a:extLst>
              </a:tr>
              <a:tr h="1222204">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SENSOR </a:t>
                      </a:r>
                      <a:r>
                        <a:rPr lang="es-EC" sz="1800" b="1" kern="1200" dirty="0" smtClean="0">
                          <a:solidFill>
                            <a:schemeClr val="dk1"/>
                          </a:solidFill>
                          <a:effectLst/>
                          <a:latin typeface="+mn-lt"/>
                          <a:ea typeface="+mn-ea"/>
                          <a:cs typeface="+mn-cs"/>
                        </a:rPr>
                        <a:t>ACELERÓMETRO GIROSCOPIO ARDUINO MPU6050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endParaRPr lang="es-EC" dirty="0"/>
                    </a:p>
                  </a:txBody>
                  <a:tcPr marL="52712" marR="52712" marT="0" marB="0"/>
                </a:tc>
                <a:extLst>
                  <a:ext uri="{0D108BD9-81ED-4DB2-BD59-A6C34878D82A}">
                    <a16:rowId xmlns:a16="http://schemas.microsoft.com/office/drawing/2014/main" val="3147805905"/>
                  </a:ext>
                </a:extLst>
              </a:tr>
            </a:tbl>
          </a:graphicData>
        </a:graphic>
      </p:graphicFrame>
      <p:sp>
        <p:nvSpPr>
          <p:cNvPr id="14" name="Flecha a la derecha con bandas 13"/>
          <p:cNvSpPr/>
          <p:nvPr/>
        </p:nvSpPr>
        <p:spPr>
          <a:xfrm>
            <a:off x="7024290" y="3564409"/>
            <a:ext cx="1510432" cy="83166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pic>
        <p:nvPicPr>
          <p:cNvPr id="19" name="Imagen 18"/>
          <p:cNvPicPr/>
          <p:nvPr/>
        </p:nvPicPr>
        <p:blipFill rotWithShape="1">
          <a:blip r:embed="rId8"/>
          <a:srcRect b="3508"/>
          <a:stretch/>
        </p:blipFill>
        <p:spPr bwMode="auto">
          <a:xfrm>
            <a:off x="3927880" y="2691521"/>
            <a:ext cx="1549284" cy="882953"/>
          </a:xfrm>
          <a:prstGeom prst="rect">
            <a:avLst/>
          </a:prstGeom>
          <a:ln>
            <a:noFill/>
          </a:ln>
          <a:extLst>
            <a:ext uri="{53640926-AAD7-44D8-BBD7-CCE9431645EC}">
              <a14:shadowObscured xmlns:a14="http://schemas.microsoft.com/office/drawing/2010/main"/>
            </a:ext>
          </a:extLst>
        </p:spPr>
      </p:pic>
      <p:pic>
        <p:nvPicPr>
          <p:cNvPr id="20" name="Imagen 19"/>
          <p:cNvPicPr/>
          <p:nvPr/>
        </p:nvPicPr>
        <p:blipFill>
          <a:blip r:embed="rId9" cstate="print">
            <a:extLst>
              <a:ext uri="{28A0092B-C50C-407E-A947-70E740481C1C}">
                <a14:useLocalDpi xmlns:a14="http://schemas.microsoft.com/office/drawing/2010/main" val="0"/>
              </a:ext>
            </a:extLst>
          </a:blip>
          <a:stretch>
            <a:fillRect/>
          </a:stretch>
        </p:blipFill>
        <p:spPr>
          <a:xfrm>
            <a:off x="4021859" y="4008582"/>
            <a:ext cx="1362941" cy="922412"/>
          </a:xfrm>
          <a:prstGeom prst="rect">
            <a:avLst/>
          </a:prstGeom>
        </p:spPr>
      </p:pic>
      <p:pic>
        <p:nvPicPr>
          <p:cNvPr id="21" name="Imagen 20"/>
          <p:cNvPicPr/>
          <p:nvPr/>
        </p:nvPicPr>
        <p:blipFill>
          <a:blip r:embed="rId10" cstate="print">
            <a:extLst>
              <a:ext uri="{28A0092B-C50C-407E-A947-70E740481C1C}">
                <a14:useLocalDpi xmlns:a14="http://schemas.microsoft.com/office/drawing/2010/main" val="0"/>
              </a:ext>
            </a:extLst>
          </a:blip>
          <a:stretch>
            <a:fillRect/>
          </a:stretch>
        </p:blipFill>
        <p:spPr>
          <a:xfrm>
            <a:off x="4164647" y="5200742"/>
            <a:ext cx="682625" cy="891540"/>
          </a:xfrm>
          <a:prstGeom prst="rect">
            <a:avLst/>
          </a:prstGeom>
        </p:spPr>
      </p:pic>
      <p:pic>
        <p:nvPicPr>
          <p:cNvPr id="22" name="Imagen 21"/>
          <p:cNvPicPr/>
          <p:nvPr/>
        </p:nvPicPr>
        <p:blipFill rotWithShape="1">
          <a:blip r:embed="rId11"/>
          <a:srcRect l="52377" b="20013"/>
          <a:stretch/>
        </p:blipFill>
        <p:spPr>
          <a:xfrm>
            <a:off x="9072279" y="3059205"/>
            <a:ext cx="2307970" cy="1525798"/>
          </a:xfrm>
          <a:prstGeom prst="rect">
            <a:avLst/>
          </a:prstGeom>
        </p:spPr>
      </p:pic>
    </p:spTree>
    <p:extLst>
      <p:ext uri="{BB962C8B-B14F-4D97-AF65-F5344CB8AC3E}">
        <p14:creationId xmlns:p14="http://schemas.microsoft.com/office/powerpoint/2010/main" val="1415386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Básica del </a:t>
            </a:r>
            <a:r>
              <a:rPr lang="es-EC" sz="2800" dirty="0"/>
              <a:t>robot seguidor de línea categoría </a:t>
            </a:r>
            <a:r>
              <a:rPr lang="es-EC" sz="2800" dirty="0" smtClean="0"/>
              <a:t>velocista</a:t>
            </a:r>
            <a:endParaRPr lang="es-EC" sz="2800" dirty="0"/>
          </a:p>
        </p:txBody>
      </p:sp>
      <mc:AlternateContent xmlns:mc="http://schemas.openxmlformats.org/markup-compatibility/2006">
        <mc:Choice xmlns:a14="http://schemas.microsoft.com/office/drawing/2010/main" Requires="a14">
          <p:sp>
            <p:nvSpPr>
              <p:cNvPr id="3" name="Marcador de contenido 2"/>
              <p:cNvSpPr>
                <a:spLocks noGrp="1"/>
              </p:cNvSpPr>
              <p:nvPr>
                <p:ph sz="half" idx="1"/>
              </p:nvPr>
            </p:nvSpPr>
            <p:spPr/>
            <p:txBody>
              <a:bodyPr>
                <a:normAutofit/>
              </a:bodyPr>
              <a:lstStyle/>
              <a:p>
                <a:r>
                  <a:rPr lang="es-EC" b="1" dirty="0" smtClean="0"/>
                  <a:t>Sistema de control</a:t>
                </a:r>
              </a:p>
              <a:p>
                <a:r>
                  <a:rPr lang="es-EC" dirty="0" smtClean="0"/>
                  <a:t>De </a:t>
                </a:r>
                <a:r>
                  <a:rPr lang="es-EC" dirty="0"/>
                  <a:t>acuerdo a las especificaciones técnicas </a:t>
                </a:r>
                <a:r>
                  <a:rPr lang="es-EC" dirty="0"/>
                  <a:t>(Beltrán </a:t>
                </a:r>
                <a:r>
                  <a:rPr lang="es-EC" dirty="0"/>
                  <a:t>Alonso, 2010).</a:t>
                </a:r>
              </a:p>
              <a:p>
                <a14:m>
                  <m:oMath xmlns:m="http://schemas.openxmlformats.org/officeDocument/2006/math">
                    <m:r>
                      <a:rPr lang="es-EC" b="0" i="1" smtClean="0">
                        <a:latin typeface="Cambria Math" panose="02040503050406030204" pitchFamily="18" charset="0"/>
                      </a:rPr>
                      <m:t>     </m:t>
                    </m:r>
                    <m:r>
                      <a:rPr lang="es-EC" b="0" i="1" smtClean="0">
                        <a:latin typeface="Cambria Math" panose="02040503050406030204" pitchFamily="18" charset="0"/>
                      </a:rPr>
                      <m:t>                    </m:t>
                    </m:r>
                    <m:r>
                      <a:rPr lang="es-EC" i="1">
                        <a:latin typeface="Cambria Math" panose="02040503050406030204" pitchFamily="18" charset="0"/>
                      </a:rPr>
                      <m:t>𝐺</m:t>
                    </m:r>
                    <m:d>
                      <m:dPr>
                        <m:ctrlPr>
                          <a:rPr lang="es-EC" i="1">
                            <a:latin typeface="Cambria Math" panose="02040503050406030204" pitchFamily="18" charset="0"/>
                          </a:rPr>
                        </m:ctrlPr>
                      </m:dPr>
                      <m:e>
                        <m:r>
                          <a:rPr lang="es-EC" i="1">
                            <a:latin typeface="Cambria Math" panose="02040503050406030204" pitchFamily="18" charset="0"/>
                          </a:rPr>
                          <m:t>𝑠</m:t>
                        </m:r>
                      </m:e>
                    </m:d>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1</m:t>
                        </m:r>
                      </m:num>
                      <m:den>
                        <m:r>
                          <a:rPr lang="es-EC" i="1">
                            <a:latin typeface="Cambria Math" panose="02040503050406030204" pitchFamily="18" charset="0"/>
                          </a:rPr>
                          <m:t>0,15</m:t>
                        </m:r>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2</m:t>
                            </m:r>
                          </m:sup>
                        </m:sSup>
                        <m:r>
                          <a:rPr lang="es-EC" i="1">
                            <a:latin typeface="Cambria Math" panose="02040503050406030204" pitchFamily="18" charset="0"/>
                          </a:rPr>
                          <m:t>−9,8</m:t>
                        </m:r>
                      </m:den>
                    </m:f>
                  </m:oMath>
                </a14:m>
                <a:endParaRPr lang="es-EC" b="1" dirty="0" smtClean="0"/>
              </a:p>
              <a:p>
                <a:endParaRPr lang="es-EC" b="1" dirty="0"/>
              </a:p>
              <a:p>
                <a:endParaRPr lang="es-EC" b="1" dirty="0" smtClean="0"/>
              </a:p>
              <a:p>
                <a:endParaRPr lang="es-EC" b="1" dirty="0" smtClean="0"/>
              </a:p>
              <a:p>
                <a:endParaRPr lang="es-EC" b="1" dirty="0"/>
              </a:p>
              <a:p>
                <a:endParaRPr lang="es-EC" b="1" dirty="0"/>
              </a:p>
              <a:p>
                <a:endParaRPr lang="es-EC" b="1" dirty="0"/>
              </a:p>
              <a:p>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sz="half" idx="1"/>
              </p:nvPr>
            </p:nvSpPr>
            <p:spPr>
              <a:blipFill>
                <a:blip r:embed="rId2"/>
                <a:stretch>
                  <a:fillRect l="-3086" t="-166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Marcador de contenido 8"/>
              <p:cNvSpPr>
                <a:spLocks noGrp="1"/>
              </p:cNvSpPr>
              <p:nvPr>
                <p:ph sz="half" idx="2"/>
              </p:nvPr>
            </p:nvSpPr>
            <p:spPr/>
            <p:txBody>
              <a:bodyPr/>
              <a:lstStyle/>
              <a:p>
                <a:r>
                  <a:rPr lang="es-EC" b="1" dirty="0" smtClean="0"/>
                  <a:t>Aplicación de PID</a:t>
                </a:r>
              </a:p>
              <a:p>
                <a:pPr/>
                <a14:m>
                  <m:oMath xmlns:m="http://schemas.openxmlformats.org/officeDocument/2006/math">
                    <m:r>
                      <a:rPr lang="es-EC" sz="1800" i="1">
                        <a:latin typeface="Cambria Math" panose="02040503050406030204" pitchFamily="18" charset="0"/>
                      </a:rPr>
                      <m:t>𝐶</m:t>
                    </m:r>
                    <m:r>
                      <a:rPr lang="es-EC" sz="1800" i="1">
                        <a:latin typeface="Cambria Math" panose="02040503050406030204" pitchFamily="18" charset="0"/>
                      </a:rPr>
                      <m:t>(</m:t>
                    </m:r>
                    <m:r>
                      <a:rPr lang="es-EC" sz="1800" i="1">
                        <a:latin typeface="Cambria Math" panose="02040503050406030204" pitchFamily="18" charset="0"/>
                      </a:rPr>
                      <m:t>𝑠</m:t>
                    </m:r>
                    <m:r>
                      <a:rPr lang="es-EC" sz="1800" i="1">
                        <a:latin typeface="Cambria Math" panose="02040503050406030204" pitchFamily="18" charset="0"/>
                      </a:rPr>
                      <m:t>)=390,71</m:t>
                    </m:r>
                    <m:d>
                      <m:dPr>
                        <m:ctrlPr>
                          <a:rPr lang="es-EC" sz="1800" i="1">
                            <a:latin typeface="Cambria Math" panose="02040503050406030204" pitchFamily="18" charset="0"/>
                          </a:rPr>
                        </m:ctrlPr>
                      </m:dPr>
                      <m:e>
                        <m:r>
                          <a:rPr lang="es-EC" sz="1800" i="1">
                            <a:latin typeface="Cambria Math" panose="02040503050406030204" pitchFamily="18" charset="0"/>
                          </a:rPr>
                          <m:t>1+</m:t>
                        </m:r>
                        <m:f>
                          <m:fPr>
                            <m:ctrlPr>
                              <a:rPr lang="es-EC" sz="1800" i="1">
                                <a:latin typeface="Cambria Math" panose="02040503050406030204" pitchFamily="18" charset="0"/>
                              </a:rPr>
                            </m:ctrlPr>
                          </m:fPr>
                          <m:num>
                            <m:r>
                              <a:rPr lang="es-EC" sz="1800" i="1">
                                <a:latin typeface="Cambria Math" panose="02040503050406030204" pitchFamily="18" charset="0"/>
                              </a:rPr>
                              <m:t>1</m:t>
                            </m:r>
                          </m:num>
                          <m:den>
                            <m:r>
                              <a:rPr lang="es-EC" sz="1800" i="1">
                                <a:latin typeface="Cambria Math" panose="02040503050406030204" pitchFamily="18" charset="0"/>
                              </a:rPr>
                              <m:t>0,440</m:t>
                            </m:r>
                            <m:r>
                              <a:rPr lang="es-EC" sz="1800" i="1">
                                <a:latin typeface="Cambria Math" panose="02040503050406030204" pitchFamily="18" charset="0"/>
                              </a:rPr>
                              <m:t>𝑠</m:t>
                            </m:r>
                          </m:den>
                        </m:f>
                        <m:r>
                          <a:rPr lang="es-EC" sz="1800" i="1">
                            <a:latin typeface="Cambria Math" panose="02040503050406030204" pitchFamily="18" charset="0"/>
                          </a:rPr>
                          <m:t>+0,059</m:t>
                        </m:r>
                        <m:r>
                          <a:rPr lang="es-EC" sz="1800" i="1">
                            <a:latin typeface="Cambria Math" panose="02040503050406030204" pitchFamily="18" charset="0"/>
                          </a:rPr>
                          <m:t>𝑠</m:t>
                        </m:r>
                      </m:e>
                    </m:d>
                  </m:oMath>
                </a14:m>
                <a:endParaRPr lang="es-EC" sz="1800" b="1" dirty="0"/>
              </a:p>
              <a:p>
                <a:endParaRPr lang="es-EC" b="1" dirty="0"/>
              </a:p>
              <a:p>
                <a:endParaRPr lang="es-EC" b="1" dirty="0"/>
              </a:p>
              <a:p>
                <a:endParaRPr lang="es-EC" b="1" dirty="0"/>
              </a:p>
              <a:p>
                <a:endParaRPr lang="es-EC" b="1" dirty="0"/>
              </a:p>
              <a:p>
                <a:endParaRPr lang="es-EC" b="1" dirty="0"/>
              </a:p>
              <a:p>
                <a:endParaRPr lang="es-EC" dirty="0"/>
              </a:p>
            </p:txBody>
          </p:sp>
        </mc:Choice>
        <mc:Fallback>
          <p:sp>
            <p:nvSpPr>
              <p:cNvPr id="9" name="Marcador de contenido 8"/>
              <p:cNvSpPr>
                <a:spLocks noGrp="1" noRot="1" noChangeAspect="1" noMove="1" noResize="1" noEditPoints="1" noAdjustHandles="1" noChangeArrowheads="1" noChangeShapeType="1" noTextEdit="1"/>
              </p:cNvSpPr>
              <p:nvPr>
                <p:ph sz="half" idx="2"/>
              </p:nvPr>
            </p:nvSpPr>
            <p:spPr>
              <a:blipFill>
                <a:blip r:embed="rId3"/>
                <a:stretch>
                  <a:fillRect l="-2840" t="-1667"/>
                </a:stretch>
              </a:blipFill>
            </p:spPr>
            <p:txBody>
              <a:bodyPr/>
              <a:lstStyle/>
              <a:p>
                <a:r>
                  <a:rPr lang="es-EC">
                    <a:noFill/>
                  </a:rPr>
                  <a:t> </a:t>
                </a:r>
              </a:p>
            </p:txBody>
          </p:sp>
        </mc:Fallback>
      </mc:AlternateContent>
      <p:sp>
        <p:nvSpPr>
          <p:cNvPr id="4" name="Marcador de número de diapositiva 3"/>
          <p:cNvSpPr>
            <a:spLocks noGrp="1"/>
          </p:cNvSpPr>
          <p:nvPr>
            <p:ph type="sldNum" sz="quarter" idx="12"/>
          </p:nvPr>
        </p:nvSpPr>
        <p:spPr/>
        <p:txBody>
          <a:bodyPr/>
          <a:lstStyle/>
          <a:p>
            <a:fld id="{E4EF738C-0DD5-4820-A66D-5E7D54A644DF}" type="slidenum">
              <a:rPr lang="es-EC" smtClean="0"/>
              <a:t>22</a:t>
            </a:fld>
            <a:endParaRPr lang="es-EC"/>
          </a:p>
        </p:txBody>
      </p:sp>
      <p:pic>
        <p:nvPicPr>
          <p:cNvPr id="5" name="Imagen 4"/>
          <p:cNvPicPr/>
          <p:nvPr/>
        </p:nvPicPr>
        <p:blipFill rotWithShape="1">
          <a:blip r:embed="rId4">
            <a:extLst>
              <a:ext uri="{BEBA8EAE-BF5A-486C-A8C5-ECC9F3942E4B}">
                <a14:imgProps xmlns:a14="http://schemas.microsoft.com/office/drawing/2010/main">
                  <a14:imgLayer r:embed="rId5">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6">
            <a:extLst>
              <a:ext uri="{BEBA8EAE-BF5A-486C-A8C5-ECC9F3942E4B}">
                <a14:imgProps xmlns:a14="http://schemas.microsoft.com/office/drawing/2010/main">
                  <a14:imgLayer r:embed="rId7">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8">
            <a:extLst>
              <a:ext uri="{BEBA8EAE-BF5A-486C-A8C5-ECC9F3942E4B}">
                <a14:imgProps xmlns:a14="http://schemas.microsoft.com/office/drawing/2010/main">
                  <a14:imgLayer r:embed="rId9">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mc:AlternateContent xmlns:mc="http://schemas.openxmlformats.org/markup-compatibility/2006">
        <mc:Choice xmlns:a14="http://schemas.microsoft.com/office/drawing/2010/main" Requires="a14">
          <p:graphicFrame>
            <p:nvGraphicFramePr>
              <p:cNvPr id="12" name="Tabla 11"/>
              <p:cNvGraphicFramePr>
                <a:graphicFrameLocks noGrp="1"/>
              </p:cNvGraphicFramePr>
              <p:nvPr>
                <p:extLst>
                  <p:ext uri="{D42A27DB-BD31-4B8C-83A1-F6EECF244321}">
                    <p14:modId xmlns:p14="http://schemas.microsoft.com/office/powerpoint/2010/main" val="2193242638"/>
                  </p:ext>
                </p:extLst>
              </p:nvPr>
            </p:nvGraphicFramePr>
            <p:xfrm>
              <a:off x="7154263" y="5504414"/>
              <a:ext cx="3964700" cy="1280160"/>
            </p:xfrm>
            <a:graphic>
              <a:graphicData uri="http://schemas.openxmlformats.org/drawingml/2006/table">
                <a:tbl>
                  <a:tblPr firstRow="1" firstCol="1" bandRow="1">
                    <a:tableStyleId>{5C22544A-7EE6-4342-B048-85BDC9FD1C3A}</a:tableStyleId>
                  </a:tblPr>
                  <a:tblGrid>
                    <a:gridCol w="2799201">
                      <a:extLst>
                        <a:ext uri="{9D8B030D-6E8A-4147-A177-3AD203B41FA5}">
                          <a16:colId xmlns:a16="http://schemas.microsoft.com/office/drawing/2014/main" val="1092993913"/>
                        </a:ext>
                      </a:extLst>
                    </a:gridCol>
                    <a:gridCol w="1165499">
                      <a:extLst>
                        <a:ext uri="{9D8B030D-6E8A-4147-A177-3AD203B41FA5}">
                          <a16:colId xmlns:a16="http://schemas.microsoft.com/office/drawing/2014/main" val="1168030607"/>
                        </a:ext>
                      </a:extLst>
                    </a:gridCol>
                  </a:tblGrid>
                  <a:tr h="291497">
                    <a:tc>
                      <a:txBody>
                        <a:bodyPr/>
                        <a:lstStyle/>
                        <a:p>
                          <a:pPr>
                            <a:lnSpc>
                              <a:spcPct val="150000"/>
                            </a:lnSpc>
                            <a:spcAft>
                              <a:spcPts val="0"/>
                            </a:spcAft>
                          </a:pPr>
                          <a:r>
                            <a:rPr lang="es-EC" sz="1400" dirty="0">
                              <a:effectLst/>
                            </a:rPr>
                            <a:t>Tiempo de subida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𝑻</m:t>
                                  </m:r>
                                </m:e>
                                <m:sub>
                                  <m:r>
                                    <a:rPr lang="es-EC" sz="1400">
                                      <a:effectLst/>
                                      <a:latin typeface="Cambria Math" panose="02040503050406030204" pitchFamily="18" charset="0"/>
                                    </a:rPr>
                                    <m:t>𝒓</m:t>
                                  </m:r>
                                </m:sub>
                              </m:sSub>
                            </m:oMath>
                          </a14:m>
                          <a:r>
                            <a:rPr lang="es-EC" sz="1400" dirty="0">
                              <a:effectLst/>
                            </a:rPr>
                            <a:t> </a:t>
                          </a:r>
                          <a:r>
                            <a:rPr lang="es-EC" sz="1400" dirty="0" err="1">
                              <a:effectLst/>
                            </a:rPr>
                            <a:t>seg</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9685">
                            <a:lnSpc>
                              <a:spcPct val="200000"/>
                            </a:lnSpc>
                            <a:spcAft>
                              <a:spcPts val="0"/>
                            </a:spcAft>
                          </a:pPr>
                          <a:r>
                            <a:rPr lang="es-EC" sz="1400" dirty="0">
                              <a:effectLst/>
                              <a:latin typeface="Calibri" panose="020F0502020204030204" pitchFamily="34" charset="0"/>
                              <a:ea typeface="Times New Roman" panose="02020603050405020304" pitchFamily="18" charset="0"/>
                              <a:cs typeface="Calibri" panose="020F0502020204030204" pitchFamily="34" charset="0"/>
                            </a:rPr>
                            <a:t>0,01114</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977689"/>
                      </a:ext>
                    </a:extLst>
                  </a:tr>
                  <a:tr h="352591">
                    <a:tc>
                      <a:txBody>
                        <a:bodyPr/>
                        <a:lstStyle/>
                        <a:p>
                          <a:pPr>
                            <a:lnSpc>
                              <a:spcPct val="150000"/>
                            </a:lnSpc>
                            <a:spcAft>
                              <a:spcPts val="0"/>
                            </a:spcAft>
                          </a:pPr>
                          <a:r>
                            <a:rPr lang="es-EC" sz="1400">
                              <a:effectLst/>
                            </a:rPr>
                            <a:t>Tiempo de establecimiento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𝒕</m:t>
                                  </m:r>
                                </m:e>
                                <m:sub>
                                  <m:r>
                                    <a:rPr lang="es-EC" sz="1400">
                                      <a:effectLst/>
                                      <a:latin typeface="Cambria Math" panose="02040503050406030204" pitchFamily="18" charset="0"/>
                                    </a:rPr>
                                    <m:t>𝒔</m:t>
                                  </m:r>
                                </m:sub>
                              </m:sSub>
                            </m:oMath>
                          </a14:m>
                          <a:r>
                            <a:rPr lang="es-EC" sz="1400">
                              <a:effectLst/>
                            </a:rPr>
                            <a:t> seg</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9685">
                            <a:lnSpc>
                              <a:spcPct val="200000"/>
                            </a:lnSpc>
                            <a:spcAft>
                              <a:spcPts val="0"/>
                            </a:spcAft>
                          </a:pPr>
                          <a:r>
                            <a:rPr lang="es-EC" sz="1400" dirty="0">
                              <a:effectLst/>
                              <a:latin typeface="Calibri" panose="020F0502020204030204" pitchFamily="34" charset="0"/>
                              <a:ea typeface="Times New Roman" panose="02020603050405020304" pitchFamily="18" charset="0"/>
                              <a:cs typeface="Calibri" panose="020F0502020204030204" pitchFamily="34" charset="0"/>
                            </a:rPr>
                            <a:t>0,0838</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263051"/>
                      </a:ext>
                    </a:extLst>
                  </a:tr>
                  <a:tr h="317703">
                    <a:tc>
                      <a:txBody>
                        <a:bodyPr/>
                        <a:lstStyle/>
                        <a:p>
                          <a:pPr>
                            <a:lnSpc>
                              <a:spcPct val="150000"/>
                            </a:lnSpc>
                            <a:spcAft>
                              <a:spcPts val="0"/>
                            </a:spcAft>
                          </a:pPr>
                          <a:r>
                            <a:rPr lang="es-EC" sz="1400">
                              <a:effectLst/>
                            </a:rPr>
                            <a:t>Sobreimpulso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𝑴</m:t>
                                  </m:r>
                                </m:e>
                                <m:sub>
                                  <m:r>
                                    <a:rPr lang="es-EC" sz="1400">
                                      <a:effectLst/>
                                      <a:latin typeface="Cambria Math" panose="02040503050406030204" pitchFamily="18" charset="0"/>
                                    </a:rPr>
                                    <m:t>𝒑</m:t>
                                  </m:r>
                                </m:sub>
                              </m:sSub>
                            </m:oMath>
                          </a14:m>
                          <a:r>
                            <a:rPr lang="es-EC" sz="1400">
                              <a:effectLst/>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indent="19685">
                            <a:lnSpc>
                              <a:spcPct val="200000"/>
                            </a:lnSpc>
                            <a:spcAft>
                              <a:spcPts val="0"/>
                            </a:spcAft>
                          </a:pPr>
                          <a:r>
                            <a:rPr lang="es-EC" sz="1400" dirty="0">
                              <a:effectLst/>
                              <a:latin typeface="Calibri" panose="020F0502020204030204" pitchFamily="34" charset="0"/>
                              <a:ea typeface="Times New Roman" panose="02020603050405020304" pitchFamily="18" charset="0"/>
                              <a:cs typeface="Calibri" panose="020F0502020204030204" pitchFamily="34" charset="0"/>
                            </a:rPr>
                            <a:t>7,13%</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78891"/>
                      </a:ext>
                    </a:extLst>
                  </a:tr>
                </a:tbl>
              </a:graphicData>
            </a:graphic>
          </p:graphicFrame>
        </mc:Choice>
        <mc:Fallback>
          <p:graphicFrame>
            <p:nvGraphicFramePr>
              <p:cNvPr id="12" name="Tabla 11"/>
              <p:cNvGraphicFramePr>
                <a:graphicFrameLocks noGrp="1"/>
              </p:cNvGraphicFramePr>
              <p:nvPr>
                <p:extLst>
                  <p:ext uri="{D42A27DB-BD31-4B8C-83A1-F6EECF244321}">
                    <p14:modId xmlns:p14="http://schemas.microsoft.com/office/powerpoint/2010/main" val="2193242638"/>
                  </p:ext>
                </p:extLst>
              </p:nvPr>
            </p:nvGraphicFramePr>
            <p:xfrm>
              <a:off x="7154263" y="5504414"/>
              <a:ext cx="3964700" cy="1280160"/>
            </p:xfrm>
            <a:graphic>
              <a:graphicData uri="http://schemas.openxmlformats.org/drawingml/2006/table">
                <a:tbl>
                  <a:tblPr firstRow="1" firstCol="1" bandRow="1">
                    <a:tableStyleId>{5C22544A-7EE6-4342-B048-85BDC9FD1C3A}</a:tableStyleId>
                  </a:tblPr>
                  <a:tblGrid>
                    <a:gridCol w="2799201">
                      <a:extLst>
                        <a:ext uri="{9D8B030D-6E8A-4147-A177-3AD203B41FA5}">
                          <a16:colId xmlns:a16="http://schemas.microsoft.com/office/drawing/2014/main" val="1092993913"/>
                        </a:ext>
                      </a:extLst>
                    </a:gridCol>
                    <a:gridCol w="1165499">
                      <a:extLst>
                        <a:ext uri="{9D8B030D-6E8A-4147-A177-3AD203B41FA5}">
                          <a16:colId xmlns:a16="http://schemas.microsoft.com/office/drawing/2014/main" val="1168030607"/>
                        </a:ext>
                      </a:extLst>
                    </a:gridCol>
                  </a:tblGrid>
                  <a:tr h="426720">
                    <a:tc>
                      <a:txBody>
                        <a:bodyPr/>
                        <a:lstStyle/>
                        <a:p>
                          <a:endParaRPr lang="es-EC"/>
                        </a:p>
                      </a:txBody>
                      <a:tcPr marL="68580" marR="68580" marT="0" marB="0">
                        <a:blipFill>
                          <a:blip r:embed="rId10"/>
                          <a:stretch>
                            <a:fillRect l="-217" t="-1429" r="-42609" b="-214286"/>
                          </a:stretch>
                        </a:blipFill>
                      </a:tcPr>
                    </a:tc>
                    <a:tc>
                      <a:txBody>
                        <a:bodyPr/>
                        <a:lstStyle/>
                        <a:p>
                          <a:pPr indent="19685">
                            <a:lnSpc>
                              <a:spcPct val="200000"/>
                            </a:lnSpc>
                            <a:spcAft>
                              <a:spcPts val="0"/>
                            </a:spcAft>
                          </a:pPr>
                          <a:r>
                            <a:rPr lang="es-EC" sz="1400" dirty="0">
                              <a:effectLst/>
                              <a:latin typeface="Calibri" panose="020F0502020204030204" pitchFamily="34" charset="0"/>
                              <a:ea typeface="Times New Roman" panose="02020603050405020304" pitchFamily="18" charset="0"/>
                              <a:cs typeface="Calibri" panose="020F0502020204030204" pitchFamily="34" charset="0"/>
                            </a:rPr>
                            <a:t>0,01114</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977689"/>
                      </a:ext>
                    </a:extLst>
                  </a:tr>
                  <a:tr h="426720">
                    <a:tc>
                      <a:txBody>
                        <a:bodyPr/>
                        <a:lstStyle/>
                        <a:p>
                          <a:endParaRPr lang="es-EC"/>
                        </a:p>
                      </a:txBody>
                      <a:tcPr marL="68580" marR="68580" marT="0" marB="0">
                        <a:blipFill>
                          <a:blip r:embed="rId10"/>
                          <a:stretch>
                            <a:fillRect l="-217" t="-100000" r="-42609" b="-111268"/>
                          </a:stretch>
                        </a:blipFill>
                      </a:tcPr>
                    </a:tc>
                    <a:tc>
                      <a:txBody>
                        <a:bodyPr/>
                        <a:lstStyle/>
                        <a:p>
                          <a:pPr indent="19685">
                            <a:lnSpc>
                              <a:spcPct val="200000"/>
                            </a:lnSpc>
                            <a:spcAft>
                              <a:spcPts val="0"/>
                            </a:spcAft>
                          </a:pPr>
                          <a:r>
                            <a:rPr lang="es-EC" sz="1400" dirty="0">
                              <a:effectLst/>
                              <a:latin typeface="Calibri" panose="020F0502020204030204" pitchFamily="34" charset="0"/>
                              <a:ea typeface="Times New Roman" panose="02020603050405020304" pitchFamily="18" charset="0"/>
                              <a:cs typeface="Calibri" panose="020F0502020204030204" pitchFamily="34" charset="0"/>
                            </a:rPr>
                            <a:t>0,0838</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263051"/>
                      </a:ext>
                    </a:extLst>
                  </a:tr>
                  <a:tr h="426720">
                    <a:tc>
                      <a:txBody>
                        <a:bodyPr/>
                        <a:lstStyle/>
                        <a:p>
                          <a:endParaRPr lang="es-EC"/>
                        </a:p>
                      </a:txBody>
                      <a:tcPr marL="68580" marR="68580" marT="0" marB="0">
                        <a:blipFill>
                          <a:blip r:embed="rId10"/>
                          <a:stretch>
                            <a:fillRect l="-217" t="-202857" r="-42609" b="-12857"/>
                          </a:stretch>
                        </a:blipFill>
                      </a:tcPr>
                    </a:tc>
                    <a:tc>
                      <a:txBody>
                        <a:bodyPr/>
                        <a:lstStyle/>
                        <a:p>
                          <a:pPr indent="19685">
                            <a:lnSpc>
                              <a:spcPct val="200000"/>
                            </a:lnSpc>
                            <a:spcAft>
                              <a:spcPts val="0"/>
                            </a:spcAft>
                          </a:pPr>
                          <a:r>
                            <a:rPr lang="es-EC" sz="1400" dirty="0">
                              <a:effectLst/>
                              <a:latin typeface="Calibri" panose="020F0502020204030204" pitchFamily="34" charset="0"/>
                              <a:ea typeface="Times New Roman" panose="02020603050405020304" pitchFamily="18" charset="0"/>
                              <a:cs typeface="Calibri" panose="020F0502020204030204" pitchFamily="34" charset="0"/>
                            </a:rPr>
                            <a:t>7,13%</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78891"/>
                      </a:ext>
                    </a:extLst>
                  </a:tr>
                </a:tbl>
              </a:graphicData>
            </a:graphic>
          </p:graphicFrame>
        </mc:Fallback>
      </mc:AlternateContent>
      <p:pic>
        <p:nvPicPr>
          <p:cNvPr id="13" name="Imagen 12"/>
          <p:cNvPicPr/>
          <p:nvPr/>
        </p:nvPicPr>
        <p:blipFill>
          <a:blip r:embed="rId11"/>
          <a:stretch>
            <a:fillRect/>
          </a:stretch>
        </p:blipFill>
        <p:spPr>
          <a:xfrm>
            <a:off x="596582" y="3659059"/>
            <a:ext cx="5138739" cy="2616966"/>
          </a:xfrm>
          <a:prstGeom prst="rect">
            <a:avLst/>
          </a:prstGeom>
        </p:spPr>
      </p:pic>
      <p:pic>
        <p:nvPicPr>
          <p:cNvPr id="16" name="Imagen 15"/>
          <p:cNvPicPr/>
          <p:nvPr/>
        </p:nvPicPr>
        <p:blipFill>
          <a:blip r:embed="rId12"/>
          <a:stretch>
            <a:fillRect/>
          </a:stretch>
        </p:blipFill>
        <p:spPr>
          <a:xfrm>
            <a:off x="7154263" y="2991128"/>
            <a:ext cx="4001196" cy="2424456"/>
          </a:xfrm>
          <a:prstGeom prst="rect">
            <a:avLst/>
          </a:prstGeom>
        </p:spPr>
      </p:pic>
    </p:spTree>
    <p:extLst>
      <p:ext uri="{BB962C8B-B14F-4D97-AF65-F5344CB8AC3E}">
        <p14:creationId xmlns:p14="http://schemas.microsoft.com/office/powerpoint/2010/main" val="1486737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Ingeniería a detalle del robot </a:t>
            </a:r>
            <a:r>
              <a:rPr lang="es-EC" sz="2800" dirty="0" smtClean="0"/>
              <a:t>Balancín</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23</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1" name="Rectángulo 10"/>
          <p:cNvSpPr/>
          <p:nvPr/>
        </p:nvSpPr>
        <p:spPr>
          <a:xfrm>
            <a:off x="781731" y="3129076"/>
            <a:ext cx="1780103" cy="646331"/>
          </a:xfrm>
          <a:prstGeom prst="rect">
            <a:avLst/>
          </a:prstGeom>
        </p:spPr>
        <p:txBody>
          <a:bodyPr wrap="none">
            <a:spAutoFit/>
          </a:bodyPr>
          <a:lstStyle/>
          <a:p>
            <a:pPr>
              <a:lnSpc>
                <a:spcPct val="200000"/>
              </a:lnSpc>
              <a:spcBef>
                <a:spcPts val="400"/>
              </a:spcBef>
              <a:spcAft>
                <a:spcPts val="0"/>
              </a:spcAft>
            </a:pPr>
            <a:r>
              <a:rPr lang="es-EC" b="1" dirty="0">
                <a:latin typeface="Calibri" panose="020F0502020204030204" pitchFamily="34" charset="0"/>
                <a:ea typeface="Times New Roman" panose="02020603050405020304" pitchFamily="18" charset="0"/>
                <a:cs typeface="Calibri" panose="020F0502020204030204" pitchFamily="34" charset="0"/>
              </a:rPr>
              <a:t>Planos eléctricos</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8"/>
          <a:stretch>
            <a:fillRect/>
          </a:stretch>
        </p:blipFill>
        <p:spPr>
          <a:xfrm>
            <a:off x="3096588" y="2373463"/>
            <a:ext cx="8115895" cy="2803888"/>
          </a:xfrm>
          <a:prstGeom prst="rect">
            <a:avLst/>
          </a:prstGeom>
        </p:spPr>
      </p:pic>
    </p:spTree>
    <p:extLst>
      <p:ext uri="{BB962C8B-B14F-4D97-AF65-F5344CB8AC3E}">
        <p14:creationId xmlns:p14="http://schemas.microsoft.com/office/powerpoint/2010/main" val="1146795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24</a:t>
            </a:fld>
            <a:endParaRPr lang="es-EC"/>
          </a:p>
        </p:txBody>
      </p:sp>
      <p:sp>
        <p:nvSpPr>
          <p:cNvPr id="3" name="Marcador de contenido 2"/>
          <p:cNvSpPr>
            <a:spLocks noGrp="1"/>
          </p:cNvSpPr>
          <p:nvPr>
            <p:ph type="subTitle" idx="4294967295"/>
          </p:nvPr>
        </p:nvSpPr>
        <p:spPr>
          <a:xfrm>
            <a:off x="705394" y="2285999"/>
            <a:ext cx="10058400" cy="1143000"/>
          </a:xfrm>
        </p:spPr>
        <p:txBody>
          <a:bodyPr/>
          <a:lstStyle/>
          <a:p>
            <a:r>
              <a:rPr lang="es-EC" b="1" dirty="0"/>
              <a:t>Diagrama de flujo</a:t>
            </a:r>
          </a:p>
          <a:p>
            <a:endParaRPr lang="es-EC" dirty="0"/>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0" name="Rectangle 2"/>
          <p:cNvSpPr>
            <a:spLocks noChangeArrowheads="1"/>
          </p:cNvSpPr>
          <p:nvPr/>
        </p:nvSpPr>
        <p:spPr bwMode="auto">
          <a:xfrm flipV="1">
            <a:off x="4235899" y="-481997"/>
            <a:ext cx="5765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a:p>
        </p:txBody>
      </p:sp>
      <p:sp>
        <p:nvSpPr>
          <p:cNvPr id="12" name="Rectangle 6"/>
          <p:cNvSpPr>
            <a:spLocks noChangeArrowheads="1"/>
          </p:cNvSpPr>
          <p:nvPr/>
        </p:nvSpPr>
        <p:spPr bwMode="auto">
          <a:xfrm flipV="1">
            <a:off x="5255491" y="-737986"/>
            <a:ext cx="74118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flipV="1">
            <a:off x="5440729" y="-81887"/>
            <a:ext cx="81323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1" name="Imagen 10"/>
          <p:cNvPicPr>
            <a:picLocks noChangeAspect="1"/>
          </p:cNvPicPr>
          <p:nvPr/>
        </p:nvPicPr>
        <p:blipFill>
          <a:blip r:embed="rId8"/>
          <a:stretch>
            <a:fillRect/>
          </a:stretch>
        </p:blipFill>
        <p:spPr>
          <a:xfrm>
            <a:off x="4023006" y="1572348"/>
            <a:ext cx="6197969" cy="4196830"/>
          </a:xfrm>
          <a:prstGeom prst="rect">
            <a:avLst/>
          </a:prstGeom>
        </p:spPr>
      </p:pic>
    </p:spTree>
    <p:extLst>
      <p:ext uri="{BB962C8B-B14F-4D97-AF65-F5344CB8AC3E}">
        <p14:creationId xmlns:p14="http://schemas.microsoft.com/office/powerpoint/2010/main" val="4221763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a:t>Ingeniería de concepto del robot </a:t>
            </a:r>
            <a:r>
              <a:rPr lang="es-EC" sz="2800" b="1" dirty="0" smtClean="0"/>
              <a:t>mini sumo</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25</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a:t>
            </a:r>
            <a:endParaRPr lang="es-EC" sz="4000" b="1" dirty="0"/>
          </a:p>
        </p:txBody>
      </p:sp>
      <p:sp>
        <p:nvSpPr>
          <p:cNvPr id="14" name="Flecha a la derecha con bandas 13"/>
          <p:cNvSpPr/>
          <p:nvPr/>
        </p:nvSpPr>
        <p:spPr>
          <a:xfrm>
            <a:off x="7901745" y="3564409"/>
            <a:ext cx="1011346" cy="563416"/>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graphicFrame>
        <p:nvGraphicFramePr>
          <p:cNvPr id="15" name="Marcador de contenido 11"/>
          <p:cNvGraphicFramePr>
            <a:graphicFrameLocks/>
          </p:cNvGraphicFramePr>
          <p:nvPr>
            <p:extLst>
              <p:ext uri="{D42A27DB-BD31-4B8C-83A1-F6EECF244321}">
                <p14:modId xmlns:p14="http://schemas.microsoft.com/office/powerpoint/2010/main" val="1247658076"/>
              </p:ext>
            </p:extLst>
          </p:nvPr>
        </p:nvGraphicFramePr>
        <p:xfrm>
          <a:off x="225311" y="1932021"/>
          <a:ext cx="3533889" cy="3064852"/>
        </p:xfrm>
        <a:graphic>
          <a:graphicData uri="http://schemas.openxmlformats.org/drawingml/2006/table">
            <a:tbl>
              <a:tblPr firstRow="1" firstCol="1" bandRow="1">
                <a:tableStyleId>{8A107856-5554-42FB-B03E-39F5DBC370BA}</a:tableStyleId>
              </a:tblPr>
              <a:tblGrid>
                <a:gridCol w="1529598">
                  <a:extLst>
                    <a:ext uri="{9D8B030D-6E8A-4147-A177-3AD203B41FA5}">
                      <a16:colId xmlns:a16="http://schemas.microsoft.com/office/drawing/2014/main" val="4115082579"/>
                    </a:ext>
                  </a:extLst>
                </a:gridCol>
                <a:gridCol w="2004291">
                  <a:extLst>
                    <a:ext uri="{9D8B030D-6E8A-4147-A177-3AD203B41FA5}">
                      <a16:colId xmlns:a16="http://schemas.microsoft.com/office/drawing/2014/main" val="2507481489"/>
                    </a:ext>
                  </a:extLst>
                </a:gridCol>
              </a:tblGrid>
              <a:tr h="491892">
                <a:tc gridSpan="2">
                  <a:txBody>
                    <a:bodyPr/>
                    <a:lstStyle/>
                    <a:p>
                      <a:pPr marL="382905" indent="457200"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ESPECIFICACIONES FINALES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hMerge="1">
                  <a:txBody>
                    <a:bodyPr/>
                    <a:lstStyle/>
                    <a:p>
                      <a:endParaRPr lang="es-EC"/>
                    </a:p>
                  </a:txBody>
                  <a:tcPr/>
                </a:tc>
                <a:extLst>
                  <a:ext uri="{0D108BD9-81ED-4DB2-BD59-A6C34878D82A}">
                    <a16:rowId xmlns:a16="http://schemas.microsoft.com/office/drawing/2014/main" val="188342160"/>
                  </a:ext>
                </a:extLst>
              </a:tr>
              <a:tr h="1287969">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CHASIS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4064478830"/>
                  </a:ext>
                </a:extLst>
              </a:tr>
              <a:tr h="1284991">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CONTROLADOR PIC 16F877A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15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1798623"/>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626400190"/>
              </p:ext>
            </p:extLst>
          </p:nvPr>
        </p:nvGraphicFramePr>
        <p:xfrm>
          <a:off x="3996546" y="2313227"/>
          <a:ext cx="3533889" cy="2444408"/>
        </p:xfrm>
        <a:graphic>
          <a:graphicData uri="http://schemas.openxmlformats.org/drawingml/2006/table">
            <a:tbl>
              <a:tblPr firstRow="1" firstCol="1" bandRow="1">
                <a:tableStyleId>{8A107856-5554-42FB-B03E-39F5DBC370BA}</a:tableStyleId>
              </a:tblPr>
              <a:tblGrid>
                <a:gridCol w="1354107">
                  <a:extLst>
                    <a:ext uri="{9D8B030D-6E8A-4147-A177-3AD203B41FA5}">
                      <a16:colId xmlns:a16="http://schemas.microsoft.com/office/drawing/2014/main" val="1374679680"/>
                    </a:ext>
                  </a:extLst>
                </a:gridCol>
                <a:gridCol w="2179782">
                  <a:extLst>
                    <a:ext uri="{9D8B030D-6E8A-4147-A177-3AD203B41FA5}">
                      <a16:colId xmlns:a16="http://schemas.microsoft.com/office/drawing/2014/main" val="236274376"/>
                    </a:ext>
                  </a:extLst>
                </a:gridCol>
              </a:tblGrid>
              <a:tr h="1222204">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SENSOR DE</a:t>
                      </a:r>
                      <a:r>
                        <a:rPr lang="pt-BR" sz="1400" dirty="0" smtClean="0">
                          <a:effectLst/>
                          <a:latin typeface="Times New Roman" panose="02020603050405020304" pitchFamily="18" charset="0"/>
                          <a:cs typeface="Times New Roman" panose="02020603050405020304" pitchFamily="18" charset="0"/>
                        </a:rPr>
                        <a:t> DISTANCIA SHARP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3281976720"/>
                  </a:ext>
                </a:extLst>
              </a:tr>
              <a:tr h="1222204">
                <a:tc>
                  <a:txBody>
                    <a:bodyPr/>
                    <a:lstStyle/>
                    <a:p>
                      <a:pPr algn="l">
                        <a:lnSpc>
                          <a:spcPct val="150000"/>
                        </a:lnSpc>
                        <a:spcAft>
                          <a:spcPts val="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SENSOR INFRARROJO CNY70</a:t>
                      </a:r>
                    </a:p>
                  </a:txBody>
                  <a:tcPr marL="90170" marR="90170"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4094793218"/>
                  </a:ext>
                </a:extLst>
              </a:tr>
            </a:tbl>
          </a:graphicData>
        </a:graphic>
      </p:graphicFrame>
      <p:pic>
        <p:nvPicPr>
          <p:cNvPr id="17" name="Imagen 16"/>
          <p:cNvPicPr/>
          <p:nvPr/>
        </p:nvPicPr>
        <p:blipFill rotWithShape="1">
          <a:blip r:embed="rId8"/>
          <a:srcRect t="5150"/>
          <a:stretch/>
        </p:blipFill>
        <p:spPr bwMode="auto">
          <a:xfrm>
            <a:off x="2275725" y="2623595"/>
            <a:ext cx="1267460" cy="871220"/>
          </a:xfrm>
          <a:prstGeom prst="rect">
            <a:avLst/>
          </a:prstGeom>
          <a:ln>
            <a:noFill/>
          </a:ln>
          <a:extLst>
            <a:ext uri="{53640926-AAD7-44D8-BBD7-CCE9431645EC}">
              <a14:shadowObscured xmlns:a14="http://schemas.microsoft.com/office/drawing/2010/main"/>
            </a:ext>
          </a:extLst>
        </p:spPr>
      </p:pic>
      <p:pic>
        <p:nvPicPr>
          <p:cNvPr id="18" name="Imagen 17"/>
          <p:cNvPicPr/>
          <p:nvPr/>
        </p:nvPicPr>
        <p:blipFill>
          <a:blip r:embed="rId9" cstate="print">
            <a:extLst>
              <a:ext uri="{28A0092B-C50C-407E-A947-70E740481C1C}">
                <a14:useLocalDpi xmlns:a14="http://schemas.microsoft.com/office/drawing/2010/main" val="0"/>
              </a:ext>
            </a:extLst>
          </a:blip>
          <a:stretch>
            <a:fillRect/>
          </a:stretch>
        </p:blipFill>
        <p:spPr>
          <a:xfrm>
            <a:off x="2192927" y="3910826"/>
            <a:ext cx="1149350" cy="727075"/>
          </a:xfrm>
          <a:prstGeom prst="rect">
            <a:avLst/>
          </a:prstGeom>
        </p:spPr>
      </p:pic>
      <p:pic>
        <p:nvPicPr>
          <p:cNvPr id="23" name="Imagen 22"/>
          <p:cNvPicPr/>
          <p:nvPr/>
        </p:nvPicPr>
        <p:blipFill rotWithShape="1">
          <a:blip r:embed="rId10" cstate="print">
            <a:extLst>
              <a:ext uri="{28A0092B-C50C-407E-A947-70E740481C1C}">
                <a14:useLocalDpi xmlns:a14="http://schemas.microsoft.com/office/drawing/2010/main" val="0"/>
              </a:ext>
            </a:extLst>
          </a:blip>
          <a:srcRect l="-1" t="47228" r="40396" b="-1"/>
          <a:stretch/>
        </p:blipFill>
        <p:spPr bwMode="auto">
          <a:xfrm>
            <a:off x="5809614" y="2623595"/>
            <a:ext cx="1079500" cy="622300"/>
          </a:xfrm>
          <a:prstGeom prst="rect">
            <a:avLst/>
          </a:prstGeom>
          <a:ln>
            <a:noFill/>
          </a:ln>
          <a:extLst>
            <a:ext uri="{53640926-AAD7-44D8-BBD7-CCE9431645EC}">
              <a14:shadowObscured xmlns:a14="http://schemas.microsoft.com/office/drawing/2010/main"/>
            </a:ext>
          </a:extLst>
        </p:spPr>
      </p:pic>
      <p:pic>
        <p:nvPicPr>
          <p:cNvPr id="24" name="Imagen 23"/>
          <p:cNvPicPr/>
          <p:nvPr/>
        </p:nvPicPr>
        <p:blipFill>
          <a:blip r:embed="rId11" cstate="print">
            <a:extLst>
              <a:ext uri="{28A0092B-C50C-407E-A947-70E740481C1C}">
                <a14:useLocalDpi xmlns:a14="http://schemas.microsoft.com/office/drawing/2010/main" val="0"/>
              </a:ext>
            </a:extLst>
          </a:blip>
          <a:stretch>
            <a:fillRect/>
          </a:stretch>
        </p:blipFill>
        <p:spPr>
          <a:xfrm>
            <a:off x="6089014" y="3742062"/>
            <a:ext cx="800100" cy="771525"/>
          </a:xfrm>
          <a:prstGeom prst="rect">
            <a:avLst/>
          </a:prstGeom>
        </p:spPr>
      </p:pic>
      <p:pic>
        <p:nvPicPr>
          <p:cNvPr id="25" name="Imagen 24"/>
          <p:cNvPicPr/>
          <p:nvPr/>
        </p:nvPicPr>
        <p:blipFill rotWithShape="1">
          <a:blip r:embed="rId12"/>
          <a:srcRect l="42046" t="11954" r="4907" b="19977"/>
          <a:stretch/>
        </p:blipFill>
        <p:spPr bwMode="auto">
          <a:xfrm>
            <a:off x="9284401" y="3163633"/>
            <a:ext cx="2148233" cy="14943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1919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Básica del </a:t>
            </a:r>
            <a:r>
              <a:rPr lang="es-EC" sz="2800" dirty="0"/>
              <a:t>robot </a:t>
            </a:r>
            <a:r>
              <a:rPr lang="es-EC" sz="2800" dirty="0" smtClean="0"/>
              <a:t>mini sumo</a:t>
            </a:r>
            <a:endParaRPr lang="es-EC" sz="2800" dirty="0"/>
          </a:p>
        </p:txBody>
      </p:sp>
      <p:sp>
        <p:nvSpPr>
          <p:cNvPr id="3" name="Marcador de contenido 2"/>
          <p:cNvSpPr>
            <a:spLocks noGrp="1"/>
          </p:cNvSpPr>
          <p:nvPr>
            <p:ph idx="1"/>
          </p:nvPr>
        </p:nvSpPr>
        <p:spPr>
          <a:xfrm>
            <a:off x="1097280" y="1845734"/>
            <a:ext cx="10058400" cy="4344028"/>
          </a:xfrm>
        </p:spPr>
        <p:txBody>
          <a:bodyPr>
            <a:normAutofit lnSpcReduction="10000"/>
          </a:bodyPr>
          <a:lstStyle/>
          <a:p>
            <a:r>
              <a:rPr lang="es-EC" b="1" dirty="0"/>
              <a:t>Sistema de </a:t>
            </a:r>
            <a:r>
              <a:rPr lang="es-EC" b="1" dirty="0" smtClean="0"/>
              <a:t>control</a:t>
            </a:r>
          </a:p>
          <a:p>
            <a:endParaRPr lang="es-EC" b="1" dirty="0"/>
          </a:p>
          <a:p>
            <a:endParaRPr lang="es-EC" b="1" dirty="0" smtClean="0"/>
          </a:p>
          <a:p>
            <a:endParaRPr lang="es-EC" b="1" dirty="0" smtClean="0"/>
          </a:p>
          <a:p>
            <a:endParaRPr lang="es-EC" b="1" dirty="0"/>
          </a:p>
          <a:p>
            <a:endParaRPr lang="es-EC" b="1" dirty="0"/>
          </a:p>
          <a:p>
            <a:endParaRPr lang="es-EC" b="1" dirty="0"/>
          </a:p>
          <a:p>
            <a:r>
              <a:rPr lang="es-EC" dirty="0" smtClean="0"/>
              <a:t>El </a:t>
            </a:r>
            <a:r>
              <a:rPr lang="es-EC" dirty="0"/>
              <a:t>robot debe detectar la línea para evitar salir y buscar a su contrincante para empujarlo, darle vuelta o sacarlo del </a:t>
            </a:r>
            <a:r>
              <a:rPr lang="es-EC" dirty="0" err="1" smtClean="0"/>
              <a:t>dhoyo</a:t>
            </a:r>
            <a:r>
              <a:rPr lang="es-EC" dirty="0"/>
              <a:t>;</a:t>
            </a:r>
            <a:r>
              <a:rPr lang="es-EC" dirty="0" smtClean="0"/>
              <a:t> </a:t>
            </a:r>
            <a:r>
              <a:rPr lang="es-EC" dirty="0"/>
              <a:t>es necesario conocer la lectura o detección de líneas con los sensores infrarrojos CNY70, para este tipo de prototipo cuando detecte una línea muy cercana deberá alejarse para así evitar salir del </a:t>
            </a:r>
            <a:r>
              <a:rPr lang="es-EC" dirty="0" err="1" smtClean="0"/>
              <a:t>dhoyo</a:t>
            </a:r>
            <a:endParaRPr lang="es-EC" dirty="0"/>
          </a:p>
          <a:p>
            <a:endParaRPr lang="es-EC" dirty="0"/>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26</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pic>
        <p:nvPicPr>
          <p:cNvPr id="12" name="Imagen 11"/>
          <p:cNvPicPr/>
          <p:nvPr/>
        </p:nvPicPr>
        <p:blipFill rotWithShape="1">
          <a:blip r:embed="rId8"/>
          <a:srcRect t="4158"/>
          <a:stretch/>
        </p:blipFill>
        <p:spPr bwMode="auto">
          <a:xfrm>
            <a:off x="3367405" y="2327563"/>
            <a:ext cx="5046922" cy="24838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7883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a detalle </a:t>
            </a:r>
            <a:r>
              <a:rPr lang="es-EC" sz="2800" dirty="0"/>
              <a:t>del robot </a:t>
            </a:r>
            <a:r>
              <a:rPr lang="es-EC" sz="2800" dirty="0" smtClean="0"/>
              <a:t>Mini Sumo</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27</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1" name="Rectángulo 10"/>
          <p:cNvSpPr/>
          <p:nvPr/>
        </p:nvSpPr>
        <p:spPr>
          <a:xfrm>
            <a:off x="781731" y="3129076"/>
            <a:ext cx="1780103" cy="646331"/>
          </a:xfrm>
          <a:prstGeom prst="rect">
            <a:avLst/>
          </a:prstGeom>
        </p:spPr>
        <p:txBody>
          <a:bodyPr wrap="none">
            <a:spAutoFit/>
          </a:bodyPr>
          <a:lstStyle/>
          <a:p>
            <a:pPr>
              <a:lnSpc>
                <a:spcPct val="200000"/>
              </a:lnSpc>
              <a:spcBef>
                <a:spcPts val="400"/>
              </a:spcBef>
              <a:spcAft>
                <a:spcPts val="0"/>
              </a:spcAft>
            </a:pPr>
            <a:r>
              <a:rPr lang="es-EC" b="1" dirty="0">
                <a:latin typeface="Calibri" panose="020F0502020204030204" pitchFamily="34" charset="0"/>
                <a:ea typeface="Times New Roman" panose="02020603050405020304" pitchFamily="18" charset="0"/>
                <a:cs typeface="Calibri" panose="020F0502020204030204" pitchFamily="34" charset="0"/>
              </a:rPr>
              <a:t>Planos eléctricos</a:t>
            </a:r>
            <a:endParaRPr lang="es-EC"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endParaRPr lang="es-EC" dirty="0"/>
          </a:p>
        </p:txBody>
      </p:sp>
      <p:pic>
        <p:nvPicPr>
          <p:cNvPr id="13" name="Imagen 12"/>
          <p:cNvPicPr/>
          <p:nvPr/>
        </p:nvPicPr>
        <p:blipFill rotWithShape="1">
          <a:blip r:embed="rId8" cstate="print">
            <a:extLst>
              <a:ext uri="{28A0092B-C50C-407E-A947-70E740481C1C}">
                <a14:useLocalDpi xmlns:a14="http://schemas.microsoft.com/office/drawing/2010/main" val="0"/>
              </a:ext>
            </a:extLst>
          </a:blip>
          <a:srcRect l="2178" t="6807" r="4452"/>
          <a:stretch/>
        </p:blipFill>
        <p:spPr bwMode="auto">
          <a:xfrm>
            <a:off x="2918737" y="1675621"/>
            <a:ext cx="6047105" cy="2612390"/>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9" cstate="print">
            <a:extLst>
              <a:ext uri="{28A0092B-C50C-407E-A947-70E740481C1C}">
                <a14:useLocalDpi xmlns:a14="http://schemas.microsoft.com/office/drawing/2010/main" val="0"/>
              </a:ext>
            </a:extLst>
          </a:blip>
          <a:srcRect l="14788" r="10968"/>
          <a:stretch/>
        </p:blipFill>
        <p:spPr>
          <a:xfrm>
            <a:off x="8689702" y="3775407"/>
            <a:ext cx="3180080" cy="2361458"/>
          </a:xfrm>
          <a:prstGeom prst="rect">
            <a:avLst/>
          </a:prstGeom>
        </p:spPr>
      </p:pic>
    </p:spTree>
    <p:extLst>
      <p:ext uri="{BB962C8B-B14F-4D97-AF65-F5344CB8AC3E}">
        <p14:creationId xmlns:p14="http://schemas.microsoft.com/office/powerpoint/2010/main" val="499875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28</a:t>
            </a:fld>
            <a:endParaRPr lang="es-EC"/>
          </a:p>
        </p:txBody>
      </p:sp>
      <p:sp>
        <p:nvSpPr>
          <p:cNvPr id="3" name="Marcador de contenido 2"/>
          <p:cNvSpPr>
            <a:spLocks noGrp="1"/>
          </p:cNvSpPr>
          <p:nvPr>
            <p:ph sz="half" idx="4294967295"/>
          </p:nvPr>
        </p:nvSpPr>
        <p:spPr>
          <a:xfrm>
            <a:off x="829747" y="2650602"/>
            <a:ext cx="4066345" cy="2199813"/>
          </a:xfrm>
        </p:spPr>
        <p:txBody>
          <a:bodyPr/>
          <a:lstStyle/>
          <a:p>
            <a:r>
              <a:rPr lang="es-EC" b="1" dirty="0"/>
              <a:t>Diagrama de flujo</a:t>
            </a:r>
          </a:p>
          <a:p>
            <a:endParaRPr lang="es-EC" dirty="0"/>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0" name="Rectangle 2"/>
          <p:cNvSpPr>
            <a:spLocks noChangeArrowheads="1"/>
          </p:cNvSpPr>
          <p:nvPr/>
        </p:nvSpPr>
        <p:spPr bwMode="auto">
          <a:xfrm flipV="1">
            <a:off x="4235899" y="-481997"/>
            <a:ext cx="5765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a:p>
        </p:txBody>
      </p:sp>
      <p:sp>
        <p:nvSpPr>
          <p:cNvPr id="9" name="Rectangle 2"/>
          <p:cNvSpPr>
            <a:spLocks noChangeArrowheads="1"/>
          </p:cNvSpPr>
          <p:nvPr/>
        </p:nvSpPr>
        <p:spPr bwMode="auto">
          <a:xfrm flipV="1">
            <a:off x="4356503" y="-592754"/>
            <a:ext cx="74465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flipV="1">
            <a:off x="4269834" y="-784226"/>
            <a:ext cx="65594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2" name="Imagen 11"/>
          <p:cNvPicPr>
            <a:picLocks noChangeAspect="1"/>
          </p:cNvPicPr>
          <p:nvPr/>
        </p:nvPicPr>
        <p:blipFill>
          <a:blip r:embed="rId8"/>
          <a:stretch>
            <a:fillRect/>
          </a:stretch>
        </p:blipFill>
        <p:spPr>
          <a:xfrm>
            <a:off x="3193412" y="1107294"/>
            <a:ext cx="6766560" cy="5222804"/>
          </a:xfrm>
          <a:prstGeom prst="rect">
            <a:avLst/>
          </a:prstGeom>
        </p:spPr>
      </p:pic>
    </p:spTree>
    <p:extLst>
      <p:ext uri="{BB962C8B-B14F-4D97-AF65-F5344CB8AC3E}">
        <p14:creationId xmlns:p14="http://schemas.microsoft.com/office/powerpoint/2010/main" val="1660526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29</a:t>
            </a:fld>
            <a:endParaRPr lang="es-EC"/>
          </a:p>
        </p:txBody>
      </p:sp>
      <p:sp>
        <p:nvSpPr>
          <p:cNvPr id="3" name="Marcador de contenido 2"/>
          <p:cNvSpPr>
            <a:spLocks noGrp="1"/>
          </p:cNvSpPr>
          <p:nvPr>
            <p:ph sz="half" idx="4294967295"/>
          </p:nvPr>
        </p:nvSpPr>
        <p:spPr>
          <a:xfrm>
            <a:off x="829747" y="2650602"/>
            <a:ext cx="4066345" cy="2199813"/>
          </a:xfrm>
        </p:spPr>
        <p:txBody>
          <a:bodyPr/>
          <a:lstStyle/>
          <a:p>
            <a:r>
              <a:rPr lang="es-EC" b="1" dirty="0"/>
              <a:t>Diagrama de flujo</a:t>
            </a:r>
          </a:p>
          <a:p>
            <a:endParaRPr lang="es-EC" dirty="0"/>
          </a:p>
        </p:txBody>
      </p:sp>
      <p:pic>
        <p:nvPicPr>
          <p:cNvPr id="5" name="Imagen 4"/>
          <p:cNvPicPr/>
          <p:nvPr/>
        </p:nvPicPr>
        <p:blipFill rotWithShape="1">
          <a:blip r:embed="rId3">
            <a:extLst>
              <a:ext uri="{BEBA8EAE-BF5A-486C-A8C5-ECC9F3942E4B}">
                <a14:imgProps xmlns:a14="http://schemas.microsoft.com/office/drawing/2010/main">
                  <a14:imgLayer r:embed="rId4">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5">
            <a:extLst>
              <a:ext uri="{BEBA8EAE-BF5A-486C-A8C5-ECC9F3942E4B}">
                <a14:imgProps xmlns:a14="http://schemas.microsoft.com/office/drawing/2010/main">
                  <a14:imgLayer r:embed="rId6">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7">
            <a:extLst>
              <a:ext uri="{BEBA8EAE-BF5A-486C-A8C5-ECC9F3942E4B}">
                <a14:imgProps xmlns:a14="http://schemas.microsoft.com/office/drawing/2010/main">
                  <a14:imgLayer r:embed="rId8">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0" name="Rectangle 2"/>
          <p:cNvSpPr>
            <a:spLocks noChangeArrowheads="1"/>
          </p:cNvSpPr>
          <p:nvPr/>
        </p:nvSpPr>
        <p:spPr bwMode="auto">
          <a:xfrm flipV="1">
            <a:off x="4235899" y="-481997"/>
            <a:ext cx="57657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sz="2000"/>
          </a:p>
        </p:txBody>
      </p:sp>
      <p:sp>
        <p:nvSpPr>
          <p:cNvPr id="9" name="Rectangle 2"/>
          <p:cNvSpPr>
            <a:spLocks noChangeArrowheads="1"/>
          </p:cNvSpPr>
          <p:nvPr/>
        </p:nvSpPr>
        <p:spPr bwMode="auto">
          <a:xfrm flipV="1">
            <a:off x="4356503" y="-592754"/>
            <a:ext cx="74465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flipV="1">
            <a:off x="4269834" y="-784226"/>
            <a:ext cx="65594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12" name="Rectangle 2"/>
          <p:cNvSpPr>
            <a:spLocks noChangeArrowheads="1"/>
          </p:cNvSpPr>
          <p:nvPr/>
        </p:nvSpPr>
        <p:spPr bwMode="auto">
          <a:xfrm>
            <a:off x="3472873" y="16625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Objeto 12"/>
          <p:cNvGraphicFramePr>
            <a:graphicFrameLocks noChangeAspect="1"/>
          </p:cNvGraphicFramePr>
          <p:nvPr>
            <p:extLst>
              <p:ext uri="{D42A27DB-BD31-4B8C-83A1-F6EECF244321}">
                <p14:modId xmlns:p14="http://schemas.microsoft.com/office/powerpoint/2010/main" val="1461565237"/>
              </p:ext>
            </p:extLst>
          </p:nvPr>
        </p:nvGraphicFramePr>
        <p:xfrm>
          <a:off x="3111664" y="1298869"/>
          <a:ext cx="3132381" cy="4574271"/>
        </p:xfrm>
        <a:graphic>
          <a:graphicData uri="http://schemas.openxmlformats.org/presentationml/2006/ole">
            <mc:AlternateContent xmlns:mc="http://schemas.openxmlformats.org/markup-compatibility/2006">
              <mc:Choice xmlns:v="urn:schemas-microsoft-com:vml" Requires="v">
                <p:oleObj spid="_x0000_s25649" name="Visio" r:id="rId9" imgW="2385095" imgH="3505216" progId="Visio.Drawing.15">
                  <p:embed/>
                </p:oleObj>
              </mc:Choice>
              <mc:Fallback>
                <p:oleObj name="Visio" r:id="rId9" imgW="2385095" imgH="3505216" progId="Visio.Drawing.15">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664" y="1298869"/>
                        <a:ext cx="3132381" cy="4574271"/>
                      </a:xfrm>
                      <a:prstGeom prst="rect">
                        <a:avLst/>
                      </a:prstGeom>
                      <a:noFill/>
                      <a:extLst/>
                    </p:spPr>
                  </p:pic>
                </p:oleObj>
              </mc:Fallback>
            </mc:AlternateContent>
          </a:graphicData>
        </a:graphic>
      </p:graphicFrame>
      <p:sp>
        <p:nvSpPr>
          <p:cNvPr id="14" name="Rectangle 4"/>
          <p:cNvSpPr>
            <a:spLocks noChangeArrowheads="1"/>
          </p:cNvSpPr>
          <p:nvPr/>
        </p:nvSpPr>
        <p:spPr bwMode="auto">
          <a:xfrm>
            <a:off x="7086696" y="15985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Objeto 14"/>
          <p:cNvGraphicFramePr>
            <a:graphicFrameLocks noChangeAspect="1"/>
          </p:cNvGraphicFramePr>
          <p:nvPr>
            <p:extLst>
              <p:ext uri="{D42A27DB-BD31-4B8C-83A1-F6EECF244321}">
                <p14:modId xmlns:p14="http://schemas.microsoft.com/office/powerpoint/2010/main" val="1051780848"/>
              </p:ext>
            </p:extLst>
          </p:nvPr>
        </p:nvGraphicFramePr>
        <p:xfrm>
          <a:off x="7118769" y="1298869"/>
          <a:ext cx="4872979" cy="4445191"/>
        </p:xfrm>
        <a:graphic>
          <a:graphicData uri="http://schemas.openxmlformats.org/presentationml/2006/ole">
            <mc:AlternateContent xmlns:mc="http://schemas.openxmlformats.org/markup-compatibility/2006">
              <mc:Choice xmlns:v="urn:schemas-microsoft-com:vml" Requires="v">
                <p:oleObj spid="_x0000_s25650" name="Visio" r:id="rId11" imgW="4069293" imgH="3695684" progId="Visio.Drawing.15">
                  <p:embed/>
                </p:oleObj>
              </mc:Choice>
              <mc:Fallback>
                <p:oleObj name="Visio" r:id="rId11" imgW="4069293" imgH="3695684" progId="Visio.Drawing.15">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8769" y="1298869"/>
                        <a:ext cx="4872979" cy="4445191"/>
                      </a:xfrm>
                      <a:prstGeom prst="rect">
                        <a:avLst/>
                      </a:prstGeom>
                      <a:noFill/>
                      <a:extLst/>
                    </p:spPr>
                  </p:pic>
                </p:oleObj>
              </mc:Fallback>
            </mc:AlternateContent>
          </a:graphicData>
        </a:graphic>
      </p:graphicFrame>
    </p:spTree>
    <p:extLst>
      <p:ext uri="{BB962C8B-B14F-4D97-AF65-F5344CB8AC3E}">
        <p14:creationId xmlns:p14="http://schemas.microsoft.com/office/powerpoint/2010/main" val="3651593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GENERALIDADES </a:t>
            </a:r>
            <a:endParaRPr lang="es-EC" sz="4000" b="1"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4084954777"/>
              </p:ext>
            </p:extLst>
          </p:nvPr>
        </p:nvGraphicFramePr>
        <p:xfrm>
          <a:off x="4318096" y="1956834"/>
          <a:ext cx="6837363" cy="4131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Imagen 12"/>
          <p:cNvPicPr>
            <a:picLocks noChangeAspect="1"/>
          </p:cNvPicPr>
          <p:nvPr/>
        </p:nvPicPr>
        <p:blipFill>
          <a:blip r:embed="rId13"/>
          <a:stretch>
            <a:fillRect/>
          </a:stretch>
        </p:blipFill>
        <p:spPr>
          <a:xfrm>
            <a:off x="102235" y="2106616"/>
            <a:ext cx="3951605" cy="2613144"/>
          </a:xfrm>
          <a:prstGeom prst="rect">
            <a:avLst/>
          </a:prstGeom>
        </p:spPr>
      </p:pic>
      <p:sp>
        <p:nvSpPr>
          <p:cNvPr id="14" name="CuadroTexto 13">
            <a:extLst>
              <a:ext uri="{FF2B5EF4-FFF2-40B4-BE49-F238E27FC236}">
                <a16:creationId xmlns:a16="http://schemas.microsoft.com/office/drawing/2014/main" id="{863F320D-A0D7-4B55-B972-0772CC0E9473}"/>
              </a:ext>
            </a:extLst>
          </p:cNvPr>
          <p:cNvSpPr txBox="1"/>
          <p:nvPr/>
        </p:nvSpPr>
        <p:spPr>
          <a:xfrm>
            <a:off x="1041691" y="4719760"/>
            <a:ext cx="6140546" cy="369332"/>
          </a:xfrm>
          <a:prstGeom prst="rect">
            <a:avLst/>
          </a:prstGeom>
          <a:noFill/>
        </p:spPr>
        <p:txBody>
          <a:bodyPr wrap="square">
            <a:spAutoFit/>
          </a:bodyPr>
          <a:lstStyle/>
          <a:p>
            <a:r>
              <a:rPr lang="es-ES_tradnl" sz="1800" dirty="0" smtClean="0">
                <a:effectLst/>
                <a:latin typeface="Arial" panose="020B0604020202020204" pitchFamily="34" charset="0"/>
                <a:ea typeface="Calibri" panose="020F0502020204030204" pitchFamily="34" charset="0"/>
              </a:rPr>
              <a:t>(</a:t>
            </a:r>
            <a:r>
              <a:rPr lang="es-ES_tradnl" dirty="0" err="1" smtClean="0">
                <a:latin typeface="Arial" panose="020B0604020202020204" pitchFamily="34" charset="0"/>
                <a:ea typeface="Calibri" panose="020F0502020204030204" pitchFamily="34" charset="0"/>
              </a:rPr>
              <a:t>Kibo</a:t>
            </a:r>
            <a:r>
              <a:rPr lang="es-ES_tradnl" sz="1800" dirty="0" smtClean="0">
                <a:effectLst/>
                <a:latin typeface="Arial" panose="020B0604020202020204" pitchFamily="34" charset="0"/>
                <a:ea typeface="Calibri" panose="020F0502020204030204" pitchFamily="34" charset="0"/>
              </a:rPr>
              <a:t>, 2019)</a:t>
            </a:r>
            <a:endParaRPr lang="es-EC" dirty="0"/>
          </a:p>
        </p:txBody>
      </p:sp>
    </p:spTree>
    <p:extLst>
      <p:ext uri="{BB962C8B-B14F-4D97-AF65-F5344CB8AC3E}">
        <p14:creationId xmlns:p14="http://schemas.microsoft.com/office/powerpoint/2010/main" val="3264986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Guía metodología para la utilización de software robot arena 2</a:t>
            </a:r>
          </a:p>
        </p:txBody>
      </p:sp>
      <p:sp>
        <p:nvSpPr>
          <p:cNvPr id="3" name="Marcador de contenido 2"/>
          <p:cNvSpPr>
            <a:spLocks noGrp="1"/>
          </p:cNvSpPr>
          <p:nvPr>
            <p:ph idx="1"/>
          </p:nvPr>
        </p:nvSpPr>
        <p:spPr>
          <a:xfrm>
            <a:off x="1097280" y="1845734"/>
            <a:ext cx="10058400" cy="4344028"/>
          </a:xfrm>
        </p:spPr>
        <p:txBody>
          <a:bodyPr>
            <a:normAutofit/>
          </a:bodyPr>
          <a:lstStyle/>
          <a:p>
            <a:endParaRPr lang="es-EC" dirty="0"/>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30</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1" name="Rectángulo 10"/>
          <p:cNvSpPr/>
          <p:nvPr/>
        </p:nvSpPr>
        <p:spPr>
          <a:xfrm>
            <a:off x="324092" y="1734596"/>
            <a:ext cx="7928658" cy="2862322"/>
          </a:xfrm>
          <a:prstGeom prst="rect">
            <a:avLst/>
          </a:prstGeom>
        </p:spPr>
        <p:txBody>
          <a:bodyPr wrap="square">
            <a:spAutoFit/>
          </a:bodyPr>
          <a:lstStyle/>
          <a:p>
            <a:pPr indent="457200">
              <a:lnSpc>
                <a:spcPct val="200000"/>
              </a:lnSpc>
              <a:spcAft>
                <a:spcPts val="0"/>
              </a:spcAft>
            </a:pPr>
            <a:r>
              <a:rPr lang="es-EC" dirty="0">
                <a:latin typeface="Calibri" panose="020F0502020204030204" pitchFamily="34" charset="0"/>
                <a:ea typeface="Times New Roman" panose="02020603050405020304" pitchFamily="18" charset="0"/>
                <a:cs typeface="Times New Roman" panose="02020603050405020304" pitchFamily="18" charset="0"/>
              </a:rPr>
              <a:t>Robot Arena 2 es un videojuego que permite la creación y combate de robots con entornos 3 D; el jugador puede diseñar el chasis, armas, pintura y la mecánica del robot para un combate.</a:t>
            </a:r>
          </a:p>
          <a:p>
            <a:pPr indent="457200">
              <a:lnSpc>
                <a:spcPct val="200000"/>
              </a:lnSpc>
              <a:spcAft>
                <a:spcPts val="0"/>
              </a:spcAft>
            </a:pPr>
            <a:r>
              <a:rPr lang="es-EC" dirty="0">
                <a:latin typeface="Calibri" panose="020F0502020204030204" pitchFamily="34" charset="0"/>
                <a:ea typeface="Times New Roman" panose="02020603050405020304" pitchFamily="18" charset="0"/>
                <a:cs typeface="Times New Roman" panose="02020603050405020304" pitchFamily="18" charset="0"/>
              </a:rPr>
              <a:t>El robot se enfrenta a su oponente en diferentes arenas mediante control remoto intentando inmovilizarlo o destruirlo para ganar la </a:t>
            </a:r>
            <a:r>
              <a:rPr lang="es-EC" dirty="0" smtClean="0">
                <a:latin typeface="Calibri" panose="020F0502020204030204" pitchFamily="34" charset="0"/>
                <a:ea typeface="Times New Roman" panose="02020603050405020304" pitchFamily="18" charset="0"/>
                <a:cs typeface="Times New Roman" panose="02020603050405020304" pitchFamily="18" charset="0"/>
              </a:rPr>
              <a:t>batalla.</a:t>
            </a:r>
            <a:endParaRPr lang="es-EC"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Imagen 13"/>
          <p:cNvPicPr/>
          <p:nvPr/>
        </p:nvPicPr>
        <p:blipFill>
          <a:blip r:embed="rId8"/>
          <a:stretch>
            <a:fillRect/>
          </a:stretch>
        </p:blipFill>
        <p:spPr>
          <a:xfrm>
            <a:off x="8808354" y="2155745"/>
            <a:ext cx="3120514" cy="2659323"/>
          </a:xfrm>
          <a:prstGeom prst="rect">
            <a:avLst/>
          </a:prstGeom>
        </p:spPr>
      </p:pic>
    </p:spTree>
    <p:extLst>
      <p:ext uri="{BB962C8B-B14F-4D97-AF65-F5344CB8AC3E}">
        <p14:creationId xmlns:p14="http://schemas.microsoft.com/office/powerpoint/2010/main" val="971387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Guía metodología para la utilización de software robot arena 2</a:t>
            </a:r>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31</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sp>
        <p:nvSpPr>
          <p:cNvPr id="11" name="Rectángulo 10"/>
          <p:cNvSpPr/>
          <p:nvPr/>
        </p:nvSpPr>
        <p:spPr>
          <a:xfrm>
            <a:off x="324092" y="1734596"/>
            <a:ext cx="7928658" cy="568745"/>
          </a:xfrm>
          <a:prstGeom prst="rect">
            <a:avLst/>
          </a:prstGeom>
        </p:spPr>
        <p:txBody>
          <a:bodyPr wrap="square">
            <a:spAutoFit/>
          </a:bodyPr>
          <a:lstStyle/>
          <a:p>
            <a:pPr indent="457200">
              <a:lnSpc>
                <a:spcPct val="200000"/>
              </a:lnSpc>
              <a:spcAft>
                <a:spcPts val="0"/>
              </a:spcAft>
            </a:pPr>
            <a:r>
              <a:rPr lang="es-EC" dirty="0">
                <a:latin typeface="Calibri" panose="020F0502020204030204" pitchFamily="34" charset="0"/>
                <a:ea typeface="Times New Roman" panose="02020603050405020304" pitchFamily="18" charset="0"/>
                <a:cs typeface="Times New Roman" panose="02020603050405020304" pitchFamily="18" charset="0"/>
              </a:rPr>
              <a:t>C</a:t>
            </a:r>
            <a:r>
              <a:rPr lang="es-EC" dirty="0" smtClean="0">
                <a:latin typeface="Calibri" panose="020F0502020204030204" pitchFamily="34" charset="0"/>
                <a:ea typeface="Times New Roman" panose="02020603050405020304" pitchFamily="18" charset="0"/>
                <a:cs typeface="Times New Roman" panose="02020603050405020304" pitchFamily="18" charset="0"/>
              </a:rPr>
              <a:t>reación de nuevos equipos</a:t>
            </a:r>
          </a:p>
        </p:txBody>
      </p:sp>
      <p:pic>
        <p:nvPicPr>
          <p:cNvPr id="12" name="Imagen 11"/>
          <p:cNvPicPr/>
          <p:nvPr/>
        </p:nvPicPr>
        <p:blipFill>
          <a:blip r:embed="rId8"/>
          <a:stretch>
            <a:fillRect/>
          </a:stretch>
        </p:blipFill>
        <p:spPr>
          <a:xfrm>
            <a:off x="1001485" y="2868225"/>
            <a:ext cx="3046730" cy="3101975"/>
          </a:xfrm>
          <a:prstGeom prst="rect">
            <a:avLst/>
          </a:prstGeom>
        </p:spPr>
      </p:pic>
      <p:sp>
        <p:nvSpPr>
          <p:cNvPr id="10" name="Rectángulo 9"/>
          <p:cNvSpPr/>
          <p:nvPr/>
        </p:nvSpPr>
        <p:spPr>
          <a:xfrm>
            <a:off x="6728299" y="1738949"/>
            <a:ext cx="3143425" cy="646331"/>
          </a:xfrm>
          <a:prstGeom prst="rect">
            <a:avLst/>
          </a:prstGeom>
        </p:spPr>
        <p:txBody>
          <a:bodyPr wrap="none">
            <a:spAutoFit/>
          </a:bodyPr>
          <a:lstStyle/>
          <a:p>
            <a:pPr indent="457200">
              <a:lnSpc>
                <a:spcPct val="200000"/>
              </a:lnSpc>
              <a:spcAft>
                <a:spcPts val="0"/>
              </a:spcAft>
            </a:pPr>
            <a:r>
              <a:rPr lang="es-EC" dirty="0">
                <a:latin typeface="Calibri" panose="020F0502020204030204" pitchFamily="34" charset="0"/>
                <a:ea typeface="Times New Roman" panose="02020603050405020304" pitchFamily="18" charset="0"/>
                <a:cs typeface="Times New Roman" panose="02020603050405020304" pitchFamily="18" charset="0"/>
              </a:rPr>
              <a:t>Creación de nuevos </a:t>
            </a:r>
            <a:r>
              <a:rPr lang="es-EC" dirty="0" smtClean="0">
                <a:latin typeface="Calibri" panose="020F0502020204030204" pitchFamily="34" charset="0"/>
                <a:ea typeface="Times New Roman" panose="02020603050405020304" pitchFamily="18" charset="0"/>
                <a:cs typeface="Times New Roman" panose="02020603050405020304" pitchFamily="18" charset="0"/>
              </a:rPr>
              <a:t>robots</a:t>
            </a:r>
            <a:endParaRPr lang="es-EC"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Imagen 14"/>
          <p:cNvPicPr/>
          <p:nvPr/>
        </p:nvPicPr>
        <p:blipFill>
          <a:blip r:embed="rId9"/>
          <a:stretch>
            <a:fillRect/>
          </a:stretch>
        </p:blipFill>
        <p:spPr>
          <a:xfrm>
            <a:off x="5256128" y="2819940"/>
            <a:ext cx="2708275" cy="2768600"/>
          </a:xfrm>
          <a:prstGeom prst="rect">
            <a:avLst/>
          </a:prstGeom>
        </p:spPr>
      </p:pic>
      <p:pic>
        <p:nvPicPr>
          <p:cNvPr id="16" name="Imagen 15"/>
          <p:cNvPicPr/>
          <p:nvPr/>
        </p:nvPicPr>
        <p:blipFill>
          <a:blip r:embed="rId10"/>
          <a:stretch>
            <a:fillRect/>
          </a:stretch>
        </p:blipFill>
        <p:spPr>
          <a:xfrm>
            <a:off x="8300012" y="3036694"/>
            <a:ext cx="3303905" cy="212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2323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Robot seguidor de línea categoría destreza</a:t>
            </a:r>
            <a:endParaRPr lang="es-EC" sz="2800" dirty="0"/>
          </a:p>
        </p:txBody>
      </p:sp>
      <p:sp>
        <p:nvSpPr>
          <p:cNvPr id="3" name="Marcador de contenido 2"/>
          <p:cNvSpPr>
            <a:spLocks noGrp="1"/>
          </p:cNvSpPr>
          <p:nvPr>
            <p:ph idx="1"/>
          </p:nvPr>
        </p:nvSpPr>
        <p:spPr>
          <a:xfrm>
            <a:off x="1097280" y="1845734"/>
            <a:ext cx="10058400" cy="4344028"/>
          </a:xfrm>
        </p:spPr>
        <p:txBody>
          <a:bodyPr>
            <a:normAutofit/>
          </a:bodyPr>
          <a:lstStyle/>
          <a:p>
            <a:endParaRPr lang="es-EC" dirty="0"/>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32</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Pruebas </a:t>
            </a:r>
            <a:r>
              <a:rPr lang="es-EC" sz="4000" b="1" smtClean="0"/>
              <a:t>y resultados </a:t>
            </a:r>
            <a:endParaRPr lang="es-EC" sz="4000" b="1" dirty="0"/>
          </a:p>
        </p:txBody>
      </p:sp>
      <p:pic>
        <p:nvPicPr>
          <p:cNvPr id="12" name="Imagen 11"/>
          <p:cNvPicPr/>
          <p:nvPr/>
        </p:nvPicPr>
        <p:blipFill rotWithShape="1">
          <a:blip r:embed="rId8"/>
          <a:srcRect l="896"/>
          <a:stretch/>
        </p:blipFill>
        <p:spPr bwMode="auto">
          <a:xfrm>
            <a:off x="589280" y="1932021"/>
            <a:ext cx="5163820" cy="344741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9" name="Tabla 8"/>
              <p:cNvGraphicFramePr>
                <a:graphicFrameLocks noGrp="1"/>
              </p:cNvGraphicFramePr>
              <p:nvPr>
                <p:extLst>
                  <p:ext uri="{D42A27DB-BD31-4B8C-83A1-F6EECF244321}">
                    <p14:modId xmlns:p14="http://schemas.microsoft.com/office/powerpoint/2010/main" val="2151902690"/>
                  </p:ext>
                </p:extLst>
              </p:nvPr>
            </p:nvGraphicFramePr>
            <p:xfrm>
              <a:off x="6126480" y="2814851"/>
              <a:ext cx="5402580" cy="1051052"/>
            </p:xfrm>
            <a:graphic>
              <a:graphicData uri="http://schemas.openxmlformats.org/drawingml/2006/table">
                <a:tbl>
                  <a:tblPr firstRow="1" firstCol="1" bandRow="1">
                    <a:tableStyleId>{5C22544A-7EE6-4342-B048-85BDC9FD1C3A}</a:tableStyleId>
                  </a:tblPr>
                  <a:tblGrid>
                    <a:gridCol w="1451610">
                      <a:extLst>
                        <a:ext uri="{9D8B030D-6E8A-4147-A177-3AD203B41FA5}">
                          <a16:colId xmlns:a16="http://schemas.microsoft.com/office/drawing/2014/main" val="550339607"/>
                        </a:ext>
                      </a:extLst>
                    </a:gridCol>
                    <a:gridCol w="1053465">
                      <a:extLst>
                        <a:ext uri="{9D8B030D-6E8A-4147-A177-3AD203B41FA5}">
                          <a16:colId xmlns:a16="http://schemas.microsoft.com/office/drawing/2014/main" val="179117124"/>
                        </a:ext>
                      </a:extLst>
                    </a:gridCol>
                    <a:gridCol w="970915">
                      <a:extLst>
                        <a:ext uri="{9D8B030D-6E8A-4147-A177-3AD203B41FA5}">
                          <a16:colId xmlns:a16="http://schemas.microsoft.com/office/drawing/2014/main" val="3201583327"/>
                        </a:ext>
                      </a:extLst>
                    </a:gridCol>
                    <a:gridCol w="929640">
                      <a:extLst>
                        <a:ext uri="{9D8B030D-6E8A-4147-A177-3AD203B41FA5}">
                          <a16:colId xmlns:a16="http://schemas.microsoft.com/office/drawing/2014/main" val="3686605603"/>
                        </a:ext>
                      </a:extLst>
                    </a:gridCol>
                    <a:gridCol w="996950">
                      <a:extLst>
                        <a:ext uri="{9D8B030D-6E8A-4147-A177-3AD203B41FA5}">
                          <a16:colId xmlns:a16="http://schemas.microsoft.com/office/drawing/2014/main" val="3755824926"/>
                        </a:ext>
                      </a:extLst>
                    </a:gridCol>
                  </a:tblGrid>
                  <a:tr h="0">
                    <a:tc>
                      <a:txBody>
                        <a:bodyPr/>
                        <a:lstStyle/>
                        <a:p>
                          <a:pPr>
                            <a:lnSpc>
                              <a:spcPct val="150000"/>
                            </a:lnSpc>
                            <a:spcAft>
                              <a:spcPts val="0"/>
                            </a:spcAft>
                          </a:pPr>
                          <a:r>
                            <a:rPr lang="es-EC" sz="1100">
                              <a:effectLst/>
                            </a:rPr>
                            <a:t>Controlador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9504732"/>
                      </a:ext>
                    </a:extLst>
                  </a:tr>
                  <a:tr h="0">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𝒕</m:t>
                                    </m:r>
                                  </m:e>
                                  <m:sub>
                                    <m:r>
                                      <a:rPr lang="es-EC" sz="1100">
                                        <a:effectLst/>
                                        <a:latin typeface="Cambria Math" panose="02040503050406030204" pitchFamily="18" charset="0"/>
                                      </a:rPr>
                                      <m:t>𝒔</m:t>
                                    </m:r>
                                  </m:sub>
                                </m:sSub>
                              </m:oMath>
                            </m:oMathPara>
                          </a14:m>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1,65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1,45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993007"/>
                      </a:ext>
                    </a:extLst>
                  </a:tr>
                  <a:tr h="0">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𝑴</m:t>
                                    </m:r>
                                  </m:e>
                                  <m:sub>
                                    <m:r>
                                      <a:rPr lang="es-EC" sz="1100">
                                        <a:effectLst/>
                                        <a:latin typeface="Cambria Math" panose="02040503050406030204" pitchFamily="18" charset="0"/>
                                      </a:rPr>
                                      <m:t>𝒑</m:t>
                                    </m:r>
                                  </m:sub>
                                </m:sSub>
                              </m:oMath>
                            </m:oMathPara>
                          </a14:m>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6,1%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9,1%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5448580"/>
                      </a:ext>
                    </a:extLst>
                  </a:tr>
                  <a:tr h="0">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𝒕</m:t>
                                    </m:r>
                                  </m:e>
                                  <m:sub>
                                    <m:r>
                                      <a:rPr lang="es-EC" sz="1100">
                                        <a:effectLst/>
                                        <a:latin typeface="Cambria Math" panose="02040503050406030204" pitchFamily="18" charset="0"/>
                                      </a:rPr>
                                      <m:t>𝒑</m:t>
                                    </m:r>
                                  </m:sub>
                                </m:sSub>
                              </m:oMath>
                            </m:oMathPara>
                          </a14:m>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1,22 seg</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dirty="0">
                              <a:effectLst/>
                            </a:rPr>
                            <a:t>1,002</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8922434"/>
                      </a:ext>
                    </a:extLst>
                  </a:tr>
                </a:tbl>
              </a:graphicData>
            </a:graphic>
          </p:graphicFrame>
        </mc:Choice>
        <mc:Fallback xmlns="">
          <p:graphicFrame>
            <p:nvGraphicFramePr>
              <p:cNvPr id="9" name="Tabla 8"/>
              <p:cNvGraphicFramePr>
                <a:graphicFrameLocks noGrp="1"/>
              </p:cNvGraphicFramePr>
              <p:nvPr>
                <p:extLst>
                  <p:ext uri="{D42A27DB-BD31-4B8C-83A1-F6EECF244321}">
                    <p14:modId xmlns:p14="http://schemas.microsoft.com/office/powerpoint/2010/main" val="2151902690"/>
                  </p:ext>
                </p:extLst>
              </p:nvPr>
            </p:nvGraphicFramePr>
            <p:xfrm>
              <a:off x="6126480" y="2814851"/>
              <a:ext cx="5402580" cy="1025081"/>
            </p:xfrm>
            <a:graphic>
              <a:graphicData uri="http://schemas.openxmlformats.org/drawingml/2006/table">
                <a:tbl>
                  <a:tblPr firstRow="1" firstCol="1" bandRow="1">
                    <a:tableStyleId>{5C22544A-7EE6-4342-B048-85BDC9FD1C3A}</a:tableStyleId>
                  </a:tblPr>
                  <a:tblGrid>
                    <a:gridCol w="1451610">
                      <a:extLst>
                        <a:ext uri="{9D8B030D-6E8A-4147-A177-3AD203B41FA5}">
                          <a16:colId xmlns:a16="http://schemas.microsoft.com/office/drawing/2014/main" val="550339607"/>
                        </a:ext>
                      </a:extLst>
                    </a:gridCol>
                    <a:gridCol w="1053465">
                      <a:extLst>
                        <a:ext uri="{9D8B030D-6E8A-4147-A177-3AD203B41FA5}">
                          <a16:colId xmlns:a16="http://schemas.microsoft.com/office/drawing/2014/main" val="179117124"/>
                        </a:ext>
                      </a:extLst>
                    </a:gridCol>
                    <a:gridCol w="970915">
                      <a:extLst>
                        <a:ext uri="{9D8B030D-6E8A-4147-A177-3AD203B41FA5}">
                          <a16:colId xmlns:a16="http://schemas.microsoft.com/office/drawing/2014/main" val="3201583327"/>
                        </a:ext>
                      </a:extLst>
                    </a:gridCol>
                    <a:gridCol w="929640">
                      <a:extLst>
                        <a:ext uri="{9D8B030D-6E8A-4147-A177-3AD203B41FA5}">
                          <a16:colId xmlns:a16="http://schemas.microsoft.com/office/drawing/2014/main" val="3686605603"/>
                        </a:ext>
                      </a:extLst>
                    </a:gridCol>
                    <a:gridCol w="996950">
                      <a:extLst>
                        <a:ext uri="{9D8B030D-6E8A-4147-A177-3AD203B41FA5}">
                          <a16:colId xmlns:a16="http://schemas.microsoft.com/office/drawing/2014/main" val="3755824926"/>
                        </a:ext>
                      </a:extLst>
                    </a:gridCol>
                  </a:tblGrid>
                  <a:tr h="225489">
                    <a:tc>
                      <a:txBody>
                        <a:bodyPr/>
                        <a:lstStyle/>
                        <a:p>
                          <a:pPr>
                            <a:lnSpc>
                              <a:spcPct val="150000"/>
                            </a:lnSpc>
                            <a:spcAft>
                              <a:spcPts val="0"/>
                            </a:spcAft>
                          </a:pPr>
                          <a:r>
                            <a:rPr lang="es-EC" sz="1100">
                              <a:effectLst/>
                            </a:rPr>
                            <a:t>Controlador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9504732"/>
                      </a:ext>
                    </a:extLst>
                  </a:tr>
                  <a:tr h="251460">
                    <a:tc>
                      <a:txBody>
                        <a:bodyPr/>
                        <a:lstStyle/>
                        <a:p>
                          <a:endParaRPr lang="es-EC"/>
                        </a:p>
                      </a:txBody>
                      <a:tcPr marL="68580" marR="68580" marT="0" marB="0">
                        <a:blipFill>
                          <a:blip r:embed="rId9"/>
                          <a:stretch>
                            <a:fillRect l="-840" t="-90476" r="-274370" b="-228571"/>
                          </a:stretch>
                        </a:blipFill>
                      </a:tcPr>
                    </a:tc>
                    <a:tc>
                      <a:txBody>
                        <a:bodyPr/>
                        <a:lstStyle/>
                        <a:p>
                          <a:pPr>
                            <a:lnSpc>
                              <a:spcPct val="150000"/>
                            </a:lnSpc>
                            <a:spcAft>
                              <a:spcPts val="0"/>
                            </a:spcAft>
                          </a:pPr>
                          <a:r>
                            <a:rPr lang="es-EC" sz="1100">
                              <a:effectLst/>
                            </a:rPr>
                            <a:t>1,65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1,45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993007"/>
                      </a:ext>
                    </a:extLst>
                  </a:tr>
                  <a:tr h="274066">
                    <a:tc>
                      <a:txBody>
                        <a:bodyPr/>
                        <a:lstStyle/>
                        <a:p>
                          <a:endParaRPr lang="es-EC"/>
                        </a:p>
                      </a:txBody>
                      <a:tcPr marL="68580" marR="68580" marT="0" marB="0">
                        <a:blipFill>
                          <a:blip r:embed="rId9"/>
                          <a:stretch>
                            <a:fillRect l="-840" t="-177778" r="-274370" b="-113333"/>
                          </a:stretch>
                        </a:blipFill>
                      </a:tcPr>
                    </a:tc>
                    <a:tc>
                      <a:txBody>
                        <a:bodyPr/>
                        <a:lstStyle/>
                        <a:p>
                          <a:pPr>
                            <a:lnSpc>
                              <a:spcPct val="150000"/>
                            </a:lnSpc>
                            <a:spcAft>
                              <a:spcPts val="0"/>
                            </a:spcAft>
                          </a:pPr>
                          <a:r>
                            <a:rPr lang="es-EC" sz="1100">
                              <a:effectLst/>
                            </a:rPr>
                            <a:t>6,1%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9,1%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05448580"/>
                      </a:ext>
                    </a:extLst>
                  </a:tr>
                  <a:tr h="274066">
                    <a:tc>
                      <a:txBody>
                        <a:bodyPr/>
                        <a:lstStyle/>
                        <a:p>
                          <a:endParaRPr lang="es-EC"/>
                        </a:p>
                      </a:txBody>
                      <a:tcPr marL="68580" marR="68580" marT="0" marB="0">
                        <a:blipFill>
                          <a:blip r:embed="rId9"/>
                          <a:stretch>
                            <a:fillRect l="-840" t="-277778" r="-274370" b="-13333"/>
                          </a:stretch>
                        </a:blipFill>
                      </a:tcPr>
                    </a:tc>
                    <a:tc>
                      <a:txBody>
                        <a:bodyPr/>
                        <a:lstStyle/>
                        <a:p>
                          <a:pPr>
                            <a:lnSpc>
                              <a:spcPct val="150000"/>
                            </a:lnSpc>
                            <a:spcAft>
                              <a:spcPts val="0"/>
                            </a:spcAft>
                          </a:pPr>
                          <a:r>
                            <a:rPr lang="es-EC" sz="1100">
                              <a:effectLst/>
                            </a:rPr>
                            <a:t>1,22 seg</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dirty="0">
                              <a:effectLst/>
                            </a:rPr>
                            <a:t>1,002</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8922434"/>
                      </a:ext>
                    </a:extLst>
                  </a:tr>
                </a:tbl>
              </a:graphicData>
            </a:graphic>
          </p:graphicFrame>
        </mc:Fallback>
      </mc:AlternateContent>
    </p:spTree>
    <p:extLst>
      <p:ext uri="{BB962C8B-B14F-4D97-AF65-F5344CB8AC3E}">
        <p14:creationId xmlns:p14="http://schemas.microsoft.com/office/powerpoint/2010/main" val="3701893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Robot seguidor de línea categoría velocista</a:t>
            </a:r>
            <a:endParaRPr lang="es-EC" sz="2800" dirty="0"/>
          </a:p>
        </p:txBody>
      </p:sp>
      <p:sp>
        <p:nvSpPr>
          <p:cNvPr id="3" name="Marcador de contenido 2"/>
          <p:cNvSpPr>
            <a:spLocks noGrp="1"/>
          </p:cNvSpPr>
          <p:nvPr>
            <p:ph idx="1"/>
          </p:nvPr>
        </p:nvSpPr>
        <p:spPr>
          <a:xfrm>
            <a:off x="1097280" y="1845734"/>
            <a:ext cx="10058400" cy="4344028"/>
          </a:xfrm>
        </p:spPr>
        <p:txBody>
          <a:bodyPr>
            <a:normAutofit/>
          </a:bodyPr>
          <a:lstStyle/>
          <a:p>
            <a:endParaRPr lang="es-EC" dirty="0"/>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33</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Pruebas </a:t>
            </a:r>
            <a:r>
              <a:rPr lang="es-EC" sz="4000" b="1" smtClean="0"/>
              <a:t>y resultados </a:t>
            </a:r>
            <a:endParaRPr lang="es-EC" sz="4000" b="1" dirty="0"/>
          </a:p>
        </p:txBody>
      </p:sp>
      <p:pic>
        <p:nvPicPr>
          <p:cNvPr id="11" name="Imagen 10"/>
          <p:cNvPicPr/>
          <p:nvPr/>
        </p:nvPicPr>
        <p:blipFill rotWithShape="1">
          <a:blip r:embed="rId8"/>
          <a:srcRect r="1385" b="776"/>
          <a:stretch/>
        </p:blipFill>
        <p:spPr bwMode="auto">
          <a:xfrm>
            <a:off x="397329" y="1932021"/>
            <a:ext cx="4340134" cy="3698421"/>
          </a:xfrm>
          <a:prstGeom prst="rect">
            <a:avLst/>
          </a:prstGeom>
          <a:ln>
            <a:noFill/>
          </a:ln>
          <a:extLst>
            <a:ext uri="{53640926-AAD7-44D8-BBD7-CCE9431645EC}">
              <a14:shadowObscured xmlns:a14="http://schemas.microsoft.com/office/drawing/2010/main"/>
            </a:ext>
          </a:extLst>
        </p:spPr>
      </p:pic>
      <p:pic>
        <p:nvPicPr>
          <p:cNvPr id="13" name="Imagen 12"/>
          <p:cNvPicPr/>
          <p:nvPr/>
        </p:nvPicPr>
        <p:blipFill>
          <a:blip r:embed="rId9"/>
          <a:stretch>
            <a:fillRect/>
          </a:stretch>
        </p:blipFill>
        <p:spPr>
          <a:xfrm>
            <a:off x="7109914" y="2023963"/>
            <a:ext cx="2717074" cy="2326236"/>
          </a:xfrm>
          <a:prstGeom prst="rect">
            <a:avLst/>
          </a:prstGeom>
        </p:spPr>
      </p:pic>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2763032003"/>
                  </p:ext>
                </p:extLst>
              </p:nvPr>
            </p:nvGraphicFramePr>
            <p:xfrm>
              <a:off x="5702481" y="4620222"/>
              <a:ext cx="4731385" cy="953518"/>
            </p:xfrm>
            <a:graphic>
              <a:graphicData uri="http://schemas.openxmlformats.org/drawingml/2006/table">
                <a:tbl>
                  <a:tblPr firstRow="1" firstCol="1" bandRow="1">
                    <a:tableStyleId>{5C22544A-7EE6-4342-B048-85BDC9FD1C3A}</a:tableStyleId>
                  </a:tblPr>
                  <a:tblGrid>
                    <a:gridCol w="895985">
                      <a:extLst>
                        <a:ext uri="{9D8B030D-6E8A-4147-A177-3AD203B41FA5}">
                          <a16:colId xmlns:a16="http://schemas.microsoft.com/office/drawing/2014/main" val="1659160804"/>
                        </a:ext>
                      </a:extLst>
                    </a:gridCol>
                    <a:gridCol w="723900">
                      <a:extLst>
                        <a:ext uri="{9D8B030D-6E8A-4147-A177-3AD203B41FA5}">
                          <a16:colId xmlns:a16="http://schemas.microsoft.com/office/drawing/2014/main" val="719838614"/>
                        </a:ext>
                      </a:extLst>
                    </a:gridCol>
                    <a:gridCol w="666115">
                      <a:extLst>
                        <a:ext uri="{9D8B030D-6E8A-4147-A177-3AD203B41FA5}">
                          <a16:colId xmlns:a16="http://schemas.microsoft.com/office/drawing/2014/main" val="1168477100"/>
                        </a:ext>
                      </a:extLst>
                    </a:gridCol>
                    <a:gridCol w="821055">
                      <a:extLst>
                        <a:ext uri="{9D8B030D-6E8A-4147-A177-3AD203B41FA5}">
                          <a16:colId xmlns:a16="http://schemas.microsoft.com/office/drawing/2014/main" val="2845248968"/>
                        </a:ext>
                      </a:extLst>
                    </a:gridCol>
                    <a:gridCol w="764540">
                      <a:extLst>
                        <a:ext uri="{9D8B030D-6E8A-4147-A177-3AD203B41FA5}">
                          <a16:colId xmlns:a16="http://schemas.microsoft.com/office/drawing/2014/main" val="780063889"/>
                        </a:ext>
                      </a:extLst>
                    </a:gridCol>
                    <a:gridCol w="859790">
                      <a:extLst>
                        <a:ext uri="{9D8B030D-6E8A-4147-A177-3AD203B41FA5}">
                          <a16:colId xmlns:a16="http://schemas.microsoft.com/office/drawing/2014/main" val="2636742617"/>
                        </a:ext>
                      </a:extLst>
                    </a:gridCol>
                  </a:tblGrid>
                  <a:tr h="0">
                    <a:tc>
                      <a:txBody>
                        <a:bodyPr/>
                        <a:lstStyle/>
                        <a:p>
                          <a:pPr>
                            <a:lnSpc>
                              <a:spcPct val="150000"/>
                            </a:lnSpc>
                            <a:spcAft>
                              <a:spcPts val="0"/>
                            </a:spcAft>
                          </a:pPr>
                          <a:r>
                            <a:rPr lang="es-EC" sz="1100">
                              <a:effectLst/>
                            </a:rPr>
                            <a:t>Controlador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8424637"/>
                      </a:ext>
                    </a:extLst>
                  </a:tr>
                  <a:tr h="0">
                    <a:tc>
                      <a:txBody>
                        <a:bodyPr/>
                        <a:lstStyle/>
                        <a:p>
                          <a:pPr>
                            <a:lnSpc>
                              <a:spcPct val="150000"/>
                            </a:lnSpc>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𝒕</m:t>
                                  </m:r>
                                </m:e>
                                <m:sub>
                                  <m:r>
                                    <a:rPr lang="es-EC" sz="1100">
                                      <a:effectLst/>
                                      <a:latin typeface="Cambria Math" panose="02040503050406030204" pitchFamily="18" charset="0"/>
                                    </a:rPr>
                                    <m:t>𝒔</m:t>
                                  </m:r>
                                </m:sub>
                              </m:sSub>
                            </m:oMath>
                          </a14:m>
                          <a:r>
                            <a:rPr lang="es-EC" sz="1100">
                              <a:effectLst/>
                            </a:rPr>
                            <a:t> (seg)</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1,30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1,85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1,08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3154807"/>
                      </a:ext>
                    </a:extLst>
                  </a:tr>
                  <a:tr h="0">
                    <a:tc>
                      <a:txBody>
                        <a:bodyPr/>
                        <a:lstStyle/>
                        <a:p>
                          <a:pPr>
                            <a:lnSpc>
                              <a:spcPct val="150000"/>
                            </a:lnSpc>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𝑴</m:t>
                                  </m:r>
                                </m:e>
                                <m:sub>
                                  <m:r>
                                    <a:rPr lang="es-EC" sz="1100">
                                      <a:effectLst/>
                                      <a:latin typeface="Cambria Math" panose="02040503050406030204" pitchFamily="18" charset="0"/>
                                    </a:rPr>
                                    <m:t>𝒑</m:t>
                                  </m:r>
                                </m:sub>
                              </m:sSub>
                            </m:oMath>
                          </a14:m>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0940126"/>
                      </a:ext>
                    </a:extLst>
                  </a:tr>
                  <a:tr h="0">
                    <a:tc>
                      <a:txBody>
                        <a:bodyPr/>
                        <a:lstStyle/>
                        <a:p>
                          <a:pPr>
                            <a:lnSpc>
                              <a:spcPct val="150000"/>
                            </a:lnSpc>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𝒕</m:t>
                                  </m:r>
                                </m:e>
                                <m:sub>
                                  <m:r>
                                    <a:rPr lang="es-EC" sz="1100">
                                      <a:effectLst/>
                                      <a:latin typeface="Cambria Math" panose="02040503050406030204" pitchFamily="18" charset="0"/>
                                    </a:rPr>
                                    <m:t>𝒑</m:t>
                                  </m:r>
                                </m:sub>
                              </m:sSub>
                            </m:oMath>
                          </a14:m>
                          <a:r>
                            <a:rPr lang="es-EC" sz="1100">
                              <a:effectLst/>
                            </a:rPr>
                            <a:t> (seg)</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1,06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dirty="0">
                              <a:effectLst/>
                            </a:rPr>
                            <a:t>1,01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9272771"/>
                      </a:ext>
                    </a:extLst>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2763032003"/>
                  </p:ext>
                </p:extLst>
              </p:nvPr>
            </p:nvGraphicFramePr>
            <p:xfrm>
              <a:off x="5702481" y="4620222"/>
              <a:ext cx="4731385" cy="953518"/>
            </p:xfrm>
            <a:graphic>
              <a:graphicData uri="http://schemas.openxmlformats.org/drawingml/2006/table">
                <a:tbl>
                  <a:tblPr firstRow="1" firstCol="1" bandRow="1">
                    <a:tableStyleId>{5C22544A-7EE6-4342-B048-85BDC9FD1C3A}</a:tableStyleId>
                  </a:tblPr>
                  <a:tblGrid>
                    <a:gridCol w="895985">
                      <a:extLst>
                        <a:ext uri="{9D8B030D-6E8A-4147-A177-3AD203B41FA5}">
                          <a16:colId xmlns:a16="http://schemas.microsoft.com/office/drawing/2014/main" val="1659160804"/>
                        </a:ext>
                      </a:extLst>
                    </a:gridCol>
                    <a:gridCol w="723900">
                      <a:extLst>
                        <a:ext uri="{9D8B030D-6E8A-4147-A177-3AD203B41FA5}">
                          <a16:colId xmlns:a16="http://schemas.microsoft.com/office/drawing/2014/main" val="719838614"/>
                        </a:ext>
                      </a:extLst>
                    </a:gridCol>
                    <a:gridCol w="666115">
                      <a:extLst>
                        <a:ext uri="{9D8B030D-6E8A-4147-A177-3AD203B41FA5}">
                          <a16:colId xmlns:a16="http://schemas.microsoft.com/office/drawing/2014/main" val="1168477100"/>
                        </a:ext>
                      </a:extLst>
                    </a:gridCol>
                    <a:gridCol w="821055">
                      <a:extLst>
                        <a:ext uri="{9D8B030D-6E8A-4147-A177-3AD203B41FA5}">
                          <a16:colId xmlns:a16="http://schemas.microsoft.com/office/drawing/2014/main" val="2845248968"/>
                        </a:ext>
                      </a:extLst>
                    </a:gridCol>
                    <a:gridCol w="764540">
                      <a:extLst>
                        <a:ext uri="{9D8B030D-6E8A-4147-A177-3AD203B41FA5}">
                          <a16:colId xmlns:a16="http://schemas.microsoft.com/office/drawing/2014/main" val="780063889"/>
                        </a:ext>
                      </a:extLst>
                    </a:gridCol>
                    <a:gridCol w="859790">
                      <a:extLst>
                        <a:ext uri="{9D8B030D-6E8A-4147-A177-3AD203B41FA5}">
                          <a16:colId xmlns:a16="http://schemas.microsoft.com/office/drawing/2014/main" val="2636742617"/>
                        </a:ext>
                      </a:extLst>
                    </a:gridCol>
                  </a:tblGrid>
                  <a:tr h="225489">
                    <a:tc>
                      <a:txBody>
                        <a:bodyPr/>
                        <a:lstStyle/>
                        <a:p>
                          <a:pPr>
                            <a:lnSpc>
                              <a:spcPct val="150000"/>
                            </a:lnSpc>
                            <a:spcAft>
                              <a:spcPts val="0"/>
                            </a:spcAft>
                          </a:pPr>
                          <a:r>
                            <a:rPr lang="es-EC" sz="1100">
                              <a:effectLst/>
                            </a:rPr>
                            <a:t>Controlador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PID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8424637"/>
                      </a:ext>
                    </a:extLst>
                  </a:tr>
                  <a:tr h="225489">
                    <a:tc>
                      <a:txBody>
                        <a:bodyPr/>
                        <a:lstStyle/>
                        <a:p>
                          <a:endParaRPr lang="es-EC"/>
                        </a:p>
                      </a:txBody>
                      <a:tcPr marL="68580" marR="68580" marT="0" marB="0">
                        <a:blipFill>
                          <a:blip r:embed="rId10"/>
                          <a:stretch>
                            <a:fillRect l="-680" t="-100000" r="-431293" b="-250000"/>
                          </a:stretch>
                        </a:blipFill>
                      </a:tcPr>
                    </a:tc>
                    <a:tc>
                      <a:txBody>
                        <a:bodyPr/>
                        <a:lstStyle/>
                        <a:p>
                          <a:pPr>
                            <a:lnSpc>
                              <a:spcPct val="150000"/>
                            </a:lnSpc>
                            <a:spcAft>
                              <a:spcPts val="0"/>
                            </a:spcAft>
                          </a:pPr>
                          <a:r>
                            <a:rPr lang="es-EC" sz="1100">
                              <a:effectLst/>
                            </a:rPr>
                            <a:t>1,30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1,85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1,08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3154807"/>
                      </a:ext>
                    </a:extLst>
                  </a:tr>
                  <a:tr h="251270">
                    <a:tc>
                      <a:txBody>
                        <a:bodyPr/>
                        <a:lstStyle/>
                        <a:p>
                          <a:endParaRPr lang="es-EC"/>
                        </a:p>
                      </a:txBody>
                      <a:tcPr marL="68580" marR="68580" marT="0" marB="0">
                        <a:blipFill>
                          <a:blip r:embed="rId10"/>
                          <a:stretch>
                            <a:fillRect l="-680" t="-185366" r="-431293" b="-131707"/>
                          </a:stretch>
                        </a:blipFill>
                      </a:tcPr>
                    </a:tc>
                    <a:tc>
                      <a:txBody>
                        <a:bodyPr/>
                        <a:lstStyle/>
                        <a:p>
                          <a:pP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35</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0940126"/>
                      </a:ext>
                    </a:extLst>
                  </a:tr>
                  <a:tr h="251270">
                    <a:tc>
                      <a:txBody>
                        <a:bodyPr/>
                        <a:lstStyle/>
                        <a:p>
                          <a:endParaRPr lang="es-EC"/>
                        </a:p>
                      </a:txBody>
                      <a:tcPr marL="68580" marR="68580" marT="0" marB="0">
                        <a:blipFill>
                          <a:blip r:embed="rId10"/>
                          <a:stretch>
                            <a:fillRect l="-680" t="-278571" r="-431293" b="-28571"/>
                          </a:stretch>
                        </a:blipFill>
                      </a:tcPr>
                    </a:tc>
                    <a:tc>
                      <a:txBody>
                        <a:bodyPr/>
                        <a:lstStyle/>
                        <a:p>
                          <a:pPr>
                            <a:lnSpc>
                              <a:spcPct val="150000"/>
                            </a:lnSpc>
                            <a:spcAft>
                              <a:spcPts val="0"/>
                            </a:spcAft>
                          </a:pPr>
                          <a:r>
                            <a:rPr lang="es-EC" sz="1100">
                              <a:effectLst/>
                            </a:rPr>
                            <a:t>1,29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1,22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a:effectLst/>
                            </a:rPr>
                            <a:t>1,06</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s-EC" sz="1100" dirty="0">
                              <a:effectLst/>
                            </a:rPr>
                            <a:t>1,01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9272771"/>
                      </a:ext>
                    </a:extLst>
                  </a:tr>
                </a:tbl>
              </a:graphicData>
            </a:graphic>
          </p:graphicFrame>
        </mc:Fallback>
      </mc:AlternateContent>
    </p:spTree>
    <p:extLst>
      <p:ext uri="{BB962C8B-B14F-4D97-AF65-F5344CB8AC3E}">
        <p14:creationId xmlns:p14="http://schemas.microsoft.com/office/powerpoint/2010/main" val="1714605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Robot resuelve laberintos</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34</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Pruebas </a:t>
            </a:r>
            <a:r>
              <a:rPr lang="es-EC" sz="4000" b="1" smtClean="0"/>
              <a:t>y resultados </a:t>
            </a:r>
            <a:endParaRPr lang="es-EC" sz="4000" b="1" dirty="0"/>
          </a:p>
        </p:txBody>
      </p:sp>
      <p:sp>
        <p:nvSpPr>
          <p:cNvPr id="9" name="Rectángulo 8"/>
          <p:cNvSpPr/>
          <p:nvPr/>
        </p:nvSpPr>
        <p:spPr>
          <a:xfrm>
            <a:off x="935447" y="1746407"/>
            <a:ext cx="9893918" cy="646331"/>
          </a:xfrm>
          <a:prstGeom prst="rect">
            <a:avLst/>
          </a:prstGeom>
        </p:spPr>
        <p:txBody>
          <a:bodyPr wrap="square">
            <a:spAutoFit/>
          </a:bodyPr>
          <a:lstStyle/>
          <a:p>
            <a:r>
              <a:rPr lang="es-EC" dirty="0">
                <a:latin typeface="Calibri" panose="020F0502020204030204" pitchFamily="34" charset="0"/>
                <a:ea typeface="Times New Roman" panose="02020603050405020304" pitchFamily="18" charset="0"/>
                <a:cs typeface="Times New Roman" panose="02020603050405020304" pitchFamily="18" charset="0"/>
              </a:rPr>
              <a:t>Para realizar pruebas en el prototipo del robot resuelve laberintos se requiere emular la lectura de sensores para así comprobar los giros que realizará el robot</a:t>
            </a:r>
            <a:endParaRPr lang="es-EC" dirty="0"/>
          </a:p>
        </p:txBody>
      </p:sp>
      <p:graphicFrame>
        <p:nvGraphicFramePr>
          <p:cNvPr id="14" name="Tabla 13"/>
          <p:cNvGraphicFramePr>
            <a:graphicFrameLocks noGrp="1"/>
          </p:cNvGraphicFramePr>
          <p:nvPr>
            <p:extLst>
              <p:ext uri="{D42A27DB-BD31-4B8C-83A1-F6EECF244321}">
                <p14:modId xmlns:p14="http://schemas.microsoft.com/office/powerpoint/2010/main" val="694939616"/>
              </p:ext>
            </p:extLst>
          </p:nvPr>
        </p:nvGraphicFramePr>
        <p:xfrm>
          <a:off x="935447" y="5143093"/>
          <a:ext cx="4227195" cy="563310"/>
        </p:xfrm>
        <a:graphic>
          <a:graphicData uri="http://schemas.openxmlformats.org/drawingml/2006/table">
            <a:tbl>
              <a:tblPr firstRow="1" firstCol="1" bandRow="1">
                <a:tableStyleId>{5C22544A-7EE6-4342-B048-85BDC9FD1C3A}</a:tableStyleId>
              </a:tblPr>
              <a:tblGrid>
                <a:gridCol w="1256665">
                  <a:extLst>
                    <a:ext uri="{9D8B030D-6E8A-4147-A177-3AD203B41FA5}">
                      <a16:colId xmlns:a16="http://schemas.microsoft.com/office/drawing/2014/main" val="2665831302"/>
                    </a:ext>
                  </a:extLst>
                </a:gridCol>
                <a:gridCol w="1440180">
                  <a:extLst>
                    <a:ext uri="{9D8B030D-6E8A-4147-A177-3AD203B41FA5}">
                      <a16:colId xmlns:a16="http://schemas.microsoft.com/office/drawing/2014/main" val="1834986233"/>
                    </a:ext>
                  </a:extLst>
                </a:gridCol>
                <a:gridCol w="1530350">
                  <a:extLst>
                    <a:ext uri="{9D8B030D-6E8A-4147-A177-3AD203B41FA5}">
                      <a16:colId xmlns:a16="http://schemas.microsoft.com/office/drawing/2014/main" val="4034793642"/>
                    </a:ext>
                  </a:extLst>
                </a:gridCol>
              </a:tblGrid>
              <a:tr h="179705">
                <a:tc>
                  <a:txBody>
                    <a:bodyPr/>
                    <a:lstStyle/>
                    <a:p>
                      <a:pP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DERECHO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IZQUIERDO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22927208"/>
                  </a:ext>
                </a:extLst>
              </a:tr>
              <a:tr h="179705">
                <a:tc>
                  <a:txBody>
                    <a:bodyPr/>
                    <a:lstStyle/>
                    <a:p>
                      <a:pPr algn="ctr">
                        <a:lnSpc>
                          <a:spcPct val="120000"/>
                        </a:lnSpc>
                        <a:spcAft>
                          <a:spcPts val="0"/>
                        </a:spcAft>
                      </a:pPr>
                      <a:r>
                        <a:rPr lang="es-EC" sz="1100">
                          <a:effectLst/>
                        </a:rPr>
                        <a:t>Giro horario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dirty="0">
                          <a:effectLst/>
                        </a:rPr>
                        <a:t> </a:t>
                      </a:r>
                      <a:endParaRPr lang="es-EC" sz="12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029032385"/>
                  </a:ext>
                </a:extLst>
              </a:tr>
              <a:tr h="179705">
                <a:tc>
                  <a:txBody>
                    <a:bodyPr/>
                    <a:lstStyle/>
                    <a:p>
                      <a:pPr algn="ctr">
                        <a:lnSpc>
                          <a:spcPct val="120000"/>
                        </a:lnSpc>
                        <a:spcAft>
                          <a:spcPts val="0"/>
                        </a:spcAft>
                      </a:pPr>
                      <a:r>
                        <a:rPr lang="es-EC" sz="1100">
                          <a:effectLst/>
                        </a:rPr>
                        <a:t>Giro antihorario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dirty="0">
                          <a:effectLst/>
                        </a:rPr>
                        <a:t> </a:t>
                      </a:r>
                      <a:endParaRPr lang="es-EC" sz="12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85766028"/>
                  </a:ext>
                </a:extLst>
              </a:tr>
            </a:tbl>
          </a:graphicData>
        </a:graphic>
      </p:graphicFrame>
      <p:sp>
        <p:nvSpPr>
          <p:cNvPr id="15" name="Rectangle 3"/>
          <p:cNvSpPr>
            <a:spLocks noChangeArrowheads="1"/>
          </p:cNvSpPr>
          <p:nvPr/>
        </p:nvSpPr>
        <p:spPr bwMode="auto">
          <a:xfrm>
            <a:off x="4013200" y="355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0722" name="Imagen 26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945" y="2622771"/>
            <a:ext cx="54102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p:nvPr/>
        </p:nvPicPr>
        <p:blipFill rotWithShape="1">
          <a:blip r:embed="rId9"/>
          <a:srcRect l="616" t="2032"/>
          <a:stretch/>
        </p:blipFill>
        <p:spPr bwMode="auto">
          <a:xfrm>
            <a:off x="6350298" y="2579591"/>
            <a:ext cx="5375275" cy="2296160"/>
          </a:xfrm>
          <a:prstGeom prst="rect">
            <a:avLst/>
          </a:prstGeom>
          <a:ln>
            <a:noFill/>
          </a:ln>
          <a:extLst>
            <a:ext uri="{53640926-AAD7-44D8-BBD7-CCE9431645EC}">
              <a14:shadowObscured xmlns:a14="http://schemas.microsoft.com/office/drawing/2010/main"/>
            </a:ext>
          </a:extLst>
        </p:spPr>
      </p:pic>
      <p:graphicFrame>
        <p:nvGraphicFramePr>
          <p:cNvPr id="17" name="Tabla 16"/>
          <p:cNvGraphicFramePr>
            <a:graphicFrameLocks noGrp="1"/>
          </p:cNvGraphicFramePr>
          <p:nvPr>
            <p:extLst>
              <p:ext uri="{D42A27DB-BD31-4B8C-83A1-F6EECF244321}">
                <p14:modId xmlns:p14="http://schemas.microsoft.com/office/powerpoint/2010/main" val="3867771326"/>
              </p:ext>
            </p:extLst>
          </p:nvPr>
        </p:nvGraphicFramePr>
        <p:xfrm>
          <a:off x="6779622" y="5102899"/>
          <a:ext cx="4137025" cy="563310"/>
        </p:xfrm>
        <a:graphic>
          <a:graphicData uri="http://schemas.openxmlformats.org/drawingml/2006/table">
            <a:tbl>
              <a:tblPr firstRow="1" firstCol="1" bandRow="1">
                <a:tableStyleId>{5C22544A-7EE6-4342-B048-85BDC9FD1C3A}</a:tableStyleId>
              </a:tblPr>
              <a:tblGrid>
                <a:gridCol w="1167130">
                  <a:extLst>
                    <a:ext uri="{9D8B030D-6E8A-4147-A177-3AD203B41FA5}">
                      <a16:colId xmlns:a16="http://schemas.microsoft.com/office/drawing/2014/main" val="3588050887"/>
                    </a:ext>
                  </a:extLst>
                </a:gridCol>
                <a:gridCol w="1440180">
                  <a:extLst>
                    <a:ext uri="{9D8B030D-6E8A-4147-A177-3AD203B41FA5}">
                      <a16:colId xmlns:a16="http://schemas.microsoft.com/office/drawing/2014/main" val="4279002898"/>
                    </a:ext>
                  </a:extLst>
                </a:gridCol>
                <a:gridCol w="1529715">
                  <a:extLst>
                    <a:ext uri="{9D8B030D-6E8A-4147-A177-3AD203B41FA5}">
                      <a16:colId xmlns:a16="http://schemas.microsoft.com/office/drawing/2014/main" val="2459232423"/>
                    </a:ext>
                  </a:extLst>
                </a:gridCol>
              </a:tblGrid>
              <a:tr h="0">
                <a:tc>
                  <a:txBody>
                    <a:bodyPr/>
                    <a:lstStyle/>
                    <a:p>
                      <a:pPr algn="ct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DERECHO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IZQUIERDO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539483084"/>
                  </a:ext>
                </a:extLst>
              </a:tr>
              <a:tr h="0">
                <a:tc>
                  <a:txBody>
                    <a:bodyPr/>
                    <a:lstStyle/>
                    <a:p>
                      <a:pPr algn="ctr">
                        <a:lnSpc>
                          <a:spcPct val="120000"/>
                        </a:lnSpc>
                        <a:spcAft>
                          <a:spcPts val="0"/>
                        </a:spcAft>
                      </a:pPr>
                      <a:r>
                        <a:rPr lang="es-EC" sz="1100">
                          <a:effectLst/>
                        </a:rPr>
                        <a:t>Giro horario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464185">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981179117"/>
                  </a:ext>
                </a:extLst>
              </a:tr>
              <a:tr h="0">
                <a:tc>
                  <a:txBody>
                    <a:bodyPr/>
                    <a:lstStyle/>
                    <a:p>
                      <a:pPr algn="ctr">
                        <a:lnSpc>
                          <a:spcPct val="120000"/>
                        </a:lnSpc>
                        <a:spcAft>
                          <a:spcPts val="0"/>
                        </a:spcAft>
                      </a:pPr>
                      <a:r>
                        <a:rPr lang="es-EC" sz="1100">
                          <a:effectLst/>
                        </a:rPr>
                        <a:t>Giro antihorario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dirty="0">
                          <a:effectLst/>
                        </a:rPr>
                        <a:t> </a:t>
                      </a:r>
                      <a:endParaRPr lang="es-EC" sz="12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350665674"/>
                  </a:ext>
                </a:extLst>
              </a:tr>
            </a:tbl>
          </a:graphicData>
        </a:graphic>
      </p:graphicFrame>
    </p:spTree>
    <p:extLst>
      <p:ext uri="{BB962C8B-B14F-4D97-AF65-F5344CB8AC3E}">
        <p14:creationId xmlns:p14="http://schemas.microsoft.com/office/powerpoint/2010/main" val="2329591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Robot Balancín</a:t>
            </a:r>
            <a:endParaRPr lang="es-EC" sz="2800" dirty="0"/>
          </a:p>
        </p:txBody>
      </p:sp>
      <p:sp>
        <p:nvSpPr>
          <p:cNvPr id="3" name="Marcador de contenido 2"/>
          <p:cNvSpPr>
            <a:spLocks noGrp="1"/>
          </p:cNvSpPr>
          <p:nvPr>
            <p:ph idx="1"/>
          </p:nvPr>
        </p:nvSpPr>
        <p:spPr>
          <a:xfrm>
            <a:off x="1097280" y="1845734"/>
            <a:ext cx="10058400" cy="4344028"/>
          </a:xfrm>
        </p:spPr>
        <p:txBody>
          <a:bodyPr>
            <a:normAutofit/>
          </a:bodyPr>
          <a:lstStyle/>
          <a:p>
            <a:endParaRPr lang="es-EC" dirty="0"/>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35</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Pruebas </a:t>
            </a:r>
            <a:r>
              <a:rPr lang="es-EC" sz="4000" b="1" smtClean="0"/>
              <a:t>y resultados </a:t>
            </a:r>
            <a:endParaRPr lang="es-EC" sz="4000" b="1" dirty="0"/>
          </a:p>
        </p:txBody>
      </p:sp>
      <p:pic>
        <p:nvPicPr>
          <p:cNvPr id="9" name="Imagen 8"/>
          <p:cNvPicPr/>
          <p:nvPr/>
        </p:nvPicPr>
        <p:blipFill rotWithShape="1">
          <a:blip r:embed="rId8"/>
          <a:srcRect l="352" t="676" r="1737" b="959"/>
          <a:stretch/>
        </p:blipFill>
        <p:spPr bwMode="auto">
          <a:xfrm>
            <a:off x="540158" y="1845734"/>
            <a:ext cx="5433695" cy="4743450"/>
          </a:xfrm>
          <a:prstGeom prst="rect">
            <a:avLst/>
          </a:prstGeom>
          <a:ln>
            <a:noFill/>
          </a:ln>
          <a:extLst>
            <a:ext uri="{53640926-AAD7-44D8-BBD7-CCE9431645EC}">
              <a14:shadowObscured xmlns:a14="http://schemas.microsoft.com/office/drawing/2010/main"/>
            </a:ext>
          </a:extLst>
        </p:spPr>
      </p:pic>
      <p:pic>
        <p:nvPicPr>
          <p:cNvPr id="10" name="Imagen 9"/>
          <p:cNvPicPr/>
          <p:nvPr/>
        </p:nvPicPr>
        <p:blipFill>
          <a:blip r:embed="rId9"/>
          <a:stretch>
            <a:fillRect/>
          </a:stretch>
        </p:blipFill>
        <p:spPr>
          <a:xfrm>
            <a:off x="7445013" y="1956834"/>
            <a:ext cx="3057525" cy="2686050"/>
          </a:xfrm>
          <a:prstGeom prst="rect">
            <a:avLst/>
          </a:prstGeom>
        </p:spPr>
      </p:pic>
      <mc:AlternateContent xmlns:mc="http://schemas.openxmlformats.org/markup-compatibility/2006" xmlns:a14="http://schemas.microsoft.com/office/drawing/2010/main">
        <mc:Choice Requires="a14">
          <p:graphicFrame>
            <p:nvGraphicFramePr>
              <p:cNvPr id="11" name="Tabla 10"/>
              <p:cNvGraphicFramePr>
                <a:graphicFrameLocks noGrp="1"/>
              </p:cNvGraphicFramePr>
              <p:nvPr>
                <p:extLst>
                  <p:ext uri="{D42A27DB-BD31-4B8C-83A1-F6EECF244321}">
                    <p14:modId xmlns:p14="http://schemas.microsoft.com/office/powerpoint/2010/main" val="1421662883"/>
                  </p:ext>
                </p:extLst>
              </p:nvPr>
            </p:nvGraphicFramePr>
            <p:xfrm>
              <a:off x="6486617" y="4939564"/>
              <a:ext cx="4772025" cy="953518"/>
            </p:xfrm>
            <a:graphic>
              <a:graphicData uri="http://schemas.openxmlformats.org/drawingml/2006/table">
                <a:tbl>
                  <a:tblPr firstRow="1" firstCol="1" bandRow="1">
                    <a:tableStyleId>{5C22544A-7EE6-4342-B048-85BDC9FD1C3A}</a:tableStyleId>
                  </a:tblPr>
                  <a:tblGrid>
                    <a:gridCol w="936625">
                      <a:extLst>
                        <a:ext uri="{9D8B030D-6E8A-4147-A177-3AD203B41FA5}">
                          <a16:colId xmlns:a16="http://schemas.microsoft.com/office/drawing/2014/main" val="1399334101"/>
                        </a:ext>
                      </a:extLst>
                    </a:gridCol>
                    <a:gridCol w="723900">
                      <a:extLst>
                        <a:ext uri="{9D8B030D-6E8A-4147-A177-3AD203B41FA5}">
                          <a16:colId xmlns:a16="http://schemas.microsoft.com/office/drawing/2014/main" val="461666963"/>
                        </a:ext>
                      </a:extLst>
                    </a:gridCol>
                    <a:gridCol w="666115">
                      <a:extLst>
                        <a:ext uri="{9D8B030D-6E8A-4147-A177-3AD203B41FA5}">
                          <a16:colId xmlns:a16="http://schemas.microsoft.com/office/drawing/2014/main" val="2798006335"/>
                        </a:ext>
                      </a:extLst>
                    </a:gridCol>
                    <a:gridCol w="821055">
                      <a:extLst>
                        <a:ext uri="{9D8B030D-6E8A-4147-A177-3AD203B41FA5}">
                          <a16:colId xmlns:a16="http://schemas.microsoft.com/office/drawing/2014/main" val="551385527"/>
                        </a:ext>
                      </a:extLst>
                    </a:gridCol>
                    <a:gridCol w="764540">
                      <a:extLst>
                        <a:ext uri="{9D8B030D-6E8A-4147-A177-3AD203B41FA5}">
                          <a16:colId xmlns:a16="http://schemas.microsoft.com/office/drawing/2014/main" val="4280735004"/>
                        </a:ext>
                      </a:extLst>
                    </a:gridCol>
                    <a:gridCol w="859790">
                      <a:extLst>
                        <a:ext uri="{9D8B030D-6E8A-4147-A177-3AD203B41FA5}">
                          <a16:colId xmlns:a16="http://schemas.microsoft.com/office/drawing/2014/main" val="1796463427"/>
                        </a:ext>
                      </a:extLst>
                    </a:gridCol>
                  </a:tblGrid>
                  <a:tr h="0">
                    <a:tc>
                      <a:txBody>
                        <a:bodyPr/>
                        <a:lstStyle/>
                        <a:p>
                          <a:pPr algn="ctr">
                            <a:lnSpc>
                              <a:spcPct val="150000"/>
                            </a:lnSpc>
                            <a:spcAft>
                              <a:spcPts val="0"/>
                            </a:spcAft>
                          </a:pPr>
                          <a:r>
                            <a:rPr lang="es-EC" sz="1100">
                              <a:effectLst/>
                            </a:rPr>
                            <a:t>Controlador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PID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069556"/>
                      </a:ext>
                    </a:extLst>
                  </a:tr>
                  <a:tr h="0">
                    <a:tc>
                      <a:txBody>
                        <a:bodyPr/>
                        <a:lstStyle/>
                        <a:p>
                          <a:pPr algn="ctr">
                            <a:lnSpc>
                              <a:spcPct val="150000"/>
                            </a:lnSpc>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𝒕</m:t>
                                  </m:r>
                                </m:e>
                                <m:sub>
                                  <m:r>
                                    <a:rPr lang="es-EC" sz="1100">
                                      <a:effectLst/>
                                      <a:latin typeface="Cambria Math" panose="02040503050406030204" pitchFamily="18" charset="0"/>
                                    </a:rPr>
                                    <m:t>𝒔</m:t>
                                  </m:r>
                                </m:sub>
                              </m:sSub>
                            </m:oMath>
                          </a14:m>
                          <a:r>
                            <a:rPr lang="es-EC" sz="1100">
                              <a:effectLst/>
                            </a:rPr>
                            <a:t> (seg)</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1,881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1,32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1,008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2887414"/>
                      </a:ext>
                    </a:extLst>
                  </a:tr>
                  <a:tr h="0">
                    <a:tc>
                      <a:txBody>
                        <a:bodyPr/>
                        <a:lstStyle/>
                        <a:p>
                          <a:pPr algn="ctr">
                            <a:lnSpc>
                              <a:spcPct val="150000"/>
                            </a:lnSpc>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𝑴</m:t>
                                  </m:r>
                                </m:e>
                                <m:sub>
                                  <m:r>
                                    <a:rPr lang="es-EC" sz="1100">
                                      <a:effectLst/>
                                      <a:latin typeface="Cambria Math" panose="02040503050406030204" pitchFamily="18" charset="0"/>
                                    </a:rPr>
                                    <m:t>𝒑</m:t>
                                  </m:r>
                                </m:sub>
                              </m:sSub>
                            </m:oMath>
                          </a14:m>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87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89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60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571981"/>
                      </a:ext>
                    </a:extLst>
                  </a:tr>
                  <a:tr h="0">
                    <a:tc>
                      <a:txBody>
                        <a:bodyPr/>
                        <a:lstStyle/>
                        <a:p>
                          <a:pPr algn="ctr">
                            <a:lnSpc>
                              <a:spcPct val="150000"/>
                            </a:lnSpc>
                            <a:spcAft>
                              <a:spcPts val="0"/>
                            </a:spcAft>
                          </a:pPr>
                          <a14:m>
                            <m:oMath xmlns:m="http://schemas.openxmlformats.org/officeDocument/2006/math">
                              <m:sSub>
                                <m:sSubPr>
                                  <m:ctrlPr>
                                    <a:rPr lang="es-EC" sz="1100" i="1">
                                      <a:effectLst/>
                                      <a:latin typeface="Cambria Math" panose="02040503050406030204" pitchFamily="18" charset="0"/>
                                    </a:rPr>
                                  </m:ctrlPr>
                                </m:sSubPr>
                                <m:e>
                                  <m:r>
                                    <a:rPr lang="es-EC" sz="1100">
                                      <a:effectLst/>
                                      <a:latin typeface="Cambria Math" panose="02040503050406030204" pitchFamily="18" charset="0"/>
                                    </a:rPr>
                                    <m:t>𝒕</m:t>
                                  </m:r>
                                </m:e>
                                <m:sub>
                                  <m:r>
                                    <a:rPr lang="es-EC" sz="1100">
                                      <a:effectLst/>
                                      <a:latin typeface="Cambria Math" panose="02040503050406030204" pitchFamily="18" charset="0"/>
                                    </a:rPr>
                                    <m:t>𝒑</m:t>
                                  </m:r>
                                </m:sub>
                              </m:sSub>
                            </m:oMath>
                          </a14:m>
                          <a:r>
                            <a:rPr lang="es-EC" sz="1100">
                              <a:effectLst/>
                            </a:rPr>
                            <a:t> (seg)</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1,001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1,013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dirty="0">
                              <a:effectLst/>
                            </a:rPr>
                            <a:t>1,001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710189"/>
                      </a:ext>
                    </a:extLst>
                  </a:tr>
                </a:tbl>
              </a:graphicData>
            </a:graphic>
          </p:graphicFrame>
        </mc:Choice>
        <mc:Fallback xmlns="">
          <p:graphicFrame>
            <p:nvGraphicFramePr>
              <p:cNvPr id="11" name="Tabla 10"/>
              <p:cNvGraphicFramePr>
                <a:graphicFrameLocks noGrp="1"/>
              </p:cNvGraphicFramePr>
              <p:nvPr>
                <p:extLst>
                  <p:ext uri="{D42A27DB-BD31-4B8C-83A1-F6EECF244321}">
                    <p14:modId xmlns:p14="http://schemas.microsoft.com/office/powerpoint/2010/main" val="1421662883"/>
                  </p:ext>
                </p:extLst>
              </p:nvPr>
            </p:nvGraphicFramePr>
            <p:xfrm>
              <a:off x="6486617" y="4939564"/>
              <a:ext cx="4772025" cy="953518"/>
            </p:xfrm>
            <a:graphic>
              <a:graphicData uri="http://schemas.openxmlformats.org/drawingml/2006/table">
                <a:tbl>
                  <a:tblPr firstRow="1" firstCol="1" bandRow="1">
                    <a:tableStyleId>{5C22544A-7EE6-4342-B048-85BDC9FD1C3A}</a:tableStyleId>
                  </a:tblPr>
                  <a:tblGrid>
                    <a:gridCol w="936625">
                      <a:extLst>
                        <a:ext uri="{9D8B030D-6E8A-4147-A177-3AD203B41FA5}">
                          <a16:colId xmlns:a16="http://schemas.microsoft.com/office/drawing/2014/main" val="1399334101"/>
                        </a:ext>
                      </a:extLst>
                    </a:gridCol>
                    <a:gridCol w="723900">
                      <a:extLst>
                        <a:ext uri="{9D8B030D-6E8A-4147-A177-3AD203B41FA5}">
                          <a16:colId xmlns:a16="http://schemas.microsoft.com/office/drawing/2014/main" val="461666963"/>
                        </a:ext>
                      </a:extLst>
                    </a:gridCol>
                    <a:gridCol w="666115">
                      <a:extLst>
                        <a:ext uri="{9D8B030D-6E8A-4147-A177-3AD203B41FA5}">
                          <a16:colId xmlns:a16="http://schemas.microsoft.com/office/drawing/2014/main" val="2798006335"/>
                        </a:ext>
                      </a:extLst>
                    </a:gridCol>
                    <a:gridCol w="821055">
                      <a:extLst>
                        <a:ext uri="{9D8B030D-6E8A-4147-A177-3AD203B41FA5}">
                          <a16:colId xmlns:a16="http://schemas.microsoft.com/office/drawing/2014/main" val="551385527"/>
                        </a:ext>
                      </a:extLst>
                    </a:gridCol>
                    <a:gridCol w="764540">
                      <a:extLst>
                        <a:ext uri="{9D8B030D-6E8A-4147-A177-3AD203B41FA5}">
                          <a16:colId xmlns:a16="http://schemas.microsoft.com/office/drawing/2014/main" val="4280735004"/>
                        </a:ext>
                      </a:extLst>
                    </a:gridCol>
                    <a:gridCol w="859790">
                      <a:extLst>
                        <a:ext uri="{9D8B030D-6E8A-4147-A177-3AD203B41FA5}">
                          <a16:colId xmlns:a16="http://schemas.microsoft.com/office/drawing/2014/main" val="1796463427"/>
                        </a:ext>
                      </a:extLst>
                    </a:gridCol>
                  </a:tblGrid>
                  <a:tr h="225489">
                    <a:tc>
                      <a:txBody>
                        <a:bodyPr/>
                        <a:lstStyle/>
                        <a:p>
                          <a:pPr algn="ctr">
                            <a:lnSpc>
                              <a:spcPct val="150000"/>
                            </a:lnSpc>
                            <a:spcAft>
                              <a:spcPts val="0"/>
                            </a:spcAft>
                          </a:pPr>
                          <a:r>
                            <a:rPr lang="es-EC" sz="1100">
                              <a:effectLst/>
                            </a:rPr>
                            <a:t>Controlador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PI</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PID</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069556"/>
                      </a:ext>
                    </a:extLst>
                  </a:tr>
                  <a:tr h="225489">
                    <a:tc>
                      <a:txBody>
                        <a:bodyPr/>
                        <a:lstStyle/>
                        <a:p>
                          <a:endParaRPr lang="es-EC"/>
                        </a:p>
                      </a:txBody>
                      <a:tcPr marL="68580" marR="68580" marT="0" marB="0" anchor="ctr">
                        <a:blipFill>
                          <a:blip r:embed="rId10"/>
                          <a:stretch>
                            <a:fillRect l="-649" t="-102703" r="-411688" b="-256757"/>
                          </a:stretch>
                        </a:blipFill>
                      </a:tcPr>
                    </a:tc>
                    <a:tc>
                      <a:txBody>
                        <a:bodyPr/>
                        <a:lstStyle/>
                        <a:p>
                          <a:pPr algn="ctr">
                            <a:lnSpc>
                              <a:spcPct val="150000"/>
                            </a:lnSpc>
                            <a:spcAft>
                              <a:spcPts val="0"/>
                            </a:spcAft>
                          </a:pPr>
                          <a:r>
                            <a:rPr lang="es-EC" sz="1100">
                              <a:effectLst/>
                            </a:rPr>
                            <a:t>1,002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1,881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1,32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1,002</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1,008</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2887414"/>
                      </a:ext>
                    </a:extLst>
                  </a:tr>
                  <a:tr h="251270">
                    <a:tc>
                      <a:txBody>
                        <a:bodyPr/>
                        <a:lstStyle/>
                        <a:p>
                          <a:endParaRPr lang="es-EC"/>
                        </a:p>
                      </a:txBody>
                      <a:tcPr marL="68580" marR="68580" marT="0" marB="0" anchor="ctr">
                        <a:blipFill>
                          <a:blip r:embed="rId10"/>
                          <a:stretch>
                            <a:fillRect l="-649" t="-178571" r="-411688" b="-126190"/>
                          </a:stretch>
                        </a:blipFill>
                      </a:tcPr>
                    </a:tc>
                    <a:tc>
                      <a:txBody>
                        <a:bodyPr/>
                        <a:lstStyle/>
                        <a:p>
                          <a:pPr algn="ctr">
                            <a:lnSpc>
                              <a:spcPct val="150000"/>
                            </a:lnSpc>
                            <a:spcAft>
                              <a:spcPts val="0"/>
                            </a:spcAft>
                          </a:pPr>
                          <a:r>
                            <a:rPr lang="es-EC" sz="1100">
                              <a:effectLst/>
                            </a:rPr>
                            <a:t>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87</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89</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60</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4571981"/>
                      </a:ext>
                    </a:extLst>
                  </a:tr>
                  <a:tr h="251270">
                    <a:tc>
                      <a:txBody>
                        <a:bodyPr/>
                        <a:lstStyle/>
                        <a:p>
                          <a:endParaRPr lang="es-EC"/>
                        </a:p>
                      </a:txBody>
                      <a:tcPr marL="68580" marR="68580" marT="0" marB="0" anchor="ctr">
                        <a:blipFill>
                          <a:blip r:embed="rId10"/>
                          <a:stretch>
                            <a:fillRect l="-649" t="-285366" r="-411688" b="-29268"/>
                          </a:stretch>
                        </a:blipFill>
                      </a:tcPr>
                    </a:tc>
                    <a:tc>
                      <a:txBody>
                        <a:bodyPr/>
                        <a:lstStyle/>
                        <a:p>
                          <a:pPr algn="ctr">
                            <a:lnSpc>
                              <a:spcPct val="150000"/>
                            </a:lnSpc>
                            <a:spcAft>
                              <a:spcPts val="0"/>
                            </a:spcAft>
                          </a:pPr>
                          <a:r>
                            <a:rPr lang="es-EC" sz="1100">
                              <a:effectLst/>
                            </a:rPr>
                            <a:t>1,001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1,013</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1</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dirty="0">
                              <a:effectLst/>
                            </a:rPr>
                            <a:t>1,001</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710189"/>
                      </a:ext>
                    </a:extLst>
                  </a:tr>
                </a:tbl>
              </a:graphicData>
            </a:graphic>
          </p:graphicFrame>
        </mc:Fallback>
      </mc:AlternateContent>
    </p:spTree>
    <p:extLst>
      <p:ext uri="{BB962C8B-B14F-4D97-AF65-F5344CB8AC3E}">
        <p14:creationId xmlns:p14="http://schemas.microsoft.com/office/powerpoint/2010/main" val="196902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smtClean="0"/>
              <a:t>Robot Mini Sumo</a:t>
            </a:r>
            <a:endParaRPr lang="es-EC" sz="2800" dirty="0"/>
          </a:p>
        </p:txBody>
      </p:sp>
      <p:sp>
        <p:nvSpPr>
          <p:cNvPr id="3" name="Marcador de contenido 2"/>
          <p:cNvSpPr>
            <a:spLocks noGrp="1"/>
          </p:cNvSpPr>
          <p:nvPr>
            <p:ph idx="1"/>
          </p:nvPr>
        </p:nvSpPr>
        <p:spPr>
          <a:xfrm>
            <a:off x="1097280" y="1845734"/>
            <a:ext cx="10058400" cy="4344028"/>
          </a:xfrm>
        </p:spPr>
        <p:txBody>
          <a:bodyPr>
            <a:normAutofit/>
          </a:bodyPr>
          <a:lstStyle/>
          <a:p>
            <a:endParaRPr lang="es-EC" dirty="0"/>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36</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Pruebas </a:t>
            </a:r>
            <a:r>
              <a:rPr lang="es-EC" sz="4000" b="1" smtClean="0"/>
              <a:t>y resultados </a:t>
            </a:r>
            <a:endParaRPr lang="es-EC" sz="4000" b="1" dirty="0"/>
          </a:p>
        </p:txBody>
      </p:sp>
      <p:sp>
        <p:nvSpPr>
          <p:cNvPr id="9" name="Rectángulo 8"/>
          <p:cNvSpPr/>
          <p:nvPr/>
        </p:nvSpPr>
        <p:spPr>
          <a:xfrm>
            <a:off x="770964" y="1997870"/>
            <a:ext cx="10273553" cy="646331"/>
          </a:xfrm>
          <a:prstGeom prst="rect">
            <a:avLst/>
          </a:prstGeom>
        </p:spPr>
        <p:txBody>
          <a:bodyPr wrap="square">
            <a:spAutoFit/>
          </a:bodyPr>
          <a:lstStyle/>
          <a:p>
            <a:r>
              <a:rPr lang="es-EC" dirty="0">
                <a:latin typeface="Calibri" panose="020F0502020204030204" pitchFamily="34" charset="0"/>
                <a:ea typeface="Times New Roman" panose="02020603050405020304" pitchFamily="18" charset="0"/>
                <a:cs typeface="Times New Roman" panose="02020603050405020304" pitchFamily="18" charset="0"/>
              </a:rPr>
              <a:t>Para realizar pruebas en el prototipo </a:t>
            </a:r>
            <a:r>
              <a:rPr lang="es-EC" dirty="0" smtClean="0">
                <a:latin typeface="Calibri" panose="020F0502020204030204" pitchFamily="34" charset="0"/>
                <a:ea typeface="Times New Roman" panose="02020603050405020304" pitchFamily="18" charset="0"/>
                <a:cs typeface="Times New Roman" panose="02020603050405020304" pitchFamily="18" charset="0"/>
              </a:rPr>
              <a:t>se </a:t>
            </a:r>
            <a:r>
              <a:rPr lang="es-EC" dirty="0">
                <a:latin typeface="Calibri" panose="020F0502020204030204" pitchFamily="34" charset="0"/>
                <a:ea typeface="Times New Roman" panose="02020603050405020304" pitchFamily="18" charset="0"/>
                <a:cs typeface="Times New Roman" panose="02020603050405020304" pitchFamily="18" charset="0"/>
              </a:rPr>
              <a:t>requiere emular la lectura de sensores para así comprobar los giros que realizará el robot</a:t>
            </a:r>
            <a:endParaRPr lang="es-EC" dirty="0"/>
          </a:p>
        </p:txBody>
      </p:sp>
      <p:sp>
        <p:nvSpPr>
          <p:cNvPr id="15" name="Rectangle 3"/>
          <p:cNvSpPr>
            <a:spLocks noChangeArrowheads="1"/>
          </p:cNvSpPr>
          <p:nvPr/>
        </p:nvSpPr>
        <p:spPr bwMode="auto">
          <a:xfrm>
            <a:off x="4013200" y="355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3" name="Imagen 12"/>
          <p:cNvPicPr/>
          <p:nvPr/>
        </p:nvPicPr>
        <p:blipFill>
          <a:blip r:embed="rId8"/>
          <a:stretch>
            <a:fillRect/>
          </a:stretch>
        </p:blipFill>
        <p:spPr>
          <a:xfrm>
            <a:off x="509372" y="2644201"/>
            <a:ext cx="4515485" cy="2555875"/>
          </a:xfrm>
          <a:prstGeom prst="rect">
            <a:avLst/>
          </a:prstGeom>
        </p:spPr>
      </p:pic>
      <p:graphicFrame>
        <p:nvGraphicFramePr>
          <p:cNvPr id="10" name="Tabla 9"/>
          <p:cNvGraphicFramePr>
            <a:graphicFrameLocks noGrp="1"/>
          </p:cNvGraphicFramePr>
          <p:nvPr>
            <p:extLst>
              <p:ext uri="{D42A27DB-BD31-4B8C-83A1-F6EECF244321}">
                <p14:modId xmlns:p14="http://schemas.microsoft.com/office/powerpoint/2010/main" val="3032732120"/>
              </p:ext>
            </p:extLst>
          </p:nvPr>
        </p:nvGraphicFramePr>
        <p:xfrm>
          <a:off x="623964" y="5464894"/>
          <a:ext cx="4286299" cy="850878"/>
        </p:xfrm>
        <a:graphic>
          <a:graphicData uri="http://schemas.openxmlformats.org/drawingml/2006/table">
            <a:tbl>
              <a:tblPr firstRow="1" firstCol="1" bandRow="1">
                <a:tableStyleId>{5C22544A-7EE6-4342-B048-85BDC9FD1C3A}</a:tableStyleId>
              </a:tblPr>
              <a:tblGrid>
                <a:gridCol w="1211417">
                  <a:extLst>
                    <a:ext uri="{9D8B030D-6E8A-4147-A177-3AD203B41FA5}">
                      <a16:colId xmlns:a16="http://schemas.microsoft.com/office/drawing/2014/main" val="2266354902"/>
                    </a:ext>
                  </a:extLst>
                </a:gridCol>
                <a:gridCol w="1490772">
                  <a:extLst>
                    <a:ext uri="{9D8B030D-6E8A-4147-A177-3AD203B41FA5}">
                      <a16:colId xmlns:a16="http://schemas.microsoft.com/office/drawing/2014/main" val="1098335212"/>
                    </a:ext>
                  </a:extLst>
                </a:gridCol>
                <a:gridCol w="1584110">
                  <a:extLst>
                    <a:ext uri="{9D8B030D-6E8A-4147-A177-3AD203B41FA5}">
                      <a16:colId xmlns:a16="http://schemas.microsoft.com/office/drawing/2014/main" val="391493128"/>
                    </a:ext>
                  </a:extLst>
                </a:gridCol>
              </a:tblGrid>
              <a:tr h="283626">
                <a:tc>
                  <a:txBody>
                    <a:bodyPr/>
                    <a:lstStyle/>
                    <a:p>
                      <a:pPr algn="ct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DERECHO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IZQUIERDO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61864493"/>
                  </a:ext>
                </a:extLst>
              </a:tr>
              <a:tr h="283626">
                <a:tc>
                  <a:txBody>
                    <a:bodyPr/>
                    <a:lstStyle/>
                    <a:p>
                      <a:pPr algn="ctr">
                        <a:lnSpc>
                          <a:spcPct val="120000"/>
                        </a:lnSpc>
                        <a:spcAft>
                          <a:spcPts val="0"/>
                        </a:spcAft>
                      </a:pPr>
                      <a:r>
                        <a:rPr lang="es-EC" sz="1100" dirty="0">
                          <a:effectLst/>
                        </a:rPr>
                        <a:t>Giro horario</a:t>
                      </a:r>
                      <a:endParaRPr lang="es-EC" sz="1200" dirty="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002076516"/>
                  </a:ext>
                </a:extLst>
              </a:tr>
              <a:tr h="283626">
                <a:tc>
                  <a:txBody>
                    <a:bodyPr/>
                    <a:lstStyle/>
                    <a:p>
                      <a:pPr algn="ctr">
                        <a:lnSpc>
                          <a:spcPct val="120000"/>
                        </a:lnSpc>
                        <a:spcAft>
                          <a:spcPts val="0"/>
                        </a:spcAft>
                      </a:pPr>
                      <a:r>
                        <a:rPr lang="es-EC" sz="1100">
                          <a:effectLst/>
                        </a:rPr>
                        <a:t>Giro antihorario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464185" algn="ct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dirty="0">
                          <a:effectLst/>
                        </a:rPr>
                        <a:t> </a:t>
                      </a:r>
                      <a:endParaRPr lang="es-EC" sz="12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76236494"/>
                  </a:ext>
                </a:extLst>
              </a:tr>
            </a:tbl>
          </a:graphicData>
        </a:graphic>
      </p:graphicFrame>
      <p:pic>
        <p:nvPicPr>
          <p:cNvPr id="14" name="Imagen 13"/>
          <p:cNvPicPr/>
          <p:nvPr/>
        </p:nvPicPr>
        <p:blipFill rotWithShape="1">
          <a:blip r:embed="rId9"/>
          <a:srcRect t="4681" b="27573"/>
          <a:stretch/>
        </p:blipFill>
        <p:spPr bwMode="auto">
          <a:xfrm>
            <a:off x="6965371" y="2605354"/>
            <a:ext cx="3837305" cy="2468670"/>
          </a:xfrm>
          <a:prstGeom prst="rect">
            <a:avLst/>
          </a:prstGeom>
          <a:ln>
            <a:noFill/>
          </a:ln>
          <a:extLst>
            <a:ext uri="{53640926-AAD7-44D8-BBD7-CCE9431645EC}">
              <a14:shadowObscured xmlns:a14="http://schemas.microsoft.com/office/drawing/2010/main"/>
            </a:ext>
          </a:extLst>
        </p:spPr>
      </p:pic>
      <p:graphicFrame>
        <p:nvGraphicFramePr>
          <p:cNvPr id="16" name="Tabla 15"/>
          <p:cNvGraphicFramePr>
            <a:graphicFrameLocks noGrp="1"/>
          </p:cNvGraphicFramePr>
          <p:nvPr>
            <p:extLst>
              <p:ext uri="{D42A27DB-BD31-4B8C-83A1-F6EECF244321}">
                <p14:modId xmlns:p14="http://schemas.microsoft.com/office/powerpoint/2010/main" val="1080809241"/>
              </p:ext>
            </p:extLst>
          </p:nvPr>
        </p:nvGraphicFramePr>
        <p:xfrm>
          <a:off x="6801118" y="5263299"/>
          <a:ext cx="4680878" cy="926463"/>
        </p:xfrm>
        <a:graphic>
          <a:graphicData uri="http://schemas.openxmlformats.org/drawingml/2006/table">
            <a:tbl>
              <a:tblPr firstRow="1" firstCol="1" bandRow="1">
                <a:tableStyleId>{5C22544A-7EE6-4342-B048-85BDC9FD1C3A}</a:tableStyleId>
              </a:tblPr>
              <a:tblGrid>
                <a:gridCol w="1322935">
                  <a:extLst>
                    <a:ext uri="{9D8B030D-6E8A-4147-A177-3AD203B41FA5}">
                      <a16:colId xmlns:a16="http://schemas.microsoft.com/office/drawing/2014/main" val="1053904723"/>
                    </a:ext>
                  </a:extLst>
                </a:gridCol>
                <a:gridCol w="1628007">
                  <a:extLst>
                    <a:ext uri="{9D8B030D-6E8A-4147-A177-3AD203B41FA5}">
                      <a16:colId xmlns:a16="http://schemas.microsoft.com/office/drawing/2014/main" val="2707551260"/>
                    </a:ext>
                  </a:extLst>
                </a:gridCol>
                <a:gridCol w="1729936">
                  <a:extLst>
                    <a:ext uri="{9D8B030D-6E8A-4147-A177-3AD203B41FA5}">
                      <a16:colId xmlns:a16="http://schemas.microsoft.com/office/drawing/2014/main" val="1373258650"/>
                    </a:ext>
                  </a:extLst>
                </a:gridCol>
              </a:tblGrid>
              <a:tr h="308821">
                <a:tc>
                  <a:txBody>
                    <a:bodyPr/>
                    <a:lstStyle/>
                    <a:p>
                      <a:pPr algn="ct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DERECHO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algn="ctr">
                        <a:lnSpc>
                          <a:spcPct val="120000"/>
                        </a:lnSpc>
                        <a:spcAft>
                          <a:spcPts val="0"/>
                        </a:spcAft>
                      </a:pPr>
                      <a:r>
                        <a:rPr lang="es-EC" sz="1100">
                          <a:effectLst/>
                        </a:rPr>
                        <a:t>MOTOR IZQUIERDO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40277770"/>
                  </a:ext>
                </a:extLst>
              </a:tr>
              <a:tr h="308821">
                <a:tc>
                  <a:txBody>
                    <a:bodyPr/>
                    <a:lstStyle/>
                    <a:p>
                      <a:pPr algn="ctr">
                        <a:lnSpc>
                          <a:spcPct val="120000"/>
                        </a:lnSpc>
                        <a:spcAft>
                          <a:spcPts val="0"/>
                        </a:spcAft>
                      </a:pPr>
                      <a:r>
                        <a:rPr lang="es-EC" sz="1100">
                          <a:effectLst/>
                        </a:rPr>
                        <a:t>Giro horario</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464185" algn="ct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464185" algn="ctr">
                        <a:lnSpc>
                          <a:spcPct val="120000"/>
                        </a:lnSpc>
                        <a:spcAft>
                          <a:spcPts val="0"/>
                        </a:spcAft>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531929606"/>
                  </a:ext>
                </a:extLst>
              </a:tr>
              <a:tr h="308821">
                <a:tc>
                  <a:txBody>
                    <a:bodyPr/>
                    <a:lstStyle/>
                    <a:p>
                      <a:pPr algn="ctr">
                        <a:lnSpc>
                          <a:spcPct val="120000"/>
                        </a:lnSpc>
                        <a:spcAft>
                          <a:spcPts val="0"/>
                        </a:spcAft>
                      </a:pPr>
                      <a:r>
                        <a:rPr lang="es-EC" sz="1100" dirty="0">
                          <a:effectLst/>
                        </a:rPr>
                        <a:t>Giro </a:t>
                      </a:r>
                      <a:r>
                        <a:rPr lang="es-EC" sz="1100" dirty="0" err="1">
                          <a:effectLst/>
                        </a:rPr>
                        <a:t>antihorario</a:t>
                      </a:r>
                      <a:endParaRPr lang="es-EC" sz="1200" dirty="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a:effectLst/>
                        </a:rPr>
                        <a:t> </a:t>
                      </a:r>
                      <a:endParaRPr lang="es-EC" sz="12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342900" lvl="0" indent="-342900" algn="ctr">
                        <a:lnSpc>
                          <a:spcPct val="120000"/>
                        </a:lnSpc>
                        <a:spcAft>
                          <a:spcPts val="0"/>
                        </a:spcAft>
                        <a:buSzPts val="1600"/>
                        <a:buFont typeface="Wingdings" panose="05000000000000000000" pitchFamily="2" charset="2"/>
                        <a:buChar char=""/>
                      </a:pPr>
                      <a:r>
                        <a:rPr lang="es-EC" sz="1100" dirty="0">
                          <a:effectLst/>
                        </a:rPr>
                        <a:t> </a:t>
                      </a:r>
                      <a:endParaRPr lang="es-EC" sz="12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42204131"/>
                  </a:ext>
                </a:extLst>
              </a:tr>
            </a:tbl>
          </a:graphicData>
        </a:graphic>
      </p:graphicFrame>
    </p:spTree>
    <p:extLst>
      <p:ext uri="{BB962C8B-B14F-4D97-AF65-F5344CB8AC3E}">
        <p14:creationId xmlns:p14="http://schemas.microsoft.com/office/powerpoint/2010/main" val="4180958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37</a:t>
            </a:fld>
            <a:endParaRPr lang="es-EC"/>
          </a:p>
        </p:txBody>
      </p:sp>
      <p:sp>
        <p:nvSpPr>
          <p:cNvPr id="2" name="Título 1"/>
          <p:cNvSpPr>
            <a:spLocks noGrp="1"/>
          </p:cNvSpPr>
          <p:nvPr>
            <p:ph type="title" idx="4294967295"/>
          </p:nvPr>
        </p:nvSpPr>
        <p:spPr>
          <a:xfrm>
            <a:off x="690283" y="0"/>
            <a:ext cx="10058400" cy="6167718"/>
          </a:xfrm>
        </p:spPr>
        <p:txBody>
          <a:bodyPr>
            <a:noAutofit/>
          </a:bodyPr>
          <a:lstStyle/>
          <a:p>
            <a:pPr>
              <a:lnSpc>
                <a:spcPct val="100000"/>
              </a:lnSpc>
            </a:pPr>
            <a:r>
              <a:rPr lang="es-EC" sz="2200" dirty="0" smtClean="0">
                <a:latin typeface="Times New Roman" panose="02020603050405020304" pitchFamily="18" charset="0"/>
                <a:cs typeface="Times New Roman" panose="02020603050405020304" pitchFamily="18" charset="0"/>
              </a:rPr>
              <a:t/>
            </a:r>
            <a:br>
              <a:rPr lang="es-EC" sz="2200" dirty="0" smtClean="0">
                <a:latin typeface="Times New Roman" panose="02020603050405020304" pitchFamily="18" charset="0"/>
                <a:cs typeface="Times New Roman" panose="02020603050405020304" pitchFamily="18" charset="0"/>
              </a:rPr>
            </a:br>
            <a:r>
              <a:rPr lang="es-EC" sz="2200" dirty="0">
                <a:latin typeface="Times New Roman" panose="02020603050405020304" pitchFamily="18" charset="0"/>
                <a:cs typeface="Times New Roman" panose="02020603050405020304" pitchFamily="18" charset="0"/>
              </a:rPr>
              <a:t/>
            </a:r>
            <a:br>
              <a:rPr lang="es-EC" sz="2200" dirty="0">
                <a:latin typeface="Times New Roman" panose="02020603050405020304" pitchFamily="18" charset="0"/>
                <a:cs typeface="Times New Roman" panose="02020603050405020304" pitchFamily="18" charset="0"/>
              </a:rPr>
            </a:br>
            <a:r>
              <a:rPr lang="es-EC" sz="2400" b="1" i="1" dirty="0" smtClean="0">
                <a:latin typeface="Times New Roman" panose="02020603050405020304" pitchFamily="18" charset="0"/>
                <a:cs typeface="Times New Roman" panose="02020603050405020304" pitchFamily="18" charset="0"/>
              </a:rPr>
              <a:t>CONCLUSIONES</a:t>
            </a:r>
            <a:r>
              <a:rPr lang="es-EC" sz="2400" dirty="0" smtClean="0">
                <a:latin typeface="Times New Roman" panose="02020603050405020304" pitchFamily="18" charset="0"/>
                <a:cs typeface="Times New Roman" panose="02020603050405020304" pitchFamily="18" charset="0"/>
              </a:rPr>
              <a:t/>
            </a:r>
            <a:br>
              <a:rPr lang="es-EC" sz="2400" dirty="0" smtClean="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a:r>
            <a:br>
              <a:rPr lang="es-EC" sz="2400" dirty="0" smtClean="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Se </a:t>
            </a:r>
            <a:r>
              <a:rPr lang="es-EC" sz="2400" dirty="0">
                <a:latin typeface="Times New Roman" panose="02020603050405020304" pitchFamily="18" charset="0"/>
                <a:cs typeface="Times New Roman" panose="02020603050405020304" pitchFamily="18" charset="0"/>
              </a:rPr>
              <a:t>diseñó diferentes </a:t>
            </a:r>
            <a:r>
              <a:rPr lang="es-EC" sz="2400" dirty="0" smtClean="0">
                <a:latin typeface="Times New Roman" panose="02020603050405020304" pitchFamily="18" charset="0"/>
                <a:cs typeface="Times New Roman" panose="02020603050405020304" pitchFamily="18" charset="0"/>
              </a:rPr>
              <a:t>algoritmos </a:t>
            </a:r>
            <a:r>
              <a:rPr lang="es-EC" sz="2400" dirty="0">
                <a:latin typeface="Times New Roman" panose="02020603050405020304" pitchFamily="18" charset="0"/>
                <a:cs typeface="Times New Roman" panose="02020603050405020304" pitchFamily="18" charset="0"/>
              </a:rPr>
              <a:t>de control para el robot seguidor de línea </a:t>
            </a:r>
            <a:r>
              <a:rPr lang="es-EC" sz="2400" dirty="0" smtClean="0">
                <a:latin typeface="Times New Roman" panose="02020603050405020304" pitchFamily="18" charset="0"/>
                <a:cs typeface="Times New Roman" panose="02020603050405020304" pitchFamily="18" charset="0"/>
              </a:rPr>
              <a:t>categoría</a:t>
            </a:r>
            <a:br>
              <a:rPr lang="es-EC" sz="2400" dirty="0" smtClean="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destreza </a:t>
            </a:r>
            <a:r>
              <a:rPr lang="es-EC" sz="2400" dirty="0">
                <a:latin typeface="Times New Roman" panose="02020603050405020304" pitchFamily="18" charset="0"/>
                <a:cs typeface="Times New Roman" panose="02020603050405020304" pitchFamily="18" charset="0"/>
              </a:rPr>
              <a:t>y categoría velocista cumpliendo con los objetivos de control adecuados para una competencia</a:t>
            </a:r>
            <a:r>
              <a:rPr lang="es-EC" sz="2400" dirty="0" smtClean="0">
                <a:latin typeface="Times New Roman" panose="02020603050405020304" pitchFamily="18" charset="0"/>
                <a:cs typeface="Times New Roman" panose="02020603050405020304" pitchFamily="18" charset="0"/>
              </a:rPr>
              <a:t>.</a:t>
            </a:r>
            <a:r>
              <a:rPr lang="es-EC" sz="2400" dirty="0">
                <a:latin typeface="Times New Roman" panose="02020603050405020304" pitchFamily="18" charset="0"/>
                <a:cs typeface="Times New Roman" panose="02020603050405020304" pitchFamily="18" charset="0"/>
              </a:rPr>
              <a:t/>
            </a:r>
            <a:br>
              <a:rPr lang="es-EC" sz="2400" dirty="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Se </a:t>
            </a:r>
            <a:r>
              <a:rPr lang="es-EC" sz="2400" dirty="0">
                <a:latin typeface="Times New Roman" panose="02020603050405020304" pitchFamily="18" charset="0"/>
                <a:cs typeface="Times New Roman" panose="02020603050405020304" pitchFamily="18" charset="0"/>
              </a:rPr>
              <a:t>programó un algoritmo para un robot resuelve laberintos sin memoria que cumple con los requerimientos en software y hardware para una </a:t>
            </a:r>
            <a:r>
              <a:rPr lang="es-EC" sz="2400" dirty="0" smtClean="0">
                <a:latin typeface="Times New Roman" panose="02020603050405020304" pitchFamily="18" charset="0"/>
                <a:cs typeface="Times New Roman" panose="02020603050405020304" pitchFamily="18" charset="0"/>
              </a:rPr>
              <a:t>competencia.</a:t>
            </a:r>
            <a:br>
              <a:rPr lang="es-EC" sz="2400" dirty="0" smtClean="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Se </a:t>
            </a:r>
            <a:r>
              <a:rPr lang="es-EC" sz="2400" dirty="0">
                <a:latin typeface="Times New Roman" panose="02020603050405020304" pitchFamily="18" charset="0"/>
                <a:cs typeface="Times New Roman" panose="02020603050405020304" pitchFamily="18" charset="0"/>
              </a:rPr>
              <a:t>diseñó un algoritmo de control que cumple con objetivos de control específicos para el robot balancín. </a:t>
            </a:r>
            <a:r>
              <a:rPr lang="es-EC" sz="2400" dirty="0" smtClean="0">
                <a:latin typeface="Times New Roman" panose="02020603050405020304" pitchFamily="18" charset="0"/>
                <a:cs typeface="Times New Roman" panose="02020603050405020304" pitchFamily="18" charset="0"/>
              </a:rPr>
              <a:t/>
            </a:r>
            <a:br>
              <a:rPr lang="es-EC" sz="2400" dirty="0" smtClean="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Se </a:t>
            </a:r>
            <a:r>
              <a:rPr lang="es-EC" sz="2400" dirty="0">
                <a:latin typeface="Times New Roman" panose="02020603050405020304" pitchFamily="18" charset="0"/>
                <a:cs typeface="Times New Roman" panose="02020603050405020304" pitchFamily="18" charset="0"/>
              </a:rPr>
              <a:t>programó un algoritmo para un robot mini sumo que cumple con los requerimientos en software y hardware para una competencia. </a:t>
            </a:r>
            <a:br>
              <a:rPr lang="es-EC" sz="2400" dirty="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Se </a:t>
            </a:r>
            <a:r>
              <a:rPr lang="es-EC" sz="2400" dirty="0">
                <a:latin typeface="Times New Roman" panose="02020603050405020304" pitchFamily="18" charset="0"/>
                <a:cs typeface="Times New Roman" panose="02020603050405020304" pitchFamily="18" charset="0"/>
              </a:rPr>
              <a:t>realizó una guía metodológica de un software para batallas simuladas que permite al jugador comprender el funcionamiento de robots de competencia, elementos necesarios y su estructura básica.</a:t>
            </a:r>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Conclusiones, Recomendaciones y Trabajos futuros</a:t>
            </a:r>
            <a:endParaRPr lang="es-EC" sz="3200" b="1" dirty="0"/>
          </a:p>
        </p:txBody>
      </p:sp>
      <p:sp>
        <p:nvSpPr>
          <p:cNvPr id="15" name="Rectangle 3"/>
          <p:cNvSpPr>
            <a:spLocks noChangeArrowheads="1"/>
          </p:cNvSpPr>
          <p:nvPr/>
        </p:nvSpPr>
        <p:spPr bwMode="auto">
          <a:xfrm>
            <a:off x="4013200" y="355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442093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38</a:t>
            </a:fld>
            <a:endParaRPr lang="es-EC"/>
          </a:p>
        </p:txBody>
      </p:sp>
      <p:sp>
        <p:nvSpPr>
          <p:cNvPr id="2" name="Título 1"/>
          <p:cNvSpPr>
            <a:spLocks noGrp="1"/>
          </p:cNvSpPr>
          <p:nvPr>
            <p:ph type="title" idx="4294967295"/>
          </p:nvPr>
        </p:nvSpPr>
        <p:spPr>
          <a:xfrm>
            <a:off x="654424" y="-726142"/>
            <a:ext cx="10058400" cy="6167718"/>
          </a:xfrm>
        </p:spPr>
        <p:txBody>
          <a:bodyPr>
            <a:noAutofit/>
          </a:bodyPr>
          <a:lstStyle/>
          <a:p>
            <a:pPr>
              <a:lnSpc>
                <a:spcPct val="100000"/>
              </a:lnSpc>
            </a:pPr>
            <a:r>
              <a:rPr lang="es-EC" sz="2400" b="1" i="1" dirty="0" smtClean="0">
                <a:latin typeface="Times New Roman" panose="02020603050405020304" pitchFamily="18" charset="0"/>
                <a:cs typeface="Times New Roman" panose="02020603050405020304" pitchFamily="18" charset="0"/>
              </a:rPr>
              <a:t>RECOMENDACIONES</a:t>
            </a:r>
            <a:r>
              <a:rPr lang="es-EC" sz="2400" dirty="0" smtClean="0">
                <a:latin typeface="Times New Roman" panose="02020603050405020304" pitchFamily="18" charset="0"/>
                <a:cs typeface="Times New Roman" panose="02020603050405020304" pitchFamily="18" charset="0"/>
              </a:rPr>
              <a:t/>
            </a:r>
            <a:br>
              <a:rPr lang="es-EC" sz="2400" dirty="0" smtClean="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a:r>
            <a:br>
              <a:rPr lang="es-EC" sz="2400" dirty="0" smtClean="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Es </a:t>
            </a:r>
            <a:r>
              <a:rPr lang="es-EC" sz="2400" dirty="0">
                <a:latin typeface="Times New Roman" panose="02020603050405020304" pitchFamily="18" charset="0"/>
                <a:cs typeface="Times New Roman" panose="02020603050405020304" pitchFamily="18" charset="0"/>
              </a:rPr>
              <a:t>recomendable verificar el funcionamiento y disponibilidad en el país de los elementos eléctricos y electrónicos antes de la implementación de prototipos robóticos.</a:t>
            </a:r>
            <a:br>
              <a:rPr lang="es-EC" sz="2400" dirty="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Se </a:t>
            </a:r>
            <a:r>
              <a:rPr lang="es-EC" sz="2400" dirty="0">
                <a:latin typeface="Times New Roman" panose="02020603050405020304" pitchFamily="18" charset="0"/>
                <a:cs typeface="Times New Roman" panose="02020603050405020304" pitchFamily="18" charset="0"/>
              </a:rPr>
              <a:t>recomienda verificar conexiones y comunicación entre elementos antes de iniciar pruebas de los prototipos.</a:t>
            </a:r>
            <a:br>
              <a:rPr lang="es-EC" sz="2400" dirty="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Se </a:t>
            </a:r>
            <a:r>
              <a:rPr lang="es-EC" sz="2400" dirty="0">
                <a:latin typeface="Times New Roman" panose="02020603050405020304" pitchFamily="18" charset="0"/>
                <a:cs typeface="Times New Roman" panose="02020603050405020304" pitchFamily="18" charset="0"/>
              </a:rPr>
              <a:t>recomienda utilizar un chasis resistente y adecuado para cada prototipo que permita un </a:t>
            </a:r>
            <a:r>
              <a:rPr lang="es-EC" sz="2400" dirty="0" smtClean="0">
                <a:latin typeface="Times New Roman" panose="02020603050405020304" pitchFamily="18" charset="0"/>
                <a:cs typeface="Times New Roman" panose="02020603050405020304" pitchFamily="18" charset="0"/>
              </a:rPr>
              <a:t> fácil </a:t>
            </a:r>
            <a:r>
              <a:rPr lang="es-EC" sz="2400" dirty="0">
                <a:latin typeface="Times New Roman" panose="02020603050405020304" pitchFamily="18" charset="0"/>
                <a:cs typeface="Times New Roman" panose="02020603050405020304" pitchFamily="18" charset="0"/>
              </a:rPr>
              <a:t>acceso a los elementos electrónicos y al controlador para realizar cambios si es necesario. </a:t>
            </a:r>
            <a:br>
              <a:rPr lang="es-EC" sz="2400" dirty="0">
                <a:latin typeface="Times New Roman" panose="02020603050405020304" pitchFamily="18" charset="0"/>
                <a:cs typeface="Times New Roman" panose="02020603050405020304" pitchFamily="18" charset="0"/>
              </a:rPr>
            </a:br>
            <a:r>
              <a:rPr lang="es-EC" sz="2400" dirty="0" smtClean="0">
                <a:latin typeface="Times New Roman" panose="02020603050405020304" pitchFamily="18" charset="0"/>
                <a:cs typeface="Times New Roman" panose="02020603050405020304" pitchFamily="18" charset="0"/>
              </a:rPr>
              <a:t>-  No </a:t>
            </a:r>
            <a:r>
              <a:rPr lang="es-EC" sz="2400" dirty="0">
                <a:latin typeface="Times New Roman" panose="02020603050405020304" pitchFamily="18" charset="0"/>
                <a:cs typeface="Times New Roman" panose="02020603050405020304" pitchFamily="18" charset="0"/>
              </a:rPr>
              <a:t>se recomienda realizar pruebas con prototipos comerciales sin antes leer un instructivo o conocer su correcto funcionamiento</a:t>
            </a:r>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Conclusiones y Recomendaciones</a:t>
            </a:r>
            <a:endParaRPr lang="es-EC" sz="4000" b="1" dirty="0"/>
          </a:p>
        </p:txBody>
      </p:sp>
      <p:sp>
        <p:nvSpPr>
          <p:cNvPr id="15" name="Rectangle 3"/>
          <p:cNvSpPr>
            <a:spLocks noChangeArrowheads="1"/>
          </p:cNvSpPr>
          <p:nvPr/>
        </p:nvSpPr>
        <p:spPr bwMode="auto">
          <a:xfrm>
            <a:off x="4013200" y="355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ángulo 8"/>
          <p:cNvSpPr/>
          <p:nvPr/>
        </p:nvSpPr>
        <p:spPr>
          <a:xfrm>
            <a:off x="-13001"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Conclusiones, Recomendaciones y Trabajos futuros</a:t>
            </a:r>
            <a:endParaRPr lang="es-EC" sz="3200" b="1" dirty="0"/>
          </a:p>
        </p:txBody>
      </p:sp>
    </p:spTree>
    <p:extLst>
      <p:ext uri="{BB962C8B-B14F-4D97-AF65-F5344CB8AC3E}">
        <p14:creationId xmlns:p14="http://schemas.microsoft.com/office/powerpoint/2010/main" val="446899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4EF738C-0DD5-4820-A66D-5E7D54A644DF}" type="slidenum">
              <a:rPr lang="es-EC" smtClean="0"/>
              <a:t>39</a:t>
            </a:fld>
            <a:endParaRPr lang="es-EC"/>
          </a:p>
        </p:txBody>
      </p:sp>
      <p:sp>
        <p:nvSpPr>
          <p:cNvPr id="2" name="Título 1"/>
          <p:cNvSpPr>
            <a:spLocks noGrp="1"/>
          </p:cNvSpPr>
          <p:nvPr>
            <p:ph type="title" idx="4294967295"/>
          </p:nvPr>
        </p:nvSpPr>
        <p:spPr>
          <a:xfrm>
            <a:off x="654424" y="-726142"/>
            <a:ext cx="10058400" cy="6167718"/>
          </a:xfrm>
        </p:spPr>
        <p:txBody>
          <a:bodyPr>
            <a:noAutofit/>
          </a:bodyPr>
          <a:lstStyle/>
          <a:p>
            <a:pPr>
              <a:lnSpc>
                <a:spcPct val="100000"/>
              </a:lnSpc>
            </a:pPr>
            <a:r>
              <a:rPr lang="es-EC" sz="2400" b="1" i="1" dirty="0" smtClean="0">
                <a:latin typeface="Times New Roman" panose="02020603050405020304" pitchFamily="18" charset="0"/>
                <a:ea typeface="Tahoma" panose="020B0604030504040204" pitchFamily="34" charset="0"/>
                <a:cs typeface="Times New Roman" panose="02020603050405020304" pitchFamily="18" charset="0"/>
              </a:rPr>
              <a:t>TRABAJOS FUTUROS</a:t>
            </a:r>
            <a:r>
              <a:rPr lang="es-EC" sz="2400" dirty="0" smtClean="0">
                <a:latin typeface="Times New Roman" panose="02020603050405020304" pitchFamily="18" charset="0"/>
                <a:ea typeface="Tahoma" panose="020B0604030504040204" pitchFamily="34" charset="0"/>
                <a:cs typeface="Times New Roman" panose="02020603050405020304" pitchFamily="18" charset="0"/>
              </a:rPr>
              <a:t/>
            </a:r>
            <a:br>
              <a:rPr lang="es-EC" sz="2400" dirty="0" smtClean="0">
                <a:latin typeface="Times New Roman" panose="02020603050405020304" pitchFamily="18" charset="0"/>
                <a:ea typeface="Tahoma" panose="020B0604030504040204" pitchFamily="34" charset="0"/>
                <a:cs typeface="Times New Roman" panose="02020603050405020304" pitchFamily="18" charset="0"/>
              </a:rPr>
            </a:br>
            <a:r>
              <a:rPr lang="es-EC" sz="2400" dirty="0" smtClean="0">
                <a:latin typeface="Times New Roman" panose="02020603050405020304" pitchFamily="18" charset="0"/>
                <a:ea typeface="Tahoma" panose="020B0604030504040204" pitchFamily="34" charset="0"/>
                <a:cs typeface="Times New Roman" panose="02020603050405020304" pitchFamily="18" charset="0"/>
              </a:rPr>
              <a:t/>
            </a:r>
            <a:br>
              <a:rPr lang="es-EC" sz="2400" dirty="0" smtClean="0">
                <a:latin typeface="Times New Roman" panose="02020603050405020304" pitchFamily="18" charset="0"/>
                <a:ea typeface="Tahoma" panose="020B0604030504040204" pitchFamily="34" charset="0"/>
                <a:cs typeface="Times New Roman" panose="02020603050405020304" pitchFamily="18" charset="0"/>
              </a:rPr>
            </a:br>
            <a:r>
              <a:rPr lang="es-EC"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s-EC" sz="2400" dirty="0">
                <a:latin typeface="Times New Roman" panose="02020603050405020304" pitchFamily="18" charset="0"/>
                <a:ea typeface="Tahoma" panose="020B0604030504040204" pitchFamily="34" charset="0"/>
                <a:cs typeface="Times New Roman" panose="02020603050405020304" pitchFamily="18" charset="0"/>
              </a:rPr>
              <a:t>Al existir diversas categorías en competencias de robótica se pueden realizar varias modificaciones estructurales o en programación a los diseños presentados de acuerdo a </a:t>
            </a:r>
            <a:r>
              <a:rPr lang="es-EC" sz="2400" dirty="0" smtClean="0">
                <a:latin typeface="Times New Roman" panose="02020603050405020304" pitchFamily="18" charset="0"/>
                <a:ea typeface="Tahoma" panose="020B0604030504040204" pitchFamily="34" charset="0"/>
                <a:cs typeface="Times New Roman" panose="02020603050405020304" pitchFamily="18" charset="0"/>
              </a:rPr>
              <a:t>los  </a:t>
            </a:r>
            <a:r>
              <a:rPr lang="es-EC" sz="2400" dirty="0">
                <a:latin typeface="Times New Roman" panose="02020603050405020304" pitchFamily="18" charset="0"/>
                <a:ea typeface="Tahoma" panose="020B0604030504040204" pitchFamily="34" charset="0"/>
                <a:cs typeface="Times New Roman" panose="02020603050405020304" pitchFamily="18" charset="0"/>
              </a:rPr>
              <a:t>objetivos de cada prototipo. </a:t>
            </a:r>
            <a:br>
              <a:rPr lang="es-EC" sz="2400" dirty="0">
                <a:latin typeface="Times New Roman" panose="02020603050405020304" pitchFamily="18" charset="0"/>
                <a:ea typeface="Tahoma" panose="020B0604030504040204" pitchFamily="34" charset="0"/>
                <a:cs typeface="Times New Roman" panose="02020603050405020304" pitchFamily="18" charset="0"/>
              </a:rPr>
            </a:br>
            <a:r>
              <a:rPr lang="es-EC" sz="2400" dirty="0" smtClean="0">
                <a:latin typeface="Times New Roman" panose="02020603050405020304" pitchFamily="18" charset="0"/>
                <a:ea typeface="Tahoma" panose="020B0604030504040204" pitchFamily="34" charset="0"/>
                <a:cs typeface="Times New Roman" panose="02020603050405020304" pitchFamily="18" charset="0"/>
              </a:rPr>
              <a:t>-  Para </a:t>
            </a:r>
            <a:r>
              <a:rPr lang="es-EC" sz="2400" dirty="0">
                <a:latin typeface="Times New Roman" panose="02020603050405020304" pitchFamily="18" charset="0"/>
                <a:ea typeface="Tahoma" panose="020B0604030504040204" pitchFamily="34" charset="0"/>
                <a:cs typeface="Times New Roman" panose="02020603050405020304" pitchFamily="18" charset="0"/>
              </a:rPr>
              <a:t>la categoría resuelve laberintos o mini sumo se pueden implementar técnicas de control más robustas que permitan respuestas más rápidas en competencias; además se pueden utilizar sensores de alta gama que permitan lecturas más exactas.</a:t>
            </a:r>
            <a:br>
              <a:rPr lang="es-EC" sz="2400" dirty="0">
                <a:latin typeface="Times New Roman" panose="02020603050405020304" pitchFamily="18" charset="0"/>
                <a:ea typeface="Tahoma" panose="020B0604030504040204" pitchFamily="34" charset="0"/>
                <a:cs typeface="Times New Roman" panose="02020603050405020304" pitchFamily="18" charset="0"/>
              </a:rPr>
            </a:br>
            <a:r>
              <a:rPr lang="es-EC" sz="2400" dirty="0" smtClean="0">
                <a:latin typeface="Times New Roman" panose="02020603050405020304" pitchFamily="18" charset="0"/>
                <a:ea typeface="Tahoma" panose="020B0604030504040204" pitchFamily="34" charset="0"/>
                <a:cs typeface="Times New Roman" panose="02020603050405020304" pitchFamily="18" charset="0"/>
              </a:rPr>
              <a:t>-  Muchos </a:t>
            </a:r>
            <a:r>
              <a:rPr lang="es-EC" sz="2400" dirty="0">
                <a:latin typeface="Times New Roman" panose="02020603050405020304" pitchFamily="18" charset="0"/>
                <a:ea typeface="Tahoma" panose="020B0604030504040204" pitchFamily="34" charset="0"/>
                <a:cs typeface="Times New Roman" panose="02020603050405020304" pitchFamily="18" charset="0"/>
              </a:rPr>
              <a:t>de los programas utilizados en batalladas simuladas permiten que los jugadores entiendan de manera clara el funcionamiento de robots por lo que podría ser una herramienta adecuada enfocada en la ingeniería educativa para entidades educativas.</a:t>
            </a:r>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Conclusiones y Recomendaciones</a:t>
            </a:r>
            <a:endParaRPr lang="es-EC" sz="4000" b="1" dirty="0"/>
          </a:p>
        </p:txBody>
      </p:sp>
      <p:sp>
        <p:nvSpPr>
          <p:cNvPr id="15" name="Rectangle 3"/>
          <p:cNvSpPr>
            <a:spLocks noChangeArrowheads="1"/>
          </p:cNvSpPr>
          <p:nvPr/>
        </p:nvSpPr>
        <p:spPr bwMode="auto">
          <a:xfrm>
            <a:off x="4013200" y="355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ángulo 8"/>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t>Conclusiones, Recomendaciones y Trabajos futuros</a:t>
            </a:r>
            <a:endParaRPr lang="es-EC" sz="3200" b="1" dirty="0"/>
          </a:p>
        </p:txBody>
      </p:sp>
    </p:spTree>
    <p:extLst>
      <p:ext uri="{BB962C8B-B14F-4D97-AF65-F5344CB8AC3E}">
        <p14:creationId xmlns:p14="http://schemas.microsoft.com/office/powerpoint/2010/main" val="1575769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a:xfrm>
            <a:off x="5030249" y="2559527"/>
            <a:ext cx="6350000" cy="2055970"/>
          </a:xfrm>
        </p:spPr>
        <p:txBody>
          <a:bodyPr>
            <a:normAutofit/>
          </a:bodyPr>
          <a:lstStyle/>
          <a:p>
            <a:r>
              <a:rPr lang="es-EC" sz="2400" b="1" dirty="0" smtClean="0">
                <a:latin typeface="Times New Roman" panose="02020603050405020304" pitchFamily="18" charset="0"/>
                <a:cs typeface="Times New Roman" panose="02020603050405020304" pitchFamily="18" charset="0"/>
              </a:rPr>
              <a:t>Objetivo General</a:t>
            </a:r>
          </a:p>
          <a:p>
            <a:r>
              <a:rPr lang="es-EC" sz="1600" dirty="0" smtClean="0">
                <a:latin typeface="Times New Roman" panose="02020603050405020304" pitchFamily="18" charset="0"/>
                <a:cs typeface="Times New Roman" panose="02020603050405020304" pitchFamily="18" charset="0"/>
              </a:rPr>
              <a:t>Crear una guía técnica especializada para diseño y construcción de robots de competencia: robot seguidor de línea, robot resuelve laberintos, robot balancín, robot mini sumo y batalla simulada en el ámbito de la eléctrica, electrónica y control.</a:t>
            </a:r>
          </a:p>
          <a:p>
            <a:endParaRPr lang="es-EC"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4</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GENERALIDADES </a:t>
            </a:r>
            <a:endParaRPr lang="es-EC" sz="4000" b="1" dirty="0"/>
          </a:p>
        </p:txBody>
      </p:sp>
      <p:sp>
        <p:nvSpPr>
          <p:cNvPr id="10" name="Marcador de contenido 2"/>
          <p:cNvSpPr txBox="1">
            <a:spLocks/>
          </p:cNvSpPr>
          <p:nvPr/>
        </p:nvSpPr>
        <p:spPr>
          <a:xfrm>
            <a:off x="4862483" y="3480993"/>
            <a:ext cx="6517766" cy="312312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s-EC" sz="2900" dirty="0">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8"/>
          <a:stretch>
            <a:fillRect/>
          </a:stretch>
        </p:blipFill>
        <p:spPr>
          <a:xfrm>
            <a:off x="899034" y="2278264"/>
            <a:ext cx="3410035" cy="2405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CuadroTexto 11">
            <a:extLst>
              <a:ext uri="{FF2B5EF4-FFF2-40B4-BE49-F238E27FC236}">
                <a16:creationId xmlns:a16="http://schemas.microsoft.com/office/drawing/2014/main" id="{863F320D-A0D7-4B55-B972-0772CC0E9473}"/>
              </a:ext>
            </a:extLst>
          </p:cNvPr>
          <p:cNvSpPr txBox="1"/>
          <p:nvPr/>
        </p:nvSpPr>
        <p:spPr>
          <a:xfrm>
            <a:off x="1041691" y="4719760"/>
            <a:ext cx="6140546" cy="369332"/>
          </a:xfrm>
          <a:prstGeom prst="rect">
            <a:avLst/>
          </a:prstGeom>
          <a:noFill/>
        </p:spPr>
        <p:txBody>
          <a:bodyPr wrap="square">
            <a:spAutoFit/>
          </a:bodyPr>
          <a:lstStyle/>
          <a:p>
            <a:r>
              <a:rPr lang="es-ES_tradnl" sz="1800" dirty="0" smtClean="0">
                <a:effectLst/>
                <a:latin typeface="Arial" panose="020B0604020202020204" pitchFamily="34" charset="0"/>
                <a:ea typeface="Calibri" panose="020F0502020204030204" pitchFamily="34" charset="0"/>
              </a:rPr>
              <a:t>(</a:t>
            </a:r>
            <a:r>
              <a:rPr lang="es-ES_tradnl" dirty="0" smtClean="0">
                <a:latin typeface="Arial" panose="020B0604020202020204" pitchFamily="34" charset="0"/>
                <a:ea typeface="Calibri" panose="020F0502020204030204" pitchFamily="34" charset="0"/>
              </a:rPr>
              <a:t>Robot </a:t>
            </a:r>
            <a:r>
              <a:rPr lang="es-ES_tradnl" dirty="0" err="1" smtClean="0">
                <a:latin typeface="Arial" panose="020B0604020202020204" pitchFamily="34" charset="0"/>
                <a:ea typeface="Calibri" panose="020F0502020204030204" pitchFamily="34" charset="0"/>
              </a:rPr>
              <a:t>Xiaomi</a:t>
            </a:r>
            <a:r>
              <a:rPr lang="es-ES_tradnl" sz="1800" dirty="0" smtClean="0">
                <a:effectLst/>
                <a:latin typeface="Arial" panose="020B0604020202020204" pitchFamily="34" charset="0"/>
                <a:ea typeface="Calibri" panose="020F0502020204030204" pitchFamily="34" charset="0"/>
              </a:rPr>
              <a:t>, 2018)</a:t>
            </a:r>
            <a:endParaRPr lang="es-EC" dirty="0"/>
          </a:p>
        </p:txBody>
      </p:sp>
    </p:spTree>
    <p:extLst>
      <p:ext uri="{BB962C8B-B14F-4D97-AF65-F5344CB8AC3E}">
        <p14:creationId xmlns:p14="http://schemas.microsoft.com/office/powerpoint/2010/main" val="3859799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E8D88C74-0DDE-8F40-A44E-D6CE8BB2242F}" type="slidenum">
              <a:rPr lang="es-ES" smtClean="0"/>
              <a:pPr>
                <a:defRPr/>
              </a:pPr>
              <a:t>40</a:t>
            </a:fld>
            <a:endParaRPr lang="es-ES" sz="1600">
              <a:solidFill>
                <a:srgbClr val="888888"/>
              </a:solidFill>
            </a:endParaRPr>
          </a:p>
        </p:txBody>
      </p:sp>
      <p:sp>
        <p:nvSpPr>
          <p:cNvPr id="4" name="Rectángulo 3"/>
          <p:cNvSpPr/>
          <p:nvPr/>
        </p:nvSpPr>
        <p:spPr>
          <a:xfrm>
            <a:off x="746094" y="4180430"/>
            <a:ext cx="2788700" cy="615553"/>
          </a:xfrm>
          <a:prstGeom prst="rect">
            <a:avLst/>
          </a:prstGeom>
        </p:spPr>
        <p:txBody>
          <a:bodyPr wrap="square">
            <a:spAutoFit/>
          </a:bodyPr>
          <a:lstStyle/>
          <a:p>
            <a:r>
              <a:rPr lang="es-EC"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REALIZADO POR:</a:t>
            </a:r>
          </a:p>
          <a:p>
            <a:pPr marL="285750" indent="-285750">
              <a:buFont typeface="Arial" panose="020B0604020202020204" pitchFamily="34" charset="0"/>
              <a:buChar char="•"/>
            </a:pPr>
            <a:r>
              <a:rPr lang="es-EC" sz="1600"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Emilia </a:t>
            </a:r>
            <a:r>
              <a:rPr lang="es-EC" sz="1600" dirty="0" smtClean="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Fajardo</a:t>
            </a:r>
            <a:endParaRPr lang="es-EC" sz="1600"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endParaRPr>
          </a:p>
        </p:txBody>
      </p:sp>
      <p:pic>
        <p:nvPicPr>
          <p:cNvPr id="1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433194" y="1184356"/>
            <a:ext cx="5289231" cy="108207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316830" y="4280958"/>
            <a:ext cx="2092817" cy="1384995"/>
          </a:xfrm>
          <a:prstGeom prst="rect">
            <a:avLst/>
          </a:prstGeom>
        </p:spPr>
        <p:txBody>
          <a:bodyPr wrap="none">
            <a:spAutoFit/>
          </a:bodyPr>
          <a:lstStyle/>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GRACIAS</a:t>
            </a:r>
          </a:p>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POR SU</a:t>
            </a:r>
          </a:p>
          <a:p>
            <a:pPr algn="ctr"/>
            <a:r>
              <a:rPr lang="es-EC" sz="2800" b="1" dirty="0">
                <a:solidFill>
                  <a:schemeClr val="tx1">
                    <a:lumMod val="75000"/>
                    <a:lumOff val="25000"/>
                  </a:schemeClr>
                </a:solidFill>
                <a:latin typeface="Times New Roman" panose="02020603050405020304" pitchFamily="18" charset="0"/>
                <a:ea typeface="Helvetica Light" charset="0"/>
                <a:cs typeface="Times New Roman" panose="02020603050405020304" pitchFamily="18" charset="0"/>
              </a:rPr>
              <a:t>ATENCIÓN</a:t>
            </a:r>
          </a:p>
        </p:txBody>
      </p:sp>
      <p:sp>
        <p:nvSpPr>
          <p:cNvPr id="2" name="Rectángulo 1"/>
          <p:cNvSpPr/>
          <p:nvPr/>
        </p:nvSpPr>
        <p:spPr>
          <a:xfrm>
            <a:off x="3029809" y="2711501"/>
            <a:ext cx="6096000" cy="923330"/>
          </a:xfrm>
          <a:prstGeom prst="rect">
            <a:avLst/>
          </a:prstGeom>
        </p:spPr>
        <p:txBody>
          <a:bodyPr>
            <a:spAutoFit/>
          </a:bodyPr>
          <a:lstStyle/>
          <a:p>
            <a:pPr algn="ctr"/>
            <a:r>
              <a:rPr lang="es-EC" b="1" dirty="0">
                <a:latin typeface="Times New Roman" panose="02020603050405020304" pitchFamily="18" charset="0"/>
                <a:cs typeface="Times New Roman" panose="02020603050405020304" pitchFamily="18" charset="0"/>
              </a:rPr>
              <a:t>INGENIERÍA DE CONCEPTO, BÁSICA Y DE DETALLE PARA EL DISEÑO Y CONSTRUCCIÓN DE ROBOTS DE COMPETENCIA</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76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059" y="939028"/>
            <a:ext cx="10058400" cy="1450757"/>
          </a:xfrm>
        </p:spPr>
        <p:txBody>
          <a:bodyPr/>
          <a:lstStyle/>
          <a:p>
            <a:r>
              <a:rPr lang="es-EC" dirty="0">
                <a:latin typeface="Times New Roman" panose="02020603050405020304" pitchFamily="18" charset="0"/>
                <a:cs typeface="Times New Roman" panose="02020603050405020304" pitchFamily="18" charset="0"/>
              </a:rPr>
              <a:t>Concurso ecuatoriano de robótica (CER)</a:t>
            </a:r>
            <a:br>
              <a:rPr lang="es-EC" dirty="0">
                <a:latin typeface="Times New Roman" panose="02020603050405020304" pitchFamily="18" charset="0"/>
                <a:cs typeface="Times New Roman" panose="02020603050405020304" pitchFamily="18" charset="0"/>
              </a:rPr>
            </a:br>
            <a:endParaRPr lang="es-EC"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658911672"/>
              </p:ext>
            </p:extLst>
          </p:nvPr>
        </p:nvGraphicFramePr>
        <p:xfrm>
          <a:off x="2490651" y="1514731"/>
          <a:ext cx="9235637" cy="5113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E4EF738C-0DD5-4820-A66D-5E7D54A644DF}" type="slidenum">
              <a:rPr lang="es-EC" smtClean="0"/>
              <a:t>5</a:t>
            </a:fld>
            <a:endParaRPr lang="es-EC"/>
          </a:p>
        </p:txBody>
      </p:sp>
      <p:pic>
        <p:nvPicPr>
          <p:cNvPr id="5" name="Imagen 4"/>
          <p:cNvPicPr/>
          <p:nvPr/>
        </p:nvPicPr>
        <p:blipFill rotWithShape="1">
          <a:blip r:embed="rId7">
            <a:extLst>
              <a:ext uri="{BEBA8EAE-BF5A-486C-A8C5-ECC9F3942E4B}">
                <a14:imgProps xmlns:a14="http://schemas.microsoft.com/office/drawing/2010/main">
                  <a14:imgLayer r:embed="rId8">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9">
            <a:extLst>
              <a:ext uri="{BEBA8EAE-BF5A-486C-A8C5-ECC9F3942E4B}">
                <a14:imgProps xmlns:a14="http://schemas.microsoft.com/office/drawing/2010/main">
                  <a14:imgLayer r:embed="rId10">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11">
            <a:extLst>
              <a:ext uri="{BEBA8EAE-BF5A-486C-A8C5-ECC9F3942E4B}">
                <a14:imgProps xmlns:a14="http://schemas.microsoft.com/office/drawing/2010/main">
                  <a14:imgLayer r:embed="rId12">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FUDAMENTACIÓN TEÓRICA </a:t>
            </a:r>
            <a:endParaRPr lang="es-EC" sz="4000" b="1" dirty="0"/>
          </a:p>
        </p:txBody>
      </p:sp>
      <p:sp>
        <p:nvSpPr>
          <p:cNvPr id="10" name="Rectángulo redondeado 9"/>
          <p:cNvSpPr/>
          <p:nvPr/>
        </p:nvSpPr>
        <p:spPr>
          <a:xfrm>
            <a:off x="174171" y="2389784"/>
            <a:ext cx="2063932" cy="21822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s-EC" sz="1600" dirty="0"/>
              <a:t>La robótica de competencia pretende desarrollar el talento y mejorar conocimientos dentro del ámbito de la tecnología</a:t>
            </a:r>
            <a:endParaRPr lang="es-ES" sz="1600" dirty="0"/>
          </a:p>
        </p:txBody>
      </p:sp>
    </p:spTree>
    <p:extLst>
      <p:ext uri="{BB962C8B-B14F-4D97-AF65-F5344CB8AC3E}">
        <p14:creationId xmlns:p14="http://schemas.microsoft.com/office/powerpoint/2010/main" val="173964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600" dirty="0">
                <a:latin typeface="Times New Roman" panose="02020603050405020304" pitchFamily="18" charset="0"/>
                <a:cs typeface="Times New Roman" panose="02020603050405020304" pitchFamily="18" charset="0"/>
              </a:rPr>
              <a:t>Categorías del Concurso Ecuatoriano de Robótica </a:t>
            </a:r>
            <a:endParaRPr lang="es-EC" sz="36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6</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FUDAMENTACIÓN TEÓRICA</a:t>
            </a:r>
            <a:endParaRPr lang="es-EC" sz="4000" b="1" dirty="0"/>
          </a:p>
        </p:txBody>
      </p:sp>
      <p:graphicFrame>
        <p:nvGraphicFramePr>
          <p:cNvPr id="9" name="Diagrama 8"/>
          <p:cNvGraphicFramePr/>
          <p:nvPr>
            <p:extLst>
              <p:ext uri="{D42A27DB-BD31-4B8C-83A1-F6EECF244321}">
                <p14:modId xmlns:p14="http://schemas.microsoft.com/office/powerpoint/2010/main" val="2609837468"/>
              </p:ext>
            </p:extLst>
          </p:nvPr>
        </p:nvGraphicFramePr>
        <p:xfrm>
          <a:off x="293452" y="2641580"/>
          <a:ext cx="4914274" cy="2685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a 12"/>
          <p:cNvGraphicFramePr/>
          <p:nvPr>
            <p:extLst>
              <p:ext uri="{D42A27DB-BD31-4B8C-83A1-F6EECF244321}">
                <p14:modId xmlns:p14="http://schemas.microsoft.com/office/powerpoint/2010/main" val="12601927"/>
              </p:ext>
            </p:extLst>
          </p:nvPr>
        </p:nvGraphicFramePr>
        <p:xfrm>
          <a:off x="6308599" y="2608766"/>
          <a:ext cx="4903884" cy="27185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6" name="Grupo 15"/>
          <p:cNvGrpSpPr/>
          <p:nvPr/>
        </p:nvGrpSpPr>
        <p:grpSpPr>
          <a:xfrm>
            <a:off x="3124742" y="5413801"/>
            <a:ext cx="6909392" cy="1367885"/>
            <a:chOff x="0" y="2937404"/>
            <a:chExt cx="5528707" cy="1367885"/>
          </a:xfrm>
        </p:grpSpPr>
        <p:sp>
          <p:nvSpPr>
            <p:cNvPr id="17" name="Rectángulo redondeado 16"/>
            <p:cNvSpPr/>
            <p:nvPr/>
          </p:nvSpPr>
          <p:spPr>
            <a:xfrm>
              <a:off x="0" y="2937404"/>
              <a:ext cx="5384800" cy="13351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uadroTexto 17"/>
            <p:cNvSpPr txBox="1"/>
            <p:nvPr/>
          </p:nvSpPr>
          <p:spPr>
            <a:xfrm>
              <a:off x="1354386" y="2970106"/>
              <a:ext cx="4174321" cy="133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Robot </a:t>
              </a:r>
              <a:r>
                <a:rPr lang="es-ES" sz="2000" dirty="0" smtClean="0"/>
                <a:t>mini sumo</a:t>
              </a:r>
              <a:endParaRPr lang="es-ES" sz="2000" kern="1200" dirty="0"/>
            </a:p>
            <a:p>
              <a:pPr marL="171450" lvl="1" indent="-171450" defTabSz="711200">
                <a:lnSpc>
                  <a:spcPct val="90000"/>
                </a:lnSpc>
                <a:spcBef>
                  <a:spcPct val="0"/>
                </a:spcBef>
                <a:spcAft>
                  <a:spcPct val="15000"/>
                </a:spcAft>
                <a:buChar char="••"/>
              </a:pPr>
              <a:r>
                <a:rPr lang="es-EC" dirty="0" smtClean="0"/>
                <a:t>Robot </a:t>
              </a:r>
              <a:r>
                <a:rPr lang="es-EC" dirty="0"/>
                <a:t>que se enfrenta a su oponente de manera autónoma </a:t>
              </a:r>
              <a:r>
                <a:rPr lang="es-EC" dirty="0" smtClean="0"/>
                <a:t>e </a:t>
              </a:r>
              <a:r>
                <a:rPr lang="es-EC" dirty="0"/>
                <a:t>intentará expulsarlo del </a:t>
              </a:r>
              <a:r>
                <a:rPr lang="es-EC" dirty="0" err="1"/>
                <a:t>Dhoyo</a:t>
              </a:r>
              <a:r>
                <a:rPr lang="es-EC" dirty="0"/>
                <a:t> </a:t>
              </a:r>
              <a:r>
                <a:rPr lang="es-EC" dirty="0" smtClean="0"/>
                <a:t> con un peso máximo de 500 gr</a:t>
              </a:r>
              <a:endParaRPr lang="es-ES" sz="1600" kern="1200" dirty="0"/>
            </a:p>
            <a:p>
              <a:pPr marL="171450" lvl="1" indent="-171450" algn="l" defTabSz="711200">
                <a:lnSpc>
                  <a:spcPct val="90000"/>
                </a:lnSpc>
                <a:spcBef>
                  <a:spcPct val="0"/>
                </a:spcBef>
                <a:spcAft>
                  <a:spcPct val="15000"/>
                </a:spcAft>
                <a:buChar char="••"/>
              </a:pPr>
              <a:endParaRPr lang="es-ES" sz="1600" kern="1200" dirty="0"/>
            </a:p>
          </p:txBody>
        </p:sp>
      </p:grpSp>
      <p:pic>
        <p:nvPicPr>
          <p:cNvPr id="19" name="Imagen 18"/>
          <p:cNvPicPr/>
          <p:nvPr/>
        </p:nvPicPr>
        <p:blipFill rotWithShape="1">
          <a:blip r:embed="rId18">
            <a:extLst>
              <a:ext uri="{BEBA8EAE-BF5A-486C-A8C5-ECC9F3942E4B}">
                <a14:imgProps xmlns:a14="http://schemas.microsoft.com/office/drawing/2010/main">
                  <a14:imgLayer r:embed="rId19">
                    <a14:imgEffect>
                      <a14:backgroundRemoval t="19623" b="87925" l="12040" r="87421"/>
                    </a14:imgEffect>
                  </a14:imgLayer>
                </a14:imgProps>
              </a:ext>
            </a:extLst>
          </a:blip>
          <a:srcRect l="11675" t="19019" r="11734" b="10363"/>
          <a:stretch/>
        </p:blipFill>
        <p:spPr bwMode="auto">
          <a:xfrm>
            <a:off x="3124742" y="5652131"/>
            <a:ext cx="1791422" cy="923925"/>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600890" y="1818620"/>
            <a:ext cx="10154195" cy="369332"/>
          </a:xfrm>
          <a:prstGeom prst="rect">
            <a:avLst/>
          </a:prstGeom>
        </p:spPr>
        <p:txBody>
          <a:bodyPr wrap="square">
            <a:spAutoFit/>
          </a:bodyPr>
          <a:lstStyle/>
          <a:p>
            <a:r>
              <a:rPr lang="es-EC" dirty="0" smtClean="0">
                <a:latin typeface="Times New Roman" panose="02020603050405020304" pitchFamily="18" charset="0"/>
                <a:cs typeface="Times New Roman" panose="02020603050405020304" pitchFamily="18" charset="0"/>
              </a:rPr>
              <a:t>Hay más de 20 categorías que incluyen robots trepadores, bailarines, pelea de humanoides, robot soccer.</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24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Ingeniería de concepto, básica y a detalle</a:t>
            </a:r>
            <a:endParaRPr lang="es-EC"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306094075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E4EF738C-0DD5-4820-A66D-5E7D54A644DF}" type="slidenum">
              <a:rPr lang="es-EC" smtClean="0"/>
              <a:t>7</a:t>
            </a:fld>
            <a:endParaRPr lang="es-EC"/>
          </a:p>
        </p:txBody>
      </p:sp>
      <p:pic>
        <p:nvPicPr>
          <p:cNvPr id="5" name="Imagen 4"/>
          <p:cNvPicPr/>
          <p:nvPr/>
        </p:nvPicPr>
        <p:blipFill rotWithShape="1">
          <a:blip r:embed="rId7">
            <a:extLst>
              <a:ext uri="{BEBA8EAE-BF5A-486C-A8C5-ECC9F3942E4B}">
                <a14:imgProps xmlns:a14="http://schemas.microsoft.com/office/drawing/2010/main">
                  <a14:imgLayer r:embed="rId8">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9">
            <a:extLst>
              <a:ext uri="{BEBA8EAE-BF5A-486C-A8C5-ECC9F3942E4B}">
                <a14:imgProps xmlns:a14="http://schemas.microsoft.com/office/drawing/2010/main">
                  <a14:imgLayer r:embed="rId10">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11">
            <a:extLst>
              <a:ext uri="{BEBA8EAE-BF5A-486C-A8C5-ECC9F3942E4B}">
                <a14:imgProps xmlns:a14="http://schemas.microsoft.com/office/drawing/2010/main">
                  <a14:imgLayer r:embed="rId12">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a:t>
            </a:r>
            <a:endParaRPr lang="es-EC" sz="4000" b="1" dirty="0"/>
          </a:p>
        </p:txBody>
      </p:sp>
    </p:spTree>
    <p:extLst>
      <p:ext uri="{BB962C8B-B14F-4D97-AF65-F5344CB8AC3E}">
        <p14:creationId xmlns:p14="http://schemas.microsoft.com/office/powerpoint/2010/main" val="3546235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b="1" dirty="0"/>
              <a:t>Ingeniería de concepto del robot seguidor de línea categoría </a:t>
            </a:r>
            <a:r>
              <a:rPr lang="es-EC" sz="2800" b="1" dirty="0" smtClean="0"/>
              <a:t>destreza</a:t>
            </a:r>
            <a:endParaRPr lang="es-EC" sz="2800" dirty="0"/>
          </a:p>
        </p:txBody>
      </p:sp>
      <p:sp>
        <p:nvSpPr>
          <p:cNvPr id="4" name="Marcador de número de diapositiva 3"/>
          <p:cNvSpPr>
            <a:spLocks noGrp="1"/>
          </p:cNvSpPr>
          <p:nvPr>
            <p:ph type="sldNum" sz="quarter" idx="12"/>
          </p:nvPr>
        </p:nvSpPr>
        <p:spPr/>
        <p:txBody>
          <a:bodyPr/>
          <a:lstStyle/>
          <a:p>
            <a:fld id="{E4EF738C-0DD5-4820-A66D-5E7D54A644DF}" type="slidenum">
              <a:rPr lang="es-EC" smtClean="0"/>
              <a:t>8</a:t>
            </a:fld>
            <a:endParaRPr lang="es-EC"/>
          </a:p>
        </p:txBody>
      </p:sp>
      <p:pic>
        <p:nvPicPr>
          <p:cNvPr id="5" name="Imagen 4"/>
          <p:cNvPicPr/>
          <p:nvPr/>
        </p:nvPicPr>
        <p:blipFill rotWithShape="1">
          <a:blip r:embed="rId2">
            <a:extLst>
              <a:ext uri="{BEBA8EAE-BF5A-486C-A8C5-ECC9F3942E4B}">
                <a14:imgProps xmlns:a14="http://schemas.microsoft.com/office/drawing/2010/main">
                  <a14:imgLayer r:embed="rId3">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4">
            <a:extLst>
              <a:ext uri="{BEBA8EAE-BF5A-486C-A8C5-ECC9F3942E4B}">
                <a14:imgProps xmlns:a14="http://schemas.microsoft.com/office/drawing/2010/main">
                  <a14:imgLayer r:embed="rId5">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6">
            <a:extLst>
              <a:ext uri="{BEBA8EAE-BF5A-486C-A8C5-ECC9F3942E4B}">
                <a14:imgProps xmlns:a14="http://schemas.microsoft.com/office/drawing/2010/main">
                  <a14:imgLayer r:embed="rId7">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a:t>
            </a:r>
            <a:endParaRPr lang="es-EC" sz="4000" b="1"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344995806"/>
              </p:ext>
            </p:extLst>
          </p:nvPr>
        </p:nvGraphicFramePr>
        <p:xfrm>
          <a:off x="1389091" y="1997870"/>
          <a:ext cx="4679200" cy="4274362"/>
        </p:xfrm>
        <a:graphic>
          <a:graphicData uri="http://schemas.openxmlformats.org/drawingml/2006/table">
            <a:tbl>
              <a:tblPr firstRow="1" firstCol="1" bandRow="1">
                <a:tableStyleId>{8A107856-5554-42FB-B03E-39F5DBC370BA}</a:tableStyleId>
              </a:tblPr>
              <a:tblGrid>
                <a:gridCol w="2094512">
                  <a:extLst>
                    <a:ext uri="{9D8B030D-6E8A-4147-A177-3AD203B41FA5}">
                      <a16:colId xmlns:a16="http://schemas.microsoft.com/office/drawing/2014/main" val="4115082579"/>
                    </a:ext>
                  </a:extLst>
                </a:gridCol>
                <a:gridCol w="2584688">
                  <a:extLst>
                    <a:ext uri="{9D8B030D-6E8A-4147-A177-3AD203B41FA5}">
                      <a16:colId xmlns:a16="http://schemas.microsoft.com/office/drawing/2014/main" val="2507481489"/>
                    </a:ext>
                  </a:extLst>
                </a:gridCol>
              </a:tblGrid>
              <a:tr h="491892">
                <a:tc gridSpan="2">
                  <a:txBody>
                    <a:bodyPr/>
                    <a:lstStyle/>
                    <a:p>
                      <a:pPr marL="382905" indent="457200" algn="ctr">
                        <a:lnSpc>
                          <a:spcPct val="200000"/>
                        </a:lnSpc>
                        <a:spcAft>
                          <a:spcPts val="0"/>
                        </a:spcAft>
                      </a:pPr>
                      <a:r>
                        <a:rPr lang="es-EC" sz="1400" dirty="0" smtClean="0">
                          <a:effectLst/>
                          <a:latin typeface="Times New Roman" panose="02020603050405020304" pitchFamily="18" charset="0"/>
                          <a:cs typeface="Times New Roman" panose="02020603050405020304" pitchFamily="18" charset="0"/>
                        </a:rPr>
                        <a:t>ESPECIFICACIONES FINALES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hMerge="1">
                  <a:txBody>
                    <a:bodyPr/>
                    <a:lstStyle/>
                    <a:p>
                      <a:endParaRPr lang="es-EC"/>
                    </a:p>
                  </a:txBody>
                  <a:tcPr/>
                </a:tc>
                <a:extLst>
                  <a:ext uri="{0D108BD9-81ED-4DB2-BD59-A6C34878D82A}">
                    <a16:rowId xmlns:a16="http://schemas.microsoft.com/office/drawing/2014/main" val="188342160"/>
                  </a:ext>
                </a:extLst>
              </a:tr>
              <a:tr h="1287969">
                <a:tc>
                  <a:txBody>
                    <a:bodyPr/>
                    <a:lstStyle/>
                    <a:p>
                      <a:pPr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CHASIS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4064478830"/>
                  </a:ext>
                </a:extLst>
              </a:tr>
              <a:tr h="1272297">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CONTROLADO </a:t>
                      </a:r>
                      <a:r>
                        <a:rPr lang="es-EC" sz="1400" dirty="0">
                          <a:effectLst/>
                          <a:latin typeface="Times New Roman" panose="02020603050405020304" pitchFamily="18" charset="0"/>
                          <a:cs typeface="Times New Roman" panose="02020603050405020304" pitchFamily="18" charset="0"/>
                        </a:rPr>
                        <a:t>ARDUINO </a:t>
                      </a:r>
                      <a:r>
                        <a:rPr lang="es-EC" sz="1400" dirty="0" smtClean="0">
                          <a:effectLst/>
                          <a:latin typeface="Times New Roman" panose="02020603050405020304" pitchFamily="18" charset="0"/>
                          <a:cs typeface="Times New Roman" panose="02020603050405020304" pitchFamily="18" charset="0"/>
                        </a:rPr>
                        <a:t>UNO</a:t>
                      </a:r>
                    </a:p>
                    <a:p>
                      <a:pPr algn="ctr">
                        <a:lnSpc>
                          <a:spcPct val="15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2891798623"/>
                  </a:ext>
                </a:extLst>
              </a:tr>
              <a:tr h="1222204">
                <a:tc>
                  <a:txBody>
                    <a:bodyPr/>
                    <a:lstStyle/>
                    <a:p>
                      <a:pPr algn="ctr">
                        <a:lnSpc>
                          <a:spcPct val="150000"/>
                        </a:lnSpc>
                        <a:spcAft>
                          <a:spcPts val="0"/>
                        </a:spcAft>
                      </a:pPr>
                      <a:r>
                        <a:rPr lang="es-EC" sz="1400" dirty="0" smtClean="0">
                          <a:effectLst/>
                          <a:latin typeface="Times New Roman" panose="02020603050405020304" pitchFamily="18" charset="0"/>
                          <a:cs typeface="Times New Roman" panose="02020603050405020304" pitchFamily="18" charset="0"/>
                        </a:rPr>
                        <a:t>SENSOR </a:t>
                      </a:r>
                      <a:r>
                        <a:rPr lang="es-EC" sz="1400" dirty="0">
                          <a:effectLst/>
                          <a:latin typeface="Times New Roman" panose="02020603050405020304" pitchFamily="18" charset="0"/>
                          <a:cs typeface="Times New Roman" panose="02020603050405020304" pitchFamily="18" charset="0"/>
                        </a:rPr>
                        <a:t>DE REFLECTANCIA ANALÓGICO QTR-6A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tc>
                  <a:txBody>
                    <a:bodyPr/>
                    <a:lstStyle/>
                    <a:p>
                      <a:pPr marL="342900" lvl="0" indent="-342900">
                        <a:lnSpc>
                          <a:spcPct val="200000"/>
                        </a:lnSpc>
                        <a:spcAft>
                          <a:spcPts val="0"/>
                        </a:spcAft>
                        <a:buFont typeface="Symbol" panose="05050102010706020507" pitchFamily="18" charset="2"/>
                        <a:buChar char=""/>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712" marR="52712" marT="0" marB="0"/>
                </a:tc>
                <a:extLst>
                  <a:ext uri="{0D108BD9-81ED-4DB2-BD59-A6C34878D82A}">
                    <a16:rowId xmlns:a16="http://schemas.microsoft.com/office/drawing/2014/main" val="3147805905"/>
                  </a:ext>
                </a:extLst>
              </a:tr>
            </a:tbl>
          </a:graphicData>
        </a:graphic>
      </p:graphicFrame>
      <p:pic>
        <p:nvPicPr>
          <p:cNvPr id="4104" name="Imagen 54"/>
          <p:cNvPicPr>
            <a:picLocks noChangeAspect="1" noChangeArrowheads="1"/>
          </p:cNvPicPr>
          <p:nvPr/>
        </p:nvPicPr>
        <p:blipFill>
          <a:blip r:embed="rId8" cstate="print">
            <a:extLst>
              <a:ext uri="{28A0092B-C50C-407E-A947-70E740481C1C}">
                <a14:useLocalDpi xmlns:a14="http://schemas.microsoft.com/office/drawing/2010/main" val="0"/>
              </a:ext>
            </a:extLst>
          </a:blip>
          <a:srcRect l="-363" t="6938" r="363" b="10268"/>
          <a:stretch>
            <a:fillRect/>
          </a:stretch>
        </p:blipFill>
        <p:spPr bwMode="auto">
          <a:xfrm>
            <a:off x="4149027" y="2786256"/>
            <a:ext cx="1063239" cy="690934"/>
          </a:xfrm>
          <a:prstGeom prst="rect">
            <a:avLst/>
          </a:prstGeom>
          <a:noFill/>
          <a:extLst>
            <a:ext uri="{909E8E84-426E-40DD-AFC4-6F175D3DCCD1}">
              <a14:hiddenFill xmlns:a14="http://schemas.microsoft.com/office/drawing/2010/main">
                <a:solidFill>
                  <a:srgbClr val="FFFFFF"/>
                </a:solidFill>
              </a14:hiddenFill>
            </a:ext>
          </a:extLst>
        </p:spPr>
      </p:pic>
      <p:pic>
        <p:nvPicPr>
          <p:cNvPr id="4103" name="Imagen 5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81817" y="3952912"/>
            <a:ext cx="1230449" cy="8615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Imagen 10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76577" y="5341740"/>
            <a:ext cx="1608138" cy="40322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p:nvPr/>
        </p:nvPicPr>
        <p:blipFill>
          <a:blip r:embed="rId11"/>
          <a:stretch>
            <a:fillRect/>
          </a:stretch>
        </p:blipFill>
        <p:spPr>
          <a:xfrm>
            <a:off x="9458598" y="3439095"/>
            <a:ext cx="2087880" cy="1259840"/>
          </a:xfrm>
          <a:prstGeom prst="rect">
            <a:avLst/>
          </a:prstGeom>
        </p:spPr>
      </p:pic>
      <p:sp>
        <p:nvSpPr>
          <p:cNvPr id="14" name="Flecha a la derecha con bandas 13"/>
          <p:cNvSpPr/>
          <p:nvPr/>
        </p:nvSpPr>
        <p:spPr>
          <a:xfrm>
            <a:off x="7501488" y="3648364"/>
            <a:ext cx="1510432" cy="831669"/>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9597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800" dirty="0"/>
              <a:t>Ingeniería </a:t>
            </a:r>
            <a:r>
              <a:rPr lang="es-EC" sz="2800" dirty="0" smtClean="0"/>
              <a:t>Básica del </a:t>
            </a:r>
            <a:r>
              <a:rPr lang="es-EC" sz="2800" dirty="0"/>
              <a:t>robot seguidor de línea categoría destreza</a:t>
            </a:r>
          </a:p>
        </p:txBody>
      </p:sp>
      <mc:AlternateContent xmlns:mc="http://schemas.openxmlformats.org/markup-compatibility/2006">
        <mc:Choice xmlns:a14="http://schemas.microsoft.com/office/drawing/2010/main" Requires="a14">
          <p:sp>
            <p:nvSpPr>
              <p:cNvPr id="3" name="Marcador de contenido 2"/>
              <p:cNvSpPr>
                <a:spLocks noGrp="1"/>
              </p:cNvSpPr>
              <p:nvPr>
                <p:ph sz="half" idx="1"/>
              </p:nvPr>
            </p:nvSpPr>
            <p:spPr/>
            <p:txBody>
              <a:bodyPr>
                <a:normAutofit/>
              </a:bodyPr>
              <a:lstStyle/>
              <a:p>
                <a:r>
                  <a:rPr lang="es-EC" b="1" dirty="0" smtClean="0"/>
                  <a:t>Sistema de control</a:t>
                </a:r>
              </a:p>
              <a:p>
                <a:r>
                  <a:rPr lang="es-EC" dirty="0" smtClean="0"/>
                  <a:t>De </a:t>
                </a:r>
                <a:r>
                  <a:rPr lang="es-EC" dirty="0"/>
                  <a:t>acuerdo a las especificaciones técnicas </a:t>
                </a:r>
                <a:r>
                  <a:rPr lang="es-EC" dirty="0" smtClean="0"/>
                  <a:t>(FAULHABER</a:t>
                </a:r>
                <a:r>
                  <a:rPr lang="es-EC" dirty="0"/>
                  <a:t>):</a:t>
                </a:r>
              </a:p>
              <a:p>
                <a14:m>
                  <m:oMath xmlns:m="http://schemas.openxmlformats.org/officeDocument/2006/math">
                    <m:r>
                      <a:rPr lang="es-EC" b="0" i="1" smtClean="0">
                        <a:latin typeface="Cambria Math" panose="02040503050406030204" pitchFamily="18" charset="0"/>
                      </a:rPr>
                      <m:t>     </m:t>
                    </m:r>
                    <m:r>
                      <a:rPr lang="es-EC" i="1">
                        <a:latin typeface="Cambria Math" panose="02040503050406030204" pitchFamily="18" charset="0"/>
                      </a:rPr>
                      <m:t>𝐺</m:t>
                    </m:r>
                    <m:d>
                      <m:dPr>
                        <m:ctrlPr>
                          <a:rPr lang="es-EC" i="1">
                            <a:latin typeface="Cambria Math" panose="02040503050406030204" pitchFamily="18" charset="0"/>
                          </a:rPr>
                        </m:ctrlPr>
                      </m:dPr>
                      <m:e>
                        <m:r>
                          <a:rPr lang="es-EC" i="1">
                            <a:latin typeface="Cambria Math" panose="02040503050406030204" pitchFamily="18" charset="0"/>
                          </a:rPr>
                          <m:t>𝑠</m:t>
                        </m:r>
                      </m:e>
                    </m:d>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0,0052776</m:t>
                        </m:r>
                      </m:num>
                      <m:den>
                        <m:r>
                          <a:rPr lang="es-EC" i="1">
                            <a:latin typeface="Cambria Math" panose="02040503050406030204" pitchFamily="18" charset="0"/>
                          </a:rPr>
                          <m:t>4,41</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−13</m:t>
                            </m:r>
                          </m:sup>
                        </m:sSup>
                        <m:sSup>
                          <m:sSupPr>
                            <m:ctrlPr>
                              <a:rPr lang="es-EC" i="1">
                                <a:latin typeface="Cambria Math" panose="02040503050406030204" pitchFamily="18" charset="0"/>
                              </a:rPr>
                            </m:ctrlPr>
                          </m:sSupPr>
                          <m:e>
                            <m:r>
                              <a:rPr lang="es-EC" i="1">
                                <a:latin typeface="Cambria Math" panose="02040503050406030204" pitchFamily="18" charset="0"/>
                              </a:rPr>
                              <m:t>𝑠</m:t>
                            </m:r>
                          </m:e>
                          <m:sup>
                            <m:r>
                              <a:rPr lang="es-EC" i="1">
                                <a:latin typeface="Cambria Math" panose="02040503050406030204" pitchFamily="18" charset="0"/>
                              </a:rPr>
                              <m:t>2</m:t>
                            </m:r>
                          </m:sup>
                        </m:sSup>
                        <m:r>
                          <a:rPr lang="es-EC" i="1">
                            <a:latin typeface="Cambria Math" panose="02040503050406030204" pitchFamily="18" charset="0"/>
                          </a:rPr>
                          <m:t>+1,638</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−6</m:t>
                            </m:r>
                          </m:sup>
                        </m:sSup>
                        <m:r>
                          <a:rPr lang="es-EC" i="1">
                            <a:latin typeface="Cambria Math" panose="02040503050406030204" pitchFamily="18" charset="0"/>
                          </a:rPr>
                          <m:t>𝑠</m:t>
                        </m:r>
                        <m:r>
                          <a:rPr lang="es-EC" i="1">
                            <a:latin typeface="Cambria Math" panose="02040503050406030204" pitchFamily="18" charset="0"/>
                          </a:rPr>
                          <m:t>+3,87</m:t>
                        </m:r>
                        <m:r>
                          <a:rPr lang="es-EC" i="1">
                            <a:latin typeface="Cambria Math" panose="02040503050406030204" pitchFamily="18" charset="0"/>
                          </a:rPr>
                          <m:t>𝑥</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−5</m:t>
                            </m:r>
                          </m:sup>
                        </m:sSup>
                      </m:den>
                    </m:f>
                  </m:oMath>
                </a14:m>
                <a:endParaRPr lang="es-EC" b="1" dirty="0" smtClean="0"/>
              </a:p>
              <a:p>
                <a:endParaRPr lang="es-EC" b="1" dirty="0"/>
              </a:p>
              <a:p>
                <a:endParaRPr lang="es-EC" b="1" dirty="0" smtClean="0"/>
              </a:p>
              <a:p>
                <a:endParaRPr lang="es-EC" b="1" dirty="0" smtClean="0"/>
              </a:p>
              <a:p>
                <a:endParaRPr lang="es-EC" b="1" dirty="0"/>
              </a:p>
              <a:p>
                <a:endParaRPr lang="es-EC" b="1" dirty="0"/>
              </a:p>
              <a:p>
                <a:endParaRPr lang="es-EC" b="1" dirty="0"/>
              </a:p>
              <a:p>
                <a:endParaRPr lang="es-EC" dirty="0"/>
              </a:p>
              <a:p>
                <a:endParaRPr lang="es-EC" dirty="0"/>
              </a:p>
            </p:txBody>
          </p:sp>
        </mc:Choice>
        <mc:Fallback>
          <p:sp>
            <p:nvSpPr>
              <p:cNvPr id="3" name="Marcador de contenido 2"/>
              <p:cNvSpPr>
                <a:spLocks noGrp="1" noRot="1" noChangeAspect="1" noMove="1" noResize="1" noEditPoints="1" noAdjustHandles="1" noChangeArrowheads="1" noChangeShapeType="1" noTextEdit="1"/>
              </p:cNvSpPr>
              <p:nvPr>
                <p:ph sz="half" idx="1"/>
              </p:nvPr>
            </p:nvSpPr>
            <p:spPr>
              <a:blipFill>
                <a:blip r:embed="rId2"/>
                <a:stretch>
                  <a:fillRect l="-1235" t="-166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Marcador de contenido 8"/>
              <p:cNvSpPr>
                <a:spLocks noGrp="1"/>
              </p:cNvSpPr>
              <p:nvPr>
                <p:ph sz="half" idx="2"/>
              </p:nvPr>
            </p:nvSpPr>
            <p:spPr/>
            <p:txBody>
              <a:bodyPr/>
              <a:lstStyle/>
              <a:p>
                <a:r>
                  <a:rPr lang="es-EC" b="1" dirty="0" smtClean="0"/>
                  <a:t>Aplicación de PID</a:t>
                </a:r>
              </a:p>
              <a:p>
                <a:pPr/>
                <a14:m>
                  <m:oMath xmlns:m="http://schemas.openxmlformats.org/officeDocument/2006/math">
                    <m:r>
                      <a:rPr lang="es-EC" sz="1800" b="0" i="1" smtClean="0">
                        <a:latin typeface="Cambria Math" panose="02040503050406030204" pitchFamily="18" charset="0"/>
                      </a:rPr>
                      <m:t>                         </m:t>
                    </m:r>
                    <m:r>
                      <a:rPr lang="es-EC" sz="1800" i="1">
                        <a:latin typeface="Cambria Math" panose="02040503050406030204" pitchFamily="18" charset="0"/>
                      </a:rPr>
                      <m:t>𝐶</m:t>
                    </m:r>
                    <m:r>
                      <a:rPr lang="es-EC" sz="1800" i="1">
                        <a:latin typeface="Cambria Math" panose="02040503050406030204" pitchFamily="18" charset="0"/>
                      </a:rPr>
                      <m:t>(</m:t>
                    </m:r>
                    <m:r>
                      <a:rPr lang="es-EC" sz="1800" i="1">
                        <a:latin typeface="Cambria Math" panose="02040503050406030204" pitchFamily="18" charset="0"/>
                      </a:rPr>
                      <m:t>𝑠</m:t>
                    </m:r>
                    <m:r>
                      <a:rPr lang="es-EC" sz="1800" i="1">
                        <a:latin typeface="Cambria Math" panose="02040503050406030204" pitchFamily="18" charset="0"/>
                      </a:rPr>
                      <m:t>)=0,011</m:t>
                    </m:r>
                    <m:d>
                      <m:dPr>
                        <m:ctrlPr>
                          <a:rPr lang="es-EC" sz="1800" i="1">
                            <a:latin typeface="Cambria Math" panose="02040503050406030204" pitchFamily="18" charset="0"/>
                          </a:rPr>
                        </m:ctrlPr>
                      </m:dPr>
                      <m:e>
                        <m:r>
                          <a:rPr lang="es-EC" sz="1800" i="1">
                            <a:latin typeface="Cambria Math" panose="02040503050406030204" pitchFamily="18" charset="0"/>
                          </a:rPr>
                          <m:t>1+</m:t>
                        </m:r>
                        <m:f>
                          <m:fPr>
                            <m:ctrlPr>
                              <a:rPr lang="es-EC" sz="1800" i="1">
                                <a:latin typeface="Cambria Math" panose="02040503050406030204" pitchFamily="18" charset="0"/>
                              </a:rPr>
                            </m:ctrlPr>
                          </m:fPr>
                          <m:num>
                            <m:r>
                              <a:rPr lang="es-EC" sz="1800" i="1">
                                <a:latin typeface="Cambria Math" panose="02040503050406030204" pitchFamily="18" charset="0"/>
                              </a:rPr>
                              <m:t>1</m:t>
                            </m:r>
                          </m:num>
                          <m:den>
                            <m:r>
                              <a:rPr lang="es-EC" sz="1800" i="1">
                                <a:latin typeface="Cambria Math" panose="02040503050406030204" pitchFamily="18" charset="0"/>
                              </a:rPr>
                              <m:t>0,022</m:t>
                            </m:r>
                            <m:r>
                              <a:rPr lang="es-EC" sz="1800" i="1">
                                <a:latin typeface="Cambria Math" panose="02040503050406030204" pitchFamily="18" charset="0"/>
                              </a:rPr>
                              <m:t>𝑠</m:t>
                            </m:r>
                          </m:den>
                        </m:f>
                      </m:e>
                    </m:d>
                  </m:oMath>
                </a14:m>
                <a:endParaRPr lang="es-EC" sz="1800" b="1" dirty="0"/>
              </a:p>
              <a:p>
                <a:endParaRPr lang="es-EC" b="1" dirty="0"/>
              </a:p>
              <a:p>
                <a:endParaRPr lang="es-EC" b="1" dirty="0"/>
              </a:p>
              <a:p>
                <a:endParaRPr lang="es-EC" b="1" dirty="0"/>
              </a:p>
              <a:p>
                <a:endParaRPr lang="es-EC" b="1" dirty="0"/>
              </a:p>
              <a:p>
                <a:endParaRPr lang="es-EC" b="1" dirty="0"/>
              </a:p>
              <a:p>
                <a:endParaRPr lang="es-EC" dirty="0"/>
              </a:p>
            </p:txBody>
          </p:sp>
        </mc:Choice>
        <mc:Fallback>
          <p:sp>
            <p:nvSpPr>
              <p:cNvPr id="9" name="Marcador de contenido 8"/>
              <p:cNvSpPr>
                <a:spLocks noGrp="1" noRot="1" noChangeAspect="1" noMove="1" noResize="1" noEditPoints="1" noAdjustHandles="1" noChangeArrowheads="1" noChangeShapeType="1" noTextEdit="1"/>
              </p:cNvSpPr>
              <p:nvPr>
                <p:ph sz="half" idx="2"/>
              </p:nvPr>
            </p:nvSpPr>
            <p:spPr>
              <a:blipFill>
                <a:blip r:embed="rId3"/>
                <a:stretch>
                  <a:fillRect l="-2840" t="-1667"/>
                </a:stretch>
              </a:blipFill>
            </p:spPr>
            <p:txBody>
              <a:bodyPr/>
              <a:lstStyle/>
              <a:p>
                <a:r>
                  <a:rPr lang="es-EC">
                    <a:noFill/>
                  </a:rPr>
                  <a:t> </a:t>
                </a:r>
              </a:p>
            </p:txBody>
          </p:sp>
        </mc:Fallback>
      </mc:AlternateContent>
      <p:sp>
        <p:nvSpPr>
          <p:cNvPr id="4" name="Marcador de número de diapositiva 3"/>
          <p:cNvSpPr>
            <a:spLocks noGrp="1"/>
          </p:cNvSpPr>
          <p:nvPr>
            <p:ph type="sldNum" sz="quarter" idx="12"/>
          </p:nvPr>
        </p:nvSpPr>
        <p:spPr/>
        <p:txBody>
          <a:bodyPr/>
          <a:lstStyle/>
          <a:p>
            <a:fld id="{E4EF738C-0DD5-4820-A66D-5E7D54A644DF}" type="slidenum">
              <a:rPr lang="es-EC" smtClean="0"/>
              <a:t>9</a:t>
            </a:fld>
            <a:endParaRPr lang="es-EC"/>
          </a:p>
        </p:txBody>
      </p:sp>
      <p:pic>
        <p:nvPicPr>
          <p:cNvPr id="5" name="Imagen 4"/>
          <p:cNvPicPr/>
          <p:nvPr/>
        </p:nvPicPr>
        <p:blipFill rotWithShape="1">
          <a:blip r:embed="rId4">
            <a:extLst>
              <a:ext uri="{BEBA8EAE-BF5A-486C-A8C5-ECC9F3942E4B}">
                <a14:imgProps xmlns:a14="http://schemas.microsoft.com/office/drawing/2010/main">
                  <a14:imgLayer r:embed="rId5">
                    <a14:imgEffect>
                      <a14:backgroundRemoval t="5200" b="99600" l="4629" r="100000">
                        <a14:foregroundMark x1="69671" y1="40600" x2="69671" y2="40600"/>
                        <a14:backgroundMark x1="15591" y1="50000" x2="15591" y2="50000"/>
                        <a14:backgroundMark x1="41657" y1="74600" x2="41657" y2="74600"/>
                      </a14:backgroundRemoval>
                    </a14:imgEffect>
                  </a14:imgLayer>
                </a14:imgProps>
              </a:ext>
            </a:extLst>
          </a:blip>
          <a:srcRect l="4696" t="7325"/>
          <a:stretch/>
        </p:blipFill>
        <p:spPr bwMode="auto">
          <a:xfrm>
            <a:off x="9565731" y="91942"/>
            <a:ext cx="936807" cy="601217"/>
          </a:xfrm>
          <a:prstGeom prst="rect">
            <a:avLst/>
          </a:prstGeom>
          <a:ln>
            <a:noFill/>
          </a:ln>
          <a:extLst>
            <a:ext uri="{53640926-AAD7-44D8-BBD7-CCE9431645EC}">
              <a14:shadowObscured xmlns:a14="http://schemas.microsoft.com/office/drawing/2010/main"/>
            </a:ext>
          </a:extLst>
        </p:spPr>
      </p:pic>
      <p:pic>
        <p:nvPicPr>
          <p:cNvPr id="6" name="Imagen 5"/>
          <p:cNvPicPr/>
          <p:nvPr/>
        </p:nvPicPr>
        <p:blipFill>
          <a:blip r:embed="rId6">
            <a:extLst>
              <a:ext uri="{BEBA8EAE-BF5A-486C-A8C5-ECC9F3942E4B}">
                <a14:imgProps xmlns:a14="http://schemas.microsoft.com/office/drawing/2010/main">
                  <a14:imgLayer r:embed="rId7">
                    <a14:imgEffect>
                      <a14:backgroundRemoval t="2400" b="89867" l="2874" r="99569">
                        <a14:foregroundMark x1="38075" y1="40000" x2="38075" y2="40000"/>
                        <a14:foregroundMark x1="41954" y1="36267" x2="41954" y2="36267"/>
                        <a14:foregroundMark x1="38649" y1="34933" x2="38649" y2="34933"/>
                        <a14:foregroundMark x1="33764" y1="36800" x2="33764" y2="36800"/>
                        <a14:foregroundMark x1="34626" y1="37600" x2="41523" y2="36800"/>
                      </a14:backgroundRemoval>
                    </a14:imgEffect>
                  </a14:imgLayer>
                </a14:imgProps>
              </a:ext>
            </a:extLst>
          </a:blip>
          <a:stretch>
            <a:fillRect/>
          </a:stretch>
        </p:blipFill>
        <p:spPr>
          <a:xfrm>
            <a:off x="10001861" y="506077"/>
            <a:ext cx="1153598" cy="678346"/>
          </a:xfrm>
          <a:prstGeom prst="rect">
            <a:avLst/>
          </a:prstGeom>
        </p:spPr>
      </p:pic>
      <p:pic>
        <p:nvPicPr>
          <p:cNvPr id="7" name="Imagen 6"/>
          <p:cNvPicPr/>
          <p:nvPr/>
        </p:nvPicPr>
        <p:blipFill rotWithShape="1">
          <a:blip r:embed="rId8">
            <a:extLst>
              <a:ext uri="{BEBA8EAE-BF5A-486C-A8C5-ECC9F3942E4B}">
                <a14:imgProps xmlns:a14="http://schemas.microsoft.com/office/drawing/2010/main">
                  <a14:imgLayer r:embed="rId9">
                    <a14:imgEffect>
                      <a14:backgroundRemoval t="3740" b="99213" l="3586" r="92297">
                        <a14:backgroundMark x1="30677" y1="80315" x2="30677" y2="80315"/>
                      </a14:backgroundRemoval>
                    </a14:imgEffect>
                  </a14:imgLayer>
                </a14:imgProps>
              </a:ext>
            </a:extLst>
          </a:blip>
          <a:srcRect t="6406"/>
          <a:stretch/>
        </p:blipFill>
        <p:spPr bwMode="auto">
          <a:xfrm>
            <a:off x="10578660" y="26093"/>
            <a:ext cx="801589" cy="582627"/>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0" y="0"/>
            <a:ext cx="90119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t>DESARROLLO </a:t>
            </a:r>
            <a:endParaRPr lang="es-EC" sz="4000" b="1" dirty="0"/>
          </a:p>
        </p:txBody>
      </p:sp>
      <p:pic>
        <p:nvPicPr>
          <p:cNvPr id="13" name="Imagen 12"/>
          <p:cNvPicPr/>
          <p:nvPr/>
        </p:nvPicPr>
        <p:blipFill>
          <a:blip r:embed="rId10"/>
          <a:stretch>
            <a:fillRect/>
          </a:stretch>
        </p:blipFill>
        <p:spPr>
          <a:xfrm>
            <a:off x="762000" y="3840480"/>
            <a:ext cx="5120640" cy="2944254"/>
          </a:xfrm>
          <a:prstGeom prst="rect">
            <a:avLst/>
          </a:prstGeom>
        </p:spPr>
      </p:pic>
      <p:pic>
        <p:nvPicPr>
          <p:cNvPr id="11" name="Imagen 10"/>
          <p:cNvPicPr/>
          <p:nvPr/>
        </p:nvPicPr>
        <p:blipFill>
          <a:blip r:embed="rId11"/>
          <a:stretch>
            <a:fillRect/>
          </a:stretch>
        </p:blipFill>
        <p:spPr>
          <a:xfrm>
            <a:off x="6217920" y="2844960"/>
            <a:ext cx="5273040" cy="2401790"/>
          </a:xfrm>
          <a:prstGeom prst="rect">
            <a:avLst/>
          </a:prstGeom>
        </p:spPr>
      </p:pic>
      <mc:AlternateContent xmlns:mc="http://schemas.openxmlformats.org/markup-compatibility/2006">
        <mc:Choice xmlns:a14="http://schemas.microsoft.com/office/drawing/2010/main" Requires="a14">
          <p:graphicFrame>
            <p:nvGraphicFramePr>
              <p:cNvPr id="12" name="Tabla 11"/>
              <p:cNvGraphicFramePr>
                <a:graphicFrameLocks noGrp="1"/>
              </p:cNvGraphicFramePr>
              <p:nvPr>
                <p:extLst>
                  <p:ext uri="{D42A27DB-BD31-4B8C-83A1-F6EECF244321}">
                    <p14:modId xmlns:p14="http://schemas.microsoft.com/office/powerpoint/2010/main" val="552673524"/>
                  </p:ext>
                </p:extLst>
              </p:nvPr>
            </p:nvGraphicFramePr>
            <p:xfrm>
              <a:off x="6437705" y="5466783"/>
              <a:ext cx="4833470" cy="1021373"/>
            </p:xfrm>
            <a:graphic>
              <a:graphicData uri="http://schemas.openxmlformats.org/drawingml/2006/table">
                <a:tbl>
                  <a:tblPr firstRow="1" firstCol="1" bandRow="1">
                    <a:tableStyleId>{5C22544A-7EE6-4342-B048-85BDC9FD1C3A}</a:tableStyleId>
                  </a:tblPr>
                  <a:tblGrid>
                    <a:gridCol w="2746044">
                      <a:extLst>
                        <a:ext uri="{9D8B030D-6E8A-4147-A177-3AD203B41FA5}">
                          <a16:colId xmlns:a16="http://schemas.microsoft.com/office/drawing/2014/main" val="1092993913"/>
                        </a:ext>
                      </a:extLst>
                    </a:gridCol>
                    <a:gridCol w="2087426">
                      <a:extLst>
                        <a:ext uri="{9D8B030D-6E8A-4147-A177-3AD203B41FA5}">
                          <a16:colId xmlns:a16="http://schemas.microsoft.com/office/drawing/2014/main" val="1168030607"/>
                        </a:ext>
                      </a:extLst>
                    </a:gridCol>
                  </a:tblGrid>
                  <a:tr h="291497">
                    <a:tc>
                      <a:txBody>
                        <a:bodyPr/>
                        <a:lstStyle/>
                        <a:p>
                          <a:pPr>
                            <a:lnSpc>
                              <a:spcPct val="150000"/>
                            </a:lnSpc>
                            <a:spcAft>
                              <a:spcPts val="0"/>
                            </a:spcAft>
                          </a:pPr>
                          <a:r>
                            <a:rPr lang="es-EC" sz="1400" dirty="0">
                              <a:effectLst/>
                            </a:rPr>
                            <a:t>Tiempo de subida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𝑻</m:t>
                                  </m:r>
                                </m:e>
                                <m:sub>
                                  <m:r>
                                    <a:rPr lang="es-EC" sz="1400">
                                      <a:effectLst/>
                                      <a:latin typeface="Cambria Math" panose="02040503050406030204" pitchFamily="18" charset="0"/>
                                    </a:rPr>
                                    <m:t>𝒓</m:t>
                                  </m:r>
                                </m:sub>
                              </m:sSub>
                            </m:oMath>
                          </a14:m>
                          <a:r>
                            <a:rPr lang="es-EC" sz="1400" dirty="0">
                              <a:effectLst/>
                            </a:rPr>
                            <a:t> </a:t>
                          </a:r>
                          <a:r>
                            <a:rPr lang="es-EC" sz="1400" dirty="0" err="1">
                              <a:effectLst/>
                            </a:rPr>
                            <a:t>seg</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0,035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977689"/>
                      </a:ext>
                    </a:extLst>
                  </a:tr>
                  <a:tr h="352591">
                    <a:tc>
                      <a:txBody>
                        <a:bodyPr/>
                        <a:lstStyle/>
                        <a:p>
                          <a:pPr>
                            <a:lnSpc>
                              <a:spcPct val="150000"/>
                            </a:lnSpc>
                            <a:spcAft>
                              <a:spcPts val="0"/>
                            </a:spcAft>
                          </a:pPr>
                          <a:r>
                            <a:rPr lang="es-EC" sz="1400">
                              <a:effectLst/>
                            </a:rPr>
                            <a:t>Tiempo de establecimiento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𝒕</m:t>
                                  </m:r>
                                </m:e>
                                <m:sub>
                                  <m:r>
                                    <a:rPr lang="es-EC" sz="1400">
                                      <a:effectLst/>
                                      <a:latin typeface="Cambria Math" panose="02040503050406030204" pitchFamily="18" charset="0"/>
                                    </a:rPr>
                                    <m:t>𝒔</m:t>
                                  </m:r>
                                </m:sub>
                              </m:sSub>
                            </m:oMath>
                          </a14:m>
                          <a:r>
                            <a:rPr lang="es-EC" sz="1400">
                              <a:effectLst/>
                            </a:rPr>
                            <a:t> seg</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0,126</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263051"/>
                      </a:ext>
                    </a:extLst>
                  </a:tr>
                  <a:tr h="317703">
                    <a:tc>
                      <a:txBody>
                        <a:bodyPr/>
                        <a:lstStyle/>
                        <a:p>
                          <a:pPr>
                            <a:lnSpc>
                              <a:spcPct val="150000"/>
                            </a:lnSpc>
                            <a:spcAft>
                              <a:spcPts val="0"/>
                            </a:spcAft>
                          </a:pPr>
                          <a:r>
                            <a:rPr lang="es-EC" sz="1400">
                              <a:effectLst/>
                            </a:rPr>
                            <a:t>Sobreimpulso </a:t>
                          </a:r>
                          <a14:m>
                            <m:oMath xmlns:m="http://schemas.openxmlformats.org/officeDocument/2006/math">
                              <m:sSub>
                                <m:sSubPr>
                                  <m:ctrlPr>
                                    <a:rPr lang="es-EC" sz="1400" i="1">
                                      <a:effectLst/>
                                      <a:latin typeface="Cambria Math" panose="02040503050406030204" pitchFamily="18" charset="0"/>
                                    </a:rPr>
                                  </m:ctrlPr>
                                </m:sSubPr>
                                <m:e>
                                  <m:r>
                                    <a:rPr lang="es-EC" sz="1400">
                                      <a:effectLst/>
                                      <a:latin typeface="Cambria Math" panose="02040503050406030204" pitchFamily="18" charset="0"/>
                                    </a:rPr>
                                    <m:t>𝑴</m:t>
                                  </m:r>
                                </m:e>
                                <m:sub>
                                  <m:r>
                                    <a:rPr lang="es-EC" sz="1400">
                                      <a:effectLst/>
                                      <a:latin typeface="Cambria Math" panose="02040503050406030204" pitchFamily="18" charset="0"/>
                                    </a:rPr>
                                    <m:t>𝒑</m:t>
                                  </m:r>
                                </m:sub>
                              </m:sSub>
                            </m:oMath>
                          </a14:m>
                          <a:r>
                            <a:rPr lang="es-EC" sz="1400">
                              <a:effectLst/>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5,93%</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78891"/>
                      </a:ext>
                    </a:extLst>
                  </a:tr>
                </a:tbl>
              </a:graphicData>
            </a:graphic>
          </p:graphicFrame>
        </mc:Choice>
        <mc:Fallback>
          <p:graphicFrame>
            <p:nvGraphicFramePr>
              <p:cNvPr id="12" name="Tabla 11"/>
              <p:cNvGraphicFramePr>
                <a:graphicFrameLocks noGrp="1"/>
              </p:cNvGraphicFramePr>
              <p:nvPr>
                <p:extLst>
                  <p:ext uri="{D42A27DB-BD31-4B8C-83A1-F6EECF244321}">
                    <p14:modId xmlns:p14="http://schemas.microsoft.com/office/powerpoint/2010/main" val="552673524"/>
                  </p:ext>
                </p:extLst>
              </p:nvPr>
            </p:nvGraphicFramePr>
            <p:xfrm>
              <a:off x="6437705" y="5466783"/>
              <a:ext cx="4833470" cy="1021373"/>
            </p:xfrm>
            <a:graphic>
              <a:graphicData uri="http://schemas.openxmlformats.org/drawingml/2006/table">
                <a:tbl>
                  <a:tblPr firstRow="1" firstCol="1" bandRow="1">
                    <a:tableStyleId>{5C22544A-7EE6-4342-B048-85BDC9FD1C3A}</a:tableStyleId>
                  </a:tblPr>
                  <a:tblGrid>
                    <a:gridCol w="2746044">
                      <a:extLst>
                        <a:ext uri="{9D8B030D-6E8A-4147-A177-3AD203B41FA5}">
                          <a16:colId xmlns:a16="http://schemas.microsoft.com/office/drawing/2014/main" val="1092993913"/>
                        </a:ext>
                      </a:extLst>
                    </a:gridCol>
                    <a:gridCol w="2087426">
                      <a:extLst>
                        <a:ext uri="{9D8B030D-6E8A-4147-A177-3AD203B41FA5}">
                          <a16:colId xmlns:a16="http://schemas.microsoft.com/office/drawing/2014/main" val="1168030607"/>
                        </a:ext>
                      </a:extLst>
                    </a:gridCol>
                  </a:tblGrid>
                  <a:tr h="320040">
                    <a:tc>
                      <a:txBody>
                        <a:bodyPr/>
                        <a:lstStyle/>
                        <a:p>
                          <a:endParaRPr lang="es-EC"/>
                        </a:p>
                      </a:txBody>
                      <a:tcPr marL="68580" marR="68580" marT="0" marB="0">
                        <a:blipFill>
                          <a:blip r:embed="rId12"/>
                          <a:stretch>
                            <a:fillRect l="-222" t="-1887" r="-76940" b="-237736"/>
                          </a:stretch>
                        </a:blipFill>
                      </a:tcPr>
                    </a:tc>
                    <a:tc>
                      <a:txBody>
                        <a:bodyPr/>
                        <a:lstStyle/>
                        <a:p>
                          <a:pPr algn="ctr">
                            <a:lnSpc>
                              <a:spcPct val="150000"/>
                            </a:lnSpc>
                            <a:spcAft>
                              <a:spcPts val="0"/>
                            </a:spcAft>
                          </a:pPr>
                          <a:r>
                            <a:rPr lang="es-EC" sz="1400">
                              <a:effectLst/>
                            </a:rPr>
                            <a:t>0,035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2977689"/>
                      </a:ext>
                    </a:extLst>
                  </a:tr>
                  <a:tr h="352591">
                    <a:tc>
                      <a:txBody>
                        <a:bodyPr/>
                        <a:lstStyle/>
                        <a:p>
                          <a:endParaRPr lang="es-EC"/>
                        </a:p>
                      </a:txBody>
                      <a:tcPr marL="68580" marR="68580" marT="0" marB="0">
                        <a:blipFill>
                          <a:blip r:embed="rId12"/>
                          <a:stretch>
                            <a:fillRect l="-222" t="-93103" r="-76940" b="-117241"/>
                          </a:stretch>
                        </a:blipFill>
                      </a:tcPr>
                    </a:tc>
                    <a:tc>
                      <a:txBody>
                        <a:bodyPr/>
                        <a:lstStyle/>
                        <a:p>
                          <a:pPr algn="ctr">
                            <a:lnSpc>
                              <a:spcPct val="150000"/>
                            </a:lnSpc>
                            <a:spcAft>
                              <a:spcPts val="0"/>
                            </a:spcAft>
                          </a:pPr>
                          <a:r>
                            <a:rPr lang="es-EC" sz="1400" dirty="0">
                              <a:effectLst/>
                            </a:rPr>
                            <a:t>0,126</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263051"/>
                      </a:ext>
                    </a:extLst>
                  </a:tr>
                  <a:tr h="348742">
                    <a:tc>
                      <a:txBody>
                        <a:bodyPr/>
                        <a:lstStyle/>
                        <a:p>
                          <a:endParaRPr lang="es-EC"/>
                        </a:p>
                      </a:txBody>
                      <a:tcPr marL="68580" marR="68580" marT="0" marB="0">
                        <a:blipFill>
                          <a:blip r:embed="rId12"/>
                          <a:stretch>
                            <a:fillRect l="-222" t="-193103" r="-76940" b="-17241"/>
                          </a:stretch>
                        </a:blipFill>
                      </a:tcPr>
                    </a:tc>
                    <a:tc>
                      <a:txBody>
                        <a:bodyPr/>
                        <a:lstStyle/>
                        <a:p>
                          <a:pPr algn="ctr">
                            <a:lnSpc>
                              <a:spcPct val="150000"/>
                            </a:lnSpc>
                            <a:spcAft>
                              <a:spcPts val="0"/>
                            </a:spcAft>
                          </a:pPr>
                          <a:r>
                            <a:rPr lang="es-EC" sz="1400" dirty="0">
                              <a:effectLst/>
                            </a:rPr>
                            <a:t>5,93%</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78891"/>
                      </a:ext>
                    </a:extLst>
                  </a:tr>
                </a:tbl>
              </a:graphicData>
            </a:graphic>
          </p:graphicFrame>
        </mc:Fallback>
      </mc:AlternateContent>
    </p:spTree>
    <p:extLst>
      <p:ext uri="{BB962C8B-B14F-4D97-AF65-F5344CB8AC3E}">
        <p14:creationId xmlns:p14="http://schemas.microsoft.com/office/powerpoint/2010/main" val="231931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342</TotalTime>
  <Words>1404</Words>
  <Application>Microsoft Office PowerPoint</Application>
  <PresentationFormat>Panorámica</PresentationFormat>
  <Paragraphs>391</Paragraphs>
  <Slides>40</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51" baseType="lpstr">
      <vt:lpstr>Arial</vt:lpstr>
      <vt:lpstr>Calibri</vt:lpstr>
      <vt:lpstr>Calibri Light</vt:lpstr>
      <vt:lpstr>Cambria Math</vt:lpstr>
      <vt:lpstr>Helvetica Light</vt:lpstr>
      <vt:lpstr>Symbol</vt:lpstr>
      <vt:lpstr>Tahoma</vt:lpstr>
      <vt:lpstr>Times New Roman</vt:lpstr>
      <vt:lpstr>Wingdings</vt:lpstr>
      <vt:lpstr>Retrospección</vt:lpstr>
      <vt:lpstr>Visio</vt:lpstr>
      <vt:lpstr>Presentación de PowerPoint</vt:lpstr>
      <vt:lpstr>Contenido </vt:lpstr>
      <vt:lpstr>Antecedentes</vt:lpstr>
      <vt:lpstr>Objetivos</vt:lpstr>
      <vt:lpstr>Concurso ecuatoriano de robótica (CER) </vt:lpstr>
      <vt:lpstr>Categorías del Concurso Ecuatoriano de Robótica </vt:lpstr>
      <vt:lpstr>Ingeniería de concepto, básica y a detalle</vt:lpstr>
      <vt:lpstr>Ingeniería de concepto del robot seguidor de línea categoría destreza</vt:lpstr>
      <vt:lpstr>Ingeniería Básica del robot seguidor de línea categoría destreza</vt:lpstr>
      <vt:lpstr>Ingeniería a detalle del robot seguidor de línea categoría destreza</vt:lpstr>
      <vt:lpstr>Presentación de PowerPoint</vt:lpstr>
      <vt:lpstr>Ingeniería de concepto del robot seguidor de línea categoría velocista</vt:lpstr>
      <vt:lpstr>Ingeniería Básica del robot seguidor de línea categoría velocista</vt:lpstr>
      <vt:lpstr>Ingeniería a detalle del robot seguidor de línea categoría velocista</vt:lpstr>
      <vt:lpstr>Ingeniería a detalle del robot seguidor de línea categoría velocista</vt:lpstr>
      <vt:lpstr>Ingeniería de concepto del robot resuelve laberintos</vt:lpstr>
      <vt:lpstr>Ingeniería Básica del robot Resuelve Laberintos</vt:lpstr>
      <vt:lpstr>Ingeniería a detalle del robot Resuelve Laberintos</vt:lpstr>
      <vt:lpstr>Presentación de PowerPoint</vt:lpstr>
      <vt:lpstr>Presentación de PowerPoint</vt:lpstr>
      <vt:lpstr>Ingeniería de concepto del robot balancín</vt:lpstr>
      <vt:lpstr>Ingeniería Básica del robot seguidor de línea categoría velocista</vt:lpstr>
      <vt:lpstr>Ingeniería a detalle del robot Balancín</vt:lpstr>
      <vt:lpstr>Presentación de PowerPoint</vt:lpstr>
      <vt:lpstr>Ingeniería de concepto del robot mini sumo</vt:lpstr>
      <vt:lpstr>Ingeniería Básica del robot mini sumo</vt:lpstr>
      <vt:lpstr>Ingeniería a detalle del robot Mini Sumo</vt:lpstr>
      <vt:lpstr>Presentación de PowerPoint</vt:lpstr>
      <vt:lpstr>Presentación de PowerPoint</vt:lpstr>
      <vt:lpstr>Guía metodología para la utilización de software robot arena 2</vt:lpstr>
      <vt:lpstr>Guía metodología para la utilización de software robot arena 2</vt:lpstr>
      <vt:lpstr>Robot seguidor de línea categoría destreza</vt:lpstr>
      <vt:lpstr>Robot seguidor de línea categoría velocista</vt:lpstr>
      <vt:lpstr>Robot resuelve laberintos</vt:lpstr>
      <vt:lpstr>Robot Balancín</vt:lpstr>
      <vt:lpstr>Robot Mini Sumo</vt:lpstr>
      <vt:lpstr>  CONCLUSIONES  - Se diseñó diferentes algoritmos de control para el robot seguidor de línea categoría destreza y categoría velocista cumpliendo con los objetivos de control adecuados para una competencia. -  Se programó un algoritmo para un robot resuelve laberintos sin memoria que cumple con los requerimientos en software y hardware para una competencia. -  Se diseñó un algoritmo de control que cumple con objetivos de control específicos para el robot balancín.  -   Se programó un algoritmo para un robot mini sumo que cumple con los requerimientos en software y hardware para una competencia.  -  Se realizó una guía metodológica de un software para batallas simuladas que permite al jugador comprender el funcionamiento de robots de competencia, elementos necesarios y su estructura básica.</vt:lpstr>
      <vt:lpstr>RECOMENDACIONES  -  Es recomendable verificar el funcionamiento y disponibilidad en el país de los elementos eléctricos y electrónicos antes de la implementación de prototipos robóticos. -  Se recomienda verificar conexiones y comunicación entre elementos antes de iniciar pruebas de los prototipos. -  Se recomienda utilizar un chasis resistente y adecuado para cada prototipo que permita un  fácil acceso a los elementos electrónicos y al controlador para realizar cambios si es necesario.  -  No se recomienda realizar pruebas con prototipos comerciales sin antes leer un instructivo o conocer su correcto funcionamiento</vt:lpstr>
      <vt:lpstr>TRABAJOS FUTUROS  -  Al existir diversas categorías en competencias de robótica se pueden realizar varias modificaciones estructurales o en programación a los diseños presentados de acuerdo a los  objetivos de cada prototipo.  -  Para la categoría resuelve laberintos o mini sumo se pueden implementar técnicas de control más robustas que permitan respuestas más rápidas en competencias; además se pueden utilizar sensores de alta gama que permitan lecturas más exactas. -  Muchos de los programas utilizados en batalladas simuladas permiten que los jugadores entiendan de manera clara el funcionamiento de robots por lo que podría ser una herramienta adecuada enfocada en la ingeniería educativa para entidades educativas.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Emilia Nathaly Fajardo</dc:creator>
  <cp:lastModifiedBy>Emilia Nathaly Fajardo</cp:lastModifiedBy>
  <cp:revision>56</cp:revision>
  <dcterms:created xsi:type="dcterms:W3CDTF">2021-03-18T16:05:15Z</dcterms:created>
  <dcterms:modified xsi:type="dcterms:W3CDTF">2021-03-18T22:02:30Z</dcterms:modified>
</cp:coreProperties>
</file>